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6" r:id="rId2"/>
    <p:sldId id="275" r:id="rId3"/>
    <p:sldId id="292" r:id="rId4"/>
    <p:sldId id="296" r:id="rId5"/>
    <p:sldId id="269" r:id="rId6"/>
    <p:sldId id="270" r:id="rId7"/>
    <p:sldId id="277" r:id="rId8"/>
    <p:sldId id="276" r:id="rId9"/>
    <p:sldId id="279" r:id="rId10"/>
    <p:sldId id="280" r:id="rId11"/>
    <p:sldId id="260" r:id="rId12"/>
    <p:sldId id="272" r:id="rId13"/>
    <p:sldId id="284" r:id="rId14"/>
    <p:sldId id="285" r:id="rId15"/>
    <p:sldId id="283" r:id="rId16"/>
    <p:sldId id="286" r:id="rId17"/>
    <p:sldId id="274" r:id="rId18"/>
    <p:sldId id="290" r:id="rId19"/>
    <p:sldId id="289" r:id="rId20"/>
    <p:sldId id="273" r:id="rId21"/>
    <p:sldId id="294" r:id="rId22"/>
    <p:sldId id="295" r:id="rId23"/>
    <p:sldId id="258" r:id="rId24"/>
    <p:sldId id="297" r:id="rId25"/>
    <p:sldId id="264" r:id="rId26"/>
    <p:sldId id="261" r:id="rId27"/>
    <p:sldId id="267" r:id="rId28"/>
    <p:sldId id="259" r:id="rId29"/>
    <p:sldId id="262" r:id="rId30"/>
    <p:sldId id="263" r:id="rId31"/>
    <p:sldId id="268" r:id="rId32"/>
    <p:sldId id="266" r:id="rId33"/>
    <p:sldId id="265" r:id="rId34"/>
    <p:sldId id="28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a" initials="a" lastIdx="1" clrIdx="0">
    <p:extLst>
      <p:ext uri="{19B8F6BF-5375-455C-9EA6-DF929625EA0E}">
        <p15:presenceInfo xmlns:p15="http://schemas.microsoft.com/office/powerpoint/2012/main" userId="ab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1" autoAdjust="0"/>
    <p:restoredTop sz="94484" autoAdjust="0"/>
  </p:normalViewPr>
  <p:slideViewPr>
    <p:cSldViewPr snapToGrid="0">
      <p:cViewPr varScale="1">
        <p:scale>
          <a:sx n="68" d="100"/>
          <a:sy n="68" d="100"/>
        </p:scale>
        <p:origin x="115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2-04T08:17:47.976"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6A191-BA9F-4848-8712-897630A56952}" type="datetimeFigureOut">
              <a:rPr lang="ru-RU" smtClean="0"/>
              <a:t>04-12-2020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27EA0-58D3-47A5-9AB1-151BE44CF6D6}" type="slidenum">
              <a:rPr lang="ru-RU" smtClean="0"/>
              <a:t>‹#›</a:t>
            </a:fld>
            <a:endParaRPr lang="ru-RU"/>
          </a:p>
        </p:txBody>
      </p:sp>
    </p:spTree>
    <p:extLst>
      <p:ext uri="{BB962C8B-B14F-4D97-AF65-F5344CB8AC3E}">
        <p14:creationId xmlns:p14="http://schemas.microsoft.com/office/powerpoint/2010/main" val="2020638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6A27EA0-58D3-47A5-9AB1-151BE44CF6D6}" type="slidenum">
              <a:rPr lang="ru-RU" smtClean="0"/>
              <a:t>1</a:t>
            </a:fld>
            <a:endParaRPr lang="ru-RU"/>
          </a:p>
        </p:txBody>
      </p:sp>
    </p:spTree>
    <p:extLst>
      <p:ext uri="{BB962C8B-B14F-4D97-AF65-F5344CB8AC3E}">
        <p14:creationId xmlns:p14="http://schemas.microsoft.com/office/powerpoint/2010/main" val="329376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C5BD43A-D859-4022-8190-A25479AF992F}" type="datetime1">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6224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72A2AA-6E22-443D-8E35-E9166DD91340}" type="datetime1">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196340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2FBFBBE-E65B-4089-AE4C-7E5DB36291D1}" type="datetime1">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2767013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5D01F3C-5C22-4ED2-AEBB-DC6EBE0952F3}" type="datetime1">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2721418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4DC2F2-729E-4643-9C7F-28AD22CBE5B5}" type="datetime1">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39271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562C1B0-FE5F-42D5-8D2E-EC1F678E0855}" type="datetime1">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424179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652E3BF-222E-4B14-9238-645ED4A91FCB}" type="datetime1">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221295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AF34031-6D60-46B7-BA95-67C6F280A5C7}" type="datetime1">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189799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870CF-E84F-41DD-90A9-17227FBC64E6}" type="datetime1">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40301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21B3457-183E-4BA7-B6EB-CE8FA9367142}" type="datetime1">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121503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417548-C015-43C7-9E2E-095DF459C547}" type="datetime1">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A2756-96E7-4B0D-965D-14F76B38E653}" type="slidenum">
              <a:rPr lang="en-US" smtClean="0"/>
              <a:t>‹#›</a:t>
            </a:fld>
            <a:endParaRPr lang="en-US"/>
          </a:p>
        </p:txBody>
      </p:sp>
    </p:spTree>
    <p:extLst>
      <p:ext uri="{BB962C8B-B14F-4D97-AF65-F5344CB8AC3E}">
        <p14:creationId xmlns:p14="http://schemas.microsoft.com/office/powerpoint/2010/main" val="23806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B15F4-1993-4C79-9FB7-28EAD23C7140}" type="datetime1">
              <a:rPr lang="en-US" smtClean="0"/>
              <a:t>12/4/2020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A2756-96E7-4B0D-965D-14F76B38E653}" type="slidenum">
              <a:rPr lang="en-US" smtClean="0"/>
              <a:t>‹#›</a:t>
            </a:fld>
            <a:endParaRPr lang="en-US"/>
          </a:p>
        </p:txBody>
      </p:sp>
    </p:spTree>
    <p:extLst>
      <p:ext uri="{BB962C8B-B14F-4D97-AF65-F5344CB8AC3E}">
        <p14:creationId xmlns:p14="http://schemas.microsoft.com/office/powerpoint/2010/main" val="1847812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genome/4149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cbi.nlm.nih.gov/pmc/articles/PMC7595845/figure/f0035/"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mc/articles/PMC7687212/figure/Fig1/"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cbi.nlm.nih.gov/pmc/articles/PMC7490872/bin/12866_2020_1968_MOESM2_ESM.xlsx" TargetMode="External"/><Relationship Id="rId2" Type="http://schemas.openxmlformats.org/officeDocument/2006/relationships/hyperlink" Target="https://www.ncbi.nlm.nih.gov/pmc/articles/PMC7490872/bin/12866_2020_1968_MOESM1_ESM.pdf" TargetMode="External"/><Relationship Id="rId1" Type="http://schemas.openxmlformats.org/officeDocument/2006/relationships/slideLayout" Target="../slideLayouts/slideLayout7.xml"/><Relationship Id="rId5" Type="http://schemas.openxmlformats.org/officeDocument/2006/relationships/hyperlink" Target="https://www.ncbi.nlm.nih.gov/pmc/articles/PMC7490872/bin/12866_2020_1968_MOESM4_ESM.pdf" TargetMode="External"/><Relationship Id="rId4" Type="http://schemas.openxmlformats.org/officeDocument/2006/relationships/hyperlink" Target="https://www.ncbi.nlm.nih.gov/pmc/articles/PMC7490872/bin/12866_2020_1968_MOESM3_ESM.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enome.jp/dbget-bin/www_bget?gn:cpn" TargetMode="External"/><Relationship Id="rId2" Type="http://schemas.openxmlformats.org/officeDocument/2006/relationships/hyperlink" Target="https://ftp.ncbi.nlm.nih.gov/genomes/all/GCA/000/008/745/GCA_000008745.1_ASM874v1/" TargetMode="External"/><Relationship Id="rId1" Type="http://schemas.openxmlformats.org/officeDocument/2006/relationships/slideLayout" Target="../slideLayouts/slideLayout2.xml"/><Relationship Id="rId4" Type="http://schemas.openxmlformats.org/officeDocument/2006/relationships/hyperlink" Target="https://ru.wikipedia.org/wiki/Chlamydophila_pneumonia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pmc/articles/PMC7595845/#b0010" TargetMode="External"/><Relationship Id="rId7" Type="http://schemas.openxmlformats.org/officeDocument/2006/relationships/hyperlink" Target="https://www.ncbi.nlm.nih.gov/pmc/articles/PMC7595845/#b0030" TargetMode="External"/><Relationship Id="rId2" Type="http://schemas.openxmlformats.org/officeDocument/2006/relationships/hyperlink" Target="https://www.ncbi.nlm.nih.gov/pmc/articles/PMC7595845/#b0005" TargetMode="External"/><Relationship Id="rId1" Type="http://schemas.openxmlformats.org/officeDocument/2006/relationships/slideLayout" Target="../slideLayouts/slideLayout7.xml"/><Relationship Id="rId6" Type="http://schemas.openxmlformats.org/officeDocument/2006/relationships/hyperlink" Target="https://www.ncbi.nlm.nih.gov/pmc/articles/PMC7595845/#b0025" TargetMode="External"/><Relationship Id="rId5" Type="http://schemas.openxmlformats.org/officeDocument/2006/relationships/hyperlink" Target="https://www.ncbi.nlm.nih.gov/pmc/articles/PMC7595845/#b0020" TargetMode="External"/><Relationship Id="rId4" Type="http://schemas.openxmlformats.org/officeDocument/2006/relationships/hyperlink" Target="https://www.ncbi.nlm.nih.gov/pmc/articles/PMC7595845/#b001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ncbi.nlm.nih.gov/pmc/articles/PMC7687212/#CR6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Мини-обзор генома и </a:t>
            </a:r>
            <a:r>
              <a:rPr lang="ru-RU" dirty="0" err="1" smtClean="0"/>
              <a:t>протеома</a:t>
            </a:r>
            <a:r>
              <a:rPr lang="ru-RU" dirty="0" smtClean="0"/>
              <a:t> бактерии</a:t>
            </a:r>
            <a:endParaRPr lang="en-US" dirty="0"/>
          </a:p>
        </p:txBody>
      </p:sp>
      <p:sp>
        <p:nvSpPr>
          <p:cNvPr id="3" name="Подзаголовок 2"/>
          <p:cNvSpPr>
            <a:spLocks noGrp="1"/>
          </p:cNvSpPr>
          <p:nvPr>
            <p:ph type="subTitle" idx="1"/>
          </p:nvPr>
        </p:nvSpPr>
        <p:spPr>
          <a:xfrm>
            <a:off x="1143000" y="4245132"/>
            <a:ext cx="6858000" cy="1655762"/>
          </a:xfrm>
        </p:spPr>
        <p:txBody>
          <a:bodyPr/>
          <a:lstStyle/>
          <a:p>
            <a:r>
              <a:rPr lang="ru-RU" dirty="0"/>
              <a:t>Требования </a:t>
            </a:r>
            <a:r>
              <a:rPr lang="ru-RU" dirty="0" smtClean="0"/>
              <a:t>к содержанию и оформлению</a:t>
            </a:r>
            <a:endParaRPr lang="en-US" dirty="0"/>
          </a:p>
        </p:txBody>
      </p:sp>
    </p:spTree>
    <p:extLst>
      <p:ext uri="{BB962C8B-B14F-4D97-AF65-F5344CB8AC3E}">
        <p14:creationId xmlns:p14="http://schemas.microsoft.com/office/powerpoint/2010/main" val="664234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6506" y="0"/>
            <a:ext cx="8373308" cy="1419286"/>
          </a:xfrm>
        </p:spPr>
        <p:txBody>
          <a:bodyPr>
            <a:noAutofit/>
          </a:bodyPr>
          <a:lstStyle/>
          <a:p>
            <a:r>
              <a:rPr lang="ru-RU" sz="3600" dirty="0" smtClean="0"/>
              <a:t>2.Требование</a:t>
            </a:r>
            <a:r>
              <a:rPr lang="en-US" sz="3600" dirty="0" smtClean="0"/>
              <a:t>: </a:t>
            </a:r>
            <a:r>
              <a:rPr lang="ru-RU" sz="3600" dirty="0" smtClean="0"/>
              <a:t>ссылки должны быть оформлены в соответствии с принятыми стандартами</a:t>
            </a:r>
            <a:endParaRPr lang="ru-RU" sz="3600" dirty="0"/>
          </a:p>
        </p:txBody>
      </p:sp>
      <p:sp>
        <p:nvSpPr>
          <p:cNvPr id="3" name="Объект 2"/>
          <p:cNvSpPr>
            <a:spLocks noGrp="1"/>
          </p:cNvSpPr>
          <p:nvPr>
            <p:ph idx="1"/>
          </p:nvPr>
        </p:nvSpPr>
        <p:spPr>
          <a:xfrm>
            <a:off x="566506" y="1514906"/>
            <a:ext cx="7886700" cy="4921405"/>
          </a:xfrm>
        </p:spPr>
        <p:txBody>
          <a:bodyPr>
            <a:normAutofit fontScale="85000" lnSpcReduction="20000"/>
          </a:bodyPr>
          <a:lstStyle/>
          <a:p>
            <a:r>
              <a:rPr lang="ru-RU" dirty="0" smtClean="0"/>
              <a:t>Оформление ссылки на статью или книгу</a:t>
            </a:r>
            <a:r>
              <a:rPr lang="en-US" dirty="0" smtClean="0"/>
              <a:t/>
            </a:r>
            <a:br>
              <a:rPr lang="en-US" dirty="0" smtClean="0"/>
            </a:br>
            <a:r>
              <a:rPr lang="ru-RU" dirty="0" smtClean="0"/>
              <a:t>см примеры выше. Рекомендуется стиль первого примера. Другие два допустимы.</a:t>
            </a:r>
          </a:p>
          <a:p>
            <a:r>
              <a:rPr lang="ru-RU" dirty="0" smtClean="0"/>
              <a:t>Оформление ссылки на веб-ресурс.</a:t>
            </a:r>
          </a:p>
          <a:p>
            <a:pPr lvl="1"/>
            <a:r>
              <a:rPr lang="ru-RU" dirty="0" smtClean="0"/>
              <a:t>Следует написать название страницы или коротко что на ней, КОНКРЕТНО. Затем веб-адрес</a:t>
            </a:r>
          </a:p>
          <a:p>
            <a:pPr lvl="1"/>
            <a:r>
              <a:rPr lang="ru-RU" dirty="0" smtClean="0"/>
              <a:t>Чтобы читатель понимал какую информацию он увидит по этой ссылке. </a:t>
            </a:r>
          </a:p>
          <a:p>
            <a:r>
              <a:rPr lang="ru-RU" dirty="0" smtClean="0"/>
              <a:t>Оформление ссылки на неопубликованный источник </a:t>
            </a:r>
            <a:r>
              <a:rPr lang="ru-RU" sz="2300" dirty="0" smtClean="0"/>
              <a:t>(сказал </a:t>
            </a:r>
            <a:r>
              <a:rPr lang="ru-RU" sz="2300" dirty="0" err="1" smtClean="0"/>
              <a:t>И.Петров</a:t>
            </a:r>
            <a:r>
              <a:rPr lang="ru-RU" sz="2300" dirty="0" smtClean="0"/>
              <a:t>, курсовая или задание, выполненное други</a:t>
            </a:r>
            <a:r>
              <a:rPr lang="ru-RU" sz="2300" dirty="0"/>
              <a:t>м</a:t>
            </a:r>
            <a:r>
              <a:rPr lang="ru-RU" sz="2300" dirty="0" smtClean="0"/>
              <a:t> студентом</a:t>
            </a:r>
            <a:r>
              <a:rPr lang="ru-RU" sz="2300" dirty="0" smtClean="0"/>
              <a:t>)</a:t>
            </a:r>
            <a:r>
              <a:rPr lang="ru-RU" dirty="0" smtClean="0"/>
              <a:t> </a:t>
            </a:r>
            <a:r>
              <a:rPr lang="ru-RU" dirty="0" smtClean="0">
                <a:solidFill>
                  <a:srgbClr val="FF0000"/>
                </a:solidFill>
              </a:rPr>
              <a:t>д</a:t>
            </a:r>
            <a:r>
              <a:rPr lang="ru-RU" dirty="0" smtClean="0">
                <a:solidFill>
                  <a:srgbClr val="FF0000"/>
                </a:solidFill>
              </a:rPr>
              <a:t>опустимо</a:t>
            </a:r>
            <a:r>
              <a:rPr lang="ru-RU" dirty="0" smtClean="0"/>
              <a:t>!</a:t>
            </a:r>
            <a:endParaRPr lang="en-US" dirty="0" smtClean="0"/>
          </a:p>
          <a:p>
            <a:pPr lvl="1"/>
            <a:r>
              <a:rPr lang="ru-RU" dirty="0" smtClean="0"/>
              <a:t>3. </a:t>
            </a:r>
            <a:r>
              <a:rPr lang="en-US" dirty="0" err="1" smtClean="0"/>
              <a:t>Touchman</a:t>
            </a:r>
            <a:r>
              <a:rPr lang="en-US" dirty="0"/>
              <a:t>, J.W</a:t>
            </a:r>
            <a:r>
              <a:rPr lang="en-US" dirty="0" smtClean="0"/>
              <a:t>.;</a:t>
            </a:r>
            <a:r>
              <a:rPr lang="ru-RU" dirty="0" smtClean="0"/>
              <a:t> </a:t>
            </a:r>
            <a:r>
              <a:rPr lang="en-US" i="1" dirty="0" smtClean="0"/>
              <a:t>Unpublished </a:t>
            </a:r>
            <a:r>
              <a:rPr lang="en-US" i="1" dirty="0"/>
              <a:t>observations</a:t>
            </a:r>
            <a:r>
              <a:rPr lang="en-US" i="1" dirty="0" smtClean="0"/>
              <a:t>.</a:t>
            </a:r>
          </a:p>
          <a:p>
            <a:pPr lvl="1"/>
            <a:r>
              <a:rPr lang="ru-RU" dirty="0" smtClean="0"/>
              <a:t>2. Диплом </a:t>
            </a:r>
            <a:r>
              <a:rPr lang="ru-RU" dirty="0" err="1" smtClean="0"/>
              <a:t>О.Безсудновой</a:t>
            </a:r>
            <a:r>
              <a:rPr lang="ru-RU" dirty="0"/>
              <a:t> «Исследование эволюции систем </a:t>
            </a:r>
            <a:r>
              <a:rPr lang="ru-RU" dirty="0" smtClean="0"/>
              <a:t>рестрикции-модификации»  2019 год.</a:t>
            </a:r>
          </a:p>
          <a:p>
            <a:r>
              <a:rPr lang="ru-RU" dirty="0"/>
              <a:t>На каждый источник в разделе Литература </a:t>
            </a:r>
            <a:r>
              <a:rPr lang="ru-RU" dirty="0">
                <a:solidFill>
                  <a:srgbClr val="C00000"/>
                </a:solidFill>
              </a:rPr>
              <a:t>обязана</a:t>
            </a:r>
            <a:r>
              <a:rPr lang="ru-RU" dirty="0"/>
              <a:t> быть ссылка в </a:t>
            </a:r>
            <a:r>
              <a:rPr lang="ru-RU" dirty="0" smtClean="0"/>
              <a:t>тексте</a:t>
            </a:r>
          </a:p>
          <a:p>
            <a:pPr marL="0" indent="0">
              <a:buNone/>
            </a:pPr>
            <a:endParaRPr lang="ru-RU" dirty="0"/>
          </a:p>
          <a:p>
            <a:endParaRPr lang="en-US" dirty="0"/>
          </a:p>
          <a:p>
            <a:endParaRPr lang="ru-RU" dirty="0" smtClean="0"/>
          </a:p>
        </p:txBody>
      </p:sp>
      <p:sp>
        <p:nvSpPr>
          <p:cNvPr id="4" name="Номер слайда 3"/>
          <p:cNvSpPr>
            <a:spLocks noGrp="1"/>
          </p:cNvSpPr>
          <p:nvPr>
            <p:ph type="sldNum" sz="quarter" idx="12"/>
          </p:nvPr>
        </p:nvSpPr>
        <p:spPr/>
        <p:txBody>
          <a:bodyPr/>
          <a:lstStyle/>
          <a:p>
            <a:fld id="{D38A2756-96E7-4B0D-965D-14F76B38E653}" type="slidenum">
              <a:rPr lang="en-US" smtClean="0"/>
              <a:t>10</a:t>
            </a:fld>
            <a:endParaRPr lang="en-US"/>
          </a:p>
        </p:txBody>
      </p:sp>
    </p:spTree>
    <p:extLst>
      <p:ext uri="{BB962C8B-B14F-4D97-AF65-F5344CB8AC3E}">
        <p14:creationId xmlns:p14="http://schemas.microsoft.com/office/powerpoint/2010/main" val="3955821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1242820"/>
            <a:ext cx="7886700" cy="4351338"/>
          </a:xfrm>
        </p:spPr>
        <p:txBody>
          <a:bodyPr>
            <a:normAutofit fontScale="92500" lnSpcReduction="10000"/>
          </a:bodyPr>
          <a:lstStyle/>
          <a:p>
            <a:r>
              <a:rPr lang="ru-RU" dirty="0" smtClean="0"/>
              <a:t>НЕПРАВИЛЬНО:</a:t>
            </a:r>
          </a:p>
          <a:p>
            <a:pPr lvl="1"/>
            <a:r>
              <a:rPr lang="ru-RU" dirty="0" smtClean="0"/>
              <a:t>«1. </a:t>
            </a:r>
            <a:r>
              <a:rPr lang="ru-RU" dirty="0"/>
              <a:t>Национальный центр биотехнологической информации (NCBI</a:t>
            </a:r>
            <a:r>
              <a:rPr lang="ru-RU" dirty="0" smtClean="0"/>
              <a:t>)</a:t>
            </a:r>
            <a:r>
              <a:rPr lang="en-US" dirty="0"/>
              <a:t> https://</a:t>
            </a:r>
            <a:r>
              <a:rPr lang="en-US" dirty="0" smtClean="0"/>
              <a:t>www.ncbi.nlm.nih.gov/genome</a:t>
            </a:r>
            <a:r>
              <a:rPr lang="ru-RU" dirty="0" smtClean="0"/>
              <a:t>»</a:t>
            </a:r>
          </a:p>
          <a:p>
            <a:pPr lvl="1"/>
            <a:r>
              <a:rPr lang="ru-RU" dirty="0" smtClean="0"/>
              <a:t>«</a:t>
            </a:r>
            <a:r>
              <a:rPr lang="en-US" dirty="0" smtClean="0"/>
              <a:t>1. GOOGLE IMAGES</a:t>
            </a:r>
            <a:r>
              <a:rPr lang="ru-RU" dirty="0" smtClean="0"/>
              <a:t> </a:t>
            </a:r>
            <a:r>
              <a:rPr lang="en-US" dirty="0" smtClean="0"/>
              <a:t>https://.......</a:t>
            </a:r>
            <a:endParaRPr lang="ru-RU" dirty="0" smtClean="0"/>
          </a:p>
          <a:p>
            <a:pPr lvl="1"/>
            <a:r>
              <a:rPr lang="ru-RU" dirty="0" smtClean="0"/>
              <a:t>«3. </a:t>
            </a:r>
            <a:r>
              <a:rPr lang="en-US" dirty="0"/>
              <a:t>https://</a:t>
            </a:r>
            <a:r>
              <a:rPr lang="en-US" dirty="0" smtClean="0"/>
              <a:t>www.ncbi.nlm.nih.gov/genome/41499</a:t>
            </a:r>
            <a:r>
              <a:rPr lang="ru-RU" dirty="0" smtClean="0"/>
              <a:t>»</a:t>
            </a:r>
            <a:endParaRPr lang="ru-RU" dirty="0"/>
          </a:p>
          <a:p>
            <a:pPr lvl="1"/>
            <a:r>
              <a:rPr lang="en-US" dirty="0" smtClean="0"/>
              <a:t> </a:t>
            </a:r>
            <a:r>
              <a:rPr lang="ru-RU" dirty="0" smtClean="0"/>
              <a:t>«5. </a:t>
            </a:r>
            <a:r>
              <a:rPr lang="en-US" dirty="0"/>
              <a:t>Escherichia coli </a:t>
            </a:r>
            <a:r>
              <a:rPr lang="ru-RU" dirty="0" smtClean="0"/>
              <a:t> </a:t>
            </a:r>
            <a:r>
              <a:rPr lang="en-US" dirty="0"/>
              <a:t>https://</a:t>
            </a:r>
            <a:r>
              <a:rPr lang="en-US" dirty="0" smtClean="0"/>
              <a:t>www.who.int/ru/news-room/fact-sheets/detail/e-coli</a:t>
            </a:r>
            <a:r>
              <a:rPr lang="ru-RU" dirty="0" smtClean="0"/>
              <a:t>»</a:t>
            </a:r>
          </a:p>
          <a:p>
            <a:pPr marL="457200" lvl="1" indent="0">
              <a:buNone/>
            </a:pPr>
            <a:endParaRPr lang="ru-RU" dirty="0" smtClean="0"/>
          </a:p>
          <a:p>
            <a:r>
              <a:rPr lang="ru-RU" dirty="0" smtClean="0"/>
              <a:t>ПРАВИЛЬНО:</a:t>
            </a:r>
          </a:p>
          <a:p>
            <a:pPr lvl="1"/>
            <a:r>
              <a:rPr lang="ru-RU" dirty="0" smtClean="0"/>
              <a:t>Директория с данными о геноме </a:t>
            </a:r>
            <a:r>
              <a:rPr lang="en-US" dirty="0" smtClean="0"/>
              <a:t>E.coli K12 </a:t>
            </a:r>
            <a:r>
              <a:rPr lang="ru-RU" dirty="0" smtClean="0"/>
              <a:t>на сайте </a:t>
            </a:r>
            <a:r>
              <a:rPr lang="en-US" dirty="0" smtClean="0"/>
              <a:t>NCBI </a:t>
            </a:r>
            <a:r>
              <a:rPr lang="en-US" dirty="0">
                <a:hlinkClick r:id="rId2"/>
              </a:rPr>
              <a:t>https://</a:t>
            </a:r>
            <a:r>
              <a:rPr lang="en-US" dirty="0" smtClean="0">
                <a:hlinkClick r:id="rId2"/>
              </a:rPr>
              <a:t>www.ncbi.nlm.nih.gov/genome/41499</a:t>
            </a:r>
            <a:endParaRPr lang="en-US" dirty="0"/>
          </a:p>
          <a:p>
            <a:pPr lvl="1"/>
            <a:r>
              <a:rPr lang="ru-RU" dirty="0" smtClean="0"/>
              <a:t>Основные данные о </a:t>
            </a:r>
            <a:r>
              <a:rPr lang="en-US" dirty="0"/>
              <a:t>Escherichia </a:t>
            </a:r>
            <a:r>
              <a:rPr lang="en-US" dirty="0" smtClean="0"/>
              <a:t>coli</a:t>
            </a:r>
            <a:r>
              <a:rPr lang="ru-RU" dirty="0" smtClean="0"/>
              <a:t> на сайте ВОЗ (рус.) </a:t>
            </a:r>
            <a:r>
              <a:rPr lang="en-US" dirty="0"/>
              <a:t>https://www.who.int/ru/news-room/fact-sheets/detail/e-coli</a:t>
            </a:r>
            <a:endParaRPr lang="ru-RU" dirty="0" smtClean="0"/>
          </a:p>
        </p:txBody>
      </p:sp>
      <p:sp>
        <p:nvSpPr>
          <p:cNvPr id="2" name="Номер слайда 1"/>
          <p:cNvSpPr>
            <a:spLocks noGrp="1"/>
          </p:cNvSpPr>
          <p:nvPr>
            <p:ph type="sldNum" sz="quarter" idx="12"/>
          </p:nvPr>
        </p:nvSpPr>
        <p:spPr/>
        <p:txBody>
          <a:bodyPr/>
          <a:lstStyle/>
          <a:p>
            <a:fld id="{D38A2756-96E7-4B0D-965D-14F76B38E653}" type="slidenum">
              <a:rPr lang="en-US" smtClean="0"/>
              <a:t>11</a:t>
            </a:fld>
            <a:endParaRPr lang="en-US"/>
          </a:p>
        </p:txBody>
      </p:sp>
    </p:spTree>
    <p:extLst>
      <p:ext uri="{BB962C8B-B14F-4D97-AF65-F5344CB8AC3E}">
        <p14:creationId xmlns:p14="http://schemas.microsoft.com/office/powerpoint/2010/main" val="3443093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325563"/>
          </a:xfrm>
        </p:spPr>
        <p:txBody>
          <a:bodyPr>
            <a:normAutofit/>
          </a:bodyPr>
          <a:lstStyle/>
          <a:p>
            <a:r>
              <a:rPr lang="ru-RU" dirty="0" smtClean="0"/>
              <a:t>3.Требования к</a:t>
            </a:r>
            <a:r>
              <a:rPr lang="en-US" dirty="0" smtClean="0"/>
              <a:t> </a:t>
            </a:r>
            <a:r>
              <a:rPr lang="ru-RU" dirty="0" smtClean="0"/>
              <a:t>оформлению рисунков</a:t>
            </a:r>
            <a:endParaRPr lang="ru-RU" dirty="0"/>
          </a:p>
        </p:txBody>
      </p:sp>
      <p:sp>
        <p:nvSpPr>
          <p:cNvPr id="3" name="Объект 2"/>
          <p:cNvSpPr>
            <a:spLocks noGrp="1"/>
          </p:cNvSpPr>
          <p:nvPr>
            <p:ph idx="1"/>
          </p:nvPr>
        </p:nvSpPr>
        <p:spPr>
          <a:xfrm>
            <a:off x="628650" y="1325562"/>
            <a:ext cx="7886700" cy="4862173"/>
          </a:xfrm>
        </p:spPr>
        <p:txBody>
          <a:bodyPr>
            <a:normAutofit fontScale="70000" lnSpcReduction="20000"/>
          </a:bodyPr>
          <a:lstStyle/>
          <a:p>
            <a:r>
              <a:rPr lang="ru-RU" dirty="0" smtClean="0"/>
              <a:t>Рисунки нумеруются в порядке следования в тексте. Если рисунок состоит из отдельных частей, связанных по смыслу, то части обозначаются например так</a:t>
            </a:r>
            <a:r>
              <a:rPr lang="en-US" dirty="0" smtClean="0"/>
              <a:t>:  A, B, C, D.</a:t>
            </a:r>
            <a:endParaRPr lang="ru-RU" dirty="0" smtClean="0"/>
          </a:p>
          <a:p>
            <a:r>
              <a:rPr lang="ru-RU" dirty="0" smtClean="0"/>
              <a:t>Должна быть подпись, начинающаяся с названия рисунка. Все детали рисунка, которые могут быть не очевидны читателю, надо объяснить в подписи (цвета, условные обозначения, подписи осей, если не обозначены на самом рисунке, … )</a:t>
            </a:r>
          </a:p>
          <a:p>
            <a:r>
              <a:rPr lang="ru-RU" dirty="0" smtClean="0"/>
              <a:t>Иногда в подпись к рисунку включают большой текст, убирая его из текста статьи.</a:t>
            </a:r>
          </a:p>
          <a:p>
            <a:r>
              <a:rPr lang="ru-RU" dirty="0" smtClean="0"/>
              <a:t>Подпись принято помещать ниже рисунка</a:t>
            </a:r>
          </a:p>
          <a:p>
            <a:r>
              <a:rPr lang="ru-RU" i="1" dirty="0" smtClean="0"/>
              <a:t>Для экономии денег, несколько рисунков объединяют в один. В подписи – название каждого, </a:t>
            </a:r>
            <a:r>
              <a:rPr lang="en-US" i="1" dirty="0" smtClean="0"/>
              <a:t>A, B, C, …</a:t>
            </a:r>
            <a:r>
              <a:rPr lang="ru-RU" i="1" dirty="0" smtClean="0"/>
              <a:t> </a:t>
            </a:r>
            <a:endParaRPr lang="ru-RU" i="1" dirty="0"/>
          </a:p>
          <a:p>
            <a:r>
              <a:rPr lang="ru-RU" dirty="0" smtClean="0"/>
              <a:t>Рисунок должен быть разборчивым и красивым!</a:t>
            </a:r>
            <a:endParaRPr lang="en-US" dirty="0" smtClean="0"/>
          </a:p>
          <a:p>
            <a:r>
              <a:rPr lang="ru-RU" dirty="0" smtClean="0"/>
              <a:t>В тексте статьи ОБЯЗАНА быть ссылка на рисунок</a:t>
            </a:r>
            <a:br>
              <a:rPr lang="ru-RU" dirty="0" smtClean="0"/>
            </a:br>
            <a:r>
              <a:rPr lang="ru-RU" dirty="0" smtClean="0"/>
              <a:t>«Как показано на рис.3»</a:t>
            </a:r>
          </a:p>
          <a:p>
            <a:r>
              <a:rPr lang="ru-RU" dirty="0" smtClean="0"/>
              <a:t>Если рисунок создан не автором обзора,  то в подписи должна быть ссылка на источник</a:t>
            </a:r>
            <a:br>
              <a:rPr lang="ru-RU" dirty="0" smtClean="0"/>
            </a:br>
            <a:r>
              <a:rPr lang="ru-RU" dirty="0" smtClean="0"/>
              <a:t> </a:t>
            </a:r>
            <a:endParaRPr lang="ru-RU" dirty="0"/>
          </a:p>
        </p:txBody>
      </p:sp>
      <p:sp>
        <p:nvSpPr>
          <p:cNvPr id="4" name="Номер слайда 3"/>
          <p:cNvSpPr>
            <a:spLocks noGrp="1"/>
          </p:cNvSpPr>
          <p:nvPr>
            <p:ph type="sldNum" sz="quarter" idx="12"/>
          </p:nvPr>
        </p:nvSpPr>
        <p:spPr/>
        <p:txBody>
          <a:bodyPr/>
          <a:lstStyle/>
          <a:p>
            <a:fld id="{D38A2756-96E7-4B0D-965D-14F76B38E653}" type="slidenum">
              <a:rPr lang="en-US" smtClean="0"/>
              <a:t>12</a:t>
            </a:fld>
            <a:endParaRPr lang="en-US"/>
          </a:p>
        </p:txBody>
      </p:sp>
    </p:spTree>
    <p:extLst>
      <p:ext uri="{BB962C8B-B14F-4D97-AF65-F5344CB8AC3E}">
        <p14:creationId xmlns:p14="http://schemas.microsoft.com/office/powerpoint/2010/main" val="2637643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 external file that holds a picture, illustration, etc.&#10;Object name is gr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2119" y="942512"/>
            <a:ext cx="6743700" cy="16002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012053" y="2773532"/>
            <a:ext cx="7723573" cy="2585323"/>
          </a:xfrm>
          <a:prstGeom prst="rect">
            <a:avLst/>
          </a:prstGeom>
        </p:spPr>
        <p:txBody>
          <a:bodyPr wrap="square">
            <a:spAutoFit/>
          </a:bodyPr>
          <a:lstStyle/>
          <a:p>
            <a:r>
              <a:rPr lang="en-US" dirty="0">
                <a:solidFill>
                  <a:srgbClr val="642A8F"/>
                </a:solidFill>
                <a:latin typeface="Times New Roman" panose="02020603050405020304" pitchFamily="18" charset="0"/>
                <a:hlinkClick r:id="rId3"/>
              </a:rPr>
              <a:t>Fig. 7</a:t>
            </a:r>
            <a:endParaRPr lang="en-US" dirty="0">
              <a:solidFill>
                <a:srgbClr val="666666"/>
              </a:solidFill>
              <a:latin typeface="Times New Roman" panose="02020603050405020304" pitchFamily="18" charset="0"/>
            </a:endParaRPr>
          </a:p>
          <a:p>
            <a:r>
              <a:rPr lang="en-US" b="1" dirty="0">
                <a:solidFill>
                  <a:srgbClr val="666666"/>
                </a:solidFill>
                <a:latin typeface="Times New Roman" panose="02020603050405020304" pitchFamily="18" charset="0"/>
              </a:rPr>
              <a:t>Autonomous stator exchange mechanism of the </a:t>
            </a:r>
            <a:r>
              <a:rPr lang="en-US" b="1" i="1" dirty="0">
                <a:solidFill>
                  <a:srgbClr val="666666"/>
                </a:solidFill>
                <a:latin typeface="Times New Roman" panose="02020603050405020304" pitchFamily="18" charset="0"/>
              </a:rPr>
              <a:t>B. subtilis</a:t>
            </a:r>
            <a:r>
              <a:rPr lang="en-US" b="1" dirty="0">
                <a:solidFill>
                  <a:srgbClr val="666666"/>
                </a:solidFill>
                <a:latin typeface="Times New Roman" panose="02020603050405020304" pitchFamily="18" charset="0"/>
              </a:rPr>
              <a:t> flagellar motor. </a:t>
            </a:r>
            <a:r>
              <a:rPr lang="en-US" dirty="0">
                <a:solidFill>
                  <a:srgbClr val="666666"/>
                </a:solidFill>
                <a:latin typeface="Times New Roman" panose="02020603050405020304" pitchFamily="18" charset="0"/>
              </a:rPr>
              <a:t>The </a:t>
            </a:r>
            <a:r>
              <a:rPr lang="en-US" dirty="0" err="1">
                <a:solidFill>
                  <a:srgbClr val="666666"/>
                </a:solidFill>
                <a:latin typeface="Times New Roman" panose="02020603050405020304" pitchFamily="18" charset="0"/>
              </a:rPr>
              <a:t>MotAB</a:t>
            </a:r>
            <a:r>
              <a:rPr lang="en-US" dirty="0">
                <a:solidFill>
                  <a:srgbClr val="666666"/>
                </a:solidFill>
                <a:latin typeface="Times New Roman" panose="02020603050405020304" pitchFamily="18" charset="0"/>
              </a:rPr>
              <a:t> and </a:t>
            </a:r>
            <a:r>
              <a:rPr lang="en-US" dirty="0" err="1">
                <a:solidFill>
                  <a:srgbClr val="666666"/>
                </a:solidFill>
                <a:latin typeface="Times New Roman" panose="02020603050405020304" pitchFamily="18" charset="0"/>
              </a:rPr>
              <a:t>MotPS</a:t>
            </a:r>
            <a:r>
              <a:rPr lang="en-US" dirty="0">
                <a:solidFill>
                  <a:srgbClr val="666666"/>
                </a:solidFill>
                <a:latin typeface="Times New Roman" panose="02020603050405020304" pitchFamily="18" charset="0"/>
              </a:rPr>
              <a:t> stator units autonomously modulates their binding affinities for the motor in response to changes in external Na</a:t>
            </a:r>
            <a:r>
              <a:rPr lang="en-US" baseline="30000" dirty="0">
                <a:solidFill>
                  <a:srgbClr val="666666"/>
                </a:solidFill>
                <a:latin typeface="Times New Roman" panose="02020603050405020304" pitchFamily="18" charset="0"/>
              </a:rPr>
              <a:t>+</a:t>
            </a:r>
            <a:r>
              <a:rPr lang="en-US" dirty="0">
                <a:solidFill>
                  <a:srgbClr val="666666"/>
                </a:solidFill>
                <a:latin typeface="Times New Roman" panose="02020603050405020304" pitchFamily="18" charset="0"/>
              </a:rPr>
              <a:t> concentration and fluid viscosity. As a result, the number of active </a:t>
            </a:r>
            <a:r>
              <a:rPr lang="en-US" dirty="0" err="1">
                <a:solidFill>
                  <a:srgbClr val="666666"/>
                </a:solidFill>
                <a:latin typeface="Times New Roman" panose="02020603050405020304" pitchFamily="18" charset="0"/>
              </a:rPr>
              <a:t>MotPS</a:t>
            </a:r>
            <a:r>
              <a:rPr lang="en-US" dirty="0">
                <a:solidFill>
                  <a:srgbClr val="666666"/>
                </a:solidFill>
                <a:latin typeface="Times New Roman" panose="02020603050405020304" pitchFamily="18" charset="0"/>
              </a:rPr>
              <a:t> units in the motor increases with an increase in both extracellular Na</a:t>
            </a:r>
            <a:r>
              <a:rPr lang="en-US" baseline="30000" dirty="0">
                <a:solidFill>
                  <a:srgbClr val="666666"/>
                </a:solidFill>
                <a:latin typeface="Times New Roman" panose="02020603050405020304" pitchFamily="18" charset="0"/>
              </a:rPr>
              <a:t>+</a:t>
            </a:r>
            <a:r>
              <a:rPr lang="en-US" dirty="0">
                <a:solidFill>
                  <a:srgbClr val="666666"/>
                </a:solidFill>
                <a:latin typeface="Times New Roman" panose="02020603050405020304" pitchFamily="18" charset="0"/>
              </a:rPr>
              <a:t> and polysaccharide concentrations by efficient replacement of the </a:t>
            </a:r>
            <a:r>
              <a:rPr lang="en-US" dirty="0" err="1">
                <a:solidFill>
                  <a:srgbClr val="666666"/>
                </a:solidFill>
                <a:latin typeface="Times New Roman" panose="02020603050405020304" pitchFamily="18" charset="0"/>
              </a:rPr>
              <a:t>MotAB</a:t>
            </a:r>
            <a:r>
              <a:rPr lang="en-US" dirty="0">
                <a:solidFill>
                  <a:srgbClr val="666666"/>
                </a:solidFill>
                <a:latin typeface="Times New Roman" panose="02020603050405020304" pitchFamily="18" charset="0"/>
              </a:rPr>
              <a:t> stator complex by the </a:t>
            </a:r>
            <a:r>
              <a:rPr lang="en-US" dirty="0" err="1">
                <a:solidFill>
                  <a:srgbClr val="666666"/>
                </a:solidFill>
                <a:latin typeface="Times New Roman" panose="02020603050405020304" pitchFamily="18" charset="0"/>
              </a:rPr>
              <a:t>MotPS</a:t>
            </a:r>
            <a:r>
              <a:rPr lang="en-US" dirty="0">
                <a:solidFill>
                  <a:srgbClr val="666666"/>
                </a:solidFill>
                <a:latin typeface="Times New Roman" panose="02020603050405020304" pitchFamily="18" charset="0"/>
              </a:rPr>
              <a:t> complex to maintain the optimal motor performance under various environmental conditions.</a:t>
            </a:r>
            <a:endParaRPr lang="en-US" b="0" i="0" dirty="0">
              <a:solidFill>
                <a:srgbClr val="666666"/>
              </a:solidFill>
              <a:effectLst/>
              <a:latin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38A2756-96E7-4B0D-965D-14F76B38E653}" type="slidenum">
              <a:rPr lang="en-US" smtClean="0"/>
              <a:t>13</a:t>
            </a:fld>
            <a:endParaRPr lang="en-US"/>
          </a:p>
        </p:txBody>
      </p:sp>
    </p:spTree>
    <p:extLst>
      <p:ext uri="{BB962C8B-B14F-4D97-AF65-F5344CB8AC3E}">
        <p14:creationId xmlns:p14="http://schemas.microsoft.com/office/powerpoint/2010/main" val="934166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817542" y="1249056"/>
            <a:ext cx="4816047" cy="2799071"/>
          </a:xfrm>
          <a:prstGeom prst="rect">
            <a:avLst/>
          </a:prstGeom>
        </p:spPr>
      </p:pic>
      <p:pic>
        <p:nvPicPr>
          <p:cNvPr id="3" name="Рисунок 2"/>
          <p:cNvPicPr>
            <a:picLocks noChangeAspect="1"/>
          </p:cNvPicPr>
          <p:nvPr/>
        </p:nvPicPr>
        <p:blipFill>
          <a:blip r:embed="rId3"/>
          <a:stretch>
            <a:fillRect/>
          </a:stretch>
        </p:blipFill>
        <p:spPr>
          <a:xfrm>
            <a:off x="1817542" y="4118089"/>
            <a:ext cx="5212006" cy="2470115"/>
          </a:xfrm>
          <a:prstGeom prst="rect">
            <a:avLst/>
          </a:prstGeom>
        </p:spPr>
      </p:pic>
      <p:sp>
        <p:nvSpPr>
          <p:cNvPr id="4" name="Прямоугольник 3"/>
          <p:cNvSpPr/>
          <p:nvPr/>
        </p:nvSpPr>
        <p:spPr>
          <a:xfrm>
            <a:off x="143435" y="145501"/>
            <a:ext cx="9000565" cy="923330"/>
          </a:xfrm>
          <a:prstGeom prst="rect">
            <a:avLst/>
          </a:prstGeom>
        </p:spPr>
        <p:txBody>
          <a:bodyPr wrap="square">
            <a:spAutoFit/>
          </a:bodyPr>
          <a:lstStyle/>
          <a:p>
            <a:r>
              <a:rPr lang="sv-SE" dirty="0">
                <a:latin typeface="Calibri" panose="020F0502020204030204" pitchFamily="34" charset="0"/>
              </a:rPr>
              <a:t>Till P, Toepel J, B</a:t>
            </a:r>
            <a:r>
              <a:rPr lang="en-US" dirty="0" err="1">
                <a:latin typeface="Calibri" panose="020F0502020204030204" pitchFamily="34" charset="0"/>
              </a:rPr>
              <a:t>Гјhler</a:t>
            </a:r>
            <a:r>
              <a:rPr lang="en-US" dirty="0">
                <a:latin typeface="Calibri" panose="020F0502020204030204" pitchFamily="34" charset="0"/>
              </a:rPr>
              <a:t> B, Mach RL, Mach-</a:t>
            </a:r>
            <a:r>
              <a:rPr lang="en-US" dirty="0" err="1">
                <a:latin typeface="Calibri" panose="020F0502020204030204" pitchFamily="34" charset="0"/>
              </a:rPr>
              <a:t>Aigner</a:t>
            </a:r>
            <a:r>
              <a:rPr lang="en-US" dirty="0">
                <a:latin typeface="Calibri" panose="020F0502020204030204" pitchFamily="34" charset="0"/>
              </a:rPr>
              <a:t> AR. </a:t>
            </a:r>
            <a:r>
              <a:rPr lang="en-US" b="1" dirty="0">
                <a:latin typeface="Calibri" panose="020F0502020204030204" pitchFamily="34" charset="0"/>
              </a:rPr>
              <a:t>Regulatory systems for gene expression control in cyanobacteria. </a:t>
            </a:r>
            <a:r>
              <a:rPr lang="en-US" dirty="0" err="1">
                <a:latin typeface="Calibri" panose="020F0502020204030204" pitchFamily="34" charset="0"/>
              </a:rPr>
              <a:t>Appl</a:t>
            </a:r>
            <a:r>
              <a:rPr lang="en-US" dirty="0">
                <a:latin typeface="Calibri" panose="020F0502020204030204" pitchFamily="34" charset="0"/>
              </a:rPr>
              <a:t> </a:t>
            </a:r>
            <a:r>
              <a:rPr lang="en-US" dirty="0" err="1">
                <a:latin typeface="Calibri" panose="020F0502020204030204" pitchFamily="34" charset="0"/>
              </a:rPr>
              <a:t>Microbiol</a:t>
            </a:r>
            <a:r>
              <a:rPr lang="en-US" dirty="0">
                <a:latin typeface="Calibri" panose="020F0502020204030204" pitchFamily="34" charset="0"/>
              </a:rPr>
              <a:t> </a:t>
            </a:r>
            <a:r>
              <a:rPr lang="en-US" dirty="0" err="1">
                <a:latin typeface="Calibri" panose="020F0502020204030204" pitchFamily="34" charset="0"/>
              </a:rPr>
              <a:t>Biotechnol</a:t>
            </a:r>
            <a:r>
              <a:rPr lang="en-US" dirty="0">
                <a:latin typeface="Calibri" panose="020F0502020204030204" pitchFamily="34" charset="0"/>
              </a:rPr>
              <a:t>. 2020;104(5):</a:t>
            </a:r>
            <a:r>
              <a:rPr lang="en-US" dirty="0" smtClean="0">
                <a:latin typeface="Calibri" panose="020F0502020204030204" pitchFamily="34" charset="0"/>
              </a:rPr>
              <a:t>1977-1991</a:t>
            </a:r>
            <a:endParaRPr lang="en-US" dirty="0">
              <a:latin typeface="Calibri" panose="020F0502020204030204" pitchFamily="34" charset="0"/>
            </a:endParaRPr>
          </a:p>
          <a:p>
            <a:r>
              <a:rPr lang="en-US" dirty="0">
                <a:latin typeface="Calibri" panose="020F0502020204030204" pitchFamily="34" charset="0"/>
              </a:rPr>
              <a:t>Free https://www.ncbi.nlm.nih.gov/pmc/articles/PMC7007895/</a:t>
            </a:r>
            <a:endParaRPr lang="ru-RU" dirty="0">
              <a:latin typeface="Calibri" panose="020F0502020204030204" pitchFamily="34" charset="0"/>
            </a:endParaRPr>
          </a:p>
        </p:txBody>
      </p:sp>
      <p:sp>
        <p:nvSpPr>
          <p:cNvPr id="5" name="Номер слайда 4"/>
          <p:cNvSpPr>
            <a:spLocks noGrp="1"/>
          </p:cNvSpPr>
          <p:nvPr>
            <p:ph type="sldNum" sz="quarter" idx="12"/>
          </p:nvPr>
        </p:nvSpPr>
        <p:spPr/>
        <p:txBody>
          <a:bodyPr/>
          <a:lstStyle/>
          <a:p>
            <a:fld id="{D38A2756-96E7-4B0D-965D-14F76B38E653}" type="slidenum">
              <a:rPr lang="en-US" smtClean="0"/>
              <a:t>14</a:t>
            </a:fld>
            <a:endParaRPr lang="en-US"/>
          </a:p>
        </p:txBody>
      </p:sp>
    </p:spTree>
    <p:extLst>
      <p:ext uri="{BB962C8B-B14F-4D97-AF65-F5344CB8AC3E}">
        <p14:creationId xmlns:p14="http://schemas.microsoft.com/office/powerpoint/2010/main" val="3627508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external file that holds a picture, illustration, etc.&#10;Object name is 41420_2020_369_Fig1_HTM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70" y="225641"/>
            <a:ext cx="3245973" cy="380482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8676" y="4190260"/>
            <a:ext cx="8851037" cy="2308324"/>
          </a:xfrm>
          <a:prstGeom prst="rect">
            <a:avLst/>
          </a:prstGeom>
        </p:spPr>
        <p:txBody>
          <a:bodyPr wrap="square">
            <a:spAutoFit/>
          </a:bodyPr>
          <a:lstStyle/>
          <a:p>
            <a:r>
              <a:rPr lang="en-US" sz="1200" dirty="0">
                <a:solidFill>
                  <a:srgbClr val="642A8F"/>
                </a:solidFill>
                <a:latin typeface="Times New Roman" panose="02020603050405020304" pitchFamily="18" charset="0"/>
                <a:hlinkClick r:id="rId3"/>
              </a:rPr>
              <a:t>Fig. 1</a:t>
            </a:r>
            <a:endParaRPr lang="en-US" sz="1200" dirty="0">
              <a:solidFill>
                <a:srgbClr val="666666"/>
              </a:solidFill>
              <a:latin typeface="Times New Roman" panose="02020603050405020304" pitchFamily="18" charset="0"/>
            </a:endParaRPr>
          </a:p>
          <a:p>
            <a:r>
              <a:rPr lang="en-US" sz="1200" b="1" dirty="0">
                <a:solidFill>
                  <a:srgbClr val="666666"/>
                </a:solidFill>
                <a:latin typeface="Times New Roman" panose="02020603050405020304" pitchFamily="18" charset="0"/>
              </a:rPr>
              <a:t>SARS-CoV-2, Multiple Organ Failure and the Possible Triggering of </a:t>
            </a:r>
            <a:r>
              <a:rPr lang="en-US" sz="1200" b="1" dirty="0" err="1">
                <a:solidFill>
                  <a:srgbClr val="666666"/>
                </a:solidFill>
                <a:latin typeface="Times New Roman" panose="02020603050405020304" pitchFamily="18" charset="0"/>
              </a:rPr>
              <a:t>Ferroptosis.A</a:t>
            </a:r>
            <a:r>
              <a:rPr lang="en-US" sz="1200" dirty="0">
                <a:solidFill>
                  <a:srgbClr val="666666"/>
                </a:solidFill>
                <a:latin typeface="Times New Roman" panose="02020603050405020304" pitchFamily="18" charset="0"/>
              </a:rPr>
              <a:t> Schematic representation of SARS-CoV-2 causing multiple organ failure (MOF). SARS-CoV-2 recognizes the </a:t>
            </a:r>
            <a:r>
              <a:rPr lang="en-US" sz="1200" dirty="0">
                <a:solidFill>
                  <a:srgbClr val="C00000"/>
                </a:solidFill>
                <a:latin typeface="Times New Roman" panose="02020603050405020304" pitchFamily="18" charset="0"/>
              </a:rPr>
              <a:t>AEC</a:t>
            </a:r>
            <a:r>
              <a:rPr lang="en-US" sz="1200" dirty="0">
                <a:solidFill>
                  <a:srgbClr val="666666"/>
                </a:solidFill>
                <a:latin typeface="Times New Roman" panose="02020603050405020304" pitchFamily="18" charset="0"/>
              </a:rPr>
              <a:t>2 </a:t>
            </a:r>
            <a:r>
              <a:rPr lang="en-US" sz="1200" b="1" dirty="0" smtClean="0">
                <a:solidFill>
                  <a:srgbClr val="C00000"/>
                </a:solidFill>
                <a:latin typeface="Times New Roman" panose="02020603050405020304" pitchFamily="18" charset="0"/>
              </a:rPr>
              <a:t>???? </a:t>
            </a:r>
            <a:r>
              <a:rPr lang="en-US" sz="1200" dirty="0" smtClean="0">
                <a:solidFill>
                  <a:srgbClr val="666666"/>
                </a:solidFill>
                <a:latin typeface="Times New Roman" panose="02020603050405020304" pitchFamily="18" charset="0"/>
              </a:rPr>
              <a:t>receptor </a:t>
            </a:r>
            <a:r>
              <a:rPr lang="en-US" sz="1200" dirty="0">
                <a:solidFill>
                  <a:srgbClr val="666666"/>
                </a:solidFill>
                <a:latin typeface="Times New Roman" panose="02020603050405020304" pitchFamily="18" charset="0"/>
              </a:rPr>
              <a:t>in the alveoli, especially the type II alveolar cells (AT2). This infection triggers the immune response and inflammation, causing damage to the blood-air barrier. In this case, SARS-CoV-2 therefore passes through the barrier, reaching to the capillaries and continues recognizing the ACE2 located in the different organs within the blood circulation. As a result, organs expressed with ACE2 may get infected and damaged by the activated immune system, thereby causing the MOF. </a:t>
            </a:r>
            <a:r>
              <a:rPr lang="en-US" sz="1200" b="1" dirty="0">
                <a:solidFill>
                  <a:srgbClr val="666666"/>
                </a:solidFill>
                <a:latin typeface="Times New Roman" panose="02020603050405020304" pitchFamily="18" charset="0"/>
              </a:rPr>
              <a:t>B</a:t>
            </a:r>
            <a:r>
              <a:rPr lang="en-US" sz="1200" dirty="0">
                <a:solidFill>
                  <a:srgbClr val="666666"/>
                </a:solidFill>
                <a:latin typeface="Times New Roman" panose="02020603050405020304" pitchFamily="18" charset="0"/>
              </a:rPr>
              <a:t> A hypothesis of how SARS-CoV-2 may trigger </a:t>
            </a:r>
            <a:r>
              <a:rPr lang="en-US" sz="1200" dirty="0" err="1">
                <a:solidFill>
                  <a:srgbClr val="666666"/>
                </a:solidFill>
                <a:latin typeface="Times New Roman" panose="02020603050405020304" pitchFamily="18" charset="0"/>
              </a:rPr>
              <a:t>ferroptosis</a:t>
            </a:r>
            <a:r>
              <a:rPr lang="en-US" sz="1200" dirty="0">
                <a:solidFill>
                  <a:srgbClr val="666666"/>
                </a:solidFill>
                <a:latin typeface="Times New Roman" panose="02020603050405020304" pitchFamily="18" charset="0"/>
              </a:rPr>
              <a:t>. After incubation period, the invading SARS-CoV-2 causes cytotoxic effect to multiple organs. Due to the infection, a plethora of </a:t>
            </a:r>
            <a:r>
              <a:rPr lang="en-US" sz="1200" dirty="0" err="1">
                <a:solidFill>
                  <a:srgbClr val="666666"/>
                </a:solidFill>
                <a:latin typeface="Times New Roman" panose="02020603050405020304" pitchFamily="18" charset="0"/>
              </a:rPr>
              <a:t>transferrins</a:t>
            </a:r>
            <a:r>
              <a:rPr lang="en-US" sz="1200" dirty="0">
                <a:solidFill>
                  <a:srgbClr val="666666"/>
                </a:solidFill>
                <a:latin typeface="Times New Roman" panose="02020603050405020304" pitchFamily="18" charset="0"/>
              </a:rPr>
              <a:t> carrying with Fe</a:t>
            </a:r>
            <a:r>
              <a:rPr lang="en-US" sz="1200" baseline="30000" dirty="0">
                <a:solidFill>
                  <a:srgbClr val="666666"/>
                </a:solidFill>
                <a:latin typeface="Times New Roman" panose="02020603050405020304" pitchFamily="18" charset="0"/>
              </a:rPr>
              <a:t>3+</a:t>
            </a:r>
            <a:r>
              <a:rPr lang="en-US" sz="1200" dirty="0">
                <a:solidFill>
                  <a:srgbClr val="666666"/>
                </a:solidFill>
                <a:latin typeface="Times New Roman" panose="02020603050405020304" pitchFamily="18" charset="0"/>
              </a:rPr>
              <a:t> are recognized by transferrin receptors thereby entering into the cell. Then, divalent metal transporter 1 (DMT1) transformed Fe</a:t>
            </a:r>
            <a:r>
              <a:rPr lang="en-US" sz="1200" baseline="30000" dirty="0">
                <a:solidFill>
                  <a:srgbClr val="666666"/>
                </a:solidFill>
                <a:latin typeface="Times New Roman" panose="02020603050405020304" pitchFamily="18" charset="0"/>
              </a:rPr>
              <a:t>3+</a:t>
            </a:r>
            <a:r>
              <a:rPr lang="en-US" sz="1200" dirty="0">
                <a:solidFill>
                  <a:srgbClr val="666666"/>
                </a:solidFill>
                <a:latin typeface="Times New Roman" panose="02020603050405020304" pitchFamily="18" charset="0"/>
              </a:rPr>
              <a:t> to Fe</a:t>
            </a:r>
            <a:r>
              <a:rPr lang="en-US" sz="1200" baseline="30000" dirty="0">
                <a:solidFill>
                  <a:srgbClr val="666666"/>
                </a:solidFill>
                <a:latin typeface="Times New Roman" panose="02020603050405020304" pitchFamily="18" charset="0"/>
              </a:rPr>
              <a:t>2+</a:t>
            </a:r>
            <a:r>
              <a:rPr lang="en-US" sz="1200" dirty="0">
                <a:solidFill>
                  <a:srgbClr val="666666"/>
                </a:solidFill>
                <a:latin typeface="Times New Roman" panose="02020603050405020304" pitchFamily="18" charset="0"/>
              </a:rPr>
              <a:t>, accompanied with iron accumulation in the cell. Hydrogen peroxide (H</a:t>
            </a:r>
            <a:r>
              <a:rPr lang="en-US" sz="1200" baseline="-25000" dirty="0">
                <a:solidFill>
                  <a:srgbClr val="666666"/>
                </a:solidFill>
                <a:latin typeface="Times New Roman" panose="02020603050405020304" pitchFamily="18" charset="0"/>
              </a:rPr>
              <a:t>2</a:t>
            </a:r>
            <a:r>
              <a:rPr lang="en-US" sz="1200" dirty="0">
                <a:solidFill>
                  <a:srgbClr val="666666"/>
                </a:solidFill>
                <a:latin typeface="Times New Roman" panose="02020603050405020304" pitchFamily="18" charset="0"/>
              </a:rPr>
              <a:t>O</a:t>
            </a:r>
            <a:r>
              <a:rPr lang="en-US" sz="1200" baseline="-25000" dirty="0">
                <a:solidFill>
                  <a:srgbClr val="666666"/>
                </a:solidFill>
                <a:latin typeface="Times New Roman" panose="02020603050405020304" pitchFamily="18" charset="0"/>
              </a:rPr>
              <a:t>2</a:t>
            </a:r>
            <a:r>
              <a:rPr lang="en-US" sz="1200" dirty="0">
                <a:solidFill>
                  <a:srgbClr val="666666"/>
                </a:solidFill>
                <a:latin typeface="Times New Roman" panose="02020603050405020304" pitchFamily="18" charset="0"/>
              </a:rPr>
              <a:t>), Fe</a:t>
            </a:r>
            <a:r>
              <a:rPr lang="en-US" sz="1200" baseline="30000" dirty="0">
                <a:solidFill>
                  <a:srgbClr val="666666"/>
                </a:solidFill>
                <a:latin typeface="Times New Roman" panose="02020603050405020304" pitchFamily="18" charset="0"/>
              </a:rPr>
              <a:t>2+</a:t>
            </a:r>
            <a:r>
              <a:rPr lang="en-US" sz="1200" dirty="0">
                <a:solidFill>
                  <a:srgbClr val="666666"/>
                </a:solidFill>
                <a:latin typeface="Times New Roman" panose="02020603050405020304" pitchFamily="18" charset="0"/>
              </a:rPr>
              <a:t>, and lipid together cause Fenton reaction, producing massive lipid reactive oxygen species (ROS). This can be eliminated by glutathione (GSH) with the help of Glutathione peroxidase 4 (GPX4). However, owing to the iron overload, extensive </a:t>
            </a:r>
            <a:r>
              <a:rPr lang="en-US" sz="1200" dirty="0" err="1">
                <a:solidFill>
                  <a:srgbClr val="666666"/>
                </a:solidFill>
                <a:latin typeface="Times New Roman" panose="02020603050405020304" pitchFamily="18" charset="0"/>
              </a:rPr>
              <a:t>Fention</a:t>
            </a:r>
            <a:r>
              <a:rPr lang="en-US" sz="1200" dirty="0">
                <a:solidFill>
                  <a:srgbClr val="666666"/>
                </a:solidFill>
                <a:latin typeface="Times New Roman" panose="02020603050405020304" pitchFamily="18" charset="0"/>
              </a:rPr>
              <a:t> reaction would generate a large number of lipid ROS, causing cell membrane damage.</a:t>
            </a:r>
            <a:endParaRPr lang="en-US" sz="1200" b="0" i="0" dirty="0">
              <a:solidFill>
                <a:srgbClr val="666666"/>
              </a:solidFill>
              <a:effectLst/>
              <a:latin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38A2756-96E7-4B0D-965D-14F76B38E653}" type="slidenum">
              <a:rPr lang="en-US" smtClean="0"/>
              <a:t>15</a:t>
            </a:fld>
            <a:endParaRPr lang="en-US"/>
          </a:p>
        </p:txBody>
      </p:sp>
    </p:spTree>
    <p:extLst>
      <p:ext uri="{BB962C8B-B14F-4D97-AF65-F5344CB8AC3E}">
        <p14:creationId xmlns:p14="http://schemas.microsoft.com/office/powerpoint/2010/main" val="1278017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9023" y="4912767"/>
            <a:ext cx="7815047" cy="1077218"/>
          </a:xfrm>
          <a:prstGeom prst="rect">
            <a:avLst/>
          </a:prstGeom>
        </p:spPr>
        <p:txBody>
          <a:bodyPr wrap="square">
            <a:spAutoFit/>
          </a:bodyPr>
          <a:lstStyle/>
          <a:p>
            <a:r>
              <a:rPr lang="en-US" sz="800" dirty="0">
                <a:latin typeface="HelveticaNeueLTStd-Bd"/>
              </a:rPr>
              <a:t>FIGURE 1 | (A) </a:t>
            </a:r>
            <a:r>
              <a:rPr lang="en-US" sz="800" dirty="0">
                <a:latin typeface="HelveticaNeueLTStd-Lt"/>
              </a:rPr>
              <a:t>The growth of the </a:t>
            </a:r>
            <a:r>
              <a:rPr lang="en-US" sz="800" dirty="0" err="1">
                <a:latin typeface="HelveticaNeueLTStd-Lt"/>
              </a:rPr>
              <a:t>RefSeq</a:t>
            </a:r>
            <a:r>
              <a:rPr lang="en-US" sz="800" dirty="0">
                <a:latin typeface="HelveticaNeueLTStd-Lt"/>
              </a:rPr>
              <a:t> microbial genomic databases and the database of bacterial genomes excluded from </a:t>
            </a:r>
            <a:r>
              <a:rPr lang="en-US" sz="800" dirty="0" err="1">
                <a:latin typeface="HelveticaNeueLTStd-Lt"/>
              </a:rPr>
              <a:t>RefSeq</a:t>
            </a:r>
            <a:r>
              <a:rPr lang="en-US" sz="800" dirty="0">
                <a:latin typeface="HelveticaNeueLTStd-Lt"/>
              </a:rPr>
              <a:t> for the reason “derived from</a:t>
            </a:r>
          </a:p>
          <a:p>
            <a:r>
              <a:rPr lang="en-US" sz="800" dirty="0">
                <a:latin typeface="HelveticaNeueLTStd-Lt"/>
              </a:rPr>
              <a:t>surveillance project.” Dotted lines represent number of “complete genomes.” The data for 2020 includes genomes submitted before April 17. </a:t>
            </a:r>
            <a:r>
              <a:rPr lang="en-US" sz="800" dirty="0">
                <a:latin typeface="HelveticaNeueLTStd-Bd"/>
              </a:rPr>
              <a:t>(B) </a:t>
            </a:r>
            <a:r>
              <a:rPr lang="en-US" sz="800" dirty="0">
                <a:latin typeface="HelveticaNeueLTStd-Lt"/>
              </a:rPr>
              <a:t>Relative proportions</a:t>
            </a:r>
          </a:p>
          <a:p>
            <a:r>
              <a:rPr lang="en-US" sz="800" dirty="0">
                <a:latin typeface="HelveticaNeueLTStd-Lt"/>
              </a:rPr>
              <a:t>between the different assembly levels in the bacterial </a:t>
            </a:r>
            <a:r>
              <a:rPr lang="en-US" sz="800" dirty="0" err="1">
                <a:latin typeface="HelveticaNeueLTStd-Lt"/>
              </a:rPr>
              <a:t>RefSeq</a:t>
            </a:r>
            <a:r>
              <a:rPr lang="en-US" sz="800" dirty="0">
                <a:latin typeface="HelveticaNeueLTStd-Lt"/>
              </a:rPr>
              <a:t> genome database. </a:t>
            </a:r>
            <a:r>
              <a:rPr lang="en-US" sz="800" dirty="0">
                <a:latin typeface="HelveticaNeueLTStd-Bd"/>
              </a:rPr>
              <a:t>(C) </a:t>
            </a:r>
            <a:r>
              <a:rPr lang="en-US" sz="800" dirty="0">
                <a:latin typeface="HelveticaNeueLTStd-Lt"/>
              </a:rPr>
              <a:t>The most frequently used sequencing techniques in the bacterial </a:t>
            </a:r>
            <a:r>
              <a:rPr lang="en-US" sz="800" dirty="0" err="1">
                <a:latin typeface="HelveticaNeueLTStd-Lt"/>
              </a:rPr>
              <a:t>RefSeq</a:t>
            </a:r>
            <a:endParaRPr lang="en-US" sz="800" dirty="0">
              <a:latin typeface="HelveticaNeueLTStd-Lt"/>
            </a:endParaRPr>
          </a:p>
          <a:p>
            <a:r>
              <a:rPr lang="en-US" sz="800" dirty="0">
                <a:latin typeface="HelveticaNeueLTStd-Lt"/>
              </a:rPr>
              <a:t>database. </a:t>
            </a:r>
            <a:r>
              <a:rPr lang="en-US" sz="800" dirty="0">
                <a:latin typeface="HelveticaNeueLTStd-Bd"/>
              </a:rPr>
              <a:t>(D) </a:t>
            </a:r>
            <a:r>
              <a:rPr lang="en-US" sz="800" dirty="0">
                <a:latin typeface="HelveticaNeueLTStd-Lt"/>
              </a:rPr>
              <a:t>Relative proportions between the different Illumina platforms in the bacterial </a:t>
            </a:r>
            <a:r>
              <a:rPr lang="en-US" sz="800" dirty="0" err="1">
                <a:latin typeface="HelveticaNeueLTStd-Lt"/>
              </a:rPr>
              <a:t>RefSeq</a:t>
            </a:r>
            <a:r>
              <a:rPr lang="en-US" sz="800" dirty="0">
                <a:latin typeface="HelveticaNeueLTStd-Lt"/>
              </a:rPr>
              <a:t> genome database. </a:t>
            </a:r>
            <a:r>
              <a:rPr lang="en-US" sz="800" dirty="0">
                <a:latin typeface="HelveticaNeueLTStd-Bd"/>
              </a:rPr>
              <a:t>(E) </a:t>
            </a:r>
            <a:r>
              <a:rPr lang="en-US" sz="800" dirty="0">
                <a:latin typeface="HelveticaNeueLTStd-Lt"/>
              </a:rPr>
              <a:t>Relative proportions between sequencing</a:t>
            </a:r>
          </a:p>
          <a:p>
            <a:r>
              <a:rPr lang="en-US" sz="800" dirty="0">
                <a:latin typeface="HelveticaNeueLTStd-Lt"/>
              </a:rPr>
              <a:t>techniques used in bacterial </a:t>
            </a:r>
            <a:r>
              <a:rPr lang="en-US" sz="800" dirty="0" err="1">
                <a:latin typeface="HelveticaNeueLTStd-Lt"/>
              </a:rPr>
              <a:t>RefSeq</a:t>
            </a:r>
            <a:r>
              <a:rPr lang="en-US" sz="800" dirty="0">
                <a:latin typeface="HelveticaNeueLTStd-Lt"/>
              </a:rPr>
              <a:t> divided by years. </a:t>
            </a:r>
            <a:r>
              <a:rPr lang="en-US" sz="800" dirty="0">
                <a:latin typeface="HelveticaNeueLTStd-Bd"/>
              </a:rPr>
              <a:t>(F) </a:t>
            </a:r>
            <a:r>
              <a:rPr lang="en-US" sz="800" dirty="0">
                <a:latin typeface="HelveticaNeueLTStd-Lt"/>
              </a:rPr>
              <a:t>Frequencies of pseudogenes in bacterial </a:t>
            </a:r>
            <a:r>
              <a:rPr lang="en-US" sz="800" dirty="0" err="1">
                <a:latin typeface="HelveticaNeueLTStd-Lt"/>
              </a:rPr>
              <a:t>RefSeq</a:t>
            </a:r>
            <a:r>
              <a:rPr lang="en-US" sz="800" dirty="0">
                <a:latin typeface="HelveticaNeueLTStd-Lt"/>
              </a:rPr>
              <a:t> genomes reported to be produced by one technique alone.</a:t>
            </a:r>
          </a:p>
          <a:p>
            <a:r>
              <a:rPr lang="en-US" sz="800" dirty="0">
                <a:latin typeface="HelveticaNeueLTStd-Bd"/>
              </a:rPr>
              <a:t>(G) </a:t>
            </a:r>
            <a:r>
              <a:rPr lang="en-US" sz="800" dirty="0">
                <a:latin typeface="HelveticaNeueLTStd-Lt"/>
              </a:rPr>
              <a:t>Relative proportions between genomes produced by a single sequencing technique and combinations of techniques. </a:t>
            </a:r>
            <a:r>
              <a:rPr lang="en-US" sz="800" dirty="0">
                <a:latin typeface="HelveticaNeueLTStd-Bd"/>
              </a:rPr>
              <a:t>(H) </a:t>
            </a:r>
            <a:r>
              <a:rPr lang="en-US" sz="800" dirty="0">
                <a:latin typeface="HelveticaNeueLTStd-Lt"/>
              </a:rPr>
              <a:t>Relative proportions between the most</a:t>
            </a:r>
          </a:p>
          <a:p>
            <a:r>
              <a:rPr lang="en-US" sz="800" dirty="0">
                <a:latin typeface="HelveticaNeueLTStd-Lt"/>
              </a:rPr>
              <a:t>frequently used combinations of sequencing techniques in the bacterial </a:t>
            </a:r>
            <a:r>
              <a:rPr lang="en-US" sz="800" dirty="0" err="1">
                <a:latin typeface="HelveticaNeueLTStd-Lt"/>
              </a:rPr>
              <a:t>RefSeq</a:t>
            </a:r>
            <a:r>
              <a:rPr lang="en-US" sz="800" dirty="0">
                <a:latin typeface="HelveticaNeueLTStd-Lt"/>
              </a:rPr>
              <a:t> genome database. </a:t>
            </a:r>
            <a:r>
              <a:rPr lang="en-US" sz="800" dirty="0">
                <a:latin typeface="HelveticaNeueLTStd-Bd"/>
              </a:rPr>
              <a:t>(I) </a:t>
            </a:r>
            <a:r>
              <a:rPr lang="en-US" sz="800" dirty="0">
                <a:latin typeface="HelveticaNeueLTStd-Lt"/>
              </a:rPr>
              <a:t>Histogram of the reported sequence depth (coverage) used in</a:t>
            </a:r>
          </a:p>
          <a:p>
            <a:r>
              <a:rPr lang="en-US" sz="800" dirty="0">
                <a:latin typeface="HelveticaNeueLTStd-Lt"/>
              </a:rPr>
              <a:t>the bacterial </a:t>
            </a:r>
            <a:r>
              <a:rPr lang="en-US" sz="800" dirty="0" err="1">
                <a:latin typeface="HelveticaNeueLTStd-Lt"/>
              </a:rPr>
              <a:t>RefSeq</a:t>
            </a:r>
            <a:r>
              <a:rPr lang="en-US" sz="800" dirty="0">
                <a:latin typeface="HelveticaNeueLTStd-Lt"/>
              </a:rPr>
              <a:t> genome database and in the bacterial surveillance project genome database.</a:t>
            </a:r>
            <a:endParaRPr lang="ru-RU" dirty="0"/>
          </a:p>
        </p:txBody>
      </p:sp>
      <p:pic>
        <p:nvPicPr>
          <p:cNvPr id="3" name="Рисунок 2"/>
          <p:cNvPicPr>
            <a:picLocks noChangeAspect="1"/>
          </p:cNvPicPr>
          <p:nvPr/>
        </p:nvPicPr>
        <p:blipFill>
          <a:blip r:embed="rId2"/>
          <a:stretch>
            <a:fillRect/>
          </a:stretch>
        </p:blipFill>
        <p:spPr>
          <a:xfrm>
            <a:off x="1149659" y="360712"/>
            <a:ext cx="5652278" cy="4150123"/>
          </a:xfrm>
          <a:prstGeom prst="rect">
            <a:avLst/>
          </a:prstGeom>
        </p:spPr>
      </p:pic>
      <p:sp>
        <p:nvSpPr>
          <p:cNvPr id="4" name="Номер слайда 3"/>
          <p:cNvSpPr>
            <a:spLocks noGrp="1"/>
          </p:cNvSpPr>
          <p:nvPr>
            <p:ph type="sldNum" sz="quarter" idx="12"/>
          </p:nvPr>
        </p:nvSpPr>
        <p:spPr/>
        <p:txBody>
          <a:bodyPr/>
          <a:lstStyle/>
          <a:p>
            <a:fld id="{D38A2756-96E7-4B0D-965D-14F76B38E653}" type="slidenum">
              <a:rPr lang="en-US" smtClean="0"/>
              <a:t>16</a:t>
            </a:fld>
            <a:endParaRPr lang="en-US"/>
          </a:p>
        </p:txBody>
      </p:sp>
    </p:spTree>
    <p:extLst>
      <p:ext uri="{BB962C8B-B14F-4D97-AF65-F5344CB8AC3E}">
        <p14:creationId xmlns:p14="http://schemas.microsoft.com/office/powerpoint/2010/main" val="426899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047565"/>
          </a:xfrm>
        </p:spPr>
        <p:txBody>
          <a:bodyPr>
            <a:normAutofit/>
          </a:bodyPr>
          <a:lstStyle/>
          <a:p>
            <a:r>
              <a:rPr lang="en-US" sz="3600" dirty="0" smtClean="0"/>
              <a:t>4.</a:t>
            </a:r>
            <a:r>
              <a:rPr lang="ru-RU" sz="3600" dirty="0" smtClean="0"/>
              <a:t>Требования</a:t>
            </a:r>
            <a:r>
              <a:rPr lang="en-US" sz="3600" dirty="0"/>
              <a:t> </a:t>
            </a:r>
            <a:r>
              <a:rPr lang="ru-RU" sz="3600" dirty="0"/>
              <a:t>к</a:t>
            </a:r>
            <a:r>
              <a:rPr lang="en-US" sz="3600" dirty="0" smtClean="0"/>
              <a:t> </a:t>
            </a:r>
            <a:r>
              <a:rPr lang="ru-RU" sz="3600" dirty="0" smtClean="0"/>
              <a:t>оформлению таблиц</a:t>
            </a:r>
            <a:endParaRPr lang="ru-RU" sz="3600" dirty="0"/>
          </a:p>
        </p:txBody>
      </p:sp>
      <p:sp>
        <p:nvSpPr>
          <p:cNvPr id="3" name="Объект 2"/>
          <p:cNvSpPr>
            <a:spLocks noGrp="1"/>
          </p:cNvSpPr>
          <p:nvPr>
            <p:ph idx="1"/>
          </p:nvPr>
        </p:nvSpPr>
        <p:spPr>
          <a:xfrm>
            <a:off x="628650" y="913186"/>
            <a:ext cx="7886700" cy="4862173"/>
          </a:xfrm>
        </p:spPr>
        <p:txBody>
          <a:bodyPr>
            <a:normAutofit/>
          </a:bodyPr>
          <a:lstStyle/>
          <a:p>
            <a:r>
              <a:rPr lang="ru-RU" dirty="0" smtClean="0"/>
              <a:t>Таблицы нумеруются </a:t>
            </a:r>
            <a:r>
              <a:rPr lang="ru-RU" dirty="0"/>
              <a:t>в порядке следования в </a:t>
            </a:r>
            <a:r>
              <a:rPr lang="ru-RU" dirty="0" smtClean="0"/>
              <a:t>тексте</a:t>
            </a:r>
          </a:p>
          <a:p>
            <a:r>
              <a:rPr lang="ru-RU" dirty="0" smtClean="0"/>
              <a:t>Номер таблицы и её название принято помещать выше таблицы</a:t>
            </a:r>
          </a:p>
          <a:p>
            <a:r>
              <a:rPr lang="ru-RU" dirty="0" smtClean="0"/>
              <a:t>Дополнительную информацию можно привести за названием таблицы</a:t>
            </a:r>
          </a:p>
          <a:p>
            <a:r>
              <a:rPr lang="ru-RU" dirty="0" smtClean="0"/>
              <a:t>Иногда объяснения аббревиатур и др. приводят под таблицей</a:t>
            </a:r>
            <a:endParaRPr lang="ru-RU" dirty="0"/>
          </a:p>
        </p:txBody>
      </p:sp>
      <p:sp>
        <p:nvSpPr>
          <p:cNvPr id="4" name="Номер слайда 3"/>
          <p:cNvSpPr>
            <a:spLocks noGrp="1"/>
          </p:cNvSpPr>
          <p:nvPr>
            <p:ph type="sldNum" sz="quarter" idx="12"/>
          </p:nvPr>
        </p:nvSpPr>
        <p:spPr/>
        <p:txBody>
          <a:bodyPr/>
          <a:lstStyle/>
          <a:p>
            <a:fld id="{D38A2756-96E7-4B0D-965D-14F76B38E653}" type="slidenum">
              <a:rPr lang="en-US" smtClean="0"/>
              <a:t>17</a:t>
            </a:fld>
            <a:endParaRPr lang="en-US"/>
          </a:p>
        </p:txBody>
      </p:sp>
    </p:spTree>
    <p:extLst>
      <p:ext uri="{BB962C8B-B14F-4D97-AF65-F5344CB8AC3E}">
        <p14:creationId xmlns:p14="http://schemas.microsoft.com/office/powerpoint/2010/main" val="865546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srcRect l="1" r="9056"/>
          <a:stretch/>
        </p:blipFill>
        <p:spPr>
          <a:xfrm>
            <a:off x="394448" y="1056351"/>
            <a:ext cx="8316000" cy="5480404"/>
          </a:xfrm>
          <a:prstGeom prst="rect">
            <a:avLst/>
          </a:prstGeom>
        </p:spPr>
      </p:pic>
      <p:sp>
        <p:nvSpPr>
          <p:cNvPr id="5" name="Овал 4"/>
          <p:cNvSpPr/>
          <p:nvPr/>
        </p:nvSpPr>
        <p:spPr>
          <a:xfrm>
            <a:off x="2205318" y="1416423"/>
            <a:ext cx="430306" cy="394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Номер слайда 1"/>
          <p:cNvSpPr>
            <a:spLocks noGrp="1"/>
          </p:cNvSpPr>
          <p:nvPr>
            <p:ph type="sldNum" sz="quarter" idx="12"/>
          </p:nvPr>
        </p:nvSpPr>
        <p:spPr/>
        <p:txBody>
          <a:bodyPr/>
          <a:lstStyle/>
          <a:p>
            <a:fld id="{D38A2756-96E7-4B0D-965D-14F76B38E653}" type="slidenum">
              <a:rPr lang="en-US" smtClean="0"/>
              <a:t>18</a:t>
            </a:fld>
            <a:endParaRPr lang="en-US"/>
          </a:p>
        </p:txBody>
      </p:sp>
    </p:spTree>
    <p:extLst>
      <p:ext uri="{BB962C8B-B14F-4D97-AF65-F5344CB8AC3E}">
        <p14:creationId xmlns:p14="http://schemas.microsoft.com/office/powerpoint/2010/main" val="3301294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309" y="610699"/>
            <a:ext cx="8815526" cy="5755422"/>
          </a:xfrm>
          <a:prstGeom prst="rect">
            <a:avLst/>
          </a:prstGeom>
        </p:spPr>
        <p:txBody>
          <a:bodyPr wrap="square">
            <a:spAutoFit/>
          </a:bodyPr>
          <a:lstStyle/>
          <a:p>
            <a:r>
              <a:rPr lang="en-US" sz="1600" b="1" dirty="0">
                <a:solidFill>
                  <a:srgbClr val="000000"/>
                </a:solidFill>
                <a:latin typeface="TimesNewRomanMTStd-Bold"/>
              </a:rPr>
              <a:t>Table 1. </a:t>
            </a:r>
            <a:r>
              <a:rPr lang="en-US" sz="1600" dirty="0">
                <a:solidFill>
                  <a:srgbClr val="000000"/>
                </a:solidFill>
                <a:latin typeface="TimesNewRomanMTStd"/>
              </a:rPr>
              <a:t>The </a:t>
            </a:r>
            <a:r>
              <a:rPr lang="en-US" sz="1600" dirty="0" err="1">
                <a:solidFill>
                  <a:srgbClr val="000000"/>
                </a:solidFill>
                <a:latin typeface="TimesNewRomanMTStd"/>
              </a:rPr>
              <a:t>Entrez</a:t>
            </a:r>
            <a:r>
              <a:rPr lang="en-US" sz="1600" dirty="0">
                <a:solidFill>
                  <a:srgbClr val="000000"/>
                </a:solidFill>
                <a:latin typeface="TimesNewRomanMTStd"/>
              </a:rPr>
              <a:t> Databases (as of 4 September 2019)</a:t>
            </a:r>
          </a:p>
          <a:p>
            <a:r>
              <a:rPr lang="en-US" sz="1600" dirty="0">
                <a:solidFill>
                  <a:srgbClr val="000000"/>
                </a:solidFill>
                <a:latin typeface="TimesNewRomanMTStd"/>
              </a:rPr>
              <a:t>Database Records Description</a:t>
            </a:r>
          </a:p>
          <a:p>
            <a:r>
              <a:rPr lang="en-US" sz="1600" b="1" dirty="0">
                <a:solidFill>
                  <a:srgbClr val="000000"/>
                </a:solidFill>
                <a:latin typeface="TimesNewRomanMTStd-Bold"/>
              </a:rPr>
              <a:t>Literature </a:t>
            </a:r>
            <a:r>
              <a:rPr lang="en-US" sz="1600" dirty="0">
                <a:solidFill>
                  <a:srgbClr val="0000FF"/>
                </a:solidFill>
                <a:latin typeface="TimesNewRomanMTStd"/>
              </a:rPr>
              <a:t>www.ncbi.nlm.nih.gov/home/literature/</a:t>
            </a:r>
          </a:p>
          <a:p>
            <a:r>
              <a:rPr lang="en-US" sz="1600" dirty="0" smtClean="0">
                <a:solidFill>
                  <a:srgbClr val="000000"/>
                </a:solidFill>
                <a:latin typeface="TimesNewRomanMTStd"/>
              </a:rPr>
              <a:t>PubMed</a:t>
            </a:r>
            <a:r>
              <a:rPr lang="ru-RU" sz="1600" dirty="0" smtClean="0">
                <a:solidFill>
                  <a:srgbClr val="000000"/>
                </a:solidFill>
                <a:latin typeface="TimesNewRomanMTStd"/>
              </a:rPr>
              <a:t>					</a:t>
            </a:r>
            <a:r>
              <a:rPr lang="en-US" sz="1600" dirty="0" smtClean="0">
                <a:solidFill>
                  <a:srgbClr val="000000"/>
                </a:solidFill>
                <a:latin typeface="TimesNewRomanMTStd"/>
              </a:rPr>
              <a:t>30 </a:t>
            </a:r>
            <a:r>
              <a:rPr lang="en-US" sz="1600" dirty="0">
                <a:solidFill>
                  <a:srgbClr val="000000"/>
                </a:solidFill>
                <a:latin typeface="TimesNewRomanMTStd"/>
              </a:rPr>
              <a:t>090 705 </a:t>
            </a:r>
            <a:r>
              <a:rPr lang="ru-RU" sz="1600" dirty="0" smtClean="0">
                <a:solidFill>
                  <a:srgbClr val="000000"/>
                </a:solidFill>
                <a:latin typeface="TimesNewRomanMTStd"/>
              </a:rPr>
              <a:t>	</a:t>
            </a:r>
            <a:r>
              <a:rPr lang="en-US" sz="1600" dirty="0" smtClean="0">
                <a:solidFill>
                  <a:srgbClr val="000000"/>
                </a:solidFill>
                <a:latin typeface="TimesNewRomanMTStd"/>
              </a:rPr>
              <a:t>scientific </a:t>
            </a:r>
            <a:r>
              <a:rPr lang="en-US" sz="1600" dirty="0">
                <a:solidFill>
                  <a:srgbClr val="000000"/>
                </a:solidFill>
                <a:latin typeface="TimesNewRomanMTStd"/>
              </a:rPr>
              <a:t>and medical abstracts</a:t>
            </a:r>
            <a:r>
              <a:rPr lang="en-US" sz="1600" i="1" dirty="0">
                <a:solidFill>
                  <a:srgbClr val="000000"/>
                </a:solidFill>
                <a:latin typeface="RMTMI"/>
              </a:rPr>
              <a:t>/</a:t>
            </a:r>
            <a:r>
              <a:rPr lang="en-US" sz="1600" dirty="0">
                <a:solidFill>
                  <a:srgbClr val="000000"/>
                </a:solidFill>
                <a:latin typeface="TimesNewRomanMTStd"/>
              </a:rPr>
              <a:t>citations</a:t>
            </a:r>
          </a:p>
          <a:p>
            <a:r>
              <a:rPr lang="en-US" sz="1600" dirty="0" smtClean="0">
                <a:solidFill>
                  <a:srgbClr val="000000"/>
                </a:solidFill>
                <a:latin typeface="TimesNewRomanMTStd"/>
              </a:rPr>
              <a:t>Books </a:t>
            </a:r>
            <a:r>
              <a:rPr lang="ru-RU" sz="1600" dirty="0" smtClean="0">
                <a:solidFill>
                  <a:srgbClr val="000000"/>
                </a:solidFill>
                <a:latin typeface="TimesNewRomanMTStd"/>
              </a:rPr>
              <a:t>					</a:t>
            </a:r>
            <a:r>
              <a:rPr lang="en-US" sz="1600" dirty="0" smtClean="0">
                <a:solidFill>
                  <a:srgbClr val="000000"/>
                </a:solidFill>
                <a:latin typeface="TimesNewRomanMTStd"/>
              </a:rPr>
              <a:t>758 </a:t>
            </a:r>
            <a:r>
              <a:rPr lang="en-US" sz="1600" dirty="0">
                <a:solidFill>
                  <a:srgbClr val="000000"/>
                </a:solidFill>
                <a:latin typeface="TimesNewRomanMTStd"/>
              </a:rPr>
              <a:t>285 </a:t>
            </a:r>
            <a:r>
              <a:rPr lang="ru-RU" sz="1600" dirty="0" smtClean="0">
                <a:solidFill>
                  <a:srgbClr val="000000"/>
                </a:solidFill>
                <a:latin typeface="TimesNewRomanMTStd"/>
              </a:rPr>
              <a:t>		</a:t>
            </a:r>
            <a:r>
              <a:rPr lang="en-US" sz="1600" dirty="0" smtClean="0">
                <a:solidFill>
                  <a:srgbClr val="000000"/>
                </a:solidFill>
                <a:latin typeface="TimesNewRomanMTStd"/>
              </a:rPr>
              <a:t>books </a:t>
            </a:r>
            <a:r>
              <a:rPr lang="en-US" sz="1600" dirty="0">
                <a:solidFill>
                  <a:srgbClr val="000000"/>
                </a:solidFill>
                <a:latin typeface="TimesNewRomanMTStd"/>
              </a:rPr>
              <a:t>and reports</a:t>
            </a:r>
          </a:p>
          <a:p>
            <a:r>
              <a:rPr lang="en-US" sz="1600" b="1" dirty="0" smtClean="0">
                <a:solidFill>
                  <a:srgbClr val="000000"/>
                </a:solidFill>
                <a:latin typeface="TimesNewRomanMTStd-Bold"/>
              </a:rPr>
              <a:t>Genomes </a:t>
            </a:r>
            <a:r>
              <a:rPr lang="en-US" sz="1600" dirty="0">
                <a:solidFill>
                  <a:srgbClr val="0000FF"/>
                </a:solidFill>
                <a:latin typeface="TimesNewRomanMTStd"/>
              </a:rPr>
              <a:t>www.ncbi.nlm.nih.gov/home/genomes/</a:t>
            </a:r>
          </a:p>
          <a:p>
            <a:r>
              <a:rPr lang="en-US" sz="1600" dirty="0">
                <a:solidFill>
                  <a:srgbClr val="000000"/>
                </a:solidFill>
                <a:latin typeface="TimesNewRomanMTStd"/>
              </a:rPr>
              <a:t>SNP </a:t>
            </a:r>
            <a:r>
              <a:rPr lang="ru-RU" sz="1600" dirty="0" smtClean="0">
                <a:solidFill>
                  <a:srgbClr val="000000"/>
                </a:solidFill>
                <a:latin typeface="TimesNewRomanMTStd"/>
              </a:rPr>
              <a:t>					</a:t>
            </a:r>
            <a:r>
              <a:rPr lang="en-US" sz="1600" dirty="0" smtClean="0">
                <a:solidFill>
                  <a:srgbClr val="000000"/>
                </a:solidFill>
                <a:latin typeface="TimesNewRomanMTStd"/>
              </a:rPr>
              <a:t>686 </a:t>
            </a:r>
            <a:r>
              <a:rPr lang="en-US" sz="1600" dirty="0">
                <a:solidFill>
                  <a:srgbClr val="000000"/>
                </a:solidFill>
                <a:latin typeface="TimesNewRomanMTStd"/>
              </a:rPr>
              <a:t>600 501 </a:t>
            </a:r>
            <a:r>
              <a:rPr lang="ru-RU" sz="1600" dirty="0" smtClean="0">
                <a:solidFill>
                  <a:srgbClr val="000000"/>
                </a:solidFill>
                <a:latin typeface="TimesNewRomanMTStd"/>
              </a:rPr>
              <a:t>	</a:t>
            </a:r>
            <a:r>
              <a:rPr lang="en-US" sz="1600" dirty="0" smtClean="0">
                <a:solidFill>
                  <a:srgbClr val="000000"/>
                </a:solidFill>
                <a:latin typeface="TimesNewRomanMTStd"/>
              </a:rPr>
              <a:t>short </a:t>
            </a:r>
            <a:r>
              <a:rPr lang="en-US" sz="1600" dirty="0">
                <a:solidFill>
                  <a:srgbClr val="000000"/>
                </a:solidFill>
                <a:latin typeface="TimesNewRomanMTStd"/>
              </a:rPr>
              <a:t>genetic variations</a:t>
            </a:r>
          </a:p>
          <a:p>
            <a:r>
              <a:rPr lang="en-US" sz="1600" dirty="0">
                <a:solidFill>
                  <a:srgbClr val="000000"/>
                </a:solidFill>
                <a:latin typeface="TimesNewRomanMTStd"/>
              </a:rPr>
              <a:t>Nucleotide </a:t>
            </a:r>
            <a:r>
              <a:rPr lang="ru-RU" sz="1600" dirty="0" smtClean="0">
                <a:solidFill>
                  <a:srgbClr val="000000"/>
                </a:solidFill>
                <a:latin typeface="TimesNewRomanMTStd"/>
              </a:rPr>
              <a:t>				</a:t>
            </a:r>
            <a:r>
              <a:rPr lang="en-US" sz="1600" dirty="0" smtClean="0">
                <a:solidFill>
                  <a:srgbClr val="000000"/>
                </a:solidFill>
                <a:latin typeface="TimesNewRomanMTStd"/>
              </a:rPr>
              <a:t>409 </a:t>
            </a:r>
            <a:r>
              <a:rPr lang="en-US" sz="1600" dirty="0">
                <a:solidFill>
                  <a:srgbClr val="000000"/>
                </a:solidFill>
                <a:latin typeface="TimesNewRomanMTStd"/>
              </a:rPr>
              <a:t>361 023 </a:t>
            </a:r>
            <a:r>
              <a:rPr lang="ru-RU" sz="1600" dirty="0" smtClean="0">
                <a:solidFill>
                  <a:srgbClr val="000000"/>
                </a:solidFill>
                <a:latin typeface="TimesNewRomanMTStd"/>
              </a:rPr>
              <a:t>	</a:t>
            </a:r>
            <a:r>
              <a:rPr lang="en-US" sz="1600" dirty="0" smtClean="0">
                <a:solidFill>
                  <a:srgbClr val="000000"/>
                </a:solidFill>
                <a:latin typeface="TimesNewRomanMTStd"/>
              </a:rPr>
              <a:t>DNA </a:t>
            </a:r>
            <a:r>
              <a:rPr lang="en-US" sz="1600" dirty="0">
                <a:solidFill>
                  <a:srgbClr val="000000"/>
                </a:solidFill>
                <a:latin typeface="TimesNewRomanMTStd"/>
              </a:rPr>
              <a:t>and RNA sequences</a:t>
            </a:r>
          </a:p>
          <a:p>
            <a:r>
              <a:rPr lang="en-US" sz="1600" dirty="0" smtClean="0">
                <a:solidFill>
                  <a:srgbClr val="000000"/>
                </a:solidFill>
                <a:latin typeface="TimesNewRomanMTStd"/>
              </a:rPr>
              <a:t>Taxonomy</a:t>
            </a:r>
            <a:r>
              <a:rPr lang="ru-RU" sz="1600" dirty="0" smtClean="0">
                <a:solidFill>
                  <a:srgbClr val="000000"/>
                </a:solidFill>
                <a:latin typeface="TimesNewRomanMTStd"/>
              </a:rPr>
              <a:t>	</a:t>
            </a:r>
            <a:r>
              <a:rPr lang="en-US" sz="1600" dirty="0" smtClean="0">
                <a:solidFill>
                  <a:srgbClr val="000000"/>
                </a:solidFill>
                <a:latin typeface="TimesNewRomanMTStd"/>
              </a:rPr>
              <a:t> </a:t>
            </a:r>
            <a:r>
              <a:rPr lang="ru-RU" sz="1600" dirty="0" smtClean="0">
                <a:solidFill>
                  <a:srgbClr val="000000"/>
                </a:solidFill>
                <a:latin typeface="TimesNewRomanMTStd"/>
              </a:rPr>
              <a:t>			</a:t>
            </a:r>
            <a:r>
              <a:rPr lang="en-US" sz="1600" dirty="0" smtClean="0">
                <a:solidFill>
                  <a:srgbClr val="000000"/>
                </a:solidFill>
                <a:latin typeface="TimesNewRomanMTStd"/>
              </a:rPr>
              <a:t>2 </a:t>
            </a:r>
            <a:r>
              <a:rPr lang="en-US" sz="1600" dirty="0">
                <a:solidFill>
                  <a:srgbClr val="000000"/>
                </a:solidFill>
                <a:latin typeface="TimesNewRomanMTStd"/>
              </a:rPr>
              <a:t>254 </a:t>
            </a:r>
            <a:r>
              <a:rPr lang="en-US" sz="1600" dirty="0" smtClean="0">
                <a:solidFill>
                  <a:srgbClr val="000000"/>
                </a:solidFill>
                <a:latin typeface="TimesNewRomanMTStd"/>
              </a:rPr>
              <a:t>489</a:t>
            </a:r>
            <a:r>
              <a:rPr lang="ru-RU" sz="1600" dirty="0" smtClean="0">
                <a:solidFill>
                  <a:srgbClr val="000000"/>
                </a:solidFill>
                <a:latin typeface="TimesNewRomanMTStd"/>
              </a:rPr>
              <a:t>		</a:t>
            </a:r>
            <a:r>
              <a:rPr lang="en-US" sz="1600" dirty="0" smtClean="0">
                <a:solidFill>
                  <a:srgbClr val="000000"/>
                </a:solidFill>
                <a:latin typeface="TimesNewRomanMTStd"/>
              </a:rPr>
              <a:t>taxonomic </a:t>
            </a:r>
            <a:r>
              <a:rPr lang="en-US" sz="1600" dirty="0">
                <a:solidFill>
                  <a:srgbClr val="000000"/>
                </a:solidFill>
                <a:latin typeface="TimesNewRomanMTStd"/>
              </a:rPr>
              <a:t>classification and nomenclature catalog</a:t>
            </a:r>
          </a:p>
          <a:p>
            <a:r>
              <a:rPr lang="en-US" sz="1600" dirty="0" smtClean="0">
                <a:solidFill>
                  <a:srgbClr val="000000"/>
                </a:solidFill>
                <a:latin typeface="TimesNewRomanMTStd"/>
              </a:rPr>
              <a:t>Assembly </a:t>
            </a:r>
            <a:r>
              <a:rPr lang="ru-RU" sz="1600" dirty="0" smtClean="0">
                <a:solidFill>
                  <a:srgbClr val="000000"/>
                </a:solidFill>
                <a:latin typeface="TimesNewRomanMTStd"/>
              </a:rPr>
              <a:t>				</a:t>
            </a:r>
            <a:r>
              <a:rPr lang="en-US" sz="1600" dirty="0" smtClean="0">
                <a:solidFill>
                  <a:srgbClr val="000000"/>
                </a:solidFill>
                <a:latin typeface="TimesNewRomanMTStd"/>
              </a:rPr>
              <a:t>462 </a:t>
            </a:r>
            <a:r>
              <a:rPr lang="en-US" sz="1600" dirty="0">
                <a:solidFill>
                  <a:srgbClr val="000000"/>
                </a:solidFill>
                <a:latin typeface="TimesNewRomanMTStd"/>
              </a:rPr>
              <a:t>179 </a:t>
            </a:r>
            <a:r>
              <a:rPr lang="ru-RU" sz="1600" dirty="0" smtClean="0">
                <a:solidFill>
                  <a:srgbClr val="000000"/>
                </a:solidFill>
                <a:latin typeface="TimesNewRomanMTStd"/>
              </a:rPr>
              <a:t>		</a:t>
            </a:r>
            <a:r>
              <a:rPr lang="en-US" sz="1600" dirty="0" smtClean="0">
                <a:solidFill>
                  <a:srgbClr val="000000"/>
                </a:solidFill>
                <a:latin typeface="TimesNewRomanMTStd"/>
              </a:rPr>
              <a:t>genome </a:t>
            </a:r>
            <a:r>
              <a:rPr lang="en-US" sz="1600" dirty="0">
                <a:solidFill>
                  <a:srgbClr val="000000"/>
                </a:solidFill>
                <a:latin typeface="TimesNewRomanMTStd"/>
              </a:rPr>
              <a:t>assembly information</a:t>
            </a:r>
          </a:p>
          <a:p>
            <a:r>
              <a:rPr lang="en-US" sz="1600" dirty="0">
                <a:solidFill>
                  <a:srgbClr val="000000"/>
                </a:solidFill>
                <a:latin typeface="TimesNewRomanMTStd"/>
              </a:rPr>
              <a:t>Genome </a:t>
            </a:r>
            <a:r>
              <a:rPr lang="ru-RU" sz="1600" dirty="0" smtClean="0">
                <a:solidFill>
                  <a:srgbClr val="000000"/>
                </a:solidFill>
                <a:latin typeface="TimesNewRomanMTStd"/>
              </a:rPr>
              <a:t>					</a:t>
            </a:r>
            <a:r>
              <a:rPr lang="en-US" sz="1600" dirty="0" smtClean="0">
                <a:solidFill>
                  <a:srgbClr val="000000"/>
                </a:solidFill>
                <a:latin typeface="TimesNewRomanMTStd"/>
              </a:rPr>
              <a:t>47 </a:t>
            </a:r>
            <a:r>
              <a:rPr lang="en-US" sz="1600" dirty="0">
                <a:solidFill>
                  <a:srgbClr val="000000"/>
                </a:solidFill>
                <a:latin typeface="TimesNewRomanMTStd"/>
              </a:rPr>
              <a:t>065 </a:t>
            </a:r>
            <a:r>
              <a:rPr lang="ru-RU" sz="1600" dirty="0" smtClean="0">
                <a:solidFill>
                  <a:srgbClr val="000000"/>
                </a:solidFill>
                <a:latin typeface="TimesNewRomanMTStd"/>
              </a:rPr>
              <a:t>		</a:t>
            </a:r>
            <a:r>
              <a:rPr lang="en-US" sz="1600" dirty="0" smtClean="0">
                <a:solidFill>
                  <a:srgbClr val="000000"/>
                </a:solidFill>
                <a:latin typeface="TimesNewRomanMTStd"/>
              </a:rPr>
              <a:t>genome </a:t>
            </a:r>
            <a:r>
              <a:rPr lang="en-US" sz="1600" dirty="0">
                <a:solidFill>
                  <a:srgbClr val="000000"/>
                </a:solidFill>
                <a:latin typeface="TimesNewRomanMTStd"/>
              </a:rPr>
              <a:t>sequencing projects by organism</a:t>
            </a:r>
          </a:p>
          <a:p>
            <a:r>
              <a:rPr lang="en-US" sz="1600" b="1" dirty="0" smtClean="0">
                <a:solidFill>
                  <a:srgbClr val="000000"/>
                </a:solidFill>
                <a:latin typeface="TimesNewRomanMTStd-Bold"/>
              </a:rPr>
              <a:t>Genes </a:t>
            </a:r>
            <a:r>
              <a:rPr lang="en-US" sz="1600" dirty="0">
                <a:solidFill>
                  <a:srgbClr val="0000FF"/>
                </a:solidFill>
                <a:latin typeface="TimesNewRomanMTStd"/>
              </a:rPr>
              <a:t>www.ncbi.nlm.nih.gov/home/genes/</a:t>
            </a:r>
          </a:p>
          <a:p>
            <a:r>
              <a:rPr lang="en-US" sz="1600" dirty="0">
                <a:solidFill>
                  <a:srgbClr val="000000"/>
                </a:solidFill>
                <a:latin typeface="TimesNewRomanMTStd"/>
              </a:rPr>
              <a:t>GEO Profiles </a:t>
            </a:r>
            <a:r>
              <a:rPr lang="ru-RU" sz="1600" dirty="0" smtClean="0">
                <a:solidFill>
                  <a:srgbClr val="000000"/>
                </a:solidFill>
                <a:latin typeface="TimesNewRomanMTStd"/>
              </a:rPr>
              <a:t>				</a:t>
            </a:r>
            <a:r>
              <a:rPr lang="en-US" sz="1600" dirty="0" smtClean="0">
                <a:solidFill>
                  <a:srgbClr val="000000"/>
                </a:solidFill>
                <a:latin typeface="TimesNewRomanMTStd"/>
              </a:rPr>
              <a:t>128 </a:t>
            </a:r>
            <a:r>
              <a:rPr lang="en-US" sz="1600" dirty="0">
                <a:solidFill>
                  <a:srgbClr val="000000"/>
                </a:solidFill>
                <a:latin typeface="TimesNewRomanMTStd"/>
              </a:rPr>
              <a:t>414 055 </a:t>
            </a:r>
            <a:r>
              <a:rPr lang="ru-RU" sz="1600" dirty="0" smtClean="0">
                <a:solidFill>
                  <a:srgbClr val="000000"/>
                </a:solidFill>
                <a:latin typeface="TimesNewRomanMTStd"/>
              </a:rPr>
              <a:t>	</a:t>
            </a:r>
            <a:r>
              <a:rPr lang="en-US" sz="1600" dirty="0" smtClean="0">
                <a:solidFill>
                  <a:srgbClr val="000000"/>
                </a:solidFill>
                <a:latin typeface="TimesNewRomanMTStd"/>
              </a:rPr>
              <a:t>gene </a:t>
            </a:r>
            <a:r>
              <a:rPr lang="en-US" sz="1600" dirty="0">
                <a:solidFill>
                  <a:srgbClr val="000000"/>
                </a:solidFill>
                <a:latin typeface="TimesNewRomanMTStd"/>
              </a:rPr>
              <a:t>expression and molecular abundance profiles</a:t>
            </a:r>
          </a:p>
          <a:p>
            <a:r>
              <a:rPr lang="en-US" sz="1600" dirty="0">
                <a:solidFill>
                  <a:srgbClr val="000000"/>
                </a:solidFill>
                <a:latin typeface="TimesNewRomanMTStd"/>
              </a:rPr>
              <a:t>Gene </a:t>
            </a:r>
            <a:r>
              <a:rPr lang="ru-RU" sz="1600" dirty="0" smtClean="0">
                <a:solidFill>
                  <a:srgbClr val="000000"/>
                </a:solidFill>
                <a:latin typeface="TimesNewRomanMTStd"/>
              </a:rPr>
              <a:t>					</a:t>
            </a:r>
            <a:r>
              <a:rPr lang="en-US" sz="1600" dirty="0" smtClean="0">
                <a:solidFill>
                  <a:srgbClr val="000000"/>
                </a:solidFill>
                <a:latin typeface="TimesNewRomanMTStd"/>
              </a:rPr>
              <a:t>25 </a:t>
            </a:r>
            <a:r>
              <a:rPr lang="en-US" sz="1600" dirty="0">
                <a:solidFill>
                  <a:srgbClr val="000000"/>
                </a:solidFill>
                <a:latin typeface="TimesNewRomanMTStd"/>
              </a:rPr>
              <a:t>258 008 </a:t>
            </a:r>
            <a:r>
              <a:rPr lang="ru-RU" sz="1600" dirty="0" smtClean="0">
                <a:solidFill>
                  <a:srgbClr val="000000"/>
                </a:solidFill>
                <a:latin typeface="TimesNewRomanMTStd"/>
              </a:rPr>
              <a:t>	</a:t>
            </a:r>
            <a:r>
              <a:rPr lang="en-US" sz="1600" dirty="0" smtClean="0">
                <a:solidFill>
                  <a:srgbClr val="000000"/>
                </a:solidFill>
                <a:latin typeface="TimesNewRomanMTStd"/>
              </a:rPr>
              <a:t>collected </a:t>
            </a:r>
            <a:r>
              <a:rPr lang="en-US" sz="1600" dirty="0">
                <a:solidFill>
                  <a:srgbClr val="000000"/>
                </a:solidFill>
                <a:latin typeface="TimesNewRomanMTStd"/>
              </a:rPr>
              <a:t>information about gene loci</a:t>
            </a:r>
          </a:p>
          <a:p>
            <a:r>
              <a:rPr lang="en-US" sz="1600" dirty="0">
                <a:solidFill>
                  <a:srgbClr val="000000"/>
                </a:solidFill>
                <a:latin typeface="TimesNewRomanMTStd"/>
              </a:rPr>
              <a:t>GEO </a:t>
            </a:r>
            <a:r>
              <a:rPr lang="en-US" sz="1600" dirty="0" err="1">
                <a:solidFill>
                  <a:srgbClr val="000000"/>
                </a:solidFill>
                <a:latin typeface="TimesNewRomanMTStd"/>
              </a:rPr>
              <a:t>DataSets</a:t>
            </a:r>
            <a:r>
              <a:rPr lang="en-US" sz="1600" dirty="0">
                <a:solidFill>
                  <a:srgbClr val="000000"/>
                </a:solidFill>
                <a:latin typeface="TimesNewRomanMTStd"/>
              </a:rPr>
              <a:t> </a:t>
            </a:r>
            <a:r>
              <a:rPr lang="ru-RU" sz="1600" dirty="0" smtClean="0">
                <a:solidFill>
                  <a:srgbClr val="000000"/>
                </a:solidFill>
                <a:latin typeface="TimesNewRomanMTStd"/>
              </a:rPr>
              <a:t>			</a:t>
            </a:r>
            <a:r>
              <a:rPr lang="en-US" sz="1600" dirty="0" smtClean="0">
                <a:solidFill>
                  <a:srgbClr val="000000"/>
                </a:solidFill>
                <a:latin typeface="TimesNewRomanMTStd"/>
              </a:rPr>
              <a:t>3 </a:t>
            </a:r>
            <a:r>
              <a:rPr lang="en-US" sz="1600" dirty="0">
                <a:solidFill>
                  <a:srgbClr val="000000"/>
                </a:solidFill>
                <a:latin typeface="TimesNewRomanMTStd"/>
              </a:rPr>
              <a:t>345 </a:t>
            </a:r>
            <a:r>
              <a:rPr lang="en-US" sz="1600" dirty="0" smtClean="0">
                <a:solidFill>
                  <a:srgbClr val="000000"/>
                </a:solidFill>
                <a:latin typeface="TimesNewRomanMTStd"/>
              </a:rPr>
              <a:t>732</a:t>
            </a:r>
            <a:r>
              <a:rPr lang="ru-RU" sz="1600" dirty="0" smtClean="0">
                <a:solidFill>
                  <a:srgbClr val="000000"/>
                </a:solidFill>
                <a:latin typeface="TimesNewRomanMTStd"/>
              </a:rPr>
              <a:t>		</a:t>
            </a:r>
            <a:r>
              <a:rPr lang="en-US" sz="1600" dirty="0" smtClean="0">
                <a:solidFill>
                  <a:srgbClr val="000000"/>
                </a:solidFill>
                <a:latin typeface="TimesNewRomanMTStd"/>
              </a:rPr>
              <a:t> </a:t>
            </a:r>
            <a:r>
              <a:rPr lang="en-US" sz="1600" dirty="0">
                <a:solidFill>
                  <a:srgbClr val="000000"/>
                </a:solidFill>
                <a:latin typeface="TimesNewRomanMTStd"/>
              </a:rPr>
              <a:t>functional genomics studies</a:t>
            </a:r>
          </a:p>
          <a:p>
            <a:r>
              <a:rPr lang="en-US" sz="1600" b="1" dirty="0" smtClean="0">
                <a:solidFill>
                  <a:srgbClr val="000000"/>
                </a:solidFill>
                <a:latin typeface="TimesNewRomanMTStd-Bold"/>
              </a:rPr>
              <a:t>Proteins </a:t>
            </a:r>
            <a:r>
              <a:rPr lang="en-US" sz="1600" dirty="0">
                <a:solidFill>
                  <a:srgbClr val="0000FF"/>
                </a:solidFill>
                <a:latin typeface="TimesNewRomanMTStd"/>
              </a:rPr>
              <a:t>www.ncbi.nlm.nih.gov/home/proteins/</a:t>
            </a:r>
          </a:p>
          <a:p>
            <a:r>
              <a:rPr lang="en-US" sz="1600" dirty="0">
                <a:solidFill>
                  <a:srgbClr val="000000"/>
                </a:solidFill>
                <a:latin typeface="TimesNewRomanMTStd"/>
              </a:rPr>
              <a:t>Protein </a:t>
            </a:r>
            <a:r>
              <a:rPr lang="ru-RU" sz="1600" dirty="0" smtClean="0">
                <a:solidFill>
                  <a:srgbClr val="000000"/>
                </a:solidFill>
                <a:latin typeface="TimesNewRomanMTStd"/>
              </a:rPr>
              <a:t>					</a:t>
            </a:r>
            <a:r>
              <a:rPr lang="en-US" sz="1600" dirty="0" smtClean="0">
                <a:solidFill>
                  <a:srgbClr val="000000"/>
                </a:solidFill>
                <a:latin typeface="TimesNewRomanMTStd"/>
              </a:rPr>
              <a:t>771 </a:t>
            </a:r>
            <a:r>
              <a:rPr lang="en-US" sz="1600" dirty="0">
                <a:solidFill>
                  <a:srgbClr val="000000"/>
                </a:solidFill>
                <a:latin typeface="TimesNewRomanMTStd"/>
              </a:rPr>
              <a:t>516 322 </a:t>
            </a:r>
            <a:r>
              <a:rPr lang="ru-RU" sz="1600" dirty="0" smtClean="0">
                <a:solidFill>
                  <a:srgbClr val="000000"/>
                </a:solidFill>
                <a:latin typeface="TimesNewRomanMTStd"/>
              </a:rPr>
              <a:t>	</a:t>
            </a:r>
            <a:r>
              <a:rPr lang="en-US" sz="1600" dirty="0" smtClean="0">
                <a:solidFill>
                  <a:srgbClr val="000000"/>
                </a:solidFill>
                <a:latin typeface="TimesNewRomanMTStd"/>
              </a:rPr>
              <a:t>protein </a:t>
            </a:r>
            <a:r>
              <a:rPr lang="en-US" sz="1600" dirty="0">
                <a:solidFill>
                  <a:srgbClr val="000000"/>
                </a:solidFill>
                <a:latin typeface="TimesNewRomanMTStd"/>
              </a:rPr>
              <a:t>sequences</a:t>
            </a:r>
          </a:p>
          <a:p>
            <a:r>
              <a:rPr lang="en-US" sz="1600" dirty="0">
                <a:solidFill>
                  <a:srgbClr val="000000"/>
                </a:solidFill>
                <a:latin typeface="TimesNewRomanMTStd"/>
              </a:rPr>
              <a:t>Identical Protein Groups </a:t>
            </a:r>
            <a:r>
              <a:rPr lang="ru-RU" sz="1600" dirty="0" smtClean="0">
                <a:solidFill>
                  <a:srgbClr val="000000"/>
                </a:solidFill>
                <a:latin typeface="TimesNewRomanMTStd"/>
              </a:rPr>
              <a:t>		</a:t>
            </a:r>
            <a:r>
              <a:rPr lang="en-US" sz="1600" dirty="0" smtClean="0">
                <a:solidFill>
                  <a:srgbClr val="000000"/>
                </a:solidFill>
                <a:latin typeface="TimesNewRomanMTStd"/>
              </a:rPr>
              <a:t>249 </a:t>
            </a:r>
            <a:r>
              <a:rPr lang="en-US" sz="1600" dirty="0">
                <a:solidFill>
                  <a:srgbClr val="000000"/>
                </a:solidFill>
                <a:latin typeface="TimesNewRomanMTStd"/>
              </a:rPr>
              <a:t>297 183 </a:t>
            </a:r>
            <a:r>
              <a:rPr lang="ru-RU" sz="1600" dirty="0" smtClean="0">
                <a:solidFill>
                  <a:srgbClr val="000000"/>
                </a:solidFill>
                <a:latin typeface="TimesNewRomanMTStd"/>
              </a:rPr>
              <a:t>	</a:t>
            </a:r>
            <a:r>
              <a:rPr lang="en-US" sz="1600" dirty="0" smtClean="0">
                <a:solidFill>
                  <a:srgbClr val="000000"/>
                </a:solidFill>
                <a:latin typeface="TimesNewRomanMTStd"/>
              </a:rPr>
              <a:t>protein </a:t>
            </a:r>
            <a:r>
              <a:rPr lang="en-US" sz="1600" dirty="0">
                <a:solidFill>
                  <a:srgbClr val="000000"/>
                </a:solidFill>
                <a:latin typeface="TimesNewRomanMTStd"/>
              </a:rPr>
              <a:t>sequences grouped by identity</a:t>
            </a:r>
          </a:p>
          <a:p>
            <a:r>
              <a:rPr lang="en-US" sz="1600" dirty="0">
                <a:solidFill>
                  <a:srgbClr val="000000"/>
                </a:solidFill>
                <a:latin typeface="TimesNewRomanMTStd"/>
              </a:rPr>
              <a:t>Protein Clusters </a:t>
            </a:r>
            <a:r>
              <a:rPr lang="ru-RU" sz="1600" dirty="0" smtClean="0">
                <a:solidFill>
                  <a:srgbClr val="000000"/>
                </a:solidFill>
                <a:latin typeface="TimesNewRomanMTStd"/>
              </a:rPr>
              <a:t>			</a:t>
            </a:r>
            <a:r>
              <a:rPr lang="en-US" sz="1600" dirty="0" smtClean="0">
                <a:solidFill>
                  <a:srgbClr val="000000"/>
                </a:solidFill>
                <a:latin typeface="TimesNewRomanMTStd"/>
              </a:rPr>
              <a:t>1 </a:t>
            </a:r>
            <a:r>
              <a:rPr lang="en-US" sz="1600" dirty="0">
                <a:solidFill>
                  <a:srgbClr val="000000"/>
                </a:solidFill>
                <a:latin typeface="TimesNewRomanMTStd"/>
              </a:rPr>
              <a:t>137 329 </a:t>
            </a:r>
            <a:r>
              <a:rPr lang="ru-RU" sz="1600" dirty="0" smtClean="0">
                <a:solidFill>
                  <a:srgbClr val="000000"/>
                </a:solidFill>
                <a:latin typeface="TimesNewRomanMTStd"/>
              </a:rPr>
              <a:t>		</a:t>
            </a:r>
            <a:r>
              <a:rPr lang="en-US" sz="1600" dirty="0" smtClean="0">
                <a:solidFill>
                  <a:srgbClr val="000000"/>
                </a:solidFill>
                <a:latin typeface="TimesNewRomanMTStd"/>
              </a:rPr>
              <a:t>sequence </a:t>
            </a:r>
            <a:r>
              <a:rPr lang="en-US" sz="1600" dirty="0">
                <a:solidFill>
                  <a:srgbClr val="000000"/>
                </a:solidFill>
                <a:latin typeface="TimesNewRomanMTStd"/>
              </a:rPr>
              <a:t>similarity-based protein clusters</a:t>
            </a:r>
          </a:p>
          <a:p>
            <a:r>
              <a:rPr lang="en-US" sz="1600" dirty="0" smtClean="0">
                <a:solidFill>
                  <a:srgbClr val="000000"/>
                </a:solidFill>
                <a:latin typeface="TimesNewRomanMTStd"/>
              </a:rPr>
              <a:t>Structure </a:t>
            </a:r>
            <a:r>
              <a:rPr lang="ru-RU" sz="1600" dirty="0" smtClean="0">
                <a:solidFill>
                  <a:srgbClr val="000000"/>
                </a:solidFill>
                <a:latin typeface="TimesNewRomanMTStd"/>
              </a:rPr>
              <a:t>					</a:t>
            </a:r>
            <a:r>
              <a:rPr lang="en-US" sz="1600" dirty="0" smtClean="0">
                <a:solidFill>
                  <a:srgbClr val="000000"/>
                </a:solidFill>
                <a:latin typeface="TimesNewRomanMTStd"/>
              </a:rPr>
              <a:t>154 </a:t>
            </a:r>
            <a:r>
              <a:rPr lang="en-US" sz="1600" dirty="0">
                <a:solidFill>
                  <a:srgbClr val="000000"/>
                </a:solidFill>
                <a:latin typeface="TimesNewRomanMTStd"/>
              </a:rPr>
              <a:t>783 </a:t>
            </a:r>
            <a:r>
              <a:rPr lang="ru-RU" sz="1600" dirty="0" smtClean="0">
                <a:solidFill>
                  <a:srgbClr val="000000"/>
                </a:solidFill>
                <a:latin typeface="TimesNewRomanMTStd"/>
              </a:rPr>
              <a:t>		</a:t>
            </a:r>
            <a:r>
              <a:rPr lang="en-US" sz="1600" dirty="0" smtClean="0">
                <a:solidFill>
                  <a:srgbClr val="000000"/>
                </a:solidFill>
                <a:latin typeface="TimesNewRomanMTStd"/>
              </a:rPr>
              <a:t>experimentally-determined </a:t>
            </a:r>
            <a:r>
              <a:rPr lang="en-US" sz="1600" dirty="0">
                <a:solidFill>
                  <a:srgbClr val="000000"/>
                </a:solidFill>
                <a:latin typeface="TimesNewRomanMTStd"/>
              </a:rPr>
              <a:t>biomolecular </a:t>
            </a:r>
            <a:r>
              <a:rPr lang="en-US" sz="1600" dirty="0" smtClean="0">
                <a:solidFill>
                  <a:srgbClr val="000000"/>
                </a:solidFill>
                <a:latin typeface="TimesNewRomanMTStd"/>
              </a:rPr>
              <a:t>structures</a:t>
            </a:r>
            <a:endParaRPr lang="en-US" sz="1600" dirty="0">
              <a:solidFill>
                <a:srgbClr val="000000"/>
              </a:solidFill>
              <a:latin typeface="TimesNewRomanMTStd"/>
            </a:endParaRPr>
          </a:p>
        </p:txBody>
      </p:sp>
      <p:sp>
        <p:nvSpPr>
          <p:cNvPr id="3" name="Номер слайда 2"/>
          <p:cNvSpPr>
            <a:spLocks noGrp="1"/>
          </p:cNvSpPr>
          <p:nvPr>
            <p:ph type="sldNum" sz="quarter" idx="12"/>
          </p:nvPr>
        </p:nvSpPr>
        <p:spPr/>
        <p:txBody>
          <a:bodyPr/>
          <a:lstStyle/>
          <a:p>
            <a:fld id="{D38A2756-96E7-4B0D-965D-14F76B38E653}" type="slidenum">
              <a:rPr lang="en-US" smtClean="0"/>
              <a:t>19</a:t>
            </a:fld>
            <a:endParaRPr lang="en-US"/>
          </a:p>
        </p:txBody>
      </p:sp>
    </p:spTree>
    <p:extLst>
      <p:ext uri="{BB962C8B-B14F-4D97-AF65-F5344CB8AC3E}">
        <p14:creationId xmlns:p14="http://schemas.microsoft.com/office/powerpoint/2010/main" val="3302579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
            <a:ext cx="7886700" cy="1074198"/>
          </a:xfrm>
        </p:spPr>
        <p:txBody>
          <a:bodyPr>
            <a:normAutofit fontScale="90000"/>
          </a:bodyPr>
          <a:lstStyle/>
          <a:p>
            <a:r>
              <a:rPr lang="ru-RU" sz="3600" dirty="0" smtClean="0"/>
              <a:t>Последний </a:t>
            </a:r>
            <a:r>
              <a:rPr lang="ru-RU" sz="3600" dirty="0"/>
              <a:t>день </a:t>
            </a:r>
            <a:r>
              <a:rPr lang="ru-RU" sz="3600" dirty="0" smtClean="0"/>
              <a:t>зачёта за семестр  </a:t>
            </a:r>
            <a:r>
              <a:rPr lang="ru-RU" sz="3600" dirty="0"/>
              <a:t>–25 </a:t>
            </a:r>
            <a:r>
              <a:rPr lang="ru-RU" sz="3600" dirty="0" smtClean="0"/>
              <a:t>дек.</a:t>
            </a:r>
            <a:endParaRPr lang="ru-RU" sz="3600" dirty="0"/>
          </a:p>
        </p:txBody>
      </p:sp>
      <p:sp>
        <p:nvSpPr>
          <p:cNvPr id="3" name="Объект 2"/>
          <p:cNvSpPr>
            <a:spLocks noGrp="1"/>
          </p:cNvSpPr>
          <p:nvPr>
            <p:ph idx="1"/>
          </p:nvPr>
        </p:nvSpPr>
        <p:spPr>
          <a:xfrm>
            <a:off x="628650" y="1390619"/>
            <a:ext cx="7886700" cy="4351338"/>
          </a:xfrm>
        </p:spPr>
        <p:txBody>
          <a:bodyPr>
            <a:normAutofit/>
          </a:bodyPr>
          <a:lstStyle/>
          <a:p>
            <a:r>
              <a:rPr lang="ru-RU" dirty="0" smtClean="0"/>
              <a:t>Зачёт по практической информатике</a:t>
            </a:r>
          </a:p>
          <a:p>
            <a:pPr lvl="1"/>
            <a:r>
              <a:rPr lang="ru-RU" dirty="0" smtClean="0"/>
              <a:t>Зачёт блока 1 = зачёт всех обязательных заданий</a:t>
            </a:r>
          </a:p>
          <a:p>
            <a:pPr lvl="1"/>
            <a:r>
              <a:rPr lang="ru-RU" dirty="0" smtClean="0"/>
              <a:t>Зачёт блока 2 </a:t>
            </a:r>
            <a:r>
              <a:rPr lang="ru-RU" dirty="0"/>
              <a:t>= зачёт всех обязательных заданий</a:t>
            </a:r>
            <a:endParaRPr lang="ru-RU" dirty="0" smtClean="0"/>
          </a:p>
          <a:p>
            <a:pPr lvl="1"/>
            <a:r>
              <a:rPr lang="ru-RU" dirty="0" smtClean="0"/>
              <a:t>Зачёт блока 3 </a:t>
            </a:r>
            <a:r>
              <a:rPr lang="ru-RU" dirty="0"/>
              <a:t>= зачёт всех обязательных заданий</a:t>
            </a:r>
            <a:endParaRPr lang="ru-RU" dirty="0" smtClean="0"/>
          </a:p>
          <a:p>
            <a:r>
              <a:rPr lang="ru-RU" dirty="0" smtClean="0"/>
              <a:t>Зачёт блока 3</a:t>
            </a:r>
          </a:p>
          <a:p>
            <a:pPr lvl="1"/>
            <a:r>
              <a:rPr lang="ru-RU" dirty="0" smtClean="0"/>
              <a:t>Зачёт всех  упражнений из практикума 12. Выполнение аналогичного задания в сопроводительных материалах </a:t>
            </a:r>
            <a:r>
              <a:rPr lang="ru-RU" dirty="0"/>
              <a:t>по одной из тем упражнения</a:t>
            </a:r>
            <a:r>
              <a:rPr lang="ru-RU" dirty="0" smtClean="0"/>
              <a:t> может быть </a:t>
            </a:r>
            <a:r>
              <a:rPr lang="ru-RU" dirty="0" smtClean="0"/>
              <a:t>засчитано как зачёт темы</a:t>
            </a:r>
            <a:endParaRPr lang="ru-RU" dirty="0" smtClean="0"/>
          </a:p>
          <a:p>
            <a:pPr lvl="1"/>
            <a:r>
              <a:rPr lang="ru-RU" dirty="0" smtClean="0"/>
              <a:t>Зачёт мини-обзора, включая</a:t>
            </a:r>
          </a:p>
          <a:p>
            <a:pPr lvl="2"/>
            <a:r>
              <a:rPr lang="ru-RU" dirty="0" smtClean="0"/>
              <a:t>Зачёт сопроводительных материалов в ЭТ</a:t>
            </a:r>
            <a:endParaRPr lang="ru-RU" dirty="0"/>
          </a:p>
        </p:txBody>
      </p:sp>
      <p:sp>
        <p:nvSpPr>
          <p:cNvPr id="4" name="Номер слайда 3"/>
          <p:cNvSpPr>
            <a:spLocks noGrp="1"/>
          </p:cNvSpPr>
          <p:nvPr>
            <p:ph type="sldNum" sz="quarter" idx="12"/>
          </p:nvPr>
        </p:nvSpPr>
        <p:spPr/>
        <p:txBody>
          <a:bodyPr/>
          <a:lstStyle/>
          <a:p>
            <a:fld id="{D38A2756-96E7-4B0D-965D-14F76B38E653}" type="slidenum">
              <a:rPr lang="en-US" smtClean="0"/>
              <a:t>2</a:t>
            </a:fld>
            <a:endParaRPr lang="en-US"/>
          </a:p>
        </p:txBody>
      </p:sp>
    </p:spTree>
    <p:extLst>
      <p:ext uri="{BB962C8B-B14F-4D97-AF65-F5344CB8AC3E}">
        <p14:creationId xmlns:p14="http://schemas.microsoft.com/office/powerpoint/2010/main" val="3915709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49" y="0"/>
            <a:ext cx="8300197" cy="1325563"/>
          </a:xfrm>
        </p:spPr>
        <p:txBody>
          <a:bodyPr>
            <a:normAutofit/>
          </a:bodyPr>
          <a:lstStyle/>
          <a:p>
            <a:r>
              <a:rPr lang="ru-RU" sz="3600" dirty="0" smtClean="0"/>
              <a:t>5. Требование расшифровки </a:t>
            </a:r>
            <a:r>
              <a:rPr lang="en-US" sz="3600" dirty="0" smtClean="0"/>
              <a:t> </a:t>
            </a:r>
            <a:r>
              <a:rPr lang="ru-RU" sz="3600" dirty="0" smtClean="0"/>
              <a:t>сокращений (аббревиатур)</a:t>
            </a:r>
            <a:endParaRPr lang="ru-RU" sz="3600" dirty="0"/>
          </a:p>
        </p:txBody>
      </p:sp>
      <p:sp>
        <p:nvSpPr>
          <p:cNvPr id="3" name="Объект 2"/>
          <p:cNvSpPr>
            <a:spLocks noGrp="1"/>
          </p:cNvSpPr>
          <p:nvPr>
            <p:ph idx="1"/>
          </p:nvPr>
        </p:nvSpPr>
        <p:spPr>
          <a:xfrm>
            <a:off x="628650" y="1325562"/>
            <a:ext cx="7886700" cy="3847073"/>
          </a:xfrm>
        </p:spPr>
        <p:txBody>
          <a:bodyPr>
            <a:normAutofit fontScale="85000" lnSpcReduction="20000"/>
          </a:bodyPr>
          <a:lstStyle/>
          <a:p>
            <a:r>
              <a:rPr lang="ru-RU" dirty="0" smtClean="0"/>
              <a:t>Кроме общераспространенных (ДНК, РНК, …)</a:t>
            </a:r>
            <a:r>
              <a:rPr lang="en-US" dirty="0"/>
              <a:t>,</a:t>
            </a:r>
            <a:r>
              <a:rPr lang="ru-RU" dirty="0" smtClean="0"/>
              <a:t> аббревиатуры должны быть расшифрована при первом упоминании</a:t>
            </a:r>
            <a:r>
              <a:rPr lang="en-US" dirty="0" smtClean="0"/>
              <a:t> </a:t>
            </a:r>
            <a:r>
              <a:rPr lang="ru-RU" dirty="0" smtClean="0"/>
              <a:t>или в специальном разделе Сокращения.</a:t>
            </a:r>
            <a:endParaRPr lang="en-US" dirty="0" smtClean="0"/>
          </a:p>
          <a:p>
            <a:pPr lvl="1"/>
            <a:r>
              <a:rPr lang="ru-RU" dirty="0" smtClean="0"/>
              <a:t>Пример</a:t>
            </a:r>
            <a:br>
              <a:rPr lang="ru-RU" dirty="0" smtClean="0"/>
            </a:br>
            <a:r>
              <a:rPr lang="ru-RU" dirty="0" smtClean="0"/>
              <a:t>«Открытая рамка считывания (ОРС)</a:t>
            </a:r>
            <a:r>
              <a:rPr lang="en-US" dirty="0" smtClean="0"/>
              <a:t> </a:t>
            </a:r>
            <a:r>
              <a:rPr lang="ru-RU" dirty="0" smtClean="0"/>
              <a:t>определялась программой …</a:t>
            </a:r>
            <a:br>
              <a:rPr lang="ru-RU" dirty="0" smtClean="0"/>
            </a:br>
            <a:r>
              <a:rPr lang="ru-RU" dirty="0" smtClean="0"/>
              <a:t>Гистограмма длин ОРС приведена на рис.5»</a:t>
            </a:r>
          </a:p>
          <a:p>
            <a:r>
              <a:rPr lang="ru-RU" dirty="0" smtClean="0"/>
              <a:t>Для часто употребляемых в тексте словосочетаний можно ввести свои </a:t>
            </a:r>
            <a:r>
              <a:rPr lang="ru-RU" dirty="0" smtClean="0"/>
              <a:t>сокращения</a:t>
            </a:r>
            <a:r>
              <a:rPr lang="en-US" dirty="0" smtClean="0"/>
              <a:t>. </a:t>
            </a:r>
            <a:r>
              <a:rPr lang="ru-RU" dirty="0" smtClean="0"/>
              <a:t>Часто вид бактерии сокращают так. Пример  </a:t>
            </a:r>
            <a:r>
              <a:rPr lang="en-US" i="1" dirty="0" smtClean="0"/>
              <a:t>Bacillus subtilis</a:t>
            </a:r>
            <a:r>
              <a:rPr lang="en-US" dirty="0"/>
              <a:t> </a:t>
            </a:r>
            <a:r>
              <a:rPr lang="en-US" dirty="0" smtClean="0"/>
              <a:t>=&gt; </a:t>
            </a:r>
            <a:r>
              <a:rPr lang="en-US" i="1" dirty="0" err="1" smtClean="0"/>
              <a:t>B.subtilis</a:t>
            </a:r>
            <a:endParaRPr lang="ru-RU" i="1" dirty="0" smtClean="0"/>
          </a:p>
          <a:p>
            <a:r>
              <a:rPr lang="ru-RU" dirty="0" smtClean="0"/>
              <a:t>Увлекаться своими сокращениями не следует</a:t>
            </a:r>
            <a:r>
              <a:rPr lang="ru-RU" sz="1700" dirty="0" smtClean="0"/>
              <a:t>. Иначе текст превращается в ребус для читателя.</a:t>
            </a:r>
            <a:r>
              <a:rPr lang="ru-RU" dirty="0" smtClean="0"/>
              <a:t/>
            </a:r>
            <a:br>
              <a:rPr lang="ru-RU" dirty="0" smtClean="0"/>
            </a:br>
            <a:endParaRPr lang="ru-RU" dirty="0"/>
          </a:p>
        </p:txBody>
      </p:sp>
      <p:sp>
        <p:nvSpPr>
          <p:cNvPr id="4" name="Прямоугольник 3"/>
          <p:cNvSpPr/>
          <p:nvPr/>
        </p:nvSpPr>
        <p:spPr>
          <a:xfrm>
            <a:off x="628649" y="5504328"/>
            <a:ext cx="7745506" cy="923330"/>
          </a:xfrm>
          <a:prstGeom prst="rect">
            <a:avLst/>
          </a:prstGeom>
        </p:spPr>
        <p:txBody>
          <a:bodyPr wrap="square">
            <a:spAutoFit/>
          </a:bodyPr>
          <a:lstStyle/>
          <a:p>
            <a:r>
              <a:rPr lang="en-US" b="1" dirty="0">
                <a:solidFill>
                  <a:srgbClr val="000000"/>
                </a:solidFill>
                <a:latin typeface="Times New Roman" panose="02020603050405020304" pitchFamily="18" charset="0"/>
              </a:rPr>
              <a:t>Abbreviations</a:t>
            </a:r>
            <a:r>
              <a:rPr lang="en-US" dirty="0">
                <a:solidFill>
                  <a:srgbClr val="000000"/>
                </a:solidFill>
                <a:latin typeface="Times New Roman" panose="02020603050405020304" pitchFamily="18" charset="0"/>
              </a:rPr>
              <a:t>: RNS: reactive nitrogen species; BBB: brain blood barrier; GXM: </a:t>
            </a:r>
            <a:r>
              <a:rPr lang="en-US" dirty="0" err="1">
                <a:solidFill>
                  <a:srgbClr val="000000"/>
                </a:solidFill>
                <a:latin typeface="Times New Roman" panose="02020603050405020304" pitchFamily="18" charset="0"/>
              </a:rPr>
              <a:t>glucuronoxylomannan</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GXMGal</a:t>
            </a:r>
            <a:r>
              <a:rPr lang="en-US" dirty="0">
                <a:solidFill>
                  <a:srgbClr val="000000"/>
                </a:solidFill>
                <a:latin typeface="Times New Roman" panose="02020603050405020304" pitchFamily="18" charset="0"/>
              </a:rPr>
              <a:t>: </a:t>
            </a:r>
            <a:r>
              <a:rPr lang="en-US" dirty="0" err="1" smtClean="0">
                <a:solidFill>
                  <a:srgbClr val="000000"/>
                </a:solidFill>
                <a:latin typeface="Times New Roman" panose="02020603050405020304" pitchFamily="18" charset="0"/>
              </a:rPr>
              <a:t>glucuronoxylomannogalactan</a:t>
            </a:r>
            <a:endParaRPr lang="ru-RU" dirty="0" smtClean="0">
              <a:solidFill>
                <a:srgbClr val="000000"/>
              </a:solidFill>
              <a:latin typeface="Times New Roman" panose="02020603050405020304" pitchFamily="18" charset="0"/>
            </a:endParaRPr>
          </a:p>
          <a:p>
            <a:endParaRPr lang="en-US" b="0" i="0" dirty="0">
              <a:solidFill>
                <a:srgbClr val="000000"/>
              </a:solidFill>
              <a:effectLst/>
              <a:latin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D38A2756-96E7-4B0D-965D-14F76B38E653}" type="slidenum">
              <a:rPr lang="en-US" smtClean="0"/>
              <a:t>20</a:t>
            </a:fld>
            <a:endParaRPr lang="en-US"/>
          </a:p>
        </p:txBody>
      </p:sp>
    </p:spTree>
    <p:extLst>
      <p:ext uri="{BB962C8B-B14F-4D97-AF65-F5344CB8AC3E}">
        <p14:creationId xmlns:p14="http://schemas.microsoft.com/office/powerpoint/2010/main" val="4025979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49" y="0"/>
            <a:ext cx="8300197" cy="1004047"/>
          </a:xfrm>
        </p:spPr>
        <p:txBody>
          <a:bodyPr>
            <a:normAutofit fontScale="90000"/>
          </a:bodyPr>
          <a:lstStyle/>
          <a:p>
            <a:r>
              <a:rPr lang="ru-RU" sz="3600" dirty="0"/>
              <a:t>6</a:t>
            </a:r>
            <a:r>
              <a:rPr lang="ru-RU" sz="3600" dirty="0" smtClean="0"/>
              <a:t>. Требования к оформлению сопроводительных материалов</a:t>
            </a:r>
            <a:endParaRPr lang="ru-RU" sz="3600" dirty="0"/>
          </a:p>
        </p:txBody>
      </p:sp>
      <p:sp>
        <p:nvSpPr>
          <p:cNvPr id="3" name="Объект 2"/>
          <p:cNvSpPr>
            <a:spLocks noGrp="1"/>
          </p:cNvSpPr>
          <p:nvPr>
            <p:ph idx="1"/>
          </p:nvPr>
        </p:nvSpPr>
        <p:spPr>
          <a:xfrm>
            <a:off x="628649" y="1004047"/>
            <a:ext cx="7886700" cy="5030414"/>
          </a:xfrm>
        </p:spPr>
        <p:txBody>
          <a:bodyPr>
            <a:normAutofit fontScale="70000" lnSpcReduction="20000"/>
          </a:bodyPr>
          <a:lstStyle/>
          <a:p>
            <a:r>
              <a:rPr lang="ru-RU" dirty="0" smtClean="0"/>
              <a:t>Сопроводительные материалы к мини-обзору студента собраны  в одну ЭТ с листами. В разделе Сопроводительные материалы должна быть ссылка на эту ЭТ </a:t>
            </a:r>
          </a:p>
          <a:p>
            <a:r>
              <a:rPr lang="ru-RU" dirty="0" smtClean="0"/>
              <a:t>Каждый лист – одна таблица, рисунок или текст</a:t>
            </a:r>
          </a:p>
          <a:p>
            <a:r>
              <a:rPr lang="ru-RU" dirty="0" smtClean="0"/>
              <a:t>В разделе </a:t>
            </a:r>
            <a:r>
              <a:rPr lang="ru-RU" dirty="0"/>
              <a:t>Сопроводительные материалы </a:t>
            </a:r>
            <a:r>
              <a:rPr lang="ru-RU" dirty="0" smtClean="0"/>
              <a:t>необходимо привести номера (идентификаторы)  всех листов и названия таблиц или рисунков на этих листах. Часто идентификаторы – имена листов – делают такими </a:t>
            </a:r>
            <a:r>
              <a:rPr lang="en-US" dirty="0" smtClean="0"/>
              <a:t>S1, S2, </a:t>
            </a:r>
            <a:r>
              <a:rPr lang="ru-RU" dirty="0" smtClean="0"/>
              <a:t>и т.д.</a:t>
            </a:r>
            <a:r>
              <a:rPr lang="en-US" dirty="0"/>
              <a:t> </a:t>
            </a:r>
            <a:r>
              <a:rPr lang="ru-RU" dirty="0" smtClean="0"/>
              <a:t>Можно выбрать и другие  идентификаторы листов</a:t>
            </a:r>
          </a:p>
          <a:p>
            <a:r>
              <a:rPr lang="ru-RU" dirty="0" smtClean="0"/>
              <a:t>На каждую таблицу или рисунок в сопроводительной ЭТ </a:t>
            </a:r>
            <a:r>
              <a:rPr lang="ru-RU" dirty="0" smtClean="0">
                <a:solidFill>
                  <a:srgbClr val="C00000"/>
                </a:solidFill>
              </a:rPr>
              <a:t>должна быть</a:t>
            </a:r>
            <a:r>
              <a:rPr lang="ru-RU" dirty="0" smtClean="0"/>
              <a:t> ссылка в тексте. Например, «В таблице </a:t>
            </a:r>
            <a:r>
              <a:rPr lang="en-US" dirty="0" smtClean="0"/>
              <a:t>genes </a:t>
            </a:r>
            <a:r>
              <a:rPr lang="ru-RU" dirty="0" smtClean="0"/>
              <a:t>в сопроводительных материалах содержится список генов белков и ДНК из генома  бактерии …»</a:t>
            </a:r>
          </a:p>
          <a:p>
            <a:r>
              <a:rPr lang="ru-RU" dirty="0" smtClean="0"/>
              <a:t>Файл с сопроводительными материалами по ссылке из мини-обзора – копия файла </a:t>
            </a:r>
            <a:r>
              <a:rPr lang="en-US" dirty="0" smtClean="0"/>
              <a:t>XXXXXXX-supple </a:t>
            </a:r>
            <a:r>
              <a:rPr lang="ru-RU" dirty="0" smtClean="0"/>
              <a:t>из которой убраны все лишние таблицы, формулы заменены значениями. </a:t>
            </a:r>
            <a:r>
              <a:rPr lang="ru-RU" dirty="0" smtClean="0">
                <a:solidFill>
                  <a:srgbClr val="FF0000"/>
                </a:solidFill>
              </a:rPr>
              <a:t>Таблицы в сопроводительной ЭТ не должны совпадать с таблицами в тексте.  </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ru-RU" dirty="0" smtClean="0"/>
              <a:t>Имя </a:t>
            </a:r>
            <a:r>
              <a:rPr lang="ru-RU" dirty="0" smtClean="0"/>
              <a:t>файла </a:t>
            </a:r>
            <a:r>
              <a:rPr lang="en-US" dirty="0" smtClean="0"/>
              <a:t>XXXXXXX-supple</a:t>
            </a:r>
            <a:r>
              <a:rPr lang="ru-RU" dirty="0" smtClean="0"/>
              <a:t>-</a:t>
            </a:r>
            <a:r>
              <a:rPr lang="en-US" dirty="0" smtClean="0"/>
              <a:t>fin</a:t>
            </a:r>
            <a:endParaRPr lang="ru-RU" dirty="0" smtClean="0"/>
          </a:p>
          <a:p>
            <a:pPr marL="0" indent="0">
              <a:buNone/>
            </a:pPr>
            <a:endParaRPr lang="ru-RU" dirty="0" smtClean="0"/>
          </a:p>
        </p:txBody>
      </p:sp>
      <p:sp>
        <p:nvSpPr>
          <p:cNvPr id="4" name="Номер слайда 3"/>
          <p:cNvSpPr>
            <a:spLocks noGrp="1"/>
          </p:cNvSpPr>
          <p:nvPr>
            <p:ph type="sldNum" sz="quarter" idx="12"/>
          </p:nvPr>
        </p:nvSpPr>
        <p:spPr/>
        <p:txBody>
          <a:bodyPr/>
          <a:lstStyle/>
          <a:p>
            <a:fld id="{D38A2756-96E7-4B0D-965D-14F76B38E653}" type="slidenum">
              <a:rPr lang="en-US" smtClean="0"/>
              <a:t>21</a:t>
            </a:fld>
            <a:endParaRPr lang="en-US"/>
          </a:p>
        </p:txBody>
      </p:sp>
    </p:spTree>
    <p:extLst>
      <p:ext uri="{BB962C8B-B14F-4D97-AF65-F5344CB8AC3E}">
        <p14:creationId xmlns:p14="http://schemas.microsoft.com/office/powerpoint/2010/main" val="2957680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8540" y="1428633"/>
            <a:ext cx="7404847" cy="3693319"/>
          </a:xfrm>
          <a:prstGeom prst="rect">
            <a:avLst/>
          </a:prstGeom>
        </p:spPr>
        <p:txBody>
          <a:bodyPr wrap="square">
            <a:spAutoFit/>
          </a:bodyPr>
          <a:lstStyle/>
          <a:p>
            <a:r>
              <a:rPr lang="en-US" dirty="0">
                <a:solidFill>
                  <a:srgbClr val="985735"/>
                </a:solidFill>
                <a:latin typeface="arial" panose="020B0604020202020204" pitchFamily="34" charset="0"/>
              </a:rPr>
              <a:t>Supplementary information</a:t>
            </a:r>
          </a:p>
          <a:p>
            <a:r>
              <a:rPr lang="en-US" b="1" dirty="0">
                <a:solidFill>
                  <a:srgbClr val="642A8F"/>
                </a:solidFill>
                <a:latin typeface="Times New Roman" panose="02020603050405020304" pitchFamily="18" charset="0"/>
                <a:hlinkClick r:id="rId2"/>
              </a:rPr>
              <a:t>Additional file 1 Table S1</a:t>
            </a:r>
            <a:r>
              <a:rPr lang="en-US" dirty="0">
                <a:solidFill>
                  <a:srgbClr val="642A8F"/>
                </a:solidFill>
                <a:latin typeface="Times New Roman" panose="02020603050405020304" pitchFamily="18" charset="0"/>
                <a:hlinkClick r:id="rId2"/>
              </a:rPr>
              <a:t>. Inclusion and exclusion criteria for the study and individual volunteer metadata .</a:t>
            </a:r>
            <a:r>
              <a:rPr lang="en-US" baseline="30000" dirty="0">
                <a:solidFill>
                  <a:srgbClr val="000000"/>
                </a:solidFill>
                <a:latin typeface="Times New Roman" panose="02020603050405020304" pitchFamily="18" charset="0"/>
              </a:rPr>
              <a:t>(72K, pdf)</a:t>
            </a:r>
            <a:endParaRPr lang="en-US" dirty="0">
              <a:solidFill>
                <a:srgbClr val="000000"/>
              </a:solidFill>
              <a:latin typeface="Times New Roman" panose="02020603050405020304" pitchFamily="18" charset="0"/>
            </a:endParaRPr>
          </a:p>
          <a:p>
            <a:r>
              <a:rPr lang="en-US" b="1" dirty="0">
                <a:solidFill>
                  <a:srgbClr val="642A8F"/>
                </a:solidFill>
                <a:latin typeface="Times New Roman" panose="02020603050405020304" pitchFamily="18" charset="0"/>
                <a:hlinkClick r:id="rId3"/>
              </a:rPr>
              <a:t>Additional file 2 Table S2</a:t>
            </a:r>
            <a:r>
              <a:rPr lang="en-US" dirty="0">
                <a:solidFill>
                  <a:srgbClr val="642A8F"/>
                </a:solidFill>
                <a:latin typeface="Times New Roman" panose="02020603050405020304" pitchFamily="18" charset="0"/>
                <a:hlinkClick r:id="rId3"/>
              </a:rPr>
              <a:t>. Proportional abundance of each OTU (in %) per sample (97% OTU cut-off)</a:t>
            </a:r>
            <a:r>
              <a:rPr lang="en-US" baseline="30000" dirty="0">
                <a:solidFill>
                  <a:srgbClr val="000000"/>
                </a:solidFill>
                <a:latin typeface="Times New Roman" panose="02020603050405020304" pitchFamily="18" charset="0"/>
              </a:rPr>
              <a:t>(1.3M, </a:t>
            </a:r>
            <a:r>
              <a:rPr lang="en-US" baseline="30000" dirty="0" err="1">
                <a:solidFill>
                  <a:srgbClr val="000000"/>
                </a:solidFill>
                <a:latin typeface="Times New Roman" panose="02020603050405020304" pitchFamily="18" charset="0"/>
              </a:rPr>
              <a:t>xlsx</a:t>
            </a:r>
            <a:r>
              <a:rPr lang="en-US" baseline="30000" dirty="0">
                <a:solidFill>
                  <a:srgbClr val="000000"/>
                </a:solidFill>
                <a:latin typeface="Times New Roman" panose="02020603050405020304" pitchFamily="18" charset="0"/>
              </a:rPr>
              <a:t>)</a:t>
            </a:r>
            <a:endParaRPr lang="en-US" dirty="0">
              <a:solidFill>
                <a:srgbClr val="000000"/>
              </a:solidFill>
              <a:latin typeface="Times New Roman" panose="02020603050405020304" pitchFamily="18" charset="0"/>
            </a:endParaRPr>
          </a:p>
          <a:p>
            <a:r>
              <a:rPr lang="en-US" b="1" dirty="0">
                <a:solidFill>
                  <a:srgbClr val="642A8F"/>
                </a:solidFill>
                <a:latin typeface="Times New Roman" panose="02020603050405020304" pitchFamily="18" charset="0"/>
                <a:hlinkClick r:id="rId4"/>
              </a:rPr>
              <a:t>Additional file 3 Table S3</a:t>
            </a:r>
            <a:r>
              <a:rPr lang="en-US" dirty="0">
                <a:solidFill>
                  <a:srgbClr val="642A8F"/>
                </a:solidFill>
                <a:latin typeface="Times New Roman" panose="02020603050405020304" pitchFamily="18" charset="0"/>
                <a:hlinkClick r:id="rId4"/>
              </a:rPr>
              <a:t>. </a:t>
            </a:r>
            <a:r>
              <a:rPr lang="en-US" dirty="0" err="1">
                <a:solidFill>
                  <a:srgbClr val="642A8F"/>
                </a:solidFill>
                <a:latin typeface="Times New Roman" panose="02020603050405020304" pitchFamily="18" charset="0"/>
                <a:hlinkClick r:id="rId4"/>
              </a:rPr>
              <a:t>Metastats</a:t>
            </a:r>
            <a:r>
              <a:rPr lang="en-US" dirty="0">
                <a:solidFill>
                  <a:srgbClr val="642A8F"/>
                </a:solidFill>
                <a:latin typeface="Times New Roman" panose="02020603050405020304" pitchFamily="18" charset="0"/>
                <a:hlinkClick r:id="rId4"/>
              </a:rPr>
              <a:t> analysis of the most proportionally abundant operational taxonomic units OTUs (i.e. those accounting for &gt; 0.5% of total proportional abundance) between individuals within the </a:t>
            </a:r>
            <a:r>
              <a:rPr lang="en-US" i="1" dirty="0" err="1">
                <a:solidFill>
                  <a:srgbClr val="642A8F"/>
                </a:solidFill>
                <a:latin typeface="Times New Roman" panose="02020603050405020304" pitchFamily="18" charset="0"/>
                <a:hlinkClick r:id="rId4"/>
              </a:rPr>
              <a:t>Prevotella</a:t>
            </a:r>
            <a:r>
              <a:rPr lang="en-US" dirty="0">
                <a:solidFill>
                  <a:srgbClr val="642A8F"/>
                </a:solidFill>
                <a:latin typeface="Times New Roman" panose="02020603050405020304" pitchFamily="18" charset="0"/>
                <a:hlinkClick r:id="rId4"/>
              </a:rPr>
              <a:t>-plus group washout period and those in the </a:t>
            </a:r>
            <a:r>
              <a:rPr lang="en-US" i="1" dirty="0" err="1">
                <a:solidFill>
                  <a:srgbClr val="642A8F"/>
                </a:solidFill>
                <a:latin typeface="Times New Roman" panose="02020603050405020304" pitchFamily="18" charset="0"/>
                <a:hlinkClick r:id="rId4"/>
              </a:rPr>
              <a:t>Prevotella</a:t>
            </a:r>
            <a:r>
              <a:rPr lang="en-US" dirty="0">
                <a:solidFill>
                  <a:srgbClr val="642A8F"/>
                </a:solidFill>
                <a:latin typeface="Times New Roman" panose="02020603050405020304" pitchFamily="18" charset="0"/>
                <a:hlinkClick r:id="rId4"/>
              </a:rPr>
              <a:t>- minus group during the washout period.</a:t>
            </a:r>
            <a:r>
              <a:rPr lang="en-US" baseline="30000" dirty="0">
                <a:solidFill>
                  <a:srgbClr val="000000"/>
                </a:solidFill>
                <a:latin typeface="Times New Roman" panose="02020603050405020304" pitchFamily="18" charset="0"/>
              </a:rPr>
              <a:t>(280K, pdf)</a:t>
            </a:r>
            <a:endParaRPr lang="en-US" dirty="0">
              <a:solidFill>
                <a:srgbClr val="000000"/>
              </a:solidFill>
              <a:latin typeface="Times New Roman" panose="02020603050405020304" pitchFamily="18" charset="0"/>
            </a:endParaRPr>
          </a:p>
          <a:p>
            <a:r>
              <a:rPr lang="en-US" b="1" dirty="0">
                <a:solidFill>
                  <a:srgbClr val="642A8F"/>
                </a:solidFill>
                <a:latin typeface="Times New Roman" panose="02020603050405020304" pitchFamily="18" charset="0"/>
                <a:hlinkClick r:id="rId5"/>
              </a:rPr>
              <a:t>Additional file 4 Table S4</a:t>
            </a:r>
            <a:r>
              <a:rPr lang="en-US" dirty="0">
                <a:solidFill>
                  <a:srgbClr val="642A8F"/>
                </a:solidFill>
                <a:latin typeface="Times New Roman" panose="02020603050405020304" pitchFamily="18" charset="0"/>
                <a:hlinkClick r:id="rId5"/>
              </a:rPr>
              <a:t>. </a:t>
            </a:r>
            <a:r>
              <a:rPr lang="en-US" dirty="0" err="1">
                <a:solidFill>
                  <a:srgbClr val="642A8F"/>
                </a:solidFill>
                <a:latin typeface="Times New Roman" panose="02020603050405020304" pitchFamily="18" charset="0"/>
                <a:hlinkClick r:id="rId5"/>
              </a:rPr>
              <a:t>LEfSe</a:t>
            </a:r>
            <a:r>
              <a:rPr lang="en-US" dirty="0">
                <a:solidFill>
                  <a:srgbClr val="642A8F"/>
                </a:solidFill>
                <a:latin typeface="Times New Roman" panose="02020603050405020304" pitchFamily="18" charset="0"/>
                <a:hlinkClick r:id="rId5"/>
              </a:rPr>
              <a:t> analysis of samples from the AXOS, maltodextrin and washout periods, at the genus and family level for (A) </a:t>
            </a:r>
            <a:r>
              <a:rPr lang="en-US" i="1" dirty="0" err="1">
                <a:solidFill>
                  <a:srgbClr val="642A8F"/>
                </a:solidFill>
                <a:latin typeface="Times New Roman" panose="02020603050405020304" pitchFamily="18" charset="0"/>
                <a:hlinkClick r:id="rId5"/>
              </a:rPr>
              <a:t>Prevotella</a:t>
            </a:r>
            <a:r>
              <a:rPr lang="en-US" dirty="0">
                <a:solidFill>
                  <a:srgbClr val="642A8F"/>
                </a:solidFill>
                <a:latin typeface="Times New Roman" panose="02020603050405020304" pitchFamily="18" charset="0"/>
                <a:hlinkClick r:id="rId5"/>
              </a:rPr>
              <a:t>-plus and (B) </a:t>
            </a:r>
            <a:r>
              <a:rPr lang="en-US" i="1" dirty="0" err="1">
                <a:solidFill>
                  <a:srgbClr val="642A8F"/>
                </a:solidFill>
                <a:latin typeface="Times New Roman" panose="02020603050405020304" pitchFamily="18" charset="0"/>
                <a:hlinkClick r:id="rId5"/>
              </a:rPr>
              <a:t>Prevotella</a:t>
            </a:r>
            <a:r>
              <a:rPr lang="en-US" dirty="0">
                <a:solidFill>
                  <a:srgbClr val="642A8F"/>
                </a:solidFill>
                <a:latin typeface="Times New Roman" panose="02020603050405020304" pitchFamily="18" charset="0"/>
                <a:hlinkClick r:id="rId5"/>
              </a:rPr>
              <a:t>-minus groups</a:t>
            </a:r>
            <a:r>
              <a:rPr lang="en-US" baseline="30000" dirty="0">
                <a:solidFill>
                  <a:srgbClr val="000000"/>
                </a:solidFill>
                <a:latin typeface="Times New Roman" panose="02020603050405020304" pitchFamily="18" charset="0"/>
              </a:rPr>
              <a:t>(347K, pdf)</a:t>
            </a:r>
            <a:endParaRPr lang="en-US" b="0" i="0" dirty="0">
              <a:solidFill>
                <a:srgbClr val="000000"/>
              </a:solidFill>
              <a:effectLst/>
              <a:latin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38A2756-96E7-4B0D-965D-14F76B38E653}" type="slidenum">
              <a:rPr lang="en-US" smtClean="0"/>
              <a:t>22</a:t>
            </a:fld>
            <a:endParaRPr lang="en-US"/>
          </a:p>
        </p:txBody>
      </p:sp>
    </p:spTree>
    <p:extLst>
      <p:ext uri="{BB962C8B-B14F-4D97-AF65-F5344CB8AC3E}">
        <p14:creationId xmlns:p14="http://schemas.microsoft.com/office/powerpoint/2010/main" val="2124532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
            <a:ext cx="7886700" cy="844062"/>
          </a:xfrm>
        </p:spPr>
        <p:txBody>
          <a:bodyPr/>
          <a:lstStyle/>
          <a:p>
            <a:r>
              <a:rPr lang="ru-RU" dirty="0" smtClean="0"/>
              <a:t>Разделы мини-обзора</a:t>
            </a:r>
            <a:endParaRPr lang="en-US" dirty="0"/>
          </a:p>
        </p:txBody>
      </p:sp>
      <p:sp>
        <p:nvSpPr>
          <p:cNvPr id="3" name="Объект 2"/>
          <p:cNvSpPr>
            <a:spLocks noGrp="1"/>
          </p:cNvSpPr>
          <p:nvPr>
            <p:ph idx="1"/>
          </p:nvPr>
        </p:nvSpPr>
        <p:spPr>
          <a:xfrm>
            <a:off x="628650" y="770547"/>
            <a:ext cx="7886700" cy="5997806"/>
          </a:xfrm>
        </p:spPr>
        <p:txBody>
          <a:bodyPr>
            <a:noAutofit/>
          </a:bodyPr>
          <a:lstStyle/>
          <a:p>
            <a:pPr>
              <a:lnSpc>
                <a:spcPct val="100000"/>
              </a:lnSpc>
              <a:spcBef>
                <a:spcPts val="0"/>
              </a:spcBef>
            </a:pPr>
            <a:r>
              <a:rPr lang="ru-RU" sz="2400" dirty="0" smtClean="0"/>
              <a:t>Название</a:t>
            </a:r>
          </a:p>
          <a:p>
            <a:pPr>
              <a:lnSpc>
                <a:spcPct val="100000"/>
              </a:lnSpc>
              <a:spcBef>
                <a:spcPts val="0"/>
              </a:spcBef>
            </a:pPr>
            <a:r>
              <a:rPr lang="ru-RU" sz="2400" dirty="0" smtClean="0"/>
              <a:t>Автор</a:t>
            </a:r>
          </a:p>
          <a:p>
            <a:pPr>
              <a:lnSpc>
                <a:spcPct val="100000"/>
              </a:lnSpc>
              <a:spcBef>
                <a:spcPts val="0"/>
              </a:spcBef>
            </a:pPr>
            <a:r>
              <a:rPr lang="ru-RU" sz="2400" dirty="0" smtClean="0"/>
              <a:t>Резюме --- обязано быть</a:t>
            </a:r>
            <a:endParaRPr lang="en-US" sz="2400" dirty="0" smtClean="0"/>
          </a:p>
          <a:p>
            <a:pPr>
              <a:lnSpc>
                <a:spcPct val="100000"/>
              </a:lnSpc>
              <a:spcBef>
                <a:spcPts val="0"/>
              </a:spcBef>
            </a:pPr>
            <a:r>
              <a:rPr lang="ru-RU" sz="2400" dirty="0" smtClean="0"/>
              <a:t>Список сокращений  --- не обязательно </a:t>
            </a:r>
          </a:p>
          <a:p>
            <a:pPr>
              <a:lnSpc>
                <a:spcPct val="100000"/>
              </a:lnSpc>
              <a:spcBef>
                <a:spcPts val="0"/>
              </a:spcBef>
            </a:pPr>
            <a:r>
              <a:rPr lang="ru-RU" sz="2400" dirty="0" smtClean="0"/>
              <a:t>Ключевые слова</a:t>
            </a:r>
          </a:p>
          <a:p>
            <a:pPr>
              <a:lnSpc>
                <a:spcPct val="100000"/>
              </a:lnSpc>
              <a:spcBef>
                <a:spcPts val="0"/>
              </a:spcBef>
            </a:pPr>
            <a:r>
              <a:rPr lang="ru-RU" sz="2400" dirty="0" smtClean="0"/>
              <a:t>Введение </a:t>
            </a:r>
          </a:p>
          <a:p>
            <a:pPr>
              <a:lnSpc>
                <a:spcPct val="100000"/>
              </a:lnSpc>
              <a:spcBef>
                <a:spcPts val="0"/>
              </a:spcBef>
            </a:pPr>
            <a:r>
              <a:rPr lang="ru-RU" sz="2400" dirty="0" smtClean="0"/>
              <a:t>Материалы и методы</a:t>
            </a:r>
          </a:p>
          <a:p>
            <a:pPr>
              <a:lnSpc>
                <a:spcPct val="100000"/>
              </a:lnSpc>
              <a:spcBef>
                <a:spcPts val="0"/>
              </a:spcBef>
            </a:pPr>
            <a:r>
              <a:rPr lang="ru-RU" sz="2400" dirty="0" smtClean="0"/>
              <a:t>Результаты (или Результаты и обсуждение)</a:t>
            </a:r>
          </a:p>
          <a:p>
            <a:pPr lvl="1">
              <a:lnSpc>
                <a:spcPct val="100000"/>
              </a:lnSpc>
              <a:spcBef>
                <a:spcPts val="0"/>
              </a:spcBef>
            </a:pPr>
            <a:r>
              <a:rPr lang="ru-RU" sz="2000" dirty="0" smtClean="0"/>
              <a:t>Подразделы (один подраздел – одна тема исследования)</a:t>
            </a:r>
          </a:p>
          <a:p>
            <a:pPr lvl="1">
              <a:lnSpc>
                <a:spcPct val="100000"/>
              </a:lnSpc>
              <a:spcBef>
                <a:spcPts val="0"/>
              </a:spcBef>
            </a:pPr>
            <a:r>
              <a:rPr lang="ru-RU" sz="2000" dirty="0" smtClean="0"/>
              <a:t>Рисунки</a:t>
            </a:r>
          </a:p>
          <a:p>
            <a:pPr lvl="1">
              <a:lnSpc>
                <a:spcPct val="100000"/>
              </a:lnSpc>
              <a:spcBef>
                <a:spcPts val="0"/>
              </a:spcBef>
            </a:pPr>
            <a:r>
              <a:rPr lang="ru-RU" sz="2000" dirty="0" smtClean="0"/>
              <a:t>Таблицы</a:t>
            </a:r>
          </a:p>
          <a:p>
            <a:pPr lvl="1">
              <a:lnSpc>
                <a:spcPct val="100000"/>
              </a:lnSpc>
              <a:spcBef>
                <a:spcPts val="0"/>
              </a:spcBef>
            </a:pPr>
            <a:r>
              <a:rPr lang="ru-RU" sz="2000" dirty="0" smtClean="0"/>
              <a:t>Текст</a:t>
            </a:r>
          </a:p>
          <a:p>
            <a:pPr>
              <a:lnSpc>
                <a:spcPct val="100000"/>
              </a:lnSpc>
              <a:spcBef>
                <a:spcPts val="0"/>
              </a:spcBef>
            </a:pPr>
            <a:r>
              <a:rPr lang="ru-RU" sz="2400" dirty="0" smtClean="0"/>
              <a:t>Обсуждение</a:t>
            </a:r>
          </a:p>
          <a:p>
            <a:pPr>
              <a:lnSpc>
                <a:spcPct val="100000"/>
              </a:lnSpc>
              <a:spcBef>
                <a:spcPts val="0"/>
              </a:spcBef>
            </a:pPr>
            <a:r>
              <a:rPr lang="ru-RU" sz="2400" dirty="0"/>
              <a:t>Заключение или Выводы</a:t>
            </a:r>
            <a:endParaRPr lang="en-US" sz="2400" dirty="0"/>
          </a:p>
          <a:p>
            <a:pPr>
              <a:lnSpc>
                <a:spcPct val="100000"/>
              </a:lnSpc>
              <a:spcBef>
                <a:spcPts val="0"/>
              </a:spcBef>
            </a:pPr>
            <a:r>
              <a:rPr lang="ru-RU" sz="2400" dirty="0" smtClean="0"/>
              <a:t>Сопроводительные материалы</a:t>
            </a:r>
          </a:p>
          <a:p>
            <a:pPr>
              <a:lnSpc>
                <a:spcPct val="100000"/>
              </a:lnSpc>
              <a:spcBef>
                <a:spcPts val="0"/>
              </a:spcBef>
            </a:pPr>
            <a:r>
              <a:rPr lang="ru-RU" sz="2400" dirty="0" smtClean="0"/>
              <a:t>Благодарности</a:t>
            </a:r>
          </a:p>
          <a:p>
            <a:pPr>
              <a:lnSpc>
                <a:spcPct val="100000"/>
              </a:lnSpc>
              <a:spcBef>
                <a:spcPts val="0"/>
              </a:spcBef>
            </a:pPr>
            <a:r>
              <a:rPr lang="ru-RU" sz="2400" dirty="0" smtClean="0"/>
              <a:t>Литература</a:t>
            </a:r>
          </a:p>
        </p:txBody>
      </p:sp>
      <p:sp>
        <p:nvSpPr>
          <p:cNvPr id="4" name="Номер слайда 3"/>
          <p:cNvSpPr>
            <a:spLocks noGrp="1"/>
          </p:cNvSpPr>
          <p:nvPr>
            <p:ph type="sldNum" sz="quarter" idx="12"/>
          </p:nvPr>
        </p:nvSpPr>
        <p:spPr/>
        <p:txBody>
          <a:bodyPr/>
          <a:lstStyle/>
          <a:p>
            <a:fld id="{D38A2756-96E7-4B0D-965D-14F76B38E653}" type="slidenum">
              <a:rPr lang="en-US" smtClean="0"/>
              <a:t>23</a:t>
            </a:fld>
            <a:endParaRPr lang="en-US"/>
          </a:p>
        </p:txBody>
      </p:sp>
    </p:spTree>
    <p:extLst>
      <p:ext uri="{BB962C8B-B14F-4D97-AF65-F5344CB8AC3E}">
        <p14:creationId xmlns:p14="http://schemas.microsoft.com/office/powerpoint/2010/main" val="3335617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Самый трудный слайд</a:t>
            </a:r>
            <a:br>
              <a:rPr lang="ru-RU" dirty="0"/>
            </a:br>
            <a:endParaRPr lang="ru-RU" dirty="0"/>
          </a:p>
        </p:txBody>
      </p:sp>
      <p:sp>
        <p:nvSpPr>
          <p:cNvPr id="5" name="Объект 4"/>
          <p:cNvSpPr>
            <a:spLocks noGrp="1"/>
          </p:cNvSpPr>
          <p:nvPr>
            <p:ph idx="1"/>
          </p:nvPr>
        </p:nvSpPr>
        <p:spPr/>
        <p:txBody>
          <a:bodyPr>
            <a:normAutofit fontScale="85000" lnSpcReduction="20000"/>
          </a:bodyPr>
          <a:lstStyle/>
          <a:p>
            <a:r>
              <a:rPr lang="ru-RU" dirty="0" smtClean="0"/>
              <a:t>Как писать текст?</a:t>
            </a:r>
          </a:p>
          <a:p>
            <a:r>
              <a:rPr lang="ru-RU" dirty="0" smtClean="0"/>
              <a:t>Чем проще и понятней – тем лучше</a:t>
            </a:r>
          </a:p>
          <a:p>
            <a:r>
              <a:rPr lang="ru-RU" dirty="0" smtClean="0"/>
              <a:t>НЕ надо стремиться к наукообразию. Со временем выучите штампы научных текстов. Чтобы стараться минимизировать их появление в ваших курсовых и др.</a:t>
            </a:r>
          </a:p>
          <a:p>
            <a:r>
              <a:rPr lang="ru-RU" dirty="0" smtClean="0"/>
              <a:t>Думайте о читателе! Все ли будет понятно ему?</a:t>
            </a:r>
            <a:br>
              <a:rPr lang="ru-RU" dirty="0" smtClean="0"/>
            </a:br>
            <a:r>
              <a:rPr lang="ru-RU" dirty="0" smtClean="0"/>
              <a:t>Вы пишете не отчет о том, какой вы умный и умелый. Вы сообщаете читателю то, что обнаружили.</a:t>
            </a:r>
          </a:p>
          <a:p>
            <a:r>
              <a:rPr lang="ru-RU" dirty="0" smtClean="0"/>
              <a:t>Ошибок не надо бояться. Каждый имеет право на ошибку. На то и рецензенты в журналах и проверяющие ваши </a:t>
            </a:r>
            <a:r>
              <a:rPr lang="ru-RU" dirty="0" err="1" smtClean="0"/>
              <a:t>текстыю</a:t>
            </a:r>
            <a:endParaRPr lang="ru-RU" dirty="0" smtClean="0"/>
          </a:p>
          <a:p>
            <a:r>
              <a:rPr lang="ru-RU" dirty="0" smtClean="0"/>
              <a:t>Гипотезы приемлемы в научных текстах. И приветствуются, если  обоснованы результатами</a:t>
            </a:r>
            <a:endParaRPr lang="ru-RU" dirty="0"/>
          </a:p>
        </p:txBody>
      </p:sp>
      <p:sp>
        <p:nvSpPr>
          <p:cNvPr id="2" name="Номер слайда 1"/>
          <p:cNvSpPr>
            <a:spLocks noGrp="1"/>
          </p:cNvSpPr>
          <p:nvPr>
            <p:ph type="sldNum" sz="quarter" idx="12"/>
          </p:nvPr>
        </p:nvSpPr>
        <p:spPr/>
        <p:txBody>
          <a:bodyPr/>
          <a:lstStyle/>
          <a:p>
            <a:fld id="{D38A2756-96E7-4B0D-965D-14F76B38E653}" type="slidenum">
              <a:rPr lang="en-US" smtClean="0"/>
              <a:t>24</a:t>
            </a:fld>
            <a:endParaRPr lang="en-US"/>
          </a:p>
        </p:txBody>
      </p:sp>
    </p:spTree>
    <p:extLst>
      <p:ext uri="{BB962C8B-B14F-4D97-AF65-F5344CB8AC3E}">
        <p14:creationId xmlns:p14="http://schemas.microsoft.com/office/powerpoint/2010/main" val="374200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Название</a:t>
            </a:r>
            <a:endParaRPr lang="en-US" dirty="0"/>
          </a:p>
        </p:txBody>
      </p:sp>
      <p:sp>
        <p:nvSpPr>
          <p:cNvPr id="3" name="Объект 2"/>
          <p:cNvSpPr>
            <a:spLocks noGrp="1"/>
          </p:cNvSpPr>
          <p:nvPr>
            <p:ph idx="1"/>
          </p:nvPr>
        </p:nvSpPr>
        <p:spPr/>
        <p:txBody>
          <a:bodyPr/>
          <a:lstStyle/>
          <a:p>
            <a:r>
              <a:rPr lang="ru-RU" dirty="0" smtClean="0"/>
              <a:t>«</a:t>
            </a:r>
            <a:r>
              <a:rPr lang="ru-RU" i="1" dirty="0" smtClean="0"/>
              <a:t>Проектная </a:t>
            </a:r>
            <a:r>
              <a:rPr lang="ru-RU" i="1" dirty="0"/>
              <a:t>работа по 3-му </a:t>
            </a:r>
            <a:r>
              <a:rPr lang="ru-RU" i="1" dirty="0" smtClean="0"/>
              <a:t>блоку»</a:t>
            </a:r>
            <a:br>
              <a:rPr lang="ru-RU" i="1" dirty="0" smtClean="0"/>
            </a:br>
            <a:r>
              <a:rPr lang="ru-RU" dirty="0" smtClean="0">
                <a:solidFill>
                  <a:srgbClr val="FF0000"/>
                </a:solidFill>
              </a:rPr>
              <a:t>Нет, это обзор </a:t>
            </a:r>
            <a:r>
              <a:rPr lang="ru-RU" dirty="0" err="1" smtClean="0">
                <a:solidFill>
                  <a:srgbClr val="FF0000"/>
                </a:solidFill>
              </a:rPr>
              <a:t>протеома</a:t>
            </a:r>
            <a:r>
              <a:rPr lang="en-US" dirty="0" smtClean="0">
                <a:solidFill>
                  <a:srgbClr val="FF0000"/>
                </a:solidFill>
              </a:rPr>
              <a:t> </a:t>
            </a:r>
            <a:r>
              <a:rPr lang="ru-RU" dirty="0" smtClean="0">
                <a:solidFill>
                  <a:srgbClr val="FF0000"/>
                </a:solidFill>
              </a:rPr>
              <a:t>и генома бактерии</a:t>
            </a:r>
          </a:p>
          <a:p>
            <a:r>
              <a:rPr lang="ru-RU" i="1" dirty="0" smtClean="0"/>
              <a:t> «</a:t>
            </a:r>
            <a:r>
              <a:rPr lang="en-US" dirty="0" err="1"/>
              <a:t>Chlamydophila</a:t>
            </a:r>
            <a:r>
              <a:rPr lang="en-US" dirty="0"/>
              <a:t> </a:t>
            </a:r>
            <a:r>
              <a:rPr lang="en-US" dirty="0" err="1"/>
              <a:t>pneumoniae</a:t>
            </a:r>
            <a:r>
              <a:rPr lang="en-US" dirty="0"/>
              <a:t> </a:t>
            </a:r>
            <a:r>
              <a:rPr lang="en-US" dirty="0" smtClean="0"/>
              <a:t>CWL029</a:t>
            </a:r>
            <a:r>
              <a:rPr lang="ru-RU" dirty="0" smtClean="0"/>
              <a:t>»</a:t>
            </a:r>
            <a:br>
              <a:rPr lang="ru-RU" dirty="0" smtClean="0"/>
            </a:br>
            <a:r>
              <a:rPr lang="ru-RU" dirty="0" smtClean="0">
                <a:solidFill>
                  <a:srgbClr val="FF0000"/>
                </a:solidFill>
              </a:rPr>
              <a:t>Нет, это </a:t>
            </a:r>
            <a:r>
              <a:rPr lang="ru-RU" dirty="0" err="1">
                <a:solidFill>
                  <a:srgbClr val="FF0000"/>
                </a:solidFill>
              </a:rPr>
              <a:t>это</a:t>
            </a:r>
            <a:r>
              <a:rPr lang="ru-RU" dirty="0">
                <a:solidFill>
                  <a:srgbClr val="FF0000"/>
                </a:solidFill>
              </a:rPr>
              <a:t> обзор </a:t>
            </a:r>
            <a:r>
              <a:rPr lang="ru-RU" dirty="0" err="1">
                <a:solidFill>
                  <a:srgbClr val="FF0000"/>
                </a:solidFill>
              </a:rPr>
              <a:t>протеома</a:t>
            </a:r>
            <a:r>
              <a:rPr lang="ru-RU" dirty="0">
                <a:solidFill>
                  <a:srgbClr val="FF0000"/>
                </a:solidFill>
              </a:rPr>
              <a:t> </a:t>
            </a:r>
            <a:r>
              <a:rPr lang="ru-RU" dirty="0" smtClean="0">
                <a:solidFill>
                  <a:srgbClr val="FF0000"/>
                </a:solidFill>
              </a:rPr>
              <a:t>и генома бактерии, а не всестороннее описание бактерии</a:t>
            </a:r>
            <a:endParaRPr lang="ru-RU" dirty="0">
              <a:solidFill>
                <a:srgbClr val="FF0000"/>
              </a:solidFill>
            </a:endParaRPr>
          </a:p>
          <a:p>
            <a:r>
              <a:rPr lang="ru-RU" dirty="0" smtClean="0"/>
              <a:t> </a:t>
            </a:r>
            <a:r>
              <a:rPr lang="ru-RU" dirty="0"/>
              <a:t>	</a:t>
            </a:r>
          </a:p>
          <a:p>
            <a:endParaRPr lang="en-US" dirty="0"/>
          </a:p>
        </p:txBody>
      </p:sp>
      <p:sp>
        <p:nvSpPr>
          <p:cNvPr id="4" name="Номер слайда 3"/>
          <p:cNvSpPr>
            <a:spLocks noGrp="1"/>
          </p:cNvSpPr>
          <p:nvPr>
            <p:ph type="sldNum" sz="quarter" idx="12"/>
          </p:nvPr>
        </p:nvSpPr>
        <p:spPr/>
        <p:txBody>
          <a:bodyPr/>
          <a:lstStyle/>
          <a:p>
            <a:fld id="{D38A2756-96E7-4B0D-965D-14F76B38E653}" type="slidenum">
              <a:rPr lang="en-US" smtClean="0"/>
              <a:t>25</a:t>
            </a:fld>
            <a:endParaRPr lang="en-US"/>
          </a:p>
        </p:txBody>
      </p:sp>
    </p:spTree>
    <p:extLst>
      <p:ext uri="{BB962C8B-B14F-4D97-AF65-F5344CB8AC3E}">
        <p14:creationId xmlns:p14="http://schemas.microsoft.com/office/powerpoint/2010/main" val="181325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  </a:t>
            </a:r>
            <a:r>
              <a:rPr lang="en-US" dirty="0" smtClean="0"/>
              <a:t>&lt;= 120 </a:t>
            </a:r>
            <a:r>
              <a:rPr lang="ru-RU" dirty="0" smtClean="0"/>
              <a:t>слов</a:t>
            </a:r>
            <a:endParaRPr lang="en-US" dirty="0"/>
          </a:p>
        </p:txBody>
      </p:sp>
      <p:sp>
        <p:nvSpPr>
          <p:cNvPr id="3" name="Объект 2"/>
          <p:cNvSpPr>
            <a:spLocks noGrp="1"/>
          </p:cNvSpPr>
          <p:nvPr>
            <p:ph idx="1"/>
          </p:nvPr>
        </p:nvSpPr>
        <p:spPr/>
        <p:txBody>
          <a:bodyPr/>
          <a:lstStyle/>
          <a:p>
            <a:r>
              <a:rPr lang="en-US" dirty="0" smtClean="0"/>
              <a:t>&gt; 120: </a:t>
            </a:r>
            <a:r>
              <a:rPr lang="ru-RU" dirty="0" smtClean="0"/>
              <a:t>«В настоящее время </a:t>
            </a:r>
            <a:r>
              <a:rPr lang="ru-RU" dirty="0" err="1" smtClean="0"/>
              <a:t>секвенирование</a:t>
            </a:r>
            <a:r>
              <a:rPr lang="ru-RU" dirty="0" smtClean="0"/>
              <a:t> генома уже не является трудоёмким процессом, а стало лишь рутинной работой, благодаря которой уже прочитано огромное количество геномов разных организмов, в числе которых бактерии.»</a:t>
            </a:r>
            <a:br>
              <a:rPr lang="ru-RU" dirty="0" smtClean="0"/>
            </a:br>
            <a:r>
              <a:rPr lang="ru-RU" dirty="0" smtClean="0">
                <a:solidFill>
                  <a:srgbClr val="FF0000"/>
                </a:solidFill>
              </a:rPr>
              <a:t>Какое отношение к теме обзора???</a:t>
            </a:r>
            <a:endParaRPr lang="en-US" dirty="0">
              <a:solidFill>
                <a:srgbClr val="FF0000"/>
              </a:solidFill>
            </a:endParaRPr>
          </a:p>
        </p:txBody>
      </p:sp>
      <p:sp>
        <p:nvSpPr>
          <p:cNvPr id="4" name="Номер слайда 3"/>
          <p:cNvSpPr>
            <a:spLocks noGrp="1"/>
          </p:cNvSpPr>
          <p:nvPr>
            <p:ph type="sldNum" sz="quarter" idx="12"/>
          </p:nvPr>
        </p:nvSpPr>
        <p:spPr/>
        <p:txBody>
          <a:bodyPr/>
          <a:lstStyle/>
          <a:p>
            <a:fld id="{D38A2756-96E7-4B0D-965D-14F76B38E653}" type="slidenum">
              <a:rPr lang="en-US" smtClean="0"/>
              <a:t>26</a:t>
            </a:fld>
            <a:endParaRPr lang="en-US"/>
          </a:p>
        </p:txBody>
      </p:sp>
      <p:sp>
        <p:nvSpPr>
          <p:cNvPr id="5" name="TextBox 4"/>
          <p:cNvSpPr txBox="1"/>
          <p:nvPr/>
        </p:nvSpPr>
        <p:spPr>
          <a:xfrm>
            <a:off x="628650" y="4782484"/>
            <a:ext cx="7437749" cy="1938992"/>
          </a:xfrm>
          <a:prstGeom prst="rect">
            <a:avLst/>
          </a:prstGeom>
          <a:noFill/>
        </p:spPr>
        <p:txBody>
          <a:bodyPr wrap="square" rtlCol="0">
            <a:spAutoFit/>
          </a:bodyPr>
          <a:lstStyle/>
          <a:p>
            <a:r>
              <a:rPr lang="ru-RU" sz="2400" dirty="0" smtClean="0"/>
              <a:t>Попрошу проверяющих не быть строгими к небольшим превышениям числа слов.</a:t>
            </a:r>
          </a:p>
          <a:p>
            <a:endParaRPr lang="ru-RU" sz="2400" dirty="0" smtClean="0"/>
          </a:p>
          <a:p>
            <a:r>
              <a:rPr lang="ru-RU" sz="2400" dirty="0" smtClean="0">
                <a:solidFill>
                  <a:srgbClr val="FF0000"/>
                </a:solidFill>
              </a:rPr>
              <a:t>НО быть очень строгими к наличию во введении тем, не относящихся к делу</a:t>
            </a:r>
            <a:endParaRPr lang="ru-RU" sz="2400" dirty="0">
              <a:solidFill>
                <a:srgbClr val="FF0000"/>
              </a:solidFill>
            </a:endParaRPr>
          </a:p>
        </p:txBody>
      </p:sp>
    </p:spTree>
    <p:extLst>
      <p:ext uri="{BB962C8B-B14F-4D97-AF65-F5344CB8AC3E}">
        <p14:creationId xmlns:p14="http://schemas.microsoft.com/office/powerpoint/2010/main" val="1346211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Материалы и методы</a:t>
            </a:r>
            <a:endParaRPr lang="en-US" dirty="0"/>
          </a:p>
        </p:txBody>
      </p:sp>
      <p:sp>
        <p:nvSpPr>
          <p:cNvPr id="3" name="Объект 2"/>
          <p:cNvSpPr>
            <a:spLocks noGrp="1"/>
          </p:cNvSpPr>
          <p:nvPr>
            <p:ph idx="1"/>
          </p:nvPr>
        </p:nvSpPr>
        <p:spPr/>
        <p:txBody>
          <a:bodyPr/>
          <a:lstStyle/>
          <a:p>
            <a:r>
              <a:rPr lang="ru-RU" dirty="0"/>
              <a:t>П</a:t>
            </a:r>
            <a:r>
              <a:rPr lang="ru-RU" dirty="0" smtClean="0"/>
              <a:t>еречисление </a:t>
            </a:r>
            <a:r>
              <a:rPr lang="ru-RU" dirty="0" smtClean="0"/>
              <a:t>использованных </a:t>
            </a:r>
            <a:r>
              <a:rPr lang="ru-RU" dirty="0" smtClean="0"/>
              <a:t>методов ЭТ. Без излишеств.</a:t>
            </a:r>
            <a:endParaRPr lang="en-US" dirty="0" smtClean="0"/>
          </a:p>
          <a:p>
            <a:r>
              <a:rPr lang="ru-RU" dirty="0" smtClean="0"/>
              <a:t>Другие использованные методы и программы. </a:t>
            </a:r>
          </a:p>
          <a:p>
            <a:r>
              <a:rPr lang="ru-RU" dirty="0" smtClean="0"/>
              <a:t>Писать очень коротко и сухо.</a:t>
            </a:r>
          </a:p>
          <a:p>
            <a:r>
              <a:rPr lang="ru-RU" dirty="0" smtClean="0"/>
              <a:t>Цель раздела – убрать из раздела Результаты излишние детали.</a:t>
            </a:r>
            <a:endParaRPr lang="en-US" dirty="0"/>
          </a:p>
        </p:txBody>
      </p:sp>
      <p:sp>
        <p:nvSpPr>
          <p:cNvPr id="4" name="Номер слайда 3"/>
          <p:cNvSpPr>
            <a:spLocks noGrp="1"/>
          </p:cNvSpPr>
          <p:nvPr>
            <p:ph type="sldNum" sz="quarter" idx="12"/>
          </p:nvPr>
        </p:nvSpPr>
        <p:spPr/>
        <p:txBody>
          <a:bodyPr/>
          <a:lstStyle/>
          <a:p>
            <a:fld id="{D38A2756-96E7-4B0D-965D-14F76B38E653}" type="slidenum">
              <a:rPr lang="en-US" smtClean="0"/>
              <a:t>27</a:t>
            </a:fld>
            <a:endParaRPr lang="en-US"/>
          </a:p>
        </p:txBody>
      </p:sp>
    </p:spTree>
    <p:extLst>
      <p:ext uri="{BB962C8B-B14F-4D97-AF65-F5344CB8AC3E}">
        <p14:creationId xmlns:p14="http://schemas.microsoft.com/office/powerpoint/2010/main" val="4059814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a:t>
            </a:r>
            <a:endParaRPr lang="en-US" dirty="0"/>
          </a:p>
        </p:txBody>
      </p:sp>
      <p:sp>
        <p:nvSpPr>
          <p:cNvPr id="3" name="Объект 2"/>
          <p:cNvSpPr>
            <a:spLocks noGrp="1"/>
          </p:cNvSpPr>
          <p:nvPr>
            <p:ph idx="1"/>
          </p:nvPr>
        </p:nvSpPr>
        <p:spPr/>
        <p:txBody>
          <a:bodyPr>
            <a:normAutofit fontScale="92500" lnSpcReduction="10000"/>
          </a:bodyPr>
          <a:lstStyle/>
          <a:p>
            <a:r>
              <a:rPr lang="ru-RU" dirty="0" smtClean="0"/>
              <a:t>«Геном </a:t>
            </a:r>
            <a:r>
              <a:rPr lang="ru-RU" dirty="0" err="1"/>
              <a:t>Lactobacillus</a:t>
            </a:r>
            <a:r>
              <a:rPr lang="ru-RU" dirty="0"/>
              <a:t> </a:t>
            </a:r>
            <a:r>
              <a:rPr lang="ru-RU" dirty="0" err="1"/>
              <a:t>amylolyticus</a:t>
            </a:r>
            <a:r>
              <a:rPr lang="ru-RU" dirty="0"/>
              <a:t> представлен 1 хромосомой</a:t>
            </a:r>
            <a:r>
              <a:rPr lang="ru-RU" strike="sngStrike" dirty="0"/>
              <a:t>. Эта бактерия имеет </a:t>
            </a:r>
            <a:r>
              <a:rPr lang="ru-RU" dirty="0" smtClean="0"/>
              <a:t>и 1 </a:t>
            </a:r>
            <a:r>
              <a:rPr lang="ru-RU" dirty="0" err="1" smtClean="0"/>
              <a:t>плазмидой</a:t>
            </a:r>
            <a:r>
              <a:rPr lang="ru-RU" strike="sngStrike" dirty="0" err="1" smtClean="0"/>
              <a:t>у</a:t>
            </a:r>
            <a:r>
              <a:rPr lang="ru-RU" dirty="0" smtClean="0"/>
              <a:t>.»</a:t>
            </a:r>
          </a:p>
          <a:p>
            <a:r>
              <a:rPr lang="ru-RU" dirty="0" smtClean="0"/>
              <a:t>«процент гипотетических белков    21</a:t>
            </a:r>
            <a:r>
              <a:rPr lang="ru-RU" strike="sngStrike" dirty="0" smtClean="0"/>
              <a:t>,17537943</a:t>
            </a:r>
            <a:r>
              <a:rPr lang="ru-RU" dirty="0" smtClean="0"/>
              <a:t>»</a:t>
            </a:r>
          </a:p>
          <a:p>
            <a:r>
              <a:rPr lang="ru-RU" dirty="0" smtClean="0"/>
              <a:t>«</a:t>
            </a:r>
            <a:r>
              <a:rPr lang="ru-RU" dirty="0"/>
              <a:t>В геноме </a:t>
            </a:r>
            <a:r>
              <a:rPr lang="ru-RU" i="1" dirty="0"/>
              <a:t>L. </a:t>
            </a:r>
            <a:r>
              <a:rPr lang="ru-RU" i="1" dirty="0" err="1"/>
              <a:t>Amylolyticus</a:t>
            </a:r>
            <a:r>
              <a:rPr lang="ru-RU" i="1" dirty="0"/>
              <a:t> </a:t>
            </a:r>
            <a:r>
              <a:rPr lang="ru-RU" dirty="0"/>
              <a:t>закодировано 56 таких белков (почти 4% от всего </a:t>
            </a:r>
            <a:r>
              <a:rPr lang="ru-RU" dirty="0" err="1"/>
              <a:t>протеома</a:t>
            </a:r>
            <a:r>
              <a:rPr lang="ru-RU" dirty="0"/>
              <a:t>), что отвечает среднему показателю у </a:t>
            </a:r>
            <a:r>
              <a:rPr lang="ru-RU" dirty="0" err="1"/>
              <a:t>прокариотических</a:t>
            </a:r>
            <a:r>
              <a:rPr lang="ru-RU" dirty="0"/>
              <a:t> клеток (см. табл. 2). </a:t>
            </a:r>
            <a:r>
              <a:rPr lang="ru-RU" dirty="0" smtClean="0"/>
              <a:t>»</a:t>
            </a:r>
            <a:br>
              <a:rPr lang="ru-RU" dirty="0" smtClean="0"/>
            </a:br>
            <a:r>
              <a:rPr lang="ru-RU" dirty="0" smtClean="0">
                <a:solidFill>
                  <a:srgbClr val="FF0000"/>
                </a:solidFill>
              </a:rPr>
              <a:t>Нужна ссылка!</a:t>
            </a:r>
            <a:endParaRPr lang="en-US" dirty="0" smtClean="0"/>
          </a:p>
          <a:p>
            <a:r>
              <a:rPr lang="ru-RU" dirty="0" smtClean="0"/>
              <a:t>«</a:t>
            </a:r>
            <a:r>
              <a:rPr lang="ru-RU" b="1" dirty="0"/>
              <a:t>Таблица 2. </a:t>
            </a:r>
            <a:r>
              <a:rPr lang="ru-RU" dirty="0"/>
              <a:t>Гистограмма длин </a:t>
            </a:r>
            <a:r>
              <a:rPr lang="ru-RU" dirty="0" err="1"/>
              <a:t>межгенных</a:t>
            </a:r>
            <a:r>
              <a:rPr lang="ru-RU" dirty="0"/>
              <a:t> промежутков </a:t>
            </a:r>
            <a:r>
              <a:rPr lang="ru-RU" i="1" dirty="0" smtClean="0"/>
              <a:t>S.</a:t>
            </a:r>
            <a:r>
              <a:rPr lang="en-US" i="1" dirty="0" err="1" smtClean="0"/>
              <a:t>simulans</a:t>
            </a:r>
            <a:r>
              <a:rPr lang="en-US" i="1" dirty="0" smtClean="0"/>
              <a:t> </a:t>
            </a:r>
            <a:r>
              <a:rPr lang="ru-RU" dirty="0"/>
              <a:t>на (-)-</a:t>
            </a:r>
            <a:r>
              <a:rPr lang="ru-RU" dirty="0" smtClean="0"/>
              <a:t>цепи. </a:t>
            </a:r>
            <a:br>
              <a:rPr lang="ru-RU" dirty="0" smtClean="0"/>
            </a:br>
            <a:r>
              <a:rPr lang="ru-RU" dirty="0" smtClean="0">
                <a:solidFill>
                  <a:srgbClr val="FF0000"/>
                </a:solidFill>
              </a:rPr>
              <a:t>Таблица – это таблица. Гистограмма – это рисунок.</a:t>
            </a:r>
            <a:endParaRPr lang="en-US" dirty="0">
              <a:solidFill>
                <a:srgbClr val="FF0000"/>
              </a:solidFill>
            </a:endParaRPr>
          </a:p>
        </p:txBody>
      </p:sp>
      <p:sp>
        <p:nvSpPr>
          <p:cNvPr id="4" name="Номер слайда 3"/>
          <p:cNvSpPr>
            <a:spLocks noGrp="1"/>
          </p:cNvSpPr>
          <p:nvPr>
            <p:ph type="sldNum" sz="quarter" idx="12"/>
          </p:nvPr>
        </p:nvSpPr>
        <p:spPr/>
        <p:txBody>
          <a:bodyPr/>
          <a:lstStyle/>
          <a:p>
            <a:fld id="{D38A2756-96E7-4B0D-965D-14F76B38E653}" type="slidenum">
              <a:rPr lang="en-US" smtClean="0"/>
              <a:t>28</a:t>
            </a:fld>
            <a:endParaRPr lang="en-US"/>
          </a:p>
        </p:txBody>
      </p:sp>
    </p:spTree>
    <p:extLst>
      <p:ext uri="{BB962C8B-B14F-4D97-AF65-F5344CB8AC3E}">
        <p14:creationId xmlns:p14="http://schemas.microsoft.com/office/powerpoint/2010/main" val="211330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a:t>
            </a:r>
            <a:endParaRPr lang="en-US" dirty="0"/>
          </a:p>
        </p:txBody>
      </p:sp>
      <p:sp>
        <p:nvSpPr>
          <p:cNvPr id="3" name="Объект 2"/>
          <p:cNvSpPr>
            <a:spLocks noGrp="1"/>
          </p:cNvSpPr>
          <p:nvPr>
            <p:ph idx="1"/>
          </p:nvPr>
        </p:nvSpPr>
        <p:spPr/>
        <p:txBody>
          <a:bodyPr>
            <a:normAutofit/>
          </a:bodyPr>
          <a:lstStyle/>
          <a:p>
            <a:r>
              <a:rPr lang="ru-RU" dirty="0" err="1" smtClean="0"/>
              <a:t>Рибосомальные</a:t>
            </a:r>
            <a:r>
              <a:rPr lang="ru-RU" dirty="0" smtClean="0"/>
              <a:t> белки (сколько, названия)</a:t>
            </a:r>
          </a:p>
          <a:p>
            <a:r>
              <a:rPr lang="ru-RU" dirty="0" err="1" smtClean="0"/>
              <a:t>Рибосомальные</a:t>
            </a:r>
            <a:r>
              <a:rPr lang="ru-RU" dirty="0" smtClean="0"/>
              <a:t> РНК </a:t>
            </a:r>
            <a:r>
              <a:rPr lang="ru-RU" dirty="0"/>
              <a:t>(сколько, названия</a:t>
            </a:r>
            <a:r>
              <a:rPr lang="ru-RU" dirty="0" smtClean="0"/>
              <a:t>)</a:t>
            </a:r>
          </a:p>
          <a:p>
            <a:r>
              <a:rPr lang="ru-RU" dirty="0" smtClean="0"/>
              <a:t>«</a:t>
            </a:r>
            <a:r>
              <a:rPr lang="ru-RU" b="1" dirty="0"/>
              <a:t>3.4 Сдвиг рамки </a:t>
            </a:r>
            <a:r>
              <a:rPr lang="ru-RU" b="1" dirty="0" smtClean="0"/>
              <a:t>считывания.</a:t>
            </a:r>
            <a:br>
              <a:rPr lang="ru-RU" b="1" dirty="0" smtClean="0"/>
            </a:br>
            <a:r>
              <a:rPr lang="ru-RU" dirty="0" smtClean="0"/>
              <a:t>Максимальное значение </a:t>
            </a:r>
            <a:r>
              <a:rPr lang="ru-RU" dirty="0"/>
              <a:t>сдвига – 5954, минимальное </a:t>
            </a:r>
            <a:r>
              <a:rPr lang="ru-RU" dirty="0" smtClean="0"/>
              <a:t>–</a:t>
            </a:r>
            <a:r>
              <a:rPr lang="en-US" dirty="0" smtClean="0"/>
              <a:t>1.</a:t>
            </a:r>
            <a:r>
              <a:rPr lang="ru-RU" dirty="0" smtClean="0"/>
              <a:t>»</a:t>
            </a:r>
            <a:br>
              <a:rPr lang="ru-RU" dirty="0" smtClean="0"/>
            </a:br>
            <a:r>
              <a:rPr lang="ru-RU" dirty="0" smtClean="0">
                <a:solidFill>
                  <a:srgbClr val="FF0000"/>
                </a:solidFill>
              </a:rPr>
              <a:t>Что такое сдвиг рамки считывания?</a:t>
            </a:r>
            <a:endParaRPr lang="ru-RU" dirty="0">
              <a:solidFill>
                <a:srgbClr val="FF0000"/>
              </a:solidFill>
            </a:endParaRPr>
          </a:p>
        </p:txBody>
      </p:sp>
      <p:sp>
        <p:nvSpPr>
          <p:cNvPr id="4" name="Номер слайда 3"/>
          <p:cNvSpPr>
            <a:spLocks noGrp="1"/>
          </p:cNvSpPr>
          <p:nvPr>
            <p:ph type="sldNum" sz="quarter" idx="12"/>
          </p:nvPr>
        </p:nvSpPr>
        <p:spPr/>
        <p:txBody>
          <a:bodyPr/>
          <a:lstStyle/>
          <a:p>
            <a:fld id="{D38A2756-96E7-4B0D-965D-14F76B38E653}" type="slidenum">
              <a:rPr lang="en-US" smtClean="0"/>
              <a:t>29</a:t>
            </a:fld>
            <a:endParaRPr lang="en-US"/>
          </a:p>
        </p:txBody>
      </p:sp>
    </p:spTree>
    <p:extLst>
      <p:ext uri="{BB962C8B-B14F-4D97-AF65-F5344CB8AC3E}">
        <p14:creationId xmlns:p14="http://schemas.microsoft.com/office/powerpoint/2010/main" val="3686288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
            <a:ext cx="7886700" cy="1102658"/>
          </a:xfrm>
        </p:spPr>
        <p:txBody>
          <a:bodyPr>
            <a:normAutofit/>
          </a:bodyPr>
          <a:lstStyle/>
          <a:p>
            <a:r>
              <a:rPr lang="ru-RU" sz="3600" dirty="0" smtClean="0"/>
              <a:t>Задания практикума 14 и позже</a:t>
            </a:r>
            <a:endParaRPr lang="ru-RU" sz="3600" dirty="0"/>
          </a:p>
        </p:txBody>
      </p:sp>
      <p:sp>
        <p:nvSpPr>
          <p:cNvPr id="3" name="Объект 2"/>
          <p:cNvSpPr>
            <a:spLocks noGrp="1"/>
          </p:cNvSpPr>
          <p:nvPr>
            <p:ph idx="1"/>
          </p:nvPr>
        </p:nvSpPr>
        <p:spPr>
          <a:xfrm>
            <a:off x="628650" y="951348"/>
            <a:ext cx="7886700" cy="4866746"/>
          </a:xfrm>
        </p:spPr>
        <p:txBody>
          <a:bodyPr>
            <a:normAutofit fontScale="92500" lnSpcReduction="20000"/>
          </a:bodyPr>
          <a:lstStyle/>
          <a:p>
            <a:r>
              <a:rPr lang="ru-RU" sz="2600" dirty="0" smtClean="0"/>
              <a:t>14.1  Привести в соответствие с требованиями </a:t>
            </a:r>
            <a:r>
              <a:rPr lang="ru-RU" sz="2600" dirty="0" smtClean="0"/>
              <a:t>ссылки на источники </a:t>
            </a:r>
            <a:r>
              <a:rPr lang="ru-RU" sz="2600" dirty="0" smtClean="0"/>
              <a:t>в минимальном мини-обзоре</a:t>
            </a:r>
          </a:p>
          <a:p>
            <a:r>
              <a:rPr lang="ru-RU" sz="2600" dirty="0" smtClean="0"/>
              <a:t>14</a:t>
            </a:r>
            <a:r>
              <a:rPr lang="en-US" sz="2600" dirty="0" smtClean="0"/>
              <a:t>.all </a:t>
            </a:r>
            <a:r>
              <a:rPr lang="ru-RU" sz="2600" dirty="0"/>
              <a:t>Привести в соответствие с требованиями </a:t>
            </a:r>
            <a:r>
              <a:rPr lang="ru-RU" sz="2600" dirty="0" smtClean="0"/>
              <a:t>оформление минимального мини-обзора</a:t>
            </a:r>
          </a:p>
          <a:p>
            <a:pPr lvl="1"/>
            <a:r>
              <a:rPr lang="en-US" dirty="0" smtClean="0"/>
              <a:t>Deadline – </a:t>
            </a:r>
            <a:r>
              <a:rPr lang="ru-RU" dirty="0" smtClean="0"/>
              <a:t>11 декабря </a:t>
            </a:r>
          </a:p>
          <a:p>
            <a:r>
              <a:rPr lang="ru-RU" sz="2600" dirty="0" smtClean="0"/>
              <a:t>11 декабря. Консультация </a:t>
            </a:r>
            <a:r>
              <a:rPr lang="ru-RU" sz="2600" dirty="0"/>
              <a:t>по блоку 3. </a:t>
            </a:r>
            <a:r>
              <a:rPr lang="ru-RU" sz="2100" dirty="0"/>
              <a:t>Для тех, у кого не зачтены упражнения по ЭТ (задание практикума 12) возможны дополнительные задания во время </a:t>
            </a:r>
            <a:r>
              <a:rPr lang="ru-RU" sz="2100" dirty="0" smtClean="0"/>
              <a:t>занятия. Предложения </a:t>
            </a:r>
            <a:r>
              <a:rPr lang="ru-RU" sz="2100" dirty="0" smtClean="0"/>
              <a:t>по проведению занятия принимаются</a:t>
            </a:r>
            <a:endParaRPr lang="ru-RU" dirty="0"/>
          </a:p>
          <a:p>
            <a:r>
              <a:rPr lang="ru-RU" dirty="0" smtClean="0"/>
              <a:t> </a:t>
            </a:r>
            <a:r>
              <a:rPr lang="ru-RU" sz="2600" dirty="0" smtClean="0"/>
              <a:t>Задание пр.15. Завершить мини-обзор с дополнительными темами (если планируете)</a:t>
            </a:r>
          </a:p>
          <a:p>
            <a:pPr lvl="1"/>
            <a:r>
              <a:rPr lang="en-US" dirty="0"/>
              <a:t>Deadline – </a:t>
            </a:r>
            <a:r>
              <a:rPr lang="ru-RU" dirty="0" smtClean="0"/>
              <a:t>18 декабря</a:t>
            </a:r>
          </a:p>
          <a:p>
            <a:r>
              <a:rPr lang="ru-RU" sz="2600" dirty="0" smtClean="0"/>
              <a:t>18 декабря. Зачёт за семестр. Возможность сдать долги по всем блокам</a:t>
            </a:r>
          </a:p>
          <a:p>
            <a:r>
              <a:rPr lang="ru-RU" sz="2600" dirty="0" smtClean="0"/>
              <a:t>25 декабря – </a:t>
            </a:r>
            <a:r>
              <a:rPr lang="ru-RU" sz="2600" dirty="0" smtClean="0"/>
              <a:t>последний срок выставления </a:t>
            </a:r>
            <a:r>
              <a:rPr lang="ru-RU" sz="2600" dirty="0" smtClean="0"/>
              <a:t>зачётов в ведомость</a:t>
            </a:r>
          </a:p>
          <a:p>
            <a:endParaRPr lang="ru-RU" dirty="0"/>
          </a:p>
        </p:txBody>
      </p:sp>
      <p:sp>
        <p:nvSpPr>
          <p:cNvPr id="4" name="Номер слайда 3"/>
          <p:cNvSpPr>
            <a:spLocks noGrp="1"/>
          </p:cNvSpPr>
          <p:nvPr>
            <p:ph type="sldNum" sz="quarter" idx="12"/>
          </p:nvPr>
        </p:nvSpPr>
        <p:spPr/>
        <p:txBody>
          <a:bodyPr/>
          <a:lstStyle/>
          <a:p>
            <a:fld id="{D38A2756-96E7-4B0D-965D-14F76B38E653}" type="slidenum">
              <a:rPr lang="en-US" smtClean="0"/>
              <a:t>3</a:t>
            </a:fld>
            <a:endParaRPr lang="en-US"/>
          </a:p>
        </p:txBody>
      </p:sp>
    </p:spTree>
    <p:extLst>
      <p:ext uri="{BB962C8B-B14F-4D97-AF65-F5344CB8AC3E}">
        <p14:creationId xmlns:p14="http://schemas.microsoft.com/office/powerpoint/2010/main" val="31074848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a:t>
            </a:r>
            <a:endParaRPr lang="en-US" dirty="0"/>
          </a:p>
        </p:txBody>
      </p:sp>
      <p:sp>
        <p:nvSpPr>
          <p:cNvPr id="3" name="Объект 2"/>
          <p:cNvSpPr>
            <a:spLocks noGrp="1"/>
          </p:cNvSpPr>
          <p:nvPr>
            <p:ph idx="1"/>
          </p:nvPr>
        </p:nvSpPr>
        <p:spPr/>
        <p:txBody>
          <a:bodyPr>
            <a:normAutofit fontScale="85000" lnSpcReduction="20000"/>
          </a:bodyPr>
          <a:lstStyle/>
          <a:p>
            <a:r>
              <a:rPr lang="ru-RU" dirty="0" smtClean="0"/>
              <a:t>«их</a:t>
            </a:r>
            <a:r>
              <a:rPr lang="en-US" dirty="0" smtClean="0"/>
              <a:t> </a:t>
            </a:r>
            <a:r>
              <a:rPr lang="ru-RU" dirty="0" smtClean="0"/>
              <a:t>распределение </a:t>
            </a:r>
            <a:r>
              <a:rPr lang="ru-RU" dirty="0"/>
              <a:t>по цепям </a:t>
            </a:r>
            <a:r>
              <a:rPr lang="ru-RU" dirty="0" smtClean="0"/>
              <a:t>ДНК</a:t>
            </a:r>
            <a:r>
              <a:rPr lang="en-US" dirty="0" smtClean="0"/>
              <a:t> </a:t>
            </a:r>
            <a:r>
              <a:rPr lang="ru-RU" dirty="0" smtClean="0"/>
              <a:t>представлено </a:t>
            </a:r>
            <a:r>
              <a:rPr lang="ru-RU" dirty="0"/>
              <a:t>в Таблице 1 ( </a:t>
            </a:r>
            <a:r>
              <a:rPr lang="ru-RU" dirty="0" err="1" smtClean="0"/>
              <a:t>Лист«Число</a:t>
            </a:r>
            <a:r>
              <a:rPr lang="ru-RU" dirty="0" smtClean="0"/>
              <a:t> </a:t>
            </a:r>
            <a:r>
              <a:rPr lang="ru-RU" dirty="0"/>
              <a:t>генов</a:t>
            </a:r>
            <a:r>
              <a:rPr lang="ru-RU" dirty="0" smtClean="0"/>
              <a:t>»)</a:t>
            </a:r>
            <a:r>
              <a:rPr lang="en-US" dirty="0" smtClean="0"/>
              <a:t> </a:t>
            </a:r>
            <a:r>
              <a:rPr lang="ru-RU" dirty="0" smtClean="0"/>
              <a:t>»</a:t>
            </a:r>
            <a:r>
              <a:rPr lang="en-US" dirty="0" smtClean="0"/>
              <a:t/>
            </a:r>
            <a:br>
              <a:rPr lang="en-US" dirty="0" smtClean="0"/>
            </a:br>
            <a:r>
              <a:rPr lang="ru-RU" dirty="0" smtClean="0">
                <a:solidFill>
                  <a:srgbClr val="FF0000"/>
                </a:solidFill>
              </a:rPr>
              <a:t>Последнее излишне – таблица в тексте имеет приоритет!</a:t>
            </a:r>
          </a:p>
          <a:p>
            <a:r>
              <a:rPr lang="ru-RU" dirty="0" smtClean="0"/>
              <a:t>«</a:t>
            </a:r>
            <a:r>
              <a:rPr lang="ru-RU" dirty="0"/>
              <a:t>Неравное распределение </a:t>
            </a:r>
            <a:r>
              <a:rPr lang="ru-RU" dirty="0" smtClean="0"/>
              <a:t>неслучайно, так </a:t>
            </a:r>
            <a:r>
              <a:rPr lang="ru-RU" dirty="0"/>
              <a:t>как функция комплементарной </a:t>
            </a:r>
            <a:r>
              <a:rPr lang="ru-RU" dirty="0" smtClean="0"/>
              <a:t>цепи является </a:t>
            </a:r>
            <a:r>
              <a:rPr lang="ru-RU" dirty="0"/>
              <a:t>как кодировка, так и </a:t>
            </a:r>
            <a:r>
              <a:rPr lang="ru-RU" dirty="0" smtClean="0"/>
              <a:t>более успешное </a:t>
            </a:r>
            <a:r>
              <a:rPr lang="ru-RU" dirty="0"/>
              <a:t>сохранение </a:t>
            </a:r>
            <a:r>
              <a:rPr lang="ru-RU" dirty="0" smtClean="0"/>
              <a:t>генетической информации</a:t>
            </a:r>
            <a:r>
              <a:rPr lang="ru-RU" dirty="0"/>
              <a:t>, поэтому цепи </a:t>
            </a:r>
            <a:r>
              <a:rPr lang="ru-RU" dirty="0" smtClean="0"/>
              <a:t>не являются </a:t>
            </a:r>
            <a:r>
              <a:rPr lang="ru-RU" dirty="0"/>
              <a:t>независимыми и одна из </a:t>
            </a:r>
            <a:r>
              <a:rPr lang="ru-RU" dirty="0" smtClean="0"/>
              <a:t>них имеет </a:t>
            </a:r>
            <a:r>
              <a:rPr lang="ru-RU" dirty="0"/>
              <a:t>больше генов</a:t>
            </a:r>
            <a:r>
              <a:rPr lang="ru-RU" dirty="0" smtClean="0"/>
              <a:t>.»</a:t>
            </a:r>
            <a:br>
              <a:rPr lang="ru-RU" dirty="0" smtClean="0"/>
            </a:br>
            <a:r>
              <a:rPr lang="ru-RU" dirty="0" smtClean="0"/>
              <a:t>Прямая цепь </a:t>
            </a:r>
            <a:r>
              <a:rPr lang="en-US" dirty="0" smtClean="0"/>
              <a:t>1275 |</a:t>
            </a:r>
            <a:r>
              <a:rPr lang="ru-RU" dirty="0" smtClean="0"/>
              <a:t>Комплементарная цепь </a:t>
            </a:r>
            <a:r>
              <a:rPr lang="en-US" dirty="0" smtClean="0"/>
              <a:t>1119</a:t>
            </a:r>
            <a:r>
              <a:rPr lang="ru-RU" dirty="0" smtClean="0"/>
              <a:t/>
            </a:r>
            <a:br>
              <a:rPr lang="ru-RU" dirty="0" smtClean="0"/>
            </a:br>
            <a:r>
              <a:rPr lang="ru-RU" dirty="0" smtClean="0">
                <a:solidFill>
                  <a:srgbClr val="FF0000"/>
                </a:solidFill>
              </a:rPr>
              <a:t>Давайте проверим!!!</a:t>
            </a:r>
            <a:r>
              <a:rPr lang="en-US" dirty="0" smtClean="0">
                <a:solidFill>
                  <a:srgbClr val="FF0000"/>
                </a:solidFill>
              </a:rPr>
              <a:t/>
            </a:r>
            <a:br>
              <a:rPr lang="en-US" dirty="0" smtClean="0">
                <a:solidFill>
                  <a:srgbClr val="FF0000"/>
                </a:solidFill>
              </a:rPr>
            </a:br>
            <a:r>
              <a:rPr lang="ru-RU" dirty="0" smtClean="0">
                <a:solidFill>
                  <a:srgbClr val="FF0000"/>
                </a:solidFill>
              </a:rPr>
              <a:t>Для такого утверждения необходимо в Материалах и методах описать способ проверки «</a:t>
            </a:r>
            <a:r>
              <a:rPr lang="ru-RU" dirty="0" err="1" smtClean="0">
                <a:solidFill>
                  <a:srgbClr val="FF0000"/>
                </a:solidFill>
              </a:rPr>
              <a:t>неслучайности</a:t>
            </a:r>
            <a:r>
              <a:rPr lang="ru-RU" dirty="0" smtClean="0">
                <a:solidFill>
                  <a:srgbClr val="FF0000"/>
                </a:solidFill>
              </a:rPr>
              <a:t>»</a:t>
            </a:r>
            <a:endParaRPr lang="ru-RU" dirty="0" smtClean="0"/>
          </a:p>
          <a:p>
            <a:r>
              <a:rPr lang="ru-RU" dirty="0" smtClean="0"/>
              <a:t>«среди </a:t>
            </a:r>
            <a:r>
              <a:rPr lang="ru-RU" dirty="0" err="1" smtClean="0"/>
              <a:t>рибосомальных</a:t>
            </a:r>
            <a:r>
              <a:rPr lang="ru-RU" dirty="0" smtClean="0"/>
              <a:t> белков дважды встречается </a:t>
            </a:r>
            <a:r>
              <a:rPr lang="en-US" dirty="0" err="1" smtClean="0"/>
              <a:t>tRNA</a:t>
            </a:r>
            <a:r>
              <a:rPr lang="en-US" dirty="0" smtClean="0"/>
              <a:t>/</a:t>
            </a:r>
            <a:r>
              <a:rPr lang="en-US" dirty="0" err="1" smtClean="0"/>
              <a:t>rRNA</a:t>
            </a:r>
            <a:r>
              <a:rPr lang="ru-RU" dirty="0" smtClean="0"/>
              <a:t> </a:t>
            </a:r>
            <a:r>
              <a:rPr lang="en-US" dirty="0" err="1" smtClean="0"/>
              <a:t>methyltransferase</a:t>
            </a:r>
            <a:r>
              <a:rPr lang="ru-RU" dirty="0" smtClean="0"/>
              <a:t>»</a:t>
            </a:r>
          </a:p>
          <a:p>
            <a:pPr marL="0" indent="0">
              <a:buNone/>
            </a:pPr>
            <a:r>
              <a:rPr lang="ru-RU" dirty="0" smtClean="0">
                <a:solidFill>
                  <a:srgbClr val="FF0000"/>
                </a:solidFill>
              </a:rPr>
              <a:t>Как называется этот ген? </a:t>
            </a:r>
          </a:p>
        </p:txBody>
      </p:sp>
      <p:sp>
        <p:nvSpPr>
          <p:cNvPr id="4" name="Номер слайда 3"/>
          <p:cNvSpPr>
            <a:spLocks noGrp="1"/>
          </p:cNvSpPr>
          <p:nvPr>
            <p:ph type="sldNum" sz="quarter" idx="12"/>
          </p:nvPr>
        </p:nvSpPr>
        <p:spPr/>
        <p:txBody>
          <a:bodyPr/>
          <a:lstStyle/>
          <a:p>
            <a:fld id="{D38A2756-96E7-4B0D-965D-14F76B38E653}" type="slidenum">
              <a:rPr lang="en-US" smtClean="0"/>
              <a:t>30</a:t>
            </a:fld>
            <a:endParaRPr lang="en-US"/>
          </a:p>
        </p:txBody>
      </p:sp>
    </p:spTree>
    <p:extLst>
      <p:ext uri="{BB962C8B-B14F-4D97-AF65-F5344CB8AC3E}">
        <p14:creationId xmlns:p14="http://schemas.microsoft.com/office/powerpoint/2010/main" val="304791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Обсуждение</a:t>
            </a:r>
            <a:endParaRPr lang="en-US" dirty="0"/>
          </a:p>
        </p:txBody>
      </p:sp>
      <p:sp>
        <p:nvSpPr>
          <p:cNvPr id="3" name="Объект 2"/>
          <p:cNvSpPr>
            <a:spLocks noGrp="1"/>
          </p:cNvSpPr>
          <p:nvPr>
            <p:ph idx="1"/>
          </p:nvPr>
        </p:nvSpPr>
        <p:spPr/>
        <p:txBody>
          <a:bodyPr>
            <a:normAutofit/>
          </a:bodyPr>
          <a:lstStyle/>
          <a:p>
            <a:r>
              <a:rPr lang="ru-RU" dirty="0" smtClean="0"/>
              <a:t>Что обсуждать?</a:t>
            </a:r>
          </a:p>
          <a:p>
            <a:endParaRPr lang="ru-RU" dirty="0" smtClean="0"/>
          </a:p>
        </p:txBody>
      </p:sp>
      <p:sp>
        <p:nvSpPr>
          <p:cNvPr id="4" name="Номер слайда 3"/>
          <p:cNvSpPr>
            <a:spLocks noGrp="1"/>
          </p:cNvSpPr>
          <p:nvPr>
            <p:ph type="sldNum" sz="quarter" idx="12"/>
          </p:nvPr>
        </p:nvSpPr>
        <p:spPr/>
        <p:txBody>
          <a:bodyPr/>
          <a:lstStyle/>
          <a:p>
            <a:fld id="{D38A2756-96E7-4B0D-965D-14F76B38E653}" type="slidenum">
              <a:rPr lang="en-US" smtClean="0"/>
              <a:t>31</a:t>
            </a:fld>
            <a:endParaRPr lang="en-US"/>
          </a:p>
        </p:txBody>
      </p:sp>
    </p:spTree>
    <p:extLst>
      <p:ext uri="{BB962C8B-B14F-4D97-AF65-F5344CB8AC3E}">
        <p14:creationId xmlns:p14="http://schemas.microsoft.com/office/powerpoint/2010/main" val="1665670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34014"/>
            <a:ext cx="7886700" cy="1325563"/>
          </a:xfrm>
        </p:spPr>
        <p:txBody>
          <a:bodyPr/>
          <a:lstStyle/>
          <a:p>
            <a:r>
              <a:rPr lang="ru-RU" dirty="0" smtClean="0"/>
              <a:t>Литература</a:t>
            </a:r>
            <a:endParaRPr lang="en-US" dirty="0"/>
          </a:p>
        </p:txBody>
      </p:sp>
      <p:sp>
        <p:nvSpPr>
          <p:cNvPr id="3" name="Объект 2"/>
          <p:cNvSpPr>
            <a:spLocks noGrp="1"/>
          </p:cNvSpPr>
          <p:nvPr>
            <p:ph idx="1"/>
          </p:nvPr>
        </p:nvSpPr>
        <p:spPr>
          <a:xfrm>
            <a:off x="628650" y="1353352"/>
            <a:ext cx="7886700" cy="4351338"/>
          </a:xfrm>
        </p:spPr>
        <p:txBody>
          <a:bodyPr>
            <a:normAutofit fontScale="70000" lnSpcReduction="20000"/>
          </a:bodyPr>
          <a:lstStyle/>
          <a:p>
            <a:pPr marL="457200" lvl="1" indent="0">
              <a:buNone/>
            </a:pPr>
            <a:endParaRPr lang="ru-RU" dirty="0" smtClean="0"/>
          </a:p>
          <a:p>
            <a:r>
              <a:rPr lang="ru-RU" dirty="0" smtClean="0"/>
              <a:t>ПРАВИЛЬНО</a:t>
            </a:r>
          </a:p>
          <a:p>
            <a:pPr lvl="1"/>
            <a:r>
              <a:rPr lang="ru-RU" dirty="0"/>
              <a:t>(4) NCBI </a:t>
            </a:r>
            <a:r>
              <a:rPr lang="ru-RU" dirty="0" err="1"/>
              <a:t>Genomes</a:t>
            </a:r>
            <a:r>
              <a:rPr lang="ru-RU" dirty="0"/>
              <a:t>, </a:t>
            </a:r>
            <a:r>
              <a:rPr lang="ru-RU" u="sng" dirty="0">
                <a:hlinkClick r:id="rId2"/>
              </a:rPr>
              <a:t>страница генома </a:t>
            </a:r>
            <a:r>
              <a:rPr lang="ru-RU" u="sng" dirty="0" err="1">
                <a:hlinkClick r:id="rId2"/>
              </a:rPr>
              <a:t>Chlamydophila</a:t>
            </a:r>
            <a:r>
              <a:rPr lang="ru-RU" u="sng" dirty="0">
                <a:hlinkClick r:id="rId2"/>
              </a:rPr>
              <a:t> </a:t>
            </a:r>
            <a:r>
              <a:rPr lang="ru-RU" u="sng" dirty="0" err="1">
                <a:hlinkClick r:id="rId2"/>
              </a:rPr>
              <a:t>pneumoniae</a:t>
            </a:r>
            <a:r>
              <a:rPr lang="ru-RU" u="sng" dirty="0">
                <a:hlinkClick r:id="rId2"/>
              </a:rPr>
              <a:t> CWL029</a:t>
            </a:r>
            <a:endParaRPr lang="ru-RU" sz="2000" dirty="0" smtClean="0"/>
          </a:p>
          <a:p>
            <a:pPr lvl="1"/>
            <a:r>
              <a:rPr lang="ru-RU" dirty="0"/>
              <a:t>(1)  база данных  </a:t>
            </a:r>
            <a:r>
              <a:rPr lang="en-US" dirty="0"/>
              <a:t>KEGG</a:t>
            </a:r>
            <a:r>
              <a:rPr lang="ru-RU" dirty="0"/>
              <a:t>, страница </a:t>
            </a:r>
            <a:r>
              <a:rPr lang="en-US" dirty="0"/>
              <a:t>GENOME</a:t>
            </a:r>
            <a:r>
              <a:rPr lang="ru-RU" dirty="0"/>
              <a:t>:    </a:t>
            </a:r>
            <a:r>
              <a:rPr lang="ru-RU" u="sng" dirty="0" err="1">
                <a:hlinkClick r:id="rId3"/>
              </a:rPr>
              <a:t>Chlamydophila</a:t>
            </a:r>
            <a:r>
              <a:rPr lang="ru-RU" u="sng" dirty="0">
                <a:hlinkClick r:id="rId3"/>
              </a:rPr>
              <a:t> </a:t>
            </a:r>
            <a:r>
              <a:rPr lang="ru-RU" u="sng" dirty="0" err="1">
                <a:hlinkClick r:id="rId3"/>
              </a:rPr>
              <a:t>pneumoniae</a:t>
            </a:r>
            <a:r>
              <a:rPr lang="ru-RU" u="sng" dirty="0">
                <a:hlinkClick r:id="rId3"/>
              </a:rPr>
              <a:t> </a:t>
            </a:r>
            <a:r>
              <a:rPr lang="ru-RU" u="sng" dirty="0" smtClean="0">
                <a:hlinkClick r:id="rId3"/>
              </a:rPr>
              <a:t>CWL029</a:t>
            </a:r>
            <a:endParaRPr lang="ru-RU" u="sng" dirty="0" smtClean="0"/>
          </a:p>
          <a:p>
            <a:pPr lvl="1"/>
            <a:r>
              <a:rPr lang="ru-RU" dirty="0"/>
              <a:t>Википедия, русская,  </a:t>
            </a:r>
            <a:r>
              <a:rPr lang="ru-RU" u="sng" dirty="0">
                <a:hlinkClick r:id="rId4"/>
              </a:rPr>
              <a:t>страница </a:t>
            </a:r>
            <a:r>
              <a:rPr lang="en-US" u="sng" dirty="0" err="1">
                <a:hlinkClick r:id="rId4"/>
              </a:rPr>
              <a:t>Chlamydophila</a:t>
            </a:r>
            <a:r>
              <a:rPr lang="en-US" u="sng" dirty="0">
                <a:hlinkClick r:id="rId4"/>
              </a:rPr>
              <a:t> </a:t>
            </a:r>
            <a:r>
              <a:rPr lang="en-US" u="sng" dirty="0" err="1">
                <a:hlinkClick r:id="rId4"/>
              </a:rPr>
              <a:t>pneumoniae</a:t>
            </a:r>
            <a:r>
              <a:rPr lang="ru-RU" u="sng" dirty="0">
                <a:hlinkClick r:id="rId4"/>
              </a:rPr>
              <a:t> </a:t>
            </a:r>
            <a:r>
              <a:rPr lang="ru-RU" u="sng" dirty="0" smtClean="0"/>
              <a:t/>
            </a:r>
            <a:br>
              <a:rPr lang="ru-RU" u="sng" dirty="0" smtClean="0"/>
            </a:br>
            <a:r>
              <a:rPr lang="ru-RU" u="sng" dirty="0" smtClean="0"/>
              <a:t/>
            </a:r>
            <a:br>
              <a:rPr lang="ru-RU" u="sng" dirty="0" smtClean="0"/>
            </a:br>
            <a:r>
              <a:rPr lang="ru-RU" dirty="0" smtClean="0">
                <a:solidFill>
                  <a:srgbClr val="FF0000"/>
                </a:solidFill>
              </a:rPr>
              <a:t>Ссылка </a:t>
            </a:r>
            <a:r>
              <a:rPr lang="ru-RU" dirty="0">
                <a:solidFill>
                  <a:srgbClr val="FF0000"/>
                </a:solidFill>
              </a:rPr>
              <a:t>на публикацию более приоритетна, чем ссылка на БД (базу данных</a:t>
            </a:r>
            <a:r>
              <a:rPr lang="ru-RU" dirty="0" smtClean="0">
                <a:solidFill>
                  <a:srgbClr val="FF0000"/>
                </a:solidFill>
              </a:rPr>
              <a:t>).</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Ссылка </a:t>
            </a:r>
            <a:r>
              <a:rPr lang="ru-RU" dirty="0">
                <a:solidFill>
                  <a:srgbClr val="FF0000"/>
                </a:solidFill>
              </a:rPr>
              <a:t>на публикацию более приоритетна, чем ссылка на </a:t>
            </a:r>
            <a:r>
              <a:rPr lang="ru-RU" dirty="0" smtClean="0">
                <a:solidFill>
                  <a:srgbClr val="FF0000"/>
                </a:solidFill>
              </a:rPr>
              <a:t>Википедию</a:t>
            </a:r>
            <a:endParaRPr lang="ru-RU" u="sng" dirty="0" smtClean="0">
              <a:solidFill>
                <a:srgbClr val="FF0000"/>
              </a:solidFill>
            </a:endParaRPr>
          </a:p>
          <a:p>
            <a:r>
              <a:rPr lang="ru-RU" dirty="0" smtClean="0">
                <a:solidFill>
                  <a:srgbClr val="FF0000"/>
                </a:solidFill>
              </a:rPr>
              <a:t>Ссылка на источник (статью) необходима в том случае, если вы приводите УТВЕРЖДЕНИЕ, которое приведено и обосновано в статье.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ССЫЛКА – НА УТВЕРЖДЕНИЕ</a:t>
            </a:r>
            <a:endParaRPr lang="en-US" dirty="0"/>
          </a:p>
        </p:txBody>
      </p:sp>
      <p:sp>
        <p:nvSpPr>
          <p:cNvPr id="4" name="Номер слайда 3"/>
          <p:cNvSpPr>
            <a:spLocks noGrp="1"/>
          </p:cNvSpPr>
          <p:nvPr>
            <p:ph type="sldNum" sz="quarter" idx="12"/>
          </p:nvPr>
        </p:nvSpPr>
        <p:spPr/>
        <p:txBody>
          <a:bodyPr/>
          <a:lstStyle/>
          <a:p>
            <a:fld id="{D38A2756-96E7-4B0D-965D-14F76B38E653}" type="slidenum">
              <a:rPr lang="en-US" smtClean="0"/>
              <a:t>32</a:t>
            </a:fld>
            <a:endParaRPr lang="en-US"/>
          </a:p>
        </p:txBody>
      </p:sp>
    </p:spTree>
    <p:extLst>
      <p:ext uri="{BB962C8B-B14F-4D97-AF65-F5344CB8AC3E}">
        <p14:creationId xmlns:p14="http://schemas.microsoft.com/office/powerpoint/2010/main" val="17958050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0"/>
            <a:ext cx="7886700" cy="1325563"/>
          </a:xfrm>
        </p:spPr>
        <p:txBody>
          <a:bodyPr/>
          <a:lstStyle/>
          <a:p>
            <a:r>
              <a:rPr lang="ru-RU" dirty="0" smtClean="0"/>
              <a:t>Выводы</a:t>
            </a:r>
            <a:endParaRPr lang="en-US" dirty="0"/>
          </a:p>
        </p:txBody>
      </p:sp>
      <p:sp>
        <p:nvSpPr>
          <p:cNvPr id="3" name="Объект 2"/>
          <p:cNvSpPr>
            <a:spLocks noGrp="1"/>
          </p:cNvSpPr>
          <p:nvPr>
            <p:ph idx="1"/>
          </p:nvPr>
        </p:nvSpPr>
        <p:spPr>
          <a:xfrm>
            <a:off x="628650" y="1477107"/>
            <a:ext cx="7886700" cy="4941015"/>
          </a:xfrm>
        </p:spPr>
        <p:txBody>
          <a:bodyPr>
            <a:normAutofit fontScale="92500" lnSpcReduction="20000"/>
          </a:bodyPr>
          <a:lstStyle/>
          <a:p>
            <a:r>
              <a:rPr lang="ru-RU" dirty="0" smtClean="0"/>
              <a:t>«ВЫВОДЫ</a:t>
            </a:r>
            <a:br>
              <a:rPr lang="ru-RU" dirty="0" smtClean="0"/>
            </a:br>
            <a:r>
              <a:rPr lang="ru-RU" dirty="0" smtClean="0"/>
              <a:t>Затем </a:t>
            </a:r>
            <a:r>
              <a:rPr lang="ru-RU" dirty="0"/>
              <a:t>были изучены гены на </a:t>
            </a:r>
            <a:r>
              <a:rPr lang="ru-RU" dirty="0" smtClean="0"/>
              <a:t>прямой </a:t>
            </a:r>
            <a:r>
              <a:rPr lang="ru-RU" dirty="0"/>
              <a:t>и обратной цепочках ДНК, их распределение оказалось неслучайным. (</a:t>
            </a:r>
            <a:r>
              <a:rPr lang="ru-RU" dirty="0" smtClean="0"/>
              <a:t>К </a:t>
            </a:r>
            <a:r>
              <a:rPr lang="ru-RU" dirty="0"/>
              <a:t>этому выводу мы пришли, проанализировав полученный с помощью функции «БИНОМ.РАСП» результат, оказавшийся меньше </a:t>
            </a:r>
            <a:r>
              <a:rPr lang="ru-RU" dirty="0" smtClean="0"/>
              <a:t>0,001).</a:t>
            </a:r>
          </a:p>
          <a:p>
            <a:pPr marL="0" indent="0">
              <a:buNone/>
            </a:pPr>
            <a:r>
              <a:rPr lang="ru-RU" sz="2400" dirty="0" smtClean="0">
                <a:solidFill>
                  <a:srgbClr val="FF0000"/>
                </a:solidFill>
              </a:rPr>
              <a:t>Текст в скобках должен быть </a:t>
            </a:r>
            <a:r>
              <a:rPr lang="en-US" sz="2400" dirty="0" smtClean="0">
                <a:solidFill>
                  <a:srgbClr val="FF0000"/>
                </a:solidFill>
              </a:rPr>
              <a:t>a</a:t>
            </a:r>
            <a:r>
              <a:rPr lang="ru-RU" sz="2400" dirty="0" smtClean="0">
                <a:solidFill>
                  <a:srgbClr val="FF0000"/>
                </a:solidFill>
              </a:rPr>
              <a:t>) в разделе Результаты </a:t>
            </a:r>
            <a:r>
              <a:rPr lang="en-US" sz="2400" dirty="0" smtClean="0">
                <a:solidFill>
                  <a:srgbClr val="FF0000"/>
                </a:solidFill>
              </a:rPr>
              <a:t>b) </a:t>
            </a:r>
            <a:r>
              <a:rPr lang="ru-RU" sz="2400" dirty="0" smtClean="0">
                <a:solidFill>
                  <a:srgbClr val="FF0000"/>
                </a:solidFill>
              </a:rPr>
              <a:t>в разделе Материалы и методы должно быть описание способа установления </a:t>
            </a:r>
            <a:r>
              <a:rPr lang="ru-RU" sz="2400" dirty="0" err="1" smtClean="0">
                <a:solidFill>
                  <a:srgbClr val="FF0000"/>
                </a:solidFill>
              </a:rPr>
              <a:t>неслучайности</a:t>
            </a:r>
            <a:r>
              <a:rPr lang="ru-RU" sz="2400" dirty="0" smtClean="0">
                <a:solidFill>
                  <a:srgbClr val="FF0000"/>
                </a:solidFill>
              </a:rPr>
              <a:t>. Фраза</a:t>
            </a:r>
          </a:p>
          <a:p>
            <a:pPr marL="0" indent="0">
              <a:buNone/>
            </a:pPr>
            <a:r>
              <a:rPr lang="ru-RU" dirty="0" smtClean="0"/>
              <a:t>«Был </a:t>
            </a:r>
            <a:r>
              <a:rPr lang="ru-RU" dirty="0"/>
              <a:t>проведен анализ </a:t>
            </a:r>
            <a:r>
              <a:rPr lang="ru-RU" dirty="0" err="1"/>
              <a:t>протеома</a:t>
            </a:r>
            <a:r>
              <a:rPr lang="ru-RU" dirty="0"/>
              <a:t> </a:t>
            </a:r>
            <a:r>
              <a:rPr lang="ru-RU" dirty="0" err="1"/>
              <a:t>Lactobacillus</a:t>
            </a:r>
            <a:r>
              <a:rPr lang="ru-RU" dirty="0"/>
              <a:t> </a:t>
            </a:r>
            <a:r>
              <a:rPr lang="ru-RU" dirty="0" err="1"/>
              <a:t>curieae</a:t>
            </a:r>
            <a:r>
              <a:rPr lang="ru-RU" dirty="0"/>
              <a:t> CCTCC M 2011381(T) с использованием средств электронных таблиц </a:t>
            </a:r>
            <a:r>
              <a:rPr lang="ru-RU" dirty="0" err="1" smtClean="0"/>
              <a:t>Microsoft</a:t>
            </a:r>
            <a:r>
              <a:rPr lang="ru-RU" dirty="0" smtClean="0"/>
              <a:t> </a:t>
            </a:r>
            <a:r>
              <a:rPr lang="ru-RU" dirty="0" err="1"/>
              <a:t>Excel</a:t>
            </a:r>
            <a:r>
              <a:rPr lang="ru-RU" dirty="0" smtClean="0"/>
              <a:t>.» </a:t>
            </a:r>
            <a:br>
              <a:rPr lang="ru-RU" dirty="0" smtClean="0"/>
            </a:br>
            <a:r>
              <a:rPr lang="ru-RU" dirty="0" smtClean="0"/>
              <a:t/>
            </a:r>
            <a:br>
              <a:rPr lang="ru-RU" dirty="0" smtClean="0"/>
            </a:br>
            <a:r>
              <a:rPr lang="ru-RU" dirty="0" smtClean="0">
                <a:solidFill>
                  <a:srgbClr val="FF0000"/>
                </a:solidFill>
              </a:rPr>
              <a:t>не является Выводом</a:t>
            </a:r>
            <a:endParaRPr lang="en-US" sz="2400" dirty="0">
              <a:solidFill>
                <a:srgbClr val="FF0000"/>
              </a:solidFill>
            </a:endParaRPr>
          </a:p>
          <a:p>
            <a:pPr marL="457200" lvl="1" indent="0">
              <a:buNone/>
            </a:pPr>
            <a:endParaRPr lang="en-US" dirty="0"/>
          </a:p>
        </p:txBody>
      </p:sp>
      <p:sp>
        <p:nvSpPr>
          <p:cNvPr id="4" name="Номер слайда 3"/>
          <p:cNvSpPr>
            <a:spLocks noGrp="1"/>
          </p:cNvSpPr>
          <p:nvPr>
            <p:ph type="sldNum" sz="quarter" idx="12"/>
          </p:nvPr>
        </p:nvSpPr>
        <p:spPr/>
        <p:txBody>
          <a:bodyPr/>
          <a:lstStyle/>
          <a:p>
            <a:fld id="{D38A2756-96E7-4B0D-965D-14F76B38E653}" type="slidenum">
              <a:rPr lang="en-US" smtClean="0"/>
              <a:t>33</a:t>
            </a:fld>
            <a:endParaRPr lang="en-US"/>
          </a:p>
        </p:txBody>
      </p:sp>
    </p:spTree>
    <p:extLst>
      <p:ext uri="{BB962C8B-B14F-4D97-AF65-F5344CB8AC3E}">
        <p14:creationId xmlns:p14="http://schemas.microsoft.com/office/powerpoint/2010/main" val="10229060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Конец презентации</a:t>
            </a:r>
            <a:endParaRPr lang="ru-RU" dirty="0"/>
          </a:p>
        </p:txBody>
      </p:sp>
      <p:sp>
        <p:nvSpPr>
          <p:cNvPr id="3" name="Текст 2"/>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D38A2756-96E7-4B0D-965D-14F76B38E653}" type="slidenum">
              <a:rPr lang="en-US" smtClean="0"/>
              <a:t>34</a:t>
            </a:fld>
            <a:endParaRPr lang="en-US"/>
          </a:p>
        </p:txBody>
      </p:sp>
    </p:spTree>
    <p:extLst>
      <p:ext uri="{BB962C8B-B14F-4D97-AF65-F5344CB8AC3E}">
        <p14:creationId xmlns:p14="http://schemas.microsoft.com/office/powerpoint/2010/main" val="2037765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Представление </a:t>
            </a:r>
            <a:r>
              <a:rPr lang="ru-RU" dirty="0" smtClean="0"/>
              <a:t>результатов для проверки</a:t>
            </a:r>
            <a:endParaRPr lang="ru-RU" dirty="0"/>
          </a:p>
        </p:txBody>
      </p:sp>
      <p:sp>
        <p:nvSpPr>
          <p:cNvPr id="3" name="Объект 2"/>
          <p:cNvSpPr>
            <a:spLocks noGrp="1"/>
          </p:cNvSpPr>
          <p:nvPr>
            <p:ph idx="1"/>
          </p:nvPr>
        </p:nvSpPr>
        <p:spPr/>
        <p:txBody>
          <a:bodyPr/>
          <a:lstStyle/>
          <a:p>
            <a:r>
              <a:rPr lang="ru-RU" dirty="0" smtClean="0"/>
              <a:t>Думать </a:t>
            </a:r>
            <a:r>
              <a:rPr lang="ru-RU" dirty="0"/>
              <a:t>про удобство </a:t>
            </a:r>
            <a:r>
              <a:rPr lang="ru-RU" dirty="0" smtClean="0"/>
              <a:t>для проверяющего!</a:t>
            </a:r>
          </a:p>
          <a:p>
            <a:pPr lvl="1"/>
            <a:r>
              <a:rPr lang="ru-RU" dirty="0"/>
              <a:t>Название </a:t>
            </a:r>
            <a:r>
              <a:rPr lang="ru-RU" dirty="0" smtClean="0"/>
              <a:t>документа. Проверяющий не должен переименовывать скачанный файл! </a:t>
            </a:r>
            <a:r>
              <a:rPr lang="en-US" dirty="0" smtClean="0"/>
              <a:t/>
            </a:r>
            <a:br>
              <a:rPr lang="en-US" dirty="0" smtClean="0"/>
            </a:br>
            <a:r>
              <a:rPr lang="en-US" dirty="0" smtClean="0"/>
              <a:t>XXXXXX_.......</a:t>
            </a:r>
          </a:p>
          <a:p>
            <a:pPr lvl="1"/>
            <a:r>
              <a:rPr lang="ru-RU" dirty="0"/>
              <a:t>Файл в </a:t>
            </a:r>
            <a:r>
              <a:rPr lang="en-US" dirty="0"/>
              <a:t>credits</a:t>
            </a:r>
          </a:p>
          <a:p>
            <a:pPr lvl="1"/>
            <a:r>
              <a:rPr lang="ru-RU" dirty="0"/>
              <a:t>Ссылка на ЭТ</a:t>
            </a:r>
          </a:p>
          <a:p>
            <a:pPr lvl="1"/>
            <a:r>
              <a:rPr lang="ru-RU" dirty="0"/>
              <a:t>Формулы в </a:t>
            </a:r>
            <a:r>
              <a:rPr lang="ru-RU" dirty="0" smtClean="0"/>
              <a:t>ЭТ</a:t>
            </a:r>
            <a:r>
              <a:rPr lang="en-US" dirty="0" smtClean="0"/>
              <a:t> – </a:t>
            </a:r>
            <a:r>
              <a:rPr lang="ru-RU" dirty="0" smtClean="0"/>
              <a:t>оставлять для возможности проверки! В ячейках или копировать в примечание к заголовку колонки. </a:t>
            </a:r>
            <a:br>
              <a:rPr lang="ru-RU" dirty="0" smtClean="0"/>
            </a:br>
            <a:r>
              <a:rPr lang="ru-RU" dirty="0" smtClean="0">
                <a:solidFill>
                  <a:srgbClr val="FF0000"/>
                </a:solidFill>
              </a:rPr>
              <a:t>Как копировать чтобы не ошибиться.</a:t>
            </a:r>
            <a:endParaRPr lang="en-US" dirty="0">
              <a:solidFill>
                <a:srgbClr val="FF0000"/>
              </a:solidFill>
            </a:endParaRPr>
          </a:p>
          <a:p>
            <a:pPr marL="457200" lvl="1" indent="0">
              <a:buNone/>
            </a:pPr>
            <a:endParaRPr lang="en-US" dirty="0" smtClean="0"/>
          </a:p>
          <a:p>
            <a:pPr lvl="1"/>
            <a:endParaRPr lang="ru-RU" dirty="0" smtClean="0"/>
          </a:p>
          <a:p>
            <a:endParaRPr lang="ru-RU" dirty="0"/>
          </a:p>
        </p:txBody>
      </p:sp>
      <p:sp>
        <p:nvSpPr>
          <p:cNvPr id="4" name="Номер слайда 3"/>
          <p:cNvSpPr>
            <a:spLocks noGrp="1"/>
          </p:cNvSpPr>
          <p:nvPr>
            <p:ph type="sldNum" sz="quarter" idx="12"/>
          </p:nvPr>
        </p:nvSpPr>
        <p:spPr/>
        <p:txBody>
          <a:bodyPr/>
          <a:lstStyle/>
          <a:p>
            <a:fld id="{D38A2756-96E7-4B0D-965D-14F76B38E653}" type="slidenum">
              <a:rPr lang="en-US" smtClean="0"/>
              <a:t>4</a:t>
            </a:fld>
            <a:endParaRPr lang="en-US"/>
          </a:p>
        </p:txBody>
      </p:sp>
    </p:spTree>
    <p:extLst>
      <p:ext uri="{BB962C8B-B14F-4D97-AF65-F5344CB8AC3E}">
        <p14:creationId xmlns:p14="http://schemas.microsoft.com/office/powerpoint/2010/main" val="31029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962" y="172778"/>
            <a:ext cx="7886700" cy="602540"/>
          </a:xfrm>
        </p:spPr>
        <p:txBody>
          <a:bodyPr>
            <a:normAutofit/>
          </a:bodyPr>
          <a:lstStyle/>
          <a:p>
            <a:r>
              <a:rPr lang="ru-RU" sz="3600" dirty="0" smtClean="0"/>
              <a:t>Пример</a:t>
            </a:r>
            <a:r>
              <a:rPr lang="ru-RU" sz="3600" dirty="0"/>
              <a:t>ы</a:t>
            </a:r>
            <a:r>
              <a:rPr lang="ru-RU" sz="3600" dirty="0" smtClean="0"/>
              <a:t> мини-обзоров</a:t>
            </a:r>
            <a:endParaRPr lang="ru-RU" sz="3600" dirty="0"/>
          </a:p>
        </p:txBody>
      </p:sp>
      <p:sp>
        <p:nvSpPr>
          <p:cNvPr id="3" name="Прямоугольник 2"/>
          <p:cNvSpPr/>
          <p:nvPr/>
        </p:nvSpPr>
        <p:spPr>
          <a:xfrm>
            <a:off x="292962" y="879031"/>
            <a:ext cx="8717872" cy="1754326"/>
          </a:xfrm>
          <a:prstGeom prst="rect">
            <a:avLst/>
          </a:prstGeom>
        </p:spPr>
        <p:txBody>
          <a:bodyPr wrap="square">
            <a:spAutoFit/>
          </a:bodyPr>
          <a:lstStyle/>
          <a:p>
            <a:r>
              <a:rPr lang="en-US" b="1" cap="all" dirty="0"/>
              <a:t>MINI REVIEW ARTICLE</a:t>
            </a:r>
          </a:p>
          <a:p>
            <a:endParaRPr lang="en-US" dirty="0" smtClean="0">
              <a:solidFill>
                <a:srgbClr val="020202"/>
              </a:solidFill>
              <a:latin typeface="MuseoSans"/>
            </a:endParaRPr>
          </a:p>
          <a:p>
            <a:r>
              <a:rPr lang="en-US" dirty="0" smtClean="0">
                <a:solidFill>
                  <a:srgbClr val="020202"/>
                </a:solidFill>
                <a:latin typeface="MuseoSans"/>
              </a:rPr>
              <a:t>Bo Segerman</a:t>
            </a:r>
            <a:r>
              <a:rPr lang="en-US" baseline="30000" dirty="0" smtClean="0">
                <a:solidFill>
                  <a:srgbClr val="020202"/>
                </a:solidFill>
                <a:latin typeface="MuseoSans"/>
              </a:rPr>
              <a:t>1,2</a:t>
            </a:r>
            <a:r>
              <a:rPr lang="en-US" dirty="0" smtClean="0">
                <a:solidFill>
                  <a:srgbClr val="020202"/>
                </a:solidFill>
                <a:latin typeface="MuseoSans"/>
              </a:rPr>
              <a:t>*, </a:t>
            </a:r>
            <a:r>
              <a:rPr lang="en-US" b="1" dirty="0" smtClean="0">
                <a:solidFill>
                  <a:srgbClr val="020202"/>
                </a:solidFill>
                <a:latin typeface="MuseoSans"/>
              </a:rPr>
              <a:t>The Most Frequently Used Sequencing Technologies and Assembly Methods in Different Time Segments of the Bacterial Surveillance and </a:t>
            </a:r>
            <a:r>
              <a:rPr lang="en-US" b="1" dirty="0" err="1" smtClean="0">
                <a:solidFill>
                  <a:srgbClr val="020202"/>
                </a:solidFill>
                <a:latin typeface="MuseoSans"/>
              </a:rPr>
              <a:t>RefSeq</a:t>
            </a:r>
            <a:r>
              <a:rPr lang="en-US" b="1" dirty="0" smtClean="0">
                <a:solidFill>
                  <a:srgbClr val="020202"/>
                </a:solidFill>
                <a:latin typeface="MuseoSans"/>
              </a:rPr>
              <a:t> Genome Databases</a:t>
            </a:r>
            <a:r>
              <a:rPr lang="en-US" dirty="0" smtClean="0">
                <a:solidFill>
                  <a:srgbClr val="020202"/>
                </a:solidFill>
                <a:latin typeface="MuseoSans"/>
              </a:rPr>
              <a:t>, </a:t>
            </a:r>
            <a:br>
              <a:rPr lang="en-US" dirty="0" smtClean="0">
                <a:solidFill>
                  <a:srgbClr val="020202"/>
                </a:solidFill>
                <a:latin typeface="MuseoSans"/>
              </a:rPr>
            </a:br>
            <a:r>
              <a:rPr lang="en-US" dirty="0" smtClean="0"/>
              <a:t>Front</a:t>
            </a:r>
            <a:r>
              <a:rPr lang="en-US" dirty="0"/>
              <a:t>. Cell. Infect. </a:t>
            </a:r>
            <a:r>
              <a:rPr lang="en-US" dirty="0" err="1"/>
              <a:t>Microbiol</a:t>
            </a:r>
            <a:r>
              <a:rPr lang="en-US" dirty="0"/>
              <a:t>., 19 October </a:t>
            </a:r>
            <a:r>
              <a:rPr lang="en-US" dirty="0" smtClean="0"/>
              <a:t>2020 </a:t>
            </a:r>
            <a:r>
              <a:rPr lang="en-US" dirty="0"/>
              <a:t> </a:t>
            </a:r>
            <a:endParaRPr lang="en-US" i="0" dirty="0">
              <a:solidFill>
                <a:srgbClr val="020202"/>
              </a:solidFill>
              <a:effectLst/>
              <a:latin typeface="MuseoSans"/>
            </a:endParaRPr>
          </a:p>
        </p:txBody>
      </p:sp>
      <p:sp>
        <p:nvSpPr>
          <p:cNvPr id="4" name="Прямоугольник 3"/>
          <p:cNvSpPr/>
          <p:nvPr/>
        </p:nvSpPr>
        <p:spPr>
          <a:xfrm>
            <a:off x="292961" y="2737070"/>
            <a:ext cx="7572653" cy="369332"/>
          </a:xfrm>
          <a:prstGeom prst="rect">
            <a:avLst/>
          </a:prstGeom>
        </p:spPr>
        <p:txBody>
          <a:bodyPr wrap="square">
            <a:spAutoFit/>
          </a:bodyPr>
          <a:lstStyle/>
          <a:p>
            <a:r>
              <a:rPr lang="en-US" dirty="0" smtClean="0"/>
              <a:t>Free</a:t>
            </a:r>
            <a:r>
              <a:rPr lang="ru-RU" dirty="0" smtClean="0"/>
              <a:t>     </a:t>
            </a:r>
            <a:r>
              <a:rPr lang="en-US" dirty="0" smtClean="0"/>
              <a:t>https</a:t>
            </a:r>
            <a:r>
              <a:rPr lang="en-US" dirty="0"/>
              <a:t>://www.ncbi.nlm.nih.gov/pmc/articles/PMC7604302/</a:t>
            </a:r>
            <a:endParaRPr lang="ru-RU" dirty="0"/>
          </a:p>
        </p:txBody>
      </p:sp>
      <p:sp>
        <p:nvSpPr>
          <p:cNvPr id="5" name="TextBox 4"/>
          <p:cNvSpPr txBox="1"/>
          <p:nvPr/>
        </p:nvSpPr>
        <p:spPr>
          <a:xfrm>
            <a:off x="1574953" y="3913992"/>
            <a:ext cx="6153890" cy="2308324"/>
          </a:xfrm>
          <a:prstGeom prst="rect">
            <a:avLst/>
          </a:prstGeom>
          <a:noFill/>
        </p:spPr>
        <p:txBody>
          <a:bodyPr wrap="square" rtlCol="0">
            <a:spAutoFit/>
          </a:bodyPr>
          <a:lstStyle/>
          <a:p>
            <a:r>
              <a:rPr lang="ru-RU" sz="2400" dirty="0" smtClean="0"/>
              <a:t>Особенности  ваших </a:t>
            </a:r>
            <a:r>
              <a:rPr lang="ru-RU" sz="2400" dirty="0" smtClean="0"/>
              <a:t>мини-обзоров</a:t>
            </a:r>
            <a:r>
              <a:rPr lang="en-US" sz="2400" dirty="0" smtClean="0"/>
              <a:t>: </a:t>
            </a:r>
            <a:endParaRPr lang="ru-RU" sz="2400" dirty="0" smtClean="0"/>
          </a:p>
          <a:p>
            <a:r>
              <a:rPr lang="ru-RU" sz="2400" dirty="0" smtClean="0"/>
              <a:t/>
            </a:r>
            <a:br>
              <a:rPr lang="ru-RU" sz="2400" dirty="0" smtClean="0"/>
            </a:br>
            <a:r>
              <a:rPr lang="ru-RU" sz="2400" dirty="0" smtClean="0"/>
              <a:t>Они включают собственные результаты.</a:t>
            </a:r>
          </a:p>
          <a:p>
            <a:r>
              <a:rPr lang="ru-RU" sz="2400" dirty="0" smtClean="0"/>
              <a:t>Поэтому нужны разделы:</a:t>
            </a:r>
          </a:p>
          <a:p>
            <a:r>
              <a:rPr lang="ru-RU" sz="2400" dirty="0"/>
              <a:t> </a:t>
            </a:r>
            <a:r>
              <a:rPr lang="ru-RU" sz="2400" dirty="0" smtClean="0"/>
              <a:t>   - Материалы и методы</a:t>
            </a:r>
          </a:p>
          <a:p>
            <a:r>
              <a:rPr lang="ru-RU" sz="2400" dirty="0"/>
              <a:t> </a:t>
            </a:r>
            <a:r>
              <a:rPr lang="ru-RU" sz="2400" dirty="0" smtClean="0"/>
              <a:t>   - Результаты</a:t>
            </a:r>
            <a:endParaRPr lang="ru-RU" sz="2400" dirty="0"/>
          </a:p>
        </p:txBody>
      </p:sp>
      <p:sp>
        <p:nvSpPr>
          <p:cNvPr id="6" name="Номер слайда 5"/>
          <p:cNvSpPr>
            <a:spLocks noGrp="1"/>
          </p:cNvSpPr>
          <p:nvPr>
            <p:ph type="sldNum" sz="quarter" idx="12"/>
          </p:nvPr>
        </p:nvSpPr>
        <p:spPr/>
        <p:txBody>
          <a:bodyPr/>
          <a:lstStyle/>
          <a:p>
            <a:fld id="{D38A2756-96E7-4B0D-965D-14F76B38E653}" type="slidenum">
              <a:rPr lang="en-US" smtClean="0"/>
              <a:t>5</a:t>
            </a:fld>
            <a:endParaRPr lang="en-US"/>
          </a:p>
        </p:txBody>
      </p:sp>
    </p:spTree>
    <p:extLst>
      <p:ext uri="{BB962C8B-B14F-4D97-AF65-F5344CB8AC3E}">
        <p14:creationId xmlns:p14="http://schemas.microsoft.com/office/powerpoint/2010/main" val="273121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1.Требование</a:t>
            </a:r>
            <a:r>
              <a:rPr lang="en-US" dirty="0" smtClean="0"/>
              <a:t>: </a:t>
            </a:r>
            <a:r>
              <a:rPr lang="ru-RU" dirty="0" smtClean="0"/>
              <a:t>должны быть ссылки на источники</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Фраза, абзац или часть вашего текста, в которых пересказываются утверждения из источника; </a:t>
            </a:r>
            <a:r>
              <a:rPr lang="ru-RU" i="1" dirty="0" smtClean="0"/>
              <a:t>приводится ссылка на источник </a:t>
            </a:r>
          </a:p>
          <a:p>
            <a:r>
              <a:rPr lang="ru-RU" dirty="0"/>
              <a:t>Фраза, заимствованная из источника, или являющаяся прямым </a:t>
            </a:r>
            <a:r>
              <a:rPr lang="ru-RU" dirty="0" smtClean="0"/>
              <a:t>переводом;</a:t>
            </a:r>
            <a:r>
              <a:rPr lang="ru-RU" i="1" dirty="0" smtClean="0"/>
              <a:t> берется в кавычки</a:t>
            </a:r>
            <a:endParaRPr lang="ru-RU" i="1" dirty="0"/>
          </a:p>
          <a:p>
            <a:r>
              <a:rPr lang="ru-RU" dirty="0" smtClean="0"/>
              <a:t>«Известно что, ДНК состоит из двух цепочек». </a:t>
            </a:r>
            <a:r>
              <a:rPr lang="ru-RU" i="1" dirty="0" smtClean="0"/>
              <a:t>Без ссылки. </a:t>
            </a:r>
            <a:r>
              <a:rPr lang="ru-RU" sz="1800" i="1" dirty="0" smtClean="0"/>
              <a:t>Понимание того, что можно писать без ссылки приходит с опытом</a:t>
            </a:r>
          </a:p>
          <a:p>
            <a:r>
              <a:rPr lang="ru-RU" dirty="0"/>
              <a:t>Ссылки возможны во всех разделах, кроме </a:t>
            </a:r>
            <a:r>
              <a:rPr lang="ru-RU" dirty="0" smtClean="0"/>
              <a:t>аннотации (резюме)</a:t>
            </a:r>
          </a:p>
          <a:p>
            <a:r>
              <a:rPr lang="ru-RU" dirty="0"/>
              <a:t>Все, что придумали вы, утверждаете вы, получили вы, анализируя данные (возможно полученные из чужих источников) идет без ссылок.</a:t>
            </a:r>
          </a:p>
          <a:p>
            <a:pPr marL="0" indent="0">
              <a:buNone/>
            </a:pPr>
            <a:endParaRPr lang="ru-RU" dirty="0"/>
          </a:p>
          <a:p>
            <a:endParaRPr lang="ru-RU" i="1" dirty="0"/>
          </a:p>
        </p:txBody>
      </p:sp>
      <p:sp>
        <p:nvSpPr>
          <p:cNvPr id="4" name="Номер слайда 3"/>
          <p:cNvSpPr>
            <a:spLocks noGrp="1"/>
          </p:cNvSpPr>
          <p:nvPr>
            <p:ph type="sldNum" sz="quarter" idx="12"/>
          </p:nvPr>
        </p:nvSpPr>
        <p:spPr/>
        <p:txBody>
          <a:bodyPr/>
          <a:lstStyle/>
          <a:p>
            <a:fld id="{D38A2756-96E7-4B0D-965D-14F76B38E653}" type="slidenum">
              <a:rPr lang="en-US" smtClean="0"/>
              <a:t>6</a:t>
            </a:fld>
            <a:endParaRPr lang="en-US"/>
          </a:p>
        </p:txBody>
      </p:sp>
    </p:spTree>
    <p:extLst>
      <p:ext uri="{BB962C8B-B14F-4D97-AF65-F5344CB8AC3E}">
        <p14:creationId xmlns:p14="http://schemas.microsoft.com/office/powerpoint/2010/main" val="3553479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88270" y="998297"/>
            <a:ext cx="8478175" cy="1569660"/>
          </a:xfrm>
          <a:prstGeom prst="rect">
            <a:avLst/>
          </a:prstGeom>
        </p:spPr>
        <p:txBody>
          <a:bodyPr wrap="square">
            <a:spAutoFit/>
          </a:bodyPr>
          <a:lstStyle/>
          <a:p>
            <a:r>
              <a:rPr lang="en-US" sz="2400" dirty="0">
                <a:solidFill>
                  <a:srgbClr val="000000"/>
                </a:solidFill>
                <a:latin typeface="Times New Roman" panose="02020603050405020304" pitchFamily="18" charset="0"/>
              </a:rPr>
              <a:t>The flagellar motor of </a:t>
            </a:r>
            <a:r>
              <a:rPr lang="en-US" sz="2400" i="1" dirty="0">
                <a:solidFill>
                  <a:srgbClr val="000000"/>
                </a:solidFill>
                <a:latin typeface="Times New Roman" panose="02020603050405020304" pitchFamily="18" charset="0"/>
              </a:rPr>
              <a:t>E. coli</a:t>
            </a:r>
            <a:r>
              <a:rPr lang="en-US" sz="2400" dirty="0">
                <a:solidFill>
                  <a:srgbClr val="000000"/>
                </a:solidFill>
                <a:latin typeface="Times New Roman" panose="02020603050405020304" pitchFamily="18" charset="0"/>
              </a:rPr>
              <a:t> and </a:t>
            </a:r>
            <a:r>
              <a:rPr lang="en-US" sz="2400" i="1" dirty="0">
                <a:solidFill>
                  <a:srgbClr val="000000"/>
                </a:solidFill>
                <a:latin typeface="Times New Roman" panose="02020603050405020304" pitchFamily="18" charset="0"/>
              </a:rPr>
              <a:t>Salmonella</a:t>
            </a:r>
            <a:r>
              <a:rPr lang="en-US" sz="2400" dirty="0">
                <a:solidFill>
                  <a:srgbClr val="000000"/>
                </a:solidFill>
                <a:latin typeface="Times New Roman" panose="02020603050405020304" pitchFamily="18" charset="0"/>
              </a:rPr>
              <a:t> utilizes the electrochemical potential of protons across the cytoplasmic membrane, </a:t>
            </a:r>
            <a:r>
              <a:rPr lang="en-US" sz="2400" dirty="0">
                <a:solidFill>
                  <a:srgbClr val="FF0000"/>
                </a:solidFill>
                <a:latin typeface="Times New Roman" panose="02020603050405020304" pitchFamily="18" charset="0"/>
              </a:rPr>
              <a:t>namely proton motive force (PMF), </a:t>
            </a:r>
            <a:r>
              <a:rPr lang="en-US" sz="2400" dirty="0">
                <a:solidFill>
                  <a:srgbClr val="000000"/>
                </a:solidFill>
                <a:latin typeface="Times New Roman" panose="02020603050405020304" pitchFamily="18" charset="0"/>
              </a:rPr>
              <a:t>as the energy source to rotate the flagellar filament </a:t>
            </a:r>
            <a:r>
              <a:rPr lang="en-US" sz="2400" dirty="0">
                <a:solidFill>
                  <a:srgbClr val="642A8F"/>
                </a:solidFill>
                <a:latin typeface="Times New Roman" panose="02020603050405020304" pitchFamily="18" charset="0"/>
                <a:hlinkClick r:id="rId2"/>
              </a:rPr>
              <a:t>[1]</a:t>
            </a:r>
            <a:r>
              <a:rPr lang="en-US" sz="2400" dirty="0">
                <a:solidFill>
                  <a:srgbClr val="000000"/>
                </a:solidFill>
                <a:latin typeface="Times New Roman" panose="02020603050405020304" pitchFamily="18" charset="0"/>
              </a:rPr>
              <a:t>, </a:t>
            </a:r>
            <a:r>
              <a:rPr lang="en-US" sz="2400" dirty="0">
                <a:solidFill>
                  <a:srgbClr val="642A8F"/>
                </a:solidFill>
                <a:latin typeface="Times New Roman" panose="02020603050405020304" pitchFamily="18" charset="0"/>
                <a:hlinkClick r:id="rId3"/>
              </a:rPr>
              <a:t>[2]</a:t>
            </a:r>
            <a:r>
              <a:rPr lang="en-US" sz="2400" dirty="0">
                <a:solidFill>
                  <a:srgbClr val="000000"/>
                </a:solidFill>
                <a:latin typeface="Times New Roman" panose="02020603050405020304" pitchFamily="18" charset="0"/>
              </a:rPr>
              <a:t>, </a:t>
            </a:r>
            <a:r>
              <a:rPr lang="en-US" sz="2400" dirty="0">
                <a:solidFill>
                  <a:srgbClr val="642A8F"/>
                </a:solidFill>
                <a:latin typeface="Times New Roman" panose="02020603050405020304" pitchFamily="18" charset="0"/>
                <a:hlinkClick r:id="rId4"/>
              </a:rPr>
              <a:t>[3]</a:t>
            </a:r>
            <a:r>
              <a:rPr lang="en-US" sz="2400" dirty="0">
                <a:solidFill>
                  <a:srgbClr val="000000"/>
                </a:solidFill>
                <a:latin typeface="Times New Roman" panose="02020603050405020304" pitchFamily="18" charset="0"/>
              </a:rPr>
              <a:t>, </a:t>
            </a:r>
            <a:r>
              <a:rPr lang="en-US" sz="2400" dirty="0">
                <a:solidFill>
                  <a:srgbClr val="642A8F"/>
                </a:solidFill>
                <a:latin typeface="Times New Roman" panose="02020603050405020304" pitchFamily="18" charset="0"/>
                <a:hlinkClick r:id="rId5"/>
              </a:rPr>
              <a:t>[4]</a:t>
            </a:r>
            <a:r>
              <a:rPr lang="en-US" sz="2400" dirty="0">
                <a:solidFill>
                  <a:srgbClr val="000000"/>
                </a:solidFill>
                <a:latin typeface="Times New Roman" panose="02020603050405020304" pitchFamily="18" charset="0"/>
              </a:rPr>
              <a:t>, </a:t>
            </a:r>
            <a:r>
              <a:rPr lang="en-US" sz="2400" dirty="0">
                <a:solidFill>
                  <a:srgbClr val="642A8F"/>
                </a:solidFill>
                <a:latin typeface="Times New Roman" panose="02020603050405020304" pitchFamily="18" charset="0"/>
                <a:hlinkClick r:id="rId6"/>
              </a:rPr>
              <a:t>[5]</a:t>
            </a:r>
            <a:r>
              <a:rPr lang="en-US" sz="2400" dirty="0">
                <a:solidFill>
                  <a:srgbClr val="000000"/>
                </a:solidFill>
                <a:latin typeface="Times New Roman" panose="02020603050405020304" pitchFamily="18" charset="0"/>
              </a:rPr>
              <a:t>, </a:t>
            </a:r>
            <a:r>
              <a:rPr lang="en-US" sz="2400" dirty="0">
                <a:solidFill>
                  <a:srgbClr val="642A8F"/>
                </a:solidFill>
                <a:latin typeface="Times New Roman" panose="02020603050405020304" pitchFamily="18" charset="0"/>
                <a:hlinkClick r:id="rId7"/>
              </a:rPr>
              <a:t>[6]</a:t>
            </a:r>
            <a:r>
              <a:rPr lang="en-US" sz="2400" dirty="0">
                <a:solidFill>
                  <a:srgbClr val="000000"/>
                </a:solidFill>
                <a:latin typeface="Times New Roman" panose="02020603050405020304" pitchFamily="18" charset="0"/>
              </a:rPr>
              <a:t>.</a:t>
            </a:r>
            <a:endParaRPr lang="ru-RU" sz="2400" dirty="0"/>
          </a:p>
        </p:txBody>
      </p:sp>
      <p:sp>
        <p:nvSpPr>
          <p:cNvPr id="5" name="Прямоугольник 4"/>
          <p:cNvSpPr/>
          <p:nvPr/>
        </p:nvSpPr>
        <p:spPr>
          <a:xfrm>
            <a:off x="488271" y="2491329"/>
            <a:ext cx="8478174" cy="3354765"/>
          </a:xfrm>
          <a:prstGeom prst="rect">
            <a:avLst/>
          </a:prstGeom>
        </p:spPr>
        <p:txBody>
          <a:bodyPr wrap="square">
            <a:spAutoFit/>
          </a:bodyPr>
          <a:lstStyle/>
          <a:p>
            <a:r>
              <a:rPr lang="en-US" dirty="0">
                <a:solidFill>
                  <a:srgbClr val="985735"/>
                </a:solidFill>
                <a:latin typeface="arial" panose="020B0604020202020204" pitchFamily="34" charset="0"/>
              </a:rPr>
              <a:t>References</a:t>
            </a:r>
          </a:p>
          <a:p>
            <a:r>
              <a:rPr lang="en-US" dirty="0">
                <a:solidFill>
                  <a:srgbClr val="000000"/>
                </a:solidFill>
                <a:latin typeface="Times New Roman" panose="02020603050405020304" pitchFamily="18" charset="0"/>
              </a:rPr>
              <a:t>1. </a:t>
            </a:r>
            <a:r>
              <a:rPr lang="en-US" sz="1600" dirty="0">
                <a:solidFill>
                  <a:srgbClr val="000000"/>
                </a:solidFill>
                <a:latin typeface="Times New Roman" panose="02020603050405020304" pitchFamily="18" charset="0"/>
              </a:rPr>
              <a:t>Berg H.C. The rotary motor of bacterial flagella. </a:t>
            </a:r>
            <a:r>
              <a:rPr lang="en-US" sz="1600" dirty="0" smtClean="0">
                <a:solidFill>
                  <a:srgbClr val="000000"/>
                </a:solidFill>
                <a:latin typeface="Times New Roman" panose="02020603050405020304" pitchFamily="18" charset="0"/>
              </a:rPr>
              <a:t/>
            </a:r>
            <a:br>
              <a:rPr lang="en-US" sz="1600" dirty="0" smtClean="0">
                <a:solidFill>
                  <a:srgbClr val="000000"/>
                </a:solidFill>
                <a:latin typeface="Times New Roman" panose="02020603050405020304" pitchFamily="18" charset="0"/>
              </a:rPr>
            </a:br>
            <a:r>
              <a:rPr lang="en-US" sz="1600" dirty="0" err="1" smtClean="0">
                <a:solidFill>
                  <a:srgbClr val="000000"/>
                </a:solidFill>
                <a:latin typeface="Times New Roman" panose="02020603050405020304" pitchFamily="18" charset="0"/>
              </a:rPr>
              <a:t>Annu</a:t>
            </a:r>
            <a:r>
              <a:rPr lang="en-US" sz="1600" dirty="0" smtClean="0">
                <a:solidFill>
                  <a:srgbClr val="000000"/>
                </a:solidFill>
                <a:latin typeface="Times New Roman" panose="02020603050405020304" pitchFamily="18" charset="0"/>
              </a:rPr>
              <a:t> Rev </a:t>
            </a:r>
            <a:r>
              <a:rPr lang="en-US" sz="1600" dirty="0" err="1" smtClean="0">
                <a:solidFill>
                  <a:srgbClr val="000000"/>
                </a:solidFill>
                <a:latin typeface="Times New Roman" panose="02020603050405020304" pitchFamily="18" charset="0"/>
              </a:rPr>
              <a:t>Biochem</a:t>
            </a:r>
            <a:r>
              <a:rPr lang="en-US" sz="1600" dirty="0">
                <a:solidFill>
                  <a:srgbClr val="000000"/>
                </a:solidFill>
                <a:latin typeface="Times New Roman" panose="02020603050405020304" pitchFamily="18" charset="0"/>
              </a:rPr>
              <a:t>. </a:t>
            </a:r>
            <a:r>
              <a:rPr lang="en-US" sz="1600" dirty="0" smtClean="0">
                <a:solidFill>
                  <a:srgbClr val="000000"/>
                </a:solidFill>
                <a:latin typeface="Times New Roman" panose="02020603050405020304" pitchFamily="18" charset="0"/>
              </a:rPr>
              <a:t> 2003;72(1</a:t>
            </a:r>
            <a:r>
              <a:rPr lang="en-US" sz="1600" dirty="0">
                <a:solidFill>
                  <a:srgbClr val="000000"/>
                </a:solidFill>
                <a:latin typeface="Times New Roman" panose="02020603050405020304" pitchFamily="18" charset="0"/>
              </a:rPr>
              <a:t>):19–54. </a:t>
            </a:r>
          </a:p>
          <a:p>
            <a:r>
              <a:rPr lang="en-US" sz="1600" dirty="0">
                <a:solidFill>
                  <a:srgbClr val="000000"/>
                </a:solidFill>
                <a:latin typeface="Times New Roman" panose="02020603050405020304" pitchFamily="18" charset="0"/>
              </a:rPr>
              <a:t>2. </a:t>
            </a:r>
            <a:r>
              <a:rPr lang="en-US" sz="1600" dirty="0" err="1">
                <a:solidFill>
                  <a:srgbClr val="000000"/>
                </a:solidFill>
                <a:latin typeface="Times New Roman" panose="02020603050405020304" pitchFamily="18" charset="0"/>
              </a:rPr>
              <a:t>Macnab</a:t>
            </a:r>
            <a:r>
              <a:rPr lang="en-US" sz="1600" dirty="0">
                <a:solidFill>
                  <a:srgbClr val="000000"/>
                </a:solidFill>
                <a:latin typeface="Times New Roman" panose="02020603050405020304" pitchFamily="18" charset="0"/>
              </a:rPr>
              <a:t> R.M. How bacteria assemble flagella. </a:t>
            </a:r>
            <a:r>
              <a:rPr lang="en-US" sz="1600" dirty="0" smtClean="0">
                <a:solidFill>
                  <a:srgbClr val="000000"/>
                </a:solidFill>
                <a:latin typeface="Times New Roman" panose="02020603050405020304" pitchFamily="18" charset="0"/>
              </a:rPr>
              <a:t/>
            </a:r>
            <a:br>
              <a:rPr lang="en-US" sz="1600" dirty="0" smtClean="0">
                <a:solidFill>
                  <a:srgbClr val="000000"/>
                </a:solidFill>
                <a:latin typeface="Times New Roman" panose="02020603050405020304" pitchFamily="18" charset="0"/>
              </a:rPr>
            </a:br>
            <a:r>
              <a:rPr lang="en-US" sz="1600" dirty="0" err="1" smtClean="0">
                <a:solidFill>
                  <a:srgbClr val="000000"/>
                </a:solidFill>
                <a:latin typeface="Times New Roman" panose="02020603050405020304" pitchFamily="18" charset="0"/>
              </a:rPr>
              <a:t>Annu</a:t>
            </a:r>
            <a:r>
              <a:rPr lang="en-US" sz="1600" dirty="0" smtClean="0">
                <a:solidFill>
                  <a:srgbClr val="000000"/>
                </a:solidFill>
                <a:latin typeface="Times New Roman" panose="02020603050405020304" pitchFamily="18" charset="0"/>
              </a:rPr>
              <a:t> </a:t>
            </a:r>
            <a:r>
              <a:rPr lang="en-US" sz="1600" dirty="0">
                <a:solidFill>
                  <a:srgbClr val="000000"/>
                </a:solidFill>
                <a:latin typeface="Times New Roman" panose="02020603050405020304" pitchFamily="18" charset="0"/>
              </a:rPr>
              <a:t>Rev </a:t>
            </a:r>
            <a:r>
              <a:rPr lang="en-US" sz="1600" dirty="0" err="1">
                <a:solidFill>
                  <a:srgbClr val="000000"/>
                </a:solidFill>
                <a:latin typeface="Times New Roman" panose="02020603050405020304" pitchFamily="18" charset="0"/>
              </a:rPr>
              <a:t>Microbiol</a:t>
            </a:r>
            <a:r>
              <a:rPr lang="en-US" sz="1600" dirty="0">
                <a:solidFill>
                  <a:srgbClr val="000000"/>
                </a:solidFill>
                <a:latin typeface="Times New Roman" panose="02020603050405020304" pitchFamily="18" charset="0"/>
              </a:rPr>
              <a:t>. 2003;57(1):77–100. </a:t>
            </a:r>
          </a:p>
          <a:p>
            <a:r>
              <a:rPr lang="en-US" sz="1600" dirty="0">
                <a:solidFill>
                  <a:srgbClr val="000000"/>
                </a:solidFill>
                <a:latin typeface="Times New Roman" panose="02020603050405020304" pitchFamily="18" charset="0"/>
              </a:rPr>
              <a:t>3. </a:t>
            </a:r>
            <a:r>
              <a:rPr lang="en-US" sz="1600" dirty="0" err="1">
                <a:solidFill>
                  <a:srgbClr val="000000"/>
                </a:solidFill>
                <a:latin typeface="Times New Roman" panose="02020603050405020304" pitchFamily="18" charset="0"/>
              </a:rPr>
              <a:t>Minamino</a:t>
            </a:r>
            <a:r>
              <a:rPr lang="en-US" sz="1600" dirty="0">
                <a:solidFill>
                  <a:srgbClr val="000000"/>
                </a:solidFill>
                <a:latin typeface="Times New Roman" panose="02020603050405020304" pitchFamily="18" charset="0"/>
              </a:rPr>
              <a:t> T., </a:t>
            </a:r>
            <a:r>
              <a:rPr lang="en-US" sz="1600" dirty="0" err="1">
                <a:solidFill>
                  <a:srgbClr val="000000"/>
                </a:solidFill>
                <a:latin typeface="Times New Roman" panose="02020603050405020304" pitchFamily="18" charset="0"/>
              </a:rPr>
              <a:t>Namba</a:t>
            </a:r>
            <a:r>
              <a:rPr lang="en-US" sz="1600" dirty="0">
                <a:solidFill>
                  <a:srgbClr val="000000"/>
                </a:solidFill>
                <a:latin typeface="Times New Roman" panose="02020603050405020304" pitchFamily="18" charset="0"/>
              </a:rPr>
              <a:t> K. Self-assembly and type III protein export of the bacterial flagellum. J </a:t>
            </a:r>
            <a:r>
              <a:rPr lang="en-US" sz="1600" dirty="0" err="1">
                <a:solidFill>
                  <a:srgbClr val="000000"/>
                </a:solidFill>
                <a:latin typeface="Times New Roman" panose="02020603050405020304" pitchFamily="18" charset="0"/>
              </a:rPr>
              <a:t>Mol</a:t>
            </a:r>
            <a:r>
              <a:rPr lang="en-US" sz="1600" dirty="0">
                <a:solidFill>
                  <a:srgbClr val="000000"/>
                </a:solidFill>
                <a:latin typeface="Times New Roman" panose="02020603050405020304" pitchFamily="18" charset="0"/>
              </a:rPr>
              <a:t> </a:t>
            </a:r>
            <a:r>
              <a:rPr lang="en-US" sz="1600" dirty="0" err="1">
                <a:solidFill>
                  <a:srgbClr val="000000"/>
                </a:solidFill>
                <a:latin typeface="Times New Roman" panose="02020603050405020304" pitchFamily="18" charset="0"/>
              </a:rPr>
              <a:t>Microbiol</a:t>
            </a:r>
            <a:r>
              <a:rPr lang="en-US" sz="1600" dirty="0">
                <a:solidFill>
                  <a:srgbClr val="000000"/>
                </a:solidFill>
                <a:latin typeface="Times New Roman" panose="02020603050405020304" pitchFamily="18" charset="0"/>
              </a:rPr>
              <a:t> </a:t>
            </a:r>
            <a:r>
              <a:rPr lang="en-US" sz="1600" dirty="0" err="1">
                <a:solidFill>
                  <a:srgbClr val="000000"/>
                </a:solidFill>
                <a:latin typeface="Times New Roman" panose="02020603050405020304" pitchFamily="18" charset="0"/>
              </a:rPr>
              <a:t>Biotechnol</a:t>
            </a:r>
            <a:r>
              <a:rPr lang="en-US" sz="1600" dirty="0">
                <a:solidFill>
                  <a:srgbClr val="000000"/>
                </a:solidFill>
                <a:latin typeface="Times New Roman" panose="02020603050405020304" pitchFamily="18" charset="0"/>
              </a:rPr>
              <a:t>. 2004;7(1-2):5–17. </a:t>
            </a:r>
          </a:p>
          <a:p>
            <a:r>
              <a:rPr lang="en-US" sz="1600" dirty="0">
                <a:solidFill>
                  <a:srgbClr val="000000"/>
                </a:solidFill>
                <a:latin typeface="Times New Roman" panose="02020603050405020304" pitchFamily="18" charset="0"/>
              </a:rPr>
              <a:t>4. Morimoto YV, </a:t>
            </a:r>
            <a:r>
              <a:rPr lang="en-US" sz="1600" dirty="0" err="1">
                <a:solidFill>
                  <a:srgbClr val="000000"/>
                </a:solidFill>
                <a:latin typeface="Times New Roman" panose="02020603050405020304" pitchFamily="18" charset="0"/>
              </a:rPr>
              <a:t>Minamino</a:t>
            </a:r>
            <a:r>
              <a:rPr lang="en-US" sz="1600" dirty="0">
                <a:solidFill>
                  <a:srgbClr val="000000"/>
                </a:solidFill>
                <a:latin typeface="Times New Roman" panose="02020603050405020304" pitchFamily="18" charset="0"/>
              </a:rPr>
              <a:t> T. Structure and function of the bi-directional bacterial flagellar motor. Biomolecules 2014;4:217–34. </a:t>
            </a:r>
            <a:r>
              <a:rPr lang="ru-RU" sz="1600" dirty="0" smtClean="0">
                <a:solidFill>
                  <a:srgbClr val="000000"/>
                </a:solidFill>
                <a:latin typeface="Times New Roman" panose="02020603050405020304" pitchFamily="18" charset="0"/>
              </a:rPr>
              <a:t/>
            </a:r>
            <a:br>
              <a:rPr lang="ru-RU" sz="1600" dirty="0" smtClean="0">
                <a:solidFill>
                  <a:srgbClr val="000000"/>
                </a:solidFill>
                <a:latin typeface="Times New Roman" panose="02020603050405020304" pitchFamily="18" charset="0"/>
              </a:rPr>
            </a:br>
            <a:r>
              <a:rPr lang="en-US" sz="1600" dirty="0" smtClean="0">
                <a:solidFill>
                  <a:srgbClr val="000000"/>
                </a:solidFill>
                <a:latin typeface="Times New Roman" panose="02020603050405020304" pitchFamily="18" charset="0"/>
              </a:rPr>
              <a:t>5</a:t>
            </a:r>
            <a:r>
              <a:rPr lang="en-US" sz="1600" dirty="0">
                <a:solidFill>
                  <a:srgbClr val="000000"/>
                </a:solidFill>
                <a:latin typeface="Times New Roman" panose="02020603050405020304" pitchFamily="18" charset="0"/>
              </a:rPr>
              <a:t>. </a:t>
            </a:r>
            <a:r>
              <a:rPr lang="en-US" sz="1600" dirty="0" err="1">
                <a:solidFill>
                  <a:srgbClr val="000000"/>
                </a:solidFill>
                <a:latin typeface="Times New Roman" panose="02020603050405020304" pitchFamily="18" charset="0"/>
              </a:rPr>
              <a:t>Minamino</a:t>
            </a:r>
            <a:r>
              <a:rPr lang="en-US" sz="1600" dirty="0">
                <a:solidFill>
                  <a:srgbClr val="000000"/>
                </a:solidFill>
                <a:latin typeface="Times New Roman" panose="02020603050405020304" pitchFamily="18" charset="0"/>
              </a:rPr>
              <a:t> T., </a:t>
            </a:r>
            <a:r>
              <a:rPr lang="en-US" sz="1600" dirty="0" err="1">
                <a:solidFill>
                  <a:srgbClr val="000000"/>
                </a:solidFill>
                <a:latin typeface="Times New Roman" panose="02020603050405020304" pitchFamily="18" charset="0"/>
              </a:rPr>
              <a:t>Imada</a:t>
            </a:r>
            <a:r>
              <a:rPr lang="en-US" sz="1600" dirty="0">
                <a:solidFill>
                  <a:srgbClr val="000000"/>
                </a:solidFill>
                <a:latin typeface="Times New Roman" panose="02020603050405020304" pitchFamily="18" charset="0"/>
              </a:rPr>
              <a:t> K. The bacterial flagellar motor and its structural diversity. Trends </a:t>
            </a:r>
            <a:r>
              <a:rPr lang="en-US" sz="1600" dirty="0" err="1">
                <a:solidFill>
                  <a:srgbClr val="000000"/>
                </a:solidFill>
                <a:latin typeface="Times New Roman" panose="02020603050405020304" pitchFamily="18" charset="0"/>
              </a:rPr>
              <a:t>Microbiol</a:t>
            </a:r>
            <a:r>
              <a:rPr lang="en-US" sz="1600" dirty="0">
                <a:solidFill>
                  <a:srgbClr val="000000"/>
                </a:solidFill>
                <a:latin typeface="Times New Roman" panose="02020603050405020304" pitchFamily="18" charset="0"/>
              </a:rPr>
              <a:t>. 2015;23(5):267–274. </a:t>
            </a:r>
            <a:endParaRPr lang="en-US" sz="1600" dirty="0" smtClean="0">
              <a:solidFill>
                <a:srgbClr val="000000"/>
              </a:solidFill>
              <a:latin typeface="Times New Roman" panose="02020603050405020304" pitchFamily="18" charset="0"/>
            </a:endParaRPr>
          </a:p>
          <a:p>
            <a:r>
              <a:rPr lang="en-US" sz="1600" dirty="0" smtClean="0">
                <a:solidFill>
                  <a:srgbClr val="000000"/>
                </a:solidFill>
                <a:latin typeface="Times New Roman" panose="02020603050405020304" pitchFamily="18" charset="0"/>
              </a:rPr>
              <a:t>6</a:t>
            </a:r>
            <a:r>
              <a:rPr lang="en-US" sz="1600" dirty="0">
                <a:solidFill>
                  <a:srgbClr val="000000"/>
                </a:solidFill>
                <a:latin typeface="Times New Roman" panose="02020603050405020304" pitchFamily="18" charset="0"/>
              </a:rPr>
              <a:t>. Nakamura S, </a:t>
            </a:r>
            <a:r>
              <a:rPr lang="en-US" sz="1600" dirty="0" err="1">
                <a:solidFill>
                  <a:srgbClr val="000000"/>
                </a:solidFill>
                <a:latin typeface="Times New Roman" panose="02020603050405020304" pitchFamily="18" charset="0"/>
              </a:rPr>
              <a:t>Minamino</a:t>
            </a:r>
            <a:r>
              <a:rPr lang="en-US" sz="1600" dirty="0">
                <a:solidFill>
                  <a:srgbClr val="000000"/>
                </a:solidFill>
                <a:latin typeface="Times New Roman" panose="02020603050405020304" pitchFamily="18" charset="0"/>
              </a:rPr>
              <a:t> T. Flagella-driven motility of bacteria. Biomolecules 2019;9:279. DOI: 10.3390/biom9070279</a:t>
            </a:r>
            <a:endParaRPr lang="en-US" b="0" i="0" dirty="0">
              <a:solidFill>
                <a:srgbClr val="000000"/>
              </a:solidFill>
              <a:effectLst/>
              <a:latin typeface="Times New Roman" panose="02020603050405020304" pitchFamily="18" charset="0"/>
            </a:endParaRPr>
          </a:p>
        </p:txBody>
      </p:sp>
      <p:sp>
        <p:nvSpPr>
          <p:cNvPr id="6" name="Прямоугольник 5"/>
          <p:cNvSpPr/>
          <p:nvPr/>
        </p:nvSpPr>
        <p:spPr>
          <a:xfrm>
            <a:off x="488270" y="74967"/>
            <a:ext cx="8398278" cy="923330"/>
          </a:xfrm>
          <a:prstGeom prst="rect">
            <a:avLst/>
          </a:prstGeom>
        </p:spPr>
        <p:txBody>
          <a:bodyPr wrap="square">
            <a:spAutoFit/>
          </a:bodyPr>
          <a:lstStyle/>
          <a:p>
            <a:r>
              <a:rPr lang="ru-RU" dirty="0" err="1"/>
              <a:t>Terahara</a:t>
            </a:r>
            <a:r>
              <a:rPr lang="ru-RU" dirty="0"/>
              <a:t> N, </a:t>
            </a:r>
            <a:r>
              <a:rPr lang="ru-RU" dirty="0" err="1"/>
              <a:t>Namba</a:t>
            </a:r>
            <a:r>
              <a:rPr lang="ru-RU" dirty="0"/>
              <a:t> K, </a:t>
            </a:r>
            <a:r>
              <a:rPr lang="ru-RU" dirty="0" err="1"/>
              <a:t>Minamino</a:t>
            </a:r>
            <a:r>
              <a:rPr lang="ru-RU" dirty="0"/>
              <a:t> T. </a:t>
            </a:r>
            <a:r>
              <a:rPr lang="ru-RU" b="1" dirty="0" err="1"/>
              <a:t>Dynamic</a:t>
            </a:r>
            <a:r>
              <a:rPr lang="ru-RU" b="1" dirty="0"/>
              <a:t> </a:t>
            </a:r>
            <a:r>
              <a:rPr lang="ru-RU" b="1" dirty="0" err="1"/>
              <a:t>exchange</a:t>
            </a:r>
            <a:r>
              <a:rPr lang="ru-RU" b="1" dirty="0"/>
              <a:t> </a:t>
            </a:r>
            <a:r>
              <a:rPr lang="ru-RU" b="1" dirty="0" err="1"/>
              <a:t>of</a:t>
            </a:r>
            <a:r>
              <a:rPr lang="ru-RU" b="1" dirty="0"/>
              <a:t> </a:t>
            </a:r>
            <a:r>
              <a:rPr lang="ru-RU" b="1" dirty="0" err="1"/>
              <a:t>two</a:t>
            </a:r>
            <a:r>
              <a:rPr lang="ru-RU" b="1" dirty="0"/>
              <a:t> </a:t>
            </a:r>
            <a:r>
              <a:rPr lang="ru-RU" b="1" dirty="0" err="1"/>
              <a:t>types</a:t>
            </a:r>
            <a:r>
              <a:rPr lang="ru-RU" b="1" dirty="0"/>
              <a:t> </a:t>
            </a:r>
            <a:r>
              <a:rPr lang="ru-RU" b="1" dirty="0" err="1"/>
              <a:t>of</a:t>
            </a:r>
            <a:r>
              <a:rPr lang="ru-RU" b="1" dirty="0"/>
              <a:t> </a:t>
            </a:r>
            <a:r>
              <a:rPr lang="ru-RU" b="1" dirty="0" err="1"/>
              <a:t>stator</a:t>
            </a:r>
            <a:endParaRPr lang="ru-RU" b="1" dirty="0"/>
          </a:p>
          <a:p>
            <a:r>
              <a:rPr lang="ru-RU" b="1" dirty="0" err="1"/>
              <a:t>units</a:t>
            </a:r>
            <a:r>
              <a:rPr lang="ru-RU" b="1" dirty="0"/>
              <a:t> </a:t>
            </a:r>
            <a:r>
              <a:rPr lang="ru-RU" b="1" dirty="0" err="1"/>
              <a:t>in</a:t>
            </a:r>
            <a:r>
              <a:rPr lang="ru-RU" b="1" dirty="0"/>
              <a:t> </a:t>
            </a:r>
            <a:r>
              <a:rPr lang="ru-RU" b="1" i="1" dirty="0" err="1" smtClean="0"/>
              <a:t>Bacillus</a:t>
            </a:r>
            <a:r>
              <a:rPr lang="ru-RU" b="1" i="1" dirty="0" smtClean="0"/>
              <a:t> </a:t>
            </a:r>
            <a:r>
              <a:rPr lang="ru-RU" b="1" i="1" dirty="0" err="1" smtClean="0"/>
              <a:t>subtilis</a:t>
            </a:r>
            <a:r>
              <a:rPr lang="ru-RU" b="1" dirty="0" smtClean="0"/>
              <a:t> </a:t>
            </a:r>
            <a:r>
              <a:rPr lang="ru-RU" b="1" dirty="0" err="1"/>
              <a:t>flagellar</a:t>
            </a:r>
            <a:r>
              <a:rPr lang="ru-RU" b="1" dirty="0"/>
              <a:t> </a:t>
            </a:r>
            <a:r>
              <a:rPr lang="ru-RU" b="1" dirty="0" err="1"/>
              <a:t>motor</a:t>
            </a:r>
            <a:r>
              <a:rPr lang="ru-RU" b="1" dirty="0"/>
              <a:t> </a:t>
            </a:r>
            <a:r>
              <a:rPr lang="ru-RU" b="1" dirty="0" err="1"/>
              <a:t>in</a:t>
            </a:r>
            <a:r>
              <a:rPr lang="ru-RU" b="1" dirty="0"/>
              <a:t> </a:t>
            </a:r>
            <a:r>
              <a:rPr lang="ru-RU" b="1" dirty="0" err="1"/>
              <a:t>response</a:t>
            </a:r>
            <a:r>
              <a:rPr lang="ru-RU" b="1" dirty="0"/>
              <a:t> </a:t>
            </a:r>
            <a:r>
              <a:rPr lang="ru-RU" b="1" dirty="0" err="1"/>
              <a:t>to</a:t>
            </a:r>
            <a:r>
              <a:rPr lang="ru-RU" b="1" dirty="0"/>
              <a:t> </a:t>
            </a:r>
            <a:r>
              <a:rPr lang="ru-RU" b="1" dirty="0" err="1"/>
              <a:t>environmental</a:t>
            </a:r>
            <a:endParaRPr lang="ru-RU" b="1" dirty="0"/>
          </a:p>
          <a:p>
            <a:r>
              <a:rPr lang="ru-RU" b="1" dirty="0" err="1"/>
              <a:t>changes</a:t>
            </a:r>
            <a:r>
              <a:rPr lang="ru-RU" b="1" dirty="0"/>
              <a:t>. </a:t>
            </a:r>
            <a:r>
              <a:rPr lang="ru-RU" dirty="0" err="1"/>
              <a:t>Comput</a:t>
            </a:r>
            <a:r>
              <a:rPr lang="ru-RU" dirty="0"/>
              <a:t> </a:t>
            </a:r>
            <a:r>
              <a:rPr lang="ru-RU" dirty="0" err="1"/>
              <a:t>Struct</a:t>
            </a:r>
            <a:r>
              <a:rPr lang="ru-RU" dirty="0"/>
              <a:t> </a:t>
            </a:r>
            <a:r>
              <a:rPr lang="ru-RU" dirty="0" err="1"/>
              <a:t>Biotechnol</a:t>
            </a:r>
            <a:r>
              <a:rPr lang="ru-RU" dirty="0"/>
              <a:t> J. 2020;18:2897-2907</a:t>
            </a:r>
          </a:p>
        </p:txBody>
      </p:sp>
      <p:sp>
        <p:nvSpPr>
          <p:cNvPr id="7" name="Прямоугольник 6"/>
          <p:cNvSpPr/>
          <p:nvPr/>
        </p:nvSpPr>
        <p:spPr>
          <a:xfrm>
            <a:off x="488270" y="5971584"/>
            <a:ext cx="3260829" cy="369332"/>
          </a:xfrm>
          <a:prstGeom prst="rect">
            <a:avLst/>
          </a:prstGeom>
        </p:spPr>
        <p:txBody>
          <a:bodyPr wrap="none">
            <a:spAutoFit/>
          </a:bodyPr>
          <a:lstStyle/>
          <a:p>
            <a:r>
              <a:rPr lang="en-US" dirty="0">
                <a:solidFill>
                  <a:srgbClr val="000000"/>
                </a:solidFill>
                <a:latin typeface="Trebuchet MS" panose="020B0603020202020204" pitchFamily="34" charset="0"/>
              </a:rPr>
              <a:t>Digital Object Identifier (DOI)</a:t>
            </a:r>
            <a:endParaRPr lang="ru-RU" dirty="0"/>
          </a:p>
        </p:txBody>
      </p:sp>
      <p:sp>
        <p:nvSpPr>
          <p:cNvPr id="2" name="Номер слайда 1"/>
          <p:cNvSpPr>
            <a:spLocks noGrp="1"/>
          </p:cNvSpPr>
          <p:nvPr>
            <p:ph type="sldNum" sz="quarter" idx="12"/>
          </p:nvPr>
        </p:nvSpPr>
        <p:spPr/>
        <p:txBody>
          <a:bodyPr/>
          <a:lstStyle/>
          <a:p>
            <a:fld id="{D38A2756-96E7-4B0D-965D-14F76B38E653}" type="slidenum">
              <a:rPr lang="en-US" smtClean="0"/>
              <a:t>7</a:t>
            </a:fld>
            <a:endParaRPr lang="en-US"/>
          </a:p>
        </p:txBody>
      </p:sp>
    </p:spTree>
    <p:extLst>
      <p:ext uri="{BB962C8B-B14F-4D97-AF65-F5344CB8AC3E}">
        <p14:creationId xmlns:p14="http://schemas.microsoft.com/office/powerpoint/2010/main" val="3717060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0617" y="1656984"/>
            <a:ext cx="8646851" cy="1569660"/>
          </a:xfrm>
          <a:prstGeom prst="rect">
            <a:avLst/>
          </a:prstGeom>
        </p:spPr>
        <p:txBody>
          <a:bodyPr wrap="square">
            <a:spAutoFit/>
          </a:bodyPr>
          <a:lstStyle/>
          <a:p>
            <a:r>
              <a:rPr lang="en-US" sz="2400" dirty="0"/>
              <a:t>Cyanobacteria are a very diverse group of photosynthetic microorganisms. </a:t>
            </a:r>
            <a:r>
              <a:rPr lang="en-US" sz="2400" dirty="0" smtClean="0">
                <a:solidFill>
                  <a:srgbClr val="131413"/>
                </a:solidFill>
              </a:rPr>
              <a:t>They </a:t>
            </a:r>
            <a:r>
              <a:rPr lang="en-US" sz="2400" dirty="0" err="1">
                <a:solidFill>
                  <a:srgbClr val="131413"/>
                </a:solidFill>
              </a:rPr>
              <a:t>colonise</a:t>
            </a:r>
            <a:r>
              <a:rPr lang="en-US" sz="2400" dirty="0">
                <a:solidFill>
                  <a:srgbClr val="131413"/>
                </a:solidFill>
              </a:rPr>
              <a:t> all light-exposed habitats </a:t>
            </a:r>
            <a:r>
              <a:rPr lang="en-US" sz="2400" dirty="0" smtClean="0">
                <a:solidFill>
                  <a:srgbClr val="131413"/>
                </a:solidFill>
              </a:rPr>
              <a:t>on Earth</a:t>
            </a:r>
            <a:r>
              <a:rPr lang="en-US" sz="2400" dirty="0">
                <a:solidFill>
                  <a:srgbClr val="131413"/>
                </a:solidFill>
              </a:rPr>
              <a:t>, including marine water, freshwater, soil, glaciers, </a:t>
            </a:r>
            <a:r>
              <a:rPr lang="en-US" sz="2400" dirty="0" smtClean="0">
                <a:solidFill>
                  <a:srgbClr val="131413"/>
                </a:solidFill>
              </a:rPr>
              <a:t>deserts and </a:t>
            </a:r>
            <a:r>
              <a:rPr lang="en-US" sz="2400" dirty="0">
                <a:solidFill>
                  <a:srgbClr val="131413"/>
                </a:solidFill>
              </a:rPr>
              <a:t>hot springs (Whitton and Potts </a:t>
            </a:r>
            <a:r>
              <a:rPr lang="en-US" sz="2400" dirty="0">
                <a:solidFill>
                  <a:srgbClr val="0000FF"/>
                </a:solidFill>
              </a:rPr>
              <a:t>2000</a:t>
            </a:r>
            <a:r>
              <a:rPr lang="en-US" sz="2400" dirty="0">
                <a:solidFill>
                  <a:srgbClr val="131413"/>
                </a:solidFill>
              </a:rPr>
              <a:t>).</a:t>
            </a:r>
            <a:endParaRPr lang="ru-RU" sz="2400" dirty="0"/>
          </a:p>
        </p:txBody>
      </p:sp>
      <p:sp>
        <p:nvSpPr>
          <p:cNvPr id="4" name="Прямоугольник 3"/>
          <p:cNvSpPr/>
          <p:nvPr/>
        </p:nvSpPr>
        <p:spPr>
          <a:xfrm>
            <a:off x="390617" y="3759304"/>
            <a:ext cx="8416031" cy="2031325"/>
          </a:xfrm>
          <a:prstGeom prst="rect">
            <a:avLst/>
          </a:prstGeom>
        </p:spPr>
        <p:txBody>
          <a:bodyPr wrap="square">
            <a:spAutoFit/>
          </a:bodyPr>
          <a:lstStyle/>
          <a:p>
            <a:pPr>
              <a:buFont typeface="Arial" panose="020B0604020202020204" pitchFamily="34" charset="0"/>
              <a:buChar char="•"/>
            </a:pPr>
            <a:r>
              <a:rPr lang="en-US" dirty="0">
                <a:solidFill>
                  <a:srgbClr val="000000"/>
                </a:solidFill>
                <a:latin typeface="Times New Roman" panose="02020603050405020304" pitchFamily="18" charset="0"/>
              </a:rPr>
              <a:t>Westbrook AM, Lucks JB. Achieving large dynamic range control of gene expression with a compact RNA transcription-translation regulator. Nucleic Acids Res. 2017;45(9):5614–5624</a:t>
            </a:r>
            <a:r>
              <a:rPr lang="en-US" dirty="0" smtClean="0">
                <a:solidFill>
                  <a:srgbClr val="000000"/>
                </a:solidFill>
                <a:latin typeface="Times New Roman" panose="02020603050405020304" pitchFamily="18" charset="0"/>
              </a:rPr>
              <a:t>..</a:t>
            </a:r>
            <a:r>
              <a:rPr lang="en-US" dirty="0">
                <a:solidFill>
                  <a:srgbClr val="000000"/>
                </a:solidFill>
                <a:latin typeface="Times New Roman" panose="02020603050405020304" pitchFamily="18" charset="0"/>
              </a:rPr>
              <a:t> </a:t>
            </a:r>
          </a:p>
          <a:p>
            <a:pPr>
              <a:buFont typeface="Arial" panose="020B0604020202020204" pitchFamily="34" charset="0"/>
              <a:buChar char="•"/>
            </a:pPr>
            <a:r>
              <a:rPr lang="en-US" dirty="0">
                <a:solidFill>
                  <a:srgbClr val="000000"/>
                </a:solidFill>
                <a:latin typeface="Times New Roman" panose="02020603050405020304" pitchFamily="18" charset="0"/>
              </a:rPr>
              <a:t>Whitton BA, Potts M (2000) The ecology of cyanobacteria: their diversity in time and space. Kluwer Academic Publisher</a:t>
            </a:r>
          </a:p>
          <a:p>
            <a:pPr>
              <a:buFont typeface="Arial" panose="020B0604020202020204" pitchFamily="34" charset="0"/>
              <a:buChar char="•"/>
            </a:pPr>
            <a:r>
              <a:rPr lang="en-US" dirty="0" err="1">
                <a:solidFill>
                  <a:srgbClr val="000000"/>
                </a:solidFill>
                <a:latin typeface="Times New Roman" panose="02020603050405020304" pitchFamily="18" charset="0"/>
              </a:rPr>
              <a:t>Wolk</a:t>
            </a:r>
            <a:r>
              <a:rPr lang="en-US" dirty="0">
                <a:solidFill>
                  <a:srgbClr val="000000"/>
                </a:solidFill>
                <a:latin typeface="Times New Roman" panose="02020603050405020304" pitchFamily="18" charset="0"/>
              </a:rPr>
              <a:t> CP, </a:t>
            </a:r>
            <a:r>
              <a:rPr lang="en-US" dirty="0" err="1">
                <a:solidFill>
                  <a:srgbClr val="000000"/>
                </a:solidFill>
                <a:latin typeface="Times New Roman" panose="02020603050405020304" pitchFamily="18" charset="0"/>
              </a:rPr>
              <a:t>Elhai</a:t>
            </a:r>
            <a:r>
              <a:rPr lang="en-US" dirty="0">
                <a:solidFill>
                  <a:srgbClr val="000000"/>
                </a:solidFill>
                <a:latin typeface="Times New Roman" panose="02020603050405020304" pitchFamily="18" charset="0"/>
              </a:rPr>
              <a:t> J, </a:t>
            </a:r>
            <a:r>
              <a:rPr lang="en-US" dirty="0" err="1">
                <a:solidFill>
                  <a:srgbClr val="000000"/>
                </a:solidFill>
                <a:latin typeface="Times New Roman" panose="02020603050405020304" pitchFamily="18" charset="0"/>
              </a:rPr>
              <a:t>Kuritz</a:t>
            </a:r>
            <a:r>
              <a:rPr lang="en-US" dirty="0">
                <a:solidFill>
                  <a:srgbClr val="000000"/>
                </a:solidFill>
                <a:latin typeface="Times New Roman" panose="02020603050405020304" pitchFamily="18" charset="0"/>
              </a:rPr>
              <a:t> T, Holland D. Amplified expression of a transcriptional pattern formed during development of </a:t>
            </a:r>
            <a:r>
              <a:rPr lang="en-US" i="1" dirty="0">
                <a:solidFill>
                  <a:srgbClr val="000000"/>
                </a:solidFill>
                <a:latin typeface="Times New Roman" panose="02020603050405020304" pitchFamily="18" charset="0"/>
              </a:rPr>
              <a:t>Anabaena</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Mol</a:t>
            </a:r>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Microbiol</a:t>
            </a:r>
            <a:r>
              <a:rPr lang="en-US" dirty="0">
                <a:solidFill>
                  <a:srgbClr val="000000"/>
                </a:solidFill>
                <a:latin typeface="Times New Roman" panose="02020603050405020304" pitchFamily="18" charset="0"/>
              </a:rPr>
              <a:t>. 1993;7(3):</a:t>
            </a:r>
            <a:r>
              <a:rPr lang="en-US" dirty="0" smtClean="0">
                <a:solidFill>
                  <a:srgbClr val="000000"/>
                </a:solidFill>
                <a:latin typeface="Times New Roman" panose="02020603050405020304" pitchFamily="18" charset="0"/>
              </a:rPr>
              <a:t>441–445.</a:t>
            </a:r>
            <a:endParaRPr lang="en-US" b="0" i="0" dirty="0">
              <a:solidFill>
                <a:srgbClr val="000000"/>
              </a:solidFill>
              <a:effectLst/>
              <a:latin typeface="Times New Roman" panose="02020603050405020304" pitchFamily="18" charset="0"/>
            </a:endParaRPr>
          </a:p>
        </p:txBody>
      </p:sp>
      <p:sp>
        <p:nvSpPr>
          <p:cNvPr id="5" name="Прямоугольник 4"/>
          <p:cNvSpPr/>
          <p:nvPr/>
        </p:nvSpPr>
        <p:spPr>
          <a:xfrm>
            <a:off x="390617" y="477993"/>
            <a:ext cx="8611340" cy="646331"/>
          </a:xfrm>
          <a:prstGeom prst="rect">
            <a:avLst/>
          </a:prstGeom>
        </p:spPr>
        <p:txBody>
          <a:bodyPr wrap="square">
            <a:spAutoFit/>
          </a:bodyPr>
          <a:lstStyle/>
          <a:p>
            <a:r>
              <a:rPr lang="ru-RU" dirty="0" err="1"/>
              <a:t>Petra</a:t>
            </a:r>
            <a:r>
              <a:rPr lang="ru-RU" dirty="0"/>
              <a:t> </a:t>
            </a:r>
            <a:r>
              <a:rPr lang="ru-RU" dirty="0" err="1"/>
              <a:t>Till</a:t>
            </a:r>
            <a:r>
              <a:rPr lang="ru-RU" dirty="0"/>
              <a:t>, </a:t>
            </a:r>
            <a:r>
              <a:rPr lang="ru-RU" dirty="0" err="1"/>
              <a:t>et</a:t>
            </a:r>
            <a:r>
              <a:rPr lang="ru-RU" dirty="0"/>
              <a:t> </a:t>
            </a:r>
            <a:r>
              <a:rPr lang="ru-RU" dirty="0" err="1"/>
              <a:t>al</a:t>
            </a:r>
            <a:r>
              <a:rPr lang="ru-RU" dirty="0"/>
              <a:t>., </a:t>
            </a:r>
            <a:r>
              <a:rPr lang="ru-RU" b="1" dirty="0" err="1"/>
              <a:t>Regulatory</a:t>
            </a:r>
            <a:r>
              <a:rPr lang="ru-RU" b="1" dirty="0"/>
              <a:t> </a:t>
            </a:r>
            <a:r>
              <a:rPr lang="ru-RU" b="1" dirty="0" err="1"/>
              <a:t>systems</a:t>
            </a:r>
            <a:r>
              <a:rPr lang="ru-RU" b="1" dirty="0"/>
              <a:t> </a:t>
            </a:r>
            <a:r>
              <a:rPr lang="ru-RU" b="1" dirty="0" err="1"/>
              <a:t>for</a:t>
            </a:r>
            <a:r>
              <a:rPr lang="ru-RU" b="1" dirty="0"/>
              <a:t> </a:t>
            </a:r>
            <a:r>
              <a:rPr lang="ru-RU" b="1" dirty="0" err="1"/>
              <a:t>gene</a:t>
            </a:r>
            <a:r>
              <a:rPr lang="ru-RU" b="1" dirty="0"/>
              <a:t> </a:t>
            </a:r>
            <a:r>
              <a:rPr lang="ru-RU" b="1" dirty="0" err="1"/>
              <a:t>expression</a:t>
            </a:r>
            <a:r>
              <a:rPr lang="ru-RU" b="1" dirty="0"/>
              <a:t> </a:t>
            </a:r>
            <a:r>
              <a:rPr lang="ru-RU" b="1" dirty="0" err="1"/>
              <a:t>control</a:t>
            </a:r>
            <a:r>
              <a:rPr lang="ru-RU" b="1" dirty="0"/>
              <a:t> </a:t>
            </a:r>
            <a:r>
              <a:rPr lang="ru-RU" b="1" dirty="0" err="1"/>
              <a:t>in</a:t>
            </a:r>
            <a:r>
              <a:rPr lang="ru-RU" b="1" dirty="0"/>
              <a:t> </a:t>
            </a:r>
            <a:r>
              <a:rPr lang="ru-RU" b="1" dirty="0" err="1"/>
              <a:t>cyanobacteria</a:t>
            </a:r>
            <a:r>
              <a:rPr lang="ru-RU" dirty="0"/>
              <a:t>,</a:t>
            </a:r>
          </a:p>
          <a:p>
            <a:r>
              <a:rPr lang="ru-RU" dirty="0" err="1"/>
              <a:t>Appl</a:t>
            </a:r>
            <a:r>
              <a:rPr lang="ru-RU" dirty="0"/>
              <a:t> </a:t>
            </a:r>
            <a:r>
              <a:rPr lang="ru-RU" dirty="0" err="1"/>
              <a:t>Microbiol</a:t>
            </a:r>
            <a:r>
              <a:rPr lang="ru-RU" dirty="0"/>
              <a:t> </a:t>
            </a:r>
            <a:r>
              <a:rPr lang="ru-RU" dirty="0" err="1"/>
              <a:t>Biotechnol</a:t>
            </a:r>
            <a:r>
              <a:rPr lang="ru-RU" dirty="0"/>
              <a:t>. 2020; 104(5): 1977–1991. </a:t>
            </a:r>
          </a:p>
        </p:txBody>
      </p:sp>
      <p:sp>
        <p:nvSpPr>
          <p:cNvPr id="6" name="Прямоугольник 5"/>
          <p:cNvSpPr/>
          <p:nvPr/>
        </p:nvSpPr>
        <p:spPr>
          <a:xfrm>
            <a:off x="390617" y="1083726"/>
            <a:ext cx="7572653" cy="369332"/>
          </a:xfrm>
          <a:prstGeom prst="rect">
            <a:avLst/>
          </a:prstGeom>
        </p:spPr>
        <p:txBody>
          <a:bodyPr wrap="square">
            <a:spAutoFit/>
          </a:bodyPr>
          <a:lstStyle/>
          <a:p>
            <a:r>
              <a:rPr lang="en-US" dirty="0" smtClean="0"/>
              <a:t>Free     https</a:t>
            </a:r>
            <a:r>
              <a:rPr lang="en-US" dirty="0"/>
              <a:t>://www.ncbi.nlm.nih.gov/pmc/articles/PMC7007895/</a:t>
            </a:r>
            <a:endParaRPr lang="ru-RU" dirty="0"/>
          </a:p>
        </p:txBody>
      </p:sp>
      <p:sp>
        <p:nvSpPr>
          <p:cNvPr id="3" name="Номер слайда 2"/>
          <p:cNvSpPr>
            <a:spLocks noGrp="1"/>
          </p:cNvSpPr>
          <p:nvPr>
            <p:ph type="sldNum" sz="quarter" idx="12"/>
          </p:nvPr>
        </p:nvSpPr>
        <p:spPr/>
        <p:txBody>
          <a:bodyPr/>
          <a:lstStyle/>
          <a:p>
            <a:fld id="{D38A2756-96E7-4B0D-965D-14F76B38E653}" type="slidenum">
              <a:rPr lang="en-US" smtClean="0"/>
              <a:t>8</a:t>
            </a:fld>
            <a:endParaRPr lang="en-US"/>
          </a:p>
        </p:txBody>
      </p:sp>
      <p:sp>
        <p:nvSpPr>
          <p:cNvPr id="7" name="TextBox 6"/>
          <p:cNvSpPr txBox="1"/>
          <p:nvPr/>
        </p:nvSpPr>
        <p:spPr>
          <a:xfrm>
            <a:off x="3517788" y="6138623"/>
            <a:ext cx="1318310" cy="369332"/>
          </a:xfrm>
          <a:prstGeom prst="rect">
            <a:avLst/>
          </a:prstGeom>
          <a:noFill/>
        </p:spPr>
        <p:txBody>
          <a:bodyPr wrap="none" rtlCol="0">
            <a:spAutoFit/>
          </a:bodyPr>
          <a:lstStyle/>
          <a:p>
            <a:r>
              <a:rPr lang="ru-RU" dirty="0" smtClean="0"/>
              <a:t>(</a:t>
            </a:r>
            <a:r>
              <a:rPr lang="en-US" dirty="0" err="1" smtClean="0"/>
              <a:t>Wolk</a:t>
            </a:r>
            <a:r>
              <a:rPr lang="en-US" dirty="0" smtClean="0"/>
              <a:t> et al.)</a:t>
            </a:r>
            <a:endParaRPr lang="ru-RU" dirty="0"/>
          </a:p>
        </p:txBody>
      </p:sp>
    </p:spTree>
    <p:extLst>
      <p:ext uri="{BB962C8B-B14F-4D97-AF65-F5344CB8AC3E}">
        <p14:creationId xmlns:p14="http://schemas.microsoft.com/office/powerpoint/2010/main" val="3287598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3880" y="1081662"/>
            <a:ext cx="8043169" cy="2308324"/>
          </a:xfrm>
          <a:prstGeom prst="rect">
            <a:avLst/>
          </a:prstGeom>
        </p:spPr>
        <p:txBody>
          <a:bodyPr wrap="square">
            <a:spAutoFit/>
          </a:bodyPr>
          <a:lstStyle/>
          <a:p>
            <a:r>
              <a:rPr lang="en-US" sz="2400" dirty="0">
                <a:solidFill>
                  <a:srgbClr val="000000"/>
                </a:solidFill>
                <a:latin typeface="Times New Roman" panose="02020603050405020304" pitchFamily="18" charset="0"/>
              </a:rPr>
              <a:t>Recently, a </a:t>
            </a:r>
            <a:r>
              <a:rPr lang="en-US" sz="2400" dirty="0" err="1">
                <a:solidFill>
                  <a:srgbClr val="000000"/>
                </a:solidFill>
                <a:latin typeface="Times New Roman" panose="02020603050405020304" pitchFamily="18" charset="0"/>
              </a:rPr>
              <a:t>ferroptosis</a:t>
            </a:r>
            <a:r>
              <a:rPr lang="en-US" sz="2400" dirty="0">
                <a:solidFill>
                  <a:srgbClr val="000000"/>
                </a:solidFill>
                <a:latin typeface="Times New Roman" panose="02020603050405020304" pitchFamily="18" charset="0"/>
              </a:rPr>
              <a:t> signature was reported in a case report of COVID-19 patient (48-year-old, male), showing 4-HNE, a reactive breakdown product of the lipid peroxides or oxidized phosphatidylcholine was positive in myocardial tissue staining and in the proximal tubules of acute kidney injury, with decreased lymphocytes in the blood</a:t>
            </a:r>
            <a:r>
              <a:rPr lang="en-US" sz="2400" baseline="30000" dirty="0">
                <a:solidFill>
                  <a:srgbClr val="642A8F"/>
                </a:solidFill>
                <a:latin typeface="Times New Roman" panose="02020603050405020304" pitchFamily="18" charset="0"/>
                <a:hlinkClick r:id="rId2"/>
              </a:rPr>
              <a:t>63</a:t>
            </a:r>
            <a:r>
              <a:rPr lang="en-US" sz="2400" dirty="0">
                <a:solidFill>
                  <a:srgbClr val="000000"/>
                </a:solidFill>
                <a:latin typeface="Times New Roman" panose="02020603050405020304" pitchFamily="18" charset="0"/>
              </a:rPr>
              <a:t>.</a:t>
            </a:r>
            <a:endParaRPr lang="ru-RU" sz="2400" dirty="0"/>
          </a:p>
        </p:txBody>
      </p:sp>
      <p:sp>
        <p:nvSpPr>
          <p:cNvPr id="3" name="Прямоугольник 2"/>
          <p:cNvSpPr/>
          <p:nvPr/>
        </p:nvSpPr>
        <p:spPr>
          <a:xfrm>
            <a:off x="443880" y="3710469"/>
            <a:ext cx="8167456" cy="1569660"/>
          </a:xfrm>
          <a:prstGeom prst="rect">
            <a:avLst/>
          </a:prstGeom>
        </p:spPr>
        <p:txBody>
          <a:bodyPr wrap="square">
            <a:spAutoFit/>
          </a:bodyPr>
          <a:lstStyle/>
          <a:p>
            <a:r>
              <a:rPr lang="en-US" sz="1600" dirty="0">
                <a:solidFill>
                  <a:srgbClr val="000000"/>
                </a:solidFill>
                <a:latin typeface="Times New Roman" panose="02020603050405020304" pitchFamily="18" charset="0"/>
              </a:rPr>
              <a:t>62. </a:t>
            </a:r>
            <a:r>
              <a:rPr lang="en-US" sz="1600" dirty="0" err="1">
                <a:solidFill>
                  <a:srgbClr val="000000"/>
                </a:solidFill>
                <a:latin typeface="Times New Roman" panose="02020603050405020304" pitchFamily="18" charset="0"/>
              </a:rPr>
              <a:t>Tavakolpour</a:t>
            </a:r>
            <a:r>
              <a:rPr lang="en-US" sz="1600" dirty="0">
                <a:solidFill>
                  <a:srgbClr val="000000"/>
                </a:solidFill>
                <a:latin typeface="Times New Roman" panose="02020603050405020304" pitchFamily="18" charset="0"/>
              </a:rPr>
              <a:t> S, </a:t>
            </a:r>
            <a:r>
              <a:rPr lang="en-US" sz="1600" dirty="0" err="1">
                <a:solidFill>
                  <a:srgbClr val="000000"/>
                </a:solidFill>
                <a:latin typeface="Times New Roman" panose="02020603050405020304" pitchFamily="18" charset="0"/>
              </a:rPr>
              <a:t>Rakhshandehroo</a:t>
            </a:r>
            <a:r>
              <a:rPr lang="en-US" sz="1600" dirty="0">
                <a:solidFill>
                  <a:srgbClr val="000000"/>
                </a:solidFill>
                <a:latin typeface="Times New Roman" panose="02020603050405020304" pitchFamily="18" charset="0"/>
              </a:rPr>
              <a:t> T, Wei EX, </a:t>
            </a:r>
            <a:r>
              <a:rPr lang="en-US" sz="1600" dirty="0" err="1">
                <a:solidFill>
                  <a:srgbClr val="000000"/>
                </a:solidFill>
                <a:latin typeface="Times New Roman" panose="02020603050405020304" pitchFamily="18" charset="0"/>
              </a:rPr>
              <a:t>Rashidian</a:t>
            </a:r>
            <a:r>
              <a:rPr lang="en-US" sz="1600" dirty="0">
                <a:solidFill>
                  <a:srgbClr val="000000"/>
                </a:solidFill>
                <a:latin typeface="Times New Roman" panose="02020603050405020304" pitchFamily="18" charset="0"/>
              </a:rPr>
              <a:t> M. Lymphopenia during the COVID-19 infection: what it shows and what can be learned. </a:t>
            </a:r>
            <a:r>
              <a:rPr lang="en-US" sz="1600" dirty="0" err="1">
                <a:solidFill>
                  <a:srgbClr val="000000"/>
                </a:solidFill>
                <a:latin typeface="Times New Roman" panose="02020603050405020304" pitchFamily="18" charset="0"/>
              </a:rPr>
              <a:t>Immunol</a:t>
            </a:r>
            <a:r>
              <a:rPr lang="en-US" sz="1600" dirty="0">
                <a:solidFill>
                  <a:srgbClr val="000000"/>
                </a:solidFill>
                <a:latin typeface="Times New Roman" panose="02020603050405020304" pitchFamily="18" charset="0"/>
              </a:rPr>
              <a:t>. Lett. 2020;225:31–32. </a:t>
            </a:r>
            <a:endParaRPr lang="en-US" sz="1600" dirty="0" smtClean="0">
              <a:solidFill>
                <a:srgbClr val="000000"/>
              </a:solidFill>
              <a:latin typeface="Times New Roman" panose="02020603050405020304" pitchFamily="18" charset="0"/>
            </a:endParaRPr>
          </a:p>
          <a:p>
            <a:r>
              <a:rPr lang="en-US" sz="1600" dirty="0" smtClean="0">
                <a:solidFill>
                  <a:srgbClr val="000000"/>
                </a:solidFill>
                <a:latin typeface="Times New Roman" panose="02020603050405020304" pitchFamily="18" charset="0"/>
              </a:rPr>
              <a:t>63</a:t>
            </a:r>
            <a:r>
              <a:rPr lang="en-US" sz="1600" dirty="0">
                <a:solidFill>
                  <a:srgbClr val="000000"/>
                </a:solidFill>
                <a:latin typeface="Times New Roman" panose="02020603050405020304" pitchFamily="18" charset="0"/>
              </a:rPr>
              <a:t>. Jacobs, W. et al. Fatal lymphocytic cardiac damage in coronavirus disease 2019 (COVID-19): autopsy reveals a </a:t>
            </a:r>
            <a:r>
              <a:rPr lang="en-US" sz="1600" dirty="0" err="1">
                <a:solidFill>
                  <a:srgbClr val="000000"/>
                </a:solidFill>
                <a:latin typeface="Times New Roman" panose="02020603050405020304" pitchFamily="18" charset="0"/>
              </a:rPr>
              <a:t>ferroptosis</a:t>
            </a:r>
            <a:r>
              <a:rPr lang="en-US" sz="1600" dirty="0">
                <a:solidFill>
                  <a:srgbClr val="000000"/>
                </a:solidFill>
                <a:latin typeface="Times New Roman" panose="02020603050405020304" pitchFamily="18" charset="0"/>
              </a:rPr>
              <a:t> signature. </a:t>
            </a:r>
            <a:r>
              <a:rPr lang="en-US" sz="1600" i="1" dirty="0">
                <a:solidFill>
                  <a:srgbClr val="000000"/>
                </a:solidFill>
                <a:latin typeface="Times New Roman" panose="02020603050405020304" pitchFamily="18" charset="0"/>
              </a:rPr>
              <a:t>ESC Heart Fail</a:t>
            </a:r>
            <a:r>
              <a:rPr lang="en-US" sz="1600" dirty="0">
                <a:solidFill>
                  <a:srgbClr val="000000"/>
                </a:solidFill>
                <a:latin typeface="Times New Roman" panose="02020603050405020304" pitchFamily="18" charset="0"/>
              </a:rPr>
              <a:t>. </a:t>
            </a:r>
          </a:p>
          <a:p>
            <a:r>
              <a:rPr lang="en-US" sz="1600" dirty="0">
                <a:solidFill>
                  <a:srgbClr val="000000"/>
                </a:solidFill>
                <a:latin typeface="Times New Roman" panose="02020603050405020304" pitchFamily="18" charset="0"/>
              </a:rPr>
              <a:t>64. </a:t>
            </a:r>
            <a:r>
              <a:rPr lang="en-US" sz="1600" dirty="0" err="1">
                <a:solidFill>
                  <a:srgbClr val="000000"/>
                </a:solidFill>
                <a:latin typeface="Times New Roman" panose="02020603050405020304" pitchFamily="18" charset="0"/>
              </a:rPr>
              <a:t>Devisscher</a:t>
            </a:r>
            <a:r>
              <a:rPr lang="en-US" sz="1600" dirty="0">
                <a:solidFill>
                  <a:srgbClr val="000000"/>
                </a:solidFill>
                <a:latin typeface="Times New Roman" panose="02020603050405020304" pitchFamily="18" charset="0"/>
              </a:rPr>
              <a:t> L, et al. Discovery of novel, drug-like </a:t>
            </a:r>
            <a:r>
              <a:rPr lang="en-US" sz="1600" dirty="0" err="1">
                <a:solidFill>
                  <a:srgbClr val="000000"/>
                </a:solidFill>
                <a:latin typeface="Times New Roman" panose="02020603050405020304" pitchFamily="18" charset="0"/>
              </a:rPr>
              <a:t>ferroptosis</a:t>
            </a:r>
            <a:r>
              <a:rPr lang="en-US" sz="1600" dirty="0">
                <a:solidFill>
                  <a:srgbClr val="000000"/>
                </a:solidFill>
                <a:latin typeface="Times New Roman" panose="02020603050405020304" pitchFamily="18" charset="0"/>
              </a:rPr>
              <a:t> inhibitors with in vivo efficacy. J. Med. Chem. 2018;61:10126–10140. </a:t>
            </a:r>
            <a:endParaRPr lang="en-US" sz="1600" b="0" i="0" dirty="0">
              <a:solidFill>
                <a:srgbClr val="000000"/>
              </a:solidFill>
              <a:effectLst/>
              <a:latin typeface="Times New Roman" panose="02020603050405020304" pitchFamily="18" charset="0"/>
            </a:endParaRPr>
          </a:p>
        </p:txBody>
      </p:sp>
      <p:sp>
        <p:nvSpPr>
          <p:cNvPr id="4" name="Прямоугольник 3"/>
          <p:cNvSpPr/>
          <p:nvPr/>
        </p:nvSpPr>
        <p:spPr>
          <a:xfrm>
            <a:off x="381738" y="231221"/>
            <a:ext cx="8389400" cy="646331"/>
          </a:xfrm>
          <a:prstGeom prst="rect">
            <a:avLst/>
          </a:prstGeom>
        </p:spPr>
        <p:txBody>
          <a:bodyPr wrap="square">
            <a:spAutoFit/>
          </a:bodyPr>
          <a:lstStyle/>
          <a:p>
            <a:r>
              <a:rPr lang="en-US" dirty="0">
                <a:latin typeface="Calibri" panose="020F0502020204030204" pitchFamily="34" charset="0"/>
              </a:rPr>
              <a:t>Yang M, Lai CL. </a:t>
            </a:r>
            <a:r>
              <a:rPr lang="en-US" b="1" dirty="0">
                <a:latin typeface="Calibri" panose="020F0502020204030204" pitchFamily="34" charset="0"/>
              </a:rPr>
              <a:t>SARS-CoV-2 infection: can </a:t>
            </a:r>
            <a:r>
              <a:rPr lang="en-US" b="1" dirty="0" err="1">
                <a:latin typeface="Calibri" panose="020F0502020204030204" pitchFamily="34" charset="0"/>
              </a:rPr>
              <a:t>ferroptosis</a:t>
            </a:r>
            <a:r>
              <a:rPr lang="en-US" b="1" dirty="0">
                <a:latin typeface="Calibri" panose="020F0502020204030204" pitchFamily="34" charset="0"/>
              </a:rPr>
              <a:t> be a potential treatment target for multiple organ involvement? </a:t>
            </a:r>
            <a:r>
              <a:rPr lang="en-US" dirty="0">
                <a:latin typeface="Calibri" panose="020F0502020204030204" pitchFamily="34" charset="0"/>
              </a:rPr>
              <a:t>Cell Death </a:t>
            </a:r>
            <a:r>
              <a:rPr lang="en-US" dirty="0" err="1">
                <a:latin typeface="Calibri" panose="020F0502020204030204" pitchFamily="34" charset="0"/>
              </a:rPr>
              <a:t>Discov</a:t>
            </a:r>
            <a:r>
              <a:rPr lang="en-US" dirty="0">
                <a:latin typeface="Calibri" panose="020F0502020204030204" pitchFamily="34" charset="0"/>
              </a:rPr>
              <a:t>. 2020;6:130</a:t>
            </a:r>
            <a:r>
              <a:rPr lang="en-US" dirty="0">
                <a:latin typeface="Courier New" panose="02070309020205020404" pitchFamily="49" charset="0"/>
              </a:rPr>
              <a:t>.</a:t>
            </a:r>
            <a:endParaRPr lang="ru-RU" dirty="0"/>
          </a:p>
        </p:txBody>
      </p:sp>
      <p:sp>
        <p:nvSpPr>
          <p:cNvPr id="5" name="Номер слайда 4"/>
          <p:cNvSpPr>
            <a:spLocks noGrp="1"/>
          </p:cNvSpPr>
          <p:nvPr>
            <p:ph type="sldNum" sz="quarter" idx="12"/>
          </p:nvPr>
        </p:nvSpPr>
        <p:spPr/>
        <p:txBody>
          <a:bodyPr/>
          <a:lstStyle/>
          <a:p>
            <a:fld id="{D38A2756-96E7-4B0D-965D-14F76B38E653}" type="slidenum">
              <a:rPr lang="en-US" smtClean="0"/>
              <a:t>9</a:t>
            </a:fld>
            <a:endParaRPr lang="en-US"/>
          </a:p>
        </p:txBody>
      </p:sp>
    </p:spTree>
    <p:extLst>
      <p:ext uri="{BB962C8B-B14F-4D97-AF65-F5344CB8AC3E}">
        <p14:creationId xmlns:p14="http://schemas.microsoft.com/office/powerpoint/2010/main" val="406390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1729</TotalTime>
  <Words>1697</Words>
  <Application>Microsoft Office PowerPoint</Application>
  <PresentationFormat>Экран (4:3)</PresentationFormat>
  <Paragraphs>252</Paragraphs>
  <Slides>34</Slides>
  <Notes>1</Notes>
  <HiddenSlides>0</HiddenSlides>
  <MMClips>0</MMClips>
  <ScaleCrop>false</ScaleCrop>
  <HeadingPairs>
    <vt:vector size="6" baseType="variant">
      <vt:variant>
        <vt:lpstr>Использованные шрифты</vt:lpstr>
      </vt:variant>
      <vt:variant>
        <vt:i4>13</vt:i4>
      </vt:variant>
      <vt:variant>
        <vt:lpstr>Тема</vt:lpstr>
      </vt:variant>
      <vt:variant>
        <vt:i4>1</vt:i4>
      </vt:variant>
      <vt:variant>
        <vt:lpstr>Заголовки слайдов</vt:lpstr>
      </vt:variant>
      <vt:variant>
        <vt:i4>34</vt:i4>
      </vt:variant>
    </vt:vector>
  </HeadingPairs>
  <TitlesOfParts>
    <vt:vector size="48" baseType="lpstr">
      <vt:lpstr>Arial</vt:lpstr>
      <vt:lpstr>Arial</vt:lpstr>
      <vt:lpstr>Calibri</vt:lpstr>
      <vt:lpstr>Calibri Light</vt:lpstr>
      <vt:lpstr>Courier New</vt:lpstr>
      <vt:lpstr>HelveticaNeueLTStd-Bd</vt:lpstr>
      <vt:lpstr>HelveticaNeueLTStd-Lt</vt:lpstr>
      <vt:lpstr>MuseoSans</vt:lpstr>
      <vt:lpstr>RMTMI</vt:lpstr>
      <vt:lpstr>Times New Roman</vt:lpstr>
      <vt:lpstr>TimesNewRomanMTStd</vt:lpstr>
      <vt:lpstr>TimesNewRomanMTStd-Bold</vt:lpstr>
      <vt:lpstr>Trebuchet MS</vt:lpstr>
      <vt:lpstr>Тема Office</vt:lpstr>
      <vt:lpstr>Мини-обзор генома и протеома бактерии</vt:lpstr>
      <vt:lpstr>Последний день зачёта за семестр  –25 дек.</vt:lpstr>
      <vt:lpstr>Задания практикума 14 и позже</vt:lpstr>
      <vt:lpstr>Представление результатов для проверки</vt:lpstr>
      <vt:lpstr>Примеры мини-обзоров</vt:lpstr>
      <vt:lpstr>1.Требование: должны быть ссылки на источники</vt:lpstr>
      <vt:lpstr>Презентация PowerPoint</vt:lpstr>
      <vt:lpstr>Презентация PowerPoint</vt:lpstr>
      <vt:lpstr>Презентация PowerPoint</vt:lpstr>
      <vt:lpstr>2.Требование: ссылки должны быть оформлены в соответствии с принятыми стандартами</vt:lpstr>
      <vt:lpstr>Презентация PowerPoint</vt:lpstr>
      <vt:lpstr>3.Требования к оформлению рисунков</vt:lpstr>
      <vt:lpstr>Презентация PowerPoint</vt:lpstr>
      <vt:lpstr>Презентация PowerPoint</vt:lpstr>
      <vt:lpstr>Презентация PowerPoint</vt:lpstr>
      <vt:lpstr>Презентация PowerPoint</vt:lpstr>
      <vt:lpstr>4.Требования к оформлению таблиц</vt:lpstr>
      <vt:lpstr>Презентация PowerPoint</vt:lpstr>
      <vt:lpstr>Презентация PowerPoint</vt:lpstr>
      <vt:lpstr>5. Требование расшифровки  сокращений (аббревиатур)</vt:lpstr>
      <vt:lpstr>6. Требования к оформлению сопроводительных материалов</vt:lpstr>
      <vt:lpstr>Презентация PowerPoint</vt:lpstr>
      <vt:lpstr>Разделы мини-обзора</vt:lpstr>
      <vt:lpstr>Самый трудный слайд </vt:lpstr>
      <vt:lpstr>Название</vt:lpstr>
      <vt:lpstr>Введение  &lt;= 120 слов</vt:lpstr>
      <vt:lpstr>Материалы и методы</vt:lpstr>
      <vt:lpstr>Результаты</vt:lpstr>
      <vt:lpstr>Результаты</vt:lpstr>
      <vt:lpstr>Результаты</vt:lpstr>
      <vt:lpstr>Обсуждение</vt:lpstr>
      <vt:lpstr>Литература</vt:lpstr>
      <vt:lpstr>Выводы</vt:lpstr>
      <vt:lpstr>Конец презентации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aba</dc:creator>
  <cp:lastModifiedBy>aba</cp:lastModifiedBy>
  <cp:revision>69</cp:revision>
  <dcterms:created xsi:type="dcterms:W3CDTF">2019-12-12T12:38:27Z</dcterms:created>
  <dcterms:modified xsi:type="dcterms:W3CDTF">2020-12-04T05:49:51Z</dcterms:modified>
</cp:coreProperties>
</file>