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5" r:id="rId1"/>
  </p:sldMasterIdLst>
  <p:notesMasterIdLst>
    <p:notesMasterId r:id="rId77"/>
  </p:notesMasterIdLst>
  <p:sldIdLst>
    <p:sldId id="427" r:id="rId2"/>
    <p:sldId id="372" r:id="rId3"/>
    <p:sldId id="362" r:id="rId4"/>
    <p:sldId id="370" r:id="rId5"/>
    <p:sldId id="407" r:id="rId6"/>
    <p:sldId id="430" r:id="rId7"/>
    <p:sldId id="437" r:id="rId8"/>
    <p:sldId id="435" r:id="rId9"/>
    <p:sldId id="436" r:id="rId10"/>
    <p:sldId id="379" r:id="rId11"/>
    <p:sldId id="438" r:id="rId12"/>
    <p:sldId id="429" r:id="rId13"/>
    <p:sldId id="431" r:id="rId14"/>
    <p:sldId id="381" r:id="rId15"/>
    <p:sldId id="378" r:id="rId16"/>
    <p:sldId id="434" r:id="rId17"/>
    <p:sldId id="433" r:id="rId18"/>
    <p:sldId id="364" r:id="rId19"/>
    <p:sldId id="377" r:id="rId20"/>
    <p:sldId id="439" r:id="rId21"/>
    <p:sldId id="366" r:id="rId22"/>
    <p:sldId id="371" r:id="rId23"/>
    <p:sldId id="373" r:id="rId24"/>
    <p:sldId id="374" r:id="rId25"/>
    <p:sldId id="386" r:id="rId26"/>
    <p:sldId id="334" r:id="rId27"/>
    <p:sldId id="335" r:id="rId28"/>
    <p:sldId id="368" r:id="rId29"/>
    <p:sldId id="345" r:id="rId30"/>
    <p:sldId id="375" r:id="rId31"/>
    <p:sldId id="440" r:id="rId32"/>
    <p:sldId id="387" r:id="rId33"/>
    <p:sldId id="441" r:id="rId34"/>
    <p:sldId id="442" r:id="rId35"/>
    <p:sldId id="443" r:id="rId36"/>
    <p:sldId id="444" r:id="rId37"/>
    <p:sldId id="445" r:id="rId38"/>
    <p:sldId id="388" r:id="rId39"/>
    <p:sldId id="389" r:id="rId40"/>
    <p:sldId id="390" r:id="rId41"/>
    <p:sldId id="391" r:id="rId42"/>
    <p:sldId id="392" r:id="rId43"/>
    <p:sldId id="393" r:id="rId44"/>
    <p:sldId id="446" r:id="rId45"/>
    <p:sldId id="447" r:id="rId46"/>
    <p:sldId id="448" r:id="rId47"/>
    <p:sldId id="449" r:id="rId48"/>
    <p:sldId id="399" r:id="rId49"/>
    <p:sldId id="405" r:id="rId50"/>
    <p:sldId id="336" r:id="rId51"/>
    <p:sldId id="338" r:id="rId52"/>
    <p:sldId id="339" r:id="rId53"/>
    <p:sldId id="340" r:id="rId54"/>
    <p:sldId id="342" r:id="rId55"/>
    <p:sldId id="304" r:id="rId56"/>
    <p:sldId id="302" r:id="rId57"/>
    <p:sldId id="290" r:id="rId58"/>
    <p:sldId id="303" r:id="rId59"/>
    <p:sldId id="274" r:id="rId60"/>
    <p:sldId id="275" r:id="rId61"/>
    <p:sldId id="276" r:id="rId62"/>
    <p:sldId id="267" r:id="rId63"/>
    <p:sldId id="283" r:id="rId64"/>
    <p:sldId id="284" r:id="rId65"/>
    <p:sldId id="285" r:id="rId66"/>
    <p:sldId id="286" r:id="rId67"/>
    <p:sldId id="287" r:id="rId68"/>
    <p:sldId id="288" r:id="rId69"/>
    <p:sldId id="367" r:id="rId70"/>
    <p:sldId id="384" r:id="rId71"/>
    <p:sldId id="408" r:id="rId72"/>
    <p:sldId id="423" r:id="rId73"/>
    <p:sldId id="424" r:id="rId74"/>
    <p:sldId id="425" r:id="rId75"/>
    <p:sldId id="426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CCC"/>
    <a:srgbClr val="FF00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11" autoAdjust="0"/>
    <p:restoredTop sz="83781" autoAdjust="0"/>
  </p:normalViewPr>
  <p:slideViewPr>
    <p:cSldViewPr snapToGrid="0" showGuides="1">
      <p:cViewPr varScale="1">
        <p:scale>
          <a:sx n="65" d="100"/>
          <a:sy n="65" d="100"/>
        </p:scale>
        <p:origin x="1316" y="48"/>
      </p:cViewPr>
      <p:guideLst>
        <p:guide orient="horz" pos="2115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1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9BED9D5-832F-4C8F-A0DE-DC0F2DB5D397}" type="datetimeFigureOut">
              <a:rPr lang="ru-RU"/>
              <a:pPr>
                <a:defRPr/>
              </a:pPr>
              <a:t>13-11-2020</a:t>
            </a:fld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F37114B-66FB-4796-A3B0-CBEA9F242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71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19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57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При запуске приложения Excel на экране отображается большая пустая сетка. Вдоль её верхней части располагаются буквы, а вдоль её левой части — числа. В нижней части экрана располагаются ярлычки с именами «Лист1», «Лист2» и т. д. Листы образую </a:t>
            </a:r>
            <a:r>
              <a:rPr lang="ru-RU" i="1" smtClean="0"/>
              <a:t>книгу</a:t>
            </a:r>
            <a:r>
              <a:rPr lang="ru-RU" smtClean="0"/>
              <a:t>  </a:t>
            </a:r>
            <a:r>
              <a:rPr lang="en-US" smtClean="0"/>
              <a:t>Excel</a:t>
            </a:r>
            <a:endParaRPr lang="ru-RU" smtClean="0"/>
          </a:p>
          <a:p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В верхней части окна располагается </a:t>
            </a:r>
            <a:r>
              <a:rPr lang="ru-RU" i="1" smtClean="0">
                <a:latin typeface="Arial" charset="0"/>
              </a:rPr>
              <a:t>лента</a:t>
            </a:r>
            <a:r>
              <a:rPr lang="ru-RU" smtClean="0">
                <a:latin typeface="Arial" charset="0"/>
              </a:rPr>
              <a:t>, содержащая: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Меню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Кнопки для работы с файлами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Кнопки для форматирования ячеек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Поле состояния содержимого ячейки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+те панели инструментов(</a:t>
            </a:r>
            <a:r>
              <a:rPr lang="en-US" smtClean="0">
                <a:latin typeface="Arial" charset="0"/>
              </a:rPr>
              <a:t>toolbars)</a:t>
            </a:r>
            <a:r>
              <a:rPr lang="ru-RU" smtClean="0">
                <a:latin typeface="Arial" charset="0"/>
              </a:rPr>
              <a:t>,что вы сами туда добавите</a:t>
            </a:r>
          </a:p>
          <a:p>
            <a:pPr>
              <a:buFontTx/>
              <a:buChar char="•"/>
            </a:pPr>
            <a:endParaRPr lang="ru-RU" smtClean="0">
              <a:latin typeface="Arial" charset="0"/>
            </a:endParaRPr>
          </a:p>
          <a:p>
            <a:r>
              <a:rPr lang="ru-RU" smtClean="0"/>
              <a:t>Данные вводятся в ячейки. </a:t>
            </a:r>
          </a:p>
          <a:p>
            <a:r>
              <a:rPr lang="ru-RU" smtClean="0"/>
              <a:t>При открытии новой книги первая ячейка в левом верхнем углу листа выделена черной рамкой. Это означает, что все вводимые с клавиатуры данные будут введены в эту ячейку.</a:t>
            </a:r>
          </a:p>
          <a:p>
            <a:r>
              <a:rPr lang="ru-RU" smtClean="0"/>
              <a:t>Данные можно вводить в любую ячейку, выбрав ее на листе щелчком мыши. Однако в большинстве случаев начинать ввод данных лучше с первой ячейки (или соседней). </a:t>
            </a:r>
          </a:p>
          <a:p>
            <a:r>
              <a:rPr lang="ru-RU" smtClean="0"/>
              <a:t>Когда пользователь выбирает какую-либо ячейку, она становится </a:t>
            </a:r>
            <a:r>
              <a:rPr lang="ru-RU" b="1" smtClean="0"/>
              <a:t>активной</a:t>
            </a:r>
            <a:r>
              <a:rPr lang="ru-RU" smtClean="0"/>
              <a:t>. Активная ячейка выделяется черной рамкой; выделяются также заголовки столбца и строки, в которых расположена ячейка.</a:t>
            </a:r>
          </a:p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90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В </a:t>
            </a:r>
            <a:r>
              <a:rPr lang="en-US" i="1" smtClean="0">
                <a:latin typeface="Arial" charset="0"/>
              </a:rPr>
              <a:t>Ex</a:t>
            </a:r>
            <a:r>
              <a:rPr lang="ru-RU" i="1" smtClean="0">
                <a:latin typeface="Arial" charset="0"/>
              </a:rPr>
              <a:t>с</a:t>
            </a:r>
            <a:r>
              <a:rPr lang="en-US" i="1" smtClean="0">
                <a:latin typeface="Arial" charset="0"/>
              </a:rPr>
              <a:t>el </a:t>
            </a:r>
            <a:r>
              <a:rPr lang="ru-RU" i="1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можно импортировать данные из других форматов (например </a:t>
            </a:r>
            <a:r>
              <a:rPr lang="en-US" smtClean="0">
                <a:latin typeface="Arial" charset="0"/>
              </a:rPr>
              <a:t>.txt</a:t>
            </a:r>
            <a:r>
              <a:rPr lang="ru-RU" smtClean="0">
                <a:latin typeface="Arial" charset="0"/>
              </a:rPr>
              <a:t>)</a:t>
            </a:r>
          </a:p>
          <a:p>
            <a:pPr eaLnBrk="1" hangingPunct="1"/>
            <a:r>
              <a:rPr lang="ru-RU" smtClean="0">
                <a:latin typeface="Arial" charset="0"/>
              </a:rPr>
              <a:t>Для этого надо открыть нужный файл (</a:t>
            </a:r>
            <a:r>
              <a:rPr lang="en-US" smtClean="0">
                <a:latin typeface="Arial" charset="0"/>
              </a:rPr>
              <a:t>File-&gt;Open</a:t>
            </a:r>
            <a:r>
              <a:rPr lang="ru-RU" smtClean="0">
                <a:latin typeface="Arial" charset="0"/>
              </a:rPr>
              <a:t>  или клавишами </a:t>
            </a:r>
            <a:r>
              <a:rPr lang="en-US" smtClean="0">
                <a:latin typeface="Arial" charset="0"/>
              </a:rPr>
              <a:t>Ctrl+O)</a:t>
            </a:r>
          </a:p>
          <a:p>
            <a:pPr eaLnBrk="1" hangingPunct="1"/>
            <a:r>
              <a:rPr lang="ru-RU" smtClean="0">
                <a:latin typeface="Arial" charset="0"/>
              </a:rPr>
              <a:t>Чтобы в нужной папке увидеть импортируемый файл, просим показывать в списке не только </a:t>
            </a:r>
            <a:r>
              <a:rPr lang="en-US" smtClean="0">
                <a:latin typeface="Arial" charset="0"/>
              </a:rPr>
              <a:t>.xls</a:t>
            </a:r>
            <a:r>
              <a:rPr lang="ru-RU" smtClean="0">
                <a:latin typeface="Arial" charset="0"/>
              </a:rPr>
              <a:t> файлы (</a:t>
            </a:r>
            <a:r>
              <a:rPr lang="en-US" smtClean="0">
                <a:latin typeface="Arial" charset="0"/>
              </a:rPr>
              <a:t>Files of type: All Files)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Выбираем интересующий нас файл и открываем его</a:t>
            </a:r>
          </a:p>
        </p:txBody>
      </p:sp>
    </p:spTree>
    <p:extLst>
      <p:ext uri="{BB962C8B-B14F-4D97-AF65-F5344CB8AC3E}">
        <p14:creationId xmlns:p14="http://schemas.microsoft.com/office/powerpoint/2010/main" val="2303459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Мастер импорта текстов (</a:t>
            </a:r>
            <a:r>
              <a:rPr lang="en-US" smtClean="0">
                <a:latin typeface="Arial" charset="0"/>
              </a:rPr>
              <a:t>text import wizard)</a:t>
            </a:r>
            <a:r>
              <a:rPr lang="ru-RU" smtClean="0">
                <a:latin typeface="Arial" charset="0"/>
              </a:rPr>
              <a:t> предлагает разбить искомый текстовый файл на ячейки</a:t>
            </a:r>
          </a:p>
          <a:p>
            <a:pPr eaLnBrk="1" hangingPunct="1"/>
            <a:r>
              <a:rPr lang="ru-RU" smtClean="0">
                <a:latin typeface="Arial" charset="0"/>
              </a:rPr>
              <a:t>Нужно указать формат исходных данных (</a:t>
            </a:r>
            <a:r>
              <a:rPr lang="en-US" smtClean="0">
                <a:latin typeface="Arial" charset="0"/>
              </a:rPr>
              <a:t>original data type)</a:t>
            </a:r>
            <a:r>
              <a:rPr lang="ru-RU" smtClean="0">
                <a:latin typeface="Arial" charset="0"/>
              </a:rPr>
              <a:t>, выбрав из двух вариантов:</a:t>
            </a:r>
          </a:p>
          <a:p>
            <a:pPr eaLnBrk="1" hangingPunct="1"/>
            <a:r>
              <a:rPr lang="ru-RU" smtClean="0">
                <a:latin typeface="Arial" charset="0"/>
              </a:rPr>
              <a:t>-с разделителями </a:t>
            </a:r>
            <a:r>
              <a:rPr lang="en-US" smtClean="0">
                <a:latin typeface="Arial" charset="0"/>
              </a:rPr>
              <a:t>(delimited)</a:t>
            </a:r>
            <a:r>
              <a:rPr lang="ru-RU" smtClean="0">
                <a:latin typeface="Arial" charset="0"/>
              </a:rPr>
              <a:t> /значения полей разделяются знаками-разделителями/ </a:t>
            </a:r>
            <a:r>
              <a:rPr lang="en-US" smtClean="0">
                <a:latin typeface="Arial" charset="0"/>
              </a:rPr>
              <a:t>{</a:t>
            </a:r>
            <a:r>
              <a:rPr lang="ru-RU" smtClean="0">
                <a:latin typeface="Arial" charset="0"/>
              </a:rPr>
              <a:t>в большинстве случаев используют этот вариант</a:t>
            </a:r>
            <a:r>
              <a:rPr lang="en-US" smtClean="0">
                <a:latin typeface="Arial" charset="0"/>
              </a:rPr>
              <a:t>}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Или</a:t>
            </a:r>
          </a:p>
          <a:p>
            <a:pPr eaLnBrk="1" hangingPunct="1"/>
            <a:r>
              <a:rPr lang="ru-RU" smtClean="0">
                <a:latin typeface="Arial" charset="0"/>
              </a:rPr>
              <a:t>-фиксированной ширины (</a:t>
            </a:r>
            <a:r>
              <a:rPr lang="en-US" smtClean="0">
                <a:latin typeface="Arial" charset="0"/>
              </a:rPr>
              <a:t>fixed width) </a:t>
            </a:r>
            <a:r>
              <a:rPr lang="ru-RU" smtClean="0">
                <a:latin typeface="Arial" charset="0"/>
              </a:rPr>
              <a:t>/поля имеют заданную ширину/</a:t>
            </a: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Можно также указать, с какой строки начать импорт </a:t>
            </a:r>
            <a:r>
              <a:rPr lang="en-US" smtClean="0">
                <a:latin typeface="Arial" charset="0"/>
              </a:rPr>
              <a:t>(start import at row)</a:t>
            </a:r>
            <a:r>
              <a:rPr lang="ru-RU" smtClean="0">
                <a:latin typeface="Arial" charset="0"/>
              </a:rPr>
              <a:t>, если нужен не весь файл</a:t>
            </a:r>
          </a:p>
          <a:p>
            <a:pPr eaLnBrk="1" hangingPunct="1"/>
            <a:r>
              <a:rPr lang="ru-RU" smtClean="0">
                <a:latin typeface="Arial" charset="0"/>
              </a:rPr>
              <a:t>На правильное отображение импортируемых данных влияет правильность выбора кодировки (формат файла=</a:t>
            </a:r>
            <a:r>
              <a:rPr lang="en-US" smtClean="0">
                <a:latin typeface="Arial" charset="0"/>
              </a:rPr>
              <a:t>file origin)</a:t>
            </a:r>
            <a:endParaRPr lang="ru-RU" smtClean="0">
              <a:latin typeface="Arial" charset="0"/>
            </a:endParaRP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В окошке ниже отображаются все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4077301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На следующем шаге предлагается </a:t>
            </a:r>
          </a:p>
          <a:p>
            <a:pPr eaLnBrk="1" hangingPunct="1"/>
            <a:r>
              <a:rPr lang="ru-RU" smtClean="0">
                <a:latin typeface="Arial" charset="0"/>
              </a:rPr>
              <a:t>-выбрать один или несколько символов-разделителей (если на 1 шаге выбрали</a:t>
            </a:r>
            <a:r>
              <a:rPr lang="ru-RU" smtClean="0"/>
              <a:t> </a:t>
            </a:r>
            <a:r>
              <a:rPr lang="en-US" smtClean="0"/>
              <a:t>delimited=</a:t>
            </a:r>
            <a:r>
              <a:rPr lang="ru-RU" smtClean="0">
                <a:latin typeface="Arial" charset="0"/>
              </a:rPr>
              <a:t>с разделителями): запятая, точка с запятой, пробел, знак табуляции или указать свой</a:t>
            </a:r>
          </a:p>
          <a:p>
            <a:pPr eaLnBrk="1" hangingPunct="1"/>
            <a:r>
              <a:rPr lang="ru-RU" smtClean="0">
                <a:latin typeface="Arial" charset="0"/>
              </a:rPr>
              <a:t>или</a:t>
            </a:r>
          </a:p>
          <a:p>
            <a:pPr eaLnBrk="1" hangingPunct="1"/>
            <a:r>
              <a:rPr lang="ru-RU" smtClean="0">
                <a:latin typeface="Arial" charset="0"/>
              </a:rPr>
              <a:t>- (если выбрали колонки фиксированной ширины) подвигать вручную границы столбцов</a:t>
            </a:r>
          </a:p>
        </p:txBody>
      </p:sp>
    </p:spTree>
    <p:extLst>
      <p:ext uri="{BB962C8B-B14F-4D97-AF65-F5344CB8AC3E}">
        <p14:creationId xmlns:p14="http://schemas.microsoft.com/office/powerpoint/2010/main" val="4202141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На последнем этапе импорта для каждого столбца можно указать, какой типа данных в нем находится </a:t>
            </a:r>
          </a:p>
          <a:p>
            <a:pPr eaLnBrk="1" hangingPunct="1"/>
            <a:r>
              <a:rPr lang="ru-RU" smtClean="0">
                <a:latin typeface="Arial" charset="0"/>
              </a:rPr>
              <a:t>Для этого нужно выделить столбец и выбрать для него типа данных из списка справа сверху (общий=</a:t>
            </a:r>
            <a:r>
              <a:rPr lang="en-US" smtClean="0">
                <a:latin typeface="Arial" charset="0"/>
              </a:rPr>
              <a:t>general</a:t>
            </a:r>
            <a:r>
              <a:rPr lang="ru-RU" smtClean="0">
                <a:latin typeface="Arial" charset="0"/>
              </a:rPr>
              <a:t>; текстовый</a:t>
            </a:r>
            <a:r>
              <a:rPr lang="en-US" smtClean="0">
                <a:latin typeface="Arial" charset="0"/>
              </a:rPr>
              <a:t>=text</a:t>
            </a:r>
            <a:r>
              <a:rPr lang="ru-RU" smtClean="0">
                <a:latin typeface="Arial" charset="0"/>
              </a:rPr>
              <a:t>; дата=</a:t>
            </a:r>
            <a:r>
              <a:rPr lang="en-US" smtClean="0">
                <a:latin typeface="Arial" charset="0"/>
              </a:rPr>
              <a:t>date</a:t>
            </a:r>
            <a:r>
              <a:rPr lang="ru-RU" smtClean="0">
                <a:latin typeface="Arial" charset="0"/>
              </a:rPr>
              <a:t>; пропустить/не импортировать столбец=</a:t>
            </a:r>
            <a:r>
              <a:rPr lang="en-US" smtClean="0">
                <a:latin typeface="Arial" charset="0"/>
              </a:rPr>
              <a:t>skip)</a:t>
            </a: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98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В итоге получатся </a:t>
            </a:r>
            <a:r>
              <a:rPr lang="ru-RU" smtClean="0">
                <a:latin typeface="Arial" charset="0"/>
              </a:rPr>
              <a:t>таблица с данными</a:t>
            </a:r>
          </a:p>
          <a:p>
            <a:pPr eaLnBrk="1" hangingPunct="1"/>
            <a:r>
              <a:rPr lang="ru-RU" smtClean="0">
                <a:latin typeface="Arial" charset="0"/>
              </a:rPr>
              <a:t>Если для каких-то ячеек формат данных оказался неверным, его можно задать вручную:</a:t>
            </a:r>
          </a:p>
          <a:p>
            <a:pPr eaLnBrk="1" hangingPunct="1"/>
            <a:r>
              <a:rPr lang="ru-RU" smtClean="0">
                <a:latin typeface="Arial" charset="0"/>
              </a:rPr>
              <a:t>-в меню: </a:t>
            </a:r>
            <a:r>
              <a:rPr lang="en-US" smtClean="0"/>
              <a:t>формат-&gt;</a:t>
            </a:r>
            <a:r>
              <a:rPr lang="ru-RU" smtClean="0">
                <a:latin typeface="Arial" charset="0"/>
              </a:rPr>
              <a:t>ячейки-</a:t>
            </a:r>
            <a:r>
              <a:rPr lang="en-US" smtClean="0">
                <a:latin typeface="Arial" charset="0"/>
              </a:rPr>
              <a:t>&gt;</a:t>
            </a:r>
            <a:r>
              <a:rPr lang="ru-RU" smtClean="0">
                <a:latin typeface="Arial" charset="0"/>
              </a:rPr>
              <a:t>число (туда же можно попасть, щелкнув правой кнопкой мыши по нужной ячейке и выбрав в выпадающем меню </a:t>
            </a:r>
            <a:r>
              <a:rPr lang="en-US" smtClean="0">
                <a:latin typeface="Arial" charset="0"/>
              </a:rPr>
              <a:t>“</a:t>
            </a:r>
            <a:r>
              <a:rPr lang="ru-RU" smtClean="0">
                <a:latin typeface="Arial" charset="0"/>
              </a:rPr>
              <a:t>формат ячеек</a:t>
            </a:r>
            <a:r>
              <a:rPr lang="en-US" smtClean="0">
                <a:latin typeface="Arial" charset="0"/>
              </a:rPr>
              <a:t>”</a:t>
            </a:r>
            <a:r>
              <a:rPr lang="ru-RU" smtClean="0"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0982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06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Функция просмотра </a:t>
            </a:r>
            <a:r>
              <a:rPr lang="ru-RU" b="1" smtClean="0"/>
              <a:t>ВПР</a:t>
            </a:r>
            <a:r>
              <a:rPr lang="ru-RU" smtClean="0"/>
              <a:t> (</a:t>
            </a:r>
            <a:r>
              <a:rPr lang="ru-RU" b="1" smtClean="0"/>
              <a:t>vlookup</a:t>
            </a:r>
            <a:r>
              <a:rPr lang="en-US" smtClean="0"/>
              <a:t>)</a:t>
            </a:r>
            <a:r>
              <a:rPr lang="ru-RU" smtClean="0"/>
              <a:t> может быть использована для заполнения одной таблицы по соответсвующим данным из другой.</a:t>
            </a:r>
          </a:p>
          <a:p>
            <a:r>
              <a:rPr lang="en-US" i="1" smtClean="0"/>
              <a:t>Ex.</a:t>
            </a:r>
            <a:r>
              <a:rPr lang="ru-RU" smtClean="0"/>
              <a:t> Есть таблица масс аминоксилостных остатков, расположенная на одном из листов. На другом листе для каждой аминокислоты из последовательности белка нужно заполнить значение молекулярной  массы.</a:t>
            </a:r>
            <a:endParaRPr lang="ru-RU" i="1" smtClean="0"/>
          </a:p>
        </p:txBody>
      </p:sp>
    </p:spTree>
    <p:extLst>
      <p:ext uri="{BB962C8B-B14F-4D97-AF65-F5344CB8AC3E}">
        <p14:creationId xmlns:p14="http://schemas.microsoft.com/office/powerpoint/2010/main" val="3792564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 первой таблице нужно искать названия аминокислот из второй таблицы</a:t>
            </a:r>
          </a:p>
          <a:p>
            <a:r>
              <a:rPr lang="ru-RU" smtClean="0"/>
              <a:t>Это указыватся в строке </a:t>
            </a:r>
          </a:p>
          <a:p>
            <a:r>
              <a:rPr lang="ru-RU" b="1" smtClean="0"/>
              <a:t>Искомое_значение.</a:t>
            </a:r>
            <a:r>
              <a:rPr lang="ru-RU" smtClean="0"/>
              <a:t>  Значение, которое должно быть найдено в первом столбце массива  « таблица». Искомое_значение может быть значением или ссылкой. Если искомое значение меньше наименьшего значения в первом столбце массива «таблица», ВПР возвращает значение ошибки #Н/Д. </a:t>
            </a:r>
          </a:p>
          <a:p>
            <a:endParaRPr lang="ru-RU" smtClean="0"/>
          </a:p>
          <a:p>
            <a:r>
              <a:rPr lang="ru-RU" smtClean="0"/>
              <a:t>вариант: указывать не весь диапазон,а конкретную ячейку</a:t>
            </a:r>
          </a:p>
        </p:txBody>
      </p:sp>
    </p:spTree>
    <p:extLst>
      <p:ext uri="{BB962C8B-B14F-4D97-AF65-F5344CB8AC3E}">
        <p14:creationId xmlns:p14="http://schemas.microsoft.com/office/powerpoint/2010/main" val="43958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11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800" dirty="0" smtClean="0"/>
              <a:t>данные о массе аминокислот содержаться в таблице 1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ссылка на эту таблицу вводится в поле </a:t>
            </a:r>
            <a:r>
              <a:rPr lang="ru-RU" sz="800" b="1" dirty="0" smtClean="0"/>
              <a:t> таблица</a:t>
            </a:r>
            <a:endParaRPr lang="ru-RU" sz="800" dirty="0" smtClean="0"/>
          </a:p>
          <a:p>
            <a:pPr algn="r">
              <a:lnSpc>
                <a:spcPct val="80000"/>
              </a:lnSpc>
            </a:pPr>
            <a:r>
              <a:rPr lang="ru-RU" sz="800" dirty="0" smtClean="0"/>
              <a:t>---</a:t>
            </a:r>
          </a:p>
          <a:p>
            <a:pPr algn="r">
              <a:lnSpc>
                <a:spcPct val="80000"/>
              </a:lnSpc>
            </a:pPr>
            <a:r>
              <a:rPr lang="ru-RU" sz="800" b="1" dirty="0" smtClean="0"/>
              <a:t>Таблица.</a:t>
            </a:r>
            <a:r>
              <a:rPr lang="ru-RU" sz="800" dirty="0" smtClean="0"/>
              <a:t>  Два или более столбцов данных. Можно использовать ссылку на интервал или имя интервала. Значения в первом столбце массива «таблица» являются значениями, поиск которых выполняется с помощью аргумента «</a:t>
            </a:r>
            <a:r>
              <a:rPr lang="ru-RU" sz="800" dirty="0" err="1" smtClean="0"/>
              <a:t>искомое_значение</a:t>
            </a:r>
            <a:r>
              <a:rPr lang="ru-RU" sz="800" dirty="0" smtClean="0"/>
              <a:t>». Эти значения могут быть текстовыми строками, числами или логическими значениями. Текстовые строки сравниваются без учета регистра букв. </a:t>
            </a:r>
          </a:p>
          <a:p>
            <a:pPr algn="r">
              <a:lnSpc>
                <a:spcPct val="80000"/>
              </a:lnSpc>
            </a:pPr>
            <a:r>
              <a:rPr lang="ru-RU" sz="800" dirty="0" smtClean="0"/>
              <a:t>---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из этой таблицы из </a:t>
            </a:r>
            <a:r>
              <a:rPr lang="ru-RU" sz="800" i="1" dirty="0" smtClean="0"/>
              <a:t>второго</a:t>
            </a:r>
            <a:r>
              <a:rPr lang="ru-RU" sz="800" dirty="0" smtClean="0"/>
              <a:t> столбца нужно брать значения </a:t>
            </a:r>
            <a:r>
              <a:rPr lang="ru-RU" sz="800" dirty="0" err="1" smtClean="0"/>
              <a:t>мол.масс</a:t>
            </a:r>
            <a:r>
              <a:rPr lang="ru-RU" sz="800" dirty="0" smtClean="0"/>
              <a:t> аминокислот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номер этого столбца вводится в поле </a:t>
            </a:r>
            <a:r>
              <a:rPr lang="ru-RU" sz="800" b="1" dirty="0" err="1" smtClean="0"/>
              <a:t>номер_столбца</a:t>
            </a:r>
            <a:endParaRPr lang="ru-RU" sz="800" dirty="0" smtClean="0"/>
          </a:p>
          <a:p>
            <a:pPr algn="r">
              <a:lnSpc>
                <a:spcPct val="80000"/>
              </a:lnSpc>
            </a:pPr>
            <a:r>
              <a:rPr lang="ru-RU" sz="800" dirty="0" smtClean="0"/>
              <a:t>---</a:t>
            </a:r>
          </a:p>
          <a:p>
            <a:pPr algn="r">
              <a:lnSpc>
                <a:spcPct val="80000"/>
              </a:lnSpc>
            </a:pPr>
            <a:r>
              <a:rPr lang="ru-RU" sz="800" b="1" dirty="0" err="1" smtClean="0"/>
              <a:t>Номер_столбца</a:t>
            </a:r>
            <a:r>
              <a:rPr lang="ru-RU" sz="800" b="1" dirty="0" smtClean="0"/>
              <a:t>.</a:t>
            </a:r>
            <a:r>
              <a:rPr lang="ru-RU" sz="800" dirty="0" smtClean="0"/>
              <a:t>  Номер столбца в массиве «таблица», в котором должно быть найдено соответствующее значение. Если «</a:t>
            </a:r>
            <a:r>
              <a:rPr lang="ru-RU" sz="800" dirty="0" err="1" smtClean="0"/>
              <a:t>номер_столбца</a:t>
            </a:r>
            <a:r>
              <a:rPr lang="ru-RU" sz="800" dirty="0" smtClean="0"/>
              <a:t>» равен 1, то возвращается значение из первого столбца аргумента «таблица»; если «</a:t>
            </a:r>
            <a:r>
              <a:rPr lang="ru-RU" sz="800" dirty="0" err="1" smtClean="0"/>
              <a:t>номер_столбца</a:t>
            </a:r>
            <a:r>
              <a:rPr lang="ru-RU" sz="800" dirty="0" smtClean="0"/>
              <a:t>» равен 2, то возвращается значение из второго столбца аргумента «таблица» и так далее. Если «</a:t>
            </a:r>
            <a:r>
              <a:rPr lang="ru-RU" sz="800" dirty="0" err="1" smtClean="0"/>
              <a:t>номер_столбца</a:t>
            </a:r>
            <a:r>
              <a:rPr lang="ru-RU" sz="800" dirty="0" smtClean="0"/>
              <a:t>»:</a:t>
            </a:r>
          </a:p>
          <a:p>
            <a:pPr algn="r">
              <a:lnSpc>
                <a:spcPct val="80000"/>
              </a:lnSpc>
            </a:pPr>
            <a:r>
              <a:rPr lang="ru-RU" sz="800" dirty="0" smtClean="0"/>
              <a:t>Меньше 1, то функция ВПР возвращает значение ошибки #ЗНАЧ!.</a:t>
            </a:r>
          </a:p>
          <a:p>
            <a:pPr algn="r">
              <a:lnSpc>
                <a:spcPct val="80000"/>
              </a:lnSpc>
            </a:pPr>
            <a:r>
              <a:rPr lang="ru-RU" sz="800" dirty="0" smtClean="0"/>
              <a:t>Больше, чем количество столбцов массива «таблица», то функция ВПР возвращает значение ошибки #ССЫЛ!.</a:t>
            </a:r>
          </a:p>
          <a:p>
            <a:pPr algn="r">
              <a:lnSpc>
                <a:spcPct val="80000"/>
              </a:lnSpc>
            </a:pPr>
            <a:r>
              <a:rPr lang="ru-RU" sz="800" dirty="0" smtClean="0"/>
              <a:t>---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в поле </a:t>
            </a:r>
            <a:r>
              <a:rPr lang="ru-RU" sz="800" b="1" dirty="0" err="1" smtClean="0"/>
              <a:t>Интервальный_просмотр</a:t>
            </a:r>
            <a:r>
              <a:rPr lang="ru-RU" sz="800" dirty="0" smtClean="0"/>
              <a:t> вводится логическое значение ИСТИНА/ЛОЖЬ </a:t>
            </a:r>
          </a:p>
          <a:p>
            <a:pPr>
              <a:lnSpc>
                <a:spcPct val="80000"/>
              </a:lnSpc>
            </a:pPr>
            <a:r>
              <a:rPr lang="ru-RU" sz="800" dirty="0" smtClean="0"/>
              <a:t>следует указывать FALSE [ЛОЖЬ] – иначе </a:t>
            </a:r>
            <a:r>
              <a:rPr lang="ru-RU" sz="800" dirty="0" err="1" smtClean="0"/>
              <a:t>Excel</a:t>
            </a:r>
            <a:r>
              <a:rPr lang="ru-RU" sz="800" dirty="0" smtClean="0"/>
              <a:t>,  даже если не найдет ничего, выдаст правдоподобный, </a:t>
            </a:r>
            <a:r>
              <a:rPr lang="ru-RU" sz="800" i="1" u="sng" dirty="0" smtClean="0"/>
              <a:t>с его точки зрения,</a:t>
            </a:r>
            <a:r>
              <a:rPr lang="ru-RU" sz="800" dirty="0" smtClean="0"/>
              <a:t> ответ</a:t>
            </a:r>
          </a:p>
          <a:p>
            <a:pPr>
              <a:lnSpc>
                <a:spcPct val="80000"/>
              </a:lnSpc>
            </a:pPr>
            <a:endParaRPr lang="ru-RU" sz="800" dirty="0" smtClean="0"/>
          </a:p>
          <a:p>
            <a:pPr algn="r">
              <a:lnSpc>
                <a:spcPct val="80000"/>
              </a:lnSpc>
            </a:pPr>
            <a:r>
              <a:rPr lang="ru-RU" sz="800" dirty="0" smtClean="0">
                <a:solidFill>
                  <a:schemeClr val="bg2"/>
                </a:solidFill>
              </a:rPr>
              <a:t>---</a:t>
            </a:r>
          </a:p>
          <a:p>
            <a:pPr algn="r">
              <a:lnSpc>
                <a:spcPct val="80000"/>
              </a:lnSpc>
            </a:pPr>
            <a:r>
              <a:rPr lang="ru-RU" sz="800" b="1" dirty="0" err="1" smtClean="0">
                <a:solidFill>
                  <a:schemeClr val="bg2"/>
                </a:solidFill>
              </a:rPr>
              <a:t>Интервальный_просмотр</a:t>
            </a:r>
            <a:r>
              <a:rPr lang="ru-RU" sz="800" b="1" dirty="0" smtClean="0">
                <a:solidFill>
                  <a:schemeClr val="bg2"/>
                </a:solidFill>
              </a:rPr>
              <a:t>.</a:t>
            </a:r>
            <a:r>
              <a:rPr lang="ru-RU" sz="800" dirty="0" smtClean="0">
                <a:solidFill>
                  <a:schemeClr val="bg2"/>
                </a:solidFill>
              </a:rPr>
              <a:t>  Логическое значение, которое определяет, нужно ли, чтобы функция ВПР искала точное или приближенное соответствие:</a:t>
            </a:r>
          </a:p>
          <a:p>
            <a:pPr algn="r">
              <a:lnSpc>
                <a:spcPct val="80000"/>
              </a:lnSpc>
            </a:pPr>
            <a:r>
              <a:rPr lang="ru-RU" sz="800" dirty="0" smtClean="0">
                <a:solidFill>
                  <a:schemeClr val="bg2"/>
                </a:solidFill>
              </a:rPr>
              <a:t>Если этот аргумент имеет значение ИСТИНА или опущен, возвращается точное или приблизительно соответствующее значение. Если точное соответствие не найдено, то возвращается следующее максимальное значение, которое меньше, чем </a:t>
            </a:r>
            <a:r>
              <a:rPr lang="ru-RU" sz="800" dirty="0" err="1" smtClean="0">
                <a:solidFill>
                  <a:schemeClr val="bg2"/>
                </a:solidFill>
              </a:rPr>
              <a:t>искомое_значение</a:t>
            </a:r>
            <a:r>
              <a:rPr lang="ru-RU" sz="800" dirty="0" smtClean="0">
                <a:solidFill>
                  <a:schemeClr val="bg2"/>
                </a:solidFill>
              </a:rPr>
              <a:t>. Значения в первом столбце массива «таблица» должны быть отсортированы по возрастанию. В противном случае ВПР может возвратить неправильные результаты. Данные можно упорядочить следующим образом: в меню </a:t>
            </a:r>
            <a:r>
              <a:rPr lang="ru-RU" sz="800" b="1" dirty="0" smtClean="0">
                <a:solidFill>
                  <a:schemeClr val="bg2"/>
                </a:solidFill>
              </a:rPr>
              <a:t>Данные</a:t>
            </a:r>
            <a:r>
              <a:rPr lang="ru-RU" sz="800" dirty="0" smtClean="0">
                <a:solidFill>
                  <a:schemeClr val="bg2"/>
                </a:solidFill>
              </a:rPr>
              <a:t> выбрать команду </a:t>
            </a:r>
            <a:r>
              <a:rPr lang="ru-RU" sz="800" b="1" dirty="0" smtClean="0">
                <a:solidFill>
                  <a:schemeClr val="bg2"/>
                </a:solidFill>
              </a:rPr>
              <a:t>Сортировка</a:t>
            </a:r>
            <a:r>
              <a:rPr lang="ru-RU" sz="800" dirty="0" smtClean="0">
                <a:solidFill>
                  <a:schemeClr val="bg2"/>
                </a:solidFill>
              </a:rPr>
              <a:t> и установить переключатель </a:t>
            </a:r>
            <a:r>
              <a:rPr lang="ru-RU" sz="800" b="1" dirty="0" smtClean="0">
                <a:solidFill>
                  <a:schemeClr val="bg2"/>
                </a:solidFill>
              </a:rPr>
              <a:t>По возрастанию</a:t>
            </a:r>
            <a:r>
              <a:rPr lang="ru-RU" sz="800" dirty="0" smtClean="0">
                <a:solidFill>
                  <a:schemeClr val="bg2"/>
                </a:solidFill>
              </a:rPr>
              <a:t>. Дополнительные сведения см. в разделе Порядок сортировки по умолчанию.</a:t>
            </a:r>
          </a:p>
          <a:p>
            <a:pPr algn="r">
              <a:lnSpc>
                <a:spcPct val="80000"/>
              </a:lnSpc>
            </a:pPr>
            <a:r>
              <a:rPr lang="ru-RU" sz="800" dirty="0" smtClean="0">
                <a:solidFill>
                  <a:schemeClr val="bg2"/>
                </a:solidFill>
              </a:rPr>
              <a:t>Если значение этого аргумента равно ЛОЖЬ, ВПР вернет только точное соответствие. В этом случае значения в первом столбце массива «таблица» не обязательно должны быть отсортированы. Если в первом столбце массива «таблица» аргументу «</a:t>
            </a:r>
            <a:r>
              <a:rPr lang="ru-RU" sz="800" dirty="0" err="1" smtClean="0">
                <a:solidFill>
                  <a:schemeClr val="bg2"/>
                </a:solidFill>
              </a:rPr>
              <a:t>искомое_значение</a:t>
            </a:r>
            <a:r>
              <a:rPr lang="ru-RU" sz="800" dirty="0" smtClean="0">
                <a:solidFill>
                  <a:schemeClr val="bg2"/>
                </a:solidFill>
              </a:rPr>
              <a:t>» соответствует два и более значений, используется первое найденное значение. Если найти точное соответствие не удается, то возвращается значение ошибки #Н/Д.</a:t>
            </a:r>
          </a:p>
          <a:p>
            <a:pPr algn="r">
              <a:lnSpc>
                <a:spcPct val="80000"/>
              </a:lnSpc>
            </a:pPr>
            <a:r>
              <a:rPr lang="ru-RU" sz="800" dirty="0" smtClean="0">
                <a:solidFill>
                  <a:schemeClr val="bg2"/>
                </a:solidFill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1318213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solidFill>
                  <a:schemeClr val="bg2"/>
                </a:solidFill>
              </a:rPr>
              <a:t>в результате получается значение молекулярной массы для первого остатка (</a:t>
            </a:r>
            <a:r>
              <a:rPr lang="en-US" smtClean="0">
                <a:solidFill>
                  <a:schemeClr val="bg2"/>
                </a:solidFill>
              </a:rPr>
              <a:t>L)</a:t>
            </a:r>
          </a:p>
          <a:p>
            <a:endParaRPr lang="en-US" smtClean="0">
              <a:solidFill>
                <a:schemeClr val="bg2"/>
              </a:solidFill>
            </a:endParaRPr>
          </a:p>
          <a:p>
            <a:r>
              <a:rPr lang="ru-RU" smtClean="0">
                <a:solidFill>
                  <a:schemeClr val="bg2"/>
                </a:solidFill>
              </a:rPr>
              <a:t>прежде,чем </a:t>
            </a:r>
            <a:r>
              <a:rPr lang="ru-RU" i="1" smtClean="0">
                <a:solidFill>
                  <a:schemeClr val="bg2"/>
                </a:solidFill>
              </a:rPr>
              <a:t>распространять </a:t>
            </a:r>
            <a:r>
              <a:rPr lang="ru-RU" smtClean="0">
                <a:solidFill>
                  <a:schemeClr val="bg2"/>
                </a:solidFill>
              </a:rPr>
              <a:t>формулу на другие ячейки необходимо </a:t>
            </a:r>
            <a:r>
              <a:rPr lang="ru-RU" b="1" smtClean="0">
                <a:solidFill>
                  <a:schemeClr val="bg2"/>
                </a:solidFill>
              </a:rPr>
              <a:t>закрепить</a:t>
            </a:r>
            <a:r>
              <a:rPr lang="ru-RU" smtClean="0">
                <a:solidFill>
                  <a:schemeClr val="bg2"/>
                </a:solidFill>
              </a:rPr>
              <a:t> области</a:t>
            </a:r>
          </a:p>
          <a:p>
            <a:r>
              <a:rPr lang="ru-RU" smtClean="0">
                <a:solidFill>
                  <a:schemeClr val="bg2"/>
                </a:solidFill>
              </a:rPr>
              <a:t>какие области надо закреплять?</a:t>
            </a:r>
          </a:p>
          <a:p>
            <a:endParaRPr lang="ru-RU" smtClean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ru-RU" smtClean="0">
                <a:solidFill>
                  <a:schemeClr val="bg2"/>
                </a:solidFill>
              </a:rPr>
              <a:t>конечно же таблицу (1) целиком:</a:t>
            </a:r>
          </a:p>
          <a:p>
            <a:r>
              <a:rPr lang="ru-RU" smtClean="0">
                <a:solidFill>
                  <a:schemeClr val="bg2"/>
                </a:solidFill>
              </a:rPr>
              <a:t>т.е. в ссылке перед именами столбцов и строк должен стоять </a:t>
            </a:r>
            <a:r>
              <a:rPr lang="en-US" b="1" smtClean="0">
                <a:solidFill>
                  <a:schemeClr val="bg2"/>
                </a:solidFill>
              </a:rPr>
              <a:t>$</a:t>
            </a:r>
            <a:endParaRPr lang="ru-RU" b="1" smtClean="0">
              <a:solidFill>
                <a:schemeClr val="bg2"/>
              </a:solidFill>
            </a:endParaRPr>
          </a:p>
          <a:p>
            <a:endParaRPr lang="ru-RU" b="1" smtClean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ru-RU" smtClean="0">
                <a:solidFill>
                  <a:schemeClr val="bg2"/>
                </a:solidFill>
              </a:rPr>
              <a:t>если в </a:t>
            </a:r>
            <a:r>
              <a:rPr lang="ru-RU" i="1" smtClean="0">
                <a:solidFill>
                  <a:schemeClr val="bg2"/>
                </a:solidFill>
              </a:rPr>
              <a:t>искомом_значении</a:t>
            </a:r>
            <a:r>
              <a:rPr lang="ru-RU" smtClean="0">
                <a:solidFill>
                  <a:schemeClr val="bg2"/>
                </a:solidFill>
              </a:rPr>
              <a:t>  был указан весь диапазон идентификаторов,то </a:t>
            </a:r>
            <a:r>
              <a:rPr lang="ru-RU" i="1" smtClean="0">
                <a:solidFill>
                  <a:schemeClr val="bg2"/>
                </a:solidFill>
              </a:rPr>
              <a:t>весь</a:t>
            </a:r>
            <a:r>
              <a:rPr lang="ru-RU" smtClean="0">
                <a:solidFill>
                  <a:schemeClr val="bg2"/>
                </a:solidFill>
              </a:rPr>
              <a:t> этот диапазон надо весь закрепить</a:t>
            </a:r>
          </a:p>
          <a:p>
            <a:pPr>
              <a:buFontTx/>
              <a:buChar char="•"/>
            </a:pPr>
            <a:r>
              <a:rPr lang="ru-RU" smtClean="0">
                <a:solidFill>
                  <a:schemeClr val="bg2"/>
                </a:solidFill>
              </a:rPr>
              <a:t>если же была ссылка на конкретную ячейку-закреплять не надо</a:t>
            </a:r>
          </a:p>
        </p:txBody>
      </p:sp>
    </p:spTree>
    <p:extLst>
      <p:ext uri="{BB962C8B-B14F-4D97-AF65-F5344CB8AC3E}">
        <p14:creationId xmlns:p14="http://schemas.microsoft.com/office/powerpoint/2010/main" val="3895832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36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56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17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33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131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20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В окне формат ячеек вы может изменять:</a:t>
            </a:r>
          </a:p>
          <a:p>
            <a:pPr>
              <a:buFontTx/>
              <a:buChar char="•"/>
            </a:pPr>
            <a:r>
              <a:rPr lang="ru-RU" dirty="0" smtClean="0"/>
              <a:t>Числовой формат (чтобы данные воспринимались как число, дата, почтовый индекс и т.д.)</a:t>
            </a:r>
          </a:p>
          <a:p>
            <a:pPr>
              <a:buFontTx/>
              <a:buChar char="•"/>
            </a:pPr>
            <a:r>
              <a:rPr lang="ru-RU" dirty="0" smtClean="0"/>
              <a:t>Положение данных внутри ячейки (выравнивание)</a:t>
            </a:r>
          </a:p>
          <a:p>
            <a:pPr>
              <a:buFontTx/>
              <a:buChar char="•"/>
            </a:pPr>
            <a:r>
              <a:rPr lang="ru-RU" dirty="0" smtClean="0"/>
              <a:t>Шрифт (в т.ч. вводить над/подстрочные символы)</a:t>
            </a:r>
          </a:p>
          <a:p>
            <a:pPr>
              <a:buFontTx/>
              <a:buChar char="•"/>
            </a:pPr>
            <a:r>
              <a:rPr lang="ru-RU" dirty="0" smtClean="0"/>
              <a:t>Границу ячеек (по умолчанию ячейка не имеет границ)</a:t>
            </a:r>
          </a:p>
          <a:p>
            <a:pPr>
              <a:buFontTx/>
              <a:buChar char="•"/>
            </a:pPr>
            <a:r>
              <a:rPr lang="ru-RU" dirty="0" smtClean="0"/>
              <a:t>Цвет заливки</a:t>
            </a:r>
          </a:p>
          <a:p>
            <a:pPr>
              <a:buFontTx/>
              <a:buChar char="•"/>
            </a:pPr>
            <a:r>
              <a:rPr lang="ru-RU" dirty="0" smtClean="0"/>
              <a:t>Защищенность ячейки</a:t>
            </a:r>
          </a:p>
          <a:p>
            <a:pPr>
              <a:buFontTx/>
              <a:buChar char="•"/>
            </a:pPr>
            <a:endParaRPr lang="ru-RU" dirty="0" smtClean="0"/>
          </a:p>
          <a:p>
            <a:r>
              <a:rPr lang="ru-RU" dirty="0" smtClean="0"/>
              <a:t>Открыть окно можно, щелкнув правой клавишей мыши по соответствующей ячейке или через меню </a:t>
            </a:r>
            <a:r>
              <a:rPr lang="ru-RU" i="1" dirty="0" smtClean="0"/>
              <a:t>Формат</a:t>
            </a:r>
          </a:p>
          <a:p>
            <a:pPr>
              <a:buFontTx/>
              <a:buChar char="•"/>
            </a:pPr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C7CBA-7E7D-423B-B762-EA9F8243B86C}" type="slidenum">
              <a:rPr lang="ru-RU" smtClean="0"/>
              <a:pPr/>
              <a:t>55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65479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Работая с большими объемами данных, можно </a:t>
            </a:r>
            <a:r>
              <a:rPr lang="ru-RU" b="1" smtClean="0"/>
              <a:t>выделять</a:t>
            </a:r>
            <a:r>
              <a:rPr lang="ru-RU" smtClean="0"/>
              <a:t> их несколькими способами: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Выделить </a:t>
            </a:r>
            <a:r>
              <a:rPr lang="ru-RU" i="1" smtClean="0"/>
              <a:t>весь лист</a:t>
            </a:r>
            <a:r>
              <a:rPr lang="ru-RU" smtClean="0"/>
              <a:t>: нажать на левый верхний угол листа или </a:t>
            </a:r>
            <a:r>
              <a:rPr lang="en-US" smtClean="0"/>
              <a:t>Ctrl+A</a:t>
            </a:r>
            <a:endParaRPr lang="ru-RU" smtClean="0"/>
          </a:p>
          <a:p>
            <a:pPr eaLnBrk="1" hangingPunct="1">
              <a:buFontTx/>
              <a:buChar char="•"/>
            </a:pPr>
            <a:r>
              <a:rPr lang="ru-RU" smtClean="0"/>
              <a:t>Выделить </a:t>
            </a:r>
            <a:r>
              <a:rPr lang="ru-RU" i="1" smtClean="0"/>
              <a:t>весь столбец</a:t>
            </a:r>
            <a:r>
              <a:rPr lang="ru-RU" smtClean="0"/>
              <a:t>/</a:t>
            </a:r>
            <a:r>
              <a:rPr lang="ru-RU" i="1" smtClean="0"/>
              <a:t>строку</a:t>
            </a:r>
            <a:r>
              <a:rPr lang="ru-RU" smtClean="0"/>
              <a:t>, нажав на имя столбца/строки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Выделить </a:t>
            </a:r>
            <a:r>
              <a:rPr lang="ru-RU" i="1" smtClean="0"/>
              <a:t>часть столбца</a:t>
            </a:r>
            <a:r>
              <a:rPr lang="ru-RU" smtClean="0"/>
              <a:t> или строки: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Щелкнуть левой кнопкой мыши в середине ячейки и потянуть до конца диапазона</a:t>
            </a:r>
          </a:p>
          <a:p>
            <a:pPr lvl="1" eaLnBrk="1" hangingPunct="1"/>
            <a:r>
              <a:rPr lang="ru-RU" smtClean="0"/>
              <a:t>    или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Выделить первую ячейку и нажать </a:t>
            </a:r>
            <a:r>
              <a:rPr lang="en-US" smtClean="0"/>
              <a:t>Shift+Ctrl+↓   (</a:t>
            </a:r>
            <a:r>
              <a:rPr lang="ru-RU" smtClean="0"/>
              <a:t>или нужную стрелочку) для выделения до конца непустых ячеек в этом направлении</a:t>
            </a:r>
          </a:p>
          <a:p>
            <a:pPr lvl="1" eaLnBrk="1" hangingPunct="1"/>
            <a:r>
              <a:rPr lang="ru-RU" smtClean="0"/>
              <a:t>    или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Выделить первую ячейку и, удерживая </a:t>
            </a:r>
            <a:r>
              <a:rPr lang="en-US" smtClean="0"/>
              <a:t>Shift</a:t>
            </a:r>
            <a:r>
              <a:rPr lang="ru-RU" smtClean="0"/>
              <a:t>, выделить последнюю нужную ячейку связанного диапазона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Выделить несвязанный диапазон: удерживая </a:t>
            </a:r>
            <a:r>
              <a:rPr lang="en-US" smtClean="0"/>
              <a:t>Ctrl</a:t>
            </a:r>
            <a:r>
              <a:rPr lang="ru-RU" smtClean="0"/>
              <a:t>, щелкать левой клавишей мышки на нужные ячейки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EDEDF-7A83-494D-A0EF-17E50B4A5981}" type="slidenum">
              <a:rPr lang="ru-RU" smtClean="0"/>
              <a:pPr/>
              <a:t>56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9926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6771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98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На листе можно просматривать две области и блокировать строки или столбцы одной из них путем закрепления или разделения областей </a:t>
            </a:r>
          </a:p>
          <a:p>
            <a:pPr eaLnBrk="1" hangingPunct="1">
              <a:defRPr/>
            </a:pPr>
            <a:r>
              <a:rPr lang="ru-RU" dirty="0" smtClean="0"/>
              <a:t>(Область окна - часть окна документа, окруженная границей и отделенная от других частей вертикальными или горизонтальными полосами.). </a:t>
            </a:r>
          </a:p>
          <a:p>
            <a:pPr eaLnBrk="1" hangingPunct="1">
              <a:defRPr/>
            </a:pPr>
            <a:r>
              <a:rPr lang="ru-RU" dirty="0" smtClean="0"/>
              <a:t>При закреплении областей окна выбираются отдельные строки и столбцы, которые остаются на экране при прокрутке листа.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Чтобы закрепить область, выполните одно из следующих действий (см.какая версия программы!!!) : 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b="1" dirty="0" smtClean="0"/>
              <a:t>Excel 2003</a:t>
            </a:r>
            <a:r>
              <a:rPr lang="ru-RU" b="1" dirty="0" smtClean="0"/>
              <a:t>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i="1" dirty="0" smtClean="0"/>
              <a:t>Верхнюю горизонтальную область</a:t>
            </a:r>
            <a:r>
              <a:rPr lang="ru-RU" dirty="0" smtClean="0"/>
              <a:t>   — выделите строку, под которой требуется разбить лист.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i="1" dirty="0" smtClean="0"/>
              <a:t>Левую вертикальную область</a:t>
            </a:r>
            <a:r>
              <a:rPr lang="ru-RU" dirty="0" smtClean="0"/>
              <a:t>   — выделите столбец, слева от которого требуется разбить лист.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i="1" dirty="0" smtClean="0"/>
              <a:t>Обе области</a:t>
            </a:r>
            <a:r>
              <a:rPr lang="ru-RU" dirty="0" smtClean="0"/>
              <a:t>   — выделите ячейку, расположенную слева и выше того места, где требуется разбить лист.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В меню </a:t>
            </a:r>
            <a:r>
              <a:rPr lang="ru-RU" i="1" dirty="0" smtClean="0"/>
              <a:t>Окно </a:t>
            </a:r>
            <a:r>
              <a:rPr lang="ru-RU" dirty="0" smtClean="0"/>
              <a:t>выберите команду </a:t>
            </a:r>
            <a:r>
              <a:rPr lang="ru-RU" i="1" dirty="0" smtClean="0"/>
              <a:t>Закрепить области.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en-US" b="1" dirty="0" smtClean="0"/>
              <a:t>Excel 200</a:t>
            </a:r>
            <a:r>
              <a:rPr lang="ru-RU" b="1" dirty="0" smtClean="0"/>
              <a:t>7: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ru-RU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Для блокировки строк выделите строку, под которой требуется разделить лист.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Для блокировки столбцов выделите столбец, справа от которого требуется разделить лист.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Для блокировки строк и столбцов щелкните ячейку, снизу и справа от которой требуется разделить лист.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На вкладке </a:t>
            </a:r>
            <a:r>
              <a:rPr lang="ru-RU" i="1" dirty="0" smtClean="0"/>
              <a:t>Режим</a:t>
            </a:r>
            <a:r>
              <a:rPr lang="ru-RU" dirty="0" smtClean="0"/>
              <a:t> в группе </a:t>
            </a:r>
            <a:r>
              <a:rPr lang="ru-RU" i="1" dirty="0" smtClean="0"/>
              <a:t>Окно </a:t>
            </a:r>
            <a:r>
              <a:rPr lang="ru-RU" dirty="0" smtClean="0"/>
              <a:t>щелкните пункт </a:t>
            </a:r>
            <a:r>
              <a:rPr lang="ru-RU" i="1" dirty="0" smtClean="0"/>
              <a:t>Закрепить области</a:t>
            </a:r>
            <a:r>
              <a:rPr lang="ru-RU" dirty="0" smtClean="0"/>
              <a:t>, а затем выберите нужный вариант.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FF0AF-6E5E-46B7-9C34-BDB16EB37F2E}" type="slidenum">
              <a:rPr lang="ru-RU" smtClean="0"/>
              <a:pPr/>
              <a:t>58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178179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Формулы представляют собой выражения, по которым выполняются вычисления на листе. Формула начинается со знака равенства (=).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Формула может также содержать такие элементы, как: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 функции (</a:t>
            </a:r>
            <a:r>
              <a:rPr lang="ru-RU" sz="800" smtClean="0"/>
              <a:t>Функция. Стандартная формула, которая возвращает результат выполнения определенных действий над значениями, выступающими в качестве аргументов. Функции позволяют упростить формулы в ячейках листа, особенно, если они длинные или сложные</a:t>
            </a:r>
            <a:r>
              <a:rPr lang="ru-RU" smtClean="0"/>
              <a:t>.),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ссылки,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операторы (Оператор. Знак или символ, задающий тип вычисления в выражении. Существуют математические, логические операторы, операторы сравнения и ссылок.)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и константы (Константа. Постоянное (не вычисляемое) значение. Например, число 210 и текст «Квартальная премия» являются константами. Выражение и результат вычисления выражения константами не являются.).</a:t>
            </a:r>
          </a:p>
          <a:p>
            <a:pPr eaLnBrk="1" hangingPunct="1">
              <a:buFontTx/>
              <a:buChar char="•"/>
            </a:pPr>
            <a:endParaRPr lang="ru-RU" smtClean="0"/>
          </a:p>
          <a:p>
            <a:pPr eaLnBrk="1" hangingPunct="1"/>
            <a:r>
              <a:rPr lang="ru-RU" smtClean="0"/>
              <a:t>Примеры числовых функций: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ОСТАТ (используется для вычисления остатка от деления)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ОКРВНИЗ и ОКРВВЕРХ (исп. для округления)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Различные математические функции (СУММ,СУММЕСЛИ,КОРЕНЬ, ЗНАК и т.п.)</a:t>
            </a:r>
          </a:p>
          <a:p>
            <a:pPr lvl="1" eaLnBrk="1" hangingPunct="1"/>
            <a:endParaRPr lang="ru-RU" smtClean="0"/>
          </a:p>
          <a:p>
            <a:pPr eaLnBrk="1" hangingPunct="1"/>
            <a:r>
              <a:rPr lang="ru-RU" smtClean="0"/>
              <a:t>Примеры логических функций: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ЕСЛИ (используется при проверке условий для значений и формул. Возвращает одно значение, если заданное условие при вычислении дает значение ИСТИНА, и другое значение, если ЛОЖЬ.)</a:t>
            </a:r>
          </a:p>
          <a:p>
            <a:pPr eaLnBrk="1" hangingPunct="1">
              <a:buFontTx/>
              <a:buChar char="•"/>
            </a:pPr>
            <a:endParaRPr lang="ru-RU" smtClean="0"/>
          </a:p>
          <a:p>
            <a:pPr eaLnBrk="1" hangingPunct="1"/>
            <a:r>
              <a:rPr lang="ru-RU" smtClean="0"/>
              <a:t>Примеры функций просмотра: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СТРОКА, СТОЛБЕЦ (Возвращают номер строки/столбца по заданной ссылке)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ВПР (Ищет значение в первом столбце массива таблица и возвращает значение в той же строке из другого столбца массива «таблица». )</a:t>
            </a:r>
          </a:p>
          <a:p>
            <a:pPr lvl="1" eaLnBrk="1" hangingPunct="1">
              <a:buFontTx/>
              <a:buChar char="•"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89DFE-FED3-4C4A-99CC-A7369ACCD219}" type="slidenum">
              <a:rPr lang="ru-RU" smtClean="0"/>
              <a:pPr/>
              <a:t>59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419807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Текстовые формулы позволяют, например:</a:t>
            </a:r>
          </a:p>
          <a:p>
            <a:endParaRPr lang="ru-RU" smtClean="0"/>
          </a:p>
          <a:p>
            <a:pPr lvl="1">
              <a:buFontTx/>
              <a:buChar char="•"/>
            </a:pPr>
            <a:r>
              <a:rPr lang="ru-RU" smtClean="0"/>
              <a:t>Объединять текст в одну ячейку (функция СЦЕПИТЬ </a:t>
            </a:r>
            <a:r>
              <a:rPr lang="en-US" smtClean="0"/>
              <a:t>{CONCATENATE})</a:t>
            </a:r>
          </a:p>
          <a:p>
            <a:pPr lvl="1">
              <a:buFontTx/>
              <a:buChar char="•"/>
            </a:pPr>
            <a:r>
              <a:rPr lang="ru-RU" smtClean="0"/>
              <a:t>Изменять регистр текста (функции ПРОПИСН, СТРОЧН, ПРОПНАЧ)</a:t>
            </a:r>
          </a:p>
          <a:p>
            <a:pPr lvl="1">
              <a:buFontTx/>
              <a:buChar char="•"/>
            </a:pPr>
            <a:r>
              <a:rPr lang="ru-RU" smtClean="0"/>
              <a:t>Удалять отдельные знаки из текста (функции ЛЕВСИМВ, ПРАВСИМВ)</a:t>
            </a:r>
          </a:p>
          <a:p>
            <a:pPr lvl="1">
              <a:buFontTx/>
              <a:buChar char="•"/>
            </a:pPr>
            <a:r>
              <a:rPr lang="ru-RU" smtClean="0"/>
              <a:t>Подсчитывать число знаков в текстовой строке (функции ДЛСТР</a:t>
            </a:r>
            <a:r>
              <a:rPr lang="en-US" smtClean="0"/>
              <a:t>, </a:t>
            </a:r>
            <a:r>
              <a:rPr lang="ru-RU" smtClean="0"/>
              <a:t>ДЛИНБ)</a:t>
            </a:r>
          </a:p>
          <a:p>
            <a:pPr lvl="1">
              <a:buFontTx/>
              <a:buChar char="•"/>
            </a:pPr>
            <a:r>
              <a:rPr lang="ru-RU" smtClean="0"/>
              <a:t>Изымать часть текста (знаков) из ячейки (функции ПСТР, ПСТРБ)</a:t>
            </a:r>
          </a:p>
          <a:p>
            <a:pPr lvl="1">
              <a:buFontTx/>
              <a:buChar char="•"/>
            </a:pPr>
            <a:r>
              <a:rPr lang="ru-RU" smtClean="0"/>
              <a:t>Удалять пробелы в начале или в конце строки в ячейке (функция СЖПРОБЕЛЫ)</a:t>
            </a:r>
          </a:p>
          <a:p>
            <a:pPr lvl="1">
              <a:buFontTx/>
              <a:buChar char="•"/>
            </a:pPr>
            <a:r>
              <a:rPr lang="ru-RU" smtClean="0"/>
              <a:t>Заменять один тест на другой (функция ПОДСТАВИТЬ)</a:t>
            </a:r>
          </a:p>
          <a:p>
            <a:pPr lvl="1">
              <a:buFontTx/>
              <a:buChar char="•"/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3DD69-2AA2-4459-9130-BB8712E77800}" type="slidenum">
              <a:rPr lang="ru-RU" smtClean="0"/>
              <a:pPr/>
              <a:t>60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74068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Для того, чтобы вставить формулу в ячейку нужно вызвать мастер функций (</a:t>
            </a:r>
            <a:r>
              <a:rPr lang="en-US" smtClean="0"/>
              <a:t>insert function)</a:t>
            </a:r>
            <a:r>
              <a:rPr lang="ru-RU" smtClean="0"/>
              <a:t>, нажав:</a:t>
            </a:r>
          </a:p>
          <a:p>
            <a:pPr lvl="1" eaLnBrk="1" hangingPunct="1">
              <a:buFontTx/>
              <a:buChar char="•"/>
            </a:pPr>
            <a:r>
              <a:rPr lang="en-US" i="1" smtClean="0"/>
              <a:t>fx</a:t>
            </a:r>
            <a:r>
              <a:rPr lang="en-US" smtClean="0"/>
              <a:t> </a:t>
            </a:r>
            <a:r>
              <a:rPr lang="ru-RU" smtClean="0"/>
              <a:t>в строке формул</a:t>
            </a:r>
          </a:p>
          <a:p>
            <a:pPr lvl="2" eaLnBrk="1" hangingPunct="1"/>
            <a:r>
              <a:rPr lang="ru-RU" smtClean="0"/>
              <a:t>или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Меню -</a:t>
            </a:r>
            <a:r>
              <a:rPr lang="en-US" smtClean="0"/>
              <a:t>&gt;</a:t>
            </a:r>
            <a:r>
              <a:rPr lang="ru-RU" smtClean="0"/>
              <a:t>вставка -</a:t>
            </a:r>
            <a:r>
              <a:rPr lang="en-US" smtClean="0"/>
              <a:t>&gt; </a:t>
            </a:r>
            <a:r>
              <a:rPr lang="ru-RU" smtClean="0"/>
              <a:t>функция</a:t>
            </a:r>
          </a:p>
          <a:p>
            <a:pPr lvl="2" eaLnBrk="1" hangingPunct="1"/>
            <a:r>
              <a:rPr lang="ru-RU" smtClean="0"/>
              <a:t>или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Shift+F3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/>
            <a:r>
              <a:rPr lang="ru-RU" smtClean="0"/>
              <a:t>в первом окне(шаг 1) можно выбрать категорию функции, прочесть её описание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54FC5-CBC5-40B0-A036-58AC37CBBA06}" type="slidenum">
              <a:rPr lang="ru-RU" smtClean="0"/>
              <a:pPr/>
              <a:t>61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36508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во втором окне (шаг 2) предлагается выбрать аргументы функции</a:t>
            </a:r>
          </a:p>
          <a:p>
            <a:pPr eaLnBrk="1" hangingPunct="1"/>
            <a:r>
              <a:rPr lang="ru-RU" smtClean="0"/>
              <a:t>для этого необходимо указать адрес ячейки, где находятся соответствующие данные.Это можно сделать двумя способами: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напрямую вписать адрес ячейки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Щелкнув в конце соотв. строки по ярлычку листа (свертывает–развертывает окно мастера функций), а потом выделив нужные ячейки на нужном листе</a:t>
            </a:r>
          </a:p>
          <a:p>
            <a:pPr eaLnBrk="1" hangingPunct="1">
              <a:buFontTx/>
              <a:buChar char="•"/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274DF-BADF-41AE-82A3-A53719E22C85}" type="slidenum">
              <a:rPr lang="ru-RU" smtClean="0"/>
              <a:pPr/>
              <a:t>62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216642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charset="0"/>
              </a:rPr>
              <a:t>Можно выделять не только отдельные ячейки, но и целые диапазоны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A7A49-C41B-4FE3-83F7-92C30312D9D1}" type="slidenum">
              <a:rPr lang="ru-RU" smtClean="0"/>
              <a:pPr/>
              <a:t>63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785487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Дл</a:t>
            </a:r>
            <a:r>
              <a:rPr lang="ru-RU" smtClean="0">
                <a:latin typeface="Arial" charset="0"/>
              </a:rPr>
              <a:t>я</a:t>
            </a:r>
            <a:r>
              <a:rPr lang="ru-RU" smtClean="0"/>
              <a:t> того,чтобы </a:t>
            </a:r>
            <a:r>
              <a:rPr lang="ru-RU" smtClean="0">
                <a:latin typeface="Arial" charset="0"/>
              </a:rPr>
              <a:t>копировать формулу в другие смежные ячеки нужно: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Правым щелчком мыши вызвать всплывающее меню и выбрать там «копировать»/ «</a:t>
            </a:r>
            <a:r>
              <a:rPr lang="en-US" smtClean="0">
                <a:latin typeface="Arial" charset="0"/>
              </a:rPr>
              <a:t>copy</a:t>
            </a:r>
            <a:r>
              <a:rPr lang="ru-RU" smtClean="0">
                <a:latin typeface="Arial" charset="0"/>
              </a:rPr>
              <a:t>» </a:t>
            </a:r>
            <a:r>
              <a:rPr lang="en-US" smtClean="0">
                <a:latin typeface="Arial" charset="0"/>
              </a:rPr>
              <a:t>{</a:t>
            </a:r>
            <a:r>
              <a:rPr lang="ru-RU" smtClean="0">
                <a:latin typeface="Arial" charset="0"/>
              </a:rPr>
              <a:t>или нажать </a:t>
            </a:r>
            <a:r>
              <a:rPr lang="en-US" smtClean="0">
                <a:latin typeface="Arial" charset="0"/>
              </a:rPr>
              <a:t>ctrl+c</a:t>
            </a:r>
            <a:r>
              <a:rPr lang="ru-RU" smtClean="0">
                <a:latin typeface="Arial" charset="0"/>
              </a:rPr>
              <a:t>, предварительно выделив нужную ячейку</a:t>
            </a:r>
            <a:r>
              <a:rPr lang="en-US" smtClean="0">
                <a:latin typeface="Arial" charset="0"/>
              </a:rPr>
              <a:t>}</a:t>
            </a:r>
            <a:endParaRPr lang="ru-RU" smtClean="0">
              <a:latin typeface="Arial" charset="0"/>
            </a:endParaRPr>
          </a:p>
          <a:p>
            <a:pPr>
              <a:buFontTx/>
              <a:buChar char="•"/>
            </a:pPr>
            <a:endParaRPr lang="ru-RU" smtClean="0">
              <a:latin typeface="Arial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CA29D-31EB-4547-8E90-BBA84E8F384E}" type="slidenum">
              <a:rPr lang="ru-RU" smtClean="0"/>
              <a:pPr/>
              <a:t>64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055903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charset="0"/>
              </a:rPr>
              <a:t>После чего можно выделить ячейку или несколько ячеек (как связанных.так и нет)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и вставить копированную формулу в них.</a:t>
            </a:r>
            <a:endParaRPr lang="en-US" smtClean="0">
              <a:latin typeface="Arial" charset="0"/>
            </a:endParaRPr>
          </a:p>
          <a:p>
            <a:endParaRPr lang="en-US" smtClean="0">
              <a:latin typeface="Arial" charset="0"/>
            </a:endParaRPr>
          </a:p>
          <a:p>
            <a:r>
              <a:rPr lang="en-US" smtClean="0"/>
              <a:t>Альтернативный спо</a:t>
            </a:r>
            <a:r>
              <a:rPr lang="ru-RU" smtClean="0">
                <a:latin typeface="Arial" charset="0"/>
              </a:rPr>
              <a:t>соб:</a:t>
            </a:r>
          </a:p>
          <a:p>
            <a:r>
              <a:rPr lang="ru-RU" smtClean="0">
                <a:latin typeface="Arial" charset="0"/>
              </a:rPr>
              <a:t>Использовать </a:t>
            </a:r>
            <a:r>
              <a:rPr lang="ru-RU" i="1" smtClean="0">
                <a:latin typeface="Arial" charset="0"/>
              </a:rPr>
              <a:t>маркер заполнения</a:t>
            </a:r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У первой ячейки, содержащей формулу, схватить за нижний правый угол (черный квадратик – </a:t>
            </a:r>
            <a:r>
              <a:rPr lang="ru-RU" i="1" smtClean="0">
                <a:latin typeface="Arial" charset="0"/>
              </a:rPr>
              <a:t>маркер заполнения</a:t>
            </a:r>
            <a:r>
              <a:rPr lang="ru-RU" smtClean="0">
                <a:latin typeface="Arial" charset="0"/>
              </a:rPr>
              <a:t>) и потянуть вниз, распространяя формулу на смежные ячейки</a:t>
            </a:r>
          </a:p>
          <a:p>
            <a:pPr>
              <a:buFontTx/>
              <a:buChar char="•"/>
            </a:pP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218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Ссылки на ячейки идентифицируют отдельные ячейки в листе. Они сообщают Excel, где искать значения для использования в формуле.</a:t>
            </a:r>
          </a:p>
          <a:p>
            <a:pPr eaLnBrk="1" hangingPunct="1"/>
            <a:r>
              <a:rPr lang="ru-RU" smtClean="0"/>
              <a:t>В программе Excel используется тип ссылок A1, то есть строки указываются буквами, а столбцы — числами. Буквы и числа называются </a:t>
            </a:r>
            <a:r>
              <a:rPr lang="ru-RU" b="1" smtClean="0"/>
              <a:t>заголовками</a:t>
            </a:r>
            <a:r>
              <a:rPr lang="ru-RU" smtClean="0"/>
              <a:t> строк и столбцов. В таблице показано использование ссылок на ячейки с помощью буквы, соответствующей столбцу, и следующего за ней числа, соответствующего строке.</a:t>
            </a:r>
          </a:p>
          <a:p>
            <a:pPr eaLnBrk="1" hangingPunct="1"/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8928D-D085-474D-96E4-6511161AC330}" type="slidenum">
              <a:rPr lang="ru-RU" smtClean="0"/>
              <a:pPr/>
              <a:t>66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3329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90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Ссылки бывают относительными и абсолютными.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b="1" smtClean="0"/>
              <a:t>Относительные ссылки</a:t>
            </a:r>
            <a:r>
              <a:rPr lang="ru-RU" smtClean="0"/>
              <a:t>   Относительная ссылка в формуле, например </a:t>
            </a:r>
            <a:r>
              <a:rPr lang="en-US" smtClean="0"/>
              <a:t>B2</a:t>
            </a:r>
            <a:r>
              <a:rPr lang="ru-RU" smtClean="0"/>
              <a:t>, основана на относительной позиции ячейки, содержащей формулу, и ячейки, на которую указывает ссылка. При изменении позиции ячейки, содержащей формулу, изменяется и ссылка. При копировании или заполнении формулы вдоль строк и вдоль столбцов ссылка автоматически корректируется. По умолчанию в новых формулах используются относительные ссылки. Например, при копировании или заполнении относительной ссылки из ячейки </a:t>
            </a:r>
            <a:r>
              <a:rPr lang="en-US" smtClean="0"/>
              <a:t>C</a:t>
            </a:r>
            <a:r>
              <a:rPr lang="ru-RU" smtClean="0"/>
              <a:t>2 в ячейку </a:t>
            </a:r>
            <a:r>
              <a:rPr lang="en-US" smtClean="0"/>
              <a:t>C</a:t>
            </a:r>
            <a:r>
              <a:rPr lang="ru-RU" smtClean="0"/>
              <a:t>3 она автоматически изменяется с =</a:t>
            </a:r>
            <a:r>
              <a:rPr lang="en-US" smtClean="0"/>
              <a:t>B2</a:t>
            </a:r>
            <a:r>
              <a:rPr lang="ru-RU" smtClean="0"/>
              <a:t> на =</a:t>
            </a:r>
            <a:r>
              <a:rPr lang="en-US" smtClean="0"/>
              <a:t>B3</a:t>
            </a:r>
            <a:r>
              <a:rPr lang="ru-RU" smtClean="0"/>
              <a:t>.</a:t>
            </a:r>
          </a:p>
          <a:p>
            <a:pPr eaLnBrk="1" hangingPunct="1"/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89FA1-9E5D-4DE7-95B0-B185CA34B0E7}" type="slidenum">
              <a:rPr lang="ru-RU" smtClean="0"/>
              <a:pPr/>
              <a:t>67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326947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b="1" dirty="0" smtClean="0"/>
              <a:t>Абсолютные ссылки</a:t>
            </a:r>
            <a:r>
              <a:rPr lang="ru-RU" dirty="0" smtClean="0"/>
              <a:t>   Абсолютная ссылка ячейки в формуле, например, $A$1, всегда ссылается на ячейку, расположенную в определенном месте. При изменении позиции ячейки, содержащей формулу, абсолютная ссылка не изменяется. При копировании или заполнении формулы вдоль строк и вдоль столбцов абсолютная ссылка не корректируется. По умолчанию в новых формулах используются относительные ссылки, и для использования абсолютных ссылок надо выбрать соответствующий параметр. Например, при копировании или заполнении абсолютной ссылки из ячейки B2 в ячейку B3 она остается прежней =$A$1.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знак </a:t>
            </a:r>
            <a:r>
              <a:rPr lang="en-US" dirty="0" smtClean="0"/>
              <a:t>“$”</a:t>
            </a:r>
            <a:r>
              <a:rPr lang="ru-RU" dirty="0" smtClean="0"/>
              <a:t>,поставленный перед именем столбца и/или именем строки, фиксирует имя столбца/строки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ru-RU" b="1" dirty="0" smtClean="0"/>
              <a:t>Смешанные ссылки</a:t>
            </a:r>
            <a:r>
              <a:rPr lang="ru-RU" dirty="0" smtClean="0"/>
              <a:t>   Смешанная ссылка содержит либо абсолютный столбец и относительную строку, либо абсолютную строку и относительный столбец. Абсолютная ссылка столбцов приобретает вид $A1, $B1 и т.д. Абсолютная ссылка строки приобретает вид A$1, B$1 и т.д. При изменении позиции ячейки, содержащей формулу, относительная ссылка изменяется, а абсолютная ссылка не изменяется. При копировании или заполнении формулы вдоль строк и вдоль столбцов относительная ссылка автоматически корректируется, а абсолютная ссылка не корректируется. Например, при копировании или заполнении смешанной ссылки из ячейки A2 в ячейку B3 она изменяется с =A$1 на =B$1.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Например:</a:t>
            </a:r>
          </a:p>
          <a:p>
            <a:pPr eaLnBrk="1" hangingPunct="1">
              <a:defRPr/>
            </a:pPr>
            <a:r>
              <a:rPr lang="ru-RU" dirty="0" smtClean="0"/>
              <a:t>если одна из ячеек листа содержит формулу, которая ссылается на А1, то при копировании этой формулы со ссылкой на две ячейки вниз и на две ячейки вправо, изменится и ссылка </a:t>
            </a:r>
          </a:p>
          <a:p>
            <a:pPr eaLnBrk="1" hangingPunct="1">
              <a:defRPr/>
            </a:pPr>
            <a:r>
              <a:rPr lang="ru-RU" dirty="0" smtClean="0"/>
              <a:t>в зависимости от её типа</a:t>
            </a:r>
            <a:r>
              <a:rPr lang="en-US" dirty="0" smtClean="0"/>
              <a:t> </a:t>
            </a:r>
            <a:r>
              <a:rPr lang="ru-RU" dirty="0" smtClean="0"/>
              <a:t>(см.таблицу)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B1A52-8704-4C20-835A-60741526216A}" type="slidenum">
              <a:rPr lang="ru-RU" smtClean="0"/>
              <a:pPr/>
              <a:t>68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206269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66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976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6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889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4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8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7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8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1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4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F0821-3FAB-4220-99F5-F28174A3EC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E6060-9FAC-46F0-A847-C054C31455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41DA-858F-42F6-A65B-CDA1DBB7C1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6BC5-90EE-4B60-BCB9-637AD53861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E1146-3808-4CCD-A304-1C7C467003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AA9A-7A9A-4315-BBDF-DC5887540D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293F2-8F90-455C-A784-EF86323DAC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1620F-82A7-4CEA-A863-45BC59ECE7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18DA95-9302-4F44-9AE1-F7991FAEED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/>
              <a:t>геном  бактерии</a:t>
            </a:r>
            <a:endParaRPr lang="ru-RU" sz="4000" b="1" cap="all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408113" y="3915076"/>
            <a:ext cx="6400800" cy="1752600"/>
          </a:xfrm>
        </p:spPr>
        <p:txBody>
          <a:bodyPr/>
          <a:lstStyle/>
          <a:p>
            <a:r>
              <a:rPr lang="ru-RU" dirty="0" smtClean="0"/>
              <a:t>Что можно узнать анализируя геном бактерии или археи?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41DA-858F-42F6-A65B-CDA1DBB7C1A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2423" y="678212"/>
            <a:ext cx="8229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Ген белка</a:t>
            </a:r>
            <a:r>
              <a:rPr lang="ru-RU" sz="2800" dirty="0" smtClean="0"/>
              <a:t> – участок генома, кодирующий один белок. У прокариот почти всегда совпадает с кодирующей последовательностью (</a:t>
            </a:r>
            <a:r>
              <a:rPr lang="en-US" sz="2800" b="1" dirty="0" smtClean="0"/>
              <a:t>CDS</a:t>
            </a:r>
            <a:r>
              <a:rPr lang="en-US" sz="2800" dirty="0" smtClean="0"/>
              <a:t> – Coding Sequence)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dirty="0" smtClean="0"/>
              <a:t>Ген РНК </a:t>
            </a:r>
            <a:r>
              <a:rPr lang="ru-RU" sz="2800" dirty="0" smtClean="0"/>
              <a:t>- </a:t>
            </a:r>
            <a:r>
              <a:rPr lang="ru-RU" sz="2800" dirty="0"/>
              <a:t>участок генома, кодирующий </a:t>
            </a:r>
            <a:r>
              <a:rPr lang="ru-RU" sz="2800" dirty="0" smtClean="0"/>
              <a:t>одну молекулу РНК, отличную от матричной РНК</a:t>
            </a:r>
          </a:p>
          <a:p>
            <a:endParaRPr lang="ru-RU" sz="2800" dirty="0"/>
          </a:p>
          <a:p>
            <a:r>
              <a:rPr lang="ru-RU" sz="2800" dirty="0" smtClean="0"/>
              <a:t>У гена есть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* первый нуклеотид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*  последний нуклеотид </a:t>
            </a:r>
          </a:p>
          <a:p>
            <a:r>
              <a:rPr lang="ru-RU" sz="2400" dirty="0" smtClean="0"/>
              <a:t>  *  указание цепочки ДНК: </a:t>
            </a:r>
            <a:br>
              <a:rPr lang="ru-RU" sz="2400" dirty="0" smtClean="0"/>
            </a:br>
            <a:r>
              <a:rPr lang="ru-RU" sz="2400" dirty="0" smtClean="0"/>
              <a:t>       + та цепочка, которая лежит в файле с хромосомой;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-  комплементарная цепочка  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Вопрос: направление гена на + и на - цепочках?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98704" y="121920"/>
            <a:ext cx="8229600" cy="78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cap="all" dirty="0" smtClean="0"/>
              <a:t>В словарик</a:t>
            </a:r>
            <a:endParaRPr lang="ru-RU" sz="4000" cap="all" dirty="0"/>
          </a:p>
        </p:txBody>
      </p:sp>
    </p:spTree>
    <p:extLst>
      <p:ext uri="{BB962C8B-B14F-4D97-AF65-F5344CB8AC3E}">
        <p14:creationId xmlns:p14="http://schemas.microsoft.com/office/powerpoint/2010/main" val="33588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3453" y="1046747"/>
            <a:ext cx="8229600" cy="5309603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48908" y="218174"/>
            <a:ext cx="8319210" cy="78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cap="all" dirty="0" smtClean="0"/>
              <a:t>Вопросы про гены</a:t>
            </a:r>
            <a:endParaRPr lang="ru-RU" sz="4000" cap="all" dirty="0"/>
          </a:p>
        </p:txBody>
      </p:sp>
    </p:spTree>
    <p:extLst>
      <p:ext uri="{BB962C8B-B14F-4D97-AF65-F5344CB8AC3E}">
        <p14:creationId xmlns:p14="http://schemas.microsoft.com/office/powerpoint/2010/main" val="11715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AA9A-7A9A-4315-BBDF-DC5887540D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48908" y="218174"/>
            <a:ext cx="8319210" cy="78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cap="all" dirty="0" smtClean="0"/>
              <a:t>В словарик</a:t>
            </a:r>
            <a:endParaRPr lang="ru-RU" sz="4000" cap="all" dirty="0"/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347595" y="2386302"/>
            <a:ext cx="8521836" cy="9712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b="1" dirty="0" err="1" smtClean="0">
                <a:latin typeface="Arial" charset="0"/>
              </a:rPr>
              <a:t>Протеом</a:t>
            </a:r>
            <a:r>
              <a:rPr lang="ru-RU" b="1" dirty="0" smtClean="0">
                <a:latin typeface="Arial" charset="0"/>
              </a:rPr>
              <a:t>:</a:t>
            </a:r>
            <a:r>
              <a:rPr lang="ru-RU" dirty="0" smtClean="0">
                <a:latin typeface="Arial" charset="0"/>
              </a:rPr>
              <a:t>  </a:t>
            </a:r>
            <a:r>
              <a:rPr lang="ru-RU" dirty="0"/>
              <a:t>совокупность белков, закодированных в геноме  </a:t>
            </a:r>
            <a:r>
              <a:rPr lang="ru-RU" dirty="0" smtClean="0"/>
              <a:t>организма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1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AA9A-7A9A-4315-BBDF-DC5887540DF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86290" y="1889383"/>
            <a:ext cx="88195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gene            </a:t>
            </a:r>
            <a:r>
              <a:rPr lang="en-US" sz="1400" b="1" dirty="0"/>
              <a:t>1..1341</a:t>
            </a:r>
          </a:p>
          <a:p>
            <a:r>
              <a:rPr lang="en-US" sz="1400" dirty="0"/>
              <a:t>                     /</a:t>
            </a:r>
            <a:r>
              <a:rPr lang="en-US" sz="1400" dirty="0" err="1"/>
              <a:t>locus_tag</a:t>
            </a:r>
            <a:r>
              <a:rPr lang="en-US" sz="1400" dirty="0"/>
              <a:t>="FORC5_0001"</a:t>
            </a:r>
            <a:endParaRPr lang="ru-RU" sz="1400" dirty="0" smtClean="0"/>
          </a:p>
          <a:p>
            <a:r>
              <a:rPr lang="en-US" sz="1400" dirty="0" smtClean="0"/>
              <a:t>CDS             </a:t>
            </a:r>
            <a:r>
              <a:rPr lang="en-US" sz="1400" b="1" dirty="0"/>
              <a:t>1..1341</a:t>
            </a:r>
          </a:p>
          <a:p>
            <a:r>
              <a:rPr lang="en-US" sz="1400" dirty="0"/>
              <a:t>                     /</a:t>
            </a:r>
            <a:r>
              <a:rPr lang="en-US" sz="1400" dirty="0" err="1"/>
              <a:t>locus_tag</a:t>
            </a:r>
            <a:r>
              <a:rPr lang="en-US" sz="1400" dirty="0"/>
              <a:t>="FORC5_0001"</a:t>
            </a:r>
          </a:p>
          <a:p>
            <a:r>
              <a:rPr lang="en-US" sz="1400" dirty="0"/>
              <a:t>                     /</a:t>
            </a:r>
            <a:r>
              <a:rPr lang="en-US" sz="1400" dirty="0" err="1"/>
              <a:t>codon_start</a:t>
            </a:r>
            <a:r>
              <a:rPr lang="en-US" sz="1400" dirty="0"/>
              <a:t>=1</a:t>
            </a:r>
          </a:p>
          <a:p>
            <a:r>
              <a:rPr lang="en-US" sz="1400" dirty="0"/>
              <a:t>                     /</a:t>
            </a:r>
            <a:r>
              <a:rPr lang="en-US" sz="1400" dirty="0" err="1"/>
              <a:t>transl_table</a:t>
            </a:r>
            <a:r>
              <a:rPr lang="en-US" sz="1400" dirty="0"/>
              <a:t>=11</a:t>
            </a:r>
          </a:p>
          <a:p>
            <a:r>
              <a:rPr lang="en-US" sz="1400" dirty="0"/>
              <a:t>                     </a:t>
            </a:r>
            <a:r>
              <a:rPr lang="en-US" sz="1400" b="1" dirty="0">
                <a:solidFill>
                  <a:srgbClr val="FF0000"/>
                </a:solidFill>
              </a:rPr>
              <a:t>/product="Chromosomal replication initiator protein </a:t>
            </a:r>
            <a:r>
              <a:rPr lang="en-US" sz="1400" b="1" dirty="0" err="1">
                <a:solidFill>
                  <a:srgbClr val="FF0000"/>
                </a:solidFill>
              </a:rPr>
              <a:t>DnaA</a:t>
            </a:r>
            <a:r>
              <a:rPr lang="en-US" sz="1400" b="1" dirty="0">
                <a:solidFill>
                  <a:srgbClr val="FF0000"/>
                </a:solidFill>
              </a:rPr>
              <a:t>"</a:t>
            </a:r>
          </a:p>
          <a:p>
            <a:r>
              <a:rPr lang="en-US" sz="1400" dirty="0"/>
              <a:t>                     /</a:t>
            </a:r>
            <a:r>
              <a:rPr lang="en-US" sz="1400" dirty="0" err="1"/>
              <a:t>protein_id</a:t>
            </a:r>
            <a:r>
              <a:rPr lang="en-US" sz="1400" dirty="0"/>
              <a:t>="AKE14538.1"</a:t>
            </a:r>
          </a:p>
          <a:p>
            <a:r>
              <a:rPr lang="en-US" sz="1400" dirty="0"/>
              <a:t>                     /translation="</a:t>
            </a:r>
            <a:r>
              <a:rPr lang="en-US" sz="1400" dirty="0" smtClean="0"/>
              <a:t>MENISDLWNSALKELEKKVSKPSYETWLKSTTAHNLKKDVLTIT</a:t>
            </a:r>
          </a:p>
          <a:p>
            <a:r>
              <a:rPr lang="en-US" sz="1400" dirty="0" smtClean="0"/>
              <a:t>                    …………………………………………………………………………………………………</a:t>
            </a:r>
            <a:endParaRPr lang="ru-RU" sz="1400" dirty="0" smtClean="0"/>
          </a:p>
          <a:p>
            <a:r>
              <a:rPr lang="ru-RU" sz="1400" dirty="0" smtClean="0"/>
              <a:t>                     </a:t>
            </a:r>
            <a:r>
              <a:rPr lang="en-US" sz="1400" dirty="0" smtClean="0"/>
              <a:t>LSRELTDSSLPKIGEEFGGRDHTTVIHAHEKISKLLKTDTQLQKQVEEINGILK</a:t>
            </a:r>
            <a:r>
              <a:rPr lang="en-US" sz="1400" dirty="0"/>
              <a:t>"</a:t>
            </a:r>
          </a:p>
          <a:p>
            <a:r>
              <a:rPr lang="en-US" sz="1400" dirty="0"/>
              <a:t>     gene       </a:t>
            </a:r>
            <a:r>
              <a:rPr lang="en-US" sz="1400" b="1" dirty="0" smtClean="0"/>
              <a:t>1520</a:t>
            </a:r>
            <a:r>
              <a:rPr lang="en-US" sz="1400" b="1" dirty="0"/>
              <a:t>..2665</a:t>
            </a:r>
          </a:p>
          <a:p>
            <a:r>
              <a:rPr lang="en-US" sz="1400" dirty="0"/>
              <a:t>                     /</a:t>
            </a:r>
            <a:r>
              <a:rPr lang="en-US" sz="1400" dirty="0" err="1"/>
              <a:t>locus_tag</a:t>
            </a:r>
            <a:r>
              <a:rPr lang="en-US" sz="1400" dirty="0"/>
              <a:t>="FORC5_0002"</a:t>
            </a:r>
          </a:p>
          <a:p>
            <a:r>
              <a:rPr lang="en-US" sz="1400" dirty="0"/>
              <a:t>     CDS      </a:t>
            </a:r>
            <a:r>
              <a:rPr lang="en-US" sz="1400" dirty="0" smtClean="0"/>
              <a:t>  </a:t>
            </a:r>
            <a:r>
              <a:rPr lang="en-US" sz="1400" b="1" dirty="0"/>
              <a:t>1520..2665</a:t>
            </a:r>
          </a:p>
          <a:p>
            <a:r>
              <a:rPr lang="en-US" sz="1400" dirty="0"/>
              <a:t>                     /</a:t>
            </a:r>
            <a:r>
              <a:rPr lang="en-US" sz="1400" dirty="0" err="1"/>
              <a:t>locus_tag</a:t>
            </a:r>
            <a:r>
              <a:rPr lang="en-US" sz="1400" dirty="0"/>
              <a:t>="FORC5_0002"</a:t>
            </a:r>
          </a:p>
          <a:p>
            <a:r>
              <a:rPr lang="en-US" sz="1400" dirty="0"/>
              <a:t>                     /</a:t>
            </a:r>
            <a:r>
              <a:rPr lang="en-US" sz="1400" dirty="0" err="1"/>
              <a:t>codon_start</a:t>
            </a:r>
            <a:r>
              <a:rPr lang="en-US" sz="1400" dirty="0"/>
              <a:t>=1</a:t>
            </a:r>
          </a:p>
          <a:p>
            <a:r>
              <a:rPr lang="en-US" sz="1400" dirty="0"/>
              <a:t>                     /</a:t>
            </a:r>
            <a:r>
              <a:rPr lang="en-US" sz="1400" dirty="0" err="1"/>
              <a:t>transl_table</a:t>
            </a:r>
            <a:r>
              <a:rPr lang="en-US" sz="1400" dirty="0"/>
              <a:t>=11</a:t>
            </a:r>
          </a:p>
          <a:p>
            <a:r>
              <a:rPr lang="en-US" sz="1400" dirty="0"/>
              <a:t>                     </a:t>
            </a:r>
            <a:r>
              <a:rPr lang="en-US" sz="1400" b="1" dirty="0">
                <a:solidFill>
                  <a:srgbClr val="FF0000"/>
                </a:solidFill>
              </a:rPr>
              <a:t>/product="DNA polymerase III beta subunit"</a:t>
            </a:r>
          </a:p>
          <a:p>
            <a:r>
              <a:rPr lang="en-US" sz="1400" dirty="0"/>
              <a:t>                     /</a:t>
            </a:r>
            <a:r>
              <a:rPr lang="en-US" sz="1400" dirty="0" err="1"/>
              <a:t>protein_id</a:t>
            </a:r>
            <a:r>
              <a:rPr lang="en-US" sz="1400" dirty="0"/>
              <a:t>="AKE14539.1"</a:t>
            </a:r>
          </a:p>
          <a:p>
            <a:r>
              <a:rPr lang="en-US" sz="1400" dirty="0"/>
              <a:t>                     /translation="</a:t>
            </a:r>
            <a:r>
              <a:rPr lang="en-US" sz="1400" dirty="0" smtClean="0"/>
              <a:t>MRFTIQKDYLVRGVQDVMKAVSSRTTIPILTGIKVVATEEGVTL</a:t>
            </a:r>
            <a:endParaRPr lang="ru-RU" sz="1400" dirty="0" smtClean="0"/>
          </a:p>
          <a:p>
            <a:r>
              <a:rPr lang="en-US" sz="1400" dirty="0" smtClean="0"/>
              <a:t>                    </a:t>
            </a:r>
            <a:r>
              <a:rPr lang="en-US" sz="1400" dirty="0"/>
              <a:t>…………………………………………………………………………………………………</a:t>
            </a:r>
            <a:endParaRPr lang="ru-RU" sz="1400" dirty="0"/>
          </a:p>
          <a:p>
            <a:r>
              <a:rPr lang="ru-RU" sz="1400" dirty="0" smtClean="0"/>
              <a:t>                    </a:t>
            </a:r>
            <a:r>
              <a:rPr lang="en-US" sz="1400" dirty="0" smtClean="0"/>
              <a:t>AKYMMDALKALDSTEIKVSFTGAMRPFLIRTVNDDSIIQLILPVRTY</a:t>
            </a:r>
            <a:r>
              <a:rPr lang="en-US" sz="1400" dirty="0"/>
              <a:t>"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936" y="535166"/>
            <a:ext cx="861915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Bacillus cereus strain FORC_005</a:t>
            </a:r>
            <a:r>
              <a:rPr lang="en-US" sz="1600" dirty="0"/>
              <a:t>, complete genome</a:t>
            </a:r>
          </a:p>
          <a:p>
            <a:r>
              <a:rPr lang="en-US" sz="1600" dirty="0" err="1"/>
              <a:t>GenBank</a:t>
            </a:r>
            <a:r>
              <a:rPr lang="en-US" sz="1600" dirty="0"/>
              <a:t>: CP009686.1</a:t>
            </a:r>
          </a:p>
          <a:p>
            <a:r>
              <a:rPr lang="en-US" sz="1600" dirty="0" smtClean="0"/>
              <a:t>LOCUS       </a:t>
            </a:r>
            <a:r>
              <a:rPr lang="en-US" sz="1600" dirty="0"/>
              <a:t>CP009686             5349617 </a:t>
            </a:r>
            <a:r>
              <a:rPr lang="en-US" sz="1600" dirty="0" err="1"/>
              <a:t>bp</a:t>
            </a:r>
            <a:r>
              <a:rPr lang="en-US" sz="1600" dirty="0"/>
              <a:t>    DNA     circular BCT 17-NOV-2015</a:t>
            </a:r>
          </a:p>
          <a:p>
            <a:r>
              <a:rPr lang="en-US" sz="1600" dirty="0"/>
              <a:t>DEFINITION  Bacillus cereus strain FORC_005, complete genome.</a:t>
            </a:r>
          </a:p>
          <a:p>
            <a:r>
              <a:rPr lang="en-US" sz="1600" dirty="0"/>
              <a:t>ACCESSION   </a:t>
            </a:r>
            <a:r>
              <a:rPr lang="en-US" sz="1600" b="1" dirty="0"/>
              <a:t>CP009686</a:t>
            </a:r>
            <a:endParaRPr lang="ru-RU" sz="16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44384" y="37357"/>
            <a:ext cx="9480884" cy="6941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cap="all" dirty="0" smtClean="0"/>
              <a:t>Так выглядит </a:t>
            </a:r>
            <a:r>
              <a:rPr lang="ru-RU" sz="4000" cap="all" dirty="0" err="1" smtClean="0"/>
              <a:t>протеом</a:t>
            </a:r>
            <a:r>
              <a:rPr lang="ru-RU" sz="4000" cap="all" dirty="0" smtClean="0"/>
              <a:t> бактерии в файле</a:t>
            </a:r>
            <a:endParaRPr lang="ru-RU" sz="4000" cap="all" dirty="0"/>
          </a:p>
        </p:txBody>
      </p:sp>
    </p:spTree>
    <p:extLst>
      <p:ext uri="{BB962C8B-B14F-4D97-AF65-F5344CB8AC3E}">
        <p14:creationId xmlns:p14="http://schemas.microsoft.com/office/powerpoint/2010/main" val="16514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4318"/>
            <a:ext cx="8229600" cy="6277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белки бывают у бактерий?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0407"/>
            <a:ext cx="8229600" cy="5671068"/>
          </a:xfrm>
        </p:spPr>
        <p:txBody>
          <a:bodyPr>
            <a:normAutofit fontScale="47500" lnSpcReduction="20000"/>
          </a:bodyPr>
          <a:lstStyle/>
          <a:p>
            <a:r>
              <a:rPr lang="ru-RU" sz="6300" dirty="0" smtClean="0"/>
              <a:t>Нужно импортировать из среды нужные вещества и выкидывать ненужные</a:t>
            </a:r>
          </a:p>
          <a:p>
            <a:pPr lvl="1"/>
            <a:r>
              <a:rPr lang="ru-RU" sz="5500" dirty="0" smtClean="0"/>
              <a:t>Это делают белки </a:t>
            </a:r>
            <a:r>
              <a:rPr lang="ru-RU" sz="5500" b="1" dirty="0" smtClean="0"/>
              <a:t>транспортеры</a:t>
            </a:r>
            <a:r>
              <a:rPr lang="ru-RU" sz="5500" dirty="0" smtClean="0"/>
              <a:t>, составляющие каналы в мембране. </a:t>
            </a:r>
            <a:r>
              <a:rPr lang="ru-RU" sz="5500" b="1" dirty="0" smtClean="0"/>
              <a:t>Трансмембранные</a:t>
            </a:r>
            <a:r>
              <a:rPr lang="ru-RU" sz="5500" dirty="0" smtClean="0"/>
              <a:t> белки</a:t>
            </a:r>
            <a:br>
              <a:rPr lang="ru-RU" sz="5500" dirty="0" smtClean="0"/>
            </a:br>
            <a:endParaRPr lang="ru-RU" sz="5500" dirty="0" smtClean="0"/>
          </a:p>
          <a:p>
            <a:r>
              <a:rPr lang="ru-RU" sz="6300" dirty="0"/>
              <a:t>Нужно реагировать на окружающую среду</a:t>
            </a:r>
          </a:p>
          <a:p>
            <a:pPr lvl="1"/>
            <a:r>
              <a:rPr lang="ru-RU" sz="5500" b="1" dirty="0" smtClean="0"/>
              <a:t>Рецепторы</a:t>
            </a:r>
            <a:r>
              <a:rPr lang="ru-RU" sz="5500" dirty="0" smtClean="0"/>
              <a:t> тоже трансмембранные белки, так как передают сигнал из среды в цитоплазму клетки</a:t>
            </a:r>
          </a:p>
          <a:p>
            <a:pPr marL="457200" lvl="1" indent="0">
              <a:buNone/>
            </a:pPr>
            <a:endParaRPr lang="ru-RU" sz="5500" dirty="0" smtClean="0"/>
          </a:p>
          <a:p>
            <a:r>
              <a:rPr lang="ru-RU" sz="6300" dirty="0" smtClean="0"/>
              <a:t>Нужно запасать энергию в виде молекул АТФ</a:t>
            </a:r>
            <a:endParaRPr lang="ru-RU" sz="6300" dirty="0"/>
          </a:p>
          <a:p>
            <a:pPr lvl="1"/>
            <a:r>
              <a:rPr lang="ru-RU" sz="5500" dirty="0" smtClean="0"/>
              <a:t> </a:t>
            </a:r>
            <a:r>
              <a:rPr lang="ru-RU" sz="5500" b="1" dirty="0" err="1" smtClean="0"/>
              <a:t>АТФсинтазы</a:t>
            </a:r>
            <a:r>
              <a:rPr lang="ru-RU" sz="5500" dirty="0" smtClean="0"/>
              <a:t>, комплексы из многих белков</a:t>
            </a:r>
            <a:br>
              <a:rPr lang="ru-RU" sz="5500" dirty="0" smtClean="0"/>
            </a:br>
            <a:endParaRPr lang="ru-RU" sz="5500" dirty="0" smtClean="0"/>
          </a:p>
          <a:p>
            <a:r>
              <a:rPr lang="ru-RU" sz="5900" dirty="0" smtClean="0"/>
              <a:t>Белки, использующие энергию АТФ</a:t>
            </a:r>
          </a:p>
          <a:p>
            <a:pPr lvl="1"/>
            <a:r>
              <a:rPr lang="ru-RU" sz="5500" b="1" dirty="0" err="1" smtClean="0"/>
              <a:t>АТФазы</a:t>
            </a:r>
            <a:r>
              <a:rPr lang="ru-RU" sz="5500" b="1" dirty="0" smtClean="0"/>
              <a:t>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4318"/>
            <a:ext cx="8229600" cy="6277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белки бывают у бактерий?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3453" y="1046747"/>
            <a:ext cx="8229600" cy="530960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Машины для производства белков состоят из белков</a:t>
            </a:r>
          </a:p>
          <a:p>
            <a:pPr lvl="1"/>
            <a:r>
              <a:rPr lang="ru-RU" dirty="0" smtClean="0"/>
              <a:t>Машина </a:t>
            </a:r>
            <a:r>
              <a:rPr lang="ru-RU" b="1" dirty="0" smtClean="0"/>
              <a:t>РНК полимераза</a:t>
            </a:r>
            <a:r>
              <a:rPr lang="ru-RU" dirty="0" smtClean="0"/>
              <a:t>,  состоит из нескольких белков; производит </a:t>
            </a:r>
            <a:r>
              <a:rPr lang="ru-RU" dirty="0" err="1" smtClean="0"/>
              <a:t>мРНК</a:t>
            </a:r>
            <a:endParaRPr lang="ru-RU" dirty="0" smtClean="0"/>
          </a:p>
          <a:p>
            <a:pPr lvl="1"/>
            <a:r>
              <a:rPr lang="ru-RU" dirty="0" smtClean="0"/>
              <a:t>Машина </a:t>
            </a:r>
            <a:r>
              <a:rPr lang="ru-RU" b="1" dirty="0" smtClean="0"/>
              <a:t>рибосома</a:t>
            </a:r>
            <a:r>
              <a:rPr lang="ru-RU" dirty="0" smtClean="0"/>
              <a:t>, состоит из нескольких белков и нескольких РНК</a:t>
            </a:r>
          </a:p>
          <a:p>
            <a:pPr lvl="2"/>
            <a:r>
              <a:rPr lang="ru-RU" dirty="0" smtClean="0"/>
              <a:t>Белки называются </a:t>
            </a:r>
            <a:r>
              <a:rPr lang="ru-RU" dirty="0" err="1" smtClean="0"/>
              <a:t>рибосомальные</a:t>
            </a:r>
            <a:r>
              <a:rPr lang="ru-RU" dirty="0" smtClean="0"/>
              <a:t> белки</a:t>
            </a:r>
          </a:p>
          <a:p>
            <a:pPr lvl="2"/>
            <a:r>
              <a:rPr lang="ru-RU" dirty="0" smtClean="0"/>
              <a:t>РНК называются </a:t>
            </a:r>
            <a:r>
              <a:rPr lang="ru-RU" dirty="0" err="1" smtClean="0"/>
              <a:t>рРНК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Результат работы – белки, нужные клетке</a:t>
            </a:r>
          </a:p>
          <a:p>
            <a:r>
              <a:rPr lang="ru-RU" dirty="0" smtClean="0"/>
              <a:t>Нужно регулировать производство белков</a:t>
            </a:r>
            <a:endParaRPr lang="ru-RU" dirty="0"/>
          </a:p>
          <a:p>
            <a:pPr marL="0" lvl="2" indent="0">
              <a:buNone/>
            </a:pPr>
            <a:r>
              <a:rPr lang="ru-RU" i="1" dirty="0" smtClean="0"/>
              <a:t>В Советском Союзе ГОСПЛАН сообщал всем заводам сколько какой продукции надо выпустить в следующем году.</a:t>
            </a:r>
            <a:br>
              <a:rPr lang="ru-RU" i="1" dirty="0" smtClean="0"/>
            </a:br>
            <a:r>
              <a:rPr lang="ru-RU" i="1" dirty="0" smtClean="0"/>
              <a:t>У бактерий НЕТ </a:t>
            </a:r>
            <a:r>
              <a:rPr lang="ru-RU" i="1" dirty="0" err="1" smtClean="0"/>
              <a:t>госплана</a:t>
            </a:r>
            <a:r>
              <a:rPr lang="ru-RU" i="1" dirty="0" smtClean="0"/>
              <a:t> </a:t>
            </a:r>
            <a:r>
              <a:rPr lang="en-US" i="1" dirty="0" smtClean="0"/>
              <a:t>:(((((</a:t>
            </a:r>
            <a:br>
              <a:rPr lang="en-US" i="1" dirty="0" smtClean="0"/>
            </a:br>
            <a:endParaRPr lang="ru-RU" dirty="0"/>
          </a:p>
          <a:p>
            <a:pPr lvl="1"/>
            <a:r>
              <a:rPr lang="ru-RU" b="1" dirty="0" smtClean="0"/>
              <a:t>Транскрипционные </a:t>
            </a:r>
            <a:r>
              <a:rPr lang="ru-RU" b="1" dirty="0"/>
              <a:t>факторы </a:t>
            </a:r>
            <a:r>
              <a:rPr lang="ru-RU" dirty="0"/>
              <a:t>и </a:t>
            </a:r>
            <a:r>
              <a:rPr lang="ru-RU" dirty="0" smtClean="0"/>
              <a:t>др.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257"/>
            <a:ext cx="8229600" cy="6277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белки бывают у бактерий?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0472" y="908121"/>
            <a:ext cx="8686800" cy="5919549"/>
          </a:xfrm>
        </p:spPr>
        <p:txBody>
          <a:bodyPr>
            <a:normAutofit fontScale="47500" lnSpcReduction="20000"/>
          </a:bodyPr>
          <a:lstStyle/>
          <a:p>
            <a:r>
              <a:rPr lang="ru-RU" sz="6300" dirty="0"/>
              <a:t>Нужно из субстратов, полученных из среды производить нужные вещества. Например, аминокислоты и нуклеозиды. Нужно модифицировать белки, ДНК, РНК</a:t>
            </a:r>
          </a:p>
          <a:p>
            <a:pPr lvl="1"/>
            <a:r>
              <a:rPr lang="ru-RU" sz="5500" dirty="0"/>
              <a:t>Это делают </a:t>
            </a:r>
            <a:r>
              <a:rPr lang="ru-RU" sz="5500" b="1" dirty="0"/>
              <a:t>ферменты</a:t>
            </a:r>
            <a:r>
              <a:rPr lang="ru-RU" sz="5500" dirty="0"/>
              <a:t>, их очень много разных</a:t>
            </a:r>
          </a:p>
          <a:p>
            <a:r>
              <a:rPr lang="ru-RU" sz="6300" dirty="0"/>
              <a:t>Нужно размножаться, т.е. делиться на две</a:t>
            </a:r>
          </a:p>
          <a:p>
            <a:pPr lvl="1"/>
            <a:r>
              <a:rPr lang="ru-RU" sz="5500" b="1" dirty="0"/>
              <a:t>ДНК полимераза </a:t>
            </a:r>
            <a:r>
              <a:rPr lang="ru-RU" sz="5500" dirty="0"/>
              <a:t>и </a:t>
            </a:r>
            <a:r>
              <a:rPr lang="ru-RU" sz="5500" dirty="0" smtClean="0"/>
              <a:t>др.</a:t>
            </a:r>
            <a:br>
              <a:rPr lang="ru-RU" sz="5500" dirty="0" smtClean="0"/>
            </a:br>
            <a:endParaRPr lang="ru-RU" sz="5500" dirty="0" smtClean="0"/>
          </a:p>
          <a:p>
            <a:r>
              <a:rPr lang="ru-RU" sz="6300" dirty="0" smtClean="0"/>
              <a:t>И еще много-много-много для чего нужны белки</a:t>
            </a:r>
          </a:p>
          <a:p>
            <a:pPr lvl="1"/>
            <a:r>
              <a:rPr lang="ru-RU" sz="5500" dirty="0" smtClean="0"/>
              <a:t>вращать жгутики если бактерия умеет передвигаться</a:t>
            </a:r>
          </a:p>
          <a:p>
            <a:pPr lvl="1"/>
            <a:r>
              <a:rPr lang="ru-RU" sz="5500" dirty="0" smtClean="0"/>
              <a:t>защищаться от вирусов – бактериофагов (белки иммунитета у бактерий)</a:t>
            </a:r>
          </a:p>
          <a:p>
            <a:pPr lvl="1"/>
            <a:r>
              <a:rPr lang="ru-RU" sz="5500" dirty="0" smtClean="0"/>
              <a:t>……………</a:t>
            </a:r>
          </a:p>
          <a:p>
            <a:pPr lvl="1"/>
            <a:r>
              <a:rPr lang="ru-RU" sz="5500" dirty="0" smtClean="0"/>
              <a:t>……………</a:t>
            </a:r>
          </a:p>
          <a:p>
            <a:pPr marL="457200" lvl="1" indent="0">
              <a:buNone/>
            </a:pP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66289"/>
            <a:ext cx="2133600" cy="365125"/>
          </a:xfrm>
        </p:spPr>
        <p:txBody>
          <a:bodyPr/>
          <a:lstStyle/>
          <a:p>
            <a:pPr>
              <a:defRPr/>
            </a:pPr>
            <a:fld id="{ACFA4D32-F3F7-4019-BF21-6E7C3A86F836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3453" y="1046747"/>
            <a:ext cx="8229600" cy="5309603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48908" y="218174"/>
            <a:ext cx="8319210" cy="78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cap="all" dirty="0" smtClean="0"/>
              <a:t>Вопросы про </a:t>
            </a:r>
            <a:r>
              <a:rPr lang="ru-RU" sz="4000" cap="all" dirty="0" err="1" smtClean="0"/>
              <a:t>протеом</a:t>
            </a:r>
            <a:endParaRPr lang="ru-RU" sz="4000" cap="all" dirty="0"/>
          </a:p>
        </p:txBody>
      </p:sp>
    </p:spTree>
    <p:extLst>
      <p:ext uri="{BB962C8B-B14F-4D97-AF65-F5344CB8AC3E}">
        <p14:creationId xmlns:p14="http://schemas.microsoft.com/office/powerpoint/2010/main" val="31814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мини-обзоре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Структура мини-обзора см. на сайте</a:t>
            </a:r>
            <a:br>
              <a:rPr lang="ru-RU" dirty="0" smtClean="0"/>
            </a:br>
            <a:endParaRPr lang="ru-RU" dirty="0"/>
          </a:p>
          <a:p>
            <a:r>
              <a:rPr lang="ru-RU" dirty="0" smtClean="0">
                <a:solidFill>
                  <a:prstClr val="black"/>
                </a:solidFill>
              </a:rPr>
              <a:t>Образцы </a:t>
            </a:r>
            <a:r>
              <a:rPr lang="ru-RU" dirty="0">
                <a:solidFill>
                  <a:prstClr val="black"/>
                </a:solidFill>
              </a:rPr>
              <a:t>форматирования см. </a:t>
            </a:r>
            <a:r>
              <a:rPr lang="ru-RU" dirty="0" smtClean="0">
                <a:solidFill>
                  <a:prstClr val="black"/>
                </a:solidFill>
              </a:rPr>
              <a:t>на сайте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ru-RU" sz="2400" i="1" dirty="0" smtClean="0"/>
              <a:t>Зачем навязывают структуры и форматы творческим людям - учёным?</a:t>
            </a:r>
            <a:endParaRPr lang="ru-RU" sz="24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213" y="118227"/>
            <a:ext cx="8349916" cy="736015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Mistral" panose="03090702030407020403" pitchFamily="66" charset="0"/>
              </a:rPr>
              <a:t>Каноны не мешают созданию шедевра</a:t>
            </a:r>
            <a:endParaRPr lang="en-US" sz="4800" dirty="0">
              <a:latin typeface="Mistral" panose="03090702030407020403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125" y="874776"/>
            <a:ext cx="4608093" cy="57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518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cap="all" dirty="0" smtClean="0"/>
              <a:t>В словарик</a:t>
            </a:r>
            <a:endParaRPr lang="ru-RU" sz="4000" cap="all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AA9A-7A9A-4315-BBDF-DC5887540D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8163" y="3012087"/>
            <a:ext cx="7768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Археи </a:t>
            </a:r>
            <a:r>
              <a:rPr lang="ru-RU" sz="3200" dirty="0" smtClean="0"/>
              <a:t>– вроде бактерий, но эволюционные пути архей и бактерий разошлись 1.5 – 3.5 млрд лет тому назад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6551" y="951543"/>
            <a:ext cx="78100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Прокариоты </a:t>
            </a:r>
            <a:r>
              <a:rPr lang="ru-RU" sz="3200" dirty="0" smtClean="0"/>
              <a:t>– клеточные организмы, не имеющие ядра</a:t>
            </a:r>
            <a:br>
              <a:rPr lang="ru-RU" sz="3200" dirty="0" smtClean="0"/>
            </a:br>
            <a:r>
              <a:rPr lang="ru-RU" sz="3200" dirty="0" smtClean="0"/>
              <a:t>Прокариоты делятся на бактерии </a:t>
            </a:r>
            <a:r>
              <a:rPr lang="ru-RU" sz="3200" dirty="0"/>
              <a:t>и археи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451" y="5078631"/>
            <a:ext cx="7750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Вирусы </a:t>
            </a:r>
            <a:r>
              <a:rPr lang="ru-RU" sz="3200" dirty="0" smtClean="0"/>
              <a:t>не  являются клеточными организмами. Да и организмами их трудно назвать </a:t>
            </a:r>
            <a:r>
              <a:rPr lang="en-US" sz="3200" dirty="0" smtClean="0"/>
              <a:t>:)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73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88629"/>
            <a:ext cx="7772400" cy="1362075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Программы на </a:t>
            </a:r>
            <a:r>
              <a:rPr lang="en-US" dirty="0" err="1" smtClean="0"/>
              <a:t>kodomo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50704"/>
            <a:ext cx="7772400" cy="2961449"/>
          </a:xfrm>
        </p:spPr>
        <p:txBody>
          <a:bodyPr>
            <a:normAutofit/>
          </a:bodyPr>
          <a:lstStyle/>
          <a:p>
            <a:r>
              <a:rPr lang="ru-RU" dirty="0" smtClean="0"/>
              <a:t>ПАКЕТ </a:t>
            </a:r>
            <a:r>
              <a:rPr lang="en-US" dirty="0" smtClean="0"/>
              <a:t>EMBOSS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seqret</a:t>
            </a: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Infoseq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w</a:t>
            </a:r>
            <a:r>
              <a:rPr lang="en-US" dirty="0" err="1" smtClean="0"/>
              <a:t>ordcount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f</a:t>
            </a:r>
            <a:r>
              <a:rPr lang="en-US" dirty="0" err="1" smtClean="0"/>
              <a:t>uzznuc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……….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41DA-858F-42F6-A65B-CDA1DBB7C1A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88629"/>
            <a:ext cx="7772400" cy="1362075"/>
          </a:xfrm>
        </p:spPr>
        <p:txBody>
          <a:bodyPr>
            <a:normAutofit/>
          </a:bodyPr>
          <a:lstStyle/>
          <a:p>
            <a:r>
              <a:rPr lang="ru-RU" dirty="0" smtClean="0"/>
              <a:t>Основы </a:t>
            </a:r>
            <a:r>
              <a:rPr lang="en-US" dirty="0" smtClean="0"/>
              <a:t>excel </a:t>
            </a:r>
            <a:r>
              <a:rPr lang="ru-RU" dirty="0" smtClean="0"/>
              <a:t>как инструмент для анализа данных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37906"/>
            <a:ext cx="7772400" cy="296144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Из чего состоит ЭТ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Импорт данных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Плоская таблица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Формулы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vlookup</a:t>
            </a:r>
            <a:r>
              <a:rPr lang="en-US" dirty="0" smtClean="0"/>
              <a:t>  = </a:t>
            </a:r>
            <a:r>
              <a:rPr lang="ru-RU" dirty="0" smtClean="0"/>
              <a:t>ВПР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41DA-858F-42F6-A65B-CDA1DBB7C1A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60" y="240638"/>
            <a:ext cx="7397329" cy="888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Дано</a:t>
            </a:r>
            <a:r>
              <a:rPr lang="en-US" dirty="0" smtClean="0"/>
              <a:t>: </a:t>
            </a:r>
            <a:r>
              <a:rPr lang="ru-RU" dirty="0" smtClean="0"/>
              <a:t>Хромосомная таблица – список генов бактерии или археи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18660" y="1508661"/>
            <a:ext cx="83289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</a:rPr>
              <a:t># feature	class	assembly	</a:t>
            </a:r>
            <a:r>
              <a:rPr lang="en-US" dirty="0" err="1">
                <a:latin typeface="Courier New" panose="02070309020205020404" pitchFamily="49" charset="0"/>
              </a:rPr>
              <a:t>assembly_unit</a:t>
            </a:r>
            <a:r>
              <a:rPr lang="en-US" dirty="0">
                <a:latin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</a:rPr>
              <a:t>seq_type</a:t>
            </a:r>
            <a:r>
              <a:rPr lang="en-US" dirty="0">
                <a:latin typeface="Courier New" panose="02070309020205020404" pitchFamily="49" charset="0"/>
              </a:rPr>
              <a:t>	chromosome	</a:t>
            </a:r>
            <a:r>
              <a:rPr lang="en-US" dirty="0" err="1">
                <a:latin typeface="Courier New" panose="02070309020205020404" pitchFamily="49" charset="0"/>
              </a:rPr>
              <a:t>genomic_accession</a:t>
            </a:r>
            <a:r>
              <a:rPr lang="en-US" dirty="0">
                <a:latin typeface="Courier New" panose="02070309020205020404" pitchFamily="49" charset="0"/>
              </a:rPr>
              <a:t>	start	end	strand	</a:t>
            </a:r>
            <a:r>
              <a:rPr lang="en-US" dirty="0" err="1">
                <a:latin typeface="Courier New" panose="02070309020205020404" pitchFamily="49" charset="0"/>
              </a:rPr>
              <a:t>product_accession</a:t>
            </a:r>
            <a:r>
              <a:rPr lang="en-US" dirty="0">
                <a:latin typeface="Courier New" panose="02070309020205020404" pitchFamily="49" charset="0"/>
              </a:rPr>
              <a:t>	non-</a:t>
            </a:r>
            <a:r>
              <a:rPr lang="en-US" dirty="0" err="1">
                <a:latin typeface="Courier New" panose="02070309020205020404" pitchFamily="49" charset="0"/>
              </a:rPr>
              <a:t>redundant_refseq</a:t>
            </a:r>
            <a:r>
              <a:rPr lang="en-US" dirty="0">
                <a:latin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</a:rPr>
              <a:t>related_accession</a:t>
            </a:r>
            <a:r>
              <a:rPr lang="en-US" dirty="0">
                <a:latin typeface="Courier New" panose="02070309020205020404" pitchFamily="49" charset="0"/>
              </a:rPr>
              <a:t>	name	symbol	</a:t>
            </a:r>
            <a:r>
              <a:rPr lang="en-US" dirty="0" err="1">
                <a:latin typeface="Courier New" panose="02070309020205020404" pitchFamily="49" charset="0"/>
              </a:rPr>
              <a:t>GeneID</a:t>
            </a:r>
            <a:r>
              <a:rPr lang="en-US" dirty="0">
                <a:latin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</a:rPr>
              <a:t>locus_tag</a:t>
            </a:r>
            <a:r>
              <a:rPr lang="en-US" dirty="0">
                <a:latin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</a:rPr>
              <a:t>feature_interval_length</a:t>
            </a:r>
            <a:r>
              <a:rPr lang="en-US" dirty="0">
                <a:latin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</a:rPr>
              <a:t>product_length</a:t>
            </a:r>
            <a:r>
              <a:rPr lang="en-US" dirty="0">
                <a:latin typeface="Courier New" panose="02070309020205020404" pitchFamily="49" charset="0"/>
              </a:rPr>
              <a:t>	attributes</a:t>
            </a:r>
          </a:p>
          <a:p>
            <a:r>
              <a:rPr lang="en-US" dirty="0">
                <a:latin typeface="Courier New" panose="02070309020205020404" pitchFamily="49" charset="0"/>
              </a:rPr>
              <a:t>gene	</a:t>
            </a:r>
            <a:r>
              <a:rPr lang="en-US" dirty="0" err="1">
                <a:latin typeface="Courier New" panose="02070309020205020404" pitchFamily="49" charset="0"/>
              </a:rPr>
              <a:t>protein_coding</a:t>
            </a:r>
            <a:r>
              <a:rPr lang="en-US" dirty="0">
                <a:latin typeface="Courier New" panose="02070309020205020404" pitchFamily="49" charset="0"/>
              </a:rPr>
              <a:t>	GCA_000767275.3	Primary Assembly	chromosome		CP014334.1	16	1350	+							NA23_00005	1335		</a:t>
            </a:r>
          </a:p>
          <a:p>
            <a:r>
              <a:rPr lang="en-US" dirty="0">
                <a:latin typeface="Courier New" panose="02070309020205020404" pitchFamily="49" charset="0"/>
              </a:rPr>
              <a:t>CDS	</a:t>
            </a:r>
            <a:r>
              <a:rPr lang="en-US" dirty="0" err="1">
                <a:latin typeface="Courier New" panose="02070309020205020404" pitchFamily="49" charset="0"/>
              </a:rPr>
              <a:t>with_protein</a:t>
            </a:r>
            <a:r>
              <a:rPr lang="en-US" dirty="0">
                <a:latin typeface="Courier New" panose="02070309020205020404" pitchFamily="49" charset="0"/>
              </a:rPr>
              <a:t>	GCA_000767275.3	Primary Assembly	chromosome		CP014334.1	16	1350	+	AMW33602.1			chromosomal replication initiation protein </a:t>
            </a:r>
            <a:r>
              <a:rPr lang="en-US" dirty="0" err="1">
                <a:latin typeface="Courier New" panose="02070309020205020404" pitchFamily="49" charset="0"/>
              </a:rPr>
              <a:t>DnaA</a:t>
            </a:r>
            <a:r>
              <a:rPr lang="en-US" dirty="0">
                <a:latin typeface="Courier New" panose="02070309020205020404" pitchFamily="49" charset="0"/>
              </a:rPr>
              <a:t>			NA23_00005	1335	444	</a:t>
            </a:r>
          </a:p>
        </p:txBody>
      </p:sp>
    </p:spTree>
    <p:extLst>
      <p:ext uri="{BB962C8B-B14F-4D97-AF65-F5344CB8AC3E}">
        <p14:creationId xmlns:p14="http://schemas.microsoft.com/office/powerpoint/2010/main" val="3274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392"/>
            <a:ext cx="7613374" cy="8845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Превратим в Плоскую таблицу</a:t>
            </a:r>
            <a:br>
              <a:rPr lang="ru-RU" dirty="0" smtClean="0"/>
            </a:br>
            <a:r>
              <a:rPr lang="ru-RU" sz="2700" dirty="0" smtClean="0"/>
              <a:t>(сейчас, на занятии)</a:t>
            </a:r>
            <a:endParaRPr lang="ru-RU" sz="27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03102"/>
              </p:ext>
            </p:extLst>
          </p:nvPr>
        </p:nvGraphicFramePr>
        <p:xfrm>
          <a:off x="144380" y="1798638"/>
          <a:ext cx="8903366" cy="4124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9370">
                  <a:extLst>
                    <a:ext uri="{9D8B030D-6E8A-4147-A177-3AD203B41FA5}">
                      <a16:colId xmlns:a16="http://schemas.microsoft.com/office/drawing/2014/main" xmlns="" val="111556491"/>
                    </a:ext>
                  </a:extLst>
                </a:gridCol>
                <a:gridCol w="931466">
                  <a:extLst>
                    <a:ext uri="{9D8B030D-6E8A-4147-A177-3AD203B41FA5}">
                      <a16:colId xmlns:a16="http://schemas.microsoft.com/office/drawing/2014/main" xmlns="" val="2588618789"/>
                    </a:ext>
                  </a:extLst>
                </a:gridCol>
                <a:gridCol w="580654">
                  <a:extLst>
                    <a:ext uri="{9D8B030D-6E8A-4147-A177-3AD203B41FA5}">
                      <a16:colId xmlns:a16="http://schemas.microsoft.com/office/drawing/2014/main" xmlns="" val="3501948383"/>
                    </a:ext>
                  </a:extLst>
                </a:gridCol>
                <a:gridCol w="979854">
                  <a:extLst>
                    <a:ext uri="{9D8B030D-6E8A-4147-A177-3AD203B41FA5}">
                      <a16:colId xmlns:a16="http://schemas.microsoft.com/office/drawing/2014/main" xmlns="" val="914000856"/>
                    </a:ext>
                  </a:extLst>
                </a:gridCol>
                <a:gridCol w="580654">
                  <a:extLst>
                    <a:ext uri="{9D8B030D-6E8A-4147-A177-3AD203B41FA5}">
                      <a16:colId xmlns:a16="http://schemas.microsoft.com/office/drawing/2014/main" xmlns="" val="393635129"/>
                    </a:ext>
                  </a:extLst>
                </a:gridCol>
                <a:gridCol w="580654">
                  <a:extLst>
                    <a:ext uri="{9D8B030D-6E8A-4147-A177-3AD203B41FA5}">
                      <a16:colId xmlns:a16="http://schemas.microsoft.com/office/drawing/2014/main" xmlns="" val="3559434021"/>
                    </a:ext>
                  </a:extLst>
                </a:gridCol>
                <a:gridCol w="580654">
                  <a:extLst>
                    <a:ext uri="{9D8B030D-6E8A-4147-A177-3AD203B41FA5}">
                      <a16:colId xmlns:a16="http://schemas.microsoft.com/office/drawing/2014/main" xmlns="" val="1952822686"/>
                    </a:ext>
                  </a:extLst>
                </a:gridCol>
                <a:gridCol w="1318569">
                  <a:extLst>
                    <a:ext uri="{9D8B030D-6E8A-4147-A177-3AD203B41FA5}">
                      <a16:colId xmlns:a16="http://schemas.microsoft.com/office/drawing/2014/main" xmlns="" val="2167103161"/>
                    </a:ext>
                  </a:extLst>
                </a:gridCol>
                <a:gridCol w="2431491">
                  <a:extLst>
                    <a:ext uri="{9D8B030D-6E8A-4147-A177-3AD203B41FA5}">
                      <a16:colId xmlns:a16="http://schemas.microsoft.com/office/drawing/2014/main" xmlns="" val="2367198785"/>
                    </a:ext>
                  </a:extLst>
                </a:gridCol>
              </a:tblGrid>
              <a:tr h="731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err="1">
                          <a:effectLst/>
                        </a:rPr>
                        <a:t>locus_tag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1600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class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1600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feature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1600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err="1">
                          <a:effectLst/>
                        </a:rPr>
                        <a:t>genomic_accession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1600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start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1600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end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1600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strand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1600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err="1">
                          <a:effectLst/>
                        </a:rPr>
                        <a:t>product_accession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1600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name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216000" marT="0" marB="0" vert="vert270" anchor="b"/>
                </a:tc>
                <a:extLst>
                  <a:ext uri="{0D108BD9-81ED-4DB2-BD59-A6C34878D82A}">
                    <a16:rowId xmlns:a16="http://schemas.microsoft.com/office/drawing/2014/main" xmlns="" val="1058271311"/>
                  </a:ext>
                </a:extLst>
              </a:tr>
              <a:tr h="42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EXT02_RS00005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protein_coding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NZ_CP035949.1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WP_130427242.1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chromosomal replication initiator protein </a:t>
                      </a:r>
                      <a:r>
                        <a:rPr lang="en-US" sz="1000" u="none" strike="noStrike" dirty="0" err="1">
                          <a:effectLst/>
                        </a:rPr>
                        <a:t>DnaA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804751876"/>
                  </a:ext>
                </a:extLst>
              </a:tr>
              <a:tr h="212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EXT02_RS00010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protein_coding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NZ_CP035949.1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WP_130427244.1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DNA polymerase III subunit beta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039825511"/>
                  </a:ext>
                </a:extLst>
              </a:tr>
              <a:tr h="212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EXT02_RS00015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protein_coding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NZ_CP035949.1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WP_130427246.1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hypothetical protein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980712065"/>
                  </a:ext>
                </a:extLst>
              </a:tr>
              <a:tr h="212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EXT02_RS00020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protein_coding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NZ_CP035949.1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4337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4567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WP_130427248.1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hypothetical protein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592505233"/>
                  </a:ext>
                </a:extLst>
              </a:tr>
              <a:tr h="212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EXT02_RS00025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protein_coding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NZ_CP035949.1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5063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WP_130427250.1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hypothetical protein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708066970"/>
                  </a:ext>
                </a:extLst>
              </a:tr>
              <a:tr h="212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EXT02_RS00030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protein_coding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NZ_CP035949.1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5369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6157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WP_130427252.1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hypothetical protein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786598600"/>
                  </a:ext>
                </a:extLst>
              </a:tr>
              <a:tr h="424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EXT02_RS00035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protein_coding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NZ_CP035949.1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7595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8911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WP_130427254.1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bifunctional folylpolyglutamate synthase/dihydrofolate synthase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41405104"/>
                  </a:ext>
                </a:extLst>
              </a:tr>
              <a:tr h="212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EXT02_RS00040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protein_coding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NZ_CP035949.1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8982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10190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WP_130427256.1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glycosyltransferase family 4 protein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804233656"/>
                  </a:ext>
                </a:extLst>
              </a:tr>
              <a:tr h="212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EXT02_RS00045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protein_coding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NZ_CP035949.1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10363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11610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WP_130427258.1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glycosyltransferase family 4 protein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237451961"/>
                  </a:ext>
                </a:extLst>
              </a:tr>
              <a:tr h="212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EXT02_RS00050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protein_coding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NZ_CP035949.1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12158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12445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WP_034172155.1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30S ribosomal protein S6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241191480"/>
                  </a:ext>
                </a:extLst>
              </a:tr>
              <a:tr h="212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EXT02_RS00055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protein_coding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NZ_CP035949.1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12460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12804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WP_011160385.1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single-stranded DNA-binding protein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851271614"/>
                  </a:ext>
                </a:extLst>
              </a:tr>
              <a:tr h="212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EXT02_RS00060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protein_coding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NZ_CP035949.1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12942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13181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WP_011160386.1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30S ribosomal protein S18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419265672"/>
                  </a:ext>
                </a:extLst>
              </a:tr>
              <a:tr h="212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EXT02_RS00065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protein_coding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NZ_CP035949.1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13275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15824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WP_130427260.1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50S ribosomal protein L9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179093589"/>
                  </a:ext>
                </a:extLst>
              </a:tr>
              <a:tr h="212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EXT02_RS00070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protein_coding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NZ_CP035949.1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15821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17164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WP_130427262.1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replicative DNA helicase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047007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7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513" y="52253"/>
            <a:ext cx="8229600" cy="8845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Сделаем таблицы с результатами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(для белков)</a:t>
            </a:r>
            <a:endParaRPr lang="ru-RU" sz="27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24638" y="6320255"/>
            <a:ext cx="2133600" cy="365125"/>
          </a:xfrm>
        </p:spPr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" y="1387019"/>
            <a:ext cx="4518362" cy="345567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259" y="1387018"/>
            <a:ext cx="3190029" cy="345567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603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52189"/>
            <a:ext cx="7772400" cy="1362075"/>
          </a:xfrm>
        </p:spPr>
        <p:txBody>
          <a:bodyPr/>
          <a:lstStyle/>
          <a:p>
            <a:r>
              <a:rPr lang="ru-RU" dirty="0" smtClean="0"/>
              <a:t>Из чего состоит файл </a:t>
            </a:r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Очень бегло – сами разберутся :)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41DA-858F-42F6-A65B-CDA1DBB7C1A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3" y="175246"/>
            <a:ext cx="8229600" cy="1143000"/>
          </a:xfrm>
        </p:spPr>
        <p:txBody>
          <a:bodyPr/>
          <a:lstStyle/>
          <a:p>
            <a:r>
              <a:rPr lang="ru-RU" dirty="0" smtClean="0"/>
              <a:t>Файл </a:t>
            </a:r>
            <a:r>
              <a:rPr lang="en-US" dirty="0" smtClean="0"/>
              <a:t>Excel/Google sheet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957" y="1218855"/>
            <a:ext cx="8309112" cy="1762884"/>
          </a:xfrm>
        </p:spPr>
        <p:txBody>
          <a:bodyPr>
            <a:normAutofit/>
          </a:bodyPr>
          <a:lstStyle/>
          <a:p>
            <a:r>
              <a:rPr lang="ru-RU" dirty="0" smtClean="0"/>
              <a:t>Файл </a:t>
            </a:r>
            <a:r>
              <a:rPr lang="en-US" dirty="0" smtClean="0"/>
              <a:t>Excel </a:t>
            </a:r>
            <a:r>
              <a:rPr lang="ru-RU" dirty="0" smtClean="0"/>
              <a:t>имеет расширение </a:t>
            </a:r>
            <a:r>
              <a:rPr lang="en-US" dirty="0" smtClean="0"/>
              <a:t>.</a:t>
            </a:r>
            <a:r>
              <a:rPr lang="en-US" dirty="0" err="1" smtClean="0"/>
              <a:t>xlsx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smtClean="0"/>
              <a:t>.</a:t>
            </a:r>
            <a:r>
              <a:rPr lang="en-US" dirty="0" err="1" smtClean="0"/>
              <a:t>xls</a:t>
            </a:r>
            <a:endParaRPr lang="ru-RU" dirty="0" smtClean="0"/>
          </a:p>
          <a:p>
            <a:r>
              <a:rPr lang="ru-RU" dirty="0" smtClean="0"/>
              <a:t>Файл состоит из листов</a:t>
            </a:r>
          </a:p>
          <a:p>
            <a:r>
              <a:rPr lang="ru-RU" dirty="0" smtClean="0"/>
              <a:t>Лист – таблица; состоит из ячеек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2878" y="3143980"/>
            <a:ext cx="6611608" cy="35447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55"/>
            <a:ext cx="8229600" cy="752816"/>
          </a:xfrm>
        </p:spPr>
        <p:txBody>
          <a:bodyPr>
            <a:noAutofit/>
          </a:bodyPr>
          <a:lstStyle/>
          <a:p>
            <a:r>
              <a:rPr lang="ru-RU" dirty="0"/>
              <a:t>Я</a:t>
            </a:r>
            <a:r>
              <a:rPr lang="ru-RU" dirty="0" smtClean="0"/>
              <a:t>чейка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85002" y="1094581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500" dirty="0" smtClean="0"/>
              <a:t>Четыре атрибута ячейки: </a:t>
            </a:r>
          </a:p>
          <a:p>
            <a:pPr lvl="1"/>
            <a:r>
              <a:rPr lang="ru-RU" sz="3000" dirty="0" smtClean="0"/>
              <a:t>значение,</a:t>
            </a:r>
            <a:endParaRPr lang="en-US" sz="3000" dirty="0" smtClean="0"/>
          </a:p>
          <a:p>
            <a:pPr lvl="1"/>
            <a:r>
              <a:rPr lang="ru-RU" sz="3000" dirty="0" smtClean="0"/>
              <a:t> формула, </a:t>
            </a:r>
          </a:p>
          <a:p>
            <a:pPr lvl="1"/>
            <a:r>
              <a:rPr lang="ru-RU" sz="3000" dirty="0" smtClean="0"/>
              <a:t>форматирование,</a:t>
            </a:r>
          </a:p>
          <a:p>
            <a:pPr lvl="1"/>
            <a:r>
              <a:rPr lang="ru-RU" sz="3000" dirty="0" smtClean="0"/>
              <a:t> комментарий</a:t>
            </a:r>
            <a:endParaRPr lang="ru-RU" sz="3000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153948" y="1020199"/>
            <a:ext cx="469634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               </a:t>
            </a:r>
            <a:r>
              <a:rPr lang="ru-RU" sz="3500" dirty="0" smtClean="0"/>
              <a:t>Адрес</a:t>
            </a:r>
            <a:r>
              <a:rPr lang="en-US" sz="3500" dirty="0" smtClean="0"/>
              <a:t>:</a:t>
            </a:r>
          </a:p>
          <a:p>
            <a:pPr marL="1080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/>
              <a:t> </a:t>
            </a:r>
            <a:r>
              <a:rPr lang="en-US" sz="3200" b="1" dirty="0" smtClean="0"/>
              <a:t>B2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ru-RU" sz="2800" dirty="0" smtClean="0"/>
              <a:t>(в том же листе)</a:t>
            </a:r>
            <a:endParaRPr lang="en-US" sz="2800" dirty="0" smtClean="0"/>
          </a:p>
          <a:p>
            <a:pPr marL="1080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/>
              <a:t>TestSheet!B2</a:t>
            </a:r>
            <a:r>
              <a:rPr lang="ru-RU" sz="3200" b="1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2800" dirty="0" smtClean="0"/>
              <a:t>(в том же файле)</a:t>
            </a:r>
            <a:endParaRPr lang="en-US" sz="2800" dirty="0" smtClean="0"/>
          </a:p>
          <a:p>
            <a:pPr marL="1080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 smtClean="0"/>
              <a:t>[TestFile.xlsx]TestSheet!B2</a:t>
            </a:r>
            <a:r>
              <a:rPr lang="ru-RU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2800" dirty="0" smtClean="0"/>
              <a:t>(в другом файле)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Google Sheet </a:t>
            </a:r>
            <a:r>
              <a:rPr lang="ru-RU" sz="3000" dirty="0" smtClean="0">
                <a:solidFill>
                  <a:srgbClr val="C00000"/>
                </a:solidFill>
              </a:rPr>
              <a:t>не позволяет ссылаться на другие файлы </a:t>
            </a:r>
            <a:r>
              <a:rPr lang="en-US" sz="3000" dirty="0" smtClean="0">
                <a:solidFill>
                  <a:srgbClr val="C00000"/>
                </a:solidFill>
              </a:rPr>
              <a:t>:(</a:t>
            </a:r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6BC5-90EE-4B60-BCB9-637AD53861E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458034"/>
            <a:ext cx="6348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Адрес с </a:t>
            </a:r>
            <a:r>
              <a:rPr lang="en-US" sz="2800" dirty="0" smtClean="0"/>
              <a:t>$</a:t>
            </a:r>
            <a:r>
              <a:rPr lang="ru-RU" sz="2800" dirty="0" smtClean="0"/>
              <a:t>:   </a:t>
            </a:r>
            <a:r>
              <a:rPr lang="en-US" sz="2800" b="1" dirty="0" smtClean="0"/>
              <a:t>B$2   </a:t>
            </a:r>
            <a:r>
              <a:rPr lang="ru-RU" sz="2800" dirty="0" smtClean="0"/>
              <a:t>или</a:t>
            </a:r>
            <a:r>
              <a:rPr lang="ru-RU" sz="2800" b="1" dirty="0" smtClean="0"/>
              <a:t> </a:t>
            </a:r>
            <a:r>
              <a:rPr lang="en-US" sz="2800" b="1" dirty="0" smtClean="0"/>
              <a:t>$B2</a:t>
            </a:r>
            <a:r>
              <a:rPr lang="ru-RU" sz="2800" b="1" dirty="0" smtClean="0"/>
              <a:t> </a:t>
            </a:r>
            <a:r>
              <a:rPr lang="ru-RU" sz="2800" dirty="0" smtClean="0"/>
              <a:t>или</a:t>
            </a:r>
            <a:r>
              <a:rPr lang="ru-RU" sz="2800" b="1" dirty="0" smtClean="0"/>
              <a:t> </a:t>
            </a:r>
            <a:r>
              <a:rPr lang="en-US" sz="2800" b="1" dirty="0" smtClean="0"/>
              <a:t>$B$2</a:t>
            </a:r>
            <a:r>
              <a:rPr lang="ru-RU" sz="2800" b="1" dirty="0" smtClean="0"/>
              <a:t> </a:t>
            </a:r>
            <a:endParaRPr lang="en-US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24542" y="54358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3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55"/>
            <a:ext cx="8229600" cy="1238260"/>
          </a:xfrm>
        </p:spPr>
        <p:txBody>
          <a:bodyPr>
            <a:noAutofit/>
          </a:bodyPr>
          <a:lstStyle/>
          <a:p>
            <a:r>
              <a:rPr lang="ru-RU" dirty="0"/>
              <a:t>Я</a:t>
            </a:r>
            <a:r>
              <a:rPr lang="ru-RU" dirty="0" smtClean="0"/>
              <a:t>чейка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09285" y="1473613"/>
            <a:ext cx="8525429" cy="5247862"/>
            <a:chOff x="595865" y="2335697"/>
            <a:chExt cx="7534758" cy="3756097"/>
          </a:xfrm>
        </p:grpSpPr>
        <p:pic>
          <p:nvPicPr>
            <p:cNvPr id="4" name="Picture 23"/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</a:blip>
            <a:srcRect r="70738" b="77063"/>
            <a:stretch>
              <a:fillRect/>
            </a:stretch>
          </p:blipFill>
          <p:spPr bwMode="auto">
            <a:xfrm>
              <a:off x="2130425" y="2335697"/>
              <a:ext cx="4484687" cy="263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>
              <a:off x="595865" y="3173828"/>
              <a:ext cx="13223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Значение</a:t>
              </a:r>
              <a:r>
                <a:rPr lang="ru-RU" dirty="0"/>
                <a:t>:</a:t>
              </a:r>
            </a:p>
            <a:p>
              <a:r>
                <a:rPr lang="ru-RU" dirty="0"/>
                <a:t> 170</a:t>
              </a: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>
              <a:off x="6827285" y="2907197"/>
              <a:ext cx="13033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Формула:</a:t>
              </a:r>
            </a:p>
            <a:p>
              <a:r>
                <a:rPr lang="ru-RU" dirty="0"/>
                <a:t>=</a:t>
              </a:r>
              <a:r>
                <a:rPr lang="en-US" dirty="0"/>
                <a:t>A3*A4</a:t>
              </a:r>
              <a:endParaRPr lang="ru-RU" dirty="0"/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1563583" y="5177394"/>
              <a:ext cx="2239962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Форматирование:</a:t>
              </a:r>
            </a:p>
            <a:p>
              <a:r>
                <a:rPr lang="en-US" sz="1200" dirty="0" err="1"/>
                <a:t>arial</a:t>
              </a:r>
              <a:r>
                <a:rPr lang="en-US" sz="1200" dirty="0"/>
                <a:t> 10, bold, </a:t>
              </a:r>
              <a:endParaRPr lang="ru-RU" sz="1200" dirty="0"/>
            </a:p>
            <a:p>
              <a:r>
                <a:rPr lang="en-US" sz="1200" dirty="0" err="1"/>
                <a:t>правое</a:t>
              </a:r>
              <a:r>
                <a:rPr lang="en-US" sz="1200" dirty="0"/>
                <a:t> </a:t>
              </a:r>
              <a:r>
                <a:rPr lang="en-US" sz="1200" dirty="0" err="1"/>
                <a:t>выравнивание</a:t>
              </a:r>
              <a:r>
                <a:rPr lang="ru-RU" sz="1200" dirty="0"/>
                <a:t>, </a:t>
              </a:r>
            </a:p>
            <a:p>
              <a:r>
                <a:rPr lang="ru-RU" sz="1200" dirty="0"/>
                <a:t>общий формат числа и </a:t>
              </a:r>
              <a:r>
                <a:rPr lang="ru-RU" sz="1200" dirty="0" err="1"/>
                <a:t>т.д</a:t>
              </a:r>
              <a:endParaRPr lang="ru-RU" sz="1200" dirty="0"/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4572000" y="5178568"/>
              <a:ext cx="17303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Комментарий</a:t>
              </a:r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1918252" y="3548547"/>
              <a:ext cx="1396448" cy="3651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 flipV="1">
              <a:off x="2683564" y="3994635"/>
              <a:ext cx="891485" cy="112698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 flipH="1" flipV="1">
              <a:off x="4532312" y="3162784"/>
              <a:ext cx="2294973" cy="110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H="1" flipV="1">
              <a:off x="5021262" y="4437546"/>
              <a:ext cx="385625" cy="6840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6BC5-90EE-4B60-BCB9-637AD53861E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 t="4443" r="63" b="1045"/>
          <a:stretch>
            <a:fillRect/>
          </a:stretch>
        </p:blipFill>
        <p:spPr bwMode="auto">
          <a:xfrm>
            <a:off x="690563" y="1152525"/>
            <a:ext cx="7615237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/>
              <a:t>Общий вид листа</a:t>
            </a:r>
            <a:endParaRPr lang="en-US" sz="40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57275" y="2019300"/>
            <a:ext cx="1212850" cy="1938338"/>
            <a:chOff x="822" y="690"/>
            <a:chExt cx="764" cy="1221"/>
          </a:xfrm>
        </p:grpSpPr>
        <p:sp>
          <p:nvSpPr>
            <p:cNvPr id="6160" name="Line 4"/>
            <p:cNvSpPr>
              <a:spLocks noChangeShapeType="1"/>
            </p:cNvSpPr>
            <p:nvPr/>
          </p:nvSpPr>
          <p:spPr bwMode="auto">
            <a:xfrm>
              <a:off x="948" y="690"/>
              <a:ext cx="132" cy="8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Text Box 5"/>
            <p:cNvSpPr txBox="1">
              <a:spLocks noChangeArrowheads="1"/>
            </p:cNvSpPr>
            <p:nvPr/>
          </p:nvSpPr>
          <p:spPr bwMode="auto">
            <a:xfrm>
              <a:off x="822" y="1507"/>
              <a:ext cx="7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Ячейка</a:t>
              </a:r>
            </a:p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А1 (</a:t>
              </a:r>
              <a:r>
                <a:rPr lang="en-US" dirty="0">
                  <a:solidFill>
                    <a:schemeClr val="accent6"/>
                  </a:solidFill>
                </a:rPr>
                <a:t>$A$1)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61075" y="1728788"/>
            <a:ext cx="2025650" cy="2447925"/>
            <a:chOff x="3960" y="1088"/>
            <a:chExt cx="1276" cy="1542"/>
          </a:xfrm>
        </p:grpSpPr>
        <p:sp>
          <p:nvSpPr>
            <p:cNvPr id="6158" name="Line 7"/>
            <p:cNvSpPr>
              <a:spLocks noChangeShapeType="1"/>
            </p:cNvSpPr>
            <p:nvPr/>
          </p:nvSpPr>
          <p:spPr bwMode="auto">
            <a:xfrm>
              <a:off x="3960" y="1088"/>
              <a:ext cx="454" cy="9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Text Box 9"/>
            <p:cNvSpPr txBox="1">
              <a:spLocks noChangeArrowheads="1"/>
            </p:cNvSpPr>
            <p:nvPr/>
          </p:nvSpPr>
          <p:spPr bwMode="auto">
            <a:xfrm>
              <a:off x="4046" y="2053"/>
              <a:ext cx="119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Поле состояния</a:t>
              </a:r>
            </a:p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содержимого</a:t>
              </a:r>
            </a:p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ячейки.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412875" y="1520825"/>
            <a:ext cx="5426075" cy="1789113"/>
            <a:chOff x="1460" y="1006"/>
            <a:chExt cx="3418" cy="1127"/>
          </a:xfrm>
        </p:grpSpPr>
        <p:sp>
          <p:nvSpPr>
            <p:cNvPr id="6154" name="Line 8"/>
            <p:cNvSpPr>
              <a:spLocks noChangeShapeType="1"/>
            </p:cNvSpPr>
            <p:nvPr/>
          </p:nvSpPr>
          <p:spPr bwMode="auto">
            <a:xfrm>
              <a:off x="1460" y="1006"/>
              <a:ext cx="694" cy="6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Text Box 10"/>
            <p:cNvSpPr txBox="1">
              <a:spLocks noChangeArrowheads="1"/>
            </p:cNvSpPr>
            <p:nvPr/>
          </p:nvSpPr>
          <p:spPr bwMode="auto">
            <a:xfrm>
              <a:off x="2149" y="1540"/>
              <a:ext cx="108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Кнопки для </a:t>
              </a:r>
            </a:p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работы с файлами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156" name="Line 15"/>
            <p:cNvSpPr>
              <a:spLocks noChangeShapeType="1"/>
            </p:cNvSpPr>
            <p:nvPr/>
          </p:nvSpPr>
          <p:spPr bwMode="auto">
            <a:xfrm>
              <a:off x="3627" y="1053"/>
              <a:ext cx="545" cy="5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Text Box 16"/>
            <p:cNvSpPr txBox="1">
              <a:spLocks noChangeArrowheads="1"/>
            </p:cNvSpPr>
            <p:nvPr/>
          </p:nvSpPr>
          <p:spPr bwMode="auto">
            <a:xfrm>
              <a:off x="3361" y="1556"/>
              <a:ext cx="151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Кнопки для </a:t>
              </a:r>
            </a:p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форматирования ячеек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370138" y="4810125"/>
            <a:ext cx="3843337" cy="1239838"/>
            <a:chOff x="1817" y="3000"/>
            <a:chExt cx="2421" cy="781"/>
          </a:xfrm>
        </p:grpSpPr>
        <p:sp>
          <p:nvSpPr>
            <p:cNvPr id="6152" name="Line 17"/>
            <p:cNvSpPr>
              <a:spLocks noChangeShapeType="1"/>
            </p:cNvSpPr>
            <p:nvPr/>
          </p:nvSpPr>
          <p:spPr bwMode="auto">
            <a:xfrm flipV="1">
              <a:off x="1817" y="3365"/>
              <a:ext cx="984" cy="4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Text Box 18"/>
            <p:cNvSpPr txBox="1">
              <a:spLocks noChangeArrowheads="1"/>
            </p:cNvSpPr>
            <p:nvPr/>
          </p:nvSpPr>
          <p:spPr bwMode="auto">
            <a:xfrm>
              <a:off x="2818" y="3000"/>
              <a:ext cx="14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Список листов, входящих в книгу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0092" y="177353"/>
            <a:ext cx="8116529" cy="769526"/>
          </a:xfrm>
        </p:spPr>
        <p:txBody>
          <a:bodyPr/>
          <a:lstStyle/>
          <a:p>
            <a:r>
              <a:rPr lang="ru-RU" dirty="0" smtClean="0"/>
              <a:t>Итоговое Задание</a:t>
            </a:r>
            <a:r>
              <a:rPr lang="en-US" dirty="0" smtClean="0"/>
              <a:t> </a:t>
            </a:r>
            <a:r>
              <a:rPr lang="ru-RU" dirty="0" smtClean="0"/>
              <a:t>по блоку 3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57238" y="1278364"/>
            <a:ext cx="7772400" cy="7193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Arial" charset="0"/>
              </a:rPr>
              <a:t>Дано:</a:t>
            </a:r>
            <a:r>
              <a:rPr lang="ru-RU" sz="3200" dirty="0">
                <a:solidFill>
                  <a:schemeClr val="tx1"/>
                </a:solidFill>
                <a:latin typeface="Arial" charset="0"/>
              </a:rPr>
              <a:t>  геном бактерии или </a:t>
            </a:r>
            <a:r>
              <a:rPr lang="ru-RU" sz="3200" dirty="0" smtClean="0">
                <a:solidFill>
                  <a:schemeClr val="tx1"/>
                </a:solidFill>
                <a:latin typeface="Arial" charset="0"/>
              </a:rPr>
              <a:t>археи</a:t>
            </a:r>
            <a:endParaRPr lang="ru-RU" sz="3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757238" y="2237175"/>
            <a:ext cx="7772400" cy="16775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Arial" charset="0"/>
              </a:rPr>
              <a:t>Требуется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Arial" charset="0"/>
              </a:rPr>
              <a:t> Написать мини-обзор  о геноме и </a:t>
            </a:r>
            <a:r>
              <a:rPr lang="ru-RU" sz="3200" dirty="0" err="1" smtClean="0">
                <a:solidFill>
                  <a:schemeClr val="tx1"/>
                </a:solidFill>
                <a:latin typeface="Arial" charset="0"/>
              </a:rPr>
              <a:t>протеоме</a:t>
            </a:r>
            <a:r>
              <a:rPr lang="ru-RU" sz="3200" dirty="0" smtClean="0">
                <a:solidFill>
                  <a:schemeClr val="tx1"/>
                </a:solidFill>
                <a:latin typeface="Arial" charset="0"/>
              </a:rPr>
              <a:t> этой бактерии или археи</a:t>
            </a: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757238" y="4295405"/>
            <a:ext cx="7772400" cy="1999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Arial" charset="0"/>
              </a:rPr>
              <a:t>Методы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Arial" charset="0"/>
              </a:rPr>
              <a:t> </a:t>
            </a:r>
            <a:br>
              <a:rPr lang="ru-RU" sz="3200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charset="0"/>
              </a:rPr>
              <a:t>электронные таблицы, программы пакета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EMBOSS, </a:t>
            </a:r>
            <a:r>
              <a:rPr lang="ru-RU" sz="3200" dirty="0" smtClean="0">
                <a:solidFill>
                  <a:schemeClr val="tx1"/>
                </a:solidFill>
                <a:latin typeface="Arial" charset="0"/>
              </a:rPr>
              <a:t>программирование на </a:t>
            </a:r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python</a:t>
            </a:r>
            <a:endParaRPr lang="ru-RU" sz="32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в </a:t>
            </a:r>
            <a:r>
              <a:rPr lang="en-US" dirty="0" smtClean="0"/>
              <a:t>Google Sheet - </a:t>
            </a:r>
            <a:r>
              <a:rPr lang="ru-RU" dirty="0" smtClean="0"/>
              <a:t>ведомость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" b="2020"/>
          <a:stretch/>
        </p:blipFill>
        <p:spPr>
          <a:xfrm>
            <a:off x="0" y="1177925"/>
            <a:ext cx="9144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в </a:t>
            </a:r>
            <a:r>
              <a:rPr lang="en-US" dirty="0" smtClean="0"/>
              <a:t>Google Sheet - </a:t>
            </a:r>
            <a:r>
              <a:rPr lang="ru-RU" dirty="0" smtClean="0"/>
              <a:t>ведомость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46518"/>
            <a:ext cx="2133600" cy="365125"/>
          </a:xfrm>
        </p:spPr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89" t="10020" r="18326" b="-3867"/>
          <a:stretch/>
        </p:blipFill>
        <p:spPr>
          <a:xfrm>
            <a:off x="188712" y="1030369"/>
            <a:ext cx="8729146" cy="47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97536"/>
            <a:ext cx="7772400" cy="1362075"/>
          </a:xfrm>
        </p:spPr>
        <p:txBody>
          <a:bodyPr/>
          <a:lstStyle/>
          <a:p>
            <a:r>
              <a:rPr lang="ru-RU" dirty="0" smtClean="0"/>
              <a:t>Импорт данных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41DA-858F-42F6-A65B-CDA1DBB7C1A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Импорт данных из текста</a:t>
            </a: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Импорт данных из текста</a:t>
            </a:r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2630" b="23050"/>
          <a:stretch>
            <a:fillRect/>
          </a:stretch>
        </p:blipFill>
        <p:spPr>
          <a:xfrm>
            <a:off x="792163" y="1403350"/>
            <a:ext cx="7313612" cy="5454650"/>
          </a:xfrm>
        </p:spPr>
      </p:pic>
      <p:sp>
        <p:nvSpPr>
          <p:cNvPr id="10244" name="Line 7"/>
          <p:cNvSpPr>
            <a:spLocks noChangeShapeType="1"/>
          </p:cNvSpPr>
          <p:nvPr/>
        </p:nvSpPr>
        <p:spPr bwMode="auto">
          <a:xfrm flipH="1" flipV="1">
            <a:off x="1755775" y="3052763"/>
            <a:ext cx="1560513" cy="1047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996950" y="2663825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Тип текстовой таблицы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6499225" y="2541588"/>
            <a:ext cx="130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Кодировка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7" name="Line 13"/>
          <p:cNvSpPr>
            <a:spLocks noChangeShapeType="1"/>
          </p:cNvSpPr>
          <p:nvPr/>
        </p:nvSpPr>
        <p:spPr bwMode="auto">
          <a:xfrm flipH="1">
            <a:off x="6735763" y="2971800"/>
            <a:ext cx="427037" cy="1570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Импорт данных из текста</a:t>
            </a:r>
            <a:endParaRPr lang="en-US" smtClean="0"/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print"/>
          <a:srcRect r="23192" b="22415"/>
          <a:stretch>
            <a:fillRect/>
          </a:stretch>
        </p:blipFill>
        <p:spPr bwMode="auto">
          <a:xfrm>
            <a:off x="731838" y="1392238"/>
            <a:ext cx="7361237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Line 8"/>
          <p:cNvSpPr>
            <a:spLocks noChangeShapeType="1"/>
          </p:cNvSpPr>
          <p:nvPr/>
        </p:nvSpPr>
        <p:spPr bwMode="auto">
          <a:xfrm flipH="1" flipV="1">
            <a:off x="2200275" y="3052763"/>
            <a:ext cx="1560513" cy="1047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441450" y="2663825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Разделители данных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3" cstate="print"/>
          <a:srcRect r="23047" b="22589"/>
          <a:stretch>
            <a:fillRect/>
          </a:stretch>
        </p:blipFill>
        <p:spPr bwMode="auto">
          <a:xfrm>
            <a:off x="0" y="1096963"/>
            <a:ext cx="763587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2275"/>
            <a:ext cx="9144000" cy="577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Импорт данных из текста</a:t>
            </a:r>
            <a:endParaRPr lang="en-US" sz="4000" smtClean="0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 flipV="1">
            <a:off x="6386513" y="2625725"/>
            <a:ext cx="1179512" cy="1158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7573963" y="1925638"/>
            <a:ext cx="17049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Определение </a:t>
            </a:r>
          </a:p>
          <a:p>
            <a:pPr eaLnBrk="0" hangingPunct="0"/>
            <a:r>
              <a:rPr lang="ru-RU"/>
              <a:t>типа данных </a:t>
            </a:r>
          </a:p>
          <a:p>
            <a:pPr eaLnBrk="0" hangingPunct="0"/>
            <a:r>
              <a:rPr lang="ru-RU"/>
              <a:t>в колонке</a:t>
            </a: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1950"/>
            <a:ext cx="9144000" cy="700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Импорт данных из текста</a:t>
            </a:r>
            <a:endParaRPr lang="en-US" sz="4000" smtClean="0"/>
          </a:p>
        </p:txBody>
      </p:sp>
      <p:pic>
        <p:nvPicPr>
          <p:cNvPr id="13315" name="Picture 10"/>
          <p:cNvPicPr>
            <a:picLocks noChangeAspect="1" noChangeArrowheads="1"/>
          </p:cNvPicPr>
          <p:nvPr/>
        </p:nvPicPr>
        <p:blipFill>
          <a:blip r:embed="rId3" cstate="print"/>
          <a:srcRect r="22772" b="22781"/>
          <a:stretch>
            <a:fillRect/>
          </a:stretch>
        </p:blipFill>
        <p:spPr bwMode="auto">
          <a:xfrm>
            <a:off x="700088" y="1120775"/>
            <a:ext cx="7650162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Плоская таблица 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41DA-858F-42F6-A65B-CDA1DBB7C1A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76228"/>
            <a:ext cx="2133600" cy="365125"/>
          </a:xfrm>
        </p:spPr>
        <p:txBody>
          <a:bodyPr/>
          <a:lstStyle/>
          <a:p>
            <a:pPr>
              <a:defRPr/>
            </a:pPr>
            <a:fld id="{1DDEAA9A-7A9A-4315-BBDF-DC5887540DF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026" name="Picture 2" descr="Image result for электронная табл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749659"/>
            <a:ext cx="4514850" cy="376237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3750"/>
            <a:ext cx="8229600" cy="1444418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Какая </a:t>
            </a:r>
            <a:r>
              <a:rPr lang="ru-RU" dirty="0" smtClean="0"/>
              <a:t>таблица лучше для технологии работы с ней?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0" name="Picture 6" descr="Image result for электронная табл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84" y="1749659"/>
            <a:ext cx="4352925" cy="376237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9330" y="807449"/>
            <a:ext cx="9034670" cy="610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/>
              <a:t>Геном</a:t>
            </a:r>
            <a:r>
              <a:rPr lang="ru-RU" sz="3200" dirty="0"/>
              <a:t> – совокупность наследуемой ДНК в клетке организма. Геном многих бактерии состоит из одной кольцевой ДНК. Ее называют </a:t>
            </a:r>
            <a:r>
              <a:rPr lang="ru-RU" sz="3200" b="1" dirty="0"/>
              <a:t>хромосомой</a:t>
            </a:r>
            <a:r>
              <a:rPr lang="ru-RU" sz="3200" dirty="0" smtClean="0"/>
              <a:t>.</a:t>
            </a:r>
          </a:p>
          <a:p>
            <a:pPr>
              <a:spcBef>
                <a:spcPct val="20000"/>
              </a:spcBef>
            </a:pPr>
            <a:r>
              <a:rPr lang="ru-RU" sz="3200" dirty="0"/>
              <a:t>У некоторых бактерий бывает две и даже три хромосомы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У вирусов носителем генома бывает РНК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Часто кроме хромосомы в бактериальной клетке есть еще маленькие ДНК (меньше хромосомы раз в сто), они называются </a:t>
            </a:r>
            <a:r>
              <a:rPr lang="ru-RU" sz="3200" b="1" dirty="0" err="1"/>
              <a:t>плазмидами</a:t>
            </a:r>
            <a:r>
              <a:rPr lang="ru-RU" sz="3200" b="1" dirty="0"/>
              <a:t>  </a:t>
            </a:r>
            <a:endParaRPr lang="ru-RU" sz="32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98704" y="121920"/>
            <a:ext cx="8229600" cy="78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cap="all" dirty="0" smtClean="0"/>
              <a:t>В словарик</a:t>
            </a:r>
            <a:endParaRPr lang="ru-RU" sz="4000" cap="all" dirty="0"/>
          </a:p>
        </p:txBody>
      </p:sp>
    </p:spTree>
    <p:extLst>
      <p:ext uri="{BB962C8B-B14F-4D97-AF65-F5344CB8AC3E}">
        <p14:creationId xmlns:p14="http://schemas.microsoft.com/office/powerpoint/2010/main" val="33146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766"/>
            <a:ext cx="8229600" cy="5508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Плоская таблица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54050" y="996947"/>
          <a:ext cx="7943850" cy="4668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8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3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87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87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6917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Genome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Super-kingdom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no rank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phylum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class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CP001787.1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Archaea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Euryarchaeota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Methanococci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CP002737.1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Archaea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Terrabacteria group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Euryarchaeota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Methanococci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L77117.1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Archaea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Euryarchaeota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Methanococci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CP013050.1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Archaea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Euryarchaeota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Thermococci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BA000011.4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Archaea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Euryarchaeota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Thermoplasmata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DP000238.1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Archaea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TACK group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Thaumarchaeota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CP003081.1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Bacteroidetes</a:t>
                      </a:r>
                      <a:r>
                        <a:rPr lang="en-US" sz="1800" u="none" strike="noStrike" dirty="0">
                          <a:effectLst/>
                        </a:rPr>
                        <a:t>/</a:t>
                      </a:r>
                      <a:r>
                        <a:rPr lang="en-US" sz="1800" u="none" strike="noStrike" dirty="0" err="1">
                          <a:effectLst/>
                        </a:rPr>
                        <a:t>Chlorobi</a:t>
                      </a:r>
                      <a:r>
                        <a:rPr lang="en-US" sz="1800" u="none" strike="noStrike" dirty="0">
                          <a:effectLst/>
                        </a:rPr>
                        <a:t> group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Actinobacteria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Actinobacteria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CP011499.1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Terrabacteria group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Actinobacteria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Actinobacteria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5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CP001080.1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Bacteria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Aquificae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Aquificae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4050" y="996947"/>
            <a:ext cx="7943850" cy="46685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5003"/>
            <a:ext cx="8229600" cy="1143000"/>
          </a:xfrm>
        </p:spPr>
        <p:txBody>
          <a:bodyPr/>
          <a:lstStyle/>
          <a:p>
            <a:r>
              <a:rPr lang="ru-RU" dirty="0" smtClean="0"/>
              <a:t>Требования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33061"/>
            <a:ext cx="8229600" cy="5003041"/>
          </a:xfrm>
        </p:spPr>
        <p:txBody>
          <a:bodyPr>
            <a:normAutofit fontScale="92500" lnSpcReduction="10000"/>
          </a:bodyPr>
          <a:lstStyle/>
          <a:p>
            <a:pPr marL="171450" indent="-171450"/>
            <a:r>
              <a:rPr lang="ru-RU" dirty="0"/>
              <a:t>Названия колонок – в первой строке.  Если названия длинные, то удобно повернуть текст вертикально  и разрешить перенос.</a:t>
            </a:r>
          </a:p>
          <a:p>
            <a:pPr marL="228600" indent="-171450"/>
            <a:r>
              <a:rPr lang="ru-RU" dirty="0"/>
              <a:t>Остальные строки – с данными. </a:t>
            </a:r>
            <a:endParaRPr lang="en-US" dirty="0" smtClean="0"/>
          </a:p>
          <a:p>
            <a:pPr marL="228600" indent="-171450"/>
            <a:r>
              <a:rPr lang="ru-RU" dirty="0" smtClean="0"/>
              <a:t>Все </a:t>
            </a:r>
            <a:r>
              <a:rPr lang="ru-RU" dirty="0"/>
              <a:t>ячейки заполнены</a:t>
            </a:r>
            <a:r>
              <a:rPr lang="ru-RU" dirty="0" smtClean="0"/>
              <a:t>! Пустая </a:t>
            </a:r>
            <a:r>
              <a:rPr lang="ru-RU" dirty="0"/>
              <a:t>ячейка может </a:t>
            </a:r>
            <a:r>
              <a:rPr lang="ru-RU" dirty="0" smtClean="0"/>
              <a:t>быть только если это – предусмотренное значение; например, обозначает «данные неизвестны»</a:t>
            </a:r>
            <a:endParaRPr lang="ru-RU" dirty="0"/>
          </a:p>
          <a:p>
            <a:pPr marL="171450" indent="-171450"/>
            <a:r>
              <a:rPr lang="ru-RU" dirty="0" smtClean="0"/>
              <a:t>В </a:t>
            </a:r>
            <a:r>
              <a:rPr lang="ru-RU" dirty="0"/>
              <a:t>первой колонке – уникальный идентификатор строки</a:t>
            </a:r>
          </a:p>
          <a:p>
            <a:pPr marL="228600" indent="-171450"/>
            <a:r>
              <a:rPr lang="ru-RU" dirty="0"/>
              <a:t> НЕТ </a:t>
            </a:r>
            <a:r>
              <a:rPr lang="ru-RU" dirty="0" smtClean="0"/>
              <a:t>ОБЪЕДИНЕНИЙ </a:t>
            </a:r>
            <a:r>
              <a:rPr lang="ru-RU" dirty="0"/>
              <a:t>ЯЧЕЕК</a:t>
            </a:r>
            <a:r>
              <a:rPr lang="ru-RU" dirty="0" smtClean="0"/>
              <a:t>!</a:t>
            </a:r>
          </a:p>
          <a:p>
            <a:pPr marL="5715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AA9A-7A9A-4315-BBDF-DC5887540DF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4098" name="Picture 2" descr="Картинки по запросу таблица с подзаголов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51" y="1617091"/>
            <a:ext cx="6863523" cy="510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457200" y="78274"/>
            <a:ext cx="8229600" cy="71685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Не плоская таблица. Пример.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6751" y="826192"/>
            <a:ext cx="4482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Как надо было ее составить? </a:t>
            </a:r>
          </a:p>
        </p:txBody>
      </p:sp>
    </p:spTree>
    <p:extLst>
      <p:ext uri="{BB962C8B-B14F-4D97-AF65-F5344CB8AC3E}">
        <p14:creationId xmlns:p14="http://schemas.microsoft.com/office/powerpoint/2010/main" val="15913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ВПР (= </a:t>
            </a:r>
            <a:r>
              <a:rPr lang="en-US" dirty="0" err="1" smtClean="0"/>
              <a:t>vlookup</a:t>
            </a:r>
            <a:r>
              <a:rPr lang="en-US" dirty="0" smtClean="0"/>
              <a:t>) – </a:t>
            </a:r>
            <a:r>
              <a:rPr lang="ru-RU" dirty="0" smtClean="0"/>
              <a:t>вертикальный просмотр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Показать на примере хромосомной таблицы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41DA-858F-42F6-A65B-CDA1DBB7C1A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5400"/>
            <a:ext cx="8226425" cy="1143000"/>
          </a:xfrm>
          <a:noFill/>
          <a:ln/>
        </p:spPr>
        <p:txBody>
          <a:bodyPr/>
          <a:lstStyle/>
          <a:p>
            <a:r>
              <a:rPr lang="ru-RU" smtClean="0"/>
              <a:t>ВПР (</a:t>
            </a:r>
            <a:r>
              <a:rPr lang="en-US" smtClean="0"/>
              <a:t>VLOOKUP)</a:t>
            </a:r>
            <a:endParaRPr lang="ru-RU" smtClean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 r="75969" b="40688"/>
          <a:stretch>
            <a:fillRect/>
          </a:stretch>
        </p:blipFill>
        <p:spPr bwMode="auto">
          <a:xfrm>
            <a:off x="4787900" y="1125538"/>
            <a:ext cx="2798763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 cstate="print"/>
          <a:srcRect r="71478" b="37434"/>
          <a:stretch>
            <a:fillRect/>
          </a:stretch>
        </p:blipFill>
        <p:spPr bwMode="auto">
          <a:xfrm>
            <a:off x="539750" y="1125538"/>
            <a:ext cx="3152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3059113" y="2781300"/>
            <a:ext cx="3384550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V="1">
            <a:off x="3059113" y="3213100"/>
            <a:ext cx="3384550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3059113" y="4005263"/>
            <a:ext cx="3313112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1763713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6011863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 sz="4000" smtClean="0"/>
              <a:t>ВПР (</a:t>
            </a:r>
            <a:r>
              <a:rPr lang="en-US" sz="4000" smtClean="0"/>
              <a:t>VLOOKUP)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искомое значение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 t="6493" r="51393" b="28984"/>
          <a:stretch>
            <a:fillRect/>
          </a:stretch>
        </p:blipFill>
        <p:spPr bwMode="auto">
          <a:xfrm>
            <a:off x="3924300" y="1557338"/>
            <a:ext cx="4824413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4925" y="1936750"/>
            <a:ext cx="3816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/>
              <a:t>Искомое значение (</a:t>
            </a:r>
            <a:r>
              <a:rPr lang="en-US" u="sng"/>
              <a:t>lookup_value)</a:t>
            </a:r>
            <a:endParaRPr lang="ru-RU" u="sng"/>
          </a:p>
          <a:p>
            <a:endParaRPr lang="en-US" u="sng"/>
          </a:p>
          <a:p>
            <a:r>
              <a:rPr lang="ru-RU"/>
              <a:t>адрес интервала ячеек, содержащих идентификатор (в данном случае, код остатка), который нужно найти в первой колонке 1й таблицы </a:t>
            </a:r>
          </a:p>
          <a:p>
            <a:endParaRPr lang="ru-RU"/>
          </a:p>
          <a:p>
            <a:r>
              <a:rPr lang="ru-RU" sz="1400"/>
              <a:t>*Ссылка указывает название листа и интервал данных</a:t>
            </a: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6084888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 sz="4000" smtClean="0">
                <a:effectLst/>
              </a:rPr>
              <a:t>ВПР (</a:t>
            </a:r>
            <a:r>
              <a:rPr lang="en-US" sz="4000" smtClean="0">
                <a:effectLst/>
              </a:rPr>
              <a:t>VLOOKUP)</a:t>
            </a: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r>
              <a:rPr lang="ru-RU" sz="4000" smtClean="0">
                <a:effectLst/>
              </a:rPr>
              <a:t>таблица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4925" y="1341438"/>
            <a:ext cx="38163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/>
              <a:t>таблица (</a:t>
            </a:r>
            <a:r>
              <a:rPr lang="en-US" u="sng"/>
              <a:t>table_array)</a:t>
            </a:r>
            <a:endParaRPr lang="ru-RU" u="sng"/>
          </a:p>
          <a:p>
            <a:endParaRPr lang="en-US" u="sng"/>
          </a:p>
          <a:p>
            <a:r>
              <a:rPr lang="ru-RU"/>
              <a:t>адрес таблицы (1), в первой колонке которой следует искать заданный идентификатор (а/к)</a:t>
            </a:r>
          </a:p>
          <a:p>
            <a:endParaRPr lang="ru-RU"/>
          </a:p>
          <a:p>
            <a:r>
              <a:rPr lang="ru-RU" u="sng"/>
              <a:t>номер_столбца (</a:t>
            </a:r>
            <a:r>
              <a:rPr lang="en-US" u="sng"/>
              <a:t>Col_index_num)</a:t>
            </a:r>
            <a:endParaRPr lang="en-US"/>
          </a:p>
          <a:p>
            <a:r>
              <a:rPr lang="ru-RU"/>
              <a:t>из табл.1,который содержит необходимые значения для табл.2 (второй столбец)</a:t>
            </a:r>
          </a:p>
          <a:p>
            <a:endParaRPr lang="ru-RU"/>
          </a:p>
          <a:p>
            <a:r>
              <a:rPr lang="ru-RU" u="sng"/>
              <a:t>интервальный_просмотр (</a:t>
            </a:r>
            <a:r>
              <a:rPr lang="en-US" u="sng"/>
              <a:t>range_lookup)</a:t>
            </a:r>
            <a:endParaRPr lang="ru-RU" u="sng"/>
          </a:p>
          <a:p>
            <a:r>
              <a:rPr lang="ru-RU"/>
              <a:t>указать ЛОЖЬ, чтобы всё получилось ;)</a:t>
            </a:r>
          </a:p>
        </p:txBody>
      </p:sp>
      <p:sp>
        <p:nvSpPr>
          <p:cNvPr id="99332" name="Oval 4"/>
          <p:cNvSpPr>
            <a:spLocks noChangeArrowheads="1"/>
          </p:cNvSpPr>
          <p:nvPr/>
        </p:nvSpPr>
        <p:spPr bwMode="auto">
          <a:xfrm>
            <a:off x="6084888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 cstate="print"/>
          <a:srcRect t="6476" r="51941" b="28000"/>
          <a:stretch>
            <a:fillRect/>
          </a:stretch>
        </p:blipFill>
        <p:spPr bwMode="auto">
          <a:xfrm>
            <a:off x="3851275" y="1528763"/>
            <a:ext cx="4746625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4450"/>
            <a:ext cx="8226425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4000" smtClean="0"/>
              <a:t>ВПР (</a:t>
            </a:r>
            <a:r>
              <a:rPr lang="en-US" sz="4000" smtClean="0"/>
              <a:t>VLOOKUP)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результат		распространение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 l="5070" t="5762" r="63821" b="41684"/>
          <a:stretch>
            <a:fillRect/>
          </a:stretch>
        </p:blipFill>
        <p:spPr bwMode="auto">
          <a:xfrm>
            <a:off x="107950" y="1557338"/>
            <a:ext cx="37496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 l="4857" t="6032" r="59499" b="40237"/>
          <a:stretch>
            <a:fillRect/>
          </a:stretch>
        </p:blipFill>
        <p:spPr bwMode="auto">
          <a:xfrm>
            <a:off x="4616450" y="1557338"/>
            <a:ext cx="42037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416550" y="6400800"/>
            <a:ext cx="2679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$ </a:t>
            </a:r>
            <a:r>
              <a:rPr lang="ru-RU"/>
              <a:t>закрепить области!!!!!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17725"/>
            <a:ext cx="7772400" cy="1470025"/>
          </a:xfrm>
        </p:spPr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Пока остановимся …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934" y="2067844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Справочный материал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7934" y="3905334"/>
            <a:ext cx="77724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41DA-858F-42F6-A65B-CDA1DBB7C1A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75857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cap="all" dirty="0" smtClean="0"/>
              <a:t>Так выглядит геном в файле</a:t>
            </a:r>
            <a:endParaRPr lang="ru-RU" sz="4000" cap="all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79573" y="1333076"/>
            <a:ext cx="77525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&gt;NC_000964.3 </a:t>
            </a:r>
            <a:r>
              <a:rPr lang="ru-R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Bacillus</a:t>
            </a:r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subtilis</a:t>
            </a:r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subsp</a:t>
            </a:r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subtilis</a:t>
            </a:r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168 </a:t>
            </a:r>
            <a:r>
              <a:rPr lang="ru-R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complete</a:t>
            </a:r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genome</a:t>
            </a:r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ATCTTTTTCGGCTTTTTTTAGTATCCACAGAGGTTATCGACAACATTTTCACATTACCAACCCCTGTGGA 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CAAGGTTTTTTCAACAGGTTGTCCGCTTTGTGGATAAGATTGTGACAACCATTGCAAGCTCTCGTTTATT 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TTGGTATTATATTTGTGTTTTAACTCTTGATTACTAATCCTACCTTTCCTCTTTATCCACAAAGTGTGGA 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TAAGTTGTGGATTGATTTCACACAGCTTGTGTAGAAGGTTGTCCACAAGTTGTGAAATTTGTCGAAAAGC 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TATTTATCTACTATATTATATGTTTTCAACATTTAATGTGTACGAATGGTAAGCGCCATTTGCTCTTTTT 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TTGTGTTCTATAACAGAGAAAGACGCCATTTTCTAAGAAAAGGAGGGACGTGCCGGAAGATGGAAAATAT 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ATTAGACCTGTGGAACCAAGCCCTTGCTCAAATCGAAAAAAAGTTGAGCAAACCGAGTTTTGAGACTTGG 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ATGAAGTCAACCAAAGCCCACTCACTGCAAGGCGATACATTAACAATCACGGCTCCCAATGAATTTGCCA 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GAGACTGGCTGGAGTCCAGATACTTGCATCTGATTGCAGATACTATATATGAATTAACCGGGGAAGAATT 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GAGCATTAAGTTTGTCATTCCTCAAAATCAAGATGTTGAGGACTTTATGCCGAAACCGCAAGTCAAAAAA 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GCGGTCAAAGAAGATACATCTGATTTTCCTCAAAATATGCTCAATCCAAAATATACTTTTGATACTTTTG 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TCATCGGATCTGGAAACCGATTTGCACATGCTGCTTCCCTCGCAGTAGCGGAAGCGCCCGCGAAAGCTTA 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CAACCCTTTATTTATCTATGGGGGCGTCGGCTTAGGGAAAACACACTTAATGCATGCGATCGGCCATTAT 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GTAATAGATCATAATCCTTCTGCCAAAGTGGTTTATCTGTCTTCTGAGAAATTTACAAACGAATTCATCA 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ACTCTATCCGAGATAATAAAGCCGTCGACTTCCGCAATCGCTATCGAAATGTTGATGTGCTTTTGATAGA 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TGATATTCAATTTTTAGCGGGGAAAGAACAAACCCAGGAAGAATTTTTCCATACATTTAACACATTACAC  </a:t>
            </a:r>
          </a:p>
          <a:p>
            <a:r>
              <a:rPr lang="ru-R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GAAGAAAGCAAACAAATCGTCATTTCAAGTGACCGGCCGCCAAAGGAAATTCCGACACTTGAAGACAGAT</a:t>
            </a:r>
            <a:br>
              <a:rPr lang="ru-R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…………………………………………………………………………………………………………………………………………………………………………………………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102" y="5710019"/>
            <a:ext cx="767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того, как его </a:t>
            </a:r>
            <a:r>
              <a:rPr lang="ru-RU" b="1" dirty="0" err="1" smtClean="0"/>
              <a:t>секвенировали</a:t>
            </a:r>
            <a:r>
              <a:rPr lang="ru-RU" dirty="0" smtClean="0"/>
              <a:t>, т.е. определили последовательности всех его ДНК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2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35" y="105625"/>
            <a:ext cx="3965713" cy="778910"/>
          </a:xfrm>
        </p:spPr>
        <p:txBody>
          <a:bodyPr>
            <a:normAutofit/>
          </a:bodyPr>
          <a:lstStyle/>
          <a:p>
            <a:r>
              <a:rPr lang="ru-RU" dirty="0" smtClean="0"/>
              <a:t>Формула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5933" y="1318246"/>
            <a:ext cx="3796748" cy="2358936"/>
          </a:xfrm>
        </p:spPr>
        <p:txBody>
          <a:bodyPr>
            <a:normAutofit/>
          </a:bodyPr>
          <a:lstStyle/>
          <a:p>
            <a:r>
              <a:rPr lang="ru-RU" dirty="0" smtClean="0"/>
              <a:t>Ввод – через </a:t>
            </a:r>
            <a:r>
              <a:rPr lang="en-US" dirty="0" smtClean="0"/>
              <a:t>“=“</a:t>
            </a:r>
            <a:endParaRPr lang="ru-RU" dirty="0" smtClean="0"/>
          </a:p>
          <a:p>
            <a:r>
              <a:rPr lang="ru-RU" dirty="0" smtClean="0"/>
              <a:t>Встроенные функции</a:t>
            </a:r>
          </a:p>
          <a:p>
            <a:r>
              <a:rPr lang="ru-RU" dirty="0" smtClean="0"/>
              <a:t>Мастер формул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0843" y="410856"/>
            <a:ext cx="4363278" cy="28458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0843" y="3700373"/>
            <a:ext cx="4363279" cy="25681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3017768" y="2278598"/>
            <a:ext cx="4645302" cy="150558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747053" y="643486"/>
            <a:ext cx="4025347" cy="83957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617844" y="3365904"/>
            <a:ext cx="3480147" cy="50033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64" y="3688205"/>
            <a:ext cx="4400349" cy="257042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3438939" y="3429000"/>
            <a:ext cx="178905" cy="154441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59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Встроенные функции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665922"/>
            <a:ext cx="2547730" cy="5128591"/>
          </a:xfrm>
          <a:ln w="127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fontAlgn="b">
              <a:buNone/>
            </a:pPr>
            <a:r>
              <a:rPr lang="ru-RU" b="1" dirty="0" smtClean="0"/>
              <a:t>Математические</a:t>
            </a:r>
          </a:p>
          <a:p>
            <a:pPr fontAlgn="b"/>
            <a:r>
              <a:rPr lang="en-US" sz="3400" b="1" dirty="0" smtClean="0"/>
              <a:t>abs</a:t>
            </a:r>
            <a:endParaRPr lang="ru-RU" sz="3400" b="1" dirty="0"/>
          </a:p>
          <a:p>
            <a:pPr fontAlgn="b"/>
            <a:r>
              <a:rPr lang="ru-RU" sz="3400" b="1" dirty="0" smtClean="0"/>
              <a:t>макс</a:t>
            </a:r>
            <a:endParaRPr lang="ru-RU" sz="3400" b="1" dirty="0"/>
          </a:p>
          <a:p>
            <a:pPr fontAlgn="b"/>
            <a:r>
              <a:rPr lang="en-US" sz="3400" b="1" dirty="0" smtClean="0"/>
              <a:t>sin</a:t>
            </a:r>
            <a:endParaRPr lang="ru-RU" sz="3400" b="1" dirty="0"/>
          </a:p>
          <a:p>
            <a:pPr fontAlgn="b"/>
            <a:r>
              <a:rPr lang="ru-RU" sz="3400" b="1" dirty="0" smtClean="0"/>
              <a:t>мин</a:t>
            </a:r>
            <a:endParaRPr lang="ru-RU" sz="3400" b="1" dirty="0"/>
          </a:p>
          <a:p>
            <a:pPr fontAlgn="b"/>
            <a:r>
              <a:rPr lang="en-US" sz="3400" b="1" dirty="0" err="1" smtClean="0"/>
              <a:t>exp</a:t>
            </a:r>
            <a:endParaRPr lang="ru-RU" sz="3400" b="1" dirty="0"/>
          </a:p>
          <a:p>
            <a:pPr fontAlgn="b"/>
            <a:r>
              <a:rPr lang="ru-RU" sz="3100" b="1" dirty="0" smtClean="0"/>
              <a:t>целое</a:t>
            </a:r>
          </a:p>
          <a:p>
            <a:pPr fontAlgn="b"/>
            <a:r>
              <a:rPr lang="ru-RU" sz="3100" b="1" dirty="0" err="1"/>
              <a:t>остат</a:t>
            </a:r>
            <a:endParaRPr lang="ru-RU" sz="3100" b="1" dirty="0"/>
          </a:p>
          <a:p>
            <a:pPr fontAlgn="b"/>
            <a:r>
              <a:rPr lang="ru-RU" sz="3100" b="1" dirty="0"/>
              <a:t>ч</a:t>
            </a:r>
            <a:r>
              <a:rPr lang="ru-RU" sz="3100" b="1" dirty="0" smtClean="0"/>
              <a:t>астное</a:t>
            </a:r>
          </a:p>
          <a:p>
            <a:pPr fontAlgn="b"/>
            <a:r>
              <a:rPr lang="en-US" sz="3100" b="1" dirty="0" smtClean="0"/>
              <a:t>Log</a:t>
            </a:r>
            <a:endParaRPr lang="ru-RU" sz="3100" b="1" dirty="0"/>
          </a:p>
          <a:p>
            <a:pPr fontAlgn="b"/>
            <a:r>
              <a:rPr lang="ru-RU" sz="3100" b="1" dirty="0" smtClean="0"/>
              <a:t>корень</a:t>
            </a:r>
            <a:endParaRPr lang="ru-RU" sz="31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001077" y="1119068"/>
            <a:ext cx="2570923" cy="44210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spcAft>
                <a:spcPts val="0"/>
              </a:spcAft>
              <a:buNone/>
            </a:pPr>
            <a:r>
              <a:rPr lang="ru-RU" sz="2600" b="1" dirty="0" smtClean="0"/>
              <a:t>Текстовые</a:t>
            </a:r>
          </a:p>
          <a:p>
            <a:pPr fontAlgn="b">
              <a:spcAft>
                <a:spcPts val="0"/>
              </a:spcAft>
            </a:pPr>
            <a:r>
              <a:rPr lang="ru-RU" sz="2600" b="1" dirty="0" err="1" smtClean="0"/>
              <a:t>сжпробелы</a:t>
            </a:r>
            <a:endParaRPr lang="ru-RU" sz="2600" b="1" dirty="0" smtClean="0"/>
          </a:p>
          <a:p>
            <a:pPr fontAlgn="b">
              <a:spcAft>
                <a:spcPts val="0"/>
              </a:spcAft>
            </a:pPr>
            <a:r>
              <a:rPr lang="ru-RU" sz="2600" b="1" dirty="0" err="1"/>
              <a:t>л</a:t>
            </a:r>
            <a:r>
              <a:rPr lang="ru-RU" sz="2600" b="1" dirty="0" err="1" smtClean="0"/>
              <a:t>евсимв</a:t>
            </a:r>
            <a:endParaRPr lang="ru-RU" sz="2600" b="1" dirty="0" smtClean="0"/>
          </a:p>
          <a:p>
            <a:pPr fontAlgn="b">
              <a:spcAft>
                <a:spcPts val="0"/>
              </a:spcAft>
            </a:pPr>
            <a:r>
              <a:rPr lang="ru-RU" sz="2600" b="1" dirty="0" err="1"/>
              <a:t>п</a:t>
            </a:r>
            <a:r>
              <a:rPr lang="ru-RU" sz="2600" b="1" dirty="0" err="1" smtClean="0"/>
              <a:t>равсимв</a:t>
            </a:r>
            <a:endParaRPr lang="ru-RU" sz="2600" b="1" dirty="0" smtClean="0"/>
          </a:p>
          <a:p>
            <a:pPr fontAlgn="b">
              <a:spcAft>
                <a:spcPts val="0"/>
              </a:spcAft>
            </a:pPr>
            <a:r>
              <a:rPr lang="ru-RU" sz="2600" b="1" dirty="0" err="1" smtClean="0"/>
              <a:t>пстр</a:t>
            </a:r>
            <a:endParaRPr lang="ru-RU" sz="2600" dirty="0" smtClean="0"/>
          </a:p>
          <a:p>
            <a:pPr fontAlgn="b">
              <a:spcAft>
                <a:spcPts val="0"/>
              </a:spcAft>
            </a:pPr>
            <a:r>
              <a:rPr lang="ru-RU" sz="2600" b="1" dirty="0" smtClean="0"/>
              <a:t>сцепить</a:t>
            </a:r>
          </a:p>
          <a:p>
            <a:pPr fontAlgn="b">
              <a:spcAft>
                <a:spcPts val="0"/>
              </a:spcAft>
            </a:pPr>
            <a:r>
              <a:rPr lang="ru-RU" sz="2600" b="1" dirty="0" err="1" smtClean="0"/>
              <a:t>считатьпустоты</a:t>
            </a:r>
            <a:endParaRPr lang="ru-RU" sz="2600" b="1" dirty="0" smtClean="0"/>
          </a:p>
          <a:p>
            <a:pPr fontAlgn="b"/>
            <a:r>
              <a:rPr lang="ru-RU" sz="2600" b="1" dirty="0" err="1"/>
              <a:t>д</a:t>
            </a:r>
            <a:r>
              <a:rPr lang="ru-RU" sz="2600" b="1" dirty="0" err="1" smtClean="0"/>
              <a:t>лстр</a:t>
            </a:r>
            <a:endParaRPr lang="ru-RU" sz="2600" b="1" dirty="0" smtClean="0"/>
          </a:p>
          <a:p>
            <a:pPr fontAlgn="b"/>
            <a:r>
              <a:rPr lang="ru-RU" sz="2600" b="1" dirty="0"/>
              <a:t>найти</a:t>
            </a:r>
          </a:p>
          <a:p>
            <a:pPr fontAlgn="b"/>
            <a:r>
              <a:rPr lang="ru-RU" sz="2600" b="1" dirty="0" smtClean="0"/>
              <a:t>поиск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6669155" y="665922"/>
            <a:ext cx="2375453" cy="56851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spcAft>
                <a:spcPts val="0"/>
              </a:spcAft>
              <a:buNone/>
            </a:pPr>
            <a:r>
              <a:rPr lang="ru-RU" b="1" dirty="0" smtClean="0"/>
              <a:t>Проверка значений</a:t>
            </a:r>
          </a:p>
          <a:p>
            <a:pPr fontAlgn="b">
              <a:spcAft>
                <a:spcPts val="0"/>
              </a:spcAft>
            </a:pPr>
            <a:r>
              <a:rPr lang="ru-RU" b="1" dirty="0" err="1"/>
              <a:t>с</a:t>
            </a:r>
            <a:r>
              <a:rPr lang="ru-RU" b="1" dirty="0" err="1" smtClean="0"/>
              <a:t>чётесли</a:t>
            </a:r>
            <a:endParaRPr lang="ru-RU" b="1" dirty="0" smtClean="0"/>
          </a:p>
          <a:p>
            <a:pPr fontAlgn="b">
              <a:spcAft>
                <a:spcPts val="0"/>
              </a:spcAft>
            </a:pPr>
            <a:r>
              <a:rPr lang="ru-RU" b="1" dirty="0" err="1"/>
              <a:t>с</a:t>
            </a:r>
            <a:r>
              <a:rPr lang="ru-RU" b="1" dirty="0" err="1" smtClean="0"/>
              <a:t>чётеслимн</a:t>
            </a:r>
            <a:endParaRPr lang="ru-RU" b="1" dirty="0" smtClean="0"/>
          </a:p>
          <a:p>
            <a:pPr fontAlgn="b">
              <a:spcAft>
                <a:spcPts val="0"/>
              </a:spcAft>
            </a:pPr>
            <a:r>
              <a:rPr lang="ru-RU" b="1" dirty="0" err="1"/>
              <a:t>суммесли</a:t>
            </a:r>
            <a:endParaRPr lang="ru-RU" b="1" dirty="0"/>
          </a:p>
          <a:p>
            <a:pPr fontAlgn="b">
              <a:spcAft>
                <a:spcPts val="0"/>
              </a:spcAft>
            </a:pPr>
            <a:r>
              <a:rPr lang="ru-RU" b="1" dirty="0" err="1"/>
              <a:t>с</a:t>
            </a:r>
            <a:r>
              <a:rPr lang="ru-RU" b="1" dirty="0" err="1" smtClean="0"/>
              <a:t>уммеслимн</a:t>
            </a:r>
            <a:endParaRPr lang="ru-RU" b="1" dirty="0" smtClean="0"/>
          </a:p>
          <a:p>
            <a:pPr marL="0" indent="0" fontAlgn="b">
              <a:spcAft>
                <a:spcPts val="0"/>
              </a:spcAft>
              <a:buNone/>
            </a:pPr>
            <a:endParaRPr lang="ru-RU" sz="2400" b="1" dirty="0"/>
          </a:p>
          <a:p>
            <a:pPr marL="0" indent="0" fontAlgn="b">
              <a:buNone/>
            </a:pPr>
            <a:r>
              <a:rPr lang="ru-RU" b="1" dirty="0"/>
              <a:t>Логические</a:t>
            </a:r>
          </a:p>
          <a:p>
            <a:r>
              <a:rPr lang="ru-RU" b="1" dirty="0" smtClean="0"/>
              <a:t>если</a:t>
            </a:r>
            <a:endParaRPr lang="ru-RU" b="1" dirty="0"/>
          </a:p>
          <a:p>
            <a:r>
              <a:rPr lang="ru-RU" b="1" dirty="0"/>
              <a:t>И</a:t>
            </a:r>
          </a:p>
          <a:p>
            <a:r>
              <a:rPr lang="ru-RU" b="1" dirty="0"/>
              <a:t>ИЛИ</a:t>
            </a:r>
          </a:p>
          <a:p>
            <a:r>
              <a:rPr lang="ru-RU" b="1" dirty="0"/>
              <a:t>НЕ</a:t>
            </a:r>
          </a:p>
          <a:p>
            <a:r>
              <a:rPr lang="ru-RU" b="1" dirty="0" err="1" smtClean="0"/>
              <a:t>еслиошибка</a:t>
            </a:r>
            <a:endParaRPr lang="ru-RU" b="1" dirty="0"/>
          </a:p>
          <a:p>
            <a:r>
              <a:rPr lang="ru-RU" b="1" dirty="0"/>
              <a:t>ИСТИНА</a:t>
            </a:r>
          </a:p>
          <a:p>
            <a:r>
              <a:rPr lang="ru-RU" b="1" dirty="0" smtClean="0"/>
              <a:t>ЛОЖЬ</a:t>
            </a:r>
            <a:endParaRPr lang="ru-RU" b="1" dirty="0"/>
          </a:p>
          <a:p>
            <a:pPr marL="0" indent="0" fontAlgn="b">
              <a:spcAft>
                <a:spcPts val="0"/>
              </a:spcAft>
              <a:buNone/>
            </a:pP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16893" y="695740"/>
            <a:ext cx="2314162" cy="5377069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ru-RU" sz="2400" b="1" dirty="0" smtClean="0"/>
              <a:t>Статистические</a:t>
            </a:r>
          </a:p>
          <a:p>
            <a:pPr fontAlgn="b"/>
            <a:r>
              <a:rPr lang="ru-RU" sz="2400" b="1" dirty="0" err="1" smtClean="0"/>
              <a:t>срзнач</a:t>
            </a:r>
            <a:endParaRPr lang="ru-RU" sz="2400" b="1" dirty="0" smtClean="0"/>
          </a:p>
          <a:p>
            <a:pPr fontAlgn="b"/>
            <a:r>
              <a:rPr lang="ru-RU" sz="2400" b="1" dirty="0" err="1"/>
              <a:t>с</a:t>
            </a:r>
            <a:r>
              <a:rPr lang="ru-RU" sz="2400" b="1" dirty="0" err="1" smtClean="0"/>
              <a:t>тандотклон</a:t>
            </a:r>
            <a:endParaRPr lang="ru-RU" sz="2400" b="1" dirty="0" smtClean="0"/>
          </a:p>
          <a:p>
            <a:pPr fontAlgn="b"/>
            <a:r>
              <a:rPr lang="ru-RU" sz="2400" b="1" dirty="0" smtClean="0"/>
              <a:t>медиана</a:t>
            </a:r>
          </a:p>
          <a:p>
            <a:pPr fontAlgn="b"/>
            <a:r>
              <a:rPr lang="ru-RU" sz="2400" b="1" dirty="0" err="1" smtClean="0"/>
              <a:t>случмежду</a:t>
            </a:r>
            <a:endParaRPr lang="ru-RU" sz="2400" b="1" dirty="0"/>
          </a:p>
          <a:p>
            <a:pPr marL="0" indent="0" fontAlgn="b">
              <a:buNone/>
            </a:pPr>
            <a:endParaRPr lang="ru-RU" sz="2400" b="1" dirty="0"/>
          </a:p>
          <a:p>
            <a:pPr marL="0" indent="0" fontAlgn="b">
              <a:buNone/>
            </a:pPr>
            <a:r>
              <a:rPr lang="ru-RU" sz="2400" b="1" dirty="0" smtClean="0"/>
              <a:t>Ссылки</a:t>
            </a:r>
            <a:endParaRPr lang="ru-RU" sz="2400" b="1" dirty="0"/>
          </a:p>
          <a:p>
            <a:pPr fontAlgn="b"/>
            <a:r>
              <a:rPr lang="ru-RU" sz="2400" b="1" dirty="0" err="1"/>
              <a:t>впр</a:t>
            </a:r>
            <a:endParaRPr lang="ru-RU" sz="2400" b="1" dirty="0"/>
          </a:p>
          <a:p>
            <a:pPr fontAlgn="b"/>
            <a:r>
              <a:rPr lang="ru-RU" sz="2400" b="1" dirty="0" err="1" smtClean="0"/>
              <a:t>гпр</a:t>
            </a:r>
            <a:endParaRPr lang="ru-RU" sz="2400" b="1" dirty="0"/>
          </a:p>
          <a:p>
            <a:pPr fontAlgn="b"/>
            <a:r>
              <a:rPr lang="ru-RU" sz="2400" b="1" dirty="0" smtClean="0"/>
              <a:t>строка</a:t>
            </a:r>
            <a:endParaRPr lang="ru-RU" sz="2400" b="1" dirty="0"/>
          </a:p>
          <a:p>
            <a:pPr fontAlgn="b"/>
            <a:r>
              <a:rPr lang="ru-RU" sz="2400" b="1" dirty="0"/>
              <a:t>с</a:t>
            </a:r>
            <a:r>
              <a:rPr lang="ru-RU" sz="2400" b="1" dirty="0" smtClean="0"/>
              <a:t>толбец</a:t>
            </a:r>
          </a:p>
          <a:p>
            <a:pPr fontAlgn="b"/>
            <a:r>
              <a:rPr lang="ru-RU" sz="2400" b="1" dirty="0" smtClean="0"/>
              <a:t>индекс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228010" y="6295122"/>
            <a:ext cx="2687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… и много других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6BC5-90EE-4B60-BCB9-637AD53861E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5429"/>
            <a:ext cx="8229600" cy="7292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Распространение формулы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746956"/>
            <a:ext cx="8229600" cy="596348"/>
          </a:xfrm>
        </p:spPr>
        <p:txBody>
          <a:bodyPr/>
          <a:lstStyle/>
          <a:p>
            <a:r>
              <a:rPr lang="ru-RU" dirty="0" smtClean="0"/>
              <a:t>Задача: вычислить интеграл от 0 до 1 от </a:t>
            </a:r>
            <a:r>
              <a:rPr lang="en-US" dirty="0" smtClean="0"/>
              <a:t>e</a:t>
            </a:r>
            <a:r>
              <a:rPr lang="en-US" baseline="30000" dirty="0" smtClean="0"/>
              <a:t>x</a:t>
            </a:r>
            <a:endParaRPr lang="ru-RU" baseline="30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573" y="1392512"/>
            <a:ext cx="4461427" cy="19049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9396" y="2501968"/>
            <a:ext cx="4341648" cy="20402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93531" y="3522075"/>
            <a:ext cx="4476336" cy="1855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0713" y="4977540"/>
            <a:ext cx="135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Ctrl+D</a:t>
            </a:r>
            <a:endParaRPr lang="ru-RU" sz="20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326628" y="1664951"/>
            <a:ext cx="1139893" cy="5214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604052" y="3829731"/>
            <a:ext cx="1243724" cy="141252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2541" y="1334829"/>
            <a:ext cx="3393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Доллар  запрещает изменение при распространении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3009663"/>
            <a:ext cx="135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Ctrl+D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1" y="5084381"/>
            <a:ext cx="233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Выделение прямоугольной области</a:t>
            </a:r>
            <a:endParaRPr lang="ru-RU" sz="24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4648589" y="5377650"/>
            <a:ext cx="1086290" cy="28701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46824" y="5232319"/>
            <a:ext cx="2924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Распространение вниз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009057" y="6166924"/>
            <a:ext cx="520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err="1" smtClean="0"/>
              <a:t>Ctrl+R</a:t>
            </a:r>
            <a:r>
              <a:rPr lang="en-US" sz="2400" dirty="0" smtClean="0"/>
              <a:t> </a:t>
            </a:r>
            <a:r>
              <a:rPr lang="ru-RU" sz="2400" dirty="0" smtClean="0"/>
              <a:t>– распространение вправо)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8476" y="6444008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См. </a:t>
            </a:r>
            <a:r>
              <a:rPr lang="en-US" b="1" dirty="0" smtClean="0">
                <a:solidFill>
                  <a:srgbClr val="FF0000"/>
                </a:solidFill>
              </a:rPr>
              <a:t>Support.xlsx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4"/>
            <a:ext cx="8229600" cy="1143000"/>
          </a:xfrm>
        </p:spPr>
        <p:txBody>
          <a:bodyPr/>
          <a:lstStyle/>
          <a:p>
            <a:r>
              <a:rPr lang="en-US" dirty="0" smtClean="0"/>
              <a:t>… </a:t>
            </a:r>
            <a:r>
              <a:rPr lang="ru-RU" dirty="0" smtClean="0"/>
              <a:t>продолжение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15331" y="1352146"/>
            <a:ext cx="5003321" cy="4183530"/>
            <a:chOff x="403566" y="2098005"/>
            <a:chExt cx="5003321" cy="418353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566" y="2098005"/>
              <a:ext cx="5003321" cy="2260818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cxnSp>
          <p:nvCxnSpPr>
            <p:cNvPr id="6" name="Прямая со стрелкой 5"/>
            <p:cNvCxnSpPr/>
            <p:nvPr/>
          </p:nvCxnSpPr>
          <p:spPr>
            <a:xfrm flipV="1">
              <a:off x="1659835" y="3429424"/>
              <a:ext cx="815009" cy="128172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57200" y="4701213"/>
              <a:ext cx="4949687" cy="15803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Двойной щелч</a:t>
              </a:r>
              <a:r>
                <a:rPr lang="ru-RU" sz="2400" dirty="0"/>
                <a:t>о</a:t>
              </a:r>
              <a:r>
                <a:rPr lang="ru-RU" sz="2400" dirty="0" smtClean="0"/>
                <a:t>к приводит </a:t>
              </a:r>
            </a:p>
            <a:p>
              <a:r>
                <a:rPr lang="ru-RU" sz="2400" dirty="0" smtClean="0"/>
                <a:t>к распространению до последней заполненной </a:t>
              </a:r>
            </a:p>
            <a:p>
              <a:r>
                <a:rPr lang="ru-RU" sz="2400" dirty="0" smtClean="0"/>
                <a:t>ячейки в соседнем столбце</a:t>
              </a:r>
              <a:endParaRPr lang="ru-RU" sz="2400" dirty="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4962" y="4670455"/>
            <a:ext cx="5009038" cy="196898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7414591" y="3429000"/>
            <a:ext cx="834887" cy="12414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3053" y="2523389"/>
            <a:ext cx="233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Формула для интеграла от 0 до </a:t>
            </a:r>
            <a:r>
              <a:rPr lang="en-US" sz="2400" dirty="0" smtClean="0"/>
              <a:t>x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0026"/>
          </a:xfrm>
        </p:spPr>
        <p:txBody>
          <a:bodyPr/>
          <a:lstStyle/>
          <a:p>
            <a:r>
              <a:rPr lang="ru-RU" dirty="0" smtClean="0"/>
              <a:t>Фиксировать можно и столбцы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47585"/>
            <a:ext cx="8229600" cy="4706079"/>
          </a:xfrm>
        </p:spPr>
        <p:txBody>
          <a:bodyPr>
            <a:noAutofit/>
          </a:bodyPr>
          <a:lstStyle/>
          <a:p>
            <a:r>
              <a:rPr lang="ru-RU" dirty="0" smtClean="0"/>
              <a:t>Знак </a:t>
            </a:r>
            <a:r>
              <a:rPr lang="en-US" dirty="0" smtClean="0"/>
              <a:t>$:</a:t>
            </a:r>
          </a:p>
          <a:p>
            <a:pPr lvl="1">
              <a:buNone/>
            </a:pPr>
            <a:r>
              <a:rPr lang="en-US" sz="3200" b="1" dirty="0" smtClean="0"/>
              <a:t>K$29:L30   </a:t>
            </a:r>
            <a:r>
              <a:rPr lang="ru-RU" sz="3200" dirty="0" smtClean="0"/>
              <a:t>или</a:t>
            </a:r>
            <a:r>
              <a:rPr lang="ru-RU" sz="3200" b="1" dirty="0" smtClean="0"/>
              <a:t>  </a:t>
            </a:r>
            <a:r>
              <a:rPr lang="en-US" sz="3200" b="1" dirty="0" smtClean="0"/>
              <a:t>K$29:$L30 </a:t>
            </a:r>
            <a:r>
              <a:rPr lang="ru-RU" sz="3200" dirty="0" smtClean="0"/>
              <a:t>или</a:t>
            </a:r>
            <a:r>
              <a:rPr lang="ru-RU" sz="3200" b="1" dirty="0" smtClean="0"/>
              <a:t> </a:t>
            </a:r>
            <a:r>
              <a:rPr lang="en-US" sz="3200" b="1" dirty="0" smtClean="0"/>
              <a:t>$K$29:$L$30</a:t>
            </a:r>
            <a:endParaRPr lang="ru-RU" sz="3200" b="1" dirty="0"/>
          </a:p>
          <a:p>
            <a:pPr lvl="1">
              <a:buNone/>
            </a:pPr>
            <a:endParaRPr lang="ru-RU" sz="3200" b="1" dirty="0"/>
          </a:p>
          <a:p>
            <a:pPr lvl="1">
              <a:buNone/>
            </a:pPr>
            <a:r>
              <a:rPr lang="ru-RU" sz="3200" dirty="0" smtClean="0"/>
              <a:t>Все комбинации выделяют ту же область, но …</a:t>
            </a:r>
          </a:p>
          <a:p>
            <a:pPr lvl="1">
              <a:buNone/>
            </a:pPr>
            <a:endParaRPr lang="ru-RU" sz="3200" dirty="0" smtClean="0"/>
          </a:p>
          <a:p>
            <a:pPr lvl="1">
              <a:buNone/>
            </a:pPr>
            <a:r>
              <a:rPr lang="ru-RU" sz="3200" dirty="0" smtClean="0"/>
              <a:t>При распространении и </a:t>
            </a:r>
            <a:r>
              <a:rPr lang="ru-RU" sz="3200" b="1" dirty="0" smtClean="0"/>
              <a:t>копировании</a:t>
            </a:r>
            <a:r>
              <a:rPr lang="ru-RU" sz="3200" dirty="0" smtClean="0"/>
              <a:t> формулы модифицируются по разному</a:t>
            </a:r>
            <a:endParaRPr lang="en-US" sz="32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476" y="6431651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См. </a:t>
            </a:r>
            <a:r>
              <a:rPr lang="en-US" b="1" dirty="0" smtClean="0">
                <a:solidFill>
                  <a:srgbClr val="FF0000"/>
                </a:solidFill>
              </a:rPr>
              <a:t>Support.xlsx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Формат ячеек</a:t>
            </a:r>
            <a:endParaRPr lang="ru-RU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088" t="30957" r="25996" b="20543"/>
          <a:stretch>
            <a:fillRect/>
          </a:stretch>
        </p:blipFill>
        <p:spPr>
          <a:xfrm>
            <a:off x="1638300" y="1600200"/>
            <a:ext cx="5538788" cy="4314825"/>
          </a:xfrm>
          <a:noFill/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298450" y="1101725"/>
            <a:ext cx="2517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Menu</a:t>
            </a:r>
            <a:r>
              <a:rPr lang="ru-RU"/>
              <a:t> </a:t>
            </a:r>
            <a:r>
              <a:rPr lang="en-US"/>
              <a:t>–</a:t>
            </a:r>
            <a:r>
              <a:rPr lang="ru-RU"/>
              <a:t> </a:t>
            </a:r>
            <a:r>
              <a:rPr lang="en-US"/>
              <a:t>Format</a:t>
            </a:r>
            <a:r>
              <a:rPr lang="ru-RU"/>
              <a:t> </a:t>
            </a:r>
            <a:r>
              <a:rPr lang="en-US"/>
              <a:t>–</a:t>
            </a:r>
            <a:r>
              <a:rPr lang="ru-RU"/>
              <a:t> </a:t>
            </a:r>
            <a:r>
              <a:rPr lang="en-US"/>
              <a:t>Cells</a:t>
            </a: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6337300" y="1120775"/>
            <a:ext cx="2751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Меню- Формат - Ячейка</a:t>
            </a:r>
            <a:endParaRPr lang="en-US"/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3136900" y="6130925"/>
            <a:ext cx="2978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Right click – </a:t>
            </a:r>
            <a:r>
              <a:rPr lang="ru-RU"/>
              <a:t>Формат ячеек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Выделяем…</a:t>
            </a:r>
          </a:p>
        </p:txBody>
      </p:sp>
      <p:pic>
        <p:nvPicPr>
          <p:cNvPr id="15363" name="Picture 12"/>
          <p:cNvPicPr>
            <a:picLocks noChangeAspect="1" noChangeArrowheads="1"/>
          </p:cNvPicPr>
          <p:nvPr/>
        </p:nvPicPr>
        <p:blipFill>
          <a:blip r:embed="rId3" cstate="print"/>
          <a:srcRect l="28403" t="30884" r="63573" b="28729"/>
          <a:stretch>
            <a:fillRect/>
          </a:stretch>
        </p:blipFill>
        <p:spPr bwMode="auto">
          <a:xfrm>
            <a:off x="4157663" y="1276350"/>
            <a:ext cx="741362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4" cstate="print"/>
          <a:srcRect l="28064" t="30870" r="62868" b="28755"/>
          <a:stretch>
            <a:fillRect/>
          </a:stretch>
        </p:blipFill>
        <p:spPr bwMode="auto">
          <a:xfrm>
            <a:off x="6391275" y="1298575"/>
            <a:ext cx="838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928813" y="1263650"/>
            <a:ext cx="1992312" cy="2794000"/>
            <a:chOff x="1215" y="796"/>
            <a:chExt cx="1255" cy="1760"/>
          </a:xfrm>
        </p:grpSpPr>
        <p:grpSp>
          <p:nvGrpSpPr>
            <p:cNvPr id="15380" name="Group 31"/>
            <p:cNvGrpSpPr>
              <a:grpSpLocks/>
            </p:cNvGrpSpPr>
            <p:nvPr/>
          </p:nvGrpSpPr>
          <p:grpSpPr bwMode="auto">
            <a:xfrm>
              <a:off x="1215" y="796"/>
              <a:ext cx="471" cy="1760"/>
              <a:chOff x="1215" y="796"/>
              <a:chExt cx="471" cy="1760"/>
            </a:xfrm>
          </p:grpSpPr>
          <p:pic>
            <p:nvPicPr>
              <p:cNvPr id="15384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6000"/>
              </a:blip>
              <a:srcRect l="28268" t="30957" r="63684" b="28944"/>
              <a:stretch>
                <a:fillRect/>
              </a:stretch>
            </p:blipFill>
            <p:spPr bwMode="auto">
              <a:xfrm>
                <a:off x="1215" y="796"/>
                <a:ext cx="471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85" name="AutoShape 6"/>
              <p:cNvSpPr>
                <a:spLocks noChangeArrowheads="1"/>
              </p:cNvSpPr>
              <p:nvPr/>
            </p:nvSpPr>
            <p:spPr bwMode="auto">
              <a:xfrm>
                <a:off x="1395" y="1712"/>
                <a:ext cx="61" cy="61"/>
              </a:xfrm>
              <a:prstGeom prst="plus">
                <a:avLst>
                  <a:gd name="adj" fmla="val 3005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6" name="Line 7"/>
              <p:cNvSpPr>
                <a:spLocks noChangeShapeType="1"/>
              </p:cNvSpPr>
              <p:nvPr/>
            </p:nvSpPr>
            <p:spPr bwMode="auto">
              <a:xfrm>
                <a:off x="1425" y="1743"/>
                <a:ext cx="0" cy="279"/>
              </a:xfrm>
              <a:prstGeom prst="line">
                <a:avLst/>
              </a:prstGeom>
              <a:noFill/>
              <a:ln w="9525" cap="rnd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81" name="Line 14"/>
            <p:cNvSpPr>
              <a:spLocks noChangeShapeType="1"/>
            </p:cNvSpPr>
            <p:nvPr/>
          </p:nvSpPr>
          <p:spPr bwMode="auto">
            <a:xfrm flipH="1">
              <a:off x="1742" y="1188"/>
              <a:ext cx="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2" name="Text Box 15"/>
            <p:cNvSpPr txBox="1">
              <a:spLocks noChangeArrowheads="1"/>
            </p:cNvSpPr>
            <p:nvPr/>
          </p:nvSpPr>
          <p:spPr bwMode="auto">
            <a:xfrm>
              <a:off x="1768" y="907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Left click</a:t>
              </a:r>
              <a:endParaRPr lang="ru-RU"/>
            </a:p>
          </p:txBody>
        </p:sp>
        <p:sp>
          <p:nvSpPr>
            <p:cNvPr id="15383" name="Text Box 16"/>
            <p:cNvSpPr txBox="1">
              <a:spLocks noChangeArrowheads="1"/>
            </p:cNvSpPr>
            <p:nvPr/>
          </p:nvSpPr>
          <p:spPr bwMode="auto">
            <a:xfrm>
              <a:off x="1748" y="1223"/>
              <a:ext cx="7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 + тянуть</a:t>
              </a:r>
            </a:p>
          </p:txBody>
        </p:sp>
      </p:grp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5143500" y="1889125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4879975" y="1487488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Shift + Ctrl +</a:t>
            </a:r>
            <a:r>
              <a:rPr lang="en-US">
                <a:cs typeface="Arial" charset="0"/>
              </a:rPr>
              <a:t>↓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623175" y="3895725"/>
            <a:ext cx="730250" cy="2800350"/>
            <a:chOff x="4340" y="1104"/>
            <a:chExt cx="460" cy="1764"/>
          </a:xfrm>
        </p:grpSpPr>
        <p:pic>
          <p:nvPicPr>
            <p:cNvPr id="15378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 l="28337" t="30872" r="63759" b="28763"/>
            <a:stretch>
              <a:fillRect/>
            </a:stretch>
          </p:blipFill>
          <p:spPr bwMode="auto">
            <a:xfrm>
              <a:off x="4340" y="1104"/>
              <a:ext cx="460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9" name="AutoShape 21"/>
            <p:cNvSpPr>
              <a:spLocks noChangeArrowheads="1"/>
            </p:cNvSpPr>
            <p:nvPr/>
          </p:nvSpPr>
          <p:spPr bwMode="auto">
            <a:xfrm>
              <a:off x="4531" y="2534"/>
              <a:ext cx="61" cy="61"/>
            </a:xfrm>
            <a:prstGeom prst="plus">
              <a:avLst>
                <a:gd name="adj" fmla="val 300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3271" name="Picture 23"/>
          <p:cNvPicPr>
            <a:picLocks noChangeAspect="1" noChangeArrowheads="1"/>
          </p:cNvPicPr>
          <p:nvPr/>
        </p:nvPicPr>
        <p:blipFill>
          <a:blip r:embed="rId7" cstate="print"/>
          <a:srcRect l="13966" t="26997" r="70580" b="33609"/>
          <a:stretch>
            <a:fillRect/>
          </a:stretch>
        </p:blipFill>
        <p:spPr bwMode="auto">
          <a:xfrm>
            <a:off x="333375" y="3881438"/>
            <a:ext cx="142875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272" name="AutoShape 24"/>
          <p:cNvCxnSpPr>
            <a:cxnSpLocks noChangeShapeType="1"/>
          </p:cNvCxnSpPr>
          <p:nvPr/>
        </p:nvCxnSpPr>
        <p:spPr bwMode="auto">
          <a:xfrm rot="10800000" flipV="1">
            <a:off x="1885950" y="4219575"/>
            <a:ext cx="2390775" cy="1143000"/>
          </a:xfrm>
          <a:prstGeom prst="bentConnector3">
            <a:avLst>
              <a:gd name="adj1" fmla="val -20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3" name="AutoShape 25"/>
          <p:cNvCxnSpPr>
            <a:cxnSpLocks noChangeShapeType="1"/>
          </p:cNvCxnSpPr>
          <p:nvPr/>
        </p:nvCxnSpPr>
        <p:spPr bwMode="auto">
          <a:xfrm>
            <a:off x="4676775" y="4229100"/>
            <a:ext cx="2838450" cy="1152525"/>
          </a:xfrm>
          <a:prstGeom prst="bentConnector3">
            <a:avLst>
              <a:gd name="adj1" fmla="val 333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2501900" y="4868863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Ctrl + A</a:t>
            </a:r>
            <a:endParaRPr lang="ru-RU"/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5226050" y="5430838"/>
            <a:ext cx="1757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удерживая </a:t>
            </a:r>
            <a:r>
              <a:rPr lang="en-US"/>
              <a:t>Ctrl</a:t>
            </a:r>
            <a:endParaRPr lang="ru-RU"/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5340350" y="49355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Left click</a:t>
            </a:r>
            <a:endParaRPr lang="ru-RU"/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>
            <a:off x="5133975" y="2841625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4879975" y="2878138"/>
            <a:ext cx="1479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/>
              <a:t>click “1”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hold Shift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click “21”</a:t>
            </a:r>
            <a:endParaRPr lang="en-US">
              <a:cs typeface="Arial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28625" y="3505200"/>
            <a:ext cx="95250" cy="476250"/>
          </a:xfrm>
          <a:prstGeom prst="downArrow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 animBg="1"/>
      <p:bldP spid="53266" grpId="0"/>
      <p:bldP spid="53274" grpId="0"/>
      <p:bldP spid="53275" grpId="0"/>
      <p:bldP spid="53276" grpId="0"/>
      <p:bldP spid="53277" grpId="0" animBg="1"/>
      <p:bldP spid="53278" grpId="0"/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143000"/>
          </a:xfrm>
        </p:spPr>
        <p:txBody>
          <a:bodyPr/>
          <a:lstStyle/>
          <a:p>
            <a:pPr eaLnBrk="1" hangingPunct="1"/>
            <a:r>
              <a:rPr lang="ru-RU" sz="4400" smtClean="0"/>
              <a:t>Ввод данных</a:t>
            </a:r>
            <a:endParaRPr lang="en-US" sz="4400" smtClean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 t="4442" r="69333" b="2614"/>
          <a:stretch>
            <a:fillRect/>
          </a:stretch>
        </p:blipFill>
        <p:spPr bwMode="auto">
          <a:xfrm>
            <a:off x="477838" y="1530350"/>
            <a:ext cx="23368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187450" y="1031875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Меню</a:t>
            </a:r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686175" y="1031875"/>
            <a:ext cx="92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Курсор</a:t>
            </a:r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718175" y="1052513"/>
            <a:ext cx="142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Прогрессия</a:t>
            </a:r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82938" y="1512888"/>
            <a:ext cx="1951037" cy="5100637"/>
            <a:chOff x="2005" y="953"/>
            <a:chExt cx="1229" cy="3213"/>
          </a:xfrm>
        </p:grpSpPr>
        <p:pic>
          <p:nvPicPr>
            <p:cNvPr id="32783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t="4849" r="74396" b="1859"/>
            <a:stretch>
              <a:fillRect/>
            </a:stretch>
          </p:blipFill>
          <p:spPr bwMode="auto">
            <a:xfrm>
              <a:off x="2005" y="953"/>
              <a:ext cx="1229" cy="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84" name="Group 9"/>
            <p:cNvGrpSpPr>
              <a:grpSpLocks/>
            </p:cNvGrpSpPr>
            <p:nvPr/>
          </p:nvGrpSpPr>
          <p:grpSpPr bwMode="auto">
            <a:xfrm>
              <a:off x="2862" y="2712"/>
              <a:ext cx="132" cy="120"/>
              <a:chOff x="2736" y="2844"/>
              <a:chExt cx="132" cy="120"/>
            </a:xfrm>
          </p:grpSpPr>
          <p:sp>
            <p:nvSpPr>
              <p:cNvPr id="32785" name="Line 10"/>
              <p:cNvSpPr>
                <a:spLocks noChangeShapeType="1"/>
              </p:cNvSpPr>
              <p:nvPr/>
            </p:nvSpPr>
            <p:spPr bwMode="auto">
              <a:xfrm>
                <a:off x="2736" y="2898"/>
                <a:ext cx="132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6" name="Line 11"/>
              <p:cNvSpPr>
                <a:spLocks noChangeShapeType="1"/>
              </p:cNvSpPr>
              <p:nvPr/>
            </p:nvSpPr>
            <p:spPr bwMode="auto">
              <a:xfrm flipH="1" flipV="1">
                <a:off x="2808" y="2844"/>
                <a:ext cx="0" cy="12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95925" y="1447800"/>
            <a:ext cx="3559175" cy="5286375"/>
            <a:chOff x="3462" y="912"/>
            <a:chExt cx="2242" cy="3330"/>
          </a:xfrm>
        </p:grpSpPr>
        <p:grpSp>
          <p:nvGrpSpPr>
            <p:cNvPr id="32777" name="Group 13"/>
            <p:cNvGrpSpPr>
              <a:grpSpLocks/>
            </p:cNvGrpSpPr>
            <p:nvPr/>
          </p:nvGrpSpPr>
          <p:grpSpPr bwMode="auto">
            <a:xfrm>
              <a:off x="3462" y="912"/>
              <a:ext cx="2184" cy="3330"/>
              <a:chOff x="3462" y="912"/>
              <a:chExt cx="2184" cy="3330"/>
            </a:xfrm>
          </p:grpSpPr>
          <p:grpSp>
            <p:nvGrpSpPr>
              <p:cNvPr id="32779" name="Group 14"/>
              <p:cNvGrpSpPr>
                <a:grpSpLocks/>
              </p:cNvGrpSpPr>
              <p:nvPr/>
            </p:nvGrpSpPr>
            <p:grpSpPr bwMode="auto">
              <a:xfrm>
                <a:off x="3462" y="912"/>
                <a:ext cx="2124" cy="3330"/>
                <a:chOff x="3462" y="912"/>
                <a:chExt cx="2124" cy="3330"/>
              </a:xfrm>
            </p:grpSpPr>
            <p:pic>
              <p:nvPicPr>
                <p:cNvPr id="32781" name="Picture 1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4471" r="75999" b="1103"/>
                <a:stretch>
                  <a:fillRect/>
                </a:stretch>
              </p:blipFill>
              <p:spPr bwMode="auto">
                <a:xfrm>
                  <a:off x="3462" y="912"/>
                  <a:ext cx="1152" cy="3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2" name="Picture 1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732" y="3036"/>
                  <a:ext cx="1854" cy="12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2780" name="Text Box 17"/>
              <p:cNvSpPr txBox="1">
                <a:spLocks noChangeArrowheads="1"/>
              </p:cNvSpPr>
              <p:nvPr/>
            </p:nvSpPr>
            <p:spPr bwMode="auto">
              <a:xfrm>
                <a:off x="4700" y="933"/>
                <a:ext cx="946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Меню </a:t>
                </a:r>
                <a:r>
                  <a:rPr lang="en-US"/>
                  <a:t>–</a:t>
                </a:r>
                <a:r>
                  <a:rPr lang="ru-RU"/>
                  <a:t> </a:t>
                </a:r>
              </a:p>
              <a:p>
                <a:r>
                  <a:rPr lang="ru-RU"/>
                  <a:t>Правка </a:t>
                </a:r>
                <a:r>
                  <a:rPr lang="en-US"/>
                  <a:t>–</a:t>
                </a:r>
                <a:endParaRPr lang="ru-RU"/>
              </a:p>
              <a:p>
                <a:r>
                  <a:rPr lang="ru-RU"/>
                  <a:t>Заполнить </a:t>
                </a:r>
                <a:r>
                  <a:rPr lang="en-US"/>
                  <a:t>–</a:t>
                </a:r>
                <a:endParaRPr lang="ru-RU"/>
              </a:p>
              <a:p>
                <a:r>
                  <a:rPr lang="ru-RU"/>
                  <a:t>Прогрессия </a:t>
                </a:r>
                <a:endParaRPr lang="en-US"/>
              </a:p>
            </p:txBody>
          </p:sp>
        </p:grpSp>
        <p:sp>
          <p:nvSpPr>
            <p:cNvPr id="32778" name="Text Box 18"/>
            <p:cNvSpPr txBox="1">
              <a:spLocks noChangeArrowheads="1"/>
            </p:cNvSpPr>
            <p:nvPr/>
          </p:nvSpPr>
          <p:spPr bwMode="auto">
            <a:xfrm>
              <a:off x="4700" y="1941"/>
              <a:ext cx="10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Menu</a:t>
              </a:r>
              <a:r>
                <a:rPr lang="ru-RU"/>
                <a:t> </a:t>
              </a:r>
              <a:r>
                <a:rPr lang="en-US"/>
                <a:t>–</a:t>
              </a:r>
              <a:r>
                <a:rPr lang="ru-RU"/>
                <a:t> </a:t>
              </a:r>
              <a:r>
                <a:rPr lang="en-US"/>
                <a:t>Edit</a:t>
              </a:r>
              <a:r>
                <a:rPr lang="ru-RU"/>
                <a:t> </a:t>
              </a:r>
              <a:r>
                <a:rPr lang="en-US"/>
                <a:t>–</a:t>
              </a:r>
              <a:endParaRPr lang="ru-RU"/>
            </a:p>
            <a:p>
              <a:r>
                <a:rPr lang="en-US"/>
                <a:t>Fill</a:t>
              </a:r>
              <a:r>
                <a:rPr lang="ru-RU"/>
                <a:t> </a:t>
              </a:r>
              <a:r>
                <a:rPr lang="en-US"/>
                <a:t>– Series</a:t>
              </a:r>
              <a:r>
                <a:rPr lang="ru-RU"/>
                <a:t> </a:t>
              </a:r>
              <a:endParaRPr lang="en-US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закрепление областей</a:t>
            </a:r>
            <a:endParaRPr lang="ru-RU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 l="21210" t="17409" r="52129" b="34576"/>
          <a:stretch>
            <a:fillRect/>
          </a:stretch>
        </p:blipFill>
        <p:spPr bwMode="auto">
          <a:xfrm>
            <a:off x="120650" y="1428750"/>
            <a:ext cx="28321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 l="21066" t="17436" r="52199" b="34724"/>
          <a:stretch>
            <a:fillRect/>
          </a:stretch>
        </p:blipFill>
        <p:spPr bwMode="auto">
          <a:xfrm>
            <a:off x="3187700" y="1428750"/>
            <a:ext cx="2844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 cstate="print"/>
          <a:srcRect l="21220" t="17294" r="51968" b="34576"/>
          <a:stretch>
            <a:fillRect/>
          </a:stretch>
        </p:blipFill>
        <p:spPr bwMode="auto">
          <a:xfrm>
            <a:off x="6299200" y="1412875"/>
            <a:ext cx="28448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руговая стрелка 7"/>
          <p:cNvSpPr/>
          <p:nvPr/>
        </p:nvSpPr>
        <p:spPr>
          <a:xfrm rot="10800000" flipH="1">
            <a:off x="2484438" y="4046538"/>
            <a:ext cx="1309687" cy="1181100"/>
          </a:xfrm>
          <a:prstGeom prst="circular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10800000" flipH="1">
            <a:off x="5494338" y="4022725"/>
            <a:ext cx="1309687" cy="1181100"/>
          </a:xfrm>
          <a:prstGeom prst="circular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27025" y="5151438"/>
            <a:ext cx="2233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выделить границу закрепления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521075" y="5173663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Окно → Закрепить области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6332538" y="5159375"/>
            <a:ext cx="24606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области закреплены и видны постоянно при прокрутке листа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6425" cy="9223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Числовая функция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10139"/>
            <a:ext cx="6034617" cy="4525963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2255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Вирусы</a:t>
            </a:r>
            <a:r>
              <a:rPr lang="en-US" dirty="0" smtClean="0"/>
              <a:t>:</a:t>
            </a:r>
            <a:r>
              <a:rPr lang="ru-RU" dirty="0" smtClean="0"/>
              <a:t>  от </a:t>
            </a:r>
            <a:r>
              <a:rPr lang="en-US" dirty="0" smtClean="0"/>
              <a:t>– </a:t>
            </a:r>
            <a:r>
              <a:rPr lang="ru-RU" dirty="0" smtClean="0"/>
              <a:t>до</a:t>
            </a:r>
            <a:r>
              <a:rPr lang="en-US" dirty="0" smtClean="0"/>
              <a:t>, </a:t>
            </a:r>
            <a:r>
              <a:rPr lang="ru-RU" dirty="0" smtClean="0"/>
              <a:t>пример</a:t>
            </a:r>
          </a:p>
          <a:p>
            <a:r>
              <a:rPr lang="ru-RU" dirty="0" smtClean="0"/>
              <a:t>Прокариоты: </a:t>
            </a:r>
            <a:r>
              <a:rPr lang="ru-RU" dirty="0"/>
              <a:t>от </a:t>
            </a:r>
            <a:r>
              <a:rPr lang="en-US" dirty="0"/>
              <a:t>– </a:t>
            </a:r>
            <a:r>
              <a:rPr lang="ru-RU" dirty="0" smtClean="0"/>
              <a:t>до, пример</a:t>
            </a:r>
          </a:p>
          <a:p>
            <a:r>
              <a:rPr lang="ru-RU" dirty="0" smtClean="0"/>
              <a:t>Человек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Эукариоты</a:t>
            </a:r>
            <a:r>
              <a:rPr lang="en-US" dirty="0" smtClean="0"/>
              <a:t>: </a:t>
            </a:r>
            <a:r>
              <a:rPr lang="ru-RU" dirty="0" smtClean="0"/>
              <a:t>от – до, пример</a:t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Я создал </a:t>
            </a:r>
            <a:r>
              <a:rPr lang="en-US" dirty="0" smtClean="0"/>
              <a:t>Google Sheet </a:t>
            </a:r>
            <a:r>
              <a:rPr lang="ru-RU" dirty="0" smtClean="0"/>
              <a:t>в котором все студенты могут приводить примеры.</a:t>
            </a:r>
            <a:br>
              <a:rPr lang="ru-RU" dirty="0" smtClean="0"/>
            </a:br>
            <a:r>
              <a:rPr lang="ru-RU" dirty="0" smtClean="0"/>
              <a:t>Кто найдет самый </a:t>
            </a:r>
            <a:r>
              <a:rPr lang="ru-RU" dirty="0" err="1" smtClean="0"/>
              <a:t>эктремальный</a:t>
            </a:r>
            <a:r>
              <a:rPr lang="ru-RU" dirty="0" smtClean="0"/>
              <a:t> по размеру геном?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8638" y="75857"/>
            <a:ext cx="8229600" cy="1802104"/>
          </a:xfrm>
        </p:spPr>
        <p:txBody>
          <a:bodyPr>
            <a:normAutofit fontScale="90000"/>
          </a:bodyPr>
          <a:lstStyle/>
          <a:p>
            <a:r>
              <a:rPr lang="ru-RU" sz="4000" cap="all" dirty="0" smtClean="0"/>
              <a:t>Размеры  геномов в парах нуклеотидов (ДНК) или буквах по порядку величин следует знать</a:t>
            </a:r>
            <a:endParaRPr lang="ru-RU" sz="4000" cap="all" dirty="0"/>
          </a:p>
        </p:txBody>
      </p:sp>
    </p:spTree>
    <p:extLst>
      <p:ext uri="{BB962C8B-B14F-4D97-AF65-F5344CB8AC3E}">
        <p14:creationId xmlns:p14="http://schemas.microsoft.com/office/powerpoint/2010/main" val="35541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3025"/>
            <a:ext cx="8226425" cy="10191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Текстовая функция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3399" b="22768"/>
          <a:stretch>
            <a:fillRect/>
          </a:stretch>
        </p:blipFill>
        <p:spPr>
          <a:xfrm>
            <a:off x="803275" y="1179513"/>
            <a:ext cx="7505700" cy="5675312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96838"/>
            <a:ext cx="8226425" cy="8588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Мастер функций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3663" b="22803"/>
          <a:stretch>
            <a:fillRect/>
          </a:stretch>
        </p:blipFill>
        <p:spPr>
          <a:xfrm>
            <a:off x="969963" y="1589088"/>
            <a:ext cx="6948487" cy="5268912"/>
          </a:xfrm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41325" y="928688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Menu</a:t>
            </a:r>
            <a:r>
              <a:rPr lang="ru-RU"/>
              <a:t> </a:t>
            </a:r>
            <a:r>
              <a:rPr lang="en-US"/>
              <a:t>– Insert</a:t>
            </a:r>
            <a:r>
              <a:rPr lang="ru-RU"/>
              <a:t> </a:t>
            </a:r>
            <a:r>
              <a:rPr lang="en-US"/>
              <a:t>–</a:t>
            </a:r>
            <a:r>
              <a:rPr lang="ru-RU"/>
              <a:t>  </a:t>
            </a:r>
            <a:r>
              <a:rPr lang="en-US"/>
              <a:t>Function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856288" y="928688"/>
            <a:ext cx="311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Меню </a:t>
            </a:r>
            <a:r>
              <a:rPr lang="en-US"/>
              <a:t>– </a:t>
            </a:r>
            <a:r>
              <a:rPr lang="ru-RU"/>
              <a:t>Вставка </a:t>
            </a:r>
            <a:r>
              <a:rPr lang="en-US"/>
              <a:t>–</a:t>
            </a:r>
            <a:r>
              <a:rPr lang="ru-RU"/>
              <a:t>  Функция</a:t>
            </a: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55563"/>
            <a:ext cx="8226425" cy="896937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/>
              <a:t>Мастер функций</a:t>
            </a:r>
            <a:endParaRPr lang="en-US" sz="6600" dirty="0" smtClean="0"/>
          </a:p>
        </p:txBody>
      </p:sp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3" cstate="print"/>
          <a:srcRect r="23424" b="23167"/>
          <a:stretch>
            <a:fillRect/>
          </a:stretch>
        </p:blipFill>
        <p:spPr bwMode="auto">
          <a:xfrm>
            <a:off x="679450" y="985838"/>
            <a:ext cx="7802563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Молния 3"/>
          <p:cNvSpPr/>
          <p:nvPr/>
        </p:nvSpPr>
        <p:spPr>
          <a:xfrm rot="19606840" flipH="1">
            <a:off x="6408738" y="3422650"/>
            <a:ext cx="385762" cy="244475"/>
          </a:xfrm>
          <a:prstGeom prst="lightningBolt">
            <a:avLst/>
          </a:prstGeom>
          <a:solidFill>
            <a:srgbClr val="FFFF00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101600"/>
            <a:ext cx="8226425" cy="739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dirty="0" smtClean="0"/>
              <a:t>Мастер функций</a:t>
            </a:r>
            <a:endParaRPr lang="en-US" sz="6600" dirty="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 l="14801" t="8044" r="8333" b="15143"/>
          <a:stretch>
            <a:fillRect/>
          </a:stretch>
        </p:blipFill>
        <p:spPr bwMode="auto">
          <a:xfrm>
            <a:off x="617538" y="928688"/>
            <a:ext cx="79121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1813" y="0"/>
            <a:ext cx="8226425" cy="739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smtClean="0"/>
              <a:t>Копируем формулу...</a:t>
            </a:r>
            <a:endParaRPr lang="en-US" sz="440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 l="13368" t="4784" r="10056" b="18210"/>
          <a:stretch>
            <a:fillRect/>
          </a:stretch>
        </p:blipFill>
        <p:spPr bwMode="auto">
          <a:xfrm>
            <a:off x="677863" y="855663"/>
            <a:ext cx="795972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678238" y="4454525"/>
            <a:ext cx="3360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Меню открывается щелчком правой кнопки мыши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H="1" flipV="1">
            <a:off x="3263900" y="3338513"/>
            <a:ext cx="798513" cy="1147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3" cstate="print"/>
          <a:srcRect r="70572" b="72191"/>
          <a:stretch>
            <a:fillRect/>
          </a:stretch>
        </p:blipFill>
        <p:spPr bwMode="auto">
          <a:xfrm>
            <a:off x="5038725" y="3790950"/>
            <a:ext cx="3924300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0"/>
            <a:ext cx="8226425" cy="739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smtClean="0"/>
              <a:t>... в другие ячейки </a:t>
            </a:r>
            <a:endParaRPr lang="en-US" sz="440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 l="13643" t="4784" r="50623" b="26428"/>
          <a:stretch>
            <a:fillRect/>
          </a:stretch>
        </p:blipFill>
        <p:spPr bwMode="auto">
          <a:xfrm>
            <a:off x="193675" y="919163"/>
            <a:ext cx="39211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 r="70570" b="72285"/>
          <a:stretch>
            <a:fillRect/>
          </a:stretch>
        </p:blipFill>
        <p:spPr bwMode="auto">
          <a:xfrm>
            <a:off x="5029200" y="942975"/>
            <a:ext cx="39243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21"/>
          <p:cNvSpPr>
            <a:spLocks noChangeArrowheads="1"/>
          </p:cNvSpPr>
          <p:nvPr/>
        </p:nvSpPr>
        <p:spPr bwMode="auto">
          <a:xfrm>
            <a:off x="7089775" y="2395538"/>
            <a:ext cx="120650" cy="123825"/>
          </a:xfrm>
          <a:prstGeom prst="plus">
            <a:avLst>
              <a:gd name="adj" fmla="val 40787"/>
            </a:avLst>
          </a:prstGeom>
          <a:solidFill>
            <a:srgbClr val="000000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AutoShape 21"/>
          <p:cNvSpPr>
            <a:spLocks noChangeArrowheads="1"/>
          </p:cNvSpPr>
          <p:nvPr/>
        </p:nvSpPr>
        <p:spPr bwMode="auto">
          <a:xfrm>
            <a:off x="7065963" y="5867400"/>
            <a:ext cx="120650" cy="123825"/>
          </a:xfrm>
          <a:prstGeom prst="plus">
            <a:avLst>
              <a:gd name="adj" fmla="val 40787"/>
            </a:avLst>
          </a:prstGeom>
          <a:solidFill>
            <a:srgbClr val="000000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Line 12"/>
          <p:cNvSpPr>
            <a:spLocks noChangeShapeType="1"/>
          </p:cNvSpPr>
          <p:nvPr/>
        </p:nvSpPr>
        <p:spPr bwMode="auto">
          <a:xfrm>
            <a:off x="7115175" y="5929313"/>
            <a:ext cx="0" cy="485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4260850" y="3541713"/>
            <a:ext cx="57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или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4188" y="0"/>
            <a:ext cx="8226425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smtClean="0"/>
              <a:t>Относительные ссылки</a:t>
            </a:r>
            <a:endParaRPr lang="en-US" sz="4400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 r="23279" b="22975"/>
          <a:stretch>
            <a:fillRect/>
          </a:stretch>
        </p:blipFill>
        <p:spPr bwMode="auto">
          <a:xfrm>
            <a:off x="409575" y="977900"/>
            <a:ext cx="8418513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0"/>
            <a:ext cx="8226425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smtClean="0"/>
              <a:t>Относительные ссылки</a:t>
            </a:r>
            <a:endParaRPr lang="en-US" sz="4400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 r="23424" b="23187"/>
          <a:stretch>
            <a:fillRect/>
          </a:stretch>
        </p:blipFill>
        <p:spPr bwMode="auto">
          <a:xfrm>
            <a:off x="398463" y="889000"/>
            <a:ext cx="8402637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Абсолютные  и смешанные ссылки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878138"/>
          <a:ext cx="8470898" cy="3002279"/>
        </p:xfrm>
        <a:graphic>
          <a:graphicData uri="http://schemas.openxmlformats.org/drawingml/2006/table">
            <a:tbl>
              <a:tblPr/>
              <a:tblGrid>
                <a:gridCol w="1435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9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6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2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Первоначальная ссылка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Новая ссылка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059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$A$1</a:t>
                      </a:r>
                      <a:endParaRPr lang="ru-RU" sz="1800" b="1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абсолютный</a:t>
                      </a:r>
                      <a:r>
                        <a:rPr lang="ru-RU" sz="1800" dirty="0"/>
                        <a:t> </a:t>
                      </a:r>
                      <a:r>
                        <a:rPr lang="ru-RU" sz="1800" dirty="0" smtClean="0"/>
                        <a:t>столбец </a:t>
                      </a:r>
                      <a:r>
                        <a:rPr lang="ru-RU" sz="1800" dirty="0"/>
                        <a:t>и абсолютная </a:t>
                      </a:r>
                      <a:r>
                        <a:rPr lang="ru-RU" sz="1800" dirty="0" smtClean="0"/>
                        <a:t>строка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$A$1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8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A$1</a:t>
                      </a:r>
                      <a:endParaRPr lang="ru-RU" sz="1800" b="1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относительный</a:t>
                      </a:r>
                      <a:r>
                        <a:rPr lang="ru-RU" sz="1800" dirty="0"/>
                        <a:t> </a:t>
                      </a:r>
                      <a:r>
                        <a:rPr lang="ru-RU" sz="1800" dirty="0" smtClean="0"/>
                        <a:t>столбец </a:t>
                      </a:r>
                      <a:r>
                        <a:rPr lang="ru-RU" sz="1800" dirty="0"/>
                        <a:t>и абсолютная </a:t>
                      </a:r>
                      <a:r>
                        <a:rPr lang="ru-RU" sz="1800" dirty="0" smtClean="0"/>
                        <a:t>строка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C$1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25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$A1 </a:t>
                      </a:r>
                      <a:endParaRPr lang="ru-RU" sz="1800" b="1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абсолютный </a:t>
                      </a:r>
                      <a:r>
                        <a:rPr lang="ru-RU" sz="1800" dirty="0"/>
                        <a:t>столбец и относительная </a:t>
                      </a:r>
                      <a:r>
                        <a:rPr lang="ru-RU" sz="1800" dirty="0" smtClean="0"/>
                        <a:t>строка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$A3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43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A1</a:t>
                      </a:r>
                      <a:endParaRPr lang="ru-RU" sz="1800" b="1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относительный </a:t>
                      </a:r>
                      <a:r>
                        <a:rPr lang="ru-RU" sz="1800" dirty="0"/>
                        <a:t>столбец и относительная </a:t>
                      </a:r>
                      <a:r>
                        <a:rPr lang="ru-RU" sz="1800" dirty="0" smtClean="0"/>
                        <a:t>строка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C3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6642" name="Picture 5" descr="Копируемая форму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0263" y="1692275"/>
            <a:ext cx="23622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3" y="175246"/>
            <a:ext cx="8229600" cy="1143000"/>
          </a:xfrm>
        </p:spPr>
        <p:txBody>
          <a:bodyPr/>
          <a:lstStyle/>
          <a:p>
            <a:r>
              <a:rPr lang="ru-RU" dirty="0" smtClean="0"/>
              <a:t>Файл </a:t>
            </a:r>
            <a:r>
              <a:rPr lang="en-US" dirty="0" smtClean="0"/>
              <a:t>Excel/Google sheet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86" y="1600200"/>
            <a:ext cx="8309112" cy="36975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Файл </a:t>
            </a:r>
            <a:r>
              <a:rPr lang="en-US" dirty="0" smtClean="0"/>
              <a:t>Excel </a:t>
            </a:r>
            <a:r>
              <a:rPr lang="ru-RU" dirty="0" smtClean="0"/>
              <a:t>имеет расширение </a:t>
            </a:r>
            <a:r>
              <a:rPr lang="en-US" dirty="0" smtClean="0"/>
              <a:t>.</a:t>
            </a:r>
            <a:r>
              <a:rPr lang="en-US" dirty="0" err="1" smtClean="0"/>
              <a:t>xlsx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smtClean="0"/>
              <a:t>.</a:t>
            </a:r>
            <a:r>
              <a:rPr lang="en-US" dirty="0" err="1" smtClean="0"/>
              <a:t>xls</a:t>
            </a:r>
            <a:endParaRPr lang="ru-RU" dirty="0" smtClean="0"/>
          </a:p>
          <a:p>
            <a:r>
              <a:rPr lang="ru-RU" dirty="0" smtClean="0"/>
              <a:t>Файл состоит из листов</a:t>
            </a:r>
          </a:p>
          <a:p>
            <a:r>
              <a:rPr lang="ru-RU" dirty="0" smtClean="0"/>
              <a:t>Лист – таблица; состоит из ячеек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Возможно использование</a:t>
            </a:r>
            <a:br>
              <a:rPr lang="ru-RU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данных из одного </a:t>
            </a:r>
            <a:br>
              <a:rPr lang="ru-RU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xlsx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файла в другом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xlsx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файле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8853" y="3831809"/>
            <a:ext cx="4708694" cy="25245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3453" y="1046747"/>
            <a:ext cx="8229600" cy="5309603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48908" y="218174"/>
            <a:ext cx="8319210" cy="783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cap="all" dirty="0" smtClean="0"/>
              <a:t>Вопросы про геном</a:t>
            </a:r>
            <a:endParaRPr lang="ru-RU" sz="4000" cap="all" dirty="0"/>
          </a:p>
        </p:txBody>
      </p:sp>
    </p:spTree>
    <p:extLst>
      <p:ext uri="{BB962C8B-B14F-4D97-AF65-F5344CB8AC3E}">
        <p14:creationId xmlns:p14="http://schemas.microsoft.com/office/powerpoint/2010/main" val="38664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зачётных навыках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853" y="274638"/>
            <a:ext cx="849429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Задание для выполнения в классе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Импортировать хромосомную таблицу своей бактерии  в </a:t>
            </a:r>
            <a:r>
              <a:rPr lang="en-US" dirty="0" smtClean="0"/>
              <a:t>Excel</a:t>
            </a:r>
            <a:endParaRPr lang="ru-RU" dirty="0" smtClean="0"/>
          </a:p>
          <a:p>
            <a:r>
              <a:rPr lang="ru-RU" dirty="0" smtClean="0"/>
              <a:t>Могут быть зачтены умения:</a:t>
            </a:r>
          </a:p>
          <a:p>
            <a:pPr lvl="1"/>
            <a:r>
              <a:rPr lang="ru-RU" dirty="0" smtClean="0"/>
              <a:t>Фильтр строк и копирование </a:t>
            </a:r>
          </a:p>
          <a:p>
            <a:pPr lvl="1"/>
            <a:r>
              <a:rPr lang="ru-RU" dirty="0" smtClean="0"/>
              <a:t>Функция ВПР для связи таблиц</a:t>
            </a:r>
          </a:p>
          <a:p>
            <a:pPr lvl="1"/>
            <a:r>
              <a:rPr lang="ru-RU" dirty="0" smtClean="0"/>
              <a:t>Распространение формул</a:t>
            </a:r>
          </a:p>
          <a:p>
            <a:pPr lvl="1"/>
            <a:r>
              <a:rPr lang="ru-RU" dirty="0"/>
              <a:t>Адреса и </a:t>
            </a:r>
            <a:r>
              <a:rPr lang="en-US" dirty="0"/>
              <a:t>$</a:t>
            </a:r>
          </a:p>
          <a:p>
            <a:pPr marL="457200" lvl="1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Электронные таблицы позволяют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17" y="1812028"/>
            <a:ext cx="8229600" cy="309107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Обрабатывать данные среднего размера </a:t>
            </a:r>
            <a:r>
              <a:rPr lang="en-US" dirty="0" smtClean="0"/>
              <a:t>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 нескольких сотен тысяч строк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Представлять результаты анализа  с качеством</a:t>
            </a:r>
            <a:r>
              <a:rPr lang="en-US" dirty="0"/>
              <a:t>,</a:t>
            </a:r>
            <a:r>
              <a:rPr lang="ru-RU" dirty="0" smtClean="0"/>
              <a:t> приемлемым  для публикаций, курсовых и отчетов</a:t>
            </a:r>
          </a:p>
          <a:p>
            <a:pPr marL="457200" lvl="1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13" y="99705"/>
            <a:ext cx="89615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чем состоит обработка </a:t>
            </a:r>
            <a:r>
              <a:rPr lang="en-US" dirty="0" smtClean="0"/>
              <a:t>Excel</a:t>
            </a:r>
            <a:br>
              <a:rPr lang="en-US" dirty="0" smtClean="0"/>
            </a:br>
            <a:r>
              <a:rPr lang="ru-RU" dirty="0" smtClean="0"/>
              <a:t> и представление данных?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199" y="6492875"/>
            <a:ext cx="2133600" cy="365125"/>
          </a:xfrm>
        </p:spPr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452368" y="13661627"/>
            <a:ext cx="103932" cy="1264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Изумруд после обработки с помощью </a:t>
            </a:r>
            <a:r>
              <a:rPr lang="en-US" sz="2400" b="1" dirty="0" smtClean="0"/>
              <a:t>Ex</a:t>
            </a:r>
            <a:r>
              <a:rPr lang="ru-RU" sz="2400" b="1" dirty="0" smtClean="0"/>
              <a:t>С</a:t>
            </a:r>
            <a:r>
              <a:rPr lang="en-US" sz="2400" b="1" dirty="0" smtClean="0"/>
              <a:t>el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034" y="1625517"/>
            <a:ext cx="8446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solidFill>
                  <a:srgbClr val="000000"/>
                </a:solidFill>
                <a:latin typeface="Cabin"/>
              </a:rPr>
              <a:t>СПОСОБЫ ОБЛАГОРАЖИВАНИЯ </a:t>
            </a:r>
            <a:r>
              <a:rPr lang="ru-RU" cap="all" dirty="0" smtClean="0">
                <a:solidFill>
                  <a:srgbClr val="000000"/>
                </a:solidFill>
                <a:latin typeface="Cabin"/>
              </a:rPr>
              <a:t>ИЗУМРУДОВ</a:t>
            </a:r>
            <a:r>
              <a:rPr lang="en-US" cap="all" dirty="0" smtClean="0">
                <a:solidFill>
                  <a:srgbClr val="000000"/>
                </a:solidFill>
                <a:latin typeface="Cabin"/>
              </a:rPr>
              <a:t> :)</a:t>
            </a:r>
            <a:endParaRPr lang="ru-RU" cap="all" dirty="0" smtClean="0">
              <a:solidFill>
                <a:srgbClr val="000000"/>
              </a:solidFill>
              <a:latin typeface="Cabin"/>
            </a:endParaRPr>
          </a:p>
          <a:p>
            <a:r>
              <a:rPr lang="ru-RU" b="1" i="1" dirty="0" err="1"/>
              <a:t>ExCel</a:t>
            </a:r>
            <a:r>
              <a:rPr lang="ru-RU" b="1" i="1" dirty="0"/>
              <a:t>. </a:t>
            </a:r>
            <a:r>
              <a:rPr lang="ru-RU" dirty="0"/>
              <a:t>Новейшая, улучшенная разработка </a:t>
            </a:r>
            <a:r>
              <a:rPr lang="ru-RU" dirty="0" smtClean="0"/>
              <a:t>фирмы</a:t>
            </a:r>
            <a:r>
              <a:rPr lang="en-US" dirty="0"/>
              <a:t>  Arthur Groom lab. So</a:t>
            </a:r>
            <a:endParaRPr lang="ru-RU" b="0" i="0" cap="all" dirty="0">
              <a:solidFill>
                <a:srgbClr val="000000"/>
              </a:solidFill>
              <a:effectLst/>
              <a:latin typeface="Cabin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16113" y="2766946"/>
            <a:ext cx="3018192" cy="3042751"/>
            <a:chOff x="116894" y="1449421"/>
            <a:chExt cx="3018192" cy="304275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894" y="1851254"/>
              <a:ext cx="3018192" cy="264091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19100" y="1449421"/>
              <a:ext cx="2139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Исходные данные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491195" y="2465512"/>
            <a:ext cx="2517883" cy="3344185"/>
            <a:chOff x="3448878" y="1213302"/>
            <a:chExt cx="2517883" cy="334418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8878" y="1799805"/>
              <a:ext cx="2517883" cy="275768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448878" y="1213302"/>
              <a:ext cx="2454965" cy="658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Отобрать нужные и навести порядок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87225" y="2654660"/>
            <a:ext cx="2465547" cy="3157106"/>
            <a:chOff x="6342743" y="1430473"/>
            <a:chExt cx="2465547" cy="315710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2743" y="1900500"/>
              <a:ext cx="2390297" cy="268707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342743" y="1430473"/>
              <a:ext cx="246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Публикабельный</a:t>
              </a:r>
              <a:r>
                <a:rPr lang="ru-RU" dirty="0" smtClean="0"/>
                <a:t> вид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69979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31" y="-36121"/>
            <a:ext cx="8229600" cy="6612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Питон ПРОТИВ </a:t>
            </a:r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1030" name="AutoShape 6" descr="https://uploads.toptal.io/blog/image/379/toptal-blog-image-13971790198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uploads.toptal.io/blog/image/379/toptal-blog-image-13971790198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uploads.toptal.io/blog/image/379/toptal-blog-image-13971790198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227239" y="1286876"/>
            <a:ext cx="4644449" cy="2426804"/>
            <a:chOff x="227239" y="1286876"/>
            <a:chExt cx="4644449" cy="2426804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239" y="1286876"/>
              <a:ext cx="2790825" cy="2426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3579009" y="2373440"/>
              <a:ext cx="12926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/>
                <a:t>Guru</a:t>
              </a:r>
              <a:endParaRPr lang="en-US" sz="3200" b="1" dirty="0"/>
            </a:p>
          </p:txBody>
        </p:sp>
      </p:grpSp>
      <p:pic>
        <p:nvPicPr>
          <p:cNvPr id="3076" name="Picture 4" descr="Image result for за работой в Exc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50" y="3836733"/>
            <a:ext cx="2160772" cy="28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профессионал в обработке данны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72" y="1454562"/>
            <a:ext cx="3600129" cy="22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68639" y="567328"/>
            <a:ext cx="2746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Python</a:t>
            </a:r>
            <a:endParaRPr lang="en-US" sz="3200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88131" y="3982039"/>
            <a:ext cx="4847122" cy="2843211"/>
            <a:chOff x="288131" y="3982039"/>
            <a:chExt cx="4847122" cy="2843211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131" y="3982039"/>
              <a:ext cx="2843211" cy="28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3315446" y="4770228"/>
              <a:ext cx="181980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/>
                <a:t>dummy</a:t>
              </a:r>
              <a:endParaRPr lang="en-US" sz="3200" b="1" dirty="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871688" y="604026"/>
            <a:ext cx="2746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Excel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1255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612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Питон ПРОТИВ </a:t>
            </a:r>
            <a:r>
              <a:rPr lang="en-US" dirty="0" smtClean="0"/>
              <a:t>Excel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157480" y="825683"/>
          <a:ext cx="8910319" cy="580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5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2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python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Excel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59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Объём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данных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ограничен  только  памятью компьютера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Не более 1млн строк в таблице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05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работы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Можно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оптимизировать алгоритм, переписать  его на другом языке программирования,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C++,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например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При 1млн строк даже некоторые простые функции работают часы.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04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Гибкость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Надо ЗАРАНЕЕ знать или придумать </a:t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* алгоритм, </a:t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* параметры, которые можно менять, </a:t>
                      </a:r>
                      <a:br>
                        <a:rPr lang="ru-RU" sz="2000" dirty="0" smtClean="0"/>
                      </a:br>
                      <a:r>
                        <a:rPr lang="ru-RU" sz="2000" dirty="0" smtClean="0"/>
                        <a:t>* способ представления результата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Можно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быстро менять способ обработки и представления тех же самых данных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4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Квалификация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Выше секретарши босса но ниже гуру в программировании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секретарши до квалифицированного </a:t>
                      </a:r>
                      <a:r>
                        <a:rPr lang="ru-RU" sz="2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биоинформатика</a:t>
                      </a:r>
                      <a:endParaRPr lang="ru-RU" sz="2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4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Доступность графических средств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Доступны, но сложнее для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освоения и быстрой адаптации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Доступны в ограниченном, но достаточном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объёме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3" y="368740"/>
            <a:ext cx="8229600" cy="1143000"/>
          </a:xfrm>
        </p:spPr>
        <p:txBody>
          <a:bodyPr/>
          <a:lstStyle/>
          <a:p>
            <a:r>
              <a:rPr lang="ru-RU" dirty="0" smtClean="0"/>
              <a:t>Сегодня вопросы задаете вы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801320" y="1889716"/>
            <a:ext cx="754136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Я </a:t>
            </a:r>
            <a:r>
              <a:rPr lang="ru-RU" sz="2400" dirty="0" smtClean="0"/>
              <a:t>записываю  вопросы</a:t>
            </a:r>
          </a:p>
          <a:p>
            <a:endParaRPr lang="ru-RU" sz="2400" dirty="0"/>
          </a:p>
          <a:p>
            <a:r>
              <a:rPr lang="ru-RU" sz="2400" dirty="0" smtClean="0"/>
              <a:t>И подсказываю, каким методом можно</a:t>
            </a:r>
          </a:p>
          <a:p>
            <a:r>
              <a:rPr lang="ru-RU" sz="2400" dirty="0" smtClean="0"/>
              <a:t>получить ответ</a:t>
            </a:r>
          </a:p>
          <a:p>
            <a:endParaRPr lang="ru-RU" sz="2400" dirty="0"/>
          </a:p>
          <a:p>
            <a:r>
              <a:rPr lang="ru-RU" sz="2400" dirty="0" smtClean="0"/>
              <a:t>Вы пробуете  найти ответ и приводите его в обзоре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8353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Какие вопросы можно задать имея только текст? (Лингвистика)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9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105"/>
            <a:ext cx="8229600" cy="682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Лингвистический анализ 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515" y="702245"/>
            <a:ext cx="8492970" cy="60192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Частоты букв</a:t>
            </a:r>
          </a:p>
          <a:p>
            <a:r>
              <a:rPr lang="ru-RU" dirty="0" smtClean="0"/>
              <a:t>Часто и редко встречающиеся слова</a:t>
            </a:r>
          </a:p>
          <a:p>
            <a:r>
              <a:rPr lang="ru-RU" dirty="0" smtClean="0"/>
              <a:t>Равномерность частоты букв и слов вдоль текста  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Эти вопросы изучаются и имеют биологически смысл! Примеры наблюдений:</a:t>
            </a:r>
          </a:p>
          <a:p>
            <a:r>
              <a:rPr lang="en-US" dirty="0" smtClean="0"/>
              <a:t>#C </a:t>
            </a:r>
            <a:r>
              <a:rPr lang="en-US" dirty="0" smtClean="0">
                <a:sym typeface="Symbol" panose="05050102010706020507" pitchFamily="18" charset="2"/>
              </a:rPr>
              <a:t> #G,    </a:t>
            </a:r>
            <a:r>
              <a:rPr lang="ru-RU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#T </a:t>
            </a:r>
            <a:r>
              <a:rPr lang="en-US" dirty="0">
                <a:sym typeface="Symbol" panose="05050102010706020507" pitchFamily="18" charset="2"/>
              </a:rPr>
              <a:t>  </a:t>
            </a:r>
            <a:r>
              <a:rPr lang="en-US" dirty="0" smtClean="0">
                <a:sym typeface="Symbol" panose="05050102010706020507" pitchFamily="18" charset="2"/>
              </a:rPr>
              <a:t>#A    (#  = </a:t>
            </a:r>
            <a:r>
              <a:rPr lang="ru-RU" dirty="0" smtClean="0">
                <a:sym typeface="Symbol" panose="05050102010706020507" pitchFamily="18" charset="2"/>
              </a:rPr>
              <a:t>число)</a:t>
            </a:r>
            <a:endParaRPr lang="en-US" dirty="0" smtClean="0">
              <a:sym typeface="Symbol" panose="05050102010706020507" pitchFamily="18" charset="2"/>
            </a:endParaRPr>
          </a:p>
          <a:p>
            <a:r>
              <a:rPr lang="ru-RU" dirty="0" smtClean="0">
                <a:sym typeface="Symbol" panose="05050102010706020507" pitchFamily="18" charset="2"/>
              </a:rPr>
              <a:t>Слов  </a:t>
            </a:r>
            <a:r>
              <a:rPr lang="en-US" dirty="0" smtClean="0">
                <a:sym typeface="Symbol" panose="05050102010706020507" pitchFamily="18" charset="2"/>
              </a:rPr>
              <a:t>CG   </a:t>
            </a:r>
            <a:r>
              <a:rPr lang="ru-RU" i="1" dirty="0" smtClean="0">
                <a:sym typeface="Symbol" panose="05050102010706020507" pitchFamily="18" charset="2"/>
              </a:rPr>
              <a:t>мало </a:t>
            </a:r>
            <a:r>
              <a:rPr lang="ru-RU" dirty="0" smtClean="0">
                <a:sym typeface="Symbol" panose="05050102010706020507" pitchFamily="18" charset="2"/>
              </a:rPr>
              <a:t> в определенных геномах</a:t>
            </a:r>
          </a:p>
          <a:p>
            <a:r>
              <a:rPr lang="ru-RU" dirty="0" smtClean="0">
                <a:sym typeface="Symbol" panose="05050102010706020507" pitchFamily="18" charset="2"/>
              </a:rPr>
              <a:t>Слов  </a:t>
            </a:r>
            <a:r>
              <a:rPr lang="en-US" dirty="0" smtClean="0">
                <a:sym typeface="Symbol" panose="05050102010706020507" pitchFamily="18" charset="2"/>
              </a:rPr>
              <a:t>TA </a:t>
            </a:r>
            <a:r>
              <a:rPr lang="ru-RU" dirty="0" smtClean="0">
                <a:sym typeface="Symbol" panose="05050102010706020507" pitchFamily="18" charset="2"/>
              </a:rPr>
              <a:t>  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ru-RU" i="1" dirty="0" smtClean="0">
                <a:sym typeface="Symbol" panose="05050102010706020507" pitchFamily="18" charset="2"/>
              </a:rPr>
              <a:t>мало </a:t>
            </a:r>
            <a:r>
              <a:rPr lang="ru-RU" dirty="0" smtClean="0">
                <a:sym typeface="Symbol" panose="05050102010706020507" pitchFamily="18" charset="2"/>
              </a:rPr>
              <a:t> во всех геномах</a:t>
            </a:r>
          </a:p>
          <a:p>
            <a:r>
              <a:rPr lang="ru-RU" dirty="0" smtClean="0"/>
              <a:t>В некоторых геномах </a:t>
            </a:r>
            <a:r>
              <a:rPr lang="en-US" dirty="0" smtClean="0"/>
              <a:t>#C </a:t>
            </a:r>
            <a:r>
              <a:rPr lang="en-US" b="1" dirty="0" smtClean="0">
                <a:solidFill>
                  <a:srgbClr val="7030A0"/>
                </a:solidFill>
              </a:rPr>
              <a:t>&gt;</a:t>
            </a:r>
            <a:r>
              <a:rPr lang="en-US" dirty="0" smtClean="0"/>
              <a:t> #G </a:t>
            </a:r>
            <a:r>
              <a:rPr lang="ru-RU" dirty="0" smtClean="0"/>
              <a:t>в одной части и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#G </a:t>
            </a:r>
            <a:r>
              <a:rPr lang="en-US" b="1" dirty="0">
                <a:solidFill>
                  <a:srgbClr val="7030A0"/>
                </a:solidFill>
              </a:rPr>
              <a:t>&gt;</a:t>
            </a:r>
            <a:r>
              <a:rPr lang="en-US" dirty="0" smtClean="0"/>
              <a:t> #C </a:t>
            </a:r>
            <a:r>
              <a:rPr lang="ru-RU" dirty="0" smtClean="0"/>
              <a:t>в другой части</a:t>
            </a:r>
            <a:r>
              <a:rPr lang="en-US" dirty="0" smtClean="0"/>
              <a:t>  </a:t>
            </a:r>
            <a:r>
              <a:rPr lang="ru-RU" dirty="0" smtClean="0"/>
              <a:t>(«</a:t>
            </a:r>
            <a:r>
              <a:rPr lang="en-US" dirty="0" smtClean="0"/>
              <a:t>G</a:t>
            </a:r>
            <a:r>
              <a:rPr lang="ru-RU" dirty="0" smtClean="0"/>
              <a:t>С</a:t>
            </a:r>
            <a:r>
              <a:rPr lang="en-US" dirty="0" smtClean="0"/>
              <a:t> skew</a:t>
            </a:r>
            <a:r>
              <a:rPr lang="ru-RU" dirty="0" smtClean="0"/>
              <a:t>»)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7407</TotalTime>
  <Words>2979</Words>
  <Application>Microsoft Office PowerPoint</Application>
  <PresentationFormat>Экран (4:3)</PresentationFormat>
  <Paragraphs>897</Paragraphs>
  <Slides>75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2" baseType="lpstr">
      <vt:lpstr>Arial</vt:lpstr>
      <vt:lpstr>Cabin</vt:lpstr>
      <vt:lpstr>Calibri</vt:lpstr>
      <vt:lpstr>Courier New</vt:lpstr>
      <vt:lpstr>Mistral</vt:lpstr>
      <vt:lpstr>Symbol</vt:lpstr>
      <vt:lpstr>Тема Office</vt:lpstr>
      <vt:lpstr>геном  бактерии</vt:lpstr>
      <vt:lpstr>В словарик</vt:lpstr>
      <vt:lpstr>Итоговое Задание по блоку 3</vt:lpstr>
      <vt:lpstr>Презентация PowerPoint</vt:lpstr>
      <vt:lpstr>Так выглядит геном в файле</vt:lpstr>
      <vt:lpstr>Размеры  геномов в парах нуклеотидов (ДНК) или буквах по порядку величин следует знать</vt:lpstr>
      <vt:lpstr>Презентация PowerPoint</vt:lpstr>
      <vt:lpstr>Сегодня вопросы задаете вы</vt:lpstr>
      <vt:lpstr>Лингвистический анализ текста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белки бывают у бактерий?</vt:lpstr>
      <vt:lpstr>Какие белки бывают у бактерий?</vt:lpstr>
      <vt:lpstr>Какие белки бывают у бактерий?</vt:lpstr>
      <vt:lpstr>Презентация PowerPoint</vt:lpstr>
      <vt:lpstr>О мини-обзоре</vt:lpstr>
      <vt:lpstr>Каноны не мешают созданию шедевра</vt:lpstr>
      <vt:lpstr>Программы на kodomo</vt:lpstr>
      <vt:lpstr>Основы excel как инструмент для анализа данных</vt:lpstr>
      <vt:lpstr>Дано: Хромосомная таблица – список генов бактерии или археи</vt:lpstr>
      <vt:lpstr>Превратим в Плоскую таблицу (сейчас, на занятии)</vt:lpstr>
      <vt:lpstr>Сделаем таблицы с результатами (для белков)</vt:lpstr>
      <vt:lpstr>Из чего состоит файл Excel</vt:lpstr>
      <vt:lpstr>Файл Excel/Google sheet</vt:lpstr>
      <vt:lpstr>Ячейка</vt:lpstr>
      <vt:lpstr>Ячейка</vt:lpstr>
      <vt:lpstr>Общий вид листа</vt:lpstr>
      <vt:lpstr>Пример в Google Sheet - ведомость</vt:lpstr>
      <vt:lpstr>Пример в Google Sheet - ведомость</vt:lpstr>
      <vt:lpstr>Импорт данных</vt:lpstr>
      <vt:lpstr>Импорт данных из текста</vt:lpstr>
      <vt:lpstr>Импорт данных из текста</vt:lpstr>
      <vt:lpstr>Импорт данных из текста</vt:lpstr>
      <vt:lpstr>Импорт данных из текста</vt:lpstr>
      <vt:lpstr>Импорт данных из текста</vt:lpstr>
      <vt:lpstr>Плоская таблица </vt:lpstr>
      <vt:lpstr>Какая таблица лучше для технологии работы с ней?  </vt:lpstr>
      <vt:lpstr>Плоская таблица</vt:lpstr>
      <vt:lpstr>Требования</vt:lpstr>
      <vt:lpstr>Презентация PowerPoint</vt:lpstr>
      <vt:lpstr>ВПР (= vlookup) – вертикальный просмотр</vt:lpstr>
      <vt:lpstr>ВПР (VLOOKUP)</vt:lpstr>
      <vt:lpstr>ВПР (VLOOKUP) искомое значение</vt:lpstr>
      <vt:lpstr>ВПР (VLOOKUP) таблица</vt:lpstr>
      <vt:lpstr>ВПР (VLOOKUP) результат  распространение</vt:lpstr>
      <vt:lpstr>КОНЕЦ</vt:lpstr>
      <vt:lpstr>Справочный материал</vt:lpstr>
      <vt:lpstr>Формула </vt:lpstr>
      <vt:lpstr>Встроенные функции</vt:lpstr>
      <vt:lpstr>Распространение формулы</vt:lpstr>
      <vt:lpstr>… продолжение</vt:lpstr>
      <vt:lpstr>Фиксировать можно и столбцы</vt:lpstr>
      <vt:lpstr>Формат ячеек</vt:lpstr>
      <vt:lpstr>Выделяем…</vt:lpstr>
      <vt:lpstr>Ввод данных</vt:lpstr>
      <vt:lpstr>закрепление областей</vt:lpstr>
      <vt:lpstr>Числовая функция</vt:lpstr>
      <vt:lpstr>Текстовая функция</vt:lpstr>
      <vt:lpstr>Мастер функций</vt:lpstr>
      <vt:lpstr>Мастер функций</vt:lpstr>
      <vt:lpstr>Мастер функций</vt:lpstr>
      <vt:lpstr>Копируем формулу...</vt:lpstr>
      <vt:lpstr>... в другие ячейки </vt:lpstr>
      <vt:lpstr>Относительные ссылки</vt:lpstr>
      <vt:lpstr>Относительные ссылки</vt:lpstr>
      <vt:lpstr>Абсолютные  и смешанные ссылки</vt:lpstr>
      <vt:lpstr>Файл Excel/Google sheet</vt:lpstr>
      <vt:lpstr>О зачётных навыках</vt:lpstr>
      <vt:lpstr>Задание для выполнения в классе </vt:lpstr>
      <vt:lpstr>Электронные таблицы позволяют</vt:lpstr>
      <vt:lpstr>В чем состоит обработка Excel  и представление данных?</vt:lpstr>
      <vt:lpstr>Питон ПРОТИВ Excel</vt:lpstr>
      <vt:lpstr>Питон ПРОТИВ Excel</vt:lpstr>
    </vt:vector>
  </TitlesOfParts>
  <Company>MSU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</dc:title>
  <dc:creator>Kopylov</dc:creator>
  <cp:lastModifiedBy>aba</cp:lastModifiedBy>
  <cp:revision>401</cp:revision>
  <dcterms:created xsi:type="dcterms:W3CDTF">2002-12-08T20:39:11Z</dcterms:created>
  <dcterms:modified xsi:type="dcterms:W3CDTF">2020-11-13T05:38:56Z</dcterms:modified>
</cp:coreProperties>
</file>