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32"/>
  </p:notesMasterIdLst>
  <p:sldIdLst>
    <p:sldId id="257" r:id="rId2"/>
    <p:sldId id="281" r:id="rId3"/>
    <p:sldId id="288" r:id="rId4"/>
    <p:sldId id="284" r:id="rId5"/>
    <p:sldId id="263" r:id="rId6"/>
    <p:sldId id="264" r:id="rId7"/>
    <p:sldId id="293" r:id="rId8"/>
    <p:sldId id="294" r:id="rId9"/>
    <p:sldId id="282" r:id="rId10"/>
    <p:sldId id="285" r:id="rId11"/>
    <p:sldId id="296" r:id="rId12"/>
    <p:sldId id="289" r:id="rId13"/>
    <p:sldId id="291" r:id="rId14"/>
    <p:sldId id="290" r:id="rId15"/>
    <p:sldId id="259" r:id="rId16"/>
    <p:sldId id="278" r:id="rId17"/>
    <p:sldId id="273" r:id="rId18"/>
    <p:sldId id="279" r:id="rId19"/>
    <p:sldId id="280" r:id="rId20"/>
    <p:sldId id="274" r:id="rId21"/>
    <p:sldId id="275" r:id="rId22"/>
    <p:sldId id="276" r:id="rId23"/>
    <p:sldId id="277" r:id="rId24"/>
    <p:sldId id="260" r:id="rId25"/>
    <p:sldId id="261" r:id="rId26"/>
    <p:sldId id="262" r:id="rId27"/>
    <p:sldId id="267" r:id="rId28"/>
    <p:sldId id="268" r:id="rId29"/>
    <p:sldId id="265" r:id="rId30"/>
    <p:sldId id="266"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89231" autoAdjust="0"/>
  </p:normalViewPr>
  <p:slideViewPr>
    <p:cSldViewPr showGuides="1">
      <p:cViewPr varScale="1">
        <p:scale>
          <a:sx n="116" d="100"/>
          <a:sy n="116" d="100"/>
        </p:scale>
        <p:origin x="-14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nake\common\Education\FBB\Year_14\term1\block4\pr14\For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nake\common\Education\FBB\Year_14\term1\block4\pr15\viru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400"/>
            </a:pPr>
            <a:r>
              <a:rPr lang="ru-RU" sz="2200" baseline="0" dirty="0" smtClean="0"/>
              <a:t>Гистограмма </a:t>
            </a:r>
            <a:r>
              <a:rPr lang="ru-RU" sz="2200" baseline="0" dirty="0"/>
              <a:t>расстояния от </a:t>
            </a:r>
            <a:r>
              <a:rPr lang="ru-RU" sz="2200" baseline="0" dirty="0" smtClean="0"/>
              <a:t>вероятных  </a:t>
            </a:r>
            <a:r>
              <a:rPr lang="en-US" sz="2200" baseline="0" dirty="0" smtClean="0"/>
              <a:t>G-</a:t>
            </a:r>
            <a:r>
              <a:rPr lang="ru-RU" sz="2200" baseline="0" dirty="0" smtClean="0"/>
              <a:t>квадруплексов </a:t>
            </a:r>
            <a:r>
              <a:rPr lang="ru-RU" sz="2200" baseline="0" dirty="0"/>
              <a:t>до стартов транскрипции генов человека </a:t>
            </a:r>
            <a:endParaRPr lang="en-US" sz="2200" baseline="0" dirty="0"/>
          </a:p>
        </c:rich>
      </c:tx>
      <c:layout>
        <c:manualLayout>
          <c:xMode val="edge"/>
          <c:yMode val="edge"/>
          <c:x val="0.11128783677968559"/>
          <c:y val="1.5926495856867955E-3"/>
        </c:manualLayout>
      </c:layout>
    </c:title>
    <c:plotArea>
      <c:layout>
        <c:manualLayout>
          <c:layoutTarget val="inner"/>
          <c:xMode val="edge"/>
          <c:yMode val="edge"/>
          <c:x val="0.11612610523556541"/>
          <c:y val="0.21162870217881877"/>
          <c:w val="0.85637633964128368"/>
          <c:h val="0.5751831059378214"/>
        </c:manualLayout>
      </c:layout>
      <c:lineChart>
        <c:grouping val="standard"/>
        <c:ser>
          <c:idx val="1"/>
          <c:order val="0"/>
          <c:tx>
            <c:strRef>
              <c:f>ForPresentation!$C$1</c:f>
              <c:strCache>
                <c:ptCount val="1"/>
                <c:pt idx="0">
                  <c:v>число G-квадруплексов</c:v>
                </c:pt>
              </c:strCache>
            </c:strRef>
          </c:tx>
          <c:marker>
            <c:symbol val="none"/>
          </c:marker>
          <c:cat>
            <c:strRef>
              <c:f>ForPresentation!$B$2:$B$42</c:f>
              <c:strCache>
                <c:ptCount val="41"/>
                <c:pt idx="0">
                  <c:v>-1000--950</c:v>
                </c:pt>
                <c:pt idx="1">
                  <c:v>-950--900</c:v>
                </c:pt>
                <c:pt idx="2">
                  <c:v>-900--850</c:v>
                </c:pt>
                <c:pt idx="3">
                  <c:v>-850--800</c:v>
                </c:pt>
                <c:pt idx="4">
                  <c:v>-800--750</c:v>
                </c:pt>
                <c:pt idx="5">
                  <c:v>-750--700</c:v>
                </c:pt>
                <c:pt idx="6">
                  <c:v>-700--650</c:v>
                </c:pt>
                <c:pt idx="7">
                  <c:v>-650--600</c:v>
                </c:pt>
                <c:pt idx="8">
                  <c:v>-600--550</c:v>
                </c:pt>
                <c:pt idx="9">
                  <c:v>-550--500</c:v>
                </c:pt>
                <c:pt idx="10">
                  <c:v>-500--450</c:v>
                </c:pt>
                <c:pt idx="11">
                  <c:v>-450--400</c:v>
                </c:pt>
                <c:pt idx="12">
                  <c:v>-400--350</c:v>
                </c:pt>
                <c:pt idx="13">
                  <c:v>-350--300</c:v>
                </c:pt>
                <c:pt idx="14">
                  <c:v>-300--250</c:v>
                </c:pt>
                <c:pt idx="15">
                  <c:v>-250--200</c:v>
                </c:pt>
                <c:pt idx="16">
                  <c:v>-200--150</c:v>
                </c:pt>
                <c:pt idx="17">
                  <c:v>-150--100</c:v>
                </c:pt>
                <c:pt idx="18">
                  <c:v>-100--50</c:v>
                </c:pt>
                <c:pt idx="19">
                  <c:v>-50-0</c:v>
                </c:pt>
                <c:pt idx="20">
                  <c:v>0-50</c:v>
                </c:pt>
                <c:pt idx="21">
                  <c:v>50-100</c:v>
                </c:pt>
                <c:pt idx="22">
                  <c:v>100-150</c:v>
                </c:pt>
                <c:pt idx="23">
                  <c:v>150-200</c:v>
                </c:pt>
                <c:pt idx="24">
                  <c:v>200-250</c:v>
                </c:pt>
                <c:pt idx="25">
                  <c:v>250-300</c:v>
                </c:pt>
                <c:pt idx="26">
                  <c:v>300-350</c:v>
                </c:pt>
                <c:pt idx="27">
                  <c:v>350-400</c:v>
                </c:pt>
                <c:pt idx="28">
                  <c:v>400-450</c:v>
                </c:pt>
                <c:pt idx="29">
                  <c:v>450-500</c:v>
                </c:pt>
                <c:pt idx="30">
                  <c:v>500-550</c:v>
                </c:pt>
                <c:pt idx="31">
                  <c:v>550-600</c:v>
                </c:pt>
                <c:pt idx="32">
                  <c:v>600-650</c:v>
                </c:pt>
                <c:pt idx="33">
                  <c:v>650-700</c:v>
                </c:pt>
                <c:pt idx="34">
                  <c:v>700-750</c:v>
                </c:pt>
                <c:pt idx="35">
                  <c:v>750-800</c:v>
                </c:pt>
                <c:pt idx="36">
                  <c:v>800-850</c:v>
                </c:pt>
                <c:pt idx="37">
                  <c:v>850-900</c:v>
                </c:pt>
                <c:pt idx="38">
                  <c:v>900-950</c:v>
                </c:pt>
                <c:pt idx="39">
                  <c:v>950-1000</c:v>
                </c:pt>
                <c:pt idx="40">
                  <c:v>1000-1050</c:v>
                </c:pt>
              </c:strCache>
            </c:strRef>
          </c:cat>
          <c:val>
            <c:numRef>
              <c:f>'H:\current\quadruplex\Data\Tables\[up_mrna_1000-1000.xlsx]his-end'!$D$2:$D$42</c:f>
              <c:numCache>
                <c:formatCode>General</c:formatCode>
                <c:ptCount val="41"/>
                <c:pt idx="0">
                  <c:v>0</c:v>
                </c:pt>
                <c:pt idx="1">
                  <c:v>3</c:v>
                </c:pt>
                <c:pt idx="2">
                  <c:v>2</c:v>
                </c:pt>
                <c:pt idx="3">
                  <c:v>1</c:v>
                </c:pt>
                <c:pt idx="4">
                  <c:v>2</c:v>
                </c:pt>
                <c:pt idx="5">
                  <c:v>10</c:v>
                </c:pt>
                <c:pt idx="6">
                  <c:v>5</c:v>
                </c:pt>
                <c:pt idx="7">
                  <c:v>6</c:v>
                </c:pt>
                <c:pt idx="8">
                  <c:v>1</c:v>
                </c:pt>
                <c:pt idx="9">
                  <c:v>8</c:v>
                </c:pt>
                <c:pt idx="10">
                  <c:v>11</c:v>
                </c:pt>
                <c:pt idx="11">
                  <c:v>12</c:v>
                </c:pt>
                <c:pt idx="12">
                  <c:v>14</c:v>
                </c:pt>
                <c:pt idx="13">
                  <c:v>7</c:v>
                </c:pt>
                <c:pt idx="14">
                  <c:v>12</c:v>
                </c:pt>
                <c:pt idx="15">
                  <c:v>13</c:v>
                </c:pt>
                <c:pt idx="16">
                  <c:v>29</c:v>
                </c:pt>
                <c:pt idx="17">
                  <c:v>55</c:v>
                </c:pt>
                <c:pt idx="18">
                  <c:v>87</c:v>
                </c:pt>
                <c:pt idx="19">
                  <c:v>106</c:v>
                </c:pt>
                <c:pt idx="20">
                  <c:v>29</c:v>
                </c:pt>
                <c:pt idx="21">
                  <c:v>10</c:v>
                </c:pt>
                <c:pt idx="22">
                  <c:v>11</c:v>
                </c:pt>
                <c:pt idx="23">
                  <c:v>11</c:v>
                </c:pt>
                <c:pt idx="24">
                  <c:v>5</c:v>
                </c:pt>
                <c:pt idx="25">
                  <c:v>8</c:v>
                </c:pt>
                <c:pt idx="26">
                  <c:v>3</c:v>
                </c:pt>
                <c:pt idx="27">
                  <c:v>0</c:v>
                </c:pt>
                <c:pt idx="28">
                  <c:v>4</c:v>
                </c:pt>
                <c:pt idx="29">
                  <c:v>2</c:v>
                </c:pt>
                <c:pt idx="30">
                  <c:v>0</c:v>
                </c:pt>
                <c:pt idx="31">
                  <c:v>0</c:v>
                </c:pt>
                <c:pt idx="32">
                  <c:v>1</c:v>
                </c:pt>
                <c:pt idx="33">
                  <c:v>0</c:v>
                </c:pt>
                <c:pt idx="34">
                  <c:v>1</c:v>
                </c:pt>
                <c:pt idx="35">
                  <c:v>0</c:v>
                </c:pt>
                <c:pt idx="36">
                  <c:v>0</c:v>
                </c:pt>
                <c:pt idx="37">
                  <c:v>0</c:v>
                </c:pt>
                <c:pt idx="38">
                  <c:v>0</c:v>
                </c:pt>
                <c:pt idx="39">
                  <c:v>0</c:v>
                </c:pt>
                <c:pt idx="40">
                  <c:v>0</c:v>
                </c:pt>
              </c:numCache>
            </c:numRef>
          </c:val>
        </c:ser>
        <c:marker val="1"/>
        <c:axId val="88275584"/>
        <c:axId val="88367872"/>
      </c:lineChart>
      <c:catAx>
        <c:axId val="88275584"/>
        <c:scaling>
          <c:orientation val="minMax"/>
        </c:scaling>
        <c:axPos val="b"/>
        <c:majorGridlines>
          <c:spPr>
            <a:ln w="0"/>
          </c:spPr>
        </c:majorGridlines>
        <c:title>
          <c:tx>
            <c:rich>
              <a:bodyPr/>
              <a:lstStyle/>
              <a:p>
                <a:pPr>
                  <a:defRPr sz="2000"/>
                </a:pPr>
                <a:r>
                  <a:rPr lang="ru-RU" sz="1800" baseline="0"/>
                  <a:t>Расстояние до старта транскрипции (п.н.)</a:t>
                </a:r>
              </a:p>
            </c:rich>
          </c:tx>
          <c:layout/>
        </c:title>
        <c:numFmt formatCode="General" sourceLinked="0"/>
        <c:majorTickMark val="none"/>
        <c:tickLblPos val="nextTo"/>
        <c:txPr>
          <a:bodyPr rot="-5400000" vert="horz"/>
          <a:lstStyle/>
          <a:p>
            <a:pPr>
              <a:defRPr sz="1200" b="1"/>
            </a:pPr>
            <a:endParaRPr lang="ru-RU"/>
          </a:p>
        </c:txPr>
        <c:crossAx val="88367872"/>
        <c:crosses val="autoZero"/>
        <c:auto val="1"/>
        <c:lblAlgn val="ctr"/>
        <c:lblOffset val="100"/>
        <c:tickLblSkip val="2"/>
      </c:catAx>
      <c:valAx>
        <c:axId val="88367872"/>
        <c:scaling>
          <c:orientation val="minMax"/>
        </c:scaling>
        <c:axPos val="l"/>
        <c:majorGridlines>
          <c:spPr>
            <a:ln w="19050">
              <a:solidFill>
                <a:schemeClr val="accent1"/>
              </a:solidFill>
            </a:ln>
          </c:spPr>
        </c:majorGridlines>
        <c:title>
          <c:tx>
            <c:rich>
              <a:bodyPr rot="-5400000" vert="horz"/>
              <a:lstStyle/>
              <a:p>
                <a:pPr>
                  <a:defRPr sz="2000"/>
                </a:pPr>
                <a:r>
                  <a:rPr lang="ru-RU" sz="1800" baseline="0"/>
                  <a:t>Число </a:t>
                </a:r>
                <a:r>
                  <a:rPr lang="en-US" sz="1800" baseline="0"/>
                  <a:t>G-</a:t>
                </a:r>
                <a:r>
                  <a:rPr lang="ru-RU" sz="1800" baseline="0"/>
                  <a:t>квадруплексов</a:t>
                </a:r>
              </a:p>
            </c:rich>
          </c:tx>
          <c:layout/>
        </c:title>
        <c:numFmt formatCode="General" sourceLinked="1"/>
        <c:tickLblPos val="nextTo"/>
        <c:txPr>
          <a:bodyPr/>
          <a:lstStyle/>
          <a:p>
            <a:pPr>
              <a:defRPr sz="1200" b="1"/>
            </a:pPr>
            <a:endParaRPr lang="ru-RU"/>
          </a:p>
        </c:txPr>
        <c:crossAx val="88275584"/>
        <c:crosses val="autoZero"/>
        <c:crossBetween val="between"/>
        <c:majorUnit val="20"/>
        <c:minorUnit val="4"/>
      </c:valAx>
    </c:plotArea>
    <c:plotVisOnly val="1"/>
    <c:dispBlanksAs val="gap"/>
  </c:chart>
  <c:spPr>
    <a:ln w="38100">
      <a:solidFill>
        <a:srgbClr val="4F81BD"/>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800">
                <a:latin typeface="+mj-lt"/>
              </a:defRPr>
            </a:pPr>
            <a:r>
              <a:rPr lang="ru-RU" sz="2800" dirty="0">
                <a:latin typeface="+mj-lt"/>
              </a:rPr>
              <a:t>Гистограмма</a:t>
            </a:r>
            <a:r>
              <a:rPr lang="ru-RU" sz="2800" baseline="0" dirty="0">
                <a:latin typeface="+mj-lt"/>
              </a:rPr>
              <a:t>  размеров </a:t>
            </a:r>
            <a:r>
              <a:rPr lang="ru-RU" sz="2800" dirty="0">
                <a:latin typeface="+mj-lt"/>
              </a:rPr>
              <a:t>геномов</a:t>
            </a:r>
            <a:r>
              <a:rPr lang="en-US" sz="2800" dirty="0">
                <a:latin typeface="+mj-lt"/>
              </a:rPr>
              <a:t> </a:t>
            </a:r>
            <a:r>
              <a:rPr lang="ru-RU" sz="2800" dirty="0">
                <a:latin typeface="+mj-lt"/>
              </a:rPr>
              <a:t>вирусов (КБ)</a:t>
            </a:r>
          </a:p>
        </c:rich>
      </c:tx>
      <c:layout>
        <c:manualLayout>
          <c:xMode val="edge"/>
          <c:yMode val="edge"/>
          <c:x val="0.16662235440977988"/>
          <c:y val="8.4388185654008449E-3"/>
        </c:manualLayout>
      </c:layout>
    </c:title>
    <c:plotArea>
      <c:layout/>
      <c:barChart>
        <c:barDir val="col"/>
        <c:grouping val="clustered"/>
        <c:ser>
          <c:idx val="0"/>
          <c:order val="0"/>
          <c:tx>
            <c:strRef>
              <c:f>pv_size!$C$1</c:f>
              <c:strCache>
                <c:ptCount val="1"/>
                <c:pt idx="0">
                  <c:v>число геномов</c:v>
                </c:pt>
              </c:strCache>
            </c:strRef>
          </c:tx>
          <c:cat>
            <c:strRef>
              <c:f>pv_size!$B$2:$B$22</c:f>
              <c:strCache>
                <c:ptCount val="21"/>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(100-2500]</c:v>
                </c:pt>
              </c:strCache>
            </c:strRef>
          </c:cat>
          <c:val>
            <c:numRef>
              <c:f>pv_size!$C$2:$C$22</c:f>
              <c:numCache>
                <c:formatCode>General</c:formatCode>
                <c:ptCount val="21"/>
                <c:pt idx="0">
                  <c:v>939</c:v>
                </c:pt>
                <c:pt idx="1">
                  <c:v>1150</c:v>
                </c:pt>
                <c:pt idx="2">
                  <c:v>417</c:v>
                </c:pt>
                <c:pt idx="3">
                  <c:v>186</c:v>
                </c:pt>
                <c:pt idx="4">
                  <c:v>41</c:v>
                </c:pt>
                <c:pt idx="5">
                  <c:v>109</c:v>
                </c:pt>
                <c:pt idx="6">
                  <c:v>105</c:v>
                </c:pt>
                <c:pt idx="7">
                  <c:v>195</c:v>
                </c:pt>
                <c:pt idx="8">
                  <c:v>273</c:v>
                </c:pt>
                <c:pt idx="9">
                  <c:v>137</c:v>
                </c:pt>
                <c:pt idx="10">
                  <c:v>113</c:v>
                </c:pt>
                <c:pt idx="11">
                  <c:v>65</c:v>
                </c:pt>
                <c:pt idx="12">
                  <c:v>40</c:v>
                </c:pt>
                <c:pt idx="13">
                  <c:v>55</c:v>
                </c:pt>
                <c:pt idx="14">
                  <c:v>46</c:v>
                </c:pt>
                <c:pt idx="15">
                  <c:v>42</c:v>
                </c:pt>
                <c:pt idx="16">
                  <c:v>11</c:v>
                </c:pt>
                <c:pt idx="17">
                  <c:v>8</c:v>
                </c:pt>
                <c:pt idx="18">
                  <c:v>10</c:v>
                </c:pt>
                <c:pt idx="19">
                  <c:v>7</c:v>
                </c:pt>
                <c:pt idx="20">
                  <c:v>496</c:v>
                </c:pt>
              </c:numCache>
            </c:numRef>
          </c:val>
        </c:ser>
        <c:axId val="88403968"/>
        <c:axId val="88405888"/>
      </c:barChart>
      <c:catAx>
        <c:axId val="88403968"/>
        <c:scaling>
          <c:orientation val="minMax"/>
        </c:scaling>
        <c:axPos val="b"/>
        <c:title>
          <c:tx>
            <c:rich>
              <a:bodyPr/>
              <a:lstStyle/>
              <a:p>
                <a:pPr>
                  <a:defRPr sz="2000"/>
                </a:pPr>
                <a:r>
                  <a:rPr lang="ru-RU" sz="2000"/>
                  <a:t>Размер генома в  КБ</a:t>
                </a:r>
              </a:p>
            </c:rich>
          </c:tx>
          <c:layout/>
        </c:title>
        <c:tickLblPos val="nextTo"/>
        <c:txPr>
          <a:bodyPr rot="-5400000" vert="horz"/>
          <a:lstStyle/>
          <a:p>
            <a:pPr>
              <a:defRPr sz="1800" b="1"/>
            </a:pPr>
            <a:endParaRPr lang="ru-RU"/>
          </a:p>
        </c:txPr>
        <c:crossAx val="88405888"/>
        <c:crosses val="autoZero"/>
        <c:auto val="1"/>
        <c:lblAlgn val="ctr"/>
        <c:lblOffset val="100"/>
      </c:catAx>
      <c:valAx>
        <c:axId val="88405888"/>
        <c:scaling>
          <c:orientation val="minMax"/>
        </c:scaling>
        <c:axPos val="l"/>
        <c:majorGridlines/>
        <c:title>
          <c:tx>
            <c:rich>
              <a:bodyPr rot="-5400000" vert="horz"/>
              <a:lstStyle/>
              <a:p>
                <a:pPr>
                  <a:defRPr sz="2000"/>
                </a:pPr>
                <a:r>
                  <a:rPr lang="ru-RU" sz="2000"/>
                  <a:t>число</a:t>
                </a:r>
                <a:r>
                  <a:rPr lang="ru-RU" sz="2000" baseline="0"/>
                  <a:t> геномов</a:t>
                </a:r>
                <a:endParaRPr lang="ru-RU" sz="2000"/>
              </a:p>
            </c:rich>
          </c:tx>
          <c:layout/>
        </c:title>
        <c:numFmt formatCode="General" sourceLinked="1"/>
        <c:tickLblPos val="nextTo"/>
        <c:txPr>
          <a:bodyPr/>
          <a:lstStyle/>
          <a:p>
            <a:pPr>
              <a:defRPr sz="1800"/>
            </a:pPr>
            <a:endParaRPr lang="ru-RU"/>
          </a:p>
        </c:txPr>
        <c:crossAx val="88403968"/>
        <c:crosses val="autoZero"/>
        <c:crossBetween val="between"/>
      </c:valAx>
    </c:plotArea>
    <c:plotVisOnly val="1"/>
  </c:chart>
  <c:spPr>
    <a:ln w="38100">
      <a:solidFill>
        <a:schemeClr val="accent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AAF3A8-F0C0-43BD-9B0A-C008ADFF483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p:spPr>
        <p:txBody>
          <a:bodyPr/>
          <a:lstStyle/>
          <a:p>
            <a:r>
              <a:rPr lang="ru-RU" smtClean="0"/>
              <a:t>Настойка диаграммы в </a:t>
            </a:r>
            <a:r>
              <a:rPr lang="en-US" smtClean="0"/>
              <a:t>MS Excel 2007</a:t>
            </a:r>
            <a:r>
              <a:rPr lang="ru-RU" smtClean="0"/>
              <a:t> в отличие от предыдущих версий производится во вкладках «Конструктор», «Макет», «Формат»</a:t>
            </a:r>
          </a:p>
          <a:p>
            <a:r>
              <a:rPr lang="ru-RU" smtClean="0"/>
              <a:t>Раздела «Работа с Диаграммами»</a:t>
            </a:r>
          </a:p>
        </p:txBody>
      </p:sp>
      <p:sp>
        <p:nvSpPr>
          <p:cNvPr id="32772" name="Номер слайда 3"/>
          <p:cNvSpPr>
            <a:spLocks noGrp="1"/>
          </p:cNvSpPr>
          <p:nvPr>
            <p:ph type="sldNum" sz="quarter" idx="5"/>
          </p:nvPr>
        </p:nvSpPr>
        <p:spPr>
          <a:noFill/>
        </p:spPr>
        <p:txBody>
          <a:bodyPr/>
          <a:lstStyle/>
          <a:p>
            <a:fld id="{FAB105C0-90DB-46DF-9D19-1A3711D828A8}" type="slidenum">
              <a:rPr lang="ru-RU" smtClean="0"/>
              <a:pPr/>
              <a:t>19</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418AA5D-7B70-4A9B-B586-7D724F0ACEE9}" type="slidenum">
              <a:rPr lang="ru-RU" smtClean="0"/>
              <a:pPr/>
              <a:t>20</a:t>
            </a:fld>
            <a:endParaRPr lang="ru-RU" smtClean="0"/>
          </a:p>
        </p:txBody>
      </p:sp>
      <p:sp>
        <p:nvSpPr>
          <p:cNvPr id="33795" name="Образ слайда 1"/>
          <p:cNvSpPr>
            <a:spLocks noGrp="1" noRot="1" noChangeAspect="1" noTextEdit="1"/>
          </p:cNvSpPr>
          <p:nvPr>
            <p:ph type="sldImg"/>
          </p:nvPr>
        </p:nvSpPr>
        <p:spPr>
          <a:ln/>
        </p:spPr>
      </p:sp>
      <p:sp>
        <p:nvSpPr>
          <p:cNvPr id="33796" name="Заметки 2"/>
          <p:cNvSpPr>
            <a:spLocks noGrp="1"/>
          </p:cNvSpPr>
          <p:nvPr>
            <p:ph type="body" idx="1"/>
          </p:nvPr>
        </p:nvSpPr>
        <p:spPr>
          <a:noFill/>
          <a:ln/>
        </p:spPr>
        <p:txBody>
          <a:bodyPr/>
          <a:lstStyle/>
          <a:p>
            <a:pPr eaLnBrk="1" hangingPunct="1">
              <a:lnSpc>
                <a:spcPct val="90000"/>
              </a:lnSpc>
            </a:pPr>
            <a:r>
              <a:rPr lang="ru-RU" b="1" smtClean="0"/>
              <a:t>Мастер диаграмм. Шаг 2</a:t>
            </a:r>
          </a:p>
          <a:p>
            <a:pPr eaLnBrk="1" hangingPunct="1">
              <a:lnSpc>
                <a:spcPct val="90000"/>
              </a:lnSpc>
            </a:pPr>
            <a:endParaRPr lang="ru-RU" b="1" smtClean="0"/>
          </a:p>
          <a:p>
            <a:pPr eaLnBrk="1" hangingPunct="1">
              <a:lnSpc>
                <a:spcPct val="90000"/>
              </a:lnSpc>
            </a:pPr>
            <a:r>
              <a:rPr lang="ru-RU" i="1" smtClean="0"/>
              <a:t>Вкладка «Диапазон данных»</a:t>
            </a:r>
          </a:p>
          <a:p>
            <a:pPr eaLnBrk="1" hangingPunct="1">
              <a:lnSpc>
                <a:spcPct val="90000"/>
              </a:lnSpc>
            </a:pPr>
            <a:r>
              <a:rPr lang="ru-RU" smtClean="0"/>
              <a:t>На этой вкладке можно изменить структуру диаграммы.</a:t>
            </a:r>
          </a:p>
          <a:p>
            <a:pPr eaLnBrk="1" hangingPunct="1">
              <a:lnSpc>
                <a:spcPct val="90000"/>
              </a:lnSpc>
            </a:pPr>
            <a:r>
              <a:rPr lang="ru-RU" smtClean="0"/>
              <a:t>По умолчанию, Excel группирует данные по столбцам электронной таблицы и сравнивает строки электронной таблицы.</a:t>
            </a:r>
          </a:p>
          <a:p>
            <a:pPr eaLnBrk="1" hangingPunct="1">
              <a:lnSpc>
                <a:spcPct val="90000"/>
              </a:lnSpc>
            </a:pPr>
            <a:r>
              <a:rPr lang="ru-RU" smtClean="0"/>
              <a:t>Чтобы выбрать способ сравнения, необходимо установить переключатель </a:t>
            </a:r>
            <a:r>
              <a:rPr lang="ru-RU" b="1" smtClean="0"/>
              <a:t>Ряды в</a:t>
            </a:r>
            <a:r>
              <a:rPr lang="ru-RU" smtClean="0"/>
              <a:t> в положение </a:t>
            </a:r>
            <a:r>
              <a:rPr lang="ru-RU" b="1" smtClean="0"/>
              <a:t>строках</a:t>
            </a:r>
            <a:r>
              <a:rPr lang="ru-RU" smtClean="0"/>
              <a:t> или </a:t>
            </a:r>
            <a:r>
              <a:rPr lang="ru-RU" b="1" smtClean="0"/>
              <a:t>столбцах</a:t>
            </a:r>
            <a:r>
              <a:rPr lang="ru-RU" smtClean="0"/>
              <a:t>. Переключателю присвоено такое имя потому, что значения электронной таблицы, используемые в диаграмме, называются </a:t>
            </a:r>
            <a:r>
              <a:rPr lang="ru-RU" b="1" smtClean="0"/>
              <a:t>рядами данных</a:t>
            </a:r>
            <a:r>
              <a:rPr lang="ru-RU" smtClean="0"/>
              <a:t>. Здесь вы выбираете, как следует сравнивать и группировать ряды — по строкам или по столбцам. </a:t>
            </a:r>
          </a:p>
          <a:p>
            <a:pPr eaLnBrk="1" hangingPunct="1">
              <a:lnSpc>
                <a:spcPct val="90000"/>
              </a:lnSpc>
            </a:pPr>
            <a:r>
              <a:rPr lang="ru-RU" smtClean="0"/>
              <a:t>Результат выбора можно наблюдать в области предварительного просмотра на той же вкладке. </a:t>
            </a:r>
          </a:p>
          <a:p>
            <a:pPr eaLnBrk="1" hangingPunct="1">
              <a:lnSpc>
                <a:spcPct val="90000"/>
              </a:lnSpc>
            </a:pPr>
            <a:r>
              <a:rPr lang="ru-RU" i="1" smtClean="0"/>
              <a:t>Вкладка «Ряд»</a:t>
            </a:r>
          </a:p>
          <a:p>
            <a:pPr eaLnBrk="1" hangingPunct="1">
              <a:lnSpc>
                <a:spcPct val="90000"/>
              </a:lnSpc>
            </a:pPr>
            <a:r>
              <a:rPr lang="ru-RU" smtClean="0"/>
              <a:t>На этой вкладке можно удалять и добавлять ряды данных, используемые в диаграмме. (Ряд данных - набор связанных между собой элементов данных, соответствующий одному столбцу или одной строке таблицы данных. Каждому ряду данных на диаграмме соответствует отдельный цвет и/или способ обозначения. Диаграммы всех типов, кроме круговой, могут содержать несколько рядов данных.)</a:t>
            </a:r>
          </a:p>
          <a:p>
            <a:pPr eaLnBrk="1" hangingPunct="1">
              <a:lnSpc>
                <a:spcPct val="90000"/>
              </a:lnSpc>
            </a:pPr>
            <a:endParaRPr lang="ru-RU" smtClean="0"/>
          </a:p>
          <a:p>
            <a:pPr eaLnBrk="1" hangingPunct="1">
              <a:lnSpc>
                <a:spcPct val="90000"/>
              </a:lnSpc>
            </a:pPr>
            <a:endParaRPr lang="ru-RU" smtClean="0"/>
          </a:p>
        </p:txBody>
      </p:sp>
      <p:sp>
        <p:nvSpPr>
          <p:cNvPr id="3379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C6369FD-1AF2-4FBD-B72E-AC5F9D5F0D3A}" type="slidenum">
              <a:rPr lang="ru-RU" sz="1200"/>
              <a:pPr algn="r" eaLnBrk="0" hangingPunct="0"/>
              <a:t>20</a:t>
            </a:fld>
            <a:endParaRPr lang="ru-RU"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21F9EFD-1E51-4C09-B4AD-F35D28871FBA}" type="slidenum">
              <a:rPr lang="ru-RU" smtClean="0"/>
              <a:pPr/>
              <a:t>21</a:t>
            </a:fld>
            <a:endParaRPr lang="ru-RU" smtClean="0"/>
          </a:p>
        </p:txBody>
      </p:sp>
      <p:sp>
        <p:nvSpPr>
          <p:cNvPr id="34819" name="Образ слайда 1"/>
          <p:cNvSpPr>
            <a:spLocks noGrp="1" noRot="1" noChangeAspect="1" noTextEdit="1"/>
          </p:cNvSpPr>
          <p:nvPr>
            <p:ph type="sldImg"/>
          </p:nvPr>
        </p:nvSpPr>
        <p:spPr>
          <a:ln/>
        </p:spPr>
      </p:sp>
      <p:sp>
        <p:nvSpPr>
          <p:cNvPr id="34820" name="Заметки 2"/>
          <p:cNvSpPr>
            <a:spLocks noGrp="1"/>
          </p:cNvSpPr>
          <p:nvPr>
            <p:ph type="body" idx="1"/>
          </p:nvPr>
        </p:nvSpPr>
        <p:spPr>
          <a:noFill/>
          <a:ln/>
        </p:spPr>
        <p:txBody>
          <a:bodyPr/>
          <a:lstStyle/>
          <a:p>
            <a:pPr eaLnBrk="1" hangingPunct="1">
              <a:lnSpc>
                <a:spcPct val="80000"/>
              </a:lnSpc>
            </a:pPr>
            <a:r>
              <a:rPr lang="ru-RU" sz="900" b="1" smtClean="0"/>
              <a:t>Мастер диаграмм. Шаг 3</a:t>
            </a:r>
          </a:p>
          <a:p>
            <a:pPr eaLnBrk="1" hangingPunct="1">
              <a:lnSpc>
                <a:spcPct val="80000"/>
              </a:lnSpc>
            </a:pPr>
            <a:endParaRPr lang="ru-RU" sz="900" smtClean="0"/>
          </a:p>
          <a:p>
            <a:pPr eaLnBrk="1" hangingPunct="1">
              <a:lnSpc>
                <a:spcPct val="80000"/>
              </a:lnSpc>
            </a:pPr>
            <a:r>
              <a:rPr lang="ru-RU" sz="900" smtClean="0"/>
              <a:t>Рекомендуется добавить в диаграмму названия описательного характера, чтобы при ее изучении не приходилось гадать, о чем эта диаграмма. На вкладке </a:t>
            </a:r>
            <a:r>
              <a:rPr lang="ru-RU" sz="900" b="1" smtClean="0"/>
              <a:t>Заголовки</a:t>
            </a:r>
            <a:r>
              <a:rPr lang="ru-RU" sz="900" smtClean="0"/>
              <a:t> в окне шага 3 мастера имеется три поля названий: для диаграммы (вверху), для вертикальной оси и для горизонтальной оси. Введенные в этих полях названия отображаются на данной вкладке в области предварительного просмотра.</a:t>
            </a:r>
          </a:p>
          <a:p>
            <a:pPr eaLnBrk="1" hangingPunct="1">
              <a:lnSpc>
                <a:spcPct val="80000"/>
              </a:lnSpc>
            </a:pPr>
            <a:endParaRPr lang="ru-RU" sz="900" smtClean="0"/>
          </a:p>
          <a:p>
            <a:pPr eaLnBrk="1" hangingPunct="1">
              <a:lnSpc>
                <a:spcPct val="80000"/>
              </a:lnSpc>
            </a:pPr>
            <a:r>
              <a:rPr lang="ru-RU" sz="900" smtClean="0"/>
              <a:t>В окне мастера диаграмм содержится еще несколько вкладок. На каждой вкладке имеется область предварительного просмотра, где можно наблюдать, как будет выглядеть диаграмма при изменении каких-либо параметров. Для различных типов диаграмм предусмотрены различные наборы параметров. Так, для обычной гистограммы используются следующие вкладки:</a:t>
            </a:r>
          </a:p>
          <a:p>
            <a:pPr eaLnBrk="1" hangingPunct="1">
              <a:lnSpc>
                <a:spcPct val="80000"/>
              </a:lnSpc>
            </a:pPr>
            <a:r>
              <a:rPr lang="ru-RU" sz="900" b="1" smtClean="0"/>
              <a:t>Оси.</a:t>
            </a:r>
            <a:r>
              <a:rPr lang="ru-RU" sz="900" smtClean="0"/>
              <a:t>    Эти параметры позволяют скрыть или показать информацию, отображаемую вдоль осей диаграммы. </a:t>
            </a:r>
          </a:p>
          <a:p>
            <a:pPr eaLnBrk="1" hangingPunct="1">
              <a:lnSpc>
                <a:spcPct val="80000"/>
              </a:lnSpc>
            </a:pPr>
            <a:r>
              <a:rPr lang="ru-RU" sz="900" b="1" smtClean="0"/>
              <a:t>Линии сетки.</a:t>
            </a:r>
            <a:r>
              <a:rPr lang="ru-RU" sz="900" smtClean="0"/>
              <a:t>    Эти параметры позволяют скрыть или показать линии сетки в области диаграммы. </a:t>
            </a:r>
          </a:p>
          <a:p>
            <a:pPr eaLnBrk="1" hangingPunct="1">
              <a:lnSpc>
                <a:spcPct val="80000"/>
              </a:lnSpc>
            </a:pPr>
            <a:r>
              <a:rPr lang="ru-RU" sz="900" b="1" smtClean="0"/>
              <a:t>Легенда.</a:t>
            </a:r>
            <a:r>
              <a:rPr lang="ru-RU" sz="900" smtClean="0"/>
              <a:t>    Здесь можно задать требуемое расположение легенды в области диаграммы. </a:t>
            </a:r>
          </a:p>
          <a:p>
            <a:pPr eaLnBrk="1" hangingPunct="1">
              <a:lnSpc>
                <a:spcPct val="80000"/>
              </a:lnSpc>
            </a:pPr>
            <a:r>
              <a:rPr lang="ru-RU" sz="900" b="1" smtClean="0"/>
              <a:t>Подписи данных</a:t>
            </a:r>
            <a:r>
              <a:rPr lang="ru-RU" sz="900" smtClean="0"/>
              <a:t>    Здесь можно задать отображение подписей на диаграмме в виде заголовков строк и столбцов для каждого значения, а также в виде самих числовых значений. Соблюдайте меру — диаграмму, перенасыщенную обозначениями, будет трудно читать. </a:t>
            </a:r>
          </a:p>
          <a:p>
            <a:pPr eaLnBrk="1" hangingPunct="1">
              <a:lnSpc>
                <a:spcPct val="80000"/>
              </a:lnSpc>
            </a:pPr>
            <a:r>
              <a:rPr lang="ru-RU" sz="900" b="1" smtClean="0"/>
              <a:t>Таблица данных.</a:t>
            </a:r>
            <a:r>
              <a:rPr lang="ru-RU" sz="900" smtClean="0"/>
              <a:t>    Здесь можно задать отображение таблицы, содержащей все данные, которые были использованы для построения диаграммы. Это имеет смысл сделать, если диаграмма размещается на отдельном листе рабочей книги и должна сопровождаться данными. На этом шаг 3 завершается. </a:t>
            </a:r>
          </a:p>
          <a:p>
            <a:pPr eaLnBrk="1" hangingPunct="1">
              <a:lnSpc>
                <a:spcPct val="80000"/>
              </a:lnSpc>
            </a:pPr>
            <a:endParaRPr lang="ru-RU" sz="900" smtClean="0"/>
          </a:p>
        </p:txBody>
      </p:sp>
      <p:sp>
        <p:nvSpPr>
          <p:cNvPr id="3482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67C3C69-064D-4204-B5A8-FB8979D6DA03}" type="slidenum">
              <a:rPr lang="ru-RU" sz="1200"/>
              <a:pPr algn="r" eaLnBrk="0" hangingPunct="0"/>
              <a:t>21</a:t>
            </a:fld>
            <a:endParaRPr lang="ru-RU"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E92A25A-D69F-4A1C-A628-65A9A2D3B090}" type="slidenum">
              <a:rPr lang="ru-RU" smtClean="0"/>
              <a:pPr/>
              <a:t>22</a:t>
            </a:fld>
            <a:endParaRPr lang="ru-RU" smtClean="0"/>
          </a:p>
        </p:txBody>
      </p:sp>
      <p:sp>
        <p:nvSpPr>
          <p:cNvPr id="35843" name="Образ слайда 1"/>
          <p:cNvSpPr>
            <a:spLocks noGrp="1" noRot="1" noChangeAspect="1" noTextEdit="1"/>
          </p:cNvSpPr>
          <p:nvPr>
            <p:ph type="sldImg"/>
          </p:nvPr>
        </p:nvSpPr>
        <p:spPr>
          <a:ln/>
        </p:spPr>
      </p:sp>
      <p:sp>
        <p:nvSpPr>
          <p:cNvPr id="35844" name="Заметки 2"/>
          <p:cNvSpPr>
            <a:spLocks noGrp="1"/>
          </p:cNvSpPr>
          <p:nvPr>
            <p:ph type="body" idx="1"/>
          </p:nvPr>
        </p:nvSpPr>
        <p:spPr>
          <a:noFill/>
          <a:ln/>
        </p:spPr>
        <p:txBody>
          <a:bodyPr/>
          <a:lstStyle/>
          <a:p>
            <a:pPr eaLnBrk="1" hangingPunct="1"/>
            <a:r>
              <a:rPr lang="ru-RU" b="1" smtClean="0"/>
              <a:t>Мастер диаграмм. Шаг 4</a:t>
            </a:r>
          </a:p>
          <a:p>
            <a:pPr eaLnBrk="1" hangingPunct="1"/>
            <a:endParaRPr lang="ru-RU" b="1" smtClean="0"/>
          </a:p>
          <a:p>
            <a:pPr eaLnBrk="1" hangingPunct="1"/>
            <a:r>
              <a:rPr lang="ru-RU" b="1" smtClean="0"/>
              <a:t>Размещение диаграммы.</a:t>
            </a:r>
            <a:r>
              <a:rPr lang="ru-RU" smtClean="0"/>
              <a:t>    На шаге 4 мастера выбирается место размещения диаграммы — на </a:t>
            </a:r>
            <a:r>
              <a:rPr lang="ru-RU" b="1" smtClean="0"/>
              <a:t>отдельном</a:t>
            </a:r>
            <a:r>
              <a:rPr lang="ru-RU" smtClean="0"/>
              <a:t> листе или на </a:t>
            </a:r>
            <a:r>
              <a:rPr lang="ru-RU" b="1" smtClean="0"/>
              <a:t>имеющемся</a:t>
            </a:r>
            <a:r>
              <a:rPr lang="ru-RU" smtClean="0"/>
              <a:t>. Если выбран отдельный лист, можно задать для него название. Если выбрано размещение на имеющемся листе, диаграмма останется на том же листе, где находятся данные электронной таблицы, использовавшиеся для ее создания. Если диаграмма была создана упрощенным способом, т. е. кнопка </a:t>
            </a:r>
            <a:r>
              <a:rPr lang="ru-RU" b="1" smtClean="0"/>
              <a:t>Готово</a:t>
            </a:r>
            <a:r>
              <a:rPr lang="ru-RU" smtClean="0"/>
              <a:t> была нажата уже на первом шаге мастера, то диаграмма автоматически размещается на </a:t>
            </a:r>
            <a:r>
              <a:rPr lang="ru-RU" b="1" smtClean="0"/>
              <a:t>имеющемся</a:t>
            </a:r>
            <a:r>
              <a:rPr lang="ru-RU" smtClean="0"/>
              <a:t> листе. </a:t>
            </a:r>
          </a:p>
          <a:p>
            <a:pPr eaLnBrk="1" hangingPunct="1"/>
            <a:endParaRPr lang="ru-RU" smtClean="0"/>
          </a:p>
        </p:txBody>
      </p:sp>
      <p:sp>
        <p:nvSpPr>
          <p:cNvPr id="3584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EFDE512-47F0-4BBC-9805-04F5A23855FC}" type="slidenum">
              <a:rPr lang="ru-RU" sz="1200"/>
              <a:pPr algn="r" eaLnBrk="0" hangingPunct="0"/>
              <a:t>22</a:t>
            </a:fld>
            <a:endParaRPr lang="ru-RU"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72A9726-6D76-43C5-BF95-9A19AC1F97D2}" type="slidenum">
              <a:rPr lang="ru-RU" smtClean="0"/>
              <a:pPr/>
              <a:t>23</a:t>
            </a:fld>
            <a:endParaRPr lang="ru-RU" smtClean="0"/>
          </a:p>
        </p:txBody>
      </p:sp>
      <p:sp>
        <p:nvSpPr>
          <p:cNvPr id="36867" name="Образ слайда 1"/>
          <p:cNvSpPr>
            <a:spLocks noGrp="1" noRot="1" noChangeAspect="1" noTextEdit="1"/>
          </p:cNvSpPr>
          <p:nvPr>
            <p:ph type="sldImg"/>
          </p:nvPr>
        </p:nvSpPr>
        <p:spPr>
          <a:ln/>
        </p:spPr>
      </p:sp>
      <p:sp>
        <p:nvSpPr>
          <p:cNvPr id="36868" name="Заметки 2"/>
          <p:cNvSpPr>
            <a:spLocks noGrp="1"/>
          </p:cNvSpPr>
          <p:nvPr>
            <p:ph type="body" idx="1"/>
          </p:nvPr>
        </p:nvSpPr>
        <p:spPr>
          <a:noFill/>
          <a:ln/>
        </p:spPr>
        <p:txBody>
          <a:bodyPr/>
          <a:lstStyle/>
          <a:p>
            <a:pPr eaLnBrk="1" hangingPunct="1"/>
            <a:endParaRPr lang="ru-RU" smtClean="0"/>
          </a:p>
        </p:txBody>
      </p:sp>
      <p:sp>
        <p:nvSpPr>
          <p:cNvPr id="3686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9F5988A-24A9-4373-A47E-C7F031A1FF29}" type="slidenum">
              <a:rPr lang="ru-RU" sz="1200"/>
              <a:pPr algn="r" eaLnBrk="0" hangingPunct="0"/>
              <a:t>23</a:t>
            </a:fld>
            <a:endParaRPr lang="ru-RU"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7455BA2-E25A-48FB-921F-24D81B7EF802}" type="slidenum">
              <a:rPr lang="ru-RU" smtClean="0"/>
              <a:pPr/>
              <a:t>25</a:t>
            </a:fld>
            <a:endParaRPr lang="ru-RU" smtClean="0"/>
          </a:p>
        </p:txBody>
      </p:sp>
      <p:sp>
        <p:nvSpPr>
          <p:cNvPr id="37891" name="Образ слайда 1"/>
          <p:cNvSpPr>
            <a:spLocks noGrp="1" noRot="1" noChangeAspect="1" noTextEdit="1"/>
          </p:cNvSpPr>
          <p:nvPr>
            <p:ph type="sldImg"/>
          </p:nvPr>
        </p:nvSpPr>
        <p:spPr>
          <a:ln/>
        </p:spPr>
      </p:sp>
      <p:sp>
        <p:nvSpPr>
          <p:cNvPr id="37892" name="Заметки 2"/>
          <p:cNvSpPr>
            <a:spLocks noGrp="1"/>
          </p:cNvSpPr>
          <p:nvPr>
            <p:ph type="body" idx="1"/>
          </p:nvPr>
        </p:nvSpPr>
        <p:spPr>
          <a:noFill/>
          <a:ln/>
        </p:spPr>
        <p:txBody>
          <a:bodyPr/>
          <a:lstStyle/>
          <a:p>
            <a:pPr eaLnBrk="1" hangingPunct="1"/>
            <a:r>
              <a:rPr lang="ru-RU" smtClean="0"/>
              <a:t>В меню </a:t>
            </a:r>
            <a:r>
              <a:rPr lang="ru-RU" b="1" smtClean="0"/>
              <a:t>Данные</a:t>
            </a:r>
            <a:r>
              <a:rPr lang="ru-RU" smtClean="0"/>
              <a:t> выберите команду </a:t>
            </a:r>
            <a:r>
              <a:rPr lang="ru-RU" b="1" smtClean="0"/>
              <a:t>Анализ данных</a:t>
            </a:r>
            <a:r>
              <a:rPr lang="ru-RU" smtClean="0"/>
              <a:t>. </a:t>
            </a:r>
          </a:p>
          <a:p>
            <a:pPr eaLnBrk="1" hangingPunct="1"/>
            <a:r>
              <a:rPr lang="ru-RU" smtClean="0"/>
              <a:t>Выберите нужную функцию в диалоговом окне </a:t>
            </a:r>
            <a:r>
              <a:rPr lang="ru-RU" b="1" smtClean="0"/>
              <a:t>Анализ данных</a:t>
            </a:r>
            <a:r>
              <a:rPr lang="ru-RU" smtClean="0"/>
              <a:t> и нажмите кнопку </a:t>
            </a:r>
            <a:r>
              <a:rPr lang="ru-RU" b="1" smtClean="0"/>
              <a:t>ОК</a:t>
            </a:r>
            <a:r>
              <a:rPr lang="ru-RU" smtClean="0"/>
              <a:t>. </a:t>
            </a:r>
          </a:p>
          <a:p>
            <a:pPr eaLnBrk="1" hangingPunct="1"/>
            <a:r>
              <a:rPr lang="ru-RU" smtClean="0"/>
              <a:t>Выберите </a:t>
            </a:r>
            <a:r>
              <a:rPr lang="en-US" b="1" smtClean="0"/>
              <a:t>Гистог</a:t>
            </a:r>
            <a:r>
              <a:rPr lang="ru-RU" b="1" smtClean="0"/>
              <a:t>рамма</a:t>
            </a:r>
            <a:r>
              <a:rPr lang="en-US" smtClean="0"/>
              <a:t> </a:t>
            </a:r>
            <a:r>
              <a:rPr lang="ru-RU" smtClean="0"/>
              <a:t>в соответствующем диалоговом окне. </a:t>
            </a:r>
          </a:p>
          <a:p>
            <a:pPr eaLnBrk="1" hangingPunct="1"/>
            <a:endParaRPr lang="ru-RU" smtClean="0"/>
          </a:p>
        </p:txBody>
      </p:sp>
      <p:sp>
        <p:nvSpPr>
          <p:cNvPr id="3789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4982572-4DA6-4C7E-847D-77CDE891EFA0}" type="slidenum">
              <a:rPr lang="ru-RU" sz="1200"/>
              <a:pPr algn="r" eaLnBrk="0" hangingPunct="0"/>
              <a:t>25</a:t>
            </a:fld>
            <a:endParaRPr lang="ru-RU"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A9B5A1B-3830-4EC8-8198-4C6E325D06A6}" type="slidenum">
              <a:rPr lang="ru-RU" smtClean="0"/>
              <a:pPr/>
              <a:t>26</a:t>
            </a:fld>
            <a:endParaRPr lang="ru-RU" smtClean="0"/>
          </a:p>
        </p:txBody>
      </p:sp>
      <p:sp>
        <p:nvSpPr>
          <p:cNvPr id="38915" name="Образ слайда 1"/>
          <p:cNvSpPr>
            <a:spLocks noGrp="1" noRot="1" noChangeAspect="1" noTextEdit="1"/>
          </p:cNvSpPr>
          <p:nvPr>
            <p:ph type="sldImg"/>
          </p:nvPr>
        </p:nvSpPr>
        <p:spPr>
          <a:ln/>
        </p:spPr>
      </p:sp>
      <p:sp>
        <p:nvSpPr>
          <p:cNvPr id="38916" name="Заметки 2"/>
          <p:cNvSpPr>
            <a:spLocks noGrp="1"/>
          </p:cNvSpPr>
          <p:nvPr>
            <p:ph type="body" idx="1"/>
          </p:nvPr>
        </p:nvSpPr>
        <p:spPr>
          <a:noFill/>
          <a:ln/>
        </p:spPr>
        <p:txBody>
          <a:bodyPr/>
          <a:lstStyle/>
          <a:p>
            <a:pPr eaLnBrk="1" hangingPunct="1"/>
            <a:r>
              <a:rPr lang="ru-RU" smtClean="0"/>
              <a:t>В меню </a:t>
            </a:r>
            <a:r>
              <a:rPr lang="ru-RU" b="1" smtClean="0"/>
              <a:t>Гистограмма</a:t>
            </a:r>
            <a:r>
              <a:rPr lang="ru-RU" smtClean="0"/>
              <a:t> выберите:</a:t>
            </a:r>
          </a:p>
          <a:p>
            <a:pPr eaLnBrk="1" hangingPunct="1"/>
            <a:r>
              <a:rPr lang="ru-RU" smtClean="0"/>
              <a:t>Входной интервал (1) –данные, распределние которых нужно построить</a:t>
            </a:r>
          </a:p>
          <a:p>
            <a:pPr eaLnBrk="1" hangingPunct="1"/>
            <a:r>
              <a:rPr lang="ru-RU" smtClean="0"/>
              <a:t>Интервал карманов (2) – границы отрезков значений, в которые будут попадать исходные данные (например в карман от 110 до 130 попадает </a:t>
            </a:r>
            <a:r>
              <a:rPr lang="en-US" smtClean="0"/>
              <a:t>N</a:t>
            </a:r>
            <a:r>
              <a:rPr lang="ru-RU" smtClean="0"/>
              <a:t> значений мол.масс а/к, это карман называется 130ым)</a:t>
            </a:r>
          </a:p>
          <a:p>
            <a:pPr eaLnBrk="1" hangingPunct="1"/>
            <a:r>
              <a:rPr lang="en-US" smtClean="0"/>
              <a:t>NB</a:t>
            </a:r>
            <a:r>
              <a:rPr lang="ru-RU" smtClean="0"/>
              <a:t>: выделять надо не только значения,но и название колонки (т.е.+1 ячейку сверху)</a:t>
            </a:r>
          </a:p>
          <a:p>
            <a:pPr eaLnBrk="1" hangingPunct="1"/>
            <a:r>
              <a:rPr lang="ru-RU" smtClean="0"/>
              <a:t>Выходной интервал (3) – введите ссылку на верхнюю левую ячейку выходного диапазона или выделите некоторую область.Размер выходной таблицы подберется автоматически</a:t>
            </a:r>
          </a:p>
        </p:txBody>
      </p:sp>
      <p:sp>
        <p:nvSpPr>
          <p:cNvPr id="3891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F40A41D-9B91-4B13-8DD3-E2671853DA86}" type="slidenum">
              <a:rPr lang="ru-RU" sz="1200"/>
              <a:pPr algn="r" eaLnBrk="0" hangingPunct="0"/>
              <a:t>26</a:t>
            </a:fld>
            <a:endParaRPr lang="ru-RU"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02BCE7D-D7AA-452E-9F37-2C79DDEB3F5F}" type="slidenum">
              <a:rPr lang="ru-RU" smtClean="0"/>
              <a:pPr/>
              <a:t>27</a:t>
            </a:fld>
            <a:endParaRPr lang="ru-RU" smtClean="0"/>
          </a:p>
        </p:txBody>
      </p:sp>
      <p:sp>
        <p:nvSpPr>
          <p:cNvPr id="39939" name="Образ слайда 1"/>
          <p:cNvSpPr>
            <a:spLocks noGrp="1" noRot="1" noChangeAspect="1" noTextEdit="1"/>
          </p:cNvSpPr>
          <p:nvPr>
            <p:ph type="sldImg"/>
          </p:nvPr>
        </p:nvSpPr>
        <p:spPr>
          <a:ln/>
        </p:spPr>
      </p:sp>
      <p:sp>
        <p:nvSpPr>
          <p:cNvPr id="39940" name="Заметки 2"/>
          <p:cNvSpPr>
            <a:spLocks noGrp="1"/>
          </p:cNvSpPr>
          <p:nvPr>
            <p:ph type="body" idx="1"/>
          </p:nvPr>
        </p:nvSpPr>
        <p:spPr>
          <a:noFill/>
          <a:ln/>
        </p:spPr>
        <p:txBody>
          <a:bodyPr/>
          <a:lstStyle/>
          <a:p>
            <a:pPr eaLnBrk="1" hangingPunct="1"/>
            <a:r>
              <a:rPr lang="ru-RU" smtClean="0"/>
              <a:t>Результат:</a:t>
            </a:r>
          </a:p>
          <a:p>
            <a:pPr eaLnBrk="1" hangingPunct="1"/>
            <a:r>
              <a:rPr lang="ru-RU" smtClean="0"/>
              <a:t>Получается таблица с частотой попадания в карманы исходных данных (а диаграммы не получается!!!)</a:t>
            </a:r>
          </a:p>
        </p:txBody>
      </p:sp>
      <p:sp>
        <p:nvSpPr>
          <p:cNvPr id="3994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38C8D32-4093-424E-A8A7-D7CDF12460CA}" type="slidenum">
              <a:rPr lang="ru-RU" sz="1200"/>
              <a:pPr algn="r" eaLnBrk="0" hangingPunct="0"/>
              <a:t>27</a:t>
            </a:fld>
            <a:endParaRPr lang="ru-RU"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50AE603-7E75-42CD-A3E0-C6160463446A}" type="slidenum">
              <a:rPr lang="ru-RU" smtClean="0"/>
              <a:pPr/>
              <a:t>28</a:t>
            </a:fld>
            <a:endParaRPr lang="ru-RU" smtClean="0"/>
          </a:p>
        </p:txBody>
      </p:sp>
      <p:sp>
        <p:nvSpPr>
          <p:cNvPr id="40963" name="Образ слайда 1"/>
          <p:cNvSpPr>
            <a:spLocks noGrp="1" noRot="1" noChangeAspect="1" noTextEdit="1"/>
          </p:cNvSpPr>
          <p:nvPr>
            <p:ph type="sldImg"/>
          </p:nvPr>
        </p:nvSpPr>
        <p:spPr>
          <a:ln/>
        </p:spPr>
      </p:sp>
      <p:sp>
        <p:nvSpPr>
          <p:cNvPr id="40964" name="Заметки 2"/>
          <p:cNvSpPr>
            <a:spLocks noGrp="1"/>
          </p:cNvSpPr>
          <p:nvPr>
            <p:ph type="body" idx="1"/>
          </p:nvPr>
        </p:nvSpPr>
        <p:spPr>
          <a:noFill/>
          <a:ln/>
        </p:spPr>
        <p:txBody>
          <a:bodyPr/>
          <a:lstStyle/>
          <a:p>
            <a:pPr eaLnBrk="1" hangingPunct="1"/>
            <a:r>
              <a:rPr lang="ru-RU" smtClean="0"/>
              <a:t>По полученной таблице </a:t>
            </a:r>
            <a:r>
              <a:rPr lang="ru-RU" i="1" smtClean="0"/>
              <a:t>самостоятельно</a:t>
            </a:r>
            <a:r>
              <a:rPr lang="ru-RU" smtClean="0"/>
              <a:t> строим диаграмму</a:t>
            </a:r>
          </a:p>
        </p:txBody>
      </p:sp>
      <p:sp>
        <p:nvSpPr>
          <p:cNvPr id="4096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B1531DC-C121-4141-8823-83254A643D74}" type="slidenum">
              <a:rPr lang="ru-RU" sz="1200"/>
              <a:pPr algn="r" eaLnBrk="0" hangingPunct="0"/>
              <a:t>28</a:t>
            </a:fld>
            <a:endParaRPr lang="ru-RU"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4C2EFD8-D6A5-4D77-BBF6-D73FBAFCC1C6}" type="slidenum">
              <a:rPr lang="ru-RU" smtClean="0"/>
              <a:pPr/>
              <a:t>5</a:t>
            </a:fld>
            <a:endParaRPr lang="ru-RU" smtClean="0"/>
          </a:p>
        </p:txBody>
      </p:sp>
      <p:sp>
        <p:nvSpPr>
          <p:cNvPr id="25603" name="Образ слайда 1"/>
          <p:cNvSpPr>
            <a:spLocks noGrp="1" noRot="1" noChangeAspect="1" noTextEdit="1"/>
          </p:cNvSpPr>
          <p:nvPr>
            <p:ph type="sldImg"/>
          </p:nvPr>
        </p:nvSpPr>
        <p:spPr>
          <a:ln/>
        </p:spPr>
      </p:sp>
      <p:sp>
        <p:nvSpPr>
          <p:cNvPr id="25604" name="Заметки 2"/>
          <p:cNvSpPr>
            <a:spLocks noGrp="1"/>
          </p:cNvSpPr>
          <p:nvPr>
            <p:ph type="body" idx="1"/>
          </p:nvPr>
        </p:nvSpPr>
        <p:spPr>
          <a:noFill/>
          <a:ln/>
        </p:spPr>
        <p:txBody>
          <a:bodyPr/>
          <a:lstStyle/>
          <a:p>
            <a:pPr eaLnBrk="1" hangingPunct="1"/>
            <a:r>
              <a:rPr lang="ru-RU" smtClean="0"/>
              <a:t>Что делать,если необходимо скопироавть в новую ячеку не все содержимое исходной,а только его часть (значение, форматирование и т.п.)?</a:t>
            </a:r>
          </a:p>
          <a:p>
            <a:pPr eaLnBrk="1" hangingPunct="1"/>
            <a:r>
              <a:rPr lang="ru-RU" smtClean="0"/>
              <a:t>Для этого создана </a:t>
            </a:r>
            <a:r>
              <a:rPr lang="ru-RU" b="1" smtClean="0"/>
              <a:t>специальная вставка</a:t>
            </a:r>
          </a:p>
          <a:p>
            <a:pPr eaLnBrk="1" hangingPunct="1"/>
            <a:r>
              <a:rPr lang="en-US" i="1" smtClean="0"/>
              <a:t>Ex.</a:t>
            </a:r>
            <a:endParaRPr lang="ru-RU" i="1" smtClean="0"/>
          </a:p>
          <a:p>
            <a:pPr eaLnBrk="1" hangingPunct="1"/>
            <a:r>
              <a:rPr lang="ru-RU" smtClean="0"/>
              <a:t>В ячейку </a:t>
            </a:r>
            <a:r>
              <a:rPr lang="en-US" smtClean="0"/>
              <a:t>E6</a:t>
            </a:r>
            <a:r>
              <a:rPr lang="ru-RU" smtClean="0"/>
              <a:t> нужно скопировать только результат (</a:t>
            </a:r>
            <a:r>
              <a:rPr lang="en-US" smtClean="0"/>
              <a:t>2000</a:t>
            </a:r>
            <a:r>
              <a:rPr lang="ru-RU" smtClean="0"/>
              <a:t>) вычисления из ячейки </a:t>
            </a:r>
            <a:r>
              <a:rPr lang="en-US" smtClean="0"/>
              <a:t>C6</a:t>
            </a:r>
            <a:r>
              <a:rPr lang="ru-RU" smtClean="0"/>
              <a:t> (=</a:t>
            </a:r>
            <a:r>
              <a:rPr lang="en-US" smtClean="0"/>
              <a:t>B6</a:t>
            </a:r>
            <a:r>
              <a:rPr lang="ru-RU" smtClean="0"/>
              <a:t>*</a:t>
            </a:r>
            <a:r>
              <a:rPr lang="en-US" smtClean="0"/>
              <a:t>100</a:t>
            </a:r>
            <a:r>
              <a:rPr lang="ru-RU" smtClean="0"/>
              <a:t>), </a:t>
            </a:r>
            <a:r>
              <a:rPr lang="ru-RU" u="sng" smtClean="0"/>
              <a:t>без</a:t>
            </a:r>
            <a:r>
              <a:rPr lang="ru-RU" smtClean="0"/>
              <a:t> формулы (!)</a:t>
            </a:r>
          </a:p>
          <a:p>
            <a:pPr eaLnBrk="1" hangingPunct="1"/>
            <a:r>
              <a:rPr lang="ru-RU" smtClean="0"/>
              <a:t>Для это нужно скопировать содержимое </a:t>
            </a:r>
            <a:r>
              <a:rPr lang="en-US" smtClean="0"/>
              <a:t>C6</a:t>
            </a:r>
            <a:r>
              <a:rPr lang="ru-RU" smtClean="0"/>
              <a:t> и при вставке правой клавишей мыши в </a:t>
            </a:r>
            <a:r>
              <a:rPr lang="en-US" smtClean="0"/>
              <a:t>E6</a:t>
            </a:r>
            <a:r>
              <a:rPr lang="ru-RU" smtClean="0"/>
              <a:t> в выплывающем меню выбрать </a:t>
            </a:r>
            <a:r>
              <a:rPr lang="ru-RU" b="1" smtClean="0"/>
              <a:t>С</a:t>
            </a:r>
            <a:r>
              <a:rPr lang="en-US" b="1" smtClean="0"/>
              <a:t>пециальная вста</a:t>
            </a:r>
            <a:r>
              <a:rPr lang="ru-RU" b="1" smtClean="0"/>
              <a:t>вка</a:t>
            </a:r>
            <a:r>
              <a:rPr lang="ru-RU" smtClean="0"/>
              <a:t> (</a:t>
            </a:r>
            <a:r>
              <a:rPr lang="en-US" b="1" smtClean="0"/>
              <a:t>P</a:t>
            </a:r>
            <a:r>
              <a:rPr lang="ru-RU" b="1" smtClean="0"/>
              <a:t>aste special</a:t>
            </a:r>
            <a:r>
              <a:rPr lang="en-US" smtClean="0"/>
              <a:t>)</a:t>
            </a:r>
            <a:endParaRPr lang="ru-RU" b="1" smtClean="0"/>
          </a:p>
        </p:txBody>
      </p:sp>
      <p:sp>
        <p:nvSpPr>
          <p:cNvPr id="2560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AE7C5B9-6372-42F5-86F3-D6A5B4C4DCA1}" type="slidenum">
              <a:rPr lang="ru-RU" sz="1200"/>
              <a:pPr algn="r" eaLnBrk="0" hangingPunct="0"/>
              <a:t>5</a:t>
            </a:fld>
            <a:endParaRPr lang="ru-R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9350F06-2588-46CB-9540-43FE309DD590}" type="slidenum">
              <a:rPr lang="ru-RU" smtClean="0"/>
              <a:pPr/>
              <a:t>6</a:t>
            </a:fld>
            <a:endParaRPr 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ru-RU" smtClean="0"/>
              <a:t>В окне специальной вставки выбрать, </a:t>
            </a:r>
            <a:r>
              <a:rPr lang="ru-RU" i="1" smtClean="0"/>
              <a:t>что</a:t>
            </a:r>
            <a:r>
              <a:rPr lang="ru-RU" smtClean="0"/>
              <a:t> конкретно мы хотим вставить : значение ячейки, форматирование ячейки и т.п.</a:t>
            </a:r>
          </a:p>
          <a:p>
            <a:pPr eaLnBrk="1" hangingPunct="1"/>
            <a:endParaRPr lang="ru-RU" smtClean="0"/>
          </a:p>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4F37114B-66FB-4796-A3B0-CBEA9F242E67}" type="slidenum">
              <a:rPr lang="ru-RU" smtClean="0"/>
              <a:pPr>
                <a:defRPr/>
              </a:pPr>
              <a:t>7</a:t>
            </a:fld>
            <a:endParaRPr lang="ru-RU"/>
          </a:p>
        </p:txBody>
      </p:sp>
    </p:spTree>
    <p:extLst>
      <p:ext uri="{BB962C8B-B14F-4D97-AF65-F5344CB8AC3E}">
        <p14:creationId xmlns="" xmlns:p14="http://schemas.microsoft.com/office/powerpoint/2010/main" val="330990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6CB5EDB-782E-4162-8759-36CE9A101923}" type="slidenum">
              <a:rPr lang="ru-RU" smtClean="0"/>
              <a:pPr/>
              <a:t>15</a:t>
            </a:fld>
            <a:endParaRPr lang="ru-RU" smtClean="0"/>
          </a:p>
        </p:txBody>
      </p:sp>
      <p:sp>
        <p:nvSpPr>
          <p:cNvPr id="28675" name="Образ слайда 1"/>
          <p:cNvSpPr>
            <a:spLocks noGrp="1" noRot="1" noChangeAspect="1" noTextEdit="1"/>
          </p:cNvSpPr>
          <p:nvPr>
            <p:ph type="sldImg"/>
          </p:nvPr>
        </p:nvSpPr>
        <p:spPr>
          <a:ln/>
        </p:spPr>
      </p:sp>
      <p:sp>
        <p:nvSpPr>
          <p:cNvPr id="28676" name="Заметки 2"/>
          <p:cNvSpPr>
            <a:spLocks noGrp="1"/>
          </p:cNvSpPr>
          <p:nvPr>
            <p:ph type="body" idx="1"/>
          </p:nvPr>
        </p:nvSpPr>
        <p:spPr>
          <a:noFill/>
          <a:ln/>
        </p:spPr>
        <p:txBody>
          <a:bodyPr/>
          <a:lstStyle/>
          <a:p>
            <a:pPr eaLnBrk="1" hangingPunct="1"/>
            <a:r>
              <a:rPr lang="ru-RU" smtClean="0"/>
              <a:t>Использование автофильтра позволяет легко и быстро найти для работы данные в диапазоне ячеек или столбце таблицы</a:t>
            </a:r>
          </a:p>
          <a:p>
            <a:pPr eaLnBrk="1" hangingPunct="1"/>
            <a:r>
              <a:rPr lang="ru-RU" smtClean="0"/>
              <a:t>В отфильтрованных данных отображаются только строки, соответствующие заданным условиям (Условие. Ограничение, заданное для отбора записей, включаемых в результирующий набор записей запроса или фильтра.), а ненужные строки скрываются. После отбора данные в этом подмножестве можно копировать, искать, изменять, форматировать, преобразовывать в диаграммы и выводить на печать; при этом их местонахождение и порядок не изменятся.</a:t>
            </a:r>
          </a:p>
          <a:p>
            <a:r>
              <a:rPr lang="ru-RU" smtClean="0"/>
              <a:t>Возможен отбор по нескольким столбцам. Несколько фильтров можно применять одновременно. Фильтры действуют по дополнительному принципу, т. е. каждый новый фильтр накладывается на фильтр, примененный до него, и в еще большей степени ограничивает подмножество данных. </a:t>
            </a:r>
          </a:p>
          <a:p>
            <a:r>
              <a:rPr lang="ru-RU" smtClean="0"/>
              <a:t>С помощью автофильтра можно создать три типа фильтров: по значениям списка, по формату или по условиям. Все они являются взаимоисключающими в пределах диапазона ячеек или столбца таблицы. Например, можно выполнить отбор по цвету ячеек или по списку чисел, но нельзя использовать оба типа одновременно; точно так же необходимо выбрать один тип из двух, если требуется выполнить отбор по значкам или на основе фильтра, заданного пользователем. </a:t>
            </a:r>
          </a:p>
          <a:p>
            <a:pPr eaLnBrk="1" hangingPunct="1"/>
            <a:endParaRPr lang="ru-RU" smtClean="0"/>
          </a:p>
        </p:txBody>
      </p:sp>
      <p:sp>
        <p:nvSpPr>
          <p:cNvPr id="2867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E160BC9-7777-4183-9C6D-3A0DD0F30BFC}" type="slidenum">
              <a:rPr lang="ru-RU" sz="1200"/>
              <a:pPr algn="r" eaLnBrk="0" hangingPunct="0"/>
              <a:t>15</a:t>
            </a:fld>
            <a:endParaRPr lang="ru-RU"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798A111-4FCB-48F6-83CD-B11D5DB0D423}" type="slidenum">
              <a:rPr lang="ru-RU" smtClean="0"/>
              <a:pPr/>
              <a:t>16</a:t>
            </a:fld>
            <a:endParaRPr lang="ru-RU" smtClean="0"/>
          </a:p>
        </p:txBody>
      </p:sp>
      <p:sp>
        <p:nvSpPr>
          <p:cNvPr id="29699" name="Образ слайда 1"/>
          <p:cNvSpPr>
            <a:spLocks noGrp="1" noRot="1" noChangeAspect="1" noTextEdit="1"/>
          </p:cNvSpPr>
          <p:nvPr>
            <p:ph type="sldImg"/>
          </p:nvPr>
        </p:nvSpPr>
        <p:spPr>
          <a:ln/>
        </p:spPr>
      </p:sp>
      <p:sp>
        <p:nvSpPr>
          <p:cNvPr id="29700" name="Заметки 2"/>
          <p:cNvSpPr>
            <a:spLocks noGrp="1"/>
          </p:cNvSpPr>
          <p:nvPr>
            <p:ph type="body" idx="1"/>
          </p:nvPr>
        </p:nvSpPr>
        <p:spPr>
          <a:noFill/>
          <a:ln/>
        </p:spPr>
        <p:txBody>
          <a:bodyPr/>
          <a:lstStyle/>
          <a:p>
            <a:pPr eaLnBrk="1" hangingPunct="1"/>
            <a:r>
              <a:rPr lang="ru-RU" smtClean="0"/>
              <a:t>Сортировка строк по четырем условиям отбора (столбцам)</a:t>
            </a:r>
          </a:p>
          <a:p>
            <a:pPr eaLnBrk="1" hangingPunct="1"/>
            <a:r>
              <a:rPr lang="ru-RU" smtClean="0"/>
              <a:t>Выделите ячейку в диапазоне, который требуется отсортировать. </a:t>
            </a:r>
          </a:p>
          <a:p>
            <a:pPr eaLnBrk="1" hangingPunct="1"/>
            <a:r>
              <a:rPr lang="ru-RU" smtClean="0"/>
              <a:t>В меню </a:t>
            </a:r>
            <a:r>
              <a:rPr lang="ru-RU" b="1" smtClean="0"/>
              <a:t>Данные</a:t>
            </a:r>
            <a:r>
              <a:rPr lang="ru-RU" smtClean="0"/>
              <a:t> выберите команду </a:t>
            </a:r>
            <a:r>
              <a:rPr lang="ru-RU" b="1" smtClean="0"/>
              <a:t>Сортировка</a:t>
            </a:r>
            <a:r>
              <a:rPr lang="ru-RU" smtClean="0"/>
              <a:t>. </a:t>
            </a:r>
          </a:p>
          <a:p>
            <a:pPr eaLnBrk="1" hangingPunct="1"/>
            <a:r>
              <a:rPr lang="ru-RU" smtClean="0"/>
              <a:t>В окне </a:t>
            </a:r>
            <a:r>
              <a:rPr lang="ru-RU" b="1" smtClean="0"/>
              <a:t>Сортировать по</a:t>
            </a:r>
            <a:r>
              <a:rPr lang="ru-RU" smtClean="0"/>
              <a:t> сначала укажите столбец наименьшей важности. </a:t>
            </a:r>
          </a:p>
          <a:p>
            <a:pPr eaLnBrk="1" hangingPunct="1"/>
            <a:r>
              <a:rPr lang="ru-RU" smtClean="0"/>
              <a:t>Нажмите кнопку </a:t>
            </a:r>
            <a:r>
              <a:rPr lang="ru-RU" b="1" smtClean="0"/>
              <a:t>OK</a:t>
            </a:r>
            <a:r>
              <a:rPr lang="ru-RU" smtClean="0"/>
              <a:t>. </a:t>
            </a:r>
          </a:p>
          <a:p>
            <a:pPr eaLnBrk="1" hangingPunct="1"/>
            <a:r>
              <a:rPr lang="ru-RU" smtClean="0"/>
              <a:t>В меню </a:t>
            </a:r>
            <a:r>
              <a:rPr lang="ru-RU" b="1" smtClean="0"/>
              <a:t>Данные</a:t>
            </a:r>
            <a:r>
              <a:rPr lang="ru-RU" smtClean="0"/>
              <a:t> выберите команду </a:t>
            </a:r>
            <a:r>
              <a:rPr lang="ru-RU" b="1" smtClean="0"/>
              <a:t>Сортировка</a:t>
            </a:r>
            <a:r>
              <a:rPr lang="ru-RU" smtClean="0"/>
              <a:t>. </a:t>
            </a:r>
          </a:p>
          <a:p>
            <a:pPr eaLnBrk="1" hangingPunct="1"/>
            <a:r>
              <a:rPr lang="ru-RU" smtClean="0"/>
              <a:t>В полях </a:t>
            </a:r>
            <a:r>
              <a:rPr lang="ru-RU" b="1" smtClean="0"/>
              <a:t>Сортировать по</a:t>
            </a:r>
            <a:r>
              <a:rPr lang="ru-RU" smtClean="0"/>
              <a:t> и </a:t>
            </a:r>
            <a:r>
              <a:rPr lang="ru-RU" b="1" smtClean="0"/>
              <a:t>Затем по</a:t>
            </a:r>
            <a:r>
              <a:rPr lang="ru-RU" smtClean="0"/>
              <a:t> укажите три других сортируемых столбца, начиная с самого важного. </a:t>
            </a:r>
          </a:p>
          <a:p>
            <a:pPr eaLnBrk="1" hangingPunct="1"/>
            <a:r>
              <a:rPr lang="ru-RU" smtClean="0"/>
              <a:t>Выберите остальные параметры сортировки и нажмите кнопку </a:t>
            </a:r>
            <a:r>
              <a:rPr lang="ru-RU" b="1" smtClean="0"/>
              <a:t>OK</a:t>
            </a:r>
            <a:r>
              <a:rPr lang="ru-RU" smtClean="0"/>
              <a:t>. </a:t>
            </a:r>
          </a:p>
          <a:p>
            <a:pPr eaLnBrk="1" hangingPunct="1"/>
            <a:endParaRPr lang="ru-RU" smtClean="0"/>
          </a:p>
        </p:txBody>
      </p:sp>
      <p:sp>
        <p:nvSpPr>
          <p:cNvPr id="2970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97F8159-DD07-45CC-AFD5-92A18CF0A41D}" type="slidenum">
              <a:rPr lang="ru-RU" sz="1200"/>
              <a:pPr algn="r" eaLnBrk="0" hangingPunct="0"/>
              <a:t>16</a:t>
            </a:fld>
            <a:endParaRPr lang="ru-RU"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04D362A-D5F5-40F5-8AF1-F8BCF5FE610D}" type="slidenum">
              <a:rPr lang="ru-RU" smtClean="0"/>
              <a:pPr/>
              <a:t>17</a:t>
            </a:fld>
            <a:endParaRPr lang="ru-RU" smtClean="0"/>
          </a:p>
        </p:txBody>
      </p:sp>
      <p:sp>
        <p:nvSpPr>
          <p:cNvPr id="30723" name="Образ слайда 1"/>
          <p:cNvSpPr>
            <a:spLocks noGrp="1" noRot="1" noChangeAspect="1" noTextEdit="1"/>
          </p:cNvSpPr>
          <p:nvPr>
            <p:ph type="sldImg"/>
          </p:nvPr>
        </p:nvSpPr>
        <p:spPr>
          <a:ln/>
        </p:spPr>
      </p:sp>
      <p:sp>
        <p:nvSpPr>
          <p:cNvPr id="30724" name="Заметки 2"/>
          <p:cNvSpPr>
            <a:spLocks noGrp="1"/>
          </p:cNvSpPr>
          <p:nvPr>
            <p:ph type="body" idx="1"/>
          </p:nvPr>
        </p:nvSpPr>
        <p:spPr>
          <a:noFill/>
          <a:ln/>
        </p:spPr>
        <p:txBody>
          <a:bodyPr/>
          <a:lstStyle/>
          <a:p>
            <a:pPr eaLnBrk="1" hangingPunct="1"/>
            <a:r>
              <a:rPr lang="ru-RU" smtClean="0"/>
              <a:t>Диаграммы служат для представления данных в графическом виде.</a:t>
            </a:r>
          </a:p>
          <a:p>
            <a:pPr eaLnBrk="1" hangingPunct="1"/>
            <a:endParaRPr lang="ru-RU" smtClean="0"/>
          </a:p>
          <a:p>
            <a:pPr eaLnBrk="1" hangingPunct="1"/>
            <a:r>
              <a:rPr lang="ru-RU" smtClean="0"/>
              <a:t>Прежде всего необходимо выбрать данные, которые следует включить в диаграмму, а также заголовки столбцов и строк.</a:t>
            </a:r>
          </a:p>
          <a:p>
            <a:pPr eaLnBrk="1" hangingPunct="1"/>
            <a:r>
              <a:rPr lang="ru-RU" smtClean="0"/>
              <a:t>Если затем нажать на панели инструментов кнопку </a:t>
            </a:r>
            <a:r>
              <a:rPr lang="ru-RU" b="1" smtClean="0"/>
              <a:t>Создать диагамму</a:t>
            </a:r>
            <a:r>
              <a:rPr lang="ru-RU" smtClean="0"/>
              <a:t>, откроется мастер диаграмм.</a:t>
            </a:r>
          </a:p>
          <a:p>
            <a:pPr eaLnBrk="1" hangingPunct="1"/>
            <a:r>
              <a:rPr lang="ru-RU" smtClean="0"/>
              <a:t>В открывающемся окне по умолчанию выбирается тип диаграммы «Гистограмма». Можно выбрать любой другой тип, однако в данном случае следует оставить тип «Гистограмма»: именно он обычно используется для сравнения элементов данных.</a:t>
            </a:r>
          </a:p>
          <a:p>
            <a:pPr eaLnBrk="1" hangingPunct="1"/>
            <a:r>
              <a:rPr lang="ru-RU" smtClean="0"/>
              <a:t>Затем следует нажать кнопку </a:t>
            </a:r>
            <a:r>
              <a:rPr lang="ru-RU" b="1" smtClean="0"/>
              <a:t>ОК</a:t>
            </a:r>
            <a:r>
              <a:rPr lang="ru-RU" smtClean="0"/>
              <a:t> в нижней части окна мастера. Это все, что требуется для создания простой диаграммы.</a:t>
            </a:r>
          </a:p>
          <a:p>
            <a:pPr eaLnBrk="1" hangingPunct="1"/>
            <a:endParaRPr lang="ru-RU" smtClean="0"/>
          </a:p>
          <a:p>
            <a:pPr eaLnBrk="1" hangingPunct="1"/>
            <a:endParaRPr lang="ru-RU" b="1" smtClean="0"/>
          </a:p>
          <a:p>
            <a:pPr eaLnBrk="1" hangingPunct="1"/>
            <a:endParaRPr lang="ru-RU" smtClean="0"/>
          </a:p>
          <a:p>
            <a:pPr eaLnBrk="1" hangingPunct="1"/>
            <a:endParaRPr lang="ru-RU" smtClean="0"/>
          </a:p>
        </p:txBody>
      </p:sp>
      <p:sp>
        <p:nvSpPr>
          <p:cNvPr id="3072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8D1FA4E-D395-4EBB-8586-63BC16295707}" type="slidenum">
              <a:rPr lang="ru-RU" sz="1200"/>
              <a:pPr algn="r" eaLnBrk="0" hangingPunct="0"/>
              <a:t>17</a:t>
            </a:fld>
            <a:endParaRPr lang="ru-RU"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AC3F8C-A1CB-43E9-8A82-A79B81C61A95}" type="slidenum">
              <a:rPr lang="ru-RU" smtClean="0"/>
              <a:pPr/>
              <a:t>18</a:t>
            </a:fld>
            <a:endParaRPr lang="ru-RU" smtClean="0"/>
          </a:p>
        </p:txBody>
      </p:sp>
      <p:sp>
        <p:nvSpPr>
          <p:cNvPr id="31747" name="Образ слайда 1"/>
          <p:cNvSpPr>
            <a:spLocks noGrp="1" noRot="1" noChangeAspect="1" noTextEdit="1"/>
          </p:cNvSpPr>
          <p:nvPr>
            <p:ph type="sldImg"/>
          </p:nvPr>
        </p:nvSpPr>
        <p:spPr>
          <a:ln/>
        </p:spPr>
      </p:sp>
      <p:sp>
        <p:nvSpPr>
          <p:cNvPr id="31748" name="Заметки 2"/>
          <p:cNvSpPr>
            <a:spLocks noGrp="1"/>
          </p:cNvSpPr>
          <p:nvPr>
            <p:ph type="body" idx="1"/>
          </p:nvPr>
        </p:nvSpPr>
        <p:spPr>
          <a:noFill/>
          <a:ln/>
        </p:spPr>
        <p:txBody>
          <a:bodyPr/>
          <a:lstStyle/>
          <a:p>
            <a:pPr eaLnBrk="1" hangingPunct="1">
              <a:lnSpc>
                <a:spcPct val="90000"/>
              </a:lnSpc>
            </a:pPr>
            <a:endParaRPr lang="ru-RU" smtClean="0"/>
          </a:p>
        </p:txBody>
      </p:sp>
      <p:sp>
        <p:nvSpPr>
          <p:cNvPr id="3174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116CE0B-C937-4359-A749-FA85A03364BE}" type="slidenum">
              <a:rPr lang="ru-RU" sz="1200"/>
              <a:pPr algn="r" eaLnBrk="0" hangingPunct="0"/>
              <a:t>18</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812360" y="6356350"/>
            <a:ext cx="1152128" cy="365125"/>
          </a:xfrm>
          <a:solidFill>
            <a:schemeClr val="accent5">
              <a:lumMod val="40000"/>
              <a:lumOff val="60000"/>
              <a:alpha val="40000"/>
            </a:schemeClr>
          </a:solidFill>
        </p:spPr>
        <p:txBody>
          <a:bodyPr/>
          <a:lstStyle>
            <a:lvl1pPr>
              <a:defRPr sz="2400" b="1" baseline="0">
                <a:solidFill>
                  <a:schemeClr val="tx1"/>
                </a:solidFill>
              </a:defRPr>
            </a:lvl1pPr>
          </a:lstStyle>
          <a:p>
            <a:pPr>
              <a:defRPr/>
            </a:pPr>
            <a:r>
              <a:rPr lang="en-US" dirty="0" smtClean="0"/>
              <a:t>1</a:t>
            </a:r>
            <a:fld id="{801ED666-4A04-4DB1-85D2-C7615DF95AED}" type="slidenum">
              <a:rPr lang="ru-RU" smtClean="0"/>
              <a:pPr>
                <a:defRPr/>
              </a:pPr>
              <a:t>‹#›</a:t>
            </a:fld>
            <a:r>
              <a:rPr lang="en-US" dirty="0" smtClean="0"/>
              <a:t>1</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7ECF2D-C997-4A33-BCBA-406889B39B3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283B0B-0C0F-46BF-980F-1CD523586BC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440B94-E5C7-4161-9C94-2AE1538E737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D712B3-7D42-4448-9806-4D0912A64F0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E316B81-9CE4-4386-8CAF-66BB48F78F4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3CDDB35-BFB6-41EE-99D5-383F7D4C065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4DDC09-D70B-4CFE-A2E4-E390F405D06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75F399-BD6B-411B-85CE-B0C213328A6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3DB41F0-CB73-4CE9-A4FF-1712966F70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8B7586-B059-4424-85D1-340782C8BB5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8A3C6FA-97E8-409A-9F7E-5F7F5FCD488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857375"/>
            <a:ext cx="7772400" cy="1830388"/>
          </a:xfrm>
        </p:spPr>
        <p:txBody>
          <a:bodyPr/>
          <a:lstStyle/>
          <a:p>
            <a:r>
              <a:rPr lang="en-US" smtClean="0"/>
              <a:t>MS Excel</a:t>
            </a:r>
            <a:endParaRPr lang="ru-RU" smtClean="0"/>
          </a:p>
        </p:txBody>
      </p:sp>
      <p:sp>
        <p:nvSpPr>
          <p:cNvPr id="9219" name="Rectangle 3"/>
          <p:cNvSpPr>
            <a:spLocks noGrp="1" noChangeArrowheads="1"/>
          </p:cNvSpPr>
          <p:nvPr>
            <p:ph type="subTitle" idx="1"/>
          </p:nvPr>
        </p:nvSpPr>
        <p:spPr>
          <a:xfrm>
            <a:off x="539750" y="3716338"/>
            <a:ext cx="7772400" cy="1200150"/>
          </a:xfrm>
        </p:spPr>
        <p:txBody>
          <a:bodyPr rtlCol="0">
            <a:normAutofit/>
          </a:bodyPr>
          <a:lstStyle/>
          <a:p>
            <a:pPr fontAlgn="auto">
              <a:spcAft>
                <a:spcPts val="0"/>
              </a:spcAft>
              <a:buFont typeface="Arial" pitchFamily="34" charset="0"/>
              <a:buNone/>
              <a:defRPr/>
            </a:pPr>
            <a:r>
              <a:rPr lang="ru-RU" dirty="0" smtClean="0"/>
              <a:t>Часть</a:t>
            </a:r>
            <a:r>
              <a:rPr lang="en-US" dirty="0" smtClean="0"/>
              <a:t> II</a:t>
            </a:r>
            <a:endParaRPr lang="ru-RU" dirty="0" smtClean="0"/>
          </a:p>
          <a:p>
            <a:pPr fontAlgn="auto">
              <a:spcAft>
                <a:spcPts val="0"/>
              </a:spcAft>
              <a:buFont typeface="Arial" pitchFamily="34" charset="0"/>
              <a:buNone/>
              <a:defRPr/>
            </a:pPr>
            <a:r>
              <a:rPr lang="ru-RU" sz="1600" dirty="0" smtClean="0"/>
              <a:t>4 декабря 2015</a:t>
            </a:r>
            <a:endParaRPr lang="ru-RU"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464771" y="620688"/>
          <a:ext cx="8214457" cy="59656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716016" y="0"/>
            <a:ext cx="4011034" cy="523220"/>
          </a:xfrm>
          <a:prstGeom prst="rect">
            <a:avLst/>
          </a:prstGeom>
          <a:noFill/>
        </p:spPr>
        <p:txBody>
          <a:bodyPr wrap="none" rtlCol="0">
            <a:spAutoFit/>
          </a:bodyPr>
          <a:lstStyle/>
          <a:p>
            <a:r>
              <a:rPr lang="ru-RU" sz="2800" dirty="0" smtClean="0">
                <a:solidFill>
                  <a:srgbClr val="FF0000"/>
                </a:solidFill>
              </a:rPr>
              <a:t>Как построить в </a:t>
            </a:r>
            <a:r>
              <a:rPr lang="en-US" sz="2800" dirty="0" smtClean="0">
                <a:solidFill>
                  <a:srgbClr val="FF0000"/>
                </a:solidFill>
              </a:rPr>
              <a:t>Excel?</a:t>
            </a:r>
            <a:endParaRPr lang="ru-RU" sz="2800" dirty="0">
              <a:solidFill>
                <a:srgbClr val="FF0000"/>
              </a:solidFill>
            </a:endParaRPr>
          </a:p>
        </p:txBody>
      </p:sp>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850106"/>
          </a:xfrm>
        </p:spPr>
        <p:txBody>
          <a:bodyPr/>
          <a:lstStyle/>
          <a:p>
            <a:r>
              <a:rPr lang="ru-RU" sz="3600" dirty="0" smtClean="0"/>
              <a:t>Вычисление гистограммы с помощью формул</a:t>
            </a:r>
            <a:endParaRPr lang="ru-RU" sz="3600"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11</a:t>
            </a:fld>
            <a:endParaRPr lang="ru-RU"/>
          </a:p>
        </p:txBody>
      </p:sp>
      <p:pic>
        <p:nvPicPr>
          <p:cNvPr id="1027" name="Picture 3"/>
          <p:cNvPicPr>
            <a:picLocks noChangeAspect="1" noChangeArrowheads="1"/>
          </p:cNvPicPr>
          <p:nvPr/>
        </p:nvPicPr>
        <p:blipFill>
          <a:blip r:embed="rId2" cstate="print"/>
          <a:srcRect/>
          <a:stretch>
            <a:fillRect/>
          </a:stretch>
        </p:blipFill>
        <p:spPr bwMode="auto">
          <a:xfrm>
            <a:off x="899592" y="1591829"/>
            <a:ext cx="7284983" cy="4501467"/>
          </a:xfrm>
          <a:prstGeom prst="rect">
            <a:avLst/>
          </a:prstGeom>
          <a:noFill/>
          <a:ln w="12700">
            <a:solidFill>
              <a:schemeClr val="tx1"/>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Есть или может быть подключена команда построения гистограммы</a:t>
            </a:r>
            <a:endParaRPr lang="ru-RU" sz="3600" dirty="0"/>
          </a:p>
        </p:txBody>
      </p:sp>
      <p:sp>
        <p:nvSpPr>
          <p:cNvPr id="4" name="Содержимое 3"/>
          <p:cNvSpPr>
            <a:spLocks noGrp="1"/>
          </p:cNvSpPr>
          <p:nvPr>
            <p:ph idx="1"/>
          </p:nvPr>
        </p:nvSpPr>
        <p:spPr/>
        <p:txBody>
          <a:bodyPr/>
          <a:lstStyle/>
          <a:p>
            <a:r>
              <a:rPr lang="ru-RU" sz="2800" dirty="0" smtClean="0"/>
              <a:t>Меню Данные =</a:t>
            </a:r>
            <a:r>
              <a:rPr lang="en-US" sz="2800" dirty="0" smtClean="0"/>
              <a:t>&gt; </a:t>
            </a:r>
            <a:r>
              <a:rPr lang="ru-RU" sz="2800" dirty="0" smtClean="0"/>
              <a:t>Анализ данных =</a:t>
            </a:r>
            <a:r>
              <a:rPr lang="en-US" sz="2800" dirty="0" smtClean="0"/>
              <a:t>&gt; </a:t>
            </a:r>
            <a:r>
              <a:rPr lang="ru-RU" sz="2800" dirty="0" smtClean="0"/>
              <a:t>гистограмма</a:t>
            </a:r>
            <a:endParaRPr lang="en-US" sz="2800" dirty="0" smtClean="0"/>
          </a:p>
          <a:p>
            <a:r>
              <a:rPr lang="ru-RU" sz="2800" dirty="0" smtClean="0"/>
              <a:t>Если нет Анализа данных, то подключить его так:</a:t>
            </a:r>
          </a:p>
          <a:p>
            <a:pPr lvl="1"/>
            <a:r>
              <a:rPr lang="ru-RU" sz="2400" dirty="0" smtClean="0"/>
              <a:t>Меню Большой круг – где сохранение =</a:t>
            </a:r>
            <a:r>
              <a:rPr lang="en-US" sz="2400" dirty="0" smtClean="0"/>
              <a:t>&gt; </a:t>
            </a:r>
            <a:r>
              <a:rPr lang="ru-RU" sz="2400" dirty="0" smtClean="0"/>
              <a:t>Параметры =</a:t>
            </a:r>
            <a:r>
              <a:rPr lang="en-US" sz="2400" dirty="0" smtClean="0"/>
              <a:t>&gt; </a:t>
            </a:r>
            <a:r>
              <a:rPr lang="ru-RU" sz="2400" dirty="0" smtClean="0"/>
              <a:t>Надстройки =</a:t>
            </a:r>
            <a:r>
              <a:rPr lang="en-US" sz="2400" dirty="0" smtClean="0"/>
              <a:t>&gt;</a:t>
            </a:r>
            <a:r>
              <a:rPr lang="ru-RU" sz="2400" dirty="0" smtClean="0"/>
              <a:t> Надстройки </a:t>
            </a:r>
            <a:r>
              <a:rPr lang="en-US" sz="2400" dirty="0" smtClean="0"/>
              <a:t>Excel </a:t>
            </a:r>
            <a:r>
              <a:rPr lang="ru-RU" sz="2400" dirty="0" smtClean="0"/>
              <a:t>Перейти </a:t>
            </a:r>
            <a:r>
              <a:rPr lang="en-US" sz="2400" dirty="0" smtClean="0"/>
              <a:t>=&gt; </a:t>
            </a:r>
            <a:r>
              <a:rPr lang="ru-RU" sz="2400" dirty="0" smtClean="0"/>
              <a:t>галочку возле Пакет анализа (не путать с Пакет анализа </a:t>
            </a:r>
            <a:r>
              <a:rPr lang="en-US" sz="2400" dirty="0" smtClean="0"/>
              <a:t>VBA!)</a:t>
            </a:r>
            <a:r>
              <a:rPr lang="ru-RU" sz="2400" dirty="0" smtClean="0"/>
              <a:t>  </a:t>
            </a:r>
          </a:p>
          <a:p>
            <a:r>
              <a:rPr lang="ru-RU" sz="2800" dirty="0" smtClean="0"/>
              <a:t>Не советую использовать, так как при любом изменении карманов надо все делать заново</a:t>
            </a:r>
            <a:endParaRPr lang="ru-RU" sz="2800"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62074"/>
          </a:xfrm>
        </p:spPr>
        <p:txBody>
          <a:bodyPr/>
          <a:lstStyle/>
          <a:p>
            <a:r>
              <a:rPr lang="ru-RU" dirty="0" smtClean="0"/>
              <a:t>Какие ответы дает </a:t>
            </a:r>
            <a:r>
              <a:rPr lang="ru-RU" dirty="0" err="1" smtClean="0"/>
              <a:t>МатСтатистика</a:t>
            </a:r>
            <a:endParaRPr lang="ru-RU" dirty="0"/>
          </a:p>
        </p:txBody>
      </p:sp>
      <p:sp>
        <p:nvSpPr>
          <p:cNvPr id="4" name="Содержимое 3"/>
          <p:cNvSpPr>
            <a:spLocks noGrp="1"/>
          </p:cNvSpPr>
          <p:nvPr>
            <p:ph sz="half" idx="2"/>
          </p:nvPr>
        </p:nvSpPr>
        <p:spPr>
          <a:xfrm>
            <a:off x="0" y="620688"/>
            <a:ext cx="4572000" cy="5976664"/>
          </a:xfrm>
        </p:spPr>
        <p:txBody>
          <a:bodyPr/>
          <a:lstStyle/>
          <a:p>
            <a:r>
              <a:rPr lang="ru-RU" dirty="0" smtClean="0"/>
              <a:t>Пять орлов при </a:t>
            </a:r>
            <a:r>
              <a:rPr lang="ru-RU" dirty="0" smtClean="0"/>
              <a:t>20-ти </a:t>
            </a:r>
            <a:r>
              <a:rPr lang="ru-RU" dirty="0" smtClean="0"/>
              <a:t>бросаниях: случайность или монета кривая?</a:t>
            </a:r>
          </a:p>
          <a:p>
            <a:r>
              <a:rPr lang="ru-RU" dirty="0" smtClean="0"/>
              <a:t>Число </a:t>
            </a:r>
            <a:r>
              <a:rPr lang="en-US" dirty="0" smtClean="0"/>
              <a:t>“</a:t>
            </a:r>
            <a:r>
              <a:rPr lang="ru-RU" dirty="0" smtClean="0"/>
              <a:t>успехов</a:t>
            </a:r>
            <a:r>
              <a:rPr lang="en-US" dirty="0" smtClean="0"/>
              <a:t>” </a:t>
            </a:r>
            <a:r>
              <a:rPr lang="ru-RU" dirty="0" smtClean="0"/>
              <a:t>при многих бросаниях имеет распределение Бернулли, оно же – биномиальное</a:t>
            </a:r>
          </a:p>
          <a:p>
            <a:r>
              <a:rPr lang="ru-RU" dirty="0" smtClean="0"/>
              <a:t>Найдем вероятность </a:t>
            </a:r>
            <a:r>
              <a:rPr lang="en-US" b="1" dirty="0" smtClean="0"/>
              <a:t>P</a:t>
            </a:r>
            <a:r>
              <a:rPr lang="en-US" dirty="0" smtClean="0"/>
              <a:t> </a:t>
            </a:r>
            <a:r>
              <a:rPr lang="ru-RU" dirty="0" smtClean="0"/>
              <a:t>того, что при двадцати </a:t>
            </a:r>
            <a:r>
              <a:rPr lang="ru-RU" i="1" dirty="0" smtClean="0"/>
              <a:t>независимых</a:t>
            </a:r>
            <a:r>
              <a:rPr lang="ru-RU" dirty="0" smtClean="0"/>
              <a:t> бросаниях с вероятностью успеха </a:t>
            </a:r>
            <a:r>
              <a:rPr lang="en-US" dirty="0" smtClean="0"/>
              <a:t>0.5</a:t>
            </a:r>
            <a:r>
              <a:rPr lang="ru-RU" dirty="0" smtClean="0"/>
              <a:t> выпадет 5 или менее успехов</a:t>
            </a:r>
          </a:p>
          <a:p>
            <a:r>
              <a:rPr lang="ru-RU" dirty="0" smtClean="0"/>
              <a:t>В </a:t>
            </a:r>
            <a:r>
              <a:rPr lang="en-US" dirty="0" smtClean="0"/>
              <a:t>Excel: </a:t>
            </a:r>
            <a:r>
              <a:rPr lang="en-US" dirty="0" err="1" smtClean="0"/>
              <a:t>fx</a:t>
            </a:r>
            <a:r>
              <a:rPr lang="en-US" dirty="0" smtClean="0"/>
              <a:t> =&gt; </a:t>
            </a:r>
            <a:r>
              <a:rPr lang="ru-RU" dirty="0" smtClean="0"/>
              <a:t>статистические =</a:t>
            </a:r>
            <a:r>
              <a:rPr lang="en-US" dirty="0" smtClean="0"/>
              <a:t>&gt; </a:t>
            </a:r>
            <a:r>
              <a:rPr lang="ru-RU" dirty="0" err="1" smtClean="0"/>
              <a:t>биномраспр</a:t>
            </a:r>
            <a:r>
              <a:rPr lang="ru-RU" dirty="0" smtClean="0"/>
              <a:t>:</a:t>
            </a:r>
            <a:endParaRPr lang="ru-RU" dirty="0"/>
          </a:p>
        </p:txBody>
      </p:sp>
      <p:sp>
        <p:nvSpPr>
          <p:cNvPr id="6" name="Содержимое 5"/>
          <p:cNvSpPr>
            <a:spLocks noGrp="1"/>
          </p:cNvSpPr>
          <p:nvPr>
            <p:ph sz="quarter" idx="4"/>
          </p:nvPr>
        </p:nvSpPr>
        <p:spPr>
          <a:xfrm>
            <a:off x="4572000" y="620688"/>
            <a:ext cx="4572000" cy="6048672"/>
          </a:xfrm>
        </p:spPr>
        <p:txBody>
          <a:bodyPr/>
          <a:lstStyle/>
          <a:p>
            <a:pPr lvl="1"/>
            <a:r>
              <a:rPr lang="ru-RU" dirty="0" smtClean="0"/>
              <a:t>число успехов = 5</a:t>
            </a:r>
          </a:p>
          <a:p>
            <a:pPr lvl="1"/>
            <a:r>
              <a:rPr lang="ru-RU" dirty="0" smtClean="0"/>
              <a:t>число испытаний = 20</a:t>
            </a:r>
          </a:p>
          <a:p>
            <a:pPr lvl="1"/>
            <a:r>
              <a:rPr lang="ru-RU" dirty="0" smtClean="0"/>
              <a:t>вероятность успеха = 0.5</a:t>
            </a:r>
            <a:r>
              <a:rPr lang="en-US" dirty="0" smtClean="0"/>
              <a:t> </a:t>
            </a:r>
            <a:endParaRPr lang="ru-RU" dirty="0" smtClean="0"/>
          </a:p>
          <a:p>
            <a:pPr lvl="1"/>
            <a:r>
              <a:rPr lang="ru-RU" dirty="0" smtClean="0"/>
              <a:t>интегральная = ИСТИНА (т.к. </a:t>
            </a:r>
            <a:r>
              <a:rPr lang="en-US" dirty="0" smtClean="0"/>
              <a:t>&lt;= 5 </a:t>
            </a:r>
            <a:r>
              <a:rPr lang="ru-RU" dirty="0" smtClean="0"/>
              <a:t>успехов)</a:t>
            </a:r>
            <a:br>
              <a:rPr lang="ru-RU" dirty="0" smtClean="0"/>
            </a:br>
            <a:r>
              <a:rPr lang="ru-RU" dirty="0" smtClean="0"/>
              <a:t>Ответ:  </a:t>
            </a:r>
            <a:r>
              <a:rPr lang="en-US" b="1" dirty="0" smtClean="0"/>
              <a:t>P = 0.02</a:t>
            </a:r>
          </a:p>
          <a:p>
            <a:r>
              <a:rPr lang="ru-RU" dirty="0" smtClean="0"/>
              <a:t>Интерпретация:  вероятность получить такой исход </a:t>
            </a:r>
            <a:r>
              <a:rPr lang="ru-RU" dirty="0" smtClean="0"/>
              <a:t>20-ти </a:t>
            </a:r>
            <a:r>
              <a:rPr lang="ru-RU" dirty="0" smtClean="0"/>
              <a:t>бросаний </a:t>
            </a:r>
            <a:r>
              <a:rPr lang="ru-RU" u="sng" dirty="0" smtClean="0"/>
              <a:t>при правильной монете</a:t>
            </a:r>
            <a:r>
              <a:rPr lang="ru-RU" dirty="0" smtClean="0"/>
              <a:t> равна 0.02. Очевидно,</a:t>
            </a:r>
            <a:br>
              <a:rPr lang="ru-RU" dirty="0" smtClean="0"/>
            </a:br>
            <a:r>
              <a:rPr lang="ru-RU" dirty="0" smtClean="0"/>
              <a:t>еще такая же вероятность получить 15 или более решек</a:t>
            </a:r>
          </a:p>
          <a:p>
            <a:r>
              <a:rPr lang="ru-RU" dirty="0" smtClean="0"/>
              <a:t>1000 генов на прямой цепи ДНК из 2200и генов всего: </a:t>
            </a:r>
          </a:p>
          <a:p>
            <a:pPr lvl="1"/>
            <a:r>
              <a:rPr lang="ru-RU" dirty="0" smtClean="0"/>
              <a:t>случайность или </a:t>
            </a:r>
          </a:p>
          <a:p>
            <a:pPr lvl="1"/>
            <a:r>
              <a:rPr lang="ru-RU" dirty="0" smtClean="0"/>
              <a:t>имеет биологический смысл?</a:t>
            </a:r>
            <a:endParaRPr lang="ru-RU" dirty="0"/>
          </a:p>
        </p:txBody>
      </p:sp>
      <p:sp>
        <p:nvSpPr>
          <p:cNvPr id="7" name="Номер слайда 6"/>
          <p:cNvSpPr>
            <a:spLocks noGrp="1"/>
          </p:cNvSpPr>
          <p:nvPr>
            <p:ph type="sldNum" sz="quarter" idx="12"/>
          </p:nvPr>
        </p:nvSpPr>
        <p:spPr/>
        <p:txBody>
          <a:bodyPr/>
          <a:lstStyle/>
          <a:p>
            <a:pPr>
              <a:defRPr/>
            </a:pPr>
            <a:fld id="{33CDDB35-BFB6-41EE-99D5-383F7D4C0651}" type="slidenum">
              <a:rPr lang="ru-RU" smtClean="0"/>
              <a:pPr>
                <a:defRPr/>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00808"/>
            <a:ext cx="8229600" cy="1143000"/>
          </a:xfrm>
        </p:spPr>
        <p:txBody>
          <a:bodyPr/>
          <a:lstStyle/>
          <a:p>
            <a:r>
              <a:rPr lang="ru-RU" dirty="0" smtClean="0"/>
              <a:t>КОНЕЦ</a:t>
            </a:r>
            <a:endParaRPr lang="ru-RU"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0" y="0"/>
            <a:ext cx="6246813" cy="1196975"/>
          </a:xfrm>
        </p:spPr>
        <p:txBody>
          <a:bodyPr anchor="b"/>
          <a:lstStyle/>
          <a:p>
            <a:r>
              <a:rPr lang="ru-RU" sz="5400" smtClean="0"/>
              <a:t>Фильтр данных</a:t>
            </a:r>
            <a:endParaRPr lang="en-US" sz="5400" smtClean="0"/>
          </a:p>
        </p:txBody>
      </p:sp>
      <p:sp>
        <p:nvSpPr>
          <p:cNvPr id="8195" name="Text Box 5"/>
          <p:cNvSpPr txBox="1">
            <a:spLocks noChangeArrowheads="1"/>
          </p:cNvSpPr>
          <p:nvPr/>
        </p:nvSpPr>
        <p:spPr bwMode="auto">
          <a:xfrm>
            <a:off x="5976938" y="1331913"/>
            <a:ext cx="2932112" cy="368300"/>
          </a:xfrm>
          <a:prstGeom prst="rect">
            <a:avLst/>
          </a:prstGeom>
          <a:noFill/>
          <a:ln w="9525">
            <a:noFill/>
            <a:miter lim="800000"/>
            <a:headEnd/>
            <a:tailEnd/>
          </a:ln>
        </p:spPr>
        <p:txBody>
          <a:bodyPr wrap="none">
            <a:spAutoFit/>
          </a:bodyPr>
          <a:lstStyle/>
          <a:p>
            <a:r>
              <a:rPr lang="ru-RU"/>
              <a:t>Меню </a:t>
            </a:r>
            <a:r>
              <a:rPr lang="en-US"/>
              <a:t>– </a:t>
            </a:r>
            <a:r>
              <a:rPr lang="ru-RU"/>
              <a:t>Данные </a:t>
            </a:r>
            <a:r>
              <a:rPr lang="en-US"/>
              <a:t>–</a:t>
            </a:r>
            <a:r>
              <a:rPr lang="ru-RU"/>
              <a:t> Фильтр</a:t>
            </a:r>
            <a:endParaRPr lang="en-US"/>
          </a:p>
        </p:txBody>
      </p:sp>
      <p:pic>
        <p:nvPicPr>
          <p:cNvPr id="8196" name="Picture 7"/>
          <p:cNvPicPr>
            <a:picLocks noChangeAspect="1" noChangeArrowheads="1"/>
          </p:cNvPicPr>
          <p:nvPr/>
        </p:nvPicPr>
        <p:blipFill>
          <a:blip r:embed="rId3" cstate="print"/>
          <a:srcRect r="4810" b="18364"/>
          <a:stretch>
            <a:fillRect/>
          </a:stretch>
        </p:blipFill>
        <p:spPr bwMode="auto">
          <a:xfrm>
            <a:off x="323850" y="1773238"/>
            <a:ext cx="8532813" cy="4573587"/>
          </a:xfrm>
          <a:prstGeom prst="rect">
            <a:avLst/>
          </a:prstGeom>
          <a:noFill/>
          <a:ln w="9525">
            <a:noFill/>
            <a:miter lim="800000"/>
            <a:headEnd/>
            <a:tailEnd/>
          </a:ln>
        </p:spPr>
      </p:pic>
      <p:pic>
        <p:nvPicPr>
          <p:cNvPr id="8197" name="Picture 8"/>
          <p:cNvPicPr>
            <a:picLocks noChangeAspect="1" noChangeArrowheads="1"/>
          </p:cNvPicPr>
          <p:nvPr/>
        </p:nvPicPr>
        <p:blipFill>
          <a:blip r:embed="rId4" cstate="print"/>
          <a:srcRect r="2197"/>
          <a:stretch>
            <a:fillRect/>
          </a:stretch>
        </p:blipFill>
        <p:spPr bwMode="auto">
          <a:xfrm>
            <a:off x="6788150" y="461963"/>
            <a:ext cx="2016125" cy="87947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917575" y="0"/>
            <a:ext cx="8226425" cy="1143000"/>
          </a:xfrm>
        </p:spPr>
        <p:txBody>
          <a:bodyPr anchor="b"/>
          <a:lstStyle/>
          <a:p>
            <a:r>
              <a:rPr lang="ru-RU" sz="5400" smtClean="0"/>
              <a:t>Сортировка данных</a:t>
            </a:r>
            <a:endParaRPr lang="en-US" sz="5400" smtClean="0"/>
          </a:p>
        </p:txBody>
      </p:sp>
      <p:pic>
        <p:nvPicPr>
          <p:cNvPr id="9219" name="Picture 3"/>
          <p:cNvPicPr>
            <a:picLocks noChangeAspect="1" noChangeArrowheads="1"/>
          </p:cNvPicPr>
          <p:nvPr/>
        </p:nvPicPr>
        <p:blipFill>
          <a:blip r:embed="rId3" cstate="print"/>
          <a:srcRect l="4250" t="7111" r="13063" b="5695"/>
          <a:stretch>
            <a:fillRect/>
          </a:stretch>
        </p:blipFill>
        <p:spPr bwMode="auto">
          <a:xfrm>
            <a:off x="1344613" y="1727200"/>
            <a:ext cx="6300787" cy="4983163"/>
          </a:xfrm>
          <a:prstGeom prst="rect">
            <a:avLst/>
          </a:prstGeom>
          <a:noFill/>
          <a:ln w="9525">
            <a:noFill/>
            <a:miter lim="800000"/>
            <a:headEnd/>
            <a:tailEnd/>
          </a:ln>
        </p:spPr>
      </p:pic>
      <p:sp>
        <p:nvSpPr>
          <p:cNvPr id="9220" name="Text Box 4"/>
          <p:cNvSpPr txBox="1">
            <a:spLocks noChangeArrowheads="1"/>
          </p:cNvSpPr>
          <p:nvPr/>
        </p:nvSpPr>
        <p:spPr bwMode="auto">
          <a:xfrm>
            <a:off x="541338" y="1157288"/>
            <a:ext cx="2165350" cy="366712"/>
          </a:xfrm>
          <a:prstGeom prst="rect">
            <a:avLst/>
          </a:prstGeom>
          <a:noFill/>
          <a:ln w="9525">
            <a:noFill/>
            <a:miter lim="800000"/>
            <a:headEnd/>
            <a:tailEnd/>
          </a:ln>
        </p:spPr>
        <p:txBody>
          <a:bodyPr wrap="none">
            <a:spAutoFit/>
          </a:bodyPr>
          <a:lstStyle/>
          <a:p>
            <a:r>
              <a:rPr lang="en-US"/>
              <a:t>Menu</a:t>
            </a:r>
            <a:r>
              <a:rPr lang="ru-RU"/>
              <a:t> </a:t>
            </a:r>
            <a:r>
              <a:rPr lang="en-US"/>
              <a:t>–</a:t>
            </a:r>
            <a:r>
              <a:rPr lang="ru-RU"/>
              <a:t> </a:t>
            </a:r>
            <a:r>
              <a:rPr lang="en-US"/>
              <a:t>Data</a:t>
            </a:r>
            <a:r>
              <a:rPr lang="ru-RU"/>
              <a:t> </a:t>
            </a:r>
            <a:r>
              <a:rPr lang="en-US"/>
              <a:t>–</a:t>
            </a:r>
            <a:r>
              <a:rPr lang="ru-RU"/>
              <a:t> </a:t>
            </a:r>
            <a:r>
              <a:rPr lang="en-US"/>
              <a:t>Sort</a:t>
            </a:r>
          </a:p>
        </p:txBody>
      </p:sp>
      <p:sp>
        <p:nvSpPr>
          <p:cNvPr id="9221" name="Text Box 5"/>
          <p:cNvSpPr txBox="1">
            <a:spLocks noChangeArrowheads="1"/>
          </p:cNvSpPr>
          <p:nvPr/>
        </p:nvSpPr>
        <p:spPr bwMode="auto">
          <a:xfrm>
            <a:off x="5562600" y="1143000"/>
            <a:ext cx="3482975" cy="396875"/>
          </a:xfrm>
          <a:prstGeom prst="rect">
            <a:avLst/>
          </a:prstGeom>
          <a:noFill/>
          <a:ln w="9525">
            <a:noFill/>
            <a:miter lim="800000"/>
            <a:headEnd/>
            <a:tailEnd/>
          </a:ln>
        </p:spPr>
        <p:txBody>
          <a:bodyPr wrap="none">
            <a:spAutoFit/>
          </a:bodyPr>
          <a:lstStyle/>
          <a:p>
            <a:r>
              <a:rPr lang="ru-RU" sz="1600"/>
              <a:t>Меню </a:t>
            </a:r>
            <a:r>
              <a:rPr lang="en-US" sz="1600"/>
              <a:t>– </a:t>
            </a:r>
            <a:r>
              <a:rPr lang="ru-RU" sz="1600"/>
              <a:t>Данные </a:t>
            </a:r>
            <a:r>
              <a:rPr lang="en-US" sz="1600"/>
              <a:t>–</a:t>
            </a:r>
            <a:r>
              <a:rPr lang="ru-RU" sz="1600"/>
              <a:t> Сортировка</a:t>
            </a:r>
            <a:endParaRPr lang="en-US" sz="1600"/>
          </a:p>
        </p:txBody>
      </p:sp>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16</a:t>
            </a:fld>
            <a:endParaRPr lang="ru-RU"/>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0" y="107950"/>
            <a:ext cx="8226425" cy="654050"/>
          </a:xfrm>
        </p:spPr>
        <p:txBody>
          <a:bodyPr rtlCol="0" anchor="b">
            <a:normAutofit fontScale="90000"/>
          </a:bodyPr>
          <a:lstStyle/>
          <a:p>
            <a:pPr fontAlgn="auto">
              <a:spcAft>
                <a:spcPts val="0"/>
              </a:spcAft>
              <a:defRPr/>
            </a:pPr>
            <a:r>
              <a:rPr lang="ru-RU" sz="4800" dirty="0" smtClean="0"/>
              <a:t>Построение диаграмм</a:t>
            </a:r>
            <a:endParaRPr lang="en-US" sz="4800" dirty="0" smtClean="0"/>
          </a:p>
        </p:txBody>
      </p:sp>
      <p:sp>
        <p:nvSpPr>
          <p:cNvPr id="10243" name="Text Box 4"/>
          <p:cNvSpPr txBox="1">
            <a:spLocks noChangeArrowheads="1"/>
          </p:cNvSpPr>
          <p:nvPr/>
        </p:nvSpPr>
        <p:spPr bwMode="auto">
          <a:xfrm>
            <a:off x="6281738" y="549275"/>
            <a:ext cx="2393950" cy="366713"/>
          </a:xfrm>
          <a:prstGeom prst="rect">
            <a:avLst/>
          </a:prstGeom>
          <a:noFill/>
          <a:ln w="9525">
            <a:noFill/>
            <a:miter lim="800000"/>
            <a:headEnd/>
            <a:tailEnd/>
          </a:ln>
        </p:spPr>
        <p:txBody>
          <a:bodyPr>
            <a:spAutoFit/>
          </a:bodyPr>
          <a:lstStyle/>
          <a:p>
            <a:pPr eaLnBrk="0" hangingPunct="0"/>
            <a:r>
              <a:rPr lang="en-US"/>
              <a:t>Menu – Insert – Chart</a:t>
            </a:r>
          </a:p>
        </p:txBody>
      </p:sp>
      <p:sp>
        <p:nvSpPr>
          <p:cNvPr id="10244" name="Text Box 6"/>
          <p:cNvSpPr txBox="1">
            <a:spLocks noChangeArrowheads="1"/>
          </p:cNvSpPr>
          <p:nvPr/>
        </p:nvSpPr>
        <p:spPr bwMode="auto">
          <a:xfrm>
            <a:off x="5341938" y="782638"/>
            <a:ext cx="3579812" cy="366712"/>
          </a:xfrm>
          <a:prstGeom prst="rect">
            <a:avLst/>
          </a:prstGeom>
          <a:noFill/>
          <a:ln w="9525">
            <a:noFill/>
            <a:miter lim="800000"/>
            <a:headEnd/>
            <a:tailEnd/>
          </a:ln>
        </p:spPr>
        <p:txBody>
          <a:bodyPr>
            <a:spAutoFit/>
          </a:bodyPr>
          <a:lstStyle/>
          <a:p>
            <a:pPr eaLnBrk="0" hangingPunct="0"/>
            <a:r>
              <a:rPr lang="ru-RU"/>
              <a:t>Меню</a:t>
            </a:r>
            <a:r>
              <a:rPr lang="en-US"/>
              <a:t> – </a:t>
            </a:r>
            <a:r>
              <a:rPr lang="ru-RU"/>
              <a:t>Вставка</a:t>
            </a:r>
            <a:r>
              <a:rPr lang="en-US"/>
              <a:t> – </a:t>
            </a:r>
            <a:r>
              <a:rPr lang="ru-RU"/>
              <a:t>Диаграмма</a:t>
            </a:r>
            <a:endParaRPr lang="en-US"/>
          </a:p>
        </p:txBody>
      </p:sp>
      <p:pic>
        <p:nvPicPr>
          <p:cNvPr id="10245" name="Picture 7"/>
          <p:cNvPicPr>
            <a:picLocks noChangeAspect="1" noChangeArrowheads="1"/>
          </p:cNvPicPr>
          <p:nvPr/>
        </p:nvPicPr>
        <p:blipFill>
          <a:blip r:embed="rId3" cstate="print"/>
          <a:srcRect r="21381" b="17575"/>
          <a:stretch>
            <a:fillRect/>
          </a:stretch>
        </p:blipFill>
        <p:spPr bwMode="auto">
          <a:xfrm>
            <a:off x="395288" y="1196975"/>
            <a:ext cx="8208962" cy="5378450"/>
          </a:xfrm>
          <a:prstGeom prst="rect">
            <a:avLst/>
          </a:prstGeom>
          <a:noFill/>
          <a:ln w="9525">
            <a:noFill/>
            <a:miter lim="800000"/>
            <a:headEnd/>
            <a:tailEnd/>
          </a:ln>
        </p:spPr>
      </p:pic>
      <p:sp>
        <p:nvSpPr>
          <p:cNvPr id="7" name="Солнце 6"/>
          <p:cNvSpPr/>
          <p:nvPr/>
        </p:nvSpPr>
        <p:spPr>
          <a:xfrm>
            <a:off x="6640513" y="2224088"/>
            <a:ext cx="433387" cy="431800"/>
          </a:xfrm>
          <a:prstGeom prst="su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Номер слайда 7"/>
          <p:cNvSpPr>
            <a:spLocks noGrp="1"/>
          </p:cNvSpPr>
          <p:nvPr>
            <p:ph type="sldNum" sz="quarter" idx="12"/>
          </p:nvPr>
        </p:nvSpPr>
        <p:spPr/>
        <p:txBody>
          <a:bodyPr/>
          <a:lstStyle/>
          <a:p>
            <a:pPr>
              <a:defRPr/>
            </a:pPr>
            <a:fld id="{E775F399-BD6B-411B-85CE-B0C213328A6E}" type="slidenum">
              <a:rPr lang="ru-RU" smtClean="0"/>
              <a:pPr>
                <a:defRPr/>
              </a:pPr>
              <a:t>17</a:t>
            </a:fld>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9" name="Rectangle 7"/>
          <p:cNvSpPr>
            <a:spLocks noGrp="1" noChangeArrowheads="1"/>
          </p:cNvSpPr>
          <p:nvPr>
            <p:ph type="title" idx="4294967295"/>
          </p:nvPr>
        </p:nvSpPr>
        <p:spPr>
          <a:xfrm>
            <a:off x="0" y="179388"/>
            <a:ext cx="8226425" cy="728662"/>
          </a:xfrm>
        </p:spPr>
        <p:txBody>
          <a:bodyPr rtlCol="0">
            <a:normAutofit fontScale="90000"/>
          </a:bodyPr>
          <a:lstStyle/>
          <a:p>
            <a:pPr fontAlgn="auto">
              <a:spcAft>
                <a:spcPts val="0"/>
              </a:spcAft>
              <a:defRPr/>
            </a:pPr>
            <a:r>
              <a:rPr lang="ru-RU" dirty="0" smtClean="0"/>
              <a:t>Построение диаграмм</a:t>
            </a:r>
          </a:p>
        </p:txBody>
      </p:sp>
      <p:pic>
        <p:nvPicPr>
          <p:cNvPr id="11267" name="Picture 2"/>
          <p:cNvPicPr>
            <a:picLocks noChangeAspect="1" noChangeArrowheads="1"/>
          </p:cNvPicPr>
          <p:nvPr/>
        </p:nvPicPr>
        <p:blipFill>
          <a:blip r:embed="rId3" cstate="print"/>
          <a:srcRect b="4262"/>
          <a:stretch>
            <a:fillRect/>
          </a:stretch>
        </p:blipFill>
        <p:spPr bwMode="auto">
          <a:xfrm>
            <a:off x="250825" y="1131888"/>
            <a:ext cx="8893175" cy="53213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18</a:t>
            </a:fld>
            <a:endParaRPr lang="ru-RU"/>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07950" y="274638"/>
            <a:ext cx="8229600" cy="1143000"/>
          </a:xfrm>
        </p:spPr>
        <p:txBody>
          <a:bodyPr/>
          <a:lstStyle/>
          <a:p>
            <a:r>
              <a:rPr lang="ru-RU" smtClean="0"/>
              <a:t>Настойка диаграммы</a:t>
            </a:r>
          </a:p>
        </p:txBody>
      </p:sp>
      <p:pic>
        <p:nvPicPr>
          <p:cNvPr id="12291" name="Picture 2"/>
          <p:cNvPicPr>
            <a:picLocks noGrp="1" noChangeAspect="1" noChangeArrowheads="1"/>
          </p:cNvPicPr>
          <p:nvPr>
            <p:ph idx="1"/>
          </p:nvPr>
        </p:nvPicPr>
        <p:blipFill>
          <a:blip r:embed="rId3" cstate="print">
            <a:lum contrast="10000"/>
          </a:blip>
          <a:srcRect b="79236"/>
          <a:stretch>
            <a:fillRect/>
          </a:stretch>
        </p:blipFill>
        <p:spPr>
          <a:xfrm>
            <a:off x="207963" y="1381125"/>
            <a:ext cx="8569325" cy="1111250"/>
          </a:xfrm>
          <a:noFill/>
        </p:spPr>
      </p:pic>
      <p:pic>
        <p:nvPicPr>
          <p:cNvPr id="12292" name="Picture 3"/>
          <p:cNvPicPr>
            <a:picLocks noChangeAspect="1" noChangeArrowheads="1"/>
          </p:cNvPicPr>
          <p:nvPr/>
        </p:nvPicPr>
        <p:blipFill>
          <a:blip r:embed="rId4" cstate="print">
            <a:lum contrast="10000"/>
          </a:blip>
          <a:srcRect b="78929"/>
          <a:stretch>
            <a:fillRect/>
          </a:stretch>
        </p:blipFill>
        <p:spPr bwMode="auto">
          <a:xfrm>
            <a:off x="225425" y="2949575"/>
            <a:ext cx="8594725" cy="1131888"/>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lum contrast="10000"/>
          </a:blip>
          <a:srcRect b="79271"/>
          <a:stretch>
            <a:fillRect/>
          </a:stretch>
        </p:blipFill>
        <p:spPr bwMode="auto">
          <a:xfrm>
            <a:off x="250825" y="4549775"/>
            <a:ext cx="8585200" cy="11112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93440B94-E5C7-4161-9C94-2AE1538E7379}" type="slidenum">
              <a:rPr lang="ru-RU" smtClean="0"/>
              <a:pPr>
                <a:defRPr/>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713"/>
          </a:xfrm>
        </p:spPr>
        <p:txBody>
          <a:bodyPr rtlCol="0">
            <a:noAutofit/>
          </a:bodyPr>
          <a:lstStyle/>
          <a:p>
            <a:pPr fontAlgn="auto">
              <a:spcAft>
                <a:spcPts val="0"/>
              </a:spcAft>
              <a:defRPr/>
            </a:pPr>
            <a:r>
              <a:rPr lang="ru-RU" sz="3600" dirty="0" smtClean="0"/>
              <a:t>Удобности</a:t>
            </a:r>
          </a:p>
        </p:txBody>
      </p:sp>
      <p:sp>
        <p:nvSpPr>
          <p:cNvPr id="3" name="Содержимое 2"/>
          <p:cNvSpPr>
            <a:spLocks noGrp="1"/>
          </p:cNvSpPr>
          <p:nvPr>
            <p:ph idx="1"/>
          </p:nvPr>
        </p:nvSpPr>
        <p:spPr>
          <a:xfrm>
            <a:off x="457200" y="856506"/>
            <a:ext cx="8229600" cy="5884862"/>
          </a:xfrm>
        </p:spPr>
        <p:txBody>
          <a:bodyPr rtlCol="0">
            <a:normAutofit fontScale="47500" lnSpcReduction="20000"/>
          </a:bodyPr>
          <a:lstStyle/>
          <a:p>
            <a:pPr fontAlgn="auto">
              <a:spcAft>
                <a:spcPts val="0"/>
              </a:spcAft>
              <a:buFont typeface="Arial" pitchFamily="34" charset="0"/>
              <a:buChar char="•"/>
              <a:defRPr/>
            </a:pPr>
            <a:r>
              <a:rPr lang="ru-RU" dirty="0" smtClean="0"/>
              <a:t>Выделение области, напр. </a:t>
            </a:r>
            <a:r>
              <a:rPr lang="en-US" dirty="0" smtClean="0"/>
              <a:t>  A5:B120000</a:t>
            </a:r>
            <a:r>
              <a:rPr lang="ru-RU" dirty="0" smtClean="0"/>
              <a:t> </a:t>
            </a:r>
            <a:r>
              <a:rPr lang="ru-RU" sz="2700" dirty="0" smtClean="0"/>
              <a:t>(окошко рядом с </a:t>
            </a:r>
            <a:r>
              <a:rPr lang="en-US" sz="2700" dirty="0" err="1" smtClean="0"/>
              <a:t>fx</a:t>
            </a:r>
            <a:r>
              <a:rPr lang="en-US" sz="2700" dirty="0" smtClean="0"/>
              <a:t>)</a:t>
            </a:r>
          </a:p>
          <a:p>
            <a:pPr fontAlgn="auto">
              <a:spcAft>
                <a:spcPts val="0"/>
              </a:spcAft>
              <a:buFont typeface="Arial" pitchFamily="34" charset="0"/>
              <a:buChar char="•"/>
              <a:defRPr/>
            </a:pPr>
            <a:r>
              <a:rPr lang="ru-RU" dirty="0" smtClean="0"/>
              <a:t>Выделение набора столбцов, набора строк, всего листа </a:t>
            </a:r>
            <a:r>
              <a:rPr lang="ru-RU" sz="2700" dirty="0" smtClean="0"/>
              <a:t>(щелчок по именам столбцов, номерам строк, удерживая </a:t>
            </a:r>
            <a:r>
              <a:rPr lang="en-US" sz="2700" dirty="0" smtClean="0"/>
              <a:t>Ctrl, </a:t>
            </a:r>
            <a:r>
              <a:rPr lang="ru-RU" sz="2700" dirty="0" smtClean="0"/>
              <a:t>если много)</a:t>
            </a:r>
          </a:p>
          <a:p>
            <a:pPr fontAlgn="auto">
              <a:spcAft>
                <a:spcPts val="0"/>
              </a:spcAft>
              <a:buFont typeface="Arial" pitchFamily="34" charset="0"/>
              <a:buChar char="•"/>
              <a:defRPr/>
            </a:pPr>
            <a:r>
              <a:rPr lang="ru-RU" dirty="0" smtClean="0"/>
              <a:t>Переход </a:t>
            </a:r>
          </a:p>
          <a:p>
            <a:pPr lvl="1" fontAlgn="auto">
              <a:spcAft>
                <a:spcPts val="0"/>
              </a:spcAft>
              <a:buFont typeface="Arial" pitchFamily="34" charset="0"/>
              <a:buChar char="–"/>
              <a:defRPr/>
            </a:pPr>
            <a:r>
              <a:rPr lang="ru-RU" dirty="0" smtClean="0"/>
              <a:t>к заданной ячейке, напр.  </a:t>
            </a:r>
            <a:r>
              <a:rPr lang="en-US" dirty="0" smtClean="0"/>
              <a:t>F</a:t>
            </a:r>
            <a:r>
              <a:rPr lang="ru-RU" dirty="0" smtClean="0"/>
              <a:t>10259</a:t>
            </a:r>
          </a:p>
          <a:p>
            <a:pPr lvl="1" fontAlgn="auto">
              <a:spcAft>
                <a:spcPts val="0"/>
              </a:spcAft>
              <a:buFont typeface="Arial" pitchFamily="34" charset="0"/>
              <a:buChar char="–"/>
              <a:defRPr/>
            </a:pPr>
            <a:r>
              <a:rPr lang="ru-RU" dirty="0" smtClean="0"/>
              <a:t>к краю заполненного диапазона</a:t>
            </a:r>
            <a:r>
              <a:rPr lang="en-US" dirty="0" smtClean="0"/>
              <a:t>   (Ctrl+</a:t>
            </a:r>
            <a:r>
              <a:rPr lang="ru-RU" dirty="0" smtClean="0"/>
              <a:t>стрелка)</a:t>
            </a:r>
          </a:p>
          <a:p>
            <a:pPr fontAlgn="auto">
              <a:spcAft>
                <a:spcPts val="0"/>
              </a:spcAft>
              <a:buFont typeface="Arial" pitchFamily="34" charset="0"/>
              <a:buChar char="•"/>
              <a:defRPr/>
            </a:pPr>
            <a:r>
              <a:rPr lang="ru-RU" dirty="0" err="1" smtClean="0"/>
              <a:t>Автозаполнение</a:t>
            </a:r>
            <a:r>
              <a:rPr lang="ru-RU" dirty="0" smtClean="0"/>
              <a:t> арифметической прогрессии </a:t>
            </a:r>
            <a:r>
              <a:rPr lang="ru-RU" sz="2700" dirty="0" smtClean="0"/>
              <a:t>(тянуть за уголок).</a:t>
            </a:r>
          </a:p>
          <a:p>
            <a:pPr fontAlgn="auto">
              <a:spcAft>
                <a:spcPts val="0"/>
              </a:spcAft>
              <a:buFont typeface="Arial" pitchFamily="34" charset="0"/>
              <a:buChar char="•"/>
              <a:defRPr/>
            </a:pPr>
            <a:r>
              <a:rPr lang="ru-RU" dirty="0" smtClean="0"/>
              <a:t>Суммирование непрерывного диапазона чисел  </a:t>
            </a:r>
            <a:r>
              <a:rPr lang="ru-RU" sz="2700" dirty="0" smtClean="0"/>
              <a:t>(значок  </a:t>
            </a:r>
            <a:r>
              <a:rPr lang="ru-RU" sz="2700" dirty="0" err="1" smtClean="0"/>
              <a:t>Автосуммирование</a:t>
            </a:r>
            <a:r>
              <a:rPr lang="en-US" sz="2700" dirty="0" smtClean="0"/>
              <a:t> </a:t>
            </a:r>
            <a:r>
              <a:rPr lang="ru-RU" sz="2700" dirty="0" smtClean="0"/>
              <a:t>или </a:t>
            </a:r>
            <a:r>
              <a:rPr lang="en-US" sz="2700" dirty="0" smtClean="0"/>
              <a:t>Alt+=</a:t>
            </a:r>
            <a:r>
              <a:rPr lang="ru-RU" sz="2700" dirty="0" smtClean="0"/>
              <a:t>) </a:t>
            </a:r>
            <a:endParaRPr lang="ru-RU" sz="2700" dirty="0" smtClean="0"/>
          </a:p>
          <a:p>
            <a:pPr fontAlgn="auto">
              <a:spcAft>
                <a:spcPts val="0"/>
              </a:spcAft>
              <a:buFont typeface="Arial" pitchFamily="34" charset="0"/>
              <a:buChar char="•"/>
              <a:defRPr/>
            </a:pPr>
            <a:r>
              <a:rPr lang="ru-RU" dirty="0" smtClean="0"/>
              <a:t>Поиск</a:t>
            </a:r>
            <a:r>
              <a:rPr lang="en-US" dirty="0" smtClean="0"/>
              <a:t>/</a:t>
            </a:r>
            <a:r>
              <a:rPr lang="ru-RU" dirty="0" smtClean="0"/>
              <a:t>замена символа</a:t>
            </a:r>
            <a:r>
              <a:rPr lang="en-US" dirty="0" smtClean="0"/>
              <a:t>/</a:t>
            </a:r>
            <a:r>
              <a:rPr lang="ru-RU" dirty="0" smtClean="0"/>
              <a:t>слова на другой/другое  везде, где он встретился в выделенном диапазоне </a:t>
            </a:r>
            <a:r>
              <a:rPr lang="ru-RU" sz="2700" dirty="0" smtClean="0"/>
              <a:t>(</a:t>
            </a:r>
            <a:r>
              <a:rPr lang="en-US" sz="2700" dirty="0" err="1" smtClean="0"/>
              <a:t>Ctrl+F</a:t>
            </a:r>
            <a:r>
              <a:rPr lang="en-US" sz="2700" dirty="0" smtClean="0"/>
              <a:t>/</a:t>
            </a:r>
            <a:r>
              <a:rPr lang="en-US" sz="2700" dirty="0" err="1" smtClean="0"/>
              <a:t>Ctrl+H</a:t>
            </a:r>
            <a:r>
              <a:rPr lang="en-US" sz="2700" dirty="0" smtClean="0"/>
              <a:t>)</a:t>
            </a:r>
            <a:r>
              <a:rPr lang="ru-RU" sz="2700" dirty="0" smtClean="0"/>
              <a:t>.</a:t>
            </a:r>
          </a:p>
          <a:p>
            <a:pPr fontAlgn="auto">
              <a:spcAft>
                <a:spcPts val="0"/>
              </a:spcAft>
              <a:buFont typeface="Arial" pitchFamily="34" charset="0"/>
              <a:buChar char="•"/>
              <a:defRPr/>
            </a:pPr>
            <a:r>
              <a:rPr lang="ru-RU" dirty="0" smtClean="0"/>
              <a:t>Отмена последнего действия </a:t>
            </a:r>
            <a:r>
              <a:rPr lang="ru-RU" sz="2700" dirty="0" smtClean="0"/>
              <a:t>(</a:t>
            </a:r>
            <a:r>
              <a:rPr lang="en-US" sz="2700" dirty="0" err="1" smtClean="0"/>
              <a:t>Ctrl+Z</a:t>
            </a:r>
            <a:r>
              <a:rPr lang="en-US" sz="2700" dirty="0" smtClean="0"/>
              <a:t>)</a:t>
            </a:r>
            <a:endParaRPr lang="ru-RU" sz="2700" dirty="0" smtClean="0"/>
          </a:p>
          <a:p>
            <a:pPr fontAlgn="auto">
              <a:spcAft>
                <a:spcPts val="0"/>
              </a:spcAft>
              <a:buFont typeface="Arial" pitchFamily="34" charset="0"/>
              <a:buChar char="•"/>
              <a:defRPr/>
            </a:pPr>
            <a:r>
              <a:rPr lang="ru-RU" dirty="0" smtClean="0"/>
              <a:t>Введение и редактирование формулы </a:t>
            </a:r>
            <a:r>
              <a:rPr lang="ru-RU" sz="2700" dirty="0" smtClean="0"/>
              <a:t>(через </a:t>
            </a:r>
            <a:r>
              <a:rPr lang="en-US" sz="2700" dirty="0" err="1" smtClean="0"/>
              <a:t>fx</a:t>
            </a:r>
            <a:r>
              <a:rPr lang="en-US" sz="2700" dirty="0" smtClean="0"/>
              <a:t> </a:t>
            </a:r>
            <a:r>
              <a:rPr lang="ru-RU" sz="2700" dirty="0" smtClean="0"/>
              <a:t>, в ячейку или окошко формул начиная с </a:t>
            </a:r>
            <a:r>
              <a:rPr lang="en-US" sz="2700" dirty="0" smtClean="0"/>
              <a:t>“=“)</a:t>
            </a:r>
            <a:endParaRPr lang="ru-RU" sz="2700" dirty="0" smtClean="0"/>
          </a:p>
          <a:p>
            <a:pPr fontAlgn="auto">
              <a:spcAft>
                <a:spcPts val="0"/>
              </a:spcAft>
              <a:buFont typeface="Arial" pitchFamily="34" charset="0"/>
              <a:buChar char="•"/>
              <a:defRPr/>
            </a:pPr>
            <a:r>
              <a:rPr lang="ru-RU" dirty="0" smtClean="0"/>
              <a:t>Вставка </a:t>
            </a:r>
            <a:endParaRPr lang="en-US" dirty="0" smtClean="0"/>
          </a:p>
          <a:p>
            <a:pPr lvl="1" fontAlgn="auto">
              <a:spcAft>
                <a:spcPts val="0"/>
              </a:spcAft>
              <a:buFont typeface="Arial" pitchFamily="34" charset="0"/>
              <a:buChar char="–"/>
              <a:defRPr/>
            </a:pPr>
            <a:r>
              <a:rPr lang="ru-RU" sz="2900" dirty="0" smtClean="0"/>
              <a:t>значения в ячейку без изменения формата ячейки</a:t>
            </a:r>
            <a:r>
              <a:rPr lang="en-US" sz="2900" dirty="0" smtClean="0"/>
              <a:t> </a:t>
            </a:r>
            <a:r>
              <a:rPr lang="en-US" dirty="0" smtClean="0"/>
              <a:t>(</a:t>
            </a:r>
            <a:r>
              <a:rPr lang="ru-RU" b="1" u="sng" dirty="0" smtClean="0"/>
              <a:t>в окошко </a:t>
            </a:r>
            <a:r>
              <a:rPr lang="ru-RU" b="1" u="sng" dirty="0" smtClean="0"/>
              <a:t>формул</a:t>
            </a:r>
            <a:r>
              <a:rPr lang="ru-RU" b="1" dirty="0" smtClean="0"/>
              <a:t> или </a:t>
            </a:r>
            <a:r>
              <a:rPr lang="en-US" b="1" u="sng" dirty="0" smtClean="0"/>
              <a:t>F2</a:t>
            </a:r>
            <a:r>
              <a:rPr lang="ru-RU" dirty="0" smtClean="0"/>
              <a:t>)</a:t>
            </a:r>
            <a:endParaRPr lang="en-US" dirty="0" smtClean="0"/>
          </a:p>
          <a:p>
            <a:pPr lvl="1" fontAlgn="auto">
              <a:spcAft>
                <a:spcPts val="0"/>
              </a:spcAft>
              <a:buFont typeface="Arial" pitchFamily="34" charset="0"/>
              <a:buChar char="–"/>
              <a:defRPr/>
            </a:pPr>
            <a:r>
              <a:rPr lang="en-US" sz="2900" b="1" u="sng" dirty="0" smtClean="0"/>
              <a:t>c</a:t>
            </a:r>
            <a:r>
              <a:rPr lang="ru-RU" sz="2900" b="1" u="sng" dirty="0" err="1" smtClean="0"/>
              <a:t>пециальная</a:t>
            </a:r>
            <a:r>
              <a:rPr lang="ru-RU" sz="2900" b="1" u="sng" dirty="0" smtClean="0"/>
              <a:t> вставка</a:t>
            </a:r>
            <a:r>
              <a:rPr lang="ru-RU" sz="2900" b="1" dirty="0" smtClean="0"/>
              <a:t> </a:t>
            </a:r>
            <a:r>
              <a:rPr lang="en-US" sz="2900" b="1" dirty="0" smtClean="0"/>
              <a:t> </a:t>
            </a:r>
            <a:r>
              <a:rPr lang="ru-RU" dirty="0" smtClean="0"/>
              <a:t>(</a:t>
            </a:r>
            <a:r>
              <a:rPr lang="ru-RU" dirty="0" smtClean="0"/>
              <a:t>через правую кнопку мыши)</a:t>
            </a:r>
          </a:p>
          <a:p>
            <a:pPr fontAlgn="auto">
              <a:spcAft>
                <a:spcPts val="0"/>
              </a:spcAft>
              <a:buFont typeface="Arial" pitchFamily="34" charset="0"/>
              <a:buChar char="•"/>
              <a:defRPr/>
            </a:pPr>
            <a:r>
              <a:rPr lang="ru-RU" dirty="0" smtClean="0"/>
              <a:t>Изменение числа отображаемых десятичных знаков в числе</a:t>
            </a:r>
            <a:r>
              <a:rPr lang="en-US" dirty="0" smtClean="0"/>
              <a:t> </a:t>
            </a:r>
            <a:r>
              <a:rPr lang="en-US" sz="2700" dirty="0" smtClean="0"/>
              <a:t>(</a:t>
            </a:r>
            <a:r>
              <a:rPr lang="ru-RU" sz="2700" dirty="0" smtClean="0"/>
              <a:t>формат ячейки через правую кнопку мыши или меню </a:t>
            </a:r>
            <a:r>
              <a:rPr lang="en-US" sz="2700" dirty="0" smtClean="0"/>
              <a:t>“</a:t>
            </a:r>
            <a:r>
              <a:rPr lang="ru-RU" sz="2700" dirty="0" smtClean="0"/>
              <a:t>формат</a:t>
            </a:r>
            <a:r>
              <a:rPr lang="en-US" sz="2700" dirty="0" smtClean="0"/>
              <a:t>”</a:t>
            </a:r>
            <a:r>
              <a:rPr lang="ru-RU" sz="2700" dirty="0" smtClean="0"/>
              <a:t>)</a:t>
            </a:r>
            <a:endParaRPr lang="ru-RU" sz="2700" dirty="0" smtClean="0"/>
          </a:p>
          <a:p>
            <a:pPr fontAlgn="auto">
              <a:spcAft>
                <a:spcPts val="0"/>
              </a:spcAft>
              <a:buFont typeface="Arial" pitchFamily="34" charset="0"/>
              <a:buChar char="•"/>
              <a:defRPr/>
            </a:pPr>
            <a:r>
              <a:rPr lang="ru-RU" dirty="0" smtClean="0"/>
              <a:t>Распространение формулы </a:t>
            </a:r>
          </a:p>
          <a:p>
            <a:pPr lvl="1" fontAlgn="auto">
              <a:spcAft>
                <a:spcPts val="0"/>
              </a:spcAft>
              <a:buFont typeface="Arial" pitchFamily="34" charset="0"/>
              <a:buChar char="–"/>
              <a:defRPr/>
            </a:pPr>
            <a:r>
              <a:rPr lang="en-US" dirty="0" err="1" smtClean="0"/>
              <a:t>Ctrl+D</a:t>
            </a:r>
            <a:r>
              <a:rPr lang="en-US" dirty="0" smtClean="0"/>
              <a:t>, </a:t>
            </a:r>
            <a:r>
              <a:rPr lang="en-US" dirty="0" err="1" smtClean="0"/>
              <a:t>Ctrl+R</a:t>
            </a:r>
            <a:endParaRPr lang="en-US" dirty="0" smtClean="0"/>
          </a:p>
          <a:p>
            <a:pPr lvl="1" fontAlgn="auto">
              <a:spcAft>
                <a:spcPts val="0"/>
              </a:spcAft>
              <a:buFont typeface="Arial" pitchFamily="34" charset="0"/>
              <a:buChar char="–"/>
              <a:defRPr/>
            </a:pPr>
            <a:r>
              <a:rPr lang="ru-RU" dirty="0" smtClean="0"/>
              <a:t>Мышью за правый нижний уголок </a:t>
            </a:r>
            <a:endParaRPr lang="en-US" dirty="0" smtClean="0"/>
          </a:p>
          <a:p>
            <a:pPr lvl="1" fontAlgn="auto">
              <a:spcAft>
                <a:spcPts val="0"/>
              </a:spcAft>
              <a:buFont typeface="Arial" pitchFamily="34" charset="0"/>
              <a:buChar char="–"/>
              <a:defRPr/>
            </a:pPr>
            <a:r>
              <a:rPr lang="en-US" sz="2700" dirty="0" err="1" smtClean="0"/>
              <a:t>Ctrl+C</a:t>
            </a:r>
            <a:r>
              <a:rPr lang="en-US" sz="2700" dirty="0" smtClean="0"/>
              <a:t> – </a:t>
            </a:r>
            <a:r>
              <a:rPr lang="ru-RU" sz="2700" dirty="0" smtClean="0"/>
              <a:t>выделение диапазона – </a:t>
            </a:r>
            <a:r>
              <a:rPr lang="en-US" sz="2700" dirty="0" err="1" smtClean="0"/>
              <a:t>Ctrl+V</a:t>
            </a:r>
            <a:endParaRPr lang="ru-RU" sz="2700" dirty="0" smtClean="0"/>
          </a:p>
          <a:p>
            <a:pPr fontAlgn="auto">
              <a:spcAft>
                <a:spcPts val="0"/>
              </a:spcAft>
              <a:buFont typeface="Arial" pitchFamily="34" charset="0"/>
              <a:buChar char="•"/>
              <a:defRPr/>
            </a:pPr>
            <a:r>
              <a:rPr lang="ru-RU" dirty="0" smtClean="0"/>
              <a:t>Вставка пустого столбца/строки </a:t>
            </a:r>
            <a:r>
              <a:rPr lang="ru-RU" sz="2700" dirty="0" smtClean="0"/>
              <a:t>(выделить и нажать Вставить в Главном меню)</a:t>
            </a:r>
          </a:p>
          <a:p>
            <a:pPr fontAlgn="auto">
              <a:spcAft>
                <a:spcPts val="0"/>
              </a:spcAft>
              <a:buNone/>
              <a:defRPr/>
            </a:pPr>
            <a:endParaRPr lang="ru-RU" dirty="0" smtClean="0"/>
          </a:p>
        </p:txBody>
      </p:sp>
      <p:sp>
        <p:nvSpPr>
          <p:cNvPr id="4" name="Номер слайда 3"/>
          <p:cNvSpPr>
            <a:spLocks noGrp="1"/>
          </p:cNvSpPr>
          <p:nvPr>
            <p:ph type="sldNum" sz="quarter" idx="12"/>
          </p:nvPr>
        </p:nvSpPr>
        <p:spPr/>
        <p:txBody>
          <a:bodyPr/>
          <a:lstStyle/>
          <a:p>
            <a:pPr>
              <a:defRPr/>
            </a:pPr>
            <a:fld id="{93440B94-E5C7-4161-9C94-2AE1538E7379}"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8919" name="Rectangle 7"/>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3315" name="Picture 8"/>
          <p:cNvPicPr>
            <a:picLocks noChangeAspect="1" noChangeArrowheads="1"/>
          </p:cNvPicPr>
          <p:nvPr/>
        </p:nvPicPr>
        <p:blipFill>
          <a:blip r:embed="rId3" cstate="print"/>
          <a:srcRect l="7581" t="6810" r="15538" b="15663"/>
          <a:stretch>
            <a:fillRect/>
          </a:stretch>
        </p:blipFill>
        <p:spPr bwMode="auto">
          <a:xfrm>
            <a:off x="312738" y="871538"/>
            <a:ext cx="8289925" cy="62690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20</a:t>
            </a:fld>
            <a:endParaRPr lang="ru-RU"/>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4" name="Rectangle 4"/>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4339" name="Picture 5"/>
          <p:cNvPicPr>
            <a:picLocks noChangeAspect="1" noChangeArrowheads="1"/>
          </p:cNvPicPr>
          <p:nvPr/>
        </p:nvPicPr>
        <p:blipFill>
          <a:blip r:embed="rId3" cstate="print"/>
          <a:srcRect l="7898" t="7002" r="15234" b="15895"/>
          <a:stretch>
            <a:fillRect/>
          </a:stretch>
        </p:blipFill>
        <p:spPr bwMode="auto">
          <a:xfrm>
            <a:off x="561975" y="804863"/>
            <a:ext cx="8047038" cy="60531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21</a:t>
            </a:fld>
            <a:endParaRPr lang="ru-RU"/>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1988" name="Rectangle 4"/>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5363" name="Picture 5"/>
          <p:cNvPicPr>
            <a:picLocks noChangeAspect="1" noChangeArrowheads="1"/>
          </p:cNvPicPr>
          <p:nvPr/>
        </p:nvPicPr>
        <p:blipFill>
          <a:blip r:embed="rId3" cstate="print"/>
          <a:srcRect l="7610" t="6906" r="15524" b="15915"/>
          <a:stretch>
            <a:fillRect/>
          </a:stretch>
        </p:blipFill>
        <p:spPr bwMode="auto">
          <a:xfrm>
            <a:off x="614363" y="850900"/>
            <a:ext cx="7977187" cy="60071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22</a:t>
            </a:fld>
            <a:endParaRPr lang="ru-RU"/>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Диаграмма</a:t>
            </a:r>
          </a:p>
        </p:txBody>
      </p:sp>
      <p:pic>
        <p:nvPicPr>
          <p:cNvPr id="16387" name="Picture 4"/>
          <p:cNvPicPr>
            <a:picLocks noChangeAspect="1" noChangeArrowheads="1"/>
          </p:cNvPicPr>
          <p:nvPr/>
        </p:nvPicPr>
        <p:blipFill>
          <a:blip r:embed="rId3" cstate="print"/>
          <a:srcRect l="7610" t="7080" r="15509" b="15915"/>
          <a:stretch>
            <a:fillRect/>
          </a:stretch>
        </p:blipFill>
        <p:spPr bwMode="auto">
          <a:xfrm>
            <a:off x="538163" y="733425"/>
            <a:ext cx="8151812" cy="612457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23</a:t>
            </a:fld>
            <a:endParaRPr lang="ru-RU"/>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Гистограмма</a:t>
            </a:r>
            <a:endParaRPr lang="en-US" sz="5400" smtClean="0"/>
          </a:p>
        </p:txBody>
      </p:sp>
      <p:sp>
        <p:nvSpPr>
          <p:cNvPr id="17411" name="Rectangle 3"/>
          <p:cNvSpPr>
            <a:spLocks noChangeArrowheads="1"/>
          </p:cNvSpPr>
          <p:nvPr/>
        </p:nvSpPr>
        <p:spPr bwMode="auto">
          <a:xfrm>
            <a:off x="365125" y="1733550"/>
            <a:ext cx="4206875" cy="2976563"/>
          </a:xfrm>
          <a:prstGeom prst="rect">
            <a:avLst/>
          </a:prstGeom>
          <a:noFill/>
          <a:ln w="9525">
            <a:noFill/>
            <a:miter lim="800000"/>
            <a:headEnd/>
            <a:tailEnd/>
          </a:ln>
        </p:spPr>
        <p:txBody>
          <a:bodyPr>
            <a:spAutoFit/>
          </a:bodyPr>
          <a:lstStyle/>
          <a:p>
            <a:pPr>
              <a:spcBef>
                <a:spcPct val="50000"/>
              </a:spcBef>
            </a:pPr>
            <a:r>
              <a:rPr lang="ru-RU" u="sng"/>
              <a:t>Гистограмма</a:t>
            </a:r>
            <a:r>
              <a:rPr lang="ru-RU"/>
              <a:t> </a:t>
            </a:r>
            <a:r>
              <a:rPr lang="en-US"/>
              <a:t>–</a:t>
            </a:r>
            <a:r>
              <a:rPr lang="ru-RU"/>
              <a:t> средство анализа, которое рассчитывает частоты значений в выбранных диапазонах данных. </a:t>
            </a:r>
          </a:p>
          <a:p>
            <a:pPr>
              <a:spcBef>
                <a:spcPct val="50000"/>
              </a:spcBef>
            </a:pPr>
            <a:r>
              <a:rPr lang="ru-RU" u="sng"/>
              <a:t>Пример</a:t>
            </a:r>
            <a:r>
              <a:rPr lang="ru-RU"/>
              <a:t>: есть таблица молекулярных масс аминокислот. С помощью этого инструмента можно узнать распределение мол.масс а/к (т.е. сколько а/к имеют мол.массу в пределах от 110 до 130,например)</a:t>
            </a:r>
            <a:endParaRPr lang="en-US"/>
          </a:p>
        </p:txBody>
      </p:sp>
      <p:pic>
        <p:nvPicPr>
          <p:cNvPr id="17412" name="Picture 6"/>
          <p:cNvPicPr>
            <a:picLocks noChangeAspect="1" noChangeArrowheads="1"/>
          </p:cNvPicPr>
          <p:nvPr/>
        </p:nvPicPr>
        <p:blipFill>
          <a:blip r:embed="rId2" cstate="print"/>
          <a:srcRect l="5862" t="11035" r="76984" b="42209"/>
          <a:stretch>
            <a:fillRect/>
          </a:stretch>
        </p:blipFill>
        <p:spPr bwMode="auto">
          <a:xfrm>
            <a:off x="4572000" y="1341438"/>
            <a:ext cx="1655763" cy="3384550"/>
          </a:xfrm>
          <a:prstGeom prst="rect">
            <a:avLst/>
          </a:prstGeom>
          <a:noFill/>
          <a:ln w="9525">
            <a:noFill/>
            <a:miter lim="800000"/>
            <a:headEnd/>
            <a:tailEnd/>
          </a:ln>
        </p:spPr>
      </p:pic>
      <p:pic>
        <p:nvPicPr>
          <p:cNvPr id="17413" name="Picture 7"/>
          <p:cNvPicPr>
            <a:picLocks noChangeAspect="1" noChangeArrowheads="1"/>
          </p:cNvPicPr>
          <p:nvPr/>
        </p:nvPicPr>
        <p:blipFill>
          <a:blip r:embed="rId2" cstate="print"/>
          <a:srcRect l="24513" t="36913" r="28499" b="16330"/>
          <a:stretch>
            <a:fillRect/>
          </a:stretch>
        </p:blipFill>
        <p:spPr bwMode="auto">
          <a:xfrm>
            <a:off x="5435600" y="3933825"/>
            <a:ext cx="3563938" cy="2659063"/>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0" y="0"/>
            <a:ext cx="8226425" cy="1143000"/>
          </a:xfrm>
        </p:spPr>
        <p:txBody>
          <a:bodyPr anchor="b"/>
          <a:lstStyle/>
          <a:p>
            <a:r>
              <a:rPr lang="ru-RU" sz="5400" smtClean="0"/>
              <a:t>Гистограммы</a:t>
            </a:r>
            <a:endParaRPr lang="en-US" sz="5400" smtClean="0"/>
          </a:p>
        </p:txBody>
      </p:sp>
      <p:sp>
        <p:nvSpPr>
          <p:cNvPr id="18435" name="Text Box 4"/>
          <p:cNvSpPr txBox="1">
            <a:spLocks noChangeArrowheads="1"/>
          </p:cNvSpPr>
          <p:nvPr/>
        </p:nvSpPr>
        <p:spPr bwMode="auto">
          <a:xfrm>
            <a:off x="5229225" y="836613"/>
            <a:ext cx="3159125" cy="369887"/>
          </a:xfrm>
          <a:prstGeom prst="rect">
            <a:avLst/>
          </a:prstGeom>
          <a:noFill/>
          <a:ln w="9525">
            <a:noFill/>
            <a:miter lim="800000"/>
            <a:headEnd/>
            <a:tailEnd/>
          </a:ln>
        </p:spPr>
        <p:txBody>
          <a:bodyPr wrap="none">
            <a:spAutoFit/>
          </a:bodyPr>
          <a:lstStyle/>
          <a:p>
            <a:r>
              <a:rPr lang="en-US"/>
              <a:t>Menu</a:t>
            </a:r>
            <a:r>
              <a:rPr lang="ru-RU"/>
              <a:t> </a:t>
            </a:r>
            <a:r>
              <a:rPr lang="en-US"/>
              <a:t>– Data – Data Analysis</a:t>
            </a:r>
          </a:p>
        </p:txBody>
      </p:sp>
      <p:sp>
        <p:nvSpPr>
          <p:cNvPr id="18436" name="Text Box 5"/>
          <p:cNvSpPr txBox="1">
            <a:spLocks noChangeArrowheads="1"/>
          </p:cNvSpPr>
          <p:nvPr/>
        </p:nvSpPr>
        <p:spPr bwMode="auto">
          <a:xfrm>
            <a:off x="4643438" y="1116013"/>
            <a:ext cx="3816350" cy="368300"/>
          </a:xfrm>
          <a:prstGeom prst="rect">
            <a:avLst/>
          </a:prstGeom>
          <a:noFill/>
          <a:ln w="9525">
            <a:noFill/>
            <a:miter lim="800000"/>
            <a:headEnd/>
            <a:tailEnd/>
          </a:ln>
        </p:spPr>
        <p:txBody>
          <a:bodyPr>
            <a:spAutoFit/>
          </a:bodyPr>
          <a:lstStyle/>
          <a:p>
            <a:r>
              <a:rPr lang="ru-RU"/>
              <a:t>Меню </a:t>
            </a:r>
            <a:r>
              <a:rPr lang="en-US"/>
              <a:t>– </a:t>
            </a:r>
            <a:r>
              <a:rPr lang="ru-RU"/>
              <a:t>Данные</a:t>
            </a:r>
            <a:r>
              <a:rPr lang="en-US"/>
              <a:t> – </a:t>
            </a:r>
            <a:r>
              <a:rPr lang="ru-RU"/>
              <a:t>Анализ данных</a:t>
            </a:r>
            <a:endParaRPr lang="en-US"/>
          </a:p>
        </p:txBody>
      </p:sp>
      <p:pic>
        <p:nvPicPr>
          <p:cNvPr id="18437" name="Picture 7"/>
          <p:cNvPicPr>
            <a:picLocks noChangeAspect="1" noChangeArrowheads="1"/>
          </p:cNvPicPr>
          <p:nvPr/>
        </p:nvPicPr>
        <p:blipFill>
          <a:blip r:embed="rId3" cstate="print"/>
          <a:srcRect r="6009" b="4120"/>
          <a:stretch>
            <a:fillRect/>
          </a:stretch>
        </p:blipFill>
        <p:spPr bwMode="auto">
          <a:xfrm>
            <a:off x="504825" y="1570038"/>
            <a:ext cx="7883525" cy="5027612"/>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3" cstate="print"/>
          <a:srcRect r="5888" b="7690"/>
          <a:stretch>
            <a:fillRect/>
          </a:stretch>
        </p:blipFill>
        <p:spPr bwMode="auto">
          <a:xfrm>
            <a:off x="574675" y="1412875"/>
            <a:ext cx="8101013" cy="4965700"/>
          </a:xfrm>
          <a:prstGeom prst="rect">
            <a:avLst/>
          </a:prstGeom>
          <a:noFill/>
          <a:ln w="9525">
            <a:noFill/>
            <a:miter lim="800000"/>
            <a:headEnd/>
            <a:tailEnd/>
          </a:ln>
        </p:spPr>
      </p:pic>
      <p:sp>
        <p:nvSpPr>
          <p:cNvPr id="19459"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Гистограммы</a:t>
            </a:r>
            <a:endParaRPr lang="en-US" sz="5400" smtClean="0"/>
          </a:p>
        </p:txBody>
      </p:sp>
      <p:sp>
        <p:nvSpPr>
          <p:cNvPr id="19460" name="Line 7"/>
          <p:cNvSpPr>
            <a:spLocks noChangeShapeType="1"/>
          </p:cNvSpPr>
          <p:nvPr/>
        </p:nvSpPr>
        <p:spPr bwMode="auto">
          <a:xfrm flipV="1">
            <a:off x="2987675" y="4941888"/>
            <a:ext cx="2447925" cy="71437"/>
          </a:xfrm>
          <a:prstGeom prst="line">
            <a:avLst/>
          </a:prstGeom>
          <a:noFill/>
          <a:ln w="9525">
            <a:solidFill>
              <a:srgbClr val="FF0000"/>
            </a:solidFill>
            <a:round/>
            <a:headEnd type="stealth" w="med" len="med"/>
            <a:tailEnd type="stealth" w="med" len="med"/>
          </a:ln>
        </p:spPr>
        <p:txBody>
          <a:bodyPr/>
          <a:lstStyle/>
          <a:p>
            <a:endParaRPr lang="ru-RU"/>
          </a:p>
        </p:txBody>
      </p:sp>
      <p:sp>
        <p:nvSpPr>
          <p:cNvPr id="19461" name="Line 8"/>
          <p:cNvSpPr>
            <a:spLocks noChangeShapeType="1"/>
          </p:cNvSpPr>
          <p:nvPr/>
        </p:nvSpPr>
        <p:spPr bwMode="auto">
          <a:xfrm>
            <a:off x="3995738" y="3573463"/>
            <a:ext cx="1296987" cy="1150937"/>
          </a:xfrm>
          <a:prstGeom prst="line">
            <a:avLst/>
          </a:prstGeom>
          <a:noFill/>
          <a:ln w="9525">
            <a:solidFill>
              <a:srgbClr val="FF0000"/>
            </a:solidFill>
            <a:round/>
            <a:headEnd type="stealth" w="med" len="med"/>
            <a:tailEnd type="stealth" w="med" len="med"/>
          </a:ln>
        </p:spPr>
        <p:txBody>
          <a:bodyPr/>
          <a:lstStyle/>
          <a:p>
            <a:endParaRPr lang="ru-RU"/>
          </a:p>
        </p:txBody>
      </p:sp>
      <p:sp>
        <p:nvSpPr>
          <p:cNvPr id="19462" name="Line 8"/>
          <p:cNvSpPr>
            <a:spLocks noChangeShapeType="1"/>
          </p:cNvSpPr>
          <p:nvPr/>
        </p:nvSpPr>
        <p:spPr bwMode="auto">
          <a:xfrm>
            <a:off x="5003800" y="3860800"/>
            <a:ext cx="288925" cy="1439863"/>
          </a:xfrm>
          <a:prstGeom prst="line">
            <a:avLst/>
          </a:prstGeom>
          <a:noFill/>
          <a:ln w="9525">
            <a:solidFill>
              <a:srgbClr val="FF0000"/>
            </a:solidFill>
            <a:round/>
            <a:headEnd type="stealth" w="med" len="med"/>
            <a:tailEnd type="stealth" w="med" len="med"/>
          </a:ln>
        </p:spPr>
        <p:txBody>
          <a:bodyPr/>
          <a:lstStyle/>
          <a:p>
            <a:endParaRPr lang="ru-RU"/>
          </a:p>
        </p:txBody>
      </p:sp>
      <p:sp>
        <p:nvSpPr>
          <p:cNvPr id="7" name="Номер слайда 6"/>
          <p:cNvSpPr>
            <a:spLocks noGrp="1"/>
          </p:cNvSpPr>
          <p:nvPr>
            <p:ph type="sldNum" sz="quarter" idx="12"/>
          </p:nvPr>
        </p:nvSpPr>
        <p:spPr/>
        <p:txBody>
          <a:bodyPr/>
          <a:lstStyle/>
          <a:p>
            <a:pPr>
              <a:defRPr/>
            </a:pPr>
            <a:fld id="{E775F399-BD6B-411B-85CE-B0C213328A6E}" type="slidenum">
              <a:rPr lang="ru-RU" smtClean="0"/>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Гистограммы</a:t>
            </a:r>
            <a:endParaRPr lang="en-US" sz="5400" smtClean="0"/>
          </a:p>
        </p:txBody>
      </p:sp>
      <p:pic>
        <p:nvPicPr>
          <p:cNvPr id="20483" name="Picture 7"/>
          <p:cNvPicPr>
            <a:picLocks noChangeAspect="1" noChangeArrowheads="1"/>
          </p:cNvPicPr>
          <p:nvPr/>
        </p:nvPicPr>
        <p:blipFill>
          <a:blip r:embed="rId3" cstate="print"/>
          <a:srcRect r="12170" b="3796"/>
          <a:stretch>
            <a:fillRect/>
          </a:stretch>
        </p:blipFill>
        <p:spPr bwMode="auto">
          <a:xfrm>
            <a:off x="611188" y="1268413"/>
            <a:ext cx="7848600" cy="537368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917575" y="53975"/>
            <a:ext cx="8226425" cy="1143000"/>
          </a:xfrm>
        </p:spPr>
        <p:txBody>
          <a:bodyPr anchor="b"/>
          <a:lstStyle/>
          <a:p>
            <a:r>
              <a:rPr lang="ru-RU" sz="5400" smtClean="0"/>
              <a:t>Гистограммы</a:t>
            </a:r>
            <a:endParaRPr lang="en-US" sz="5400" smtClean="0"/>
          </a:p>
        </p:txBody>
      </p:sp>
      <p:pic>
        <p:nvPicPr>
          <p:cNvPr id="21507" name="Picture 6"/>
          <p:cNvPicPr>
            <a:picLocks noChangeAspect="1" noChangeArrowheads="1"/>
          </p:cNvPicPr>
          <p:nvPr/>
        </p:nvPicPr>
        <p:blipFill>
          <a:blip r:embed="rId3" cstate="print"/>
          <a:srcRect l="5862" t="11035" r="26985" b="14598"/>
          <a:stretch>
            <a:fillRect/>
          </a:stretch>
        </p:blipFill>
        <p:spPr bwMode="auto">
          <a:xfrm>
            <a:off x="900113" y="1341438"/>
            <a:ext cx="6481762" cy="53832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a:xfrm>
            <a:off x="0" y="273050"/>
            <a:ext cx="8226425" cy="1143000"/>
          </a:xfrm>
        </p:spPr>
        <p:txBody>
          <a:bodyPr/>
          <a:lstStyle/>
          <a:p>
            <a:r>
              <a:rPr lang="ru-RU" smtClean="0"/>
              <a:t>Создание сводной таблицы</a:t>
            </a:r>
          </a:p>
        </p:txBody>
      </p:sp>
      <p:pic>
        <p:nvPicPr>
          <p:cNvPr id="22531" name="Picture 2"/>
          <p:cNvPicPr>
            <a:picLocks noChangeAspect="1" noChangeArrowheads="1"/>
          </p:cNvPicPr>
          <p:nvPr/>
        </p:nvPicPr>
        <p:blipFill>
          <a:blip r:embed="rId3" cstate="print"/>
          <a:srcRect/>
          <a:stretch>
            <a:fillRect/>
          </a:stretch>
        </p:blipFill>
        <p:spPr bwMode="auto">
          <a:xfrm>
            <a:off x="0" y="1981200"/>
            <a:ext cx="6096000" cy="4876800"/>
          </a:xfrm>
          <a:prstGeom prst="rect">
            <a:avLst/>
          </a:prstGeom>
          <a:noFill/>
          <a:ln w="9525">
            <a:noFill/>
            <a:miter lim="800000"/>
            <a:headEnd/>
            <a:tailEnd/>
          </a:ln>
        </p:spPr>
      </p:pic>
      <p:sp>
        <p:nvSpPr>
          <p:cNvPr id="4" name="TextBox 3"/>
          <p:cNvSpPr txBox="1"/>
          <p:nvPr/>
        </p:nvSpPr>
        <p:spPr>
          <a:xfrm>
            <a:off x="5111750" y="1524000"/>
            <a:ext cx="4032250" cy="3970338"/>
          </a:xfrm>
          <a:prstGeom prst="rect">
            <a:avLst/>
          </a:prstGeom>
          <a:solidFill>
            <a:schemeClr val="accent3">
              <a:lumMod val="60000"/>
              <a:lumOff val="40000"/>
            </a:schemeClr>
          </a:solidFill>
        </p:spPr>
        <p:txBody>
          <a:bodyPr wrap="none">
            <a:spAutoFit/>
          </a:bodyPr>
          <a:lstStyle/>
          <a:p>
            <a:pPr marL="342900" indent="-342900" fontAlgn="auto">
              <a:spcBef>
                <a:spcPts val="0"/>
              </a:spcBef>
              <a:spcAft>
                <a:spcPts val="0"/>
              </a:spcAft>
              <a:buFontTx/>
              <a:buAutoNum type="arabicParenBoth"/>
              <a:defRPr/>
            </a:pPr>
            <a:r>
              <a:rPr lang="ru-RU" dirty="0">
                <a:latin typeface="+mn-lt"/>
              </a:rPr>
              <a:t>Выделить таблицу</a:t>
            </a:r>
            <a:br>
              <a:rPr lang="ru-RU" dirty="0">
                <a:latin typeface="+mn-lt"/>
              </a:rPr>
            </a:br>
            <a:r>
              <a:rPr lang="ru-RU" dirty="0">
                <a:solidFill>
                  <a:srgbClr val="C00000"/>
                </a:solidFill>
                <a:latin typeface="+mn-lt"/>
              </a:rPr>
              <a:t>Обязательно с заголовками!</a:t>
            </a:r>
          </a:p>
          <a:p>
            <a:pPr marL="342900" indent="-342900" fontAlgn="auto">
              <a:spcBef>
                <a:spcPts val="0"/>
              </a:spcBef>
              <a:spcAft>
                <a:spcPts val="0"/>
              </a:spcAft>
              <a:buFontTx/>
              <a:buAutoNum type="arabicParenBoth"/>
              <a:defRPr/>
            </a:pPr>
            <a:r>
              <a:rPr lang="ru-RU" dirty="0">
                <a:latin typeface="+mn-lt"/>
              </a:rPr>
              <a:t>Вставка =</a:t>
            </a:r>
            <a:r>
              <a:rPr lang="en-US" dirty="0">
                <a:latin typeface="+mn-lt"/>
              </a:rPr>
              <a:t>&gt;</a:t>
            </a:r>
            <a:r>
              <a:rPr lang="ru-RU" dirty="0">
                <a:latin typeface="+mn-lt"/>
              </a:rPr>
              <a:t> сводная таблица </a:t>
            </a:r>
            <a:r>
              <a:rPr lang="en-US" dirty="0">
                <a:latin typeface="+mn-lt"/>
              </a:rPr>
              <a:t/>
            </a:r>
            <a:br>
              <a:rPr lang="en-US" dirty="0">
                <a:latin typeface="+mn-lt"/>
              </a:rPr>
            </a:br>
            <a:r>
              <a:rPr lang="en-US" dirty="0">
                <a:latin typeface="+mn-lt"/>
              </a:rPr>
              <a:t>(pivot  table) </a:t>
            </a:r>
          </a:p>
          <a:p>
            <a:pPr marL="342900" indent="-342900" fontAlgn="auto">
              <a:spcBef>
                <a:spcPts val="0"/>
              </a:spcBef>
              <a:spcAft>
                <a:spcPts val="0"/>
              </a:spcAft>
              <a:buFontTx/>
              <a:buAutoNum type="arabicParenBoth"/>
              <a:defRPr/>
            </a:pPr>
            <a:r>
              <a:rPr lang="en-US" dirty="0">
                <a:latin typeface="+mn-lt"/>
              </a:rPr>
              <a:t>Ok</a:t>
            </a:r>
            <a:r>
              <a:rPr lang="ru-RU" dirty="0">
                <a:latin typeface="+mn-lt"/>
              </a:rPr>
              <a:t>;</a:t>
            </a:r>
            <a:r>
              <a:rPr lang="en-US" dirty="0">
                <a:latin typeface="+mn-lt"/>
              </a:rPr>
              <a:t> Ok (</a:t>
            </a:r>
            <a:r>
              <a:rPr lang="ru-RU" dirty="0">
                <a:latin typeface="+mn-lt"/>
              </a:rPr>
              <a:t>согласиться с выделением;</a:t>
            </a:r>
            <a:br>
              <a:rPr lang="ru-RU" dirty="0">
                <a:latin typeface="+mn-lt"/>
              </a:rPr>
            </a:br>
            <a:r>
              <a:rPr lang="ru-RU" dirty="0">
                <a:latin typeface="+mn-lt"/>
              </a:rPr>
              <a:t>согласиться результат поместить на</a:t>
            </a:r>
            <a:br>
              <a:rPr lang="ru-RU" dirty="0">
                <a:latin typeface="+mn-lt"/>
              </a:rPr>
            </a:br>
            <a:r>
              <a:rPr lang="ru-RU" dirty="0">
                <a:latin typeface="+mn-lt"/>
              </a:rPr>
              <a:t>новом листе)</a:t>
            </a:r>
          </a:p>
          <a:p>
            <a:pPr marL="342900" indent="-342900" fontAlgn="auto">
              <a:spcBef>
                <a:spcPts val="0"/>
              </a:spcBef>
              <a:spcAft>
                <a:spcPts val="0"/>
              </a:spcAft>
              <a:buFontTx/>
              <a:buAutoNum type="arabicParenBoth"/>
              <a:defRPr/>
            </a:pPr>
            <a:r>
              <a:rPr lang="ru-RU" dirty="0">
                <a:latin typeface="+mn-lt"/>
              </a:rPr>
              <a:t>Результат выглядит примерно так, </a:t>
            </a:r>
            <a:br>
              <a:rPr lang="ru-RU" dirty="0">
                <a:latin typeface="+mn-lt"/>
              </a:rPr>
            </a:br>
            <a:r>
              <a:rPr lang="ru-RU" dirty="0">
                <a:latin typeface="+mn-lt"/>
              </a:rPr>
              <a:t>как на </a:t>
            </a:r>
            <a:r>
              <a:rPr lang="ru-RU" dirty="0" err="1">
                <a:latin typeface="+mn-lt"/>
              </a:rPr>
              <a:t>скриншоте</a:t>
            </a:r>
            <a:r>
              <a:rPr lang="ru-RU" dirty="0">
                <a:latin typeface="+mn-lt"/>
              </a:rPr>
              <a:t> слева </a:t>
            </a:r>
          </a:p>
          <a:p>
            <a:pPr marL="342900" indent="-342900" fontAlgn="auto">
              <a:spcBef>
                <a:spcPts val="0"/>
              </a:spcBef>
              <a:spcAft>
                <a:spcPts val="0"/>
              </a:spcAft>
              <a:buFontTx/>
              <a:buAutoNum type="arabicParenBoth"/>
              <a:defRPr/>
            </a:pPr>
            <a:r>
              <a:rPr lang="ru-RU" dirty="0">
                <a:latin typeface="+mn-lt"/>
              </a:rPr>
              <a:t>Перетащите мышкой поле </a:t>
            </a:r>
            <a:br>
              <a:rPr lang="ru-RU" dirty="0">
                <a:latin typeface="+mn-lt"/>
              </a:rPr>
            </a:br>
            <a:r>
              <a:rPr lang="ru-RU" dirty="0">
                <a:latin typeface="+mn-lt"/>
              </a:rPr>
              <a:t>(код остатка) как показано</a:t>
            </a:r>
          </a:p>
          <a:p>
            <a:pPr marL="342900" indent="-342900" fontAlgn="auto">
              <a:spcBef>
                <a:spcPts val="0"/>
              </a:spcBef>
              <a:spcAft>
                <a:spcPts val="0"/>
              </a:spcAft>
              <a:buFontTx/>
              <a:buAutoNum type="arabicParenBoth"/>
              <a:defRPr/>
            </a:pPr>
            <a:r>
              <a:rPr lang="ru-RU" dirty="0">
                <a:latin typeface="+mn-lt"/>
              </a:rPr>
              <a:t>Перетащите любое поле как </a:t>
            </a:r>
            <a:br>
              <a:rPr lang="ru-RU" dirty="0">
                <a:latin typeface="+mn-lt"/>
              </a:rPr>
            </a:br>
            <a:r>
              <a:rPr lang="ru-RU" dirty="0">
                <a:latin typeface="+mn-lt"/>
              </a:rPr>
              <a:t>показано пунктирной стрелкой</a:t>
            </a:r>
          </a:p>
          <a:p>
            <a:pPr marL="342900" indent="-342900" fontAlgn="auto">
              <a:spcBef>
                <a:spcPts val="0"/>
              </a:spcBef>
              <a:spcAft>
                <a:spcPts val="0"/>
              </a:spcAft>
              <a:buFontTx/>
              <a:buAutoNum type="arabicParenBoth"/>
              <a:defRPr/>
            </a:pPr>
            <a:r>
              <a:rPr lang="ru-RU" dirty="0">
                <a:latin typeface="+mn-lt"/>
              </a:rPr>
              <a:t>Увидите результат</a:t>
            </a:r>
          </a:p>
        </p:txBody>
      </p:sp>
      <p:cxnSp>
        <p:nvCxnSpPr>
          <p:cNvPr id="5" name="Прямая со стрелкой 4"/>
          <p:cNvCxnSpPr/>
          <p:nvPr/>
        </p:nvCxnSpPr>
        <p:spPr>
          <a:xfrm rot="10800000" flipV="1">
            <a:off x="304800" y="3810000"/>
            <a:ext cx="4419600" cy="685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0800000" flipV="1">
            <a:off x="1066800" y="3810000"/>
            <a:ext cx="3657600" cy="11430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pPr>
              <a:defRPr/>
            </a:pPr>
            <a:fld id="{E775F399-BD6B-411B-85CE-B0C213328A6E}" type="slidenum">
              <a:rPr lang="ru-RU" smtClean="0"/>
              <a:pPr>
                <a:defRPr/>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713"/>
          </a:xfrm>
        </p:spPr>
        <p:txBody>
          <a:bodyPr rtlCol="0">
            <a:noAutofit/>
          </a:bodyPr>
          <a:lstStyle/>
          <a:p>
            <a:pPr fontAlgn="auto">
              <a:spcAft>
                <a:spcPts val="0"/>
              </a:spcAft>
              <a:defRPr/>
            </a:pPr>
            <a:r>
              <a:rPr lang="ru-RU" sz="3600" dirty="0" smtClean="0"/>
              <a:t>… и не очень удобности</a:t>
            </a:r>
          </a:p>
        </p:txBody>
      </p:sp>
      <p:sp>
        <p:nvSpPr>
          <p:cNvPr id="3" name="Содержимое 2"/>
          <p:cNvSpPr>
            <a:spLocks noGrp="1"/>
          </p:cNvSpPr>
          <p:nvPr>
            <p:ph idx="1"/>
          </p:nvPr>
        </p:nvSpPr>
        <p:spPr>
          <a:xfrm>
            <a:off x="457200" y="856506"/>
            <a:ext cx="8229600" cy="5884862"/>
          </a:xfrm>
        </p:spPr>
        <p:txBody>
          <a:bodyPr rtlCol="0">
            <a:normAutofit/>
          </a:bodyPr>
          <a:lstStyle/>
          <a:p>
            <a:pPr fontAlgn="auto">
              <a:spcAft>
                <a:spcPts val="0"/>
              </a:spcAft>
              <a:buFont typeface="Arial" pitchFamily="34" charset="0"/>
              <a:buChar char="•"/>
              <a:defRPr/>
            </a:pPr>
            <a:r>
              <a:rPr lang="ru-RU" sz="2800" dirty="0" smtClean="0"/>
              <a:t>Как ввести символы +, –,  =  как текстовые значения? </a:t>
            </a:r>
            <a:r>
              <a:rPr lang="ru-RU" sz="2400" dirty="0" smtClean="0"/>
              <a:t>(написать </a:t>
            </a:r>
            <a:r>
              <a:rPr lang="en-US" sz="2400" dirty="0" smtClean="0"/>
              <a:t>‘+ </a:t>
            </a:r>
            <a:r>
              <a:rPr lang="ru-RU" sz="2400" dirty="0" smtClean="0"/>
              <a:t>и т.п.)</a:t>
            </a:r>
            <a:r>
              <a:rPr lang="ru-RU" sz="2800" dirty="0" smtClean="0"/>
              <a:t> </a:t>
            </a:r>
          </a:p>
          <a:p>
            <a:pPr fontAlgn="auto">
              <a:spcAft>
                <a:spcPts val="0"/>
              </a:spcAft>
              <a:buFont typeface="Arial" pitchFamily="34" charset="0"/>
              <a:buChar char="•"/>
              <a:defRPr/>
            </a:pPr>
            <a:r>
              <a:rPr lang="ru-RU" sz="2800" dirty="0" smtClean="0"/>
              <a:t>Как бороться с тем, что число вида 10.12 превращается при вводе в </a:t>
            </a:r>
            <a:r>
              <a:rPr lang="en-US" sz="2800" dirty="0" smtClean="0"/>
              <a:t>“</a:t>
            </a:r>
            <a:r>
              <a:rPr lang="ru-RU" sz="2800" dirty="0" smtClean="0"/>
              <a:t>10 декабря</a:t>
            </a:r>
            <a:r>
              <a:rPr lang="en-US" sz="2800" dirty="0" smtClean="0"/>
              <a:t>” </a:t>
            </a:r>
            <a:r>
              <a:rPr lang="ru-RU" sz="2800" dirty="0" smtClean="0"/>
              <a:t>или что-то вроде того? </a:t>
            </a:r>
            <a:r>
              <a:rPr lang="ru-RU" sz="2400" dirty="0" smtClean="0"/>
              <a:t>(никак; надо </a:t>
            </a:r>
            <a:r>
              <a:rPr lang="ru-RU" sz="2400" dirty="0" smtClean="0"/>
              <a:t>заменить </a:t>
            </a:r>
            <a:r>
              <a:rPr lang="en-US" sz="2400" dirty="0" smtClean="0"/>
              <a:t>. </a:t>
            </a:r>
            <a:r>
              <a:rPr lang="ru-RU" sz="2400" dirty="0" smtClean="0"/>
              <a:t>на , и ввести заново</a:t>
            </a:r>
            <a:r>
              <a:rPr lang="ru-RU" sz="2400" dirty="0" smtClean="0"/>
              <a:t>) </a:t>
            </a:r>
            <a:endParaRPr lang="ru-RU" sz="2400" dirty="0" smtClean="0"/>
          </a:p>
          <a:p>
            <a:pPr fontAlgn="auto">
              <a:spcAft>
                <a:spcPts val="0"/>
              </a:spcAft>
              <a:buFont typeface="Arial" pitchFamily="34" charset="0"/>
              <a:buChar char="•"/>
              <a:defRPr/>
            </a:pPr>
            <a:r>
              <a:rPr lang="ru-RU" sz="2800" dirty="0" smtClean="0"/>
              <a:t>Как задать условие в команде </a:t>
            </a:r>
            <a:r>
              <a:rPr lang="en-US" sz="2800" dirty="0" err="1" smtClean="0"/>
              <a:t>countif</a:t>
            </a:r>
            <a:r>
              <a:rPr lang="en-US" sz="2800" dirty="0" smtClean="0"/>
              <a:t> [</a:t>
            </a:r>
            <a:r>
              <a:rPr lang="ru-RU" sz="2800" dirty="0" err="1" smtClean="0"/>
              <a:t>счётесли</a:t>
            </a:r>
            <a:r>
              <a:rPr lang="en-US" sz="2800" dirty="0" smtClean="0"/>
              <a:t>]</a:t>
            </a:r>
            <a:r>
              <a:rPr lang="ru-RU" sz="2800" dirty="0" smtClean="0"/>
              <a:t>? </a:t>
            </a:r>
            <a:r>
              <a:rPr lang="ru-RU" sz="2400" dirty="0" smtClean="0"/>
              <a:t>(например так: </a:t>
            </a:r>
            <a:r>
              <a:rPr lang="en-US" sz="2400" dirty="0" smtClean="0"/>
              <a:t/>
            </a:r>
            <a:br>
              <a:rPr lang="en-US" sz="2400" dirty="0" smtClean="0"/>
            </a:br>
            <a:r>
              <a:rPr lang="en-US" sz="2400" dirty="0" smtClean="0"/>
              <a:t>=</a:t>
            </a:r>
            <a:r>
              <a:rPr lang="en-US" sz="2400" dirty="0" err="1" smtClean="0"/>
              <a:t>countif</a:t>
            </a:r>
            <a:r>
              <a:rPr lang="en-US" sz="2400" dirty="0" smtClean="0"/>
              <a:t>(A:A,”&gt;=“&amp;B1) – </a:t>
            </a:r>
            <a:r>
              <a:rPr lang="ru-RU" sz="2400" dirty="0" smtClean="0"/>
              <a:t>считай значения в колонке </a:t>
            </a:r>
            <a:r>
              <a:rPr lang="en-US" sz="2400" dirty="0" smtClean="0"/>
              <a:t>A </a:t>
            </a:r>
            <a:r>
              <a:rPr lang="ru-RU" sz="2400" dirty="0" smtClean="0"/>
              <a:t>большие или равные значению ячейки </a:t>
            </a:r>
            <a:r>
              <a:rPr lang="en-US" sz="2400" dirty="0" smtClean="0"/>
              <a:t>B1; </a:t>
            </a:r>
            <a:r>
              <a:rPr lang="ru-RU" sz="2400" dirty="0" smtClean="0"/>
              <a:t>выражение </a:t>
            </a:r>
            <a:r>
              <a:rPr lang="en-US" sz="2400" dirty="0" smtClean="0"/>
              <a:t>”&gt;=“&amp;B1</a:t>
            </a:r>
            <a:r>
              <a:rPr lang="ru-RU" sz="2400" dirty="0" smtClean="0"/>
              <a:t> есть короткая запись команды </a:t>
            </a:r>
            <a:r>
              <a:rPr lang="en-US" sz="2400" dirty="0" smtClean="0"/>
              <a:t>concatenate(“&gt;=“,B1) )</a:t>
            </a:r>
            <a:endParaRPr lang="ru-RU" sz="2400" dirty="0" smtClean="0"/>
          </a:p>
        </p:txBody>
      </p:sp>
      <p:sp>
        <p:nvSpPr>
          <p:cNvPr id="4" name="Номер слайда 3"/>
          <p:cNvSpPr>
            <a:spLocks noGrp="1"/>
          </p:cNvSpPr>
          <p:nvPr>
            <p:ph type="sldNum" sz="quarter" idx="12"/>
          </p:nvPr>
        </p:nvSpPr>
        <p:spPr/>
        <p:txBody>
          <a:bodyPr/>
          <a:lstStyle/>
          <a:p>
            <a:pPr>
              <a:defRPr/>
            </a:pPr>
            <a:fld id="{93440B94-E5C7-4161-9C94-2AE1538E7379}" type="slidenum">
              <a:rPr lang="ru-RU" smtClean="0"/>
              <a:pPr>
                <a:defRPr/>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3050"/>
            <a:ext cx="8226425" cy="1143000"/>
          </a:xfrm>
        </p:spPr>
        <p:txBody>
          <a:bodyPr rtlCol="0">
            <a:normAutofit fontScale="90000"/>
          </a:bodyPr>
          <a:lstStyle/>
          <a:p>
            <a:pPr fontAlgn="auto">
              <a:spcAft>
                <a:spcPts val="0"/>
              </a:spcAft>
              <a:defRPr/>
            </a:pPr>
            <a:r>
              <a:rPr lang="ru-RU" sz="4000" dirty="0" smtClean="0"/>
              <a:t>Посмотрите на результат</a:t>
            </a:r>
            <a:br>
              <a:rPr lang="ru-RU" sz="4000" dirty="0" smtClean="0"/>
            </a:br>
            <a:endParaRPr lang="ru-RU" sz="4000" dirty="0" smtClean="0"/>
          </a:p>
        </p:txBody>
      </p:sp>
      <p:pic>
        <p:nvPicPr>
          <p:cNvPr id="23555" name="Picture 2"/>
          <p:cNvPicPr>
            <a:picLocks noChangeAspect="1" noChangeArrowheads="1"/>
          </p:cNvPicPr>
          <p:nvPr/>
        </p:nvPicPr>
        <p:blipFill>
          <a:blip r:embed="rId2" cstate="print"/>
          <a:srcRect/>
          <a:stretch>
            <a:fillRect/>
          </a:stretch>
        </p:blipFill>
        <p:spPr bwMode="auto">
          <a:xfrm>
            <a:off x="0" y="1524000"/>
            <a:ext cx="6667500" cy="5334000"/>
          </a:xfrm>
          <a:prstGeom prst="rect">
            <a:avLst/>
          </a:prstGeom>
          <a:noFill/>
          <a:ln w="9525">
            <a:noFill/>
            <a:miter lim="800000"/>
            <a:headEnd/>
            <a:tailEnd/>
          </a:ln>
        </p:spPr>
      </p:pic>
      <p:sp>
        <p:nvSpPr>
          <p:cNvPr id="4" name="TextBox 3"/>
          <p:cNvSpPr txBox="1"/>
          <p:nvPr/>
        </p:nvSpPr>
        <p:spPr>
          <a:xfrm>
            <a:off x="3124200" y="3124200"/>
            <a:ext cx="4019550" cy="646113"/>
          </a:xfrm>
          <a:prstGeom prst="rect">
            <a:avLst/>
          </a:prstGeom>
          <a:solidFill>
            <a:schemeClr val="accent3">
              <a:lumMod val="60000"/>
              <a:lumOff val="40000"/>
            </a:schemeClr>
          </a:solidFill>
        </p:spPr>
        <p:txBody>
          <a:bodyPr wrap="none">
            <a:spAutoFit/>
          </a:bodyPr>
          <a:lstStyle/>
          <a:p>
            <a:pPr fontAlgn="auto">
              <a:spcBef>
                <a:spcPts val="0"/>
              </a:spcBef>
              <a:spcAft>
                <a:spcPts val="0"/>
              </a:spcAft>
              <a:defRPr/>
            </a:pPr>
            <a:r>
              <a:rPr lang="ru-RU" dirty="0">
                <a:latin typeface="+mn-lt"/>
              </a:rPr>
              <a:t>В колонке </a:t>
            </a:r>
            <a:r>
              <a:rPr lang="en-US" dirty="0">
                <a:latin typeface="+mn-lt"/>
              </a:rPr>
              <a:t>“</a:t>
            </a:r>
            <a:r>
              <a:rPr lang="ru-RU" dirty="0">
                <a:latin typeface="+mn-lt"/>
              </a:rPr>
              <a:t>итог</a:t>
            </a:r>
            <a:r>
              <a:rPr lang="en-US" dirty="0">
                <a:latin typeface="+mn-lt"/>
              </a:rPr>
              <a:t>” </a:t>
            </a:r>
            <a:r>
              <a:rPr lang="ru-RU" dirty="0">
                <a:latin typeface="+mn-lt"/>
              </a:rPr>
              <a:t>– число встреч буквы </a:t>
            </a:r>
            <a:br>
              <a:rPr lang="ru-RU" dirty="0">
                <a:latin typeface="+mn-lt"/>
              </a:rPr>
            </a:br>
            <a:r>
              <a:rPr lang="ru-RU" dirty="0">
                <a:latin typeface="+mn-lt"/>
              </a:rPr>
              <a:t>в поле </a:t>
            </a:r>
            <a:r>
              <a:rPr lang="en-US" dirty="0">
                <a:latin typeface="+mn-lt"/>
              </a:rPr>
              <a:t>“</a:t>
            </a:r>
            <a:r>
              <a:rPr lang="ru-RU" dirty="0">
                <a:latin typeface="+mn-lt"/>
              </a:rPr>
              <a:t>остаток</a:t>
            </a:r>
            <a:r>
              <a:rPr lang="en-US" dirty="0">
                <a:latin typeface="+mn-lt"/>
              </a:rPr>
              <a:t>”</a:t>
            </a:r>
            <a:endParaRPr lang="ru-RU" dirty="0">
              <a:latin typeface="+mn-lt"/>
            </a:endParaRPr>
          </a:p>
        </p:txBody>
      </p:sp>
      <p:sp>
        <p:nvSpPr>
          <p:cNvPr id="5" name="Номер слайда 4"/>
          <p:cNvSpPr>
            <a:spLocks noGrp="1"/>
          </p:cNvSpPr>
          <p:nvPr>
            <p:ph type="sldNum" sz="quarter" idx="12"/>
          </p:nvPr>
        </p:nvSpPr>
        <p:spPr/>
        <p:txBody>
          <a:bodyPr/>
          <a:lstStyle/>
          <a:p>
            <a:pPr>
              <a:defRPr/>
            </a:pPr>
            <a:fld id="{E775F399-BD6B-411B-85CE-B0C213328A6E}" type="slidenum">
              <a:rPr lang="ru-RU" smtClean="0"/>
              <a:pPr>
                <a:defRPr/>
              </a:pPr>
              <a:t>30</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Эффект каких клавиш и сочетаний надо знать</a:t>
            </a:r>
            <a:endParaRPr lang="ru-RU" sz="3600" dirty="0"/>
          </a:p>
        </p:txBody>
      </p:sp>
      <p:sp>
        <p:nvSpPr>
          <p:cNvPr id="3" name="Содержимое 2"/>
          <p:cNvSpPr>
            <a:spLocks noGrp="1"/>
          </p:cNvSpPr>
          <p:nvPr>
            <p:ph sz="half" idx="1"/>
          </p:nvPr>
        </p:nvSpPr>
        <p:spPr>
          <a:ln w="38100">
            <a:solidFill>
              <a:srgbClr val="4F81BD"/>
            </a:solidFill>
          </a:ln>
        </p:spPr>
        <p:txBody>
          <a:bodyPr/>
          <a:lstStyle/>
          <a:p>
            <a:r>
              <a:rPr lang="ru-RU" dirty="0" smtClean="0"/>
              <a:t>&lt;</a:t>
            </a:r>
            <a:r>
              <a:rPr lang="ru-RU" dirty="0" err="1" smtClean="0"/>
              <a:t>Tab</a:t>
            </a:r>
            <a:r>
              <a:rPr lang="ru-RU" dirty="0" smtClean="0"/>
              <a:t>&gt;</a:t>
            </a:r>
            <a:endParaRPr lang="en-US" dirty="0" smtClean="0"/>
          </a:p>
          <a:p>
            <a:r>
              <a:rPr lang="ru-RU" dirty="0" smtClean="0"/>
              <a:t> &lt;</a:t>
            </a:r>
            <a:r>
              <a:rPr lang="ru-RU" dirty="0" err="1" smtClean="0"/>
              <a:t>Enter</a:t>
            </a:r>
            <a:r>
              <a:rPr lang="ru-RU" dirty="0" smtClean="0"/>
              <a:t>&gt;</a:t>
            </a:r>
            <a:endParaRPr lang="en-US" dirty="0" smtClean="0"/>
          </a:p>
          <a:p>
            <a:r>
              <a:rPr lang="ru-RU" dirty="0" smtClean="0"/>
              <a:t>&lt;</a:t>
            </a:r>
            <a:r>
              <a:rPr lang="ru-RU" dirty="0" err="1" smtClean="0"/>
              <a:t>Shift+Tab</a:t>
            </a:r>
            <a:r>
              <a:rPr lang="ru-RU" dirty="0" smtClean="0"/>
              <a:t>&gt;</a:t>
            </a:r>
            <a:endParaRPr lang="en-US" dirty="0" smtClean="0"/>
          </a:p>
          <a:p>
            <a:r>
              <a:rPr lang="ru-RU" dirty="0" smtClean="0"/>
              <a:t>&lt;</a:t>
            </a:r>
            <a:r>
              <a:rPr lang="ru-RU" dirty="0" err="1" smtClean="0"/>
              <a:t>Shift+Enter</a:t>
            </a:r>
            <a:r>
              <a:rPr lang="ru-RU" dirty="0" smtClean="0"/>
              <a:t>&gt;</a:t>
            </a:r>
            <a:endParaRPr lang="en-US" dirty="0" smtClean="0"/>
          </a:p>
          <a:p>
            <a:r>
              <a:rPr lang="ru-RU" dirty="0" smtClean="0"/>
              <a:t> &lt;F2&gt; </a:t>
            </a:r>
            <a:endParaRPr lang="en-US" dirty="0" smtClean="0"/>
          </a:p>
          <a:p>
            <a:r>
              <a:rPr lang="ru-RU" dirty="0" smtClean="0"/>
              <a:t>стрелки</a:t>
            </a:r>
            <a:r>
              <a:rPr lang="en-US" dirty="0" smtClean="0"/>
              <a:t> </a:t>
            </a:r>
            <a:r>
              <a:rPr lang="ru-RU" dirty="0" smtClean="0"/>
              <a:t>←,</a:t>
            </a:r>
            <a:r>
              <a:rPr lang="ru-RU" dirty="0" err="1" smtClean="0"/>
              <a:t>↑,↓</a:t>
            </a:r>
            <a:r>
              <a:rPr lang="ru-RU" dirty="0" smtClean="0"/>
              <a:t>, →</a:t>
            </a:r>
            <a:endParaRPr lang="en-US" dirty="0" smtClean="0"/>
          </a:p>
          <a:p>
            <a:r>
              <a:rPr lang="ru-RU" dirty="0" smtClean="0"/>
              <a:t>&lt;</a:t>
            </a:r>
            <a:r>
              <a:rPr lang="ru-RU" dirty="0" err="1" smtClean="0"/>
              <a:t>Delete</a:t>
            </a:r>
            <a:r>
              <a:rPr lang="ru-RU" dirty="0" smtClean="0"/>
              <a:t>&gt;</a:t>
            </a:r>
          </a:p>
          <a:p>
            <a:endParaRPr lang="ru-RU" dirty="0"/>
          </a:p>
        </p:txBody>
      </p:sp>
      <p:sp>
        <p:nvSpPr>
          <p:cNvPr id="4" name="Содержимое 3"/>
          <p:cNvSpPr>
            <a:spLocks noGrp="1"/>
          </p:cNvSpPr>
          <p:nvPr>
            <p:ph sz="half" idx="2"/>
          </p:nvPr>
        </p:nvSpPr>
        <p:spPr>
          <a:ln w="38100">
            <a:solidFill>
              <a:srgbClr val="4F81BD"/>
            </a:solidFill>
          </a:ln>
        </p:spPr>
        <p:txBody>
          <a:bodyPr/>
          <a:lstStyle/>
          <a:p>
            <a:r>
              <a:rPr lang="ru-RU" dirty="0" smtClean="0"/>
              <a:t>&lt;</a:t>
            </a:r>
            <a:r>
              <a:rPr lang="ru-RU" dirty="0" err="1" smtClean="0"/>
              <a:t>Shift+стрелка</a:t>
            </a:r>
            <a:r>
              <a:rPr lang="ru-RU" dirty="0" smtClean="0"/>
              <a:t>&gt;</a:t>
            </a:r>
            <a:endParaRPr lang="en-US" dirty="0" smtClean="0"/>
          </a:p>
          <a:p>
            <a:r>
              <a:rPr lang="ru-RU" dirty="0" smtClean="0"/>
              <a:t>&lt;</a:t>
            </a:r>
            <a:r>
              <a:rPr lang="ru-RU" dirty="0" err="1" smtClean="0"/>
              <a:t>Ctrl+стрелка</a:t>
            </a:r>
            <a:r>
              <a:rPr lang="ru-RU" dirty="0" smtClean="0"/>
              <a:t>&gt;</a:t>
            </a:r>
            <a:endParaRPr lang="en-US" dirty="0" smtClean="0"/>
          </a:p>
          <a:p>
            <a:r>
              <a:rPr lang="ru-RU" dirty="0" smtClean="0"/>
              <a:t>&lt;</a:t>
            </a:r>
            <a:r>
              <a:rPr lang="ru-RU" dirty="0" err="1" smtClean="0"/>
              <a:t>Shift+Ctrl+стрелка</a:t>
            </a:r>
            <a:r>
              <a:rPr lang="ru-RU" dirty="0" smtClean="0"/>
              <a:t>&gt;</a:t>
            </a:r>
            <a:endParaRPr lang="en-US" dirty="0" smtClean="0"/>
          </a:p>
          <a:p>
            <a:r>
              <a:rPr lang="ru-RU" dirty="0" smtClean="0"/>
              <a:t>&lt;</a:t>
            </a:r>
            <a:r>
              <a:rPr lang="ru-RU" dirty="0" err="1" smtClean="0"/>
              <a:t>Ctrl+F</a:t>
            </a:r>
            <a:r>
              <a:rPr lang="ru-RU" dirty="0" smtClean="0"/>
              <a:t>&gt;</a:t>
            </a:r>
            <a:endParaRPr lang="en-US" dirty="0" smtClean="0"/>
          </a:p>
          <a:p>
            <a:r>
              <a:rPr lang="ru-RU" dirty="0" smtClean="0"/>
              <a:t>&lt;</a:t>
            </a:r>
            <a:r>
              <a:rPr lang="ru-RU" dirty="0" err="1" smtClean="0"/>
              <a:t>Ctrl+H</a:t>
            </a:r>
            <a:r>
              <a:rPr lang="ru-RU" dirty="0" smtClean="0"/>
              <a:t>&gt;</a:t>
            </a:r>
            <a:endParaRPr lang="en-US" dirty="0" smtClean="0"/>
          </a:p>
          <a:p>
            <a:r>
              <a:rPr lang="ru-RU" dirty="0" smtClean="0"/>
              <a:t>&lt;</a:t>
            </a:r>
            <a:r>
              <a:rPr lang="ru-RU" dirty="0" err="1" smtClean="0"/>
              <a:t>Ctrl+S</a:t>
            </a:r>
            <a:r>
              <a:rPr lang="ru-RU" dirty="0" smtClean="0"/>
              <a:t>&gt;</a:t>
            </a:r>
            <a:endParaRPr lang="en-US" dirty="0" smtClean="0"/>
          </a:p>
          <a:p>
            <a:r>
              <a:rPr lang="ru-RU" dirty="0" smtClean="0"/>
              <a:t>&lt;</a:t>
            </a:r>
            <a:r>
              <a:rPr lang="ru-RU" dirty="0" err="1" smtClean="0"/>
              <a:t>Ctrl+Z</a:t>
            </a:r>
            <a:r>
              <a:rPr lang="ru-RU" dirty="0" smtClean="0"/>
              <a:t>&gt;</a:t>
            </a:r>
            <a:endParaRPr lang="ru-RU" dirty="0"/>
          </a:p>
        </p:txBody>
      </p:sp>
      <p:sp>
        <p:nvSpPr>
          <p:cNvPr id="5" name="Номер слайда 4"/>
          <p:cNvSpPr>
            <a:spLocks noGrp="1"/>
          </p:cNvSpPr>
          <p:nvPr>
            <p:ph type="sldNum" sz="quarter" idx="12"/>
          </p:nvPr>
        </p:nvSpPr>
        <p:spPr/>
        <p:txBody>
          <a:bodyPr/>
          <a:lstStyle/>
          <a:p>
            <a:pPr>
              <a:defRPr/>
            </a:pPr>
            <a:fld id="{1E316B81-9CE4-4386-8CAF-66BB48F78F43}" type="slidenum">
              <a:rPr lang="ru-RU" smtClean="0"/>
              <a:pPr>
                <a:defRPr/>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0"/>
            <a:ext cx="8226425" cy="1143000"/>
          </a:xfrm>
        </p:spPr>
        <p:txBody>
          <a:bodyPr/>
          <a:lstStyle/>
          <a:p>
            <a:r>
              <a:rPr lang="ru-RU" smtClean="0"/>
              <a:t>Специальная вставка</a:t>
            </a:r>
          </a:p>
        </p:txBody>
      </p:sp>
      <p:pic>
        <p:nvPicPr>
          <p:cNvPr id="4099" name="Picture 5"/>
          <p:cNvPicPr>
            <a:picLocks noChangeAspect="1" noChangeArrowheads="1"/>
          </p:cNvPicPr>
          <p:nvPr/>
        </p:nvPicPr>
        <p:blipFill>
          <a:blip r:embed="rId3" cstate="print"/>
          <a:srcRect r="13174" b="3983"/>
          <a:stretch>
            <a:fillRect/>
          </a:stretch>
        </p:blipFill>
        <p:spPr bwMode="auto">
          <a:xfrm>
            <a:off x="468313" y="981075"/>
            <a:ext cx="8135937" cy="562292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8226425" cy="1143000"/>
          </a:xfrm>
        </p:spPr>
        <p:txBody>
          <a:bodyPr/>
          <a:lstStyle/>
          <a:p>
            <a:r>
              <a:rPr lang="ru-RU" smtClean="0"/>
              <a:t>Специальная вставка</a:t>
            </a:r>
          </a:p>
        </p:txBody>
      </p:sp>
      <p:pic>
        <p:nvPicPr>
          <p:cNvPr id="5123" name="Picture 5"/>
          <p:cNvPicPr>
            <a:picLocks noChangeAspect="1" noChangeArrowheads="1"/>
          </p:cNvPicPr>
          <p:nvPr/>
        </p:nvPicPr>
        <p:blipFill>
          <a:blip r:embed="rId3" cstate="print"/>
          <a:srcRect r="13187" b="4410"/>
          <a:stretch>
            <a:fillRect/>
          </a:stretch>
        </p:blipFill>
        <p:spPr bwMode="auto">
          <a:xfrm>
            <a:off x="468313" y="947738"/>
            <a:ext cx="8207375" cy="56499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36270"/>
          </a:xfrm>
        </p:spPr>
        <p:txBody>
          <a:bodyPr>
            <a:normAutofit fontScale="90000"/>
          </a:bodyPr>
          <a:lstStyle/>
          <a:p>
            <a:pPr algn="l"/>
            <a:r>
              <a:rPr lang="ru-RU" dirty="0" smtClean="0"/>
              <a:t>Пример гистограммы </a:t>
            </a:r>
            <a:endParaRPr lang="ru-RU" dirty="0"/>
          </a:p>
        </p:txBody>
      </p:sp>
      <p:graphicFrame>
        <p:nvGraphicFramePr>
          <p:cNvPr id="6" name="Диаграмма 5"/>
          <p:cNvGraphicFramePr/>
          <p:nvPr/>
        </p:nvGraphicFramePr>
        <p:xfrm>
          <a:off x="852487" y="855023"/>
          <a:ext cx="7439025" cy="51266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08461" y="6103917"/>
            <a:ext cx="7327077" cy="369332"/>
          </a:xfrm>
          <a:prstGeom prst="rect">
            <a:avLst/>
          </a:prstGeom>
          <a:noFill/>
        </p:spPr>
        <p:txBody>
          <a:bodyPr wrap="square" rtlCol="0">
            <a:spAutoFit/>
          </a:bodyPr>
          <a:lstStyle/>
          <a:p>
            <a:r>
              <a:rPr lang="ru-RU" dirty="0" smtClean="0"/>
              <a:t>Вероятный </a:t>
            </a:r>
            <a:r>
              <a:rPr lang="en-US" dirty="0" smtClean="0"/>
              <a:t>G-</a:t>
            </a:r>
            <a:r>
              <a:rPr lang="ru-RU" dirty="0" smtClean="0"/>
              <a:t>квадруплекс:  </a:t>
            </a:r>
            <a:r>
              <a:rPr lang="en-US" dirty="0" smtClean="0"/>
              <a:t>GGGN</a:t>
            </a:r>
            <a:r>
              <a:rPr lang="ru-RU" dirty="0" smtClean="0"/>
              <a:t>(1</a:t>
            </a:r>
            <a:r>
              <a:rPr lang="en-US" dirty="0" smtClean="0"/>
              <a:t>,</a:t>
            </a:r>
            <a:r>
              <a:rPr lang="ru-RU" dirty="0" smtClean="0"/>
              <a:t>7)</a:t>
            </a:r>
            <a:r>
              <a:rPr lang="en-US" dirty="0" smtClean="0"/>
              <a:t>GGGN(1,7)GGGN(1,7)GGG</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1644"/>
            <a:ext cx="8229600" cy="825113"/>
          </a:xfrm>
        </p:spPr>
        <p:txBody>
          <a:bodyPr/>
          <a:lstStyle/>
          <a:p>
            <a:r>
              <a:rPr lang="ru-RU" dirty="0" smtClean="0"/>
              <a:t>Объяснение</a:t>
            </a:r>
            <a:endParaRPr lang="ru-RU" dirty="0"/>
          </a:p>
        </p:txBody>
      </p:sp>
      <p:sp>
        <p:nvSpPr>
          <p:cNvPr id="3" name="Объект 2"/>
          <p:cNvSpPr>
            <a:spLocks noGrp="1"/>
          </p:cNvSpPr>
          <p:nvPr>
            <p:ph idx="1"/>
          </p:nvPr>
        </p:nvSpPr>
        <p:spPr>
          <a:xfrm>
            <a:off x="457200" y="809368"/>
            <a:ext cx="8229600" cy="5591432"/>
          </a:xfrm>
        </p:spPr>
        <p:txBody>
          <a:bodyPr>
            <a:noAutofit/>
          </a:bodyPr>
          <a:lstStyle/>
          <a:p>
            <a:pPr>
              <a:spcBef>
                <a:spcPts val="0"/>
              </a:spcBef>
              <a:spcAft>
                <a:spcPts val="600"/>
              </a:spcAft>
            </a:pPr>
            <a:r>
              <a:rPr lang="en-US" sz="2000" dirty="0"/>
              <a:t>G-</a:t>
            </a:r>
            <a:r>
              <a:rPr lang="ru-RU" sz="2000" dirty="0"/>
              <a:t>квадруплекс – особая форма </a:t>
            </a:r>
            <a:r>
              <a:rPr lang="ru-RU" sz="2000" dirty="0" err="1"/>
              <a:t>одноцепочечной</a:t>
            </a:r>
            <a:r>
              <a:rPr lang="ru-RU" sz="2000" dirty="0"/>
              <a:t> ДНК или РНК, см. картинки в </a:t>
            </a:r>
            <a:r>
              <a:rPr lang="en-US" sz="2000" dirty="0" err="1" smtClean="0"/>
              <a:t>google</a:t>
            </a:r>
            <a:endParaRPr lang="ru-RU" sz="2000" dirty="0"/>
          </a:p>
          <a:p>
            <a:pPr>
              <a:spcBef>
                <a:spcPts val="0"/>
              </a:spcBef>
              <a:spcAft>
                <a:spcPts val="600"/>
              </a:spcAft>
            </a:pPr>
            <a:r>
              <a:rPr lang="ru-RU" sz="2000" dirty="0"/>
              <a:t>Необходимым условием образования </a:t>
            </a:r>
            <a:r>
              <a:rPr lang="en-US" sz="2000" dirty="0"/>
              <a:t>G-</a:t>
            </a:r>
            <a:r>
              <a:rPr lang="ru-RU" sz="2000" dirty="0"/>
              <a:t>квадруплекса является последовательность из четырех троек гуанинов, разделенных несколькими нуклеотидами.</a:t>
            </a:r>
            <a:br>
              <a:rPr lang="ru-RU" sz="2000" dirty="0"/>
            </a:br>
            <a:r>
              <a:rPr lang="ru-RU" sz="2000" dirty="0"/>
              <a:t>(Иногда достаточно </a:t>
            </a:r>
            <a:r>
              <a:rPr lang="en-US" sz="2000" dirty="0"/>
              <a:t>G-</a:t>
            </a:r>
            <a:r>
              <a:rPr lang="ru-RU" sz="2000" dirty="0"/>
              <a:t>квадруплекс образуется при четырех парах гуанинов</a:t>
            </a:r>
            <a:r>
              <a:rPr lang="ru-RU" sz="2000" dirty="0" smtClean="0"/>
              <a:t>)</a:t>
            </a:r>
            <a:endParaRPr lang="ru-RU" sz="2000" dirty="0"/>
          </a:p>
          <a:p>
            <a:pPr>
              <a:spcBef>
                <a:spcPts val="0"/>
              </a:spcBef>
              <a:spcAft>
                <a:spcPts val="600"/>
              </a:spcAft>
            </a:pPr>
            <a:r>
              <a:rPr lang="ru-RU" sz="2000" dirty="0"/>
              <a:t>Это условие не является достаточным!  </a:t>
            </a:r>
            <a:r>
              <a:rPr lang="en-US" sz="2000" dirty="0"/>
              <a:t>G-</a:t>
            </a:r>
            <a:r>
              <a:rPr lang="ru-RU" sz="2000" dirty="0" err="1"/>
              <a:t>квадруплексная</a:t>
            </a:r>
            <a:r>
              <a:rPr lang="ru-RU" sz="2000" dirty="0"/>
              <a:t> последовательность может складываться в </a:t>
            </a:r>
            <a:r>
              <a:rPr lang="en-US" sz="2000" dirty="0"/>
              <a:t>G-</a:t>
            </a:r>
            <a:r>
              <a:rPr lang="ru-RU" sz="2000" dirty="0"/>
              <a:t>квадруплекс только при определенных условиях. Например, в случае ДНК, комплементарная цепь должна быть как-то защищена. </a:t>
            </a:r>
          </a:p>
          <a:p>
            <a:pPr>
              <a:spcBef>
                <a:spcPts val="0"/>
              </a:spcBef>
              <a:spcAft>
                <a:spcPts val="600"/>
              </a:spcAft>
            </a:pPr>
            <a:r>
              <a:rPr lang="ru-RU" sz="2000" dirty="0"/>
              <a:t>Показано, что образование или </a:t>
            </a:r>
            <a:r>
              <a:rPr lang="ru-RU" sz="2000" dirty="0" err="1" smtClean="0"/>
              <a:t>необразование</a:t>
            </a:r>
            <a:r>
              <a:rPr lang="ru-RU" sz="2000" dirty="0" smtClean="0"/>
              <a:t> </a:t>
            </a:r>
            <a:r>
              <a:rPr lang="en-US" sz="2000" dirty="0"/>
              <a:t>G-</a:t>
            </a:r>
            <a:r>
              <a:rPr lang="ru-RU" sz="2000" dirty="0"/>
              <a:t>квадруплекса из </a:t>
            </a:r>
            <a:r>
              <a:rPr lang="en-US" sz="2000" dirty="0"/>
              <a:t>G-</a:t>
            </a:r>
            <a:r>
              <a:rPr lang="ru-RU" sz="2000" dirty="0" err="1"/>
              <a:t>квадруплексной</a:t>
            </a:r>
            <a:r>
              <a:rPr lang="ru-RU" sz="2000" dirty="0"/>
              <a:t> последовательности регулирует экспрессию некоторых генов</a:t>
            </a:r>
            <a:r>
              <a:rPr lang="ru-RU" sz="2000" dirty="0" smtClean="0"/>
              <a:t>.</a:t>
            </a:r>
            <a:endParaRPr lang="ru-RU" sz="2000" dirty="0"/>
          </a:p>
        </p:txBody>
      </p:sp>
    </p:spTree>
    <p:extLst>
      <p:ext uri="{BB962C8B-B14F-4D97-AF65-F5344CB8AC3E}">
        <p14:creationId xmlns="" xmlns:p14="http://schemas.microsoft.com/office/powerpoint/2010/main" val="1957707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116632"/>
            <a:ext cx="8229600" cy="562074"/>
          </a:xfrm>
        </p:spPr>
        <p:txBody>
          <a:bodyPr/>
          <a:lstStyle/>
          <a:p>
            <a:r>
              <a:rPr lang="ru-RU" sz="3600" dirty="0" smtClean="0"/>
              <a:t>Гистограммы</a:t>
            </a:r>
          </a:p>
        </p:txBody>
      </p:sp>
      <p:sp>
        <p:nvSpPr>
          <p:cNvPr id="5" name="Текст 4"/>
          <p:cNvSpPr>
            <a:spLocks noGrp="1"/>
          </p:cNvSpPr>
          <p:nvPr>
            <p:ph type="body" idx="1"/>
          </p:nvPr>
        </p:nvSpPr>
        <p:spPr>
          <a:xfrm>
            <a:off x="384175" y="692696"/>
            <a:ext cx="4040188" cy="639762"/>
          </a:xfrm>
          <a:ln w="38100">
            <a:solidFill>
              <a:srgbClr val="4F81BD"/>
            </a:solidFill>
          </a:ln>
        </p:spPr>
        <p:txBody>
          <a:bodyPr/>
          <a:lstStyle/>
          <a:p>
            <a:r>
              <a:rPr lang="ru-RU" dirty="0" smtClean="0"/>
              <a:t>Теория</a:t>
            </a:r>
            <a:endParaRPr lang="ru-RU" dirty="0"/>
          </a:p>
        </p:txBody>
      </p:sp>
      <p:sp>
        <p:nvSpPr>
          <p:cNvPr id="6147" name="Содержимое 2"/>
          <p:cNvSpPr>
            <a:spLocks noGrp="1"/>
          </p:cNvSpPr>
          <p:nvPr>
            <p:ph sz="half" idx="2"/>
          </p:nvPr>
        </p:nvSpPr>
        <p:spPr>
          <a:xfrm>
            <a:off x="384174" y="1268760"/>
            <a:ext cx="4043809" cy="5184576"/>
          </a:xfrm>
          <a:ln w="38100">
            <a:solidFill>
              <a:srgbClr val="4F81BD"/>
            </a:solidFill>
          </a:ln>
        </p:spPr>
        <p:txBody>
          <a:bodyPr/>
          <a:lstStyle/>
          <a:p>
            <a:r>
              <a:rPr lang="ru-RU" dirty="0" smtClean="0"/>
              <a:t>Дано: </a:t>
            </a:r>
          </a:p>
          <a:p>
            <a:pPr lvl="1"/>
            <a:r>
              <a:rPr lang="ru-RU" dirty="0" smtClean="0"/>
              <a:t>выборка объектов</a:t>
            </a:r>
          </a:p>
          <a:p>
            <a:pPr lvl="1"/>
            <a:r>
              <a:rPr lang="ru-RU" dirty="0" smtClean="0"/>
              <a:t>параметр каждого объекта</a:t>
            </a:r>
          </a:p>
          <a:p>
            <a:r>
              <a:rPr lang="ru-RU" dirty="0" smtClean="0"/>
              <a:t>Задача: </a:t>
            </a:r>
          </a:p>
          <a:p>
            <a:pPr lvl="1"/>
            <a:r>
              <a:rPr lang="ru-RU" dirty="0" smtClean="0"/>
              <a:t> описать распределение параметров</a:t>
            </a:r>
          </a:p>
          <a:p>
            <a:r>
              <a:rPr lang="ru-RU" dirty="0" smtClean="0"/>
              <a:t>Решение</a:t>
            </a:r>
            <a:r>
              <a:rPr lang="en-US" dirty="0" smtClean="0"/>
              <a:t>:</a:t>
            </a:r>
          </a:p>
          <a:p>
            <a:pPr lvl="1"/>
            <a:r>
              <a:rPr lang="ru-RU" dirty="0" smtClean="0"/>
              <a:t>выбрать интервалы значений</a:t>
            </a:r>
          </a:p>
          <a:p>
            <a:pPr lvl="1"/>
            <a:r>
              <a:rPr lang="ru-RU" dirty="0" smtClean="0"/>
              <a:t>посчитать число объектов попавших в каждый интервал</a:t>
            </a:r>
          </a:p>
          <a:p>
            <a:pPr lvl="1"/>
            <a:r>
              <a:rPr lang="ru-RU" dirty="0" smtClean="0"/>
              <a:t>представить графически</a:t>
            </a:r>
          </a:p>
        </p:txBody>
      </p:sp>
      <p:sp>
        <p:nvSpPr>
          <p:cNvPr id="6" name="Текст 5"/>
          <p:cNvSpPr>
            <a:spLocks noGrp="1"/>
          </p:cNvSpPr>
          <p:nvPr>
            <p:ph type="body" sz="quarter" idx="3"/>
          </p:nvPr>
        </p:nvSpPr>
        <p:spPr>
          <a:xfrm>
            <a:off x="4572001" y="692696"/>
            <a:ext cx="3960440" cy="639762"/>
          </a:xfrm>
          <a:ln w="38100">
            <a:solidFill>
              <a:srgbClr val="4F81BD"/>
            </a:solidFill>
          </a:ln>
        </p:spPr>
        <p:txBody>
          <a:bodyPr/>
          <a:lstStyle/>
          <a:p>
            <a:r>
              <a:rPr lang="ru-RU" dirty="0" smtClean="0"/>
              <a:t>Пример</a:t>
            </a:r>
            <a:endParaRPr lang="ru-RU" dirty="0"/>
          </a:p>
        </p:txBody>
      </p:sp>
      <p:sp>
        <p:nvSpPr>
          <p:cNvPr id="7" name="Содержимое 6"/>
          <p:cNvSpPr>
            <a:spLocks noGrp="1"/>
          </p:cNvSpPr>
          <p:nvPr>
            <p:ph sz="quarter" idx="4"/>
          </p:nvPr>
        </p:nvSpPr>
        <p:spPr>
          <a:xfrm>
            <a:off x="4572001" y="1268760"/>
            <a:ext cx="3960439" cy="5184576"/>
          </a:xfrm>
          <a:noFill/>
          <a:ln w="38100">
            <a:solidFill>
              <a:srgbClr val="4F81BD"/>
            </a:solidFill>
          </a:ln>
        </p:spPr>
        <p:txBody>
          <a:bodyPr/>
          <a:lstStyle/>
          <a:p>
            <a:r>
              <a:rPr lang="ru-RU" dirty="0" smtClean="0"/>
              <a:t>Дано:</a:t>
            </a:r>
          </a:p>
          <a:p>
            <a:pPr lvl="1"/>
            <a:r>
              <a:rPr lang="ru-RU" dirty="0" smtClean="0"/>
              <a:t>геномы вирусов из БД</a:t>
            </a:r>
          </a:p>
          <a:p>
            <a:pPr lvl="1"/>
            <a:r>
              <a:rPr lang="ru-RU" dirty="0" smtClean="0"/>
              <a:t>размер генома в КБ</a:t>
            </a:r>
          </a:p>
          <a:p>
            <a:r>
              <a:rPr lang="ru-RU" dirty="0" smtClean="0"/>
              <a:t>Задача:</a:t>
            </a:r>
          </a:p>
          <a:p>
            <a:pPr lvl="1"/>
            <a:r>
              <a:rPr lang="ru-RU" dirty="0" smtClean="0"/>
              <a:t>описать распределение размеров</a:t>
            </a:r>
          </a:p>
          <a:p>
            <a:r>
              <a:rPr lang="ru-RU" dirty="0" smtClean="0"/>
              <a:t>Решение:</a:t>
            </a:r>
          </a:p>
          <a:p>
            <a:pPr lvl="1"/>
            <a:r>
              <a:rPr lang="ru-RU" dirty="0" smtClean="0"/>
              <a:t>выберем карманы</a:t>
            </a:r>
            <a:r>
              <a:rPr lang="en-US" dirty="0" smtClean="0"/>
              <a:t>: 0-5</a:t>
            </a:r>
            <a:r>
              <a:rPr lang="ru-RU" dirty="0" smtClean="0"/>
              <a:t>кб, 5-10кб, ….</a:t>
            </a:r>
          </a:p>
          <a:p>
            <a:pPr lvl="1"/>
            <a:r>
              <a:rPr lang="ru-RU" dirty="0" smtClean="0"/>
              <a:t>посчитаем число геномов, попавших в каждый карман</a:t>
            </a:r>
          </a:p>
          <a:p>
            <a:pPr lvl="1"/>
            <a:r>
              <a:rPr lang="ru-RU" dirty="0" smtClean="0"/>
              <a:t>построим диаграмму в виде столбиков</a:t>
            </a:r>
          </a:p>
          <a:p>
            <a:pPr lvl="1"/>
            <a:endParaRPr lang="ru-RU" dirty="0"/>
          </a:p>
        </p:txBody>
      </p:sp>
      <p:sp>
        <p:nvSpPr>
          <p:cNvPr id="8" name="Номер слайда 7"/>
          <p:cNvSpPr>
            <a:spLocks noGrp="1"/>
          </p:cNvSpPr>
          <p:nvPr>
            <p:ph type="sldNum" sz="quarter" idx="12"/>
          </p:nvPr>
        </p:nvSpPr>
        <p:spPr/>
        <p:txBody>
          <a:bodyPr/>
          <a:lstStyle/>
          <a:p>
            <a:pPr>
              <a:defRPr/>
            </a:pPr>
            <a:fld id="{33CDDB35-BFB6-41EE-99D5-383F7D4C0651}" type="slidenum">
              <a:rPr lang="ru-RU" smtClean="0"/>
              <a:pPr>
                <a:defRPr/>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1381</TotalTime>
  <Words>1713</Words>
  <Application>Microsoft Office PowerPoint</Application>
  <PresentationFormat>Экран (4:3)</PresentationFormat>
  <Paragraphs>252</Paragraphs>
  <Slides>30</Slides>
  <Notes>19</Notes>
  <HiddenSlides>5</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MS Excel</vt:lpstr>
      <vt:lpstr>Удобности</vt:lpstr>
      <vt:lpstr>… и не очень удобности</vt:lpstr>
      <vt:lpstr>Эффект каких клавиш и сочетаний надо знать</vt:lpstr>
      <vt:lpstr>Специальная вставка</vt:lpstr>
      <vt:lpstr>Специальная вставка</vt:lpstr>
      <vt:lpstr>Пример гистограммы </vt:lpstr>
      <vt:lpstr>Объяснение</vt:lpstr>
      <vt:lpstr>Гистограммы</vt:lpstr>
      <vt:lpstr>Слайд 10</vt:lpstr>
      <vt:lpstr>Вычисление гистограммы с помощью формул</vt:lpstr>
      <vt:lpstr>Есть или может быть подключена команда построения гистограммы</vt:lpstr>
      <vt:lpstr>Какие ответы дает МатСтатистика</vt:lpstr>
      <vt:lpstr>КОНЕЦ</vt:lpstr>
      <vt:lpstr>Фильтр данных</vt:lpstr>
      <vt:lpstr>Сортировка данных</vt:lpstr>
      <vt:lpstr>Построение диаграмм</vt:lpstr>
      <vt:lpstr>Построение диаграмм</vt:lpstr>
      <vt:lpstr>Настойка диаграммы</vt:lpstr>
      <vt:lpstr>Построение диаграмм</vt:lpstr>
      <vt:lpstr>Построение диаграмм</vt:lpstr>
      <vt:lpstr>Построение диаграмм</vt:lpstr>
      <vt:lpstr>Диаграмма</vt:lpstr>
      <vt:lpstr>Гистограмма</vt:lpstr>
      <vt:lpstr>Гистограммы</vt:lpstr>
      <vt:lpstr>Гистограммы</vt:lpstr>
      <vt:lpstr>Гистограммы</vt:lpstr>
      <vt:lpstr>Гистограммы</vt:lpstr>
      <vt:lpstr>Создание сводной таблицы</vt:lpstr>
      <vt:lpstr>Посмотрите на результат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Excel</dc:title>
  <dc:creator>sampleuser</dc:creator>
  <cp:lastModifiedBy>Spirin</cp:lastModifiedBy>
  <cp:revision>87</cp:revision>
  <dcterms:created xsi:type="dcterms:W3CDTF">2008-10-09T14:27:51Z</dcterms:created>
  <dcterms:modified xsi:type="dcterms:W3CDTF">2015-12-03T16:06:23Z</dcterms:modified>
</cp:coreProperties>
</file>