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34" r:id="rId3"/>
    <p:sldId id="26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84" r:id="rId15"/>
    <p:sldId id="306" r:id="rId16"/>
    <p:sldId id="283" r:id="rId17"/>
    <p:sldId id="285" r:id="rId18"/>
    <p:sldId id="290" r:id="rId19"/>
    <p:sldId id="297" r:id="rId20"/>
    <p:sldId id="291" r:id="rId21"/>
    <p:sldId id="296" r:id="rId22"/>
    <p:sldId id="292" r:id="rId23"/>
    <p:sldId id="298" r:id="rId24"/>
    <p:sldId id="293" r:id="rId25"/>
    <p:sldId id="299" r:id="rId26"/>
    <p:sldId id="333" r:id="rId27"/>
    <p:sldId id="294" r:id="rId28"/>
    <p:sldId id="286" r:id="rId29"/>
    <p:sldId id="287" r:id="rId30"/>
    <p:sldId id="288" r:id="rId31"/>
    <p:sldId id="289" r:id="rId32"/>
    <p:sldId id="303" r:id="rId33"/>
    <p:sldId id="304" r:id="rId34"/>
    <p:sldId id="33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72" d="100"/>
          <a:sy n="72" d="100"/>
        </p:scale>
        <p:origin x="8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ru-RU" sz="6600" dirty="0">
                <a:latin typeface="Comic Sans MS" panose="030F0702030302020204" pitchFamily="66" charset="0"/>
              </a:rPr>
              <a:t>PDB, </a:t>
            </a:r>
            <a:r>
              <a:rPr lang="en-US" altLang="ru-RU" sz="6600" dirty="0" err="1">
                <a:latin typeface="Comic Sans MS" panose="030F0702030302020204" pitchFamily="66" charset="0"/>
              </a:rPr>
              <a:t>Jmol</a:t>
            </a:r>
            <a:r>
              <a:rPr lang="en-US" altLang="ru-RU" sz="6600" dirty="0">
                <a:latin typeface="Comic Sans MS" panose="030F0702030302020204" pitchFamily="66" charset="0"/>
              </a:rPr>
              <a:t>, </a:t>
            </a:r>
            <a:r>
              <a:rPr lang="en-US" altLang="ru-RU" sz="6600" strike="sngStrike" dirty="0">
                <a:latin typeface="Comic Sans MS" panose="030F0702030302020204" pitchFamily="66" charset="0"/>
              </a:rPr>
              <a:t>PyMol</a:t>
            </a:r>
            <a:br>
              <a:rPr lang="en-US" altLang="ru-RU" sz="8800" strike="sngStrike" dirty="0">
                <a:latin typeface="Comic Sans MS" panose="030F0702030302020204" pitchFamily="66" charset="0"/>
              </a:rPr>
            </a:br>
            <a:r>
              <a:rPr lang="ru-RU" altLang="ru-RU" i="1" dirty="0">
                <a:latin typeface="Comic Sans MS" panose="030F0702030302020204" pitchFamily="66" charset="0"/>
              </a:rPr>
              <a:t>и работа с трехмерными</a:t>
            </a:r>
            <a:br>
              <a:rPr lang="ru-RU" altLang="ru-RU" i="1" dirty="0">
                <a:latin typeface="Comic Sans MS" panose="030F0702030302020204" pitchFamily="66" charset="0"/>
              </a:rPr>
            </a:br>
            <a:r>
              <a:rPr lang="ru-RU" altLang="ru-RU" i="1" dirty="0">
                <a:latin typeface="Comic Sans MS" panose="030F0702030302020204" pitchFamily="66" charset="0"/>
              </a:rPr>
              <a:t>структурами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PyMol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/>
              <a:t>Предварительно надо будет установить </a:t>
            </a:r>
            <a:r>
              <a:rPr lang="en-US" dirty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/>
              <a:t>Даёт изображения более высокого качества (после применения команды </a:t>
            </a:r>
            <a:r>
              <a:rPr lang="en-US" b="1" dirty="0"/>
              <a:t>ray</a:t>
            </a:r>
            <a:r>
              <a:rPr lang="en-US" dirty="0"/>
              <a:t>)</a:t>
            </a:r>
            <a:r>
              <a:rPr lang="ru-RU" dirty="0"/>
              <a:t>. 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/>
              <a:t>Вообще рекомендуется его изучить тем, кто работает с 3</a:t>
            </a:r>
            <a:r>
              <a:rPr lang="en-US" dirty="0"/>
              <a:t>D</a:t>
            </a:r>
            <a:r>
              <a:rPr lang="ru-RU" dirty="0"/>
              <a:t> структурами</a:t>
            </a:r>
          </a:p>
          <a:p>
            <a:pPr marL="1828800" lvl="3" indent="-457200"/>
            <a:r>
              <a:rPr lang="ru-RU" sz="1400" i="1" dirty="0"/>
              <a:t>Им вообще все эти программы надо изучить </a:t>
            </a:r>
            <a:r>
              <a:rPr lang="en-US" sz="1400" dirty="0"/>
              <a:t>:)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Про установку </a:t>
            </a:r>
            <a:r>
              <a:rPr lang="en-US" sz="1050" b="1" dirty="0"/>
              <a:t>PyMol </a:t>
            </a:r>
            <a:r>
              <a:rPr lang="ru-RU" sz="1050" b="1" dirty="0"/>
              <a:t>под </a:t>
            </a:r>
            <a:r>
              <a:rPr lang="en-US" sz="1050" b="1" dirty="0"/>
              <a:t>Windows</a:t>
            </a:r>
            <a:r>
              <a:rPr lang="ru-RU" sz="1050" b="1" dirty="0"/>
              <a:t> читайте  </a:t>
            </a:r>
            <a:r>
              <a:rPr lang="en-GB" sz="1100" dirty="0">
                <a:latin typeface="Courier New" pitchFamily="49" charset="0"/>
                <a:cs typeface="Courier New" pitchFamily="49" charset="0"/>
              </a:rPr>
              <a:t>https://pymolwiki.org/index.php/Windows_Install</a:t>
            </a:r>
            <a:r>
              <a:rPr lang="ru-RU" sz="1100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/>
              <a:t>PyMol</a:t>
            </a:r>
            <a:r>
              <a:rPr lang="ru-RU" altLang="ru-RU" i="1" dirty="0"/>
              <a:t> </a:t>
            </a:r>
            <a:r>
              <a:rPr lang="ru-RU" altLang="ru-RU" dirty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23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/>
              <a:t>PyMol</a:t>
            </a:r>
            <a:r>
              <a:rPr lang="ru-RU" altLang="ru-RU" i="1" dirty="0"/>
              <a:t> </a:t>
            </a:r>
            <a:r>
              <a:rPr lang="ru-RU" altLang="ru-RU" dirty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/>
              <a:t>Jmol</a:t>
            </a:r>
            <a:r>
              <a:rPr lang="en-US" altLang="ru-RU" b="1" i="1" dirty="0"/>
              <a:t>/</a:t>
            </a:r>
            <a:r>
              <a:rPr lang="en-US" altLang="ru-RU" b="1" i="1" dirty="0" err="1"/>
              <a:t>JSmol</a:t>
            </a:r>
            <a:endParaRPr lang="en-US" alt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/>
              <a:t>Далее описан язык, которым надо пользоваться для подготовки изображений в </a:t>
            </a:r>
            <a:r>
              <a:rPr lang="en-US" sz="4000" dirty="0" err="1"/>
              <a:t>Jmol</a:t>
            </a:r>
            <a:r>
              <a:rPr lang="en-US" sz="4000" dirty="0"/>
              <a:t>/</a:t>
            </a:r>
            <a:r>
              <a:rPr lang="en-US" sz="4000" dirty="0" err="1"/>
              <a:t>JSmol</a:t>
            </a:r>
            <a:r>
              <a:rPr lang="en-US" sz="4000" dirty="0"/>
              <a:t>. </a:t>
            </a:r>
            <a:endParaRPr lang="ru-RU" sz="4000" dirty="0"/>
          </a:p>
          <a:p>
            <a:pPr lvl="1" algn="ctr"/>
            <a:endParaRPr lang="ru-RU" sz="4000" dirty="0"/>
          </a:p>
          <a:p>
            <a:pPr lvl="1" algn="ctr"/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37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dirty="0">
                <a:latin typeface="Courier New" panose="02070309020205020404" pitchFamily="49" charset="0"/>
              </a:rPr>
              <a:t>(введение)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Мы видим картинку, </a:t>
            </a:r>
          </a:p>
          <a:p>
            <a:pPr algn="ctr" eaLnBrk="1" hangingPunct="1"/>
            <a:r>
              <a:rPr lang="ru-RU" altLang="ru-RU" b="1" dirty="0"/>
              <a:t>а </a:t>
            </a:r>
            <a:r>
              <a:rPr lang="en-US" altLang="ru-RU" b="1" dirty="0" err="1"/>
              <a:t>Jmol</a:t>
            </a:r>
            <a:r>
              <a:rPr lang="en-US" altLang="ru-RU" b="1" dirty="0"/>
              <a:t> </a:t>
            </a:r>
            <a:r>
              <a:rPr lang="ru-RU" altLang="ru-RU" b="1" dirty="0"/>
              <a:t>знает про</a:t>
            </a:r>
          </a:p>
          <a:p>
            <a:pPr algn="ctr" eaLnBrk="1" hangingPunct="1"/>
            <a:r>
              <a:rPr lang="ru-RU" altLang="ru-RU" b="1" dirty="0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load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771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=&lt;PDB-</a:t>
            </a:r>
            <a:r>
              <a:rPr lang="ru-RU" altLang="ru-RU" dirty="0">
                <a:latin typeface="Courier New" panose="02070309020205020404" pitchFamily="49" charset="0"/>
              </a:rPr>
              <a:t>код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файл или скачать запись из </a:t>
            </a:r>
            <a:r>
              <a:rPr lang="en-US" altLang="ru-RU" dirty="0"/>
              <a:t>PDB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/>
              <a:t>Jmol</a:t>
            </a:r>
            <a:r>
              <a:rPr lang="ru-RU" altLang="ru-RU" dirty="0"/>
              <a:t> 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При открытии больших файлов может</a:t>
            </a:r>
            <a:r>
              <a:rPr lang="en-US" altLang="ru-RU" dirty="0"/>
              <a:t> </a:t>
            </a:r>
            <a:r>
              <a:rPr lang="ru-RU" altLang="ru-RU" dirty="0"/>
              <a:t>долго 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none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6393" y="1828800"/>
            <a:ext cx="5100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Все остальные команды</a:t>
            </a:r>
          </a:p>
          <a:p>
            <a:pPr algn="ctr" eaLnBrk="1" hangingPunct="1"/>
            <a:r>
              <a:rPr lang="ru-RU" altLang="ru-RU" dirty="0"/>
              <a:t>могут сделать что-то,</a:t>
            </a:r>
            <a:br>
              <a:rPr lang="ru-RU" altLang="ru-RU" dirty="0"/>
            </a:br>
            <a:r>
              <a:rPr lang="ru-RU" altLang="ru-RU" dirty="0"/>
              <a:t>но никто, кроме вас, не может знать,</a:t>
            </a:r>
            <a:br>
              <a:rPr lang="ru-RU" altLang="ru-RU" dirty="0"/>
            </a:br>
            <a:r>
              <a:rPr lang="ru-RU" altLang="ru-RU" dirty="0"/>
              <a:t>с </a:t>
            </a:r>
            <a:r>
              <a:rPr lang="ru-RU" altLang="ru-RU" b="1" dirty="0"/>
              <a:t>какой частью </a:t>
            </a:r>
            <a:r>
              <a:rPr lang="ru-RU" altLang="ru-RU" dirty="0"/>
              <a:t>молекулы 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7467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поэтому используйте команды</a:t>
            </a:r>
            <a:endParaRPr lang="en-US" altLang="ru-RU" sz="3600" b="1" dirty="0"/>
          </a:p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ru-RU" sz="3600" b="1" dirty="0"/>
              <a:t> </a:t>
            </a:r>
            <a:r>
              <a:rPr lang="ru-RU" altLang="ru-RU" sz="3600" b="1" dirty="0"/>
              <a:t>и </a:t>
            </a:r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select</a:t>
            </a:r>
            <a:endParaRPr lang="ru-RU" altLang="ru-RU" sz="3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select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626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Предыдущее выделение пропадает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Выражения могут быть очень сложными,</a:t>
            </a:r>
            <a:br>
              <a:rPr lang="ru-RU" altLang="ru-RU" dirty="0"/>
            </a:br>
            <a:r>
              <a:rPr lang="ru-RU" altLang="ru-RU" dirty="0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выполнения команды в консоли отображается</a:t>
            </a:r>
            <a:br>
              <a:rPr lang="ru-RU" altLang="ru-RU" dirty="0"/>
            </a:br>
            <a:r>
              <a:rPr lang="ru-RU" altLang="ru-RU" dirty="0"/>
              <a:t>количество выделенных атомов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(простые выражения)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33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Любое выражение описывает набор атомов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Заранее определены некоторые</a:t>
            </a:r>
            <a:br>
              <a:rPr lang="ru-RU" altLang="ru-RU" dirty="0"/>
            </a:br>
            <a:r>
              <a:rPr lang="ru-RU" altLang="ru-RU" dirty="0"/>
              <a:t>интуитивно понятные выражения, </a:t>
            </a:r>
            <a:br>
              <a:rPr lang="ru-RU" altLang="ru-RU" dirty="0"/>
            </a:br>
            <a:r>
              <a:rPr lang="ru-RU" altLang="ru-RU" dirty="0"/>
              <a:t>а именно:</a:t>
            </a:r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81000" y="4572000"/>
            <a:ext cx="79535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dirty="0"/>
              <a:t>Можно вводить также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трехбуквенные обозначения аминокислот</a:t>
            </a:r>
            <a:r>
              <a:rPr lang="en-US" altLang="ru-RU" sz="2000" dirty="0"/>
              <a:t> (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ru-RU" sz="2000" dirty="0"/>
              <a:t>, 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ser</a:t>
            </a:r>
            <a:r>
              <a:rPr lang="en-US" altLang="ru-RU" sz="2000" dirty="0"/>
              <a:t>, …)</a:t>
            </a:r>
            <a:endParaRPr lang="ru-RU" altLang="ru-RU" sz="2000" dirty="0"/>
          </a:p>
          <a:p>
            <a:pPr eaLnBrk="1" hangingPunct="1">
              <a:buFontTx/>
              <a:buChar char="-"/>
            </a:pPr>
            <a:r>
              <a:rPr lang="ru-RU" altLang="ru-RU" sz="2000" dirty="0"/>
              <a:t>названия полипептидных цепей, например </a:t>
            </a:r>
            <a:r>
              <a:rPr lang="en-US" altLang="ru-RU" sz="2000" dirty="0">
                <a:latin typeface="Courier New" panose="02070309020205020404" pitchFamily="49" charset="0"/>
              </a:rPr>
              <a:t>:a</a:t>
            </a:r>
            <a:r>
              <a:rPr lang="en-US" altLang="ru-RU" sz="2000" dirty="0"/>
              <a:t> </a:t>
            </a:r>
            <a:r>
              <a:rPr lang="ru-RU" altLang="ru-RU" sz="2000" dirty="0"/>
              <a:t>или</a:t>
            </a:r>
            <a:r>
              <a:rPr lang="en-US" altLang="ru-RU" sz="2000" dirty="0"/>
              <a:t> </a:t>
            </a:r>
            <a:r>
              <a:rPr lang="en-US" altLang="ru-RU" sz="2000" dirty="0">
                <a:latin typeface="Courier New" panose="02070309020205020404" pitchFamily="49" charset="0"/>
              </a:rPr>
              <a:t>:1</a:t>
            </a:r>
            <a:endParaRPr lang="ru-RU" altLang="ru-RU" sz="2000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/>
              <a:t>порядковые номера, например </a:t>
            </a:r>
            <a:r>
              <a:rPr lang="en-US" altLang="ru-RU" sz="2000" dirty="0">
                <a:latin typeface="Courier New" panose="02070309020205020404" pitchFamily="49" charset="0"/>
              </a:rPr>
              <a:t>72</a:t>
            </a:r>
            <a:r>
              <a:rPr lang="en-US" altLang="ru-RU" sz="2000" dirty="0"/>
              <a:t>, </a:t>
            </a:r>
            <a:r>
              <a:rPr lang="en-US" altLang="ru-RU" sz="2000" dirty="0">
                <a:latin typeface="Courier New" panose="02070309020205020404" pitchFamily="49" charset="0"/>
              </a:rPr>
              <a:t>1-125:a</a:t>
            </a:r>
            <a:endParaRPr lang="ru-RU" altLang="ru-RU" sz="2000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/>
              <a:t>слова 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altLang="ru-RU" sz="2000" dirty="0"/>
              <a:t>, 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altLang="ru-RU" sz="2000" dirty="0"/>
              <a:t>, 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selected</a:t>
            </a:r>
            <a:endParaRPr lang="ru-RU" altLang="ru-RU" sz="20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/>
              <a:t>названия химических элементов: 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carbon</a:t>
            </a:r>
            <a:r>
              <a:rPr lang="en-US" altLang="ru-RU" sz="2000" dirty="0"/>
              <a:t>, </a:t>
            </a:r>
            <a:r>
              <a:rPr lang="en-US" altLang="ru-RU" sz="2000" dirty="0">
                <a:latin typeface="Courier New" pitchFamily="49" charset="0"/>
                <a:cs typeface="Courier New" pitchFamily="49" charset="0"/>
              </a:rPr>
              <a:t>oxygen</a:t>
            </a:r>
            <a:r>
              <a:rPr lang="en-US" altLang="ru-RU" sz="2000" dirty="0"/>
              <a:t>, …</a:t>
            </a:r>
            <a:endParaRPr lang="ru-RU" altLang="ru-RU" sz="2000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18266"/>
              </p:ext>
            </p:extLst>
          </p:nvPr>
        </p:nvGraphicFramePr>
        <p:xfrm>
          <a:off x="1066800" y="2362200"/>
          <a:ext cx="7620000" cy="2136267"/>
        </p:xfrm>
        <a:graphic>
          <a:graphicData uri="http://schemas.openxmlformats.org/drawingml/2006/table">
            <a:tbl>
              <a:tblPr/>
              <a:tblGrid>
                <a:gridCol w="179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at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acidic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acyclic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aliphatic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alpha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amino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aromatic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backbone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basic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bonded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buried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cg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charged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cyclic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cystine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helix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hetero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hydrophobic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ions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large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ligand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medium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neutral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nucleic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polar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protein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purine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pyrimidine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selected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sheet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sidechain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small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solvent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surface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>
                          <a:latin typeface="Courier New"/>
                          <a:ea typeface="Calibri"/>
                          <a:cs typeface="Times New Roman"/>
                        </a:rPr>
                        <a:t>turn</a:t>
                      </a:r>
                      <a:endParaRPr lang="en-US" sz="14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noProof="0" dirty="0">
                          <a:latin typeface="Courier New"/>
                          <a:ea typeface="Calibri"/>
                          <a:cs typeface="Times New Roman"/>
                        </a:rPr>
                        <a:t>water</a:t>
                      </a:r>
                      <a:endParaRPr lang="en-US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>
                <a:latin typeface="Courier New" panose="02070309020205020404" pitchFamily="49" charset="0"/>
              </a:rPr>
              <a:t>restrict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0"/>
            <a:ext cx="7620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restrict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  <a:r>
              <a:rPr lang="en-US" altLang="ru-RU" dirty="0"/>
              <a:t> </a:t>
            </a:r>
            <a:r>
              <a:rPr lang="ru-RU" altLang="ru-RU" u="sng" dirty="0"/>
              <a:t>и спрятать изображение всего остального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Старое выделение и предыдущее изображение пропадают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Более того – можно долго раскрашивать структуру и </a:t>
            </a:r>
            <a:br>
              <a:rPr lang="ru-RU" altLang="ru-RU" dirty="0"/>
            </a:br>
            <a:r>
              <a:rPr lang="ru-RU" altLang="ru-RU" dirty="0"/>
              <a:t>неосторожно потерять все, применив </a:t>
            </a:r>
            <a:r>
              <a:rPr lang="en-US" altLang="ru-RU" dirty="0">
                <a:latin typeface="Courier New" panose="02070309020205020404" pitchFamily="49" charset="0"/>
              </a:rPr>
              <a:t>restrict</a:t>
            </a:r>
            <a:r>
              <a:rPr lang="ru-RU" altLang="ru-RU" dirty="0"/>
              <a:t>, 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Лучше сначала попробовать команду </a:t>
            </a:r>
            <a:r>
              <a:rPr lang="en-US" altLang="ru-RU" dirty="0">
                <a:latin typeface="Courier New" panose="02070309020205020404" pitchFamily="49" charset="0"/>
              </a:rPr>
              <a:t>select</a:t>
            </a:r>
            <a:r>
              <a:rPr lang="ru-RU" altLang="ru-RU" dirty="0">
                <a:latin typeface="Courier New" panose="02070309020205020404" pitchFamily="49" charset="0"/>
              </a:rPr>
              <a:t>, </a:t>
            </a:r>
            <a:br>
              <a:rPr lang="ru-RU" altLang="ru-RU" dirty="0">
                <a:latin typeface="Courier New" panose="02070309020205020404" pitchFamily="49" charset="0"/>
              </a:rPr>
            </a:br>
            <a:r>
              <a:rPr lang="ru-RU" altLang="ru-RU" dirty="0">
                <a:latin typeface="+mn-lt"/>
              </a:rPr>
              <a:t>а потом еще и подумать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Основные методы расшифровки пространственных структур макромолекул</a:t>
            </a:r>
            <a:endParaRPr lang="en-US" dirty="0"/>
          </a:p>
          <a:p>
            <a:r>
              <a:rPr lang="ru-RU" dirty="0"/>
              <a:t>База данных и сайт </a:t>
            </a:r>
            <a:r>
              <a:rPr lang="en-US" dirty="0"/>
              <a:t>PDB </a:t>
            </a:r>
            <a:br>
              <a:rPr lang="ru-RU" dirty="0"/>
            </a:br>
            <a:r>
              <a:rPr lang="ru-RU" dirty="0"/>
              <a:t>(зеркала </a:t>
            </a:r>
            <a:r>
              <a:rPr lang="en-US" dirty="0" err="1"/>
              <a:t>PDBe</a:t>
            </a:r>
            <a:r>
              <a:rPr lang="en-US" dirty="0"/>
              <a:t> –</a:t>
            </a:r>
            <a:r>
              <a:rPr lang="ru-RU" dirty="0"/>
              <a:t>Европа, </a:t>
            </a:r>
            <a:r>
              <a:rPr lang="en-US" dirty="0" err="1"/>
              <a:t>PDBj</a:t>
            </a:r>
            <a:r>
              <a:rPr lang="en-US" dirty="0"/>
              <a:t> – </a:t>
            </a:r>
            <a:r>
              <a:rPr lang="ru-RU" dirty="0"/>
              <a:t>Япония)</a:t>
            </a:r>
          </a:p>
          <a:p>
            <a:r>
              <a:rPr lang="ru-RU" dirty="0"/>
              <a:t>Визуализаторы структур</a:t>
            </a:r>
          </a:p>
          <a:p>
            <a:r>
              <a:rPr lang="ru-RU" dirty="0"/>
              <a:t>Язык </a:t>
            </a:r>
            <a:r>
              <a:rPr lang="en-US" dirty="0" err="1"/>
              <a:t>Jmol</a:t>
            </a:r>
            <a:r>
              <a:rPr lang="en-US" dirty="0"/>
              <a:t> (</a:t>
            </a:r>
            <a:r>
              <a:rPr lang="en-US" dirty="0" err="1"/>
              <a:t>JSmol</a:t>
            </a:r>
            <a:r>
              <a:rPr lang="en-US" dirty="0"/>
              <a:t>)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9024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(что мы видим)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842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&lt;c</a:t>
            </a:r>
            <a:r>
              <a:rPr lang="ru-RU" altLang="ru-RU" dirty="0" err="1">
                <a:latin typeface="Courier New" panose="02070309020205020404" pitchFamily="49" charset="0"/>
              </a:rPr>
              <a:t>пособ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r>
              <a:rPr lang="en-US" altLang="ru-RU" dirty="0">
                <a:latin typeface="Courier New" panose="02070309020205020404" pitchFamily="49" charset="0"/>
              </a:rPr>
              <a:t>|&lt;</a:t>
            </a:r>
            <a:r>
              <a:rPr lang="ru-RU" altLang="ru-RU" dirty="0">
                <a:latin typeface="Courier New" panose="02070309020205020404" pitchFamily="49" charset="0"/>
              </a:rPr>
              <a:t>число</a:t>
            </a:r>
            <a:r>
              <a:rPr lang="en-US" altLang="ru-RU" dirty="0">
                <a:latin typeface="Courier New" panose="02070309020205020404" pitchFamily="49" charset="0"/>
              </a:rPr>
              <a:t>&gt;|only]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выбранным способом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Примеры способов изображения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cartoons</a:t>
            </a:r>
            <a:r>
              <a:rPr lang="en-US" altLang="ru-RU" dirty="0"/>
              <a:t> – </a:t>
            </a:r>
            <a:r>
              <a:rPr lang="ru-RU" altLang="ru-RU" dirty="0"/>
              <a:t>нарисует ленточки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</a:t>
            </a:r>
            <a:r>
              <a:rPr lang="ru-RU" altLang="ru-RU" dirty="0" err="1">
                <a:latin typeface="Courier New" panose="02070309020205020404" pitchFamily="49" charset="0"/>
              </a:rPr>
              <a:t>pk</a:t>
            </a:r>
            <a:r>
              <a:rPr lang="en-US" altLang="ru-RU" dirty="0"/>
              <a:t> – </a:t>
            </a:r>
            <a:r>
              <a:rPr lang="ru-RU" altLang="ru-RU" dirty="0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b</a:t>
            </a:r>
            <a:r>
              <a:rPr lang="ru-RU" altLang="ru-RU" dirty="0" err="1">
                <a:latin typeface="Courier New" panose="02070309020205020404" pitchFamily="49" charset="0"/>
              </a:rPr>
              <a:t>ackbone</a:t>
            </a:r>
            <a:r>
              <a:rPr lang="en-US" altLang="ru-RU" dirty="0">
                <a:latin typeface="Courier New" panose="02070309020205020404" pitchFamily="49" charset="0"/>
              </a:rPr>
              <a:t> 0.5</a:t>
            </a:r>
            <a:r>
              <a:rPr lang="en-US" altLang="ru-RU" dirty="0"/>
              <a:t> – </a:t>
            </a:r>
            <a:r>
              <a:rPr lang="ru-RU" altLang="ru-RU" dirty="0"/>
              <a:t>нарисует остов толщины </a:t>
            </a:r>
            <a:r>
              <a:rPr lang="en-US" altLang="ru-RU" dirty="0"/>
              <a:t>0,5 </a:t>
            </a:r>
            <a:r>
              <a:rPr lang="ru-RU" altLang="ru-RU" dirty="0"/>
              <a:t>ангстрем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err="1">
                <a:latin typeface="Courier New" panose="02070309020205020404" pitchFamily="49" charset="0"/>
              </a:rPr>
              <a:t>сpk</a:t>
            </a:r>
            <a:r>
              <a:rPr lang="en-US" altLang="ru-RU" dirty="0">
                <a:latin typeface="Courier New" panose="02070309020205020404" pitchFamily="49" charset="0"/>
              </a:rPr>
              <a:t> off</a:t>
            </a:r>
            <a:r>
              <a:rPr lang="en-US" altLang="ru-RU" dirty="0"/>
              <a:t> – </a:t>
            </a:r>
            <a:r>
              <a:rPr lang="ru-RU" altLang="ru-RU" dirty="0"/>
              <a:t>сотрёт шарики</a:t>
            </a:r>
            <a:endParaRPr lang="en-US" altLang="ru-RU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itchFamily="49" charset="0"/>
                <a:cs typeface="Courier New" pitchFamily="49" charset="0"/>
              </a:rPr>
              <a:t>cartoons only </a:t>
            </a:r>
            <a:r>
              <a:rPr lang="en-US" altLang="ru-RU" dirty="0"/>
              <a:t>– </a:t>
            </a:r>
            <a:r>
              <a:rPr lang="ru-RU" altLang="ru-RU" dirty="0"/>
              <a:t>нарисует ленточки и сотрёт остальное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 dirty="0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4800" b="1" dirty="0" err="1">
                <a:latin typeface="Courier New" panose="02070309020205020404" pitchFamily="49" charset="0"/>
              </a:rPr>
              <a:t>backbone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>
                <a:latin typeface="Courier New" panose="02070309020205020404" pitchFamily="49" charset="0"/>
              </a:rPr>
              <a:t>trace</a:t>
            </a:r>
          </a:p>
          <a:p>
            <a:pPr eaLnBrk="1" hangingPunct="1"/>
            <a:r>
              <a:rPr lang="en-US" altLang="ru-RU" sz="4800" b="1" dirty="0" err="1">
                <a:latin typeface="Courier New" panose="02070309020205020404" pitchFamily="49" charset="0"/>
              </a:rPr>
              <a:t>cpk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>
                <a:latin typeface="Courier New" panose="02070309020205020404" pitchFamily="49" charset="0"/>
              </a:rPr>
              <a:t>spacefill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>
                <a:latin typeface="Courier New" panose="02070309020205020404" pitchFamily="49" charset="0"/>
              </a:rPr>
              <a:t>cartoons</a:t>
            </a:r>
          </a:p>
          <a:p>
            <a:pPr eaLnBrk="1" hangingPunct="1"/>
            <a:r>
              <a:rPr lang="en-US" altLang="ru-RU" sz="4800" b="1" dirty="0">
                <a:latin typeface="Courier New" panose="02070309020205020404" pitchFamily="49" charset="0"/>
              </a:rPr>
              <a:t>strands</a:t>
            </a:r>
            <a:endParaRPr lang="ru-RU" altLang="ru-RU" sz="4800" b="1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br>
              <a:rPr kumimoji="0" lang="en-US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br>
              <a:rPr kumimoji="0" lang="ru-RU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(способы изображения)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>
                <a:latin typeface="Courier New" panose="02070309020205020404" pitchFamily="49" charset="0"/>
              </a:rPr>
              <a:t>color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201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color 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Покрасить выделенное в нужный цвет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Что такое </a:t>
            </a:r>
            <a:r>
              <a:rPr lang="en-US" altLang="ru-RU" b="1" dirty="0">
                <a:latin typeface="Courier New" panose="02070309020205020404" pitchFamily="49" charset="0"/>
              </a:rPr>
              <a:t>&lt;</a:t>
            </a:r>
            <a:r>
              <a:rPr lang="ru-RU" altLang="ru-RU" b="1" dirty="0">
                <a:latin typeface="Courier New" panose="02070309020205020404" pitchFamily="49" charset="0"/>
              </a:rPr>
              <a:t>цвет</a:t>
            </a:r>
            <a:r>
              <a:rPr lang="en-US" altLang="ru-RU" b="1" dirty="0">
                <a:latin typeface="Courier New" panose="02070309020205020404" pitchFamily="49" charset="0"/>
              </a:rPr>
              <a:t>&gt;</a:t>
            </a:r>
            <a:endParaRPr lang="ru-RU" altLang="ru-RU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Цветом может быть </a:t>
            </a:r>
            <a:r>
              <a:rPr lang="en-US" altLang="ru-RU" dirty="0">
                <a:latin typeface="Courier New" panose="02070309020205020404" pitchFamily="49" charset="0"/>
              </a:rPr>
              <a:t>red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green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white</a:t>
            </a:r>
            <a:r>
              <a:rPr lang="en-US" altLang="ru-RU" dirty="0"/>
              <a:t> </a:t>
            </a:r>
            <a:r>
              <a:rPr lang="ru-RU" altLang="ru-RU" dirty="0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Можно указать на специальную цветовую схему,</a:t>
            </a:r>
            <a:br>
              <a:rPr lang="ru-RU" altLang="ru-RU" dirty="0"/>
            </a:br>
            <a:r>
              <a:rPr lang="ru-RU" altLang="ru-RU" dirty="0"/>
              <a:t>например</a:t>
            </a:r>
            <a:br>
              <a:rPr lang="ru-RU" altLang="ru-RU" dirty="0"/>
            </a:br>
            <a:r>
              <a:rPr lang="en-US" altLang="ru-RU" dirty="0" err="1">
                <a:latin typeface="Courier New" pitchFamily="49" charset="0"/>
                <a:cs typeface="Courier New" pitchFamily="49" charset="0"/>
              </a:rPr>
              <a:t>cpk</a:t>
            </a:r>
            <a:r>
              <a:rPr lang="en-US" altLang="ru-RU" dirty="0">
                <a:latin typeface="Courier New" pitchFamily="49" charset="0"/>
                <a:cs typeface="Courier New" pitchFamily="49" charset="0"/>
              </a:rPr>
              <a:t>, structure, chain, monochrome, group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5652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 dirty="0" err="1"/>
              <a:t>При</a:t>
            </a:r>
            <a:r>
              <a:rPr lang="ru-RU" altLang="ru-RU" b="1" dirty="0" err="1"/>
              <a:t>мечания</a:t>
            </a:r>
            <a:endParaRPr lang="en-US" altLang="ru-RU" b="1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</a:t>
            </a:r>
            <a:r>
              <a:rPr lang="en-US" altLang="ru-RU" dirty="0">
                <a:latin typeface="Courier New" panose="02070309020205020404" pitchFamily="49" charset="0"/>
              </a:rPr>
              <a:t>color</a:t>
            </a:r>
            <a:r>
              <a:rPr lang="ru-RU" altLang="ru-RU" dirty="0"/>
              <a:t>, и </a:t>
            </a:r>
            <a:r>
              <a:rPr lang="en-US" altLang="ru-RU" dirty="0" err="1">
                <a:latin typeface="Courier New" panose="02070309020205020404" pitchFamily="49" charset="0"/>
              </a:rPr>
              <a:t>colour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>
                <a:latin typeface="Courier New" panose="02070309020205020404" pitchFamily="49" charset="0"/>
              </a:rPr>
              <a:t>с</a:t>
            </a:r>
            <a:r>
              <a:rPr lang="en-US" altLang="ru-RU" dirty="0" err="1">
                <a:latin typeface="Courier New" panose="02070309020205020404" pitchFamily="49" charset="0"/>
              </a:rPr>
              <a:t>olor</a:t>
            </a:r>
            <a:r>
              <a:rPr lang="en-US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/>
              <a:t>не добавляет изображение, </a:t>
            </a:r>
            <a:br>
              <a:rPr lang="ru-RU" altLang="ru-RU" dirty="0"/>
            </a:br>
            <a:r>
              <a:rPr lang="ru-RU" altLang="ru-RU" dirty="0"/>
              <a:t>а только красит, причём как видимое, </a:t>
            </a:r>
            <a:br>
              <a:rPr lang="ru-RU" altLang="ru-RU" dirty="0"/>
            </a:br>
            <a:r>
              <a:rPr lang="ru-RU" altLang="ru-RU" dirty="0"/>
              <a:t>так и невидимое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ru-RU" altLang="ru-RU" b="1" dirty="0"/>
              <a:t>Немного об </a:t>
            </a:r>
            <a:r>
              <a:rPr lang="en-US" altLang="ru-RU" b="1" dirty="0"/>
              <a:t>RGB </a:t>
            </a:r>
            <a:r>
              <a:rPr lang="ru-RU" altLang="ru-RU" b="1" dirty="0"/>
              <a:t>цветах</a:t>
            </a:r>
          </a:p>
          <a:p>
            <a:pPr eaLnBrk="1" hangingPunct="1">
              <a:buFontTx/>
              <a:buChar char="•"/>
            </a:pPr>
            <a:r>
              <a:rPr lang="en-US" altLang="ru-RU" b="1" dirty="0"/>
              <a:t>RGB – </a:t>
            </a:r>
            <a:r>
              <a:rPr lang="ru-RU" altLang="ru-RU" dirty="0"/>
              <a:t>это способ описания цветов, при котором</a:t>
            </a:r>
            <a:br>
              <a:rPr lang="ru-RU" altLang="ru-RU" dirty="0"/>
            </a:br>
            <a:r>
              <a:rPr lang="ru-RU" altLang="ru-RU" dirty="0"/>
              <a:t>каждый цвет представляется, как комбинация </a:t>
            </a:r>
            <a:br>
              <a:rPr lang="ru-RU" altLang="ru-RU" dirty="0"/>
            </a:br>
            <a:r>
              <a:rPr lang="ru-RU" altLang="ru-RU" dirty="0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цвета в виде 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color [R,G,B] </a:t>
            </a:r>
            <a:r>
              <a:rPr lang="en-US" altLang="ru-RU" dirty="0">
                <a:latin typeface="+mn-lt"/>
              </a:rPr>
              <a:t>(</a:t>
            </a:r>
            <a:r>
              <a:rPr lang="ru-RU" altLang="ru-RU" dirty="0">
                <a:latin typeface="+mn-lt"/>
              </a:rPr>
              <a:t>три числа от 0 до 255)</a:t>
            </a:r>
            <a:endParaRPr lang="en-US" altLang="ru-RU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ru-RU" altLang="ru-RU" b="1" dirty="0"/>
              <a:t>Например,</a:t>
            </a:r>
            <a:r>
              <a:rPr lang="ru-RU" altLang="ru-RU" b="1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[255,255,255] </a:t>
            </a:r>
            <a:r>
              <a:rPr lang="en-US" altLang="ru-RU" dirty="0"/>
              <a:t>– </a:t>
            </a:r>
            <a:r>
              <a:rPr lang="ru-RU" altLang="ru-RU" dirty="0"/>
              <a:t>это белый,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>
                <a:latin typeface="Courier New" panose="02070309020205020404" pitchFamily="49" charset="0"/>
              </a:rPr>
              <a:t>100</a:t>
            </a:r>
            <a:r>
              <a:rPr lang="en-US" altLang="ru-RU" dirty="0">
                <a:latin typeface="Courier New" panose="02070309020205020404" pitchFamily="49" charset="0"/>
              </a:rPr>
              <a:t>,100,0] </a:t>
            </a:r>
            <a:r>
              <a:rPr lang="en-US" altLang="ru-RU" dirty="0"/>
              <a:t>– </a:t>
            </a:r>
            <a:r>
              <a:rPr lang="ru-RU" altLang="ru-RU" dirty="0"/>
              <a:t>смесь красного с зеленым, а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[0,0,0] </a:t>
            </a:r>
            <a:r>
              <a:rPr lang="en-US" altLang="ru-RU" dirty="0"/>
              <a:t>– </a:t>
            </a:r>
            <a:r>
              <a:rPr lang="ru-RU" altLang="ru-RU" dirty="0"/>
              <a:t>черный.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br>
              <a:rPr kumimoji="0" lang="en-US" altLang="ru-RU" sz="4400" b="0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br>
              <a:rPr kumimoji="0" lang="ru-RU" altLang="ru-RU" sz="4400" b="0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color</a:t>
            </a: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57197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center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Центрует изображение по заданному множеству атомов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Можно, например, писать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dirty="0"/>
              <a:t>или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center :a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>
                <a:latin typeface="Courier New" panose="02070309020205020404" pitchFamily="49" charset="0"/>
              </a:rPr>
              <a:t>center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2569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zoom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размер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Изменяет размер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Примечание: </a:t>
            </a:r>
            <a:r>
              <a:rPr lang="ru-RU" altLang="ru-RU" dirty="0"/>
              <a:t>изменяется размер всего изображения, </a:t>
            </a:r>
            <a:br>
              <a:rPr lang="ru-RU" altLang="ru-RU" dirty="0"/>
            </a:br>
            <a:r>
              <a:rPr lang="ru-RU" altLang="ru-RU" dirty="0"/>
              <a:t>а не только выделенного фрагмента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>
                <a:latin typeface="Courier New" panose="02070309020205020404" pitchFamily="49" charset="0"/>
              </a:rPr>
              <a:t>zoom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997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script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Исполнить команды, записанные в файле.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 err="1"/>
              <a:t>Jmol</a:t>
            </a:r>
            <a:r>
              <a:rPr lang="en-US" altLang="ru-RU" dirty="0"/>
              <a:t> </a:t>
            </a:r>
            <a:r>
              <a:rPr lang="ru-RU" altLang="ru-RU" dirty="0"/>
              <a:t>умеет сохранять </a:t>
            </a:r>
            <a:r>
              <a:rPr lang="ru-RU" altLang="ru-RU" dirty="0" err="1"/>
              <a:t>скрипты</a:t>
            </a:r>
            <a:r>
              <a:rPr lang="en-US" altLang="ru-RU" dirty="0"/>
              <a:t>, </a:t>
            </a:r>
            <a:r>
              <a:rPr lang="ru-RU" altLang="ru-RU" dirty="0"/>
              <a:t>восстанавливающие</a:t>
            </a:r>
            <a:br>
              <a:rPr lang="ru-RU" altLang="ru-RU" dirty="0"/>
            </a:br>
            <a:r>
              <a:rPr lang="ru-RU" altLang="ru-RU" dirty="0"/>
              <a:t>текущее изображение. Что написано в таком </a:t>
            </a:r>
            <a:r>
              <a:rPr lang="ru-RU" altLang="ru-RU" dirty="0" err="1"/>
              <a:t>скрипте</a:t>
            </a:r>
            <a:r>
              <a:rPr lang="ru-RU" altLang="ru-RU" dirty="0"/>
              <a:t> – </a:t>
            </a:r>
            <a:br>
              <a:rPr lang="ru-RU" altLang="ru-RU" dirty="0"/>
            </a:br>
            <a:r>
              <a:rPr lang="ru-RU" altLang="ru-RU" dirty="0"/>
              <a:t>не понять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Все ошибки, которые встретились в </a:t>
            </a:r>
            <a:r>
              <a:rPr lang="ru-RU" altLang="ru-RU" dirty="0" err="1"/>
              <a:t>скрипте</a:t>
            </a:r>
            <a:r>
              <a:rPr lang="en-US" altLang="ru-RU" dirty="0"/>
              <a:t>,</a:t>
            </a:r>
            <a:br>
              <a:rPr lang="ru-RU" altLang="ru-RU" dirty="0"/>
            </a:br>
            <a:r>
              <a:rPr lang="ru-RU" altLang="ru-RU" dirty="0"/>
              <a:t>при выполнении </a:t>
            </a:r>
            <a:r>
              <a:rPr lang="ru-RU" altLang="ru-RU" dirty="0" err="1"/>
              <a:t>скрипта</a:t>
            </a:r>
            <a:r>
              <a:rPr lang="ru-RU" altLang="ru-RU" dirty="0"/>
              <a:t> отмечаются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Строки </a:t>
            </a:r>
            <a:r>
              <a:rPr lang="ru-RU" altLang="ru-RU" dirty="0" err="1"/>
              <a:t>скрипта</a:t>
            </a:r>
            <a:r>
              <a:rPr lang="ru-RU" altLang="ru-RU" dirty="0"/>
              <a:t>, начинающиеся с символа </a:t>
            </a:r>
            <a:r>
              <a:rPr lang="en-US" altLang="ru-RU" dirty="0"/>
              <a:t>#</a:t>
            </a:r>
            <a:r>
              <a:rPr lang="ru-RU" altLang="ru-RU" dirty="0"/>
              <a:t>, игнорируются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>
                <a:latin typeface="Courier New" panose="02070309020205020404" pitchFamily="49" charset="0"/>
              </a:rPr>
              <a:t>script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+mn-lt"/>
              </a:rPr>
              <a:t>(пример)</a:t>
            </a:r>
            <a:endParaRPr lang="en-US" altLang="ru-RU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667000"/>
            <a:ext cx="3276600" cy="3200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load C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PDB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\1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ncx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/>
              <a:t>— загрузить файл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restrict none </a:t>
            </a:r>
            <a:r>
              <a:rPr lang="ru-RU" sz="1400" dirty="0"/>
              <a:t>— удалить всё изображение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select all </a:t>
            </a:r>
            <a:r>
              <a:rPr lang="ru-RU" sz="1400" dirty="0"/>
              <a:t>— выделить всё (мы указываем программе,  что далее будем работать со всеми атомами из файла)</a:t>
            </a:r>
            <a:br>
              <a:rPr lang="ru-RU" sz="1400" dirty="0"/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1433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atoms selected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/>
              <a:t>— ответ программы (но изображения пока нет!)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cartoons</a:t>
            </a:r>
            <a:r>
              <a:rPr lang="en-US" sz="1400" dirty="0"/>
              <a:t> </a:t>
            </a:r>
            <a:r>
              <a:rPr lang="ru-RU" sz="1400" dirty="0"/>
              <a:t>— изобразить в виде ленточной модели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color group </a:t>
            </a:r>
            <a:r>
              <a:rPr lang="ru-RU" sz="1400" dirty="0"/>
              <a:t>— раскрасить по номеру остатка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 err="1"/>
              <a:t>Atom</a:t>
            </a:r>
            <a:r>
              <a:rPr lang="ru-RU" altLang="ru-RU" b="1" dirty="0"/>
              <a:t> </a:t>
            </a:r>
            <a:r>
              <a:rPr lang="en-US" altLang="ru-RU" b="1" dirty="0"/>
              <a:t>e</a:t>
            </a:r>
            <a:r>
              <a:rPr lang="ru-RU" altLang="ru-RU" b="1" dirty="0" err="1"/>
              <a:t>xpressions</a:t>
            </a:r>
            <a:endParaRPr lang="en-US" altLang="ru-RU" b="1" dirty="0"/>
          </a:p>
          <a:p>
            <a:pPr marL="0" indent="0" eaLnBrk="1" hangingPunct="1"/>
            <a:r>
              <a:rPr lang="ru-RU" dirty="0">
                <a:latin typeface="Courier New" pitchFamily="49" charset="0"/>
                <a:cs typeface="Courier New" pitchFamily="49" charset="0"/>
              </a:rPr>
              <a:t>ser25:a.ca</a:t>
            </a:r>
            <a:r>
              <a:rPr lang="ru-RU" dirty="0"/>
              <a:t> – </a:t>
            </a:r>
            <a:r>
              <a:rPr lang="en-US" dirty="0" err="1"/>
              <a:t>Cα</a:t>
            </a:r>
            <a:r>
              <a:rPr lang="en-US" dirty="0"/>
              <a:t> </a:t>
            </a:r>
            <a:r>
              <a:rPr lang="ru-RU" dirty="0"/>
              <a:t>атом </a:t>
            </a:r>
            <a:r>
              <a:rPr lang="ru-RU" dirty="0" err="1"/>
              <a:t>серина</a:t>
            </a:r>
            <a:r>
              <a:rPr lang="ru-RU" dirty="0"/>
              <a:t> 25 цепочки </a:t>
            </a:r>
            <a:r>
              <a:rPr lang="en-US" dirty="0"/>
              <a:t>A</a:t>
            </a:r>
            <a:br>
              <a:rPr lang="ru-RU" dirty="0"/>
            </a:br>
            <a:r>
              <a:rPr lang="ru-RU" dirty="0">
                <a:latin typeface="Courier New" pitchFamily="49" charset="0"/>
                <a:cs typeface="Courier New" pitchFamily="49" charset="0"/>
              </a:rPr>
              <a:t>25:a</a:t>
            </a:r>
            <a:r>
              <a:rPr lang="ru-RU" dirty="0"/>
              <a:t> – все атомы остатка номер 25 цепочки </a:t>
            </a:r>
            <a:r>
              <a:rPr lang="en-US" dirty="0"/>
              <a:t>A</a:t>
            </a:r>
            <a:br>
              <a:rPr lang="ru-RU" dirty="0"/>
            </a:br>
            <a:r>
              <a:rPr lang="ru-RU" dirty="0">
                <a:latin typeface="Courier New" pitchFamily="49" charset="0"/>
                <a:cs typeface="Courier New" pitchFamily="49" charset="0"/>
              </a:rPr>
              <a:t>25</a:t>
            </a:r>
            <a:r>
              <a:rPr lang="ru-RU" dirty="0"/>
              <a:t> – все атомы из остатков номер 25 всех цепочек </a:t>
            </a:r>
            <a:br>
              <a:rPr lang="ru-RU" dirty="0"/>
            </a:br>
            <a:r>
              <a:rPr lang="ru-RU" dirty="0">
                <a:latin typeface="Courier New" pitchFamily="49" charset="0"/>
                <a:cs typeface="Courier New" pitchFamily="49" charset="0"/>
              </a:rPr>
              <a:t>:a</a:t>
            </a:r>
            <a:r>
              <a:rPr lang="ru-RU" dirty="0"/>
              <a:t> – все атомы цепочки </a:t>
            </a:r>
            <a:r>
              <a:rPr lang="en-US" dirty="0"/>
              <a:t>A</a:t>
            </a:r>
            <a:br>
              <a:rPr lang="ru-RU" dirty="0"/>
            </a:br>
            <a:r>
              <a:rPr lang="ru-RU" dirty="0" err="1">
                <a:latin typeface="Courier New" pitchFamily="49" charset="0"/>
                <a:cs typeface="Courier New" pitchFamily="49" charset="0"/>
              </a:rPr>
              <a:t>ser</a:t>
            </a:r>
            <a:r>
              <a:rPr lang="ru-RU" dirty="0"/>
              <a:t> – все атомы всех </a:t>
            </a:r>
            <a:r>
              <a:rPr lang="ru-RU" dirty="0" err="1"/>
              <a:t>серинов</a:t>
            </a:r>
            <a:endParaRPr lang="ru-RU" altLang="ru-RU" dirty="0"/>
          </a:p>
          <a:p>
            <a:pPr eaLnBrk="1" hangingPunct="1"/>
            <a:r>
              <a:rPr lang="ru-RU" altLang="ru-RU" b="1" dirty="0"/>
              <a:t>Можно использовать знаки * и ?</a:t>
            </a:r>
            <a:endParaRPr lang="en-US" altLang="ru-RU" b="1" dirty="0"/>
          </a:p>
          <a:p>
            <a:pPr marL="0" indent="0" eaLnBrk="1" hangingPunct="1"/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er25.c? </a:t>
            </a:r>
            <a:r>
              <a:rPr lang="ru-RU" dirty="0"/>
              <a:t>– все углероды 25-х </a:t>
            </a:r>
            <a:r>
              <a:rPr lang="ru-RU" dirty="0" err="1"/>
              <a:t>серинов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er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*: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a.ca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/>
              <a:t>– </a:t>
            </a:r>
            <a:r>
              <a:rPr lang="en-US" dirty="0" err="1"/>
              <a:t>Cα</a:t>
            </a:r>
            <a:r>
              <a:rPr lang="ru-RU" dirty="0"/>
              <a:t> атомы всех </a:t>
            </a:r>
            <a:r>
              <a:rPr lang="ru-RU" dirty="0" err="1"/>
              <a:t>серинов</a:t>
            </a:r>
            <a:r>
              <a:rPr lang="ru-RU" dirty="0"/>
              <a:t> цепочки :</a:t>
            </a:r>
            <a:r>
              <a:rPr lang="en-US" dirty="0"/>
              <a:t>a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+mn-lt"/>
              </a:rPr>
              <a:t>(атомы)</a:t>
            </a:r>
            <a:endParaRPr lang="en-US" alt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en-US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 err="1">
                <a:latin typeface="Courier New" panose="02070309020205020404" pitchFamily="49" charset="0"/>
              </a:rPr>
              <a:t>and,or,not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58993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Все азоты, не входящие в состав белка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nitrogen and not protein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Все кислороды, входящие в состав белка </a:t>
            </a:r>
            <a:br>
              <a:rPr lang="ru-RU" altLang="ru-RU" dirty="0"/>
            </a:br>
            <a:r>
              <a:rPr lang="ru-RU" altLang="ru-RU" dirty="0"/>
              <a:t>или</a:t>
            </a:r>
            <a:r>
              <a:rPr lang="en-US" altLang="ru-RU" dirty="0"/>
              <a:t> </a:t>
            </a:r>
            <a:r>
              <a:rPr lang="ru-RU" altLang="ru-RU" dirty="0"/>
              <a:t>нуклеиновых кислот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protein or nucleic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r>
              <a:rPr lang="en-US" altLang="ru-RU" dirty="0">
                <a:latin typeface="Courier New" panose="02070309020205020404" pitchFamily="49" charset="0"/>
              </a:rPr>
              <a:t> and oxygen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:a and :c</a:t>
            </a:r>
            <a:br>
              <a:rPr lang="ru-RU" altLang="ru-RU" dirty="0">
                <a:latin typeface="Courier New" panose="02070309020205020404" pitchFamily="49" charset="0"/>
              </a:rPr>
            </a:b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ru-RU" altLang="ru-RU" dirty="0"/>
              <a:t>ничего выделено не будет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err="1"/>
              <a:t>Аденины</a:t>
            </a:r>
            <a:r>
              <a:rPr lang="ru-RU" altLang="ru-RU" dirty="0"/>
              <a:t> в цепочках </a:t>
            </a:r>
            <a:r>
              <a:rPr lang="en-US" altLang="ru-RU" dirty="0"/>
              <a:t>A </a:t>
            </a:r>
            <a:r>
              <a:rPr lang="ru-RU" altLang="ru-RU" dirty="0"/>
              <a:t>и С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:a or :c</a:t>
            </a:r>
            <a:r>
              <a:rPr lang="ru-RU" altLang="ru-RU" dirty="0">
                <a:latin typeface="Courier New" panose="02070309020205020404" pitchFamily="49" charset="0"/>
              </a:rPr>
              <a:t>) </a:t>
            </a:r>
            <a:r>
              <a:rPr lang="en-US" altLang="ru-RU" dirty="0">
                <a:latin typeface="Courier New" panose="02070309020205020404" pitchFamily="49" charset="0"/>
              </a:rPr>
              <a:t>and a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/>
              <a:t>PDB </a:t>
            </a:r>
            <a:r>
              <a:rPr lang="ru-RU" altLang="ru-RU" b="1" i="1" dirty="0"/>
              <a:t>файл</a:t>
            </a:r>
            <a:endParaRPr lang="en-US" altLang="ru-RU" b="1" i="1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/>
              <a:t> </a:t>
            </a:r>
            <a:r>
              <a:rPr lang="ru-RU" altLang="ru-RU" dirty="0">
                <a:latin typeface="Calibri" pitchFamily="34" charset="0"/>
              </a:rPr>
              <a:t>Может иметь расширение </a:t>
            </a:r>
            <a:r>
              <a:rPr lang="en-US" altLang="ru-RU" dirty="0">
                <a:latin typeface="Calibri" pitchFamily="34" charset="0"/>
              </a:rPr>
              <a:t>*.</a:t>
            </a:r>
            <a:r>
              <a:rPr lang="en-US" altLang="ru-RU" dirty="0" err="1">
                <a:latin typeface="Calibri" pitchFamily="34" charset="0"/>
              </a:rPr>
              <a:t>ent</a:t>
            </a:r>
            <a:r>
              <a:rPr lang="en-US" altLang="ru-RU" dirty="0">
                <a:latin typeface="Calibri" pitchFamily="34" charset="0"/>
              </a:rPr>
              <a:t>, *.</a:t>
            </a:r>
            <a:r>
              <a:rPr lang="en-US" altLang="ru-RU" dirty="0" err="1">
                <a:latin typeface="Calibri" pitchFamily="34" charset="0"/>
              </a:rPr>
              <a:t>pdb</a:t>
            </a:r>
            <a:endParaRPr lang="ru-RU" altLang="ru-RU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ru-RU" dirty="0">
                <a:latin typeface="Calibri" pitchFamily="34" charset="0"/>
              </a:rPr>
              <a:t> PDB ID </a:t>
            </a:r>
            <a:r>
              <a:rPr lang="ru-RU" altLang="ru-RU" dirty="0">
                <a:latin typeface="Calibri" pitchFamily="34" charset="0"/>
              </a:rPr>
              <a:t>– цифра + 3 символа </a:t>
            </a:r>
            <a:r>
              <a:rPr lang="en-US" altLang="ru-RU" dirty="0">
                <a:latin typeface="Calibri" pitchFamily="34" charset="0"/>
              </a:rPr>
              <a:t>(</a:t>
            </a:r>
            <a:r>
              <a:rPr lang="ru-RU" altLang="ru-RU" dirty="0">
                <a:latin typeface="Calibri" pitchFamily="34" charset="0"/>
              </a:rPr>
              <a:t>в этом примере </a:t>
            </a:r>
            <a:r>
              <a:rPr lang="en-US" altLang="ru-RU" dirty="0">
                <a:latin typeface="Calibri" pitchFamily="34" charset="0"/>
              </a:rPr>
              <a:t>1BAW)</a:t>
            </a:r>
            <a:endParaRPr lang="ru-RU" altLang="ru-RU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>
                <a:latin typeface="Calibri" pitchFamily="34" charset="0"/>
              </a:rPr>
              <a:t>Подразделяется на цепочки (</a:t>
            </a:r>
            <a:r>
              <a:rPr lang="en-US" altLang="ru-RU" dirty="0">
                <a:latin typeface="Calibri" pitchFamily="34" charset="0"/>
              </a:rPr>
              <a:t>A, B, …, 1, 2...), </a:t>
            </a:r>
            <a:r>
              <a:rPr lang="ru-RU" altLang="ru-RU" dirty="0">
                <a:latin typeface="Calibri" pitchFamily="34" charset="0"/>
              </a:rPr>
              <a:t>которые состоят из остатков (</a:t>
            </a:r>
            <a:r>
              <a:rPr lang="en-US" altLang="ru-RU" dirty="0">
                <a:latin typeface="Calibri" pitchFamily="34" charset="0"/>
              </a:rPr>
              <a:t>Glu1, Thr2, etc</a:t>
            </a:r>
            <a:r>
              <a:rPr lang="ru-RU" altLang="ru-RU" dirty="0">
                <a:latin typeface="Calibri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latin typeface="Calibri" pitchFamily="34" charset="0"/>
              </a:rPr>
              <a:t> Внутри </a:t>
            </a:r>
            <a:r>
              <a:rPr lang="en-US" altLang="ru-RU" dirty="0">
                <a:latin typeface="Calibri" pitchFamily="34" charset="0"/>
              </a:rPr>
              <a:t>(</a:t>
            </a:r>
            <a:r>
              <a:rPr lang="ru-RU" altLang="ru-RU" dirty="0">
                <a:latin typeface="Calibri" pitchFamily="34" charset="0"/>
              </a:rPr>
              <a:t>в строчках </a:t>
            </a:r>
            <a:r>
              <a:rPr lang="en-US" altLang="ru-RU" dirty="0">
                <a:latin typeface="Calibri" pitchFamily="34" charset="0"/>
              </a:rPr>
              <a:t>ATOM) </a:t>
            </a:r>
            <a:r>
              <a:rPr lang="ru-RU" altLang="ru-RU" dirty="0">
                <a:latin typeface="Calibri" pitchFamily="34" charset="0"/>
              </a:rPr>
              <a:t>написаны координаты атомов белка, возможно, ДНК, РНК</a:t>
            </a:r>
            <a:r>
              <a:rPr lang="en-US" altLang="ru-RU" dirty="0">
                <a:latin typeface="Calibri" pitchFamily="34" charset="0"/>
              </a:rPr>
              <a:t>; </a:t>
            </a:r>
            <a:r>
              <a:rPr lang="ru-RU" altLang="ru-RU" dirty="0">
                <a:latin typeface="Calibri" pitchFamily="34" charset="0"/>
              </a:rPr>
              <a:t>а также </a:t>
            </a:r>
            <a:r>
              <a:rPr lang="en-US" altLang="ru-RU" dirty="0">
                <a:latin typeface="Calibri" pitchFamily="34" charset="0"/>
              </a:rPr>
              <a:t>(</a:t>
            </a:r>
            <a:r>
              <a:rPr lang="ru-RU" altLang="ru-RU" dirty="0">
                <a:latin typeface="Calibri" pitchFamily="34" charset="0"/>
              </a:rPr>
              <a:t>в строчках </a:t>
            </a:r>
            <a:r>
              <a:rPr lang="en-US" altLang="ru-RU" dirty="0">
                <a:latin typeface="Calibri" pitchFamily="34" charset="0"/>
              </a:rPr>
              <a:t>HETATM) </a:t>
            </a:r>
            <a:r>
              <a:rPr lang="ru-RU" altLang="ru-RU" dirty="0" err="1">
                <a:latin typeface="Calibri" pitchFamily="34" charset="0"/>
              </a:rPr>
              <a:t>лигандов</a:t>
            </a:r>
            <a:r>
              <a:rPr lang="ru-RU" altLang="ru-RU" dirty="0">
                <a:latin typeface="Calibri" pitchFamily="34" charset="0"/>
              </a:rPr>
              <a:t>,  ионов, молекул воды </a:t>
            </a:r>
            <a:r>
              <a:rPr lang="en-US" altLang="ru-RU" dirty="0">
                <a:latin typeface="Calibri" pitchFamily="34" charset="0"/>
              </a:rPr>
              <a:t>…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622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HEADER    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81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выражения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within(&lt;</a:t>
            </a:r>
            <a:r>
              <a:rPr lang="ru-RU" altLang="ru-RU" dirty="0">
                <a:latin typeface="Courier New" panose="02070309020205020404" pitchFamily="49" charset="0"/>
              </a:rPr>
              <a:t>расстояние</a:t>
            </a:r>
            <a:r>
              <a:rPr lang="en-US" altLang="ru-RU" dirty="0">
                <a:latin typeface="Courier New" panose="02070309020205020404" pitchFamily="49" charset="0"/>
              </a:rPr>
              <a:t>&gt;,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err="1">
                <a:latin typeface="Courier New" panose="02070309020205020404" pitchFamily="49" charset="0"/>
              </a:rPr>
              <a:t>выражение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indent="0" eaLnBrk="1" hangingPunct="1"/>
            <a:r>
              <a:rPr lang="ru-RU" altLang="ru-RU" dirty="0"/>
              <a:t>В командах </a:t>
            </a:r>
            <a:r>
              <a:rPr lang="en-US" altLang="ru-RU" dirty="0"/>
              <a:t>select, restrict </a:t>
            </a:r>
            <a:r>
              <a:rPr lang="ru-RU" altLang="ru-RU" dirty="0"/>
              <a:t>и </a:t>
            </a:r>
            <a:r>
              <a:rPr lang="en-US" altLang="ru-RU" dirty="0"/>
              <a:t>define </a:t>
            </a:r>
            <a:r>
              <a:rPr lang="ru-RU" altLang="ru-RU" dirty="0"/>
              <a:t>определяет атомы, расположенные на расстоянии не более заданного от атомов выражения.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Примечание: </a:t>
            </a:r>
            <a:r>
              <a:rPr lang="ru-RU" altLang="ru-RU" dirty="0"/>
              <a:t>расстояния надо указывать, используя точку (не «5», а «5.0»)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en-US" altLang="ru-RU" i="1" dirty="0"/>
            </a:br>
            <a:r>
              <a:rPr lang="ru-RU" altLang="ru-RU" sz="2000" dirty="0">
                <a:latin typeface="Courier New" panose="02070309020205020404" pitchFamily="49" charset="0"/>
              </a:rPr>
              <a:t>(</a:t>
            </a:r>
            <a:r>
              <a:rPr lang="en-US" altLang="ru-RU" sz="2000" dirty="0">
                <a:latin typeface="Courier New" panose="02070309020205020404" pitchFamily="49" charset="0"/>
              </a:rPr>
              <a:t>within</a:t>
            </a:r>
            <a:r>
              <a:rPr lang="ru-RU" altLang="ru-RU" sz="2000" dirty="0">
                <a:latin typeface="Courier New" panose="02070309020205020404" pitchFamily="49" charset="0"/>
              </a:rPr>
              <a:t>)</a:t>
            </a:r>
            <a:endParaRPr lang="en-US" altLang="ru-RU" sz="20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170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Выделить 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/>
              <a:t>белка</a:t>
            </a:r>
            <a:r>
              <a:rPr lang="ru-RU" altLang="ru-RU" dirty="0"/>
              <a:t> (</a:t>
            </a:r>
            <a:r>
              <a:rPr lang="en-US" altLang="ru-RU" dirty="0" err="1"/>
              <a:t>толь</a:t>
            </a:r>
            <a:r>
              <a:rPr lang="ru-RU" altLang="ru-RU" dirty="0"/>
              <a:t>ко атомы </a:t>
            </a:r>
            <a:r>
              <a:rPr lang="en-US" altLang="ru-RU" dirty="0"/>
              <a:t>DNA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остатки, имеющие хотя бы один атом </a:t>
            </a: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within(group, nears)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br>
              <a:rPr kumimoji="0" lang="en-US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br>
              <a:rPr kumimoji="0" lang="en-US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within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86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define &lt;</a:t>
            </a:r>
            <a:r>
              <a:rPr lang="ru-RU" altLang="ru-RU" dirty="0">
                <a:latin typeface="Courier New" panose="02070309020205020404" pitchFamily="49" charset="0"/>
              </a:rPr>
              <a:t>имя</a:t>
            </a:r>
            <a:r>
              <a:rPr lang="en-US" altLang="ru-RU" dirty="0">
                <a:latin typeface="Courier New" panose="02070309020205020404" pitchFamily="49" charset="0"/>
              </a:rPr>
              <a:t>&gt;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Назвать группу атомов своим именем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Зачем это надо?</a:t>
            </a:r>
          </a:p>
          <a:p>
            <a:pPr eaLnBrk="1" hangingPunct="1"/>
            <a:r>
              <a:rPr lang="ru-RU" altLang="ru-RU" dirty="0"/>
              <a:t>Часто бывает необходимо построить очень</a:t>
            </a:r>
          </a:p>
          <a:p>
            <a:pPr eaLnBrk="1" hangingPunct="1"/>
            <a:r>
              <a:rPr lang="ru-RU" altLang="ru-RU" dirty="0"/>
              <a:t>сложное выражение. Обычно его можно написать в одну</a:t>
            </a:r>
          </a:p>
          <a:p>
            <a:pPr eaLnBrk="1" hangingPunct="1"/>
            <a:r>
              <a:rPr lang="ru-RU" altLang="ru-RU" dirty="0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 dirty="0"/>
              <a:t>использовать еще раз – то </a:t>
            </a:r>
            <a:r>
              <a:rPr lang="en-US" altLang="ru-RU" dirty="0">
                <a:latin typeface="Courier New" panose="02070309020205020404" pitchFamily="49" charset="0"/>
              </a:rPr>
              <a:t>define</a:t>
            </a:r>
            <a:r>
              <a:rPr lang="en-US" altLang="ru-RU" dirty="0"/>
              <a:t> </a:t>
            </a:r>
            <a:r>
              <a:rPr lang="ru-RU" altLang="ru-RU" dirty="0"/>
              <a:t>позволяет просто </a:t>
            </a:r>
          </a:p>
          <a:p>
            <a:pPr eaLnBrk="1" hangingPunct="1"/>
            <a:r>
              <a:rPr lang="ru-RU" altLang="ru-RU" i="1" dirty="0"/>
              <a:t>сослаться</a:t>
            </a:r>
            <a:r>
              <a:rPr lang="ru-RU" altLang="ru-RU" dirty="0"/>
              <a:t> на ранее определенное имя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br>
              <a:rPr kumimoji="0" lang="en-US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br>
              <a:rPr kumimoji="0" lang="en-US" altLang="ru-RU" sz="44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define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999883" y="2860675"/>
            <a:ext cx="3738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Этот пример надо набить в</a:t>
            </a:r>
            <a:br>
              <a:rPr lang="en-US" altLang="ru-RU" dirty="0"/>
            </a:br>
            <a:r>
              <a:rPr lang="en-US" altLang="ru-RU" dirty="0" err="1"/>
              <a:t>Jmol</a:t>
            </a:r>
            <a:r>
              <a:rPr lang="en-US" altLang="ru-RU" dirty="0">
                <a:latin typeface="Courier New" panose="02070309020205020404" pitchFamily="49" charset="0"/>
              </a:rPr>
              <a:t>’</a:t>
            </a:r>
            <a:r>
              <a:rPr lang="ru-RU" altLang="ru-RU" dirty="0"/>
              <a:t>е и объяснить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33</a:t>
            </a:fld>
            <a:endParaRPr lang="ru-RU" alt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/>
              <a:t>Язык </a:t>
            </a:r>
            <a:br>
              <a:rPr lang="en-US" altLang="ru-RU" i="1" dirty="0"/>
            </a:br>
            <a:r>
              <a:rPr lang="en-US" altLang="ru-RU" i="1" dirty="0" err="1"/>
              <a:t>Jmol</a:t>
            </a:r>
            <a:br>
              <a:rPr lang="ru-RU" altLang="ru-RU" i="1" dirty="0"/>
            </a:br>
            <a:r>
              <a:rPr lang="ru-RU" altLang="ru-RU" sz="2000" dirty="0">
                <a:latin typeface="+mn-lt"/>
              </a:rPr>
              <a:t>(пример)</a:t>
            </a:r>
            <a:endParaRPr lang="en-US" alt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562600"/>
          </a:xfrm>
        </p:spPr>
        <p:txBody>
          <a:bodyPr/>
          <a:lstStyle/>
          <a:p>
            <a:r>
              <a:rPr lang="en-US" dirty="0"/>
              <a:t>http://jmol.sourceforge.net/</a:t>
            </a:r>
            <a:endParaRPr lang="ru-RU" dirty="0"/>
          </a:p>
          <a:p>
            <a:r>
              <a:rPr lang="en-US" dirty="0"/>
              <a:t>http://wiki.jmol.org/index.php/Main_Page</a:t>
            </a:r>
            <a:endParaRPr lang="ru-RU" dirty="0"/>
          </a:p>
          <a:p>
            <a:r>
              <a:rPr lang="en-US" dirty="0"/>
              <a:t>https://kodomo.fbb.msu.ru/wiki/Main/Jmol</a:t>
            </a:r>
          </a:p>
          <a:p>
            <a:pPr>
              <a:buNone/>
            </a:pPr>
            <a:br>
              <a:rPr lang="en-US" dirty="0"/>
            </a:br>
            <a:r>
              <a:rPr lang="ru-RU" dirty="0"/>
              <a:t>И про </a:t>
            </a:r>
            <a:r>
              <a:rPr lang="en-US" dirty="0"/>
              <a:t>PyMol</a:t>
            </a:r>
          </a:p>
          <a:p>
            <a:r>
              <a:rPr lang="en-US" sz="2400" dirty="0"/>
              <a:t>https://kodomo.fbb.msu.ru/wiki/Main/PyMol</a:t>
            </a:r>
          </a:p>
          <a:p>
            <a:pPr lvl="1"/>
            <a:r>
              <a:rPr lang="ru-RU" sz="2400" dirty="0"/>
              <a:t>в частности, тут есть инструкция по установке</a:t>
            </a:r>
            <a:endParaRPr lang="en-US" sz="2400" dirty="0"/>
          </a:p>
          <a:p>
            <a:r>
              <a:rPr lang="en-US" sz="2400" dirty="0"/>
              <a:t>https://www.pymol.org/</a:t>
            </a:r>
            <a:endParaRPr lang="ru-RU" sz="2400" dirty="0"/>
          </a:p>
          <a:p>
            <a:r>
              <a:rPr lang="en-US" sz="2400" dirty="0"/>
              <a:t>http://www.pymolwiki.org/index.php/Category:Commands</a:t>
            </a:r>
            <a:endParaRPr lang="ru-RU" sz="2400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8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/>
              <a:t>Источники данных</a:t>
            </a:r>
            <a:endParaRPr lang="en-US" alt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022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/>
              <a:t>Рентгеноструктурный анализ (РСА, </a:t>
            </a:r>
            <a:r>
              <a:rPr lang="en-US" dirty="0"/>
              <a:t>X-ray</a:t>
            </a:r>
            <a:r>
              <a:rPr lang="ru-RU" dirty="0"/>
              <a:t>)</a:t>
            </a:r>
            <a:r>
              <a:rPr lang="en-US" dirty="0"/>
              <a:t>.</a:t>
            </a:r>
            <a:endParaRPr lang="ru-RU" dirty="0"/>
          </a:p>
          <a:p>
            <a:pPr marL="914400" lvl="1" indent="-457200">
              <a:buAutoNum type="arabicPeriod"/>
            </a:pPr>
            <a:r>
              <a:rPr lang="ru-RU" sz="2200" dirty="0"/>
              <a:t>Дает структуру белка в кристалле.</a:t>
            </a:r>
            <a:endParaRPr lang="en-US" sz="2200" dirty="0"/>
          </a:p>
          <a:p>
            <a:pPr marL="914400" lvl="1" indent="-457200">
              <a:buAutoNum type="arabicPeriod"/>
            </a:pPr>
            <a:r>
              <a:rPr lang="ru-RU" sz="2200" dirty="0"/>
              <a:t>Обычно не содержит атомов</a:t>
            </a:r>
            <a:r>
              <a:rPr lang="en-US" sz="2200" dirty="0"/>
              <a:t> </a:t>
            </a:r>
            <a:r>
              <a:rPr lang="ru-RU" sz="2200" dirty="0"/>
              <a:t>водорода</a:t>
            </a:r>
          </a:p>
          <a:p>
            <a:pPr marL="914400" lvl="1" indent="-457200">
              <a:buAutoNum type="arabicPeriod"/>
            </a:pPr>
            <a:r>
              <a:rPr lang="ru-RU" sz="2200" dirty="0"/>
              <a:t>Главный показатель качества – разрешение (</a:t>
            </a:r>
            <a:r>
              <a:rPr lang="en-US" sz="2200" dirty="0"/>
              <a:t>Resolution)</a:t>
            </a:r>
            <a:r>
              <a:rPr lang="ru-RU" sz="2200" dirty="0"/>
              <a:t>, прописывается в заголовке файла. Разрешение меньше 1 </a:t>
            </a:r>
            <a:r>
              <a:rPr lang="en-US" sz="2200" dirty="0"/>
              <a:t>Å </a:t>
            </a:r>
            <a:r>
              <a:rPr lang="ru-RU" sz="2200" dirty="0"/>
              <a:t>– очень хорошее, даже водороды есть. Разрешение меньше 2 </a:t>
            </a:r>
            <a:r>
              <a:rPr lang="en-US" sz="2200" dirty="0"/>
              <a:t>Å</a:t>
            </a:r>
            <a:r>
              <a:rPr lang="ru-RU" sz="2200" dirty="0"/>
              <a:t> – хорошее, больше 3 </a:t>
            </a:r>
            <a:r>
              <a:rPr lang="en-US" sz="2200" dirty="0"/>
              <a:t>Å</a:t>
            </a:r>
            <a:r>
              <a:rPr lang="ru-RU" sz="2200" dirty="0"/>
              <a:t> – плохое (1</a:t>
            </a:r>
            <a:r>
              <a:rPr lang="en-US" sz="2200" dirty="0"/>
              <a:t>Å</a:t>
            </a:r>
            <a:r>
              <a:rPr lang="ru-RU" sz="2200" dirty="0"/>
              <a:t> =</a:t>
            </a:r>
            <a:r>
              <a:rPr lang="en-US" sz="2200" dirty="0"/>
              <a:t> </a:t>
            </a:r>
            <a:r>
              <a:rPr lang="ru-RU" sz="2200" dirty="0"/>
              <a:t>0</a:t>
            </a:r>
            <a:r>
              <a:rPr lang="en-US" sz="2200" dirty="0"/>
              <a:t>,</a:t>
            </a:r>
            <a:r>
              <a:rPr lang="ru-RU" sz="2200" dirty="0"/>
              <a:t>1нм = 10</a:t>
            </a:r>
            <a:r>
              <a:rPr lang="ru-RU" sz="2200" baseline="30000" dirty="0"/>
              <a:t>–10</a:t>
            </a:r>
            <a:r>
              <a:rPr lang="ru-RU" sz="2200" dirty="0"/>
              <a:t>м)</a:t>
            </a:r>
            <a:r>
              <a:rPr lang="en-US" sz="2200" dirty="0"/>
              <a:t>.</a:t>
            </a:r>
          </a:p>
          <a:p>
            <a:pPr marL="914400" lvl="1" indent="-457200">
              <a:buAutoNum type="arabicPeriod"/>
            </a:pPr>
            <a:r>
              <a:rPr lang="en-US" sz="2200" dirty="0"/>
              <a:t>B-</a:t>
            </a:r>
            <a:r>
              <a:rPr lang="ru-RU" sz="2200" dirty="0"/>
              <a:t>фактор</a:t>
            </a:r>
            <a:r>
              <a:rPr lang="en-US" sz="2200" dirty="0"/>
              <a:t> (</a:t>
            </a:r>
            <a:r>
              <a:rPr lang="ru-RU" sz="2200" dirty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50 – не слишком надежно.</a:t>
            </a:r>
          </a:p>
          <a:p>
            <a:pPr marL="914400" lvl="1" indent="-457200">
              <a:buAutoNum type="arabicPeriod"/>
            </a:pPr>
            <a:r>
              <a:rPr lang="ru-RU" sz="2200" dirty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sz="2200" dirty="0"/>
              <a:t>Molecular replacement</a:t>
            </a:r>
            <a:r>
              <a:rPr lang="ru-RU" sz="2200" dirty="0"/>
              <a:t>,</a:t>
            </a:r>
            <a:r>
              <a:rPr lang="en-US" sz="2200" dirty="0"/>
              <a:t> – </a:t>
            </a:r>
            <a:r>
              <a:rPr lang="ru-RU" sz="2200" dirty="0"/>
              <a:t>значит были использованы координаты атомов другой структуры, которые могли отразиться на результате.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5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4512"/>
            <a:ext cx="8915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/>
              <a:t>Ядерный магнитный резонанс (</a:t>
            </a:r>
            <a:r>
              <a:rPr lang="en-US" dirty="0"/>
              <a:t>NMR)</a:t>
            </a:r>
            <a:endParaRPr lang="ru-RU" dirty="0"/>
          </a:p>
          <a:p>
            <a:pPr marL="914400" lvl="1" indent="-457200">
              <a:buAutoNum type="arabicPeriod"/>
            </a:pPr>
            <a:r>
              <a:rPr lang="ru-RU" sz="2200" dirty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sz="2200" dirty="0"/>
              <a:t>Молекула в растворе не «жёсткая». Поэтому файл с ЯМР-расшифровкой состоит из многих моделей (</a:t>
            </a:r>
            <a:r>
              <a:rPr lang="en-US" sz="2200" dirty="0"/>
              <a:t>MODEL)</a:t>
            </a:r>
            <a:r>
              <a:rPr lang="ru-RU" sz="2200" dirty="0"/>
              <a:t>, которые более или менее показывают разные конформации.</a:t>
            </a:r>
          </a:p>
          <a:p>
            <a:pPr marL="457200" indent="-457200">
              <a:buAutoNum type="arabicPeriod" startAt="2"/>
            </a:pPr>
            <a:r>
              <a:rPr lang="en-US" dirty="0" err="1"/>
              <a:t>CryoElectron</a:t>
            </a:r>
            <a:r>
              <a:rPr lang="en-US" dirty="0"/>
              <a:t> microscopy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белка.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/>
              <a:t>Там тоже есть разрешение (</a:t>
            </a:r>
            <a:r>
              <a:rPr lang="en-US" sz="2200" dirty="0"/>
              <a:t>Resolution)</a:t>
            </a:r>
            <a:r>
              <a:rPr lang="ru-RU" sz="2200" dirty="0"/>
              <a:t>, но оно имеет несколько иной смысл. В разных частях разрешение разное. Разрешение меньше </a:t>
            </a:r>
            <a:r>
              <a:rPr lang="en-US" sz="2200" dirty="0"/>
              <a:t>3Å</a:t>
            </a:r>
            <a:r>
              <a:rPr lang="ru-RU" sz="2200" dirty="0"/>
              <a:t> можно считать очень хорошим. Разрешение хуже 10</a:t>
            </a:r>
            <a:r>
              <a:rPr lang="en-US" sz="2200" dirty="0"/>
              <a:t>Å</a:t>
            </a:r>
            <a:r>
              <a:rPr lang="ru-RU" sz="2200" dirty="0"/>
              <a:t>  годится для больших комплексов.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/>
              <a:t>Позволяет получать структуру больших макромолекулярных комплексов (рибосомы, </a:t>
            </a:r>
            <a:r>
              <a:rPr lang="ru-RU" sz="2200" dirty="0" err="1"/>
              <a:t>капсиды</a:t>
            </a:r>
            <a:r>
              <a:rPr lang="ru-RU" sz="2200" dirty="0"/>
              <a:t> вирусов, …)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dirty="0"/>
              <a:t>Иные методы, например, моделирование.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79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altLang="ru-RU" b="1" dirty="0"/>
              <a:t>Сайт</a:t>
            </a:r>
            <a:r>
              <a:rPr lang="ru-RU" altLang="ru-RU" b="1" i="1" dirty="0"/>
              <a:t> </a:t>
            </a:r>
            <a:r>
              <a:rPr lang="en-US" altLang="ru-RU" b="1" i="1" dirty="0"/>
              <a:t>Protein Data Bank </a:t>
            </a:r>
            <a:r>
              <a:rPr lang="en-US" altLang="ru-RU" sz="2000" b="1" dirty="0"/>
              <a:t>https://www.rcsb.org/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7620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Advanced – </a:t>
            </a:r>
            <a:r>
              <a:rPr lang="ru-RU" dirty="0"/>
              <a:t>хороший поиск …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003"/>
            <a:ext cx="9144000" cy="480799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657600" y="1828800"/>
            <a:ext cx="914400" cy="263003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6248400" cy="457200"/>
          </a:xfrm>
        </p:spPr>
        <p:txBody>
          <a:bodyPr/>
          <a:lstStyle/>
          <a:p>
            <a:pPr eaLnBrk="1" hangingPunct="1"/>
            <a:r>
              <a:rPr lang="en-US" altLang="ru-RU" b="1" i="1" dirty="0"/>
              <a:t>Advanced search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.. не только по ключевым словам, но и по наличию </a:t>
            </a:r>
            <a:r>
              <a:rPr lang="ru-RU" dirty="0" err="1"/>
              <a:t>лигандов</a:t>
            </a:r>
            <a:r>
              <a:rPr lang="ru-RU" dirty="0"/>
              <a:t>,</a:t>
            </a:r>
          </a:p>
          <a:p>
            <a:r>
              <a:rPr lang="ru-RU" dirty="0"/>
              <a:t>методу решения структуры и многому другому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250"/>
            <a:ext cx="9144000" cy="4200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831" y="72793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Смотрим на сайте </a:t>
            </a:r>
            <a:r>
              <a:rPr lang="en-US" sz="3200" dirty="0">
                <a:solidFill>
                  <a:srgbClr val="FF0000"/>
                </a:solidFill>
              </a:rPr>
              <a:t>PDB!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457200"/>
          </a:xfrm>
        </p:spPr>
        <p:txBody>
          <a:bodyPr/>
          <a:lstStyle/>
          <a:p>
            <a:pPr eaLnBrk="1" hangingPunct="1"/>
            <a:r>
              <a:rPr lang="ru-RU" altLang="ru-RU" b="1" i="1" dirty="0"/>
              <a:t>Страница одной структуры</a:t>
            </a:r>
            <a:endParaRPr lang="en-US" alt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18" y="1182913"/>
            <a:ext cx="8894066" cy="52940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8915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err="1"/>
              <a:t>Jmol</a:t>
            </a:r>
            <a:endParaRPr lang="ru-RU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/>
              <a:t>Требует установки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/>
              <a:t>Установка </a:t>
            </a:r>
            <a:r>
              <a:rPr lang="en-US" dirty="0" err="1"/>
              <a:t>Jmol</a:t>
            </a:r>
            <a:r>
              <a:rPr lang="en-US" dirty="0"/>
              <a:t> </a:t>
            </a:r>
            <a:r>
              <a:rPr lang="ru-RU" dirty="0"/>
              <a:t>требует установки </a:t>
            </a:r>
            <a:r>
              <a:rPr lang="en-US" dirty="0"/>
              <a:t>Java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trike="sngStrike" dirty="0"/>
              <a:t>Используется как в виде отдельной программы, так и в виде плагина (</a:t>
            </a:r>
            <a:r>
              <a:rPr lang="en-US" strike="sngStrike" dirty="0"/>
              <a:t>Java applet) </a:t>
            </a:r>
            <a:r>
              <a:rPr lang="ru-RU" strike="sngStrike" dirty="0"/>
              <a:t>на некоторых сайтах</a:t>
            </a:r>
            <a:r>
              <a:rPr lang="ru-RU" dirty="0"/>
              <a:t>.</a:t>
            </a:r>
            <a:br>
              <a:rPr lang="ru-RU" dirty="0"/>
            </a:br>
            <a:r>
              <a:rPr lang="ru-RU" sz="1400" dirty="0"/>
              <a:t>Впрочем, </a:t>
            </a:r>
            <a:r>
              <a:rPr lang="ru-RU" sz="1400" dirty="0" err="1"/>
              <a:t>плагины</a:t>
            </a:r>
            <a:r>
              <a:rPr lang="ru-RU" sz="1400" dirty="0"/>
              <a:t> нынче не поддерживаются</a:t>
            </a:r>
            <a:r>
              <a:rPr lang="en-US" sz="1400" dirty="0"/>
              <a:t> </a:t>
            </a:r>
            <a:r>
              <a:rPr lang="en-US" sz="1400" dirty="0">
                <a:sym typeface="Wingdings" panose="05000000000000000000" pitchFamily="2" charset="2"/>
              </a:rPr>
              <a:t>:( </a:t>
            </a:r>
          </a:p>
          <a:p>
            <a:pPr marL="457200" indent="-457200">
              <a:buAutoNum type="arabicPeriod"/>
            </a:pPr>
            <a:r>
              <a:rPr lang="en-US" b="1" dirty="0" err="1">
                <a:sym typeface="Wingdings" panose="05000000000000000000" pitchFamily="2" charset="2"/>
              </a:rPr>
              <a:t>JSmol</a:t>
            </a:r>
            <a:br>
              <a:rPr lang="ru-RU" dirty="0">
                <a:sym typeface="Wingdings" panose="05000000000000000000" pitchFamily="2" charset="2"/>
              </a:rPr>
            </a:br>
            <a:r>
              <a:rPr lang="ru-RU" dirty="0">
                <a:sym typeface="Wingdings" panose="05000000000000000000" pitchFamily="2" charset="2"/>
              </a:rPr>
              <a:t>Работает во всех браузерах, не использует</a:t>
            </a:r>
            <a:r>
              <a:rPr lang="en-US" dirty="0">
                <a:sym typeface="Wingdings" panose="05000000000000000000" pitchFamily="2" charset="2"/>
              </a:rPr>
              <a:t> Java, </a:t>
            </a:r>
            <a:r>
              <a:rPr lang="ru-RU" dirty="0">
                <a:sym typeface="Wingdings" panose="05000000000000000000" pitchFamily="2" charset="2"/>
              </a:rPr>
              <a:t>по интерфейсу максимально приближен к </a:t>
            </a:r>
            <a:r>
              <a:rPr lang="en-US" dirty="0" err="1">
                <a:sym typeface="Wingdings" panose="05000000000000000000" pitchFamily="2" charset="2"/>
              </a:rPr>
              <a:t>Jmol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/>
          </a:p>
          <a:p>
            <a:pPr marL="914400" lvl="1" indent="-457200"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37953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2218</Words>
  <Application>Microsoft Office PowerPoint</Application>
  <PresentationFormat>On-screen Show (4:3)</PresentationFormat>
  <Paragraphs>386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Courier New</vt:lpstr>
      <vt:lpstr>Times New Roman</vt:lpstr>
      <vt:lpstr>Оформление по умолчанию</vt:lpstr>
      <vt:lpstr>PDB, Jmol, PyMol и работа с трехмерными структурами</vt:lpstr>
      <vt:lpstr>План</vt:lpstr>
      <vt:lpstr>PDB файл</vt:lpstr>
      <vt:lpstr>Источники данных</vt:lpstr>
      <vt:lpstr>PowerPoint Presentation</vt:lpstr>
      <vt:lpstr>Сайт Protein Data Bank https://www.rcsb.org/</vt:lpstr>
      <vt:lpstr>Advanced search</vt:lpstr>
      <vt:lpstr>Страница одной структуры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Jmol (введение)</vt:lpstr>
      <vt:lpstr>Язык  Jmol (load)</vt:lpstr>
      <vt:lpstr>Язык  Jmol </vt:lpstr>
      <vt:lpstr>Язык  Jmol (select)</vt:lpstr>
      <vt:lpstr>Язык  Jmol (простые выражения)</vt:lpstr>
      <vt:lpstr>Язык  Jmol (restrict)</vt:lpstr>
      <vt:lpstr>Язык  Jmol (что мы видим)</vt:lpstr>
      <vt:lpstr>PowerPoint Presentation</vt:lpstr>
      <vt:lpstr>Язык  Jmol (color)</vt:lpstr>
      <vt:lpstr>PowerPoint Presentation</vt:lpstr>
      <vt:lpstr>Язык  Jmol (center)</vt:lpstr>
      <vt:lpstr>Язык  Jmol (zoom)</vt:lpstr>
      <vt:lpstr>Язык  Jmol (script)</vt:lpstr>
      <vt:lpstr>Язык  Jmol (пример)</vt:lpstr>
      <vt:lpstr>Язык  Jmol (атомы)</vt:lpstr>
      <vt:lpstr>Язык  Jmol (and,or,not)</vt:lpstr>
      <vt:lpstr>Язык  Jmol (within)</vt:lpstr>
      <vt:lpstr>PowerPoint Presentation</vt:lpstr>
      <vt:lpstr>PowerPoint Presentation</vt:lpstr>
      <vt:lpstr>Язык  Jmol (пример)</vt:lpstr>
      <vt:lpstr>PowerPoint Presentation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Сергей</cp:lastModifiedBy>
  <cp:revision>121</cp:revision>
  <dcterms:created xsi:type="dcterms:W3CDTF">2004-12-06T14:24:05Z</dcterms:created>
  <dcterms:modified xsi:type="dcterms:W3CDTF">2021-09-22T16:49:17Z</dcterms:modified>
</cp:coreProperties>
</file>