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09" r:id="rId2"/>
    <p:sldId id="412" r:id="rId3"/>
    <p:sldId id="411" r:id="rId4"/>
    <p:sldId id="410" r:id="rId5"/>
    <p:sldId id="414" r:id="rId6"/>
    <p:sldId id="415" r:id="rId7"/>
    <p:sldId id="416" r:id="rId8"/>
    <p:sldId id="417" r:id="rId9"/>
    <p:sldId id="418" r:id="rId10"/>
    <p:sldId id="419" r:id="rId11"/>
    <p:sldId id="420" r:id="rId12"/>
    <p:sldId id="421" r:id="rId13"/>
    <p:sldId id="422" r:id="rId14"/>
    <p:sldId id="423" r:id="rId15"/>
    <p:sldId id="424" r:id="rId16"/>
    <p:sldId id="425" r:id="rId17"/>
    <p:sldId id="426" r:id="rId18"/>
    <p:sldId id="319" r:id="rId19"/>
    <p:sldId id="355" r:id="rId20"/>
    <p:sldId id="276" r:id="rId21"/>
    <p:sldId id="277" r:id="rId22"/>
    <p:sldId id="324" r:id="rId23"/>
    <p:sldId id="279" r:id="rId24"/>
    <p:sldId id="274" r:id="rId25"/>
    <p:sldId id="278" r:id="rId26"/>
    <p:sldId id="399" r:id="rId27"/>
    <p:sldId id="285" r:id="rId28"/>
    <p:sldId id="262" r:id="rId29"/>
    <p:sldId id="293" r:id="rId30"/>
    <p:sldId id="297" r:id="rId31"/>
    <p:sldId id="298" r:id="rId32"/>
    <p:sldId id="295" r:id="rId33"/>
    <p:sldId id="365" r:id="rId34"/>
    <p:sldId id="366" r:id="rId35"/>
    <p:sldId id="390" r:id="rId36"/>
    <p:sldId id="391" r:id="rId37"/>
    <p:sldId id="392" r:id="rId38"/>
    <p:sldId id="404" r:id="rId39"/>
    <p:sldId id="362" r:id="rId40"/>
    <p:sldId id="275" r:id="rId41"/>
    <p:sldId id="401" r:id="rId42"/>
    <p:sldId id="403" r:id="rId43"/>
    <p:sldId id="386" r:id="rId44"/>
    <p:sldId id="307" r:id="rId45"/>
    <p:sldId id="308" r:id="rId46"/>
    <p:sldId id="314" r:id="rId47"/>
    <p:sldId id="315" r:id="rId48"/>
    <p:sldId id="385" r:id="rId49"/>
    <p:sldId id="317" r:id="rId50"/>
    <p:sldId id="316" r:id="rId51"/>
    <p:sldId id="402" r:id="rId52"/>
    <p:sldId id="336" r:id="rId53"/>
    <p:sldId id="338" r:id="rId54"/>
    <p:sldId id="346" r:id="rId55"/>
    <p:sldId id="406" r:id="rId56"/>
    <p:sldId id="407" r:id="rId57"/>
    <p:sldId id="322" r:id="rId58"/>
    <p:sldId id="328" r:id="rId59"/>
    <p:sldId id="329" r:id="rId60"/>
    <p:sldId id="344" r:id="rId61"/>
    <p:sldId id="334" r:id="rId62"/>
    <p:sldId id="405" r:id="rId63"/>
    <p:sldId id="363" r:id="rId64"/>
    <p:sldId id="364" r:id="rId65"/>
    <p:sldId id="400" r:id="rId66"/>
    <p:sldId id="383" r:id="rId67"/>
    <p:sldId id="260" r:id="rId68"/>
    <p:sldId id="435" r:id="rId69"/>
    <p:sldId id="436" r:id="rId70"/>
    <p:sldId id="437" r:id="rId71"/>
    <p:sldId id="438" r:id="rId72"/>
    <p:sldId id="439" r:id="rId73"/>
    <p:sldId id="440" r:id="rId74"/>
    <p:sldId id="441" r:id="rId75"/>
    <p:sldId id="442" r:id="rId76"/>
    <p:sldId id="443" r:id="rId77"/>
    <p:sldId id="444" r:id="rId78"/>
    <p:sldId id="445" r:id="rId79"/>
    <p:sldId id="446" r:id="rId80"/>
    <p:sldId id="447" r:id="rId81"/>
    <p:sldId id="448" r:id="rId82"/>
    <p:sldId id="449" r:id="rId83"/>
    <p:sldId id="450" r:id="rId84"/>
    <p:sldId id="451" r:id="rId85"/>
    <p:sldId id="452" r:id="rId86"/>
    <p:sldId id="453" r:id="rId87"/>
    <p:sldId id="454" r:id="rId88"/>
    <p:sldId id="455" r:id="rId89"/>
    <p:sldId id="456" r:id="rId90"/>
    <p:sldId id="457" r:id="rId91"/>
    <p:sldId id="458" r:id="rId92"/>
    <p:sldId id="395" r:id="rId93"/>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89050" autoAdjust="0"/>
  </p:normalViewPr>
  <p:slideViewPr>
    <p:cSldViewPr>
      <p:cViewPr varScale="1">
        <p:scale>
          <a:sx n="89" d="100"/>
          <a:sy n="89" d="100"/>
        </p:scale>
        <p:origin x="-84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image" Target="../media/image1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1C577E7-75FD-44B0-B0D5-8ED6FE36F76C}" type="datetimeFigureOut">
              <a:rPr lang="en-US"/>
              <a:pPr>
                <a:defRPr/>
              </a:pPr>
              <a:t>5/11/2017</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en-US"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5DF57C5-3647-40CB-883B-DAD16B83B52E}" type="slidenum">
              <a:rPr lang="en-US" altLang="ru-RU"/>
              <a:pPr/>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ature.com/ncomms/2014/140401/ncomms4584/full/ncomms4584.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ature.com/nature/journal/v512/n7513/full/nature13408.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ature.com/nature/journal/v512/n7513/full/nature13408.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noFill/>
          <a:ln>
            <a:solidFill>
              <a:srgbClr val="000000"/>
            </a:solidFill>
            <a:miter lim="800000"/>
            <a:headEnd/>
            <a:tailEnd/>
          </a:ln>
        </p:spPr>
      </p:sp>
      <p:sp>
        <p:nvSpPr>
          <p:cNvPr id="71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latin typeface="Arial" pitchFamily="34" charset="0"/>
            </a:endParaRPr>
          </a:p>
        </p:txBody>
      </p:sp>
      <p:sp>
        <p:nvSpPr>
          <p:cNvPr id="7172" name="Номер слайда 3"/>
          <p:cNvSpPr>
            <a:spLocks noGrp="1"/>
          </p:cNvSpPr>
          <p:nvPr>
            <p:ph type="sldNum" sz="quarter" idx="5"/>
          </p:nvPr>
        </p:nvSpPr>
        <p:spPr bwMode="auto">
          <a:noFill/>
          <a:ln>
            <a:miter lim="800000"/>
            <a:headEnd/>
            <a:tailEnd/>
          </a:ln>
        </p:spPr>
        <p:txBody>
          <a:bodyPr/>
          <a:lstStyle/>
          <a:p>
            <a:fld id="{BE2BB186-0781-4E94-9CDB-520734EEA82E}" type="slidenum">
              <a:rPr lang="en-US" altLang="ru-RU"/>
              <a:pPr/>
              <a:t>1</a:t>
            </a:fld>
            <a:endParaRPr lang="en-US"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p:spPr>
      </p:sp>
      <p:sp>
        <p:nvSpPr>
          <p:cNvPr id="35843" name="Заметки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5844" name="Номер слайда 3"/>
          <p:cNvSpPr>
            <a:spLocks noGrp="1"/>
          </p:cNvSpPr>
          <p:nvPr>
            <p:ph type="sldNum" sz="quarter" idx="5"/>
          </p:nvPr>
        </p:nvSpPr>
        <p:spPr bwMode="auto">
          <a:noFill/>
          <a:ln>
            <a:miter lim="800000"/>
            <a:headEnd/>
            <a:tailEnd/>
          </a:ln>
        </p:spPr>
        <p:txBody>
          <a:bodyPr/>
          <a:lstStyle/>
          <a:p>
            <a:fld id="{DD8A0582-AEF0-4D51-8E46-5A07624C4804}" type="slidenum">
              <a:rPr lang="en-US" altLang="ru-RU"/>
              <a:pPr/>
              <a:t>23</a:t>
            </a:fld>
            <a:endParaRPr lang="en-US"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p:spPr>
      </p:sp>
      <p:sp>
        <p:nvSpPr>
          <p:cNvPr id="389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a</a:t>
            </a:r>
            <a:r>
              <a:rPr lang="en-US" altLang="en-US" smtClean="0"/>
              <a:t>, The toe phalanx found in the east gallery of Denisova Cave in 2010. Dorsal view (left image), left view (right image). Total length of the bone is 26 mm. </a:t>
            </a:r>
            <a:r>
              <a:rPr lang="en-US" altLang="en-US" b="1" smtClean="0"/>
              <a:t>b</a:t>
            </a:r>
            <a:r>
              <a:rPr lang="en-US" altLang="en-US" smtClean="0"/>
              <a:t>, Map of Eurasia showing the location of Vindija Cave, Mezmaiskaya Cave and Denisova Cave, where Neanderthal samples used here were found.</a:t>
            </a:r>
          </a:p>
        </p:txBody>
      </p:sp>
      <p:sp>
        <p:nvSpPr>
          <p:cNvPr id="38916" name="Номер слайда 3"/>
          <p:cNvSpPr>
            <a:spLocks noGrp="1"/>
          </p:cNvSpPr>
          <p:nvPr>
            <p:ph type="sldNum" sz="quarter" idx="5"/>
          </p:nvPr>
        </p:nvSpPr>
        <p:spPr bwMode="auto">
          <a:noFill/>
          <a:ln>
            <a:miter lim="800000"/>
            <a:headEnd/>
            <a:tailEnd/>
          </a:ln>
        </p:spPr>
        <p:txBody>
          <a:bodyPr/>
          <a:lstStyle/>
          <a:p>
            <a:fld id="{F514CC22-45C8-46AD-94B9-44DCF3B948C1}" type="slidenum">
              <a:rPr lang="en-US" altLang="en-US"/>
              <a:pPr/>
              <a:t>25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p:spPr>
      </p:sp>
      <p:sp>
        <p:nvSpPr>
          <p:cNvPr id="409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a</a:t>
            </a:r>
            <a:r>
              <a:rPr lang="en-US" altLang="en-US" smtClean="0"/>
              <a:t>, The toe phalanx found in the east gallery of Denisova Cave in 2010. Dorsal view (left image), left view (right image). Total length of the bone is 26 mm. </a:t>
            </a:r>
            <a:r>
              <a:rPr lang="en-US" altLang="en-US" b="1" smtClean="0"/>
              <a:t>b</a:t>
            </a:r>
            <a:r>
              <a:rPr lang="en-US" altLang="en-US" smtClean="0"/>
              <a:t>, Map of Eurasia showing the location of Vindija Cave, Mezmaiskaya Cave and Denisova Cave, where Neanderthal samples used here were found.</a:t>
            </a:r>
          </a:p>
        </p:txBody>
      </p:sp>
      <p:sp>
        <p:nvSpPr>
          <p:cNvPr id="40964" name="Номер слайда 3"/>
          <p:cNvSpPr>
            <a:spLocks noGrp="1"/>
          </p:cNvSpPr>
          <p:nvPr>
            <p:ph type="sldNum" sz="quarter" idx="5"/>
          </p:nvPr>
        </p:nvSpPr>
        <p:spPr bwMode="auto">
          <a:noFill/>
          <a:ln>
            <a:miter lim="800000"/>
            <a:headEnd/>
            <a:tailEnd/>
          </a:ln>
        </p:spPr>
        <p:txBody>
          <a:bodyPr/>
          <a:lstStyle/>
          <a:p>
            <a:fld id="{4C478BD0-CEB8-4DD6-BCF2-B2274B148596}" type="slidenum">
              <a:rPr lang="en-US" altLang="en-US"/>
              <a:pPr/>
              <a:t>26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bwMode="auto">
          <a:noFill/>
          <a:ln>
            <a:solidFill>
              <a:srgbClr val="000000"/>
            </a:solidFill>
            <a:miter lim="800000"/>
            <a:headEnd/>
            <a:tailEnd/>
          </a:ln>
        </p:spPr>
      </p:sp>
      <p:sp>
        <p:nvSpPr>
          <p:cNvPr id="440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a:t>
            </a:r>
            <a:r>
              <a:rPr lang="ru-RU" altLang="en-US" dirty="0" smtClean="0"/>
              <a:t>слева</a:t>
            </a:r>
            <a:r>
              <a:rPr lang="en-US" altLang="en-US" dirty="0" smtClean="0"/>
              <a:t>) Amount of </a:t>
            </a:r>
            <a:r>
              <a:rPr lang="en-US" altLang="en-US" dirty="0" err="1" smtClean="0"/>
              <a:t>Neandertal</a:t>
            </a:r>
            <a:r>
              <a:rPr lang="en-US" altLang="en-US" dirty="0" smtClean="0"/>
              <a:t> sequence recovered as a function of FDR. The inset Venn diagram shows the amount of sequence overlap between East Asians and Europeans at a FDR = 5%. </a:t>
            </a:r>
            <a:endParaRPr lang="ru-RU" altLang="en-US" dirty="0" smtClean="0"/>
          </a:p>
          <a:p>
            <a:pPr eaLnBrk="1" hangingPunct="1">
              <a:spcBef>
                <a:spcPct val="0"/>
              </a:spcBef>
            </a:pPr>
            <a:r>
              <a:rPr lang="en-US" altLang="en-US" dirty="0" smtClean="0"/>
              <a:t>(</a:t>
            </a:r>
            <a:r>
              <a:rPr lang="ru-RU" altLang="en-US" dirty="0" smtClean="0"/>
              <a:t>справа</a:t>
            </a:r>
            <a:r>
              <a:rPr lang="en-US" altLang="en-US" dirty="0" smtClean="0"/>
              <a:t>) Violin plots showing the distribution of amount of </a:t>
            </a:r>
            <a:r>
              <a:rPr lang="en-US" altLang="en-US" dirty="0" err="1" smtClean="0"/>
              <a:t>introgressed</a:t>
            </a:r>
            <a:r>
              <a:rPr lang="en-US" altLang="en-US" dirty="0" smtClean="0"/>
              <a:t> sequence identified per individual for East Asian and European populations</a:t>
            </a:r>
          </a:p>
        </p:txBody>
      </p:sp>
      <p:sp>
        <p:nvSpPr>
          <p:cNvPr id="44036" name="Номер слайда 3"/>
          <p:cNvSpPr>
            <a:spLocks noGrp="1"/>
          </p:cNvSpPr>
          <p:nvPr>
            <p:ph type="sldNum" sz="quarter" idx="5"/>
          </p:nvPr>
        </p:nvSpPr>
        <p:spPr bwMode="auto">
          <a:noFill/>
          <a:ln>
            <a:miter lim="800000"/>
            <a:headEnd/>
            <a:tailEnd/>
          </a:ln>
        </p:spPr>
        <p:txBody>
          <a:bodyPr/>
          <a:lstStyle/>
          <a:p>
            <a:fld id="{11658672-6B99-4547-BB5B-C16C31F47B75}" type="slidenum">
              <a:rPr lang="en-US" altLang="en-US"/>
              <a:pPr/>
              <a:t>28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pPr eaLnBrk="1" hangingPunct="1"/>
            <a:endParaRPr lang="en-US" altLang="en-US"/>
          </a:p>
        </p:txBody>
      </p:sp>
      <p:sp>
        <p:nvSpPr>
          <p:cNvPr id="46083"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itchFamily="34" charset="0"/>
                <a:ea typeface="msgothic"/>
                <a:cs typeface="msgothic"/>
              </a:rPr>
              <a:t>Frequency of introgressive variants within three sequenced regions in an expanded sample of ≈500 sub-Saharan Africans (</a:t>
            </a:r>
            <a:r>
              <a:rPr lang="en-GB" altLang="en-US" i="1" smtClean="0">
                <a:latin typeface="Arial" pitchFamily="34" charset="0"/>
                <a:ea typeface="msgothic"/>
                <a:cs typeface="msgothic"/>
              </a:rPr>
              <a:t>SI Materials and Methods</a:t>
            </a:r>
            <a:r>
              <a:rPr lang="en-GB" altLang="en-US" smtClean="0">
                <a:latin typeface="Arial" pitchFamily="34" charset="0"/>
                <a:ea typeface="msgothic"/>
                <a:cs typeface="msgothic"/>
              </a:rPr>
              <a:t>). The filled bar represents the frequency of a variant marking the divergent haplotype at </a:t>
            </a:r>
            <a:r>
              <a:rPr lang="en-GB" altLang="en-US" i="1" smtClean="0">
                <a:latin typeface="Arial" pitchFamily="34" charset="0"/>
                <a:ea typeface="msgothic"/>
                <a:cs typeface="msgothic"/>
              </a:rPr>
              <a:t>4qMB179</a:t>
            </a:r>
            <a:r>
              <a:rPr lang="en-GB" altLang="en-US" smtClean="0">
                <a:latin typeface="Arial" pitchFamily="34" charset="0"/>
                <a:ea typeface="msgothic"/>
                <a:cs typeface="msgothic"/>
              </a:rPr>
              <a:t> (</a:t>
            </a:r>
            <a:r>
              <a:rPr lang="en-GB" altLang="en-US" i="1" smtClean="0">
                <a:latin typeface="Arial" pitchFamily="34" charset="0"/>
                <a:ea typeface="msgothic"/>
                <a:cs typeface="msgothic"/>
              </a:rPr>
              <a:t>Left</a:t>
            </a:r>
            <a:r>
              <a:rPr lang="en-GB" altLang="en-US" smtClean="0">
                <a:latin typeface="Arial" pitchFamily="34" charset="0"/>
                <a:ea typeface="msgothic"/>
                <a:cs typeface="msgothic"/>
              </a:rPr>
              <a:t>), </a:t>
            </a:r>
            <a:r>
              <a:rPr lang="en-GB" altLang="en-US" i="1" smtClean="0">
                <a:latin typeface="Arial" pitchFamily="34" charset="0"/>
                <a:ea typeface="msgothic"/>
                <a:cs typeface="msgothic"/>
              </a:rPr>
              <a:t>18qMB60</a:t>
            </a:r>
            <a:r>
              <a:rPr lang="en-GB" altLang="en-US" smtClean="0">
                <a:latin typeface="Arial" pitchFamily="34" charset="0"/>
                <a:ea typeface="msgothic"/>
                <a:cs typeface="msgothic"/>
              </a:rPr>
              <a:t> (</a:t>
            </a:r>
            <a:r>
              <a:rPr lang="en-GB" altLang="en-US" i="1" smtClean="0">
                <a:latin typeface="Arial" pitchFamily="34" charset="0"/>
                <a:ea typeface="msgothic"/>
                <a:cs typeface="msgothic"/>
              </a:rPr>
              <a:t>Center</a:t>
            </a:r>
            <a:r>
              <a:rPr lang="en-GB" altLang="en-US" smtClean="0">
                <a:latin typeface="Arial" pitchFamily="34" charset="0"/>
                <a:ea typeface="msgothic"/>
                <a:cs typeface="msgothic"/>
              </a:rPr>
              <a:t>), and </a:t>
            </a:r>
            <a:r>
              <a:rPr lang="en-GB" altLang="en-US" i="1" smtClean="0">
                <a:latin typeface="Arial" pitchFamily="34" charset="0"/>
                <a:ea typeface="msgothic"/>
                <a:cs typeface="msgothic"/>
              </a:rPr>
              <a:t>13qMB179</a:t>
            </a:r>
            <a:r>
              <a:rPr lang="en-GB" altLang="en-US" smtClean="0">
                <a:latin typeface="Arial" pitchFamily="34" charset="0"/>
                <a:ea typeface="msgothic"/>
                <a:cs typeface="msgothic"/>
              </a:rPr>
              <a:t> (</a:t>
            </a:r>
            <a:r>
              <a:rPr lang="en-GB" altLang="en-US" i="1" smtClean="0">
                <a:latin typeface="Arial" pitchFamily="34" charset="0"/>
                <a:ea typeface="msgothic"/>
                <a:cs typeface="msgothic"/>
              </a:rPr>
              <a:t>Right</a:t>
            </a:r>
            <a:r>
              <a:rPr lang="en-GB" altLang="en-US" smtClean="0">
                <a:latin typeface="Arial" pitchFamily="34" charset="0"/>
                <a:ea typeface="msgothic"/>
                <a:cs typeface="msgothic"/>
              </a:rPr>
              <a:t>) in each of 14 population samples. Each horizontal line on the bar charts represents a frequency of 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p:spPr>
      </p:sp>
      <p:sp>
        <p:nvSpPr>
          <p:cNvPr id="481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a</a:t>
            </a:r>
            <a:r>
              <a:rPr lang="en-US" altLang="en-US" smtClean="0"/>
              <a:t>, Map of Siberia with major archaeological sites. Red triangles: Neanderthal fossils; white circle within a red (Neanderthal) triangle: Denisovan fossils; blue square: Initial Upper Palaeolithic sites; yellow asterisk: Ust’-Ishim. 1: Ust’-Ishim; 2: Chagyrskaya Cave; 3: Okladnikov Cave; 4: Denisova Cave; 5: Kara-Bom.</a:t>
            </a:r>
            <a:r>
              <a:rPr lang="en-US" altLang="en-US" b="1" smtClean="0"/>
              <a:t>b</a:t>
            </a:r>
            <a:r>
              <a:rPr lang="en-US" altLang="en-US" smtClean="0"/>
              <a:t>, Radiocarbon ages of early modern human fossils in northern Eurasia and the NGRIP </a:t>
            </a:r>
            <a:r>
              <a:rPr lang="el-GR" altLang="en-US" smtClean="0"/>
              <a:t>δ</a:t>
            </a:r>
            <a:r>
              <a:rPr lang="el-GR" altLang="en-US" baseline="30000" smtClean="0"/>
              <a:t>18</a:t>
            </a:r>
            <a:r>
              <a:rPr lang="en-US" altLang="en-US" smtClean="0"/>
              <a:t>O palaeotemperature record. Specimens in light grey are indirectly dated (OxCal v4.2.3; r:5 IntCal13 atmospheric curve). H5: Heinrich 5 event, H4: Heinrich 4 event, GI 12: Greenland Interstadial 12. </a:t>
            </a:r>
            <a:r>
              <a:rPr lang="en-US" altLang="en-US" b="1" smtClean="0"/>
              <a:t>c</a:t>
            </a:r>
            <a:r>
              <a:rPr lang="en-US" altLang="en-US" smtClean="0"/>
              <a:t>–</a:t>
            </a:r>
            <a:r>
              <a:rPr lang="en-US" altLang="en-US" b="1" smtClean="0"/>
              <a:t>f</a:t>
            </a:r>
            <a:r>
              <a:rPr lang="en-US" altLang="en-US" smtClean="0"/>
              <a:t>, The Ust’-Ishim 1 femur. </a:t>
            </a:r>
            <a:r>
              <a:rPr lang="en-US" altLang="en-US" b="1" smtClean="0"/>
              <a:t>c</a:t>
            </a:r>
            <a:r>
              <a:rPr lang="en-US" altLang="en-US" smtClean="0"/>
              <a:t>, Lateral view. </a:t>
            </a:r>
            <a:r>
              <a:rPr lang="en-US" altLang="en-US" b="1" smtClean="0"/>
              <a:t>d</a:t>
            </a:r>
            <a:r>
              <a:rPr lang="en-US" altLang="en-US" smtClean="0"/>
              <a:t>, Posterior view. </a:t>
            </a:r>
            <a:r>
              <a:rPr lang="en-US" altLang="en-US" b="1" smtClean="0"/>
              <a:t>e</a:t>
            </a:r>
            <a:r>
              <a:rPr lang="en-US" altLang="en-US" smtClean="0"/>
              <a:t>, Cross-section at the 80 percent level. </a:t>
            </a:r>
            <a:r>
              <a:rPr lang="en-US" altLang="en-US" b="1" smtClean="0"/>
              <a:t>f</a:t>
            </a:r>
            <a:r>
              <a:rPr lang="en-US" altLang="en-US" smtClean="0"/>
              <a:t>, Cross-section at the midshaft. </a:t>
            </a:r>
          </a:p>
        </p:txBody>
      </p:sp>
      <p:sp>
        <p:nvSpPr>
          <p:cNvPr id="48132" name="Номер слайда 3"/>
          <p:cNvSpPr>
            <a:spLocks noGrp="1"/>
          </p:cNvSpPr>
          <p:nvPr>
            <p:ph type="sldNum" sz="quarter" idx="5"/>
          </p:nvPr>
        </p:nvSpPr>
        <p:spPr bwMode="auto">
          <a:noFill/>
          <a:ln>
            <a:miter lim="800000"/>
            <a:headEnd/>
            <a:tailEnd/>
          </a:ln>
        </p:spPr>
        <p:txBody>
          <a:bodyPr/>
          <a:lstStyle/>
          <a:p>
            <a:fld id="{9A8AC623-4B40-44D8-A981-D321D84DB41B}" type="slidenum">
              <a:rPr lang="en-US" altLang="en-US"/>
              <a:pPr/>
              <a:t>30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p:spPr>
        <p:txBody>
          <a:bodyPr wrap="none" anchor="ctr"/>
          <a:lstStyle/>
          <a:p>
            <a:pPr eaLnBrk="1" hangingPunct="1"/>
            <a:endParaRPr lang="en-US" altLang="en-US"/>
          </a:p>
        </p:txBody>
      </p:sp>
      <p:sp>
        <p:nvSpPr>
          <p:cNvPr id="52227" name="Text Box 2"/>
          <p:cNvSpPr>
            <a:spLocks noGrp="1" noChangeArrowheads="1"/>
          </p:cNvSpPr>
          <p:nvPr>
            <p:ph type="body"/>
          </p:nvPr>
        </p:nvSpPr>
        <p:spPr bwMode="auto">
          <a:xfrm>
            <a:off x="1185863" y="4787900"/>
            <a:ext cx="5407025" cy="3825875"/>
          </a:xfrm>
          <a:noFill/>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latin typeface="Arial" pitchFamily="34" charset="0"/>
                <a:ea typeface="msgothic"/>
                <a:cs typeface="msgothic"/>
              </a:rPr>
              <a:t>Sampling locations and genomic affinities of K14 and other ancient genomes.(</a:t>
            </a:r>
            <a:r>
              <a:rPr lang="en-GB" altLang="ru-RU" sz="1400" b="1" smtClean="0">
                <a:latin typeface="Arial" pitchFamily="34" charset="0"/>
                <a:ea typeface="msgothic"/>
                <a:cs typeface="msgothic"/>
              </a:rPr>
              <a:t>A</a:t>
            </a:r>
            <a:r>
              <a:rPr lang="en-GB" altLang="ru-RU" smtClean="0">
                <a:latin typeface="Arial" pitchFamily="34" charset="0"/>
                <a:ea typeface="msgothic"/>
                <a:cs typeface="msgothic"/>
              </a:rPr>
              <a:t>) Location of Kostenki and the samples analyzed in this study. Kostenki (K14) is shown in red, while comparative ancient samples are shown in blue. (</a:t>
            </a:r>
            <a:r>
              <a:rPr lang="en-GB" altLang="ru-RU" sz="1400" b="1" smtClean="0">
                <a:latin typeface="Arial" pitchFamily="34" charset="0"/>
                <a:ea typeface="msgothic"/>
                <a:cs typeface="msgothic"/>
              </a:rPr>
              <a:t>B</a:t>
            </a:r>
            <a:r>
              <a:rPr lang="en-GB" altLang="ru-RU" smtClean="0">
                <a:latin typeface="Arial" pitchFamily="34" charset="0"/>
                <a:ea typeface="msgothic"/>
                <a:cs typeface="msgothic"/>
              </a:rPr>
              <a:t>) Admixture proportions for the ancient genomes, assuming nine ancestral components for a clustering analysis in a set of modern worldwide populations. We labeled the components according to the modern populations in which they are maximized for all but one case: The yellow component that we label HG is maximized in eastern Europeans. NEOL: Neolithic farmers. (</a:t>
            </a:r>
            <a:r>
              <a:rPr lang="en-GB" altLang="ru-RU" sz="1400" b="1" smtClean="0">
                <a:latin typeface="Arial" pitchFamily="34" charset="0"/>
                <a:ea typeface="msgothic"/>
                <a:cs typeface="msgothic"/>
              </a:rPr>
              <a:t>C</a:t>
            </a:r>
            <a:r>
              <a:rPr lang="en-GB" altLang="ru-RU" smtClean="0">
                <a:latin typeface="Arial" pitchFamily="34" charset="0"/>
                <a:ea typeface="msgothic"/>
                <a:cs typeface="msgothic"/>
              </a:rPr>
              <a:t>) Shared drift between K14 and a set of worldwide populations. For every modern population X on the map, we compute </a:t>
            </a:r>
            <a:r>
              <a:rPr lang="en-GB" altLang="ru-RU" i="1" smtClean="0">
                <a:latin typeface="Arial" pitchFamily="34" charset="0"/>
                <a:ea typeface="msgothic"/>
                <a:cs typeface="msgothic"/>
              </a:rPr>
              <a:t>f</a:t>
            </a:r>
            <a:r>
              <a:rPr lang="en-GB" altLang="ru-RU" baseline="-33000" smtClean="0">
                <a:latin typeface="Arial" pitchFamily="34" charset="0"/>
                <a:ea typeface="msgothic"/>
                <a:cs typeface="msgothic"/>
              </a:rPr>
              <a:t>3</a:t>
            </a:r>
            <a:r>
              <a:rPr lang="en-GB" altLang="ru-RU" smtClean="0">
                <a:latin typeface="Arial" pitchFamily="34" charset="0"/>
                <a:ea typeface="msgothic"/>
                <a:cs typeface="msgothic"/>
              </a:rPr>
              <a:t>(Mbuti Pygmy; K14, X). The warmer colors indicate increased shared ancestry. (</a:t>
            </a:r>
            <a:r>
              <a:rPr lang="en-GB" altLang="ru-RU" sz="1400" b="1" smtClean="0">
                <a:latin typeface="Arial" pitchFamily="34" charset="0"/>
                <a:ea typeface="msgothic"/>
                <a:cs typeface="msgothic"/>
              </a:rPr>
              <a:t>D</a:t>
            </a:r>
            <a:r>
              <a:rPr lang="en-GB" altLang="ru-RU" smtClean="0">
                <a:latin typeface="Arial" pitchFamily="34" charset="0"/>
                <a:ea typeface="msgothic"/>
                <a:cs typeface="msgothic"/>
              </a:rPr>
              <a:t>) Shared drift between K14 and a set of European populations. This figure is a close-up of (C).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p:spPr>
        <p:txBody>
          <a:bodyPr wrap="none" anchor="ctr"/>
          <a:lstStyle/>
          <a:p>
            <a:pPr eaLnBrk="1" hangingPunct="1"/>
            <a:endParaRPr lang="en-US" altLang="en-US"/>
          </a:p>
        </p:txBody>
      </p:sp>
      <p:sp>
        <p:nvSpPr>
          <p:cNvPr id="54275" name="Text Box 2"/>
          <p:cNvSpPr>
            <a:spLocks noGrp="1" noChangeArrowheads="1"/>
          </p:cNvSpPr>
          <p:nvPr>
            <p:ph type="body"/>
          </p:nvPr>
        </p:nvSpPr>
        <p:spPr bwMode="auto">
          <a:xfrm>
            <a:off x="1185863" y="4787900"/>
            <a:ext cx="5407025" cy="3825875"/>
          </a:xfrm>
          <a:noFill/>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latin typeface="Arial" pitchFamily="34" charset="0"/>
                <a:ea typeface="msgothic"/>
                <a:cs typeface="msgothic"/>
              </a:rPr>
              <a:t>Neandertal admixture in K14 and other ancient genomes.(</a:t>
            </a:r>
            <a:r>
              <a:rPr lang="en-GB" altLang="ru-RU" sz="1400" b="1" smtClean="0">
                <a:latin typeface="Arial" pitchFamily="34" charset="0"/>
                <a:ea typeface="msgothic"/>
                <a:cs typeface="msgothic"/>
              </a:rPr>
              <a:t>A</a:t>
            </a:r>
            <a:r>
              <a:rPr lang="en-GB" altLang="ru-RU" smtClean="0">
                <a:latin typeface="Arial" pitchFamily="34" charset="0"/>
                <a:ea typeface="msgothic"/>
                <a:cs typeface="msgothic"/>
              </a:rPr>
              <a:t>) Neandertal admixture proportions for the modern and ancient individuals from Eurasia. (</a:t>
            </a:r>
            <a:r>
              <a:rPr lang="en-GB" altLang="ru-RU" sz="1400" b="1" smtClean="0">
                <a:latin typeface="Arial" pitchFamily="34" charset="0"/>
                <a:ea typeface="msgothic"/>
                <a:cs typeface="msgothic"/>
              </a:rPr>
              <a:t>B</a:t>
            </a:r>
            <a:r>
              <a:rPr lang="en-GB" altLang="ru-RU" smtClean="0">
                <a:latin typeface="Arial" pitchFamily="34" charset="0"/>
                <a:ea typeface="msgothic"/>
                <a:cs typeface="msgothic"/>
              </a:rPr>
              <a:t>) Ancestry tract length distribution for tracts identified as Neandertal through a sliding-window approach. The sites are ascertained to be ancestral in the African populations. For each non-African, the tracts are identified as the regions where sites are derived in Neandertal and the individual shown in X. (</a:t>
            </a:r>
            <a:r>
              <a:rPr lang="en-GB" altLang="ru-RU" sz="1400" b="1" smtClean="0">
                <a:latin typeface="Arial" pitchFamily="34" charset="0"/>
                <a:ea typeface="msgothic"/>
                <a:cs typeface="msgothic"/>
              </a:rPr>
              <a:t>C</a:t>
            </a:r>
            <a:r>
              <a:rPr lang="en-GB" altLang="ru-RU" smtClean="0">
                <a:latin typeface="Arial" pitchFamily="34" charset="0"/>
                <a:ea typeface="msgothic"/>
                <a:cs typeface="msgothic"/>
              </a:rPr>
              <a:t>) The longest Neandertal haplotype identified in K14 through a sliding-window approach. Individuals were clustered using hierarchical clustering on the genotype matrix for the region. Missing data are shown in white; gray indicates homozygous ancestral, blue heterozygote-derived, and black homozygous-derived.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p:spPr>
        <p:txBody>
          <a:bodyPr wrap="none" anchor="ctr"/>
          <a:lstStyle/>
          <a:p>
            <a:endParaRPr lang="en-US" altLang="en-US"/>
          </a:p>
        </p:txBody>
      </p:sp>
      <p:sp>
        <p:nvSpPr>
          <p:cNvPr id="56323" name="Text Box 2"/>
          <p:cNvSpPr>
            <a:spLocks noChangeArrowheads="1"/>
          </p:cNvSpPr>
          <p:nvPr>
            <p:ph type="body"/>
          </p:nvPr>
        </p:nvSpPr>
        <p:spPr bwMode="auto">
          <a:xfrm>
            <a:off x="1185863" y="4787900"/>
            <a:ext cx="5407025" cy="3825875"/>
          </a:xfrm>
          <a:noFill/>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latin typeface="Arial" pitchFamily="34" charset="0"/>
                <a:ea typeface="msgothic"/>
                <a:cs typeface="msgothic"/>
              </a:rPr>
              <a:t>This Romanian cave yielded a modern human with Neandertal blood.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«Россияне</a:t>
            </a:r>
            <a:r>
              <a:rPr lang="ru-RU" baseline="0" dirty="0" smtClean="0"/>
              <a:t> глупее, чем можно было бы ожидать исходя из их успехов в математике»</a:t>
            </a:r>
            <a:endParaRPr lang="ru-RU" dirty="0"/>
          </a:p>
        </p:txBody>
      </p:sp>
      <p:sp>
        <p:nvSpPr>
          <p:cNvPr id="4" name="Номер слайда 3"/>
          <p:cNvSpPr>
            <a:spLocks noGrp="1"/>
          </p:cNvSpPr>
          <p:nvPr>
            <p:ph type="sldNum" sz="quarter" idx="10"/>
          </p:nvPr>
        </p:nvSpPr>
        <p:spPr/>
        <p:txBody>
          <a:bodyPr/>
          <a:lstStyle/>
          <a:p>
            <a:fld id="{55DF57C5-3647-40CB-883B-DAD16B83B52E}" type="slidenum">
              <a:rPr lang="en-US" altLang="ru-RU" smtClean="0"/>
              <a:pPr/>
              <a:t>3</a:t>
            </a:fld>
            <a:endParaRPr lang="en-US"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p:spPr>
        <p:txBody>
          <a:bodyPr wrap="none" anchor="ctr"/>
          <a:lstStyle/>
          <a:p>
            <a:endParaRPr lang="en-US" altLang="en-US"/>
          </a:p>
        </p:txBody>
      </p:sp>
      <p:sp>
        <p:nvSpPr>
          <p:cNvPr id="58371" name="Text Box 2"/>
          <p:cNvSpPr>
            <a:spLocks noChangeArrowheads="1"/>
          </p:cNvSpPr>
          <p:nvPr>
            <p:ph type="body"/>
          </p:nvPr>
        </p:nvSpPr>
        <p:spPr bwMode="auto">
          <a:xfrm>
            <a:off x="1185863" y="4787900"/>
            <a:ext cx="5407025" cy="3825875"/>
          </a:xfrm>
          <a:noFill/>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latin typeface="Arial" pitchFamily="34" charset="0"/>
                <a:ea typeface="msgothic"/>
                <a:cs typeface="msgothic"/>
              </a:rPr>
              <a:t>This robust jawbone is partly Neandertal.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noFill/>
          <a:ln>
            <a:solidFill>
              <a:srgbClr val="000000"/>
            </a:solidFill>
            <a:miter lim="800000"/>
            <a:headEnd/>
            <a:tailEnd/>
          </a:ln>
        </p:spPr>
      </p:sp>
      <p:sp>
        <p:nvSpPr>
          <p:cNvPr id="6246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Номер слайда 3"/>
          <p:cNvSpPr>
            <a:spLocks noGrp="1"/>
          </p:cNvSpPr>
          <p:nvPr>
            <p:ph type="sldNum" sz="quarter" idx="5"/>
          </p:nvPr>
        </p:nvSpPr>
        <p:spPr bwMode="auto">
          <a:noFill/>
          <a:ln>
            <a:miter lim="800000"/>
            <a:headEnd/>
            <a:tailEnd/>
          </a:ln>
        </p:spPr>
        <p:txBody>
          <a:bodyPr/>
          <a:lstStyle/>
          <a:p>
            <a:fld id="{188733A1-F684-4BFF-A285-0441DE6AD16C}" type="slidenum">
              <a:rPr lang="en-US" altLang="en-US"/>
              <a:pPr/>
              <a:t>39</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p:spPr>
      </p:sp>
      <p:sp>
        <p:nvSpPr>
          <p:cNvPr id="645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A possible model of gene flow events in the late Pleistocene</a:t>
            </a:r>
            <a:r>
              <a:rPr lang="en-US" altLang="en-US" smtClean="0"/>
              <a:t>The direction and estimated magnitude of inferred gene flow events are shown. Branch lengths and ages gene flows are not drawn to scale. The dashed line indicates that it is uncertain if Denisovan gene flow into modern humans occurred once or more times. D.I. denotes the introgressing Denisovan, N.I. the introgressing Neandertal. Note that the age of the archaic genomes precludes detection of gene-flow from modern humans into the archaic hominins.</a:t>
            </a:r>
          </a:p>
          <a:p>
            <a:pPr eaLnBrk="1" hangingPunct="1">
              <a:spcBef>
                <a:spcPct val="0"/>
              </a:spcBef>
            </a:pPr>
            <a:endParaRPr lang="en-US" altLang="en-US" smtClean="0"/>
          </a:p>
        </p:txBody>
      </p:sp>
      <p:sp>
        <p:nvSpPr>
          <p:cNvPr id="64516" name="Номер слайда 3"/>
          <p:cNvSpPr>
            <a:spLocks noGrp="1"/>
          </p:cNvSpPr>
          <p:nvPr>
            <p:ph type="sldNum" sz="quarter" idx="5"/>
          </p:nvPr>
        </p:nvSpPr>
        <p:spPr bwMode="auto">
          <a:noFill/>
          <a:ln>
            <a:miter lim="800000"/>
            <a:headEnd/>
            <a:tailEnd/>
          </a:ln>
        </p:spPr>
        <p:txBody>
          <a:bodyPr/>
          <a:lstStyle/>
          <a:p>
            <a:fld id="{96B97068-4453-4376-BDA1-84035A1614FF}" type="slidenum">
              <a:rPr lang="en-US" altLang="en-US"/>
              <a:pPr/>
              <a:t>40</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idx="5"/>
          </p:nvPr>
        </p:nvSpPr>
        <p:spPr bwMode="auto">
          <a:noFill/>
          <a:ln>
            <a:miter lim="800000"/>
            <a:headEnd/>
            <a:tailEnd/>
          </a:ln>
        </p:spPr>
        <p:txBody>
          <a:bodyPr/>
          <a:lstStyle/>
          <a:p>
            <a:fld id="{D4E46ED7-4A73-41D9-AF14-46C2F8B6049A}" type="slidenum">
              <a:rPr lang="en-US" altLang="en-US"/>
              <a:pPr/>
              <a:t>43</a:t>
            </a:fld>
            <a:endParaRPr lang="en-US" altLang="en-US"/>
          </a:p>
        </p:txBody>
      </p:sp>
      <p:sp>
        <p:nvSpPr>
          <p:cNvPr id="68611" name="Rectangle 1"/>
          <p:cNvSpPr>
            <a:spLocks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68612" name="Rectangle 2"/>
          <p:cNvSpPr>
            <a:spLocks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p:spPr>
        <p:txBody>
          <a:bodyPr wrap="none" anchor="ctr"/>
          <a:lstStyle/>
          <a:p>
            <a:pPr eaLnBrk="1" hangingPunct="1"/>
            <a:endParaRPr lang="en-US" altLang="en-US"/>
          </a:p>
        </p:txBody>
      </p:sp>
      <p:sp>
        <p:nvSpPr>
          <p:cNvPr id="71683" name="Text Box 2"/>
          <p:cNvSpPr>
            <a:spLocks noGrp="1" noChangeArrowheads="1"/>
          </p:cNvSpPr>
          <p:nvPr>
            <p:ph type="body"/>
          </p:nvPr>
        </p:nvSpPr>
        <p:spPr bwMode="auto">
          <a:xfrm>
            <a:off x="1185863" y="4787900"/>
            <a:ext cx="5407025" cy="3825875"/>
          </a:xfrm>
          <a:noFill/>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latin typeface="Arial" pitchFamily="34" charset="0"/>
                <a:ea typeface="msgothic"/>
                <a:cs typeface="msgothic"/>
              </a:rPr>
              <a:t>Phylogenetic relationships (estimated using BEAST v1.6.1; Drummond and Rambaut 2007) and geographic distribution of neandertals. Recent (&lt;48 kyr) western neandertals are placed within a well-defined monophyletic group (blue box), whereas specimens older than 48 kyr constitute a paraphyletic group together with eastern neandertals (red box). The sampling locations for the specimens are shown with corresponding color coding.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pPr eaLnBrk="1" hangingPunct="1"/>
            <a:endParaRPr lang="en-US" altLang="en-US"/>
          </a:p>
        </p:txBody>
      </p:sp>
      <p:sp>
        <p:nvSpPr>
          <p:cNvPr id="79875"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itchFamily="34" charset="0"/>
                <a:ea typeface="msgothic"/>
                <a:cs typeface="msgothic"/>
              </a:rPr>
              <a:t>(</a:t>
            </a:r>
            <a:r>
              <a:rPr lang="en-GB" altLang="en-US" i="1" smtClean="0">
                <a:latin typeface="Arial" pitchFamily="34" charset="0"/>
                <a:ea typeface="msgothic"/>
                <a:cs typeface="msgothic"/>
              </a:rPr>
              <a:t>A</a:t>
            </a:r>
            <a:r>
              <a:rPr lang="en-GB" altLang="en-US" smtClean="0">
                <a:latin typeface="Arial" pitchFamily="34" charset="0"/>
                <a:ea typeface="msgothic"/>
                <a:cs typeface="msgothic"/>
              </a:rPr>
              <a:t>) Neighbor-joining tree based on the number of pairwise differences between individuals. Phenotypic categories enriched in amino acid-changing substitutions on the lines to Neandertals and to modern humans, respectively, are indicated. The bar indicates 50 inferred substitutions per megabase. (</a:t>
            </a:r>
            <a:r>
              <a:rPr lang="en-GB" altLang="en-US" i="1" smtClean="0">
                <a:latin typeface="Arial" pitchFamily="34" charset="0"/>
                <a:ea typeface="msgothic"/>
                <a:cs typeface="msgothic"/>
              </a:rPr>
              <a:t>B</a:t>
            </a:r>
            <a:r>
              <a:rPr lang="en-GB" altLang="en-US" smtClean="0">
                <a:latin typeface="Arial" pitchFamily="34" charset="0"/>
                <a:ea typeface="msgothic"/>
                <a:cs typeface="msgothic"/>
              </a:rPr>
              <a:t>) Neighbor-joining tree of pairwise F</a:t>
            </a:r>
            <a:r>
              <a:rPr lang="en-GB" altLang="en-US" baseline="-33000" smtClean="0">
                <a:latin typeface="Arial" pitchFamily="34" charset="0"/>
                <a:ea typeface="msgothic"/>
                <a:cs typeface="msgothic"/>
              </a:rPr>
              <a:t>ST</a:t>
            </a:r>
            <a:r>
              <a:rPr lang="en-GB" altLang="en-US" smtClean="0">
                <a:latin typeface="Arial" pitchFamily="34" charset="0"/>
                <a:ea typeface="msgothic"/>
                <a:cs typeface="msgothic"/>
              </a:rPr>
              <a:t> values for the same individuals. The bar indicates an F</a:t>
            </a:r>
            <a:r>
              <a:rPr lang="en-GB" altLang="en-US" baseline="-33000" smtClean="0">
                <a:latin typeface="Arial" pitchFamily="34" charset="0"/>
                <a:ea typeface="msgothic"/>
                <a:cs typeface="msgothic"/>
              </a:rPr>
              <a:t>ST</a:t>
            </a:r>
            <a:r>
              <a:rPr lang="en-GB" altLang="en-US" smtClean="0">
                <a:latin typeface="Arial" pitchFamily="34" charset="0"/>
                <a:ea typeface="msgothic"/>
                <a:cs typeface="msgothic"/>
              </a:rPr>
              <a:t> of 0.05.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p:spPr>
      </p:sp>
      <p:sp>
        <p:nvSpPr>
          <p:cNvPr id="83971" name="Заметки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83972" name="Номер слайда 3"/>
          <p:cNvSpPr>
            <a:spLocks noGrp="1"/>
          </p:cNvSpPr>
          <p:nvPr>
            <p:ph type="sldNum" sz="quarter" idx="5"/>
          </p:nvPr>
        </p:nvSpPr>
        <p:spPr bwMode="auto">
          <a:noFill/>
          <a:ln>
            <a:miter lim="800000"/>
            <a:headEnd/>
            <a:tailEnd/>
          </a:ln>
        </p:spPr>
        <p:txBody>
          <a:bodyPr/>
          <a:lstStyle/>
          <a:p>
            <a:fld id="{96986E41-519D-4318-AE5B-E7E814963838}" type="slidenum">
              <a:rPr lang="en-US" altLang="ru-RU"/>
              <a:pPr/>
              <a:t>55</a:t>
            </a:fld>
            <a:endParaRPr lang="en-US"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bwMode="auto">
          <a:noFill/>
          <a:ln>
            <a:solidFill>
              <a:srgbClr val="000000"/>
            </a:solidFill>
            <a:miter lim="800000"/>
            <a:headEnd/>
            <a:tailEnd/>
          </a:ln>
        </p:spPr>
      </p:sp>
      <p:sp>
        <p:nvSpPr>
          <p:cNvPr id="8704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a:t>
            </a:r>
            <a:r>
              <a:rPr lang="en-US" altLang="en-US" b="1" smtClean="0"/>
              <a:t>a</a:t>
            </a:r>
            <a:r>
              <a:rPr lang="en-US" altLang="en-US" smtClean="0"/>
              <a:t>) Schematic representation of genomic distance calculations between contemporary human populations and Neanderthals. The genomes of out-of-Africa individuals were compared with the genomes of individuals of purely African ancestry (YRI). Single nucleotide differences from the Neanderthal genotype in an African genome were referred to as ‘ABBA’, while sites with the Neanderthal genotype in an out-of-Africa genome were referred to as ‘BABA’. (</a:t>
            </a:r>
            <a:r>
              <a:rPr lang="en-US" altLang="en-US" b="1" smtClean="0"/>
              <a:t>b</a:t>
            </a:r>
            <a:r>
              <a:rPr lang="en-US" altLang="en-US" smtClean="0"/>
              <a:t>) Average proportions of NLS in contemporary African (AF), European (EU) and Asian (AS) populations calculated based on sequence data from the 1,000 genomes project</a:t>
            </a:r>
            <a:r>
              <a:rPr lang="en-US" altLang="en-US" baseline="30000" smtClean="0">
                <a:hlinkClick r:id="rId3" tooltip="1000 Genomes Project Consortium. et al. A map of human genome variation from population-scale sequencing. Nature 467, 1061–1073 (2010)."/>
              </a:rPr>
              <a:t>13</a:t>
            </a:r>
            <a:r>
              <a:rPr lang="en-US" altLang="en-US" smtClean="0"/>
              <a:t>; blue: genome wide (</a:t>
            </a:r>
            <a:r>
              <a:rPr lang="en-US" altLang="en-US" i="1" smtClean="0"/>
              <a:t>n</a:t>
            </a:r>
            <a:r>
              <a:rPr lang="en-US" altLang="en-US" smtClean="0"/>
              <a:t>=1,158,559 sites), red: LCP genes (</a:t>
            </a:r>
            <a:r>
              <a:rPr lang="en-US" altLang="en-US" i="1" smtClean="0"/>
              <a:t>n</a:t>
            </a:r>
            <a:r>
              <a:rPr lang="en-US" altLang="en-US" smtClean="0"/>
              <a:t>=498 sites). The error bars show the s.d. of the NLS proportion estimates. (</a:t>
            </a:r>
            <a:r>
              <a:rPr lang="en-US" altLang="en-US" b="1" smtClean="0"/>
              <a:t>c</a:t>
            </a:r>
            <a:r>
              <a:rPr lang="en-US" altLang="en-US" smtClean="0"/>
              <a:t>) Genomic distances between 11 contemporary human populations and Neanderthals; blue, genome wide; red, LCP genes. The maximal bar length corresponds to a NLS frequency of 30%. Placement of ASW and CEU individuals in sub-Saharan Africa and Western Europe, respectively, reflects their approximate historical geographical origins rather than their present location.</a:t>
            </a:r>
          </a:p>
        </p:txBody>
      </p:sp>
      <p:sp>
        <p:nvSpPr>
          <p:cNvPr id="87044" name="Номер слайда 3"/>
          <p:cNvSpPr>
            <a:spLocks noGrp="1"/>
          </p:cNvSpPr>
          <p:nvPr>
            <p:ph type="sldNum" sz="quarter" idx="5"/>
          </p:nvPr>
        </p:nvSpPr>
        <p:spPr bwMode="auto">
          <a:noFill/>
          <a:ln>
            <a:miter lim="800000"/>
            <a:headEnd/>
            <a:tailEnd/>
          </a:ln>
        </p:spPr>
        <p:txBody>
          <a:bodyPr/>
          <a:lstStyle/>
          <a:p>
            <a:fld id="{670BFD8B-3B8C-41AF-B43A-9D93FF5FAA0C}" type="slidenum">
              <a:rPr lang="en-US" altLang="en-US"/>
              <a:pPr/>
              <a:t>57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bwMode="auto">
          <a:noFill/>
          <a:ln>
            <a:solidFill>
              <a:srgbClr val="000000"/>
            </a:solidFill>
            <a:miter lim="800000"/>
            <a:headEnd/>
            <a:tailEnd/>
          </a:ln>
        </p:spPr>
      </p:sp>
      <p:sp>
        <p:nvSpPr>
          <p:cNvPr id="890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The relationship between genome-wide F</a:t>
            </a:r>
            <a:r>
              <a:rPr lang="en-US" altLang="en-US" baseline="-25000" smtClean="0"/>
              <a:t>ST</a:t>
            </a:r>
            <a:r>
              <a:rPr lang="en-US" altLang="en-US" smtClean="0"/>
              <a:t> (</a:t>
            </a:r>
            <a:r>
              <a:rPr lang="en-US" altLang="en-US" i="1" smtClean="0"/>
              <a:t>x</a:t>
            </a:r>
            <a:r>
              <a:rPr lang="en-US" altLang="en-US" smtClean="0"/>
              <a:t> axis) computed for each pair of the 26 populations and maximal allele frequency difference (</a:t>
            </a:r>
            <a:r>
              <a:rPr lang="en-US" altLang="en-US" i="1" smtClean="0"/>
              <a:t>y</a:t>
            </a:r>
            <a:r>
              <a:rPr lang="en-US" altLang="en-US" smtClean="0"/>
              <a:t> axis), first explored in ref. </a:t>
            </a:r>
            <a:r>
              <a:rPr lang="en-US" altLang="en-US" smtClean="0">
                <a:hlinkClick r:id="rId3" tooltip="Coop, G. et al. The role of geography in human adaptation. PLoS Genet. 5, e1000500 (2009)"/>
              </a:rPr>
              <a:t>19</a:t>
            </a:r>
            <a:r>
              <a:rPr lang="en-US" altLang="en-US" smtClean="0"/>
              <a:t>. Maximal allele frequency difference is defined as the largest frequency difference observed for any SNP between a population pair. The 26 populations are from the Human Genome Diversity Panel (HGDP). The labels highlight genes that harbour SNPs previously identified as having strong local adaptation. The grey points represent the observed relationship between population differentiation (F</a:t>
            </a:r>
            <a:r>
              <a:rPr lang="en-US" altLang="en-US" baseline="-25000" smtClean="0"/>
              <a:t>ST</a:t>
            </a:r>
            <a:r>
              <a:rPr lang="en-US" altLang="en-US" smtClean="0"/>
              <a:t> ) and maximal allele frequency difference; the more differentiated populations tend to have mutations with larger frequency differences. The star symbol and the yellow symbols represent outliers; these are populations that are not highly differentiated but where we find some mutations that have higher frequency differences than expected (light blue line).</a:t>
            </a:r>
          </a:p>
        </p:txBody>
      </p:sp>
      <p:sp>
        <p:nvSpPr>
          <p:cNvPr id="89092" name="Номер слайда 3"/>
          <p:cNvSpPr>
            <a:spLocks noGrp="1"/>
          </p:cNvSpPr>
          <p:nvPr>
            <p:ph type="sldNum" sz="quarter" idx="5"/>
          </p:nvPr>
        </p:nvSpPr>
        <p:spPr bwMode="auto">
          <a:noFill/>
          <a:ln>
            <a:miter lim="800000"/>
            <a:headEnd/>
            <a:tailEnd/>
          </a:ln>
        </p:spPr>
        <p:txBody>
          <a:bodyPr/>
          <a:lstStyle/>
          <a:p>
            <a:fld id="{7A7C012D-46CA-45D7-822D-B78AA37F8EB6}" type="slidenum">
              <a:rPr lang="en-US" altLang="en-US"/>
              <a:pPr/>
              <a:t>58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noFill/>
          <a:ln>
            <a:solidFill>
              <a:srgbClr val="000000"/>
            </a:solidFill>
            <a:miter lim="800000"/>
            <a:headEnd/>
            <a:tailEnd/>
          </a:ln>
        </p:spPr>
      </p:sp>
      <p:sp>
        <p:nvSpPr>
          <p:cNvPr id="911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Each column is a polymorphic genomic location (95 in total), each row is a phased haplotype (80 Han and 80 Tibetan haplotypes), and the coloured column on the left denotes the population identity of the individuals. Haplotypes of the Denisovan individual are shown in the top two rows (green). The black cells represent the presence of the derived allele and the grey space represents the presence of the ancestral allele (see Methods). The red and blue arrows indicate the 32 sites in </a:t>
            </a:r>
            <a:r>
              <a:rPr lang="en-US" altLang="en-US" smtClean="0">
                <a:hlinkClick r:id="rId3"/>
              </a:rPr>
              <a:t>Supplementary Table 3</a:t>
            </a:r>
            <a:r>
              <a:rPr lang="en-US" altLang="en-US" smtClean="0"/>
              <a:t>. The blue arrows represent a five-SNP haplotype block defined by the first five SNPs in the 32.7-kb region. Asterisks indicate sites at which Tibetans share a derived allele with the Denisovan individual.</a:t>
            </a:r>
          </a:p>
        </p:txBody>
      </p:sp>
      <p:sp>
        <p:nvSpPr>
          <p:cNvPr id="91140" name="Номер слайда 3"/>
          <p:cNvSpPr>
            <a:spLocks noGrp="1"/>
          </p:cNvSpPr>
          <p:nvPr>
            <p:ph type="sldNum" sz="quarter" idx="5"/>
          </p:nvPr>
        </p:nvSpPr>
        <p:spPr bwMode="auto">
          <a:noFill/>
          <a:ln>
            <a:miter lim="800000"/>
            <a:headEnd/>
            <a:tailEnd/>
          </a:ln>
        </p:spPr>
        <p:txBody>
          <a:bodyPr/>
          <a:lstStyle/>
          <a:p>
            <a:fld id="{A88A80EB-0FBE-40C1-B3BB-7E1A2CA2F79B}" type="slidenum">
              <a:rPr lang="en-US" altLang="en-US"/>
              <a:pPr/>
              <a:t>59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«Американцы</a:t>
            </a:r>
            <a:r>
              <a:rPr lang="ru-RU" baseline="0" dirty="0" smtClean="0"/>
              <a:t> глупее, чем можно было бы ожидать исходя из их успехов в экономике»</a:t>
            </a:r>
            <a:endParaRPr lang="ru-RU" dirty="0" smtClean="0"/>
          </a:p>
          <a:p>
            <a:endParaRPr lang="ru-RU" dirty="0"/>
          </a:p>
        </p:txBody>
      </p:sp>
      <p:sp>
        <p:nvSpPr>
          <p:cNvPr id="4" name="Номер слайда 3"/>
          <p:cNvSpPr>
            <a:spLocks noGrp="1"/>
          </p:cNvSpPr>
          <p:nvPr>
            <p:ph type="sldNum" sz="quarter" idx="10"/>
          </p:nvPr>
        </p:nvSpPr>
        <p:spPr/>
        <p:txBody>
          <a:bodyPr/>
          <a:lstStyle/>
          <a:p>
            <a:fld id="{55DF57C5-3647-40CB-883B-DAD16B83B52E}" type="slidenum">
              <a:rPr lang="en-US" altLang="ru-RU" smtClean="0"/>
              <a:pPr/>
              <a:t>4</a:t>
            </a:fld>
            <a:endParaRPr lang="en-US"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p:spPr>
      </p:sp>
      <p:sp>
        <p:nvSpPr>
          <p:cNvPr id="942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The median of the proportion of Neanderthal ancestry (estimated as the average over the marginal probability of Neanderthal ancestry assigned to each individual allele at a SNP) within quintiles of a B statistic that measures proximity to functionally important regions (1-low, 5-high</a:t>
            </a:r>
            <a:r>
              <a:rPr lang="ru-RU" altLang="en-US" smtClean="0"/>
              <a:t> - перепутано?)</a:t>
            </a:r>
            <a:r>
              <a:rPr lang="en-US" altLang="en-US" smtClean="0"/>
              <a:t>. We show results on the autosomes and the X chromosome, and in European and east-Asian populations.</a:t>
            </a:r>
          </a:p>
        </p:txBody>
      </p:sp>
      <p:sp>
        <p:nvSpPr>
          <p:cNvPr id="94212" name="Номер слайда 3"/>
          <p:cNvSpPr>
            <a:spLocks noGrp="1"/>
          </p:cNvSpPr>
          <p:nvPr>
            <p:ph type="sldNum" sz="quarter" idx="5"/>
          </p:nvPr>
        </p:nvSpPr>
        <p:spPr bwMode="auto">
          <a:noFill/>
          <a:ln>
            <a:miter lim="800000"/>
            <a:headEnd/>
            <a:tailEnd/>
          </a:ln>
        </p:spPr>
        <p:txBody>
          <a:bodyPr/>
          <a:lstStyle/>
          <a:p>
            <a:fld id="{2718E9F2-5E65-4357-8909-1209A144D5A6}" type="slidenum">
              <a:rPr lang="en-US" altLang="en-US"/>
              <a:pPr/>
              <a:t>61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362075" y="993775"/>
            <a:ext cx="3943350" cy="3403600"/>
          </a:xfrm>
          <a:prstGeom prst="rect">
            <a:avLst/>
          </a:prstGeom>
          <a:solidFill>
            <a:srgbClr val="FFFFFF"/>
          </a:solidFill>
          <a:ln w="9525">
            <a:solidFill>
              <a:srgbClr val="000000"/>
            </a:solidFill>
            <a:miter lim="800000"/>
            <a:headEnd/>
            <a:tailEnd/>
          </a:ln>
          <a:effectLst/>
        </p:spPr>
        <p:txBody>
          <a:bodyPr wrap="none" lIns="85112" tIns="42556" rIns="85112" bIns="42556" anchor="ctr"/>
          <a:lstStyle/>
          <a:p>
            <a:pPr eaLnBrk="1" hangingPunct="1"/>
            <a:endParaRPr lang="en-US" altLang="ru-RU">
              <a:latin typeface="Arial" pitchFamily="34" charset="0"/>
            </a:endParaRPr>
          </a:p>
        </p:txBody>
      </p:sp>
      <p:sp>
        <p:nvSpPr>
          <p:cNvPr id="111619" name="Text Box 2"/>
          <p:cNvSpPr>
            <a:spLocks noChangeArrowheads="1"/>
          </p:cNvSpPr>
          <p:nvPr>
            <p:ph type="body"/>
          </p:nvPr>
        </p:nvSpPr>
        <p:spPr bwMode="auto">
          <a:xfrm>
            <a:off x="1017588" y="4725988"/>
            <a:ext cx="4638675" cy="3776662"/>
          </a:xfrm>
          <a:noFill/>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solidFill>
                  <a:srgbClr val="000000"/>
                </a:solidFill>
                <a:latin typeface="Arial" pitchFamily="34" charset="0"/>
              </a:rPr>
              <a:t>Inferring maximal myoglobin concentrations through myoglobin net surface charge across the mammalian phylogeny.(</a:t>
            </a:r>
            <a:r>
              <a:rPr lang="en-GB" altLang="ru-RU" sz="1300" b="1" smtClean="0">
                <a:solidFill>
                  <a:srgbClr val="000000"/>
                </a:solidFill>
                <a:latin typeface="Arial" pitchFamily="34" charset="0"/>
              </a:rPr>
              <a:t>A</a:t>
            </a:r>
            <a:r>
              <a:rPr lang="en-GB" altLang="ru-RU" smtClean="0">
                <a:solidFill>
                  <a:srgbClr val="000000"/>
                </a:solidFill>
                <a:latin typeface="Arial" pitchFamily="34" charset="0"/>
              </a:rPr>
              <a:t> and </a:t>
            </a:r>
            <a:r>
              <a:rPr lang="en-GB" altLang="ru-RU" sz="1300" b="1" smtClean="0">
                <a:solidFill>
                  <a:srgbClr val="000000"/>
                </a:solidFill>
                <a:latin typeface="Arial" pitchFamily="34" charset="0"/>
              </a:rPr>
              <a:t>B</a:t>
            </a:r>
            <a:r>
              <a:rPr lang="en-GB" altLang="ru-RU" smtClean="0">
                <a:solidFill>
                  <a:srgbClr val="000000"/>
                </a:solidFill>
                <a:latin typeface="Arial" pitchFamily="34" charset="0"/>
              </a:rPr>
              <a:t>) The comparative availability of data on [Mb]</a:t>
            </a:r>
            <a:r>
              <a:rPr lang="en-GB" altLang="ru-RU" baseline="-33000" smtClean="0">
                <a:solidFill>
                  <a:srgbClr val="000000"/>
                </a:solidFill>
                <a:latin typeface="Arial" pitchFamily="34" charset="0"/>
              </a:rPr>
              <a:t>max</a:t>
            </a:r>
            <a:r>
              <a:rPr lang="en-GB" altLang="ru-RU" smtClean="0">
                <a:solidFill>
                  <a:srgbClr val="000000"/>
                </a:solidFill>
                <a:latin typeface="Arial" pitchFamily="34" charset="0"/>
              </a:rPr>
              <a:t> and |</a:t>
            </a:r>
            <a:r>
              <a:rPr lang="en-GB" altLang="ru-RU" i="1" smtClean="0">
                <a:solidFill>
                  <a:srgbClr val="000000"/>
                </a:solidFill>
                <a:latin typeface="Arial" pitchFamily="34" charset="0"/>
              </a:rPr>
              <a:t>Z</a:t>
            </a:r>
            <a:r>
              <a:rPr lang="en-GB" altLang="ru-RU" baseline="-33000" smtClean="0">
                <a:solidFill>
                  <a:srgbClr val="000000"/>
                </a:solidFill>
                <a:latin typeface="Arial" pitchFamily="34" charset="0"/>
              </a:rPr>
              <a:t>Mb</a:t>
            </a:r>
            <a:r>
              <a:rPr lang="en-GB" altLang="ru-RU" smtClean="0">
                <a:solidFill>
                  <a:srgbClr val="000000"/>
                </a:solidFill>
                <a:latin typeface="Arial" pitchFamily="34" charset="0"/>
              </a:rPr>
              <a:t>|, respectively, in extant mammals. (</a:t>
            </a:r>
            <a:r>
              <a:rPr lang="en-GB" altLang="ru-RU" sz="1300" b="1" smtClean="0">
                <a:solidFill>
                  <a:srgbClr val="000000"/>
                </a:solidFill>
                <a:latin typeface="Arial" pitchFamily="34" charset="0"/>
              </a:rPr>
              <a:t>C</a:t>
            </a:r>
            <a:r>
              <a:rPr lang="en-GB" altLang="ru-RU" smtClean="0">
                <a:solidFill>
                  <a:srgbClr val="000000"/>
                </a:solidFill>
                <a:latin typeface="Arial" pitchFamily="34" charset="0"/>
              </a:rPr>
              <a:t>) Three-dimensional evolutionary reconstruction of |</a:t>
            </a:r>
            <a:r>
              <a:rPr lang="en-GB" altLang="ru-RU" i="1" smtClean="0">
                <a:solidFill>
                  <a:srgbClr val="000000"/>
                </a:solidFill>
                <a:latin typeface="Arial" pitchFamily="34" charset="0"/>
              </a:rPr>
              <a:t>Z</a:t>
            </a:r>
            <a:r>
              <a:rPr lang="en-GB" altLang="ru-RU" baseline="-33000" smtClean="0">
                <a:solidFill>
                  <a:srgbClr val="000000"/>
                </a:solidFill>
                <a:latin typeface="Arial" pitchFamily="34" charset="0"/>
              </a:rPr>
              <a:t>Mb</a:t>
            </a:r>
            <a:r>
              <a:rPr lang="en-GB" altLang="ru-RU" smtClean="0">
                <a:solidFill>
                  <a:srgbClr val="000000"/>
                </a:solidFill>
                <a:latin typeface="Arial" pitchFamily="34" charset="0"/>
              </a:rPr>
              <a:t>| (</a:t>
            </a:r>
            <a:r>
              <a:rPr lang="en-GB" altLang="ru-RU" i="1" smtClean="0">
                <a:solidFill>
                  <a:srgbClr val="000000"/>
                </a:solidFill>
                <a:latin typeface="Arial" pitchFamily="34" charset="0"/>
              </a:rPr>
              <a:t>z</a:t>
            </a:r>
            <a:r>
              <a:rPr lang="en-GB" altLang="ru-RU" smtClean="0">
                <a:solidFill>
                  <a:srgbClr val="000000"/>
                </a:solidFill>
                <a:latin typeface="Arial" pitchFamily="34" charset="0"/>
              </a:rPr>
              <a:t> axis, color-coded, at pH = 6.5) across their phylogeny (</a:t>
            </a:r>
            <a:r>
              <a:rPr lang="en-GB" altLang="ru-RU" i="1" smtClean="0">
                <a:solidFill>
                  <a:srgbClr val="000000"/>
                </a:solidFill>
                <a:latin typeface="Arial" pitchFamily="34" charset="0"/>
              </a:rPr>
              <a:t>x</a:t>
            </a:r>
            <a:r>
              <a:rPr lang="en-GB" altLang="ru-RU" smtClean="0">
                <a:solidFill>
                  <a:srgbClr val="000000"/>
                </a:solidFill>
                <a:latin typeface="Arial" pitchFamily="34" charset="0"/>
              </a:rPr>
              <a:t>-</a:t>
            </a:r>
            <a:r>
              <a:rPr lang="en-GB" altLang="ru-RU" i="1" smtClean="0">
                <a:solidFill>
                  <a:srgbClr val="000000"/>
                </a:solidFill>
                <a:latin typeface="Arial" pitchFamily="34" charset="0"/>
              </a:rPr>
              <a:t>y</a:t>
            </a:r>
            <a:r>
              <a:rPr lang="en-GB" altLang="ru-RU" smtClean="0">
                <a:solidFill>
                  <a:srgbClr val="000000"/>
                </a:solidFill>
                <a:latin typeface="Arial" pitchFamily="34" charset="0"/>
              </a:rPr>
              <a:t> plane). Silhouettes and names indicate recent taxa of mammalian divers with elevated </a:t>
            </a:r>
            <a:r>
              <a:rPr lang="en-GB" altLang="ru-RU" i="1" smtClean="0">
                <a:solidFill>
                  <a:srgbClr val="000000"/>
                </a:solidFill>
                <a:latin typeface="Arial" pitchFamily="34" charset="0"/>
              </a:rPr>
              <a:t>Z</a:t>
            </a:r>
            <a:r>
              <a:rPr lang="en-GB" altLang="ru-RU" baseline="-33000" smtClean="0">
                <a:solidFill>
                  <a:srgbClr val="000000"/>
                </a:solidFill>
                <a:latin typeface="Arial" pitchFamily="34" charset="0"/>
              </a:rPr>
              <a:t>Mb</a:t>
            </a:r>
            <a:r>
              <a:rPr lang="en-GB" altLang="ru-RU" smtClean="0">
                <a:solidFill>
                  <a:srgbClr val="000000"/>
                </a:solidFill>
                <a:latin typeface="Arial" pitchFamily="34" charset="0"/>
              </a:rPr>
              <a:t> values.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362075" y="993775"/>
            <a:ext cx="3943350" cy="3403600"/>
          </a:xfrm>
          <a:prstGeom prst="rect">
            <a:avLst/>
          </a:prstGeom>
          <a:solidFill>
            <a:srgbClr val="FFFFFF"/>
          </a:solidFill>
          <a:ln w="9525">
            <a:solidFill>
              <a:srgbClr val="000000"/>
            </a:solidFill>
            <a:miter lim="800000"/>
            <a:headEnd/>
            <a:tailEnd/>
          </a:ln>
          <a:effectLst/>
        </p:spPr>
        <p:txBody>
          <a:bodyPr wrap="none" lIns="85112" tIns="42556" rIns="85112" bIns="42556" anchor="ctr"/>
          <a:lstStyle/>
          <a:p>
            <a:pPr eaLnBrk="1" hangingPunct="1"/>
            <a:endParaRPr lang="en-US" altLang="ru-RU">
              <a:latin typeface="Arial" pitchFamily="34" charset="0"/>
            </a:endParaRPr>
          </a:p>
        </p:txBody>
      </p:sp>
      <p:sp>
        <p:nvSpPr>
          <p:cNvPr id="113667" name="Text Box 2"/>
          <p:cNvSpPr>
            <a:spLocks noChangeArrowheads="1"/>
          </p:cNvSpPr>
          <p:nvPr>
            <p:ph type="body"/>
          </p:nvPr>
        </p:nvSpPr>
        <p:spPr bwMode="auto">
          <a:xfrm>
            <a:off x="1017588" y="4725988"/>
            <a:ext cx="4638675" cy="3776662"/>
          </a:xfrm>
          <a:noFill/>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ru-RU" smtClean="0">
                <a:solidFill>
                  <a:srgbClr val="000000"/>
                </a:solidFill>
                <a:latin typeface="Arial" pitchFamily="34" charset="0"/>
              </a:rPr>
              <a:t>Modeling diving capacity in ancestral whales, seals, and sea cows.</a:t>
            </a:r>
            <a:r>
              <a:rPr lang="en-GB" altLang="ru-RU" i="1" smtClean="0">
                <a:solidFill>
                  <a:srgbClr val="000000"/>
                </a:solidFill>
                <a:latin typeface="Arial" pitchFamily="34" charset="0"/>
              </a:rPr>
              <a:t>t</a:t>
            </a:r>
            <a:r>
              <a:rPr lang="en-GB" altLang="ru-RU" baseline="-33000" smtClean="0">
                <a:solidFill>
                  <a:srgbClr val="000000"/>
                </a:solidFill>
                <a:latin typeface="Arial" pitchFamily="34" charset="0"/>
              </a:rPr>
              <a:t>max</a:t>
            </a:r>
            <a:r>
              <a:rPr lang="en-GB" altLang="ru-RU" smtClean="0">
                <a:solidFill>
                  <a:srgbClr val="000000"/>
                </a:solidFill>
                <a:latin typeface="Arial" pitchFamily="34" charset="0"/>
              </a:rPr>
              <a:t> and body mass in extant mammals (circles) and fossil representatives of their land-to-water transitions (triangles). Convex polygons for all mammals (light shading) and selected groups (heavy shading) are indicated. Skeletons, black silhouettes, and solid lines depict selected members of (</a:t>
            </a:r>
            <a:r>
              <a:rPr lang="en-GB" altLang="ru-RU" sz="1300" b="1" smtClean="0">
                <a:solidFill>
                  <a:srgbClr val="000000"/>
                </a:solidFill>
                <a:latin typeface="Arial" pitchFamily="34" charset="0"/>
              </a:rPr>
              <a:t>A</a:t>
            </a:r>
            <a:r>
              <a:rPr lang="en-GB" altLang="ru-RU" smtClean="0">
                <a:solidFill>
                  <a:srgbClr val="000000"/>
                </a:solidFill>
                <a:latin typeface="Arial" pitchFamily="34" charset="0"/>
              </a:rPr>
              <a:t>) Cetartiodactyla, (</a:t>
            </a:r>
            <a:r>
              <a:rPr lang="en-GB" altLang="ru-RU" sz="1300" b="1" smtClean="0">
                <a:solidFill>
                  <a:srgbClr val="000000"/>
                </a:solidFill>
                <a:latin typeface="Arial" pitchFamily="34" charset="0"/>
              </a:rPr>
              <a:t>B</a:t>
            </a:r>
            <a:r>
              <a:rPr lang="en-GB" altLang="ru-RU" smtClean="0">
                <a:solidFill>
                  <a:srgbClr val="000000"/>
                </a:solidFill>
                <a:latin typeface="Arial" pitchFamily="34" charset="0"/>
              </a:rPr>
              <a:t>) Carnivora, or (</a:t>
            </a:r>
            <a:r>
              <a:rPr lang="en-GB" altLang="ru-RU" sz="1300" b="1" smtClean="0">
                <a:solidFill>
                  <a:srgbClr val="000000"/>
                </a:solidFill>
                <a:latin typeface="Arial" pitchFamily="34" charset="0"/>
              </a:rPr>
              <a:t>C</a:t>
            </a:r>
            <a:r>
              <a:rPr lang="en-GB" altLang="ru-RU" smtClean="0">
                <a:solidFill>
                  <a:srgbClr val="000000"/>
                </a:solidFill>
                <a:latin typeface="Arial" pitchFamily="34" charset="0"/>
              </a:rPr>
              <a:t>) Afrotheria. </a:t>
            </a:r>
            <a:r>
              <a:rPr lang="en-GB" altLang="ru-RU" i="1" smtClean="0">
                <a:solidFill>
                  <a:srgbClr val="000000"/>
                </a:solidFill>
                <a:latin typeface="Arial" pitchFamily="34" charset="0"/>
              </a:rPr>
              <a:t>t</a:t>
            </a:r>
            <a:r>
              <a:rPr lang="en-GB" altLang="ru-RU" baseline="-33000" smtClean="0">
                <a:solidFill>
                  <a:srgbClr val="000000"/>
                </a:solidFill>
                <a:latin typeface="Arial" pitchFamily="34" charset="0"/>
              </a:rPr>
              <a:t>max</a:t>
            </a:r>
            <a:r>
              <a:rPr lang="en-GB" altLang="ru-RU" smtClean="0">
                <a:solidFill>
                  <a:srgbClr val="000000"/>
                </a:solidFill>
                <a:latin typeface="Arial" pitchFamily="34" charset="0"/>
              </a:rPr>
              <a:t> in extinct forms was modeled on the basis of its relationship with body mass and [Mb]</a:t>
            </a:r>
            <a:r>
              <a:rPr lang="en-GB" altLang="ru-RU" baseline="-33000" smtClean="0">
                <a:solidFill>
                  <a:srgbClr val="000000"/>
                </a:solidFill>
                <a:latin typeface="Arial" pitchFamily="34" charset="0"/>
              </a:rPr>
              <a:t>max</a:t>
            </a:r>
            <a:r>
              <a:rPr lang="en-GB" altLang="ru-RU" smtClean="0">
                <a:solidFill>
                  <a:srgbClr val="000000"/>
                </a:solidFill>
                <a:latin typeface="Arial" pitchFamily="34" charset="0"/>
              </a:rPr>
              <a:t> in extant mammals (Eq. 2, dashed lines), using ancestral reconstructions of Z</a:t>
            </a:r>
            <a:r>
              <a:rPr lang="en-GB" altLang="ru-RU" baseline="-33000" smtClean="0">
                <a:solidFill>
                  <a:srgbClr val="000000"/>
                </a:solidFill>
                <a:latin typeface="Arial" pitchFamily="34" charset="0"/>
              </a:rPr>
              <a:t>Mb</a:t>
            </a:r>
            <a:r>
              <a:rPr lang="en-GB" altLang="ru-RU" smtClean="0">
                <a:solidFill>
                  <a:srgbClr val="000000"/>
                </a:solidFill>
                <a:latin typeface="Arial" pitchFamily="34" charset="0"/>
              </a:rPr>
              <a:t> for inferring [Mb]</a:t>
            </a:r>
            <a:r>
              <a:rPr lang="en-GB" altLang="ru-RU" baseline="-33000" smtClean="0">
                <a:solidFill>
                  <a:srgbClr val="000000"/>
                </a:solidFill>
                <a:latin typeface="Arial" pitchFamily="34" charset="0"/>
              </a:rPr>
              <a:t>max</a:t>
            </a:r>
            <a:r>
              <a:rPr lang="en-GB" altLang="ru-RU" smtClean="0">
                <a:solidFill>
                  <a:srgbClr val="000000"/>
                </a:solidFill>
                <a:latin typeface="Arial" pitchFamily="34" charset="0"/>
              </a:rPr>
              <a:t> (Eq. 1) and fossil body mass estimates (table S3). Skeletal reconstructions are modified from original publications (table S3).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Rot="1" noChangeArrowheads="1" noTextEdit="1"/>
          </p:cNvSpPr>
          <p:nvPr>
            <p:ph type="sldImg"/>
          </p:nvPr>
        </p:nvSpPr>
        <p:spPr bwMode="auto">
          <a:noFill/>
          <a:ln>
            <a:solidFill>
              <a:srgbClr val="000000"/>
            </a:solidFill>
            <a:miter lim="800000"/>
            <a:headEnd/>
            <a:tailEnd/>
          </a:ln>
        </p:spPr>
      </p:sp>
      <p:sp>
        <p:nvSpPr>
          <p:cNvPr id="1157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u-RU"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Ro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u-RU"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Ro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u-RU"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Rot="1" noChangeArrowheads="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u-R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Ro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Правая и левая</a:t>
            </a:r>
            <a:r>
              <a:rPr lang="ru-RU" baseline="0" dirty="0" smtClean="0"/>
              <a:t> стороны прямоугольника означают максимальный и минимальный объём мозга, верхняя и нижняя стороны – временной интервал существования вида.</a:t>
            </a:r>
          </a:p>
          <a:p>
            <a:r>
              <a:rPr lang="ru-RU" baseline="0" dirty="0" smtClean="0"/>
              <a:t>Дарвин предположил существование промежуточных форм между человеком и шимпанзе, это  предположение подтверждается сделанными позднее палеонтологическими находками.</a:t>
            </a:r>
            <a:endParaRPr lang="ru-RU" dirty="0"/>
          </a:p>
        </p:txBody>
      </p:sp>
      <p:sp>
        <p:nvSpPr>
          <p:cNvPr id="4" name="Номер слайда 3"/>
          <p:cNvSpPr>
            <a:spLocks noGrp="1"/>
          </p:cNvSpPr>
          <p:nvPr>
            <p:ph type="sldNum" sz="quarter" idx="10"/>
          </p:nvPr>
        </p:nvSpPr>
        <p:spPr/>
        <p:txBody>
          <a:bodyPr/>
          <a:lstStyle/>
          <a:p>
            <a:fld id="{55DF57C5-3647-40CB-883B-DAD16B83B52E}" type="slidenum">
              <a:rPr lang="en-US" altLang="ru-RU" smtClean="0"/>
              <a:pPr/>
              <a:t>9</a:t>
            </a:fld>
            <a:endParaRPr lang="en-US"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Школьный учитель защищает детей от церковников (1876)</a:t>
            </a:r>
            <a:endParaRPr lang="ru-RU" dirty="0"/>
          </a:p>
        </p:txBody>
      </p:sp>
      <p:sp>
        <p:nvSpPr>
          <p:cNvPr id="4" name="Номер слайда 3"/>
          <p:cNvSpPr>
            <a:spLocks noGrp="1"/>
          </p:cNvSpPr>
          <p:nvPr>
            <p:ph type="sldNum" sz="quarter" idx="10"/>
          </p:nvPr>
        </p:nvSpPr>
        <p:spPr/>
        <p:txBody>
          <a:bodyPr/>
          <a:lstStyle/>
          <a:p>
            <a:fld id="{55DF57C5-3647-40CB-883B-DAD16B83B52E}" type="slidenum">
              <a:rPr lang="en-US" altLang="ru-RU" smtClean="0"/>
              <a:pPr/>
              <a:t>12</a:t>
            </a:fld>
            <a:endParaRPr lang="en-US"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ru-R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pPr eaLnBrk="1" hangingPunct="1"/>
            <a:endParaRPr lang="en-US" altLang="en-US"/>
          </a:p>
        </p:txBody>
      </p:sp>
      <p:sp>
        <p:nvSpPr>
          <p:cNvPr id="29699"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itchFamily="34" charset="0"/>
                <a:ea typeface="msgothic"/>
                <a:cs typeface="msgothic"/>
              </a:rPr>
              <a:t>Samples and sites from which DNA was retrieved. (A) The three bones from Vindija from which Neandertal DNA was sequenced. (B) Map showing the four archaeological sites from which bones were used and their approximate dates (years B.P.).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pPr eaLnBrk="1" hangingPunct="1"/>
            <a:endParaRPr lang="en-US" altLang="en-US"/>
          </a:p>
        </p:txBody>
      </p:sp>
      <p:sp>
        <p:nvSpPr>
          <p:cNvPr id="31747"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itchFamily="34" charset="0"/>
                <a:ea typeface="msgothic"/>
                <a:cs typeface="msgothic"/>
              </a:rPr>
              <a:t>Segments of Neandertal ancestry in the human reference genome. We examined 2825 segments in the human reference genome that are of African ancestry and 2797 that are of European ancestry. (A) European segments, with few differences from the Neandertals, tend to have many differences from other present-day humans, whereas African segments do not, as expected if the former are derived from Neandertals. (B) Scatter plot of the segments in (A) with respect to their divergence to the Neandertals and to Venter. In the top left quandrant, 94% of segments are of European ancestry, suggesting that many of them are due to gene flow from Neandertals.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9441A3B8-67EF-49EB-A0C2-F5F1DFCAEBA0}" type="datetimeFigureOut">
              <a:rPr lang="ru-RU"/>
              <a:pPr>
                <a:defRPr/>
              </a:pPr>
              <a:t>11.05.2017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BFDA983-0B78-48E7-80CC-BAC3A5D70719}" type="slidenum">
              <a:rPr lang="ru-RU" altLang="ru-RU"/>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E646065-A501-4A1F-AF36-D4F199379FD9}" type="datetimeFigureOut">
              <a:rPr lang="ru-RU"/>
              <a:pPr>
                <a:defRPr/>
              </a:pPr>
              <a:t>11.05.2017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EA16B2BE-3D62-4E79-A74E-E5A690E29C1A}" type="slidenum">
              <a:rPr lang="ru-RU" altLang="ru-RU"/>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708D475-0B6D-4327-82B6-6E254EB0388B}" type="datetimeFigureOut">
              <a:rPr lang="ru-RU"/>
              <a:pPr>
                <a:defRPr/>
              </a:pPr>
              <a:t>11.05.2017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FE82DC15-5B30-4ED7-AE16-94039CA4390C}" type="slidenum">
              <a:rPr lang="ru-RU" altLang="ru-RU"/>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2"/>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9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fld id="{0A8DB76D-1EF8-4296-B9F3-3A2918C94EBC}" type="slidenum">
              <a:rPr lang="ru-RU" altLang="ru-RU"/>
              <a:pPr/>
              <a:t>‹#›</a:t>
            </a:fld>
            <a:endParaRPr lang="ru-RU" alt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59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590"/>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vl1pPr>
          </a:lstStyle>
          <a:p>
            <a:pPr>
              <a:defRPr/>
            </a:pPr>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vl1pPr>
          </a:lstStyle>
          <a:p>
            <a:fld id="{B8CEAB57-EA5C-402D-A4C6-E15F63C6A206}" type="slidenum">
              <a:rPr lang="ru-RU" altLang="ru-RU"/>
              <a:pPr/>
              <a:t>‹#›</a:t>
            </a:fld>
            <a:endParaRPr lang="ru-RU" alt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fld id="{ADA291C3-4387-43B4-A789-4CA428DE7D9B}"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E3D8E03-379A-4FA9-94E1-740A59EE4DC2}" type="datetimeFigureOut">
              <a:rPr lang="ru-RU"/>
              <a:pPr>
                <a:defRPr/>
              </a:pPr>
              <a:t>11.05.2017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0F1D78FE-BA80-4033-A5C1-56245D1EEEB5}" type="slidenum">
              <a:rPr lang="ru-RU" altLang="ru-RU"/>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62F11384-4523-4217-95A1-1A7689527156}" type="datetimeFigureOut">
              <a:rPr lang="ru-RU"/>
              <a:pPr>
                <a:defRPr/>
              </a:pPr>
              <a:t>11.05.2017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4532B32F-2CAC-40A7-9DE5-F525F78E5B82}" type="slidenum">
              <a:rPr lang="ru-RU" altLang="ru-RU"/>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38B650E-1382-4971-89BE-DE47A4257C6E}" type="datetimeFigureOut">
              <a:rPr lang="ru-RU"/>
              <a:pPr>
                <a:defRPr/>
              </a:pPr>
              <a:t>11.05.2017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BB8275F6-C3AB-4C83-9119-63A0785331CE}" type="slidenum">
              <a:rPr lang="ru-RU" altLang="ru-RU"/>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E798B09-421C-49C5-81A0-C9C3F4D97260}" type="datetimeFigureOut">
              <a:rPr lang="ru-RU"/>
              <a:pPr>
                <a:defRPr/>
              </a:pPr>
              <a:t>11.05.2017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8A9239EE-271E-406B-8278-BBF8DDE0DCB4}" type="slidenum">
              <a:rPr lang="ru-RU" altLang="ru-RU"/>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9E817676-1E8E-4059-80A7-4F2C91F27860}" type="datetimeFigureOut">
              <a:rPr lang="ru-RU"/>
              <a:pPr>
                <a:defRPr/>
              </a:pPr>
              <a:t>11.05.2017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9E620612-B5EC-44CE-9B06-16B0E3FFED93}" type="slidenum">
              <a:rPr lang="ru-RU" altLang="ru-RU"/>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F43DD02-6978-4911-9BF6-AE13E3927290}" type="datetimeFigureOut">
              <a:rPr lang="ru-RU"/>
              <a:pPr>
                <a:defRPr/>
              </a:pPr>
              <a:t>11.05.2017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FF81D005-DA0D-4F3A-90F2-4D7D6B6DB733}" type="slidenum">
              <a:rPr lang="ru-RU" altLang="ru-RU"/>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B15ECB1-43E7-4647-87E0-CE3636D127BB}" type="datetimeFigureOut">
              <a:rPr lang="ru-RU"/>
              <a:pPr>
                <a:defRPr/>
              </a:pPr>
              <a:t>11.05.2017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87A8BCC8-6538-4B39-A38B-219CFF3C9284}" type="slidenum">
              <a:rPr lang="ru-RU" altLang="ru-RU"/>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052B962-0B3E-4F38-B8D7-46672329E3EE}" type="datetimeFigureOut">
              <a:rPr lang="ru-RU"/>
              <a:pPr>
                <a:defRPr/>
              </a:pPr>
              <a:t>11.05.2017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1060E044-FBCC-469A-BFDB-150162BA8CA4}" type="slidenum">
              <a:rPr lang="ru-RU" altLang="ru-RU"/>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C0BE2C9-A9E8-492A-BB59-3C741EB71325}" type="datetimeFigureOut">
              <a:rPr lang="ru-RU"/>
              <a:pPr>
                <a:defRPr/>
              </a:pPr>
              <a:t>11.05.2017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073FC04-7BC1-467C-938B-F8D4D38B21C0}"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6.xml"/><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http://www.flmnh.ufl.edu/fish/gallery/images/fishGallery_150.jpg" TargetMode="External"/><Relationship Id="rId7" Type="http://schemas.openxmlformats.org/officeDocument/2006/relationships/image" Target="http://www.wildthingsphotography.com/adm/photo/27_D00090.jpg" TargetMode="External"/><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http://www.geology.wisc.edu/~museum/old/images/ichthyosaur.jpg" TargetMode="External"/><Relationship Id="rId10" Type="http://schemas.openxmlformats.org/officeDocument/2006/relationships/image" Target="../media/image130.jpeg"/><Relationship Id="rId4" Type="http://schemas.openxmlformats.org/officeDocument/2006/relationships/image" Target="../media/image126.jpeg"/><Relationship Id="rId9" Type="http://schemas.openxmlformats.org/officeDocument/2006/relationships/image" Target="../media/image129.png"/></Relationships>
</file>

<file path=ppt/slides/_rels/slide8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34.jpeg"/><Relationship Id="rId4" Type="http://schemas.openxmlformats.org/officeDocument/2006/relationships/image" Target="../media/image133.jpeg"/></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bloodjournal.org/content/vol99/issue1/images/large/h80121945003.jpeg"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138.jpeg"/><Relationship Id="rId4" Type="http://schemas.openxmlformats.org/officeDocument/2006/relationships/oleObject" Target="../embeddings/oleObject18.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evolutionfund.r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ctrTitle"/>
          </p:nvPr>
        </p:nvSpPr>
        <p:spPr>
          <a:xfrm>
            <a:off x="34925" y="2060575"/>
            <a:ext cx="8939213" cy="1876425"/>
          </a:xfrm>
        </p:spPr>
        <p:txBody>
          <a:bodyPr/>
          <a:lstStyle/>
          <a:p>
            <a:pPr eaLnBrk="1" hangingPunct="1">
              <a:defRPr/>
            </a:pPr>
            <a:r>
              <a:rPr lang="ru-RU" altLang="en-US" sz="4800" b="1" dirty="0">
                <a:solidFill>
                  <a:srgbClr val="002060"/>
                </a:solidFill>
                <a:latin typeface="+mn-lt"/>
              </a:rPr>
              <a:t>Молекулярная эволюция и молекулярная палеонтология</a:t>
            </a:r>
            <a:endParaRPr lang="en-US" altLang="en-US" sz="4800" b="1" dirty="0">
              <a:solidFill>
                <a:srgbClr val="002060"/>
              </a:solidFill>
              <a:latin typeface="+mn-lt"/>
            </a:endParaRPr>
          </a:p>
        </p:txBody>
      </p:sp>
      <p:sp>
        <p:nvSpPr>
          <p:cNvPr id="6147" name="Подзаголовок 2"/>
          <p:cNvSpPr>
            <a:spLocks noGrp="1"/>
          </p:cNvSpPr>
          <p:nvPr>
            <p:ph type="subTitle" idx="1"/>
          </p:nvPr>
        </p:nvSpPr>
        <p:spPr>
          <a:xfrm>
            <a:off x="188913" y="4248150"/>
            <a:ext cx="8785225" cy="2493963"/>
          </a:xfrm>
        </p:spPr>
        <p:txBody>
          <a:bodyPr/>
          <a:lstStyle/>
          <a:p>
            <a:pPr eaLnBrk="1" hangingPunct="1"/>
            <a:r>
              <a:rPr lang="ru-RU" altLang="en-US" sz="4000" b="1" i="1" dirty="0" smtClean="0">
                <a:solidFill>
                  <a:srgbClr val="002060"/>
                </a:solidFill>
              </a:rPr>
              <a:t>Михаил Гельфанд </a:t>
            </a:r>
          </a:p>
          <a:p>
            <a:pPr eaLnBrk="1" hangingPunct="1"/>
            <a:endParaRPr lang="en-US" altLang="en-US" sz="2800" i="1" dirty="0" smtClean="0">
              <a:solidFill>
                <a:srgbClr val="002060"/>
              </a:solidFill>
            </a:endParaRPr>
          </a:p>
          <a:p>
            <a:pPr eaLnBrk="1" hangingPunct="1"/>
            <a:endParaRPr lang="en-US" altLang="en-US" sz="1100" i="1" dirty="0" smtClean="0">
              <a:solidFill>
                <a:srgbClr val="002060"/>
              </a:solidFill>
            </a:endParaRPr>
          </a:p>
          <a:p>
            <a:pPr eaLnBrk="1" hangingPunct="1"/>
            <a:endParaRPr lang="ru-RU" altLang="en-US" sz="1600" dirty="0" smtClean="0">
              <a:solidFill>
                <a:srgbClr val="002060"/>
              </a:solidFill>
            </a:endParaRPr>
          </a:p>
          <a:p>
            <a:pPr eaLnBrk="1" hangingPunct="1"/>
            <a:endParaRPr lang="ru-RU" altLang="en-US" sz="1200" dirty="0" smtClean="0">
              <a:solidFill>
                <a:srgbClr val="002060"/>
              </a:solidFill>
            </a:endParaRPr>
          </a:p>
          <a:p>
            <a:pPr eaLnBrk="1" hangingPunct="1"/>
            <a:r>
              <a:rPr lang="ru-RU" altLang="en-US" sz="2800" dirty="0" smtClean="0">
                <a:solidFill>
                  <a:srgbClr val="002060"/>
                </a:solidFill>
              </a:rPr>
              <a:t>Межфакультетский курс ФББ МГУ, </a:t>
            </a:r>
            <a:r>
              <a:rPr lang="ru-RU" altLang="en-US" sz="2800" dirty="0" smtClean="0">
                <a:solidFill>
                  <a:srgbClr val="002060"/>
                </a:solidFill>
              </a:rPr>
              <a:t>1</a:t>
            </a:r>
            <a:r>
              <a:rPr lang="en-US" altLang="en-US" sz="2800" dirty="0" smtClean="0">
                <a:solidFill>
                  <a:srgbClr val="002060"/>
                </a:solidFill>
              </a:rPr>
              <a:t>0</a:t>
            </a:r>
            <a:r>
              <a:rPr lang="ru-RU" altLang="en-US" sz="2800" dirty="0" smtClean="0">
                <a:solidFill>
                  <a:srgbClr val="002060"/>
                </a:solidFill>
              </a:rPr>
              <a:t> </a:t>
            </a:r>
            <a:r>
              <a:rPr lang="en-US" altLang="en-US" sz="2800" dirty="0" smtClean="0">
                <a:solidFill>
                  <a:srgbClr val="002060"/>
                </a:solidFill>
              </a:rPr>
              <a:t>V </a:t>
            </a:r>
            <a:r>
              <a:rPr lang="ru-RU" altLang="en-US" sz="2800" dirty="0" smtClean="0">
                <a:solidFill>
                  <a:srgbClr val="002060"/>
                </a:solidFill>
              </a:rPr>
              <a:t>2017</a:t>
            </a:r>
            <a:endParaRPr lang="en-US" altLang="en-US" sz="2800" dirty="0" smtClean="0">
              <a:solidFill>
                <a:srgbClr val="002060"/>
              </a:solidFill>
            </a:endParaRPr>
          </a:p>
        </p:txBody>
      </p:sp>
      <p:pic>
        <p:nvPicPr>
          <p:cNvPr id="6148" name="Рисунок 4"/>
          <p:cNvPicPr>
            <a:picLocks noChangeAspect="1"/>
          </p:cNvPicPr>
          <p:nvPr/>
        </p:nvPicPr>
        <p:blipFill>
          <a:blip r:embed="rId4" cstate="print"/>
          <a:srcRect/>
          <a:stretch>
            <a:fillRect/>
          </a:stretch>
        </p:blipFill>
        <p:spPr bwMode="auto">
          <a:xfrm>
            <a:off x="7727950" y="5041900"/>
            <a:ext cx="609600" cy="609600"/>
          </a:xfrm>
          <a:prstGeom prst="rect">
            <a:avLst/>
          </a:prstGeom>
          <a:noFill/>
          <a:ln w="9525">
            <a:noFill/>
            <a:miter lim="800000"/>
            <a:headEnd/>
            <a:tailEnd/>
          </a:ln>
        </p:spPr>
      </p:pic>
      <p:pic>
        <p:nvPicPr>
          <p:cNvPr id="6149" name="Picture 14"/>
          <p:cNvPicPr>
            <a:picLocks noChangeAspect="1" noChangeArrowheads="1"/>
          </p:cNvPicPr>
          <p:nvPr/>
        </p:nvPicPr>
        <p:blipFill>
          <a:blip r:embed="rId5" cstate="print"/>
          <a:srcRect/>
          <a:stretch>
            <a:fillRect/>
          </a:stretch>
        </p:blipFill>
        <p:spPr bwMode="auto">
          <a:xfrm>
            <a:off x="2152650" y="52388"/>
            <a:ext cx="4703763" cy="1574800"/>
          </a:xfrm>
          <a:prstGeom prst="rect">
            <a:avLst/>
          </a:prstGeom>
          <a:noFill/>
          <a:ln w="9525">
            <a:noFill/>
            <a:miter lim="800000"/>
            <a:headEnd/>
            <a:tailEnd/>
          </a:ln>
        </p:spPr>
      </p:pic>
      <p:graphicFrame>
        <p:nvGraphicFramePr>
          <p:cNvPr id="6150" name="Object 3"/>
          <p:cNvGraphicFramePr>
            <a:graphicFrameLocks noChangeAspect="1"/>
          </p:cNvGraphicFramePr>
          <p:nvPr/>
        </p:nvGraphicFramePr>
        <p:xfrm>
          <a:off x="1500188" y="5113338"/>
          <a:ext cx="1536700" cy="577850"/>
        </p:xfrm>
        <a:graphic>
          <a:graphicData uri="http://schemas.openxmlformats.org/presentationml/2006/ole">
            <p:oleObj spid="_x0000_s6150" name="Bitmap Image" r:id="rId6" imgW="6125430" imgH="2305372" progId="PBrush">
              <p:embed/>
            </p:oleObj>
          </a:graphicData>
        </a:graphic>
      </p:graphicFrame>
      <p:graphicFrame>
        <p:nvGraphicFramePr>
          <p:cNvPr id="6151" name="Object 4"/>
          <p:cNvGraphicFramePr>
            <a:graphicFrameLocks noChangeAspect="1"/>
          </p:cNvGraphicFramePr>
          <p:nvPr/>
        </p:nvGraphicFramePr>
        <p:xfrm>
          <a:off x="188913" y="5059363"/>
          <a:ext cx="1282700" cy="677862"/>
        </p:xfrm>
        <a:graphic>
          <a:graphicData uri="http://schemas.openxmlformats.org/presentationml/2006/ole">
            <p:oleObj spid="_x0000_s6151" name="Точечный рисунок" r:id="rId7" imgW="17190476" imgH="9078592" progId="Paint.Picture">
              <p:embed/>
            </p:oleObj>
          </a:graphicData>
        </a:graphic>
      </p:graphicFrame>
      <p:pic>
        <p:nvPicPr>
          <p:cNvPr id="6152" name="Picture 7" descr="http://autodeskeducation.ru/wp-content/uploads/skoltech.png"/>
          <p:cNvPicPr>
            <a:picLocks noChangeAspect="1" noChangeArrowheads="1"/>
          </p:cNvPicPr>
          <p:nvPr/>
        </p:nvPicPr>
        <p:blipFill>
          <a:blip r:embed="rId8" cstate="print"/>
          <a:srcRect/>
          <a:stretch>
            <a:fillRect/>
          </a:stretch>
        </p:blipFill>
        <p:spPr bwMode="auto">
          <a:xfrm>
            <a:off x="3400425" y="5113338"/>
            <a:ext cx="1963738" cy="574675"/>
          </a:xfrm>
          <a:prstGeom prst="rect">
            <a:avLst/>
          </a:prstGeom>
          <a:noFill/>
          <a:ln w="9525">
            <a:noFill/>
            <a:miter lim="800000"/>
            <a:headEnd/>
            <a:tailEnd/>
          </a:ln>
        </p:spPr>
      </p:pic>
      <p:pic>
        <p:nvPicPr>
          <p:cNvPr id="6153" name="Picture 5" descr="http://www.sportdiplom.ru/sites/default/files/styles/large/public/field/image/mgu.jpg?itok=byY63Gdh"/>
          <p:cNvPicPr>
            <a:picLocks noChangeAspect="1" noChangeArrowheads="1"/>
          </p:cNvPicPr>
          <p:nvPr/>
        </p:nvPicPr>
        <p:blipFill>
          <a:blip r:embed="rId9" cstate="print"/>
          <a:srcRect/>
          <a:stretch>
            <a:fillRect/>
          </a:stretch>
        </p:blipFill>
        <p:spPr bwMode="auto">
          <a:xfrm>
            <a:off x="6365875" y="5041900"/>
            <a:ext cx="727075" cy="719138"/>
          </a:xfrm>
          <a:prstGeom prst="rect">
            <a:avLst/>
          </a:prstGeom>
          <a:noFill/>
          <a:ln w="9525">
            <a:noFill/>
            <a:miter lim="800000"/>
            <a:headEnd/>
            <a:tailEnd/>
          </a:ln>
        </p:spPr>
      </p:pic>
      <p:pic>
        <p:nvPicPr>
          <p:cNvPr id="6154" name="Picture 12" descr="https://www.hse.ru/mirror/pubs/share/126029703"/>
          <p:cNvPicPr>
            <a:picLocks noChangeAspect="1" noChangeArrowheads="1"/>
          </p:cNvPicPr>
          <p:nvPr/>
        </p:nvPicPr>
        <p:blipFill>
          <a:blip r:embed="rId10" cstate="print"/>
          <a:srcRect/>
          <a:stretch>
            <a:fillRect/>
          </a:stretch>
        </p:blipFill>
        <p:spPr bwMode="auto">
          <a:xfrm>
            <a:off x="8386763" y="4984750"/>
            <a:ext cx="671512" cy="666750"/>
          </a:xfrm>
          <a:prstGeom prst="rect">
            <a:avLst/>
          </a:prstGeom>
          <a:noFill/>
          <a:ln w="9525">
            <a:noFill/>
            <a:miter lim="800000"/>
            <a:headEnd/>
            <a:tailEnd/>
          </a:ln>
        </p:spPr>
      </p:pic>
      <p:graphicFrame>
        <p:nvGraphicFramePr>
          <p:cNvPr id="6155" name="Object 5"/>
          <p:cNvGraphicFramePr>
            <a:graphicFrameLocks noChangeAspect="1"/>
          </p:cNvGraphicFramePr>
          <p:nvPr/>
        </p:nvGraphicFramePr>
        <p:xfrm>
          <a:off x="5702300" y="5041900"/>
          <a:ext cx="695325" cy="695325"/>
        </p:xfrm>
        <a:graphic>
          <a:graphicData uri="http://schemas.openxmlformats.org/presentationml/2006/ole">
            <p:oleObj spid="_x0000_s6155" name="Bitmap Image" r:id="rId11" imgW="952633" imgH="952633" progId="PBrush">
              <p:embed/>
            </p:oleObj>
          </a:graphicData>
        </a:graphic>
      </p:graphicFrame>
      <p:sp>
        <p:nvSpPr>
          <p:cNvPr id="6156" name="AutoShape 13" descr="https://ucare.timepad.ru/eee2fda1-0860-4c09-b82f-8ed61dd31c9d/-/preview/308x600/-/format/png/logo_org_33515.pn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altLang="ru-RU">
              <a:latin typeface="Arial" pitchFamily="34" charset="0"/>
            </a:endParaRPr>
          </a:p>
        </p:txBody>
      </p:sp>
      <p:sp>
        <p:nvSpPr>
          <p:cNvPr id="6157" name="AutoShape 15" descr="https://ucare.timepad.ru/eee2fda1-0860-4c09-b82f-8ed61dd31c9d/-/preview/308x600/-/format/png/logo_org_33515.png"/>
          <p:cNvSpPr>
            <a:spLocks noChangeAspect="1" noChangeArrowheads="1"/>
          </p:cNvSpPr>
          <p:nvPr/>
        </p:nvSpPr>
        <p:spPr bwMode="auto">
          <a:xfrm>
            <a:off x="4572000" y="3429000"/>
            <a:ext cx="304800" cy="304800"/>
          </a:xfrm>
          <a:prstGeom prst="rect">
            <a:avLst/>
          </a:prstGeom>
          <a:noFill/>
          <a:ln w="9525">
            <a:noFill/>
            <a:miter lim="800000"/>
            <a:headEnd/>
            <a:tailEnd/>
          </a:ln>
        </p:spPr>
        <p:txBody>
          <a:bodyPr/>
          <a:lstStyle/>
          <a:p>
            <a:endParaRPr lang="ru-RU" altLang="ru-RU">
              <a:latin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3"/>
          <p:cNvPicPr>
            <a:picLocks noChangeAspect="1"/>
          </p:cNvPicPr>
          <p:nvPr/>
        </p:nvPicPr>
        <p:blipFill>
          <a:blip r:embed="rId2" cstate="print"/>
          <a:srcRect/>
          <a:stretch>
            <a:fillRect/>
          </a:stretch>
        </p:blipFill>
        <p:spPr bwMode="auto">
          <a:xfrm>
            <a:off x="4211638" y="0"/>
            <a:ext cx="2614612" cy="6858000"/>
          </a:xfrm>
          <a:prstGeom prst="rect">
            <a:avLst/>
          </a:prstGeom>
          <a:noFill/>
          <a:ln w="9525">
            <a:noFill/>
            <a:miter lim="800000"/>
            <a:headEnd/>
            <a:tailEnd/>
          </a:ln>
        </p:spPr>
      </p:pic>
      <p:sp>
        <p:nvSpPr>
          <p:cNvPr id="16387" name="Прямоугольник 4"/>
          <p:cNvSpPr>
            <a:spLocks noChangeArrowheads="1"/>
          </p:cNvSpPr>
          <p:nvPr/>
        </p:nvSpPr>
        <p:spPr bwMode="auto">
          <a:xfrm>
            <a:off x="6826250" y="6381750"/>
            <a:ext cx="2317750" cy="461963"/>
          </a:xfrm>
          <a:prstGeom prst="rect">
            <a:avLst/>
          </a:prstGeom>
          <a:noFill/>
          <a:ln w="9525">
            <a:noFill/>
            <a:miter lim="800000"/>
            <a:headEnd/>
            <a:tailEnd/>
          </a:ln>
        </p:spPr>
        <p:txBody>
          <a:bodyPr>
            <a:spAutoFit/>
          </a:bodyPr>
          <a:lstStyle/>
          <a:p>
            <a:r>
              <a:rPr lang="ru-RU" altLang="ru-RU" sz="2400"/>
              <a:t>antropogenez.ru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3"/>
          <p:cNvPicPr>
            <a:picLocks noChangeAspect="1"/>
          </p:cNvPicPr>
          <p:nvPr/>
        </p:nvPicPr>
        <p:blipFill>
          <a:blip r:embed="rId2" cstate="print"/>
          <a:srcRect/>
          <a:stretch>
            <a:fillRect/>
          </a:stretch>
        </p:blipFill>
        <p:spPr bwMode="auto">
          <a:xfrm>
            <a:off x="4211638" y="0"/>
            <a:ext cx="2614612" cy="6858000"/>
          </a:xfrm>
          <a:prstGeom prst="rect">
            <a:avLst/>
          </a:prstGeom>
          <a:noFill/>
          <a:ln w="9525">
            <a:noFill/>
            <a:miter lim="800000"/>
            <a:headEnd/>
            <a:tailEnd/>
          </a:ln>
        </p:spPr>
      </p:pic>
      <p:sp>
        <p:nvSpPr>
          <p:cNvPr id="17411" name="Прямоугольник 4"/>
          <p:cNvSpPr>
            <a:spLocks noChangeArrowheads="1"/>
          </p:cNvSpPr>
          <p:nvPr/>
        </p:nvSpPr>
        <p:spPr bwMode="auto">
          <a:xfrm>
            <a:off x="6826250" y="6381750"/>
            <a:ext cx="2317750" cy="461963"/>
          </a:xfrm>
          <a:prstGeom prst="rect">
            <a:avLst/>
          </a:prstGeom>
          <a:noFill/>
          <a:ln w="9525">
            <a:noFill/>
            <a:miter lim="800000"/>
            <a:headEnd/>
            <a:tailEnd/>
          </a:ln>
        </p:spPr>
        <p:txBody>
          <a:bodyPr>
            <a:spAutoFit/>
          </a:bodyPr>
          <a:lstStyle/>
          <a:p>
            <a:r>
              <a:rPr lang="ru-RU" altLang="ru-RU" sz="2400"/>
              <a:t>antropogenez.ru</a:t>
            </a:r>
          </a:p>
        </p:txBody>
      </p:sp>
      <p:sp>
        <p:nvSpPr>
          <p:cNvPr id="17412" name="Прямоугольник 5"/>
          <p:cNvSpPr>
            <a:spLocks noChangeArrowheads="1"/>
          </p:cNvSpPr>
          <p:nvPr/>
        </p:nvSpPr>
        <p:spPr bwMode="auto">
          <a:xfrm>
            <a:off x="179388" y="476250"/>
            <a:ext cx="3744912" cy="6186488"/>
          </a:xfrm>
          <a:prstGeom prst="rect">
            <a:avLst/>
          </a:prstGeom>
          <a:noFill/>
          <a:ln w="9525">
            <a:noFill/>
            <a:miter lim="800000"/>
            <a:headEnd/>
            <a:tailEnd/>
          </a:ln>
        </p:spPr>
        <p:txBody>
          <a:bodyPr>
            <a:spAutoFit/>
          </a:bodyPr>
          <a:lstStyle/>
          <a:p>
            <a:r>
              <a:rPr lang="ru-RU" altLang="ru-RU" sz="3200">
                <a:solidFill>
                  <a:srgbClr val="000000"/>
                </a:solidFill>
                <a:latin typeface="NotoSans"/>
              </a:rPr>
              <a:t>«</a:t>
            </a:r>
            <a:r>
              <a:rPr lang="ru-RU" altLang="ru-RU" sz="3200" i="1">
                <a:solidFill>
                  <a:srgbClr val="000000"/>
                </a:solidFill>
                <a:latin typeface="NotoSans"/>
              </a:rPr>
              <a:t>Если кто хочет считать, что он произошел от обезьяны, – пусть так считает, но не навязывает это другим</a:t>
            </a:r>
            <a:r>
              <a:rPr lang="ru-RU" altLang="ru-RU" sz="3200">
                <a:solidFill>
                  <a:srgbClr val="000000"/>
                </a:solidFill>
                <a:latin typeface="NotoSans"/>
              </a:rPr>
              <a:t>».</a:t>
            </a:r>
          </a:p>
          <a:p>
            <a:endParaRPr lang="ru-RU" altLang="ru-RU" sz="2800">
              <a:solidFill>
                <a:srgbClr val="000000"/>
              </a:solidFill>
              <a:latin typeface="NotoSans"/>
            </a:endParaRPr>
          </a:p>
          <a:p>
            <a:r>
              <a:rPr lang="ru-RU" altLang="ru-RU" sz="2800">
                <a:solidFill>
                  <a:srgbClr val="000000"/>
                </a:solidFill>
                <a:latin typeface="NotoSans"/>
              </a:rPr>
              <a:t>Алексий </a:t>
            </a:r>
            <a:r>
              <a:rPr lang="en-US" altLang="ru-RU" sz="2800">
                <a:solidFill>
                  <a:srgbClr val="000000"/>
                </a:solidFill>
                <a:latin typeface="NotoSans"/>
              </a:rPr>
              <a:t>II,</a:t>
            </a:r>
            <a:endParaRPr lang="ru-RU" altLang="ru-RU" sz="2800">
              <a:solidFill>
                <a:srgbClr val="000000"/>
              </a:solidFill>
              <a:latin typeface="NotoSans"/>
            </a:endParaRPr>
          </a:p>
          <a:p>
            <a:r>
              <a:rPr lang="ru-RU" altLang="ru-RU" sz="2800">
                <a:solidFill>
                  <a:srgbClr val="000000"/>
                </a:solidFill>
                <a:latin typeface="NotoSans"/>
              </a:rPr>
              <a:t>15-е Рождественские образовательные чтения, 29.01.2007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Объект 3"/>
          <p:cNvPicPr>
            <a:picLocks noGrp="1" noChangeAspect="1"/>
          </p:cNvPicPr>
          <p:nvPr>
            <p:ph idx="1"/>
          </p:nvPr>
        </p:nvPicPr>
        <p:blipFill>
          <a:blip r:embed="rId3" cstate="print"/>
          <a:srcRect/>
          <a:stretch>
            <a:fillRect/>
          </a:stretch>
        </p:blipFill>
        <p:spPr>
          <a:xfrm>
            <a:off x="627063" y="692150"/>
            <a:ext cx="8021637" cy="54737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odosius Dobzhansky.jpg"/>
          <p:cNvPicPr>
            <a:picLocks noChangeAspect="1" noChangeArrowheads="1"/>
          </p:cNvPicPr>
          <p:nvPr/>
        </p:nvPicPr>
        <p:blipFill>
          <a:blip r:embed="rId2" cstate="print"/>
          <a:srcRect/>
          <a:stretch>
            <a:fillRect/>
          </a:stretch>
        </p:blipFill>
        <p:spPr bwMode="auto">
          <a:xfrm>
            <a:off x="723900" y="1628775"/>
            <a:ext cx="3027363" cy="4333875"/>
          </a:xfrm>
          <a:prstGeom prst="rect">
            <a:avLst/>
          </a:prstGeom>
          <a:noFill/>
          <a:ln w="9525">
            <a:noFill/>
            <a:miter lim="800000"/>
            <a:headEnd/>
            <a:tailEnd/>
          </a:ln>
        </p:spPr>
      </p:pic>
      <p:sp>
        <p:nvSpPr>
          <p:cNvPr id="19459" name="TextBox 1"/>
          <p:cNvSpPr txBox="1">
            <a:spLocks noChangeArrowheads="1"/>
          </p:cNvSpPr>
          <p:nvPr/>
        </p:nvSpPr>
        <p:spPr bwMode="auto">
          <a:xfrm>
            <a:off x="376238" y="236538"/>
            <a:ext cx="8059737" cy="1077912"/>
          </a:xfrm>
          <a:prstGeom prst="rect">
            <a:avLst/>
          </a:prstGeom>
          <a:noFill/>
          <a:ln w="9525">
            <a:noFill/>
            <a:miter lim="800000"/>
            <a:headEnd/>
            <a:tailEnd/>
          </a:ln>
        </p:spPr>
        <p:txBody>
          <a:bodyPr wrap="none">
            <a:spAutoFit/>
          </a:bodyPr>
          <a:lstStyle/>
          <a:p>
            <a:pPr algn="ctr" eaLnBrk="1" hangingPunct="1"/>
            <a:r>
              <a:rPr lang="vi-VN" altLang="ru-RU" sz="3200" b="1">
                <a:solidFill>
                  <a:srgbClr val="333399"/>
                </a:solidFill>
                <a:latin typeface="Arial" pitchFamily="34" charset="0"/>
              </a:rPr>
              <a:t>Феодосий Григ</a:t>
            </a:r>
            <a:r>
              <a:rPr lang="ru-RU" altLang="ru-RU" sz="3200" b="1">
                <a:solidFill>
                  <a:srgbClr val="333399"/>
                </a:solidFill>
                <a:latin typeface="Arial" pitchFamily="34" charset="0"/>
              </a:rPr>
              <a:t>о</a:t>
            </a:r>
            <a:r>
              <a:rPr lang="vi-VN" altLang="ru-RU" sz="3200" b="1">
                <a:solidFill>
                  <a:srgbClr val="333399"/>
                </a:solidFill>
                <a:latin typeface="Arial" pitchFamily="34" charset="0"/>
              </a:rPr>
              <a:t>рьевич Добрж</a:t>
            </a:r>
            <a:r>
              <a:rPr lang="ru-RU" altLang="ru-RU" sz="3200" b="1">
                <a:solidFill>
                  <a:srgbClr val="333399"/>
                </a:solidFill>
                <a:latin typeface="Arial" pitchFamily="34" charset="0"/>
              </a:rPr>
              <a:t>а</a:t>
            </a:r>
            <a:r>
              <a:rPr lang="vi-VN" altLang="ru-RU" sz="3200" b="1">
                <a:solidFill>
                  <a:srgbClr val="333399"/>
                </a:solidFill>
                <a:latin typeface="Arial" pitchFamily="34" charset="0"/>
              </a:rPr>
              <a:t>нский</a:t>
            </a:r>
            <a:endParaRPr lang="ru-RU" altLang="ru-RU" sz="3200" b="1">
              <a:solidFill>
                <a:srgbClr val="333399"/>
              </a:solidFill>
              <a:latin typeface="Arial" pitchFamily="34" charset="0"/>
            </a:endParaRPr>
          </a:p>
          <a:p>
            <a:pPr algn="ctr" eaLnBrk="1" hangingPunct="1"/>
            <a:r>
              <a:rPr lang="ru-RU" altLang="en-US" sz="3200" b="1">
                <a:solidFill>
                  <a:srgbClr val="333399"/>
                </a:solidFill>
                <a:latin typeface="Arial" pitchFamily="34" charset="0"/>
              </a:rPr>
              <a:t>(1900-1975)</a:t>
            </a:r>
          </a:p>
        </p:txBody>
      </p:sp>
      <p:sp>
        <p:nvSpPr>
          <p:cNvPr id="19460" name="TextBox 1"/>
          <p:cNvSpPr txBox="1">
            <a:spLocks noChangeArrowheads="1"/>
          </p:cNvSpPr>
          <p:nvPr/>
        </p:nvSpPr>
        <p:spPr bwMode="auto">
          <a:xfrm>
            <a:off x="4032250" y="1484313"/>
            <a:ext cx="3960813" cy="1939925"/>
          </a:xfrm>
          <a:prstGeom prst="rect">
            <a:avLst/>
          </a:prstGeom>
          <a:noFill/>
          <a:ln w="9525">
            <a:noFill/>
            <a:miter lim="800000"/>
            <a:headEnd/>
            <a:tailEnd/>
          </a:ln>
        </p:spPr>
        <p:txBody>
          <a:bodyPr>
            <a:spAutoFit/>
          </a:bodyPr>
          <a:lstStyle/>
          <a:p>
            <a:r>
              <a:rPr lang="ru-RU" altLang="en-US" sz="2800">
                <a:solidFill>
                  <a:srgbClr val="000000"/>
                </a:solidFill>
                <a:latin typeface="Arial" pitchFamily="34" charset="0"/>
              </a:rPr>
              <a:t>«Ничто в биологии не имеет смысла, кроме как в свете эволюции»</a:t>
            </a:r>
          </a:p>
          <a:p>
            <a:endParaRPr lang="ru-RU" altLang="en-US">
              <a:solidFill>
                <a:srgbClr val="000000"/>
              </a:solidFill>
              <a:latin typeface="Arial" pitchFamily="34" charset="0"/>
            </a:endParaRPr>
          </a:p>
          <a:p>
            <a:r>
              <a:rPr lang="en-US" altLang="en-US" i="1">
                <a:solidFill>
                  <a:srgbClr val="000000"/>
                </a:solidFill>
                <a:latin typeface="Arial" pitchFamily="34" charset="0"/>
              </a:rPr>
              <a:t>The American Biology Teacher</a:t>
            </a:r>
            <a:r>
              <a:rPr lang="en-US" altLang="en-US">
                <a:solidFill>
                  <a:srgbClr val="000000"/>
                </a:solidFill>
                <a:latin typeface="Arial" pitchFamily="34" charset="0"/>
              </a:rPr>
              <a:t> </a:t>
            </a:r>
            <a:r>
              <a:rPr lang="ru-RU" altLang="en-US">
                <a:solidFill>
                  <a:srgbClr val="000000"/>
                </a:solidFill>
                <a:latin typeface="Arial" pitchFamily="34" charset="0"/>
              </a:rPr>
              <a:t>1973</a:t>
            </a:r>
          </a:p>
        </p:txBody>
      </p:sp>
      <p:pic>
        <p:nvPicPr>
          <p:cNvPr id="19461" name="Picture 4" descr="http://upload.wikimedia.org/wikipedia/commons/thumb/8/80/Dobzhansky_Evolution_Notre_Dame.jpg/220px-Dobzhansky_Evolution_Notre_Dame.jpg"/>
          <p:cNvPicPr>
            <a:picLocks noChangeAspect="1" noChangeArrowheads="1"/>
          </p:cNvPicPr>
          <p:nvPr/>
        </p:nvPicPr>
        <p:blipFill>
          <a:blip r:embed="rId3" cstate="print"/>
          <a:srcRect/>
          <a:stretch>
            <a:fillRect/>
          </a:stretch>
        </p:blipFill>
        <p:spPr bwMode="auto">
          <a:xfrm>
            <a:off x="6508750" y="3925888"/>
            <a:ext cx="2095500" cy="2095500"/>
          </a:xfrm>
          <a:prstGeom prst="rect">
            <a:avLst/>
          </a:prstGeom>
          <a:noFill/>
          <a:ln w="9525">
            <a:noFill/>
            <a:miter lim="800000"/>
            <a:headEnd/>
            <a:tailEnd/>
          </a:ln>
        </p:spPr>
      </p:pic>
      <p:sp>
        <p:nvSpPr>
          <p:cNvPr id="19462" name="TextBox 6"/>
          <p:cNvSpPr txBox="1">
            <a:spLocks noChangeArrowheads="1"/>
          </p:cNvSpPr>
          <p:nvPr/>
        </p:nvSpPr>
        <p:spPr bwMode="auto">
          <a:xfrm>
            <a:off x="6191250" y="6094413"/>
            <a:ext cx="2773363" cy="647700"/>
          </a:xfrm>
          <a:prstGeom prst="rect">
            <a:avLst/>
          </a:prstGeom>
          <a:noFill/>
          <a:ln w="9525">
            <a:noFill/>
            <a:miter lim="800000"/>
            <a:headEnd/>
            <a:tailEnd/>
          </a:ln>
        </p:spPr>
        <p:txBody>
          <a:bodyPr>
            <a:spAutoFit/>
          </a:bodyPr>
          <a:lstStyle/>
          <a:p>
            <a:r>
              <a:rPr lang="en-US" altLang="en-US">
                <a:solidFill>
                  <a:srgbClr val="000000"/>
                </a:solidFill>
                <a:latin typeface="Arial" pitchFamily="34" charset="0"/>
              </a:rPr>
              <a:t>Jordan Hall of Science</a:t>
            </a:r>
            <a:endParaRPr lang="ru-RU" altLang="en-US">
              <a:solidFill>
                <a:srgbClr val="000000"/>
              </a:solidFill>
              <a:latin typeface="Arial" pitchFamily="34" charset="0"/>
            </a:endParaRPr>
          </a:p>
          <a:p>
            <a:r>
              <a:rPr lang="en-US" altLang="en-US">
                <a:solidFill>
                  <a:srgbClr val="000000"/>
                </a:solidFill>
                <a:latin typeface="Arial" pitchFamily="34" charset="0"/>
              </a:rPr>
              <a:t>University of Notre Dame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Объект 3"/>
          <p:cNvPicPr>
            <a:picLocks noGrp="1" noChangeAspect="1"/>
          </p:cNvPicPr>
          <p:nvPr>
            <p:ph idx="1"/>
          </p:nvPr>
        </p:nvPicPr>
        <p:blipFill>
          <a:blip r:embed="rId2" cstate="print"/>
          <a:srcRect/>
          <a:stretch>
            <a:fillRect/>
          </a:stretch>
        </p:blipFill>
        <p:spPr>
          <a:xfrm>
            <a:off x="684213" y="1196975"/>
            <a:ext cx="7835900" cy="485933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635375" y="2060575"/>
            <a:ext cx="5040313" cy="3908425"/>
          </a:xfrm>
          <a:prstGeom prst="rect">
            <a:avLst/>
          </a:prstGeom>
          <a:noFill/>
          <a:ln w="9525">
            <a:noFill/>
            <a:miter lim="800000"/>
            <a:headEnd/>
            <a:tailEnd/>
          </a:ln>
        </p:spPr>
        <p:txBody>
          <a:bodyPr>
            <a:spAutoFit/>
          </a:bodyPr>
          <a:lstStyle/>
          <a:p>
            <a:r>
              <a:rPr lang="ru-RU" altLang="en-US" sz="2000">
                <a:latin typeface="Arial" pitchFamily="34" charset="0"/>
              </a:rPr>
              <a:t>«К моему удивлению я узнал, что до сих пор в школах детям преподают теорию Дарвина. Я лично читал в научной литературе, что выдающимися учеными давно доказано, что одинаковых клеток у обезьяны и человека нет. Почему мы продолжаем обманывать детей? Я бы не хотел, чтобы мои дети думали о том, что все мы произошли от обезьяны, а не от воли Всевышнего...» </a:t>
            </a:r>
          </a:p>
          <a:p>
            <a:endParaRPr lang="ru-RU" altLang="en-US" sz="1600">
              <a:latin typeface="Arial" pitchFamily="34" charset="0"/>
            </a:endParaRPr>
          </a:p>
          <a:p>
            <a:r>
              <a:rPr lang="ru-RU" altLang="en-US" sz="1600">
                <a:latin typeface="Arial" pitchFamily="34" charset="0"/>
              </a:rPr>
              <a:t>(Городская конференция работников образования, 21 августа 2014)</a:t>
            </a:r>
            <a:endParaRPr lang="en-US" altLang="en-US" sz="1600">
              <a:latin typeface="Arial" pitchFamily="34" charset="0"/>
            </a:endParaRPr>
          </a:p>
        </p:txBody>
      </p:sp>
      <p:sp>
        <p:nvSpPr>
          <p:cNvPr id="21507" name="Прямоугольник 2"/>
          <p:cNvSpPr>
            <a:spLocks noChangeArrowheads="1"/>
          </p:cNvSpPr>
          <p:nvPr/>
        </p:nvSpPr>
        <p:spPr bwMode="auto">
          <a:xfrm>
            <a:off x="34925" y="160338"/>
            <a:ext cx="9109075" cy="1077912"/>
          </a:xfrm>
          <a:prstGeom prst="rect">
            <a:avLst/>
          </a:prstGeom>
          <a:noFill/>
          <a:ln w="9525">
            <a:noFill/>
            <a:miter lim="800000"/>
            <a:headEnd/>
            <a:tailEnd/>
          </a:ln>
        </p:spPr>
        <p:txBody>
          <a:bodyPr>
            <a:spAutoFit/>
          </a:bodyPr>
          <a:lstStyle/>
          <a:p>
            <a:pPr algn="ctr"/>
            <a:r>
              <a:rPr lang="ru-RU" sz="3200" b="1">
                <a:solidFill>
                  <a:srgbClr val="333399"/>
                </a:solidFill>
                <a:latin typeface="Arial" pitchFamily="34" charset="0"/>
              </a:rPr>
              <a:t>Ильсур Раисович Метшин, </a:t>
            </a:r>
          </a:p>
          <a:p>
            <a:pPr algn="ctr"/>
            <a:r>
              <a:rPr lang="ru-RU" sz="3200" b="1">
                <a:solidFill>
                  <a:srgbClr val="333399"/>
                </a:solidFill>
                <a:latin typeface="Arial" pitchFamily="34" charset="0"/>
              </a:rPr>
              <a:t>мэр Казани</a:t>
            </a:r>
            <a:endParaRPr lang="ru-RU" altLang="en-US" sz="3200" b="1">
              <a:solidFill>
                <a:srgbClr val="333399"/>
              </a:solidFill>
              <a:latin typeface="Arial" pitchFamily="34" charset="0"/>
            </a:endParaRPr>
          </a:p>
        </p:txBody>
      </p:sp>
      <p:pic>
        <p:nvPicPr>
          <p:cNvPr id="21508" name="Picture 2" descr="http://cdnimg.rg.ru/img/content/29/67/01/1.JPG"/>
          <p:cNvPicPr>
            <a:picLocks noChangeAspect="1" noChangeArrowheads="1"/>
          </p:cNvPicPr>
          <p:nvPr/>
        </p:nvPicPr>
        <p:blipFill>
          <a:blip r:embed="rId2" cstate="print"/>
          <a:srcRect/>
          <a:stretch>
            <a:fillRect/>
          </a:stretch>
        </p:blipFill>
        <p:spPr bwMode="auto">
          <a:xfrm>
            <a:off x="539750" y="1747838"/>
            <a:ext cx="2736850" cy="41036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27000" y="3421063"/>
            <a:ext cx="3744913" cy="3046412"/>
          </a:xfrm>
          <a:prstGeom prst="rect">
            <a:avLst/>
          </a:prstGeom>
          <a:noFill/>
          <a:ln w="9525">
            <a:noFill/>
            <a:miter lim="800000"/>
            <a:headEnd/>
            <a:tailEnd/>
          </a:ln>
        </p:spPr>
        <p:txBody>
          <a:bodyPr>
            <a:spAutoFit/>
          </a:bodyPr>
          <a:lstStyle/>
          <a:p>
            <a:r>
              <a:rPr lang="ru-RU" altLang="en-US" sz="3200">
                <a:latin typeface="Arial" pitchFamily="34" charset="0"/>
              </a:rPr>
              <a:t>«Я бы спросил у Чарльза Дарвина, с какого перепоя у него родилась идея о его теории эволюции» </a:t>
            </a:r>
          </a:p>
        </p:txBody>
      </p:sp>
      <p:sp>
        <p:nvSpPr>
          <p:cNvPr id="22531" name="Прямоугольник 2"/>
          <p:cNvSpPr>
            <a:spLocks noChangeArrowheads="1"/>
          </p:cNvSpPr>
          <p:nvPr/>
        </p:nvSpPr>
        <p:spPr bwMode="auto">
          <a:xfrm>
            <a:off x="139700" y="150813"/>
            <a:ext cx="3959225" cy="3046412"/>
          </a:xfrm>
          <a:prstGeom prst="rect">
            <a:avLst/>
          </a:prstGeom>
          <a:noFill/>
          <a:ln w="9525">
            <a:noFill/>
            <a:miter lim="800000"/>
            <a:headEnd/>
            <a:tailEnd/>
          </a:ln>
        </p:spPr>
        <p:txBody>
          <a:bodyPr>
            <a:spAutoFit/>
          </a:bodyPr>
          <a:lstStyle/>
          <a:p>
            <a:r>
              <a:rPr lang="ru-RU" sz="3200" b="1">
                <a:solidFill>
                  <a:srgbClr val="333399"/>
                </a:solidFill>
                <a:latin typeface="Arial" pitchFamily="34" charset="0"/>
              </a:rPr>
              <a:t>Николай Валуев, </a:t>
            </a:r>
          </a:p>
          <a:p>
            <a:r>
              <a:rPr lang="ru-RU" sz="3200" b="1">
                <a:solidFill>
                  <a:srgbClr val="333399"/>
                </a:solidFill>
                <a:latin typeface="Arial" pitchFamily="34" charset="0"/>
              </a:rPr>
              <a:t>боксер, ныне 1-й зам. председателя комитета по экологии Госдумы (Единая Россия)</a:t>
            </a:r>
            <a:endParaRPr lang="ru-RU" altLang="en-US" sz="3200" b="1">
              <a:solidFill>
                <a:srgbClr val="333399"/>
              </a:solidFill>
              <a:latin typeface="Arial" pitchFamily="34" charset="0"/>
            </a:endParaRPr>
          </a:p>
        </p:txBody>
      </p:sp>
      <p:pic>
        <p:nvPicPr>
          <p:cNvPr id="22532" name="Рисунок 3"/>
          <p:cNvPicPr>
            <a:picLocks noChangeAspect="1"/>
          </p:cNvPicPr>
          <p:nvPr/>
        </p:nvPicPr>
        <p:blipFill>
          <a:blip r:embed="rId2" cstate="print"/>
          <a:srcRect/>
          <a:stretch>
            <a:fillRect/>
          </a:stretch>
        </p:blipFill>
        <p:spPr bwMode="auto">
          <a:xfrm>
            <a:off x="4356100" y="160338"/>
            <a:ext cx="4600575" cy="65087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mosjour.ru/assets/images/MJ_03_2000/MJ_03_2000.jpg"/>
          <p:cNvPicPr>
            <a:picLocks noChangeAspect="1" noChangeArrowheads="1"/>
          </p:cNvPicPr>
          <p:nvPr/>
        </p:nvPicPr>
        <p:blipFill>
          <a:blip r:embed="rId2" cstate="print"/>
          <a:srcRect/>
          <a:stretch>
            <a:fillRect/>
          </a:stretch>
        </p:blipFill>
        <p:spPr bwMode="auto">
          <a:xfrm>
            <a:off x="8112125" y="5373688"/>
            <a:ext cx="998538" cy="1484312"/>
          </a:xfrm>
          <a:prstGeom prst="rect">
            <a:avLst/>
          </a:prstGeom>
          <a:noFill/>
          <a:ln w="9525">
            <a:noFill/>
            <a:miter lim="800000"/>
            <a:headEnd/>
            <a:tailEnd/>
          </a:ln>
        </p:spPr>
      </p:pic>
      <p:sp>
        <p:nvSpPr>
          <p:cNvPr id="23555" name="Прямоугольник 1"/>
          <p:cNvSpPr>
            <a:spLocks noChangeArrowheads="1"/>
          </p:cNvSpPr>
          <p:nvPr/>
        </p:nvSpPr>
        <p:spPr bwMode="auto">
          <a:xfrm>
            <a:off x="34925" y="160338"/>
            <a:ext cx="9109075" cy="1077912"/>
          </a:xfrm>
          <a:prstGeom prst="rect">
            <a:avLst/>
          </a:prstGeom>
          <a:noFill/>
          <a:ln w="9525">
            <a:noFill/>
            <a:miter lim="800000"/>
            <a:headEnd/>
            <a:tailEnd/>
          </a:ln>
        </p:spPr>
        <p:txBody>
          <a:bodyPr>
            <a:spAutoFit/>
          </a:bodyPr>
          <a:lstStyle/>
          <a:p>
            <a:pPr algn="ctr"/>
            <a:r>
              <a:rPr lang="ru-RU" sz="3200" b="1">
                <a:solidFill>
                  <a:srgbClr val="333399"/>
                </a:solidFill>
                <a:latin typeface="Arial" pitchFamily="34" charset="0"/>
              </a:rPr>
              <a:t>Владимир Евгеньевич Фортов, </a:t>
            </a:r>
          </a:p>
          <a:p>
            <a:pPr algn="ctr"/>
            <a:r>
              <a:rPr lang="en-US" sz="3200" b="1">
                <a:solidFill>
                  <a:srgbClr val="333399"/>
                </a:solidFill>
                <a:latin typeface="Arial" pitchFamily="34" charset="0"/>
              </a:rPr>
              <a:t>(</a:t>
            </a:r>
            <a:r>
              <a:rPr lang="ru-RU" sz="3200">
                <a:solidFill>
                  <a:srgbClr val="333399"/>
                </a:solidFill>
                <a:latin typeface="Arial" pitchFamily="34" charset="0"/>
              </a:rPr>
              <a:t>экс</a:t>
            </a:r>
            <a:r>
              <a:rPr lang="en-US" sz="3200" b="1">
                <a:solidFill>
                  <a:srgbClr val="333399"/>
                </a:solidFill>
                <a:latin typeface="Arial" pitchFamily="34" charset="0"/>
              </a:rPr>
              <a:t>/</a:t>
            </a:r>
            <a:r>
              <a:rPr lang="ru-RU" sz="3200" b="1" u="sng">
                <a:solidFill>
                  <a:srgbClr val="333399"/>
                </a:solidFill>
                <a:latin typeface="Arial" pitchFamily="34" charset="0"/>
              </a:rPr>
              <a:t>вице</a:t>
            </a:r>
            <a:r>
              <a:rPr lang="ru-RU" sz="3200" b="1">
                <a:solidFill>
                  <a:srgbClr val="333399"/>
                </a:solidFill>
                <a:latin typeface="Arial" pitchFamily="34" charset="0"/>
              </a:rPr>
              <a:t>)-президент РАН</a:t>
            </a:r>
            <a:endParaRPr lang="ru-RU" altLang="en-US" sz="3200" b="1">
              <a:solidFill>
                <a:srgbClr val="333399"/>
              </a:solidFill>
              <a:latin typeface="Arial" pitchFamily="34" charset="0"/>
            </a:endParaRPr>
          </a:p>
        </p:txBody>
      </p:sp>
      <p:sp>
        <p:nvSpPr>
          <p:cNvPr id="23556" name="AutoShape 4" descr="Картинки по запросу Владимир Евгеньевич ФОРТОВ"/>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latin typeface="Arial" pitchFamily="34" charset="0"/>
            </a:endParaRPr>
          </a:p>
        </p:txBody>
      </p:sp>
      <p:sp>
        <p:nvSpPr>
          <p:cNvPr id="23557" name="AutoShape 6" descr="Картинки по запросу Владимир Евгеньевич ФОРТОВ"/>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ltLang="en-US">
              <a:latin typeface="Arial" pitchFamily="34" charset="0"/>
            </a:endParaRPr>
          </a:p>
        </p:txBody>
      </p:sp>
      <p:sp>
        <p:nvSpPr>
          <p:cNvPr id="23558" name="AutoShape 8" descr="Картинки по запросу Владимир Евгеньевич ФОРТОВ"/>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ltLang="en-US">
              <a:latin typeface="Arial" pitchFamily="34" charset="0"/>
            </a:endParaRPr>
          </a:p>
        </p:txBody>
      </p:sp>
      <p:pic>
        <p:nvPicPr>
          <p:cNvPr id="23559" name="Picture 10" descr="http://kekmir.ru/netcat_files/211/247/42959b.jpg"/>
          <p:cNvPicPr>
            <a:picLocks noChangeAspect="1" noChangeArrowheads="1"/>
          </p:cNvPicPr>
          <p:nvPr/>
        </p:nvPicPr>
        <p:blipFill>
          <a:blip r:embed="rId3" cstate="print"/>
          <a:srcRect/>
          <a:stretch>
            <a:fillRect/>
          </a:stretch>
        </p:blipFill>
        <p:spPr bwMode="auto">
          <a:xfrm>
            <a:off x="34925" y="1916113"/>
            <a:ext cx="2844800" cy="3598862"/>
          </a:xfrm>
          <a:prstGeom prst="rect">
            <a:avLst/>
          </a:prstGeom>
          <a:noFill/>
          <a:ln w="9525">
            <a:noFill/>
            <a:miter lim="800000"/>
            <a:headEnd/>
            <a:tailEnd/>
          </a:ln>
        </p:spPr>
      </p:pic>
      <p:sp>
        <p:nvSpPr>
          <p:cNvPr id="23560" name="TextBox 2"/>
          <p:cNvSpPr txBox="1">
            <a:spLocks noChangeArrowheads="1"/>
          </p:cNvSpPr>
          <p:nvPr/>
        </p:nvSpPr>
        <p:spPr bwMode="auto">
          <a:xfrm>
            <a:off x="2921000" y="1341438"/>
            <a:ext cx="5180013" cy="5078412"/>
          </a:xfrm>
          <a:prstGeom prst="rect">
            <a:avLst/>
          </a:prstGeom>
          <a:noFill/>
          <a:ln w="9525">
            <a:noFill/>
            <a:miter lim="800000"/>
            <a:headEnd/>
            <a:tailEnd/>
          </a:ln>
        </p:spPr>
        <p:txBody>
          <a:bodyPr>
            <a:spAutoFit/>
          </a:bodyPr>
          <a:lstStyle/>
          <a:p>
            <a:r>
              <a:rPr lang="ru-RU" altLang="en-US" sz="2400">
                <a:latin typeface="Arial" pitchFamily="34" charset="0"/>
              </a:rPr>
              <a:t>«Факты, которые накопили в последнее время разные научные дисциплины, ставят под сомнение, казалось бы, незыблемые теории прошлого, такие как дарвинизм, теория самозарождения жизни на Земле, общепринятое исчисление геологических эпох … последние данные палеонтологии и антропологии обнаруживают поразительно много общего с основными положениями Библии» </a:t>
            </a:r>
          </a:p>
          <a:p>
            <a:endParaRPr lang="ru-RU" altLang="en-US">
              <a:latin typeface="Arial" pitchFamily="34" charset="0"/>
            </a:endParaRPr>
          </a:p>
          <a:p>
            <a:r>
              <a:rPr lang="ru-RU" altLang="en-US">
                <a:latin typeface="Arial" pitchFamily="34" charset="0"/>
              </a:rPr>
              <a:t>(Всемирный русский народный собор, 1998)</a:t>
            </a:r>
            <a:endParaRPr lang="en-US" altLang="en-US">
              <a:latin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4025" y="17463"/>
            <a:ext cx="8229600" cy="706437"/>
          </a:xfrm>
        </p:spPr>
        <p:txBody>
          <a:bodyPr/>
          <a:lstStyle/>
          <a:p>
            <a:pPr eaLnBrk="1" hangingPunct="1"/>
            <a:r>
              <a:rPr lang="ru-RU" altLang="ru-RU" sz="3200" b="1" smtClean="0">
                <a:solidFill>
                  <a:srgbClr val="002060"/>
                </a:solidFill>
              </a:rPr>
              <a:t>Неандертальцы</a:t>
            </a:r>
          </a:p>
        </p:txBody>
      </p:sp>
      <p:sp>
        <p:nvSpPr>
          <p:cNvPr id="24579" name="Rectangle 3"/>
          <p:cNvSpPr>
            <a:spLocks noGrp="1" noChangeArrowheads="1"/>
          </p:cNvSpPr>
          <p:nvPr>
            <p:ph type="body" sz="half" idx="1"/>
          </p:nvPr>
        </p:nvSpPr>
        <p:spPr>
          <a:xfrm>
            <a:off x="215900" y="1052513"/>
            <a:ext cx="3851275" cy="431800"/>
          </a:xfrm>
        </p:spPr>
        <p:txBody>
          <a:bodyPr/>
          <a:lstStyle/>
          <a:p>
            <a:pPr eaLnBrk="1" hangingPunct="1">
              <a:lnSpc>
                <a:spcPct val="90000"/>
              </a:lnSpc>
              <a:buFontTx/>
              <a:buNone/>
            </a:pPr>
            <a:r>
              <a:rPr lang="ru-RU" altLang="ru-RU" sz="2400" b="1" smtClean="0">
                <a:solidFill>
                  <a:srgbClr val="FF0000"/>
                </a:solidFill>
              </a:rPr>
              <a:t>митохондрии – с </a:t>
            </a:r>
            <a:r>
              <a:rPr lang="en-US" altLang="ru-RU" sz="2400" b="1" smtClean="0">
                <a:solidFill>
                  <a:srgbClr val="FF0000"/>
                </a:solidFill>
              </a:rPr>
              <a:t>1997</a:t>
            </a:r>
            <a:r>
              <a:rPr lang="ru-RU" altLang="ru-RU" sz="2400" b="1" smtClean="0">
                <a:solidFill>
                  <a:srgbClr val="FF0000"/>
                </a:solidFill>
              </a:rPr>
              <a:t> года</a:t>
            </a:r>
          </a:p>
        </p:txBody>
      </p:sp>
      <p:graphicFrame>
        <p:nvGraphicFramePr>
          <p:cNvPr id="24580" name="Object 6"/>
          <p:cNvGraphicFramePr>
            <a:graphicFrameLocks noGrp="1" noChangeAspect="1"/>
          </p:cNvGraphicFramePr>
          <p:nvPr>
            <p:ph sz="quarter" idx="2"/>
          </p:nvPr>
        </p:nvGraphicFramePr>
        <p:xfrm>
          <a:off x="250825" y="1844675"/>
          <a:ext cx="6985000" cy="1323975"/>
        </p:xfrm>
        <a:graphic>
          <a:graphicData uri="http://schemas.openxmlformats.org/presentationml/2006/ole">
            <p:oleObj spid="_x0000_s24580" name="Bitmap Image" r:id="rId4" imgW="6838095" imgH="1295238" progId="Paint.Picture">
              <p:embed/>
            </p:oleObj>
          </a:graphicData>
        </a:graphic>
      </p:graphicFrame>
      <p:graphicFrame>
        <p:nvGraphicFramePr>
          <p:cNvPr id="24581" name="Object 8"/>
          <p:cNvGraphicFramePr>
            <a:graphicFrameLocks noGrp="1" noChangeAspect="1"/>
          </p:cNvGraphicFramePr>
          <p:nvPr>
            <p:ph sz="quarter" idx="3"/>
          </p:nvPr>
        </p:nvGraphicFramePr>
        <p:xfrm>
          <a:off x="179388" y="3357563"/>
          <a:ext cx="5040312" cy="419100"/>
        </p:xfrm>
        <a:graphic>
          <a:graphicData uri="http://schemas.openxmlformats.org/presentationml/2006/ole">
            <p:oleObj spid="_x0000_s24581" name="Bitmap Image" r:id="rId5" imgW="2523810" imgH="209524" progId="Paint.Picture">
              <p:embed/>
            </p:oleObj>
          </a:graphicData>
        </a:graphic>
      </p:graphicFrame>
      <p:graphicFrame>
        <p:nvGraphicFramePr>
          <p:cNvPr id="24582" name="Object 10"/>
          <p:cNvGraphicFramePr>
            <a:graphicFrameLocks noChangeAspect="1"/>
          </p:cNvGraphicFramePr>
          <p:nvPr/>
        </p:nvGraphicFramePr>
        <p:xfrm>
          <a:off x="250825" y="4076700"/>
          <a:ext cx="4897438" cy="1593850"/>
        </p:xfrm>
        <a:graphic>
          <a:graphicData uri="http://schemas.openxmlformats.org/presentationml/2006/ole">
            <p:oleObj spid="_x0000_s24582" name="Bitmap Image" r:id="rId6" imgW="3600000" imgH="1171429" progId="Paint.Picture">
              <p:embed/>
            </p:oleObj>
          </a:graphicData>
        </a:graphic>
      </p:graphicFrame>
      <p:graphicFrame>
        <p:nvGraphicFramePr>
          <p:cNvPr id="24583" name="Object 11"/>
          <p:cNvGraphicFramePr>
            <a:graphicFrameLocks noChangeAspect="1"/>
          </p:cNvGraphicFramePr>
          <p:nvPr/>
        </p:nvGraphicFramePr>
        <p:xfrm>
          <a:off x="107950" y="5876925"/>
          <a:ext cx="4824413" cy="441325"/>
        </p:xfrm>
        <a:graphic>
          <a:graphicData uri="http://schemas.openxmlformats.org/presentationml/2006/ole">
            <p:oleObj spid="_x0000_s24583" name="Bitmap Image" r:id="rId7" imgW="2390476" imgH="219222" progId="Paint.Picture">
              <p:embed/>
            </p:oleObj>
          </a:graphicData>
        </a:graphic>
      </p:graphicFrame>
      <p:sp>
        <p:nvSpPr>
          <p:cNvPr id="24584" name="Text Box 12"/>
          <p:cNvSpPr txBox="1">
            <a:spLocks noChangeArrowheads="1"/>
          </p:cNvSpPr>
          <p:nvPr/>
        </p:nvSpPr>
        <p:spPr bwMode="auto">
          <a:xfrm>
            <a:off x="6300788" y="4292600"/>
            <a:ext cx="2376487" cy="830263"/>
          </a:xfrm>
          <a:prstGeom prst="rect">
            <a:avLst/>
          </a:prstGeom>
          <a:noFill/>
          <a:ln w="9525">
            <a:noFill/>
            <a:miter lim="800000"/>
            <a:headEnd/>
            <a:tailEnd/>
          </a:ln>
        </p:spPr>
        <p:txBody>
          <a:bodyPr>
            <a:spAutoFit/>
          </a:bodyPr>
          <a:lstStyle/>
          <a:p>
            <a:pPr eaLnBrk="1" hangingPunct="1"/>
            <a:r>
              <a:rPr lang="ru-RU" altLang="ru-RU" sz="2400" b="1">
                <a:latin typeface="Arial" pitchFamily="34" charset="0"/>
              </a:rPr>
              <a:t>65 тысяч п.о., </a:t>
            </a:r>
            <a:br>
              <a:rPr lang="ru-RU" altLang="ru-RU" sz="2400" b="1">
                <a:latin typeface="Arial" pitchFamily="34" charset="0"/>
              </a:rPr>
            </a:br>
            <a:r>
              <a:rPr lang="ru-RU" altLang="ru-RU" sz="2400" b="1">
                <a:latin typeface="Arial" pitchFamily="34" charset="0"/>
              </a:rPr>
              <a:t>но аккуратнее</a:t>
            </a:r>
          </a:p>
        </p:txBody>
      </p:sp>
      <p:graphicFrame>
        <p:nvGraphicFramePr>
          <p:cNvPr id="24585" name="Object 13"/>
          <p:cNvGraphicFramePr>
            <a:graphicFrameLocks noChangeAspect="1"/>
          </p:cNvGraphicFramePr>
          <p:nvPr/>
        </p:nvGraphicFramePr>
        <p:xfrm>
          <a:off x="5364163" y="3419475"/>
          <a:ext cx="3779837" cy="342900"/>
        </p:xfrm>
        <a:graphic>
          <a:graphicData uri="http://schemas.openxmlformats.org/presentationml/2006/ole">
            <p:oleObj spid="_x0000_s24585" name="Bitmap Image" r:id="rId8" imgW="1886213" imgH="171338" progId="Paint.Picture">
              <p:embed/>
            </p:oleObj>
          </a:graphicData>
        </a:graphic>
      </p:graphicFrame>
      <p:graphicFrame>
        <p:nvGraphicFramePr>
          <p:cNvPr id="24586" name="Object 14"/>
          <p:cNvGraphicFramePr>
            <a:graphicFrameLocks noChangeAspect="1"/>
          </p:cNvGraphicFramePr>
          <p:nvPr/>
        </p:nvGraphicFramePr>
        <p:xfrm>
          <a:off x="5435600" y="5949950"/>
          <a:ext cx="3313113" cy="282575"/>
        </p:xfrm>
        <a:graphic>
          <a:graphicData uri="http://schemas.openxmlformats.org/presentationml/2006/ole">
            <p:oleObj spid="_x0000_s24586" name="Bitmap Image" r:id="rId9" imgW="1448002" imgH="123842" progId="Paint.Picture">
              <p:embed/>
            </p:oleObj>
          </a:graphicData>
        </a:graphic>
      </p:graphicFrame>
      <p:sp>
        <p:nvSpPr>
          <p:cNvPr id="24587" name="Oval 15"/>
          <p:cNvSpPr>
            <a:spLocks noChangeArrowheads="1"/>
          </p:cNvSpPr>
          <p:nvPr/>
        </p:nvSpPr>
        <p:spPr bwMode="auto">
          <a:xfrm>
            <a:off x="971550" y="3284538"/>
            <a:ext cx="2016125" cy="576262"/>
          </a:xfrm>
          <a:prstGeom prst="ellipse">
            <a:avLst/>
          </a:prstGeom>
          <a:noFill/>
          <a:ln w="19050">
            <a:solidFill>
              <a:srgbClr val="FF0000"/>
            </a:solidFill>
            <a:round/>
            <a:headEnd/>
            <a:tailEnd/>
          </a:ln>
        </p:spPr>
        <p:txBody>
          <a:bodyPr wrap="none" anchor="ctr"/>
          <a:lstStyle/>
          <a:p>
            <a:pPr eaLnBrk="1" hangingPunct="1"/>
            <a:endParaRPr lang="en-US" altLang="ru-RU">
              <a:latin typeface="Arial" pitchFamily="34" charset="0"/>
            </a:endParaRPr>
          </a:p>
        </p:txBody>
      </p:sp>
      <p:sp>
        <p:nvSpPr>
          <p:cNvPr id="24588" name="Oval 16"/>
          <p:cNvSpPr>
            <a:spLocks noChangeArrowheads="1"/>
          </p:cNvSpPr>
          <p:nvPr/>
        </p:nvSpPr>
        <p:spPr bwMode="auto">
          <a:xfrm>
            <a:off x="2411413" y="5805488"/>
            <a:ext cx="2592387" cy="576262"/>
          </a:xfrm>
          <a:prstGeom prst="ellipse">
            <a:avLst/>
          </a:prstGeom>
          <a:noFill/>
          <a:ln w="19050">
            <a:solidFill>
              <a:srgbClr val="FF0000"/>
            </a:solidFill>
            <a:round/>
            <a:headEnd/>
            <a:tailEnd/>
          </a:ln>
        </p:spPr>
        <p:txBody>
          <a:bodyPr wrap="none" anchor="ctr"/>
          <a:lstStyle/>
          <a:p>
            <a:pPr eaLnBrk="1" hangingPunct="1"/>
            <a:endParaRPr lang="en-US" altLang="ru-RU">
              <a:latin typeface="Arial" pitchFamily="34" charset="0"/>
            </a:endParaRPr>
          </a:p>
        </p:txBody>
      </p:sp>
      <p:sp>
        <p:nvSpPr>
          <p:cNvPr id="24589" name="Oval 17"/>
          <p:cNvSpPr>
            <a:spLocks noChangeArrowheads="1"/>
          </p:cNvSpPr>
          <p:nvPr/>
        </p:nvSpPr>
        <p:spPr bwMode="auto">
          <a:xfrm>
            <a:off x="1692275" y="5300663"/>
            <a:ext cx="1584325" cy="433387"/>
          </a:xfrm>
          <a:prstGeom prst="ellipse">
            <a:avLst/>
          </a:prstGeom>
          <a:noFill/>
          <a:ln w="19050">
            <a:solidFill>
              <a:srgbClr val="FF0000"/>
            </a:solidFill>
            <a:round/>
            <a:headEnd/>
            <a:tailEnd/>
          </a:ln>
        </p:spPr>
        <p:txBody>
          <a:bodyPr wrap="none" anchor="ctr"/>
          <a:lstStyle/>
          <a:p>
            <a:pPr eaLnBrk="1" hangingPunct="1"/>
            <a:endParaRPr lang="en-US" altLang="ru-RU">
              <a:latin typeface="Arial" pitchFamily="34" charset="0"/>
            </a:endParaRPr>
          </a:p>
        </p:txBody>
      </p:sp>
      <p:sp>
        <p:nvSpPr>
          <p:cNvPr id="24590" name="Oval 18"/>
          <p:cNvSpPr>
            <a:spLocks noChangeArrowheads="1"/>
          </p:cNvSpPr>
          <p:nvPr/>
        </p:nvSpPr>
        <p:spPr bwMode="auto">
          <a:xfrm>
            <a:off x="3635375" y="2852738"/>
            <a:ext cx="1584325" cy="433387"/>
          </a:xfrm>
          <a:prstGeom prst="ellipse">
            <a:avLst/>
          </a:prstGeom>
          <a:noFill/>
          <a:ln w="19050">
            <a:solidFill>
              <a:srgbClr val="FF0000"/>
            </a:solidFill>
            <a:round/>
            <a:headEnd/>
            <a:tailEnd/>
          </a:ln>
        </p:spPr>
        <p:txBody>
          <a:bodyPr wrap="none" anchor="ctr"/>
          <a:lstStyle/>
          <a:p>
            <a:pPr eaLnBrk="1" hangingPunct="1"/>
            <a:endParaRPr lang="en-US" altLang="ru-RU">
              <a:latin typeface="Arial" pitchFamily="34" charset="0"/>
            </a:endParaRPr>
          </a:p>
        </p:txBody>
      </p:sp>
      <p:sp>
        <p:nvSpPr>
          <p:cNvPr id="24591" name="Oval 19"/>
          <p:cNvSpPr>
            <a:spLocks noChangeArrowheads="1"/>
          </p:cNvSpPr>
          <p:nvPr/>
        </p:nvSpPr>
        <p:spPr bwMode="auto">
          <a:xfrm>
            <a:off x="3708400" y="5157788"/>
            <a:ext cx="1584325" cy="433387"/>
          </a:xfrm>
          <a:prstGeom prst="ellipse">
            <a:avLst/>
          </a:prstGeom>
          <a:noFill/>
          <a:ln w="19050">
            <a:solidFill>
              <a:srgbClr val="FF0000"/>
            </a:solidFill>
            <a:round/>
            <a:headEnd/>
            <a:tailEnd/>
          </a:ln>
        </p:spPr>
        <p:txBody>
          <a:bodyPr wrap="none" anchor="ctr"/>
          <a:lstStyle/>
          <a:p>
            <a:pPr eaLnBrk="1" hangingPunct="1"/>
            <a:endParaRPr lang="en-US" altLang="ru-RU">
              <a:latin typeface="Arial" pitchFamily="34" charset="0"/>
            </a:endParaRPr>
          </a:p>
        </p:txBody>
      </p:sp>
      <p:sp>
        <p:nvSpPr>
          <p:cNvPr id="24592" name="Line 20"/>
          <p:cNvSpPr>
            <a:spLocks noChangeShapeType="1"/>
          </p:cNvSpPr>
          <p:nvPr/>
        </p:nvSpPr>
        <p:spPr bwMode="auto">
          <a:xfrm>
            <a:off x="5435600" y="3789363"/>
            <a:ext cx="3529013" cy="0"/>
          </a:xfrm>
          <a:prstGeom prst="line">
            <a:avLst/>
          </a:prstGeom>
          <a:noFill/>
          <a:ln w="19050">
            <a:solidFill>
              <a:srgbClr val="FF0000"/>
            </a:solidFill>
            <a:round/>
            <a:headEnd/>
            <a:tailEnd/>
          </a:ln>
        </p:spPr>
        <p:txBody>
          <a:bodyPr/>
          <a:lstStyle/>
          <a:p>
            <a:endParaRPr lang="ru-RU"/>
          </a:p>
        </p:txBody>
      </p:sp>
      <p:sp>
        <p:nvSpPr>
          <p:cNvPr id="24593" name="Line 21"/>
          <p:cNvSpPr>
            <a:spLocks noChangeShapeType="1"/>
          </p:cNvSpPr>
          <p:nvPr/>
        </p:nvSpPr>
        <p:spPr bwMode="auto">
          <a:xfrm>
            <a:off x="5364163" y="6308725"/>
            <a:ext cx="3529012" cy="0"/>
          </a:xfrm>
          <a:prstGeom prst="line">
            <a:avLst/>
          </a:prstGeom>
          <a:noFill/>
          <a:ln w="19050">
            <a:solidFill>
              <a:srgbClr val="FF0000"/>
            </a:solidFill>
            <a:round/>
            <a:headEnd/>
            <a:tailEnd/>
          </a:ln>
        </p:spPr>
        <p:txBody>
          <a:bodyPr/>
          <a:lstStyle/>
          <a:p>
            <a:endParaRPr lang="ru-RU"/>
          </a:p>
        </p:txBody>
      </p:sp>
      <p:graphicFrame>
        <p:nvGraphicFramePr>
          <p:cNvPr id="24594" name="Object 22"/>
          <p:cNvGraphicFramePr>
            <a:graphicFrameLocks noChangeAspect="1"/>
          </p:cNvGraphicFramePr>
          <p:nvPr/>
        </p:nvGraphicFramePr>
        <p:xfrm>
          <a:off x="4140200" y="981075"/>
          <a:ext cx="4600575" cy="600075"/>
        </p:xfrm>
        <a:graphic>
          <a:graphicData uri="http://schemas.openxmlformats.org/presentationml/2006/ole">
            <p:oleObj spid="_x0000_s24594" name="Bitmap Image" r:id="rId10" imgW="4600000" imgH="600159" progId="Paint.Picture">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0"/>
            <a:ext cx="8229600" cy="706438"/>
          </a:xfrm>
        </p:spPr>
        <p:txBody>
          <a:bodyPr/>
          <a:lstStyle/>
          <a:p>
            <a:pPr eaLnBrk="1" hangingPunct="1"/>
            <a:r>
              <a:rPr lang="ru-RU" altLang="ru-RU" sz="3200" b="1" smtClean="0">
                <a:solidFill>
                  <a:srgbClr val="002060"/>
                </a:solidFill>
              </a:rPr>
              <a:t>Проблемы</a:t>
            </a:r>
          </a:p>
        </p:txBody>
      </p:sp>
      <p:sp>
        <p:nvSpPr>
          <p:cNvPr id="26627" name="Rectangle 3"/>
          <p:cNvSpPr>
            <a:spLocks noGrp="1" noChangeArrowheads="1"/>
          </p:cNvSpPr>
          <p:nvPr>
            <p:ph type="body" sz="half" idx="1"/>
          </p:nvPr>
        </p:nvSpPr>
        <p:spPr>
          <a:xfrm>
            <a:off x="288925" y="692150"/>
            <a:ext cx="8604250" cy="3457575"/>
          </a:xfrm>
        </p:spPr>
        <p:txBody>
          <a:bodyPr/>
          <a:lstStyle/>
          <a:p>
            <a:pPr eaLnBrk="1" hangingPunct="1">
              <a:lnSpc>
                <a:spcPct val="90000"/>
              </a:lnSpc>
            </a:pPr>
            <a:r>
              <a:rPr lang="en-US" altLang="ru-RU" sz="1800" b="1" smtClean="0"/>
              <a:t>Rubin</a:t>
            </a:r>
            <a:r>
              <a:rPr lang="ru-RU" altLang="ru-RU" sz="1800" smtClean="0"/>
              <a:t>: Lack of evidence for admixture between humans and Neanderthals… the maximum likelihood estimate for the </a:t>
            </a:r>
            <a:r>
              <a:rPr lang="ru-RU" altLang="ru-RU" sz="1800" smtClean="0">
                <a:solidFill>
                  <a:srgbClr val="FF0000"/>
                </a:solidFill>
              </a:rPr>
              <a:t>Neanderthal contribution to modern genetic diversity is zero</a:t>
            </a:r>
            <a:r>
              <a:rPr lang="ru-RU" altLang="ru-RU" sz="1800" smtClean="0"/>
              <a:t>. However, the 95% CI for this estimate ranges from 0 to 20%, so a definitive answer to the admixture question </a:t>
            </a:r>
            <a:r>
              <a:rPr lang="ru-RU" altLang="ru-RU" sz="1800" smtClean="0">
                <a:solidFill>
                  <a:schemeClr val="hlink"/>
                </a:solidFill>
              </a:rPr>
              <a:t>will require</a:t>
            </a:r>
            <a:r>
              <a:rPr lang="ru-RU" altLang="ru-RU" sz="1800" smtClean="0"/>
              <a:t> </a:t>
            </a:r>
            <a:r>
              <a:rPr lang="ru-RU" altLang="ru-RU" sz="1800" smtClean="0">
                <a:solidFill>
                  <a:schemeClr val="hlink"/>
                </a:solidFill>
              </a:rPr>
              <a:t>additional Neanderthal sequence data</a:t>
            </a:r>
            <a:r>
              <a:rPr lang="en-US" altLang="ru-RU" sz="1800" smtClean="0"/>
              <a:t>.</a:t>
            </a:r>
            <a:r>
              <a:rPr lang="ru-RU" altLang="ru-RU" sz="1800" smtClean="0"/>
              <a:t> </a:t>
            </a:r>
          </a:p>
          <a:p>
            <a:pPr eaLnBrk="1" hangingPunct="1">
              <a:lnSpc>
                <a:spcPct val="90000"/>
              </a:lnSpc>
            </a:pPr>
            <a:r>
              <a:rPr lang="en-US" altLang="ru-RU" sz="1800" b="1" smtClean="0"/>
              <a:t>P</a:t>
            </a:r>
            <a:r>
              <a:rPr lang="en-US" altLang="ru-RU" sz="1800" b="1" smtClean="0">
                <a:cs typeface="Arial" pitchFamily="34" charset="0"/>
              </a:rPr>
              <a:t>ää</a:t>
            </a:r>
            <a:r>
              <a:rPr lang="en-US" altLang="ru-RU" sz="1800" b="1" smtClean="0"/>
              <a:t>bo</a:t>
            </a:r>
            <a:r>
              <a:rPr lang="en-US" altLang="ru-RU" sz="1800" smtClean="0"/>
              <a:t>: H</a:t>
            </a:r>
            <a:r>
              <a:rPr lang="ru-RU" altLang="ru-RU" sz="1800" smtClean="0"/>
              <a:t>igh level of derived alleles in the Neanderthal is incompatible with the simple population split model estimated in the previous section, given split times inferred from the fossil record. This may suggest gene flow between modern humans and Neanderthals. Given that the Neanderthal X chromosome shows a higher level of divergence than the autosomes (R.E.G., unpublished observation), </a:t>
            </a:r>
            <a:r>
              <a:rPr lang="ru-RU" altLang="ru-RU" sz="1800" smtClean="0">
                <a:solidFill>
                  <a:srgbClr val="FF0000"/>
                </a:solidFill>
              </a:rPr>
              <a:t>gene flow</a:t>
            </a:r>
            <a:r>
              <a:rPr lang="ru-RU" altLang="ru-RU" sz="1800" smtClean="0"/>
              <a:t> may have occurred predominantly </a:t>
            </a:r>
            <a:r>
              <a:rPr lang="ru-RU" altLang="ru-RU" sz="1800" smtClean="0">
                <a:solidFill>
                  <a:srgbClr val="FF0000"/>
                </a:solidFill>
              </a:rPr>
              <a:t>from modern human males into Neanderthals</a:t>
            </a:r>
            <a:r>
              <a:rPr lang="ru-RU" altLang="ru-RU" sz="1800" smtClean="0"/>
              <a:t>. </a:t>
            </a:r>
            <a:r>
              <a:rPr lang="ru-RU" altLang="ru-RU" sz="1800" smtClean="0">
                <a:solidFill>
                  <a:schemeClr val="hlink"/>
                </a:solidFill>
              </a:rPr>
              <a:t>More extensive sequencing of the Neanderthal genome is necessary</a:t>
            </a:r>
            <a:r>
              <a:rPr lang="ru-RU" altLang="ru-RU" sz="1800" smtClean="0"/>
              <a:t> to address this possibility. </a:t>
            </a:r>
          </a:p>
        </p:txBody>
      </p:sp>
      <p:graphicFrame>
        <p:nvGraphicFramePr>
          <p:cNvPr id="26628" name="Object 4"/>
          <p:cNvGraphicFramePr>
            <a:graphicFrameLocks noGrp="1" noChangeAspect="1"/>
          </p:cNvGraphicFramePr>
          <p:nvPr>
            <p:ph sz="quarter" idx="2"/>
          </p:nvPr>
        </p:nvGraphicFramePr>
        <p:xfrm>
          <a:off x="395288" y="4149725"/>
          <a:ext cx="5113337" cy="1243013"/>
        </p:xfrm>
        <a:graphic>
          <a:graphicData uri="http://schemas.openxmlformats.org/presentationml/2006/ole">
            <p:oleObj spid="_x0000_s26628" name="Bitmap Image" r:id="rId4" imgW="5990476" imgH="1457143" progId="Paint.Picture">
              <p:embed/>
            </p:oleObj>
          </a:graphicData>
        </a:graphic>
      </p:graphicFrame>
      <p:graphicFrame>
        <p:nvGraphicFramePr>
          <p:cNvPr id="26629" name="Object 6"/>
          <p:cNvGraphicFramePr>
            <a:graphicFrameLocks noGrp="1" noChangeAspect="1"/>
          </p:cNvGraphicFramePr>
          <p:nvPr>
            <p:ph sz="quarter" idx="3"/>
          </p:nvPr>
        </p:nvGraphicFramePr>
        <p:xfrm>
          <a:off x="5867400" y="4076700"/>
          <a:ext cx="1944688" cy="512763"/>
        </p:xfrm>
        <a:graphic>
          <a:graphicData uri="http://schemas.openxmlformats.org/presentationml/2006/ole">
            <p:oleObj spid="_x0000_s26629" name="Bitmap Image" r:id="rId5" imgW="1228571" imgH="323981" progId="Paint.Picture">
              <p:embed/>
            </p:oleObj>
          </a:graphicData>
        </a:graphic>
      </p:graphicFrame>
      <p:graphicFrame>
        <p:nvGraphicFramePr>
          <p:cNvPr id="26630" name="Object 8"/>
          <p:cNvGraphicFramePr>
            <a:graphicFrameLocks noChangeAspect="1"/>
          </p:cNvGraphicFramePr>
          <p:nvPr/>
        </p:nvGraphicFramePr>
        <p:xfrm>
          <a:off x="2714625" y="5148263"/>
          <a:ext cx="6394450" cy="368300"/>
        </p:xfrm>
        <a:graphic>
          <a:graphicData uri="http://schemas.openxmlformats.org/presentationml/2006/ole">
            <p:oleObj spid="_x0000_s26630" name="Bitmap Image" r:id="rId6" imgW="4304762" imgH="247685" progId="Paint.Picture">
              <p:embed/>
            </p:oleObj>
          </a:graphicData>
        </a:graphic>
      </p:graphicFrame>
      <p:graphicFrame>
        <p:nvGraphicFramePr>
          <p:cNvPr id="26631" name="Object 9"/>
          <p:cNvGraphicFramePr>
            <a:graphicFrameLocks noChangeAspect="1"/>
          </p:cNvGraphicFramePr>
          <p:nvPr/>
        </p:nvGraphicFramePr>
        <p:xfrm>
          <a:off x="5651500" y="4579938"/>
          <a:ext cx="2733675" cy="285750"/>
        </p:xfrm>
        <a:graphic>
          <a:graphicData uri="http://schemas.openxmlformats.org/presentationml/2006/ole">
            <p:oleObj spid="_x0000_s26631" name="Bitmap Image" r:id="rId7" imgW="2734057" imgH="285866" progId="Paint.Picture">
              <p:embed/>
            </p:oleObj>
          </a:graphicData>
        </a:graphic>
      </p:graphicFrame>
      <p:sp>
        <p:nvSpPr>
          <p:cNvPr id="26632" name="Line 10"/>
          <p:cNvSpPr>
            <a:spLocks noChangeShapeType="1"/>
          </p:cNvSpPr>
          <p:nvPr/>
        </p:nvSpPr>
        <p:spPr bwMode="auto">
          <a:xfrm>
            <a:off x="2714625" y="5508625"/>
            <a:ext cx="1944688" cy="0"/>
          </a:xfrm>
          <a:prstGeom prst="line">
            <a:avLst/>
          </a:prstGeom>
          <a:noFill/>
          <a:ln w="38100">
            <a:solidFill>
              <a:srgbClr val="FF0000"/>
            </a:solidFill>
            <a:round/>
            <a:headEnd/>
            <a:tailEnd/>
          </a:ln>
        </p:spPr>
        <p:txBody>
          <a:bodyPr/>
          <a:lstStyle/>
          <a:p>
            <a:endParaRPr lang="ru-RU"/>
          </a:p>
        </p:txBody>
      </p:sp>
      <p:sp>
        <p:nvSpPr>
          <p:cNvPr id="26633" name="Text Box 11"/>
          <p:cNvSpPr txBox="1">
            <a:spLocks noChangeArrowheads="1"/>
          </p:cNvSpPr>
          <p:nvPr/>
        </p:nvSpPr>
        <p:spPr bwMode="auto">
          <a:xfrm>
            <a:off x="468313" y="5589588"/>
            <a:ext cx="8207375" cy="1138237"/>
          </a:xfrm>
          <a:prstGeom prst="rect">
            <a:avLst/>
          </a:prstGeom>
          <a:noFill/>
          <a:ln w="9525">
            <a:noFill/>
            <a:miter lim="800000"/>
            <a:headEnd/>
            <a:tailEnd/>
          </a:ln>
        </p:spPr>
        <p:txBody>
          <a:bodyPr>
            <a:spAutoFit/>
          </a:bodyPr>
          <a:lstStyle/>
          <a:p>
            <a:pPr eaLnBrk="1" hangingPunct="1"/>
            <a:r>
              <a:rPr lang="ru-RU" altLang="ru-RU" sz="1700">
                <a:latin typeface="Arial" pitchFamily="34" charset="0"/>
              </a:rPr>
              <a:t>Our reanalyses of the data from these studies show that they are not consistent with each other and point to </a:t>
            </a:r>
            <a:r>
              <a:rPr lang="ru-RU" altLang="ru-RU" sz="1700">
                <a:solidFill>
                  <a:srgbClr val="FF0000"/>
                </a:solidFill>
                <a:latin typeface="Arial" pitchFamily="34" charset="0"/>
              </a:rPr>
              <a:t>serious problems with the data quality in one of the studies</a:t>
            </a:r>
            <a:r>
              <a:rPr lang="ru-RU" altLang="ru-RU" sz="1700">
                <a:latin typeface="Arial" pitchFamily="34" charset="0"/>
              </a:rPr>
              <a:t>, possibly due to modern human DNA contaminants and/or a high rate of sequencing errors.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4"/>
          <p:cNvPicPr>
            <a:picLocks noChangeAspect="1"/>
          </p:cNvPicPr>
          <p:nvPr/>
        </p:nvPicPr>
        <p:blipFill>
          <a:blip r:embed="rId2" cstate="print"/>
          <a:srcRect/>
          <a:stretch>
            <a:fillRect/>
          </a:stretch>
        </p:blipFill>
        <p:spPr bwMode="auto">
          <a:xfrm>
            <a:off x="2125663" y="0"/>
            <a:ext cx="4892675"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381000"/>
            <a:ext cx="9036050" cy="1103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eaLnBrk="1" fontAlgn="auto" hangingPunct="1">
              <a:spcBef>
                <a:spcPts val="0"/>
              </a:spcBef>
              <a:spcAft>
                <a:spcPts val="0"/>
              </a:spcAft>
              <a:defRPr/>
            </a:pPr>
            <a:r>
              <a:rPr lang="ru-RU" sz="3200" b="1" dirty="0">
                <a:solidFill>
                  <a:srgbClr val="002060"/>
                </a:solidFill>
                <a:latin typeface="+mj-lt"/>
                <a:ea typeface="+mj-ea"/>
                <a:cs typeface="+mj-cs"/>
              </a:rPr>
              <a:t>Неандерталец – 2010</a:t>
            </a:r>
            <a:endParaRPr lang="en-US" sz="3200" b="1" dirty="0">
              <a:solidFill>
                <a:srgbClr val="002060"/>
              </a:solidFill>
              <a:latin typeface="+mj-lt"/>
              <a:ea typeface="+mj-ea"/>
              <a:cs typeface="+mj-cs"/>
            </a:endParaRPr>
          </a:p>
          <a:p>
            <a:pPr algn="ctr" eaLnBrk="1" fontAlgn="auto" hangingPunct="1">
              <a:spcBef>
                <a:spcPts val="0"/>
              </a:spcBef>
              <a:spcAft>
                <a:spcPts val="0"/>
              </a:spcAft>
              <a:defRPr/>
            </a:pPr>
            <a:r>
              <a:rPr lang="en-GB" altLang="en-US" b="1" dirty="0">
                <a:solidFill>
                  <a:srgbClr val="002060"/>
                </a:solidFill>
                <a:latin typeface="+mj-lt"/>
                <a:ea typeface="+mj-ea"/>
                <a:cs typeface="+mj-cs"/>
              </a:rPr>
              <a:t>Samples and sites from which DNA was retrieved</a:t>
            </a:r>
            <a:r>
              <a:rPr lang="en-GB" altLang="en-US" sz="1500" b="1" dirty="0">
                <a:latin typeface="Arial" charset="0"/>
              </a:rPr>
              <a:t> </a:t>
            </a:r>
          </a:p>
        </p:txBody>
      </p:sp>
      <p:pic>
        <p:nvPicPr>
          <p:cNvPr id="28675" name="Picture 2"/>
          <p:cNvPicPr>
            <a:picLocks noChangeAspect="1" noChangeArrowheads="1"/>
          </p:cNvPicPr>
          <p:nvPr/>
        </p:nvPicPr>
        <p:blipFill>
          <a:blip r:embed="rId3" cstate="print"/>
          <a:srcRect/>
          <a:stretch>
            <a:fillRect/>
          </a:stretch>
        </p:blipFill>
        <p:spPr bwMode="auto">
          <a:xfrm>
            <a:off x="7802563" y="6149975"/>
            <a:ext cx="1227137" cy="652463"/>
          </a:xfrm>
          <a:prstGeom prst="rect">
            <a:avLst/>
          </a:prstGeom>
          <a:noFill/>
          <a:ln w="9525">
            <a:noFill/>
            <a:round/>
            <a:headEnd/>
            <a:tailEnd/>
          </a:ln>
          <a:effectLst/>
        </p:spPr>
      </p:pic>
      <p:pic>
        <p:nvPicPr>
          <p:cNvPr id="28676" name="Picture 3"/>
          <p:cNvPicPr>
            <a:picLocks noChangeAspect="1" noChangeArrowheads="1"/>
          </p:cNvPicPr>
          <p:nvPr/>
        </p:nvPicPr>
        <p:blipFill>
          <a:blip r:embed="rId4" cstate="print"/>
          <a:srcRect/>
          <a:stretch>
            <a:fillRect/>
          </a:stretch>
        </p:blipFill>
        <p:spPr bwMode="auto">
          <a:xfrm>
            <a:off x="671513" y="1770063"/>
            <a:ext cx="7804150" cy="3311525"/>
          </a:xfrm>
          <a:prstGeom prst="rect">
            <a:avLst/>
          </a:prstGeom>
          <a:noFill/>
          <a:ln w="9525">
            <a:noFill/>
            <a:round/>
            <a:headEnd/>
            <a:tailEnd/>
          </a:ln>
          <a:effectLst/>
        </p:spPr>
      </p:pic>
      <p:sp>
        <p:nvSpPr>
          <p:cNvPr id="3076" name="Text Box 4"/>
          <p:cNvSpPr txBox="1">
            <a:spLocks noChangeArrowheads="1"/>
          </p:cNvSpPr>
          <p:nvPr/>
        </p:nvSpPr>
        <p:spPr bwMode="auto">
          <a:xfrm>
            <a:off x="4284663" y="6569075"/>
            <a:ext cx="3382962" cy="233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eaLnBrk="1" fontAlgn="auto" hangingPunct="1">
              <a:spcBef>
                <a:spcPts val="0"/>
              </a:spcBef>
              <a:spcAft>
                <a:spcPts val="0"/>
              </a:spcAft>
              <a:defRPr/>
            </a:pPr>
            <a:r>
              <a:rPr lang="en-GB" altLang="en-US" sz="1200" dirty="0">
                <a:effectLst>
                  <a:outerShdw blurRad="38100" dist="38100" dir="2700000" algn="tl">
                    <a:srgbClr val="000000">
                      <a:alpha val="43137"/>
                    </a:srgbClr>
                  </a:outerShdw>
                </a:effectLst>
                <a:latin typeface="Arial" charset="0"/>
              </a:rPr>
              <a:t>R E Green et al. Science 2010;328:710-722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960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eaLnBrk="1" fontAlgn="auto" hangingPunct="1">
              <a:spcBef>
                <a:spcPts val="0"/>
              </a:spcBef>
              <a:spcAft>
                <a:spcPts val="0"/>
              </a:spcAft>
              <a:defRPr/>
            </a:pPr>
            <a:r>
              <a:rPr lang="ru-RU" sz="3200" b="1" dirty="0">
                <a:solidFill>
                  <a:srgbClr val="002060"/>
                </a:solidFill>
                <a:latin typeface="+mj-lt"/>
                <a:ea typeface="+mj-ea"/>
                <a:cs typeface="+mj-cs"/>
              </a:rPr>
              <a:t>Неандерталец – 2010</a:t>
            </a:r>
            <a:endParaRPr lang="en-US" sz="3200" b="1" dirty="0">
              <a:solidFill>
                <a:srgbClr val="002060"/>
              </a:solidFill>
              <a:latin typeface="+mj-lt"/>
              <a:ea typeface="+mj-ea"/>
              <a:cs typeface="+mj-cs"/>
            </a:endParaRPr>
          </a:p>
          <a:p>
            <a:pPr algn="ctr" eaLnBrk="1" fontAlgn="auto" hangingPunct="1">
              <a:spcBef>
                <a:spcPts val="0"/>
              </a:spcBef>
              <a:spcAft>
                <a:spcPts val="0"/>
              </a:spcAft>
              <a:defRPr/>
            </a:pPr>
            <a:r>
              <a:rPr lang="en-GB" altLang="en-US" b="1" dirty="0">
                <a:solidFill>
                  <a:srgbClr val="002060"/>
                </a:solidFill>
                <a:latin typeface="+mj-lt"/>
                <a:ea typeface="+mj-ea"/>
                <a:cs typeface="+mj-cs"/>
              </a:rPr>
              <a:t>Segments of </a:t>
            </a:r>
            <a:r>
              <a:rPr lang="en-GB" altLang="en-US" b="1" dirty="0" err="1">
                <a:solidFill>
                  <a:srgbClr val="002060"/>
                </a:solidFill>
                <a:latin typeface="+mj-lt"/>
                <a:ea typeface="+mj-ea"/>
                <a:cs typeface="+mj-cs"/>
              </a:rPr>
              <a:t>Neandertal</a:t>
            </a:r>
            <a:r>
              <a:rPr lang="en-GB" altLang="en-US" b="1" dirty="0">
                <a:solidFill>
                  <a:srgbClr val="002060"/>
                </a:solidFill>
                <a:latin typeface="+mj-lt"/>
                <a:ea typeface="+mj-ea"/>
                <a:cs typeface="+mj-cs"/>
              </a:rPr>
              <a:t> ancestry in the human reference genome</a:t>
            </a:r>
          </a:p>
        </p:txBody>
      </p:sp>
      <p:pic>
        <p:nvPicPr>
          <p:cNvPr id="30723" name="Picture 2"/>
          <p:cNvPicPr>
            <a:picLocks noChangeAspect="1" noChangeArrowheads="1"/>
          </p:cNvPicPr>
          <p:nvPr/>
        </p:nvPicPr>
        <p:blipFill>
          <a:blip r:embed="rId3" cstate="print"/>
          <a:srcRect/>
          <a:stretch>
            <a:fillRect/>
          </a:stretch>
        </p:blipFill>
        <p:spPr bwMode="auto">
          <a:xfrm>
            <a:off x="7870825" y="6175375"/>
            <a:ext cx="1227138" cy="652463"/>
          </a:xfrm>
          <a:prstGeom prst="rect">
            <a:avLst/>
          </a:prstGeom>
          <a:noFill/>
          <a:ln w="9525">
            <a:noFill/>
            <a:round/>
            <a:headEnd/>
            <a:tailEnd/>
          </a:ln>
          <a:effectLst/>
        </p:spPr>
      </p:pic>
      <p:pic>
        <p:nvPicPr>
          <p:cNvPr id="30724" name="Picture 3"/>
          <p:cNvPicPr>
            <a:picLocks noChangeAspect="1" noChangeArrowheads="1"/>
          </p:cNvPicPr>
          <p:nvPr/>
        </p:nvPicPr>
        <p:blipFill>
          <a:blip r:embed="rId4" cstate="print"/>
          <a:srcRect/>
          <a:stretch>
            <a:fillRect/>
          </a:stretch>
        </p:blipFill>
        <p:spPr bwMode="auto">
          <a:xfrm>
            <a:off x="177800" y="1773238"/>
            <a:ext cx="8594725" cy="3384550"/>
          </a:xfrm>
          <a:prstGeom prst="rect">
            <a:avLst/>
          </a:prstGeom>
          <a:noFill/>
          <a:ln w="9525">
            <a:noFill/>
            <a:round/>
            <a:headEnd/>
            <a:tailEnd/>
          </a:ln>
          <a:effectLst/>
        </p:spPr>
      </p:pic>
      <p:sp>
        <p:nvSpPr>
          <p:cNvPr id="3076" name="Text Box 4"/>
          <p:cNvSpPr txBox="1">
            <a:spLocks noChangeArrowheads="1"/>
          </p:cNvSpPr>
          <p:nvPr/>
        </p:nvSpPr>
        <p:spPr bwMode="auto">
          <a:xfrm>
            <a:off x="4448175" y="6535738"/>
            <a:ext cx="32178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eaLnBrk="1" fontAlgn="auto" hangingPunct="1">
              <a:spcBef>
                <a:spcPts val="0"/>
              </a:spcBef>
              <a:spcAft>
                <a:spcPts val="0"/>
              </a:spcAft>
              <a:defRPr/>
            </a:pPr>
            <a:r>
              <a:rPr lang="en-GB" altLang="en-US" sz="1200" dirty="0">
                <a:effectLst>
                  <a:outerShdw blurRad="38100" dist="38100" dir="2700000" algn="tl">
                    <a:srgbClr val="000000">
                      <a:alpha val="43137"/>
                    </a:srgbClr>
                  </a:outerShdw>
                </a:effectLst>
                <a:latin typeface="Arial" charset="0"/>
              </a:rPr>
              <a:t>R E Green et al. Science 2010;328:710-722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sz="quarter"/>
          </p:nvPr>
        </p:nvSpPr>
        <p:spPr>
          <a:xfrm>
            <a:off x="457200" y="274638"/>
            <a:ext cx="8229600" cy="561975"/>
          </a:xfrm>
        </p:spPr>
        <p:txBody>
          <a:bodyPr/>
          <a:lstStyle/>
          <a:p>
            <a:pPr eaLnBrk="1" hangingPunct="1"/>
            <a:r>
              <a:rPr lang="ru-RU" altLang="ru-RU" sz="3200" b="1" smtClean="0">
                <a:solidFill>
                  <a:srgbClr val="002060"/>
                </a:solidFill>
              </a:rPr>
              <a:t>Денисова пещера (1998, 2004)</a:t>
            </a:r>
          </a:p>
        </p:txBody>
      </p:sp>
      <p:pic>
        <p:nvPicPr>
          <p:cNvPr id="32771" name="Picture 4" descr="img333"/>
          <p:cNvPicPr>
            <a:picLocks noGrp="1" noChangeAspect="1" noChangeArrowheads="1"/>
          </p:cNvPicPr>
          <p:nvPr>
            <p:ph sz="quarter" idx="1"/>
          </p:nvPr>
        </p:nvPicPr>
        <p:blipFill>
          <a:blip r:embed="rId3" cstate="print"/>
          <a:srcRect/>
          <a:stretch>
            <a:fillRect/>
          </a:stretch>
        </p:blipFill>
        <p:spPr>
          <a:xfrm>
            <a:off x="900113" y="1003300"/>
            <a:ext cx="3600450" cy="2444750"/>
          </a:xfrm>
        </p:spPr>
      </p:pic>
      <p:pic>
        <p:nvPicPr>
          <p:cNvPr id="32772" name="Picture 6" descr="bgrs98_002"/>
          <p:cNvPicPr>
            <a:picLocks noGrp="1" noChangeAspect="1" noChangeArrowheads="1"/>
          </p:cNvPicPr>
          <p:nvPr>
            <p:ph sz="quarter" idx="2"/>
          </p:nvPr>
        </p:nvPicPr>
        <p:blipFill>
          <a:blip r:embed="rId4" cstate="print"/>
          <a:srcRect/>
          <a:stretch>
            <a:fillRect/>
          </a:stretch>
        </p:blipFill>
        <p:spPr>
          <a:xfrm>
            <a:off x="5003800" y="981075"/>
            <a:ext cx="3529013" cy="2446338"/>
          </a:xfrm>
        </p:spPr>
      </p:pic>
      <p:pic>
        <p:nvPicPr>
          <p:cNvPr id="32773" name="Picture 9" descr="71N-19"/>
          <p:cNvPicPr>
            <a:picLocks noGrp="1" noChangeAspect="1" noChangeArrowheads="1"/>
          </p:cNvPicPr>
          <p:nvPr>
            <p:ph sz="quarter" idx="3"/>
          </p:nvPr>
        </p:nvPicPr>
        <p:blipFill>
          <a:blip r:embed="rId5" cstate="print"/>
          <a:srcRect/>
          <a:stretch>
            <a:fillRect/>
          </a:stretch>
        </p:blipFill>
        <p:spPr>
          <a:xfrm>
            <a:off x="5003800" y="3716338"/>
            <a:ext cx="3529013" cy="2643187"/>
          </a:xfrm>
        </p:spPr>
      </p:pic>
      <p:pic>
        <p:nvPicPr>
          <p:cNvPr id="32774" name="Picture 12" descr="71N-20"/>
          <p:cNvPicPr>
            <a:picLocks noGrp="1" noChangeAspect="1" noChangeArrowheads="1"/>
          </p:cNvPicPr>
          <p:nvPr>
            <p:ph sz="quarter" idx="4"/>
          </p:nvPr>
        </p:nvPicPr>
        <p:blipFill>
          <a:blip r:embed="rId6" cstate="print"/>
          <a:srcRect/>
          <a:stretch>
            <a:fillRect/>
          </a:stretch>
        </p:blipFill>
        <p:spPr>
          <a:xfrm>
            <a:off x="900113" y="3716338"/>
            <a:ext cx="3600450" cy="2697162"/>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07950" y="6597650"/>
            <a:ext cx="308768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9pPr>
          </a:lstStyle>
          <a:p>
            <a:pPr algn="ctr" eaLnBrk="1" fontAlgn="auto" hangingPunct="1">
              <a:spcBef>
                <a:spcPts val="0"/>
              </a:spcBef>
              <a:spcAft>
                <a:spcPts val="0"/>
              </a:spcAft>
              <a:defRPr/>
            </a:pPr>
            <a:r>
              <a:rPr lang="en-GB" altLang="en-US" sz="1200" dirty="0">
                <a:effectLst>
                  <a:outerShdw blurRad="38100" dist="38100" dir="2700000" algn="tl">
                    <a:srgbClr val="000000">
                      <a:alpha val="43137"/>
                    </a:srgbClr>
                  </a:outerShdw>
                </a:effectLst>
                <a:cs typeface="+mn-cs"/>
              </a:rPr>
              <a:t>D Reich </a:t>
            </a:r>
            <a:r>
              <a:rPr lang="en-GB" altLang="en-US" sz="1200" i="1" dirty="0">
                <a:effectLst>
                  <a:outerShdw blurRad="38100" dist="38100" dir="2700000" algn="tl">
                    <a:srgbClr val="000000">
                      <a:alpha val="43137"/>
                    </a:srgbClr>
                  </a:outerShdw>
                </a:effectLst>
                <a:cs typeface="+mn-cs"/>
              </a:rPr>
              <a:t>et al.</a:t>
            </a:r>
            <a:r>
              <a:rPr lang="en-GB" altLang="en-US" sz="1200" dirty="0">
                <a:effectLst>
                  <a:outerShdw blurRad="38100" dist="38100" dir="2700000" algn="tl">
                    <a:srgbClr val="000000">
                      <a:alpha val="43137"/>
                    </a:srgbClr>
                  </a:outerShdw>
                </a:effectLst>
                <a:cs typeface="+mn-cs"/>
              </a:rPr>
              <a:t> </a:t>
            </a:r>
            <a:r>
              <a:rPr lang="en-GB" altLang="en-US" sz="1200" i="1" dirty="0">
                <a:effectLst>
                  <a:outerShdw blurRad="38100" dist="38100" dir="2700000" algn="tl">
                    <a:srgbClr val="000000">
                      <a:alpha val="43137"/>
                    </a:srgbClr>
                  </a:outerShdw>
                </a:effectLst>
                <a:cs typeface="+mn-cs"/>
              </a:rPr>
              <a:t>Nature</a:t>
            </a:r>
            <a:r>
              <a:rPr lang="en-GB" altLang="en-US" sz="1200" dirty="0">
                <a:effectLst>
                  <a:outerShdw blurRad="38100" dist="38100" dir="2700000" algn="tl">
                    <a:srgbClr val="000000">
                      <a:alpha val="43137"/>
                    </a:srgbClr>
                  </a:outerShdw>
                </a:effectLst>
                <a:cs typeface="+mn-cs"/>
              </a:rPr>
              <a:t> </a:t>
            </a:r>
            <a:r>
              <a:rPr lang="en-GB" altLang="en-US" sz="1200" b="1" dirty="0">
                <a:effectLst>
                  <a:outerShdw blurRad="38100" dist="38100" dir="2700000" algn="tl">
                    <a:srgbClr val="000000">
                      <a:alpha val="43137"/>
                    </a:srgbClr>
                  </a:outerShdw>
                </a:effectLst>
                <a:cs typeface="+mn-cs"/>
              </a:rPr>
              <a:t>468</a:t>
            </a:r>
            <a:r>
              <a:rPr lang="en-GB" altLang="en-US" sz="1200" dirty="0">
                <a:effectLst>
                  <a:outerShdw blurRad="38100" dist="38100" dir="2700000" algn="tl">
                    <a:srgbClr val="000000">
                      <a:alpha val="43137"/>
                    </a:srgbClr>
                  </a:outerShdw>
                </a:effectLst>
                <a:cs typeface="+mn-cs"/>
              </a:rPr>
              <a:t>, 1053-1060 (2010)</a:t>
            </a:r>
          </a:p>
        </p:txBody>
      </p:sp>
      <p:sp>
        <p:nvSpPr>
          <p:cNvPr id="7176" name="Text Box 8"/>
          <p:cNvSpPr txBox="1">
            <a:spLocks noChangeArrowheads="1"/>
          </p:cNvSpPr>
          <p:nvPr/>
        </p:nvSpPr>
        <p:spPr bwMode="auto">
          <a:xfrm>
            <a:off x="381000" y="138113"/>
            <a:ext cx="839787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nchorCtr="1">
            <a:spAutoFit/>
          </a:bodyPr>
          <a:lstStyle/>
          <a:p>
            <a:pPr algn="ctr" eaLnBrk="1" fontAlgn="auto" hangingPunct="1">
              <a:spcBef>
                <a:spcPts val="0"/>
              </a:spcBef>
              <a:spcAft>
                <a:spcPts val="0"/>
              </a:spcAft>
              <a:defRPr/>
            </a:pPr>
            <a:r>
              <a:rPr lang="ru-RU" altLang="en-US" sz="3200" b="1" dirty="0" err="1">
                <a:solidFill>
                  <a:srgbClr val="002060"/>
                </a:solidFill>
                <a:latin typeface="+mj-lt"/>
                <a:ea typeface="+mj-ea"/>
                <a:cs typeface="+mj-cs"/>
              </a:rPr>
              <a:t>Денисовец</a:t>
            </a:r>
            <a:r>
              <a:rPr lang="ru-RU" altLang="en-US" sz="3200" b="1" dirty="0">
                <a:solidFill>
                  <a:srgbClr val="002060"/>
                </a:solidFill>
                <a:latin typeface="+mj-lt"/>
                <a:ea typeface="+mj-ea"/>
                <a:cs typeface="+mj-cs"/>
              </a:rPr>
              <a:t> – 2010</a:t>
            </a:r>
            <a:endParaRPr lang="ru-RU" altLang="en-US" dirty="0">
              <a:latin typeface="+mn-lt"/>
              <a:cs typeface="+mn-cs"/>
            </a:endParaRPr>
          </a:p>
        </p:txBody>
      </p:sp>
      <p:pic>
        <p:nvPicPr>
          <p:cNvPr id="34820" name="Picture 31" descr="natureRGB"/>
          <p:cNvPicPr>
            <a:picLocks noChangeAspect="1" noChangeArrowheads="1"/>
          </p:cNvPicPr>
          <p:nvPr/>
        </p:nvPicPr>
        <p:blipFill>
          <a:blip r:embed="rId3" cstate="print"/>
          <a:srcRect/>
          <a:stretch>
            <a:fillRect/>
          </a:stretch>
        </p:blipFill>
        <p:spPr bwMode="auto">
          <a:xfrm>
            <a:off x="3316288" y="6465888"/>
            <a:ext cx="1230312" cy="276225"/>
          </a:xfrm>
          <a:prstGeom prst="rect">
            <a:avLst/>
          </a:prstGeom>
          <a:noFill/>
          <a:ln w="9525">
            <a:noFill/>
            <a:miter lim="800000"/>
            <a:headEnd/>
            <a:tailEnd/>
          </a:ln>
        </p:spPr>
      </p:pic>
      <p:pic>
        <p:nvPicPr>
          <p:cNvPr id="34821" name="Picture 133" descr="nature09710-f4"/>
          <p:cNvPicPr>
            <a:picLocks noChangeAspect="1" noChangeArrowheads="1"/>
          </p:cNvPicPr>
          <p:nvPr/>
        </p:nvPicPr>
        <p:blipFill>
          <a:blip r:embed="rId4" cstate="print"/>
          <a:srcRect/>
          <a:stretch>
            <a:fillRect/>
          </a:stretch>
        </p:blipFill>
        <p:spPr bwMode="auto">
          <a:xfrm>
            <a:off x="179388" y="2205038"/>
            <a:ext cx="6624637" cy="3013075"/>
          </a:xfrm>
          <a:prstGeom prst="rect">
            <a:avLst/>
          </a:prstGeom>
          <a:noFill/>
          <a:ln w="9525">
            <a:noFill/>
            <a:miter lim="800000"/>
            <a:headEnd/>
            <a:tailEnd/>
          </a:ln>
        </p:spPr>
      </p:pic>
      <p:pic>
        <p:nvPicPr>
          <p:cNvPr id="34822" name="Picture 3"/>
          <p:cNvPicPr>
            <a:picLocks noChangeAspect="1" noChangeArrowheads="1"/>
          </p:cNvPicPr>
          <p:nvPr/>
        </p:nvPicPr>
        <p:blipFill>
          <a:blip r:embed="rId5" cstate="print"/>
          <a:srcRect/>
          <a:stretch>
            <a:fillRect/>
          </a:stretch>
        </p:blipFill>
        <p:spPr bwMode="auto">
          <a:xfrm>
            <a:off x="4322763" y="971550"/>
            <a:ext cx="4695825" cy="4892675"/>
          </a:xfrm>
          <a:prstGeom prst="rect">
            <a:avLst/>
          </a:prstGeom>
          <a:noFill/>
          <a:ln w="9525">
            <a:noFill/>
            <a:round/>
            <a:headEnd/>
            <a:tailEnd/>
          </a:ln>
          <a:effectLst/>
        </p:spPr>
      </p:pic>
      <p:sp>
        <p:nvSpPr>
          <p:cNvPr id="7" name="Text Box 4"/>
          <p:cNvSpPr txBox="1">
            <a:spLocks noChangeArrowheads="1"/>
          </p:cNvSpPr>
          <p:nvPr/>
        </p:nvSpPr>
        <p:spPr bwMode="auto">
          <a:xfrm>
            <a:off x="5118100" y="6548438"/>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ru-RU" sz="1089" b="1" dirty="0">
                <a:latin typeface="Arial" panose="020B0604020202020204" pitchFamily="34" charset="0"/>
              </a:rPr>
              <a:t>Ann Gibbons Science 2015;349:362-366</a:t>
            </a:r>
          </a:p>
        </p:txBody>
      </p:sp>
      <p:pic>
        <p:nvPicPr>
          <p:cNvPr id="34824" name="Picture 2"/>
          <p:cNvPicPr>
            <a:picLocks noChangeAspect="1" noChangeArrowheads="1"/>
          </p:cNvPicPr>
          <p:nvPr/>
        </p:nvPicPr>
        <p:blipFill>
          <a:blip r:embed="rId6" cstate="print"/>
          <a:srcRect/>
          <a:stretch>
            <a:fillRect/>
          </a:stretch>
        </p:blipFill>
        <p:spPr bwMode="auto">
          <a:xfrm>
            <a:off x="7881938" y="6161088"/>
            <a:ext cx="1227137" cy="652462"/>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a:xfrm>
            <a:off x="468313" y="115888"/>
            <a:ext cx="8229600" cy="563562"/>
          </a:xfrm>
        </p:spPr>
        <p:txBody>
          <a:bodyPr/>
          <a:lstStyle/>
          <a:p>
            <a:pPr eaLnBrk="1" hangingPunct="1"/>
            <a:r>
              <a:rPr lang="ru-RU" altLang="en-US" sz="3200" b="1" smtClean="0">
                <a:solidFill>
                  <a:srgbClr val="002060"/>
                </a:solidFill>
              </a:rPr>
              <a:t>Итак, интрогрессия</a:t>
            </a:r>
            <a:endParaRPr lang="en-US" altLang="en-US" sz="3200" b="1" smtClean="0">
              <a:solidFill>
                <a:srgbClr val="002060"/>
              </a:solidFill>
            </a:endParaRPr>
          </a:p>
        </p:txBody>
      </p:sp>
      <p:pic>
        <p:nvPicPr>
          <p:cNvPr id="36867" name="Picture 2" descr="Fig. 6"/>
          <p:cNvPicPr>
            <a:picLocks noChangeAspect="1" noChangeArrowheads="1"/>
          </p:cNvPicPr>
          <p:nvPr/>
        </p:nvPicPr>
        <p:blipFill>
          <a:blip r:embed="rId2" cstate="print"/>
          <a:srcRect/>
          <a:stretch>
            <a:fillRect/>
          </a:stretch>
        </p:blipFill>
        <p:spPr bwMode="auto">
          <a:xfrm>
            <a:off x="1193800" y="908050"/>
            <a:ext cx="2054225" cy="3384550"/>
          </a:xfrm>
          <a:prstGeom prst="rect">
            <a:avLst/>
          </a:prstGeom>
          <a:noFill/>
          <a:ln w="9525">
            <a:noFill/>
            <a:miter lim="800000"/>
            <a:headEnd/>
            <a:tailEnd/>
          </a:ln>
        </p:spPr>
      </p:pic>
      <p:sp>
        <p:nvSpPr>
          <p:cNvPr id="36868" name="TextBox 4"/>
          <p:cNvSpPr txBox="1">
            <a:spLocks noChangeArrowheads="1"/>
          </p:cNvSpPr>
          <p:nvPr/>
        </p:nvSpPr>
        <p:spPr bwMode="auto">
          <a:xfrm>
            <a:off x="1014413" y="4329113"/>
            <a:ext cx="2627312" cy="1200150"/>
          </a:xfrm>
          <a:prstGeom prst="rect">
            <a:avLst/>
          </a:prstGeom>
          <a:noFill/>
          <a:ln w="9525">
            <a:noFill/>
            <a:miter lim="800000"/>
            <a:headEnd/>
            <a:tailEnd/>
          </a:ln>
        </p:spPr>
        <p:txBody>
          <a:bodyPr>
            <a:spAutoFit/>
          </a:bodyPr>
          <a:lstStyle/>
          <a:p>
            <a:pPr eaLnBrk="1" hangingPunct="1"/>
            <a:r>
              <a:rPr lang="ru-RU" altLang="en-US" sz="2000"/>
              <a:t>Неандерталец</a:t>
            </a:r>
            <a:r>
              <a:rPr lang="en-US" altLang="en-US" sz="2000"/>
              <a:t> </a:t>
            </a:r>
            <a:r>
              <a:rPr lang="ru-RU" altLang="en-US" sz="2000"/>
              <a:t>–</a:t>
            </a:r>
            <a:r>
              <a:rPr lang="en-US" altLang="en-US" sz="2000"/>
              <a:t> </a:t>
            </a:r>
            <a:r>
              <a:rPr lang="ru-RU" altLang="en-US" sz="2000"/>
              <a:t>2010</a:t>
            </a:r>
            <a:r>
              <a:rPr lang="en-US" altLang="en-US" sz="2000"/>
              <a:t>:</a:t>
            </a:r>
          </a:p>
          <a:p>
            <a:pPr eaLnBrk="1" hangingPunct="1"/>
            <a:r>
              <a:rPr lang="ru-RU" altLang="en-US" sz="2000">
                <a:solidFill>
                  <a:srgbClr val="FF0000"/>
                </a:solidFill>
              </a:rPr>
              <a:t>евроазиаты: </a:t>
            </a:r>
            <a:r>
              <a:rPr lang="en-US" altLang="en-US" sz="2000">
                <a:solidFill>
                  <a:srgbClr val="FF0000"/>
                </a:solidFill>
              </a:rPr>
              <a:t>1–4% </a:t>
            </a:r>
          </a:p>
          <a:p>
            <a:pPr eaLnBrk="1" hangingPunct="1"/>
            <a:r>
              <a:rPr lang="en-US" altLang="en-US" sz="1600"/>
              <a:t>(</a:t>
            </a:r>
            <a:r>
              <a:rPr lang="ru-RU" altLang="en-US" sz="1600"/>
              <a:t>древняя популяционная структура – тоже возможно</a:t>
            </a:r>
            <a:r>
              <a:rPr lang="en-US" altLang="en-US" sz="1600"/>
              <a:t>)</a:t>
            </a:r>
          </a:p>
        </p:txBody>
      </p:sp>
      <p:cxnSp>
        <p:nvCxnSpPr>
          <p:cNvPr id="7" name="Прямая соединительная линия 6"/>
          <p:cNvCxnSpPr/>
          <p:nvPr/>
        </p:nvCxnSpPr>
        <p:spPr>
          <a:xfrm flipV="1">
            <a:off x="1482725" y="1841500"/>
            <a:ext cx="766763" cy="358775"/>
          </a:xfrm>
          <a:prstGeom prst="line">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870" name="Picture 6" descr="An external file that holds a picture, illustration, etc.&#10;Object name is nihms-655275-f0003.jpg"/>
          <p:cNvPicPr>
            <a:picLocks noChangeAspect="1" noChangeArrowheads="1"/>
          </p:cNvPicPr>
          <p:nvPr/>
        </p:nvPicPr>
        <p:blipFill>
          <a:blip r:embed="rId3" cstate="print"/>
          <a:srcRect/>
          <a:stretch>
            <a:fillRect/>
          </a:stretch>
        </p:blipFill>
        <p:spPr bwMode="auto">
          <a:xfrm>
            <a:off x="5076825" y="1022350"/>
            <a:ext cx="2462213" cy="3270250"/>
          </a:xfrm>
          <a:prstGeom prst="rect">
            <a:avLst/>
          </a:prstGeom>
          <a:noFill/>
          <a:ln w="9525">
            <a:noFill/>
            <a:miter lim="800000"/>
            <a:headEnd/>
            <a:tailEnd/>
          </a:ln>
        </p:spPr>
      </p:pic>
      <p:sp>
        <p:nvSpPr>
          <p:cNvPr id="36871" name="TextBox 19"/>
          <p:cNvSpPr txBox="1">
            <a:spLocks noChangeArrowheads="1"/>
          </p:cNvSpPr>
          <p:nvPr/>
        </p:nvSpPr>
        <p:spPr bwMode="auto">
          <a:xfrm>
            <a:off x="4211638" y="4329113"/>
            <a:ext cx="4392612" cy="1570037"/>
          </a:xfrm>
          <a:prstGeom prst="rect">
            <a:avLst/>
          </a:prstGeom>
          <a:noFill/>
          <a:ln w="9525">
            <a:noFill/>
            <a:miter lim="800000"/>
            <a:headEnd/>
            <a:tailEnd/>
          </a:ln>
        </p:spPr>
        <p:txBody>
          <a:bodyPr>
            <a:spAutoFit/>
          </a:bodyPr>
          <a:lstStyle/>
          <a:p>
            <a:pPr eaLnBrk="1" hangingPunct="1"/>
            <a:r>
              <a:rPr lang="ru-RU" altLang="en-US" sz="2000"/>
              <a:t>Денисовец</a:t>
            </a:r>
            <a:r>
              <a:rPr lang="en-US" altLang="en-US" sz="2000"/>
              <a:t> </a:t>
            </a:r>
            <a:r>
              <a:rPr lang="ru-RU" altLang="en-US" sz="2000"/>
              <a:t>–</a:t>
            </a:r>
            <a:r>
              <a:rPr lang="en-US" altLang="en-US" sz="2000"/>
              <a:t> </a:t>
            </a:r>
            <a:r>
              <a:rPr lang="ru-RU" altLang="en-US" sz="2000"/>
              <a:t>2010</a:t>
            </a:r>
            <a:r>
              <a:rPr lang="en-US" altLang="en-US" sz="2000"/>
              <a:t>:</a:t>
            </a:r>
          </a:p>
          <a:p>
            <a:pPr eaLnBrk="1" hangingPunct="1"/>
            <a:r>
              <a:rPr lang="ru-RU" altLang="en-US" sz="2000">
                <a:solidFill>
                  <a:srgbClr val="FF0000"/>
                </a:solidFill>
              </a:rPr>
              <a:t>Евроазиаты: 2.5</a:t>
            </a:r>
            <a:r>
              <a:rPr lang="en-US" altLang="en-US" sz="2000">
                <a:solidFill>
                  <a:srgbClr val="FF0000"/>
                </a:solidFill>
              </a:rPr>
              <a:t>% </a:t>
            </a:r>
            <a:r>
              <a:rPr lang="ru-RU" altLang="en-US" sz="2000">
                <a:solidFill>
                  <a:srgbClr val="FF0000"/>
                </a:solidFill>
              </a:rPr>
              <a:t> от неандертальца, дополнительно у папуасов 4.8% от денисовца</a:t>
            </a:r>
            <a:endParaRPr lang="en-US" altLang="en-US" sz="2000">
              <a:solidFill>
                <a:srgbClr val="FF0000"/>
              </a:solidFill>
            </a:endParaRPr>
          </a:p>
          <a:p>
            <a:pPr eaLnBrk="1" hangingPunct="1"/>
            <a:endParaRPr lang="en-US" altLang="en-US"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5508625" y="6499225"/>
            <a:ext cx="208121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K </a:t>
            </a:r>
            <a:r>
              <a:rPr lang="en-US" altLang="en-US" dirty="0" err="1">
                <a:effectLst>
                  <a:outerShdw blurRad="38100" dist="38100" dir="2700000" algn="tl">
                    <a:srgbClr val="000000">
                      <a:alpha val="43137"/>
                    </a:srgbClr>
                  </a:outerShdw>
                </a:effectLst>
                <a:cs typeface="+mn-cs"/>
              </a:rPr>
              <a:t>Prüfer</a:t>
            </a:r>
            <a:r>
              <a:rPr lang="en-US" altLang="en-US" dirty="0">
                <a:effectLst>
                  <a:outerShdw blurRad="38100" dist="38100" dir="2700000" algn="tl">
                    <a:srgbClr val="000000">
                      <a:alpha val="43137"/>
                    </a:srgbClr>
                  </a:outerShdw>
                </a:effectLst>
                <a:cs typeface="+mn-cs"/>
              </a:rPr>
              <a:t>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(2013)</a:t>
            </a:r>
          </a:p>
        </p:txBody>
      </p:sp>
      <p:sp>
        <p:nvSpPr>
          <p:cNvPr id="2051" name="Text Box 8"/>
          <p:cNvSpPr txBox="1">
            <a:spLocks noChangeArrowheads="1"/>
          </p:cNvSpPr>
          <p:nvPr/>
        </p:nvSpPr>
        <p:spPr bwMode="auto">
          <a:xfrm>
            <a:off x="381000" y="461963"/>
            <a:ext cx="8397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sz="3200" b="1" dirty="0">
                <a:solidFill>
                  <a:srgbClr val="002060"/>
                </a:solidFill>
                <a:latin typeface="+mn-lt"/>
                <a:cs typeface="+mn-cs"/>
              </a:rPr>
              <a:t>Алтайский неандерталец</a:t>
            </a:r>
            <a:r>
              <a:rPr lang="en-US" sz="3200" b="1" dirty="0">
                <a:solidFill>
                  <a:srgbClr val="002060"/>
                </a:solidFill>
                <a:latin typeface="+mn-lt"/>
                <a:cs typeface="+mn-cs"/>
              </a:rPr>
              <a:t> </a:t>
            </a:r>
            <a:r>
              <a:rPr lang="ru-RU" sz="3200" b="1" dirty="0">
                <a:solidFill>
                  <a:srgbClr val="002060"/>
                </a:solidFill>
                <a:latin typeface="+mn-lt"/>
                <a:cs typeface="+mn-cs"/>
              </a:rPr>
              <a:t>– 2014</a:t>
            </a:r>
            <a:endParaRPr lang="en-US" sz="3200" b="1" dirty="0">
              <a:solidFill>
                <a:srgbClr val="002060"/>
              </a:solidFill>
              <a:latin typeface="+mn-lt"/>
              <a:cs typeface="+mn-cs"/>
            </a:endParaRPr>
          </a:p>
        </p:txBody>
      </p:sp>
      <p:pic>
        <p:nvPicPr>
          <p:cNvPr id="37892" name="Picture 31" descr="natureRGB"/>
          <p:cNvPicPr>
            <a:picLocks noChangeAspect="1" noChangeArrowheads="1"/>
          </p:cNvPicPr>
          <p:nvPr/>
        </p:nvPicPr>
        <p:blipFill>
          <a:blip r:embed="rId3" cstate="print"/>
          <a:srcRect/>
          <a:stretch>
            <a:fillRect/>
          </a:stretch>
        </p:blipFill>
        <p:spPr bwMode="auto">
          <a:xfrm>
            <a:off x="7745413" y="6396038"/>
            <a:ext cx="1230312" cy="276225"/>
          </a:xfrm>
          <a:prstGeom prst="rect">
            <a:avLst/>
          </a:prstGeom>
          <a:noFill/>
          <a:ln w="9525">
            <a:noFill/>
            <a:miter lim="800000"/>
            <a:headEnd/>
            <a:tailEnd/>
          </a:ln>
        </p:spPr>
      </p:pic>
      <p:pic>
        <p:nvPicPr>
          <p:cNvPr id="37893" name="Picture 6" descr="C:\Documents and Settings\Administrator\Desktop\12.12 ntu\ppt\nature12886-f1.jpg"/>
          <p:cNvPicPr>
            <a:picLocks noChangeAspect="1" noChangeArrowheads="1"/>
          </p:cNvPicPr>
          <p:nvPr/>
        </p:nvPicPr>
        <p:blipFill>
          <a:blip r:embed="rId4" cstate="print"/>
          <a:srcRect/>
          <a:stretch>
            <a:fillRect/>
          </a:stretch>
        </p:blipFill>
        <p:spPr bwMode="auto">
          <a:xfrm>
            <a:off x="209550" y="1773238"/>
            <a:ext cx="8740775"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7062788" y="6591300"/>
            <a:ext cx="20812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i="1" dirty="0">
                <a:effectLst>
                  <a:outerShdw blurRad="38100" dist="38100" dir="2700000" algn="tl">
                    <a:srgbClr val="000000">
                      <a:alpha val="43137"/>
                    </a:srgbClr>
                  </a:outerShdw>
                </a:effectLst>
                <a:cs typeface="+mn-cs"/>
              </a:rPr>
              <a:t>Sawyer</a:t>
            </a:r>
            <a:r>
              <a:rPr lang="ru-RU" i="1" dirty="0">
                <a:effectLst>
                  <a:outerShdw blurRad="38100" dist="38100" dir="2700000" algn="tl">
                    <a:srgbClr val="000000">
                      <a:alpha val="43137"/>
                    </a:srgbClr>
                  </a:outerShdw>
                </a:effectLst>
                <a:cs typeface="+mn-cs"/>
              </a:rPr>
              <a:t> </a:t>
            </a:r>
            <a:r>
              <a:rPr lang="en-GB" altLang="zh-CN" i="1" dirty="0">
                <a:effectLst>
                  <a:outerShdw blurRad="38100" dist="38100" dir="2700000" algn="tl">
                    <a:srgbClr val="000000">
                      <a:alpha val="43137"/>
                    </a:srgbClr>
                  </a:outerShdw>
                </a:effectLst>
                <a:cs typeface="+mn-cs"/>
              </a:rPr>
              <a:t>et al. </a:t>
            </a:r>
            <a:r>
              <a:rPr lang="en-US" altLang="zh-CN" i="1" dirty="0">
                <a:effectLst>
                  <a:outerShdw blurRad="38100" dist="38100" dir="2700000" algn="tl">
                    <a:srgbClr val="000000">
                      <a:alpha val="43137"/>
                    </a:srgbClr>
                  </a:outerShdw>
                </a:effectLst>
                <a:cs typeface="+mn-cs"/>
              </a:rPr>
              <a:t>PNAS </a:t>
            </a:r>
            <a:r>
              <a:rPr lang="en-GB" altLang="zh-CN" dirty="0">
                <a:effectLst>
                  <a:outerShdw blurRad="38100" dist="38100" dir="2700000" algn="tl">
                    <a:srgbClr val="000000">
                      <a:alpha val="43137"/>
                    </a:srgbClr>
                  </a:outerShdw>
                </a:effectLst>
                <a:cs typeface="+mn-cs"/>
              </a:rPr>
              <a:t>(2015)</a:t>
            </a:r>
          </a:p>
        </p:txBody>
      </p:sp>
      <p:sp>
        <p:nvSpPr>
          <p:cNvPr id="2051" name="Text Box 8"/>
          <p:cNvSpPr txBox="1">
            <a:spLocks noChangeArrowheads="1"/>
          </p:cNvSpPr>
          <p:nvPr/>
        </p:nvSpPr>
        <p:spPr bwMode="auto">
          <a:xfrm>
            <a:off x="381000" y="393700"/>
            <a:ext cx="8397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sz="3200" b="1" dirty="0">
                <a:solidFill>
                  <a:srgbClr val="002060"/>
                </a:solidFill>
                <a:latin typeface="+mn-lt"/>
                <a:cs typeface="+mn-cs"/>
              </a:rPr>
              <a:t>Еще </a:t>
            </a:r>
            <a:r>
              <a:rPr lang="ru-RU" sz="3200" b="1" dirty="0" err="1">
                <a:solidFill>
                  <a:srgbClr val="002060"/>
                </a:solidFill>
                <a:latin typeface="+mn-lt"/>
                <a:cs typeface="+mn-cs"/>
              </a:rPr>
              <a:t>денисовцы</a:t>
            </a:r>
            <a:r>
              <a:rPr lang="ru-RU" sz="3200" b="1" dirty="0">
                <a:solidFill>
                  <a:srgbClr val="002060"/>
                </a:solidFill>
                <a:latin typeface="+mn-lt"/>
                <a:cs typeface="+mn-cs"/>
              </a:rPr>
              <a:t> – 2015</a:t>
            </a:r>
            <a:endParaRPr lang="en-US" sz="3200" b="1" dirty="0">
              <a:solidFill>
                <a:srgbClr val="002060"/>
              </a:solidFill>
              <a:latin typeface="+mn-lt"/>
              <a:cs typeface="+mn-cs"/>
            </a:endParaRPr>
          </a:p>
        </p:txBody>
      </p:sp>
      <p:pic>
        <p:nvPicPr>
          <p:cNvPr id="39940" name="Picture 2"/>
          <p:cNvPicPr>
            <a:picLocks noChangeAspect="1" noChangeArrowheads="1"/>
          </p:cNvPicPr>
          <p:nvPr/>
        </p:nvPicPr>
        <p:blipFill>
          <a:blip r:embed="rId3" cstate="print"/>
          <a:srcRect/>
          <a:stretch>
            <a:fillRect/>
          </a:stretch>
        </p:blipFill>
        <p:spPr bwMode="auto">
          <a:xfrm>
            <a:off x="317500" y="1052513"/>
            <a:ext cx="8524875" cy="2428875"/>
          </a:xfrm>
          <a:prstGeom prst="rect">
            <a:avLst/>
          </a:prstGeom>
          <a:noFill/>
          <a:ln w="9525">
            <a:noFill/>
            <a:miter lim="800000"/>
            <a:headEnd/>
            <a:tailEnd/>
          </a:ln>
        </p:spPr>
      </p:pic>
      <p:pic>
        <p:nvPicPr>
          <p:cNvPr id="39941" name="Picture 3"/>
          <p:cNvPicPr>
            <a:picLocks noChangeAspect="1" noChangeArrowheads="1"/>
          </p:cNvPicPr>
          <p:nvPr/>
        </p:nvPicPr>
        <p:blipFill>
          <a:blip r:embed="rId4" cstate="print"/>
          <a:srcRect/>
          <a:stretch>
            <a:fillRect/>
          </a:stretch>
        </p:blipFill>
        <p:spPr bwMode="auto">
          <a:xfrm>
            <a:off x="317500" y="3454400"/>
            <a:ext cx="4972050" cy="3403600"/>
          </a:xfrm>
          <a:prstGeom prst="rect">
            <a:avLst/>
          </a:prstGeom>
          <a:noFill/>
          <a:ln w="9525">
            <a:noFill/>
            <a:miter lim="800000"/>
            <a:headEnd/>
            <a:tailEnd/>
          </a:ln>
        </p:spPr>
      </p:pic>
      <p:sp>
        <p:nvSpPr>
          <p:cNvPr id="39942" name="TextBox 1"/>
          <p:cNvSpPr txBox="1">
            <a:spLocks noChangeArrowheads="1"/>
          </p:cNvSpPr>
          <p:nvPr/>
        </p:nvSpPr>
        <p:spPr bwMode="auto">
          <a:xfrm>
            <a:off x="6084888" y="3933825"/>
            <a:ext cx="2613025" cy="2308225"/>
          </a:xfrm>
          <a:prstGeom prst="rect">
            <a:avLst/>
          </a:prstGeom>
          <a:noFill/>
          <a:ln w="9525">
            <a:noFill/>
            <a:miter lim="800000"/>
            <a:headEnd/>
            <a:tailEnd/>
          </a:ln>
        </p:spPr>
        <p:txBody>
          <a:bodyPr>
            <a:spAutoFit/>
          </a:bodyPr>
          <a:lstStyle/>
          <a:p>
            <a:r>
              <a:rPr lang="en-US" altLang="ru-RU" sz="2400"/>
              <a:t>Denisova 8 </a:t>
            </a:r>
            <a:r>
              <a:rPr lang="ru-RU" altLang="ru-RU" sz="2400"/>
              <a:t>на 60 тысяч лет старше, чем </a:t>
            </a:r>
            <a:r>
              <a:rPr lang="en-US" altLang="ru-RU" sz="2400"/>
              <a:t>Denisova 3 </a:t>
            </a:r>
            <a:r>
              <a:rPr lang="ru-RU" altLang="ru-RU" sz="2400"/>
              <a:t>и </a:t>
            </a:r>
            <a:r>
              <a:rPr lang="en-US" altLang="ru-RU" sz="2400"/>
              <a:t>Denisova 4</a:t>
            </a:r>
          </a:p>
          <a:p>
            <a:endParaRPr lang="en-US" altLang="ru-RU" sz="2400"/>
          </a:p>
          <a:p>
            <a:r>
              <a:rPr lang="en-US" altLang="ru-RU" sz="2400"/>
              <a:t>~ 50-110 </a:t>
            </a:r>
            <a:r>
              <a:rPr lang="ru-RU" altLang="ru-RU" sz="2400"/>
              <a:t>тыс. лет</a:t>
            </a:r>
            <a:endParaRPr lang="en-US" altLang="ru-RU"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79388" y="188913"/>
            <a:ext cx="7486650" cy="6553200"/>
          </a:xfrm>
          <a:prstGeom prst="rect">
            <a:avLst/>
          </a:prstGeom>
          <a:noFill/>
          <a:ln w="9525">
            <a:noFill/>
            <a:miter lim="800000"/>
            <a:headEnd/>
            <a:tailEnd/>
          </a:ln>
        </p:spPr>
      </p:pic>
      <p:sp>
        <p:nvSpPr>
          <p:cNvPr id="2" name="Заголовок 1"/>
          <p:cNvSpPr>
            <a:spLocks noGrp="1"/>
          </p:cNvSpPr>
          <p:nvPr>
            <p:ph type="title"/>
          </p:nvPr>
        </p:nvSpPr>
        <p:spPr>
          <a:xfrm>
            <a:off x="2685281" y="226158"/>
            <a:ext cx="6442695" cy="100878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Autofit/>
          </a:bodyPr>
          <a:lstStyle/>
          <a:p>
            <a:pPr eaLnBrk="1" fontAlgn="auto" hangingPunct="1">
              <a:spcAft>
                <a:spcPts val="0"/>
              </a:spcAft>
              <a:defRPr/>
            </a:pPr>
            <a:r>
              <a:rPr lang="ru-RU" sz="3200" b="1" dirty="0">
                <a:solidFill>
                  <a:srgbClr val="002060"/>
                </a:solidFill>
              </a:rPr>
              <a:t>Восстанавливаем неандертальца </a:t>
            </a:r>
            <a:br>
              <a:rPr lang="ru-RU" sz="3200" b="1" dirty="0">
                <a:solidFill>
                  <a:srgbClr val="002060"/>
                </a:solidFill>
              </a:rPr>
            </a:br>
            <a:r>
              <a:rPr lang="ru-RU" sz="3200" b="1" dirty="0">
                <a:solidFill>
                  <a:srgbClr val="002060"/>
                </a:solidFill>
              </a:rPr>
              <a:t>по </a:t>
            </a:r>
            <a:r>
              <a:rPr lang="ru-RU" sz="3200" b="1" strike="sngStrike" dirty="0">
                <a:solidFill>
                  <a:srgbClr val="002060"/>
                </a:solidFill>
              </a:rPr>
              <a:t>костям</a:t>
            </a:r>
            <a:r>
              <a:rPr lang="ru-RU" sz="3200" b="1" dirty="0">
                <a:solidFill>
                  <a:srgbClr val="002060"/>
                </a:solidFill>
              </a:rPr>
              <a:t> последовательностям</a:t>
            </a:r>
            <a:endParaRPr lang="en-US" sz="3200" b="1" dirty="0">
              <a:solidFill>
                <a:srgbClr val="002060"/>
              </a:solidFill>
              <a:latin typeface="+mn-lt"/>
              <a:ea typeface="+mn-ea"/>
              <a:cs typeface="+mn-cs"/>
            </a:endParaRPr>
          </a:p>
        </p:txBody>
      </p:sp>
      <p:sp>
        <p:nvSpPr>
          <p:cNvPr id="5" name="TextBox 4"/>
          <p:cNvSpPr txBox="1"/>
          <p:nvPr/>
        </p:nvSpPr>
        <p:spPr>
          <a:xfrm>
            <a:off x="5148263" y="2265363"/>
            <a:ext cx="3744912" cy="830262"/>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ru-RU" sz="2400" dirty="0">
                <a:latin typeface="+mn-lt"/>
                <a:cs typeface="+mn-cs"/>
              </a:rPr>
              <a:t>красный – азиаты</a:t>
            </a:r>
            <a:endParaRPr lang="en-US" sz="2400" dirty="0">
              <a:latin typeface="+mn-lt"/>
              <a:cs typeface="+mn-cs"/>
            </a:endParaRPr>
          </a:p>
          <a:p>
            <a:pPr marL="285750" indent="-285750" eaLnBrk="1" fontAlgn="auto" hangingPunct="1">
              <a:spcBef>
                <a:spcPts val="0"/>
              </a:spcBef>
              <a:spcAft>
                <a:spcPts val="0"/>
              </a:spcAft>
              <a:buFont typeface="Arial" panose="020B0604020202020204" pitchFamily="34" charset="0"/>
              <a:buChar char="•"/>
              <a:defRPr/>
            </a:pPr>
            <a:r>
              <a:rPr lang="ru-RU" sz="2400" dirty="0">
                <a:latin typeface="+mn-lt"/>
                <a:cs typeface="+mn-cs"/>
              </a:rPr>
              <a:t>синий – европейцы</a:t>
            </a:r>
            <a:endParaRPr lang="en-US" sz="2400" dirty="0">
              <a:latin typeface="+mn-lt"/>
              <a:cs typeface="+mn-cs"/>
            </a:endParaRPr>
          </a:p>
        </p:txBody>
      </p:sp>
      <p:sp>
        <p:nvSpPr>
          <p:cNvPr id="8" name="TextBox 7"/>
          <p:cNvSpPr txBox="1"/>
          <p:nvPr/>
        </p:nvSpPr>
        <p:spPr>
          <a:xfrm>
            <a:off x="7956550" y="6396038"/>
            <a:ext cx="1187450" cy="461962"/>
          </a:xfrm>
          <a:prstGeom prst="rect">
            <a:avLst/>
          </a:prstGeom>
          <a:noFill/>
        </p:spPr>
        <p:txBody>
          <a:bodyPr>
            <a:spAutoFit/>
          </a:bodyPr>
          <a:lstStyle/>
          <a:p>
            <a:pPr eaLnBrk="1" fontAlgn="auto" hangingPunct="1">
              <a:spcBef>
                <a:spcPts val="0"/>
              </a:spcBef>
              <a:spcAft>
                <a:spcPts val="0"/>
              </a:spcAft>
              <a:defRPr/>
            </a:pPr>
            <a:r>
              <a:rPr lang="en-US" sz="1200" dirty="0" err="1">
                <a:effectLst>
                  <a:outerShdw blurRad="38100" dist="38100" dir="2700000" algn="tl">
                    <a:srgbClr val="000000">
                      <a:alpha val="43137"/>
                    </a:srgbClr>
                  </a:outerShdw>
                </a:effectLst>
                <a:latin typeface="Arial" panose="020B0604020202020204" pitchFamily="34" charset="0"/>
              </a:rPr>
              <a:t>Vernot</a:t>
            </a:r>
            <a:r>
              <a:rPr lang="en-US" sz="1200" dirty="0">
                <a:effectLst>
                  <a:outerShdw blurRad="38100" dist="38100" dir="2700000" algn="tl">
                    <a:srgbClr val="000000">
                      <a:alpha val="43137"/>
                    </a:srgbClr>
                  </a:outerShdw>
                </a:effectLst>
                <a:latin typeface="Arial" panose="020B0604020202020204" pitchFamily="34" charset="0"/>
              </a:rPr>
              <a:t> &amp; </a:t>
            </a:r>
            <a:r>
              <a:rPr lang="en-US" sz="1200" dirty="0" err="1">
                <a:effectLst>
                  <a:outerShdw blurRad="38100" dist="38100" dir="2700000" algn="tl">
                    <a:srgbClr val="000000">
                      <a:alpha val="43137"/>
                    </a:srgbClr>
                  </a:outerShdw>
                </a:effectLst>
                <a:latin typeface="Arial" panose="020B0604020202020204" pitchFamily="34" charset="0"/>
              </a:rPr>
              <a:t>Akey</a:t>
            </a:r>
            <a:r>
              <a:rPr lang="en-US" sz="1200" dirty="0">
                <a:effectLst>
                  <a:outerShdw blurRad="38100" dist="38100" dir="2700000" algn="tl">
                    <a:srgbClr val="000000">
                      <a:alpha val="43137"/>
                    </a:srgbClr>
                  </a:outerShdw>
                </a:effectLst>
                <a:latin typeface="Arial" panose="020B0604020202020204" pitchFamily="34" charset="0"/>
              </a:rPr>
              <a:t>, Science, 2014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468313" y="9525"/>
            <a:ext cx="8229600" cy="971550"/>
          </a:xfrm>
        </p:spPr>
        <p:txBody>
          <a:bodyPr/>
          <a:lstStyle/>
          <a:p>
            <a:pPr eaLnBrk="1" hangingPunct="1"/>
            <a:r>
              <a:rPr lang="ru-RU" altLang="ru-RU" sz="3200" b="1" smtClean="0">
                <a:solidFill>
                  <a:srgbClr val="002060"/>
                </a:solidFill>
              </a:rPr>
              <a:t>Дополнительный поток неандертальских аллелей в геном азиатов</a:t>
            </a:r>
            <a:endParaRPr lang="en-US" altLang="ru-RU" sz="3200" b="1" smtClean="0">
              <a:solidFill>
                <a:srgbClr val="002060"/>
              </a:solidFill>
            </a:endParaRPr>
          </a:p>
        </p:txBody>
      </p:sp>
      <p:pic>
        <p:nvPicPr>
          <p:cNvPr id="43011" name="Picture 2"/>
          <p:cNvPicPr>
            <a:picLocks noGrp="1" noChangeAspect="1" noChangeArrowheads="1"/>
          </p:cNvPicPr>
          <p:nvPr>
            <p:ph idx="1"/>
          </p:nvPr>
        </p:nvPicPr>
        <p:blipFill>
          <a:blip r:embed="rId3" cstate="print"/>
          <a:srcRect/>
          <a:stretch>
            <a:fillRect/>
          </a:stretch>
        </p:blipFill>
        <p:spPr>
          <a:xfrm>
            <a:off x="971550" y="981075"/>
            <a:ext cx="6915150" cy="3352800"/>
          </a:xfrm>
          <a:noFill/>
        </p:spPr>
      </p:pic>
      <p:sp>
        <p:nvSpPr>
          <p:cNvPr id="4" name="TextBox 3"/>
          <p:cNvSpPr txBox="1"/>
          <p:nvPr/>
        </p:nvSpPr>
        <p:spPr>
          <a:xfrm>
            <a:off x="7956550" y="6396038"/>
            <a:ext cx="1187450" cy="461962"/>
          </a:xfrm>
          <a:prstGeom prst="rect">
            <a:avLst/>
          </a:prstGeom>
          <a:noFill/>
        </p:spPr>
        <p:txBody>
          <a:bodyPr>
            <a:spAutoFit/>
          </a:bodyPr>
          <a:lstStyle/>
          <a:p>
            <a:pPr eaLnBrk="1" fontAlgn="auto" hangingPunct="1">
              <a:spcBef>
                <a:spcPts val="0"/>
              </a:spcBef>
              <a:spcAft>
                <a:spcPts val="0"/>
              </a:spcAft>
              <a:defRPr/>
            </a:pPr>
            <a:r>
              <a:rPr lang="en-US" sz="1200" dirty="0" err="1">
                <a:effectLst>
                  <a:outerShdw blurRad="38100" dist="38100" dir="2700000" algn="tl">
                    <a:srgbClr val="000000">
                      <a:alpha val="43137"/>
                    </a:srgbClr>
                  </a:outerShdw>
                </a:effectLst>
                <a:latin typeface="Arial" panose="020B0604020202020204" pitchFamily="34" charset="0"/>
              </a:rPr>
              <a:t>Vernot</a:t>
            </a:r>
            <a:r>
              <a:rPr lang="en-US" sz="1200" dirty="0">
                <a:effectLst>
                  <a:outerShdw blurRad="38100" dist="38100" dir="2700000" algn="tl">
                    <a:srgbClr val="000000">
                      <a:alpha val="43137"/>
                    </a:srgbClr>
                  </a:outerShdw>
                </a:effectLst>
                <a:latin typeface="Arial" panose="020B0604020202020204" pitchFamily="34" charset="0"/>
              </a:rPr>
              <a:t> &amp; </a:t>
            </a:r>
            <a:r>
              <a:rPr lang="en-US" sz="1200" dirty="0" err="1">
                <a:effectLst>
                  <a:outerShdw blurRad="38100" dist="38100" dir="2700000" algn="tl">
                    <a:srgbClr val="000000">
                      <a:alpha val="43137"/>
                    </a:srgbClr>
                  </a:outerShdw>
                </a:effectLst>
                <a:latin typeface="Arial" panose="020B0604020202020204" pitchFamily="34" charset="0"/>
              </a:rPr>
              <a:t>Akey</a:t>
            </a:r>
            <a:r>
              <a:rPr lang="en-US" sz="1200" dirty="0">
                <a:effectLst>
                  <a:outerShdw blurRad="38100" dist="38100" dir="2700000" algn="tl">
                    <a:srgbClr val="000000">
                      <a:alpha val="43137"/>
                    </a:srgbClr>
                  </a:outerShdw>
                </a:effectLst>
                <a:latin typeface="Arial" panose="020B0604020202020204" pitchFamily="34" charset="0"/>
              </a:rPr>
              <a:t>, Science, 2014</a:t>
            </a:r>
          </a:p>
        </p:txBody>
      </p:sp>
      <p:sp>
        <p:nvSpPr>
          <p:cNvPr id="43013" name="TextBox 4"/>
          <p:cNvSpPr txBox="1">
            <a:spLocks noChangeArrowheads="1"/>
          </p:cNvSpPr>
          <p:nvPr/>
        </p:nvSpPr>
        <p:spPr bwMode="auto">
          <a:xfrm>
            <a:off x="327025" y="4519613"/>
            <a:ext cx="8622938" cy="1569660"/>
          </a:xfrm>
          <a:prstGeom prst="rect">
            <a:avLst/>
          </a:prstGeom>
          <a:noFill/>
          <a:ln w="9525">
            <a:noFill/>
            <a:miter lim="800000"/>
            <a:headEnd/>
            <a:tailEnd/>
          </a:ln>
        </p:spPr>
        <p:txBody>
          <a:bodyPr wrap="none">
            <a:spAutoFit/>
          </a:bodyPr>
          <a:lstStyle/>
          <a:p>
            <a:pPr marL="800100" lvl="1" indent="-342900" eaLnBrk="1" hangingPunct="1">
              <a:buFont typeface="Arial" pitchFamily="34" charset="0"/>
              <a:buChar char="•"/>
            </a:pPr>
            <a:r>
              <a:rPr lang="ru-RU" altLang="en-US" sz="2400" dirty="0"/>
              <a:t>20% генома </a:t>
            </a:r>
            <a:r>
              <a:rPr lang="ru-RU" altLang="en-US" sz="2400" dirty="0" err="1" smtClean="0"/>
              <a:t>н-ца</a:t>
            </a:r>
            <a:r>
              <a:rPr lang="en-US" altLang="en-US" sz="2400" dirty="0" smtClean="0"/>
              <a:t> </a:t>
            </a:r>
            <a:r>
              <a:rPr lang="ru-RU" altLang="en-US" sz="2400" dirty="0"/>
              <a:t>при </a:t>
            </a:r>
            <a:r>
              <a:rPr lang="en-US" altLang="en-US" sz="2400" dirty="0"/>
              <a:t>FDR=5% (</a:t>
            </a:r>
            <a:r>
              <a:rPr lang="ru-RU" altLang="en-US" sz="2400" i="1" dirty="0"/>
              <a:t>где-то написано, что 70%</a:t>
            </a:r>
            <a:r>
              <a:rPr lang="ru-RU" altLang="en-US" sz="2400" dirty="0"/>
              <a:t>)</a:t>
            </a:r>
          </a:p>
          <a:p>
            <a:pPr marL="800100" lvl="1" indent="-342900" eaLnBrk="1" hangingPunct="1">
              <a:buFont typeface="Arial" pitchFamily="34" charset="0"/>
              <a:buChar char="•"/>
            </a:pPr>
            <a:r>
              <a:rPr lang="ru-RU" altLang="en-US" sz="2400" dirty="0"/>
              <a:t>Средняя длина </a:t>
            </a:r>
            <a:r>
              <a:rPr lang="ru-RU" altLang="en-US" sz="2400" dirty="0" err="1"/>
              <a:t>гаплотипа</a:t>
            </a:r>
            <a:r>
              <a:rPr lang="ru-RU" altLang="en-US" sz="2400" dirty="0"/>
              <a:t> 57 Кб</a:t>
            </a:r>
          </a:p>
          <a:p>
            <a:pPr marL="800100" lvl="1" indent="-342900" eaLnBrk="1" hangingPunct="1">
              <a:buFont typeface="Arial" pitchFamily="34" charset="0"/>
              <a:buChar char="•"/>
            </a:pPr>
            <a:r>
              <a:rPr lang="ru-RU" altLang="en-US" sz="2400" dirty="0"/>
              <a:t>26% генов имеют хотя бы один неандертальский </a:t>
            </a:r>
            <a:r>
              <a:rPr lang="ru-RU" altLang="en-US" sz="2400" dirty="0" err="1"/>
              <a:t>экзон</a:t>
            </a:r>
            <a:endParaRPr lang="ru-RU" altLang="en-US" sz="2400" dirty="0"/>
          </a:p>
          <a:p>
            <a:pPr marL="800100" lvl="1" indent="-342900" eaLnBrk="1" hangingPunct="1">
              <a:buFont typeface="Arial" pitchFamily="34" charset="0"/>
              <a:buChar char="•"/>
            </a:pPr>
            <a:r>
              <a:rPr lang="ru-RU" altLang="en-US" sz="2400" dirty="0"/>
              <a:t>У азиатов </a:t>
            </a:r>
            <a:r>
              <a:rPr lang="ru-RU" altLang="en-US" sz="2400" dirty="0" smtClean="0"/>
              <a:t>– больше</a:t>
            </a:r>
            <a:endParaRPr lang="en-US" alt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115888"/>
            <a:ext cx="8493125" cy="1368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А у африканцев ничего не завалялось? </a:t>
            </a:r>
          </a:p>
          <a:p>
            <a:pPr algn="ctr" eaLnBrk="1" fontAlgn="auto" hangingPunct="1">
              <a:spcBef>
                <a:spcPts val="0"/>
              </a:spcBef>
              <a:spcAft>
                <a:spcPts val="0"/>
              </a:spcAft>
              <a:defRPr/>
            </a:pPr>
            <a:r>
              <a:rPr lang="en-GB" altLang="en-US" b="1" dirty="0">
                <a:solidFill>
                  <a:srgbClr val="002060"/>
                </a:solidFill>
                <a:latin typeface="+mj-lt"/>
                <a:ea typeface="+mj-ea"/>
                <a:cs typeface="+mj-cs"/>
              </a:rPr>
              <a:t>Frequency of </a:t>
            </a:r>
            <a:r>
              <a:rPr lang="en-GB" altLang="en-US" b="1" dirty="0" err="1">
                <a:solidFill>
                  <a:srgbClr val="002060"/>
                </a:solidFill>
                <a:latin typeface="+mj-lt"/>
                <a:ea typeface="+mj-ea"/>
                <a:cs typeface="+mj-cs"/>
              </a:rPr>
              <a:t>introgressive</a:t>
            </a:r>
            <a:r>
              <a:rPr lang="en-GB" altLang="en-US" b="1" dirty="0">
                <a:solidFill>
                  <a:srgbClr val="002060"/>
                </a:solidFill>
                <a:latin typeface="+mj-lt"/>
                <a:ea typeface="+mj-ea"/>
                <a:cs typeface="+mj-cs"/>
              </a:rPr>
              <a:t> variants within three sequenced regions in an expanded sample of ≈500 sub-Saharan Africans</a:t>
            </a:r>
          </a:p>
        </p:txBody>
      </p:sp>
      <p:pic>
        <p:nvPicPr>
          <p:cNvPr id="45059" name="Picture 2"/>
          <p:cNvPicPr>
            <a:picLocks noChangeAspect="1" noChangeArrowheads="1"/>
          </p:cNvPicPr>
          <p:nvPr/>
        </p:nvPicPr>
        <p:blipFill>
          <a:blip r:embed="rId3" cstate="print"/>
          <a:srcRect/>
          <a:stretch>
            <a:fillRect/>
          </a:stretch>
        </p:blipFill>
        <p:spPr bwMode="auto">
          <a:xfrm>
            <a:off x="3175" y="5943600"/>
            <a:ext cx="9105900" cy="942975"/>
          </a:xfrm>
          <a:prstGeom prst="rect">
            <a:avLst/>
          </a:prstGeom>
          <a:noFill/>
          <a:ln w="9525">
            <a:noFill/>
            <a:round/>
            <a:headEnd/>
            <a:tailEnd/>
          </a:ln>
          <a:effectLst/>
        </p:spPr>
      </p:pic>
      <p:pic>
        <p:nvPicPr>
          <p:cNvPr id="45060" name="Picture 3"/>
          <p:cNvPicPr>
            <a:picLocks noChangeAspect="1" noChangeArrowheads="1"/>
          </p:cNvPicPr>
          <p:nvPr/>
        </p:nvPicPr>
        <p:blipFill>
          <a:blip r:embed="rId4" cstate="print"/>
          <a:srcRect/>
          <a:stretch>
            <a:fillRect/>
          </a:stretch>
        </p:blipFill>
        <p:spPr bwMode="auto">
          <a:xfrm>
            <a:off x="2208213" y="1412875"/>
            <a:ext cx="4730750" cy="4894263"/>
          </a:xfrm>
          <a:prstGeom prst="rect">
            <a:avLst/>
          </a:prstGeom>
          <a:noFill/>
          <a:ln w="9525">
            <a:noFill/>
            <a:round/>
            <a:headEnd/>
            <a:tailEnd/>
          </a:ln>
          <a:effectLst/>
        </p:spPr>
      </p:pic>
      <p:sp>
        <p:nvSpPr>
          <p:cNvPr id="3076" name="Text Box 4"/>
          <p:cNvSpPr txBox="1">
            <a:spLocks noChangeArrowheads="1"/>
          </p:cNvSpPr>
          <p:nvPr/>
        </p:nvSpPr>
        <p:spPr bwMode="auto">
          <a:xfrm>
            <a:off x="3635375" y="6508750"/>
            <a:ext cx="3414713" cy="233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eaLnBrk="1" fontAlgn="auto" hangingPunct="1">
              <a:spcBef>
                <a:spcPts val="0"/>
              </a:spcBef>
              <a:spcAft>
                <a:spcPts val="0"/>
              </a:spcAft>
              <a:defRPr/>
            </a:pPr>
            <a:r>
              <a:rPr lang="en-GB" altLang="en-US" sz="1200" dirty="0">
                <a:effectLst>
                  <a:outerShdw blurRad="38100" dist="38100" dir="2700000" algn="tl">
                    <a:srgbClr val="000000">
                      <a:alpha val="43137"/>
                    </a:srgbClr>
                  </a:outerShdw>
                </a:effectLst>
                <a:latin typeface="Arial" charset="0"/>
              </a:rPr>
              <a:t>Hammer M F et al. PNAS 2011;108:15123-15128</a:t>
            </a:r>
          </a:p>
        </p:txBody>
      </p:sp>
      <p:sp>
        <p:nvSpPr>
          <p:cNvPr id="45062" name="TextBox 1"/>
          <p:cNvSpPr txBox="1">
            <a:spLocks noChangeArrowheads="1"/>
          </p:cNvSpPr>
          <p:nvPr/>
        </p:nvSpPr>
        <p:spPr bwMode="auto">
          <a:xfrm>
            <a:off x="250825" y="4508500"/>
            <a:ext cx="1247775" cy="923925"/>
          </a:xfrm>
          <a:prstGeom prst="rect">
            <a:avLst/>
          </a:prstGeom>
          <a:noFill/>
          <a:ln w="9525">
            <a:noFill/>
            <a:miter lim="800000"/>
            <a:headEnd/>
            <a:tailEnd/>
          </a:ln>
        </p:spPr>
        <p:txBody>
          <a:bodyPr wrap="none">
            <a:spAutoFit/>
          </a:bodyPr>
          <a:lstStyle/>
          <a:p>
            <a:pPr eaLnBrk="1" hangingPunct="1"/>
            <a:r>
              <a:rPr lang="ru-RU" altLang="en-US"/>
              <a:t>4</a:t>
            </a:r>
            <a:r>
              <a:rPr lang="en-US" altLang="en-US"/>
              <a:t>q: 31.4 </a:t>
            </a:r>
            <a:r>
              <a:rPr lang="ru-RU" altLang="en-US"/>
              <a:t>Кб</a:t>
            </a:r>
          </a:p>
          <a:p>
            <a:pPr eaLnBrk="1" hangingPunct="1"/>
            <a:r>
              <a:rPr lang="ru-RU" altLang="en-US"/>
              <a:t>18</a:t>
            </a:r>
            <a:r>
              <a:rPr lang="en-US" altLang="en-US"/>
              <a:t>q: </a:t>
            </a:r>
            <a:r>
              <a:rPr lang="ru-RU" altLang="en-US"/>
              <a:t>(?)</a:t>
            </a:r>
            <a:endParaRPr lang="en-US" altLang="en-US"/>
          </a:p>
          <a:p>
            <a:pPr eaLnBrk="1" hangingPunct="1"/>
            <a:r>
              <a:rPr lang="en-US" altLang="en-US"/>
              <a:t>13q: </a:t>
            </a:r>
            <a:r>
              <a:rPr lang="ru-RU" altLang="en-US"/>
              <a:t>14 Кб</a:t>
            </a:r>
            <a:endParaRPr lang="en-US" alt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Объект 4"/>
          <p:cNvPicPr>
            <a:picLocks noGrp="1" noChangeAspect="1"/>
          </p:cNvPicPr>
          <p:nvPr>
            <p:ph idx="1"/>
          </p:nvPr>
        </p:nvPicPr>
        <p:blipFill>
          <a:blip r:embed="rId3" cstate="print"/>
          <a:srcRect/>
          <a:stretch>
            <a:fillRect/>
          </a:stretch>
        </p:blipFill>
        <p:spPr>
          <a:xfrm>
            <a:off x="468313" y="188913"/>
            <a:ext cx="7920037" cy="6335712"/>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4687888" y="6588125"/>
            <a:ext cx="290036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Q Fu </a:t>
            </a:r>
            <a:r>
              <a:rPr lang="en-GB" altLang="zh-CN" i="1" dirty="0">
                <a:effectLst>
                  <a:outerShdw blurRad="38100" dist="38100" dir="2700000" algn="tl">
                    <a:srgbClr val="000000">
                      <a:alpha val="43137"/>
                    </a:srgbClr>
                  </a:outerShdw>
                </a:effectLst>
                <a:cs typeface="+mn-cs"/>
              </a:rPr>
              <a:t>et al. Nature </a:t>
            </a:r>
            <a:r>
              <a:rPr lang="en-GB" altLang="zh-CN" b="1" dirty="0">
                <a:effectLst>
                  <a:outerShdw blurRad="38100" dist="38100" dir="2700000" algn="tl">
                    <a:srgbClr val="000000">
                      <a:alpha val="43137"/>
                    </a:srgbClr>
                  </a:outerShdw>
                </a:effectLst>
                <a:cs typeface="+mn-cs"/>
              </a:rPr>
              <a:t>514</a:t>
            </a:r>
            <a:r>
              <a:rPr lang="en-GB" altLang="zh-CN" dirty="0">
                <a:effectLst>
                  <a:outerShdw blurRad="38100" dist="38100" dir="2700000" algn="tl">
                    <a:srgbClr val="000000">
                      <a:alpha val="43137"/>
                    </a:srgbClr>
                  </a:outerShdw>
                </a:effectLst>
                <a:cs typeface="+mn-cs"/>
              </a:rPr>
              <a:t>, 445-449 (2014)</a:t>
            </a:r>
          </a:p>
        </p:txBody>
      </p:sp>
      <p:sp>
        <p:nvSpPr>
          <p:cNvPr id="2051" name="Text Box 8"/>
          <p:cNvSpPr txBox="1">
            <a:spLocks noChangeArrowheads="1"/>
          </p:cNvSpPr>
          <p:nvPr/>
        </p:nvSpPr>
        <p:spPr bwMode="auto">
          <a:xfrm>
            <a:off x="869950" y="115888"/>
            <a:ext cx="75184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Древние кроманьонцы. 1. Усть-Ишим</a:t>
            </a:r>
          </a:p>
          <a:p>
            <a:pPr algn="ctr" eaLnBrk="1" fontAlgn="auto" hangingPunct="1">
              <a:spcBef>
                <a:spcPts val="0"/>
              </a:spcBef>
              <a:spcAft>
                <a:spcPts val="0"/>
              </a:spcAft>
              <a:defRPr/>
            </a:pPr>
            <a:r>
              <a:rPr lang="en-US" altLang="en-US" sz="2400" b="1" dirty="0">
                <a:solidFill>
                  <a:srgbClr val="002060"/>
                </a:solidFill>
                <a:latin typeface="+mj-lt"/>
                <a:ea typeface="+mj-ea"/>
                <a:cs typeface="+mj-cs"/>
              </a:rPr>
              <a:t>Geographic location, morphology and dating</a:t>
            </a:r>
          </a:p>
        </p:txBody>
      </p:sp>
      <p:pic>
        <p:nvPicPr>
          <p:cNvPr id="47108" name="Picture 31" descr="natureRGB"/>
          <p:cNvPicPr>
            <a:picLocks noChangeAspect="1" noChangeArrowheads="1"/>
          </p:cNvPicPr>
          <p:nvPr/>
        </p:nvPicPr>
        <p:blipFill>
          <a:blip r:embed="rId3" cstate="print"/>
          <a:srcRect/>
          <a:stretch>
            <a:fillRect/>
          </a:stretch>
        </p:blipFill>
        <p:spPr bwMode="auto">
          <a:xfrm>
            <a:off x="7740650" y="6489700"/>
            <a:ext cx="1230313" cy="276225"/>
          </a:xfrm>
          <a:prstGeom prst="rect">
            <a:avLst/>
          </a:prstGeom>
          <a:noFill/>
          <a:ln w="9525">
            <a:noFill/>
            <a:miter lim="800000"/>
            <a:headEnd/>
            <a:tailEnd/>
          </a:ln>
        </p:spPr>
      </p:pic>
      <p:pic>
        <p:nvPicPr>
          <p:cNvPr id="47109" name="Picture 6" descr="E:\Anne\10-15 ntu web ppt\web\eps\completed\nature13810-f1.jpg"/>
          <p:cNvPicPr>
            <a:picLocks noChangeAspect="1" noChangeArrowheads="1"/>
          </p:cNvPicPr>
          <p:nvPr/>
        </p:nvPicPr>
        <p:blipFill>
          <a:blip r:embed="rId4" cstate="print"/>
          <a:srcRect/>
          <a:stretch>
            <a:fillRect/>
          </a:stretch>
        </p:blipFill>
        <p:spPr bwMode="auto">
          <a:xfrm>
            <a:off x="1692275" y="1163638"/>
            <a:ext cx="5992813" cy="532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395288" y="692150"/>
            <a:ext cx="8229600" cy="490538"/>
          </a:xfrm>
        </p:spPr>
        <p:txBody>
          <a:bodyPr/>
          <a:lstStyle/>
          <a:p>
            <a:pPr eaLnBrk="1" hangingPunct="1"/>
            <a:r>
              <a:rPr lang="ru-RU" altLang="ru-RU" sz="3200" b="1" smtClean="0">
                <a:solidFill>
                  <a:srgbClr val="002060"/>
                </a:solidFill>
              </a:rPr>
              <a:t>Что там нашлось</a:t>
            </a:r>
            <a:endParaRPr lang="en-US" altLang="ru-RU" sz="3200" smtClean="0"/>
          </a:p>
        </p:txBody>
      </p:sp>
      <p:sp>
        <p:nvSpPr>
          <p:cNvPr id="3" name="Объект 2"/>
          <p:cNvSpPr>
            <a:spLocks noGrp="1"/>
          </p:cNvSpPr>
          <p:nvPr>
            <p:ph idx="1"/>
          </p:nvPr>
        </p:nvSpPr>
        <p:spPr/>
        <p:txBody>
          <a:bodyPr rtlCol="0">
            <a:normAutofit lnSpcReduction="10000"/>
          </a:bodyPr>
          <a:lstStyle/>
          <a:p>
            <a:pPr eaLnBrk="1" fontAlgn="auto" hangingPunct="1">
              <a:spcAft>
                <a:spcPts val="0"/>
              </a:spcAft>
              <a:defRPr/>
            </a:pPr>
            <a:r>
              <a:rPr lang="ru-RU" dirty="0"/>
              <a:t>2.3±0.3% неандертальских аллелей</a:t>
            </a:r>
          </a:p>
          <a:p>
            <a:pPr lvl="1" eaLnBrk="1" fontAlgn="auto" hangingPunct="1">
              <a:spcAft>
                <a:spcPts val="0"/>
              </a:spcAft>
              <a:buFont typeface="Arial" pitchFamily="34" charset="0"/>
              <a:buChar char="•"/>
              <a:defRPr/>
            </a:pPr>
            <a:r>
              <a:rPr lang="ru-RU" dirty="0"/>
              <a:t>У азиатов 1.7–2.1%</a:t>
            </a:r>
          </a:p>
          <a:p>
            <a:pPr lvl="1" eaLnBrk="1" fontAlgn="auto" hangingPunct="1">
              <a:spcAft>
                <a:spcPts val="0"/>
              </a:spcAft>
              <a:buFont typeface="Arial" pitchFamily="34" charset="0"/>
              <a:buChar char="•"/>
              <a:defRPr/>
            </a:pPr>
            <a:r>
              <a:rPr lang="ru-RU" dirty="0"/>
              <a:t>У европейцев 1.6–1.8%</a:t>
            </a:r>
          </a:p>
          <a:p>
            <a:pPr eaLnBrk="1" fontAlgn="auto" hangingPunct="1">
              <a:spcAft>
                <a:spcPts val="0"/>
              </a:spcAft>
              <a:defRPr/>
            </a:pPr>
            <a:r>
              <a:rPr lang="ru-RU" dirty="0"/>
              <a:t>Нет специфических </a:t>
            </a:r>
            <a:r>
              <a:rPr lang="ru-RU" dirty="0" err="1"/>
              <a:t>денисовских</a:t>
            </a:r>
            <a:r>
              <a:rPr lang="ru-RU" dirty="0"/>
              <a:t> аллелей</a:t>
            </a:r>
          </a:p>
          <a:p>
            <a:pPr eaLnBrk="1" fontAlgn="auto" hangingPunct="1">
              <a:spcAft>
                <a:spcPts val="0"/>
              </a:spcAft>
              <a:defRPr/>
            </a:pPr>
            <a:r>
              <a:rPr lang="ru-RU" dirty="0"/>
              <a:t>Неандертальские </a:t>
            </a:r>
            <a:r>
              <a:rPr lang="ru-RU" dirty="0" err="1"/>
              <a:t>гаплотипы</a:t>
            </a:r>
            <a:r>
              <a:rPr lang="ru-RU" dirty="0"/>
              <a:t> в </a:t>
            </a:r>
            <a:r>
              <a:rPr lang="en-US" dirty="0"/>
              <a:t>~1.8-4.2 </a:t>
            </a:r>
            <a:r>
              <a:rPr lang="ru-RU" dirty="0"/>
              <a:t>раза длиннее, чем в современных геномах</a:t>
            </a:r>
          </a:p>
          <a:p>
            <a:pPr lvl="1" eaLnBrk="1" fontAlgn="auto" hangingPunct="1">
              <a:spcAft>
                <a:spcPts val="0"/>
              </a:spcAft>
              <a:buFont typeface="Arial" pitchFamily="34" charset="0"/>
              <a:buChar char="•"/>
              <a:defRPr/>
            </a:pPr>
            <a:r>
              <a:rPr lang="ru-RU" dirty="0" err="1"/>
              <a:t>Интрогрессия</a:t>
            </a:r>
            <a:r>
              <a:rPr lang="ru-RU" dirty="0"/>
              <a:t> случилась за 232-430 поколений до </a:t>
            </a:r>
            <a:r>
              <a:rPr lang="ru-RU" dirty="0" err="1"/>
              <a:t>усть-ишимца</a:t>
            </a:r>
            <a:endParaRPr lang="ru-RU" dirty="0"/>
          </a:p>
          <a:p>
            <a:pPr lvl="1" eaLnBrk="1" fontAlgn="auto" hangingPunct="1">
              <a:spcAft>
                <a:spcPts val="0"/>
              </a:spcAft>
              <a:buFont typeface="Arial" pitchFamily="34" charset="0"/>
              <a:buChar char="•"/>
              <a:defRPr/>
            </a:pPr>
            <a:r>
              <a:rPr lang="ru-RU" dirty="0"/>
              <a:t>Т.е. 50–60 тыс. лет назад</a:t>
            </a:r>
            <a:endParaRPr lang="en-US" dirty="0"/>
          </a:p>
        </p:txBody>
      </p:sp>
      <p:sp>
        <p:nvSpPr>
          <p:cNvPr id="4" name="Text Box 4"/>
          <p:cNvSpPr txBox="1">
            <a:spLocks noChangeArrowheads="1"/>
          </p:cNvSpPr>
          <p:nvPr/>
        </p:nvSpPr>
        <p:spPr bwMode="auto">
          <a:xfrm>
            <a:off x="6407150" y="6669088"/>
            <a:ext cx="27368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Q Fu </a:t>
            </a:r>
            <a:r>
              <a:rPr lang="en-GB" altLang="zh-CN" i="1" dirty="0">
                <a:effectLst>
                  <a:outerShdw blurRad="38100" dist="38100" dir="2700000" algn="tl">
                    <a:srgbClr val="000000">
                      <a:alpha val="43137"/>
                    </a:srgbClr>
                  </a:outerShdw>
                </a:effectLst>
                <a:cs typeface="+mn-cs"/>
              </a:rPr>
              <a:t>et al. Nature </a:t>
            </a:r>
            <a:r>
              <a:rPr lang="en-GB" altLang="zh-CN" b="1" dirty="0">
                <a:effectLst>
                  <a:outerShdw blurRad="38100" dist="38100" dir="2700000" algn="tl">
                    <a:srgbClr val="000000">
                      <a:alpha val="43137"/>
                    </a:srgbClr>
                  </a:outerShdw>
                </a:effectLst>
                <a:cs typeface="+mn-cs"/>
              </a:rPr>
              <a:t>514</a:t>
            </a:r>
            <a:r>
              <a:rPr lang="en-GB" altLang="zh-CN" dirty="0">
                <a:effectLst>
                  <a:outerShdw blurRad="38100" dist="38100" dir="2700000" algn="tl">
                    <a:srgbClr val="000000">
                      <a:alpha val="43137"/>
                    </a:srgbClr>
                  </a:outerShdw>
                </a:effectLst>
                <a:cs typeface="+mn-cs"/>
              </a:rPr>
              <a:t>, 445-449 (2014)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E:\Anne\10-15 ntu web ppt\web\eps\completed\nature13810-f5.jpg"/>
          <p:cNvPicPr>
            <a:picLocks noChangeAspect="1" noChangeArrowheads="1"/>
          </p:cNvPicPr>
          <p:nvPr/>
        </p:nvPicPr>
        <p:blipFill>
          <a:blip r:embed="rId2" cstate="print"/>
          <a:srcRect/>
          <a:stretch>
            <a:fillRect/>
          </a:stretch>
        </p:blipFill>
        <p:spPr bwMode="auto">
          <a:xfrm>
            <a:off x="762000" y="188913"/>
            <a:ext cx="7620000" cy="2176462"/>
          </a:xfrm>
          <a:prstGeom prst="rect">
            <a:avLst/>
          </a:prstGeom>
          <a:noFill/>
          <a:ln w="9525">
            <a:noFill/>
            <a:miter lim="800000"/>
            <a:headEnd/>
            <a:tailEnd/>
          </a:ln>
        </p:spPr>
      </p:pic>
      <p:pic>
        <p:nvPicPr>
          <p:cNvPr id="50179" name="Picture 6" descr="E:\Anne\10-15 ntu web ppt\web\eps\completed\nature13810-f6.jpg"/>
          <p:cNvPicPr>
            <a:picLocks noChangeAspect="1" noChangeArrowheads="1"/>
          </p:cNvPicPr>
          <p:nvPr/>
        </p:nvPicPr>
        <p:blipFill>
          <a:blip r:embed="rId3" cstate="print"/>
          <a:srcRect/>
          <a:stretch>
            <a:fillRect/>
          </a:stretch>
        </p:blipFill>
        <p:spPr bwMode="auto">
          <a:xfrm>
            <a:off x="611188" y="2430463"/>
            <a:ext cx="5449887" cy="4400550"/>
          </a:xfrm>
          <a:prstGeom prst="rect">
            <a:avLst/>
          </a:prstGeom>
          <a:noFill/>
          <a:ln w="9525">
            <a:noFill/>
            <a:miter lim="800000"/>
            <a:headEnd/>
            <a:tailEnd/>
          </a:ln>
        </p:spPr>
      </p:pic>
      <p:sp>
        <p:nvSpPr>
          <p:cNvPr id="4" name="Text Box 4"/>
          <p:cNvSpPr txBox="1">
            <a:spLocks noChangeArrowheads="1"/>
          </p:cNvSpPr>
          <p:nvPr/>
        </p:nvSpPr>
        <p:spPr bwMode="auto">
          <a:xfrm>
            <a:off x="6407150" y="6669088"/>
            <a:ext cx="27368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Q Fu </a:t>
            </a:r>
            <a:r>
              <a:rPr lang="en-GB" altLang="zh-CN" i="1" dirty="0">
                <a:effectLst>
                  <a:outerShdw blurRad="38100" dist="38100" dir="2700000" algn="tl">
                    <a:srgbClr val="000000">
                      <a:alpha val="43137"/>
                    </a:srgbClr>
                  </a:outerShdw>
                </a:effectLst>
                <a:cs typeface="+mn-cs"/>
              </a:rPr>
              <a:t>et al. Nature </a:t>
            </a:r>
            <a:r>
              <a:rPr lang="en-GB" altLang="zh-CN" b="1" dirty="0">
                <a:effectLst>
                  <a:outerShdw blurRad="38100" dist="38100" dir="2700000" algn="tl">
                    <a:srgbClr val="000000">
                      <a:alpha val="43137"/>
                    </a:srgbClr>
                  </a:outerShdw>
                </a:effectLst>
                <a:cs typeface="+mn-cs"/>
              </a:rPr>
              <a:t>514</a:t>
            </a:r>
            <a:r>
              <a:rPr lang="en-GB" altLang="zh-CN" dirty="0">
                <a:effectLst>
                  <a:outerShdw blurRad="38100" dist="38100" dir="2700000" algn="tl">
                    <a:srgbClr val="000000">
                      <a:alpha val="43137"/>
                    </a:srgbClr>
                  </a:outerShdw>
                </a:effectLst>
                <a:cs typeface="+mn-cs"/>
              </a:rPr>
              <a:t>, 445-449 (2014)</a:t>
            </a:r>
          </a:p>
        </p:txBody>
      </p:sp>
      <p:sp>
        <p:nvSpPr>
          <p:cNvPr id="50181" name="Прямоугольник 4"/>
          <p:cNvSpPr>
            <a:spLocks noChangeArrowheads="1"/>
          </p:cNvSpPr>
          <p:nvPr/>
        </p:nvSpPr>
        <p:spPr bwMode="auto">
          <a:xfrm>
            <a:off x="6165850" y="4473575"/>
            <a:ext cx="2808288" cy="1816100"/>
          </a:xfrm>
          <a:prstGeom prst="rect">
            <a:avLst/>
          </a:prstGeom>
          <a:noFill/>
          <a:ln w="9525">
            <a:noFill/>
            <a:miter lim="800000"/>
            <a:headEnd/>
            <a:tailEnd/>
          </a:ln>
        </p:spPr>
        <p:txBody>
          <a:bodyPr>
            <a:spAutoFit/>
          </a:bodyPr>
          <a:lstStyle/>
          <a:p>
            <a:pPr eaLnBrk="1" hangingPunct="1"/>
            <a:r>
              <a:rPr lang="en-US" altLang="en-US" sz="1600"/>
              <a:t>Exponentially fitted curves showing the decay of pairwise covariance for variable positions where Africans carry ancestral alleles and the Neanderthal genome carries derived alleles</a:t>
            </a:r>
          </a:p>
        </p:txBody>
      </p:sp>
      <p:sp>
        <p:nvSpPr>
          <p:cNvPr id="50182" name="Прямоугольник 5"/>
          <p:cNvSpPr>
            <a:spLocks noChangeArrowheads="1"/>
          </p:cNvSpPr>
          <p:nvPr/>
        </p:nvSpPr>
        <p:spPr bwMode="auto">
          <a:xfrm>
            <a:off x="6156325" y="2365375"/>
            <a:ext cx="2987675" cy="1846263"/>
          </a:xfrm>
          <a:prstGeom prst="rect">
            <a:avLst/>
          </a:prstGeom>
          <a:noFill/>
          <a:ln w="9525">
            <a:noFill/>
            <a:miter lim="800000"/>
            <a:headEnd/>
            <a:tailEnd/>
          </a:ln>
        </p:spPr>
        <p:txBody>
          <a:bodyPr>
            <a:spAutoFit/>
          </a:bodyPr>
          <a:lstStyle/>
          <a:p>
            <a:pPr eaLnBrk="1" hangingPunct="1"/>
            <a:r>
              <a:rPr lang="en-US" altLang="en-US"/>
              <a:t>Regions of Neanderthal ancestry on chromosome 12 in the Ust’-Ishim individual and fifteen present-day non-Africans</a:t>
            </a:r>
            <a:r>
              <a:rPr lang="ru-RU" altLang="en-US"/>
              <a:t>. </a:t>
            </a:r>
            <a:r>
              <a:rPr lang="en-US" altLang="en-US"/>
              <a:t> </a:t>
            </a:r>
            <a:r>
              <a:rPr lang="en-US" altLang="en-US" sz="1200"/>
              <a:t>African genomes carry the ancestral allele and the Neanderthal genome carries the derived allele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7912100" y="6162675"/>
            <a:ext cx="1227138" cy="652463"/>
          </a:xfrm>
          <a:prstGeom prst="rect">
            <a:avLst/>
          </a:prstGeom>
          <a:noFill/>
          <a:ln w="9525">
            <a:noFill/>
            <a:round/>
            <a:headEnd/>
            <a:tailEnd/>
          </a:ln>
          <a:effectLst/>
        </p:spPr>
      </p:pic>
      <p:pic>
        <p:nvPicPr>
          <p:cNvPr id="51203" name="Picture 3"/>
          <p:cNvPicPr>
            <a:picLocks noChangeAspect="1" noChangeArrowheads="1"/>
          </p:cNvPicPr>
          <p:nvPr/>
        </p:nvPicPr>
        <p:blipFill>
          <a:blip r:embed="rId4" cstate="print"/>
          <a:srcRect/>
          <a:stretch>
            <a:fillRect/>
          </a:stretch>
        </p:blipFill>
        <p:spPr bwMode="auto">
          <a:xfrm>
            <a:off x="1331913" y="1196975"/>
            <a:ext cx="6677025" cy="4892675"/>
          </a:xfrm>
          <a:prstGeom prst="rect">
            <a:avLst/>
          </a:prstGeom>
          <a:noFill/>
          <a:ln w="9525">
            <a:noFill/>
            <a:round/>
            <a:headEnd/>
            <a:tailEnd/>
          </a:ln>
          <a:effectLst/>
        </p:spPr>
      </p:pic>
      <p:sp>
        <p:nvSpPr>
          <p:cNvPr id="3076" name="Text Box 4"/>
          <p:cNvSpPr txBox="1">
            <a:spLocks noChangeArrowheads="1"/>
          </p:cNvSpPr>
          <p:nvPr/>
        </p:nvSpPr>
        <p:spPr bwMode="auto">
          <a:xfrm>
            <a:off x="3492500" y="6478588"/>
            <a:ext cx="4278313"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1" fontAlgn="auto" hangingPunct="1">
              <a:spcBef>
                <a:spcPts val="0"/>
              </a:spcBef>
              <a:spcAft>
                <a:spcPts val="0"/>
              </a:spcAft>
              <a:defRPr/>
            </a:pPr>
            <a:r>
              <a:rPr lang="en-GB" altLang="ru-RU" sz="1200" b="1" dirty="0" err="1">
                <a:effectLst>
                  <a:outerShdw blurRad="38100" dist="38100" dir="2700000" algn="tl">
                    <a:srgbClr val="000000">
                      <a:alpha val="43137"/>
                    </a:srgbClr>
                  </a:outerShdw>
                </a:effectLst>
                <a:latin typeface="Arial" panose="020B0604020202020204" pitchFamily="34" charset="0"/>
              </a:rPr>
              <a:t>Andaine</a:t>
            </a:r>
            <a:r>
              <a:rPr lang="en-GB" altLang="ru-RU" sz="1200" b="1" dirty="0">
                <a:effectLst>
                  <a:outerShdw blurRad="38100" dist="38100" dir="2700000" algn="tl">
                    <a:srgbClr val="000000">
                      <a:alpha val="43137"/>
                    </a:srgbClr>
                  </a:outerShdw>
                </a:effectLst>
                <a:latin typeface="Arial" panose="020B0604020202020204" pitchFamily="34" charset="0"/>
              </a:rPr>
              <a:t> Seguin-Orlando et al. Science 2014;346:1113-1118</a:t>
            </a:r>
          </a:p>
        </p:txBody>
      </p:sp>
      <p:sp>
        <p:nvSpPr>
          <p:cNvPr id="7" name="Text Box 8"/>
          <p:cNvSpPr txBox="1">
            <a:spLocks noChangeArrowheads="1"/>
          </p:cNvSpPr>
          <p:nvPr/>
        </p:nvSpPr>
        <p:spPr bwMode="auto">
          <a:xfrm>
            <a:off x="0" y="115888"/>
            <a:ext cx="913923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Древние кроманьонцы. </a:t>
            </a:r>
            <a:r>
              <a:rPr lang="en-US" altLang="en-US" sz="3200" b="1" dirty="0">
                <a:solidFill>
                  <a:srgbClr val="002060"/>
                </a:solidFill>
                <a:latin typeface="+mj-lt"/>
                <a:ea typeface="+mj-ea"/>
                <a:cs typeface="+mj-cs"/>
              </a:rPr>
              <a:t>2</a:t>
            </a:r>
            <a:r>
              <a:rPr lang="ru-RU" altLang="en-US" sz="3200" b="1" dirty="0">
                <a:solidFill>
                  <a:srgbClr val="002060"/>
                </a:solidFill>
                <a:latin typeface="+mj-lt"/>
                <a:ea typeface="+mj-ea"/>
                <a:cs typeface="+mj-cs"/>
              </a:rPr>
              <a:t>. </a:t>
            </a:r>
            <a:r>
              <a:rPr lang="ru-RU" altLang="en-US" sz="3200" b="1" dirty="0" err="1">
                <a:solidFill>
                  <a:srgbClr val="002060"/>
                </a:solidFill>
                <a:latin typeface="+mj-lt"/>
                <a:ea typeface="+mj-ea"/>
                <a:cs typeface="+mj-cs"/>
              </a:rPr>
              <a:t>Костенки</a:t>
            </a:r>
            <a:endParaRPr lang="ru-RU" altLang="en-US" sz="3200" b="1" dirty="0">
              <a:solidFill>
                <a:srgbClr val="002060"/>
              </a:solidFill>
              <a:latin typeface="+mj-lt"/>
              <a:ea typeface="+mj-ea"/>
              <a:cs typeface="+mj-cs"/>
            </a:endParaRPr>
          </a:p>
          <a:p>
            <a:pPr algn="ctr" eaLnBrk="1" fontAlgn="auto" hangingPunct="1">
              <a:spcBef>
                <a:spcPts val="0"/>
              </a:spcBef>
              <a:spcAft>
                <a:spcPts val="0"/>
              </a:spcAft>
              <a:defRPr/>
            </a:pPr>
            <a:r>
              <a:rPr lang="en-US" altLang="en-US" sz="2400" b="1" dirty="0">
                <a:solidFill>
                  <a:srgbClr val="002060"/>
                </a:solidFill>
                <a:latin typeface="+mj-lt"/>
                <a:ea typeface="+mj-ea"/>
                <a:cs typeface="+mj-cs"/>
              </a:rPr>
              <a:t>Geographic location, admixture proportions and shared drift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188913"/>
            <a:ext cx="9144000" cy="60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eaLnBrk="1" fontAlgn="auto" hangingPunct="1">
              <a:spcBef>
                <a:spcPts val="0"/>
              </a:spcBef>
              <a:spcAft>
                <a:spcPts val="0"/>
              </a:spcAft>
              <a:defRPr/>
            </a:pPr>
            <a:r>
              <a:rPr lang="en-GB" altLang="ru-RU" sz="3200" b="1" dirty="0" err="1">
                <a:solidFill>
                  <a:srgbClr val="002060"/>
                </a:solidFill>
                <a:latin typeface="+mj-lt"/>
                <a:ea typeface="+mj-ea"/>
                <a:cs typeface="+mj-cs"/>
              </a:rPr>
              <a:t>Neandertal</a:t>
            </a:r>
            <a:r>
              <a:rPr lang="en-GB" altLang="ru-RU" sz="3200" b="1" dirty="0">
                <a:solidFill>
                  <a:srgbClr val="002060"/>
                </a:solidFill>
                <a:latin typeface="+mj-lt"/>
                <a:ea typeface="+mj-ea"/>
                <a:cs typeface="+mj-cs"/>
              </a:rPr>
              <a:t> admixture in K14 </a:t>
            </a:r>
            <a:br>
              <a:rPr lang="en-GB" altLang="ru-RU" sz="3200" b="1" dirty="0">
                <a:solidFill>
                  <a:srgbClr val="002060"/>
                </a:solidFill>
                <a:latin typeface="+mj-lt"/>
                <a:ea typeface="+mj-ea"/>
                <a:cs typeface="+mj-cs"/>
              </a:rPr>
            </a:br>
            <a:r>
              <a:rPr lang="en-GB" altLang="ru-RU" sz="3200" b="1" dirty="0">
                <a:solidFill>
                  <a:srgbClr val="002060"/>
                </a:solidFill>
                <a:latin typeface="+mj-lt"/>
                <a:ea typeface="+mj-ea"/>
                <a:cs typeface="+mj-cs"/>
              </a:rPr>
              <a:t>and other ancient genomes</a:t>
            </a:r>
          </a:p>
        </p:txBody>
      </p:sp>
      <p:pic>
        <p:nvPicPr>
          <p:cNvPr id="53251" name="Picture 3"/>
          <p:cNvPicPr>
            <a:picLocks noChangeAspect="1" noChangeArrowheads="1"/>
          </p:cNvPicPr>
          <p:nvPr/>
        </p:nvPicPr>
        <p:blipFill>
          <a:blip r:embed="rId3" cstate="print"/>
          <a:srcRect/>
          <a:stretch>
            <a:fillRect/>
          </a:stretch>
        </p:blipFill>
        <p:spPr bwMode="auto">
          <a:xfrm>
            <a:off x="1252538" y="1268413"/>
            <a:ext cx="6643687" cy="4892675"/>
          </a:xfrm>
          <a:prstGeom prst="rect">
            <a:avLst/>
          </a:prstGeom>
          <a:noFill/>
          <a:ln w="9525">
            <a:noFill/>
            <a:round/>
            <a:headEnd/>
            <a:tailEnd/>
          </a:ln>
          <a:effectLst/>
        </p:spPr>
      </p:pic>
      <p:pic>
        <p:nvPicPr>
          <p:cNvPr id="53252" name="Picture 2"/>
          <p:cNvPicPr>
            <a:picLocks noChangeAspect="1" noChangeArrowheads="1"/>
          </p:cNvPicPr>
          <p:nvPr/>
        </p:nvPicPr>
        <p:blipFill>
          <a:blip r:embed="rId4" cstate="print"/>
          <a:srcRect/>
          <a:stretch>
            <a:fillRect/>
          </a:stretch>
        </p:blipFill>
        <p:spPr bwMode="auto">
          <a:xfrm>
            <a:off x="7912100" y="6162675"/>
            <a:ext cx="1227138" cy="652463"/>
          </a:xfrm>
          <a:prstGeom prst="rect">
            <a:avLst/>
          </a:prstGeom>
          <a:noFill/>
          <a:ln w="9525">
            <a:noFill/>
            <a:round/>
            <a:headEnd/>
            <a:tailEnd/>
          </a:ln>
          <a:effectLst/>
        </p:spPr>
      </p:pic>
      <p:sp>
        <p:nvSpPr>
          <p:cNvPr id="8" name="Text Box 4"/>
          <p:cNvSpPr txBox="1">
            <a:spLocks noChangeArrowheads="1"/>
          </p:cNvSpPr>
          <p:nvPr/>
        </p:nvSpPr>
        <p:spPr bwMode="auto">
          <a:xfrm>
            <a:off x="3492500" y="6478588"/>
            <a:ext cx="4278313"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1" fontAlgn="auto" hangingPunct="1">
              <a:spcBef>
                <a:spcPts val="0"/>
              </a:spcBef>
              <a:spcAft>
                <a:spcPts val="0"/>
              </a:spcAft>
              <a:defRPr/>
            </a:pPr>
            <a:r>
              <a:rPr lang="en-GB" altLang="ru-RU" sz="1200" b="1" dirty="0" err="1">
                <a:effectLst>
                  <a:outerShdw blurRad="38100" dist="38100" dir="2700000" algn="tl">
                    <a:srgbClr val="000000">
                      <a:alpha val="43137"/>
                    </a:srgbClr>
                  </a:outerShdw>
                </a:effectLst>
                <a:latin typeface="Arial" panose="020B0604020202020204" pitchFamily="34" charset="0"/>
              </a:rPr>
              <a:t>Andaine</a:t>
            </a:r>
            <a:r>
              <a:rPr lang="en-GB" altLang="ru-RU" sz="1200" b="1" dirty="0">
                <a:effectLst>
                  <a:outerShdw blurRad="38100" dist="38100" dir="2700000" algn="tl">
                    <a:srgbClr val="000000">
                      <a:alpha val="43137"/>
                    </a:srgbClr>
                  </a:outerShdw>
                </a:effectLst>
                <a:latin typeface="Arial" panose="020B0604020202020204" pitchFamily="34" charset="0"/>
              </a:rPr>
              <a:t> Seguin-Orlando et al. Science 2014;346:1113-1118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404813"/>
            <a:ext cx="8493125" cy="41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3</a:t>
            </a:r>
            <a:r>
              <a:rPr lang="en-US" altLang="en-US" sz="3200" b="1" dirty="0">
                <a:solidFill>
                  <a:srgbClr val="002060"/>
                </a:solidFill>
                <a:latin typeface="+mj-lt"/>
                <a:ea typeface="+mj-ea"/>
                <a:cs typeface="+mj-cs"/>
              </a:rPr>
              <a:t>. </a:t>
            </a:r>
            <a:r>
              <a:rPr lang="ru-RU" altLang="en-US" sz="3200" b="1" dirty="0">
                <a:solidFill>
                  <a:srgbClr val="002060"/>
                </a:solidFill>
                <a:latin typeface="+mj-lt"/>
                <a:ea typeface="+mj-ea"/>
                <a:cs typeface="+mj-cs"/>
              </a:rPr>
              <a:t>Пещера </a:t>
            </a:r>
            <a:r>
              <a:rPr lang="ru-RU" altLang="en-US" sz="3200" b="1" dirty="0" err="1">
                <a:solidFill>
                  <a:srgbClr val="002060"/>
                </a:solidFill>
                <a:latin typeface="+mj-lt"/>
                <a:ea typeface="+mj-ea"/>
                <a:cs typeface="+mj-cs"/>
              </a:rPr>
              <a:t>Оасе</a:t>
            </a:r>
            <a:r>
              <a:rPr lang="ru-RU" altLang="en-US" sz="3200" b="1" dirty="0">
                <a:solidFill>
                  <a:srgbClr val="002060"/>
                </a:solidFill>
                <a:latin typeface="+mj-lt"/>
                <a:ea typeface="+mj-ea"/>
                <a:cs typeface="+mj-cs"/>
              </a:rPr>
              <a:t>, Румыния, 40 тыс. лет назад</a:t>
            </a:r>
          </a:p>
        </p:txBody>
      </p:sp>
      <p:pic>
        <p:nvPicPr>
          <p:cNvPr id="55299" name="Picture 2"/>
          <p:cNvPicPr>
            <a:picLocks noChangeAspect="1" noChangeArrowheads="1"/>
          </p:cNvPicPr>
          <p:nvPr/>
        </p:nvPicPr>
        <p:blipFill>
          <a:blip r:embed="rId3" cstate="print"/>
          <a:srcRect/>
          <a:stretch>
            <a:fillRect/>
          </a:stretch>
        </p:blipFill>
        <p:spPr bwMode="auto">
          <a:xfrm>
            <a:off x="7880350" y="6184900"/>
            <a:ext cx="1227138" cy="652463"/>
          </a:xfrm>
          <a:prstGeom prst="rect">
            <a:avLst/>
          </a:prstGeom>
          <a:noFill/>
          <a:ln w="9525">
            <a:noFill/>
            <a:round/>
            <a:headEnd/>
            <a:tailEnd/>
          </a:ln>
          <a:effectLst/>
        </p:spPr>
      </p:pic>
      <p:pic>
        <p:nvPicPr>
          <p:cNvPr id="55300" name="Picture 3"/>
          <p:cNvPicPr>
            <a:picLocks noChangeAspect="1" noChangeArrowheads="1"/>
          </p:cNvPicPr>
          <p:nvPr/>
        </p:nvPicPr>
        <p:blipFill>
          <a:blip r:embed="rId4" cstate="print"/>
          <a:srcRect/>
          <a:stretch>
            <a:fillRect/>
          </a:stretch>
        </p:blipFill>
        <p:spPr bwMode="auto">
          <a:xfrm>
            <a:off x="830263" y="1073150"/>
            <a:ext cx="7483475" cy="4892675"/>
          </a:xfrm>
          <a:prstGeom prst="rect">
            <a:avLst/>
          </a:prstGeom>
          <a:noFill/>
          <a:ln w="9525">
            <a:noFill/>
            <a:round/>
            <a:headEnd/>
            <a:tailEnd/>
          </a:ln>
          <a:effectLst/>
        </p:spPr>
      </p:pic>
      <p:sp>
        <p:nvSpPr>
          <p:cNvPr id="3076" name="Text Box 4"/>
          <p:cNvSpPr txBox="1">
            <a:spLocks noChangeArrowheads="1"/>
          </p:cNvSpPr>
          <p:nvPr/>
        </p:nvSpPr>
        <p:spPr bwMode="auto">
          <a:xfrm>
            <a:off x="5508625" y="662622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GB" altLang="ru-RU" sz="1089" b="1" dirty="0">
                <a:latin typeface="Arial" panose="020B0604020202020204" pitchFamily="34" charset="0"/>
              </a:rPr>
              <a:t>Ann Gibbons Science 2015;348:847</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2588"/>
            <a:ext cx="8493125" cy="41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a:defRPr/>
            </a:pPr>
            <a:r>
              <a:rPr lang="en-GB" altLang="ru-RU" sz="1451" b="1">
                <a:latin typeface="Arial" panose="020B0604020202020204" pitchFamily="34" charset="0"/>
              </a:rPr>
              <a:t>This robust jawbone is partly Neandertal.</a:t>
            </a:r>
          </a:p>
        </p:txBody>
      </p:sp>
      <p:pic>
        <p:nvPicPr>
          <p:cNvPr id="57347" name="Picture 2"/>
          <p:cNvPicPr>
            <a:picLocks noChangeAspect="1" noChangeArrowheads="1"/>
          </p:cNvPicPr>
          <p:nvPr/>
        </p:nvPicPr>
        <p:blipFill>
          <a:blip r:embed="rId3" cstate="print"/>
          <a:srcRect/>
          <a:stretch>
            <a:fillRect/>
          </a:stretch>
        </p:blipFill>
        <p:spPr bwMode="auto">
          <a:xfrm>
            <a:off x="7886700" y="6203950"/>
            <a:ext cx="1227138" cy="652463"/>
          </a:xfrm>
          <a:prstGeom prst="rect">
            <a:avLst/>
          </a:prstGeom>
          <a:noFill/>
          <a:ln w="9525">
            <a:noFill/>
            <a:round/>
            <a:headEnd/>
            <a:tailEnd/>
          </a:ln>
          <a:effectLst/>
        </p:spPr>
      </p:pic>
      <p:pic>
        <p:nvPicPr>
          <p:cNvPr id="57348" name="Picture 3"/>
          <p:cNvPicPr>
            <a:picLocks noChangeAspect="1" noChangeArrowheads="1"/>
          </p:cNvPicPr>
          <p:nvPr/>
        </p:nvPicPr>
        <p:blipFill>
          <a:blip r:embed="rId4" cstate="print"/>
          <a:srcRect/>
          <a:stretch>
            <a:fillRect/>
          </a:stretch>
        </p:blipFill>
        <p:spPr bwMode="auto">
          <a:xfrm>
            <a:off x="1295400" y="979488"/>
            <a:ext cx="6556375" cy="4892675"/>
          </a:xfrm>
          <a:prstGeom prst="rect">
            <a:avLst/>
          </a:prstGeom>
          <a:noFill/>
          <a:ln w="9525">
            <a:noFill/>
            <a:round/>
            <a:headEnd/>
            <a:tailEnd/>
          </a:ln>
          <a:effectLst/>
        </p:spPr>
      </p:pic>
      <p:sp>
        <p:nvSpPr>
          <p:cNvPr id="3076" name="Text Box 4"/>
          <p:cNvSpPr txBox="1">
            <a:spLocks noChangeArrowheads="1"/>
          </p:cNvSpPr>
          <p:nvPr/>
        </p:nvSpPr>
        <p:spPr bwMode="auto">
          <a:xfrm>
            <a:off x="5226050" y="6572250"/>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GB" altLang="ru-RU" sz="1089" b="1" dirty="0">
                <a:latin typeface="Arial" panose="020B0604020202020204" pitchFamily="34" charset="0"/>
              </a:rPr>
              <a:t>Ann Gibbons Science 2015;348:847</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4178300" y="6559550"/>
            <a:ext cx="3736975" cy="184150"/>
          </a:xfrm>
          <a:prstGeom prst="rect">
            <a:avLst/>
          </a:prstGeom>
          <a:noFill/>
          <a:ln w="9525">
            <a:noFill/>
            <a:miter lim="800000"/>
            <a:headEnd/>
            <a:tailEnd/>
          </a:ln>
        </p:spPr>
        <p:txBody>
          <a:bodyPr lIns="0" tIns="0" rIns="0" bIns="0">
            <a:spAutoFit/>
          </a:bodyPr>
          <a:lstStyle/>
          <a:p>
            <a:pPr algn="ctr" defTabSz="828675" eaLnBrk="1" hangingPunct="1">
              <a:tabLst>
                <a:tab pos="657225" algn="l"/>
                <a:tab pos="1312863" algn="l"/>
                <a:tab pos="1970088" algn="l"/>
                <a:tab pos="2627313" algn="l"/>
                <a:tab pos="3282950" algn="l"/>
                <a:tab pos="3940175" algn="l"/>
                <a:tab pos="4595813" algn="l"/>
                <a:tab pos="5253038" algn="l"/>
                <a:tab pos="5910263" algn="l"/>
              </a:tabLst>
            </a:pPr>
            <a:r>
              <a:rPr lang="en-US" altLang="en-US" sz="1200">
                <a:latin typeface="Arial" pitchFamily="34" charset="0"/>
              </a:rPr>
              <a:t>Q Fu </a:t>
            </a:r>
            <a:r>
              <a:rPr lang="en-GB" altLang="zh-CN" sz="1200" i="1">
                <a:latin typeface="Arial" pitchFamily="34" charset="0"/>
              </a:rPr>
              <a:t>et al. </a:t>
            </a:r>
            <a:r>
              <a:rPr lang="en-GB" altLang="en-US" sz="1200" i="1">
                <a:latin typeface="Arial" pitchFamily="34" charset="0"/>
              </a:rPr>
              <a:t>Nature</a:t>
            </a:r>
            <a:r>
              <a:rPr lang="en-GB" altLang="zh-CN" sz="1200" i="1">
                <a:latin typeface="Arial" pitchFamily="34" charset="0"/>
              </a:rPr>
              <a:t> </a:t>
            </a:r>
            <a:r>
              <a:rPr lang="en-GB" altLang="en-US" sz="1200">
                <a:latin typeface="Arial" pitchFamily="34" charset="0"/>
              </a:rPr>
              <a:t>(2015) </a:t>
            </a:r>
            <a:r>
              <a:rPr lang="en-US" altLang="en-US" sz="1200">
                <a:latin typeface="Arial" pitchFamily="34" charset="0"/>
              </a:rPr>
              <a:t>doi:10.1038/nature14558</a:t>
            </a:r>
            <a:endParaRPr lang="en-GB" altLang="en-US" sz="1200">
              <a:latin typeface="Arial" pitchFamily="34" charset="0"/>
            </a:endParaRPr>
          </a:p>
        </p:txBody>
      </p:sp>
      <p:pic>
        <p:nvPicPr>
          <p:cNvPr id="59395" name="Picture 31" descr="natureRGB"/>
          <p:cNvPicPr>
            <a:picLocks noChangeAspect="1" noChangeArrowheads="1"/>
          </p:cNvPicPr>
          <p:nvPr/>
        </p:nvPicPr>
        <p:blipFill>
          <a:blip r:embed="rId2" cstate="print"/>
          <a:srcRect/>
          <a:stretch>
            <a:fillRect/>
          </a:stretch>
        </p:blipFill>
        <p:spPr bwMode="auto">
          <a:xfrm>
            <a:off x="7912100" y="6453188"/>
            <a:ext cx="1230313" cy="276225"/>
          </a:xfrm>
          <a:prstGeom prst="rect">
            <a:avLst/>
          </a:prstGeom>
          <a:noFill/>
          <a:ln w="9525">
            <a:noFill/>
            <a:miter lim="800000"/>
            <a:headEnd/>
            <a:tailEnd/>
          </a:ln>
        </p:spPr>
      </p:pic>
      <p:pic>
        <p:nvPicPr>
          <p:cNvPr id="59396" name="Picture 11" descr="nature14558-f2"/>
          <p:cNvPicPr>
            <a:picLocks noChangeAspect="1" noChangeArrowheads="1"/>
          </p:cNvPicPr>
          <p:nvPr/>
        </p:nvPicPr>
        <p:blipFill>
          <a:blip r:embed="rId3" cstate="print"/>
          <a:srcRect/>
          <a:stretch>
            <a:fillRect/>
          </a:stretch>
        </p:blipFill>
        <p:spPr bwMode="auto">
          <a:xfrm>
            <a:off x="722313" y="1052513"/>
            <a:ext cx="7216775" cy="5118100"/>
          </a:xfrm>
          <a:prstGeom prst="rect">
            <a:avLst/>
          </a:prstGeom>
          <a:noFill/>
          <a:ln w="9525">
            <a:noFill/>
            <a:miter lim="800000"/>
            <a:headEnd/>
            <a:tailEnd/>
          </a:ln>
        </p:spPr>
      </p:pic>
      <p:sp>
        <p:nvSpPr>
          <p:cNvPr id="6" name="Text Box 1"/>
          <p:cNvSpPr txBox="1">
            <a:spLocks noChangeArrowheads="1"/>
          </p:cNvSpPr>
          <p:nvPr/>
        </p:nvSpPr>
        <p:spPr bwMode="auto">
          <a:xfrm>
            <a:off x="325438" y="404813"/>
            <a:ext cx="8493125" cy="414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Очень длинные неандертальские фрагменты</a:t>
            </a:r>
          </a:p>
        </p:txBody>
      </p:sp>
      <p:sp>
        <p:nvSpPr>
          <p:cNvPr id="59398" name="TextBox 1"/>
          <p:cNvSpPr txBox="1">
            <a:spLocks noChangeArrowheads="1"/>
          </p:cNvSpPr>
          <p:nvPr/>
        </p:nvSpPr>
        <p:spPr bwMode="auto">
          <a:xfrm>
            <a:off x="325438" y="5229225"/>
            <a:ext cx="4175125" cy="1570038"/>
          </a:xfrm>
          <a:prstGeom prst="rect">
            <a:avLst/>
          </a:prstGeom>
          <a:noFill/>
          <a:ln w="9525">
            <a:noFill/>
            <a:miter lim="800000"/>
            <a:headEnd/>
            <a:tailEnd/>
          </a:ln>
        </p:spPr>
        <p:txBody>
          <a:bodyPr>
            <a:spAutoFit/>
          </a:bodyPr>
          <a:lstStyle/>
          <a:p>
            <a:r>
              <a:rPr lang="ru-RU" altLang="en-US" sz="2400" b="1"/>
              <a:t>Прадедушка … в крайнем случае, пра-пра-прадедушка</a:t>
            </a:r>
          </a:p>
          <a:p>
            <a:endParaRPr lang="ru-RU" altLang="en-US" sz="2400" b="1"/>
          </a:p>
          <a:p>
            <a:r>
              <a:rPr lang="ru-RU" altLang="en-US" sz="2400" b="1"/>
              <a:t>Тупиковая популяция</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913"/>
            <a:ext cx="8686800" cy="792162"/>
          </a:xfrm>
        </p:spPr>
        <p:txBody>
          <a:bodyPr/>
          <a:lstStyle/>
          <a:p>
            <a:pPr>
              <a:defRPr/>
            </a:pPr>
            <a:r>
              <a:rPr lang="ru-RU" sz="3200" b="1" dirty="0">
                <a:solidFill>
                  <a:srgbClr val="002060"/>
                </a:solidFill>
                <a:latin typeface="+mn-lt"/>
                <a:ea typeface="+mn-ea"/>
                <a:cs typeface="+mn-cs"/>
              </a:rPr>
              <a:t>Гибридизация с </a:t>
            </a:r>
            <a:r>
              <a:rPr lang="ru-RU" sz="3200" b="1" dirty="0" err="1">
                <a:solidFill>
                  <a:srgbClr val="002060"/>
                </a:solidFill>
                <a:latin typeface="+mn-lt"/>
                <a:ea typeface="+mn-ea"/>
                <a:cs typeface="+mn-cs"/>
              </a:rPr>
              <a:t>денисовцем</a:t>
            </a:r>
            <a:r>
              <a:rPr lang="ru-RU" sz="3200" b="1" dirty="0">
                <a:solidFill>
                  <a:srgbClr val="002060"/>
                </a:solidFill>
                <a:latin typeface="+mn-lt"/>
                <a:ea typeface="+mn-ea"/>
                <a:cs typeface="+mn-cs"/>
              </a:rPr>
              <a:t> – </a:t>
            </a:r>
            <a:br>
              <a:rPr lang="ru-RU" sz="3200" b="1" dirty="0">
                <a:solidFill>
                  <a:srgbClr val="002060"/>
                </a:solidFill>
                <a:latin typeface="+mn-lt"/>
                <a:ea typeface="+mn-ea"/>
                <a:cs typeface="+mn-cs"/>
              </a:rPr>
            </a:br>
            <a:r>
              <a:rPr lang="ru-RU" sz="3200" b="1" dirty="0">
                <a:solidFill>
                  <a:srgbClr val="002060"/>
                </a:solidFill>
                <a:latin typeface="+mn-lt"/>
                <a:ea typeface="+mn-ea"/>
                <a:cs typeface="+mn-cs"/>
              </a:rPr>
              <a:t>позже, чем с неандертальцем</a:t>
            </a:r>
            <a:endParaRPr lang="en-US" sz="3200" b="1" dirty="0">
              <a:solidFill>
                <a:srgbClr val="002060"/>
              </a:solidFill>
              <a:latin typeface="+mn-lt"/>
              <a:ea typeface="+mn-ea"/>
              <a:cs typeface="+mn-cs"/>
            </a:endParaRPr>
          </a:p>
        </p:txBody>
      </p:sp>
      <p:sp>
        <p:nvSpPr>
          <p:cNvPr id="7" name="Text Box 4"/>
          <p:cNvSpPr txBox="1">
            <a:spLocks noChangeArrowheads="1"/>
          </p:cNvSpPr>
          <p:nvPr/>
        </p:nvSpPr>
        <p:spPr bwMode="auto">
          <a:xfrm>
            <a:off x="3803650" y="6483350"/>
            <a:ext cx="307181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US" altLang="ru-RU" sz="1200" dirty="0" err="1">
                <a:solidFill>
                  <a:schemeClr val="tx1"/>
                </a:solidFill>
                <a:effectLst>
                  <a:outerShdw blurRad="38100" dist="38100" dir="2700000" algn="tl">
                    <a:srgbClr val="000000">
                      <a:alpha val="43137"/>
                    </a:srgbClr>
                  </a:outerShdw>
                </a:effectLst>
                <a:latin typeface="Arial" charset="0"/>
                <a:ea typeface="+mn-ea"/>
                <a:cs typeface="+mn-cs"/>
              </a:rPr>
              <a:t>Sankararaman</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 </a:t>
            </a:r>
            <a:r>
              <a:rPr lang="en-US" altLang="ru-RU" sz="1200" i="1" dirty="0">
                <a:solidFill>
                  <a:schemeClr val="tx1"/>
                </a:solidFill>
                <a:effectLst>
                  <a:outerShdw blurRad="38100" dist="38100" dir="2700000" algn="tl">
                    <a:srgbClr val="000000">
                      <a:alpha val="43137"/>
                    </a:srgbClr>
                  </a:outerShdw>
                </a:effectLst>
                <a:latin typeface="Arial" charset="0"/>
                <a:ea typeface="+mn-ea"/>
                <a:cs typeface="+mn-cs"/>
              </a:rPr>
              <a:t>et al., </a:t>
            </a:r>
            <a:r>
              <a:rPr lang="en-US" altLang="ru-RU" sz="1200" i="1" dirty="0" err="1">
                <a:solidFill>
                  <a:schemeClr val="tx1"/>
                </a:solidFill>
                <a:effectLst>
                  <a:outerShdw blurRad="38100" dist="38100" dir="2700000" algn="tl">
                    <a:srgbClr val="000000">
                      <a:alpha val="43137"/>
                    </a:srgbClr>
                  </a:outerShdw>
                </a:effectLst>
                <a:latin typeface="Arial" charset="0"/>
                <a:ea typeface="+mn-ea"/>
                <a:cs typeface="+mn-cs"/>
              </a:rPr>
              <a:t>Curr</a:t>
            </a:r>
            <a:r>
              <a:rPr lang="en-US" altLang="ru-RU" sz="1200" i="1" dirty="0">
                <a:solidFill>
                  <a:schemeClr val="tx1"/>
                </a:solidFill>
                <a:effectLst>
                  <a:outerShdw blurRad="38100" dist="38100" dir="2700000" algn="tl">
                    <a:srgbClr val="000000">
                      <a:alpha val="43137"/>
                    </a:srgbClr>
                  </a:outerShdw>
                </a:effectLst>
                <a:latin typeface="Arial" charset="0"/>
                <a:ea typeface="+mn-ea"/>
                <a:cs typeface="+mn-cs"/>
              </a:rPr>
              <a:t>. Biol. </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a:t>
            </a:r>
            <a:r>
              <a:rPr lang="en-GB" altLang="ru-RU" sz="1200" dirty="0">
                <a:solidFill>
                  <a:schemeClr val="tx1"/>
                </a:solidFill>
                <a:effectLst>
                  <a:outerShdw blurRad="38100" dist="38100" dir="2700000" algn="tl">
                    <a:srgbClr val="000000">
                      <a:alpha val="43137"/>
                    </a:srgbClr>
                  </a:outerShdw>
                </a:effectLst>
                <a:latin typeface="Arial" charset="0"/>
                <a:ea typeface="+mn-ea"/>
                <a:cs typeface="+mn-cs"/>
              </a:rPr>
              <a:t>2015)</a:t>
            </a:r>
          </a:p>
        </p:txBody>
      </p:sp>
      <p:pic>
        <p:nvPicPr>
          <p:cNvPr id="60420" name="Picture 2"/>
          <p:cNvPicPr>
            <a:picLocks noChangeAspect="1" noChangeArrowheads="1"/>
          </p:cNvPicPr>
          <p:nvPr/>
        </p:nvPicPr>
        <p:blipFill>
          <a:blip r:embed="rId2" cstate="print"/>
          <a:srcRect/>
          <a:stretch>
            <a:fillRect/>
          </a:stretch>
        </p:blipFill>
        <p:spPr bwMode="auto">
          <a:xfrm>
            <a:off x="1116013" y="1125538"/>
            <a:ext cx="6461125" cy="5038725"/>
          </a:xfrm>
          <a:prstGeom prst="rect">
            <a:avLst/>
          </a:prstGeom>
          <a:noFill/>
          <a:ln w="9525">
            <a:noFill/>
            <a:miter lim="800000"/>
            <a:headEnd/>
            <a:tailEnd/>
          </a:ln>
        </p:spPr>
      </p:pic>
      <p:pic>
        <p:nvPicPr>
          <p:cNvPr id="60421" name="Picture 3"/>
          <p:cNvPicPr>
            <a:picLocks noChangeAspect="1" noChangeArrowheads="1"/>
          </p:cNvPicPr>
          <p:nvPr/>
        </p:nvPicPr>
        <p:blipFill>
          <a:blip r:embed="rId3" cstate="print"/>
          <a:srcRect/>
          <a:stretch>
            <a:fillRect/>
          </a:stretch>
        </p:blipFill>
        <p:spPr bwMode="auto">
          <a:xfrm>
            <a:off x="7092950" y="6413500"/>
            <a:ext cx="1881188" cy="37147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2"/>
          <p:cNvPicPr>
            <a:picLocks noChangeAspect="1"/>
          </p:cNvPicPr>
          <p:nvPr/>
        </p:nvPicPr>
        <p:blipFill>
          <a:blip r:embed="rId3" cstate="print"/>
          <a:srcRect/>
          <a:stretch>
            <a:fillRect/>
          </a:stretch>
        </p:blipFill>
        <p:spPr bwMode="auto">
          <a:xfrm>
            <a:off x="206375" y="0"/>
            <a:ext cx="8632825" cy="6581775"/>
          </a:xfrm>
          <a:prstGeom prst="rect">
            <a:avLst/>
          </a:prstGeom>
          <a:noFill/>
          <a:ln w="9525">
            <a:noFill/>
            <a:miter lim="800000"/>
            <a:headEnd/>
            <a:tailEnd/>
          </a:ln>
        </p:spPr>
      </p:pic>
      <p:sp>
        <p:nvSpPr>
          <p:cNvPr id="4" name="TextBox 3"/>
          <p:cNvSpPr txBox="1"/>
          <p:nvPr/>
        </p:nvSpPr>
        <p:spPr>
          <a:xfrm>
            <a:off x="5202238" y="6581775"/>
            <a:ext cx="3941762" cy="276225"/>
          </a:xfrm>
          <a:prstGeom prst="rect">
            <a:avLst/>
          </a:prstGeom>
          <a:noFill/>
        </p:spPr>
        <p:txBody>
          <a:bodyPr wrap="none">
            <a:spAutoFit/>
          </a:bodyPr>
          <a:lstStyle/>
          <a:p>
            <a:pPr eaLnBrk="1" fontAlgn="auto" hangingPunct="1">
              <a:spcBef>
                <a:spcPts val="0"/>
              </a:spcBef>
              <a:spcAft>
                <a:spcPts val="0"/>
              </a:spcAft>
              <a:defRPr/>
            </a:pPr>
            <a:r>
              <a:rPr lang="en-US" sz="1200" dirty="0">
                <a:effectLst>
                  <a:outerShdw blurRad="38100" dist="38100" dir="2700000" algn="tl">
                    <a:srgbClr val="000000">
                      <a:alpha val="43137"/>
                    </a:srgbClr>
                  </a:outerShdw>
                </a:effectLst>
                <a:latin typeface="+mn-lt"/>
                <a:cs typeface="+mn-cs"/>
              </a:rPr>
              <a:t>Sánchez-</a:t>
            </a:r>
            <a:r>
              <a:rPr lang="en-US" sz="1200" dirty="0" err="1">
                <a:effectLst>
                  <a:outerShdw blurRad="38100" dist="38100" dir="2700000" algn="tl">
                    <a:srgbClr val="000000">
                      <a:alpha val="43137"/>
                    </a:srgbClr>
                  </a:outerShdw>
                </a:effectLst>
                <a:latin typeface="+mn-lt"/>
                <a:cs typeface="+mn-cs"/>
              </a:rPr>
              <a:t>Quinto</a:t>
            </a:r>
            <a:r>
              <a:rPr lang="en-US" sz="1200" dirty="0">
                <a:effectLst>
                  <a:outerShdw blurRad="38100" dist="38100" dir="2700000" algn="tl">
                    <a:srgbClr val="000000">
                      <a:alpha val="43137"/>
                    </a:srgbClr>
                  </a:outerShdw>
                </a:effectLst>
                <a:latin typeface="+mn-lt"/>
                <a:cs typeface="+mn-cs"/>
              </a:rPr>
              <a:t> &amp; </a:t>
            </a:r>
            <a:r>
              <a:rPr lang="en-US" sz="1200" dirty="0" err="1">
                <a:effectLst>
                  <a:outerShdw blurRad="38100" dist="38100" dir="2700000" algn="tl">
                    <a:srgbClr val="000000">
                      <a:alpha val="43137"/>
                    </a:srgbClr>
                  </a:outerShdw>
                </a:effectLst>
                <a:latin typeface="+mn-lt"/>
                <a:cs typeface="+mn-cs"/>
              </a:rPr>
              <a:t>Lalueza</a:t>
            </a:r>
            <a:r>
              <a:rPr lang="en-US" sz="1200" dirty="0">
                <a:effectLst>
                  <a:outerShdw blurRad="38100" dist="38100" dir="2700000" algn="tl">
                    <a:srgbClr val="000000">
                      <a:alpha val="43137"/>
                    </a:srgbClr>
                  </a:outerShdw>
                </a:effectLst>
                <a:latin typeface="+mn-lt"/>
                <a:cs typeface="+mn-cs"/>
              </a:rPr>
              <a:t>-Fox, Phil. </a:t>
            </a:r>
            <a:r>
              <a:rPr lang="en-US" sz="1200" dirty="0" err="1">
                <a:effectLst>
                  <a:outerShdw blurRad="38100" dist="38100" dir="2700000" algn="tl">
                    <a:srgbClr val="000000">
                      <a:alpha val="43137"/>
                    </a:srgbClr>
                  </a:outerShdw>
                </a:effectLst>
                <a:latin typeface="+mn-lt"/>
                <a:cs typeface="+mn-cs"/>
              </a:rPr>
              <a:t>Thans</a:t>
            </a:r>
            <a:r>
              <a:rPr lang="en-US" sz="1200" dirty="0">
                <a:effectLst>
                  <a:outerShdw blurRad="38100" dist="38100" dir="2700000" algn="tl">
                    <a:srgbClr val="000000">
                      <a:alpha val="43137"/>
                    </a:srgbClr>
                  </a:outerShdw>
                </a:effectLst>
                <a:latin typeface="+mn-lt"/>
                <a:cs typeface="+mn-cs"/>
              </a:rPr>
              <a:t>. Roy. Soc. B, 2015</a:t>
            </a:r>
            <a:endParaRPr lang="ru-RU" sz="1200" dirty="0">
              <a:effectLst>
                <a:outerShdw blurRad="38100" dist="38100" dir="2700000" algn="tl">
                  <a:srgbClr val="000000">
                    <a:alpha val="43137"/>
                  </a:srgbClr>
                </a:outerShdw>
              </a:effectLst>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Объект 3"/>
          <p:cNvPicPr>
            <a:picLocks noGrp="1" noChangeAspect="1"/>
          </p:cNvPicPr>
          <p:nvPr>
            <p:ph idx="1"/>
          </p:nvPr>
        </p:nvPicPr>
        <p:blipFill>
          <a:blip r:embed="rId3" cstate="print"/>
          <a:srcRect/>
          <a:stretch>
            <a:fillRect/>
          </a:stretch>
        </p:blipFill>
        <p:spPr>
          <a:xfrm>
            <a:off x="501650" y="765175"/>
            <a:ext cx="8134350" cy="532765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5435600" y="6602413"/>
            <a:ext cx="22479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K </a:t>
            </a:r>
            <a:r>
              <a:rPr lang="en-US" altLang="en-US" dirty="0" err="1">
                <a:effectLst>
                  <a:outerShdw blurRad="38100" dist="38100" dir="2700000" algn="tl">
                    <a:srgbClr val="000000">
                      <a:alpha val="43137"/>
                    </a:srgbClr>
                  </a:outerShdw>
                </a:effectLst>
                <a:cs typeface="+mn-cs"/>
              </a:rPr>
              <a:t>Prüfer</a:t>
            </a:r>
            <a:r>
              <a:rPr lang="en-US" altLang="en-US" dirty="0">
                <a:effectLst>
                  <a:outerShdw blurRad="38100" dist="38100" dir="2700000" algn="tl">
                    <a:srgbClr val="000000">
                      <a:alpha val="43137"/>
                    </a:srgbClr>
                  </a:outerShdw>
                </a:effectLst>
                <a:cs typeface="+mn-cs"/>
              </a:rPr>
              <a:t>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a:t>
            </a:r>
            <a:r>
              <a:rPr lang="ru-RU" altLang="zh-CN" dirty="0">
                <a:effectLst>
                  <a:outerShdw blurRad="38100" dist="38100" dir="2700000" algn="tl">
                    <a:srgbClr val="000000">
                      <a:alpha val="43137"/>
                    </a:srgbClr>
                  </a:outerShdw>
                </a:effectLst>
                <a:cs typeface="+mn-cs"/>
              </a:rPr>
              <a:t>4</a:t>
            </a:r>
            <a:r>
              <a:rPr lang="en-GB" altLang="zh-CN" dirty="0">
                <a:effectLst>
                  <a:outerShdw blurRad="38100" dist="38100" dir="2700000" algn="tl">
                    <a:srgbClr val="000000">
                      <a:alpha val="43137"/>
                    </a:srgbClr>
                  </a:outerShdw>
                </a:effectLst>
                <a:cs typeface="+mn-cs"/>
              </a:rPr>
              <a:t>)</a:t>
            </a:r>
          </a:p>
        </p:txBody>
      </p:sp>
      <p:sp>
        <p:nvSpPr>
          <p:cNvPr id="2051" name="Text Box 8"/>
          <p:cNvSpPr txBox="1">
            <a:spLocks noChangeArrowheads="1"/>
          </p:cNvSpPr>
          <p:nvPr/>
        </p:nvSpPr>
        <p:spPr bwMode="auto">
          <a:xfrm>
            <a:off x="-20638" y="265113"/>
            <a:ext cx="9144001"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sz="3200" b="1" dirty="0">
                <a:solidFill>
                  <a:srgbClr val="002060"/>
                </a:solidFill>
                <a:latin typeface="+mn-lt"/>
                <a:cs typeface="+mn-cs"/>
              </a:rPr>
              <a:t>Неандерталец – 2014</a:t>
            </a:r>
            <a:endParaRPr lang="en-US" sz="3200" b="1" dirty="0">
              <a:solidFill>
                <a:srgbClr val="002060"/>
              </a:solidFill>
              <a:latin typeface="+mn-lt"/>
              <a:cs typeface="+mn-cs"/>
            </a:endParaRPr>
          </a:p>
          <a:p>
            <a:pPr algn="ctr" eaLnBrk="1" fontAlgn="auto" hangingPunct="1">
              <a:spcBef>
                <a:spcPts val="0"/>
              </a:spcBef>
              <a:spcAft>
                <a:spcPts val="0"/>
              </a:spcAft>
              <a:defRPr/>
            </a:pPr>
            <a:r>
              <a:rPr lang="en-US" altLang="en-US" sz="2400" b="1" dirty="0">
                <a:solidFill>
                  <a:srgbClr val="002060"/>
                </a:solidFill>
                <a:latin typeface="+mn-lt"/>
                <a:ea typeface="+mj-ea"/>
                <a:cs typeface="+mj-cs"/>
              </a:rPr>
              <a:t>A possible model of gene flow events</a:t>
            </a:r>
            <a:r>
              <a:rPr lang="ru-RU" altLang="en-US" sz="2400" b="1" dirty="0">
                <a:solidFill>
                  <a:srgbClr val="002060"/>
                </a:solidFill>
                <a:latin typeface="+mn-lt"/>
                <a:ea typeface="+mj-ea"/>
                <a:cs typeface="+mj-cs"/>
              </a:rPr>
              <a:t> </a:t>
            </a:r>
            <a:r>
              <a:rPr lang="en-US" altLang="en-US" sz="2400" b="1" dirty="0">
                <a:solidFill>
                  <a:srgbClr val="002060"/>
                </a:solidFill>
                <a:latin typeface="+mn-lt"/>
                <a:ea typeface="+mj-ea"/>
                <a:cs typeface="+mj-cs"/>
              </a:rPr>
              <a:t>in the Late Pleistocene</a:t>
            </a:r>
            <a:endParaRPr lang="en-US" altLang="en-US" sz="2400" dirty="0">
              <a:latin typeface="+mn-lt"/>
              <a:cs typeface="+mn-cs"/>
            </a:endParaRPr>
          </a:p>
        </p:txBody>
      </p:sp>
      <p:pic>
        <p:nvPicPr>
          <p:cNvPr id="63492" name="Picture 31" descr="natureRGB"/>
          <p:cNvPicPr>
            <a:picLocks noChangeAspect="1" noChangeArrowheads="1"/>
          </p:cNvPicPr>
          <p:nvPr/>
        </p:nvPicPr>
        <p:blipFill>
          <a:blip r:embed="rId3" cstate="print"/>
          <a:srcRect/>
          <a:stretch>
            <a:fillRect/>
          </a:stretch>
        </p:blipFill>
        <p:spPr bwMode="auto">
          <a:xfrm>
            <a:off x="7812088" y="6492875"/>
            <a:ext cx="1230312" cy="276225"/>
          </a:xfrm>
          <a:prstGeom prst="rect">
            <a:avLst/>
          </a:prstGeom>
          <a:noFill/>
          <a:ln w="9525">
            <a:noFill/>
            <a:miter lim="800000"/>
            <a:headEnd/>
            <a:tailEnd/>
          </a:ln>
        </p:spPr>
      </p:pic>
      <p:pic>
        <p:nvPicPr>
          <p:cNvPr id="63493" name="Picture 13" descr="C:\Documents and Settings\Administrator\Desktop\12.12 ntu\ppt\nature12886-f8.jpg"/>
          <p:cNvPicPr>
            <a:picLocks noChangeAspect="1" noChangeArrowheads="1"/>
          </p:cNvPicPr>
          <p:nvPr/>
        </p:nvPicPr>
        <p:blipFill>
          <a:blip r:embed="rId4" cstate="print"/>
          <a:srcRect/>
          <a:stretch>
            <a:fillRect/>
          </a:stretch>
        </p:blipFill>
        <p:spPr bwMode="auto">
          <a:xfrm>
            <a:off x="323850" y="1471613"/>
            <a:ext cx="8553450" cy="4621212"/>
          </a:xfrm>
          <a:prstGeom prst="rect">
            <a:avLst/>
          </a:prstGeom>
          <a:noFill/>
          <a:ln w="9525">
            <a:noFill/>
            <a:miter lim="800000"/>
            <a:headEnd/>
            <a:tailEnd/>
          </a:ln>
        </p:spPr>
      </p:pic>
      <p:sp>
        <p:nvSpPr>
          <p:cNvPr id="63494" name="TextBox 1"/>
          <p:cNvSpPr txBox="1">
            <a:spLocks noChangeArrowheads="1"/>
          </p:cNvSpPr>
          <p:nvPr/>
        </p:nvSpPr>
        <p:spPr bwMode="auto">
          <a:xfrm>
            <a:off x="107950" y="5299075"/>
            <a:ext cx="5218113" cy="1200150"/>
          </a:xfrm>
          <a:prstGeom prst="rect">
            <a:avLst/>
          </a:prstGeom>
          <a:noFill/>
          <a:ln w="9525">
            <a:noFill/>
            <a:miter lim="800000"/>
            <a:headEnd/>
            <a:tailEnd/>
          </a:ln>
        </p:spPr>
        <p:txBody>
          <a:bodyPr wrap="none">
            <a:spAutoFit/>
          </a:bodyPr>
          <a:lstStyle/>
          <a:p>
            <a:pPr eaLnBrk="1" hangingPunct="1"/>
            <a:r>
              <a:rPr lang="en-US" altLang="en-US" sz="2400"/>
              <a:t>D </a:t>
            </a:r>
            <a:r>
              <a:rPr lang="en-US" altLang="en-US" sz="2400">
                <a:sym typeface="Wingdings" pitchFamily="2" charset="2"/>
              </a:rPr>
              <a:t> A </a:t>
            </a:r>
            <a:r>
              <a:rPr lang="ru-RU" altLang="en-US" sz="2400">
                <a:sym typeface="Wingdings" pitchFamily="2" charset="2"/>
              </a:rPr>
              <a:t>– неясно </a:t>
            </a:r>
          </a:p>
          <a:p>
            <a:pPr eaLnBrk="1" hangingPunct="1"/>
            <a:r>
              <a:rPr lang="en-US" altLang="en-US" sz="2400">
                <a:sym typeface="Wingdings" pitchFamily="2" charset="2"/>
              </a:rPr>
              <a:t>N  A </a:t>
            </a:r>
            <a:r>
              <a:rPr lang="ru-RU" altLang="en-US" sz="2400">
                <a:sym typeface="Wingdings" pitchFamily="2" charset="2"/>
              </a:rPr>
              <a:t>– возможно, доп. поток</a:t>
            </a:r>
          </a:p>
          <a:p>
            <a:pPr eaLnBrk="1" hangingPunct="1"/>
            <a:r>
              <a:rPr lang="en-US" altLang="en-US" sz="2400">
                <a:sym typeface="Wingdings" pitchFamily="2" charset="2"/>
              </a:rPr>
              <a:t>N  </a:t>
            </a:r>
            <a:r>
              <a:rPr lang="ru-RU" altLang="en-US" sz="2400">
                <a:sym typeface="Wingdings" pitchFamily="2" charset="2"/>
              </a:rPr>
              <a:t>Сев. Афр. – через Е</a:t>
            </a:r>
            <a:r>
              <a:rPr lang="en-US" altLang="en-US" sz="2400">
                <a:sym typeface="Wingdings" pitchFamily="2" charset="2"/>
              </a:rPr>
              <a:t> (</a:t>
            </a:r>
            <a:r>
              <a:rPr lang="ru-RU" altLang="en-US" sz="2400">
                <a:sym typeface="Wingdings" pitchFamily="2" charset="2"/>
              </a:rPr>
              <a:t>обсуждается)</a:t>
            </a:r>
            <a:endParaRPr lang="ru-RU" altLang="en-US" sz="2400"/>
          </a:p>
        </p:txBody>
      </p:sp>
      <p:sp>
        <p:nvSpPr>
          <p:cNvPr id="63495" name="TextBox 6"/>
          <p:cNvSpPr txBox="1">
            <a:spLocks noChangeArrowheads="1"/>
          </p:cNvSpPr>
          <p:nvPr/>
        </p:nvSpPr>
        <p:spPr bwMode="auto">
          <a:xfrm>
            <a:off x="107950" y="6399213"/>
            <a:ext cx="4595813" cy="369887"/>
          </a:xfrm>
          <a:prstGeom prst="rect">
            <a:avLst/>
          </a:prstGeom>
          <a:noFill/>
          <a:ln w="9525">
            <a:noFill/>
            <a:miter lim="800000"/>
            <a:headEnd/>
            <a:tailEnd/>
          </a:ln>
        </p:spPr>
        <p:txBody>
          <a:bodyPr wrap="none">
            <a:spAutoFit/>
          </a:bodyPr>
          <a:lstStyle/>
          <a:p>
            <a:pPr eaLnBrk="1" hangingPunct="1"/>
            <a:r>
              <a:rPr lang="ru-RU" altLang="en-US"/>
              <a:t>Алтайский неандерталец моложе денисовца</a:t>
            </a:r>
          </a:p>
        </p:txBody>
      </p:sp>
      <p:sp>
        <p:nvSpPr>
          <p:cNvPr id="3" name="Прямоугольная выноска 2"/>
          <p:cNvSpPr/>
          <p:nvPr/>
        </p:nvSpPr>
        <p:spPr>
          <a:xfrm>
            <a:off x="3057525" y="3311525"/>
            <a:ext cx="1363663" cy="363538"/>
          </a:xfrm>
          <a:prstGeom prst="wedgeRectCallout">
            <a:avLst>
              <a:gd name="adj1" fmla="val 75482"/>
              <a:gd name="adj2" fmla="val -7408"/>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ru-RU" dirty="0"/>
              <a:t>276-403 </a:t>
            </a:r>
            <a:r>
              <a:rPr lang="ru-RU" dirty="0" err="1"/>
              <a:t>т.л</a:t>
            </a:r>
            <a:r>
              <a:rPr lang="ru-RU" dirty="0"/>
              <a:t>.</a:t>
            </a:r>
          </a:p>
        </p:txBody>
      </p:sp>
      <p:sp>
        <p:nvSpPr>
          <p:cNvPr id="9" name="Прямоугольная выноска 8"/>
          <p:cNvSpPr/>
          <p:nvPr/>
        </p:nvSpPr>
        <p:spPr>
          <a:xfrm>
            <a:off x="7489825" y="4076700"/>
            <a:ext cx="1363663" cy="363538"/>
          </a:xfrm>
          <a:prstGeom prst="wedgeRectCallout">
            <a:avLst>
              <a:gd name="adj1" fmla="val -146448"/>
              <a:gd name="adj2" fmla="val -116006"/>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ru-RU" dirty="0"/>
              <a:t>77-114 </a:t>
            </a:r>
            <a:r>
              <a:rPr lang="ru-RU" dirty="0" err="1"/>
              <a:t>т.л</a:t>
            </a:r>
            <a:r>
              <a:rPr lang="ru-RU" dirty="0"/>
              <a:t>.</a:t>
            </a:r>
          </a:p>
        </p:txBody>
      </p:sp>
      <p:sp>
        <p:nvSpPr>
          <p:cNvPr id="10" name="Прямоугольная выноска 9"/>
          <p:cNvSpPr/>
          <p:nvPr/>
        </p:nvSpPr>
        <p:spPr>
          <a:xfrm>
            <a:off x="2627313" y="4935538"/>
            <a:ext cx="1363662" cy="363537"/>
          </a:xfrm>
          <a:prstGeom prst="wedgeRectCallout">
            <a:avLst>
              <a:gd name="adj1" fmla="val 80105"/>
              <a:gd name="adj2" fmla="val -33472"/>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ru-RU" dirty="0"/>
              <a:t>553-589 </a:t>
            </a:r>
            <a:r>
              <a:rPr lang="ru-RU" dirty="0" err="1"/>
              <a:t>т.л</a:t>
            </a:r>
            <a:r>
              <a:rPr lang="ru-RU" dirty="0"/>
              <a:t>.</a:t>
            </a:r>
          </a:p>
        </p:txBody>
      </p:sp>
      <p:sp>
        <p:nvSpPr>
          <p:cNvPr id="11" name="Прямоугольная выноска 10"/>
          <p:cNvSpPr/>
          <p:nvPr/>
        </p:nvSpPr>
        <p:spPr>
          <a:xfrm>
            <a:off x="5083175" y="4935538"/>
            <a:ext cx="1363663" cy="363537"/>
          </a:xfrm>
          <a:prstGeom prst="wedgeRectCallout">
            <a:avLst>
              <a:gd name="adj1" fmla="val -65537"/>
              <a:gd name="adj2" fmla="val -185510"/>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ru-RU" dirty="0"/>
              <a:t>381 </a:t>
            </a:r>
            <a:r>
              <a:rPr lang="ru-RU" dirty="0" err="1"/>
              <a:t>т.л</a:t>
            </a:r>
            <a:r>
              <a:rPr lang="ru-RU" dirty="0"/>
              <a:t>.</a:t>
            </a:r>
          </a:p>
        </p:txBody>
      </p:sp>
      <p:sp>
        <p:nvSpPr>
          <p:cNvPr id="12" name="Прямоугольная выноска 11"/>
          <p:cNvSpPr/>
          <p:nvPr/>
        </p:nvSpPr>
        <p:spPr>
          <a:xfrm>
            <a:off x="6711950" y="5899150"/>
            <a:ext cx="1943100" cy="338138"/>
          </a:xfrm>
          <a:prstGeom prst="wedgeRectCallout">
            <a:avLst>
              <a:gd name="adj1" fmla="val -101369"/>
              <a:gd name="adj2" fmla="val -42159"/>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ru-RU" dirty="0"/>
              <a:t>0.9-1.1-1.4-4 </a:t>
            </a:r>
            <a:r>
              <a:rPr lang="ru-RU" dirty="0" err="1"/>
              <a:t>м.л</a:t>
            </a:r>
            <a:r>
              <a:rPr lang="ru-RU" dirty="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b="1" dirty="0">
                <a:solidFill>
                  <a:srgbClr val="002060"/>
                </a:solidFill>
                <a:latin typeface="+mn-lt"/>
                <a:ea typeface="+mn-ea"/>
                <a:cs typeface="+mn-cs"/>
              </a:rPr>
              <a:t>В другую сторону тоже</a:t>
            </a:r>
            <a:endParaRPr lang="en-US" sz="3200" b="1" dirty="0">
              <a:solidFill>
                <a:srgbClr val="002060"/>
              </a:solidFill>
              <a:latin typeface="+mn-lt"/>
              <a:ea typeface="+mn-ea"/>
              <a:cs typeface="+mn-cs"/>
            </a:endParaRPr>
          </a:p>
        </p:txBody>
      </p:sp>
      <p:pic>
        <p:nvPicPr>
          <p:cNvPr id="65539" name="Picture 3"/>
          <p:cNvPicPr>
            <a:picLocks noGrp="1" noChangeAspect="1" noChangeArrowheads="1"/>
          </p:cNvPicPr>
          <p:nvPr>
            <p:ph idx="1"/>
          </p:nvPr>
        </p:nvPicPr>
        <p:blipFill>
          <a:blip r:embed="rId2" cstate="print"/>
          <a:srcRect/>
          <a:stretch>
            <a:fillRect/>
          </a:stretch>
        </p:blipFill>
        <p:spPr>
          <a:xfrm>
            <a:off x="755650" y="1557338"/>
            <a:ext cx="7686675" cy="3971925"/>
          </a:xfrm>
          <a:noFill/>
        </p:spPr>
      </p:pic>
      <p:sp>
        <p:nvSpPr>
          <p:cNvPr id="7" name="Text Box 4"/>
          <p:cNvSpPr txBox="1">
            <a:spLocks noChangeArrowheads="1"/>
          </p:cNvSpPr>
          <p:nvPr/>
        </p:nvSpPr>
        <p:spPr bwMode="auto">
          <a:xfrm>
            <a:off x="5435600" y="6602413"/>
            <a:ext cx="22479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zh-CN" dirty="0">
                <a:effectLst>
                  <a:outerShdw blurRad="38100" dist="38100" dir="2700000" algn="tl">
                    <a:srgbClr val="000000">
                      <a:alpha val="43137"/>
                    </a:srgbClr>
                  </a:outerShdw>
                </a:effectLst>
                <a:cs typeface="+mn-cs"/>
              </a:rPr>
              <a:t>M </a:t>
            </a:r>
            <a:r>
              <a:rPr lang="en-US" altLang="zh-CN" dirty="0" err="1">
                <a:effectLst>
                  <a:outerShdw blurRad="38100" dist="38100" dir="2700000" algn="tl">
                    <a:srgbClr val="000000">
                      <a:alpha val="43137"/>
                    </a:srgbClr>
                  </a:outerShdw>
                </a:effectLst>
                <a:cs typeface="+mn-cs"/>
              </a:rPr>
              <a:t>Kuhlwilm</a:t>
            </a:r>
            <a:r>
              <a:rPr lang="en-US" altLang="zh-CN" dirty="0">
                <a:effectLst>
                  <a:outerShdw blurRad="38100" dist="38100" dir="2700000" algn="tl">
                    <a:srgbClr val="000000">
                      <a:alpha val="43137"/>
                    </a:srgbClr>
                  </a:outerShdw>
                </a:effectLst>
                <a:cs typeface="+mn-cs"/>
              </a:rPr>
              <a:t>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(2016)</a:t>
            </a:r>
          </a:p>
        </p:txBody>
      </p:sp>
      <p:pic>
        <p:nvPicPr>
          <p:cNvPr id="65541" name="Picture 31" descr="natureRGB"/>
          <p:cNvPicPr>
            <a:picLocks noChangeAspect="1" noChangeArrowheads="1"/>
          </p:cNvPicPr>
          <p:nvPr/>
        </p:nvPicPr>
        <p:blipFill>
          <a:blip r:embed="rId3" cstate="print"/>
          <a:srcRect/>
          <a:stretch>
            <a:fillRect/>
          </a:stretch>
        </p:blipFill>
        <p:spPr bwMode="auto">
          <a:xfrm>
            <a:off x="7812088" y="6492875"/>
            <a:ext cx="1230312" cy="27622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437"/>
          </a:xfrm>
        </p:spPr>
        <p:txBody>
          <a:bodyPr/>
          <a:lstStyle/>
          <a:p>
            <a:pPr>
              <a:defRPr/>
            </a:pPr>
            <a:r>
              <a:rPr lang="ru-RU" sz="3200" b="1" dirty="0">
                <a:solidFill>
                  <a:srgbClr val="002060"/>
                </a:solidFill>
                <a:latin typeface="+mn-lt"/>
                <a:ea typeface="+mn-ea"/>
                <a:cs typeface="+mn-cs"/>
              </a:rPr>
              <a:t>Больше данных – больше гибридизаций</a:t>
            </a:r>
            <a:endParaRPr lang="en-US" sz="3200" b="1" dirty="0">
              <a:solidFill>
                <a:srgbClr val="002060"/>
              </a:solidFill>
              <a:latin typeface="+mn-lt"/>
              <a:ea typeface="+mn-ea"/>
              <a:cs typeface="+mn-cs"/>
            </a:endParaRPr>
          </a:p>
        </p:txBody>
      </p:sp>
      <p:pic>
        <p:nvPicPr>
          <p:cNvPr id="66563" name="Picture 2"/>
          <p:cNvPicPr>
            <a:picLocks noChangeAspect="1" noChangeArrowheads="1"/>
          </p:cNvPicPr>
          <p:nvPr/>
        </p:nvPicPr>
        <p:blipFill>
          <a:blip r:embed="rId2" cstate="print"/>
          <a:srcRect/>
          <a:stretch>
            <a:fillRect/>
          </a:stretch>
        </p:blipFill>
        <p:spPr bwMode="auto">
          <a:xfrm>
            <a:off x="4763" y="1347788"/>
            <a:ext cx="5095875" cy="4591050"/>
          </a:xfrm>
          <a:prstGeom prst="rect">
            <a:avLst/>
          </a:prstGeom>
          <a:noFill/>
          <a:ln w="9525">
            <a:noFill/>
            <a:miter lim="800000"/>
            <a:headEnd/>
            <a:tailEnd/>
          </a:ln>
        </p:spPr>
      </p:pic>
      <p:pic>
        <p:nvPicPr>
          <p:cNvPr id="66564" name="Picture 2"/>
          <p:cNvPicPr>
            <a:picLocks noChangeAspect="1" noChangeArrowheads="1"/>
          </p:cNvPicPr>
          <p:nvPr/>
        </p:nvPicPr>
        <p:blipFill>
          <a:blip r:embed="rId3" cstate="print"/>
          <a:srcRect/>
          <a:stretch>
            <a:fillRect/>
          </a:stretch>
        </p:blipFill>
        <p:spPr bwMode="auto">
          <a:xfrm>
            <a:off x="7886700" y="6203950"/>
            <a:ext cx="1227138" cy="652463"/>
          </a:xfrm>
          <a:prstGeom prst="rect">
            <a:avLst/>
          </a:prstGeom>
          <a:noFill/>
          <a:ln w="9525">
            <a:noFill/>
            <a:round/>
            <a:headEnd/>
            <a:tailEnd/>
          </a:ln>
          <a:effectLst/>
        </p:spPr>
      </p:pic>
      <p:sp>
        <p:nvSpPr>
          <p:cNvPr id="7" name="Text Box 4"/>
          <p:cNvSpPr txBox="1">
            <a:spLocks noChangeArrowheads="1"/>
          </p:cNvSpPr>
          <p:nvPr/>
        </p:nvSpPr>
        <p:spPr bwMode="auto">
          <a:xfrm>
            <a:off x="5724525" y="6529388"/>
            <a:ext cx="1938338"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US" altLang="ru-RU" sz="1200" dirty="0" err="1">
                <a:solidFill>
                  <a:schemeClr val="tx1"/>
                </a:solidFill>
                <a:effectLst>
                  <a:outerShdw blurRad="38100" dist="38100" dir="2700000" algn="tl">
                    <a:srgbClr val="000000">
                      <a:alpha val="43137"/>
                    </a:srgbClr>
                  </a:outerShdw>
                </a:effectLst>
                <a:latin typeface="Arial" charset="0"/>
                <a:ea typeface="+mn-ea"/>
                <a:cs typeface="+mn-cs"/>
              </a:rPr>
              <a:t>Vernot</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 </a:t>
            </a:r>
            <a:r>
              <a:rPr lang="en-US" altLang="ru-RU" sz="1200" i="1" dirty="0">
                <a:solidFill>
                  <a:schemeClr val="tx1"/>
                </a:solidFill>
                <a:effectLst>
                  <a:outerShdw blurRad="38100" dist="38100" dir="2700000" algn="tl">
                    <a:srgbClr val="000000">
                      <a:alpha val="43137"/>
                    </a:srgbClr>
                  </a:outerShdw>
                </a:effectLst>
                <a:latin typeface="Arial" charset="0"/>
                <a:ea typeface="+mn-ea"/>
                <a:cs typeface="+mn-cs"/>
              </a:rPr>
              <a:t>et al., Science </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a:t>
            </a:r>
            <a:r>
              <a:rPr lang="en-GB" altLang="ru-RU" sz="1200" dirty="0">
                <a:solidFill>
                  <a:schemeClr val="tx1"/>
                </a:solidFill>
                <a:effectLst>
                  <a:outerShdw blurRad="38100" dist="38100" dir="2700000" algn="tl">
                    <a:srgbClr val="000000">
                      <a:alpha val="43137"/>
                    </a:srgbClr>
                  </a:outerShdw>
                </a:effectLst>
                <a:latin typeface="Arial" charset="0"/>
                <a:ea typeface="+mn-ea"/>
                <a:cs typeface="+mn-cs"/>
              </a:rPr>
              <a:t>2016)</a:t>
            </a:r>
          </a:p>
        </p:txBody>
      </p:sp>
      <p:pic>
        <p:nvPicPr>
          <p:cNvPr id="66566" name="Рисунок 1" descr="Neandertals"/>
          <p:cNvPicPr>
            <a:picLocks noChangeAspect="1" noChangeArrowheads="1"/>
          </p:cNvPicPr>
          <p:nvPr/>
        </p:nvPicPr>
        <p:blipFill>
          <a:blip r:embed="rId4" cstate="print"/>
          <a:srcRect/>
          <a:stretch>
            <a:fillRect/>
          </a:stretch>
        </p:blipFill>
        <p:spPr bwMode="auto">
          <a:xfrm>
            <a:off x="5364163" y="1282700"/>
            <a:ext cx="3514725" cy="46704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457200" y="273050"/>
            <a:ext cx="8228013" cy="1146175"/>
          </a:xfrm>
        </p:spPr>
        <p:txBody>
          <a:bodyPr tIns="30174"/>
          <a:lstStyle/>
          <a:p>
            <a:endParaRPr lang="en-US" altLang="en-US" smtClean="0"/>
          </a:p>
        </p:txBody>
      </p:sp>
      <p:pic>
        <p:nvPicPr>
          <p:cNvPr id="67587" name="Picture 2"/>
          <p:cNvPicPr>
            <a:picLocks noChangeAspect="1" noChangeArrowheads="1"/>
          </p:cNvPicPr>
          <p:nvPr/>
        </p:nvPicPr>
        <p:blipFill>
          <a:blip r:embed="rId3" cstate="print"/>
          <a:srcRect/>
          <a:stretch>
            <a:fillRect/>
          </a:stretch>
        </p:blipFill>
        <p:spPr bwMode="auto">
          <a:xfrm>
            <a:off x="331788" y="165100"/>
            <a:ext cx="8377237" cy="6507163"/>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369888" y="1474788"/>
            <a:ext cx="8404225" cy="4259262"/>
          </a:xfrm>
          <a:prstGeom prst="rect">
            <a:avLst/>
          </a:prstGeom>
          <a:noFill/>
          <a:ln w="9525">
            <a:noFill/>
            <a:miter lim="800000"/>
            <a:headEnd/>
            <a:tailEnd/>
          </a:ln>
        </p:spPr>
      </p:pic>
      <p:sp>
        <p:nvSpPr>
          <p:cNvPr id="69635" name="Rectangle 3"/>
          <p:cNvSpPr>
            <a:spLocks noGrp="1" noChangeArrowheads="1"/>
          </p:cNvSpPr>
          <p:nvPr>
            <p:ph type="body" idx="4294967295"/>
          </p:nvPr>
        </p:nvSpPr>
        <p:spPr>
          <a:xfrm>
            <a:off x="447675" y="246063"/>
            <a:ext cx="8259763" cy="1077912"/>
          </a:xfrm>
        </p:spPr>
        <p:txBody>
          <a:bodyPr>
            <a:spAutoFit/>
          </a:bodyPr>
          <a:lstStyle/>
          <a:p>
            <a:pPr marL="0" indent="0" algn="ctr" eaLnBrk="1" hangingPunct="1">
              <a:spcBef>
                <a:spcPct val="0"/>
              </a:spcBef>
              <a:buFont typeface="Arial" pitchFamily="34" charset="0"/>
              <a:buNone/>
            </a:pPr>
            <a:r>
              <a:rPr lang="ru-RU" altLang="ru-RU" b="1" smtClean="0">
                <a:solidFill>
                  <a:schemeClr val="tx2"/>
                </a:solidFill>
              </a:rPr>
              <a:t>Три популяции неандертальцев</a:t>
            </a:r>
            <a:r>
              <a:rPr lang="en-US" altLang="ru-RU" b="1" smtClean="0">
                <a:solidFill>
                  <a:schemeClr val="tx2"/>
                </a:solidFill>
              </a:rPr>
              <a:t> </a:t>
            </a:r>
            <a:r>
              <a:rPr lang="ru-RU" altLang="ru-RU" b="1" smtClean="0">
                <a:solidFill>
                  <a:schemeClr val="tx2"/>
                </a:solidFill>
              </a:rPr>
              <a:t/>
            </a:r>
            <a:br>
              <a:rPr lang="ru-RU" altLang="ru-RU" b="1" smtClean="0">
                <a:solidFill>
                  <a:schemeClr val="tx2"/>
                </a:solidFill>
              </a:rPr>
            </a:br>
            <a:r>
              <a:rPr lang="en-US" altLang="ru-RU" b="1" smtClean="0">
                <a:solidFill>
                  <a:schemeClr val="tx2"/>
                </a:solidFill>
              </a:rPr>
              <a:t>(</a:t>
            </a:r>
            <a:r>
              <a:rPr lang="ru-RU" altLang="ru-RU" b="1" smtClean="0">
                <a:solidFill>
                  <a:schemeClr val="tx2"/>
                </a:solidFill>
              </a:rPr>
              <a:t>по митохондриям</a:t>
            </a:r>
            <a:r>
              <a:rPr lang="en-US" altLang="ru-RU" b="1" smtClean="0">
                <a:solidFill>
                  <a:schemeClr val="tx2"/>
                </a:solidFill>
              </a:rPr>
              <a:t>)</a:t>
            </a:r>
          </a:p>
        </p:txBody>
      </p:sp>
      <p:pic>
        <p:nvPicPr>
          <p:cNvPr id="69636" name="Picture 5"/>
          <p:cNvPicPr>
            <a:picLocks noChangeAspect="1" noChangeArrowheads="1"/>
          </p:cNvPicPr>
          <p:nvPr/>
        </p:nvPicPr>
        <p:blipFill>
          <a:blip r:embed="rId3" cstate="print"/>
          <a:srcRect/>
          <a:stretch>
            <a:fillRect/>
          </a:stretch>
        </p:blipFill>
        <p:spPr bwMode="auto">
          <a:xfrm>
            <a:off x="6813550" y="6342063"/>
            <a:ext cx="2139950" cy="460375"/>
          </a:xfrm>
          <a:prstGeom prst="rect">
            <a:avLst/>
          </a:prstGeom>
          <a:noFill/>
          <a:ln w="9525">
            <a:noFill/>
            <a:miter lim="800000"/>
            <a:headEnd/>
            <a:tailEnd/>
          </a:ln>
        </p:spPr>
      </p:pic>
      <p:sp>
        <p:nvSpPr>
          <p:cNvPr id="6" name="Text Box 4"/>
          <p:cNvSpPr txBox="1">
            <a:spLocks noChangeArrowheads="1"/>
          </p:cNvSpPr>
          <p:nvPr/>
        </p:nvSpPr>
        <p:spPr bwMode="auto">
          <a:xfrm>
            <a:off x="2411413" y="6342063"/>
            <a:ext cx="437832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US" altLang="ru-RU" sz="1200" dirty="0">
                <a:effectLst>
                  <a:outerShdw blurRad="38100" dist="38100" dir="2700000" algn="tl">
                    <a:srgbClr val="000000">
                      <a:alpha val="43137"/>
                    </a:srgbClr>
                  </a:outerShdw>
                </a:effectLst>
                <a:latin typeface="+mn-lt"/>
                <a:cs typeface="+mn-cs"/>
              </a:rPr>
              <a:t>Fabre V, </a:t>
            </a:r>
            <a:r>
              <a:rPr lang="en-US" altLang="ru-RU" sz="1200" dirty="0" err="1">
                <a:effectLst>
                  <a:outerShdw blurRad="38100" dist="38100" dir="2700000" algn="tl">
                    <a:srgbClr val="000000">
                      <a:alpha val="43137"/>
                    </a:srgbClr>
                  </a:outerShdw>
                </a:effectLst>
                <a:latin typeface="+mn-lt"/>
                <a:cs typeface="+mn-cs"/>
              </a:rPr>
              <a:t>Condemi</a:t>
            </a:r>
            <a:r>
              <a:rPr lang="en-US" altLang="ru-RU" sz="1200" dirty="0">
                <a:effectLst>
                  <a:outerShdw blurRad="38100" dist="38100" dir="2700000" algn="tl">
                    <a:srgbClr val="000000">
                      <a:alpha val="43137"/>
                    </a:srgbClr>
                  </a:outerShdw>
                </a:effectLst>
                <a:latin typeface="+mn-lt"/>
                <a:cs typeface="+mn-cs"/>
              </a:rPr>
              <a:t> S, </a:t>
            </a:r>
            <a:r>
              <a:rPr lang="en-US" altLang="ru-RU" sz="1200" dirty="0" err="1">
                <a:effectLst>
                  <a:outerShdw blurRad="38100" dist="38100" dir="2700000" algn="tl">
                    <a:srgbClr val="000000">
                      <a:alpha val="43137"/>
                    </a:srgbClr>
                  </a:outerShdw>
                </a:effectLst>
                <a:latin typeface="+mn-lt"/>
                <a:cs typeface="+mn-cs"/>
              </a:rPr>
              <a:t>Degioanni</a:t>
            </a:r>
            <a:r>
              <a:rPr lang="en-US" altLang="ru-RU" sz="1200" dirty="0">
                <a:effectLst>
                  <a:outerShdw blurRad="38100" dist="38100" dir="2700000" algn="tl">
                    <a:srgbClr val="000000">
                      <a:alpha val="43137"/>
                    </a:srgbClr>
                  </a:outerShdw>
                </a:effectLst>
                <a:latin typeface="+mn-lt"/>
                <a:cs typeface="+mn-cs"/>
              </a:rPr>
              <a:t> A (2009) Genetic Evidence of Geographical Groups among Neanderthals. </a:t>
            </a:r>
            <a:r>
              <a:rPr lang="en-US" altLang="ru-RU" sz="1200" dirty="0" err="1">
                <a:effectLst>
                  <a:outerShdw blurRad="38100" dist="38100" dir="2700000" algn="tl">
                    <a:srgbClr val="000000">
                      <a:alpha val="43137"/>
                    </a:srgbClr>
                  </a:outerShdw>
                </a:effectLst>
                <a:latin typeface="+mn-lt"/>
                <a:cs typeface="+mn-cs"/>
              </a:rPr>
              <a:t>PLoS</a:t>
            </a:r>
            <a:r>
              <a:rPr lang="en-US" altLang="ru-RU" sz="1200" dirty="0">
                <a:effectLst>
                  <a:outerShdw blurRad="38100" dist="38100" dir="2700000" algn="tl">
                    <a:srgbClr val="000000">
                      <a:alpha val="43137"/>
                    </a:srgbClr>
                  </a:outerShdw>
                </a:effectLst>
                <a:latin typeface="+mn-lt"/>
                <a:cs typeface="+mn-cs"/>
              </a:rPr>
              <a:t> ONE 4(4): e5151.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55563"/>
            <a:ext cx="9061450" cy="1098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eaLnBrk="1" fontAlgn="auto" hangingPunct="1">
              <a:spcBef>
                <a:spcPts val="0"/>
              </a:spcBef>
              <a:spcAft>
                <a:spcPts val="0"/>
              </a:spcAft>
              <a:defRPr/>
            </a:pPr>
            <a:r>
              <a:rPr lang="en-GB" altLang="ru-RU" sz="3200" b="1" dirty="0">
                <a:solidFill>
                  <a:schemeClr val="tx2"/>
                </a:solidFill>
                <a:latin typeface="+mn-lt"/>
                <a:ea typeface="+mn-ea"/>
                <a:cs typeface="+mn-cs"/>
              </a:rPr>
              <a:t>Bottleneck </a:t>
            </a:r>
            <a:r>
              <a:rPr lang="ru-RU" altLang="ru-RU" sz="3200" b="1" dirty="0">
                <a:solidFill>
                  <a:schemeClr val="tx2"/>
                </a:solidFill>
                <a:latin typeface="+mn-lt"/>
                <a:ea typeface="+mn-ea"/>
                <a:cs typeface="+mn-cs"/>
              </a:rPr>
              <a:t>в Европе </a:t>
            </a:r>
            <a:r>
              <a:rPr lang="en-US" altLang="ru-RU" sz="3200" b="1" dirty="0">
                <a:solidFill>
                  <a:schemeClr val="tx2"/>
                </a:solidFill>
                <a:latin typeface="+mn-lt"/>
                <a:ea typeface="+mn-ea"/>
                <a:cs typeface="+mn-cs"/>
              </a:rPr>
              <a:t>&gt;48 </a:t>
            </a:r>
            <a:r>
              <a:rPr lang="ru-RU" altLang="ru-RU" sz="3200" b="1" dirty="0">
                <a:solidFill>
                  <a:schemeClr val="tx2"/>
                </a:solidFill>
                <a:latin typeface="+mn-lt"/>
                <a:ea typeface="+mn-ea"/>
                <a:cs typeface="+mn-cs"/>
              </a:rPr>
              <a:t>тыс. лет назад</a:t>
            </a:r>
          </a:p>
          <a:p>
            <a:pPr algn="ctr" eaLnBrk="1" fontAlgn="auto" hangingPunct="1">
              <a:spcBef>
                <a:spcPts val="0"/>
              </a:spcBef>
              <a:spcAft>
                <a:spcPts val="0"/>
              </a:spcAft>
              <a:defRPr/>
            </a:pPr>
            <a:r>
              <a:rPr lang="en-GB" altLang="ru-RU" b="1" dirty="0">
                <a:solidFill>
                  <a:schemeClr val="tx2"/>
                </a:solidFill>
                <a:latin typeface="+mn-lt"/>
                <a:ea typeface="+mn-ea"/>
                <a:cs typeface="+mn-cs"/>
              </a:rPr>
              <a:t>Phylogenetic relationships and geographic distribution of </a:t>
            </a:r>
            <a:r>
              <a:rPr lang="en-GB" altLang="ru-RU" b="1" dirty="0" err="1">
                <a:solidFill>
                  <a:schemeClr val="tx2"/>
                </a:solidFill>
                <a:latin typeface="+mn-lt"/>
                <a:ea typeface="+mn-ea"/>
                <a:cs typeface="+mn-cs"/>
              </a:rPr>
              <a:t>neandertals</a:t>
            </a:r>
            <a:endParaRPr lang="en-GB" altLang="ru-RU" b="1" dirty="0">
              <a:solidFill>
                <a:schemeClr val="tx2"/>
              </a:solidFill>
              <a:latin typeface="+mn-lt"/>
              <a:ea typeface="+mn-ea"/>
              <a:cs typeface="+mn-cs"/>
            </a:endParaRPr>
          </a:p>
        </p:txBody>
      </p:sp>
      <p:pic>
        <p:nvPicPr>
          <p:cNvPr id="70659" name="Picture 2"/>
          <p:cNvPicPr>
            <a:picLocks noChangeAspect="1" noChangeArrowheads="1"/>
          </p:cNvPicPr>
          <p:nvPr/>
        </p:nvPicPr>
        <p:blipFill>
          <a:blip r:embed="rId3" cstate="print"/>
          <a:srcRect/>
          <a:stretch>
            <a:fillRect/>
          </a:stretch>
        </p:blipFill>
        <p:spPr bwMode="auto">
          <a:xfrm>
            <a:off x="6527800" y="6283325"/>
            <a:ext cx="2533650" cy="504825"/>
          </a:xfrm>
          <a:prstGeom prst="rect">
            <a:avLst/>
          </a:prstGeom>
          <a:noFill/>
          <a:ln w="9525">
            <a:noFill/>
            <a:round/>
            <a:headEnd/>
            <a:tailEnd/>
          </a:ln>
          <a:effectLst/>
        </p:spPr>
      </p:pic>
      <p:pic>
        <p:nvPicPr>
          <p:cNvPr id="70660" name="Picture 3"/>
          <p:cNvPicPr>
            <a:picLocks noChangeAspect="1" noChangeArrowheads="1"/>
          </p:cNvPicPr>
          <p:nvPr/>
        </p:nvPicPr>
        <p:blipFill>
          <a:blip r:embed="rId4" cstate="print"/>
          <a:srcRect/>
          <a:stretch>
            <a:fillRect/>
          </a:stretch>
        </p:blipFill>
        <p:spPr bwMode="auto">
          <a:xfrm>
            <a:off x="1158875" y="1196975"/>
            <a:ext cx="6831013" cy="4892675"/>
          </a:xfrm>
          <a:prstGeom prst="rect">
            <a:avLst/>
          </a:prstGeom>
          <a:noFill/>
          <a:ln w="9525">
            <a:noFill/>
            <a:round/>
            <a:headEnd/>
            <a:tailEnd/>
          </a:ln>
          <a:effectLst/>
        </p:spPr>
      </p:pic>
      <p:sp>
        <p:nvSpPr>
          <p:cNvPr id="3076" name="Text Box 4"/>
          <p:cNvSpPr txBox="1">
            <a:spLocks noChangeArrowheads="1"/>
          </p:cNvSpPr>
          <p:nvPr/>
        </p:nvSpPr>
        <p:spPr bwMode="auto">
          <a:xfrm>
            <a:off x="2700338" y="658812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1" fontAlgn="auto" hangingPunct="1">
              <a:spcBef>
                <a:spcPts val="0"/>
              </a:spcBef>
              <a:spcAft>
                <a:spcPts val="0"/>
              </a:spcAft>
              <a:defRPr/>
            </a:pPr>
            <a:r>
              <a:rPr lang="en-GB" altLang="ru-RU" sz="1200" b="1" dirty="0">
                <a:effectLst>
                  <a:outerShdw blurRad="38100" dist="38100" dir="2700000" algn="tl">
                    <a:srgbClr val="000000">
                      <a:alpha val="43137"/>
                    </a:srgbClr>
                  </a:outerShdw>
                </a:effectLst>
                <a:latin typeface="Arial" panose="020B0604020202020204" pitchFamily="34" charset="0"/>
              </a:rPr>
              <a:t>Love </a:t>
            </a:r>
            <a:r>
              <a:rPr lang="en-GB" altLang="ru-RU" sz="1200" b="1" dirty="0" err="1">
                <a:effectLst>
                  <a:outerShdw blurRad="38100" dist="38100" dir="2700000" algn="tl">
                    <a:srgbClr val="000000">
                      <a:alpha val="43137"/>
                    </a:srgbClr>
                  </a:outerShdw>
                </a:effectLst>
                <a:latin typeface="Arial" panose="020B0604020202020204" pitchFamily="34" charset="0"/>
              </a:rPr>
              <a:t>Dalén</a:t>
            </a:r>
            <a:r>
              <a:rPr lang="en-GB" altLang="ru-RU" sz="1200" b="1" dirty="0">
                <a:effectLst>
                  <a:outerShdw blurRad="38100" dist="38100" dir="2700000" algn="tl">
                    <a:srgbClr val="000000">
                      <a:alpha val="43137"/>
                    </a:srgbClr>
                  </a:outerShdw>
                </a:effectLst>
                <a:latin typeface="Arial" panose="020B0604020202020204" pitchFamily="34" charset="0"/>
              </a:rPr>
              <a:t> et al. </a:t>
            </a:r>
            <a:r>
              <a:rPr lang="en-GB" altLang="ru-RU" sz="1200" b="1" dirty="0" err="1">
                <a:effectLst>
                  <a:outerShdw blurRad="38100" dist="38100" dir="2700000" algn="tl">
                    <a:srgbClr val="000000">
                      <a:alpha val="43137"/>
                    </a:srgbClr>
                  </a:outerShdw>
                </a:effectLst>
                <a:latin typeface="Arial" panose="020B0604020202020204" pitchFamily="34" charset="0"/>
              </a:rPr>
              <a:t>Mol</a:t>
            </a:r>
            <a:r>
              <a:rPr lang="en-GB" altLang="ru-RU" sz="1200" b="1" dirty="0">
                <a:effectLst>
                  <a:outerShdw blurRad="38100" dist="38100" dir="2700000" algn="tl">
                    <a:srgbClr val="000000">
                      <a:alpha val="43137"/>
                    </a:srgbClr>
                  </a:outerShdw>
                </a:effectLst>
                <a:latin typeface="Arial" panose="020B0604020202020204" pitchFamily="34" charset="0"/>
              </a:rPr>
              <a:t> </a:t>
            </a:r>
            <a:r>
              <a:rPr lang="en-GB" altLang="ru-RU" sz="1200" b="1" dirty="0" err="1">
                <a:effectLst>
                  <a:outerShdw blurRad="38100" dist="38100" dir="2700000" algn="tl">
                    <a:srgbClr val="000000">
                      <a:alpha val="43137"/>
                    </a:srgbClr>
                  </a:outerShdw>
                </a:effectLst>
                <a:latin typeface="Arial" panose="020B0604020202020204" pitchFamily="34" charset="0"/>
              </a:rPr>
              <a:t>Biol</a:t>
            </a:r>
            <a:r>
              <a:rPr lang="en-GB" altLang="ru-RU" sz="1200" b="1" dirty="0">
                <a:effectLst>
                  <a:outerShdw blurRad="38100" dist="38100" dir="2700000" algn="tl">
                    <a:srgbClr val="000000">
                      <a:alpha val="43137"/>
                    </a:srgbClr>
                  </a:outerShdw>
                </a:effectLst>
                <a:latin typeface="Arial" panose="020B0604020202020204" pitchFamily="34" charset="0"/>
              </a:rPr>
              <a:t> </a:t>
            </a:r>
            <a:r>
              <a:rPr lang="en-GB" altLang="ru-RU" sz="1200" b="1" dirty="0" err="1">
                <a:effectLst>
                  <a:outerShdw blurRad="38100" dist="38100" dir="2700000" algn="tl">
                    <a:srgbClr val="000000">
                      <a:alpha val="43137"/>
                    </a:srgbClr>
                  </a:outerShdw>
                </a:effectLst>
                <a:latin typeface="Arial" panose="020B0604020202020204" pitchFamily="34" charset="0"/>
              </a:rPr>
              <a:t>Evol</a:t>
            </a:r>
            <a:r>
              <a:rPr lang="en-GB" altLang="ru-RU" sz="1200" b="1" dirty="0">
                <a:effectLst>
                  <a:outerShdw blurRad="38100" dist="38100" dir="2700000" algn="tl">
                    <a:srgbClr val="000000">
                      <a:alpha val="43137"/>
                    </a:srgbClr>
                  </a:outerShdw>
                </a:effectLst>
                <a:latin typeface="Arial" panose="020B0604020202020204" pitchFamily="34" charset="0"/>
              </a:rPr>
              <a:t> 2012;29:1893-1897</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4308475" y="6483350"/>
            <a:ext cx="3233738"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9pPr>
          </a:lstStyle>
          <a:p>
            <a:pPr algn="ctr" eaLnBrk="1" fontAlgn="auto" hangingPunct="1">
              <a:spcBef>
                <a:spcPts val="0"/>
              </a:spcBef>
              <a:spcAft>
                <a:spcPts val="0"/>
              </a:spcAft>
              <a:defRPr/>
            </a:pPr>
            <a:r>
              <a:rPr lang="en-GB" altLang="en-US" sz="1200" dirty="0">
                <a:effectLst>
                  <a:outerShdw blurRad="38100" dist="38100" dir="2700000" algn="tl">
                    <a:srgbClr val="000000">
                      <a:alpha val="43137"/>
                    </a:srgbClr>
                  </a:outerShdw>
                </a:effectLst>
                <a:cs typeface="+mn-cs"/>
              </a:rPr>
              <a:t>J Krause </a:t>
            </a:r>
            <a:r>
              <a:rPr lang="en-GB" altLang="en-US" sz="1200" i="1" dirty="0">
                <a:effectLst>
                  <a:outerShdw blurRad="38100" dist="38100" dir="2700000" algn="tl">
                    <a:srgbClr val="000000">
                      <a:alpha val="43137"/>
                    </a:srgbClr>
                  </a:outerShdw>
                </a:effectLst>
                <a:cs typeface="+mn-cs"/>
              </a:rPr>
              <a:t>et al.</a:t>
            </a:r>
            <a:r>
              <a:rPr lang="en-GB" altLang="en-US" sz="1200" dirty="0">
                <a:effectLst>
                  <a:outerShdw blurRad="38100" dist="38100" dir="2700000" algn="tl">
                    <a:srgbClr val="000000">
                      <a:alpha val="43137"/>
                    </a:srgbClr>
                  </a:outerShdw>
                </a:effectLst>
                <a:cs typeface="+mn-cs"/>
              </a:rPr>
              <a:t> </a:t>
            </a:r>
            <a:r>
              <a:rPr lang="en-GB" altLang="en-US" sz="1200" i="1" dirty="0">
                <a:effectLst>
                  <a:outerShdw blurRad="38100" dist="38100" dir="2700000" algn="tl">
                    <a:srgbClr val="000000">
                      <a:alpha val="43137"/>
                    </a:srgbClr>
                  </a:outerShdw>
                </a:effectLst>
                <a:cs typeface="+mn-cs"/>
              </a:rPr>
              <a:t>Nature</a:t>
            </a:r>
            <a:r>
              <a:rPr lang="en-GB" altLang="en-US" sz="1200" dirty="0">
                <a:effectLst>
                  <a:outerShdw blurRad="38100" dist="38100" dir="2700000" algn="tl">
                    <a:srgbClr val="000000">
                      <a:alpha val="43137"/>
                    </a:srgbClr>
                  </a:outerShdw>
                </a:effectLst>
                <a:cs typeface="+mn-cs"/>
              </a:rPr>
              <a:t> </a:t>
            </a:r>
            <a:r>
              <a:rPr lang="en-GB" altLang="en-US" sz="1200" b="1" dirty="0">
                <a:effectLst>
                  <a:outerShdw blurRad="38100" dist="38100" dir="2700000" algn="tl">
                    <a:srgbClr val="000000">
                      <a:alpha val="43137"/>
                    </a:srgbClr>
                  </a:outerShdw>
                </a:effectLst>
                <a:cs typeface="+mn-cs"/>
              </a:rPr>
              <a:t>464</a:t>
            </a:r>
            <a:r>
              <a:rPr lang="en-GB" altLang="en-US" sz="1200" dirty="0">
                <a:effectLst>
                  <a:outerShdw blurRad="38100" dist="38100" dir="2700000" algn="tl">
                    <a:srgbClr val="000000">
                      <a:alpha val="43137"/>
                    </a:srgbClr>
                  </a:outerShdw>
                </a:effectLst>
                <a:cs typeface="+mn-cs"/>
              </a:rPr>
              <a:t>, 894-897 (2010)</a:t>
            </a:r>
          </a:p>
        </p:txBody>
      </p:sp>
      <p:sp>
        <p:nvSpPr>
          <p:cNvPr id="72707" name="Text Box 8"/>
          <p:cNvSpPr txBox="1">
            <a:spLocks noChangeArrowheads="1"/>
          </p:cNvSpPr>
          <p:nvPr/>
        </p:nvSpPr>
        <p:spPr bwMode="auto">
          <a:xfrm>
            <a:off x="395288" y="249238"/>
            <a:ext cx="8397875" cy="954087"/>
          </a:xfrm>
          <a:prstGeom prst="rect">
            <a:avLst/>
          </a:prstGeom>
          <a:noFill/>
          <a:ln w="9525">
            <a:noFill/>
            <a:miter lim="800000"/>
            <a:headEnd/>
            <a:tailEnd/>
          </a:ln>
          <a:effectLst/>
        </p:spPr>
        <p:txBody>
          <a:bodyPr anchor="b" anchorCtr="1">
            <a:spAutoFit/>
          </a:bodyPr>
          <a:lstStyle/>
          <a:p>
            <a:pPr algn="ctr" eaLnBrk="1" hangingPunct="1"/>
            <a:r>
              <a:rPr lang="ru-RU" altLang="en-US" sz="3200" b="1">
                <a:solidFill>
                  <a:schemeClr val="tx2"/>
                </a:solidFill>
              </a:rPr>
              <a:t>Митохондрия денисовца</a:t>
            </a:r>
            <a:endParaRPr lang="en-US" altLang="en-US" sz="3200" b="1">
              <a:solidFill>
                <a:schemeClr val="tx2"/>
              </a:solidFill>
            </a:endParaRPr>
          </a:p>
          <a:p>
            <a:pPr algn="ctr" eaLnBrk="1" hangingPunct="1"/>
            <a:r>
              <a:rPr lang="en-US" altLang="en-US" sz="2400" b="1">
                <a:solidFill>
                  <a:schemeClr val="tx2"/>
                </a:solidFill>
              </a:rPr>
              <a:t>Phylogenetic tree of complete mtDNAs</a:t>
            </a:r>
            <a:endParaRPr lang="en-GB" altLang="en-US" sz="2400" b="1">
              <a:solidFill>
                <a:schemeClr val="tx2"/>
              </a:solidFill>
            </a:endParaRPr>
          </a:p>
        </p:txBody>
      </p:sp>
      <p:pic>
        <p:nvPicPr>
          <p:cNvPr id="72708" name="Picture 31" descr="natureRGB"/>
          <p:cNvPicPr>
            <a:picLocks noChangeAspect="1" noChangeArrowheads="1"/>
          </p:cNvPicPr>
          <p:nvPr/>
        </p:nvPicPr>
        <p:blipFill>
          <a:blip r:embed="rId2" cstate="print"/>
          <a:srcRect/>
          <a:stretch>
            <a:fillRect/>
          </a:stretch>
        </p:blipFill>
        <p:spPr bwMode="auto">
          <a:xfrm>
            <a:off x="7667625" y="6378575"/>
            <a:ext cx="1230313" cy="276225"/>
          </a:xfrm>
          <a:prstGeom prst="rect">
            <a:avLst/>
          </a:prstGeom>
          <a:noFill/>
          <a:ln w="9525">
            <a:noFill/>
            <a:miter lim="800000"/>
            <a:headEnd/>
            <a:tailEnd/>
          </a:ln>
        </p:spPr>
      </p:pic>
      <p:pic>
        <p:nvPicPr>
          <p:cNvPr id="72709" name="Picture 133" descr="nature08976-f3"/>
          <p:cNvPicPr>
            <a:picLocks noChangeAspect="1" noChangeArrowheads="1"/>
          </p:cNvPicPr>
          <p:nvPr/>
        </p:nvPicPr>
        <p:blipFill>
          <a:blip r:embed="rId3" cstate="print"/>
          <a:srcRect/>
          <a:stretch>
            <a:fillRect/>
          </a:stretch>
        </p:blipFill>
        <p:spPr bwMode="auto">
          <a:xfrm>
            <a:off x="1403350" y="1628775"/>
            <a:ext cx="6697663" cy="445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5795963" y="6488113"/>
            <a:ext cx="18002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M Meyer</a:t>
            </a:r>
            <a:r>
              <a:rPr lang="en-GB" altLang="en-US" dirty="0">
                <a:effectLst>
                  <a:outerShdw blurRad="38100" dist="38100" dir="2700000" algn="tl">
                    <a:srgbClr val="000000">
                      <a:alpha val="43137"/>
                    </a:srgbClr>
                  </a:outerShdw>
                </a:effectLst>
                <a:ea typeface="宋体" pitchFamily="2" charset="-122"/>
                <a:cs typeface="+mn-cs"/>
              </a:rPr>
              <a:t> </a:t>
            </a:r>
            <a:r>
              <a:rPr lang="en-GB" altLang="zh-CN" i="1" dirty="0">
                <a:effectLst>
                  <a:outerShdw blurRad="38100" dist="38100" dir="2700000" algn="tl">
                    <a:srgbClr val="000000">
                      <a:alpha val="43137"/>
                    </a:srgbClr>
                  </a:outerShdw>
                </a:effectLst>
                <a:cs typeface="+mn-cs"/>
              </a:rPr>
              <a:t>et al. </a:t>
            </a:r>
            <a:r>
              <a:rPr lang="en-GB" altLang="zh-CN" dirty="0">
                <a:effectLst>
                  <a:outerShdw blurRad="38100" dist="38100" dir="2700000" algn="tl">
                    <a:srgbClr val="000000">
                      <a:alpha val="43137"/>
                    </a:srgbClr>
                  </a:outerShdw>
                </a:effectLst>
                <a:cs typeface="+mn-cs"/>
              </a:rPr>
              <a:t>(2013)</a:t>
            </a:r>
          </a:p>
        </p:txBody>
      </p:sp>
      <p:sp>
        <p:nvSpPr>
          <p:cNvPr id="2051" name="Text Box 8"/>
          <p:cNvSpPr txBox="1">
            <a:spLocks noChangeArrowheads="1"/>
          </p:cNvSpPr>
          <p:nvPr/>
        </p:nvSpPr>
        <p:spPr bwMode="auto">
          <a:xfrm>
            <a:off x="355600" y="188913"/>
            <a:ext cx="8397875"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err="1">
                <a:solidFill>
                  <a:schemeClr val="tx2"/>
                </a:solidFill>
                <a:latin typeface="+mn-lt"/>
                <a:cs typeface="+mn-cs"/>
              </a:rPr>
              <a:t>Атапуерка</a:t>
            </a:r>
            <a:r>
              <a:rPr lang="ru-RU" altLang="en-US" sz="3200" b="1" dirty="0">
                <a:solidFill>
                  <a:schemeClr val="tx2"/>
                </a:solidFill>
                <a:latin typeface="+mn-lt"/>
                <a:cs typeface="+mn-cs"/>
              </a:rPr>
              <a:t>, Сима де </a:t>
            </a:r>
            <a:r>
              <a:rPr lang="ru-RU" altLang="en-US" sz="3200" b="1" dirty="0" err="1">
                <a:solidFill>
                  <a:schemeClr val="tx2"/>
                </a:solidFill>
                <a:latin typeface="+mn-lt"/>
                <a:cs typeface="+mn-cs"/>
              </a:rPr>
              <a:t>лос</a:t>
            </a:r>
            <a:r>
              <a:rPr lang="ru-RU" altLang="en-US" sz="3200" b="1" dirty="0">
                <a:solidFill>
                  <a:schemeClr val="tx2"/>
                </a:solidFill>
                <a:latin typeface="+mn-lt"/>
                <a:cs typeface="+mn-cs"/>
              </a:rPr>
              <a:t> </a:t>
            </a:r>
            <a:r>
              <a:rPr lang="ru-RU" altLang="en-US" sz="3200" b="1" dirty="0" err="1">
                <a:solidFill>
                  <a:schemeClr val="tx2"/>
                </a:solidFill>
                <a:latin typeface="+mn-lt"/>
                <a:cs typeface="+mn-cs"/>
              </a:rPr>
              <a:t>Уэсос</a:t>
            </a:r>
            <a:endParaRPr lang="ru-RU" altLang="en-US" sz="2400" b="1" dirty="0">
              <a:solidFill>
                <a:schemeClr val="tx2"/>
              </a:solidFill>
              <a:latin typeface="+mn-lt"/>
              <a:cs typeface="+mn-cs"/>
            </a:endParaRPr>
          </a:p>
          <a:p>
            <a:pPr algn="ctr" eaLnBrk="1" fontAlgn="auto" hangingPunct="1">
              <a:spcBef>
                <a:spcPts val="0"/>
              </a:spcBef>
              <a:spcAft>
                <a:spcPts val="0"/>
              </a:spcAft>
              <a:defRPr/>
            </a:pPr>
            <a:r>
              <a:rPr lang="en-US" altLang="en-US" sz="2400" b="1" dirty="0">
                <a:solidFill>
                  <a:schemeClr val="tx2"/>
                </a:solidFill>
                <a:latin typeface="+mn-lt"/>
                <a:cs typeface="+mn-cs"/>
              </a:rPr>
              <a:t>Location of the Middle Pleistocene site of </a:t>
            </a:r>
            <a:r>
              <a:rPr lang="en-US" altLang="en-US" sz="2400" b="1" dirty="0" err="1">
                <a:solidFill>
                  <a:schemeClr val="tx2"/>
                </a:solidFill>
                <a:latin typeface="+mn-lt"/>
                <a:cs typeface="+mn-cs"/>
              </a:rPr>
              <a:t>Sima</a:t>
            </a:r>
            <a:r>
              <a:rPr lang="en-US" altLang="en-US" sz="2400" b="1" dirty="0">
                <a:solidFill>
                  <a:schemeClr val="tx2"/>
                </a:solidFill>
                <a:latin typeface="+mn-lt"/>
                <a:cs typeface="+mn-cs"/>
              </a:rPr>
              <a:t> de los </a:t>
            </a:r>
            <a:r>
              <a:rPr lang="en-US" altLang="en-US" sz="2400" b="1" dirty="0" err="1">
                <a:solidFill>
                  <a:schemeClr val="tx2"/>
                </a:solidFill>
                <a:latin typeface="+mn-lt"/>
                <a:cs typeface="+mn-cs"/>
              </a:rPr>
              <a:t>Huesos</a:t>
            </a:r>
            <a:r>
              <a:rPr lang="en-US" altLang="en-US" sz="2400" b="1" dirty="0">
                <a:solidFill>
                  <a:schemeClr val="tx2"/>
                </a:solidFill>
                <a:latin typeface="+mn-lt"/>
                <a:cs typeface="+mn-cs"/>
              </a:rPr>
              <a:t> (yellow) as</a:t>
            </a:r>
            <a:r>
              <a:rPr lang="ru-RU" altLang="en-US" sz="2400" b="1" dirty="0">
                <a:solidFill>
                  <a:schemeClr val="tx2"/>
                </a:solidFill>
                <a:latin typeface="+mn-lt"/>
                <a:cs typeface="+mn-cs"/>
              </a:rPr>
              <a:t> </a:t>
            </a:r>
            <a:r>
              <a:rPr lang="en-US" altLang="en-US" sz="2400" b="1" dirty="0">
                <a:solidFill>
                  <a:schemeClr val="tx2"/>
                </a:solidFill>
                <a:latin typeface="+mn-lt"/>
                <a:cs typeface="+mn-cs"/>
              </a:rPr>
              <a:t>well as Late Pleistocene sites that have yielded Neanderthal DNA</a:t>
            </a:r>
            <a:r>
              <a:rPr lang="ru-RU" altLang="en-US" sz="2400" b="1" dirty="0">
                <a:solidFill>
                  <a:schemeClr val="tx2"/>
                </a:solidFill>
                <a:latin typeface="+mn-lt"/>
                <a:cs typeface="+mn-cs"/>
              </a:rPr>
              <a:t> </a:t>
            </a:r>
            <a:r>
              <a:rPr lang="en-US" altLang="en-US" sz="2400" b="1" dirty="0">
                <a:solidFill>
                  <a:schemeClr val="tx2"/>
                </a:solidFill>
                <a:latin typeface="+mn-lt"/>
                <a:cs typeface="+mn-cs"/>
              </a:rPr>
              <a:t>(red) and </a:t>
            </a:r>
            <a:r>
              <a:rPr lang="en-US" altLang="en-US" sz="2400" b="1" dirty="0" err="1">
                <a:solidFill>
                  <a:schemeClr val="tx2"/>
                </a:solidFill>
                <a:latin typeface="+mn-lt"/>
                <a:cs typeface="+mn-cs"/>
              </a:rPr>
              <a:t>Denisovan</a:t>
            </a:r>
            <a:r>
              <a:rPr lang="en-US" altLang="en-US" sz="2400" b="1" dirty="0">
                <a:solidFill>
                  <a:schemeClr val="tx2"/>
                </a:solidFill>
                <a:latin typeface="+mn-lt"/>
                <a:cs typeface="+mn-cs"/>
              </a:rPr>
              <a:t> DNA (blue)</a:t>
            </a:r>
          </a:p>
        </p:txBody>
      </p:sp>
      <p:pic>
        <p:nvPicPr>
          <p:cNvPr id="73732" name="Picture 31" descr="natureRGB"/>
          <p:cNvPicPr>
            <a:picLocks noChangeAspect="1" noChangeArrowheads="1"/>
          </p:cNvPicPr>
          <p:nvPr/>
        </p:nvPicPr>
        <p:blipFill>
          <a:blip r:embed="rId2" cstate="print"/>
          <a:srcRect/>
          <a:stretch>
            <a:fillRect/>
          </a:stretch>
        </p:blipFill>
        <p:spPr bwMode="auto">
          <a:xfrm>
            <a:off x="7731125" y="6389688"/>
            <a:ext cx="1230313" cy="276225"/>
          </a:xfrm>
          <a:prstGeom prst="rect">
            <a:avLst/>
          </a:prstGeom>
          <a:noFill/>
          <a:ln w="9525">
            <a:noFill/>
            <a:miter lim="800000"/>
            <a:headEnd/>
            <a:tailEnd/>
          </a:ln>
        </p:spPr>
      </p:pic>
      <p:pic>
        <p:nvPicPr>
          <p:cNvPr id="73733" name="Picture 6" descr="C:\Documents and Settings\Administrator\Desktop\New Folder\12788\completed\nature12788-f1.jpg"/>
          <p:cNvPicPr>
            <a:picLocks noChangeAspect="1" noChangeArrowheads="1"/>
          </p:cNvPicPr>
          <p:nvPr/>
        </p:nvPicPr>
        <p:blipFill>
          <a:blip r:embed="rId3" cstate="print"/>
          <a:srcRect/>
          <a:stretch>
            <a:fillRect/>
          </a:stretch>
        </p:blipFill>
        <p:spPr bwMode="auto">
          <a:xfrm>
            <a:off x="762000" y="2133600"/>
            <a:ext cx="7583488" cy="369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1788" y="6488113"/>
            <a:ext cx="4137025" cy="369887"/>
          </a:xfrm>
          <a:prstGeom prst="rect">
            <a:avLst/>
          </a:prstGeom>
          <a:noFill/>
        </p:spPr>
        <p:txBody>
          <a:bodyPr wrap="none">
            <a:spAutoFit/>
          </a:bodyPr>
          <a:lstStyle/>
          <a:p>
            <a:pPr eaLnBrk="1" hangingPunct="1">
              <a:defRPr/>
            </a:pPr>
            <a:r>
              <a:rPr lang="en-US" dirty="0">
                <a:effectLst>
                  <a:outerShdw blurRad="38100" dist="38100" dir="2700000" algn="tl">
                    <a:srgbClr val="000000">
                      <a:alpha val="43137"/>
                    </a:srgbClr>
                  </a:outerShdw>
                </a:effectLst>
              </a:rPr>
              <a:t>"Dolina-Pano-3" by Mario Modesto Mata</a:t>
            </a:r>
          </a:p>
        </p:txBody>
      </p:sp>
      <p:pic>
        <p:nvPicPr>
          <p:cNvPr id="74755" name="Picture 4" descr="http://upload.wikimedia.org/wikipedia/commons/thumb/f/ff/Sierra_de_Atapuerca.jpg/1024px-Sierra_de_Atapuerca.jpg"/>
          <p:cNvPicPr>
            <a:picLocks noChangeAspect="1" noChangeArrowheads="1"/>
          </p:cNvPicPr>
          <p:nvPr/>
        </p:nvPicPr>
        <p:blipFill>
          <a:blip r:embed="rId2" cstate="print"/>
          <a:srcRect/>
          <a:stretch>
            <a:fillRect/>
          </a:stretch>
        </p:blipFill>
        <p:spPr bwMode="auto">
          <a:xfrm>
            <a:off x="-14288" y="44450"/>
            <a:ext cx="9123363" cy="2557463"/>
          </a:xfrm>
          <a:prstGeom prst="rect">
            <a:avLst/>
          </a:prstGeom>
          <a:noFill/>
          <a:ln w="9525">
            <a:noFill/>
            <a:miter lim="800000"/>
            <a:headEnd/>
            <a:tailEnd/>
          </a:ln>
        </p:spPr>
      </p:pic>
      <p:pic>
        <p:nvPicPr>
          <p:cNvPr id="74756" name="Picture 2" descr="A karst cave in Atapuerca."/>
          <p:cNvPicPr>
            <a:picLocks noGrp="1" noChangeAspect="1" noChangeArrowheads="1"/>
          </p:cNvPicPr>
          <p:nvPr>
            <p:ph idx="1"/>
          </p:nvPr>
        </p:nvPicPr>
        <p:blipFill>
          <a:blip r:embed="rId3" cstate="print"/>
          <a:srcRect/>
          <a:stretch>
            <a:fillRect/>
          </a:stretch>
        </p:blipFill>
        <p:spPr>
          <a:xfrm>
            <a:off x="5580063" y="1978025"/>
            <a:ext cx="2808287" cy="4879975"/>
          </a:xfrm>
        </p:spPr>
      </p:pic>
      <p:pic>
        <p:nvPicPr>
          <p:cNvPr id="74757" name="Picture 6" descr="http://upload.wikimedia.org/wikipedia/commons/thumb/7/72/Plano-de-Atapuerca.gif/640px-Plano-de-Atapuerca.gif"/>
          <p:cNvPicPr>
            <a:picLocks noChangeAspect="1" noChangeArrowheads="1"/>
          </p:cNvPicPr>
          <p:nvPr/>
        </p:nvPicPr>
        <p:blipFill>
          <a:blip r:embed="rId4" cstate="print"/>
          <a:srcRect/>
          <a:stretch>
            <a:fillRect/>
          </a:stretch>
        </p:blipFill>
        <p:spPr bwMode="auto">
          <a:xfrm>
            <a:off x="179388" y="2276475"/>
            <a:ext cx="3289300" cy="406558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350838"/>
            <a:ext cx="839787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a:solidFill>
                  <a:schemeClr val="tx2"/>
                </a:solidFill>
                <a:latin typeface="+mn-lt"/>
                <a:cs typeface="+mn-cs"/>
              </a:rPr>
              <a:t>300</a:t>
            </a:r>
            <a:r>
              <a:rPr lang="en-US" altLang="en-US" sz="3200" b="1" dirty="0">
                <a:solidFill>
                  <a:schemeClr val="tx2"/>
                </a:solidFill>
                <a:latin typeface="+mn-lt"/>
                <a:cs typeface="+mn-cs"/>
              </a:rPr>
              <a:t>-400</a:t>
            </a:r>
            <a:r>
              <a:rPr lang="ru-RU" altLang="en-US" sz="3200" b="1" dirty="0">
                <a:solidFill>
                  <a:schemeClr val="tx2"/>
                </a:solidFill>
                <a:latin typeface="+mn-lt"/>
                <a:cs typeface="+mn-cs"/>
              </a:rPr>
              <a:t> тысяч лет</a:t>
            </a:r>
          </a:p>
          <a:p>
            <a:pPr algn="ctr" eaLnBrk="1" fontAlgn="auto" hangingPunct="1">
              <a:spcBef>
                <a:spcPts val="0"/>
              </a:spcBef>
              <a:spcAft>
                <a:spcPts val="0"/>
              </a:spcAft>
              <a:defRPr/>
            </a:pPr>
            <a:r>
              <a:rPr lang="en-US" altLang="en-US" sz="2400" b="1" dirty="0">
                <a:solidFill>
                  <a:schemeClr val="tx2"/>
                </a:solidFill>
                <a:latin typeface="+mn-lt"/>
                <a:cs typeface="+mn-cs"/>
              </a:rPr>
              <a:t>Femur XIII reassembled from three parts after sampling</a:t>
            </a:r>
          </a:p>
        </p:txBody>
      </p:sp>
      <p:pic>
        <p:nvPicPr>
          <p:cNvPr id="75779" name="Picture 31" descr="natureRGB"/>
          <p:cNvPicPr>
            <a:picLocks noChangeAspect="1" noChangeArrowheads="1"/>
          </p:cNvPicPr>
          <p:nvPr/>
        </p:nvPicPr>
        <p:blipFill>
          <a:blip r:embed="rId2" cstate="print"/>
          <a:srcRect/>
          <a:stretch>
            <a:fillRect/>
          </a:stretch>
        </p:blipFill>
        <p:spPr bwMode="auto">
          <a:xfrm>
            <a:off x="7723188" y="6396038"/>
            <a:ext cx="1230312" cy="276225"/>
          </a:xfrm>
          <a:prstGeom prst="rect">
            <a:avLst/>
          </a:prstGeom>
          <a:noFill/>
          <a:ln w="9525">
            <a:noFill/>
            <a:miter lim="800000"/>
            <a:headEnd/>
            <a:tailEnd/>
          </a:ln>
        </p:spPr>
      </p:pic>
      <p:pic>
        <p:nvPicPr>
          <p:cNvPr id="75780" name="Picture 6" descr="C:\Documents and Settings\Administrator\Desktop\New Folder\12788\completed\nature12788-f2.jpg"/>
          <p:cNvPicPr>
            <a:picLocks noChangeAspect="1" noChangeArrowheads="1"/>
          </p:cNvPicPr>
          <p:nvPr/>
        </p:nvPicPr>
        <p:blipFill>
          <a:blip r:embed="rId3" cstate="print"/>
          <a:srcRect/>
          <a:stretch>
            <a:fillRect/>
          </a:stretch>
        </p:blipFill>
        <p:spPr bwMode="auto">
          <a:xfrm>
            <a:off x="762000" y="2438400"/>
            <a:ext cx="7575550" cy="2263775"/>
          </a:xfrm>
          <a:prstGeom prst="rect">
            <a:avLst/>
          </a:prstGeom>
          <a:noFill/>
          <a:ln w="9525">
            <a:noFill/>
            <a:miter lim="800000"/>
            <a:headEnd/>
            <a:tailEnd/>
          </a:ln>
        </p:spPr>
      </p:pic>
      <p:sp>
        <p:nvSpPr>
          <p:cNvPr id="7" name="Text Box 4"/>
          <p:cNvSpPr txBox="1">
            <a:spLocks noChangeArrowheads="1"/>
          </p:cNvSpPr>
          <p:nvPr/>
        </p:nvSpPr>
        <p:spPr bwMode="auto">
          <a:xfrm>
            <a:off x="5795963" y="6488113"/>
            <a:ext cx="18002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M Meyer</a:t>
            </a:r>
            <a:r>
              <a:rPr lang="en-GB" altLang="en-US" dirty="0">
                <a:effectLst>
                  <a:outerShdw blurRad="38100" dist="38100" dir="2700000" algn="tl">
                    <a:srgbClr val="000000">
                      <a:alpha val="43137"/>
                    </a:srgbClr>
                  </a:outerShdw>
                </a:effectLst>
                <a:ea typeface="宋体" pitchFamily="2" charset="-122"/>
                <a:cs typeface="+mn-cs"/>
              </a:rPr>
              <a:t> </a:t>
            </a:r>
            <a:r>
              <a:rPr lang="en-GB" altLang="zh-CN" i="1" dirty="0">
                <a:effectLst>
                  <a:outerShdw blurRad="38100" dist="38100" dir="2700000" algn="tl">
                    <a:srgbClr val="000000">
                      <a:alpha val="43137"/>
                    </a:srgbClr>
                  </a:outerShdw>
                </a:effectLst>
                <a:cs typeface="+mn-cs"/>
              </a:rPr>
              <a:t>et al. </a:t>
            </a:r>
            <a:r>
              <a:rPr lang="en-GB" altLang="zh-CN" dirty="0">
                <a:effectLst>
                  <a:outerShdw blurRad="38100" dist="38100" dir="2700000" algn="tl">
                    <a:srgbClr val="000000">
                      <a:alpha val="43137"/>
                    </a:srgbClr>
                  </a:outerShdw>
                </a:effectLst>
                <a:cs typeface="+mn-cs"/>
              </a:rPr>
              <a:t>(2013)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68313" y="260350"/>
            <a:ext cx="8229600" cy="1143000"/>
          </a:xfrm>
        </p:spPr>
        <p:txBody>
          <a:bodyPr/>
          <a:lstStyle/>
          <a:p>
            <a:pPr>
              <a:defRPr/>
            </a:pPr>
            <a:r>
              <a:rPr lang="ru-RU" altLang="ru-RU" sz="3200" b="1" dirty="0">
                <a:solidFill>
                  <a:srgbClr val="333399"/>
                </a:solidFill>
                <a:latin typeface="Arial" panose="020B0604020202020204" pitchFamily="34" charset="0"/>
                <a:ea typeface="+mn-ea"/>
                <a:cs typeface="Arial" panose="020B0604020202020204" pitchFamily="34" charset="0"/>
              </a:rPr>
              <a:t>«Человек произошел от обезьяны» – что это значит?</a:t>
            </a:r>
            <a:endParaRPr lang="en-US" altLang="ru-RU" sz="3200" b="1" dirty="0">
              <a:solidFill>
                <a:srgbClr val="333399"/>
              </a:solidFill>
              <a:latin typeface="Arial" panose="020B0604020202020204" pitchFamily="34" charset="0"/>
              <a:ea typeface="+mn-ea"/>
              <a:cs typeface="Arial" panose="020B0604020202020204" pitchFamily="34" charset="0"/>
            </a:endParaRPr>
          </a:p>
        </p:txBody>
      </p:sp>
      <p:pic>
        <p:nvPicPr>
          <p:cNvPr id="11267" name="Picture 2" descr="http://www.siemprehistoria.com.ar/wp-content/uploads/2010/02/darwin-caricatura.jpg"/>
          <p:cNvPicPr>
            <a:picLocks noGrp="1" noChangeAspect="1" noChangeArrowheads="1"/>
          </p:cNvPicPr>
          <p:nvPr>
            <p:ph idx="1"/>
          </p:nvPr>
        </p:nvPicPr>
        <p:blipFill>
          <a:blip r:embed="rId2" cstate="print"/>
          <a:srcRect/>
          <a:stretch>
            <a:fillRect/>
          </a:stretch>
        </p:blipFill>
        <p:spPr>
          <a:xfrm>
            <a:off x="2627313" y="1773238"/>
            <a:ext cx="3744912" cy="4741862"/>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720725"/>
            <a:ext cx="8397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err="1">
                <a:solidFill>
                  <a:schemeClr val="tx2"/>
                </a:solidFill>
                <a:latin typeface="+mn-lt"/>
                <a:cs typeface="+mn-cs"/>
              </a:rPr>
              <a:t>Митохондриальное</a:t>
            </a:r>
            <a:r>
              <a:rPr lang="ru-RU" altLang="en-US" sz="3200" b="1" dirty="0">
                <a:solidFill>
                  <a:schemeClr val="tx2"/>
                </a:solidFill>
                <a:latin typeface="+mn-lt"/>
                <a:cs typeface="+mn-cs"/>
              </a:rPr>
              <a:t> дерево</a:t>
            </a:r>
            <a:endParaRPr lang="en-US" altLang="en-US" sz="3200" b="1" dirty="0">
              <a:solidFill>
                <a:schemeClr val="tx2"/>
              </a:solidFill>
              <a:latin typeface="+mn-lt"/>
              <a:cs typeface="+mn-cs"/>
            </a:endParaRPr>
          </a:p>
        </p:txBody>
      </p:sp>
      <p:pic>
        <p:nvPicPr>
          <p:cNvPr id="76803" name="Picture 6" descr="C:\Documents and Settings\Administrator\Desktop\New Folder\12788\completed\nature12788-f4.jpg"/>
          <p:cNvPicPr>
            <a:picLocks noChangeAspect="1" noChangeArrowheads="1"/>
          </p:cNvPicPr>
          <p:nvPr/>
        </p:nvPicPr>
        <p:blipFill>
          <a:blip r:embed="rId2" cstate="print"/>
          <a:srcRect/>
          <a:stretch>
            <a:fillRect/>
          </a:stretch>
        </p:blipFill>
        <p:spPr bwMode="auto">
          <a:xfrm>
            <a:off x="1971675" y="2133600"/>
            <a:ext cx="5218113" cy="3941763"/>
          </a:xfrm>
          <a:prstGeom prst="rect">
            <a:avLst/>
          </a:prstGeom>
          <a:noFill/>
          <a:ln w="9525">
            <a:noFill/>
            <a:miter lim="800000"/>
            <a:headEnd/>
            <a:tailEnd/>
          </a:ln>
        </p:spPr>
      </p:pic>
      <p:pic>
        <p:nvPicPr>
          <p:cNvPr id="76804" name="Picture 31" descr="natureRGB"/>
          <p:cNvPicPr>
            <a:picLocks noChangeAspect="1" noChangeArrowheads="1"/>
          </p:cNvPicPr>
          <p:nvPr/>
        </p:nvPicPr>
        <p:blipFill>
          <a:blip r:embed="rId3" cstate="print"/>
          <a:srcRect/>
          <a:stretch>
            <a:fillRect/>
          </a:stretch>
        </p:blipFill>
        <p:spPr bwMode="auto">
          <a:xfrm>
            <a:off x="7723188" y="6396038"/>
            <a:ext cx="1230312" cy="276225"/>
          </a:xfrm>
          <a:prstGeom prst="rect">
            <a:avLst/>
          </a:prstGeom>
          <a:noFill/>
          <a:ln w="9525">
            <a:noFill/>
            <a:miter lim="800000"/>
            <a:headEnd/>
            <a:tailEnd/>
          </a:ln>
        </p:spPr>
      </p:pic>
      <p:sp>
        <p:nvSpPr>
          <p:cNvPr id="8" name="Text Box 4"/>
          <p:cNvSpPr txBox="1">
            <a:spLocks noChangeArrowheads="1"/>
          </p:cNvSpPr>
          <p:nvPr/>
        </p:nvSpPr>
        <p:spPr bwMode="auto">
          <a:xfrm>
            <a:off x="5795963" y="6488113"/>
            <a:ext cx="18002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M Meyer</a:t>
            </a:r>
            <a:r>
              <a:rPr lang="en-GB" altLang="en-US" dirty="0">
                <a:effectLst>
                  <a:outerShdw blurRad="38100" dist="38100" dir="2700000" algn="tl">
                    <a:srgbClr val="000000">
                      <a:alpha val="43137"/>
                    </a:srgbClr>
                  </a:outerShdw>
                </a:effectLst>
                <a:ea typeface="宋体" pitchFamily="2" charset="-122"/>
                <a:cs typeface="+mn-cs"/>
              </a:rPr>
              <a:t> </a:t>
            </a:r>
            <a:r>
              <a:rPr lang="en-GB" altLang="zh-CN" i="1" dirty="0">
                <a:effectLst>
                  <a:outerShdw blurRad="38100" dist="38100" dir="2700000" algn="tl">
                    <a:srgbClr val="000000">
                      <a:alpha val="43137"/>
                    </a:srgbClr>
                  </a:outerShdw>
                </a:effectLst>
                <a:cs typeface="+mn-cs"/>
              </a:rPr>
              <a:t>et al. </a:t>
            </a:r>
            <a:r>
              <a:rPr lang="en-GB" altLang="zh-CN" dirty="0">
                <a:effectLst>
                  <a:outerShdw blurRad="38100" dist="38100" dir="2700000" algn="tl">
                    <a:srgbClr val="000000">
                      <a:alpha val="43137"/>
                    </a:srgbClr>
                  </a:outerShdw>
                </a:effectLst>
                <a:cs typeface="+mn-cs"/>
              </a:rPr>
              <a:t>(2013)</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938"/>
            <a:ext cx="9144000" cy="757237"/>
          </a:xfrm>
        </p:spPr>
        <p:txBody>
          <a:bodyPr/>
          <a:lstStyle/>
          <a:p>
            <a:pPr>
              <a:defRPr/>
            </a:pPr>
            <a:r>
              <a:rPr lang="ru-RU" sz="3000" b="1" dirty="0">
                <a:solidFill>
                  <a:schemeClr val="tx2"/>
                </a:solidFill>
                <a:latin typeface="+mn-lt"/>
                <a:ea typeface="+mn-ea"/>
                <a:cs typeface="+mn-cs"/>
              </a:rPr>
              <a:t>А ядерный геном больше похож на неандертальский</a:t>
            </a:r>
            <a:endParaRPr lang="en-US" sz="3000" b="1" dirty="0">
              <a:solidFill>
                <a:schemeClr val="tx2"/>
              </a:solidFill>
              <a:latin typeface="+mn-lt"/>
              <a:ea typeface="+mn-ea"/>
              <a:cs typeface="+mn-cs"/>
            </a:endParaRPr>
          </a:p>
        </p:txBody>
      </p:sp>
      <p:pic>
        <p:nvPicPr>
          <p:cNvPr id="77827" name="Picture 3"/>
          <p:cNvPicPr>
            <a:picLocks noChangeAspect="1" noChangeArrowheads="1"/>
          </p:cNvPicPr>
          <p:nvPr/>
        </p:nvPicPr>
        <p:blipFill>
          <a:blip r:embed="rId2" cstate="print"/>
          <a:srcRect/>
          <a:stretch>
            <a:fillRect/>
          </a:stretch>
        </p:blipFill>
        <p:spPr bwMode="auto">
          <a:xfrm>
            <a:off x="3398838" y="1773238"/>
            <a:ext cx="5726112" cy="3384550"/>
          </a:xfrm>
          <a:prstGeom prst="rect">
            <a:avLst/>
          </a:prstGeom>
          <a:noFill/>
          <a:ln w="9525">
            <a:noFill/>
            <a:miter lim="800000"/>
            <a:headEnd/>
            <a:tailEnd/>
          </a:ln>
        </p:spPr>
      </p:pic>
      <p:pic>
        <p:nvPicPr>
          <p:cNvPr id="77828" name="Picture 4"/>
          <p:cNvPicPr>
            <a:picLocks noChangeAspect="1" noChangeArrowheads="1"/>
          </p:cNvPicPr>
          <p:nvPr/>
        </p:nvPicPr>
        <p:blipFill>
          <a:blip r:embed="rId3" cstate="print"/>
          <a:srcRect/>
          <a:stretch>
            <a:fillRect/>
          </a:stretch>
        </p:blipFill>
        <p:spPr bwMode="auto">
          <a:xfrm>
            <a:off x="179388" y="1177925"/>
            <a:ext cx="3348037" cy="5203825"/>
          </a:xfrm>
          <a:prstGeom prst="rect">
            <a:avLst/>
          </a:prstGeom>
          <a:noFill/>
          <a:ln w="9525">
            <a:noFill/>
            <a:miter lim="800000"/>
            <a:headEnd/>
            <a:tailEnd/>
          </a:ln>
        </p:spPr>
      </p:pic>
      <p:pic>
        <p:nvPicPr>
          <p:cNvPr id="77829" name="Picture 31" descr="natureRGB"/>
          <p:cNvPicPr>
            <a:picLocks noChangeAspect="1" noChangeArrowheads="1"/>
          </p:cNvPicPr>
          <p:nvPr/>
        </p:nvPicPr>
        <p:blipFill>
          <a:blip r:embed="rId4" cstate="print"/>
          <a:srcRect/>
          <a:stretch>
            <a:fillRect/>
          </a:stretch>
        </p:blipFill>
        <p:spPr bwMode="auto">
          <a:xfrm>
            <a:off x="7723188" y="6396038"/>
            <a:ext cx="1230312" cy="276225"/>
          </a:xfrm>
          <a:prstGeom prst="rect">
            <a:avLst/>
          </a:prstGeom>
          <a:noFill/>
          <a:ln w="9525">
            <a:noFill/>
            <a:miter lim="800000"/>
            <a:headEnd/>
            <a:tailEnd/>
          </a:ln>
        </p:spPr>
      </p:pic>
      <p:sp>
        <p:nvSpPr>
          <p:cNvPr id="8" name="Text Box 4"/>
          <p:cNvSpPr txBox="1">
            <a:spLocks noChangeArrowheads="1"/>
          </p:cNvSpPr>
          <p:nvPr/>
        </p:nvSpPr>
        <p:spPr bwMode="auto">
          <a:xfrm>
            <a:off x="5795963" y="6488113"/>
            <a:ext cx="18002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M Meyer</a:t>
            </a:r>
            <a:r>
              <a:rPr lang="en-GB" altLang="en-US" dirty="0">
                <a:effectLst>
                  <a:outerShdw blurRad="38100" dist="38100" dir="2700000" algn="tl">
                    <a:srgbClr val="000000">
                      <a:alpha val="43137"/>
                    </a:srgbClr>
                  </a:outerShdw>
                </a:effectLst>
                <a:ea typeface="宋体" pitchFamily="2" charset="-122"/>
                <a:cs typeface="+mn-cs"/>
              </a:rPr>
              <a:t> </a:t>
            </a:r>
            <a:r>
              <a:rPr lang="en-GB" altLang="zh-CN" i="1" dirty="0">
                <a:effectLst>
                  <a:outerShdw blurRad="38100" dist="38100" dir="2700000" algn="tl">
                    <a:srgbClr val="000000">
                      <a:alpha val="43137"/>
                    </a:srgbClr>
                  </a:outerShdw>
                </a:effectLst>
                <a:cs typeface="+mn-cs"/>
              </a:rPr>
              <a:t>et al. </a:t>
            </a:r>
            <a:r>
              <a:rPr lang="en-GB" altLang="zh-CN" dirty="0">
                <a:effectLst>
                  <a:outerShdw blurRad="38100" dist="38100" dir="2700000" algn="tl">
                    <a:srgbClr val="000000">
                      <a:alpha val="43137"/>
                    </a:srgbClr>
                  </a:outerShdw>
                </a:effectLst>
                <a:cs typeface="+mn-cs"/>
              </a:rPr>
              <a:t>(201</a:t>
            </a:r>
            <a:r>
              <a:rPr lang="ru-RU" altLang="zh-CN" dirty="0">
                <a:effectLst>
                  <a:outerShdw blurRad="38100" dist="38100" dir="2700000" algn="tl">
                    <a:srgbClr val="000000">
                      <a:alpha val="43137"/>
                    </a:srgbClr>
                  </a:outerShdw>
                </a:effectLst>
                <a:cs typeface="+mn-cs"/>
              </a:rPr>
              <a:t>6</a:t>
            </a:r>
            <a:r>
              <a:rPr lang="en-GB" altLang="zh-CN" dirty="0">
                <a:effectLst>
                  <a:outerShdw blurRad="38100" dist="38100" dir="2700000" algn="tl">
                    <a:srgbClr val="000000">
                      <a:alpha val="43137"/>
                    </a:srgbClr>
                  </a:outerShdw>
                </a:effectLst>
                <a:cs typeface="+mn-cs"/>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115888"/>
            <a:ext cx="8493125" cy="129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eaLnBrk="1" fontAlgn="auto" hangingPunct="1">
              <a:spcBef>
                <a:spcPts val="0"/>
              </a:spcBef>
              <a:spcAft>
                <a:spcPts val="0"/>
              </a:spcAft>
              <a:defRPr/>
            </a:pPr>
            <a:r>
              <a:rPr lang="ru-RU" altLang="en-US" sz="3200" b="1" dirty="0">
                <a:solidFill>
                  <a:schemeClr val="tx2"/>
                </a:solidFill>
                <a:latin typeface="+mn-lt"/>
                <a:ea typeface="+mn-ea"/>
                <a:cs typeface="+mn-cs"/>
              </a:rPr>
              <a:t>Популяционная генетика на </a:t>
            </a:r>
            <a:r>
              <a:rPr lang="ru-RU" altLang="en-US" sz="3200" b="1" dirty="0" err="1">
                <a:solidFill>
                  <a:schemeClr val="tx2"/>
                </a:solidFill>
                <a:latin typeface="+mn-lt"/>
                <a:ea typeface="+mn-ea"/>
                <a:cs typeface="+mn-cs"/>
              </a:rPr>
              <a:t>экзомах</a:t>
            </a:r>
            <a:endParaRPr lang="ru-RU" altLang="en-US" sz="3200" b="1" dirty="0">
              <a:solidFill>
                <a:schemeClr val="tx2"/>
              </a:solidFill>
              <a:latin typeface="+mn-lt"/>
              <a:ea typeface="+mn-ea"/>
              <a:cs typeface="+mn-cs"/>
            </a:endParaRPr>
          </a:p>
          <a:p>
            <a:pPr algn="ctr" eaLnBrk="1" fontAlgn="auto" hangingPunct="1">
              <a:spcBef>
                <a:spcPts val="0"/>
              </a:spcBef>
              <a:spcAft>
                <a:spcPts val="0"/>
              </a:spcAft>
              <a:defRPr/>
            </a:pPr>
            <a:r>
              <a:rPr lang="en-GB" altLang="en-US" b="1" dirty="0" err="1">
                <a:solidFill>
                  <a:schemeClr val="tx2"/>
                </a:solidFill>
                <a:latin typeface="+mn-lt"/>
                <a:ea typeface="+mn-ea"/>
                <a:cs typeface="+mn-cs"/>
              </a:rPr>
              <a:t>Neighbor</a:t>
            </a:r>
            <a:r>
              <a:rPr lang="en-GB" altLang="en-US" b="1" dirty="0">
                <a:solidFill>
                  <a:schemeClr val="tx2"/>
                </a:solidFill>
                <a:latin typeface="+mn-lt"/>
                <a:ea typeface="+mn-ea"/>
                <a:cs typeface="+mn-cs"/>
              </a:rPr>
              <a:t>-joining tree</a:t>
            </a:r>
            <a:r>
              <a:rPr lang="en-US" altLang="en-US" b="1" dirty="0">
                <a:solidFill>
                  <a:schemeClr val="tx2"/>
                </a:solidFill>
                <a:latin typeface="+mn-lt"/>
                <a:ea typeface="+mn-ea"/>
                <a:cs typeface="+mn-cs"/>
              </a:rPr>
              <a:t>s </a:t>
            </a:r>
            <a:r>
              <a:rPr lang="en-GB" altLang="en-US" b="1" dirty="0">
                <a:solidFill>
                  <a:schemeClr val="tx2"/>
                </a:solidFill>
                <a:latin typeface="+mn-lt"/>
                <a:ea typeface="+mn-ea"/>
                <a:cs typeface="+mn-cs"/>
              </a:rPr>
              <a:t>based on </a:t>
            </a:r>
            <a:r>
              <a:rPr lang="en-US" altLang="en-US" b="1" dirty="0">
                <a:solidFill>
                  <a:schemeClr val="tx2"/>
                </a:solidFill>
                <a:latin typeface="+mn-lt"/>
                <a:ea typeface="+mn-ea"/>
                <a:cs typeface="+mn-cs"/>
              </a:rPr>
              <a:t>(A)</a:t>
            </a:r>
            <a:r>
              <a:rPr lang="en-GB" altLang="en-US" b="1" dirty="0">
                <a:solidFill>
                  <a:schemeClr val="tx2"/>
                </a:solidFill>
                <a:latin typeface="+mn-lt"/>
                <a:ea typeface="+mn-ea"/>
                <a:cs typeface="+mn-cs"/>
              </a:rPr>
              <a:t> the number of pairwise differences and (B) o</a:t>
            </a:r>
            <a:r>
              <a:rPr lang="en-US" altLang="en-US" b="1" dirty="0">
                <a:solidFill>
                  <a:schemeClr val="tx2"/>
                </a:solidFill>
                <a:latin typeface="+mn-lt"/>
                <a:ea typeface="+mn-ea"/>
                <a:cs typeface="+mn-cs"/>
              </a:rPr>
              <a:t>n</a:t>
            </a:r>
            <a:r>
              <a:rPr lang="en-GB" altLang="en-US" b="1" dirty="0">
                <a:solidFill>
                  <a:schemeClr val="tx2"/>
                </a:solidFill>
                <a:latin typeface="+mn-lt"/>
                <a:ea typeface="+mn-ea"/>
                <a:cs typeface="+mn-cs"/>
              </a:rPr>
              <a:t> pairwise F</a:t>
            </a:r>
            <a:r>
              <a:rPr lang="en-GB" altLang="en-US" b="1" baseline="-25000" dirty="0">
                <a:solidFill>
                  <a:schemeClr val="tx2"/>
                </a:solidFill>
                <a:latin typeface="+mn-lt"/>
                <a:ea typeface="+mn-ea"/>
                <a:cs typeface="+mn-cs"/>
              </a:rPr>
              <a:t>ST</a:t>
            </a:r>
            <a:r>
              <a:rPr lang="en-GB" altLang="en-US" b="1" dirty="0">
                <a:solidFill>
                  <a:schemeClr val="tx2"/>
                </a:solidFill>
                <a:latin typeface="+mn-lt"/>
                <a:ea typeface="+mn-ea"/>
                <a:cs typeface="+mn-cs"/>
              </a:rPr>
              <a:t> values</a:t>
            </a:r>
          </a:p>
        </p:txBody>
      </p:sp>
      <p:pic>
        <p:nvPicPr>
          <p:cNvPr id="78851" name="Picture 2"/>
          <p:cNvPicPr>
            <a:picLocks noChangeAspect="1" noChangeArrowheads="1"/>
          </p:cNvPicPr>
          <p:nvPr/>
        </p:nvPicPr>
        <p:blipFill>
          <a:blip r:embed="rId3" cstate="print"/>
          <a:srcRect/>
          <a:stretch>
            <a:fillRect/>
          </a:stretch>
        </p:blipFill>
        <p:spPr bwMode="auto">
          <a:xfrm>
            <a:off x="3175" y="5943600"/>
            <a:ext cx="9105900" cy="942975"/>
          </a:xfrm>
          <a:prstGeom prst="rect">
            <a:avLst/>
          </a:prstGeom>
          <a:noFill/>
          <a:ln w="9525">
            <a:noFill/>
            <a:round/>
            <a:headEnd/>
            <a:tailEnd/>
          </a:ln>
          <a:effectLst/>
        </p:spPr>
      </p:pic>
      <p:pic>
        <p:nvPicPr>
          <p:cNvPr id="78852" name="Picture 3"/>
          <p:cNvPicPr>
            <a:picLocks noChangeAspect="1" noChangeArrowheads="1"/>
          </p:cNvPicPr>
          <p:nvPr/>
        </p:nvPicPr>
        <p:blipFill>
          <a:blip r:embed="rId4" cstate="print"/>
          <a:srcRect/>
          <a:stretch>
            <a:fillRect/>
          </a:stretch>
        </p:blipFill>
        <p:spPr bwMode="auto">
          <a:xfrm>
            <a:off x="3017838" y="1539875"/>
            <a:ext cx="2633662" cy="4892675"/>
          </a:xfrm>
          <a:prstGeom prst="rect">
            <a:avLst/>
          </a:prstGeom>
          <a:noFill/>
          <a:ln w="9525">
            <a:noFill/>
            <a:round/>
            <a:headEnd/>
            <a:tailEnd/>
          </a:ln>
          <a:effectLst/>
        </p:spPr>
      </p:pic>
      <p:sp>
        <p:nvSpPr>
          <p:cNvPr id="3076" name="Text Box 4"/>
          <p:cNvSpPr txBox="1">
            <a:spLocks noChangeArrowheads="1"/>
          </p:cNvSpPr>
          <p:nvPr/>
        </p:nvSpPr>
        <p:spPr bwMode="auto">
          <a:xfrm>
            <a:off x="3132138" y="6524625"/>
            <a:ext cx="3917950" cy="233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eaLnBrk="1" fontAlgn="auto" hangingPunct="1">
              <a:spcBef>
                <a:spcPts val="0"/>
              </a:spcBef>
              <a:spcAft>
                <a:spcPts val="0"/>
              </a:spcAft>
              <a:defRPr/>
            </a:pPr>
            <a:r>
              <a:rPr lang="en-GB" altLang="en-US" sz="1200" dirty="0" err="1">
                <a:effectLst>
                  <a:outerShdw blurRad="38100" dist="38100" dir="2700000" algn="tl">
                    <a:srgbClr val="000000">
                      <a:alpha val="43137"/>
                    </a:srgbClr>
                  </a:outerShdw>
                </a:effectLst>
                <a:latin typeface="Arial" charset="0"/>
              </a:rPr>
              <a:t>Sergi</a:t>
            </a:r>
            <a:r>
              <a:rPr lang="en-GB" altLang="en-US" sz="1200" dirty="0">
                <a:effectLst>
                  <a:outerShdw blurRad="38100" dist="38100" dir="2700000" algn="tl">
                    <a:srgbClr val="000000">
                      <a:alpha val="43137"/>
                    </a:srgbClr>
                  </a:outerShdw>
                </a:effectLst>
                <a:latin typeface="Arial" charset="0"/>
              </a:rPr>
              <a:t> Castellano et al. PNAS 2014;111:6666-6671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468313" y="115888"/>
            <a:ext cx="8229600" cy="563562"/>
          </a:xfrm>
        </p:spPr>
        <p:txBody>
          <a:bodyPr/>
          <a:lstStyle/>
          <a:p>
            <a:pPr eaLnBrk="1" hangingPunct="1"/>
            <a:r>
              <a:rPr lang="ru-RU" altLang="en-US" sz="3200" b="1" smtClean="0">
                <a:solidFill>
                  <a:srgbClr val="002060"/>
                </a:solidFill>
              </a:rPr>
              <a:t>Маленькое разнообразие в группах, </a:t>
            </a:r>
            <a:br>
              <a:rPr lang="ru-RU" altLang="en-US" sz="3200" b="1" smtClean="0">
                <a:solidFill>
                  <a:srgbClr val="002060"/>
                </a:solidFill>
              </a:rPr>
            </a:br>
            <a:r>
              <a:rPr lang="ru-RU" altLang="en-US" sz="3200" b="1" smtClean="0">
                <a:solidFill>
                  <a:srgbClr val="002060"/>
                </a:solidFill>
              </a:rPr>
              <a:t>большое между группыми</a:t>
            </a:r>
            <a:endParaRPr lang="en-US" altLang="en-US" sz="3200" b="1" smtClean="0">
              <a:solidFill>
                <a:srgbClr val="002060"/>
              </a:solidFill>
            </a:endParaRPr>
          </a:p>
        </p:txBody>
      </p:sp>
      <p:sp>
        <p:nvSpPr>
          <p:cNvPr id="80899" name="Объект 2"/>
          <p:cNvSpPr>
            <a:spLocks noGrp="1"/>
          </p:cNvSpPr>
          <p:nvPr>
            <p:ph idx="1"/>
          </p:nvPr>
        </p:nvSpPr>
        <p:spPr>
          <a:xfrm>
            <a:off x="395288" y="936625"/>
            <a:ext cx="8229600" cy="6021388"/>
          </a:xfrm>
        </p:spPr>
        <p:txBody>
          <a:bodyPr/>
          <a:lstStyle/>
          <a:p>
            <a:pPr eaLnBrk="1" hangingPunct="1"/>
            <a:r>
              <a:rPr lang="ru-RU" altLang="en-US" sz="2400" smtClean="0"/>
              <a:t>Меньше гетерозиготность (различий на Кб)</a:t>
            </a:r>
          </a:p>
          <a:p>
            <a:pPr eaLnBrk="1" hangingPunct="1"/>
            <a:endParaRPr lang="ru-RU" altLang="en-US" sz="2400" smtClean="0"/>
          </a:p>
          <a:p>
            <a:pPr eaLnBrk="1" hangingPunct="1"/>
            <a:endParaRPr lang="ru-RU" altLang="en-US" sz="2400" smtClean="0"/>
          </a:p>
          <a:p>
            <a:pPr eaLnBrk="1" hangingPunct="1"/>
            <a:endParaRPr lang="ru-RU" altLang="en-US" sz="2400" smtClean="0"/>
          </a:p>
          <a:p>
            <a:pPr eaLnBrk="1" hangingPunct="1"/>
            <a:endParaRPr lang="ru-RU" altLang="en-US" sz="2400" smtClean="0"/>
          </a:p>
          <a:p>
            <a:pPr eaLnBrk="1" hangingPunct="1"/>
            <a:endParaRPr lang="ru-RU" altLang="en-US" sz="2400" smtClean="0"/>
          </a:p>
          <a:p>
            <a:pPr eaLnBrk="1" hangingPunct="1"/>
            <a:r>
              <a:rPr lang="ru-RU" altLang="en-US" sz="2400" smtClean="0"/>
              <a:t>Более длинные участки гомозиготности</a:t>
            </a:r>
          </a:p>
          <a:p>
            <a:pPr eaLnBrk="1" hangingPunct="1"/>
            <a:r>
              <a:rPr lang="ru-RU" altLang="en-US" sz="2400" smtClean="0"/>
              <a:t>Больше различия (</a:t>
            </a:r>
            <a:r>
              <a:rPr lang="en-US" altLang="en-US" sz="2400" smtClean="0"/>
              <a:t>F</a:t>
            </a:r>
            <a:r>
              <a:rPr lang="en-US" altLang="en-US" sz="2400" baseline="-25000" smtClean="0"/>
              <a:t>ST</a:t>
            </a:r>
            <a:r>
              <a:rPr lang="ru-RU" altLang="en-US" sz="2400" smtClean="0"/>
              <a:t>) между популяциями</a:t>
            </a:r>
          </a:p>
          <a:p>
            <a:pPr eaLnBrk="1" hangingPunct="1"/>
            <a:endParaRPr lang="ru-RU" altLang="en-US" sz="2400" smtClean="0"/>
          </a:p>
          <a:p>
            <a:pPr eaLnBrk="1" hangingPunct="1"/>
            <a:endParaRPr lang="ru-RU" altLang="en-US" sz="2400" smtClean="0"/>
          </a:p>
          <a:p>
            <a:pPr eaLnBrk="1" hangingPunct="1"/>
            <a:endParaRPr lang="ru-RU" altLang="en-US" sz="2400" smtClean="0"/>
          </a:p>
          <a:p>
            <a:pPr eaLnBrk="1" hangingPunct="1"/>
            <a:r>
              <a:rPr lang="ru-RU" altLang="en-US" sz="2400" smtClean="0"/>
              <a:t>Больше производных аллелей</a:t>
            </a:r>
          </a:p>
          <a:p>
            <a:pPr eaLnBrk="1" hangingPunct="1"/>
            <a:r>
              <a:rPr lang="ru-RU" altLang="en-US" sz="2400" smtClean="0"/>
              <a:t>Больше вредных (</a:t>
            </a:r>
            <a:r>
              <a:rPr lang="en-US" altLang="en-US" sz="2400" smtClean="0"/>
              <a:t>PolyPhen)</a:t>
            </a:r>
            <a:r>
              <a:rPr lang="ru-RU" altLang="en-US" sz="2400" smtClean="0"/>
              <a:t> аллелей </a:t>
            </a:r>
            <a:endParaRPr lang="en-US" altLang="en-US" sz="2400" smtClean="0"/>
          </a:p>
          <a:p>
            <a:pPr eaLnBrk="1" hangingPunct="1"/>
            <a:endParaRPr lang="en-US" altLang="en-US" sz="2400" smtClean="0"/>
          </a:p>
          <a:p>
            <a:pPr marL="457200" lvl="1" indent="0" eaLnBrk="1" hangingPunct="1">
              <a:buFont typeface="Arial" pitchFamily="34" charset="0"/>
              <a:buNone/>
            </a:pPr>
            <a:endParaRPr lang="en-US" altLang="en-US" sz="2000" smtClean="0"/>
          </a:p>
        </p:txBody>
      </p:sp>
      <p:graphicFrame>
        <p:nvGraphicFramePr>
          <p:cNvPr id="4" name="Таблица 3"/>
          <p:cNvGraphicFramePr>
            <a:graphicFrameLocks noGrp="1"/>
          </p:cNvGraphicFramePr>
          <p:nvPr/>
        </p:nvGraphicFramePr>
        <p:xfrm>
          <a:off x="1476375" y="1422400"/>
          <a:ext cx="3240088" cy="2224086"/>
        </p:xfrm>
        <a:graphic>
          <a:graphicData uri="http://schemas.openxmlformats.org/drawingml/2006/table">
            <a:tbl>
              <a:tblPr firstRow="1" bandRow="1">
                <a:tableStyleId>{5940675A-B579-460E-94D1-54222C63F5DA}</a:tableStyleId>
              </a:tblPr>
              <a:tblGrid>
                <a:gridCol w="1620044">
                  <a:extLst>
                    <a:ext uri="{9D8B030D-6E8A-4147-A177-3AD203B41FA5}">
                      <a16:colId xmlns:a16="http://schemas.microsoft.com/office/drawing/2014/main" xmlns="" val="20000"/>
                    </a:ext>
                  </a:extLst>
                </a:gridCol>
                <a:gridCol w="1620044">
                  <a:extLst>
                    <a:ext uri="{9D8B030D-6E8A-4147-A177-3AD203B41FA5}">
                      <a16:colId xmlns:a16="http://schemas.microsoft.com/office/drawing/2014/main" xmlns="" val="20001"/>
                    </a:ext>
                  </a:extLst>
                </a:gridCol>
              </a:tblGrid>
              <a:tr h="370681">
                <a:tc>
                  <a:txBody>
                    <a:bodyPr/>
                    <a:lstStyle/>
                    <a:p>
                      <a:r>
                        <a:rPr lang="ru-RU" sz="1800" dirty="0"/>
                        <a:t>Эль </a:t>
                      </a:r>
                      <a:r>
                        <a:rPr lang="ru-RU" sz="1800" dirty="0" err="1"/>
                        <a:t>Сидрон</a:t>
                      </a:r>
                      <a:endParaRPr lang="en-US" sz="1800" dirty="0"/>
                    </a:p>
                  </a:txBody>
                  <a:tcPr marL="91432" marR="91432" marT="45700" marB="45700"/>
                </a:tc>
                <a:tc>
                  <a:txBody>
                    <a:bodyPr/>
                    <a:lstStyle/>
                    <a:p>
                      <a:pPr algn="ctr"/>
                      <a:r>
                        <a:rPr lang="ru-RU" sz="1800" dirty="0"/>
                        <a:t>0.143</a:t>
                      </a:r>
                      <a:endParaRPr lang="en-US" sz="1800" dirty="0"/>
                    </a:p>
                  </a:txBody>
                  <a:tcPr marL="91432" marR="91432" marT="45700" marB="45700"/>
                </a:tc>
                <a:extLst>
                  <a:ext uri="{0D108BD9-81ED-4DB2-BD59-A6C34878D82A}">
                    <a16:rowId xmlns:a16="http://schemas.microsoft.com/office/drawing/2014/main" xmlns="" val="10000"/>
                  </a:ext>
                </a:extLst>
              </a:tr>
              <a:tr h="370681">
                <a:tc>
                  <a:txBody>
                    <a:bodyPr/>
                    <a:lstStyle/>
                    <a:p>
                      <a:r>
                        <a:rPr lang="ru-RU" sz="1800" dirty="0" err="1"/>
                        <a:t>Виндия</a:t>
                      </a:r>
                      <a:endParaRPr lang="en-US" sz="1800" dirty="0"/>
                    </a:p>
                  </a:txBody>
                  <a:tcPr marL="91432" marR="91432" marT="45700" marB="45700"/>
                </a:tc>
                <a:tc>
                  <a:txBody>
                    <a:bodyPr/>
                    <a:lstStyle/>
                    <a:p>
                      <a:pPr algn="ctr"/>
                      <a:r>
                        <a:rPr lang="ru-RU" sz="1800" dirty="0"/>
                        <a:t>0.127</a:t>
                      </a:r>
                      <a:endParaRPr lang="en-US" sz="1800" dirty="0"/>
                    </a:p>
                  </a:txBody>
                  <a:tcPr marL="91432" marR="91432" marT="45700" marB="45700"/>
                </a:tc>
                <a:extLst>
                  <a:ext uri="{0D108BD9-81ED-4DB2-BD59-A6C34878D82A}">
                    <a16:rowId xmlns:a16="http://schemas.microsoft.com/office/drawing/2014/main" xmlns="" val="10001"/>
                  </a:ext>
                </a:extLst>
              </a:tr>
              <a:tr h="370681">
                <a:tc>
                  <a:txBody>
                    <a:bodyPr/>
                    <a:lstStyle/>
                    <a:p>
                      <a:r>
                        <a:rPr lang="ru-RU" sz="1800" dirty="0"/>
                        <a:t>Алтай</a:t>
                      </a:r>
                      <a:endParaRPr lang="en-US" sz="1800" dirty="0"/>
                    </a:p>
                  </a:txBody>
                  <a:tcPr marL="91432" marR="91432" marT="45700" marB="45700"/>
                </a:tc>
                <a:tc>
                  <a:txBody>
                    <a:bodyPr/>
                    <a:lstStyle/>
                    <a:p>
                      <a:pPr algn="ctr"/>
                      <a:r>
                        <a:rPr lang="ru-RU" sz="1800" dirty="0"/>
                        <a:t>0.113</a:t>
                      </a:r>
                      <a:endParaRPr lang="en-US" sz="1800" dirty="0"/>
                    </a:p>
                  </a:txBody>
                  <a:tcPr marL="91432" marR="91432" marT="45700" marB="45700"/>
                </a:tc>
                <a:extLst>
                  <a:ext uri="{0D108BD9-81ED-4DB2-BD59-A6C34878D82A}">
                    <a16:rowId xmlns:a16="http://schemas.microsoft.com/office/drawing/2014/main" xmlns="" val="10002"/>
                  </a:ext>
                </a:extLst>
              </a:tr>
              <a:tr h="370681">
                <a:tc>
                  <a:txBody>
                    <a:bodyPr/>
                    <a:lstStyle/>
                    <a:p>
                      <a:r>
                        <a:rPr lang="ru-RU" sz="1800" i="1" dirty="0"/>
                        <a:t>Африка</a:t>
                      </a:r>
                      <a:endParaRPr lang="en-US" sz="1800" i="1" dirty="0"/>
                    </a:p>
                  </a:txBody>
                  <a:tcPr marL="91432" marR="91432" marT="45700" marB="45700"/>
                </a:tc>
                <a:tc>
                  <a:txBody>
                    <a:bodyPr/>
                    <a:lstStyle/>
                    <a:p>
                      <a:pPr algn="ctr"/>
                      <a:r>
                        <a:rPr lang="ru-RU" sz="1800" i="1" dirty="0"/>
                        <a:t>0.507</a:t>
                      </a:r>
                      <a:endParaRPr lang="en-US" sz="1800" i="1" dirty="0"/>
                    </a:p>
                  </a:txBody>
                  <a:tcPr marL="91432" marR="91432" marT="45700" marB="45700"/>
                </a:tc>
                <a:extLst>
                  <a:ext uri="{0D108BD9-81ED-4DB2-BD59-A6C34878D82A}">
                    <a16:rowId xmlns:a16="http://schemas.microsoft.com/office/drawing/2014/main" xmlns="" val="10003"/>
                  </a:ext>
                </a:extLst>
              </a:tr>
              <a:tr h="370681">
                <a:tc>
                  <a:txBody>
                    <a:bodyPr/>
                    <a:lstStyle/>
                    <a:p>
                      <a:r>
                        <a:rPr lang="ru-RU" sz="1800" i="1" dirty="0"/>
                        <a:t>Европа</a:t>
                      </a:r>
                      <a:endParaRPr lang="en-US" sz="1800" i="1" dirty="0"/>
                    </a:p>
                  </a:txBody>
                  <a:tcPr marL="91432" marR="91432" marT="45700" marB="45700"/>
                </a:tc>
                <a:tc>
                  <a:txBody>
                    <a:bodyPr/>
                    <a:lstStyle/>
                    <a:p>
                      <a:pPr algn="ctr"/>
                      <a:r>
                        <a:rPr lang="ru-RU" sz="1800" i="1" dirty="0"/>
                        <a:t>0.387</a:t>
                      </a:r>
                      <a:endParaRPr lang="en-US" sz="1800" i="1" dirty="0"/>
                    </a:p>
                  </a:txBody>
                  <a:tcPr marL="91432" marR="91432" marT="45700" marB="45700"/>
                </a:tc>
                <a:extLst>
                  <a:ext uri="{0D108BD9-81ED-4DB2-BD59-A6C34878D82A}">
                    <a16:rowId xmlns:a16="http://schemas.microsoft.com/office/drawing/2014/main" xmlns="" val="10004"/>
                  </a:ext>
                </a:extLst>
              </a:tr>
              <a:tr h="370681">
                <a:tc>
                  <a:txBody>
                    <a:bodyPr/>
                    <a:lstStyle/>
                    <a:p>
                      <a:r>
                        <a:rPr lang="ru-RU" sz="1800" i="1" dirty="0"/>
                        <a:t>Азия</a:t>
                      </a:r>
                      <a:endParaRPr lang="en-US" sz="1800" i="1" dirty="0"/>
                    </a:p>
                  </a:txBody>
                  <a:tcPr marL="91432" marR="91432" marT="45700" marB="45700"/>
                </a:tc>
                <a:tc>
                  <a:txBody>
                    <a:bodyPr/>
                    <a:lstStyle/>
                    <a:p>
                      <a:pPr algn="ctr"/>
                      <a:r>
                        <a:rPr lang="ru-RU" sz="1800" i="1" dirty="0"/>
                        <a:t>0.358</a:t>
                      </a:r>
                      <a:endParaRPr lang="en-US" sz="1800" i="1" dirty="0"/>
                    </a:p>
                  </a:txBody>
                  <a:tcPr marL="91432" marR="91432" marT="45700" marB="45700"/>
                </a:tc>
                <a:extLst>
                  <a:ext uri="{0D108BD9-81ED-4DB2-BD59-A6C34878D82A}">
                    <a16:rowId xmlns:a16="http://schemas.microsoft.com/office/drawing/2014/main" xmlns="" val="10005"/>
                  </a:ext>
                </a:extLst>
              </a:tr>
            </a:tbl>
          </a:graphicData>
        </a:graphic>
      </p:graphicFrame>
      <p:sp>
        <p:nvSpPr>
          <p:cNvPr id="5" name="Text Box 4"/>
          <p:cNvSpPr txBox="1">
            <a:spLocks noChangeArrowheads="1"/>
          </p:cNvSpPr>
          <p:nvPr/>
        </p:nvSpPr>
        <p:spPr bwMode="auto">
          <a:xfrm>
            <a:off x="5573713" y="6653213"/>
            <a:ext cx="3535362"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eaLnBrk="1" fontAlgn="auto" hangingPunct="1">
              <a:spcBef>
                <a:spcPts val="0"/>
              </a:spcBef>
              <a:spcAft>
                <a:spcPts val="0"/>
              </a:spcAft>
              <a:defRPr/>
            </a:pPr>
            <a:r>
              <a:rPr lang="en-GB" altLang="en-US" sz="1200" dirty="0" err="1">
                <a:effectLst>
                  <a:outerShdw blurRad="38100" dist="38100" dir="2700000" algn="tl">
                    <a:srgbClr val="000000">
                      <a:alpha val="43137"/>
                    </a:srgbClr>
                  </a:outerShdw>
                </a:effectLst>
                <a:latin typeface="Arial" charset="0"/>
              </a:rPr>
              <a:t>Sergi</a:t>
            </a:r>
            <a:r>
              <a:rPr lang="en-GB" altLang="en-US" sz="1200" dirty="0">
                <a:effectLst>
                  <a:outerShdw blurRad="38100" dist="38100" dir="2700000" algn="tl">
                    <a:srgbClr val="000000">
                      <a:alpha val="43137"/>
                    </a:srgbClr>
                  </a:outerShdw>
                </a:effectLst>
                <a:latin typeface="Arial" charset="0"/>
              </a:rPr>
              <a:t> Castellano et al. PNAS 2014;111:6666-6671</a:t>
            </a:r>
          </a:p>
        </p:txBody>
      </p:sp>
      <p:sp>
        <p:nvSpPr>
          <p:cNvPr id="80924" name="Заголовок 1"/>
          <p:cNvSpPr txBox="1">
            <a:spLocks/>
          </p:cNvSpPr>
          <p:nvPr/>
        </p:nvSpPr>
        <p:spPr bwMode="auto">
          <a:xfrm>
            <a:off x="395288" y="4589463"/>
            <a:ext cx="8229600" cy="1143000"/>
          </a:xfrm>
          <a:prstGeom prst="rect">
            <a:avLst/>
          </a:prstGeom>
          <a:noFill/>
          <a:ln w="9525">
            <a:noFill/>
            <a:miter lim="800000"/>
            <a:headEnd/>
            <a:tailEnd/>
          </a:ln>
        </p:spPr>
        <p:txBody>
          <a:bodyPr anchor="ctr"/>
          <a:lstStyle/>
          <a:p>
            <a:pPr algn="ctr" eaLnBrk="1" hangingPunct="1"/>
            <a:r>
              <a:rPr lang="ru-RU" altLang="en-US" sz="3200" b="1">
                <a:solidFill>
                  <a:srgbClr val="002060"/>
                </a:solidFill>
              </a:rPr>
              <a:t>Бутылочное горлышко </a:t>
            </a:r>
            <a:r>
              <a:rPr lang="en-US" altLang="en-US" sz="3200" b="1">
                <a:solidFill>
                  <a:srgbClr val="002060"/>
                </a:solidFill>
              </a:rPr>
              <a:t>=&gt; </a:t>
            </a:r>
            <a:r>
              <a:rPr lang="ru-RU" altLang="en-US" sz="3200" b="1">
                <a:solidFill>
                  <a:srgbClr val="002060"/>
                </a:solidFill>
              </a:rPr>
              <a:t/>
            </a:r>
            <a:br>
              <a:rPr lang="ru-RU" altLang="en-US" sz="3200" b="1">
                <a:solidFill>
                  <a:srgbClr val="002060"/>
                </a:solidFill>
              </a:rPr>
            </a:br>
            <a:r>
              <a:rPr lang="ru-RU" altLang="en-US" sz="3200" b="1">
                <a:solidFill>
                  <a:srgbClr val="002060"/>
                </a:solidFill>
              </a:rPr>
              <a:t>ослабление отрицательного отбора</a:t>
            </a:r>
            <a:endParaRPr lang="en-US" altLang="en-US" sz="3200" b="1">
              <a:solidFill>
                <a:srgbClr val="00206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a:xfrm>
            <a:off x="457200" y="274638"/>
            <a:ext cx="8229600" cy="706437"/>
          </a:xfrm>
        </p:spPr>
        <p:txBody>
          <a:bodyPr/>
          <a:lstStyle/>
          <a:p>
            <a:pPr eaLnBrk="1" hangingPunct="1"/>
            <a:r>
              <a:rPr lang="ru-RU" altLang="en-US" sz="3200" b="1" smtClean="0">
                <a:solidFill>
                  <a:srgbClr val="002060"/>
                </a:solidFill>
              </a:rPr>
              <a:t>Популяционная генетика денисовцев</a:t>
            </a:r>
            <a:endParaRPr lang="en-US" altLang="en-US" sz="3200" b="1" smtClean="0">
              <a:solidFill>
                <a:srgbClr val="002060"/>
              </a:solidFill>
            </a:endParaRPr>
          </a:p>
        </p:txBody>
      </p:sp>
      <p:sp>
        <p:nvSpPr>
          <p:cNvPr id="81923" name="Объект 2"/>
          <p:cNvSpPr>
            <a:spLocks noGrp="1"/>
          </p:cNvSpPr>
          <p:nvPr>
            <p:ph idx="1"/>
          </p:nvPr>
        </p:nvSpPr>
        <p:spPr>
          <a:xfrm>
            <a:off x="457200" y="1600200"/>
            <a:ext cx="8229600" cy="2908300"/>
          </a:xfrm>
        </p:spPr>
        <p:txBody>
          <a:bodyPr/>
          <a:lstStyle/>
          <a:p>
            <a:pPr eaLnBrk="1" hangingPunct="1"/>
            <a:r>
              <a:rPr lang="ru-RU" altLang="en-US" smtClean="0"/>
              <a:t>Низкая гетерозиготность (0.022%, т.е. 1/5 гетерозиготности африканцев, 1/4-1/3 гетерозиготности азиатов и европейцев)</a:t>
            </a:r>
          </a:p>
          <a:p>
            <a:pPr eaLnBrk="1" hangingPunct="1"/>
            <a:r>
              <a:rPr lang="ru-RU" altLang="en-US" smtClean="0"/>
              <a:t>Но нет очень длинных участков гомозиготности – стало быть, не инбридинг.</a:t>
            </a:r>
            <a:endParaRPr lang="en-US" altLang="en-US" smtClean="0"/>
          </a:p>
        </p:txBody>
      </p:sp>
      <p:sp>
        <p:nvSpPr>
          <p:cNvPr id="4" name="TextBox 3"/>
          <p:cNvSpPr txBox="1"/>
          <p:nvPr/>
        </p:nvSpPr>
        <p:spPr>
          <a:xfrm>
            <a:off x="7092950" y="6464300"/>
            <a:ext cx="1866900" cy="277813"/>
          </a:xfrm>
          <a:prstGeom prst="rect">
            <a:avLst/>
          </a:prstGeom>
          <a:noFill/>
        </p:spPr>
        <p:txBody>
          <a:bodyPr wrap="none">
            <a:spAutoFit/>
          </a:bodyPr>
          <a:lstStyle/>
          <a:p>
            <a:pPr eaLnBrk="1" fontAlgn="auto" hangingPunct="1">
              <a:spcBef>
                <a:spcPts val="0"/>
              </a:spcBef>
              <a:spcAft>
                <a:spcPts val="0"/>
              </a:spcAft>
              <a:defRPr/>
            </a:pPr>
            <a:r>
              <a:rPr lang="en-US" sz="1200" dirty="0">
                <a:effectLst>
                  <a:outerShdw blurRad="38100" dist="38100" dir="2700000" algn="tl">
                    <a:srgbClr val="000000">
                      <a:alpha val="43137"/>
                    </a:srgbClr>
                  </a:outerShdw>
                </a:effectLst>
                <a:latin typeface="+mn-lt"/>
                <a:cs typeface="+mn-cs"/>
              </a:rPr>
              <a:t>Meyer et al.</a:t>
            </a:r>
            <a:r>
              <a:rPr lang="ru-RU" sz="1200" dirty="0">
                <a:effectLst>
                  <a:outerShdw blurRad="38100" dist="38100" dir="2700000" algn="tl">
                    <a:srgbClr val="000000">
                      <a:alpha val="43137"/>
                    </a:srgbClr>
                  </a:outerShdw>
                </a:effectLst>
                <a:latin typeface="+mn-lt"/>
                <a:cs typeface="+mn-cs"/>
              </a:rPr>
              <a:t>, </a:t>
            </a:r>
            <a:r>
              <a:rPr lang="en-US" sz="1200" dirty="0">
                <a:effectLst>
                  <a:outerShdw blurRad="38100" dist="38100" dir="2700000" algn="tl">
                    <a:srgbClr val="000000">
                      <a:alpha val="43137"/>
                    </a:srgbClr>
                  </a:outerShdw>
                </a:effectLst>
                <a:latin typeface="+mn-lt"/>
                <a:cs typeface="+mn-cs"/>
              </a:rPr>
              <a:t>Science, </a:t>
            </a:r>
            <a:r>
              <a:rPr lang="ru-RU" sz="1200" dirty="0">
                <a:effectLst>
                  <a:outerShdw blurRad="38100" dist="38100" dir="2700000" algn="tl">
                    <a:srgbClr val="000000">
                      <a:alpha val="43137"/>
                    </a:srgbClr>
                  </a:outerShdw>
                </a:effectLst>
                <a:latin typeface="+mn-lt"/>
                <a:cs typeface="+mn-cs"/>
              </a:rPr>
              <a:t>201</a:t>
            </a:r>
            <a:r>
              <a:rPr lang="en-US" sz="1200" dirty="0">
                <a:effectLst>
                  <a:outerShdw blurRad="38100" dist="38100" dir="2700000" algn="tl">
                    <a:srgbClr val="000000">
                      <a:alpha val="43137"/>
                    </a:srgbClr>
                  </a:outerShdw>
                </a:effectLst>
                <a:latin typeface="+mn-lt"/>
                <a:cs typeface="+mn-cs"/>
              </a:rPr>
              <a:t>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2" descr="Картинки по запросу Erin Burnett OutFront"/>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ltLang="en-US"/>
          </a:p>
        </p:txBody>
      </p:sp>
      <p:pic>
        <p:nvPicPr>
          <p:cNvPr id="82947" name="Picture 4" descr="http://freeryanferguson.com/wp-content/uploads/2013/10/erin-burnett-outfront.jpg"/>
          <p:cNvPicPr>
            <a:picLocks noChangeAspect="1" noChangeArrowheads="1"/>
          </p:cNvPicPr>
          <p:nvPr/>
        </p:nvPicPr>
        <p:blipFill>
          <a:blip r:embed="rId3" cstate="print"/>
          <a:srcRect/>
          <a:stretch>
            <a:fillRect/>
          </a:stretch>
        </p:blipFill>
        <p:spPr bwMode="auto">
          <a:xfrm>
            <a:off x="201613" y="1328738"/>
            <a:ext cx="2246312" cy="1684337"/>
          </a:xfrm>
          <a:prstGeom prst="rect">
            <a:avLst/>
          </a:prstGeom>
          <a:noFill/>
          <a:ln w="9525">
            <a:noFill/>
            <a:miter lim="800000"/>
            <a:headEnd/>
            <a:tailEnd/>
          </a:ln>
        </p:spPr>
      </p:pic>
      <p:pic>
        <p:nvPicPr>
          <p:cNvPr id="82948" name="Picture 5"/>
          <p:cNvPicPr>
            <a:picLocks noChangeAspect="1" noChangeArrowheads="1"/>
          </p:cNvPicPr>
          <p:nvPr/>
        </p:nvPicPr>
        <p:blipFill>
          <a:blip r:embed="rId4" cstate="print"/>
          <a:srcRect/>
          <a:stretch>
            <a:fillRect/>
          </a:stretch>
        </p:blipFill>
        <p:spPr bwMode="auto">
          <a:xfrm>
            <a:off x="201613" y="160338"/>
            <a:ext cx="2246312" cy="1168400"/>
          </a:xfrm>
          <a:prstGeom prst="rect">
            <a:avLst/>
          </a:prstGeom>
          <a:noFill/>
          <a:ln w="9525">
            <a:noFill/>
            <a:miter lim="800000"/>
            <a:headEnd/>
            <a:tailEnd/>
          </a:ln>
        </p:spPr>
      </p:pic>
      <p:pic>
        <p:nvPicPr>
          <p:cNvPr id="82949" name="Picture 7" descr="https://encrypted-tbn2.gstatic.com/images?q=tbn:ANd9GcThoTvayok1AhSuNx28ytm1XNdwtsnjM-FsdEaRKYTlCHGwFtm7"/>
          <p:cNvPicPr>
            <a:picLocks noChangeAspect="1" noChangeArrowheads="1"/>
          </p:cNvPicPr>
          <p:nvPr/>
        </p:nvPicPr>
        <p:blipFill>
          <a:blip r:embed="rId5" cstate="print"/>
          <a:srcRect/>
          <a:stretch>
            <a:fillRect/>
          </a:stretch>
        </p:blipFill>
        <p:spPr bwMode="auto">
          <a:xfrm>
            <a:off x="212725" y="3013075"/>
            <a:ext cx="2235200" cy="2236788"/>
          </a:xfrm>
          <a:prstGeom prst="rect">
            <a:avLst/>
          </a:prstGeom>
          <a:noFill/>
          <a:ln w="9525">
            <a:noFill/>
            <a:miter lim="800000"/>
            <a:headEnd/>
            <a:tailEnd/>
          </a:ln>
        </p:spPr>
      </p:pic>
      <p:pic>
        <p:nvPicPr>
          <p:cNvPr id="82950" name="Picture 9" descr="http://jto.s3.amazonaws.com/wp-content/uploads/2014/05/w3-venter-a-20140507.jpg"/>
          <p:cNvPicPr>
            <a:picLocks noChangeAspect="1" noChangeArrowheads="1"/>
          </p:cNvPicPr>
          <p:nvPr/>
        </p:nvPicPr>
        <p:blipFill>
          <a:blip r:embed="rId6" cstate="print"/>
          <a:srcRect/>
          <a:stretch>
            <a:fillRect/>
          </a:stretch>
        </p:blipFill>
        <p:spPr bwMode="auto">
          <a:xfrm>
            <a:off x="201613" y="5146675"/>
            <a:ext cx="2246312" cy="1693863"/>
          </a:xfrm>
          <a:prstGeom prst="rect">
            <a:avLst/>
          </a:prstGeom>
          <a:noFill/>
          <a:ln w="9525">
            <a:noFill/>
            <a:miter lim="800000"/>
            <a:headEnd/>
            <a:tailEnd/>
          </a:ln>
        </p:spPr>
      </p:pic>
      <p:sp>
        <p:nvSpPr>
          <p:cNvPr id="3" name="TextBox 2"/>
          <p:cNvSpPr txBox="1"/>
          <p:nvPr/>
        </p:nvSpPr>
        <p:spPr>
          <a:xfrm>
            <a:off x="2700338" y="144463"/>
            <a:ext cx="6335712" cy="6494462"/>
          </a:xfrm>
          <a:prstGeom prst="rect">
            <a:avLst/>
          </a:prstGeom>
          <a:noFill/>
        </p:spPr>
        <p:txBody>
          <a:bodyPr>
            <a:spAutoFit/>
          </a:bodyPr>
          <a:lstStyle/>
          <a:p>
            <a:pPr>
              <a:defRPr/>
            </a:pPr>
            <a:r>
              <a:rPr lang="ru-RU" sz="2600" dirty="0" err="1"/>
              <a:t>Эрин</a:t>
            </a:r>
            <a:r>
              <a:rPr lang="ru-RU" sz="2600" dirty="0"/>
              <a:t> </a:t>
            </a:r>
            <a:r>
              <a:rPr lang="ru-RU" sz="2600" dirty="0" err="1"/>
              <a:t>Барнетт</a:t>
            </a:r>
            <a:r>
              <a:rPr lang="ru-RU" sz="2600" dirty="0"/>
              <a:t>, </a:t>
            </a:r>
            <a:r>
              <a:rPr lang="en-US" sz="2600" dirty="0" err="1"/>
              <a:t>OutFront</a:t>
            </a:r>
            <a:r>
              <a:rPr lang="en-US" sz="2600" dirty="0"/>
              <a:t> (CNN)</a:t>
            </a:r>
            <a:r>
              <a:rPr lang="ru-RU" sz="2600" dirty="0"/>
              <a:t>.</a:t>
            </a:r>
            <a:endParaRPr lang="en-US" sz="2600" dirty="0"/>
          </a:p>
          <a:p>
            <a:pPr>
              <a:defRPr/>
            </a:pPr>
            <a:r>
              <a:rPr lang="ru-RU" sz="2600" dirty="0"/>
              <a:t>Отрывок из интервью с Биллом Клинтоном. </a:t>
            </a:r>
            <a:endParaRPr lang="en-US" sz="2600" dirty="0"/>
          </a:p>
          <a:p>
            <a:pPr>
              <a:defRPr/>
            </a:pPr>
            <a:r>
              <a:rPr lang="ru-RU" sz="2600" dirty="0"/>
              <a:t>29 сентября 2015.</a:t>
            </a:r>
            <a:endParaRPr lang="en-US" sz="2600" dirty="0"/>
          </a:p>
          <a:p>
            <a:pPr>
              <a:defRPr/>
            </a:pPr>
            <a:r>
              <a:rPr lang="ru-RU" sz="2600" dirty="0"/>
              <a:t>Участвует </a:t>
            </a:r>
            <a:r>
              <a:rPr lang="ru-RU" sz="2600" dirty="0" err="1"/>
              <a:t>Крейг</a:t>
            </a:r>
            <a:r>
              <a:rPr lang="ru-RU" sz="2600" dirty="0"/>
              <a:t> </a:t>
            </a:r>
            <a:r>
              <a:rPr lang="ru-RU" sz="2600" dirty="0" err="1"/>
              <a:t>Вентер</a:t>
            </a:r>
            <a:r>
              <a:rPr lang="ru-RU" sz="2600" dirty="0"/>
              <a:t>.</a:t>
            </a:r>
          </a:p>
          <a:p>
            <a:pPr>
              <a:defRPr/>
            </a:pPr>
            <a:endParaRPr lang="ru-RU" sz="2600" dirty="0"/>
          </a:p>
          <a:p>
            <a:pPr marL="342900" indent="-342900">
              <a:buFont typeface="Arial" panose="020B0604020202020204" pitchFamily="34" charset="0"/>
              <a:buChar char="•"/>
              <a:defRPr/>
            </a:pPr>
            <a:r>
              <a:rPr lang="ru-RU" sz="2600" b="1" dirty="0"/>
              <a:t>Клинтон</a:t>
            </a:r>
            <a:r>
              <a:rPr lang="ru-RU" sz="2600" dirty="0"/>
              <a:t> (</a:t>
            </a:r>
            <a:r>
              <a:rPr lang="ru-RU" sz="2600" i="1" dirty="0"/>
              <a:t>указывает на </a:t>
            </a:r>
            <a:r>
              <a:rPr lang="ru-RU" sz="2600" i="1" dirty="0" err="1"/>
              <a:t>Вентера</a:t>
            </a:r>
            <a:r>
              <a:rPr lang="ru-RU" sz="2600" dirty="0"/>
              <a:t>): Они </a:t>
            </a:r>
            <a:r>
              <a:rPr lang="ru-RU" sz="2600" dirty="0" err="1"/>
              <a:t>секвенировали</a:t>
            </a:r>
            <a:r>
              <a:rPr lang="ru-RU" sz="2600" dirty="0"/>
              <a:t> мой геном, и можете себе вообразить? 2% моего генома – от неандертальца.</a:t>
            </a:r>
          </a:p>
          <a:p>
            <a:pPr marL="342900" indent="-342900">
              <a:buFont typeface="Arial" panose="020B0604020202020204" pitchFamily="34" charset="0"/>
              <a:buChar char="•"/>
              <a:defRPr/>
            </a:pPr>
            <a:r>
              <a:rPr lang="ru-RU" sz="2600" b="1" dirty="0" err="1"/>
              <a:t>Вентер</a:t>
            </a:r>
            <a:r>
              <a:rPr lang="ru-RU" sz="2600" dirty="0"/>
              <a:t> (</a:t>
            </a:r>
            <a:r>
              <a:rPr lang="ru-RU" sz="2600" i="1" dirty="0"/>
              <a:t>хлопает по плечу Клинтона</a:t>
            </a:r>
            <a:r>
              <a:rPr lang="ru-RU" sz="2600" dirty="0"/>
              <a:t>): Конечно, Билл, именно поэтому у тебя были проблемы в Белом Доме.</a:t>
            </a:r>
          </a:p>
          <a:p>
            <a:pPr marL="342900" indent="-342900">
              <a:buFont typeface="Arial" panose="020B0604020202020204" pitchFamily="34" charset="0"/>
              <a:buChar char="•"/>
              <a:defRPr/>
            </a:pPr>
            <a:r>
              <a:rPr lang="ru-RU" sz="2600" b="1" dirty="0"/>
              <a:t>Клинтон</a:t>
            </a:r>
            <a:r>
              <a:rPr lang="ru-RU" sz="2600" dirty="0"/>
              <a:t>: Да, верно. Знаете, когда я сказал про свои неандертальские гены Хиллари, она совсем не удивилась.</a:t>
            </a:r>
            <a:endParaRPr lang="en-US" sz="26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115888"/>
            <a:ext cx="8229600" cy="706437"/>
          </a:xfrm>
        </p:spPr>
        <p:txBody>
          <a:bodyPr rtlCol="0">
            <a:normAutofit/>
          </a:bodyPr>
          <a:lstStyle/>
          <a:p>
            <a:pPr eaLnBrk="1" fontAlgn="auto" hangingPunct="1">
              <a:spcAft>
                <a:spcPts val="0"/>
              </a:spcAft>
              <a:defRPr/>
            </a:pPr>
            <a:r>
              <a:rPr lang="ru-RU" sz="3200" b="1" dirty="0">
                <a:solidFill>
                  <a:srgbClr val="002060"/>
                </a:solidFill>
                <a:latin typeface="+mn-lt"/>
                <a:ea typeface="+mn-ea"/>
                <a:cs typeface="+mn-cs"/>
              </a:rPr>
              <a:t>Дифференциальная </a:t>
            </a:r>
            <a:r>
              <a:rPr lang="ru-RU" sz="3200" b="1" dirty="0" err="1">
                <a:solidFill>
                  <a:srgbClr val="002060"/>
                </a:solidFill>
                <a:latin typeface="+mn-lt"/>
                <a:ea typeface="+mn-ea"/>
                <a:cs typeface="+mn-cs"/>
              </a:rPr>
              <a:t>интрогрессия</a:t>
            </a:r>
            <a:endParaRPr lang="en-US" sz="3200" b="1" dirty="0">
              <a:solidFill>
                <a:srgbClr val="002060"/>
              </a:solidFill>
              <a:latin typeface="+mn-lt"/>
              <a:ea typeface="+mn-ea"/>
              <a:cs typeface="+mn-cs"/>
            </a:endParaRPr>
          </a:p>
        </p:txBody>
      </p:sp>
      <p:sp>
        <p:nvSpPr>
          <p:cNvPr id="8" name="TextBox 7"/>
          <p:cNvSpPr txBox="1"/>
          <p:nvPr/>
        </p:nvSpPr>
        <p:spPr>
          <a:xfrm>
            <a:off x="7956550" y="6396038"/>
            <a:ext cx="1187450" cy="461962"/>
          </a:xfrm>
          <a:prstGeom prst="rect">
            <a:avLst/>
          </a:prstGeom>
          <a:noFill/>
        </p:spPr>
        <p:txBody>
          <a:bodyPr>
            <a:spAutoFit/>
          </a:bodyPr>
          <a:lstStyle/>
          <a:p>
            <a:pPr eaLnBrk="1" fontAlgn="auto" hangingPunct="1">
              <a:spcBef>
                <a:spcPts val="0"/>
              </a:spcBef>
              <a:spcAft>
                <a:spcPts val="0"/>
              </a:spcAft>
              <a:defRPr/>
            </a:pPr>
            <a:r>
              <a:rPr lang="en-US" sz="1200" dirty="0" err="1">
                <a:effectLst>
                  <a:outerShdw blurRad="38100" dist="38100" dir="2700000" algn="tl">
                    <a:srgbClr val="000000">
                      <a:alpha val="43137"/>
                    </a:srgbClr>
                  </a:outerShdw>
                </a:effectLst>
                <a:latin typeface="Arial" panose="020B0604020202020204" pitchFamily="34" charset="0"/>
              </a:rPr>
              <a:t>Vernot</a:t>
            </a:r>
            <a:r>
              <a:rPr lang="en-US" sz="1200" dirty="0">
                <a:effectLst>
                  <a:outerShdw blurRad="38100" dist="38100" dir="2700000" algn="tl">
                    <a:srgbClr val="000000">
                      <a:alpha val="43137"/>
                    </a:srgbClr>
                  </a:outerShdw>
                </a:effectLst>
                <a:latin typeface="Arial" panose="020B0604020202020204" pitchFamily="34" charset="0"/>
              </a:rPr>
              <a:t> &amp; </a:t>
            </a:r>
            <a:r>
              <a:rPr lang="en-US" sz="1200" dirty="0" err="1">
                <a:effectLst>
                  <a:outerShdw blurRad="38100" dist="38100" dir="2700000" algn="tl">
                    <a:srgbClr val="000000">
                      <a:alpha val="43137"/>
                    </a:srgbClr>
                  </a:outerShdw>
                </a:effectLst>
                <a:latin typeface="Arial" panose="020B0604020202020204" pitchFamily="34" charset="0"/>
              </a:rPr>
              <a:t>Akey</a:t>
            </a:r>
            <a:r>
              <a:rPr lang="en-US" sz="1200" dirty="0">
                <a:effectLst>
                  <a:outerShdw blurRad="38100" dist="38100" dir="2700000" algn="tl">
                    <a:srgbClr val="000000">
                      <a:alpha val="43137"/>
                    </a:srgbClr>
                  </a:outerShdw>
                </a:effectLst>
                <a:latin typeface="Arial" panose="020B0604020202020204" pitchFamily="34" charset="0"/>
              </a:rPr>
              <a:t>, Science, 2014</a:t>
            </a:r>
          </a:p>
        </p:txBody>
      </p:sp>
      <p:pic>
        <p:nvPicPr>
          <p:cNvPr id="84996" name="Picture 2"/>
          <p:cNvPicPr>
            <a:picLocks noChangeAspect="1" noChangeArrowheads="1"/>
          </p:cNvPicPr>
          <p:nvPr/>
        </p:nvPicPr>
        <p:blipFill>
          <a:blip r:embed="rId2" cstate="print"/>
          <a:srcRect/>
          <a:stretch>
            <a:fillRect/>
          </a:stretch>
        </p:blipFill>
        <p:spPr bwMode="auto">
          <a:xfrm>
            <a:off x="500063" y="781050"/>
            <a:ext cx="7456487" cy="6062663"/>
          </a:xfrm>
          <a:prstGeom prst="rect">
            <a:avLst/>
          </a:prstGeom>
          <a:noFill/>
          <a:ln w="9525">
            <a:noFill/>
            <a:miter lim="800000"/>
            <a:headEnd/>
            <a:tailEnd/>
          </a:ln>
        </p:spPr>
      </p:pic>
      <p:sp>
        <p:nvSpPr>
          <p:cNvPr id="3" name="Скругленная прямоугольная выноска 2"/>
          <p:cNvSpPr/>
          <p:nvPr/>
        </p:nvSpPr>
        <p:spPr>
          <a:xfrm>
            <a:off x="6877050" y="3933825"/>
            <a:ext cx="2159000" cy="1366838"/>
          </a:xfrm>
          <a:prstGeom prst="wedgeRoundRectCallout">
            <a:avLst>
              <a:gd name="adj1" fmla="val -43692"/>
              <a:gd name="adj2" fmla="val 821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ru-RU" dirty="0">
                <a:solidFill>
                  <a:schemeClr val="tx1"/>
                </a:solidFill>
              </a:rPr>
              <a:t>Фактор транскрипции, пролиферация и дифференцировка </a:t>
            </a:r>
            <a:r>
              <a:rPr lang="ru-RU" dirty="0" err="1">
                <a:solidFill>
                  <a:schemeClr val="tx1"/>
                </a:solidFill>
              </a:rPr>
              <a:t>кератиноцитов</a:t>
            </a:r>
            <a:endParaRPr lang="en-US" dirty="0">
              <a:solidFill>
                <a:schemeClr val="tx1"/>
              </a:solidFill>
            </a:endParaRPr>
          </a:p>
        </p:txBody>
      </p:sp>
      <p:sp>
        <p:nvSpPr>
          <p:cNvPr id="9" name="Скругленная прямоугольная выноска 8"/>
          <p:cNvSpPr/>
          <p:nvPr/>
        </p:nvSpPr>
        <p:spPr>
          <a:xfrm>
            <a:off x="2627313" y="908050"/>
            <a:ext cx="1873250" cy="1649413"/>
          </a:xfrm>
          <a:prstGeom prst="wedgeRoundRectCallout">
            <a:avLst>
              <a:gd name="adj1" fmla="val -81874"/>
              <a:gd name="adj2" fmla="val 78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ru-RU" dirty="0">
                <a:solidFill>
                  <a:schemeClr val="tx1"/>
                </a:solidFill>
              </a:rPr>
              <a:t>Цинковые пальцы, экспрессия в </a:t>
            </a:r>
            <a:r>
              <a:rPr lang="ru-RU" dirty="0" err="1">
                <a:solidFill>
                  <a:schemeClr val="tx1"/>
                </a:solidFill>
              </a:rPr>
              <a:t>кератиноцитах</a:t>
            </a:r>
            <a:r>
              <a:rPr lang="ru-RU" dirty="0">
                <a:solidFill>
                  <a:schemeClr val="tx1"/>
                </a:solidFill>
              </a:rPr>
              <a:t>, влияет на цвет кожи</a:t>
            </a:r>
            <a:endParaRPr lang="en-US" dirty="0">
              <a:solidFill>
                <a:schemeClr val="tx1"/>
              </a:solidFill>
            </a:endParaRPr>
          </a:p>
        </p:txBody>
      </p:sp>
      <p:sp>
        <p:nvSpPr>
          <p:cNvPr id="10" name="Скругленная прямоугольная выноска 9"/>
          <p:cNvSpPr/>
          <p:nvPr/>
        </p:nvSpPr>
        <p:spPr>
          <a:xfrm>
            <a:off x="7092950" y="1231900"/>
            <a:ext cx="1565275" cy="1041400"/>
          </a:xfrm>
          <a:prstGeom prst="wedgeRoundRectCallout">
            <a:avLst>
              <a:gd name="adj1" fmla="val -90520"/>
              <a:gd name="adj2" fmla="val 628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ru-RU" dirty="0">
                <a:solidFill>
                  <a:schemeClr val="tx1"/>
                </a:solidFill>
              </a:rPr>
              <a:t>Кластер </a:t>
            </a:r>
            <a:r>
              <a:rPr lang="ru-RU" dirty="0" err="1">
                <a:solidFill>
                  <a:schemeClr val="tx1"/>
                </a:solidFill>
              </a:rPr>
              <a:t>кератиновых</a:t>
            </a:r>
            <a:r>
              <a:rPr lang="ru-RU" dirty="0">
                <a:solidFill>
                  <a:schemeClr val="tx1"/>
                </a:solidFill>
              </a:rPr>
              <a:t> генов</a:t>
            </a:r>
            <a:endParaRPr lang="en-US"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68313" y="0"/>
            <a:ext cx="8229600" cy="1143000"/>
          </a:xfrm>
        </p:spPr>
        <p:txBody>
          <a:bodyPr/>
          <a:lstStyle/>
          <a:p>
            <a:pPr eaLnBrk="1" hangingPunct="1"/>
            <a:r>
              <a:rPr lang="ru-RU" altLang="ru-RU" sz="3200" b="1" smtClean="0">
                <a:solidFill>
                  <a:srgbClr val="002060"/>
                </a:solidFill>
              </a:rPr>
              <a:t>Неандертальские аллели – </a:t>
            </a:r>
            <a:br>
              <a:rPr lang="ru-RU" altLang="ru-RU" sz="3200" b="1" smtClean="0">
                <a:solidFill>
                  <a:srgbClr val="002060"/>
                </a:solidFill>
              </a:rPr>
            </a:br>
            <a:r>
              <a:rPr lang="ru-RU" altLang="ru-RU" sz="3200" b="1" smtClean="0">
                <a:solidFill>
                  <a:srgbClr val="FF0000"/>
                </a:solidFill>
              </a:rPr>
              <a:t>в генах липидного катаболизма</a:t>
            </a:r>
            <a:endParaRPr lang="en-US" altLang="ru-RU" sz="3200" b="1" smtClean="0">
              <a:solidFill>
                <a:srgbClr val="FF0000"/>
              </a:solidFill>
            </a:endParaRPr>
          </a:p>
        </p:txBody>
      </p:sp>
      <p:pic>
        <p:nvPicPr>
          <p:cNvPr id="86019" name="Picture 2"/>
          <p:cNvPicPr>
            <a:picLocks noGrp="1" noChangeAspect="1" noChangeArrowheads="1"/>
          </p:cNvPicPr>
          <p:nvPr>
            <p:ph idx="1"/>
          </p:nvPr>
        </p:nvPicPr>
        <p:blipFill>
          <a:blip r:embed="rId3" cstate="print"/>
          <a:srcRect/>
          <a:stretch>
            <a:fillRect/>
          </a:stretch>
        </p:blipFill>
        <p:spPr>
          <a:xfrm>
            <a:off x="1116013" y="1125538"/>
            <a:ext cx="7056437" cy="5672137"/>
          </a:xfrm>
          <a:solidFill>
            <a:srgbClr val="FFFFFF"/>
          </a:solidFill>
        </p:spPr>
      </p:pic>
      <p:sp>
        <p:nvSpPr>
          <p:cNvPr id="5" name="TextBox 4"/>
          <p:cNvSpPr txBox="1"/>
          <p:nvPr/>
        </p:nvSpPr>
        <p:spPr>
          <a:xfrm>
            <a:off x="5907088" y="6581775"/>
            <a:ext cx="3221037" cy="276225"/>
          </a:xfrm>
          <a:prstGeom prst="rect">
            <a:avLst/>
          </a:prstGeom>
          <a:noFill/>
        </p:spPr>
        <p:txBody>
          <a:bodyPr wrap="none">
            <a:spAutoFit/>
          </a:bodyPr>
          <a:lstStyle/>
          <a:p>
            <a:pPr eaLnBrk="1" fontAlgn="auto" hangingPunct="1">
              <a:spcBef>
                <a:spcPts val="0"/>
              </a:spcBef>
              <a:spcAft>
                <a:spcPts val="0"/>
              </a:spcAft>
              <a:defRPr/>
            </a:pPr>
            <a:r>
              <a:rPr lang="ru-RU" sz="1200" dirty="0" err="1">
                <a:effectLst>
                  <a:outerShdw blurRad="38100" dist="38100" dir="2700000" algn="tl">
                    <a:srgbClr val="000000">
                      <a:alpha val="43137"/>
                    </a:srgbClr>
                  </a:outerShdw>
                </a:effectLst>
                <a:latin typeface="+mn-lt"/>
                <a:cs typeface="+mn-cs"/>
              </a:rPr>
              <a:t>Е.Храмеева</a:t>
            </a:r>
            <a:r>
              <a:rPr lang="ru-RU" sz="1200" dirty="0">
                <a:effectLst>
                  <a:outerShdw blurRad="38100" dist="38100" dir="2700000" algn="tl">
                    <a:srgbClr val="000000">
                      <a:alpha val="43137"/>
                    </a:srgbClr>
                  </a:outerShdw>
                </a:effectLst>
                <a:latin typeface="+mn-lt"/>
                <a:cs typeface="+mn-cs"/>
              </a:rPr>
              <a:t> … </a:t>
            </a:r>
            <a:r>
              <a:rPr lang="ru-RU" sz="1200" dirty="0" err="1">
                <a:effectLst>
                  <a:outerShdw blurRad="38100" dist="38100" dir="2700000" algn="tl">
                    <a:srgbClr val="000000">
                      <a:alpha val="43137"/>
                    </a:srgbClr>
                  </a:outerShdw>
                </a:effectLst>
                <a:latin typeface="+mn-lt"/>
                <a:cs typeface="+mn-cs"/>
              </a:rPr>
              <a:t>Ф.Хайтович</a:t>
            </a:r>
            <a:r>
              <a:rPr lang="ru-RU" sz="1200" dirty="0">
                <a:effectLst>
                  <a:outerShdw blurRad="38100" dist="38100" dir="2700000" algn="tl">
                    <a:srgbClr val="000000">
                      <a:alpha val="43137"/>
                    </a:srgbClr>
                  </a:outerShdw>
                </a:effectLst>
                <a:latin typeface="+mn-lt"/>
                <a:cs typeface="+mn-cs"/>
              </a:rPr>
              <a:t>, </a:t>
            </a:r>
            <a:r>
              <a:rPr lang="en-US" sz="1200" dirty="0">
                <a:effectLst>
                  <a:outerShdw blurRad="38100" dist="38100" dir="2700000" algn="tl">
                    <a:srgbClr val="000000">
                      <a:alpha val="43137"/>
                    </a:srgbClr>
                  </a:outerShdw>
                </a:effectLst>
                <a:latin typeface="+mn-lt"/>
                <a:cs typeface="+mn-cs"/>
              </a:rPr>
              <a:t>Nat. </a:t>
            </a:r>
            <a:r>
              <a:rPr lang="en-US" sz="1200" dirty="0" err="1">
                <a:effectLst>
                  <a:outerShdw blurRad="38100" dist="38100" dir="2700000" algn="tl">
                    <a:srgbClr val="000000">
                      <a:alpha val="43137"/>
                    </a:srgbClr>
                  </a:outerShdw>
                </a:effectLst>
                <a:latin typeface="+mn-lt"/>
                <a:cs typeface="+mn-cs"/>
              </a:rPr>
              <a:t>Commun</a:t>
            </a:r>
            <a:r>
              <a:rPr lang="en-US" sz="1200" dirty="0">
                <a:effectLst>
                  <a:outerShdw blurRad="38100" dist="38100" dir="2700000" algn="tl">
                    <a:srgbClr val="000000">
                      <a:alpha val="43137"/>
                    </a:srgbClr>
                  </a:outerShdw>
                </a:effectLst>
                <a:latin typeface="+mn-lt"/>
                <a:cs typeface="+mn-cs"/>
              </a:rPr>
              <a:t>., </a:t>
            </a:r>
            <a:r>
              <a:rPr lang="ru-RU" sz="1200" dirty="0">
                <a:effectLst>
                  <a:outerShdw blurRad="38100" dist="38100" dir="2700000" algn="tl">
                    <a:srgbClr val="000000">
                      <a:alpha val="43137"/>
                    </a:srgbClr>
                  </a:outerShdw>
                </a:effectLst>
                <a:latin typeface="+mn-lt"/>
                <a:cs typeface="+mn-cs"/>
              </a:rPr>
              <a:t>2014</a:t>
            </a:r>
            <a:endParaRPr lang="en-US" sz="1200" dirty="0">
              <a:effectLst>
                <a:outerShdw blurRad="38100" dist="38100" dir="2700000" algn="tl">
                  <a:srgbClr val="000000">
                    <a:alpha val="43137"/>
                  </a:srgbClr>
                </a:outerShdw>
              </a:effectLst>
              <a:latin typeface="+mn-lt"/>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95288" y="188913"/>
            <a:ext cx="839787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a:solidFill>
                  <a:srgbClr val="002060"/>
                </a:solidFill>
                <a:latin typeface="+mj-lt"/>
                <a:ea typeface="+mj-ea"/>
                <a:cs typeface="+mj-cs"/>
              </a:rPr>
              <a:t>Приспособление к высокогорью у тибетцев</a:t>
            </a:r>
          </a:p>
          <a:p>
            <a:pPr algn="ctr" eaLnBrk="1" fontAlgn="auto" hangingPunct="1">
              <a:spcBef>
                <a:spcPts val="0"/>
              </a:spcBef>
              <a:spcAft>
                <a:spcPts val="0"/>
              </a:spcAft>
              <a:defRPr/>
            </a:pPr>
            <a:r>
              <a:rPr lang="en-US" altLang="en-US" sz="2400" b="1" dirty="0">
                <a:solidFill>
                  <a:srgbClr val="002060"/>
                </a:solidFill>
                <a:latin typeface="+mj-lt"/>
                <a:ea typeface="+mj-ea"/>
                <a:cs typeface="+mj-cs"/>
              </a:rPr>
              <a:t>Genome-wide F</a:t>
            </a:r>
            <a:r>
              <a:rPr lang="en-US" altLang="en-US" sz="2400" b="1" baseline="-25000" dirty="0">
                <a:solidFill>
                  <a:srgbClr val="002060"/>
                </a:solidFill>
                <a:latin typeface="+mj-lt"/>
                <a:ea typeface="+mj-ea"/>
                <a:cs typeface="+mj-cs"/>
              </a:rPr>
              <a:t>ST</a:t>
            </a:r>
            <a:r>
              <a:rPr lang="en-US" altLang="en-US" sz="2400" b="1" dirty="0">
                <a:solidFill>
                  <a:srgbClr val="002060"/>
                </a:solidFill>
                <a:latin typeface="+mj-lt"/>
                <a:ea typeface="+mj-ea"/>
                <a:cs typeface="+mj-cs"/>
              </a:rPr>
              <a:t> versus maximal allele frequency difference</a:t>
            </a:r>
          </a:p>
        </p:txBody>
      </p:sp>
      <p:pic>
        <p:nvPicPr>
          <p:cNvPr id="88067" name="Picture 31" descr="natureRGB"/>
          <p:cNvPicPr>
            <a:picLocks noChangeAspect="1" noChangeArrowheads="1"/>
          </p:cNvPicPr>
          <p:nvPr/>
        </p:nvPicPr>
        <p:blipFill>
          <a:blip r:embed="rId3" cstate="print"/>
          <a:srcRect/>
          <a:stretch>
            <a:fillRect/>
          </a:stretch>
        </p:blipFill>
        <p:spPr bwMode="auto">
          <a:xfrm>
            <a:off x="7778750" y="6392863"/>
            <a:ext cx="1230313" cy="276225"/>
          </a:xfrm>
          <a:prstGeom prst="rect">
            <a:avLst/>
          </a:prstGeom>
          <a:noFill/>
          <a:ln w="9525">
            <a:noFill/>
            <a:miter lim="800000"/>
            <a:headEnd/>
            <a:tailEnd/>
          </a:ln>
        </p:spPr>
      </p:pic>
      <p:pic>
        <p:nvPicPr>
          <p:cNvPr id="88068" name="Picture 8" descr="nature13408-f1"/>
          <p:cNvPicPr>
            <a:picLocks noChangeAspect="1" noChangeArrowheads="1"/>
          </p:cNvPicPr>
          <p:nvPr/>
        </p:nvPicPr>
        <p:blipFill>
          <a:blip r:embed="rId4" cstate="print"/>
          <a:srcRect/>
          <a:stretch>
            <a:fillRect/>
          </a:stretch>
        </p:blipFill>
        <p:spPr bwMode="auto">
          <a:xfrm>
            <a:off x="111125" y="1844675"/>
            <a:ext cx="8932863" cy="4248150"/>
          </a:xfrm>
          <a:prstGeom prst="rect">
            <a:avLst/>
          </a:prstGeom>
          <a:noFill/>
          <a:ln w="9525">
            <a:noFill/>
            <a:miter lim="800000"/>
            <a:headEnd/>
            <a:tailEnd/>
          </a:ln>
        </p:spPr>
      </p:pic>
      <p:sp>
        <p:nvSpPr>
          <p:cNvPr id="88069" name="TextBox 1"/>
          <p:cNvSpPr txBox="1">
            <a:spLocks noChangeArrowheads="1"/>
          </p:cNvSpPr>
          <p:nvPr/>
        </p:nvSpPr>
        <p:spPr bwMode="auto">
          <a:xfrm>
            <a:off x="4818063" y="2924175"/>
            <a:ext cx="3960812" cy="2309813"/>
          </a:xfrm>
          <a:prstGeom prst="rect">
            <a:avLst/>
          </a:prstGeom>
          <a:noFill/>
          <a:ln w="9525">
            <a:noFill/>
            <a:miter lim="800000"/>
            <a:headEnd/>
            <a:tailEnd/>
          </a:ln>
        </p:spPr>
        <p:txBody>
          <a:bodyPr>
            <a:spAutoFit/>
          </a:bodyPr>
          <a:lstStyle/>
          <a:p>
            <a:pPr eaLnBrk="1" hangingPunct="1"/>
            <a:r>
              <a:rPr lang="en-US" altLang="en-US" sz="2400" i="1"/>
              <a:t>SCL45A2, HERC2 </a:t>
            </a:r>
            <a:r>
              <a:rPr lang="en-US" altLang="en-US" sz="2400"/>
              <a:t>– </a:t>
            </a:r>
            <a:endParaRPr lang="ru-RU" altLang="en-US" sz="2400"/>
          </a:p>
          <a:p>
            <a:pPr eaLnBrk="1" hangingPunct="1"/>
            <a:r>
              <a:rPr lang="ru-RU" altLang="en-US" sz="2400"/>
              <a:t>светлая кожа у европейцев.</a:t>
            </a:r>
          </a:p>
          <a:p>
            <a:pPr eaLnBrk="1" hangingPunct="1"/>
            <a:r>
              <a:rPr lang="en-US" altLang="en-US" sz="2400" i="1"/>
              <a:t>EPAS1 –</a:t>
            </a:r>
            <a:r>
              <a:rPr lang="en-US" altLang="en-US" sz="2400"/>
              <a:t> </a:t>
            </a:r>
            <a:endParaRPr lang="ru-RU" altLang="en-US" sz="2400"/>
          </a:p>
          <a:p>
            <a:pPr eaLnBrk="1" hangingPunct="1"/>
            <a:r>
              <a:rPr lang="ru-RU" altLang="en-US" sz="2400"/>
              <a:t>приспособление к высокогорью у тибетцев </a:t>
            </a:r>
          </a:p>
          <a:p>
            <a:pPr eaLnBrk="1" hangingPunct="1"/>
            <a:r>
              <a:rPr lang="ru-RU" altLang="en-US" sz="2400"/>
              <a:t>(по сравнению с ханьцами).</a:t>
            </a:r>
            <a:endParaRPr lang="en-US" altLang="en-US" sz="2400" i="1"/>
          </a:p>
        </p:txBody>
      </p:sp>
      <p:sp>
        <p:nvSpPr>
          <p:cNvPr id="88070" name="TextBox 2"/>
          <p:cNvSpPr txBox="1">
            <a:spLocks noChangeArrowheads="1"/>
          </p:cNvSpPr>
          <p:nvPr/>
        </p:nvSpPr>
        <p:spPr bwMode="auto">
          <a:xfrm>
            <a:off x="5516563" y="5729288"/>
            <a:ext cx="2262187" cy="369887"/>
          </a:xfrm>
          <a:prstGeom prst="rect">
            <a:avLst/>
          </a:prstGeom>
          <a:noFill/>
          <a:ln w="9525">
            <a:noFill/>
            <a:miter lim="800000"/>
            <a:headEnd/>
            <a:tailEnd/>
          </a:ln>
        </p:spPr>
        <p:txBody>
          <a:bodyPr wrap="none">
            <a:spAutoFit/>
          </a:bodyPr>
          <a:lstStyle/>
          <a:p>
            <a:pPr eaLnBrk="1" hangingPunct="1"/>
            <a:r>
              <a:rPr lang="ru-RU" altLang="en-US"/>
              <a:t>между популяциями</a:t>
            </a:r>
            <a:endParaRPr lang="en-US" altLang="en-US"/>
          </a:p>
        </p:txBody>
      </p:sp>
      <p:sp>
        <p:nvSpPr>
          <p:cNvPr id="88071" name="TextBox 7"/>
          <p:cNvSpPr txBox="1">
            <a:spLocks noChangeArrowheads="1"/>
          </p:cNvSpPr>
          <p:nvPr/>
        </p:nvSpPr>
        <p:spPr bwMode="auto">
          <a:xfrm rot="-5400000">
            <a:off x="-716756" y="1293019"/>
            <a:ext cx="1855788" cy="368300"/>
          </a:xfrm>
          <a:prstGeom prst="rect">
            <a:avLst/>
          </a:prstGeom>
          <a:noFill/>
          <a:ln w="9525">
            <a:noFill/>
            <a:miter lim="800000"/>
            <a:headEnd/>
            <a:tailEnd/>
          </a:ln>
        </p:spPr>
        <p:txBody>
          <a:bodyPr wrap="none">
            <a:spAutoFit/>
          </a:bodyPr>
          <a:lstStyle/>
          <a:p>
            <a:pPr eaLnBrk="1" hangingPunct="1"/>
            <a:r>
              <a:rPr lang="ru-RU" altLang="en-US"/>
              <a:t>между аллелями</a:t>
            </a:r>
            <a:endParaRPr lang="en-US" altLang="en-US"/>
          </a:p>
        </p:txBody>
      </p:sp>
      <p:sp>
        <p:nvSpPr>
          <p:cNvPr id="9" name="Text Box 4"/>
          <p:cNvSpPr txBox="1">
            <a:spLocks noChangeArrowheads="1"/>
          </p:cNvSpPr>
          <p:nvPr/>
        </p:nvSpPr>
        <p:spPr bwMode="auto">
          <a:xfrm>
            <a:off x="5003800" y="6502400"/>
            <a:ext cx="26574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fontAlgn="auto" hangingPunct="1">
              <a:spcBef>
                <a:spcPts val="0"/>
              </a:spcBef>
              <a:spcAft>
                <a:spcPts val="0"/>
              </a:spcAft>
              <a:defRPr/>
            </a:pPr>
            <a:r>
              <a:rPr lang="nl-NL" altLang="en-US" dirty="0">
                <a:effectLst>
                  <a:outerShdw blurRad="38100" dist="38100" dir="2700000" algn="tl">
                    <a:srgbClr val="000000">
                      <a:alpha val="43137"/>
                    </a:srgbClr>
                  </a:outerShdw>
                </a:effectLst>
                <a:cs typeface="+mn-cs"/>
              </a:rPr>
              <a:t>E Huerta-S</a:t>
            </a:r>
            <a:r>
              <a:rPr lang="en-US" altLang="en-US" dirty="0">
                <a:effectLst>
                  <a:outerShdw blurRad="38100" dist="38100" dir="2700000" algn="tl">
                    <a:srgbClr val="000000">
                      <a:alpha val="43137"/>
                    </a:srgbClr>
                  </a:outerShdw>
                </a:effectLst>
                <a:cs typeface="Arial" charset="0"/>
              </a:rPr>
              <a:t>á</a:t>
            </a:r>
            <a:r>
              <a:rPr lang="nl-NL" altLang="en-US" dirty="0">
                <a:effectLst>
                  <a:outerShdw blurRad="38100" dist="38100" dir="2700000" algn="tl">
                    <a:srgbClr val="000000">
                      <a:alpha val="43137"/>
                    </a:srgbClr>
                  </a:outerShdw>
                </a:effectLst>
                <a:cs typeface="+mn-cs"/>
              </a:rPr>
              <a:t>nchez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(2014)</a:t>
            </a:r>
            <a:endParaRPr lang="en-US" altLang="en-US"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33338"/>
            <a:ext cx="83978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defRPr/>
            </a:pPr>
            <a:r>
              <a:rPr lang="ru-RU" altLang="en-US" sz="3200" b="1" dirty="0" err="1">
                <a:solidFill>
                  <a:srgbClr val="00B050"/>
                </a:solidFill>
                <a:latin typeface="+mj-lt"/>
                <a:ea typeface="+mj-ea"/>
                <a:cs typeface="+mj-cs"/>
              </a:rPr>
              <a:t>Денисовский</a:t>
            </a:r>
            <a:r>
              <a:rPr lang="ru-RU" altLang="en-US" sz="3200" b="1" dirty="0">
                <a:solidFill>
                  <a:srgbClr val="002060"/>
                </a:solidFill>
                <a:latin typeface="+mj-lt"/>
                <a:ea typeface="+mj-ea"/>
                <a:cs typeface="+mj-cs"/>
              </a:rPr>
              <a:t> фрагмент в тибетских геномах</a:t>
            </a:r>
          </a:p>
          <a:p>
            <a:pPr algn="ctr" eaLnBrk="1" fontAlgn="auto" hangingPunct="1">
              <a:spcBef>
                <a:spcPts val="0"/>
              </a:spcBef>
              <a:spcAft>
                <a:spcPts val="0"/>
              </a:spcAft>
              <a:defRPr/>
            </a:pPr>
            <a:r>
              <a:rPr lang="en-US" altLang="en-US" sz="2400" b="1" dirty="0">
                <a:solidFill>
                  <a:srgbClr val="002060"/>
                </a:solidFill>
                <a:latin typeface="+mj-lt"/>
                <a:ea typeface="+mj-ea"/>
                <a:cs typeface="+mj-cs"/>
              </a:rPr>
              <a:t>Haplotype pattern in a region defined by SNPs that are at high</a:t>
            </a:r>
          </a:p>
          <a:p>
            <a:pPr algn="ctr" eaLnBrk="1" fontAlgn="auto" hangingPunct="1">
              <a:spcBef>
                <a:spcPts val="0"/>
              </a:spcBef>
              <a:spcAft>
                <a:spcPts val="0"/>
              </a:spcAft>
              <a:defRPr/>
            </a:pPr>
            <a:r>
              <a:rPr lang="en-US" altLang="en-US" sz="2400" b="1" dirty="0">
                <a:solidFill>
                  <a:srgbClr val="002060"/>
                </a:solidFill>
                <a:latin typeface="+mj-lt"/>
                <a:ea typeface="+mj-ea"/>
                <a:cs typeface="+mj-cs"/>
              </a:rPr>
              <a:t>frequency in Tibetans and at low frequency in Han Chinese</a:t>
            </a:r>
          </a:p>
        </p:txBody>
      </p:sp>
      <p:pic>
        <p:nvPicPr>
          <p:cNvPr id="90115" name="Picture 9" descr="nature13408-f2"/>
          <p:cNvPicPr>
            <a:picLocks noChangeAspect="1" noChangeArrowheads="1"/>
          </p:cNvPicPr>
          <p:nvPr/>
        </p:nvPicPr>
        <p:blipFill>
          <a:blip r:embed="rId3" cstate="print"/>
          <a:srcRect/>
          <a:stretch>
            <a:fillRect/>
          </a:stretch>
        </p:blipFill>
        <p:spPr bwMode="auto">
          <a:xfrm>
            <a:off x="2411413" y="1524000"/>
            <a:ext cx="3708400" cy="4762500"/>
          </a:xfrm>
          <a:prstGeom prst="rect">
            <a:avLst/>
          </a:prstGeom>
          <a:noFill/>
          <a:ln w="9525">
            <a:noFill/>
            <a:miter lim="800000"/>
            <a:headEnd/>
            <a:tailEnd/>
          </a:ln>
        </p:spPr>
      </p:pic>
      <p:pic>
        <p:nvPicPr>
          <p:cNvPr id="90116" name="Picture 31" descr="natureRGB"/>
          <p:cNvPicPr>
            <a:picLocks noChangeAspect="1" noChangeArrowheads="1"/>
          </p:cNvPicPr>
          <p:nvPr/>
        </p:nvPicPr>
        <p:blipFill>
          <a:blip r:embed="rId4" cstate="print"/>
          <a:srcRect/>
          <a:stretch>
            <a:fillRect/>
          </a:stretch>
        </p:blipFill>
        <p:spPr bwMode="auto">
          <a:xfrm>
            <a:off x="7778750" y="6392863"/>
            <a:ext cx="1230313" cy="276225"/>
          </a:xfrm>
          <a:prstGeom prst="rect">
            <a:avLst/>
          </a:prstGeom>
          <a:noFill/>
          <a:ln w="9525">
            <a:noFill/>
            <a:miter lim="800000"/>
            <a:headEnd/>
            <a:tailEnd/>
          </a:ln>
        </p:spPr>
      </p:pic>
      <p:sp>
        <p:nvSpPr>
          <p:cNvPr id="9" name="Text Box 4"/>
          <p:cNvSpPr txBox="1">
            <a:spLocks noChangeArrowheads="1"/>
          </p:cNvSpPr>
          <p:nvPr/>
        </p:nvSpPr>
        <p:spPr bwMode="auto">
          <a:xfrm>
            <a:off x="5003800" y="6502400"/>
            <a:ext cx="26574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fontAlgn="auto" hangingPunct="1">
              <a:spcBef>
                <a:spcPts val="0"/>
              </a:spcBef>
              <a:spcAft>
                <a:spcPts val="0"/>
              </a:spcAft>
              <a:defRPr/>
            </a:pPr>
            <a:r>
              <a:rPr lang="nl-NL" altLang="en-US" dirty="0">
                <a:effectLst>
                  <a:outerShdw blurRad="38100" dist="38100" dir="2700000" algn="tl">
                    <a:srgbClr val="000000">
                      <a:alpha val="43137"/>
                    </a:srgbClr>
                  </a:outerShdw>
                </a:effectLst>
                <a:cs typeface="+mn-cs"/>
              </a:rPr>
              <a:t>E Huerta-S</a:t>
            </a:r>
            <a:r>
              <a:rPr lang="en-US" altLang="en-US" dirty="0">
                <a:effectLst>
                  <a:outerShdw blurRad="38100" dist="38100" dir="2700000" algn="tl">
                    <a:srgbClr val="000000">
                      <a:alpha val="43137"/>
                    </a:srgbClr>
                  </a:outerShdw>
                </a:effectLst>
                <a:cs typeface="Arial" charset="0"/>
              </a:rPr>
              <a:t>á</a:t>
            </a:r>
            <a:r>
              <a:rPr lang="nl-NL" altLang="en-US" dirty="0">
                <a:effectLst>
                  <a:outerShdw blurRad="38100" dist="38100" dir="2700000" algn="tl">
                    <a:srgbClr val="000000">
                      <a:alpha val="43137"/>
                    </a:srgbClr>
                  </a:outerShdw>
                </a:effectLst>
                <a:cs typeface="+mn-cs"/>
              </a:rPr>
              <a:t>nchez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(2014)</a:t>
            </a:r>
            <a:endParaRPr lang="en-US" altLang="en-US"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468313" y="0"/>
            <a:ext cx="8229600" cy="908050"/>
          </a:xfrm>
        </p:spPr>
        <p:txBody>
          <a:bodyPr/>
          <a:lstStyle/>
          <a:p>
            <a:pPr>
              <a:defRPr/>
            </a:pPr>
            <a:r>
              <a:rPr lang="ru-RU" altLang="en-US" sz="3200" b="1" dirty="0">
                <a:solidFill>
                  <a:srgbClr val="333399"/>
                </a:solidFill>
                <a:latin typeface="Arial" panose="020B0604020202020204" pitchFamily="34" charset="0"/>
                <a:ea typeface="+mn-ea"/>
                <a:cs typeface="Arial" panose="020B0604020202020204" pitchFamily="34" charset="0"/>
              </a:rPr>
              <a:t>Предсказательная сила: промежуточные формы</a:t>
            </a:r>
          </a:p>
        </p:txBody>
      </p:sp>
      <p:pic>
        <p:nvPicPr>
          <p:cNvPr id="12291" name="Picture 6" descr="http://upload.wikimedia.org/wikipedia/commons/5/58/Hominins_1850.png"/>
          <p:cNvPicPr>
            <a:picLocks noChangeAspect="1" noChangeArrowheads="1"/>
          </p:cNvPicPr>
          <p:nvPr/>
        </p:nvPicPr>
        <p:blipFill>
          <a:blip r:embed="rId2" cstate="print"/>
          <a:srcRect/>
          <a:stretch>
            <a:fillRect/>
          </a:stretch>
        </p:blipFill>
        <p:spPr bwMode="auto">
          <a:xfrm>
            <a:off x="395288" y="1320800"/>
            <a:ext cx="4167187" cy="2540000"/>
          </a:xfrm>
          <a:prstGeom prst="rect">
            <a:avLst/>
          </a:prstGeom>
          <a:noFill/>
          <a:ln w="9525">
            <a:noFill/>
            <a:miter lim="800000"/>
            <a:headEnd/>
            <a:tailEnd/>
          </a:ln>
        </p:spPr>
      </p:pic>
      <p:sp>
        <p:nvSpPr>
          <p:cNvPr id="12292" name="TextBox 8"/>
          <p:cNvSpPr txBox="1">
            <a:spLocks noChangeArrowheads="1"/>
          </p:cNvSpPr>
          <p:nvPr/>
        </p:nvSpPr>
        <p:spPr bwMode="auto">
          <a:xfrm>
            <a:off x="363537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1850</a:t>
            </a:r>
            <a:endParaRPr lang="en-US" altLang="ru-RU">
              <a:latin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1"/>
          <p:cNvSpPr>
            <a:spLocks noGrp="1"/>
          </p:cNvSpPr>
          <p:nvPr>
            <p:ph type="title"/>
          </p:nvPr>
        </p:nvSpPr>
        <p:spPr>
          <a:xfrm>
            <a:off x="457200" y="274638"/>
            <a:ext cx="3970338" cy="3186112"/>
          </a:xfrm>
        </p:spPr>
        <p:txBody>
          <a:bodyPr/>
          <a:lstStyle/>
          <a:p>
            <a:pPr algn="l" eaLnBrk="1" hangingPunct="1"/>
            <a:r>
              <a:rPr lang="ru-RU" altLang="en-US" sz="3200" b="1" smtClean="0">
                <a:solidFill>
                  <a:srgbClr val="002060"/>
                </a:solidFill>
              </a:rPr>
              <a:t>Иммунная система – </a:t>
            </a:r>
            <a:r>
              <a:rPr lang="en-US" altLang="en-US" sz="3200" b="1" smtClean="0">
                <a:solidFill>
                  <a:srgbClr val="002060"/>
                </a:solidFill>
              </a:rPr>
              <a:t>HLA class I</a:t>
            </a:r>
            <a:r>
              <a:rPr lang="ru-RU" altLang="en-US" sz="3200" b="1" smtClean="0">
                <a:solidFill>
                  <a:srgbClr val="002060"/>
                </a:solidFill>
              </a:rPr>
              <a:t>.</a:t>
            </a:r>
            <a:br>
              <a:rPr lang="ru-RU" altLang="en-US" sz="3200" b="1" smtClean="0">
                <a:solidFill>
                  <a:srgbClr val="002060"/>
                </a:solidFill>
              </a:rPr>
            </a:br>
            <a:r>
              <a:rPr lang="ru-RU" altLang="en-US" sz="3200" b="1" smtClean="0">
                <a:solidFill>
                  <a:srgbClr val="002060"/>
                </a:solidFill>
              </a:rPr>
              <a:t>Аллель </a:t>
            </a:r>
            <a:r>
              <a:rPr lang="en-US" altLang="en-US" sz="3200" b="1" i="1" smtClean="0">
                <a:solidFill>
                  <a:srgbClr val="002060"/>
                </a:solidFill>
              </a:rPr>
              <a:t>HLA-B*73 </a:t>
            </a:r>
            <a:r>
              <a:rPr lang="ru-RU" altLang="en-US" sz="3200" b="1" smtClean="0">
                <a:solidFill>
                  <a:srgbClr val="002060"/>
                </a:solidFill>
              </a:rPr>
              <a:t>пришел от денисовцев </a:t>
            </a:r>
            <a:r>
              <a:rPr lang="en-US" altLang="en-US" sz="3200" b="1" smtClean="0">
                <a:solidFill>
                  <a:srgbClr val="002060"/>
                </a:solidFill>
              </a:rPr>
              <a:t/>
            </a:r>
            <a:br>
              <a:rPr lang="en-US" altLang="en-US" sz="3200" b="1" smtClean="0">
                <a:solidFill>
                  <a:srgbClr val="002060"/>
                </a:solidFill>
              </a:rPr>
            </a:br>
            <a:r>
              <a:rPr lang="ru-RU" altLang="en-US" sz="3200" b="1" smtClean="0">
                <a:solidFill>
                  <a:srgbClr val="002060"/>
                </a:solidFill>
              </a:rPr>
              <a:t>(в Западной Азии)</a:t>
            </a:r>
            <a:endParaRPr lang="en-US" altLang="en-US" sz="3200" b="1" smtClean="0">
              <a:solidFill>
                <a:srgbClr val="002060"/>
              </a:solidFill>
            </a:endParaRPr>
          </a:p>
        </p:txBody>
      </p:sp>
      <p:pic>
        <p:nvPicPr>
          <p:cNvPr id="92163" name="Picture 2" descr="An external file that holds a picture, illustration, etc.&#10;Object name is nihms477872f1.jpg"/>
          <p:cNvPicPr>
            <a:picLocks noChangeAspect="1" noChangeArrowheads="1"/>
          </p:cNvPicPr>
          <p:nvPr/>
        </p:nvPicPr>
        <p:blipFill>
          <a:blip r:embed="rId2" cstate="print"/>
          <a:srcRect/>
          <a:stretch>
            <a:fillRect/>
          </a:stretch>
        </p:blipFill>
        <p:spPr bwMode="auto">
          <a:xfrm>
            <a:off x="4643438" y="115888"/>
            <a:ext cx="4324350" cy="6688137"/>
          </a:xfrm>
          <a:prstGeom prst="rect">
            <a:avLst/>
          </a:prstGeom>
          <a:noFill/>
          <a:ln w="9525">
            <a:noFill/>
            <a:miter lim="800000"/>
            <a:headEnd/>
            <a:tailEnd/>
          </a:ln>
        </p:spPr>
      </p:pic>
      <p:sp>
        <p:nvSpPr>
          <p:cNvPr id="4" name="Прямоугольник 3"/>
          <p:cNvSpPr/>
          <p:nvPr/>
        </p:nvSpPr>
        <p:spPr>
          <a:xfrm>
            <a:off x="34925" y="6472238"/>
            <a:ext cx="2173288" cy="276225"/>
          </a:xfrm>
          <a:prstGeom prst="rect">
            <a:avLst/>
          </a:prstGeom>
        </p:spPr>
        <p:txBody>
          <a:bodyPr wrap="none">
            <a:spAutoFit/>
          </a:bodyPr>
          <a:lstStyle/>
          <a:p>
            <a:pPr eaLnBrk="1" fontAlgn="auto" hangingPunct="1">
              <a:spcBef>
                <a:spcPts val="0"/>
              </a:spcBef>
              <a:spcAft>
                <a:spcPts val="0"/>
              </a:spcAft>
              <a:defRPr/>
            </a:pPr>
            <a:r>
              <a:rPr lang="en-US" sz="1200" dirty="0" err="1">
                <a:effectLst>
                  <a:outerShdw blurRad="38100" dist="38100" dir="2700000" algn="tl">
                    <a:srgbClr val="000000">
                      <a:alpha val="43137"/>
                    </a:srgbClr>
                  </a:outerShdw>
                </a:effectLst>
                <a:latin typeface="+mn-lt"/>
                <a:cs typeface="+mn-cs"/>
              </a:rPr>
              <a:t>Abi-Rached</a:t>
            </a:r>
            <a:r>
              <a:rPr lang="ru-RU" sz="1200" dirty="0">
                <a:effectLst>
                  <a:outerShdw blurRad="38100" dist="38100" dir="2700000" algn="tl">
                    <a:srgbClr val="000000">
                      <a:alpha val="43137"/>
                    </a:srgbClr>
                  </a:outerShdw>
                </a:effectLst>
                <a:latin typeface="+mn-lt"/>
                <a:cs typeface="+mn-cs"/>
              </a:rPr>
              <a:t> </a:t>
            </a:r>
            <a:r>
              <a:rPr lang="en-US" sz="1200" dirty="0">
                <a:effectLst>
                  <a:outerShdw blurRad="38100" dist="38100" dir="2700000" algn="tl">
                    <a:srgbClr val="000000">
                      <a:alpha val="43137"/>
                    </a:srgbClr>
                  </a:outerShdw>
                </a:effectLst>
                <a:latin typeface="+mn-lt"/>
                <a:cs typeface="+mn-cs"/>
              </a:rPr>
              <a:t>et al., Science, </a:t>
            </a:r>
            <a:r>
              <a:rPr lang="ru-RU" sz="1200" dirty="0">
                <a:effectLst>
                  <a:outerShdw blurRad="38100" dist="38100" dir="2700000" algn="tl">
                    <a:srgbClr val="000000">
                      <a:alpha val="43137"/>
                    </a:srgbClr>
                  </a:outerShdw>
                </a:effectLst>
                <a:latin typeface="+mn-lt"/>
                <a:cs typeface="+mn-cs"/>
              </a:rPr>
              <a:t>2011</a:t>
            </a:r>
            <a:endParaRPr lang="en-US" sz="1200" dirty="0">
              <a:effectLst>
                <a:outerShdw blurRad="38100" dist="38100" dir="2700000" algn="tl">
                  <a:srgbClr val="000000">
                    <a:alpha val="43137"/>
                  </a:srgbClr>
                </a:outerShdw>
              </a:effectLst>
              <a:latin typeface="+mn-lt"/>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p:cNvSpPr>
            <a:spLocks noGrp="1"/>
          </p:cNvSpPr>
          <p:nvPr>
            <p:ph type="title"/>
          </p:nvPr>
        </p:nvSpPr>
        <p:spPr>
          <a:xfrm>
            <a:off x="468313" y="115888"/>
            <a:ext cx="8229600" cy="563562"/>
          </a:xfrm>
        </p:spPr>
        <p:txBody>
          <a:bodyPr/>
          <a:lstStyle/>
          <a:p>
            <a:pPr eaLnBrk="1" hangingPunct="1"/>
            <a:r>
              <a:rPr lang="ru-RU" altLang="en-US" sz="3200" b="1" smtClean="0">
                <a:solidFill>
                  <a:srgbClr val="002060"/>
                </a:solidFill>
              </a:rPr>
              <a:t>Пустыни (10Мб, </a:t>
            </a:r>
            <a:r>
              <a:rPr lang="en-US" altLang="en-US" sz="3200" b="1" smtClean="0">
                <a:solidFill>
                  <a:srgbClr val="002060"/>
                </a:solidFill>
              </a:rPr>
              <a:t>&lt;0.1% </a:t>
            </a:r>
            <a:r>
              <a:rPr lang="ru-RU" altLang="en-US" sz="3200" b="1" smtClean="0">
                <a:solidFill>
                  <a:srgbClr val="002060"/>
                </a:solidFill>
              </a:rPr>
              <a:t>Н</a:t>
            </a:r>
            <a:r>
              <a:rPr lang="en-US" altLang="en-US" sz="3200" b="1" smtClean="0">
                <a:solidFill>
                  <a:srgbClr val="002060"/>
                </a:solidFill>
              </a:rPr>
              <a:t>)</a:t>
            </a:r>
          </a:p>
        </p:txBody>
      </p:sp>
      <p:sp>
        <p:nvSpPr>
          <p:cNvPr id="93187" name="Объект 2"/>
          <p:cNvSpPr>
            <a:spLocks noGrp="1"/>
          </p:cNvSpPr>
          <p:nvPr>
            <p:ph idx="1"/>
          </p:nvPr>
        </p:nvSpPr>
        <p:spPr>
          <a:xfrm>
            <a:off x="179388" y="836613"/>
            <a:ext cx="8785225" cy="1296987"/>
          </a:xfrm>
        </p:spPr>
        <p:txBody>
          <a:bodyPr/>
          <a:lstStyle/>
          <a:p>
            <a:pPr eaLnBrk="1" hangingPunct="1"/>
            <a:r>
              <a:rPr lang="ru-RU" altLang="en-US" sz="1800" smtClean="0"/>
              <a:t>4 у европейцев, 14 у азиатов</a:t>
            </a:r>
          </a:p>
          <a:p>
            <a:pPr eaLnBrk="1" hangingPunct="1"/>
            <a:r>
              <a:rPr lang="ru-RU" altLang="en-US" sz="1800" smtClean="0"/>
              <a:t>Обогащены функциональными элементами (по В-статистике, </a:t>
            </a:r>
            <a:r>
              <a:rPr lang="en-US" altLang="en-US" sz="1800" smtClean="0"/>
              <a:t>McVicker et al.,</a:t>
            </a:r>
            <a:r>
              <a:rPr lang="ru-RU" altLang="en-US" sz="1800" smtClean="0"/>
              <a:t> 2009)</a:t>
            </a:r>
          </a:p>
          <a:p>
            <a:pPr eaLnBrk="1" hangingPunct="1"/>
            <a:r>
              <a:rPr lang="ru-RU" altLang="en-US" sz="1800" smtClean="0"/>
              <a:t>Их много на Х-хромосоме (</a:t>
            </a:r>
            <a:r>
              <a:rPr lang="en-US" altLang="en-US" sz="1800" smtClean="0"/>
              <a:t>reduced male fertility / male hybrid sterility)</a:t>
            </a:r>
          </a:p>
          <a:p>
            <a:pPr lvl="1" eaLnBrk="1" hangingPunct="1"/>
            <a:r>
              <a:rPr lang="ru-RU" altLang="en-US" sz="1600" smtClean="0"/>
              <a:t>И действительно, в пустынях много генов, специфично экспрессирующихся в семенниках</a:t>
            </a:r>
            <a:endParaRPr lang="en-US" altLang="en-US" sz="1600" smtClean="0"/>
          </a:p>
        </p:txBody>
      </p:sp>
      <p:pic>
        <p:nvPicPr>
          <p:cNvPr id="93188" name="Picture 2"/>
          <p:cNvPicPr>
            <a:picLocks noChangeAspect="1" noChangeArrowheads="1"/>
          </p:cNvPicPr>
          <p:nvPr/>
        </p:nvPicPr>
        <p:blipFill>
          <a:blip r:embed="rId3" cstate="print"/>
          <a:srcRect/>
          <a:stretch>
            <a:fillRect/>
          </a:stretch>
        </p:blipFill>
        <p:spPr bwMode="auto">
          <a:xfrm>
            <a:off x="3417888" y="2228850"/>
            <a:ext cx="4994275" cy="4297363"/>
          </a:xfrm>
          <a:prstGeom prst="rect">
            <a:avLst/>
          </a:prstGeom>
          <a:noFill/>
          <a:ln w="9525">
            <a:noFill/>
            <a:miter lim="800000"/>
            <a:headEnd/>
            <a:tailEnd/>
          </a:ln>
        </p:spPr>
      </p:pic>
      <p:sp>
        <p:nvSpPr>
          <p:cNvPr id="5" name="Text Box 4"/>
          <p:cNvSpPr txBox="1">
            <a:spLocks noChangeArrowheads="1"/>
          </p:cNvSpPr>
          <p:nvPr/>
        </p:nvSpPr>
        <p:spPr bwMode="auto">
          <a:xfrm>
            <a:off x="5176838" y="6626225"/>
            <a:ext cx="258603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fontAlgn="auto" hangingPunct="1">
              <a:spcBef>
                <a:spcPts val="0"/>
              </a:spcBef>
              <a:spcAft>
                <a:spcPts val="0"/>
              </a:spcAft>
              <a:defRPr/>
            </a:pPr>
            <a:r>
              <a:rPr lang="en-US" altLang="en-US" dirty="0">
                <a:effectLst>
                  <a:outerShdw blurRad="38100" dist="38100" dir="2700000" algn="tl">
                    <a:srgbClr val="000000">
                      <a:alpha val="43137"/>
                    </a:srgbClr>
                  </a:outerShdw>
                </a:effectLst>
                <a:cs typeface="+mn-cs"/>
              </a:rPr>
              <a:t>S </a:t>
            </a:r>
            <a:r>
              <a:rPr lang="en-US" altLang="en-US" dirty="0" err="1">
                <a:effectLst>
                  <a:outerShdw blurRad="38100" dist="38100" dir="2700000" algn="tl">
                    <a:srgbClr val="000000">
                      <a:alpha val="43137"/>
                    </a:srgbClr>
                  </a:outerShdw>
                </a:effectLst>
                <a:cs typeface="+mn-cs"/>
              </a:rPr>
              <a:t>Sankararaman</a:t>
            </a:r>
            <a:r>
              <a:rPr lang="nl-NL" altLang="en-US" dirty="0">
                <a:effectLst>
                  <a:outerShdw blurRad="38100" dist="38100" dir="2700000" algn="tl">
                    <a:srgbClr val="000000">
                      <a:alpha val="43137"/>
                    </a:srgbClr>
                  </a:outerShdw>
                </a:effectLst>
                <a:cs typeface="+mn-cs"/>
              </a:rPr>
              <a:t> </a:t>
            </a:r>
            <a:r>
              <a:rPr lang="en-GB" altLang="zh-CN" i="1" dirty="0">
                <a:effectLst>
                  <a:outerShdw blurRad="38100" dist="38100" dir="2700000" algn="tl">
                    <a:srgbClr val="000000">
                      <a:alpha val="43137"/>
                    </a:srgbClr>
                  </a:outerShdw>
                </a:effectLst>
                <a:cs typeface="+mn-cs"/>
              </a:rPr>
              <a:t>et al. Nature </a:t>
            </a:r>
            <a:r>
              <a:rPr lang="en-GB" altLang="zh-CN" dirty="0">
                <a:effectLst>
                  <a:outerShdw blurRad="38100" dist="38100" dir="2700000" algn="tl">
                    <a:srgbClr val="000000">
                      <a:alpha val="43137"/>
                    </a:srgbClr>
                  </a:outerShdw>
                </a:effectLst>
                <a:cs typeface="+mn-cs"/>
              </a:rPr>
              <a:t>(2014)</a:t>
            </a:r>
            <a:endParaRPr lang="en-US" altLang="en-US" dirty="0">
              <a:effectLst>
                <a:outerShdw blurRad="38100" dist="38100" dir="2700000" algn="tl">
                  <a:srgbClr val="000000">
                    <a:alpha val="43137"/>
                  </a:srgbClr>
                </a:outerShdw>
              </a:effectLst>
              <a:cs typeface="+mn-cs"/>
            </a:endParaRPr>
          </a:p>
        </p:txBody>
      </p:sp>
      <p:pic>
        <p:nvPicPr>
          <p:cNvPr id="93190" name="Picture 31" descr="natureRGB"/>
          <p:cNvPicPr>
            <a:picLocks noChangeAspect="1" noChangeArrowheads="1"/>
          </p:cNvPicPr>
          <p:nvPr/>
        </p:nvPicPr>
        <p:blipFill>
          <a:blip r:embed="rId4" cstate="print"/>
          <a:srcRect/>
          <a:stretch>
            <a:fillRect/>
          </a:stretch>
        </p:blipFill>
        <p:spPr bwMode="auto">
          <a:xfrm>
            <a:off x="7805738" y="6524625"/>
            <a:ext cx="1230312" cy="276225"/>
          </a:xfrm>
          <a:prstGeom prst="rect">
            <a:avLst/>
          </a:prstGeom>
          <a:noFill/>
          <a:ln w="9525">
            <a:noFill/>
            <a:miter lim="800000"/>
            <a:headEnd/>
            <a:tailEnd/>
          </a:ln>
        </p:spPr>
      </p:pic>
      <p:sp>
        <p:nvSpPr>
          <p:cNvPr id="93191" name="TextBox 3"/>
          <p:cNvSpPr txBox="1">
            <a:spLocks noChangeArrowheads="1"/>
          </p:cNvSpPr>
          <p:nvPr/>
        </p:nvSpPr>
        <p:spPr bwMode="auto">
          <a:xfrm>
            <a:off x="323850" y="2997200"/>
            <a:ext cx="2663825" cy="1477963"/>
          </a:xfrm>
          <a:prstGeom prst="rect">
            <a:avLst/>
          </a:prstGeom>
          <a:noFill/>
          <a:ln w="9525">
            <a:noFill/>
            <a:miter lim="800000"/>
            <a:headEnd/>
            <a:tailEnd/>
          </a:ln>
        </p:spPr>
        <p:txBody>
          <a:bodyPr>
            <a:spAutoFit/>
          </a:bodyPr>
          <a:lstStyle/>
          <a:p>
            <a:pPr eaLnBrk="1" hangingPunct="1"/>
            <a:r>
              <a:rPr lang="ru-RU" altLang="en-US"/>
              <a:t>Наоборот, локусы генов кератиновых филаментов обогащены неандертальскими аллелями.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913"/>
            <a:ext cx="8686800" cy="792162"/>
          </a:xfrm>
        </p:spPr>
        <p:txBody>
          <a:bodyPr/>
          <a:lstStyle/>
          <a:p>
            <a:pPr>
              <a:defRPr/>
            </a:pPr>
            <a:r>
              <a:rPr lang="ru-RU" sz="3200" b="1" dirty="0">
                <a:solidFill>
                  <a:srgbClr val="002060"/>
                </a:solidFill>
                <a:latin typeface="+mn-lt"/>
                <a:ea typeface="+mn-ea"/>
                <a:cs typeface="+mn-cs"/>
              </a:rPr>
              <a:t>У кого что сохранилось? Чего нет нигде?</a:t>
            </a:r>
            <a:endParaRPr lang="en-US" sz="3200" b="1" dirty="0">
              <a:solidFill>
                <a:srgbClr val="002060"/>
              </a:solidFill>
              <a:latin typeface="+mn-lt"/>
              <a:ea typeface="+mn-ea"/>
              <a:cs typeface="+mn-cs"/>
            </a:endParaRPr>
          </a:p>
        </p:txBody>
      </p:sp>
      <p:sp>
        <p:nvSpPr>
          <p:cNvPr id="7" name="Text Box 4"/>
          <p:cNvSpPr txBox="1">
            <a:spLocks noChangeArrowheads="1"/>
          </p:cNvSpPr>
          <p:nvPr/>
        </p:nvSpPr>
        <p:spPr bwMode="auto">
          <a:xfrm>
            <a:off x="3924300" y="6469063"/>
            <a:ext cx="307181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US" altLang="ru-RU" sz="1200" dirty="0" err="1">
                <a:solidFill>
                  <a:schemeClr val="tx1"/>
                </a:solidFill>
                <a:effectLst>
                  <a:outerShdw blurRad="38100" dist="38100" dir="2700000" algn="tl">
                    <a:srgbClr val="000000">
                      <a:alpha val="43137"/>
                    </a:srgbClr>
                  </a:outerShdw>
                </a:effectLst>
                <a:latin typeface="Arial" charset="0"/>
                <a:ea typeface="+mn-ea"/>
                <a:cs typeface="+mn-cs"/>
              </a:rPr>
              <a:t>Sankararaman</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 </a:t>
            </a:r>
            <a:r>
              <a:rPr lang="en-US" altLang="ru-RU" sz="1200" i="1" dirty="0">
                <a:solidFill>
                  <a:schemeClr val="tx1"/>
                </a:solidFill>
                <a:effectLst>
                  <a:outerShdw blurRad="38100" dist="38100" dir="2700000" algn="tl">
                    <a:srgbClr val="000000">
                      <a:alpha val="43137"/>
                    </a:srgbClr>
                  </a:outerShdw>
                </a:effectLst>
                <a:latin typeface="Arial" charset="0"/>
                <a:ea typeface="+mn-ea"/>
                <a:cs typeface="+mn-cs"/>
              </a:rPr>
              <a:t>et al., </a:t>
            </a:r>
            <a:r>
              <a:rPr lang="en-US" altLang="ru-RU" sz="1200" i="1" dirty="0" err="1">
                <a:solidFill>
                  <a:schemeClr val="tx1"/>
                </a:solidFill>
                <a:effectLst>
                  <a:outerShdw blurRad="38100" dist="38100" dir="2700000" algn="tl">
                    <a:srgbClr val="000000">
                      <a:alpha val="43137"/>
                    </a:srgbClr>
                  </a:outerShdw>
                </a:effectLst>
                <a:latin typeface="Arial" charset="0"/>
                <a:ea typeface="+mn-ea"/>
                <a:cs typeface="+mn-cs"/>
              </a:rPr>
              <a:t>Curr</a:t>
            </a:r>
            <a:r>
              <a:rPr lang="en-US" altLang="ru-RU" sz="1200" i="1" dirty="0">
                <a:solidFill>
                  <a:schemeClr val="tx1"/>
                </a:solidFill>
                <a:effectLst>
                  <a:outerShdw blurRad="38100" dist="38100" dir="2700000" algn="tl">
                    <a:srgbClr val="000000">
                      <a:alpha val="43137"/>
                    </a:srgbClr>
                  </a:outerShdw>
                </a:effectLst>
                <a:latin typeface="Arial" charset="0"/>
                <a:ea typeface="+mn-ea"/>
                <a:cs typeface="+mn-cs"/>
              </a:rPr>
              <a:t>. Biol. </a:t>
            </a:r>
            <a:r>
              <a:rPr lang="en-US" altLang="ru-RU" sz="1200" dirty="0">
                <a:solidFill>
                  <a:schemeClr val="tx1"/>
                </a:solidFill>
                <a:effectLst>
                  <a:outerShdw blurRad="38100" dist="38100" dir="2700000" algn="tl">
                    <a:srgbClr val="000000">
                      <a:alpha val="43137"/>
                    </a:srgbClr>
                  </a:outerShdw>
                </a:effectLst>
                <a:latin typeface="Arial" charset="0"/>
                <a:ea typeface="+mn-ea"/>
                <a:cs typeface="+mn-cs"/>
              </a:rPr>
              <a:t>(</a:t>
            </a:r>
            <a:r>
              <a:rPr lang="en-GB" altLang="ru-RU" sz="1200" dirty="0">
                <a:solidFill>
                  <a:schemeClr val="tx1"/>
                </a:solidFill>
                <a:effectLst>
                  <a:outerShdw blurRad="38100" dist="38100" dir="2700000" algn="tl">
                    <a:srgbClr val="000000">
                      <a:alpha val="43137"/>
                    </a:srgbClr>
                  </a:outerShdw>
                </a:effectLst>
                <a:latin typeface="Arial" charset="0"/>
                <a:ea typeface="+mn-ea"/>
                <a:cs typeface="+mn-cs"/>
              </a:rPr>
              <a:t>2015)</a:t>
            </a:r>
          </a:p>
        </p:txBody>
      </p:sp>
      <p:pic>
        <p:nvPicPr>
          <p:cNvPr id="95236" name="Picture 3"/>
          <p:cNvPicPr>
            <a:picLocks noChangeAspect="1" noChangeArrowheads="1"/>
          </p:cNvPicPr>
          <p:nvPr/>
        </p:nvPicPr>
        <p:blipFill>
          <a:blip r:embed="rId2" cstate="print"/>
          <a:srcRect/>
          <a:stretch>
            <a:fillRect/>
          </a:stretch>
        </p:blipFill>
        <p:spPr bwMode="auto">
          <a:xfrm>
            <a:off x="7092950" y="6413500"/>
            <a:ext cx="1881188" cy="371475"/>
          </a:xfrm>
          <a:prstGeom prst="rect">
            <a:avLst/>
          </a:prstGeom>
          <a:noFill/>
          <a:ln w="9525">
            <a:noFill/>
            <a:miter lim="800000"/>
            <a:headEnd/>
            <a:tailEnd/>
          </a:ln>
        </p:spPr>
      </p:pic>
      <p:pic>
        <p:nvPicPr>
          <p:cNvPr id="95237" name="Picture 4"/>
          <p:cNvPicPr>
            <a:picLocks noChangeAspect="1" noChangeArrowheads="1"/>
          </p:cNvPicPr>
          <p:nvPr/>
        </p:nvPicPr>
        <p:blipFill>
          <a:blip r:embed="rId3" cstate="print"/>
          <a:srcRect/>
          <a:stretch>
            <a:fillRect/>
          </a:stretch>
        </p:blipFill>
        <p:spPr bwMode="auto">
          <a:xfrm>
            <a:off x="1495425" y="969963"/>
            <a:ext cx="5597525" cy="5329237"/>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p:cNvSpPr>
            <a:spLocks noGrp="1"/>
          </p:cNvSpPr>
          <p:nvPr>
            <p:ph type="title"/>
          </p:nvPr>
        </p:nvSpPr>
        <p:spPr>
          <a:xfrm>
            <a:off x="457200" y="0"/>
            <a:ext cx="8229600" cy="620713"/>
          </a:xfrm>
        </p:spPr>
        <p:txBody>
          <a:bodyPr/>
          <a:lstStyle/>
          <a:p>
            <a:pPr eaLnBrk="1" hangingPunct="1"/>
            <a:r>
              <a:rPr lang="ru-RU" altLang="en-US" sz="3200" b="1" smtClean="0">
                <a:solidFill>
                  <a:srgbClr val="002060"/>
                </a:solidFill>
              </a:rPr>
              <a:t>Что ещё мы про них знаем </a:t>
            </a:r>
          </a:p>
        </p:txBody>
      </p:sp>
      <p:sp>
        <p:nvSpPr>
          <p:cNvPr id="3" name="Объект 2"/>
          <p:cNvSpPr>
            <a:spLocks noGrp="1"/>
          </p:cNvSpPr>
          <p:nvPr>
            <p:ph idx="1"/>
          </p:nvPr>
        </p:nvSpPr>
        <p:spPr>
          <a:xfrm>
            <a:off x="0" y="620713"/>
            <a:ext cx="9144000" cy="6237287"/>
          </a:xfrm>
        </p:spPr>
        <p:txBody>
          <a:bodyPr rtlCol="0">
            <a:normAutofit fontScale="85000" lnSpcReduction="10000"/>
          </a:bodyPr>
          <a:lstStyle/>
          <a:p>
            <a:pPr eaLnBrk="1" fontAlgn="auto" hangingPunct="1">
              <a:spcAft>
                <a:spcPts val="0"/>
              </a:spcAft>
              <a:defRPr/>
            </a:pPr>
            <a:r>
              <a:rPr lang="ru-RU" dirty="0"/>
              <a:t>Неандертальцы:</a:t>
            </a:r>
          </a:p>
          <a:p>
            <a:pPr lvl="1" eaLnBrk="1" fontAlgn="auto" hangingPunct="1">
              <a:spcAft>
                <a:spcPts val="0"/>
              </a:spcAft>
              <a:buFont typeface="Arial" pitchFamily="34" charset="0"/>
              <a:buChar char="•"/>
              <a:defRPr/>
            </a:pPr>
            <a:r>
              <a:rPr lang="ru-RU" dirty="0"/>
              <a:t>Светлая кожа, рыжие волосы, светлые глаза</a:t>
            </a:r>
            <a:r>
              <a:rPr lang="en-US" dirty="0"/>
              <a:t> </a:t>
            </a:r>
            <a:r>
              <a:rPr lang="ru-RU" dirty="0"/>
              <a:t>(рецептор </a:t>
            </a:r>
            <a:r>
              <a:rPr lang="ru-RU" dirty="0" err="1"/>
              <a:t>меланокортина</a:t>
            </a:r>
            <a:r>
              <a:rPr lang="ru-RU" dirty="0"/>
              <a:t> </a:t>
            </a:r>
            <a:r>
              <a:rPr lang="en-US" i="1" dirty="0"/>
              <a:t>MCR1</a:t>
            </a:r>
            <a:r>
              <a:rPr lang="en-US" dirty="0"/>
              <a:t>) </a:t>
            </a:r>
            <a:r>
              <a:rPr lang="ru-RU" dirty="0"/>
              <a:t>(</a:t>
            </a:r>
            <a:r>
              <a:rPr lang="en-US" dirty="0" err="1">
                <a:effectLst>
                  <a:outerShdw blurRad="38100" dist="38100" dir="2700000" algn="tl">
                    <a:srgbClr val="000000">
                      <a:alpha val="43137"/>
                    </a:srgbClr>
                  </a:outerShdw>
                </a:effectLst>
              </a:rPr>
              <a:t>Lalueza</a:t>
            </a:r>
            <a:r>
              <a:rPr lang="en-US" dirty="0">
                <a:effectLst>
                  <a:outerShdw blurRad="38100" dist="38100" dir="2700000" algn="tl">
                    <a:srgbClr val="000000">
                      <a:alpha val="43137"/>
                    </a:srgbClr>
                  </a:outerShdw>
                </a:effectLst>
              </a:rPr>
              <a:t>-Fox et al., Science, </a:t>
            </a:r>
            <a:r>
              <a:rPr lang="ru-RU" dirty="0">
                <a:effectLst>
                  <a:outerShdw blurRad="38100" dist="38100" dir="2700000" algn="tl">
                    <a:srgbClr val="000000">
                      <a:alpha val="43137"/>
                    </a:srgbClr>
                  </a:outerShdw>
                </a:effectLst>
              </a:rPr>
              <a:t>2007</a:t>
            </a:r>
            <a:r>
              <a:rPr lang="en-US" dirty="0"/>
              <a:t>)</a:t>
            </a:r>
            <a:endParaRPr lang="ru-RU" dirty="0"/>
          </a:p>
          <a:p>
            <a:pPr lvl="1" eaLnBrk="1" fontAlgn="auto" hangingPunct="1">
              <a:spcAft>
                <a:spcPts val="0"/>
              </a:spcAft>
              <a:buFont typeface="Arial" pitchFamily="34" charset="0"/>
              <a:buChar char="•"/>
              <a:defRPr/>
            </a:pPr>
            <a:r>
              <a:rPr lang="ru-RU" dirty="0"/>
              <a:t>Чувствовали горький вкус / </a:t>
            </a:r>
            <a:r>
              <a:rPr lang="ru-RU" dirty="0" err="1"/>
              <a:t>тиофенилкарбамид</a:t>
            </a:r>
            <a:r>
              <a:rPr lang="ru-RU" dirty="0"/>
              <a:t> (Эль </a:t>
            </a:r>
            <a:r>
              <a:rPr lang="ru-RU" dirty="0" err="1"/>
              <a:t>Сидрон</a:t>
            </a:r>
            <a:r>
              <a:rPr lang="ru-RU" dirty="0"/>
              <a:t> – </a:t>
            </a:r>
            <a:r>
              <a:rPr lang="en-US" dirty="0"/>
              <a:t>PAV/AVI </a:t>
            </a:r>
            <a:r>
              <a:rPr lang="ru-RU" dirty="0" err="1"/>
              <a:t>гетерозиготность</a:t>
            </a:r>
            <a:r>
              <a:rPr lang="ru-RU" dirty="0"/>
              <a:t> по рецептору </a:t>
            </a:r>
            <a:r>
              <a:rPr lang="en-US" i="1" dirty="0"/>
              <a:t>TAS2R38</a:t>
            </a:r>
            <a:r>
              <a:rPr lang="ru-RU" dirty="0"/>
              <a:t>) (</a:t>
            </a:r>
            <a:r>
              <a:rPr lang="en-US" dirty="0" err="1">
                <a:effectLst>
                  <a:outerShdw blurRad="38100" dist="38100" dir="2700000" algn="tl">
                    <a:srgbClr val="000000">
                      <a:alpha val="43137"/>
                    </a:srgbClr>
                  </a:outerShdw>
                </a:effectLst>
              </a:rPr>
              <a:t>Lalueza</a:t>
            </a:r>
            <a:r>
              <a:rPr lang="en-US" dirty="0">
                <a:effectLst>
                  <a:outerShdw blurRad="38100" dist="38100" dir="2700000" algn="tl">
                    <a:srgbClr val="000000">
                      <a:alpha val="43137"/>
                    </a:srgbClr>
                  </a:outerShdw>
                </a:effectLst>
              </a:rPr>
              <a:t>-Fox et al., Biol. Lett., </a:t>
            </a:r>
            <a:r>
              <a:rPr lang="ru-RU" dirty="0">
                <a:effectLst>
                  <a:outerShdw blurRad="38100" dist="38100" dir="2700000" algn="tl">
                    <a:srgbClr val="000000">
                      <a:alpha val="43137"/>
                    </a:srgbClr>
                  </a:outerShdw>
                </a:effectLst>
              </a:rPr>
              <a:t>2009</a:t>
            </a:r>
            <a:r>
              <a:rPr lang="ru-RU" dirty="0"/>
              <a:t>)</a:t>
            </a:r>
          </a:p>
          <a:p>
            <a:pPr lvl="2" eaLnBrk="1" fontAlgn="auto" hangingPunct="1">
              <a:spcAft>
                <a:spcPts val="0"/>
              </a:spcAft>
              <a:defRPr/>
            </a:pPr>
            <a:r>
              <a:rPr lang="ru-RU" dirty="0"/>
              <a:t>Однако потеря (как и у нас) рецепторов </a:t>
            </a:r>
            <a:r>
              <a:rPr lang="en-US" dirty="0"/>
              <a:t>TAS2R62 </a:t>
            </a:r>
            <a:r>
              <a:rPr lang="ru-RU" dirty="0"/>
              <a:t>и </a:t>
            </a:r>
            <a:r>
              <a:rPr lang="en-US" dirty="0"/>
              <a:t>TAS2R64</a:t>
            </a:r>
            <a:r>
              <a:rPr lang="ru-RU" dirty="0"/>
              <a:t> (</a:t>
            </a:r>
            <a:r>
              <a:rPr lang="en-US" dirty="0">
                <a:effectLst>
                  <a:outerShdw blurRad="38100" dist="38100" dir="2700000" algn="tl">
                    <a:srgbClr val="000000">
                      <a:alpha val="43137"/>
                    </a:srgbClr>
                  </a:outerShdw>
                </a:effectLst>
              </a:rPr>
              <a:t>Perry et al., J. Hum. </a:t>
            </a:r>
            <a:r>
              <a:rPr lang="en-US" dirty="0" err="1">
                <a:effectLst>
                  <a:outerShdw blurRad="38100" dist="38100" dir="2700000" algn="tl">
                    <a:srgbClr val="000000">
                      <a:alpha val="43137"/>
                    </a:srgbClr>
                  </a:outerShdw>
                </a:effectLst>
              </a:rPr>
              <a:t>Evol</a:t>
            </a:r>
            <a:r>
              <a:rPr lang="en-US" dirty="0">
                <a:effectLst>
                  <a:outerShdw blurRad="38100" dist="38100" dir="2700000" algn="tl">
                    <a:srgbClr val="000000">
                      <a:alpha val="43137"/>
                    </a:srgbClr>
                  </a:outerShdw>
                </a:effectLst>
              </a:rPr>
              <a:t>., 2015</a:t>
            </a:r>
            <a:r>
              <a:rPr lang="en-US" dirty="0"/>
              <a:t>)</a:t>
            </a:r>
            <a:endParaRPr lang="ru-RU" dirty="0"/>
          </a:p>
          <a:p>
            <a:pPr lvl="1" eaLnBrk="1" fontAlgn="auto" hangingPunct="1">
              <a:spcAft>
                <a:spcPts val="0"/>
              </a:spcAft>
              <a:buFont typeface="Arial" pitchFamily="34" charset="0"/>
              <a:buChar char="•"/>
              <a:defRPr/>
            </a:pPr>
            <a:r>
              <a:rPr lang="ru-RU" dirty="0"/>
              <a:t>Группа крови 0 (</a:t>
            </a:r>
            <a:r>
              <a:rPr lang="en-US" dirty="0" err="1">
                <a:effectLst>
                  <a:outerShdw blurRad="38100" dist="38100" dir="2700000" algn="tl">
                    <a:srgbClr val="000000">
                      <a:alpha val="43137"/>
                    </a:srgbClr>
                  </a:outerShdw>
                </a:effectLst>
              </a:rPr>
              <a:t>Lalueza</a:t>
            </a:r>
            <a:r>
              <a:rPr lang="en-US" dirty="0">
                <a:effectLst>
                  <a:outerShdw blurRad="38100" dist="38100" dir="2700000" algn="tl">
                    <a:srgbClr val="000000">
                      <a:alpha val="43137"/>
                    </a:srgbClr>
                  </a:outerShdw>
                </a:effectLst>
              </a:rPr>
              <a:t>-Fox et al., BMC </a:t>
            </a:r>
            <a:r>
              <a:rPr lang="en-US" dirty="0" err="1">
                <a:effectLst>
                  <a:outerShdw blurRad="38100" dist="38100" dir="2700000" algn="tl">
                    <a:srgbClr val="000000">
                      <a:alpha val="43137"/>
                    </a:srgbClr>
                  </a:outerShdw>
                </a:effectLst>
              </a:rPr>
              <a:t>Evol</a:t>
            </a:r>
            <a:r>
              <a:rPr lang="en-US" dirty="0">
                <a:effectLst>
                  <a:outerShdw blurRad="38100" dist="38100" dir="2700000" algn="tl">
                    <a:srgbClr val="000000">
                      <a:alpha val="43137"/>
                    </a:srgbClr>
                  </a:outerShdw>
                </a:effectLst>
              </a:rPr>
              <a:t>. Biol., </a:t>
            </a:r>
            <a:r>
              <a:rPr lang="ru-RU" dirty="0">
                <a:effectLst>
                  <a:outerShdw blurRad="38100" dist="38100" dir="2700000" algn="tl">
                    <a:srgbClr val="000000">
                      <a:alpha val="43137"/>
                    </a:srgbClr>
                  </a:outerShdw>
                </a:effectLst>
              </a:rPr>
              <a:t>200</a:t>
            </a:r>
            <a:r>
              <a:rPr lang="en-US" dirty="0">
                <a:effectLst>
                  <a:outerShdw blurRad="38100" dist="38100" dir="2700000" algn="tl">
                    <a:srgbClr val="000000">
                      <a:alpha val="43137"/>
                    </a:srgbClr>
                  </a:outerShdw>
                </a:effectLst>
              </a:rPr>
              <a:t>8</a:t>
            </a:r>
            <a:r>
              <a:rPr lang="ru-RU" dirty="0"/>
              <a:t>) </a:t>
            </a:r>
          </a:p>
          <a:p>
            <a:pPr lvl="1" eaLnBrk="1" fontAlgn="auto" hangingPunct="1">
              <a:spcAft>
                <a:spcPts val="0"/>
              </a:spcAft>
              <a:buFont typeface="Arial" pitchFamily="34" charset="0"/>
              <a:buChar char="•"/>
              <a:defRPr/>
            </a:pPr>
            <a:r>
              <a:rPr lang="ru-RU" dirty="0" err="1"/>
              <a:t>Патрилокальность</a:t>
            </a:r>
            <a:r>
              <a:rPr lang="ru-RU" dirty="0"/>
              <a:t> (Эль </a:t>
            </a:r>
            <a:r>
              <a:rPr lang="ru-RU" dirty="0" err="1"/>
              <a:t>Сидрон</a:t>
            </a:r>
            <a:r>
              <a:rPr lang="ru-RU" dirty="0"/>
              <a:t>) (</a:t>
            </a:r>
            <a:r>
              <a:rPr lang="en-US" dirty="0" err="1">
                <a:effectLst>
                  <a:outerShdw blurRad="38100" dist="38100" dir="2700000" algn="tl">
                    <a:srgbClr val="000000">
                      <a:alpha val="43137"/>
                    </a:srgbClr>
                  </a:outerShdw>
                </a:effectLst>
              </a:rPr>
              <a:t>Lalueza</a:t>
            </a:r>
            <a:r>
              <a:rPr lang="en-US" dirty="0">
                <a:effectLst>
                  <a:outerShdw blurRad="38100" dist="38100" dir="2700000" algn="tl">
                    <a:srgbClr val="000000">
                      <a:alpha val="43137"/>
                    </a:srgbClr>
                  </a:outerShdw>
                </a:effectLst>
              </a:rPr>
              <a:t>-Fox et al., PNAS, </a:t>
            </a:r>
            <a:r>
              <a:rPr lang="ru-RU" dirty="0">
                <a:effectLst>
                  <a:outerShdw blurRad="38100" dist="38100" dir="2700000" algn="tl">
                    <a:srgbClr val="000000">
                      <a:alpha val="43137"/>
                    </a:srgbClr>
                  </a:outerShdw>
                </a:effectLst>
              </a:rPr>
              <a:t>2011</a:t>
            </a:r>
            <a:r>
              <a:rPr lang="ru-RU" dirty="0"/>
              <a:t>)</a:t>
            </a:r>
          </a:p>
          <a:p>
            <a:pPr eaLnBrk="1" fontAlgn="auto" hangingPunct="1">
              <a:spcAft>
                <a:spcPts val="0"/>
              </a:spcAft>
              <a:defRPr/>
            </a:pPr>
            <a:r>
              <a:rPr lang="ru-RU" dirty="0" err="1"/>
              <a:t>Денисовцы</a:t>
            </a:r>
            <a:endParaRPr lang="ru-RU" dirty="0"/>
          </a:p>
          <a:p>
            <a:pPr lvl="1" eaLnBrk="1" fontAlgn="auto" hangingPunct="1">
              <a:spcAft>
                <a:spcPts val="0"/>
              </a:spcAft>
              <a:buFont typeface="Arial" pitchFamily="34" charset="0"/>
              <a:buChar char="•"/>
              <a:defRPr/>
            </a:pPr>
            <a:r>
              <a:rPr lang="ru-RU" dirty="0"/>
              <a:t>Темная кожа, коричневые волосы</a:t>
            </a:r>
            <a:endParaRPr lang="en-US" dirty="0"/>
          </a:p>
          <a:p>
            <a:pPr eaLnBrk="1" fontAlgn="auto" hangingPunct="1">
              <a:spcAft>
                <a:spcPts val="0"/>
              </a:spcAft>
              <a:defRPr/>
            </a:pPr>
            <a:r>
              <a:rPr lang="ru-RU" dirty="0" err="1"/>
              <a:t>Денисовцы</a:t>
            </a:r>
            <a:r>
              <a:rPr lang="ru-RU" dirty="0"/>
              <a:t> и неандертальцы</a:t>
            </a:r>
          </a:p>
          <a:p>
            <a:pPr lvl="1" eaLnBrk="1" fontAlgn="auto" hangingPunct="1">
              <a:spcAft>
                <a:spcPts val="0"/>
              </a:spcAft>
              <a:buFont typeface="Arial" pitchFamily="34" charset="0"/>
              <a:buChar char="•"/>
              <a:defRPr/>
            </a:pPr>
            <a:r>
              <a:rPr lang="ru-RU" dirty="0"/>
              <a:t>Нет дупликации амилазы (</a:t>
            </a:r>
            <a:r>
              <a:rPr lang="en-US" dirty="0">
                <a:effectLst>
                  <a:outerShdw blurRad="38100" dist="38100" dir="2700000" algn="tl">
                    <a:srgbClr val="000000">
                      <a:alpha val="43137"/>
                    </a:srgbClr>
                  </a:outerShdw>
                </a:effectLst>
              </a:rPr>
              <a:t>Perry et al., J. Hum. </a:t>
            </a:r>
            <a:r>
              <a:rPr lang="en-US" dirty="0" err="1">
                <a:effectLst>
                  <a:outerShdw blurRad="38100" dist="38100" dir="2700000" algn="tl">
                    <a:srgbClr val="000000">
                      <a:alpha val="43137"/>
                    </a:srgbClr>
                  </a:outerShdw>
                </a:effectLst>
              </a:rPr>
              <a:t>Evol</a:t>
            </a:r>
            <a:r>
              <a:rPr lang="en-US" dirty="0">
                <a:effectLst>
                  <a:outerShdw blurRad="38100" dist="38100" dir="2700000" algn="tl">
                    <a:srgbClr val="000000">
                      <a:alpha val="43137"/>
                    </a:srgbClr>
                  </a:outerShdw>
                </a:effectLst>
              </a:rPr>
              <a:t>., 2015</a:t>
            </a:r>
            <a:r>
              <a:rPr lang="en-US" dirty="0"/>
              <a:t>)</a:t>
            </a:r>
          </a:p>
          <a:p>
            <a:pPr lvl="1" eaLnBrk="1" fontAlgn="auto" hangingPunct="1">
              <a:spcAft>
                <a:spcPts val="0"/>
              </a:spcAft>
              <a:buFont typeface="Arial" pitchFamily="34" charset="0"/>
              <a:buChar char="•"/>
              <a:defRPr/>
            </a:pPr>
            <a:r>
              <a:rPr lang="en-US" dirty="0"/>
              <a:t>LEPR – </a:t>
            </a:r>
            <a:r>
              <a:rPr lang="ru-RU" dirty="0"/>
              <a:t>адаптация к холоду (бурый жир); не та мутация, что у азиатов (</a:t>
            </a:r>
            <a:r>
              <a:rPr lang="en-US" dirty="0" err="1">
                <a:effectLst>
                  <a:outerShdw blurRad="38100" dist="38100" dir="2700000" algn="tl">
                    <a:srgbClr val="000000">
                      <a:alpha val="43137"/>
                    </a:srgbClr>
                  </a:outerShdw>
                </a:effectLst>
              </a:rPr>
              <a:t>Sazzini</a:t>
            </a:r>
            <a:r>
              <a:rPr lang="en-US" dirty="0">
                <a:effectLst>
                  <a:outerShdw blurRad="38100" dist="38100" dir="2700000" algn="tl">
                    <a:srgbClr val="000000">
                      <a:alpha val="43137"/>
                    </a:srgbClr>
                  </a:outerShdw>
                </a:effectLst>
              </a:rPr>
              <a:t> et al., Heredity, 2014</a:t>
            </a:r>
            <a:r>
              <a:rPr lang="en-US" dirty="0"/>
              <a:t>)</a:t>
            </a:r>
            <a:endParaRPr lang="ru-RU" dirty="0"/>
          </a:p>
          <a:p>
            <a:pPr lvl="1" eaLnBrk="1" fontAlgn="auto" hangingPunct="1">
              <a:spcAft>
                <a:spcPts val="0"/>
              </a:spcAft>
              <a:buFont typeface="Arial" pitchFamily="34" charset="0"/>
              <a:buChar char="•"/>
              <a:defRPr/>
            </a:pPr>
            <a:endParaRPr lang="ru-R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p:cNvSpPr>
            <a:spLocks noGrp="1"/>
          </p:cNvSpPr>
          <p:nvPr>
            <p:ph type="title"/>
          </p:nvPr>
        </p:nvSpPr>
        <p:spPr>
          <a:xfrm>
            <a:off x="457200" y="115888"/>
            <a:ext cx="8229600" cy="779462"/>
          </a:xfrm>
        </p:spPr>
        <p:txBody>
          <a:bodyPr/>
          <a:lstStyle/>
          <a:p>
            <a:pPr eaLnBrk="1" hangingPunct="1"/>
            <a:r>
              <a:rPr lang="ru-RU" altLang="en-US" sz="3200" b="1" smtClean="0">
                <a:solidFill>
                  <a:srgbClr val="002060"/>
                </a:solidFill>
              </a:rPr>
              <a:t>Что (ещё) у нас от них</a:t>
            </a:r>
          </a:p>
        </p:txBody>
      </p:sp>
      <p:sp>
        <p:nvSpPr>
          <p:cNvPr id="3" name="Объект 2"/>
          <p:cNvSpPr>
            <a:spLocks noGrp="1"/>
          </p:cNvSpPr>
          <p:nvPr>
            <p:ph idx="1"/>
          </p:nvPr>
        </p:nvSpPr>
        <p:spPr>
          <a:xfrm>
            <a:off x="0" y="895350"/>
            <a:ext cx="9144000" cy="5962650"/>
          </a:xfrm>
        </p:spPr>
        <p:txBody>
          <a:bodyPr rtlCol="0">
            <a:normAutofit/>
          </a:bodyPr>
          <a:lstStyle/>
          <a:p>
            <a:pPr eaLnBrk="1" fontAlgn="auto" hangingPunct="1">
              <a:spcAft>
                <a:spcPts val="0"/>
              </a:spcAft>
              <a:defRPr/>
            </a:pPr>
            <a:r>
              <a:rPr lang="en-US" sz="2400" dirty="0"/>
              <a:t>STAT2 </a:t>
            </a:r>
            <a:r>
              <a:rPr lang="ru-RU" sz="2400" dirty="0"/>
              <a:t>/ врожденный иммунитет </a:t>
            </a:r>
            <a:r>
              <a:rPr lang="en-US" sz="2400" dirty="0"/>
              <a:t>(5% </a:t>
            </a:r>
            <a:r>
              <a:rPr lang="ru-RU" sz="2400" dirty="0"/>
              <a:t>в Евразии, 54% в Меланезии – и от неандертальцев / 80 </a:t>
            </a:r>
            <a:r>
              <a:rPr lang="ru-RU" sz="2400" dirty="0" err="1"/>
              <a:t>т.л</a:t>
            </a:r>
            <a:r>
              <a:rPr lang="ru-RU" sz="2400" dirty="0"/>
              <a:t>., и от </a:t>
            </a:r>
            <a:r>
              <a:rPr lang="ru-RU" sz="2400" dirty="0" err="1"/>
              <a:t>денисовцев</a:t>
            </a:r>
            <a:r>
              <a:rPr lang="ru-RU" sz="2400" dirty="0"/>
              <a:t> – от кого-то более раннего?) (</a:t>
            </a:r>
            <a:r>
              <a:rPr lang="en-US" sz="2400" dirty="0">
                <a:effectLst>
                  <a:outerShdw blurRad="38100" dist="38100" dir="2700000" algn="tl">
                    <a:srgbClr val="000000">
                      <a:alpha val="43137"/>
                    </a:srgbClr>
                  </a:outerShdw>
                </a:effectLst>
              </a:rPr>
              <a:t>Mendez et al., Am. J. Hum. Genet., 2012</a:t>
            </a:r>
            <a:r>
              <a:rPr lang="ru-RU" sz="2400" dirty="0"/>
              <a:t>)</a:t>
            </a:r>
            <a:endParaRPr lang="en-US" sz="2400" dirty="0"/>
          </a:p>
          <a:p>
            <a:pPr eaLnBrk="1" fontAlgn="auto" hangingPunct="1">
              <a:spcAft>
                <a:spcPts val="0"/>
              </a:spcAft>
              <a:defRPr/>
            </a:pPr>
            <a:r>
              <a:rPr lang="ru-RU" sz="2400" dirty="0"/>
              <a:t>Кластер </a:t>
            </a:r>
            <a:r>
              <a:rPr lang="en-US" sz="2400" dirty="0"/>
              <a:t>OAS</a:t>
            </a:r>
            <a:r>
              <a:rPr lang="ru-RU" sz="2400" dirty="0"/>
              <a:t> (185 Кб, 125 </a:t>
            </a:r>
            <a:r>
              <a:rPr lang="ru-RU" sz="2400" dirty="0" err="1"/>
              <a:t>т.л</a:t>
            </a:r>
            <a:r>
              <a:rPr lang="ru-RU" sz="2400" dirty="0"/>
              <a:t>. от неандертальцев; 7 Кб в Меланезии – от </a:t>
            </a:r>
            <a:r>
              <a:rPr lang="ru-RU" sz="2400" dirty="0" err="1"/>
              <a:t>денисовцев</a:t>
            </a:r>
            <a:r>
              <a:rPr lang="ru-RU" sz="2400" dirty="0"/>
              <a:t>) (</a:t>
            </a:r>
            <a:r>
              <a:rPr lang="en-US" sz="2400" dirty="0">
                <a:effectLst>
                  <a:outerShdw blurRad="38100" dist="38100" dir="2700000" algn="tl">
                    <a:srgbClr val="000000">
                      <a:alpha val="43137"/>
                    </a:srgbClr>
                  </a:outerShdw>
                </a:effectLst>
              </a:rPr>
              <a:t>Mendez et al., MBE, </a:t>
            </a:r>
            <a:r>
              <a:rPr lang="ru-RU" sz="2400" dirty="0">
                <a:effectLst>
                  <a:outerShdw blurRad="38100" dist="38100" dir="2700000" algn="tl">
                    <a:srgbClr val="000000">
                      <a:alpha val="43137"/>
                    </a:srgbClr>
                  </a:outerShdw>
                </a:effectLst>
              </a:rPr>
              <a:t>2012, </a:t>
            </a:r>
            <a:r>
              <a:rPr lang="en-US" sz="2400" dirty="0">
                <a:effectLst>
                  <a:outerShdw blurRad="38100" dist="38100" dir="2700000" algn="tl">
                    <a:srgbClr val="000000">
                      <a:alpha val="43137"/>
                    </a:srgbClr>
                  </a:outerShdw>
                </a:effectLst>
              </a:rPr>
              <a:t>2013</a:t>
            </a:r>
            <a:r>
              <a:rPr lang="ru-RU" sz="2400" dirty="0"/>
              <a:t>)</a:t>
            </a:r>
            <a:endParaRPr lang="en-US" sz="2400" dirty="0"/>
          </a:p>
          <a:p>
            <a:pPr eaLnBrk="1" fontAlgn="auto" hangingPunct="1">
              <a:spcAft>
                <a:spcPts val="0"/>
              </a:spcAft>
              <a:defRPr/>
            </a:pPr>
            <a:r>
              <a:rPr lang="ru-RU" sz="2400" dirty="0" err="1"/>
              <a:t>Интрон</a:t>
            </a:r>
            <a:r>
              <a:rPr lang="ru-RU" sz="2400" dirty="0"/>
              <a:t> в гене </a:t>
            </a:r>
            <a:r>
              <a:rPr lang="ru-RU" sz="2400" dirty="0" err="1"/>
              <a:t>дистрофина</a:t>
            </a:r>
            <a:r>
              <a:rPr lang="ru-RU" sz="2400" dirty="0"/>
              <a:t> </a:t>
            </a:r>
            <a:r>
              <a:rPr lang="en-US" sz="2400" i="1" dirty="0"/>
              <a:t>dys44</a:t>
            </a:r>
            <a:r>
              <a:rPr lang="en-US" sz="2400" dirty="0"/>
              <a:t>, X-</a:t>
            </a:r>
            <a:r>
              <a:rPr lang="ru-RU" sz="2400" dirty="0"/>
              <a:t>хромосома (</a:t>
            </a:r>
            <a:r>
              <a:rPr lang="en-US" sz="2400" dirty="0" err="1">
                <a:effectLst>
                  <a:outerShdw blurRad="38100" dist="38100" dir="2700000" algn="tl">
                    <a:srgbClr val="000000">
                      <a:alpha val="43137"/>
                    </a:srgbClr>
                  </a:outerShdw>
                </a:effectLst>
              </a:rPr>
              <a:t>Yotova</a:t>
            </a:r>
            <a:r>
              <a:rPr lang="en-US" sz="2400" dirty="0">
                <a:effectLst>
                  <a:outerShdw blurRad="38100" dist="38100" dir="2700000" algn="tl">
                    <a:srgbClr val="000000">
                      <a:alpha val="43137"/>
                    </a:srgbClr>
                  </a:outerShdw>
                </a:effectLst>
              </a:rPr>
              <a:t> et al., MBE, 2011</a:t>
            </a:r>
            <a:r>
              <a:rPr lang="ru-RU" sz="2400" dirty="0"/>
              <a:t>)</a:t>
            </a:r>
          </a:p>
          <a:p>
            <a:pPr eaLnBrk="1" fontAlgn="auto" hangingPunct="1">
              <a:spcAft>
                <a:spcPts val="0"/>
              </a:spcAft>
              <a:defRPr/>
            </a:pPr>
            <a:r>
              <a:rPr lang="ru-RU" sz="2400" dirty="0"/>
              <a:t>Потеря функции </a:t>
            </a:r>
            <a:r>
              <a:rPr lang="en-US" sz="2400" i="1" dirty="0"/>
              <a:t>MC1R</a:t>
            </a:r>
            <a:r>
              <a:rPr lang="ru-RU" sz="2400" dirty="0"/>
              <a:t>, цвет кожи – 5% у европейцев, 30% у азиатов, 60-70% у </a:t>
            </a:r>
            <a:r>
              <a:rPr lang="ru-RU" sz="2400" dirty="0" err="1"/>
              <a:t>тайваньцев</a:t>
            </a:r>
            <a:r>
              <a:rPr lang="ru-RU" sz="2400" dirty="0"/>
              <a:t> </a:t>
            </a:r>
            <a:r>
              <a:rPr lang="en-US" sz="2400" dirty="0"/>
              <a:t>(</a:t>
            </a:r>
            <a:r>
              <a:rPr lang="en-US" sz="2400" dirty="0">
                <a:effectLst>
                  <a:outerShdw blurRad="38100" dist="38100" dir="2700000" algn="tl">
                    <a:srgbClr val="000000">
                      <a:alpha val="43137"/>
                    </a:srgbClr>
                  </a:outerShdw>
                </a:effectLst>
              </a:rPr>
              <a:t>Ding et al., MBE, 2014a</a:t>
            </a:r>
            <a:r>
              <a:rPr lang="en-US" sz="2400" dirty="0"/>
              <a:t>)</a:t>
            </a:r>
          </a:p>
          <a:p>
            <a:pPr eaLnBrk="1" fontAlgn="auto" hangingPunct="1">
              <a:spcAft>
                <a:spcPts val="0"/>
              </a:spcAft>
              <a:defRPr/>
            </a:pPr>
            <a:r>
              <a:rPr lang="en-US" sz="2400" i="1" dirty="0"/>
              <a:t>HYAL2</a:t>
            </a:r>
            <a:r>
              <a:rPr lang="en-US" sz="2400" dirty="0"/>
              <a:t>, </a:t>
            </a:r>
            <a:r>
              <a:rPr lang="ru-RU" sz="2400" dirty="0"/>
              <a:t>чувствительность к ультрафиолету – 50-65% у азиатов (</a:t>
            </a:r>
            <a:r>
              <a:rPr lang="en-US" sz="2400" dirty="0">
                <a:effectLst>
                  <a:outerShdw blurRad="38100" dist="38100" dir="2700000" algn="tl">
                    <a:srgbClr val="000000">
                      <a:alpha val="43137"/>
                    </a:srgbClr>
                  </a:outerShdw>
                </a:effectLst>
              </a:rPr>
              <a:t>Ding et al., MBE, 2014b</a:t>
            </a:r>
            <a:r>
              <a:rPr lang="ru-RU" sz="2400" dirty="0"/>
              <a:t>)</a:t>
            </a:r>
            <a:endParaRPr lang="en-US" sz="2400" dirty="0"/>
          </a:p>
          <a:p>
            <a:pPr eaLnBrk="1" fontAlgn="auto" hangingPunct="1">
              <a:spcAft>
                <a:spcPts val="0"/>
              </a:spcAft>
              <a:defRPr/>
            </a:pPr>
            <a:r>
              <a:rPr lang="en-US" sz="2400" i="1" dirty="0"/>
              <a:t>SLC16A11</a:t>
            </a:r>
            <a:r>
              <a:rPr lang="en-US" sz="2400" dirty="0"/>
              <a:t>, </a:t>
            </a:r>
            <a:r>
              <a:rPr lang="ru-RU" sz="2400" dirty="0"/>
              <a:t>фактор риска, диабет 2 типа (</a:t>
            </a:r>
            <a:r>
              <a:rPr lang="en-US" sz="2400" dirty="0">
                <a:effectLst>
                  <a:outerShdw blurRad="38100" dist="38100" dir="2700000" algn="tl">
                    <a:srgbClr val="000000">
                      <a:alpha val="43137"/>
                    </a:srgbClr>
                  </a:outerShdw>
                </a:effectLst>
              </a:rPr>
              <a:t>SIGMA, Nature, 2014</a:t>
            </a:r>
            <a:r>
              <a:rPr lang="en-US" sz="2400" dirty="0"/>
              <a:t>)</a:t>
            </a:r>
            <a:endParaRPr lang="en-US" sz="2400" i="1" dirty="0"/>
          </a:p>
          <a:p>
            <a:pPr eaLnBrk="1" fontAlgn="auto" hangingPunct="1">
              <a:spcAft>
                <a:spcPts val="0"/>
              </a:spcAft>
              <a:defRPr/>
            </a:pPr>
            <a:endParaRPr lang="ru-RU"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title"/>
          </p:nvPr>
        </p:nvSpPr>
        <p:spPr>
          <a:xfrm>
            <a:off x="468313" y="765175"/>
            <a:ext cx="8229600" cy="779463"/>
          </a:xfrm>
        </p:spPr>
        <p:txBody>
          <a:bodyPr/>
          <a:lstStyle/>
          <a:p>
            <a:pPr eaLnBrk="1" hangingPunct="1"/>
            <a:r>
              <a:rPr lang="ru-RU" altLang="en-US" sz="3200" b="1" smtClean="0">
                <a:solidFill>
                  <a:srgbClr val="002060"/>
                </a:solidFill>
              </a:rPr>
              <a:t>Неандертальские аллели, ассоциированные с предрасположенностью к заболеваниям</a:t>
            </a:r>
          </a:p>
        </p:txBody>
      </p:sp>
      <p:sp>
        <p:nvSpPr>
          <p:cNvPr id="98307" name="Объект 2"/>
          <p:cNvSpPr>
            <a:spLocks noGrp="1"/>
          </p:cNvSpPr>
          <p:nvPr>
            <p:ph idx="1"/>
          </p:nvPr>
        </p:nvSpPr>
        <p:spPr>
          <a:xfrm>
            <a:off x="1331913" y="2276475"/>
            <a:ext cx="6696075" cy="3673475"/>
          </a:xfrm>
        </p:spPr>
        <p:txBody>
          <a:bodyPr/>
          <a:lstStyle/>
          <a:p>
            <a:pPr eaLnBrk="1" hangingPunct="1"/>
            <a:r>
              <a:rPr lang="ru-RU" altLang="ru-RU" sz="2400" smtClean="0"/>
              <a:t>Солнечный кератоз</a:t>
            </a:r>
          </a:p>
          <a:p>
            <a:pPr eaLnBrk="1" hangingPunct="1"/>
            <a:r>
              <a:rPr lang="ru-RU" altLang="ru-RU" sz="2400" smtClean="0"/>
              <a:t>Аффективные расстройства</a:t>
            </a:r>
          </a:p>
          <a:p>
            <a:pPr eaLnBrk="1" hangingPunct="1"/>
            <a:r>
              <a:rPr lang="ru-RU" altLang="ru-RU" sz="2400" smtClean="0"/>
              <a:t>Депрессия</a:t>
            </a:r>
          </a:p>
          <a:p>
            <a:pPr eaLnBrk="1" hangingPunct="1"/>
            <a:r>
              <a:rPr lang="ru-RU" altLang="ru-RU" sz="2400" smtClean="0"/>
              <a:t>Ожирение</a:t>
            </a:r>
          </a:p>
          <a:p>
            <a:pPr eaLnBrk="1" hangingPunct="1"/>
            <a:r>
              <a:rPr lang="ru-RU" altLang="ru-RU" sz="2400" smtClean="0"/>
              <a:t>Себорейный кератоз</a:t>
            </a:r>
          </a:p>
          <a:p>
            <a:pPr eaLnBrk="1" hangingPunct="1"/>
            <a:r>
              <a:rPr lang="ru-RU" altLang="ru-RU" sz="2400" smtClean="0"/>
              <a:t>Ожирение</a:t>
            </a:r>
          </a:p>
          <a:p>
            <a:pPr eaLnBrk="1" hangingPunct="1"/>
            <a:r>
              <a:rPr lang="ru-RU" altLang="ru-RU" sz="2400" smtClean="0"/>
              <a:t>Острые инфекции верхних дыхательных путей</a:t>
            </a:r>
          </a:p>
          <a:p>
            <a:pPr eaLnBrk="1" hangingPunct="1"/>
            <a:r>
              <a:rPr lang="ru-RU" altLang="ru-RU" sz="2400" smtClean="0"/>
              <a:t>Коронарный атеросклероз</a:t>
            </a:r>
            <a:endParaRPr lang="en-US" altLang="ru-RU" sz="2400" smtClean="0"/>
          </a:p>
          <a:p>
            <a:pPr eaLnBrk="1" hangingPunct="1"/>
            <a:endParaRPr lang="ru-RU" altLang="ru-RU" sz="2400" smtClean="0"/>
          </a:p>
        </p:txBody>
      </p:sp>
      <p:sp>
        <p:nvSpPr>
          <p:cNvPr id="4" name="Прямоугольник 3"/>
          <p:cNvSpPr/>
          <p:nvPr/>
        </p:nvSpPr>
        <p:spPr>
          <a:xfrm>
            <a:off x="7164388" y="6581775"/>
            <a:ext cx="1979612" cy="276225"/>
          </a:xfrm>
          <a:prstGeom prst="rect">
            <a:avLst/>
          </a:prstGeom>
        </p:spPr>
        <p:txBody>
          <a:bodyPr>
            <a:spAutoFit/>
          </a:bodyPr>
          <a:lstStyle/>
          <a:p>
            <a:pPr eaLnBrk="1" fontAlgn="auto" hangingPunct="1">
              <a:spcBef>
                <a:spcPts val="0"/>
              </a:spcBef>
              <a:spcAft>
                <a:spcPts val="0"/>
              </a:spcAft>
              <a:defRPr/>
            </a:pPr>
            <a:r>
              <a:rPr lang="en-US" sz="1200" dirty="0" err="1">
                <a:effectLst>
                  <a:outerShdw blurRad="38100" dist="38100" dir="2700000" algn="tl">
                    <a:srgbClr val="000000">
                      <a:alpha val="43137"/>
                    </a:srgbClr>
                  </a:outerShdw>
                </a:effectLst>
                <a:latin typeface="+mn-lt"/>
                <a:cs typeface="+mn-cs"/>
              </a:rPr>
              <a:t>Simonti</a:t>
            </a:r>
            <a:r>
              <a:rPr lang="en-US" sz="1200" dirty="0">
                <a:effectLst>
                  <a:outerShdw blurRad="38100" dist="38100" dir="2700000" algn="tl">
                    <a:srgbClr val="000000">
                      <a:alpha val="43137"/>
                    </a:srgbClr>
                  </a:outerShdw>
                </a:effectLst>
                <a:latin typeface="+mn-lt"/>
                <a:cs typeface="+mn-cs"/>
              </a:rPr>
              <a:t> et al., Science, </a:t>
            </a:r>
            <a:r>
              <a:rPr lang="ru-RU" sz="1200" dirty="0">
                <a:effectLst>
                  <a:outerShdw blurRad="38100" dist="38100" dir="2700000" algn="tl">
                    <a:srgbClr val="000000">
                      <a:alpha val="43137"/>
                    </a:srgbClr>
                  </a:outerShdw>
                </a:effectLst>
                <a:latin typeface="+mn-lt"/>
                <a:cs typeface="+mn-cs"/>
              </a:rPr>
              <a:t>201</a:t>
            </a:r>
            <a:r>
              <a:rPr lang="en-US" sz="1200" dirty="0">
                <a:effectLst>
                  <a:outerShdw blurRad="38100" dist="38100" dir="2700000" algn="tl">
                    <a:srgbClr val="000000">
                      <a:alpha val="43137"/>
                    </a:srgbClr>
                  </a:outerShdw>
                </a:effectLst>
                <a:latin typeface="+mn-lt"/>
                <a:cs typeface="+mn-cs"/>
              </a:rPr>
              <a:t>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p:nvPr>
        </p:nvSpPr>
        <p:spPr>
          <a:xfrm>
            <a:off x="468313" y="115888"/>
            <a:ext cx="8229600" cy="563562"/>
          </a:xfrm>
        </p:spPr>
        <p:txBody>
          <a:bodyPr/>
          <a:lstStyle/>
          <a:p>
            <a:pPr eaLnBrk="1" hangingPunct="1"/>
            <a:r>
              <a:rPr lang="ru-RU" altLang="en-US" sz="3200" b="1" smtClean="0">
                <a:solidFill>
                  <a:srgbClr val="002060"/>
                </a:solidFill>
              </a:rPr>
              <a:t>Что у нас особенного: </a:t>
            </a:r>
            <a:r>
              <a:rPr lang="en-US" altLang="en-US" sz="3200" b="1" i="1" smtClean="0">
                <a:solidFill>
                  <a:srgbClr val="002060"/>
                </a:solidFill>
              </a:rPr>
              <a:t>FOXP2</a:t>
            </a:r>
          </a:p>
        </p:txBody>
      </p:sp>
      <p:sp>
        <p:nvSpPr>
          <p:cNvPr id="3" name="Объект 2"/>
          <p:cNvSpPr>
            <a:spLocks noGrp="1"/>
          </p:cNvSpPr>
          <p:nvPr>
            <p:ph idx="1"/>
          </p:nvPr>
        </p:nvSpPr>
        <p:spPr>
          <a:xfrm>
            <a:off x="468313" y="981075"/>
            <a:ext cx="8229600" cy="5289550"/>
          </a:xfrm>
        </p:spPr>
        <p:txBody>
          <a:bodyPr rtlCol="0">
            <a:normAutofit fontScale="70000" lnSpcReduction="20000"/>
          </a:bodyPr>
          <a:lstStyle/>
          <a:p>
            <a:pPr marL="0" indent="0" eaLnBrk="1" fontAlgn="auto" hangingPunct="1">
              <a:spcAft>
                <a:spcPts val="0"/>
              </a:spcAft>
              <a:buFont typeface="Arial" pitchFamily="34" charset="0"/>
              <a:buNone/>
              <a:defRPr/>
            </a:pPr>
            <a:r>
              <a:rPr lang="ru-RU" dirty="0"/>
              <a:t>Фактор транскрипции, мутации влияют на развитие речи</a:t>
            </a:r>
          </a:p>
          <a:p>
            <a:pPr eaLnBrk="1" fontAlgn="auto" hangingPunct="1">
              <a:spcAft>
                <a:spcPts val="0"/>
              </a:spcAft>
              <a:defRPr/>
            </a:pPr>
            <a:r>
              <a:rPr lang="en-US" dirty="0" err="1"/>
              <a:t>Neandertals</a:t>
            </a:r>
            <a:r>
              <a:rPr lang="en-US" dirty="0"/>
              <a:t> share with modern humans two evolutionary changes in FOXP2. In </a:t>
            </a:r>
            <a:r>
              <a:rPr lang="en-US" dirty="0" err="1"/>
              <a:t>Neandertals</a:t>
            </a:r>
            <a:r>
              <a:rPr lang="en-US" dirty="0"/>
              <a:t>, these changes lie on the common modern human haplotype, which previously was shown to have been subject to a selective sweep.</a:t>
            </a:r>
          </a:p>
          <a:p>
            <a:pPr lvl="1" eaLnBrk="1" fontAlgn="auto" hangingPunct="1">
              <a:spcAft>
                <a:spcPts val="0"/>
              </a:spcAft>
              <a:buFont typeface="Arial" pitchFamily="34" charset="0"/>
              <a:buChar char="•"/>
              <a:defRPr/>
            </a:pPr>
            <a:r>
              <a:rPr lang="en-US" dirty="0"/>
              <a:t>(</a:t>
            </a:r>
            <a:r>
              <a:rPr lang="en-US" dirty="0">
                <a:effectLst>
                  <a:outerShdw blurRad="38100" dist="38100" dir="2700000" algn="tl">
                    <a:srgbClr val="000000">
                      <a:alpha val="43137"/>
                    </a:srgbClr>
                  </a:outerShdw>
                </a:effectLst>
              </a:rPr>
              <a:t>Krause et al., </a:t>
            </a:r>
            <a:r>
              <a:rPr lang="en-US" dirty="0" err="1">
                <a:effectLst>
                  <a:outerShdw blurRad="38100" dist="38100" dir="2700000" algn="tl">
                    <a:srgbClr val="000000">
                      <a:alpha val="43137"/>
                    </a:srgbClr>
                  </a:outerShdw>
                </a:effectLst>
              </a:rPr>
              <a:t>Curr</a:t>
            </a:r>
            <a:r>
              <a:rPr lang="en-US" dirty="0">
                <a:effectLst>
                  <a:outerShdw blurRad="38100" dist="38100" dir="2700000" algn="tl">
                    <a:srgbClr val="000000">
                      <a:alpha val="43137"/>
                    </a:srgbClr>
                  </a:outerShdw>
                </a:effectLst>
              </a:rPr>
              <a:t>. Biol., 2007</a:t>
            </a:r>
            <a:r>
              <a:rPr lang="en-US" dirty="0"/>
              <a:t>)</a:t>
            </a:r>
          </a:p>
          <a:p>
            <a:pPr marL="457200" lvl="1" indent="-457200" eaLnBrk="1" fontAlgn="auto" hangingPunct="1">
              <a:spcAft>
                <a:spcPts val="0"/>
              </a:spcAft>
              <a:buFont typeface="Arial" pitchFamily="34" charset="0"/>
              <a:buChar char="•"/>
              <a:defRPr/>
            </a:pPr>
            <a:r>
              <a:rPr lang="ru-RU" sz="3200" dirty="0"/>
              <a:t>У кроманьонцев: </a:t>
            </a:r>
            <a:r>
              <a:rPr lang="en-US" sz="3200" dirty="0"/>
              <a:t>substitution in intron 8 that affects a binding site for the transcription factor POU3F2, which is highly conserved among vertebrates. The derived allele of this site is less efficient than the ancestral allele in activating transcription from a reporter construct. </a:t>
            </a:r>
          </a:p>
          <a:p>
            <a:pPr marL="857250" lvl="2" indent="-457200" eaLnBrk="1" fontAlgn="auto" hangingPunct="1">
              <a:spcAft>
                <a:spcPts val="0"/>
              </a:spcAft>
              <a:defRPr/>
            </a:pPr>
            <a:r>
              <a:rPr lang="en-US" sz="2900" dirty="0"/>
              <a:t>(</a:t>
            </a:r>
            <a:r>
              <a:rPr lang="en-US" sz="2900" dirty="0" err="1">
                <a:effectLst>
                  <a:outerShdw blurRad="38100" dist="38100" dir="2700000" algn="tl">
                    <a:srgbClr val="000000">
                      <a:alpha val="43137"/>
                    </a:srgbClr>
                  </a:outerShdw>
                </a:effectLst>
              </a:rPr>
              <a:t>Maricic</a:t>
            </a:r>
            <a:r>
              <a:rPr lang="en-US" sz="2900" dirty="0">
                <a:effectLst>
                  <a:outerShdw blurRad="38100" dist="38100" dir="2700000" algn="tl">
                    <a:srgbClr val="000000">
                      <a:alpha val="43137"/>
                    </a:srgbClr>
                  </a:outerShdw>
                </a:effectLst>
              </a:rPr>
              <a:t> et al., MBE, 2012</a:t>
            </a:r>
            <a:r>
              <a:rPr lang="en-US" sz="2900" dirty="0"/>
              <a:t>)</a:t>
            </a:r>
          </a:p>
          <a:p>
            <a:pPr eaLnBrk="1" fontAlgn="auto" hangingPunct="1">
              <a:spcAft>
                <a:spcPts val="0"/>
              </a:spcAft>
              <a:defRPr/>
            </a:pPr>
            <a:r>
              <a:rPr lang="ru-RU" dirty="0">
                <a:solidFill>
                  <a:srgbClr val="FF0000"/>
                </a:solidFill>
              </a:rPr>
              <a:t>В большой области</a:t>
            </a:r>
            <a:r>
              <a:rPr lang="en-US" dirty="0">
                <a:solidFill>
                  <a:srgbClr val="FF0000"/>
                </a:solidFill>
              </a:rPr>
              <a:t>, </a:t>
            </a:r>
            <a:r>
              <a:rPr lang="ru-RU" dirty="0">
                <a:solidFill>
                  <a:srgbClr val="FF0000"/>
                </a:solidFill>
              </a:rPr>
              <a:t>где лежит </a:t>
            </a:r>
            <a:r>
              <a:rPr lang="en-US" i="1" dirty="0">
                <a:solidFill>
                  <a:srgbClr val="FF0000"/>
                </a:solidFill>
              </a:rPr>
              <a:t>FOXP2</a:t>
            </a:r>
            <a:r>
              <a:rPr lang="ru-RU" dirty="0">
                <a:solidFill>
                  <a:srgbClr val="FF0000"/>
                </a:solidFill>
              </a:rPr>
              <a:t>, избегаются неандертальские и неандертальские аллели</a:t>
            </a:r>
            <a:endParaRPr lang="en-US" dirty="0">
              <a:solidFill>
                <a:srgbClr val="FF0000"/>
              </a:solidFill>
            </a:endParaRPr>
          </a:p>
          <a:p>
            <a:pPr marL="742950" lvl="2" indent="-342900" eaLnBrk="1" fontAlgn="auto" hangingPunct="1">
              <a:spcAft>
                <a:spcPts val="0"/>
              </a:spcAft>
              <a:defRPr/>
            </a:pPr>
            <a:r>
              <a:rPr lang="ru-RU" sz="2800" dirty="0">
                <a:solidFill>
                  <a:srgbClr val="FF0000"/>
                </a:solidFill>
              </a:rPr>
              <a:t>(</a:t>
            </a:r>
            <a:r>
              <a:rPr lang="en-US" sz="2800" dirty="0" err="1">
                <a:solidFill>
                  <a:srgbClr val="FF0000"/>
                </a:solidFill>
                <a:effectLst>
                  <a:outerShdw blurRad="38100" dist="38100" dir="2700000" algn="tl">
                    <a:srgbClr val="000000">
                      <a:alpha val="43137"/>
                    </a:srgbClr>
                  </a:outerShdw>
                </a:effectLst>
              </a:rPr>
              <a:t>Vernot</a:t>
            </a:r>
            <a:r>
              <a:rPr lang="en-US" sz="2800" dirty="0">
                <a:solidFill>
                  <a:srgbClr val="FF0000"/>
                </a:solidFill>
                <a:effectLst>
                  <a:outerShdw blurRad="38100" dist="38100" dir="2700000" algn="tl">
                    <a:srgbClr val="000000">
                      <a:alpha val="43137"/>
                    </a:srgbClr>
                  </a:outerShdw>
                </a:effectLst>
              </a:rPr>
              <a:t> &amp; </a:t>
            </a:r>
            <a:r>
              <a:rPr lang="en-US" sz="2800" dirty="0" err="1">
                <a:solidFill>
                  <a:srgbClr val="FF0000"/>
                </a:solidFill>
                <a:effectLst>
                  <a:outerShdw blurRad="38100" dist="38100" dir="2700000" algn="tl">
                    <a:srgbClr val="000000">
                      <a:alpha val="43137"/>
                    </a:srgbClr>
                  </a:outerShdw>
                </a:effectLst>
              </a:rPr>
              <a:t>Akey</a:t>
            </a:r>
            <a:r>
              <a:rPr lang="en-US" sz="2800" dirty="0">
                <a:solidFill>
                  <a:srgbClr val="FF0000"/>
                </a:solidFill>
                <a:effectLst>
                  <a:outerShdw blurRad="38100" dist="38100" dir="2700000" algn="tl">
                    <a:srgbClr val="000000">
                      <a:alpha val="43137"/>
                    </a:srgbClr>
                  </a:outerShdw>
                </a:effectLst>
              </a:rPr>
              <a:t>, Science, 2014; </a:t>
            </a:r>
            <a:r>
              <a:rPr lang="en-US" sz="2800" dirty="0" err="1">
                <a:solidFill>
                  <a:srgbClr val="FF0000"/>
                </a:solidFill>
                <a:effectLst>
                  <a:outerShdw blurRad="38100" dist="38100" dir="2700000" algn="tl">
                    <a:srgbClr val="000000">
                      <a:alpha val="43137"/>
                    </a:srgbClr>
                  </a:outerShdw>
                </a:effectLst>
              </a:rPr>
              <a:t>Sankararaman</a:t>
            </a:r>
            <a:r>
              <a:rPr lang="en-US" sz="2800" dirty="0">
                <a:solidFill>
                  <a:srgbClr val="FF0000"/>
                </a:solidFill>
                <a:effectLst>
                  <a:outerShdw blurRad="38100" dist="38100" dir="2700000" algn="tl">
                    <a:srgbClr val="000000">
                      <a:alpha val="43137"/>
                    </a:srgbClr>
                  </a:outerShdw>
                </a:effectLst>
              </a:rPr>
              <a:t> et al., </a:t>
            </a:r>
            <a:r>
              <a:rPr lang="en-US" sz="2800" dirty="0" err="1">
                <a:solidFill>
                  <a:srgbClr val="FF0000"/>
                </a:solidFill>
                <a:effectLst>
                  <a:outerShdw blurRad="38100" dist="38100" dir="2700000" algn="tl">
                    <a:srgbClr val="000000">
                      <a:alpha val="43137"/>
                    </a:srgbClr>
                  </a:outerShdw>
                </a:effectLst>
              </a:rPr>
              <a:t>Curr</a:t>
            </a:r>
            <a:r>
              <a:rPr lang="en-US" sz="2800" dirty="0">
                <a:solidFill>
                  <a:srgbClr val="FF0000"/>
                </a:solidFill>
                <a:effectLst>
                  <a:outerShdw blurRad="38100" dist="38100" dir="2700000" algn="tl">
                    <a:srgbClr val="000000">
                      <a:alpha val="43137"/>
                    </a:srgbClr>
                  </a:outerShdw>
                </a:effectLst>
              </a:rPr>
              <a:t>. Biol. 2016</a:t>
            </a:r>
            <a:r>
              <a:rPr lang="en-US" sz="2800" dirty="0">
                <a:solidFill>
                  <a:srgbClr val="FF0000"/>
                </a:solidFill>
              </a:rPr>
              <a:t>)</a:t>
            </a:r>
          </a:p>
          <a:p>
            <a:pPr marL="457200" lvl="1" indent="-457200" eaLnBrk="1" fontAlgn="auto" hangingPunct="1">
              <a:spcAft>
                <a:spcPts val="0"/>
              </a:spcAft>
              <a:buFont typeface="Arial" pitchFamily="34" charset="0"/>
              <a:buChar char="•"/>
              <a:defRPr/>
            </a:pPr>
            <a:r>
              <a:rPr lang="en-US" sz="3100" dirty="0"/>
              <a:t>“Neanderthals did speak, but FOXP2 doesn't prove it”</a:t>
            </a:r>
          </a:p>
          <a:p>
            <a:pPr marL="742950" lvl="2" indent="-342900" eaLnBrk="1" fontAlgn="auto" hangingPunct="1">
              <a:spcAft>
                <a:spcPts val="0"/>
              </a:spcAft>
              <a:defRPr/>
            </a:pPr>
            <a:r>
              <a:rPr lang="en-US" sz="2900" dirty="0"/>
              <a:t>(</a:t>
            </a:r>
            <a:r>
              <a:rPr lang="en-US" sz="2900" dirty="0">
                <a:effectLst>
                  <a:outerShdw blurRad="38100" dist="38100" dir="2700000" algn="tl">
                    <a:srgbClr val="000000">
                      <a:alpha val="43137"/>
                    </a:srgbClr>
                  </a:outerShdw>
                </a:effectLst>
              </a:rPr>
              <a:t>Johansson, </a:t>
            </a:r>
            <a:r>
              <a:rPr lang="en-US" sz="2900" dirty="0" err="1">
                <a:effectLst>
                  <a:outerShdw blurRad="38100" dist="38100" dir="2700000" algn="tl">
                    <a:srgbClr val="000000">
                      <a:alpha val="43137"/>
                    </a:srgbClr>
                  </a:outerShdw>
                </a:effectLst>
              </a:rPr>
              <a:t>Behav</a:t>
            </a:r>
            <a:r>
              <a:rPr lang="en-US" sz="2900" dirty="0">
                <a:effectLst>
                  <a:outerShdw blurRad="38100" dist="38100" dir="2700000" algn="tl">
                    <a:srgbClr val="000000">
                      <a:alpha val="43137"/>
                    </a:srgbClr>
                  </a:outerShdw>
                </a:effectLst>
              </a:rPr>
              <a:t>. Brain Sci., 2013</a:t>
            </a:r>
            <a:r>
              <a:rPr lang="en-US" sz="2900" dirty="0"/>
              <a:t>)</a:t>
            </a:r>
          </a:p>
          <a:p>
            <a:pPr eaLnBrk="1" fontAlgn="auto" hangingPunct="1">
              <a:spcAft>
                <a:spcPts val="0"/>
              </a:spcAft>
              <a:defRPr/>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oglekin.org/Paleontology/Neanderthal/Images/Neandertahal-03.jpg"/>
          <p:cNvPicPr>
            <a:picLocks noChangeAspect="1" noChangeArrowheads="1"/>
          </p:cNvPicPr>
          <p:nvPr/>
        </p:nvPicPr>
        <p:blipFill>
          <a:blip r:embed="rId2" cstate="print"/>
          <a:srcRect/>
          <a:stretch>
            <a:fillRect/>
          </a:stretch>
        </p:blipFill>
        <p:spPr bwMode="auto">
          <a:xfrm>
            <a:off x="3100388" y="3025775"/>
            <a:ext cx="3416300" cy="3333750"/>
          </a:xfrm>
          <a:prstGeom prst="rect">
            <a:avLst/>
          </a:prstGeom>
          <a:noFill/>
          <a:ln w="9525">
            <a:noFill/>
            <a:miter lim="800000"/>
            <a:headEnd/>
            <a:tailEnd/>
          </a:ln>
        </p:spPr>
      </p:pic>
      <p:pic>
        <p:nvPicPr>
          <p:cNvPr id="100355" name="Picture 4" descr="http://www.expatica.com/upload/neandERTHALchildT.jpg"/>
          <p:cNvPicPr>
            <a:picLocks noChangeAspect="1" noChangeArrowheads="1"/>
          </p:cNvPicPr>
          <p:nvPr/>
        </p:nvPicPr>
        <p:blipFill>
          <a:blip r:embed="rId3" cstate="print"/>
          <a:srcRect/>
          <a:stretch>
            <a:fillRect/>
          </a:stretch>
        </p:blipFill>
        <p:spPr bwMode="auto">
          <a:xfrm>
            <a:off x="323850" y="3025775"/>
            <a:ext cx="2657475" cy="3333750"/>
          </a:xfrm>
          <a:prstGeom prst="rect">
            <a:avLst/>
          </a:prstGeom>
          <a:noFill/>
          <a:ln w="9525">
            <a:noFill/>
            <a:miter lim="800000"/>
            <a:headEnd/>
            <a:tailEnd/>
          </a:ln>
        </p:spPr>
      </p:pic>
      <p:sp>
        <p:nvSpPr>
          <p:cNvPr id="100356" name="AutoShape 10" descr="data:image/jpeg;base64,/9j/4AAQSkZJRgABAQAAAQABAAD/2wCEAAkGBxQSEBUUEBQUFBQVFBUVFBQQFRQVFRQVFBQYFhUWFBQYHSggGB0lHBQXITEiJSkrLi4uFx8zODMsNygtLisBCgoKDg0OGhAQGiwkICQsLywsLywsLCwsLCwsLCwsLCwsLCwsLCwsLCwsLCwsLCwsLCwsLCwsLCwsLCwsLCwsLP/AABEIALABHgMBIgACEQEDEQH/xAAcAAABBQEBAQAAAAAAAAAAAAACAQMEBQYHAAj/xAA/EAABAwIEAwUGBQIEBgMAAAABAAIRAyEEEjFBBVFhBiJxgZETMqGxwfAHI0JS0aLhU2KCwhRyc5Ky8RUkY//EABoBAAMBAQEBAAAAAAAAAAAAAAABAwQCBQb/xAAnEQACAgICAgEEAgMAAAAAAAAAAQIRAyESMQQiQTJRcYEzYRMUI//aAAwDAQACEQMRAD8AisanWNQsTrQrkgwEaFoTgQB5oRBI1HCAERhDCVABhIlahKBBNROKQBNV3keWs7IGbrspRAw7tJLTIHWdfKPVYnGkNxNYcvZj+ifqt92bpgYRpG7BfxkLlXarGmni6pmPcvq21NuqzRfsjQ1aZOdj2879THoipYlrtx6/wud4zi9KqT7QOzbZDadov8wnMDiS6kcpnKbyYdHl6bqvMlwOiUsQMxGYWTgbdYzD1fZAPILifdNj4CLD5XlT6PaOLuEC3PTmmpBwZqAF5V2C4m2rdp6+XMFS6lSwhdWcNDjyhSNKJMR5JKVCgAwUqQBKAgBCgDrp1wQAJAEhKKUJQAhavBKvBAwULgjKEpgAQmiE8U2UgIDE+xMNF1IYEAOIwhCWUAE1FKBpRhAHpShIEqYg2LxXmqPjcQGNLj6DdKxpDmJqZRqBPhb+FVVOIXy0+8T+o3zc4b9Ty2VPi+Ol0tEajukSY0BOwn15p/DucGg5QT+9xO42GhtdTci8YUdr4c3JgW9KbD6XXCPxBxhGKqtge956D0Xf8Mz/AOpH+T/18l87fiJXaMQ+QM5IHWA0KK7R1fZj6Ic98N1nbZbnhPA3FoeYDtzz6wY+wqfsfw01HF8affouh0sKQLuIjWNB/KbkjqMG1ZTN4e/K4PLSDqCDGl8ojS8x5Krfw1wcXVG8om4vaIHSb+FlrovDj96RomquGD9QLjYJ8kwcGjIHOS8tgBpblybxIJny32CuuG8XfLWVImLHQHl1I6oOIcGe3v0tALye6dCJG51WYxlUtec+dr5zZjB05ERHpyTWjiSTOnU6gcAQjCz3ZXihqMLXEFzbzzB+q0QVk7RnapiFCiKSExBhKEIRBMBSm5RgoCEgFlIEgShAHkQTbnJWuTA8UkIyvQgBvKhITrk2gZXwnWJtONSAMBHCEFEgBQETUjSiCAPJV4oUCHGrK9paxfVFMGBFydIMz/C07SsXxO9V5A1sN5gfOZ+K5m9Fca2MYDDlzu4JMxJG+pLQZ9Tz8lcnMXMY+MucWMnUi/NxPXp0T3ABlAaLOcLuNw1sXgba/wAaIsW0OxVERDRWpCDsc7deZJ+Q8pPSLI7YbYYf9Mf+K+WfxDqzxGr0j5L6nxlsOejY/pXyt2wpF/FKrRf8wC1+Wymnuv6FWv2b/sdghTwjDEE8/BX7cI5wtHifhb7KHhlEeyYJ0aAByMK3ovDW2vbXQ+u3z+SyydyPThHjFFXU4WAO9APnPxKguwDTYfA6z05qxxmKyGzNeUfW6qzje9do3+tilHsrTa6I9fCmDlO2rp5gaz1CynaPh+Y5gdOWoI1vuNVsjipkRHQ2kXi/ORHiOqg43DhzCSCY1E95smfMXK0xlXyZsmK10c94FxA0qwMQQRPIiYNl12jVDmgjcArkvEcIKWIaQDkLgDzgmCukcCrH2QDrxaeoWmDPLyJrTLQrySV5UJClG0JspxiAEhC5ESgcUAeQkogm3JgLTpZijqUMqCjWylO1KuZAANKJxQBKSgBSmyjQpDK9G1AEQQA4CiQsSkoAVpTjSmM6cpuQA6Ui8ULigAK74BjXZZ8UGjNUfZucjqco2/nr639ZndM26/VUOJOZ7W3LRMAbNDrnXcz6hcSK4yW7EhjWBog1DqYEGHagftv5uR4RgOIw7ASctRr3QLmDALp5kOO5gDrFPicR7SsDPcYPZiY7zzd/jDR/UFo+y2BL8c6rHca2lMgi7nPyhvWGm3jzvKbpF4q2dXxVWcI88wfivl3jfe4rU/6+3QjRfTGOeG4dzNC5oI8wLfNcLx/ZMsxgrurMOaqXlha4WmYDhM7clw2lL9ChFyjr7m9Elt9SAJ+fwE+fVTKVMvnkBYcvvnqq/D4tjiQ146g+811/Igg+OllJFYNZEvGnuAnbmPqsb+o9eK9SPxni9GkIhsyASREee6yJ4sKlSWwRP6dOkrQcX4bU9iX06dIONvz3l7h5NaWj1PUKi7KYHM9zKsNM972dyb216awu60JSSdLosqtmSYIylrjO7nF8DnsPFZo9oC1+UDMXWbqY2ELZ8ZwA9nlaXBoIjQ267/ei59jsKWVxUFQsmxeWh2UncDlFuYXUNvYZtRuInFG5hexuYfOh5HktlwgRSZ4Nnx39QsFxdxHdDy8mTPPl6Lc9nj+RTv7zW+uULVhPK8rtF21LKbanFoMQqNhQImIAQpClJSIGKBZNOTgcgKBAwnAEICJqAPJCV4pmq8goGOyklC3RKgCua9OAppgRhAx5pXiEjUSBDYpp6mmyV5r0ASHJEkr0oAgcVqBrCd5t1iCbLPh2Rr6jv2m5n9IiPU/NWnHnDMGWuHEyYsAZ+apazX1hTpsjPVePCGjfkBM+A6KUmaILQ/wyjUeWMaJc6XxrJdvy5ro/CqTcKym03OYOqEXkhv8AaB4qJwLgzMOJbJdla2d4aAAByFp5lXWGwhecz7AaD6lQyTXRohj+WNcR42Sc1RkN0A1gaBU3HvZmiakRlmYNvT4qz400O7to5LOccwn5DxEtIMg6SAoXy0zRFcacTBcI4o6rxJvs/d9yJNwJufVdawjXPaAPeENl3eJO4aXSAB4FcW7OubSx97AXHSQD9V1rhuKJDXAj3AbExEwfU/NGRKMlRfxpOcGn3YeM4fLYJjq2RPj/ADCd4ZhKbWw0Bp5ixNvmVNqtfUYXnKABMDXlHUrMVceRUyMc7Nu5t8rZuTtrA80NKLsrFOejRPwgLeczbfzlYntjwvu/lh0dY15BbOqK2QZXCoNRBGa4vy+B20VdxakRSbmDQHatlxI/5p3Tb+yFGN6buzksW0vvK6B2YaDhqXRuX0J/hYvtEA2r3d5lbHsZUD8KyNi4HxB/ghasLvZ5PlR46NAAlKVeAWgxCIgEKMFAAkJERSFACAJAiGiBABJUMrwKABqvgIWmUr2ykaIQA4RZNoybJslAEBqWUARQgbHmlESm2FFKBCgJs07p5qUJAK3ReK84oKlQAS4gDqgfZnu0b+9tJbAPQkT8lM7B4GS+s4WByU9bACHEeIyj1VRx3FNqVWATlFyYPugybeXmuhdnsD7OixhEWkzcy4zHlMeSyZslK0bsOO3ssMJPIxqrhtUZbi+4+9U3h6MQSLDSYUbGVgTE/wB1kvirZpa5OkQsbWFza+0LP8dfUdhnsp6vgf6Zvf71U/H38usqBVrzDY221XEbbL1SOM4nPSxRzTmD7/Qei6twXEZsOHT7sCdLTYW6Lm3bHCuZiXOd+sz6f2hbjsdizVw4aADAsJg8jA329CtmRXFMy+NPhkcS8x/HHCllaJeSGgD9RNhHqrjhHBWUaRD4fUdeq8/qds1v+VugHQ81RYTDltan3Z9/KZEAlhO+usK2x3F6lJoFSg8DUubDmnradQpRaW5G6fKWoFXxXAESadSo2Se61wInwIWexoxOQNZmJBIl7wcx0gNygD1V3jeP4cic8HXKTcHqs/jO0jfda1xjkDJJ2akq+EKUpV7OigxfD6pn2zSDHQxysNFruwlMjCtJ/U558pA/2rIY3GVXOlwLZtG8fZWt7HcWpupClZr2DLlOpHMc+fmtmLs8jyLWjUyilDKUq5kAa+6dam2svKcagDxSFK5IgBWhNlOt0TbkwPLwXkoQAJSJV5ACO0TLynnmyYzIAgtKNNAp0FIbDalSNRIEKCkfXDdT5C59EDSXOyjXnyCsqHD2gX+O6x+T5ixPits2+P4n+RcpaRSV+JHRjCerrD0CgkPcZqAnlyHktTVwjOWmsKsxdOGOy66AcyTA+JWCflyyaZ6WPxoY9pFNwXAitWki3tAbfsYZI8CWx5rqPDqYc7lfUjksz2W4cGtJ2aAP5J81q8KC0982MaR1kEeirH2a+xGek67JONeLAaAXIkD13WdxVUazc7cvFSMdiIzRJgmJOxWU4nxECQbE6RznZLI+UjrHGolliKmc93aRI++qjVT7OXbQbaW3vtzVLg+KQ0ucbSYnUxCznabtIXNLWnpF/XqrYonGWaiik7Y8V9vXtoy3iStF+GmLgOZF9vEbdZB06BYAyTOsrc/h/hiwmo45Wnuzf3tbCL6Xvv5LTKPrSMUZ+9s6DjAWtBbct77Z/cR02j5J9nE3hveMiNRvysfBURx8yeehcNGyeUxb+9oTbMYHgNJkXIi19yJ2sdZv8csos2wmifjcaKhMsbYXLmgEDTxVRXw2cm1NkT3iCIIHTqgxVXW8GNhrePPn9lBXxxaIzMFnEO6OzjvEzEzK6x418hl8iVVEzvE6JFZwa4VMsQ4NLROsZTfZUlYOpuzNkEGQR9FPr4oufIv4i1rDqhrVZGk/d1da6MUnydstOEdt3shtYZh+4e95jdbLAdocPVAy1ACf0usfRcsc0ckVJl7LpZGuzl4r6OzMqA6EHwTgK5xwkVHEBpLTzaXDzi4+C2WHOIpwauR7I1Eh/nAg+gR/s47psT8bJ8ItHFBKaw+LZUnKbjUGxHiE6FZNPaINNaYQKEoghKYjwShyFIEAec5LKbKWUALVNlHlPPNlHKBkNqcaU00p1qBjrQicbLzVHxhhjj5ephKTpWEVbSJPCzIncn4K4GnVU/DTotFhqYIAhfON85Ns+jpQikRHMJEqqxTMtSf0tvfTMbNn1n0WlxdNrW2N9gs3i3y6IsTvoecDlEqkYVI5c7RqezdECjpMgEiLmblWD8QAySDI33jSfEfOUxwR2Vridojw6dLI+PAHkZv63st0dQsxPc6KPjIzNOS3UfysBxrGCYJmP2nQf+lruPcQy/lNiYknnb79Vy3tLxDM8M2n5f3UcMXKVlssuEBmtjXPDiDFjEbQDHxVE+SVrP8A4j2eENV8gmGxGzgCqPhrGl7QQTf9JHOLghboNbo8+abSbHOE8Kc8juzfS+m5PKAtlXeKZa1s/lsibZZnI4Anme7bnpCg0nwctI+zbEk3JcPHU3Mza2sJawBOeTlmSSIgN6c5v9hd2cJDjKFQtL3uMtBeJ90DNOkR19UhqOYwk3iLETa5JLtZuJ5W2hP4nEEsNoY5pAg7Cfe2n59ICi1352uIGzYE+9YyCekX8JXLOyC7ibgJguIOQ8w4g2aLx0UOqalVxtlAIB1iJMk9JlWWGH5ZI1c5rr2vlBj0J9U9hy00zEWOsas/j73RaE0UdLBOJMCRJBja1vFHVoFoEzfTxGtvvVXdGkRWIbMPa2AdZc2Q3qDf4qNUFyye6Hy0HxOh21+C5bGkUvsu9CuMBwwkaL2BwgNWBfcHkN7eMrfcL4UC0GFlz5WtI3ePBVbK3s/wzvAfBa32BjK4bbhVxwYYbDTdXODqhzL66LD9T2a5daMLxzDGk/NScQ4XB+nUK34RjxXpB4sdHDk4aj6+aXtPRAE9Fm+ymJyYh9PZ4kf8zf7SvR8PI16s8/zcaceaNiUCUlASvSPKPShlLCWEAMuSsKV4QNCBoOobJgo3plzEDIoRNTYKMFAElpUXiTu6BzcPhJT9MqDxgn8uP3x6hSz/AMbr7FcC/wCsbLLhQuFoKtf2dgQVS4XCupMBIBmBM+74qXSfJcBsBBiARF5Pjb0Xj4sLW2ezky30ercWaSQ8OHUiQPoFHwbC58jvNNrz5X2S4jDgMJIBdJDZOvIn+/NWHAacHKbG3hPRdyhxevk4U20W+Bc4NyNBOsH9p6+V1B7RYz2Yyu2aJ8tPgtBUGRs9JP8AIP0XOO1vEXOcWWBMgASZ2F5VZ6XEnj27IftGlj6jrmDvaFiKfDjXx+Hp/wCK4ExyzH6D4rV8ZomjhgDq4ARvZM/h5hPa8Xpu2oU/jDo+qeHVtC8naSLH8UMJ7HCZG/uZy2Y2Vy/h/vTsPHe31XVfxmeTSj91QR5AfwVygDKQBq3Uj928fLyV8H0v8mPL2vwavDvG9swcBf8AcANOe/opGMOVmXUG2+242MyfS2yruGODi48h3eVr+fnzCnVDOU6wOdt3QdPseSo2CVkiqRlAzSZGUafpAueUiP7QotPXK3TNtuTtYWj+eaWsAA06mJO29h4W+aSgwAHMfeJJ8hmPPeb/AGEOj1N+VwbtAjTQyW+dvgiwYEuDdCSBFrFsCPKJ8UtUy8Exobnl7oNuoRUWmJiSHyPRxnTkErHQ/WYcjSPeAbBaTMMNo6iQOUKuxA7wdsXOnxk2P3uFPLXQA2/dPjEuBHTQeibqUCWnxEiNCRMu9QuXI6jAd4G6KzbyIEk89f59F0/h2HAiN5lcvwbSHW8vIz9+K3/ZjE5iDNw10TzgG48R8VkypNo1wtRLvG4WRMbFVdEFhvofgtLX0jW0dbW+iqsXQBBUJxSZTHPVMqOOUc7DHKVz6m72eKpkf4jR5OOU/Albyu8tkErB8ZdFZpGz2n0KrgfuGZejN5CalOVwYMKLhSZuvZPBoflKF56QFMQj0CN6ZlA0K9NFyccbJhxQMhNRtTbCnAgB9idZFnOaHAG0/pds4CdUywpK3jYiPMlSzXwdFcFc1ZZsqlzdtQBtG1+SlNp+BFtJvoYv4KFTb3AAYg3OneOsD4SplM2lxG6w18Ho/BEfSzVBTA912YkzrqB1tdajh2AzDMLkbKgwEl5c0WJERy2WrwstB092fCwCnHc/wdTbUQONYg06MWzC3ksBhqOevL75ADMddelgFf8AaXiWbMM2g0Gkj+6rsMMlEvtmqEx0aDr539FxkfKWimJcY7Mp2wxJe/KDZsnwGysPwYbPt6x1zZZ/0k/UrOcUrEh7zuT6ALYfhKwN4Y90XdUcc0agQ2PKT6rRDUK/szZ37for/wAYn/lUoM/mPnye8AffJcupXdcxzP1W3/EfElzspMxXqnwubfE+qx1JnRUwLjAhk3IvOFOuQeQ8eeiv8NhLTqJGogWuLffxVV2dwRdf7uVtKHCTE/fxUsuWmacWLVlG/De8Xab21v8AdlDbhXO71zlBkxqblbLhvCS/ODrlket/n8U/R4SXENyxcTa3r4ojkdIcsaTMTRwsjckN5cybH73UihQOUi53Gum4Pn81qncDDXRE3F/OEY4bewXMsjTCMFRRYXAEhvODtzP9k8/Ad91tz6aD5LRVMOBBA5H0/lRq1EtLXHTdSlkZaEEUn/CZbhWXAK4Y9pNokeMuaApOOpgNkBUNGsRVYf8AO23+oW+Sk5WVUbOm0H2JI29FXYl2qkU3HLYbAmB8gomJougmCP4Sk3RKK2UPGGmCfuywfEHZqrRze0epAW844/uHnosJhG58ZSb/APoD/wBve+it4yuQZ3UGdEmQmsoTjWwEAXtHhCPTaOogCAPOKZJTjyoz3wgBxxUV77ozUsozzdAxMLh3O92PMgek6qV/wFTkPUKLharWzIdeB3SNBMTI6n6yipPYP8Q6/qA1m9txz1SAnDAP5D/uC8cI8i2XlOdvS0z1HqmsLUYwGzi4hwLu6LOOwi0QI8FJZRpezDiHQS5sCM0EXGkX+p0U8j9XZXEvZUWGEwZyltQNAMEBzgCI2ESSE1xDCuzCnTkZ4cSCASBJMXmNVBpupOe91QVAWkvEOEy4OOSIuO/Hi0HYQGFoUqhkh+gFngRZwgECxAdrqI6BYnOKXZv4zb6NVwPhjpki0Ai413n4K3xDSBYQIjUfeirOEUabXhzcwkuPvDdpgDaO8THMBQ+KtotIPfPdIHeFpgTEC9hHK5Gpma4Rj2N85S6KriNF7qrWWlxAnobSPIIO1WIaynlYIABpt5wNPvqrDAV/aVHVQ0gAACdNe8R5fNUPGmF9RoNtyTfe1lBGmtmR4lT7mWP0x5wV0f8ACrATwumBbNOb/W9xJ9GhYTtIwU2kjkf6V0b8OagZw2nFvyWk+VIk/NaYyaiZc6XJHMPxBfmfS00cbf5qjzfrcLMU2K97dVAcUQBDQTlHQgEfA/FUtFVjqJLuR0HsbgZYCd1tzhoZICquw+HHsWyNlqqlMRCw5Fbs2KVaKzgg70QLkt9RCs6AyPIiXTYG0D7lUuFllXwcD9+i0D2yA4i/TquoN8bXwLIlf5GsXh7hxAB6fJQ24WTpA5fFTmOIPeOZHYCyJSTdsmtKipxNGJChYqlLOvJW2IqBVmJdZQcjRArca7LT8oWcw4Ht6IIn81luffCueL15OUKv7N0faY4HUUmuf/qcCxo9C4+SePbKy1E6hQe1oE3vNoAG8KFjqwg/VM5nRb5XVVj8TlBv4qsstqjPHHTspu0D5bKyPZxmbHA/tD3f0lv+5anHuzUS7YSJWV7J1Ixl/wBTXj/d/tVvEXsceW/Q34KBGNE2SvWPGBqFNgonFACgYFQqM8p6q5RnlACEplxROdZR3vSG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en-US" altLang="en-US"/>
          </a:p>
        </p:txBody>
      </p:sp>
      <p:sp>
        <p:nvSpPr>
          <p:cNvPr id="100357" name="AutoShape 12" descr="data:image/jpeg;base64,/9j/4AAQSkZJRgABAQAAAQABAAD/2wCEAAkGBxQSEBUUEBQUFBQVFBUVFBQQFRQVFRQVFBQYFhUWFBQYHSggGB0lHBQXITEiJSkrLi4uFx8zODMsNygtLisBCgoKDg0OGhAQGiwkICQsLywsLywsLCwsLCwsLCwsLCwsLCwsLCwsLCwsLCwsLCwsLCwsLCwsLCwsLCwsLCwsLP/AABEIALABHgMBIgACEQEDEQH/xAAcAAABBQEBAQAAAAAAAAAAAAACAQMEBQYHAAj/xAA/EAABAwIEAwUGBQIEBgMAAAABAAIRAyEEEjFBBVFhBiJxgZETMqGxwfAHI0JS0aLhU2KCwhRyc5Ky8RUkY//EABoBAAMBAQEBAAAAAAAAAAAAAAABAwQCBQb/xAAnEQACAgICAgEEAgMAAAAAAAAAAQIRAyESMQQiQTJRcYEzYRMUI//aAAwDAQACEQMRAD8AisanWNQsTrQrkgwEaFoTgQB5oRBI1HCAERhDCVABhIlahKBBNROKQBNV3keWs7IGbrspRAw7tJLTIHWdfKPVYnGkNxNYcvZj+ifqt92bpgYRpG7BfxkLlXarGmni6pmPcvq21NuqzRfsjQ1aZOdj2879THoipYlrtx6/wud4zi9KqT7QOzbZDadov8wnMDiS6kcpnKbyYdHl6bqvMlwOiUsQMxGYWTgbdYzD1fZAPILifdNj4CLD5XlT6PaOLuEC3PTmmpBwZqAF5V2C4m2rdp6+XMFS6lSwhdWcNDjyhSNKJMR5JKVCgAwUqQBKAgBCgDrp1wQAJAEhKKUJQAhavBKvBAwULgjKEpgAQmiE8U2UgIDE+xMNF1IYEAOIwhCWUAE1FKBpRhAHpShIEqYg2LxXmqPjcQGNLj6DdKxpDmJqZRqBPhb+FVVOIXy0+8T+o3zc4b9Ty2VPi+Ol0tEajukSY0BOwn15p/DucGg5QT+9xO42GhtdTci8YUdr4c3JgW9KbD6XXCPxBxhGKqtge956D0Xf8Mz/AOpH+T/18l87fiJXaMQ+QM5IHWA0KK7R1fZj6Ic98N1nbZbnhPA3FoeYDtzz6wY+wqfsfw01HF8affouh0sKQLuIjWNB/KbkjqMG1ZTN4e/K4PLSDqCDGl8ojS8x5Krfw1wcXVG8om4vaIHSb+FlrovDj96RomquGD9QLjYJ8kwcGjIHOS8tgBpblybxIJny32CuuG8XfLWVImLHQHl1I6oOIcGe3v0tALye6dCJG51WYxlUtec+dr5zZjB05ERHpyTWjiSTOnU6gcAQjCz3ZXihqMLXEFzbzzB+q0QVk7RnapiFCiKSExBhKEIRBMBSm5RgoCEgFlIEgShAHkQTbnJWuTA8UkIyvQgBvKhITrk2gZXwnWJtONSAMBHCEFEgBQETUjSiCAPJV4oUCHGrK9paxfVFMGBFydIMz/C07SsXxO9V5A1sN5gfOZ+K5m9Fca2MYDDlzu4JMxJG+pLQZ9Tz8lcnMXMY+MucWMnUi/NxPXp0T3ABlAaLOcLuNw1sXgba/wAaIsW0OxVERDRWpCDsc7deZJ+Q8pPSLI7YbYYf9Mf+K+WfxDqzxGr0j5L6nxlsOejY/pXyt2wpF/FKrRf8wC1+Wymnuv6FWv2b/sdghTwjDEE8/BX7cI5wtHifhb7KHhlEeyYJ0aAByMK3ovDW2vbXQ+u3z+SyydyPThHjFFXU4WAO9APnPxKguwDTYfA6z05qxxmKyGzNeUfW6qzje9do3+tilHsrTa6I9fCmDlO2rp5gaz1CynaPh+Y5gdOWoI1vuNVsjipkRHQ2kXi/ORHiOqg43DhzCSCY1E95smfMXK0xlXyZsmK10c94FxA0qwMQQRPIiYNl12jVDmgjcArkvEcIKWIaQDkLgDzgmCukcCrH2QDrxaeoWmDPLyJrTLQrySV5UJClG0JspxiAEhC5ESgcUAeQkogm3JgLTpZijqUMqCjWylO1KuZAANKJxQBKSgBSmyjQpDK9G1AEQQA4CiQsSkoAVpTjSmM6cpuQA6Ui8ULigAK74BjXZZ8UGjNUfZucjqco2/nr639ZndM26/VUOJOZ7W3LRMAbNDrnXcz6hcSK4yW7EhjWBog1DqYEGHagftv5uR4RgOIw7ASctRr3QLmDALp5kOO5gDrFPicR7SsDPcYPZiY7zzd/jDR/UFo+y2BL8c6rHca2lMgi7nPyhvWGm3jzvKbpF4q2dXxVWcI88wfivl3jfe4rU/6+3QjRfTGOeG4dzNC5oI8wLfNcLx/ZMsxgrurMOaqXlha4WmYDhM7clw2lL9ChFyjr7m9Elt9SAJ+fwE+fVTKVMvnkBYcvvnqq/D4tjiQ146g+811/Igg+OllJFYNZEvGnuAnbmPqsb+o9eK9SPxni9GkIhsyASREee6yJ4sKlSWwRP6dOkrQcX4bU9iX06dIONvz3l7h5NaWj1PUKi7KYHM9zKsNM972dyb216awu60JSSdLosqtmSYIylrjO7nF8DnsPFZo9oC1+UDMXWbqY2ELZ8ZwA9nlaXBoIjQ267/ei59jsKWVxUFQsmxeWh2UncDlFuYXUNvYZtRuInFG5hexuYfOh5HktlwgRSZ4Nnx39QsFxdxHdDy8mTPPl6Lc9nj+RTv7zW+uULVhPK8rtF21LKbanFoMQqNhQImIAQpClJSIGKBZNOTgcgKBAwnAEICJqAPJCV4pmq8goGOyklC3RKgCua9OAppgRhAx5pXiEjUSBDYpp6mmyV5r0ASHJEkr0oAgcVqBrCd5t1iCbLPh2Rr6jv2m5n9IiPU/NWnHnDMGWuHEyYsAZ+apazX1hTpsjPVePCGjfkBM+A6KUmaILQ/wyjUeWMaJc6XxrJdvy5ro/CqTcKym03OYOqEXkhv8AaB4qJwLgzMOJbJdla2d4aAAByFp5lXWGwhecz7AaD6lQyTXRohj+WNcR42Sc1RkN0A1gaBU3HvZmiakRlmYNvT4qz400O7to5LOccwn5DxEtIMg6SAoXy0zRFcacTBcI4o6rxJvs/d9yJNwJufVdawjXPaAPeENl3eJO4aXSAB4FcW7OubSx97AXHSQD9V1rhuKJDXAj3AbExEwfU/NGRKMlRfxpOcGn3YeM4fLYJjq2RPj/ADCd4ZhKbWw0Bp5ixNvmVNqtfUYXnKABMDXlHUrMVceRUyMc7Nu5t8rZuTtrA80NKLsrFOejRPwgLeczbfzlYntjwvu/lh0dY15BbOqK2QZXCoNRBGa4vy+B20VdxakRSbmDQHatlxI/5p3Tb+yFGN6buzksW0vvK6B2YaDhqXRuX0J/hYvtEA2r3d5lbHsZUD8KyNi4HxB/ghasLvZ5PlR46NAAlKVeAWgxCIgEKMFAAkJERSFACAJAiGiBABJUMrwKABqvgIWmUr2ykaIQA4RZNoybJslAEBqWUARQgbHmlESm2FFKBCgJs07p5qUJAK3ReK84oKlQAS4gDqgfZnu0b+9tJbAPQkT8lM7B4GS+s4WByU9bACHEeIyj1VRx3FNqVWATlFyYPugybeXmuhdnsD7OixhEWkzcy4zHlMeSyZslK0bsOO3ssMJPIxqrhtUZbi+4+9U3h6MQSLDSYUbGVgTE/wB1kvirZpa5OkQsbWFza+0LP8dfUdhnsp6vgf6Zvf71U/H38usqBVrzDY221XEbbL1SOM4nPSxRzTmD7/Qei6twXEZsOHT7sCdLTYW6Lm3bHCuZiXOd+sz6f2hbjsdizVw4aADAsJg8jA329CtmRXFMy+NPhkcS8x/HHCllaJeSGgD9RNhHqrjhHBWUaRD4fUdeq8/qds1v+VugHQ81RYTDltan3Z9/KZEAlhO+usK2x3F6lJoFSg8DUubDmnradQpRaW5G6fKWoFXxXAESadSo2Se61wInwIWexoxOQNZmJBIl7wcx0gNygD1V3jeP4cic8HXKTcHqs/jO0jfda1xjkDJJ2akq+EKUpV7OigxfD6pn2zSDHQxysNFruwlMjCtJ/U558pA/2rIY3GVXOlwLZtG8fZWt7HcWpupClZr2DLlOpHMc+fmtmLs8jyLWjUyilDKUq5kAa+6dam2svKcagDxSFK5IgBWhNlOt0TbkwPLwXkoQAJSJV5ACO0TLynnmyYzIAgtKNNAp0FIbDalSNRIEKCkfXDdT5C59EDSXOyjXnyCsqHD2gX+O6x+T5ixPits2+P4n+RcpaRSV+JHRjCerrD0CgkPcZqAnlyHktTVwjOWmsKsxdOGOy66AcyTA+JWCflyyaZ6WPxoY9pFNwXAitWki3tAbfsYZI8CWx5rqPDqYc7lfUjksz2W4cGtJ2aAP5J81q8KC0982MaR1kEeirH2a+xGek67JONeLAaAXIkD13WdxVUazc7cvFSMdiIzRJgmJOxWU4nxECQbE6RznZLI+UjrHGolliKmc93aRI++qjVT7OXbQbaW3vtzVLg+KQ0ucbSYnUxCznabtIXNLWnpF/XqrYonGWaiik7Y8V9vXtoy3iStF+GmLgOZF9vEbdZB06BYAyTOsrc/h/hiwmo45Wnuzf3tbCL6Xvv5LTKPrSMUZ+9s6DjAWtBbct77Z/cR02j5J9nE3hveMiNRvysfBURx8yeehcNGyeUxb+9oTbMYHgNJkXIi19yJ2sdZv8csos2wmifjcaKhMsbYXLmgEDTxVRXw2cm1NkT3iCIIHTqgxVXW8GNhrePPn9lBXxxaIzMFnEO6OzjvEzEzK6x418hl8iVVEzvE6JFZwa4VMsQ4NLROsZTfZUlYOpuzNkEGQR9FPr4oufIv4i1rDqhrVZGk/d1da6MUnydstOEdt3shtYZh+4e95jdbLAdocPVAy1ACf0usfRcsc0ckVJl7LpZGuzl4r6OzMqA6EHwTgK5xwkVHEBpLTzaXDzi4+C2WHOIpwauR7I1Eh/nAg+gR/s47psT8bJ8ItHFBKaw+LZUnKbjUGxHiE6FZNPaINNaYQKEoghKYjwShyFIEAec5LKbKWUALVNlHlPPNlHKBkNqcaU00p1qBjrQicbLzVHxhhjj5ephKTpWEVbSJPCzIncn4K4GnVU/DTotFhqYIAhfON85Ns+jpQikRHMJEqqxTMtSf0tvfTMbNn1n0WlxdNrW2N9gs3i3y6IsTvoecDlEqkYVI5c7RqezdECjpMgEiLmblWD8QAySDI33jSfEfOUxwR2Vridojw6dLI+PAHkZv63st0dQsxPc6KPjIzNOS3UfysBxrGCYJmP2nQf+lruPcQy/lNiYknnb79Vy3tLxDM8M2n5f3UcMXKVlssuEBmtjXPDiDFjEbQDHxVE+SVrP8A4j2eENV8gmGxGzgCqPhrGl7QQTf9JHOLghboNbo8+abSbHOE8Kc8juzfS+m5PKAtlXeKZa1s/lsibZZnI4Anme7bnpCg0nwctI+zbEk3JcPHU3Mza2sJawBOeTlmSSIgN6c5v9hd2cJDjKFQtL3uMtBeJ90DNOkR19UhqOYwk3iLETa5JLtZuJ5W2hP4nEEsNoY5pAg7Cfe2n59ICi1352uIGzYE+9YyCekX8JXLOyC7ibgJguIOQ8w4g2aLx0UOqalVxtlAIB1iJMk9JlWWGH5ZI1c5rr2vlBj0J9U9hy00zEWOsas/j73RaE0UdLBOJMCRJBja1vFHVoFoEzfTxGtvvVXdGkRWIbMPa2AdZc2Q3qDf4qNUFyye6Hy0HxOh21+C5bGkUvsu9CuMBwwkaL2BwgNWBfcHkN7eMrfcL4UC0GFlz5WtI3ePBVbK3s/wzvAfBa32BjK4bbhVxwYYbDTdXODqhzL66LD9T2a5daMLxzDGk/NScQ4XB+nUK34RjxXpB4sdHDk4aj6+aXtPRAE9Fm+ymJyYh9PZ4kf8zf7SvR8PI16s8/zcaceaNiUCUlASvSPKPShlLCWEAMuSsKV4QNCBoOobJgo3plzEDIoRNTYKMFAElpUXiTu6BzcPhJT9MqDxgn8uP3x6hSz/AMbr7FcC/wCsbLLhQuFoKtf2dgQVS4XCupMBIBmBM+74qXSfJcBsBBiARF5Pjb0Xj4sLW2ezky30ercWaSQ8OHUiQPoFHwbC58jvNNrz5X2S4jDgMJIBdJDZOvIn+/NWHAacHKbG3hPRdyhxevk4U20W+Bc4NyNBOsH9p6+V1B7RYz2Yyu2aJ8tPgtBUGRs9JP8AIP0XOO1vEXOcWWBMgASZ2F5VZ6XEnj27IftGlj6jrmDvaFiKfDjXx+Hp/wCK4ExyzH6D4rV8ZomjhgDq4ARvZM/h5hPa8Xpu2oU/jDo+qeHVtC8naSLH8UMJ7HCZG/uZy2Y2Vy/h/vTsPHe31XVfxmeTSj91QR5AfwVygDKQBq3Uj928fLyV8H0v8mPL2vwavDvG9swcBf8AcANOe/opGMOVmXUG2+242MyfS2yruGODi48h3eVr+fnzCnVDOU6wOdt3QdPseSo2CVkiqRlAzSZGUafpAueUiP7QotPXK3TNtuTtYWj+eaWsAA06mJO29h4W+aSgwAHMfeJJ8hmPPeb/AGEOj1N+VwbtAjTQyW+dvgiwYEuDdCSBFrFsCPKJ8UtUy8Exobnl7oNuoRUWmJiSHyPRxnTkErHQ/WYcjSPeAbBaTMMNo6iQOUKuxA7wdsXOnxk2P3uFPLXQA2/dPjEuBHTQeibqUCWnxEiNCRMu9QuXI6jAd4G6KzbyIEk89f59F0/h2HAiN5lcvwbSHW8vIz9+K3/ZjE5iDNw10TzgG48R8VkypNo1wtRLvG4WRMbFVdEFhvofgtLX0jW0dbW+iqsXQBBUJxSZTHPVMqOOUc7DHKVz6m72eKpkf4jR5OOU/Albyu8tkErB8ZdFZpGz2n0KrgfuGZejN5CalOVwYMKLhSZuvZPBoflKF56QFMQj0CN6ZlA0K9NFyccbJhxQMhNRtTbCnAgB9idZFnOaHAG0/pds4CdUywpK3jYiPMlSzXwdFcFc1ZZsqlzdtQBtG1+SlNp+BFtJvoYv4KFTb3AAYg3OneOsD4SplM2lxG6w18Ho/BEfSzVBTA912YkzrqB1tdajh2AzDMLkbKgwEl5c0WJERy2WrwstB092fCwCnHc/wdTbUQONYg06MWzC3ksBhqOevL75ADMddelgFf8AaXiWbMM2g0Gkj+6rsMMlEvtmqEx0aDr539FxkfKWimJcY7Mp2wxJe/KDZsnwGysPwYbPt6x1zZZ/0k/UrOcUrEh7zuT6ALYfhKwN4Y90XdUcc0agQ2PKT6rRDUK/szZ37for/wAYn/lUoM/mPnye8AffJcupXdcxzP1W3/EfElzspMxXqnwubfE+qx1JnRUwLjAhk3IvOFOuQeQ8eeiv8NhLTqJGogWuLffxVV2dwRdf7uVtKHCTE/fxUsuWmacWLVlG/De8Xab21v8AdlDbhXO71zlBkxqblbLhvCS/ODrlket/n8U/R4SXENyxcTa3r4ojkdIcsaTMTRwsjckN5cybH73UihQOUi53Gum4Pn81qncDDXRE3F/OEY4bewXMsjTCMFRRYXAEhvODtzP9k8/Ad91tz6aD5LRVMOBBA5H0/lRq1EtLXHTdSlkZaEEUn/CZbhWXAK4Y9pNokeMuaApOOpgNkBUNGsRVYf8AO23+oW+Sk5WVUbOm0H2JI29FXYl2qkU3HLYbAmB8gomJougmCP4Sk3RKK2UPGGmCfuywfEHZqrRze0epAW844/uHnosJhG58ZSb/APoD/wBve+it4yuQZ3UGdEmQmsoTjWwEAXtHhCPTaOogCAPOKZJTjyoz3wgBxxUV77ozUsozzdAxMLh3O92PMgek6qV/wFTkPUKLharWzIdeB3SNBMTI6n6yipPYP8Q6/qA1m9txz1SAnDAP5D/uC8cI8i2XlOdvS0z1HqmsLUYwGzi4hwLu6LOOwi0QI8FJZRpezDiHQS5sCM0EXGkX+p0U8j9XZXEvZUWGEwZyltQNAMEBzgCI2ESSE1xDCuzCnTkZ4cSCASBJMXmNVBpupOe91QVAWkvEOEy4OOSIuO/Hi0HYQGFoUqhkh+gFngRZwgECxAdrqI6BYnOKXZv4zb6NVwPhjpki0Ai413n4K3xDSBYQIjUfeirOEUabXhzcwkuPvDdpgDaO8THMBQ+KtotIPfPdIHeFpgTEC9hHK5Gpma4Rj2N85S6KriNF7qrWWlxAnobSPIIO1WIaynlYIABpt5wNPvqrDAV/aVHVQ0gAACdNe8R5fNUPGmF9RoNtyTfe1lBGmtmR4lT7mWP0x5wV0f8ACrATwumBbNOb/W9xJ9GhYTtIwU2kjkf6V0b8OagZw2nFvyWk+VIk/NaYyaiZc6XJHMPxBfmfS00cbf5qjzfrcLMU2K97dVAcUQBDQTlHQgEfA/FUtFVjqJLuR0HsbgZYCd1tzhoZICquw+HHsWyNlqqlMRCw5Fbs2KVaKzgg70QLkt9RCs6AyPIiXTYG0D7lUuFllXwcD9+i0D2yA4i/TquoN8bXwLIlf5GsXh7hxAB6fJQ24WTpA5fFTmOIPeOZHYCyJSTdsmtKipxNGJChYqlLOvJW2IqBVmJdZQcjRArca7LT8oWcw4Ht6IIn81luffCueL15OUKv7N0faY4HUUmuf/qcCxo9C4+SePbKy1E6hQe1oE3vNoAG8KFjqwg/VM5nRb5XVVj8TlBv4qsstqjPHHTspu0D5bKyPZxmbHA/tD3f0lv+5anHuzUS7YSJWV7J1Ixl/wBTXj/d/tVvEXsceW/Q34KBGNE2SvWPGBqFNgonFACgYFQqM8p6q5RnlACEplxROdZR3vSGf//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1" hangingPunct="1"/>
            <a:endParaRPr lang="en-US" altLang="en-US"/>
          </a:p>
        </p:txBody>
      </p:sp>
      <p:sp>
        <p:nvSpPr>
          <p:cNvPr id="100358" name="AutoShape 14" descr="data:image/jpeg;base64,/9j/4AAQSkZJRgABAQAAAQABAAD/2wCEAAkGBxQSEBUUEBQUFBQVFBUVFBQQFRQVFRQVFBQYFhUWFBQYHSggGB0lHBQXITEiJSkrLi4uFx8zODMsNygtLisBCgoKDg0OGhAQGiwkICQsLywsLywsLCwsLCwsLCwsLCwsLCwsLCwsLCwsLCwsLCwsLCwsLCwsLCwsLCwsLCwsLP/AABEIALABHgMBIgACEQEDEQH/xAAcAAABBQEBAQAAAAAAAAAAAAACAQMEBQYHAAj/xAA/EAABAwIEAwUGBQIEBgMAAAABAAIRAyEEEjFBBVFhBiJxgZETMqGxwfAHI0JS0aLhU2KCwhRyc5Ky8RUkY//EABoBAAMBAQEBAAAAAAAAAAAAAAABAwQCBQb/xAAnEQACAgICAgEEAgMAAAAAAAAAAQIRAyESMQQiQTJRcYEzYRMUI//aAAwDAQACEQMRAD8AisanWNQsTrQrkgwEaFoTgQB5oRBI1HCAERhDCVABhIlahKBBNROKQBNV3keWs7IGbrspRAw7tJLTIHWdfKPVYnGkNxNYcvZj+ifqt92bpgYRpG7BfxkLlXarGmni6pmPcvq21NuqzRfsjQ1aZOdj2879THoipYlrtx6/wud4zi9KqT7QOzbZDadov8wnMDiS6kcpnKbyYdHl6bqvMlwOiUsQMxGYWTgbdYzD1fZAPILifdNj4CLD5XlT6PaOLuEC3PTmmpBwZqAF5V2C4m2rdp6+XMFS6lSwhdWcNDjyhSNKJMR5JKVCgAwUqQBKAgBCgDrp1wQAJAEhKKUJQAhavBKvBAwULgjKEpgAQmiE8U2UgIDE+xMNF1IYEAOIwhCWUAE1FKBpRhAHpShIEqYg2LxXmqPjcQGNLj6DdKxpDmJqZRqBPhb+FVVOIXy0+8T+o3zc4b9Ty2VPi+Ol0tEajukSY0BOwn15p/DucGg5QT+9xO42GhtdTci8YUdr4c3JgW9KbD6XXCPxBxhGKqtge956D0Xf8Mz/AOpH+T/18l87fiJXaMQ+QM5IHWA0KK7R1fZj6Ic98N1nbZbnhPA3FoeYDtzz6wY+wqfsfw01HF8affouh0sKQLuIjWNB/KbkjqMG1ZTN4e/K4PLSDqCDGl8ojS8x5Krfw1wcXVG8om4vaIHSb+FlrovDj96RomquGD9QLjYJ8kwcGjIHOS8tgBpblybxIJny32CuuG8XfLWVImLHQHl1I6oOIcGe3v0tALye6dCJG51WYxlUtec+dr5zZjB05ERHpyTWjiSTOnU6gcAQjCz3ZXihqMLXEFzbzzB+q0QVk7RnapiFCiKSExBhKEIRBMBSm5RgoCEgFlIEgShAHkQTbnJWuTA8UkIyvQgBvKhITrk2gZXwnWJtONSAMBHCEFEgBQETUjSiCAPJV4oUCHGrK9paxfVFMGBFydIMz/C07SsXxO9V5A1sN5gfOZ+K5m9Fca2MYDDlzu4JMxJG+pLQZ9Tz8lcnMXMY+MucWMnUi/NxPXp0T3ABlAaLOcLuNw1sXgba/wAaIsW0OxVERDRWpCDsc7deZJ+Q8pPSLI7YbYYf9Mf+K+WfxDqzxGr0j5L6nxlsOejY/pXyt2wpF/FKrRf8wC1+Wymnuv6FWv2b/sdghTwjDEE8/BX7cI5wtHifhb7KHhlEeyYJ0aAByMK3ovDW2vbXQ+u3z+SyydyPThHjFFXU4WAO9APnPxKguwDTYfA6z05qxxmKyGzNeUfW6qzje9do3+tilHsrTa6I9fCmDlO2rp5gaz1CynaPh+Y5gdOWoI1vuNVsjipkRHQ2kXi/ORHiOqg43DhzCSCY1E95smfMXK0xlXyZsmK10c94FxA0qwMQQRPIiYNl12jVDmgjcArkvEcIKWIaQDkLgDzgmCukcCrH2QDrxaeoWmDPLyJrTLQrySV5UJClG0JspxiAEhC5ESgcUAeQkogm3JgLTpZijqUMqCjWylO1KuZAANKJxQBKSgBSmyjQpDK9G1AEQQA4CiQsSkoAVpTjSmM6cpuQA6Ui8ULigAK74BjXZZ8UGjNUfZucjqco2/nr639ZndM26/VUOJOZ7W3LRMAbNDrnXcz6hcSK4yW7EhjWBog1DqYEGHagftv5uR4RgOIw7ASctRr3QLmDALp5kOO5gDrFPicR7SsDPcYPZiY7zzd/jDR/UFo+y2BL8c6rHca2lMgi7nPyhvWGm3jzvKbpF4q2dXxVWcI88wfivl3jfe4rU/6+3QjRfTGOeG4dzNC5oI8wLfNcLx/ZMsxgrurMOaqXlha4WmYDhM7clw2lL9ChFyjr7m9Elt9SAJ+fwE+fVTKVMvnkBYcvvnqq/D4tjiQ146g+811/Igg+OllJFYNZEvGnuAnbmPqsb+o9eK9SPxni9GkIhsyASREee6yJ4sKlSWwRP6dOkrQcX4bU9iX06dIONvz3l7h5NaWj1PUKi7KYHM9zKsNM972dyb216awu60JSSdLosqtmSYIylrjO7nF8DnsPFZo9oC1+UDMXWbqY2ELZ8ZwA9nlaXBoIjQ267/ei59jsKWVxUFQsmxeWh2UncDlFuYXUNvYZtRuInFG5hexuYfOh5HktlwgRSZ4Nnx39QsFxdxHdDy8mTPPl6Lc9nj+RTv7zW+uULVhPK8rtF21LKbanFoMQqNhQImIAQpClJSIGKBZNOTgcgKBAwnAEICJqAPJCV4pmq8goGOyklC3RKgCua9OAppgRhAx5pXiEjUSBDYpp6mmyV5r0ASHJEkr0oAgcVqBrCd5t1iCbLPh2Rr6jv2m5n9IiPU/NWnHnDMGWuHEyYsAZ+apazX1hTpsjPVePCGjfkBM+A6KUmaILQ/wyjUeWMaJc6XxrJdvy5ro/CqTcKym03OYOqEXkhv8AaB4qJwLgzMOJbJdla2d4aAAByFp5lXWGwhecz7AaD6lQyTXRohj+WNcR42Sc1RkN0A1gaBU3HvZmiakRlmYNvT4qz400O7to5LOccwn5DxEtIMg6SAoXy0zRFcacTBcI4o6rxJvs/d9yJNwJufVdawjXPaAPeENl3eJO4aXSAB4FcW7OubSx97AXHSQD9V1rhuKJDXAj3AbExEwfU/NGRKMlRfxpOcGn3YeM4fLYJjq2RPj/ADCd4ZhKbWw0Bp5ixNvmVNqtfUYXnKABMDXlHUrMVceRUyMc7Nu5t8rZuTtrA80NKLsrFOejRPwgLeczbfzlYntjwvu/lh0dY15BbOqK2QZXCoNRBGa4vy+B20VdxakRSbmDQHatlxI/5p3Tb+yFGN6buzksW0vvK6B2YaDhqXRuX0J/hYvtEA2r3d5lbHsZUD8KyNi4HxB/ghasLvZ5PlR46NAAlKVeAWgxCIgEKMFAAkJERSFACAJAiGiBABJUMrwKABqvgIWmUr2ykaIQA4RZNoybJslAEBqWUARQgbHmlESm2FFKBCgJs07p5qUJAK3ReK84oKlQAS4gDqgfZnu0b+9tJbAPQkT8lM7B4GS+s4WByU9bACHEeIyj1VRx3FNqVWATlFyYPugybeXmuhdnsD7OixhEWkzcy4zHlMeSyZslK0bsOO3ssMJPIxqrhtUZbi+4+9U3h6MQSLDSYUbGVgTE/wB1kvirZpa5OkQsbWFza+0LP8dfUdhnsp6vgf6Zvf71U/H38usqBVrzDY221XEbbL1SOM4nPSxRzTmD7/Qei6twXEZsOHT7sCdLTYW6Lm3bHCuZiXOd+sz6f2hbjsdizVw4aADAsJg8jA329CtmRXFMy+NPhkcS8x/HHCllaJeSGgD9RNhHqrjhHBWUaRD4fUdeq8/qds1v+VugHQ81RYTDltan3Z9/KZEAlhO+usK2x3F6lJoFSg8DUubDmnradQpRaW5G6fKWoFXxXAESadSo2Se61wInwIWexoxOQNZmJBIl7wcx0gNygD1V3jeP4cic8HXKTcHqs/jO0jfda1xjkDJJ2akq+EKUpV7OigxfD6pn2zSDHQxysNFruwlMjCtJ/U558pA/2rIY3GVXOlwLZtG8fZWt7HcWpupClZr2DLlOpHMc+fmtmLs8jyLWjUyilDKUq5kAa+6dam2svKcagDxSFK5IgBWhNlOt0TbkwPLwXkoQAJSJV5ACO0TLynnmyYzIAgtKNNAp0FIbDalSNRIEKCkfXDdT5C59EDSXOyjXnyCsqHD2gX+O6x+T5ixPits2+P4n+RcpaRSV+JHRjCerrD0CgkPcZqAnlyHktTVwjOWmsKsxdOGOy66AcyTA+JWCflyyaZ6WPxoY9pFNwXAitWki3tAbfsYZI8CWx5rqPDqYc7lfUjksz2W4cGtJ2aAP5J81q8KC0982MaR1kEeirH2a+xGek67JONeLAaAXIkD13WdxVUazc7cvFSMdiIzRJgmJOxWU4nxECQbE6RznZLI+UjrHGolliKmc93aRI++qjVT7OXbQbaW3vtzVLg+KQ0ucbSYnUxCznabtIXNLWnpF/XqrYonGWaiik7Y8V9vXtoy3iStF+GmLgOZF9vEbdZB06BYAyTOsrc/h/hiwmo45Wnuzf3tbCL6Xvv5LTKPrSMUZ+9s6DjAWtBbct77Z/cR02j5J9nE3hveMiNRvysfBURx8yeehcNGyeUxb+9oTbMYHgNJkXIi19yJ2sdZv8csos2wmifjcaKhMsbYXLmgEDTxVRXw2cm1NkT3iCIIHTqgxVXW8GNhrePPn9lBXxxaIzMFnEO6OzjvEzEzK6x418hl8iVVEzvE6JFZwa4VMsQ4NLROsZTfZUlYOpuzNkEGQR9FPr4oufIv4i1rDqhrVZGk/d1da6MUnydstOEdt3shtYZh+4e95jdbLAdocPVAy1ACf0usfRcsc0ckVJl7LpZGuzl4r6OzMqA6EHwTgK5xwkVHEBpLTzaXDzi4+C2WHOIpwauR7I1Eh/nAg+gR/s47psT8bJ8ItHFBKaw+LZUnKbjUGxHiE6FZNPaINNaYQKEoghKYjwShyFIEAec5LKbKWUALVNlHlPPNlHKBkNqcaU00p1qBjrQicbLzVHxhhjj5ephKTpWEVbSJPCzIncn4K4GnVU/DTotFhqYIAhfON85Ns+jpQikRHMJEqqxTMtSf0tvfTMbNn1n0WlxdNrW2N9gs3i3y6IsTvoecDlEqkYVI5c7RqezdECjpMgEiLmblWD8QAySDI33jSfEfOUxwR2Vridojw6dLI+PAHkZv63st0dQsxPc6KPjIzNOS3UfysBxrGCYJmP2nQf+lruPcQy/lNiYknnb79Vy3tLxDM8M2n5f3UcMXKVlssuEBmtjXPDiDFjEbQDHxVE+SVrP8A4j2eENV8gmGxGzgCqPhrGl7QQTf9JHOLghboNbo8+abSbHOE8Kc8juzfS+m5PKAtlXeKZa1s/lsibZZnI4Anme7bnpCg0nwctI+zbEk3JcPHU3Mza2sJawBOeTlmSSIgN6c5v9hd2cJDjKFQtL3uMtBeJ90DNOkR19UhqOYwk3iLETa5JLtZuJ5W2hP4nEEsNoY5pAg7Cfe2n59ICi1352uIGzYE+9YyCekX8JXLOyC7ibgJguIOQ8w4g2aLx0UOqalVxtlAIB1iJMk9JlWWGH5ZI1c5rr2vlBj0J9U9hy00zEWOsas/j73RaE0UdLBOJMCRJBja1vFHVoFoEzfTxGtvvVXdGkRWIbMPa2AdZc2Q3qDf4qNUFyye6Hy0HxOh21+C5bGkUvsu9CuMBwwkaL2BwgNWBfcHkN7eMrfcL4UC0GFlz5WtI3ePBVbK3s/wzvAfBa32BjK4bbhVxwYYbDTdXODqhzL66LD9T2a5daMLxzDGk/NScQ4XB+nUK34RjxXpB4sdHDk4aj6+aXtPRAE9Fm+ymJyYh9PZ4kf8zf7SvR8PI16s8/zcaceaNiUCUlASvSPKPShlLCWEAMuSsKV4QNCBoOobJgo3plzEDIoRNTYKMFAElpUXiTu6BzcPhJT9MqDxgn8uP3x6hSz/AMbr7FcC/wCsbLLhQuFoKtf2dgQVS4XCupMBIBmBM+74qXSfJcBsBBiARF5Pjb0Xj4sLW2ezky30ercWaSQ8OHUiQPoFHwbC58jvNNrz5X2S4jDgMJIBdJDZOvIn+/NWHAacHKbG3hPRdyhxevk4U20W+Bc4NyNBOsH9p6+V1B7RYz2Yyu2aJ8tPgtBUGRs9JP8AIP0XOO1vEXOcWWBMgASZ2F5VZ6XEnj27IftGlj6jrmDvaFiKfDjXx+Hp/wCK4ExyzH6D4rV8ZomjhgDq4ARvZM/h5hPa8Xpu2oU/jDo+qeHVtC8naSLH8UMJ7HCZG/uZy2Y2Vy/h/vTsPHe31XVfxmeTSj91QR5AfwVygDKQBq3Uj928fLyV8H0v8mPL2vwavDvG9swcBf8AcANOe/opGMOVmXUG2+242MyfS2yruGODi48h3eVr+fnzCnVDOU6wOdt3QdPseSo2CVkiqRlAzSZGUafpAueUiP7QotPXK3TNtuTtYWj+eaWsAA06mJO29h4W+aSgwAHMfeJJ8hmPPeb/AGEOj1N+VwbtAjTQyW+dvgiwYEuDdCSBFrFsCPKJ8UtUy8Exobnl7oNuoRUWmJiSHyPRxnTkErHQ/WYcjSPeAbBaTMMNo6iQOUKuxA7wdsXOnxk2P3uFPLXQA2/dPjEuBHTQeibqUCWnxEiNCRMu9QuXI6jAd4G6KzbyIEk89f59F0/h2HAiN5lcvwbSHW8vIz9+K3/ZjE5iDNw10TzgG48R8VkypNo1wtRLvG4WRMbFVdEFhvofgtLX0jW0dbW+iqsXQBBUJxSZTHPVMqOOUc7DHKVz6m72eKpkf4jR5OOU/Albyu8tkErB8ZdFZpGz2n0KrgfuGZejN5CalOVwYMKLhSZuvZPBoflKF56QFMQj0CN6ZlA0K9NFyccbJhxQMhNRtTbCnAgB9idZFnOaHAG0/pds4CdUywpK3jYiPMlSzXwdFcFc1ZZsqlzdtQBtG1+SlNp+BFtJvoYv4KFTb3AAYg3OneOsD4SplM2lxG6w18Ho/BEfSzVBTA912YkzrqB1tdajh2AzDMLkbKgwEl5c0WJERy2WrwstB092fCwCnHc/wdTbUQONYg06MWzC3ksBhqOevL75ADMddelgFf8AaXiWbMM2g0Gkj+6rsMMlEvtmqEx0aDr539FxkfKWimJcY7Mp2wxJe/KDZsnwGysPwYbPt6x1zZZ/0k/UrOcUrEh7zuT6ALYfhKwN4Y90XdUcc0agQ2PKT6rRDUK/szZ37for/wAYn/lUoM/mPnye8AffJcupXdcxzP1W3/EfElzspMxXqnwubfE+qx1JnRUwLjAhk3IvOFOuQeQ8eeiv8NhLTqJGogWuLffxVV2dwRdf7uVtKHCTE/fxUsuWmacWLVlG/De8Xab21v8AdlDbhXO71zlBkxqblbLhvCS/ODrlket/n8U/R4SXENyxcTa3r4ojkdIcsaTMTRwsjckN5cybH73UihQOUi53Gum4Pn81qncDDXRE3F/OEY4bewXMsjTCMFRRYXAEhvODtzP9k8/Ad91tz6aD5LRVMOBBA5H0/lRq1EtLXHTdSlkZaEEUn/CZbhWXAK4Y9pNokeMuaApOOpgNkBUNGsRVYf8AO23+oW+Sk5WVUbOm0H2JI29FXYl2qkU3HLYbAmB8gomJougmCP4Sk3RKK2UPGGmCfuywfEHZqrRze0epAW844/uHnosJhG58ZSb/APoD/wBve+it4yuQZ3UGdEmQmsoTjWwEAXtHhCPTaOogCAPOKZJTjyoz3wgBxxUV77ozUsozzdAxMLh3O92PMgek6qV/wFTkPUKLharWzIdeB3SNBMTI6n6yipPYP8Q6/qA1m9txz1SAnDAP5D/uC8cI8i2XlOdvS0z1HqmsLUYwGzi4hwLu6LOOwi0QI8FJZRpezDiHQS5sCM0EXGkX+p0U8j9XZXEvZUWGEwZyltQNAMEBzgCI2ESSE1xDCuzCnTkZ4cSCASBJMXmNVBpupOe91QVAWkvEOEy4OOSIuO/Hi0HYQGFoUqhkh+gFngRZwgECxAdrqI6BYnOKXZv4zb6NVwPhjpki0Ai413n4K3xDSBYQIjUfeirOEUabXhzcwkuPvDdpgDaO8THMBQ+KtotIPfPdIHeFpgTEC9hHK5Gpma4Rj2N85S6KriNF7qrWWlxAnobSPIIO1WIaynlYIABpt5wNPvqrDAV/aVHVQ0gAACdNe8R5fNUPGmF9RoNtyTfe1lBGmtmR4lT7mWP0x5wV0f8ACrATwumBbNOb/W9xJ9GhYTtIwU2kjkf6V0b8OagZw2nFvyWk+VIk/NaYyaiZc6XJHMPxBfmfS00cbf5qjzfrcLMU2K97dVAcUQBDQTlHQgEfA/FUtFVjqJLuR0HsbgZYCd1tzhoZICquw+HHsWyNlqqlMRCw5Fbs2KVaKzgg70QLkt9RCs6AyPIiXTYG0D7lUuFllXwcD9+i0D2yA4i/TquoN8bXwLIlf5GsXh7hxAB6fJQ24WTpA5fFTmOIPeOZHYCyJSTdsmtKipxNGJChYqlLOvJW2IqBVmJdZQcjRArca7LT8oWcw4Ht6IIn81luffCueL15OUKv7N0faY4HUUmuf/qcCxo9C4+SePbKy1E6hQe1oE3vNoAG8KFjqwg/VM5nRb5XVVj8TlBv4qsstqjPHHTspu0D5bKyPZxmbHA/tD3f0lv+5anHuzUS7YSJWV7J1Ixl/wBTXj/d/tVvEXsceW/Q34KBGNE2SvWPGBqFNgonFACgYFQqM8p6q5RnlACEplxROdZR3vSGf//Z"/>
          <p:cNvSpPr>
            <a:spLocks noChangeAspect="1" noChangeArrowheads="1"/>
          </p:cNvSpPr>
          <p:nvPr/>
        </p:nvSpPr>
        <p:spPr bwMode="auto">
          <a:xfrm>
            <a:off x="460375" y="44450"/>
            <a:ext cx="304800" cy="304800"/>
          </a:xfrm>
          <a:prstGeom prst="rect">
            <a:avLst/>
          </a:prstGeom>
          <a:noFill/>
          <a:ln w="9525">
            <a:noFill/>
            <a:miter lim="800000"/>
            <a:headEnd/>
            <a:tailEnd/>
          </a:ln>
        </p:spPr>
        <p:txBody>
          <a:bodyPr/>
          <a:lstStyle/>
          <a:p>
            <a:pPr eaLnBrk="1" hangingPunct="1"/>
            <a:endParaRPr lang="en-US" altLang="en-US"/>
          </a:p>
        </p:txBody>
      </p:sp>
      <p:sp>
        <p:nvSpPr>
          <p:cNvPr id="100359" name="AutoShape 16" descr="data:image/jpeg;base64,/9j/4AAQSkZJRgABAQAAAQABAAD/2wCEAAkGBxQSEBUUEBQUFBQVFBUVFBQQFRQVFRQVFBQYFhUWFBQYHSggGB0lHBQXITEiJSkrLi4uFx8zODMsNygtLisBCgoKDg0OGhAQGiwkICQsLywsLywsLCwsLCwsLCwsLCwsLCwsLCwsLCwsLCwsLCwsLCwsLCwsLCwsLCwsLCwsLP/AABEIALABHgMBIgACEQEDEQH/xAAcAAABBQEBAQAAAAAAAAAAAAACAQMEBQYHAAj/xAA/EAABAwIEAwUGBQIEBgMAAAABAAIRAyEEEjFBBVFhBiJxgZETMqGxwfAHI0JS0aLhU2KCwhRyc5Ky8RUkY//EABoBAAMBAQEBAAAAAAAAAAAAAAABAwQCBQb/xAAnEQACAgICAgEEAgMAAAAAAAAAAQIRAyESMQQiQTJRcYEzYRMUI//aAAwDAQACEQMRAD8AisanWNQsTrQrkgwEaFoTgQB5oRBI1HCAERhDCVABhIlahKBBNROKQBNV3keWs7IGbrspRAw7tJLTIHWdfKPVYnGkNxNYcvZj+ifqt92bpgYRpG7BfxkLlXarGmni6pmPcvq21NuqzRfsjQ1aZOdj2879THoipYlrtx6/wud4zi9KqT7QOzbZDadov8wnMDiS6kcpnKbyYdHl6bqvMlwOiUsQMxGYWTgbdYzD1fZAPILifdNj4CLD5XlT6PaOLuEC3PTmmpBwZqAF5V2C4m2rdp6+XMFS6lSwhdWcNDjyhSNKJMR5JKVCgAwUqQBKAgBCgDrp1wQAJAEhKKUJQAhavBKvBAwULgjKEpgAQmiE8U2UgIDE+xMNF1IYEAOIwhCWUAE1FKBpRhAHpShIEqYg2LxXmqPjcQGNLj6DdKxpDmJqZRqBPhb+FVVOIXy0+8T+o3zc4b9Ty2VPi+Ol0tEajukSY0BOwn15p/DucGg5QT+9xO42GhtdTci8YUdr4c3JgW9KbD6XXCPxBxhGKqtge956D0Xf8Mz/AOpH+T/18l87fiJXaMQ+QM5IHWA0KK7R1fZj6Ic98N1nbZbnhPA3FoeYDtzz6wY+wqfsfw01HF8affouh0sKQLuIjWNB/KbkjqMG1ZTN4e/K4PLSDqCDGl8ojS8x5Krfw1wcXVG8om4vaIHSb+FlrovDj96RomquGD9QLjYJ8kwcGjIHOS8tgBpblybxIJny32CuuG8XfLWVImLHQHl1I6oOIcGe3v0tALye6dCJG51WYxlUtec+dr5zZjB05ERHpyTWjiSTOnU6gcAQjCz3ZXihqMLXEFzbzzB+q0QVk7RnapiFCiKSExBhKEIRBMBSm5RgoCEgFlIEgShAHkQTbnJWuTA8UkIyvQgBvKhITrk2gZXwnWJtONSAMBHCEFEgBQETUjSiCAPJV4oUCHGrK9paxfVFMGBFydIMz/C07SsXxO9V5A1sN5gfOZ+K5m9Fca2MYDDlzu4JMxJG+pLQZ9Tz8lcnMXMY+MucWMnUi/NxPXp0T3ABlAaLOcLuNw1sXgba/wAaIsW0OxVERDRWpCDsc7deZJ+Q8pPSLI7YbYYf9Mf+K+WfxDqzxGr0j5L6nxlsOejY/pXyt2wpF/FKrRf8wC1+Wymnuv6FWv2b/sdghTwjDEE8/BX7cI5wtHifhb7KHhlEeyYJ0aAByMK3ovDW2vbXQ+u3z+SyydyPThHjFFXU4WAO9APnPxKguwDTYfA6z05qxxmKyGzNeUfW6qzje9do3+tilHsrTa6I9fCmDlO2rp5gaz1CynaPh+Y5gdOWoI1vuNVsjipkRHQ2kXi/ORHiOqg43DhzCSCY1E95smfMXK0xlXyZsmK10c94FxA0qwMQQRPIiYNl12jVDmgjcArkvEcIKWIaQDkLgDzgmCukcCrH2QDrxaeoWmDPLyJrTLQrySV5UJClG0JspxiAEhC5ESgcUAeQkogm3JgLTpZijqUMqCjWylO1KuZAANKJxQBKSgBSmyjQpDK9G1AEQQA4CiQsSkoAVpTjSmM6cpuQA6Ui8ULigAK74BjXZZ8UGjNUfZucjqco2/nr639ZndM26/VUOJOZ7W3LRMAbNDrnXcz6hcSK4yW7EhjWBog1DqYEGHagftv5uR4RgOIw7ASctRr3QLmDALp5kOO5gDrFPicR7SsDPcYPZiY7zzd/jDR/UFo+y2BL8c6rHca2lMgi7nPyhvWGm3jzvKbpF4q2dXxVWcI88wfivl3jfe4rU/6+3QjRfTGOeG4dzNC5oI8wLfNcLx/ZMsxgrurMOaqXlha4WmYDhM7clw2lL9ChFyjr7m9Elt9SAJ+fwE+fVTKVMvnkBYcvvnqq/D4tjiQ146g+811/Igg+OllJFYNZEvGnuAnbmPqsb+o9eK9SPxni9GkIhsyASREee6yJ4sKlSWwRP6dOkrQcX4bU9iX06dIONvz3l7h5NaWj1PUKi7KYHM9zKsNM972dyb216awu60JSSdLosqtmSYIylrjO7nF8DnsPFZo9oC1+UDMXWbqY2ELZ8ZwA9nlaXBoIjQ267/ei59jsKWVxUFQsmxeWh2UncDlFuYXUNvYZtRuInFG5hexuYfOh5HktlwgRSZ4Nnx39QsFxdxHdDy8mTPPl6Lc9nj+RTv7zW+uULVhPK8rtF21LKbanFoMQqNhQImIAQpClJSIGKBZNOTgcgKBAwnAEICJqAPJCV4pmq8goGOyklC3RKgCua9OAppgRhAx5pXiEjUSBDYpp6mmyV5r0ASHJEkr0oAgcVqBrCd5t1iCbLPh2Rr6jv2m5n9IiPU/NWnHnDMGWuHEyYsAZ+apazX1hTpsjPVePCGjfkBM+A6KUmaILQ/wyjUeWMaJc6XxrJdvy5ro/CqTcKym03OYOqEXkhv8AaB4qJwLgzMOJbJdla2d4aAAByFp5lXWGwhecz7AaD6lQyTXRohj+WNcR42Sc1RkN0A1gaBU3HvZmiakRlmYNvT4qz400O7to5LOccwn5DxEtIMg6SAoXy0zRFcacTBcI4o6rxJvs/d9yJNwJufVdawjXPaAPeENl3eJO4aXSAB4FcW7OubSx97AXHSQD9V1rhuKJDXAj3AbExEwfU/NGRKMlRfxpOcGn3YeM4fLYJjq2RPj/ADCd4ZhKbWw0Bp5ixNvmVNqtfUYXnKABMDXlHUrMVceRUyMc7Nu5t8rZuTtrA80NKLsrFOejRPwgLeczbfzlYntjwvu/lh0dY15BbOqK2QZXCoNRBGa4vy+B20VdxakRSbmDQHatlxI/5p3Tb+yFGN6buzksW0vvK6B2YaDhqXRuX0J/hYvtEA2r3d5lbHsZUD8KyNi4HxB/ghasLvZ5PlR46NAAlKVeAWgxCIgEKMFAAkJERSFACAJAiGiBABJUMrwKABqvgIWmUr2ykaIQA4RZNoybJslAEBqWUARQgbHmlESm2FFKBCgJs07p5qUJAK3ReK84oKlQAS4gDqgfZnu0b+9tJbAPQkT8lM7B4GS+s4WByU9bACHEeIyj1VRx3FNqVWATlFyYPugybeXmuhdnsD7OixhEWkzcy4zHlMeSyZslK0bsOO3ssMJPIxqrhtUZbi+4+9U3h6MQSLDSYUbGVgTE/wB1kvirZpa5OkQsbWFza+0LP8dfUdhnsp6vgf6Zvf71U/H38usqBVrzDY221XEbbL1SOM4nPSxRzTmD7/Qei6twXEZsOHT7sCdLTYW6Lm3bHCuZiXOd+sz6f2hbjsdizVw4aADAsJg8jA329CtmRXFMy+NPhkcS8x/HHCllaJeSGgD9RNhHqrjhHBWUaRD4fUdeq8/qds1v+VugHQ81RYTDltan3Z9/KZEAlhO+usK2x3F6lJoFSg8DUubDmnradQpRaW5G6fKWoFXxXAESadSo2Se61wInwIWexoxOQNZmJBIl7wcx0gNygD1V3jeP4cic8HXKTcHqs/jO0jfda1xjkDJJ2akq+EKUpV7OigxfD6pn2zSDHQxysNFruwlMjCtJ/U558pA/2rIY3GVXOlwLZtG8fZWt7HcWpupClZr2DLlOpHMc+fmtmLs8jyLWjUyilDKUq5kAa+6dam2svKcagDxSFK5IgBWhNlOt0TbkwPLwXkoQAJSJV5ACO0TLynnmyYzIAgtKNNAp0FIbDalSNRIEKCkfXDdT5C59EDSXOyjXnyCsqHD2gX+O6x+T5ixPits2+P4n+RcpaRSV+JHRjCerrD0CgkPcZqAnlyHktTVwjOWmsKsxdOGOy66AcyTA+JWCflyyaZ6WPxoY9pFNwXAitWki3tAbfsYZI8CWx5rqPDqYc7lfUjksz2W4cGtJ2aAP5J81q8KC0982MaR1kEeirH2a+xGek67JONeLAaAXIkD13WdxVUazc7cvFSMdiIzRJgmJOxWU4nxECQbE6RznZLI+UjrHGolliKmc93aRI++qjVT7OXbQbaW3vtzVLg+KQ0ucbSYnUxCznabtIXNLWnpF/XqrYonGWaiik7Y8V9vXtoy3iStF+GmLgOZF9vEbdZB06BYAyTOsrc/h/hiwmo45Wnuzf3tbCL6Xvv5LTKPrSMUZ+9s6DjAWtBbct77Z/cR02j5J9nE3hveMiNRvysfBURx8yeehcNGyeUxb+9oTbMYHgNJkXIi19yJ2sdZv8csos2wmifjcaKhMsbYXLmgEDTxVRXw2cm1NkT3iCIIHTqgxVXW8GNhrePPn9lBXxxaIzMFnEO6OzjvEzEzK6x418hl8iVVEzvE6JFZwa4VMsQ4NLROsZTfZUlYOpuzNkEGQR9FPr4oufIv4i1rDqhrVZGk/d1da6MUnydstOEdt3shtYZh+4e95jdbLAdocPVAy1ACf0usfRcsc0ckVJl7LpZGuzl4r6OzMqA6EHwTgK5xwkVHEBpLTzaXDzi4+C2WHOIpwauR7I1Eh/nAg+gR/s47psT8bJ8ItHFBKaw+LZUnKbjUGxHiE6FZNPaINNaYQKEoghKYjwShyFIEAec5LKbKWUALVNlHlPPNlHKBkNqcaU00p1qBjrQicbLzVHxhhjj5ephKTpWEVbSJPCzIncn4K4GnVU/DTotFhqYIAhfON85Ns+jpQikRHMJEqqxTMtSf0tvfTMbNn1n0WlxdNrW2N9gs3i3y6IsTvoecDlEqkYVI5c7RqezdECjpMgEiLmblWD8QAySDI33jSfEfOUxwR2Vridojw6dLI+PAHkZv63st0dQsxPc6KPjIzNOS3UfysBxrGCYJmP2nQf+lruPcQy/lNiYknnb79Vy3tLxDM8M2n5f3UcMXKVlssuEBmtjXPDiDFjEbQDHxVE+SVrP8A4j2eENV8gmGxGzgCqPhrGl7QQTf9JHOLghboNbo8+abSbHOE8Kc8juzfS+m5PKAtlXeKZa1s/lsibZZnI4Anme7bnpCg0nwctI+zbEk3JcPHU3Mza2sJawBOeTlmSSIgN6c5v9hd2cJDjKFQtL3uMtBeJ90DNOkR19UhqOYwk3iLETa5JLtZuJ5W2hP4nEEsNoY5pAg7Cfe2n59ICi1352uIGzYE+9YyCekX8JXLOyC7ibgJguIOQ8w4g2aLx0UOqalVxtlAIB1iJMk9JlWWGH5ZI1c5rr2vlBj0J9U9hy00zEWOsas/j73RaE0UdLBOJMCRJBja1vFHVoFoEzfTxGtvvVXdGkRWIbMPa2AdZc2Q3qDf4qNUFyye6Hy0HxOh21+C5bGkUvsu9CuMBwwkaL2BwgNWBfcHkN7eMrfcL4UC0GFlz5WtI3ePBVbK3s/wzvAfBa32BjK4bbhVxwYYbDTdXODqhzL66LD9T2a5daMLxzDGk/NScQ4XB+nUK34RjxXpB4sdHDk4aj6+aXtPRAE9Fm+ymJyYh9PZ4kf8zf7SvR8PI16s8/zcaceaNiUCUlASvSPKPShlLCWEAMuSsKV4QNCBoOobJgo3plzEDIoRNTYKMFAElpUXiTu6BzcPhJT9MqDxgn8uP3x6hSz/AMbr7FcC/wCsbLLhQuFoKtf2dgQVS4XCupMBIBmBM+74qXSfJcBsBBiARF5Pjb0Xj4sLW2ezky30ercWaSQ8OHUiQPoFHwbC58jvNNrz5X2S4jDgMJIBdJDZOvIn+/NWHAacHKbG3hPRdyhxevk4U20W+Bc4NyNBOsH9p6+V1B7RYz2Yyu2aJ8tPgtBUGRs9JP8AIP0XOO1vEXOcWWBMgASZ2F5VZ6XEnj27IftGlj6jrmDvaFiKfDjXx+Hp/wCK4ExyzH6D4rV8ZomjhgDq4ARvZM/h5hPa8Xpu2oU/jDo+qeHVtC8naSLH8UMJ7HCZG/uZy2Y2Vy/h/vTsPHe31XVfxmeTSj91QR5AfwVygDKQBq3Uj928fLyV8H0v8mPL2vwavDvG9swcBf8AcANOe/opGMOVmXUG2+242MyfS2yruGODi48h3eVr+fnzCnVDOU6wOdt3QdPseSo2CVkiqRlAzSZGUafpAueUiP7QotPXK3TNtuTtYWj+eaWsAA06mJO29h4W+aSgwAHMfeJJ8hmPPeb/AGEOj1N+VwbtAjTQyW+dvgiwYEuDdCSBFrFsCPKJ8UtUy8Exobnl7oNuoRUWmJiSHyPRxnTkErHQ/WYcjSPeAbBaTMMNo6iQOUKuxA7wdsXOnxk2P3uFPLXQA2/dPjEuBHTQeibqUCWnxEiNCRMu9QuXI6jAd4G6KzbyIEk89f59F0/h2HAiN5lcvwbSHW8vIz9+K3/ZjE5iDNw10TzgG48R8VkypNo1wtRLvG4WRMbFVdEFhvofgtLX0jW0dbW+iqsXQBBUJxSZTHPVMqOOUc7DHKVz6m72eKpkf4jR5OOU/Albyu8tkErB8ZdFZpGz2n0KrgfuGZejN5CalOVwYMKLhSZuvZPBoflKF56QFMQj0CN6ZlA0K9NFyccbJhxQMhNRtTbCnAgB9idZFnOaHAG0/pds4CdUywpK3jYiPMlSzXwdFcFc1ZZsqlzdtQBtG1+SlNp+BFtJvoYv4KFTb3AAYg3OneOsD4SplM2lxG6w18Ho/BEfSzVBTA912YkzrqB1tdajh2AzDMLkbKgwEl5c0WJERy2WrwstB092fCwCnHc/wdTbUQONYg06MWzC3ksBhqOevL75ADMddelgFf8AaXiWbMM2g0Gkj+6rsMMlEvtmqEx0aDr539FxkfKWimJcY7Mp2wxJe/KDZsnwGysPwYbPt6x1zZZ/0k/UrOcUrEh7zuT6ALYfhKwN4Y90XdUcc0agQ2PKT6rRDUK/szZ37for/wAYn/lUoM/mPnye8AffJcupXdcxzP1W3/EfElzspMxXqnwubfE+qx1JnRUwLjAhk3IvOFOuQeQ8eeiv8NhLTqJGogWuLffxVV2dwRdf7uVtKHCTE/fxUsuWmacWLVlG/De8Xab21v8AdlDbhXO71zlBkxqblbLhvCS/ODrlket/n8U/R4SXENyxcTa3r4ojkdIcsaTMTRwsjckN5cybH73UihQOUi53Gum4Pn81qncDDXRE3F/OEY4bewXMsjTCMFRRYXAEhvODtzP9k8/Ad91tz6aD5LRVMOBBA5H0/lRq1EtLXHTdSlkZaEEUn/CZbhWXAK4Y9pNokeMuaApOOpgNkBUNGsRVYf8AO23+oW+Sk5WVUbOm0H2JI29FXYl2qkU3HLYbAmB8gomJougmCP4Sk3RKK2UPGGmCfuywfEHZqrRze0epAW844/uHnosJhG58ZSb/APoD/wBve+it4yuQZ3UGdEmQmsoTjWwEAXtHhCPTaOogCAPOKZJTjyoz3wgBxxUV77ozUsozzdAxMLh3O92PMgek6qV/wFTkPUKLharWzIdeB3SNBMTI6n6yipPYP8Q6/qA1m9txz1SAnDAP5D/uC8cI8i2XlOdvS0z1HqmsLUYwGzi4hwLu6LOOwi0QI8FJZRpezDiHQS5sCM0EXGkX+p0U8j9XZXEvZUWGEwZyltQNAMEBzgCI2ESSE1xDCuzCnTkZ4cSCASBJMXmNVBpupOe91QVAWkvEOEy4OOSIuO/Hi0HYQGFoUqhkh+gFngRZwgECxAdrqI6BYnOKXZv4zb6NVwPhjpki0Ai413n4K3xDSBYQIjUfeirOEUabXhzcwkuPvDdpgDaO8THMBQ+KtotIPfPdIHeFpgTEC9hHK5Gpma4Rj2N85S6KriNF7qrWWlxAnobSPIIO1WIaynlYIABpt5wNPvqrDAV/aVHVQ0gAACdNe8R5fNUPGmF9RoNtyTfe1lBGmtmR4lT7mWP0x5wV0f8ACrATwumBbNOb/W9xJ9GhYTtIwU2kjkf6V0b8OagZw2nFvyWk+VIk/NaYyaiZc6XJHMPxBfmfS00cbf5qjzfrcLMU2K97dVAcUQBDQTlHQgEfA/FUtFVjqJLuR0HsbgZYCd1tzhoZICquw+HHsWyNlqqlMRCw5Fbs2KVaKzgg70QLkt9RCs6AyPIiXTYG0D7lUuFllXwcD9+i0D2yA4i/TquoN8bXwLIlf5GsXh7hxAB6fJQ24WTpA5fFTmOIPeOZHYCyJSTdsmtKipxNGJChYqlLOvJW2IqBVmJdZQcjRArca7LT8oWcw4Ht6IIn81luffCueL15OUKv7N0faY4HUUmuf/qcCxo9C4+SePbKy1E6hQe1oE3vNoAG8KFjqwg/VM5nRb5XVVj8TlBv4qsstqjPHHTspu0D5bKyPZxmbHA/tD3f0lv+5anHuzUS7YSJWV7J1Ixl/wBTXj/d/tVvEXsceW/Q34KBGNE2SvWPGBqFNgonFACgYFQqM8p6q5RnlACEplxROdZR3vSGf//Z"/>
          <p:cNvSpPr>
            <a:spLocks noChangeAspect="1" noChangeArrowheads="1"/>
          </p:cNvSpPr>
          <p:nvPr/>
        </p:nvSpPr>
        <p:spPr bwMode="auto">
          <a:xfrm>
            <a:off x="704850" y="196850"/>
            <a:ext cx="304800" cy="304800"/>
          </a:xfrm>
          <a:prstGeom prst="rect">
            <a:avLst/>
          </a:prstGeom>
          <a:noFill/>
          <a:ln w="9525">
            <a:noFill/>
            <a:miter lim="800000"/>
            <a:headEnd/>
            <a:tailEnd/>
          </a:ln>
        </p:spPr>
        <p:txBody>
          <a:bodyPr/>
          <a:lstStyle/>
          <a:p>
            <a:pPr eaLnBrk="1" hangingPunct="1"/>
            <a:endParaRPr lang="en-US" altLang="en-US"/>
          </a:p>
        </p:txBody>
      </p:sp>
      <p:pic>
        <p:nvPicPr>
          <p:cNvPr id="100360" name="Picture 20" descr="http://johndenugent.us/images/Neanderthal_280_470743a.jpg.pagespeed.ce.83TfWcXphB.jpg"/>
          <p:cNvPicPr>
            <a:picLocks noChangeAspect="1" noChangeArrowheads="1"/>
          </p:cNvPicPr>
          <p:nvPr/>
        </p:nvPicPr>
        <p:blipFill>
          <a:blip r:embed="rId4" cstate="print"/>
          <a:srcRect/>
          <a:stretch>
            <a:fillRect/>
          </a:stretch>
        </p:blipFill>
        <p:spPr bwMode="auto">
          <a:xfrm>
            <a:off x="3381375" y="538163"/>
            <a:ext cx="1681163" cy="2343150"/>
          </a:xfrm>
          <a:prstGeom prst="rect">
            <a:avLst/>
          </a:prstGeom>
          <a:noFill/>
          <a:ln w="9525">
            <a:noFill/>
            <a:miter lim="800000"/>
            <a:headEnd/>
            <a:tailEnd/>
          </a:ln>
        </p:spPr>
      </p:pic>
      <p:pic>
        <p:nvPicPr>
          <p:cNvPr id="100361" name="Picture 22" descr="http://m.cdn.blog.hu/ju/juharizsuzsanna/image/2013-03/biatch.jpg"/>
          <p:cNvPicPr>
            <a:picLocks noChangeAspect="1" noChangeArrowheads="1"/>
          </p:cNvPicPr>
          <p:nvPr/>
        </p:nvPicPr>
        <p:blipFill>
          <a:blip r:embed="rId5" cstate="print"/>
          <a:srcRect/>
          <a:stretch>
            <a:fillRect/>
          </a:stretch>
        </p:blipFill>
        <p:spPr bwMode="auto">
          <a:xfrm>
            <a:off x="6604000" y="3025775"/>
            <a:ext cx="2209800" cy="3333750"/>
          </a:xfrm>
          <a:prstGeom prst="rect">
            <a:avLst/>
          </a:prstGeom>
          <a:noFill/>
          <a:ln w="9525">
            <a:noFill/>
            <a:miter lim="800000"/>
            <a:headEnd/>
            <a:tailEnd/>
          </a:ln>
        </p:spPr>
      </p:pic>
      <p:pic>
        <p:nvPicPr>
          <p:cNvPr id="100362" name="Picture 18" descr="http://ichef.bbci.co.uk/naturelibrary/images/ic/credit/640x395/n/ne/neanderthal/neanderthal_1.jpg"/>
          <p:cNvPicPr>
            <a:picLocks noChangeAspect="1" noChangeArrowheads="1"/>
          </p:cNvPicPr>
          <p:nvPr/>
        </p:nvPicPr>
        <p:blipFill>
          <a:blip r:embed="rId6" cstate="print"/>
          <a:srcRect/>
          <a:stretch>
            <a:fillRect/>
          </a:stretch>
        </p:blipFill>
        <p:spPr bwMode="auto">
          <a:xfrm>
            <a:off x="5076825" y="538163"/>
            <a:ext cx="3795713" cy="2343150"/>
          </a:xfrm>
          <a:prstGeom prst="rect">
            <a:avLst/>
          </a:prstGeom>
          <a:noFill/>
          <a:ln w="9525">
            <a:noFill/>
            <a:miter lim="800000"/>
            <a:headEnd/>
            <a:tailEnd/>
          </a:ln>
        </p:spPr>
      </p:pic>
      <p:pic>
        <p:nvPicPr>
          <p:cNvPr id="100363" name="Picture 26" descr="http://s1.ibtimes.com/sites/www.ibtimes.com/files/styles/v2_article_large/public/2013/12/20/neanderthal.jpg?itok=q37nG_Uk"/>
          <p:cNvPicPr>
            <a:picLocks noChangeAspect="1" noChangeArrowheads="1"/>
          </p:cNvPicPr>
          <p:nvPr/>
        </p:nvPicPr>
        <p:blipFill>
          <a:blip r:embed="rId7" cstate="print"/>
          <a:srcRect/>
          <a:stretch>
            <a:fillRect/>
          </a:stretch>
        </p:blipFill>
        <p:spPr bwMode="auto">
          <a:xfrm>
            <a:off x="250825" y="541338"/>
            <a:ext cx="3121025" cy="233997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777875"/>
          </a:xfrm>
        </p:spPr>
        <p:txBody>
          <a:bodyPr/>
          <a:lstStyle/>
          <a:p>
            <a:pPr>
              <a:defRPr/>
            </a:pPr>
            <a:r>
              <a:rPr lang="en-US" altLang="en-US" sz="3100" b="1" i="1" dirty="0" err="1">
                <a:solidFill>
                  <a:srgbClr val="333399"/>
                </a:solidFill>
                <a:latin typeface="+mn-lt"/>
                <a:ea typeface="+mn-ea"/>
                <a:cs typeface="Arial" panose="020B0604020202020204" pitchFamily="34" charset="0"/>
              </a:rPr>
              <a:t>Toxodon</a:t>
            </a:r>
            <a:r>
              <a:rPr lang="en-US" altLang="en-US" sz="3100" b="1" dirty="0">
                <a:solidFill>
                  <a:srgbClr val="333399"/>
                </a:solidFill>
                <a:latin typeface="+mn-lt"/>
                <a:ea typeface="+mn-ea"/>
                <a:cs typeface="Arial" panose="020B0604020202020204" pitchFamily="34" charset="0"/>
              </a:rPr>
              <a:t> (</a:t>
            </a:r>
            <a:r>
              <a:rPr lang="en-US" altLang="en-US" sz="3100" b="1" dirty="0" err="1">
                <a:solidFill>
                  <a:srgbClr val="333399"/>
                </a:solidFill>
                <a:latin typeface="+mn-lt"/>
                <a:ea typeface="+mn-ea"/>
                <a:cs typeface="Arial" panose="020B0604020202020204" pitchFamily="34" charset="0"/>
              </a:rPr>
              <a:t>Notoungulata</a:t>
            </a:r>
            <a:r>
              <a:rPr lang="en-US" altLang="en-US" sz="3100" b="1" dirty="0">
                <a:solidFill>
                  <a:srgbClr val="333399"/>
                </a:solidFill>
                <a:latin typeface="+mn-lt"/>
                <a:ea typeface="+mn-ea"/>
                <a:cs typeface="Arial" panose="020B0604020202020204" pitchFamily="34" charset="0"/>
              </a:rPr>
              <a:t>) </a:t>
            </a:r>
            <a:r>
              <a:rPr lang="ru-RU" altLang="en-US" sz="3100" b="1" dirty="0">
                <a:solidFill>
                  <a:srgbClr val="333399"/>
                </a:solidFill>
                <a:latin typeface="+mn-lt"/>
                <a:ea typeface="+mn-ea"/>
                <a:cs typeface="Arial" panose="020B0604020202020204" pitchFamily="34" charset="0"/>
              </a:rPr>
              <a:t>и</a:t>
            </a:r>
            <a:r>
              <a:rPr lang="en-US" altLang="en-US" sz="3100" b="1" dirty="0">
                <a:solidFill>
                  <a:srgbClr val="333399"/>
                </a:solidFill>
                <a:latin typeface="+mn-lt"/>
                <a:ea typeface="+mn-ea"/>
                <a:cs typeface="Arial" panose="020B0604020202020204" pitchFamily="34" charset="0"/>
              </a:rPr>
              <a:t> </a:t>
            </a:r>
            <a:r>
              <a:rPr lang="en-US" altLang="en-US" sz="3100" b="1" i="1" dirty="0" err="1">
                <a:solidFill>
                  <a:srgbClr val="333399"/>
                </a:solidFill>
                <a:latin typeface="+mn-lt"/>
                <a:ea typeface="+mn-ea"/>
                <a:cs typeface="Arial" panose="020B0604020202020204" pitchFamily="34" charset="0"/>
              </a:rPr>
              <a:t>Macrauchenia</a:t>
            </a:r>
            <a:r>
              <a:rPr lang="en-US" altLang="en-US" sz="3100" b="1" dirty="0">
                <a:solidFill>
                  <a:srgbClr val="333399"/>
                </a:solidFill>
                <a:latin typeface="+mn-lt"/>
                <a:ea typeface="+mn-ea"/>
                <a:cs typeface="Arial" panose="020B0604020202020204" pitchFamily="34" charset="0"/>
              </a:rPr>
              <a:t> (</a:t>
            </a:r>
            <a:r>
              <a:rPr lang="en-US" altLang="en-US" sz="3100" b="1" dirty="0" err="1">
                <a:solidFill>
                  <a:srgbClr val="333399"/>
                </a:solidFill>
                <a:latin typeface="+mn-lt"/>
                <a:ea typeface="+mn-ea"/>
                <a:cs typeface="Arial" panose="020B0604020202020204" pitchFamily="34" charset="0"/>
              </a:rPr>
              <a:t>Litopterna</a:t>
            </a:r>
            <a:r>
              <a:rPr lang="en-US" altLang="en-US" sz="3100" b="1" dirty="0">
                <a:solidFill>
                  <a:srgbClr val="333399"/>
                </a:solidFill>
                <a:latin typeface="+mn-lt"/>
                <a:ea typeface="+mn-ea"/>
                <a:cs typeface="Arial" panose="020B0604020202020204" pitchFamily="34" charset="0"/>
              </a:rPr>
              <a:t>)</a:t>
            </a:r>
            <a:endParaRPr lang="en-US" sz="3100" b="1" dirty="0">
              <a:solidFill>
                <a:srgbClr val="333399"/>
              </a:solidFill>
              <a:latin typeface="+mn-lt"/>
              <a:ea typeface="+mn-ea"/>
              <a:cs typeface="Arial" panose="020B0604020202020204" pitchFamily="34" charset="0"/>
            </a:endParaRPr>
          </a:p>
        </p:txBody>
      </p:sp>
      <p:pic>
        <p:nvPicPr>
          <p:cNvPr id="101379" name="Picture 2"/>
          <p:cNvPicPr>
            <a:picLocks noChangeAspect="1" noChangeArrowheads="1"/>
          </p:cNvPicPr>
          <p:nvPr/>
        </p:nvPicPr>
        <p:blipFill>
          <a:blip r:embed="rId2" cstate="print"/>
          <a:srcRect/>
          <a:stretch>
            <a:fillRect/>
          </a:stretch>
        </p:blipFill>
        <p:spPr bwMode="auto">
          <a:xfrm>
            <a:off x="1293813" y="1130300"/>
            <a:ext cx="6518275" cy="5029200"/>
          </a:xfrm>
          <a:prstGeom prst="rect">
            <a:avLst/>
          </a:prstGeom>
          <a:noFill/>
          <a:ln w="9525">
            <a:noFill/>
            <a:miter lim="800000"/>
            <a:headEnd/>
            <a:tailEnd/>
          </a:ln>
        </p:spPr>
      </p:pic>
      <p:sp>
        <p:nvSpPr>
          <p:cNvPr id="101380" name="TextBox 3"/>
          <p:cNvSpPr txBox="1">
            <a:spLocks noChangeArrowheads="1"/>
          </p:cNvSpPr>
          <p:nvPr/>
        </p:nvSpPr>
        <p:spPr bwMode="auto">
          <a:xfrm>
            <a:off x="539750" y="6307138"/>
            <a:ext cx="4075113" cy="338137"/>
          </a:xfrm>
          <a:prstGeom prst="rect">
            <a:avLst/>
          </a:prstGeom>
          <a:noFill/>
          <a:ln w="9525">
            <a:noFill/>
            <a:miter lim="800000"/>
            <a:headEnd/>
            <a:tailEnd/>
          </a:ln>
        </p:spPr>
        <p:txBody>
          <a:bodyPr wrap="none">
            <a:spAutoFit/>
          </a:bodyPr>
          <a:lstStyle/>
          <a:p>
            <a:r>
              <a:rPr lang="en-US" altLang="en-US" sz="1600">
                <a:latin typeface="Arial" pitchFamily="34" charset="0"/>
              </a:rPr>
              <a:t>Welker</a:t>
            </a:r>
            <a:r>
              <a:rPr lang="ru-RU" altLang="en-US" sz="1600">
                <a:latin typeface="Arial" pitchFamily="34" charset="0"/>
              </a:rPr>
              <a:t> </a:t>
            </a:r>
            <a:r>
              <a:rPr lang="en-US" altLang="en-US" sz="1600">
                <a:latin typeface="Arial" pitchFamily="34" charset="0"/>
              </a:rPr>
              <a:t>et al., Nature 28.9-22.1-18.3 / 2015</a:t>
            </a:r>
          </a:p>
        </p:txBody>
      </p:sp>
      <p:sp>
        <p:nvSpPr>
          <p:cNvPr id="101381" name="TextBox 7"/>
          <p:cNvSpPr txBox="1">
            <a:spLocks noChangeArrowheads="1"/>
          </p:cNvSpPr>
          <p:nvPr/>
        </p:nvSpPr>
        <p:spPr bwMode="auto">
          <a:xfrm>
            <a:off x="4643438" y="6475413"/>
            <a:ext cx="4392612" cy="338137"/>
          </a:xfrm>
          <a:prstGeom prst="rect">
            <a:avLst/>
          </a:prstGeom>
          <a:noFill/>
          <a:ln w="9525">
            <a:noFill/>
            <a:miter lim="800000"/>
            <a:headEnd/>
            <a:tailEnd/>
          </a:ln>
        </p:spPr>
        <p:txBody>
          <a:bodyPr>
            <a:spAutoFit/>
          </a:bodyPr>
          <a:lstStyle/>
          <a:p>
            <a:r>
              <a:rPr lang="en-US" altLang="en-US" sz="1600">
                <a:latin typeface="Arial" pitchFamily="34" charset="0"/>
              </a:rPr>
              <a:t>Buckley, Proc. Biol. Sci. 30.10-6.3-1.4 / 2015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ttp://animals.3dn.ru/_nw/0/30423888.jpg"/>
          <p:cNvPicPr>
            <a:picLocks noChangeAspect="1" noChangeArrowheads="1"/>
          </p:cNvPicPr>
          <p:nvPr/>
        </p:nvPicPr>
        <p:blipFill>
          <a:blip r:embed="rId2" cstate="print"/>
          <a:srcRect/>
          <a:stretch>
            <a:fillRect/>
          </a:stretch>
        </p:blipFill>
        <p:spPr bwMode="auto">
          <a:xfrm>
            <a:off x="1547813" y="779463"/>
            <a:ext cx="6057900" cy="6057900"/>
          </a:xfrm>
          <a:prstGeom prst="rect">
            <a:avLst/>
          </a:prstGeom>
          <a:noFill/>
          <a:ln w="9525">
            <a:noFill/>
            <a:miter lim="800000"/>
            <a:headEnd/>
            <a:tailEnd/>
          </a:ln>
        </p:spPr>
      </p:pic>
      <p:sp>
        <p:nvSpPr>
          <p:cNvPr id="2" name="Заголовок 1"/>
          <p:cNvSpPr>
            <a:spLocks noGrp="1"/>
          </p:cNvSpPr>
          <p:nvPr>
            <p:ph type="title"/>
          </p:nvPr>
        </p:nvSpPr>
        <p:spPr>
          <a:xfrm>
            <a:off x="179388" y="274638"/>
            <a:ext cx="8785225" cy="1143000"/>
          </a:xfrm>
        </p:spPr>
        <p:txBody>
          <a:bodyPr/>
          <a:lstStyle/>
          <a:p>
            <a:pPr>
              <a:defRPr/>
            </a:pPr>
            <a:r>
              <a:rPr lang="ru-RU" sz="3200" b="1" dirty="0" err="1">
                <a:solidFill>
                  <a:srgbClr val="333399"/>
                </a:solidFill>
                <a:latin typeface="+mn-lt"/>
                <a:ea typeface="+mn-ea"/>
                <a:cs typeface="Arial" panose="020B0604020202020204" pitchFamily="34" charset="0"/>
              </a:rPr>
              <a:t>Макраухения</a:t>
            </a:r>
            <a:r>
              <a:rPr lang="ru-RU" sz="3200" b="1" dirty="0">
                <a:solidFill>
                  <a:srgbClr val="333399"/>
                </a:solidFill>
                <a:latin typeface="+mn-lt"/>
                <a:ea typeface="+mn-ea"/>
                <a:cs typeface="Arial" panose="020B0604020202020204" pitchFamily="34" charset="0"/>
              </a:rPr>
              <a:t>. </a:t>
            </a:r>
            <a:br>
              <a:rPr lang="ru-RU" sz="3200" b="1" dirty="0">
                <a:solidFill>
                  <a:srgbClr val="333399"/>
                </a:solidFill>
                <a:latin typeface="+mn-lt"/>
                <a:ea typeface="+mn-ea"/>
                <a:cs typeface="Arial" panose="020B0604020202020204" pitchFamily="34" charset="0"/>
              </a:rPr>
            </a:br>
            <a:r>
              <a:rPr lang="ru-RU" sz="3200" b="1" dirty="0">
                <a:solidFill>
                  <a:srgbClr val="333399"/>
                </a:solidFill>
                <a:latin typeface="+mn-lt"/>
                <a:ea typeface="+mn-ea"/>
                <a:cs typeface="Arial" panose="020B0604020202020204" pitchFamily="34" charset="0"/>
              </a:rPr>
              <a:t>1000 кг, ноги носорога, туловище верблюда</a:t>
            </a:r>
            <a:endParaRPr lang="en-US" sz="3200" b="1" dirty="0">
              <a:solidFill>
                <a:srgbClr val="333399"/>
              </a:solidFill>
              <a:latin typeface="+mn-lt"/>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468313" y="0"/>
            <a:ext cx="8229600" cy="908050"/>
          </a:xfrm>
        </p:spPr>
        <p:txBody>
          <a:bodyPr/>
          <a:lstStyle/>
          <a:p>
            <a:pPr>
              <a:defRPr/>
            </a:pPr>
            <a:r>
              <a:rPr lang="ru-RU" altLang="en-US" sz="3200" b="1" dirty="0">
                <a:solidFill>
                  <a:srgbClr val="333399"/>
                </a:solidFill>
                <a:latin typeface="Arial" panose="020B0604020202020204" pitchFamily="34" charset="0"/>
                <a:ea typeface="+mn-ea"/>
                <a:cs typeface="Arial" panose="020B0604020202020204" pitchFamily="34" charset="0"/>
              </a:rPr>
              <a:t>Предсказательная сила: промежуточные формы</a:t>
            </a:r>
          </a:p>
        </p:txBody>
      </p:sp>
      <p:pic>
        <p:nvPicPr>
          <p:cNvPr id="13315" name="Picture 4" descr="http://upload.wikimedia.org/wikipedia/commons/2/2f/Hominins_1900.png"/>
          <p:cNvPicPr>
            <a:picLocks noChangeAspect="1" noChangeArrowheads="1"/>
          </p:cNvPicPr>
          <p:nvPr/>
        </p:nvPicPr>
        <p:blipFill>
          <a:blip r:embed="rId2" cstate="print"/>
          <a:srcRect/>
          <a:stretch>
            <a:fillRect/>
          </a:stretch>
        </p:blipFill>
        <p:spPr bwMode="auto">
          <a:xfrm>
            <a:off x="4557713" y="1341438"/>
            <a:ext cx="4051300" cy="2468562"/>
          </a:xfrm>
          <a:prstGeom prst="rect">
            <a:avLst/>
          </a:prstGeom>
          <a:noFill/>
          <a:ln w="9525">
            <a:noFill/>
            <a:miter lim="800000"/>
            <a:headEnd/>
            <a:tailEnd/>
          </a:ln>
        </p:spPr>
      </p:pic>
      <p:sp>
        <p:nvSpPr>
          <p:cNvPr id="13316" name="TextBox 2"/>
          <p:cNvSpPr txBox="1">
            <a:spLocks noChangeArrowheads="1"/>
          </p:cNvSpPr>
          <p:nvPr/>
        </p:nvSpPr>
        <p:spPr bwMode="auto">
          <a:xfrm>
            <a:off x="766762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1900</a:t>
            </a:r>
            <a:endParaRPr lang="en-US" altLang="ru-RU">
              <a:latin typeface="Arial" pitchFamily="34" charset="0"/>
            </a:endParaRPr>
          </a:p>
        </p:txBody>
      </p:sp>
      <p:pic>
        <p:nvPicPr>
          <p:cNvPr id="13317" name="Picture 6" descr="http://upload.wikimedia.org/wikipedia/commons/5/58/Hominins_1850.png"/>
          <p:cNvPicPr>
            <a:picLocks noChangeAspect="1" noChangeArrowheads="1"/>
          </p:cNvPicPr>
          <p:nvPr/>
        </p:nvPicPr>
        <p:blipFill>
          <a:blip r:embed="rId3" cstate="print"/>
          <a:srcRect/>
          <a:stretch>
            <a:fillRect/>
          </a:stretch>
        </p:blipFill>
        <p:spPr bwMode="auto">
          <a:xfrm>
            <a:off x="395288" y="1320800"/>
            <a:ext cx="4167187" cy="2540000"/>
          </a:xfrm>
          <a:prstGeom prst="rect">
            <a:avLst/>
          </a:prstGeom>
          <a:noFill/>
          <a:ln w="9525">
            <a:noFill/>
            <a:miter lim="800000"/>
            <a:headEnd/>
            <a:tailEnd/>
          </a:ln>
        </p:spPr>
      </p:pic>
      <p:sp>
        <p:nvSpPr>
          <p:cNvPr id="13318" name="TextBox 8"/>
          <p:cNvSpPr txBox="1">
            <a:spLocks noChangeArrowheads="1"/>
          </p:cNvSpPr>
          <p:nvPr/>
        </p:nvSpPr>
        <p:spPr bwMode="auto">
          <a:xfrm>
            <a:off x="363537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1850</a:t>
            </a:r>
            <a:endParaRPr lang="en-US" altLang="ru-RU">
              <a:latin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lstStyle/>
          <a:p>
            <a:pPr>
              <a:defRPr/>
            </a:pPr>
            <a:r>
              <a:rPr lang="ru-RU" sz="3200" b="1" dirty="0" err="1">
                <a:solidFill>
                  <a:srgbClr val="333399"/>
                </a:solidFill>
                <a:latin typeface="+mn-lt"/>
                <a:ea typeface="+mn-ea"/>
                <a:cs typeface="Arial" panose="020B0604020202020204" pitchFamily="34" charset="0"/>
              </a:rPr>
              <a:t>Токсодон</a:t>
            </a:r>
            <a:r>
              <a:rPr lang="ru-RU" sz="3200" b="1" dirty="0">
                <a:solidFill>
                  <a:srgbClr val="333399"/>
                </a:solidFill>
                <a:latin typeface="+mn-lt"/>
                <a:ea typeface="+mn-ea"/>
                <a:cs typeface="Arial" panose="020B0604020202020204" pitchFamily="34" charset="0"/>
              </a:rPr>
              <a:t>. </a:t>
            </a:r>
            <a:br>
              <a:rPr lang="ru-RU" sz="3200" b="1" dirty="0">
                <a:solidFill>
                  <a:srgbClr val="333399"/>
                </a:solidFill>
                <a:latin typeface="+mn-lt"/>
                <a:ea typeface="+mn-ea"/>
                <a:cs typeface="Arial" panose="020B0604020202020204" pitchFamily="34" charset="0"/>
              </a:rPr>
            </a:br>
            <a:r>
              <a:rPr lang="ru-RU" sz="3200" b="1" dirty="0">
                <a:solidFill>
                  <a:srgbClr val="333399"/>
                </a:solidFill>
                <a:latin typeface="+mn-lt"/>
                <a:ea typeface="+mn-ea"/>
                <a:cs typeface="Arial" panose="020B0604020202020204" pitchFamily="34" charset="0"/>
              </a:rPr>
              <a:t>1500 кг, туловище носорога, голова гиппопотама</a:t>
            </a:r>
            <a:endParaRPr lang="en-US" sz="3200" b="1" dirty="0">
              <a:solidFill>
                <a:srgbClr val="333399"/>
              </a:solidFill>
              <a:latin typeface="+mn-lt"/>
              <a:ea typeface="+mn-ea"/>
              <a:cs typeface="Arial" panose="020B0604020202020204" pitchFamily="34" charset="0"/>
            </a:endParaRPr>
          </a:p>
        </p:txBody>
      </p:sp>
      <p:pic>
        <p:nvPicPr>
          <p:cNvPr id="103427" name="Picture 2" descr="http://media-1.web.britannica.com/eb-media/72/124472-004-AE2F099A.jpg"/>
          <p:cNvPicPr>
            <a:picLocks noChangeAspect="1" noChangeArrowheads="1"/>
          </p:cNvPicPr>
          <p:nvPr/>
        </p:nvPicPr>
        <p:blipFill>
          <a:blip r:embed="rId2" cstate="print"/>
          <a:srcRect/>
          <a:stretch>
            <a:fillRect/>
          </a:stretch>
        </p:blipFill>
        <p:spPr bwMode="auto">
          <a:xfrm>
            <a:off x="611188" y="1538288"/>
            <a:ext cx="7681912" cy="4608512"/>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1" descr="natureRGB"/>
          <p:cNvPicPr>
            <a:picLocks noChangeAspect="1" noChangeArrowheads="1"/>
          </p:cNvPicPr>
          <p:nvPr/>
        </p:nvPicPr>
        <p:blipFill>
          <a:blip r:embed="rId2" cstate="print"/>
          <a:srcRect/>
          <a:stretch>
            <a:fillRect/>
          </a:stretch>
        </p:blipFill>
        <p:spPr bwMode="auto">
          <a:xfrm>
            <a:off x="1931988" y="5995988"/>
            <a:ext cx="1230312" cy="276225"/>
          </a:xfrm>
          <a:prstGeom prst="rect">
            <a:avLst/>
          </a:prstGeom>
          <a:noFill/>
          <a:ln w="9525">
            <a:noFill/>
            <a:miter lim="800000"/>
            <a:headEnd/>
            <a:tailEnd/>
          </a:ln>
        </p:spPr>
      </p:pic>
      <p:pic>
        <p:nvPicPr>
          <p:cNvPr id="104451" name="Picture 7" descr="C:\Documents and Settings\Administrator\Desktop\3.12\ntu\ppt\nature14249-f2.jpg"/>
          <p:cNvPicPr>
            <a:picLocks noChangeAspect="1" noChangeArrowheads="1"/>
          </p:cNvPicPr>
          <p:nvPr/>
        </p:nvPicPr>
        <p:blipFill>
          <a:blip r:embed="rId3" cstate="print"/>
          <a:srcRect/>
          <a:stretch>
            <a:fillRect/>
          </a:stretch>
        </p:blipFill>
        <p:spPr bwMode="auto">
          <a:xfrm>
            <a:off x="34925" y="1196975"/>
            <a:ext cx="4529138" cy="4621213"/>
          </a:xfrm>
          <a:prstGeom prst="rect">
            <a:avLst/>
          </a:prstGeom>
          <a:noFill/>
          <a:ln w="9525">
            <a:noFill/>
            <a:miter lim="800000"/>
            <a:headEnd/>
            <a:tailEnd/>
          </a:ln>
        </p:spPr>
      </p:pic>
      <p:pic>
        <p:nvPicPr>
          <p:cNvPr id="104452" name="Picture 3"/>
          <p:cNvPicPr>
            <a:picLocks noChangeAspect="1" noChangeArrowheads="1"/>
          </p:cNvPicPr>
          <p:nvPr/>
        </p:nvPicPr>
        <p:blipFill>
          <a:blip r:embed="rId4" cstate="print"/>
          <a:srcRect/>
          <a:stretch>
            <a:fillRect/>
          </a:stretch>
        </p:blipFill>
        <p:spPr bwMode="auto">
          <a:xfrm>
            <a:off x="4576763" y="1509713"/>
            <a:ext cx="4532312" cy="4006850"/>
          </a:xfrm>
          <a:prstGeom prst="rect">
            <a:avLst/>
          </a:prstGeom>
          <a:noFill/>
          <a:ln w="9525">
            <a:noFill/>
            <a:round/>
            <a:headEnd/>
            <a:tailEnd/>
          </a:ln>
          <a:effectLst/>
        </p:spPr>
      </p:pic>
      <p:pic>
        <p:nvPicPr>
          <p:cNvPr id="104453" name="Picture 2"/>
          <p:cNvPicPr>
            <a:picLocks noChangeAspect="1" noChangeArrowheads="1"/>
          </p:cNvPicPr>
          <p:nvPr/>
        </p:nvPicPr>
        <p:blipFill>
          <a:blip r:embed="rId5" cstate="print"/>
          <a:srcRect/>
          <a:stretch>
            <a:fillRect/>
          </a:stretch>
        </p:blipFill>
        <p:spPr bwMode="auto">
          <a:xfrm>
            <a:off x="6524625" y="5924550"/>
            <a:ext cx="812800" cy="371475"/>
          </a:xfrm>
          <a:prstGeom prst="rect">
            <a:avLst/>
          </a:prstGeom>
          <a:noFill/>
          <a:ln w="9525">
            <a:noFill/>
            <a:round/>
            <a:headEnd/>
            <a:tailEnd/>
          </a:ln>
          <a:effectLst/>
        </p:spPr>
      </p:pic>
      <p:sp>
        <p:nvSpPr>
          <p:cNvPr id="105478" name="Заголовок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ru-RU" altLang="en-US" b="1" dirty="0">
                <a:solidFill>
                  <a:srgbClr val="333399"/>
                </a:solidFill>
                <a:latin typeface="+mn-lt"/>
              </a:rPr>
              <a:t>Не только ДНК. Коллаген</a:t>
            </a:r>
            <a:endParaRPr lang="en-US" altLang="en-US" b="1" dirty="0">
              <a:solidFill>
                <a:srgbClr val="333399"/>
              </a:solidFill>
              <a:latin typeface="+mn-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771775" y="115888"/>
            <a:ext cx="6008688" cy="3416300"/>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2203450" y="3644900"/>
            <a:ext cx="6940550" cy="2970213"/>
          </a:xfrm>
          <a:prstGeom prst="rect">
            <a:avLst/>
          </a:prstGeom>
          <a:noFill/>
          <a:ln w="9525">
            <a:noFill/>
            <a:miter lim="800000"/>
            <a:headEnd/>
            <a:tailEnd/>
          </a:ln>
        </p:spPr>
      </p:pic>
      <p:sp>
        <p:nvSpPr>
          <p:cNvPr id="6" name="Заголовок 1"/>
          <p:cNvSpPr>
            <a:spLocks noGrp="1"/>
          </p:cNvSpPr>
          <p:nvPr>
            <p:ph type="title"/>
          </p:nvPr>
        </p:nvSpPr>
        <p:spPr>
          <a:xfrm>
            <a:off x="73025" y="79375"/>
            <a:ext cx="2411413" cy="3565525"/>
          </a:xfrm>
        </p:spPr>
        <p:txBody>
          <a:bodyPr/>
          <a:lstStyle/>
          <a:p>
            <a:pPr algn="l">
              <a:defRPr/>
            </a:pPr>
            <a:r>
              <a:rPr lang="ru-RU" sz="3200" b="1" dirty="0">
                <a:solidFill>
                  <a:srgbClr val="333399"/>
                </a:solidFill>
                <a:latin typeface="+mn-lt"/>
                <a:ea typeface="+mn-ea"/>
                <a:cs typeface="Arial" panose="020B0604020202020204" pitchFamily="34" charset="0"/>
              </a:rPr>
              <a:t>Мелкие различия в деталях дерева, но основное одинаково</a:t>
            </a:r>
            <a:endParaRPr lang="en-US" sz="3200" b="1" dirty="0">
              <a:solidFill>
                <a:srgbClr val="333399"/>
              </a:solidFill>
              <a:latin typeface="+mn-lt"/>
              <a:ea typeface="+mn-ea"/>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916238" y="0"/>
            <a:ext cx="5503862" cy="6858000"/>
          </a:xfrm>
          <a:prstGeom prst="rect">
            <a:avLst/>
          </a:prstGeom>
          <a:solidFill>
            <a:srgbClr val="FFFFFF"/>
          </a:solidFill>
          <a:ln w="9525">
            <a:noFill/>
            <a:miter lim="800000"/>
            <a:headEnd/>
            <a:tailEnd/>
          </a:ln>
        </p:spPr>
      </p:pic>
      <p:sp>
        <p:nvSpPr>
          <p:cNvPr id="114691" name="Заголовок 1"/>
          <p:cNvSpPr>
            <a:spLocks noGrp="1"/>
          </p:cNvSpPr>
          <p:nvPr>
            <p:ph type="title" idx="4294967295"/>
          </p:nvPr>
        </p:nvSpPr>
        <p:spPr>
          <a:xfrm>
            <a:off x="107950" y="0"/>
            <a:ext cx="2808288" cy="3500438"/>
          </a:xfrm>
        </p:spPr>
        <p:txBody>
          <a:bodyPr/>
          <a:lstStyle/>
          <a:p>
            <a:pPr algn="l">
              <a:defRPr/>
            </a:pPr>
            <a:r>
              <a:rPr lang="ru-RU" altLang="ru-RU" sz="3200" b="1" dirty="0">
                <a:solidFill>
                  <a:srgbClr val="333399"/>
                </a:solidFill>
                <a:latin typeface="+mn-lt"/>
                <a:ea typeface="+mn-ea"/>
                <a:cs typeface="Arial" panose="020B0604020202020204" pitchFamily="34" charset="0"/>
              </a:rPr>
              <a:t>Киты – ближайшие родственники бегемотов</a:t>
            </a:r>
          </a:p>
        </p:txBody>
      </p:sp>
      <p:pic>
        <p:nvPicPr>
          <p:cNvPr id="106500" name="Picture 2"/>
          <p:cNvPicPr>
            <a:picLocks noChangeAspect="1" noChangeArrowheads="1"/>
          </p:cNvPicPr>
          <p:nvPr/>
        </p:nvPicPr>
        <p:blipFill>
          <a:blip r:embed="rId3" cstate="print"/>
          <a:srcRect/>
          <a:stretch>
            <a:fillRect/>
          </a:stretch>
        </p:blipFill>
        <p:spPr bwMode="auto">
          <a:xfrm>
            <a:off x="0" y="4448175"/>
            <a:ext cx="952500" cy="1190625"/>
          </a:xfrm>
          <a:prstGeom prst="rect">
            <a:avLst/>
          </a:prstGeom>
          <a:noFill/>
          <a:ln w="9525">
            <a:noFill/>
            <a:miter lim="800000"/>
            <a:headEnd/>
            <a:tailEnd/>
          </a:ln>
        </p:spPr>
      </p:pic>
      <p:sp>
        <p:nvSpPr>
          <p:cNvPr id="106501" name="TextBox 1"/>
          <p:cNvSpPr txBox="1">
            <a:spLocks noChangeArrowheads="1"/>
          </p:cNvSpPr>
          <p:nvPr/>
        </p:nvSpPr>
        <p:spPr bwMode="auto">
          <a:xfrm>
            <a:off x="0" y="5638800"/>
            <a:ext cx="2736850" cy="1200150"/>
          </a:xfrm>
          <a:prstGeom prst="rect">
            <a:avLst/>
          </a:prstGeom>
          <a:noFill/>
          <a:ln w="9525">
            <a:noFill/>
            <a:miter lim="800000"/>
            <a:headEnd/>
            <a:tailEnd/>
          </a:ln>
        </p:spPr>
        <p:txBody>
          <a:bodyPr>
            <a:spAutoFit/>
          </a:bodyPr>
          <a:lstStyle/>
          <a:p>
            <a:r>
              <a:rPr lang="en-US" altLang="en-US" sz="1200">
                <a:latin typeface="Arial" pitchFamily="34" charset="0"/>
              </a:rPr>
              <a:t>Gatesy J, Geisler JH, Chang J, Buell C, Berta A, Meredith RW, Springer MS, McGowen MR. A phylogenetic blueprint for a modern whale. Mol Phylogenet Evol. 2013 Feb;66(2):479-506.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Рисунок 3"/>
          <p:cNvPicPr>
            <a:picLocks noChangeAspect="1"/>
          </p:cNvPicPr>
          <p:nvPr/>
        </p:nvPicPr>
        <p:blipFill>
          <a:blip r:embed="rId2" cstate="print"/>
          <a:srcRect/>
          <a:stretch>
            <a:fillRect/>
          </a:stretch>
        </p:blipFill>
        <p:spPr bwMode="auto">
          <a:xfrm>
            <a:off x="1981200" y="63500"/>
            <a:ext cx="4648200" cy="6802438"/>
          </a:xfrm>
          <a:prstGeom prst="rect">
            <a:avLst/>
          </a:prstGeom>
          <a:noFill/>
          <a:ln w="9525">
            <a:noFill/>
            <a:miter lim="800000"/>
            <a:headEnd/>
            <a:tailEnd/>
          </a:ln>
        </p:spPr>
      </p:pic>
      <p:sp>
        <p:nvSpPr>
          <p:cNvPr id="107523" name="Прямоугольник 4"/>
          <p:cNvSpPr>
            <a:spLocks noChangeArrowheads="1"/>
          </p:cNvSpPr>
          <p:nvPr/>
        </p:nvSpPr>
        <p:spPr bwMode="auto">
          <a:xfrm>
            <a:off x="0" y="381000"/>
            <a:ext cx="2362200" cy="6370638"/>
          </a:xfrm>
          <a:prstGeom prst="rect">
            <a:avLst/>
          </a:prstGeom>
          <a:noFill/>
          <a:ln w="9525">
            <a:noFill/>
            <a:miter lim="800000"/>
            <a:headEnd/>
            <a:tailEnd/>
          </a:ln>
        </p:spPr>
        <p:txBody>
          <a:bodyPr>
            <a:spAutoFit/>
          </a:bodyPr>
          <a:lstStyle/>
          <a:p>
            <a:pPr eaLnBrk="1" hangingPunct="1"/>
            <a:r>
              <a:rPr lang="ru-RU" altLang="en-US" sz="2400"/>
              <a:t>Indohyus (Raoellidae)</a:t>
            </a:r>
            <a:endParaRPr lang="en-US" altLang="en-US" sz="2400"/>
          </a:p>
          <a:p>
            <a:pPr eaLnBrk="1" hangingPunct="1"/>
            <a:endParaRPr lang="en-US" altLang="en-US" sz="2400"/>
          </a:p>
          <a:p>
            <a:pPr eaLnBrk="1" hangingPunct="1"/>
            <a:endParaRPr lang="en-US" altLang="en-US" sz="2400"/>
          </a:p>
          <a:p>
            <a:pPr eaLnBrk="1" hangingPunct="1"/>
            <a:r>
              <a:rPr lang="ru-RU" altLang="en-US" sz="2400"/>
              <a:t>Ambulocetus</a:t>
            </a:r>
          </a:p>
          <a:p>
            <a:pPr eaLnBrk="1" hangingPunct="1"/>
            <a:r>
              <a:rPr lang="ru-RU" altLang="en-US" sz="2400"/>
              <a:t>(Ambulocetidae)</a:t>
            </a:r>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r>
              <a:rPr lang="ru-RU" altLang="en-US" sz="2400"/>
              <a:t>Georgiacetus (Protocetidae)</a:t>
            </a:r>
            <a:endParaRPr lang="en-US" altLang="en-US" sz="2400"/>
          </a:p>
          <a:p>
            <a:pPr eaLnBrk="1" hangingPunct="1"/>
            <a:endParaRPr lang="en-US" altLang="en-US" sz="2400"/>
          </a:p>
          <a:p>
            <a:pPr eaLnBrk="1" hangingPunct="1"/>
            <a:endParaRPr lang="en-US" altLang="en-US" sz="2400"/>
          </a:p>
          <a:p>
            <a:pPr eaLnBrk="1" hangingPunct="1"/>
            <a:r>
              <a:rPr lang="ru-RU" altLang="en-US" sz="2400"/>
              <a:t>Janjucetus (Janjucetidae, Mysticeti)</a:t>
            </a:r>
            <a:endParaRPr lang="en-US" altLang="en-US" sz="2400"/>
          </a:p>
        </p:txBody>
      </p:sp>
      <p:sp>
        <p:nvSpPr>
          <p:cNvPr id="107524" name="Прямоугольник 5"/>
          <p:cNvSpPr>
            <a:spLocks noChangeArrowheads="1"/>
          </p:cNvSpPr>
          <p:nvPr/>
        </p:nvSpPr>
        <p:spPr bwMode="auto">
          <a:xfrm>
            <a:off x="6629400" y="533400"/>
            <a:ext cx="2438400" cy="6002338"/>
          </a:xfrm>
          <a:prstGeom prst="rect">
            <a:avLst/>
          </a:prstGeom>
          <a:noFill/>
          <a:ln w="9525">
            <a:noFill/>
            <a:miter lim="800000"/>
            <a:headEnd/>
            <a:tailEnd/>
          </a:ln>
        </p:spPr>
        <p:txBody>
          <a:bodyPr>
            <a:spAutoFit/>
          </a:bodyPr>
          <a:lstStyle/>
          <a:p>
            <a:pPr eaLnBrk="1" hangingPunct="1"/>
            <a:r>
              <a:rPr lang="ru-RU" altLang="en-US" sz="2400"/>
              <a:t>Pakicetus (Pakicetidae)</a:t>
            </a:r>
            <a:endParaRPr lang="en-US" altLang="en-US" sz="2400"/>
          </a:p>
          <a:p>
            <a:pPr eaLnBrk="1" hangingPunct="1"/>
            <a:endParaRPr lang="en-US" altLang="en-US" sz="2400"/>
          </a:p>
          <a:p>
            <a:pPr eaLnBrk="1" hangingPunct="1"/>
            <a:endParaRPr lang="en-US" altLang="en-US" sz="2400"/>
          </a:p>
          <a:p>
            <a:pPr eaLnBrk="1" hangingPunct="1"/>
            <a:r>
              <a:rPr lang="ru-RU" altLang="en-US" sz="2400"/>
              <a:t>Remingtonocetus (Remingtono</a:t>
            </a:r>
            <a:r>
              <a:rPr lang="en-US" altLang="en-US" sz="2400"/>
              <a:t>-</a:t>
            </a:r>
            <a:r>
              <a:rPr lang="ru-RU" altLang="en-US" sz="2400"/>
              <a:t>cetidae)</a:t>
            </a:r>
            <a:endParaRPr lang="en-US" altLang="en-US" sz="2400"/>
          </a:p>
          <a:p>
            <a:pPr eaLnBrk="1" hangingPunct="1"/>
            <a:endParaRPr lang="en-US" altLang="en-US" sz="2400"/>
          </a:p>
          <a:p>
            <a:pPr eaLnBrk="1" hangingPunct="1"/>
            <a:endParaRPr lang="en-US" altLang="en-US" sz="2400"/>
          </a:p>
          <a:p>
            <a:pPr eaLnBrk="1" hangingPunct="1"/>
            <a:r>
              <a:rPr lang="ru-RU" altLang="en-US" sz="2400"/>
              <a:t>Dorudon (Basilosauridae)</a:t>
            </a:r>
            <a:endParaRPr lang="en-US" altLang="en-US" sz="2400"/>
          </a:p>
          <a:p>
            <a:pPr eaLnBrk="1" hangingPunct="1"/>
            <a:endParaRPr lang="en-US" altLang="en-US" sz="2400"/>
          </a:p>
          <a:p>
            <a:pPr eaLnBrk="1" hangingPunct="1"/>
            <a:endParaRPr lang="en-US" altLang="en-US" sz="2400"/>
          </a:p>
          <a:p>
            <a:pPr eaLnBrk="1" hangingPunct="1"/>
            <a:r>
              <a:rPr lang="ru-RU" altLang="en-US" sz="2400"/>
              <a:t>Aetiocetus (Aetiocetidae, Mysticeti)</a:t>
            </a:r>
          </a:p>
        </p:txBody>
      </p:sp>
      <p:pic>
        <p:nvPicPr>
          <p:cNvPr id="107525" name="Picture 2"/>
          <p:cNvPicPr>
            <a:picLocks noChangeAspect="1" noChangeArrowheads="1"/>
          </p:cNvPicPr>
          <p:nvPr/>
        </p:nvPicPr>
        <p:blipFill>
          <a:blip r:embed="rId3" cstate="print"/>
          <a:srcRect/>
          <a:stretch>
            <a:fillRect/>
          </a:stretch>
        </p:blipFill>
        <p:spPr bwMode="auto">
          <a:xfrm>
            <a:off x="8575675" y="6170613"/>
            <a:ext cx="568325" cy="709612"/>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8575675" y="6170613"/>
            <a:ext cx="568325" cy="709612"/>
          </a:xfrm>
          <a:prstGeom prst="rect">
            <a:avLst/>
          </a:prstGeom>
          <a:noFill/>
          <a:ln w="9525">
            <a:noFill/>
            <a:miter lim="800000"/>
            <a:headEnd/>
            <a:tailEnd/>
          </a:ln>
        </p:spPr>
      </p:pic>
      <p:pic>
        <p:nvPicPr>
          <p:cNvPr id="108547" name="Рисунок 3"/>
          <p:cNvPicPr>
            <a:picLocks noChangeAspect="1" noChangeArrowheads="1"/>
          </p:cNvPicPr>
          <p:nvPr/>
        </p:nvPicPr>
        <p:blipFill>
          <a:blip r:embed="rId3" cstate="print"/>
          <a:srcRect/>
          <a:stretch>
            <a:fillRect/>
          </a:stretch>
        </p:blipFill>
        <p:spPr bwMode="auto">
          <a:xfrm>
            <a:off x="1258888" y="115888"/>
            <a:ext cx="6626225" cy="65532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Рисунок 7"/>
          <p:cNvPicPr>
            <a:picLocks noChangeAspect="1"/>
          </p:cNvPicPr>
          <p:nvPr/>
        </p:nvPicPr>
        <p:blipFill>
          <a:blip r:embed="rId2" cstate="print"/>
          <a:srcRect/>
          <a:stretch>
            <a:fillRect/>
          </a:stretch>
        </p:blipFill>
        <p:spPr bwMode="auto">
          <a:xfrm>
            <a:off x="1905000" y="88900"/>
            <a:ext cx="5410200" cy="6775450"/>
          </a:xfrm>
          <a:prstGeom prst="rect">
            <a:avLst/>
          </a:prstGeom>
          <a:noFill/>
          <a:ln w="9525">
            <a:noFill/>
            <a:miter lim="800000"/>
            <a:headEnd/>
            <a:tailEnd/>
          </a:ln>
        </p:spPr>
      </p:pic>
      <p:pic>
        <p:nvPicPr>
          <p:cNvPr id="109571" name="Picture 2"/>
          <p:cNvPicPr>
            <a:picLocks noChangeAspect="1" noChangeArrowheads="1"/>
          </p:cNvPicPr>
          <p:nvPr/>
        </p:nvPicPr>
        <p:blipFill>
          <a:blip r:embed="rId3" cstate="print"/>
          <a:srcRect/>
          <a:stretch>
            <a:fillRect/>
          </a:stretch>
        </p:blipFill>
        <p:spPr bwMode="auto">
          <a:xfrm>
            <a:off x="8575675" y="6170613"/>
            <a:ext cx="568325" cy="709612"/>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325438" y="381000"/>
            <a:ext cx="8493125" cy="615950"/>
          </a:xfrm>
          <a:prstGeom prst="rect">
            <a:avLst/>
          </a:prstGeom>
          <a:noFill/>
          <a:ln w="9525">
            <a:noFill/>
            <a:round/>
            <a:headEnd/>
            <a:tailEnd/>
          </a:ln>
          <a:effectLst/>
        </p:spPr>
        <p:txBody>
          <a:bodyPr lIns="0" tIns="0" rIns="0" bIns="0"/>
          <a:lstStyle/>
          <a:p>
            <a:pPr algn="ct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ru-RU" sz="1500" b="1">
                <a:solidFill>
                  <a:srgbClr val="000000"/>
                </a:solidFill>
                <a:latin typeface="Arial" pitchFamily="34" charset="0"/>
              </a:rPr>
              <a:t>Fig. 3 Inferring maximal myoglobin concentrations through myoglobin net surface charge across the mammalian phylogeny.(A and B) The comparative availability of data on [Mb]max and |ZMb|, respectively, in extant mammals. </a:t>
            </a:r>
          </a:p>
        </p:txBody>
      </p:sp>
      <p:pic>
        <p:nvPicPr>
          <p:cNvPr id="110595" name="Picture 2"/>
          <p:cNvPicPr>
            <a:picLocks noChangeAspect="1" noChangeArrowheads="1"/>
          </p:cNvPicPr>
          <p:nvPr/>
        </p:nvPicPr>
        <p:blipFill>
          <a:blip r:embed="rId3" cstate="print"/>
          <a:srcRect/>
          <a:stretch>
            <a:fillRect/>
          </a:stretch>
        </p:blipFill>
        <p:spPr bwMode="auto">
          <a:xfrm>
            <a:off x="7729538" y="6149975"/>
            <a:ext cx="1227137" cy="652463"/>
          </a:xfrm>
          <a:prstGeom prst="rect">
            <a:avLst/>
          </a:prstGeom>
          <a:noFill/>
          <a:ln w="9525">
            <a:noFill/>
            <a:round/>
            <a:headEnd/>
            <a:tailEnd/>
          </a:ln>
          <a:effectLst/>
        </p:spPr>
      </p:pic>
      <p:pic>
        <p:nvPicPr>
          <p:cNvPr id="110596" name="Picture 3"/>
          <p:cNvPicPr>
            <a:picLocks noChangeAspect="1" noChangeArrowheads="1"/>
          </p:cNvPicPr>
          <p:nvPr/>
        </p:nvPicPr>
        <p:blipFill>
          <a:blip r:embed="rId4" cstate="print"/>
          <a:srcRect/>
          <a:stretch>
            <a:fillRect/>
          </a:stretch>
        </p:blipFill>
        <p:spPr bwMode="auto">
          <a:xfrm>
            <a:off x="1530350" y="1343025"/>
            <a:ext cx="6086475" cy="4894263"/>
          </a:xfrm>
          <a:prstGeom prst="rect">
            <a:avLst/>
          </a:prstGeom>
          <a:noFill/>
          <a:ln w="9525">
            <a:noFill/>
            <a:round/>
            <a:headEnd/>
            <a:tailEnd/>
          </a:ln>
          <a:effectLst/>
        </p:spPr>
      </p:pic>
      <p:sp>
        <p:nvSpPr>
          <p:cNvPr id="110597" name="Text Box 4"/>
          <p:cNvSpPr txBox="1">
            <a:spLocks noChangeArrowheads="1"/>
          </p:cNvSpPr>
          <p:nvPr/>
        </p:nvSpPr>
        <p:spPr bwMode="auto">
          <a:xfrm>
            <a:off x="2563813" y="6497638"/>
            <a:ext cx="3917950" cy="231775"/>
          </a:xfrm>
          <a:prstGeom prst="rect">
            <a:avLst/>
          </a:prstGeom>
          <a:noFill/>
          <a:ln w="9525">
            <a:noFill/>
            <a:round/>
            <a:headEnd/>
            <a:tailEnd/>
          </a:ln>
          <a:effectLst/>
        </p:spPr>
        <p:txBody>
          <a:bodyPr lIns="0" tIns="0" rIns="0" bIns="0"/>
          <a:lstStyle/>
          <a:p>
            <a:pPr eaLnBrk="1" hangingPunct="1">
              <a:tabLst>
                <a:tab pos="723900" algn="l"/>
                <a:tab pos="1447800" algn="l"/>
                <a:tab pos="2171700" algn="l"/>
                <a:tab pos="2895600" algn="l"/>
                <a:tab pos="3619500" algn="l"/>
              </a:tabLst>
            </a:pPr>
            <a:r>
              <a:rPr lang="en-GB" altLang="ru-RU" sz="1100" b="1">
                <a:solidFill>
                  <a:srgbClr val="000000"/>
                </a:solidFill>
                <a:latin typeface="Arial" pitchFamily="34" charset="0"/>
              </a:rPr>
              <a:t>S Mirceta et al. Science 2013;340:1234192</a:t>
            </a:r>
          </a:p>
        </p:txBody>
      </p:sp>
      <p:sp>
        <p:nvSpPr>
          <p:cNvPr id="110598" name="Text Box 5"/>
          <p:cNvSpPr txBox="1">
            <a:spLocks noChangeArrowheads="1"/>
          </p:cNvSpPr>
          <p:nvPr/>
        </p:nvSpPr>
        <p:spPr bwMode="auto">
          <a:xfrm>
            <a:off x="98425" y="6613525"/>
            <a:ext cx="4930775" cy="3470275"/>
          </a:xfrm>
          <a:prstGeom prst="rect">
            <a:avLst/>
          </a:prstGeom>
          <a:noFill/>
          <a:ln w="9525">
            <a:noFill/>
            <a:round/>
            <a:headEnd/>
            <a:tailEnd/>
          </a:ln>
          <a:effectLst/>
        </p:spPr>
        <p:txBody>
          <a:bodyPr lIns="0" tIns="0" rIns="0" bIns="0"/>
          <a:lstStyle/>
          <a:p>
            <a:pPr marL="85725" indent="-85725" eaLnBrk="1" hangingPunct="1">
              <a:tabLst>
                <a:tab pos="723900" algn="l"/>
                <a:tab pos="1447800" algn="l"/>
                <a:tab pos="2171700" algn="l"/>
                <a:tab pos="2895600" algn="l"/>
                <a:tab pos="3619500" algn="l"/>
                <a:tab pos="4343400" algn="l"/>
                <a:tab pos="5067300" algn="l"/>
              </a:tabLst>
            </a:pPr>
            <a:r>
              <a:rPr lang="en-GB" altLang="ru-RU" sz="900">
                <a:solidFill>
                  <a:srgbClr val="000000"/>
                </a:solidFill>
                <a:latin typeface="Arial" pitchFamily="34" charset="0"/>
              </a:rPr>
              <a:t>Published by AAAS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330200" y="193675"/>
            <a:ext cx="8493125" cy="414338"/>
          </a:xfrm>
          <a:prstGeom prst="rect">
            <a:avLst/>
          </a:prstGeom>
          <a:noFill/>
          <a:ln w="9525">
            <a:noFill/>
            <a:round/>
            <a:headEnd/>
            <a:tailEnd/>
          </a:ln>
          <a:effectLst/>
        </p:spPr>
        <p:txBody>
          <a:bodyPr lIns="0" tIns="0" rIns="0" bIns="0"/>
          <a:lstStyle/>
          <a:p>
            <a:pPr algn="ct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ru-RU" sz="1500" b="1">
                <a:solidFill>
                  <a:srgbClr val="000000"/>
                </a:solidFill>
                <a:latin typeface="Arial" pitchFamily="34" charset="0"/>
              </a:rPr>
              <a:t>Fig. 6 Modeling diving capacity in ancestral whales, seals, and sea cows.tmax and body mass in extant mammals (circles) and fossil representatives of their land-to-water transitions (triangles). </a:t>
            </a:r>
          </a:p>
        </p:txBody>
      </p:sp>
      <p:sp>
        <p:nvSpPr>
          <p:cNvPr id="112643" name="Text Box 4"/>
          <p:cNvSpPr txBox="1">
            <a:spLocks noChangeArrowheads="1"/>
          </p:cNvSpPr>
          <p:nvPr/>
        </p:nvSpPr>
        <p:spPr bwMode="auto">
          <a:xfrm>
            <a:off x="5003800" y="6626225"/>
            <a:ext cx="3917950" cy="231775"/>
          </a:xfrm>
          <a:prstGeom prst="rect">
            <a:avLst/>
          </a:prstGeom>
          <a:noFill/>
          <a:ln w="9525">
            <a:noFill/>
            <a:round/>
            <a:headEnd/>
            <a:tailEnd/>
          </a:ln>
          <a:effectLst/>
        </p:spPr>
        <p:txBody>
          <a:bodyPr lIns="0" tIns="0" rIns="0" bIns="0"/>
          <a:lstStyle/>
          <a:p>
            <a:pPr eaLnBrk="1" hangingPunct="1">
              <a:tabLst>
                <a:tab pos="723900" algn="l"/>
                <a:tab pos="1447800" algn="l"/>
                <a:tab pos="2171700" algn="l"/>
                <a:tab pos="2895600" algn="l"/>
                <a:tab pos="3619500" algn="l"/>
              </a:tabLst>
            </a:pPr>
            <a:r>
              <a:rPr lang="en-GB" altLang="ru-RU" sz="1100" b="1">
                <a:solidFill>
                  <a:srgbClr val="000000"/>
                </a:solidFill>
                <a:latin typeface="Arial" pitchFamily="34" charset="0"/>
              </a:rPr>
              <a:t>S Mirceta et al. Science 2013;340:1234192</a:t>
            </a:r>
          </a:p>
        </p:txBody>
      </p:sp>
      <p:pic>
        <p:nvPicPr>
          <p:cNvPr id="112644" name="Picture 2"/>
          <p:cNvPicPr>
            <a:picLocks noChangeAspect="1" noChangeArrowheads="1"/>
          </p:cNvPicPr>
          <p:nvPr/>
        </p:nvPicPr>
        <p:blipFill>
          <a:blip r:embed="rId3" cstate="print"/>
          <a:srcRect/>
          <a:stretch>
            <a:fillRect/>
          </a:stretch>
        </p:blipFill>
        <p:spPr bwMode="auto">
          <a:xfrm>
            <a:off x="7885113" y="6165850"/>
            <a:ext cx="1225550" cy="652463"/>
          </a:xfrm>
          <a:prstGeom prst="rect">
            <a:avLst/>
          </a:prstGeom>
          <a:noFill/>
          <a:ln w="9525">
            <a:noFill/>
            <a:round/>
            <a:headEnd/>
            <a:tailEnd/>
          </a:ln>
          <a:effectLst/>
        </p:spPr>
      </p:pic>
      <p:pic>
        <p:nvPicPr>
          <p:cNvPr id="112645" name="Picture 2"/>
          <p:cNvPicPr>
            <a:picLocks noChangeAspect="1" noChangeArrowheads="1"/>
          </p:cNvPicPr>
          <p:nvPr/>
        </p:nvPicPr>
        <p:blipFill>
          <a:blip r:embed="rId4" cstate="print"/>
          <a:srcRect/>
          <a:stretch>
            <a:fillRect/>
          </a:stretch>
        </p:blipFill>
        <p:spPr bwMode="auto">
          <a:xfrm>
            <a:off x="684213" y="476250"/>
            <a:ext cx="7318375" cy="5594350"/>
          </a:xfrm>
          <a:prstGeom prst="rect">
            <a:avLst/>
          </a:prstGeom>
          <a:noFill/>
          <a:ln w="9525">
            <a:noFill/>
            <a:miter lim="800000"/>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274638"/>
            <a:ext cx="9144000" cy="1425575"/>
          </a:xfrm>
        </p:spPr>
        <p:txBody>
          <a:bodyPr/>
          <a:lstStyle/>
          <a:p>
            <a:pPr eaLnBrk="1" hangingPunct="1">
              <a:defRPr/>
            </a:pPr>
            <a:r>
              <a:rPr lang="ru-RU" altLang="ru-RU" sz="3200" b="1" dirty="0">
                <a:solidFill>
                  <a:srgbClr val="333399"/>
                </a:solidFill>
                <a:latin typeface="+mn-lt"/>
                <a:ea typeface="+mn-ea"/>
                <a:cs typeface="Arial" panose="020B0604020202020204" pitchFamily="34" charset="0"/>
              </a:rPr>
              <a:t>А можно ли пойти дальше?</a:t>
            </a:r>
            <a:br>
              <a:rPr lang="ru-RU" altLang="ru-RU" sz="3200" b="1" dirty="0">
                <a:solidFill>
                  <a:srgbClr val="333399"/>
                </a:solidFill>
                <a:latin typeface="+mn-lt"/>
                <a:ea typeface="+mn-ea"/>
                <a:cs typeface="Arial" panose="020B0604020202020204" pitchFamily="34" charset="0"/>
              </a:rPr>
            </a:br>
            <a:r>
              <a:rPr lang="ru-RU" altLang="ru-RU" sz="2800" dirty="0"/>
              <a:t>… и выяснить, при какой температуре жил </a:t>
            </a:r>
            <a:r>
              <a:rPr lang="en-US" altLang="ru-RU" sz="2800" dirty="0"/>
              <a:t>LUCA.</a:t>
            </a:r>
            <a:br>
              <a:rPr lang="en-US" altLang="ru-RU" sz="2800" dirty="0"/>
            </a:br>
            <a:r>
              <a:rPr lang="ru-RU" altLang="ru-RU" sz="3200" dirty="0"/>
              <a:t>Да, но надо подобрать правильные белки</a:t>
            </a:r>
          </a:p>
        </p:txBody>
      </p:sp>
      <p:graphicFrame>
        <p:nvGraphicFramePr>
          <p:cNvPr id="114691" name="Object 5"/>
          <p:cNvGraphicFramePr>
            <a:graphicFrameLocks noChangeAspect="1"/>
          </p:cNvGraphicFramePr>
          <p:nvPr>
            <p:ph sz="half" idx="1"/>
          </p:nvPr>
        </p:nvGraphicFramePr>
        <p:xfrm>
          <a:off x="1419225" y="3148013"/>
          <a:ext cx="2114550" cy="1428750"/>
        </p:xfrm>
        <a:graphic>
          <a:graphicData uri="http://schemas.openxmlformats.org/presentationml/2006/ole">
            <p:oleObj spid="_x0000_s114691" name="Bitmap Image" r:id="rId4" imgW="2114845" imgH="1428949" progId="Paint.Picture">
              <p:embed/>
            </p:oleObj>
          </a:graphicData>
        </a:graphic>
      </p:graphicFrame>
      <p:graphicFrame>
        <p:nvGraphicFramePr>
          <p:cNvPr id="114692" name="Object 7"/>
          <p:cNvGraphicFramePr>
            <a:graphicFrameLocks noChangeAspect="1"/>
          </p:cNvGraphicFramePr>
          <p:nvPr>
            <p:ph sz="quarter" idx="2"/>
          </p:nvPr>
        </p:nvGraphicFramePr>
        <p:xfrm>
          <a:off x="250825" y="1844675"/>
          <a:ext cx="8353425" cy="4352925"/>
        </p:xfrm>
        <a:graphic>
          <a:graphicData uri="http://schemas.openxmlformats.org/presentationml/2006/ole">
            <p:oleObj spid="_x0000_s114692" name="Bitmap Image" r:id="rId5" imgW="9011908" imgH="4695238" progId="Paint.Picture">
              <p:embed/>
            </p:oleObj>
          </a:graphicData>
        </a:graphic>
      </p:graphicFrame>
      <p:sp>
        <p:nvSpPr>
          <p:cNvPr id="114693" name="Text Box 10"/>
          <p:cNvSpPr txBox="1">
            <a:spLocks noChangeArrowheads="1"/>
          </p:cNvSpPr>
          <p:nvPr/>
        </p:nvSpPr>
        <p:spPr bwMode="auto">
          <a:xfrm>
            <a:off x="179388" y="5805488"/>
            <a:ext cx="3960812" cy="830262"/>
          </a:xfrm>
          <a:prstGeom prst="rect">
            <a:avLst/>
          </a:prstGeom>
          <a:noFill/>
          <a:ln w="9525">
            <a:noFill/>
            <a:miter lim="800000"/>
            <a:headEnd/>
            <a:tailEnd/>
          </a:ln>
        </p:spPr>
        <p:txBody>
          <a:bodyPr>
            <a:spAutoFit/>
          </a:bodyPr>
          <a:lstStyle/>
          <a:p>
            <a:pPr eaLnBrk="1" hangingPunct="1">
              <a:spcBef>
                <a:spcPct val="50000"/>
              </a:spcBef>
            </a:pPr>
            <a:r>
              <a:rPr lang="ru-RU" altLang="ru-RU" sz="2400"/>
              <a:t>Эрик Гоше, </a:t>
            </a:r>
            <a:r>
              <a:rPr lang="en-US" altLang="ru-RU" sz="2400"/>
              <a:t/>
            </a:r>
            <a:br>
              <a:rPr lang="en-US" altLang="ru-RU" sz="2400"/>
            </a:br>
            <a:r>
              <a:rPr lang="en-US" altLang="ru-RU" sz="2400"/>
              <a:t>NASA Astrobiology Institute</a:t>
            </a:r>
            <a:endParaRPr lang="ru-RU" altLang="ru-RU"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468313" y="0"/>
            <a:ext cx="8229600" cy="908050"/>
          </a:xfrm>
        </p:spPr>
        <p:txBody>
          <a:bodyPr/>
          <a:lstStyle/>
          <a:p>
            <a:pPr>
              <a:defRPr/>
            </a:pPr>
            <a:r>
              <a:rPr lang="ru-RU" altLang="en-US" sz="3200" b="1" dirty="0">
                <a:solidFill>
                  <a:srgbClr val="333399"/>
                </a:solidFill>
                <a:latin typeface="Arial" panose="020B0604020202020204" pitchFamily="34" charset="0"/>
                <a:ea typeface="+mn-ea"/>
                <a:cs typeface="Arial" panose="020B0604020202020204" pitchFamily="34" charset="0"/>
              </a:rPr>
              <a:t>Предсказательная сила: промежуточные формы</a:t>
            </a:r>
          </a:p>
        </p:txBody>
      </p:sp>
      <p:pic>
        <p:nvPicPr>
          <p:cNvPr id="14339" name="Picture 4" descr="http://upload.wikimedia.org/wikipedia/commons/2/2f/Hominins_1900.png"/>
          <p:cNvPicPr>
            <a:picLocks noChangeAspect="1" noChangeArrowheads="1"/>
          </p:cNvPicPr>
          <p:nvPr/>
        </p:nvPicPr>
        <p:blipFill>
          <a:blip r:embed="rId2" cstate="print"/>
          <a:srcRect/>
          <a:stretch>
            <a:fillRect/>
          </a:stretch>
        </p:blipFill>
        <p:spPr bwMode="auto">
          <a:xfrm>
            <a:off x="4557713" y="1341438"/>
            <a:ext cx="4051300" cy="2468562"/>
          </a:xfrm>
          <a:prstGeom prst="rect">
            <a:avLst/>
          </a:prstGeom>
          <a:noFill/>
          <a:ln w="9525">
            <a:noFill/>
            <a:miter lim="800000"/>
            <a:headEnd/>
            <a:tailEnd/>
          </a:ln>
        </p:spPr>
      </p:pic>
      <p:sp>
        <p:nvSpPr>
          <p:cNvPr id="14340" name="TextBox 2"/>
          <p:cNvSpPr txBox="1">
            <a:spLocks noChangeArrowheads="1"/>
          </p:cNvSpPr>
          <p:nvPr/>
        </p:nvSpPr>
        <p:spPr bwMode="auto">
          <a:xfrm>
            <a:off x="766762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1900</a:t>
            </a:r>
            <a:endParaRPr lang="en-US" altLang="ru-RU">
              <a:latin typeface="Arial" pitchFamily="34" charset="0"/>
            </a:endParaRPr>
          </a:p>
        </p:txBody>
      </p:sp>
      <p:pic>
        <p:nvPicPr>
          <p:cNvPr id="14341" name="Picture 6" descr="http://upload.wikimedia.org/wikipedia/commons/5/58/Hominins_1850.png"/>
          <p:cNvPicPr>
            <a:picLocks noChangeAspect="1" noChangeArrowheads="1"/>
          </p:cNvPicPr>
          <p:nvPr/>
        </p:nvPicPr>
        <p:blipFill>
          <a:blip r:embed="rId3" cstate="print"/>
          <a:srcRect/>
          <a:stretch>
            <a:fillRect/>
          </a:stretch>
        </p:blipFill>
        <p:spPr bwMode="auto">
          <a:xfrm>
            <a:off x="395288" y="1320800"/>
            <a:ext cx="4167187" cy="2540000"/>
          </a:xfrm>
          <a:prstGeom prst="rect">
            <a:avLst/>
          </a:prstGeom>
          <a:noFill/>
          <a:ln w="9525">
            <a:noFill/>
            <a:miter lim="800000"/>
            <a:headEnd/>
            <a:tailEnd/>
          </a:ln>
        </p:spPr>
      </p:pic>
      <p:sp>
        <p:nvSpPr>
          <p:cNvPr id="14342" name="TextBox 8"/>
          <p:cNvSpPr txBox="1">
            <a:spLocks noChangeArrowheads="1"/>
          </p:cNvSpPr>
          <p:nvPr/>
        </p:nvSpPr>
        <p:spPr bwMode="auto">
          <a:xfrm>
            <a:off x="363537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1850</a:t>
            </a:r>
            <a:endParaRPr lang="en-US" altLang="ru-RU">
              <a:latin typeface="Arial" pitchFamily="34" charset="0"/>
            </a:endParaRPr>
          </a:p>
        </p:txBody>
      </p:sp>
      <p:pic>
        <p:nvPicPr>
          <p:cNvPr id="14343" name="Picture 8" descr="http://upload.wikimedia.org/wikipedia/commons/a/a5/Hominins_1950.png"/>
          <p:cNvPicPr>
            <a:picLocks noChangeAspect="1" noChangeArrowheads="1"/>
          </p:cNvPicPr>
          <p:nvPr/>
        </p:nvPicPr>
        <p:blipFill>
          <a:blip r:embed="rId4" cstate="print"/>
          <a:srcRect/>
          <a:stretch>
            <a:fillRect/>
          </a:stretch>
        </p:blipFill>
        <p:spPr bwMode="auto">
          <a:xfrm>
            <a:off x="447675" y="4137025"/>
            <a:ext cx="4089400" cy="2492375"/>
          </a:xfrm>
          <a:prstGeom prst="rect">
            <a:avLst/>
          </a:prstGeom>
          <a:noFill/>
          <a:ln w="9525">
            <a:noFill/>
            <a:miter lim="800000"/>
            <a:headEnd/>
            <a:tailEnd/>
          </a:ln>
        </p:spPr>
      </p:pic>
      <p:sp>
        <p:nvSpPr>
          <p:cNvPr id="14344" name="TextBox 10"/>
          <p:cNvSpPr txBox="1">
            <a:spLocks noChangeArrowheads="1"/>
          </p:cNvSpPr>
          <p:nvPr/>
        </p:nvSpPr>
        <p:spPr bwMode="auto">
          <a:xfrm>
            <a:off x="3622675" y="5937250"/>
            <a:ext cx="698500" cy="369888"/>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1950</a:t>
            </a:r>
            <a:endParaRPr lang="en-US" altLang="ru-RU">
              <a:latin typeface="Arial"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altLang="ru-RU" sz="3200" b="1" dirty="0">
                <a:solidFill>
                  <a:srgbClr val="333399"/>
                </a:solidFill>
                <a:latin typeface="+mn-lt"/>
                <a:ea typeface="+mn-ea"/>
                <a:cs typeface="Arial" panose="020B0604020202020204" pitchFamily="34" charset="0"/>
              </a:rPr>
              <a:t>EF-Tu </a:t>
            </a:r>
            <a:r>
              <a:rPr lang="ru-RU" altLang="ru-RU" sz="3200" b="1" dirty="0">
                <a:solidFill>
                  <a:srgbClr val="333399"/>
                </a:solidFill>
                <a:latin typeface="+mn-lt"/>
                <a:ea typeface="+mn-ea"/>
                <a:cs typeface="Arial" panose="020B0604020202020204" pitchFamily="34" charset="0"/>
              </a:rPr>
              <a:t>(фактор элонгации трансляции)</a:t>
            </a:r>
          </a:p>
        </p:txBody>
      </p:sp>
      <p:pic>
        <p:nvPicPr>
          <p:cNvPr id="116739" name="Picture 5" descr="nature01977-f1"/>
          <p:cNvPicPr>
            <a:picLocks noChangeAspect="1" noChangeArrowheads="1"/>
          </p:cNvPicPr>
          <p:nvPr/>
        </p:nvPicPr>
        <p:blipFill>
          <a:blip r:embed="rId3" cstate="print"/>
          <a:srcRect/>
          <a:stretch>
            <a:fillRect/>
          </a:stretch>
        </p:blipFill>
        <p:spPr bwMode="auto">
          <a:xfrm>
            <a:off x="250825" y="1484313"/>
            <a:ext cx="8713788" cy="504031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title"/>
          </p:nvPr>
        </p:nvSpPr>
        <p:spPr>
          <a:xfrm>
            <a:off x="107950" y="404813"/>
            <a:ext cx="4176713" cy="3529012"/>
          </a:xfrm>
        </p:spPr>
        <p:txBody>
          <a:bodyPr/>
          <a:lstStyle/>
          <a:p>
            <a:pPr algn="l" eaLnBrk="1" hangingPunct="1">
              <a:defRPr/>
            </a:pPr>
            <a:r>
              <a:rPr lang="ru-RU" altLang="ru-RU" sz="3200" b="1" dirty="0">
                <a:solidFill>
                  <a:srgbClr val="333399"/>
                </a:solidFill>
                <a:latin typeface="+mn-lt"/>
                <a:ea typeface="+mn-ea"/>
                <a:cs typeface="Arial" panose="020B0604020202020204" pitchFamily="34" charset="0"/>
              </a:rPr>
              <a:t>Температурный оптимум реконструированного предкового белка – на 55-65</a:t>
            </a:r>
            <a:r>
              <a:rPr lang="en-US" altLang="ru-RU" sz="3200" b="1" dirty="0">
                <a:solidFill>
                  <a:srgbClr val="333399"/>
                </a:solidFill>
                <a:latin typeface="+mn-lt"/>
                <a:ea typeface="+mn-ea"/>
                <a:cs typeface="Arial" panose="020B0604020202020204" pitchFamily="34" charset="0"/>
              </a:rPr>
              <a:t>°</a:t>
            </a:r>
            <a:r>
              <a:rPr lang="ru-RU" altLang="ru-RU" sz="3200" b="1" dirty="0">
                <a:solidFill>
                  <a:srgbClr val="333399"/>
                </a:solidFill>
                <a:latin typeface="+mn-lt"/>
                <a:ea typeface="+mn-ea"/>
                <a:cs typeface="Arial" panose="020B0604020202020204" pitchFamily="34" charset="0"/>
              </a:rPr>
              <a:t>С </a:t>
            </a:r>
            <a:br>
              <a:rPr lang="ru-RU" altLang="ru-RU" sz="3200" b="1" dirty="0">
                <a:solidFill>
                  <a:srgbClr val="333399"/>
                </a:solidFill>
                <a:latin typeface="+mn-lt"/>
                <a:ea typeface="+mn-ea"/>
                <a:cs typeface="Arial" panose="020B0604020202020204" pitchFamily="34" charset="0"/>
              </a:rPr>
            </a:br>
            <a:r>
              <a:rPr lang="ru-RU" altLang="ru-RU" sz="3200" dirty="0">
                <a:cs typeface="Arial" panose="020B0604020202020204" pitchFamily="34" charset="0"/>
              </a:rPr>
              <a:t>(даже если смотреть только </a:t>
            </a:r>
            <a:r>
              <a:rPr lang="ru-RU" altLang="ru-RU" sz="3200" dirty="0" err="1">
                <a:cs typeface="Arial" panose="020B0604020202020204" pitchFamily="34" charset="0"/>
              </a:rPr>
              <a:t>мезофилов</a:t>
            </a:r>
            <a:r>
              <a:rPr lang="ru-RU" altLang="ru-RU" sz="3200" dirty="0">
                <a:cs typeface="Arial" panose="020B0604020202020204" pitchFamily="34" charset="0"/>
              </a:rPr>
              <a:t>)</a:t>
            </a:r>
            <a:endParaRPr lang="en-US" altLang="ru-RU" sz="3200" dirty="0">
              <a:cs typeface="Arial" panose="020B0604020202020204" pitchFamily="34" charset="0"/>
            </a:endParaRPr>
          </a:p>
        </p:txBody>
      </p:sp>
      <p:pic>
        <p:nvPicPr>
          <p:cNvPr id="118787" name="Picture 5" descr="nature01977-f3"/>
          <p:cNvPicPr>
            <a:picLocks noGrp="1" noChangeAspect="1" noChangeArrowheads="1"/>
          </p:cNvPicPr>
          <p:nvPr>
            <p:ph idx="1"/>
          </p:nvPr>
        </p:nvPicPr>
        <p:blipFill>
          <a:blip r:embed="rId3" cstate="print"/>
          <a:srcRect/>
          <a:stretch>
            <a:fillRect/>
          </a:stretch>
        </p:blipFill>
        <p:spPr>
          <a:xfrm>
            <a:off x="4144963" y="188913"/>
            <a:ext cx="4673600" cy="6480175"/>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74638"/>
            <a:ext cx="2674938" cy="2578100"/>
          </a:xfrm>
        </p:spPr>
        <p:txBody>
          <a:bodyPr/>
          <a:lstStyle/>
          <a:p>
            <a:pPr algn="l" eaLnBrk="1" hangingPunct="1">
              <a:defRPr/>
            </a:pPr>
            <a:r>
              <a:rPr lang="ru-RU" altLang="ru-RU" sz="3200" b="1" dirty="0">
                <a:solidFill>
                  <a:srgbClr val="333399"/>
                </a:solidFill>
                <a:latin typeface="+mn-lt"/>
                <a:ea typeface="+mn-ea"/>
                <a:cs typeface="Arial" panose="020B0604020202020204" pitchFamily="34" charset="0"/>
              </a:rPr>
              <a:t>Больше данных – лучше разрешение</a:t>
            </a:r>
          </a:p>
        </p:txBody>
      </p:sp>
      <p:pic>
        <p:nvPicPr>
          <p:cNvPr id="120835" name="Picture 5" descr="nature06510-f1"/>
          <p:cNvPicPr>
            <a:picLocks noChangeAspect="1" noChangeArrowheads="1"/>
          </p:cNvPicPr>
          <p:nvPr/>
        </p:nvPicPr>
        <p:blipFill>
          <a:blip r:embed="rId3" cstate="print"/>
          <a:srcRect/>
          <a:stretch>
            <a:fillRect/>
          </a:stretch>
        </p:blipFill>
        <p:spPr bwMode="auto">
          <a:xfrm>
            <a:off x="3402013" y="46038"/>
            <a:ext cx="5741987" cy="681196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ru-RU" altLang="ru-RU" sz="3200" b="1" dirty="0">
                <a:solidFill>
                  <a:srgbClr val="333399"/>
                </a:solidFill>
                <a:latin typeface="+mn-lt"/>
                <a:ea typeface="+mn-ea"/>
                <a:cs typeface="Arial" panose="020B0604020202020204" pitchFamily="34" charset="0"/>
              </a:rPr>
              <a:t>Совпадение с температурой Мирового океана (по изотопам кислорода)</a:t>
            </a:r>
            <a:r>
              <a:rPr lang="en-US" altLang="ru-RU" sz="3200" b="1" dirty="0">
                <a:solidFill>
                  <a:srgbClr val="333399"/>
                </a:solidFill>
                <a:latin typeface="+mn-lt"/>
                <a:ea typeface="+mn-ea"/>
                <a:cs typeface="Arial" panose="020B0604020202020204" pitchFamily="34" charset="0"/>
              </a:rPr>
              <a:t> </a:t>
            </a:r>
            <a:endParaRPr lang="ru-RU" altLang="ru-RU" sz="3200" b="1" dirty="0">
              <a:solidFill>
                <a:srgbClr val="333399"/>
              </a:solidFill>
              <a:latin typeface="+mn-lt"/>
              <a:ea typeface="+mn-ea"/>
              <a:cs typeface="Arial" panose="020B0604020202020204" pitchFamily="34" charset="0"/>
            </a:endParaRPr>
          </a:p>
        </p:txBody>
      </p:sp>
      <p:pic>
        <p:nvPicPr>
          <p:cNvPr id="122883" name="Picture 7" descr="nature06510-f3"/>
          <p:cNvPicPr>
            <a:picLocks noGrp="1" noChangeAspect="1" noChangeArrowheads="1"/>
          </p:cNvPicPr>
          <p:nvPr>
            <p:ph idx="1"/>
          </p:nvPr>
        </p:nvPicPr>
        <p:blipFill>
          <a:blip r:embed="rId4" cstate="print"/>
          <a:srcRect/>
          <a:stretch>
            <a:fillRect/>
          </a:stretch>
        </p:blipFill>
        <p:spPr>
          <a:xfrm>
            <a:off x="684213" y="1628775"/>
            <a:ext cx="6121400" cy="4848225"/>
          </a:xfrm>
          <a:noFill/>
        </p:spPr>
      </p:pic>
      <p:sp>
        <p:nvSpPr>
          <p:cNvPr id="122884" name="Text Box 9"/>
          <p:cNvSpPr txBox="1">
            <a:spLocks noChangeArrowheads="1"/>
          </p:cNvSpPr>
          <p:nvPr/>
        </p:nvSpPr>
        <p:spPr bwMode="auto">
          <a:xfrm>
            <a:off x="900113" y="6237288"/>
            <a:ext cx="911225" cy="400050"/>
          </a:xfrm>
          <a:prstGeom prst="rect">
            <a:avLst/>
          </a:prstGeom>
          <a:noFill/>
          <a:ln w="9525">
            <a:noFill/>
            <a:miter lim="800000"/>
            <a:headEnd/>
            <a:tailEnd/>
          </a:ln>
        </p:spPr>
        <p:txBody>
          <a:bodyPr>
            <a:spAutoFit/>
          </a:bodyPr>
          <a:lstStyle/>
          <a:p>
            <a:pPr eaLnBrk="1" hangingPunct="1"/>
            <a:r>
              <a:rPr lang="ru-RU" altLang="ru-RU" sz="2000"/>
              <a:t>сейчас</a:t>
            </a:r>
          </a:p>
        </p:txBody>
      </p:sp>
      <p:sp>
        <p:nvSpPr>
          <p:cNvPr id="122885" name="Text Box 10"/>
          <p:cNvSpPr txBox="1">
            <a:spLocks noChangeArrowheads="1"/>
          </p:cNvSpPr>
          <p:nvPr/>
        </p:nvSpPr>
        <p:spPr bwMode="auto">
          <a:xfrm>
            <a:off x="6869113" y="2565400"/>
            <a:ext cx="2095500" cy="1938338"/>
          </a:xfrm>
          <a:prstGeom prst="rect">
            <a:avLst/>
          </a:prstGeom>
          <a:noFill/>
          <a:ln w="9525">
            <a:noFill/>
            <a:miter lim="800000"/>
            <a:headEnd/>
            <a:tailEnd/>
          </a:ln>
        </p:spPr>
        <p:txBody>
          <a:bodyPr>
            <a:spAutoFit/>
          </a:bodyPr>
          <a:lstStyle/>
          <a:p>
            <a:pPr eaLnBrk="1" hangingPunct="1"/>
            <a:r>
              <a:rPr lang="ru-RU" altLang="ru-RU" sz="2400"/>
              <a:t>точки – предковые белки </a:t>
            </a:r>
            <a:br>
              <a:rPr lang="ru-RU" altLang="ru-RU" sz="2400"/>
            </a:br>
            <a:r>
              <a:rPr lang="ru-RU" altLang="ru-RU" sz="2400"/>
              <a:t>(с границами датировки)</a:t>
            </a:r>
          </a:p>
        </p:txBody>
      </p:sp>
    </p:spTree>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15875" y="-26988"/>
            <a:ext cx="9144000" cy="1076326"/>
          </a:xfrm>
          <a:prstGeom prst="rect">
            <a:avLst/>
          </a:prstGeom>
          <a:noFill/>
          <a:ln w="9525">
            <a:noFill/>
            <a:miter lim="800000"/>
            <a:headEnd/>
            <a:tailEnd/>
          </a:ln>
        </p:spPr>
        <p:txBody>
          <a:bodyPr>
            <a:spAutoFit/>
          </a:bodyPr>
          <a:lstStyle/>
          <a:p>
            <a:pPr algn="ctr">
              <a:defRPr/>
            </a:pPr>
            <a:r>
              <a:rPr lang="ru-RU" sz="3200" b="1" dirty="0">
                <a:solidFill>
                  <a:srgbClr val="333399"/>
                </a:solidFill>
                <a:latin typeface="+mn-lt"/>
              </a:rPr>
              <a:t>Приспособленность – </a:t>
            </a:r>
            <a:br>
              <a:rPr lang="ru-RU" sz="3200" b="1" dirty="0">
                <a:solidFill>
                  <a:srgbClr val="333399"/>
                </a:solidFill>
                <a:latin typeface="+mn-lt"/>
              </a:rPr>
            </a:br>
            <a:r>
              <a:rPr lang="ru-RU" sz="3200" b="1" dirty="0">
                <a:solidFill>
                  <a:srgbClr val="333399"/>
                </a:solidFill>
                <a:latin typeface="+mn-lt"/>
              </a:rPr>
              <a:t>не доказательство эволюции</a:t>
            </a:r>
            <a:endParaRPr lang="en-US" sz="3200" b="1" dirty="0">
              <a:solidFill>
                <a:srgbClr val="333399"/>
              </a:solidFill>
              <a:latin typeface="+mn-lt"/>
            </a:endParaRPr>
          </a:p>
        </p:txBody>
      </p:sp>
      <p:pic>
        <p:nvPicPr>
          <p:cNvPr id="124931" name="Picture 6" descr="image gallery photo"/>
          <p:cNvPicPr>
            <a:picLocks noChangeAspect="1" noChangeArrowheads="1"/>
          </p:cNvPicPr>
          <p:nvPr/>
        </p:nvPicPr>
        <p:blipFill>
          <a:blip r:embed="rId2" r:link="rId3" cstate="print"/>
          <a:srcRect/>
          <a:stretch>
            <a:fillRect/>
          </a:stretch>
        </p:blipFill>
        <p:spPr bwMode="auto">
          <a:xfrm>
            <a:off x="323850" y="1089025"/>
            <a:ext cx="2603500" cy="1689100"/>
          </a:xfrm>
          <a:prstGeom prst="rect">
            <a:avLst/>
          </a:prstGeom>
          <a:noFill/>
          <a:ln w="9525">
            <a:noFill/>
            <a:miter lim="800000"/>
            <a:headEnd/>
            <a:tailEnd/>
          </a:ln>
        </p:spPr>
      </p:pic>
      <p:pic>
        <p:nvPicPr>
          <p:cNvPr id="124932" name="Picture 7" descr="The image “http://www.geology.wisc.edu/~museum/old/images/ichthyosaur.jpg” cannot be displayed, because it contains errors."/>
          <p:cNvPicPr>
            <a:picLocks noChangeAspect="1" noChangeArrowheads="1"/>
          </p:cNvPicPr>
          <p:nvPr/>
        </p:nvPicPr>
        <p:blipFill>
          <a:blip r:embed="rId4" r:link="rId5" cstate="print"/>
          <a:srcRect/>
          <a:stretch>
            <a:fillRect/>
          </a:stretch>
        </p:blipFill>
        <p:spPr bwMode="auto">
          <a:xfrm>
            <a:off x="3198813" y="1093788"/>
            <a:ext cx="3254375" cy="1662112"/>
          </a:xfrm>
          <a:prstGeom prst="rect">
            <a:avLst/>
          </a:prstGeom>
          <a:noFill/>
          <a:ln w="9525">
            <a:noFill/>
            <a:miter lim="800000"/>
            <a:headEnd/>
            <a:tailEnd/>
          </a:ln>
        </p:spPr>
      </p:pic>
      <p:pic>
        <p:nvPicPr>
          <p:cNvPr id="124933" name="Picture 8" descr="The image “http://www.wildthingsphotography.com/adm/photo/27_D00090.jpg” cannot be displayed, because it contains errors."/>
          <p:cNvPicPr>
            <a:picLocks noChangeAspect="1" noChangeArrowheads="1"/>
          </p:cNvPicPr>
          <p:nvPr/>
        </p:nvPicPr>
        <p:blipFill>
          <a:blip r:embed="rId6" r:link="rId7" cstate="print"/>
          <a:srcRect/>
          <a:stretch>
            <a:fillRect/>
          </a:stretch>
        </p:blipFill>
        <p:spPr bwMode="auto">
          <a:xfrm>
            <a:off x="6659563" y="1093788"/>
            <a:ext cx="2233612" cy="1641475"/>
          </a:xfrm>
          <a:prstGeom prst="rect">
            <a:avLst/>
          </a:prstGeom>
          <a:noFill/>
          <a:ln w="9525">
            <a:noFill/>
            <a:miter lim="800000"/>
            <a:headEnd/>
            <a:tailEnd/>
          </a:ln>
        </p:spPr>
      </p:pic>
      <p:pic>
        <p:nvPicPr>
          <p:cNvPr id="124934" name="Picture 10" descr="061023192512"/>
          <p:cNvPicPr>
            <a:picLocks noChangeAspect="1" noChangeArrowheads="1"/>
          </p:cNvPicPr>
          <p:nvPr/>
        </p:nvPicPr>
        <p:blipFill>
          <a:blip r:embed="rId8" cstate="print"/>
          <a:srcRect/>
          <a:stretch>
            <a:fillRect/>
          </a:stretch>
        </p:blipFill>
        <p:spPr bwMode="auto">
          <a:xfrm>
            <a:off x="539750" y="3500438"/>
            <a:ext cx="2141538" cy="2632075"/>
          </a:xfrm>
          <a:prstGeom prst="rect">
            <a:avLst/>
          </a:prstGeom>
          <a:noFill/>
          <a:ln w="9525">
            <a:noFill/>
            <a:miter lim="800000"/>
            <a:headEnd/>
            <a:tailEnd/>
          </a:ln>
        </p:spPr>
      </p:pic>
      <p:pic>
        <p:nvPicPr>
          <p:cNvPr id="124935" name="Picture 12" descr="paper_wasp"/>
          <p:cNvPicPr>
            <a:picLocks noChangeAspect="1" noChangeArrowheads="1"/>
          </p:cNvPicPr>
          <p:nvPr/>
        </p:nvPicPr>
        <p:blipFill>
          <a:blip r:embed="rId9" cstate="print"/>
          <a:srcRect/>
          <a:stretch>
            <a:fillRect/>
          </a:stretch>
        </p:blipFill>
        <p:spPr bwMode="auto">
          <a:xfrm>
            <a:off x="6300788" y="3429000"/>
            <a:ext cx="2522537" cy="2654300"/>
          </a:xfrm>
          <a:prstGeom prst="rect">
            <a:avLst/>
          </a:prstGeom>
          <a:noFill/>
          <a:ln w="9525">
            <a:noFill/>
            <a:miter lim="800000"/>
            <a:headEnd/>
            <a:tailEnd/>
          </a:ln>
        </p:spPr>
      </p:pic>
      <p:pic>
        <p:nvPicPr>
          <p:cNvPr id="124936" name="Picture 14" descr="net"/>
          <p:cNvPicPr>
            <a:picLocks noChangeAspect="1" noChangeArrowheads="1"/>
          </p:cNvPicPr>
          <p:nvPr/>
        </p:nvPicPr>
        <p:blipFill>
          <a:blip r:embed="rId10" cstate="print"/>
          <a:srcRect/>
          <a:stretch>
            <a:fillRect/>
          </a:stretch>
        </p:blipFill>
        <p:spPr bwMode="auto">
          <a:xfrm>
            <a:off x="3132138" y="3500438"/>
            <a:ext cx="2911475" cy="2662237"/>
          </a:xfrm>
          <a:prstGeom prst="rect">
            <a:avLst/>
          </a:prstGeom>
          <a:noFill/>
          <a:ln w="9525">
            <a:noFill/>
            <a:miter lim="800000"/>
            <a:headEnd/>
            <a:tailEnd/>
          </a:ln>
        </p:spPr>
      </p:pic>
      <p:sp>
        <p:nvSpPr>
          <p:cNvPr id="8201" name="TextBox 8"/>
          <p:cNvSpPr txBox="1">
            <a:spLocks noChangeArrowheads="1"/>
          </p:cNvSpPr>
          <p:nvPr/>
        </p:nvSpPr>
        <p:spPr bwMode="auto">
          <a:xfrm>
            <a:off x="1978025" y="6211888"/>
            <a:ext cx="48974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400" dirty="0">
                <a:latin typeface="+mn-lt"/>
              </a:rPr>
              <a:t>Гексагональные соты пчел и ос</a:t>
            </a:r>
          </a:p>
        </p:txBody>
      </p:sp>
      <p:sp>
        <p:nvSpPr>
          <p:cNvPr id="124938" name="TextBox 9"/>
          <p:cNvSpPr txBox="1">
            <a:spLocks noChangeArrowheads="1"/>
          </p:cNvSpPr>
          <p:nvPr/>
        </p:nvSpPr>
        <p:spPr bwMode="auto">
          <a:xfrm>
            <a:off x="7254875" y="6453188"/>
            <a:ext cx="1854200"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А.С.Кондрашов</a:t>
            </a:r>
          </a:p>
        </p:txBody>
      </p:sp>
      <p:sp>
        <p:nvSpPr>
          <p:cNvPr id="8203" name="TextBox 8"/>
          <p:cNvSpPr txBox="1">
            <a:spLocks noChangeArrowheads="1"/>
          </p:cNvSpPr>
          <p:nvPr/>
        </p:nvSpPr>
        <p:spPr bwMode="auto">
          <a:xfrm>
            <a:off x="71438" y="2924175"/>
            <a:ext cx="8964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400" dirty="0">
                <a:latin typeface="+mn-lt"/>
              </a:rPr>
              <a:t>Оптимальная форма тела акулы, ихтиозавра и кита-касатки</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0638" y="30163"/>
            <a:ext cx="9109076" cy="1077912"/>
          </a:xfrm>
          <a:prstGeom prst="rect">
            <a:avLst/>
          </a:prstGeom>
          <a:noFill/>
          <a:ln w="9525">
            <a:noFill/>
            <a:miter lim="800000"/>
            <a:headEnd/>
            <a:tailEnd/>
          </a:ln>
        </p:spPr>
        <p:txBody>
          <a:bodyPr>
            <a:spAutoFit/>
          </a:bodyPr>
          <a:lstStyle/>
          <a:p>
            <a:pPr algn="ctr">
              <a:defRPr/>
            </a:pPr>
            <a:r>
              <a:rPr lang="ru-RU" sz="3200" b="1" dirty="0">
                <a:solidFill>
                  <a:srgbClr val="333399"/>
                </a:solidFill>
                <a:latin typeface="+mn-lt"/>
              </a:rPr>
              <a:t>Эволюция проявляется в </a:t>
            </a:r>
            <a:r>
              <a:rPr lang="ru-RU" sz="3200" b="1" dirty="0" err="1">
                <a:solidFill>
                  <a:srgbClr val="333399"/>
                </a:solidFill>
                <a:latin typeface="+mn-lt"/>
              </a:rPr>
              <a:t>неоптимальности</a:t>
            </a:r>
            <a:r>
              <a:rPr lang="ru-RU" sz="3200" b="1" dirty="0">
                <a:solidFill>
                  <a:srgbClr val="333399"/>
                </a:solidFill>
                <a:latin typeface="+mn-lt"/>
              </a:rPr>
              <a:t>, отражающей предысторию</a:t>
            </a:r>
            <a:endParaRPr lang="en-US" sz="3200" b="1" dirty="0">
              <a:solidFill>
                <a:srgbClr val="333399"/>
              </a:solidFill>
              <a:latin typeface="+mn-lt"/>
            </a:endParaRPr>
          </a:p>
        </p:txBody>
      </p:sp>
      <p:pic>
        <p:nvPicPr>
          <p:cNvPr id="125955" name="Picture 5" descr="blindcavefish2"/>
          <p:cNvPicPr>
            <a:picLocks noChangeAspect="1" noChangeArrowheads="1"/>
          </p:cNvPicPr>
          <p:nvPr/>
        </p:nvPicPr>
        <p:blipFill>
          <a:blip r:embed="rId2" cstate="print"/>
          <a:srcRect/>
          <a:stretch>
            <a:fillRect/>
          </a:stretch>
        </p:blipFill>
        <p:spPr bwMode="auto">
          <a:xfrm>
            <a:off x="1066800" y="1600200"/>
            <a:ext cx="7089775" cy="3581400"/>
          </a:xfrm>
          <a:prstGeom prst="rect">
            <a:avLst/>
          </a:prstGeom>
          <a:noFill/>
          <a:ln w="9525">
            <a:noFill/>
            <a:miter lim="800000"/>
            <a:headEnd/>
            <a:tailEnd/>
          </a:ln>
        </p:spPr>
      </p:pic>
      <p:sp>
        <p:nvSpPr>
          <p:cNvPr id="10244" name="Text Box 6"/>
          <p:cNvSpPr txBox="1">
            <a:spLocks noChangeArrowheads="1"/>
          </p:cNvSpPr>
          <p:nvPr/>
        </p:nvSpPr>
        <p:spPr bwMode="auto">
          <a:xfrm>
            <a:off x="1049338" y="5334000"/>
            <a:ext cx="712311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800" dirty="0">
                <a:latin typeface="+mn-lt"/>
              </a:rPr>
              <a:t>Бесполезные остаточные глаза слепой пещерной рыбы </a:t>
            </a:r>
            <a:r>
              <a:rPr lang="en-US" altLang="en-US" sz="2800" i="1" dirty="0">
                <a:latin typeface="+mn-lt"/>
              </a:rPr>
              <a:t>Astyanax </a:t>
            </a:r>
            <a:r>
              <a:rPr lang="en-US" altLang="en-US" sz="2800" i="1" dirty="0" err="1">
                <a:latin typeface="+mn-lt"/>
              </a:rPr>
              <a:t>mexicanus</a:t>
            </a:r>
            <a:endParaRPr lang="en-US" altLang="en-US" sz="2800" dirty="0">
              <a:latin typeface="+mn-lt"/>
            </a:endParaRPr>
          </a:p>
        </p:txBody>
      </p:sp>
      <p:sp>
        <p:nvSpPr>
          <p:cNvPr id="125957" name="TextBox 4"/>
          <p:cNvSpPr txBox="1">
            <a:spLocks noChangeArrowheads="1"/>
          </p:cNvSpPr>
          <p:nvPr/>
        </p:nvSpPr>
        <p:spPr bwMode="auto">
          <a:xfrm>
            <a:off x="7254875" y="6453188"/>
            <a:ext cx="1854200"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А.С.Кондрашов</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252413" y="2419350"/>
            <a:ext cx="8640762" cy="3962400"/>
          </a:xfrm>
          <a:prstGeom prst="rect">
            <a:avLst/>
          </a:prstGeom>
          <a:noFill/>
          <a:ln w="9525">
            <a:noFill/>
            <a:miter lim="800000"/>
            <a:headEnd/>
            <a:tailEnd/>
          </a:ln>
        </p:spPr>
        <p:txBody>
          <a:bodyPr>
            <a:spAutoFit/>
          </a:bodyPr>
          <a:lstStyle/>
          <a:p>
            <a:pPr eaLnBrk="1" hangingPunct="1"/>
            <a:r>
              <a:rPr lang="en-US" altLang="en-US" sz="1100" dirty="0">
                <a:latin typeface="Courier New" pitchFamily="49" charset="0"/>
                <a:cs typeface="Courier New" pitchFamily="49" charset="0"/>
              </a:rPr>
              <a:t>GAGAAGAAGCAGGTGACCATGGAGGCTGGCATCCTCCTGGCCAACCTGCACCCACAGCTGGATGAGCATGGCCTGGCCCTGTCCA</a:t>
            </a:r>
          </a:p>
          <a:p>
            <a:pPr eaLnBrk="1" hangingPunct="1"/>
            <a:r>
              <a:rPr lang="en-US" altLang="en-US" sz="1100" dirty="0">
                <a:latin typeface="Courier New" pitchFamily="49" charset="0"/>
                <a:cs typeface="Courier New" pitchFamily="49" charset="0"/>
              </a:rPr>
              <a:t>|||||||||||||||||| ||||||| ||||||||||| ||  |||||||||| ||||||||  |||| ||||||||  ||||||</a:t>
            </a:r>
          </a:p>
          <a:p>
            <a:pPr eaLnBrk="1" hangingPunct="1"/>
            <a:r>
              <a:rPr lang="en-US" altLang="en-US" sz="1100" dirty="0">
                <a:latin typeface="Courier New" pitchFamily="49" charset="0"/>
                <a:cs typeface="Courier New" pitchFamily="49" charset="0"/>
              </a:rPr>
              <a:t>GAGAAGAAGCAGGTGACCGTGGAGGCCGGCATCCTCCTAGCTGACCTGCACCCCCAGCTGGACAAGCACGGCCTGGCTTTGTCCA</a:t>
            </a:r>
          </a:p>
          <a:p>
            <a:pPr eaLnBrk="1" hangingPunct="1"/>
            <a:endParaRPr lang="en-US" altLang="en-US" sz="1100" dirty="0">
              <a:latin typeface="Courier New" pitchFamily="49" charset="0"/>
              <a:cs typeface="Courier New" pitchFamily="49" charset="0"/>
            </a:endParaRPr>
          </a:p>
          <a:p>
            <a:pPr eaLnBrk="1" hangingPunct="1"/>
            <a:r>
              <a:rPr lang="en-US" altLang="en-US" sz="1100" dirty="0">
                <a:latin typeface="Courier New" pitchFamily="49" charset="0"/>
                <a:cs typeface="Courier New" pitchFamily="49" charset="0"/>
              </a:rPr>
              <a:t>GAAGAAATCTGAGGACTTCTGCTTCCTCTGGTTCCCACACAGCGAGAATGTCAGTGCCATCCACCAGGACCACACCAGCAAGGC</a:t>
            </a:r>
          </a:p>
          <a:p>
            <a:pPr eaLnBrk="1" hangingPunct="1"/>
            <a:r>
              <a:rPr lang="en-US" altLang="en-US" sz="1100" dirty="0">
                <a:latin typeface="Courier New" pitchFamily="49" charset="0"/>
                <a:cs typeface="Courier New" pitchFamily="49" charset="0"/>
              </a:rPr>
              <a:t>||||||||| ||  ||||| |||| |||||||||||||||||||||||||||||||  ||| ||||||||||||||| |||| |</a:t>
            </a:r>
          </a:p>
          <a:p>
            <a:pPr eaLnBrk="1" hangingPunct="1"/>
            <a:r>
              <a:rPr lang="en-US" altLang="en-US" sz="1100" dirty="0">
                <a:latin typeface="Courier New" pitchFamily="49" charset="0"/>
                <a:cs typeface="Courier New" pitchFamily="49" charset="0"/>
              </a:rPr>
              <a:t>GAAGAAATCCGAATACTTCCGCTTTCTCTGGTTCCCACACAGCGAGAATGTCAGTGTAATCTACCAGGACCACACCAACAAGCC</a:t>
            </a:r>
          </a:p>
          <a:p>
            <a:pPr eaLnBrk="1" hangingPunct="1"/>
            <a:endParaRPr lang="en-US" altLang="en-US" sz="1100" dirty="0">
              <a:latin typeface="Courier New" pitchFamily="49" charset="0"/>
              <a:cs typeface="Courier New" pitchFamily="49" charset="0"/>
            </a:endParaRPr>
          </a:p>
          <a:p>
            <a:pPr eaLnBrk="1" hangingPunct="1"/>
            <a:r>
              <a:rPr lang="en-US" altLang="en-US" sz="1100" dirty="0">
                <a:latin typeface="Courier New" pitchFamily="49" charset="0"/>
                <a:cs typeface="Courier New" pitchFamily="49" charset="0"/>
              </a:rPr>
              <a:t>TGCAGTGCCTTGTGGGCTGGATCAATGGCTTTTTGTTTCTGACTCCTGTT---TGCCTGCCAGGAGAACAGCAACCTCAGCCCCAAGATCTTCACCCACG</a:t>
            </a:r>
          </a:p>
          <a:p>
            <a:pPr eaLnBrk="1" hangingPunct="1"/>
            <a:r>
              <a:rPr lang="en-US" altLang="en-US" sz="1100" dirty="0">
                <a:latin typeface="Courier New" pitchFamily="49" charset="0"/>
                <a:cs typeface="Courier New" pitchFamily="49" charset="0"/>
              </a:rPr>
              <a:t>|||   |||||||||||||||||||| |||||||  ||||| ||||||||   ||      |||| ||| |||||||||||| ||||||||||||| |||</a:t>
            </a:r>
          </a:p>
          <a:p>
            <a:pPr eaLnBrk="1" hangingPunct="1"/>
            <a:r>
              <a:rPr lang="en-US" altLang="en-US" sz="1100" dirty="0">
                <a:latin typeface="Courier New" pitchFamily="49" charset="0"/>
                <a:cs typeface="Courier New" pitchFamily="49" charset="0"/>
              </a:rPr>
              <a:t>TGCCAGGCCTTGTGGGCTGGATCAATCGCTTTTT-CTTCTGGCTCCTGTTCAATGGGAAGAAGGAAAACTGCAACCTCAGCCACAAGATCTTCACCTACG</a:t>
            </a:r>
          </a:p>
          <a:p>
            <a:pPr eaLnBrk="1" hangingPunct="1"/>
            <a:endParaRPr lang="en-US" altLang="en-US" sz="1100" dirty="0">
              <a:latin typeface="Courier New" pitchFamily="49" charset="0"/>
              <a:cs typeface="Courier New" pitchFamily="49" charset="0"/>
            </a:endParaRPr>
          </a:p>
          <a:p>
            <a:pPr eaLnBrk="1" hangingPunct="1"/>
            <a:r>
              <a:rPr lang="en-US" altLang="en-US" sz="1100" dirty="0">
                <a:latin typeface="Courier New" pitchFamily="49" charset="0"/>
                <a:cs typeface="Courier New" pitchFamily="49" charset="0"/>
              </a:rPr>
              <a:t>TGTGCCACTTCAAGCAGCATGTCCAGCACTGGGCCATCCC</a:t>
            </a:r>
          </a:p>
          <a:p>
            <a:pPr eaLnBrk="1" hangingPunct="1"/>
            <a:r>
              <a:rPr lang="en-US" altLang="en-US" sz="1100" dirty="0">
                <a:latin typeface="Courier New" pitchFamily="49" charset="0"/>
                <a:cs typeface="Courier New" pitchFamily="49" charset="0"/>
              </a:rPr>
              <a:t> ||||| ||||||||||||||||||| |||||||||||||</a:t>
            </a:r>
          </a:p>
          <a:p>
            <a:pPr eaLnBrk="1" hangingPunct="1"/>
            <a:r>
              <a:rPr lang="en-US" altLang="en-US" sz="1100" dirty="0">
                <a:latin typeface="Courier New" pitchFamily="49" charset="0"/>
                <a:cs typeface="Courier New" pitchFamily="49" charset="0"/>
              </a:rPr>
              <a:t>AGTGCCGCTTCAAGCAGCATGTCCAGGACTGGGCCATCCC</a:t>
            </a:r>
          </a:p>
          <a:p>
            <a:pPr eaLnBrk="1" hangingPunct="1"/>
            <a:endParaRPr lang="en-US" altLang="en-US" sz="1100" dirty="0">
              <a:latin typeface="Courier New" pitchFamily="49" charset="0"/>
              <a:cs typeface="Courier New" pitchFamily="49" charset="0"/>
            </a:endParaRPr>
          </a:p>
          <a:p>
            <a:pPr eaLnBrk="1" hangingPunct="1"/>
            <a:r>
              <a:rPr lang="en-US" altLang="en-US" sz="1100" dirty="0">
                <a:latin typeface="Courier New" pitchFamily="49" charset="0"/>
                <a:cs typeface="Courier New" pitchFamily="49" charset="0"/>
              </a:rPr>
              <a:t>CAGAAAGAAGACCACGGAGGCCCTGCTGGAGCTGAAGGCCGTGCTGGAGGCCCACCCTGAGGTGGTGTCCCACTACCTGGTGGGGGTACGCTTCACCTG-</a:t>
            </a:r>
          </a:p>
          <a:p>
            <a:pPr eaLnBrk="1" hangingPunct="1"/>
            <a:r>
              <a:rPr lang="en-US" altLang="en-US" sz="1100" dirty="0">
                <a:latin typeface="Courier New" pitchFamily="49" charset="0"/>
                <a:cs typeface="Courier New" pitchFamily="49" charset="0"/>
              </a:rPr>
              <a:t>|||| |||||||||  |||||||||||||||||||||||| ||||||||||  ||||  |||| ||| |||||||||  |||| ||||||||||||  | </a:t>
            </a:r>
          </a:p>
          <a:p>
            <a:pPr eaLnBrk="1" hangingPunct="1"/>
            <a:r>
              <a:rPr lang="en-US" altLang="en-US" sz="1100" dirty="0">
                <a:latin typeface="Courier New" pitchFamily="49" charset="0"/>
                <a:cs typeface="Courier New" pitchFamily="49" charset="0"/>
              </a:rPr>
              <a:t>CAGAGAGAAGACCAAAGAGGCCCTGCTGGAGCTGAAGGCCATGCTGGAGGCGAACCCCAAGGTAGTGGCCCACTACCCCGTGGAGGTACGCTTCACTCGC</a:t>
            </a:r>
          </a:p>
          <a:p>
            <a:pPr eaLnBrk="1" hangingPunct="1"/>
            <a:endParaRPr lang="en-US" altLang="en-US" sz="1100" dirty="0">
              <a:latin typeface="Courier New" pitchFamily="49" charset="0"/>
              <a:cs typeface="Courier New" pitchFamily="49" charset="0"/>
            </a:endParaRPr>
          </a:p>
          <a:p>
            <a:pPr eaLnBrk="1" hangingPunct="1"/>
            <a:r>
              <a:rPr lang="en-US" altLang="en-US" sz="1100" dirty="0">
                <a:latin typeface="Courier New" pitchFamily="49" charset="0"/>
                <a:cs typeface="Courier New" pitchFamily="49" charset="0"/>
              </a:rPr>
              <a:t>GAGGATGACATCCTACTGAGCCCCTGCTTCCAGTGGGACAGCCGCTACCTGAACATCAACCTGTACAGG</a:t>
            </a:r>
          </a:p>
          <a:p>
            <a:pPr eaLnBrk="1" hangingPunct="1"/>
            <a:r>
              <a:rPr lang="en-US" altLang="en-US" sz="1100" dirty="0">
                <a:latin typeface="Courier New" pitchFamily="49" charset="0"/>
                <a:cs typeface="Courier New" pitchFamily="49" charset="0"/>
              </a:rPr>
              <a:t>| ||| |||||||| |||||||||||||||||| | |||||| ||||| ||||||||| | ||||||||</a:t>
            </a:r>
          </a:p>
          <a:p>
            <a:pPr eaLnBrk="1" hangingPunct="1"/>
            <a:r>
              <a:rPr lang="en-US" altLang="en-US" sz="1100" dirty="0">
                <a:latin typeface="Courier New" pitchFamily="49" charset="0"/>
                <a:cs typeface="Courier New" pitchFamily="49" charset="0"/>
              </a:rPr>
              <a:t>GGGGACGACATCCTGCTGAGCCCCTGCTTCCAGCGCGACAGCTGCTACATGAACATCATCATGTACAGG</a:t>
            </a:r>
          </a:p>
        </p:txBody>
      </p:sp>
      <p:sp>
        <p:nvSpPr>
          <p:cNvPr id="10243" name="Text Box 5"/>
          <p:cNvSpPr txBox="1">
            <a:spLocks noChangeArrowheads="1"/>
          </p:cNvSpPr>
          <p:nvPr/>
        </p:nvSpPr>
        <p:spPr bwMode="auto">
          <a:xfrm>
            <a:off x="1116013" y="1266825"/>
            <a:ext cx="691197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000" dirty="0">
                <a:latin typeface="+mn-lt"/>
              </a:rPr>
              <a:t>Выравнивание </a:t>
            </a:r>
            <a:r>
              <a:rPr lang="en-US" altLang="en-US" sz="2000" dirty="0">
                <a:latin typeface="+mn-lt"/>
              </a:rPr>
              <a:t>L-</a:t>
            </a:r>
            <a:r>
              <a:rPr lang="ru-RU" altLang="en-US" sz="2000" dirty="0" err="1">
                <a:latin typeface="+mn-lt"/>
              </a:rPr>
              <a:t>гулоно</a:t>
            </a:r>
            <a:r>
              <a:rPr lang="ru-RU" altLang="en-US" sz="2000" dirty="0">
                <a:latin typeface="+mn-lt"/>
              </a:rPr>
              <a:t>-гамма-лактон оксидазы </a:t>
            </a:r>
            <a:br>
              <a:rPr lang="ru-RU" altLang="en-US" sz="2000" dirty="0">
                <a:latin typeface="+mn-lt"/>
              </a:rPr>
            </a:br>
            <a:r>
              <a:rPr lang="ru-RU" altLang="en-US" sz="2000" dirty="0">
                <a:latin typeface="+mn-lt"/>
              </a:rPr>
              <a:t>коровы и остатков этого гена в геноме человека. </a:t>
            </a:r>
            <a:br>
              <a:rPr lang="ru-RU" altLang="en-US" sz="2000" dirty="0">
                <a:latin typeface="+mn-lt"/>
              </a:rPr>
            </a:br>
            <a:r>
              <a:rPr lang="ru-RU" altLang="en-US" sz="2000" dirty="0">
                <a:latin typeface="+mn-lt"/>
              </a:rPr>
              <a:t>Только приматы (и морские свинки) страдают от цинги</a:t>
            </a:r>
          </a:p>
        </p:txBody>
      </p:sp>
      <p:sp>
        <p:nvSpPr>
          <p:cNvPr id="7" name="Rectangle 4"/>
          <p:cNvSpPr>
            <a:spLocks noChangeArrowheads="1"/>
          </p:cNvSpPr>
          <p:nvPr/>
        </p:nvSpPr>
        <p:spPr bwMode="auto">
          <a:xfrm>
            <a:off x="0" y="188913"/>
            <a:ext cx="9144000" cy="1077912"/>
          </a:xfrm>
          <a:prstGeom prst="rect">
            <a:avLst/>
          </a:prstGeom>
          <a:noFill/>
          <a:ln w="9525">
            <a:noFill/>
            <a:miter lim="800000"/>
            <a:headEnd/>
            <a:tailEnd/>
          </a:ln>
        </p:spPr>
        <p:txBody>
          <a:bodyPr>
            <a:spAutoFit/>
          </a:bodyPr>
          <a:lstStyle/>
          <a:p>
            <a:pPr algn="ctr">
              <a:defRPr/>
            </a:pPr>
            <a:r>
              <a:rPr lang="ru-RU" sz="3200" b="1" dirty="0">
                <a:solidFill>
                  <a:srgbClr val="333399"/>
                </a:solidFill>
                <a:latin typeface="+mn-lt"/>
              </a:rPr>
              <a:t>Потеря способности </a:t>
            </a:r>
            <a:br>
              <a:rPr lang="ru-RU" sz="3200" b="1" dirty="0">
                <a:solidFill>
                  <a:srgbClr val="333399"/>
                </a:solidFill>
                <a:latin typeface="+mn-lt"/>
              </a:rPr>
            </a:br>
            <a:r>
              <a:rPr lang="ru-RU" sz="3200" b="1" dirty="0">
                <a:solidFill>
                  <a:srgbClr val="333399"/>
                </a:solidFill>
                <a:latin typeface="+mn-lt"/>
              </a:rPr>
              <a:t>синтезировать витамин С</a:t>
            </a:r>
            <a:endParaRPr lang="en-US" sz="3200" b="1" dirty="0">
              <a:solidFill>
                <a:srgbClr val="333399"/>
              </a:solidFill>
              <a:latin typeface="+mn-lt"/>
            </a:endParaRPr>
          </a:p>
        </p:txBody>
      </p:sp>
      <p:sp>
        <p:nvSpPr>
          <p:cNvPr id="126981" name="TextBox 4"/>
          <p:cNvSpPr txBox="1">
            <a:spLocks noChangeArrowheads="1"/>
          </p:cNvSpPr>
          <p:nvPr/>
        </p:nvSpPr>
        <p:spPr bwMode="auto">
          <a:xfrm>
            <a:off x="7254875" y="6453188"/>
            <a:ext cx="1854200"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А.С.Кондрашов</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10"/>
          <p:cNvGraphicFramePr>
            <a:graphicFrameLocks noChangeAspect="1"/>
          </p:cNvGraphicFramePr>
          <p:nvPr/>
        </p:nvGraphicFramePr>
        <p:xfrm>
          <a:off x="468313" y="3854450"/>
          <a:ext cx="7829550" cy="2838450"/>
        </p:xfrm>
        <a:graphic>
          <a:graphicData uri="http://schemas.openxmlformats.org/presentationml/2006/ole">
            <p:oleObj spid="_x0000_s128002" name="Bitmap Image" r:id="rId3" imgW="7542857" imgH="2734057" progId="Paint.Picture">
              <p:embed/>
            </p:oleObj>
          </a:graphicData>
        </a:graphic>
      </p:graphicFrame>
      <p:sp>
        <p:nvSpPr>
          <p:cNvPr id="8194" name="Text Box 4"/>
          <p:cNvSpPr txBox="1">
            <a:spLocks noChangeArrowheads="1"/>
          </p:cNvSpPr>
          <p:nvPr/>
        </p:nvSpPr>
        <p:spPr bwMode="auto">
          <a:xfrm>
            <a:off x="2124075" y="0"/>
            <a:ext cx="5256213" cy="584200"/>
          </a:xfrm>
          <a:prstGeom prst="rect">
            <a:avLst/>
          </a:prstGeom>
          <a:noFill/>
          <a:ln w="9525">
            <a:noFill/>
            <a:miter lim="800000"/>
            <a:headEnd/>
            <a:tailEnd/>
          </a:ln>
        </p:spPr>
        <p:txBody>
          <a:bodyPr>
            <a:spAutoFit/>
          </a:bodyPr>
          <a:lstStyle/>
          <a:p>
            <a:pPr>
              <a:defRPr/>
            </a:pPr>
            <a:r>
              <a:rPr lang="ru-RU" sz="3200" b="1" dirty="0">
                <a:solidFill>
                  <a:srgbClr val="333399"/>
                </a:solidFill>
                <a:latin typeface="+mn-lt"/>
              </a:rPr>
              <a:t>Неоптимальный дизайн</a:t>
            </a:r>
            <a:endParaRPr lang="en-US" sz="3200" b="1" dirty="0">
              <a:solidFill>
                <a:srgbClr val="333399"/>
              </a:solidFill>
              <a:latin typeface="+mn-lt"/>
            </a:endParaRPr>
          </a:p>
        </p:txBody>
      </p:sp>
      <p:pic>
        <p:nvPicPr>
          <p:cNvPr id="128004" name="Picture 2" descr="http://2.bp.blogspot.com/_3Yi34O67M6o/SZDPeS6miAI/AAAAAAAAAhc/snhNbJpowX8/s400/flatfish2.JPG"/>
          <p:cNvPicPr>
            <a:picLocks noChangeAspect="1" noChangeArrowheads="1"/>
          </p:cNvPicPr>
          <p:nvPr/>
        </p:nvPicPr>
        <p:blipFill>
          <a:blip r:embed="rId4" cstate="print"/>
          <a:srcRect/>
          <a:stretch>
            <a:fillRect/>
          </a:stretch>
        </p:blipFill>
        <p:spPr bwMode="auto">
          <a:xfrm>
            <a:off x="4427538" y="549275"/>
            <a:ext cx="4627562" cy="2879725"/>
          </a:xfrm>
          <a:prstGeom prst="rect">
            <a:avLst/>
          </a:prstGeom>
          <a:noFill/>
          <a:ln w="9525">
            <a:noFill/>
            <a:miter lim="800000"/>
            <a:headEnd/>
            <a:tailEnd/>
          </a:ln>
        </p:spPr>
      </p:pic>
      <p:pic>
        <p:nvPicPr>
          <p:cNvPr id="128005" name="Picture 4" descr="http://news.uchicago.edu/sites/all/files/imagecache/story_images/images/image/20101110/ohwrmitnqf.9134.20101110.jpg"/>
          <p:cNvPicPr>
            <a:picLocks noChangeAspect="1" noChangeArrowheads="1"/>
          </p:cNvPicPr>
          <p:nvPr/>
        </p:nvPicPr>
        <p:blipFill>
          <a:blip r:embed="rId5" cstate="print"/>
          <a:srcRect/>
          <a:stretch>
            <a:fillRect/>
          </a:stretch>
        </p:blipFill>
        <p:spPr bwMode="auto">
          <a:xfrm>
            <a:off x="250825" y="620713"/>
            <a:ext cx="3894138" cy="2808287"/>
          </a:xfrm>
          <a:prstGeom prst="rect">
            <a:avLst/>
          </a:prstGeom>
          <a:noFill/>
          <a:ln w="9525">
            <a:noFill/>
            <a:miter lim="800000"/>
            <a:headEnd/>
            <a:tailEnd/>
          </a:ln>
        </p:spPr>
      </p:pic>
      <p:sp>
        <p:nvSpPr>
          <p:cNvPr id="128006" name="Прямоугольник 10"/>
          <p:cNvSpPr>
            <a:spLocks noChangeArrowheads="1"/>
          </p:cNvSpPr>
          <p:nvPr/>
        </p:nvSpPr>
        <p:spPr bwMode="auto">
          <a:xfrm>
            <a:off x="250825" y="3429000"/>
            <a:ext cx="1873250" cy="457200"/>
          </a:xfrm>
          <a:prstGeom prst="rect">
            <a:avLst/>
          </a:prstGeom>
          <a:noFill/>
          <a:ln w="9525">
            <a:noFill/>
            <a:miter lim="800000"/>
            <a:headEnd/>
            <a:tailEnd/>
          </a:ln>
        </p:spPr>
        <p:txBody>
          <a:bodyPr>
            <a:spAutoFit/>
          </a:bodyPr>
          <a:lstStyle/>
          <a:p>
            <a:pPr eaLnBrk="1" hangingPunct="1"/>
            <a:r>
              <a:rPr lang="en-US" altLang="en-US" sz="2400" i="1">
                <a:latin typeface="Arial" pitchFamily="34" charset="0"/>
              </a:rPr>
              <a:t>Amphistium</a:t>
            </a:r>
            <a:endParaRPr lang="ru-RU" altLang="en-US" sz="2400" i="1">
              <a:latin typeface="Arial" pitchFamily="34" charset="0"/>
            </a:endParaRPr>
          </a:p>
        </p:txBody>
      </p:sp>
      <p:sp>
        <p:nvSpPr>
          <p:cNvPr id="128007" name="TextBox 11"/>
          <p:cNvSpPr txBox="1">
            <a:spLocks noChangeArrowheads="1"/>
          </p:cNvSpPr>
          <p:nvPr/>
        </p:nvSpPr>
        <p:spPr bwMode="auto">
          <a:xfrm>
            <a:off x="4427538" y="3429000"/>
            <a:ext cx="3300412" cy="461963"/>
          </a:xfrm>
          <a:prstGeom prst="rect">
            <a:avLst/>
          </a:prstGeom>
          <a:noFill/>
          <a:ln w="9525">
            <a:noFill/>
            <a:miter lim="800000"/>
            <a:headEnd/>
            <a:tailEnd/>
          </a:ln>
        </p:spPr>
        <p:txBody>
          <a:bodyPr wrap="none">
            <a:spAutoFit/>
          </a:bodyPr>
          <a:lstStyle/>
          <a:p>
            <a:pPr eaLnBrk="1" hangingPunct="1"/>
            <a:r>
              <a:rPr lang="en-US" altLang="ru-RU" sz="2400" i="1">
                <a:latin typeface="Arial" pitchFamily="34" charset="0"/>
              </a:rPr>
              <a:t>Pleuronectes platessa</a:t>
            </a:r>
            <a:r>
              <a:rPr lang="en-US" altLang="en-US" sz="2400" i="1">
                <a:latin typeface="Arial" pitchFamily="34" charset="0"/>
              </a:rPr>
              <a:t> </a:t>
            </a:r>
            <a:endParaRPr lang="ru-RU" altLang="en-US" sz="2400">
              <a:latin typeface="Arial" pitchFamily="34" charset="0"/>
            </a:endParaRPr>
          </a:p>
        </p:txBody>
      </p:sp>
      <p:sp>
        <p:nvSpPr>
          <p:cNvPr id="128008" name="Text Box 11"/>
          <p:cNvSpPr txBox="1">
            <a:spLocks noChangeArrowheads="1"/>
          </p:cNvSpPr>
          <p:nvPr/>
        </p:nvSpPr>
        <p:spPr bwMode="auto">
          <a:xfrm>
            <a:off x="6372225" y="6669088"/>
            <a:ext cx="2771775" cy="182562"/>
          </a:xfrm>
          <a:prstGeom prst="rect">
            <a:avLst/>
          </a:prstGeom>
          <a:noFill/>
          <a:ln w="9525">
            <a:noFill/>
            <a:miter lim="800000"/>
            <a:headEnd/>
            <a:tailEnd/>
          </a:ln>
        </p:spPr>
        <p:txBody>
          <a:bodyPr lIns="0" tIns="0" rIns="0" bIns="0">
            <a:spAutoFit/>
          </a:bodyPr>
          <a:lstStyle/>
          <a:p>
            <a:pPr algn="ctr" defTabSz="828675" eaLnBrk="1" hangingPunct="1">
              <a:tabLst>
                <a:tab pos="657225" algn="l"/>
                <a:tab pos="1312863" algn="l"/>
                <a:tab pos="1970088" algn="l"/>
                <a:tab pos="2627313" algn="l"/>
                <a:tab pos="3282950" algn="l"/>
                <a:tab pos="3940175" algn="l"/>
                <a:tab pos="4595813" algn="l"/>
                <a:tab pos="5253038" algn="l"/>
                <a:tab pos="5910263" algn="l"/>
              </a:tabLst>
            </a:pPr>
            <a:r>
              <a:rPr lang="en-GB" altLang="zh-CN" sz="1200">
                <a:latin typeface="Arial" pitchFamily="34" charset="0"/>
              </a:rPr>
              <a:t>M Friedman</a:t>
            </a:r>
            <a:r>
              <a:rPr lang="en-GB" altLang="en-US" sz="1200">
                <a:latin typeface="Arial" pitchFamily="34" charset="0"/>
                <a:ea typeface="SimSun" pitchFamily="2" charset="-122"/>
              </a:rPr>
              <a:t> </a:t>
            </a:r>
            <a:r>
              <a:rPr lang="en-GB" altLang="en-US" sz="1200" i="1">
                <a:latin typeface="Arial" pitchFamily="34" charset="0"/>
                <a:ea typeface="SimSun" pitchFamily="2" charset="-122"/>
              </a:rPr>
              <a:t>Nature</a:t>
            </a:r>
            <a:r>
              <a:rPr lang="en-GB" altLang="en-US" sz="1200">
                <a:latin typeface="Arial" pitchFamily="34" charset="0"/>
                <a:ea typeface="SimSun" pitchFamily="2" charset="-122"/>
              </a:rPr>
              <a:t> </a:t>
            </a:r>
            <a:r>
              <a:rPr lang="en-GB" altLang="en-US" sz="1200" b="1">
                <a:latin typeface="Arial" pitchFamily="34" charset="0"/>
                <a:ea typeface="SimSun" pitchFamily="2" charset="-122"/>
              </a:rPr>
              <a:t>454</a:t>
            </a:r>
            <a:r>
              <a:rPr lang="en-GB" altLang="en-US" sz="1200">
                <a:latin typeface="Arial" pitchFamily="34" charset="0"/>
                <a:ea typeface="SimSun" pitchFamily="2" charset="-122"/>
              </a:rPr>
              <a:t>, </a:t>
            </a:r>
            <a:r>
              <a:rPr lang="en-GB" altLang="zh-CN" sz="1200">
                <a:latin typeface="Arial" pitchFamily="34" charset="0"/>
              </a:rPr>
              <a:t>209</a:t>
            </a:r>
            <a:r>
              <a:rPr lang="en-GB" altLang="en-US" sz="1200">
                <a:latin typeface="Arial" pitchFamily="34" charset="0"/>
              </a:rPr>
              <a:t>-</a:t>
            </a:r>
            <a:r>
              <a:rPr lang="en-GB" altLang="zh-CN" sz="1200">
                <a:latin typeface="Arial" pitchFamily="34" charset="0"/>
              </a:rPr>
              <a:t>212</a:t>
            </a:r>
            <a:r>
              <a:rPr lang="en-GB" altLang="en-US" sz="1200">
                <a:latin typeface="Arial" pitchFamily="34" charset="0"/>
              </a:rPr>
              <a:t> (2008)</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defRPr/>
            </a:pPr>
            <a:r>
              <a:rPr lang="ru-RU" sz="3200" b="1" dirty="0">
                <a:solidFill>
                  <a:srgbClr val="333399"/>
                </a:solidFill>
                <a:latin typeface="+mn-lt"/>
              </a:rPr>
              <a:t>Протяженный повтор в гене фактора </a:t>
            </a:r>
            <a:r>
              <a:rPr lang="en-US" sz="3200" b="1" dirty="0">
                <a:solidFill>
                  <a:srgbClr val="333399"/>
                </a:solidFill>
                <a:latin typeface="+mn-lt"/>
              </a:rPr>
              <a:t>VIII</a:t>
            </a:r>
            <a:r>
              <a:rPr lang="ru-RU" sz="3200" b="1" dirty="0">
                <a:solidFill>
                  <a:srgbClr val="333399"/>
                </a:solidFill>
                <a:latin typeface="+mn-lt"/>
              </a:rPr>
              <a:t>.</a:t>
            </a:r>
          </a:p>
          <a:p>
            <a:pPr algn="ctr">
              <a:defRPr/>
            </a:pPr>
            <a:r>
              <a:rPr lang="ru-RU" sz="2400" b="1" dirty="0">
                <a:latin typeface="+mn-lt"/>
                <a:ea typeface="+mj-ea"/>
                <a:cs typeface="+mj-cs"/>
              </a:rPr>
              <a:t>Инверсия по этому повтору – причина </a:t>
            </a:r>
            <a:r>
              <a:rPr lang="en-US" sz="2400" b="1" dirty="0">
                <a:latin typeface="+mn-lt"/>
                <a:ea typeface="+mj-ea"/>
                <a:cs typeface="+mj-cs"/>
              </a:rPr>
              <a:t>~</a:t>
            </a:r>
            <a:r>
              <a:rPr lang="ru-RU" sz="2400" b="1" dirty="0">
                <a:latin typeface="+mn-lt"/>
                <a:ea typeface="+mj-ea"/>
                <a:cs typeface="+mj-cs"/>
              </a:rPr>
              <a:t>половины случаев наследственной гемофилии А</a:t>
            </a:r>
            <a:endParaRPr lang="en-US" sz="2400" b="1" dirty="0">
              <a:latin typeface="+mn-lt"/>
              <a:ea typeface="+mj-ea"/>
              <a:cs typeface="+mj-cs"/>
            </a:endParaRPr>
          </a:p>
        </p:txBody>
      </p:sp>
      <p:pic>
        <p:nvPicPr>
          <p:cNvPr id="129027" name="Picture 6" descr="h80121945003">
            <a:hlinkClick r:id="rId2"/>
          </p:cNvPr>
          <p:cNvPicPr>
            <a:picLocks noChangeAspect="1" noChangeArrowheads="1"/>
          </p:cNvPicPr>
          <p:nvPr/>
        </p:nvPicPr>
        <p:blipFill>
          <a:blip r:embed="rId3" cstate="print"/>
          <a:srcRect/>
          <a:stretch>
            <a:fillRect/>
          </a:stretch>
        </p:blipFill>
        <p:spPr bwMode="auto">
          <a:xfrm>
            <a:off x="827088" y="1290638"/>
            <a:ext cx="5883275" cy="5522912"/>
          </a:xfrm>
          <a:prstGeom prst="rect">
            <a:avLst/>
          </a:prstGeom>
          <a:noFill/>
          <a:ln w="9525">
            <a:noFill/>
            <a:miter lim="800000"/>
            <a:headEnd/>
            <a:tailEnd/>
          </a:ln>
        </p:spPr>
      </p:pic>
      <p:sp>
        <p:nvSpPr>
          <p:cNvPr id="129028" name="Text Box 8"/>
          <p:cNvSpPr txBox="1">
            <a:spLocks noChangeArrowheads="1"/>
          </p:cNvSpPr>
          <p:nvPr/>
        </p:nvSpPr>
        <p:spPr bwMode="auto">
          <a:xfrm>
            <a:off x="6659563" y="6273800"/>
            <a:ext cx="2484437" cy="584200"/>
          </a:xfrm>
          <a:prstGeom prst="rect">
            <a:avLst/>
          </a:prstGeom>
          <a:noFill/>
          <a:ln w="9525">
            <a:noFill/>
            <a:miter lim="800000"/>
            <a:headEnd/>
            <a:tailEnd/>
          </a:ln>
        </p:spPr>
        <p:txBody>
          <a:bodyPr>
            <a:spAutoFit/>
          </a:bodyPr>
          <a:lstStyle/>
          <a:p>
            <a:pPr eaLnBrk="1" hangingPunct="1"/>
            <a:r>
              <a:rPr lang="en-US" altLang="en-US" sz="1600">
                <a:latin typeface="Arial" pitchFamily="34" charset="0"/>
              </a:rPr>
              <a:t>Blood 99, 168-174, 2002.</a:t>
            </a:r>
            <a:r>
              <a:rPr lang="ru-RU" altLang="en-US" sz="1600">
                <a:latin typeface="Arial" pitchFamily="34" charset="0"/>
              </a:rPr>
              <a:t> А.С.Кондрашов</a:t>
            </a:r>
            <a:endParaRPr lang="en-US" altLang="en-US" sz="1600">
              <a:latin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633413"/>
          </a:xfrm>
        </p:spPr>
        <p:txBody>
          <a:bodyPr/>
          <a:lstStyle/>
          <a:p>
            <a:pPr>
              <a:defRPr/>
            </a:pPr>
            <a:r>
              <a:rPr lang="ru-RU" altLang="en-US" sz="3200" b="1" dirty="0">
                <a:solidFill>
                  <a:srgbClr val="333399"/>
                </a:solidFill>
                <a:latin typeface="+mn-lt"/>
                <a:ea typeface="+mn-ea"/>
                <a:cs typeface="Arial" panose="020B0604020202020204" pitchFamily="34" charset="0"/>
              </a:rPr>
              <a:t>Сходство структуры  при различной функции</a:t>
            </a:r>
          </a:p>
        </p:txBody>
      </p:sp>
      <p:pic>
        <p:nvPicPr>
          <p:cNvPr id="130051" name="Picture 8" descr="bat_wings"/>
          <p:cNvPicPr>
            <a:picLocks noGrp="1" noChangeAspect="1" noChangeArrowheads="1"/>
          </p:cNvPicPr>
          <p:nvPr>
            <p:ph sz="quarter" idx="2"/>
          </p:nvPr>
        </p:nvPicPr>
        <p:blipFill>
          <a:blip r:embed="rId3" cstate="print"/>
          <a:srcRect/>
          <a:stretch>
            <a:fillRect/>
          </a:stretch>
        </p:blipFill>
        <p:spPr>
          <a:xfrm>
            <a:off x="0" y="765175"/>
            <a:ext cx="4787900" cy="3327400"/>
          </a:xfrm>
        </p:spPr>
      </p:pic>
      <p:sp>
        <p:nvSpPr>
          <p:cNvPr id="14340" name="Text Box 10"/>
          <p:cNvSpPr txBox="1">
            <a:spLocks noChangeArrowheads="1"/>
          </p:cNvSpPr>
          <p:nvPr/>
        </p:nvSpPr>
        <p:spPr bwMode="auto">
          <a:xfrm>
            <a:off x="539750" y="5013325"/>
            <a:ext cx="26654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400" dirty="0">
                <a:latin typeface="+mn-lt"/>
              </a:rPr>
              <a:t>крыло летучей мыши = кисть</a:t>
            </a:r>
          </a:p>
        </p:txBody>
      </p:sp>
      <p:graphicFrame>
        <p:nvGraphicFramePr>
          <p:cNvPr id="130053" name="Object 11"/>
          <p:cNvGraphicFramePr>
            <a:graphicFrameLocks noGrp="1" noChangeAspect="1"/>
          </p:cNvGraphicFramePr>
          <p:nvPr>
            <p:ph sz="quarter" idx="3"/>
          </p:nvPr>
        </p:nvGraphicFramePr>
        <p:xfrm>
          <a:off x="4787900" y="757238"/>
          <a:ext cx="4356100" cy="2552700"/>
        </p:xfrm>
        <a:graphic>
          <a:graphicData uri="http://schemas.openxmlformats.org/presentationml/2006/ole">
            <p:oleObj spid="_x0000_s130053" name="Bitmap Image" r:id="rId4" imgW="4533333" imgH="2657846" progId="Paint.Picture">
              <p:embed/>
            </p:oleObj>
          </a:graphicData>
        </a:graphic>
      </p:graphicFrame>
      <p:pic>
        <p:nvPicPr>
          <p:cNvPr id="130054" name="Picture 5" descr="Bat skeleton"/>
          <p:cNvPicPr>
            <a:picLocks noGrp="1" noChangeAspect="1" noChangeArrowheads="1"/>
          </p:cNvPicPr>
          <p:nvPr>
            <p:ph sz="half" idx="1"/>
          </p:nvPr>
        </p:nvPicPr>
        <p:blipFill>
          <a:blip r:embed="rId5" cstate="print"/>
          <a:srcRect/>
          <a:stretch>
            <a:fillRect/>
          </a:stretch>
        </p:blipFill>
        <p:spPr>
          <a:xfrm>
            <a:off x="3779838" y="3306763"/>
            <a:ext cx="5364162" cy="355123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68313" y="0"/>
            <a:ext cx="8229600" cy="908050"/>
          </a:xfrm>
        </p:spPr>
        <p:txBody>
          <a:bodyPr/>
          <a:lstStyle/>
          <a:p>
            <a:pPr>
              <a:defRPr/>
            </a:pPr>
            <a:r>
              <a:rPr lang="ru-RU" altLang="en-US" sz="3200" b="1" dirty="0">
                <a:solidFill>
                  <a:srgbClr val="333399"/>
                </a:solidFill>
                <a:latin typeface="Arial" panose="020B0604020202020204" pitchFamily="34" charset="0"/>
                <a:ea typeface="+mn-ea"/>
                <a:cs typeface="Arial" panose="020B0604020202020204" pitchFamily="34" charset="0"/>
              </a:rPr>
              <a:t>Предсказательная сила: промежуточные формы</a:t>
            </a:r>
          </a:p>
        </p:txBody>
      </p:sp>
      <p:pic>
        <p:nvPicPr>
          <p:cNvPr id="15363" name="Picture 4" descr="http://upload.wikimedia.org/wikipedia/commons/2/2f/Hominins_1900.png"/>
          <p:cNvPicPr>
            <a:picLocks noChangeAspect="1" noChangeArrowheads="1"/>
          </p:cNvPicPr>
          <p:nvPr/>
        </p:nvPicPr>
        <p:blipFill>
          <a:blip r:embed="rId3" cstate="print"/>
          <a:srcRect/>
          <a:stretch>
            <a:fillRect/>
          </a:stretch>
        </p:blipFill>
        <p:spPr bwMode="auto">
          <a:xfrm>
            <a:off x="4557713" y="1341438"/>
            <a:ext cx="4051300" cy="2468562"/>
          </a:xfrm>
          <a:prstGeom prst="rect">
            <a:avLst/>
          </a:prstGeom>
          <a:noFill/>
          <a:ln w="9525">
            <a:noFill/>
            <a:miter lim="800000"/>
            <a:headEnd/>
            <a:tailEnd/>
          </a:ln>
        </p:spPr>
      </p:pic>
      <p:sp>
        <p:nvSpPr>
          <p:cNvPr id="15364" name="TextBox 2"/>
          <p:cNvSpPr txBox="1">
            <a:spLocks noChangeArrowheads="1"/>
          </p:cNvSpPr>
          <p:nvPr/>
        </p:nvSpPr>
        <p:spPr bwMode="auto">
          <a:xfrm>
            <a:off x="766762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1900</a:t>
            </a:r>
            <a:endParaRPr lang="en-US" altLang="ru-RU">
              <a:latin typeface="Arial" pitchFamily="34" charset="0"/>
            </a:endParaRPr>
          </a:p>
        </p:txBody>
      </p:sp>
      <p:pic>
        <p:nvPicPr>
          <p:cNvPr id="15365" name="Picture 6" descr="http://upload.wikimedia.org/wikipedia/commons/5/58/Hominins_1850.png"/>
          <p:cNvPicPr>
            <a:picLocks noChangeAspect="1" noChangeArrowheads="1"/>
          </p:cNvPicPr>
          <p:nvPr/>
        </p:nvPicPr>
        <p:blipFill>
          <a:blip r:embed="rId4" cstate="print"/>
          <a:srcRect/>
          <a:stretch>
            <a:fillRect/>
          </a:stretch>
        </p:blipFill>
        <p:spPr bwMode="auto">
          <a:xfrm>
            <a:off x="395288" y="1320800"/>
            <a:ext cx="4167187" cy="2540000"/>
          </a:xfrm>
          <a:prstGeom prst="rect">
            <a:avLst/>
          </a:prstGeom>
          <a:noFill/>
          <a:ln w="9525">
            <a:noFill/>
            <a:miter lim="800000"/>
            <a:headEnd/>
            <a:tailEnd/>
          </a:ln>
        </p:spPr>
      </p:pic>
      <p:sp>
        <p:nvSpPr>
          <p:cNvPr id="15366" name="TextBox 8"/>
          <p:cNvSpPr txBox="1">
            <a:spLocks noChangeArrowheads="1"/>
          </p:cNvSpPr>
          <p:nvPr/>
        </p:nvSpPr>
        <p:spPr bwMode="auto">
          <a:xfrm>
            <a:off x="3635375" y="3141663"/>
            <a:ext cx="698500" cy="368300"/>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1850</a:t>
            </a:r>
            <a:endParaRPr lang="en-US" altLang="ru-RU">
              <a:latin typeface="Arial" pitchFamily="34" charset="0"/>
            </a:endParaRPr>
          </a:p>
        </p:txBody>
      </p:sp>
      <p:pic>
        <p:nvPicPr>
          <p:cNvPr id="15367" name="Picture 8" descr="http://upload.wikimedia.org/wikipedia/commons/a/a5/Hominins_1950.png"/>
          <p:cNvPicPr>
            <a:picLocks noChangeAspect="1" noChangeArrowheads="1"/>
          </p:cNvPicPr>
          <p:nvPr/>
        </p:nvPicPr>
        <p:blipFill>
          <a:blip r:embed="rId5" cstate="print"/>
          <a:srcRect/>
          <a:stretch>
            <a:fillRect/>
          </a:stretch>
        </p:blipFill>
        <p:spPr bwMode="auto">
          <a:xfrm>
            <a:off x="447675" y="4137025"/>
            <a:ext cx="4089400" cy="2492375"/>
          </a:xfrm>
          <a:prstGeom prst="rect">
            <a:avLst/>
          </a:prstGeom>
          <a:noFill/>
          <a:ln w="9525">
            <a:noFill/>
            <a:miter lim="800000"/>
            <a:headEnd/>
            <a:tailEnd/>
          </a:ln>
        </p:spPr>
      </p:pic>
      <p:sp>
        <p:nvSpPr>
          <p:cNvPr id="15368" name="TextBox 10"/>
          <p:cNvSpPr txBox="1">
            <a:spLocks noChangeArrowheads="1"/>
          </p:cNvSpPr>
          <p:nvPr/>
        </p:nvSpPr>
        <p:spPr bwMode="auto">
          <a:xfrm>
            <a:off x="3622675" y="5937250"/>
            <a:ext cx="698500" cy="369888"/>
          </a:xfrm>
          <a:prstGeom prst="rect">
            <a:avLst/>
          </a:prstGeom>
          <a:noFill/>
          <a:ln w="9525">
            <a:noFill/>
            <a:miter lim="800000"/>
            <a:headEnd/>
            <a:tailEnd/>
          </a:ln>
        </p:spPr>
        <p:txBody>
          <a:bodyPr wrap="none">
            <a:spAutoFit/>
          </a:bodyPr>
          <a:lstStyle/>
          <a:p>
            <a:pPr eaLnBrk="1" hangingPunct="1"/>
            <a:r>
              <a:rPr lang="ru-RU" altLang="ru-RU">
                <a:latin typeface="Arial" pitchFamily="34" charset="0"/>
              </a:rPr>
              <a:t>1950</a:t>
            </a:r>
            <a:endParaRPr lang="en-US" altLang="ru-RU">
              <a:latin typeface="Arial" pitchFamily="34" charset="0"/>
            </a:endParaRPr>
          </a:p>
        </p:txBody>
      </p:sp>
      <p:pic>
        <p:nvPicPr>
          <p:cNvPr id="15369" name="Picture 10" descr="http://upload.wikimedia.org/wikipedia/commons/3/31/Hominins_2002.png"/>
          <p:cNvPicPr>
            <a:picLocks noChangeAspect="1" noChangeArrowheads="1"/>
          </p:cNvPicPr>
          <p:nvPr/>
        </p:nvPicPr>
        <p:blipFill>
          <a:blip r:embed="rId6" cstate="print"/>
          <a:srcRect/>
          <a:stretch>
            <a:fillRect/>
          </a:stretch>
        </p:blipFill>
        <p:spPr bwMode="auto">
          <a:xfrm>
            <a:off x="4524375" y="4076700"/>
            <a:ext cx="4151313" cy="2530475"/>
          </a:xfrm>
          <a:prstGeom prst="rect">
            <a:avLst/>
          </a:prstGeom>
          <a:noFill/>
          <a:ln w="9525">
            <a:noFill/>
            <a:miter lim="800000"/>
            <a:headEnd/>
            <a:tailEnd/>
          </a:ln>
        </p:spPr>
      </p:pic>
      <p:sp>
        <p:nvSpPr>
          <p:cNvPr id="15370" name="TextBox 13"/>
          <p:cNvSpPr txBox="1">
            <a:spLocks noChangeArrowheads="1"/>
          </p:cNvSpPr>
          <p:nvPr/>
        </p:nvSpPr>
        <p:spPr bwMode="auto">
          <a:xfrm>
            <a:off x="7812088" y="5937250"/>
            <a:ext cx="698500" cy="369888"/>
          </a:xfrm>
          <a:prstGeom prst="rect">
            <a:avLst/>
          </a:prstGeom>
          <a:noFill/>
          <a:ln w="9525">
            <a:noFill/>
            <a:miter lim="800000"/>
            <a:headEnd/>
            <a:tailEnd/>
          </a:ln>
        </p:spPr>
        <p:txBody>
          <a:bodyPr wrap="none">
            <a:spAutoFit/>
          </a:bodyPr>
          <a:lstStyle/>
          <a:p>
            <a:pPr eaLnBrk="1" hangingPunct="1"/>
            <a:r>
              <a:rPr lang="ru-RU" altLang="ru-RU">
                <a:latin typeface="Arial" pitchFamily="34" charset="0"/>
              </a:rPr>
              <a:t>2000</a:t>
            </a:r>
            <a:endParaRPr lang="en-US" altLang="ru-RU">
              <a:latin typeface="Arial" pitchFamily="34" charset="0"/>
            </a:endParaRPr>
          </a:p>
        </p:txBody>
      </p:sp>
      <p:sp>
        <p:nvSpPr>
          <p:cNvPr id="15371" name="TextBox 7"/>
          <p:cNvSpPr txBox="1">
            <a:spLocks noChangeArrowheads="1"/>
          </p:cNvSpPr>
          <p:nvPr/>
        </p:nvSpPr>
        <p:spPr bwMode="auto">
          <a:xfrm>
            <a:off x="7164388" y="6453188"/>
            <a:ext cx="1952625"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Антропогенез.ру</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ChangeArrowheads="1"/>
          </p:cNvSpPr>
          <p:nvPr/>
        </p:nvSpPr>
        <p:spPr bwMode="auto">
          <a:xfrm>
            <a:off x="2484438" y="-992"/>
            <a:ext cx="6659562" cy="6771084"/>
          </a:xfrm>
          <a:prstGeom prst="rect">
            <a:avLst/>
          </a:prstGeom>
          <a:noFill/>
          <a:ln w="9525">
            <a:noFill/>
            <a:miter lim="800000"/>
            <a:headEnd/>
            <a:tailEnd/>
          </a:ln>
        </p:spPr>
        <p:txBody>
          <a:bodyPr anchor="ctr">
            <a:spAutoFit/>
          </a:bodyPr>
          <a:lstStyle/>
          <a:p>
            <a:pPr eaLnBrk="1" hangingPunct="1"/>
            <a:r>
              <a:rPr lang="en-US" altLang="en-US" sz="1400" dirty="0">
                <a:latin typeface="Courier New" pitchFamily="49" charset="0"/>
                <a:cs typeface="Courier New" pitchFamily="49" charset="0"/>
              </a:rPr>
              <a:t>MATEGDKLLGGRFVGSTDPIMEILSSSISTEQRLTEVDIQASMAYAKALEKASILTKTEL</a:t>
            </a:r>
          </a:p>
          <a:p>
            <a:pPr eaLnBrk="1" hangingPunct="1"/>
            <a:r>
              <a:rPr lang="en-US" altLang="en-US" sz="1400" dirty="0">
                <a:solidFill>
                  <a:srgbClr val="0000FF"/>
                </a:solidFill>
                <a:latin typeface="Courier New" pitchFamily="49" charset="0"/>
                <a:cs typeface="Courier New" pitchFamily="49" charset="0"/>
              </a:rPr>
              <a:t>MA+EGDKL GGRF GSTDPIME+L+SSI+ +QRL+EVDIQ SMAYAKALEKA ILTKTEL</a:t>
            </a:r>
          </a:p>
          <a:p>
            <a:pPr eaLnBrk="1" hangingPunct="1"/>
            <a:r>
              <a:rPr lang="en-US" altLang="en-US" sz="1400" dirty="0">
                <a:latin typeface="Courier New" pitchFamily="49" charset="0"/>
                <a:cs typeface="Courier New" pitchFamily="49" charset="0"/>
              </a:rPr>
              <a:t>MASEGDKLWGGRFSGSTDPIMEMLNSSIACDQRLSEVDIQGSMAYAKALEKAGILTKTEL</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EKILSGLEKISEESSKGVLVMTQSDEDIQTAIERRLKELIGDIAGKLQTGRSRNEQVLTD</a:t>
            </a:r>
          </a:p>
          <a:p>
            <a:pPr eaLnBrk="1" hangingPunct="1"/>
            <a:r>
              <a:rPr lang="en-US" altLang="en-US" sz="1400" dirty="0">
                <a:solidFill>
                  <a:srgbClr val="0000FF"/>
                </a:solidFill>
                <a:latin typeface="Courier New" pitchFamily="49" charset="0"/>
                <a:cs typeface="Courier New" pitchFamily="49" charset="0"/>
              </a:rPr>
              <a:t>EKILSGLEKISEE SKGV V+ QSDEDI TA ERRLKELIGDIAGKL TGRSRN+QV+TD</a:t>
            </a:r>
          </a:p>
          <a:p>
            <a:pPr eaLnBrk="1" hangingPunct="1"/>
            <a:r>
              <a:rPr lang="en-US" altLang="en-US" sz="1400" dirty="0">
                <a:latin typeface="Courier New" pitchFamily="49" charset="0"/>
                <a:cs typeface="Courier New" pitchFamily="49" charset="0"/>
              </a:rPr>
              <a:t>EKILSGLEKISEEWSKGVFVVKQSDEDIHTANERRLKELIGDIAGKLHTGRSRNDQVVTD</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LKLLLKSSTSVISTHLLQLIKTLVERAAIEIDIIMPGYTHLQKALPIRWSQFLLSHAVAL</a:t>
            </a:r>
          </a:p>
          <a:p>
            <a:pPr eaLnBrk="1" hangingPunct="1"/>
            <a:r>
              <a:rPr lang="en-US" altLang="en-US" sz="1400" dirty="0">
                <a:solidFill>
                  <a:srgbClr val="0000FF"/>
                </a:solidFill>
                <a:latin typeface="Courier New" pitchFamily="49" charset="0"/>
                <a:cs typeface="Courier New" pitchFamily="49" charset="0"/>
              </a:rPr>
              <a:t>LKLLLKSS SVISTHLLQLIKTLVERAA EID+IMPGYTHLQKALPIRWSQFLLSHAVAL</a:t>
            </a:r>
          </a:p>
          <a:p>
            <a:pPr eaLnBrk="1" hangingPunct="1"/>
            <a:r>
              <a:rPr lang="en-US" altLang="en-US" sz="1400" dirty="0">
                <a:latin typeface="Courier New" pitchFamily="49" charset="0"/>
                <a:cs typeface="Courier New" pitchFamily="49" charset="0"/>
              </a:rPr>
              <a:t>LKLLLKSSISVISTHLLQLIKTLVERAATEIDVIMPGYTHLQKALPIRWSQFLLSHAVAL</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TRDSERLGEVKKRITVLPLGSGALAGNPLEIDRELLRSELDMTSITLNSIDAISERDFVV</a:t>
            </a:r>
          </a:p>
          <a:p>
            <a:pPr eaLnBrk="1" hangingPunct="1"/>
            <a:r>
              <a:rPr lang="en-US" altLang="en-US" sz="1400" dirty="0">
                <a:solidFill>
                  <a:srgbClr val="0000FF"/>
                </a:solidFill>
                <a:latin typeface="Courier New" pitchFamily="49" charset="0"/>
                <a:cs typeface="Courier New" pitchFamily="49" charset="0"/>
              </a:rPr>
              <a:t> RDSERLGEVKKR++VLPLGSGALAGNPLEIDRELLRSELD  SI+LNS+DAISERDFVV</a:t>
            </a:r>
          </a:p>
          <a:p>
            <a:pPr eaLnBrk="1" hangingPunct="1"/>
            <a:r>
              <a:rPr lang="en-US" altLang="en-US" sz="1400" dirty="0">
                <a:latin typeface="Courier New" pitchFamily="49" charset="0"/>
                <a:cs typeface="Courier New" pitchFamily="49" charset="0"/>
              </a:rPr>
              <a:t>IRDSERLGEVKKRMSVLPLGSGALAGNPLEIDRELLRSELDFASISLNSMDAISERDFVV</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ELISVATLLMIHLSKLAEDLIIFSTTEFGFVTLFDAYSTGSSLLPQKKNPDSLELIRSKA</a:t>
            </a:r>
          </a:p>
          <a:p>
            <a:pPr eaLnBrk="1" hangingPunct="1"/>
            <a:r>
              <a:rPr lang="en-US" altLang="en-US" sz="1400" dirty="0">
                <a:solidFill>
                  <a:srgbClr val="0000FF"/>
                </a:solidFill>
                <a:latin typeface="Courier New" pitchFamily="49" charset="0"/>
                <a:cs typeface="Courier New" pitchFamily="49" charset="0"/>
              </a:rPr>
              <a:t>EL+SVATLLMIHLSKLAEDLIIFSTTEFGFVTL DAYSTGSSLLPQKKNPDSLELIRSKA</a:t>
            </a:r>
          </a:p>
          <a:p>
            <a:pPr eaLnBrk="1" hangingPunct="1"/>
            <a:r>
              <a:rPr lang="en-US" altLang="en-US" sz="1400" dirty="0">
                <a:latin typeface="Courier New" pitchFamily="49" charset="0"/>
                <a:cs typeface="Courier New" pitchFamily="49" charset="0"/>
              </a:rPr>
              <a:t>ELLSVATLLMIHLSKLAEDLIIFSTTEFGFVTLSDAYSTGSSLLPQKKNPDSLELIRSKA</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GRVFGRLAAILMVLKGIPSTFSKDLQEDKEAVLDVVDTLTAVLQAATEVISTLQVNKENM</a:t>
            </a:r>
          </a:p>
          <a:p>
            <a:pPr eaLnBrk="1" hangingPunct="1"/>
            <a:r>
              <a:rPr lang="en-US" altLang="en-US" sz="1400" dirty="0">
                <a:solidFill>
                  <a:srgbClr val="0000FF"/>
                </a:solidFill>
                <a:latin typeface="Courier New" pitchFamily="49" charset="0"/>
                <a:cs typeface="Courier New" pitchFamily="49" charset="0"/>
              </a:rPr>
              <a:t>GRVFGRLAA+LMVLKG+PST++KDLQEDKEAV DVVDTLTAVLQ AT VISTLQVNKENM</a:t>
            </a:r>
          </a:p>
          <a:p>
            <a:pPr eaLnBrk="1" hangingPunct="1"/>
            <a:r>
              <a:rPr lang="en-US" altLang="en-US" sz="1400" dirty="0">
                <a:latin typeface="Courier New" pitchFamily="49" charset="0"/>
                <a:cs typeface="Courier New" pitchFamily="49" charset="0"/>
              </a:rPr>
              <a:t>GRVFGRLAAVLMVLKGLPSTYNKDLQEDKEAVFDVVDTLTAVLQVATGVISTLQVNKENM</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EKALTPELLSTDLALYLVRKGMPIRQAQTASGKAVHLAETKGITINNLTLEDLKSISPLF</a:t>
            </a:r>
          </a:p>
          <a:p>
            <a:pPr eaLnBrk="1" hangingPunct="1"/>
            <a:r>
              <a:rPr lang="en-US" altLang="en-US" sz="1400" dirty="0">
                <a:solidFill>
                  <a:srgbClr val="0000FF"/>
                </a:solidFill>
                <a:latin typeface="Courier New" pitchFamily="49" charset="0"/>
                <a:cs typeface="Courier New" pitchFamily="49" charset="0"/>
              </a:rPr>
              <a:t>EKALTPELLSTDLALYLVRKGMP RQA  ASGKAVHLAETKGI IN LTLEDLKSISPLF</a:t>
            </a:r>
          </a:p>
          <a:p>
            <a:pPr eaLnBrk="1" hangingPunct="1"/>
            <a:r>
              <a:rPr lang="en-US" altLang="en-US" sz="1400" dirty="0">
                <a:latin typeface="Courier New" pitchFamily="49" charset="0"/>
                <a:cs typeface="Courier New" pitchFamily="49" charset="0"/>
              </a:rPr>
              <a:t>EKALTPELLSTDLALYLVRKGMPFRQAHVASGKAVHLAETKGIAINKLTLEDLKSISPLF</a:t>
            </a:r>
          </a:p>
          <a:p>
            <a:pPr eaLnBrk="1" hangingPunct="1"/>
            <a:endParaRPr lang="en-US" altLang="en-US" sz="1400" dirty="0">
              <a:latin typeface="Courier New" pitchFamily="49" charset="0"/>
              <a:cs typeface="Courier New" pitchFamily="49" charset="0"/>
            </a:endParaRPr>
          </a:p>
          <a:p>
            <a:pPr eaLnBrk="1" hangingPunct="1"/>
            <a:r>
              <a:rPr lang="en-US" altLang="en-US" sz="1400" dirty="0">
                <a:latin typeface="Courier New" pitchFamily="49" charset="0"/>
                <a:cs typeface="Courier New" pitchFamily="49" charset="0"/>
              </a:rPr>
              <a:t>ASDVSQVFSVVNSVEQYTAVGGTAKAA</a:t>
            </a:r>
          </a:p>
          <a:p>
            <a:pPr eaLnBrk="1" hangingPunct="1"/>
            <a:r>
              <a:rPr lang="en-US" altLang="en-US" sz="1400" dirty="0">
                <a:solidFill>
                  <a:srgbClr val="0000FF"/>
                </a:solidFill>
                <a:latin typeface="Courier New" pitchFamily="49" charset="0"/>
                <a:cs typeface="Courier New" pitchFamily="49" charset="0"/>
              </a:rPr>
              <a:t>ASDVSQVF++VNSVEQYTAVGGTAK++</a:t>
            </a:r>
          </a:p>
          <a:p>
            <a:pPr eaLnBrk="1" hangingPunct="1"/>
            <a:r>
              <a:rPr lang="en-US" altLang="en-US" sz="1400" dirty="0">
                <a:latin typeface="Courier New" pitchFamily="49" charset="0"/>
                <a:cs typeface="Courier New" pitchFamily="49" charset="0"/>
              </a:rPr>
              <a:t>ASDVSQVFNIVNSVEQYTAVGGTAKSS</a:t>
            </a:r>
          </a:p>
        </p:txBody>
      </p:sp>
      <p:sp>
        <p:nvSpPr>
          <p:cNvPr id="15363" name="Text Box 5"/>
          <p:cNvSpPr txBox="1">
            <a:spLocks noChangeArrowheads="1"/>
          </p:cNvSpPr>
          <p:nvPr/>
        </p:nvSpPr>
        <p:spPr bwMode="auto">
          <a:xfrm>
            <a:off x="0" y="3068638"/>
            <a:ext cx="2555875"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000" b="1" dirty="0">
                <a:latin typeface="+mn-lt"/>
              </a:rPr>
              <a:t>Дельта-</a:t>
            </a:r>
            <a:r>
              <a:rPr lang="ru-RU" altLang="en-US" sz="2000" b="1" dirty="0" err="1">
                <a:latin typeface="+mn-lt"/>
              </a:rPr>
              <a:t>кристаллин</a:t>
            </a:r>
            <a:r>
              <a:rPr lang="ru-RU" altLang="en-US" sz="2000" dirty="0">
                <a:latin typeface="+mn-lt"/>
              </a:rPr>
              <a:t> курицы:  прозрачный структурный белок, потерявший ферментативную активность, </a:t>
            </a:r>
          </a:p>
          <a:p>
            <a:pPr>
              <a:spcBef>
                <a:spcPct val="0"/>
              </a:spcBef>
              <a:buFontTx/>
              <a:buNone/>
              <a:defRPr/>
            </a:pPr>
            <a:r>
              <a:rPr lang="ru-RU" altLang="en-US" sz="2000" dirty="0">
                <a:latin typeface="+mn-lt"/>
              </a:rPr>
              <a:t>и</a:t>
            </a:r>
          </a:p>
          <a:p>
            <a:pPr>
              <a:spcBef>
                <a:spcPct val="0"/>
              </a:spcBef>
              <a:buFontTx/>
              <a:buNone/>
              <a:defRPr/>
            </a:pPr>
            <a:r>
              <a:rPr lang="ru-RU" altLang="en-US" sz="2000" b="1" dirty="0" err="1">
                <a:latin typeface="+mn-lt"/>
              </a:rPr>
              <a:t>аргининосукцинат</a:t>
            </a:r>
            <a:r>
              <a:rPr lang="ru-RU" altLang="en-US" sz="2000" b="1" dirty="0">
                <a:latin typeface="+mn-lt"/>
              </a:rPr>
              <a:t> </a:t>
            </a:r>
            <a:r>
              <a:rPr lang="ru-RU" altLang="en-US" sz="2000" b="1" dirty="0" err="1">
                <a:latin typeface="+mn-lt"/>
              </a:rPr>
              <a:t>лиаза</a:t>
            </a:r>
            <a:r>
              <a:rPr lang="ru-RU" altLang="en-US" sz="2000" dirty="0">
                <a:latin typeface="+mn-lt"/>
              </a:rPr>
              <a:t>: исходный фермент</a:t>
            </a:r>
          </a:p>
        </p:txBody>
      </p:sp>
      <p:sp>
        <p:nvSpPr>
          <p:cNvPr id="32772" name="TextBox 5"/>
          <p:cNvSpPr txBox="1">
            <a:spLocks noChangeArrowheads="1"/>
          </p:cNvSpPr>
          <p:nvPr/>
        </p:nvSpPr>
        <p:spPr bwMode="auto">
          <a:xfrm>
            <a:off x="323850" y="0"/>
            <a:ext cx="2232025" cy="3046413"/>
          </a:xfrm>
          <a:prstGeom prst="rect">
            <a:avLst/>
          </a:prstGeom>
          <a:noFill/>
          <a:ln w="9525">
            <a:noFill/>
            <a:miter lim="800000"/>
            <a:headEnd/>
            <a:tailEnd/>
          </a:ln>
        </p:spPr>
        <p:txBody>
          <a:bodyPr>
            <a:spAutoFit/>
          </a:bodyPr>
          <a:lstStyle/>
          <a:p>
            <a:pPr>
              <a:defRPr/>
            </a:pPr>
            <a:r>
              <a:rPr lang="ru-RU" sz="3200" b="1" dirty="0">
                <a:solidFill>
                  <a:srgbClr val="333399"/>
                </a:solidFill>
                <a:latin typeface="+mn-lt"/>
              </a:rPr>
              <a:t>Сходство белков, имеющих совсем разные функции</a:t>
            </a:r>
            <a:endParaRPr lang="en-US" sz="3200" b="1" dirty="0">
              <a:solidFill>
                <a:srgbClr val="333399"/>
              </a:solidFill>
              <a:latin typeface="+mn-lt"/>
            </a:endParaRPr>
          </a:p>
        </p:txBody>
      </p:sp>
      <p:sp>
        <p:nvSpPr>
          <p:cNvPr id="131077" name="TextBox 9"/>
          <p:cNvSpPr txBox="1">
            <a:spLocks noChangeArrowheads="1"/>
          </p:cNvSpPr>
          <p:nvPr/>
        </p:nvSpPr>
        <p:spPr bwMode="auto">
          <a:xfrm>
            <a:off x="7254875" y="6453188"/>
            <a:ext cx="1854200"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А.С.Кондрашов</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5"/>
          <p:cNvSpPr txBox="1">
            <a:spLocks noChangeArrowheads="1"/>
          </p:cNvSpPr>
          <p:nvPr/>
        </p:nvSpPr>
        <p:spPr bwMode="auto">
          <a:xfrm>
            <a:off x="611188" y="1196975"/>
            <a:ext cx="7626350" cy="4016484"/>
          </a:xfrm>
          <a:prstGeom prst="rect">
            <a:avLst/>
          </a:prstGeom>
          <a:noFill/>
          <a:ln w="9525">
            <a:noFill/>
            <a:miter lim="800000"/>
            <a:headEnd/>
            <a:tailEnd/>
          </a:ln>
        </p:spPr>
        <p:txBody>
          <a:bodyPr>
            <a:spAutoFit/>
          </a:bodyPr>
          <a:lstStyle/>
          <a:p>
            <a:pPr eaLnBrk="1" hangingPunct="1"/>
            <a:r>
              <a:rPr lang="en-US" altLang="en-US" sz="1700" b="1" dirty="0">
                <a:latin typeface="Courier New" pitchFamily="49" charset="0"/>
                <a:cs typeface="Courier New" pitchFamily="49" charset="0"/>
              </a:rPr>
              <a:t>H.s. </a:t>
            </a:r>
            <a:r>
              <a:rPr lang="en-US" altLang="en-US" sz="1700" b="1" dirty="0" err="1">
                <a:latin typeface="Courier New" pitchFamily="49" charset="0"/>
                <a:cs typeface="Courier New" pitchFamily="49" charset="0"/>
              </a:rPr>
              <a:t>cagctcaccatggatgatgatatcaccgcgctcgtcattgacaacggctc</a:t>
            </a:r>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     |||||||||||||||||||||||||||||||||||||| |||||||||||</a:t>
            </a:r>
          </a:p>
          <a:p>
            <a:pPr eaLnBrk="1" hangingPunct="1"/>
            <a:r>
              <a:rPr lang="en-US" altLang="en-US" sz="1700" b="1" dirty="0" err="1">
                <a:latin typeface="Courier New" pitchFamily="49" charset="0"/>
                <a:cs typeface="Courier New" pitchFamily="49" charset="0"/>
              </a:rPr>
              <a:t>P.t</a:t>
            </a:r>
            <a:r>
              <a:rPr lang="en-US" altLang="en-US" sz="1700" b="1" dirty="0">
                <a:latin typeface="Courier New" pitchFamily="49" charset="0"/>
                <a:cs typeface="Courier New" pitchFamily="49" charset="0"/>
              </a:rPr>
              <a:t>. </a:t>
            </a:r>
            <a:r>
              <a:rPr lang="en-US" altLang="en-US" sz="1700" b="1" dirty="0" err="1">
                <a:latin typeface="Courier New" pitchFamily="49" charset="0"/>
                <a:cs typeface="Courier New" pitchFamily="49" charset="0"/>
              </a:rPr>
              <a:t>cagctcaccatggatgatgatatcaccgcgctcgtcatcgacaacggctc</a:t>
            </a:r>
            <a:endParaRPr lang="en-US" altLang="en-US" sz="1700" b="1" dirty="0">
              <a:latin typeface="Courier New" pitchFamily="49" charset="0"/>
              <a:cs typeface="Courier New" pitchFamily="49" charset="0"/>
            </a:endParaRPr>
          </a:p>
          <a:p>
            <a:pPr eaLnBrk="1" hangingPunct="1"/>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H.s. </a:t>
            </a:r>
            <a:r>
              <a:rPr lang="en-US" altLang="en-US" sz="1700" b="1" dirty="0" err="1">
                <a:latin typeface="Courier New" pitchFamily="49" charset="0"/>
                <a:cs typeface="Courier New" pitchFamily="49" charset="0"/>
              </a:rPr>
              <a:t>cggcatgtgcaaggccagcttcacgggcgacaatgccgcccgggcagtct</a:t>
            </a:r>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     |||||||||||||||| |||||||||||||| ||||| ||||||||||||</a:t>
            </a:r>
          </a:p>
          <a:p>
            <a:pPr eaLnBrk="1" hangingPunct="1"/>
            <a:r>
              <a:rPr lang="en-US" altLang="en-US" sz="1700" b="1" dirty="0" err="1">
                <a:latin typeface="Courier New" pitchFamily="49" charset="0"/>
                <a:cs typeface="Courier New" pitchFamily="49" charset="0"/>
              </a:rPr>
              <a:t>P.t</a:t>
            </a:r>
            <a:r>
              <a:rPr lang="en-US" altLang="en-US" sz="1700" b="1" dirty="0">
                <a:latin typeface="Courier New" pitchFamily="49" charset="0"/>
                <a:cs typeface="Courier New" pitchFamily="49" charset="0"/>
              </a:rPr>
              <a:t>. </a:t>
            </a:r>
            <a:r>
              <a:rPr lang="en-US" altLang="en-US" sz="1700" b="1" dirty="0" err="1">
                <a:latin typeface="Courier New" pitchFamily="49" charset="0"/>
                <a:cs typeface="Courier New" pitchFamily="49" charset="0"/>
              </a:rPr>
              <a:t>cggcatgtgcaaggccggcttcacgggcgacgatgccacccgggcagtct</a:t>
            </a:r>
            <a:endParaRPr lang="en-US" altLang="en-US" sz="1700" b="1" dirty="0">
              <a:latin typeface="Courier New" pitchFamily="49" charset="0"/>
              <a:cs typeface="Courier New" pitchFamily="49" charset="0"/>
            </a:endParaRPr>
          </a:p>
          <a:p>
            <a:pPr eaLnBrk="1" hangingPunct="1"/>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H.s. </a:t>
            </a:r>
            <a:r>
              <a:rPr lang="en-US" altLang="en-US" sz="1700" b="1" dirty="0" err="1">
                <a:latin typeface="Courier New" pitchFamily="49" charset="0"/>
                <a:cs typeface="Courier New" pitchFamily="49" charset="0"/>
              </a:rPr>
              <a:t>tcccctccatcgttgggcaccccaggcaccagggcgtgatggtgggcatg</a:t>
            </a:r>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     |||||||||| |||||||||||||||||||||||||||||||||||||||</a:t>
            </a:r>
          </a:p>
          <a:p>
            <a:pPr eaLnBrk="1" hangingPunct="1"/>
            <a:r>
              <a:rPr lang="en-US" altLang="en-US" sz="1700" b="1" dirty="0" err="1">
                <a:latin typeface="Courier New" pitchFamily="49" charset="0"/>
                <a:cs typeface="Courier New" pitchFamily="49" charset="0"/>
              </a:rPr>
              <a:t>P.t</a:t>
            </a:r>
            <a:r>
              <a:rPr lang="en-US" altLang="en-US" sz="1700" b="1" dirty="0">
                <a:latin typeface="Courier New" pitchFamily="49" charset="0"/>
                <a:cs typeface="Courier New" pitchFamily="49" charset="0"/>
              </a:rPr>
              <a:t>. </a:t>
            </a:r>
            <a:r>
              <a:rPr lang="en-US" altLang="en-US" sz="1700" b="1" dirty="0" err="1">
                <a:latin typeface="Courier New" pitchFamily="49" charset="0"/>
                <a:cs typeface="Courier New" pitchFamily="49" charset="0"/>
              </a:rPr>
              <a:t>tcccctccattgttgggcaccccaggcaccagggcgtgatggtgggcatg</a:t>
            </a:r>
            <a:endParaRPr lang="en-US" altLang="en-US" sz="1700" b="1" dirty="0">
              <a:latin typeface="Courier New" pitchFamily="49" charset="0"/>
              <a:cs typeface="Courier New" pitchFamily="49" charset="0"/>
            </a:endParaRPr>
          </a:p>
          <a:p>
            <a:pPr eaLnBrk="1" hangingPunct="1"/>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H.s. </a:t>
            </a:r>
            <a:r>
              <a:rPr lang="en-US" altLang="en-US" sz="1700" b="1" dirty="0" err="1">
                <a:latin typeface="Courier New" pitchFamily="49" charset="0"/>
                <a:cs typeface="Courier New" pitchFamily="49" charset="0"/>
              </a:rPr>
              <a:t>ggtcagaaggattcctatgtgggcgacgaggcccagagcaagagaggcat</a:t>
            </a:r>
            <a:endParaRPr lang="en-US" altLang="en-US" sz="1700" b="1" dirty="0">
              <a:latin typeface="Courier New" pitchFamily="49" charset="0"/>
              <a:cs typeface="Courier New" pitchFamily="49" charset="0"/>
            </a:endParaRPr>
          </a:p>
          <a:p>
            <a:pPr eaLnBrk="1" hangingPunct="1"/>
            <a:r>
              <a:rPr lang="en-US" altLang="en-US" sz="1700" b="1" dirty="0">
                <a:latin typeface="Courier New" pitchFamily="49" charset="0"/>
                <a:cs typeface="Courier New" pitchFamily="49" charset="0"/>
              </a:rPr>
              <a:t>     ||||||||||||||||||||||||||||||||||||||||||||||||||</a:t>
            </a:r>
          </a:p>
          <a:p>
            <a:pPr eaLnBrk="1" hangingPunct="1"/>
            <a:r>
              <a:rPr lang="en-US" altLang="en-US" sz="1700" b="1" dirty="0" err="1">
                <a:latin typeface="Courier New" pitchFamily="49" charset="0"/>
                <a:cs typeface="Courier New" pitchFamily="49" charset="0"/>
              </a:rPr>
              <a:t>P.t</a:t>
            </a:r>
            <a:r>
              <a:rPr lang="en-US" altLang="en-US" sz="1700" b="1" dirty="0">
                <a:latin typeface="Courier New" pitchFamily="49" charset="0"/>
                <a:cs typeface="Courier New" pitchFamily="49" charset="0"/>
              </a:rPr>
              <a:t>. </a:t>
            </a:r>
            <a:r>
              <a:rPr lang="en-US" altLang="en-US" sz="1700" b="1" dirty="0" err="1">
                <a:latin typeface="Courier New" pitchFamily="49" charset="0"/>
                <a:cs typeface="Courier New" pitchFamily="49" charset="0"/>
              </a:rPr>
              <a:t>ggtcagaaggattcctatgtgggcgacgaggcccagagcaagagaggcat</a:t>
            </a:r>
            <a:endParaRPr lang="en-US" altLang="en-US" sz="1700" b="1" dirty="0">
              <a:latin typeface="Courier New" pitchFamily="49" charset="0"/>
              <a:cs typeface="Courier New" pitchFamily="49" charset="0"/>
            </a:endParaRPr>
          </a:p>
        </p:txBody>
      </p:sp>
      <p:sp>
        <p:nvSpPr>
          <p:cNvPr id="16387" name="Text Box 6"/>
          <p:cNvSpPr txBox="1">
            <a:spLocks noChangeArrowheads="1"/>
          </p:cNvSpPr>
          <p:nvPr/>
        </p:nvSpPr>
        <p:spPr bwMode="auto">
          <a:xfrm>
            <a:off x="1042988" y="5373688"/>
            <a:ext cx="69135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ru-RU" altLang="en-US" sz="2400" dirty="0">
                <a:latin typeface="+mn-lt"/>
              </a:rPr>
              <a:t>Неработающие </a:t>
            </a:r>
            <a:r>
              <a:rPr lang="ru-RU" altLang="en-US" sz="2400" dirty="0" err="1">
                <a:latin typeface="+mn-lt"/>
              </a:rPr>
              <a:t>актиновые</a:t>
            </a:r>
            <a:r>
              <a:rPr lang="ru-RU" altLang="en-US" sz="2400" dirty="0">
                <a:latin typeface="+mn-lt"/>
              </a:rPr>
              <a:t> </a:t>
            </a:r>
            <a:r>
              <a:rPr lang="ru-RU" altLang="en-US" sz="2400" dirty="0" err="1">
                <a:latin typeface="+mn-lt"/>
              </a:rPr>
              <a:t>псевдогены</a:t>
            </a:r>
            <a:r>
              <a:rPr lang="ru-RU" altLang="en-US" sz="2400" dirty="0">
                <a:latin typeface="+mn-lt"/>
              </a:rPr>
              <a:t> человека и шимпанзе. </a:t>
            </a:r>
            <a:r>
              <a:rPr lang="ru-RU" altLang="en-US" sz="2400" dirty="0">
                <a:latin typeface="+mn-lt"/>
              </a:rPr>
              <a:t>Идентичность </a:t>
            </a:r>
            <a:r>
              <a:rPr lang="ru-RU" altLang="en-US" sz="2400" dirty="0" smtClean="0">
                <a:latin typeface="+mn-lt"/>
              </a:rPr>
              <a:t>98,8</a:t>
            </a:r>
            <a:r>
              <a:rPr lang="ru-RU" altLang="en-US" sz="2400" dirty="0">
                <a:latin typeface="+mn-lt"/>
              </a:rPr>
              <a:t>%, совпадающее геномное окружение.</a:t>
            </a:r>
            <a:endParaRPr lang="en-US" altLang="en-US" sz="2400" dirty="0">
              <a:latin typeface="+mn-lt"/>
            </a:endParaRPr>
          </a:p>
        </p:txBody>
      </p:sp>
      <p:sp>
        <p:nvSpPr>
          <p:cNvPr id="5" name="Rectangle 4"/>
          <p:cNvSpPr>
            <a:spLocks noChangeArrowheads="1"/>
          </p:cNvSpPr>
          <p:nvPr/>
        </p:nvSpPr>
        <p:spPr bwMode="auto">
          <a:xfrm>
            <a:off x="609600" y="228600"/>
            <a:ext cx="8077200" cy="584200"/>
          </a:xfrm>
          <a:prstGeom prst="rect">
            <a:avLst/>
          </a:prstGeom>
          <a:noFill/>
          <a:ln w="9525">
            <a:noFill/>
            <a:miter lim="800000"/>
            <a:headEnd/>
            <a:tailEnd/>
          </a:ln>
        </p:spPr>
        <p:txBody>
          <a:bodyPr>
            <a:spAutoFit/>
          </a:bodyPr>
          <a:lstStyle/>
          <a:p>
            <a:pPr algn="ctr">
              <a:defRPr/>
            </a:pPr>
            <a:r>
              <a:rPr lang="ru-RU" sz="3200" b="1" dirty="0">
                <a:solidFill>
                  <a:srgbClr val="333399"/>
                </a:solidFill>
                <a:latin typeface="+mn-lt"/>
              </a:rPr>
              <a:t>Невынужденное сходство</a:t>
            </a:r>
            <a:endParaRPr lang="en-US" sz="3200" b="1" dirty="0">
              <a:solidFill>
                <a:srgbClr val="333399"/>
              </a:solidFill>
              <a:latin typeface="+mn-lt"/>
            </a:endParaRPr>
          </a:p>
        </p:txBody>
      </p:sp>
      <p:sp>
        <p:nvSpPr>
          <p:cNvPr id="132101" name="TextBox 7"/>
          <p:cNvSpPr txBox="1">
            <a:spLocks noChangeArrowheads="1"/>
          </p:cNvSpPr>
          <p:nvPr/>
        </p:nvSpPr>
        <p:spPr bwMode="auto">
          <a:xfrm>
            <a:off x="7254875" y="6453188"/>
            <a:ext cx="1854200" cy="369887"/>
          </a:xfrm>
          <a:prstGeom prst="rect">
            <a:avLst/>
          </a:prstGeom>
          <a:noFill/>
          <a:ln w="9525">
            <a:noFill/>
            <a:miter lim="800000"/>
            <a:headEnd/>
            <a:tailEnd/>
          </a:ln>
        </p:spPr>
        <p:txBody>
          <a:bodyPr wrap="none">
            <a:spAutoFit/>
          </a:bodyPr>
          <a:lstStyle/>
          <a:p>
            <a:pPr eaLnBrk="1" hangingPunct="1"/>
            <a:r>
              <a:rPr lang="ru-RU" altLang="en-US">
                <a:latin typeface="Arial" pitchFamily="34" charset="0"/>
              </a:rPr>
              <a:t>А.С.Кондрашов</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ъект 2"/>
          <p:cNvSpPr>
            <a:spLocks noGrp="1"/>
          </p:cNvSpPr>
          <p:nvPr>
            <p:ph idx="1"/>
          </p:nvPr>
        </p:nvSpPr>
        <p:spPr>
          <a:xfrm>
            <a:off x="457200" y="6021388"/>
            <a:ext cx="8229600" cy="735012"/>
          </a:xfrm>
        </p:spPr>
        <p:txBody>
          <a:bodyPr/>
          <a:lstStyle/>
          <a:p>
            <a:pPr marL="0" indent="0" algn="ctr">
              <a:buFont typeface="Arial" pitchFamily="34" charset="0"/>
              <a:buNone/>
            </a:pPr>
            <a:r>
              <a:rPr lang="en-US" altLang="ru-RU" smtClean="0">
                <a:hlinkClick r:id="rId2"/>
              </a:rPr>
              <a:t>http://evolutionfund.ru/</a:t>
            </a:r>
            <a:r>
              <a:rPr lang="ru-RU" altLang="ru-RU" smtClean="0"/>
              <a:t> </a:t>
            </a:r>
            <a:endParaRPr lang="en-US" altLang="ru-RU" smtClean="0"/>
          </a:p>
        </p:txBody>
      </p:sp>
      <p:pic>
        <p:nvPicPr>
          <p:cNvPr id="133123" name="Picture 2" descr="C:\Users\mgelfand\Desktop\evolution_slogan (1).jpg"/>
          <p:cNvPicPr>
            <a:picLocks noChangeAspect="1" noChangeArrowheads="1"/>
          </p:cNvPicPr>
          <p:nvPr/>
        </p:nvPicPr>
        <p:blipFill>
          <a:blip r:embed="rId3" cstate="print"/>
          <a:srcRect/>
          <a:stretch>
            <a:fillRect/>
          </a:stretch>
        </p:blipFill>
        <p:spPr bwMode="auto">
          <a:xfrm>
            <a:off x="0" y="333375"/>
            <a:ext cx="9144000" cy="55721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6825</TotalTime>
  <Words>4482</Words>
  <Application>Microsoft Office PowerPoint</Application>
  <PresentationFormat>Экран (4:3)</PresentationFormat>
  <Paragraphs>462</Paragraphs>
  <Slides>92</Slides>
  <Notes>37</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2</vt:i4>
      </vt:variant>
      <vt:variant>
        <vt:lpstr>Заголовки слайдов</vt:lpstr>
      </vt:variant>
      <vt:variant>
        <vt:i4>92</vt:i4>
      </vt:variant>
    </vt:vector>
  </HeadingPairs>
  <TitlesOfParts>
    <vt:vector size="102" baseType="lpstr">
      <vt:lpstr>Calibri</vt:lpstr>
      <vt:lpstr>Arial</vt:lpstr>
      <vt:lpstr>NotoSans</vt:lpstr>
      <vt:lpstr>msgothic</vt:lpstr>
      <vt:lpstr>SimSun</vt:lpstr>
      <vt:lpstr>Wingdings</vt:lpstr>
      <vt:lpstr>Courier</vt:lpstr>
      <vt:lpstr>Тема Office</vt:lpstr>
      <vt:lpstr>Bitmap Image</vt:lpstr>
      <vt:lpstr>Точечный рисунок</vt:lpstr>
      <vt:lpstr>Молекулярная эволюция и молекулярная палеонтология</vt:lpstr>
      <vt:lpstr>Слайд 2</vt:lpstr>
      <vt:lpstr>Слайд 3</vt:lpstr>
      <vt:lpstr>Слайд 4</vt:lpstr>
      <vt:lpstr>«Человек произошел от обезьяны» – что это значит?</vt:lpstr>
      <vt:lpstr>Предсказательная сила: промежуточные формы</vt:lpstr>
      <vt:lpstr>Предсказательная сила: промежуточные формы</vt:lpstr>
      <vt:lpstr>Предсказательная сила: промежуточные формы</vt:lpstr>
      <vt:lpstr>Предсказательная сила: промежуточные формы</vt:lpstr>
      <vt:lpstr>Слайд 10</vt:lpstr>
      <vt:lpstr>Слайд 11</vt:lpstr>
      <vt:lpstr>Слайд 12</vt:lpstr>
      <vt:lpstr>Слайд 13</vt:lpstr>
      <vt:lpstr>Слайд 14</vt:lpstr>
      <vt:lpstr>Слайд 15</vt:lpstr>
      <vt:lpstr>Слайд 16</vt:lpstr>
      <vt:lpstr>Слайд 17</vt:lpstr>
      <vt:lpstr>Неандертальцы</vt:lpstr>
      <vt:lpstr>Проблемы</vt:lpstr>
      <vt:lpstr>Слайд 20</vt:lpstr>
      <vt:lpstr>Слайд 21</vt:lpstr>
      <vt:lpstr>Денисова пещера (1998, 2004)</vt:lpstr>
      <vt:lpstr>Слайд 23</vt:lpstr>
      <vt:lpstr>Итак, интрогрессия</vt:lpstr>
      <vt:lpstr>Слайд 25</vt:lpstr>
      <vt:lpstr>Слайд 26</vt:lpstr>
      <vt:lpstr>Восстанавливаем неандертальца  по костям последовательностям</vt:lpstr>
      <vt:lpstr>Дополнительный поток неандертальских аллелей в геном азиатов</vt:lpstr>
      <vt:lpstr>Слайд 29</vt:lpstr>
      <vt:lpstr>Слайд 30</vt:lpstr>
      <vt:lpstr>Что там нашлось</vt:lpstr>
      <vt:lpstr>Слайд 32</vt:lpstr>
      <vt:lpstr>Слайд 33</vt:lpstr>
      <vt:lpstr>Слайд 34</vt:lpstr>
      <vt:lpstr>Слайд 35</vt:lpstr>
      <vt:lpstr>Слайд 36</vt:lpstr>
      <vt:lpstr>Слайд 37</vt:lpstr>
      <vt:lpstr>Гибридизация с денисовцем –  позже, чем с неандертальцем</vt:lpstr>
      <vt:lpstr>Слайд 39</vt:lpstr>
      <vt:lpstr>Слайд 40</vt:lpstr>
      <vt:lpstr>В другую сторону тоже</vt:lpstr>
      <vt:lpstr>Больше данных – больше гибридизаций</vt:lpstr>
      <vt:lpstr>Слайд 43</vt:lpstr>
      <vt:lpstr>Слайд 44</vt:lpstr>
      <vt:lpstr>Слайд 45</vt:lpstr>
      <vt:lpstr>Слайд 46</vt:lpstr>
      <vt:lpstr>Слайд 47</vt:lpstr>
      <vt:lpstr>Слайд 48</vt:lpstr>
      <vt:lpstr>Слайд 49</vt:lpstr>
      <vt:lpstr>Слайд 50</vt:lpstr>
      <vt:lpstr>А ядерный геном больше похож на неандертальский</vt:lpstr>
      <vt:lpstr>Слайд 52</vt:lpstr>
      <vt:lpstr>Маленькое разнообразие в группах,  большое между группыми</vt:lpstr>
      <vt:lpstr>Популяционная генетика денисовцев</vt:lpstr>
      <vt:lpstr>Слайд 55</vt:lpstr>
      <vt:lpstr>Дифференциальная интрогрессия</vt:lpstr>
      <vt:lpstr>Неандертальские аллели –  в генах липидного катаболизма</vt:lpstr>
      <vt:lpstr>Слайд 58</vt:lpstr>
      <vt:lpstr>Слайд 59</vt:lpstr>
      <vt:lpstr>Иммунная система – HLA class I. Аллель HLA-B*73 пришел от денисовцев  (в Западной Азии)</vt:lpstr>
      <vt:lpstr>Пустыни (10Мб, &lt;0.1% Н)</vt:lpstr>
      <vt:lpstr>У кого что сохранилось? Чего нет нигде?</vt:lpstr>
      <vt:lpstr>Что ещё мы про них знаем </vt:lpstr>
      <vt:lpstr>Что (ещё) у нас от них</vt:lpstr>
      <vt:lpstr>Неандертальские аллели, ассоциированные с предрасположенностью к заболеваниям</vt:lpstr>
      <vt:lpstr>Что у нас особенного: FOXP2</vt:lpstr>
      <vt:lpstr>Слайд 67</vt:lpstr>
      <vt:lpstr>Toxodon (Notoungulata) и Macrauchenia (Litopterna)</vt:lpstr>
      <vt:lpstr>Макраухения.  1000 кг, ноги носорога, туловище верблюда</vt:lpstr>
      <vt:lpstr>Токсодон.  1500 кг, туловище носорога, голова гиппопотама</vt:lpstr>
      <vt:lpstr>Слайд 71</vt:lpstr>
      <vt:lpstr>Мелкие различия в деталях дерева, но основное одинаково</vt:lpstr>
      <vt:lpstr>Киты – ближайшие родственники бегемотов</vt:lpstr>
      <vt:lpstr>Слайд 74</vt:lpstr>
      <vt:lpstr>Слайд 75</vt:lpstr>
      <vt:lpstr>Слайд 76</vt:lpstr>
      <vt:lpstr>Слайд 77</vt:lpstr>
      <vt:lpstr>Слайд 78</vt:lpstr>
      <vt:lpstr>А можно ли пойти дальше? … и выяснить, при какой температуре жил LUCA. Да, но надо подобрать правильные белки</vt:lpstr>
      <vt:lpstr>EF-Tu (фактор элонгации трансляции)</vt:lpstr>
      <vt:lpstr>Температурный оптимум реконструированного предкового белка – на 55-65°С  (даже если смотреть только мезофилов)</vt:lpstr>
      <vt:lpstr>Больше данных – лучше разрешение</vt:lpstr>
      <vt:lpstr>Совпадение с температурой Мирового океана (по изотопам кислорода) </vt:lpstr>
      <vt:lpstr>Слайд 84</vt:lpstr>
      <vt:lpstr>Слайд 85</vt:lpstr>
      <vt:lpstr>Слайд 86</vt:lpstr>
      <vt:lpstr>Слайд 87</vt:lpstr>
      <vt:lpstr>Слайд 88</vt:lpstr>
      <vt:lpstr>Сходство структуры  при различной функции</vt:lpstr>
      <vt:lpstr>Слайд 90</vt:lpstr>
      <vt:lpstr>Слайд 91</vt:lpstr>
      <vt:lpstr>Слайд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Все мы немножко неандертальцы</dc:title>
  <dc:creator>mgelfand</dc:creator>
  <cp:lastModifiedBy>Spirin</cp:lastModifiedBy>
  <cp:revision>212</cp:revision>
  <dcterms:created xsi:type="dcterms:W3CDTF">2015-02-06T15:50:26Z</dcterms:created>
  <dcterms:modified xsi:type="dcterms:W3CDTF">2017-05-11T08:34:54Z</dcterms:modified>
</cp:coreProperties>
</file>