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71" r:id="rId3"/>
    <p:sldId id="466" r:id="rId4"/>
    <p:sldId id="343" r:id="rId5"/>
    <p:sldId id="418" r:id="rId6"/>
    <p:sldId id="419" r:id="rId7"/>
    <p:sldId id="420" r:id="rId8"/>
    <p:sldId id="423" r:id="rId9"/>
    <p:sldId id="421" r:id="rId10"/>
    <p:sldId id="422" r:id="rId11"/>
    <p:sldId id="446" r:id="rId12"/>
    <p:sldId id="448" r:id="rId13"/>
    <p:sldId id="449" r:id="rId14"/>
    <p:sldId id="450" r:id="rId15"/>
    <p:sldId id="481" r:id="rId16"/>
    <p:sldId id="482" r:id="rId17"/>
    <p:sldId id="428" r:id="rId18"/>
    <p:sldId id="426" r:id="rId19"/>
    <p:sldId id="427" r:id="rId20"/>
    <p:sldId id="451" r:id="rId21"/>
    <p:sldId id="374" r:id="rId22"/>
    <p:sldId id="375" r:id="rId23"/>
    <p:sldId id="431" r:id="rId24"/>
    <p:sldId id="378" r:id="rId25"/>
    <p:sldId id="432" r:id="rId26"/>
    <p:sldId id="430" r:id="rId27"/>
    <p:sldId id="376" r:id="rId28"/>
    <p:sldId id="377" r:id="rId29"/>
    <p:sldId id="439" r:id="rId30"/>
    <p:sldId id="455" r:id="rId31"/>
    <p:sldId id="468" r:id="rId32"/>
    <p:sldId id="483" r:id="rId33"/>
    <p:sldId id="484" r:id="rId34"/>
    <p:sldId id="469" r:id="rId35"/>
    <p:sldId id="462" r:id="rId36"/>
    <p:sldId id="470" r:id="rId37"/>
    <p:sldId id="471" r:id="rId38"/>
    <p:sldId id="472" r:id="rId39"/>
    <p:sldId id="473" r:id="rId40"/>
    <p:sldId id="474" r:id="rId41"/>
    <p:sldId id="475" r:id="rId42"/>
    <p:sldId id="477" r:id="rId43"/>
    <p:sldId id="478" r:id="rId44"/>
    <p:sldId id="485" r:id="rId45"/>
    <p:sldId id="443" r:id="rId46"/>
    <p:sldId id="459" r:id="rId47"/>
    <p:sldId id="486" r:id="rId48"/>
    <p:sldId id="460" r:id="rId49"/>
    <p:sldId id="463" r:id="rId50"/>
    <p:sldId id="465" r:id="rId51"/>
    <p:sldId id="437" r:id="rId52"/>
    <p:sldId id="479" r:id="rId53"/>
    <p:sldId id="438" r:id="rId54"/>
    <p:sldId id="487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4">
          <p15:clr>
            <a:srgbClr val="A4A3A4"/>
          </p15:clr>
        </p15:guide>
        <p15:guide id="2" pos="9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86835" autoAdjust="0"/>
  </p:normalViewPr>
  <p:slideViewPr>
    <p:cSldViewPr showGuides="1">
      <p:cViewPr varScale="1">
        <p:scale>
          <a:sx n="87" d="100"/>
          <a:sy n="87" d="100"/>
        </p:scale>
        <p:origin x="-2202" y="-72"/>
      </p:cViewPr>
      <p:guideLst>
        <p:guide orient="horz" pos="104"/>
        <p:guide pos="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 showGuides="1">
      <p:cViewPr varScale="1">
        <p:scale>
          <a:sx n="63" d="100"/>
          <a:sy n="63" d="100"/>
        </p:scale>
        <p:origin x="-2358" y="-108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5A0D-71F0-46CA-8B08-337F55B097DB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27EB-7C38-4F2A-B4CB-1B07B193E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24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25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25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Слева – один шарик – один атом молекулы; атомы водородов не показаны, так как они маленькие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55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71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558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41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07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02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оси </a:t>
            </a:r>
            <a:r>
              <a:rPr lang="en-US" dirty="0" smtClean="0"/>
              <a:t>X </a:t>
            </a:r>
            <a:r>
              <a:rPr lang="ru-RU" dirty="0" smtClean="0"/>
              <a:t>расположена последовательность одного генома, целиком! Сжатие 1млн</a:t>
            </a:r>
            <a:r>
              <a:rPr lang="ru-RU" baseline="0" dirty="0" smtClean="0"/>
              <a:t> букв не позволяет буквы увидеть.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 оси </a:t>
            </a:r>
            <a:r>
              <a:rPr lang="en-US" baseline="0" dirty="0" smtClean="0"/>
              <a:t>Y </a:t>
            </a:r>
            <a:r>
              <a:rPr lang="ru-RU" baseline="0" dirty="0" smtClean="0"/>
              <a:t>снизу вверх расположена последовательность другого генома.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Точки на карте соответствуют совпадающим или очень похожим фрагментам последовательности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94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6175-97C5-401D-AFFD-6081115370E9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F2B1-A9D6-4525-A432-42FDB5472075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692E-3653-41FB-A577-1DCF59F5F061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E25D-D2A7-40BB-A68F-4C3E346A7752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0B4F-7794-4838-A1A2-0266B5E9837E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0A40-BA2A-4504-AEA1-32F63C5D275D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E8F2-D3B2-4519-A5CE-4DE089D56471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1ED0-A0B1-4F14-8CF5-11E9537E7683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702C-D99E-4C9F-AD82-C1949628A8CE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77B-9C9C-475E-96D5-0ABE378269A1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C137-9D05-4510-9A92-AB3338CABC7A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D48D-B21D-4A66-BAAD-B40A47096E42}" type="datetime1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424B-BA00-4C1D-946A-CCF19F3E8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Геном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25620" y="5656490"/>
            <a:ext cx="387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Владимирович Алексеевский</a:t>
            </a:r>
          </a:p>
          <a:p>
            <a:r>
              <a:rPr lang="en-US" dirty="0" smtClean="0"/>
              <a:t>aba@belozersky.msu.ru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15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Упражнение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65" y="2161635"/>
            <a:ext cx="8180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Дана последовательность    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AATTTGCGATC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Напишите последовательность 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комплементарной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цепи.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4351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3837" y="395005"/>
            <a:ext cx="8773716" cy="883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Информацию можно хранить по-разному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5575" y="3493255"/>
            <a:ext cx="8776521" cy="105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Процесс определения последовательности ДНК организма называется </a:t>
            </a:r>
            <a:r>
              <a:rPr lang="ru-RU" dirty="0" err="1" smtClean="0">
                <a:solidFill>
                  <a:schemeClr val="tx1"/>
                </a:solidFill>
              </a:rPr>
              <a:t>секвенированием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93830" y="1163106"/>
            <a:ext cx="8776521" cy="2089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Геном – наследственную информацию организма – можно переписать в виде последовательности ДНК и хранить в электронной базе данных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32235" y="4926794"/>
            <a:ext cx="8794595" cy="1190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Лекция о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технологии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секвенирования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и сборки генома планируется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1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4427530"/>
            <a:ext cx="7772400" cy="96012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 это геном </a:t>
            </a:r>
            <a:r>
              <a:rPr lang="ru-RU" sz="3200" dirty="0" err="1" smtClean="0"/>
              <a:t>Крэга</a:t>
            </a:r>
            <a:r>
              <a:rPr lang="ru-RU" sz="3200" dirty="0" smtClean="0"/>
              <a:t> </a:t>
            </a:r>
            <a:r>
              <a:rPr lang="ru-RU" sz="3200" dirty="0" err="1" smtClean="0"/>
              <a:t>вентера</a:t>
            </a:r>
            <a:r>
              <a:rPr lang="ru-RU" sz="3200" dirty="0" smtClean="0"/>
              <a:t> </a:t>
            </a:r>
            <a:r>
              <a:rPr lang="en-US" sz="3200" dirty="0" smtClean="0"/>
              <a:t>: </a:t>
            </a:r>
            <a:r>
              <a:rPr lang="ru-RU" sz="3200" dirty="0" smtClean="0"/>
              <a:t>2007 год (</a:t>
            </a:r>
            <a:r>
              <a:rPr lang="ru-RU" sz="2400" i="1" dirty="0" smtClean="0">
                <a:solidFill>
                  <a:prstClr val="black"/>
                </a:solidFill>
              </a:rPr>
              <a:t>показываю)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14" descr="Картинки по запросу Craig v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6986" y="490850"/>
            <a:ext cx="2402143" cy="320698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9475" y="1239915"/>
            <a:ext cx="4416575" cy="1162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3200" dirty="0" smtClean="0"/>
              <a:t>Это </a:t>
            </a:r>
            <a:r>
              <a:rPr lang="ru-RU" sz="3200" dirty="0" err="1" smtClean="0"/>
              <a:t>Крэг</a:t>
            </a:r>
            <a:r>
              <a:rPr lang="ru-RU" sz="3200" dirty="0" smtClean="0"/>
              <a:t> </a:t>
            </a:r>
            <a:r>
              <a:rPr lang="ru-RU" sz="3200" dirty="0" err="1" smtClean="0"/>
              <a:t>вентер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ru-RU" sz="3200" dirty="0" smtClean="0"/>
              <a:t>(</a:t>
            </a:r>
            <a:r>
              <a:rPr lang="en-US" sz="3200" dirty="0" err="1" smtClean="0"/>
              <a:t>Cra</a:t>
            </a:r>
            <a:r>
              <a:rPr lang="en-US" sz="3200" dirty="0" err="1"/>
              <a:t>i</a:t>
            </a:r>
            <a:r>
              <a:rPr lang="en-US" sz="3200" dirty="0" err="1" smtClean="0"/>
              <a:t>G</a:t>
            </a:r>
            <a:r>
              <a:rPr lang="en-US" sz="3200" dirty="0" smtClean="0"/>
              <a:t> Venter)</a:t>
            </a:r>
            <a:endParaRPr lang="ru-RU" sz="4400" dirty="0" smtClean="0"/>
          </a:p>
          <a:p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406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235" y="356600"/>
            <a:ext cx="86411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chrX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taaccctaaccctaaccctaaccctaaccctaaccctCTGaaagtggacctatcagcaggatgtgggtgggagcagattagagaataaaagcagactgcctgagccagcagtggcaacccaatggggtccctttccatactgtggaagcttcgttctttcactctttgcaataaatcttgctattgctcactctttgggtccacactgcctttatgagctgtgacactcaccgcaaaggtctgcagcttcactcctgagccagtgagaccacaaccccaccagaaagaagaaactcagaacacatctgaacatcagaagaaacaaactccggacgcgccacctttaagaactgtaacactcaccgcgaggttccgcgtcttcattcttgaagtcagtgagaccaagaacccaccaattccagacacactaggaccctgagacaacCCCTAGAAGAGCACCTGGTTGATAACCCAGTTCCCATCTGGGATTTAGGGGACCTGGACAGCCCGGAAAATGAGCTCCTCATCTCTAACCCAGTTCCCCTGTGGGGATTTAGGGGACCAGGGACAGCCCGTTGCATGAGCCCCTGGACTCTAACCCAGTTCCCTTCTGGAATTTAGGGGCCCTGGGACAGCCCTGTACATGAGCTCCTGGTCTGTAACACAGTTCCCCTGTGGGGATTTAGGGACTTGGGCCTTCTGTCTTTGGGATCTACTCTCTATGGGCCACACAGA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……………………………………………………………………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45" y="165100"/>
            <a:ext cx="8449099" cy="2002212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Крэг Вентер создал институт, который переписал геном Крэга Вентера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(записанный на его ДНК)</a:t>
            </a:r>
            <a:r>
              <a:rPr lang="ru-RU" sz="3600" dirty="0" smtClean="0"/>
              <a:t> в текстовый файл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(мы его видели) 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8306" name="Picture 2" descr="http://www.gadgetblog.ru/content/3306/b_084ba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2282826"/>
            <a:ext cx="6034400" cy="441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142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Сегодня в базе данных </a:t>
            </a:r>
            <a:r>
              <a:rPr lang="en-US" sz="3600" dirty="0" smtClean="0"/>
              <a:t>Genome </a:t>
            </a:r>
            <a:r>
              <a:rPr lang="ru-RU" sz="3600" dirty="0" smtClean="0"/>
              <a:t>на сайте </a:t>
            </a:r>
            <a:r>
              <a:rPr lang="en-US" sz="3600" dirty="0" smtClean="0"/>
              <a:t>NCBI, </a:t>
            </a:r>
            <a:r>
              <a:rPr lang="ru-RU" sz="3600" dirty="0" smtClean="0"/>
              <a:t>представлены геномы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235" y="1988840"/>
            <a:ext cx="86411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Eukaryotes [3716] (</a:t>
            </a:r>
            <a:r>
              <a:rPr lang="ru-RU" sz="3200" dirty="0" smtClean="0"/>
              <a:t>организмы, имеющие ядро в клетках)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Prokaryotes [75302]</a:t>
            </a:r>
            <a:r>
              <a:rPr lang="ru-RU" sz="3200" dirty="0" smtClean="0"/>
              <a:t> (бактерии и археи)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Viruses [5962]</a:t>
            </a:r>
            <a:r>
              <a:rPr lang="ru-RU" sz="3200" dirty="0" smtClean="0"/>
              <a:t> (вирусы)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0640" y="4542745"/>
            <a:ext cx="864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этой БД лежат далеко не все </a:t>
            </a:r>
            <a:r>
              <a:rPr lang="ru-RU" sz="3200" dirty="0" err="1" smtClean="0"/>
              <a:t>изве</a:t>
            </a:r>
            <a:r>
              <a:rPr lang="en-US" sz="3200" dirty="0" smtClean="0"/>
              <a:t>c</a:t>
            </a:r>
            <a:r>
              <a:rPr lang="ru-RU" sz="3200" dirty="0" err="1" smtClean="0"/>
              <a:t>тные</a:t>
            </a:r>
            <a:r>
              <a:rPr lang="ru-RU" sz="3200" dirty="0" smtClean="0"/>
              <a:t> геномы!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D64D8-C1EE-4C20-A2E9-4E883B4FA27A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31500" y="1700775"/>
            <a:ext cx="81059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Задание 1: узнать сколько стоит </a:t>
            </a:r>
          </a:p>
          <a:p>
            <a:r>
              <a:rPr lang="ru-RU" sz="3600" dirty="0" err="1" smtClean="0"/>
              <a:t>секвенирование</a:t>
            </a:r>
            <a:r>
              <a:rPr lang="ru-RU" sz="3600" dirty="0" smtClean="0"/>
              <a:t> вашего персонального </a:t>
            </a:r>
            <a:br>
              <a:rPr lang="ru-RU" sz="3600" dirty="0" smtClean="0"/>
            </a:br>
            <a:r>
              <a:rPr lang="ru-RU" sz="3600" dirty="0" smtClean="0"/>
              <a:t>- генома</a:t>
            </a:r>
          </a:p>
          <a:p>
            <a:r>
              <a:rPr lang="ru-RU" sz="3600" dirty="0" smtClean="0"/>
              <a:t>- </a:t>
            </a:r>
            <a:r>
              <a:rPr lang="ru-RU" sz="3600" dirty="0" err="1" smtClean="0"/>
              <a:t>экзома</a:t>
            </a:r>
            <a:r>
              <a:rPr lang="ru-RU" sz="3600" dirty="0" smtClean="0"/>
              <a:t> (все последовательности, </a:t>
            </a:r>
            <a:br>
              <a:rPr lang="ru-RU" sz="3600" dirty="0" smtClean="0"/>
            </a:br>
            <a:r>
              <a:rPr lang="ru-RU" sz="3600" dirty="0" smtClean="0"/>
              <a:t>кодирующие белки)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35" y="1969609"/>
            <a:ext cx="8679530" cy="1574605"/>
          </a:xfrm>
        </p:spPr>
        <p:txBody>
          <a:bodyPr>
            <a:noAutofit/>
          </a:bodyPr>
          <a:lstStyle/>
          <a:p>
            <a:r>
              <a:rPr lang="ru-RU" dirty="0" smtClean="0"/>
              <a:t>Как проверить, что ДНК несет наследственную информацию?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5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 descr="a_4014ef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25" y="3275380"/>
            <a:ext cx="1905000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865" y="3313785"/>
            <a:ext cx="241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Евгений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 smtClean="0"/>
              <a:t>University College</a:t>
            </a:r>
            <a:r>
              <a:rPr lang="ru-RU" sz="2400" dirty="0" smtClean="0"/>
              <a:t> </a:t>
            </a:r>
            <a:r>
              <a:rPr lang="en-US" sz="2400" dirty="0" smtClean="0"/>
              <a:t>London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84274" y="3275380"/>
            <a:ext cx="2189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Артур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/>
              <a:t>ARTORG Center for Biomedical </a:t>
            </a:r>
            <a:endParaRPr lang="en-US" sz="2400" dirty="0" smtClean="0"/>
          </a:p>
          <a:p>
            <a:r>
              <a:rPr lang="en-US" sz="2400" dirty="0" smtClean="0"/>
              <a:t>Engineering </a:t>
            </a:r>
            <a:r>
              <a:rPr lang="en-US" sz="2400" dirty="0"/>
              <a:t>Research (Bern)</a:t>
            </a:r>
            <a:endParaRPr lang="ru-RU" sz="2400" dirty="0"/>
          </a:p>
        </p:txBody>
      </p:sp>
      <p:pic>
        <p:nvPicPr>
          <p:cNvPr id="8" name="Picture 12" descr="https://media.licdn.com/mpr/mpr/shrinknp_400_400/AAEAAQAAAAAAAAMIAAAAJDRlOGQ4YWZmLTYzOTQtNDI2ZC1hZjhjLTY4MTU2NjQwYzJj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760" y="3275380"/>
            <a:ext cx="2419515" cy="24195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2235" y="0"/>
            <a:ext cx="8631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Однояйцовые близнецы развиваются из  одной </a:t>
            </a:r>
          </a:p>
          <a:p>
            <a:r>
              <a:rPr lang="ru-RU" sz="2800" dirty="0" smtClean="0"/>
              <a:t>гаметы – первой клетке зародыша.</a:t>
            </a:r>
            <a:endParaRPr lang="ru-RU" sz="3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32235" y="1284338"/>
            <a:ext cx="8564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Значит, они имеют идентичные </a:t>
            </a:r>
            <a:br>
              <a:rPr lang="ru-RU" sz="2800" dirty="0" smtClean="0"/>
            </a:br>
            <a:r>
              <a:rPr lang="ru-RU" sz="2800" dirty="0" smtClean="0"/>
              <a:t>последовательности ДНК</a:t>
            </a:r>
          </a:p>
        </p:txBody>
      </p:sp>
    </p:spTree>
    <p:extLst>
      <p:ext uri="{BB962C8B-B14F-4D97-AF65-F5344CB8AC3E}">
        <p14:creationId xmlns="" xmlns:p14="http://schemas.microsoft.com/office/powerpoint/2010/main" val="5738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4450" name="AutoShape 2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2" name="AutoShape 4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4" name="AutoShape 6" descr="Картинки по запросу евгений галимов фб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6" name="AutoShape 8" descr="http://k.7w7.us/vk/cs1433.vkontakte.ru/u5358590/a_4014ef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8" name="AutoShape 10" descr="Артур Гали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62" name="Picture 14" descr="Картинки по запросу Однояйцевые близне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5" y="165101"/>
            <a:ext cx="2682696" cy="1650890"/>
          </a:xfrm>
          <a:prstGeom prst="rect">
            <a:avLst/>
          </a:prstGeom>
          <a:noFill/>
        </p:spPr>
      </p:pic>
      <p:pic>
        <p:nvPicPr>
          <p:cNvPr id="104464" name="Picture 16" descr="Картинки по запросу Однояйцевые близне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439" y="200255"/>
            <a:ext cx="2575353" cy="1713781"/>
          </a:xfrm>
          <a:prstGeom prst="rect">
            <a:avLst/>
          </a:prstGeom>
          <a:noFill/>
        </p:spPr>
      </p:pic>
      <p:pic>
        <p:nvPicPr>
          <p:cNvPr id="104466" name="Picture 18" descr="http://pulson.ru/wp-content/uploads/2013/08/0_68ab1_bbc80bdd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16" y="2046420"/>
            <a:ext cx="2682696" cy="1674769"/>
          </a:xfrm>
          <a:prstGeom prst="rect">
            <a:avLst/>
          </a:prstGeom>
          <a:noFill/>
        </p:spPr>
      </p:pic>
      <p:pic>
        <p:nvPicPr>
          <p:cNvPr id="104468" name="Picture 20" descr="Однояйцевые близнецы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5069" y="4000159"/>
            <a:ext cx="3033995" cy="1894080"/>
          </a:xfrm>
          <a:prstGeom prst="rect">
            <a:avLst/>
          </a:prstGeom>
          <a:noFill/>
        </p:spPr>
      </p:pic>
      <p:pic>
        <p:nvPicPr>
          <p:cNvPr id="104470" name="Picture 22" descr="Однояйцевые близнецы (5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5069" y="2083759"/>
            <a:ext cx="2664116" cy="1663170"/>
          </a:xfrm>
          <a:prstGeom prst="rect">
            <a:avLst/>
          </a:prstGeom>
          <a:noFill/>
        </p:spPr>
      </p:pic>
      <p:pic>
        <p:nvPicPr>
          <p:cNvPr id="104472" name="Picture 24" descr="http://www.1nep.ru/upload/medialibrary/e92/kurenie_02.jpg"/>
          <p:cNvPicPr>
            <a:picLocks noChangeAspect="1" noChangeArrowheads="1"/>
          </p:cNvPicPr>
          <p:nvPr/>
        </p:nvPicPr>
        <p:blipFill>
          <a:blip r:embed="rId7" cstate="print"/>
          <a:srcRect l="14822" r="15563"/>
          <a:stretch>
            <a:fillRect/>
          </a:stretch>
        </p:blipFill>
        <p:spPr bwMode="auto">
          <a:xfrm>
            <a:off x="846714" y="4005075"/>
            <a:ext cx="2841971" cy="18891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65209" y="6063962"/>
            <a:ext cx="8564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Однако, в гамете есть много чего, кроме ДНК …</a:t>
            </a:r>
          </a:p>
        </p:txBody>
      </p:sp>
    </p:spTree>
    <p:extLst>
      <p:ext uri="{BB962C8B-B14F-4D97-AF65-F5344CB8AC3E}">
        <p14:creationId xmlns="" xmlns:p14="http://schemas.microsoft.com/office/powerpoint/2010/main" val="35545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854395"/>
            <a:ext cx="8756190" cy="1746055"/>
          </a:xfrm>
        </p:spPr>
        <p:txBody>
          <a:bodyPr>
            <a:noAutofit/>
          </a:bodyPr>
          <a:lstStyle/>
          <a:p>
            <a:r>
              <a:rPr lang="ru-RU" b="1" dirty="0" smtClean="0"/>
              <a:t>Геном</a:t>
            </a:r>
            <a:r>
              <a:rPr lang="ru-RU" dirty="0"/>
              <a:t> — совокупность </a:t>
            </a:r>
            <a:r>
              <a:rPr lang="ru-RU" dirty="0" smtClean="0"/>
              <a:t>наследственной  информации организма</a:t>
            </a:r>
            <a:r>
              <a:rPr lang="ru-RU" dirty="0"/>
              <a:t> 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3270" y="4197100"/>
            <a:ext cx="6400800" cy="1267365"/>
          </a:xfrm>
        </p:spPr>
        <p:txBody>
          <a:bodyPr>
            <a:normAutofit/>
          </a:bodyPr>
          <a:lstStyle/>
          <a:p>
            <a:r>
              <a:rPr lang="ru-RU" dirty="0" smtClean="0"/>
              <a:t>Что это значит?</a:t>
            </a:r>
          </a:p>
          <a:p>
            <a:r>
              <a:rPr lang="ru-RU" dirty="0" smtClean="0"/>
              <a:t>Как проверить?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78320"/>
            <a:ext cx="7772400" cy="1470025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Её родитель – компьютер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 descr="4 Bottles and a Mach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5" t="5580" r="2275" b="18906"/>
          <a:stretch/>
        </p:blipFill>
        <p:spPr bwMode="auto">
          <a:xfrm>
            <a:off x="792000" y="3362110"/>
            <a:ext cx="7560000" cy="24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5038" y="4552347"/>
            <a:ext cx="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295" y="4552347"/>
            <a:ext cx="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2735" y="4546654"/>
            <a:ext cx="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5347" y="4552347"/>
            <a:ext cx="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G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41385"/>
            <a:ext cx="8448950" cy="63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229295" y="4120290"/>
            <a:ext cx="1536200" cy="384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encrypted-tbn1.gstatic.com/images?q=tbn:ANd9GcTzoHls75vzL_V5njLduqP1GRyFgO4CoKiJw8GjNGl9ZUiUib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25" y="0"/>
            <a:ext cx="2593990" cy="15087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5884" y="639018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Science. 2010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эксперимента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80" y="1047890"/>
            <a:ext cx="8794595" cy="5530320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200" dirty="0" smtClean="0"/>
              <a:t>Из базы данных скачали последовательность генома одной бактерии </a:t>
            </a:r>
            <a:r>
              <a:rPr lang="en-US" sz="4200" dirty="0" smtClean="0"/>
              <a:t>--- </a:t>
            </a:r>
            <a:r>
              <a:rPr lang="en-US" sz="4200" i="1" dirty="0" err="1" smtClean="0"/>
              <a:t>M.mycoides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2800" i="1" dirty="0" err="1" smtClean="0"/>
              <a:t>Mycoplasma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</a:t>
            </a:r>
            <a:r>
              <a:rPr lang="en-US" sz="2800" i="1" dirty="0" err="1"/>
              <a:t>y</a:t>
            </a:r>
            <a:r>
              <a:rPr lang="en-US" sz="2800" i="1" dirty="0" err="1" smtClean="0"/>
              <a:t>coides</a:t>
            </a:r>
            <a:r>
              <a:rPr lang="ru-RU" sz="2800" dirty="0" smtClean="0"/>
              <a:t> (возбудитель лёгочных заболеваний крупного рогатого скота и домашних коз). Геном состоит из </a:t>
            </a:r>
            <a:r>
              <a:rPr lang="en-US" sz="2800" dirty="0" smtClean="0"/>
              <a:t> 1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</a:t>
            </a:r>
            <a:r>
              <a:rPr lang="en-US" sz="2800" dirty="0" smtClean="0"/>
              <a:t>80 </a:t>
            </a:r>
            <a:r>
              <a:rPr lang="ru-RU" sz="2800" dirty="0" smtClean="0"/>
              <a:t>тыс. букв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4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200" dirty="0" smtClean="0"/>
              <a:t> </a:t>
            </a:r>
            <a:r>
              <a:rPr lang="ru-RU" sz="4200" dirty="0" smtClean="0"/>
              <a:t>Синтезировали химическим путем ДНК с такой последовательностью</a:t>
            </a:r>
            <a:r>
              <a:rPr lang="en-US" sz="4200" dirty="0" smtClean="0"/>
              <a:t/>
            </a:r>
            <a:br>
              <a:rPr lang="en-US" sz="4200" dirty="0" smtClean="0"/>
            </a:br>
            <a:endParaRPr lang="ru-RU" sz="42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200" dirty="0" smtClean="0"/>
              <a:t>ДНК поместили в клетку другой бактерии --- </a:t>
            </a:r>
            <a:r>
              <a:rPr lang="en-US" sz="4200" i="1" dirty="0" err="1" smtClean="0"/>
              <a:t>M.capricolum</a:t>
            </a:r>
            <a:r>
              <a:rPr lang="en-US" sz="4200" i="1" dirty="0" smtClean="0"/>
              <a:t> </a:t>
            </a:r>
            <a:r>
              <a:rPr lang="en-US" sz="4700" i="1" dirty="0" smtClean="0"/>
              <a:t/>
            </a:r>
            <a:br>
              <a:rPr lang="en-US" sz="4700" i="1" dirty="0" smtClean="0"/>
            </a:br>
            <a:r>
              <a:rPr lang="en-US" sz="2800" i="1" dirty="0" err="1" smtClean="0"/>
              <a:t>Mycoplasma</a:t>
            </a:r>
            <a:r>
              <a:rPr lang="en-US" sz="2800" i="1" dirty="0" smtClean="0"/>
              <a:t> </a:t>
            </a:r>
            <a:r>
              <a:rPr lang="en-US" sz="2800" i="1" dirty="0" err="1"/>
              <a:t>capricolum</a:t>
            </a:r>
            <a:r>
              <a:rPr lang="en-US" sz="2800" i="1" dirty="0"/>
              <a:t> </a:t>
            </a:r>
            <a:r>
              <a:rPr lang="ru-RU" sz="2800" dirty="0"/>
              <a:t>(возбудитель инфекционных заболеваний у домашних коз)</a:t>
            </a:r>
            <a:r>
              <a:rPr lang="ru-RU" sz="2800" i="1" dirty="0"/>
              <a:t>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4100" dirty="0" err="1" smtClean="0"/>
              <a:t>Химерные</a:t>
            </a:r>
            <a:r>
              <a:rPr lang="ru-RU" sz="4100" dirty="0" smtClean="0"/>
              <a:t> бактерии оказались жизнеспособными!</a:t>
            </a:r>
            <a:br>
              <a:rPr lang="ru-RU" sz="4100" dirty="0" smtClean="0"/>
            </a:br>
            <a:endParaRPr lang="ru-RU" sz="4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6" y="1585560"/>
            <a:ext cx="8791462" cy="2496325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 микробиологическим признакам химерные </a:t>
            </a:r>
            <a:r>
              <a:rPr lang="ru-RU" dirty="0"/>
              <a:t>бактерии</a:t>
            </a:r>
            <a:r>
              <a:rPr lang="en-US" dirty="0"/>
              <a:t> </a:t>
            </a:r>
            <a:r>
              <a:rPr lang="ru-RU" dirty="0" smtClean="0"/>
              <a:t>были как </a:t>
            </a:r>
            <a:r>
              <a:rPr lang="en-US" i="1" dirty="0" err="1"/>
              <a:t>M.mycoides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7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5575" y="1316724"/>
            <a:ext cx="8756189" cy="50396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We built it from four bottles of chemicals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it's the first living self-replicating cell that we have on the planet whose DNA was made chemically and designed in the computer.”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 has no genetic ancestors.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Its parent is a computer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ea typeface="ＭＳ Ｐゴシック" pitchFamily="-105" charset="-128"/>
              </a:rPr>
              <a:t>Из интервью </a:t>
            </a:r>
            <a:r>
              <a:rPr lang="en-US" dirty="0" smtClean="0">
                <a:ea typeface="ＭＳ Ｐゴシック" pitchFamily="-105" charset="-128"/>
              </a:rPr>
              <a:t>C.</a:t>
            </a:r>
            <a:r>
              <a:rPr lang="ru-RU" dirty="0" smtClean="0">
                <a:ea typeface="ＭＳ Ｐゴシック" pitchFamily="-105" charset="-128"/>
              </a:rPr>
              <a:t> </a:t>
            </a:r>
            <a:r>
              <a:rPr lang="en-US" dirty="0" smtClean="0">
                <a:ea typeface="ＭＳ Ｐゴシック" pitchFamily="-105" charset="-128"/>
              </a:rPr>
              <a:t>Venter’</a:t>
            </a:r>
            <a:r>
              <a:rPr lang="ru-RU" dirty="0" smtClean="0">
                <a:ea typeface="ＭＳ Ｐゴシック" pitchFamily="-105" charset="-128"/>
              </a:rPr>
              <a:t>а</a:t>
            </a:r>
            <a:r>
              <a:rPr lang="en-US" dirty="0" smtClean="0">
                <a:ea typeface="ＭＳ Ｐゴシック" pitchFamily="-105" charset="-128"/>
              </a:rPr>
              <a:t> CNN</a:t>
            </a:r>
            <a:br>
              <a:rPr lang="en-US" dirty="0" smtClean="0">
                <a:ea typeface="ＭＳ Ｐゴシック" pitchFamily="-105" charset="-128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02980"/>
            <a:ext cx="8833000" cy="1143000"/>
          </a:xfrm>
        </p:spPr>
        <p:txBody>
          <a:bodyPr/>
          <a:lstStyle/>
          <a:p>
            <a:r>
              <a:rPr lang="ru-RU" dirty="0" smtClean="0"/>
              <a:t>Торжество науки, но 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6670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5575" y="1345980"/>
            <a:ext cx="8823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/>
              <a:t>Биологи не были потрясены: они </a:t>
            </a:r>
            <a:r>
              <a:rPr lang="ru-RU" sz="3600" u="sng" dirty="0" smtClean="0"/>
              <a:t>знали</a:t>
            </a:r>
            <a:r>
              <a:rPr lang="ru-RU" sz="3600" dirty="0" smtClean="0"/>
              <a:t>, что так и должно быть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1263" y="2737710"/>
            <a:ext cx="5851722" cy="311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/>
              <a:t>Эксперимент не был настолько чистым, как кажется из публичных интервью и общения </a:t>
            </a:r>
            <a:r>
              <a:rPr lang="ru-RU" sz="3600" dirty="0" err="1"/>
              <a:t>В</a:t>
            </a:r>
            <a:r>
              <a:rPr lang="ru-RU" sz="3600" dirty="0" err="1" smtClean="0"/>
              <a:t>ентера</a:t>
            </a:r>
            <a:r>
              <a:rPr lang="ru-RU" sz="3600" dirty="0" smtClean="0"/>
              <a:t> с  чиновниками</a:t>
            </a:r>
            <a:endParaRPr lang="ru-RU" sz="3600" dirty="0"/>
          </a:p>
        </p:txBody>
      </p:sp>
      <p:pic>
        <p:nvPicPr>
          <p:cNvPr id="6" name="Picture 2" descr="Картинки по запросу Craig v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489" y="3036167"/>
            <a:ext cx="3226276" cy="2505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67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6317"/>
            <a:ext cx="8229600" cy="48478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фирме были заказаны фрагменты ДНК длиной 1080 п.н., покрывающие геном с пересечениями </a:t>
            </a:r>
            <a:br>
              <a:rPr lang="ru-RU" dirty="0" smtClean="0"/>
            </a:br>
            <a:r>
              <a:rPr lang="ru-RU" i="1" dirty="0" smtClean="0"/>
              <a:t>(сегодня – порядка </a:t>
            </a:r>
            <a:r>
              <a:rPr lang="en-US" i="1" dirty="0" smtClean="0"/>
              <a:t>$0.</a:t>
            </a:r>
            <a:r>
              <a:rPr lang="ru-RU" i="1" dirty="0" smtClean="0"/>
              <a:t>2</a:t>
            </a:r>
            <a:r>
              <a:rPr lang="en-US" i="1" dirty="0" smtClean="0"/>
              <a:t> </a:t>
            </a:r>
            <a:r>
              <a:rPr lang="ru-RU" i="1" dirty="0" smtClean="0"/>
              <a:t>за нуклеотид)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ru-RU" i="1" dirty="0"/>
          </a:p>
          <a:p>
            <a:r>
              <a:rPr lang="ru-RU" dirty="0"/>
              <a:t>Фрагменты соединили в одну ДНК путем </a:t>
            </a:r>
            <a:r>
              <a:rPr lang="ru-RU" dirty="0" smtClean="0"/>
              <a:t>биоинженерных процедур </a:t>
            </a:r>
            <a:r>
              <a:rPr lang="ru-RU" dirty="0">
                <a:solidFill>
                  <a:srgbClr val="C00000"/>
                </a:solidFill>
              </a:rPr>
              <a:t>в клетках дрожжей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err="1" smtClean="0"/>
              <a:t>Трансфецировали</a:t>
            </a:r>
            <a:r>
              <a:rPr lang="ru-RU" dirty="0" smtClean="0"/>
              <a:t> (внедрили) </a:t>
            </a:r>
            <a:r>
              <a:rPr lang="en-US" dirty="0" smtClean="0"/>
              <a:t>“</a:t>
            </a:r>
            <a:r>
              <a:rPr lang="ru-RU" dirty="0" smtClean="0"/>
              <a:t>синтетическую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/>
              <a:t>ДНК в клетки  другой – </a:t>
            </a:r>
            <a:r>
              <a:rPr lang="ru-RU" i="1" u="sng" dirty="0">
                <a:solidFill>
                  <a:srgbClr val="C00000"/>
                </a:solidFill>
              </a:rPr>
              <a:t>но близкородственной родственной!</a:t>
            </a:r>
            <a:r>
              <a:rPr lang="ru-RU" dirty="0"/>
              <a:t> – </a:t>
            </a:r>
            <a:r>
              <a:rPr lang="ru-RU" dirty="0" smtClean="0"/>
              <a:t>бактерии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11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241385"/>
            <a:ext cx="8679529" cy="6221610"/>
          </a:xfrm>
        </p:spPr>
        <p:txBody>
          <a:bodyPr>
            <a:normAutofit fontScale="92500" lnSpcReduction="10000"/>
          </a:bodyPr>
          <a:lstStyle/>
          <a:p>
            <a:r>
              <a:rPr lang="ru-RU" sz="3300" dirty="0" smtClean="0"/>
              <a:t>Исходно в геном </a:t>
            </a:r>
            <a:r>
              <a:rPr lang="en-US" sz="3300" i="1" dirty="0" err="1" smtClean="0"/>
              <a:t>M.mycoides</a:t>
            </a:r>
            <a:r>
              <a:rPr lang="en-US" sz="3300" dirty="0" smtClean="0"/>
              <a:t> </a:t>
            </a:r>
            <a:r>
              <a:rPr lang="ru-RU" sz="3300" dirty="0" smtClean="0"/>
              <a:t>вставили дополнительные последовательности, нужные по плану эксперимента.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Например, последовательность гена устойчивости к тетрациклину</a:t>
            </a:r>
            <a:br>
              <a:rPr lang="ru-RU" sz="3300" dirty="0" smtClean="0"/>
            </a:br>
            <a:endParaRPr lang="en-US" sz="3300" dirty="0" smtClean="0"/>
          </a:p>
          <a:p>
            <a:r>
              <a:rPr lang="ru-RU" sz="3300" dirty="0" smtClean="0"/>
              <a:t>После </a:t>
            </a:r>
            <a:r>
              <a:rPr lang="ru-RU" sz="3300" dirty="0" err="1" smtClean="0"/>
              <a:t>трансфекции</a:t>
            </a:r>
            <a:r>
              <a:rPr lang="ru-RU" sz="3300" dirty="0" smtClean="0"/>
              <a:t> и деления половина клеток получила свой геном, а другая половина – синтетический геном  (см. след слайд)</a:t>
            </a:r>
            <a:br>
              <a:rPr lang="ru-RU" sz="3300" dirty="0" smtClean="0"/>
            </a:br>
            <a:endParaRPr lang="ru-RU" sz="3300" dirty="0" smtClean="0"/>
          </a:p>
          <a:p>
            <a:r>
              <a:rPr lang="ru-RU" sz="3300" dirty="0" smtClean="0"/>
              <a:t>Все клетки  с геномом </a:t>
            </a:r>
            <a:r>
              <a:rPr lang="en-US" sz="3300" i="1" dirty="0" err="1" smtClean="0"/>
              <a:t>M</a:t>
            </a:r>
            <a:r>
              <a:rPr lang="en-US" sz="3300" i="1" dirty="0" err="1"/>
              <a:t>.</a:t>
            </a:r>
            <a:r>
              <a:rPr lang="en-US" sz="3300" i="1" dirty="0" err="1" smtClean="0"/>
              <a:t>capricolum</a:t>
            </a:r>
            <a:r>
              <a:rPr lang="ru-RU" sz="3300" i="1" dirty="0" smtClean="0"/>
              <a:t> </a:t>
            </a:r>
            <a:r>
              <a:rPr lang="ru-RU" sz="3300" dirty="0" smtClean="0"/>
              <a:t>были убиты  антибиотиком тетрациклином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5" y="2468875"/>
            <a:ext cx="8746145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4260" y="471814"/>
            <a:ext cx="787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получились бактериальные клетки, содержащие только синтетическую ДНК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75675" y="5810110"/>
            <a:ext cx="659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Убили, добавив в среду антибиотик тетрациклин</a:t>
            </a:r>
            <a:endParaRPr lang="ru-RU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2430" y="4965200"/>
            <a:ext cx="1958655" cy="8449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55" y="202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Геном содержит инструкцию по созданию организма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5370" y="14703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Нужны </a:t>
            </a:r>
            <a:r>
              <a:rPr lang="en-US" dirty="0" smtClean="0"/>
              <a:t>“</a:t>
            </a:r>
            <a:r>
              <a:rPr lang="ru-RU" dirty="0" smtClean="0"/>
              <a:t>исполнители</a:t>
            </a:r>
            <a:r>
              <a:rPr lang="en-US" dirty="0" smtClean="0"/>
              <a:t>”</a:t>
            </a:r>
            <a:r>
              <a:rPr lang="ru-RU" dirty="0" smtClean="0"/>
              <a:t>,  умеющие читать  и выполнять инструкцию.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8364" t="10386" r="1669" b="9266"/>
          <a:stretch/>
        </p:blipFill>
        <p:spPr>
          <a:xfrm>
            <a:off x="731500" y="3232510"/>
            <a:ext cx="7800728" cy="348896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7064" y="2468875"/>
            <a:ext cx="8229600" cy="76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Исполнители должны понимать язык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93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640" y="1278319"/>
            <a:ext cx="8641125" cy="1591814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Наследственная информация (генотип) определяет как  выглядит и действует организм (фенотип) и передается его потомкам.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32236" y="3313784"/>
            <a:ext cx="8602720" cy="2611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Наследственная информация – основной </a:t>
            </a:r>
            <a:r>
              <a:rPr lang="ru-RU" u="sng" dirty="0" smtClean="0">
                <a:solidFill>
                  <a:schemeClr val="tx1"/>
                </a:solidFill>
              </a:rPr>
              <a:t>функциональный</a:t>
            </a:r>
            <a:r>
              <a:rPr lang="ru-RU" dirty="0" smtClean="0">
                <a:solidFill>
                  <a:schemeClr val="tx1"/>
                </a:solidFill>
              </a:rPr>
              <a:t> признак живого организма.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Биологи формулируют так: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наследственность и изменчивость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8"/>
          <p:cNvSpPr>
            <a:spLocks noGrp="1"/>
          </p:cNvSpPr>
          <p:nvPr>
            <p:ph type="ctrTitle"/>
          </p:nvPr>
        </p:nvSpPr>
        <p:spPr>
          <a:xfrm>
            <a:off x="170940" y="202775"/>
            <a:ext cx="8740825" cy="921926"/>
          </a:xfrm>
        </p:spPr>
        <p:txBody>
          <a:bodyPr/>
          <a:lstStyle/>
          <a:p>
            <a:r>
              <a:rPr lang="ru-RU" dirty="0" smtClean="0"/>
              <a:t>Ликбез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Исполнители</a:t>
            </a:r>
            <a:r>
              <a:rPr lang="en-US" dirty="0" smtClean="0"/>
              <a:t> </a:t>
            </a:r>
            <a:r>
              <a:rPr lang="ru-RU" dirty="0" smtClean="0"/>
              <a:t>инструкций в клетке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3830" y="1508749"/>
            <a:ext cx="8295480" cy="2841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Получена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бактерия с чужой ДНК.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Посмотрим на исполнителей в одном пути жизнедеятельности клетки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производстве белков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241384"/>
            <a:ext cx="8602720" cy="6616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Специальный белок </a:t>
            </a:r>
            <a:r>
              <a:rPr lang="en-US" dirty="0" smtClean="0"/>
              <a:t>(</a:t>
            </a:r>
            <a:r>
              <a:rPr lang="ru-RU" dirty="0" smtClean="0"/>
              <a:t>сигма субъединица полимеразы) должен найти начало последовательности, кодирующей белок (промотор) </a:t>
            </a:r>
          </a:p>
          <a:p>
            <a:pPr lvl="1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Последовательности промоторов отличаются у разных бактерий;  уже может быть облом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:(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До этого надо как-то сообщить сигма субъединице какие белки надо производить (</a:t>
            </a:r>
            <a:r>
              <a:rPr lang="ru-RU" dirty="0" err="1" smtClean="0"/>
              <a:t>экспрессировать</a:t>
            </a:r>
            <a:r>
              <a:rPr lang="ru-RU" dirty="0" smtClean="0"/>
              <a:t>) в данный период времени (регуляция ). Это делают специальные белки (транскрипционные факторы), которые садятся на определенные последовательности ДНК и либо мешают  </a:t>
            </a:r>
            <a:r>
              <a:rPr lang="ru-RU" dirty="0" err="1" smtClean="0"/>
              <a:t>сигма-субъединице</a:t>
            </a:r>
            <a:r>
              <a:rPr lang="ru-RU" dirty="0" smtClean="0"/>
              <a:t> найти промотор (репрессия), либо помогают (активация). Видов транскрипционных факторов много. Каждый регулирует экспрессию </a:t>
            </a:r>
            <a:r>
              <a:rPr lang="en-US" dirty="0" smtClean="0"/>
              <a:t>“</a:t>
            </a:r>
            <a:r>
              <a:rPr lang="ru-RU" dirty="0" smtClean="0"/>
              <a:t>своих</a:t>
            </a:r>
            <a:r>
              <a:rPr lang="en-US" dirty="0" smtClean="0"/>
              <a:t>” </a:t>
            </a:r>
            <a:r>
              <a:rPr lang="ru-RU" dirty="0" smtClean="0"/>
              <a:t>генов.</a:t>
            </a:r>
          </a:p>
          <a:p>
            <a:pPr lvl="1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Последовательности, узнаваемые транскрипционными факторами, да и сами транскрипционные факторы отличаются у разных бактерий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241384"/>
            <a:ext cx="8602720" cy="6260015"/>
          </a:xfrm>
        </p:spPr>
        <p:txBody>
          <a:bodyPr>
            <a:normAutofit/>
          </a:bodyPr>
          <a:lstStyle/>
          <a:p>
            <a:r>
              <a:rPr lang="ru-RU" dirty="0" smtClean="0"/>
              <a:t>Специальный белок  (ДНК-зависимая </a:t>
            </a:r>
            <a:r>
              <a:rPr lang="ru-RU" dirty="0" err="1" smtClean="0"/>
              <a:t>РНК-полимераза</a:t>
            </a:r>
            <a:r>
              <a:rPr lang="ru-RU" dirty="0" smtClean="0"/>
              <a:t>) присоединяется к </a:t>
            </a:r>
            <a:r>
              <a:rPr lang="ru-RU" dirty="0" err="1" smtClean="0"/>
              <a:t>сигма-субъединице</a:t>
            </a:r>
            <a:r>
              <a:rPr lang="ru-RU" dirty="0" smtClean="0"/>
              <a:t> и копирует кодирующую последовательность ДНК (одну или несколько идущих подряд) в матричную РНК (</a:t>
            </a:r>
            <a:r>
              <a:rPr lang="ru-RU" dirty="0" err="1" smtClean="0"/>
              <a:t>мРНК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Огромная молекулярная машина (рибосома) садится на начало кодирующей последовательности в </a:t>
            </a:r>
            <a:r>
              <a:rPr lang="ru-RU" dirty="0" err="1" smtClean="0"/>
              <a:t>мРНК</a:t>
            </a:r>
            <a:r>
              <a:rPr lang="ru-RU" dirty="0" smtClean="0"/>
              <a:t> (тоже нужен определенный сигнал) и синтезирует белок  с последовательностью, соответствующей кодонам.</a:t>
            </a:r>
            <a:br>
              <a:rPr lang="ru-RU" dirty="0" smtClean="0"/>
            </a:b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227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" charset="0"/>
              </a:rPr>
              <a:t>Генетический </a:t>
            </a:r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код </a:t>
            </a:r>
            <a:br>
              <a:rPr lang="ru-RU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T 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</a:rPr>
              <a:t>в ДНК </a:t>
            </a:r>
            <a:r>
              <a:rPr lang="ru-RU" sz="3600" dirty="0" smtClean="0">
                <a:latin typeface="Arial" charset="0"/>
              </a:rPr>
              <a:t>соответствует </a:t>
            </a:r>
            <a:r>
              <a:rPr lang="en-US" sz="3600" dirty="0" smtClean="0">
                <a:latin typeface="Arial" charset="0"/>
              </a:rPr>
              <a:t>U </a:t>
            </a:r>
            <a:r>
              <a:rPr lang="ru-RU" sz="3600" dirty="0" smtClean="0">
                <a:latin typeface="Arial" charset="0"/>
              </a:rPr>
              <a:t>в РНК</a:t>
            </a:r>
            <a:endParaRPr lang="ru-RU" sz="36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40292" name="Picture 4" descr="D:\-=Gol=-\Doc\Teach\lect7\co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0" y="1034601"/>
            <a:ext cx="7574300" cy="568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9045" y="395005"/>
            <a:ext cx="8295480" cy="218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упрощенной схеме трансляции белков уже видны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потенциальные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различия в языках (последовательностях сигналов), препятствующие выполнить эксперимент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Вентера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далеких организмов.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2235" y="2622495"/>
            <a:ext cx="8679530" cy="195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бактерий таких путей сотни … В них задействованы разные типы белков, РНК (не только матричные) и другие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маленькие молекулы – метаболиты.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3830" y="4581150"/>
            <a:ext cx="8679530" cy="195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 они нужны для исполнения инструкций, записанных в геноме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34" y="2862075"/>
            <a:ext cx="8641125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2: сравнить геномы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3831" y="672990"/>
            <a:ext cx="8679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M.capricolum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M.mycoides</a:t>
            </a: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близкородственные. Что это значит?</a:t>
            </a:r>
            <a:endParaRPr kumimoji="0" lang="ru-RU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метода сравнения последовательностей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1600200"/>
            <a:ext cx="8717785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Карта локального сходства. Может быть применена для сравнения геномов целиком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Выравнивание последовательностей. Может быть применена только для сравнения последовательностей, произошедших из одной и той же предковой последовательности. Такие последовательности называются </a:t>
            </a:r>
            <a:r>
              <a:rPr lang="ru-RU" dirty="0" smtClean="0">
                <a:solidFill>
                  <a:srgbClr val="FF0000"/>
                </a:solidFill>
              </a:rPr>
              <a:t>гомологичными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2050" name="Picture 2" descr="http://blast.ncbi.nlm.nih.gov/hitmatrix/hit_matrix.cgi?rid=1E0S2346114&amp;width=600&amp;height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0" y="1777585"/>
            <a:ext cx="8141860" cy="407093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690155" y="5886920"/>
            <a:ext cx="347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Mycoplasma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mycoides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368566" y="3378536"/>
            <a:ext cx="3725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Mycoplasma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capricolum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38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39</a:t>
            </a:fld>
            <a:endParaRPr lang="ru-RU"/>
          </a:p>
        </p:txBody>
      </p:sp>
      <p:grpSp>
        <p:nvGrpSpPr>
          <p:cNvPr id="4" name="Group 10"/>
          <p:cNvGrpSpPr/>
          <p:nvPr/>
        </p:nvGrpSpPr>
        <p:grpSpPr>
          <a:xfrm>
            <a:off x="193830" y="1739180"/>
            <a:ext cx="8640975" cy="4632555"/>
            <a:chOff x="232235" y="1739180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350" y="1739180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235437" y="2348018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968294" y="4221065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90005" y="5848515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368716" y="3340131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170" y="587030"/>
            <a:ext cx="8692595" cy="159181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Носителем</a:t>
            </a:r>
            <a:r>
              <a:rPr lang="ru-RU" dirty="0" smtClean="0">
                <a:solidFill>
                  <a:schemeClr val="tx1"/>
                </a:solidFill>
              </a:rPr>
              <a:t> наследственной </a:t>
            </a:r>
            <a:r>
              <a:rPr lang="ru-RU" b="1" dirty="0" smtClean="0">
                <a:solidFill>
                  <a:schemeClr val="tx1"/>
                </a:solidFill>
              </a:rPr>
              <a:t>информации</a:t>
            </a:r>
            <a:r>
              <a:rPr lang="ru-RU" dirty="0" smtClean="0">
                <a:solidFill>
                  <a:schemeClr val="tx1"/>
                </a:solidFill>
              </a:rPr>
              <a:t> в организме являются молекулы ДНК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(у многих вирусов – РНК, напр. вирус гриппа)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776" y="3851455"/>
            <a:ext cx="8671989" cy="125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Первоначально хранится в оплодотворенной яйцеклетке – </a:t>
            </a:r>
            <a:r>
              <a:rPr lang="ru-RU" b="1" dirty="0" smtClean="0">
                <a:solidFill>
                  <a:schemeClr val="tx1"/>
                </a:solidFill>
              </a:rPr>
              <a:t>зиготе </a:t>
            </a:r>
            <a:r>
              <a:rPr lang="ru-RU" dirty="0" smtClean="0">
                <a:solidFill>
                  <a:schemeClr val="tx1"/>
                </a:solidFill>
              </a:rPr>
              <a:t>(у эукариот)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39776" y="2545685"/>
            <a:ext cx="8671989" cy="1038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Значит, геном сосредоточен в совокупности всей ДНК организма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70641" y="5170430"/>
            <a:ext cx="8602720" cy="125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tx1"/>
                </a:solidFill>
              </a:rPr>
              <a:t>Копируется </a:t>
            </a:r>
            <a:r>
              <a:rPr lang="ru-RU" dirty="0" err="1" smtClean="0">
                <a:solidFill>
                  <a:schemeClr val="tx1"/>
                </a:solidFill>
              </a:rPr>
              <a:t>один-к-одному</a:t>
            </a:r>
            <a:r>
              <a:rPr lang="ru-RU" dirty="0" smtClean="0">
                <a:solidFill>
                  <a:schemeClr val="tx1"/>
                </a:solidFill>
              </a:rPr>
              <a:t> во все клетки организма (репликация)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10" grpId="0" build="allAtOnce"/>
      <p:bldP spid="7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40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4135" cy="14261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i="1" dirty="0" smtClean="0"/>
              <a:t>. </a:t>
            </a:r>
            <a:r>
              <a:rPr lang="ru-RU" dirty="0" smtClean="0"/>
              <a:t>Инверсия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41</a:t>
            </a:fld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232385" y="202246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855" y="356600"/>
            <a:ext cx="8577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События: Инверсия на месте (</a:t>
            </a:r>
            <a:r>
              <a:rPr lang="en-US" sz="2800" i="1" dirty="0" smtClean="0"/>
              <a:t>in situ</a:t>
            </a:r>
            <a:r>
              <a:rPr lang="en-US" sz="2800" dirty="0" smtClean="0"/>
              <a:t>)</a:t>
            </a:r>
            <a:r>
              <a:rPr lang="ru-RU" sz="2800" dirty="0" smtClean="0"/>
              <a:t>; </a:t>
            </a:r>
            <a:r>
              <a:rPr lang="ru-RU" sz="2800" dirty="0" err="1" smtClean="0"/>
              <a:t>делеция</a:t>
            </a:r>
            <a:r>
              <a:rPr lang="ru-RU" sz="2800" dirty="0" smtClean="0"/>
              <a:t> в одной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из бактерий; </a:t>
            </a:r>
            <a:endParaRPr lang="ru-RU" sz="2800" dirty="0"/>
          </a:p>
        </p:txBody>
      </p:sp>
      <p:pic>
        <p:nvPicPr>
          <p:cNvPr id="1030" name="Picture 6" descr="http://kodomo.fbb.msu.ru/~anandia/term3/block2/pr10/ricket_g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60" y="1662369"/>
            <a:ext cx="8483280" cy="4262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1069" y="241384"/>
            <a:ext cx="8410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События:  </a:t>
            </a:r>
            <a:r>
              <a:rPr lang="en-US" sz="2800" dirty="0" smtClean="0"/>
              <a:t>…  </a:t>
            </a:r>
            <a:r>
              <a:rPr lang="ru-RU" sz="2800" dirty="0" smtClean="0"/>
              <a:t>перемещение участка ДНК в другое место </a:t>
            </a:r>
            <a:r>
              <a:rPr lang="en-US" sz="2800" dirty="0" smtClean="0"/>
              <a:t>(</a:t>
            </a:r>
            <a:r>
              <a:rPr lang="ru-RU" sz="2800" dirty="0" err="1" smtClean="0"/>
              <a:t>транслокация</a:t>
            </a:r>
            <a:r>
              <a:rPr lang="en-US" sz="2800" dirty="0" smtClean="0"/>
              <a:t>)</a:t>
            </a:r>
            <a:r>
              <a:rPr lang="ru-RU" sz="2800" dirty="0" smtClean="0"/>
              <a:t> в одной из бактерий</a:t>
            </a:r>
            <a:endParaRPr lang="ru-RU" sz="2800" dirty="0"/>
          </a:p>
        </p:txBody>
      </p:sp>
      <p:pic>
        <p:nvPicPr>
          <p:cNvPr id="156674" name="Picture 2" descr="http://kodomo.fbb.msu.ru/~tsvetcovroman/term3/block2/pr9/hit_matr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5" y="1585560"/>
            <a:ext cx="8602720" cy="46086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532125" y="2200040"/>
            <a:ext cx="691290" cy="576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1028" name="Picture 4" descr="http://kodomo.fbb.msu.ru/~anandia/term3/block2/pr10/helicobacter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50" y="2008015"/>
            <a:ext cx="8214766" cy="45317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1069" y="241384"/>
            <a:ext cx="8410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События:  </a:t>
            </a:r>
            <a:r>
              <a:rPr lang="en-US" sz="2800" dirty="0" smtClean="0"/>
              <a:t>…  </a:t>
            </a:r>
            <a:r>
              <a:rPr lang="ru-RU" sz="2800" dirty="0" err="1" smtClean="0"/>
              <a:t>транслокация</a:t>
            </a:r>
            <a:r>
              <a:rPr lang="ru-RU" sz="2800" dirty="0" smtClean="0"/>
              <a:t> </a:t>
            </a:r>
            <a:r>
              <a:rPr lang="en-US" sz="2800" dirty="0" smtClean="0"/>
              <a:t>c </a:t>
            </a:r>
            <a:r>
              <a:rPr lang="ru-RU" sz="2800" dirty="0" smtClean="0"/>
              <a:t>инверсией</a:t>
            </a:r>
            <a:endParaRPr lang="ru-R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285" y="510220"/>
            <a:ext cx="7772400" cy="837715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Ребенок от трех родителей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5" name="Picture 2" descr="http://binaryapi.ap.org/a359bc099b0e473f92c0c9bf3416f4a3/46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45" y="193120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9975" y="4888390"/>
            <a:ext cx="387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Emma Foster, 17, of Red Bank, N.J.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70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Ликбез</a:t>
            </a:r>
            <a:r>
              <a:rPr lang="en-US" dirty="0" smtClean="0"/>
              <a:t>: </a:t>
            </a:r>
            <a:r>
              <a:rPr lang="ru-RU" dirty="0" smtClean="0"/>
              <a:t>Геном человека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5" y="1431940"/>
            <a:ext cx="8443237" cy="414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7951640" y="4626875"/>
            <a:ext cx="460860" cy="568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2235" y="318195"/>
            <a:ext cx="8602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Некоторые мутации вызывают наследственные заболевания.</a:t>
            </a:r>
          </a:p>
          <a:p>
            <a:endParaRPr lang="ru-RU" sz="2800" dirty="0" smtClean="0"/>
          </a:p>
          <a:p>
            <a:r>
              <a:rPr lang="ru-RU" sz="2800" dirty="0" smtClean="0"/>
              <a:t>Среди них есть мутации в </a:t>
            </a:r>
            <a:r>
              <a:rPr lang="ru-RU" sz="2800" dirty="0" err="1" smtClean="0"/>
              <a:t>митохондриальной</a:t>
            </a:r>
            <a:r>
              <a:rPr lang="ru-RU" sz="2800" dirty="0" smtClean="0"/>
              <a:t>  ДНК, приводящие к тяжелому заболеванию  - синдрому  Ли:</a:t>
            </a:r>
            <a:r>
              <a:rPr lang="ru-RU" altLang="ru-RU" sz="2800" dirty="0" smtClean="0">
                <a:solidFill>
                  <a:srgbClr val="000000"/>
                </a:solidFill>
              </a:rPr>
              <a:t> </a:t>
            </a:r>
            <a:br>
              <a:rPr lang="ru-RU" altLang="ru-RU" sz="2800" dirty="0" smtClean="0">
                <a:solidFill>
                  <a:srgbClr val="000000"/>
                </a:solidFill>
              </a:rPr>
            </a:br>
            <a:r>
              <a:rPr lang="ru-RU" altLang="ru-RU" sz="2800" dirty="0" smtClean="0">
                <a:solidFill>
                  <a:srgbClr val="000000"/>
                </a:solidFill>
              </a:rPr>
              <a:t>наследственная </a:t>
            </a:r>
            <a:r>
              <a:rPr lang="ru-RU" altLang="ru-RU" sz="2800" dirty="0" err="1" smtClean="0">
                <a:solidFill>
                  <a:srgbClr val="000000"/>
                </a:solidFill>
              </a:rPr>
              <a:t>энцефаломиопатия</a:t>
            </a:r>
            <a:r>
              <a:rPr lang="ru-RU" altLang="ru-RU" sz="2800" dirty="0" smtClean="0">
                <a:solidFill>
                  <a:srgbClr val="000000"/>
                </a:solidFill>
              </a:rPr>
              <a:t> в детском</a:t>
            </a:r>
            <a:br>
              <a:rPr lang="ru-RU" altLang="ru-RU" sz="2800" dirty="0" smtClean="0">
                <a:solidFill>
                  <a:srgbClr val="000000"/>
                </a:solidFill>
              </a:rPr>
            </a:br>
            <a:r>
              <a:rPr lang="ru-RU" altLang="ru-RU" sz="2800" dirty="0" smtClean="0">
                <a:solidFill>
                  <a:srgbClr val="000000"/>
                </a:solidFill>
              </a:rPr>
              <a:t>возрасте.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7880" y="4312315"/>
            <a:ext cx="724653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altLang="ru-RU" sz="2400" dirty="0" smtClean="0">
                <a:solidFill>
                  <a:srgbClr val="000000"/>
                </a:solidFill>
              </a:rPr>
              <a:t>Типичная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мутуция</a:t>
            </a:r>
            <a:r>
              <a:rPr lang="ru-RU" altLang="ru-RU" sz="2400" dirty="0" smtClean="0">
                <a:solidFill>
                  <a:srgbClr val="000000"/>
                </a:solidFill>
              </a:rPr>
              <a:t> в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мтДНК</a:t>
            </a:r>
            <a:r>
              <a:rPr lang="ru-RU" altLang="ru-RU" sz="2400" dirty="0" smtClean="0">
                <a:solidFill>
                  <a:srgbClr val="000000"/>
                </a:solidFill>
              </a:rPr>
              <a:t>, ведущая к синдрому Ли</a:t>
            </a:r>
            <a:r>
              <a:rPr lang="en-US" altLang="ru-RU" sz="2400" dirty="0" smtClean="0">
                <a:solidFill>
                  <a:srgbClr val="000000"/>
                </a:solidFill>
              </a:rPr>
              <a:t>:</a:t>
            </a:r>
            <a:br>
              <a:rPr lang="en-US" altLang="ru-RU" sz="2400" dirty="0" smtClean="0">
                <a:solidFill>
                  <a:srgbClr val="000000"/>
                </a:solidFill>
              </a:rPr>
            </a:br>
            <a:r>
              <a:rPr lang="ru-RU" altLang="ru-RU" sz="2400" dirty="0" smtClean="0">
                <a:solidFill>
                  <a:srgbClr val="000000"/>
                </a:solidFill>
              </a:rPr>
              <a:t>замена</a:t>
            </a:r>
            <a:r>
              <a:rPr lang="ru-RU" altLang="ru-RU" sz="2400" dirty="0" smtClean="0">
                <a:solidFill>
                  <a:srgbClr val="000000"/>
                </a:solidFill>
              </a:rPr>
              <a:t> 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тимина</a:t>
            </a:r>
            <a:r>
              <a:rPr lang="ru-RU" altLang="ru-RU" sz="2400" dirty="0" smtClean="0">
                <a:solidFill>
                  <a:srgbClr val="000000"/>
                </a:solidFill>
              </a:rPr>
              <a:t> (</a:t>
            </a:r>
            <a:r>
              <a:rPr lang="en-US" altLang="ru-RU" sz="2400" dirty="0" smtClean="0">
                <a:solidFill>
                  <a:srgbClr val="000000"/>
                </a:solidFill>
              </a:rPr>
              <a:t>T) </a:t>
            </a:r>
            <a:r>
              <a:rPr lang="ru-RU" altLang="ru-RU" sz="2400" dirty="0" smtClean="0">
                <a:solidFill>
                  <a:srgbClr val="000000"/>
                </a:solidFill>
              </a:rPr>
              <a:t>на гуанин </a:t>
            </a:r>
            <a:r>
              <a:rPr lang="en-US" altLang="ru-RU" sz="2400" dirty="0" smtClean="0">
                <a:solidFill>
                  <a:srgbClr val="000000"/>
                </a:solidFill>
              </a:rPr>
              <a:t>(G)</a:t>
            </a:r>
            <a:r>
              <a:rPr lang="ru-RU" altLang="ru-RU" sz="2400" dirty="0" smtClean="0">
                <a:solidFill>
                  <a:srgbClr val="000000"/>
                </a:solidFill>
              </a:rPr>
              <a:t> в положении 8993,</a:t>
            </a:r>
          </a:p>
          <a:p>
            <a:pPr marL="0" lvl="1"/>
            <a:r>
              <a:rPr lang="ru-RU" altLang="ru-RU" sz="2400" dirty="0" smtClean="0">
                <a:solidFill>
                  <a:srgbClr val="000000"/>
                </a:solidFill>
              </a:rPr>
              <a:t> что ведет к замене аргинина на лейцин в составе </a:t>
            </a:r>
            <a:br>
              <a:rPr lang="ru-RU" altLang="ru-RU" sz="2400" dirty="0" smtClean="0">
                <a:solidFill>
                  <a:srgbClr val="000000"/>
                </a:solidFill>
              </a:rPr>
            </a:br>
            <a:r>
              <a:rPr lang="ru-RU" altLang="ru-RU" sz="2400" dirty="0" smtClean="0">
                <a:solidFill>
                  <a:srgbClr val="000000"/>
                </a:solidFill>
              </a:rPr>
              <a:t>6-й субъединицы фермента 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АТФазы</a:t>
            </a:r>
            <a:r>
              <a:rPr lang="ru-RU" altLang="ru-RU" sz="2400" dirty="0" smtClean="0">
                <a:solidFill>
                  <a:srgbClr val="00000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2235" y="241385"/>
            <a:ext cx="87563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</a:rPr>
              <a:t>Митохондриальная</a:t>
            </a:r>
            <a:r>
              <a:rPr lang="ru-RU" sz="2400" dirty="0" smtClean="0">
                <a:solidFill>
                  <a:srgbClr val="000000"/>
                </a:solidFill>
              </a:rPr>
              <a:t> ДНК содержится в митохондрии – фабрике энергии в клетке.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Митохондрии произошли </a:t>
            </a:r>
            <a:r>
              <a:rPr lang="en-US" sz="2400" dirty="0" smtClean="0">
                <a:solidFill>
                  <a:srgbClr val="000000"/>
                </a:solidFill>
              </a:rPr>
              <a:t>&gt; 1</a:t>
            </a:r>
            <a:r>
              <a:rPr lang="ru-RU" sz="2400" dirty="0" err="1" smtClean="0">
                <a:solidFill>
                  <a:srgbClr val="000000"/>
                </a:solidFill>
              </a:rPr>
              <a:t>млрд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лет тому назад путем поглощения бактерии клеткой предка всех эукариот – животных, растений.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С тех пор геном митохондрий претерпел значительные изменения,  редуцировался до  16 000 пар нуклеотидов, в нем осталось  несколько десятков  генов, самых необходимых для дыхания – основного способа получения и </a:t>
            </a:r>
            <a:r>
              <a:rPr lang="ru-RU" sz="2400" dirty="0" err="1" smtClean="0">
                <a:solidFill>
                  <a:srgbClr val="000000"/>
                </a:solidFill>
              </a:rPr>
              <a:t>запасения</a:t>
            </a:r>
            <a:r>
              <a:rPr lang="ru-RU" sz="2400" dirty="0" smtClean="0">
                <a:solidFill>
                  <a:srgbClr val="000000"/>
                </a:solidFill>
              </a:rPr>
              <a:t> энергией. 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Но!  В зиготе вся </a:t>
            </a:r>
            <a:r>
              <a:rPr lang="ru-RU" sz="2400" dirty="0" err="1" smtClean="0">
                <a:solidFill>
                  <a:srgbClr val="000000"/>
                </a:solidFill>
              </a:rPr>
              <a:t>митохондриальная</a:t>
            </a:r>
            <a:r>
              <a:rPr lang="ru-RU" sz="2400" dirty="0" smtClean="0">
                <a:solidFill>
                  <a:srgbClr val="000000"/>
                </a:solidFill>
              </a:rPr>
              <a:t> ДНК  - от мамы. 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</a:rPr>
              <a:t>Папин сперматозоид представлен  в зиготе  только хромосомами, которые  попадают в ядро зиготы.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205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60" y="227584"/>
            <a:ext cx="8257075" cy="62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ДНК как носитель информации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640" y="1239915"/>
            <a:ext cx="8602720" cy="493960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ДНК – молекула: полярный линейный  </a:t>
            </a:r>
            <a:r>
              <a:rPr lang="ru-RU" dirty="0" err="1" smtClean="0"/>
              <a:t>гетерополимер</a:t>
            </a:r>
            <a:endParaRPr lang="ru-RU" dirty="0" smtClean="0"/>
          </a:p>
          <a:p>
            <a:pPr lvl="1">
              <a:buNone/>
            </a:pPr>
            <a:r>
              <a:rPr lang="ru-RU" dirty="0" smtClean="0">
                <a:solidFill>
                  <a:srgbClr val="0070C0"/>
                </a:solidFill>
              </a:rPr>
              <a:t>Картинка – см. след. слайд</a:t>
            </a:r>
          </a:p>
          <a:p>
            <a:pPr lvl="1"/>
            <a:r>
              <a:rPr lang="ru-RU" dirty="0" smtClean="0"/>
              <a:t>При обычной температуре (в живых организмах) состоит из двух цепочек, связанных водородными связями между </a:t>
            </a:r>
            <a:r>
              <a:rPr lang="ru-RU" dirty="0" err="1" smtClean="0"/>
              <a:t>комплементарными</a:t>
            </a:r>
            <a:r>
              <a:rPr lang="ru-RU" dirty="0" smtClean="0"/>
              <a:t> основаниями </a:t>
            </a:r>
            <a:r>
              <a:rPr lang="en-US" dirty="0" smtClean="0"/>
              <a:t>A-T </a:t>
            </a:r>
            <a:r>
              <a:rPr lang="ru-RU" dirty="0" smtClean="0"/>
              <a:t>и </a:t>
            </a:r>
            <a:r>
              <a:rPr lang="en-US" dirty="0" smtClean="0"/>
              <a:t>G-C</a:t>
            </a:r>
            <a:endParaRPr lang="ru-RU" dirty="0" smtClean="0"/>
          </a:p>
          <a:p>
            <a:pPr lvl="1"/>
            <a:r>
              <a:rPr lang="ru-RU" dirty="0" smtClean="0"/>
              <a:t>Очень устойчива ко внешним воздействиям </a:t>
            </a:r>
            <a:br>
              <a:rPr lang="ru-RU" dirty="0" smtClean="0"/>
            </a:br>
            <a:r>
              <a:rPr lang="ru-RU" dirty="0" smtClean="0"/>
              <a:t>(получена из кости лошади, жившей 700 000 лет тому назад!)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Остов – полимер, и четыре основания: </a:t>
            </a:r>
            <a:br>
              <a:rPr lang="ru-RU" dirty="0" smtClean="0"/>
            </a:br>
            <a:r>
              <a:rPr lang="en-US" dirty="0" smtClean="0"/>
              <a:t>A, T, G, C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аденин</a:t>
            </a:r>
            <a:r>
              <a:rPr lang="ru-RU" dirty="0" smtClean="0"/>
              <a:t>, </a:t>
            </a:r>
            <a:r>
              <a:rPr lang="ru-RU" dirty="0" err="1" smtClean="0"/>
              <a:t>тимин</a:t>
            </a:r>
            <a:r>
              <a:rPr lang="ru-RU" dirty="0" smtClean="0"/>
              <a:t>, гуанин, </a:t>
            </a:r>
            <a:r>
              <a:rPr lang="ru-RU" dirty="0" err="1" smtClean="0"/>
              <a:t>цитозин</a:t>
            </a:r>
            <a:r>
              <a:rPr lang="ru-RU" dirty="0" smtClean="0"/>
              <a:t>)</a:t>
            </a:r>
            <a:endParaRPr lang="en-US" sz="24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9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0424B-BA00-4C1D-946A-CCF19F3E8C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35" y="548625"/>
            <a:ext cx="864112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</a:rPr>
              <a:t>Если </a:t>
            </a:r>
            <a:r>
              <a:rPr lang="ru-RU" altLang="ru-RU" sz="2800" dirty="0" err="1" smtClean="0">
                <a:solidFill>
                  <a:srgbClr val="000000"/>
                </a:solidFill>
              </a:rPr>
              <a:t>митохондриальная</a:t>
            </a:r>
            <a:r>
              <a:rPr lang="ru-RU" altLang="ru-RU" sz="2800" dirty="0" smtClean="0">
                <a:solidFill>
                  <a:srgbClr val="000000"/>
                </a:solidFill>
              </a:rPr>
              <a:t> ДНК матери содержит вредную мутацию, то она </a:t>
            </a:r>
            <a:r>
              <a:rPr lang="ru-RU" altLang="ru-RU" sz="2800" u="sng" dirty="0" smtClean="0">
                <a:solidFill>
                  <a:srgbClr val="000000"/>
                </a:solidFill>
              </a:rPr>
              <a:t>обязательно</a:t>
            </a:r>
            <a:r>
              <a:rPr lang="ru-RU" altLang="ru-RU" sz="2800" dirty="0" smtClean="0">
                <a:solidFill>
                  <a:srgbClr val="000000"/>
                </a:solidFill>
              </a:rPr>
              <a:t>  передаётся плоду.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Митохондрий много. В них мутации могут появляются независимо.  Клинические проявления зависят от числа митохондрий с плохой мутацией.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Поэтому у матери может не быть синдрома Ли (т.к. в ее соматических клетках мало плохих митохондрий), а в ее яйцеклетках – много митохондрий с мутациями, что приведет к болезни ребенка – если он сможет родиться.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3074" name="Picture 2" descr="https://www.sciencenews.org/sites/default/files/2016/10/101716_TI_3parentbaby_inline_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9" y="1316725"/>
            <a:ext cx="8641125" cy="5223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35" y="0"/>
            <a:ext cx="8679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Схема экстракорпорального оплодотворения с </a:t>
            </a:r>
            <a:br>
              <a:rPr lang="ru-RU" sz="2800" dirty="0" smtClean="0"/>
            </a:br>
            <a:r>
              <a:rPr lang="ru-RU" sz="2800" dirty="0" smtClean="0"/>
              <a:t>использованием </a:t>
            </a:r>
            <a:r>
              <a:rPr lang="ru-RU" sz="2800" dirty="0" err="1" smtClean="0"/>
              <a:t>митохондриальной</a:t>
            </a:r>
            <a:r>
              <a:rPr lang="ru-RU" sz="2800" dirty="0" smtClean="0"/>
              <a:t>  ДНК </a:t>
            </a:r>
            <a:br>
              <a:rPr lang="ru-RU" sz="2800" dirty="0" smtClean="0"/>
            </a:br>
            <a:r>
              <a:rPr lang="ru-RU" sz="2800" dirty="0" smtClean="0"/>
              <a:t>женщины - донора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107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5855" y="1239915"/>
            <a:ext cx="8410695" cy="48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Первый ребенок по такой схеме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родился в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апреле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По юридическим причинам, экстракорпоральное зачатие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выполнено в Мехико, родился ребенок в Нью-Йорке.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У него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митохондриальная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ДНК от матери - </a:t>
            </a:r>
            <a:r>
              <a:rPr lang="ru-RU" sz="4400" dirty="0" smtClean="0"/>
              <a:t>донора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(проверено), он здоров.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Эмма Форстер и еще 17 детей были зачаты иначе, но по-видимому,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дело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тоже в донорской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мтДНК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.  Им в оплодотворенной клетке заменяли 20% цитоплазмы на цитоплазму от яйцеклетки матери-донора.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Такие манипуляции выполняли в США,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NJ,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с 1996 по 2001 год. Потом они были запрещены в США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7450" y="279790"/>
            <a:ext cx="8295480" cy="80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Такой способ зачатия разрешен в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UK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9339" y="3122592"/>
            <a:ext cx="6413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Jacques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333333"/>
                </a:solidFill>
                <a:latin typeface="Helvetica Neue"/>
              </a:rPr>
              <a:t>Cohen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/>
              <a:t>Saint Barnabas Medical Center in Livingston, N.J.</a:t>
            </a:r>
            <a:endParaRPr lang="en-US" b="1" dirty="0" smtClean="0">
              <a:solidFill>
                <a:srgbClr val="333333"/>
              </a:solidFill>
              <a:latin typeface="Helvetica Neue"/>
            </a:endParaRPr>
          </a:p>
          <a:p>
            <a:endParaRPr lang="en-US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More than 15 years ago, 17 babies were born after an experimental infertility treatment that gave them DNA from three people: Mom, Dad and an egg donor.</a:t>
            </a:r>
          </a:p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Now researchers have checked up on how the babies are doing as teenagers. The preliminary verdict: The kids are all right.</a:t>
            </a:r>
          </a:p>
          <a:p>
            <a:endParaRPr lang="en-US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dirty="0" smtClean="0"/>
              <a:t>Cohen's hospital performed the infertility treatment between 1996 and 2001 on 33 couples who failed to conceive after roughly five tries at in vitro fertilization.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2050" name="Picture 2" descr="http://binaryapi.ap.org/a359bc099b0e473f92c0c9bf3416f4a3/46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40" y="9189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39516"/>
            <a:ext cx="387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Emma Foster, 17, of Red Bank, N.J.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6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95" y="2008015"/>
            <a:ext cx="7772400" cy="1362075"/>
          </a:xfrm>
        </p:spPr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575" y="202980"/>
            <a:ext cx="53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Химическая формула ДНК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78506" y="1969610"/>
            <a:ext cx="35662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Обратите внимание на стрелки: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каждая цепочка ДНК имеет ориентацию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от 5</a:t>
            </a:r>
            <a:r>
              <a:rPr lang="en-US" sz="2800" dirty="0" smtClean="0">
                <a:solidFill>
                  <a:srgbClr val="C00000"/>
                </a:solidFill>
              </a:rPr>
              <a:t>’- </a:t>
            </a:r>
            <a:r>
              <a:rPr lang="ru-RU" sz="2800" dirty="0" smtClean="0">
                <a:solidFill>
                  <a:srgbClr val="C00000"/>
                </a:solidFill>
              </a:rPr>
              <a:t>к</a:t>
            </a:r>
            <a:r>
              <a:rPr lang="en-US" sz="2800" dirty="0" smtClean="0">
                <a:solidFill>
                  <a:srgbClr val="C00000"/>
                </a:solidFill>
              </a:rPr>
              <a:t> 3’-</a:t>
            </a:r>
            <a:r>
              <a:rPr lang="ru-RU" sz="2800" dirty="0" smtClean="0">
                <a:solidFill>
                  <a:srgbClr val="C00000"/>
                </a:solidFill>
              </a:rPr>
              <a:t>концу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Цепочки ориентированы противоположно!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5575" y="855865"/>
            <a:ext cx="5069309" cy="5607130"/>
            <a:chOff x="155575" y="433410"/>
            <a:chExt cx="5437187" cy="6000750"/>
          </a:xfrm>
        </p:grpSpPr>
        <p:pic>
          <p:nvPicPr>
            <p:cNvPr id="4" name="Picture 3" descr="D:\-=Gol=-\lect5\chain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433410"/>
              <a:ext cx="5437187" cy="6000750"/>
            </a:xfrm>
            <a:prstGeom prst="rect">
              <a:avLst/>
            </a:prstGeom>
            <a:noFill/>
          </p:spPr>
        </p:pic>
        <p:sp>
          <p:nvSpPr>
            <p:cNvPr id="7" name="Стрелка вниз 6"/>
            <p:cNvSpPr/>
            <p:nvPr/>
          </p:nvSpPr>
          <p:spPr>
            <a:xfrm rot="20795324">
              <a:off x="584412" y="2013021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 rot="9946150">
              <a:off x="4939050" y="1554059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6480" y="165100"/>
            <a:ext cx="39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Последовательность этой ДНК: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TCTC </a:t>
            </a:r>
            <a:r>
              <a:rPr lang="ru-RU" sz="3200" b="1" dirty="0" smtClean="0"/>
              <a:t>или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GAGA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13955"/>
            <a:ext cx="24336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nucleosome_1.png"/>
          <p:cNvPicPr>
            <a:picLocks noChangeAspect="1"/>
          </p:cNvPicPr>
          <p:nvPr/>
        </p:nvPicPr>
        <p:blipFill>
          <a:blip r:embed="rId4" cstate="print"/>
          <a:srcRect l="7447" t="787" r="7447" b="1575"/>
          <a:stretch>
            <a:fillRect/>
          </a:stretch>
        </p:blipFill>
        <p:spPr bwMode="auto">
          <a:xfrm rot="16200000">
            <a:off x="5413566" y="436754"/>
            <a:ext cx="2995592" cy="40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5620" y="3889860"/>
            <a:ext cx="41477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ДНК </a:t>
            </a:r>
            <a:r>
              <a:rPr lang="ru-RU" sz="2400" dirty="0" smtClean="0">
                <a:latin typeface="Verdana" pitchFamily="34" charset="0"/>
              </a:rPr>
              <a:t>человека на </a:t>
            </a:r>
            <a:r>
              <a:rPr lang="en-US" sz="2400" dirty="0" smtClean="0">
                <a:latin typeface="Verdana" pitchFamily="34" charset="0"/>
              </a:rPr>
              <a:t>“</a:t>
            </a:r>
            <a:r>
              <a:rPr lang="ru-RU" sz="2400" dirty="0" smtClean="0">
                <a:latin typeface="Verdana" pitchFamily="34" charset="0"/>
              </a:rPr>
              <a:t>катушке</a:t>
            </a:r>
            <a:r>
              <a:rPr lang="en-US" sz="2400" dirty="0" smtClean="0">
                <a:latin typeface="Verdana" pitchFamily="34" charset="0"/>
              </a:rPr>
              <a:t>”</a:t>
            </a:r>
            <a:r>
              <a:rPr lang="ru-RU" sz="2400" dirty="0" smtClean="0">
                <a:latin typeface="Verdana" pitchFamily="34" charset="0"/>
              </a:rPr>
              <a:t> из гистонов: вид сбоку</a:t>
            </a:r>
          </a:p>
          <a:p>
            <a:r>
              <a:rPr lang="ru-RU" sz="2400" dirty="0" smtClean="0">
                <a:latin typeface="Verdana" pitchFamily="34" charset="0"/>
              </a:rPr>
              <a:t>(гистоны – такие белки)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11541" y="894270"/>
            <a:ext cx="21140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Двойная спираль</a:t>
            </a:r>
          </a:p>
          <a:p>
            <a:r>
              <a:rPr lang="ru-RU" sz="2400" dirty="0" smtClean="0">
                <a:latin typeface="Verdana" pitchFamily="34" charset="0"/>
              </a:rPr>
              <a:t>ДНК.</a:t>
            </a:r>
            <a:endParaRPr lang="en-US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Раскраска моя </a:t>
            </a:r>
            <a:r>
              <a:rPr lang="ru-RU" sz="2400" dirty="0" err="1" smtClean="0">
                <a:latin typeface="Verdana" pitchFamily="34" charset="0"/>
              </a:rPr>
              <a:t>ААл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25620" y="932675"/>
            <a:ext cx="0" cy="4800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3860" y="202980"/>
            <a:ext cx="5660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Лучше один раз увидеть .....</a:t>
            </a:r>
            <a:endParaRPr lang="ru-RU" sz="3600" dirty="0"/>
          </a:p>
        </p:txBody>
      </p:sp>
      <p:sp>
        <p:nvSpPr>
          <p:cNvPr id="15" name="Rectangle 14"/>
          <p:cNvSpPr/>
          <p:nvPr/>
        </p:nvSpPr>
        <p:spPr>
          <a:xfrm>
            <a:off x="1153955" y="5733300"/>
            <a:ext cx="6797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Обе структуры расшифрованы с помощью рентгеноструктурного анализа.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6918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0220"/>
            <a:ext cx="9144000" cy="762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  <a:ea typeface="+mn-ea"/>
                <a:cs typeface="+mn-cs"/>
              </a:rPr>
              <a:t>Микрофотография маленькой кольцевой ДНК бактерии</a:t>
            </a:r>
            <a:r>
              <a:rPr lang="en-US" sz="3200" b="1" dirty="0" smtClean="0">
                <a:latin typeface="+mn-lt"/>
                <a:ea typeface="+mn-ea"/>
                <a:cs typeface="+mn-cs"/>
              </a:rPr>
              <a:t> - </a:t>
            </a:r>
            <a:r>
              <a:rPr lang="ru-RU" sz="3200" b="1" dirty="0" err="1" smtClean="0">
                <a:latin typeface="+mn-lt"/>
                <a:ea typeface="+mn-ea"/>
                <a:cs typeface="+mn-cs"/>
              </a:rPr>
              <a:t>плазмиды</a:t>
            </a:r>
            <a:endParaRPr lang="ru-RU" sz="3200" b="1" dirty="0" smtClean="0"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2665" y="1623965"/>
            <a:ext cx="8015287" cy="4596335"/>
            <a:chOff x="462665" y="2046420"/>
            <a:chExt cx="8015287" cy="4596335"/>
          </a:xfrm>
        </p:grpSpPr>
        <p:pic>
          <p:nvPicPr>
            <p:cNvPr id="29699" name="Picture 3" descr="D:\-=Gol=-\lect5\Dna-coil.bmp"/>
            <p:cNvPicPr>
              <a:picLocks noChangeAspect="1" noChangeArrowheads="1"/>
            </p:cNvPicPr>
            <p:nvPr/>
          </p:nvPicPr>
          <p:blipFill>
            <a:blip r:embed="rId2" cstate="print"/>
            <a:srcRect t="15265"/>
            <a:stretch>
              <a:fillRect/>
            </a:stretch>
          </p:blipFill>
          <p:spPr bwMode="auto">
            <a:xfrm>
              <a:off x="462665" y="2046420"/>
              <a:ext cx="8015287" cy="4596335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2123046" y="5694895"/>
              <a:ext cx="4292394" cy="7386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Маленькая </a:t>
              </a:r>
              <a:r>
                <a:rPr lang="ru-RU" sz="2400" dirty="0" err="1">
                  <a:solidFill>
                    <a:srgbClr val="C00000"/>
                  </a:solidFill>
                  <a:latin typeface="+mn-lt"/>
                </a:rPr>
                <a:t>плазмида</a:t>
              </a: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бактерии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latin typeface="+mn-lt"/>
                </a:rPr>
                <a:t>Электронная </a:t>
              </a:r>
              <a:r>
                <a:rPr lang="ru-RU" dirty="0">
                  <a:latin typeface="+mn-lt"/>
                </a:rPr>
                <a:t>микроскопия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050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53660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однозначно </a:t>
            </a:r>
            <a:r>
              <a:rPr lang="ru-RU" sz="3600" dirty="0" smtClean="0"/>
              <a:t>определяет химическую формулу молекулы ДНК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542745"/>
            <a:ext cx="8756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одной цепочки </a:t>
            </a:r>
            <a:r>
              <a:rPr lang="ru-RU" sz="3600" b="1" dirty="0" smtClean="0"/>
              <a:t>однозначно</a:t>
            </a:r>
            <a:r>
              <a:rPr lang="ru-RU" sz="3600" dirty="0" smtClean="0"/>
              <a:t> определяет </a:t>
            </a:r>
            <a:r>
              <a:rPr lang="ru-RU" sz="3600" dirty="0" err="1" smtClean="0"/>
              <a:t>двухцепочечную</a:t>
            </a:r>
            <a:r>
              <a:rPr lang="ru-RU" sz="3600" dirty="0" smtClean="0"/>
              <a:t> ДНК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94795"/>
            <a:ext cx="875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1313" algn="l"/>
              </a:tabLst>
            </a:pPr>
            <a:r>
              <a:rPr lang="ru-RU" sz="3600" dirty="0" smtClean="0"/>
              <a:t>Последовательность оснований </a:t>
            </a:r>
            <a:r>
              <a:rPr lang="ru-RU" sz="3600" b="1" dirty="0" smtClean="0"/>
              <a:t>всегда </a:t>
            </a:r>
            <a:r>
              <a:rPr lang="ru-RU" sz="3600" dirty="0" smtClean="0"/>
              <a:t>записывается от 5</a:t>
            </a:r>
            <a:r>
              <a:rPr lang="en-US" sz="3600" dirty="0" smtClean="0"/>
              <a:t>’</a:t>
            </a:r>
            <a:r>
              <a:rPr lang="ru-RU" sz="3600" dirty="0" smtClean="0"/>
              <a:t>-конца к </a:t>
            </a:r>
            <a:r>
              <a:rPr lang="en-US" sz="3600" dirty="0" smtClean="0"/>
              <a:t>3’</a:t>
            </a:r>
            <a:r>
              <a:rPr lang="ru-RU" sz="3600" dirty="0" smtClean="0"/>
              <a:t>-концу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8630" y="1645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Запомнить!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197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1557</Words>
  <Application>Microsoft Office PowerPoint</Application>
  <PresentationFormat>Экран (4:3)</PresentationFormat>
  <Paragraphs>350</Paragraphs>
  <Slides>54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Геном</vt:lpstr>
      <vt:lpstr>Геном — совокупность наследственной  информации организма </vt:lpstr>
      <vt:lpstr>Ликбез</vt:lpstr>
      <vt:lpstr>Слайд 4</vt:lpstr>
      <vt:lpstr>ДНК как носитель информации</vt:lpstr>
      <vt:lpstr>Слайд 6</vt:lpstr>
      <vt:lpstr>Слайд 7</vt:lpstr>
      <vt:lpstr>Микрофотография маленькой кольцевой ДНК бактерии - плазмиды</vt:lpstr>
      <vt:lpstr>Слайд 9</vt:lpstr>
      <vt:lpstr>Упражнение</vt:lpstr>
      <vt:lpstr>Слайд 11</vt:lpstr>
      <vt:lpstr>А это геном Крэга вентера : 2007 год (показываю)</vt:lpstr>
      <vt:lpstr>Слайд 13</vt:lpstr>
      <vt:lpstr>Крэг Вентер создал институт, который переписал геном Крэга Вентера (записанный на его ДНК) в текстовый файл (мы его видели) </vt:lpstr>
      <vt:lpstr>Сегодня в базе данных Genome на сайте NCBI, представлены геномы</vt:lpstr>
      <vt:lpstr>Слайд 16</vt:lpstr>
      <vt:lpstr>Как проверить, что ДНК несет наследственную информацию? </vt:lpstr>
      <vt:lpstr>Слайд 18</vt:lpstr>
      <vt:lpstr>Слайд 19</vt:lpstr>
      <vt:lpstr>“Её родитель – компьютер”</vt:lpstr>
      <vt:lpstr>Слайд 21</vt:lpstr>
      <vt:lpstr>Этапы эксперимента</vt:lpstr>
      <vt:lpstr>По микробиологическим признакам химерные бактерии были как M.mycoides</vt:lpstr>
      <vt:lpstr>Из интервью C. Venter’а CNN </vt:lpstr>
      <vt:lpstr>Торжество науки, но …</vt:lpstr>
      <vt:lpstr>Детали</vt:lpstr>
      <vt:lpstr>Слайд 27</vt:lpstr>
      <vt:lpstr>Слайд 28</vt:lpstr>
      <vt:lpstr>Геном содержит инструкцию по созданию организма</vt:lpstr>
      <vt:lpstr>Исполнители инструкций в клетке</vt:lpstr>
      <vt:lpstr>Слайд 31</vt:lpstr>
      <vt:lpstr>Слайд 32</vt:lpstr>
      <vt:lpstr>Генетический код  T в ДНК соответствует U в РНК</vt:lpstr>
      <vt:lpstr>Слайд 34</vt:lpstr>
      <vt:lpstr>Задание 2: сравнить геномы M.capricolum и M.mycoides</vt:lpstr>
      <vt:lpstr>Два метода сравнения последовательностей </vt:lpstr>
      <vt:lpstr>Карта локального сходства геномов  M.capricolum и M.mycoides </vt:lpstr>
      <vt:lpstr>Карта сходства 2х последовательностей</vt:lpstr>
      <vt:lpstr>Карта локального сходства геномов  M.capricolum и M.mycoides </vt:lpstr>
      <vt:lpstr>Карта сходства 2х последовательностей  с учетом комплементарной цепочки</vt:lpstr>
      <vt:lpstr>Карта локального сходства геномов  M.capricolum и M.mycoides. Инверсия </vt:lpstr>
      <vt:lpstr>Слайд 42</vt:lpstr>
      <vt:lpstr>Слайд 43</vt:lpstr>
      <vt:lpstr>Слайд 44</vt:lpstr>
      <vt:lpstr>“Ребенок от трех родителей”</vt:lpstr>
      <vt:lpstr>Ликбез: Геном человека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Конец презентации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</dc:title>
  <dc:creator>aba</dc:creator>
  <cp:lastModifiedBy>aba</cp:lastModifiedBy>
  <cp:revision>380</cp:revision>
  <dcterms:created xsi:type="dcterms:W3CDTF">2014-09-13T11:53:54Z</dcterms:created>
  <dcterms:modified xsi:type="dcterms:W3CDTF">2017-02-22T13:31:20Z</dcterms:modified>
</cp:coreProperties>
</file>