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sldIdLst>
    <p:sldId id="256" r:id="rId2"/>
    <p:sldId id="264" r:id="rId3"/>
    <p:sldId id="257" r:id="rId4"/>
    <p:sldId id="290" r:id="rId5"/>
    <p:sldId id="271" r:id="rId6"/>
    <p:sldId id="272" r:id="rId7"/>
    <p:sldId id="292" r:id="rId8"/>
    <p:sldId id="291" r:id="rId9"/>
    <p:sldId id="273" r:id="rId10"/>
    <p:sldId id="274" r:id="rId11"/>
    <p:sldId id="275" r:id="rId12"/>
    <p:sldId id="293" r:id="rId13"/>
    <p:sldId id="276" r:id="rId14"/>
    <p:sldId id="296" r:id="rId15"/>
    <p:sldId id="278" r:id="rId16"/>
    <p:sldId id="297" r:id="rId17"/>
    <p:sldId id="298" r:id="rId18"/>
    <p:sldId id="300" r:id="rId19"/>
    <p:sldId id="299" r:id="rId20"/>
    <p:sldId id="267" r:id="rId21"/>
    <p:sldId id="269" r:id="rId22"/>
    <p:sldId id="303" r:id="rId23"/>
    <p:sldId id="304" r:id="rId24"/>
    <p:sldId id="305" r:id="rId25"/>
    <p:sldId id="306" r:id="rId26"/>
    <p:sldId id="307" r:id="rId27"/>
    <p:sldId id="282" r:id="rId28"/>
    <p:sldId id="283" r:id="rId29"/>
    <p:sldId id="289" r:id="rId30"/>
    <p:sldId id="284" r:id="rId31"/>
    <p:sldId id="287" r:id="rId32"/>
    <p:sldId id="288" r:id="rId33"/>
    <p:sldId id="279" r:id="rId34"/>
    <p:sldId id="280" r:id="rId35"/>
    <p:sldId id="281" r:id="rId36"/>
    <p:sldId id="316" r:id="rId37"/>
    <p:sldId id="320" r:id="rId38"/>
    <p:sldId id="312" r:id="rId39"/>
    <p:sldId id="311" r:id="rId40"/>
    <p:sldId id="313" r:id="rId41"/>
    <p:sldId id="317" r:id="rId42"/>
    <p:sldId id="318" r:id="rId43"/>
    <p:sldId id="319" r:id="rId44"/>
    <p:sldId id="314" r:id="rId45"/>
    <p:sldId id="315" r:id="rId46"/>
    <p:sldId id="309" r:id="rId47"/>
    <p:sldId id="259" r:id="rId48"/>
    <p:sldId id="263" r:id="rId49"/>
    <p:sldId id="321" r:id="rId50"/>
    <p:sldId id="322" r:id="rId51"/>
    <p:sldId id="323" r:id="rId52"/>
    <p:sldId id="295" r:id="rId53"/>
    <p:sldId id="294" r:id="rId54"/>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showGuides="1">
      <p:cViewPr varScale="1">
        <p:scale>
          <a:sx n="101" d="100"/>
          <a:sy n="101" d="100"/>
        </p:scale>
        <p:origin x="-1518" y="-90"/>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AC9A-3410-4ED0-B9CD-D1B38F3DF5B0}" type="datetimeFigureOut">
              <a:rPr lang="ru-RU" smtClean="0"/>
              <a:t>01.03.2017</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8F894-D2A8-4F72-8155-3993E570767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278037-2E42-4AF5-88A4-F986989E999A}" type="slidenum">
              <a:rPr lang="ru-RU" smtClean="0"/>
              <a:pPr fontAlgn="base">
                <a:spcBef>
                  <a:spcPct val="0"/>
                </a:spcBef>
                <a:spcAft>
                  <a:spcPct val="0"/>
                </a:spcAft>
                <a:defRPr/>
              </a:pPr>
              <a:t>36</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86C9D-68C1-469C-9695-2146A3A0B6AF}" type="slidenum">
              <a:rPr lang="ru-RU" smtClean="0"/>
              <a:pPr fontAlgn="base">
                <a:spcBef>
                  <a:spcPct val="0"/>
                </a:spcBef>
                <a:spcAft>
                  <a:spcPct val="0"/>
                </a:spcAft>
                <a:defRPr/>
              </a:pPr>
              <a:t>37</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CDCBC-B794-496F-8ADA-630E662FAAF9}" type="slidenum">
              <a:rPr lang="ru-RU" smtClean="0"/>
              <a:pPr fontAlgn="base">
                <a:spcBef>
                  <a:spcPct val="0"/>
                </a:spcBef>
                <a:spcAft>
                  <a:spcPct val="0"/>
                </a:spcAft>
                <a:defRPr/>
              </a:pPr>
              <a:t>41</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95F5E-9372-4357-824E-8B55521485E9}" type="slidenum">
              <a:rPr lang="ru-RU" smtClean="0"/>
              <a:pPr fontAlgn="base">
                <a:spcBef>
                  <a:spcPct val="0"/>
                </a:spcBef>
                <a:spcAft>
                  <a:spcPct val="0"/>
                </a:spcAft>
                <a:defRPr/>
              </a:pPr>
              <a:t>42</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EEB4CF-6575-44F9-A677-3181F7D475BB}" type="slidenum">
              <a:rPr lang="ru-RU" smtClean="0"/>
              <a:pPr fontAlgn="base">
                <a:spcBef>
                  <a:spcPct val="0"/>
                </a:spcBef>
                <a:spcAft>
                  <a:spcPct val="0"/>
                </a:spcAft>
                <a:defRPr/>
              </a:pPr>
              <a:t>43</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Тут для примера приведено несколько выравниваний. Полезно обсудить с аудиторией возможные технические критерии на этих примерах. Но времени</a:t>
            </a:r>
            <a:r>
              <a:rPr lang="ru-RU" baseline="0" dirty="0" smtClean="0"/>
              <a:t> не хватает </a:t>
            </a:r>
            <a:r>
              <a:rPr lang="ru-RU" baseline="0" dirty="0" smtClean="0">
                <a:sym typeface="Wingdings" panose="05000000000000000000" pitchFamily="2" charset="2"/>
              </a:rPr>
              <a:t>.</a:t>
            </a:r>
            <a:endParaRPr lang="ru-RU" dirty="0"/>
          </a:p>
        </p:txBody>
      </p:sp>
      <p:sp>
        <p:nvSpPr>
          <p:cNvPr id="4" name="Номер слайда 3"/>
          <p:cNvSpPr>
            <a:spLocks noGrp="1"/>
          </p:cNvSpPr>
          <p:nvPr>
            <p:ph type="sldNum" sz="quarter" idx="10"/>
          </p:nvPr>
        </p:nvSpPr>
        <p:spPr/>
        <p:txBody>
          <a:bodyPr/>
          <a:lstStyle/>
          <a:p>
            <a:fld id="{BB4E1D0E-776A-4EDB-A3FB-C2F7AD0340CD}" type="slidenum">
              <a:rPr lang="ru-RU" smtClean="0"/>
              <a:pPr/>
              <a:t>51</a:t>
            </a:fld>
            <a:endParaRPr lang="ru-RU"/>
          </a:p>
        </p:txBody>
      </p:sp>
    </p:spTree>
    <p:extLst>
      <p:ext uri="{BB962C8B-B14F-4D97-AF65-F5344CB8AC3E}">
        <p14:creationId xmlns:p14="http://schemas.microsoft.com/office/powerpoint/2010/main" xmlns="" val="325180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137511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49360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1"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37"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73119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332372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78" y="1709739"/>
            <a:ext cx="8543925"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27680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10508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365126"/>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316407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85350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45849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272080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1139BD-105E-43E1-B776-D7DAB18E708B}" type="datetimeFigureOut">
              <a:rPr lang="ru-RU" smtClean="0"/>
              <a:pPr/>
              <a:t>01.03.2017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16628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139BD-105E-43E1-B776-D7DAB18E708B}" type="datetimeFigureOut">
              <a:rPr lang="ru-RU" smtClean="0"/>
              <a:pPr/>
              <a:t>01.03.2017</a:t>
            </a:fld>
            <a:endParaRPr lang="ru-RU"/>
          </a:p>
        </p:txBody>
      </p:sp>
      <p:sp>
        <p:nvSpPr>
          <p:cNvPr id="5" name="Нижний колонтитул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BFD58-D179-4EAA-B835-6F8EE4A43AA5}" type="slidenum">
              <a:rPr lang="ru-RU" smtClean="0"/>
              <a:pPr/>
              <a:t>‹#›</a:t>
            </a:fld>
            <a:endParaRPr lang="ru-RU"/>
          </a:p>
        </p:txBody>
      </p:sp>
    </p:spTree>
    <p:extLst>
      <p:ext uri="{BB962C8B-B14F-4D97-AF65-F5344CB8AC3E}">
        <p14:creationId xmlns:p14="http://schemas.microsoft.com/office/powerpoint/2010/main" xmlns="" val="22891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biology-pages.info/T/Translation.html"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plosone.org/article/info:doi/10.1371/journal.pone.0004047"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Мутации, гены, выравнивание</a:t>
            </a:r>
            <a:endParaRPr lang="ru-RU" dirty="0"/>
          </a:p>
        </p:txBody>
      </p:sp>
      <p:sp>
        <p:nvSpPr>
          <p:cNvPr id="3" name="Подзаголовок 2"/>
          <p:cNvSpPr>
            <a:spLocks noGrp="1"/>
          </p:cNvSpPr>
          <p:nvPr>
            <p:ph type="subTitle" idx="1"/>
          </p:nvPr>
        </p:nvSpPr>
        <p:spPr>
          <a:xfrm>
            <a:off x="1238250" y="3610747"/>
            <a:ext cx="7429500" cy="1655762"/>
          </a:xfrm>
        </p:spPr>
        <p:txBody>
          <a:bodyPr/>
          <a:lstStyle/>
          <a:p>
            <a:endParaRPr lang="ru-RU"/>
          </a:p>
        </p:txBody>
      </p:sp>
    </p:spTree>
    <p:extLst>
      <p:ext uri="{BB962C8B-B14F-4D97-AF65-F5344CB8AC3E}">
        <p14:creationId xmlns:p14="http://schemas.microsoft.com/office/powerpoint/2010/main" xmlns="" val="175251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161925"/>
            <a:ext cx="9420225" cy="1504950"/>
          </a:xfrm>
        </p:spPr>
        <p:txBody>
          <a:bodyPr>
            <a:noAutofit/>
          </a:bodyPr>
          <a:lstStyle/>
          <a:p>
            <a:pPr algn="ctr"/>
            <a:r>
              <a:rPr lang="ru-RU" sz="2800" dirty="0" smtClean="0"/>
              <a:t>Наследование ДНК у прокариот (бактерии и археи) и </a:t>
            </a:r>
            <a:r>
              <a:rPr lang="ru-RU" sz="2800" dirty="0" smtClean="0"/>
              <a:t>эукариот </a:t>
            </a:r>
            <a:r>
              <a:rPr lang="ru-RU" sz="2800" dirty="0" smtClean="0"/>
              <a:t>(организмы, в клетках которых ДНК – кроме </a:t>
            </a:r>
            <a:r>
              <a:rPr lang="ru-RU" sz="2800" dirty="0" err="1" smtClean="0"/>
              <a:t>митохондриальной</a:t>
            </a:r>
            <a:r>
              <a:rPr lang="ru-RU" sz="2800" dirty="0" smtClean="0"/>
              <a:t> </a:t>
            </a:r>
            <a:r>
              <a:rPr lang="ru-RU" sz="2800" dirty="0" smtClean="0"/>
              <a:t>– </a:t>
            </a:r>
            <a:r>
              <a:rPr lang="ru-RU" sz="2800" dirty="0" smtClean="0"/>
              <a:t>содержится в ядре </a:t>
            </a:r>
            <a:endParaRPr lang="ru-RU" sz="2800" dirty="0"/>
          </a:p>
        </p:txBody>
      </p:sp>
      <p:sp>
        <p:nvSpPr>
          <p:cNvPr id="3" name="Объект 2"/>
          <p:cNvSpPr>
            <a:spLocks noGrp="1"/>
          </p:cNvSpPr>
          <p:nvPr>
            <p:ph idx="1"/>
          </p:nvPr>
        </p:nvSpPr>
        <p:spPr>
          <a:xfrm>
            <a:off x="642938" y="1762126"/>
            <a:ext cx="8543925" cy="4800600"/>
          </a:xfrm>
        </p:spPr>
        <p:txBody>
          <a:bodyPr>
            <a:normAutofit/>
          </a:bodyPr>
          <a:lstStyle/>
          <a:p>
            <a:r>
              <a:rPr lang="ru-RU" dirty="0" smtClean="0"/>
              <a:t>Бактерии – одноклеточные. ДНК в  каждой клетке удваивается: расплетается и к каждой цепочке достраивается комплементарная; затем клетка делится на две (</a:t>
            </a:r>
            <a:r>
              <a:rPr lang="ru-RU" b="1" dirty="0" smtClean="0"/>
              <a:t>митоз</a:t>
            </a:r>
            <a:r>
              <a:rPr lang="ru-RU" dirty="0" smtClean="0"/>
              <a:t>)</a:t>
            </a:r>
            <a:br>
              <a:rPr lang="ru-RU" dirty="0" smtClean="0"/>
            </a:br>
            <a:endParaRPr lang="ru-RU" dirty="0" smtClean="0"/>
          </a:p>
          <a:p>
            <a:r>
              <a:rPr lang="ru-RU" dirty="0" smtClean="0"/>
              <a:t>Соматические клетки эукариот (напр. человека) делятся так же. Отличие в только в том, что в каждой клетке – две копии каждой хромосомы</a:t>
            </a:r>
            <a:r>
              <a:rPr lang="en-US" dirty="0" smtClean="0"/>
              <a:t>:</a:t>
            </a:r>
            <a:r>
              <a:rPr lang="ru-RU" dirty="0" smtClean="0"/>
              <a:t> от папы и от мамы. Такие хромосомы наз. </a:t>
            </a:r>
            <a:r>
              <a:rPr lang="ru-RU" dirty="0" smtClean="0"/>
              <a:t>гомологичными</a:t>
            </a:r>
            <a:endParaRPr lang="ru-RU" dirty="0" smtClean="0"/>
          </a:p>
        </p:txBody>
      </p:sp>
    </p:spTree>
    <p:extLst>
      <p:ext uri="{BB962C8B-B14F-4D97-AF65-F5344CB8AC3E}">
        <p14:creationId xmlns:p14="http://schemas.microsoft.com/office/powerpoint/2010/main" xmlns="" val="277195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 y="209551"/>
            <a:ext cx="9553575" cy="6524625"/>
          </a:xfrm>
        </p:spPr>
        <p:txBody>
          <a:bodyPr>
            <a:normAutofit fontScale="92500" lnSpcReduction="10000"/>
          </a:bodyPr>
          <a:lstStyle/>
          <a:p>
            <a:r>
              <a:rPr lang="ru-RU" dirty="0" smtClean="0"/>
              <a:t>Половые клетки </a:t>
            </a:r>
            <a:r>
              <a:rPr lang="ru-RU" dirty="0" smtClean="0"/>
              <a:t>человека и ему подобных (</a:t>
            </a:r>
            <a:r>
              <a:rPr lang="ru-RU" dirty="0" err="1" smtClean="0"/>
              <a:t>дрозофилла</a:t>
            </a:r>
            <a:r>
              <a:rPr lang="ru-RU" dirty="0" smtClean="0"/>
              <a:t> напр.) </a:t>
            </a:r>
            <a:r>
              <a:rPr lang="ru-RU" dirty="0" smtClean="0"/>
              <a:t>– яйцеклетки у женщин и сперматозоиды у мужчин, - делятся иначе (</a:t>
            </a:r>
            <a:r>
              <a:rPr lang="ru-RU" b="1" dirty="0" smtClean="0"/>
              <a:t>мейоз</a:t>
            </a:r>
            <a:r>
              <a:rPr lang="ru-RU" dirty="0" smtClean="0"/>
              <a:t>). </a:t>
            </a:r>
          </a:p>
          <a:p>
            <a:pPr lvl="1"/>
            <a:r>
              <a:rPr lang="ru-RU" sz="2600" dirty="0" smtClean="0"/>
              <a:t>Все хромосомы удваиваются, получается по 4е гомологичных хромосомы в клетке. </a:t>
            </a:r>
          </a:p>
          <a:p>
            <a:pPr lvl="1"/>
            <a:r>
              <a:rPr lang="ru-RU" sz="2600" dirty="0" smtClean="0"/>
              <a:t>Гомологичные, но не идентичные хромосомы  объединяются в пары. </a:t>
            </a:r>
            <a:r>
              <a:rPr lang="ru-RU" sz="2600" dirty="0" err="1" smtClean="0"/>
              <a:t>Т.о</a:t>
            </a:r>
            <a:r>
              <a:rPr lang="ru-RU" sz="2600" dirty="0" smtClean="0"/>
              <a:t>. в каждой паре одна хромосома от папы, вторая – от мамы. </a:t>
            </a:r>
          </a:p>
          <a:p>
            <a:pPr lvl="1"/>
            <a:r>
              <a:rPr lang="ru-RU" sz="2600" dirty="0" smtClean="0"/>
              <a:t>Хромосомы в паре обмениваются несколькими гомологичными участками (</a:t>
            </a:r>
            <a:r>
              <a:rPr lang="ru-RU" sz="2600" b="1" dirty="0" smtClean="0"/>
              <a:t>кроссинговер</a:t>
            </a:r>
            <a:r>
              <a:rPr lang="ru-RU" sz="2600" dirty="0" smtClean="0"/>
              <a:t>)</a:t>
            </a:r>
          </a:p>
          <a:p>
            <a:pPr lvl="1"/>
            <a:r>
              <a:rPr lang="ru-RU" sz="2600" dirty="0" smtClean="0"/>
              <a:t>Происходит первичное деление, а потом – вторичное. В итоге образуется четыре клетки, в каждой из которых одинарный набор хромосом (гаметы)</a:t>
            </a:r>
            <a:br>
              <a:rPr lang="ru-RU" sz="2600" dirty="0" smtClean="0"/>
            </a:br>
            <a:r>
              <a:rPr lang="ru-RU" sz="2600" dirty="0" smtClean="0"/>
              <a:t>У мужчины – из них образуется четыре зрелых сперматозоида</a:t>
            </a:r>
            <a:br>
              <a:rPr lang="ru-RU" sz="2600" dirty="0" smtClean="0"/>
            </a:br>
            <a:r>
              <a:rPr lang="ru-RU" sz="2600" dirty="0" smtClean="0"/>
              <a:t>У женщины – одна зрелая яйцеклетка, три других клетки уничтожаются.</a:t>
            </a:r>
          </a:p>
          <a:p>
            <a:pPr lvl="1"/>
            <a:r>
              <a:rPr lang="ru-RU" sz="2600" dirty="0" smtClean="0"/>
              <a:t>При оплодотворении одинарные наборы хромосом объединяются в оплодотворенной </a:t>
            </a:r>
            <a:r>
              <a:rPr lang="ru-RU" sz="2600" dirty="0" smtClean="0"/>
              <a:t>яйцеклетке - зиготе. </a:t>
            </a:r>
            <a:r>
              <a:rPr lang="ru-RU" sz="2600" dirty="0" err="1" smtClean="0"/>
              <a:t>Т.о</a:t>
            </a:r>
            <a:r>
              <a:rPr lang="ru-RU" sz="2600" dirty="0" smtClean="0"/>
              <a:t>. она содержит правильный – двойной набор хромосом. Далее эмбрион развивается путем митоза этой клетки и ее потомков</a:t>
            </a:r>
            <a:r>
              <a:rPr lang="ru-RU" dirty="0" smtClean="0"/>
              <a:t>.</a:t>
            </a:r>
            <a:endParaRPr lang="ru-RU" dirty="0"/>
          </a:p>
        </p:txBody>
      </p:sp>
    </p:spTree>
    <p:extLst>
      <p:ext uri="{BB962C8B-B14F-4D97-AF65-F5344CB8AC3E}">
        <p14:creationId xmlns:p14="http://schemas.microsoft.com/office/powerpoint/2010/main" xmlns="" val="2261442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Картинки по запросу мейоз"/>
          <p:cNvPicPr>
            <a:picLocks noChangeAspect="1" noChangeArrowheads="1"/>
          </p:cNvPicPr>
          <p:nvPr/>
        </p:nvPicPr>
        <p:blipFill>
          <a:blip r:embed="rId2" cstate="print"/>
          <a:srcRect/>
          <a:stretch>
            <a:fillRect/>
          </a:stretch>
        </p:blipFill>
        <p:spPr bwMode="auto">
          <a:xfrm>
            <a:off x="984249" y="646111"/>
            <a:ext cx="7637399" cy="4792664"/>
          </a:xfrm>
          <a:prstGeom prst="rect">
            <a:avLst/>
          </a:prstGeom>
          <a:noFill/>
          <a:ln w="25400">
            <a:solidFill>
              <a:srgbClr val="FF0000"/>
            </a:solidFill>
          </a:ln>
        </p:spPr>
      </p:pic>
      <p:sp>
        <p:nvSpPr>
          <p:cNvPr id="4" name="Прямоугольник 3"/>
          <p:cNvSpPr/>
          <p:nvPr/>
        </p:nvSpPr>
        <p:spPr>
          <a:xfrm>
            <a:off x="4351076" y="167759"/>
            <a:ext cx="1205779" cy="523220"/>
          </a:xfrm>
          <a:prstGeom prst="rect">
            <a:avLst/>
          </a:prstGeom>
        </p:spPr>
        <p:txBody>
          <a:bodyPr wrap="none">
            <a:spAutoFit/>
          </a:bodyPr>
          <a:lstStyle/>
          <a:p>
            <a:r>
              <a:rPr lang="ru-RU" sz="2800" dirty="0" smtClean="0"/>
              <a:t>Мейоз</a:t>
            </a:r>
            <a:endParaRPr lang="ru-RU" sz="2800" dirty="0"/>
          </a:p>
        </p:txBody>
      </p:sp>
      <p:sp>
        <p:nvSpPr>
          <p:cNvPr id="5" name="Прямоугольник 4"/>
          <p:cNvSpPr/>
          <p:nvPr/>
        </p:nvSpPr>
        <p:spPr>
          <a:xfrm>
            <a:off x="809625" y="5511284"/>
            <a:ext cx="8658225" cy="1200329"/>
          </a:xfrm>
          <a:prstGeom prst="rect">
            <a:avLst/>
          </a:prstGeom>
        </p:spPr>
        <p:txBody>
          <a:bodyPr wrap="square">
            <a:spAutoFit/>
          </a:bodyPr>
          <a:lstStyle/>
          <a:p>
            <a:r>
              <a:rPr lang="en-US" dirty="0" smtClean="0"/>
              <a:t>“</a:t>
            </a:r>
            <a:r>
              <a:rPr lang="ru-RU" dirty="0" smtClean="0"/>
              <a:t>Маленькие</a:t>
            </a:r>
            <a:r>
              <a:rPr lang="en-US" dirty="0" smtClean="0"/>
              <a:t>” – </a:t>
            </a:r>
            <a:r>
              <a:rPr lang="ru-RU" dirty="0" smtClean="0"/>
              <a:t>красная и голубая хромосомы – </a:t>
            </a:r>
            <a:r>
              <a:rPr lang="ru-RU" dirty="0" err="1" smtClean="0"/>
              <a:t>гомологичны</a:t>
            </a:r>
            <a:r>
              <a:rPr lang="ru-RU" dirty="0" smtClean="0"/>
              <a:t>.</a:t>
            </a:r>
          </a:p>
          <a:p>
            <a:r>
              <a:rPr lang="ru-RU" dirty="0" smtClean="0"/>
              <a:t>Аналогично относительно </a:t>
            </a:r>
            <a:r>
              <a:rPr lang="en-US" dirty="0" smtClean="0"/>
              <a:t>“</a:t>
            </a:r>
            <a:r>
              <a:rPr lang="ru-RU" dirty="0" smtClean="0"/>
              <a:t>больших</a:t>
            </a:r>
            <a:r>
              <a:rPr lang="en-US" dirty="0" smtClean="0"/>
              <a:t>” </a:t>
            </a:r>
            <a:r>
              <a:rPr lang="ru-RU" dirty="0" smtClean="0"/>
              <a:t>хромосом.</a:t>
            </a:r>
            <a:br>
              <a:rPr lang="ru-RU" dirty="0" smtClean="0"/>
            </a:br>
            <a:endParaRPr lang="ru-RU" dirty="0" smtClean="0"/>
          </a:p>
          <a:p>
            <a:r>
              <a:rPr lang="ru-RU" dirty="0" smtClean="0"/>
              <a:t>В клетке до мейоза показаны только две пары гомологичных хромосом </a:t>
            </a:r>
            <a:endParaRPr lang="ru-RU" dirty="0"/>
          </a:p>
        </p:txBody>
      </p:sp>
      <p:sp>
        <p:nvSpPr>
          <p:cNvPr id="6" name="TextBox 5"/>
          <p:cNvSpPr txBox="1"/>
          <p:nvPr/>
        </p:nvSpPr>
        <p:spPr>
          <a:xfrm>
            <a:off x="7486650" y="219075"/>
            <a:ext cx="1121782" cy="461665"/>
          </a:xfrm>
          <a:prstGeom prst="rect">
            <a:avLst/>
          </a:prstGeom>
          <a:noFill/>
        </p:spPr>
        <p:txBody>
          <a:bodyPr wrap="none" rtlCol="0">
            <a:spAutoFit/>
          </a:bodyPr>
          <a:lstStyle/>
          <a:p>
            <a:r>
              <a:rPr lang="ru-RU" sz="2400" dirty="0" smtClean="0"/>
              <a:t>гаметы</a:t>
            </a:r>
            <a:endParaRPr lang="ru-RU" sz="2400" dirty="0"/>
          </a:p>
        </p:txBody>
      </p:sp>
      <p:sp>
        <p:nvSpPr>
          <p:cNvPr id="7" name="Прямоугольник 6"/>
          <p:cNvSpPr/>
          <p:nvPr/>
        </p:nvSpPr>
        <p:spPr>
          <a:xfrm>
            <a:off x="7563934" y="5314305"/>
            <a:ext cx="1121782" cy="461665"/>
          </a:xfrm>
          <a:prstGeom prst="rect">
            <a:avLst/>
          </a:prstGeom>
        </p:spPr>
        <p:txBody>
          <a:bodyPr wrap="none">
            <a:spAutoFit/>
          </a:bodyPr>
          <a:lstStyle/>
          <a:p>
            <a:pPr lvl="0"/>
            <a:r>
              <a:rPr lang="ru-RU" sz="2400" dirty="0" smtClean="0">
                <a:solidFill>
                  <a:prstClr val="black"/>
                </a:solidFill>
              </a:rPr>
              <a:t>гаметы</a:t>
            </a:r>
            <a:endParaRPr lang="ru-RU" sz="2400" dirty="0">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1038" y="104776"/>
            <a:ext cx="8543925" cy="6524625"/>
          </a:xfrm>
        </p:spPr>
        <p:txBody>
          <a:bodyPr>
            <a:normAutofit lnSpcReduction="10000"/>
          </a:bodyPr>
          <a:lstStyle/>
          <a:p>
            <a:r>
              <a:rPr lang="ru-RU" dirty="0" smtClean="0"/>
              <a:t>Яйцеклетки закладываются у девочек на всю жизнь. ДНК в зрелой яйцеклетке перед оплодотворением проходит </a:t>
            </a:r>
            <a:r>
              <a:rPr lang="ru-RU" dirty="0" smtClean="0"/>
              <a:t>несколько десятков </a:t>
            </a:r>
            <a:r>
              <a:rPr lang="ru-RU" dirty="0" smtClean="0"/>
              <a:t>циклов деления. </a:t>
            </a:r>
            <a:br>
              <a:rPr lang="ru-RU" dirty="0" smtClean="0"/>
            </a:br>
            <a:r>
              <a:rPr lang="ru-RU" dirty="0" smtClean="0"/>
              <a:t>Это важно для числа мутаций: чем больше делений, тем больше мутаций накапливается в половой клетке.</a:t>
            </a:r>
          </a:p>
          <a:p>
            <a:r>
              <a:rPr lang="ru-RU" dirty="0" smtClean="0"/>
              <a:t> Сперматозоиды у мужчин образуются постоянно. Поэтому число делений до зрелого сперматозоида растет с возрастом. Оно </a:t>
            </a:r>
            <a:r>
              <a:rPr lang="ru-RU" dirty="0" smtClean="0"/>
              <a:t>составляет несколько </a:t>
            </a:r>
            <a:r>
              <a:rPr lang="ru-RU" dirty="0" smtClean="0"/>
              <a:t>сотен.</a:t>
            </a:r>
          </a:p>
          <a:p>
            <a:r>
              <a:rPr lang="ru-RU" dirty="0" smtClean="0"/>
              <a:t>С помощью </a:t>
            </a:r>
            <a:r>
              <a:rPr lang="ru-RU" dirty="0" err="1" smtClean="0"/>
              <a:t>секвенирования</a:t>
            </a:r>
            <a:r>
              <a:rPr lang="ru-RU" dirty="0" smtClean="0"/>
              <a:t> геномов троек папа-мама-ребенок (исландцы, голландцы) найдены все мутации </a:t>
            </a:r>
            <a:r>
              <a:rPr lang="en-US" i="1" dirty="0" smtClean="0"/>
              <a:t>de novo </a:t>
            </a:r>
            <a:r>
              <a:rPr lang="ru-RU" dirty="0" smtClean="0"/>
              <a:t>у детей. Это те нуклеотиды, которые отсутствовали и у папы, и у мамы (и у других людей в данной позиции генома)</a:t>
            </a:r>
          </a:p>
          <a:p>
            <a:r>
              <a:rPr lang="ru-RU" dirty="0" smtClean="0"/>
              <a:t>Показано, что число мутаций </a:t>
            </a:r>
            <a:r>
              <a:rPr lang="en-US" dirty="0" smtClean="0"/>
              <a:t>de novo </a:t>
            </a:r>
            <a:r>
              <a:rPr lang="ru-RU" dirty="0" smtClean="0"/>
              <a:t>растет в зависимости от возраста отца (но не матери!).</a:t>
            </a:r>
            <a:br>
              <a:rPr lang="ru-RU" dirty="0" smtClean="0"/>
            </a:br>
            <a:r>
              <a:rPr lang="ru-RU" dirty="0" smtClean="0"/>
              <a:t>Примерно одна мутация на каждый год жизни отца.</a:t>
            </a:r>
          </a:p>
          <a:p>
            <a:pPr marL="0" indent="0">
              <a:buNone/>
            </a:pPr>
            <a:endParaRPr lang="ru-RU" dirty="0" smtClean="0"/>
          </a:p>
        </p:txBody>
      </p:sp>
    </p:spTree>
    <p:extLst>
      <p:ext uri="{BB962C8B-B14F-4D97-AF65-F5344CB8AC3E}">
        <p14:creationId xmlns:p14="http://schemas.microsoft.com/office/powerpoint/2010/main" xmlns="" val="3913132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 y="304800"/>
            <a:ext cx="7346950" cy="1143000"/>
          </a:xfrm>
        </p:spPr>
        <p:txBody>
          <a:bodyPr>
            <a:normAutofit/>
          </a:bodyPr>
          <a:lstStyle/>
          <a:p>
            <a:r>
              <a:rPr lang="ru-RU" dirty="0" smtClean="0"/>
              <a:t>Геномы 7</a:t>
            </a:r>
            <a:r>
              <a:rPr lang="en-US" dirty="0" smtClean="0"/>
              <a:t>8</a:t>
            </a:r>
            <a:r>
              <a:rPr lang="ru-RU" dirty="0" smtClean="0"/>
              <a:t> исландских </a:t>
            </a:r>
            <a:r>
              <a:rPr lang="en-US" dirty="0" smtClean="0"/>
              <a:t>trios</a:t>
            </a:r>
            <a:br>
              <a:rPr lang="en-US" dirty="0" smtClean="0"/>
            </a:br>
            <a:r>
              <a:rPr lang="en-US" sz="2700" dirty="0" smtClean="0">
                <a:solidFill>
                  <a:schemeClr val="tx1">
                    <a:lumMod val="65000"/>
                    <a:lumOff val="35000"/>
                  </a:schemeClr>
                </a:solidFill>
              </a:rPr>
              <a:t>Kong et al., Nature, 2012</a:t>
            </a:r>
            <a:endParaRPr lang="ru-RU" sz="2700" dirty="0">
              <a:solidFill>
                <a:schemeClr val="tx1">
                  <a:lumMod val="65000"/>
                  <a:lumOff val="35000"/>
                </a:schemeClr>
              </a:solidFill>
            </a:endParaRPr>
          </a:p>
        </p:txBody>
      </p:sp>
      <p:sp>
        <p:nvSpPr>
          <p:cNvPr id="3" name="Номер слайда 2"/>
          <p:cNvSpPr>
            <a:spLocks noGrp="1"/>
          </p:cNvSpPr>
          <p:nvPr>
            <p:ph type="sldNum" sz="quarter" idx="12"/>
          </p:nvPr>
        </p:nvSpPr>
        <p:spPr/>
        <p:txBody>
          <a:bodyPr/>
          <a:lstStyle/>
          <a:p>
            <a:fld id="{5F2EBBE5-053C-4602-A123-7934C9B71A66}" type="slidenum">
              <a:rPr lang="ru-RU" smtClean="0"/>
              <a:pPr/>
              <a:t>14</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7594600" y="381000"/>
            <a:ext cx="1898650" cy="1754666"/>
          </a:xfrm>
          <a:prstGeom prst="rect">
            <a:avLst/>
          </a:prstGeom>
          <a:noFill/>
          <a:ln w="12700">
            <a:solidFill>
              <a:schemeClr val="accent1">
                <a:shade val="50000"/>
              </a:schemeClr>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42950" y="1828801"/>
            <a:ext cx="5778500" cy="3571875"/>
          </a:xfrm>
          <a:prstGeom prst="rect">
            <a:avLst/>
          </a:prstGeom>
          <a:noFill/>
          <a:ln w="38100">
            <a:solidFill>
              <a:schemeClr val="accent1">
                <a:shade val="50000"/>
              </a:schemeClr>
            </a:solidFill>
            <a:miter lim="800000"/>
            <a:headEnd/>
            <a:tailEnd/>
          </a:ln>
        </p:spPr>
      </p:pic>
      <p:sp>
        <p:nvSpPr>
          <p:cNvPr id="6" name="TextBox 5"/>
          <p:cNvSpPr txBox="1"/>
          <p:nvPr/>
        </p:nvSpPr>
        <p:spPr>
          <a:xfrm>
            <a:off x="2745636" y="5410201"/>
            <a:ext cx="1877694" cy="461665"/>
          </a:xfrm>
          <a:prstGeom prst="rect">
            <a:avLst/>
          </a:prstGeom>
          <a:noFill/>
        </p:spPr>
        <p:txBody>
          <a:bodyPr wrap="none" rtlCol="0">
            <a:spAutoFit/>
          </a:bodyPr>
          <a:lstStyle/>
          <a:p>
            <a:r>
              <a:rPr lang="ru-RU" sz="2400" b="1" dirty="0" smtClean="0"/>
              <a:t>возраст отца</a:t>
            </a:r>
            <a:endParaRPr lang="ru-RU" sz="2400" b="1" dirty="0"/>
          </a:p>
        </p:txBody>
      </p:sp>
      <p:sp>
        <p:nvSpPr>
          <p:cNvPr id="7" name="TextBox 6"/>
          <p:cNvSpPr txBox="1"/>
          <p:nvPr/>
        </p:nvSpPr>
        <p:spPr>
          <a:xfrm rot="16200000">
            <a:off x="-1133974" y="3528110"/>
            <a:ext cx="3098284" cy="461665"/>
          </a:xfrm>
          <a:prstGeom prst="rect">
            <a:avLst/>
          </a:prstGeom>
          <a:noFill/>
        </p:spPr>
        <p:txBody>
          <a:bodyPr wrap="none" rtlCol="0">
            <a:spAutoFit/>
          </a:bodyPr>
          <a:lstStyle/>
          <a:p>
            <a:r>
              <a:rPr lang="ru-RU" sz="2400" b="1" dirty="0" smtClean="0"/>
              <a:t>число новых мутаций</a:t>
            </a:r>
            <a:endParaRPr lang="ru-RU" sz="2400" b="1" dirty="0"/>
          </a:p>
        </p:txBody>
      </p:sp>
      <p:sp>
        <p:nvSpPr>
          <p:cNvPr id="8" name="TextBox 7"/>
          <p:cNvSpPr txBox="1"/>
          <p:nvPr/>
        </p:nvSpPr>
        <p:spPr>
          <a:xfrm>
            <a:off x="1651001" y="5029201"/>
            <a:ext cx="495649" cy="461665"/>
          </a:xfrm>
          <a:prstGeom prst="rect">
            <a:avLst/>
          </a:prstGeom>
          <a:noFill/>
        </p:spPr>
        <p:txBody>
          <a:bodyPr wrap="none" rtlCol="0">
            <a:spAutoFit/>
          </a:bodyPr>
          <a:lstStyle/>
          <a:p>
            <a:r>
              <a:rPr lang="en-US" sz="2400" b="1" dirty="0" smtClean="0"/>
              <a:t>20</a:t>
            </a:r>
            <a:endParaRPr lang="ru-RU" sz="2400" b="1" dirty="0"/>
          </a:p>
        </p:txBody>
      </p:sp>
      <p:sp>
        <p:nvSpPr>
          <p:cNvPr id="9" name="TextBox 8"/>
          <p:cNvSpPr txBox="1"/>
          <p:nvPr/>
        </p:nvSpPr>
        <p:spPr>
          <a:xfrm>
            <a:off x="5778501" y="5029201"/>
            <a:ext cx="495649" cy="461665"/>
          </a:xfrm>
          <a:prstGeom prst="rect">
            <a:avLst/>
          </a:prstGeom>
          <a:noFill/>
        </p:spPr>
        <p:txBody>
          <a:bodyPr wrap="none" rtlCol="0">
            <a:spAutoFit/>
          </a:bodyPr>
          <a:lstStyle/>
          <a:p>
            <a:r>
              <a:rPr lang="en-US" sz="2400" b="1" dirty="0" smtClean="0"/>
              <a:t>45</a:t>
            </a:r>
            <a:endParaRPr lang="ru-RU" sz="2400" b="1" dirty="0"/>
          </a:p>
        </p:txBody>
      </p:sp>
      <p:sp>
        <p:nvSpPr>
          <p:cNvPr id="10" name="TextBox 9"/>
          <p:cNvSpPr txBox="1"/>
          <p:nvPr/>
        </p:nvSpPr>
        <p:spPr>
          <a:xfrm>
            <a:off x="6686551" y="2286000"/>
            <a:ext cx="3219450" cy="1692771"/>
          </a:xfrm>
          <a:prstGeom prst="rect">
            <a:avLst/>
          </a:prstGeom>
          <a:noFill/>
        </p:spPr>
        <p:txBody>
          <a:bodyPr wrap="square" rtlCol="0">
            <a:spAutoFit/>
          </a:bodyPr>
          <a:lstStyle/>
          <a:p>
            <a:r>
              <a:rPr lang="ru-RU" sz="2400" dirty="0" smtClean="0"/>
              <a:t>От зиготы до зиготы:</a:t>
            </a:r>
          </a:p>
          <a:p>
            <a:r>
              <a:rPr lang="ru-RU" sz="2000" dirty="0" smtClean="0"/>
              <a:t>- у матери 30 делений до яйцеклетки</a:t>
            </a:r>
            <a:br>
              <a:rPr lang="ru-RU" sz="2000" dirty="0" smtClean="0"/>
            </a:br>
            <a:r>
              <a:rPr lang="ru-RU" sz="2000" dirty="0" smtClean="0"/>
              <a:t>- у отца  -несколько сот делений до сперматозоида</a:t>
            </a: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155576"/>
            <a:ext cx="8543925" cy="1325563"/>
          </a:xfrm>
        </p:spPr>
        <p:txBody>
          <a:bodyPr/>
          <a:lstStyle/>
          <a:p>
            <a:r>
              <a:rPr lang="ru-RU" dirty="0" smtClean="0"/>
              <a:t>Мутация мутации рознь!</a:t>
            </a:r>
            <a:endParaRPr lang="ru-RU" dirty="0"/>
          </a:p>
        </p:txBody>
      </p:sp>
      <p:sp>
        <p:nvSpPr>
          <p:cNvPr id="3" name="Объект 2"/>
          <p:cNvSpPr>
            <a:spLocks noGrp="1"/>
          </p:cNvSpPr>
          <p:nvPr>
            <p:ph idx="1"/>
          </p:nvPr>
        </p:nvSpPr>
        <p:spPr>
          <a:xfrm>
            <a:off x="681038" y="1476375"/>
            <a:ext cx="8543925" cy="5162550"/>
          </a:xfrm>
        </p:spPr>
        <p:txBody>
          <a:bodyPr>
            <a:normAutofit/>
          </a:bodyPr>
          <a:lstStyle/>
          <a:p>
            <a:r>
              <a:rPr lang="ru-RU" dirty="0" smtClean="0"/>
              <a:t>Мутации могут быть</a:t>
            </a:r>
          </a:p>
          <a:p>
            <a:pPr lvl="1"/>
            <a:r>
              <a:rPr lang="ru-RU" dirty="0" smtClean="0"/>
              <a:t>Не совместимыми с жизнью</a:t>
            </a:r>
          </a:p>
          <a:p>
            <a:pPr lvl="1"/>
            <a:r>
              <a:rPr lang="ru-RU" dirty="0" smtClean="0"/>
              <a:t>Вредными</a:t>
            </a:r>
          </a:p>
          <a:p>
            <a:pPr lvl="1"/>
            <a:r>
              <a:rPr lang="ru-RU" dirty="0" err="1" smtClean="0"/>
              <a:t>Слабовредными</a:t>
            </a:r>
            <a:endParaRPr lang="ru-RU" dirty="0" smtClean="0"/>
          </a:p>
          <a:p>
            <a:pPr lvl="1"/>
            <a:r>
              <a:rPr lang="ru-RU" dirty="0" smtClean="0"/>
              <a:t>Нейтральными</a:t>
            </a:r>
          </a:p>
          <a:p>
            <a:pPr lvl="1"/>
            <a:r>
              <a:rPr lang="ru-RU" dirty="0" smtClean="0"/>
              <a:t>Полезными (очень редко </a:t>
            </a:r>
            <a:r>
              <a:rPr lang="en-US" dirty="0" smtClean="0">
                <a:sym typeface="Wingdings" pitchFamily="2" charset="2"/>
              </a:rPr>
              <a:t>)</a:t>
            </a:r>
            <a:endParaRPr lang="ru-RU" dirty="0" smtClean="0"/>
          </a:p>
          <a:p>
            <a:r>
              <a:rPr lang="ru-RU" dirty="0" smtClean="0"/>
              <a:t>Чтобы </a:t>
            </a:r>
            <a:r>
              <a:rPr lang="ru-RU" dirty="0" smtClean="0"/>
              <a:t>оцени</a:t>
            </a:r>
            <a:r>
              <a:rPr lang="ru-RU" dirty="0" smtClean="0"/>
              <a:t>вать</a:t>
            </a:r>
            <a:r>
              <a:rPr lang="ru-RU" dirty="0" smtClean="0"/>
              <a:t> последствия мутаций </a:t>
            </a:r>
            <a:r>
              <a:rPr lang="ru-RU" dirty="0" smtClean="0"/>
              <a:t>надо понимать какая информация записана в геноме</a:t>
            </a:r>
          </a:p>
          <a:p>
            <a:pPr lvl="1"/>
            <a:r>
              <a:rPr lang="ru-RU" dirty="0" smtClean="0"/>
              <a:t>Гены белков</a:t>
            </a:r>
          </a:p>
          <a:p>
            <a:pPr lvl="1"/>
            <a:r>
              <a:rPr lang="ru-RU" dirty="0" smtClean="0"/>
              <a:t>Гены РНК</a:t>
            </a:r>
          </a:p>
          <a:p>
            <a:pPr lvl="1"/>
            <a:r>
              <a:rPr lang="ru-RU" dirty="0" smtClean="0"/>
              <a:t>Регуляторные участки</a:t>
            </a:r>
            <a:endParaRPr lang="ru-RU" dirty="0"/>
          </a:p>
        </p:txBody>
      </p:sp>
    </p:spTree>
    <p:extLst>
      <p:ext uri="{BB962C8B-B14F-4D97-AF65-F5344CB8AC3E}">
        <p14:creationId xmlns:p14="http://schemas.microsoft.com/office/powerpoint/2010/main" xmlns="" val="24634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5788" y="535460"/>
            <a:ext cx="8543925" cy="4959179"/>
          </a:xfrm>
        </p:spPr>
        <p:txBody>
          <a:bodyPr/>
          <a:lstStyle/>
          <a:p>
            <a:pPr>
              <a:buNone/>
            </a:pPr>
            <a:r>
              <a:rPr lang="ru-RU" dirty="0" smtClean="0"/>
              <a:t>Точечные мутации в генах белков </a:t>
            </a:r>
            <a:endParaRPr lang="ru-RU" dirty="0" smtClean="0"/>
          </a:p>
          <a:p>
            <a:pPr lvl="1"/>
            <a:r>
              <a:rPr lang="ru-RU" dirty="0" smtClean="0"/>
              <a:t>Изменяющие аминокислотный остаток (</a:t>
            </a:r>
            <a:r>
              <a:rPr lang="en-US" b="1" dirty="0" err="1" smtClean="0"/>
              <a:t>missense</a:t>
            </a:r>
            <a:r>
              <a:rPr lang="en-US" dirty="0" smtClean="0"/>
              <a:t>)</a:t>
            </a:r>
            <a:endParaRPr lang="ru-RU" dirty="0" smtClean="0"/>
          </a:p>
          <a:p>
            <a:pPr lvl="1"/>
            <a:r>
              <a:rPr lang="ru-RU" dirty="0" smtClean="0"/>
              <a:t>Кардинально меняющие (убивающие) белок (</a:t>
            </a:r>
            <a:r>
              <a:rPr lang="en-US" b="1" dirty="0" smtClean="0"/>
              <a:t>nonsense</a:t>
            </a:r>
            <a:r>
              <a:rPr lang="en-US" dirty="0" smtClean="0"/>
              <a:t>)</a:t>
            </a:r>
          </a:p>
          <a:p>
            <a:pPr lvl="1"/>
            <a:r>
              <a:rPr lang="ru-RU" dirty="0" smtClean="0"/>
              <a:t>Молчащие (</a:t>
            </a:r>
            <a:r>
              <a:rPr lang="en-US" b="1" dirty="0" smtClean="0"/>
              <a:t>silent</a:t>
            </a:r>
            <a:r>
              <a:rPr lang="en-US" dirty="0" smtClean="0"/>
              <a:t>)</a:t>
            </a:r>
            <a:r>
              <a:rPr lang="ru-RU" dirty="0" smtClean="0"/>
              <a:t> </a:t>
            </a:r>
            <a:endParaRPr lang="en-US" dirty="0" smtClean="0"/>
          </a:p>
          <a:p>
            <a:pPr lvl="1"/>
            <a:endParaRPr lang="en-US" dirty="0" smtClean="0">
              <a:sym typeface="Wingdings" panose="05000000000000000000" pitchFamily="2" charset="2"/>
            </a:endParaRPr>
          </a:p>
          <a:p>
            <a:pPr lvl="1"/>
            <a:endParaRPr lang="en-US" dirty="0" smtClean="0">
              <a:sym typeface="Wingdings" panose="05000000000000000000" pitchFamily="2" charset="2"/>
            </a:endParaRPr>
          </a:p>
          <a:p>
            <a:pPr lvl="1">
              <a:buNone/>
            </a:pPr>
            <a:r>
              <a:rPr lang="ru-RU" dirty="0" smtClean="0">
                <a:sym typeface="Wingdings" panose="05000000000000000000" pitchFamily="2" charset="2"/>
              </a:rPr>
              <a:t>Примеры см. на след. слайдах</a:t>
            </a:r>
            <a:endParaRPr lang="en-US" dirty="0" smtClean="0">
              <a:sym typeface="Wingdings" panose="05000000000000000000" pitchFamily="2" charset="2"/>
            </a:endParaRPr>
          </a:p>
        </p:txBody>
      </p:sp>
    </p:spTree>
    <p:extLst>
      <p:ext uri="{BB962C8B-B14F-4D97-AF65-F5344CB8AC3E}">
        <p14:creationId xmlns:p14="http://schemas.microsoft.com/office/powerpoint/2010/main" xmlns="" val="1435899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42938" y="279402"/>
            <a:ext cx="8543925" cy="606424"/>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mj-lt"/>
                <a:ea typeface="+mj-ea"/>
                <a:cs typeface="+mj-cs"/>
              </a:rPr>
              <a:t>Серповидно-клеточная анемия</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Содержимое 4"/>
          <p:cNvSpPr>
            <a:spLocks noGrp="1"/>
          </p:cNvSpPr>
          <p:nvPr>
            <p:ph idx="1"/>
          </p:nvPr>
        </p:nvSpPr>
        <p:spPr>
          <a:xfrm>
            <a:off x="361949" y="1111250"/>
            <a:ext cx="9277351" cy="3041650"/>
          </a:xfrm>
        </p:spPr>
        <p:txBody>
          <a:bodyPr/>
          <a:lstStyle/>
          <a:p>
            <a:r>
              <a:rPr lang="ru-RU" dirty="0" smtClean="0"/>
              <a:t>Кислород к тканям переносят эритроциты.</a:t>
            </a:r>
            <a:br>
              <a:rPr lang="ru-RU" dirty="0" smtClean="0"/>
            </a:br>
            <a:r>
              <a:rPr lang="ru-RU" sz="2000" dirty="0" smtClean="0"/>
              <a:t>(в эритроцитах нет ядра и ДНК! Они циркулируют </a:t>
            </a:r>
            <a:r>
              <a:rPr lang="ru-RU" sz="2000" dirty="0" smtClean="0"/>
              <a:t>в крови </a:t>
            </a:r>
            <a:r>
              <a:rPr lang="ru-RU" sz="2000" dirty="0" smtClean="0"/>
              <a:t/>
            </a:r>
            <a:br>
              <a:rPr lang="ru-RU" sz="2000" dirty="0" smtClean="0"/>
            </a:br>
            <a:r>
              <a:rPr lang="ru-RU" sz="2000" dirty="0" smtClean="0"/>
              <a:t>около </a:t>
            </a:r>
            <a:r>
              <a:rPr lang="ru-RU" sz="2000" dirty="0" smtClean="0"/>
              <a:t>100—120 дней и затем поглощаются макрофагами. </a:t>
            </a:r>
            <a:r>
              <a:rPr lang="ru-RU" sz="2000" dirty="0" smtClean="0"/>
              <a:t/>
            </a:r>
            <a:br>
              <a:rPr lang="ru-RU" sz="2000" dirty="0" smtClean="0"/>
            </a:br>
            <a:r>
              <a:rPr lang="ru-RU" sz="2000" dirty="0" smtClean="0"/>
              <a:t>Приблизительно 25% </a:t>
            </a:r>
            <a:r>
              <a:rPr lang="ru-RU" sz="2000" dirty="0" smtClean="0"/>
              <a:t>всех клеток в теле человека — </a:t>
            </a:r>
            <a:r>
              <a:rPr lang="ru-RU" sz="2000" dirty="0" smtClean="0"/>
              <a:t>эритроциты</a:t>
            </a:r>
            <a:r>
              <a:rPr lang="ru-RU" sz="2400" dirty="0" smtClean="0"/>
              <a:t>)</a:t>
            </a:r>
          </a:p>
          <a:p>
            <a:r>
              <a:rPr lang="ru-RU" sz="2400" dirty="0" smtClean="0"/>
              <a:t>Запасают кислород молекулы белка гемоглобина, состоящего из 2х </a:t>
            </a:r>
            <a:r>
              <a:rPr lang="ru-RU" sz="2400" dirty="0" err="1" smtClean="0"/>
              <a:t>альфа-цепей</a:t>
            </a:r>
            <a:r>
              <a:rPr lang="ru-RU" sz="2400" dirty="0" smtClean="0"/>
              <a:t> и двух </a:t>
            </a:r>
            <a:r>
              <a:rPr lang="ru-RU" sz="2400" dirty="0" err="1" smtClean="0"/>
              <a:t>бета-цепей</a:t>
            </a:r>
            <a:endParaRPr lang="ru-RU" sz="2400" dirty="0" smtClean="0"/>
          </a:p>
          <a:p>
            <a:r>
              <a:rPr lang="ru-RU" sz="2400" dirty="0" err="1" smtClean="0"/>
              <a:t>Миссенс</a:t>
            </a:r>
            <a:r>
              <a:rPr lang="ru-RU" sz="2400" dirty="0" smtClean="0"/>
              <a:t> мутация одного нуклеотида в гене </a:t>
            </a:r>
            <a:r>
              <a:rPr lang="ru-RU" sz="2400" dirty="0" err="1" smtClean="0"/>
              <a:t>бета-цепи</a:t>
            </a:r>
            <a:r>
              <a:rPr lang="ru-RU" sz="2400" dirty="0" smtClean="0"/>
              <a:t/>
            </a:r>
            <a:br>
              <a:rPr lang="ru-RU" sz="2400" dirty="0" smtClean="0"/>
            </a:br>
            <a:r>
              <a:rPr lang="ru-RU" sz="2400" dirty="0" smtClean="0"/>
              <a:t>приводит к заболеванию. </a:t>
            </a:r>
            <a:endParaRPr lang="ru-RU" sz="2400" dirty="0"/>
          </a:p>
        </p:txBody>
      </p:sp>
      <p:pic>
        <p:nvPicPr>
          <p:cNvPr id="54276" name="Picture 4" descr="Картинки по запросу эритроцит"/>
          <p:cNvPicPr>
            <a:picLocks noChangeAspect="1" noChangeArrowheads="1"/>
          </p:cNvPicPr>
          <p:nvPr/>
        </p:nvPicPr>
        <p:blipFill>
          <a:blip r:embed="rId2" cstate="print"/>
          <a:srcRect/>
          <a:stretch>
            <a:fillRect/>
          </a:stretch>
        </p:blipFill>
        <p:spPr bwMode="auto">
          <a:xfrm>
            <a:off x="7620243" y="738187"/>
            <a:ext cx="2285757" cy="1423988"/>
          </a:xfrm>
          <a:prstGeom prst="rect">
            <a:avLst/>
          </a:prstGeom>
          <a:noFill/>
        </p:spPr>
      </p:pic>
      <p:pic>
        <p:nvPicPr>
          <p:cNvPr id="8" name="Picture 2" descr="https://upload.wikimedia.org/wikipedia/commons/thumb/b/ba/Hemoglobin_t-r_state_ani.gif/200px-Hemoglobin_t-r_state_ani.gif"/>
          <p:cNvPicPr>
            <a:picLocks noChangeAspect="1" noChangeArrowheads="1" noCrop="1"/>
          </p:cNvPicPr>
          <p:nvPr/>
        </p:nvPicPr>
        <p:blipFill>
          <a:blip r:embed="rId3" cstate="print"/>
          <a:srcRect/>
          <a:stretch>
            <a:fillRect/>
          </a:stretch>
        </p:blipFill>
        <p:spPr bwMode="auto">
          <a:xfrm>
            <a:off x="7957134" y="2944601"/>
            <a:ext cx="1547813" cy="1438275"/>
          </a:xfrm>
          <a:prstGeom prst="rect">
            <a:avLst/>
          </a:prstGeom>
          <a:noFill/>
        </p:spPr>
      </p:pic>
      <p:pic>
        <p:nvPicPr>
          <p:cNvPr id="9" name="Picture 2" descr="http://www.biology-pages.info/S/SickleMutation.gif"/>
          <p:cNvPicPr>
            <a:picLocks noChangeAspect="1" noChangeArrowheads="1"/>
          </p:cNvPicPr>
          <p:nvPr/>
        </p:nvPicPr>
        <p:blipFill>
          <a:blip r:embed="rId4" cstate="print"/>
          <a:srcRect/>
          <a:stretch>
            <a:fillRect/>
          </a:stretch>
        </p:blipFill>
        <p:spPr bwMode="auto">
          <a:xfrm>
            <a:off x="551200" y="4235040"/>
            <a:ext cx="5525921" cy="2232435"/>
          </a:xfrm>
          <a:prstGeom prst="rect">
            <a:avLst/>
          </a:prstGeom>
          <a:noFill/>
        </p:spPr>
      </p:pic>
      <p:sp>
        <p:nvSpPr>
          <p:cNvPr id="10" name="TextBox 9"/>
          <p:cNvSpPr txBox="1"/>
          <p:nvPr/>
        </p:nvSpPr>
        <p:spPr>
          <a:xfrm>
            <a:off x="6096000" y="4714875"/>
            <a:ext cx="3578095" cy="646331"/>
          </a:xfrm>
          <a:prstGeom prst="rect">
            <a:avLst/>
          </a:prstGeom>
          <a:noFill/>
        </p:spPr>
        <p:txBody>
          <a:bodyPr wrap="none" rtlCol="0">
            <a:spAutoFit/>
          </a:bodyPr>
          <a:lstStyle/>
          <a:p>
            <a:r>
              <a:rPr lang="ru-RU" dirty="0" smtClean="0"/>
              <a:t>Последовательность  правильного</a:t>
            </a:r>
            <a:br>
              <a:rPr lang="ru-RU" dirty="0" smtClean="0"/>
            </a:br>
            <a:r>
              <a:rPr lang="ru-RU" dirty="0" smtClean="0"/>
              <a:t>гемоглобина бета.</a:t>
            </a:r>
            <a:endParaRPr lang="ru-RU" dirty="0"/>
          </a:p>
        </p:txBody>
      </p:sp>
      <p:sp>
        <p:nvSpPr>
          <p:cNvPr id="12" name="TextBox 11"/>
          <p:cNvSpPr txBox="1"/>
          <p:nvPr/>
        </p:nvSpPr>
        <p:spPr>
          <a:xfrm>
            <a:off x="6153150" y="5705475"/>
            <a:ext cx="3435684" cy="646331"/>
          </a:xfrm>
          <a:prstGeom prst="rect">
            <a:avLst/>
          </a:prstGeom>
          <a:noFill/>
        </p:spPr>
        <p:txBody>
          <a:bodyPr wrap="none" rtlCol="0">
            <a:spAutoFit/>
          </a:bodyPr>
          <a:lstStyle/>
          <a:p>
            <a:r>
              <a:rPr lang="ru-RU" dirty="0" smtClean="0"/>
              <a:t>Последовательность  мутантного</a:t>
            </a:r>
            <a:br>
              <a:rPr lang="ru-RU" dirty="0" smtClean="0"/>
            </a:br>
            <a:r>
              <a:rPr lang="ru-RU" dirty="0" smtClean="0"/>
              <a:t>гемоглобина бета.</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85788" y="196850"/>
            <a:ext cx="8543925" cy="5575300"/>
          </a:xfrm>
        </p:spPr>
        <p:txBody>
          <a:bodyPr>
            <a:normAutofit fontScale="92500" lnSpcReduction="20000"/>
          </a:bodyPr>
          <a:lstStyle/>
          <a:p>
            <a:r>
              <a:rPr lang="ru-RU" dirty="0" smtClean="0"/>
              <a:t>Мутация </a:t>
            </a:r>
            <a:r>
              <a:rPr lang="en-US" dirty="0" err="1" smtClean="0"/>
              <a:t>Glu</a:t>
            </a:r>
            <a:r>
              <a:rPr lang="en-US" dirty="0" smtClean="0"/>
              <a:t> &gt; Val (</a:t>
            </a:r>
            <a:r>
              <a:rPr lang="ru-RU" dirty="0" err="1" smtClean="0"/>
              <a:t>глютамат</a:t>
            </a:r>
            <a:r>
              <a:rPr lang="ru-RU" dirty="0" smtClean="0"/>
              <a:t> </a:t>
            </a:r>
            <a:r>
              <a:rPr lang="en-US" dirty="0" smtClean="0"/>
              <a:t>&gt; </a:t>
            </a:r>
            <a:r>
              <a:rPr lang="ru-RU" dirty="0" err="1" smtClean="0"/>
              <a:t>валин</a:t>
            </a:r>
            <a:r>
              <a:rPr lang="ru-RU" dirty="0" smtClean="0"/>
              <a:t>) меняет </a:t>
            </a:r>
            <a:r>
              <a:rPr lang="ru-RU" dirty="0" err="1" smtClean="0"/>
              <a:t>гидроФИЛЬНЫЙ</a:t>
            </a:r>
            <a:r>
              <a:rPr lang="ru-RU" dirty="0" smtClean="0"/>
              <a:t> аминокислотный остаток на </a:t>
            </a:r>
            <a:r>
              <a:rPr lang="ru-RU" dirty="0" err="1" smtClean="0"/>
              <a:t>гидроФОБНЫЙ</a:t>
            </a:r>
            <a:r>
              <a:rPr lang="ru-RU" dirty="0" smtClean="0"/>
              <a:t>.</a:t>
            </a:r>
            <a:br>
              <a:rPr lang="ru-RU" dirty="0" smtClean="0"/>
            </a:br>
            <a:r>
              <a:rPr lang="ru-RU" dirty="0" smtClean="0"/>
              <a:t>Гидрофобные поверхности стремятся соединиться друг с другом чтобы избежать контакта с водой</a:t>
            </a:r>
            <a:br>
              <a:rPr lang="ru-RU" dirty="0" smtClean="0"/>
            </a:br>
            <a:endParaRPr lang="ru-RU" dirty="0" smtClean="0"/>
          </a:p>
          <a:p>
            <a:r>
              <a:rPr lang="ru-RU" dirty="0" smtClean="0"/>
              <a:t>Из-за этого молекулы гемоглобинов в эритроците слипаются   в длинную цепочку и эритроцит принимает форму серпа. </a:t>
            </a:r>
          </a:p>
          <a:p>
            <a:r>
              <a:rPr lang="ru-RU" dirty="0" smtClean="0"/>
              <a:t>Такие эритроциты живут меньше и хуже переносят кислород.</a:t>
            </a:r>
            <a:br>
              <a:rPr lang="ru-RU" dirty="0" smtClean="0"/>
            </a:br>
            <a:r>
              <a:rPr lang="ru-RU" dirty="0" smtClean="0"/>
              <a:t/>
            </a:r>
            <a:br>
              <a:rPr lang="ru-RU" dirty="0" smtClean="0"/>
            </a:br>
            <a:r>
              <a:rPr lang="ru-RU" dirty="0" smtClean="0"/>
              <a:t>Не надо думать, что такая мутация </a:t>
            </a:r>
            <a:br>
              <a:rPr lang="ru-RU" dirty="0" smtClean="0"/>
            </a:br>
            <a:r>
              <a:rPr lang="ru-RU" dirty="0" smtClean="0"/>
              <a:t>окажется вредной в любом белке:</a:t>
            </a:r>
            <a:br>
              <a:rPr lang="ru-RU" dirty="0" smtClean="0"/>
            </a:br>
            <a:r>
              <a:rPr lang="ru-RU" dirty="0" smtClean="0"/>
              <a:t/>
            </a:r>
            <a:br>
              <a:rPr lang="ru-RU" dirty="0" smtClean="0"/>
            </a:br>
            <a:r>
              <a:rPr lang="ru-RU" dirty="0" smtClean="0"/>
              <a:t>Всё очень индивидуально!</a:t>
            </a:r>
            <a:br>
              <a:rPr lang="ru-RU" dirty="0" smtClean="0"/>
            </a:br>
            <a:r>
              <a:rPr lang="ru-RU" dirty="0" smtClean="0"/>
              <a:t>  </a:t>
            </a:r>
            <a:endParaRPr lang="ru-RU" dirty="0"/>
          </a:p>
        </p:txBody>
      </p:sp>
      <p:pic>
        <p:nvPicPr>
          <p:cNvPr id="59394" name="Picture 2" descr="Похожее изображение"/>
          <p:cNvPicPr>
            <a:picLocks noChangeAspect="1" noChangeArrowheads="1"/>
          </p:cNvPicPr>
          <p:nvPr/>
        </p:nvPicPr>
        <p:blipFill>
          <a:blip r:embed="rId2" cstate="print"/>
          <a:srcRect/>
          <a:stretch>
            <a:fillRect/>
          </a:stretch>
        </p:blipFill>
        <p:spPr bwMode="auto">
          <a:xfrm>
            <a:off x="6591300" y="3609975"/>
            <a:ext cx="2857500" cy="2857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7"/>
            <a:ext cx="8543925" cy="644524"/>
          </a:xfrm>
        </p:spPr>
        <p:txBody>
          <a:bodyPr>
            <a:normAutofit fontScale="90000"/>
          </a:bodyPr>
          <a:lstStyle/>
          <a:p>
            <a:r>
              <a:rPr lang="ru-RU" dirty="0" smtClean="0"/>
              <a:t>Особенности заболевания</a:t>
            </a:r>
            <a:endParaRPr lang="ru-RU" dirty="0"/>
          </a:p>
        </p:txBody>
      </p:sp>
      <p:sp>
        <p:nvSpPr>
          <p:cNvPr id="3" name="Содержимое 2"/>
          <p:cNvSpPr>
            <a:spLocks noGrp="1"/>
          </p:cNvSpPr>
          <p:nvPr>
            <p:ph idx="1"/>
          </p:nvPr>
        </p:nvSpPr>
        <p:spPr>
          <a:xfrm>
            <a:off x="519113" y="1196976"/>
            <a:ext cx="9158287" cy="3403600"/>
          </a:xfrm>
        </p:spPr>
        <p:txBody>
          <a:bodyPr>
            <a:normAutofit/>
          </a:bodyPr>
          <a:lstStyle/>
          <a:p>
            <a:r>
              <a:rPr lang="ru-RU" sz="2400" dirty="0" smtClean="0"/>
              <a:t>Если ген с мутаций (</a:t>
            </a:r>
            <a:r>
              <a:rPr lang="en-US" sz="2400" dirty="0" err="1" smtClean="0"/>
              <a:t>Hb-betaS</a:t>
            </a:r>
            <a:r>
              <a:rPr lang="en-US" sz="2400" dirty="0" smtClean="0"/>
              <a:t>) </a:t>
            </a:r>
            <a:r>
              <a:rPr lang="ru-RU" sz="2400" dirty="0" smtClean="0"/>
              <a:t>и в маминой, и в папиной хромосомах (</a:t>
            </a:r>
            <a:r>
              <a:rPr lang="ru-RU" sz="2400" b="1" dirty="0" err="1" smtClean="0"/>
              <a:t>гомозигота</a:t>
            </a:r>
            <a:r>
              <a:rPr lang="ru-RU" sz="2400" b="1" dirty="0" smtClean="0"/>
              <a:t> по гену</a:t>
            </a:r>
            <a:r>
              <a:rPr lang="ru-RU" sz="2400" dirty="0" smtClean="0"/>
              <a:t>), то человек тяжело болеет, т.к. ткани получают недостаточно кислорода</a:t>
            </a:r>
          </a:p>
          <a:p>
            <a:r>
              <a:rPr lang="ru-RU" sz="2400" dirty="0" smtClean="0"/>
              <a:t> </a:t>
            </a:r>
            <a:r>
              <a:rPr lang="ru-RU" sz="2400" dirty="0" smtClean="0"/>
              <a:t>Если ген </a:t>
            </a:r>
            <a:r>
              <a:rPr lang="en-US" sz="2400" dirty="0" err="1" smtClean="0"/>
              <a:t>Hb-betaS</a:t>
            </a:r>
            <a:r>
              <a:rPr lang="ru-RU" sz="2400" dirty="0" smtClean="0"/>
              <a:t> только в одной из двух гомологичных хромосом </a:t>
            </a:r>
            <a:r>
              <a:rPr lang="ru-RU" sz="2400" dirty="0" smtClean="0"/>
              <a:t>(</a:t>
            </a:r>
            <a:r>
              <a:rPr lang="ru-RU" sz="2400" b="1" dirty="0" err="1" smtClean="0"/>
              <a:t>гетерозигота</a:t>
            </a:r>
            <a:r>
              <a:rPr lang="ru-RU" sz="2400" b="1" dirty="0" smtClean="0"/>
              <a:t> </a:t>
            </a:r>
            <a:r>
              <a:rPr lang="ru-RU" sz="2400" b="1" dirty="0" smtClean="0"/>
              <a:t>по гену</a:t>
            </a:r>
            <a:r>
              <a:rPr lang="ru-RU" sz="2400" dirty="0" smtClean="0"/>
              <a:t>), </a:t>
            </a:r>
            <a:r>
              <a:rPr lang="ru-RU" sz="2400" dirty="0" smtClean="0"/>
              <a:t>то человек, в целом, здоров; хуже переносит большую нагрузку.</a:t>
            </a:r>
          </a:p>
          <a:p>
            <a:r>
              <a:rPr lang="ru-RU" sz="2400" dirty="0" err="1" smtClean="0"/>
              <a:t>Гетерозиготы</a:t>
            </a:r>
            <a:r>
              <a:rPr lang="ru-RU" sz="2400" dirty="0" smtClean="0"/>
              <a:t> значительно реже болеют малярией!</a:t>
            </a:r>
            <a:br>
              <a:rPr lang="ru-RU" sz="2400" dirty="0" smtClean="0"/>
            </a:br>
            <a:r>
              <a:rPr lang="ru-RU" sz="2400" dirty="0" smtClean="0"/>
              <a:t>Этим объясняется распространенность </a:t>
            </a:r>
            <a:r>
              <a:rPr lang="ru-RU" sz="2400" b="1" dirty="0" err="1" smtClean="0"/>
              <a:t>аллеля</a:t>
            </a:r>
            <a:r>
              <a:rPr lang="ru-RU" sz="2400" dirty="0" smtClean="0"/>
              <a:t> </a:t>
            </a:r>
            <a:r>
              <a:rPr lang="en-US" sz="2400" dirty="0" err="1" smtClean="0"/>
              <a:t>Hb-betaS</a:t>
            </a:r>
            <a:r>
              <a:rPr lang="en-US" sz="2400" dirty="0" smtClean="0"/>
              <a:t> </a:t>
            </a:r>
            <a:r>
              <a:rPr lang="ru-RU" sz="2400" dirty="0" smtClean="0"/>
              <a:t>в местах где распространена малярия.</a:t>
            </a:r>
            <a:endParaRPr lang="ru-RU" sz="2400" dirty="0"/>
          </a:p>
        </p:txBody>
      </p:sp>
      <p:pic>
        <p:nvPicPr>
          <p:cNvPr id="4" name="Picture 4" descr="Похожее изображение"/>
          <p:cNvPicPr>
            <a:picLocks noChangeAspect="1" noChangeArrowheads="1"/>
          </p:cNvPicPr>
          <p:nvPr/>
        </p:nvPicPr>
        <p:blipFill>
          <a:blip r:embed="rId2" cstate="print"/>
          <a:srcRect/>
          <a:stretch>
            <a:fillRect/>
          </a:stretch>
        </p:blipFill>
        <p:spPr bwMode="auto">
          <a:xfrm>
            <a:off x="7096404" y="4271227"/>
            <a:ext cx="2314295" cy="1942065"/>
          </a:xfrm>
          <a:prstGeom prst="rect">
            <a:avLst/>
          </a:prstGeom>
          <a:noFill/>
        </p:spPr>
      </p:pic>
      <p:sp>
        <p:nvSpPr>
          <p:cNvPr id="6" name="TextBox 5"/>
          <p:cNvSpPr txBox="1"/>
          <p:nvPr/>
        </p:nvSpPr>
        <p:spPr>
          <a:xfrm>
            <a:off x="2807716" y="4718116"/>
            <a:ext cx="3783856" cy="1569660"/>
          </a:xfrm>
          <a:prstGeom prst="rect">
            <a:avLst/>
          </a:prstGeom>
          <a:noFill/>
        </p:spPr>
        <p:txBody>
          <a:bodyPr wrap="none" rtlCol="0">
            <a:spAutoFit/>
          </a:bodyPr>
          <a:lstStyle/>
          <a:p>
            <a:r>
              <a:rPr lang="ru-RU" sz="2400" dirty="0" smtClean="0"/>
              <a:t>Эта </a:t>
            </a:r>
            <a:r>
              <a:rPr lang="ru-RU" sz="2400" dirty="0" err="1" smtClean="0"/>
              <a:t>миссенсе</a:t>
            </a:r>
            <a:r>
              <a:rPr lang="ru-RU" sz="2400" dirty="0" smtClean="0"/>
              <a:t> мутация: </a:t>
            </a:r>
            <a:br>
              <a:rPr lang="ru-RU" sz="2400" dirty="0" smtClean="0"/>
            </a:br>
            <a:r>
              <a:rPr lang="ru-RU" sz="2400" dirty="0" smtClean="0"/>
              <a:t>        вредная</a:t>
            </a:r>
            <a:r>
              <a:rPr lang="ru-RU" sz="2400" dirty="0" smtClean="0"/>
              <a:t>, </a:t>
            </a:r>
            <a:r>
              <a:rPr lang="ru-RU" sz="2400" dirty="0" smtClean="0"/>
              <a:t/>
            </a:r>
            <a:br>
              <a:rPr lang="ru-RU" sz="2400" dirty="0" smtClean="0"/>
            </a:br>
            <a:r>
              <a:rPr lang="ru-RU" sz="2400" dirty="0" smtClean="0"/>
              <a:t>        иногда </a:t>
            </a:r>
            <a:r>
              <a:rPr lang="ru-RU" sz="2400" dirty="0" smtClean="0"/>
              <a:t>не очень, </a:t>
            </a:r>
            <a:r>
              <a:rPr lang="ru-RU" sz="2400" dirty="0" smtClean="0"/>
              <a:t/>
            </a:r>
            <a:br>
              <a:rPr lang="ru-RU" sz="2400" dirty="0" smtClean="0"/>
            </a:br>
            <a:r>
              <a:rPr lang="ru-RU" sz="2400" dirty="0" smtClean="0"/>
              <a:t>        иногда </a:t>
            </a:r>
            <a:r>
              <a:rPr lang="ru-RU" sz="2400" dirty="0" smtClean="0"/>
              <a:t>даже полезная</a:t>
            </a:r>
            <a:r>
              <a:rPr lang="ru-RU" dirty="0" smtClean="0"/>
              <a:t>. </a:t>
            </a:r>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Объект 2"/>
          <p:cNvSpPr>
            <a:spLocks noGrp="1"/>
          </p:cNvSpPr>
          <p:nvPr>
            <p:ph idx="1"/>
          </p:nvPr>
        </p:nvSpPr>
        <p:spPr>
          <a:xfrm>
            <a:off x="681038" y="1449860"/>
            <a:ext cx="8543925" cy="4959179"/>
          </a:xfrm>
        </p:spPr>
        <p:txBody>
          <a:bodyPr>
            <a:normAutofit fontScale="92500" lnSpcReduction="10000"/>
          </a:bodyPr>
          <a:lstStyle/>
          <a:p>
            <a:r>
              <a:rPr lang="ru-RU" dirty="0" smtClean="0"/>
              <a:t>Геном: Наследственность, изменчивость, отбор </a:t>
            </a:r>
            <a:r>
              <a:rPr lang="en-US" dirty="0" smtClean="0"/>
              <a:t>[, </a:t>
            </a:r>
            <a:r>
              <a:rPr lang="ru-RU" dirty="0" smtClean="0"/>
              <a:t>обмен информацией между организмами</a:t>
            </a:r>
            <a:r>
              <a:rPr lang="en-US" dirty="0" smtClean="0"/>
              <a:t>]</a:t>
            </a:r>
            <a:endParaRPr lang="ru-RU" dirty="0" smtClean="0"/>
          </a:p>
          <a:p>
            <a:r>
              <a:rPr lang="ru-RU" dirty="0" smtClean="0"/>
              <a:t>Мутации</a:t>
            </a:r>
            <a:r>
              <a:rPr lang="en-US" dirty="0" smtClean="0"/>
              <a:t> </a:t>
            </a:r>
            <a:r>
              <a:rPr lang="ru-RU" dirty="0" smtClean="0"/>
              <a:t>и их отражение в выравнивании последовательностей : </a:t>
            </a:r>
          </a:p>
          <a:p>
            <a:pPr lvl="1"/>
            <a:r>
              <a:rPr lang="ru-RU" dirty="0" smtClean="0"/>
              <a:t>Локальные, большие перестройки</a:t>
            </a:r>
          </a:p>
          <a:p>
            <a:pPr lvl="1"/>
            <a:r>
              <a:rPr lang="ru-RU" dirty="0" smtClean="0"/>
              <a:t>Соматические и наследуемые (про мутации </a:t>
            </a:r>
            <a:r>
              <a:rPr lang="en-US" dirty="0" smtClean="0"/>
              <a:t>de novo)</a:t>
            </a:r>
            <a:endParaRPr lang="ru-RU" dirty="0" smtClean="0"/>
          </a:p>
          <a:p>
            <a:pPr lvl="1"/>
            <a:r>
              <a:rPr lang="ru-RU" dirty="0" smtClean="0"/>
              <a:t>Последствия мутаций:  не совместимые с жизнью, слабо вредные, нейтральные, полезные (очень редкие </a:t>
            </a:r>
            <a:r>
              <a:rPr lang="en-US" dirty="0" smtClean="0">
                <a:sym typeface="Wingdings" panose="05000000000000000000" pitchFamily="2" charset="2"/>
              </a:rPr>
              <a:t> )</a:t>
            </a:r>
            <a:endParaRPr lang="ru-RU" dirty="0" smtClean="0">
              <a:sym typeface="Wingdings" panose="05000000000000000000" pitchFamily="2" charset="2"/>
            </a:endParaRPr>
          </a:p>
          <a:p>
            <a:r>
              <a:rPr lang="ru-RU" dirty="0" smtClean="0">
                <a:sym typeface="Wingdings" panose="05000000000000000000" pitchFamily="2" charset="2"/>
              </a:rPr>
              <a:t>Что написано в геномах: Гены белков, Гены РНК, Участки ДНК участвующие в регуляции, </a:t>
            </a:r>
            <a:r>
              <a:rPr lang="en-US" dirty="0" smtClean="0">
                <a:sym typeface="Wingdings" panose="05000000000000000000" pitchFamily="2" charset="2"/>
              </a:rPr>
              <a:t>“</a:t>
            </a:r>
            <a:r>
              <a:rPr lang="ru-RU" dirty="0" smtClean="0">
                <a:sym typeface="Wingdings" panose="05000000000000000000" pitchFamily="2" charset="2"/>
              </a:rPr>
              <a:t>мусорная ДНК</a:t>
            </a:r>
            <a:r>
              <a:rPr lang="en-US" dirty="0" smtClean="0">
                <a:sym typeface="Wingdings" panose="05000000000000000000" pitchFamily="2" charset="2"/>
              </a:rPr>
              <a:t>”</a:t>
            </a:r>
            <a:r>
              <a:rPr lang="ru-RU" dirty="0" smtClean="0">
                <a:sym typeface="Wingdings" panose="05000000000000000000" pitchFamily="2" charset="2"/>
              </a:rPr>
              <a:t> </a:t>
            </a:r>
          </a:p>
          <a:p>
            <a:r>
              <a:rPr lang="ru-RU" dirty="0" smtClean="0">
                <a:sym typeface="Wingdings" panose="05000000000000000000" pitchFamily="2" charset="2"/>
              </a:rPr>
              <a:t>Мутации в белках:</a:t>
            </a:r>
          </a:p>
          <a:p>
            <a:pPr lvl="1"/>
            <a:r>
              <a:rPr lang="ru-RU" dirty="0" smtClean="0">
                <a:sym typeface="Wingdings" panose="05000000000000000000" pitchFamily="2" charset="2"/>
              </a:rPr>
              <a:t>Синонимические</a:t>
            </a:r>
            <a:r>
              <a:rPr lang="en-US" dirty="0" smtClean="0">
                <a:sym typeface="Wingdings" panose="05000000000000000000" pitchFamily="2" charset="2"/>
              </a:rPr>
              <a:t> (silent)</a:t>
            </a:r>
            <a:endParaRPr lang="ru-RU" dirty="0" smtClean="0">
              <a:sym typeface="Wingdings" panose="05000000000000000000" pitchFamily="2" charset="2"/>
            </a:endParaRPr>
          </a:p>
          <a:p>
            <a:pPr lvl="1"/>
            <a:r>
              <a:rPr lang="ru-RU" dirty="0" smtClean="0">
                <a:sym typeface="Wingdings" panose="05000000000000000000" pitchFamily="2" charset="2"/>
              </a:rPr>
              <a:t>Аминокислотные</a:t>
            </a:r>
            <a:r>
              <a:rPr lang="en-US" dirty="0" smtClean="0">
                <a:sym typeface="Wingdings" panose="05000000000000000000" pitchFamily="2" charset="2"/>
              </a:rPr>
              <a:t> (</a:t>
            </a:r>
            <a:r>
              <a:rPr lang="en-US" dirty="0" err="1" smtClean="0">
                <a:sym typeface="Wingdings" panose="05000000000000000000" pitchFamily="2" charset="2"/>
              </a:rPr>
              <a:t>missense</a:t>
            </a:r>
            <a:r>
              <a:rPr lang="en-US" dirty="0" smtClean="0">
                <a:sym typeface="Wingdings" panose="05000000000000000000" pitchFamily="2" charset="2"/>
              </a:rPr>
              <a:t>)</a:t>
            </a:r>
          </a:p>
          <a:p>
            <a:pPr lvl="1"/>
            <a:r>
              <a:rPr lang="en-US" dirty="0" smtClean="0">
                <a:sym typeface="Wingdings" panose="05000000000000000000" pitchFamily="2" charset="2"/>
              </a:rPr>
              <a:t>(nonsense)</a:t>
            </a:r>
            <a:endParaRPr lang="ru-RU" dirty="0" smtClean="0">
              <a:sym typeface="Wingdings" panose="05000000000000000000" pitchFamily="2" charset="2"/>
            </a:endParaRPr>
          </a:p>
          <a:p>
            <a:pPr marL="457200" lvl="1" indent="0">
              <a:buNone/>
            </a:pPr>
            <a:endParaRPr lang="ru-RU" dirty="0" smtClean="0"/>
          </a:p>
          <a:p>
            <a:pPr marL="0" indent="0">
              <a:buNone/>
            </a:pPr>
            <a:endParaRPr lang="en-US" dirty="0" smtClean="0">
              <a:sym typeface="Wingdings" panose="05000000000000000000" pitchFamily="2" charset="2"/>
            </a:endParaRPr>
          </a:p>
          <a:p>
            <a:pPr lvl="1">
              <a:buNone/>
            </a:pPr>
            <a:endParaRPr lang="en-US" dirty="0" smtClean="0"/>
          </a:p>
        </p:txBody>
      </p:sp>
    </p:spTree>
    <p:extLst>
      <p:ext uri="{BB962C8B-B14F-4D97-AF65-F5344CB8AC3E}">
        <p14:creationId xmlns:p14="http://schemas.microsoft.com/office/powerpoint/2010/main" xmlns="" val="4246077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 y="222251"/>
            <a:ext cx="8843962" cy="758824"/>
          </a:xfrm>
        </p:spPr>
        <p:txBody>
          <a:bodyPr>
            <a:normAutofit fontScale="90000"/>
          </a:bodyPr>
          <a:lstStyle/>
          <a:p>
            <a:r>
              <a:rPr lang="ru-RU" sz="3600" dirty="0" err="1" smtClean="0"/>
              <a:t>Муковисцедоз</a:t>
            </a:r>
            <a:r>
              <a:rPr lang="ru-RU" sz="3600" dirty="0" smtClean="0"/>
              <a:t> </a:t>
            </a:r>
            <a:r>
              <a:rPr lang="ru-RU" sz="3600" dirty="0" smtClean="0"/>
              <a:t>(он же – </a:t>
            </a:r>
            <a:r>
              <a:rPr lang="ru-RU" sz="3600" dirty="0" err="1" smtClean="0"/>
              <a:t>цистический</a:t>
            </a:r>
            <a:r>
              <a:rPr lang="ru-RU" sz="3600" dirty="0" smtClean="0"/>
              <a:t> фиброз)</a:t>
            </a:r>
            <a:endParaRPr lang="ru-RU" sz="3600" dirty="0"/>
          </a:p>
        </p:txBody>
      </p:sp>
      <p:sp>
        <p:nvSpPr>
          <p:cNvPr id="4" name="Прямоугольник 3"/>
          <p:cNvSpPr/>
          <p:nvPr/>
        </p:nvSpPr>
        <p:spPr>
          <a:xfrm>
            <a:off x="4620903" y="6216363"/>
            <a:ext cx="4910447" cy="369332"/>
          </a:xfrm>
          <a:prstGeom prst="rect">
            <a:avLst/>
          </a:prstGeom>
        </p:spPr>
        <p:txBody>
          <a:bodyPr wrap="none">
            <a:spAutoFit/>
          </a:bodyPr>
          <a:lstStyle/>
          <a:p>
            <a:r>
              <a:rPr lang="en-US" dirty="0"/>
              <a:t>http://www.biology-pages.info/M/Mutations.html</a:t>
            </a:r>
            <a:endParaRPr lang="ru-RU" dirty="0"/>
          </a:p>
        </p:txBody>
      </p:sp>
      <p:sp>
        <p:nvSpPr>
          <p:cNvPr id="7" name="TextBox 6"/>
          <p:cNvSpPr txBox="1"/>
          <p:nvPr/>
        </p:nvSpPr>
        <p:spPr>
          <a:xfrm>
            <a:off x="429641" y="923991"/>
            <a:ext cx="5348452" cy="369332"/>
          </a:xfrm>
          <a:prstGeom prst="rect">
            <a:avLst/>
          </a:prstGeom>
          <a:noFill/>
        </p:spPr>
        <p:txBody>
          <a:bodyPr wrap="none" rtlCol="0">
            <a:spAutoFit/>
          </a:bodyPr>
          <a:lstStyle/>
          <a:p>
            <a:r>
              <a:rPr lang="ru-RU" dirty="0" smtClean="0"/>
              <a:t> В основе заболевания </a:t>
            </a:r>
            <a:r>
              <a:rPr lang="ru-RU" dirty="0" smtClean="0"/>
              <a:t>лежат мутации </a:t>
            </a:r>
            <a:r>
              <a:rPr lang="ru-RU" dirty="0" smtClean="0"/>
              <a:t>в гене </a:t>
            </a:r>
            <a:r>
              <a:rPr lang="ru-RU" dirty="0" smtClean="0"/>
              <a:t>CFTR</a:t>
            </a:r>
            <a:r>
              <a:rPr lang="en-US" dirty="0" smtClean="0"/>
              <a:t>:</a:t>
            </a:r>
            <a:r>
              <a:rPr lang="ru-RU" dirty="0" smtClean="0"/>
              <a:t> </a:t>
            </a:r>
            <a:endParaRPr lang="ru-RU" dirty="0"/>
          </a:p>
        </p:txBody>
      </p:sp>
      <p:sp>
        <p:nvSpPr>
          <p:cNvPr id="3" name="Прямоугольник 2"/>
          <p:cNvSpPr/>
          <p:nvPr/>
        </p:nvSpPr>
        <p:spPr>
          <a:xfrm>
            <a:off x="4642162" y="3647814"/>
            <a:ext cx="4953000" cy="2308324"/>
          </a:xfrm>
          <a:prstGeom prst="rect">
            <a:avLst/>
          </a:prstGeom>
        </p:spPr>
        <p:txBody>
          <a:bodyPr>
            <a:spAutoFit/>
          </a:bodyPr>
          <a:lstStyle/>
          <a:p>
            <a:r>
              <a:rPr lang="en-US" dirty="0">
                <a:solidFill>
                  <a:srgbClr val="000000"/>
                </a:solidFill>
                <a:latin typeface="Times New Roman" panose="02020603050405020304" pitchFamily="18" charset="0"/>
              </a:rPr>
              <a:t>With a nonsense mutation, the new nucleotide changes a codon that specified an amino acid to one of the </a:t>
            </a:r>
            <a:r>
              <a:rPr lang="en-US" b="1" dirty="0">
                <a:solidFill>
                  <a:srgbClr val="000000"/>
                </a:solidFill>
                <a:latin typeface="Times New Roman" panose="02020603050405020304" pitchFamily="18" charset="0"/>
              </a:rPr>
              <a:t>STOP</a:t>
            </a:r>
            <a:r>
              <a:rPr lang="en-US" dirty="0">
                <a:solidFill>
                  <a:srgbClr val="000000"/>
                </a:solidFill>
                <a:latin typeface="Times New Roman" panose="02020603050405020304" pitchFamily="18" charset="0"/>
              </a:rPr>
              <a:t> codons (</a:t>
            </a:r>
            <a:r>
              <a:rPr lang="en-US" b="1" dirty="0">
                <a:solidFill>
                  <a:srgbClr val="000000"/>
                </a:solidFill>
                <a:latin typeface="Times New Roman" panose="02020603050405020304" pitchFamily="18" charset="0"/>
              </a:rPr>
              <a:t>TAA</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TAG</a:t>
            </a:r>
            <a:r>
              <a:rPr lang="en-US" dirty="0">
                <a:solidFill>
                  <a:srgbClr val="000000"/>
                </a:solidFill>
                <a:latin typeface="Times New Roman" panose="02020603050405020304" pitchFamily="18" charset="0"/>
              </a:rPr>
              <a:t>, or </a:t>
            </a:r>
            <a:r>
              <a:rPr lang="en-US" b="1" dirty="0">
                <a:solidFill>
                  <a:srgbClr val="000000"/>
                </a:solidFill>
                <a:latin typeface="Times New Roman" panose="02020603050405020304" pitchFamily="18" charset="0"/>
              </a:rPr>
              <a:t>TGA</a:t>
            </a:r>
            <a:r>
              <a:rPr lang="en-US" dirty="0">
                <a:solidFill>
                  <a:srgbClr val="000000"/>
                </a:solidFill>
                <a:latin typeface="Times New Roman" panose="02020603050405020304" pitchFamily="18" charset="0"/>
              </a:rPr>
              <a:t>). Therefore, </a:t>
            </a:r>
            <a:r>
              <a:rPr lang="en-US" b="1" dirty="0">
                <a:solidFill>
                  <a:srgbClr val="000000"/>
                </a:solidFill>
                <a:latin typeface="Times New Roman" panose="02020603050405020304" pitchFamily="18" charset="0"/>
                <a:hlinkClick r:id="rId2"/>
              </a:rPr>
              <a:t>translation</a:t>
            </a:r>
            <a:r>
              <a:rPr lang="en-US" dirty="0">
                <a:solidFill>
                  <a:srgbClr val="000000"/>
                </a:solidFill>
                <a:latin typeface="Times New Roman" panose="02020603050405020304" pitchFamily="18" charset="0"/>
              </a:rPr>
              <a:t> of the messenger RNA </a:t>
            </a:r>
            <a:r>
              <a:rPr lang="en-US" b="1" dirty="0">
                <a:solidFill>
                  <a:srgbClr val="000000"/>
                </a:solidFill>
                <a:latin typeface="Times New Roman" panose="02020603050405020304" pitchFamily="18" charset="0"/>
              </a:rPr>
              <a:t>transcribed</a:t>
            </a:r>
            <a:r>
              <a:rPr lang="en-US" dirty="0">
                <a:solidFill>
                  <a:srgbClr val="000000"/>
                </a:solidFill>
                <a:latin typeface="Times New Roman" panose="02020603050405020304" pitchFamily="18" charset="0"/>
              </a:rPr>
              <a:t> from this mutant gene will stop prematurely. The earlier in the gene that this occurs, the more truncated the protein product and the more likely that it will be unable to function.</a:t>
            </a:r>
            <a:endParaRPr lang="ru-RU" dirty="0"/>
          </a:p>
        </p:txBody>
      </p:sp>
      <p:pic>
        <p:nvPicPr>
          <p:cNvPr id="5" name="Picture 2" descr="http://www.biology-pages.info/C/CF_Mutation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926" y="1320574"/>
            <a:ext cx="3452274" cy="493871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FTR.svg"/>
          <p:cNvPicPr>
            <a:picLocks noChangeAspect="1" noChangeArrowheads="1"/>
          </p:cNvPicPr>
          <p:nvPr/>
        </p:nvPicPr>
        <p:blipFill>
          <a:blip r:embed="rId4" cstate="print"/>
          <a:srcRect/>
          <a:stretch>
            <a:fillRect/>
          </a:stretch>
        </p:blipFill>
        <p:spPr bwMode="auto">
          <a:xfrm>
            <a:off x="6146800" y="795337"/>
            <a:ext cx="3051175" cy="2479676"/>
          </a:xfrm>
          <a:prstGeom prst="rect">
            <a:avLst/>
          </a:prstGeom>
          <a:noFill/>
        </p:spPr>
      </p:pic>
    </p:spTree>
    <p:extLst>
      <p:ext uri="{BB962C8B-B14F-4D97-AF65-F5344CB8AC3E}">
        <p14:creationId xmlns:p14="http://schemas.microsoft.com/office/powerpoint/2010/main" xmlns="" val="1212156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889613123"/>
              </p:ext>
            </p:extLst>
          </p:nvPr>
        </p:nvGraphicFramePr>
        <p:xfrm>
          <a:off x="638175" y="34749"/>
          <a:ext cx="8507016" cy="6823251"/>
        </p:xfrm>
        <a:graphic>
          <a:graphicData uri="http://schemas.openxmlformats.org/drawingml/2006/table">
            <a:tbl>
              <a:tblPr/>
              <a:tblGrid>
                <a:gridCol w="773365"/>
                <a:gridCol w="773365"/>
                <a:gridCol w="773365"/>
                <a:gridCol w="773365"/>
                <a:gridCol w="585672"/>
                <a:gridCol w="961059"/>
                <a:gridCol w="773365"/>
                <a:gridCol w="773365"/>
                <a:gridCol w="773365"/>
                <a:gridCol w="773365"/>
                <a:gridCol w="773365"/>
              </a:tblGrid>
              <a:tr h="416047">
                <a:tc>
                  <a:txBody>
                    <a:bodyPr/>
                    <a:lstStyle/>
                    <a:p>
                      <a:r>
                        <a:rPr lang="en-US" sz="2200" baseline="0" dirty="0">
                          <a:latin typeface="+mn-lt"/>
                        </a:rPr>
                        <a:t>TTT</a:t>
                      </a:r>
                    </a:p>
                  </a:txBody>
                  <a:tcPr marL="55242" marR="55242" marT="33995" marB="33995" anchor="ctr">
                    <a:lnL>
                      <a:noFill/>
                    </a:lnL>
                    <a:lnR>
                      <a:noFill/>
                    </a:lnR>
                    <a:lnT>
                      <a:noFill/>
                    </a:lnT>
                    <a:lnB>
                      <a:noFill/>
                    </a:lnB>
                  </a:tcPr>
                </a:tc>
                <a:tc>
                  <a:txBody>
                    <a:bodyPr/>
                    <a:lstStyle/>
                    <a:p>
                      <a:r>
                        <a:rPr lang="en-US" sz="2200" baseline="0">
                          <a:latin typeface="+mn-lt"/>
                        </a:rPr>
                        <a:t>Phe</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TCT</a:t>
                      </a:r>
                    </a:p>
                  </a:txBody>
                  <a:tcPr marL="55242" marR="55242" marT="33995" marB="33995" anchor="ctr">
                    <a:lnL>
                      <a:noFill/>
                    </a:lnL>
                    <a:lnR>
                      <a:noFill/>
                    </a:lnR>
                    <a:lnT>
                      <a:noFill/>
                    </a:lnT>
                    <a:lnB>
                      <a:noFill/>
                    </a:lnB>
                  </a:tcPr>
                </a:tc>
                <a:tc>
                  <a:txBody>
                    <a:bodyPr/>
                    <a:lstStyle/>
                    <a:p>
                      <a:r>
                        <a:rPr lang="en-US" sz="2200" baseline="0" dirty="0" err="1">
                          <a:latin typeface="+mn-lt"/>
                        </a:rPr>
                        <a:t>Ser</a:t>
                      </a:r>
                      <a:endParaRPr lang="en-US" sz="2200" baseline="0" dirty="0">
                        <a:latin typeface="+mn-lt"/>
                      </a:endParaRP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TAT</a:t>
                      </a:r>
                    </a:p>
                  </a:txBody>
                  <a:tcPr marL="55242" marR="55242" marT="33995" marB="33995" anchor="ctr">
                    <a:lnL>
                      <a:noFill/>
                    </a:lnL>
                    <a:lnR>
                      <a:noFill/>
                    </a:lnR>
                    <a:lnT>
                      <a:noFill/>
                    </a:lnT>
                    <a:lnB>
                      <a:noFill/>
                    </a:lnB>
                  </a:tcPr>
                </a:tc>
                <a:tc>
                  <a:txBody>
                    <a:bodyPr/>
                    <a:lstStyle/>
                    <a:p>
                      <a:pPr algn="l"/>
                      <a:r>
                        <a:rPr lang="en-US" sz="2200" baseline="0" dirty="0">
                          <a:latin typeface="+mn-lt"/>
                        </a:rPr>
                        <a:t>Tyr</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TGT</a:t>
                      </a:r>
                    </a:p>
                  </a:txBody>
                  <a:tcPr marL="55242" marR="55242" marT="33995" marB="33995" anchor="ctr">
                    <a:lnL>
                      <a:noFill/>
                    </a:lnL>
                    <a:lnR>
                      <a:noFill/>
                    </a:lnR>
                    <a:lnT>
                      <a:noFill/>
                    </a:lnT>
                    <a:lnB>
                      <a:noFill/>
                    </a:lnB>
                  </a:tcPr>
                </a:tc>
                <a:tc>
                  <a:txBody>
                    <a:bodyPr/>
                    <a:lstStyle/>
                    <a:p>
                      <a:r>
                        <a:rPr lang="en-US" sz="2200" baseline="0">
                          <a:latin typeface="+mn-lt"/>
                        </a:rPr>
                        <a:t>Cys</a:t>
                      </a:r>
                    </a:p>
                  </a:txBody>
                  <a:tcPr marL="55242" marR="55242" marT="33995" marB="33995" anchor="ctr">
                    <a:lnL>
                      <a:noFill/>
                    </a:lnL>
                    <a:lnR>
                      <a:noFill/>
                    </a:lnR>
                    <a:lnT>
                      <a:noFill/>
                    </a:lnT>
                    <a:lnB>
                      <a:noFill/>
                    </a:lnB>
                  </a:tcPr>
                </a:tc>
              </a:tr>
              <a:tr h="416047">
                <a:tc>
                  <a:txBody>
                    <a:bodyPr/>
                    <a:lstStyle/>
                    <a:p>
                      <a:r>
                        <a:rPr lang="en-US" sz="2200" baseline="0" dirty="0">
                          <a:latin typeface="+mn-lt"/>
                        </a:rPr>
                        <a:t>TTC</a:t>
                      </a:r>
                    </a:p>
                  </a:txBody>
                  <a:tcPr marL="55242" marR="55242" marT="33995" marB="33995" anchor="ctr">
                    <a:lnL>
                      <a:noFill/>
                    </a:lnL>
                    <a:lnR>
                      <a:noFill/>
                    </a:lnR>
                    <a:lnT>
                      <a:noFill/>
                    </a:lnT>
                    <a:lnB>
                      <a:noFill/>
                    </a:lnB>
                  </a:tcPr>
                </a:tc>
                <a:tc>
                  <a:txBody>
                    <a:bodyPr/>
                    <a:lstStyle/>
                    <a:p>
                      <a:r>
                        <a:rPr lang="en-US" sz="2200" baseline="0">
                          <a:latin typeface="+mn-lt"/>
                        </a:rPr>
                        <a:t>Phe</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TCC</a:t>
                      </a:r>
                    </a:p>
                  </a:txBody>
                  <a:tcPr marL="55242" marR="55242" marT="33995" marB="33995" anchor="ctr">
                    <a:lnL>
                      <a:noFill/>
                    </a:lnL>
                    <a:lnR>
                      <a:noFill/>
                    </a:lnR>
                    <a:lnT>
                      <a:noFill/>
                    </a:lnT>
                    <a:lnB>
                      <a:noFill/>
                    </a:lnB>
                  </a:tcPr>
                </a:tc>
                <a:tc>
                  <a:txBody>
                    <a:bodyPr/>
                    <a:lstStyle/>
                    <a:p>
                      <a:r>
                        <a:rPr lang="en-US" sz="2200" baseline="0" dirty="0" err="1">
                          <a:latin typeface="+mn-lt"/>
                        </a:rPr>
                        <a:t>Ser</a:t>
                      </a:r>
                      <a:endParaRPr lang="en-US" sz="2200" baseline="0" dirty="0">
                        <a:latin typeface="+mn-lt"/>
                      </a:endParaRPr>
                    </a:p>
                  </a:txBody>
                  <a:tcPr marL="55242" marR="55242" marT="33995" marB="33995" anchor="ctr">
                    <a:lnL>
                      <a:noFill/>
                    </a:lnL>
                    <a:lnR>
                      <a:noFill/>
                    </a:lnR>
                    <a:lnT>
                      <a:noFill/>
                    </a:lnT>
                    <a:lnB>
                      <a:noFill/>
                    </a:lnB>
                  </a:tcPr>
                </a:tc>
                <a:tc>
                  <a:txBody>
                    <a:bodyPr/>
                    <a:lstStyle/>
                    <a:p>
                      <a:pPr algn="l"/>
                      <a:endParaRPr lang="ru-RU" sz="2200" baseline="0">
                        <a:latin typeface="+mn-lt"/>
                      </a:endParaRPr>
                    </a:p>
                  </a:txBody>
                  <a:tcPr marL="55242" marR="55242" marT="33995" marB="33995" anchor="ctr">
                    <a:lnL>
                      <a:noFill/>
                    </a:lnL>
                    <a:lnR>
                      <a:noFill/>
                    </a:lnR>
                    <a:lnT>
                      <a:noFill/>
                    </a:lnT>
                    <a:lnB>
                      <a:noFill/>
                    </a:lnB>
                  </a:tcPr>
                </a:tc>
                <a:tc>
                  <a:txBody>
                    <a:bodyPr/>
                    <a:lstStyle/>
                    <a:p>
                      <a:pPr algn="l"/>
                      <a:r>
                        <a:rPr lang="en-US" sz="2200" baseline="0">
                          <a:latin typeface="+mn-lt"/>
                        </a:rPr>
                        <a:t>TAC</a:t>
                      </a:r>
                    </a:p>
                  </a:txBody>
                  <a:tcPr marL="55242" marR="55242" marT="33995" marB="33995" anchor="ctr">
                    <a:lnL>
                      <a:noFill/>
                    </a:lnL>
                    <a:lnR>
                      <a:noFill/>
                    </a:lnR>
                    <a:lnT>
                      <a:noFill/>
                    </a:lnT>
                    <a:lnB>
                      <a:noFill/>
                    </a:lnB>
                  </a:tcPr>
                </a:tc>
                <a:tc>
                  <a:txBody>
                    <a:bodyPr/>
                    <a:lstStyle/>
                    <a:p>
                      <a:pPr algn="l"/>
                      <a:r>
                        <a:rPr lang="en-US" sz="2200" baseline="0" dirty="0">
                          <a:latin typeface="+mn-lt"/>
                        </a:rPr>
                        <a:t>Tyr</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TGC</a:t>
                      </a:r>
                    </a:p>
                  </a:txBody>
                  <a:tcPr marL="55242" marR="55242" marT="33995" marB="33995" anchor="ctr">
                    <a:lnL>
                      <a:noFill/>
                    </a:lnL>
                    <a:lnR>
                      <a:noFill/>
                    </a:lnR>
                    <a:lnT>
                      <a:noFill/>
                    </a:lnT>
                    <a:lnB>
                      <a:noFill/>
                    </a:lnB>
                  </a:tcPr>
                </a:tc>
                <a:tc>
                  <a:txBody>
                    <a:bodyPr/>
                    <a:lstStyle/>
                    <a:p>
                      <a:r>
                        <a:rPr lang="en-US" sz="2200" baseline="0">
                          <a:latin typeface="+mn-lt"/>
                        </a:rPr>
                        <a:t>Cys</a:t>
                      </a:r>
                    </a:p>
                  </a:txBody>
                  <a:tcPr marL="55242" marR="55242" marT="33995" marB="33995" anchor="ctr">
                    <a:lnL>
                      <a:noFill/>
                    </a:lnL>
                    <a:lnR>
                      <a:noFill/>
                    </a:lnR>
                    <a:lnT>
                      <a:noFill/>
                    </a:lnT>
                    <a:lnB>
                      <a:noFill/>
                    </a:lnB>
                  </a:tcPr>
                </a:tc>
              </a:tr>
              <a:tr h="416047">
                <a:tc>
                  <a:txBody>
                    <a:bodyPr/>
                    <a:lstStyle/>
                    <a:p>
                      <a:r>
                        <a:rPr lang="en-US" sz="2200" baseline="0" dirty="0">
                          <a:latin typeface="+mn-lt"/>
                        </a:rPr>
                        <a:t>TTA</a:t>
                      </a:r>
                    </a:p>
                  </a:txBody>
                  <a:tcPr marL="55242" marR="55242" marT="33995" marB="33995" anchor="ctr">
                    <a:lnL>
                      <a:noFill/>
                    </a:lnL>
                    <a:lnR>
                      <a:noFill/>
                    </a:lnR>
                    <a:lnT>
                      <a:noFill/>
                    </a:lnT>
                    <a:lnB>
                      <a:noFill/>
                    </a:lnB>
                    <a:solidFill>
                      <a:srgbClr val="FFCCCC"/>
                    </a:solidFill>
                  </a:tcPr>
                </a:tc>
                <a:tc>
                  <a:txBody>
                    <a:bodyPr/>
                    <a:lstStyle/>
                    <a:p>
                      <a:r>
                        <a:rPr lang="en-US" sz="2200" baseline="0" dirty="0" err="1">
                          <a:latin typeface="+mn-lt"/>
                        </a:rPr>
                        <a:t>Leu</a:t>
                      </a:r>
                      <a:endParaRPr lang="en-US" sz="2200" baseline="0" dirty="0">
                        <a:latin typeface="+mn-lt"/>
                      </a:endParaRPr>
                    </a:p>
                  </a:txBody>
                  <a:tcPr marL="55242" marR="55242" marT="33995" marB="33995" anchor="ctr">
                    <a:lnL>
                      <a:noFill/>
                    </a:lnL>
                    <a:lnR>
                      <a:noFill/>
                    </a:lnR>
                    <a:lnT>
                      <a:noFill/>
                    </a:lnT>
                    <a:lnB>
                      <a:noFill/>
                    </a:lnB>
                    <a:solidFill>
                      <a:srgbClr val="FFCCCC"/>
                    </a:solidFill>
                  </a:tcPr>
                </a:tc>
                <a:tc>
                  <a:txBody>
                    <a:bodyPr/>
                    <a:lstStyle/>
                    <a:p>
                      <a:endParaRPr lang="ru-RU" sz="2200" baseline="0" dirty="0">
                        <a:latin typeface="+mn-lt"/>
                      </a:endParaRPr>
                    </a:p>
                  </a:txBody>
                  <a:tcPr marL="55242" marR="55242" marT="33995" marB="33995" anchor="ctr">
                    <a:lnL>
                      <a:noFill/>
                    </a:lnL>
                    <a:lnR>
                      <a:noFill/>
                    </a:lnR>
                    <a:lnT>
                      <a:noFill/>
                    </a:lnT>
                    <a:lnB>
                      <a:noFill/>
                    </a:lnB>
                  </a:tcPr>
                </a:tc>
                <a:tc>
                  <a:txBody>
                    <a:bodyPr/>
                    <a:lstStyle/>
                    <a:p>
                      <a:r>
                        <a:rPr lang="en-US" sz="2200" baseline="0">
                          <a:latin typeface="+mn-lt"/>
                        </a:rPr>
                        <a:t>TCA</a:t>
                      </a:r>
                    </a:p>
                  </a:txBody>
                  <a:tcPr marL="55242" marR="55242" marT="33995" marB="33995" anchor="ctr">
                    <a:lnL>
                      <a:noFill/>
                    </a:lnL>
                    <a:lnR>
                      <a:noFill/>
                    </a:lnR>
                    <a:lnT>
                      <a:noFill/>
                    </a:lnT>
                    <a:lnB>
                      <a:noFill/>
                    </a:lnB>
                  </a:tcPr>
                </a:tc>
                <a:tc>
                  <a:txBody>
                    <a:bodyPr/>
                    <a:lstStyle/>
                    <a:p>
                      <a:r>
                        <a:rPr lang="en-US" sz="2200" baseline="0" dirty="0" err="1">
                          <a:latin typeface="+mn-lt"/>
                        </a:rPr>
                        <a:t>Ser</a:t>
                      </a:r>
                      <a:endParaRPr lang="en-US" sz="2200" baseline="0" dirty="0">
                        <a:latin typeface="+mn-lt"/>
                      </a:endParaRP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solidFill>
                            <a:srgbClr val="FF0000"/>
                          </a:solidFill>
                          <a:latin typeface="+mn-lt"/>
                        </a:rPr>
                        <a:t>TAA</a:t>
                      </a:r>
                    </a:p>
                  </a:txBody>
                  <a:tcPr marL="55242" marR="55242" marT="33995" marB="33995" anchor="ctr">
                    <a:lnL>
                      <a:noFill/>
                    </a:lnL>
                    <a:lnR>
                      <a:noFill/>
                    </a:lnR>
                    <a:lnT>
                      <a:noFill/>
                    </a:lnT>
                    <a:lnB>
                      <a:noFill/>
                    </a:lnB>
                  </a:tcPr>
                </a:tc>
                <a:tc>
                  <a:txBody>
                    <a:bodyPr/>
                    <a:lstStyle/>
                    <a:p>
                      <a:pPr algn="l"/>
                      <a:r>
                        <a:rPr lang="en-US" sz="2200" baseline="0" dirty="0">
                          <a:solidFill>
                            <a:srgbClr val="FF0000"/>
                          </a:solidFill>
                          <a:latin typeface="+mn-lt"/>
                        </a:rPr>
                        <a:t>STOP</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dirty="0">
                          <a:solidFill>
                            <a:srgbClr val="FF0000"/>
                          </a:solidFill>
                          <a:latin typeface="+mn-lt"/>
                        </a:rPr>
                        <a:t>TGA</a:t>
                      </a:r>
                    </a:p>
                  </a:txBody>
                  <a:tcPr marL="55242" marR="55242" marT="33995" marB="33995" anchor="ctr">
                    <a:lnL>
                      <a:noFill/>
                    </a:lnL>
                    <a:lnR>
                      <a:noFill/>
                    </a:lnR>
                    <a:lnT>
                      <a:noFill/>
                    </a:lnT>
                    <a:lnB>
                      <a:noFill/>
                    </a:lnB>
                  </a:tcPr>
                </a:tc>
                <a:tc>
                  <a:txBody>
                    <a:bodyPr/>
                    <a:lstStyle/>
                    <a:p>
                      <a:r>
                        <a:rPr lang="en-US" sz="2200" baseline="0" dirty="0">
                          <a:solidFill>
                            <a:srgbClr val="FF0000"/>
                          </a:solidFill>
                          <a:latin typeface="+mn-lt"/>
                        </a:rPr>
                        <a:t>STOP</a:t>
                      </a:r>
                    </a:p>
                  </a:txBody>
                  <a:tcPr marL="55242" marR="55242" marT="33995" marB="33995" anchor="ctr">
                    <a:lnL>
                      <a:noFill/>
                    </a:lnL>
                    <a:lnR>
                      <a:noFill/>
                    </a:lnR>
                    <a:lnT>
                      <a:noFill/>
                    </a:lnT>
                    <a:lnB>
                      <a:noFill/>
                    </a:lnB>
                  </a:tcPr>
                </a:tc>
              </a:tr>
              <a:tr h="416047">
                <a:tc>
                  <a:txBody>
                    <a:bodyPr/>
                    <a:lstStyle/>
                    <a:p>
                      <a:r>
                        <a:rPr lang="en-US" sz="2200" baseline="0">
                          <a:latin typeface="+mn-lt"/>
                        </a:rPr>
                        <a:t>TTG</a:t>
                      </a:r>
                    </a:p>
                  </a:txBody>
                  <a:tcPr marL="55242" marR="55242" marT="33995" marB="33995" anchor="ctr">
                    <a:lnL>
                      <a:noFill/>
                    </a:lnL>
                    <a:lnR>
                      <a:noFill/>
                    </a:lnR>
                    <a:lnT>
                      <a:noFill/>
                    </a:lnT>
                    <a:lnB>
                      <a:noFill/>
                    </a:lnB>
                    <a:solidFill>
                      <a:srgbClr val="FFCCCC"/>
                    </a:solidFill>
                  </a:tcPr>
                </a:tc>
                <a:tc>
                  <a:txBody>
                    <a:bodyPr/>
                    <a:lstStyle/>
                    <a:p>
                      <a:r>
                        <a:rPr lang="en-US" sz="2200" baseline="0" dirty="0" err="1">
                          <a:latin typeface="+mn-lt"/>
                        </a:rPr>
                        <a:t>Leu</a:t>
                      </a:r>
                      <a:endParaRPr lang="en-US" sz="2200" baseline="0" dirty="0">
                        <a:latin typeface="+mn-lt"/>
                      </a:endParaRPr>
                    </a:p>
                  </a:txBody>
                  <a:tcPr marL="55242" marR="55242" marT="33995" marB="33995" anchor="ctr">
                    <a:lnL>
                      <a:noFill/>
                    </a:lnL>
                    <a:lnR>
                      <a:noFill/>
                    </a:lnR>
                    <a:lnT>
                      <a:noFill/>
                    </a:lnT>
                    <a:lnB>
                      <a:noFill/>
                    </a:lnB>
                    <a:solidFill>
                      <a:srgbClr val="FFCCCC"/>
                    </a:solidFill>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TCG</a:t>
                      </a:r>
                    </a:p>
                  </a:txBody>
                  <a:tcPr marL="55242" marR="55242" marT="33995" marB="33995" anchor="ctr">
                    <a:lnL>
                      <a:noFill/>
                    </a:lnL>
                    <a:lnR>
                      <a:noFill/>
                    </a:lnR>
                    <a:lnT>
                      <a:noFill/>
                    </a:lnT>
                    <a:lnB>
                      <a:noFill/>
                    </a:lnB>
                  </a:tcPr>
                </a:tc>
                <a:tc>
                  <a:txBody>
                    <a:bodyPr/>
                    <a:lstStyle/>
                    <a:p>
                      <a:r>
                        <a:rPr lang="en-US" sz="2200" baseline="0" dirty="0" err="1">
                          <a:latin typeface="+mn-lt"/>
                        </a:rPr>
                        <a:t>Ser</a:t>
                      </a:r>
                      <a:endParaRPr lang="en-US" sz="2200" baseline="0" dirty="0">
                        <a:latin typeface="+mn-lt"/>
                      </a:endParaRP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solidFill>
                            <a:srgbClr val="FF0000"/>
                          </a:solidFill>
                          <a:latin typeface="+mn-lt"/>
                        </a:rPr>
                        <a:t>TAG</a:t>
                      </a:r>
                    </a:p>
                  </a:txBody>
                  <a:tcPr marL="55242" marR="55242" marT="33995" marB="33995" anchor="ctr">
                    <a:lnL>
                      <a:noFill/>
                    </a:lnL>
                    <a:lnR>
                      <a:noFill/>
                    </a:lnR>
                    <a:lnT>
                      <a:noFill/>
                    </a:lnT>
                    <a:lnB>
                      <a:noFill/>
                    </a:lnB>
                  </a:tcPr>
                </a:tc>
                <a:tc>
                  <a:txBody>
                    <a:bodyPr/>
                    <a:lstStyle/>
                    <a:p>
                      <a:pPr algn="l"/>
                      <a:r>
                        <a:rPr lang="en-US" sz="2200" baseline="0" dirty="0">
                          <a:solidFill>
                            <a:srgbClr val="FF0000"/>
                          </a:solidFill>
                          <a:latin typeface="+mn-lt"/>
                        </a:rPr>
                        <a:t>STOP</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dirty="0">
                          <a:latin typeface="+mn-lt"/>
                        </a:rPr>
                        <a:t>TGG</a:t>
                      </a:r>
                    </a:p>
                  </a:txBody>
                  <a:tcPr marL="55242" marR="55242" marT="33995" marB="33995" anchor="ctr">
                    <a:lnL>
                      <a:noFill/>
                    </a:lnL>
                    <a:lnR>
                      <a:noFill/>
                    </a:lnR>
                    <a:lnT>
                      <a:noFill/>
                    </a:lnT>
                    <a:lnB>
                      <a:noFill/>
                    </a:lnB>
                    <a:solidFill>
                      <a:schemeClr val="accent6">
                        <a:lumMod val="40000"/>
                        <a:lumOff val="60000"/>
                      </a:schemeClr>
                    </a:solidFill>
                  </a:tcPr>
                </a:tc>
                <a:tc>
                  <a:txBody>
                    <a:bodyPr/>
                    <a:lstStyle/>
                    <a:p>
                      <a:r>
                        <a:rPr lang="en-US" sz="2200" baseline="0" dirty="0" err="1">
                          <a:latin typeface="+mn-lt"/>
                        </a:rPr>
                        <a:t>Trp</a:t>
                      </a:r>
                      <a:endParaRPr lang="en-US" sz="2200" baseline="0" dirty="0">
                        <a:latin typeface="+mn-lt"/>
                      </a:endParaRPr>
                    </a:p>
                  </a:txBody>
                  <a:tcPr marL="55242" marR="55242" marT="33995" marB="33995" anchor="ctr">
                    <a:lnL>
                      <a:noFill/>
                    </a:lnL>
                    <a:lnR>
                      <a:noFill/>
                    </a:lnR>
                    <a:lnT>
                      <a:noFill/>
                    </a:lnT>
                    <a:lnB>
                      <a:noFill/>
                    </a:lnB>
                    <a:solidFill>
                      <a:schemeClr val="accent6">
                        <a:lumMod val="40000"/>
                        <a:lumOff val="60000"/>
                      </a:schemeClr>
                    </a:solidFill>
                  </a:tcPr>
                </a:tc>
              </a:tr>
              <a:tr h="416047">
                <a:tc>
                  <a:txBody>
                    <a:bodyPr/>
                    <a:lstStyle/>
                    <a:p>
                      <a:r>
                        <a:rPr lang="en-US" sz="2200" baseline="0">
                          <a:latin typeface="+mn-lt"/>
                        </a:rPr>
                        <a:t>CTT</a:t>
                      </a:r>
                    </a:p>
                  </a:txBody>
                  <a:tcPr marL="55242" marR="55242" marT="33995" marB="33995" anchor="ctr">
                    <a:lnL>
                      <a:noFill/>
                    </a:lnL>
                    <a:lnR>
                      <a:noFill/>
                    </a:lnR>
                    <a:lnT>
                      <a:noFill/>
                    </a:lnT>
                    <a:lnB>
                      <a:noFill/>
                    </a:lnB>
                    <a:solidFill>
                      <a:srgbClr val="FFCCCC"/>
                    </a:solidFill>
                  </a:tcPr>
                </a:tc>
                <a:tc>
                  <a:txBody>
                    <a:bodyPr/>
                    <a:lstStyle/>
                    <a:p>
                      <a:r>
                        <a:rPr lang="en-US" sz="2200" baseline="0" dirty="0" err="1">
                          <a:latin typeface="+mn-lt"/>
                        </a:rPr>
                        <a:t>Leu</a:t>
                      </a:r>
                      <a:endParaRPr lang="en-US" sz="2200" baseline="0" dirty="0">
                        <a:latin typeface="+mn-lt"/>
                      </a:endParaRPr>
                    </a:p>
                  </a:txBody>
                  <a:tcPr marL="55242" marR="55242" marT="33995" marB="33995" anchor="ctr">
                    <a:lnL>
                      <a:noFill/>
                    </a:lnL>
                    <a:lnR>
                      <a:noFill/>
                    </a:lnR>
                    <a:lnT>
                      <a:noFill/>
                    </a:lnT>
                    <a:lnB>
                      <a:noFill/>
                    </a:lnB>
                    <a:solidFill>
                      <a:srgbClr val="FFCCCC"/>
                    </a:solidFill>
                  </a:tcPr>
                </a:tc>
                <a:tc>
                  <a:txBody>
                    <a:bodyPr/>
                    <a:lstStyle/>
                    <a:p>
                      <a:endParaRPr lang="ru-RU" sz="2200" baseline="0" dirty="0">
                        <a:latin typeface="+mn-lt"/>
                      </a:endParaRPr>
                    </a:p>
                  </a:txBody>
                  <a:tcPr marL="55242" marR="55242" marT="33995" marB="33995" anchor="ctr">
                    <a:lnL>
                      <a:noFill/>
                    </a:lnL>
                    <a:lnR>
                      <a:noFill/>
                    </a:lnR>
                    <a:lnT>
                      <a:noFill/>
                    </a:lnT>
                    <a:lnB>
                      <a:noFill/>
                    </a:lnB>
                  </a:tcPr>
                </a:tc>
                <a:tc>
                  <a:txBody>
                    <a:bodyPr/>
                    <a:lstStyle/>
                    <a:p>
                      <a:r>
                        <a:rPr lang="en-US" sz="2200" baseline="0">
                          <a:latin typeface="+mn-lt"/>
                        </a:rPr>
                        <a:t>CCT</a:t>
                      </a:r>
                    </a:p>
                  </a:txBody>
                  <a:tcPr marL="55242" marR="55242" marT="33995" marB="33995" anchor="ctr">
                    <a:lnL>
                      <a:noFill/>
                    </a:lnL>
                    <a:lnR>
                      <a:noFill/>
                    </a:lnR>
                    <a:lnT>
                      <a:noFill/>
                    </a:lnT>
                    <a:lnB>
                      <a:noFill/>
                    </a:lnB>
                  </a:tcPr>
                </a:tc>
                <a:tc>
                  <a:txBody>
                    <a:bodyPr/>
                    <a:lstStyle/>
                    <a:p>
                      <a:r>
                        <a:rPr lang="en-US" sz="2200" baseline="0" dirty="0">
                          <a:latin typeface="+mn-lt"/>
                        </a:rPr>
                        <a:t>Pro</a:t>
                      </a: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a:latin typeface="+mn-lt"/>
                        </a:rPr>
                        <a:t>CAT</a:t>
                      </a:r>
                    </a:p>
                  </a:txBody>
                  <a:tcPr marL="55242" marR="55242" marT="33995" marB="33995" anchor="ctr">
                    <a:lnL>
                      <a:noFill/>
                    </a:lnL>
                    <a:lnR>
                      <a:noFill/>
                    </a:lnR>
                    <a:lnT>
                      <a:noFill/>
                    </a:lnT>
                    <a:lnB>
                      <a:noFill/>
                    </a:lnB>
                  </a:tcPr>
                </a:tc>
                <a:tc>
                  <a:txBody>
                    <a:bodyPr/>
                    <a:lstStyle/>
                    <a:p>
                      <a:pPr algn="l"/>
                      <a:r>
                        <a:rPr lang="en-US" sz="2200" baseline="0" dirty="0">
                          <a:latin typeface="+mn-lt"/>
                        </a:rPr>
                        <a:t>His</a:t>
                      </a:r>
                    </a:p>
                  </a:txBody>
                  <a:tcPr marL="55242" marR="55242" marT="33995" marB="33995" anchor="ctr">
                    <a:lnL>
                      <a:noFill/>
                    </a:lnL>
                    <a:lnR>
                      <a:noFill/>
                    </a:lnR>
                    <a:lnT>
                      <a:noFill/>
                    </a:lnT>
                    <a:lnB>
                      <a:noFill/>
                    </a:lnB>
                  </a:tcPr>
                </a:tc>
                <a:tc>
                  <a:txBody>
                    <a:bodyPr/>
                    <a:lstStyle/>
                    <a:p>
                      <a:endParaRPr lang="ru-RU" sz="2200" baseline="0" dirty="0">
                        <a:latin typeface="+mn-lt"/>
                      </a:endParaRPr>
                    </a:p>
                  </a:txBody>
                  <a:tcPr marL="55242" marR="55242" marT="33995" marB="33995" anchor="ctr">
                    <a:lnL>
                      <a:noFill/>
                    </a:lnL>
                    <a:lnR>
                      <a:noFill/>
                    </a:lnR>
                    <a:lnT>
                      <a:noFill/>
                    </a:lnT>
                    <a:lnB>
                      <a:noFill/>
                    </a:lnB>
                  </a:tcPr>
                </a:tc>
                <a:tc>
                  <a:txBody>
                    <a:bodyPr/>
                    <a:lstStyle/>
                    <a:p>
                      <a:r>
                        <a:rPr lang="en-US" sz="2200" baseline="0">
                          <a:latin typeface="+mn-lt"/>
                        </a:rPr>
                        <a:t>CGT</a:t>
                      </a:r>
                    </a:p>
                  </a:txBody>
                  <a:tcPr marL="55242" marR="55242" marT="33995" marB="33995" anchor="ctr">
                    <a:lnL>
                      <a:noFill/>
                    </a:lnL>
                    <a:lnR>
                      <a:noFill/>
                    </a:lnR>
                    <a:lnT>
                      <a:noFill/>
                    </a:lnT>
                    <a:lnB>
                      <a:noFill/>
                    </a:lnB>
                  </a:tcPr>
                </a:tc>
                <a:tc>
                  <a:txBody>
                    <a:bodyPr/>
                    <a:lstStyle/>
                    <a:p>
                      <a:r>
                        <a:rPr lang="en-US" sz="2200" baseline="0">
                          <a:latin typeface="+mn-lt"/>
                        </a:rPr>
                        <a:t>Arg</a:t>
                      </a:r>
                    </a:p>
                  </a:txBody>
                  <a:tcPr marL="55242" marR="55242" marT="33995" marB="33995" anchor="ctr">
                    <a:lnL>
                      <a:noFill/>
                    </a:lnL>
                    <a:lnR>
                      <a:noFill/>
                    </a:lnR>
                    <a:lnT>
                      <a:noFill/>
                    </a:lnT>
                    <a:lnB>
                      <a:noFill/>
                    </a:lnB>
                  </a:tcPr>
                </a:tc>
              </a:tr>
              <a:tr h="416047">
                <a:tc>
                  <a:txBody>
                    <a:bodyPr/>
                    <a:lstStyle/>
                    <a:p>
                      <a:r>
                        <a:rPr lang="en-US" sz="2200" baseline="0">
                          <a:latin typeface="+mn-lt"/>
                        </a:rPr>
                        <a:t>CTC</a:t>
                      </a:r>
                    </a:p>
                  </a:txBody>
                  <a:tcPr marL="55242" marR="55242" marT="33995" marB="33995" anchor="ctr">
                    <a:lnL>
                      <a:noFill/>
                    </a:lnL>
                    <a:lnR>
                      <a:noFill/>
                    </a:lnR>
                    <a:lnT>
                      <a:noFill/>
                    </a:lnT>
                    <a:lnB>
                      <a:noFill/>
                    </a:lnB>
                    <a:solidFill>
                      <a:srgbClr val="FFCCCC"/>
                    </a:solidFill>
                  </a:tcPr>
                </a:tc>
                <a:tc>
                  <a:txBody>
                    <a:bodyPr/>
                    <a:lstStyle/>
                    <a:p>
                      <a:r>
                        <a:rPr lang="en-US" sz="2200" baseline="0">
                          <a:latin typeface="+mn-lt"/>
                        </a:rPr>
                        <a:t>Leu</a:t>
                      </a:r>
                    </a:p>
                  </a:txBody>
                  <a:tcPr marL="55242" marR="55242" marT="33995" marB="33995" anchor="ctr">
                    <a:lnL>
                      <a:noFill/>
                    </a:lnL>
                    <a:lnR>
                      <a:noFill/>
                    </a:lnR>
                    <a:lnT>
                      <a:noFill/>
                    </a:lnT>
                    <a:lnB>
                      <a:noFill/>
                    </a:lnB>
                    <a:solidFill>
                      <a:srgbClr val="FFCCCC"/>
                    </a:solidFill>
                  </a:tcPr>
                </a:tc>
                <a:tc>
                  <a:txBody>
                    <a:bodyPr/>
                    <a:lstStyle/>
                    <a:p>
                      <a:endParaRPr lang="ru-RU" sz="2200" baseline="0" dirty="0">
                        <a:latin typeface="+mn-lt"/>
                      </a:endParaRPr>
                    </a:p>
                  </a:txBody>
                  <a:tcPr marL="55242" marR="55242" marT="33995" marB="33995" anchor="ctr">
                    <a:lnL>
                      <a:noFill/>
                    </a:lnL>
                    <a:lnR>
                      <a:noFill/>
                    </a:lnR>
                    <a:lnT>
                      <a:noFill/>
                    </a:lnT>
                    <a:lnB>
                      <a:noFill/>
                    </a:lnB>
                  </a:tcPr>
                </a:tc>
                <a:tc>
                  <a:txBody>
                    <a:bodyPr/>
                    <a:lstStyle/>
                    <a:p>
                      <a:r>
                        <a:rPr lang="en-US" sz="2200" baseline="0" dirty="0">
                          <a:latin typeface="+mn-lt"/>
                        </a:rPr>
                        <a:t>CCC</a:t>
                      </a:r>
                    </a:p>
                  </a:txBody>
                  <a:tcPr marL="55242" marR="55242" marT="33995" marB="33995" anchor="ctr">
                    <a:lnL>
                      <a:noFill/>
                    </a:lnL>
                    <a:lnR>
                      <a:noFill/>
                    </a:lnR>
                    <a:lnT>
                      <a:noFill/>
                    </a:lnT>
                    <a:lnB>
                      <a:noFill/>
                    </a:lnB>
                  </a:tcPr>
                </a:tc>
                <a:tc>
                  <a:txBody>
                    <a:bodyPr/>
                    <a:lstStyle/>
                    <a:p>
                      <a:r>
                        <a:rPr lang="en-US" sz="2200" baseline="0">
                          <a:latin typeface="+mn-lt"/>
                        </a:rPr>
                        <a:t>Pro</a:t>
                      </a: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a:latin typeface="+mn-lt"/>
                        </a:rPr>
                        <a:t>CAC</a:t>
                      </a:r>
                    </a:p>
                  </a:txBody>
                  <a:tcPr marL="55242" marR="55242" marT="33995" marB="33995" anchor="ctr">
                    <a:lnL>
                      <a:noFill/>
                    </a:lnL>
                    <a:lnR>
                      <a:noFill/>
                    </a:lnR>
                    <a:lnT>
                      <a:noFill/>
                    </a:lnT>
                    <a:lnB>
                      <a:noFill/>
                    </a:lnB>
                  </a:tcPr>
                </a:tc>
                <a:tc>
                  <a:txBody>
                    <a:bodyPr/>
                    <a:lstStyle/>
                    <a:p>
                      <a:pPr algn="l"/>
                      <a:r>
                        <a:rPr lang="en-US" sz="2200" baseline="0" dirty="0">
                          <a:latin typeface="+mn-lt"/>
                        </a:rPr>
                        <a:t>His</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CGC</a:t>
                      </a:r>
                    </a:p>
                  </a:txBody>
                  <a:tcPr marL="55242" marR="55242" marT="33995" marB="33995" anchor="ctr">
                    <a:lnL>
                      <a:noFill/>
                    </a:lnL>
                    <a:lnR>
                      <a:noFill/>
                    </a:lnR>
                    <a:lnT>
                      <a:noFill/>
                    </a:lnT>
                    <a:lnB>
                      <a:noFill/>
                    </a:lnB>
                  </a:tcPr>
                </a:tc>
                <a:tc>
                  <a:txBody>
                    <a:bodyPr/>
                    <a:lstStyle/>
                    <a:p>
                      <a:r>
                        <a:rPr lang="en-US" sz="2200" baseline="0">
                          <a:latin typeface="+mn-lt"/>
                        </a:rPr>
                        <a:t>Arg</a:t>
                      </a:r>
                    </a:p>
                  </a:txBody>
                  <a:tcPr marL="55242" marR="55242" marT="33995" marB="33995" anchor="ctr">
                    <a:lnL>
                      <a:noFill/>
                    </a:lnL>
                    <a:lnR>
                      <a:noFill/>
                    </a:lnR>
                    <a:lnT>
                      <a:noFill/>
                    </a:lnT>
                    <a:lnB>
                      <a:noFill/>
                    </a:lnB>
                  </a:tcPr>
                </a:tc>
              </a:tr>
              <a:tr h="416047">
                <a:tc>
                  <a:txBody>
                    <a:bodyPr/>
                    <a:lstStyle/>
                    <a:p>
                      <a:r>
                        <a:rPr lang="en-US" sz="2200" baseline="0">
                          <a:latin typeface="+mn-lt"/>
                        </a:rPr>
                        <a:t>CTA</a:t>
                      </a:r>
                    </a:p>
                  </a:txBody>
                  <a:tcPr marL="55242" marR="55242" marT="33995" marB="33995" anchor="ctr">
                    <a:lnL>
                      <a:noFill/>
                    </a:lnL>
                    <a:lnR>
                      <a:noFill/>
                    </a:lnR>
                    <a:lnT>
                      <a:noFill/>
                    </a:lnT>
                    <a:lnB>
                      <a:noFill/>
                    </a:lnB>
                    <a:solidFill>
                      <a:srgbClr val="FFCCCC"/>
                    </a:solidFill>
                  </a:tcPr>
                </a:tc>
                <a:tc>
                  <a:txBody>
                    <a:bodyPr/>
                    <a:lstStyle/>
                    <a:p>
                      <a:r>
                        <a:rPr lang="en-US" sz="2200" baseline="0">
                          <a:latin typeface="+mn-lt"/>
                        </a:rPr>
                        <a:t>Leu</a:t>
                      </a:r>
                    </a:p>
                  </a:txBody>
                  <a:tcPr marL="55242" marR="55242" marT="33995" marB="33995" anchor="ctr">
                    <a:lnL>
                      <a:noFill/>
                    </a:lnL>
                    <a:lnR>
                      <a:noFill/>
                    </a:lnR>
                    <a:lnT>
                      <a:noFill/>
                    </a:lnT>
                    <a:lnB>
                      <a:noFill/>
                    </a:lnB>
                    <a:solidFill>
                      <a:srgbClr val="FFCCCC"/>
                    </a:solidFill>
                  </a:tcPr>
                </a:tc>
                <a:tc>
                  <a:txBody>
                    <a:bodyPr/>
                    <a:lstStyle/>
                    <a:p>
                      <a:endParaRPr lang="ru-RU" sz="2200" baseline="0" dirty="0">
                        <a:latin typeface="+mn-lt"/>
                      </a:endParaRPr>
                    </a:p>
                  </a:txBody>
                  <a:tcPr marL="55242" marR="55242" marT="33995" marB="33995" anchor="ctr">
                    <a:lnL>
                      <a:noFill/>
                    </a:lnL>
                    <a:lnR>
                      <a:noFill/>
                    </a:lnR>
                    <a:lnT>
                      <a:noFill/>
                    </a:lnT>
                    <a:lnB>
                      <a:noFill/>
                    </a:lnB>
                  </a:tcPr>
                </a:tc>
                <a:tc>
                  <a:txBody>
                    <a:bodyPr/>
                    <a:lstStyle/>
                    <a:p>
                      <a:r>
                        <a:rPr lang="en-US" sz="2200" baseline="0">
                          <a:latin typeface="+mn-lt"/>
                        </a:rPr>
                        <a:t>CCA</a:t>
                      </a:r>
                    </a:p>
                  </a:txBody>
                  <a:tcPr marL="55242" marR="55242" marT="33995" marB="33995" anchor="ctr">
                    <a:lnL>
                      <a:noFill/>
                    </a:lnL>
                    <a:lnR>
                      <a:noFill/>
                    </a:lnR>
                    <a:lnT>
                      <a:noFill/>
                    </a:lnT>
                    <a:lnB>
                      <a:noFill/>
                    </a:lnB>
                  </a:tcPr>
                </a:tc>
                <a:tc>
                  <a:txBody>
                    <a:bodyPr/>
                    <a:lstStyle/>
                    <a:p>
                      <a:r>
                        <a:rPr lang="en-US" sz="2200" baseline="0">
                          <a:latin typeface="+mn-lt"/>
                        </a:rPr>
                        <a:t>Pro</a:t>
                      </a: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a:latin typeface="+mn-lt"/>
                        </a:rPr>
                        <a:t>CAA</a:t>
                      </a:r>
                    </a:p>
                  </a:txBody>
                  <a:tcPr marL="55242" marR="55242" marT="33995" marB="33995" anchor="ctr">
                    <a:lnL>
                      <a:noFill/>
                    </a:lnL>
                    <a:lnR>
                      <a:noFill/>
                    </a:lnR>
                    <a:lnT>
                      <a:noFill/>
                    </a:lnT>
                    <a:lnB>
                      <a:noFill/>
                    </a:lnB>
                  </a:tcPr>
                </a:tc>
                <a:tc>
                  <a:txBody>
                    <a:bodyPr/>
                    <a:lstStyle/>
                    <a:p>
                      <a:pPr algn="l"/>
                      <a:r>
                        <a:rPr lang="en-US" sz="2200" baseline="0" dirty="0" err="1">
                          <a:latin typeface="+mn-lt"/>
                        </a:rPr>
                        <a:t>Gln</a:t>
                      </a:r>
                      <a:endParaRPr lang="en-US" sz="2200" baseline="0" dirty="0">
                        <a:latin typeface="+mn-lt"/>
                      </a:endParaRP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CGA</a:t>
                      </a:r>
                    </a:p>
                  </a:txBody>
                  <a:tcPr marL="55242" marR="55242" marT="33995" marB="33995" anchor="ctr">
                    <a:lnL>
                      <a:noFill/>
                    </a:lnL>
                    <a:lnR>
                      <a:noFill/>
                    </a:lnR>
                    <a:lnT>
                      <a:noFill/>
                    </a:lnT>
                    <a:lnB>
                      <a:noFill/>
                    </a:lnB>
                  </a:tcPr>
                </a:tc>
                <a:tc>
                  <a:txBody>
                    <a:bodyPr/>
                    <a:lstStyle/>
                    <a:p>
                      <a:r>
                        <a:rPr lang="en-US" sz="2200" baseline="0">
                          <a:latin typeface="+mn-lt"/>
                        </a:rPr>
                        <a:t>Arg</a:t>
                      </a:r>
                    </a:p>
                  </a:txBody>
                  <a:tcPr marL="55242" marR="55242" marT="33995" marB="33995" anchor="ctr">
                    <a:lnL>
                      <a:noFill/>
                    </a:lnL>
                    <a:lnR>
                      <a:noFill/>
                    </a:lnR>
                    <a:lnT>
                      <a:noFill/>
                    </a:lnT>
                    <a:lnB>
                      <a:noFill/>
                    </a:lnB>
                  </a:tcPr>
                </a:tc>
              </a:tr>
              <a:tr h="416047">
                <a:tc>
                  <a:txBody>
                    <a:bodyPr/>
                    <a:lstStyle/>
                    <a:p>
                      <a:r>
                        <a:rPr lang="en-US" sz="2200" baseline="0">
                          <a:latin typeface="+mn-lt"/>
                        </a:rPr>
                        <a:t>CTG</a:t>
                      </a:r>
                    </a:p>
                  </a:txBody>
                  <a:tcPr marL="55242" marR="55242" marT="33995" marB="33995" anchor="ctr">
                    <a:lnL>
                      <a:noFill/>
                    </a:lnL>
                    <a:lnR>
                      <a:noFill/>
                    </a:lnR>
                    <a:lnT>
                      <a:noFill/>
                    </a:lnT>
                    <a:lnB>
                      <a:noFill/>
                    </a:lnB>
                    <a:solidFill>
                      <a:srgbClr val="FFCCCC"/>
                    </a:solidFill>
                  </a:tcPr>
                </a:tc>
                <a:tc>
                  <a:txBody>
                    <a:bodyPr/>
                    <a:lstStyle/>
                    <a:p>
                      <a:r>
                        <a:rPr lang="en-US" sz="2200" baseline="0" dirty="0" err="1">
                          <a:latin typeface="+mn-lt"/>
                        </a:rPr>
                        <a:t>Leu</a:t>
                      </a:r>
                      <a:endParaRPr lang="en-US" sz="2200" baseline="0" dirty="0">
                        <a:latin typeface="+mn-lt"/>
                      </a:endParaRPr>
                    </a:p>
                  </a:txBody>
                  <a:tcPr marL="55242" marR="55242" marT="33995" marB="33995" anchor="ctr">
                    <a:lnL>
                      <a:noFill/>
                    </a:lnL>
                    <a:lnR>
                      <a:noFill/>
                    </a:lnR>
                    <a:lnT>
                      <a:noFill/>
                    </a:lnT>
                    <a:lnB>
                      <a:noFill/>
                    </a:lnB>
                    <a:solidFill>
                      <a:srgbClr val="FFCCCC"/>
                    </a:solidFill>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CCG</a:t>
                      </a:r>
                    </a:p>
                  </a:txBody>
                  <a:tcPr marL="55242" marR="55242" marT="33995" marB="33995" anchor="ctr">
                    <a:lnL>
                      <a:noFill/>
                    </a:lnL>
                    <a:lnR>
                      <a:noFill/>
                    </a:lnR>
                    <a:lnT>
                      <a:noFill/>
                    </a:lnT>
                    <a:lnB>
                      <a:noFill/>
                    </a:lnB>
                  </a:tcPr>
                </a:tc>
                <a:tc>
                  <a:txBody>
                    <a:bodyPr/>
                    <a:lstStyle/>
                    <a:p>
                      <a:r>
                        <a:rPr lang="en-US" sz="2200" baseline="0" dirty="0">
                          <a:latin typeface="+mn-lt"/>
                        </a:rPr>
                        <a:t>Pro</a:t>
                      </a: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CAG</a:t>
                      </a:r>
                    </a:p>
                  </a:txBody>
                  <a:tcPr marL="55242" marR="55242" marT="33995" marB="33995" anchor="ctr">
                    <a:lnL>
                      <a:noFill/>
                    </a:lnL>
                    <a:lnR>
                      <a:noFill/>
                    </a:lnR>
                    <a:lnT>
                      <a:noFill/>
                    </a:lnT>
                    <a:lnB>
                      <a:noFill/>
                    </a:lnB>
                  </a:tcPr>
                </a:tc>
                <a:tc>
                  <a:txBody>
                    <a:bodyPr/>
                    <a:lstStyle/>
                    <a:p>
                      <a:pPr algn="l"/>
                      <a:r>
                        <a:rPr lang="en-US" sz="2200" baseline="0">
                          <a:latin typeface="+mn-lt"/>
                        </a:rPr>
                        <a:t>Gln</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CGG</a:t>
                      </a:r>
                    </a:p>
                  </a:txBody>
                  <a:tcPr marL="55242" marR="55242" marT="33995" marB="33995" anchor="ctr">
                    <a:lnL>
                      <a:noFill/>
                    </a:lnL>
                    <a:lnR>
                      <a:noFill/>
                    </a:lnR>
                    <a:lnT>
                      <a:noFill/>
                    </a:lnT>
                    <a:lnB>
                      <a:noFill/>
                    </a:lnB>
                  </a:tcPr>
                </a:tc>
                <a:tc>
                  <a:txBody>
                    <a:bodyPr/>
                    <a:lstStyle/>
                    <a:p>
                      <a:r>
                        <a:rPr lang="en-US" sz="2200" baseline="0">
                          <a:latin typeface="+mn-lt"/>
                        </a:rPr>
                        <a:t>Arg</a:t>
                      </a:r>
                    </a:p>
                  </a:txBody>
                  <a:tcPr marL="55242" marR="55242" marT="33995" marB="33995" anchor="ctr">
                    <a:lnL>
                      <a:noFill/>
                    </a:lnL>
                    <a:lnR>
                      <a:noFill/>
                    </a:lnR>
                    <a:lnT>
                      <a:noFill/>
                    </a:lnT>
                    <a:lnB>
                      <a:noFill/>
                    </a:lnB>
                  </a:tcPr>
                </a:tc>
              </a:tr>
              <a:tr h="416047">
                <a:tc>
                  <a:txBody>
                    <a:bodyPr/>
                    <a:lstStyle/>
                    <a:p>
                      <a:r>
                        <a:rPr lang="en-US" sz="2200" baseline="0">
                          <a:latin typeface="+mn-lt"/>
                        </a:rPr>
                        <a:t>ATT</a:t>
                      </a:r>
                    </a:p>
                  </a:txBody>
                  <a:tcPr marL="55242" marR="55242" marT="33995" marB="33995" anchor="ctr">
                    <a:lnL>
                      <a:noFill/>
                    </a:lnL>
                    <a:lnR>
                      <a:noFill/>
                    </a:lnR>
                    <a:lnT>
                      <a:noFill/>
                    </a:lnT>
                    <a:lnB>
                      <a:noFill/>
                    </a:lnB>
                  </a:tcPr>
                </a:tc>
                <a:tc>
                  <a:txBody>
                    <a:bodyPr/>
                    <a:lstStyle/>
                    <a:p>
                      <a:r>
                        <a:rPr lang="en-US" sz="2200" baseline="0">
                          <a:latin typeface="+mn-lt"/>
                        </a:rPr>
                        <a:t>Ile</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dirty="0">
                          <a:latin typeface="+mn-lt"/>
                        </a:rPr>
                        <a:t>ACT</a:t>
                      </a:r>
                    </a:p>
                  </a:txBody>
                  <a:tcPr marL="55242" marR="55242" marT="33995" marB="33995" anchor="ctr">
                    <a:lnL>
                      <a:noFill/>
                    </a:lnL>
                    <a:lnR>
                      <a:noFill/>
                    </a:lnR>
                    <a:lnT>
                      <a:noFill/>
                    </a:lnT>
                    <a:lnB>
                      <a:noFill/>
                    </a:lnB>
                  </a:tcPr>
                </a:tc>
                <a:tc>
                  <a:txBody>
                    <a:bodyPr/>
                    <a:lstStyle/>
                    <a:p>
                      <a:r>
                        <a:rPr lang="en-US" sz="2200" baseline="0">
                          <a:latin typeface="+mn-lt"/>
                        </a:rPr>
                        <a:t>Thr</a:t>
                      </a: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AAT</a:t>
                      </a:r>
                    </a:p>
                  </a:txBody>
                  <a:tcPr marL="55242" marR="55242" marT="33995" marB="33995" anchor="ctr">
                    <a:lnL>
                      <a:noFill/>
                    </a:lnL>
                    <a:lnR>
                      <a:noFill/>
                    </a:lnR>
                    <a:lnT>
                      <a:noFill/>
                    </a:lnT>
                    <a:lnB>
                      <a:noFill/>
                    </a:lnB>
                  </a:tcPr>
                </a:tc>
                <a:tc>
                  <a:txBody>
                    <a:bodyPr/>
                    <a:lstStyle/>
                    <a:p>
                      <a:pPr algn="l"/>
                      <a:r>
                        <a:rPr lang="en-US" sz="2200" baseline="0">
                          <a:latin typeface="+mn-lt"/>
                        </a:rPr>
                        <a:t>Asn</a:t>
                      </a:r>
                    </a:p>
                  </a:txBody>
                  <a:tcPr marL="55242" marR="55242" marT="33995" marB="33995" anchor="ctr">
                    <a:lnL>
                      <a:noFill/>
                    </a:lnL>
                    <a:lnR>
                      <a:noFill/>
                    </a:lnR>
                    <a:lnT>
                      <a:noFill/>
                    </a:lnT>
                    <a:lnB>
                      <a:noFill/>
                    </a:lnB>
                  </a:tcPr>
                </a:tc>
                <a:tc>
                  <a:txBody>
                    <a:bodyPr/>
                    <a:lstStyle/>
                    <a:p>
                      <a:endParaRPr lang="ru-RU" sz="2200" baseline="0" dirty="0">
                        <a:latin typeface="+mn-lt"/>
                      </a:endParaRPr>
                    </a:p>
                  </a:txBody>
                  <a:tcPr marL="55242" marR="55242" marT="33995" marB="33995" anchor="ctr">
                    <a:lnL>
                      <a:noFill/>
                    </a:lnL>
                    <a:lnR>
                      <a:noFill/>
                    </a:lnR>
                    <a:lnT>
                      <a:noFill/>
                    </a:lnT>
                    <a:lnB>
                      <a:noFill/>
                    </a:lnB>
                  </a:tcPr>
                </a:tc>
                <a:tc>
                  <a:txBody>
                    <a:bodyPr/>
                    <a:lstStyle/>
                    <a:p>
                      <a:r>
                        <a:rPr lang="en-US" sz="2200" baseline="0">
                          <a:latin typeface="+mn-lt"/>
                        </a:rPr>
                        <a:t>AGT</a:t>
                      </a:r>
                    </a:p>
                  </a:txBody>
                  <a:tcPr marL="55242" marR="55242" marT="33995" marB="33995" anchor="ctr">
                    <a:lnL>
                      <a:noFill/>
                    </a:lnL>
                    <a:lnR>
                      <a:noFill/>
                    </a:lnR>
                    <a:lnT>
                      <a:noFill/>
                    </a:lnT>
                    <a:lnB>
                      <a:noFill/>
                    </a:lnB>
                  </a:tcPr>
                </a:tc>
                <a:tc>
                  <a:txBody>
                    <a:bodyPr/>
                    <a:lstStyle/>
                    <a:p>
                      <a:r>
                        <a:rPr lang="en-US" sz="2200" baseline="0">
                          <a:latin typeface="+mn-lt"/>
                        </a:rPr>
                        <a:t>Ser</a:t>
                      </a:r>
                    </a:p>
                  </a:txBody>
                  <a:tcPr marL="55242" marR="55242" marT="33995" marB="33995" anchor="ctr">
                    <a:lnL>
                      <a:noFill/>
                    </a:lnL>
                    <a:lnR>
                      <a:noFill/>
                    </a:lnR>
                    <a:lnT>
                      <a:noFill/>
                    </a:lnT>
                    <a:lnB>
                      <a:noFill/>
                    </a:lnB>
                  </a:tcPr>
                </a:tc>
              </a:tr>
              <a:tr h="416047">
                <a:tc>
                  <a:txBody>
                    <a:bodyPr/>
                    <a:lstStyle/>
                    <a:p>
                      <a:r>
                        <a:rPr lang="en-US" sz="2200" baseline="0">
                          <a:latin typeface="+mn-lt"/>
                        </a:rPr>
                        <a:t>ATC</a:t>
                      </a:r>
                    </a:p>
                  </a:txBody>
                  <a:tcPr marL="55242" marR="55242" marT="33995" marB="33995" anchor="ctr">
                    <a:lnL>
                      <a:noFill/>
                    </a:lnL>
                    <a:lnR>
                      <a:noFill/>
                    </a:lnR>
                    <a:lnT>
                      <a:noFill/>
                    </a:lnT>
                    <a:lnB>
                      <a:noFill/>
                    </a:lnB>
                  </a:tcPr>
                </a:tc>
                <a:tc>
                  <a:txBody>
                    <a:bodyPr/>
                    <a:lstStyle/>
                    <a:p>
                      <a:r>
                        <a:rPr lang="en-US" sz="2200" baseline="0">
                          <a:latin typeface="+mn-lt"/>
                        </a:rPr>
                        <a:t>Ile</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dirty="0">
                          <a:latin typeface="+mn-lt"/>
                        </a:rPr>
                        <a:t>ACC</a:t>
                      </a:r>
                    </a:p>
                  </a:txBody>
                  <a:tcPr marL="55242" marR="55242" marT="33995" marB="33995" anchor="ctr">
                    <a:lnL>
                      <a:noFill/>
                    </a:lnL>
                    <a:lnR>
                      <a:noFill/>
                    </a:lnR>
                    <a:lnT>
                      <a:noFill/>
                    </a:lnT>
                    <a:lnB>
                      <a:noFill/>
                    </a:lnB>
                  </a:tcPr>
                </a:tc>
                <a:tc>
                  <a:txBody>
                    <a:bodyPr/>
                    <a:lstStyle/>
                    <a:p>
                      <a:r>
                        <a:rPr lang="en-US" sz="2200" baseline="0">
                          <a:latin typeface="+mn-lt"/>
                        </a:rPr>
                        <a:t>Thr</a:t>
                      </a: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a:latin typeface="+mn-lt"/>
                        </a:rPr>
                        <a:t>AAC</a:t>
                      </a:r>
                    </a:p>
                  </a:txBody>
                  <a:tcPr marL="55242" marR="55242" marT="33995" marB="33995" anchor="ctr">
                    <a:lnL>
                      <a:noFill/>
                    </a:lnL>
                    <a:lnR>
                      <a:noFill/>
                    </a:lnR>
                    <a:lnT>
                      <a:noFill/>
                    </a:lnT>
                    <a:lnB>
                      <a:noFill/>
                    </a:lnB>
                  </a:tcPr>
                </a:tc>
                <a:tc>
                  <a:txBody>
                    <a:bodyPr/>
                    <a:lstStyle/>
                    <a:p>
                      <a:pPr algn="l"/>
                      <a:r>
                        <a:rPr lang="en-US" sz="2200" baseline="0">
                          <a:latin typeface="+mn-lt"/>
                        </a:rPr>
                        <a:t>Asn</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AGC</a:t>
                      </a:r>
                    </a:p>
                  </a:txBody>
                  <a:tcPr marL="55242" marR="55242" marT="33995" marB="33995" anchor="ctr">
                    <a:lnL>
                      <a:noFill/>
                    </a:lnL>
                    <a:lnR>
                      <a:noFill/>
                    </a:lnR>
                    <a:lnT>
                      <a:noFill/>
                    </a:lnT>
                    <a:lnB>
                      <a:noFill/>
                    </a:lnB>
                  </a:tcPr>
                </a:tc>
                <a:tc>
                  <a:txBody>
                    <a:bodyPr/>
                    <a:lstStyle/>
                    <a:p>
                      <a:r>
                        <a:rPr lang="en-US" sz="2200" baseline="0">
                          <a:latin typeface="+mn-lt"/>
                        </a:rPr>
                        <a:t>Ser</a:t>
                      </a:r>
                    </a:p>
                  </a:txBody>
                  <a:tcPr marL="55242" marR="55242" marT="33995" marB="33995" anchor="ctr">
                    <a:lnL>
                      <a:noFill/>
                    </a:lnL>
                    <a:lnR>
                      <a:noFill/>
                    </a:lnR>
                    <a:lnT>
                      <a:noFill/>
                    </a:lnT>
                    <a:lnB>
                      <a:noFill/>
                    </a:lnB>
                  </a:tcPr>
                </a:tc>
              </a:tr>
              <a:tr h="416047">
                <a:tc>
                  <a:txBody>
                    <a:bodyPr/>
                    <a:lstStyle/>
                    <a:p>
                      <a:r>
                        <a:rPr lang="en-US" sz="2200" baseline="0">
                          <a:latin typeface="+mn-lt"/>
                        </a:rPr>
                        <a:t>ATA</a:t>
                      </a:r>
                    </a:p>
                  </a:txBody>
                  <a:tcPr marL="55242" marR="55242" marT="33995" marB="33995" anchor="ctr">
                    <a:lnL>
                      <a:noFill/>
                    </a:lnL>
                    <a:lnR>
                      <a:noFill/>
                    </a:lnR>
                    <a:lnT>
                      <a:noFill/>
                    </a:lnT>
                    <a:lnB>
                      <a:noFill/>
                    </a:lnB>
                  </a:tcPr>
                </a:tc>
                <a:tc>
                  <a:txBody>
                    <a:bodyPr/>
                    <a:lstStyle/>
                    <a:p>
                      <a:r>
                        <a:rPr lang="en-US" sz="2200" baseline="0">
                          <a:latin typeface="+mn-lt"/>
                        </a:rPr>
                        <a:t>Ile</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ACA</a:t>
                      </a:r>
                    </a:p>
                  </a:txBody>
                  <a:tcPr marL="55242" marR="55242" marT="33995" marB="33995" anchor="ctr">
                    <a:lnL>
                      <a:noFill/>
                    </a:lnL>
                    <a:lnR>
                      <a:noFill/>
                    </a:lnR>
                    <a:lnT>
                      <a:noFill/>
                    </a:lnT>
                    <a:lnB>
                      <a:noFill/>
                    </a:lnB>
                  </a:tcPr>
                </a:tc>
                <a:tc>
                  <a:txBody>
                    <a:bodyPr/>
                    <a:lstStyle/>
                    <a:p>
                      <a:r>
                        <a:rPr lang="en-US" sz="2200" baseline="0" dirty="0" err="1">
                          <a:latin typeface="+mn-lt"/>
                        </a:rPr>
                        <a:t>Thr</a:t>
                      </a:r>
                      <a:endParaRPr lang="en-US" sz="2200" baseline="0" dirty="0">
                        <a:latin typeface="+mn-lt"/>
                      </a:endParaRP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AAA</a:t>
                      </a:r>
                    </a:p>
                  </a:txBody>
                  <a:tcPr marL="55242" marR="55242" marT="33995" marB="33995" anchor="ctr">
                    <a:lnL>
                      <a:noFill/>
                    </a:lnL>
                    <a:lnR>
                      <a:noFill/>
                    </a:lnR>
                    <a:lnT>
                      <a:noFill/>
                    </a:lnT>
                    <a:lnB>
                      <a:noFill/>
                    </a:lnB>
                  </a:tcPr>
                </a:tc>
                <a:tc>
                  <a:txBody>
                    <a:bodyPr/>
                    <a:lstStyle/>
                    <a:p>
                      <a:pPr algn="l"/>
                      <a:r>
                        <a:rPr lang="en-US" sz="2200" baseline="0">
                          <a:latin typeface="+mn-lt"/>
                        </a:rPr>
                        <a:t>Lys</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AGA</a:t>
                      </a:r>
                    </a:p>
                  </a:txBody>
                  <a:tcPr marL="55242" marR="55242" marT="33995" marB="33995" anchor="ctr">
                    <a:lnL>
                      <a:noFill/>
                    </a:lnL>
                    <a:lnR>
                      <a:noFill/>
                    </a:lnR>
                    <a:lnT>
                      <a:noFill/>
                    </a:lnT>
                    <a:lnB>
                      <a:noFill/>
                    </a:lnB>
                  </a:tcPr>
                </a:tc>
                <a:tc>
                  <a:txBody>
                    <a:bodyPr/>
                    <a:lstStyle/>
                    <a:p>
                      <a:r>
                        <a:rPr lang="en-US" sz="2200" baseline="0">
                          <a:latin typeface="+mn-lt"/>
                        </a:rPr>
                        <a:t>Arg</a:t>
                      </a:r>
                    </a:p>
                  </a:txBody>
                  <a:tcPr marL="55242" marR="55242" marT="33995" marB="33995" anchor="ctr">
                    <a:lnL>
                      <a:noFill/>
                    </a:lnL>
                    <a:lnR>
                      <a:noFill/>
                    </a:lnR>
                    <a:lnT>
                      <a:noFill/>
                    </a:lnT>
                    <a:lnB>
                      <a:noFill/>
                    </a:lnB>
                  </a:tcPr>
                </a:tc>
              </a:tr>
              <a:tr h="582546">
                <a:tc>
                  <a:txBody>
                    <a:bodyPr/>
                    <a:lstStyle/>
                    <a:p>
                      <a:r>
                        <a:rPr lang="en-US" sz="2200" baseline="0">
                          <a:latin typeface="+mn-lt"/>
                        </a:rPr>
                        <a:t>ATG</a:t>
                      </a:r>
                    </a:p>
                  </a:txBody>
                  <a:tcPr marL="55242" marR="55242" marT="33995" marB="33995" anchor="ctr">
                    <a:lnL>
                      <a:noFill/>
                    </a:lnL>
                    <a:lnR>
                      <a:noFill/>
                    </a:lnR>
                    <a:lnT>
                      <a:noFill/>
                    </a:lnT>
                    <a:lnB>
                      <a:noFill/>
                    </a:lnB>
                  </a:tcPr>
                </a:tc>
                <a:tc>
                  <a:txBody>
                    <a:bodyPr/>
                    <a:lstStyle/>
                    <a:p>
                      <a:r>
                        <a:rPr lang="en-US" sz="2200" baseline="0" dirty="0" smtClean="0">
                          <a:latin typeface="+mn-lt"/>
                        </a:rPr>
                        <a:t>Met*</a:t>
                      </a:r>
                      <a:endParaRPr lang="en-US" sz="2200" baseline="0" dirty="0">
                        <a:latin typeface="+mn-lt"/>
                      </a:endParaRP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ACG</a:t>
                      </a:r>
                    </a:p>
                  </a:txBody>
                  <a:tcPr marL="55242" marR="55242" marT="33995" marB="33995" anchor="ctr">
                    <a:lnL>
                      <a:noFill/>
                    </a:lnL>
                    <a:lnR>
                      <a:noFill/>
                    </a:lnR>
                    <a:lnT>
                      <a:noFill/>
                    </a:lnT>
                    <a:lnB>
                      <a:noFill/>
                    </a:lnB>
                  </a:tcPr>
                </a:tc>
                <a:tc>
                  <a:txBody>
                    <a:bodyPr/>
                    <a:lstStyle/>
                    <a:p>
                      <a:r>
                        <a:rPr lang="en-US" sz="2200" baseline="0">
                          <a:latin typeface="+mn-lt"/>
                        </a:rPr>
                        <a:t>Thr</a:t>
                      </a:r>
                    </a:p>
                  </a:txBody>
                  <a:tcPr marL="55242" marR="55242" marT="33995" marB="33995" anchor="ctr">
                    <a:lnL>
                      <a:noFill/>
                    </a:lnL>
                    <a:lnR>
                      <a:noFill/>
                    </a:lnR>
                    <a:lnT>
                      <a:noFill/>
                    </a:lnT>
                    <a:lnB>
                      <a:noFill/>
                    </a:lnB>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AAG</a:t>
                      </a:r>
                    </a:p>
                  </a:txBody>
                  <a:tcPr marL="55242" marR="55242" marT="33995" marB="33995" anchor="ctr">
                    <a:lnL>
                      <a:noFill/>
                    </a:lnL>
                    <a:lnR>
                      <a:noFill/>
                    </a:lnR>
                    <a:lnT>
                      <a:noFill/>
                    </a:lnT>
                    <a:lnB>
                      <a:noFill/>
                    </a:lnB>
                  </a:tcPr>
                </a:tc>
                <a:tc>
                  <a:txBody>
                    <a:bodyPr/>
                    <a:lstStyle/>
                    <a:p>
                      <a:pPr algn="l"/>
                      <a:r>
                        <a:rPr lang="en-US" sz="2200" baseline="0">
                          <a:latin typeface="+mn-lt"/>
                        </a:rPr>
                        <a:t>Lys</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AGG</a:t>
                      </a:r>
                    </a:p>
                  </a:txBody>
                  <a:tcPr marL="55242" marR="55242" marT="33995" marB="33995" anchor="ctr">
                    <a:lnL>
                      <a:noFill/>
                    </a:lnL>
                    <a:lnR>
                      <a:noFill/>
                    </a:lnR>
                    <a:lnT>
                      <a:noFill/>
                    </a:lnT>
                    <a:lnB>
                      <a:noFill/>
                    </a:lnB>
                  </a:tcPr>
                </a:tc>
                <a:tc>
                  <a:txBody>
                    <a:bodyPr/>
                    <a:lstStyle/>
                    <a:p>
                      <a:r>
                        <a:rPr lang="en-US" sz="2200" baseline="0">
                          <a:latin typeface="+mn-lt"/>
                        </a:rPr>
                        <a:t>Arg</a:t>
                      </a:r>
                    </a:p>
                  </a:txBody>
                  <a:tcPr marL="55242" marR="55242" marT="33995" marB="33995" anchor="ctr">
                    <a:lnL>
                      <a:noFill/>
                    </a:lnL>
                    <a:lnR>
                      <a:noFill/>
                    </a:lnR>
                    <a:lnT>
                      <a:noFill/>
                    </a:lnT>
                    <a:lnB>
                      <a:noFill/>
                    </a:lnB>
                  </a:tcPr>
                </a:tc>
              </a:tr>
              <a:tr h="416047">
                <a:tc>
                  <a:txBody>
                    <a:bodyPr/>
                    <a:lstStyle/>
                    <a:p>
                      <a:r>
                        <a:rPr lang="en-US" sz="2200" baseline="0">
                          <a:latin typeface="+mn-lt"/>
                        </a:rPr>
                        <a:t>GTT</a:t>
                      </a:r>
                    </a:p>
                  </a:txBody>
                  <a:tcPr marL="55242" marR="55242" marT="33995" marB="33995" anchor="ctr">
                    <a:lnL>
                      <a:noFill/>
                    </a:lnL>
                    <a:lnR>
                      <a:noFill/>
                    </a:lnR>
                    <a:lnT>
                      <a:noFill/>
                    </a:lnT>
                    <a:lnB>
                      <a:noFill/>
                    </a:lnB>
                  </a:tcPr>
                </a:tc>
                <a:tc>
                  <a:txBody>
                    <a:bodyPr/>
                    <a:lstStyle/>
                    <a:p>
                      <a:r>
                        <a:rPr lang="en-US" sz="2200" baseline="0">
                          <a:latin typeface="+mn-lt"/>
                        </a:rPr>
                        <a:t>Val</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dirty="0">
                          <a:latin typeface="+mn-lt"/>
                        </a:rPr>
                        <a:t>GCT</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r>
                        <a:rPr lang="en-US" sz="2200" baseline="0" dirty="0">
                          <a:latin typeface="+mn-lt"/>
                        </a:rPr>
                        <a:t>Ala</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GAT</a:t>
                      </a:r>
                    </a:p>
                  </a:txBody>
                  <a:tcPr marL="55242" marR="55242" marT="33995" marB="33995" anchor="ctr">
                    <a:lnL>
                      <a:noFill/>
                    </a:lnL>
                    <a:lnR>
                      <a:noFill/>
                    </a:lnR>
                    <a:lnT>
                      <a:noFill/>
                    </a:lnT>
                    <a:lnB>
                      <a:noFill/>
                    </a:lnB>
                  </a:tcPr>
                </a:tc>
                <a:tc>
                  <a:txBody>
                    <a:bodyPr/>
                    <a:lstStyle/>
                    <a:p>
                      <a:pPr algn="l"/>
                      <a:r>
                        <a:rPr lang="en-US" sz="2200" baseline="0" dirty="0" smtClean="0">
                          <a:latin typeface="+mn-lt"/>
                        </a:rPr>
                        <a:t>Asp</a:t>
                      </a:r>
                      <a:endParaRPr lang="en-US" sz="2200" baseline="0" dirty="0">
                        <a:latin typeface="+mn-lt"/>
                      </a:endParaRP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GGT</a:t>
                      </a:r>
                    </a:p>
                  </a:txBody>
                  <a:tcPr marL="55242" marR="55242" marT="33995" marB="33995" anchor="ctr">
                    <a:lnL>
                      <a:noFill/>
                    </a:lnL>
                    <a:lnR>
                      <a:noFill/>
                    </a:lnR>
                    <a:lnT>
                      <a:noFill/>
                    </a:lnT>
                    <a:lnB>
                      <a:noFill/>
                    </a:lnB>
                  </a:tcPr>
                </a:tc>
                <a:tc>
                  <a:txBody>
                    <a:bodyPr/>
                    <a:lstStyle/>
                    <a:p>
                      <a:r>
                        <a:rPr lang="en-US" sz="2200" baseline="0">
                          <a:latin typeface="+mn-lt"/>
                        </a:rPr>
                        <a:t>Gly</a:t>
                      </a:r>
                    </a:p>
                  </a:txBody>
                  <a:tcPr marL="55242" marR="55242" marT="33995" marB="33995" anchor="ctr">
                    <a:lnL>
                      <a:noFill/>
                    </a:lnL>
                    <a:lnR>
                      <a:noFill/>
                    </a:lnR>
                    <a:lnT>
                      <a:noFill/>
                    </a:lnT>
                    <a:lnB>
                      <a:noFill/>
                    </a:lnB>
                  </a:tcPr>
                </a:tc>
              </a:tr>
              <a:tr h="416047">
                <a:tc>
                  <a:txBody>
                    <a:bodyPr/>
                    <a:lstStyle/>
                    <a:p>
                      <a:r>
                        <a:rPr lang="en-US" sz="2200" baseline="0">
                          <a:latin typeface="+mn-lt"/>
                        </a:rPr>
                        <a:t>GTC</a:t>
                      </a:r>
                    </a:p>
                  </a:txBody>
                  <a:tcPr marL="55242" marR="55242" marT="33995" marB="33995" anchor="ctr">
                    <a:lnL>
                      <a:noFill/>
                    </a:lnL>
                    <a:lnR>
                      <a:noFill/>
                    </a:lnR>
                    <a:lnT>
                      <a:noFill/>
                    </a:lnT>
                    <a:lnB>
                      <a:noFill/>
                    </a:lnB>
                  </a:tcPr>
                </a:tc>
                <a:tc>
                  <a:txBody>
                    <a:bodyPr/>
                    <a:lstStyle/>
                    <a:p>
                      <a:r>
                        <a:rPr lang="en-US" sz="2200" baseline="0">
                          <a:latin typeface="+mn-lt"/>
                        </a:rPr>
                        <a:t>Val</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GCC</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r>
                        <a:rPr lang="en-US" sz="2200" baseline="0" dirty="0">
                          <a:latin typeface="+mn-lt"/>
                        </a:rPr>
                        <a:t>Ala</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GAC</a:t>
                      </a:r>
                    </a:p>
                  </a:txBody>
                  <a:tcPr marL="55242" marR="55242" marT="33995" marB="33995" anchor="ctr">
                    <a:lnL>
                      <a:noFill/>
                    </a:lnL>
                    <a:lnR>
                      <a:noFill/>
                    </a:lnR>
                    <a:lnT>
                      <a:noFill/>
                    </a:lnT>
                    <a:lnB>
                      <a:noFill/>
                    </a:lnB>
                  </a:tcPr>
                </a:tc>
                <a:tc>
                  <a:txBody>
                    <a:bodyPr/>
                    <a:lstStyle/>
                    <a:p>
                      <a:pPr algn="l"/>
                      <a:r>
                        <a:rPr lang="en-US" sz="2200" baseline="0" dirty="0">
                          <a:latin typeface="+mn-lt"/>
                        </a:rPr>
                        <a:t>Asp</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GGC</a:t>
                      </a:r>
                    </a:p>
                  </a:txBody>
                  <a:tcPr marL="55242" marR="55242" marT="33995" marB="33995" anchor="ctr">
                    <a:lnL>
                      <a:noFill/>
                    </a:lnL>
                    <a:lnR>
                      <a:noFill/>
                    </a:lnR>
                    <a:lnT>
                      <a:noFill/>
                    </a:lnT>
                    <a:lnB>
                      <a:noFill/>
                    </a:lnB>
                  </a:tcPr>
                </a:tc>
                <a:tc>
                  <a:txBody>
                    <a:bodyPr/>
                    <a:lstStyle/>
                    <a:p>
                      <a:r>
                        <a:rPr lang="en-US" sz="2200" baseline="0">
                          <a:latin typeface="+mn-lt"/>
                        </a:rPr>
                        <a:t>Gly</a:t>
                      </a:r>
                    </a:p>
                  </a:txBody>
                  <a:tcPr marL="55242" marR="55242" marT="33995" marB="33995" anchor="ctr">
                    <a:lnL>
                      <a:noFill/>
                    </a:lnL>
                    <a:lnR>
                      <a:noFill/>
                    </a:lnR>
                    <a:lnT>
                      <a:noFill/>
                    </a:lnT>
                    <a:lnB>
                      <a:noFill/>
                    </a:lnB>
                  </a:tcPr>
                </a:tc>
              </a:tr>
              <a:tr h="416047">
                <a:tc>
                  <a:txBody>
                    <a:bodyPr/>
                    <a:lstStyle/>
                    <a:p>
                      <a:r>
                        <a:rPr lang="en-US" sz="2200" baseline="0">
                          <a:latin typeface="+mn-lt"/>
                        </a:rPr>
                        <a:t>GTA</a:t>
                      </a:r>
                    </a:p>
                  </a:txBody>
                  <a:tcPr marL="55242" marR="55242" marT="33995" marB="33995" anchor="ctr">
                    <a:lnL>
                      <a:noFill/>
                    </a:lnL>
                    <a:lnR>
                      <a:noFill/>
                    </a:lnR>
                    <a:lnT>
                      <a:noFill/>
                    </a:lnT>
                    <a:lnB>
                      <a:noFill/>
                    </a:lnB>
                  </a:tcPr>
                </a:tc>
                <a:tc>
                  <a:txBody>
                    <a:bodyPr/>
                    <a:lstStyle/>
                    <a:p>
                      <a:r>
                        <a:rPr lang="en-US" sz="2200" baseline="0">
                          <a:latin typeface="+mn-lt"/>
                        </a:rPr>
                        <a:t>Val</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GCA</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r>
                        <a:rPr lang="en-US" sz="2200" baseline="0" dirty="0">
                          <a:latin typeface="+mn-lt"/>
                        </a:rPr>
                        <a:t>Ala</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GAA</a:t>
                      </a:r>
                    </a:p>
                  </a:txBody>
                  <a:tcPr marL="55242" marR="55242" marT="33995" marB="33995" anchor="ctr">
                    <a:lnL>
                      <a:noFill/>
                    </a:lnL>
                    <a:lnR>
                      <a:noFill/>
                    </a:lnR>
                    <a:lnT>
                      <a:noFill/>
                    </a:lnT>
                    <a:lnB>
                      <a:noFill/>
                    </a:lnB>
                    <a:solidFill>
                      <a:srgbClr val="FFFF00"/>
                    </a:solidFill>
                  </a:tcPr>
                </a:tc>
                <a:tc>
                  <a:txBody>
                    <a:bodyPr/>
                    <a:lstStyle/>
                    <a:p>
                      <a:pPr algn="l"/>
                      <a:r>
                        <a:rPr lang="en-US" sz="2200" baseline="0" dirty="0" err="1">
                          <a:latin typeface="+mn-lt"/>
                        </a:rPr>
                        <a:t>Glu</a:t>
                      </a:r>
                      <a:endParaRPr lang="en-US" sz="2200" baseline="0" dirty="0">
                        <a:latin typeface="+mn-lt"/>
                      </a:endParaRPr>
                    </a:p>
                  </a:txBody>
                  <a:tcPr marL="55242" marR="55242" marT="33995" marB="33995" anchor="ctr">
                    <a:lnL>
                      <a:noFill/>
                    </a:lnL>
                    <a:lnR>
                      <a:noFill/>
                    </a:lnR>
                    <a:lnT>
                      <a:noFill/>
                    </a:lnT>
                    <a:lnB>
                      <a:noFill/>
                    </a:lnB>
                    <a:solidFill>
                      <a:srgbClr val="FFFF00"/>
                    </a:solidFill>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GGA</a:t>
                      </a:r>
                    </a:p>
                  </a:txBody>
                  <a:tcPr marL="55242" marR="55242" marT="33995" marB="33995" anchor="ctr">
                    <a:lnL>
                      <a:noFill/>
                    </a:lnL>
                    <a:lnR>
                      <a:noFill/>
                    </a:lnR>
                    <a:lnT>
                      <a:noFill/>
                    </a:lnT>
                    <a:lnB>
                      <a:noFill/>
                    </a:lnB>
                  </a:tcPr>
                </a:tc>
                <a:tc>
                  <a:txBody>
                    <a:bodyPr/>
                    <a:lstStyle/>
                    <a:p>
                      <a:r>
                        <a:rPr lang="en-US" sz="2200" baseline="0">
                          <a:latin typeface="+mn-lt"/>
                        </a:rPr>
                        <a:t>Gly</a:t>
                      </a:r>
                    </a:p>
                  </a:txBody>
                  <a:tcPr marL="55242" marR="55242" marT="33995" marB="33995" anchor="ctr">
                    <a:lnL>
                      <a:noFill/>
                    </a:lnL>
                    <a:lnR>
                      <a:noFill/>
                    </a:lnR>
                    <a:lnT>
                      <a:noFill/>
                    </a:lnT>
                    <a:lnB>
                      <a:noFill/>
                    </a:lnB>
                  </a:tcPr>
                </a:tc>
              </a:tr>
              <a:tr h="416047">
                <a:tc>
                  <a:txBody>
                    <a:bodyPr/>
                    <a:lstStyle/>
                    <a:p>
                      <a:r>
                        <a:rPr lang="en-US" sz="2200" baseline="0">
                          <a:latin typeface="+mn-lt"/>
                        </a:rPr>
                        <a:t>GTG</a:t>
                      </a:r>
                    </a:p>
                  </a:txBody>
                  <a:tcPr marL="55242" marR="55242" marT="33995" marB="33995" anchor="ctr">
                    <a:lnL>
                      <a:noFill/>
                    </a:lnL>
                    <a:lnR>
                      <a:noFill/>
                    </a:lnR>
                    <a:lnT>
                      <a:noFill/>
                    </a:lnT>
                    <a:lnB>
                      <a:noFill/>
                    </a:lnB>
                  </a:tcPr>
                </a:tc>
                <a:tc>
                  <a:txBody>
                    <a:bodyPr/>
                    <a:lstStyle/>
                    <a:p>
                      <a:r>
                        <a:rPr lang="en-US" sz="2200" baseline="0" dirty="0">
                          <a:latin typeface="+mn-lt"/>
                        </a:rPr>
                        <a:t>Val</a:t>
                      </a:r>
                    </a:p>
                  </a:txBody>
                  <a:tcPr marL="55242" marR="55242" marT="33995" marB="33995" anchor="ctr">
                    <a:lnL>
                      <a:noFill/>
                    </a:lnL>
                    <a:lnR>
                      <a:noFill/>
                    </a:lnR>
                    <a:lnT>
                      <a:noFill/>
                    </a:lnT>
                    <a:lnB>
                      <a:noFill/>
                    </a:lnB>
                  </a:tcPr>
                </a:tc>
                <a:tc>
                  <a:txBody>
                    <a:bodyPr/>
                    <a:lstStyle/>
                    <a:p>
                      <a:endParaRPr lang="ru-RU" sz="2200" baseline="0">
                        <a:latin typeface="+mn-lt"/>
                      </a:endParaRPr>
                    </a:p>
                  </a:txBody>
                  <a:tcPr marL="55242" marR="55242" marT="33995" marB="33995" anchor="ctr">
                    <a:lnL>
                      <a:noFill/>
                    </a:lnL>
                    <a:lnR>
                      <a:noFill/>
                    </a:lnR>
                    <a:lnT>
                      <a:noFill/>
                    </a:lnT>
                    <a:lnB>
                      <a:noFill/>
                    </a:lnB>
                  </a:tcPr>
                </a:tc>
                <a:tc>
                  <a:txBody>
                    <a:bodyPr/>
                    <a:lstStyle/>
                    <a:p>
                      <a:r>
                        <a:rPr lang="en-US" sz="2200" baseline="0">
                          <a:latin typeface="+mn-lt"/>
                        </a:rPr>
                        <a:t>GCG</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r>
                        <a:rPr lang="en-US" sz="2200" baseline="0" dirty="0">
                          <a:latin typeface="+mn-lt"/>
                        </a:rPr>
                        <a:t>Ala</a:t>
                      </a:r>
                    </a:p>
                  </a:txBody>
                  <a:tcPr marL="55242" marR="55242" marT="33995" marB="33995" anchor="ctr">
                    <a:lnL>
                      <a:noFill/>
                    </a:lnL>
                    <a:lnR>
                      <a:noFill/>
                    </a:lnR>
                    <a:lnT>
                      <a:noFill/>
                    </a:lnT>
                    <a:lnB>
                      <a:noFill/>
                    </a:lnB>
                    <a:solidFill>
                      <a:schemeClr val="accent2">
                        <a:lumMod val="20000"/>
                        <a:lumOff val="80000"/>
                        <a:alpha val="50000"/>
                      </a:schemeClr>
                    </a:solidFill>
                  </a:tcPr>
                </a:tc>
                <a:tc>
                  <a:txBody>
                    <a:bodyPr/>
                    <a:lstStyle/>
                    <a:p>
                      <a:pPr algn="l"/>
                      <a:endParaRPr lang="ru-RU" sz="2200" baseline="0" dirty="0">
                        <a:latin typeface="+mn-lt"/>
                      </a:endParaRPr>
                    </a:p>
                  </a:txBody>
                  <a:tcPr marL="55242" marR="55242" marT="33995" marB="33995" anchor="ctr">
                    <a:lnL>
                      <a:noFill/>
                    </a:lnL>
                    <a:lnR>
                      <a:noFill/>
                    </a:lnR>
                    <a:lnT>
                      <a:noFill/>
                    </a:lnT>
                    <a:lnB>
                      <a:noFill/>
                    </a:lnB>
                  </a:tcPr>
                </a:tc>
                <a:tc>
                  <a:txBody>
                    <a:bodyPr/>
                    <a:lstStyle/>
                    <a:p>
                      <a:pPr algn="l"/>
                      <a:r>
                        <a:rPr lang="en-US" sz="2200" baseline="0" dirty="0">
                          <a:latin typeface="+mn-lt"/>
                        </a:rPr>
                        <a:t>GAG</a:t>
                      </a:r>
                    </a:p>
                  </a:txBody>
                  <a:tcPr marL="55242" marR="55242" marT="33995" marB="33995" anchor="ctr">
                    <a:lnL>
                      <a:noFill/>
                    </a:lnL>
                    <a:lnR>
                      <a:noFill/>
                    </a:lnR>
                    <a:lnT>
                      <a:noFill/>
                    </a:lnT>
                    <a:lnB>
                      <a:noFill/>
                    </a:lnB>
                    <a:solidFill>
                      <a:srgbClr val="FFFF00"/>
                    </a:solidFill>
                  </a:tcPr>
                </a:tc>
                <a:tc>
                  <a:txBody>
                    <a:bodyPr/>
                    <a:lstStyle/>
                    <a:p>
                      <a:pPr algn="l"/>
                      <a:r>
                        <a:rPr lang="en-US" sz="2200" baseline="0" dirty="0" err="1">
                          <a:latin typeface="+mn-lt"/>
                        </a:rPr>
                        <a:t>Glu</a:t>
                      </a:r>
                      <a:endParaRPr lang="en-US" sz="2200" baseline="0" dirty="0">
                        <a:latin typeface="+mn-lt"/>
                      </a:endParaRPr>
                    </a:p>
                  </a:txBody>
                  <a:tcPr marL="55242" marR="55242" marT="33995" marB="33995" anchor="ctr">
                    <a:lnL>
                      <a:noFill/>
                    </a:lnL>
                    <a:lnR>
                      <a:noFill/>
                    </a:lnR>
                    <a:lnT>
                      <a:noFill/>
                    </a:lnT>
                    <a:lnB>
                      <a:noFill/>
                    </a:lnB>
                    <a:solidFill>
                      <a:srgbClr val="FFFF00"/>
                    </a:solidFill>
                  </a:tcPr>
                </a:tc>
                <a:tc>
                  <a:txBody>
                    <a:bodyPr/>
                    <a:lstStyle/>
                    <a:p>
                      <a:endParaRPr lang="ru-RU" sz="2200" baseline="0" dirty="0">
                        <a:latin typeface="+mn-lt"/>
                      </a:endParaRPr>
                    </a:p>
                  </a:txBody>
                  <a:tcPr marL="55242" marR="55242" marT="33995" marB="33995" anchor="ctr">
                    <a:lnL>
                      <a:noFill/>
                    </a:lnL>
                    <a:lnR>
                      <a:noFill/>
                    </a:lnR>
                    <a:lnT>
                      <a:noFill/>
                    </a:lnT>
                    <a:lnB>
                      <a:noFill/>
                    </a:lnB>
                  </a:tcPr>
                </a:tc>
                <a:tc>
                  <a:txBody>
                    <a:bodyPr/>
                    <a:lstStyle/>
                    <a:p>
                      <a:r>
                        <a:rPr lang="en-US" sz="2200" baseline="0" dirty="0">
                          <a:latin typeface="+mn-lt"/>
                        </a:rPr>
                        <a:t>GGG</a:t>
                      </a:r>
                    </a:p>
                  </a:txBody>
                  <a:tcPr marL="55242" marR="55242" marT="33995" marB="33995" anchor="ctr">
                    <a:lnL>
                      <a:noFill/>
                    </a:lnL>
                    <a:lnR>
                      <a:noFill/>
                    </a:lnR>
                    <a:lnT>
                      <a:noFill/>
                    </a:lnT>
                    <a:lnB>
                      <a:noFill/>
                    </a:lnB>
                  </a:tcPr>
                </a:tc>
                <a:tc>
                  <a:txBody>
                    <a:bodyPr/>
                    <a:lstStyle/>
                    <a:p>
                      <a:r>
                        <a:rPr lang="en-US" sz="2200" baseline="0" dirty="0" err="1">
                          <a:latin typeface="+mn-lt"/>
                        </a:rPr>
                        <a:t>Gly</a:t>
                      </a:r>
                      <a:endParaRPr lang="en-US" sz="2200" baseline="0" dirty="0">
                        <a:latin typeface="+mn-lt"/>
                      </a:endParaRPr>
                    </a:p>
                  </a:txBody>
                  <a:tcPr marL="55242" marR="55242" marT="33995" marB="33995" anchor="ctr">
                    <a:lnL>
                      <a:noFill/>
                    </a:lnL>
                    <a:lnR>
                      <a:noFill/>
                    </a:lnR>
                    <a:lnT>
                      <a:noFill/>
                    </a:lnT>
                    <a:lnB>
                      <a:noFill/>
                    </a:lnB>
                  </a:tcPr>
                </a:tc>
              </a:tr>
            </a:tbl>
          </a:graphicData>
        </a:graphic>
      </p:graphicFrame>
    </p:spTree>
    <p:extLst>
      <p:ext uri="{BB962C8B-B14F-4D97-AF65-F5344CB8AC3E}">
        <p14:creationId xmlns:p14="http://schemas.microsoft.com/office/powerpoint/2010/main" xmlns="" val="1889990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генома от мутаций</a:t>
            </a:r>
            <a:endParaRPr lang="ru-RU" dirty="0"/>
          </a:p>
        </p:txBody>
      </p:sp>
      <p:sp>
        <p:nvSpPr>
          <p:cNvPr id="3" name="Содержимое 2"/>
          <p:cNvSpPr>
            <a:spLocks noGrp="1"/>
          </p:cNvSpPr>
          <p:nvPr>
            <p:ph idx="1"/>
          </p:nvPr>
        </p:nvSpPr>
        <p:spPr/>
        <p:txBody>
          <a:bodyPr>
            <a:normAutofit/>
          </a:bodyPr>
          <a:lstStyle/>
          <a:p>
            <a:r>
              <a:rPr lang="ru-RU" sz="2400" dirty="0" smtClean="0"/>
              <a:t>Репарация ДНК</a:t>
            </a:r>
          </a:p>
          <a:p>
            <a:r>
              <a:rPr lang="ru-RU" sz="2400" dirty="0" smtClean="0"/>
              <a:t>система </a:t>
            </a:r>
            <a:r>
              <a:rPr lang="ru-RU" sz="2400" dirty="0" smtClean="0"/>
              <a:t>иммунного надзора элиминирует мутантные соматические </a:t>
            </a:r>
            <a:r>
              <a:rPr lang="ru-RU" sz="2400" dirty="0" smtClean="0"/>
              <a:t>клетки. </a:t>
            </a:r>
            <a:r>
              <a:rPr lang="en-US" sz="2400" dirty="0" smtClean="0"/>
              <a:t>(</a:t>
            </a:r>
            <a:r>
              <a:rPr lang="ru-RU" sz="2400" dirty="0" smtClean="0"/>
              <a:t>Страж генома – белок </a:t>
            </a:r>
            <a:r>
              <a:rPr lang="en-US" sz="2400" dirty="0" smtClean="0"/>
              <a:t>p53.)</a:t>
            </a:r>
            <a:br>
              <a:rPr lang="en-US" sz="2400" dirty="0" smtClean="0"/>
            </a:br>
            <a:endParaRPr lang="en-US" sz="2400" dirty="0" smtClean="0"/>
          </a:p>
          <a:p>
            <a:r>
              <a:rPr lang="ru-RU" sz="2400" dirty="0" smtClean="0"/>
              <a:t>Онкологические заболевания почти? всегда связаны  с мутациями в ДНК</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612" y="2655840"/>
            <a:ext cx="8543925" cy="873124"/>
          </a:xfrm>
        </p:spPr>
        <p:txBody>
          <a:bodyPr>
            <a:normAutofit/>
          </a:bodyPr>
          <a:lstStyle/>
          <a:p>
            <a:r>
              <a:rPr lang="ru-RU" sz="3600" dirty="0" smtClean="0"/>
              <a:t>Крупные перестройки ДНК</a:t>
            </a:r>
            <a:endParaRPr lang="ru-RU"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9016" y="87765"/>
            <a:ext cx="7906985" cy="1541352"/>
          </a:xfrm>
        </p:spPr>
        <p:txBody>
          <a:bodyPr>
            <a:noAutofit/>
          </a:bodyPr>
          <a:lstStyle/>
          <a:p>
            <a:r>
              <a:rPr lang="ru-RU" sz="3600" dirty="0" smtClean="0"/>
              <a:t>Человек – шимпанзе: две хромосомы объединились в одну</a:t>
            </a:r>
            <a:endParaRPr lang="ru-RU"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24</a:t>
            </a:fld>
            <a:endParaRPr lang="ru-RU"/>
          </a:p>
        </p:txBody>
      </p:sp>
      <p:pic>
        <p:nvPicPr>
          <p:cNvPr id="2050" name="Picture 2" descr="http://www.motherjones.com/files/HumanChimpGenomes630.jpg"/>
          <p:cNvPicPr>
            <a:picLocks noChangeAspect="1" noChangeArrowheads="1"/>
          </p:cNvPicPr>
          <p:nvPr/>
        </p:nvPicPr>
        <p:blipFill>
          <a:blip r:embed="rId2" cstate="print"/>
          <a:srcRect/>
          <a:stretch>
            <a:fillRect/>
          </a:stretch>
        </p:blipFill>
        <p:spPr bwMode="auto">
          <a:xfrm>
            <a:off x="1416539" y="1700775"/>
            <a:ext cx="6401103" cy="4454980"/>
          </a:xfrm>
          <a:prstGeom prst="rect">
            <a:avLst/>
          </a:prstGeom>
          <a:noFill/>
        </p:spPr>
      </p:pic>
      <p:pic>
        <p:nvPicPr>
          <p:cNvPr id="5" name="Picture 15"/>
          <p:cNvPicPr>
            <a:picLocks noChangeAspect="1" noChangeArrowheads="1"/>
          </p:cNvPicPr>
          <p:nvPr/>
        </p:nvPicPr>
        <p:blipFill>
          <a:blip r:embed="rId3" cstate="print"/>
          <a:srcRect/>
          <a:stretch>
            <a:fillRect/>
          </a:stretch>
        </p:blipFill>
        <p:spPr bwMode="auto">
          <a:xfrm>
            <a:off x="168540" y="165101"/>
            <a:ext cx="17335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25</a:t>
            </a:fld>
            <a:endParaRPr lang="ru-RU"/>
          </a:p>
        </p:txBody>
      </p:sp>
      <p:pic>
        <p:nvPicPr>
          <p:cNvPr id="4" name="Picture 2"/>
          <p:cNvPicPr>
            <a:picLocks noChangeAspect="1" noChangeArrowheads="1"/>
          </p:cNvPicPr>
          <p:nvPr/>
        </p:nvPicPr>
        <p:blipFill>
          <a:blip r:embed="rId2" cstate="print"/>
          <a:srcRect/>
          <a:stretch>
            <a:fillRect/>
          </a:stretch>
        </p:blipFill>
        <p:spPr bwMode="auto">
          <a:xfrm>
            <a:off x="2246048" y="560170"/>
            <a:ext cx="5485848" cy="5052165"/>
          </a:xfrm>
          <a:prstGeom prst="rect">
            <a:avLst/>
          </a:prstGeom>
          <a:noFill/>
        </p:spPr>
      </p:pic>
      <p:sp>
        <p:nvSpPr>
          <p:cNvPr id="5" name="Rectangle 3"/>
          <p:cNvSpPr txBox="1">
            <a:spLocks noChangeArrowheads="1"/>
          </p:cNvSpPr>
          <p:nvPr/>
        </p:nvSpPr>
        <p:spPr>
          <a:xfrm>
            <a:off x="168540" y="356600"/>
            <a:ext cx="9337344" cy="338554"/>
          </a:xfrm>
          <a:prstGeom prst="rect">
            <a:avLst/>
          </a:prstGeom>
          <a:noFill/>
          <a:ln/>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Figure 1. The 252 inversion loci between the human and chimpanzee lineages.</a:t>
            </a:r>
            <a:endParaRPr kumimoji="0" lang="en-US" sz="1600" b="1"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 Box 4"/>
          <p:cNvSpPr txBox="1">
            <a:spLocks noChangeArrowheads="1"/>
          </p:cNvSpPr>
          <p:nvPr/>
        </p:nvSpPr>
        <p:spPr bwMode="auto">
          <a:xfrm>
            <a:off x="168540" y="5656491"/>
            <a:ext cx="9159973" cy="646331"/>
          </a:xfrm>
          <a:prstGeom prst="rect">
            <a:avLst/>
          </a:prstGeom>
          <a:noFill/>
          <a:ln w="9525">
            <a:noFill/>
            <a:miter lim="800000"/>
            <a:headEnd/>
            <a:tailEnd/>
          </a:ln>
          <a:effectLst/>
        </p:spPr>
        <p:txBody>
          <a:bodyPr wrap="square">
            <a:spAutoFit/>
          </a:bodyPr>
          <a:lstStyle/>
          <a:p>
            <a:pPr eaLnBrk="1" hangingPunct="1"/>
            <a:r>
              <a:rPr lang="en-US" sz="1200" dirty="0"/>
              <a:t>Lee J, Han K, Meyer TJ, Kim H-S, et al. (2008) Chromosomal Inversions between Human and Chimpanzee Lineages Caused by </a:t>
            </a:r>
            <a:r>
              <a:rPr lang="en-US" sz="1200" dirty="0" err="1"/>
              <a:t>Retrotransposons</a:t>
            </a:r>
            <a:r>
              <a:rPr lang="en-US" sz="1200" dirty="0"/>
              <a:t>. </a:t>
            </a:r>
            <a:r>
              <a:rPr lang="en-US" sz="1200" dirty="0" err="1"/>
              <a:t>PLoS</a:t>
            </a:r>
            <a:r>
              <a:rPr lang="en-US" sz="1200" dirty="0"/>
              <a:t> ONE 3(12): e4047. doi:10.1371/journal.pone.0004047</a:t>
            </a:r>
          </a:p>
          <a:p>
            <a:pPr eaLnBrk="1" hangingPunct="1"/>
            <a:r>
              <a:rPr lang="en-US" sz="1200" dirty="0">
                <a:hlinkClick r:id="rId3"/>
              </a:rPr>
              <a:t>http://www.plosone.org/article/info:doi/10.1371/journal.pone.0004047</a:t>
            </a:r>
            <a:endParaRPr lang="en-US" sz="1200" dirty="0"/>
          </a:p>
        </p:txBody>
      </p:sp>
      <p:pic>
        <p:nvPicPr>
          <p:cNvPr id="7" name="Picture 5"/>
          <p:cNvPicPr>
            <a:picLocks noChangeAspect="1" noChangeArrowheads="1"/>
          </p:cNvPicPr>
          <p:nvPr/>
        </p:nvPicPr>
        <p:blipFill>
          <a:blip r:embed="rId4" cstate="print"/>
          <a:srcRect/>
          <a:stretch>
            <a:fillRect/>
          </a:stretch>
        </p:blipFill>
        <p:spPr bwMode="auto">
          <a:xfrm>
            <a:off x="6159557" y="6117350"/>
            <a:ext cx="2419855" cy="4794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365126"/>
            <a:ext cx="8543925" cy="841505"/>
          </a:xfrm>
        </p:spPr>
        <p:txBody>
          <a:bodyPr>
            <a:normAutofit/>
          </a:bodyPr>
          <a:lstStyle/>
          <a:p>
            <a:r>
              <a:rPr lang="ru-RU" sz="3600" dirty="0" smtClean="0"/>
              <a:t>Длинные повторы в геноме человека</a:t>
            </a:r>
            <a:endParaRPr lang="ru-RU" sz="3600" dirty="0"/>
          </a:p>
        </p:txBody>
      </p:sp>
      <p:sp>
        <p:nvSpPr>
          <p:cNvPr id="3" name="Содержимое 2"/>
          <p:cNvSpPr>
            <a:spLocks noGrp="1"/>
          </p:cNvSpPr>
          <p:nvPr>
            <p:ph idx="1"/>
          </p:nvPr>
        </p:nvSpPr>
        <p:spPr>
          <a:xfrm>
            <a:off x="681038" y="1319753"/>
            <a:ext cx="8543925" cy="4857210"/>
          </a:xfrm>
        </p:spPr>
        <p:txBody>
          <a:bodyPr/>
          <a:lstStyle/>
          <a:p>
            <a:r>
              <a:rPr lang="ru-RU" dirty="0" smtClean="0"/>
              <a:t>(Почти) одинаковые последовательности в геноме человека – повторы.</a:t>
            </a:r>
          </a:p>
          <a:p>
            <a:r>
              <a:rPr lang="ru-RU" dirty="0" smtClean="0"/>
              <a:t>В</a:t>
            </a:r>
            <a:r>
              <a:rPr lang="ru-RU" dirty="0" smtClean="0"/>
              <a:t> геноме человека содержится около 1 </a:t>
            </a:r>
            <a:r>
              <a:rPr lang="ru-RU" dirty="0" err="1" smtClean="0"/>
              <a:t>млн</a:t>
            </a:r>
            <a:r>
              <a:rPr lang="ru-RU" dirty="0" smtClean="0"/>
              <a:t> копий </a:t>
            </a:r>
            <a:r>
              <a:rPr lang="ru-RU" dirty="0" smtClean="0"/>
              <a:t>Alu-повтора длина которого около 300 п.н..  Это составляет около </a:t>
            </a:r>
            <a:r>
              <a:rPr lang="ru-RU" dirty="0" smtClean="0"/>
              <a:t>10,7 % от всего генома</a:t>
            </a:r>
            <a:r>
              <a:rPr lang="ru-RU" dirty="0" smtClean="0"/>
              <a:t>.</a:t>
            </a:r>
          </a:p>
          <a:p>
            <a:r>
              <a:rPr lang="en-US" dirty="0" err="1" smtClean="0"/>
              <a:t>Alu</a:t>
            </a:r>
            <a:r>
              <a:rPr lang="en-US" dirty="0" smtClean="0"/>
              <a:t> </a:t>
            </a:r>
            <a:r>
              <a:rPr lang="ru-RU" dirty="0" smtClean="0"/>
              <a:t>повторы могут </a:t>
            </a:r>
            <a:r>
              <a:rPr lang="en-US" dirty="0" smtClean="0"/>
              <a:t>“</a:t>
            </a:r>
            <a:r>
              <a:rPr lang="ru-RU" dirty="0" smtClean="0"/>
              <a:t>размножаться</a:t>
            </a:r>
            <a:r>
              <a:rPr lang="en-US" dirty="0" smtClean="0"/>
              <a:t>”</a:t>
            </a:r>
            <a:r>
              <a:rPr lang="ru-RU" dirty="0" smtClean="0"/>
              <a:t> в геноме. В зависимости от места вставки могут приводить к заболеваниям</a:t>
            </a:r>
          </a:p>
          <a:p>
            <a:r>
              <a:rPr lang="ru-RU" dirty="0" err="1" smtClean="0"/>
              <a:t>Ретровирусы</a:t>
            </a:r>
            <a:r>
              <a:rPr lang="ru-RU" dirty="0" smtClean="0"/>
              <a:t> в геноме</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ru-RU" dirty="0" smtClean="0"/>
              <a:t>Размеры </a:t>
            </a:r>
            <a:r>
              <a:rPr lang="ru-RU" dirty="0" smtClean="0"/>
              <a:t>геномов</a:t>
            </a:r>
            <a:endParaRPr lang="ru-RU" dirty="0"/>
          </a:p>
        </p:txBody>
      </p:sp>
      <p:sp>
        <p:nvSpPr>
          <p:cNvPr id="6" name="Подзаголовок 5"/>
          <p:cNvSpPr>
            <a:spLocks noGrp="1"/>
          </p:cNvSpPr>
          <p:nvPr>
            <p:ph type="subTitle" idx="1"/>
          </p:nvPr>
        </p:nvSpPr>
        <p:spPr/>
        <p:txBody>
          <a:bodyPr>
            <a:normAutofit/>
          </a:bodyPr>
          <a:lstStyle/>
          <a:p>
            <a:r>
              <a:rPr lang="ru-RU" dirty="0" smtClean="0"/>
              <a:t>Сколько информации содержится в инструкции по созданию живого организма?</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27</a:t>
            </a:fld>
            <a:endParaRPr lang="ru-RU"/>
          </a:p>
        </p:txBody>
      </p:sp>
    </p:spTree>
    <p:extLst>
      <p:ext uri="{BB962C8B-B14F-4D97-AF65-F5344CB8AC3E}">
        <p14:creationId xmlns:p14="http://schemas.microsoft.com/office/powerpoint/2010/main" xmlns="" val="656279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938" y="0"/>
            <a:ext cx="8955464" cy="838986"/>
          </a:xfrm>
        </p:spPr>
        <p:txBody>
          <a:bodyPr>
            <a:normAutofit/>
          </a:bodyPr>
          <a:lstStyle/>
          <a:p>
            <a:pPr algn="ctr"/>
            <a:r>
              <a:rPr lang="ru-RU" sz="3600" dirty="0" smtClean="0">
                <a:latin typeface="Arial" pitchFamily="34" charset="0"/>
                <a:cs typeface="Arial" pitchFamily="34" charset="0"/>
              </a:rPr>
              <a:t>Типичные размеры </a:t>
            </a:r>
            <a:r>
              <a:rPr lang="ru-RU" sz="3600" dirty="0" smtClean="0">
                <a:latin typeface="Arial" pitchFamily="34" charset="0"/>
                <a:cs typeface="Arial" pitchFamily="34" charset="0"/>
              </a:rPr>
              <a:t>генома</a:t>
            </a:r>
            <a:endParaRPr lang="ru-RU" sz="3600" dirty="0">
              <a:latin typeface="Arial" pitchFamily="34" charset="0"/>
              <a:cs typeface="Arial" pitchFamily="34" charset="0"/>
            </a:endParaRPr>
          </a:p>
        </p:txBody>
      </p:sp>
      <p:sp>
        <p:nvSpPr>
          <p:cNvPr id="3" name="Содержимое 2"/>
          <p:cNvSpPr>
            <a:spLocks noGrp="1"/>
          </p:cNvSpPr>
          <p:nvPr>
            <p:ph idx="1"/>
          </p:nvPr>
        </p:nvSpPr>
        <p:spPr>
          <a:xfrm>
            <a:off x="593889" y="756356"/>
            <a:ext cx="8691513" cy="5851833"/>
          </a:xfrm>
        </p:spPr>
        <p:txBody>
          <a:bodyPr>
            <a:noAutofit/>
          </a:bodyPr>
          <a:lstStyle/>
          <a:p>
            <a:r>
              <a:rPr lang="ru-RU" dirty="0" smtClean="0"/>
              <a:t>палочки Коха – возбудитель туберкулеза (</a:t>
            </a:r>
            <a:r>
              <a:rPr lang="en-US" i="1" dirty="0" smtClean="0"/>
              <a:t>Mycobacterium tuberculosis</a:t>
            </a:r>
            <a:r>
              <a:rPr lang="en-US" dirty="0" smtClean="0"/>
              <a:t>) </a:t>
            </a:r>
            <a:r>
              <a:rPr lang="ru-RU" dirty="0" smtClean="0"/>
              <a:t>  </a:t>
            </a:r>
          </a:p>
          <a:p>
            <a:pPr lvl="1"/>
            <a:r>
              <a:rPr lang="ru-RU" dirty="0" smtClean="0"/>
              <a:t>Одна кольцевая хромосома, примерно </a:t>
            </a:r>
            <a:br>
              <a:rPr lang="ru-RU" dirty="0" smtClean="0"/>
            </a:br>
            <a:r>
              <a:rPr lang="ru-RU" dirty="0" smtClean="0"/>
              <a:t>4,4 </a:t>
            </a:r>
            <a:r>
              <a:rPr lang="ru-RU" b="1" dirty="0" smtClean="0"/>
              <a:t>миллиона</a:t>
            </a:r>
            <a:r>
              <a:rPr lang="ru-RU" dirty="0" smtClean="0"/>
              <a:t> букв - пар нуклеотидов  (п.н</a:t>
            </a:r>
            <a:r>
              <a:rPr lang="ru-RU" dirty="0" smtClean="0"/>
              <a:t>.)</a:t>
            </a:r>
          </a:p>
          <a:p>
            <a:pPr lvl="1"/>
            <a:r>
              <a:rPr lang="ru-RU" dirty="0" smtClean="0"/>
              <a:t>3 906 генов белков</a:t>
            </a:r>
          </a:p>
          <a:p>
            <a:pPr lvl="1"/>
            <a:r>
              <a:rPr lang="ru-RU" dirty="0" smtClean="0"/>
              <a:t>102 гена РНК</a:t>
            </a:r>
            <a:endParaRPr lang="ru-RU" dirty="0" smtClean="0"/>
          </a:p>
          <a:p>
            <a:r>
              <a:rPr lang="ru-RU" dirty="0" smtClean="0"/>
              <a:t>человека </a:t>
            </a:r>
          </a:p>
          <a:p>
            <a:pPr lvl="1"/>
            <a:r>
              <a:rPr lang="ru-RU" dirty="0" smtClean="0"/>
              <a:t>24 разных хромосомы 3,3 </a:t>
            </a:r>
            <a:r>
              <a:rPr lang="ru-RU" b="1" dirty="0" smtClean="0"/>
              <a:t>млрд</a:t>
            </a:r>
            <a:r>
              <a:rPr lang="ru-RU" dirty="0" smtClean="0"/>
              <a:t> п.н</a:t>
            </a:r>
            <a:r>
              <a:rPr lang="ru-RU" dirty="0" smtClean="0"/>
              <a:t>.</a:t>
            </a:r>
          </a:p>
          <a:p>
            <a:pPr lvl="1"/>
            <a:r>
              <a:rPr lang="ru-RU" dirty="0" smtClean="0"/>
              <a:t>20 – 25 тыс. генов белков</a:t>
            </a:r>
          </a:p>
          <a:p>
            <a:pPr lvl="1"/>
            <a:r>
              <a:rPr lang="ru-RU" dirty="0" smtClean="0"/>
              <a:t>??? генов РНК</a:t>
            </a:r>
          </a:p>
          <a:p>
            <a:pPr lvl="1"/>
            <a:r>
              <a:rPr lang="en-US" dirty="0" smtClean="0"/>
              <a:t>&gt; 10 000 </a:t>
            </a:r>
            <a:r>
              <a:rPr lang="ru-RU" b="1" dirty="0" err="1" smtClean="0"/>
              <a:t>псевдогенов</a:t>
            </a:r>
            <a:endParaRPr lang="ru-RU" dirty="0" smtClean="0"/>
          </a:p>
          <a:p>
            <a:r>
              <a:rPr lang="ru-RU" dirty="0" smtClean="0"/>
              <a:t>ладанной сосны (</a:t>
            </a:r>
            <a:r>
              <a:rPr lang="en-US" i="1" dirty="0" err="1" smtClean="0"/>
              <a:t>Pinus</a:t>
            </a:r>
            <a:r>
              <a:rPr lang="en-US" i="1" dirty="0" smtClean="0"/>
              <a:t> </a:t>
            </a:r>
            <a:r>
              <a:rPr lang="ru-RU" i="1" dirty="0" smtClean="0"/>
              <a:t> </a:t>
            </a:r>
            <a:r>
              <a:rPr lang="en-US" i="1" dirty="0" err="1" smtClean="0"/>
              <a:t>taeda</a:t>
            </a:r>
            <a:r>
              <a:rPr lang="ru-RU" i="1" dirty="0" smtClean="0"/>
              <a:t>) </a:t>
            </a:r>
          </a:p>
          <a:p>
            <a:pPr lvl="1"/>
            <a:r>
              <a:rPr lang="en-US" dirty="0" smtClean="0"/>
              <a:t>22 </a:t>
            </a:r>
            <a:r>
              <a:rPr lang="ru-RU" b="1" dirty="0" err="1" smtClean="0"/>
              <a:t>млрд</a:t>
            </a:r>
            <a:r>
              <a:rPr lang="ru-RU" dirty="0" smtClean="0"/>
              <a:t> п.н</a:t>
            </a:r>
            <a:r>
              <a:rPr lang="ru-RU" dirty="0" smtClean="0"/>
              <a:t>.</a:t>
            </a:r>
          </a:p>
          <a:p>
            <a:pPr lvl="1"/>
            <a:r>
              <a:rPr lang="ru-RU" dirty="0" smtClean="0"/>
              <a:t>Аннотировано </a:t>
            </a:r>
            <a:r>
              <a:rPr lang="ru-RU" dirty="0" smtClean="0"/>
              <a:t>50,172 </a:t>
            </a:r>
            <a:r>
              <a:rPr lang="ru-RU" dirty="0" smtClean="0"/>
              <a:t>генов</a:t>
            </a:r>
            <a:endParaRPr lang="ru-RU" dirty="0" smtClean="0"/>
          </a:p>
          <a:p>
            <a:endParaRPr lang="ru-RU" dirty="0" smtClean="0"/>
          </a:p>
          <a:p>
            <a:pPr lvl="1"/>
            <a:endParaRPr lang="ru-RU" dirty="0"/>
          </a:p>
          <a:p>
            <a:endParaRPr lang="ru-RU" dirty="0" smtClean="0"/>
          </a:p>
          <a:p>
            <a:pPr>
              <a:buNone/>
            </a:pPr>
            <a:r>
              <a:rPr lang="ru-RU" dirty="0"/>
              <a:t>	</a:t>
            </a:r>
            <a:r>
              <a:rPr lang="ru-RU" sz="3600" dirty="0"/>
              <a:t/>
            </a:r>
            <a:br>
              <a:rPr lang="ru-RU" sz="3600" dirty="0"/>
            </a:br>
            <a:r>
              <a:rPr lang="ru-RU" sz="3600" dirty="0"/>
              <a:t/>
            </a:r>
            <a:br>
              <a:rPr lang="ru-RU" sz="3600" dirty="0"/>
            </a:br>
            <a:endParaRPr lang="ru-RU" sz="1100" dirty="0"/>
          </a:p>
          <a:p>
            <a:endParaRPr lang="ru-RU" sz="9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28</a:t>
            </a:fld>
            <a:endParaRPr lang="ru-RU"/>
          </a:p>
        </p:txBody>
      </p:sp>
      <p:sp>
        <p:nvSpPr>
          <p:cNvPr id="5" name="TextBox 4"/>
          <p:cNvSpPr txBox="1"/>
          <p:nvPr/>
        </p:nvSpPr>
        <p:spPr>
          <a:xfrm>
            <a:off x="6194923" y="3851088"/>
            <a:ext cx="3418846" cy="2308324"/>
          </a:xfrm>
          <a:prstGeom prst="rect">
            <a:avLst/>
          </a:prstGeom>
          <a:noFill/>
        </p:spPr>
        <p:txBody>
          <a:bodyPr wrap="square" rtlCol="0">
            <a:spAutoFit/>
          </a:bodyPr>
          <a:lstStyle/>
          <a:p>
            <a:r>
              <a:rPr lang="ru-RU" sz="2400" dirty="0">
                <a:solidFill>
                  <a:srgbClr val="FF0000"/>
                </a:solidFill>
              </a:rPr>
              <a:t>Хромосома</a:t>
            </a:r>
            <a:r>
              <a:rPr lang="ru-RU" sz="2400" dirty="0"/>
              <a:t> – одна молекула геномной ДНК вместе с белками,  служащими для поддержания ее структуры (у эукариот) </a:t>
            </a:r>
          </a:p>
        </p:txBody>
      </p:sp>
    </p:spTree>
    <p:extLst>
      <p:ext uri="{BB962C8B-B14F-4D97-AF65-F5344CB8AC3E}">
        <p14:creationId xmlns:p14="http://schemas.microsoft.com/office/powerpoint/2010/main" xmlns="" val="2064429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Минимальный геном свободноживущей </a:t>
            </a:r>
            <a:r>
              <a:rPr lang="ru-RU" sz="3600" dirty="0" smtClean="0"/>
              <a:t>бактерии</a:t>
            </a:r>
            <a:endParaRPr lang="ru-RU" sz="3600" dirty="0"/>
          </a:p>
        </p:txBody>
      </p:sp>
      <p:sp>
        <p:nvSpPr>
          <p:cNvPr id="3" name="Объект 2"/>
          <p:cNvSpPr>
            <a:spLocks noGrp="1"/>
          </p:cNvSpPr>
          <p:nvPr>
            <p:ph idx="1"/>
          </p:nvPr>
        </p:nvSpPr>
        <p:spPr/>
        <p:txBody>
          <a:bodyPr>
            <a:normAutofit fontScale="92500" lnSpcReduction="20000"/>
          </a:bodyPr>
          <a:lstStyle/>
          <a:p>
            <a:r>
              <a:rPr lang="ru-RU" dirty="0" err="1" smtClean="0"/>
              <a:t>Вентер</a:t>
            </a:r>
            <a:r>
              <a:rPr lang="ru-RU" dirty="0" smtClean="0"/>
              <a:t>, 2016</a:t>
            </a:r>
            <a:r>
              <a:rPr lang="ru-RU" dirty="0" smtClean="0"/>
              <a:t>.</a:t>
            </a:r>
            <a:r>
              <a:rPr lang="ru-RU" dirty="0" smtClean="0"/>
              <a:t> </a:t>
            </a:r>
            <a:r>
              <a:rPr lang="ru-RU" dirty="0" smtClean="0"/>
              <a:t>На основе ранее созданной </a:t>
            </a:r>
            <a:r>
              <a:rPr lang="en-US" dirty="0" smtClean="0"/>
              <a:t>“</a:t>
            </a:r>
            <a:r>
              <a:rPr lang="ru-RU" dirty="0" smtClean="0"/>
              <a:t>синтетической</a:t>
            </a:r>
            <a:r>
              <a:rPr lang="en-US" dirty="0" smtClean="0"/>
              <a:t>”</a:t>
            </a:r>
            <a:r>
              <a:rPr lang="en-US" dirty="0" smtClean="0"/>
              <a:t> </a:t>
            </a:r>
            <a:r>
              <a:rPr lang="ru-RU" dirty="0" smtClean="0"/>
              <a:t>бактерии </a:t>
            </a:r>
            <a:r>
              <a:rPr lang="en-US" dirty="0" smtClean="0"/>
              <a:t>M. </a:t>
            </a:r>
            <a:r>
              <a:rPr lang="en-US" dirty="0" err="1" smtClean="0"/>
              <a:t>Mycoides</a:t>
            </a:r>
            <a:r>
              <a:rPr lang="ru-RU" dirty="0" smtClean="0"/>
              <a:t> </a:t>
            </a:r>
            <a:r>
              <a:rPr lang="en-US" dirty="0" smtClean="0"/>
              <a:t>JCVI-syn1.0</a:t>
            </a:r>
            <a:r>
              <a:rPr lang="en-US" dirty="0" smtClean="0"/>
              <a:t>. </a:t>
            </a:r>
            <a:r>
              <a:rPr lang="ru-RU" dirty="0" smtClean="0"/>
              <a:t/>
            </a:r>
            <a:br>
              <a:rPr lang="ru-RU" dirty="0" smtClean="0"/>
            </a:br>
            <a:r>
              <a:rPr lang="ru-RU" dirty="0" smtClean="0"/>
              <a:t>новую, названную </a:t>
            </a:r>
            <a:r>
              <a:rPr lang="en-US" dirty="0" smtClean="0"/>
              <a:t>M. </a:t>
            </a:r>
            <a:r>
              <a:rPr lang="en-US" dirty="0" err="1" smtClean="0"/>
              <a:t>Mycoides</a:t>
            </a:r>
            <a:r>
              <a:rPr lang="ru-RU" dirty="0" smtClean="0"/>
              <a:t> </a:t>
            </a:r>
            <a:r>
              <a:rPr lang="en-US" dirty="0" smtClean="0"/>
              <a:t>JCVI-syn3.0 </a:t>
            </a:r>
            <a:endParaRPr lang="ru-RU" dirty="0" smtClean="0"/>
          </a:p>
          <a:p>
            <a:r>
              <a:rPr lang="ru-RU" dirty="0" smtClean="0"/>
              <a:t>Эта бактерия </a:t>
            </a:r>
            <a:r>
              <a:rPr lang="ru-RU" dirty="0" err="1" smtClean="0"/>
              <a:t>разможается</a:t>
            </a:r>
            <a:r>
              <a:rPr lang="ru-RU" dirty="0" smtClean="0"/>
              <a:t> (в лабораторных условиях) и все с ней в порядке</a:t>
            </a:r>
          </a:p>
          <a:p>
            <a:r>
              <a:rPr lang="ru-RU" dirty="0" smtClean="0"/>
              <a:t>Её геном состоит из </a:t>
            </a:r>
            <a:r>
              <a:rPr lang="en-US" dirty="0" smtClean="0"/>
              <a:t>531 </a:t>
            </a:r>
            <a:r>
              <a:rPr lang="ru-RU" dirty="0" smtClean="0"/>
              <a:t>пар нуклеотидов и содержит </a:t>
            </a:r>
            <a:r>
              <a:rPr lang="en-US" dirty="0" smtClean="0"/>
              <a:t>473 </a:t>
            </a:r>
            <a:r>
              <a:rPr lang="ru-RU" dirty="0" smtClean="0"/>
              <a:t>генов</a:t>
            </a:r>
            <a:r>
              <a:rPr lang="en-US" dirty="0" smtClean="0"/>
              <a:t>. </a:t>
            </a:r>
            <a:endParaRPr lang="ru-RU" dirty="0" smtClean="0"/>
          </a:p>
          <a:p>
            <a:r>
              <a:rPr lang="ru-RU" dirty="0" smtClean="0"/>
              <a:t>Эта бактерия имеет самый маленький геном среди свободно живущих (не паразитов) организмов!</a:t>
            </a:r>
          </a:p>
          <a:p>
            <a:r>
              <a:rPr lang="ru-RU" dirty="0" smtClean="0"/>
              <a:t>Цель работы состояла в отборе генов, необходимых для жизни, и удалении всех не необходимых, основываясь на современном понимании. </a:t>
            </a:r>
            <a:endParaRPr lang="en-US" dirty="0" smtClean="0"/>
          </a:p>
          <a:p>
            <a:endParaRPr lang="ru-RU" dirty="0"/>
          </a:p>
        </p:txBody>
      </p:sp>
      <p:sp>
        <p:nvSpPr>
          <p:cNvPr id="4" name="Прямоугольник 3"/>
          <p:cNvSpPr/>
          <p:nvPr/>
        </p:nvSpPr>
        <p:spPr>
          <a:xfrm>
            <a:off x="5350104" y="5717059"/>
            <a:ext cx="4301372" cy="923330"/>
          </a:xfrm>
          <a:prstGeom prst="rect">
            <a:avLst/>
          </a:prstGeom>
        </p:spPr>
        <p:txBody>
          <a:bodyPr wrap="square">
            <a:spAutoFit/>
          </a:bodyPr>
          <a:lstStyle/>
          <a:p>
            <a:r>
              <a:rPr lang="en-US" dirty="0" smtClean="0"/>
              <a:t>Hutchison, …., Venter, “Design </a:t>
            </a:r>
            <a:r>
              <a:rPr lang="en-US" dirty="0" smtClean="0"/>
              <a:t>and synthesis of a </a:t>
            </a:r>
            <a:r>
              <a:rPr lang="en-US" dirty="0" smtClean="0"/>
              <a:t>minimal  bacterial genome”, Science, 2016</a:t>
            </a:r>
            <a:endParaRPr lang="en-US" dirty="0"/>
          </a:p>
        </p:txBody>
      </p:sp>
    </p:spTree>
    <p:extLst>
      <p:ext uri="{BB962C8B-B14F-4D97-AF65-F5344CB8AC3E}">
        <p14:creationId xmlns:p14="http://schemas.microsoft.com/office/powerpoint/2010/main" xmlns="" val="146379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479426"/>
            <a:ext cx="8543925" cy="1325563"/>
          </a:xfrm>
        </p:spPr>
        <p:txBody>
          <a:bodyPr/>
          <a:lstStyle/>
          <a:p>
            <a:r>
              <a:rPr lang="ru-RU" dirty="0" smtClean="0"/>
              <a:t>План</a:t>
            </a:r>
            <a:endParaRPr lang="ru-RU" dirty="0"/>
          </a:p>
        </p:txBody>
      </p:sp>
      <p:sp>
        <p:nvSpPr>
          <p:cNvPr id="3" name="Объект 2"/>
          <p:cNvSpPr>
            <a:spLocks noGrp="1"/>
          </p:cNvSpPr>
          <p:nvPr>
            <p:ph idx="1"/>
          </p:nvPr>
        </p:nvSpPr>
        <p:spPr>
          <a:xfrm>
            <a:off x="681038" y="1478435"/>
            <a:ext cx="8543925" cy="4959179"/>
          </a:xfrm>
        </p:spPr>
        <p:txBody>
          <a:bodyPr>
            <a:normAutofit fontScale="85000" lnSpcReduction="10000"/>
          </a:bodyPr>
          <a:lstStyle/>
          <a:p>
            <a:r>
              <a:rPr lang="ru-RU" dirty="0" smtClean="0"/>
              <a:t>Основа живых организмов – информация, содержащаяся на ДНК</a:t>
            </a:r>
          </a:p>
          <a:p>
            <a:pPr lvl="1"/>
            <a:r>
              <a:rPr lang="ru-RU" dirty="0" smtClean="0"/>
              <a:t>Наследственность, изменчивость, отбор </a:t>
            </a:r>
            <a:r>
              <a:rPr lang="en-US" dirty="0" smtClean="0"/>
              <a:t>[, </a:t>
            </a:r>
            <a:r>
              <a:rPr lang="ru-RU" dirty="0" smtClean="0"/>
              <a:t>обмен информацией между организмами</a:t>
            </a:r>
            <a:r>
              <a:rPr lang="en-US" dirty="0" smtClean="0"/>
              <a:t>]</a:t>
            </a:r>
          </a:p>
          <a:p>
            <a:pPr lvl="1"/>
            <a:r>
              <a:rPr lang="ru-RU" dirty="0" smtClean="0"/>
              <a:t>При дублировании ДНК (репликации) неизбежны ошибки (мутации)</a:t>
            </a:r>
          </a:p>
          <a:p>
            <a:pPr lvl="2"/>
            <a:r>
              <a:rPr lang="ru-RU" dirty="0" smtClean="0"/>
              <a:t>Что происходит</a:t>
            </a:r>
          </a:p>
          <a:p>
            <a:pPr lvl="2"/>
            <a:r>
              <a:rPr lang="ru-RU" dirty="0" smtClean="0"/>
              <a:t>Когда происходит</a:t>
            </a:r>
          </a:p>
          <a:p>
            <a:pPr lvl="2"/>
            <a:r>
              <a:rPr lang="ru-RU" dirty="0" smtClean="0"/>
              <a:t>Как организм борется с мутациями</a:t>
            </a:r>
          </a:p>
          <a:p>
            <a:pPr lvl="1"/>
            <a:r>
              <a:rPr lang="ru-RU" dirty="0" smtClean="0"/>
              <a:t>Ошибка ошибке рознь. Мутации</a:t>
            </a:r>
          </a:p>
          <a:p>
            <a:pPr lvl="2"/>
            <a:r>
              <a:rPr lang="ru-RU" dirty="0" smtClean="0"/>
              <a:t> не совместимые с жизнью</a:t>
            </a:r>
          </a:p>
          <a:p>
            <a:pPr lvl="2"/>
            <a:r>
              <a:rPr lang="ru-RU" dirty="0"/>
              <a:t>с</a:t>
            </a:r>
            <a:r>
              <a:rPr lang="ru-RU" dirty="0" smtClean="0"/>
              <a:t>лабо вредные</a:t>
            </a:r>
          </a:p>
          <a:p>
            <a:pPr lvl="2"/>
            <a:r>
              <a:rPr lang="ru-RU" dirty="0" smtClean="0"/>
              <a:t>нейтральные</a:t>
            </a:r>
          </a:p>
          <a:p>
            <a:pPr lvl="2"/>
            <a:r>
              <a:rPr lang="ru-RU" dirty="0" smtClean="0"/>
              <a:t>полезные (очень редкие</a:t>
            </a:r>
            <a:r>
              <a:rPr lang="en-US" dirty="0" smtClean="0">
                <a:sym typeface="Wingdings" panose="05000000000000000000" pitchFamily="2" charset="2"/>
              </a:rPr>
              <a:t> )</a:t>
            </a:r>
          </a:p>
          <a:p>
            <a:pPr lvl="1"/>
            <a:r>
              <a:rPr lang="ru-RU" dirty="0" smtClean="0">
                <a:sym typeface="Wingdings" panose="05000000000000000000" pitchFamily="2" charset="2"/>
              </a:rPr>
              <a:t>Что написано в геномах?</a:t>
            </a:r>
          </a:p>
          <a:p>
            <a:pPr lvl="2"/>
            <a:r>
              <a:rPr lang="ru-RU" dirty="0" smtClean="0">
                <a:sym typeface="Wingdings" panose="05000000000000000000" pitchFamily="2" charset="2"/>
              </a:rPr>
              <a:t>Гены белков</a:t>
            </a:r>
          </a:p>
          <a:p>
            <a:pPr lvl="2"/>
            <a:r>
              <a:rPr lang="ru-RU" dirty="0" smtClean="0">
                <a:sym typeface="Wingdings" panose="05000000000000000000" pitchFamily="2" charset="2"/>
              </a:rPr>
              <a:t>Гены РНК</a:t>
            </a:r>
          </a:p>
          <a:p>
            <a:pPr lvl="2"/>
            <a:r>
              <a:rPr lang="ru-RU" dirty="0" smtClean="0">
                <a:sym typeface="Wingdings" panose="05000000000000000000" pitchFamily="2" charset="2"/>
              </a:rPr>
              <a:t>Участки ДНК участвующие в регуляции </a:t>
            </a:r>
            <a:endParaRPr lang="ru-RU" dirty="0"/>
          </a:p>
        </p:txBody>
      </p:sp>
    </p:spTree>
    <p:extLst>
      <p:ext uri="{BB962C8B-B14F-4D97-AF65-F5344CB8AC3E}">
        <p14:creationId xmlns:p14="http://schemas.microsoft.com/office/powerpoint/2010/main" xmlns="" val="4246077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Упражнения</a:t>
            </a:r>
            <a:endParaRPr lang="ru-RU" dirty="0">
              <a:solidFill>
                <a:srgbClr val="0070C0"/>
              </a:solidFill>
            </a:endParaRPr>
          </a:p>
        </p:txBody>
      </p:sp>
      <p:sp>
        <p:nvSpPr>
          <p:cNvPr id="3" name="Содержимое 2"/>
          <p:cNvSpPr>
            <a:spLocks noGrp="1"/>
          </p:cNvSpPr>
          <p:nvPr>
            <p:ph idx="1"/>
          </p:nvPr>
        </p:nvSpPr>
        <p:spPr>
          <a:xfrm>
            <a:off x="1609725" y="1600202"/>
            <a:ext cx="6686550" cy="2328065"/>
          </a:xfrm>
        </p:spPr>
        <p:txBody>
          <a:bodyPr/>
          <a:lstStyle/>
          <a:p>
            <a:r>
              <a:rPr lang="ru-RU" dirty="0" smtClean="0">
                <a:solidFill>
                  <a:srgbClr val="0070C0"/>
                </a:solidFill>
              </a:rPr>
              <a:t>Сколько томов займет публикация генома</a:t>
            </a:r>
          </a:p>
          <a:p>
            <a:pPr lvl="1"/>
            <a:r>
              <a:rPr lang="ru-RU" dirty="0" smtClean="0">
                <a:solidFill>
                  <a:srgbClr val="0070C0"/>
                </a:solidFill>
              </a:rPr>
              <a:t> палочки Коха? </a:t>
            </a:r>
          </a:p>
          <a:p>
            <a:pPr lvl="1"/>
            <a:r>
              <a:rPr lang="ru-RU" dirty="0" smtClean="0">
                <a:solidFill>
                  <a:srgbClr val="0070C0"/>
                </a:solidFill>
              </a:rPr>
              <a:t>человека? </a:t>
            </a:r>
          </a:p>
          <a:p>
            <a:pPr lvl="1"/>
            <a:r>
              <a:rPr lang="ru-RU" dirty="0" smtClean="0">
                <a:solidFill>
                  <a:srgbClr val="0070C0"/>
                </a:solidFill>
              </a:rPr>
              <a:t>ладанной сосны?</a:t>
            </a:r>
          </a:p>
          <a:p>
            <a:endParaRPr lang="ru-RU" dirty="0">
              <a:solidFill>
                <a:srgbClr val="0070C0"/>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solidFill>
                  <a:srgbClr val="0070C0"/>
                </a:solidFill>
              </a:rPr>
              <a:pPr/>
              <a:t>30</a:t>
            </a:fld>
            <a:endParaRPr lang="ru-RU" dirty="0">
              <a:solidFill>
                <a:srgbClr val="0070C0"/>
              </a:solidFill>
            </a:endParaRPr>
          </a:p>
        </p:txBody>
      </p:sp>
      <p:sp>
        <p:nvSpPr>
          <p:cNvPr id="5" name="TextBox 4"/>
          <p:cNvSpPr txBox="1"/>
          <p:nvPr/>
        </p:nvSpPr>
        <p:spPr>
          <a:xfrm>
            <a:off x="1551757" y="4158697"/>
            <a:ext cx="6552853" cy="830997"/>
          </a:xfrm>
          <a:prstGeom prst="rect">
            <a:avLst/>
          </a:prstGeom>
          <a:noFill/>
        </p:spPr>
        <p:txBody>
          <a:bodyPr wrap="square" rtlCol="0">
            <a:spAutoFit/>
          </a:bodyPr>
          <a:lstStyle/>
          <a:p>
            <a:r>
              <a:rPr lang="ru-RU" sz="2400" dirty="0">
                <a:solidFill>
                  <a:srgbClr val="0070C0"/>
                </a:solidFill>
              </a:rPr>
              <a:t>Выберите правдоподобное  число букв на странице и страниц в томе </a:t>
            </a:r>
          </a:p>
        </p:txBody>
      </p:sp>
      <p:sp>
        <p:nvSpPr>
          <p:cNvPr id="6" name="TextBox 5"/>
          <p:cNvSpPr txBox="1"/>
          <p:nvPr/>
        </p:nvSpPr>
        <p:spPr>
          <a:xfrm>
            <a:off x="1551757" y="5234037"/>
            <a:ext cx="6552853" cy="1200329"/>
          </a:xfrm>
          <a:prstGeom prst="rect">
            <a:avLst/>
          </a:prstGeom>
          <a:noFill/>
        </p:spPr>
        <p:txBody>
          <a:bodyPr wrap="square" rtlCol="0">
            <a:spAutoFit/>
          </a:bodyPr>
          <a:lstStyle/>
          <a:p>
            <a:r>
              <a:rPr lang="ru-RU" sz="2400" dirty="0">
                <a:solidFill>
                  <a:srgbClr val="0070C0"/>
                </a:solidFill>
              </a:rPr>
              <a:t>Интересно было бы сравнить с объёмом полной технической документации по созданию космического корабля!</a:t>
            </a:r>
          </a:p>
        </p:txBody>
      </p:sp>
    </p:spTree>
    <p:extLst>
      <p:ext uri="{BB962C8B-B14F-4D97-AF65-F5344CB8AC3E}">
        <p14:creationId xmlns:p14="http://schemas.microsoft.com/office/powerpoint/2010/main" xmlns="" val="3026443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9725" y="161515"/>
            <a:ext cx="6686550" cy="630334"/>
          </a:xfrm>
        </p:spPr>
        <p:txBody>
          <a:bodyPr>
            <a:normAutofit/>
          </a:bodyPr>
          <a:lstStyle/>
          <a:p>
            <a:r>
              <a:rPr lang="ru-RU" sz="3600" dirty="0" smtClean="0"/>
              <a:t>Геномы вирусов</a:t>
            </a:r>
            <a:endParaRPr lang="ru-RU" sz="36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31</a:t>
            </a:fld>
            <a:endParaRPr lang="ru-RU" dirty="0"/>
          </a:p>
        </p:txBody>
      </p:sp>
      <p:sp>
        <p:nvSpPr>
          <p:cNvPr id="6" name="TextBox 5"/>
          <p:cNvSpPr txBox="1"/>
          <p:nvPr/>
        </p:nvSpPr>
        <p:spPr>
          <a:xfrm>
            <a:off x="546755" y="812912"/>
            <a:ext cx="8908330" cy="2308324"/>
          </a:xfrm>
          <a:prstGeom prst="rect">
            <a:avLst/>
          </a:prstGeom>
          <a:noFill/>
        </p:spPr>
        <p:txBody>
          <a:bodyPr wrap="square" rtlCol="0">
            <a:spAutoFit/>
          </a:bodyPr>
          <a:lstStyle/>
          <a:p>
            <a:r>
              <a:rPr lang="ru-RU" sz="2400" dirty="0">
                <a:solidFill>
                  <a:srgbClr val="C00000"/>
                </a:solidFill>
              </a:rPr>
              <a:t>Вирусы </a:t>
            </a:r>
            <a:r>
              <a:rPr lang="ru-RU" sz="2400" dirty="0"/>
              <a:t>содержат инструкции на языке, понятном клеткам их хозяина. Инструкции записаны на ДНК или РНК</a:t>
            </a:r>
            <a:br>
              <a:rPr lang="ru-RU" sz="2400" dirty="0"/>
            </a:br>
            <a:r>
              <a:rPr lang="ru-RU" sz="2400" dirty="0"/>
              <a:t>По этим инструкциям белки клетки хозяина создают новые вирусные частицы</a:t>
            </a:r>
          </a:p>
          <a:p>
            <a:r>
              <a:rPr lang="ru-RU" sz="2400" dirty="0"/>
              <a:t>Вне клеток хозяина вирусы не могут размножаться – у них нет белков, способных это сделать</a:t>
            </a:r>
            <a:endParaRPr lang="ru-RU" sz="2000" dirty="0"/>
          </a:p>
        </p:txBody>
      </p:sp>
      <p:sp>
        <p:nvSpPr>
          <p:cNvPr id="8" name="TextBox 7"/>
          <p:cNvSpPr txBox="1"/>
          <p:nvPr/>
        </p:nvSpPr>
        <p:spPr>
          <a:xfrm>
            <a:off x="681952" y="3278560"/>
            <a:ext cx="8584596" cy="2708434"/>
          </a:xfrm>
          <a:prstGeom prst="rect">
            <a:avLst/>
          </a:prstGeom>
          <a:noFill/>
        </p:spPr>
        <p:txBody>
          <a:bodyPr wrap="square" rtlCol="0">
            <a:spAutoFit/>
          </a:bodyPr>
          <a:lstStyle/>
          <a:p>
            <a:r>
              <a:rPr lang="ru-RU" dirty="0"/>
              <a:t> </a:t>
            </a:r>
            <a:r>
              <a:rPr lang="ru-RU" sz="2800" dirty="0"/>
              <a:t>Размеры геномов </a:t>
            </a:r>
          </a:p>
          <a:p>
            <a:pPr lvl="1">
              <a:buFont typeface="Arial" pitchFamily="34" charset="0"/>
              <a:buChar char="•"/>
            </a:pPr>
            <a:r>
              <a:rPr lang="ru-RU" sz="2800" dirty="0"/>
              <a:t> </a:t>
            </a:r>
            <a:r>
              <a:rPr lang="ru-RU" sz="2400" dirty="0" err="1"/>
              <a:t>герпесвируса</a:t>
            </a:r>
            <a:r>
              <a:rPr lang="ru-RU" sz="2400" dirty="0"/>
              <a:t> человека 1-го типа – 154 746 пар </a:t>
            </a:r>
            <a:r>
              <a:rPr lang="ru-RU" sz="2400" dirty="0" err="1"/>
              <a:t>нукл</a:t>
            </a:r>
            <a:r>
              <a:rPr lang="ru-RU" sz="2400" dirty="0"/>
              <a:t> ДНК</a:t>
            </a:r>
          </a:p>
          <a:p>
            <a:pPr lvl="1">
              <a:buFont typeface="Arial" pitchFamily="34" charset="0"/>
              <a:buChar char="•"/>
            </a:pPr>
            <a:r>
              <a:rPr lang="ru-RU" sz="2400" dirty="0"/>
              <a:t>  вируса </a:t>
            </a:r>
            <a:r>
              <a:rPr lang="ru-RU" sz="2400" dirty="0" err="1"/>
              <a:t>грипа</a:t>
            </a:r>
            <a:r>
              <a:rPr lang="ru-RU" sz="2400" dirty="0"/>
              <a:t> – 13 158 нуклеотидов РНК</a:t>
            </a:r>
          </a:p>
          <a:p>
            <a:pPr lvl="1">
              <a:buFont typeface="Arial" pitchFamily="34" charset="0"/>
              <a:buChar char="•"/>
            </a:pPr>
            <a:r>
              <a:rPr lang="ru-RU" sz="2400" dirty="0"/>
              <a:t>  вируса </a:t>
            </a:r>
            <a:r>
              <a:rPr lang="ru-RU" sz="2400" dirty="0" err="1"/>
              <a:t>Эбола</a:t>
            </a:r>
            <a:r>
              <a:rPr lang="ru-RU" sz="2400" dirty="0"/>
              <a:t> – 18 959 нуклеотидов РНК </a:t>
            </a:r>
          </a:p>
          <a:p>
            <a:pPr lvl="1">
              <a:buFont typeface="Arial" pitchFamily="34" charset="0"/>
              <a:buChar char="•"/>
            </a:pPr>
            <a:r>
              <a:rPr lang="ru-RU" sz="2400" dirty="0"/>
              <a:t>  </a:t>
            </a:r>
            <a:r>
              <a:rPr lang="ru-RU" sz="2400" u="sng" dirty="0" err="1"/>
              <a:t>вироида</a:t>
            </a:r>
            <a:r>
              <a:rPr lang="ru-RU" sz="2400" dirty="0"/>
              <a:t> </a:t>
            </a:r>
            <a:r>
              <a:rPr lang="ru-RU" sz="2400" dirty="0" err="1"/>
              <a:t>веретеновидности</a:t>
            </a:r>
            <a:r>
              <a:rPr lang="ru-RU" sz="2400" dirty="0"/>
              <a:t> клубней картофеля – 359 (!) нуклеотидов РНК </a:t>
            </a:r>
            <a:endParaRPr lang="ru-RU" dirty="0"/>
          </a:p>
          <a:p>
            <a:endParaRPr lang="ru-RU" dirty="0"/>
          </a:p>
        </p:txBody>
      </p:sp>
    </p:spTree>
    <p:extLst>
      <p:ext uri="{BB962C8B-B14F-4D97-AF65-F5344CB8AC3E}">
        <p14:creationId xmlns:p14="http://schemas.microsoft.com/office/powerpoint/2010/main" xmlns="" val="246055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32</a:t>
            </a:fld>
            <a:endParaRPr lang="ru-RU"/>
          </a:p>
        </p:txBody>
      </p:sp>
      <p:pic>
        <p:nvPicPr>
          <p:cNvPr id="116740" name="Picture 4" descr="http://www.agroflora.ru/wp-content/uploads/2014/07/veretenovidnost_kartofelia.jpg"/>
          <p:cNvPicPr>
            <a:picLocks noChangeAspect="1" noChangeArrowheads="1"/>
          </p:cNvPicPr>
          <p:nvPr/>
        </p:nvPicPr>
        <p:blipFill>
          <a:blip r:embed="rId2" cstate="print"/>
          <a:srcRect/>
          <a:stretch>
            <a:fillRect/>
          </a:stretch>
        </p:blipFill>
        <p:spPr bwMode="auto">
          <a:xfrm>
            <a:off x="393695" y="0"/>
            <a:ext cx="4430855" cy="3635574"/>
          </a:xfrm>
          <a:prstGeom prst="rect">
            <a:avLst/>
          </a:prstGeom>
          <a:noFill/>
        </p:spPr>
      </p:pic>
      <p:sp>
        <p:nvSpPr>
          <p:cNvPr id="116741" name="Rectangle 5"/>
          <p:cNvSpPr>
            <a:spLocks noChangeArrowheads="1"/>
          </p:cNvSpPr>
          <p:nvPr/>
        </p:nvSpPr>
        <p:spPr bwMode="auto">
          <a:xfrm>
            <a:off x="429406" y="3679277"/>
            <a:ext cx="8665834" cy="3046988"/>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fontAlgn="base">
              <a:spcBef>
                <a:spcPct val="0"/>
              </a:spcBef>
              <a:spcAft>
                <a:spcPct val="0"/>
              </a:spcAft>
            </a:pPr>
            <a:r>
              <a:rPr lang="ru-RU" sz="2200" dirty="0">
                <a:solidFill>
                  <a:srgbClr val="000000"/>
                </a:solidFill>
                <a:cs typeface="Courier New" pitchFamily="49" charset="0"/>
              </a:rPr>
              <a:t>&gt;NC_002030 </a:t>
            </a:r>
            <a:r>
              <a:rPr lang="ru-RU" sz="2200" dirty="0" err="1">
                <a:solidFill>
                  <a:srgbClr val="000000"/>
                </a:solidFill>
                <a:cs typeface="Courier New" pitchFamily="49" charset="0"/>
              </a:rPr>
              <a:t>Potato</a:t>
            </a:r>
            <a:r>
              <a:rPr lang="ru-RU" sz="2200" dirty="0">
                <a:solidFill>
                  <a:srgbClr val="000000"/>
                </a:solidFill>
                <a:cs typeface="Courier New" pitchFamily="49" charset="0"/>
              </a:rPr>
              <a:t> </a:t>
            </a:r>
            <a:r>
              <a:rPr lang="ru-RU" sz="2200" dirty="0" err="1">
                <a:solidFill>
                  <a:srgbClr val="000000"/>
                </a:solidFill>
                <a:cs typeface="Courier New" pitchFamily="49" charset="0"/>
              </a:rPr>
              <a:t>spindle</a:t>
            </a:r>
            <a:r>
              <a:rPr lang="ru-RU" sz="2200" dirty="0">
                <a:solidFill>
                  <a:srgbClr val="000000"/>
                </a:solidFill>
                <a:cs typeface="Courier New" pitchFamily="49" charset="0"/>
              </a:rPr>
              <a:t> </a:t>
            </a:r>
            <a:r>
              <a:rPr lang="ru-RU" sz="2200" dirty="0" err="1">
                <a:solidFill>
                  <a:srgbClr val="000000"/>
                </a:solidFill>
                <a:cs typeface="Courier New" pitchFamily="49" charset="0"/>
              </a:rPr>
              <a:t>tuber</a:t>
            </a:r>
            <a:r>
              <a:rPr lang="ru-RU" sz="2200" dirty="0">
                <a:solidFill>
                  <a:srgbClr val="000000"/>
                </a:solidFill>
                <a:cs typeface="Courier New" pitchFamily="49" charset="0"/>
              </a:rPr>
              <a:t> </a:t>
            </a:r>
            <a:r>
              <a:rPr lang="ru-RU" sz="2200" dirty="0" err="1">
                <a:solidFill>
                  <a:srgbClr val="000000"/>
                </a:solidFill>
                <a:cs typeface="Courier New" pitchFamily="49" charset="0"/>
              </a:rPr>
              <a:t>viroid</a:t>
            </a:r>
            <a:r>
              <a:rPr lang="ru-RU" sz="2200" dirty="0">
                <a:solidFill>
                  <a:srgbClr val="000000"/>
                </a:solidFill>
                <a:cs typeface="Courier New" pitchFamily="49" charset="0"/>
              </a:rPr>
              <a:t>, </a:t>
            </a:r>
            <a:r>
              <a:rPr lang="ru-RU" sz="2200" dirty="0" err="1">
                <a:solidFill>
                  <a:srgbClr val="000000"/>
                </a:solidFill>
                <a:cs typeface="Courier New" pitchFamily="49" charset="0"/>
              </a:rPr>
              <a:t>complete</a:t>
            </a:r>
            <a:r>
              <a:rPr lang="ru-RU" sz="2200" dirty="0">
                <a:solidFill>
                  <a:srgbClr val="000000"/>
                </a:solidFill>
                <a:cs typeface="Courier New" pitchFamily="49" charset="0"/>
              </a:rPr>
              <a:t> </a:t>
            </a:r>
            <a:r>
              <a:rPr lang="ru-RU" sz="2200" dirty="0" err="1">
                <a:solidFill>
                  <a:srgbClr val="000000"/>
                </a:solidFill>
                <a:cs typeface="Courier New" pitchFamily="49" charset="0"/>
              </a:rPr>
              <a:t>genome</a:t>
            </a:r>
            <a:r>
              <a:rPr lang="ru-RU" sz="2200" dirty="0">
                <a:solidFill>
                  <a:srgbClr val="000000"/>
                </a:solidFill>
                <a:cs typeface="Courier New" pitchFamily="49" charset="0"/>
              </a:rPr>
              <a:t> </a:t>
            </a:r>
          </a:p>
          <a:p>
            <a:pPr fontAlgn="base">
              <a:spcBef>
                <a:spcPct val="0"/>
              </a:spcBef>
              <a:spcAft>
                <a:spcPct val="0"/>
              </a:spcAft>
            </a:pPr>
            <a:r>
              <a:rPr lang="ru-RU" sz="2200" dirty="0">
                <a:solidFill>
                  <a:srgbClr val="000000"/>
                </a:solidFill>
                <a:latin typeface="Courier New" pitchFamily="49" charset="0"/>
                <a:cs typeface="Courier New" pitchFamily="49" charset="0"/>
              </a:rPr>
              <a:t>CGGAACTAAACTCGTGGTTCCTGTGGTTCACACCTGACCTCCTGAGCAGA</a:t>
            </a:r>
          </a:p>
          <a:p>
            <a:pPr fontAlgn="base">
              <a:spcBef>
                <a:spcPct val="0"/>
              </a:spcBef>
              <a:spcAft>
                <a:spcPct val="0"/>
              </a:spcAft>
            </a:pPr>
            <a:r>
              <a:rPr lang="ru-RU" sz="2200" dirty="0">
                <a:solidFill>
                  <a:srgbClr val="000000"/>
                </a:solidFill>
                <a:latin typeface="Courier New" pitchFamily="49" charset="0"/>
                <a:cs typeface="Courier New" pitchFamily="49" charset="0"/>
              </a:rPr>
              <a:t>AAAGAAAAAAGAAGGCGGCTCGGAGGAGCGCTTCAGGGATCCCCGGGGAA</a:t>
            </a:r>
          </a:p>
          <a:p>
            <a:pPr fontAlgn="base">
              <a:spcBef>
                <a:spcPct val="0"/>
              </a:spcBef>
              <a:spcAft>
                <a:spcPct val="0"/>
              </a:spcAft>
            </a:pPr>
            <a:r>
              <a:rPr lang="ru-RU" sz="2200" dirty="0">
                <a:solidFill>
                  <a:srgbClr val="000000"/>
                </a:solidFill>
                <a:latin typeface="Courier New" pitchFamily="49" charset="0"/>
                <a:cs typeface="Courier New" pitchFamily="49" charset="0"/>
              </a:rPr>
              <a:t>ACCTGGAGCGAACTGGCAAAAAAGGACGGTGGGGAGTGCCCAGCGGCCGA</a:t>
            </a:r>
          </a:p>
          <a:p>
            <a:pPr fontAlgn="base">
              <a:spcBef>
                <a:spcPct val="0"/>
              </a:spcBef>
              <a:spcAft>
                <a:spcPct val="0"/>
              </a:spcAft>
            </a:pPr>
            <a:r>
              <a:rPr lang="ru-RU" sz="2200" dirty="0">
                <a:solidFill>
                  <a:srgbClr val="000000"/>
                </a:solidFill>
                <a:latin typeface="Courier New" pitchFamily="49" charset="0"/>
                <a:cs typeface="Courier New" pitchFamily="49" charset="0"/>
              </a:rPr>
              <a:t>CAGGAGTAATTCCCGCCGAAACAGGGTTTTCACCCTTCCTTTCTTCGGGT</a:t>
            </a:r>
          </a:p>
          <a:p>
            <a:pPr fontAlgn="base">
              <a:spcBef>
                <a:spcPct val="0"/>
              </a:spcBef>
              <a:spcAft>
                <a:spcPct val="0"/>
              </a:spcAft>
            </a:pPr>
            <a:r>
              <a:rPr lang="ru-RU" sz="2200" dirty="0">
                <a:solidFill>
                  <a:srgbClr val="000000"/>
                </a:solidFill>
                <a:latin typeface="Courier New" pitchFamily="49" charset="0"/>
                <a:cs typeface="Courier New" pitchFamily="49" charset="0"/>
              </a:rPr>
              <a:t>GTCCTTCCTCGCGCCCGCAGGACCACCCCTCGCCCCCTTTGCGCTGTCGC</a:t>
            </a:r>
          </a:p>
          <a:p>
            <a:pPr fontAlgn="base">
              <a:spcBef>
                <a:spcPct val="0"/>
              </a:spcBef>
              <a:spcAft>
                <a:spcPct val="0"/>
              </a:spcAft>
            </a:pPr>
            <a:r>
              <a:rPr lang="ru-RU" sz="2200" dirty="0">
                <a:solidFill>
                  <a:srgbClr val="000000"/>
                </a:solidFill>
                <a:latin typeface="Courier New" pitchFamily="49" charset="0"/>
                <a:cs typeface="Courier New" pitchFamily="49" charset="0"/>
              </a:rPr>
              <a:t>TTCGGCTACTACCCGGTGGAAACAACTGAAGCTCCCGAGAACCGCTTTTT</a:t>
            </a:r>
          </a:p>
          <a:p>
            <a:pPr fontAlgn="base">
              <a:spcBef>
                <a:spcPct val="0"/>
              </a:spcBef>
              <a:spcAft>
                <a:spcPct val="0"/>
              </a:spcAft>
            </a:pPr>
            <a:r>
              <a:rPr lang="ru-RU" sz="2200" dirty="0">
                <a:solidFill>
                  <a:srgbClr val="000000"/>
                </a:solidFill>
                <a:latin typeface="Courier New" pitchFamily="49" charset="0"/>
                <a:cs typeface="Courier New" pitchFamily="49" charset="0"/>
              </a:rPr>
              <a:t>CTCTATCTTACTTGCTTCGGGGCGAGGGTGTTTAGCCCTTGGAACCGCAG </a:t>
            </a:r>
          </a:p>
          <a:p>
            <a:pPr fontAlgn="base">
              <a:spcBef>
                <a:spcPct val="0"/>
              </a:spcBef>
              <a:spcAft>
                <a:spcPct val="0"/>
              </a:spcAft>
            </a:pPr>
            <a:r>
              <a:rPr lang="ru-RU" sz="2200" dirty="0">
                <a:solidFill>
                  <a:srgbClr val="000000"/>
                </a:solidFill>
                <a:latin typeface="Courier New" pitchFamily="49" charset="0"/>
                <a:cs typeface="Courier New" pitchFamily="49" charset="0"/>
              </a:rPr>
              <a:t>TTGGTTCCT</a:t>
            </a:r>
            <a:r>
              <a:rPr lang="ru-RU" sz="2200" dirty="0">
                <a:latin typeface="Courier New" pitchFamily="49" charset="0"/>
                <a:cs typeface="Courier New" pitchFamily="49" charset="0"/>
              </a:rPr>
              <a:t> </a:t>
            </a:r>
          </a:p>
        </p:txBody>
      </p:sp>
      <p:sp>
        <p:nvSpPr>
          <p:cNvPr id="7" name="TextBox 6"/>
          <p:cNvSpPr txBox="1"/>
          <p:nvPr/>
        </p:nvSpPr>
        <p:spPr>
          <a:xfrm>
            <a:off x="5465573" y="265465"/>
            <a:ext cx="2714753" cy="3046988"/>
          </a:xfrm>
          <a:prstGeom prst="rect">
            <a:avLst/>
          </a:prstGeom>
          <a:noFill/>
        </p:spPr>
        <p:txBody>
          <a:bodyPr wrap="square" rtlCol="0">
            <a:spAutoFit/>
          </a:bodyPr>
          <a:lstStyle/>
          <a:p>
            <a:r>
              <a:rPr lang="ru-RU" sz="2400" b="1" dirty="0"/>
              <a:t>Вот полная инструкция</a:t>
            </a:r>
          </a:p>
          <a:p>
            <a:r>
              <a:rPr lang="ru-RU" sz="2400" b="1" dirty="0" err="1"/>
              <a:t>вироида</a:t>
            </a:r>
            <a:r>
              <a:rPr lang="ru-RU" sz="2400" b="1" dirty="0"/>
              <a:t>.</a:t>
            </a:r>
          </a:p>
          <a:p>
            <a:endParaRPr lang="ru-RU" sz="2400" dirty="0"/>
          </a:p>
          <a:p>
            <a:r>
              <a:rPr lang="ru-RU" sz="2400" dirty="0"/>
              <a:t>Он даже не вирус – только кольцевая молекула РНК, оболочки нет!</a:t>
            </a:r>
          </a:p>
        </p:txBody>
      </p:sp>
    </p:spTree>
    <p:extLst>
      <p:ext uri="{BB962C8B-B14F-4D97-AF65-F5344CB8AC3E}">
        <p14:creationId xmlns:p14="http://schemas.microsoft.com/office/powerpoint/2010/main" xmlns="" val="378342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выравнивания последовательностей </a:t>
            </a:r>
            <a:r>
              <a:rPr lang="ru-RU" dirty="0"/>
              <a:t>ДНК и белков</a:t>
            </a:r>
            <a:br>
              <a:rPr lang="ru-RU" dirty="0"/>
            </a:br>
            <a:endParaRPr lang="ru-RU" dirty="0"/>
          </a:p>
        </p:txBody>
      </p:sp>
      <p:sp>
        <p:nvSpPr>
          <p:cNvPr id="3" name="Текст 2"/>
          <p:cNvSpPr>
            <a:spLocks noGrp="1"/>
          </p:cNvSpPr>
          <p:nvPr>
            <p:ph type="body" idx="1"/>
          </p:nvPr>
        </p:nvSpPr>
        <p:spPr/>
        <p:txBody>
          <a:bodyPr/>
          <a:lstStyle/>
          <a:p>
            <a:r>
              <a:rPr lang="ru-RU" dirty="0" smtClean="0"/>
              <a:t>Парное выравнивание: динамическое программирование</a:t>
            </a:r>
            <a:endParaRPr lang="ru-RU" dirty="0"/>
          </a:p>
        </p:txBody>
      </p:sp>
    </p:spTree>
    <p:extLst>
      <p:ext uri="{BB962C8B-B14F-4D97-AF65-F5344CB8AC3E}">
        <p14:creationId xmlns:p14="http://schemas.microsoft.com/office/powerpoint/2010/main" xmlns="" val="51741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Число операций в алгоритме</a:t>
            </a:r>
            <a:endParaRPr lang="ru-RU" dirty="0"/>
          </a:p>
        </p:txBody>
      </p:sp>
      <p:sp>
        <p:nvSpPr>
          <p:cNvPr id="3" name="Объект 2"/>
          <p:cNvSpPr>
            <a:spLocks noGrp="1"/>
          </p:cNvSpPr>
          <p:nvPr>
            <p:ph idx="1"/>
          </p:nvPr>
        </p:nvSpPr>
        <p:spPr/>
        <p:txBody>
          <a:bodyPr>
            <a:normAutofit fontScale="92500"/>
          </a:bodyPr>
          <a:lstStyle/>
          <a:p>
            <a:r>
              <a:rPr lang="ru-RU" dirty="0" smtClean="0"/>
              <a:t>Пусть мы применяем алгоритм к последовательности из </a:t>
            </a:r>
            <a:r>
              <a:rPr lang="en-US" dirty="0" smtClean="0"/>
              <a:t>N </a:t>
            </a:r>
            <a:r>
              <a:rPr lang="ru-RU" dirty="0" smtClean="0"/>
              <a:t>букв. Для примера, </a:t>
            </a:r>
            <a:r>
              <a:rPr lang="en-US" dirty="0" smtClean="0"/>
              <a:t>N = 10 000</a:t>
            </a:r>
            <a:endParaRPr lang="ru-RU" dirty="0" smtClean="0"/>
          </a:p>
          <a:p>
            <a:pPr lvl="1"/>
            <a:r>
              <a:rPr lang="ru-RU" dirty="0" smtClean="0"/>
              <a:t> если число операций  10*</a:t>
            </a:r>
            <a:r>
              <a:rPr lang="en-US" dirty="0" smtClean="0"/>
              <a:t>N, </a:t>
            </a:r>
            <a:r>
              <a:rPr lang="ru-RU" dirty="0" smtClean="0"/>
              <a:t>то любой компьютер посчитает за секунду</a:t>
            </a:r>
          </a:p>
          <a:p>
            <a:pPr lvl="1"/>
            <a:r>
              <a:rPr lang="ru-RU" dirty="0" smtClean="0"/>
              <a:t>если число операций  5 * </a:t>
            </a:r>
            <a:r>
              <a:rPr lang="en-US" dirty="0" smtClean="0"/>
              <a:t>N^2, </a:t>
            </a:r>
            <a:r>
              <a:rPr lang="ru-RU" dirty="0" smtClean="0"/>
              <a:t>то в примере имеет более миллиарда операций; часы или дни счета</a:t>
            </a:r>
          </a:p>
          <a:p>
            <a:pPr lvl="1"/>
            <a:r>
              <a:rPr lang="ru-RU" dirty="0" smtClean="0"/>
              <a:t>если </a:t>
            </a:r>
            <a:r>
              <a:rPr lang="en-US" dirty="0" smtClean="0"/>
              <a:t>N^3, </a:t>
            </a:r>
            <a:r>
              <a:rPr lang="ru-RU" dirty="0" smtClean="0"/>
              <a:t>то уже совсем плохо, но  если кластер, то за месяц посчитает</a:t>
            </a:r>
          </a:p>
          <a:p>
            <a:pPr lvl="1"/>
            <a:r>
              <a:rPr lang="ru-RU" dirty="0"/>
              <a:t>е</a:t>
            </a:r>
            <a:r>
              <a:rPr lang="ru-RU" dirty="0" smtClean="0"/>
              <a:t>сли 2</a:t>
            </a:r>
            <a:r>
              <a:rPr lang="en-US" dirty="0" smtClean="0"/>
              <a:t>^N </a:t>
            </a:r>
            <a:r>
              <a:rPr lang="ru-RU" dirty="0" smtClean="0"/>
              <a:t>то посчитать невозможно </a:t>
            </a:r>
          </a:p>
          <a:p>
            <a:pPr lvl="1"/>
            <a:r>
              <a:rPr lang="ru-RU" dirty="0" smtClean="0"/>
              <a:t>Алгоритм сортировки (упорядочить данные по алфавиту) </a:t>
            </a:r>
            <a:r>
              <a:rPr lang="en-US" dirty="0" smtClean="0"/>
              <a:t>?</a:t>
            </a:r>
            <a:r>
              <a:rPr lang="ru-RU" dirty="0" smtClean="0"/>
              <a:t>за </a:t>
            </a:r>
            <a:r>
              <a:rPr lang="en-US" dirty="0" smtClean="0"/>
              <a:t>N*log N;</a:t>
            </a:r>
            <a:br>
              <a:rPr lang="en-US" dirty="0" smtClean="0"/>
            </a:br>
            <a:r>
              <a:rPr lang="en-US" dirty="0" smtClean="0"/>
              <a:t>log 10 000 = 4, </a:t>
            </a:r>
            <a:r>
              <a:rPr lang="ru-RU" dirty="0" smtClean="0"/>
              <a:t> значит 4</a:t>
            </a:r>
            <a:r>
              <a:rPr lang="en-US" dirty="0" smtClean="0"/>
              <a:t>* </a:t>
            </a:r>
            <a:r>
              <a:rPr lang="ru-RU" dirty="0" smtClean="0"/>
              <a:t>10 000 – ерунда!</a:t>
            </a:r>
            <a:endParaRPr lang="ru-RU" dirty="0"/>
          </a:p>
        </p:txBody>
      </p:sp>
    </p:spTree>
    <p:extLst>
      <p:ext uri="{BB962C8B-B14F-4D97-AF65-F5344CB8AC3E}">
        <p14:creationId xmlns:p14="http://schemas.microsoft.com/office/powerpoint/2010/main" xmlns="" val="912811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Алгоритм выравнивания решает математическую задачу, а не биологическую</a:t>
            </a:r>
            <a:endParaRPr lang="ru-RU" sz="3600" dirty="0"/>
          </a:p>
        </p:txBody>
      </p:sp>
      <p:sp>
        <p:nvSpPr>
          <p:cNvPr id="3" name="Объект 2"/>
          <p:cNvSpPr>
            <a:spLocks noGrp="1"/>
          </p:cNvSpPr>
          <p:nvPr>
            <p:ph idx="1"/>
          </p:nvPr>
        </p:nvSpPr>
        <p:spPr>
          <a:xfrm>
            <a:off x="681038" y="1835150"/>
            <a:ext cx="8543925" cy="3517900"/>
          </a:xfrm>
        </p:spPr>
        <p:txBody>
          <a:bodyPr/>
          <a:lstStyle/>
          <a:p>
            <a:r>
              <a:rPr lang="ru-RU" dirty="0" smtClean="0"/>
              <a:t>Задача</a:t>
            </a:r>
            <a:r>
              <a:rPr lang="ru-RU" dirty="0" smtClean="0"/>
              <a:t>:</a:t>
            </a:r>
          </a:p>
          <a:p>
            <a:pPr lvl="1"/>
            <a:r>
              <a:rPr lang="ru-RU" dirty="0" smtClean="0"/>
              <a:t>Дано две последовательности</a:t>
            </a:r>
          </a:p>
          <a:p>
            <a:pPr lvl="1"/>
            <a:r>
              <a:rPr lang="ru-RU" dirty="0" smtClean="0"/>
              <a:t>Построить </a:t>
            </a:r>
            <a:r>
              <a:rPr lang="ru-RU" dirty="0" smtClean="0"/>
              <a:t>выравнивание </a:t>
            </a:r>
            <a:r>
              <a:rPr lang="ru-RU" dirty="0" smtClean="0"/>
              <a:t>с наибольшим весом</a:t>
            </a:r>
            <a:br>
              <a:rPr lang="ru-RU" dirty="0" smtClean="0"/>
            </a:br>
            <a:r>
              <a:rPr lang="ru-RU" dirty="0" smtClean="0"/>
              <a:t/>
            </a:r>
            <a:br>
              <a:rPr lang="ru-RU" dirty="0" smtClean="0"/>
            </a:br>
            <a:r>
              <a:rPr lang="ru-RU" dirty="0" smtClean="0"/>
              <a:t>РИСУНОК вес выравнивания белков </a:t>
            </a:r>
            <a:br>
              <a:rPr lang="ru-RU" dirty="0" smtClean="0"/>
            </a:br>
            <a:endParaRPr lang="ru-RU" dirty="0" smtClean="0"/>
          </a:p>
          <a:p>
            <a:pPr marL="457200" lvl="1" indent="0">
              <a:buNone/>
            </a:pPr>
            <a:r>
              <a:rPr lang="ru-RU" dirty="0" smtClean="0"/>
              <a:t>   </a:t>
            </a:r>
            <a:r>
              <a:rPr lang="ru-RU" dirty="0" smtClean="0"/>
              <a:t>РИСУНОК Матрица </a:t>
            </a:r>
            <a:r>
              <a:rPr lang="ru-RU" dirty="0" smtClean="0"/>
              <a:t>весов</a:t>
            </a:r>
          </a:p>
          <a:p>
            <a:pPr marL="914400" lvl="2" indent="0">
              <a:buNone/>
            </a:pPr>
            <a:endParaRPr lang="ru-RU" dirty="0"/>
          </a:p>
        </p:txBody>
      </p:sp>
    </p:spTree>
    <p:extLst>
      <p:ext uri="{BB962C8B-B14F-4D97-AF65-F5344CB8AC3E}">
        <p14:creationId xmlns:p14="http://schemas.microsoft.com/office/powerpoint/2010/main" xmlns="" val="2936735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r>
              <a:rPr lang="ru-RU" smtClean="0"/>
              <a:t>Вес выравнивания</a:t>
            </a:r>
          </a:p>
        </p:txBody>
      </p:sp>
      <p:sp>
        <p:nvSpPr>
          <p:cNvPr id="6147" name="Содержимое 2"/>
          <p:cNvSpPr>
            <a:spLocks noGrp="1"/>
          </p:cNvSpPr>
          <p:nvPr>
            <p:ph idx="1"/>
          </p:nvPr>
        </p:nvSpPr>
        <p:spPr>
          <a:xfrm>
            <a:off x="495300" y="2708275"/>
            <a:ext cx="8915400" cy="3417888"/>
          </a:xfrm>
        </p:spPr>
        <p:txBody>
          <a:bodyPr/>
          <a:lstStyle/>
          <a:p>
            <a:pPr eaLnBrk="1" hangingPunct="1"/>
            <a:r>
              <a:rPr lang="ru-RU" dirty="0" smtClean="0"/>
              <a:t>Штраф за </a:t>
            </a:r>
            <a:r>
              <a:rPr lang="en-US" dirty="0" smtClean="0"/>
              <a:t>“-” (</a:t>
            </a:r>
            <a:r>
              <a:rPr lang="ru-RU" b="1" dirty="0" err="1" smtClean="0"/>
              <a:t>гэп</a:t>
            </a:r>
            <a:r>
              <a:rPr lang="ru-RU" dirty="0" smtClean="0"/>
              <a:t>) = -4</a:t>
            </a:r>
            <a:br>
              <a:rPr lang="ru-RU" dirty="0" smtClean="0"/>
            </a:br>
            <a:endParaRPr lang="ru-RU" dirty="0" smtClean="0"/>
          </a:p>
          <a:p>
            <a:pPr eaLnBrk="1" hangingPunct="1"/>
            <a:r>
              <a:rPr lang="ru-RU" dirty="0" smtClean="0"/>
              <a:t>Веса за замены берутся из матрицы; они отражают взаимозаменяемость аминокислот</a:t>
            </a:r>
            <a:br>
              <a:rPr lang="ru-RU" dirty="0" smtClean="0"/>
            </a:br>
            <a:endParaRPr lang="ru-RU" dirty="0" smtClean="0"/>
          </a:p>
          <a:p>
            <a:r>
              <a:rPr lang="ru-RU" dirty="0" smtClean="0"/>
              <a:t>Вес выравнивания = 25</a:t>
            </a:r>
          </a:p>
          <a:p>
            <a:pPr eaLnBrk="1" hangingPunct="1"/>
            <a:endParaRPr lang="ru-RU" dirty="0" smtClean="0"/>
          </a:p>
          <a:p>
            <a:pPr eaLnBrk="1" hangingPunct="1"/>
            <a:endParaRPr lang="ru-RU" dirty="0" smtClean="0"/>
          </a:p>
        </p:txBody>
      </p:sp>
      <p:graphicFrame>
        <p:nvGraphicFramePr>
          <p:cNvPr id="4" name="Таблица 3"/>
          <p:cNvGraphicFramePr>
            <a:graphicFrameLocks noGrp="1"/>
          </p:cNvGraphicFramePr>
          <p:nvPr/>
        </p:nvGraphicFramePr>
        <p:xfrm>
          <a:off x="1363795" y="1628775"/>
          <a:ext cx="7512049" cy="841248"/>
        </p:xfrm>
        <a:graphic>
          <a:graphicData uri="http://schemas.openxmlformats.org/drawingml/2006/table">
            <a:tbl>
              <a:tblPr/>
              <a:tblGrid>
                <a:gridCol w="1444625"/>
                <a:gridCol w="603646"/>
                <a:gridCol w="667279"/>
                <a:gridCol w="601927"/>
                <a:gridCol w="949325"/>
                <a:gridCol w="632883"/>
                <a:gridCol w="613966"/>
                <a:gridCol w="667279"/>
                <a:gridCol w="648361"/>
                <a:gridCol w="682758"/>
              </a:tblGrid>
              <a:tr h="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Sequence 1</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E</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H</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V</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Q</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Sequence 2 </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I</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E</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H</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F</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Q</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cs typeface="Arial" pitchFamily="34" charset="0"/>
                        </a:rPr>
                        <a:t>Вес позиции</a:t>
                      </a: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4</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–3</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4</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–4</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–4</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4</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8</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5</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L="74295" marR="742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60400" y="0"/>
            <a:ext cx="8997950" cy="6771084"/>
          </a:xfrm>
          <a:prstGeom prst="rect">
            <a:avLst/>
          </a:prstGeom>
          <a:noFill/>
          <a:ln w="9525">
            <a:noFill/>
            <a:miter lim="800000"/>
            <a:headEnd/>
            <a:tailEnd/>
          </a:ln>
        </p:spPr>
        <p:txBody>
          <a:bodyPr>
            <a:spAutoFit/>
          </a:bodyPr>
          <a:lstStyle/>
          <a:p>
            <a:r>
              <a:rPr lang="ru-RU" sz="1400" b="1">
                <a:latin typeface="Courier New" pitchFamily="49" charset="0"/>
              </a:rPr>
              <a:t>#  Matrix made by matblas from blosum62.iij</a:t>
            </a:r>
          </a:p>
          <a:p>
            <a:r>
              <a:rPr lang="ru-RU" sz="1400" b="1">
                <a:latin typeface="Courier New" pitchFamily="49" charset="0"/>
              </a:rPr>
              <a:t>#  * column uses minimum score</a:t>
            </a:r>
          </a:p>
          <a:p>
            <a:r>
              <a:rPr lang="ru-RU" sz="1400" b="1">
                <a:latin typeface="Courier New" pitchFamily="49" charset="0"/>
              </a:rPr>
              <a:t>#  BLOSUM Clustered Scoring Matrix in 1/2 Bit Units</a:t>
            </a:r>
          </a:p>
          <a:p>
            <a:r>
              <a:rPr lang="ru-RU" sz="1400" b="1">
                <a:latin typeface="Courier New" pitchFamily="49" charset="0"/>
              </a:rPr>
              <a:t>#  Blocks Database = /data/blocks_5.0/blocks.dat</a:t>
            </a:r>
          </a:p>
          <a:p>
            <a:r>
              <a:rPr lang="ru-RU" sz="1400" b="1">
                <a:latin typeface="Courier New" pitchFamily="49" charset="0"/>
              </a:rPr>
              <a:t>#  Cluster Percentage: &gt;= 62</a:t>
            </a:r>
          </a:p>
          <a:p>
            <a:r>
              <a:rPr lang="ru-RU" sz="1400" b="1">
                <a:latin typeface="Courier New" pitchFamily="49" charset="0"/>
              </a:rPr>
              <a:t>#  Entropy =   0.6979, Expected =  -0.5209</a:t>
            </a:r>
          </a:p>
          <a:p>
            <a:r>
              <a:rPr lang="ru-RU" sz="1400" b="1">
                <a:latin typeface="Courier New" pitchFamily="49" charset="0"/>
              </a:rPr>
              <a:t>   A  R  N  D  C  Q  E  G  H  I  L  K  M  F  P  S  T  W  Y  V  B  Z  X  *  </a:t>
            </a:r>
          </a:p>
          <a:p>
            <a:r>
              <a:rPr lang="ru-RU" sz="1400" b="1">
                <a:latin typeface="Courier New" pitchFamily="49" charset="0"/>
              </a:rPr>
              <a:t>A  4 -1 -2 -2  0 -1 -1  0 -2 -1 -1 -1 -1 -2 -1  1  0 -3 -2  0 -2 -1  0 -4 </a:t>
            </a:r>
          </a:p>
          <a:p>
            <a:r>
              <a:rPr lang="ru-RU" sz="1400" b="1">
                <a:latin typeface="Courier New" pitchFamily="49" charset="0"/>
              </a:rPr>
              <a:t>R -1  5  0 -2 -3  1  0 -2  0 -3 -2  2 -1 -3 -2 -1 -1 -3 -2 -3 -1  0 -1 -4 </a:t>
            </a:r>
          </a:p>
          <a:p>
            <a:r>
              <a:rPr lang="ru-RU" sz="1400" b="1">
                <a:latin typeface="Courier New" pitchFamily="49" charset="0"/>
              </a:rPr>
              <a:t>N -2  0  6  1 -3  0  0  0  1 -3 -3  0 -2 -3 -2  1  0 -4 -2 -3  3  0 -1 -4 </a:t>
            </a:r>
          </a:p>
          <a:p>
            <a:r>
              <a:rPr lang="ru-RU" sz="1400" b="1">
                <a:latin typeface="Courier New" pitchFamily="49" charset="0"/>
              </a:rPr>
              <a:t>D -2 -2  1  6 -3  0  2 -1 -1 -3 -4 -1 -3 -3 -1  0 -1 -4 -3 -3  4  1 -1 -4 </a:t>
            </a:r>
          </a:p>
          <a:p>
            <a:r>
              <a:rPr lang="ru-RU" sz="1400" b="1">
                <a:latin typeface="Courier New" pitchFamily="49" charset="0"/>
              </a:rPr>
              <a:t>C  0 -3 -3 -3  9 -3 -4 -3 -3 -1 -1 -3 -1 -2 -3 -1 -1 -2 -2 -1 -3 -3 -2 -4 </a:t>
            </a:r>
          </a:p>
          <a:p>
            <a:r>
              <a:rPr lang="ru-RU" sz="1400" b="1">
                <a:latin typeface="Courier New" pitchFamily="49" charset="0"/>
              </a:rPr>
              <a:t>Q -1  1  0  0 -3  5  2 -2  0 -3 -2  1  0 -3 -1  0 -1 -2 -1 -2  0  3 -1 -4 </a:t>
            </a:r>
          </a:p>
          <a:p>
            <a:r>
              <a:rPr lang="ru-RU" sz="1400" b="1">
                <a:latin typeface="Courier New" pitchFamily="49" charset="0"/>
              </a:rPr>
              <a:t>E -1  0  0  2 -4  2  5 -2  0 -3 -3  1 -2 -3 -1  0 -1 -3 -2 -2  1  4 -1 -4 </a:t>
            </a:r>
          </a:p>
          <a:p>
            <a:r>
              <a:rPr lang="ru-RU" sz="1400" b="1">
                <a:latin typeface="Courier New" pitchFamily="49" charset="0"/>
              </a:rPr>
              <a:t>G  0 -2  0 -1 -3 -2 -2  6 -2 -4 -4 -2 -3 -3 -2  0 -2 -2 -3 -3 -1 -2 -1 -4 </a:t>
            </a:r>
          </a:p>
          <a:p>
            <a:r>
              <a:rPr lang="ru-RU" sz="1400" b="1">
                <a:latin typeface="Courier New" pitchFamily="49" charset="0"/>
              </a:rPr>
              <a:t>H -2  0  1 -1 -3  0  0 -2  8 -3 -3 -1 -2 -1 -2 -1 -2 -2  2 -3  0  0 -1 -4 </a:t>
            </a:r>
          </a:p>
          <a:p>
            <a:r>
              <a:rPr lang="ru-RU" sz="1400" b="1">
                <a:latin typeface="Courier New" pitchFamily="49" charset="0"/>
              </a:rPr>
              <a:t>I -1 -3 -3 -3 -1 -3 -3 -4 -3  4  2 -3  1  0 -3 -2 -1 -3 -1  3 -3 -3 -1 -4 </a:t>
            </a:r>
          </a:p>
          <a:p>
            <a:r>
              <a:rPr lang="ru-RU" sz="1400" b="1">
                <a:latin typeface="Courier New" pitchFamily="49" charset="0"/>
              </a:rPr>
              <a:t>L -1 -2 -3 -4 -1 -2 -3 -4 -3  2  4 -2  2  0 -3 -2 -1 -2 -1  1 -4 -3 -1 -4 </a:t>
            </a:r>
          </a:p>
          <a:p>
            <a:r>
              <a:rPr lang="ru-RU" sz="1400" b="1">
                <a:latin typeface="Courier New" pitchFamily="49" charset="0"/>
              </a:rPr>
              <a:t>K -1  2  0 -1 -3  1  1 -2 -1 -3 -2  5 -1 -3 -1  0 -1 -3 -2 -2  0  1 -1 -4 </a:t>
            </a:r>
          </a:p>
          <a:p>
            <a:r>
              <a:rPr lang="ru-RU" sz="1400" b="1">
                <a:latin typeface="Courier New" pitchFamily="49" charset="0"/>
              </a:rPr>
              <a:t>M -1 -1 -2 -3 -1  0 -2 -3 -2  1  2 -1  5  0 -2 -1 -1 -1 -1  1 -3 -1 -1 -4 </a:t>
            </a:r>
          </a:p>
          <a:p>
            <a:r>
              <a:rPr lang="ru-RU" sz="1400" b="1">
                <a:latin typeface="Courier New" pitchFamily="49" charset="0"/>
              </a:rPr>
              <a:t>F -2 -3 -3 -3 -2 -3 -3 -3 -1  0  0 -3  0  6 -4 -2 -2  1  3 -1 -3 -3 -1 -4 </a:t>
            </a:r>
          </a:p>
          <a:p>
            <a:r>
              <a:rPr lang="ru-RU" sz="1400" b="1">
                <a:latin typeface="Courier New" pitchFamily="49" charset="0"/>
              </a:rPr>
              <a:t>P -1 -2 -2 -1 -3 -1 -1 -2 -2 -3 -3 -1 -2 -4  7 -1 -1 -4 -3 -2 -2 -1 -2 -4 </a:t>
            </a:r>
          </a:p>
          <a:p>
            <a:r>
              <a:rPr lang="ru-RU" sz="1400" b="1">
                <a:latin typeface="Courier New" pitchFamily="49" charset="0"/>
              </a:rPr>
              <a:t>S  1 -1  1  0 -1  0  0  0 -1 -2 -2  0 -1 -2 -1  4  1 -3 -2 -2  0  0  0 -4 </a:t>
            </a:r>
          </a:p>
          <a:p>
            <a:r>
              <a:rPr lang="ru-RU" sz="1400" b="1">
                <a:latin typeface="Courier New" pitchFamily="49" charset="0"/>
              </a:rPr>
              <a:t>T  0 -1  0 -1 -1 -1 -1 -2 -2 -1 -1 -1 -1 -2 -1  1  5 -2 -2  0 -1 -1  0 -4 </a:t>
            </a:r>
          </a:p>
          <a:p>
            <a:r>
              <a:rPr lang="ru-RU" sz="1400" b="1">
                <a:latin typeface="Courier New" pitchFamily="49" charset="0"/>
              </a:rPr>
              <a:t>W -3 -3 -4 -4 -2 -2 -3 -2 -2 -3 -2 -3 -1  1 -4 -3 -2 11  2 -3 -4 -3 -2 -4 </a:t>
            </a:r>
          </a:p>
          <a:p>
            <a:r>
              <a:rPr lang="ru-RU" sz="1400" b="1">
                <a:latin typeface="Courier New" pitchFamily="49" charset="0"/>
              </a:rPr>
              <a:t>Y -2 -2 -2 -3 -2 -1 -2 -3  2 -1 -1 -2 -1  3 -3 -2 -2  2  7 -1 -3 -2 -1 -4 </a:t>
            </a:r>
          </a:p>
          <a:p>
            <a:r>
              <a:rPr lang="ru-RU" sz="1400" b="1">
                <a:latin typeface="Courier New" pitchFamily="49" charset="0"/>
              </a:rPr>
              <a:t>V  0 -3 -3 -3 -1 -2 -2 -3 -3  3  1 -2  1 -1 -2 -2  0 -3 -1  4 -3 -2 -1 -4 </a:t>
            </a:r>
          </a:p>
          <a:p>
            <a:r>
              <a:rPr lang="ru-RU" sz="1400" b="1">
                <a:latin typeface="Courier New" pitchFamily="49" charset="0"/>
              </a:rPr>
              <a:t>B -2 -1  3  4 -3  0  1 -1  0 -3 -4  0 -3 -3 -2  0 -1 -4 -3 -3  4  0 -1 -4 </a:t>
            </a:r>
          </a:p>
          <a:p>
            <a:r>
              <a:rPr lang="ru-RU" sz="1400" b="1">
                <a:latin typeface="Courier New" pitchFamily="49" charset="0"/>
              </a:rPr>
              <a:t>Z -1  0  0  1 -3  3  4 -2  0 -3 -3  1 -1 -3 -1  0 -1 -3 -2 -2  0  4 -1 -4 </a:t>
            </a:r>
          </a:p>
          <a:p>
            <a:r>
              <a:rPr lang="ru-RU" sz="1400" b="1">
                <a:latin typeface="Courier New" pitchFamily="49" charset="0"/>
              </a:rPr>
              <a:t>X  0 -1 -1 -1 -2 -1 -1 -1 -1 -1 -1 -1 -1 -1 -2  0  0 -2 -1 -1 -1 -1 -1 -4 </a:t>
            </a:r>
          </a:p>
          <a:p>
            <a:r>
              <a:rPr lang="ru-RU" sz="1400" b="1">
                <a:latin typeface="Courier New" pitchFamily="49" charset="0"/>
              </a:rPr>
              <a:t>* -4 -4 -4 -4 -4 -4 -4 -4 -4 -4 -4 -4 -4 -4 -4 -4 -4 -4 -4 -4 -4 -4 -4  1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32173" y="142875"/>
            <a:ext cx="9441656" cy="1200150"/>
          </a:xfrm>
          <a:prstGeom prst="rect">
            <a:avLst/>
          </a:prstGeom>
          <a:noFill/>
          <a:ln w="9525">
            <a:noFill/>
            <a:miter lim="800000"/>
            <a:headEnd/>
            <a:tailEnd/>
          </a:ln>
        </p:spPr>
        <p:txBody>
          <a:bodyPr>
            <a:spAutoFit/>
          </a:bodyPr>
          <a:lstStyle/>
          <a:p>
            <a:pPr algn="ctr"/>
            <a:r>
              <a:rPr lang="ru-RU" sz="3600" b="1">
                <a:solidFill>
                  <a:srgbClr val="FF6600"/>
                </a:solidFill>
                <a:latin typeface="Courier New" pitchFamily="49" charset="0"/>
                <a:cs typeface="Courier New" pitchFamily="49" charset="0"/>
              </a:rPr>
              <a:t>Матрица весов аминокислотных замен </a:t>
            </a:r>
            <a:r>
              <a:rPr lang="en-US" sz="3600" b="1">
                <a:solidFill>
                  <a:srgbClr val="FF6600"/>
                </a:solidFill>
                <a:latin typeface="Courier New" pitchFamily="49" charset="0"/>
                <a:cs typeface="Courier New" pitchFamily="49" charset="0"/>
              </a:rPr>
              <a:t>BLOSUM 62</a:t>
            </a:r>
            <a:endParaRPr lang="ru-RU" sz="3600" b="1">
              <a:solidFill>
                <a:srgbClr val="FF6600"/>
              </a:solidFill>
              <a:latin typeface="Courier New" pitchFamily="49" charset="0"/>
              <a:cs typeface="Courier New" pitchFamily="49" charset="0"/>
            </a:endParaRPr>
          </a:p>
        </p:txBody>
      </p:sp>
      <p:sp>
        <p:nvSpPr>
          <p:cNvPr id="17411" name="TextBox 4"/>
          <p:cNvSpPr txBox="1">
            <a:spLocks noChangeArrowheads="1"/>
          </p:cNvSpPr>
          <p:nvPr/>
        </p:nvSpPr>
        <p:spPr bwMode="auto">
          <a:xfrm>
            <a:off x="1160860" y="6072189"/>
            <a:ext cx="8048625" cy="523875"/>
          </a:xfrm>
          <a:prstGeom prst="rect">
            <a:avLst/>
          </a:prstGeom>
          <a:noFill/>
          <a:ln w="9525">
            <a:noFill/>
            <a:miter lim="800000"/>
            <a:headEnd/>
            <a:tailEnd/>
          </a:ln>
        </p:spPr>
        <p:txBody>
          <a:bodyPr>
            <a:spAutoFit/>
          </a:bodyPr>
          <a:lstStyle/>
          <a:p>
            <a:r>
              <a:rPr lang="ru-RU" sz="2800"/>
              <a:t>Из работы </a:t>
            </a:r>
            <a:r>
              <a:rPr lang="en-US" sz="2800"/>
              <a:t>(Henikoff&amp;Henikoff, </a:t>
            </a:r>
            <a:r>
              <a:rPr lang="en-US" sz="2800" b="1"/>
              <a:t>1992</a:t>
            </a:r>
            <a:r>
              <a:rPr lang="en-US" sz="2800"/>
              <a:t>, </a:t>
            </a:r>
            <a:r>
              <a:rPr lang="en-US" sz="2800" i="1"/>
              <a:t>PNAS</a:t>
            </a:r>
            <a:r>
              <a:rPr lang="en-US" sz="2800"/>
              <a:t>)</a:t>
            </a:r>
            <a:endParaRPr lang="ru-RU" sz="2800"/>
          </a:p>
        </p:txBody>
      </p:sp>
      <p:pic>
        <p:nvPicPr>
          <p:cNvPr id="17412" name="Picture 2"/>
          <p:cNvPicPr>
            <a:picLocks noChangeAspect="1" noChangeArrowheads="1"/>
          </p:cNvPicPr>
          <p:nvPr/>
        </p:nvPicPr>
        <p:blipFill>
          <a:blip r:embed="rId2" cstate="print"/>
          <a:srcRect/>
          <a:stretch>
            <a:fillRect/>
          </a:stretch>
        </p:blipFill>
        <p:spPr bwMode="auto">
          <a:xfrm>
            <a:off x="773907" y="1428750"/>
            <a:ext cx="8430419" cy="4581525"/>
          </a:xfrm>
          <a:prstGeom prst="rect">
            <a:avLst/>
          </a:prstGeom>
          <a:noFill/>
          <a:ln w="9525">
            <a:noFill/>
            <a:miter lim="800000"/>
            <a:headEnd/>
            <a:tailEnd/>
          </a:ln>
        </p:spPr>
      </p:pic>
      <p:sp>
        <p:nvSpPr>
          <p:cNvPr id="5" name="Прямоугольный треугольник 4"/>
          <p:cNvSpPr/>
          <p:nvPr/>
        </p:nvSpPr>
        <p:spPr>
          <a:xfrm rot="10800000">
            <a:off x="1779986" y="1785938"/>
            <a:ext cx="6965156" cy="3643312"/>
          </a:xfrm>
          <a:prstGeom prst="rtTriangle">
            <a:avLst/>
          </a:prstGeom>
          <a:solidFill>
            <a:schemeClr val="bg1">
              <a:lumMod val="8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latin typeface="Arial" pitchFamily="34" charset="0"/>
              <a:cs typeface="Arial" pitchFamily="34" charset="0"/>
            </a:endParaRPr>
          </a:p>
        </p:txBody>
      </p:sp>
      <p:sp>
        <p:nvSpPr>
          <p:cNvPr id="8" name="Прямоугольник 7"/>
          <p:cNvSpPr/>
          <p:nvPr/>
        </p:nvSpPr>
        <p:spPr>
          <a:xfrm>
            <a:off x="3018235" y="2786064"/>
            <a:ext cx="464344" cy="3286125"/>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latin typeface="Arial" pitchFamily="34" charset="0"/>
              <a:cs typeface="Arial" pitchFamily="34" charset="0"/>
            </a:endParaRPr>
          </a:p>
        </p:txBody>
      </p:sp>
      <p:sp>
        <p:nvSpPr>
          <p:cNvPr id="9" name="Прямоугольник 8"/>
          <p:cNvSpPr/>
          <p:nvPr/>
        </p:nvSpPr>
        <p:spPr>
          <a:xfrm rot="16200000">
            <a:off x="2021087" y="1538883"/>
            <a:ext cx="214312" cy="2708672"/>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latin typeface="Arial" pitchFamily="34" charset="0"/>
              <a:cs typeface="Arial" pitchFamily="34" charset="0"/>
            </a:endParaRPr>
          </a:p>
        </p:txBody>
      </p:sp>
      <p:sp>
        <p:nvSpPr>
          <p:cNvPr id="17416" name="TextBox 4"/>
          <p:cNvSpPr txBox="1">
            <a:spLocks noChangeArrowheads="1"/>
          </p:cNvSpPr>
          <p:nvPr/>
        </p:nvSpPr>
        <p:spPr bwMode="auto">
          <a:xfrm>
            <a:off x="3095625" y="1928814"/>
            <a:ext cx="5649516" cy="954087"/>
          </a:xfrm>
          <a:prstGeom prst="rect">
            <a:avLst/>
          </a:prstGeom>
          <a:noFill/>
          <a:ln w="9525">
            <a:noFill/>
            <a:miter lim="800000"/>
            <a:headEnd/>
            <a:tailEnd/>
          </a:ln>
        </p:spPr>
        <p:txBody>
          <a:bodyPr>
            <a:spAutoFit/>
          </a:bodyPr>
          <a:lstStyle/>
          <a:p>
            <a:pPr algn="ctr"/>
            <a:r>
              <a:rPr lang="ru-RU" sz="2800"/>
              <a:t>Треугольная (симметричная) </a:t>
            </a:r>
          </a:p>
          <a:p>
            <a:pPr algn="ctr"/>
            <a:r>
              <a:rPr lang="ru-RU" sz="2800"/>
              <a:t>матрица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0" y="0"/>
            <a:ext cx="9906000" cy="523875"/>
          </a:xfrm>
          <a:prstGeom prst="rect">
            <a:avLst/>
          </a:prstGeom>
          <a:noFill/>
          <a:ln w="9525">
            <a:noFill/>
            <a:miter lim="800000"/>
            <a:headEnd/>
            <a:tailEnd/>
          </a:ln>
        </p:spPr>
        <p:txBody>
          <a:bodyPr>
            <a:spAutoFit/>
          </a:bodyPr>
          <a:lstStyle/>
          <a:p>
            <a:pPr algn="ctr"/>
            <a:r>
              <a:rPr lang="ru-RU" sz="2800" b="1">
                <a:solidFill>
                  <a:srgbClr val="FF6600"/>
                </a:solidFill>
                <a:latin typeface="Courier New" pitchFamily="49" charset="0"/>
                <a:cs typeface="Courier New" pitchFamily="49" charset="0"/>
              </a:rPr>
              <a:t>Три понимания «правильного» выравнивания</a:t>
            </a:r>
          </a:p>
        </p:txBody>
      </p:sp>
      <p:sp>
        <p:nvSpPr>
          <p:cNvPr id="14339" name="TextBox 4"/>
          <p:cNvSpPr txBox="1">
            <a:spLocks noChangeArrowheads="1"/>
          </p:cNvSpPr>
          <p:nvPr/>
        </p:nvSpPr>
        <p:spPr bwMode="auto">
          <a:xfrm>
            <a:off x="773907" y="714375"/>
            <a:ext cx="9132094" cy="1754188"/>
          </a:xfrm>
          <a:prstGeom prst="rect">
            <a:avLst/>
          </a:prstGeom>
          <a:noFill/>
          <a:ln w="9525">
            <a:noFill/>
            <a:miter lim="800000"/>
            <a:headEnd/>
            <a:tailEnd/>
          </a:ln>
        </p:spPr>
        <p:txBody>
          <a:bodyPr>
            <a:spAutoFit/>
          </a:bodyPr>
          <a:lstStyle/>
          <a:p>
            <a:r>
              <a:rPr lang="ru-RU" sz="2400" b="1" i="1"/>
              <a:t>Оптимальное выравнивание</a:t>
            </a:r>
            <a:r>
              <a:rPr lang="ru-RU" sz="2400" i="1"/>
              <a:t>:</a:t>
            </a:r>
            <a:r>
              <a:rPr lang="ru-RU" sz="2400" b="1" i="1"/>
              <a:t> </a:t>
            </a:r>
            <a:r>
              <a:rPr lang="ru-RU" sz="2400"/>
              <a:t>наилучшее совпадение последовательностей белков</a:t>
            </a:r>
          </a:p>
          <a:p>
            <a:r>
              <a:rPr lang="ru-RU" sz="2000"/>
              <a:t>Его ищут программы, иногда вместе с чуть менее хорошими, следующими за оптимальным выравниваниями (про оценку качества выравнивания будет сказано немного после)</a:t>
            </a:r>
            <a:endParaRPr lang="ru-RU" sz="2400"/>
          </a:p>
        </p:txBody>
      </p:sp>
      <p:sp>
        <p:nvSpPr>
          <p:cNvPr id="4" name="TextBox 4"/>
          <p:cNvSpPr txBox="1">
            <a:spLocks noChangeArrowheads="1"/>
          </p:cNvSpPr>
          <p:nvPr/>
        </p:nvSpPr>
        <p:spPr bwMode="auto">
          <a:xfrm>
            <a:off x="773907" y="2500314"/>
            <a:ext cx="9132094" cy="1692771"/>
          </a:xfrm>
          <a:prstGeom prst="rect">
            <a:avLst/>
          </a:prstGeom>
          <a:noFill/>
          <a:ln w="9525">
            <a:noFill/>
            <a:miter lim="800000"/>
            <a:headEnd/>
            <a:tailEnd/>
          </a:ln>
        </p:spPr>
        <p:txBody>
          <a:bodyPr>
            <a:spAutoFit/>
          </a:bodyPr>
          <a:lstStyle/>
          <a:p>
            <a:r>
              <a:rPr lang="ru-RU" sz="2400" b="1" i="1"/>
              <a:t>Эволюционное выравнивание</a:t>
            </a:r>
            <a:r>
              <a:rPr lang="ru-RU" sz="2400"/>
              <a:t>: запись, отражающая ход эволюции</a:t>
            </a:r>
          </a:p>
          <a:p>
            <a:r>
              <a:rPr lang="ru-RU" sz="2000"/>
              <a:t>Не поддается достоверной реконструкции в большинстве реальных случаев; может отличаться от оптимального выравнивания. Эволюция обеспечивает совпадение между белками, за счет этого можно ожидать, что это выравнивание будет среди нескольких оптимальных при корректном выборе алгоритма</a:t>
            </a:r>
          </a:p>
        </p:txBody>
      </p:sp>
      <p:sp>
        <p:nvSpPr>
          <p:cNvPr id="6" name="TextBox 4"/>
          <p:cNvSpPr txBox="1">
            <a:spLocks noChangeArrowheads="1"/>
          </p:cNvSpPr>
          <p:nvPr/>
        </p:nvSpPr>
        <p:spPr bwMode="auto">
          <a:xfrm>
            <a:off x="773907" y="4929189"/>
            <a:ext cx="9132094" cy="1754187"/>
          </a:xfrm>
          <a:prstGeom prst="rect">
            <a:avLst/>
          </a:prstGeom>
          <a:noFill/>
          <a:ln w="9525">
            <a:noFill/>
            <a:miter lim="800000"/>
            <a:headEnd/>
            <a:tailEnd/>
          </a:ln>
        </p:spPr>
        <p:txBody>
          <a:bodyPr>
            <a:spAutoFit/>
          </a:bodyPr>
          <a:lstStyle/>
          <a:p>
            <a:r>
              <a:rPr lang="ru-RU" sz="2400" b="1" i="1"/>
              <a:t>Функциональное выравнивание</a:t>
            </a:r>
            <a:r>
              <a:rPr lang="ru-RU" sz="2400" i="1"/>
              <a:t>: </a:t>
            </a:r>
            <a:r>
              <a:rPr lang="ru-RU" sz="2400"/>
              <a:t>сопоставление функционально идентичных частей белков </a:t>
            </a:r>
          </a:p>
          <a:p>
            <a:r>
              <a:rPr lang="ru-RU" sz="2000"/>
              <a:t>Объясняет сохранение в эволюции одних частей белка и варьирование других</a:t>
            </a:r>
            <a:r>
              <a:rPr lang="en-US" sz="2000"/>
              <a:t>; </a:t>
            </a:r>
            <a:r>
              <a:rPr lang="ru-RU" sz="2000"/>
              <a:t>поскольку функция и </a:t>
            </a:r>
            <a:r>
              <a:rPr lang="en-US" sz="2000"/>
              <a:t>3D-</a:t>
            </a:r>
            <a:r>
              <a:rPr lang="ru-RU" sz="2000"/>
              <a:t>структура очень тесно связаны, </a:t>
            </a:r>
            <a:r>
              <a:rPr lang="ru-RU" sz="2000" u="sng"/>
              <a:t>должно отображать сопоставление структур белков</a:t>
            </a:r>
          </a:p>
        </p:txBody>
      </p:sp>
      <p:sp>
        <p:nvSpPr>
          <p:cNvPr id="7" name="Овал 6"/>
          <p:cNvSpPr/>
          <p:nvPr/>
        </p:nvSpPr>
        <p:spPr>
          <a:xfrm>
            <a:off x="309562" y="785813"/>
            <a:ext cx="469504" cy="431800"/>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1</a:t>
            </a:r>
            <a:endParaRPr lang="ru-RU" b="1" dirty="0">
              <a:solidFill>
                <a:schemeClr val="tx1"/>
              </a:solidFill>
              <a:latin typeface="Arial" pitchFamily="34" charset="0"/>
              <a:cs typeface="Arial" pitchFamily="34" charset="0"/>
            </a:endParaRPr>
          </a:p>
        </p:txBody>
      </p:sp>
      <p:sp>
        <p:nvSpPr>
          <p:cNvPr id="8" name="Овал 7"/>
          <p:cNvSpPr/>
          <p:nvPr/>
        </p:nvSpPr>
        <p:spPr>
          <a:xfrm>
            <a:off x="304404" y="2571750"/>
            <a:ext cx="469503" cy="431800"/>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itchFamily="34" charset="0"/>
                <a:cs typeface="Arial" pitchFamily="34" charset="0"/>
              </a:rPr>
              <a:t>2</a:t>
            </a:r>
          </a:p>
        </p:txBody>
      </p:sp>
      <p:sp>
        <p:nvSpPr>
          <p:cNvPr id="9" name="Овал 8"/>
          <p:cNvSpPr/>
          <p:nvPr/>
        </p:nvSpPr>
        <p:spPr>
          <a:xfrm>
            <a:off x="309562" y="5000625"/>
            <a:ext cx="469504" cy="431800"/>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itchFamily="34" charset="0"/>
                <a:cs typeface="Arial" pitchFamily="34" charset="0"/>
              </a:rPr>
              <a:t>3</a:t>
            </a:r>
          </a:p>
        </p:txBody>
      </p:sp>
      <p:sp>
        <p:nvSpPr>
          <p:cNvPr id="10" name="TextBox 4"/>
          <p:cNvSpPr txBox="1">
            <a:spLocks noChangeArrowheads="1"/>
          </p:cNvSpPr>
          <p:nvPr/>
        </p:nvSpPr>
        <p:spPr bwMode="auto">
          <a:xfrm>
            <a:off x="309563" y="5572125"/>
            <a:ext cx="464344" cy="1016000"/>
          </a:xfrm>
          <a:prstGeom prst="rect">
            <a:avLst/>
          </a:prstGeom>
          <a:noFill/>
          <a:ln w="9525">
            <a:noFill/>
            <a:miter lim="800000"/>
            <a:headEnd/>
            <a:tailEnd/>
          </a:ln>
        </p:spPr>
        <p:txBody>
          <a:bodyPr>
            <a:spAutoFit/>
          </a:bodyPr>
          <a:lstStyle/>
          <a:p>
            <a:r>
              <a:rPr lang="ru-RU" sz="60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5" y="193676"/>
            <a:ext cx="9258299" cy="1149349"/>
          </a:xfrm>
        </p:spPr>
        <p:txBody>
          <a:bodyPr>
            <a:noAutofit/>
          </a:bodyPr>
          <a:lstStyle/>
          <a:p>
            <a:pPr algn="ctr"/>
            <a:r>
              <a:rPr lang="ru-RU" sz="3600" dirty="0" smtClean="0"/>
              <a:t>Информация, заключенная в геноме, закодирована в молекуле (-ах) </a:t>
            </a:r>
            <a:r>
              <a:rPr lang="ru-RU" sz="3600" dirty="0" smtClean="0"/>
              <a:t>ДНК</a:t>
            </a:r>
            <a:endParaRPr lang="ru-RU" sz="3600" dirty="0"/>
          </a:p>
        </p:txBody>
      </p:sp>
      <p:sp>
        <p:nvSpPr>
          <p:cNvPr id="3" name="Объект 2"/>
          <p:cNvSpPr>
            <a:spLocks noGrp="1"/>
          </p:cNvSpPr>
          <p:nvPr>
            <p:ph idx="1"/>
          </p:nvPr>
        </p:nvSpPr>
        <p:spPr>
          <a:xfrm>
            <a:off x="209550" y="1419226"/>
            <a:ext cx="9572625" cy="5091114"/>
          </a:xfrm>
        </p:spPr>
        <p:txBody>
          <a:bodyPr>
            <a:normAutofit lnSpcReduction="10000"/>
          </a:bodyPr>
          <a:lstStyle/>
          <a:p>
            <a:pPr>
              <a:spcBef>
                <a:spcPts val="1800"/>
              </a:spcBef>
            </a:pPr>
            <a:r>
              <a:rPr lang="ru-RU" dirty="0" smtClean="0"/>
              <a:t>Судя по тому, что </a:t>
            </a:r>
            <a:r>
              <a:rPr lang="ru-RU" dirty="0" err="1" smtClean="0"/>
              <a:t>секвенирована</a:t>
            </a:r>
            <a:r>
              <a:rPr lang="ru-RU" dirty="0" smtClean="0"/>
              <a:t> ДНК из кости лошади, пролежавшей </a:t>
            </a:r>
            <a:r>
              <a:rPr lang="ru-RU" dirty="0" err="1" smtClean="0"/>
              <a:t>ок</a:t>
            </a:r>
            <a:r>
              <a:rPr lang="ru-RU" dirty="0" smtClean="0"/>
              <a:t>. 700 000 лет (найдена в Канаде</a:t>
            </a:r>
            <a:r>
              <a:rPr lang="ru-RU" dirty="0" smtClean="0"/>
              <a:t>), </a:t>
            </a:r>
            <a:r>
              <a:rPr lang="ru-RU" dirty="0" smtClean="0"/>
              <a:t>ДНК надежный </a:t>
            </a:r>
            <a:r>
              <a:rPr lang="ru-RU" dirty="0" smtClean="0"/>
              <a:t>носитель</a:t>
            </a:r>
            <a:r>
              <a:rPr lang="en-US" dirty="0" smtClean="0"/>
              <a:t> </a:t>
            </a:r>
            <a:r>
              <a:rPr lang="ru-RU" dirty="0" smtClean="0"/>
              <a:t>информации. </a:t>
            </a:r>
          </a:p>
          <a:p>
            <a:pPr>
              <a:spcBef>
                <a:spcPts val="1800"/>
              </a:spcBef>
            </a:pPr>
            <a:r>
              <a:rPr lang="ru-RU" dirty="0" smtClean="0"/>
              <a:t>Регулярное переписывание информации как способ сохранения имеет определенные преимущества. </a:t>
            </a:r>
            <a:br>
              <a:rPr lang="ru-RU" dirty="0" smtClean="0"/>
            </a:br>
            <a:r>
              <a:rPr lang="ru-RU" dirty="0" smtClean="0"/>
              <a:t>Рукопись «Слова о полку </a:t>
            </a:r>
            <a:r>
              <a:rPr lang="ru-RU" dirty="0" err="1" smtClean="0"/>
              <a:t>Игоревом</a:t>
            </a:r>
            <a:r>
              <a:rPr lang="ru-RU" dirty="0" smtClean="0"/>
              <a:t>» сгорела, но </a:t>
            </a:r>
            <a:r>
              <a:rPr lang="ru-RU" dirty="0" smtClean="0"/>
              <a:t>информация </a:t>
            </a:r>
            <a:r>
              <a:rPr lang="ru-RU" dirty="0" smtClean="0"/>
              <a:t>сохранилась.</a:t>
            </a:r>
          </a:p>
          <a:p>
            <a:pPr>
              <a:spcBef>
                <a:spcPts val="1800"/>
              </a:spcBef>
            </a:pPr>
            <a:r>
              <a:rPr lang="ru-RU" dirty="0" smtClean="0"/>
              <a:t>Наша ДНК получилась переписыванием ДНК организма, жившего 3,5 </a:t>
            </a:r>
            <a:r>
              <a:rPr lang="ru-RU" dirty="0" err="1" smtClean="0"/>
              <a:t>млрд</a:t>
            </a:r>
            <a:r>
              <a:rPr lang="ru-RU" dirty="0" smtClean="0"/>
              <a:t> лет тому назад (</a:t>
            </a:r>
            <a:r>
              <a:rPr lang="en-US" dirty="0" smtClean="0"/>
              <a:t>&gt;&gt;&gt; 700 </a:t>
            </a:r>
            <a:r>
              <a:rPr lang="ru-RU" dirty="0" err="1" smtClean="0"/>
              <a:t>тыс</a:t>
            </a:r>
            <a:r>
              <a:rPr lang="ru-RU" dirty="0" smtClean="0"/>
              <a:t> лет). Этот организм на</a:t>
            </a:r>
            <a:r>
              <a:rPr lang="ru-RU" dirty="0" smtClean="0"/>
              <a:t>з</a:t>
            </a:r>
            <a:r>
              <a:rPr lang="ru-RU" dirty="0" smtClean="0"/>
              <a:t>ывают </a:t>
            </a:r>
            <a:r>
              <a:rPr lang="en-US" b="1" dirty="0" smtClean="0"/>
              <a:t>LUCA</a:t>
            </a:r>
            <a:r>
              <a:rPr lang="en-US" dirty="0" smtClean="0"/>
              <a:t> (Last Universal Common Ancestor)</a:t>
            </a:r>
          </a:p>
          <a:p>
            <a:pPr>
              <a:spcBef>
                <a:spcPts val="1800"/>
              </a:spcBef>
            </a:pPr>
            <a:r>
              <a:rPr lang="ru-RU" dirty="0" smtClean="0"/>
              <a:t>Текст, конечно, очень сильно изменился, но кое-что осталось похожим на первоисточник </a:t>
            </a:r>
            <a:endParaRPr lang="ru-RU" b="1" dirty="0" smtClean="0"/>
          </a:p>
          <a:p>
            <a:pPr marL="0" indent="0">
              <a:buNone/>
            </a:pPr>
            <a:endParaRPr lang="ru-RU" dirty="0"/>
          </a:p>
        </p:txBody>
      </p:sp>
    </p:spTree>
    <p:extLst>
      <p:ext uri="{BB962C8B-B14F-4D97-AF65-F5344CB8AC3E}">
        <p14:creationId xmlns:p14="http://schemas.microsoft.com/office/powerpoint/2010/main" xmlns="" val="3900913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232172" y="2143126"/>
            <a:ext cx="7739063" cy="923925"/>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seq1 MVLGKPQTDPTLEWFLSHCH-HKYPSKSTRIHDLEKNETLYYIVK</a:t>
            </a:r>
          </a:p>
          <a:p>
            <a:r>
              <a:rPr lang="en-US">
                <a:latin typeface="Courier New" pitchFamily="49" charset="0"/>
                <a:cs typeface="Courier New" pitchFamily="49" charset="0"/>
              </a:rPr>
              <a:t>     |||||||||||||||||||| |||||||| ||. || ||||||||</a:t>
            </a:r>
          </a:p>
          <a:p>
            <a:r>
              <a:rPr lang="en-US">
                <a:latin typeface="Courier New" pitchFamily="49" charset="0"/>
                <a:cs typeface="Courier New" pitchFamily="49" charset="0"/>
              </a:rPr>
              <a:t>seq2 MVLGKPQTDPTLEWFLSHCHIHKYPSKSTLIHQGEKAETLYYIVK</a:t>
            </a:r>
          </a:p>
        </p:txBody>
      </p:sp>
      <p:sp>
        <p:nvSpPr>
          <p:cNvPr id="3" name="Прямоугольник 2"/>
          <p:cNvSpPr>
            <a:spLocks noChangeArrowheads="1"/>
          </p:cNvSpPr>
          <p:nvPr/>
        </p:nvSpPr>
        <p:spPr bwMode="auto">
          <a:xfrm>
            <a:off x="232172" y="3429001"/>
            <a:ext cx="8048625" cy="923925"/>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seq1 MLGTTKRPFMWLFFLMHIHIHHCDPSFKLDIKMDIGKKMEMLQME</a:t>
            </a:r>
          </a:p>
          <a:p>
            <a:r>
              <a:rPr lang="en-US">
                <a:latin typeface="Courier New" pitchFamily="49" charset="0"/>
                <a:cs typeface="Courier New" pitchFamily="49" charset="0"/>
              </a:rPr>
              <a:t>     .||  .       || | |||   || |  . .. | | | |    </a:t>
            </a:r>
          </a:p>
          <a:p>
            <a:r>
              <a:rPr lang="en-US">
                <a:latin typeface="Courier New" pitchFamily="49" charset="0"/>
                <a:cs typeface="Courier New" pitchFamily="49" charset="0"/>
              </a:rPr>
              <a:t>seq2 VLGKPQTDPTLEWFLSHCHIHKY-PS-KSTL-IHQGEKAETLYY-</a:t>
            </a:r>
          </a:p>
        </p:txBody>
      </p:sp>
      <p:sp>
        <p:nvSpPr>
          <p:cNvPr id="4" name="Прямоугольник 3"/>
          <p:cNvSpPr>
            <a:spLocks noChangeArrowheads="1"/>
          </p:cNvSpPr>
          <p:nvPr/>
        </p:nvSpPr>
        <p:spPr bwMode="auto">
          <a:xfrm>
            <a:off x="232172" y="4786314"/>
            <a:ext cx="7971234" cy="923925"/>
          </a:xfrm>
          <a:prstGeom prst="rect">
            <a:avLst/>
          </a:prstGeom>
          <a:noFill/>
          <a:ln w="9525">
            <a:noFill/>
            <a:miter lim="800000"/>
            <a:headEnd/>
            <a:tailEnd/>
          </a:ln>
        </p:spPr>
        <p:txBody>
          <a:bodyPr>
            <a:spAutoFit/>
          </a:bodyPr>
          <a:lstStyle/>
          <a:p>
            <a:r>
              <a:rPr lang="en-US">
                <a:latin typeface="Courier New" pitchFamily="49" charset="0"/>
                <a:cs typeface="Courier New" pitchFamily="49" charset="0"/>
              </a:rPr>
              <a:t>seq1 MVLGKPQTDPTLEWFLSHCHIHKYPSKSTLIHQGE--KAETL-YY</a:t>
            </a:r>
          </a:p>
          <a:p>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p>
          <a:p>
            <a:r>
              <a:rPr lang="en-US">
                <a:latin typeface="Courier New" pitchFamily="49" charset="0"/>
                <a:cs typeface="Courier New" pitchFamily="49" charset="0"/>
              </a:rPr>
              <a:t>seq2 STLSPPNIRD-----YDHCYTSHIEARAARCGTGEGNVAKNLCRY</a:t>
            </a:r>
          </a:p>
        </p:txBody>
      </p:sp>
      <p:sp>
        <p:nvSpPr>
          <p:cNvPr id="5" name="Прямоугольник 4"/>
          <p:cNvSpPr>
            <a:spLocks noChangeArrowheads="1"/>
          </p:cNvSpPr>
          <p:nvPr/>
        </p:nvSpPr>
        <p:spPr bwMode="auto">
          <a:xfrm>
            <a:off x="8048625" y="2286001"/>
            <a:ext cx="1702594" cy="646113"/>
          </a:xfrm>
          <a:prstGeom prst="rect">
            <a:avLst/>
          </a:prstGeom>
          <a:noFill/>
          <a:ln w="9525">
            <a:noFill/>
            <a:miter lim="800000"/>
            <a:headEnd/>
            <a:tailEnd/>
          </a:ln>
        </p:spPr>
        <p:txBody>
          <a:bodyPr>
            <a:spAutoFit/>
          </a:bodyPr>
          <a:lstStyle/>
          <a:p>
            <a:pPr algn="ctr"/>
            <a:r>
              <a:rPr lang="ru-RU"/>
              <a:t>% </a:t>
            </a:r>
            <a:r>
              <a:rPr lang="en-US"/>
              <a:t>ID: </a:t>
            </a:r>
          </a:p>
          <a:p>
            <a:pPr algn="ctr"/>
            <a:r>
              <a:rPr lang="en-US"/>
              <a:t>40/45 = </a:t>
            </a:r>
            <a:r>
              <a:rPr lang="en-US" b="1">
                <a:solidFill>
                  <a:srgbClr val="00B050"/>
                </a:solidFill>
              </a:rPr>
              <a:t>0.89</a:t>
            </a:r>
          </a:p>
        </p:txBody>
      </p:sp>
      <p:sp>
        <p:nvSpPr>
          <p:cNvPr id="18438" name="Прямоугольник 5"/>
          <p:cNvSpPr>
            <a:spLocks noChangeArrowheads="1"/>
          </p:cNvSpPr>
          <p:nvPr/>
        </p:nvSpPr>
        <p:spPr bwMode="auto">
          <a:xfrm>
            <a:off x="2166938" y="1285876"/>
            <a:ext cx="4793300" cy="461665"/>
          </a:xfrm>
          <a:prstGeom prst="rect">
            <a:avLst/>
          </a:prstGeom>
          <a:noFill/>
          <a:ln w="9525">
            <a:noFill/>
            <a:miter lim="800000"/>
            <a:headEnd/>
            <a:tailEnd/>
          </a:ln>
        </p:spPr>
        <p:txBody>
          <a:bodyPr wrap="none">
            <a:spAutoFit/>
          </a:bodyPr>
          <a:lstStyle/>
          <a:p>
            <a:r>
              <a:rPr lang="ru-RU" sz="2400"/>
              <a:t>Длина выравнивания = 45 позиций</a:t>
            </a:r>
            <a:endParaRPr lang="en-US" sz="2400"/>
          </a:p>
        </p:txBody>
      </p:sp>
      <p:sp>
        <p:nvSpPr>
          <p:cNvPr id="18439" name="TextBox 3"/>
          <p:cNvSpPr txBox="1">
            <a:spLocks noChangeArrowheads="1"/>
          </p:cNvSpPr>
          <p:nvPr/>
        </p:nvSpPr>
        <p:spPr bwMode="auto">
          <a:xfrm>
            <a:off x="232173" y="142875"/>
            <a:ext cx="9441656" cy="1200150"/>
          </a:xfrm>
          <a:prstGeom prst="rect">
            <a:avLst/>
          </a:prstGeom>
          <a:noFill/>
          <a:ln w="9525">
            <a:noFill/>
            <a:miter lim="800000"/>
            <a:headEnd/>
            <a:tailEnd/>
          </a:ln>
        </p:spPr>
        <p:txBody>
          <a:bodyPr>
            <a:spAutoFit/>
          </a:bodyPr>
          <a:lstStyle/>
          <a:p>
            <a:pPr algn="ctr"/>
            <a:r>
              <a:rPr lang="en-US" sz="3600" b="1">
                <a:solidFill>
                  <a:srgbClr val="FF6600"/>
                </a:solidFill>
                <a:latin typeface="Courier New" pitchFamily="49" charset="0"/>
                <a:cs typeface="Courier New" pitchFamily="49" charset="0"/>
              </a:rPr>
              <a:t>Identity </a:t>
            </a:r>
            <a:r>
              <a:rPr lang="ru-RU" sz="3600" b="1">
                <a:solidFill>
                  <a:srgbClr val="FF6600"/>
                </a:solidFill>
                <a:latin typeface="Courier New" pitchFamily="49" charset="0"/>
                <a:cs typeface="Courier New" pitchFamily="49" charset="0"/>
              </a:rPr>
              <a:t>для плохих и хороших выравниваний</a:t>
            </a:r>
          </a:p>
        </p:txBody>
      </p:sp>
      <p:sp>
        <p:nvSpPr>
          <p:cNvPr id="8" name="Прямоугольник 7"/>
          <p:cNvSpPr/>
          <p:nvPr/>
        </p:nvSpPr>
        <p:spPr>
          <a:xfrm>
            <a:off x="7971235" y="3571876"/>
            <a:ext cx="1702594" cy="646113"/>
          </a:xfrm>
          <a:prstGeom prst="rect">
            <a:avLst/>
          </a:prstGeom>
        </p:spPr>
        <p:txBody>
          <a:bodyPr>
            <a:spAutoFit/>
          </a:bodyPr>
          <a:lstStyle/>
          <a:p>
            <a:pPr algn="ctr">
              <a:defRPr/>
            </a:pPr>
            <a:r>
              <a:rPr lang="ru-RU" dirty="0">
                <a:latin typeface="Arial" pitchFamily="34" charset="0"/>
                <a:cs typeface="Arial" pitchFamily="34" charset="0"/>
              </a:rPr>
              <a:t>% </a:t>
            </a:r>
            <a:r>
              <a:rPr lang="en-US" dirty="0">
                <a:latin typeface="Arial" pitchFamily="34" charset="0"/>
                <a:cs typeface="Arial" pitchFamily="34" charset="0"/>
              </a:rPr>
              <a:t>ID: </a:t>
            </a:r>
          </a:p>
          <a:p>
            <a:pPr algn="ctr">
              <a:defRPr/>
            </a:pPr>
            <a:r>
              <a:rPr lang="en-US" dirty="0">
                <a:latin typeface="Arial" pitchFamily="34" charset="0"/>
                <a:cs typeface="Arial" pitchFamily="34" charset="0"/>
              </a:rPr>
              <a:t>15/45 = </a:t>
            </a:r>
            <a:r>
              <a:rPr lang="en-US" b="1" dirty="0">
                <a:solidFill>
                  <a:schemeClr val="accent6">
                    <a:lumMod val="75000"/>
                  </a:schemeClr>
                </a:solidFill>
                <a:latin typeface="Arial" pitchFamily="34" charset="0"/>
                <a:cs typeface="Arial" pitchFamily="34" charset="0"/>
              </a:rPr>
              <a:t>0.33</a:t>
            </a:r>
          </a:p>
        </p:txBody>
      </p:sp>
      <p:sp>
        <p:nvSpPr>
          <p:cNvPr id="9" name="Прямоугольник 8"/>
          <p:cNvSpPr>
            <a:spLocks noChangeArrowheads="1"/>
          </p:cNvSpPr>
          <p:nvPr/>
        </p:nvSpPr>
        <p:spPr bwMode="auto">
          <a:xfrm>
            <a:off x="7971235" y="4929188"/>
            <a:ext cx="1702594" cy="646112"/>
          </a:xfrm>
          <a:prstGeom prst="rect">
            <a:avLst/>
          </a:prstGeom>
          <a:noFill/>
          <a:ln w="9525">
            <a:noFill/>
            <a:miter lim="800000"/>
            <a:headEnd/>
            <a:tailEnd/>
          </a:ln>
        </p:spPr>
        <p:txBody>
          <a:bodyPr>
            <a:spAutoFit/>
          </a:bodyPr>
          <a:lstStyle/>
          <a:p>
            <a:pPr algn="ctr"/>
            <a:r>
              <a:rPr lang="ru-RU"/>
              <a:t>% </a:t>
            </a:r>
            <a:r>
              <a:rPr lang="en-US"/>
              <a:t>ID: </a:t>
            </a:r>
          </a:p>
          <a:p>
            <a:pPr algn="ctr"/>
            <a:r>
              <a:rPr lang="en-US"/>
              <a:t>9/45 = </a:t>
            </a:r>
            <a:r>
              <a:rPr lang="en-US" b="1">
                <a:solidFill>
                  <a:srgbClr val="FF0000"/>
                </a:solidFil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ru-RU" smtClean="0"/>
              <a:t>Идея алгоритма выравнивания</a:t>
            </a:r>
          </a:p>
        </p:txBody>
      </p:sp>
      <p:graphicFrame>
        <p:nvGraphicFramePr>
          <p:cNvPr id="6" name="Таблица 5"/>
          <p:cNvGraphicFramePr>
            <a:graphicFrameLocks noGrp="1"/>
          </p:cNvGraphicFramePr>
          <p:nvPr/>
        </p:nvGraphicFramePr>
        <p:xfrm>
          <a:off x="2612364" y="2276475"/>
          <a:ext cx="6604001" cy="2199750"/>
        </p:xfrm>
        <a:graphic>
          <a:graphicData uri="http://schemas.openxmlformats.org/drawingml/2006/table">
            <a:tbl>
              <a:tblPr/>
              <a:tblGrid>
                <a:gridCol w="599854"/>
                <a:gridCol w="600477"/>
                <a:gridCol w="600477"/>
                <a:gridCol w="600477"/>
                <a:gridCol w="600477"/>
                <a:gridCol w="600477"/>
                <a:gridCol w="599854"/>
                <a:gridCol w="600477"/>
                <a:gridCol w="600477"/>
                <a:gridCol w="600477"/>
                <a:gridCol w="600477"/>
              </a:tblGrid>
              <a:tr h="228780">
                <a:tc>
                  <a:txBody>
                    <a:bodyPr/>
                    <a:lstStyle/>
                    <a:p>
                      <a:pPr marL="0" marR="0">
                        <a:spcBef>
                          <a:spcPts val="0"/>
                        </a:spcBef>
                        <a:spcAft>
                          <a:spcPts val="0"/>
                        </a:spcAft>
                      </a:pPr>
                      <a:endParaRPr lang="ru-RU" sz="1100"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Times New Roman"/>
                        </a:rPr>
                        <a:t>♦</a:t>
                      </a:r>
                      <a:endParaRPr lang="ru-RU" sz="1100" kern="150">
                        <a:latin typeface="Times New Roman"/>
                        <a:ea typeface="DejaVu Sans"/>
                        <a:cs typeface="DejaVu Sans"/>
                      </a:endParaRPr>
                    </a:p>
                  </a:txBody>
                  <a:tcPr marL="6227" marR="6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I</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E</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P</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S</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H</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F</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Q</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80">
                <a:tc>
                  <a:txBody>
                    <a:bodyPr/>
                    <a:lstStyle/>
                    <a:p>
                      <a:pPr marL="0" marR="0" algn="ctr">
                        <a:spcBef>
                          <a:spcPts val="0"/>
                        </a:spcBef>
                        <a:spcAft>
                          <a:spcPts val="0"/>
                        </a:spcAft>
                      </a:pPr>
                      <a:r>
                        <a:rPr lang="en-US" sz="1100" kern="150">
                          <a:latin typeface="Times New Roman"/>
                          <a:ea typeface="DejaVu Sans"/>
                          <a:cs typeface="Times New Roman"/>
                        </a:rPr>
                        <a:t>♦</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kern="150" dirty="0">
                          <a:latin typeface="Times New Roman"/>
                          <a:ea typeface="DejaVu Sans"/>
                          <a:cs typeface="DejaVu Sans"/>
                        </a:rPr>
                        <a:t>0</a:t>
                      </a:r>
                      <a:endParaRPr lang="ru-RU" sz="1200"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-4</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-8</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kern="150" dirty="0" smtClean="0">
                          <a:latin typeface="Times New Roman"/>
                          <a:ea typeface="DejaVu Sans"/>
                          <a:cs typeface="DejaVu Sans"/>
                        </a:rPr>
                        <a:t>-4</a:t>
                      </a:r>
                      <a:endParaRPr lang="en-US" sz="1200" b="1"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4</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0</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E</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kern="150" dirty="0" smtClean="0">
                          <a:latin typeface="Times New Roman"/>
                          <a:ea typeface="DejaVu Sans"/>
                          <a:cs typeface="DejaVu Sans"/>
                        </a:rPr>
                        <a:t>-8</a:t>
                      </a:r>
                      <a:endParaRPr lang="en-US" sz="1200"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0</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S</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H</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V</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Q</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4701" name="TextBox 6"/>
          <p:cNvSpPr txBox="1">
            <a:spLocks noChangeArrowheads="1"/>
          </p:cNvSpPr>
          <p:nvPr/>
        </p:nvSpPr>
        <p:spPr bwMode="auto">
          <a:xfrm>
            <a:off x="1363796" y="5229225"/>
            <a:ext cx="3260893" cy="1200329"/>
          </a:xfrm>
          <a:prstGeom prst="rect">
            <a:avLst/>
          </a:prstGeom>
          <a:noFill/>
          <a:ln w="9525">
            <a:noFill/>
            <a:miter lim="800000"/>
            <a:headEnd/>
            <a:tailEnd/>
          </a:ln>
        </p:spPr>
        <p:txBody>
          <a:bodyPr wrap="none">
            <a:spAutoFit/>
          </a:bodyPr>
          <a:lstStyle/>
          <a:p>
            <a:r>
              <a:rPr lang="ru-RU" sz="2400">
                <a:latin typeface="Calibri" pitchFamily="34" charset="0"/>
              </a:rPr>
              <a:t>Вес = </a:t>
            </a:r>
            <a:r>
              <a:rPr lang="en-US" sz="2400">
                <a:latin typeface="Calibri" pitchFamily="34" charset="0"/>
              </a:rPr>
              <a:t>max (-4-3, #match </a:t>
            </a:r>
          </a:p>
          <a:p>
            <a:r>
              <a:rPr lang="en-US" sz="2400">
                <a:latin typeface="Calibri" pitchFamily="34" charset="0"/>
              </a:rPr>
              <a:t>	</a:t>
            </a:r>
            <a:r>
              <a:rPr lang="en-US" sz="2400" b="1">
                <a:latin typeface="Calibri" pitchFamily="34" charset="0"/>
              </a:rPr>
              <a:t>4-4</a:t>
            </a:r>
            <a:r>
              <a:rPr lang="en-US" sz="2400">
                <a:latin typeface="Calibri" pitchFamily="34" charset="0"/>
              </a:rPr>
              <a:t>,</a:t>
            </a:r>
          </a:p>
          <a:p>
            <a:r>
              <a:rPr lang="en-US" sz="2400">
                <a:latin typeface="Calibri" pitchFamily="34" charset="0"/>
              </a:rPr>
              <a:t>	-8-4) = 0</a:t>
            </a:r>
            <a:endParaRPr lang="ru-RU" sz="2400">
              <a:latin typeface="Calibri" pitchFamily="34" charset="0"/>
            </a:endParaRPr>
          </a:p>
        </p:txBody>
      </p:sp>
      <p:sp>
        <p:nvSpPr>
          <p:cNvPr id="24702" name="TextBox 7"/>
          <p:cNvSpPr txBox="1">
            <a:spLocks noChangeArrowheads="1"/>
          </p:cNvSpPr>
          <p:nvPr/>
        </p:nvSpPr>
        <p:spPr bwMode="auto">
          <a:xfrm>
            <a:off x="5654676" y="5661025"/>
            <a:ext cx="614271" cy="954107"/>
          </a:xfrm>
          <a:prstGeom prst="rect">
            <a:avLst/>
          </a:prstGeom>
          <a:noFill/>
          <a:ln w="9525">
            <a:noFill/>
            <a:miter lim="800000"/>
            <a:headEnd/>
            <a:tailEnd/>
          </a:ln>
        </p:spPr>
        <p:txBody>
          <a:bodyPr wrap="none">
            <a:spAutoFit/>
          </a:bodyPr>
          <a:lstStyle/>
          <a:p>
            <a:r>
              <a:rPr lang="en-US" sz="2800">
                <a:latin typeface="Courier New" pitchFamily="49" charset="0"/>
                <a:cs typeface="Courier New" pitchFamily="49" charset="0"/>
              </a:rPr>
              <a:t>L-</a:t>
            </a:r>
            <a:endParaRPr lang="ru-RU" sz="2800">
              <a:latin typeface="Courier New" pitchFamily="49" charset="0"/>
              <a:cs typeface="Courier New" pitchFamily="49" charset="0"/>
            </a:endParaRPr>
          </a:p>
          <a:p>
            <a:r>
              <a:rPr lang="en-US" sz="2800">
                <a:latin typeface="Courier New" pitchFamily="49" charset="0"/>
                <a:cs typeface="Courier New" pitchFamily="49" charset="0"/>
              </a:rPr>
              <a:t>LE</a:t>
            </a:r>
            <a:endParaRPr lang="ru-RU" sz="2800">
              <a:latin typeface="Courier New" pitchFamily="49" charset="0"/>
              <a:cs typeface="Courier New" pitchFamily="49" charset="0"/>
            </a:endParaRPr>
          </a:p>
        </p:txBody>
      </p:sp>
      <p:cxnSp>
        <p:nvCxnSpPr>
          <p:cNvPr id="10" name="Прямая со стрелкой 9"/>
          <p:cNvCxnSpPr/>
          <p:nvPr/>
        </p:nvCxnSpPr>
        <p:spPr>
          <a:xfrm flipH="1">
            <a:off x="3627042" y="5805488"/>
            <a:ext cx="171635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4172215" y="2852738"/>
            <a:ext cx="0" cy="215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3783542" y="3141663"/>
            <a:ext cx="31128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3783542" y="2924176"/>
            <a:ext cx="311283" cy="1444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ru-RU" smtClean="0"/>
              <a:t>Идея алгоритма выравнивания</a:t>
            </a:r>
          </a:p>
        </p:txBody>
      </p:sp>
      <p:graphicFrame>
        <p:nvGraphicFramePr>
          <p:cNvPr id="6" name="Таблица 5"/>
          <p:cNvGraphicFramePr>
            <a:graphicFrameLocks noGrp="1"/>
          </p:cNvGraphicFramePr>
          <p:nvPr/>
        </p:nvGraphicFramePr>
        <p:xfrm>
          <a:off x="2612364" y="2276475"/>
          <a:ext cx="6604001" cy="2199750"/>
        </p:xfrm>
        <a:graphic>
          <a:graphicData uri="http://schemas.openxmlformats.org/drawingml/2006/table">
            <a:tbl>
              <a:tblPr/>
              <a:tblGrid>
                <a:gridCol w="599854"/>
                <a:gridCol w="600477"/>
                <a:gridCol w="600477"/>
                <a:gridCol w="600477"/>
                <a:gridCol w="600477"/>
                <a:gridCol w="600477"/>
                <a:gridCol w="599854"/>
                <a:gridCol w="600477"/>
                <a:gridCol w="600477"/>
                <a:gridCol w="600477"/>
                <a:gridCol w="600477"/>
              </a:tblGrid>
              <a:tr h="228780">
                <a:tc>
                  <a:txBody>
                    <a:bodyPr/>
                    <a:lstStyle/>
                    <a:p>
                      <a:pPr marL="0" marR="0">
                        <a:spcBef>
                          <a:spcPts val="0"/>
                        </a:spcBef>
                        <a:spcAft>
                          <a:spcPts val="0"/>
                        </a:spcAft>
                      </a:pPr>
                      <a:endParaRPr lang="ru-RU" sz="1100"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Times New Roman"/>
                        </a:rPr>
                        <a:t>♦</a:t>
                      </a:r>
                      <a:endParaRPr lang="ru-RU" sz="1100" kern="150">
                        <a:latin typeface="Times New Roman"/>
                        <a:ea typeface="DejaVu Sans"/>
                        <a:cs typeface="DejaVu Sans"/>
                      </a:endParaRPr>
                    </a:p>
                  </a:txBody>
                  <a:tcPr marL="6227" marR="6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I</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E</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P</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S</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H</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F</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Q</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80">
                <a:tc>
                  <a:txBody>
                    <a:bodyPr/>
                    <a:lstStyle/>
                    <a:p>
                      <a:pPr marL="0" marR="0" algn="ctr">
                        <a:spcBef>
                          <a:spcPts val="0"/>
                        </a:spcBef>
                        <a:spcAft>
                          <a:spcPts val="0"/>
                        </a:spcAft>
                      </a:pPr>
                      <a:r>
                        <a:rPr lang="en-US" sz="1100" kern="150">
                          <a:latin typeface="Times New Roman"/>
                          <a:ea typeface="DejaVu Sans"/>
                          <a:cs typeface="Times New Roman"/>
                        </a:rPr>
                        <a:t>♦</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kern="150" dirty="0">
                          <a:latin typeface="Times New Roman"/>
                          <a:ea typeface="DejaVu Sans"/>
                          <a:cs typeface="DejaVu Sans"/>
                        </a:rPr>
                        <a:t>0</a:t>
                      </a:r>
                      <a:endParaRPr lang="ru-RU" sz="1200"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-4</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-8</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b="1" kern="150" dirty="0" smtClean="0">
                          <a:latin typeface="Times New Roman"/>
                          <a:ea typeface="DejaVu Sans"/>
                          <a:cs typeface="DejaVu Sans"/>
                        </a:rPr>
                        <a:t>-4</a:t>
                      </a:r>
                      <a:endParaRPr lang="en-US" sz="1200" b="1"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4</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0</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E</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kern="150" dirty="0" smtClean="0">
                          <a:latin typeface="Times New Roman"/>
                          <a:ea typeface="DejaVu Sans"/>
                          <a:cs typeface="DejaVu Sans"/>
                        </a:rPr>
                        <a:t>-8</a:t>
                      </a:r>
                      <a:endParaRPr lang="en-US" sz="1200"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0</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1</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S</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H</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V</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a:latin typeface="Times New Roman"/>
                          <a:ea typeface="DejaVu Sans"/>
                          <a:cs typeface="DejaVu Sans"/>
                        </a:rPr>
                        <a:t>Q</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5725" name="TextBox 6"/>
          <p:cNvSpPr txBox="1">
            <a:spLocks noChangeArrowheads="1"/>
          </p:cNvSpPr>
          <p:nvPr/>
        </p:nvSpPr>
        <p:spPr bwMode="auto">
          <a:xfrm>
            <a:off x="1363795" y="5229225"/>
            <a:ext cx="3166316" cy="1200329"/>
          </a:xfrm>
          <a:prstGeom prst="rect">
            <a:avLst/>
          </a:prstGeom>
          <a:noFill/>
          <a:ln w="9525">
            <a:noFill/>
            <a:miter lim="800000"/>
            <a:headEnd/>
            <a:tailEnd/>
          </a:ln>
        </p:spPr>
        <p:txBody>
          <a:bodyPr wrap="none">
            <a:spAutoFit/>
          </a:bodyPr>
          <a:lstStyle/>
          <a:p>
            <a:r>
              <a:rPr lang="ru-RU" sz="2400">
                <a:latin typeface="Calibri" pitchFamily="34" charset="0"/>
              </a:rPr>
              <a:t>Вес = </a:t>
            </a:r>
            <a:r>
              <a:rPr lang="en-US" sz="2400">
                <a:latin typeface="Calibri" pitchFamily="34" charset="0"/>
              </a:rPr>
              <a:t>max (</a:t>
            </a:r>
            <a:r>
              <a:rPr lang="en-US" sz="2400" b="1">
                <a:latin typeface="Calibri" pitchFamily="34" charset="0"/>
              </a:rPr>
              <a:t>4-3</a:t>
            </a:r>
            <a:r>
              <a:rPr lang="en-US" sz="2400">
                <a:latin typeface="Calibri" pitchFamily="34" charset="0"/>
              </a:rPr>
              <a:t>, #match </a:t>
            </a:r>
          </a:p>
          <a:p>
            <a:r>
              <a:rPr lang="en-US" sz="2400">
                <a:latin typeface="Calibri" pitchFamily="34" charset="0"/>
              </a:rPr>
              <a:t>	0-4,</a:t>
            </a:r>
          </a:p>
          <a:p>
            <a:r>
              <a:rPr lang="en-US" sz="2400">
                <a:latin typeface="Calibri" pitchFamily="34" charset="0"/>
              </a:rPr>
              <a:t>	0-4) = 1</a:t>
            </a:r>
            <a:endParaRPr lang="ru-RU" sz="2400">
              <a:latin typeface="Calibri" pitchFamily="34" charset="0"/>
            </a:endParaRPr>
          </a:p>
        </p:txBody>
      </p:sp>
      <p:sp>
        <p:nvSpPr>
          <p:cNvPr id="25726" name="TextBox 7"/>
          <p:cNvSpPr txBox="1">
            <a:spLocks noChangeArrowheads="1"/>
          </p:cNvSpPr>
          <p:nvPr/>
        </p:nvSpPr>
        <p:spPr bwMode="auto">
          <a:xfrm>
            <a:off x="5654676" y="5661025"/>
            <a:ext cx="614271" cy="954107"/>
          </a:xfrm>
          <a:prstGeom prst="rect">
            <a:avLst/>
          </a:prstGeom>
          <a:noFill/>
          <a:ln w="9525">
            <a:noFill/>
            <a:miter lim="800000"/>
            <a:headEnd/>
            <a:tailEnd/>
          </a:ln>
        </p:spPr>
        <p:txBody>
          <a:bodyPr wrap="none">
            <a:spAutoFit/>
          </a:bodyPr>
          <a:lstStyle/>
          <a:p>
            <a:r>
              <a:rPr lang="en-US" sz="2800">
                <a:latin typeface="Courier New" pitchFamily="49" charset="0"/>
                <a:cs typeface="Courier New" pitchFamily="49" charset="0"/>
              </a:rPr>
              <a:t>LI</a:t>
            </a:r>
            <a:endParaRPr lang="ru-RU" sz="2800">
              <a:latin typeface="Courier New" pitchFamily="49" charset="0"/>
              <a:cs typeface="Courier New" pitchFamily="49" charset="0"/>
            </a:endParaRPr>
          </a:p>
          <a:p>
            <a:r>
              <a:rPr lang="en-US" sz="2800">
                <a:latin typeface="Courier New" pitchFamily="49" charset="0"/>
                <a:cs typeface="Courier New" pitchFamily="49" charset="0"/>
              </a:rPr>
              <a:t>LE</a:t>
            </a:r>
            <a:endParaRPr lang="ru-RU" sz="2800">
              <a:latin typeface="Courier New" pitchFamily="49" charset="0"/>
              <a:cs typeface="Courier New" pitchFamily="49" charset="0"/>
            </a:endParaRPr>
          </a:p>
        </p:txBody>
      </p:sp>
      <p:cxnSp>
        <p:nvCxnSpPr>
          <p:cNvPr id="10" name="Прямая со стрелкой 9"/>
          <p:cNvCxnSpPr/>
          <p:nvPr/>
        </p:nvCxnSpPr>
        <p:spPr>
          <a:xfrm flipH="1" flipV="1">
            <a:off x="4562609" y="5516564"/>
            <a:ext cx="780785" cy="2889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4796500" y="2852738"/>
            <a:ext cx="0" cy="2159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4406107" y="3141663"/>
            <a:ext cx="313002"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4406107" y="2924176"/>
            <a:ext cx="313002" cy="1444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ru-RU" smtClean="0"/>
              <a:t>Локальное выравнивание</a:t>
            </a:r>
          </a:p>
        </p:txBody>
      </p:sp>
      <p:sp>
        <p:nvSpPr>
          <p:cNvPr id="26627" name="Содержимое 2"/>
          <p:cNvSpPr>
            <a:spLocks noGrp="1"/>
          </p:cNvSpPr>
          <p:nvPr>
            <p:ph idx="1"/>
          </p:nvPr>
        </p:nvSpPr>
        <p:spPr/>
        <p:txBody>
          <a:bodyPr/>
          <a:lstStyle/>
          <a:p>
            <a:pPr eaLnBrk="1" hangingPunct="1"/>
            <a:r>
              <a:rPr lang="ru-RU" smtClean="0"/>
              <a:t>Основное отличие в том, что оно может начаться и закончиться в любой клеточке </a:t>
            </a:r>
          </a:p>
        </p:txBody>
      </p:sp>
      <p:graphicFrame>
        <p:nvGraphicFramePr>
          <p:cNvPr id="4" name="Таблица 3"/>
          <p:cNvGraphicFramePr>
            <a:graphicFrameLocks noGrp="1"/>
          </p:cNvGraphicFramePr>
          <p:nvPr/>
        </p:nvGraphicFramePr>
        <p:xfrm>
          <a:off x="1442906" y="2997200"/>
          <a:ext cx="6604001" cy="1707530"/>
        </p:xfrm>
        <a:graphic>
          <a:graphicData uri="http://schemas.openxmlformats.org/drawingml/2006/table">
            <a:tbl>
              <a:tblPr/>
              <a:tblGrid>
                <a:gridCol w="599854"/>
                <a:gridCol w="600477"/>
                <a:gridCol w="600477"/>
                <a:gridCol w="600477"/>
                <a:gridCol w="600477"/>
                <a:gridCol w="600477"/>
                <a:gridCol w="599854"/>
                <a:gridCol w="600477"/>
                <a:gridCol w="600477"/>
                <a:gridCol w="600477"/>
                <a:gridCol w="600477"/>
              </a:tblGrid>
              <a:tr h="228780">
                <a:tc>
                  <a:txBody>
                    <a:bodyPr/>
                    <a:lstStyle/>
                    <a:p>
                      <a:pPr marL="0" marR="0">
                        <a:spcBef>
                          <a:spcPts val="0"/>
                        </a:spcBef>
                        <a:spcAft>
                          <a:spcPts val="0"/>
                        </a:spcAft>
                      </a:pPr>
                      <a:endParaRPr lang="ru-RU" sz="1100"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Times New Roman"/>
                        </a:rPr>
                        <a:t>♦</a:t>
                      </a:r>
                      <a:endParaRPr lang="ru-RU" sz="1100" kern="150">
                        <a:latin typeface="Times New Roman"/>
                        <a:ea typeface="DejaVu Sans"/>
                        <a:cs typeface="DejaVu Sans"/>
                      </a:endParaRPr>
                    </a:p>
                  </a:txBody>
                  <a:tcPr marL="6227" marR="6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I</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L</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E</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kern="150" dirty="0">
                          <a:latin typeface="Times New Roman"/>
                          <a:ea typeface="DejaVu Sans"/>
                          <a:cs typeface="DejaVu Sans"/>
                        </a:rPr>
                        <a:t>P</a:t>
                      </a:r>
                      <a:endParaRPr lang="ru-RU" sz="1100" b="1"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kern="150" dirty="0">
                          <a:latin typeface="Times New Roman"/>
                          <a:ea typeface="DejaVu Sans"/>
                          <a:cs typeface="DejaVu Sans"/>
                        </a:rPr>
                        <a:t>S</a:t>
                      </a:r>
                      <a:endParaRPr lang="ru-RU" sz="1100" b="1"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kern="150" dirty="0">
                          <a:latin typeface="Times New Roman"/>
                          <a:ea typeface="DejaVu Sans"/>
                          <a:cs typeface="DejaVu Sans"/>
                        </a:rPr>
                        <a:t>H</a:t>
                      </a:r>
                      <a:endParaRPr lang="ru-RU" sz="1100" b="1"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F</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kern="150">
                          <a:latin typeface="Times New Roman"/>
                          <a:ea typeface="DejaVu Sans"/>
                          <a:cs typeface="DejaVu Sans"/>
                        </a:rPr>
                        <a:t>Q</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80">
                <a:tc>
                  <a:txBody>
                    <a:bodyPr/>
                    <a:lstStyle/>
                    <a:p>
                      <a:pPr marL="0" marR="0" algn="ctr">
                        <a:spcBef>
                          <a:spcPts val="0"/>
                        </a:spcBef>
                        <a:spcAft>
                          <a:spcPts val="0"/>
                        </a:spcAft>
                      </a:pPr>
                      <a:r>
                        <a:rPr lang="en-US" sz="1100" kern="150">
                          <a:latin typeface="Times New Roman"/>
                          <a:ea typeface="DejaVu Sans"/>
                          <a:cs typeface="Times New Roman"/>
                        </a:rPr>
                        <a:t>♦</a:t>
                      </a:r>
                      <a:endParaRPr lang="ru-RU" sz="1100" kern="15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ru-RU" sz="1200"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dirty="0" smtClean="0">
                          <a:latin typeface="Times New Roman"/>
                          <a:ea typeface="DejaVu Sans"/>
                          <a:cs typeface="DejaVu Sans"/>
                        </a:rPr>
                        <a:t>G</a:t>
                      </a:r>
                      <a:endParaRPr lang="ru-RU" sz="1100"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b="0"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b="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-2</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-2</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b="1" kern="150" dirty="0" smtClean="0">
                          <a:latin typeface="Times New Roman"/>
                          <a:ea typeface="DejaVu Sans"/>
                          <a:cs typeface="DejaVu Sans"/>
                        </a:rPr>
                        <a:t>P</a:t>
                      </a:r>
                      <a:endParaRPr lang="ru-RU" sz="1100" b="1"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200" kern="150" dirty="0" smtClean="0">
                          <a:latin typeface="Times New Roman"/>
                          <a:ea typeface="DejaVu Sans"/>
                          <a:cs typeface="DejaVu Sans"/>
                        </a:rPr>
                        <a:t>-1</a:t>
                      </a: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b="1" kern="150" dirty="0" smtClean="0">
                          <a:latin typeface="Times New Roman"/>
                          <a:ea typeface="DejaVu Sans"/>
                          <a:cs typeface="DejaVu Sans"/>
                        </a:rPr>
                        <a:t>S</a:t>
                      </a:r>
                      <a:endParaRPr lang="ru-RU" sz="1100" b="1"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b="1" kern="150" dirty="0" smtClean="0">
                          <a:latin typeface="Times New Roman"/>
                          <a:ea typeface="DejaVu Sans"/>
                          <a:cs typeface="DejaVu Sans"/>
                        </a:rPr>
                        <a:t>H</a:t>
                      </a:r>
                      <a:endParaRPr lang="ru-RU" sz="1100" b="1"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8780">
                <a:tc>
                  <a:txBody>
                    <a:bodyPr/>
                    <a:lstStyle/>
                    <a:p>
                      <a:pPr marL="0" marR="0" algn="ctr">
                        <a:spcBef>
                          <a:spcPts val="0"/>
                        </a:spcBef>
                        <a:spcAft>
                          <a:spcPts val="0"/>
                        </a:spcAft>
                      </a:pPr>
                      <a:r>
                        <a:rPr lang="en-US" sz="1100" kern="150" dirty="0" smtClean="0">
                          <a:latin typeface="Times New Roman"/>
                          <a:ea typeface="DejaVu Sans"/>
                          <a:cs typeface="DejaVu Sans"/>
                        </a:rPr>
                        <a:t>W</a:t>
                      </a:r>
                      <a:endParaRPr lang="ru-RU" sz="1100" kern="150" dirty="0">
                        <a:latin typeface="Times New Roman"/>
                        <a:ea typeface="DejaVu Sans"/>
                        <a:cs typeface="DejaVu Sans"/>
                      </a:endParaRPr>
                    </a:p>
                  </a:txBody>
                  <a:tcPr marL="34250" marR="34250" marT="31615" marB="316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200" kern="150">
                        <a:latin typeface="Times New Roman"/>
                        <a:ea typeface="DejaVu Sans"/>
                        <a:cs typeface="DejaVu Sans"/>
                      </a:endParaRPr>
                    </a:p>
                  </a:txBody>
                  <a:tcPr marL="6227" marR="62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200" kern="150" dirty="0">
                        <a:latin typeface="Times New Roman"/>
                        <a:ea typeface="DejaVu Sans"/>
                        <a:cs typeface="DejaVu Sans"/>
                      </a:endParaRPr>
                    </a:p>
                  </a:txBody>
                  <a:tcPr marL="34250" marR="34250" marT="31615" marB="316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6726" name="TextBox 4"/>
          <p:cNvSpPr txBox="1">
            <a:spLocks noChangeArrowheads="1"/>
          </p:cNvSpPr>
          <p:nvPr/>
        </p:nvSpPr>
        <p:spPr bwMode="auto">
          <a:xfrm>
            <a:off x="1286405" y="4941889"/>
            <a:ext cx="7497373" cy="1938992"/>
          </a:xfrm>
          <a:prstGeom prst="rect">
            <a:avLst/>
          </a:prstGeom>
          <a:noFill/>
          <a:ln w="9525">
            <a:noFill/>
            <a:miter lim="800000"/>
            <a:headEnd/>
            <a:tailEnd/>
          </a:ln>
        </p:spPr>
        <p:txBody>
          <a:bodyPr wrap="none">
            <a:spAutoFit/>
          </a:bodyPr>
          <a:lstStyle/>
          <a:p>
            <a:r>
              <a:rPr lang="ru-RU" sz="2400">
                <a:latin typeface="Calibri" pitchFamily="34" charset="0"/>
              </a:rPr>
              <a:t>Вес = </a:t>
            </a:r>
            <a:r>
              <a:rPr lang="en-US" sz="2400">
                <a:latin typeface="Calibri" pitchFamily="34" charset="0"/>
              </a:rPr>
              <a:t>max (-2+7, </a:t>
            </a:r>
            <a:r>
              <a:rPr lang="ru-RU" sz="2400">
                <a:latin typeface="Calibri" pitchFamily="34" charset="0"/>
              </a:rPr>
              <a:t>     </a:t>
            </a:r>
            <a:r>
              <a:rPr lang="en-US" sz="2400">
                <a:latin typeface="Calibri" pitchFamily="34" charset="0"/>
              </a:rPr>
              <a:t>match </a:t>
            </a:r>
          </a:p>
          <a:p>
            <a:r>
              <a:rPr lang="en-US" sz="2400">
                <a:latin typeface="Calibri" pitchFamily="34" charset="0"/>
              </a:rPr>
              <a:t>	-2-4,</a:t>
            </a:r>
          </a:p>
          <a:p>
            <a:r>
              <a:rPr lang="en-US" sz="2400">
                <a:latin typeface="Calibri" pitchFamily="34" charset="0"/>
              </a:rPr>
              <a:t>	-1-4,</a:t>
            </a:r>
          </a:p>
          <a:p>
            <a:r>
              <a:rPr lang="en-US" sz="2400">
                <a:latin typeface="Calibri" pitchFamily="34" charset="0"/>
              </a:rPr>
              <a:t>	</a:t>
            </a:r>
            <a:r>
              <a:rPr lang="en-US" sz="2400" b="1">
                <a:latin typeface="Calibri" pitchFamily="34" charset="0"/>
              </a:rPr>
              <a:t>0</a:t>
            </a:r>
            <a:r>
              <a:rPr lang="en-US" sz="2400">
                <a:latin typeface="Calibri" pitchFamily="34" charset="0"/>
              </a:rPr>
              <a:t>+7 </a:t>
            </a:r>
            <a:r>
              <a:rPr lang="ru-RU" sz="2400">
                <a:latin typeface="Calibri" pitchFamily="34" charset="0"/>
              </a:rPr>
              <a:t>              начать выравнивание с этой позиции</a:t>
            </a:r>
            <a:endParaRPr lang="en-US" sz="2400">
              <a:latin typeface="Calibri" pitchFamily="34" charset="0"/>
            </a:endParaRPr>
          </a:p>
          <a:p>
            <a:r>
              <a:rPr lang="en-US" sz="2400">
                <a:latin typeface="Calibri" pitchFamily="34" charset="0"/>
              </a:rPr>
              <a:t>	) = </a:t>
            </a:r>
            <a:r>
              <a:rPr lang="ru-RU" sz="2400">
                <a:latin typeface="Calibri" pitchFamily="34" charset="0"/>
              </a:rPr>
              <a:t>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7835" y="44450"/>
            <a:ext cx="9790775" cy="708025"/>
          </a:xfrm>
          <a:prstGeom prst="rect">
            <a:avLst/>
          </a:prstGeom>
          <a:noFill/>
          <a:ln w="9525">
            <a:noFill/>
            <a:miter lim="800000"/>
            <a:headEnd/>
            <a:tailEnd/>
          </a:ln>
        </p:spPr>
        <p:txBody>
          <a:bodyPr>
            <a:spAutoFit/>
          </a:bodyPr>
          <a:lstStyle/>
          <a:p>
            <a:pPr algn="ctr"/>
            <a:r>
              <a:rPr lang="ru-RU" sz="4000" b="1">
                <a:solidFill>
                  <a:srgbClr val="0066FF"/>
                </a:solidFill>
                <a:latin typeface="Courier New" pitchFamily="49" charset="0"/>
                <a:cs typeface="Courier New" pitchFamily="49" charset="0"/>
              </a:rPr>
              <a:t>Динамическое программирование</a:t>
            </a:r>
          </a:p>
        </p:txBody>
      </p:sp>
      <p:sp>
        <p:nvSpPr>
          <p:cNvPr id="17411" name="TextBox 4"/>
          <p:cNvSpPr txBox="1">
            <a:spLocks noChangeArrowheads="1"/>
          </p:cNvSpPr>
          <p:nvPr/>
        </p:nvSpPr>
        <p:spPr bwMode="auto">
          <a:xfrm>
            <a:off x="2476500" y="4500563"/>
            <a:ext cx="1934766" cy="1077912"/>
          </a:xfrm>
          <a:prstGeom prst="rect">
            <a:avLst/>
          </a:prstGeom>
          <a:noFill/>
          <a:ln w="9525">
            <a:noFill/>
            <a:miter lim="800000"/>
            <a:headEnd/>
            <a:tailEnd/>
          </a:ln>
        </p:spPr>
        <p:txBody>
          <a:bodyPr>
            <a:spAutoFit/>
          </a:bodyPr>
          <a:lstStyle/>
          <a:p>
            <a:r>
              <a:rPr lang="en-US" sz="3200">
                <a:latin typeface="Courier New" pitchFamily="49" charset="0"/>
                <a:cs typeface="Courier New" pitchFamily="49" charset="0"/>
              </a:rPr>
              <a:t>RLKMT</a:t>
            </a:r>
            <a:endParaRPr lang="ru-RU" sz="3200">
              <a:latin typeface="Courier New" pitchFamily="49" charset="0"/>
              <a:cs typeface="Courier New" pitchFamily="49" charset="0"/>
            </a:endParaRPr>
          </a:p>
          <a:p>
            <a:r>
              <a:rPr lang="en-US" sz="3200">
                <a:latin typeface="Courier New" pitchFamily="49" charset="0"/>
                <a:cs typeface="Courier New" pitchFamily="49" charset="0"/>
              </a:rPr>
              <a:t>ACLKMN</a:t>
            </a:r>
          </a:p>
        </p:txBody>
      </p:sp>
      <p:graphicFrame>
        <p:nvGraphicFramePr>
          <p:cNvPr id="7" name="Таблица 6"/>
          <p:cNvGraphicFramePr>
            <a:graphicFrameLocks noGrp="1"/>
          </p:cNvGraphicFramePr>
          <p:nvPr/>
        </p:nvGraphicFramePr>
        <p:xfrm>
          <a:off x="386954" y="1071563"/>
          <a:ext cx="4953037" cy="3286152"/>
        </p:xfrm>
        <a:graphic>
          <a:graphicData uri="http://schemas.openxmlformats.org/drawingml/2006/table">
            <a:tbl>
              <a:tblPr/>
              <a:tblGrid>
                <a:gridCol w="1166676"/>
                <a:gridCol w="547013"/>
                <a:gridCol w="547013"/>
                <a:gridCol w="538467"/>
                <a:gridCol w="538467"/>
                <a:gridCol w="538467"/>
                <a:gridCol w="538467"/>
                <a:gridCol w="538467"/>
              </a:tblGrid>
              <a:tr h="365128">
                <a:tc>
                  <a:txBody>
                    <a:bodyPr/>
                    <a:lstStyle/>
                    <a:p>
                      <a:pPr algn="l" fontAlgn="b"/>
                      <a:r>
                        <a:rPr lang="ru-RU" sz="1800" b="0" i="0" u="none" strike="noStrike" dirty="0">
                          <a:solidFill>
                            <a:srgbClr val="000000"/>
                          </a:solidFill>
                          <a:latin typeface="Arial"/>
                        </a:rPr>
                        <a:t> </a:t>
                      </a:r>
                    </a:p>
                  </a:txBody>
                  <a:tcPr marL="10319" marR="10319"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800" b="0" i="0" u="none" strike="noStrike">
                          <a:solidFill>
                            <a:srgbClr val="000000"/>
                          </a:solidFill>
                          <a:latin typeface="Arial"/>
                        </a:rPr>
                        <a:t> </a:t>
                      </a:r>
                    </a:p>
                  </a:txBody>
                  <a:tcPr marL="10319" marR="10319"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800" b="0" i="0" u="none" strike="noStrike">
                          <a:solidFill>
                            <a:srgbClr val="000000"/>
                          </a:solidFill>
                          <a:latin typeface="Arial"/>
                        </a:rPr>
                        <a:t> </a:t>
                      </a:r>
                    </a:p>
                  </a:txBody>
                  <a:tcPr marL="10319" marR="10319" marT="9525" marB="0" anchor="b">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algn="ctr" fontAlgn="b"/>
                      <a:r>
                        <a:rPr lang="ru-RU" sz="1800" b="1" i="0" u="none" strike="noStrike" dirty="0" smtClean="0">
                          <a:solidFill>
                            <a:srgbClr val="000000"/>
                          </a:solidFill>
                          <a:latin typeface="Arial"/>
                        </a:rPr>
                        <a:t>Белок</a:t>
                      </a:r>
                      <a:r>
                        <a:rPr lang="ru-RU" sz="1800" b="1" i="0" u="none" strike="noStrike" baseline="0" dirty="0" smtClean="0">
                          <a:solidFill>
                            <a:srgbClr val="000000"/>
                          </a:solidFill>
                          <a:latin typeface="Arial"/>
                        </a:rPr>
                        <a:t> </a:t>
                      </a:r>
                      <a:r>
                        <a:rPr lang="en-US" sz="1800" b="1" i="0" u="none" strike="noStrike" baseline="0" dirty="0" smtClean="0">
                          <a:solidFill>
                            <a:srgbClr val="000000"/>
                          </a:solidFill>
                          <a:latin typeface="Arial"/>
                        </a:rPr>
                        <a:t>1</a:t>
                      </a:r>
                      <a:endParaRPr lang="en-US" sz="1800" b="1" i="0" u="none" strike="noStrike" dirty="0">
                        <a:solidFill>
                          <a:srgbClr val="000000"/>
                        </a:solidFill>
                        <a:latin typeface="Arial"/>
                      </a:endParaRPr>
                    </a:p>
                  </a:txBody>
                  <a:tcPr marL="10319" marR="10319"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5128">
                <a:tc>
                  <a:txBody>
                    <a:bodyPr/>
                    <a:lstStyle/>
                    <a:p>
                      <a:pPr algn="l" fontAlgn="b"/>
                      <a:r>
                        <a:rPr lang="ru-RU" sz="1800" b="0" i="0" u="none" strike="noStrike">
                          <a:solidFill>
                            <a:srgbClr val="000000"/>
                          </a:solidFill>
                          <a:latin typeface="Arial"/>
                        </a:rPr>
                        <a:t> </a:t>
                      </a:r>
                    </a:p>
                  </a:txBody>
                  <a:tcPr marL="10319" marR="10319"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ru-RU" sz="1800" b="0" i="0" u="none" strike="noStrike">
                        <a:solidFill>
                          <a:srgbClr val="000000"/>
                        </a:solidFill>
                        <a:latin typeface="Arial"/>
                      </a:endParaRPr>
                    </a:p>
                  </a:txBody>
                  <a:tcPr marL="10319" marR="10319" marT="9525" marB="0" anchor="b">
                    <a:lnL>
                      <a:noFill/>
                    </a:lnL>
                    <a:lnR>
                      <a:noFill/>
                    </a:lnR>
                    <a:lnT>
                      <a:noFill/>
                    </a:lnT>
                    <a:lnB>
                      <a:noFill/>
                    </a:lnB>
                  </a:tcPr>
                </a:tc>
                <a:tc>
                  <a:txBody>
                    <a:bodyPr/>
                    <a:lstStyle/>
                    <a:p>
                      <a:pPr algn="ctr" fontAlgn="b"/>
                      <a:r>
                        <a:rPr lang="ru-RU" sz="1800" b="0" i="0" u="none" strike="noStrike">
                          <a:solidFill>
                            <a:srgbClr val="000000"/>
                          </a:solidFill>
                          <a:latin typeface="Arial"/>
                        </a:rPr>
                        <a:t> </a:t>
                      </a:r>
                    </a:p>
                  </a:txBody>
                  <a:tcPr marL="10319" marR="10319"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R</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L</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K</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M</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T</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65128">
                <a:tc>
                  <a:txBody>
                    <a:bodyPr/>
                    <a:lstStyle/>
                    <a:p>
                      <a:pPr algn="l" fontAlgn="b"/>
                      <a:r>
                        <a:rPr lang="ru-RU" sz="1800" b="0" i="0" u="none" strike="noStrike">
                          <a:solidFill>
                            <a:srgbClr val="000000"/>
                          </a:solidFill>
                          <a:latin typeface="Arial"/>
                        </a:rPr>
                        <a:t> </a:t>
                      </a:r>
                    </a:p>
                  </a:txBody>
                  <a:tcPr marL="10319" marR="10319"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ru-RU" sz="1800" b="0" i="0" u="none" strike="noStrike">
                          <a:solidFill>
                            <a:srgbClr val="000000"/>
                          </a:solidFill>
                          <a:latin typeface="Arial"/>
                        </a:rPr>
                        <a:t> </a:t>
                      </a:r>
                    </a:p>
                  </a:txBody>
                  <a:tcPr marL="10319" marR="10319"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0</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65128">
                <a:tc rowSpan="6">
                  <a:txBody>
                    <a:bodyPr/>
                    <a:lstStyle/>
                    <a:p>
                      <a:pPr algn="ctr" fontAlgn="ctr"/>
                      <a:r>
                        <a:rPr lang="ru-RU" sz="1800" b="1" i="0" u="none" strike="noStrike" dirty="0">
                          <a:solidFill>
                            <a:srgbClr val="000000"/>
                          </a:solidFill>
                          <a:latin typeface="Arial"/>
                        </a:rPr>
                        <a:t>Белок </a:t>
                      </a:r>
                      <a:r>
                        <a:rPr lang="en-US" sz="1800" b="1" i="0" u="none" strike="noStrike" dirty="0" smtClean="0">
                          <a:solidFill>
                            <a:srgbClr val="000000"/>
                          </a:solidFill>
                          <a:latin typeface="Arial"/>
                        </a:rPr>
                        <a:t>2</a:t>
                      </a:r>
                      <a:endParaRPr lang="en-US" sz="1800" b="1" i="0" u="none" strike="noStrike" dirty="0">
                        <a:solidFill>
                          <a:srgbClr val="000000"/>
                        </a:solidFill>
                        <a:latin typeface="Arial"/>
                      </a:endParaRPr>
                    </a:p>
                  </a:txBody>
                  <a:tcPr marL="10319" marR="10319" marT="9525"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A</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C</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L</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K</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M</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N</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cxnSp>
        <p:nvCxnSpPr>
          <p:cNvPr id="10" name="Прямая со стрелкой 9"/>
          <p:cNvCxnSpPr/>
          <p:nvPr/>
        </p:nvCxnSpPr>
        <p:spPr>
          <a:xfrm>
            <a:off x="2476500" y="2000250"/>
            <a:ext cx="464344"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7494" name="TextBox 4"/>
          <p:cNvSpPr txBox="1">
            <a:spLocks noChangeArrowheads="1"/>
          </p:cNvSpPr>
          <p:nvPr/>
        </p:nvSpPr>
        <p:spPr bwMode="auto">
          <a:xfrm>
            <a:off x="232172" y="4500563"/>
            <a:ext cx="2166938" cy="1077912"/>
          </a:xfrm>
          <a:prstGeom prst="rect">
            <a:avLst/>
          </a:prstGeom>
          <a:noFill/>
          <a:ln w="9525">
            <a:noFill/>
            <a:miter lim="800000"/>
            <a:headEnd/>
            <a:tailEnd/>
          </a:ln>
        </p:spPr>
        <p:txBody>
          <a:bodyPr>
            <a:spAutoFit/>
          </a:bodyPr>
          <a:lstStyle/>
          <a:p>
            <a:r>
              <a:rPr lang="ru-RU" sz="3200" b="1">
                <a:latin typeface="Courier New" pitchFamily="49" charset="0"/>
                <a:cs typeface="Courier New" pitchFamily="49" charset="0"/>
              </a:rPr>
              <a:t>Белок </a:t>
            </a:r>
            <a:r>
              <a:rPr lang="en-US" sz="3200" b="1">
                <a:latin typeface="Courier New" pitchFamily="49" charset="0"/>
                <a:cs typeface="Courier New" pitchFamily="49" charset="0"/>
              </a:rPr>
              <a:t>1</a:t>
            </a:r>
            <a:endParaRPr lang="ru-RU" sz="3200" b="1">
              <a:latin typeface="Courier New" pitchFamily="49" charset="0"/>
              <a:cs typeface="Courier New" pitchFamily="49" charset="0"/>
            </a:endParaRPr>
          </a:p>
          <a:p>
            <a:r>
              <a:rPr lang="ru-RU" sz="3200" b="1">
                <a:latin typeface="Courier New" pitchFamily="49" charset="0"/>
                <a:cs typeface="Courier New" pitchFamily="49" charset="0"/>
              </a:rPr>
              <a:t>Белок </a:t>
            </a:r>
            <a:r>
              <a:rPr lang="en-US" sz="3200" b="1">
                <a:latin typeface="Courier New" pitchFamily="49" charset="0"/>
                <a:cs typeface="Courier New" pitchFamily="49" charset="0"/>
              </a:rPr>
              <a:t>2</a:t>
            </a:r>
            <a:r>
              <a:rPr lang="ru-RU" sz="3200" b="1">
                <a:latin typeface="Courier New" pitchFamily="49" charset="0"/>
                <a:cs typeface="Courier New" pitchFamily="49" charset="0"/>
              </a:rPr>
              <a:t> </a:t>
            </a:r>
          </a:p>
        </p:txBody>
      </p:sp>
      <p:sp>
        <p:nvSpPr>
          <p:cNvPr id="15" name="TextBox 4"/>
          <p:cNvSpPr txBox="1">
            <a:spLocks noChangeArrowheads="1"/>
          </p:cNvSpPr>
          <p:nvPr/>
        </p:nvSpPr>
        <p:spPr bwMode="auto">
          <a:xfrm>
            <a:off x="5417344" y="4500563"/>
            <a:ext cx="2553891" cy="1077912"/>
          </a:xfrm>
          <a:prstGeom prst="rect">
            <a:avLst/>
          </a:prstGeom>
          <a:noFill/>
          <a:ln w="9525">
            <a:noFill/>
            <a:miter lim="800000"/>
            <a:headEnd/>
            <a:tailEnd/>
          </a:ln>
        </p:spPr>
        <p:txBody>
          <a:bodyPr>
            <a:spAutoFit/>
          </a:bodyPr>
          <a:lstStyle/>
          <a:p>
            <a:r>
              <a:rPr lang="en-US" sz="3200" b="1">
                <a:solidFill>
                  <a:srgbClr val="FF0000"/>
                </a:solidFill>
                <a:latin typeface="Courier New" pitchFamily="49" charset="0"/>
                <a:cs typeface="Courier New" pitchFamily="49" charset="0"/>
              </a:rPr>
              <a:t>R</a:t>
            </a:r>
            <a:r>
              <a:rPr lang="en-US" sz="3200">
                <a:latin typeface="Courier New" pitchFamily="49" charset="0"/>
                <a:cs typeface="Courier New" pitchFamily="49" charset="0"/>
              </a:rPr>
              <a:t>LKMT</a:t>
            </a:r>
            <a:endParaRPr lang="ru-RU" sz="3200">
              <a:latin typeface="Courier New" pitchFamily="49" charset="0"/>
              <a:cs typeface="Courier New" pitchFamily="49" charset="0"/>
            </a:endParaRPr>
          </a:p>
          <a:p>
            <a:r>
              <a:rPr lang="en-US" sz="3200" b="1">
                <a:solidFill>
                  <a:srgbClr val="FF0000"/>
                </a:solidFill>
                <a:latin typeface="Courier New" pitchFamily="49" charset="0"/>
                <a:cs typeface="Courier New" pitchFamily="49" charset="0"/>
              </a:rPr>
              <a:t>-</a:t>
            </a:r>
            <a:r>
              <a:rPr lang="en-US" sz="3200">
                <a:latin typeface="Courier New" pitchFamily="49" charset="0"/>
                <a:cs typeface="Courier New" pitchFamily="49" charset="0"/>
              </a:rPr>
              <a:t>ACLKMN</a:t>
            </a:r>
          </a:p>
        </p:txBody>
      </p:sp>
      <p:sp>
        <p:nvSpPr>
          <p:cNvPr id="16" name="TextBox 4"/>
          <p:cNvSpPr txBox="1">
            <a:spLocks noChangeArrowheads="1"/>
          </p:cNvSpPr>
          <p:nvPr/>
        </p:nvSpPr>
        <p:spPr bwMode="auto">
          <a:xfrm>
            <a:off x="2476500" y="5708651"/>
            <a:ext cx="2553891" cy="1077913"/>
          </a:xfrm>
          <a:prstGeom prst="rect">
            <a:avLst/>
          </a:prstGeom>
          <a:noFill/>
          <a:ln w="9525">
            <a:noFill/>
            <a:miter lim="800000"/>
            <a:headEnd/>
            <a:tailEnd/>
          </a:ln>
        </p:spPr>
        <p:txBody>
          <a:bodyPr>
            <a:spAutoFit/>
          </a:bodyPr>
          <a:lstStyle/>
          <a:p>
            <a:r>
              <a:rPr lang="en-US" sz="3200" b="1">
                <a:solidFill>
                  <a:srgbClr val="FF0000"/>
                </a:solidFill>
                <a:latin typeface="Courier New" pitchFamily="49" charset="0"/>
                <a:cs typeface="Courier New" pitchFamily="49" charset="0"/>
              </a:rPr>
              <a:t>-</a:t>
            </a:r>
            <a:r>
              <a:rPr lang="en-US" sz="3200">
                <a:latin typeface="Courier New" pitchFamily="49" charset="0"/>
                <a:cs typeface="Courier New" pitchFamily="49" charset="0"/>
              </a:rPr>
              <a:t>RLKMT</a:t>
            </a:r>
            <a:endParaRPr lang="ru-RU" sz="3200">
              <a:latin typeface="Courier New" pitchFamily="49" charset="0"/>
              <a:cs typeface="Courier New" pitchFamily="49" charset="0"/>
            </a:endParaRPr>
          </a:p>
          <a:p>
            <a:r>
              <a:rPr lang="en-US" sz="3200" b="1">
                <a:solidFill>
                  <a:srgbClr val="FF0000"/>
                </a:solidFill>
                <a:latin typeface="Courier New" pitchFamily="49" charset="0"/>
                <a:cs typeface="Courier New" pitchFamily="49" charset="0"/>
              </a:rPr>
              <a:t>A</a:t>
            </a:r>
            <a:r>
              <a:rPr lang="en-US" sz="3200">
                <a:latin typeface="Courier New" pitchFamily="49" charset="0"/>
                <a:cs typeface="Courier New" pitchFamily="49" charset="0"/>
              </a:rPr>
              <a:t>CLKMN</a:t>
            </a:r>
          </a:p>
        </p:txBody>
      </p:sp>
      <p:cxnSp>
        <p:nvCxnSpPr>
          <p:cNvPr id="18" name="Прямая со стрелкой 17"/>
          <p:cNvCxnSpPr/>
          <p:nvPr/>
        </p:nvCxnSpPr>
        <p:spPr>
          <a:xfrm rot="5400000">
            <a:off x="2261328" y="2213704"/>
            <a:ext cx="428625" cy="1719"/>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3" name="Прямая со стрелкой 22"/>
          <p:cNvCxnSpPr/>
          <p:nvPr/>
        </p:nvCxnSpPr>
        <p:spPr>
          <a:xfrm rot="5400000">
            <a:off x="1858235" y="5821297"/>
            <a:ext cx="928687" cy="1720"/>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6" name="Прямая со стрелкой 25"/>
          <p:cNvCxnSpPr/>
          <p:nvPr/>
        </p:nvCxnSpPr>
        <p:spPr>
          <a:xfrm>
            <a:off x="4179094" y="4929189"/>
            <a:ext cx="1159140" cy="1587"/>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3" name="TextBox 6"/>
          <p:cNvSpPr txBox="1">
            <a:spLocks noChangeArrowheads="1"/>
          </p:cNvSpPr>
          <p:nvPr/>
        </p:nvSpPr>
        <p:spPr bwMode="auto">
          <a:xfrm>
            <a:off x="5572125" y="928689"/>
            <a:ext cx="4101704" cy="2308324"/>
          </a:xfrm>
          <a:prstGeom prst="rect">
            <a:avLst/>
          </a:prstGeom>
          <a:noFill/>
          <a:ln w="9525">
            <a:noFill/>
            <a:miter lim="800000"/>
            <a:headEnd/>
            <a:tailEnd/>
          </a:ln>
        </p:spPr>
        <p:txBody>
          <a:bodyPr>
            <a:spAutoFit/>
          </a:bodyPr>
          <a:lstStyle/>
          <a:p>
            <a:pPr algn="ctr">
              <a:defRPr/>
            </a:pPr>
            <a:r>
              <a:rPr lang="ru-RU" sz="2800" dirty="0"/>
              <a:t>Всегда есть два варианта вставки </a:t>
            </a:r>
            <a:r>
              <a:rPr lang="ru-RU" sz="2800" dirty="0" err="1"/>
              <a:t>гэпа</a:t>
            </a:r>
            <a:r>
              <a:rPr lang="ru-RU" sz="2800" dirty="0"/>
              <a:t>:</a:t>
            </a:r>
          </a:p>
          <a:p>
            <a:pPr marL="514350" indent="-514350">
              <a:buFontTx/>
              <a:buAutoNum type="arabicParenR"/>
              <a:defRPr/>
            </a:pPr>
            <a:r>
              <a:rPr lang="ru-RU" sz="2200" dirty="0"/>
              <a:t>вставить </a:t>
            </a:r>
            <a:r>
              <a:rPr lang="ru-RU" sz="2200" dirty="0" err="1"/>
              <a:t>гэп</a:t>
            </a:r>
            <a:r>
              <a:rPr lang="ru-RU" sz="2200" dirty="0"/>
              <a:t> в белок 1</a:t>
            </a:r>
          </a:p>
          <a:p>
            <a:pPr marL="971550" lvl="1" indent="-514350">
              <a:defRPr/>
            </a:pPr>
            <a:r>
              <a:rPr lang="ru-RU" sz="2200" dirty="0">
                <a:solidFill>
                  <a:srgbClr val="FF0000"/>
                </a:solidFill>
              </a:rPr>
              <a:t>- штраф за </a:t>
            </a:r>
            <a:r>
              <a:rPr lang="ru-RU" sz="2200" dirty="0" err="1">
                <a:solidFill>
                  <a:srgbClr val="FF0000"/>
                </a:solidFill>
              </a:rPr>
              <a:t>гэп</a:t>
            </a:r>
            <a:endParaRPr lang="ru-RU" sz="2200" dirty="0">
              <a:solidFill>
                <a:srgbClr val="FF0000"/>
              </a:solidFill>
            </a:endParaRPr>
          </a:p>
          <a:p>
            <a:pPr marL="514350" indent="-514350">
              <a:buFontTx/>
              <a:buAutoNum type="arabicParenR"/>
              <a:defRPr/>
            </a:pPr>
            <a:r>
              <a:rPr lang="ru-RU" sz="2200" dirty="0"/>
              <a:t>вставить </a:t>
            </a:r>
            <a:r>
              <a:rPr lang="ru-RU" sz="2200" dirty="0" err="1"/>
              <a:t>гэп</a:t>
            </a:r>
            <a:r>
              <a:rPr lang="ru-RU" sz="2200" dirty="0"/>
              <a:t> в белок 2</a:t>
            </a:r>
          </a:p>
          <a:p>
            <a:pPr marL="514350" indent="-514350">
              <a:defRPr/>
            </a:pPr>
            <a:r>
              <a:rPr lang="ru-RU" sz="2200" dirty="0"/>
              <a:t>	</a:t>
            </a:r>
            <a:r>
              <a:rPr lang="ru-RU" sz="2200" dirty="0">
                <a:solidFill>
                  <a:srgbClr val="FF0000"/>
                </a:solidFill>
              </a:rPr>
              <a:t>- штраф за </a:t>
            </a:r>
            <a:r>
              <a:rPr lang="ru-RU" sz="2200" dirty="0" err="1">
                <a:solidFill>
                  <a:srgbClr val="FF0000"/>
                </a:solidFill>
              </a:rPr>
              <a:t>гэп</a:t>
            </a:r>
            <a:endParaRPr lang="en-US" sz="2200" dirty="0">
              <a:solidFill>
                <a:srgbClr val="FF0000"/>
              </a:solidFill>
            </a:endParaRPr>
          </a:p>
        </p:txBody>
      </p:sp>
      <p:sp>
        <p:nvSpPr>
          <p:cNvPr id="17501" name="TextBox 6"/>
          <p:cNvSpPr txBox="1">
            <a:spLocks noChangeArrowheads="1"/>
          </p:cNvSpPr>
          <p:nvPr/>
        </p:nvSpPr>
        <p:spPr bwMode="auto">
          <a:xfrm>
            <a:off x="696516" y="1143001"/>
            <a:ext cx="1470421" cy="430213"/>
          </a:xfrm>
          <a:prstGeom prst="rect">
            <a:avLst/>
          </a:prstGeom>
          <a:noFill/>
          <a:ln w="9525">
            <a:noFill/>
            <a:miter lim="800000"/>
            <a:headEnd/>
            <a:tailEnd/>
          </a:ln>
        </p:spPr>
        <p:txBody>
          <a:bodyPr>
            <a:spAutoFit/>
          </a:bodyPr>
          <a:lstStyle/>
          <a:p>
            <a:pPr algn="ctr"/>
            <a:r>
              <a:rPr lang="ru-RU" sz="2200">
                <a:solidFill>
                  <a:srgbClr val="FF0000"/>
                </a:solidFill>
              </a:rPr>
              <a:t>Старт</a:t>
            </a:r>
            <a:endParaRPr lang="en-US" sz="2200">
              <a:solidFill>
                <a:srgbClr val="FF0000"/>
              </a:solidFill>
            </a:endParaRPr>
          </a:p>
        </p:txBody>
      </p:sp>
      <p:sp>
        <p:nvSpPr>
          <p:cNvPr id="17502" name="TextBox 6"/>
          <p:cNvSpPr txBox="1">
            <a:spLocks noChangeArrowheads="1"/>
          </p:cNvSpPr>
          <p:nvPr/>
        </p:nvSpPr>
        <p:spPr bwMode="auto">
          <a:xfrm>
            <a:off x="5262563" y="4000500"/>
            <a:ext cx="1470422" cy="430213"/>
          </a:xfrm>
          <a:prstGeom prst="rect">
            <a:avLst/>
          </a:prstGeom>
          <a:noFill/>
          <a:ln w="9525">
            <a:noFill/>
            <a:miter lim="800000"/>
            <a:headEnd/>
            <a:tailEnd/>
          </a:ln>
        </p:spPr>
        <p:txBody>
          <a:bodyPr>
            <a:spAutoFit/>
          </a:bodyPr>
          <a:lstStyle/>
          <a:p>
            <a:pPr algn="ctr"/>
            <a:r>
              <a:rPr lang="ru-RU" sz="2200">
                <a:solidFill>
                  <a:srgbClr val="00B050"/>
                </a:solidFill>
              </a:rPr>
              <a:t>Финиш</a:t>
            </a:r>
            <a:endParaRPr lang="en-US" sz="2200">
              <a:solidFill>
                <a:srgbClr val="00B050"/>
              </a:solidFill>
            </a:endParaRPr>
          </a:p>
        </p:txBody>
      </p:sp>
      <p:grpSp>
        <p:nvGrpSpPr>
          <p:cNvPr id="2" name="Группа 27"/>
          <p:cNvGrpSpPr>
            <a:grpSpLocks/>
          </p:cNvGrpSpPr>
          <p:nvPr/>
        </p:nvGrpSpPr>
        <p:grpSpPr bwMode="auto">
          <a:xfrm>
            <a:off x="5030391" y="3500438"/>
            <a:ext cx="619125" cy="787400"/>
            <a:chOff x="7714478" y="4714884"/>
            <a:chExt cx="643736" cy="1000926"/>
          </a:xfrm>
        </p:grpSpPr>
        <p:cxnSp>
          <p:nvCxnSpPr>
            <p:cNvPr id="22" name="Прямая соединительная линия 21"/>
            <p:cNvCxnSpPr/>
            <p:nvPr/>
          </p:nvCxnSpPr>
          <p:spPr>
            <a:xfrm rot="5400000">
              <a:off x="7251233" y="5250776"/>
              <a:ext cx="928278" cy="1788"/>
            </a:xfrm>
            <a:prstGeom prst="lin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27" name="Волна 26"/>
            <p:cNvSpPr/>
            <p:nvPr/>
          </p:nvSpPr>
          <p:spPr>
            <a:xfrm>
              <a:off x="7714478" y="4714884"/>
              <a:ext cx="643736" cy="500463"/>
            </a:xfrm>
            <a:prstGeom prst="wave">
              <a:avLst/>
            </a:prstGeom>
            <a:solidFill>
              <a:srgbClr val="00CC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nvGrpSpPr>
          <p:cNvPr id="3" name="Группа 37"/>
          <p:cNvGrpSpPr>
            <a:grpSpLocks/>
          </p:cNvGrpSpPr>
          <p:nvPr/>
        </p:nvGrpSpPr>
        <p:grpSpPr bwMode="auto">
          <a:xfrm>
            <a:off x="2244329" y="1214438"/>
            <a:ext cx="619125" cy="785812"/>
            <a:chOff x="2000232" y="1214422"/>
            <a:chExt cx="571504" cy="786612"/>
          </a:xfrm>
        </p:grpSpPr>
        <p:cxnSp>
          <p:nvCxnSpPr>
            <p:cNvPr id="34" name="Прямая соединительная линия 33"/>
            <p:cNvCxnSpPr/>
            <p:nvPr/>
          </p:nvCxnSpPr>
          <p:spPr>
            <a:xfrm rot="5400000">
              <a:off x="1636324" y="1635538"/>
              <a:ext cx="729404" cy="1587"/>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37" name="Волна 36"/>
            <p:cNvSpPr/>
            <p:nvPr/>
          </p:nvSpPr>
          <p:spPr>
            <a:xfrm>
              <a:off x="2000232" y="1214422"/>
              <a:ext cx="571504" cy="392511"/>
            </a:xfrm>
            <a:prstGeom prst="wave">
              <a:avLst/>
            </a:prstGeom>
            <a:solidFill>
              <a:srgbClr val="FF00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21" name="TextBox 6"/>
          <p:cNvSpPr txBox="1">
            <a:spLocks noChangeArrowheads="1"/>
          </p:cNvSpPr>
          <p:nvPr/>
        </p:nvSpPr>
        <p:spPr bwMode="auto">
          <a:xfrm>
            <a:off x="5494735" y="5607051"/>
            <a:ext cx="4101703" cy="1108075"/>
          </a:xfrm>
          <a:prstGeom prst="rect">
            <a:avLst/>
          </a:prstGeom>
          <a:noFill/>
          <a:ln w="9525">
            <a:noFill/>
            <a:miter lim="800000"/>
            <a:headEnd/>
            <a:tailEnd/>
          </a:ln>
        </p:spPr>
        <p:txBody>
          <a:bodyPr>
            <a:spAutoFit/>
          </a:bodyPr>
          <a:lstStyle/>
          <a:p>
            <a:pPr algn="ctr"/>
            <a:r>
              <a:rPr lang="ru-RU" sz="2200" b="1">
                <a:solidFill>
                  <a:srgbClr val="FF0000"/>
                </a:solidFill>
              </a:rPr>
              <a:t>Любое выравнивание однозначно задается путем в данной таблице</a:t>
            </a:r>
            <a:endParaRPr lang="en-US" sz="2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7835" y="44450"/>
            <a:ext cx="9790775" cy="708025"/>
          </a:xfrm>
          <a:prstGeom prst="rect">
            <a:avLst/>
          </a:prstGeom>
          <a:noFill/>
          <a:ln w="9525">
            <a:noFill/>
            <a:miter lim="800000"/>
            <a:headEnd/>
            <a:tailEnd/>
          </a:ln>
        </p:spPr>
        <p:txBody>
          <a:bodyPr>
            <a:spAutoFit/>
          </a:bodyPr>
          <a:lstStyle/>
          <a:p>
            <a:pPr algn="ctr"/>
            <a:r>
              <a:rPr lang="ru-RU" sz="4000" b="1">
                <a:solidFill>
                  <a:srgbClr val="0066FF"/>
                </a:solidFill>
                <a:latin typeface="Courier New" pitchFamily="49" charset="0"/>
                <a:cs typeface="Courier New" pitchFamily="49" charset="0"/>
              </a:rPr>
              <a:t>Динамическое программирование</a:t>
            </a:r>
          </a:p>
        </p:txBody>
      </p:sp>
      <p:graphicFrame>
        <p:nvGraphicFramePr>
          <p:cNvPr id="4" name="Таблица 3"/>
          <p:cNvGraphicFramePr>
            <a:graphicFrameLocks noGrp="1"/>
          </p:cNvGraphicFramePr>
          <p:nvPr/>
        </p:nvGraphicFramePr>
        <p:xfrm>
          <a:off x="386954" y="1071563"/>
          <a:ext cx="4953037" cy="3286152"/>
        </p:xfrm>
        <a:graphic>
          <a:graphicData uri="http://schemas.openxmlformats.org/drawingml/2006/table">
            <a:tbl>
              <a:tblPr/>
              <a:tblGrid>
                <a:gridCol w="1166676"/>
                <a:gridCol w="547013"/>
                <a:gridCol w="547013"/>
                <a:gridCol w="538467"/>
                <a:gridCol w="538467"/>
                <a:gridCol w="538467"/>
                <a:gridCol w="538467"/>
                <a:gridCol w="538467"/>
              </a:tblGrid>
              <a:tr h="365128">
                <a:tc>
                  <a:txBody>
                    <a:bodyPr/>
                    <a:lstStyle/>
                    <a:p>
                      <a:pPr algn="l" fontAlgn="b"/>
                      <a:r>
                        <a:rPr lang="ru-RU" sz="1800" b="0" i="0" u="none" strike="noStrike" dirty="0">
                          <a:solidFill>
                            <a:srgbClr val="000000"/>
                          </a:solidFill>
                          <a:latin typeface="Arial"/>
                        </a:rPr>
                        <a:t> </a:t>
                      </a:r>
                    </a:p>
                  </a:txBody>
                  <a:tcPr marL="10319" marR="10319"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800" b="0" i="0" u="none" strike="noStrike">
                          <a:solidFill>
                            <a:srgbClr val="000000"/>
                          </a:solidFill>
                          <a:latin typeface="Arial"/>
                        </a:rPr>
                        <a:t> </a:t>
                      </a:r>
                    </a:p>
                  </a:txBody>
                  <a:tcPr marL="10319" marR="10319"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800" b="0" i="0" u="none" strike="noStrike">
                          <a:solidFill>
                            <a:srgbClr val="000000"/>
                          </a:solidFill>
                          <a:latin typeface="Arial"/>
                        </a:rPr>
                        <a:t> </a:t>
                      </a:r>
                    </a:p>
                  </a:txBody>
                  <a:tcPr marL="10319" marR="10319" marT="9525" marB="0" anchor="b">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algn="ctr" fontAlgn="b"/>
                      <a:r>
                        <a:rPr lang="ru-RU" sz="1800" b="1" i="0" u="none" strike="noStrike" dirty="0" smtClean="0">
                          <a:solidFill>
                            <a:srgbClr val="000000"/>
                          </a:solidFill>
                          <a:latin typeface="Arial"/>
                        </a:rPr>
                        <a:t>Белок</a:t>
                      </a:r>
                      <a:r>
                        <a:rPr lang="ru-RU" sz="1800" b="1" i="0" u="none" strike="noStrike" baseline="0" dirty="0" smtClean="0">
                          <a:solidFill>
                            <a:srgbClr val="000000"/>
                          </a:solidFill>
                          <a:latin typeface="Arial"/>
                        </a:rPr>
                        <a:t> </a:t>
                      </a:r>
                      <a:r>
                        <a:rPr lang="en-US" sz="1800" b="1" i="0" u="none" strike="noStrike" baseline="0" dirty="0" smtClean="0">
                          <a:solidFill>
                            <a:srgbClr val="000000"/>
                          </a:solidFill>
                          <a:latin typeface="Arial"/>
                        </a:rPr>
                        <a:t>1</a:t>
                      </a:r>
                      <a:endParaRPr lang="en-US" sz="1800" b="1" i="0" u="none" strike="noStrike" dirty="0">
                        <a:solidFill>
                          <a:srgbClr val="000000"/>
                        </a:solidFill>
                        <a:latin typeface="Arial"/>
                      </a:endParaRPr>
                    </a:p>
                  </a:txBody>
                  <a:tcPr marL="10319" marR="10319"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5128">
                <a:tc>
                  <a:txBody>
                    <a:bodyPr/>
                    <a:lstStyle/>
                    <a:p>
                      <a:pPr algn="l" fontAlgn="b"/>
                      <a:r>
                        <a:rPr lang="ru-RU" sz="1800" b="0" i="0" u="none" strike="noStrike">
                          <a:solidFill>
                            <a:srgbClr val="000000"/>
                          </a:solidFill>
                          <a:latin typeface="Arial"/>
                        </a:rPr>
                        <a:t> </a:t>
                      </a:r>
                    </a:p>
                  </a:txBody>
                  <a:tcPr marL="10319" marR="10319"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ru-RU" sz="1800" b="0" i="0" u="none" strike="noStrike">
                        <a:solidFill>
                          <a:srgbClr val="000000"/>
                        </a:solidFill>
                        <a:latin typeface="Arial"/>
                      </a:endParaRPr>
                    </a:p>
                  </a:txBody>
                  <a:tcPr marL="10319" marR="10319" marT="9525" marB="0" anchor="b">
                    <a:lnL>
                      <a:noFill/>
                    </a:lnL>
                    <a:lnR>
                      <a:noFill/>
                    </a:lnR>
                    <a:lnT>
                      <a:noFill/>
                    </a:lnT>
                    <a:lnB>
                      <a:noFill/>
                    </a:lnB>
                  </a:tcPr>
                </a:tc>
                <a:tc>
                  <a:txBody>
                    <a:bodyPr/>
                    <a:lstStyle/>
                    <a:p>
                      <a:pPr algn="ctr" fontAlgn="b"/>
                      <a:r>
                        <a:rPr lang="ru-RU" sz="1800" b="0" i="0" u="none" strike="noStrike">
                          <a:solidFill>
                            <a:srgbClr val="000000"/>
                          </a:solidFill>
                          <a:latin typeface="Arial"/>
                        </a:rPr>
                        <a:t> </a:t>
                      </a:r>
                    </a:p>
                  </a:txBody>
                  <a:tcPr marL="10319" marR="10319"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R</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L</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K</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M</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T</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65128">
                <a:tc>
                  <a:txBody>
                    <a:bodyPr/>
                    <a:lstStyle/>
                    <a:p>
                      <a:pPr algn="l" fontAlgn="b"/>
                      <a:r>
                        <a:rPr lang="ru-RU" sz="1800" b="0" i="0" u="none" strike="noStrike">
                          <a:solidFill>
                            <a:srgbClr val="000000"/>
                          </a:solidFill>
                          <a:latin typeface="Arial"/>
                        </a:rPr>
                        <a:t> </a:t>
                      </a:r>
                    </a:p>
                  </a:txBody>
                  <a:tcPr marL="10319" marR="10319"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ru-RU" sz="1800" b="0" i="0" u="none" strike="noStrike">
                          <a:solidFill>
                            <a:srgbClr val="000000"/>
                          </a:solidFill>
                          <a:latin typeface="Arial"/>
                        </a:rPr>
                        <a:t> </a:t>
                      </a:r>
                    </a:p>
                  </a:txBody>
                  <a:tcPr marL="10319" marR="10319"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0</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dirty="0">
                          <a:solidFill>
                            <a:srgbClr val="000000"/>
                          </a:solidFill>
                          <a:latin typeface="Arial"/>
                        </a:rPr>
                        <a:t>-2</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dirty="0" smtClean="0">
                          <a:solidFill>
                            <a:srgbClr val="000000"/>
                          </a:solidFill>
                          <a:latin typeface="Arial"/>
                        </a:rPr>
                        <a:t>-4</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dirty="0" smtClean="0">
                          <a:solidFill>
                            <a:srgbClr val="000000"/>
                          </a:solidFill>
                          <a:latin typeface="Arial"/>
                        </a:rPr>
                        <a:t>-6</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dirty="0" smtClean="0">
                          <a:solidFill>
                            <a:srgbClr val="000000"/>
                          </a:solidFill>
                          <a:latin typeface="Arial"/>
                        </a:rPr>
                        <a:t>-8</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dirty="0" smtClean="0">
                          <a:solidFill>
                            <a:srgbClr val="000000"/>
                          </a:solidFill>
                          <a:latin typeface="Arial"/>
                        </a:rPr>
                        <a:t>-10</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65128">
                <a:tc rowSpan="6">
                  <a:txBody>
                    <a:bodyPr/>
                    <a:lstStyle/>
                    <a:p>
                      <a:pPr algn="ctr" fontAlgn="ctr"/>
                      <a:r>
                        <a:rPr lang="ru-RU" sz="1800" b="1" i="0" u="none" strike="noStrike" dirty="0">
                          <a:solidFill>
                            <a:srgbClr val="000000"/>
                          </a:solidFill>
                          <a:latin typeface="Arial"/>
                        </a:rPr>
                        <a:t>Белок </a:t>
                      </a:r>
                      <a:r>
                        <a:rPr lang="en-US" sz="1800" b="1" i="0" u="none" strike="noStrike" dirty="0" smtClean="0">
                          <a:solidFill>
                            <a:srgbClr val="000000"/>
                          </a:solidFill>
                          <a:latin typeface="Arial"/>
                        </a:rPr>
                        <a:t>2</a:t>
                      </a:r>
                      <a:endParaRPr lang="en-US" sz="1800" b="1" i="0" u="none" strike="noStrike" dirty="0">
                        <a:solidFill>
                          <a:srgbClr val="000000"/>
                        </a:solidFill>
                        <a:latin typeface="Arial"/>
                      </a:endParaRPr>
                    </a:p>
                  </a:txBody>
                  <a:tcPr marL="10319" marR="10319" marT="9525"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A</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smtClean="0">
                          <a:solidFill>
                            <a:srgbClr val="000000"/>
                          </a:solidFill>
                          <a:latin typeface="Arial"/>
                        </a:rPr>
                        <a:t>-2</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C</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smtClean="0">
                          <a:solidFill>
                            <a:srgbClr val="000000"/>
                          </a:solidFill>
                          <a:latin typeface="Arial"/>
                        </a:rPr>
                        <a:t>-4</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L</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smtClean="0">
                          <a:solidFill>
                            <a:srgbClr val="000000"/>
                          </a:solidFill>
                          <a:latin typeface="Arial"/>
                        </a:rPr>
                        <a:t>-6</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K</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smtClean="0">
                          <a:solidFill>
                            <a:srgbClr val="000000"/>
                          </a:solidFill>
                          <a:latin typeface="Arial"/>
                        </a:rPr>
                        <a:t>-8</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M</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smtClean="0">
                          <a:solidFill>
                            <a:srgbClr val="000000"/>
                          </a:solidFill>
                          <a:latin typeface="Arial"/>
                        </a:rPr>
                        <a:t>-10</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128">
                <a:tc vMerge="1">
                  <a:txBody>
                    <a:bodyPr/>
                    <a:lstStyle/>
                    <a:p>
                      <a:endParaRPr lang="ru-RU"/>
                    </a:p>
                  </a:txBody>
                  <a:tcPr/>
                </a:tc>
                <a:tc>
                  <a:txBody>
                    <a:bodyPr/>
                    <a:lstStyle/>
                    <a:p>
                      <a:pPr algn="ctr" fontAlgn="b"/>
                      <a:r>
                        <a:rPr lang="en-US" sz="1800" b="0" i="0" u="none" strike="noStrike">
                          <a:solidFill>
                            <a:srgbClr val="000000"/>
                          </a:solidFill>
                          <a:latin typeface="Arial"/>
                        </a:rPr>
                        <a:t>N</a:t>
                      </a:r>
                    </a:p>
                  </a:txBody>
                  <a:tcPr marL="10319" marR="10319"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smtClean="0">
                          <a:solidFill>
                            <a:srgbClr val="000000"/>
                          </a:solidFill>
                          <a:latin typeface="Arial"/>
                        </a:rPr>
                        <a:t>-12</a:t>
                      </a:r>
                      <a:endParaRPr lang="ru-RU" sz="1800" b="0" i="0" u="none" strike="noStrike" dirty="0">
                        <a:solidFill>
                          <a:srgbClr val="000000"/>
                        </a:solidFill>
                        <a:latin typeface="Arial"/>
                      </a:endParaRP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latin typeface="Arial"/>
                        </a:rPr>
                        <a:t> </a:t>
                      </a:r>
                    </a:p>
                  </a:txBody>
                  <a:tcPr marL="10319" marR="10319"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2476500" y="4500563"/>
            <a:ext cx="3792141" cy="1077912"/>
          </a:xfrm>
          <a:prstGeom prst="rect">
            <a:avLst/>
          </a:prstGeom>
          <a:noFill/>
          <a:ln w="9525">
            <a:noFill/>
            <a:miter lim="800000"/>
            <a:headEnd/>
            <a:tailEnd/>
          </a:ln>
        </p:spPr>
        <p:txBody>
          <a:bodyPr>
            <a:spAutoFit/>
          </a:bodyPr>
          <a:lstStyle/>
          <a:p>
            <a:r>
              <a:rPr lang="en-US" sz="3200">
                <a:latin typeface="Courier New" pitchFamily="49" charset="0"/>
                <a:cs typeface="Courier New" pitchFamily="49" charset="0"/>
              </a:rPr>
              <a:t>RLKMT</a:t>
            </a:r>
            <a:endParaRPr lang="ru-RU" sz="3200">
              <a:latin typeface="Courier New" pitchFamily="49" charset="0"/>
              <a:cs typeface="Courier New" pitchFamily="49" charset="0"/>
            </a:endParaRPr>
          </a:p>
          <a:p>
            <a:r>
              <a:rPr lang="ru-RU" sz="3200">
                <a:latin typeface="Courier New" pitchFamily="49" charset="0"/>
                <a:cs typeface="Courier New" pitchFamily="49" charset="0"/>
              </a:rPr>
              <a:t>-----</a:t>
            </a:r>
            <a:r>
              <a:rPr lang="en-US" sz="3200">
                <a:latin typeface="Courier New" pitchFamily="49" charset="0"/>
                <a:cs typeface="Courier New" pitchFamily="49" charset="0"/>
              </a:rPr>
              <a:t>ACLKMN</a:t>
            </a:r>
          </a:p>
        </p:txBody>
      </p:sp>
      <p:sp>
        <p:nvSpPr>
          <p:cNvPr id="18517" name="TextBox 4"/>
          <p:cNvSpPr txBox="1">
            <a:spLocks noChangeArrowheads="1"/>
          </p:cNvSpPr>
          <p:nvPr/>
        </p:nvSpPr>
        <p:spPr bwMode="auto">
          <a:xfrm>
            <a:off x="232172" y="4500563"/>
            <a:ext cx="2166938" cy="1077912"/>
          </a:xfrm>
          <a:prstGeom prst="rect">
            <a:avLst/>
          </a:prstGeom>
          <a:noFill/>
          <a:ln w="9525">
            <a:noFill/>
            <a:miter lim="800000"/>
            <a:headEnd/>
            <a:tailEnd/>
          </a:ln>
        </p:spPr>
        <p:txBody>
          <a:bodyPr>
            <a:spAutoFit/>
          </a:bodyPr>
          <a:lstStyle/>
          <a:p>
            <a:r>
              <a:rPr lang="ru-RU" sz="3200" b="1">
                <a:latin typeface="Courier New" pitchFamily="49" charset="0"/>
                <a:cs typeface="Courier New" pitchFamily="49" charset="0"/>
              </a:rPr>
              <a:t>Белок </a:t>
            </a:r>
            <a:r>
              <a:rPr lang="en-US" sz="3200" b="1">
                <a:latin typeface="Courier New" pitchFamily="49" charset="0"/>
                <a:cs typeface="Courier New" pitchFamily="49" charset="0"/>
              </a:rPr>
              <a:t>1</a:t>
            </a:r>
            <a:endParaRPr lang="ru-RU" sz="3200" b="1">
              <a:latin typeface="Courier New" pitchFamily="49" charset="0"/>
              <a:cs typeface="Courier New" pitchFamily="49" charset="0"/>
            </a:endParaRPr>
          </a:p>
          <a:p>
            <a:r>
              <a:rPr lang="ru-RU" sz="3200" b="1">
                <a:latin typeface="Courier New" pitchFamily="49" charset="0"/>
                <a:cs typeface="Courier New" pitchFamily="49" charset="0"/>
              </a:rPr>
              <a:t>Белок </a:t>
            </a:r>
            <a:r>
              <a:rPr lang="en-US" sz="3200" b="1">
                <a:latin typeface="Courier New" pitchFamily="49" charset="0"/>
                <a:cs typeface="Courier New" pitchFamily="49" charset="0"/>
              </a:rPr>
              <a:t>2</a:t>
            </a:r>
            <a:r>
              <a:rPr lang="ru-RU" sz="3200" b="1">
                <a:latin typeface="Courier New" pitchFamily="49" charset="0"/>
                <a:cs typeface="Courier New" pitchFamily="49" charset="0"/>
              </a:rPr>
              <a:t> </a:t>
            </a:r>
          </a:p>
        </p:txBody>
      </p:sp>
      <p:cxnSp>
        <p:nvCxnSpPr>
          <p:cNvPr id="8" name="Прямая со стрелкой 7"/>
          <p:cNvCxnSpPr/>
          <p:nvPr/>
        </p:nvCxnSpPr>
        <p:spPr>
          <a:xfrm>
            <a:off x="2476500" y="2000250"/>
            <a:ext cx="464344"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8519" name="TextBox 6"/>
          <p:cNvSpPr txBox="1">
            <a:spLocks noChangeArrowheads="1"/>
          </p:cNvSpPr>
          <p:nvPr/>
        </p:nvSpPr>
        <p:spPr bwMode="auto">
          <a:xfrm>
            <a:off x="5494735" y="1071564"/>
            <a:ext cx="4101703" cy="954087"/>
          </a:xfrm>
          <a:prstGeom prst="rect">
            <a:avLst/>
          </a:prstGeom>
          <a:noFill/>
          <a:ln w="9525">
            <a:noFill/>
            <a:miter lim="800000"/>
            <a:headEnd/>
            <a:tailEnd/>
          </a:ln>
        </p:spPr>
        <p:txBody>
          <a:bodyPr>
            <a:spAutoFit/>
          </a:bodyPr>
          <a:lstStyle/>
          <a:p>
            <a:pPr algn="ctr"/>
            <a:r>
              <a:rPr lang="ru-RU" sz="2800"/>
              <a:t>Пусть штраф за гэп будет = </a:t>
            </a:r>
            <a:r>
              <a:rPr lang="ru-RU" sz="2800" b="1"/>
              <a:t>2</a:t>
            </a:r>
            <a:endParaRPr lang="en-US" sz="2200" b="1">
              <a:solidFill>
                <a:srgbClr val="FF0000"/>
              </a:solidFill>
            </a:endParaRPr>
          </a:p>
        </p:txBody>
      </p:sp>
      <p:cxnSp>
        <p:nvCxnSpPr>
          <p:cNvPr id="12" name="Прямая со стрелкой 11"/>
          <p:cNvCxnSpPr/>
          <p:nvPr/>
        </p:nvCxnSpPr>
        <p:spPr>
          <a:xfrm>
            <a:off x="3018235" y="2000250"/>
            <a:ext cx="464344"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 name="Прямая со стрелкой 12"/>
          <p:cNvCxnSpPr/>
          <p:nvPr/>
        </p:nvCxnSpPr>
        <p:spPr>
          <a:xfrm>
            <a:off x="3559969" y="2000250"/>
            <a:ext cx="464344"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 name="Прямая со стрелкой 13"/>
          <p:cNvCxnSpPr/>
          <p:nvPr/>
        </p:nvCxnSpPr>
        <p:spPr>
          <a:xfrm>
            <a:off x="4024313" y="2000250"/>
            <a:ext cx="464344"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 name="Прямая со стрелкой 14"/>
          <p:cNvCxnSpPr/>
          <p:nvPr/>
        </p:nvCxnSpPr>
        <p:spPr>
          <a:xfrm>
            <a:off x="4566048" y="2000250"/>
            <a:ext cx="464344"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 name="Прямая со стрелкой 16"/>
          <p:cNvCxnSpPr/>
          <p:nvPr/>
        </p:nvCxnSpPr>
        <p:spPr>
          <a:xfrm rot="5400000">
            <a:off x="4930047" y="2177984"/>
            <a:ext cx="357188" cy="1720"/>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7" name="Прямая со стрелкой 26"/>
          <p:cNvCxnSpPr/>
          <p:nvPr/>
        </p:nvCxnSpPr>
        <p:spPr>
          <a:xfrm rot="5400000">
            <a:off x="4930048" y="2535172"/>
            <a:ext cx="357187" cy="1720"/>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8" name="Прямая со стрелкой 27"/>
          <p:cNvCxnSpPr/>
          <p:nvPr/>
        </p:nvCxnSpPr>
        <p:spPr>
          <a:xfrm rot="5400000">
            <a:off x="4930047" y="2892359"/>
            <a:ext cx="357188" cy="1720"/>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9" name="Прямая со стрелкой 28"/>
          <p:cNvCxnSpPr/>
          <p:nvPr/>
        </p:nvCxnSpPr>
        <p:spPr>
          <a:xfrm rot="5400000">
            <a:off x="4930048" y="3249547"/>
            <a:ext cx="357187" cy="1720"/>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0" name="Прямая со стрелкой 29"/>
          <p:cNvCxnSpPr/>
          <p:nvPr/>
        </p:nvCxnSpPr>
        <p:spPr>
          <a:xfrm rot="5400000">
            <a:off x="4930048" y="3678172"/>
            <a:ext cx="357187" cy="1720"/>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2" name="Прямая со стрелкой 31"/>
          <p:cNvCxnSpPr/>
          <p:nvPr/>
        </p:nvCxnSpPr>
        <p:spPr>
          <a:xfrm rot="5400000">
            <a:off x="4930047" y="4035359"/>
            <a:ext cx="357188" cy="1720"/>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2476500" y="5572126"/>
            <a:ext cx="3792141" cy="1077913"/>
          </a:xfrm>
          <a:prstGeom prst="rect">
            <a:avLst/>
          </a:prstGeom>
          <a:noFill/>
          <a:ln w="9525">
            <a:noFill/>
            <a:miter lim="800000"/>
            <a:headEnd/>
            <a:tailEnd/>
          </a:ln>
        </p:spPr>
        <p:txBody>
          <a:bodyPr>
            <a:spAutoFit/>
          </a:bodyPr>
          <a:lstStyle/>
          <a:p>
            <a:r>
              <a:rPr lang="en-US" sz="3200">
                <a:latin typeface="Courier New" pitchFamily="49" charset="0"/>
                <a:cs typeface="Courier New" pitchFamily="49" charset="0"/>
              </a:rPr>
              <a:t>RLKMT</a:t>
            </a:r>
            <a:r>
              <a:rPr lang="ru-RU" sz="3200">
                <a:latin typeface="Courier New" pitchFamily="49" charset="0"/>
                <a:cs typeface="Courier New" pitchFamily="49" charset="0"/>
              </a:rPr>
              <a:t>------</a:t>
            </a:r>
          </a:p>
          <a:p>
            <a:r>
              <a:rPr lang="ru-RU" sz="3200">
                <a:latin typeface="Courier New" pitchFamily="49" charset="0"/>
                <a:cs typeface="Courier New" pitchFamily="49" charset="0"/>
              </a:rPr>
              <a:t>-----</a:t>
            </a:r>
            <a:r>
              <a:rPr lang="en-US" sz="3200">
                <a:latin typeface="Courier New" pitchFamily="49" charset="0"/>
                <a:cs typeface="Courier New" pitchFamily="49" charset="0"/>
              </a:rPr>
              <a:t>ACLKMN</a:t>
            </a:r>
          </a:p>
        </p:txBody>
      </p:sp>
      <p:sp>
        <p:nvSpPr>
          <p:cNvPr id="18531" name="TextBox 6"/>
          <p:cNvSpPr txBox="1">
            <a:spLocks noChangeArrowheads="1"/>
          </p:cNvSpPr>
          <p:nvPr/>
        </p:nvSpPr>
        <p:spPr bwMode="auto">
          <a:xfrm>
            <a:off x="5494735" y="2214564"/>
            <a:ext cx="4101703" cy="769441"/>
          </a:xfrm>
          <a:prstGeom prst="rect">
            <a:avLst/>
          </a:prstGeom>
          <a:noFill/>
          <a:ln w="9525">
            <a:noFill/>
            <a:miter lim="800000"/>
            <a:headEnd/>
            <a:tailEnd/>
          </a:ln>
        </p:spPr>
        <p:txBody>
          <a:bodyPr>
            <a:spAutoFit/>
          </a:bodyPr>
          <a:lstStyle/>
          <a:p>
            <a:pPr algn="ctr"/>
            <a:r>
              <a:rPr lang="ru-RU" sz="2200"/>
              <a:t>Верхняя строка и левый столбец заполняются штрафами за гэпы</a:t>
            </a:r>
            <a:endParaRPr lang="en-US" sz="2200"/>
          </a:p>
        </p:txBody>
      </p:sp>
      <p:sp>
        <p:nvSpPr>
          <p:cNvPr id="21" name="TextBox 20"/>
          <p:cNvSpPr txBox="1">
            <a:spLocks noChangeArrowheads="1"/>
          </p:cNvSpPr>
          <p:nvPr/>
        </p:nvSpPr>
        <p:spPr bwMode="auto">
          <a:xfrm>
            <a:off x="5726907" y="3500439"/>
            <a:ext cx="4179094" cy="2862322"/>
          </a:xfrm>
          <a:prstGeom prst="rect">
            <a:avLst/>
          </a:prstGeom>
          <a:noFill/>
          <a:ln w="9525">
            <a:noFill/>
            <a:miter lim="800000"/>
            <a:headEnd/>
            <a:tailEnd/>
          </a:ln>
        </p:spPr>
        <p:txBody>
          <a:bodyPr>
            <a:spAutoFit/>
          </a:bodyPr>
          <a:lstStyle/>
          <a:p>
            <a:r>
              <a:rPr lang="ru-RU" sz="2000"/>
              <a:t>«</a:t>
            </a:r>
            <a:r>
              <a:rPr lang="ru-RU" sz="2000" b="1"/>
              <a:t>Концевые гэпы</a:t>
            </a:r>
            <a:r>
              <a:rPr lang="ru-RU" sz="2000"/>
              <a:t>»: можно дополнительно оштрафовать за то, что «финиш» не в конце матрицы (т.е. нужно вставить концевые гэпы в одну из последовательностей) </a:t>
            </a:r>
          </a:p>
          <a:p>
            <a:r>
              <a:rPr lang="ru-RU" sz="2000"/>
              <a:t>Параметры </a:t>
            </a:r>
            <a:r>
              <a:rPr lang="en-US" sz="2000" b="1"/>
              <a:t>needle</a:t>
            </a:r>
          </a:p>
          <a:p>
            <a:r>
              <a:rPr lang="en-US" sz="2000" i="1"/>
              <a:t>-endweight</a:t>
            </a:r>
          </a:p>
          <a:p>
            <a:r>
              <a:rPr lang="en-US" sz="2000" i="1"/>
              <a:t>-endopen</a:t>
            </a:r>
          </a:p>
          <a:p>
            <a:r>
              <a:rPr lang="en-US" sz="2000" i="1"/>
              <a:t>-endextend</a:t>
            </a:r>
            <a:endParaRPr lang="ru-RU" sz="20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500"/>
                                        <p:tgtEl>
                                          <p:spTgt spid="3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ms2.sseu.ru/courses/eresmat/course2/razd3_2/par3_1k2.files/image00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643" y="1512956"/>
            <a:ext cx="7774256" cy="38320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212379" y="400594"/>
            <a:ext cx="4290342" cy="584775"/>
          </a:xfrm>
          <a:prstGeom prst="rect">
            <a:avLst/>
          </a:prstGeom>
          <a:noFill/>
        </p:spPr>
        <p:txBody>
          <a:bodyPr wrap="none" rtlCol="0">
            <a:spAutoFit/>
          </a:bodyPr>
          <a:lstStyle/>
          <a:p>
            <a:r>
              <a:rPr lang="ru-RU" sz="3200" dirty="0" smtClean="0"/>
              <a:t>Найти кратчайший путь</a:t>
            </a:r>
            <a:endParaRPr lang="ru-RU" sz="3200" dirty="0"/>
          </a:p>
        </p:txBody>
      </p:sp>
      <p:cxnSp>
        <p:nvCxnSpPr>
          <p:cNvPr id="6" name="Прямая соединительная линия 5"/>
          <p:cNvCxnSpPr/>
          <p:nvPr/>
        </p:nvCxnSpPr>
        <p:spPr>
          <a:xfrm>
            <a:off x="2783999" y="1102723"/>
            <a:ext cx="84614" cy="523457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752490" y="1102723"/>
            <a:ext cx="84614" cy="523457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590967" y="1102724"/>
            <a:ext cx="84614" cy="523457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33274" y="890316"/>
            <a:ext cx="2831481" cy="830997"/>
          </a:xfrm>
          <a:prstGeom prst="rect">
            <a:avLst/>
          </a:prstGeom>
          <a:noFill/>
        </p:spPr>
        <p:txBody>
          <a:bodyPr wrap="none" rtlCol="0">
            <a:spAutoFit/>
          </a:bodyPr>
          <a:lstStyle/>
          <a:p>
            <a:r>
              <a:rPr lang="ru-RU" sz="2400" dirty="0" smtClean="0"/>
              <a:t>Всего путей</a:t>
            </a:r>
            <a:r>
              <a:rPr lang="en-US" sz="2400" dirty="0" smtClean="0"/>
              <a:t>:  </a:t>
            </a:r>
            <a:r>
              <a:rPr lang="ru-RU" sz="2400" dirty="0" smtClean="0"/>
              <a:t>2</a:t>
            </a:r>
            <a:r>
              <a:rPr lang="en-US" sz="2400" dirty="0">
                <a:sym typeface="Wingdings" panose="05000000000000000000" pitchFamily="2" charset="2"/>
              </a:rPr>
              <a:t>^</a:t>
            </a:r>
            <a:r>
              <a:rPr lang="ru-RU" sz="2400" dirty="0" smtClean="0">
                <a:sym typeface="Wingdings" panose="05000000000000000000" pitchFamily="2" charset="2"/>
              </a:rPr>
              <a:t>(</a:t>
            </a:r>
            <a:r>
              <a:rPr lang="en-US" sz="2400" dirty="0" smtClean="0">
                <a:sym typeface="Wingdings" panose="05000000000000000000" pitchFamily="2" charset="2"/>
              </a:rPr>
              <a:t>n</a:t>
            </a:r>
            <a:r>
              <a:rPr lang="ru-RU" sz="2400" dirty="0" smtClean="0">
                <a:sym typeface="Wingdings" panose="05000000000000000000" pitchFamily="2" charset="2"/>
              </a:rPr>
              <a:t>-2)</a:t>
            </a:r>
            <a:endParaRPr lang="ru-RU" sz="2400" dirty="0" smtClean="0"/>
          </a:p>
          <a:p>
            <a:r>
              <a:rPr lang="en-US" sz="2400" dirty="0" smtClean="0"/>
              <a:t>(2*2+1*3)*2 =14</a:t>
            </a:r>
            <a:endParaRPr lang="ru-RU" sz="2400" dirty="0"/>
          </a:p>
        </p:txBody>
      </p:sp>
      <p:sp>
        <p:nvSpPr>
          <p:cNvPr id="12" name="TextBox 11"/>
          <p:cNvSpPr txBox="1"/>
          <p:nvPr/>
        </p:nvSpPr>
        <p:spPr>
          <a:xfrm>
            <a:off x="6625987" y="1531380"/>
            <a:ext cx="3273268" cy="461665"/>
          </a:xfrm>
          <a:prstGeom prst="rect">
            <a:avLst/>
          </a:prstGeom>
          <a:noFill/>
        </p:spPr>
        <p:txBody>
          <a:bodyPr wrap="none" rtlCol="0">
            <a:spAutoFit/>
          </a:bodyPr>
          <a:lstStyle/>
          <a:p>
            <a:r>
              <a:rPr lang="en-US" sz="2400" dirty="0" smtClean="0"/>
              <a:t>:  n (</a:t>
            </a:r>
            <a:r>
              <a:rPr lang="ru-RU" sz="2400" dirty="0" smtClean="0"/>
              <a:t>в каждой вершине)</a:t>
            </a:r>
            <a:endParaRPr lang="ru-RU" sz="2400" dirty="0"/>
          </a:p>
        </p:txBody>
      </p:sp>
      <p:sp>
        <p:nvSpPr>
          <p:cNvPr id="8" name="Умножение 7"/>
          <p:cNvSpPr/>
          <p:nvPr/>
        </p:nvSpPr>
        <p:spPr>
          <a:xfrm>
            <a:off x="3408120" y="3199310"/>
            <a:ext cx="402431" cy="5207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531496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413" y="127001"/>
            <a:ext cx="8543925" cy="711199"/>
          </a:xfrm>
        </p:spPr>
        <p:txBody>
          <a:bodyPr>
            <a:normAutofit/>
          </a:bodyPr>
          <a:lstStyle/>
          <a:p>
            <a:pPr algn="ctr"/>
            <a:r>
              <a:rPr lang="ru-RU" sz="3600" dirty="0" smtClean="0"/>
              <a:t>Граф для </a:t>
            </a:r>
            <a:r>
              <a:rPr lang="ru-RU" sz="3600" dirty="0" smtClean="0"/>
              <a:t>выравнивания</a:t>
            </a:r>
            <a:endParaRPr lang="ru-RU" sz="3600" dirty="0"/>
          </a:p>
        </p:txBody>
      </p:sp>
      <p:pic>
        <p:nvPicPr>
          <p:cNvPr id="2050" name="Picture 2" descr="Картинки по запросу sequence alignment"/>
          <p:cNvPicPr>
            <a:picLocks noChangeAspect="1" noChangeArrowheads="1"/>
          </p:cNvPicPr>
          <p:nvPr/>
        </p:nvPicPr>
        <p:blipFill>
          <a:blip r:embed="rId2" cstate="print"/>
          <a:srcRect/>
          <a:stretch>
            <a:fillRect/>
          </a:stretch>
        </p:blipFill>
        <p:spPr bwMode="auto">
          <a:xfrm>
            <a:off x="1765300" y="1019175"/>
            <a:ext cx="6175219" cy="5705475"/>
          </a:xfrm>
          <a:prstGeom prst="rect">
            <a:avLst/>
          </a:prstGeom>
          <a:noFill/>
        </p:spPr>
      </p:pic>
    </p:spTree>
    <p:extLst>
      <p:ext uri="{BB962C8B-B14F-4D97-AF65-F5344CB8AC3E}">
        <p14:creationId xmlns:p14="http://schemas.microsoft.com/office/powerpoint/2010/main" xmlns="" val="836752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Пример </a:t>
            </a:r>
            <a:r>
              <a:rPr lang="ru-RU" dirty="0"/>
              <a:t>хорошего выравнивания</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714" t="16881" r="35625" b="41559"/>
          <a:stretch/>
        </p:blipFill>
        <p:spPr bwMode="auto">
          <a:xfrm>
            <a:off x="1910662" y="1970838"/>
            <a:ext cx="6267062" cy="2970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9453978" y="6374095"/>
            <a:ext cx="301686" cy="369332"/>
          </a:xfrm>
          <a:prstGeom prst="rect">
            <a:avLst/>
          </a:prstGeom>
          <a:noFill/>
        </p:spPr>
        <p:txBody>
          <a:bodyPr wrap="none" rtlCol="0">
            <a:spAutoFit/>
          </a:bodyPr>
          <a:lstStyle/>
          <a:p>
            <a:r>
              <a:rPr lang="en-US" b="1" dirty="0" smtClean="0"/>
              <a:t>3</a:t>
            </a:r>
            <a:endParaRPr lang="ru-RU" b="1" dirty="0"/>
          </a:p>
        </p:txBody>
      </p:sp>
    </p:spTree>
    <p:extLst>
      <p:ext uri="{BB962C8B-B14F-4D97-AF65-F5344CB8AC3E}">
        <p14:creationId xmlns:p14="http://schemas.microsoft.com/office/powerpoint/2010/main" xmlns="" val="1697629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5" y="165101"/>
            <a:ext cx="9258299" cy="1149349"/>
          </a:xfrm>
        </p:spPr>
        <p:txBody>
          <a:bodyPr>
            <a:noAutofit/>
          </a:bodyPr>
          <a:lstStyle/>
          <a:p>
            <a:pPr algn="ctr"/>
            <a:r>
              <a:rPr lang="ru-RU" sz="3600" dirty="0" smtClean="0"/>
              <a:t>Информация, заключенная в геноме, закодирована в молекуле (-ах) </a:t>
            </a:r>
            <a:r>
              <a:rPr lang="ru-RU" sz="3600" dirty="0" smtClean="0"/>
              <a:t>ДНК</a:t>
            </a:r>
            <a:endParaRPr lang="ru-RU" sz="3600" dirty="0"/>
          </a:p>
        </p:txBody>
      </p:sp>
      <p:sp>
        <p:nvSpPr>
          <p:cNvPr id="3" name="Объект 2"/>
          <p:cNvSpPr>
            <a:spLocks noGrp="1"/>
          </p:cNvSpPr>
          <p:nvPr>
            <p:ph idx="1"/>
          </p:nvPr>
        </p:nvSpPr>
        <p:spPr>
          <a:xfrm>
            <a:off x="332780" y="1371600"/>
            <a:ext cx="9255919" cy="5138739"/>
          </a:xfrm>
        </p:spPr>
        <p:txBody>
          <a:bodyPr>
            <a:normAutofit lnSpcReduction="10000"/>
          </a:bodyPr>
          <a:lstStyle/>
          <a:p>
            <a:r>
              <a:rPr lang="ru-RU" dirty="0" smtClean="0"/>
              <a:t>При </a:t>
            </a:r>
            <a:r>
              <a:rPr lang="ru-RU" dirty="0" smtClean="0"/>
              <a:t>делении клетки </a:t>
            </a:r>
            <a:r>
              <a:rPr lang="ru-RU" dirty="0"/>
              <a:t>(</a:t>
            </a:r>
            <a:r>
              <a:rPr lang="ru-RU" b="1" dirty="0"/>
              <a:t>митоз</a:t>
            </a:r>
            <a:r>
              <a:rPr lang="ru-RU" dirty="0" smtClean="0"/>
              <a:t>)  ДНК </a:t>
            </a:r>
            <a:r>
              <a:rPr lang="ru-RU" b="1" dirty="0" smtClean="0"/>
              <a:t>наследуется</a:t>
            </a:r>
            <a:r>
              <a:rPr lang="ru-RU" dirty="0" smtClean="0"/>
              <a:t> ее </a:t>
            </a:r>
            <a:r>
              <a:rPr lang="ru-RU" dirty="0" smtClean="0"/>
              <a:t>потомками; </a:t>
            </a:r>
            <a:r>
              <a:rPr lang="ru-RU" dirty="0" smtClean="0"/>
              <a:t>ДНК «переписывается» при каждом делении клетки (</a:t>
            </a:r>
            <a:r>
              <a:rPr lang="ru-RU" b="1" dirty="0" smtClean="0"/>
              <a:t>репликация</a:t>
            </a:r>
            <a:r>
              <a:rPr lang="ru-RU" dirty="0" smtClean="0"/>
              <a:t>) </a:t>
            </a:r>
            <a:endParaRPr lang="ru-RU" dirty="0"/>
          </a:p>
          <a:p>
            <a:r>
              <a:rPr lang="ru-RU" dirty="0" smtClean="0"/>
              <a:t>При переписывании большого «текста» неизбежны ошибки. Ошибки могут случиться и при хранении. </a:t>
            </a:r>
            <a:br>
              <a:rPr lang="ru-RU" dirty="0" smtClean="0"/>
            </a:br>
            <a:r>
              <a:rPr lang="ru-RU" dirty="0" smtClean="0"/>
              <a:t>Ошибки – </a:t>
            </a:r>
            <a:r>
              <a:rPr lang="ru-RU" b="1" dirty="0" smtClean="0"/>
              <a:t>мутации</a:t>
            </a:r>
            <a:r>
              <a:rPr lang="ru-RU" dirty="0" smtClean="0"/>
              <a:t> в ДНК – определяют </a:t>
            </a:r>
            <a:r>
              <a:rPr lang="ru-RU" b="1" dirty="0" smtClean="0"/>
              <a:t>изменчивость</a:t>
            </a:r>
            <a:r>
              <a:rPr lang="ru-RU" dirty="0" smtClean="0"/>
              <a:t> организма.</a:t>
            </a:r>
          </a:p>
          <a:p>
            <a:r>
              <a:rPr lang="ru-RU" b="1" dirty="0" smtClean="0"/>
              <a:t>Отбор </a:t>
            </a:r>
            <a:r>
              <a:rPr lang="ru-RU" dirty="0" smtClean="0"/>
              <a:t>элиминирует вредные и даже слабо вредные мутации из популяции организмов одного вида. Тем самым повышается приспособленность организмов к среде и к изменениям условий среды (</a:t>
            </a:r>
            <a:r>
              <a:rPr lang="en-US" b="1" dirty="0" smtClean="0"/>
              <a:t>fitness</a:t>
            </a:r>
            <a:r>
              <a:rPr lang="en-US" dirty="0" smtClean="0"/>
              <a:t>)</a:t>
            </a:r>
            <a:r>
              <a:rPr lang="ru-RU" dirty="0" smtClean="0"/>
              <a:t>. </a:t>
            </a:r>
            <a:endParaRPr lang="en-US" dirty="0" smtClean="0"/>
          </a:p>
          <a:p>
            <a:pPr marL="228600" lvl="1">
              <a:spcBef>
                <a:spcPts val="1000"/>
              </a:spcBef>
              <a:buNone/>
            </a:pPr>
            <a:r>
              <a:rPr lang="ru-RU" sz="3200" dirty="0" smtClean="0"/>
              <a:t>Наследственность, изменчивость, отбор </a:t>
            </a:r>
            <a:r>
              <a:rPr lang="en-US" sz="3200" dirty="0" smtClean="0"/>
              <a:t/>
            </a:r>
            <a:br>
              <a:rPr lang="en-US" sz="3200" dirty="0" smtClean="0"/>
            </a:br>
            <a:r>
              <a:rPr lang="en-US" dirty="0" smtClean="0"/>
              <a:t>[, </a:t>
            </a:r>
            <a:r>
              <a:rPr lang="ru-RU" dirty="0" smtClean="0"/>
              <a:t>обмен информацией между организмами</a:t>
            </a:r>
            <a:r>
              <a:rPr lang="en-US" dirty="0" smtClean="0"/>
              <a:t>]</a:t>
            </a:r>
          </a:p>
          <a:p>
            <a:endParaRPr lang="ru-RU" dirty="0" smtClean="0"/>
          </a:p>
          <a:p>
            <a:pPr marL="0" indent="0">
              <a:buNone/>
            </a:pPr>
            <a:endParaRPr lang="ru-RU" dirty="0"/>
          </a:p>
        </p:txBody>
      </p:sp>
    </p:spTree>
    <p:extLst>
      <p:ext uri="{BB962C8B-B14F-4D97-AF65-F5344CB8AC3E}">
        <p14:creationId xmlns:p14="http://schemas.microsoft.com/office/powerpoint/2010/main" xmlns="" val="3900913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0662" y="955216"/>
            <a:ext cx="6686550" cy="475562"/>
          </a:xfrm>
        </p:spPr>
        <p:txBody>
          <a:bodyPr>
            <a:normAutofit fontScale="90000"/>
          </a:bodyPr>
          <a:lstStyle/>
          <a:p>
            <a:r>
              <a:rPr lang="ru-RU" dirty="0" smtClean="0"/>
              <a:t>Или так … </a:t>
            </a:r>
            <a:endParaRPr lang="ru-RU" dirty="0"/>
          </a:p>
        </p:txBody>
      </p:sp>
      <p:sp>
        <p:nvSpPr>
          <p:cNvPr id="3" name="AutoShape 2" descr="data:image/jpeg;base64,/9j/4AAQSkZJRgABAQAAAQABAAD/2wCEAAkGBxISEBUTEhIUFRMUFhUVEhcUEhUUFRUbFREWFhcXExQYHCggGBolHRYUITQiJSorLi4vGB8zODMsNzQtLysBCgoKDg0OGxAQGywmICIsLC0sLC8tLCwsLCwtLCwsLCwsNCwsLCwsLCwsLCwsLCwsLCwsLCwsLCwsLCwsLCwsLP/AABEIAQMAwwMBIgACEQEDEQH/xAAcAAEAAQUBAQAAAAAAAAAAAAAABQIEBgcIAQP/xABHEAABAwIDBQQGBgcFCQEAAAABAAIDBBEFEiEGMUFRYQcTcYEiMkKRobEjM1JygsEUYpKTwtHwCHOis+EXJTRTVGN0stIV/8QAGgEBAAMBAQEAAAAAAAAAAAAAAAMEBQIBBv/EAC8RAAICAQMCBQIEBwAAAAAAAAABAgMRBCExEkEFEzJRYSJxFCNCoTNSkbHB0fD/2gAMAwEAAhEDEQA/AN4oiIAiIgCIsD7X9r3YfRBsLrVNQSyE8WAAd5J4gEAdXA8EBa9oHatBQPdBTtFRVDRwvaKI8pHDUu/VHmQtO4z2g4rVE56x8bTuZT/QtHS7fSI8SVjIHmTqSdSSd5JXqgdj7FmNSXJVUTySG8kskh/Xkc75lfOIZTdpc0jcWuII8wVUvCVz1Mk6YrsZjsn2k19FI3NM+ogv6cUzi82/7cjvSYeWtui6RwfE46qCOeF2aOVoew8bHgRwI3EcwVx8t+/2fa4vw2WIn6moeGdGva19v2i/3qWuTezILYJbo2giIpCEIiIAiIgCIiAIiIAiIgCIiAIiIAiIgC5r7a8VM+MSMv6FMxkTeVy3vHnxu+34QulFyLtXUGTEax5N81VPbwErg0eQAC4nwSVLMiMVLnWCqVzhkAc8uO5lreJ4+Q+artpLLLsYuUlFdyiLDZHi5IZyFiT58l8O6yktIsRv4+YPJZEsflkzPeTvzEeQ0HyUdVkp5zwTaiiFSWOTxbR7DdqKWjbWNqpmxBzoXR5g45vRkDrBoO6zfetWkqUweEhmY73m/lw/rqpHZ5a6iGFPnSUTo3/aVhX/AFbf3cv/AML7w9oGFu3VsI+8Sz/2AXPKEBR/jH7Fh+GQ92dO0ON0s31NTBJ/dzMf8ir9cnugad7R7lJYdjVXT/UVU8dtzRI5zP3brt+C7jrI90RS8Ml+mR08i0fhPazXRWE8cVQ3mPoZPeLtP7IWe4B2mYfUkNdIYJD7E4yAnpJqw+FweisRthLhlOzS218ozNF4DfcvVIVwiwjbDtQoaB5iJdPOPWjhAOT+8eTlaempHJY5g3bpSySBlTTSU7SbCQPEzR1eA0OA8AUye4ZtpF86edkjGvY5r2PAcxzSHNcCLgtI0IIX0Q8CIiAIiIAiIgC43rZM08zvtTSn3yErsgrjJzSHvDt4e8HxzG64s4JafUFJ4MPoz1e78goxSeDfVn77vyVO70M0tL/FX2ZfKPq8MzOzNdlJ3i1weqkEVSE3F5Ro2VRsWJIj4cLF7vdm6AWHnzUgqZJQ3ebK1kxBo3D36Lt9dhwvKpWFsXiKOGJE7g333VQxA/ZCeTM8/E1+5forRteOII8NV9452u3H8iuHCS5RJG2EuGfRePYDvF16i5JCZ2c2sraAjuJS6Ib4Zbvj/CL3Z+EjzWQ7Z9sD5qMQ0rH09TJcTuuD3bABcwvHF17XsCLHcbFYKobE22lvzaLeRN/y96uUXSbwzN1unhjqS3yWrW2/Pr4r0i69VObWym3ZT2RuD+z/ALUuD34dK67bGWlvwsfpIx43zgdHrd648wbFH0lVBVM9aGRr7D2m3s5vgWlzfNdd4fWMmiZLG7NHI1r2EcQ4XB+KsReUVJx6WXCIi6OAiIgCIvHOAFybAaknggI7aLG4qKnfUTGzWDQD1nuPqsYOLif6suU8djklqZZ2xgCaR8hY03DC9xcWi+/fv+AWb9oG1ZxCqOQn9GhJbAODzudKR14chbmVjSo3alqWEa+n0KcMz5f7EDHSTO9nL1cbf6qZpIAxgaNbbzzJ1K+qKtZc5rBdp00annlhWlVV20bv4nkqq2fKLDefgFGrqqvO7OL7mvpieucSbnUqki6+1JTSSvEcUb5JDuZGwvcethw6quvoJoH93PFJE+18sjC0kc233jqFZwUHJZwR8kFtW6FfdpNtd69Ret5PFFJ7BEReHR9oapzeo5FSEFQH7t/EKElhzHUm3JUthLSCx1iFxKqMl8klepnB8ZRkS+FZTCRttxGrTyP8lXTy5m396+iqJuLNJqNkcPhkEaWUG2QnqCLe+6pmpXR2Lrely4HgL+HyU+vhXQ543Dja48RqFYjqG2k0U56NKLabz2IQhbY7Ddt+6eMNqHeg8k0bj7LiSXRE8nHUdbjiLama+9uouhvoQSHAgtINiCNQQeBVuMulmbOPUtjs9Fg2xnaBBPQQSVEjWzlmWUG3rMcWF1uGbLm80U5UM5REQBa57Z9pDBSiljNpam4dbe2IaO/aNm+GZbGXNG2mMGsxKea92NcY4uWSMlrbeJzO/Eorp9MclvR1eZZv2IljbCy9RFkH0IRF6gIiqfd593uXxc6wJ5aqp+8+J+a+NT6jvBaEVwjHnJ7s3xsrDS4HhTKmq9GWcMdKQ3NI5zxmZCwcmt4XtcOKq7RBT4lgbquE5u6HfwPIs5uR+WVh4jQPBHMDkvO17ZioxClpzRtEhjeXZM7WZmyMADmlxA0sOO4lWG0NH/8AlbM/or3NM0o7rTcXzSl8gbzDWZ9f1VEsPEs75/YpbmmkRFKXAiKl7rC6A9JsvVvXYjs8pKSnZLXRxSVMgBf34a5kRduija70bjcTvJvwWKdsOxsNJ3dVTMEccj+6mjYLMa4tLmPY3c2+VwIGm7quVOLeERK3c19QSWdbgfmpJQrXWN+WqmgVBet8mppZZi17BePdYEncASV6rTFnWid1sD4FwBUUFmSRPZLpg5eyISBun9aL6orrBsJmrKiOmp25pJDa/Bg9p7jwaBqf5rR9TMNtRRdYXsrWVEQlhY4xvLspHR5afiCi6n2ewaOjpYqaL1IWBoJAu473OPVxJJ6lFYwU8kkiIvTwidra809BUzDRzIZCz72Q5fjZcx0jLNXQvau+2D1NuIjHvnjB+a5+jGg8FS1j4RseGR2bKkRFQNQIiICKrI7PPXUL4qYmiDhYq3FA3mfgrMbljco2aaXV9JnOx3as6lpm09RA6YRDLC9j2tdlHqskDt9hoHDgBpfU43tbtBU4nMJJWiONgIhiBJawH1iSRdzzYXNhuCsAxrATYAAXJ8OqbLYScTrG07qhlOxwcQX8Q23otbcZ5DfdcaAngu6/reYrHyVbaq6MOe79i17mJvrPF/vAL6Mgid6pB8HXW16zsRoIoi59dNHlFy+QwCMWG9wLRp+JaQq4Gtke1rmyNa9zWvaCA8NcQHtB1AIAPmpJUNfqZwtbH+REnNQkeqb9OKudlKcSYhSMd6rqmHNfjaQGx8bWUTTV72byXN5HePA/zUk6UtMdRCRmjcyRpt7THBzSR0IF1wuqLxL+pI+i2DdfPsZv/aDdO6rpYrOMJiJiABOeUyFrgAN7svdW+91U32oF8OAUkE5vOXUrH3NzmjhLnknjbLa/VZNhnaThssAlkqGQvAu+KT6xjrahrbXfxsW3utP9om1pxKqD2gtghBbA1ws45iM8jhwLrN04ADjdI9TwmsYKUY5kYupmH1R4D5KIiZmIHNTKivfCNfSLlhUyxhzS0i4OhVSKunguNZWGR9HgBkmiiEuVssscd8ty3vHht7XF7XvwXS2xGw9LhcZbAC6R/wBZK+xkfxtoLNb0Hnc6rQeEf8XS/wDkwf5zV1EtTTTco5Zha6qNckohERWCiEREBjHabBnwirHKPP8Au3Nf/CuehuW5+0vbqCGOWijaJppGOjlF/o4g9pae8I1LrH1R5kaX0pE7Sx3j49VQ1bTax2Nrw6MoweVzwfRERUjSCIiAIiIC2xP6l/h+YuoIi6yVzQRY7joVB1GHSMPojM3hbeOhCt6eax0sy/EKZSamlkt3uJtck23XJNvC+5eKkusbEEHkRZVAqy8mUFI4M/V7DusHD5H8lHK/wVt3OdwAy+ZN/wAvio7fQyzo8+dHBXVUxabj1fl4r4AX3KbXgaBuAHkqyv23NWWlTezPhSU+UXO8/DorhEUMpNvLLMYqKwgiIvDovtn2Zq+jbzqoPhM1dPLnHs+p+8xekbb1XukPTJG5wPvaF0ctPSr6DE8Sf5iXwERFZM4LCu1Lax1DShkJtU1BLYj9hotnk8RcAdSDrYrNVoXthqu8xYtvpDDG0DgC7M8/B7fcFHbPpg2WdJWrLUmYY0cySSbuJNySdSSTvK9RWtXXtjNrEm1za2g81kpSm9j6CU4wWXsi5I62VNyN4v4b/cqmPBAI3EXHmjHg6ggjobpx2Pdn3DXg7l6qXxg+PNUNkINneR5p054Gccn1REXJ0ERWU9fkkyvFmkAtd87rqMXLg4nZGCzIu5ImuFnAEdRdWMuERncXN8DcfFX7Hgi4IIO4her2M5R4ZzOquz1JMjWYM32nuPTcpCKMNFmiwHAKpElZKXLFdFdfpQREXBKEREARFTK+wv7l6ll4DeDYHYjh5kr5p7ejDFkH3pXC3wY/3rdy1t2G1NKaFzIpQ6o7xz6lh0c3c1lgd7MobqNLkrZK16o9MUj5vVWddrYREUhXC5t26n7zFqx3KXJ+7Y1n8K6SXL+NuvW1budVUH3zvKrat/QaPhq/Mb+CzWPOkzFzvtEkeG4fCyl8UlyxO5n0R+LT5XUOAq+njhNlrWTzJR9j6mrvEyNv2RnP8IVzgvrP5ej79VYgL70NYI84IJJsWjnpa3RSTjmLUV/2SvVPFkZTfH+ibXjmgixUJRSETNJOryQ7rcE/kpxVLIdD5NOm5WpvBTGCNDw3FVIi4byTIKmWJrhZwBHUXVSLxPB40nszxjABYAADcBuXqIh6tgiIgCIiAIiIDxzrb1YV73W3WHyUgqJ2XaVJXJRZHbFyi0mReE4nNSzMnp3lksZu0jjza4e007iCun9gdrY8TpBM0ZZGnJPHfWN4HDm07weXUFcrvbYkLLeyraQ0OJx3NoakiCccPSNo3/hcRryLlpVy7GBdDudPoiKYrBcu4uLVdUOVTUf5zl1EuY9s2iDEK0O3Cokf+8eXgD9oKtqk3DY0fDpJTefYxnF5bvaz7IzHxOg/rqrRUhxcS473G/8AIKpcqPSkhOfXJy9wvF6i9OSul+tZ97+EqeUJQi8zOmY/4bfmptVdRyvsaGi9L+/+EERFXLoREQBERAEREAREQBERAEREBCVbbO/rwVrOPRPPeFe149L3/NWcu4rSg+DEvW8kde7L4gaihppzvlgikd4ujBd8SV4ozsxP+56K/wDyGfLRFaM4vZ9pYWYgyheHNklhMsT3ACOSziHRtdfV4AzWtuXPnbLJG7GZ2xm4Hd97yziJoI62Ab5krdGIHDMbpy3vD3lO5zgWkw1dM9h1Ia4ZmG7eIsbdNOZBO6Rz5HuLnyOL3ucbucXHMS48SSSVxPgkqznBWiIoC2EReFAXeEtvKT9ltv2j/opdWGDR2YXH2zfyGg/NX6p3vM/samkjipfO4REUJZCIiAIiIAiIgCIiAIiIAiLx7rC6LcERXn0vf81ZTGzSrioddx9yk9jMBdiFfDTNBLC4PnI9mNhBeb8NPRHVwWnCPBh6iay2dN7D0hiwyjjcLObTQhw5Humlw9914psC2gRWTPMbx7ZbC6yfLUwQPqMue18sxaDlDjlIc5t9LnRcu4phr6WpmppLh8Ujma8bHRw6FtiOhXU+0+x9NXFj5O8jni+qqIHmKePfo144anQg7ysC237H3TxmaCrnmrG2F6p7CJGtGjMzWDK4cHG/I8xzJZR1CXS8mj0X0xCklp5DFUxPhkbvbI0tO+1xzGm8aFW5lbzUHSy2pxfc+iQwmR2QbvaPIfzX0go5JOBY3md58Apimp2sblaPHmepUVlqhxyWadPKx5e0f7n0Y0AADcNAvURUTWCIiAIiIAiIgCIiAIiIAiIgCusPwWWrE3dujjZTxmWaWZxbGwa2BcATc2NhbgVRhtBLUzNp6duaV505NHFzzwaOJ/0W7MN7LaFkcTJQ+bu7OkaZHiGWS988kINnW3AG+gAN1b01OX1Moa3UquPSuWaXoOzeqfJQNmmjibiAe6IgOe9gbB3v0kZDdSLbidd62XsDs7BRYy+no+8e2npC2tleT6c00sb42W9UWY0kWGmoNzdZ7U7PRyV0NY5zi6nifHDH6PdsMh9OQaXzFtm77WG5TAaBewGu/r4rQSwYbbfJ6iIvTwIiID4VlFFM3LLGyRvJ7GvHuIWgu0LYU4dKZoWZqSR3okC5hJPqPPL7LuO466noRfKpp2SMcyRrXseC1zXAFrgd4IO8LicFJYZNRc6pZRyu119QvVne3PZjLTF09CHSwb3Rauki+7xkb/iHXetfxTgrMsplBm/TfC1ZR9URFCThERAEREAREQBERAERfMzC4Au4k2AGtydwHM+C9UW+DxtLk+ivMDwiorZu5pWZne246MjH2nu4Df1PAFZXsn2XVVVaSrvTw78lh3zx90/V+LtenFbmwXBoKSIRU8bY2DlvcftPcdXO6lXKtL3kZ2o18Y7Q3ZFbE7Hw4dDlZ6cz7d9KRZzzyA9lg4D33KyREV5LBjyk5PLCIi9OQiIgCIiAIiIAtadsGztCyinrXRZJ2gZXREMMj3vDWiRu5wudTa9gdVstal/tF1RFFTRDdJUZndRHG7Q+bgfJeNJrc6hKUXmLNMwV2g3jodQrtlWD18CodFSlXF9jWhqZx5JwVDVWJW8woISEcSqhUO5/BRuhEy1nuiczDmPevbjmoL9LdfhY7tFV+knkF5+H+TpayJNZxzHvVJlbzCh/0k9F4ah3P4L3yF7h6xEs6paFf4XhFZVEfo9NLID7QYcnnI6zB71L9h8jXYsWSta8Op5Mge1rsrmvY4ObcaGwcNOa6LAU8NLHllSzxGSeIo0rgnY9UyWdWTtib9iL6STwLj6LT4ZlszZzY2iodYIRn3GR/pynn6Z9UdG2HRT6KxGEY8FCzUWWcsIiLshCIiAIiIAiIgCIiAIiIAtd9ueBmpwt0rBd9K8TWHFli2T3NOb8C2IqZIw5pa4AtcCHA6ggixBHJAcZNdcXVSndvNmXYZXyQEHuXHPTOPFjjoL8S31T4X4qCVaSwy7CXUgiIvDope24SN1wql8ojq7xXq4OXs0fVEReHRmHY5IRjtNb2mzg/uHn8l06uduwTC3S4o6ot9HTxOGbhnl9Frf2e8PkuiVYjwU5vMmERF0cBERAEREAREQBERAEREAREQBERAYr2ibGx4pSGM2bMy7qeQ+y6253HI7QHyO8BcwYlQzUsz4Khjo5IzZwPwIPtNO8Eb12Sse2w2Mo8SjDamP0237uVhyysv8AZdxH6pBHReOOTqMnF7HKQK8c4DeVsHbDshkou6eyqZJHLURQXfGWGPvnFrXvIJBaNLkW37lc472Nuo6CaqkqRK+FrX90xhY0tD295eQkn1M1rAahR+WTed8GtqaOSaRsULHSSPNmNY0ucT0AV7tBgM+HTCGqYGSOjZILODhZ995HEEOB6g7xYreo2epaGswmagg7uOV8sUpGZzpGz0xe0yvdcmxZcXOmtlOYdgb3YtiEtRCH08sVIyAvDXscGMd3jcp5P11HFddCxgjdjzk5cNQ1ZNsnsTVYhUint+j/AEYmc6Zrmkxl+TPGw2L9bjgOq3RhOCQs2klMFNFHDDQMa7JC1je9lqc4cABbNkaRffpZSVJhc7toZqt0ZZBHRMponki0pdKJSW2N/ROYG/RFBISskya2T2agw6mbT07fRHpPcdXyOIF3vPE6DwAAUyiLsjCIiAIiIAiIgCIiAIiIAiIgCIiAIiIAiIgMY7TadsmEVgeL5YHyN6OjGdjgRxDmg+Sm5aKOen7qVueOSPJI1xJzBzbEE3v5714iAuoIWsa1jQA1oDWgbgALADyVaIgCIiAIiIAiIgCIiAIiIAiIgCIiA//Z"/>
          <p:cNvSpPr>
            <a:spLocks noChangeAspect="1" noChangeArrowheads="1"/>
          </p:cNvSpPr>
          <p:nvPr/>
        </p:nvSpPr>
        <p:spPr bwMode="auto">
          <a:xfrm>
            <a:off x="1364654" y="748903"/>
            <a:ext cx="24765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4" name="AutoShape 4" descr="data:image/jpeg;base64,/9j/4AAQSkZJRgABAQAAAQABAAD/2wCEAAkGBxISEBUTEhIUFRMUFhUVEhcUEhUUFRUbFREWFhcXExQYHCggGBolHRYUITQiJSorLi4vGB8zODMsNzQtLysBCgoKDg0OGxAQGywmICIsLC0sLC8tLCwsLCwtLCwsLCwsNCwsLCwsLCwsLCwsLCwsLCwsLCwsLCwsLCwsLCwsLP/AABEIAQMAwwMBIgACEQEDEQH/xAAcAAEAAQUBAQAAAAAAAAAAAAAABQIEBgcIAQP/xABHEAABAwIDBQQGBgcFCQEAAAABAAIDBBEFEiEGMUFRYQcTcYEiMkKRobEjM1JygsEUYpKTwtHwCHOis+EXJTRTVGN0stIV/8QAGgEBAAMBAQEAAAAAAAAAAAAAAAMEBQIBBv/EAC8RAAICAQMCBQIEBwAAAAAAAAABAgMRBCExEkEFEzJRYSJxFCNCoTNSkbHB0fD/2gAMAwEAAhEDEQA/AN4oiIAiIgCIsD7X9r3YfRBsLrVNQSyE8WAAd5J4gEAdXA8EBa9oHatBQPdBTtFRVDRwvaKI8pHDUu/VHmQtO4z2g4rVE56x8bTuZT/QtHS7fSI8SVjIHmTqSdSSd5JXqgdj7FmNSXJVUTySG8kskh/Xkc75lfOIZTdpc0jcWuII8wVUvCVz1Mk6YrsZjsn2k19FI3NM+ogv6cUzi82/7cjvSYeWtui6RwfE46qCOeF2aOVoew8bHgRwI3EcwVx8t+/2fa4vw2WIn6moeGdGva19v2i/3qWuTezILYJbo2giIpCEIiIAiIgCIiAIiIAiIgCIiAIiIAiIgC5r7a8VM+MSMv6FMxkTeVy3vHnxu+34QulFyLtXUGTEax5N81VPbwErg0eQAC4nwSVLMiMVLnWCqVzhkAc8uO5lreJ4+Q+artpLLLsYuUlFdyiLDZHi5IZyFiT58l8O6yktIsRv4+YPJZEsflkzPeTvzEeQ0HyUdVkp5zwTaiiFSWOTxbR7DdqKWjbWNqpmxBzoXR5g45vRkDrBoO6zfetWkqUweEhmY73m/lw/rqpHZ5a6iGFPnSUTo3/aVhX/AFbf3cv/AML7w9oGFu3VsI+8Sz/2AXPKEBR/jH7Fh+GQ92dO0ON0s31NTBJ/dzMf8ir9cnugad7R7lJYdjVXT/UVU8dtzRI5zP3brt+C7jrI90RS8Ml+mR08i0fhPazXRWE8cVQ3mPoZPeLtP7IWe4B2mYfUkNdIYJD7E4yAnpJqw+FweisRthLhlOzS218ozNF4DfcvVIVwiwjbDtQoaB5iJdPOPWjhAOT+8eTlaempHJY5g3bpSySBlTTSU7SbCQPEzR1eA0OA8AUye4ZtpF86edkjGvY5r2PAcxzSHNcCLgtI0IIX0Q8CIiAIiIAiIgC43rZM08zvtTSn3yErsgrjJzSHvDt4e8HxzG64s4JafUFJ4MPoz1e78goxSeDfVn77vyVO70M0tL/FX2ZfKPq8MzOzNdlJ3i1weqkEVSE3F5Ro2VRsWJIj4cLF7vdm6AWHnzUgqZJQ3ebK1kxBo3D36Lt9dhwvKpWFsXiKOGJE7g333VQxA/ZCeTM8/E1+5forRteOII8NV9452u3H8iuHCS5RJG2EuGfRePYDvF16i5JCZ2c2sraAjuJS6Ib4Zbvj/CL3Z+EjzWQ7Z9sD5qMQ0rH09TJcTuuD3bABcwvHF17XsCLHcbFYKobE22lvzaLeRN/y96uUXSbwzN1unhjqS3yWrW2/Pr4r0i69VObWym3ZT2RuD+z/ALUuD34dK67bGWlvwsfpIx43zgdHrd648wbFH0lVBVM9aGRr7D2m3s5vgWlzfNdd4fWMmiZLG7NHI1r2EcQ4XB+KsReUVJx6WXCIi6OAiIgCIvHOAFybAaknggI7aLG4qKnfUTGzWDQD1nuPqsYOLif6suU8djklqZZ2xgCaR8hY03DC9xcWi+/fv+AWb9oG1ZxCqOQn9GhJbAODzudKR14chbmVjSo3alqWEa+n0KcMz5f7EDHSTO9nL1cbf6qZpIAxgaNbbzzJ1K+qKtZc5rBdp00annlhWlVV20bv4nkqq2fKLDefgFGrqqvO7OL7mvpieucSbnUqki6+1JTSSvEcUb5JDuZGwvcethw6quvoJoH93PFJE+18sjC0kc233jqFZwUHJZwR8kFtW6FfdpNtd69Ret5PFFJ7BEReHR9oapzeo5FSEFQH7t/EKElhzHUm3JUthLSCx1iFxKqMl8klepnB8ZRkS+FZTCRttxGrTyP8lXTy5m396+iqJuLNJqNkcPhkEaWUG2QnqCLe+6pmpXR2Lrely4HgL+HyU+vhXQ543Dja48RqFYjqG2k0U56NKLabz2IQhbY7Ddt+6eMNqHeg8k0bj7LiSXRE8nHUdbjiLama+9uouhvoQSHAgtINiCNQQeBVuMulmbOPUtjs9Fg2xnaBBPQQSVEjWzlmWUG3rMcWF1uGbLm80U5UM5REQBa57Z9pDBSiljNpam4dbe2IaO/aNm+GZbGXNG2mMGsxKea92NcY4uWSMlrbeJzO/Eorp9MclvR1eZZv2IljbCy9RFkH0IRF6gIiqfd593uXxc6wJ5aqp+8+J+a+NT6jvBaEVwjHnJ7s3xsrDS4HhTKmq9GWcMdKQ3NI5zxmZCwcmt4XtcOKq7RBT4lgbquE5u6HfwPIs5uR+WVh4jQPBHMDkvO17ZioxClpzRtEhjeXZM7WZmyMADmlxA0sOO4lWG0NH/8AlbM/or3NM0o7rTcXzSl8gbzDWZ9f1VEsPEs75/YpbmmkRFKXAiKl7rC6A9JsvVvXYjs8pKSnZLXRxSVMgBf34a5kRduija70bjcTvJvwWKdsOxsNJ3dVTMEccj+6mjYLMa4tLmPY3c2+VwIGm7quVOLeERK3c19QSWdbgfmpJQrXWN+WqmgVBet8mppZZi17BePdYEncASV6rTFnWid1sD4FwBUUFmSRPZLpg5eyISBun9aL6orrBsJmrKiOmp25pJDa/Bg9p7jwaBqf5rR9TMNtRRdYXsrWVEQlhY4xvLspHR5afiCi6n2ewaOjpYqaL1IWBoJAu473OPVxJJ6lFYwU8kkiIvTwidra809BUzDRzIZCz72Q5fjZcx0jLNXQvau+2D1NuIjHvnjB+a5+jGg8FS1j4RseGR2bKkRFQNQIiICKrI7PPXUL4qYmiDhYq3FA3mfgrMbljco2aaXV9JnOx3as6lpm09RA6YRDLC9j2tdlHqskDt9hoHDgBpfU43tbtBU4nMJJWiONgIhiBJawH1iSRdzzYXNhuCsAxrATYAAXJ8OqbLYScTrG07qhlOxwcQX8Q23otbcZ5DfdcaAngu6/reYrHyVbaq6MOe79i17mJvrPF/vAL6Mgid6pB8HXW16zsRoIoi59dNHlFy+QwCMWG9wLRp+JaQq4Gtke1rmyNa9zWvaCA8NcQHtB1AIAPmpJUNfqZwtbH+REnNQkeqb9OKudlKcSYhSMd6rqmHNfjaQGx8bWUTTV72byXN5HePA/zUk6UtMdRCRmjcyRpt7THBzSR0IF1wuqLxL+pI+i2DdfPsZv/aDdO6rpYrOMJiJiABOeUyFrgAN7svdW+91U32oF8OAUkE5vOXUrH3NzmjhLnknjbLa/VZNhnaThssAlkqGQvAu+KT6xjrahrbXfxsW3utP9om1pxKqD2gtghBbA1ws45iM8jhwLrN04ADjdI9TwmsYKUY5kYupmH1R4D5KIiZmIHNTKivfCNfSLlhUyxhzS0i4OhVSKunguNZWGR9HgBkmiiEuVssscd8ty3vHht7XF7XvwXS2xGw9LhcZbAC6R/wBZK+xkfxtoLNb0Hnc6rQeEf8XS/wDkwf5zV1EtTTTco5Zha6qNckohERWCiEREBjHabBnwirHKPP8Au3Nf/CuehuW5+0vbqCGOWijaJppGOjlF/o4g9pae8I1LrH1R5kaX0pE7Sx3j49VQ1bTax2Nrw6MoweVzwfRERUjSCIiAIiIC2xP6l/h+YuoIi6yVzQRY7joVB1GHSMPojM3hbeOhCt6eax0sy/EKZSamlkt3uJtck23XJNvC+5eKkusbEEHkRZVAqy8mUFI4M/V7DusHD5H8lHK/wVt3OdwAy+ZN/wAvio7fQyzo8+dHBXVUxabj1fl4r4AX3KbXgaBuAHkqyv23NWWlTezPhSU+UXO8/DorhEUMpNvLLMYqKwgiIvDovtn2Zq+jbzqoPhM1dPLnHs+p+8xekbb1XukPTJG5wPvaF0ctPSr6DE8Sf5iXwERFZM4LCu1Lax1DShkJtU1BLYj9hotnk8RcAdSDrYrNVoXthqu8xYtvpDDG0DgC7M8/B7fcFHbPpg2WdJWrLUmYY0cySSbuJNySdSSTvK9RWtXXtjNrEm1za2g81kpSm9j6CU4wWXsi5I62VNyN4v4b/cqmPBAI3EXHmjHg6ggjobpx2Pdn3DXg7l6qXxg+PNUNkINneR5p054Gccn1REXJ0ERWU9fkkyvFmkAtd87rqMXLg4nZGCzIu5ImuFnAEdRdWMuERncXN8DcfFX7Hgi4IIO4her2M5R4ZzOquz1JMjWYM32nuPTcpCKMNFmiwHAKpElZKXLFdFdfpQREXBKEREARFTK+wv7l6ll4DeDYHYjh5kr5p7ejDFkH3pXC3wY/3rdy1t2G1NKaFzIpQ6o7xz6lh0c3c1lgd7MobqNLkrZK16o9MUj5vVWddrYREUhXC5t26n7zFqx3KXJ+7Y1n8K6SXL+NuvW1budVUH3zvKrat/QaPhq/Mb+CzWPOkzFzvtEkeG4fCyl8UlyxO5n0R+LT5XUOAq+njhNlrWTzJR9j6mrvEyNv2RnP8IVzgvrP5ej79VYgL70NYI84IJJsWjnpa3RSTjmLUV/2SvVPFkZTfH+ibXjmgixUJRSETNJOryQ7rcE/kpxVLIdD5NOm5WpvBTGCNDw3FVIi4byTIKmWJrhZwBHUXVSLxPB40nszxjABYAADcBuXqIh6tgiIgCIiAIiIDxzrb1YV73W3WHyUgqJ2XaVJXJRZHbFyi0mReE4nNSzMnp3lksZu0jjza4e007iCun9gdrY8TpBM0ZZGnJPHfWN4HDm07weXUFcrvbYkLLeyraQ0OJx3NoakiCccPSNo3/hcRryLlpVy7GBdDudPoiKYrBcu4uLVdUOVTUf5zl1EuY9s2iDEK0O3Cokf+8eXgD9oKtqk3DY0fDpJTefYxnF5bvaz7IzHxOg/rqrRUhxcS473G/8AIKpcqPSkhOfXJy9wvF6i9OSul+tZ97+EqeUJQi8zOmY/4bfmptVdRyvsaGi9L+/+EERFXLoREQBERAEREAREQBERAEREBCVbbO/rwVrOPRPPeFe149L3/NWcu4rSg+DEvW8kde7L4gaihppzvlgikd4ujBd8SV4ozsxP+56K/wDyGfLRFaM4vZ9pYWYgyheHNklhMsT3ACOSziHRtdfV4AzWtuXPnbLJG7GZ2xm4Hd97yziJoI62Ab5krdGIHDMbpy3vD3lO5zgWkw1dM9h1Ia4ZmG7eIsbdNOZBO6Rz5HuLnyOL3ucbucXHMS48SSSVxPgkqznBWiIoC2EReFAXeEtvKT9ltv2j/opdWGDR2YXH2zfyGg/NX6p3vM/samkjipfO4REUJZCIiAIiIAiIgCIiAIiIAiLx7rC6LcERXn0vf81ZTGzSrioddx9yk9jMBdiFfDTNBLC4PnI9mNhBeb8NPRHVwWnCPBh6iay2dN7D0hiwyjjcLObTQhw5Humlw9914psC2gRWTPMbx7ZbC6yfLUwQPqMue18sxaDlDjlIc5t9LnRcu4phr6WpmppLh8Ujma8bHRw6FtiOhXU+0+x9NXFj5O8jni+qqIHmKePfo144anQg7ysC237H3TxmaCrnmrG2F6p7CJGtGjMzWDK4cHG/I8xzJZR1CXS8mj0X0xCklp5DFUxPhkbvbI0tO+1xzGm8aFW5lbzUHSy2pxfc+iQwmR2QbvaPIfzX0go5JOBY3md58Apimp2sblaPHmepUVlqhxyWadPKx5e0f7n0Y0AADcNAvURUTWCIiAIiIAiIgCIiAIiIAiIgCusPwWWrE3dujjZTxmWaWZxbGwa2BcATc2NhbgVRhtBLUzNp6duaV505NHFzzwaOJ/0W7MN7LaFkcTJQ+bu7OkaZHiGWS988kINnW3AG+gAN1b01OX1Moa3UquPSuWaXoOzeqfJQNmmjibiAe6IgOe9gbB3v0kZDdSLbidd62XsDs7BRYy+no+8e2npC2tleT6c00sb42W9UWY0kWGmoNzdZ7U7PRyV0NY5zi6nifHDH6PdsMh9OQaXzFtm77WG5TAaBewGu/r4rQSwYbbfJ6iIvTwIiID4VlFFM3LLGyRvJ7GvHuIWgu0LYU4dKZoWZqSR3okC5hJPqPPL7LuO466noRfKpp2SMcyRrXseC1zXAFrgd4IO8LicFJYZNRc6pZRyu119QvVne3PZjLTF09CHSwb3Rauki+7xkb/iHXetfxTgrMsplBm/TfC1ZR9URFCThERAEREAREQBERAERfMzC4Au4k2AGtydwHM+C9UW+DxtLk+ivMDwiorZu5pWZne246MjH2nu4Df1PAFZXsn2XVVVaSrvTw78lh3zx90/V+LtenFbmwXBoKSIRU8bY2DlvcftPcdXO6lXKtL3kZ2o18Y7Q3ZFbE7Hw4dDlZ6cz7d9KRZzzyA9lg4D33KyREV5LBjyk5PLCIi9OQiIgCIiAIiIAtadsGztCyinrXRZJ2gZXREMMj3vDWiRu5wudTa9gdVstal/tF1RFFTRDdJUZndRHG7Q+bgfJeNJrc6hKUXmLNMwV2g3jodQrtlWD18CodFSlXF9jWhqZx5JwVDVWJW8woISEcSqhUO5/BRuhEy1nuiczDmPevbjmoL9LdfhY7tFV+knkF5+H+TpayJNZxzHvVJlbzCh/0k9F4ah3P4L3yF7h6xEs6paFf4XhFZVEfo9NLID7QYcnnI6zB71L9h8jXYsWSta8Op5Mge1rsrmvY4ObcaGwcNOa6LAU8NLHllSzxGSeIo0rgnY9UyWdWTtib9iL6STwLj6LT4ZlszZzY2iodYIRn3GR/pynn6Z9UdG2HRT6KxGEY8FCzUWWcsIiLshCIiAIiIAiIgCIiAIiIAtd9ueBmpwt0rBd9K8TWHFli2T3NOb8C2IqZIw5pa4AtcCHA6ggixBHJAcZNdcXVSndvNmXYZXyQEHuXHPTOPFjjoL8S31T4X4qCVaSwy7CXUgiIvDope24SN1wql8ojq7xXq4OXs0fVEReHRmHY5IRjtNb2mzg/uHn8l06uduwTC3S4o6ot9HTxOGbhnl9Frf2e8PkuiVYjwU5vMmERF0cBERAEREAREQBERAEREAREQBERAYr2ibGx4pSGM2bMy7qeQ+y6253HI7QHyO8BcwYlQzUsz4Khjo5IzZwPwIPtNO8Eb12Sse2w2Mo8SjDamP0237uVhyysv8AZdxH6pBHReOOTqMnF7HKQK8c4DeVsHbDshkou6eyqZJHLURQXfGWGPvnFrXvIJBaNLkW37lc472Nuo6CaqkqRK+FrX90xhY0tD295eQkn1M1rAahR+WTed8GtqaOSaRsULHSSPNmNY0ucT0AV7tBgM+HTCGqYGSOjZILODhZ995HEEOB6g7xYreo2epaGswmagg7uOV8sUpGZzpGz0xe0yvdcmxZcXOmtlOYdgb3YtiEtRCH08sVIyAvDXscGMd3jcp5P11HFddCxgjdjzk5cNQ1ZNsnsTVYhUint+j/AEYmc6Zrmkxl+TPGw2L9bjgOq3RhOCQs2klMFNFHDDQMa7JC1je9lqc4cABbNkaRffpZSVJhc7toZqt0ZZBHRMponki0pdKJSW2N/ROYG/RFBISskya2T2agw6mbT07fRHpPcdXyOIF3vPE6DwAAUyiLsjCIiAIiIAiIgCIiAIiIAiIgCIiAIiIAiIgMY7TadsmEVgeL5YHyN6OjGdjgRxDmg+Sm5aKOen7qVueOSPJI1xJzBzbEE3v5714iAuoIWsa1jQA1oDWgbgALADyVaIgCIiAIiIAiIgCIiAIiIAiIgCIiA//Z"/>
          <p:cNvSpPr>
            <a:spLocks noChangeAspect="1" noChangeArrowheads="1"/>
          </p:cNvSpPr>
          <p:nvPr/>
        </p:nvSpPr>
        <p:spPr bwMode="auto">
          <a:xfrm>
            <a:off x="1488479" y="863205"/>
            <a:ext cx="24765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sp>
        <p:nvSpPr>
          <p:cNvPr id="5" name="AutoShape 6" descr="data:image/jpeg;base64,/9j/4AAQSkZJRgABAQAAAQABAAD/2wCEAAkGBxISEBUTEhIUFRMUFhUVEhcUEhUUFRUbFREWFhcXExQYHCggGBolHRYUITQiJSorLi4vGB8zODMsNzQtLysBCgoKDg0OGxAQGywmICIsLC0sLC8tLCwsLCwtLCwsLCwsNCwsLCwsLCwsLCwsLCwsLCwsLCwsLCwsLCwsLCwsLP/AABEIAQMAwwMBIgACEQEDEQH/xAAcAAEAAQUBAQAAAAAAAAAAAAAABQIEBgcIAQP/xABHEAABAwIDBQQGBgcFCQEAAAABAAIDBBEFEiEGMUFRYQcTcYEiMkKRobEjM1JygsEUYpKTwtHwCHOis+EXJTRTVGN0stIV/8QAGgEBAAMBAQEAAAAAAAAAAAAAAAMEBQIBBv/EAC8RAAICAQMCBQIEBwAAAAAAAAABAgMRBCExEkEFEzJRYSJxFCNCoTNSkbHB0fD/2gAMAwEAAhEDEQA/AN4oiIAiIgCIsD7X9r3YfRBsLrVNQSyE8WAAd5J4gEAdXA8EBa9oHatBQPdBTtFRVDRwvaKI8pHDUu/VHmQtO4z2g4rVE56x8bTuZT/QtHS7fSI8SVjIHmTqSdSSd5JXqgdj7FmNSXJVUTySG8kskh/Xkc75lfOIZTdpc0jcWuII8wVUvCVz1Mk6YrsZjsn2k19FI3NM+ogv6cUzi82/7cjvSYeWtui6RwfE46qCOeF2aOVoew8bHgRwI3EcwVx8t+/2fa4vw2WIn6moeGdGva19v2i/3qWuTezILYJbo2giIpCEIiIAiIgCIiAIiIAiIgCIiAIiIAiIgC5r7a8VM+MSMv6FMxkTeVy3vHnxu+34QulFyLtXUGTEax5N81VPbwErg0eQAC4nwSVLMiMVLnWCqVzhkAc8uO5lreJ4+Q+artpLLLsYuUlFdyiLDZHi5IZyFiT58l8O6yktIsRv4+YPJZEsflkzPeTvzEeQ0HyUdVkp5zwTaiiFSWOTxbR7DdqKWjbWNqpmxBzoXR5g45vRkDrBoO6zfetWkqUweEhmY73m/lw/rqpHZ5a6iGFPnSUTo3/aVhX/AFbf3cv/AML7w9oGFu3VsI+8Sz/2AXPKEBR/jH7Fh+GQ92dO0ON0s31NTBJ/dzMf8ir9cnugad7R7lJYdjVXT/UVU8dtzRI5zP3brt+C7jrI90RS8Ml+mR08i0fhPazXRWE8cVQ3mPoZPeLtP7IWe4B2mYfUkNdIYJD7E4yAnpJqw+FweisRthLhlOzS218ozNF4DfcvVIVwiwjbDtQoaB5iJdPOPWjhAOT+8eTlaempHJY5g3bpSySBlTTSU7SbCQPEzR1eA0OA8AUye4ZtpF86edkjGvY5r2PAcxzSHNcCLgtI0IIX0Q8CIiAIiIAiIgC43rZM08zvtTSn3yErsgrjJzSHvDt4e8HxzG64s4JafUFJ4MPoz1e78goxSeDfVn77vyVO70M0tL/FX2ZfKPq8MzOzNdlJ3i1weqkEVSE3F5Ro2VRsWJIj4cLF7vdm6AWHnzUgqZJQ3ebK1kxBo3D36Lt9dhwvKpWFsXiKOGJE7g333VQxA/ZCeTM8/E1+5forRteOII8NV9452u3H8iuHCS5RJG2EuGfRePYDvF16i5JCZ2c2sraAjuJS6Ib4Zbvj/CL3Z+EjzWQ7Z9sD5qMQ0rH09TJcTuuD3bABcwvHF17XsCLHcbFYKobE22lvzaLeRN/y96uUXSbwzN1unhjqS3yWrW2/Pr4r0i69VObWym3ZT2RuD+z/ALUuD34dK67bGWlvwsfpIx43zgdHrd648wbFH0lVBVM9aGRr7D2m3s5vgWlzfNdd4fWMmiZLG7NHI1r2EcQ4XB+KsReUVJx6WXCIi6OAiIgCIvHOAFybAaknggI7aLG4qKnfUTGzWDQD1nuPqsYOLif6suU8djklqZZ2xgCaR8hY03DC9xcWi+/fv+AWb9oG1ZxCqOQn9GhJbAODzudKR14chbmVjSo3alqWEa+n0KcMz5f7EDHSTO9nL1cbf6qZpIAxgaNbbzzJ1K+qKtZc5rBdp00annlhWlVV20bv4nkqq2fKLDefgFGrqqvO7OL7mvpieucSbnUqki6+1JTSSvEcUb5JDuZGwvcethw6quvoJoH93PFJE+18sjC0kc233jqFZwUHJZwR8kFtW6FfdpNtd69Ret5PFFJ7BEReHR9oapzeo5FSEFQH7t/EKElhzHUm3JUthLSCx1iFxKqMl8klepnB8ZRkS+FZTCRttxGrTyP8lXTy5m396+iqJuLNJqNkcPhkEaWUG2QnqCLe+6pmpXR2Lrely4HgL+HyU+vhXQ543Dja48RqFYjqG2k0U56NKLabz2IQhbY7Ddt+6eMNqHeg8k0bj7LiSXRE8nHUdbjiLama+9uouhvoQSHAgtINiCNQQeBVuMulmbOPUtjs9Fg2xnaBBPQQSVEjWzlmWUG3rMcWF1uGbLm80U5UM5REQBa57Z9pDBSiljNpam4dbe2IaO/aNm+GZbGXNG2mMGsxKea92NcY4uWSMlrbeJzO/Eorp9MclvR1eZZv2IljbCy9RFkH0IRF6gIiqfd593uXxc6wJ5aqp+8+J+a+NT6jvBaEVwjHnJ7s3xsrDS4HhTKmq9GWcMdKQ3NI5zxmZCwcmt4XtcOKq7RBT4lgbquE5u6HfwPIs5uR+WVh4jQPBHMDkvO17ZioxClpzRtEhjeXZM7WZmyMADmlxA0sOO4lWG0NH/8AlbM/or3NM0o7rTcXzSl8gbzDWZ9f1VEsPEs75/YpbmmkRFKXAiKl7rC6A9JsvVvXYjs8pKSnZLXRxSVMgBf34a5kRduija70bjcTvJvwWKdsOxsNJ3dVTMEccj+6mjYLMa4tLmPY3c2+VwIGm7quVOLeERK3c19QSWdbgfmpJQrXWN+WqmgVBet8mppZZi17BePdYEncASV6rTFnWid1sD4FwBUUFmSRPZLpg5eyISBun9aL6orrBsJmrKiOmp25pJDa/Bg9p7jwaBqf5rR9TMNtRRdYXsrWVEQlhY4xvLspHR5afiCi6n2ewaOjpYqaL1IWBoJAu473OPVxJJ6lFYwU8kkiIvTwidra809BUzDRzIZCz72Q5fjZcx0jLNXQvau+2D1NuIjHvnjB+a5+jGg8FS1j4RseGR2bKkRFQNQIiICKrI7PPXUL4qYmiDhYq3FA3mfgrMbljco2aaXV9JnOx3as6lpm09RA6YRDLC9j2tdlHqskDt9hoHDgBpfU43tbtBU4nMJJWiONgIhiBJawH1iSRdzzYXNhuCsAxrATYAAXJ8OqbLYScTrG07qhlOxwcQX8Q23otbcZ5DfdcaAngu6/reYrHyVbaq6MOe79i17mJvrPF/vAL6Mgid6pB8HXW16zsRoIoi59dNHlFy+QwCMWG9wLRp+JaQq4Gtke1rmyNa9zWvaCA8NcQHtB1AIAPmpJUNfqZwtbH+REnNQkeqb9OKudlKcSYhSMd6rqmHNfjaQGx8bWUTTV72byXN5HePA/zUk6UtMdRCRmjcyRpt7THBzSR0IF1wuqLxL+pI+i2DdfPsZv/aDdO6rpYrOMJiJiABOeUyFrgAN7svdW+91U32oF8OAUkE5vOXUrH3NzmjhLnknjbLa/VZNhnaThssAlkqGQvAu+KT6xjrahrbXfxsW3utP9om1pxKqD2gtghBbA1ws45iM8jhwLrN04ADjdI9TwmsYKUY5kYupmH1R4D5KIiZmIHNTKivfCNfSLlhUyxhzS0i4OhVSKunguNZWGR9HgBkmiiEuVssscd8ty3vHht7XF7XvwXS2xGw9LhcZbAC6R/wBZK+xkfxtoLNb0Hnc6rQeEf8XS/wDkwf5zV1EtTTTco5Zha6qNckohERWCiEREBjHabBnwirHKPP8Au3Nf/CuehuW5+0vbqCGOWijaJppGOjlF/o4g9pae8I1LrH1R5kaX0pE7Sx3j49VQ1bTax2Nrw6MoweVzwfRERUjSCIiAIiIC2xP6l/h+YuoIi6yVzQRY7joVB1GHSMPojM3hbeOhCt6eax0sy/EKZSamlkt3uJtck23XJNvC+5eKkusbEEHkRZVAqy8mUFI4M/V7DusHD5H8lHK/wVt3OdwAy+ZN/wAvio7fQyzo8+dHBXVUxabj1fl4r4AX3KbXgaBuAHkqyv23NWWlTezPhSU+UXO8/DorhEUMpNvLLMYqKwgiIvDovtn2Zq+jbzqoPhM1dPLnHs+p+8xekbb1XukPTJG5wPvaF0ctPSr6DE8Sf5iXwERFZM4LCu1Lax1DShkJtU1BLYj9hotnk8RcAdSDrYrNVoXthqu8xYtvpDDG0DgC7M8/B7fcFHbPpg2WdJWrLUmYY0cySSbuJNySdSSTvK9RWtXXtjNrEm1za2g81kpSm9j6CU4wWXsi5I62VNyN4v4b/cqmPBAI3EXHmjHg6ggjobpx2Pdn3DXg7l6qXxg+PNUNkINneR5p054Gccn1REXJ0ERWU9fkkyvFmkAtd87rqMXLg4nZGCzIu5ImuFnAEdRdWMuERncXN8DcfFX7Hgi4IIO4her2M5R4ZzOquz1JMjWYM32nuPTcpCKMNFmiwHAKpElZKXLFdFdfpQREXBKEREARFTK+wv7l6ll4DeDYHYjh5kr5p7ejDFkH3pXC3wY/3rdy1t2G1NKaFzIpQ6o7xz6lh0c3c1lgd7MobqNLkrZK16o9MUj5vVWddrYREUhXC5t26n7zFqx3KXJ+7Y1n8K6SXL+NuvW1budVUH3zvKrat/QaPhq/Mb+CzWPOkzFzvtEkeG4fCyl8UlyxO5n0R+LT5XUOAq+njhNlrWTzJR9j6mrvEyNv2RnP8IVzgvrP5ej79VYgL70NYI84IJJsWjnpa3RSTjmLUV/2SvVPFkZTfH+ibXjmgixUJRSETNJOryQ7rcE/kpxVLIdD5NOm5WpvBTGCNDw3FVIi4byTIKmWJrhZwBHUXVSLxPB40nszxjABYAADcBuXqIh6tgiIgCIiAIiIDxzrb1YV73W3WHyUgqJ2XaVJXJRZHbFyi0mReE4nNSzMnp3lksZu0jjza4e007iCun9gdrY8TpBM0ZZGnJPHfWN4HDm07weXUFcrvbYkLLeyraQ0OJx3NoakiCccPSNo3/hcRryLlpVy7GBdDudPoiKYrBcu4uLVdUOVTUf5zl1EuY9s2iDEK0O3Cokf+8eXgD9oKtqk3DY0fDpJTefYxnF5bvaz7IzHxOg/rqrRUhxcS473G/8AIKpcqPSkhOfXJy9wvF6i9OSul+tZ97+EqeUJQi8zOmY/4bfmptVdRyvsaGi9L+/+EERFXLoREQBERAEREAREQBERAEREBCVbbO/rwVrOPRPPeFe149L3/NWcu4rSg+DEvW8kde7L4gaihppzvlgikd4ujBd8SV4ozsxP+56K/wDyGfLRFaM4vZ9pYWYgyheHNklhMsT3ACOSziHRtdfV4AzWtuXPnbLJG7GZ2xm4Hd97yziJoI62Ab5krdGIHDMbpy3vD3lO5zgWkw1dM9h1Ia4ZmG7eIsbdNOZBO6Rz5HuLnyOL3ucbucXHMS48SSSVxPgkqznBWiIoC2EReFAXeEtvKT9ltv2j/opdWGDR2YXH2zfyGg/NX6p3vM/samkjipfO4REUJZCIiAIiIAiIgCIiAIiIAiLx7rC6LcERXn0vf81ZTGzSrioddx9yk9jMBdiFfDTNBLC4PnI9mNhBeb8NPRHVwWnCPBh6iay2dN7D0hiwyjjcLObTQhw5Humlw9914psC2gRWTPMbx7ZbC6yfLUwQPqMue18sxaDlDjlIc5t9LnRcu4phr6WpmppLh8Ujma8bHRw6FtiOhXU+0+x9NXFj5O8jni+qqIHmKePfo144anQg7ysC237H3TxmaCrnmrG2F6p7CJGtGjMzWDK4cHG/I8xzJZR1CXS8mj0X0xCklp5DFUxPhkbvbI0tO+1xzGm8aFW5lbzUHSy2pxfc+iQwmR2QbvaPIfzX0go5JOBY3md58Apimp2sblaPHmepUVlqhxyWadPKx5e0f7n0Y0AADcNAvURUTWCIiAIiIAiIgCIiAIiIAiIgCusPwWWrE3dujjZTxmWaWZxbGwa2BcATc2NhbgVRhtBLUzNp6duaV505NHFzzwaOJ/0W7MN7LaFkcTJQ+bu7OkaZHiGWS988kINnW3AG+gAN1b01OX1Moa3UquPSuWaXoOzeqfJQNmmjibiAe6IgOe9gbB3v0kZDdSLbidd62XsDs7BRYy+no+8e2npC2tleT6c00sb42W9UWY0kWGmoNzdZ7U7PRyV0NY5zi6nifHDH6PdsMh9OQaXzFtm77WG5TAaBewGu/r4rQSwYbbfJ6iIvTwIiID4VlFFM3LLGyRvJ7GvHuIWgu0LYU4dKZoWZqSR3okC5hJPqPPL7LuO466noRfKpp2SMcyRrXseC1zXAFrgd4IO8LicFJYZNRc6pZRyu119QvVne3PZjLTF09CHSwb3Rauki+7xkb/iHXetfxTgrMsplBm/TfC1ZR9URFCThERAEREAREQBERAERfMzC4Au4k2AGtydwHM+C9UW+DxtLk+ivMDwiorZu5pWZne246MjH2nu4Df1PAFZXsn2XVVVaSrvTw78lh3zx90/V+LtenFbmwXBoKSIRU8bY2DlvcftPcdXO6lXKtL3kZ2o18Y7Q3ZFbE7Hw4dDlZ6cz7d9KRZzzyA9lg4D33KyREV5LBjyk5PLCIi9OQiIgCIiAIiIAtadsGztCyinrXRZJ2gZXREMMj3vDWiRu5wudTa9gdVstal/tF1RFFTRDdJUZndRHG7Q+bgfJeNJrc6hKUXmLNMwV2g3jodQrtlWD18CodFSlXF9jWhqZx5JwVDVWJW8woISEcSqhUO5/BRuhEy1nuiczDmPevbjmoL9LdfhY7tFV+knkF5+H+TpayJNZxzHvVJlbzCh/0k9F4ah3P4L3yF7h6xEs6paFf4XhFZVEfo9NLID7QYcnnI6zB71L9h8jXYsWSta8Op5Mge1rsrmvY4ObcaGwcNOa6LAU8NLHllSzxGSeIo0rgnY9UyWdWTtib9iL6STwLj6LT4ZlszZzY2iodYIRn3GR/pynn6Z9UdG2HRT6KxGEY8FCzUWWcsIiLshCIiAIiIAiIgCIiAIiIAtd9ueBmpwt0rBd9K8TWHFli2T3NOb8C2IqZIw5pa4AtcCHA6ggixBHJAcZNdcXVSndvNmXYZXyQEHuXHPTOPFjjoL8S31T4X4qCVaSwy7CXUgiIvDope24SN1wql8ojq7xXq4OXs0fVEReHRmHY5IRjtNb2mzg/uHn8l06uduwTC3S4o6ot9HTxOGbhnl9Frf2e8PkuiVYjwU5vMmERF0cBERAEREAREQBERAEREAREQBERAYr2ibGx4pSGM2bMy7qeQ+y6253HI7QHyO8BcwYlQzUsz4Khjo5IzZwPwIPtNO8Eb12Sse2w2Mo8SjDamP0237uVhyysv8AZdxH6pBHReOOTqMnF7HKQK8c4DeVsHbDshkou6eyqZJHLURQXfGWGPvnFrXvIJBaNLkW37lc472Nuo6CaqkqRK+FrX90xhY0tD295eQkn1M1rAahR+WTed8GtqaOSaRsULHSSPNmNY0ucT0AV7tBgM+HTCGqYGSOjZILODhZ995HEEOB6g7xYreo2epaGswmagg7uOV8sUpGZzpGz0xe0yvdcmxZcXOmtlOYdgb3YtiEtRCH08sVIyAvDXscGMd3jcp5P11HFddCxgjdjzk5cNQ1ZNsnsTVYhUint+j/AEYmc6Zrmkxl+TPGw2L9bjgOq3RhOCQs2klMFNFHDDQMa7JC1je9lqc4cABbNkaRffpZSVJhc7toZqt0ZZBHRMponki0pdKJSW2N/ROYG/RFBISskya2T2agw6mbT07fRHpPcdXyOIF3vPE6DwAAUyiLsjCIiAIiIAiIgCIiAIiIAiIgCIiAIiIAiIgMY7TadsmEVgeL5YHyN6OjGdjgRxDmg+Sm5aKOen7qVueOSPJI1xJzBzbEE3v5714iAuoIWsa1jQA1oDWgbgALADyVaIgCIiAIiIAiIgCIiAIiIAiIgCIiA//Z"/>
          <p:cNvSpPr>
            <a:spLocks noChangeAspect="1" noChangeArrowheads="1"/>
          </p:cNvSpPr>
          <p:nvPr/>
        </p:nvSpPr>
        <p:spPr bwMode="auto">
          <a:xfrm>
            <a:off x="1612304" y="977505"/>
            <a:ext cx="24765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364" t="10951" r="1940" b="22615"/>
          <a:stretch/>
        </p:blipFill>
        <p:spPr bwMode="auto">
          <a:xfrm>
            <a:off x="1221092" y="1630338"/>
            <a:ext cx="7341300" cy="3195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3314820" y="5211200"/>
            <a:ext cx="2769797" cy="461665"/>
          </a:xfrm>
          <a:prstGeom prst="rect">
            <a:avLst/>
          </a:prstGeom>
          <a:noFill/>
        </p:spPr>
        <p:txBody>
          <a:bodyPr wrap="none" rtlCol="0">
            <a:spAutoFit/>
          </a:bodyPr>
          <a:lstStyle/>
          <a:p>
            <a:r>
              <a:rPr lang="ru-RU" sz="2400" dirty="0"/>
              <a:t>Раскраска – </a:t>
            </a:r>
            <a:r>
              <a:rPr lang="en-US" sz="2400" dirty="0" err="1"/>
              <a:t>ClustalX</a:t>
            </a:r>
            <a:endParaRPr lang="ru-RU" sz="2400" dirty="0"/>
          </a:p>
        </p:txBody>
      </p:sp>
      <p:sp>
        <p:nvSpPr>
          <p:cNvPr id="9" name="TextBox 8"/>
          <p:cNvSpPr txBox="1"/>
          <p:nvPr/>
        </p:nvSpPr>
        <p:spPr>
          <a:xfrm>
            <a:off x="9453978" y="6374095"/>
            <a:ext cx="301686" cy="369332"/>
          </a:xfrm>
          <a:prstGeom prst="rect">
            <a:avLst/>
          </a:prstGeom>
          <a:noFill/>
        </p:spPr>
        <p:txBody>
          <a:bodyPr wrap="none" rtlCol="0">
            <a:spAutoFit/>
          </a:bodyPr>
          <a:lstStyle/>
          <a:p>
            <a:r>
              <a:rPr lang="en-US" b="1" dirty="0" smtClean="0"/>
              <a:t>3</a:t>
            </a:r>
            <a:endParaRPr lang="ru-RU" b="1" dirty="0"/>
          </a:p>
        </p:txBody>
      </p:sp>
    </p:spTree>
    <p:extLst>
      <p:ext uri="{BB962C8B-B14F-4D97-AF65-F5344CB8AC3E}">
        <p14:creationId xmlns:p14="http://schemas.microsoft.com/office/powerpoint/2010/main" xmlns="" val="740445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srcRect l="6486" t="10875" r="21448" b="9377"/>
          <a:stretch/>
        </p:blipFill>
        <p:spPr>
          <a:xfrm>
            <a:off x="680494" y="357211"/>
            <a:ext cx="8658962" cy="5275305"/>
          </a:xfrm>
          <a:prstGeom prst="rect">
            <a:avLst/>
          </a:prstGeom>
        </p:spPr>
      </p:pic>
      <p:sp>
        <p:nvSpPr>
          <p:cNvPr id="4" name="TextBox 3"/>
          <p:cNvSpPr txBox="1"/>
          <p:nvPr/>
        </p:nvSpPr>
        <p:spPr>
          <a:xfrm>
            <a:off x="9453978" y="6374095"/>
            <a:ext cx="418704" cy="369332"/>
          </a:xfrm>
          <a:prstGeom prst="rect">
            <a:avLst/>
          </a:prstGeom>
          <a:noFill/>
        </p:spPr>
        <p:txBody>
          <a:bodyPr wrap="none" rtlCol="0">
            <a:spAutoFit/>
          </a:bodyPr>
          <a:lstStyle/>
          <a:p>
            <a:r>
              <a:rPr lang="en-US" b="1" dirty="0" smtClean="0"/>
              <a:t>12</a:t>
            </a:r>
            <a:endParaRPr lang="ru-RU" b="1" dirty="0"/>
          </a:p>
        </p:txBody>
      </p:sp>
    </p:spTree>
    <p:extLst>
      <p:ext uri="{BB962C8B-B14F-4D97-AF65-F5344CB8AC3E}">
        <p14:creationId xmlns:p14="http://schemas.microsoft.com/office/powerpoint/2010/main" xmlns="" val="1896933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a:t>
            </a:r>
            <a:endParaRPr lang="ru-RU" dirty="0"/>
          </a:p>
        </p:txBody>
      </p:sp>
      <p:sp>
        <p:nvSpPr>
          <p:cNvPr id="3" name="Текст 2"/>
          <p:cNvSpPr>
            <a:spLocks noGrp="1"/>
          </p:cNvSpPr>
          <p:nvPr>
            <p:ph type="body" idx="1"/>
          </p:nvPr>
        </p:nvSpPr>
        <p:spPr/>
        <p:txBody>
          <a:bodyPr/>
          <a:lstStyle/>
          <a:p>
            <a:r>
              <a:rPr lang="ru-RU" dirty="0" smtClean="0"/>
              <a:t>презентации</a:t>
            </a: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Карта сходства последовательностей</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Номер слайда 2"/>
          <p:cNvSpPr>
            <a:spLocks noGrp="1"/>
          </p:cNvSpPr>
          <p:nvPr>
            <p:ph type="sldNum" sz="quarter" idx="12"/>
          </p:nvPr>
        </p:nvSpPr>
        <p:spPr>
          <a:xfrm>
            <a:off x="6553200" y="6356350"/>
            <a:ext cx="2133600" cy="365125"/>
          </a:xfrm>
        </p:spPr>
        <p:txBody>
          <a:bodyPr/>
          <a:lstStyle/>
          <a:p>
            <a:fld id="{51B0424B-BA00-4C1D-946A-CCF19F3E8C64}" type="slidenum">
              <a:rPr lang="ru-RU" smtClean="0"/>
              <a:pPr/>
              <a:t>53</a:t>
            </a:fld>
            <a:endParaRPr lang="ru-RU"/>
          </a:p>
        </p:txBody>
      </p:sp>
      <p:sp>
        <p:nvSpPr>
          <p:cNvPr id="4" name="AutoShape 2" descr="https://mail.belozersky.msu.ru/cgi-bin/openwebmail/openwebmail-viewatt.pl/hit_matrix.cgi.png?action=viewattachment&amp;sessionid=aba*mail.belozersky.msu.ru-session-0.675011350863741&amp;message_id=%3CF6E67E376D884BF987E0FB7A413134B7%40boar%3E&amp;folder=INBOX&amp;attachment_nodeid=0-1&amp;convfrom=koi8-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AutoShape 4" descr="https://mail.belozersky.msu.ru/cgi-bin/openwebmail/openwebmail-viewatt.pl/hit_matrix.cgi.png?action=viewattachment&amp;sessionid=aba*mail.belozersky.msu.ru-session-0.675011350863741&amp;message_id=%3CF6E67E376D884BF987E0FB7A413134B7%40boar%3E&amp;folder=INBOX&amp;attachment_nodeid=0-1&amp;convfrom=koi8-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AutoShape 6" descr="https://mail.belozersky.msu.ru/cgi-bin/openwebmail/openwebmail-viewatt.pl/hit_matrix.cgi.png?action=viewattachment&amp;sessionid=aba*mail.belozersky.msu.ru-session-0.675011350863741&amp;message_id=%3CF6E67E376D884BF987E0FB7A413134B7%40boar%3E&amp;folder=INBOX&amp;attachment_nodeid=0-1&amp;convfrom=koi8-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AutoShape 8" descr="https://mail.belozersky.msu.ru/cgi-bin/openwebmail/openwebmail-viewatt.pl/hit_matrix.cgi.png?action=viewattachment&amp;sessionid=aba*mail.belozersky.msu.ru-session-0.675011350863741&amp;message_id=%3CF6E67E376D884BF987E0FB7A413134B7%40boar%3E&amp;folder=INBOX&amp;attachment_nodeid=0-1&amp;convfrom=koi8-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AutoShape 10" descr="https://mail.belozersky.msu.ru/cgi-bin/openwebmail/openwebmail-viewatt.pl/hit_matrix.cgi.png?action=viewattachment&amp;sessionid=aba*mail.belozersky.msu.ru-session-0.675011350863741&amp;message_id=%3CF6E67E376D884BF987E0FB7A413134B7%40boar%3E&amp;folder=INBOX&amp;attachment_nodeid=0-1&amp;convfrom=koi8-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11"/>
          <p:cNvPicPr>
            <a:picLocks noChangeAspect="1" noChangeArrowheads="1"/>
          </p:cNvPicPr>
          <p:nvPr/>
        </p:nvPicPr>
        <p:blipFill>
          <a:blip r:embed="rId2" cstate="print"/>
          <a:srcRect/>
          <a:stretch>
            <a:fillRect/>
          </a:stretch>
        </p:blipFill>
        <p:spPr bwMode="auto">
          <a:xfrm>
            <a:off x="731500" y="1854395"/>
            <a:ext cx="7850150" cy="3925075"/>
          </a:xfrm>
          <a:prstGeom prst="rect">
            <a:avLst/>
          </a:prstGeom>
          <a:noFill/>
          <a:ln w="38100">
            <a:solidFill>
              <a:schemeClr val="tx1">
                <a:lumMod val="75000"/>
                <a:lumOff val="25000"/>
              </a:schemeClr>
            </a:solidFill>
            <a:miter lim="800000"/>
            <a:headEnd/>
            <a:tailEnd/>
          </a:ln>
          <a:effectLst/>
        </p:spPr>
      </p:pic>
      <p:cxnSp>
        <p:nvCxnSpPr>
          <p:cNvPr id="10" name="Прямая со стрелкой 9"/>
          <p:cNvCxnSpPr/>
          <p:nvPr/>
        </p:nvCxnSpPr>
        <p:spPr>
          <a:xfrm>
            <a:off x="808310" y="5886920"/>
            <a:ext cx="806505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flipV="1">
            <a:off x="616285" y="1508750"/>
            <a:ext cx="1" cy="42245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77145" y="6002135"/>
            <a:ext cx="7831567" cy="523220"/>
          </a:xfrm>
          <a:prstGeom prst="rect">
            <a:avLst/>
          </a:prstGeom>
          <a:noFill/>
        </p:spPr>
        <p:txBody>
          <a:bodyPr wrap="none" rtlCol="0">
            <a:spAutoFit/>
          </a:bodyPr>
          <a:lstStyle/>
          <a:p>
            <a:r>
              <a:rPr lang="ru-RU" sz="2800" dirty="0" smtClean="0"/>
              <a:t>Кодирующая последовательность ДНК  из курицы</a:t>
            </a:r>
            <a:endParaRPr lang="ru-RU" sz="2800" dirty="0"/>
          </a:p>
        </p:txBody>
      </p:sp>
      <p:sp>
        <p:nvSpPr>
          <p:cNvPr id="13" name="TextBox 12"/>
          <p:cNvSpPr txBox="1"/>
          <p:nvPr/>
        </p:nvSpPr>
        <p:spPr>
          <a:xfrm rot="16200000">
            <a:off x="-1500167" y="3586947"/>
            <a:ext cx="3834704" cy="523220"/>
          </a:xfrm>
          <a:prstGeom prst="rect">
            <a:avLst/>
          </a:prstGeom>
          <a:noFill/>
        </p:spPr>
        <p:txBody>
          <a:bodyPr wrap="none" rtlCol="0">
            <a:spAutoFit/>
          </a:bodyPr>
          <a:lstStyle/>
          <a:p>
            <a:r>
              <a:rPr lang="ru-RU" sz="2800" dirty="0" err="1" smtClean="0"/>
              <a:t>Сплайсированная</a:t>
            </a:r>
            <a:r>
              <a:rPr lang="ru-RU" sz="2800" dirty="0" smtClean="0"/>
              <a:t> </a:t>
            </a:r>
            <a:r>
              <a:rPr lang="ru-RU" sz="2800" dirty="0" err="1" smtClean="0"/>
              <a:t>мРНК</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955" y="155576"/>
            <a:ext cx="9418439" cy="1325563"/>
          </a:xfrm>
        </p:spPr>
        <p:txBody>
          <a:bodyPr/>
          <a:lstStyle/>
          <a:p>
            <a:r>
              <a:rPr lang="ru-RU" dirty="0" smtClean="0"/>
              <a:t>Мутации и их изображение (выравнивание)</a:t>
            </a:r>
            <a:endParaRPr lang="ru-RU" dirty="0"/>
          </a:p>
        </p:txBody>
      </p:sp>
      <p:sp>
        <p:nvSpPr>
          <p:cNvPr id="3" name="Объект 2"/>
          <p:cNvSpPr>
            <a:spLocks noGrp="1"/>
          </p:cNvSpPr>
          <p:nvPr>
            <p:ph idx="1"/>
          </p:nvPr>
        </p:nvSpPr>
        <p:spPr>
          <a:xfrm>
            <a:off x="332779" y="1682750"/>
            <a:ext cx="9294614" cy="4351338"/>
          </a:xfrm>
        </p:spPr>
        <p:txBody>
          <a:bodyPr>
            <a:normAutofit fontScale="92500" lnSpcReduction="20000"/>
          </a:bodyPr>
          <a:lstStyle/>
          <a:p>
            <a:r>
              <a:rPr lang="ru-RU" u="sng" dirty="0" smtClean="0"/>
              <a:t>Локальные</a:t>
            </a:r>
            <a:r>
              <a:rPr lang="ru-RU" dirty="0" smtClean="0"/>
              <a:t> (точечные) мутации</a:t>
            </a:r>
          </a:p>
          <a:p>
            <a:pPr lvl="1"/>
            <a:r>
              <a:rPr lang="ru-RU" dirty="0" smtClean="0"/>
              <a:t>Замена нуклеотида на </a:t>
            </a:r>
            <a:r>
              <a:rPr lang="ru-RU" dirty="0" smtClean="0"/>
              <a:t>другой</a:t>
            </a:r>
            <a:endParaRPr lang="ru-RU" dirty="0" smtClean="0"/>
          </a:p>
          <a:p>
            <a:pPr lvl="1"/>
            <a:r>
              <a:rPr lang="ru-RU" dirty="0" smtClean="0"/>
              <a:t>Потеря одного или нескольких нуклеотидов (</a:t>
            </a:r>
            <a:r>
              <a:rPr lang="ru-RU" b="1" dirty="0" err="1" smtClean="0"/>
              <a:t>делеция</a:t>
            </a:r>
            <a:r>
              <a:rPr lang="ru-RU" dirty="0" smtClean="0"/>
              <a:t>)</a:t>
            </a:r>
            <a:endParaRPr lang="ru-RU" dirty="0" smtClean="0"/>
          </a:p>
          <a:p>
            <a:pPr lvl="1"/>
            <a:r>
              <a:rPr lang="ru-RU" dirty="0" smtClean="0"/>
              <a:t>Вставка </a:t>
            </a:r>
            <a:r>
              <a:rPr lang="ru-RU" b="1" dirty="0" smtClean="0"/>
              <a:t>(</a:t>
            </a:r>
            <a:r>
              <a:rPr lang="ru-RU" b="1" dirty="0" err="1" smtClean="0"/>
              <a:t>инсерция</a:t>
            </a:r>
            <a:r>
              <a:rPr lang="ru-RU" dirty="0" smtClean="0"/>
              <a:t>)</a:t>
            </a:r>
            <a:endParaRPr lang="ru-RU" dirty="0" smtClean="0"/>
          </a:p>
          <a:p>
            <a:r>
              <a:rPr lang="ru-RU" dirty="0" smtClean="0"/>
              <a:t>Такие мутации принято изображать выравниванием последовательностей с черточками на месте потерянных (или не вставленных) нуклеотидов. См. след. слайд</a:t>
            </a:r>
            <a:br>
              <a:rPr lang="ru-RU" dirty="0" smtClean="0"/>
            </a:br>
            <a:r>
              <a:rPr lang="ru-RU" dirty="0" smtClean="0"/>
              <a:t/>
            </a:r>
            <a:br>
              <a:rPr lang="ru-RU" dirty="0" smtClean="0"/>
            </a:br>
            <a:r>
              <a:rPr lang="ru-RU" dirty="0" smtClean="0"/>
              <a:t>Выравнивание </a:t>
            </a:r>
            <a:r>
              <a:rPr lang="ru-RU" dirty="0" err="1" smtClean="0"/>
              <a:t>гомологичны</a:t>
            </a:r>
            <a:r>
              <a:rPr lang="ru-RU" dirty="0" smtClean="0"/>
              <a:t> последовательностей – отражение мутаций, произошедших на пути к ним от их общего предка</a:t>
            </a:r>
            <a:br>
              <a:rPr lang="ru-RU" dirty="0" smtClean="0"/>
            </a:br>
            <a:endParaRPr lang="ru-RU" dirty="0" smtClean="0"/>
          </a:p>
          <a:p>
            <a:r>
              <a:rPr lang="ru-RU" u="sng" dirty="0" smtClean="0"/>
              <a:t>Крупные перестройки</a:t>
            </a:r>
            <a:r>
              <a:rPr lang="ru-RU" dirty="0" smtClean="0"/>
              <a:t> ДНК, затрагивающие сотни, тысячи, десятки и сотни тысяч пар нуклеотидов </a:t>
            </a:r>
            <a:endParaRPr lang="ru-RU" dirty="0"/>
          </a:p>
        </p:txBody>
      </p:sp>
    </p:spTree>
    <p:extLst>
      <p:ext uri="{BB962C8B-B14F-4D97-AF65-F5344CB8AC3E}">
        <p14:creationId xmlns:p14="http://schemas.microsoft.com/office/powerpoint/2010/main" xmlns="" val="2546701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221" y="165101"/>
            <a:ext cx="8992690" cy="1733377"/>
          </a:xfrm>
        </p:spPr>
        <p:txBody>
          <a:bodyPr>
            <a:normAutofit/>
          </a:bodyPr>
          <a:lstStyle/>
          <a:p>
            <a:r>
              <a:rPr lang="ru-RU" sz="3600" dirty="0" smtClean="0"/>
              <a:t>Вы</a:t>
            </a:r>
            <a:r>
              <a:rPr lang="ru-RU" sz="3600" dirty="0" smtClean="0"/>
              <a:t>р</a:t>
            </a:r>
            <a:r>
              <a:rPr lang="ru-RU" sz="3600" dirty="0" smtClean="0"/>
              <a:t>авнивание </a:t>
            </a:r>
            <a:r>
              <a:rPr lang="ru-RU" sz="3600" dirty="0" smtClean="0"/>
              <a:t>последовательностей геномов </a:t>
            </a:r>
            <a:r>
              <a:rPr lang="en-US" sz="3600" i="1" dirty="0" err="1" smtClean="0"/>
              <a:t>M.capricolum</a:t>
            </a:r>
            <a:r>
              <a:rPr lang="en-US" sz="3600" dirty="0" smtClean="0"/>
              <a:t> </a:t>
            </a:r>
            <a:r>
              <a:rPr lang="ru-RU" sz="3600" dirty="0" smtClean="0"/>
              <a:t>и </a:t>
            </a:r>
            <a:r>
              <a:rPr lang="en-US" sz="3600" i="1" dirty="0" err="1" smtClean="0"/>
              <a:t>M.mycoides</a:t>
            </a:r>
            <a:r>
              <a:rPr lang="en-US" sz="3600" i="1" dirty="0" smtClean="0"/>
              <a:t> </a:t>
            </a:r>
            <a:r>
              <a:rPr lang="en-US" sz="3600" dirty="0" smtClean="0"/>
              <a:t/>
            </a:r>
            <a:br>
              <a:rPr lang="en-US" sz="3600" dirty="0" smtClean="0"/>
            </a:br>
            <a:r>
              <a:rPr lang="en-US" sz="2700" i="1" dirty="0" smtClean="0"/>
              <a:t>(</a:t>
            </a:r>
            <a:r>
              <a:rPr lang="ru-RU" sz="2700" i="1" dirty="0" smtClean="0"/>
              <a:t>маленький фрагмент)</a:t>
            </a:r>
            <a:endParaRPr lang="ru-RU" i="1"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7</a:t>
            </a:fld>
            <a:endParaRPr lang="ru-RU"/>
          </a:p>
        </p:txBody>
      </p:sp>
      <p:pic>
        <p:nvPicPr>
          <p:cNvPr id="46082" name="Picture 2"/>
          <p:cNvPicPr>
            <a:picLocks noChangeAspect="1" noChangeArrowheads="1"/>
          </p:cNvPicPr>
          <p:nvPr/>
        </p:nvPicPr>
        <p:blipFill>
          <a:blip r:embed="rId3" cstate="print"/>
          <a:srcRect/>
          <a:stretch>
            <a:fillRect/>
          </a:stretch>
        </p:blipFill>
        <p:spPr bwMode="auto">
          <a:xfrm>
            <a:off x="65076" y="1854396"/>
            <a:ext cx="9819918" cy="4172333"/>
          </a:xfrm>
          <a:prstGeom prst="rect">
            <a:avLst/>
          </a:prstGeom>
          <a:noFill/>
          <a:ln w="9525">
            <a:noFill/>
            <a:miter lim="800000"/>
            <a:headEnd/>
            <a:tailEnd/>
          </a:ln>
          <a:effectLst/>
        </p:spPr>
      </p:pic>
      <p:sp>
        <p:nvSpPr>
          <p:cNvPr id="5" name="TextBox 4"/>
          <p:cNvSpPr txBox="1"/>
          <p:nvPr/>
        </p:nvSpPr>
        <p:spPr>
          <a:xfrm>
            <a:off x="180975" y="6022100"/>
            <a:ext cx="9591675" cy="461665"/>
          </a:xfrm>
          <a:prstGeom prst="rect">
            <a:avLst/>
          </a:prstGeom>
          <a:noFill/>
        </p:spPr>
        <p:txBody>
          <a:bodyPr wrap="square" rtlCol="0">
            <a:spAutoFit/>
          </a:bodyPr>
          <a:lstStyle/>
          <a:p>
            <a:pPr algn="ctr"/>
            <a:r>
              <a:rPr lang="ru-RU" sz="2400" dirty="0" smtClean="0"/>
              <a:t>В среднем, 92% совпадающих букв на </a:t>
            </a:r>
            <a:r>
              <a:rPr lang="ru-RU" sz="2400" b="1" dirty="0" smtClean="0"/>
              <a:t>гомологичных </a:t>
            </a:r>
            <a:r>
              <a:rPr lang="ru-RU" sz="2400" dirty="0" smtClean="0"/>
              <a:t>участках </a:t>
            </a:r>
            <a:endParaRPr lang="ru-RU" sz="2400" dirty="0"/>
          </a:p>
        </p:txBody>
      </p:sp>
      <p:sp>
        <p:nvSpPr>
          <p:cNvPr id="7" name="Овал 6"/>
          <p:cNvSpPr/>
          <p:nvPr/>
        </p:nvSpPr>
        <p:spPr>
          <a:xfrm>
            <a:off x="2371725" y="1838325"/>
            <a:ext cx="895350" cy="6858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p:cNvSpPr/>
          <p:nvPr/>
        </p:nvSpPr>
        <p:spPr>
          <a:xfrm>
            <a:off x="4876800" y="2705100"/>
            <a:ext cx="523875" cy="6858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Шпаргалка по органической химии"/>
          <p:cNvPicPr>
            <a:picLocks noChangeAspect="1" noChangeArrowheads="1"/>
          </p:cNvPicPr>
          <p:nvPr/>
        </p:nvPicPr>
        <p:blipFill>
          <a:blip r:embed="rId2" cstate="print"/>
          <a:srcRect/>
          <a:stretch>
            <a:fillRect/>
          </a:stretch>
        </p:blipFill>
        <p:spPr bwMode="auto">
          <a:xfrm>
            <a:off x="498474" y="1671636"/>
            <a:ext cx="6084427" cy="1947863"/>
          </a:xfrm>
          <a:prstGeom prst="rect">
            <a:avLst/>
          </a:prstGeom>
          <a:noFill/>
        </p:spPr>
      </p:pic>
      <p:sp>
        <p:nvSpPr>
          <p:cNvPr id="4" name="TextBox 3"/>
          <p:cNvSpPr txBox="1"/>
          <p:nvPr/>
        </p:nvSpPr>
        <p:spPr>
          <a:xfrm>
            <a:off x="6753225" y="2076450"/>
            <a:ext cx="1954381" cy="461665"/>
          </a:xfrm>
          <a:prstGeom prst="rect">
            <a:avLst/>
          </a:prstGeom>
          <a:noFill/>
        </p:spPr>
        <p:txBody>
          <a:bodyPr wrap="none" rtlCol="0">
            <a:spAutoFit/>
          </a:bodyPr>
          <a:lstStyle/>
          <a:p>
            <a:r>
              <a:rPr lang="ru-RU" sz="2400" dirty="0" smtClean="0"/>
              <a:t>Пиримидины</a:t>
            </a:r>
            <a:endParaRPr lang="ru-RU" sz="2400" dirty="0"/>
          </a:p>
        </p:txBody>
      </p:sp>
      <p:sp>
        <p:nvSpPr>
          <p:cNvPr id="5" name="TextBox 4"/>
          <p:cNvSpPr txBox="1"/>
          <p:nvPr/>
        </p:nvSpPr>
        <p:spPr>
          <a:xfrm>
            <a:off x="352426" y="76200"/>
            <a:ext cx="9382124" cy="1200329"/>
          </a:xfrm>
          <a:prstGeom prst="rect">
            <a:avLst/>
          </a:prstGeom>
          <a:noFill/>
        </p:spPr>
        <p:txBody>
          <a:bodyPr wrap="square" rtlCol="0">
            <a:spAutoFit/>
          </a:bodyPr>
          <a:lstStyle/>
          <a:p>
            <a:r>
              <a:rPr lang="ru-RU" sz="2400" dirty="0" smtClean="0"/>
              <a:t>Замены пурин</a:t>
            </a:r>
            <a:r>
              <a:rPr lang="en-US" sz="2400" dirty="0" smtClean="0"/>
              <a:t> &gt;  </a:t>
            </a:r>
            <a:r>
              <a:rPr lang="ru-RU" sz="2400" dirty="0" smtClean="0"/>
              <a:t>пурин и пиримидин </a:t>
            </a:r>
            <a:r>
              <a:rPr lang="en-US" sz="2400" dirty="0" smtClean="0"/>
              <a:t>&gt; </a:t>
            </a:r>
            <a:r>
              <a:rPr lang="ru-RU" sz="2400" dirty="0" smtClean="0"/>
              <a:t>пиримидин </a:t>
            </a:r>
            <a:r>
              <a:rPr lang="ru-RU" sz="2400" dirty="0" smtClean="0"/>
              <a:t>(</a:t>
            </a:r>
            <a:r>
              <a:rPr lang="ru-RU" sz="2400" b="1" dirty="0" err="1" smtClean="0"/>
              <a:t>транзиции</a:t>
            </a:r>
            <a:r>
              <a:rPr lang="ru-RU" sz="2400" dirty="0" smtClean="0"/>
              <a:t>) </a:t>
            </a:r>
            <a:r>
              <a:rPr lang="ru-RU" sz="2400" dirty="0" smtClean="0"/>
              <a:t>встречаются чаще, чем </a:t>
            </a:r>
            <a:br>
              <a:rPr lang="ru-RU" sz="2400" dirty="0" smtClean="0"/>
            </a:br>
            <a:r>
              <a:rPr lang="ru-RU" sz="2400" dirty="0" smtClean="0"/>
              <a:t>замены </a:t>
            </a:r>
            <a:r>
              <a:rPr lang="ru-RU" sz="2400" dirty="0" smtClean="0"/>
              <a:t>пурин</a:t>
            </a:r>
            <a:r>
              <a:rPr lang="en-US" sz="2400" dirty="0" smtClean="0"/>
              <a:t> &gt; </a:t>
            </a:r>
            <a:r>
              <a:rPr lang="ru-RU" sz="2400" dirty="0" smtClean="0"/>
              <a:t>пиримидин </a:t>
            </a:r>
            <a:r>
              <a:rPr lang="ru-RU" sz="2400" dirty="0" smtClean="0"/>
              <a:t>и пиримидин </a:t>
            </a:r>
            <a:r>
              <a:rPr lang="en-US" sz="2400" dirty="0" smtClean="0"/>
              <a:t>&gt; </a:t>
            </a:r>
            <a:r>
              <a:rPr lang="ru-RU" sz="2400" dirty="0" smtClean="0"/>
              <a:t>пурин </a:t>
            </a:r>
            <a:r>
              <a:rPr lang="ru-RU" sz="2400" dirty="0" smtClean="0"/>
              <a:t>(</a:t>
            </a:r>
            <a:r>
              <a:rPr lang="ru-RU" sz="2400" b="1" dirty="0" err="1" smtClean="0"/>
              <a:t>трансверсии</a:t>
            </a:r>
            <a:r>
              <a:rPr lang="ru-RU" sz="2400" dirty="0" smtClean="0"/>
              <a:t>)</a:t>
            </a:r>
            <a:endParaRPr lang="ru-RU" sz="2400" dirty="0"/>
          </a:p>
        </p:txBody>
      </p:sp>
      <p:pic>
        <p:nvPicPr>
          <p:cNvPr id="51204" name="Picture 4" descr="Шпаргалка по органической химии"/>
          <p:cNvPicPr>
            <a:picLocks noChangeAspect="1" noChangeArrowheads="1"/>
          </p:cNvPicPr>
          <p:nvPr/>
        </p:nvPicPr>
        <p:blipFill>
          <a:blip r:embed="rId3" cstate="print"/>
          <a:srcRect/>
          <a:stretch>
            <a:fillRect/>
          </a:stretch>
        </p:blipFill>
        <p:spPr bwMode="auto">
          <a:xfrm>
            <a:off x="555625" y="4148136"/>
            <a:ext cx="4723750" cy="1795463"/>
          </a:xfrm>
          <a:prstGeom prst="rect">
            <a:avLst/>
          </a:prstGeom>
          <a:noFill/>
        </p:spPr>
      </p:pic>
      <p:sp>
        <p:nvSpPr>
          <p:cNvPr id="7" name="TextBox 6"/>
          <p:cNvSpPr txBox="1"/>
          <p:nvPr/>
        </p:nvSpPr>
        <p:spPr>
          <a:xfrm>
            <a:off x="5981700" y="4876800"/>
            <a:ext cx="1213794" cy="461665"/>
          </a:xfrm>
          <a:prstGeom prst="rect">
            <a:avLst/>
          </a:prstGeom>
          <a:noFill/>
        </p:spPr>
        <p:txBody>
          <a:bodyPr wrap="none" rtlCol="0">
            <a:spAutoFit/>
          </a:bodyPr>
          <a:lstStyle/>
          <a:p>
            <a:r>
              <a:rPr lang="ru-RU" sz="2400" dirty="0" smtClean="0"/>
              <a:t>Пурины</a:t>
            </a:r>
            <a:endParaRPr lang="ru-RU" sz="2400" dirty="0"/>
          </a:p>
        </p:txBody>
      </p:sp>
      <p:sp>
        <p:nvSpPr>
          <p:cNvPr id="8" name="TextBox 7"/>
          <p:cNvSpPr txBox="1"/>
          <p:nvPr/>
        </p:nvSpPr>
        <p:spPr>
          <a:xfrm>
            <a:off x="2943225" y="3686175"/>
            <a:ext cx="736099" cy="369332"/>
          </a:xfrm>
          <a:prstGeom prst="rect">
            <a:avLst/>
          </a:prstGeom>
          <a:noFill/>
        </p:spPr>
        <p:txBody>
          <a:bodyPr wrap="none" rtlCol="0">
            <a:spAutoFit/>
          </a:bodyPr>
          <a:lstStyle/>
          <a:p>
            <a:r>
              <a:rPr lang="ru-RU" dirty="0" smtClean="0"/>
              <a:t>в</a:t>
            </a:r>
            <a:r>
              <a:rPr lang="ru-RU" dirty="0" smtClean="0"/>
              <a:t> РНК</a:t>
            </a:r>
            <a:endParaRPr lang="ru-RU" dirty="0"/>
          </a:p>
        </p:txBody>
      </p:sp>
      <p:sp>
        <p:nvSpPr>
          <p:cNvPr id="9" name="TextBox 8"/>
          <p:cNvSpPr txBox="1"/>
          <p:nvPr/>
        </p:nvSpPr>
        <p:spPr>
          <a:xfrm>
            <a:off x="5362575" y="3648075"/>
            <a:ext cx="766557" cy="369332"/>
          </a:xfrm>
          <a:prstGeom prst="rect">
            <a:avLst/>
          </a:prstGeom>
          <a:noFill/>
        </p:spPr>
        <p:txBody>
          <a:bodyPr wrap="none" rtlCol="0">
            <a:spAutoFit/>
          </a:bodyPr>
          <a:lstStyle/>
          <a:p>
            <a:r>
              <a:rPr lang="ru-RU" dirty="0" smtClean="0"/>
              <a:t>в ДНК</a:t>
            </a:r>
            <a:endParaRPr lang="ru-RU" dirty="0"/>
          </a:p>
        </p:txBody>
      </p:sp>
      <p:sp>
        <p:nvSpPr>
          <p:cNvPr id="10" name="TextBox 9"/>
          <p:cNvSpPr txBox="1"/>
          <p:nvPr/>
        </p:nvSpPr>
        <p:spPr>
          <a:xfrm>
            <a:off x="533400" y="3705225"/>
            <a:ext cx="1726755" cy="369332"/>
          </a:xfrm>
          <a:prstGeom prst="rect">
            <a:avLst/>
          </a:prstGeom>
          <a:noFill/>
        </p:spPr>
        <p:txBody>
          <a:bodyPr wrap="none" rtlCol="0">
            <a:spAutoFit/>
          </a:bodyPr>
          <a:lstStyle/>
          <a:p>
            <a:r>
              <a:rPr lang="ru-RU" dirty="0" smtClean="0"/>
              <a:t>и в ДНК и в РНК</a:t>
            </a:r>
            <a:endParaRPr lang="ru-RU" dirty="0"/>
          </a:p>
        </p:txBody>
      </p:sp>
      <p:sp>
        <p:nvSpPr>
          <p:cNvPr id="11" name="TextBox 10"/>
          <p:cNvSpPr txBox="1"/>
          <p:nvPr/>
        </p:nvSpPr>
        <p:spPr>
          <a:xfrm>
            <a:off x="619125" y="6096000"/>
            <a:ext cx="1726755" cy="369332"/>
          </a:xfrm>
          <a:prstGeom prst="rect">
            <a:avLst/>
          </a:prstGeom>
          <a:noFill/>
        </p:spPr>
        <p:txBody>
          <a:bodyPr wrap="none" rtlCol="0">
            <a:spAutoFit/>
          </a:bodyPr>
          <a:lstStyle/>
          <a:p>
            <a:r>
              <a:rPr lang="ru-RU" dirty="0" smtClean="0"/>
              <a:t>и в ДНК и в РНК</a:t>
            </a:r>
            <a:endParaRPr lang="ru-RU" dirty="0"/>
          </a:p>
        </p:txBody>
      </p:sp>
      <p:sp>
        <p:nvSpPr>
          <p:cNvPr id="12" name="TextBox 11"/>
          <p:cNvSpPr txBox="1"/>
          <p:nvPr/>
        </p:nvSpPr>
        <p:spPr>
          <a:xfrm>
            <a:off x="3295650" y="6057900"/>
            <a:ext cx="1726755" cy="369332"/>
          </a:xfrm>
          <a:prstGeom prst="rect">
            <a:avLst/>
          </a:prstGeom>
          <a:noFill/>
        </p:spPr>
        <p:txBody>
          <a:bodyPr wrap="none" rtlCol="0">
            <a:spAutoFit/>
          </a:bodyPr>
          <a:lstStyle/>
          <a:p>
            <a:r>
              <a:rPr lang="ru-RU" dirty="0" smtClean="0"/>
              <a:t>и в ДНК и в РНК</a:t>
            </a:r>
            <a:endParaRPr lang="ru-RU" dirty="0"/>
          </a:p>
        </p:txBody>
      </p:sp>
      <p:sp>
        <p:nvSpPr>
          <p:cNvPr id="13" name="TextBox 12"/>
          <p:cNvSpPr txBox="1"/>
          <p:nvPr/>
        </p:nvSpPr>
        <p:spPr>
          <a:xfrm>
            <a:off x="1619250" y="1209675"/>
            <a:ext cx="5236049" cy="400110"/>
          </a:xfrm>
          <a:prstGeom prst="rect">
            <a:avLst/>
          </a:prstGeom>
          <a:noFill/>
        </p:spPr>
        <p:txBody>
          <a:bodyPr wrap="none" rtlCol="0">
            <a:spAutoFit/>
          </a:bodyPr>
          <a:lstStyle/>
          <a:p>
            <a:r>
              <a:rPr lang="ru-RU" sz="2000" dirty="0" smtClean="0">
                <a:solidFill>
                  <a:srgbClr val="FF0000"/>
                </a:solidFill>
              </a:rPr>
              <a:t>Но не настолько, как на предыдущем слайде!</a:t>
            </a:r>
            <a:endParaRPr lang="ru-RU" sz="20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Гомология – общность происхождения</a:t>
            </a:r>
            <a:endParaRPr lang="ru-RU" dirty="0"/>
          </a:p>
        </p:txBody>
      </p:sp>
      <p:sp>
        <p:nvSpPr>
          <p:cNvPr id="3" name="Объект 2"/>
          <p:cNvSpPr>
            <a:spLocks noGrp="1"/>
          </p:cNvSpPr>
          <p:nvPr>
            <p:ph idx="1"/>
          </p:nvPr>
        </p:nvSpPr>
        <p:spPr/>
        <p:txBody>
          <a:bodyPr>
            <a:normAutofit lnSpcReduction="10000"/>
          </a:bodyPr>
          <a:lstStyle/>
          <a:p>
            <a:r>
              <a:rPr lang="ru-RU" dirty="0" smtClean="0"/>
              <a:t>При </a:t>
            </a:r>
            <a:r>
              <a:rPr lang="ru-RU" dirty="0" smtClean="0"/>
              <a:t>репликации </a:t>
            </a:r>
            <a:r>
              <a:rPr lang="ru-RU" dirty="0" smtClean="0"/>
              <a:t>почти всегда каждый нуклеотид потомка происходит от определенного нуклеотида предка. В выравнивании гомологичных последовательностей у разных потомков одного </a:t>
            </a:r>
            <a:r>
              <a:rPr lang="ru-RU" dirty="0" smtClean="0"/>
              <a:t>и того же предка </a:t>
            </a:r>
            <a:r>
              <a:rPr lang="ru-RU" dirty="0" smtClean="0"/>
              <a:t>гомологичные нуклеотида должны стоять в одной колонке. </a:t>
            </a:r>
          </a:p>
          <a:p>
            <a:r>
              <a:rPr lang="ru-RU" dirty="0" smtClean="0"/>
              <a:t>Как правило, нам известны геномы современных организмов и, потому, у нас нет способа проверить какие нуклеотиды </a:t>
            </a:r>
            <a:r>
              <a:rPr lang="ru-RU" dirty="0" err="1" smtClean="0"/>
              <a:t>гомологичны</a:t>
            </a:r>
            <a:r>
              <a:rPr lang="ru-RU" dirty="0" smtClean="0"/>
              <a:t>. </a:t>
            </a:r>
            <a:br>
              <a:rPr lang="ru-RU" dirty="0" smtClean="0"/>
            </a:br>
            <a:r>
              <a:rPr lang="ru-RU" dirty="0" smtClean="0"/>
              <a:t/>
            </a:r>
            <a:br>
              <a:rPr lang="ru-RU" dirty="0" smtClean="0"/>
            </a:br>
            <a:r>
              <a:rPr lang="ru-RU" dirty="0" smtClean="0"/>
              <a:t>Проблема построения выравнивания будет обсуждать ниже.</a:t>
            </a:r>
            <a:endParaRPr lang="ru-RU" dirty="0"/>
          </a:p>
        </p:txBody>
      </p:sp>
    </p:spTree>
    <p:extLst>
      <p:ext uri="{BB962C8B-B14F-4D97-AF65-F5344CB8AC3E}">
        <p14:creationId xmlns:p14="http://schemas.microsoft.com/office/powerpoint/2010/main" xmlns="" val="3246340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2017_genes_alignment</Template>
  <TotalTime>1109</TotalTime>
  <Words>3173</Words>
  <Application>Microsoft Office PowerPoint</Application>
  <PresentationFormat>Лист A4 (210x297 мм)</PresentationFormat>
  <Paragraphs>699</Paragraphs>
  <Slides>53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Мутации, гены, выравнивание</vt:lpstr>
      <vt:lpstr>План</vt:lpstr>
      <vt:lpstr>План</vt:lpstr>
      <vt:lpstr>Информация, заключенная в геноме, закодирована в молекуле (-ах) ДНК</vt:lpstr>
      <vt:lpstr>Информация, заключенная в геноме, закодирована в молекуле (-ах) ДНК</vt:lpstr>
      <vt:lpstr>Мутации и их изображение (выравнивание)</vt:lpstr>
      <vt:lpstr>Выравнивание последовательностей геномов M.capricolum и M.mycoides  (маленький фрагмент)</vt:lpstr>
      <vt:lpstr>Слайд 8</vt:lpstr>
      <vt:lpstr>Гомология – общность происхождения</vt:lpstr>
      <vt:lpstr>Наследование ДНК у прокариот (бактерии и археи) и эукариот (организмы, в клетках которых ДНК – кроме митохондриальной – содержится в ядре </vt:lpstr>
      <vt:lpstr>Слайд 11</vt:lpstr>
      <vt:lpstr>Слайд 12</vt:lpstr>
      <vt:lpstr>Слайд 13</vt:lpstr>
      <vt:lpstr>Геномы 78 исландских trios Kong et al., Nature, 2012</vt:lpstr>
      <vt:lpstr>Мутация мутации рознь!</vt:lpstr>
      <vt:lpstr>Слайд 16</vt:lpstr>
      <vt:lpstr>Слайд 17</vt:lpstr>
      <vt:lpstr>Слайд 18</vt:lpstr>
      <vt:lpstr>Особенности заболевания</vt:lpstr>
      <vt:lpstr>Муковисцедоз (он же – цистический фиброз)</vt:lpstr>
      <vt:lpstr>Слайд 21</vt:lpstr>
      <vt:lpstr>Защита генома от мутаций</vt:lpstr>
      <vt:lpstr>Крупные перестройки ДНК</vt:lpstr>
      <vt:lpstr>Человек – шимпанзе: две хромосомы объединились в одну</vt:lpstr>
      <vt:lpstr>Слайд 25</vt:lpstr>
      <vt:lpstr>Длинные повторы в геноме человека</vt:lpstr>
      <vt:lpstr>Размеры геномов</vt:lpstr>
      <vt:lpstr>Типичные размеры генома</vt:lpstr>
      <vt:lpstr>Минимальный геном свободноживущей бактерии</vt:lpstr>
      <vt:lpstr>Упражнения</vt:lpstr>
      <vt:lpstr>Геномы вирусов</vt:lpstr>
      <vt:lpstr>Слайд 32</vt:lpstr>
      <vt:lpstr>Алгоритм выравнивания последовательностей ДНК и белков </vt:lpstr>
      <vt:lpstr>Число операций в алгоритме</vt:lpstr>
      <vt:lpstr>Алгоритм выравнивания решает математическую задачу, а не биологическую</vt:lpstr>
      <vt:lpstr>Вес выравнивания</vt:lpstr>
      <vt:lpstr>Слайд 37</vt:lpstr>
      <vt:lpstr>Слайд 38</vt:lpstr>
      <vt:lpstr>Слайд 39</vt:lpstr>
      <vt:lpstr>Слайд 40</vt:lpstr>
      <vt:lpstr>Идея алгоритма выравнивания</vt:lpstr>
      <vt:lpstr>Идея алгоритма выравнивания</vt:lpstr>
      <vt:lpstr>Локальное выравнивание</vt:lpstr>
      <vt:lpstr>Слайд 44</vt:lpstr>
      <vt:lpstr>Слайд 45</vt:lpstr>
      <vt:lpstr>Слайд 46</vt:lpstr>
      <vt:lpstr>Слайд 47</vt:lpstr>
      <vt:lpstr>Граф для выравнивания</vt:lpstr>
      <vt:lpstr>Пример хорошего выравнивания</vt:lpstr>
      <vt:lpstr>Или так … </vt:lpstr>
      <vt:lpstr>Слайд 51</vt:lpstr>
      <vt:lpstr>конец</vt:lpstr>
      <vt:lpstr>Слайд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aba</dc:creator>
  <cp:lastModifiedBy>aba</cp:lastModifiedBy>
  <cp:revision>117</cp:revision>
  <dcterms:created xsi:type="dcterms:W3CDTF">2017-02-27T19:17:41Z</dcterms:created>
  <dcterms:modified xsi:type="dcterms:W3CDTF">2017-03-01T10:55:55Z</dcterms:modified>
</cp:coreProperties>
</file>