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59" r:id="rId5"/>
    <p:sldId id="273" r:id="rId6"/>
    <p:sldId id="267" r:id="rId7"/>
    <p:sldId id="268" r:id="rId8"/>
    <p:sldId id="260" r:id="rId9"/>
    <p:sldId id="270" r:id="rId10"/>
    <p:sldId id="271" r:id="rId11"/>
    <p:sldId id="272" r:id="rId12"/>
    <p:sldId id="261" r:id="rId13"/>
    <p:sldId id="266" r:id="rId14"/>
    <p:sldId id="269" r:id="rId15"/>
    <p:sldId id="26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300" r:id="rId35"/>
    <p:sldId id="301" r:id="rId36"/>
    <p:sldId id="295" r:id="rId37"/>
    <p:sldId id="292" r:id="rId38"/>
    <p:sldId id="293" r:id="rId39"/>
    <p:sldId id="294" r:id="rId40"/>
    <p:sldId id="296" r:id="rId41"/>
    <p:sldId id="297" r:id="rId42"/>
    <p:sldId id="298" r:id="rId43"/>
    <p:sldId id="299" r:id="rId44"/>
    <p:sldId id="302" r:id="rId45"/>
    <p:sldId id="303" r:id="rId46"/>
    <p:sldId id="304" r:id="rId47"/>
    <p:sldId id="305" r:id="rId48"/>
    <p:sldId id="306" r:id="rId49"/>
    <p:sldId id="307" r:id="rId50"/>
    <p:sldId id="308" r:id="rId51"/>
    <p:sldId id="315" r:id="rId52"/>
    <p:sldId id="309" r:id="rId53"/>
    <p:sldId id="314" r:id="rId54"/>
    <p:sldId id="310" r:id="rId55"/>
    <p:sldId id="311" r:id="rId56"/>
    <p:sldId id="312" r:id="rId57"/>
    <p:sldId id="313"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69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AE220C-9D78-4786-89A5-036560A669FE}" type="datetimeFigureOut">
              <a:rPr lang="ru-RU" smtClean="0"/>
              <a:t>15.03.2017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7D9ED-789D-4962-9BE3-DA9A696CDDCB}"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a:t>
            </a:r>
            <a:r>
              <a:rPr lang="ru-RU" baseline="0" dirty="0" smtClean="0"/>
              <a:t> геномах есть несколько независимых вставок, но нет крупных перестроек (в том числе и на участке 300-400 по нижней последовательности)</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6</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Пьяный</a:t>
            </a:r>
            <a:r>
              <a:rPr lang="ru-RU" baseline="0" dirty="0" smtClean="0"/>
              <a:t> свалится в среднем за </a:t>
            </a:r>
            <a:r>
              <a:rPr lang="en-US" i="1" baseline="0" dirty="0" smtClean="0"/>
              <a:t>B</a:t>
            </a:r>
            <a:r>
              <a:rPr lang="ru-RU" i="1" baseline="0" dirty="0" smtClean="0"/>
              <a:t> </a:t>
            </a:r>
            <a:r>
              <a:rPr lang="en-US" baseline="30000" dirty="0" smtClean="0"/>
              <a:t>2</a:t>
            </a:r>
            <a:r>
              <a:rPr lang="en-US" baseline="0" dirty="0" smtClean="0"/>
              <a:t> </a:t>
            </a:r>
            <a:r>
              <a:rPr lang="ru-RU" baseline="0" dirty="0" smtClean="0"/>
              <a:t>шагов, если в начале он находился в середине дамбы и ширина дамбы </a:t>
            </a:r>
            <a:r>
              <a:rPr lang="en-US" i="1" baseline="0" dirty="0" smtClean="0"/>
              <a:t>B</a:t>
            </a:r>
            <a:r>
              <a:rPr lang="en-US" baseline="0" dirty="0" smtClean="0"/>
              <a:t> </a:t>
            </a:r>
            <a:r>
              <a:rPr lang="ru-RU" baseline="0" dirty="0" smtClean="0"/>
              <a:t>метров. См. </a:t>
            </a:r>
            <a:r>
              <a:rPr lang="pl-PL" baseline="0" dirty="0" smtClean="0"/>
              <a:t>https://ru.wikipedia.org/wiki/</a:t>
            </a:r>
            <a:r>
              <a:rPr lang="ru-RU" baseline="0" dirty="0" err="1" smtClean="0"/>
              <a:t>Задача_о_разорении_игрока</a:t>
            </a:r>
            <a:r>
              <a:rPr lang="ru-RU" baseline="0" dirty="0" smtClean="0"/>
              <a:t> .</a:t>
            </a:r>
            <a:br>
              <a:rPr lang="ru-RU" baseline="0" dirty="0" smtClean="0"/>
            </a:br>
            <a:r>
              <a:rPr lang="ru-RU" baseline="0" dirty="0" smtClean="0"/>
              <a:t>Там много сложной математики, но стоит посмотреть на графики, а в разделе «Длительность случайного блуждания» можно найти ответ</a:t>
            </a:r>
            <a:r>
              <a:rPr lang="en-US" baseline="0" dirty="0" smtClean="0"/>
              <a:t>.</a:t>
            </a:r>
            <a:endParaRPr lang="ru-RU" baseline="30000"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п.н.</a:t>
            </a:r>
            <a:r>
              <a:rPr lang="ru-RU" baseline="0" dirty="0" smtClean="0"/>
              <a:t> = пара нуклеотидов. По</a:t>
            </a:r>
            <a:r>
              <a:rPr lang="en-US" baseline="0" dirty="0" smtClean="0"/>
              <a:t>-</a:t>
            </a:r>
            <a:r>
              <a:rPr lang="ru-RU" baseline="0" dirty="0" err="1" smtClean="0"/>
              <a:t>английски</a:t>
            </a:r>
            <a:r>
              <a:rPr lang="ru-RU" baseline="0" dirty="0" smtClean="0"/>
              <a:t> принято писать </a:t>
            </a:r>
            <a:r>
              <a:rPr lang="en-US" baseline="0" dirty="0" err="1" smtClean="0"/>
              <a:t>bp</a:t>
            </a:r>
            <a:r>
              <a:rPr lang="en-US" baseline="0" dirty="0" smtClean="0"/>
              <a:t> = base pair</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«Отрицательный» потому, что часто вместо </a:t>
            </a:r>
            <a:r>
              <a:rPr lang="en-US" i="1" dirty="0" smtClean="0"/>
              <a:t>f</a:t>
            </a:r>
            <a:r>
              <a:rPr lang="en-US" dirty="0" smtClean="0"/>
              <a:t> </a:t>
            </a:r>
            <a:r>
              <a:rPr lang="ru-RU" dirty="0" smtClean="0"/>
              <a:t> пользуются величиной </a:t>
            </a:r>
            <a:r>
              <a:rPr lang="en-US" i="1" dirty="0" smtClean="0"/>
              <a:t>S</a:t>
            </a:r>
            <a:r>
              <a:rPr lang="en-US" dirty="0" smtClean="0"/>
              <a:t>,</a:t>
            </a:r>
            <a:r>
              <a:rPr lang="en-US" baseline="0" dirty="0" smtClean="0"/>
              <a:t> </a:t>
            </a:r>
            <a:r>
              <a:rPr lang="ru-RU" baseline="0" dirty="0" smtClean="0"/>
              <a:t>связанной с </a:t>
            </a:r>
            <a:r>
              <a:rPr lang="en-US" i="1" baseline="0" dirty="0" smtClean="0"/>
              <a:t>f</a:t>
            </a:r>
            <a:r>
              <a:rPr lang="en-US" baseline="0" dirty="0" smtClean="0"/>
              <a:t> </a:t>
            </a:r>
            <a:r>
              <a:rPr lang="ru-RU" baseline="0" dirty="0" smtClean="0"/>
              <a:t>соотношением </a:t>
            </a:r>
            <a:r>
              <a:rPr lang="en-US" i="1" baseline="0" dirty="0" smtClean="0"/>
              <a:t>f</a:t>
            </a:r>
            <a:r>
              <a:rPr lang="en-US" baseline="0" dirty="0" smtClean="0"/>
              <a:t> = 1 + S (</a:t>
            </a:r>
            <a:r>
              <a:rPr lang="ru-RU" baseline="0" dirty="0" smtClean="0"/>
              <a:t>или же </a:t>
            </a:r>
            <a:r>
              <a:rPr lang="en-US" i="1" baseline="0" dirty="0" smtClean="0"/>
              <a:t>S</a:t>
            </a:r>
            <a:r>
              <a:rPr lang="en-US" baseline="0" dirty="0" smtClean="0"/>
              <a:t> = 1 − 1/</a:t>
            </a:r>
            <a:r>
              <a:rPr lang="en-US" i="1" baseline="0" dirty="0" smtClean="0"/>
              <a:t>f</a:t>
            </a:r>
            <a:r>
              <a:rPr lang="en-US" baseline="0" dirty="0" smtClean="0"/>
              <a:t> , </a:t>
            </a:r>
            <a:r>
              <a:rPr lang="ru-RU" baseline="0" dirty="0" smtClean="0"/>
              <a:t>что при маленьком </a:t>
            </a:r>
            <a:r>
              <a:rPr lang="en-US" i="1" baseline="0" dirty="0" smtClean="0"/>
              <a:t>S</a:t>
            </a:r>
            <a:r>
              <a:rPr lang="en-US" baseline="0" dirty="0" smtClean="0"/>
              <a:t> </a:t>
            </a:r>
            <a:r>
              <a:rPr lang="ru-RU" baseline="0" dirty="0" smtClean="0"/>
              <a:t> примерно то же самое).</a:t>
            </a:r>
            <a:br>
              <a:rPr lang="ru-RU" baseline="0" dirty="0" smtClean="0"/>
            </a:br>
            <a:r>
              <a:rPr lang="en-US" i="1" baseline="0" dirty="0" smtClean="0"/>
              <a:t>S</a:t>
            </a:r>
            <a:r>
              <a:rPr lang="en-US" baseline="0" dirty="0" smtClean="0"/>
              <a:t> </a:t>
            </a:r>
            <a:r>
              <a:rPr lang="ru-RU" baseline="0" dirty="0" smtClean="0"/>
              <a:t> называется «коэффициентом отбора» и для случая стабилизирующего отбора </a:t>
            </a:r>
            <a:r>
              <a:rPr lang="en-US" i="1" baseline="0" dirty="0" smtClean="0"/>
              <a:t>S</a:t>
            </a:r>
            <a:r>
              <a:rPr lang="en-US" baseline="0" dirty="0" smtClean="0"/>
              <a:t> &lt; 0.</a:t>
            </a:r>
          </a:p>
          <a:p>
            <a:r>
              <a:rPr lang="ru-RU" baseline="0" dirty="0" smtClean="0"/>
              <a:t>Роль отрицательного отбора для популяции как раз сугубо положительная </a:t>
            </a:r>
            <a:r>
              <a:rPr lang="ru-RU" baseline="0" dirty="0" smtClean="0">
                <a:sym typeface="Wingdings" pitchFamily="2" charset="2"/>
              </a:rPr>
              <a:t> .</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Положительный отбор ещё называют направленным.</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28</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Бактерии просто</a:t>
            </a:r>
            <a:r>
              <a:rPr lang="ru-RU" baseline="0" dirty="0" smtClean="0"/>
              <a:t> делятся, у каждой бактерии ровно один предок в любом предыдущем поколении.</a:t>
            </a:r>
          </a:p>
          <a:p>
            <a:r>
              <a:rPr lang="ru-RU" baseline="0" dirty="0" smtClean="0"/>
              <a:t>У организмов с половым размножением по два предка в предшествующем поколении.</a:t>
            </a:r>
          </a:p>
          <a:p>
            <a:r>
              <a:rPr lang="ru-RU" baseline="0" dirty="0" smtClean="0"/>
              <a:t>Поэтому у таких организмов в стабильной популяции в среднем по два потомка в следующем поколении.</a:t>
            </a:r>
          </a:p>
          <a:p>
            <a:r>
              <a:rPr lang="ru-RU" baseline="0" dirty="0" smtClean="0"/>
              <a:t>(По другому можно сказать: у каждой пары по два потомка; но ведь потомок пары является по определению потомком каждого члена пары).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29</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Либо все ближайшие потомки погибнут, либо, удваиваясь</a:t>
            </a:r>
            <a:r>
              <a:rPr lang="ru-RU" baseline="0" dirty="0" smtClean="0"/>
              <a:t> в каждом поколении, потомки довольно скоро займут всю популяцию.</a:t>
            </a:r>
          </a:p>
          <a:p>
            <a:r>
              <a:rPr lang="ru-RU" baseline="0" dirty="0" smtClean="0"/>
              <a:t>Если взять человека, жившего около 100 000 лет назад, то у него либо вообще нет ныне живущих потомков, либо наоборот, его потомки составляют значительную часть населения Земли, может быть даже вообще всё население. Соотношение между теми и другими оценить довольно трудно при нынешних знаниях ранней истории человечества. Но вероятно, что таких, чьи потомки сейчас занимают всю Землю, было по крайней мере несколько тысяч. Иными словами, каждый из нас − потомок ВСЕХ этих людей.</a:t>
            </a:r>
          </a:p>
          <a:p>
            <a:r>
              <a:rPr lang="ru-RU" baseline="0" dirty="0" smtClean="0"/>
              <a:t>Отдельная тема − так называемая «</a:t>
            </a:r>
            <a:r>
              <a:rPr lang="ru-RU" baseline="0" dirty="0" err="1" smtClean="0"/>
              <a:t>митохондриальная</a:t>
            </a:r>
            <a:r>
              <a:rPr lang="ru-RU" baseline="0" dirty="0" smtClean="0"/>
              <a:t> Ева», это женщина, чьи потомки </a:t>
            </a:r>
            <a:r>
              <a:rPr lang="ru-RU" b="1" baseline="0" dirty="0" smtClean="0"/>
              <a:t>по чистой женской линии</a:t>
            </a:r>
            <a:r>
              <a:rPr lang="ru-RU" b="0" baseline="0" dirty="0" smtClean="0"/>
              <a:t> составляют всё человечество.</a:t>
            </a:r>
          </a:p>
          <a:p>
            <a:r>
              <a:rPr lang="ru-RU" b="0" baseline="0" dirty="0" smtClean="0"/>
              <a:t>В чём разница, можно понять, если вспомнить, что у каждого человека 4 прабабушки, но только одна из них (мать матери </a:t>
            </a:r>
            <a:r>
              <a:rPr lang="ru-RU" b="0" baseline="0" dirty="0" err="1" smtClean="0"/>
              <a:t>матери</a:t>
            </a:r>
            <a:r>
              <a:rPr lang="ru-RU" b="0" baseline="0" dirty="0" smtClean="0"/>
              <a:t>) </a:t>
            </a:r>
            <a:r>
              <a:rPr lang="ru-RU" b="0" baseline="0" dirty="0" smtClean="0">
                <a:latin typeface="Times New Roman"/>
                <a:cs typeface="Times New Roman"/>
              </a:rPr>
              <a:t>– по чистой женской линии.</a:t>
            </a:r>
          </a:p>
          <a:p>
            <a:r>
              <a:rPr lang="ru-RU" b="0" baseline="0" dirty="0" smtClean="0">
                <a:latin typeface="Times New Roman"/>
                <a:cs typeface="Times New Roman"/>
              </a:rPr>
              <a:t>100 000 лет назад жило множество предков каждого человека, но ровно одна его прародительница по чистой женской линии. Когда жила общая прародительница по женской линии всех вообще ныне живущих людей, пытаются определить по ДНК митохондрий, которые передаются только от матери (поэтому «</a:t>
            </a:r>
            <a:r>
              <a:rPr lang="ru-RU" b="0" baseline="0" dirty="0" err="1" smtClean="0">
                <a:latin typeface="Times New Roman"/>
                <a:cs typeface="Times New Roman"/>
              </a:rPr>
              <a:t>митохондриальная</a:t>
            </a:r>
            <a:r>
              <a:rPr lang="ru-RU" b="0" baseline="0" dirty="0" smtClean="0">
                <a:latin typeface="Times New Roman"/>
                <a:cs typeface="Times New Roman"/>
              </a:rPr>
              <a:t> Ева»), но оценки пока колеблются в широких пределах, примерно от 100 000 до 200 000 лет.</a:t>
            </a:r>
            <a:endParaRPr lang="ru-RU" baseline="0" dirty="0" smtClean="0"/>
          </a:p>
          <a:p>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30</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Синонимические</a:t>
            </a:r>
            <a:r>
              <a:rPr lang="ru-RU" baseline="0" dirty="0" smtClean="0"/>
              <a:t> мутации, как правило, нейтральны</a:t>
            </a:r>
          </a:p>
          <a:p>
            <a:r>
              <a:rPr lang="ru-RU" baseline="0" dirty="0" smtClean="0"/>
              <a:t>Замена остатка на близкий может быть нейтральной, </a:t>
            </a:r>
            <a:r>
              <a:rPr lang="ru-RU" baseline="0" dirty="0" err="1" smtClean="0"/>
              <a:t>слабовредной</a:t>
            </a:r>
            <a:r>
              <a:rPr lang="ru-RU" baseline="0" dirty="0" smtClean="0"/>
              <a:t> (например, порождать вариант с </a:t>
            </a:r>
            <a:r>
              <a:rPr lang="en-US" i="1" baseline="0" dirty="0" smtClean="0"/>
              <a:t>f</a:t>
            </a:r>
            <a:r>
              <a:rPr lang="en-US" baseline="0" dirty="0" smtClean="0"/>
              <a:t> = 0,9999)</a:t>
            </a:r>
            <a:r>
              <a:rPr lang="ru-RU" baseline="0" dirty="0" smtClean="0"/>
              <a:t> или вредной, изредка и летальной.</a:t>
            </a:r>
          </a:p>
          <a:p>
            <a:r>
              <a:rPr lang="ru-RU" baseline="0" dirty="0" smtClean="0"/>
              <a:t>Замена остатка на непохожий обычно вредная, часто летальная, но в некоторых случаях может быть и нейтральной.</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Это выравнивание последовательностей </a:t>
            </a:r>
            <a:r>
              <a:rPr lang="ru-RU" dirty="0" err="1" smtClean="0"/>
              <a:t>цитохромов</a:t>
            </a:r>
            <a:r>
              <a:rPr lang="ru-RU" dirty="0" smtClean="0"/>
              <a:t> </a:t>
            </a:r>
            <a:r>
              <a:rPr lang="en-US" dirty="0" smtClean="0"/>
              <a:t>B5 </a:t>
            </a:r>
            <a:r>
              <a:rPr lang="ru-RU" dirty="0" smtClean="0"/>
              <a:t>курицы (сверху)</a:t>
            </a:r>
            <a:r>
              <a:rPr lang="ru-RU" baseline="0" dirty="0" smtClean="0"/>
              <a:t> и человека (снизу).</a:t>
            </a:r>
          </a:p>
          <a:p>
            <a:r>
              <a:rPr lang="ru-RU" baseline="0" dirty="0" err="1" smtClean="0"/>
              <a:t>Цитохром</a:t>
            </a:r>
            <a:r>
              <a:rPr lang="ru-RU" baseline="0" dirty="0" smtClean="0"/>
              <a:t> </a:t>
            </a:r>
            <a:r>
              <a:rPr lang="en-US" baseline="0" dirty="0" smtClean="0"/>
              <a:t>B5 </a:t>
            </a:r>
            <a:r>
              <a:rPr lang="ru-RU" baseline="0" dirty="0" smtClean="0"/>
              <a:t>участвует в клеточном дыхании и выполняет примерно одну и ту же функцию у всех животных.</a:t>
            </a:r>
          </a:p>
          <a:p>
            <a:endParaRPr lang="ru-RU" baseline="0" dirty="0" smtClean="0"/>
          </a:p>
          <a:p>
            <a:r>
              <a:rPr lang="ru-RU" baseline="0" dirty="0" smtClean="0"/>
              <a:t>Вертикальная черта означает совпадение букв, две точки – пару родственных букв (положительное значение в матрице замен, см. следующий слайд), одна точка – пару неродственных букв (ноль или минус в матрице замен).</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Матрица называется </a:t>
            </a:r>
            <a:r>
              <a:rPr lang="en-US" dirty="0" smtClean="0"/>
              <a:t>“BLOSUM62”.</a:t>
            </a:r>
          </a:p>
          <a:p>
            <a:r>
              <a:rPr lang="ru-RU" dirty="0" smtClean="0"/>
              <a:t>Для</a:t>
            </a:r>
            <a:r>
              <a:rPr lang="ru-RU" baseline="0" dirty="0" smtClean="0"/>
              <a:t> построения матрицы взяты пары соответствующих друг другу аминокислот из последовательностей родственных белков.</a:t>
            </a:r>
          </a:p>
          <a:p>
            <a:r>
              <a:rPr lang="ru-RU" baseline="0" dirty="0" smtClean="0"/>
              <a:t>Предварительно отобраны пары белков, сходных не более чем на 62% по всей длине.</a:t>
            </a:r>
          </a:p>
          <a:p>
            <a:r>
              <a:rPr lang="ru-RU" baseline="0" dirty="0" smtClean="0"/>
              <a:t>После этого определены частоты пар аминокислот </a:t>
            </a:r>
            <a:r>
              <a:rPr lang="en-US" i="1" baseline="0" dirty="0" smtClean="0"/>
              <a:t>q</a:t>
            </a:r>
            <a:r>
              <a:rPr lang="en-US" i="1" baseline="-25000" dirty="0" smtClean="0"/>
              <a:t>ab</a:t>
            </a:r>
            <a:r>
              <a:rPr lang="en-US" baseline="0" dirty="0" smtClean="0"/>
              <a:t> </a:t>
            </a:r>
            <a:r>
              <a:rPr lang="ru-RU" baseline="0" dirty="0" smtClean="0"/>
              <a:t>и частоты отдельных аминокислот </a:t>
            </a:r>
            <a:r>
              <a:rPr lang="en-US" i="1" baseline="0" dirty="0" smtClean="0"/>
              <a:t>p</a:t>
            </a:r>
            <a:r>
              <a:rPr lang="en-US" i="1" baseline="-25000" dirty="0" smtClean="0"/>
              <a:t>a</a:t>
            </a:r>
            <a:r>
              <a:rPr lang="en-US" baseline="0" dirty="0" smtClean="0"/>
              <a:t>.</a:t>
            </a:r>
          </a:p>
          <a:p>
            <a:r>
              <a:rPr lang="ru-RU" baseline="0" dirty="0" smtClean="0"/>
              <a:t>Число на пересечении строки </a:t>
            </a:r>
            <a:r>
              <a:rPr lang="en-US" i="1" baseline="0" dirty="0" smtClean="0"/>
              <a:t>a</a:t>
            </a:r>
            <a:r>
              <a:rPr lang="en-US" baseline="0" dirty="0" smtClean="0"/>
              <a:t> </a:t>
            </a:r>
            <a:r>
              <a:rPr lang="ru-RU" baseline="0" dirty="0" smtClean="0"/>
              <a:t>и столбца </a:t>
            </a:r>
            <a:r>
              <a:rPr lang="en-US" i="1" baseline="0" dirty="0" smtClean="0"/>
              <a:t>b</a:t>
            </a:r>
            <a:r>
              <a:rPr lang="en-US" baseline="0" dirty="0" smtClean="0"/>
              <a:t> </a:t>
            </a:r>
            <a:r>
              <a:rPr lang="ru-RU" baseline="0" dirty="0" smtClean="0"/>
              <a:t>получается из </a:t>
            </a:r>
            <a:r>
              <a:rPr lang="en-US" baseline="0" dirty="0" smtClean="0"/>
              <a:t>ln (</a:t>
            </a:r>
            <a:r>
              <a:rPr lang="en-US" i="1" baseline="0" dirty="0" smtClean="0"/>
              <a:t>q</a:t>
            </a:r>
            <a:r>
              <a:rPr lang="en-US" i="1" baseline="-25000" dirty="0" smtClean="0"/>
              <a:t>ab</a:t>
            </a:r>
            <a:r>
              <a:rPr lang="en-US" baseline="0" dirty="0" smtClean="0"/>
              <a:t>/(</a:t>
            </a:r>
            <a:r>
              <a:rPr lang="en-US" i="1" baseline="0" dirty="0" smtClean="0"/>
              <a:t>p</a:t>
            </a:r>
            <a:r>
              <a:rPr lang="en-US" i="1" baseline="-25000" dirty="0" smtClean="0"/>
              <a:t>a</a:t>
            </a:r>
            <a:r>
              <a:rPr lang="en-US" i="1" baseline="0" dirty="0" smtClean="0"/>
              <a:t>p</a:t>
            </a:r>
            <a:r>
              <a:rPr lang="en-US" i="1" baseline="-25000" dirty="0" smtClean="0"/>
              <a:t>b</a:t>
            </a:r>
            <a:r>
              <a:rPr lang="ru-RU" baseline="0" dirty="0" smtClean="0"/>
              <a:t> </a:t>
            </a:r>
            <a:r>
              <a:rPr lang="en-US" baseline="0" dirty="0" smtClean="0"/>
              <a:t>)) </a:t>
            </a:r>
            <a:r>
              <a:rPr lang="ru-RU" baseline="0" dirty="0" smtClean="0"/>
              <a:t>после умножения на 2 и округления до ближайшего целого.</a:t>
            </a:r>
          </a:p>
          <a:p>
            <a:r>
              <a:rPr lang="ru-RU" dirty="0" smtClean="0"/>
              <a:t>То есть чем чаще </a:t>
            </a:r>
            <a:r>
              <a:rPr lang="ru-RU" baseline="0" dirty="0" smtClean="0"/>
              <a:t>замена </a:t>
            </a:r>
            <a:r>
              <a:rPr lang="en-US" i="1" baseline="0" dirty="0" smtClean="0"/>
              <a:t>a</a:t>
            </a:r>
            <a:r>
              <a:rPr lang="en-US" baseline="0" dirty="0" smtClean="0"/>
              <a:t> </a:t>
            </a:r>
            <a:r>
              <a:rPr lang="ru-RU" baseline="0" dirty="0" smtClean="0"/>
              <a:t>на </a:t>
            </a:r>
            <a:r>
              <a:rPr lang="en-US" i="1" baseline="0" dirty="0" smtClean="0"/>
              <a:t>b</a:t>
            </a:r>
            <a:r>
              <a:rPr lang="en-US" baseline="0" dirty="0" smtClean="0"/>
              <a:t> </a:t>
            </a:r>
            <a:r>
              <a:rPr lang="ru-RU" baseline="0" dirty="0" smtClean="0"/>
              <a:t>закрепляется в ходе эволюции, тем больше число.</a:t>
            </a:r>
            <a:endParaRPr lang="en-US" baseline="0" dirty="0" smtClean="0"/>
          </a:p>
          <a:p>
            <a:r>
              <a:rPr lang="ru-RU" baseline="0" dirty="0" smtClean="0"/>
              <a:t>Числа на диагонали отвечают средней консервативности (склонности не заменяться) соответствующей буквы.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39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Последовательности двух белков приведены в так</a:t>
            </a:r>
            <a:r>
              <a:rPr lang="ru-RU" baseline="0" dirty="0" smtClean="0"/>
              <a:t> называемом </a:t>
            </a:r>
            <a:r>
              <a:rPr lang="en-US" baseline="0" dirty="0" err="1" smtClean="0"/>
              <a:t>fasta</a:t>
            </a:r>
            <a:r>
              <a:rPr lang="en-US" baseline="0" dirty="0" smtClean="0"/>
              <a:t>-</a:t>
            </a:r>
            <a:r>
              <a:rPr lang="ru-RU" baseline="0" dirty="0" smtClean="0"/>
              <a:t>формате.</a:t>
            </a:r>
          </a:p>
          <a:p>
            <a:r>
              <a:rPr lang="ru-RU" baseline="0" dirty="0" smtClean="0"/>
              <a:t>Это наиболее распространённый формат для хранения биологических последовательностей в компьютерных файлах.</a:t>
            </a:r>
          </a:p>
          <a:p>
            <a:r>
              <a:rPr lang="ru-RU" baseline="0" dirty="0" smtClean="0"/>
              <a:t>Каждая последовательность занимает несколько строк, первая из которых начинается с </a:t>
            </a:r>
            <a:r>
              <a:rPr lang="en-US" baseline="0" dirty="0" smtClean="0"/>
              <a:t>“&gt;” </a:t>
            </a:r>
            <a:r>
              <a:rPr lang="ru-RU" baseline="0" dirty="0" smtClean="0"/>
              <a:t>и содержит название, а также часто краткое описание последовательности.</a:t>
            </a:r>
          </a:p>
          <a:p>
            <a:r>
              <a:rPr lang="ru-RU" baseline="0" dirty="0" smtClean="0"/>
              <a:t>Остальные строки – сама последовательность (буквы, обозначающие аминокислоты или нуклеотиды).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40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Геном циклический</a:t>
            </a:r>
            <a:r>
              <a:rPr lang="ru-RU" baseline="0" dirty="0" smtClean="0"/>
              <a:t> и состоит из двух цепей.</a:t>
            </a:r>
            <a:br>
              <a:rPr lang="ru-RU" baseline="0" dirty="0" smtClean="0"/>
            </a:br>
            <a:r>
              <a:rPr lang="ru-RU" baseline="0" dirty="0" smtClean="0"/>
              <a:t>Последовательность, лежащая в базе данных, линейная и её буквы отвечают нуклеотидам только одной цепи. Начало и цепь определяются произвольно.</a:t>
            </a:r>
          </a:p>
          <a:p>
            <a:r>
              <a:rPr lang="ru-RU" baseline="0" dirty="0" smtClean="0"/>
              <a:t>Нетрудно создать последовательность, которая представляет ту же </a:t>
            </a:r>
            <a:r>
              <a:rPr lang="ru-RU" baseline="0" dirty="0" err="1" smtClean="0"/>
              <a:t>двухцепочечную</a:t>
            </a:r>
            <a:r>
              <a:rPr lang="ru-RU" baseline="0" dirty="0" smtClean="0"/>
              <a:t> кольцевую ДНК, но начинается в другом месте и изображает другую цепь.</a:t>
            </a:r>
          </a:p>
          <a:p>
            <a:r>
              <a:rPr lang="ru-RU" baseline="0" dirty="0" smtClean="0"/>
              <a:t>В данном случае с одной из последовательностей проделана такая операция, чтобы сравнение геномов было более наглядным.</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7</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pl-PL" dirty="0" smtClean="0"/>
              <a:t>http://en.wikipedia.org/wiki/Needleman%E2%80%93Wunsch_algorithm#mediaviewer/File:Needleman-Wunsch_pairwise_sequence_alignment.png</a:t>
            </a:r>
            <a:endParaRPr lang="ru-RU" dirty="0" smtClean="0"/>
          </a:p>
          <a:p>
            <a:r>
              <a:rPr lang="ru-RU" dirty="0" smtClean="0"/>
              <a:t>Здесь</a:t>
            </a:r>
            <a:r>
              <a:rPr lang="ru-RU" baseline="0" dirty="0" smtClean="0"/>
              <a:t> пример выравнивания последовательностей ДНК, где используется только два веса сопоставления: 1 или −1. </a:t>
            </a:r>
          </a:p>
          <a:p>
            <a:r>
              <a:rPr lang="ru-RU" baseline="0" dirty="0" smtClean="0"/>
              <a:t>При выравнивании последовательностей белков веса сопоставлений более разнообразны и берутся из матрицы замен.</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49</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50</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«Работает плохо» значит:</a:t>
            </a:r>
            <a:r>
              <a:rPr lang="ru-RU" baseline="0" dirty="0" smtClean="0"/>
              <a:t> часто даёт результат, далёкий от биологически правильного.</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52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Вне</a:t>
            </a:r>
            <a:r>
              <a:rPr lang="ru-RU" baseline="0" dirty="0" smtClean="0"/>
              <a:t> участка 288-362 первой последовательности и участка 121-204 второй последовательности алгоритм не выявил признаков родства, превосходящих по весу родство между этими участками.</a:t>
            </a:r>
          </a:p>
          <a:p>
            <a:r>
              <a:rPr lang="ru-RU" baseline="0" dirty="0" smtClean="0"/>
              <a:t>Иными словами: если эти последовательности родственны, то с наибольшей убедительностью родство проявляется на данных участках.</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54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То,</a:t>
            </a:r>
            <a:r>
              <a:rPr lang="ru-RU" baseline="0" dirty="0" smtClean="0"/>
              <a:t> что выдают в данном случае программы, никакого биологического смысла скорее всего не несёт!</a:t>
            </a:r>
          </a:p>
          <a:p>
            <a:r>
              <a:rPr lang="ru-RU" baseline="0" dirty="0" smtClean="0"/>
              <a:t>Но программы устроены так, что выдают ответ на любых исходных данных.</a:t>
            </a:r>
          </a:p>
          <a:p>
            <a:r>
              <a:rPr lang="ru-RU" baseline="0" dirty="0" smtClean="0"/>
              <a:t>Определять, есть ли смысл – задача пользователя!</a:t>
            </a:r>
          </a:p>
          <a:p>
            <a:r>
              <a:rPr lang="ru-RU" baseline="0" dirty="0" smtClean="0"/>
              <a:t>(А в помощь ему – другие программы и методы).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55</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Закономерности</a:t>
            </a:r>
            <a:r>
              <a:rPr lang="ru-RU" baseline="0" dirty="0" smtClean="0"/>
              <a:t> эволюции лучше всего видны при рассмотрении достаточно «толстых» множественных выравниваний (пока мы видим лишь две последовательности, в наблюдаемых заменах слишком велика роль случая)</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56</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Программа </a:t>
            </a:r>
            <a:r>
              <a:rPr lang="en-US" dirty="0" err="1" smtClean="0"/>
              <a:t>Jalview</a:t>
            </a:r>
            <a:r>
              <a:rPr lang="ru-RU" dirty="0" smtClean="0"/>
              <a:t>, одна из многих возможных раскрасок.</a:t>
            </a:r>
          </a:p>
          <a:p>
            <a:r>
              <a:rPr lang="ru-RU" dirty="0" smtClean="0"/>
              <a:t>Попробуйте</a:t>
            </a:r>
            <a:r>
              <a:rPr lang="ru-RU" baseline="0" dirty="0" smtClean="0"/>
              <a:t> понять, что означает тёмно-синий и светло-синий фон буквы.</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57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Аминокислоты</a:t>
            </a:r>
            <a:r>
              <a:rPr lang="ru-RU" baseline="0" dirty="0" smtClean="0"/>
              <a:t> различаются по величине, сродству к воде, заряду …</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Здесь изображена только основная цепь (остов), раскрашенная в соответствии</a:t>
            </a:r>
            <a:r>
              <a:rPr lang="ru-RU" baseline="0" dirty="0" smtClean="0"/>
              <a:t> со вторичной структурой (спирали пурпурные, тяжи жёлтые, остальное серое). Кроме того, синими и красными шариками изображены границы фосфолипидной мембраны, в которую встраивается белок.</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Видно</a:t>
            </a:r>
            <a:r>
              <a:rPr lang="ru-RU" baseline="0" dirty="0" smtClean="0"/>
              <a:t> три </a:t>
            </a:r>
            <a:r>
              <a:rPr lang="ru-RU" baseline="0" dirty="0" err="1" smtClean="0"/>
              <a:t>экзона</a:t>
            </a:r>
            <a:r>
              <a:rPr lang="ru-RU" baseline="0" dirty="0" smtClean="0"/>
              <a:t>, разделённые </a:t>
            </a:r>
            <a:r>
              <a:rPr lang="ru-RU" baseline="0" dirty="0" err="1" smtClean="0"/>
              <a:t>интронами</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FC15023-2755-4F1D-9286-C2EF89384059}" type="slidenum">
              <a:rPr lang="ru-RU"/>
              <a:pPr/>
              <a:t>15</a:t>
            </a:fld>
            <a:endParaRPr lang="ru-RU"/>
          </a:p>
        </p:txBody>
      </p:sp>
      <p:sp>
        <p:nvSpPr>
          <p:cNvPr id="50177" name="Rectangle 1"/>
          <p:cNvSpPr txBox="1">
            <a:spLocks noGrp="1" noRot="1" noChangeAspect="1" noChangeArrowheads="1"/>
          </p:cNvSpPr>
          <p:nvPr>
            <p:ph type="sldImg"/>
          </p:nvPr>
        </p:nvSpPr>
        <p:spPr bwMode="auto">
          <a:xfrm>
            <a:off x="1373188" y="765175"/>
            <a:ext cx="5026025" cy="3770313"/>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777408" y="4776932"/>
            <a:ext cx="6217864" cy="4443557"/>
          </a:xfrm>
          <a:prstGeom prst="rect">
            <a:avLst/>
          </a:prstGeom>
          <a:noFill/>
          <a:ln>
            <a:round/>
            <a:headEnd/>
            <a:tailEnd/>
          </a:ln>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Популяция (в данном</a:t>
            </a:r>
            <a:r>
              <a:rPr lang="ru-RU" baseline="0" dirty="0" smtClean="0"/>
              <a:t> случае) </a:t>
            </a:r>
            <a:r>
              <a:rPr lang="ru-RU" dirty="0" smtClean="0">
                <a:latin typeface="Times New Roman"/>
                <a:cs typeface="Times New Roman"/>
              </a:rPr>
              <a:t>– набор организмов, занимающих одну экологическую нишу;</a:t>
            </a:r>
            <a:r>
              <a:rPr lang="ru-RU" baseline="0" dirty="0" smtClean="0">
                <a:latin typeface="Times New Roman"/>
                <a:cs typeface="Times New Roman"/>
              </a:rPr>
              <a:t> из-за этого численность популяции ограничена сверху ресурсами ниши.</a:t>
            </a:r>
          </a:p>
          <a:p>
            <a:r>
              <a:rPr lang="ru-RU" baseline="0" dirty="0" smtClean="0">
                <a:latin typeface="Times New Roman"/>
                <a:cs typeface="Times New Roman"/>
              </a:rPr>
              <a:t>Бывают популяции быстро растущие, это означает, что популяция осваивает новую нишу. Бывают вымирающие популяции (при наступлении неблагоприятных условий). </a:t>
            </a:r>
          </a:p>
          <a:p>
            <a:r>
              <a:rPr lang="ru-RU" baseline="0" dirty="0" smtClean="0">
                <a:latin typeface="Times New Roman"/>
                <a:cs typeface="Times New Roman"/>
              </a:rPr>
              <a:t>Но такие состояния не может продолжаться сколько-нибудь продолжительное время.</a:t>
            </a:r>
          </a:p>
          <a:p>
            <a:r>
              <a:rPr lang="ru-RU" baseline="0" dirty="0" smtClean="0">
                <a:latin typeface="Times New Roman"/>
                <a:cs typeface="Times New Roman"/>
              </a:rPr>
              <a:t>Поэтому в историческом контексте можно считать, что все популяции имеют постоянную численность, по крайней мере в среднем за несколько сотен лет.</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Полиморфизм</a:t>
            </a:r>
            <a:r>
              <a:rPr lang="ru-RU" baseline="0" dirty="0" smtClean="0"/>
              <a:t> = различие </a:t>
            </a:r>
            <a:r>
              <a:rPr lang="ru-RU" baseline="0" dirty="0" err="1" smtClean="0"/>
              <a:t>гнеомов</a:t>
            </a:r>
            <a:r>
              <a:rPr lang="ru-RU" baseline="0" dirty="0" smtClean="0"/>
              <a:t> разных членов одной популяции.</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Если измерять </a:t>
            </a:r>
            <a:r>
              <a:rPr lang="en-US" i="1" dirty="0" smtClean="0"/>
              <a:t>T</a:t>
            </a:r>
            <a:r>
              <a:rPr lang="en-US" baseline="0" dirty="0" smtClean="0"/>
              <a:t>  </a:t>
            </a:r>
            <a:r>
              <a:rPr lang="ru-RU" baseline="0" dirty="0" smtClean="0"/>
              <a:t>в секундах, то на число шагов, равное корню квадратному из </a:t>
            </a:r>
            <a:r>
              <a:rPr lang="en-US" i="1" baseline="0" dirty="0" smtClean="0"/>
              <a:t>T </a:t>
            </a:r>
            <a:r>
              <a:rPr lang="en-US" baseline="0" dirty="0" smtClean="0"/>
              <a:t>/10.</a:t>
            </a:r>
            <a:endParaRPr lang="ru-RU" dirty="0"/>
          </a:p>
        </p:txBody>
      </p:sp>
      <p:sp>
        <p:nvSpPr>
          <p:cNvPr id="4" name="Номер слайда 3"/>
          <p:cNvSpPr>
            <a:spLocks noGrp="1"/>
          </p:cNvSpPr>
          <p:nvPr>
            <p:ph type="sldNum" sz="quarter" idx="10"/>
          </p:nvPr>
        </p:nvSpPr>
        <p:spPr/>
        <p:txBody>
          <a:bodyPr/>
          <a:lstStyle/>
          <a:p>
            <a:fld id="{32111C85-3E4B-4780-AACE-C5B34795C66D}"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05798B8-EC23-4FCB-8BA7-B4A00587FA31}" type="datetimeFigureOut">
              <a:rPr lang="ru-RU" smtClean="0"/>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1BB228-7ED2-4D6D-913E-8D413195686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5798B8-EC23-4FCB-8BA7-B4A00587FA31}" type="datetimeFigureOut">
              <a:rPr lang="ru-RU" smtClean="0"/>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1BB228-7ED2-4D6D-913E-8D413195686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5798B8-EC23-4FCB-8BA7-B4A00587FA31}" type="datetimeFigureOut">
              <a:rPr lang="ru-RU" smtClean="0"/>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1BB228-7ED2-4D6D-913E-8D413195686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5798B8-EC23-4FCB-8BA7-B4A00587FA31}" type="datetimeFigureOut">
              <a:rPr lang="ru-RU" smtClean="0"/>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1BB228-7ED2-4D6D-913E-8D413195686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05798B8-EC23-4FCB-8BA7-B4A00587FA31}" type="datetimeFigureOut">
              <a:rPr lang="ru-RU" smtClean="0"/>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1BB228-7ED2-4D6D-913E-8D413195686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05798B8-EC23-4FCB-8BA7-B4A00587FA31}" type="datetimeFigureOut">
              <a:rPr lang="ru-RU" smtClean="0"/>
              <a:t>15.03.2017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1BB228-7ED2-4D6D-913E-8D413195686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05798B8-EC23-4FCB-8BA7-B4A00587FA31}" type="datetimeFigureOut">
              <a:rPr lang="ru-RU" smtClean="0"/>
              <a:t>15.03.2017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1BB228-7ED2-4D6D-913E-8D413195686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05798B8-EC23-4FCB-8BA7-B4A00587FA31}" type="datetimeFigureOut">
              <a:rPr lang="ru-RU" smtClean="0"/>
              <a:t>15.03.2017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1BB228-7ED2-4D6D-913E-8D413195686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5798B8-EC23-4FCB-8BA7-B4A00587FA31}" type="datetimeFigureOut">
              <a:rPr lang="ru-RU" smtClean="0"/>
              <a:t>15.03.2017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1BB228-7ED2-4D6D-913E-8D413195686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5798B8-EC23-4FCB-8BA7-B4A00587FA31}" type="datetimeFigureOut">
              <a:rPr lang="ru-RU" smtClean="0"/>
              <a:t>15.03.2017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1BB228-7ED2-4D6D-913E-8D413195686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5798B8-EC23-4FCB-8BA7-B4A00587FA31}" type="datetimeFigureOut">
              <a:rPr lang="ru-RU" smtClean="0"/>
              <a:t>15.03.2017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1BB228-7ED2-4D6D-913E-8D413195686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798B8-EC23-4FCB-8BA7-B4A00587FA31}" type="datetimeFigureOut">
              <a:rPr lang="ru-RU" smtClean="0"/>
              <a:t>15.03.2017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BB228-7ED2-4D6D-913E-8D413195686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Молекулярная эволюция</a:t>
            </a:r>
            <a:endParaRPr lang="ru-RU" dirty="0"/>
          </a:p>
        </p:txBody>
      </p:sp>
      <p:sp>
        <p:nvSpPr>
          <p:cNvPr id="3" name="Подзаголовок 2"/>
          <p:cNvSpPr>
            <a:spLocks noGrp="1"/>
          </p:cNvSpPr>
          <p:nvPr>
            <p:ph type="subTitle" idx="1"/>
          </p:nvPr>
        </p:nvSpPr>
        <p:spPr/>
        <p:txBody>
          <a:bodyPr>
            <a:normAutofit/>
          </a:bodyPr>
          <a:lstStyle/>
          <a:p>
            <a:r>
              <a:rPr lang="ru-RU" dirty="0" smtClean="0"/>
              <a:t>Мутации</a:t>
            </a:r>
          </a:p>
          <a:p>
            <a:r>
              <a:rPr lang="ru-RU" dirty="0" smtClean="0"/>
              <a:t>Дрейф и отбор</a:t>
            </a:r>
          </a:p>
          <a:p>
            <a:r>
              <a:rPr lang="ru-RU" dirty="0" smtClean="0"/>
              <a:t>Выравнивание</a:t>
            </a:r>
          </a:p>
        </p:txBody>
      </p:sp>
      <p:sp>
        <p:nvSpPr>
          <p:cNvPr id="4" name="TextBox 3"/>
          <p:cNvSpPr txBox="1"/>
          <p:nvPr/>
        </p:nvSpPr>
        <p:spPr>
          <a:xfrm>
            <a:off x="457200" y="228600"/>
            <a:ext cx="8458200" cy="923330"/>
          </a:xfrm>
          <a:prstGeom prst="rect">
            <a:avLst/>
          </a:prstGeom>
          <a:noFill/>
        </p:spPr>
        <p:txBody>
          <a:bodyPr wrap="square" rtlCol="0">
            <a:spAutoFit/>
          </a:bodyPr>
          <a:lstStyle/>
          <a:p>
            <a:pPr algn="ctr"/>
            <a:r>
              <a:rPr lang="ru-RU" dirty="0" smtClean="0">
                <a:solidFill>
                  <a:schemeClr val="bg1">
                    <a:lumMod val="50000"/>
                  </a:schemeClr>
                </a:solidFill>
              </a:rPr>
              <a:t>Межфакультетский курс «</a:t>
            </a:r>
            <a:r>
              <a:rPr lang="ru-RU" dirty="0" err="1" smtClean="0">
                <a:solidFill>
                  <a:schemeClr val="bg1">
                    <a:lumMod val="50000"/>
                  </a:schemeClr>
                </a:solidFill>
              </a:rPr>
              <a:t>Биоинформатика</a:t>
            </a:r>
            <a:r>
              <a:rPr lang="ru-RU" dirty="0" smtClean="0">
                <a:solidFill>
                  <a:schemeClr val="bg1">
                    <a:lumMod val="50000"/>
                  </a:schemeClr>
                </a:solidFill>
              </a:rPr>
              <a:t>»</a:t>
            </a:r>
            <a:br>
              <a:rPr lang="ru-RU" dirty="0" smtClean="0">
                <a:solidFill>
                  <a:schemeClr val="bg1">
                    <a:lumMod val="50000"/>
                  </a:schemeClr>
                </a:solidFill>
              </a:rPr>
            </a:br>
            <a:r>
              <a:rPr lang="ru-RU" dirty="0" smtClean="0">
                <a:solidFill>
                  <a:schemeClr val="bg1">
                    <a:lumMod val="50000"/>
                  </a:schemeClr>
                </a:solidFill>
              </a:rPr>
              <a:t>Факультет </a:t>
            </a:r>
            <a:r>
              <a:rPr lang="ru-RU" dirty="0" err="1" smtClean="0">
                <a:solidFill>
                  <a:schemeClr val="bg1">
                    <a:lumMod val="50000"/>
                  </a:schemeClr>
                </a:solidFill>
              </a:rPr>
              <a:t>биоинженерии</a:t>
            </a:r>
            <a:r>
              <a:rPr lang="ru-RU" dirty="0" smtClean="0">
                <a:solidFill>
                  <a:schemeClr val="bg1">
                    <a:lumMod val="50000"/>
                  </a:schemeClr>
                </a:solidFill>
              </a:rPr>
              <a:t> и </a:t>
            </a:r>
            <a:r>
              <a:rPr lang="ru-RU" dirty="0" err="1" smtClean="0">
                <a:solidFill>
                  <a:schemeClr val="bg1">
                    <a:lumMod val="50000"/>
                  </a:schemeClr>
                </a:solidFill>
              </a:rPr>
              <a:t>биоинформатики</a:t>
            </a:r>
            <a:r>
              <a:rPr lang="ru-RU" dirty="0" smtClean="0">
                <a:solidFill>
                  <a:schemeClr val="bg1">
                    <a:lumMod val="50000"/>
                  </a:schemeClr>
                </a:solidFill>
              </a:rPr>
              <a:t> МГУ</a:t>
            </a:r>
            <a:br>
              <a:rPr lang="ru-RU" dirty="0" smtClean="0">
                <a:solidFill>
                  <a:schemeClr val="bg1">
                    <a:lumMod val="50000"/>
                  </a:schemeClr>
                </a:solidFill>
              </a:rPr>
            </a:br>
            <a:r>
              <a:rPr lang="ru-RU" dirty="0" smtClean="0">
                <a:solidFill>
                  <a:schemeClr val="bg1">
                    <a:lumMod val="50000"/>
                  </a:schemeClr>
                </a:solidFill>
              </a:rPr>
              <a:t>весна 2017</a:t>
            </a:r>
            <a:endParaRPr lang="ru-RU" dirty="0">
              <a:solidFill>
                <a:schemeClr val="bg1">
                  <a:lumMod val="50000"/>
                </a:schemeClr>
              </a:solidFill>
            </a:endParaRPr>
          </a:p>
        </p:txBody>
      </p:sp>
      <p:sp>
        <p:nvSpPr>
          <p:cNvPr id="5" name="TextBox 4"/>
          <p:cNvSpPr txBox="1"/>
          <p:nvPr/>
        </p:nvSpPr>
        <p:spPr>
          <a:xfrm>
            <a:off x="1600200" y="1905000"/>
            <a:ext cx="3048000" cy="381000"/>
          </a:xfrm>
          <a:prstGeom prst="rect">
            <a:avLst/>
          </a:prstGeom>
          <a:noFill/>
        </p:spPr>
        <p:txBody>
          <a:bodyPr wrap="square" rtlCol="0">
            <a:spAutoFit/>
          </a:bodyPr>
          <a:lstStyle/>
          <a:p>
            <a:r>
              <a:rPr lang="ru-RU" dirty="0" smtClean="0"/>
              <a:t>Лекция 4</a:t>
            </a:r>
            <a:endParaRPr lang="ru-RU" dirty="0"/>
          </a:p>
        </p:txBody>
      </p:sp>
      <p:sp>
        <p:nvSpPr>
          <p:cNvPr id="6" name="TextBox 5"/>
          <p:cNvSpPr txBox="1"/>
          <p:nvPr/>
        </p:nvSpPr>
        <p:spPr>
          <a:xfrm>
            <a:off x="3124200" y="5943600"/>
            <a:ext cx="3048000" cy="646331"/>
          </a:xfrm>
          <a:prstGeom prst="rect">
            <a:avLst/>
          </a:prstGeom>
          <a:noFill/>
        </p:spPr>
        <p:txBody>
          <a:bodyPr wrap="square" rtlCol="0">
            <a:spAutoFit/>
          </a:bodyPr>
          <a:lstStyle/>
          <a:p>
            <a:pPr algn="ctr"/>
            <a:r>
              <a:rPr lang="ru-RU" dirty="0" smtClean="0"/>
              <a:t>С.А.</a:t>
            </a:r>
            <a:r>
              <a:rPr lang="ru-RU" dirty="0"/>
              <a:t> </a:t>
            </a:r>
            <a:r>
              <a:rPr lang="ru-RU" dirty="0" smtClean="0"/>
              <a:t>Спирин</a:t>
            </a:r>
          </a:p>
          <a:p>
            <a:pPr algn="ctr"/>
            <a:r>
              <a:rPr lang="ru-RU" dirty="0" smtClean="0"/>
              <a:t> 15 марта 2017</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6pax_wf.jpg"/>
          <p:cNvPicPr>
            <a:picLocks noChangeAspect="1"/>
          </p:cNvPicPr>
          <p:nvPr/>
        </p:nvPicPr>
        <p:blipFill>
          <a:blip r:embed="rId2" cstate="print"/>
          <a:stretch>
            <a:fillRect/>
          </a:stretch>
        </p:blipFill>
        <p:spPr>
          <a:xfrm>
            <a:off x="5693664" y="934021"/>
            <a:ext cx="2916936" cy="2723579"/>
          </a:xfrm>
          <a:prstGeom prst="rect">
            <a:avLst/>
          </a:prstGeom>
        </p:spPr>
      </p:pic>
      <p:pic>
        <p:nvPicPr>
          <p:cNvPr id="7" name="Рисунок 6" descr="6pax_bb.jpg"/>
          <p:cNvPicPr>
            <a:picLocks noChangeAspect="1"/>
          </p:cNvPicPr>
          <p:nvPr/>
        </p:nvPicPr>
        <p:blipFill>
          <a:blip r:embed="rId3" cstate="print"/>
          <a:stretch>
            <a:fillRect/>
          </a:stretch>
        </p:blipFill>
        <p:spPr>
          <a:xfrm>
            <a:off x="609600" y="3352800"/>
            <a:ext cx="2916936" cy="2723579"/>
          </a:xfrm>
          <a:prstGeom prst="rect">
            <a:avLst/>
          </a:prstGeom>
        </p:spPr>
      </p:pic>
      <p:pic>
        <p:nvPicPr>
          <p:cNvPr id="8" name="Рисунок 7" descr="6pax_cartoon.jpg"/>
          <p:cNvPicPr>
            <a:picLocks noChangeAspect="1"/>
          </p:cNvPicPr>
          <p:nvPr/>
        </p:nvPicPr>
        <p:blipFill>
          <a:blip r:embed="rId4" cstate="print"/>
          <a:stretch>
            <a:fillRect/>
          </a:stretch>
        </p:blipFill>
        <p:spPr>
          <a:xfrm>
            <a:off x="4703064" y="3352800"/>
            <a:ext cx="2916936" cy="2723579"/>
          </a:xfrm>
          <a:prstGeom prst="rect">
            <a:avLst/>
          </a:prstGeom>
        </p:spPr>
      </p:pic>
      <p:sp>
        <p:nvSpPr>
          <p:cNvPr id="2" name="Заголовок 1"/>
          <p:cNvSpPr>
            <a:spLocks noGrp="1"/>
          </p:cNvSpPr>
          <p:nvPr>
            <p:ph type="title"/>
          </p:nvPr>
        </p:nvSpPr>
        <p:spPr/>
        <p:txBody>
          <a:bodyPr>
            <a:normAutofit fontScale="90000"/>
          </a:bodyPr>
          <a:lstStyle/>
          <a:p>
            <a:r>
              <a:rPr lang="ru-RU" dirty="0" smtClean="0"/>
              <a:t>Разные визуализации </a:t>
            </a:r>
            <a:r>
              <a:rPr lang="ru-RU" dirty="0" smtClean="0"/>
              <a:t>структуры</a:t>
            </a:r>
            <a:r>
              <a:rPr lang="en-US" dirty="0" smtClean="0"/>
              <a:t> </a:t>
            </a:r>
            <a:r>
              <a:rPr lang="ru-RU" dirty="0" smtClean="0"/>
              <a:t>белка</a:t>
            </a:r>
            <a:endParaRPr lang="ru-RU" dirty="0"/>
          </a:p>
        </p:txBody>
      </p:sp>
      <p:pic>
        <p:nvPicPr>
          <p:cNvPr id="3" name="Рисунок 2" descr="6pax_cpk.jpg"/>
          <p:cNvPicPr>
            <a:picLocks noChangeAspect="1"/>
          </p:cNvPicPr>
          <p:nvPr/>
        </p:nvPicPr>
        <p:blipFill>
          <a:blip r:embed="rId5" cstate="print"/>
          <a:stretch>
            <a:fillRect/>
          </a:stretch>
        </p:blipFill>
        <p:spPr>
          <a:xfrm>
            <a:off x="685800" y="1143000"/>
            <a:ext cx="2922649" cy="2728913"/>
          </a:xfrm>
          <a:prstGeom prst="rect">
            <a:avLst/>
          </a:prstGeom>
        </p:spPr>
      </p:pic>
      <p:sp>
        <p:nvSpPr>
          <p:cNvPr id="4" name="TextBox 3"/>
          <p:cNvSpPr txBox="1"/>
          <p:nvPr/>
        </p:nvSpPr>
        <p:spPr>
          <a:xfrm>
            <a:off x="838200" y="2881313"/>
            <a:ext cx="1981200" cy="369332"/>
          </a:xfrm>
          <a:prstGeom prst="rect">
            <a:avLst/>
          </a:prstGeom>
          <a:noFill/>
        </p:spPr>
        <p:txBody>
          <a:bodyPr wrap="square" rtlCol="0">
            <a:spAutoFit/>
          </a:bodyPr>
          <a:lstStyle/>
          <a:p>
            <a:r>
              <a:rPr lang="ru-RU" dirty="0" smtClean="0"/>
              <a:t>Шариковая</a:t>
            </a:r>
            <a:endParaRPr lang="ru-RU" dirty="0"/>
          </a:p>
        </p:txBody>
      </p:sp>
      <p:sp>
        <p:nvSpPr>
          <p:cNvPr id="6" name="TextBox 5"/>
          <p:cNvSpPr txBox="1"/>
          <p:nvPr/>
        </p:nvSpPr>
        <p:spPr>
          <a:xfrm>
            <a:off x="5867400" y="2743200"/>
            <a:ext cx="1981200" cy="369332"/>
          </a:xfrm>
          <a:prstGeom prst="rect">
            <a:avLst/>
          </a:prstGeom>
          <a:noFill/>
        </p:spPr>
        <p:txBody>
          <a:bodyPr wrap="square" rtlCol="0">
            <a:spAutoFit/>
          </a:bodyPr>
          <a:lstStyle/>
          <a:p>
            <a:r>
              <a:rPr lang="ru-RU" dirty="0" smtClean="0"/>
              <a:t>Проволочная</a:t>
            </a:r>
            <a:endParaRPr lang="ru-RU" dirty="0"/>
          </a:p>
        </p:txBody>
      </p:sp>
      <p:sp>
        <p:nvSpPr>
          <p:cNvPr id="9" name="TextBox 8"/>
          <p:cNvSpPr txBox="1"/>
          <p:nvPr/>
        </p:nvSpPr>
        <p:spPr>
          <a:xfrm>
            <a:off x="838200" y="5029200"/>
            <a:ext cx="1981200" cy="369332"/>
          </a:xfrm>
          <a:prstGeom prst="rect">
            <a:avLst/>
          </a:prstGeom>
          <a:noFill/>
        </p:spPr>
        <p:txBody>
          <a:bodyPr wrap="square" rtlCol="0">
            <a:spAutoFit/>
          </a:bodyPr>
          <a:lstStyle/>
          <a:p>
            <a:r>
              <a:rPr lang="ru-RU" dirty="0" err="1" smtClean="0"/>
              <a:t>Остовная</a:t>
            </a:r>
            <a:endParaRPr lang="ru-RU" dirty="0"/>
          </a:p>
        </p:txBody>
      </p:sp>
      <p:sp>
        <p:nvSpPr>
          <p:cNvPr id="10" name="TextBox 9"/>
          <p:cNvSpPr txBox="1"/>
          <p:nvPr/>
        </p:nvSpPr>
        <p:spPr>
          <a:xfrm>
            <a:off x="5029200" y="5029200"/>
            <a:ext cx="1981200" cy="369332"/>
          </a:xfrm>
          <a:prstGeom prst="rect">
            <a:avLst/>
          </a:prstGeom>
          <a:noFill/>
        </p:spPr>
        <p:txBody>
          <a:bodyPr wrap="square" rtlCol="0">
            <a:spAutoFit/>
          </a:bodyPr>
          <a:lstStyle/>
          <a:p>
            <a:r>
              <a:rPr lang="en-US" dirty="0" smtClean="0"/>
              <a:t>Cartoon</a:t>
            </a:r>
            <a:endParaRPr lang="ru-RU" dirty="0"/>
          </a:p>
        </p:txBody>
      </p:sp>
      <p:sp>
        <p:nvSpPr>
          <p:cNvPr id="11" name="Номер слайда 10"/>
          <p:cNvSpPr>
            <a:spLocks noGrp="1"/>
          </p:cNvSpPr>
          <p:nvPr>
            <p:ph type="sldNum" sz="quarter" idx="12"/>
          </p:nvPr>
        </p:nvSpPr>
        <p:spPr/>
        <p:txBody>
          <a:bodyPr/>
          <a:lstStyle/>
          <a:p>
            <a:fld id="{47F273CD-8B2A-49DB-800F-E4162CFD26FF}" type="slidenum">
              <a:rPr lang="ru-RU" smtClean="0"/>
              <a:pPr/>
              <a:t>10</a:t>
            </a:fld>
            <a:endParaRPr lang="ru-RU"/>
          </a:p>
        </p:txBody>
      </p:sp>
      <p:sp>
        <p:nvSpPr>
          <p:cNvPr id="12" name="TextBox 11"/>
          <p:cNvSpPr txBox="1"/>
          <p:nvPr/>
        </p:nvSpPr>
        <p:spPr>
          <a:xfrm>
            <a:off x="457200" y="5943600"/>
            <a:ext cx="7543800" cy="830997"/>
          </a:xfrm>
          <a:prstGeom prst="rect">
            <a:avLst/>
          </a:prstGeom>
          <a:noFill/>
        </p:spPr>
        <p:txBody>
          <a:bodyPr wrap="square" rtlCol="0">
            <a:spAutoFit/>
          </a:bodyPr>
          <a:lstStyle/>
          <a:p>
            <a:r>
              <a:rPr lang="la-Latn" sz="1600" dirty="0" smtClean="0">
                <a:latin typeface="Courier New" pitchFamily="49" charset="0"/>
                <a:cs typeface="Courier New" pitchFamily="49" charset="0"/>
              </a:rPr>
              <a:t>SHSGVNQLGGVFVNGRPLPDSTRQRIVELAHSGARPCDISRILQVSNGCVSKILGRYYATGSIRPRAIGGSKPRVATPEVVSKIAQYKQECPSIFAWEIRDRLLSEGVCTNDNIPSVSSINRVLRNLASEKQQ</a:t>
            </a:r>
            <a:endParaRPr lang="ru-RU" sz="1600" dirty="0">
              <a:latin typeface="Courier New" pitchFamily="49" charset="0"/>
              <a:cs typeface="Courier New" pitchFamily="49"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odomo.fbb.msu.ru/~sutormin94/term4/block2/pr4/3qbgout.1.jpg"/>
          <p:cNvPicPr>
            <a:picLocks noChangeAspect="1" noChangeArrowheads="1"/>
          </p:cNvPicPr>
          <p:nvPr/>
        </p:nvPicPr>
        <p:blipFill>
          <a:blip r:embed="rId3" cstate="print"/>
          <a:srcRect b="15458"/>
          <a:stretch>
            <a:fillRect/>
          </a:stretch>
        </p:blipFill>
        <p:spPr bwMode="auto">
          <a:xfrm>
            <a:off x="347450" y="1914525"/>
            <a:ext cx="4600575" cy="4501409"/>
          </a:xfrm>
          <a:prstGeom prst="rect">
            <a:avLst/>
          </a:prstGeom>
          <a:noFill/>
        </p:spPr>
      </p:pic>
      <p:sp>
        <p:nvSpPr>
          <p:cNvPr id="3" name="Прямоугольник 2"/>
          <p:cNvSpPr/>
          <p:nvPr/>
        </p:nvSpPr>
        <p:spPr>
          <a:xfrm>
            <a:off x="1113264" y="990600"/>
            <a:ext cx="6917471" cy="584775"/>
          </a:xfrm>
          <a:prstGeom prst="rect">
            <a:avLst/>
          </a:prstGeom>
        </p:spPr>
        <p:txBody>
          <a:bodyPr wrap="none">
            <a:spAutoFit/>
          </a:bodyPr>
          <a:lstStyle/>
          <a:p>
            <a:r>
              <a:rPr lang="ru-RU" sz="3200" dirty="0" err="1" smtClean="0"/>
              <a:t>Галородопсин</a:t>
            </a:r>
            <a:r>
              <a:rPr lang="ru-RU" sz="3200" dirty="0" smtClean="0"/>
              <a:t> </a:t>
            </a:r>
            <a:r>
              <a:rPr lang="ru-RU" sz="3200" dirty="0"/>
              <a:t>из археи </a:t>
            </a:r>
            <a:r>
              <a:rPr lang="en-US" sz="3200" i="1" dirty="0" err="1"/>
              <a:t>Natronomonas</a:t>
            </a:r>
            <a:r>
              <a:rPr lang="en-US" sz="3200" dirty="0"/>
              <a:t> </a:t>
            </a:r>
            <a:endParaRPr lang="ru-RU" sz="3200" dirty="0"/>
          </a:p>
        </p:txBody>
      </p:sp>
      <p:pic>
        <p:nvPicPr>
          <p:cNvPr id="1028" name="Picture 4" descr="http://kodomo.fbb.msu.ru/~sutormin94/term4/block2/pr4/3QBG.2.jpg"/>
          <p:cNvPicPr>
            <a:picLocks noChangeAspect="1" noChangeArrowheads="1"/>
          </p:cNvPicPr>
          <p:nvPr/>
        </p:nvPicPr>
        <p:blipFill>
          <a:blip r:embed="rId4" cstate="print"/>
          <a:srcRect/>
          <a:stretch>
            <a:fillRect/>
          </a:stretch>
        </p:blipFill>
        <p:spPr bwMode="auto">
          <a:xfrm>
            <a:off x="4994455" y="2365312"/>
            <a:ext cx="3895820" cy="4422902"/>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tx1"/>
                </a:solidFill>
                <a:effectLst/>
                <a:uLnTx/>
                <a:uFillTx/>
                <a:latin typeface="+mj-lt"/>
                <a:ea typeface="+mj-ea"/>
                <a:cs typeface="+mj-cs"/>
              </a:rPr>
              <a:t>Трансмембранный белок</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 ДНК к белку</a:t>
            </a:r>
            <a:endParaRPr lang="ru-RU" dirty="0"/>
          </a:p>
        </p:txBody>
      </p:sp>
      <p:cxnSp>
        <p:nvCxnSpPr>
          <p:cNvPr id="4" name="Прямая соединительная линия 3"/>
          <p:cNvCxnSpPr/>
          <p:nvPr/>
        </p:nvCxnSpPr>
        <p:spPr>
          <a:xfrm>
            <a:off x="685800" y="2667000"/>
            <a:ext cx="70104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Стрелка вниз 4"/>
          <p:cNvSpPr/>
          <p:nvPr/>
        </p:nvSpPr>
        <p:spPr>
          <a:xfrm>
            <a:off x="3962400" y="2895600"/>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 name="Прямая соединительная линия 6"/>
          <p:cNvCxnSpPr/>
          <p:nvPr/>
        </p:nvCxnSpPr>
        <p:spPr>
          <a:xfrm>
            <a:off x="1981200" y="3733800"/>
            <a:ext cx="449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048000" y="4800600"/>
            <a:ext cx="274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Стрелка вниз 10"/>
          <p:cNvSpPr/>
          <p:nvPr/>
        </p:nvSpPr>
        <p:spPr>
          <a:xfrm>
            <a:off x="3962400" y="5105400"/>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p:nvCxnSpPr>
        <p:spPr>
          <a:xfrm>
            <a:off x="3505200" y="5943600"/>
            <a:ext cx="1676400" cy="0"/>
          </a:xfrm>
          <a:prstGeom prst="line">
            <a:avLst/>
          </a:prstGeom>
          <a:ln w="158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6" name="Правая фигурная скобка 15"/>
          <p:cNvSpPr/>
          <p:nvPr/>
        </p:nvSpPr>
        <p:spPr>
          <a:xfrm rot="16200000">
            <a:off x="4114800" y="152400"/>
            <a:ext cx="228600" cy="464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TextBox 16"/>
          <p:cNvSpPr txBox="1"/>
          <p:nvPr/>
        </p:nvSpPr>
        <p:spPr>
          <a:xfrm>
            <a:off x="3962400" y="1981200"/>
            <a:ext cx="1143000" cy="369332"/>
          </a:xfrm>
          <a:prstGeom prst="rect">
            <a:avLst/>
          </a:prstGeom>
          <a:noFill/>
        </p:spPr>
        <p:txBody>
          <a:bodyPr wrap="square" rtlCol="0">
            <a:spAutoFit/>
          </a:bodyPr>
          <a:lstStyle/>
          <a:p>
            <a:r>
              <a:rPr lang="ru-RU" dirty="0" smtClean="0"/>
              <a:t>Ген</a:t>
            </a:r>
            <a:endParaRPr lang="ru-RU" dirty="0"/>
          </a:p>
        </p:txBody>
      </p:sp>
      <p:sp>
        <p:nvSpPr>
          <p:cNvPr id="18" name="TextBox 17"/>
          <p:cNvSpPr txBox="1"/>
          <p:nvPr/>
        </p:nvSpPr>
        <p:spPr>
          <a:xfrm>
            <a:off x="8001000" y="2362200"/>
            <a:ext cx="1143000" cy="369332"/>
          </a:xfrm>
          <a:prstGeom prst="rect">
            <a:avLst/>
          </a:prstGeom>
          <a:noFill/>
        </p:spPr>
        <p:txBody>
          <a:bodyPr wrap="square" rtlCol="0">
            <a:spAutoFit/>
          </a:bodyPr>
          <a:lstStyle/>
          <a:p>
            <a:r>
              <a:rPr lang="ru-RU" dirty="0" smtClean="0"/>
              <a:t>ДНК</a:t>
            </a:r>
            <a:endParaRPr lang="ru-RU" dirty="0"/>
          </a:p>
        </p:txBody>
      </p:sp>
      <p:sp>
        <p:nvSpPr>
          <p:cNvPr id="19" name="TextBox 18"/>
          <p:cNvSpPr txBox="1"/>
          <p:nvPr/>
        </p:nvSpPr>
        <p:spPr>
          <a:xfrm>
            <a:off x="7239000" y="3352800"/>
            <a:ext cx="1676400" cy="646331"/>
          </a:xfrm>
          <a:prstGeom prst="rect">
            <a:avLst/>
          </a:prstGeom>
          <a:noFill/>
        </p:spPr>
        <p:txBody>
          <a:bodyPr wrap="square" rtlCol="0">
            <a:spAutoFit/>
          </a:bodyPr>
          <a:lstStyle/>
          <a:p>
            <a:r>
              <a:rPr lang="ru-RU" dirty="0" smtClean="0"/>
              <a:t>РНК</a:t>
            </a:r>
            <a:br>
              <a:rPr lang="ru-RU" dirty="0" smtClean="0"/>
            </a:br>
            <a:r>
              <a:rPr lang="ru-RU" dirty="0" smtClean="0"/>
              <a:t>(</a:t>
            </a:r>
            <a:r>
              <a:rPr lang="ru-RU" dirty="0" err="1" smtClean="0"/>
              <a:t>пре-мРНК</a:t>
            </a:r>
            <a:r>
              <a:rPr lang="ru-RU" dirty="0" smtClean="0"/>
              <a:t>)</a:t>
            </a:r>
            <a:endParaRPr lang="ru-RU" dirty="0"/>
          </a:p>
        </p:txBody>
      </p:sp>
      <p:sp>
        <p:nvSpPr>
          <p:cNvPr id="20" name="TextBox 19"/>
          <p:cNvSpPr txBox="1"/>
          <p:nvPr/>
        </p:nvSpPr>
        <p:spPr>
          <a:xfrm>
            <a:off x="7239000" y="4343400"/>
            <a:ext cx="1676400" cy="646331"/>
          </a:xfrm>
          <a:prstGeom prst="rect">
            <a:avLst/>
          </a:prstGeom>
          <a:noFill/>
        </p:spPr>
        <p:txBody>
          <a:bodyPr wrap="square" rtlCol="0">
            <a:spAutoFit/>
          </a:bodyPr>
          <a:lstStyle/>
          <a:p>
            <a:r>
              <a:rPr lang="ru-RU" dirty="0" smtClean="0"/>
              <a:t>РНК</a:t>
            </a:r>
            <a:br>
              <a:rPr lang="ru-RU" dirty="0" smtClean="0"/>
            </a:br>
            <a:r>
              <a:rPr lang="ru-RU" dirty="0" smtClean="0"/>
              <a:t>(зрелая </a:t>
            </a:r>
            <a:r>
              <a:rPr lang="ru-RU" dirty="0" err="1" smtClean="0"/>
              <a:t>мРНК</a:t>
            </a:r>
            <a:r>
              <a:rPr lang="ru-RU" dirty="0" smtClean="0"/>
              <a:t>)</a:t>
            </a:r>
            <a:endParaRPr lang="ru-RU" dirty="0"/>
          </a:p>
        </p:txBody>
      </p:sp>
      <p:sp>
        <p:nvSpPr>
          <p:cNvPr id="21" name="TextBox 20"/>
          <p:cNvSpPr txBox="1"/>
          <p:nvPr/>
        </p:nvSpPr>
        <p:spPr>
          <a:xfrm>
            <a:off x="7315200" y="5638800"/>
            <a:ext cx="1524000" cy="369332"/>
          </a:xfrm>
          <a:prstGeom prst="rect">
            <a:avLst/>
          </a:prstGeom>
          <a:noFill/>
        </p:spPr>
        <p:txBody>
          <a:bodyPr wrap="square" rtlCol="0">
            <a:spAutoFit/>
          </a:bodyPr>
          <a:lstStyle/>
          <a:p>
            <a:r>
              <a:rPr lang="ru-RU" dirty="0" smtClean="0"/>
              <a:t>Белок</a:t>
            </a:r>
            <a:endParaRPr lang="ru-RU" dirty="0"/>
          </a:p>
        </p:txBody>
      </p:sp>
      <p:sp>
        <p:nvSpPr>
          <p:cNvPr id="22" name="TextBox 21"/>
          <p:cNvSpPr txBox="1"/>
          <p:nvPr/>
        </p:nvSpPr>
        <p:spPr>
          <a:xfrm>
            <a:off x="4343400" y="2895600"/>
            <a:ext cx="1981200" cy="381000"/>
          </a:xfrm>
          <a:prstGeom prst="rect">
            <a:avLst/>
          </a:prstGeom>
          <a:noFill/>
        </p:spPr>
        <p:txBody>
          <a:bodyPr wrap="square" rtlCol="0">
            <a:spAutoFit/>
          </a:bodyPr>
          <a:lstStyle/>
          <a:p>
            <a:r>
              <a:rPr lang="ru-RU" dirty="0" smtClean="0"/>
              <a:t>транскрипция</a:t>
            </a:r>
            <a:endParaRPr lang="ru-RU" dirty="0"/>
          </a:p>
        </p:txBody>
      </p:sp>
      <p:sp>
        <p:nvSpPr>
          <p:cNvPr id="23" name="TextBox 22"/>
          <p:cNvSpPr txBox="1"/>
          <p:nvPr/>
        </p:nvSpPr>
        <p:spPr>
          <a:xfrm>
            <a:off x="990600" y="4114800"/>
            <a:ext cx="1981200" cy="381000"/>
          </a:xfrm>
          <a:prstGeom prst="rect">
            <a:avLst/>
          </a:prstGeom>
          <a:noFill/>
        </p:spPr>
        <p:txBody>
          <a:bodyPr wrap="square" rtlCol="0">
            <a:spAutoFit/>
          </a:bodyPr>
          <a:lstStyle/>
          <a:p>
            <a:r>
              <a:rPr lang="ru-RU" dirty="0" err="1" smtClean="0"/>
              <a:t>сплайсинг</a:t>
            </a:r>
            <a:endParaRPr lang="ru-RU" dirty="0"/>
          </a:p>
        </p:txBody>
      </p:sp>
      <p:sp>
        <p:nvSpPr>
          <p:cNvPr id="24" name="TextBox 23"/>
          <p:cNvSpPr txBox="1"/>
          <p:nvPr/>
        </p:nvSpPr>
        <p:spPr>
          <a:xfrm>
            <a:off x="4114800" y="5105400"/>
            <a:ext cx="1981200" cy="381000"/>
          </a:xfrm>
          <a:prstGeom prst="rect">
            <a:avLst/>
          </a:prstGeom>
          <a:noFill/>
        </p:spPr>
        <p:txBody>
          <a:bodyPr wrap="square" rtlCol="0">
            <a:spAutoFit/>
          </a:bodyPr>
          <a:lstStyle/>
          <a:p>
            <a:r>
              <a:rPr lang="ru-RU" dirty="0" smtClean="0"/>
              <a:t>трансляция</a:t>
            </a:r>
            <a:endParaRPr lang="ru-RU" dirty="0"/>
          </a:p>
        </p:txBody>
      </p:sp>
      <p:cxnSp>
        <p:nvCxnSpPr>
          <p:cNvPr id="26" name="Прямая соединительная линия 25"/>
          <p:cNvCxnSpPr/>
          <p:nvPr/>
        </p:nvCxnSpPr>
        <p:spPr>
          <a:xfrm>
            <a:off x="2514600" y="3733800"/>
            <a:ext cx="457200" cy="0"/>
          </a:xfrm>
          <a:prstGeom prst="line">
            <a:avLst/>
          </a:prstGeom>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3657600" y="3733800"/>
            <a:ext cx="990600" cy="0"/>
          </a:xfrm>
          <a:prstGeom prst="line">
            <a:avLst/>
          </a:prstGeom>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5029200" y="3733800"/>
            <a:ext cx="457200" cy="0"/>
          </a:xfrm>
          <a:prstGeom prst="line">
            <a:avLst/>
          </a:prstGeom>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2514600" y="3733800"/>
            <a:ext cx="1066800" cy="10668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2971800" y="3733800"/>
            <a:ext cx="609600" cy="10668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3657600" y="3733800"/>
            <a:ext cx="609600" cy="10668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H="1">
            <a:off x="4267200" y="3733800"/>
            <a:ext cx="381000" cy="10668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flipH="1">
            <a:off x="4648200" y="3733800"/>
            <a:ext cx="381000" cy="10668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H="1">
            <a:off x="4648200" y="3733800"/>
            <a:ext cx="838200" cy="10668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524000" y="5178623"/>
            <a:ext cx="1752600" cy="307777"/>
          </a:xfrm>
          <a:prstGeom prst="rect">
            <a:avLst/>
          </a:prstGeom>
          <a:noFill/>
        </p:spPr>
        <p:txBody>
          <a:bodyPr wrap="square" rtlCol="0">
            <a:spAutoFit/>
          </a:bodyPr>
          <a:lstStyle/>
          <a:p>
            <a:r>
              <a:rPr lang="ru-RU" sz="1400" dirty="0" smtClean="0"/>
              <a:t>старт трансляции</a:t>
            </a:r>
            <a:endParaRPr lang="ru-RU" sz="1400" dirty="0"/>
          </a:p>
        </p:txBody>
      </p:sp>
      <p:sp>
        <p:nvSpPr>
          <p:cNvPr id="48" name="TextBox 47"/>
          <p:cNvSpPr txBox="1"/>
          <p:nvPr/>
        </p:nvSpPr>
        <p:spPr>
          <a:xfrm>
            <a:off x="5562600" y="5105400"/>
            <a:ext cx="1752600" cy="307777"/>
          </a:xfrm>
          <a:prstGeom prst="rect">
            <a:avLst/>
          </a:prstGeom>
          <a:noFill/>
        </p:spPr>
        <p:txBody>
          <a:bodyPr wrap="square" rtlCol="0">
            <a:spAutoFit/>
          </a:bodyPr>
          <a:lstStyle/>
          <a:p>
            <a:r>
              <a:rPr lang="ru-RU" sz="1400" dirty="0" smtClean="0"/>
              <a:t>стоп трансляции</a:t>
            </a:r>
            <a:endParaRPr lang="ru-RU" sz="1400" dirty="0"/>
          </a:p>
        </p:txBody>
      </p:sp>
      <p:cxnSp>
        <p:nvCxnSpPr>
          <p:cNvPr id="50" name="Прямая со стрелкой 49"/>
          <p:cNvCxnSpPr/>
          <p:nvPr/>
        </p:nvCxnSpPr>
        <p:spPr>
          <a:xfrm flipV="1">
            <a:off x="2971800" y="4800600"/>
            <a:ext cx="381000" cy="457200"/>
          </a:xfrm>
          <a:prstGeom prst="straightConnector1">
            <a:avLst/>
          </a:prstGeom>
          <a:ln w="63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H="1" flipV="1">
            <a:off x="5257800" y="4800600"/>
            <a:ext cx="457200" cy="381000"/>
          </a:xfrm>
          <a:prstGeom prst="straightConnector1">
            <a:avLst/>
          </a:prstGeom>
          <a:ln w="63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295400" y="3124200"/>
            <a:ext cx="1752600" cy="307777"/>
          </a:xfrm>
          <a:prstGeom prst="rect">
            <a:avLst/>
          </a:prstGeom>
          <a:noFill/>
        </p:spPr>
        <p:txBody>
          <a:bodyPr wrap="square" rtlCol="0">
            <a:spAutoFit/>
          </a:bodyPr>
          <a:lstStyle/>
          <a:p>
            <a:r>
              <a:rPr lang="ru-RU" sz="1400" dirty="0" err="1" smtClean="0"/>
              <a:t>интрон</a:t>
            </a:r>
            <a:endParaRPr lang="ru-RU" sz="1400" dirty="0"/>
          </a:p>
        </p:txBody>
      </p:sp>
      <p:cxnSp>
        <p:nvCxnSpPr>
          <p:cNvPr id="56" name="Прямая со стрелкой 55"/>
          <p:cNvCxnSpPr/>
          <p:nvPr/>
        </p:nvCxnSpPr>
        <p:spPr>
          <a:xfrm>
            <a:off x="2057400" y="3352800"/>
            <a:ext cx="609600" cy="304800"/>
          </a:xfrm>
          <a:prstGeom prst="straightConnector1">
            <a:avLst/>
          </a:prstGeom>
          <a:ln w="63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057400" y="2971800"/>
            <a:ext cx="1219200" cy="307777"/>
          </a:xfrm>
          <a:prstGeom prst="rect">
            <a:avLst/>
          </a:prstGeom>
          <a:noFill/>
        </p:spPr>
        <p:txBody>
          <a:bodyPr wrap="square" rtlCol="0">
            <a:spAutoFit/>
          </a:bodyPr>
          <a:lstStyle/>
          <a:p>
            <a:r>
              <a:rPr lang="ru-RU" sz="1400" dirty="0" err="1" smtClean="0"/>
              <a:t>экзоны</a:t>
            </a:r>
            <a:endParaRPr lang="ru-RU" sz="1400" dirty="0"/>
          </a:p>
        </p:txBody>
      </p:sp>
      <p:cxnSp>
        <p:nvCxnSpPr>
          <p:cNvPr id="61" name="Прямая со стрелкой 60"/>
          <p:cNvCxnSpPr/>
          <p:nvPr/>
        </p:nvCxnSpPr>
        <p:spPr>
          <a:xfrm>
            <a:off x="2667000" y="3276600"/>
            <a:ext cx="457200" cy="381000"/>
          </a:xfrm>
          <a:prstGeom prst="straightConnector1">
            <a:avLst/>
          </a:prstGeom>
          <a:ln w="63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flipH="1">
            <a:off x="2209800" y="3276600"/>
            <a:ext cx="304800" cy="381000"/>
          </a:xfrm>
          <a:prstGeom prst="straightConnector1">
            <a:avLst/>
          </a:prstGeom>
          <a:ln w="63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Номер слайда 70"/>
          <p:cNvSpPr>
            <a:spLocks noGrp="1"/>
          </p:cNvSpPr>
          <p:nvPr>
            <p:ph type="sldNum" sz="quarter" idx="12"/>
          </p:nvPr>
        </p:nvSpPr>
        <p:spPr/>
        <p:txBody>
          <a:bodyPr/>
          <a:lstStyle/>
          <a:p>
            <a:fld id="{47F273CD-8B2A-49DB-800F-E4162CFD26FF}" type="slidenum">
              <a:rPr lang="ru-RU" smtClean="0"/>
              <a:pPr/>
              <a:t>12</a:t>
            </a:fld>
            <a:endParaRPr lang="ru-RU"/>
          </a:p>
        </p:txBody>
      </p:sp>
      <p:sp>
        <p:nvSpPr>
          <p:cNvPr id="38" name="TextBox 37"/>
          <p:cNvSpPr txBox="1"/>
          <p:nvPr/>
        </p:nvSpPr>
        <p:spPr>
          <a:xfrm>
            <a:off x="3810000" y="1143000"/>
            <a:ext cx="1600200" cy="400110"/>
          </a:xfrm>
          <a:prstGeom prst="rect">
            <a:avLst/>
          </a:prstGeom>
          <a:noFill/>
        </p:spPr>
        <p:txBody>
          <a:bodyPr wrap="square" rtlCol="0">
            <a:spAutoFit/>
          </a:bodyPr>
          <a:lstStyle/>
          <a:p>
            <a:r>
              <a:rPr lang="ru-RU" sz="2000" dirty="0" smtClean="0"/>
              <a:t>(эукариоты)</a:t>
            </a:r>
            <a:endParaRPr lang="ru-RU"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Карта сходства: </a:t>
            </a:r>
            <a:br>
              <a:rPr lang="ru-RU" dirty="0" smtClean="0"/>
            </a:br>
            <a:r>
              <a:rPr lang="ru-RU" dirty="0" smtClean="0"/>
              <a:t>кусок генома </a:t>
            </a:r>
            <a:r>
              <a:rPr lang="en-US" sz="2000" i="1" dirty="0" err="1" smtClean="0">
                <a:latin typeface="Times New Roman" pitchFamily="18" charset="0"/>
                <a:cs typeface="Times New Roman" pitchFamily="18" charset="0"/>
              </a:rPr>
              <a:t>vs</a:t>
            </a:r>
            <a:r>
              <a:rPr lang="ru-RU" sz="2000" i="1" dirty="0" smtClean="0">
                <a:latin typeface="Times New Roman" pitchFamily="18" charset="0"/>
                <a:cs typeface="Times New Roman" pitchFamily="18" charset="0"/>
              </a:rPr>
              <a:t> </a:t>
            </a:r>
            <a:r>
              <a:rPr lang="ru-RU" dirty="0" err="1" smtClean="0"/>
              <a:t>мРНК</a:t>
            </a:r>
            <a:endParaRPr lang="ru-RU" dirty="0"/>
          </a:p>
        </p:txBody>
      </p:sp>
      <p:pic>
        <p:nvPicPr>
          <p:cNvPr id="4" name="Picture 11"/>
          <p:cNvPicPr>
            <a:picLocks noChangeAspect="1" noChangeArrowheads="1"/>
          </p:cNvPicPr>
          <p:nvPr/>
        </p:nvPicPr>
        <p:blipFill>
          <a:blip r:embed="rId3" cstate="print"/>
          <a:srcRect/>
          <a:stretch>
            <a:fillRect/>
          </a:stretch>
        </p:blipFill>
        <p:spPr bwMode="auto">
          <a:xfrm>
            <a:off x="731500" y="1854395"/>
            <a:ext cx="7850150" cy="3925075"/>
          </a:xfrm>
          <a:prstGeom prst="rect">
            <a:avLst/>
          </a:prstGeom>
          <a:noFill/>
          <a:ln w="38100">
            <a:solidFill>
              <a:schemeClr val="tx1">
                <a:lumMod val="75000"/>
                <a:lumOff val="25000"/>
              </a:schemeClr>
            </a:solidFill>
            <a:miter lim="800000"/>
            <a:headEnd/>
            <a:tailEnd/>
          </a:ln>
          <a:effectLst/>
        </p:spPr>
      </p:pic>
      <p:cxnSp>
        <p:nvCxnSpPr>
          <p:cNvPr id="5" name="Прямая со стрелкой 4"/>
          <p:cNvCxnSpPr/>
          <p:nvPr/>
        </p:nvCxnSpPr>
        <p:spPr>
          <a:xfrm>
            <a:off x="808310" y="5886920"/>
            <a:ext cx="806505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H="1" flipV="1">
            <a:off x="616285" y="1508750"/>
            <a:ext cx="1" cy="42245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77145" y="6002135"/>
            <a:ext cx="7014805" cy="523220"/>
          </a:xfrm>
          <a:prstGeom prst="rect">
            <a:avLst/>
          </a:prstGeom>
          <a:noFill/>
        </p:spPr>
        <p:txBody>
          <a:bodyPr wrap="none" rtlCol="0">
            <a:spAutoFit/>
          </a:bodyPr>
          <a:lstStyle/>
          <a:p>
            <a:r>
              <a:rPr lang="ru-RU" sz="2800" dirty="0" smtClean="0"/>
              <a:t>Участок последовательности ДНК из курицы</a:t>
            </a:r>
            <a:endParaRPr lang="ru-RU" sz="2800" dirty="0"/>
          </a:p>
        </p:txBody>
      </p:sp>
      <p:sp>
        <p:nvSpPr>
          <p:cNvPr id="8" name="TextBox 7"/>
          <p:cNvSpPr txBox="1"/>
          <p:nvPr/>
        </p:nvSpPr>
        <p:spPr>
          <a:xfrm rot="16200000">
            <a:off x="-1500167" y="3586947"/>
            <a:ext cx="3834704" cy="523220"/>
          </a:xfrm>
          <a:prstGeom prst="rect">
            <a:avLst/>
          </a:prstGeom>
          <a:noFill/>
        </p:spPr>
        <p:txBody>
          <a:bodyPr wrap="none" rtlCol="0">
            <a:spAutoFit/>
          </a:bodyPr>
          <a:lstStyle/>
          <a:p>
            <a:r>
              <a:rPr lang="ru-RU" sz="2800" dirty="0" err="1" smtClean="0"/>
              <a:t>Сплайсированная</a:t>
            </a:r>
            <a:r>
              <a:rPr lang="ru-RU" sz="2800" dirty="0" smtClean="0"/>
              <a:t> </a:t>
            </a:r>
            <a:r>
              <a:rPr lang="ru-RU" sz="2800" dirty="0" err="1" smtClean="0"/>
              <a:t>мРНК</a:t>
            </a:r>
            <a:endParaRPr lang="ru-RU" sz="2800" dirty="0"/>
          </a:p>
        </p:txBody>
      </p:sp>
      <p:sp>
        <p:nvSpPr>
          <p:cNvPr id="9" name="Номер слайда 8"/>
          <p:cNvSpPr>
            <a:spLocks noGrp="1"/>
          </p:cNvSpPr>
          <p:nvPr>
            <p:ph type="sldNum" sz="quarter" idx="12"/>
          </p:nvPr>
        </p:nvSpPr>
        <p:spPr/>
        <p:txBody>
          <a:bodyPr/>
          <a:lstStyle/>
          <a:p>
            <a:fld id="{5F2EBBE5-053C-4602-A123-7934C9B71A66}"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есть в геноме, кроме генов?</a:t>
            </a:r>
            <a:endParaRPr lang="ru-RU" dirty="0"/>
          </a:p>
        </p:txBody>
      </p:sp>
      <p:sp>
        <p:nvSpPr>
          <p:cNvPr id="54274" name="AutoShape 2" descr="&amp;Pcy;&amp;ocy;&amp;khcy;&amp;ocy;&amp;zhcy;&amp;iecy;&amp;iecy; &amp;icy;&amp;zcy;&amp;ocy;&amp;bcy;&amp;rcy;&amp;acy;&amp;zhcy;&amp;iecy;&amp;ncy;&amp;icy;&amp;iecy;"/>
          <p:cNvSpPr>
            <a:spLocks noChangeAspect="1" noChangeArrowheads="1"/>
          </p:cNvSpPr>
          <p:nvPr/>
        </p:nvSpPr>
        <p:spPr bwMode="auto">
          <a:xfrm>
            <a:off x="155575" y="-2308225"/>
            <a:ext cx="6410325" cy="48101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 name="Рисунок 3" descr="Genome.jpe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6553200"/>
            <a:ext cx="4495800" cy="369332"/>
          </a:xfrm>
          <a:prstGeom prst="rect">
            <a:avLst/>
          </a:prstGeom>
          <a:noFill/>
        </p:spPr>
        <p:txBody>
          <a:bodyPr wrap="square" rtlCol="0">
            <a:spAutoFit/>
          </a:bodyPr>
          <a:lstStyle/>
          <a:p>
            <a:r>
              <a:rPr lang="la-Latn" dirty="0" smtClean="0"/>
              <a:t>http://slideplayer.com/slide/5171017/</a:t>
            </a:r>
            <a:endParaRPr lang="ru-RU" dirty="0"/>
          </a:p>
        </p:txBody>
      </p:sp>
      <p:sp>
        <p:nvSpPr>
          <p:cNvPr id="6" name="Номер слайда 5"/>
          <p:cNvSpPr>
            <a:spLocks noGrp="1"/>
          </p:cNvSpPr>
          <p:nvPr>
            <p:ph type="sldNum" sz="quarter" idx="12"/>
          </p:nvPr>
        </p:nvSpPr>
        <p:spPr/>
        <p:txBody>
          <a:bodyPr/>
          <a:lstStyle/>
          <a:p>
            <a:fld id="{47F273CD-8B2A-49DB-800F-E4162CFD26FF}"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6481" y="315394"/>
            <a:ext cx="8228160" cy="1061391"/>
          </a:xfrm>
          <a:ln/>
        </p:spPr>
        <p:txBody>
          <a:bodyPr lIns="0" tIns="0" rIns="0" bIns="0"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3300" dirty="0"/>
              <a:t>Производство белка в </a:t>
            </a:r>
            <a:r>
              <a:rPr lang="ru-RU" sz="3300" dirty="0" smtClean="0"/>
              <a:t>прокариотах</a:t>
            </a:r>
            <a:endParaRPr lang="ru-RU" sz="3300" dirty="0"/>
          </a:p>
        </p:txBody>
      </p:sp>
      <p:pic>
        <p:nvPicPr>
          <p:cNvPr id="20482" name="Picture 2"/>
          <p:cNvPicPr>
            <a:picLocks noChangeAspect="1" noChangeArrowheads="1"/>
          </p:cNvPicPr>
          <p:nvPr/>
        </p:nvPicPr>
        <p:blipFill>
          <a:blip r:embed="rId3" cstate="print"/>
          <a:srcRect/>
          <a:stretch>
            <a:fillRect/>
          </a:stretch>
        </p:blipFill>
        <p:spPr bwMode="auto">
          <a:xfrm>
            <a:off x="1175040" y="1659054"/>
            <a:ext cx="6704640" cy="5080853"/>
          </a:xfrm>
          <a:prstGeom prst="rect">
            <a:avLst/>
          </a:prstGeom>
          <a:noFill/>
          <a:ln w="9525">
            <a:noFill/>
            <a:round/>
            <a:headEnd/>
            <a:tailEnd/>
          </a:ln>
          <a:effectLst/>
        </p:spPr>
      </p:pic>
      <p:sp>
        <p:nvSpPr>
          <p:cNvPr id="4" name="Номер слайда 3"/>
          <p:cNvSpPr>
            <a:spLocks noGrp="1"/>
          </p:cNvSpPr>
          <p:nvPr>
            <p:ph type="sldNum" sz="quarter" idx="12"/>
          </p:nvPr>
        </p:nvSpPr>
        <p:spPr/>
        <p:txBody>
          <a:bodyPr/>
          <a:lstStyle/>
          <a:p>
            <a:fld id="{47F273CD-8B2A-49DB-800F-E4162CFD26FF}" type="slidenum">
              <a:rPr lang="ru-RU" smtClean="0"/>
              <a:pPr/>
              <a:t>15</a:t>
            </a:fld>
            <a:endParaRPr lang="ru-RU"/>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F2EBBE5-053C-4602-A123-7934C9B71A66}" type="slidenum">
              <a:rPr lang="ru-RU" smtClean="0"/>
              <a:pPr/>
              <a:t>16</a:t>
            </a:fld>
            <a:endParaRPr lang="ru-RU"/>
          </a:p>
        </p:txBody>
      </p:sp>
      <p:pic>
        <p:nvPicPr>
          <p:cNvPr id="2050" name="Picture 2"/>
          <p:cNvPicPr>
            <a:picLocks noChangeAspect="1" noChangeArrowheads="1"/>
          </p:cNvPicPr>
          <p:nvPr/>
        </p:nvPicPr>
        <p:blipFill>
          <a:blip r:embed="rId2" cstate="print"/>
          <a:srcRect/>
          <a:stretch>
            <a:fillRect/>
          </a:stretch>
        </p:blipFill>
        <p:spPr bwMode="auto">
          <a:xfrm>
            <a:off x="300038" y="463550"/>
            <a:ext cx="8543925" cy="59293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Мутации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17</a:t>
            </a:fld>
            <a:endParaRPr lang="ru-RU"/>
          </a:p>
        </p:txBody>
      </p:sp>
      <p:sp>
        <p:nvSpPr>
          <p:cNvPr id="5" name="TextBox 4"/>
          <p:cNvSpPr txBox="1"/>
          <p:nvPr/>
        </p:nvSpPr>
        <p:spPr>
          <a:xfrm>
            <a:off x="381000" y="1752600"/>
            <a:ext cx="8382000" cy="1754326"/>
          </a:xfrm>
          <a:prstGeom prst="rect">
            <a:avLst/>
          </a:prstGeom>
          <a:noFill/>
        </p:spPr>
        <p:txBody>
          <a:bodyPr wrap="square" rtlCol="0">
            <a:spAutoFit/>
          </a:bodyPr>
          <a:lstStyle/>
          <a:p>
            <a:r>
              <a:rPr lang="ru-RU" dirty="0" smtClean="0"/>
              <a:t>Бактерия разделилась, и у одного из потомков произошла ошибка репликации.</a:t>
            </a:r>
          </a:p>
          <a:p>
            <a:r>
              <a:rPr lang="ru-RU" dirty="0" smtClean="0"/>
              <a:t>Или произошло повреждение ДНК и ошибка репарации.</a:t>
            </a:r>
          </a:p>
          <a:p>
            <a:endParaRPr lang="ru-RU" dirty="0"/>
          </a:p>
          <a:p>
            <a:endParaRPr lang="ru-RU" dirty="0" smtClean="0"/>
          </a:p>
          <a:p>
            <a:r>
              <a:rPr lang="ru-RU" dirty="0" smtClean="0"/>
              <a:t>Что будет с потомством мутанта? Увидим ли мы эту мутацию, если </a:t>
            </a:r>
            <a:r>
              <a:rPr lang="ru-RU" dirty="0" err="1" smtClean="0"/>
              <a:t>отсеквенируем</a:t>
            </a:r>
            <a:r>
              <a:rPr lang="ru-RU" dirty="0" smtClean="0"/>
              <a:t> 1 000 000 бактерий этого штамма через 10 лет?</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Потомство бактерии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18</a:t>
            </a:fld>
            <a:endParaRPr lang="ru-RU"/>
          </a:p>
        </p:txBody>
      </p:sp>
      <p:sp>
        <p:nvSpPr>
          <p:cNvPr id="4" name="TextBox 3"/>
          <p:cNvSpPr txBox="1"/>
          <p:nvPr/>
        </p:nvSpPr>
        <p:spPr>
          <a:xfrm>
            <a:off x="533400" y="1676400"/>
            <a:ext cx="7696200" cy="1200329"/>
          </a:xfrm>
          <a:prstGeom prst="rect">
            <a:avLst/>
          </a:prstGeom>
          <a:noFill/>
        </p:spPr>
        <p:txBody>
          <a:bodyPr wrap="square" rtlCol="0">
            <a:spAutoFit/>
          </a:bodyPr>
          <a:lstStyle/>
          <a:p>
            <a:r>
              <a:rPr lang="ru-RU" dirty="0" smtClean="0"/>
              <a:t>В благоприятных условиях бактерия может делиться каждый час.</a:t>
            </a:r>
          </a:p>
          <a:p>
            <a:endParaRPr lang="ru-RU" dirty="0"/>
          </a:p>
          <a:p>
            <a:r>
              <a:rPr lang="ru-RU" dirty="0" smtClean="0"/>
              <a:t>Сколько будет бактерий через 24 часа? А через год????</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Потомство бактерии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19</a:t>
            </a:fld>
            <a:endParaRPr lang="ru-RU"/>
          </a:p>
        </p:txBody>
      </p:sp>
      <p:sp>
        <p:nvSpPr>
          <p:cNvPr id="4" name="TextBox 3"/>
          <p:cNvSpPr txBox="1"/>
          <p:nvPr/>
        </p:nvSpPr>
        <p:spPr>
          <a:xfrm>
            <a:off x="533400" y="1676400"/>
            <a:ext cx="7696200" cy="1477328"/>
          </a:xfrm>
          <a:prstGeom prst="rect">
            <a:avLst/>
          </a:prstGeom>
          <a:noFill/>
        </p:spPr>
        <p:txBody>
          <a:bodyPr wrap="square" rtlCol="0">
            <a:spAutoFit/>
          </a:bodyPr>
          <a:lstStyle/>
          <a:p>
            <a:r>
              <a:rPr lang="ru-RU" dirty="0" smtClean="0"/>
              <a:t>В благоприятных условиях бактерия может делиться каждый час.</a:t>
            </a:r>
          </a:p>
          <a:p>
            <a:endParaRPr lang="ru-RU" dirty="0"/>
          </a:p>
          <a:p>
            <a:r>
              <a:rPr lang="ru-RU" dirty="0" smtClean="0"/>
              <a:t>Сколько будет бактерий через 24 часа? А через год????</a:t>
            </a:r>
          </a:p>
          <a:p>
            <a:endParaRPr lang="ru-RU" dirty="0"/>
          </a:p>
          <a:p>
            <a:r>
              <a:rPr lang="ru-RU" dirty="0" smtClean="0"/>
              <a:t>Ответ: примерно столько же, сколько сейчас.</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Живые существа</a:t>
            </a:r>
            <a:endParaRPr lang="ru-RU" dirty="0"/>
          </a:p>
        </p:txBody>
      </p:sp>
      <p:sp>
        <p:nvSpPr>
          <p:cNvPr id="3" name="Овал 2"/>
          <p:cNvSpPr/>
          <p:nvPr/>
        </p:nvSpPr>
        <p:spPr>
          <a:xfrm>
            <a:off x="685800" y="1295400"/>
            <a:ext cx="2286000" cy="4267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4953000" y="1295400"/>
            <a:ext cx="3276600" cy="4343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914400" y="1752600"/>
            <a:ext cx="1752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990600" y="3810000"/>
            <a:ext cx="1752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5410200" y="1752600"/>
            <a:ext cx="1752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5029200" y="3200400"/>
            <a:ext cx="1447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6324600" y="4114800"/>
            <a:ext cx="1447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705600" y="2895600"/>
            <a:ext cx="1447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3581400" y="548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4191000" y="5334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4876800" y="59436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2895600" y="5867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066800" y="2438400"/>
            <a:ext cx="1447800" cy="369332"/>
          </a:xfrm>
          <a:prstGeom prst="rect">
            <a:avLst/>
          </a:prstGeom>
          <a:noFill/>
        </p:spPr>
        <p:txBody>
          <a:bodyPr wrap="square" rtlCol="0">
            <a:spAutoFit/>
          </a:bodyPr>
          <a:lstStyle/>
          <a:p>
            <a:r>
              <a:rPr lang="ru-RU" dirty="0" smtClean="0"/>
              <a:t>Бактерии</a:t>
            </a:r>
            <a:endParaRPr lang="ru-RU" dirty="0"/>
          </a:p>
        </p:txBody>
      </p:sp>
      <p:sp>
        <p:nvSpPr>
          <p:cNvPr id="17" name="TextBox 16"/>
          <p:cNvSpPr txBox="1"/>
          <p:nvPr/>
        </p:nvSpPr>
        <p:spPr>
          <a:xfrm>
            <a:off x="1143000" y="4267200"/>
            <a:ext cx="1447800" cy="369332"/>
          </a:xfrm>
          <a:prstGeom prst="rect">
            <a:avLst/>
          </a:prstGeom>
          <a:noFill/>
        </p:spPr>
        <p:txBody>
          <a:bodyPr wrap="square" rtlCol="0">
            <a:spAutoFit/>
          </a:bodyPr>
          <a:lstStyle/>
          <a:p>
            <a:r>
              <a:rPr lang="ru-RU" dirty="0" smtClean="0"/>
              <a:t>Археи</a:t>
            </a:r>
            <a:endParaRPr lang="ru-RU" dirty="0"/>
          </a:p>
        </p:txBody>
      </p:sp>
      <p:sp>
        <p:nvSpPr>
          <p:cNvPr id="18" name="TextBox 17"/>
          <p:cNvSpPr txBox="1"/>
          <p:nvPr/>
        </p:nvSpPr>
        <p:spPr>
          <a:xfrm>
            <a:off x="5486400" y="2209800"/>
            <a:ext cx="1447800" cy="369332"/>
          </a:xfrm>
          <a:prstGeom prst="rect">
            <a:avLst/>
          </a:prstGeom>
          <a:noFill/>
        </p:spPr>
        <p:txBody>
          <a:bodyPr wrap="square" rtlCol="0">
            <a:spAutoFit/>
          </a:bodyPr>
          <a:lstStyle/>
          <a:p>
            <a:r>
              <a:rPr lang="ru-RU" dirty="0" smtClean="0"/>
              <a:t>Протисты</a:t>
            </a:r>
            <a:endParaRPr lang="ru-RU" dirty="0"/>
          </a:p>
        </p:txBody>
      </p:sp>
      <p:sp>
        <p:nvSpPr>
          <p:cNvPr id="19" name="TextBox 18"/>
          <p:cNvSpPr txBox="1"/>
          <p:nvPr/>
        </p:nvSpPr>
        <p:spPr>
          <a:xfrm>
            <a:off x="5105400" y="3657600"/>
            <a:ext cx="1447800" cy="369332"/>
          </a:xfrm>
          <a:prstGeom prst="rect">
            <a:avLst/>
          </a:prstGeom>
          <a:noFill/>
        </p:spPr>
        <p:txBody>
          <a:bodyPr wrap="square" rtlCol="0">
            <a:spAutoFit/>
          </a:bodyPr>
          <a:lstStyle/>
          <a:p>
            <a:r>
              <a:rPr lang="ru-RU" dirty="0" smtClean="0"/>
              <a:t>Грибы</a:t>
            </a:r>
            <a:endParaRPr lang="ru-RU" dirty="0"/>
          </a:p>
        </p:txBody>
      </p:sp>
      <p:sp>
        <p:nvSpPr>
          <p:cNvPr id="20" name="TextBox 19"/>
          <p:cNvSpPr txBox="1"/>
          <p:nvPr/>
        </p:nvSpPr>
        <p:spPr>
          <a:xfrm>
            <a:off x="6781800" y="3276600"/>
            <a:ext cx="1447800" cy="369332"/>
          </a:xfrm>
          <a:prstGeom prst="rect">
            <a:avLst/>
          </a:prstGeom>
          <a:noFill/>
        </p:spPr>
        <p:txBody>
          <a:bodyPr wrap="square" rtlCol="0">
            <a:spAutoFit/>
          </a:bodyPr>
          <a:lstStyle/>
          <a:p>
            <a:r>
              <a:rPr lang="ru-RU" dirty="0" smtClean="0"/>
              <a:t>Животные</a:t>
            </a:r>
            <a:endParaRPr lang="ru-RU" dirty="0"/>
          </a:p>
        </p:txBody>
      </p:sp>
      <p:sp>
        <p:nvSpPr>
          <p:cNvPr id="21" name="TextBox 20"/>
          <p:cNvSpPr txBox="1"/>
          <p:nvPr/>
        </p:nvSpPr>
        <p:spPr>
          <a:xfrm>
            <a:off x="6477000" y="4572000"/>
            <a:ext cx="1447800" cy="369332"/>
          </a:xfrm>
          <a:prstGeom prst="rect">
            <a:avLst/>
          </a:prstGeom>
          <a:noFill/>
        </p:spPr>
        <p:txBody>
          <a:bodyPr wrap="square" rtlCol="0">
            <a:spAutoFit/>
          </a:bodyPr>
          <a:lstStyle/>
          <a:p>
            <a:r>
              <a:rPr lang="ru-RU" dirty="0" smtClean="0"/>
              <a:t>Растения</a:t>
            </a:r>
            <a:endParaRPr lang="ru-RU" dirty="0"/>
          </a:p>
        </p:txBody>
      </p:sp>
      <p:sp>
        <p:nvSpPr>
          <p:cNvPr id="22" name="TextBox 21"/>
          <p:cNvSpPr txBox="1"/>
          <p:nvPr/>
        </p:nvSpPr>
        <p:spPr>
          <a:xfrm>
            <a:off x="3962400" y="6248400"/>
            <a:ext cx="914400" cy="369332"/>
          </a:xfrm>
          <a:prstGeom prst="rect">
            <a:avLst/>
          </a:prstGeom>
          <a:noFill/>
        </p:spPr>
        <p:txBody>
          <a:bodyPr wrap="square" rtlCol="0">
            <a:spAutoFit/>
          </a:bodyPr>
          <a:lstStyle/>
          <a:p>
            <a:r>
              <a:rPr lang="ru-RU" dirty="0" smtClean="0"/>
              <a:t>Вирусы</a:t>
            </a:r>
            <a:endParaRPr lang="ru-RU" dirty="0"/>
          </a:p>
        </p:txBody>
      </p:sp>
      <p:sp>
        <p:nvSpPr>
          <p:cNvPr id="23" name="TextBox 22"/>
          <p:cNvSpPr txBox="1"/>
          <p:nvPr/>
        </p:nvSpPr>
        <p:spPr>
          <a:xfrm>
            <a:off x="685800" y="5486400"/>
            <a:ext cx="1752600" cy="400110"/>
          </a:xfrm>
          <a:prstGeom prst="rect">
            <a:avLst/>
          </a:prstGeom>
          <a:noFill/>
        </p:spPr>
        <p:txBody>
          <a:bodyPr wrap="square" rtlCol="0">
            <a:spAutoFit/>
          </a:bodyPr>
          <a:lstStyle/>
          <a:p>
            <a:r>
              <a:rPr lang="ru-RU" sz="2000" dirty="0" smtClean="0"/>
              <a:t>Прокариоты</a:t>
            </a:r>
            <a:endParaRPr lang="ru-RU" sz="2000" dirty="0"/>
          </a:p>
        </p:txBody>
      </p:sp>
      <p:sp>
        <p:nvSpPr>
          <p:cNvPr id="24" name="TextBox 23"/>
          <p:cNvSpPr txBox="1"/>
          <p:nvPr/>
        </p:nvSpPr>
        <p:spPr>
          <a:xfrm>
            <a:off x="6172200" y="5695890"/>
            <a:ext cx="1752600" cy="400110"/>
          </a:xfrm>
          <a:prstGeom prst="rect">
            <a:avLst/>
          </a:prstGeom>
          <a:noFill/>
        </p:spPr>
        <p:txBody>
          <a:bodyPr wrap="square" rtlCol="0">
            <a:spAutoFit/>
          </a:bodyPr>
          <a:lstStyle/>
          <a:p>
            <a:r>
              <a:rPr lang="ru-RU" sz="2000" dirty="0" smtClean="0"/>
              <a:t>Эукариоты</a:t>
            </a:r>
            <a:endParaRPr lang="ru-RU" sz="2000" dirty="0"/>
          </a:p>
        </p:txBody>
      </p:sp>
      <p:sp>
        <p:nvSpPr>
          <p:cNvPr id="25" name="Овал 24"/>
          <p:cNvSpPr/>
          <p:nvPr/>
        </p:nvSpPr>
        <p:spPr>
          <a:xfrm>
            <a:off x="3733800" y="594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Номер слайда 25"/>
          <p:cNvSpPr>
            <a:spLocks noGrp="1"/>
          </p:cNvSpPr>
          <p:nvPr>
            <p:ph type="sldNum" sz="quarter" idx="12"/>
          </p:nvPr>
        </p:nvSpPr>
        <p:spPr/>
        <p:txBody>
          <a:bodyPr/>
          <a:lstStyle/>
          <a:p>
            <a:fld id="{47F273CD-8B2A-49DB-800F-E4162CFD26FF}" type="slidenum">
              <a:rPr lang="ru-RU" smtClean="0"/>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Потомство бактерии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20</a:t>
            </a:fld>
            <a:endParaRPr lang="ru-RU"/>
          </a:p>
        </p:txBody>
      </p:sp>
      <p:sp>
        <p:nvSpPr>
          <p:cNvPr id="4" name="TextBox 3"/>
          <p:cNvSpPr txBox="1"/>
          <p:nvPr/>
        </p:nvSpPr>
        <p:spPr>
          <a:xfrm>
            <a:off x="533400" y="1676400"/>
            <a:ext cx="7696200" cy="1477328"/>
          </a:xfrm>
          <a:prstGeom prst="rect">
            <a:avLst/>
          </a:prstGeom>
          <a:noFill/>
        </p:spPr>
        <p:txBody>
          <a:bodyPr wrap="square" rtlCol="0">
            <a:spAutoFit/>
          </a:bodyPr>
          <a:lstStyle/>
          <a:p>
            <a:r>
              <a:rPr lang="ru-RU" dirty="0" smtClean="0"/>
              <a:t>В благоприятных условиях бактерия может делиться каждый час.</a:t>
            </a:r>
          </a:p>
          <a:p>
            <a:endParaRPr lang="ru-RU" dirty="0"/>
          </a:p>
          <a:p>
            <a:r>
              <a:rPr lang="ru-RU" dirty="0" smtClean="0"/>
              <a:t>Сколько будет бактерий через 24 часа? А через год????</a:t>
            </a:r>
          </a:p>
          <a:p>
            <a:endParaRPr lang="ru-RU" dirty="0"/>
          </a:p>
          <a:p>
            <a:r>
              <a:rPr lang="ru-RU" dirty="0" smtClean="0"/>
              <a:t>Ответ: примерно столько же, сколько сейчас.</a:t>
            </a:r>
            <a:endParaRPr lang="ru-RU" dirty="0"/>
          </a:p>
        </p:txBody>
      </p:sp>
      <p:sp>
        <p:nvSpPr>
          <p:cNvPr id="5" name="TextBox 4"/>
          <p:cNvSpPr txBox="1"/>
          <p:nvPr/>
        </p:nvSpPr>
        <p:spPr>
          <a:xfrm>
            <a:off x="533400" y="3505200"/>
            <a:ext cx="8153400" cy="2923877"/>
          </a:xfrm>
          <a:prstGeom prst="rect">
            <a:avLst/>
          </a:prstGeom>
          <a:noFill/>
        </p:spPr>
        <p:txBody>
          <a:bodyPr wrap="square" rtlCol="0">
            <a:spAutoFit/>
          </a:bodyPr>
          <a:lstStyle/>
          <a:p>
            <a:r>
              <a:rPr lang="ru-RU" dirty="0" smtClean="0"/>
              <a:t>Численность подавляющего большинства популяций </a:t>
            </a:r>
            <a:r>
              <a:rPr lang="ru-RU" b="1" dirty="0" smtClean="0"/>
              <a:t>постоянна</a:t>
            </a:r>
            <a:r>
              <a:rPr lang="ru-RU" dirty="0" smtClean="0"/>
              <a:t> (по крайней мере на отрезках времени порядка лет) </a:t>
            </a:r>
            <a:r>
              <a:rPr lang="ru-RU" dirty="0" smtClean="0">
                <a:latin typeface="Times New Roman"/>
                <a:cs typeface="Times New Roman"/>
              </a:rPr>
              <a:t>– </a:t>
            </a:r>
            <a:r>
              <a:rPr lang="ru-RU" dirty="0" smtClean="0">
                <a:cs typeface="Times New Roman"/>
              </a:rPr>
              <a:t>погибает примерно столько же, сколько рождается.</a:t>
            </a:r>
            <a:r>
              <a:rPr lang="ru-RU" dirty="0" smtClean="0"/>
              <a:t/>
            </a:r>
            <a:br>
              <a:rPr lang="ru-RU" dirty="0" smtClean="0"/>
            </a:br>
            <a:r>
              <a:rPr lang="ru-RU" i="1" dirty="0" smtClean="0"/>
              <a:t>Современная популяция человека – исключение!</a:t>
            </a:r>
          </a:p>
          <a:p>
            <a:endParaRPr lang="ru-RU" dirty="0"/>
          </a:p>
          <a:p>
            <a:r>
              <a:rPr lang="ru-RU" dirty="0" smtClean="0"/>
              <a:t>Если члены популяции генетически идентичны, то вероятность оставить потомство для всех </a:t>
            </a:r>
            <a:r>
              <a:rPr lang="ru-RU" b="1" dirty="0" smtClean="0"/>
              <a:t>одинакова</a:t>
            </a:r>
            <a:r>
              <a:rPr lang="ru-RU" dirty="0" smtClean="0"/>
              <a:t> (точнее, зависит от только от внешних факторов).</a:t>
            </a:r>
          </a:p>
          <a:p>
            <a:endParaRPr lang="ru-RU" i="1" dirty="0"/>
          </a:p>
          <a:p>
            <a:r>
              <a:rPr lang="ru-RU" sz="2000" b="1" i="1" dirty="0" smtClean="0"/>
              <a:t>Следствие: математическое ожидание числа потомков одной бактерии через достаточно большой промежуток времени равно 1.</a:t>
            </a:r>
            <a:endParaRPr lang="ru-RU"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Судьба нейтральной мутации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21</a:t>
            </a:fld>
            <a:endParaRPr lang="ru-RU"/>
          </a:p>
        </p:txBody>
      </p:sp>
      <p:sp>
        <p:nvSpPr>
          <p:cNvPr id="4" name="TextBox 3"/>
          <p:cNvSpPr txBox="1"/>
          <p:nvPr/>
        </p:nvSpPr>
        <p:spPr>
          <a:xfrm>
            <a:off x="228600" y="1600200"/>
            <a:ext cx="8915400" cy="1754326"/>
          </a:xfrm>
          <a:prstGeom prst="rect">
            <a:avLst/>
          </a:prstGeom>
          <a:noFill/>
        </p:spPr>
        <p:txBody>
          <a:bodyPr wrap="square" rtlCol="0">
            <a:spAutoFit/>
          </a:bodyPr>
          <a:lstStyle/>
          <a:p>
            <a:r>
              <a:rPr lang="ru-RU" dirty="0" smtClean="0"/>
              <a:t>Предположим, что мутация </a:t>
            </a:r>
            <a:r>
              <a:rPr lang="ru-RU" b="1" dirty="0" smtClean="0"/>
              <a:t>нейтральна</a:t>
            </a:r>
            <a:r>
              <a:rPr lang="ru-RU" dirty="0" smtClean="0"/>
              <a:t> = никак не влияет на </a:t>
            </a:r>
            <a:r>
              <a:rPr lang="ru-RU" dirty="0" err="1" smtClean="0"/>
              <a:t>матожидание</a:t>
            </a:r>
            <a:r>
              <a:rPr lang="ru-RU" dirty="0" smtClean="0"/>
              <a:t> числа потомков (таких мутаций довольно много).</a:t>
            </a:r>
          </a:p>
          <a:p>
            <a:endParaRPr lang="ru-RU" dirty="0"/>
          </a:p>
          <a:p>
            <a:r>
              <a:rPr lang="ru-RU" dirty="0" smtClean="0"/>
              <a:t>Мутация произошла и передаётся потомкам мутанта. Значит, в популяции появился новый </a:t>
            </a:r>
            <a:r>
              <a:rPr lang="ru-RU" b="1" dirty="0" smtClean="0"/>
              <a:t>полиморфизм</a:t>
            </a:r>
            <a:r>
              <a:rPr lang="ru-RU" dirty="0" smtClean="0"/>
              <a:t>. У данного варианта кода есть </a:t>
            </a:r>
            <a:r>
              <a:rPr lang="ru-RU" b="1" dirty="0" smtClean="0"/>
              <a:t>частота</a:t>
            </a:r>
            <a:r>
              <a:rPr lang="ru-RU" dirty="0"/>
              <a:t> </a:t>
            </a:r>
            <a:r>
              <a:rPr lang="ru-RU" dirty="0" smtClean="0"/>
              <a:t>(сначала очень маленькая).</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Судьба нейтральной мутации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22</a:t>
            </a:fld>
            <a:endParaRPr lang="ru-RU"/>
          </a:p>
        </p:txBody>
      </p:sp>
      <p:sp>
        <p:nvSpPr>
          <p:cNvPr id="4" name="TextBox 3"/>
          <p:cNvSpPr txBox="1"/>
          <p:nvPr/>
        </p:nvSpPr>
        <p:spPr>
          <a:xfrm>
            <a:off x="228600" y="1600200"/>
            <a:ext cx="8915400" cy="2031325"/>
          </a:xfrm>
          <a:prstGeom prst="rect">
            <a:avLst/>
          </a:prstGeom>
          <a:noFill/>
        </p:spPr>
        <p:txBody>
          <a:bodyPr wrap="square" rtlCol="0">
            <a:spAutoFit/>
          </a:bodyPr>
          <a:lstStyle/>
          <a:p>
            <a:r>
              <a:rPr lang="ru-RU" dirty="0" smtClean="0"/>
              <a:t>Предположим, что мутация </a:t>
            </a:r>
            <a:r>
              <a:rPr lang="ru-RU" b="1" dirty="0" smtClean="0"/>
              <a:t>нейтральна</a:t>
            </a:r>
            <a:r>
              <a:rPr lang="ru-RU" dirty="0" smtClean="0"/>
              <a:t> = никак не влияет на </a:t>
            </a:r>
            <a:r>
              <a:rPr lang="ru-RU" dirty="0" err="1" smtClean="0"/>
              <a:t>матожидание</a:t>
            </a:r>
            <a:r>
              <a:rPr lang="ru-RU" dirty="0" smtClean="0"/>
              <a:t> числа потомков (таких мутаций довольно много).</a:t>
            </a:r>
          </a:p>
          <a:p>
            <a:endParaRPr lang="ru-RU" dirty="0"/>
          </a:p>
          <a:p>
            <a:r>
              <a:rPr lang="ru-RU" dirty="0" smtClean="0"/>
              <a:t>Мутация произошла и передаётся потомкам мутанта. Значит, в популяции появился новый </a:t>
            </a:r>
            <a:r>
              <a:rPr lang="ru-RU" b="1" dirty="0" smtClean="0"/>
              <a:t>полиморфизм</a:t>
            </a:r>
            <a:r>
              <a:rPr lang="ru-RU" dirty="0" smtClean="0"/>
              <a:t>. У данного варианта генома есть </a:t>
            </a:r>
            <a:r>
              <a:rPr lang="ru-RU" b="1" dirty="0" smtClean="0"/>
              <a:t>частота</a:t>
            </a:r>
            <a:r>
              <a:rPr lang="ru-RU" dirty="0"/>
              <a:t> </a:t>
            </a:r>
            <a:r>
              <a:rPr lang="ru-RU" dirty="0" smtClean="0"/>
              <a:t>(сначала очень маленькая).</a:t>
            </a:r>
          </a:p>
          <a:p>
            <a:endParaRPr lang="ru-RU" dirty="0"/>
          </a:p>
        </p:txBody>
      </p:sp>
      <p:sp>
        <p:nvSpPr>
          <p:cNvPr id="5" name="TextBox 4"/>
          <p:cNvSpPr txBox="1"/>
          <p:nvPr/>
        </p:nvSpPr>
        <p:spPr>
          <a:xfrm>
            <a:off x="228600" y="3276600"/>
            <a:ext cx="8610600" cy="461665"/>
          </a:xfrm>
          <a:prstGeom prst="rect">
            <a:avLst/>
          </a:prstGeom>
          <a:noFill/>
        </p:spPr>
        <p:txBody>
          <a:bodyPr wrap="square" rtlCol="0">
            <a:spAutoFit/>
          </a:bodyPr>
          <a:lstStyle/>
          <a:p>
            <a:r>
              <a:rPr lang="ru-RU" sz="2400" dirty="0" smtClean="0"/>
              <a:t>Что произойдёт с частотой через пару суток?</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Судьба нейтральной мутации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23</a:t>
            </a:fld>
            <a:endParaRPr lang="ru-RU"/>
          </a:p>
        </p:txBody>
      </p:sp>
      <p:sp>
        <p:nvSpPr>
          <p:cNvPr id="4" name="TextBox 3"/>
          <p:cNvSpPr txBox="1"/>
          <p:nvPr/>
        </p:nvSpPr>
        <p:spPr>
          <a:xfrm>
            <a:off x="228600" y="1600200"/>
            <a:ext cx="8915400" cy="2031325"/>
          </a:xfrm>
          <a:prstGeom prst="rect">
            <a:avLst/>
          </a:prstGeom>
          <a:noFill/>
        </p:spPr>
        <p:txBody>
          <a:bodyPr wrap="square" rtlCol="0">
            <a:spAutoFit/>
          </a:bodyPr>
          <a:lstStyle/>
          <a:p>
            <a:r>
              <a:rPr lang="ru-RU" dirty="0" smtClean="0"/>
              <a:t>Предположим, что мутация </a:t>
            </a:r>
            <a:r>
              <a:rPr lang="ru-RU" b="1" dirty="0" smtClean="0"/>
              <a:t>нейтральна</a:t>
            </a:r>
            <a:r>
              <a:rPr lang="ru-RU" dirty="0" smtClean="0"/>
              <a:t> = никак не влияет на </a:t>
            </a:r>
            <a:r>
              <a:rPr lang="ru-RU" dirty="0" err="1" smtClean="0"/>
              <a:t>матожидание</a:t>
            </a:r>
            <a:r>
              <a:rPr lang="ru-RU" dirty="0" smtClean="0"/>
              <a:t> числа потомков (таких мутаций довольно много).</a:t>
            </a:r>
          </a:p>
          <a:p>
            <a:endParaRPr lang="ru-RU" dirty="0"/>
          </a:p>
          <a:p>
            <a:r>
              <a:rPr lang="ru-RU" dirty="0" smtClean="0"/>
              <a:t>Мутация произошла и передаётся потомкам мутанта. Значит, в популяции появился новый </a:t>
            </a:r>
            <a:r>
              <a:rPr lang="ru-RU" b="1" dirty="0" smtClean="0"/>
              <a:t>полиморфизм</a:t>
            </a:r>
            <a:r>
              <a:rPr lang="ru-RU" dirty="0" smtClean="0"/>
              <a:t>. У данного варианта генома есть </a:t>
            </a:r>
            <a:r>
              <a:rPr lang="ru-RU" b="1" dirty="0" smtClean="0"/>
              <a:t>частота</a:t>
            </a:r>
            <a:r>
              <a:rPr lang="ru-RU" dirty="0"/>
              <a:t> </a:t>
            </a:r>
            <a:r>
              <a:rPr lang="ru-RU" dirty="0" smtClean="0"/>
              <a:t>(сначала очень маленькая).</a:t>
            </a:r>
          </a:p>
          <a:p>
            <a:endParaRPr lang="ru-RU" dirty="0"/>
          </a:p>
        </p:txBody>
      </p:sp>
      <p:sp>
        <p:nvSpPr>
          <p:cNvPr id="5" name="TextBox 4"/>
          <p:cNvSpPr txBox="1"/>
          <p:nvPr/>
        </p:nvSpPr>
        <p:spPr>
          <a:xfrm>
            <a:off x="228600" y="3276600"/>
            <a:ext cx="8610600" cy="461665"/>
          </a:xfrm>
          <a:prstGeom prst="rect">
            <a:avLst/>
          </a:prstGeom>
          <a:noFill/>
        </p:spPr>
        <p:txBody>
          <a:bodyPr wrap="square" rtlCol="0">
            <a:spAutoFit/>
          </a:bodyPr>
          <a:lstStyle/>
          <a:p>
            <a:r>
              <a:rPr lang="ru-RU" sz="2400" dirty="0" smtClean="0"/>
              <a:t>Что произойдёт с частотой через пару суток?</a:t>
            </a:r>
          </a:p>
        </p:txBody>
      </p:sp>
      <p:sp>
        <p:nvSpPr>
          <p:cNvPr id="6" name="TextBox 5"/>
          <p:cNvSpPr txBox="1"/>
          <p:nvPr/>
        </p:nvSpPr>
        <p:spPr>
          <a:xfrm>
            <a:off x="304800" y="4114800"/>
            <a:ext cx="7848600" cy="646331"/>
          </a:xfrm>
          <a:prstGeom prst="rect">
            <a:avLst/>
          </a:prstGeom>
          <a:noFill/>
        </p:spPr>
        <p:txBody>
          <a:bodyPr wrap="square" rtlCol="0">
            <a:spAutoFit/>
          </a:bodyPr>
          <a:lstStyle/>
          <a:p>
            <a:r>
              <a:rPr lang="ru-RU" dirty="0" smtClean="0"/>
              <a:t>Ответ: частота либо немного возрастёт, либо немного упадёт. То и другое примерно равновероятно.</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Случайное блуждание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24</a:t>
            </a:fld>
            <a:endParaRPr lang="ru-RU"/>
          </a:p>
        </p:txBody>
      </p:sp>
      <p:sp>
        <p:nvSpPr>
          <p:cNvPr id="4" name="TextBox 3"/>
          <p:cNvSpPr txBox="1"/>
          <p:nvPr/>
        </p:nvSpPr>
        <p:spPr>
          <a:xfrm>
            <a:off x="228600" y="1600200"/>
            <a:ext cx="8305800" cy="2308324"/>
          </a:xfrm>
          <a:prstGeom prst="rect">
            <a:avLst/>
          </a:prstGeom>
          <a:noFill/>
        </p:spPr>
        <p:txBody>
          <a:bodyPr wrap="square" rtlCol="0">
            <a:spAutoFit/>
          </a:bodyPr>
          <a:lstStyle/>
          <a:p>
            <a:r>
              <a:rPr lang="ru-RU" dirty="0" smtClean="0"/>
              <a:t>Частота любого нейтрального полиморфизма постоянно колеблется случайным образом.</a:t>
            </a:r>
          </a:p>
          <a:p>
            <a:r>
              <a:rPr lang="ru-RU" dirty="0" smtClean="0"/>
              <a:t>Математическая модель такого процесса называется «случайное блуждание».</a:t>
            </a:r>
          </a:p>
          <a:p>
            <a:endParaRPr lang="ru-RU" dirty="0"/>
          </a:p>
          <a:p>
            <a:r>
              <a:rPr lang="ru-RU" i="1" dirty="0" smtClean="0"/>
              <a:t>На тротуаре стоит пьяный и каждые 10 сек. делает шаг либо направо, либо налево, случайно выбирая направление. Как далеко он уйдёт за время </a:t>
            </a:r>
            <a:r>
              <a:rPr lang="en-US" i="1" dirty="0" smtClean="0"/>
              <a:t>T?</a:t>
            </a:r>
            <a:endParaRPr lang="ru-RU" i="1" dirty="0" smtClean="0"/>
          </a:p>
          <a:p>
            <a:endParaRPr lang="en-US" i="1" dirty="0" smtClean="0"/>
          </a:p>
          <a:p>
            <a:r>
              <a:rPr lang="ru-RU" i="1" dirty="0" smtClean="0"/>
              <a:t>Ответ: в среднем на расстояние, пропорциональное </a:t>
            </a:r>
            <a:r>
              <a:rPr lang="ru-RU" i="1" dirty="0" err="1" smtClean="0"/>
              <a:t>√</a:t>
            </a:r>
            <a:r>
              <a:rPr lang="en-US" i="1" dirty="0" smtClean="0"/>
              <a:t>T</a:t>
            </a:r>
            <a:r>
              <a:rPr lang="ru-RU" i="1" dirty="0" smtClean="0"/>
              <a:t>.</a:t>
            </a:r>
            <a:endParaRPr lang="ru-RU"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Случайное блуждание с поглощением</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25</a:t>
            </a:fld>
            <a:endParaRPr lang="ru-RU"/>
          </a:p>
        </p:txBody>
      </p:sp>
      <p:sp>
        <p:nvSpPr>
          <p:cNvPr id="4" name="TextBox 3"/>
          <p:cNvSpPr txBox="1"/>
          <p:nvPr/>
        </p:nvSpPr>
        <p:spPr>
          <a:xfrm>
            <a:off x="533400" y="1676400"/>
            <a:ext cx="8382000" cy="923330"/>
          </a:xfrm>
          <a:prstGeom prst="rect">
            <a:avLst/>
          </a:prstGeom>
          <a:noFill/>
        </p:spPr>
        <p:txBody>
          <a:bodyPr wrap="square" rtlCol="0">
            <a:spAutoFit/>
          </a:bodyPr>
          <a:lstStyle/>
          <a:p>
            <a:r>
              <a:rPr lang="ru-RU" i="1" dirty="0" smtClean="0"/>
              <a:t>По длинной дамбе идёт пьяный и с каждым шагом отклоняется либо на полметра вправо, либо на полметра влево. Как скоро он свалится с дамбы?</a:t>
            </a:r>
          </a:p>
          <a:p>
            <a:r>
              <a:rPr lang="ru-RU" b="1" i="1" dirty="0" smtClean="0"/>
              <a:t>Ответ:</a:t>
            </a:r>
            <a:r>
              <a:rPr lang="ru-RU" i="1" dirty="0" smtClean="0"/>
              <a:t> скоро…</a:t>
            </a:r>
            <a:endParaRPr lang="ru-RU" i="1" dirty="0"/>
          </a:p>
        </p:txBody>
      </p:sp>
      <p:sp>
        <p:nvSpPr>
          <p:cNvPr id="5" name="TextBox 4"/>
          <p:cNvSpPr txBox="1"/>
          <p:nvPr/>
        </p:nvSpPr>
        <p:spPr>
          <a:xfrm>
            <a:off x="609600" y="2895600"/>
            <a:ext cx="7543800" cy="1477328"/>
          </a:xfrm>
          <a:prstGeom prst="rect">
            <a:avLst/>
          </a:prstGeom>
          <a:noFill/>
        </p:spPr>
        <p:txBody>
          <a:bodyPr wrap="square" rtlCol="0">
            <a:spAutoFit/>
          </a:bodyPr>
          <a:lstStyle/>
          <a:p>
            <a:r>
              <a:rPr lang="ru-RU" dirty="0" smtClean="0"/>
              <a:t>Когда частота генетического варианта достигает 100% или 0%, процесс её изменения прекращается.</a:t>
            </a:r>
          </a:p>
          <a:p>
            <a:endParaRPr lang="ru-RU" dirty="0"/>
          </a:p>
          <a:p>
            <a:r>
              <a:rPr lang="ru-RU" b="1" dirty="0" smtClean="0"/>
              <a:t>За исторически короткое время любой нейтральный вариант либо исчезает из популяции, либо закрепляется в ней!</a:t>
            </a:r>
            <a:endParaRPr lang="ru-RU" b="1" dirty="0"/>
          </a:p>
        </p:txBody>
      </p:sp>
      <p:sp>
        <p:nvSpPr>
          <p:cNvPr id="6" name="TextBox 5"/>
          <p:cNvSpPr txBox="1"/>
          <p:nvPr/>
        </p:nvSpPr>
        <p:spPr>
          <a:xfrm>
            <a:off x="609600" y="4724400"/>
            <a:ext cx="7467600" cy="646331"/>
          </a:xfrm>
          <a:prstGeom prst="rect">
            <a:avLst/>
          </a:prstGeom>
          <a:noFill/>
        </p:spPr>
        <p:txBody>
          <a:bodyPr wrap="square" rtlCol="0">
            <a:spAutoFit/>
          </a:bodyPr>
          <a:lstStyle/>
          <a:p>
            <a:r>
              <a:rPr lang="ru-RU" dirty="0" smtClean="0"/>
              <a:t>Процесс закрепления новых нейтральных (или почти нейтральных)  вариантов называется «генетический дрейф».</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Генетический дрейф</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26</a:t>
            </a:fld>
            <a:endParaRPr lang="ru-RU"/>
          </a:p>
        </p:txBody>
      </p:sp>
      <p:sp>
        <p:nvSpPr>
          <p:cNvPr id="4" name="TextBox 3"/>
          <p:cNvSpPr txBox="1"/>
          <p:nvPr/>
        </p:nvSpPr>
        <p:spPr>
          <a:xfrm>
            <a:off x="533400" y="1905000"/>
            <a:ext cx="8153400" cy="2308324"/>
          </a:xfrm>
          <a:prstGeom prst="rect">
            <a:avLst/>
          </a:prstGeom>
          <a:noFill/>
        </p:spPr>
        <p:txBody>
          <a:bodyPr wrap="square" rtlCol="0">
            <a:spAutoFit/>
          </a:bodyPr>
          <a:lstStyle/>
          <a:p>
            <a:r>
              <a:rPr lang="ru-RU" dirty="0" smtClean="0"/>
              <a:t>Вероятность закрепиться для новой нейтральной мутации очень мала, но не 0.</a:t>
            </a:r>
          </a:p>
          <a:p>
            <a:endParaRPr lang="ru-RU" dirty="0"/>
          </a:p>
          <a:p>
            <a:r>
              <a:rPr lang="ru-RU" dirty="0" smtClean="0"/>
              <a:t>Организмов в популяции много, мутаций в них происходит тоже много</a:t>
            </a:r>
          </a:p>
          <a:p>
            <a:r>
              <a:rPr lang="ru-RU" dirty="0" smtClean="0"/>
              <a:t>(примерно 10</a:t>
            </a:r>
            <a:r>
              <a:rPr lang="ru-RU" baseline="30000" dirty="0" smtClean="0"/>
              <a:t>−8</a:t>
            </a:r>
            <a:r>
              <a:rPr lang="ru-RU" dirty="0" smtClean="0"/>
              <a:t> на п.н. на поколение – каждая сотая новорождённая бактерия несёт новую мутацию). Значительная доля мутаций нейтральна.</a:t>
            </a:r>
          </a:p>
          <a:p>
            <a:endParaRPr lang="ru-RU" dirty="0"/>
          </a:p>
          <a:p>
            <a:r>
              <a:rPr lang="ru-RU" dirty="0" smtClean="0"/>
              <a:t>Итог: геномы независимых популяций начинают различаться, чем дальше, тем больше – в них независимо накапливаются нейтральные мутации.</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если мутация не нейтральна?</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27</a:t>
            </a:fld>
            <a:endParaRPr lang="ru-RU"/>
          </a:p>
        </p:txBody>
      </p:sp>
      <p:sp>
        <p:nvSpPr>
          <p:cNvPr id="4" name="TextBox 3"/>
          <p:cNvSpPr txBox="1"/>
          <p:nvPr/>
        </p:nvSpPr>
        <p:spPr>
          <a:xfrm>
            <a:off x="609600" y="1676400"/>
            <a:ext cx="8534400" cy="923330"/>
          </a:xfrm>
          <a:prstGeom prst="rect">
            <a:avLst/>
          </a:prstGeom>
          <a:noFill/>
        </p:spPr>
        <p:txBody>
          <a:bodyPr wrap="square" rtlCol="0">
            <a:spAutoFit/>
          </a:bodyPr>
          <a:lstStyle/>
          <a:p>
            <a:r>
              <a:rPr lang="ru-RU" dirty="0" smtClean="0"/>
              <a:t>Каждому варианту генома можно сопоставить его «приспособленность» </a:t>
            </a:r>
            <a:r>
              <a:rPr lang="en-US" i="1" dirty="0" smtClean="0"/>
              <a:t>f</a:t>
            </a:r>
            <a:r>
              <a:rPr lang="en-US" dirty="0" smtClean="0"/>
              <a:t> </a:t>
            </a:r>
            <a:r>
              <a:rPr lang="ru-RU" dirty="0"/>
              <a:t>=</a:t>
            </a:r>
            <a:r>
              <a:rPr lang="ru-RU" dirty="0" smtClean="0"/>
              <a:t> </a:t>
            </a:r>
            <a:r>
              <a:rPr lang="ru-RU" dirty="0" err="1" smtClean="0"/>
              <a:t>матожидание</a:t>
            </a:r>
            <a:r>
              <a:rPr lang="ru-RU" dirty="0" smtClean="0"/>
              <a:t> числа потомков организма с таким геномом (через какой-то фиксированный промежуток времени).</a:t>
            </a:r>
            <a:endParaRPr lang="ru-RU" dirty="0"/>
          </a:p>
        </p:txBody>
      </p:sp>
      <p:sp>
        <p:nvSpPr>
          <p:cNvPr id="5" name="TextBox 4"/>
          <p:cNvSpPr txBox="1"/>
          <p:nvPr/>
        </p:nvSpPr>
        <p:spPr>
          <a:xfrm>
            <a:off x="533400" y="2895600"/>
            <a:ext cx="8610600" cy="2031325"/>
          </a:xfrm>
          <a:prstGeom prst="rect">
            <a:avLst/>
          </a:prstGeom>
          <a:noFill/>
        </p:spPr>
        <p:txBody>
          <a:bodyPr wrap="square" rtlCol="0">
            <a:spAutoFit/>
          </a:bodyPr>
          <a:lstStyle/>
          <a:p>
            <a:r>
              <a:rPr lang="ru-RU" dirty="0" smtClean="0"/>
              <a:t>В подавляющем большинстве случаев новая мутация порождает либо нейтральный вариант (</a:t>
            </a:r>
            <a:r>
              <a:rPr lang="en-US" i="1" dirty="0" smtClean="0"/>
              <a:t>f </a:t>
            </a:r>
            <a:r>
              <a:rPr lang="en-US" dirty="0" smtClean="0"/>
              <a:t>= 1) </a:t>
            </a:r>
            <a:r>
              <a:rPr lang="ru-RU" dirty="0" smtClean="0"/>
              <a:t>либо вредный (</a:t>
            </a:r>
            <a:r>
              <a:rPr lang="en-US" i="1" dirty="0" smtClean="0"/>
              <a:t>f </a:t>
            </a:r>
            <a:r>
              <a:rPr lang="en-US" dirty="0" smtClean="0"/>
              <a:t>&lt; 1</a:t>
            </a:r>
            <a:r>
              <a:rPr lang="ru-RU" dirty="0" smtClean="0"/>
              <a:t>).</a:t>
            </a:r>
            <a:endParaRPr lang="en-US" dirty="0" smtClean="0"/>
          </a:p>
          <a:p>
            <a:endParaRPr lang="en-US" dirty="0"/>
          </a:p>
          <a:p>
            <a:r>
              <a:rPr lang="ru-RU" dirty="0" smtClean="0"/>
              <a:t>Вредный вариант тоже начинает «блуждать», но вероятность «шага вверх» оказывается меньше вероятности «шага вниз». Это очень сильно уменьшает вероятность закрепления – тем сильнее, чем меньше </a:t>
            </a:r>
            <a:r>
              <a:rPr lang="en-US" i="1" dirty="0" smtClean="0"/>
              <a:t>f</a:t>
            </a:r>
            <a:r>
              <a:rPr lang="ru-RU" dirty="0" smtClean="0"/>
              <a:t>, и тем сильнее, чем больше популяция. </a:t>
            </a:r>
            <a:endParaRPr lang="ru-RU" dirty="0"/>
          </a:p>
        </p:txBody>
      </p:sp>
      <p:sp>
        <p:nvSpPr>
          <p:cNvPr id="7" name="TextBox 6"/>
          <p:cNvSpPr txBox="1"/>
          <p:nvPr/>
        </p:nvSpPr>
        <p:spPr>
          <a:xfrm>
            <a:off x="533400" y="4876800"/>
            <a:ext cx="7848600" cy="646331"/>
          </a:xfrm>
          <a:prstGeom prst="rect">
            <a:avLst/>
          </a:prstGeom>
          <a:noFill/>
        </p:spPr>
        <p:txBody>
          <a:bodyPr wrap="square" rtlCol="0">
            <a:spAutoFit/>
          </a:bodyPr>
          <a:lstStyle/>
          <a:p>
            <a:r>
              <a:rPr lang="ru-RU" dirty="0" smtClean="0"/>
              <a:t>Явление невозможности закрепления вредной мутации называется </a:t>
            </a:r>
            <a:r>
              <a:rPr lang="ru-RU" b="1" dirty="0" smtClean="0"/>
              <a:t>стабилизирующий отбор</a:t>
            </a:r>
            <a:r>
              <a:rPr lang="ru-RU" dirty="0" smtClean="0"/>
              <a:t> или же </a:t>
            </a:r>
            <a:r>
              <a:rPr lang="ru-RU" b="1" dirty="0" smtClean="0"/>
              <a:t>отрицательный отбор</a:t>
            </a:r>
            <a:r>
              <a:rPr lang="ru-RU" dirty="0" smtClean="0"/>
              <a:t>.</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Положительный отбор</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28</a:t>
            </a:fld>
            <a:endParaRPr lang="ru-RU"/>
          </a:p>
        </p:txBody>
      </p:sp>
      <p:sp>
        <p:nvSpPr>
          <p:cNvPr id="4" name="TextBox 3"/>
          <p:cNvSpPr txBox="1"/>
          <p:nvPr/>
        </p:nvSpPr>
        <p:spPr>
          <a:xfrm>
            <a:off x="457200" y="1524000"/>
            <a:ext cx="8077200" cy="646331"/>
          </a:xfrm>
          <a:prstGeom prst="rect">
            <a:avLst/>
          </a:prstGeom>
          <a:noFill/>
        </p:spPr>
        <p:txBody>
          <a:bodyPr wrap="square" rtlCol="0">
            <a:spAutoFit/>
          </a:bodyPr>
          <a:lstStyle/>
          <a:p>
            <a:r>
              <a:rPr lang="ru-RU" dirty="0" smtClean="0"/>
              <a:t>Если вдруг </a:t>
            </a:r>
            <a:r>
              <a:rPr lang="en-US" i="1" dirty="0" smtClean="0"/>
              <a:t>f </a:t>
            </a:r>
            <a:r>
              <a:rPr lang="en-US" dirty="0" smtClean="0"/>
              <a:t>&gt; 1</a:t>
            </a:r>
            <a:r>
              <a:rPr lang="ru-RU" dirty="0" smtClean="0"/>
              <a:t> </a:t>
            </a:r>
            <a:r>
              <a:rPr lang="en-US" dirty="0" smtClean="0"/>
              <a:t>, </a:t>
            </a:r>
            <a:r>
              <a:rPr lang="ru-RU" dirty="0" smtClean="0"/>
              <a:t>то вероятность закрепления мутации вырастает во много раз.</a:t>
            </a:r>
          </a:p>
          <a:p>
            <a:r>
              <a:rPr lang="ru-RU" dirty="0" smtClean="0"/>
              <a:t>Процесс закрепления полезных мутаций называется </a:t>
            </a:r>
            <a:r>
              <a:rPr lang="ru-RU" b="1" dirty="0" smtClean="0"/>
              <a:t>положительным отбором.</a:t>
            </a:r>
            <a:endParaRPr lang="ru-RU" dirty="0"/>
          </a:p>
        </p:txBody>
      </p:sp>
      <p:sp>
        <p:nvSpPr>
          <p:cNvPr id="5" name="TextBox 4"/>
          <p:cNvSpPr txBox="1"/>
          <p:nvPr/>
        </p:nvSpPr>
        <p:spPr>
          <a:xfrm>
            <a:off x="533400" y="2667000"/>
            <a:ext cx="8001000" cy="2031325"/>
          </a:xfrm>
          <a:prstGeom prst="rect">
            <a:avLst/>
          </a:prstGeom>
          <a:noFill/>
        </p:spPr>
        <p:txBody>
          <a:bodyPr wrap="square" rtlCol="0">
            <a:spAutoFit/>
          </a:bodyPr>
          <a:lstStyle/>
          <a:p>
            <a:r>
              <a:rPr lang="ru-RU" dirty="0" smtClean="0"/>
              <a:t>Собственно, полезных мутаций так мало именно потому, что большинство возможных полезных мутаций уже закрепились.</a:t>
            </a:r>
          </a:p>
          <a:p>
            <a:endParaRPr lang="ru-RU" dirty="0"/>
          </a:p>
          <a:p>
            <a:r>
              <a:rPr lang="ru-RU" dirty="0" smtClean="0"/>
              <a:t>Обычно полезные мутации начинают появляться в заметном количестве только при изменении условий жизни организмов – например при появлении нового источника пищи или новой опасности или попадании части популяции в другой климат…</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если родителей двое?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29</a:t>
            </a:fld>
            <a:endParaRPr lang="ru-RU"/>
          </a:p>
        </p:txBody>
      </p:sp>
      <p:sp>
        <p:nvSpPr>
          <p:cNvPr id="4" name="TextBox 3"/>
          <p:cNvSpPr txBox="1"/>
          <p:nvPr/>
        </p:nvSpPr>
        <p:spPr>
          <a:xfrm>
            <a:off x="609600" y="1600200"/>
            <a:ext cx="7772400" cy="1477328"/>
          </a:xfrm>
          <a:prstGeom prst="rect">
            <a:avLst/>
          </a:prstGeom>
          <a:noFill/>
        </p:spPr>
        <p:txBody>
          <a:bodyPr wrap="square" rtlCol="0">
            <a:spAutoFit/>
          </a:bodyPr>
          <a:lstStyle/>
          <a:p>
            <a:r>
              <a:rPr lang="ru-RU" dirty="0" smtClean="0"/>
              <a:t>Пусть популяция по-прежнему стабильна.</a:t>
            </a:r>
          </a:p>
          <a:p>
            <a:r>
              <a:rPr lang="ru-RU" dirty="0" err="1" smtClean="0"/>
              <a:t>Матожидание</a:t>
            </a:r>
            <a:r>
              <a:rPr lang="ru-RU" dirty="0" smtClean="0"/>
              <a:t> числа (выживших и оставивших своё потомство) потомков каждого индивида в следующем поколении равно теперь 2 (что очевидно, если подумать).</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Kcy;&amp;acy;&amp;rcy;&amp;tcy;&amp;icy;&amp;ncy;&amp;kcy;&amp;icy; &amp;pcy;&amp;ocy; &amp;zcy;&amp;acy;&amp;pcy;&amp;rcy;&amp;ocy;&amp;scy;&amp;ucy; tree of life"/>
          <p:cNvPicPr>
            <a:picLocks noChangeAspect="1" noChangeArrowheads="1"/>
          </p:cNvPicPr>
          <p:nvPr/>
        </p:nvPicPr>
        <p:blipFill>
          <a:blip r:embed="rId2" cstate="print"/>
          <a:srcRect/>
          <a:stretch>
            <a:fillRect/>
          </a:stretch>
        </p:blipFill>
        <p:spPr bwMode="auto">
          <a:xfrm>
            <a:off x="403042" y="609599"/>
            <a:ext cx="8588558" cy="5805675"/>
          </a:xfrm>
          <a:prstGeom prst="rect">
            <a:avLst/>
          </a:prstGeom>
          <a:noFill/>
        </p:spPr>
      </p:pic>
      <p:sp>
        <p:nvSpPr>
          <p:cNvPr id="5" name="Номер слайда 4"/>
          <p:cNvSpPr>
            <a:spLocks noGrp="1"/>
          </p:cNvSpPr>
          <p:nvPr>
            <p:ph type="sldNum" sz="quarter" idx="12"/>
          </p:nvPr>
        </p:nvSpPr>
        <p:spPr/>
        <p:txBody>
          <a:bodyPr/>
          <a:lstStyle/>
          <a:p>
            <a:fld id="{47F273CD-8B2A-49DB-800F-E4162CFD26FF}" type="slidenum">
              <a:rPr lang="ru-RU" smtClean="0"/>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если родителей двое?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30</a:t>
            </a:fld>
            <a:endParaRPr lang="ru-RU"/>
          </a:p>
        </p:txBody>
      </p:sp>
      <p:sp>
        <p:nvSpPr>
          <p:cNvPr id="4" name="TextBox 3"/>
          <p:cNvSpPr txBox="1"/>
          <p:nvPr/>
        </p:nvSpPr>
        <p:spPr>
          <a:xfrm>
            <a:off x="609600" y="1600200"/>
            <a:ext cx="7772400" cy="2585323"/>
          </a:xfrm>
          <a:prstGeom prst="rect">
            <a:avLst/>
          </a:prstGeom>
          <a:noFill/>
        </p:spPr>
        <p:txBody>
          <a:bodyPr wrap="square" rtlCol="0">
            <a:spAutoFit/>
          </a:bodyPr>
          <a:lstStyle/>
          <a:p>
            <a:r>
              <a:rPr lang="ru-RU" dirty="0" smtClean="0"/>
              <a:t>Пусть популяция по-прежнему стабильна.</a:t>
            </a:r>
          </a:p>
          <a:p>
            <a:r>
              <a:rPr lang="ru-RU" dirty="0" err="1" smtClean="0"/>
              <a:t>Матожидание</a:t>
            </a:r>
            <a:r>
              <a:rPr lang="ru-RU" dirty="0" smtClean="0"/>
              <a:t> числа (выживших и оставивших своё потомство) потомков каждого индивида в следующем поколении равно теперь 2 (что очевидно, если подумать).</a:t>
            </a:r>
          </a:p>
          <a:p>
            <a:endParaRPr lang="ru-RU" dirty="0"/>
          </a:p>
          <a:p>
            <a:r>
              <a:rPr lang="ru-RU" dirty="0" smtClean="0"/>
              <a:t>А через много поколений?</a:t>
            </a:r>
          </a:p>
          <a:p>
            <a:endParaRPr lang="ru-RU" dirty="0"/>
          </a:p>
          <a:p>
            <a:r>
              <a:rPr lang="ru-RU" dirty="0" smtClean="0">
                <a:solidFill>
                  <a:schemeClr val="bg1">
                    <a:lumMod val="50000"/>
                  </a:schemeClr>
                </a:solidFill>
              </a:rPr>
              <a:t>На самом деле вероятны только два варианта: 0 и вся популяция </a:t>
            </a:r>
            <a:r>
              <a:rPr lang="ru-RU" dirty="0" smtClean="0">
                <a:solidFill>
                  <a:schemeClr val="bg1">
                    <a:lumMod val="50000"/>
                  </a:schemeClr>
                </a:solidFill>
                <a:sym typeface="Wingdings" pitchFamily="2" charset="2"/>
              </a:rPr>
              <a:t>(остальные крайне маловероятны).</a:t>
            </a:r>
            <a:endParaRPr lang="ru-RU" dirty="0">
              <a:solidFill>
                <a:schemeClr val="bg1">
                  <a:lumMod val="5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если родителей двое?</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31</a:t>
            </a:fld>
            <a:endParaRPr lang="ru-RU"/>
          </a:p>
        </p:txBody>
      </p:sp>
      <p:sp>
        <p:nvSpPr>
          <p:cNvPr id="4" name="TextBox 3"/>
          <p:cNvSpPr txBox="1"/>
          <p:nvPr/>
        </p:nvSpPr>
        <p:spPr>
          <a:xfrm>
            <a:off x="609600" y="1600200"/>
            <a:ext cx="7772400" cy="2585323"/>
          </a:xfrm>
          <a:prstGeom prst="rect">
            <a:avLst/>
          </a:prstGeom>
          <a:noFill/>
        </p:spPr>
        <p:txBody>
          <a:bodyPr wrap="square" rtlCol="0">
            <a:spAutoFit/>
          </a:bodyPr>
          <a:lstStyle/>
          <a:p>
            <a:r>
              <a:rPr lang="ru-RU" dirty="0" smtClean="0"/>
              <a:t>Пусть популяция по-прежнему стабильна.</a:t>
            </a:r>
          </a:p>
          <a:p>
            <a:r>
              <a:rPr lang="ru-RU" dirty="0" err="1" smtClean="0"/>
              <a:t>Матожидание</a:t>
            </a:r>
            <a:r>
              <a:rPr lang="ru-RU" dirty="0" smtClean="0"/>
              <a:t> числа (выживших и оставивших своё потомство) потомков каждого индивида в следующем поколении равно теперь 2 (что очевидно, если подумать).</a:t>
            </a:r>
          </a:p>
          <a:p>
            <a:endParaRPr lang="ru-RU" dirty="0"/>
          </a:p>
          <a:p>
            <a:r>
              <a:rPr lang="ru-RU" dirty="0" smtClean="0"/>
              <a:t>А через много поколений?</a:t>
            </a:r>
          </a:p>
          <a:p>
            <a:endParaRPr lang="ru-RU" dirty="0"/>
          </a:p>
          <a:p>
            <a:r>
              <a:rPr lang="ru-RU" dirty="0" smtClean="0">
                <a:solidFill>
                  <a:schemeClr val="bg1">
                    <a:lumMod val="50000"/>
                  </a:schemeClr>
                </a:solidFill>
              </a:rPr>
              <a:t>На самом деле вероятны только два варианта: 0 и вся популяция </a:t>
            </a:r>
            <a:r>
              <a:rPr lang="ru-RU" dirty="0" smtClean="0">
                <a:solidFill>
                  <a:schemeClr val="bg1">
                    <a:lumMod val="50000"/>
                  </a:schemeClr>
                </a:solidFill>
                <a:sym typeface="Wingdings" pitchFamily="2" charset="2"/>
              </a:rPr>
              <a:t>(остальные крайне маловероятны).</a:t>
            </a:r>
            <a:endParaRPr lang="ru-RU" dirty="0">
              <a:solidFill>
                <a:schemeClr val="bg1">
                  <a:lumMod val="50000"/>
                </a:schemeClr>
              </a:solidFill>
            </a:endParaRPr>
          </a:p>
        </p:txBody>
      </p:sp>
      <p:sp>
        <p:nvSpPr>
          <p:cNvPr id="5" name="TextBox 4"/>
          <p:cNvSpPr txBox="1"/>
          <p:nvPr/>
        </p:nvSpPr>
        <p:spPr>
          <a:xfrm>
            <a:off x="609600" y="4267200"/>
            <a:ext cx="8001000" cy="369332"/>
          </a:xfrm>
          <a:prstGeom prst="rect">
            <a:avLst/>
          </a:prstGeom>
          <a:noFill/>
        </p:spPr>
        <p:txBody>
          <a:bodyPr wrap="square" rtlCol="0">
            <a:spAutoFit/>
          </a:bodyPr>
          <a:lstStyle/>
          <a:p>
            <a:r>
              <a:rPr lang="ru-RU" dirty="0" smtClean="0">
                <a:solidFill>
                  <a:srgbClr val="C00000"/>
                </a:solidFill>
              </a:rPr>
              <a:t>Что же, вся изложенная теория не работает?</a:t>
            </a:r>
            <a:endParaRPr lang="ru-RU" dirty="0">
              <a:solidFill>
                <a:srgbClr val="C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Будем следить за конкретным геном</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32</a:t>
            </a:fld>
            <a:endParaRPr lang="ru-RU"/>
          </a:p>
        </p:txBody>
      </p:sp>
      <p:sp>
        <p:nvSpPr>
          <p:cNvPr id="4" name="TextBox 3"/>
          <p:cNvSpPr txBox="1"/>
          <p:nvPr/>
        </p:nvSpPr>
        <p:spPr>
          <a:xfrm>
            <a:off x="228600" y="1600200"/>
            <a:ext cx="8229600" cy="1508105"/>
          </a:xfrm>
          <a:prstGeom prst="rect">
            <a:avLst/>
          </a:prstGeom>
          <a:noFill/>
        </p:spPr>
        <p:txBody>
          <a:bodyPr wrap="square" rtlCol="0">
            <a:spAutoFit/>
          </a:bodyPr>
          <a:lstStyle/>
          <a:p>
            <a:r>
              <a:rPr lang="ru-RU" sz="2000" dirty="0" smtClean="0"/>
              <a:t>Давайте рассмотрим не популяцию организмов, а популяцию генов!</a:t>
            </a:r>
          </a:p>
          <a:p>
            <a:endParaRPr lang="ru-RU" i="1" dirty="0" smtClean="0"/>
          </a:p>
          <a:p>
            <a:r>
              <a:rPr lang="ru-RU" i="1" dirty="0" smtClean="0"/>
              <a:t>Организмы, в геномах которых они присутствуют, для них – часть окружающей среды. Размножаются они по тем же законам. что и бактерии</a:t>
            </a:r>
            <a:r>
              <a:rPr lang="ru-RU" dirty="0" smtClean="0"/>
              <a:t>.</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Будем следить за конкретным геном</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33</a:t>
            </a:fld>
            <a:endParaRPr lang="ru-RU"/>
          </a:p>
        </p:txBody>
      </p:sp>
      <p:sp>
        <p:nvSpPr>
          <p:cNvPr id="4" name="TextBox 3"/>
          <p:cNvSpPr txBox="1"/>
          <p:nvPr/>
        </p:nvSpPr>
        <p:spPr>
          <a:xfrm>
            <a:off x="533400" y="1600200"/>
            <a:ext cx="8229600" cy="2893100"/>
          </a:xfrm>
          <a:prstGeom prst="rect">
            <a:avLst/>
          </a:prstGeom>
          <a:noFill/>
        </p:spPr>
        <p:txBody>
          <a:bodyPr wrap="square" rtlCol="0">
            <a:spAutoFit/>
          </a:bodyPr>
          <a:lstStyle/>
          <a:p>
            <a:r>
              <a:rPr lang="ru-RU" sz="2000" dirty="0" smtClean="0"/>
              <a:t>Давайте рассмотрим не популяцию организмов, а популяцию генов!</a:t>
            </a:r>
          </a:p>
          <a:p>
            <a:endParaRPr lang="ru-RU" i="1" dirty="0" smtClean="0"/>
          </a:p>
          <a:p>
            <a:r>
              <a:rPr lang="ru-RU" i="1" dirty="0" smtClean="0"/>
              <a:t>Организмы, в геномах которых они присутствуют, для них – часть окружающей среды. Размножаются они по тем же законам. что и бактерии</a:t>
            </a:r>
            <a:r>
              <a:rPr lang="ru-RU" dirty="0" smtClean="0"/>
              <a:t>.</a:t>
            </a:r>
          </a:p>
          <a:p>
            <a:endParaRPr lang="ru-RU" dirty="0"/>
          </a:p>
          <a:p>
            <a:r>
              <a:rPr lang="ru-RU" dirty="0" smtClean="0"/>
              <a:t>Тогда вся формальная теория сохраняется. У каждого варианта гена есть приспособленность = </a:t>
            </a:r>
            <a:r>
              <a:rPr lang="ru-RU" dirty="0" err="1" smtClean="0"/>
              <a:t>матожидание</a:t>
            </a:r>
            <a:r>
              <a:rPr lang="ru-RU" dirty="0" smtClean="0"/>
              <a:t> числа потомков через фиксированное время. Нейтральные варианты исчезают или некоторой вероятностью закрепляются (дрейф), вредные исчезают (отрицательный отбор), полезные с заметной вероятностью закрепляются (положительный отбор).</a:t>
            </a:r>
            <a:endParaRPr lang="ru-RU" dirty="0"/>
          </a:p>
        </p:txBody>
      </p:sp>
      <p:sp>
        <p:nvSpPr>
          <p:cNvPr id="5" name="TextBox 4"/>
          <p:cNvSpPr txBox="1"/>
          <p:nvPr/>
        </p:nvSpPr>
        <p:spPr>
          <a:xfrm>
            <a:off x="609600" y="5257800"/>
            <a:ext cx="7772400" cy="923330"/>
          </a:xfrm>
          <a:prstGeom prst="rect">
            <a:avLst/>
          </a:prstGeom>
          <a:noFill/>
        </p:spPr>
        <p:txBody>
          <a:bodyPr wrap="square" rtlCol="0">
            <a:spAutoFit/>
          </a:bodyPr>
          <a:lstStyle/>
          <a:p>
            <a:r>
              <a:rPr lang="ru-RU" i="1" dirty="0" smtClean="0">
                <a:solidFill>
                  <a:srgbClr val="002060"/>
                </a:solidFill>
              </a:rPr>
              <a:t>А что такое «ген»? В данном контексте – что хотите, любой участок генома. Можно даже эволюцию конкретной позиции в геноме отслеживать с тех же позиций.</a:t>
            </a:r>
            <a:endParaRPr lang="ru-RU" i="1" dirty="0">
              <a:solidFill>
                <a:srgbClr val="00206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Закрепление мутаций</a:t>
            </a:r>
            <a:endParaRPr lang="ru-RU" dirty="0"/>
          </a:p>
        </p:txBody>
      </p:sp>
      <p:sp>
        <p:nvSpPr>
          <p:cNvPr id="3" name="TextBox 2"/>
          <p:cNvSpPr txBox="1"/>
          <p:nvPr/>
        </p:nvSpPr>
        <p:spPr>
          <a:xfrm>
            <a:off x="304800" y="1524000"/>
            <a:ext cx="8610600" cy="1754326"/>
          </a:xfrm>
          <a:prstGeom prst="rect">
            <a:avLst/>
          </a:prstGeom>
          <a:noFill/>
        </p:spPr>
        <p:txBody>
          <a:bodyPr wrap="square" rtlCol="0">
            <a:spAutoFit/>
          </a:bodyPr>
          <a:lstStyle/>
          <a:p>
            <a:r>
              <a:rPr lang="ru-RU" dirty="0" smtClean="0"/>
              <a:t>Вероятность закрепления нейтральной мутации обратно пропорциональна размеру популяции.</a:t>
            </a:r>
          </a:p>
          <a:p>
            <a:r>
              <a:rPr lang="ru-RU" dirty="0" smtClean="0"/>
              <a:t>Число мутаций, возникающих в единицу времени в популяции, пропорционально её размеру.</a:t>
            </a:r>
          </a:p>
          <a:p>
            <a:r>
              <a:rPr lang="ru-RU" dirty="0" smtClean="0"/>
              <a:t>Поэтому скорость генетического дрейфа не зависит от размера популяции.</a:t>
            </a:r>
          </a:p>
          <a:p>
            <a:endParaRPr lang="ru-RU" dirty="0"/>
          </a:p>
        </p:txBody>
      </p:sp>
      <p:sp>
        <p:nvSpPr>
          <p:cNvPr id="4" name="Номер слайда 3"/>
          <p:cNvSpPr>
            <a:spLocks noGrp="1"/>
          </p:cNvSpPr>
          <p:nvPr>
            <p:ph type="sldNum" sz="quarter" idx="12"/>
          </p:nvPr>
        </p:nvSpPr>
        <p:spPr/>
        <p:txBody>
          <a:bodyPr/>
          <a:lstStyle/>
          <a:p>
            <a:fld id="{47F273CD-8B2A-49DB-800F-E4162CFD26FF}" type="slidenum">
              <a:rPr lang="ru-RU" smtClean="0"/>
              <a:pPr/>
              <a:t>34</a:t>
            </a:fld>
            <a:endParaRPr 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Закрепление мутаций</a:t>
            </a:r>
            <a:endParaRPr lang="ru-RU" dirty="0"/>
          </a:p>
        </p:txBody>
      </p:sp>
      <p:sp>
        <p:nvSpPr>
          <p:cNvPr id="3" name="TextBox 2"/>
          <p:cNvSpPr txBox="1"/>
          <p:nvPr/>
        </p:nvSpPr>
        <p:spPr>
          <a:xfrm>
            <a:off x="304800" y="1524000"/>
            <a:ext cx="8610600" cy="5232202"/>
          </a:xfrm>
          <a:prstGeom prst="rect">
            <a:avLst/>
          </a:prstGeom>
          <a:noFill/>
        </p:spPr>
        <p:txBody>
          <a:bodyPr wrap="square" rtlCol="0">
            <a:spAutoFit/>
          </a:bodyPr>
          <a:lstStyle/>
          <a:p>
            <a:r>
              <a:rPr lang="ru-RU" dirty="0" smtClean="0"/>
              <a:t>Вероятность закрепления нейтральной мутации обратно пропорциональна размеру популяции.</a:t>
            </a:r>
          </a:p>
          <a:p>
            <a:r>
              <a:rPr lang="ru-RU" dirty="0" smtClean="0"/>
              <a:t>Число мутаций, возникающих в единицу времени в популяции, пропорционально её размеру.</a:t>
            </a:r>
          </a:p>
          <a:p>
            <a:r>
              <a:rPr lang="ru-RU" dirty="0" smtClean="0"/>
              <a:t>Поэтому скорость генетического дрейфа не зависит от размера популяции.</a:t>
            </a:r>
          </a:p>
          <a:p>
            <a:endParaRPr lang="ru-RU" dirty="0" smtClean="0"/>
          </a:p>
          <a:p>
            <a:r>
              <a:rPr lang="ru-RU" dirty="0" smtClean="0"/>
              <a:t>Вероятность закрепления полезной мутации почти не зависит от размера популяции.</a:t>
            </a:r>
          </a:p>
          <a:p>
            <a:r>
              <a:rPr lang="ru-RU" dirty="0" smtClean="0"/>
              <a:t>Поэтому скорость положительного отбора тем выше, чем больше популяция.</a:t>
            </a:r>
          </a:p>
          <a:p>
            <a:endParaRPr lang="ru-RU" dirty="0"/>
          </a:p>
          <a:p>
            <a:r>
              <a:rPr lang="ru-RU" dirty="0" smtClean="0"/>
              <a:t>Вероятность закрепления </a:t>
            </a:r>
            <a:r>
              <a:rPr lang="ru-RU" dirty="0" err="1" smtClean="0"/>
              <a:t>слабовредной</a:t>
            </a:r>
            <a:r>
              <a:rPr lang="ru-RU" dirty="0" smtClean="0"/>
              <a:t> мутации очень быстро падает с размером популяции (быстрее, чем </a:t>
            </a:r>
            <a:r>
              <a:rPr lang="en-US" dirty="0" smtClean="0"/>
              <a:t>1/</a:t>
            </a:r>
            <a:r>
              <a:rPr lang="en-US" i="1" dirty="0" smtClean="0"/>
              <a:t>N</a:t>
            </a:r>
            <a:r>
              <a:rPr lang="en-US" dirty="0" smtClean="0"/>
              <a:t>)</a:t>
            </a:r>
            <a:r>
              <a:rPr lang="ru-RU" dirty="0" smtClean="0"/>
              <a:t>.</a:t>
            </a:r>
          </a:p>
          <a:p>
            <a:r>
              <a:rPr lang="ru-RU" dirty="0" smtClean="0"/>
              <a:t>Поэтому</a:t>
            </a:r>
            <a:r>
              <a:rPr lang="en-US" dirty="0" smtClean="0"/>
              <a:t> </a:t>
            </a:r>
            <a:r>
              <a:rPr lang="ru-RU" dirty="0" smtClean="0"/>
              <a:t>в маленьких популяциях чаще закрепляются вредные мутации.</a:t>
            </a:r>
          </a:p>
          <a:p>
            <a:r>
              <a:rPr lang="ru-RU" dirty="0" smtClean="0"/>
              <a:t>Точнее: при размере популяции менее 10 000 вероятность закрепления </a:t>
            </a:r>
            <a:r>
              <a:rPr lang="ru-RU" dirty="0" err="1" smtClean="0"/>
              <a:t>слабовредной</a:t>
            </a:r>
            <a:r>
              <a:rPr lang="ru-RU" dirty="0" smtClean="0"/>
              <a:t> мутации становится не </a:t>
            </a:r>
            <a:r>
              <a:rPr lang="ru-RU" dirty="0" err="1" smtClean="0"/>
              <a:t>пренебрежимой</a:t>
            </a:r>
            <a:r>
              <a:rPr lang="ru-RU" dirty="0" smtClean="0"/>
              <a:t>. </a:t>
            </a:r>
          </a:p>
          <a:p>
            <a:endParaRPr lang="ru-RU" dirty="0" smtClean="0"/>
          </a:p>
          <a:p>
            <a:r>
              <a:rPr lang="ru-RU" sz="2800" b="1" dirty="0" smtClean="0"/>
              <a:t>«Отбор эффективен только в больших популяциях»</a:t>
            </a:r>
          </a:p>
          <a:p>
            <a:r>
              <a:rPr lang="ru-RU" dirty="0" smtClean="0"/>
              <a:t>(Это объясняет, почему видовое разнообразие крупных животных так невелико по сравнению с мелкими, и почему крупные виды быстро вымирают)</a:t>
            </a:r>
            <a:endParaRPr lang="ru-RU" dirty="0"/>
          </a:p>
        </p:txBody>
      </p:sp>
      <p:sp>
        <p:nvSpPr>
          <p:cNvPr id="4" name="Номер слайда 3"/>
          <p:cNvSpPr>
            <a:spLocks noGrp="1"/>
          </p:cNvSpPr>
          <p:nvPr>
            <p:ph type="sldNum" sz="quarter" idx="12"/>
          </p:nvPr>
        </p:nvSpPr>
        <p:spPr/>
        <p:txBody>
          <a:bodyPr/>
          <a:lstStyle/>
          <a:p>
            <a:fld id="{47F273CD-8B2A-49DB-800F-E4162CFD26FF}" type="slidenum">
              <a:rPr lang="ru-RU" smtClean="0"/>
              <a:pPr/>
              <a:t>35</a:t>
            </a:fld>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685800" y="1066800"/>
            <a:ext cx="8229600" cy="55626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b="87760"/>
          <a:stretch>
            <a:fillRect/>
          </a:stretch>
        </p:blipFill>
        <p:spPr bwMode="auto">
          <a:xfrm>
            <a:off x="1447800" y="1600200"/>
            <a:ext cx="3800475" cy="89189"/>
          </a:xfrm>
          <a:prstGeom prst="rect">
            <a:avLst/>
          </a:prstGeom>
          <a:noFill/>
          <a:ln w="9525">
            <a:noFill/>
            <a:miter lim="800000"/>
            <a:headEnd/>
            <a:tailEnd/>
          </a:ln>
        </p:spPr>
      </p:pic>
      <p:sp>
        <p:nvSpPr>
          <p:cNvPr id="2" name="Заголовок 1"/>
          <p:cNvSpPr>
            <a:spLocks noGrp="1"/>
          </p:cNvSpPr>
          <p:nvPr>
            <p:ph type="title"/>
          </p:nvPr>
        </p:nvSpPr>
        <p:spPr>
          <a:xfrm>
            <a:off x="457200" y="76200"/>
            <a:ext cx="8229600" cy="1143000"/>
          </a:xfrm>
        </p:spPr>
        <p:txBody>
          <a:bodyPr>
            <a:normAutofit fontScale="90000"/>
          </a:bodyPr>
          <a:lstStyle/>
          <a:p>
            <a:r>
              <a:rPr lang="ru-RU" dirty="0" smtClean="0"/>
              <a:t>Точечные замены в </a:t>
            </a:r>
            <a:r>
              <a:rPr lang="ru-RU" dirty="0" smtClean="0"/>
              <a:t>кодирующей последовательности</a:t>
            </a:r>
            <a:endParaRPr lang="ru-RU" dirty="0"/>
          </a:p>
        </p:txBody>
      </p:sp>
      <p:sp>
        <p:nvSpPr>
          <p:cNvPr id="3" name="Номер слайда 2"/>
          <p:cNvSpPr>
            <a:spLocks noGrp="1"/>
          </p:cNvSpPr>
          <p:nvPr>
            <p:ph type="sldNum" sz="quarter" idx="12"/>
          </p:nvPr>
        </p:nvSpPr>
        <p:spPr>
          <a:xfrm>
            <a:off x="6553200" y="6127750"/>
            <a:ext cx="2133600" cy="365125"/>
          </a:xfrm>
        </p:spPr>
        <p:txBody>
          <a:bodyPr/>
          <a:lstStyle/>
          <a:p>
            <a:fld id="{5F2EBBE5-053C-4602-A123-7934C9B71A66}" type="slidenum">
              <a:rPr lang="ru-RU" smtClean="0"/>
              <a:pPr/>
              <a:t>36</a:t>
            </a:fld>
            <a:endParaRPr lang="ru-RU"/>
          </a:p>
        </p:txBody>
      </p:sp>
      <p:pic>
        <p:nvPicPr>
          <p:cNvPr id="10" name="Picture 4"/>
          <p:cNvPicPr>
            <a:picLocks noChangeAspect="1" noChangeArrowheads="1"/>
          </p:cNvPicPr>
          <p:nvPr/>
        </p:nvPicPr>
        <p:blipFill>
          <a:blip r:embed="rId4" cstate="print"/>
          <a:srcRect b="87760"/>
          <a:stretch>
            <a:fillRect/>
          </a:stretch>
        </p:blipFill>
        <p:spPr bwMode="auto">
          <a:xfrm>
            <a:off x="1533525" y="3111211"/>
            <a:ext cx="3800475" cy="89189"/>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b="87760"/>
          <a:stretch>
            <a:fillRect/>
          </a:stretch>
        </p:blipFill>
        <p:spPr bwMode="auto">
          <a:xfrm>
            <a:off x="1447800" y="4635211"/>
            <a:ext cx="3800475" cy="89189"/>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srcRect b="87760"/>
          <a:stretch>
            <a:fillRect/>
          </a:stretch>
        </p:blipFill>
        <p:spPr bwMode="auto">
          <a:xfrm>
            <a:off x="1457325" y="6159211"/>
            <a:ext cx="3800475" cy="89189"/>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Эволюция белков</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37</a:t>
            </a:fld>
            <a:endParaRPr lang="ru-RU"/>
          </a:p>
        </p:txBody>
      </p:sp>
      <p:sp>
        <p:nvSpPr>
          <p:cNvPr id="4" name="TextBox 3"/>
          <p:cNvSpPr txBox="1"/>
          <p:nvPr/>
        </p:nvSpPr>
        <p:spPr>
          <a:xfrm>
            <a:off x="457200" y="1752600"/>
            <a:ext cx="8229600" cy="2585323"/>
          </a:xfrm>
          <a:prstGeom prst="rect">
            <a:avLst/>
          </a:prstGeom>
          <a:noFill/>
        </p:spPr>
        <p:txBody>
          <a:bodyPr wrap="square" rtlCol="0">
            <a:spAutoFit/>
          </a:bodyPr>
          <a:lstStyle/>
          <a:p>
            <a:r>
              <a:rPr lang="ru-RU" dirty="0"/>
              <a:t>Мутации возникают случайно.</a:t>
            </a:r>
            <a:endParaRPr lang="ru-RU" sz="1400" dirty="0"/>
          </a:p>
          <a:p>
            <a:endParaRPr lang="ru-RU" dirty="0"/>
          </a:p>
          <a:p>
            <a:r>
              <a:rPr lang="ru-RU" dirty="0"/>
              <a:t>Конкретная мутация может быть:</a:t>
            </a:r>
            <a:endParaRPr lang="ru-RU" sz="1400" dirty="0"/>
          </a:p>
          <a:p>
            <a:pPr lvl="1">
              <a:buFont typeface="Arial" pitchFamily="34" charset="0"/>
              <a:buChar char="•"/>
            </a:pPr>
            <a:r>
              <a:rPr lang="ru-RU" dirty="0"/>
              <a:t> летальной;</a:t>
            </a:r>
          </a:p>
          <a:p>
            <a:pPr lvl="1">
              <a:buFont typeface="Arial" pitchFamily="34" charset="0"/>
              <a:buChar char="•"/>
            </a:pPr>
            <a:r>
              <a:rPr lang="ru-RU" dirty="0"/>
              <a:t> вредной;</a:t>
            </a:r>
          </a:p>
          <a:p>
            <a:pPr lvl="1">
              <a:buFont typeface="Arial" pitchFamily="34" charset="0"/>
              <a:buChar char="•"/>
            </a:pPr>
            <a:r>
              <a:rPr lang="ru-RU" dirty="0"/>
              <a:t> </a:t>
            </a:r>
            <a:r>
              <a:rPr lang="ru-RU" dirty="0" err="1"/>
              <a:t>слабовредной</a:t>
            </a:r>
            <a:r>
              <a:rPr lang="ru-RU" dirty="0"/>
              <a:t>;</a:t>
            </a:r>
          </a:p>
          <a:p>
            <a:pPr lvl="1">
              <a:buFont typeface="Arial" pitchFamily="34" charset="0"/>
              <a:buChar char="•"/>
            </a:pPr>
            <a:r>
              <a:rPr lang="ru-RU" dirty="0"/>
              <a:t> нейтральной;</a:t>
            </a:r>
          </a:p>
          <a:p>
            <a:pPr lvl="1">
              <a:buFont typeface="Arial" pitchFamily="34" charset="0"/>
              <a:buChar char="•"/>
            </a:pPr>
            <a:r>
              <a:rPr lang="ru-RU" dirty="0"/>
              <a:t> полезной.</a:t>
            </a:r>
          </a:p>
          <a:p>
            <a:endParaRPr lang="ru-RU" dirty="0"/>
          </a:p>
        </p:txBody>
      </p:sp>
      <p:sp>
        <p:nvSpPr>
          <p:cNvPr id="5" name="TextBox 4"/>
          <p:cNvSpPr txBox="1"/>
          <p:nvPr/>
        </p:nvSpPr>
        <p:spPr>
          <a:xfrm>
            <a:off x="457200" y="4572000"/>
            <a:ext cx="8229600" cy="1754326"/>
          </a:xfrm>
          <a:prstGeom prst="rect">
            <a:avLst/>
          </a:prstGeom>
          <a:noFill/>
        </p:spPr>
        <p:txBody>
          <a:bodyPr wrap="square" rtlCol="0">
            <a:spAutoFit/>
          </a:bodyPr>
          <a:lstStyle/>
          <a:p>
            <a:r>
              <a:rPr lang="ru-RU" dirty="0"/>
              <a:t>Мутация порождает </a:t>
            </a:r>
            <a:r>
              <a:rPr lang="ru-RU" b="1" dirty="0"/>
              <a:t>полиморфизм данного белка в популяции.</a:t>
            </a:r>
          </a:p>
          <a:p>
            <a:r>
              <a:rPr lang="ru-RU" dirty="0"/>
              <a:t>Доля каждого варианта подвержена случайным изменением (модель: «случайное блуждание с поглощением»).</a:t>
            </a:r>
          </a:p>
          <a:p>
            <a:r>
              <a:rPr lang="ru-RU" dirty="0"/>
              <a:t>За исторически короткое время один из вариантов (старый или новый) исчезает. Во втором случае говорят, что мутация </a:t>
            </a:r>
            <a:r>
              <a:rPr lang="ru-RU" b="1" dirty="0"/>
              <a:t>закрепилась.</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t>Мы видим лишь закрепившиеся </a:t>
            </a:r>
            <a:r>
              <a:rPr lang="ru-RU" sz="3200" dirty="0" smtClean="0"/>
              <a:t>мутации</a:t>
            </a:r>
            <a:endParaRPr lang="ru-RU" sz="3200"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38</a:t>
            </a:fld>
            <a:endParaRPr lang="ru-RU" dirty="0"/>
          </a:p>
        </p:txBody>
      </p:sp>
      <p:sp>
        <p:nvSpPr>
          <p:cNvPr id="4" name="TextBox 3"/>
          <p:cNvSpPr txBox="1"/>
          <p:nvPr/>
        </p:nvSpPr>
        <p:spPr>
          <a:xfrm>
            <a:off x="76200" y="1219200"/>
            <a:ext cx="8991600" cy="3662541"/>
          </a:xfrm>
          <a:prstGeom prst="rect">
            <a:avLst/>
          </a:prstGeom>
          <a:noFill/>
        </p:spPr>
        <p:txBody>
          <a:bodyPr wrap="square" rtlCol="0">
            <a:spAutoFit/>
          </a:bodyPr>
          <a:lstStyle/>
          <a:p>
            <a:r>
              <a:rPr lang="ru-RU" dirty="0" smtClean="0">
                <a:solidFill>
                  <a:srgbClr val="000000"/>
                </a:solidFill>
              </a:rPr>
              <a:t>… а </a:t>
            </a:r>
            <a:r>
              <a:rPr lang="ru-RU" dirty="0">
                <a:solidFill>
                  <a:srgbClr val="000000"/>
                </a:solidFill>
              </a:rPr>
              <a:t>шанс закрепиться есть лишь у безвредных </a:t>
            </a:r>
            <a:r>
              <a:rPr lang="ru-RU" dirty="0" smtClean="0">
                <a:solidFill>
                  <a:srgbClr val="000000"/>
                </a:solidFill>
              </a:rPr>
              <a:t>мутаций.</a:t>
            </a:r>
            <a:endParaRPr lang="ru-RU" dirty="0">
              <a:solidFill>
                <a:srgbClr val="000000"/>
              </a:solidFill>
            </a:endParaRPr>
          </a:p>
          <a:p>
            <a:endParaRPr lang="ru-RU" sz="2000" baseline="0" dirty="0" smtClean="0">
              <a:solidFill>
                <a:srgbClr val="000000"/>
              </a:solidFill>
            </a:endParaRPr>
          </a:p>
          <a:p>
            <a:r>
              <a:rPr lang="ru-RU" sz="2000" b="1" baseline="0" dirty="0" smtClean="0">
                <a:solidFill>
                  <a:srgbClr val="000000"/>
                </a:solidFill>
              </a:rPr>
              <a:t>Выравнивание</a:t>
            </a:r>
            <a:r>
              <a:rPr lang="ru-RU" sz="2000" b="1" dirty="0" smtClean="0">
                <a:solidFill>
                  <a:srgbClr val="000000"/>
                </a:solidFill>
              </a:rPr>
              <a:t> двух белков:</a:t>
            </a:r>
          </a:p>
          <a:p>
            <a:endParaRPr lang="ru-RU" sz="2000" baseline="0" dirty="0" smtClean="0">
              <a:solidFill>
                <a:srgbClr val="000000"/>
              </a:solidFill>
            </a:endParaRPr>
          </a:p>
          <a:p>
            <a:r>
              <a:rPr lang="pl-PL" sz="1400" baseline="0" dirty="0" smtClean="0">
                <a:solidFill>
                  <a:srgbClr val="000000"/>
                </a:solidFill>
                <a:latin typeface="Courier New"/>
              </a:rPr>
              <a:t>CYB5_CHICK         1 MVGSSEAGGEAWRGRYYRLEEVQKHNNSQSTWIIVHHRIYDITKFLDEHP     50</a:t>
            </a:r>
          </a:p>
          <a:p>
            <a:r>
              <a:rPr lang="ru-RU" sz="1400" baseline="0" dirty="0" smtClean="0">
                <a:solidFill>
                  <a:srgbClr val="000000"/>
                </a:solidFill>
                <a:latin typeface="Courier New"/>
              </a:rPr>
              <a:t>                        .:|...||  .:||.|||:||||:|:|||:|:||::||:||||:|||</a:t>
            </a:r>
          </a:p>
          <a:p>
            <a:r>
              <a:rPr lang="pl-PL" sz="1400" baseline="0" dirty="0" smtClean="0">
                <a:solidFill>
                  <a:srgbClr val="000000"/>
                </a:solidFill>
                <a:latin typeface="Courier New"/>
              </a:rPr>
              <a:t>CYB5_HUMAN         1 ---MAEQSDEA--VKYYTLEEIQKHNHSKSTWLILHHKVYDLTKFLEEHP     45</a:t>
            </a:r>
          </a:p>
          <a:p>
            <a:endParaRPr lang="ru-RU" sz="1400" baseline="0" dirty="0" smtClean="0">
              <a:solidFill>
                <a:srgbClr val="000000"/>
              </a:solidFill>
            </a:endParaRPr>
          </a:p>
          <a:p>
            <a:r>
              <a:rPr lang="pl-PL" sz="1400" baseline="0" dirty="0" smtClean="0">
                <a:solidFill>
                  <a:srgbClr val="000000"/>
                </a:solidFill>
                <a:latin typeface="Courier New"/>
              </a:rPr>
              <a:t>CYB5_CHICK        51 GGEEVLREQAGGDATENFEDVGHSTDARALSETFIIGELHPDDRPKLQKP    100</a:t>
            </a:r>
          </a:p>
          <a:p>
            <a:r>
              <a:rPr lang="ru-RU" sz="1400" baseline="0" dirty="0" smtClean="0">
                <a:solidFill>
                  <a:srgbClr val="000000"/>
                </a:solidFill>
                <a:latin typeface="Courier New"/>
              </a:rPr>
              <a:t>                     ||||||||||||||||||||||||||||.:|:|||||||||||||||.||</a:t>
            </a:r>
          </a:p>
          <a:p>
            <a:r>
              <a:rPr lang="pl-PL" sz="1400" baseline="0" dirty="0" smtClean="0">
                <a:solidFill>
                  <a:srgbClr val="000000"/>
                </a:solidFill>
                <a:latin typeface="Courier New"/>
              </a:rPr>
              <a:t>CYB5_HUMAN        46 GGEEVLREQAGGDATENFEDVGHSTDAREMSKTFIIGELHPDDRPKLNKP     95</a:t>
            </a:r>
          </a:p>
          <a:p>
            <a:endParaRPr lang="ru-RU" sz="1400" baseline="0" dirty="0" smtClean="0">
              <a:solidFill>
                <a:srgbClr val="000000"/>
              </a:solidFill>
            </a:endParaRPr>
          </a:p>
          <a:p>
            <a:r>
              <a:rPr lang="pl-PL" sz="1400" baseline="0" dirty="0" smtClean="0">
                <a:solidFill>
                  <a:srgbClr val="000000"/>
                </a:solidFill>
                <a:latin typeface="Courier New"/>
              </a:rPr>
              <a:t>CYB5_CHICK       101 AETLITTVQSNSSSWSNWVIPAIAAIIVALMYRSYMSE-    138</a:t>
            </a:r>
          </a:p>
          <a:p>
            <a:r>
              <a:rPr lang="ru-RU" sz="1400" baseline="0" dirty="0" smtClean="0">
                <a:solidFill>
                  <a:srgbClr val="000000"/>
                </a:solidFill>
                <a:latin typeface="Courier New"/>
              </a:rPr>
              <a:t>                     .||||||:.|:||.|:|||||||:|:.||||||.||:| </a:t>
            </a:r>
          </a:p>
          <a:p>
            <a:r>
              <a:rPr lang="pl-PL" sz="1400" baseline="0" dirty="0" smtClean="0">
                <a:solidFill>
                  <a:srgbClr val="000000"/>
                </a:solidFill>
                <a:latin typeface="Courier New"/>
              </a:rPr>
              <a:t>CYB5_HUMAN        96 PETLITTIDSSSSWWTNWVIPAISAVAVALMYRLYMAED    134</a:t>
            </a:r>
            <a:endParaRPr lang="ru-RU" dirty="0"/>
          </a:p>
        </p:txBody>
      </p:sp>
      <p:sp>
        <p:nvSpPr>
          <p:cNvPr id="5" name="TextBox 4"/>
          <p:cNvSpPr txBox="1"/>
          <p:nvPr/>
        </p:nvSpPr>
        <p:spPr>
          <a:xfrm>
            <a:off x="228600" y="5334000"/>
            <a:ext cx="8458200" cy="923330"/>
          </a:xfrm>
          <a:prstGeom prst="rect">
            <a:avLst/>
          </a:prstGeom>
          <a:noFill/>
        </p:spPr>
        <p:txBody>
          <a:bodyPr wrap="square" rtlCol="0">
            <a:spAutoFit/>
          </a:bodyPr>
          <a:lstStyle/>
          <a:p>
            <a:r>
              <a:rPr lang="ru-RU" dirty="0" smtClean="0"/>
              <a:t>Эти белки начали эволюционировать независимо около 250 млн. лет назад</a:t>
            </a:r>
          </a:p>
          <a:p>
            <a:r>
              <a:rPr lang="ru-RU" dirty="0" smtClean="0"/>
              <a:t>За это время во всех позициях, где были возможны нейтральные мутации, они произошли и закрепились, во многих не по одному разу.</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Матрица замен аминокислот</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39</a:t>
            </a:fld>
            <a:endParaRPr lang="ru-RU"/>
          </a:p>
        </p:txBody>
      </p:sp>
      <p:sp>
        <p:nvSpPr>
          <p:cNvPr id="4" name="TextBox 3"/>
          <p:cNvSpPr txBox="1"/>
          <p:nvPr/>
        </p:nvSpPr>
        <p:spPr>
          <a:xfrm>
            <a:off x="304800" y="1447800"/>
            <a:ext cx="8839200" cy="5478423"/>
          </a:xfrm>
          <a:prstGeom prst="rect">
            <a:avLst/>
          </a:prstGeom>
          <a:noFill/>
        </p:spPr>
        <p:txBody>
          <a:bodyPr wrap="square" rtlCol="0">
            <a:spAutoFit/>
          </a:bodyPr>
          <a:lstStyle/>
          <a:p>
            <a:r>
              <a:rPr lang="ru-RU" sz="1400" dirty="0" smtClean="0">
                <a:latin typeface="Courier New" pitchFamily="49" charset="0"/>
                <a:cs typeface="Courier New" pitchFamily="49" charset="0"/>
              </a:rPr>
              <a:t>   </a:t>
            </a:r>
            <a:r>
              <a:rPr lang="pt-BR" sz="1400" dirty="0" smtClean="0">
                <a:latin typeface="Courier New" pitchFamily="49" charset="0"/>
                <a:cs typeface="Courier New" pitchFamily="49" charset="0"/>
              </a:rPr>
              <a:t>A  R  N  D  C  Q  E  G  H  I  L  K  M  F  P  S  T  W  Y  V </a:t>
            </a:r>
            <a:r>
              <a:rPr lang="pt-BR" sz="1400" dirty="0" smtClean="0">
                <a:solidFill>
                  <a:schemeClr val="bg1">
                    <a:lumMod val="65000"/>
                  </a:schemeClr>
                </a:solidFill>
                <a:latin typeface="Courier New" pitchFamily="49" charset="0"/>
                <a:cs typeface="Courier New" pitchFamily="49" charset="0"/>
              </a:rPr>
              <a:t> B  Z  X  *</a:t>
            </a:r>
            <a:r>
              <a:rPr lang="pt-BR" sz="1400" dirty="0" smtClean="0">
                <a:latin typeface="Courier New" pitchFamily="49" charset="0"/>
                <a:cs typeface="Courier New" pitchFamily="49" charset="0"/>
              </a:rPr>
              <a:t>  </a:t>
            </a:r>
          </a:p>
          <a:p>
            <a:r>
              <a:rPr lang="pt-BR" sz="1400" dirty="0" smtClean="0">
                <a:latin typeface="Courier New" pitchFamily="49" charset="0"/>
                <a:cs typeface="Courier New" pitchFamily="49" charset="0"/>
              </a:rPr>
              <a:t>A  4 -1 -2 -2  0 -1 -1  0 -2 -1 -1 -1 -1 -2 -1  1  0 -3 -2  0 </a:t>
            </a:r>
            <a:r>
              <a:rPr lang="pt-BR" sz="1400" dirty="0" smtClean="0">
                <a:solidFill>
                  <a:schemeClr val="bg1">
                    <a:lumMod val="65000"/>
                  </a:schemeClr>
                </a:solidFill>
                <a:latin typeface="Courier New" pitchFamily="49" charset="0"/>
                <a:cs typeface="Courier New" pitchFamily="49" charset="0"/>
              </a:rPr>
              <a:t>-2 -1  0 -4 </a:t>
            </a:r>
          </a:p>
          <a:p>
            <a:r>
              <a:rPr lang="pt-BR" sz="1400" dirty="0" smtClean="0">
                <a:latin typeface="Courier New" pitchFamily="49" charset="0"/>
                <a:cs typeface="Courier New" pitchFamily="49" charset="0"/>
              </a:rPr>
              <a:t>R -1  5  0 -2 -3  1  0 -2  0 -3 -2  2 -1 -3 -2 -1 -1 -3 -2 -3 </a:t>
            </a:r>
            <a:r>
              <a:rPr lang="pt-BR" sz="1400" dirty="0" smtClean="0">
                <a:solidFill>
                  <a:schemeClr val="bg1">
                    <a:lumMod val="65000"/>
                  </a:schemeClr>
                </a:solidFill>
                <a:latin typeface="Courier New" pitchFamily="49" charset="0"/>
                <a:cs typeface="Courier New" pitchFamily="49" charset="0"/>
              </a:rPr>
              <a:t>-1  0 -1 -4 </a:t>
            </a:r>
          </a:p>
          <a:p>
            <a:r>
              <a:rPr lang="pt-BR" sz="1400" dirty="0" smtClean="0">
                <a:latin typeface="Courier New" pitchFamily="49" charset="0"/>
                <a:cs typeface="Courier New" pitchFamily="49" charset="0"/>
              </a:rPr>
              <a:t>N -2  0  6  1 -3  0  0  0  1 -3 -3  0 -2 -3 -2  1  0 -4 -2 -3</a:t>
            </a:r>
            <a:r>
              <a:rPr lang="pt-BR" sz="1400" dirty="0" smtClean="0">
                <a:solidFill>
                  <a:schemeClr val="bg1">
                    <a:lumMod val="65000"/>
                  </a:schemeClr>
                </a:solidFill>
                <a:latin typeface="Courier New" pitchFamily="49" charset="0"/>
                <a:cs typeface="Courier New" pitchFamily="49" charset="0"/>
              </a:rPr>
              <a:t>  3  0 -1 -4</a:t>
            </a:r>
            <a:r>
              <a:rPr lang="pt-BR" sz="1400" dirty="0" smtClean="0">
                <a:latin typeface="Courier New" pitchFamily="49" charset="0"/>
                <a:cs typeface="Courier New" pitchFamily="49" charset="0"/>
              </a:rPr>
              <a:t> </a:t>
            </a:r>
          </a:p>
          <a:p>
            <a:r>
              <a:rPr lang="pt-BR" sz="1400" dirty="0" smtClean="0">
                <a:latin typeface="Courier New" pitchFamily="49" charset="0"/>
                <a:cs typeface="Courier New" pitchFamily="49" charset="0"/>
              </a:rPr>
              <a:t>D -2 -2  1  6 -3  0  2 -1 -1 -3 -4 -1 -3 -3 -1  0 -1 -4 -3 -3</a:t>
            </a:r>
            <a:r>
              <a:rPr lang="pt-BR" sz="1400" dirty="0" smtClean="0">
                <a:solidFill>
                  <a:schemeClr val="bg1">
                    <a:lumMod val="65000"/>
                  </a:schemeClr>
                </a:solidFill>
                <a:latin typeface="Courier New" pitchFamily="49" charset="0"/>
                <a:cs typeface="Courier New" pitchFamily="49" charset="0"/>
              </a:rPr>
              <a:t>  4  1 -1 -4 </a:t>
            </a:r>
          </a:p>
          <a:p>
            <a:r>
              <a:rPr lang="pt-BR" sz="1400" dirty="0" smtClean="0">
                <a:latin typeface="Courier New" pitchFamily="49" charset="0"/>
                <a:cs typeface="Courier New" pitchFamily="49" charset="0"/>
              </a:rPr>
              <a:t>C  0 -3 -3 -3  9 -3 -4 -3 -3 -1 -1 -3 -1 -2 -3 -1 -1 -2 -2 -1</a:t>
            </a:r>
            <a:r>
              <a:rPr lang="pt-BR" sz="1400" dirty="0" smtClean="0">
                <a:solidFill>
                  <a:schemeClr val="bg1">
                    <a:lumMod val="65000"/>
                  </a:schemeClr>
                </a:solidFill>
                <a:latin typeface="Courier New" pitchFamily="49" charset="0"/>
                <a:cs typeface="Courier New" pitchFamily="49" charset="0"/>
              </a:rPr>
              <a:t> -3 -3 -2 -4</a:t>
            </a:r>
            <a:r>
              <a:rPr lang="pt-BR" sz="1400" dirty="0" smtClean="0">
                <a:latin typeface="Courier New" pitchFamily="49" charset="0"/>
                <a:cs typeface="Courier New" pitchFamily="49" charset="0"/>
              </a:rPr>
              <a:t> </a:t>
            </a:r>
          </a:p>
          <a:p>
            <a:r>
              <a:rPr lang="pt-BR" sz="1400" dirty="0" smtClean="0">
                <a:latin typeface="Courier New" pitchFamily="49" charset="0"/>
                <a:cs typeface="Courier New" pitchFamily="49" charset="0"/>
              </a:rPr>
              <a:t>Q -1  1  0  0 -3  5  2 -2  0 -3 -2  1  0 -3 -1  0 -1 -2 -1 -2</a:t>
            </a:r>
            <a:r>
              <a:rPr lang="pt-BR" sz="1400" dirty="0" smtClean="0">
                <a:solidFill>
                  <a:schemeClr val="bg1">
                    <a:lumMod val="65000"/>
                  </a:schemeClr>
                </a:solidFill>
                <a:latin typeface="Courier New" pitchFamily="49" charset="0"/>
                <a:cs typeface="Courier New" pitchFamily="49" charset="0"/>
              </a:rPr>
              <a:t>  0  3 -1 -4</a:t>
            </a:r>
            <a:r>
              <a:rPr lang="pt-BR" sz="1400" dirty="0" smtClean="0">
                <a:latin typeface="Courier New" pitchFamily="49" charset="0"/>
                <a:cs typeface="Courier New" pitchFamily="49" charset="0"/>
              </a:rPr>
              <a:t> </a:t>
            </a:r>
          </a:p>
          <a:p>
            <a:r>
              <a:rPr lang="pt-BR" sz="1400" dirty="0" smtClean="0">
                <a:latin typeface="Courier New" pitchFamily="49" charset="0"/>
                <a:cs typeface="Courier New" pitchFamily="49" charset="0"/>
              </a:rPr>
              <a:t>E -1  0  0  2 -4  2  5 -2  0 -3 -3  1 -2 -3 -1  0 -1 -3 -2 -2</a:t>
            </a:r>
            <a:r>
              <a:rPr lang="pt-BR" sz="1400" dirty="0" smtClean="0">
                <a:solidFill>
                  <a:schemeClr val="bg1">
                    <a:lumMod val="65000"/>
                  </a:schemeClr>
                </a:solidFill>
                <a:latin typeface="Courier New" pitchFamily="49" charset="0"/>
                <a:cs typeface="Courier New" pitchFamily="49" charset="0"/>
              </a:rPr>
              <a:t>  1  4 -1 -4 </a:t>
            </a:r>
          </a:p>
          <a:p>
            <a:r>
              <a:rPr lang="pt-BR" sz="1400" dirty="0" smtClean="0">
                <a:latin typeface="Courier New" pitchFamily="49" charset="0"/>
                <a:cs typeface="Courier New" pitchFamily="49" charset="0"/>
              </a:rPr>
              <a:t>G  0 -2  0 -1 -3 -2 -2  6 -2 -4 -4 -2 -3 -3 -2  0 -2 -2 -3 -3</a:t>
            </a:r>
            <a:r>
              <a:rPr lang="pt-BR" sz="1400" dirty="0" smtClean="0">
                <a:solidFill>
                  <a:schemeClr val="bg1">
                    <a:lumMod val="65000"/>
                  </a:schemeClr>
                </a:solidFill>
                <a:latin typeface="Courier New" pitchFamily="49" charset="0"/>
                <a:cs typeface="Courier New" pitchFamily="49" charset="0"/>
              </a:rPr>
              <a:t> -1 -2 -1 -4 </a:t>
            </a:r>
          </a:p>
          <a:p>
            <a:r>
              <a:rPr lang="pt-BR" sz="1400" dirty="0" smtClean="0">
                <a:latin typeface="Courier New" pitchFamily="49" charset="0"/>
                <a:cs typeface="Courier New" pitchFamily="49" charset="0"/>
              </a:rPr>
              <a:t>H -2  0  1 -1 -3  0  0 -2  8 -3 -3 -1 -2 -1 -2 -1 -2 -2  2 -3</a:t>
            </a:r>
            <a:r>
              <a:rPr lang="pt-BR" sz="1400" dirty="0" smtClean="0">
                <a:solidFill>
                  <a:schemeClr val="bg1">
                    <a:lumMod val="65000"/>
                  </a:schemeClr>
                </a:solidFill>
                <a:latin typeface="Courier New" pitchFamily="49" charset="0"/>
                <a:cs typeface="Courier New" pitchFamily="49" charset="0"/>
              </a:rPr>
              <a:t>  0  0 -1 -4 </a:t>
            </a:r>
          </a:p>
          <a:p>
            <a:r>
              <a:rPr lang="pt-BR" sz="1400" dirty="0" smtClean="0">
                <a:latin typeface="Courier New" pitchFamily="49" charset="0"/>
                <a:cs typeface="Courier New" pitchFamily="49" charset="0"/>
              </a:rPr>
              <a:t>I -1 -3 -3 -3 -1 -3 -3 -4 -3  4  2 -3  1  0 -3 -2 -1 -3 -1  3</a:t>
            </a:r>
            <a:r>
              <a:rPr lang="pt-BR" sz="1400" dirty="0" smtClean="0">
                <a:solidFill>
                  <a:schemeClr val="bg1">
                    <a:lumMod val="65000"/>
                  </a:schemeClr>
                </a:solidFill>
                <a:latin typeface="Courier New" pitchFamily="49" charset="0"/>
                <a:cs typeface="Courier New" pitchFamily="49" charset="0"/>
              </a:rPr>
              <a:t> -3 -3 -1 -4 </a:t>
            </a:r>
          </a:p>
          <a:p>
            <a:r>
              <a:rPr lang="pt-BR" sz="1400" dirty="0" smtClean="0">
                <a:latin typeface="Courier New" pitchFamily="49" charset="0"/>
                <a:cs typeface="Courier New" pitchFamily="49" charset="0"/>
              </a:rPr>
              <a:t>L -1 -2 -3 -4 -1 -2 -3 -4 -3  2  4 -2  2  0 -3 -2 -1 -2 -1  1</a:t>
            </a:r>
            <a:r>
              <a:rPr lang="pt-BR" sz="1400" dirty="0" smtClean="0">
                <a:solidFill>
                  <a:schemeClr val="bg1">
                    <a:lumMod val="65000"/>
                  </a:schemeClr>
                </a:solidFill>
                <a:latin typeface="Courier New" pitchFamily="49" charset="0"/>
                <a:cs typeface="Courier New" pitchFamily="49" charset="0"/>
              </a:rPr>
              <a:t> -4 -3 -1 -4 </a:t>
            </a:r>
          </a:p>
          <a:p>
            <a:r>
              <a:rPr lang="pt-BR" sz="1400" dirty="0" smtClean="0">
                <a:latin typeface="Courier New" pitchFamily="49" charset="0"/>
                <a:cs typeface="Courier New" pitchFamily="49" charset="0"/>
              </a:rPr>
              <a:t>K -1  2  0 -1 -3  1  1 -2 -1 -3 -2  5 -1 -3 -1  0 -1 -3 -2 -2</a:t>
            </a:r>
            <a:r>
              <a:rPr lang="pt-BR" sz="1400" dirty="0" smtClean="0">
                <a:solidFill>
                  <a:schemeClr val="bg1">
                    <a:lumMod val="65000"/>
                  </a:schemeClr>
                </a:solidFill>
                <a:latin typeface="Courier New" pitchFamily="49" charset="0"/>
                <a:cs typeface="Courier New" pitchFamily="49" charset="0"/>
              </a:rPr>
              <a:t>  0  1 -1 -4 </a:t>
            </a:r>
          </a:p>
          <a:p>
            <a:r>
              <a:rPr lang="pt-BR" sz="1400" dirty="0" smtClean="0">
                <a:latin typeface="Courier New" pitchFamily="49" charset="0"/>
                <a:cs typeface="Courier New" pitchFamily="49" charset="0"/>
              </a:rPr>
              <a:t>M -1 -1 -2 -3 -1  0 -2 -3 -2  1  2 -1  5  0 -2 -1 -1 -1 -1  1</a:t>
            </a:r>
            <a:r>
              <a:rPr lang="pt-BR" sz="1400" dirty="0" smtClean="0">
                <a:solidFill>
                  <a:schemeClr val="bg1">
                    <a:lumMod val="65000"/>
                  </a:schemeClr>
                </a:solidFill>
                <a:latin typeface="Courier New" pitchFamily="49" charset="0"/>
                <a:cs typeface="Courier New" pitchFamily="49" charset="0"/>
              </a:rPr>
              <a:t> -3 -1 -1 -4 </a:t>
            </a:r>
          </a:p>
          <a:p>
            <a:r>
              <a:rPr lang="pt-BR" sz="1400" dirty="0" smtClean="0">
                <a:latin typeface="Courier New" pitchFamily="49" charset="0"/>
                <a:cs typeface="Courier New" pitchFamily="49" charset="0"/>
              </a:rPr>
              <a:t>F -2 -3 -3 -3 -2 -3 -3 -3 -1  0  0 -3  0  6 -4 -2 -2  1  3 -1</a:t>
            </a:r>
            <a:r>
              <a:rPr lang="pt-BR" sz="1400" dirty="0" smtClean="0">
                <a:solidFill>
                  <a:schemeClr val="bg1">
                    <a:lumMod val="65000"/>
                  </a:schemeClr>
                </a:solidFill>
                <a:latin typeface="Courier New" pitchFamily="49" charset="0"/>
                <a:cs typeface="Courier New" pitchFamily="49" charset="0"/>
              </a:rPr>
              <a:t> -3 -3 -1 -4 </a:t>
            </a:r>
          </a:p>
          <a:p>
            <a:r>
              <a:rPr lang="pt-BR" sz="1400" dirty="0" smtClean="0">
                <a:latin typeface="Courier New" pitchFamily="49" charset="0"/>
                <a:cs typeface="Courier New" pitchFamily="49" charset="0"/>
              </a:rPr>
              <a:t>P -1 -2 -2 -1 -3 -1 -1 -2 -2 -3 -3 -1 -2 -4  7 -1 -1 -4 -3 -2</a:t>
            </a:r>
            <a:r>
              <a:rPr lang="pt-BR" sz="1400" dirty="0" smtClean="0">
                <a:solidFill>
                  <a:schemeClr val="bg1">
                    <a:lumMod val="65000"/>
                  </a:schemeClr>
                </a:solidFill>
                <a:latin typeface="Courier New" pitchFamily="49" charset="0"/>
                <a:cs typeface="Courier New" pitchFamily="49" charset="0"/>
              </a:rPr>
              <a:t> -2 -1 -2 -4 </a:t>
            </a:r>
          </a:p>
          <a:p>
            <a:r>
              <a:rPr lang="pt-BR" sz="1400" dirty="0" smtClean="0">
                <a:latin typeface="Courier New" pitchFamily="49" charset="0"/>
                <a:cs typeface="Courier New" pitchFamily="49" charset="0"/>
              </a:rPr>
              <a:t>S  1 -1  1  0 -1  0  0  0 -1 -2 -2  0 -1 -2 -1  4  1 -3 -2 -2</a:t>
            </a:r>
            <a:r>
              <a:rPr lang="pt-BR" sz="1400" dirty="0" smtClean="0">
                <a:solidFill>
                  <a:schemeClr val="bg1">
                    <a:lumMod val="65000"/>
                  </a:schemeClr>
                </a:solidFill>
                <a:latin typeface="Courier New" pitchFamily="49" charset="0"/>
                <a:cs typeface="Courier New" pitchFamily="49" charset="0"/>
              </a:rPr>
              <a:t>  0  0  0 -4 </a:t>
            </a:r>
          </a:p>
          <a:p>
            <a:r>
              <a:rPr lang="pt-BR" sz="1400" dirty="0" smtClean="0">
                <a:latin typeface="Courier New" pitchFamily="49" charset="0"/>
                <a:cs typeface="Courier New" pitchFamily="49" charset="0"/>
              </a:rPr>
              <a:t>T  0 -1  0 -1 -1 -1 -1 -2 -2 -1 -1 -1 -1 -2 -1  1  5 -2 -2  0</a:t>
            </a:r>
            <a:r>
              <a:rPr lang="pt-BR" sz="1400" dirty="0" smtClean="0">
                <a:solidFill>
                  <a:schemeClr val="bg1">
                    <a:lumMod val="65000"/>
                  </a:schemeClr>
                </a:solidFill>
                <a:latin typeface="Courier New" pitchFamily="49" charset="0"/>
                <a:cs typeface="Courier New" pitchFamily="49" charset="0"/>
              </a:rPr>
              <a:t> -1 -1  0 -4 </a:t>
            </a:r>
          </a:p>
          <a:p>
            <a:r>
              <a:rPr lang="pt-BR" sz="1400" dirty="0" smtClean="0">
                <a:latin typeface="Courier New" pitchFamily="49" charset="0"/>
                <a:cs typeface="Courier New" pitchFamily="49" charset="0"/>
              </a:rPr>
              <a:t>W -3 -3 -4 -4 -2 -2 -3 -2 -2 -3 -2 -3 -1  1 -4 -3 -2 11  2 -3</a:t>
            </a:r>
            <a:r>
              <a:rPr lang="pt-BR" sz="1400" dirty="0" smtClean="0">
                <a:solidFill>
                  <a:schemeClr val="bg1">
                    <a:lumMod val="65000"/>
                  </a:schemeClr>
                </a:solidFill>
                <a:latin typeface="Courier New" pitchFamily="49" charset="0"/>
                <a:cs typeface="Courier New" pitchFamily="49" charset="0"/>
              </a:rPr>
              <a:t> -4 -3 -2 -4 </a:t>
            </a:r>
          </a:p>
          <a:p>
            <a:r>
              <a:rPr lang="pt-BR" sz="1400" dirty="0" smtClean="0">
                <a:latin typeface="Courier New" pitchFamily="49" charset="0"/>
                <a:cs typeface="Courier New" pitchFamily="49" charset="0"/>
              </a:rPr>
              <a:t>Y -2 -2 -2 -3 -2 -1 -2 -3  2 -1 -1 -2 -1  3 -3 -2 -2  2  7 -1</a:t>
            </a:r>
            <a:r>
              <a:rPr lang="pt-BR" sz="1400" dirty="0" smtClean="0">
                <a:solidFill>
                  <a:schemeClr val="bg1">
                    <a:lumMod val="65000"/>
                  </a:schemeClr>
                </a:solidFill>
                <a:latin typeface="Courier New" pitchFamily="49" charset="0"/>
                <a:cs typeface="Courier New" pitchFamily="49" charset="0"/>
              </a:rPr>
              <a:t> -3 -2 -1 -4 </a:t>
            </a:r>
          </a:p>
          <a:p>
            <a:r>
              <a:rPr lang="pt-BR" sz="1400" dirty="0" smtClean="0">
                <a:latin typeface="Courier New" pitchFamily="49" charset="0"/>
                <a:cs typeface="Courier New" pitchFamily="49" charset="0"/>
              </a:rPr>
              <a:t>V  0 -3 -3 -3 -1 -2 -2 -3 -3  3  1 -2  1 -1 -2 -2  0 -3 -1  4</a:t>
            </a:r>
            <a:r>
              <a:rPr lang="pt-BR" sz="1400" dirty="0" smtClean="0">
                <a:solidFill>
                  <a:schemeClr val="bg1">
                    <a:lumMod val="65000"/>
                  </a:schemeClr>
                </a:solidFill>
                <a:latin typeface="Courier New" pitchFamily="49" charset="0"/>
                <a:cs typeface="Courier New" pitchFamily="49" charset="0"/>
              </a:rPr>
              <a:t> -3 -2 -1 -4</a:t>
            </a:r>
            <a:endParaRPr lang="ru-RU" sz="1400" dirty="0" smtClean="0">
              <a:solidFill>
                <a:schemeClr val="bg1">
                  <a:lumMod val="65000"/>
                </a:schemeClr>
              </a:solidFill>
              <a:latin typeface="Courier New" pitchFamily="49" charset="0"/>
              <a:cs typeface="Courier New" pitchFamily="49" charset="0"/>
            </a:endParaRPr>
          </a:p>
          <a:p>
            <a:r>
              <a:rPr lang="pl-PL" sz="1400" dirty="0" smtClean="0">
                <a:solidFill>
                  <a:schemeClr val="bg1">
                    <a:lumMod val="65000"/>
                  </a:schemeClr>
                </a:solidFill>
                <a:latin typeface="Courier New" pitchFamily="49" charset="0"/>
                <a:cs typeface="Courier New" pitchFamily="49" charset="0"/>
              </a:rPr>
              <a:t>B -2 -1  3  4 -3  0  1 -1  0 -3 -4  0 -3 -3 -2  0 -1 -4 -3 -3  4  0 -1 -4 </a:t>
            </a:r>
          </a:p>
          <a:p>
            <a:r>
              <a:rPr lang="pl-PL" sz="1400" dirty="0" smtClean="0">
                <a:solidFill>
                  <a:schemeClr val="bg1">
                    <a:lumMod val="65000"/>
                  </a:schemeClr>
                </a:solidFill>
                <a:latin typeface="Courier New" pitchFamily="49" charset="0"/>
                <a:cs typeface="Courier New" pitchFamily="49" charset="0"/>
              </a:rPr>
              <a:t>Z -1  0  0  1 -3  3  4 -2  0 -3 -3  1 -1 -3 -1  0 -1 -3 -2 -2  0  4 -1 -4 </a:t>
            </a:r>
          </a:p>
          <a:p>
            <a:r>
              <a:rPr lang="pl-PL" sz="1400" dirty="0" smtClean="0">
                <a:solidFill>
                  <a:schemeClr val="bg1">
                    <a:lumMod val="65000"/>
                  </a:schemeClr>
                </a:solidFill>
                <a:latin typeface="Courier New" pitchFamily="49" charset="0"/>
                <a:cs typeface="Courier New" pitchFamily="49" charset="0"/>
              </a:rPr>
              <a:t>X  0 -1 -1 -1 -2 -1 -1 -1 -1 -1 -1 -1 -1 -1 -2  0  0 -2 -1 -1 -1 -1 -1 -4 </a:t>
            </a:r>
          </a:p>
          <a:p>
            <a:r>
              <a:rPr lang="pl-PL" sz="1400" dirty="0" smtClean="0">
                <a:solidFill>
                  <a:schemeClr val="bg1">
                    <a:lumMod val="65000"/>
                  </a:schemeClr>
                </a:solidFill>
                <a:latin typeface="Courier New" pitchFamily="49" charset="0"/>
                <a:cs typeface="Courier New" pitchFamily="49" charset="0"/>
              </a:rPr>
              <a:t>* -4 -4 -4 -4 -4 -4 -4 -4 -4 -4 -4 -4 -4 -4 -4 -4 -4 -4 -4 -4 -4 -4 -4  1</a:t>
            </a:r>
            <a:r>
              <a:rPr lang="pt-BR" sz="1400" dirty="0" smtClean="0">
                <a:solidFill>
                  <a:schemeClr val="bg1">
                    <a:lumMod val="65000"/>
                  </a:schemeClr>
                </a:solidFill>
                <a:latin typeface="Courier New" pitchFamily="49" charset="0"/>
                <a:cs typeface="Courier New" pitchFamily="49"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Клетки</a:t>
            </a:r>
            <a:endParaRPr lang="ru-RU" dirty="0"/>
          </a:p>
        </p:txBody>
      </p:sp>
      <p:pic>
        <p:nvPicPr>
          <p:cNvPr id="21506" name="Picture 2" descr="&amp;Kcy;&amp;acy;&amp;rcy;&amp;tcy;&amp;icy;&amp;ncy;&amp;kcy;&amp;icy; &amp;pcy;&amp;ocy; &amp;zcy;&amp;acy;&amp;pcy;&amp;rcy;&amp;ocy;&amp;scy;&amp;ucy; Escherichia coli"/>
          <p:cNvPicPr>
            <a:picLocks noChangeAspect="1" noChangeArrowheads="1"/>
          </p:cNvPicPr>
          <p:nvPr/>
        </p:nvPicPr>
        <p:blipFill>
          <a:blip r:embed="rId2" cstate="print"/>
          <a:srcRect/>
          <a:stretch>
            <a:fillRect/>
          </a:stretch>
        </p:blipFill>
        <p:spPr bwMode="auto">
          <a:xfrm>
            <a:off x="457200" y="1600200"/>
            <a:ext cx="3352800" cy="3352800"/>
          </a:xfrm>
          <a:prstGeom prst="rect">
            <a:avLst/>
          </a:prstGeom>
          <a:noFill/>
        </p:spPr>
      </p:pic>
      <p:sp>
        <p:nvSpPr>
          <p:cNvPr id="4" name="TextBox 3"/>
          <p:cNvSpPr txBox="1"/>
          <p:nvPr/>
        </p:nvSpPr>
        <p:spPr>
          <a:xfrm>
            <a:off x="457200" y="5181600"/>
            <a:ext cx="2743200" cy="369332"/>
          </a:xfrm>
          <a:prstGeom prst="rect">
            <a:avLst/>
          </a:prstGeom>
          <a:noFill/>
        </p:spPr>
        <p:txBody>
          <a:bodyPr wrap="square" rtlCol="0">
            <a:spAutoFit/>
          </a:bodyPr>
          <a:lstStyle/>
          <a:p>
            <a:r>
              <a:rPr lang="ru-RU" dirty="0" err="1" smtClean="0"/>
              <a:t>Прокариотическая</a:t>
            </a:r>
            <a:r>
              <a:rPr lang="ru-RU" dirty="0" smtClean="0"/>
              <a:t> клетка</a:t>
            </a:r>
            <a:endParaRPr lang="ru-RU" dirty="0"/>
          </a:p>
        </p:txBody>
      </p:sp>
      <p:cxnSp>
        <p:nvCxnSpPr>
          <p:cNvPr id="6" name="Прямая со стрелкой 5"/>
          <p:cNvCxnSpPr/>
          <p:nvPr/>
        </p:nvCxnSpPr>
        <p:spPr>
          <a:xfrm>
            <a:off x="762000" y="4599801"/>
            <a:ext cx="77372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2177" y="4599801"/>
            <a:ext cx="904621" cy="276999"/>
          </a:xfrm>
          <a:prstGeom prst="rect">
            <a:avLst/>
          </a:prstGeom>
          <a:noFill/>
        </p:spPr>
        <p:txBody>
          <a:bodyPr wrap="square" rtlCol="0">
            <a:spAutoFit/>
          </a:bodyPr>
          <a:lstStyle/>
          <a:p>
            <a:r>
              <a:rPr lang="ru-RU" sz="1200" dirty="0" smtClean="0"/>
              <a:t>1 микрон</a:t>
            </a:r>
            <a:endParaRPr lang="ru-RU" sz="1200" dirty="0"/>
          </a:p>
        </p:txBody>
      </p:sp>
      <p:pic>
        <p:nvPicPr>
          <p:cNvPr id="21508" name="Picture 4" descr="&amp;Kcy;&amp;acy;&amp;rcy;&amp;tcy;&amp;icy;&amp;ncy;&amp;kcy;&amp;icy; &amp;pcy;&amp;ocy; &amp;zcy;&amp;acy;&amp;pcy;&amp;rcy;&amp;ocy;&amp;scy;&amp;ucy; yeast cell"/>
          <p:cNvPicPr>
            <a:picLocks noChangeAspect="1" noChangeArrowheads="1"/>
          </p:cNvPicPr>
          <p:nvPr/>
        </p:nvPicPr>
        <p:blipFill>
          <a:blip r:embed="rId3" cstate="print"/>
          <a:srcRect/>
          <a:stretch>
            <a:fillRect/>
          </a:stretch>
        </p:blipFill>
        <p:spPr bwMode="auto">
          <a:xfrm>
            <a:off x="4954680" y="1600200"/>
            <a:ext cx="3338028" cy="3352800"/>
          </a:xfrm>
          <a:prstGeom prst="rect">
            <a:avLst/>
          </a:prstGeom>
          <a:noFill/>
        </p:spPr>
      </p:pic>
      <p:sp>
        <p:nvSpPr>
          <p:cNvPr id="9" name="TextBox 8"/>
          <p:cNvSpPr txBox="1"/>
          <p:nvPr/>
        </p:nvSpPr>
        <p:spPr>
          <a:xfrm>
            <a:off x="5638800" y="5117068"/>
            <a:ext cx="2743200" cy="369332"/>
          </a:xfrm>
          <a:prstGeom prst="rect">
            <a:avLst/>
          </a:prstGeom>
          <a:noFill/>
        </p:spPr>
        <p:txBody>
          <a:bodyPr wrap="square" rtlCol="0">
            <a:spAutoFit/>
          </a:bodyPr>
          <a:lstStyle/>
          <a:p>
            <a:r>
              <a:rPr lang="ru-RU" dirty="0" err="1" smtClean="0"/>
              <a:t>Эукариотическая</a:t>
            </a:r>
            <a:r>
              <a:rPr lang="ru-RU" dirty="0" smtClean="0"/>
              <a:t> клетка</a:t>
            </a:r>
            <a:endParaRPr lang="ru-RU" dirty="0"/>
          </a:p>
        </p:txBody>
      </p:sp>
      <p:cxnSp>
        <p:nvCxnSpPr>
          <p:cNvPr id="11" name="Прямая со стрелкой 10"/>
          <p:cNvCxnSpPr/>
          <p:nvPr/>
        </p:nvCxnSpPr>
        <p:spPr>
          <a:xfrm>
            <a:off x="5831023" y="2057400"/>
            <a:ext cx="41737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00979" y="2057400"/>
            <a:ext cx="904621" cy="276999"/>
          </a:xfrm>
          <a:prstGeom prst="rect">
            <a:avLst/>
          </a:prstGeom>
          <a:noFill/>
        </p:spPr>
        <p:txBody>
          <a:bodyPr wrap="square" rtlCol="0">
            <a:spAutoFit/>
          </a:bodyPr>
          <a:lstStyle/>
          <a:p>
            <a:r>
              <a:rPr lang="ru-RU" sz="1200" dirty="0" smtClean="0"/>
              <a:t>5 микрон</a:t>
            </a:r>
            <a:endParaRPr lang="ru-RU" sz="1200" dirty="0"/>
          </a:p>
        </p:txBody>
      </p:sp>
      <p:sp>
        <p:nvSpPr>
          <p:cNvPr id="14" name="Номер слайда 13"/>
          <p:cNvSpPr>
            <a:spLocks noGrp="1"/>
          </p:cNvSpPr>
          <p:nvPr>
            <p:ph type="sldNum" sz="quarter" idx="12"/>
          </p:nvPr>
        </p:nvSpPr>
        <p:spPr/>
        <p:txBody>
          <a:bodyPr/>
          <a:lstStyle/>
          <a:p>
            <a:fld id="{47F273CD-8B2A-49DB-800F-E4162CFD26FF}" type="slidenum">
              <a:rPr lang="ru-RU" smtClean="0"/>
              <a:pPr/>
              <a:t>4</a:t>
            </a:fld>
            <a:endParaRPr lang="ru-RU"/>
          </a:p>
        </p:txBody>
      </p:sp>
      <p:sp>
        <p:nvSpPr>
          <p:cNvPr id="13" name="TextBox 12"/>
          <p:cNvSpPr txBox="1"/>
          <p:nvPr/>
        </p:nvSpPr>
        <p:spPr>
          <a:xfrm>
            <a:off x="457200" y="5715000"/>
            <a:ext cx="3581400" cy="830997"/>
          </a:xfrm>
          <a:prstGeom prst="rect">
            <a:avLst/>
          </a:prstGeom>
          <a:noFill/>
        </p:spPr>
        <p:txBody>
          <a:bodyPr wrap="square" rtlCol="0">
            <a:spAutoFit/>
          </a:bodyPr>
          <a:lstStyle/>
          <a:p>
            <a:r>
              <a:rPr lang="ru-RU" sz="1600" dirty="0" smtClean="0"/>
              <a:t>ДНК, как правило, кольцевая</a:t>
            </a:r>
            <a:br>
              <a:rPr lang="ru-RU" sz="1600" dirty="0" smtClean="0"/>
            </a:br>
            <a:r>
              <a:rPr lang="ru-RU" sz="1600" dirty="0" smtClean="0"/>
              <a:t>(одна, реже две-три хромосомы и несколько маленьких </a:t>
            </a:r>
            <a:r>
              <a:rPr lang="ru-RU" sz="1600" dirty="0" err="1" smtClean="0"/>
              <a:t>плазмид</a:t>
            </a:r>
            <a:r>
              <a:rPr lang="ru-RU" sz="1600" dirty="0" smtClean="0"/>
              <a:t>)</a:t>
            </a:r>
            <a:endParaRPr lang="ru-RU" sz="1600" dirty="0"/>
          </a:p>
        </p:txBody>
      </p:sp>
      <p:sp>
        <p:nvSpPr>
          <p:cNvPr id="15" name="TextBox 14"/>
          <p:cNvSpPr txBox="1"/>
          <p:nvPr/>
        </p:nvSpPr>
        <p:spPr>
          <a:xfrm>
            <a:off x="4953000" y="5715000"/>
            <a:ext cx="3581400" cy="830997"/>
          </a:xfrm>
          <a:prstGeom prst="rect">
            <a:avLst/>
          </a:prstGeom>
          <a:noFill/>
        </p:spPr>
        <p:txBody>
          <a:bodyPr wrap="square" rtlCol="0">
            <a:spAutoFit/>
          </a:bodyPr>
          <a:lstStyle/>
          <a:p>
            <a:r>
              <a:rPr lang="ru-RU" sz="1600" dirty="0" smtClean="0"/>
              <a:t>ДНК в ядре – большие линейные хромосомы, в митохондриях – одна маленькая кольцевая</a:t>
            </a:r>
            <a:endParaRPr lang="ru-RU"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 выравнивания</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40</a:t>
            </a:fld>
            <a:endParaRPr lang="ru-RU"/>
          </a:p>
        </p:txBody>
      </p:sp>
      <p:sp>
        <p:nvSpPr>
          <p:cNvPr id="4" name="TextBox 3"/>
          <p:cNvSpPr txBox="1"/>
          <p:nvPr/>
        </p:nvSpPr>
        <p:spPr>
          <a:xfrm>
            <a:off x="304800" y="1447800"/>
            <a:ext cx="8686800" cy="2585323"/>
          </a:xfrm>
          <a:prstGeom prst="rect">
            <a:avLst/>
          </a:prstGeom>
          <a:noFill/>
        </p:spPr>
        <p:txBody>
          <a:bodyPr wrap="square" rtlCol="0">
            <a:spAutoFit/>
          </a:bodyPr>
          <a:lstStyle/>
          <a:p>
            <a:r>
              <a:rPr lang="pl-PL" b="1" dirty="0" smtClean="0">
                <a:latin typeface="Courier New" pitchFamily="49" charset="0"/>
                <a:cs typeface="Courier New" pitchFamily="49" charset="0"/>
              </a:rPr>
              <a:t>&gt;CYB5_CHICK</a:t>
            </a:r>
          </a:p>
          <a:p>
            <a:r>
              <a:rPr lang="pl-PL" b="1" dirty="0" smtClean="0">
                <a:latin typeface="Courier New" pitchFamily="49" charset="0"/>
                <a:cs typeface="Courier New" pitchFamily="49" charset="0"/>
              </a:rPr>
              <a:t>MVGSSEAGGEAWRGRYYRLEEVQKHNNSQSTWIIVHHRIYDITKFLDEHPGGEEVLREQA</a:t>
            </a:r>
          </a:p>
          <a:p>
            <a:r>
              <a:rPr lang="pl-PL" b="1" dirty="0" smtClean="0">
                <a:latin typeface="Courier New" pitchFamily="49" charset="0"/>
                <a:cs typeface="Courier New" pitchFamily="49" charset="0"/>
              </a:rPr>
              <a:t>GGDATENFEDVGHSTDARALSETFIIGELHPDDRPKLQKPAETLITTVQSNSSSWSNWVI</a:t>
            </a:r>
          </a:p>
          <a:p>
            <a:r>
              <a:rPr lang="pl-PL" b="1" dirty="0" smtClean="0">
                <a:latin typeface="Courier New" pitchFamily="49" charset="0"/>
                <a:cs typeface="Courier New" pitchFamily="49" charset="0"/>
              </a:rPr>
              <a:t>PAIAAIIVALMYRSYMSE</a:t>
            </a:r>
          </a:p>
          <a:p>
            <a:r>
              <a:rPr lang="pl-PL" b="1" dirty="0" smtClean="0">
                <a:latin typeface="Courier New" pitchFamily="49" charset="0"/>
                <a:cs typeface="Courier New" pitchFamily="49" charset="0"/>
              </a:rPr>
              <a:t>&gt;CYB5_HUMAN</a:t>
            </a:r>
          </a:p>
          <a:p>
            <a:r>
              <a:rPr lang="pl-PL" b="1" dirty="0" smtClean="0">
                <a:latin typeface="Courier New" pitchFamily="49" charset="0"/>
                <a:cs typeface="Courier New" pitchFamily="49" charset="0"/>
              </a:rPr>
              <a:t>MAEQSDEAVKYYTLEEIQKHNHSKSTWLILHHKVYDLTKFLEEHPGGEEVLREQAGGDAT</a:t>
            </a:r>
          </a:p>
          <a:p>
            <a:r>
              <a:rPr lang="pl-PL" b="1" dirty="0" smtClean="0">
                <a:latin typeface="Courier New" pitchFamily="49" charset="0"/>
                <a:cs typeface="Courier New" pitchFamily="49" charset="0"/>
              </a:rPr>
              <a:t>ENFEDVGHSTDAREMSKTFIIGELHPDDRPKLNKPPETLITTIDSSSSWWTNWVIPAISA</a:t>
            </a:r>
          </a:p>
          <a:p>
            <a:r>
              <a:rPr lang="pl-PL" b="1" dirty="0" smtClean="0">
                <a:latin typeface="Courier New" pitchFamily="49" charset="0"/>
                <a:cs typeface="Courier New" pitchFamily="49" charset="0"/>
              </a:rPr>
              <a:t>VAVALMYRLYMAED</a:t>
            </a:r>
          </a:p>
          <a:p>
            <a:endParaRPr lang="ru-RU" dirty="0"/>
          </a:p>
        </p:txBody>
      </p:sp>
      <p:sp>
        <p:nvSpPr>
          <p:cNvPr id="5" name="TextBox 4"/>
          <p:cNvSpPr txBox="1"/>
          <p:nvPr/>
        </p:nvSpPr>
        <p:spPr>
          <a:xfrm>
            <a:off x="381000" y="4343400"/>
            <a:ext cx="8534400" cy="1200329"/>
          </a:xfrm>
          <a:prstGeom prst="rect">
            <a:avLst/>
          </a:prstGeom>
          <a:noFill/>
        </p:spPr>
        <p:txBody>
          <a:bodyPr wrap="square" rtlCol="0">
            <a:spAutoFit/>
          </a:bodyPr>
          <a:lstStyle/>
          <a:p>
            <a:r>
              <a:rPr lang="ru-RU" dirty="0" smtClean="0"/>
              <a:t>Как сопоставить буквы одной последовательности буквам другой?</a:t>
            </a:r>
          </a:p>
          <a:p>
            <a:endParaRPr lang="ru-RU" dirty="0"/>
          </a:p>
          <a:p>
            <a:r>
              <a:rPr lang="ru-RU" dirty="0" smtClean="0"/>
              <a:t>Хочется не возиться с каждой парой последовательностей, а поручить это дело компьютеру…</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 выравнивания</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41</a:t>
            </a:fld>
            <a:endParaRPr lang="ru-RU"/>
          </a:p>
        </p:txBody>
      </p:sp>
      <p:sp>
        <p:nvSpPr>
          <p:cNvPr id="5" name="TextBox 4"/>
          <p:cNvSpPr txBox="1"/>
          <p:nvPr/>
        </p:nvSpPr>
        <p:spPr>
          <a:xfrm>
            <a:off x="304800" y="1447800"/>
            <a:ext cx="8534400" cy="2616101"/>
          </a:xfrm>
          <a:prstGeom prst="rect">
            <a:avLst/>
          </a:prstGeom>
          <a:noFill/>
        </p:spPr>
        <p:txBody>
          <a:bodyPr wrap="square" rtlCol="0">
            <a:spAutoFit/>
          </a:bodyPr>
          <a:lstStyle/>
          <a:p>
            <a:pPr>
              <a:spcAft>
                <a:spcPts val="1200"/>
              </a:spcAft>
            </a:pPr>
            <a:r>
              <a:rPr lang="ru-RU" b="1" dirty="0" smtClean="0"/>
              <a:t>Биологическая задача: </a:t>
            </a:r>
            <a:r>
              <a:rPr lang="ru-RU" dirty="0" smtClean="0"/>
              <a:t>сопоставить буквы одной последовательности буквам другой, чтобы соответствующие буквы имели общее происхождение (построить правильное выравнивание)</a:t>
            </a:r>
          </a:p>
          <a:p>
            <a:pPr>
              <a:spcAft>
                <a:spcPts val="1200"/>
              </a:spcAft>
            </a:pPr>
            <a:r>
              <a:rPr lang="ru-RU" b="1" dirty="0" smtClean="0"/>
              <a:t>Формализация:</a:t>
            </a:r>
            <a:r>
              <a:rPr lang="ru-RU" dirty="0" smtClean="0"/>
              <a:t> каждому возможному выравниванию сопоставить число – его качество (обычно называется </a:t>
            </a:r>
            <a:r>
              <a:rPr lang="en-US" dirty="0" smtClean="0"/>
              <a:t>“</a:t>
            </a:r>
            <a:r>
              <a:rPr lang="ru-RU" dirty="0" smtClean="0"/>
              <a:t>вес</a:t>
            </a:r>
            <a:r>
              <a:rPr lang="en-US" dirty="0" smtClean="0"/>
              <a:t>”, </a:t>
            </a:r>
            <a:r>
              <a:rPr lang="ru-RU" dirty="0" smtClean="0"/>
              <a:t>по-английски </a:t>
            </a:r>
            <a:r>
              <a:rPr lang="en-US" dirty="0" smtClean="0"/>
              <a:t>Score), </a:t>
            </a:r>
            <a:r>
              <a:rPr lang="ru-RU" dirty="0" smtClean="0"/>
              <a:t>так, чтобы правильное выравнивание по возможности отличалось от неправильных </a:t>
            </a:r>
            <a:r>
              <a:rPr lang="ru-RU" dirty="0" err="1" smtClean="0"/>
              <a:t>бо́льшим</a:t>
            </a:r>
            <a:r>
              <a:rPr lang="ru-RU" dirty="0" smtClean="0"/>
              <a:t> весом.</a:t>
            </a:r>
          </a:p>
          <a:p>
            <a:pPr>
              <a:spcAft>
                <a:spcPts val="1200"/>
              </a:spcAft>
            </a:pPr>
            <a:r>
              <a:rPr lang="ru-RU" b="1" dirty="0" smtClean="0"/>
              <a:t>Алгоритмическая задача: </a:t>
            </a:r>
            <a:r>
              <a:rPr lang="ru-RU" dirty="0" smtClean="0"/>
              <a:t>придумать алгоритм, находящий выравнивание с самым </a:t>
            </a:r>
            <a:r>
              <a:rPr lang="ru-RU" dirty="0" err="1" smtClean="0"/>
              <a:t>больши́м</a:t>
            </a:r>
            <a:r>
              <a:rPr lang="ru-RU" dirty="0" smtClean="0"/>
              <a:t> весом за разумное время.</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З</a:t>
            </a:r>
            <a:r>
              <a:rPr lang="ru-RU" dirty="0" err="1" smtClean="0"/>
              <a:t>мей-горыныч</a:t>
            </a:r>
            <a:r>
              <a:rPr lang="ru-RU" dirty="0" smtClean="0"/>
              <a:t> </a:t>
            </a:r>
            <a:r>
              <a:rPr lang="ru-RU" dirty="0" err="1" smtClean="0"/>
              <a:t>биоинформатики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42</a:t>
            </a:fld>
            <a:endParaRPr lang="ru-RU"/>
          </a:p>
        </p:txBody>
      </p:sp>
      <p:pic>
        <p:nvPicPr>
          <p:cNvPr id="64514" name="Picture 2"/>
          <p:cNvPicPr>
            <a:picLocks noChangeAspect="1" noChangeArrowheads="1"/>
          </p:cNvPicPr>
          <p:nvPr/>
        </p:nvPicPr>
        <p:blipFill>
          <a:blip r:embed="rId2" cstate="print"/>
          <a:srcRect/>
          <a:stretch>
            <a:fillRect/>
          </a:stretch>
        </p:blipFill>
        <p:spPr bwMode="auto">
          <a:xfrm>
            <a:off x="685800" y="1295400"/>
            <a:ext cx="5321300" cy="5303837"/>
          </a:xfrm>
          <a:prstGeom prst="rect">
            <a:avLst/>
          </a:prstGeom>
          <a:noFill/>
          <a:ln w="9525">
            <a:noFill/>
            <a:miter lim="800000"/>
            <a:headEnd/>
            <a:tailEnd/>
          </a:ln>
        </p:spPr>
      </p:pic>
      <p:pic>
        <p:nvPicPr>
          <p:cNvPr id="64515" name="Picture 3"/>
          <p:cNvPicPr>
            <a:picLocks noChangeAspect="1" noChangeArrowheads="1"/>
          </p:cNvPicPr>
          <p:nvPr/>
        </p:nvPicPr>
        <p:blipFill>
          <a:blip r:embed="rId3" cstate="print"/>
          <a:srcRect/>
          <a:stretch>
            <a:fillRect/>
          </a:stretch>
        </p:blipFill>
        <p:spPr bwMode="auto">
          <a:xfrm>
            <a:off x="4114800" y="6524625"/>
            <a:ext cx="3200400" cy="3333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Формализация 1: вес глобального выравнивания</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43</a:t>
            </a:fld>
            <a:endParaRPr lang="ru-RU"/>
          </a:p>
        </p:txBody>
      </p:sp>
      <p:sp>
        <p:nvSpPr>
          <p:cNvPr id="4" name="TextBox 3"/>
          <p:cNvSpPr txBox="1"/>
          <p:nvPr/>
        </p:nvSpPr>
        <p:spPr>
          <a:xfrm>
            <a:off x="76200" y="1524001"/>
            <a:ext cx="8991600" cy="2462213"/>
          </a:xfrm>
          <a:prstGeom prst="rect">
            <a:avLst/>
          </a:prstGeom>
          <a:noFill/>
        </p:spPr>
        <p:txBody>
          <a:bodyPr wrap="square" rtlCol="0">
            <a:spAutoFit/>
          </a:bodyPr>
          <a:lstStyle/>
          <a:p>
            <a:r>
              <a:rPr lang="pl-PL" sz="1400" baseline="0" dirty="0" smtClean="0">
                <a:solidFill>
                  <a:srgbClr val="000000"/>
                </a:solidFill>
                <a:latin typeface="Courier New"/>
              </a:rPr>
              <a:t>CYB5_CHICK         1 MVGSSEAGGEAWRGRYYRLEEVQKHNNSQSTWIIVHHRIYDITKFLDEHP     50</a:t>
            </a:r>
          </a:p>
          <a:p>
            <a:r>
              <a:rPr lang="ru-RU" sz="1400" baseline="0" dirty="0" smtClean="0">
                <a:solidFill>
                  <a:srgbClr val="000000"/>
                </a:solidFill>
                <a:latin typeface="Courier New"/>
              </a:rPr>
              <a:t>                        .:|...||  .:||.|||:||||:|:|||:|:||::||:||||:|||</a:t>
            </a:r>
          </a:p>
          <a:p>
            <a:r>
              <a:rPr lang="pl-PL" sz="1400" baseline="0" dirty="0" smtClean="0">
                <a:solidFill>
                  <a:srgbClr val="000000"/>
                </a:solidFill>
                <a:latin typeface="Courier New"/>
              </a:rPr>
              <a:t>CYB5_HUMAN         1 ---MAEQSDEA--VKYYTLEEIQKHNHSKSTWLILHHKVYDLTKFLEEHP     45</a:t>
            </a:r>
          </a:p>
          <a:p>
            <a:endParaRPr lang="ru-RU" sz="1400" baseline="0" dirty="0" smtClean="0">
              <a:solidFill>
                <a:srgbClr val="000000"/>
              </a:solidFill>
            </a:endParaRPr>
          </a:p>
          <a:p>
            <a:r>
              <a:rPr lang="pl-PL" sz="1400" baseline="0" dirty="0" smtClean="0">
                <a:solidFill>
                  <a:srgbClr val="000000"/>
                </a:solidFill>
                <a:latin typeface="Courier New"/>
              </a:rPr>
              <a:t>CYB5_CHICK        51 GGEEVLREQAGGDATENFEDVGHSTDARALSETFIIGELHPDDRPKLQKP    100</a:t>
            </a:r>
          </a:p>
          <a:p>
            <a:r>
              <a:rPr lang="ru-RU" sz="1400" baseline="0" dirty="0" smtClean="0">
                <a:solidFill>
                  <a:srgbClr val="000000"/>
                </a:solidFill>
                <a:latin typeface="Courier New"/>
              </a:rPr>
              <a:t>                     ||||||||||||||||||||||||||||.:|:|||||||||||||||.||</a:t>
            </a:r>
          </a:p>
          <a:p>
            <a:r>
              <a:rPr lang="pl-PL" sz="1400" baseline="0" dirty="0" smtClean="0">
                <a:solidFill>
                  <a:srgbClr val="000000"/>
                </a:solidFill>
                <a:latin typeface="Courier New"/>
              </a:rPr>
              <a:t>CYB5_HUMAN        46 GGEEVLREQAGGDATENFEDVGHSTDAREMSKTFIIGELHPDDRPKLNKP     95</a:t>
            </a:r>
          </a:p>
          <a:p>
            <a:endParaRPr lang="ru-RU" sz="1400" baseline="0" dirty="0" smtClean="0">
              <a:solidFill>
                <a:srgbClr val="000000"/>
              </a:solidFill>
            </a:endParaRPr>
          </a:p>
          <a:p>
            <a:r>
              <a:rPr lang="pl-PL" sz="1400" baseline="0" dirty="0" smtClean="0">
                <a:solidFill>
                  <a:srgbClr val="000000"/>
                </a:solidFill>
                <a:latin typeface="Courier New"/>
              </a:rPr>
              <a:t>CYB5_CHICK       101 AETLITTVQSNSSSWSNWVIPAIAAIIVALMYRSYMSE-    138</a:t>
            </a:r>
          </a:p>
          <a:p>
            <a:r>
              <a:rPr lang="ru-RU" sz="1400" baseline="0" dirty="0" smtClean="0">
                <a:solidFill>
                  <a:srgbClr val="000000"/>
                </a:solidFill>
                <a:latin typeface="Courier New"/>
              </a:rPr>
              <a:t>                     .||||||:.|:||.|:|||||||:|:.||||||.||:| </a:t>
            </a:r>
          </a:p>
          <a:p>
            <a:r>
              <a:rPr lang="pl-PL" sz="1400" baseline="0" dirty="0" smtClean="0">
                <a:solidFill>
                  <a:srgbClr val="000000"/>
                </a:solidFill>
                <a:latin typeface="Courier New"/>
              </a:rPr>
              <a:t>CYB5_HUMAN        96 PETLITTIDSSSSWWTNWVIPAISAVAVALMYRLYMAED    134</a:t>
            </a:r>
            <a:endParaRPr lang="ru-RU" dirty="0"/>
          </a:p>
        </p:txBody>
      </p:sp>
      <p:sp>
        <p:nvSpPr>
          <p:cNvPr id="5" name="TextBox 4"/>
          <p:cNvSpPr txBox="1"/>
          <p:nvPr/>
        </p:nvSpPr>
        <p:spPr>
          <a:xfrm>
            <a:off x="228600" y="4267200"/>
            <a:ext cx="8534400" cy="1754326"/>
          </a:xfrm>
          <a:prstGeom prst="rect">
            <a:avLst/>
          </a:prstGeom>
          <a:noFill/>
        </p:spPr>
        <p:txBody>
          <a:bodyPr wrap="square" rtlCol="0">
            <a:spAutoFit/>
          </a:bodyPr>
          <a:lstStyle/>
          <a:p>
            <a:r>
              <a:rPr lang="ru-RU" dirty="0" smtClean="0"/>
              <a:t>Вес выравнивания = сумма весов </a:t>
            </a:r>
            <a:r>
              <a:rPr lang="ru-RU" b="1" dirty="0" smtClean="0"/>
              <a:t>позиций</a:t>
            </a:r>
            <a:r>
              <a:rPr lang="ru-RU" dirty="0" smtClean="0"/>
              <a:t> выравнивания</a:t>
            </a:r>
          </a:p>
          <a:p>
            <a:r>
              <a:rPr lang="ru-RU" dirty="0" smtClean="0"/>
              <a:t>Вес позиции, если в ней сопоставлены две буквы равен соответствующему элементу матрицы замен (например, для позиции 4 он равен −1, потому что в ней сопоставлены </a:t>
            </a:r>
            <a:r>
              <a:rPr lang="en-US" dirty="0" smtClean="0"/>
              <a:t>M </a:t>
            </a:r>
            <a:r>
              <a:rPr lang="ru-RU" dirty="0" smtClean="0"/>
              <a:t>и </a:t>
            </a:r>
            <a:r>
              <a:rPr lang="en-US" dirty="0" smtClean="0"/>
              <a:t>S</a:t>
            </a:r>
            <a:r>
              <a:rPr lang="ru-RU" dirty="0" smtClean="0"/>
              <a:t>)</a:t>
            </a:r>
            <a:r>
              <a:rPr lang="en-US" dirty="0" smtClean="0"/>
              <a:t>.</a:t>
            </a:r>
          </a:p>
          <a:p>
            <a:r>
              <a:rPr lang="ru-RU" dirty="0" smtClean="0"/>
              <a:t>За каждый символ несоответствия («</a:t>
            </a:r>
            <a:r>
              <a:rPr lang="ru-RU" dirty="0" err="1" smtClean="0"/>
              <a:t>гэп</a:t>
            </a:r>
            <a:r>
              <a:rPr lang="ru-RU" dirty="0" smtClean="0"/>
              <a:t>», в данном случае это минус) из веса вычитается некоторое положительное число («штраф за </a:t>
            </a:r>
            <a:r>
              <a:rPr lang="ru-RU" dirty="0" err="1" smtClean="0"/>
              <a:t>гэп</a:t>
            </a:r>
            <a:r>
              <a:rPr lang="ru-RU" dirty="0" smtClean="0"/>
              <a:t>»)</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Проблема 1: адекватность формализации</a:t>
            </a:r>
            <a:endParaRPr lang="ru-RU" dirty="0"/>
          </a:p>
        </p:txBody>
      </p:sp>
      <p:sp>
        <p:nvSpPr>
          <p:cNvPr id="3" name="TextBox 2"/>
          <p:cNvSpPr txBox="1"/>
          <p:nvPr/>
        </p:nvSpPr>
        <p:spPr>
          <a:xfrm>
            <a:off x="685800" y="2057400"/>
            <a:ext cx="7543800" cy="1919500"/>
          </a:xfrm>
          <a:prstGeom prst="rect">
            <a:avLst/>
          </a:prstGeom>
          <a:noFill/>
        </p:spPr>
        <p:txBody>
          <a:bodyPr wrap="square" rtlCol="0">
            <a:spAutoFit/>
          </a:bodyPr>
          <a:lstStyle/>
          <a:p>
            <a:pPr marL="342900" marR="0" lvl="0" indent="-342900">
              <a:lnSpc>
                <a:spcPct val="115000"/>
              </a:lnSpc>
              <a:spcBef>
                <a:spcPts val="0"/>
              </a:spcBef>
              <a:spcAft>
                <a:spcPts val="1000"/>
              </a:spcAft>
              <a:buFont typeface="Arial"/>
              <a:buChar char="•"/>
              <a:tabLst>
                <a:tab pos="457200" algn="l"/>
              </a:tabLst>
            </a:pPr>
            <a:r>
              <a:rPr lang="ru-RU" sz="2400" dirty="0">
                <a:ea typeface="Calibri"/>
                <a:cs typeface="Times New Roman"/>
              </a:rPr>
              <a:t>Оптимальное выравнивание = максимальное по весу</a:t>
            </a:r>
          </a:p>
          <a:p>
            <a:pPr marL="342900" marR="0" lvl="0" indent="-342900">
              <a:lnSpc>
                <a:spcPct val="115000"/>
              </a:lnSpc>
              <a:spcBef>
                <a:spcPts val="0"/>
              </a:spcBef>
              <a:spcAft>
                <a:spcPts val="1000"/>
              </a:spcAft>
              <a:buFont typeface="Arial"/>
              <a:buChar char="•"/>
              <a:tabLst>
                <a:tab pos="457200" algn="l"/>
              </a:tabLst>
            </a:pPr>
            <a:r>
              <a:rPr lang="ru-RU" sz="2400" dirty="0">
                <a:ea typeface="Calibri"/>
                <a:cs typeface="Times New Roman"/>
              </a:rPr>
              <a:t>Эволюционно правильное выравнивание: в каждой колонке стоят гомологичные (имеющие общее происхождение) буквы. </a:t>
            </a:r>
          </a:p>
        </p:txBody>
      </p:sp>
      <p:sp>
        <p:nvSpPr>
          <p:cNvPr id="4" name="TextBox 3"/>
          <p:cNvSpPr txBox="1"/>
          <p:nvPr/>
        </p:nvSpPr>
        <p:spPr>
          <a:xfrm>
            <a:off x="685800" y="4572000"/>
            <a:ext cx="6934200" cy="523220"/>
          </a:xfrm>
          <a:prstGeom prst="rect">
            <a:avLst/>
          </a:prstGeom>
          <a:noFill/>
        </p:spPr>
        <p:txBody>
          <a:bodyPr wrap="square" rtlCol="0">
            <a:spAutoFit/>
          </a:bodyPr>
          <a:lstStyle/>
          <a:p>
            <a:r>
              <a:rPr lang="ru-RU" sz="2800" dirty="0" smtClean="0">
                <a:solidFill>
                  <a:srgbClr val="002060"/>
                </a:solidFill>
              </a:rPr>
              <a:t>Это не всегда одно и то же!</a:t>
            </a:r>
            <a:endParaRPr lang="ru-RU" sz="2800" dirty="0">
              <a:solidFill>
                <a:srgbClr val="00206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Проблема 2: реализация</a:t>
            </a:r>
            <a:endParaRPr lang="ru-RU" dirty="0"/>
          </a:p>
        </p:txBody>
      </p:sp>
      <p:sp>
        <p:nvSpPr>
          <p:cNvPr id="3" name="TextBox 2"/>
          <p:cNvSpPr txBox="1"/>
          <p:nvPr/>
        </p:nvSpPr>
        <p:spPr>
          <a:xfrm>
            <a:off x="304800" y="1828800"/>
            <a:ext cx="8382000" cy="1494768"/>
          </a:xfrm>
          <a:prstGeom prst="rect">
            <a:avLst/>
          </a:prstGeom>
          <a:noFill/>
        </p:spPr>
        <p:txBody>
          <a:bodyPr wrap="square" rtlCol="0">
            <a:spAutoFit/>
          </a:bodyPr>
          <a:lstStyle/>
          <a:p>
            <a:pPr marL="342900" marR="0" lvl="0">
              <a:lnSpc>
                <a:spcPct val="115000"/>
              </a:lnSpc>
              <a:spcBef>
                <a:spcPts val="0"/>
              </a:spcBef>
              <a:spcAft>
                <a:spcPts val="1000"/>
              </a:spcAft>
              <a:tabLst>
                <a:tab pos="457200" algn="l"/>
              </a:tabLst>
            </a:pPr>
            <a:r>
              <a:rPr lang="ru-RU" sz="2400" dirty="0" smtClean="0">
                <a:ea typeface="Calibri"/>
                <a:cs typeface="Times New Roman"/>
              </a:rPr>
              <a:t>Нужен алгоритм, находящий оптимальное выравнивание.</a:t>
            </a:r>
          </a:p>
          <a:p>
            <a:pPr marL="342900" marR="0" lvl="0" indent="-342900">
              <a:lnSpc>
                <a:spcPct val="115000"/>
              </a:lnSpc>
              <a:spcBef>
                <a:spcPts val="0"/>
              </a:spcBef>
              <a:spcAft>
                <a:spcPts val="1000"/>
              </a:spcAft>
              <a:tabLst>
                <a:tab pos="457200" algn="l"/>
              </a:tabLst>
            </a:pPr>
            <a:r>
              <a:rPr lang="ru-RU" sz="2400" b="1" dirty="0" smtClean="0">
                <a:ea typeface="Calibri"/>
                <a:cs typeface="Times New Roman"/>
              </a:rPr>
              <a:t>Решение 1:</a:t>
            </a:r>
            <a:r>
              <a:rPr lang="ru-RU" sz="2400" dirty="0" smtClean="0">
                <a:ea typeface="Calibri"/>
                <a:cs typeface="Times New Roman"/>
              </a:rPr>
              <a:t> перепробуем все варианты выравнивания и для каждого посчитаем вес, потом выберем лучшее.</a:t>
            </a:r>
            <a:endParaRPr lang="ru-RU" sz="2400" dirty="0">
              <a:ea typeface="Calibri"/>
              <a:cs typeface="Times New Roman"/>
            </a:endParaRPr>
          </a:p>
        </p:txBody>
      </p:sp>
      <p:sp>
        <p:nvSpPr>
          <p:cNvPr id="5" name="TextBox 4"/>
          <p:cNvSpPr txBox="1"/>
          <p:nvPr/>
        </p:nvSpPr>
        <p:spPr>
          <a:xfrm>
            <a:off x="381000" y="3505200"/>
            <a:ext cx="7924800" cy="1200329"/>
          </a:xfrm>
          <a:prstGeom prst="rect">
            <a:avLst/>
          </a:prstGeom>
          <a:noFill/>
        </p:spPr>
        <p:txBody>
          <a:bodyPr wrap="square" rtlCol="0">
            <a:spAutoFit/>
          </a:bodyPr>
          <a:lstStyle/>
          <a:p>
            <a:r>
              <a:rPr lang="ru-RU" dirty="0" smtClean="0"/>
              <a:t>Можно посчитать, что для двух последовательностей длины 100 имеется 10</a:t>
            </a:r>
            <a:r>
              <a:rPr lang="ru-RU" baseline="30000" dirty="0" smtClean="0"/>
              <a:t>59</a:t>
            </a:r>
            <a:r>
              <a:rPr lang="ru-RU" dirty="0" smtClean="0"/>
              <a:t> </a:t>
            </a:r>
            <a:r>
              <a:rPr lang="ru-RU" dirty="0" smtClean="0"/>
              <a:t>различных вариантов их выравнивания</a:t>
            </a:r>
            <a:r>
              <a:rPr lang="ru-RU" dirty="0" smtClean="0"/>
              <a:t>.</a:t>
            </a:r>
          </a:p>
          <a:p>
            <a:endParaRPr lang="ru-RU" dirty="0" smtClean="0"/>
          </a:p>
          <a:p>
            <a:r>
              <a:rPr lang="ru-RU" dirty="0" smtClean="0"/>
              <a:t>Ни один компьютер не перепробует все варианты даже за тысячу лет...</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Проблема 2: реализация</a:t>
            </a:r>
            <a:endParaRPr lang="ru-RU" dirty="0"/>
          </a:p>
        </p:txBody>
      </p:sp>
      <p:sp>
        <p:nvSpPr>
          <p:cNvPr id="3" name="TextBox 2"/>
          <p:cNvSpPr txBox="1"/>
          <p:nvPr/>
        </p:nvSpPr>
        <p:spPr>
          <a:xfrm>
            <a:off x="304800" y="1828800"/>
            <a:ext cx="8382000" cy="1494768"/>
          </a:xfrm>
          <a:prstGeom prst="rect">
            <a:avLst/>
          </a:prstGeom>
          <a:noFill/>
        </p:spPr>
        <p:txBody>
          <a:bodyPr wrap="square" rtlCol="0">
            <a:spAutoFit/>
          </a:bodyPr>
          <a:lstStyle/>
          <a:p>
            <a:pPr marL="342900" marR="0" lvl="0">
              <a:lnSpc>
                <a:spcPct val="115000"/>
              </a:lnSpc>
              <a:spcBef>
                <a:spcPts val="0"/>
              </a:spcBef>
              <a:spcAft>
                <a:spcPts val="1000"/>
              </a:spcAft>
              <a:tabLst>
                <a:tab pos="457200" algn="l"/>
              </a:tabLst>
            </a:pPr>
            <a:r>
              <a:rPr lang="ru-RU" sz="2400" dirty="0" smtClean="0">
                <a:ea typeface="Calibri"/>
                <a:cs typeface="Times New Roman"/>
              </a:rPr>
              <a:t>Нужен алгоритм, находящий оптимальное выравнивание.</a:t>
            </a:r>
          </a:p>
          <a:p>
            <a:pPr marL="342900" marR="0" lvl="0" indent="-342900">
              <a:lnSpc>
                <a:spcPct val="115000"/>
              </a:lnSpc>
              <a:spcBef>
                <a:spcPts val="0"/>
              </a:spcBef>
              <a:spcAft>
                <a:spcPts val="1000"/>
              </a:spcAft>
              <a:tabLst>
                <a:tab pos="457200" algn="l"/>
              </a:tabLst>
            </a:pPr>
            <a:r>
              <a:rPr lang="ru-RU" sz="2400" b="1" dirty="0" smtClean="0">
                <a:ea typeface="Calibri"/>
                <a:cs typeface="Times New Roman"/>
              </a:rPr>
              <a:t>Решение 2:</a:t>
            </a:r>
            <a:r>
              <a:rPr lang="ru-RU" sz="2400" dirty="0" smtClean="0">
                <a:ea typeface="Calibri"/>
                <a:cs typeface="Times New Roman"/>
              </a:rPr>
              <a:t> алгоритм динамического программирования – от части к целому.</a:t>
            </a:r>
            <a:endParaRPr lang="ru-RU" sz="2400" dirty="0">
              <a:ea typeface="Calibri"/>
              <a:cs typeface="Times New Roman"/>
            </a:endParaRPr>
          </a:p>
        </p:txBody>
      </p:sp>
      <p:sp>
        <p:nvSpPr>
          <p:cNvPr id="5" name="TextBox 4"/>
          <p:cNvSpPr txBox="1"/>
          <p:nvPr/>
        </p:nvSpPr>
        <p:spPr>
          <a:xfrm>
            <a:off x="381000" y="3505200"/>
            <a:ext cx="8077200" cy="3139321"/>
          </a:xfrm>
          <a:prstGeom prst="rect">
            <a:avLst/>
          </a:prstGeom>
          <a:noFill/>
        </p:spPr>
        <p:txBody>
          <a:bodyPr wrap="square" rtlCol="0">
            <a:spAutoFit/>
          </a:bodyPr>
          <a:lstStyle/>
          <a:p>
            <a:r>
              <a:rPr lang="ru-RU" dirty="0" smtClean="0"/>
              <a:t>Идея: посчитаем оптимальное выравнивание сначала для начальных отрезков – «префиксов» обеих последовательностей.</a:t>
            </a:r>
          </a:p>
          <a:p>
            <a:endParaRPr lang="ru-RU" dirty="0" smtClean="0"/>
          </a:p>
          <a:p>
            <a:r>
              <a:rPr lang="ru-RU" dirty="0" smtClean="0"/>
              <a:t>Формула для веса выравнивания подобрана так, что если мы знаем оптимальное выравнивание для:</a:t>
            </a:r>
          </a:p>
          <a:p>
            <a:pPr marL="342900" indent="-342900">
              <a:buAutoNum type="arabicPeriod"/>
            </a:pPr>
            <a:r>
              <a:rPr lang="ru-RU" dirty="0" smtClean="0"/>
              <a:t>первых </a:t>
            </a:r>
            <a:r>
              <a:rPr lang="en-US" i="1" dirty="0" smtClean="0"/>
              <a:t>k</a:t>
            </a:r>
            <a:r>
              <a:rPr lang="en-US" dirty="0" smtClean="0"/>
              <a:t> </a:t>
            </a:r>
            <a:r>
              <a:rPr lang="ru-RU" dirty="0" smtClean="0"/>
              <a:t>букв (</a:t>
            </a:r>
            <a:r>
              <a:rPr lang="en-US" i="1" dirty="0" smtClean="0"/>
              <a:t>k</a:t>
            </a:r>
            <a:r>
              <a:rPr lang="en-US" dirty="0" smtClean="0"/>
              <a:t>-</a:t>
            </a:r>
            <a:r>
              <a:rPr lang="ru-RU" dirty="0" smtClean="0"/>
              <a:t>префикса) первой последовательности и </a:t>
            </a:r>
            <a:r>
              <a:rPr lang="en-US" i="1" dirty="0" smtClean="0"/>
              <a:t>m</a:t>
            </a:r>
            <a:r>
              <a:rPr lang="en-US" dirty="0" smtClean="0"/>
              <a:t>-</a:t>
            </a:r>
            <a:r>
              <a:rPr lang="ru-RU" dirty="0" smtClean="0"/>
              <a:t>префикса второй</a:t>
            </a:r>
          </a:p>
          <a:p>
            <a:pPr marL="342900" indent="-342900">
              <a:buAutoNum type="arabicPeriod"/>
            </a:pPr>
            <a:r>
              <a:rPr lang="ru-RU" dirty="0" smtClean="0"/>
              <a:t>(</a:t>
            </a:r>
            <a:r>
              <a:rPr lang="en-US" i="1" dirty="0" smtClean="0"/>
              <a:t>k</a:t>
            </a:r>
            <a:r>
              <a:rPr lang="en-US" dirty="0" smtClean="0"/>
              <a:t>+1)-</a:t>
            </a:r>
            <a:r>
              <a:rPr lang="ru-RU" dirty="0" smtClean="0"/>
              <a:t>префикса первой и </a:t>
            </a:r>
            <a:r>
              <a:rPr lang="en-US" i="1" dirty="0" smtClean="0"/>
              <a:t>m</a:t>
            </a:r>
            <a:r>
              <a:rPr lang="en-US" dirty="0" smtClean="0"/>
              <a:t>-</a:t>
            </a:r>
            <a:r>
              <a:rPr lang="ru-RU" dirty="0" smtClean="0"/>
              <a:t>префикса второй</a:t>
            </a:r>
          </a:p>
          <a:p>
            <a:pPr marL="342900" indent="-342900">
              <a:buAutoNum type="arabicPeriod"/>
            </a:pPr>
            <a:r>
              <a:rPr lang="en-US" i="1" dirty="0" smtClean="0"/>
              <a:t>k</a:t>
            </a:r>
            <a:r>
              <a:rPr lang="en-US" dirty="0" smtClean="0"/>
              <a:t>-</a:t>
            </a:r>
            <a:r>
              <a:rPr lang="ru-RU" dirty="0" smtClean="0"/>
              <a:t>префикса первой и (</a:t>
            </a:r>
            <a:r>
              <a:rPr lang="en-US" i="1" dirty="0" smtClean="0"/>
              <a:t>m</a:t>
            </a:r>
            <a:r>
              <a:rPr lang="en-US" dirty="0" smtClean="0"/>
              <a:t>+1)-</a:t>
            </a:r>
            <a:r>
              <a:rPr lang="ru-RU" dirty="0" smtClean="0"/>
              <a:t>префикса второй</a:t>
            </a:r>
          </a:p>
          <a:p>
            <a:pPr marL="342900" indent="-342900"/>
            <a:r>
              <a:rPr lang="ru-RU" dirty="0" smtClean="0"/>
              <a:t>то мы можем найти оптимальное выравнивание (</a:t>
            </a:r>
            <a:r>
              <a:rPr lang="en-US" i="1" dirty="0" smtClean="0"/>
              <a:t>k</a:t>
            </a:r>
            <a:r>
              <a:rPr lang="en-US" dirty="0" smtClean="0"/>
              <a:t>+1)-</a:t>
            </a:r>
            <a:r>
              <a:rPr lang="ru-RU" dirty="0" smtClean="0"/>
              <a:t>префикса первой и</a:t>
            </a:r>
          </a:p>
          <a:p>
            <a:pPr marL="342900" indent="-342900"/>
            <a:r>
              <a:rPr lang="en-US" dirty="0" smtClean="0"/>
              <a:t>(</a:t>
            </a:r>
            <a:r>
              <a:rPr lang="en-US" i="1" dirty="0" smtClean="0"/>
              <a:t>m</a:t>
            </a:r>
            <a:r>
              <a:rPr lang="en-US" dirty="0" smtClean="0"/>
              <a:t>+1)-</a:t>
            </a:r>
            <a:r>
              <a:rPr lang="ru-RU" dirty="0" smtClean="0"/>
              <a:t>префикса второй, перебрав всего три варианта!</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Идея динамического программирования</a:t>
            </a:r>
            <a:endParaRPr lang="ru-RU" dirty="0"/>
          </a:p>
        </p:txBody>
      </p:sp>
      <p:sp>
        <p:nvSpPr>
          <p:cNvPr id="3" name="TextBox 2"/>
          <p:cNvSpPr txBox="1"/>
          <p:nvPr/>
        </p:nvSpPr>
        <p:spPr>
          <a:xfrm>
            <a:off x="457200" y="1828800"/>
            <a:ext cx="7924800" cy="646331"/>
          </a:xfrm>
          <a:prstGeom prst="rect">
            <a:avLst/>
          </a:prstGeom>
          <a:noFill/>
        </p:spPr>
        <p:txBody>
          <a:bodyPr wrap="square" rtlCol="0">
            <a:spAutoFit/>
          </a:bodyPr>
          <a:lstStyle/>
          <a:p>
            <a:r>
              <a:rPr lang="ru-RU" b="1" dirty="0" smtClean="0"/>
              <a:t>Пусть известны:</a:t>
            </a:r>
          </a:p>
          <a:p>
            <a:r>
              <a:rPr lang="ru-RU" dirty="0" smtClean="0"/>
              <a:t>1. Оптимальное выравнивание первых </a:t>
            </a:r>
            <a:r>
              <a:rPr lang="en-US" i="1" dirty="0" smtClean="0"/>
              <a:t>k</a:t>
            </a:r>
            <a:r>
              <a:rPr lang="en-US" dirty="0" smtClean="0"/>
              <a:t> </a:t>
            </a:r>
            <a:r>
              <a:rPr lang="ru-RU" dirty="0" smtClean="0"/>
              <a:t>букв первой и </a:t>
            </a:r>
            <a:r>
              <a:rPr lang="en-US" i="1" dirty="0" smtClean="0"/>
              <a:t>m</a:t>
            </a:r>
            <a:r>
              <a:rPr lang="ru-RU" dirty="0" smtClean="0"/>
              <a:t> букв второй</a:t>
            </a:r>
            <a:endParaRPr lang="ru-RU" dirty="0"/>
          </a:p>
        </p:txBody>
      </p:sp>
      <p:sp>
        <p:nvSpPr>
          <p:cNvPr id="4" name="TextBox 3"/>
          <p:cNvSpPr txBox="1"/>
          <p:nvPr/>
        </p:nvSpPr>
        <p:spPr>
          <a:xfrm>
            <a:off x="533400" y="2438400"/>
            <a:ext cx="4876800" cy="923330"/>
          </a:xfrm>
          <a:prstGeom prst="rect">
            <a:avLst/>
          </a:prstGeom>
          <a:noFill/>
        </p:spPr>
        <p:txBody>
          <a:bodyPr wrap="square" rtlCol="0">
            <a:spAutoFit/>
          </a:bodyPr>
          <a:lstStyle/>
          <a:p>
            <a:r>
              <a:rPr lang="en-US" dirty="0" smtClean="0">
                <a:solidFill>
                  <a:srgbClr val="000000"/>
                </a:solidFill>
                <a:latin typeface="Courier New"/>
              </a:rPr>
              <a:t>Seq1 </a:t>
            </a:r>
            <a:r>
              <a:rPr lang="pl-PL" baseline="0" dirty="0" smtClean="0">
                <a:solidFill>
                  <a:srgbClr val="000000"/>
                </a:solidFill>
                <a:latin typeface="Courier New"/>
              </a:rPr>
              <a:t>MVGSSEAGGEAWRGRYYRLEEV     </a:t>
            </a:r>
            <a:r>
              <a:rPr lang="en-US" i="1" baseline="0" dirty="0" smtClean="0">
                <a:solidFill>
                  <a:srgbClr val="000000"/>
                </a:solidFill>
                <a:latin typeface="Courier New"/>
              </a:rPr>
              <a:t>k</a:t>
            </a:r>
            <a:endParaRPr lang="pl-PL" i="1" baseline="0" dirty="0" smtClean="0">
              <a:solidFill>
                <a:srgbClr val="000000"/>
              </a:solidFill>
              <a:latin typeface="Courier New"/>
            </a:endParaRPr>
          </a:p>
          <a:p>
            <a:r>
              <a:rPr lang="ru-RU" baseline="0" dirty="0" smtClean="0">
                <a:solidFill>
                  <a:srgbClr val="000000"/>
                </a:solidFill>
                <a:latin typeface="Courier New"/>
              </a:rPr>
              <a:t>     </a:t>
            </a:r>
            <a:r>
              <a:rPr lang="en-US" baseline="0" dirty="0" smtClean="0">
                <a:solidFill>
                  <a:srgbClr val="000000"/>
                </a:solidFill>
                <a:latin typeface="Courier New"/>
              </a:rPr>
              <a:t>     </a:t>
            </a:r>
            <a:r>
              <a:rPr lang="ru-RU" baseline="0" dirty="0" smtClean="0">
                <a:solidFill>
                  <a:srgbClr val="000000"/>
                </a:solidFill>
                <a:latin typeface="Courier New"/>
              </a:rPr>
              <a:t>|...||  .:||.|||:</a:t>
            </a:r>
          </a:p>
          <a:p>
            <a:r>
              <a:rPr lang="en-US" baseline="0" dirty="0" smtClean="0">
                <a:solidFill>
                  <a:srgbClr val="000000"/>
                </a:solidFill>
                <a:latin typeface="Courier New"/>
              </a:rPr>
              <a:t>Seq1</a:t>
            </a:r>
            <a:r>
              <a:rPr lang="pl-PL" baseline="0" dirty="0" smtClean="0">
                <a:solidFill>
                  <a:srgbClr val="000000"/>
                </a:solidFill>
                <a:latin typeface="Courier New"/>
              </a:rPr>
              <a:t> ---MAEQSDEA--VKYYTLEEI     </a:t>
            </a:r>
            <a:r>
              <a:rPr lang="en-US" i="1" baseline="0" dirty="0" smtClean="0">
                <a:solidFill>
                  <a:srgbClr val="000000"/>
                </a:solidFill>
                <a:latin typeface="Courier New"/>
              </a:rPr>
              <a:t>m</a:t>
            </a:r>
            <a:endParaRPr lang="ru-RU" i="1" dirty="0"/>
          </a:p>
        </p:txBody>
      </p:sp>
      <p:sp>
        <p:nvSpPr>
          <p:cNvPr id="5" name="TextBox 4"/>
          <p:cNvSpPr txBox="1"/>
          <p:nvPr/>
        </p:nvSpPr>
        <p:spPr>
          <a:xfrm>
            <a:off x="457200" y="3581400"/>
            <a:ext cx="7924800" cy="369332"/>
          </a:xfrm>
          <a:prstGeom prst="rect">
            <a:avLst/>
          </a:prstGeom>
          <a:noFill/>
        </p:spPr>
        <p:txBody>
          <a:bodyPr wrap="square" rtlCol="0">
            <a:spAutoFit/>
          </a:bodyPr>
          <a:lstStyle/>
          <a:p>
            <a:r>
              <a:rPr lang="en-US" dirty="0" smtClean="0"/>
              <a:t>2</a:t>
            </a:r>
            <a:r>
              <a:rPr lang="ru-RU" dirty="0" smtClean="0"/>
              <a:t>. Оптимальное выравнивание первых </a:t>
            </a:r>
            <a:r>
              <a:rPr lang="en-US" i="1" dirty="0" smtClean="0"/>
              <a:t>k</a:t>
            </a:r>
            <a:r>
              <a:rPr lang="en-US" dirty="0" smtClean="0"/>
              <a:t> </a:t>
            </a:r>
            <a:r>
              <a:rPr lang="ru-RU" dirty="0" smtClean="0"/>
              <a:t>букв первой и </a:t>
            </a:r>
            <a:r>
              <a:rPr lang="en-US" i="1" dirty="0" smtClean="0"/>
              <a:t>m </a:t>
            </a:r>
            <a:r>
              <a:rPr lang="en-US" dirty="0" smtClean="0"/>
              <a:t>+ 1 </a:t>
            </a:r>
            <a:r>
              <a:rPr lang="ru-RU" dirty="0" smtClean="0"/>
              <a:t> букв второй</a:t>
            </a:r>
            <a:endParaRPr lang="ru-RU" dirty="0"/>
          </a:p>
        </p:txBody>
      </p:sp>
      <p:sp>
        <p:nvSpPr>
          <p:cNvPr id="6" name="TextBox 5"/>
          <p:cNvSpPr txBox="1"/>
          <p:nvPr/>
        </p:nvSpPr>
        <p:spPr>
          <a:xfrm>
            <a:off x="533400" y="3962400"/>
            <a:ext cx="5486400" cy="923330"/>
          </a:xfrm>
          <a:prstGeom prst="rect">
            <a:avLst/>
          </a:prstGeom>
          <a:noFill/>
        </p:spPr>
        <p:txBody>
          <a:bodyPr wrap="square" rtlCol="0">
            <a:spAutoFit/>
          </a:bodyPr>
          <a:lstStyle/>
          <a:p>
            <a:r>
              <a:rPr lang="en-US" dirty="0" smtClean="0">
                <a:solidFill>
                  <a:srgbClr val="000000"/>
                </a:solidFill>
                <a:latin typeface="Courier New"/>
              </a:rPr>
              <a:t>Seq1 </a:t>
            </a:r>
            <a:r>
              <a:rPr lang="pl-PL" baseline="0" dirty="0" smtClean="0">
                <a:solidFill>
                  <a:srgbClr val="000000"/>
                </a:solidFill>
                <a:latin typeface="Courier New"/>
              </a:rPr>
              <a:t>MVGSSEAGGEAWRGRYYRLEEV</a:t>
            </a:r>
            <a:r>
              <a:rPr lang="en-US" baseline="0" dirty="0" smtClean="0">
                <a:solidFill>
                  <a:srgbClr val="000000"/>
                </a:solidFill>
                <a:latin typeface="Courier New"/>
              </a:rPr>
              <a:t>-</a:t>
            </a:r>
            <a:r>
              <a:rPr lang="pl-PL" baseline="0" dirty="0" smtClean="0">
                <a:solidFill>
                  <a:srgbClr val="000000"/>
                </a:solidFill>
                <a:latin typeface="Courier New"/>
              </a:rPr>
              <a:t>     </a:t>
            </a:r>
            <a:r>
              <a:rPr lang="en-US" i="1" baseline="0" dirty="0" smtClean="0">
                <a:solidFill>
                  <a:srgbClr val="000000"/>
                </a:solidFill>
                <a:latin typeface="Courier New"/>
              </a:rPr>
              <a:t>k</a:t>
            </a:r>
            <a:endParaRPr lang="pl-PL" i="1" baseline="0" dirty="0" smtClean="0">
              <a:solidFill>
                <a:srgbClr val="000000"/>
              </a:solidFill>
              <a:latin typeface="Courier New"/>
            </a:endParaRPr>
          </a:p>
          <a:p>
            <a:r>
              <a:rPr lang="ru-RU" baseline="0" dirty="0" smtClean="0">
                <a:solidFill>
                  <a:srgbClr val="000000"/>
                </a:solidFill>
                <a:latin typeface="Courier New"/>
              </a:rPr>
              <a:t>     </a:t>
            </a:r>
            <a:r>
              <a:rPr lang="en-US" baseline="0" dirty="0" smtClean="0">
                <a:solidFill>
                  <a:srgbClr val="000000"/>
                </a:solidFill>
                <a:latin typeface="Courier New"/>
              </a:rPr>
              <a:t>     </a:t>
            </a:r>
            <a:r>
              <a:rPr lang="ru-RU" baseline="0" dirty="0" smtClean="0">
                <a:solidFill>
                  <a:srgbClr val="000000"/>
                </a:solidFill>
                <a:latin typeface="Courier New"/>
              </a:rPr>
              <a:t>|...||  .:||.|||:</a:t>
            </a:r>
          </a:p>
          <a:p>
            <a:r>
              <a:rPr lang="en-US" baseline="0" dirty="0" smtClean="0">
                <a:solidFill>
                  <a:srgbClr val="000000"/>
                </a:solidFill>
                <a:latin typeface="Courier New"/>
              </a:rPr>
              <a:t>Seq1</a:t>
            </a:r>
            <a:r>
              <a:rPr lang="pl-PL" baseline="0" dirty="0" smtClean="0">
                <a:solidFill>
                  <a:srgbClr val="000000"/>
                </a:solidFill>
                <a:latin typeface="Courier New"/>
              </a:rPr>
              <a:t> ---MAEQSDEA--VKYYTLEE</a:t>
            </a:r>
            <a:r>
              <a:rPr lang="en-US" baseline="0" dirty="0" smtClean="0">
                <a:solidFill>
                  <a:srgbClr val="000000"/>
                </a:solidFill>
                <a:latin typeface="Courier New"/>
              </a:rPr>
              <a:t>IQ</a:t>
            </a:r>
            <a:r>
              <a:rPr lang="pl-PL" baseline="0" dirty="0" smtClean="0">
                <a:solidFill>
                  <a:srgbClr val="000000"/>
                </a:solidFill>
                <a:latin typeface="Courier New"/>
              </a:rPr>
              <a:t>     </a:t>
            </a:r>
            <a:r>
              <a:rPr lang="en-US" i="1" baseline="0" dirty="0" smtClean="0">
                <a:solidFill>
                  <a:srgbClr val="000000"/>
                </a:solidFill>
                <a:latin typeface="Courier New"/>
              </a:rPr>
              <a:t>m</a:t>
            </a:r>
            <a:r>
              <a:rPr lang="en-US" baseline="0" dirty="0" smtClean="0">
                <a:solidFill>
                  <a:srgbClr val="000000"/>
                </a:solidFill>
                <a:latin typeface="Courier New"/>
              </a:rPr>
              <a:t>+1</a:t>
            </a:r>
            <a:endParaRPr lang="ru-RU" dirty="0"/>
          </a:p>
        </p:txBody>
      </p:sp>
      <p:sp>
        <p:nvSpPr>
          <p:cNvPr id="7" name="TextBox 6"/>
          <p:cNvSpPr txBox="1"/>
          <p:nvPr/>
        </p:nvSpPr>
        <p:spPr>
          <a:xfrm>
            <a:off x="457200" y="4944070"/>
            <a:ext cx="7924800" cy="369332"/>
          </a:xfrm>
          <a:prstGeom prst="rect">
            <a:avLst/>
          </a:prstGeom>
          <a:noFill/>
        </p:spPr>
        <p:txBody>
          <a:bodyPr wrap="square" rtlCol="0">
            <a:spAutoFit/>
          </a:bodyPr>
          <a:lstStyle/>
          <a:p>
            <a:r>
              <a:rPr lang="en-US" dirty="0"/>
              <a:t>3</a:t>
            </a:r>
            <a:r>
              <a:rPr lang="ru-RU" dirty="0" smtClean="0"/>
              <a:t>. Оптимальное выравнивание первых </a:t>
            </a:r>
            <a:r>
              <a:rPr lang="en-US" i="1" dirty="0" smtClean="0"/>
              <a:t>k</a:t>
            </a:r>
            <a:r>
              <a:rPr lang="en-US" dirty="0" smtClean="0"/>
              <a:t> +1 </a:t>
            </a:r>
            <a:r>
              <a:rPr lang="ru-RU" dirty="0" smtClean="0"/>
              <a:t>букв первой и </a:t>
            </a:r>
            <a:r>
              <a:rPr lang="en-US" i="1" dirty="0" smtClean="0"/>
              <a:t>m </a:t>
            </a:r>
            <a:r>
              <a:rPr lang="ru-RU" dirty="0" smtClean="0"/>
              <a:t>букв второй</a:t>
            </a:r>
            <a:endParaRPr lang="ru-RU" dirty="0"/>
          </a:p>
        </p:txBody>
      </p:sp>
      <p:sp>
        <p:nvSpPr>
          <p:cNvPr id="8" name="TextBox 7"/>
          <p:cNvSpPr txBox="1"/>
          <p:nvPr/>
        </p:nvSpPr>
        <p:spPr>
          <a:xfrm>
            <a:off x="533400" y="5325070"/>
            <a:ext cx="5486400" cy="923330"/>
          </a:xfrm>
          <a:prstGeom prst="rect">
            <a:avLst/>
          </a:prstGeom>
          <a:noFill/>
        </p:spPr>
        <p:txBody>
          <a:bodyPr wrap="square" rtlCol="0">
            <a:spAutoFit/>
          </a:bodyPr>
          <a:lstStyle/>
          <a:p>
            <a:r>
              <a:rPr lang="en-US" dirty="0" smtClean="0">
                <a:solidFill>
                  <a:srgbClr val="000000"/>
                </a:solidFill>
                <a:latin typeface="Courier New"/>
              </a:rPr>
              <a:t>Seq1 </a:t>
            </a:r>
            <a:r>
              <a:rPr lang="pl-PL" baseline="0" dirty="0" smtClean="0">
                <a:solidFill>
                  <a:srgbClr val="000000"/>
                </a:solidFill>
                <a:latin typeface="Courier New"/>
              </a:rPr>
              <a:t>MVGSSEAGGEAWRGRYYRLEEV</a:t>
            </a:r>
            <a:r>
              <a:rPr lang="en-US" baseline="0" dirty="0" smtClean="0">
                <a:solidFill>
                  <a:srgbClr val="000000"/>
                </a:solidFill>
                <a:latin typeface="Courier New"/>
              </a:rPr>
              <a:t>Q</a:t>
            </a:r>
            <a:r>
              <a:rPr lang="pl-PL" baseline="0" dirty="0" smtClean="0">
                <a:solidFill>
                  <a:srgbClr val="000000"/>
                </a:solidFill>
                <a:latin typeface="Courier New"/>
              </a:rPr>
              <a:t>     </a:t>
            </a:r>
            <a:r>
              <a:rPr lang="en-US" i="1" baseline="0" dirty="0" smtClean="0">
                <a:solidFill>
                  <a:srgbClr val="000000"/>
                </a:solidFill>
                <a:latin typeface="Courier New"/>
              </a:rPr>
              <a:t>k</a:t>
            </a:r>
            <a:r>
              <a:rPr lang="en-US" baseline="0" dirty="0" smtClean="0">
                <a:solidFill>
                  <a:srgbClr val="000000"/>
                </a:solidFill>
                <a:latin typeface="Courier New"/>
              </a:rPr>
              <a:t>+</a:t>
            </a:r>
            <a:r>
              <a:rPr lang="en-US" i="1" baseline="0" dirty="0" smtClean="0">
                <a:solidFill>
                  <a:srgbClr val="000000"/>
                </a:solidFill>
                <a:latin typeface="Courier New"/>
              </a:rPr>
              <a:t>1</a:t>
            </a:r>
            <a:endParaRPr lang="pl-PL" i="1" baseline="0" dirty="0" smtClean="0">
              <a:solidFill>
                <a:srgbClr val="000000"/>
              </a:solidFill>
              <a:latin typeface="Courier New"/>
            </a:endParaRPr>
          </a:p>
          <a:p>
            <a:r>
              <a:rPr lang="ru-RU" baseline="0" dirty="0" smtClean="0">
                <a:solidFill>
                  <a:srgbClr val="000000"/>
                </a:solidFill>
                <a:latin typeface="Courier New"/>
              </a:rPr>
              <a:t>     </a:t>
            </a:r>
            <a:r>
              <a:rPr lang="en-US" baseline="0" dirty="0" smtClean="0">
                <a:solidFill>
                  <a:srgbClr val="000000"/>
                </a:solidFill>
                <a:latin typeface="Courier New"/>
              </a:rPr>
              <a:t>     </a:t>
            </a:r>
            <a:r>
              <a:rPr lang="ru-RU" baseline="0" dirty="0" smtClean="0">
                <a:solidFill>
                  <a:srgbClr val="000000"/>
                </a:solidFill>
                <a:latin typeface="Courier New"/>
              </a:rPr>
              <a:t>|...||  .:||.|||:</a:t>
            </a:r>
          </a:p>
          <a:p>
            <a:r>
              <a:rPr lang="en-US" baseline="0" dirty="0" smtClean="0">
                <a:solidFill>
                  <a:srgbClr val="000000"/>
                </a:solidFill>
                <a:latin typeface="Courier New"/>
              </a:rPr>
              <a:t>Seq1</a:t>
            </a:r>
            <a:r>
              <a:rPr lang="pl-PL" baseline="0" dirty="0" smtClean="0">
                <a:solidFill>
                  <a:srgbClr val="000000"/>
                </a:solidFill>
                <a:latin typeface="Courier New"/>
              </a:rPr>
              <a:t> ---MAEQSDEA--VKYYTLEE</a:t>
            </a:r>
            <a:r>
              <a:rPr lang="en-US" baseline="0" dirty="0" smtClean="0">
                <a:solidFill>
                  <a:srgbClr val="000000"/>
                </a:solidFill>
                <a:latin typeface="Courier New"/>
              </a:rPr>
              <a:t>I-</a:t>
            </a:r>
            <a:r>
              <a:rPr lang="pl-PL" baseline="0" dirty="0" smtClean="0">
                <a:solidFill>
                  <a:srgbClr val="000000"/>
                </a:solidFill>
                <a:latin typeface="Courier New"/>
              </a:rPr>
              <a:t>     </a:t>
            </a:r>
            <a:r>
              <a:rPr lang="en-US" i="1" baseline="0" dirty="0" smtClean="0">
                <a:solidFill>
                  <a:srgbClr val="000000"/>
                </a:solidFill>
                <a:latin typeface="Courier New"/>
              </a:rPr>
              <a:t>m</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Идея динамического программирования</a:t>
            </a:r>
            <a:endParaRPr lang="ru-RU" dirty="0"/>
          </a:p>
        </p:txBody>
      </p:sp>
      <p:sp>
        <p:nvSpPr>
          <p:cNvPr id="3" name="TextBox 2"/>
          <p:cNvSpPr txBox="1"/>
          <p:nvPr/>
        </p:nvSpPr>
        <p:spPr>
          <a:xfrm>
            <a:off x="457200" y="1828800"/>
            <a:ext cx="7924800" cy="646331"/>
          </a:xfrm>
          <a:prstGeom prst="rect">
            <a:avLst/>
          </a:prstGeom>
          <a:noFill/>
        </p:spPr>
        <p:txBody>
          <a:bodyPr wrap="square" rtlCol="0">
            <a:spAutoFit/>
          </a:bodyPr>
          <a:lstStyle/>
          <a:p>
            <a:r>
              <a:rPr lang="ru-RU" dirty="0" smtClean="0"/>
              <a:t>Теперь</a:t>
            </a:r>
            <a:r>
              <a:rPr lang="en-US" dirty="0"/>
              <a:t>,</a:t>
            </a:r>
            <a:r>
              <a:rPr lang="ru-RU" dirty="0" smtClean="0"/>
              <a:t> чтобы найти оптимальное выравнивание первых </a:t>
            </a:r>
            <a:r>
              <a:rPr lang="en-US" i="1" dirty="0" smtClean="0"/>
              <a:t>k</a:t>
            </a:r>
            <a:r>
              <a:rPr lang="ru-RU" dirty="0" smtClean="0"/>
              <a:t>+1</a:t>
            </a:r>
            <a:r>
              <a:rPr lang="en-US" dirty="0" smtClean="0"/>
              <a:t> </a:t>
            </a:r>
            <a:r>
              <a:rPr lang="ru-RU" dirty="0" smtClean="0"/>
              <a:t>букв первой и </a:t>
            </a:r>
            <a:r>
              <a:rPr lang="en-US" i="1" dirty="0" smtClean="0"/>
              <a:t>m</a:t>
            </a:r>
            <a:r>
              <a:rPr lang="ru-RU" dirty="0" smtClean="0"/>
              <a:t>+1 букв второй, надо выбрать всего между тремя вариантами:</a:t>
            </a:r>
            <a:endParaRPr lang="ru-RU" dirty="0"/>
          </a:p>
        </p:txBody>
      </p:sp>
      <p:sp>
        <p:nvSpPr>
          <p:cNvPr id="4" name="TextBox 3"/>
          <p:cNvSpPr txBox="1"/>
          <p:nvPr/>
        </p:nvSpPr>
        <p:spPr>
          <a:xfrm>
            <a:off x="533400" y="2667000"/>
            <a:ext cx="5562600" cy="923330"/>
          </a:xfrm>
          <a:prstGeom prst="rect">
            <a:avLst/>
          </a:prstGeom>
          <a:noFill/>
        </p:spPr>
        <p:txBody>
          <a:bodyPr wrap="square" rtlCol="0">
            <a:spAutoFit/>
          </a:bodyPr>
          <a:lstStyle/>
          <a:p>
            <a:r>
              <a:rPr lang="en-US" dirty="0" smtClean="0">
                <a:solidFill>
                  <a:srgbClr val="000000"/>
                </a:solidFill>
                <a:latin typeface="Courier New"/>
              </a:rPr>
              <a:t>Seq1 </a:t>
            </a:r>
            <a:r>
              <a:rPr lang="pl-PL" baseline="0" dirty="0" smtClean="0">
                <a:solidFill>
                  <a:srgbClr val="000000"/>
                </a:solidFill>
                <a:latin typeface="Courier New"/>
              </a:rPr>
              <a:t>MVGSSEAGGEAWRGRYYRLEEV</a:t>
            </a:r>
            <a:r>
              <a:rPr lang="en-US" dirty="0">
                <a:solidFill>
                  <a:srgbClr val="000000"/>
                </a:solidFill>
                <a:latin typeface="Courier New"/>
              </a:rPr>
              <a:t>Q</a:t>
            </a:r>
            <a:r>
              <a:rPr lang="pl-PL" baseline="0" dirty="0" smtClean="0">
                <a:solidFill>
                  <a:srgbClr val="000000"/>
                </a:solidFill>
                <a:latin typeface="Courier New"/>
              </a:rPr>
              <a:t>     </a:t>
            </a:r>
            <a:r>
              <a:rPr lang="en-US" i="1" baseline="0" dirty="0" smtClean="0">
                <a:solidFill>
                  <a:srgbClr val="000000"/>
                </a:solidFill>
                <a:latin typeface="Courier New"/>
              </a:rPr>
              <a:t>k</a:t>
            </a:r>
            <a:r>
              <a:rPr lang="en-US" baseline="0" dirty="0" smtClean="0">
                <a:solidFill>
                  <a:srgbClr val="000000"/>
                </a:solidFill>
                <a:latin typeface="Courier New"/>
              </a:rPr>
              <a:t>+1</a:t>
            </a:r>
            <a:endParaRPr lang="pl-PL" i="1" baseline="0" dirty="0" smtClean="0">
              <a:solidFill>
                <a:srgbClr val="000000"/>
              </a:solidFill>
              <a:latin typeface="Courier New"/>
            </a:endParaRPr>
          </a:p>
          <a:p>
            <a:r>
              <a:rPr lang="ru-RU" baseline="0" dirty="0" smtClean="0">
                <a:solidFill>
                  <a:srgbClr val="000000"/>
                </a:solidFill>
                <a:latin typeface="Courier New"/>
              </a:rPr>
              <a:t>     </a:t>
            </a:r>
            <a:r>
              <a:rPr lang="en-US" baseline="0" dirty="0" smtClean="0">
                <a:solidFill>
                  <a:srgbClr val="000000"/>
                </a:solidFill>
                <a:latin typeface="Courier New"/>
              </a:rPr>
              <a:t>     </a:t>
            </a:r>
            <a:r>
              <a:rPr lang="ru-RU" baseline="0" dirty="0" smtClean="0">
                <a:solidFill>
                  <a:srgbClr val="000000"/>
                </a:solidFill>
                <a:latin typeface="Courier New"/>
              </a:rPr>
              <a:t>|...||  .:||.|||:|</a:t>
            </a:r>
          </a:p>
          <a:p>
            <a:r>
              <a:rPr lang="en-US" baseline="0" dirty="0" smtClean="0">
                <a:solidFill>
                  <a:srgbClr val="000000"/>
                </a:solidFill>
                <a:latin typeface="Courier New"/>
              </a:rPr>
              <a:t>Seq1</a:t>
            </a:r>
            <a:r>
              <a:rPr lang="pl-PL" baseline="0" dirty="0" smtClean="0">
                <a:solidFill>
                  <a:srgbClr val="000000"/>
                </a:solidFill>
                <a:latin typeface="Courier New"/>
              </a:rPr>
              <a:t> ---MAEQSDEA--VKYYTLEEI</a:t>
            </a:r>
            <a:r>
              <a:rPr lang="en-US" baseline="0" dirty="0" smtClean="0">
                <a:solidFill>
                  <a:srgbClr val="000000"/>
                </a:solidFill>
                <a:latin typeface="Courier New"/>
              </a:rPr>
              <a:t>Q</a:t>
            </a:r>
            <a:r>
              <a:rPr lang="pl-PL" baseline="0" dirty="0" smtClean="0">
                <a:solidFill>
                  <a:srgbClr val="000000"/>
                </a:solidFill>
                <a:latin typeface="Courier New"/>
              </a:rPr>
              <a:t>     </a:t>
            </a:r>
            <a:r>
              <a:rPr lang="en-US" i="1" baseline="0" dirty="0" smtClean="0">
                <a:solidFill>
                  <a:srgbClr val="000000"/>
                </a:solidFill>
                <a:latin typeface="Courier New"/>
              </a:rPr>
              <a:t>m</a:t>
            </a:r>
            <a:r>
              <a:rPr lang="en-US" baseline="0" dirty="0" smtClean="0">
                <a:solidFill>
                  <a:srgbClr val="000000"/>
                </a:solidFill>
                <a:latin typeface="Courier New"/>
              </a:rPr>
              <a:t>+1</a:t>
            </a:r>
            <a:endParaRPr lang="ru-RU" i="1" dirty="0"/>
          </a:p>
        </p:txBody>
      </p:sp>
      <p:sp>
        <p:nvSpPr>
          <p:cNvPr id="6" name="TextBox 5"/>
          <p:cNvSpPr txBox="1"/>
          <p:nvPr/>
        </p:nvSpPr>
        <p:spPr>
          <a:xfrm>
            <a:off x="533400" y="3886200"/>
            <a:ext cx="6172200" cy="923330"/>
          </a:xfrm>
          <a:prstGeom prst="rect">
            <a:avLst/>
          </a:prstGeom>
          <a:noFill/>
        </p:spPr>
        <p:txBody>
          <a:bodyPr wrap="square" rtlCol="0">
            <a:spAutoFit/>
          </a:bodyPr>
          <a:lstStyle/>
          <a:p>
            <a:r>
              <a:rPr lang="en-US" dirty="0" smtClean="0">
                <a:solidFill>
                  <a:srgbClr val="000000"/>
                </a:solidFill>
                <a:latin typeface="Courier New"/>
              </a:rPr>
              <a:t>Seq1 </a:t>
            </a:r>
            <a:r>
              <a:rPr lang="pl-PL" baseline="0" dirty="0" smtClean="0">
                <a:solidFill>
                  <a:srgbClr val="000000"/>
                </a:solidFill>
                <a:latin typeface="Courier New"/>
              </a:rPr>
              <a:t>MVGSSEAGGEAWRGRYYRLEEV</a:t>
            </a:r>
            <a:r>
              <a:rPr lang="en-US" baseline="0" dirty="0" smtClean="0">
                <a:solidFill>
                  <a:srgbClr val="000000"/>
                </a:solidFill>
                <a:latin typeface="Courier New"/>
              </a:rPr>
              <a:t>-Q</a:t>
            </a:r>
            <a:r>
              <a:rPr lang="pl-PL" baseline="0" dirty="0" smtClean="0">
                <a:solidFill>
                  <a:srgbClr val="000000"/>
                </a:solidFill>
                <a:latin typeface="Courier New"/>
              </a:rPr>
              <a:t>     </a:t>
            </a:r>
            <a:r>
              <a:rPr lang="en-US" i="1" baseline="0" dirty="0" smtClean="0">
                <a:solidFill>
                  <a:srgbClr val="000000"/>
                </a:solidFill>
                <a:latin typeface="Courier New"/>
              </a:rPr>
              <a:t>k</a:t>
            </a:r>
            <a:r>
              <a:rPr lang="en-US" baseline="0" dirty="0" smtClean="0">
                <a:solidFill>
                  <a:srgbClr val="000000"/>
                </a:solidFill>
                <a:latin typeface="Courier New"/>
              </a:rPr>
              <a:t>+1</a:t>
            </a:r>
            <a:endParaRPr lang="pl-PL" i="1" baseline="0" dirty="0" smtClean="0">
              <a:solidFill>
                <a:srgbClr val="000000"/>
              </a:solidFill>
              <a:latin typeface="Courier New"/>
            </a:endParaRPr>
          </a:p>
          <a:p>
            <a:r>
              <a:rPr lang="ru-RU" baseline="0" dirty="0" smtClean="0">
                <a:solidFill>
                  <a:srgbClr val="000000"/>
                </a:solidFill>
                <a:latin typeface="Courier New"/>
              </a:rPr>
              <a:t>     </a:t>
            </a:r>
            <a:r>
              <a:rPr lang="en-US" baseline="0" dirty="0" smtClean="0">
                <a:solidFill>
                  <a:srgbClr val="000000"/>
                </a:solidFill>
                <a:latin typeface="Courier New"/>
              </a:rPr>
              <a:t>     </a:t>
            </a:r>
            <a:r>
              <a:rPr lang="ru-RU" baseline="0" dirty="0" smtClean="0">
                <a:solidFill>
                  <a:srgbClr val="000000"/>
                </a:solidFill>
                <a:latin typeface="Courier New"/>
              </a:rPr>
              <a:t>|...||  .:||.|||:</a:t>
            </a:r>
          </a:p>
          <a:p>
            <a:r>
              <a:rPr lang="en-US" baseline="0" dirty="0" smtClean="0">
                <a:solidFill>
                  <a:srgbClr val="000000"/>
                </a:solidFill>
                <a:latin typeface="Courier New"/>
              </a:rPr>
              <a:t>Seq1</a:t>
            </a:r>
            <a:r>
              <a:rPr lang="pl-PL" baseline="0" dirty="0" smtClean="0">
                <a:solidFill>
                  <a:srgbClr val="000000"/>
                </a:solidFill>
                <a:latin typeface="Courier New"/>
              </a:rPr>
              <a:t> ---MAEQSDEA--VKYYTLEE</a:t>
            </a:r>
            <a:r>
              <a:rPr lang="en-US" baseline="0" dirty="0" smtClean="0">
                <a:solidFill>
                  <a:srgbClr val="000000"/>
                </a:solidFill>
                <a:latin typeface="Courier New"/>
              </a:rPr>
              <a:t>IQ-</a:t>
            </a:r>
            <a:r>
              <a:rPr lang="pl-PL" baseline="0" dirty="0" smtClean="0">
                <a:solidFill>
                  <a:srgbClr val="000000"/>
                </a:solidFill>
                <a:latin typeface="Courier New"/>
              </a:rPr>
              <a:t>     </a:t>
            </a:r>
            <a:r>
              <a:rPr lang="en-US" i="1" baseline="0" dirty="0" smtClean="0">
                <a:solidFill>
                  <a:srgbClr val="000000"/>
                </a:solidFill>
                <a:latin typeface="Courier New"/>
              </a:rPr>
              <a:t>m</a:t>
            </a:r>
            <a:r>
              <a:rPr lang="en-US" baseline="0" dirty="0" smtClean="0">
                <a:solidFill>
                  <a:srgbClr val="000000"/>
                </a:solidFill>
                <a:latin typeface="Courier New"/>
              </a:rPr>
              <a:t>+1</a:t>
            </a:r>
            <a:endParaRPr lang="ru-RU" dirty="0"/>
          </a:p>
        </p:txBody>
      </p:sp>
      <p:sp>
        <p:nvSpPr>
          <p:cNvPr id="8" name="TextBox 7"/>
          <p:cNvSpPr txBox="1"/>
          <p:nvPr/>
        </p:nvSpPr>
        <p:spPr>
          <a:xfrm>
            <a:off x="533400" y="5172670"/>
            <a:ext cx="6324600" cy="923330"/>
          </a:xfrm>
          <a:prstGeom prst="rect">
            <a:avLst/>
          </a:prstGeom>
          <a:noFill/>
        </p:spPr>
        <p:txBody>
          <a:bodyPr wrap="square" rtlCol="0">
            <a:spAutoFit/>
          </a:bodyPr>
          <a:lstStyle/>
          <a:p>
            <a:r>
              <a:rPr lang="en-US" dirty="0" smtClean="0">
                <a:solidFill>
                  <a:srgbClr val="000000"/>
                </a:solidFill>
                <a:latin typeface="Courier New"/>
              </a:rPr>
              <a:t>Seq1 </a:t>
            </a:r>
            <a:r>
              <a:rPr lang="pl-PL" baseline="0" dirty="0" smtClean="0">
                <a:solidFill>
                  <a:srgbClr val="000000"/>
                </a:solidFill>
                <a:latin typeface="Courier New"/>
              </a:rPr>
              <a:t>MVGSSEAGGEAWRGRYYRLEEV</a:t>
            </a:r>
            <a:r>
              <a:rPr lang="en-US" baseline="0" dirty="0" smtClean="0">
                <a:solidFill>
                  <a:srgbClr val="000000"/>
                </a:solidFill>
                <a:latin typeface="Courier New"/>
              </a:rPr>
              <a:t>Q-</a:t>
            </a:r>
            <a:r>
              <a:rPr lang="pl-PL" baseline="0" dirty="0" smtClean="0">
                <a:solidFill>
                  <a:srgbClr val="000000"/>
                </a:solidFill>
                <a:latin typeface="Courier New"/>
              </a:rPr>
              <a:t>     </a:t>
            </a:r>
            <a:r>
              <a:rPr lang="en-US" i="1" baseline="0" dirty="0" smtClean="0">
                <a:solidFill>
                  <a:srgbClr val="000000"/>
                </a:solidFill>
                <a:latin typeface="Courier New"/>
              </a:rPr>
              <a:t>k</a:t>
            </a:r>
            <a:r>
              <a:rPr lang="en-US" baseline="0" dirty="0" smtClean="0">
                <a:solidFill>
                  <a:srgbClr val="000000"/>
                </a:solidFill>
                <a:latin typeface="Courier New"/>
              </a:rPr>
              <a:t>+1</a:t>
            </a:r>
            <a:endParaRPr lang="pl-PL" i="1" baseline="0" dirty="0" smtClean="0">
              <a:solidFill>
                <a:srgbClr val="000000"/>
              </a:solidFill>
              <a:latin typeface="Courier New"/>
            </a:endParaRPr>
          </a:p>
          <a:p>
            <a:r>
              <a:rPr lang="ru-RU" baseline="0" dirty="0" smtClean="0">
                <a:solidFill>
                  <a:srgbClr val="000000"/>
                </a:solidFill>
                <a:latin typeface="Courier New"/>
              </a:rPr>
              <a:t>     </a:t>
            </a:r>
            <a:r>
              <a:rPr lang="en-US" baseline="0" dirty="0" smtClean="0">
                <a:solidFill>
                  <a:srgbClr val="000000"/>
                </a:solidFill>
                <a:latin typeface="Courier New"/>
              </a:rPr>
              <a:t>     </a:t>
            </a:r>
            <a:r>
              <a:rPr lang="ru-RU" baseline="0" dirty="0" smtClean="0">
                <a:solidFill>
                  <a:srgbClr val="000000"/>
                </a:solidFill>
                <a:latin typeface="Courier New"/>
              </a:rPr>
              <a:t>|...||  .:||.|||:</a:t>
            </a:r>
          </a:p>
          <a:p>
            <a:r>
              <a:rPr lang="en-US" baseline="0" dirty="0" smtClean="0">
                <a:solidFill>
                  <a:srgbClr val="000000"/>
                </a:solidFill>
                <a:latin typeface="Courier New"/>
              </a:rPr>
              <a:t>Seq1</a:t>
            </a:r>
            <a:r>
              <a:rPr lang="pl-PL" baseline="0" dirty="0" smtClean="0">
                <a:solidFill>
                  <a:srgbClr val="000000"/>
                </a:solidFill>
                <a:latin typeface="Courier New"/>
              </a:rPr>
              <a:t> ---MAEQSDEA--VKYYTLEE</a:t>
            </a:r>
            <a:r>
              <a:rPr lang="en-US" baseline="0" dirty="0" smtClean="0">
                <a:solidFill>
                  <a:srgbClr val="000000"/>
                </a:solidFill>
                <a:latin typeface="Courier New"/>
              </a:rPr>
              <a:t>I-Q</a:t>
            </a:r>
            <a:r>
              <a:rPr lang="pl-PL" baseline="0" dirty="0" smtClean="0">
                <a:solidFill>
                  <a:srgbClr val="000000"/>
                </a:solidFill>
                <a:latin typeface="Courier New"/>
              </a:rPr>
              <a:t>     </a:t>
            </a:r>
            <a:r>
              <a:rPr lang="en-US" i="1" baseline="0" dirty="0" smtClean="0">
                <a:solidFill>
                  <a:srgbClr val="000000"/>
                </a:solidFill>
                <a:latin typeface="Courier New"/>
              </a:rPr>
              <a:t>m+</a:t>
            </a:r>
            <a:r>
              <a:rPr lang="en-US" baseline="0" dirty="0" smtClean="0">
                <a:solidFill>
                  <a:srgbClr val="000000"/>
                </a:solidFill>
                <a:latin typeface="Courier New"/>
              </a:rPr>
              <a:t>1</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Алгоритм </a:t>
            </a:r>
            <a:r>
              <a:rPr lang="ru-RU" dirty="0" err="1" smtClean="0"/>
              <a:t>Нидлмана</a:t>
            </a:r>
            <a:r>
              <a:rPr lang="ru-RU" dirty="0" smtClean="0"/>
              <a:t> – </a:t>
            </a:r>
            <a:r>
              <a:rPr lang="ru-RU" dirty="0" err="1" smtClean="0"/>
              <a:t>Вунша</a:t>
            </a:r>
            <a:r>
              <a:rPr lang="ru-RU" dirty="0" smtClean="0"/>
              <a:t/>
            </a:r>
            <a:br>
              <a:rPr lang="ru-RU" dirty="0" smtClean="0"/>
            </a:br>
            <a:r>
              <a:rPr lang="ru-RU" dirty="0" smtClean="0"/>
              <a:t>(</a:t>
            </a:r>
            <a:r>
              <a:rPr lang="en-US" dirty="0" err="1" smtClean="0"/>
              <a:t>Needleman&amp;Wunsch</a:t>
            </a:r>
            <a:r>
              <a:rPr lang="en-US" dirty="0" smtClean="0"/>
              <a:t>)</a:t>
            </a:r>
            <a:r>
              <a:rPr lang="ru-RU" dirty="0" smtClean="0"/>
              <a:t> </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49</a:t>
            </a:fld>
            <a:endParaRPr lang="ru-RU"/>
          </a:p>
        </p:txBody>
      </p:sp>
      <p:pic>
        <p:nvPicPr>
          <p:cNvPr id="6146" name="Picture 2" descr="http://upload.wikimedia.org/wikipedia/commons/3/3f/Needleman-Wunsch_pairwise_sequence_alignment.png"/>
          <p:cNvPicPr>
            <a:picLocks noChangeAspect="1" noChangeArrowheads="1"/>
          </p:cNvPicPr>
          <p:nvPr/>
        </p:nvPicPr>
        <p:blipFill>
          <a:blip r:embed="rId3" cstate="print"/>
          <a:srcRect t="13124"/>
          <a:stretch>
            <a:fillRect/>
          </a:stretch>
        </p:blipFill>
        <p:spPr bwMode="auto">
          <a:xfrm>
            <a:off x="2133600" y="1524000"/>
            <a:ext cx="4572000" cy="3971976"/>
          </a:xfrm>
          <a:prstGeom prst="rect">
            <a:avLst/>
          </a:prstGeom>
          <a:noFill/>
        </p:spPr>
      </p:pic>
      <p:sp>
        <p:nvSpPr>
          <p:cNvPr id="5" name="TextBox 4"/>
          <p:cNvSpPr txBox="1"/>
          <p:nvPr/>
        </p:nvSpPr>
        <p:spPr>
          <a:xfrm>
            <a:off x="457200" y="5562600"/>
            <a:ext cx="7924800" cy="1323439"/>
          </a:xfrm>
          <a:prstGeom prst="rect">
            <a:avLst/>
          </a:prstGeom>
          <a:noFill/>
        </p:spPr>
        <p:txBody>
          <a:bodyPr wrap="square" rtlCol="0">
            <a:spAutoFit/>
          </a:bodyPr>
          <a:lstStyle/>
          <a:p>
            <a:r>
              <a:rPr lang="ru-RU" sz="1600" dirty="0" smtClean="0"/>
              <a:t>Матрица (</a:t>
            </a:r>
            <a:r>
              <a:rPr lang="en-US" sz="1600" i="1" dirty="0" smtClean="0"/>
              <a:t>n</a:t>
            </a:r>
            <a:r>
              <a:rPr lang="en-US" sz="1600" baseline="-25000" dirty="0" smtClean="0"/>
              <a:t>1</a:t>
            </a:r>
            <a:r>
              <a:rPr lang="en-US" sz="1600" dirty="0" smtClean="0"/>
              <a:t>+1</a:t>
            </a:r>
            <a:r>
              <a:rPr lang="en-US" sz="1600" dirty="0" smtClean="0"/>
              <a:t>)</a:t>
            </a:r>
            <a:r>
              <a:rPr lang="en-US" sz="1600" dirty="0" smtClean="0">
                <a:sym typeface="Symbol"/>
              </a:rPr>
              <a:t></a:t>
            </a:r>
            <a:r>
              <a:rPr lang="en-US" sz="1600" dirty="0" smtClean="0">
                <a:sym typeface="Symbol"/>
              </a:rPr>
              <a:t>(</a:t>
            </a:r>
            <a:r>
              <a:rPr lang="en-US" sz="1600" i="1" dirty="0" smtClean="0"/>
              <a:t>n</a:t>
            </a:r>
            <a:r>
              <a:rPr lang="en-US" sz="1600" baseline="-25000" dirty="0" smtClean="0"/>
              <a:t>2</a:t>
            </a:r>
            <a:r>
              <a:rPr lang="en-US" sz="1600" dirty="0" smtClean="0"/>
              <a:t>+1</a:t>
            </a:r>
            <a:r>
              <a:rPr lang="en-US" sz="1600" dirty="0" smtClean="0">
                <a:sym typeface="Symbol"/>
              </a:rPr>
              <a:t>) </a:t>
            </a:r>
            <a:r>
              <a:rPr lang="ru-RU" sz="1600" dirty="0" smtClean="0">
                <a:sym typeface="Symbol"/>
              </a:rPr>
              <a:t>заполняется слева направо и сверху вниз весами лучших выравниваний двух </a:t>
            </a:r>
            <a:r>
              <a:rPr lang="ru-RU" sz="1600" b="1" dirty="0" smtClean="0">
                <a:sym typeface="Symbol"/>
              </a:rPr>
              <a:t>префиксов</a:t>
            </a:r>
            <a:r>
              <a:rPr lang="ru-RU" sz="1600" dirty="0" smtClean="0">
                <a:sym typeface="Symbol"/>
              </a:rPr>
              <a:t> исходных </a:t>
            </a:r>
            <a:r>
              <a:rPr lang="ru-RU" sz="1600" dirty="0" smtClean="0">
                <a:sym typeface="Symbol"/>
              </a:rPr>
              <a:t>последовательностей </a:t>
            </a:r>
            <a:r>
              <a:rPr lang="ru-RU" sz="1600" dirty="0" smtClean="0">
                <a:sym typeface="Symbol"/>
              </a:rPr>
              <a:t>и стрелками.</a:t>
            </a:r>
          </a:p>
          <a:p>
            <a:r>
              <a:rPr lang="ru-RU" sz="1600" dirty="0" smtClean="0">
                <a:sym typeface="Symbol"/>
              </a:rPr>
              <a:t>Стрелка показывает последний шаг </a:t>
            </a:r>
            <a:r>
              <a:rPr lang="ru-RU" sz="1600" b="1" dirty="0" smtClean="0">
                <a:sym typeface="Symbol"/>
              </a:rPr>
              <a:t>лучшего</a:t>
            </a:r>
            <a:r>
              <a:rPr lang="ru-RU" sz="1600" dirty="0" smtClean="0">
                <a:sym typeface="Symbol"/>
              </a:rPr>
              <a:t> пути в данную клетку.</a:t>
            </a:r>
          </a:p>
          <a:p>
            <a:r>
              <a:rPr lang="ru-RU" sz="1600" dirty="0" smtClean="0">
                <a:sym typeface="Symbol"/>
              </a:rPr>
              <a:t>После заполнения матрицы выравнивание восстанавливается движением по стрелкам, начиная с правого нижнего угла.</a:t>
            </a:r>
            <a:endParaRPr lang="ru-RU" sz="1600" dirty="0"/>
          </a:p>
        </p:txBody>
      </p:sp>
      <p:sp>
        <p:nvSpPr>
          <p:cNvPr id="6" name="TextBox 5"/>
          <p:cNvSpPr txBox="1"/>
          <p:nvPr/>
        </p:nvSpPr>
        <p:spPr>
          <a:xfrm>
            <a:off x="7315200" y="5029200"/>
            <a:ext cx="1600200" cy="276999"/>
          </a:xfrm>
          <a:prstGeom prst="rect">
            <a:avLst/>
          </a:prstGeom>
          <a:noFill/>
        </p:spPr>
        <p:txBody>
          <a:bodyPr wrap="square" rtlCol="0">
            <a:spAutoFit/>
          </a:bodyPr>
          <a:lstStyle/>
          <a:p>
            <a:r>
              <a:rPr lang="ru-RU" sz="1200" dirty="0" smtClean="0"/>
              <a:t>Рис. из </a:t>
            </a:r>
            <a:r>
              <a:rPr lang="ru-RU" sz="1200" dirty="0" err="1" smtClean="0"/>
              <a:t>Википедии</a:t>
            </a:r>
            <a:endParaRPr lang="ru-RU"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Последовательность ДНК</a:t>
            </a:r>
            <a:endParaRPr lang="ru-RU" dirty="0"/>
          </a:p>
        </p:txBody>
      </p:sp>
      <p:sp>
        <p:nvSpPr>
          <p:cNvPr id="3" name="TextBox 2"/>
          <p:cNvSpPr txBox="1"/>
          <p:nvPr/>
        </p:nvSpPr>
        <p:spPr>
          <a:xfrm>
            <a:off x="304800" y="1371600"/>
            <a:ext cx="8153400" cy="3970318"/>
          </a:xfrm>
          <a:prstGeom prst="rect">
            <a:avLst/>
          </a:prstGeom>
          <a:noFill/>
        </p:spPr>
        <p:txBody>
          <a:bodyPr wrap="square" rtlCol="0">
            <a:spAutoFit/>
          </a:bodyPr>
          <a:lstStyle/>
          <a:p>
            <a:r>
              <a:rPr lang="en-US" dirty="0" smtClean="0">
                <a:latin typeface="Courier New" pitchFamily="49" charset="0"/>
                <a:cs typeface="Courier New" pitchFamily="49" charset="0"/>
              </a:rPr>
              <a:t>ctaaccctaaccctaaccctaaccctaaccctaaccctctgaaagtggacctatcagcaggatgtgggtgggagcagattagagaataaaagcagactgcctgagccagcagtggcaacccaatggggtccctttccatactgtggaagcttcgttctttcactctttgcaataaatcttgctattgctcactctttgggtccacactgcctttatgagctgtgacactcaccgcaaaggtctgcagcttcactcctgagccagtgagaccacaaccccaccagaaagaagaaactcagaacacatctgaacatcagaagaaacaaactccggacgcgccacctttaagaactgtaacactcaccgcgaggttccgcgtcttcattcttgaagtcagtgagaccaagaacccaccaattccagacacactaggaccctgagacaacccctagaagagcacctggttgataacccagttcccatctgggatttaggggacctggacagcccggaaaatgagctcctcatctctaacccagttcccctgtggggatttaggggaccagggacagcccgttgcatgagcccctggactctaacccagttcccttctggaatttaggggccctgggacagccctgtacatgagctcctggtctgtaacacagttcccctgtggggatttagggacttgggccttctgtctttgggatctactctctatgggccacacagaccagttcccctgtgggga</a:t>
            </a:r>
            <a:endParaRPr lang="ru-RU" dirty="0">
              <a:latin typeface="Courier New" pitchFamily="49" charset="0"/>
              <a:cs typeface="Courier New" pitchFamily="49" charset="0"/>
            </a:endParaRPr>
          </a:p>
          <a:p>
            <a:endParaRPr lang="ru-RU" dirty="0">
              <a:latin typeface="Courier New" pitchFamily="49" charset="0"/>
              <a:cs typeface="Courier New" pitchFamily="49" charset="0"/>
            </a:endParaRPr>
          </a:p>
        </p:txBody>
      </p:sp>
      <p:sp>
        <p:nvSpPr>
          <p:cNvPr id="4" name="TextBox 3"/>
          <p:cNvSpPr txBox="1"/>
          <p:nvPr/>
        </p:nvSpPr>
        <p:spPr>
          <a:xfrm>
            <a:off x="381000" y="5181600"/>
            <a:ext cx="7924800" cy="1477328"/>
          </a:xfrm>
          <a:prstGeom prst="rect">
            <a:avLst/>
          </a:prstGeom>
          <a:noFill/>
        </p:spPr>
        <p:txBody>
          <a:bodyPr wrap="square" rtlCol="0">
            <a:spAutoFit/>
          </a:bodyPr>
          <a:lstStyle/>
          <a:p>
            <a:r>
              <a:rPr lang="ru-RU" dirty="0" smtClean="0"/>
              <a:t>В банках последовательностей лежит всегда последовательность одной из цепей, выбранной произвольно. Вторая цепь может быть восстановлена по </a:t>
            </a:r>
            <a:r>
              <a:rPr lang="ru-RU" dirty="0" err="1" smtClean="0"/>
              <a:t>комплементарности</a:t>
            </a:r>
            <a:r>
              <a:rPr lang="ru-RU" dirty="0" smtClean="0"/>
              <a:t>.</a:t>
            </a:r>
          </a:p>
          <a:p>
            <a:endParaRPr lang="ru-RU" dirty="0" smtClean="0"/>
          </a:p>
          <a:p>
            <a:r>
              <a:rPr lang="ru-RU" dirty="0" smtClean="0"/>
              <a:t>Если ДНК кольцевая, то начало тоже выбирается произвольно.</a:t>
            </a:r>
            <a:endParaRPr lang="ru-RU" dirty="0"/>
          </a:p>
        </p:txBody>
      </p:sp>
      <p:sp>
        <p:nvSpPr>
          <p:cNvPr id="5" name="Номер слайда 4"/>
          <p:cNvSpPr>
            <a:spLocks noGrp="1"/>
          </p:cNvSpPr>
          <p:nvPr>
            <p:ph type="sldNum" sz="quarter" idx="12"/>
          </p:nvPr>
        </p:nvSpPr>
        <p:spPr/>
        <p:txBody>
          <a:bodyPr/>
          <a:lstStyle/>
          <a:p>
            <a:fld id="{47F273CD-8B2A-49DB-800F-E4162CFD26FF}" type="slidenum">
              <a:rPr lang="ru-RU" smtClean="0"/>
              <a:pPr/>
              <a:t>5</a:t>
            </a:fld>
            <a:endParaRPr lang="ru-RU"/>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Алгоритм </a:t>
            </a:r>
            <a:r>
              <a:rPr lang="ru-RU" dirty="0" err="1" smtClean="0"/>
              <a:t>Нидлмана</a:t>
            </a:r>
            <a:r>
              <a:rPr lang="ru-RU" dirty="0" smtClean="0"/>
              <a:t> – </a:t>
            </a:r>
            <a:r>
              <a:rPr lang="ru-RU" dirty="0" err="1" smtClean="0"/>
              <a:t>Вунша</a:t>
            </a:r>
            <a:r>
              <a:rPr lang="ru-RU" dirty="0" smtClean="0"/>
              <a:t/>
            </a:r>
            <a:br>
              <a:rPr lang="ru-RU" dirty="0" smtClean="0"/>
            </a:br>
            <a:r>
              <a:rPr lang="ru-RU" dirty="0" smtClean="0"/>
              <a:t>(</a:t>
            </a:r>
            <a:r>
              <a:rPr lang="en-US" dirty="0" err="1" smtClean="0"/>
              <a:t>Needleman&amp;Wunsch</a:t>
            </a:r>
            <a:r>
              <a:rPr lang="en-US" dirty="0" smtClean="0"/>
              <a:t>)</a:t>
            </a:r>
            <a:r>
              <a:rPr lang="ru-RU" dirty="0" smtClean="0"/>
              <a:t> </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50</a:t>
            </a:fld>
            <a:endParaRPr lang="ru-RU"/>
          </a:p>
        </p:txBody>
      </p:sp>
      <p:pic>
        <p:nvPicPr>
          <p:cNvPr id="6146" name="Picture 2" descr="http://upload.wikimedia.org/wikipedia/commons/3/3f/Needleman-Wunsch_pairwise_sequence_alignment.png"/>
          <p:cNvPicPr>
            <a:picLocks noChangeAspect="1" noChangeArrowheads="1"/>
          </p:cNvPicPr>
          <p:nvPr/>
        </p:nvPicPr>
        <p:blipFill>
          <a:blip r:embed="rId3" cstate="print"/>
          <a:srcRect t="13124"/>
          <a:stretch>
            <a:fillRect/>
          </a:stretch>
        </p:blipFill>
        <p:spPr bwMode="auto">
          <a:xfrm>
            <a:off x="2133600" y="1524000"/>
            <a:ext cx="4572000" cy="3971976"/>
          </a:xfrm>
          <a:prstGeom prst="rect">
            <a:avLst/>
          </a:prstGeom>
          <a:noFill/>
        </p:spPr>
      </p:pic>
      <p:sp>
        <p:nvSpPr>
          <p:cNvPr id="5" name="TextBox 4"/>
          <p:cNvSpPr txBox="1"/>
          <p:nvPr/>
        </p:nvSpPr>
        <p:spPr>
          <a:xfrm>
            <a:off x="533400" y="5638800"/>
            <a:ext cx="7848600" cy="861774"/>
          </a:xfrm>
          <a:prstGeom prst="rect">
            <a:avLst/>
          </a:prstGeom>
          <a:noFill/>
        </p:spPr>
        <p:txBody>
          <a:bodyPr wrap="square" rtlCol="0">
            <a:spAutoFit/>
          </a:bodyPr>
          <a:lstStyle/>
          <a:p>
            <a:r>
              <a:rPr lang="ru-RU" dirty="0" smtClean="0"/>
              <a:t>Время работы пропорционально произведению длин последовательностей</a:t>
            </a:r>
          </a:p>
          <a:p>
            <a:r>
              <a:rPr lang="ru-RU" sz="1600" dirty="0" smtClean="0"/>
              <a:t>(что намного меньше числа различных выравниваний, </a:t>
            </a:r>
            <a:br>
              <a:rPr lang="ru-RU" sz="1600" dirty="0" smtClean="0"/>
            </a:br>
            <a:r>
              <a:rPr lang="ru-RU" sz="1600" dirty="0" smtClean="0"/>
              <a:t>равного числу сочетаний из </a:t>
            </a:r>
            <a:r>
              <a:rPr lang="en-US" sz="1600" i="1" dirty="0" smtClean="0"/>
              <a:t>n</a:t>
            </a:r>
            <a:r>
              <a:rPr lang="en-US" sz="1600" baseline="-25000" dirty="0" smtClean="0"/>
              <a:t>1</a:t>
            </a:r>
            <a:r>
              <a:rPr lang="en-US" sz="1600" dirty="0" smtClean="0"/>
              <a:t>+</a:t>
            </a:r>
            <a:r>
              <a:rPr lang="en-US" sz="1600" i="1" dirty="0" smtClean="0"/>
              <a:t>n</a:t>
            </a:r>
            <a:r>
              <a:rPr lang="en-US" sz="1600" baseline="-25000" dirty="0" smtClean="0"/>
              <a:t>2</a:t>
            </a:r>
            <a:r>
              <a:rPr lang="en-US" sz="1600" dirty="0" smtClean="0">
                <a:sym typeface="Symbol"/>
              </a:rPr>
              <a:t> </a:t>
            </a:r>
            <a:r>
              <a:rPr lang="ru-RU" sz="1600" dirty="0" smtClean="0">
                <a:sym typeface="Symbol"/>
              </a:rPr>
              <a:t>по </a:t>
            </a:r>
            <a:r>
              <a:rPr lang="en-US" sz="1600" i="1" dirty="0" smtClean="0"/>
              <a:t>n</a:t>
            </a:r>
            <a:r>
              <a:rPr lang="en-US" sz="1600" baseline="-25000" dirty="0" smtClean="0"/>
              <a:t>1</a:t>
            </a:r>
            <a:r>
              <a:rPr lang="ru-RU" sz="1600" dirty="0" smtClean="0"/>
              <a:t>)</a:t>
            </a:r>
            <a:endParaRPr lang="ru-RU" sz="1600" dirty="0"/>
          </a:p>
        </p:txBody>
      </p:sp>
      <p:sp>
        <p:nvSpPr>
          <p:cNvPr id="6" name="TextBox 5"/>
          <p:cNvSpPr txBox="1"/>
          <p:nvPr/>
        </p:nvSpPr>
        <p:spPr>
          <a:xfrm>
            <a:off x="7315200" y="5029200"/>
            <a:ext cx="1600200" cy="276999"/>
          </a:xfrm>
          <a:prstGeom prst="rect">
            <a:avLst/>
          </a:prstGeom>
          <a:noFill/>
        </p:spPr>
        <p:txBody>
          <a:bodyPr wrap="square" rtlCol="0">
            <a:spAutoFit/>
          </a:bodyPr>
          <a:lstStyle/>
          <a:p>
            <a:r>
              <a:rPr lang="ru-RU" sz="1200" dirty="0" smtClean="0"/>
              <a:t>Рис. из </a:t>
            </a:r>
            <a:r>
              <a:rPr lang="ru-RU" sz="1200" dirty="0" err="1" smtClean="0"/>
              <a:t>Википедии</a:t>
            </a:r>
            <a:endParaRPr lang="ru-RU" sz="1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Формализация 1а: аффинные штрафы за </a:t>
            </a:r>
            <a:r>
              <a:rPr lang="ru-RU" dirty="0" err="1" smtClean="0"/>
              <a:t>гэпы</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51</a:t>
            </a:fld>
            <a:endParaRPr lang="ru-RU"/>
          </a:p>
        </p:txBody>
      </p:sp>
      <p:sp>
        <p:nvSpPr>
          <p:cNvPr id="4" name="TextBox 3"/>
          <p:cNvSpPr txBox="1"/>
          <p:nvPr/>
        </p:nvSpPr>
        <p:spPr>
          <a:xfrm>
            <a:off x="457200" y="1676400"/>
            <a:ext cx="7924800" cy="3693319"/>
          </a:xfrm>
          <a:prstGeom prst="rect">
            <a:avLst/>
          </a:prstGeom>
          <a:noFill/>
        </p:spPr>
        <p:txBody>
          <a:bodyPr wrap="square" rtlCol="0">
            <a:spAutoFit/>
          </a:bodyPr>
          <a:lstStyle/>
          <a:p>
            <a:r>
              <a:rPr lang="ru-RU" dirty="0" smtClean="0"/>
              <a:t>В реальности одна большая </a:t>
            </a:r>
            <a:r>
              <a:rPr lang="ru-RU" dirty="0" err="1" smtClean="0"/>
              <a:t>делеция</a:t>
            </a:r>
            <a:r>
              <a:rPr lang="ru-RU" dirty="0" smtClean="0"/>
              <a:t> более вероятна, чем две малых той же суммарной длины. Поэтому хочется вычитать из веса выравнивания штраф за </a:t>
            </a:r>
            <a:r>
              <a:rPr lang="ru-RU" dirty="0" err="1" smtClean="0"/>
              <a:t>делецию</a:t>
            </a:r>
            <a:r>
              <a:rPr lang="en-US" dirty="0" smtClean="0"/>
              <a:t>/</a:t>
            </a:r>
            <a:r>
              <a:rPr lang="ru-RU" dirty="0" smtClean="0"/>
              <a:t>вставку не в виде суммы по всем </a:t>
            </a:r>
            <a:r>
              <a:rPr lang="ru-RU" dirty="0" err="1" smtClean="0"/>
              <a:t>гэпам</a:t>
            </a:r>
            <a:r>
              <a:rPr lang="ru-RU" dirty="0" smtClean="0"/>
              <a:t>, а более умным способом, зависящим от длины </a:t>
            </a:r>
            <a:r>
              <a:rPr lang="ru-RU" dirty="0" err="1" smtClean="0"/>
              <a:t>инделя</a:t>
            </a:r>
            <a:r>
              <a:rPr lang="ru-RU" dirty="0" smtClean="0"/>
              <a:t>.</a:t>
            </a:r>
          </a:p>
          <a:p>
            <a:endParaRPr lang="ru-RU" dirty="0" smtClean="0"/>
          </a:p>
          <a:p>
            <a:r>
              <a:rPr lang="ru-RU" dirty="0" smtClean="0"/>
              <a:t>Но: не удаётся создать аналог алгоритма </a:t>
            </a:r>
            <a:r>
              <a:rPr lang="ru-RU" dirty="0" err="1" smtClean="0"/>
              <a:t>Нидлмана</a:t>
            </a:r>
            <a:r>
              <a:rPr lang="ru-RU" dirty="0" smtClean="0"/>
              <a:t> – </a:t>
            </a:r>
            <a:r>
              <a:rPr lang="ru-RU" dirty="0" err="1" smtClean="0"/>
              <a:t>Вунша</a:t>
            </a:r>
            <a:r>
              <a:rPr lang="ru-RU" dirty="0" smtClean="0"/>
              <a:t> для произвольной функции зависимости величины штрафа от длины </a:t>
            </a:r>
            <a:r>
              <a:rPr lang="ru-RU" dirty="0" err="1" smtClean="0"/>
              <a:t>инделя</a:t>
            </a:r>
            <a:r>
              <a:rPr lang="ru-RU" dirty="0" smtClean="0"/>
              <a:t> </a:t>
            </a:r>
            <a:r>
              <a:rPr lang="ru-RU" dirty="0" smtClean="0">
                <a:sym typeface="Wingdings" pitchFamily="2" charset="2"/>
              </a:rPr>
              <a:t></a:t>
            </a:r>
          </a:p>
          <a:p>
            <a:endParaRPr lang="ru-RU" dirty="0">
              <a:sym typeface="Wingdings" pitchFamily="2" charset="2"/>
            </a:endParaRPr>
          </a:p>
          <a:p>
            <a:r>
              <a:rPr lang="ru-RU" dirty="0" smtClean="0">
                <a:sym typeface="Wingdings" pitchFamily="2" charset="2"/>
              </a:rPr>
              <a:t>Компромисс: штраф имеет вид </a:t>
            </a:r>
            <a:r>
              <a:rPr lang="en-US" i="1" dirty="0" smtClean="0">
                <a:latin typeface="Times New Roman" pitchFamily="18" charset="0"/>
                <a:cs typeface="Times New Roman" pitchFamily="18" charset="0"/>
                <a:sym typeface="Wingdings" pitchFamily="2" charset="2"/>
              </a:rPr>
              <a:t>G</a:t>
            </a:r>
            <a:r>
              <a:rPr lang="ru-RU" i="1" dirty="0" smtClean="0">
                <a:latin typeface="Times New Roman" pitchFamily="18" charset="0"/>
                <a:cs typeface="Times New Roman" pitchFamily="18" charset="0"/>
                <a:sym typeface="Wingdings" pitchFamily="2" charset="2"/>
              </a:rPr>
              <a:t> </a:t>
            </a:r>
            <a:r>
              <a:rPr lang="en-US" dirty="0" smtClean="0">
                <a:latin typeface="Times New Roman" pitchFamily="18" charset="0"/>
                <a:cs typeface="Times New Roman" pitchFamily="18" charset="0"/>
                <a:sym typeface="Wingdings" pitchFamily="2" charset="2"/>
              </a:rPr>
              <a:t>+</a:t>
            </a:r>
            <a:r>
              <a:rPr lang="ru-RU" dirty="0" smtClean="0">
                <a:latin typeface="Times New Roman" pitchFamily="18" charset="0"/>
                <a:cs typeface="Times New Roman" pitchFamily="18" charset="0"/>
                <a:sym typeface="Wingdings" pitchFamily="2" charset="2"/>
              </a:rPr>
              <a:t> </a:t>
            </a:r>
            <a:r>
              <a:rPr lang="en-US" i="1" dirty="0" smtClean="0">
                <a:latin typeface="Times New Roman" pitchFamily="18" charset="0"/>
                <a:cs typeface="Times New Roman" pitchFamily="18" charset="0"/>
                <a:sym typeface="Wingdings" pitchFamily="2" charset="2"/>
              </a:rPr>
              <a:t>E</a:t>
            </a:r>
            <a:r>
              <a:rPr lang="en-US" i="1" dirty="0" smtClean="0">
                <a:latin typeface="Times New Roman"/>
                <a:cs typeface="Times New Roman"/>
                <a:sym typeface="Wingdings" pitchFamily="2" charset="2"/>
              </a:rPr>
              <a:t>∙</a:t>
            </a:r>
            <a:r>
              <a:rPr lang="en-US" i="1" dirty="0" smtClean="0">
                <a:latin typeface="Times New Roman" pitchFamily="18" charset="0"/>
                <a:cs typeface="Times New Roman" pitchFamily="18" charset="0"/>
                <a:sym typeface="Wingdings" pitchFamily="2" charset="2"/>
              </a:rPr>
              <a:t>L</a:t>
            </a:r>
            <a:r>
              <a:rPr lang="en-US" dirty="0" smtClean="0">
                <a:sym typeface="Wingdings" pitchFamily="2" charset="2"/>
              </a:rPr>
              <a:t>, </a:t>
            </a:r>
            <a:r>
              <a:rPr lang="ru-RU" dirty="0" smtClean="0">
                <a:sym typeface="Wingdings" pitchFamily="2" charset="2"/>
              </a:rPr>
              <a:t>где </a:t>
            </a:r>
            <a:r>
              <a:rPr lang="en-US" i="1" dirty="0" smtClean="0">
                <a:latin typeface="Times New Roman" pitchFamily="18" charset="0"/>
                <a:cs typeface="Times New Roman" pitchFamily="18" charset="0"/>
                <a:sym typeface="Wingdings" pitchFamily="2" charset="2"/>
              </a:rPr>
              <a:t>L</a:t>
            </a:r>
            <a:r>
              <a:rPr lang="en-US" dirty="0" smtClean="0">
                <a:sym typeface="Wingdings" pitchFamily="2" charset="2"/>
              </a:rPr>
              <a:t> – </a:t>
            </a:r>
            <a:r>
              <a:rPr lang="ru-RU" dirty="0" smtClean="0">
                <a:sym typeface="Wingdings" pitchFamily="2" charset="2"/>
              </a:rPr>
              <a:t>длина </a:t>
            </a:r>
            <a:r>
              <a:rPr lang="ru-RU" dirty="0" err="1" smtClean="0">
                <a:sym typeface="Wingdings" pitchFamily="2" charset="2"/>
              </a:rPr>
              <a:t>инделя</a:t>
            </a:r>
            <a:r>
              <a:rPr lang="ru-RU" dirty="0" smtClean="0">
                <a:sym typeface="Wingdings" pitchFamily="2" charset="2"/>
              </a:rPr>
              <a:t>, </a:t>
            </a:r>
            <a:r>
              <a:rPr lang="en-US" i="1" dirty="0" smtClean="0">
                <a:latin typeface="Times New Roman" pitchFamily="18" charset="0"/>
                <a:cs typeface="Times New Roman" pitchFamily="18" charset="0"/>
                <a:sym typeface="Wingdings" pitchFamily="2" charset="2"/>
              </a:rPr>
              <a:t>G</a:t>
            </a:r>
            <a:r>
              <a:rPr lang="en-US" dirty="0" smtClean="0">
                <a:sym typeface="Wingdings" pitchFamily="2" charset="2"/>
              </a:rPr>
              <a:t> </a:t>
            </a:r>
            <a:r>
              <a:rPr lang="ru-RU" dirty="0" smtClean="0">
                <a:sym typeface="Wingdings" pitchFamily="2" charset="2"/>
              </a:rPr>
              <a:t>и </a:t>
            </a:r>
            <a:r>
              <a:rPr lang="en-US" i="1" dirty="0" smtClean="0">
                <a:latin typeface="Times New Roman" pitchFamily="18" charset="0"/>
                <a:cs typeface="Times New Roman" pitchFamily="18" charset="0"/>
                <a:sym typeface="Wingdings" pitchFamily="2" charset="2"/>
              </a:rPr>
              <a:t>E</a:t>
            </a:r>
            <a:r>
              <a:rPr lang="en-US" dirty="0" smtClean="0">
                <a:sym typeface="Wingdings" pitchFamily="2" charset="2"/>
              </a:rPr>
              <a:t> – </a:t>
            </a:r>
            <a:r>
              <a:rPr lang="ru-RU" dirty="0" smtClean="0">
                <a:sym typeface="Wingdings" pitchFamily="2" charset="2"/>
              </a:rPr>
              <a:t>положительные числа, причём </a:t>
            </a:r>
            <a:r>
              <a:rPr lang="en-US" i="1" dirty="0" smtClean="0">
                <a:latin typeface="Times New Roman" pitchFamily="18" charset="0"/>
                <a:cs typeface="Times New Roman" pitchFamily="18" charset="0"/>
                <a:sym typeface="Wingdings" pitchFamily="2" charset="2"/>
              </a:rPr>
              <a:t>G </a:t>
            </a:r>
            <a:r>
              <a:rPr lang="en-US" dirty="0" smtClean="0">
                <a:latin typeface="Times New Roman" pitchFamily="18" charset="0"/>
                <a:cs typeface="Times New Roman" pitchFamily="18" charset="0"/>
                <a:sym typeface="Wingdings" pitchFamily="2" charset="2"/>
              </a:rPr>
              <a:t>&gt; </a:t>
            </a:r>
            <a:r>
              <a:rPr lang="en-US" i="1" dirty="0" smtClean="0">
                <a:latin typeface="Times New Roman" pitchFamily="18" charset="0"/>
                <a:cs typeface="Times New Roman" pitchFamily="18" charset="0"/>
                <a:sym typeface="Wingdings" pitchFamily="2" charset="2"/>
              </a:rPr>
              <a:t>E .</a:t>
            </a:r>
            <a:endParaRPr lang="ru-RU" i="1" dirty="0" smtClean="0">
              <a:latin typeface="Times New Roman" pitchFamily="18" charset="0"/>
              <a:cs typeface="Times New Roman" pitchFamily="18" charset="0"/>
              <a:sym typeface="Wingdings" pitchFamily="2" charset="2"/>
            </a:endParaRPr>
          </a:p>
          <a:p>
            <a:r>
              <a:rPr lang="ru-RU" dirty="0" smtClean="0">
                <a:sym typeface="Wingdings" pitchFamily="2" charset="2"/>
              </a:rPr>
              <a:t>Для такой (аффинной) зависимости штрафа от длины существует аналог алгоритма </a:t>
            </a:r>
            <a:r>
              <a:rPr lang="ru-RU" dirty="0" err="1" smtClean="0">
                <a:sym typeface="Wingdings" pitchFamily="2" charset="2"/>
              </a:rPr>
              <a:t>Нидлмана</a:t>
            </a:r>
            <a:r>
              <a:rPr lang="ru-RU" dirty="0" smtClean="0">
                <a:sym typeface="Wingdings" pitchFamily="2" charset="2"/>
              </a:rPr>
              <a:t> – </a:t>
            </a:r>
            <a:r>
              <a:rPr lang="ru-RU" dirty="0" err="1" smtClean="0">
                <a:sym typeface="Wingdings" pitchFamily="2" charset="2"/>
              </a:rPr>
              <a:t>Вунша</a:t>
            </a:r>
            <a:r>
              <a:rPr lang="ru-RU" dirty="0" smtClean="0">
                <a:sym typeface="Wingdings" pitchFamily="2" charset="2"/>
              </a:rPr>
              <a:t>, работающий всего в три раза медленнее исходного.</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Формализация 2: вес локального выравнивания</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52</a:t>
            </a:fld>
            <a:endParaRPr lang="ru-RU"/>
          </a:p>
        </p:txBody>
      </p:sp>
      <p:sp>
        <p:nvSpPr>
          <p:cNvPr id="4" name="TextBox 3"/>
          <p:cNvSpPr txBox="1"/>
          <p:nvPr/>
        </p:nvSpPr>
        <p:spPr>
          <a:xfrm>
            <a:off x="457200" y="1905000"/>
            <a:ext cx="8305800" cy="3139321"/>
          </a:xfrm>
          <a:prstGeom prst="rect">
            <a:avLst/>
          </a:prstGeom>
          <a:noFill/>
        </p:spPr>
        <p:txBody>
          <a:bodyPr wrap="square" rtlCol="0">
            <a:spAutoFit/>
          </a:bodyPr>
          <a:lstStyle/>
          <a:p>
            <a:r>
              <a:rPr lang="ru-RU" dirty="0" smtClean="0"/>
              <a:t>Часто бывает, что нужно выровнять короткую и длинную последовательность, причём в длинной есть небольшой кусок, сходный с короткой. Алгоритм </a:t>
            </a:r>
            <a:r>
              <a:rPr lang="ru-RU" dirty="0" err="1" smtClean="0"/>
              <a:t>Нидлмана</a:t>
            </a:r>
            <a:r>
              <a:rPr lang="ru-RU" dirty="0" smtClean="0"/>
              <a:t> – </a:t>
            </a:r>
            <a:r>
              <a:rPr lang="ru-RU" dirty="0" err="1" smtClean="0"/>
              <a:t>Вунша</a:t>
            </a:r>
            <a:r>
              <a:rPr lang="ru-RU" dirty="0" smtClean="0"/>
              <a:t> (точнее, соответствующая формализация) в этом случае работает плохо из за большого груза штрафов за концевые </a:t>
            </a:r>
            <a:r>
              <a:rPr lang="ru-RU" dirty="0" err="1" smtClean="0"/>
              <a:t>гэпы</a:t>
            </a:r>
            <a:r>
              <a:rPr lang="ru-RU" dirty="0" smtClean="0"/>
              <a:t>.</a:t>
            </a:r>
          </a:p>
          <a:p>
            <a:endParaRPr lang="ru-RU" dirty="0"/>
          </a:p>
          <a:p>
            <a:r>
              <a:rPr lang="ru-RU" dirty="0" smtClean="0"/>
              <a:t>Вес локального выравнивания вычисляется только по позициям, заключённым между первым и последним сопоставлением букв (концевые </a:t>
            </a:r>
            <a:r>
              <a:rPr lang="ru-RU" dirty="0" err="1" smtClean="0"/>
              <a:t>гэпы</a:t>
            </a:r>
            <a:r>
              <a:rPr lang="ru-RU" dirty="0" smtClean="0"/>
              <a:t> игнорируются).</a:t>
            </a:r>
          </a:p>
          <a:p>
            <a:endParaRPr lang="ru-RU" dirty="0"/>
          </a:p>
          <a:p>
            <a:r>
              <a:rPr lang="ru-RU" dirty="0" smtClean="0"/>
              <a:t>Разработан алгоритм Смита – </a:t>
            </a:r>
            <a:r>
              <a:rPr lang="ru-RU" dirty="0" err="1" smtClean="0"/>
              <a:t>Уотермэна</a:t>
            </a:r>
            <a:r>
              <a:rPr lang="ru-RU" dirty="0" smtClean="0"/>
              <a:t> (</a:t>
            </a:r>
            <a:r>
              <a:rPr lang="en-US" dirty="0" err="1" smtClean="0"/>
              <a:t>Smith&amp;Waterman</a:t>
            </a:r>
            <a:r>
              <a:rPr lang="en-US" dirty="0" smtClean="0"/>
              <a:t>)</a:t>
            </a:r>
            <a:r>
              <a:rPr lang="ru-RU" dirty="0" smtClean="0"/>
              <a:t>, похожий на алгоритм </a:t>
            </a:r>
            <a:r>
              <a:rPr lang="ru-RU" dirty="0" err="1" smtClean="0"/>
              <a:t>Нидлмана</a:t>
            </a:r>
            <a:r>
              <a:rPr lang="ru-RU" dirty="0" smtClean="0"/>
              <a:t> – </a:t>
            </a:r>
            <a:r>
              <a:rPr lang="ru-RU" dirty="0" err="1" smtClean="0"/>
              <a:t>Вунша</a:t>
            </a:r>
            <a:r>
              <a:rPr lang="ru-RU" dirty="0" smtClean="0"/>
              <a:t>,</a:t>
            </a:r>
            <a:r>
              <a:rPr lang="en-US" dirty="0" smtClean="0"/>
              <a:t> </a:t>
            </a:r>
            <a:r>
              <a:rPr lang="ru-RU" dirty="0" smtClean="0"/>
              <a:t>но выдающий оптимальное по такому весу (так называемое </a:t>
            </a:r>
            <a:r>
              <a:rPr lang="ru-RU" b="1" dirty="0" smtClean="0"/>
              <a:t>оптимальное локальное</a:t>
            </a:r>
            <a:r>
              <a:rPr lang="ru-RU" dirty="0" smtClean="0"/>
              <a:t>) выравнивание.</a:t>
            </a:r>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Локальное выравнивание</a:t>
            </a:r>
            <a:endParaRPr lang="ru-RU" dirty="0"/>
          </a:p>
        </p:txBody>
      </p:sp>
      <p:sp>
        <p:nvSpPr>
          <p:cNvPr id="3" name="TextBox 2"/>
          <p:cNvSpPr txBox="1"/>
          <p:nvPr/>
        </p:nvSpPr>
        <p:spPr>
          <a:xfrm>
            <a:off x="762000" y="1524000"/>
            <a:ext cx="7620000" cy="2215991"/>
          </a:xfrm>
          <a:prstGeom prst="rect">
            <a:avLst/>
          </a:prstGeom>
          <a:noFill/>
        </p:spPr>
        <p:txBody>
          <a:bodyPr wrap="square" rtlCol="0">
            <a:spAutoFit/>
          </a:bodyPr>
          <a:lstStyle/>
          <a:p>
            <a:r>
              <a:rPr lang="ru-RU" sz="2000" dirty="0" smtClean="0"/>
              <a:t>Задачу локального выравнивания можно сформулировать так:</a:t>
            </a:r>
          </a:p>
          <a:p>
            <a:pPr marL="342900" indent="-342900">
              <a:buFont typeface="+mj-lt"/>
              <a:buAutoNum type="arabicPeriod"/>
            </a:pPr>
            <a:r>
              <a:rPr lang="ru-RU" sz="2000" dirty="0" smtClean="0"/>
              <a:t>выбрать фрагмент первой последовательности и </a:t>
            </a:r>
          </a:p>
          <a:p>
            <a:pPr marL="342900" indent="-342900">
              <a:buFont typeface="+mj-lt"/>
              <a:buAutoNum type="arabicPeriod"/>
            </a:pPr>
            <a:r>
              <a:rPr lang="ru-RU" sz="2000" dirty="0" smtClean="0"/>
              <a:t>фрагмент второй последовательности и</a:t>
            </a:r>
          </a:p>
          <a:p>
            <a:pPr marL="342900" indent="-342900">
              <a:buFont typeface="+mj-lt"/>
              <a:buAutoNum type="arabicPeriod"/>
            </a:pPr>
            <a:r>
              <a:rPr lang="ru-RU" sz="2000" dirty="0" smtClean="0"/>
              <a:t>выравнивание этих фрагментов</a:t>
            </a:r>
          </a:p>
          <a:p>
            <a:r>
              <a:rPr lang="ru-RU" sz="2000" dirty="0" smtClean="0"/>
              <a:t>так чтобы вес был максимальным (среди всех возможных в пунктах 1, 2, 3 выборов).</a:t>
            </a:r>
          </a:p>
          <a:p>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Пример локального выравнивания</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54</a:t>
            </a:fld>
            <a:endParaRPr lang="ru-RU"/>
          </a:p>
        </p:txBody>
      </p:sp>
      <p:sp>
        <p:nvSpPr>
          <p:cNvPr id="4" name="TextBox 3"/>
          <p:cNvSpPr txBox="1"/>
          <p:nvPr/>
        </p:nvSpPr>
        <p:spPr>
          <a:xfrm>
            <a:off x="228600" y="4191000"/>
            <a:ext cx="8610600" cy="1600438"/>
          </a:xfrm>
          <a:prstGeom prst="rect">
            <a:avLst/>
          </a:prstGeom>
          <a:solidFill>
            <a:schemeClr val="accent1">
              <a:lumMod val="20000"/>
              <a:lumOff val="80000"/>
            </a:schemeClr>
          </a:solidFill>
        </p:spPr>
        <p:txBody>
          <a:bodyPr wrap="square" rtlCol="0">
            <a:spAutoFit/>
          </a:bodyPr>
          <a:lstStyle/>
          <a:p>
            <a:r>
              <a:rPr lang="pl-PL" sz="1400" dirty="0" smtClean="0">
                <a:latin typeface="Courier New" pitchFamily="49" charset="0"/>
                <a:cs typeface="Courier New" pitchFamily="49" charset="0"/>
              </a:rPr>
              <a:t>ANTP_DROME       288 RSQFGKCQERKRGRQTYTRYQTLELEKEFH---FNRYLTRRRRIEIAHAL    334</a:t>
            </a:r>
          </a:p>
          <a:p>
            <a:r>
              <a:rPr lang="pl-PL" sz="1400" dirty="0" smtClean="0">
                <a:latin typeface="Courier New" pitchFamily="49" charset="0"/>
                <a:cs typeface="Courier New" pitchFamily="49" charset="0"/>
              </a:rPr>
              <a:t>                     :....|..:..||.: :|:.....||..|.   .|.||..:....:....</a:t>
            </a:r>
          </a:p>
          <a:p>
            <a:r>
              <a:rPr lang="pl-PL" sz="1400" dirty="0" smtClean="0">
                <a:latin typeface="Courier New" pitchFamily="49" charset="0"/>
                <a:cs typeface="Courier New" pitchFamily="49" charset="0"/>
              </a:rPr>
              <a:t>MTAL2_YEAST      121 QDMINKSTKPYRGHR-FTKENVRILESWFAKNIENPYLDTKGLENLMKNT    169</a:t>
            </a:r>
          </a:p>
          <a:p>
            <a:endParaRPr lang="pl-PL" sz="1400" dirty="0" smtClean="0">
              <a:latin typeface="Courier New" pitchFamily="49" charset="0"/>
              <a:cs typeface="Courier New" pitchFamily="49" charset="0"/>
            </a:endParaRPr>
          </a:p>
          <a:p>
            <a:r>
              <a:rPr lang="pl-PL" sz="1400" dirty="0" smtClean="0">
                <a:latin typeface="Courier New" pitchFamily="49" charset="0"/>
                <a:cs typeface="Courier New" pitchFamily="49" charset="0"/>
              </a:rPr>
              <a:t>ANTP_DROME       335 CLTERQIKIWFQNRRMKWKK-------ENKTKGEP    362</a:t>
            </a:r>
          </a:p>
          <a:p>
            <a:r>
              <a:rPr lang="pl-PL" sz="1400" dirty="0" smtClean="0">
                <a:latin typeface="Courier New" pitchFamily="49" charset="0"/>
                <a:cs typeface="Courier New" pitchFamily="49" charset="0"/>
              </a:rPr>
              <a:t>                     .|:..|||.|..|||.|.|.       .:...|||</a:t>
            </a:r>
          </a:p>
          <a:p>
            <a:r>
              <a:rPr lang="pl-PL" sz="1400" dirty="0" smtClean="0">
                <a:latin typeface="Courier New" pitchFamily="49" charset="0"/>
                <a:cs typeface="Courier New" pitchFamily="49" charset="0"/>
              </a:rPr>
              <a:t>MTAL2_YEAST      170 SLSRIQIKNWVSNRRRKEKTITIAPELADLLSGEP    204</a:t>
            </a:r>
          </a:p>
        </p:txBody>
      </p:sp>
      <p:sp>
        <p:nvSpPr>
          <p:cNvPr id="5" name="TextBox 4"/>
          <p:cNvSpPr txBox="1"/>
          <p:nvPr/>
        </p:nvSpPr>
        <p:spPr>
          <a:xfrm>
            <a:off x="228600" y="1295400"/>
            <a:ext cx="8534400" cy="2862322"/>
          </a:xfrm>
          <a:prstGeom prst="rect">
            <a:avLst/>
          </a:prstGeom>
          <a:solidFill>
            <a:schemeClr val="accent3">
              <a:lumMod val="20000"/>
              <a:lumOff val="80000"/>
            </a:schemeClr>
          </a:solidFill>
        </p:spPr>
        <p:txBody>
          <a:bodyPr wrap="square" rtlCol="0">
            <a:spAutoFit/>
          </a:bodyPr>
          <a:lstStyle/>
          <a:p>
            <a:r>
              <a:rPr lang="pl-PL" sz="1200" dirty="0" smtClean="0">
                <a:latin typeface="Courier New" pitchFamily="49" charset="0"/>
                <a:cs typeface="Courier New" pitchFamily="49" charset="0"/>
              </a:rPr>
              <a:t>&gt;ANTP_DROME P02833 Homeotic protein antennapedia</a:t>
            </a:r>
          </a:p>
          <a:p>
            <a:r>
              <a:rPr lang="pl-PL" sz="1200" dirty="0" smtClean="0">
                <a:latin typeface="Courier New" pitchFamily="49" charset="0"/>
                <a:cs typeface="Courier New" pitchFamily="49" charset="0"/>
              </a:rPr>
              <a:t>MTMSTNNCESMTSYFTNSYMGADMHHGHYPGNGVTDLDAQQMHHYSQNANHQGNMPYPRF</a:t>
            </a:r>
          </a:p>
          <a:p>
            <a:r>
              <a:rPr lang="pl-PL" sz="1200" dirty="0" smtClean="0">
                <a:latin typeface="Courier New" pitchFamily="49" charset="0"/>
                <a:cs typeface="Courier New" pitchFamily="49" charset="0"/>
              </a:rPr>
              <a:t>PPYDRMPYYNGQGMDQQQQHQVYSRPDSPSSQVGGVMPQAQTNGQLGVPQQQQQQQQQPS</a:t>
            </a:r>
          </a:p>
          <a:p>
            <a:r>
              <a:rPr lang="pl-PL" sz="1200" dirty="0" smtClean="0">
                <a:latin typeface="Courier New" pitchFamily="49" charset="0"/>
                <a:cs typeface="Courier New" pitchFamily="49" charset="0"/>
              </a:rPr>
              <a:t>QNQQQQQAQQAPQQLQQQLPQVTQQVTHPQQQQQQPVVYASCKLQAAVGGLGMVPEGGSP</a:t>
            </a:r>
          </a:p>
          <a:p>
            <a:r>
              <a:rPr lang="pl-PL" sz="1200" dirty="0" smtClean="0">
                <a:latin typeface="Courier New" pitchFamily="49" charset="0"/>
                <a:cs typeface="Courier New" pitchFamily="49" charset="0"/>
              </a:rPr>
              <a:t>PLVDQMSGHHMNAQMTLPHHMGHPQAQLGYTDVGVPDVTEVHQNHHNMGMYQQQSGVPPV</a:t>
            </a:r>
          </a:p>
          <a:p>
            <a:r>
              <a:rPr lang="pl-PL" sz="1200" dirty="0" smtClean="0">
                <a:latin typeface="Courier New" pitchFamily="49" charset="0"/>
                <a:cs typeface="Courier New" pitchFamily="49" charset="0"/>
              </a:rPr>
              <a:t>GAPPQGMMHQGQGPPQMHQGHPGQHTPPSQNPNSQSSGMPSPLYPWMRSQFGKCQERKRG</a:t>
            </a:r>
          </a:p>
          <a:p>
            <a:r>
              <a:rPr lang="pl-PL" sz="1200" dirty="0" smtClean="0">
                <a:latin typeface="Courier New" pitchFamily="49" charset="0"/>
                <a:cs typeface="Courier New" pitchFamily="49" charset="0"/>
              </a:rPr>
              <a:t>RQTYTRYQTLELEKEFHFNRYLTRRRRIEIAHALCLTERQIKIWFQNRRMKWKKENKTKG</a:t>
            </a:r>
          </a:p>
          <a:p>
            <a:r>
              <a:rPr lang="pl-PL" sz="1200" dirty="0" smtClean="0">
                <a:latin typeface="Courier New" pitchFamily="49" charset="0"/>
                <a:cs typeface="Courier New" pitchFamily="49" charset="0"/>
              </a:rPr>
              <a:t>EPGSGGEGDEITPPNSPQ</a:t>
            </a:r>
            <a:endParaRPr lang="ru-RU" sz="1200" dirty="0" smtClean="0">
              <a:latin typeface="Courier New" pitchFamily="49" charset="0"/>
              <a:cs typeface="Courier New" pitchFamily="49" charset="0"/>
            </a:endParaRPr>
          </a:p>
          <a:p>
            <a:endParaRPr lang="ru-RU"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&gt;MTAL2_YEAST P0CY08 Mating-type protein ALPHA2 (MATalpha2 protein) (Alpha-2 repressor)</a:t>
            </a:r>
          </a:p>
          <a:p>
            <a:r>
              <a:rPr lang="pl-PL" sz="1200" dirty="0" smtClean="0">
                <a:latin typeface="Courier New" pitchFamily="49" charset="0"/>
                <a:cs typeface="Courier New" pitchFamily="49" charset="0"/>
              </a:rPr>
              <a:t>MNKIPIKDLLNPQITDEFKSSILDINKKLFSICCNLPKLPESVTTEEEVELRDILGFLSR</a:t>
            </a:r>
          </a:p>
          <a:p>
            <a:r>
              <a:rPr lang="pl-PL" sz="1200" dirty="0" smtClean="0">
                <a:latin typeface="Courier New" pitchFamily="49" charset="0"/>
                <a:cs typeface="Courier New" pitchFamily="49" charset="0"/>
              </a:rPr>
              <a:t>ANKNRKISDEEKKLLQTTSQLTTTITVLLKEMRSIENDRSNYQLTQKNKSADGLVFNVVT</a:t>
            </a:r>
          </a:p>
          <a:p>
            <a:r>
              <a:rPr lang="pl-PL" sz="1200" dirty="0" smtClean="0">
                <a:latin typeface="Courier New" pitchFamily="49" charset="0"/>
                <a:cs typeface="Courier New" pitchFamily="49" charset="0"/>
              </a:rPr>
              <a:t>QDMINKSTKPYRGHRFTKENVRILESWFAKNIENPYLDTKGLENLMKNTSLSRIQIKNWV</a:t>
            </a:r>
          </a:p>
          <a:p>
            <a:r>
              <a:rPr lang="pl-PL" sz="1200" dirty="0" smtClean="0">
                <a:latin typeface="Courier New" pitchFamily="49" charset="0"/>
                <a:cs typeface="Courier New" pitchFamily="49" charset="0"/>
              </a:rPr>
              <a:t>SNRRRKEKTITIAPELADLLSGEPLAKKKE</a:t>
            </a:r>
          </a:p>
          <a:p>
            <a:endParaRPr lang="ru-RU" sz="1200" dirty="0">
              <a:latin typeface="Courier New" pitchFamily="49" charset="0"/>
              <a:cs typeface="Courier New" pitchFamily="49"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normAutofit/>
          </a:bodyPr>
          <a:lstStyle/>
          <a:p>
            <a:r>
              <a:rPr lang="ru-RU" sz="2800" dirty="0" smtClean="0"/>
              <a:t>Алгоритм </a:t>
            </a:r>
            <a:r>
              <a:rPr lang="ru-RU" sz="2800" dirty="0"/>
              <a:t>д</a:t>
            </a:r>
            <a:r>
              <a:rPr lang="ru-RU" sz="2800" dirty="0" smtClean="0"/>
              <a:t>аёт ответ всегда, даже если осмысленного ответа не существует!</a:t>
            </a:r>
            <a:endParaRPr lang="ru-RU" sz="2800"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55</a:t>
            </a:fld>
            <a:endParaRPr lang="ru-RU"/>
          </a:p>
        </p:txBody>
      </p:sp>
      <p:sp>
        <p:nvSpPr>
          <p:cNvPr id="4" name="TextBox 3"/>
          <p:cNvSpPr txBox="1"/>
          <p:nvPr/>
        </p:nvSpPr>
        <p:spPr>
          <a:xfrm>
            <a:off x="228600" y="1066800"/>
            <a:ext cx="7848600" cy="646331"/>
          </a:xfrm>
          <a:prstGeom prst="rect">
            <a:avLst/>
          </a:prstGeom>
          <a:noFill/>
        </p:spPr>
        <p:txBody>
          <a:bodyPr wrap="square" rtlCol="0">
            <a:spAutoFit/>
          </a:bodyPr>
          <a:lstStyle/>
          <a:p>
            <a:r>
              <a:rPr lang="ru-RU" dirty="0" smtClean="0">
                <a:solidFill>
                  <a:schemeClr val="accent2">
                    <a:lumMod val="50000"/>
                  </a:schemeClr>
                </a:solidFill>
              </a:rPr>
              <a:t>Оптимальное выравнивание двух неродственных последовательностей:</a:t>
            </a:r>
            <a:br>
              <a:rPr lang="ru-RU" dirty="0" smtClean="0">
                <a:solidFill>
                  <a:schemeClr val="accent2">
                    <a:lumMod val="50000"/>
                  </a:schemeClr>
                </a:solidFill>
              </a:rPr>
            </a:br>
            <a:r>
              <a:rPr lang="ru-RU" dirty="0" smtClean="0"/>
              <a:t>  - глобальное:</a:t>
            </a:r>
            <a:endParaRPr lang="ru-RU" dirty="0"/>
          </a:p>
        </p:txBody>
      </p:sp>
      <p:sp>
        <p:nvSpPr>
          <p:cNvPr id="5" name="TextBox 4"/>
          <p:cNvSpPr txBox="1"/>
          <p:nvPr/>
        </p:nvSpPr>
        <p:spPr>
          <a:xfrm>
            <a:off x="457200" y="1676400"/>
            <a:ext cx="8610600" cy="3785652"/>
          </a:xfrm>
          <a:prstGeom prst="rect">
            <a:avLst/>
          </a:prstGeom>
          <a:solidFill>
            <a:schemeClr val="accent2">
              <a:lumMod val="20000"/>
              <a:lumOff val="80000"/>
            </a:schemeClr>
          </a:solidFill>
        </p:spPr>
        <p:txBody>
          <a:bodyPr wrap="square" rtlCol="0">
            <a:spAutoFit/>
          </a:bodyPr>
          <a:lstStyle/>
          <a:p>
            <a:r>
              <a:rPr lang="pl-PL" sz="1200" dirty="0" smtClean="0">
                <a:latin typeface="Courier New" pitchFamily="49" charset="0"/>
                <a:cs typeface="Courier New" pitchFamily="49" charset="0"/>
              </a:rPr>
              <a:t>CYB5_CHICK         1 MVGSSEAGGEAWRGRYYRLEEV--------QKHNNSQSTWIIVHHRIYDI     42</a:t>
            </a:r>
          </a:p>
          <a:p>
            <a:r>
              <a:rPr lang="pl-PL" sz="1200" dirty="0" smtClean="0">
                <a:latin typeface="Courier New" pitchFamily="49" charset="0"/>
                <a:cs typeface="Courier New" pitchFamily="49" charset="0"/>
              </a:rPr>
              <a:t>                                       :.::        |..:..:|:.:.::.:::.|</a:t>
            </a:r>
          </a:p>
          <a:p>
            <a:r>
              <a:rPr lang="pl-PL" sz="1200" dirty="0" smtClean="0">
                <a:latin typeface="Courier New" pitchFamily="49" charset="0"/>
                <a:cs typeface="Courier New" pitchFamily="49" charset="0"/>
              </a:rPr>
              <a:t>MTAL2_YEAST        1 ------------------MNKIPIKDLLNPQITDEFKSSILDINKKLFSI     32</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CYB5_CHICK        43 TKFLDEHPGG----EEV-LREQAG--GDATENFEDVGHSTDARALSETFI     85</a:t>
            </a:r>
          </a:p>
          <a:p>
            <a:r>
              <a:rPr lang="pl-PL" sz="1200" dirty="0" smtClean="0">
                <a:latin typeface="Courier New" pitchFamily="49" charset="0"/>
                <a:cs typeface="Courier New" pitchFamily="49" charset="0"/>
              </a:rPr>
              <a:t>                     ...|.:.|..    ||| ||:..|  ..|.:|          |.:|    </a:t>
            </a:r>
          </a:p>
          <a:p>
            <a:r>
              <a:rPr lang="pl-PL" sz="1200" dirty="0" smtClean="0">
                <a:latin typeface="Courier New" pitchFamily="49" charset="0"/>
                <a:cs typeface="Courier New" pitchFamily="49" charset="0"/>
              </a:rPr>
              <a:t>MTAL2_YEAST       33 CCNLPKLPESVTTEEEVELRDILGFLSRANKN----------RKIS----     68</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CYB5_CHICK        86 IGELHPDDRPKLQKPAETLITTV-------QSNSSSWSNWVIPAIAAIIV    128</a:t>
            </a:r>
          </a:p>
          <a:p>
            <a:r>
              <a:rPr lang="pl-PL" sz="1200" dirty="0" smtClean="0">
                <a:latin typeface="Courier New" pitchFamily="49" charset="0"/>
                <a:cs typeface="Courier New" pitchFamily="49" charset="0"/>
              </a:rPr>
              <a:t>                           |:..||.:....|.||:       :|..:..||:.:........</a:t>
            </a:r>
          </a:p>
          <a:p>
            <a:r>
              <a:rPr lang="pl-PL" sz="1200" dirty="0" smtClean="0">
                <a:latin typeface="Courier New" pitchFamily="49" charset="0"/>
                <a:cs typeface="Courier New" pitchFamily="49" charset="0"/>
              </a:rPr>
              <a:t>MTAL2_YEAST       69 ------DEEKKLLQTTSQLTTTITVLLKEMRSIENDRSNYQLTQKNKSAD    112</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CYB5_CHICK       129 ALMYRSYMSE----------------------------------------    138</a:t>
            </a:r>
          </a:p>
          <a:p>
            <a:r>
              <a:rPr lang="pl-PL" sz="1200" dirty="0" smtClean="0">
                <a:latin typeface="Courier New" pitchFamily="49" charset="0"/>
                <a:cs typeface="Courier New" pitchFamily="49" charset="0"/>
              </a:rPr>
              <a:t>                     .|::.....:                                        </a:t>
            </a:r>
          </a:p>
          <a:p>
            <a:r>
              <a:rPr lang="pl-PL" sz="1200" dirty="0" smtClean="0">
                <a:latin typeface="Courier New" pitchFamily="49" charset="0"/>
                <a:cs typeface="Courier New" pitchFamily="49" charset="0"/>
              </a:rPr>
              <a:t>MTAL2_YEAST      113 GLVFNVVTQDMINKSTKPYRGHRFTKENVRILESWFAKNIENPYLDTKGL    162</a:t>
            </a:r>
          </a:p>
          <a:p>
            <a:endParaRPr lang="pl-PL" sz="1200" dirty="0" smtClean="0">
              <a:latin typeface="Courier New" pitchFamily="49" charset="0"/>
              <a:cs typeface="Courier New" pitchFamily="49" charset="0"/>
            </a:endParaRPr>
          </a:p>
          <a:p>
            <a:r>
              <a:rPr lang="pl-PL" sz="1200" dirty="0" smtClean="0">
                <a:latin typeface="Courier New" pitchFamily="49" charset="0"/>
                <a:cs typeface="Courier New" pitchFamily="49" charset="0"/>
              </a:rPr>
              <a:t>CYB5_CHICK       138 ------------------------------------------------    138</a:t>
            </a:r>
          </a:p>
          <a:p>
            <a:r>
              <a:rPr lang="pl-PL" sz="1200" dirty="0" smtClean="0">
                <a:latin typeface="Courier New" pitchFamily="49" charset="0"/>
                <a:cs typeface="Courier New" pitchFamily="49" charset="0"/>
              </a:rPr>
              <a:t>                                                                     </a:t>
            </a:r>
          </a:p>
          <a:p>
            <a:r>
              <a:rPr lang="pl-PL" sz="1200" dirty="0" smtClean="0">
                <a:latin typeface="Courier New" pitchFamily="49" charset="0"/>
                <a:cs typeface="Courier New" pitchFamily="49" charset="0"/>
              </a:rPr>
              <a:t>MTAL2_YEAST      163 ENLMKNTSLSRIQIKNWVSNRRRKEKTITIAPELADLLSGEPLAKKKE    210</a:t>
            </a:r>
          </a:p>
          <a:p>
            <a:endParaRPr lang="ru-RU" sz="1200" dirty="0">
              <a:latin typeface="Courier New" pitchFamily="49" charset="0"/>
              <a:cs typeface="Courier New" pitchFamily="49" charset="0"/>
            </a:endParaRPr>
          </a:p>
        </p:txBody>
      </p:sp>
      <p:sp>
        <p:nvSpPr>
          <p:cNvPr id="6" name="TextBox 5"/>
          <p:cNvSpPr txBox="1"/>
          <p:nvPr/>
        </p:nvSpPr>
        <p:spPr>
          <a:xfrm>
            <a:off x="457200" y="5791200"/>
            <a:ext cx="7162800" cy="738664"/>
          </a:xfrm>
          <a:prstGeom prst="rect">
            <a:avLst/>
          </a:prstGeom>
          <a:solidFill>
            <a:schemeClr val="accent4">
              <a:lumMod val="20000"/>
              <a:lumOff val="80000"/>
            </a:schemeClr>
          </a:solidFill>
        </p:spPr>
        <p:txBody>
          <a:bodyPr wrap="square" rtlCol="0">
            <a:spAutoFit/>
          </a:bodyPr>
          <a:lstStyle/>
          <a:p>
            <a:r>
              <a:rPr lang="pl-PL" sz="1400" dirty="0" smtClean="0">
                <a:latin typeface="Courier New" pitchFamily="49" charset="0"/>
                <a:cs typeface="Courier New" pitchFamily="49" charset="0"/>
              </a:rPr>
              <a:t>CYB5_CHICK        92 DDRPKLQKPAETLITTV    108</a:t>
            </a:r>
          </a:p>
          <a:p>
            <a:r>
              <a:rPr lang="pl-PL" sz="1400" dirty="0" smtClean="0">
                <a:latin typeface="Courier New" pitchFamily="49" charset="0"/>
                <a:cs typeface="Courier New" pitchFamily="49" charset="0"/>
              </a:rPr>
              <a:t>                     |:..||.:....|.||:</a:t>
            </a:r>
          </a:p>
          <a:p>
            <a:r>
              <a:rPr lang="pl-PL" sz="1400" dirty="0" smtClean="0">
                <a:latin typeface="Courier New" pitchFamily="49" charset="0"/>
                <a:cs typeface="Courier New" pitchFamily="49" charset="0"/>
              </a:rPr>
              <a:t>MTAL2_YEAST       69 DEEKKLLQTTSQLTTTI     85</a:t>
            </a:r>
          </a:p>
        </p:txBody>
      </p:sp>
      <p:sp>
        <p:nvSpPr>
          <p:cNvPr id="7" name="TextBox 6"/>
          <p:cNvSpPr txBox="1"/>
          <p:nvPr/>
        </p:nvSpPr>
        <p:spPr>
          <a:xfrm>
            <a:off x="457200" y="5486400"/>
            <a:ext cx="1524000" cy="369332"/>
          </a:xfrm>
          <a:prstGeom prst="rect">
            <a:avLst/>
          </a:prstGeom>
          <a:noFill/>
        </p:spPr>
        <p:txBody>
          <a:bodyPr wrap="square" rtlCol="0">
            <a:spAutoFit/>
          </a:bodyPr>
          <a:lstStyle/>
          <a:p>
            <a:r>
              <a:rPr lang="ru-RU" dirty="0" smtClean="0"/>
              <a:t>- локальное:</a:t>
            </a: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normAutofit/>
          </a:bodyPr>
          <a:lstStyle/>
          <a:p>
            <a:r>
              <a:rPr lang="ru-RU" sz="3200" dirty="0" smtClean="0"/>
              <a:t>А ещё бывает множественное выравнивание</a:t>
            </a:r>
            <a:endParaRPr lang="ru-RU" sz="3200"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56</a:t>
            </a:fld>
            <a:endParaRPr lang="ru-RU"/>
          </a:p>
        </p:txBody>
      </p:sp>
      <p:sp>
        <p:nvSpPr>
          <p:cNvPr id="4" name="TextBox 3"/>
          <p:cNvSpPr txBox="1"/>
          <p:nvPr/>
        </p:nvSpPr>
        <p:spPr>
          <a:xfrm>
            <a:off x="304800" y="1219200"/>
            <a:ext cx="8534400" cy="5047536"/>
          </a:xfrm>
          <a:prstGeom prst="rect">
            <a:avLst/>
          </a:prstGeom>
          <a:solidFill>
            <a:schemeClr val="tx2">
              <a:lumMod val="20000"/>
              <a:lumOff val="80000"/>
            </a:schemeClr>
          </a:solidFill>
        </p:spPr>
        <p:txBody>
          <a:bodyPr wrap="square" rtlCol="0">
            <a:spAutoFit/>
          </a:bodyPr>
          <a:lstStyle/>
          <a:p>
            <a:r>
              <a:rPr lang="pl-PL" sz="1400" dirty="0" smtClean="0">
                <a:latin typeface="Courier New" pitchFamily="49" charset="0"/>
                <a:cs typeface="Courier New" pitchFamily="49" charset="0"/>
              </a:rPr>
              <a:t>CLUSTAL W (1.83) multiple sequence alignment</a:t>
            </a:r>
          </a:p>
          <a:p>
            <a:endParaRPr lang="pl-PL" sz="1400" dirty="0" smtClean="0">
              <a:latin typeface="Courier New" pitchFamily="49" charset="0"/>
              <a:cs typeface="Courier New" pitchFamily="49" charset="0"/>
            </a:endParaRPr>
          </a:p>
          <a:p>
            <a:endParaRPr lang="pl-PL" sz="1400" dirty="0" smtClean="0">
              <a:latin typeface="Courier New" pitchFamily="49" charset="0"/>
              <a:cs typeface="Courier New" pitchFamily="49" charset="0"/>
            </a:endParaRPr>
          </a:p>
          <a:p>
            <a:r>
              <a:rPr lang="pl-PL" sz="1400" dirty="0" smtClean="0">
                <a:latin typeface="Courier New" pitchFamily="49" charset="0"/>
                <a:cs typeface="Courier New" pitchFamily="49" charset="0"/>
              </a:rPr>
              <a:t>CYB5_CHICK      MVGSSEAGGEAWRGRYYRLEEVQKHNNSQSTWIIVHHRIYDITKFLDEHPGGEEVLREQA</a:t>
            </a:r>
          </a:p>
          <a:p>
            <a:r>
              <a:rPr lang="pl-PL" sz="1400" dirty="0" smtClean="0">
                <a:latin typeface="Courier New" pitchFamily="49" charset="0"/>
                <a:cs typeface="Courier New" pitchFamily="49" charset="0"/>
              </a:rPr>
              <a:t>CYB5_HUMAN      ---MAEQSDEAV--KYYTLEEIQKHNHSKSTWLILHHKVYDLTKFLEEHPGGEEVLREQA</a:t>
            </a:r>
          </a:p>
          <a:p>
            <a:r>
              <a:rPr lang="pl-PL" sz="1400" dirty="0" smtClean="0">
                <a:latin typeface="Courier New" pitchFamily="49" charset="0"/>
                <a:cs typeface="Courier New" pitchFamily="49" charset="0"/>
              </a:rPr>
              <a:t>CYB5_HORSE      ---MAEQSDKAV--KYYTLEEIKKHNHSKSTWLILHHKVYDLTKFLEDHPGGEEVLREQA</a:t>
            </a:r>
          </a:p>
          <a:p>
            <a:r>
              <a:rPr lang="pl-PL" sz="1400" dirty="0" smtClean="0">
                <a:latin typeface="Courier New" pitchFamily="49" charset="0"/>
                <a:cs typeface="Courier New" pitchFamily="49" charset="0"/>
              </a:rPr>
              <a:t>CYB5_MUSDO      ------MSSEDV--KYFTRAEVAKNNTKDKNWFIIHNNVYDVTAFLNEHPGGEEVLIEQA</a:t>
            </a:r>
          </a:p>
          <a:p>
            <a:r>
              <a:rPr lang="pl-PL" sz="1400" dirty="0" smtClean="0">
                <a:latin typeface="Courier New" pitchFamily="49" charset="0"/>
                <a:cs typeface="Courier New" pitchFamily="49" charset="0"/>
              </a:rPr>
              <a:t>CYB5_DROME      ------MSSEET--KTFTRAEVAKHNTNKDTWLLIHNNIYDVTAFLNEHPGGEEVLIEQA</a:t>
            </a:r>
          </a:p>
          <a:p>
            <a:r>
              <a:rPr lang="pl-PL" sz="1400" dirty="0" smtClean="0">
                <a:latin typeface="Courier New" pitchFamily="49" charset="0"/>
                <a:cs typeface="Courier New" pitchFamily="49" charset="0"/>
              </a:rPr>
              <a:t>                                                                            </a:t>
            </a:r>
          </a:p>
          <a:p>
            <a:endParaRPr lang="pl-PL" sz="1400" dirty="0" smtClean="0">
              <a:latin typeface="Courier New" pitchFamily="49" charset="0"/>
              <a:cs typeface="Courier New" pitchFamily="49" charset="0"/>
            </a:endParaRPr>
          </a:p>
          <a:p>
            <a:r>
              <a:rPr lang="pl-PL" sz="1400" dirty="0" smtClean="0">
                <a:latin typeface="Courier New" pitchFamily="49" charset="0"/>
                <a:cs typeface="Courier New" pitchFamily="49" charset="0"/>
              </a:rPr>
              <a:t>CYB5_CHICK      GGDATENFEDVGHSTDARALSETFIIGELHPDDRPKLQKPAE-TLITTVQSNSSSWSNWV</a:t>
            </a:r>
          </a:p>
          <a:p>
            <a:r>
              <a:rPr lang="pl-PL" sz="1400" dirty="0" smtClean="0">
                <a:latin typeface="Courier New" pitchFamily="49" charset="0"/>
                <a:cs typeface="Courier New" pitchFamily="49" charset="0"/>
              </a:rPr>
              <a:t>CYB5_HUMAN      GGDATENFEDVGHSTDAREMSKTFIIGELHPDDRPKLNKPPE-TLITTIDSSSSWWTNWV</a:t>
            </a:r>
          </a:p>
          <a:p>
            <a:r>
              <a:rPr lang="pl-PL" sz="1400" dirty="0" smtClean="0">
                <a:latin typeface="Courier New" pitchFamily="49" charset="0"/>
                <a:cs typeface="Courier New" pitchFamily="49" charset="0"/>
              </a:rPr>
              <a:t>CYB5_HORSE      GGDATENFEDIGHSTDARELSKTFIIGELHPDDRSKIAKPVE-TLITTVDSNSSWWTNWV</a:t>
            </a:r>
          </a:p>
          <a:p>
            <a:r>
              <a:rPr lang="pl-PL" sz="1400" dirty="0" smtClean="0">
                <a:latin typeface="Courier New" pitchFamily="49" charset="0"/>
                <a:cs typeface="Courier New" pitchFamily="49" charset="0"/>
              </a:rPr>
              <a:t>CYB5_MUSDO      GKDATEHFEDVGHSSDAREMMKQYKVGELVAEERSNVPEKSEPTWNTEQKTEESSMKSWL</a:t>
            </a:r>
          </a:p>
          <a:p>
            <a:r>
              <a:rPr lang="pl-PL" sz="1400" dirty="0" smtClean="0">
                <a:latin typeface="Courier New" pitchFamily="49" charset="0"/>
                <a:cs typeface="Courier New" pitchFamily="49" charset="0"/>
              </a:rPr>
              <a:t>CYB5_DROME      GKDATENFEDVGHSNDARDMMKKYKIGELVESERTSVAQKSEPTWSTEQQTEESSVKSWL</a:t>
            </a:r>
          </a:p>
          <a:p>
            <a:r>
              <a:rPr lang="pl-PL" sz="1400" dirty="0" smtClean="0">
                <a:latin typeface="Courier New" pitchFamily="49" charset="0"/>
                <a:cs typeface="Courier New" pitchFamily="49" charset="0"/>
              </a:rPr>
              <a:t>                                                                            </a:t>
            </a:r>
          </a:p>
          <a:p>
            <a:endParaRPr lang="pl-PL" sz="1400" dirty="0" smtClean="0">
              <a:latin typeface="Courier New" pitchFamily="49" charset="0"/>
              <a:cs typeface="Courier New" pitchFamily="49" charset="0"/>
            </a:endParaRPr>
          </a:p>
          <a:p>
            <a:r>
              <a:rPr lang="pl-PL" sz="1400" dirty="0" smtClean="0">
                <a:latin typeface="Courier New" pitchFamily="49" charset="0"/>
                <a:cs typeface="Courier New" pitchFamily="49" charset="0"/>
              </a:rPr>
              <a:t>CYB5_CHICK      IPAIAAIIVALMYRSYMSE---</a:t>
            </a:r>
          </a:p>
          <a:p>
            <a:r>
              <a:rPr lang="pl-PL" sz="1400" dirty="0" smtClean="0">
                <a:latin typeface="Courier New" pitchFamily="49" charset="0"/>
                <a:cs typeface="Courier New" pitchFamily="49" charset="0"/>
              </a:rPr>
              <a:t>CYB5_HUMAN      IPAISAVAVALMYRLYMAED--</a:t>
            </a:r>
          </a:p>
          <a:p>
            <a:r>
              <a:rPr lang="pl-PL" sz="1400" dirty="0" smtClean="0">
                <a:latin typeface="Courier New" pitchFamily="49" charset="0"/>
                <a:cs typeface="Courier New" pitchFamily="49" charset="0"/>
              </a:rPr>
              <a:t>CYB5_HORSE      IPAISAVVVALMYRIYTAED--</a:t>
            </a:r>
          </a:p>
          <a:p>
            <a:r>
              <a:rPr lang="pl-PL" sz="1400" dirty="0" smtClean="0">
                <a:latin typeface="Courier New" pitchFamily="49" charset="0"/>
                <a:cs typeface="Courier New" pitchFamily="49" charset="0"/>
              </a:rPr>
              <a:t>CYB5_MUSDO      MPFVLGLVATLIYKFFFGTKSQ</a:t>
            </a:r>
          </a:p>
          <a:p>
            <a:r>
              <a:rPr lang="pl-PL" sz="1400" dirty="0" smtClean="0">
                <a:latin typeface="Courier New" pitchFamily="49" charset="0"/>
                <a:cs typeface="Courier New" pitchFamily="49" charset="0"/>
              </a:rPr>
              <a:t>CYB5_DROME      VPLVLCLVATLFYKFFFGGAKQ</a:t>
            </a:r>
          </a:p>
          <a:p>
            <a:endParaRPr lang="ru-RU" sz="1400" dirty="0">
              <a:latin typeface="Courier New" pitchFamily="49" charset="0"/>
              <a:cs typeface="Courier New" pitchFamily="49"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Визуализация множественного выравнивания</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57</a:t>
            </a:fld>
            <a:endParaRPr lang="ru-RU"/>
          </a:p>
        </p:txBody>
      </p:sp>
      <p:pic>
        <p:nvPicPr>
          <p:cNvPr id="65538" name="Picture 2"/>
          <p:cNvPicPr>
            <a:picLocks noChangeAspect="1" noChangeArrowheads="1"/>
          </p:cNvPicPr>
          <p:nvPr/>
        </p:nvPicPr>
        <p:blipFill>
          <a:blip r:embed="rId3" cstate="print"/>
          <a:srcRect l="2001" t="8868" r="10007" b="42125"/>
          <a:stretch>
            <a:fillRect/>
          </a:stretch>
        </p:blipFill>
        <p:spPr bwMode="auto">
          <a:xfrm>
            <a:off x="0" y="1905000"/>
            <a:ext cx="12060622" cy="404232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Карта сходства: </a:t>
            </a:r>
            <a:br>
              <a:rPr lang="ru-RU" dirty="0" smtClean="0"/>
            </a:br>
            <a:r>
              <a:rPr lang="ru-RU" dirty="0" smtClean="0"/>
              <a:t>два генома</a:t>
            </a:r>
            <a:endParaRPr lang="ru-RU" dirty="0"/>
          </a:p>
        </p:txBody>
      </p:sp>
      <p:sp>
        <p:nvSpPr>
          <p:cNvPr id="10" name="Номер слайда 1"/>
          <p:cNvSpPr>
            <a:spLocks noGrp="1"/>
          </p:cNvSpPr>
          <p:nvPr>
            <p:ph type="sldNum" sz="quarter" idx="12"/>
          </p:nvPr>
        </p:nvSpPr>
        <p:spPr>
          <a:xfrm>
            <a:off x="6553200" y="6356350"/>
            <a:ext cx="2133600" cy="365125"/>
          </a:xfrm>
        </p:spPr>
        <p:txBody>
          <a:bodyPr/>
          <a:lstStyle/>
          <a:p>
            <a:fld id="{51B0424B-BA00-4C1D-946A-CCF19F3E8C64}" type="slidenum">
              <a:rPr lang="ru-RU" smtClean="0"/>
              <a:pPr/>
              <a:t>6</a:t>
            </a:fld>
            <a:endParaRPr lang="ru-RU"/>
          </a:p>
        </p:txBody>
      </p:sp>
      <p:sp>
        <p:nvSpPr>
          <p:cNvPr id="11" name="TextBox 10"/>
          <p:cNvSpPr txBox="1"/>
          <p:nvPr/>
        </p:nvSpPr>
        <p:spPr>
          <a:xfrm>
            <a:off x="3151015" y="5656490"/>
            <a:ext cx="2521652" cy="646331"/>
          </a:xfrm>
          <a:prstGeom prst="rect">
            <a:avLst/>
          </a:prstGeom>
          <a:noFill/>
        </p:spPr>
        <p:txBody>
          <a:bodyPr wrap="none" rtlCol="0">
            <a:spAutoFit/>
          </a:bodyPr>
          <a:lstStyle/>
          <a:p>
            <a:r>
              <a:rPr lang="en-US" sz="3600" i="1" dirty="0" err="1" smtClean="0"/>
              <a:t>Brucella</a:t>
            </a:r>
            <a:r>
              <a:rPr lang="en-US" sz="3600" i="1" dirty="0" smtClean="0"/>
              <a:t> </a:t>
            </a:r>
            <a:r>
              <a:rPr lang="en-US" sz="3600" i="1" dirty="0" err="1" smtClean="0"/>
              <a:t>ovis</a:t>
            </a:r>
            <a:endParaRPr lang="ru-RU" sz="3600" dirty="0"/>
          </a:p>
        </p:txBody>
      </p:sp>
      <p:pic>
        <p:nvPicPr>
          <p:cNvPr id="12" name="Picture 2" descr="http://blast.ncbi.nlm.nih.gov/hitmatrix/hit_matrix.cgi?rid=1GD8A2P0113&amp;width=600&amp;height=300"/>
          <p:cNvPicPr>
            <a:picLocks noChangeAspect="1" noChangeArrowheads="1"/>
          </p:cNvPicPr>
          <p:nvPr/>
        </p:nvPicPr>
        <p:blipFill>
          <a:blip r:embed="rId3" cstate="print"/>
          <a:srcRect/>
          <a:stretch>
            <a:fillRect/>
          </a:stretch>
        </p:blipFill>
        <p:spPr bwMode="auto">
          <a:xfrm>
            <a:off x="1038740" y="1815990"/>
            <a:ext cx="7834620" cy="3917310"/>
          </a:xfrm>
          <a:prstGeom prst="rect">
            <a:avLst/>
          </a:prstGeom>
          <a:noFill/>
          <a:ln w="38100">
            <a:solidFill>
              <a:schemeClr val="tx1">
                <a:lumMod val="75000"/>
                <a:lumOff val="25000"/>
              </a:schemeClr>
            </a:solidFill>
          </a:ln>
        </p:spPr>
      </p:pic>
      <p:sp>
        <p:nvSpPr>
          <p:cNvPr id="13" name="TextBox 12"/>
          <p:cNvSpPr txBox="1"/>
          <p:nvPr/>
        </p:nvSpPr>
        <p:spPr>
          <a:xfrm rot="16200000">
            <a:off x="-578411" y="3469816"/>
            <a:ext cx="2498056" cy="646331"/>
          </a:xfrm>
          <a:prstGeom prst="rect">
            <a:avLst/>
          </a:prstGeom>
          <a:noFill/>
        </p:spPr>
        <p:txBody>
          <a:bodyPr wrap="none" rtlCol="0">
            <a:spAutoFit/>
          </a:bodyPr>
          <a:lstStyle/>
          <a:p>
            <a:r>
              <a:rPr lang="en-US" sz="3600" i="1" dirty="0" err="1" smtClean="0"/>
              <a:t>Brucella</a:t>
            </a:r>
            <a:r>
              <a:rPr lang="en-US" sz="3600" i="1" dirty="0" smtClean="0"/>
              <a:t> </a:t>
            </a:r>
            <a:r>
              <a:rPr lang="en-US" sz="3600" i="1" dirty="0" err="1" smtClean="0"/>
              <a:t>suis</a:t>
            </a:r>
            <a:endParaRPr lang="ru-RU"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Карта сходства: </a:t>
            </a:r>
            <a:br>
              <a:rPr lang="ru-RU" dirty="0" smtClean="0"/>
            </a:br>
            <a:r>
              <a:rPr lang="ru-RU" dirty="0" smtClean="0"/>
              <a:t>те же два генома</a:t>
            </a:r>
            <a:endParaRPr lang="ru-RU" dirty="0"/>
          </a:p>
        </p:txBody>
      </p:sp>
      <p:sp>
        <p:nvSpPr>
          <p:cNvPr id="10" name="Номер слайда 1"/>
          <p:cNvSpPr>
            <a:spLocks noGrp="1"/>
          </p:cNvSpPr>
          <p:nvPr>
            <p:ph type="sldNum" sz="quarter" idx="12"/>
          </p:nvPr>
        </p:nvSpPr>
        <p:spPr>
          <a:xfrm>
            <a:off x="6553200" y="6356350"/>
            <a:ext cx="2133600" cy="365125"/>
          </a:xfrm>
        </p:spPr>
        <p:txBody>
          <a:bodyPr/>
          <a:lstStyle/>
          <a:p>
            <a:fld id="{51B0424B-BA00-4C1D-946A-CCF19F3E8C64}" type="slidenum">
              <a:rPr lang="ru-RU" smtClean="0"/>
              <a:pPr/>
              <a:t>7</a:t>
            </a:fld>
            <a:endParaRPr lang="ru-RU"/>
          </a:p>
        </p:txBody>
      </p:sp>
      <p:sp>
        <p:nvSpPr>
          <p:cNvPr id="11" name="TextBox 10"/>
          <p:cNvSpPr txBox="1"/>
          <p:nvPr/>
        </p:nvSpPr>
        <p:spPr>
          <a:xfrm>
            <a:off x="3151015" y="5656490"/>
            <a:ext cx="2521652" cy="646331"/>
          </a:xfrm>
          <a:prstGeom prst="rect">
            <a:avLst/>
          </a:prstGeom>
          <a:noFill/>
        </p:spPr>
        <p:txBody>
          <a:bodyPr wrap="none" rtlCol="0">
            <a:spAutoFit/>
          </a:bodyPr>
          <a:lstStyle/>
          <a:p>
            <a:r>
              <a:rPr lang="en-US" sz="3600" i="1" dirty="0" err="1" smtClean="0"/>
              <a:t>Brucella</a:t>
            </a:r>
            <a:r>
              <a:rPr lang="en-US" sz="3600" i="1" dirty="0" smtClean="0"/>
              <a:t> </a:t>
            </a:r>
            <a:r>
              <a:rPr lang="en-US" sz="3600" i="1" dirty="0" err="1" smtClean="0"/>
              <a:t>ovis</a:t>
            </a:r>
            <a:endParaRPr lang="ru-RU" sz="3600" dirty="0"/>
          </a:p>
        </p:txBody>
      </p:sp>
      <p:sp>
        <p:nvSpPr>
          <p:cNvPr id="13" name="TextBox 12"/>
          <p:cNvSpPr txBox="1"/>
          <p:nvPr/>
        </p:nvSpPr>
        <p:spPr>
          <a:xfrm rot="16200000">
            <a:off x="-578411" y="3469816"/>
            <a:ext cx="2498056" cy="646331"/>
          </a:xfrm>
          <a:prstGeom prst="rect">
            <a:avLst/>
          </a:prstGeom>
          <a:noFill/>
        </p:spPr>
        <p:txBody>
          <a:bodyPr wrap="none" rtlCol="0">
            <a:spAutoFit/>
          </a:bodyPr>
          <a:lstStyle/>
          <a:p>
            <a:r>
              <a:rPr lang="en-US" sz="3600" i="1" dirty="0" err="1" smtClean="0"/>
              <a:t>Brucella</a:t>
            </a:r>
            <a:r>
              <a:rPr lang="en-US" sz="3600" i="1" dirty="0" smtClean="0"/>
              <a:t> </a:t>
            </a:r>
            <a:r>
              <a:rPr lang="en-US" sz="3600" i="1" dirty="0" err="1" smtClean="0"/>
              <a:t>suis</a:t>
            </a:r>
            <a:endParaRPr lang="ru-RU" sz="3600" dirty="0"/>
          </a:p>
        </p:txBody>
      </p:sp>
      <p:pic>
        <p:nvPicPr>
          <p:cNvPr id="37892" name="Picture 4" descr="http://blast.ncbi.nlm.nih.gov/hitmatrix/hit_matrix.cgi?rid=25BEERJU114&amp;width=600&amp;height=300"/>
          <p:cNvPicPr>
            <a:picLocks noChangeAspect="1" noChangeArrowheads="1"/>
          </p:cNvPicPr>
          <p:nvPr/>
        </p:nvPicPr>
        <p:blipFill>
          <a:blip r:embed="rId3" cstate="print"/>
          <a:srcRect/>
          <a:stretch>
            <a:fillRect/>
          </a:stretch>
        </p:blipFill>
        <p:spPr bwMode="auto">
          <a:xfrm>
            <a:off x="1143000" y="2286000"/>
            <a:ext cx="6858000" cy="3429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ode.jpeg"/>
          <p:cNvPicPr>
            <a:picLocks noChangeAspect="1"/>
          </p:cNvPicPr>
          <p:nvPr/>
        </p:nvPicPr>
        <p:blipFill>
          <a:blip r:embed="rId2" cstate="print"/>
          <a:stretch>
            <a:fillRect/>
          </a:stretch>
        </p:blipFill>
        <p:spPr>
          <a:xfrm>
            <a:off x="40159" y="0"/>
            <a:ext cx="9063681" cy="6858000"/>
          </a:xfrm>
          <a:prstGeom prst="rect">
            <a:avLst/>
          </a:prstGeom>
        </p:spPr>
      </p:pic>
      <p:sp>
        <p:nvSpPr>
          <p:cNvPr id="3" name="Номер слайда 2"/>
          <p:cNvSpPr>
            <a:spLocks noGrp="1"/>
          </p:cNvSpPr>
          <p:nvPr>
            <p:ph type="sldNum" sz="quarter" idx="12"/>
          </p:nvPr>
        </p:nvSpPr>
        <p:spPr/>
        <p:txBody>
          <a:bodyPr/>
          <a:lstStyle/>
          <a:p>
            <a:fld id="{47F273CD-8B2A-49DB-800F-E4162CFD26FF}"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
            <a:ext cx="8229600" cy="1143000"/>
          </a:xfrm>
        </p:spPr>
        <p:txBody>
          <a:bodyPr/>
          <a:lstStyle/>
          <a:p>
            <a:r>
              <a:rPr lang="ru-RU" dirty="0" smtClean="0"/>
              <a:t>Аминокислотные остатки</a:t>
            </a:r>
            <a:endParaRPr lang="ru-RU" dirty="0"/>
          </a:p>
        </p:txBody>
      </p:sp>
      <p:sp>
        <p:nvSpPr>
          <p:cNvPr id="3" name="Номер слайда 2"/>
          <p:cNvSpPr>
            <a:spLocks noGrp="1"/>
          </p:cNvSpPr>
          <p:nvPr>
            <p:ph type="sldNum" sz="quarter" idx="12"/>
          </p:nvPr>
        </p:nvSpPr>
        <p:spPr/>
        <p:txBody>
          <a:bodyPr/>
          <a:lstStyle/>
          <a:p>
            <a:fld id="{5F2EBBE5-053C-4602-A123-7934C9B71A66}" type="slidenum">
              <a:rPr lang="ru-RU" smtClean="0"/>
              <a:pPr/>
              <a:t>9</a:t>
            </a:fld>
            <a:endParaRPr lang="ru-RU"/>
          </a:p>
        </p:txBody>
      </p:sp>
      <p:pic>
        <p:nvPicPr>
          <p:cNvPr id="63490" name="Picture 2"/>
          <p:cNvPicPr>
            <a:picLocks noChangeAspect="1" noChangeArrowheads="1"/>
          </p:cNvPicPr>
          <p:nvPr/>
        </p:nvPicPr>
        <p:blipFill>
          <a:blip r:embed="rId3" cstate="print"/>
          <a:srcRect/>
          <a:stretch>
            <a:fillRect/>
          </a:stretch>
        </p:blipFill>
        <p:spPr bwMode="auto">
          <a:xfrm>
            <a:off x="762000" y="838200"/>
            <a:ext cx="7639050" cy="60340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4867</Words>
  <Application>Microsoft Office PowerPoint</Application>
  <PresentationFormat>Экран (4:3)</PresentationFormat>
  <Paragraphs>554</Paragraphs>
  <Slides>57</Slides>
  <Notes>26</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Тема Office</vt:lpstr>
      <vt:lpstr>Молекулярная эволюция</vt:lpstr>
      <vt:lpstr>Живые существа</vt:lpstr>
      <vt:lpstr>Слайд 3</vt:lpstr>
      <vt:lpstr>Клетки</vt:lpstr>
      <vt:lpstr>Последовательность ДНК</vt:lpstr>
      <vt:lpstr>Карта сходства:  два генома</vt:lpstr>
      <vt:lpstr>Карта сходства:  те же два генома</vt:lpstr>
      <vt:lpstr>Слайд 8</vt:lpstr>
      <vt:lpstr>Аминокислотные остатки</vt:lpstr>
      <vt:lpstr>Разные визуализации структуры белка</vt:lpstr>
      <vt:lpstr>Слайд 11</vt:lpstr>
      <vt:lpstr>От ДНК к белку</vt:lpstr>
      <vt:lpstr>Карта сходства:  кусок генома vs мРНК</vt:lpstr>
      <vt:lpstr>Что есть в геноме, кроме генов?</vt:lpstr>
      <vt:lpstr>Производство белка в прокариотах</vt:lpstr>
      <vt:lpstr>Слайд 16</vt:lpstr>
      <vt:lpstr>Мутации</vt:lpstr>
      <vt:lpstr>Потомство бактерии</vt:lpstr>
      <vt:lpstr>Потомство бактерии</vt:lpstr>
      <vt:lpstr>Потомство бактерии</vt:lpstr>
      <vt:lpstr>Судьба нейтральной мутации</vt:lpstr>
      <vt:lpstr>Судьба нейтральной мутации</vt:lpstr>
      <vt:lpstr>Судьба нейтральной мутации</vt:lpstr>
      <vt:lpstr>Случайное блуждание</vt:lpstr>
      <vt:lpstr>Случайное блуждание с поглощением</vt:lpstr>
      <vt:lpstr>Генетический дрейф</vt:lpstr>
      <vt:lpstr>А если мутация не нейтральна?</vt:lpstr>
      <vt:lpstr>Положительный отбор</vt:lpstr>
      <vt:lpstr>А если родителей двое?</vt:lpstr>
      <vt:lpstr>А если родителей двое?</vt:lpstr>
      <vt:lpstr>А если родителей двое?</vt:lpstr>
      <vt:lpstr>Будем следить за конкретным геном</vt:lpstr>
      <vt:lpstr>Будем следить за конкретным геном</vt:lpstr>
      <vt:lpstr>Закрепление мутаций</vt:lpstr>
      <vt:lpstr>Закрепление мутаций</vt:lpstr>
      <vt:lpstr>Точечные замены в кодирующей последовательности</vt:lpstr>
      <vt:lpstr>Эволюция белков</vt:lpstr>
      <vt:lpstr>Мы видим лишь закрепившиеся мутации</vt:lpstr>
      <vt:lpstr>Матрица замен аминокислот</vt:lpstr>
      <vt:lpstr>Задача выравнивания</vt:lpstr>
      <vt:lpstr>Задача выравнивания</vt:lpstr>
      <vt:lpstr>Змей-горыныч биоинформатики</vt:lpstr>
      <vt:lpstr>Формализация 1: вес глобального выравнивания</vt:lpstr>
      <vt:lpstr>Проблема 1: адекватность формализации</vt:lpstr>
      <vt:lpstr>Проблема 2: реализация</vt:lpstr>
      <vt:lpstr>Проблема 2: реализация</vt:lpstr>
      <vt:lpstr>Идея динамического программирования</vt:lpstr>
      <vt:lpstr>Идея динамического программирования</vt:lpstr>
      <vt:lpstr>Алгоритм Нидлмана – Вунша (Needleman&amp;Wunsch) </vt:lpstr>
      <vt:lpstr>Алгоритм Нидлмана – Вунша (Needleman&amp;Wunsch) </vt:lpstr>
      <vt:lpstr>Формализация 1а: аффинные штрафы за гэпы</vt:lpstr>
      <vt:lpstr>Формализация 2: вес локального выравнивания</vt:lpstr>
      <vt:lpstr>Локальное выравнивание</vt:lpstr>
      <vt:lpstr>Пример локального выравнивания</vt:lpstr>
      <vt:lpstr>Алгоритм даёт ответ всегда, даже если осмысленного ответа не существует!</vt:lpstr>
      <vt:lpstr>А ещё бывает множественное выравнивание</vt:lpstr>
      <vt:lpstr>Визуализация множественного выравнивания</vt:lpstr>
    </vt:vector>
  </TitlesOfParts>
  <Company>msu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Молекулярная эволюция</dc:title>
  <dc:creator>Spirin</dc:creator>
  <cp:lastModifiedBy>Spirin</cp:lastModifiedBy>
  <cp:revision>14</cp:revision>
  <dcterms:created xsi:type="dcterms:W3CDTF">2017-03-15T07:12:19Z</dcterms:created>
  <dcterms:modified xsi:type="dcterms:W3CDTF">2017-03-15T09:04:47Z</dcterms:modified>
</cp:coreProperties>
</file>