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6EC4F-A7BE-43C1-AFD4-791785F3CF78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37B58-D859-462A-9C1C-0917666057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37B58-D859-462A-9C1C-0917666057D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</a:t>
            </a:r>
            <a:r>
              <a:rPr lang="en-US" dirty="0" err="1" smtClean="0"/>
              <a:t>Jalview</a:t>
            </a:r>
            <a:r>
              <a:rPr lang="ru-RU" dirty="0" smtClean="0"/>
              <a:t>, одна из многих возможных раскрасок.</a:t>
            </a:r>
          </a:p>
          <a:p>
            <a:r>
              <a:rPr lang="ru-RU" dirty="0" smtClean="0"/>
              <a:t>Попробуйте</a:t>
            </a:r>
            <a:r>
              <a:rPr lang="ru-RU" baseline="0" dirty="0" smtClean="0"/>
              <a:t> понять, что означает тёмно-синий и светло-синий фон буквы.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1.</a:t>
            </a:r>
            <a:r>
              <a:rPr lang="ru-RU" dirty="0" smtClean="0"/>
              <a:t> </a:t>
            </a:r>
            <a:r>
              <a:rPr lang="pl-PL" i="0" dirty="0" smtClean="0"/>
              <a:t>Altschul,S.F., Gish,W., Miller,W., Myers,E.W. and Lipman,D.J. (1990) Basic local alignment search tool. </a:t>
            </a:r>
            <a:r>
              <a:rPr lang="pl-PL" i="1" dirty="0" smtClean="0"/>
              <a:t>J. Mol. Biol</a:t>
            </a:r>
            <a:r>
              <a:rPr lang="pl-PL" i="0" dirty="0" smtClean="0"/>
              <a:t>., 215, 403–410.</a:t>
            </a:r>
          </a:p>
          <a:p>
            <a:r>
              <a:rPr lang="pl-PL" dirty="0" smtClean="0"/>
              <a:t>2.</a:t>
            </a:r>
            <a:r>
              <a:rPr lang="ru-RU" dirty="0" smtClean="0"/>
              <a:t> </a:t>
            </a:r>
            <a:r>
              <a:rPr lang="pl-PL" i="0" dirty="0" smtClean="0"/>
              <a:t>Altschul,S.F., Madden,T.L., Schaffer,A.A., Zhang,J., Zhang,Z., Miller,W. and Lipman,D.J. (1997) Gapped BLAST and PSI-BLAST: a new generation of protein database search programs. </a:t>
            </a:r>
            <a:r>
              <a:rPr lang="pl-PL" i="1" dirty="0" smtClean="0"/>
              <a:t>Nucleic Acids Res</a:t>
            </a:r>
            <a:r>
              <a:rPr lang="pl-PL" i="0" dirty="0" smtClean="0"/>
              <a:t>., 25, 3389–3402.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D8CE-4FEC-4CEE-B4D4-969C4CD8EC1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Последовательности двух белков приведены в так</a:t>
            </a:r>
            <a:r>
              <a:rPr lang="ru-RU" baseline="0" dirty="0" smtClean="0"/>
              <a:t> называемом </a:t>
            </a:r>
            <a:r>
              <a:rPr lang="en-US" baseline="0" dirty="0" err="1" smtClean="0"/>
              <a:t>fasta</a:t>
            </a:r>
            <a:r>
              <a:rPr lang="en-US" baseline="0" dirty="0" smtClean="0"/>
              <a:t>-</a:t>
            </a:r>
            <a:r>
              <a:rPr lang="ru-RU" baseline="0" dirty="0" smtClean="0"/>
              <a:t>формате.</a:t>
            </a:r>
          </a:p>
          <a:p>
            <a:r>
              <a:rPr lang="ru-RU" baseline="0" dirty="0" smtClean="0"/>
              <a:t>Это наиболее распространённый формат для хранения биологических последовательностей в компьютерных файлах.</a:t>
            </a:r>
          </a:p>
          <a:p>
            <a:r>
              <a:rPr lang="ru-RU" baseline="0" dirty="0" smtClean="0"/>
              <a:t>Каждая последовательность занимает несколько строк, первая из которых начинается с </a:t>
            </a:r>
            <a:r>
              <a:rPr lang="en-US" baseline="0" dirty="0" smtClean="0"/>
              <a:t>“&gt;” </a:t>
            </a:r>
            <a:r>
              <a:rPr lang="ru-RU" baseline="0" dirty="0" smtClean="0"/>
              <a:t>и содержит название, а также часто краткое описание последовательности.</a:t>
            </a:r>
          </a:p>
          <a:p>
            <a:r>
              <a:rPr lang="ru-RU" baseline="0" dirty="0" smtClean="0"/>
              <a:t>Остальные строки – сама последовательность (буквы, обозначающие аминокислоты или нуклеотиды).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Матрица называется </a:t>
            </a:r>
            <a:r>
              <a:rPr lang="en-US" dirty="0" smtClean="0"/>
              <a:t>“BLOSUM62”.</a:t>
            </a:r>
          </a:p>
          <a:p>
            <a:r>
              <a:rPr lang="ru-RU" dirty="0" smtClean="0"/>
              <a:t>Для</a:t>
            </a:r>
            <a:r>
              <a:rPr lang="ru-RU" baseline="0" dirty="0" smtClean="0"/>
              <a:t> построения матрицы взяты пары соответствующих друг другу аминокислот из последовательностей родственных белков.</a:t>
            </a:r>
          </a:p>
          <a:p>
            <a:r>
              <a:rPr lang="ru-RU" baseline="0" dirty="0" smtClean="0"/>
              <a:t>Предварительно отобраны пары белков, сходных не более чем на 62% по всей длине.</a:t>
            </a:r>
          </a:p>
          <a:p>
            <a:r>
              <a:rPr lang="ru-RU" baseline="0" dirty="0" smtClean="0"/>
              <a:t>После этого определены частоты пар аминокислот </a:t>
            </a:r>
            <a:r>
              <a:rPr lang="en-US" i="1" baseline="0" dirty="0" smtClean="0"/>
              <a:t>q</a:t>
            </a:r>
            <a:r>
              <a:rPr lang="en-US" i="1" baseline="-25000" dirty="0" smtClean="0"/>
              <a:t>ab</a:t>
            </a:r>
            <a:r>
              <a:rPr lang="en-US" baseline="0" dirty="0" smtClean="0"/>
              <a:t> </a:t>
            </a:r>
            <a:r>
              <a:rPr lang="ru-RU" baseline="0" dirty="0" smtClean="0"/>
              <a:t>и частоты отдельных аминокислот </a:t>
            </a:r>
            <a:r>
              <a:rPr lang="en-US" i="1" baseline="0" dirty="0" smtClean="0"/>
              <a:t>p</a:t>
            </a:r>
            <a:r>
              <a:rPr lang="en-US" i="1" baseline="-25000" dirty="0" smtClean="0"/>
              <a:t>a</a:t>
            </a:r>
            <a:r>
              <a:rPr lang="en-US" baseline="0" dirty="0" smtClean="0"/>
              <a:t>.</a:t>
            </a:r>
          </a:p>
          <a:p>
            <a:r>
              <a:rPr lang="ru-RU" baseline="0" dirty="0" smtClean="0"/>
              <a:t>Число на пересечении строки </a:t>
            </a:r>
            <a:r>
              <a:rPr lang="en-US" i="1" baseline="0" dirty="0" smtClean="0"/>
              <a:t>a</a:t>
            </a:r>
            <a:r>
              <a:rPr lang="en-US" baseline="0" dirty="0" smtClean="0"/>
              <a:t> </a:t>
            </a:r>
            <a:r>
              <a:rPr lang="ru-RU" baseline="0" dirty="0" smtClean="0"/>
              <a:t>и столбца </a:t>
            </a:r>
            <a:r>
              <a:rPr lang="en-US" i="1" baseline="0" dirty="0" smtClean="0"/>
              <a:t>b</a:t>
            </a:r>
            <a:r>
              <a:rPr lang="en-US" baseline="0" dirty="0" smtClean="0"/>
              <a:t> </a:t>
            </a:r>
            <a:r>
              <a:rPr lang="ru-RU" baseline="0" dirty="0" smtClean="0"/>
              <a:t>получается из </a:t>
            </a:r>
            <a:r>
              <a:rPr lang="en-US" baseline="0" dirty="0" smtClean="0"/>
              <a:t>ln (</a:t>
            </a:r>
            <a:r>
              <a:rPr lang="en-US" i="1" baseline="0" dirty="0" smtClean="0"/>
              <a:t>q</a:t>
            </a:r>
            <a:r>
              <a:rPr lang="en-US" i="1" baseline="-25000" dirty="0" smtClean="0"/>
              <a:t>ab</a:t>
            </a:r>
            <a:r>
              <a:rPr lang="en-US" baseline="0" dirty="0" smtClean="0"/>
              <a:t>/(</a:t>
            </a:r>
            <a:r>
              <a:rPr lang="en-US" i="1" baseline="0" dirty="0" smtClean="0"/>
              <a:t>p</a:t>
            </a:r>
            <a:r>
              <a:rPr lang="en-US" i="1" baseline="-25000" dirty="0" smtClean="0"/>
              <a:t>a</a:t>
            </a:r>
            <a:r>
              <a:rPr lang="en-US" i="1" baseline="0" dirty="0" smtClean="0"/>
              <a:t>p</a:t>
            </a:r>
            <a:r>
              <a:rPr lang="en-US" i="1" baseline="-25000" dirty="0" smtClean="0"/>
              <a:t>b</a:t>
            </a:r>
            <a:r>
              <a:rPr lang="ru-RU" baseline="0" dirty="0" smtClean="0"/>
              <a:t> </a:t>
            </a:r>
            <a:r>
              <a:rPr lang="en-US" baseline="0" dirty="0" smtClean="0"/>
              <a:t>)) </a:t>
            </a:r>
            <a:r>
              <a:rPr lang="ru-RU" baseline="0" dirty="0" smtClean="0"/>
              <a:t>после умножения на 2 и округления до ближайшего целого.</a:t>
            </a:r>
          </a:p>
          <a:p>
            <a:r>
              <a:rPr lang="ru-RU" dirty="0" smtClean="0"/>
              <a:t>То есть чем чаще </a:t>
            </a:r>
            <a:r>
              <a:rPr lang="ru-RU" baseline="0" dirty="0" smtClean="0"/>
              <a:t>замена </a:t>
            </a:r>
            <a:r>
              <a:rPr lang="en-US" i="1" baseline="0" dirty="0" smtClean="0"/>
              <a:t>a</a:t>
            </a:r>
            <a:r>
              <a:rPr lang="en-US" baseline="0" dirty="0" smtClean="0"/>
              <a:t> </a:t>
            </a:r>
            <a:r>
              <a:rPr lang="ru-RU" baseline="0" dirty="0" smtClean="0"/>
              <a:t>на </a:t>
            </a:r>
            <a:r>
              <a:rPr lang="en-US" i="1" baseline="0" dirty="0" smtClean="0"/>
              <a:t>b</a:t>
            </a:r>
            <a:r>
              <a:rPr lang="en-US" baseline="0" dirty="0" smtClean="0"/>
              <a:t> </a:t>
            </a:r>
            <a:r>
              <a:rPr lang="ru-RU" baseline="0" dirty="0" smtClean="0"/>
              <a:t>закрепляется в ходе эволюции, тем больше число.</a:t>
            </a:r>
            <a:endParaRPr lang="en-US" baseline="0" dirty="0" smtClean="0"/>
          </a:p>
          <a:p>
            <a:r>
              <a:rPr lang="ru-RU" baseline="0" dirty="0" smtClean="0"/>
              <a:t>Числа на диагонали отвечают средней консервативности (склонности не заменяться) соответствующей буквы.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http://en.wikipedia.org/wiki/Needleman%E2%80%93Wunsch_algorithm#mediaviewer/File:Needleman-Wunsch_pairwise_sequence_alignment.png</a:t>
            </a:r>
            <a:endParaRPr lang="ru-RU" dirty="0" smtClean="0"/>
          </a:p>
          <a:p>
            <a:r>
              <a:rPr lang="ru-RU" dirty="0" smtClean="0"/>
              <a:t>Здесь</a:t>
            </a:r>
            <a:r>
              <a:rPr lang="ru-RU" baseline="0" dirty="0" smtClean="0"/>
              <a:t> пример выравнивания последовательностей ДНК, где используется только два веса сопоставления: 1 или −1. </a:t>
            </a:r>
          </a:p>
          <a:p>
            <a:r>
              <a:rPr lang="ru-RU" baseline="0" dirty="0" smtClean="0"/>
              <a:t>При выравнивании последовательностей белков веса сопоставлений более разнообразны и берутся из матрицы замен.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«Работает плохо» значит:</a:t>
            </a:r>
            <a:r>
              <a:rPr lang="ru-RU" baseline="0" dirty="0" smtClean="0"/>
              <a:t> часто даёт результат, далёкий от биологически правильного.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Вне</a:t>
            </a:r>
            <a:r>
              <a:rPr lang="ru-RU" baseline="0" dirty="0" smtClean="0"/>
              <a:t> участка </a:t>
            </a:r>
            <a:r>
              <a:rPr lang="ru-RU" baseline="0" dirty="0" smtClean="0"/>
              <a:t>126-206 </a:t>
            </a:r>
            <a:r>
              <a:rPr lang="ru-RU" baseline="0" dirty="0" smtClean="0"/>
              <a:t>первой последовательности и участка </a:t>
            </a:r>
            <a:r>
              <a:rPr lang="ru-RU" baseline="0" dirty="0" smtClean="0"/>
              <a:t>283-367 </a:t>
            </a:r>
            <a:r>
              <a:rPr lang="ru-RU" baseline="0" dirty="0" smtClean="0"/>
              <a:t>второй последовательности алгоритм не выявил признаков родства, превосходящих по весу родство между этими участками.</a:t>
            </a:r>
          </a:p>
          <a:p>
            <a:r>
              <a:rPr lang="ru-RU" baseline="0" dirty="0" smtClean="0"/>
              <a:t>Иными словами: если эти последовательности родственны, то с наибольшей убедительностью родство проявляется на данных участках.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То,</a:t>
            </a:r>
            <a:r>
              <a:rPr lang="ru-RU" baseline="0" dirty="0" smtClean="0"/>
              <a:t> что выдают в данном случае программы, никакого биологического смысла скорее всего не несёт!</a:t>
            </a:r>
          </a:p>
          <a:p>
            <a:r>
              <a:rPr lang="ru-RU" baseline="0" dirty="0" smtClean="0"/>
              <a:t>Но программы устроены так, что выдают ответ на любых исходных данных.</a:t>
            </a:r>
          </a:p>
          <a:p>
            <a:r>
              <a:rPr lang="ru-RU" baseline="0" dirty="0" smtClean="0"/>
              <a:t>Определять, есть ли смысл – задача пользователя!</a:t>
            </a:r>
          </a:p>
          <a:p>
            <a:r>
              <a:rPr lang="ru-RU" baseline="0" dirty="0" smtClean="0"/>
              <a:t>(А в помощь ему – другие программы и методы).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Закономерности</a:t>
            </a:r>
            <a:r>
              <a:rPr lang="ru-RU" baseline="0" dirty="0" smtClean="0"/>
              <a:t> эволюции лучше всего видны при рассмотрении достаточно «толстых» множественных выравниваний (пока мы видим лишь две последовательности, в наблюдаемых заменах слишком велика роль случая)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F5F1-A26E-496E-AF8E-1F3B6A3508FD}" type="datetime1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7B1F-E7F1-481F-8A99-6DFFD43F7914}" type="datetime1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513F-F7B6-46CD-9ADA-A07DFF2FE052}" type="datetime1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DAEC-8FAF-4D17-912F-C0A9482A9F05}" type="datetime1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B83-F227-4F8F-8975-8039FBD2E2F5}" type="datetime1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D56F-3BFB-4726-B509-3EB1BEA15E2D}" type="datetime1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61D3-9F63-42A2-8A82-265B9BE066E2}" type="datetime1">
              <a:rPr lang="ru-RU" smtClean="0"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E89D-B5B6-48D9-8985-063604609C15}" type="datetime1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663-8A8B-4D49-BA96-B8E72EC8F6B1}" type="datetime1">
              <a:rPr lang="ru-RU" smtClean="0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5E4F-89EE-4EF6-80F0-E324AB89D5FC}" type="datetime1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A2F2-2259-4ACC-9D0C-3B83048C63E4}" type="datetime1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97DA-365C-4EFF-9FA0-131FA03D8094}" type="datetime1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C598E-9DA8-46FF-9695-39157AF502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Выравнивание биологических последовательностей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Межфакультетский курс «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Биоинформатика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Факультет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биоинженерии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биоинформатики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МГУ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весна 2017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9050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Лекция </a:t>
            </a:r>
            <a:r>
              <a:rPr lang="ru-RU" dirty="0"/>
              <a:t>6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С.А. Спирин</a:t>
            </a:r>
          </a:p>
          <a:p>
            <a:r>
              <a:rPr lang="ru-RU" dirty="0" smtClean="0"/>
              <a:t> 29 марта 2017</a:t>
            </a:r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Идея динамического программирования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Пусть известны:</a:t>
            </a:r>
          </a:p>
          <a:p>
            <a:r>
              <a:rPr lang="ru-RU" dirty="0" smtClean="0"/>
              <a:t>1. Оптимальное выравнивание первых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ru-RU" dirty="0" smtClean="0"/>
              <a:t>букв первой и </a:t>
            </a:r>
            <a:r>
              <a:rPr lang="en-US" i="1" dirty="0" smtClean="0"/>
              <a:t>m</a:t>
            </a:r>
            <a:r>
              <a:rPr lang="ru-RU" dirty="0" smtClean="0"/>
              <a:t> букв второй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MVGSSEAGGEAWRGRYYRLEEV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k</a:t>
            </a:r>
            <a:endParaRPr lang="pl-PL" i="1" baseline="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|...||  .:||.|||:</a:t>
            </a:r>
          </a:p>
          <a:p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Seq1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---MAEQSDEA--VKYYTLEEI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m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581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ru-RU" dirty="0" smtClean="0"/>
              <a:t>. Оптимальное выравнивание первых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ru-RU" dirty="0" smtClean="0"/>
              <a:t>букв первой и </a:t>
            </a:r>
            <a:r>
              <a:rPr lang="en-US" i="1" dirty="0" smtClean="0"/>
              <a:t>m </a:t>
            </a:r>
            <a:r>
              <a:rPr lang="en-US" dirty="0" smtClean="0"/>
              <a:t>+ 1 </a:t>
            </a:r>
            <a:r>
              <a:rPr lang="ru-RU" dirty="0" smtClean="0"/>
              <a:t> букв второй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9624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MVGSSEAGGEAWRGRYYRLEEV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-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k</a:t>
            </a:r>
            <a:endParaRPr lang="pl-PL" i="1" baseline="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|...||  .:||.|||:</a:t>
            </a:r>
          </a:p>
          <a:p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Seq1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---MAEQSDEA--VKYYTLEE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IQ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+1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94407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ru-RU" dirty="0" smtClean="0"/>
              <a:t>. Оптимальное выравнивание первых </a:t>
            </a:r>
            <a:r>
              <a:rPr lang="en-US" i="1" dirty="0" smtClean="0"/>
              <a:t>k</a:t>
            </a:r>
            <a:r>
              <a:rPr lang="en-US" dirty="0" smtClean="0"/>
              <a:t> +1 </a:t>
            </a:r>
            <a:r>
              <a:rPr lang="ru-RU" dirty="0" smtClean="0"/>
              <a:t>букв первой и </a:t>
            </a:r>
            <a:r>
              <a:rPr lang="en-US" i="1" dirty="0" smtClean="0"/>
              <a:t>m </a:t>
            </a:r>
            <a:r>
              <a:rPr lang="ru-RU" dirty="0" smtClean="0"/>
              <a:t>букв второй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32507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MVGSSEAGGEAWRGRYYRLEEV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Q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k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+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1</a:t>
            </a:r>
            <a:endParaRPr lang="pl-PL" i="1" baseline="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|...||  .:||.|||:</a:t>
            </a:r>
          </a:p>
          <a:p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Seq1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---MAEQSDEA--VKYYTLEE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I-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m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Идея динамического программирования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Теперь</a:t>
            </a:r>
            <a:r>
              <a:rPr lang="en-US" dirty="0"/>
              <a:t>,</a:t>
            </a:r>
            <a:r>
              <a:rPr lang="ru-RU" dirty="0" smtClean="0"/>
              <a:t> чтобы найти оптимальное выравнивание первых </a:t>
            </a:r>
            <a:r>
              <a:rPr lang="en-US" i="1" dirty="0" smtClean="0"/>
              <a:t>k</a:t>
            </a:r>
            <a:r>
              <a:rPr lang="ru-RU" dirty="0" smtClean="0"/>
              <a:t>+1</a:t>
            </a:r>
            <a:r>
              <a:rPr lang="en-US" dirty="0" smtClean="0"/>
              <a:t> </a:t>
            </a:r>
            <a:r>
              <a:rPr lang="ru-RU" dirty="0" smtClean="0"/>
              <a:t>букв первой и </a:t>
            </a:r>
            <a:r>
              <a:rPr lang="en-US" i="1" dirty="0" smtClean="0"/>
              <a:t>m</a:t>
            </a:r>
            <a:r>
              <a:rPr lang="ru-RU" dirty="0" smtClean="0"/>
              <a:t>+1 букв второй, надо выбрать всего между тремя вариантами: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MVGSSEAGGEAWRGRYYRLEEV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Q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k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+1</a:t>
            </a:r>
            <a:endParaRPr lang="pl-PL" i="1" baseline="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|...||  .:||.|||:|</a:t>
            </a:r>
          </a:p>
          <a:p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Seq1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---MAEQSDEA--VKYYTLEEI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Q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+1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8862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MVGSSEAGGEAWRGRYYRLEEV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-Q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k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+1</a:t>
            </a:r>
            <a:endParaRPr lang="pl-PL" i="1" baseline="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|...||  .:||.|||:</a:t>
            </a:r>
          </a:p>
          <a:p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Seq1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---MAEQSDEA--VKYYTLEE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IQ-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+1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17267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MVGSSEAGGEAWRGRYYRLEEV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Q-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k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+1</a:t>
            </a:r>
            <a:endParaRPr lang="pl-PL" i="1" baseline="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ru-RU" baseline="0" dirty="0" smtClean="0">
                <a:solidFill>
                  <a:srgbClr val="000000"/>
                </a:solidFill>
                <a:latin typeface="Courier New"/>
              </a:rPr>
              <a:t>|...||  .:||.|||:</a:t>
            </a:r>
          </a:p>
          <a:p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Seq1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---MAEQSDEA--VKYYTLEE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I-Q</a:t>
            </a:r>
            <a:r>
              <a:rPr lang="pl-PL" baseline="0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i="1" baseline="0" dirty="0" smtClean="0">
                <a:solidFill>
                  <a:srgbClr val="000000"/>
                </a:solidFill>
                <a:latin typeface="Courier New"/>
              </a:rPr>
              <a:t>m+</a:t>
            </a:r>
            <a:r>
              <a:rPr lang="en-US" baseline="0" dirty="0" smtClean="0">
                <a:solidFill>
                  <a:srgbClr val="000000"/>
                </a:solidFill>
                <a:latin typeface="Courier New"/>
              </a:rPr>
              <a:t>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err="1" smtClean="0"/>
              <a:t>Needleman&amp;Wunsch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6146" name="Picture 2" descr="http://upload.wikimedia.org/wikipedia/commons/3/3f/Needleman-Wunsch_pairwise_sequence_alignment.png"/>
          <p:cNvPicPr>
            <a:picLocks noChangeAspect="1" noChangeArrowheads="1"/>
          </p:cNvPicPr>
          <p:nvPr/>
        </p:nvPicPr>
        <p:blipFill>
          <a:blip r:embed="rId3" cstate="print"/>
          <a:srcRect t="13124"/>
          <a:stretch>
            <a:fillRect/>
          </a:stretch>
        </p:blipFill>
        <p:spPr bwMode="auto">
          <a:xfrm>
            <a:off x="2133600" y="1524000"/>
            <a:ext cx="4572000" cy="39719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55626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Матрица (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+1)</a:t>
            </a:r>
            <a:r>
              <a:rPr lang="en-US" sz="1600" dirty="0" smtClean="0">
                <a:sym typeface="Symbol"/>
              </a:rPr>
              <a:t>(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+1</a:t>
            </a:r>
            <a:r>
              <a:rPr lang="en-US" sz="1600" dirty="0" smtClean="0">
                <a:sym typeface="Symbol"/>
              </a:rPr>
              <a:t>) </a:t>
            </a:r>
            <a:r>
              <a:rPr lang="ru-RU" sz="1600" dirty="0" smtClean="0">
                <a:sym typeface="Symbol"/>
              </a:rPr>
              <a:t>заполняется слева направо и сверху вниз весами лучших выравниваний двух </a:t>
            </a:r>
            <a:r>
              <a:rPr lang="ru-RU" sz="1600" b="1" dirty="0" smtClean="0">
                <a:sym typeface="Symbol"/>
              </a:rPr>
              <a:t>префиксов</a:t>
            </a:r>
            <a:r>
              <a:rPr lang="ru-RU" sz="1600" dirty="0" smtClean="0">
                <a:sym typeface="Symbol"/>
              </a:rPr>
              <a:t> исходных последовательностей и стрелками.</a:t>
            </a:r>
          </a:p>
          <a:p>
            <a:r>
              <a:rPr lang="ru-RU" sz="1600" dirty="0" smtClean="0">
                <a:sym typeface="Symbol"/>
              </a:rPr>
              <a:t>Стрелка показывает последний шаг </a:t>
            </a:r>
            <a:r>
              <a:rPr lang="ru-RU" sz="1600" b="1" dirty="0" smtClean="0">
                <a:sym typeface="Symbol"/>
              </a:rPr>
              <a:t>лучшего</a:t>
            </a:r>
            <a:r>
              <a:rPr lang="ru-RU" sz="1600" dirty="0" smtClean="0">
                <a:sym typeface="Symbol"/>
              </a:rPr>
              <a:t> пути в данную клетку.</a:t>
            </a:r>
          </a:p>
          <a:p>
            <a:r>
              <a:rPr lang="ru-RU" sz="1600" dirty="0" smtClean="0">
                <a:sym typeface="Symbol"/>
              </a:rPr>
              <a:t>После заполнения матрицы выравнивание восстанавливается движением по стрелкам, начиная с правого нижнего угла.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5029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Рис. из </a:t>
            </a:r>
            <a:r>
              <a:rPr lang="ru-RU" sz="1200" dirty="0" err="1" smtClean="0"/>
              <a:t>Википедии</a:t>
            </a: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err="1" smtClean="0"/>
              <a:t>Needleman&amp;Wunsch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6146" name="Picture 2" descr="http://upload.wikimedia.org/wikipedia/commons/3/3f/Needleman-Wunsch_pairwise_sequence_alignment.png"/>
          <p:cNvPicPr>
            <a:picLocks noChangeAspect="1" noChangeArrowheads="1"/>
          </p:cNvPicPr>
          <p:nvPr/>
        </p:nvPicPr>
        <p:blipFill>
          <a:blip r:embed="rId3" cstate="print"/>
          <a:srcRect t="13124"/>
          <a:stretch>
            <a:fillRect/>
          </a:stretch>
        </p:blipFill>
        <p:spPr bwMode="auto">
          <a:xfrm>
            <a:off x="2133600" y="1524000"/>
            <a:ext cx="4572000" cy="39719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638800"/>
            <a:ext cx="7848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Время работы пропорционально произведению длин последовательностей</a:t>
            </a:r>
          </a:p>
          <a:p>
            <a:r>
              <a:rPr lang="ru-RU" sz="1600" dirty="0" smtClean="0"/>
              <a:t>(что намного меньше числа различных выравниваний, </a:t>
            </a:r>
            <a:br>
              <a:rPr lang="ru-RU" sz="1600" dirty="0" smtClean="0"/>
            </a:br>
            <a:r>
              <a:rPr lang="ru-RU" sz="1600" dirty="0" smtClean="0"/>
              <a:t>равного числу сочетаний из 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+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sym typeface="Symbol"/>
              </a:rPr>
              <a:t> </a:t>
            </a:r>
            <a:r>
              <a:rPr lang="ru-RU" sz="1600" dirty="0" smtClean="0">
                <a:sym typeface="Symbol"/>
              </a:rPr>
              <a:t>по 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1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5029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Рис. из </a:t>
            </a:r>
            <a:r>
              <a:rPr lang="ru-RU" sz="1200" dirty="0" err="1" smtClean="0"/>
              <a:t>Википедии</a:t>
            </a: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Формализация 1а: аффинные штрафы за </a:t>
            </a:r>
            <a:r>
              <a:rPr lang="ru-RU" dirty="0" err="1" smtClean="0"/>
              <a:t>гэпы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92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реальности одна большая </a:t>
            </a:r>
            <a:r>
              <a:rPr lang="ru-RU" dirty="0" err="1" smtClean="0"/>
              <a:t>делеция</a:t>
            </a:r>
            <a:r>
              <a:rPr lang="ru-RU" dirty="0" smtClean="0"/>
              <a:t> более вероятна, чем две малых той же суммарной длины. Поэтому хочется вычитать из веса выравнивания штраф за </a:t>
            </a:r>
            <a:r>
              <a:rPr lang="ru-RU" dirty="0" err="1" smtClean="0"/>
              <a:t>делецию</a:t>
            </a:r>
            <a:r>
              <a:rPr lang="en-US" dirty="0" smtClean="0"/>
              <a:t>/</a:t>
            </a:r>
            <a:r>
              <a:rPr lang="ru-RU" dirty="0" smtClean="0"/>
              <a:t>вставку не в виде суммы по всем </a:t>
            </a:r>
            <a:r>
              <a:rPr lang="ru-RU" dirty="0" err="1" smtClean="0"/>
              <a:t>гэпам</a:t>
            </a:r>
            <a:r>
              <a:rPr lang="ru-RU" dirty="0" smtClean="0"/>
              <a:t>, а более умным способом, зависящим от длины </a:t>
            </a:r>
            <a:r>
              <a:rPr lang="ru-RU" dirty="0" err="1" smtClean="0"/>
              <a:t>инделя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Но: не удаётся создать аналог алгоритма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> для произвольной функции зависимости величины штрафа от длины </a:t>
            </a:r>
            <a:r>
              <a:rPr lang="ru-RU" dirty="0" err="1" smtClean="0"/>
              <a:t>инделя</a:t>
            </a:r>
            <a:r>
              <a:rPr lang="ru-RU" dirty="0" smtClean="0"/>
              <a:t> </a:t>
            </a:r>
            <a:r>
              <a:rPr lang="ru-RU" dirty="0" smtClean="0">
                <a:sym typeface="Wingdings" pitchFamily="2" charset="2"/>
              </a:rPr>
              <a:t></a:t>
            </a:r>
          </a:p>
          <a:p>
            <a:endParaRPr lang="ru-RU" dirty="0">
              <a:sym typeface="Wingdings" pitchFamily="2" charset="2"/>
            </a:endParaRPr>
          </a:p>
          <a:p>
            <a:r>
              <a:rPr lang="ru-RU" dirty="0" smtClean="0">
                <a:sym typeface="Wingdings" pitchFamily="2" charset="2"/>
              </a:rPr>
              <a:t>Компромисс: штраф имеет вид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</a:t>
            </a:r>
            <a:r>
              <a:rPr lang="en-US" i="1" dirty="0" smtClean="0">
                <a:latin typeface="Times New Roman"/>
                <a:cs typeface="Times New Roman"/>
                <a:sym typeface="Wingdings" pitchFamily="2" charset="2"/>
              </a:rPr>
              <a:t>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ru-RU" dirty="0" smtClean="0">
                <a:sym typeface="Wingdings" pitchFamily="2" charset="2"/>
              </a:rPr>
              <a:t>где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ru-RU" dirty="0" smtClean="0">
                <a:sym typeface="Wingdings" pitchFamily="2" charset="2"/>
              </a:rPr>
              <a:t>длина </a:t>
            </a:r>
            <a:r>
              <a:rPr lang="ru-RU" dirty="0" err="1" smtClean="0">
                <a:sym typeface="Wingdings" pitchFamily="2" charset="2"/>
              </a:rPr>
              <a:t>инделя</a:t>
            </a:r>
            <a:r>
              <a:rPr lang="ru-RU" dirty="0" smtClean="0">
                <a:sym typeface="Wingdings" pitchFamily="2" charset="2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ru-RU" dirty="0" smtClean="0">
                <a:sym typeface="Wingdings" pitchFamily="2" charset="2"/>
              </a:rPr>
              <a:t>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ru-RU" dirty="0" smtClean="0">
                <a:sym typeface="Wingdings" pitchFamily="2" charset="2"/>
              </a:rPr>
              <a:t>положительные числа, причём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&gt;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 .</a:t>
            </a:r>
            <a:endParaRPr lang="ru-RU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ru-RU" dirty="0" smtClean="0">
                <a:sym typeface="Wingdings" pitchFamily="2" charset="2"/>
              </a:rPr>
              <a:t>Для такой (аффинной) зависимости штрафа от длины существует аналог алгоритма </a:t>
            </a:r>
            <a:r>
              <a:rPr lang="ru-RU" dirty="0" err="1" smtClean="0">
                <a:sym typeface="Wingdings" pitchFamily="2" charset="2"/>
              </a:rPr>
              <a:t>Нидлмана</a:t>
            </a:r>
            <a:r>
              <a:rPr lang="ru-RU" dirty="0" smtClean="0">
                <a:sym typeface="Wingdings" pitchFamily="2" charset="2"/>
              </a:rPr>
              <a:t> – </a:t>
            </a:r>
            <a:r>
              <a:rPr lang="ru-RU" dirty="0" err="1" smtClean="0">
                <a:sym typeface="Wingdings" pitchFamily="2" charset="2"/>
              </a:rPr>
              <a:t>Вунша</a:t>
            </a:r>
            <a:r>
              <a:rPr lang="ru-RU" dirty="0" smtClean="0">
                <a:sym typeface="Wingdings" pitchFamily="2" charset="2"/>
              </a:rPr>
              <a:t>, работающий всего в три раза медленнее исходного.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Формализация 2: вес локального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830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Часто бывает, что нужно выровнять короткую и длинную последовательность, причём в длинной есть небольшой кусок, сходный с короткой. Алгоритм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> (точнее, соответствующая формализация) в этом случае работает плохо из за большого груза штрафов за концевые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Вес локального выравнивания вычисляется только по позициям, заключённым между первым и последним сопоставлением букв (концевые </a:t>
            </a:r>
            <a:r>
              <a:rPr lang="ru-RU" dirty="0" err="1" smtClean="0"/>
              <a:t>гэпы</a:t>
            </a:r>
            <a:r>
              <a:rPr lang="ru-RU" dirty="0" smtClean="0"/>
              <a:t> игнорируются).</a:t>
            </a:r>
          </a:p>
          <a:p>
            <a:endParaRPr lang="ru-RU" dirty="0"/>
          </a:p>
          <a:p>
            <a:r>
              <a:rPr lang="ru-RU" dirty="0" smtClean="0"/>
              <a:t>Разработан алгоритм Смита – </a:t>
            </a:r>
            <a:r>
              <a:rPr lang="ru-RU" dirty="0" err="1" smtClean="0"/>
              <a:t>Уотермэна</a:t>
            </a:r>
            <a:r>
              <a:rPr lang="ru-RU" dirty="0" smtClean="0"/>
              <a:t> (</a:t>
            </a:r>
            <a:r>
              <a:rPr lang="en-US" dirty="0" err="1" smtClean="0"/>
              <a:t>Smith&amp;Waterman</a:t>
            </a:r>
            <a:r>
              <a:rPr lang="en-US" dirty="0" smtClean="0"/>
              <a:t>)</a:t>
            </a:r>
            <a:r>
              <a:rPr lang="ru-RU" dirty="0" smtClean="0"/>
              <a:t>, похожий на алгоритм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но выдающий оптимальное по такому весу (так называемое </a:t>
            </a:r>
            <a:r>
              <a:rPr lang="ru-RU" b="1" dirty="0" smtClean="0"/>
              <a:t>оптимальное локальное</a:t>
            </a:r>
            <a:r>
              <a:rPr lang="ru-RU" dirty="0" smtClean="0"/>
              <a:t>) выравнивание.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Локальное выравнивание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620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Задачу локального выравнивания можно сформулировать так: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выбрать фрагмент первой последовательности и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фрагмент второй последовательности 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выравнивание этих фрагментов</a:t>
            </a:r>
          </a:p>
          <a:p>
            <a:pPr marL="365760"/>
            <a:r>
              <a:rPr lang="ru-RU" sz="2000" dirty="0" smtClean="0"/>
              <a:t>так чтобы вес был максимальным (среди всех возможных в пунктах 1, 2, 3 выборов).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90600" y="4038600"/>
            <a:ext cx="624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66800" y="49530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71800" y="4038600"/>
            <a:ext cx="152400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05200" y="4953000"/>
            <a:ext cx="152400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локального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4800" y="4267200"/>
            <a:ext cx="86106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HXB7_HUMAN       126 IYPWMRSS-G--TDRKRGRQTYTRYQTLELEKEFHYNRYLTRRRRIEIAH    172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                    :||||||. |  .:|||||||||||||||||||||:||||||||||||||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ANTP_DROME       283 LYPWMRSQFGKCQERKRGRQTYTRYQTLELEKEFHFNRYLTRRRRIEIAH    332</a:t>
            </a:r>
          </a:p>
          <a:p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HXB7_HUMAN       173 TLCLTERQIKIWFQNRRMKWKKENKTAG-PGTTGQ    206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                    .|||||||||||||||||||||||||.| ||:.|: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ANTP_DROME       333 ALCLTERQIKIWFQNRRMKWKKENKTKGEPGSGGE    367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534400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&gt;HXB7_HUMAN P09629 Homeobox protein Hox-B7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MSSLYYANTLFSKYPASSSVFATGAFPEQTSCAFASNPQRPGYGAGSGASFAASMQGLYP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GGGGMAGQSAAGVYAAGYGLEPSSFNMHCAPFEQNLSGVCPGDSAKAAGAKEQRDSDLAA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ESNFRIYPWMRSSGTDRKRGRQTYTRYQTLELEKEFHYNRYLTRRRRIEIAHTLCLTERQ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IKIWFQNRRMKWKKENKTAGPGTTGQDRAEAEEEEEE</a:t>
            </a:r>
            <a:endParaRPr lang="ru-RU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ANTP_DROME P02833 Homeotic protein antennapedia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MTMSTNNCESMTSYFTNSYMGADMHHGHYPGNGVTDLDAQQMHHYSQNANHQGNMPYPRF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PPYDRMPYYNGQGMDQQQQHQVYSRPDSPSSQVGGVMPQAQTNGQLGVPQQQQQQQQQPS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QNQQQQQAQQAPQQLQQQLPQVTQQVTHPQQQQQQPVVYASCKLQAAVGGLGMVPEGGSP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PLVDQMSGHHMNAQMTLPHHMGHPQAQLGYTDVGVPDVTEVHQNHHNMGMYQQQSGVPPV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GAPPQGMMHQGQGPPQMHQGHPGQHTPPSQNPNSQSSGMPSPLYPWMRSQFGKCQERKRG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RQTYTRYQTLELEKEFHFNRYLTRRRRIEIAHALCLTERQIKIWFQNRRMKWKKENKTKG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EPGSGGEGDEITPPNSPQ</a:t>
            </a:r>
            <a:endParaRPr lang="ru-RU" sz="1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Алгоритм </a:t>
            </a:r>
            <a:r>
              <a:rPr lang="ru-RU" sz="2800" dirty="0"/>
              <a:t>д</a:t>
            </a:r>
            <a:r>
              <a:rPr lang="ru-RU" sz="2800" dirty="0" smtClean="0"/>
              <a:t>аёт ответ всегда, даже если осмысленного ответа не существует!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Оптимальное выравнивание двух неродственных последовательностей: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/>
              <a:t>  - глобальное: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610600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CYB5_CHICK         1 MVGSSEAGGEAWRGRYYRLEEV--------QKHNNSQSTWIIVHHRIYDI     42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                               :.::        |..:..:|:.:.::.:::.|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MTAL2_YEAST        1 ------------------MNKIPIKDLLNPQITDEFKSSILDINKKLFSI     32</a:t>
            </a:r>
          </a:p>
          <a:p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CYB5_CHICK        43 TKFLDEHPGG----EEV-LREQAG--GDATENFEDVGHSTDARALSETFI     85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             ...|.:.|..    ||| ||:..|  ..|.:|          |.:|    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MTAL2_YEAST       33 CCNLPKLPESVTTEEEVELRDILGFLSRANKN----------RKIS----     68</a:t>
            </a:r>
          </a:p>
          <a:p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CYB5_CHICK        86 IGELHPDDRPKLQKPAETLITTV-------QSNSSSWSNWVIPAIAAIIV    128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                   |:..||.:....|.||:       :|..:..||:.:........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MTAL2_YEAST       69 ------DEEKKLLQTTSQLTTTITVLLKEMRSIENDRSNYQLTQKNKSAD    112</a:t>
            </a:r>
          </a:p>
          <a:p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CYB5_CHICK       129 ALMYRSYMSE----------------------------------------    138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             .|::.....:                                        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MTAL2_YEAST      113 GLVFNVVTQDMINKSTKPYRGHRFTKENVRILESWFAKNIENPYLDTKGL    162</a:t>
            </a:r>
          </a:p>
          <a:p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CYB5_CHICK       138 ------------------------------------------------    138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MTAL2_YEAST      163 ENLMKNTSLSRIQIKNWVSNRRRKEKTITIAPELADLLSGEPLAKKKE    210</a:t>
            </a:r>
          </a:p>
          <a:p>
            <a:endParaRPr lang="ru-RU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791200"/>
            <a:ext cx="7162800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CYB5_CHICK        92 DDRPKLQKPAETLITTV    108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                    |:..||.:....|.||: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MTAL2_YEAST       69 DEEKKLLQTTSQLTTTI    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486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локальное: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 ещё бывает множественное выравнивание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534400" cy="50475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CLUSTAL W (1.83) multiple sequence alignment</a:t>
            </a:r>
          </a:p>
          <a:p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CYB5_CHICK      MVGSSEAGGEAWRGRYYRLEEVQKHNNSQSTWIIVHHRIYDITKFLDEHPGGEEVLREQA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CYB5_HUMAN      ---MAEQSDEAV--KYYTLEEIQKHNHSKSTWLILHHKVYDLTKFLEEHPGGEEVLREQA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CYB5_HORSE      ---MAEQSDKAV--KYYTLEEIKKHNHSKSTWLILHHKVYDLTKFLEDHPGGEEVLREQA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CYB5_MUSDO      ------MSSEDV--KYFTRAEVAKNNTKDKNWFIIHNNVYDVTAFLNEHPGGEEVLIEQA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CYB5_DROME      ------MSSEET--KTFTRAEVAKHNTNKDTWLLIHNNIYDVTAFLNEHPGGEEVLIEQA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</a:t>
            </a:r>
          </a:p>
          <a:p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CYB5_CHICK      GGDATENFEDVGHSTDARALSETFIIGELHPDDRPKLQKPAE-TLITTVQSNSSSWSNWV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CYB5_HUMAN      GGDATENFEDVGHSTDAREMSKTFIIGELHPDDRPKLNKPPE-TLITTIDSSSSWWTNWV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CYB5_HORSE      GGDATENFEDIGHSTDARELSKTFIIGELHPDDRSKIAKPVE-TLITTVDSNSSWWTNWV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CYB5_MUSDO      GKDATEHFEDVGHSSDAREMMKQYKVGELVAEERSNVPEKSEPTWNTEQKTEESSMKSWL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CYB5_DROME      GKDATENFEDVGHSNDARDMMKKYKIGELVESERTSVAQKSEPTWSTEQQTEESSVKSWL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</a:t>
            </a:r>
          </a:p>
          <a:p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CYB5_CHICK      IPAIAAIIVALMYRSYMSE---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CYB5_HUMAN      IPAISAVAVALMYRLYMAED--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CYB5_HORSE      IPAISAVVVALMYRIYTAED--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CYB5_MUSDO      MPFVLGLVATLIYKFFFGTKSQ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CYB5_DROME      VPLVLCLVATLFYKFFFGGAKQ</a:t>
            </a:r>
          </a:p>
          <a:p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&gt;CYB5_CHICK</a:t>
            </a:r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PAIAAIIVALMYRSYMSE</a:t>
            </a:r>
          </a:p>
          <a:p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CYB5_HUMAN</a:t>
            </a:r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VAVALMYRLYMAED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343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сопоставить буквы одной последовательности буквам другой?</a:t>
            </a:r>
          </a:p>
          <a:p>
            <a:endParaRPr lang="ru-RU" dirty="0"/>
          </a:p>
          <a:p>
            <a:r>
              <a:rPr lang="ru-RU" dirty="0" smtClean="0"/>
              <a:t>Хочется не возиться с каждой парой последовательностей, а поручить это дело компьютеру…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Визуализация множественного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 l="2001" t="8868" r="10007" b="42125"/>
          <a:stretch>
            <a:fillRect/>
          </a:stretch>
        </p:blipFill>
        <p:spPr bwMode="auto">
          <a:xfrm>
            <a:off x="0" y="1905000"/>
            <a:ext cx="12060622" cy="404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поиска гомологов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371601"/>
            <a:ext cx="853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Современные банки последовательностей содержат огромное количество информации. Например, банк аннотированных последовательностей белков </a:t>
            </a:r>
            <a:r>
              <a:rPr lang="en-US" sz="1700" dirty="0" smtClean="0"/>
              <a:t>Swiss-Prot </a:t>
            </a:r>
            <a:r>
              <a:rPr lang="ru-RU" sz="1700" dirty="0" smtClean="0"/>
              <a:t>содержит последовательности 546 238 белков. Количество </a:t>
            </a:r>
            <a:r>
              <a:rPr lang="ru-RU" sz="1700" dirty="0" err="1" smtClean="0"/>
              <a:t>неаннотированных</a:t>
            </a:r>
            <a:r>
              <a:rPr lang="ru-RU" sz="1700" dirty="0" smtClean="0"/>
              <a:t> последовательностей гипотетических белков приближается к 100 млн.</a:t>
            </a:r>
            <a:endParaRPr lang="ru-RU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022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изучении какого-либо белка часто встаёт задача: найти родственные ему белки.</a:t>
            </a:r>
          </a:p>
          <a:p>
            <a:r>
              <a:rPr lang="ru-RU" dirty="0" smtClean="0"/>
              <a:t>Белки родственны, или </a:t>
            </a:r>
            <a:r>
              <a:rPr lang="ru-RU" dirty="0" err="1" smtClean="0"/>
              <a:t>гомологичны</a:t>
            </a:r>
            <a:r>
              <a:rPr lang="ru-RU" dirty="0" smtClean="0"/>
              <a:t>, если относительно недавно произошли от общего предка в процессе эволюции.</a:t>
            </a:r>
          </a:p>
          <a:p>
            <a:r>
              <a:rPr lang="ru-RU" dirty="0" smtClean="0"/>
              <a:t>Гомологичные белки часто имеют схожие свойства, поэтому, изучая литературу о белках, гомологичных нашему, часто можно много узнать о нашем белке.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0546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Наиболее удобным признаком гомологии является </a:t>
            </a:r>
            <a:r>
              <a:rPr lang="ru-RU" b="1" dirty="0" smtClean="0"/>
              <a:t>сходство последовательностей</a:t>
            </a:r>
            <a:r>
              <a:rPr lang="ru-RU" dirty="0" smtClean="0"/>
              <a:t>. Тем самым возникает задача: быстро найти в банках последовательности, сходные с данной.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поиска гомологов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1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Схема поиска гомологов по последовательностям такова: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построить выравнивание нашей последовательности с каждой последовательностью банка и посчитать его вес;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оценить, насколько данное значение веса может свидетельствовать о реальной гомологии;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выдать последовательности банка, выровнявшиеся с нашей с достаточно высоким весом, в качестве находок (</a:t>
            </a:r>
            <a:r>
              <a:rPr lang="en-US" dirty="0" smtClean="0"/>
              <a:t>hits).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648201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 этом пути встают две проблемы: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1. Скорость – как быстро построить выравнивания со всеми последовательностями банка? Ну или хотя бы с частью, но так, чтобы не пропустить родственные?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 Как оценить значимость веса как признака </a:t>
            </a:r>
            <a:r>
              <a:rPr lang="ru-RU" dirty="0" err="1" smtClean="0">
                <a:solidFill>
                  <a:srgbClr val="002060"/>
                </a:solidFill>
              </a:rPr>
              <a:t>гомологичности</a:t>
            </a:r>
            <a:r>
              <a:rPr lang="ru-RU" dirty="0" smtClean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BLAST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1"/>
            <a:ext cx="8610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BLAST = Basic Local Alignment Search Tool.</a:t>
            </a:r>
          </a:p>
          <a:p>
            <a:r>
              <a:rPr lang="en-US" sz="1600" dirty="0" smtClean="0"/>
              <a:t>“Local alignment”, </a:t>
            </a:r>
            <a:r>
              <a:rPr lang="ru-RU" sz="1600" dirty="0" smtClean="0"/>
              <a:t>потому что для такой задачи глобальное выравнивание подходит хуже: очень часто либо у нас есть лишь фрагмент последовательности нашего белка, либо даже последовательность есть целиком, но мы имеем основания предполагать, что лишь для части последовательности можно найти родственников.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528299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программе </a:t>
            </a:r>
            <a:r>
              <a:rPr lang="en-US" dirty="0" smtClean="0"/>
              <a:t>BLAST (</a:t>
            </a:r>
            <a:r>
              <a:rPr lang="en-US" dirty="0" err="1" smtClean="0"/>
              <a:t>Altschul</a:t>
            </a:r>
            <a:r>
              <a:rPr lang="en-US" dirty="0" smtClean="0"/>
              <a:t> </a:t>
            </a:r>
            <a:r>
              <a:rPr lang="ru-RU" dirty="0" smtClean="0"/>
              <a:t>с </a:t>
            </a:r>
            <a:r>
              <a:rPr lang="ru-RU" dirty="0" err="1" smtClean="0"/>
              <a:t>соавт</a:t>
            </a:r>
            <a:r>
              <a:rPr lang="ru-RU" dirty="0" smtClean="0"/>
              <a:t>., первая версия 1990, вторая 1997) решены две проблемы:</a:t>
            </a:r>
          </a:p>
          <a:p>
            <a:pPr marL="342900" indent="-342900">
              <a:buAutoNum type="arabicParenR"/>
            </a:pPr>
            <a:r>
              <a:rPr lang="ru-RU" dirty="0" smtClean="0"/>
              <a:t>скорость: как получить все (или почти все) достаточно хорошие выравнивания за разумное время;</a:t>
            </a:r>
          </a:p>
          <a:p>
            <a:pPr marL="342900" indent="-342900">
              <a:buAutoNum type="arabicParenR"/>
            </a:pPr>
            <a:r>
              <a:rPr lang="ru-RU" dirty="0" smtClean="0"/>
              <a:t>интерпретация находок: как отличить значения веса, которые могут получить по случайным причинам, от действительно значимых.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значимости находки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534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Стандартный приём для оценки значимости – сравнение со случайной моделью.</a:t>
            </a:r>
          </a:p>
          <a:p>
            <a:r>
              <a:rPr lang="ru-RU" dirty="0" smtClean="0"/>
              <a:t>Для последовательностей случайной моделью служат так называемые </a:t>
            </a:r>
            <a:r>
              <a:rPr lang="ru-RU" b="1" dirty="0" err="1" smtClean="0"/>
              <a:t>бернуллиевские</a:t>
            </a:r>
            <a:r>
              <a:rPr lang="ru-RU" b="1" dirty="0" smtClean="0"/>
              <a:t> последовательности</a:t>
            </a:r>
            <a:r>
              <a:rPr lang="ru-RU" dirty="0" smtClean="0"/>
              <a:t>.</a:t>
            </a:r>
          </a:p>
          <a:p>
            <a:r>
              <a:rPr lang="ru-RU" sz="1600" dirty="0" smtClean="0"/>
              <a:t>(</a:t>
            </a:r>
            <a:r>
              <a:rPr lang="de-DE" sz="1600" i="1" dirty="0" smtClean="0"/>
              <a:t>Jakob Bernoulli,</a:t>
            </a:r>
            <a:r>
              <a:rPr lang="ru-RU" sz="1600" i="1" dirty="0" smtClean="0"/>
              <a:t> 1654−1705 – один из основателей теории вероятностей</a:t>
            </a:r>
            <a:r>
              <a:rPr lang="ru-RU" sz="1600" dirty="0" smtClean="0"/>
              <a:t>)</a:t>
            </a:r>
          </a:p>
          <a:p>
            <a:endParaRPr lang="ru-RU" sz="1600" dirty="0"/>
          </a:p>
          <a:p>
            <a:r>
              <a:rPr lang="ru-RU" sz="1600" dirty="0" err="1" smtClean="0"/>
              <a:t>Бернуллиевская</a:t>
            </a:r>
            <a:r>
              <a:rPr lang="ru-RU" sz="1600" dirty="0" smtClean="0"/>
              <a:t> последовательность – это последовательность букв из определённого набора (в нашем случае – из 20 букв, обозначающих аминокислоты), каждая из которых разыгрывается случайно, с вероятностью, зависящей только от самой буквы (а не от её положения, соседних букв и т.п.). В нашем случае вероятности букв берутся из частот аминокислот в глобулярных белках (например, 0,1 для буквы </a:t>
            </a:r>
            <a:r>
              <a:rPr lang="en-US" sz="1600" dirty="0" smtClean="0"/>
              <a:t>L – </a:t>
            </a:r>
            <a:r>
              <a:rPr lang="ru-RU" sz="1600" dirty="0" smtClean="0"/>
              <a:t>лейцин, 0,01 для буквы </a:t>
            </a:r>
            <a:r>
              <a:rPr lang="en-US" sz="1600" dirty="0" smtClean="0"/>
              <a:t>W – </a:t>
            </a:r>
            <a:r>
              <a:rPr lang="ru-RU" sz="1600" dirty="0" smtClean="0"/>
              <a:t>триптофан).</a:t>
            </a:r>
          </a:p>
          <a:p>
            <a:endParaRPr lang="ru-RU" dirty="0"/>
          </a:p>
          <a:p>
            <a:r>
              <a:rPr lang="ru-RU" dirty="0" smtClean="0"/>
              <a:t>Авторами </a:t>
            </a:r>
            <a:r>
              <a:rPr lang="en-US" dirty="0" smtClean="0"/>
              <a:t>BLAST’</a:t>
            </a:r>
            <a:r>
              <a:rPr lang="ru-RU" dirty="0" smtClean="0"/>
              <a:t>а была поставлена и решена задача: каких значений весов можно ожидать при локальном выравнивании двух </a:t>
            </a:r>
            <a:r>
              <a:rPr lang="ru-RU" dirty="0" err="1" smtClean="0"/>
              <a:t>бернуллиевских</a:t>
            </a:r>
            <a:r>
              <a:rPr lang="ru-RU" dirty="0" smtClean="0"/>
              <a:t> последовательностей заданной длины?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3400" y="4648200"/>
            <a:ext cx="7620000" cy="193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значимости находки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2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Оказывается, средне</a:t>
            </a:r>
            <a:r>
              <a:rPr lang="ru-RU" dirty="0"/>
              <a:t>е</a:t>
            </a:r>
            <a:r>
              <a:rPr lang="ru-RU" dirty="0" smtClean="0"/>
              <a:t> число выравниваний </a:t>
            </a:r>
            <a:r>
              <a:rPr lang="ru-RU" dirty="0" err="1" smtClean="0"/>
              <a:t>бернуллиевских</a:t>
            </a:r>
            <a:r>
              <a:rPr lang="ru-RU" dirty="0" smtClean="0"/>
              <a:t> последовательностей с весом больше заданного </a:t>
            </a:r>
            <a:r>
              <a:rPr lang="en-US" i="1" dirty="0" smtClean="0"/>
              <a:t>S </a:t>
            </a:r>
            <a:r>
              <a:rPr lang="ru-RU" dirty="0" smtClean="0"/>
              <a:t>следующим образом зависит от значения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2438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m∙L∙K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−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Здесь </a:t>
            </a:r>
            <a:r>
              <a:rPr lang="en-US" i="1" dirty="0" smtClean="0"/>
              <a:t>m </a:t>
            </a:r>
            <a:r>
              <a:rPr lang="ru-RU" dirty="0" smtClean="0"/>
              <a:t>и </a:t>
            </a:r>
            <a:r>
              <a:rPr lang="en-US" i="1" dirty="0" smtClean="0"/>
              <a:t>L – </a:t>
            </a:r>
            <a:r>
              <a:rPr lang="ru-RU" dirty="0" smtClean="0"/>
              <a:t>длин</a:t>
            </a:r>
            <a:r>
              <a:rPr lang="ru-RU" dirty="0"/>
              <a:t>ы</a:t>
            </a:r>
            <a:r>
              <a:rPr lang="ru-RU" dirty="0" smtClean="0"/>
              <a:t> последовательностей, а </a:t>
            </a:r>
            <a:r>
              <a:rPr lang="el-GR" dirty="0" smtClean="0"/>
              <a:t>λ</a:t>
            </a:r>
            <a:r>
              <a:rPr lang="ru-RU" dirty="0" smtClean="0"/>
              <a:t> и </a:t>
            </a:r>
            <a:r>
              <a:rPr lang="en-US" i="1" dirty="0" smtClean="0"/>
              <a:t>K – </a:t>
            </a:r>
            <a:r>
              <a:rPr lang="ru-RU" dirty="0" smtClean="0"/>
              <a:t>некоторые константы, зависящие от параметров вычисления веса выравнивания (матрицы замен и штрафов за </a:t>
            </a:r>
            <a:r>
              <a:rPr lang="ru-RU" dirty="0" err="1" smtClean="0"/>
              <a:t>гэпы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611469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при поиске гомологов последовательности длины </a:t>
            </a:r>
            <a:r>
              <a:rPr lang="en-US" i="1" dirty="0" smtClean="0"/>
              <a:t>m</a:t>
            </a:r>
            <a:r>
              <a:rPr lang="ru-RU" dirty="0" smtClean="0"/>
              <a:t> в банке общей длиной </a:t>
            </a:r>
            <a:r>
              <a:rPr lang="en-US" i="1" dirty="0" smtClean="0"/>
              <a:t>L </a:t>
            </a:r>
            <a:r>
              <a:rPr lang="ru-RU" dirty="0" smtClean="0"/>
              <a:t>нашлось выравнивание веса </a:t>
            </a:r>
            <a:r>
              <a:rPr lang="en-US" i="1" dirty="0" smtClean="0"/>
              <a:t>S, </a:t>
            </a:r>
            <a:r>
              <a:rPr lang="ru-RU" dirty="0" smtClean="0"/>
              <a:t>то </a:t>
            </a:r>
            <a:r>
              <a:rPr lang="en-US" dirty="0" smtClean="0"/>
              <a:t>BLAST </a:t>
            </a:r>
            <a:r>
              <a:rPr lang="ru-RU" dirty="0" smtClean="0"/>
              <a:t>пересчитывает </a:t>
            </a:r>
            <a:r>
              <a:rPr lang="en-US" i="1" dirty="0" smtClean="0"/>
              <a:t>S </a:t>
            </a:r>
            <a:r>
              <a:rPr lang="ru-RU" dirty="0" smtClean="0"/>
              <a:t>в </a:t>
            </a:r>
            <a:r>
              <a:rPr lang="en-US" i="1" dirty="0" smtClean="0"/>
              <a:t>E</a:t>
            </a:r>
            <a:r>
              <a:rPr lang="ru-RU" i="1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так называемое </a:t>
            </a:r>
            <a:r>
              <a:rPr lang="en-US" dirty="0" smtClean="0"/>
              <a:t>E-value) </a:t>
            </a:r>
            <a:r>
              <a:rPr lang="ru-RU" dirty="0" smtClean="0"/>
              <a:t>по этой формуле. </a:t>
            </a:r>
            <a:endParaRPr lang="en-US" dirty="0" smtClean="0"/>
          </a:p>
          <a:p>
            <a:r>
              <a:rPr lang="en-US" dirty="0" smtClean="0"/>
              <a:t>E-value </a:t>
            </a:r>
            <a:r>
              <a:rPr lang="ru-RU" dirty="0" smtClean="0"/>
              <a:t>интерпретируется как ожидаемое число </a:t>
            </a:r>
            <a:r>
              <a:rPr lang="ru-RU" b="1" dirty="0" smtClean="0"/>
              <a:t>случайных</a:t>
            </a:r>
            <a:r>
              <a:rPr lang="ru-RU" dirty="0" smtClean="0"/>
              <a:t> находок с таким весом.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3000" y="1295400"/>
            <a:ext cx="6858000" cy="541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Пример выдачи </a:t>
            </a:r>
            <a:r>
              <a:rPr lang="en-US" dirty="0" smtClean="0"/>
              <a:t>BLAST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335306"/>
            <a:ext cx="6781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Database: Non-redundant UniProtKB/SwissProt sequences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      459,565 sequences; 171,731,281 total letters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Query= gi|82592550|sp|P0AD49.2|RAIA_ECOLI</a:t>
            </a:r>
          </a:p>
          <a:p>
            <a:endParaRPr lang="pl-PL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Length=113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Score     E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Sequences producing significant alignments:                       (Bits)  Value</a:t>
            </a:r>
          </a:p>
          <a:p>
            <a:endParaRPr lang="pl-PL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sp|P0AD51.2|RAIA_ECO57  RecName: Full=Ribosome-associated inhi...    233   1e-78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sp|P71346.3|RAIA_HAEIN  RecName: Full=Ribosome-associated inhi...    142   4e-43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sp|P17161.1|HPF_KLEOX  RecName: Full=Ribosome hibernation prom...  68.9    1e-14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sp|P26983.1|HPF_SALTY  RecName: Full=Ribosome hibernation prom...  68.6    1e-14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sp|P0AFX2.1|HPF_ECO57  RecName: Full=Ribosome hibernation prom...  68.6    2e-14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sp|P0A147.1|HPF_PSEPK  RecName: Full=Ribosome hibernation prom...  68.6    2e-14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sp|P17160.1|HPF_AZOVI  RecName: Full=Ribosome hibernation prom...  62.4    4e-12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sp|P28368.2|YVYD_BACSU  RecName: Full=Putative sigma-54 modula...  53.5    1e-08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sp|P33987.1|HPF_ACIGB  RecName: Full=Ribosome hibernation prom...  51.6    2e-08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sp|Q9RVE7.1|Y1082_DEIRA  RecName: Full=Uncharacterized protein...  51.2    7e-08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sp|Q4L4H7.1|Y2139_STAHJ  RecName: Full=Uncharacterized protein...  47.4    2e-06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sp|P24694.1|HPF_THIFE  RecName: Full=Probable ribosome hiberna...  45.8    2e-06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sp|P30334.1|Y724_BRADU  RecName: Full=Uncharacterized protein ...  47.4    2e-06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sp|P28613.2|HPF_CUPNH  RecName: Full=Ribosome hibernation prom...  45.8    3e-06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sp|P47995.2|Y400_STACT  RecName: Full=Uncharacterized protein ...  46.2    4e-06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sp|Q5HQX7.1|Y419_STAEQ  RecName: Full=Uncharacterized protein ...  45.8    6e-06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sp|Q5HHR8.1|Y815_STAAC  RecName: Full=Uncharacterized protein ...  42.7    1e-04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sp|Q6GB78.1|Y717_STAAS  RecName: Full=Uncharacterized protein ...  42.4    1e-04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sp|Q5XAQ7.1|RAFY_STRP6  RecName: Full=Ribosome-associated fact...  42.0    2e-04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sp|Q49VV1.1|Y1964_STAS1  RecName: Full=Uncharacterized protein...  40.0    8e-04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sp|P19954.2|PRSP1_SPIOL  RecName: Full=Ribosome-binding factor...  36.2    0.022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sp|Q49158.2|SYK_MYCFP  RecName: Full=Lysine--tRNA ligase; AltN...  30.0    3.2 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sp|B5IEE5.1|PSB_ACIB4  RecName: Full=Proteasome subunit beta; ...  30.0    3.4 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sp|A3D1Q8.1|UPPP_SHEB5  RecName: Full=Undecaprenyl-diphosphata...  30.0    3.8 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sp|Q12KC1.1|UPPP_SHEDO  RecName: Full=Undecaprenyl-diphosphata...  28.9    9.2 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sp|Q550R2.1|CTXB_DICDI  RecName: Full=Cortexillin-2; AltName: ...  28.9    9.4</a:t>
            </a:r>
            <a:endParaRPr lang="ru-RU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BLAST: </a:t>
            </a:r>
            <a:r>
              <a:rPr lang="ru-RU" dirty="0" smtClean="0"/>
              <a:t>быстрый поиск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Алгоритм Смита – </a:t>
            </a:r>
            <a:r>
              <a:rPr lang="ru-RU" dirty="0" err="1" smtClean="0"/>
              <a:t>Уотермена</a:t>
            </a:r>
            <a:r>
              <a:rPr lang="ru-RU" dirty="0" smtClean="0"/>
              <a:t> гарантирует нахождение локального выравнивания с лучшим весом , но работает слишком медленно.</a:t>
            </a:r>
          </a:p>
          <a:p>
            <a:endParaRPr lang="ru-RU" dirty="0"/>
          </a:p>
          <a:p>
            <a:r>
              <a:rPr lang="ru-RU" dirty="0" smtClean="0"/>
              <a:t>Для радикального ускорения поиска </a:t>
            </a:r>
            <a:r>
              <a:rPr lang="en-US" dirty="0" smtClean="0"/>
              <a:t>BLAST </a:t>
            </a:r>
            <a:r>
              <a:rPr lang="ru-RU" dirty="0" smtClean="0"/>
              <a:t>применяет следующий алгоритм: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заранее</a:t>
            </a:r>
            <a:r>
              <a:rPr lang="ru-RU" dirty="0" smtClean="0"/>
              <a:t> составляется словарь всех вхождений в последовательности банка для всех слов длины </a:t>
            </a:r>
            <a:r>
              <a:rPr lang="en-US" dirty="0" smtClean="0"/>
              <a:t>W (</a:t>
            </a:r>
            <a:r>
              <a:rPr lang="ru-RU" dirty="0" smtClean="0"/>
              <a:t>например, </a:t>
            </a:r>
            <a:r>
              <a:rPr lang="en-US" dirty="0" smtClean="0"/>
              <a:t>W = 3, </a:t>
            </a:r>
            <a:r>
              <a:rPr lang="ru-RU" dirty="0" smtClean="0"/>
              <a:t>слова </a:t>
            </a:r>
            <a:r>
              <a:rPr lang="en-US" dirty="0" smtClean="0"/>
              <a:t>AAA, AAC, … YYY, </a:t>
            </a:r>
            <a:r>
              <a:rPr lang="ru-RU" dirty="0" smtClean="0"/>
              <a:t>всего 8 000 );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для каждого слова в последовательности запроса программа начинает с мини-выравнивания этого слова с близкими словами в банке и пытается расширить это выравнивание до достаточно сильного.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r>
              <a:rPr lang="ru-RU" dirty="0" smtClean="0"/>
              <a:t>Такой подход даёт очень быстрый поиск с минимальными потерями качества (то есть с минимумом пропущенных сильных выравниваний)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разновидности </a:t>
            </a:r>
            <a:r>
              <a:rPr lang="en-US" dirty="0" smtClean="0"/>
              <a:t>BLAST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690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Нуклеотидный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1524002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megablast</a:t>
            </a:r>
            <a:r>
              <a:rPr lang="ru-RU" dirty="0" smtClean="0"/>
              <a:t>: </a:t>
            </a:r>
            <a:r>
              <a:rPr lang="en-US" dirty="0" smtClean="0"/>
              <a:t> W = 24, </a:t>
            </a:r>
            <a:r>
              <a:rPr lang="ru-RU" dirty="0" smtClean="0"/>
              <a:t>матрица «1, −3», </a:t>
            </a:r>
            <a:r>
              <a:rPr lang="ru-RU" dirty="0" err="1" smtClean="0"/>
              <a:t>неаффинные</a:t>
            </a:r>
            <a:r>
              <a:rPr lang="ru-RU" dirty="0" smtClean="0"/>
              <a:t> штрафы</a:t>
            </a:r>
            <a:br>
              <a:rPr lang="ru-RU" dirty="0" smtClean="0"/>
            </a:br>
            <a:r>
              <a:rPr lang="ru-RU" i="1" dirty="0" smtClean="0"/>
              <a:t>для нахождения заданной последовательности в банке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2362202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blastn</a:t>
            </a:r>
            <a:r>
              <a:rPr lang="en-US" dirty="0" smtClean="0"/>
              <a:t>: W = 7 (</a:t>
            </a:r>
            <a:r>
              <a:rPr lang="ru-RU" dirty="0" smtClean="0"/>
              <a:t>и меньше)</a:t>
            </a:r>
            <a:r>
              <a:rPr lang="en-US" dirty="0" smtClean="0"/>
              <a:t>, </a:t>
            </a:r>
            <a:r>
              <a:rPr lang="ru-RU" dirty="0" smtClean="0"/>
              <a:t>матрица «1, −1», аффинные штрафы</a:t>
            </a:r>
            <a:br>
              <a:rPr lang="ru-RU" dirty="0" smtClean="0"/>
            </a:br>
            <a:r>
              <a:rPr lang="ru-RU" i="1" dirty="0" smtClean="0"/>
              <a:t>для поиска гомологичных последовательностей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Белковый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4355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blastp</a:t>
            </a:r>
            <a:r>
              <a:rPr lang="en-US" dirty="0" smtClean="0"/>
              <a:t>: W = 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486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ещё </a:t>
            </a:r>
            <a:r>
              <a:rPr lang="en-US" dirty="0" err="1" smtClean="0"/>
              <a:t>blastx</a:t>
            </a:r>
            <a:r>
              <a:rPr lang="en-US" dirty="0" smtClean="0"/>
              <a:t>, </a:t>
            </a:r>
            <a:r>
              <a:rPr lang="en-US" dirty="0" err="1" smtClean="0"/>
              <a:t>tblastn</a:t>
            </a:r>
            <a:r>
              <a:rPr lang="en-US" dirty="0" smtClean="0"/>
              <a:t>, psi-blast, delta-blast </a:t>
            </a:r>
            <a:r>
              <a:rPr lang="ru-RU" dirty="0" smtClean="0"/>
              <a:t>и др.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err="1" smtClean="0"/>
              <a:t>Веб-интерфейс</a:t>
            </a:r>
            <a:r>
              <a:rPr lang="ru-RU" dirty="0" smtClean="0"/>
              <a:t> к </a:t>
            </a:r>
            <a:r>
              <a:rPr lang="en-US" dirty="0" smtClean="0"/>
              <a:t>BLAST</a:t>
            </a:r>
            <a:endParaRPr lang="ru-RU" dirty="0"/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2" cstate="print"/>
          <a:srcRect b="6568"/>
          <a:stretch>
            <a:fillRect/>
          </a:stretch>
        </p:blipFill>
        <p:spPr bwMode="auto">
          <a:xfrm>
            <a:off x="0" y="990600"/>
            <a:ext cx="6781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72200" y="16880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http://blast.ncbi.nlm.nih.gov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8534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 smtClean="0"/>
              <a:t>Биологическая задача: </a:t>
            </a:r>
            <a:r>
              <a:rPr lang="ru-RU" dirty="0" smtClean="0"/>
              <a:t>сопоставить буквы одной последовательности буквам другой, чтобы соответствующие буквы имели общее происхождение (построить правильное выравнивание)</a:t>
            </a:r>
          </a:p>
          <a:p>
            <a:pPr>
              <a:spcAft>
                <a:spcPts val="1200"/>
              </a:spcAft>
            </a:pPr>
            <a:r>
              <a:rPr lang="ru-RU" b="1" dirty="0" smtClean="0"/>
              <a:t>Формализация:</a:t>
            </a:r>
            <a:r>
              <a:rPr lang="ru-RU" dirty="0" smtClean="0"/>
              <a:t> каждому возможному выравниванию сопоставить число – его качество (обычно называется </a:t>
            </a:r>
            <a:r>
              <a:rPr lang="en-US" dirty="0" smtClean="0"/>
              <a:t>“</a:t>
            </a:r>
            <a:r>
              <a:rPr lang="ru-RU" dirty="0" smtClean="0"/>
              <a:t>вес</a:t>
            </a:r>
            <a:r>
              <a:rPr lang="en-US" dirty="0" smtClean="0"/>
              <a:t>”, </a:t>
            </a:r>
            <a:r>
              <a:rPr lang="ru-RU" dirty="0" smtClean="0"/>
              <a:t>по-английски </a:t>
            </a:r>
            <a:r>
              <a:rPr lang="en-US" dirty="0" smtClean="0"/>
              <a:t>Score), </a:t>
            </a:r>
            <a:r>
              <a:rPr lang="ru-RU" dirty="0" smtClean="0"/>
              <a:t>так, чтобы правильное выравнивание по возможности отличалось от неправильных </a:t>
            </a:r>
            <a:r>
              <a:rPr lang="ru-RU" dirty="0" err="1" smtClean="0"/>
              <a:t>бо́льшим</a:t>
            </a:r>
            <a:r>
              <a:rPr lang="ru-RU" dirty="0" smtClean="0"/>
              <a:t> весом.</a:t>
            </a:r>
          </a:p>
          <a:p>
            <a:pPr>
              <a:spcAft>
                <a:spcPts val="1200"/>
              </a:spcAft>
            </a:pPr>
            <a:r>
              <a:rPr lang="ru-RU" b="1" dirty="0" smtClean="0"/>
              <a:t>Алгоритмическая задача: </a:t>
            </a:r>
            <a:r>
              <a:rPr lang="ru-RU" dirty="0" smtClean="0"/>
              <a:t>придумать алгоритм, находящий выравнивание с самым </a:t>
            </a:r>
            <a:r>
              <a:rPr lang="ru-RU" dirty="0" err="1" smtClean="0"/>
              <a:t>больши́м</a:t>
            </a:r>
            <a:r>
              <a:rPr lang="ru-RU" dirty="0" smtClean="0"/>
              <a:t> весом за разумное время.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</a:t>
            </a:r>
            <a:r>
              <a:rPr lang="ru-RU" dirty="0" err="1" smtClean="0"/>
              <a:t>мей-горыныч</a:t>
            </a:r>
            <a:r>
              <a:rPr lang="ru-RU" dirty="0" smtClean="0"/>
              <a:t> </a:t>
            </a:r>
            <a:r>
              <a:rPr lang="ru-RU" dirty="0" err="1" smtClean="0"/>
              <a:t>биоинформатики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5321300" cy="530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6524625"/>
            <a:ext cx="3200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Формализация 1: вес глобального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6200" y="1524001"/>
            <a:ext cx="8991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aseline="0" dirty="0" smtClean="0">
                <a:solidFill>
                  <a:srgbClr val="000000"/>
                </a:solidFill>
                <a:latin typeface="Courier New"/>
              </a:rPr>
              <a:t>CYB5_CHICK         1 MVGSSEAGGEAWRGRYYRLEEVQKHNNSQSTWIIVHHRIYDITKFLDEHP     50</a:t>
            </a:r>
          </a:p>
          <a:p>
            <a:r>
              <a:rPr lang="ru-RU" sz="1400" baseline="0" dirty="0" smtClean="0">
                <a:solidFill>
                  <a:srgbClr val="000000"/>
                </a:solidFill>
                <a:latin typeface="Courier New"/>
              </a:rPr>
              <a:t>                        .:|...||  .:||.|||:||||:|:|||:|:||::||:||||:|||</a:t>
            </a:r>
          </a:p>
          <a:p>
            <a:r>
              <a:rPr lang="pl-PL" sz="1400" baseline="0" dirty="0" smtClean="0">
                <a:solidFill>
                  <a:srgbClr val="000000"/>
                </a:solidFill>
                <a:latin typeface="Courier New"/>
              </a:rPr>
              <a:t>CYB5_HUMAN         1 ---MAEQSDEA--VKYYTLEEIQKHNHSKSTWLILHHKVYDLTKFLEEHP     45</a:t>
            </a:r>
          </a:p>
          <a:p>
            <a:endParaRPr lang="ru-RU" sz="1400" baseline="0" dirty="0" smtClean="0">
              <a:solidFill>
                <a:srgbClr val="000000"/>
              </a:solidFill>
            </a:endParaRPr>
          </a:p>
          <a:p>
            <a:r>
              <a:rPr lang="pl-PL" sz="1400" baseline="0" dirty="0" smtClean="0">
                <a:solidFill>
                  <a:srgbClr val="000000"/>
                </a:solidFill>
                <a:latin typeface="Courier New"/>
              </a:rPr>
              <a:t>CYB5_CHICK        51 GGEEVLREQAGGDATENFEDVGHSTDARALSETFIIGELHPDDRPKLQKP    100</a:t>
            </a:r>
          </a:p>
          <a:p>
            <a:r>
              <a:rPr lang="ru-RU" sz="1400" baseline="0" dirty="0" smtClean="0">
                <a:solidFill>
                  <a:srgbClr val="000000"/>
                </a:solidFill>
                <a:latin typeface="Courier New"/>
              </a:rPr>
              <a:t>                     ||||||||||||||||||||||||||||.:|:|||||||||||||||.||</a:t>
            </a:r>
          </a:p>
          <a:p>
            <a:r>
              <a:rPr lang="pl-PL" sz="1400" baseline="0" dirty="0" smtClean="0">
                <a:solidFill>
                  <a:srgbClr val="000000"/>
                </a:solidFill>
                <a:latin typeface="Courier New"/>
              </a:rPr>
              <a:t>CYB5_HUMAN        46 GGEEVLREQAGGDATENFEDVGHSTDAREMSKTFIIGELHPDDRPKLNKP     95</a:t>
            </a:r>
          </a:p>
          <a:p>
            <a:endParaRPr lang="ru-RU" sz="1400" baseline="0" dirty="0" smtClean="0">
              <a:solidFill>
                <a:srgbClr val="000000"/>
              </a:solidFill>
            </a:endParaRPr>
          </a:p>
          <a:p>
            <a:r>
              <a:rPr lang="pl-PL" sz="1400" baseline="0" dirty="0" smtClean="0">
                <a:solidFill>
                  <a:srgbClr val="000000"/>
                </a:solidFill>
                <a:latin typeface="Courier New"/>
              </a:rPr>
              <a:t>CYB5_CHICK       101 AETLITTVQSNSSSWSNWVIPAIAAIIVALMYRSYMSE-    138</a:t>
            </a:r>
          </a:p>
          <a:p>
            <a:r>
              <a:rPr lang="ru-RU" sz="1400" baseline="0" dirty="0" smtClean="0">
                <a:solidFill>
                  <a:srgbClr val="000000"/>
                </a:solidFill>
                <a:latin typeface="Courier New"/>
              </a:rPr>
              <a:t>                     .||||||:.|:||.|:|||||||:|:.||||||.||:| </a:t>
            </a:r>
          </a:p>
          <a:p>
            <a:r>
              <a:rPr lang="pl-PL" sz="1400" baseline="0" dirty="0" smtClean="0">
                <a:solidFill>
                  <a:srgbClr val="000000"/>
                </a:solidFill>
                <a:latin typeface="Courier New"/>
              </a:rPr>
              <a:t>CYB5_HUMAN        96 PETLITTIDSSSSWWTNWVIPAISAVAVALMYRLYMAED    134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2672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Вес выравнивания = сумма весов </a:t>
            </a:r>
            <a:r>
              <a:rPr lang="ru-RU" b="1" dirty="0" smtClean="0"/>
              <a:t>позиций</a:t>
            </a:r>
            <a:r>
              <a:rPr lang="ru-RU" dirty="0" smtClean="0"/>
              <a:t> выравнивания</a:t>
            </a:r>
          </a:p>
          <a:p>
            <a:r>
              <a:rPr lang="ru-RU" dirty="0" smtClean="0"/>
              <a:t>Вес позиции, если в ней сопоставлены две буквы равен соответствующему элементу матрицы замен (например, для позиции 4 он равен −1, потому что в ней сопоставлены </a:t>
            </a:r>
            <a:r>
              <a:rPr lang="en-US" dirty="0" smtClean="0"/>
              <a:t>M </a:t>
            </a:r>
            <a:r>
              <a:rPr lang="ru-RU" dirty="0" smtClean="0"/>
              <a:t>и </a:t>
            </a:r>
            <a:r>
              <a:rPr lang="en-US" dirty="0" smtClean="0"/>
              <a:t>S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</a:p>
          <a:p>
            <a:r>
              <a:rPr lang="ru-RU" dirty="0" smtClean="0"/>
              <a:t>За каждый символ несоответствия («</a:t>
            </a:r>
            <a:r>
              <a:rPr lang="ru-RU" dirty="0" err="1" smtClean="0"/>
              <a:t>гэп</a:t>
            </a:r>
            <a:r>
              <a:rPr lang="ru-RU" dirty="0" smtClean="0"/>
              <a:t>», в данном случае это минус) из веса вычитается некоторое положительное число («штраф за </a:t>
            </a:r>
            <a:r>
              <a:rPr lang="ru-RU" dirty="0" err="1" smtClean="0"/>
              <a:t>гэп</a:t>
            </a:r>
            <a:r>
              <a:rPr lang="ru-RU" dirty="0" smtClean="0"/>
              <a:t>»)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Матрица замен аминокислот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88392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A  R  N  D  C  Q  E  G  H  I  L  K  M  F  P  S  T  W  Y  V 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B  Z  X  *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A  4 -1 -2 -2  0 -1 -1  0 -2 -1 -1 -1 -1 -2 -1  1  0 -3 -2  0 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-2 -1  0 -4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R -1  5  0 -2 -3  1  0 -2  0 -3 -2  2 -1 -3 -2 -1 -1 -3 -2 -3 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-1  0 -1 -4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N -2  0  6  1 -3  0  0  0  1 -3 -3  0 -2 -3 -2  1  0 -4 -2 -3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3  0 -1 -4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D -2 -2  1  6 -3  0  2 -1 -1 -3 -4 -1 -3 -3 -1  0 -1 -4 -3 -3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4  1 -1 -4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C  0 -3 -3 -3  9 -3 -4 -3 -3 -1 -1 -3 -1 -2 -3 -1 -1 -2 -2 -1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-3 -3 -2 -4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Q -1  1  0  0 -3  5  2 -2  0 -3 -2  1  0 -3 -1  0 -1 -2 -1 -2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3 -1 -4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E -1  0  0  2 -4  2  5 -2  0 -3 -3  1 -2 -3 -1  0 -1 -3 -2 -2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1  4 -1 -4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G  0 -2  0 -1 -3 -2 -2  6 -2 -4 -4 -2 -3 -3 -2  0 -2 -2 -3 -3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-1 -2 -1 -4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H -2  0  1 -1 -3  0  0 -2  8 -3 -3 -1 -2 -1 -2 -1 -2 -2  2 -3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0 -1 -4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I -1 -3 -3 -3 -1 -3 -3 -4 -3  4  2 -3  1  0 -3 -2 -1 -3 -1  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-3 -3 -1 -4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L -1 -2 -3 -4 -1 -2 -3 -4 -3  2  4 -2  2  0 -3 -2 -1 -2 -1  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-4 -3 -1 -4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K -1  2  0 -1 -3  1  1 -2 -1 -3 -2  5 -1 -3 -1  0 -1 -3 -2 -2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1 -1 -4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M -1 -1 -2 -3 -1  0 -2 -3 -2  1  2 -1  5  0 -2 -1 -1 -1 -1  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-3 -1 -1 -4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F -2 -3 -3 -3 -2 -3 -3 -3 -1  0  0 -3  0  6 -4 -2 -2  1  3 -1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-3 -3 -1 -4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P -1 -2 -2 -1 -3 -1 -1 -2 -2 -3 -3 -1 -2 -4  7 -1 -1 -4 -3 -2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-2 -1 -2 -4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S  1 -1  1  0 -1  0  0  0 -1 -2 -2  0 -1 -2 -1  4  1 -3 -2 -2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0  0 -4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T  0 -1  0 -1 -1 -1 -1 -2 -2 -1 -1 -1 -1 -2 -1  1  5 -2 -2  0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-1 -1  0 -4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W -3 -3 -4 -4 -2 -2 -3 -2 -2 -3 -2 -3 -1  1 -4 -3 -2 11  2 -3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-4 -3 -2 -4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Y -2 -2 -2 -3 -2 -1 -2 -3  2 -1 -1 -2 -1  3 -3 -2 -2  2  7 -1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-3 -2 -1 -4 </a:t>
            </a:r>
          </a:p>
          <a:p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V  0 -3 -3 -3 -1 -2 -2 -3 -3  3  1 -2  1 -1 -2 -2  0 -3 -1  4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-3 -2 -1 -4</a:t>
            </a:r>
            <a:endParaRPr lang="ru-RU" sz="1400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B -2 -1  3  4 -3  0  1 -1  0 -3 -4  0 -3 -3 -2  0 -1 -4 -3 -3  4  0 -1 -4 </a:t>
            </a:r>
          </a:p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Z -1  0  0  1 -3  3  4 -2  0 -3 -3  1 -1 -3 -1  0 -1 -3 -2 -2  0  4 -1 -4 </a:t>
            </a:r>
          </a:p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X  0 -1 -1 -1 -2 -1 -1 -1 -1 -1 -1 -1 -1 -1 -2  0  0 -2 -1 -1 -1 -1 -1 -4 </a:t>
            </a:r>
          </a:p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* -4 -4 -4 -4 -4 -4 -4 -4 -4 -4 -4 -4 -4 -4 -4 -4 -4 -4 -4 -4 -4 -4 -4  1</a:t>
            </a:r>
            <a:r>
              <a:rPr lang="pt-BR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Проблема 1: адекватность формализации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7543800" cy="1919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2400" dirty="0">
                <a:ea typeface="Calibri"/>
                <a:cs typeface="Times New Roman"/>
              </a:rPr>
              <a:t>Оптимальное выравнивание = максимальное по весу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sz="2400" dirty="0">
                <a:ea typeface="Calibri"/>
                <a:cs typeface="Times New Roman"/>
              </a:rPr>
              <a:t>Эволюционно правильное выравнивание: в каждой колонке стоят гомологичные (имеющие общее происхождение) буквы.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5720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Это не всегда одно и то же!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Проблема 2: реализация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382000" cy="1494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 smtClean="0">
                <a:ea typeface="Calibri"/>
                <a:cs typeface="Times New Roman"/>
              </a:rPr>
              <a:t>Нужен алгоритм, находящий оптимальное выравнивание.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ru-RU" sz="2400" b="1" dirty="0" smtClean="0">
                <a:ea typeface="Calibri"/>
                <a:cs typeface="Times New Roman"/>
              </a:rPr>
              <a:t>Решение 1:</a:t>
            </a:r>
            <a:r>
              <a:rPr lang="ru-RU" sz="2400" dirty="0" smtClean="0">
                <a:ea typeface="Calibri"/>
                <a:cs typeface="Times New Roman"/>
              </a:rPr>
              <a:t> перепробуем все варианты выравнивания и для каждого посчитаем вес, потом выберем лучшее.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505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Можно посчитать, что для двух последовательностей длины 100 имеется </a:t>
            </a:r>
            <a:r>
              <a:rPr lang="ru-RU" dirty="0" smtClean="0"/>
              <a:t>около </a:t>
            </a:r>
            <a:r>
              <a:rPr lang="ru-RU" dirty="0" smtClean="0"/>
              <a:t>10</a:t>
            </a:r>
            <a:r>
              <a:rPr lang="ru-RU" baseline="30000" dirty="0" smtClean="0"/>
              <a:t>59</a:t>
            </a:r>
            <a:r>
              <a:rPr lang="ru-RU" dirty="0" smtClean="0"/>
              <a:t> </a:t>
            </a:r>
            <a:r>
              <a:rPr lang="ru-RU" dirty="0" smtClean="0"/>
              <a:t>различных вариантов их выравнивания.</a:t>
            </a:r>
          </a:p>
          <a:p>
            <a:endParaRPr lang="ru-RU" dirty="0" smtClean="0"/>
          </a:p>
          <a:p>
            <a:r>
              <a:rPr lang="ru-RU" dirty="0" smtClean="0"/>
              <a:t>Ни один компьютер не перепробует все варианты даже за тысячу лет...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Проблема 2: реализация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382000" cy="1494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 smtClean="0">
                <a:ea typeface="Calibri"/>
                <a:cs typeface="Times New Roman"/>
              </a:rPr>
              <a:t>Нужен алгоритм, находящий оптимальное выравнивание.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</a:tabLst>
            </a:pPr>
            <a:r>
              <a:rPr lang="ru-RU" sz="2400" b="1" dirty="0" smtClean="0">
                <a:ea typeface="Calibri"/>
                <a:cs typeface="Times New Roman"/>
              </a:rPr>
              <a:t>Решение 2:</a:t>
            </a:r>
            <a:r>
              <a:rPr lang="ru-RU" sz="2400" dirty="0" smtClean="0">
                <a:ea typeface="Calibri"/>
                <a:cs typeface="Times New Roman"/>
              </a:rPr>
              <a:t> алгоритм динамического программирования – от части к целому.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505200"/>
            <a:ext cx="807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Идея: посчитаем оптимальное выравнивание сначала для начальных отрезков – «префиксов» обеих последовательностей.</a:t>
            </a:r>
          </a:p>
          <a:p>
            <a:endParaRPr lang="ru-RU" dirty="0" smtClean="0"/>
          </a:p>
          <a:p>
            <a:r>
              <a:rPr lang="ru-RU" dirty="0" smtClean="0"/>
              <a:t>Формула для веса выравнивания подобрана так, что если мы знаем оптимальное выравнивание для:</a:t>
            </a:r>
          </a:p>
          <a:p>
            <a:pPr marL="342900" indent="-342900">
              <a:buAutoNum type="arabicPeriod"/>
            </a:pPr>
            <a:r>
              <a:rPr lang="ru-RU" dirty="0" smtClean="0"/>
              <a:t>первых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ru-RU" dirty="0" smtClean="0"/>
              <a:t>букв (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ru-RU" dirty="0" smtClean="0"/>
              <a:t>префикса) первой последовательности и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ru-RU" dirty="0" smtClean="0"/>
              <a:t>префикса второй</a:t>
            </a:r>
          </a:p>
          <a:p>
            <a:pPr marL="342900" indent="-342900">
              <a:buAutoNum type="arabicPeriod"/>
            </a:pPr>
            <a:r>
              <a:rPr lang="ru-RU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+1)-</a:t>
            </a:r>
            <a:r>
              <a:rPr lang="ru-RU" dirty="0" smtClean="0"/>
              <a:t>префикса первой и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ru-RU" dirty="0" smtClean="0"/>
              <a:t>префикса второй</a:t>
            </a:r>
          </a:p>
          <a:p>
            <a:pPr marL="342900" indent="-342900">
              <a:buAutoNum type="arabicPeriod"/>
            </a:pP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ru-RU" dirty="0" smtClean="0"/>
              <a:t>префикса первой и (</a:t>
            </a:r>
            <a:r>
              <a:rPr lang="en-US" i="1" dirty="0" smtClean="0"/>
              <a:t>m</a:t>
            </a:r>
            <a:r>
              <a:rPr lang="en-US" dirty="0" smtClean="0"/>
              <a:t>+1)-</a:t>
            </a:r>
            <a:r>
              <a:rPr lang="ru-RU" dirty="0" smtClean="0"/>
              <a:t>префикса второй</a:t>
            </a:r>
          </a:p>
          <a:p>
            <a:pPr marL="342900" indent="-342900"/>
            <a:r>
              <a:rPr lang="ru-RU" dirty="0" smtClean="0"/>
              <a:t>то мы можем найти оптимальное выравнивание (</a:t>
            </a:r>
            <a:r>
              <a:rPr lang="en-US" i="1" dirty="0" smtClean="0"/>
              <a:t>k</a:t>
            </a:r>
            <a:r>
              <a:rPr lang="en-US" dirty="0" smtClean="0"/>
              <a:t>+1)-</a:t>
            </a:r>
            <a:r>
              <a:rPr lang="ru-RU" dirty="0" smtClean="0"/>
              <a:t>префикса первой и</a:t>
            </a:r>
          </a:p>
          <a:p>
            <a:pPr marL="342900" indent="-342900"/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+1)-</a:t>
            </a:r>
            <a:r>
              <a:rPr lang="ru-RU" dirty="0" smtClean="0"/>
              <a:t>префикса второй, перебрав всего три варианта!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598E-9DA8-46FF-9695-39157AF502F1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3657</Words>
  <Application>Microsoft Office PowerPoint</Application>
  <PresentationFormat>Экран (4:3)</PresentationFormat>
  <Paragraphs>361</Paragraphs>
  <Slides>29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Выравнивание биологических последовательностей</vt:lpstr>
      <vt:lpstr>Задача выравнивания</vt:lpstr>
      <vt:lpstr>Задача выравнивания</vt:lpstr>
      <vt:lpstr>Змей-горыныч биоинформатики</vt:lpstr>
      <vt:lpstr>Формализация 1: вес глобального выравнивания</vt:lpstr>
      <vt:lpstr>Матрица замен аминокислот</vt:lpstr>
      <vt:lpstr>Проблема 1: адекватность формализации</vt:lpstr>
      <vt:lpstr>Проблема 2: реализация</vt:lpstr>
      <vt:lpstr>Проблема 2: реализация</vt:lpstr>
      <vt:lpstr>Идея динамического программирования</vt:lpstr>
      <vt:lpstr>Идея динамического программирования</vt:lpstr>
      <vt:lpstr>Алгоритм Нидлмана – Вунша (Needleman&amp;Wunsch) </vt:lpstr>
      <vt:lpstr>Алгоритм Нидлмана – Вунша (Needleman&amp;Wunsch) </vt:lpstr>
      <vt:lpstr>Формализация 1а: аффинные штрафы за гэпы</vt:lpstr>
      <vt:lpstr>Формализация 2: вес локального выравнивания</vt:lpstr>
      <vt:lpstr>Локальное выравнивание</vt:lpstr>
      <vt:lpstr>Пример локального выравнивания</vt:lpstr>
      <vt:lpstr>Алгоритм даёт ответ всегда, даже если осмысленного ответа не существует!</vt:lpstr>
      <vt:lpstr>А ещё бывает множественное выравнивание</vt:lpstr>
      <vt:lpstr>Визуализация множественного выравнивания</vt:lpstr>
      <vt:lpstr>Задача поиска гомологов</vt:lpstr>
      <vt:lpstr>Задача поиска гомологов</vt:lpstr>
      <vt:lpstr>BLAST</vt:lpstr>
      <vt:lpstr>Оценка значимости находки</vt:lpstr>
      <vt:lpstr>Оценка значимости находки</vt:lpstr>
      <vt:lpstr>Пример выдачи BLAST</vt:lpstr>
      <vt:lpstr>BLAST: быстрый поиск</vt:lpstr>
      <vt:lpstr>Основные разновидности BLAST</vt:lpstr>
      <vt:lpstr>Веб-интерфейс к BLAST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Выравнивание биологических последовательностей</dc:title>
  <dc:creator>Spirin</dc:creator>
  <cp:lastModifiedBy>Spirin</cp:lastModifiedBy>
  <cp:revision>8</cp:revision>
  <dcterms:created xsi:type="dcterms:W3CDTF">2017-03-29T08:54:01Z</dcterms:created>
  <dcterms:modified xsi:type="dcterms:W3CDTF">2017-03-29T10:35:15Z</dcterms:modified>
</cp:coreProperties>
</file>