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6" r:id="rId3"/>
    <p:sldId id="273" r:id="rId4"/>
    <p:sldId id="275" r:id="rId5"/>
    <p:sldId id="277" r:id="rId6"/>
    <p:sldId id="276" r:id="rId7"/>
    <p:sldId id="278" r:id="rId8"/>
    <p:sldId id="279" r:id="rId9"/>
    <p:sldId id="260" r:id="rId10"/>
    <p:sldId id="267" r:id="rId11"/>
    <p:sldId id="280" r:id="rId12"/>
    <p:sldId id="283" r:id="rId13"/>
    <p:sldId id="281" r:id="rId14"/>
    <p:sldId id="282" r:id="rId15"/>
    <p:sldId id="274" r:id="rId16"/>
    <p:sldId id="284" r:id="rId17"/>
    <p:sldId id="264" r:id="rId18"/>
    <p:sldId id="261" r:id="rId19"/>
    <p:sldId id="263" r:id="rId20"/>
    <p:sldId id="285" r:id="rId21"/>
    <p:sldId id="305" r:id="rId22"/>
    <p:sldId id="286" r:id="rId23"/>
    <p:sldId id="265" r:id="rId24"/>
    <p:sldId id="258" r:id="rId25"/>
    <p:sldId id="268" r:id="rId26"/>
    <p:sldId id="272" r:id="rId27"/>
    <p:sldId id="306" r:id="rId28"/>
    <p:sldId id="259" r:id="rId29"/>
    <p:sldId id="288" r:id="rId30"/>
    <p:sldId id="290" r:id="rId31"/>
    <p:sldId id="289" r:id="rId32"/>
    <p:sldId id="291" r:id="rId33"/>
    <p:sldId id="292" r:id="rId34"/>
    <p:sldId id="293" r:id="rId35"/>
    <p:sldId id="294" r:id="rId36"/>
    <p:sldId id="299" r:id="rId37"/>
    <p:sldId id="297" r:id="rId38"/>
    <p:sldId id="298" r:id="rId39"/>
    <p:sldId id="300" r:id="rId40"/>
    <p:sldId id="302" r:id="rId41"/>
    <p:sldId id="303" r:id="rId42"/>
    <p:sldId id="304" r:id="rId43"/>
    <p:sldId id="301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-90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7FB5C-78BF-4B3D-A93A-0F5D0DF4119C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2092-1717-4B92-A11F-BB8C97158A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198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DA43B-ABDE-4A58-9563-6BC2629A07C6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889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1gmv</a:t>
            </a:r>
            <a:endParaRPr lang="ru-RU" dirty="0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6E0AB4-8925-4322-92FC-BBFD6F0F4F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28816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83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99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6114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осед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0009717" cy="548680"/>
          </a:xfrm>
        </p:spPr>
        <p:txBody>
          <a:bodyPr anchor="b"/>
          <a:lstStyle>
            <a:lvl1pPr>
              <a:defRPr sz="4000" u="sng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3152" y="6345128"/>
            <a:ext cx="731520" cy="396240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50861A-FB08-42BE-8AE3-7B76ACB541A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8716935" y="2790124"/>
            <a:ext cx="607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Структурные</a:t>
            </a:r>
            <a:r>
              <a:rPr lang="ru-RU" sz="3200" baseline="0" dirty="0" smtClean="0">
                <a:solidFill>
                  <a:schemeClr val="bg1"/>
                </a:solidFill>
              </a:rPr>
              <a:t> классификации </a:t>
            </a:r>
            <a:r>
              <a:rPr lang="ru-RU" sz="3200" dirty="0" smtClean="0">
                <a:solidFill>
                  <a:schemeClr val="bg1"/>
                </a:solidFill>
              </a:rPr>
              <a:t>2014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65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453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613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737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150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911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4810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736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317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1C41D-A391-4104-AABC-624390875761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766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hyperlink" Target="https://www.cgl.ucsf.edu/chimera/docs/UsersGuide/inspection.html" TargetMode="External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gl.ucsf.edu/chimera/docs/UsersGuide/midas/vdwrad.html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90%D0%BC%D0%B8%D0%BD%D0%BE%D0%B0%D1%86%D0%B8%D0%BB-%D1%82%D0%A0%D0%9D%D0%9A-%D1%81%D0%B8%D0%BD%D1%82%D0%B5%D1%82%D0%B0%D0%B7%D0%B0" TargetMode="Externa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://pdbjs3.protein.osaka-u.ac.jp/xPSSS/DetailServlet?PAGEID=Summary&amp;PDBID=2GB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niprot.org/uniprot/?query=*&amp;fil=reviewed:no" TargetMode="External"/><Relationship Id="rId3" Type="http://schemas.openxmlformats.org/officeDocument/2006/relationships/hyperlink" Target="http://www.rcsb.org/pdb/results/results.do?qrid=294A0CB&amp;tabtoshow=Current" TargetMode="External"/><Relationship Id="rId7" Type="http://schemas.openxmlformats.org/officeDocument/2006/relationships/hyperlink" Target="http://www.uniprot.org/uniprot/?query=*&amp;fil=reviewed:ye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csb.org/pdb/search/smartSubquery.do?smartSearchSubtype=HoldingsQuery&amp;moleculeType=nucleicAcidContaining&amp;experimentalMethod=ignore" TargetMode="External"/><Relationship Id="rId5" Type="http://schemas.openxmlformats.org/officeDocument/2006/relationships/hyperlink" Target="http://www.rcsb.org/pdb/search/smart.do?smartSearchSubtype_0=TreeQueryExpression_1&amp;t_0=1&amp;n_0=+9606&amp;smartComparator=and&amp;evtc=HomeDrillDown&amp;evta=Organism&amp;evtl=Home" TargetMode="External"/><Relationship Id="rId4" Type="http://schemas.openxmlformats.org/officeDocument/2006/relationships/hyperlink" Target="http://www.rcsb.org/pdb/browse/uniprot.do?hasPDB=true" TargetMode="External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6%D0%B8%D1%80%D0%BD%D1%8B%D0%B5_%D0%BA%D0%B8%D1%81%D0%BB%D0%BE%D1%82%D1%8B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9F%D0%BE%D1%81%D1%82%D1%82%D1%80%D0%B0%D0%BD%D1%81%D0%BB%D1%8F%D1%86%D0%B8%D0%BE%D0%BD%D0%BD%D0%B0%D1%8F_%D0%BC%D0%BE%D0%B4%D0%B8%D1%84%D0%B8%D0%BA%D0%B0%D1%86%D0%B8%D1%8F" TargetMode="External"/><Relationship Id="rId4" Type="http://schemas.openxmlformats.org/officeDocument/2006/relationships/hyperlink" Target="https://ru.wikipedia.org/wiki/%D0%93%D0%BB%D0%B8%D0%BA%D0%BE%D0%B7%D0%B8%D0%BB%D1%84%D0%BE%D1%81%D1%84%D0%B0%D1%82%D0%B8%D0%B4%D0%B8%D0%BB%D0%B8%D0%BD%D0%BE%D0%B7%D0%B8%D1%82%D0%BE%D0%BB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openxmlformats.org/officeDocument/2006/relationships/image" Target="../media/image92.jpeg"/><Relationship Id="rId5" Type="http://schemas.openxmlformats.org/officeDocument/2006/relationships/image" Target="../media/image86.png"/><Relationship Id="rId10" Type="http://schemas.openxmlformats.org/officeDocument/2006/relationships/image" Target="../media/image91.jpe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hyperlink" Target="https://ru.wikipedia.org/w/index.php?title=Aequorea_victoria&amp;action=edit&amp;redlink=1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6%D0%B8%D1%82%D0%BE%D0%B7%D0%B8%D0%BD" TargetMode="Externa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u.wikipedia.org/w/index.php?title=%D0%90%D0%B4%D0%B5%D0%BD%D0%BE%D0%B7%D0%B8%D0%BB%D0%B3%D0%BE%D0%BC%D0%BE%D1%86%D0%B8%D1%81%D1%82%D0%B5%D0%B8%D0%BD&amp;action=edit&amp;redlink=1" TargetMode="External"/><Relationship Id="rId5" Type="http://schemas.openxmlformats.org/officeDocument/2006/relationships/hyperlink" Target="https://ru.wikipedia.org/w/index.php?title=5-%D0%BC%D0%B5%D1%82%D0%B8%D0%BB%D1%86%D0%B8%D1%82%D0%BE%D0%B7%D0%B8%D0%BD&amp;action=edit&amp;redlink=1" TargetMode="External"/><Relationship Id="rId4" Type="http://schemas.openxmlformats.org/officeDocument/2006/relationships/hyperlink" Target="https://ru.wikipedia.org/wiki/%D0%94%D0%9D%D0%9A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yoglobin" TargetMode="External"/><Relationship Id="rId13" Type="http://schemas.openxmlformats.org/officeDocument/2006/relationships/hyperlink" Target="https://en.wikipedia.org/wiki/Maurice_Wilkins" TargetMode="External"/><Relationship Id="rId18" Type="http://schemas.openxmlformats.org/officeDocument/2006/relationships/hyperlink" Target="https://en.wikipedia.org/wiki/William_Howard_Stein" TargetMode="External"/><Relationship Id="rId26" Type="http://schemas.openxmlformats.org/officeDocument/2006/relationships/hyperlink" Target="https://en.wikipedia.org/wiki/Hartmut_Michel" TargetMode="External"/><Relationship Id="rId39" Type="http://schemas.openxmlformats.org/officeDocument/2006/relationships/hyperlink" Target="https://en.wikipedia.org/wiki/Venkatraman_Ramakrishnan" TargetMode="External"/><Relationship Id="rId3" Type="http://schemas.openxmlformats.org/officeDocument/2006/relationships/hyperlink" Target="https://en.wikipedia.org/wiki/X-ray_spectroscopy" TargetMode="External"/><Relationship Id="rId21" Type="http://schemas.openxmlformats.org/officeDocument/2006/relationships/hyperlink" Target="https://en.wikipedia.org/wiki/Jerome_Karle" TargetMode="External"/><Relationship Id="rId34" Type="http://schemas.openxmlformats.org/officeDocument/2006/relationships/hyperlink" Target="https://en.wikipedia.org/wiki/Roger_D._Kornberg" TargetMode="External"/><Relationship Id="rId7" Type="http://schemas.openxmlformats.org/officeDocument/2006/relationships/hyperlink" Target="https://en.wikipedia.org/wiki/Max_F._Perutz" TargetMode="External"/><Relationship Id="rId12" Type="http://schemas.openxmlformats.org/officeDocument/2006/relationships/hyperlink" Target="https://en.wikipedia.org/wiki/Francis_Crick" TargetMode="External"/><Relationship Id="rId17" Type="http://schemas.openxmlformats.org/officeDocument/2006/relationships/hyperlink" Target="https://en.wikipedia.org/wiki/Ribonuclease" TargetMode="External"/><Relationship Id="rId25" Type="http://schemas.openxmlformats.org/officeDocument/2006/relationships/hyperlink" Target="https://en.wikipedia.org/wiki/Photosynthetic_reaction_center" TargetMode="External"/><Relationship Id="rId33" Type="http://schemas.openxmlformats.org/officeDocument/2006/relationships/hyperlink" Target="https://en.wikipedia.org/wiki/Aquaporin" TargetMode="External"/><Relationship Id="rId38" Type="http://schemas.openxmlformats.org/officeDocument/2006/relationships/hyperlink" Target="https://en.wikipedia.org/wiki/Thomas_A._Steitz" TargetMode="External"/><Relationship Id="rId2" Type="http://schemas.openxmlformats.org/officeDocument/2006/relationships/hyperlink" Target="https://en.wikipedia.org/wiki/Max_von_Laue" TargetMode="External"/><Relationship Id="rId16" Type="http://schemas.openxmlformats.org/officeDocument/2006/relationships/hyperlink" Target="https://en.wikipedia.org/wiki/Stanford_Moore" TargetMode="External"/><Relationship Id="rId20" Type="http://schemas.openxmlformats.org/officeDocument/2006/relationships/hyperlink" Target="https://en.wikipedia.org/wiki/Borane" TargetMode="External"/><Relationship Id="rId29" Type="http://schemas.openxmlformats.org/officeDocument/2006/relationships/hyperlink" Target="https://en.wikipedia.org/wiki/ATP_synthase" TargetMode="External"/><Relationship Id="rId41" Type="http://schemas.openxmlformats.org/officeDocument/2006/relationships/hyperlink" Target="https://en.wikipedia.org/wiki/G_protein-coupled_recepto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William_Lawrence_Bragg" TargetMode="External"/><Relationship Id="rId11" Type="http://schemas.openxmlformats.org/officeDocument/2006/relationships/hyperlink" Target="https://en.wikipedia.org/wiki/Nucleic_acid" TargetMode="External"/><Relationship Id="rId24" Type="http://schemas.openxmlformats.org/officeDocument/2006/relationships/hyperlink" Target="https://en.wikipedia.org/wiki/Johann_Deisenhofer" TargetMode="External"/><Relationship Id="rId32" Type="http://schemas.openxmlformats.org/officeDocument/2006/relationships/hyperlink" Target="https://en.wikipedia.org/wiki/Peter_Agre" TargetMode="External"/><Relationship Id="rId37" Type="http://schemas.openxmlformats.org/officeDocument/2006/relationships/hyperlink" Target="https://en.wikipedia.org/wiki/Ribosome" TargetMode="External"/><Relationship Id="rId40" Type="http://schemas.openxmlformats.org/officeDocument/2006/relationships/hyperlink" Target="https://en.wikipedia.org/wiki/Brian_Kobilka" TargetMode="External"/><Relationship Id="rId5" Type="http://schemas.openxmlformats.org/officeDocument/2006/relationships/hyperlink" Target="https://en.wikipedia.org/wiki/Crystal_structure" TargetMode="External"/><Relationship Id="rId15" Type="http://schemas.openxmlformats.org/officeDocument/2006/relationships/hyperlink" Target="https://en.wikipedia.org/wiki/X-ray_crystallography" TargetMode="External"/><Relationship Id="rId23" Type="http://schemas.openxmlformats.org/officeDocument/2006/relationships/hyperlink" Target="https://en.wikipedia.org/wiki/Herbert_A._Hauptman" TargetMode="External"/><Relationship Id="rId28" Type="http://schemas.openxmlformats.org/officeDocument/2006/relationships/hyperlink" Target="https://en.wikipedia.org/wiki/John_E._Walker" TargetMode="External"/><Relationship Id="rId36" Type="http://schemas.openxmlformats.org/officeDocument/2006/relationships/hyperlink" Target="https://en.wikipedia.org/wiki/Ada_E._Yonath" TargetMode="External"/><Relationship Id="rId10" Type="http://schemas.openxmlformats.org/officeDocument/2006/relationships/hyperlink" Target="https://en.wikipedia.org/wiki/James_D._Watson" TargetMode="External"/><Relationship Id="rId19" Type="http://schemas.openxmlformats.org/officeDocument/2006/relationships/hyperlink" Target="https://en.wikipedia.org/wiki/William_Lipscomb" TargetMode="External"/><Relationship Id="rId31" Type="http://schemas.openxmlformats.org/officeDocument/2006/relationships/hyperlink" Target="https://en.wikipedia.org/wiki/Potassium_channel" TargetMode="External"/><Relationship Id="rId4" Type="http://schemas.openxmlformats.org/officeDocument/2006/relationships/hyperlink" Target="https://en.wikipedia.org/wiki/William_Henry_Bragg" TargetMode="External"/><Relationship Id="rId9" Type="http://schemas.openxmlformats.org/officeDocument/2006/relationships/hyperlink" Target="https://en.wikipedia.org/wiki/John_C._Kendrew" TargetMode="External"/><Relationship Id="rId14" Type="http://schemas.openxmlformats.org/officeDocument/2006/relationships/hyperlink" Target="https://en.wikipedia.org/wiki/Dorothy_Hodgkin" TargetMode="External"/><Relationship Id="rId22" Type="http://schemas.openxmlformats.org/officeDocument/2006/relationships/hyperlink" Target="https://en.wikipedia.org/wiki/Hauptman-Karle_method" TargetMode="External"/><Relationship Id="rId27" Type="http://schemas.openxmlformats.org/officeDocument/2006/relationships/hyperlink" Target="https://en.wikipedia.org/wiki/Robert_Huber" TargetMode="External"/><Relationship Id="rId30" Type="http://schemas.openxmlformats.org/officeDocument/2006/relationships/hyperlink" Target="https://en.wikipedia.org/wiki/Roderick_MacKinnon" TargetMode="External"/><Relationship Id="rId35" Type="http://schemas.openxmlformats.org/officeDocument/2006/relationships/hyperlink" Target="https://en.wikipedia.org/wiki/Transcription_(genetics)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986" y="48061"/>
            <a:ext cx="7339584" cy="1776978"/>
          </a:xfrm>
        </p:spPr>
        <p:txBody>
          <a:bodyPr>
            <a:noAutofit/>
          </a:bodyPr>
          <a:lstStyle/>
          <a:p>
            <a:pPr algn="l"/>
            <a:r>
              <a:rPr lang="ru-RU" sz="4400" dirty="0" smtClean="0">
                <a:latin typeface="Calibri" panose="020F0502020204030204" pitchFamily="34" charset="0"/>
              </a:rPr>
              <a:t>Структура биополимеров</a:t>
            </a:r>
            <a:br>
              <a:rPr lang="ru-RU" sz="44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д.б.н., проф. Анна Карягина</a:t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НИИ ФХБ им. А.Н. Белозерского МГУ им. М.В Ломоносова</a:t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ФНЦ «НИИ эпидемиологии и микробиологии им. </a:t>
            </a:r>
            <a:r>
              <a:rPr lang="ru-RU" sz="2000" dirty="0" err="1" smtClean="0">
                <a:latin typeface="Calibri" panose="020F0502020204030204" pitchFamily="34" charset="0"/>
              </a:rPr>
              <a:t>Н.Ф.Гамалеи</a:t>
            </a:r>
            <a:r>
              <a:rPr lang="ru-RU" sz="2000" dirty="0" smtClean="0">
                <a:latin typeface="Calibri" panose="020F0502020204030204" pitchFamily="34" charset="0"/>
              </a:rPr>
              <a:t>» Минздрава РФ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9218" name="Picture 2" descr="Donald Lab Graphic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5639" y="228600"/>
            <a:ext cx="4904105" cy="376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yeast phenylalanine tRNA (1ehz) with WC base-pair bloc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7460" y="1988074"/>
            <a:ext cx="3274570" cy="34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raveling the DNA stretching myste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61360"/>
            <a:ext cx="3596639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56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2/24/Protein_structure_exampl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15116"/>
          <a:stretch/>
        </p:blipFill>
        <p:spPr bwMode="auto">
          <a:xfrm>
            <a:off x="2897421" y="0"/>
            <a:ext cx="6549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67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84" y="352933"/>
            <a:ext cx="11219688" cy="415163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Различные способы представления пространственных структур</a:t>
            </a:r>
            <a:endParaRPr lang="ru-RU" sz="3200" dirty="0"/>
          </a:p>
        </p:txBody>
      </p:sp>
      <p:pic>
        <p:nvPicPr>
          <p:cNvPr id="5122" name="Picture 2" descr="sphe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518538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i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23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ti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0807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all-and-sti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9191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75959" y="151853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wire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a simple line drawing with dot atoms and wire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stick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“endcap” atoms and stick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ball-and-stick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ball atoms (atomic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6"/>
              </a:rPr>
              <a:t>VDW radius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×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7"/>
              </a:rPr>
              <a:t>ball scale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 and stick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sphere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sphere atoms (full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6"/>
              </a:rPr>
              <a:t>VDW radius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 and wire bonds; also called Corey-Pauling-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Koltun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(CPK)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130" name="Picture 10" descr="nucleotide display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9039" y="4426362"/>
            <a:ext cx="3725732" cy="208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lat ribb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148" y="4003454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olid surfac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599" y="4405791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mesh surfac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2649" y="4405791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dot surfac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81088" y="4405791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09381" y="3914538"/>
            <a:ext cx="33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Нуклеиновые кислоты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96075" y="3682890"/>
            <a:ext cx="100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Cartoon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323966" y="3984505"/>
            <a:ext cx="33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Молекулярные поверхности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9804" y="6477922"/>
            <a:ext cx="210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Ленточные модели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45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335" y="468891"/>
            <a:ext cx="9942552" cy="12267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Различные способы визуализации трехмерной структуры макромолекулы</a:t>
            </a:r>
            <a:endParaRPr lang="ru-RU" dirty="0"/>
          </a:p>
        </p:txBody>
      </p:sp>
      <p:pic>
        <p:nvPicPr>
          <p:cNvPr id="1026" name="Picture 2" descr="Spacefill expres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003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dbj.org/jv/images/cart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1673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lecular surfa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3082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dbj.org/jv/images/ed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4491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943100" y="5873736"/>
          <a:ext cx="7620000" cy="36576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1905000"/>
                <a:gridCol w="190500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74046" y="5062022"/>
            <a:ext cx="2017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effectLst/>
              </a:rPr>
              <a:t>Spacefill</a:t>
            </a:r>
            <a:r>
              <a:rPr lang="en-US" dirty="0" smtClean="0">
                <a:effectLst/>
              </a:rPr>
              <a:t> expression</a:t>
            </a:r>
            <a:endParaRPr lang="en-US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4012" y="5051197"/>
            <a:ext cx="1993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Cartoon expression</a:t>
            </a:r>
            <a:endParaRPr lang="en-US" dirty="0"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59728" y="5072846"/>
            <a:ext cx="1869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Molecular surface</a:t>
            </a:r>
            <a:endParaRPr lang="en-US" dirty="0"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73035" y="5062166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Electron density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9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jmol.sourceforge.net/screenshots/bbdo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15" y="1"/>
            <a:ext cx="3370223" cy="24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039" y="2435275"/>
            <a:ext cx="3638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 few residues with backbone in blue and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vdw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dots surface.</a:t>
            </a:r>
            <a:endParaRPr lang="ru-RU" dirty="0"/>
          </a:p>
        </p:txBody>
      </p:sp>
      <p:pic>
        <p:nvPicPr>
          <p:cNvPr id="6150" name="Picture 6" descr="http://jmol.sourceforge.net/screenshots/hem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4838" y="0"/>
            <a:ext cx="4814795" cy="39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47873" y="3995851"/>
            <a:ext cx="452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Hemoglobin with backbone trace colored by chain and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spacefilled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hemes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6152" name="Picture 8" descr="http://jmol.sourceforge.net/screenshots/screenshot_streptavid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495" y="0"/>
            <a:ext cx="3995848" cy="399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409375" y="3995849"/>
            <a:ext cx="3770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Biotin 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cpk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color,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spacefilled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 inside its binding pocket in a streptavidin subunit (cyan translucent surface) and capped by a portion of the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neighbour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streptavidin subunit (yellow translucent surface).</a:t>
            </a:r>
            <a:endParaRPr lang="ru-RU" dirty="0"/>
          </a:p>
        </p:txBody>
      </p:sp>
      <p:pic>
        <p:nvPicPr>
          <p:cNvPr id="6154" name="Picture 10" descr="http://jmol.sourceforge.net/screenshots/screenshot_hemoglob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93161"/>
            <a:ext cx="3464838" cy="346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64838" y="5934670"/>
            <a:ext cx="4606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Н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emoglobin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tetramer 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hemo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group as sticks at bottom-right).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93542" y="6488668"/>
            <a:ext cx="4061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http://jmol.sourceforge.net/screenshots/</a:t>
            </a:r>
          </a:p>
        </p:txBody>
      </p:sp>
    </p:spTree>
    <p:extLst>
      <p:ext uri="{BB962C8B-B14F-4D97-AF65-F5344CB8AC3E}">
        <p14:creationId xmlns:p14="http://schemas.microsoft.com/office/powerpoint/2010/main" xmlns="" val="1190357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" descr="https://encrypted-tbn1.gstatic.com/images?q=tbn:ANd9GcTW2mYPCftJHhAlh101owhTBzGuVqDy6GFU35XKKjI9rFZ_2cAl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728" y="88900"/>
            <a:ext cx="3962400" cy="45963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62912" y="4829873"/>
            <a:ext cx="85831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В 1952 году 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Джеймс Уотсон 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и </a:t>
            </a:r>
            <a:r>
              <a:rPr lang="ru-RU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Фрэнсис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 Крик 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стали работать над моделированием </a:t>
            </a:r>
            <a:r>
              <a:rPr lang="ru-RU" dirty="0">
                <a:latin typeface="Arial" panose="020B0604020202020204" pitchFamily="34" charset="0"/>
              </a:rPr>
              <a:t>структуры ДНК. </a:t>
            </a:r>
            <a:r>
              <a:rPr lang="ru-RU" dirty="0" smtClean="0">
                <a:latin typeface="Arial" panose="020B0604020202020204" pitchFamily="34" charset="0"/>
              </a:rPr>
              <a:t>При этом они использовали шариковую </a:t>
            </a:r>
            <a:r>
              <a:rPr lang="ru-RU" dirty="0">
                <a:latin typeface="Arial" panose="020B0604020202020204" pitchFamily="34" charset="0"/>
              </a:rPr>
              <a:t>м</a:t>
            </a:r>
            <a:r>
              <a:rPr lang="ru-RU" dirty="0" smtClean="0">
                <a:latin typeface="Arial" panose="020B0604020202020204" pitchFamily="34" charset="0"/>
              </a:rPr>
              <a:t>одель. Используя</a:t>
            </a:r>
            <a:r>
              <a:rPr lang="ru-RU" dirty="0">
                <a:latin typeface="Arial" panose="020B0604020202020204" pitchFamily="34" charset="0"/>
              </a:rPr>
              <a:t> правила </a:t>
            </a:r>
            <a:r>
              <a:rPr lang="ru-RU" dirty="0" err="1">
                <a:latin typeface="Arial" panose="020B0604020202020204" pitchFamily="34" charset="0"/>
              </a:rPr>
              <a:t>Чаргаффа</a:t>
            </a:r>
            <a:r>
              <a:rPr lang="ru-RU" dirty="0">
                <a:latin typeface="Arial" panose="020B0604020202020204" pitchFamily="34" charset="0"/>
              </a:rPr>
              <a:t> и </a:t>
            </a:r>
            <a:r>
              <a:rPr lang="ru-RU" dirty="0" smtClean="0">
                <a:latin typeface="Arial" panose="020B0604020202020204" pitchFamily="34" charset="0"/>
              </a:rPr>
              <a:t>рентгенограммы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Розалинды</a:t>
            </a:r>
            <a:r>
              <a:rPr lang="ru-RU" dirty="0" smtClean="0">
                <a:latin typeface="Arial" panose="020B0604020202020204" pitchFamily="34" charset="0"/>
              </a:rPr>
              <a:t> Франклин и Мориса </a:t>
            </a:r>
            <a:r>
              <a:rPr lang="ru-RU" dirty="0" err="1" smtClean="0">
                <a:latin typeface="Arial" panose="020B0604020202020204" pitchFamily="34" charset="0"/>
              </a:rPr>
              <a:t>Уилкинса</a:t>
            </a:r>
            <a:r>
              <a:rPr lang="ru-RU" dirty="0">
                <a:latin typeface="Arial" panose="020B0604020202020204" pitchFamily="34" charset="0"/>
              </a:rPr>
              <a:t> </a:t>
            </a:r>
            <a:r>
              <a:rPr lang="ru-RU" dirty="0" smtClean="0">
                <a:latin typeface="Arial" panose="020B0604020202020204" pitchFamily="34" charset="0"/>
              </a:rPr>
              <a:t>они построили </a:t>
            </a:r>
            <a:r>
              <a:rPr lang="ru-RU" dirty="0" err="1">
                <a:latin typeface="Arial" panose="020B0604020202020204" pitchFamily="34" charset="0"/>
              </a:rPr>
              <a:t>двухспиральную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</a:rPr>
              <a:t>модель ДНК. Результаты </a:t>
            </a:r>
            <a:r>
              <a:rPr lang="ru-RU" dirty="0">
                <a:latin typeface="Arial" panose="020B0604020202020204" pitchFamily="34" charset="0"/>
              </a:rPr>
              <a:t>работы опубликовали 30 мая 1953 года в </a:t>
            </a:r>
            <a:r>
              <a:rPr lang="ru-RU" dirty="0" smtClean="0">
                <a:latin typeface="Arial" panose="020B0604020202020204" pitchFamily="34" charset="0"/>
              </a:rPr>
              <a:t>журнале </a:t>
            </a:r>
            <a:r>
              <a:rPr lang="en-US" dirty="0" smtClean="0">
                <a:latin typeface="Arial" panose="020B0604020202020204" pitchFamily="34" charset="0"/>
              </a:rPr>
              <a:t>Nature</a:t>
            </a:r>
            <a:r>
              <a:rPr lang="ru-RU" dirty="0" smtClean="0">
                <a:latin typeface="Arial" panose="020B0604020202020204" pitchFamily="34" charset="0"/>
              </a:rPr>
              <a:t>, а в 1962 году за эту работу им была присуждена Нобелевская премия</a:t>
            </a:r>
            <a:r>
              <a:rPr lang="en-US" dirty="0" smtClean="0">
                <a:latin typeface="Arial" panose="020B0604020202020204" pitchFamily="34" charset="0"/>
              </a:rPr>
              <a:t>.</a:t>
            </a:r>
            <a:endParaRPr lang="ru-RU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 descr="https://www.mun.ca/biology/scarr/CG_Chargaf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5962" y="559213"/>
            <a:ext cx="4791682" cy="365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omputerra.ru/wp-content/uploads/2014/04/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2944" y="1019936"/>
            <a:ext cx="2624153" cy="271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7530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.livescience.com/images/i/000/053/587/i02/dna-rna-structure.jpg?1370549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8759" y="133082"/>
            <a:ext cx="8573897" cy="67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77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NA_D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0160" y="0"/>
            <a:ext cx="9412224" cy="68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45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9845" y="84787"/>
            <a:ext cx="6974504" cy="36267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162" y="-10393"/>
            <a:ext cx="1202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45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ru-RU" dirty="0"/>
          </a:p>
        </p:txBody>
      </p:sp>
      <p:pic>
        <p:nvPicPr>
          <p:cNvPr id="5122" name="Picture 2" descr="http://www.rcsb.org/pdb/education_discussion/molecule_of_the_month/images/ABZ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731" y="519549"/>
            <a:ext cx="5009590" cy="59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88627" y="33584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222222"/>
                </a:solidFill>
                <a:effectLst/>
              </a:rPr>
              <a:t>В обычных условиях ДНК существует в виде В-спирали (в центре). Слева – А форма ДНК с наклоненными стопками оснований и глубокой большой бороздкой, которая получается в условиях дегидратации. Такая форма характерна для спиральных участков РНК. Справа – </a:t>
            </a:r>
            <a:r>
              <a:rPr lang="en-US" b="0" i="0" dirty="0" smtClean="0">
                <a:solidFill>
                  <a:srgbClr val="222222"/>
                </a:solidFill>
                <a:effectLst/>
              </a:rPr>
              <a:t>Z-</a:t>
            </a:r>
            <a:r>
              <a:rPr lang="ru-RU" b="0" i="0" dirty="0" smtClean="0">
                <a:solidFill>
                  <a:srgbClr val="222222"/>
                </a:solidFill>
                <a:effectLst/>
              </a:rPr>
              <a:t>форма, </a:t>
            </a:r>
            <a:r>
              <a:rPr lang="ru-RU" dirty="0" smtClean="0">
                <a:solidFill>
                  <a:srgbClr val="222222"/>
                </a:solidFill>
              </a:rPr>
              <a:t>закрученная в противоположном направлении, она получается при высокой концентрации соли и требует определенных последовательностей с чередованием </a:t>
            </a:r>
            <a:r>
              <a:rPr lang="en-US" dirty="0" smtClean="0">
                <a:solidFill>
                  <a:srgbClr val="222222"/>
                </a:solidFill>
              </a:rPr>
              <a:t>G-C </a:t>
            </a:r>
            <a:r>
              <a:rPr lang="ru-RU" dirty="0" smtClean="0">
                <a:solidFill>
                  <a:srgbClr val="222222"/>
                </a:solidFill>
              </a:rPr>
              <a:t>и </a:t>
            </a:r>
            <a:r>
              <a:rPr lang="en-US" dirty="0" smtClean="0">
                <a:solidFill>
                  <a:srgbClr val="222222"/>
                </a:solidFill>
              </a:rPr>
              <a:t>C-G </a:t>
            </a:r>
            <a:r>
              <a:rPr lang="ru-RU" dirty="0" smtClean="0">
                <a:solidFill>
                  <a:srgbClr val="222222"/>
                </a:solidFill>
              </a:rPr>
              <a:t>пар.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59873" y="6348848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A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3405" y="6348847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B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6937" y="6348846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Z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45" y="-65226"/>
            <a:ext cx="274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Структура ДНК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212648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05945" cy="36971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62346" y="3697166"/>
            <a:ext cx="1213658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30" dirty="0" smtClean="0">
                <a:solidFill>
                  <a:srgbClr val="000000"/>
                </a:solidFill>
              </a:rPr>
              <a:t>Информация, хранимая в ДНК. Как ее считать?</a:t>
            </a:r>
            <a:endParaRPr lang="en-US" sz="1600" b="1" i="0" spc="30" dirty="0" smtClean="0">
              <a:solidFill>
                <a:srgbClr val="000000"/>
              </a:solidFill>
              <a:effectLst/>
            </a:endParaRPr>
          </a:p>
          <a:p>
            <a:r>
              <a:rPr lang="ru-RU" sz="1600" b="0" i="0" dirty="0" smtClean="0">
                <a:solidFill>
                  <a:srgbClr val="222222"/>
                </a:solidFill>
                <a:effectLst/>
              </a:rPr>
              <a:t>Основной механизм хранения генетической информации в ДНК и путь ее передачи в живой природе были открыты в 1950-х годах Уотсоном и Криком. Основная информация хранится в виде последовательности нуклеотидов, причем нуклеотиды одной цепи ДНК строго соответствуют нуклеотидам противоположной цепи, образуя </a:t>
            </a:r>
            <a:r>
              <a:rPr lang="ru-RU" sz="1600" dirty="0" smtClean="0">
                <a:solidFill>
                  <a:srgbClr val="222222"/>
                </a:solidFill>
              </a:rPr>
              <a:t>комплементарные </a:t>
            </a:r>
            <a:r>
              <a:rPr lang="ru-RU" sz="1600" b="0" i="0" dirty="0" smtClean="0">
                <a:solidFill>
                  <a:srgbClr val="222222"/>
                </a:solidFill>
                <a:effectLst/>
              </a:rPr>
              <a:t>пары А-Т </a:t>
            </a:r>
            <a:r>
              <a:rPr lang="ru-RU" sz="1600" dirty="0" smtClean="0">
                <a:solidFill>
                  <a:srgbClr val="222222"/>
                </a:solidFill>
              </a:rPr>
              <a:t>и </a:t>
            </a:r>
            <a:r>
              <a:rPr lang="en-US" sz="1600" dirty="0" smtClean="0">
                <a:solidFill>
                  <a:srgbClr val="222222"/>
                </a:solidFill>
              </a:rPr>
              <a:t>G-C</a:t>
            </a:r>
            <a:r>
              <a:rPr lang="ru-RU" sz="1600" dirty="0" smtClean="0">
                <a:solidFill>
                  <a:srgbClr val="222222"/>
                </a:solidFill>
              </a:rPr>
              <a:t>. В комплементарных парах нуклеотиды образуют между собой водородные связи (красные стрелки слева, пунктирные линии справа). Эта информация непосредственно считывается и воспроизводится в процессе репликации ДНК и транскрипции.</a:t>
            </a:r>
            <a:endParaRPr lang="ru-RU" sz="1600" b="0" i="0" dirty="0" smtClean="0">
              <a:solidFill>
                <a:srgbClr val="222222"/>
              </a:solidFill>
              <a:effectLst/>
            </a:endParaRPr>
          </a:p>
          <a:p>
            <a:endParaRPr lang="ru-RU" sz="1600" b="0" i="0" dirty="0" smtClean="0">
              <a:solidFill>
                <a:srgbClr val="222222"/>
              </a:solidFill>
              <a:effectLst/>
            </a:endParaRPr>
          </a:p>
          <a:p>
            <a:r>
              <a:rPr lang="ru-RU" sz="1600" dirty="0" smtClean="0">
                <a:solidFill>
                  <a:srgbClr val="222222"/>
                </a:solidFill>
              </a:rPr>
              <a:t>В процессе жизнедеятельности клетки с ДНК взаимодействует большое количество разнообразных белков, выполняющих структурные и регуляторные функции. Эти белки узнают ДНК, не раскручивая двойную спираль. Они считывают информацию с поверхности ДНК. В большую и малую бороздки ДНК обращены боковые стороны азотистых оснований, химические группы которых способны также быть донорами или акцепторами водородных связей, участвовать в образовании гидрофобных контактов. Белки также образуют контакты с фосфатами </a:t>
            </a:r>
            <a:r>
              <a:rPr lang="ru-RU" sz="1600" dirty="0" err="1" smtClean="0">
                <a:solidFill>
                  <a:srgbClr val="222222"/>
                </a:solidFill>
              </a:rPr>
              <a:t>сахарофосфатного</a:t>
            </a:r>
            <a:r>
              <a:rPr lang="ru-RU" sz="1600" dirty="0" smtClean="0">
                <a:solidFill>
                  <a:srgbClr val="222222"/>
                </a:solidFill>
              </a:rPr>
              <a:t> остова.</a:t>
            </a:r>
            <a:r>
              <a:rPr lang="en-US" sz="1600" b="0" i="0" dirty="0" smtClean="0">
                <a:solidFill>
                  <a:srgbClr val="222222"/>
                </a:solidFill>
                <a:effectLst/>
              </a:rPr>
              <a:t/>
            </a:r>
            <a:br>
              <a:rPr lang="en-US" sz="1600" b="0" i="0" dirty="0" smtClean="0">
                <a:solidFill>
                  <a:srgbClr val="222222"/>
                </a:solidFill>
                <a:effectLst/>
              </a:rPr>
            </a:br>
            <a:endParaRPr lang="en-US" sz="1600" b="0" i="0" dirty="0">
              <a:solidFill>
                <a:srgbClr val="222222"/>
              </a:solidFill>
              <a:effectLst/>
            </a:endParaRPr>
          </a:p>
        </p:txBody>
      </p:sp>
      <p:pic>
        <p:nvPicPr>
          <p:cNvPr id="9218" name="Picture 2" descr="Base pair AT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1463" y="29451"/>
            <a:ext cx="3075305" cy="17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ase pair GC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0751" y="1726663"/>
            <a:ext cx="3106018" cy="184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939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biomedic.com.ua/photos/biologicheskaya_entsiklopediya/biosintez_belk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" r="-1000" b="5034"/>
          <a:stretch/>
        </p:blipFill>
        <p:spPr bwMode="auto">
          <a:xfrm>
            <a:off x="838200" y="365125"/>
            <a:ext cx="9788524" cy="64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839" y="1024128"/>
            <a:ext cx="8547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ДНК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1" y="1969125"/>
            <a:ext cx="11714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мРНК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159" y="5730357"/>
            <a:ext cx="9428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тРНК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9143" y="5590149"/>
            <a:ext cx="11102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белок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2945" y="357463"/>
            <a:ext cx="51378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Структурная </a:t>
            </a:r>
            <a:r>
              <a:rPr lang="ru-RU" sz="2000" dirty="0" err="1" smtClean="0"/>
              <a:t>биоинформатика</a:t>
            </a:r>
            <a:r>
              <a:rPr lang="ru-RU" sz="2000" dirty="0" smtClean="0"/>
              <a:t> – область </a:t>
            </a:r>
          </a:p>
          <a:p>
            <a:r>
              <a:rPr lang="ru-RU" sz="2000" dirty="0" err="1" smtClean="0"/>
              <a:t>биоинформатики</a:t>
            </a:r>
            <a:r>
              <a:rPr lang="ru-RU" sz="2000" dirty="0" smtClean="0"/>
              <a:t>, связанная с разработкой</a:t>
            </a:r>
          </a:p>
          <a:p>
            <a:r>
              <a:rPr lang="ru-RU" sz="2000" dirty="0"/>
              <a:t>м</a:t>
            </a:r>
            <a:r>
              <a:rPr lang="ru-RU" sz="2000" dirty="0" smtClean="0"/>
              <a:t>етодов и алгоритмов для изучения структур</a:t>
            </a:r>
          </a:p>
          <a:p>
            <a:r>
              <a:rPr lang="ru-RU" sz="2000" dirty="0" smtClean="0"/>
              <a:t>биополимеров и, собственно, изучением их</a:t>
            </a:r>
          </a:p>
          <a:p>
            <a:r>
              <a:rPr lang="ru-RU" sz="2000" dirty="0" smtClean="0"/>
              <a:t>структуры.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992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0714" y="560313"/>
            <a:ext cx="4086225" cy="56292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8482" y="137124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pc="3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Реальная структура ДНК</a:t>
            </a:r>
          </a:p>
          <a:p>
            <a:endParaRPr lang="en-US" b="1" i="0" spc="30" dirty="0" smtClean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Молекулы ДНК, расшифрованные рентгеноструктурным анализом, как правило, не представляют собой совершенной двойной спирали, а представлены целым набором локальных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конформаций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. Данная ДНК – из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PDB 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файла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1bna 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в верхней части изогнута. В нижней части две пары оснований не лежат в одной плоскости, а образуют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конформацию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dirty="0" smtClean="0">
                <a:solidFill>
                  <a:srgbClr val="222222"/>
                </a:solidFill>
                <a:latin typeface="verdana" panose="020B0604030504040204" pitchFamily="34" charset="0"/>
              </a:rPr>
              <a:t>“propeller twist”. 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ДНК – динамичная молекула, претерпевающая различные изменения структуры в зависимости от условий окружающей среды и взаимодействующих с ней молекул. </a:t>
            </a:r>
            <a:endParaRPr lang="en-US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449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intechopen.com/source/html/16928/media/image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4032" y="3453368"/>
            <a:ext cx="8887968" cy="34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nmr.chem.uu.nl/Software/Images/bp_ste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29223"/>
            <a:ext cx="5169407" cy="33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5926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upload.wikimedia.org/wikipedia/commons/0/0f/Peptide_sy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75" y="928739"/>
            <a:ext cx="4420434" cy="2824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0415" y="-31173"/>
            <a:ext cx="3684932" cy="4582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8151" y="160337"/>
            <a:ext cx="3873348" cy="38297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5575" y="4399815"/>
            <a:ext cx="1167967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cs typeface="Aharoni" panose="02010803020104030203" pitchFamily="2" charset="-79"/>
              </a:rPr>
              <a:t>тРНК</a:t>
            </a:r>
            <a:r>
              <a:rPr lang="ru-RU" sz="1400" dirty="0">
                <a:solidFill>
                  <a:srgbClr val="252525"/>
                </a:solidFill>
              </a:rPr>
              <a:t> </a:t>
            </a:r>
            <a:r>
              <a:rPr lang="ru-RU" sz="1600" dirty="0">
                <a:solidFill>
                  <a:srgbClr val="252525"/>
                </a:solidFill>
              </a:rPr>
              <a:t>является </a:t>
            </a:r>
            <a:r>
              <a:rPr lang="ru-RU" sz="1600" dirty="0" err="1"/>
              <a:t>одноцепочечной</a:t>
            </a:r>
            <a:r>
              <a:rPr lang="ru-RU" sz="1600" dirty="0"/>
              <a:t> РНК, однако в функциональной форме имеет </a:t>
            </a:r>
            <a:r>
              <a:rPr lang="ru-RU" sz="1600" dirty="0" err="1"/>
              <a:t>конформацию</a:t>
            </a:r>
            <a:r>
              <a:rPr lang="ru-RU" sz="1600" dirty="0"/>
              <a:t> «клеверного листа</a:t>
            </a:r>
            <a:r>
              <a:rPr lang="ru-RU" sz="1600" dirty="0" smtClean="0"/>
              <a:t>». В </a:t>
            </a:r>
            <a:r>
              <a:rPr lang="ru-RU" sz="1600" dirty="0"/>
              <a:t>ней выделяют 4 части, выполняющие различные функции</a:t>
            </a:r>
            <a:r>
              <a:rPr lang="ru-RU" sz="1600" dirty="0" smtClean="0"/>
              <a:t>. Первая </a:t>
            </a:r>
            <a:r>
              <a:rPr lang="ru-RU" sz="1600" dirty="0"/>
              <a:t>часть-акцепторный "стебель", образованный 2-мя комплементарно соединёнными концевыми частями</a:t>
            </a:r>
            <a:r>
              <a:rPr lang="ru-RU" sz="1600" dirty="0" smtClean="0"/>
              <a:t>. Он </a:t>
            </a:r>
            <a:r>
              <a:rPr lang="ru-RU" sz="1600" dirty="0"/>
              <a:t>состоит из 7 пар оснований</a:t>
            </a:r>
            <a:r>
              <a:rPr lang="ru-RU" sz="1600" dirty="0" smtClean="0"/>
              <a:t>. 3</a:t>
            </a:r>
            <a:r>
              <a:rPr lang="en-US" sz="1600" dirty="0" smtClean="0"/>
              <a:t>’</a:t>
            </a:r>
            <a:r>
              <a:rPr lang="ru-RU" sz="1600" dirty="0" smtClean="0"/>
              <a:t>-конец </a:t>
            </a:r>
            <a:r>
              <a:rPr lang="ru-RU" sz="1600" dirty="0"/>
              <a:t>этого стебля </a:t>
            </a:r>
            <a:r>
              <a:rPr lang="ru-RU" sz="1600" dirty="0" smtClean="0"/>
              <a:t>нескол</a:t>
            </a:r>
            <a:r>
              <a:rPr lang="ru-RU" sz="1600" dirty="0"/>
              <a:t>ь</a:t>
            </a:r>
            <a:r>
              <a:rPr lang="ru-RU" sz="1600" dirty="0" smtClean="0"/>
              <a:t>ко </a:t>
            </a:r>
            <a:r>
              <a:rPr lang="ru-RU" sz="1600" dirty="0"/>
              <a:t>длиннее</a:t>
            </a:r>
            <a:r>
              <a:rPr lang="ru-RU" sz="1600" dirty="0" smtClean="0"/>
              <a:t>. Он </a:t>
            </a:r>
            <a:r>
              <a:rPr lang="ru-RU" sz="1600" dirty="0"/>
              <a:t>формирует </a:t>
            </a:r>
            <a:r>
              <a:rPr lang="ru-RU" sz="1600" dirty="0" err="1"/>
              <a:t>одноцепочечный</a:t>
            </a:r>
            <a:r>
              <a:rPr lang="ru-RU" sz="1600" dirty="0"/>
              <a:t> участок, который заканчивается последовательностью </a:t>
            </a:r>
            <a:r>
              <a:rPr lang="en-US" sz="1600" dirty="0" smtClean="0"/>
              <a:t>CCA</a:t>
            </a:r>
            <a:r>
              <a:rPr lang="ru-RU" sz="1600" dirty="0" smtClean="0"/>
              <a:t> </a:t>
            </a:r>
            <a:r>
              <a:rPr lang="ru-RU" sz="1600" dirty="0"/>
              <a:t>со свободной ОН-группой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К </a:t>
            </a:r>
            <a:r>
              <a:rPr lang="ru-RU" sz="1600" dirty="0"/>
              <a:t>этому концу присоединяется транспортируемая аминокислота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3 </a:t>
            </a:r>
            <a:r>
              <a:rPr lang="ru-RU" sz="1600" dirty="0"/>
              <a:t>остальные части представляют собой комплементарно спаренные последовательности нуклеотидов, которые заканчиваются неспаренными участками, образующими петли. Средняя часть состоит из 5 пар нуклеотидов и содержит в центре своей петли </a:t>
            </a:r>
            <a:r>
              <a:rPr lang="ru-RU" sz="1600" dirty="0" smtClean="0"/>
              <a:t>антикодон.</a:t>
            </a:r>
            <a:r>
              <a:rPr lang="en-US" sz="1600" baseline="30000" dirty="0"/>
              <a:t> </a:t>
            </a:r>
            <a:r>
              <a:rPr lang="ru-RU" sz="1600" dirty="0" smtClean="0"/>
              <a:t>Аминокислота </a:t>
            </a:r>
            <a:r>
              <a:rPr lang="ru-RU" sz="1600" dirty="0"/>
              <a:t>ковалентно присоединяется к 3'-концу молекулы с помощью специфичного для каждого типа </a:t>
            </a:r>
            <a:r>
              <a:rPr lang="ru-RU" sz="1600" dirty="0" err="1"/>
              <a:t>тРНК</a:t>
            </a:r>
            <a:r>
              <a:rPr lang="ru-RU" sz="1600" dirty="0"/>
              <a:t> фермента </a:t>
            </a:r>
            <a:r>
              <a:rPr lang="ru-RU" sz="1600" dirty="0" err="1">
                <a:hlinkClick r:id="rId5" tooltip="Аминоацил-тРНК-синтетаза"/>
              </a:rPr>
              <a:t>аминоацил-тРНК-синтетазы</a:t>
            </a:r>
            <a:r>
              <a:rPr lang="ru-RU" sz="1600" dirty="0"/>
              <a:t>. На участке C находится антикодон, </a:t>
            </a:r>
            <a:r>
              <a:rPr lang="ru-RU" sz="1600" dirty="0">
                <a:solidFill>
                  <a:srgbClr val="252525"/>
                </a:solidFill>
              </a:rPr>
              <a:t>соответствующий аминокислоте</a:t>
            </a:r>
            <a:r>
              <a:rPr lang="ru-RU" sz="1600" dirty="0" smtClean="0">
                <a:solidFill>
                  <a:srgbClr val="252525"/>
                </a:solidFill>
              </a:rPr>
              <a:t>.</a:t>
            </a:r>
            <a:r>
              <a:rPr lang="en-US" sz="1600" dirty="0" smtClean="0">
                <a:solidFill>
                  <a:srgbClr val="252525"/>
                </a:solidFill>
              </a:rPr>
              <a:t> </a:t>
            </a:r>
            <a:r>
              <a:rPr lang="ru-RU" sz="1600" dirty="0" err="1" smtClean="0">
                <a:solidFill>
                  <a:srgbClr val="252525"/>
                </a:solidFill>
              </a:rPr>
              <a:t>тРНК</a:t>
            </a:r>
            <a:r>
              <a:rPr lang="ru-RU" sz="1600" dirty="0" smtClean="0">
                <a:solidFill>
                  <a:srgbClr val="252525"/>
                </a:solidFill>
              </a:rPr>
              <a:t> содержат </a:t>
            </a:r>
            <a:r>
              <a:rPr lang="ru-RU" sz="1600" dirty="0" err="1" smtClean="0">
                <a:solidFill>
                  <a:srgbClr val="252525"/>
                </a:solidFill>
              </a:rPr>
              <a:t>дигидроуридин</a:t>
            </a:r>
            <a:r>
              <a:rPr lang="ru-RU" sz="1600" dirty="0" smtClean="0">
                <a:solidFill>
                  <a:srgbClr val="252525"/>
                </a:solidFill>
              </a:rPr>
              <a:t>, </a:t>
            </a:r>
            <a:r>
              <a:rPr lang="ru-RU" sz="1600" dirty="0" err="1" smtClean="0">
                <a:solidFill>
                  <a:srgbClr val="252525"/>
                </a:solidFill>
              </a:rPr>
              <a:t>псевдоуридин</a:t>
            </a:r>
            <a:r>
              <a:rPr lang="ru-RU" sz="1600" dirty="0" smtClean="0">
                <a:solidFill>
                  <a:srgbClr val="252525"/>
                </a:solidFill>
              </a:rPr>
              <a:t>, 7-метилгуанин, не Уотсон-</a:t>
            </a:r>
            <a:r>
              <a:rPr lang="ru-RU" sz="1600" dirty="0" err="1" smtClean="0">
                <a:solidFill>
                  <a:srgbClr val="252525"/>
                </a:solidFill>
              </a:rPr>
              <a:t>Криковские</a:t>
            </a:r>
            <a:r>
              <a:rPr lang="ru-RU" sz="1600" dirty="0" smtClean="0">
                <a:solidFill>
                  <a:srgbClr val="252525"/>
                </a:solidFill>
              </a:rPr>
              <a:t> пары.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345" y="-65226"/>
            <a:ext cx="2695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Структура РНК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866413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s.nashaucheba.ru/tw_files2/urls_2/244/d-243460/img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3026" y="322119"/>
            <a:ext cx="8285017" cy="621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minoAcidStru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765" y="1380564"/>
            <a:ext cx="3063113" cy="29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60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282" y="0"/>
            <a:ext cx="8686101" cy="6858000"/>
          </a:xfrm>
          <a:prstGeom prst="rect">
            <a:avLst/>
          </a:prstGeom>
        </p:spPr>
      </p:pic>
      <p:pic>
        <p:nvPicPr>
          <p:cNvPr id="2071" name="Picture 23" descr="G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2504" y="2511988"/>
            <a:ext cx="1746265" cy="165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TR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94132" y="0"/>
            <a:ext cx="2503010" cy="236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P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8635" y="4411924"/>
            <a:ext cx="1899574" cy="179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01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705768" y="195072"/>
            <a:ext cx="8394038" cy="6572218"/>
            <a:chOff x="2169576" y="195072"/>
            <a:chExt cx="8394038" cy="6572218"/>
          </a:xfrm>
        </p:grpSpPr>
        <p:pic>
          <p:nvPicPr>
            <p:cNvPr id="10242" name="Picture 2" descr="http://alevelnotes.com/content_images/Image85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800" y="195072"/>
              <a:ext cx="7273255" cy="657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646580" y="195072"/>
              <a:ext cx="3917034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Гидрофобные взаимодействия</a:t>
              </a:r>
            </a:p>
            <a:p>
              <a:r>
                <a:rPr lang="ru-RU" dirty="0" smtClean="0"/>
                <a:t>(стремление гидрофобных групп</a:t>
              </a:r>
            </a:p>
            <a:p>
              <a:r>
                <a:rPr lang="ru-RU" dirty="0"/>
                <a:t>о</a:t>
              </a:r>
              <a:r>
                <a:rPr lang="ru-RU" dirty="0" smtClean="0"/>
                <a:t>бъединиться в водном окружении)</a:t>
              </a:r>
            </a:p>
            <a:p>
              <a:r>
                <a:rPr lang="ru-RU" dirty="0"/>
                <a:t>и</a:t>
              </a:r>
              <a:r>
                <a:rPr lang="ru-RU" dirty="0" smtClean="0"/>
                <a:t> </a:t>
              </a:r>
              <a:r>
                <a:rPr lang="ru-RU" dirty="0" err="1" smtClean="0"/>
                <a:t>ван</a:t>
              </a:r>
              <a:r>
                <a:rPr lang="ru-RU" dirty="0" smtClean="0"/>
                <a:t>-дер </a:t>
              </a:r>
              <a:r>
                <a:rPr lang="ru-RU" dirty="0" err="1" smtClean="0"/>
                <a:t>Ваальсовы</a:t>
              </a:r>
              <a:r>
                <a:rPr lang="ru-RU" dirty="0" smtClean="0"/>
                <a:t> взаимодействия</a:t>
              </a:r>
              <a:endParaRPr lang="ru-RU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50084" y="1395401"/>
              <a:ext cx="17304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Полипептидная</a:t>
              </a:r>
            </a:p>
            <a:p>
              <a:r>
                <a:rPr lang="ru-RU" dirty="0" smtClean="0"/>
                <a:t>цепочка</a:t>
              </a:r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64461" y="3321076"/>
              <a:ext cx="198562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err="1" smtClean="0"/>
                <a:t>Дисульфидная</a:t>
              </a:r>
              <a:endParaRPr lang="ru-RU" dirty="0" smtClean="0"/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57272" y="5167736"/>
              <a:ext cx="15325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Ионная</a:t>
              </a:r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576" y="1962056"/>
              <a:ext cx="15325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Водородная </a:t>
              </a:r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437800" y="6534912"/>
              <a:ext cx="4450680" cy="232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5242" y="195072"/>
            <a:ext cx="370691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Внутримолекулярные </a:t>
            </a:r>
          </a:p>
          <a:p>
            <a:r>
              <a:rPr lang="ru-RU" sz="2800" b="1" dirty="0"/>
              <a:t>в</a:t>
            </a:r>
            <a:r>
              <a:rPr lang="ru-RU" sz="2800" b="1" dirty="0" smtClean="0"/>
              <a:t>заимодействия,</a:t>
            </a:r>
          </a:p>
          <a:p>
            <a:r>
              <a:rPr lang="ru-RU" sz="2800" b="1" dirty="0"/>
              <a:t>с</a:t>
            </a:r>
            <a:r>
              <a:rPr lang="ru-RU" sz="2800" b="1" dirty="0" smtClean="0"/>
              <a:t>пособствующие</a:t>
            </a:r>
          </a:p>
          <a:p>
            <a:r>
              <a:rPr lang="ru-RU" sz="2800" b="1" dirty="0"/>
              <a:t>у</a:t>
            </a:r>
            <a:r>
              <a:rPr lang="ru-RU" sz="2800" b="1" dirty="0" smtClean="0"/>
              <a:t>кладке белковой</a:t>
            </a:r>
          </a:p>
          <a:p>
            <a:r>
              <a:rPr lang="ru-RU" sz="2800" b="1" dirty="0"/>
              <a:t>ц</a:t>
            </a:r>
            <a:r>
              <a:rPr lang="ru-RU" sz="2800" b="1" dirty="0" smtClean="0"/>
              <a:t>епи (</a:t>
            </a:r>
            <a:r>
              <a:rPr lang="ru-RU" sz="2800" b="1" dirty="0" err="1" smtClean="0"/>
              <a:t>фолдингу</a:t>
            </a:r>
            <a:r>
              <a:rPr lang="ru-RU" sz="2800" b="1" dirty="0"/>
              <a:t>)</a:t>
            </a:r>
          </a:p>
        </p:txBody>
      </p:sp>
      <p:pic>
        <p:nvPicPr>
          <p:cNvPr id="9218" name="Picture 2" descr="http://lib4all.ru/base/B2319/img/B2319p7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474" y="3321076"/>
            <a:ext cx="1721094" cy="162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9240" y="5091852"/>
            <a:ext cx="476564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Водородная </a:t>
            </a:r>
            <a:r>
              <a:rPr lang="ru-RU" sz="1400" b="1" dirty="0" smtClean="0">
                <a:latin typeface="Arial" panose="020B0604020202020204" pitchFamily="34" charset="0"/>
              </a:rPr>
              <a:t>связь</a:t>
            </a:r>
            <a:r>
              <a:rPr lang="ru-RU" sz="1400" dirty="0" smtClean="0">
                <a:latin typeface="Arial" panose="020B0604020202020204" pitchFamily="34" charset="0"/>
              </a:rPr>
              <a:t> образуется между</a:t>
            </a:r>
            <a:r>
              <a:rPr lang="ru-RU" sz="1400" dirty="0">
                <a:latin typeface="Arial" panose="020B0604020202020204" pitchFamily="34" charset="0"/>
              </a:rPr>
              <a:t> электроотрицательным атомом и атомом водорода </a:t>
            </a:r>
            <a:r>
              <a:rPr lang="ru-RU" sz="1400" b="1" dirty="0">
                <a:latin typeface="Arial" panose="020B0604020202020204" pitchFamily="34" charset="0"/>
              </a:rPr>
              <a:t>H</a:t>
            </a:r>
            <a:r>
              <a:rPr lang="ru-RU" sz="1400" dirty="0">
                <a:latin typeface="Arial" panose="020B0604020202020204" pitchFamily="34" charset="0"/>
              </a:rPr>
              <a:t>, </a:t>
            </a:r>
            <a:r>
              <a:rPr lang="ru-RU" sz="1400" dirty="0" smtClean="0">
                <a:latin typeface="Arial" panose="020B0604020202020204" pitchFamily="34" charset="0"/>
              </a:rPr>
              <a:t>связанным</a:t>
            </a:r>
            <a:r>
              <a:rPr lang="ru-RU" sz="1400" dirty="0">
                <a:latin typeface="Arial" panose="020B0604020202020204" pitchFamily="34" charset="0"/>
              </a:rPr>
              <a:t> </a:t>
            </a:r>
            <a:r>
              <a:rPr lang="ru-RU" sz="1400" dirty="0" smtClean="0">
                <a:latin typeface="Arial" panose="020B0604020202020204" pitchFamily="34" charset="0"/>
              </a:rPr>
              <a:t>ковалентно</a:t>
            </a:r>
            <a:r>
              <a:rPr lang="ru-RU" sz="1400" dirty="0">
                <a:latin typeface="Arial" panose="020B0604020202020204" pitchFamily="34" charset="0"/>
              </a:rPr>
              <a:t> с </a:t>
            </a:r>
            <a:r>
              <a:rPr lang="ru-RU" sz="1400" dirty="0" smtClean="0">
                <a:latin typeface="Arial" panose="020B0604020202020204" pitchFamily="34" charset="0"/>
              </a:rPr>
              <a:t>другим электроотрицательным</a:t>
            </a:r>
            <a:r>
              <a:rPr lang="ru-RU" sz="1400" dirty="0">
                <a:latin typeface="Arial" panose="020B0604020202020204" pitchFamily="34" charset="0"/>
              </a:rPr>
              <a:t> атомом. В качестве электроотрицательных атомов могут выступать N, O или F. Водородные связи могут быть </a:t>
            </a:r>
            <a:r>
              <a:rPr lang="ru-RU" sz="1400" dirty="0" smtClean="0">
                <a:latin typeface="Arial" panose="020B0604020202020204" pitchFamily="34" charset="0"/>
              </a:rPr>
              <a:t>межмолекулярными или</a:t>
            </a:r>
            <a:r>
              <a:rPr lang="ru-RU" sz="1400" dirty="0">
                <a:latin typeface="Arial" panose="020B0604020202020204" pitchFamily="34" charset="0"/>
              </a:rPr>
              <a:t> внутримолекулярными.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1680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23645" y="80646"/>
            <a:ext cx="33261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Уровни структурной</a:t>
            </a:r>
          </a:p>
          <a:p>
            <a:r>
              <a:rPr lang="ru-RU" sz="2800" b="1" dirty="0"/>
              <a:t>о</a:t>
            </a:r>
            <a:r>
              <a:rPr lang="ru-RU" sz="2800" b="1" dirty="0" smtClean="0"/>
              <a:t>рганизации </a:t>
            </a:r>
          </a:p>
          <a:p>
            <a:r>
              <a:rPr lang="ru-RU" sz="2800" b="1" dirty="0" smtClean="0"/>
              <a:t>белка</a:t>
            </a:r>
            <a:endParaRPr lang="ru-RU" sz="2800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-8021" y="-20782"/>
            <a:ext cx="6768733" cy="6913879"/>
            <a:chOff x="4667855" y="-19686"/>
            <a:chExt cx="6768733" cy="6913879"/>
          </a:xfrm>
        </p:grpSpPr>
        <p:pic>
          <p:nvPicPr>
            <p:cNvPr id="14340" name="Picture 4" descr="ProteinStructur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911" y="60960"/>
              <a:ext cx="4660265" cy="683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205984" y="-19686"/>
              <a:ext cx="22982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Первичная структура</a:t>
              </a:r>
              <a:endParaRPr lang="ru-RU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93792" y="930629"/>
              <a:ext cx="22632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Вторичная структура</a:t>
              </a:r>
              <a:endParaRPr lang="ru-RU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67948" y="4809739"/>
              <a:ext cx="22313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Третичная структура</a:t>
              </a:r>
              <a:endParaRPr lang="ru-RU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12968" y="4797547"/>
              <a:ext cx="26202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Четвертичная структура</a:t>
              </a:r>
              <a:endParaRPr lang="ru-RU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716245" y="1767840"/>
              <a:ext cx="1720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Альфа-спираль</a:t>
              </a:r>
              <a:endParaRPr lang="ru-RU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90176" y="3282693"/>
              <a:ext cx="1076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Бета-тяж</a:t>
              </a:r>
              <a:endParaRPr lang="ru-RU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67855" y="3652025"/>
              <a:ext cx="1137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Бета-лист</a:t>
              </a:r>
              <a:endParaRPr lang="ru-RU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62999" y="4097291"/>
              <a:ext cx="1076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Бета-тяж</a:t>
              </a:r>
              <a:endParaRPr lang="ru-RU" b="1" dirty="0"/>
            </a:p>
          </p:txBody>
        </p:sp>
      </p:grpSp>
      <p:pic>
        <p:nvPicPr>
          <p:cNvPr id="1026" name="Picture 2" descr="Третичная структур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6268" y="2725704"/>
            <a:ext cx="4791075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86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iokhimija.ru/images/aminokisloty-belki/s02-beta-struc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767" y="3739896"/>
            <a:ext cx="7851550" cy="30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studentguru.ru/wp-content/uploads/2014/04/polypeptide3.jpg?afb1e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100"/>
          <a:stretch/>
        </p:blipFill>
        <p:spPr bwMode="auto">
          <a:xfrm>
            <a:off x="1972134" y="304038"/>
            <a:ext cx="7067219" cy="31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6281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dbj.org/eprots/images/eprots/katachi2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1499"/>
            <a:ext cx="3792970" cy="37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dbj.org/eprots/images/eprots/katachi2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9550" y="201499"/>
            <a:ext cx="3792970" cy="37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97002" y="4050299"/>
            <a:ext cx="100351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Структура </a:t>
            </a:r>
            <a:r>
              <a:rPr lang="ru-RU" dirty="0"/>
              <a:t>маленького белка</a:t>
            </a:r>
            <a:r>
              <a:rPr lang="en-US" dirty="0"/>
              <a:t> (protein G, </a:t>
            </a:r>
            <a:r>
              <a:rPr lang="en-US" dirty="0">
                <a:hlinkClick r:id="rId4"/>
              </a:rPr>
              <a:t>2GB1</a:t>
            </a:r>
            <a:r>
              <a:rPr lang="en-US" dirty="0"/>
              <a:t>) </a:t>
            </a:r>
            <a:r>
              <a:rPr lang="ru-RU" dirty="0"/>
              <a:t>из 56 аминокислот</a:t>
            </a:r>
            <a:r>
              <a:rPr lang="en-US" dirty="0"/>
              <a:t>. </a:t>
            </a:r>
            <a:r>
              <a:rPr lang="ru-RU" dirty="0"/>
              <a:t>Остов белка показан в </a:t>
            </a:r>
            <a:r>
              <a:rPr lang="en-US" dirty="0"/>
              <a:t>cartoon expression.</a:t>
            </a:r>
            <a:endParaRPr lang="ru-RU" dirty="0"/>
          </a:p>
          <a:p>
            <a:r>
              <a:rPr lang="ru-RU" b="1" dirty="0"/>
              <a:t>Первичная структура</a:t>
            </a:r>
            <a:r>
              <a:rPr lang="ru-RU" dirty="0"/>
              <a:t>:</a:t>
            </a:r>
            <a:endParaRPr lang="en-US" dirty="0"/>
          </a:p>
          <a:p>
            <a:r>
              <a:rPr lang="en-US" dirty="0"/>
              <a:t>MTYKLILNGK TLKGETTTEA VDAATAEKVF KQYANDNGVD GEWTYDDATK TFTVTE</a:t>
            </a:r>
            <a:endParaRPr lang="ru-RU" dirty="0"/>
          </a:p>
          <a:p>
            <a:r>
              <a:rPr lang="ru-RU" b="1" dirty="0"/>
              <a:t>Вторичная структура </a:t>
            </a:r>
            <a:r>
              <a:rPr lang="ru-RU" dirty="0"/>
              <a:t>образована двумя антипараллельными бета-тяжами, альфа-спиралью, и еще двумя антипараллельными бета-тяжами, между которыми находятся неструктурированные участки (петли).</a:t>
            </a:r>
          </a:p>
          <a:p>
            <a:r>
              <a:rPr lang="ru-RU" b="1" dirty="0"/>
              <a:t>Третичная структура </a:t>
            </a:r>
            <a:r>
              <a:rPr lang="ru-RU" dirty="0"/>
              <a:t>представляет собой глобулярный белок, в котором альфа-спираль лежит поверх бета-слоя.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9402" y="201499"/>
            <a:ext cx="4028636" cy="38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05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936" y="140596"/>
            <a:ext cx="3607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Бета-структурные </a:t>
            </a:r>
          </a:p>
          <a:p>
            <a:r>
              <a:rPr lang="ru-RU" sz="2800" b="1" smtClean="0"/>
              <a:t>фибриллярные белки</a:t>
            </a:r>
            <a:endParaRPr lang="ru-RU" sz="2800" b="1" dirty="0"/>
          </a:p>
        </p:txBody>
      </p:sp>
      <p:pic>
        <p:nvPicPr>
          <p:cNvPr id="1026" name="Picture 2" descr="https://www3.nd.edu/%7Easeriann/sil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0771" y="9910"/>
            <a:ext cx="4019550" cy="5276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19549" y="4272677"/>
            <a:ext cx="1100507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smtClean="0"/>
              <a:t>Фиброин</a:t>
            </a:r>
            <a:r>
              <a:rPr lang="ru-RU" smtClean="0"/>
              <a:t> – фибриллярный белок, выделяемый паукообразными и некоторыми насекомыми и составляющий основу нитей паутины и коконов насекомых, в частности шёлка тутового шелкопряда </a:t>
            </a:r>
            <a:r>
              <a:rPr lang="ru-RU" i="1" smtClean="0"/>
              <a:t>Bombyx mori</a:t>
            </a:r>
            <a:r>
              <a:rPr lang="ru-RU" smtClean="0"/>
              <a:t>. Его первичная структура состоит из повторяющейся аминокислотной последовательности (Gly-Ser-Gly-Ala-Gly-Ala)</a:t>
            </a:r>
            <a:r>
              <a:rPr lang="ru-RU" baseline="-25000" smtClean="0"/>
              <a:t>n</a:t>
            </a:r>
            <a:r>
              <a:rPr lang="ru-RU" smtClean="0"/>
              <a:t>. В свою очередь, повторяющиеся аминокислотные последовательности образуют антипараллельные складчатые β-слои, связанные водородными связями. Эта структура обуславливает высокий предел прочности нитей паутин и шелка. Антипараллельные бета-слои уложены друг на друга по принципу «лицом к лицу, спиной к спине»: двойной слой глицинов (расстояние между плоскостями 3.5 ангстрем) – двойной слой аланинов</a:t>
            </a:r>
            <a:r>
              <a:rPr lang="en-US" smtClean="0"/>
              <a:t>/</a:t>
            </a:r>
            <a:r>
              <a:rPr lang="ru-RU" smtClean="0"/>
              <a:t>серинов (расстояние между плоскостями 5.7 ангстрем) и т.д.</a:t>
            </a:r>
            <a:endParaRPr lang="ru-RU"/>
          </a:p>
        </p:txBody>
      </p:sp>
      <p:pic>
        <p:nvPicPr>
          <p:cNvPr id="1028" name="Picture 4" descr="https://upload.wikimedia.org/wikipedia/commons/thumb/3/3f/Silk_fibroin_primary_structure.svg/2000px-Silk_fibroin_primary_structur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669" y="1985870"/>
            <a:ext cx="4427183" cy="13841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biomedicalcomputationreview.org/sites/default/files/u6/c_topographydn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56" y="265060"/>
            <a:ext cx="6992389" cy="244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5" y="2876210"/>
            <a:ext cx="11214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У биополимеров есть последовательность составляющих их </a:t>
            </a:r>
            <a:r>
              <a:rPr lang="ru-RU" sz="2400" dirty="0" err="1" smtClean="0"/>
              <a:t>мономерных</a:t>
            </a:r>
            <a:r>
              <a:rPr lang="ru-RU" sz="2400" dirty="0" smtClean="0"/>
              <a:t> блоков. </a:t>
            </a:r>
          </a:p>
          <a:p>
            <a:r>
              <a:rPr lang="ru-RU" sz="2400" dirty="0" smtClean="0"/>
              <a:t>Цепочка биополимера имеет структуру, причем, уровней структурной организации </a:t>
            </a:r>
          </a:p>
          <a:p>
            <a:r>
              <a:rPr lang="ru-RU" sz="2400" dirty="0" smtClean="0"/>
              <a:t>много.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73091" y="502888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hlinkClick r:id="rId3"/>
              </a:rPr>
              <a:t>129942 Structures</a:t>
            </a:r>
            <a:endParaRPr lang="en-US" sz="2400" dirty="0" smtClean="0">
              <a:hlinkClick r:id="rId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4"/>
              </a:rPr>
              <a:t> </a:t>
            </a:r>
            <a:r>
              <a:rPr lang="en-US" sz="2400" dirty="0" smtClean="0">
                <a:hlinkClick r:id="rId4"/>
              </a:rPr>
              <a:t>40741 </a:t>
            </a:r>
            <a:r>
              <a:rPr lang="en-US" sz="2400" dirty="0">
                <a:hlinkClick r:id="rId4"/>
              </a:rPr>
              <a:t>Distinct Protein Sequences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 </a:t>
            </a:r>
            <a:r>
              <a:rPr lang="en-US" sz="2400" dirty="0" smtClean="0">
                <a:hlinkClick r:id="rId5"/>
              </a:rPr>
              <a:t>35665 </a:t>
            </a:r>
            <a:r>
              <a:rPr lang="en-US" sz="2400" dirty="0">
                <a:hlinkClick r:id="rId5"/>
              </a:rPr>
              <a:t>Structures of Human Sequences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 </a:t>
            </a:r>
            <a:r>
              <a:rPr lang="en-US" sz="2400" dirty="0" smtClean="0">
                <a:hlinkClick r:id="rId6"/>
              </a:rPr>
              <a:t>9187 </a:t>
            </a:r>
            <a:r>
              <a:rPr lang="en-US" sz="2400" dirty="0">
                <a:hlinkClick r:id="rId6"/>
              </a:rPr>
              <a:t>Nucleic Acid Containing Structures</a:t>
            </a:r>
            <a:endParaRPr lang="en-US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8944" y="50740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7"/>
              </a:rPr>
              <a:t>Reviewed (</a:t>
            </a:r>
            <a:r>
              <a:rPr lang="en-US" sz="2400" dirty="0" smtClean="0">
                <a:hlinkClick r:id="rId7"/>
              </a:rPr>
              <a:t>554 241</a:t>
            </a:r>
            <a:r>
              <a:rPr lang="en-US" sz="2400" dirty="0" smtClean="0">
                <a:hlinkClick r:id="rId7"/>
              </a:rPr>
              <a:t>)</a:t>
            </a:r>
            <a:r>
              <a:rPr lang="ru-RU" sz="2400" dirty="0" smtClean="0">
                <a:hlinkClick r:id="rId7"/>
              </a:rPr>
              <a:t> </a:t>
            </a:r>
            <a:r>
              <a:rPr lang="en-US" sz="2400" dirty="0" smtClean="0">
                <a:hlinkClick r:id="rId7"/>
              </a:rPr>
              <a:t>Swiss-</a:t>
            </a:r>
            <a:r>
              <a:rPr lang="en-US" sz="2400" dirty="0" err="1" smtClean="0">
                <a:hlinkClick r:id="rId7"/>
              </a:rPr>
              <a:t>Prot</a:t>
            </a:r>
            <a:endParaRPr lang="en-US" sz="2400" dirty="0" smtClean="0">
              <a:hlinkClick r:id="rId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 smtClean="0">
                <a:hlinkClick r:id="rId8"/>
              </a:rPr>
              <a:t>Unreviewed</a:t>
            </a:r>
            <a:r>
              <a:rPr lang="en-US" sz="2400" dirty="0" smtClean="0">
                <a:hlinkClick r:id="rId8"/>
              </a:rPr>
              <a:t> (</a:t>
            </a:r>
            <a:r>
              <a:rPr lang="en-US" sz="2400" dirty="0" smtClean="0">
                <a:hlinkClick r:id="rId8"/>
              </a:rPr>
              <a:t>84 827 567</a:t>
            </a:r>
            <a:r>
              <a:rPr lang="en-US" sz="2400" dirty="0" smtClean="0">
                <a:hlinkClick r:id="rId8"/>
              </a:rPr>
              <a:t>)</a:t>
            </a:r>
            <a:r>
              <a:rPr lang="ru-RU" sz="2400" dirty="0" smtClean="0">
                <a:hlinkClick r:id="rId8"/>
              </a:rPr>
              <a:t> </a:t>
            </a:r>
            <a:r>
              <a:rPr lang="en-US" sz="2400" dirty="0" err="1" smtClean="0">
                <a:hlinkClick r:id="rId8"/>
              </a:rPr>
              <a:t>TrEMBL</a:t>
            </a:r>
            <a:endParaRPr lang="en-US" sz="2400" dirty="0" smtClean="0">
              <a:hlinkClick r:id="rId8"/>
            </a:endParaRPr>
          </a:p>
          <a:p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71950" y="4123978"/>
            <a:ext cx="5341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Расшифрованные последовательности </a:t>
            </a:r>
          </a:p>
          <a:p>
            <a:r>
              <a:rPr lang="ru-RU" sz="2400" dirty="0" smtClean="0"/>
              <a:t>белков: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373091" y="4107936"/>
            <a:ext cx="3965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Расшифрованные структуры </a:t>
            </a:r>
          </a:p>
          <a:p>
            <a:r>
              <a:rPr lang="ru-RU" sz="2400" dirty="0"/>
              <a:t>б</a:t>
            </a:r>
            <a:r>
              <a:rPr lang="ru-RU" sz="2400" dirty="0" smtClean="0"/>
              <a:t>елков и их комплексов:</a:t>
            </a:r>
            <a:endParaRPr lang="ru-RU" sz="2400" dirty="0"/>
          </a:p>
        </p:txBody>
      </p:sp>
      <p:pic>
        <p:nvPicPr>
          <p:cNvPr id="2050" name="Picture 2" descr="Единица упаковки ДНК — нуклеосома; спираль ДНК намотана на комплекс-шайбу гистоновых белков. (Рисунок &lt;noindex&gt;&lt;a target=_blank href=http://sciencephoto.com&gt;Laguna Design&lt;/a&gt;&lt;/noindex&gt;.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6183" y="43966"/>
            <a:ext cx="4118384" cy="283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6556" y="43966"/>
            <a:ext cx="7175269" cy="283224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493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693" y="291203"/>
            <a:ext cx="3607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Альфа-структурные </a:t>
            </a:r>
          </a:p>
          <a:p>
            <a:r>
              <a:rPr lang="ru-RU" sz="2800" b="1" smtClean="0"/>
              <a:t>фибриллярные белки</a:t>
            </a:r>
            <a:endParaRPr lang="ru-RU" sz="2800" b="1" dirty="0"/>
          </a:p>
        </p:txBody>
      </p:sp>
      <p:pic>
        <p:nvPicPr>
          <p:cNvPr id="43010" name="Picture 2" descr="http://previews.123rf.com/images/molekuul/molekuul1309/molekuul130900046/22802648-Keratin-intermediate-filament-chemical-structure-Keratin-is-one-of-the-main-components-of-human-skin-Stock-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318" y="0"/>
            <a:ext cx="6054128" cy="2706961"/>
          </a:xfrm>
          <a:prstGeom prst="rect">
            <a:avLst/>
          </a:prstGeom>
          <a:noFill/>
        </p:spPr>
      </p:pic>
      <p:pic>
        <p:nvPicPr>
          <p:cNvPr id="43012" name="Picture 4" descr="http://activilong.com/img/cms/structure_du_cheveu_liaisonsfortesetfaibles_EN.jpg"/>
          <p:cNvPicPr>
            <a:picLocks noChangeAspect="1" noChangeArrowheads="1"/>
          </p:cNvPicPr>
          <p:nvPr/>
        </p:nvPicPr>
        <p:blipFill>
          <a:blip r:embed="rId3" cstate="print"/>
          <a:srcRect t="13130"/>
          <a:stretch>
            <a:fillRect/>
          </a:stretch>
        </p:blipFill>
        <p:spPr bwMode="auto">
          <a:xfrm>
            <a:off x="6131634" y="2475530"/>
            <a:ext cx="5772648" cy="374239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3284" y="1870121"/>
            <a:ext cx="59023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/>
              <a:t>Кератины</a:t>
            </a:r>
            <a:r>
              <a:rPr lang="ru-RU" smtClean="0"/>
              <a:t> — семейство фибриллярных белков, обладающих высокой механической прочностью, которая среди материалов биологического происхождения уступает лишь хитину. В основном из кератинов состоят роговые производные эпидермиса кожи - такие структуры, как волосы, ногти, рога носорогов, перья и рамфотека клюва птиц и др. В это семейство входят также цитокератины, образующие наиболее прочные элементы внутриклеточного цитоскелета эпителиальных клеток. </a:t>
            </a:r>
          </a:p>
          <a:p>
            <a:r>
              <a:rPr lang="ru-RU" b="1" smtClean="0"/>
              <a:t>α-кератины</a:t>
            </a:r>
            <a:r>
              <a:rPr lang="ru-RU" smtClean="0"/>
              <a:t> являются основой волос (включая шерсть), рогов, когтей и копыт млекопитающих. Белки сложены из длинных перевитых альфа-спиралей (</a:t>
            </a:r>
            <a:r>
              <a:rPr lang="en-US" smtClean="0"/>
              <a:t>coiled coil). </a:t>
            </a:r>
            <a:r>
              <a:rPr lang="ru-RU" smtClean="0"/>
              <a:t>Содержат много глицина и цистеина, образующего дисульфидные связи. Человеческие волосы на 14% состоят из цистеина.</a:t>
            </a:r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3" y="129839"/>
            <a:ext cx="3625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Фибриллярные белки</a:t>
            </a:r>
          </a:p>
          <a:p>
            <a:r>
              <a:rPr lang="ru-RU" sz="2800" b="1" smtClean="0"/>
              <a:t>(коллаген)</a:t>
            </a:r>
            <a:endParaRPr lang="ru-RU" sz="2800" b="1" dirty="0"/>
          </a:p>
        </p:txBody>
      </p:sp>
      <p:pic>
        <p:nvPicPr>
          <p:cNvPr id="41990" name="Picture 6" descr="http://www.sonescollagen.eu/wp-content/uploads/2013/02/Collagen-Triple-Helix_White-B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2690" y="511071"/>
            <a:ext cx="8286750" cy="5086350"/>
          </a:xfrm>
          <a:prstGeom prst="rect">
            <a:avLst/>
          </a:prstGeom>
          <a:noFill/>
        </p:spPr>
      </p:pic>
      <p:pic>
        <p:nvPicPr>
          <p:cNvPr id="41986" name="Picture 2" descr="http://www.sigmaaldrich.com/content/dam/sigma-aldrich/life-science/metabolomics/enzyme-explorer/collage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605" y="-24092"/>
            <a:ext cx="5502835" cy="2216075"/>
          </a:xfrm>
          <a:prstGeom prst="rect">
            <a:avLst/>
          </a:prstGeom>
          <a:noFill/>
        </p:spPr>
      </p:pic>
      <p:pic>
        <p:nvPicPr>
          <p:cNvPr id="41988" name="Picture 4" descr="Image result for colla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9344" y="2356641"/>
            <a:ext cx="2865120" cy="23876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188121"/>
            <a:ext cx="1136724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Коллаген</a:t>
            </a:r>
            <a:r>
              <a:rPr lang="ru-RU" sz="1600" dirty="0" smtClean="0"/>
              <a:t> — фибриллярный белок, </a:t>
            </a:r>
          </a:p>
          <a:p>
            <a:r>
              <a:rPr lang="ru-RU" sz="1600" dirty="0" smtClean="0"/>
              <a:t>составляющий основу соединительной ткани </a:t>
            </a:r>
          </a:p>
          <a:p>
            <a:r>
              <a:rPr lang="ru-RU" sz="1600" dirty="0" smtClean="0"/>
              <a:t>организма (сухожилие, кость, хрящ, дерма и т. п.) </a:t>
            </a:r>
          </a:p>
          <a:p>
            <a:r>
              <a:rPr lang="ru-RU" sz="1600" dirty="0" smtClean="0"/>
              <a:t>и обеспечивающий её прочность и эластичность. </a:t>
            </a:r>
          </a:p>
          <a:p>
            <a:r>
              <a:rPr lang="ru-RU" sz="1600" dirty="0" smtClean="0"/>
              <a:t>Коллаген обнаружен у многоклеточных животных. </a:t>
            </a:r>
          </a:p>
          <a:p>
            <a:r>
              <a:rPr lang="ru-RU" sz="1600" dirty="0" smtClean="0"/>
              <a:t>Коллаген — основной компонент соединительной ткани </a:t>
            </a:r>
          </a:p>
          <a:p>
            <a:r>
              <a:rPr lang="ru-RU" sz="1600" dirty="0" smtClean="0"/>
              <a:t>и самый распространённый белок у млекопитающих, составляющий </a:t>
            </a:r>
          </a:p>
          <a:p>
            <a:r>
              <a:rPr lang="ru-RU" sz="1600" dirty="0" smtClean="0"/>
              <a:t>от 25 % до 35 % белков во всём теле. Молекула коллагена представляет </a:t>
            </a:r>
          </a:p>
          <a:p>
            <a:r>
              <a:rPr lang="ru-RU" sz="1600" dirty="0"/>
              <a:t>с</a:t>
            </a:r>
            <a:r>
              <a:rPr lang="ru-RU" sz="1600" dirty="0" smtClean="0"/>
              <a:t>обой правозакрученную спираль из трёх α-цепей. Такое образование известно под </a:t>
            </a:r>
          </a:p>
          <a:p>
            <a:r>
              <a:rPr lang="ru-RU" sz="1600" dirty="0" smtClean="0"/>
              <a:t>названием </a:t>
            </a:r>
            <a:r>
              <a:rPr lang="ru-RU" sz="1600" i="1" dirty="0" err="1" smtClean="0"/>
              <a:t>тропоколлаген</a:t>
            </a:r>
            <a:r>
              <a:rPr lang="ru-RU" sz="1600" dirty="0" smtClean="0"/>
              <a:t>. Один виток спирали α-цепи содержит три аминокислотных остатка. </a:t>
            </a:r>
          </a:p>
          <a:p>
            <a:r>
              <a:rPr lang="ru-RU" sz="1600" dirty="0" smtClean="0"/>
              <a:t>Молекулярная масса коллагена около 300 </a:t>
            </a:r>
            <a:r>
              <a:rPr lang="ru-RU" sz="1600" dirty="0" err="1" smtClean="0"/>
              <a:t>кДа</a:t>
            </a:r>
            <a:r>
              <a:rPr lang="ru-RU" sz="1600" dirty="0" smtClean="0"/>
              <a:t>, длина 300 </a:t>
            </a:r>
            <a:r>
              <a:rPr lang="ru-RU" sz="1600" dirty="0" err="1" smtClean="0"/>
              <a:t>нм</a:t>
            </a:r>
            <a:r>
              <a:rPr lang="ru-RU" sz="1600" dirty="0" smtClean="0"/>
              <a:t>, толщина 1,5 </a:t>
            </a:r>
            <a:r>
              <a:rPr lang="ru-RU" sz="1600" dirty="0" err="1" smtClean="0"/>
              <a:t>нм</a:t>
            </a:r>
            <a:r>
              <a:rPr lang="ru-RU" sz="1600" dirty="0" smtClean="0"/>
              <a:t>. Коллаген относится </a:t>
            </a:r>
          </a:p>
          <a:p>
            <a:r>
              <a:rPr lang="ru-RU" sz="1600" dirty="0" smtClean="0"/>
              <a:t>к немногим белкам животного происхождения, которые содержат остатки нестандартных аминокислот: </a:t>
            </a:r>
          </a:p>
          <a:p>
            <a:r>
              <a:rPr lang="ru-RU" sz="1600" dirty="0" smtClean="0"/>
              <a:t>около 21 % от общего числа остатков приходится на 3-гидроксипролин, 4-гидроксипролин и 5-гидроксилизин. </a:t>
            </a:r>
          </a:p>
          <a:p>
            <a:r>
              <a:rPr lang="ru-RU" sz="1600" dirty="0" smtClean="0"/>
              <a:t>Каждая из α-цепей состоит из триад аминокислот. В триадах третья аминокислота всегда глицин, вторая — </a:t>
            </a:r>
            <a:r>
              <a:rPr lang="ru-RU" sz="1600" dirty="0" err="1" smtClean="0"/>
              <a:t>пролин</a:t>
            </a:r>
            <a:r>
              <a:rPr lang="ru-RU" sz="1600" dirty="0" smtClean="0"/>
              <a:t> или лизин, первая — любая другая аминокислота, кроме трёх перечисленных. Мутации в генах коллагенов приводят к тяжелым генетическим заболеваниям, в частности, </a:t>
            </a:r>
            <a:r>
              <a:rPr lang="en-US" sz="1600" i="1" dirty="0" smtClean="0"/>
              <a:t>osteogenesis imperfecta</a:t>
            </a:r>
            <a:r>
              <a:rPr lang="en-US" sz="1600" dirty="0" smtClean="0"/>
              <a:t>, </a:t>
            </a:r>
            <a:r>
              <a:rPr lang="ru-RU" sz="1600" dirty="0" smtClean="0"/>
              <a:t>или болезнь «ломких костей».</a:t>
            </a:r>
          </a:p>
          <a:p>
            <a:r>
              <a:rPr lang="ru-RU" sz="1600" dirty="0"/>
              <a:t>Синтез нестандартных аминокислот происходит </a:t>
            </a:r>
            <a:r>
              <a:rPr lang="ru-RU" sz="1600" dirty="0" err="1"/>
              <a:t>посттрансляционно</a:t>
            </a:r>
            <a:r>
              <a:rPr lang="ru-RU" sz="1600" dirty="0"/>
              <a:t>. Для этого нужен витамин С. При нехватке витамина С нарушается синтез коллагенов. Развивающееся при этом заболевание называется цинга. Симптомы - выпадение зубов и слабость</a:t>
            </a:r>
            <a:r>
              <a:rPr lang="ru-RU" sz="1600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3" y="129839"/>
            <a:ext cx="402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Амилоидные фибриллы</a:t>
            </a:r>
          </a:p>
        </p:txBody>
      </p:sp>
      <p:pic>
        <p:nvPicPr>
          <p:cNvPr id="44036" name="Picture 4" descr="http://www.rcsb.org/pdb/education_discussion/molecule_of_the_month/images/189-Amyloids_2m4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8652" y="202489"/>
            <a:ext cx="2293348" cy="5945506"/>
          </a:xfrm>
          <a:prstGeom prst="rect">
            <a:avLst/>
          </a:prstGeom>
          <a:noFill/>
        </p:spPr>
      </p:pic>
      <p:pic>
        <p:nvPicPr>
          <p:cNvPr id="44034" name="Picture 2" descr="DpB08b D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6544" y="4452257"/>
            <a:ext cx="2230511" cy="2144486"/>
          </a:xfrm>
          <a:prstGeom prst="rect">
            <a:avLst/>
          </a:prstGeom>
          <a:noFill/>
        </p:spPr>
      </p:pic>
      <p:pic>
        <p:nvPicPr>
          <p:cNvPr id="44038" name="Picture 6" descr="http://www.rcsb.org/pdb/education_discussion/molecule_of_the_month/images/189-Amyloids_2lmn_2lmp_jm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7972" y="4452643"/>
            <a:ext cx="3973286" cy="2159394"/>
          </a:xfrm>
          <a:prstGeom prst="rect">
            <a:avLst/>
          </a:prstGeom>
          <a:noFill/>
        </p:spPr>
      </p:pic>
      <p:pic>
        <p:nvPicPr>
          <p:cNvPr id="44040" name="Picture 8" descr="http://previews.123rf.com/images/molekuul/molekuul1309/molekuul130900007/22802612-beta-amyloid-abeta-peptide-chemical-structure-major-component-of-plaques-found-in-alzheimer-s-dise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60000">
            <a:off x="1980262" y="4639609"/>
            <a:ext cx="1618003" cy="1211330"/>
          </a:xfrm>
          <a:prstGeom prst="rect">
            <a:avLst/>
          </a:prstGeom>
          <a:noFill/>
        </p:spPr>
      </p:pic>
      <p:pic>
        <p:nvPicPr>
          <p:cNvPr id="44042" name="Picture 10" descr="http://www.rcsb.org/pdb/education_discussion/molecule_of_the_month/images/79_app-composi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3784"/>
            <a:ext cx="1979689" cy="599905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7913" y="958178"/>
            <a:ext cx="80336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/>
              <a:t>Бета-амилоид</a:t>
            </a:r>
            <a:r>
              <a:rPr lang="ru-RU" smtClean="0"/>
              <a:t> </a:t>
            </a:r>
            <a:r>
              <a:rPr lang="ru-RU" dirty="0" smtClean="0"/>
              <a:t>- пептид из 42 аминокислотных остатков, образующийся из трансмембранного белка — предшественника бета-амилоида. Пептид Aβ42 считается одним из основных факторов, провоцирующих болезнь Альцгеймера. В мозге пациента, страдающего болезнью Альцгеймера, этот пептид может образовывать так называемые амилоидные бляшки, состоящие из скоплений пептида, свёрнутого в виде бета-складчатых структур. </a:t>
            </a:r>
          </a:p>
          <a:p>
            <a:r>
              <a:rPr lang="ru-RU" b="1" dirty="0" smtClean="0"/>
              <a:t>Амилоидные фибриллы </a:t>
            </a:r>
            <a:r>
              <a:rPr lang="ru-RU" dirty="0" smtClean="0"/>
              <a:t>могут формироваться и из других белков, например, таких «нормальных» глобулярных белков, как лизоцим, </a:t>
            </a:r>
            <a:r>
              <a:rPr lang="ru-RU" dirty="0" err="1" smtClean="0"/>
              <a:t>миоглобон</a:t>
            </a:r>
            <a:r>
              <a:rPr lang="ru-RU" dirty="0" smtClean="0"/>
              <a:t> и т.д. Образование амилоидных фибрилл также вызывает инфекционная форма </a:t>
            </a:r>
            <a:r>
              <a:rPr lang="ru-RU" dirty="0" err="1" smtClean="0"/>
              <a:t>прионов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2158" y="6367054"/>
            <a:ext cx="1559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mtClean="0"/>
              <a:t>Предшественник </a:t>
            </a:r>
          </a:p>
          <a:p>
            <a:r>
              <a:rPr lang="ru-RU" sz="1400" b="1" smtClean="0"/>
              <a:t>бета-амилоида</a:t>
            </a:r>
            <a:endParaRPr lang="ru-RU" sz="1400" b="1"/>
          </a:p>
        </p:txBody>
      </p:sp>
      <p:sp>
        <p:nvSpPr>
          <p:cNvPr id="12" name="Прямоугольник 11"/>
          <p:cNvSpPr/>
          <p:nvPr/>
        </p:nvSpPr>
        <p:spPr>
          <a:xfrm>
            <a:off x="2144488" y="5964667"/>
            <a:ext cx="17796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mtClean="0"/>
              <a:t>Бета-амилоид</a:t>
            </a:r>
          </a:p>
          <a:p>
            <a:r>
              <a:rPr lang="ru-RU" sz="1400" b="1" smtClean="0"/>
              <a:t>в альфа-спиральной</a:t>
            </a:r>
          </a:p>
          <a:p>
            <a:r>
              <a:rPr lang="ru-RU" sz="1400" b="1" smtClean="0"/>
              <a:t>конформации</a:t>
            </a:r>
            <a:endParaRPr lang="ru-RU" sz="1400" b="1"/>
          </a:p>
        </p:txBody>
      </p:sp>
      <p:sp>
        <p:nvSpPr>
          <p:cNvPr id="13" name="Прямоугольник 12"/>
          <p:cNvSpPr/>
          <p:nvPr/>
        </p:nvSpPr>
        <p:spPr>
          <a:xfrm>
            <a:off x="3875315" y="4048782"/>
            <a:ext cx="3973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mtClean="0"/>
              <a:t>Бета-амилоид в бета-структурной конформации</a:t>
            </a:r>
            <a:endParaRPr lang="ru-RU" sz="1400" b="1"/>
          </a:p>
        </p:txBody>
      </p:sp>
      <p:sp>
        <p:nvSpPr>
          <p:cNvPr id="14" name="Прямоугольник 13"/>
          <p:cNvSpPr/>
          <p:nvPr/>
        </p:nvSpPr>
        <p:spPr>
          <a:xfrm>
            <a:off x="9209319" y="3733097"/>
            <a:ext cx="1251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mtClean="0"/>
              <a:t>Амилоидные</a:t>
            </a:r>
          </a:p>
          <a:p>
            <a:r>
              <a:rPr lang="ru-RU" sz="1400" b="1" smtClean="0"/>
              <a:t>фибриллы</a:t>
            </a:r>
            <a:endParaRPr lang="ru-RU" sz="1400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mglinets.narod.ru/gif/prionD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5975"/>
            <a:ext cx="3910815" cy="34109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53261" y="381891"/>
            <a:ext cx="722196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Прионы</a:t>
            </a:r>
            <a:r>
              <a:rPr lang="ru-RU" dirty="0" smtClean="0"/>
              <a:t> (</a:t>
            </a:r>
            <a:r>
              <a:rPr lang="ru-RU" i="1" dirty="0" err="1" smtClean="0"/>
              <a:t>prion</a:t>
            </a:r>
            <a:r>
              <a:rPr lang="ru-RU" dirty="0" smtClean="0"/>
              <a:t> от </a:t>
            </a:r>
            <a:r>
              <a:rPr lang="ru-RU" i="1" dirty="0" err="1" smtClean="0"/>
              <a:t>protein</a:t>
            </a:r>
            <a:r>
              <a:rPr lang="ru-RU" dirty="0" smtClean="0"/>
              <a:t> — «белок» и </a:t>
            </a:r>
            <a:r>
              <a:rPr lang="ru-RU" i="1" dirty="0" err="1" smtClean="0"/>
              <a:t>infection</a:t>
            </a:r>
            <a:r>
              <a:rPr lang="ru-RU" dirty="0" smtClean="0"/>
              <a:t> — «инфекция») — особый класс инфекционных агентов, представленных белками с аномальной трёхмерной (третичной) структурой, способными катализировать конформационное превращение гомологичных им нормальных клеточных белков в себе подобные. Как правило, при переходе белка в </a:t>
            </a:r>
            <a:r>
              <a:rPr lang="ru-RU" dirty="0" err="1" smtClean="0"/>
              <a:t>прионное</a:t>
            </a:r>
            <a:r>
              <a:rPr lang="ru-RU" dirty="0" smtClean="0"/>
              <a:t> состояние его α-спирали превращаются в β-слои. Появившиеся в результате такого перехода </a:t>
            </a:r>
            <a:r>
              <a:rPr lang="ru-RU" dirty="0" err="1" smtClean="0"/>
              <a:t>прионы</a:t>
            </a:r>
            <a:r>
              <a:rPr lang="ru-RU" dirty="0" smtClean="0"/>
              <a:t> могут в свою очередь перестраивать новые молекулы белка; таким образом, запускается цепная реакция, в ходе которой образуется огромное количество неправильно свёрнутых молекул. Все известные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формирование амилоидов — белковых агрегатов, включающих плотно упакованные β-слои.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 трансмиссивные губчатые энцефалопатии (ТГЭ) у различных млекопитающих, в том числе губчатую энцефалопатию крупного рогатого скота («коровье бешенство»). У человека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болезнь </a:t>
            </a:r>
            <a:r>
              <a:rPr lang="ru-RU" dirty="0" err="1" smtClean="0"/>
              <a:t>Крейтцфельдта</a:t>
            </a:r>
            <a:r>
              <a:rPr lang="ru-RU" dirty="0" smtClean="0"/>
              <a:t> — Якоба, синдром </a:t>
            </a:r>
            <a:r>
              <a:rPr lang="ru-RU" dirty="0" err="1" smtClean="0"/>
              <a:t>Герстмана</a:t>
            </a:r>
            <a:r>
              <a:rPr lang="ru-RU" dirty="0" smtClean="0"/>
              <a:t> — </a:t>
            </a:r>
            <a:r>
              <a:rPr lang="ru-RU" dirty="0" err="1" smtClean="0"/>
              <a:t>Штраусслера</a:t>
            </a:r>
            <a:r>
              <a:rPr lang="ru-RU" dirty="0" smtClean="0"/>
              <a:t> — Шейнкера, фатальную семейную бессонницу и куру. Все известные </a:t>
            </a:r>
            <a:r>
              <a:rPr lang="ru-RU" dirty="0" err="1" smtClean="0"/>
              <a:t>прионные</a:t>
            </a:r>
            <a:r>
              <a:rPr lang="ru-RU" dirty="0" smtClean="0"/>
              <a:t> заболевания поражают головной мозг и другие нервные ткани, в настоящее время неизлечимы и в конечном итоге смертельны.</a:t>
            </a:r>
          </a:p>
          <a:p>
            <a:r>
              <a:rPr lang="ru-RU" dirty="0" err="1" smtClean="0"/>
              <a:t>Прионные</a:t>
            </a:r>
            <a:r>
              <a:rPr lang="ru-RU" dirty="0" smtClean="0"/>
              <a:t> заболевания млекопитающих вызываются белком </a:t>
            </a:r>
            <a:r>
              <a:rPr lang="ru-RU" dirty="0" err="1" smtClean="0"/>
              <a:t>PrP</a:t>
            </a:r>
            <a:r>
              <a:rPr lang="ru-RU" dirty="0" smtClean="0"/>
              <a:t>.  Его нормальная функция в организме до сих пор не установлена.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30938" y="237416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Прионы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greatneck.k12.ny.us/GNPS/SHS/dept/science/krauz/bio_h/images/07_07PlasmaMembran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0674"/>
            <a:ext cx="7620000" cy="52673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550223"/>
            <a:ext cx="3220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/>
              <a:t>http://r-mirzaii.blogfa.com/post-275.aspx</a:t>
            </a:r>
            <a:endParaRPr lang="ru-RU" sz="1400"/>
          </a:p>
        </p:txBody>
      </p:sp>
      <p:sp>
        <p:nvSpPr>
          <p:cNvPr id="6" name="TextBox 5"/>
          <p:cNvSpPr txBox="1"/>
          <p:nvPr/>
        </p:nvSpPr>
        <p:spPr>
          <a:xfrm>
            <a:off x="96216" y="129836"/>
            <a:ext cx="5938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Мембранные белки: классификация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91718" y="516384"/>
            <a:ext cx="450028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Биохимическая классификация:</a:t>
            </a:r>
          </a:p>
          <a:p>
            <a:endParaRPr lang="ru-RU" sz="1400" dirty="0" smtClean="0"/>
          </a:p>
          <a:p>
            <a:r>
              <a:rPr lang="ru-RU" sz="1400" i="1" dirty="0" smtClean="0">
                <a:solidFill>
                  <a:srgbClr val="FF0000"/>
                </a:solidFill>
              </a:rPr>
              <a:t>Интегральные мембранные белки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прочно встроены в мембрану и могут быть извлечены из липидного окружения только с помощью детергентов или неполярных растворителей. По отношению к липидному </a:t>
            </a:r>
            <a:r>
              <a:rPr lang="ru-RU" sz="1400" dirty="0" err="1" smtClean="0"/>
              <a:t>бислою</a:t>
            </a:r>
            <a:r>
              <a:rPr lang="ru-RU" sz="1400" dirty="0" smtClean="0"/>
              <a:t> интегральные белки могут быть трансмембранными </a:t>
            </a:r>
            <a:r>
              <a:rPr lang="ru-RU" sz="1400" dirty="0" err="1" smtClean="0">
                <a:solidFill>
                  <a:srgbClr val="FF0000"/>
                </a:solidFill>
              </a:rPr>
              <a:t>политопическими</a:t>
            </a:r>
            <a:r>
              <a:rPr lang="ru-RU" sz="1400" dirty="0" smtClean="0"/>
              <a:t>  (выходить на обе стороны) или интегральными </a:t>
            </a:r>
            <a:r>
              <a:rPr lang="ru-RU" sz="1400" dirty="0" err="1" smtClean="0">
                <a:solidFill>
                  <a:srgbClr val="FF0000"/>
                </a:solidFill>
              </a:rPr>
              <a:t>монотопическими</a:t>
            </a:r>
            <a:r>
              <a:rPr lang="ru-RU" sz="1400" dirty="0" smtClean="0"/>
              <a:t> (выходить на одну сторону).</a:t>
            </a:r>
          </a:p>
          <a:p>
            <a:endParaRPr lang="ru-RU" sz="1400" dirty="0" smtClean="0"/>
          </a:p>
          <a:p>
            <a:r>
              <a:rPr lang="ru-RU" sz="1400" i="1" dirty="0" smtClean="0">
                <a:solidFill>
                  <a:srgbClr val="FF0000"/>
                </a:solidFill>
              </a:rPr>
              <a:t>Периферические мембранные белки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являются </a:t>
            </a:r>
            <a:r>
              <a:rPr lang="ru-RU" sz="1400" dirty="0" err="1" smtClean="0"/>
              <a:t>монотопическими</a:t>
            </a:r>
            <a:r>
              <a:rPr lang="ru-RU" sz="1400" dirty="0" smtClean="0"/>
              <a:t> белками. Они либо связаны слабыми связями с липидной мембраной, либо ассоциируют с интегральными белками за счёт гидрофобных, электростатических или других </a:t>
            </a:r>
            <a:r>
              <a:rPr lang="ru-RU" sz="1400" dirty="0" err="1" smtClean="0"/>
              <a:t>нековалентных</a:t>
            </a:r>
            <a:r>
              <a:rPr lang="ru-RU" sz="1400" dirty="0" smtClean="0"/>
              <a:t> сил. Таким образом, в отличие от интегральных белков они </a:t>
            </a:r>
            <a:r>
              <a:rPr lang="ru-RU" sz="1400" dirty="0" err="1" smtClean="0"/>
              <a:t>диссоциируют</a:t>
            </a:r>
            <a:r>
              <a:rPr lang="ru-RU" sz="1400" dirty="0" smtClean="0"/>
              <a:t> от мембраны при обработке соответствующим водным раствором (например, с низким или высоким </a:t>
            </a:r>
            <a:r>
              <a:rPr lang="ru-RU" sz="1400" dirty="0" err="1" smtClean="0"/>
              <a:t>pH</a:t>
            </a:r>
            <a:r>
              <a:rPr lang="ru-RU" sz="1400" dirty="0" smtClean="0"/>
              <a:t>, с высокой концентрацией соли или под действием </a:t>
            </a:r>
            <a:r>
              <a:rPr lang="ru-RU" sz="1400" dirty="0" err="1" smtClean="0"/>
              <a:t>хаотропного</a:t>
            </a:r>
            <a:r>
              <a:rPr lang="ru-RU" sz="1400" dirty="0" smtClean="0"/>
              <a:t> агента). Эта диссоциация не требует разрушения мембраны.</a:t>
            </a:r>
          </a:p>
          <a:p>
            <a:endParaRPr lang="ru-RU" sz="1400" dirty="0" smtClean="0"/>
          </a:p>
          <a:p>
            <a:r>
              <a:rPr lang="ru-RU" sz="1400" dirty="0" smtClean="0"/>
              <a:t>Мембранные белки могут быть встроены в мембрану за счёт </a:t>
            </a:r>
            <a:r>
              <a:rPr lang="ru-RU" sz="1400" dirty="0" err="1">
                <a:hlinkClick r:id="rId3" tooltip="Жирные кислоты"/>
              </a:rPr>
              <a:t>жирнокислотных</a:t>
            </a:r>
            <a:r>
              <a:rPr lang="ru-RU" sz="1400" dirty="0"/>
              <a:t> или </a:t>
            </a:r>
            <a:r>
              <a:rPr lang="ru-RU" sz="1400" dirty="0" err="1" smtClean="0"/>
              <a:t>пренильных</a:t>
            </a:r>
            <a:r>
              <a:rPr lang="ru-RU" sz="1400" dirty="0" smtClean="0"/>
              <a:t> остатков либо </a:t>
            </a:r>
            <a:r>
              <a:rPr lang="ru-RU" sz="1400" dirty="0" err="1" smtClean="0">
                <a:hlinkClick r:id="rId4" tooltip="Гликозилфосфатидилинозитол"/>
              </a:rPr>
              <a:t>гликозилфосфатидилинозитола</a:t>
            </a:r>
            <a:r>
              <a:rPr lang="ru-RU" sz="1400" dirty="0" smtClean="0"/>
              <a:t>, присоединённых к белку в процессе их </a:t>
            </a:r>
            <a:r>
              <a:rPr lang="ru-RU" sz="1400" dirty="0" err="1" smtClean="0">
                <a:hlinkClick r:id="rId5" tooltip="Посттрансляционная модификация"/>
              </a:rPr>
              <a:t>посттрансляционной</a:t>
            </a:r>
            <a:r>
              <a:rPr lang="ru-RU" sz="1400" dirty="0" smtClean="0">
                <a:hlinkClick r:id="rId5" tooltip="Посттрансляционная модификация"/>
              </a:rPr>
              <a:t> модификации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Membrane prote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664"/>
            <a:ext cx="5470687" cy="226121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9045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smtClean="0"/>
              <a:t>http://www2.warwick.ac.uk/fac/sci/chemistry/research/dixon/dixongroup/members/msrhar/research/background/</a:t>
            </a:r>
            <a:endParaRPr lang="ru-RU" sz="900"/>
          </a:p>
        </p:txBody>
      </p:sp>
      <p:pic>
        <p:nvPicPr>
          <p:cNvPr id="47110" name="Picture 6" descr="bacteriorhodop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154" y="3281202"/>
            <a:ext cx="3405206" cy="294550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779" y="6327298"/>
            <a:ext cx="5712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/>
              <a:t>Бактериородопсин </a:t>
            </a:r>
            <a:r>
              <a:rPr lang="ru-RU" smtClean="0"/>
              <a:t>(проводит протон через мембрану)</a:t>
            </a:r>
            <a:endParaRPr lang="ru-RU"/>
          </a:p>
        </p:txBody>
      </p:sp>
      <p:pic>
        <p:nvPicPr>
          <p:cNvPr id="47112" name="Picture 8" descr="http://www.mdpi.com/nanomaterials/nanomaterials-05-00144/article_deploy/html/images/nanomaterials-05-00144-g001-10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2313" y="892885"/>
            <a:ext cx="5541197" cy="410404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096000" y="49884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mtClean="0"/>
              <a:t>Альфа-гемолизин</a:t>
            </a:r>
            <a:r>
              <a:rPr lang="ru-RU" smtClean="0"/>
              <a:t> (</a:t>
            </a:r>
            <a:r>
              <a:rPr lang="en-US" i="1" smtClean="0"/>
              <a:t>Staphylococcus aureus</a:t>
            </a:r>
            <a:r>
              <a:rPr lang="en-US" smtClean="0"/>
              <a:t>, PDB </a:t>
            </a:r>
            <a:r>
              <a:rPr lang="ru-RU" smtClean="0"/>
              <a:t>код 7</a:t>
            </a:r>
            <a:r>
              <a:rPr lang="en-US" smtClean="0"/>
              <a:t>ahl)</a:t>
            </a:r>
            <a:r>
              <a:rPr lang="ru-RU" smtClean="0"/>
              <a:t> - токсин, формирующий поры в клеточных мембранах. Встроившись в мембрану, он создает в ней ионные каналы, что в итоге приводит к разрушению клетки. </a:t>
            </a: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6216" y="129836"/>
            <a:ext cx="6379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Мембранные белки: примеры структур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>
                <a:latin typeface="+mn-lt"/>
              </a:rPr>
              <a:t>Структурные </a:t>
            </a:r>
            <a:r>
              <a:rPr lang="ru-RU" sz="2400" b="1" u="none" dirty="0" smtClean="0">
                <a:latin typeface="+mn-lt"/>
              </a:rPr>
              <a:t>мотивы белков</a:t>
            </a:r>
            <a:endParaRPr lang="ru-RU" sz="2400" b="1" u="none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99652" y="548681"/>
            <a:ext cx="724328" cy="26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5400000">
            <a:off x="9758813" y="3854357"/>
            <a:ext cx="1602769" cy="26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302422" y="769575"/>
            <a:ext cx="3832261" cy="218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6227" y="3172872"/>
            <a:ext cx="1258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-</a:t>
            </a:r>
            <a:r>
              <a:rPr lang="ru-RU" dirty="0"/>
              <a:t>шпилька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97602" y="6101262"/>
            <a:ext cx="887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Jellyroll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934187" y="6191670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-</a:t>
            </a:r>
            <a:r>
              <a:rPr lang="ru-RU" dirty="0"/>
              <a:t>меандр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22444" y="3151149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βαβ</a:t>
            </a:r>
            <a:r>
              <a:rPr lang="en-US" dirty="0"/>
              <a:t>-</a:t>
            </a:r>
            <a:r>
              <a:rPr lang="ru-RU" dirty="0"/>
              <a:t>мотив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974142" y="4133129"/>
            <a:ext cx="3708400" cy="247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98052" y="3954410"/>
            <a:ext cx="3822986" cy="258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857304" y="6145143"/>
            <a:ext cx="1205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-</a:t>
            </a:r>
            <a:r>
              <a:rPr lang="ru-RU" dirty="0"/>
              <a:t>спираль</a:t>
            </a:r>
          </a:p>
        </p:txBody>
      </p:sp>
      <p:pic>
        <p:nvPicPr>
          <p:cNvPr id="5138" name="Picture 18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033652" y="763582"/>
            <a:ext cx="2571750" cy="135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6795653" y="1920281"/>
            <a:ext cx="115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Интерлок</a:t>
            </a:r>
            <a:endParaRPr lang="ru-RU" dirty="0"/>
          </a:p>
        </p:txBody>
      </p:sp>
      <p:pic>
        <p:nvPicPr>
          <p:cNvPr id="5139" name="Picture 19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34683" y="2029138"/>
            <a:ext cx="2624859" cy="14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636572" y="3444281"/>
            <a:ext cx="1764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Греческий ключ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9223" y="1838803"/>
            <a:ext cx="3012777" cy="2120995"/>
          </a:xfrm>
          <a:prstGeom prst="rect">
            <a:avLst/>
          </a:prstGeom>
        </p:spPr>
      </p:pic>
      <p:pic>
        <p:nvPicPr>
          <p:cNvPr id="2050" name="Picture 2" descr="https://upload.wikimedia.org/wikipedia/commons/5/50/Rhodes_meander_h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9223" y="365717"/>
            <a:ext cx="3049885" cy="130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30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7722" y="192750"/>
            <a:ext cx="10656809" cy="548680"/>
          </a:xfrm>
        </p:spPr>
        <p:txBody>
          <a:bodyPr>
            <a:noAutofit/>
          </a:bodyPr>
          <a:lstStyle/>
          <a:p>
            <a:r>
              <a:rPr lang="ru-RU" sz="2400" b="1" u="none" dirty="0" smtClean="0">
                <a:latin typeface="+mn-lt"/>
              </a:rPr>
              <a:t>Структурные классы </a:t>
            </a:r>
            <a:r>
              <a:rPr lang="ru-RU" sz="2400" u="none" dirty="0" smtClean="0">
                <a:latin typeface="+mn-lt"/>
              </a:rPr>
              <a:t>(</a:t>
            </a:r>
            <a:r>
              <a:rPr lang="en-US" sz="2400" u="none" dirty="0" smtClean="0">
                <a:latin typeface="+mn-lt"/>
              </a:rPr>
              <a:t>CATH</a:t>
            </a:r>
            <a:r>
              <a:rPr lang="ru-RU" sz="2400" u="none" dirty="0" smtClean="0">
                <a:latin typeface="+mn-lt"/>
              </a:rPr>
              <a:t>, 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a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hierarchic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classification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of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protein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domain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structures</a:t>
            </a:r>
            <a:r>
              <a:rPr lang="en-US" sz="2400" u="none" dirty="0" smtClean="0">
                <a:latin typeface="+mn-lt"/>
              </a:rPr>
              <a:t>) – </a:t>
            </a:r>
            <a:r>
              <a:rPr lang="ru-RU" sz="2400" u="none" dirty="0" smtClean="0">
                <a:latin typeface="+mn-lt"/>
              </a:rPr>
              <a:t>по составу вторичной структуры</a:t>
            </a:r>
            <a:endParaRPr lang="ru-RU" sz="2400" u="none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36" t="7764" r="14610" b="9521"/>
          <a:stretch/>
        </p:blipFill>
        <p:spPr bwMode="auto">
          <a:xfrm>
            <a:off x="578757" y="921462"/>
            <a:ext cx="2520280" cy="263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14" t="20677" r="3106" b="5274"/>
          <a:stretch/>
        </p:blipFill>
        <p:spPr bwMode="auto">
          <a:xfrm>
            <a:off x="19205" y="3767383"/>
            <a:ext cx="4104015" cy="315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68" t="7864" r="9682" b="4177"/>
          <a:stretch/>
        </p:blipFill>
        <p:spPr bwMode="auto">
          <a:xfrm>
            <a:off x="5004858" y="861062"/>
            <a:ext cx="2538385" cy="277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66" t="9042" r="16144" b="4320"/>
          <a:stretch/>
        </p:blipFill>
        <p:spPr bwMode="auto">
          <a:xfrm>
            <a:off x="5092250" y="3721548"/>
            <a:ext cx="2757151" cy="319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4580" y="3374597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All-</a:t>
            </a:r>
            <a:r>
              <a:rPr lang="el-GR" sz="3000" dirty="0"/>
              <a:t>α</a:t>
            </a:r>
            <a:endParaRPr lang="ru-RU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1169440" y="6108289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All-</a:t>
            </a:r>
            <a:r>
              <a:rPr lang="el-GR" sz="3000" dirty="0"/>
              <a:t>β</a:t>
            </a:r>
            <a:endParaRPr lang="ru-RU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35312" y="3187713"/>
            <a:ext cx="7569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/>
              <a:t>α</a:t>
            </a:r>
            <a:r>
              <a:rPr lang="en-US" sz="3000" dirty="0"/>
              <a:t>/</a:t>
            </a:r>
            <a:r>
              <a:rPr lang="el-GR" sz="3000" dirty="0"/>
              <a:t>β</a:t>
            </a:r>
            <a:endParaRPr lang="ru-RU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4496317" y="6015820"/>
            <a:ext cx="8002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/>
              <a:t>α</a:t>
            </a:r>
            <a:r>
              <a:rPr lang="en-US" sz="3000" dirty="0"/>
              <a:t>+</a:t>
            </a:r>
            <a:r>
              <a:rPr lang="el-GR" sz="3000" dirty="0"/>
              <a:t>β</a:t>
            </a:r>
            <a:endParaRPr lang="ru-RU" sz="30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001614" y="1293161"/>
            <a:ext cx="34115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C3300"/>
                </a:solidFill>
              </a:rPr>
              <a:t>a/b</a:t>
            </a:r>
            <a:r>
              <a:rPr lang="ru-RU" sz="3600" dirty="0">
                <a:solidFill>
                  <a:srgbClr val="CC3300"/>
                </a:solidFill>
              </a:rPr>
              <a:t>:</a:t>
            </a:r>
            <a:r>
              <a:rPr lang="en-US" sz="3600" dirty="0">
                <a:solidFill>
                  <a:srgbClr val="CC3300"/>
                </a:solidFill>
              </a:rPr>
              <a:t>  </a:t>
            </a:r>
            <a:r>
              <a:rPr lang="ru-RU" sz="3600" dirty="0">
                <a:solidFill>
                  <a:srgbClr val="CC3300"/>
                </a:solidFill>
              </a:rPr>
              <a:t/>
            </a:r>
            <a:br>
              <a:rPr lang="ru-RU" sz="3600" dirty="0">
                <a:solidFill>
                  <a:srgbClr val="CC3300"/>
                </a:solidFill>
              </a:rPr>
            </a:br>
            <a:r>
              <a:rPr lang="ru-RU" dirty="0"/>
              <a:t>- Спирали и тяжи вместе</a:t>
            </a:r>
          </a:p>
          <a:p>
            <a:r>
              <a:rPr lang="ru-RU" dirty="0"/>
              <a:t>образуют глобулу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185526" y="4403562"/>
            <a:ext cx="37328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CC3300"/>
                </a:solidFill>
              </a:rPr>
              <a:t>a+b</a:t>
            </a:r>
            <a:r>
              <a:rPr lang="ru-RU" sz="3600" dirty="0">
                <a:solidFill>
                  <a:srgbClr val="CC3300"/>
                </a:solidFill>
              </a:rPr>
              <a:t>:</a:t>
            </a:r>
            <a:r>
              <a:rPr lang="en-US" dirty="0"/>
              <a:t>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 Спирали и тяжи более или менее разобщены </a:t>
            </a:r>
          </a:p>
        </p:txBody>
      </p:sp>
    </p:spTree>
    <p:extLst>
      <p:ext uri="{BB962C8B-B14F-4D97-AF65-F5344CB8AC3E}">
        <p14:creationId xmlns:p14="http://schemas.microsoft.com/office/powerpoint/2010/main" xmlns="" val="377051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256" y="332513"/>
            <a:ext cx="11949545" cy="548680"/>
          </a:xfrm>
        </p:spPr>
        <p:txBody>
          <a:bodyPr>
            <a:noAutofit/>
          </a:bodyPr>
          <a:lstStyle/>
          <a:p>
            <a:r>
              <a:rPr lang="ru-RU" sz="2400" b="1" u="none" dirty="0" smtClean="0">
                <a:latin typeface="+mn-lt"/>
              </a:rPr>
              <a:t>Архитектуры</a:t>
            </a:r>
            <a:r>
              <a:rPr lang="ru-RU" sz="2400" u="none" dirty="0" smtClean="0">
                <a:latin typeface="+mn-lt"/>
              </a:rPr>
              <a:t> (</a:t>
            </a:r>
            <a:r>
              <a:rPr lang="en-US" sz="2400" u="none" dirty="0" smtClean="0">
                <a:latin typeface="+mn-lt"/>
              </a:rPr>
              <a:t>CATH) – </a:t>
            </a:r>
            <a:r>
              <a:rPr lang="ru-RU" sz="2400" u="none" dirty="0" smtClean="0">
                <a:latin typeface="+mn-lt"/>
              </a:rPr>
              <a:t>классификация с учетом расположения в пространстве элементов вторичной структуры без учета последовательности их соединения</a:t>
            </a:r>
            <a:endParaRPr lang="ru-RU" sz="2400" u="none" dirty="0"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946232" y="1345871"/>
            <a:ext cx="2667001" cy="2181630"/>
            <a:chOff x="380999" y="1094970"/>
            <a:chExt cx="2667001" cy="2181630"/>
          </a:xfrm>
        </p:grpSpPr>
        <p:sp>
          <p:nvSpPr>
            <p:cNvPr id="7" name="TextBox 2"/>
            <p:cNvSpPr txBox="1">
              <a:spLocks noChangeArrowheads="1"/>
            </p:cNvSpPr>
            <p:nvPr/>
          </p:nvSpPr>
          <p:spPr bwMode="auto">
            <a:xfrm>
              <a:off x="746582" y="2907268"/>
              <a:ext cx="18098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-сэндвич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80999" y="1094970"/>
              <a:ext cx="2667001" cy="18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929031" y="3870651"/>
            <a:ext cx="2160945" cy="2514651"/>
            <a:chOff x="174615" y="3036281"/>
            <a:chExt cx="2160945" cy="2514651"/>
          </a:xfrm>
        </p:grpSpPr>
        <p:sp>
          <p:nvSpPr>
            <p:cNvPr id="10" name="Прямоугольник 3"/>
            <p:cNvSpPr>
              <a:spLocks noChangeArrowheads="1"/>
            </p:cNvSpPr>
            <p:nvPr/>
          </p:nvSpPr>
          <p:spPr bwMode="auto">
            <a:xfrm>
              <a:off x="533400" y="5181600"/>
              <a:ext cx="18021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-баррель</a:t>
              </a:r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174615" y="3036281"/>
              <a:ext cx="2126904" cy="2238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6546073" y="4203162"/>
            <a:ext cx="1998117" cy="2350562"/>
            <a:chOff x="5143373" y="4023005"/>
            <a:chExt cx="1998117" cy="2350562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5143373" y="4023005"/>
              <a:ext cx="1998117" cy="1981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Прямоугольник 12"/>
            <p:cNvSpPr>
              <a:spLocks noChangeArrowheads="1"/>
            </p:cNvSpPr>
            <p:nvPr/>
          </p:nvSpPr>
          <p:spPr bwMode="auto">
            <a:xfrm>
              <a:off x="5479045" y="6004235"/>
              <a:ext cx="14912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-пропеллер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187216" y="4100108"/>
            <a:ext cx="2486832" cy="2406982"/>
            <a:chOff x="5635704" y="1113555"/>
            <a:chExt cx="2486832" cy="2406982"/>
          </a:xfrm>
        </p:grpSpPr>
        <p:sp>
          <p:nvSpPr>
            <p:cNvPr id="16" name="Прямоугольник 13"/>
            <p:cNvSpPr>
              <a:spLocks noChangeArrowheads="1"/>
            </p:cNvSpPr>
            <p:nvPr/>
          </p:nvSpPr>
          <p:spPr bwMode="auto">
            <a:xfrm>
              <a:off x="6189946" y="3151205"/>
              <a:ext cx="13783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-призма</a:t>
              </a:r>
            </a:p>
          </p:txBody>
        </p:sp>
        <p:pic>
          <p:nvPicPr>
            <p:cNvPr id="17" name="Picture 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5635704" y="1113555"/>
              <a:ext cx="2486832" cy="2115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3287689" y="3880522"/>
            <a:ext cx="2777559" cy="2523028"/>
            <a:chOff x="651441" y="3660850"/>
            <a:chExt cx="2777559" cy="2523028"/>
          </a:xfrm>
        </p:grpSpPr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1222357" y="5814546"/>
              <a:ext cx="1635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TIM-</a:t>
              </a:r>
              <a:r>
                <a:rPr lang="ru-RU" dirty="0"/>
                <a:t>баррель</a:t>
              </a:r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651441" y="3660850"/>
              <a:ext cx="2777559" cy="218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4394591" y="1268690"/>
            <a:ext cx="2882163" cy="2226717"/>
            <a:chOff x="3638639" y="3612253"/>
            <a:chExt cx="2882163" cy="2226717"/>
          </a:xfrm>
        </p:grpSpPr>
        <p:sp>
          <p:nvSpPr>
            <p:cNvPr id="22" name="TextBox 1"/>
            <p:cNvSpPr txBox="1">
              <a:spLocks noChangeArrowheads="1"/>
            </p:cNvSpPr>
            <p:nvPr/>
          </p:nvSpPr>
          <p:spPr bwMode="auto">
            <a:xfrm>
              <a:off x="4381548" y="5469638"/>
              <a:ext cx="13963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dirty="0"/>
                <a:t>α</a:t>
              </a:r>
              <a:r>
                <a:rPr lang="en-US" dirty="0"/>
                <a:t>/</a:t>
              </a:r>
              <a:r>
                <a:rPr lang="el-GR" dirty="0"/>
                <a:t>β</a:t>
              </a:r>
              <a:r>
                <a:rPr lang="ru-RU" dirty="0"/>
                <a:t>-сэндвич</a:t>
              </a:r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638639" y="3612253"/>
              <a:ext cx="2882163" cy="2226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Группа 23"/>
          <p:cNvGrpSpPr/>
          <p:nvPr/>
        </p:nvGrpSpPr>
        <p:grpSpPr>
          <a:xfrm>
            <a:off x="8343711" y="1123216"/>
            <a:ext cx="2061396" cy="2493625"/>
            <a:chOff x="6549204" y="3398284"/>
            <a:chExt cx="2061396" cy="2493625"/>
          </a:xfrm>
        </p:grpSpPr>
        <p:sp>
          <p:nvSpPr>
            <p:cNvPr id="25" name="TextBox 9"/>
            <p:cNvSpPr txBox="1">
              <a:spLocks noChangeArrowheads="1"/>
            </p:cNvSpPr>
            <p:nvPr/>
          </p:nvSpPr>
          <p:spPr bwMode="auto">
            <a:xfrm>
              <a:off x="6665569" y="5522577"/>
              <a:ext cx="16177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dirty="0"/>
                <a:t>α</a:t>
              </a:r>
              <a:r>
                <a:rPr lang="en-US" dirty="0"/>
                <a:t>/</a:t>
              </a:r>
              <a:r>
                <a:rPr lang="el-GR" dirty="0"/>
                <a:t>β</a:t>
              </a:r>
              <a:r>
                <a:rPr lang="en-US" dirty="0"/>
                <a:t>/</a:t>
              </a:r>
              <a:r>
                <a:rPr lang="el-GR" dirty="0"/>
                <a:t>α</a:t>
              </a:r>
              <a:r>
                <a:rPr lang="en-US" dirty="0"/>
                <a:t>-</a:t>
              </a:r>
              <a:r>
                <a:rPr lang="ru-RU" dirty="0"/>
                <a:t>сэндвич</a:t>
              </a:r>
            </a:p>
          </p:txBody>
        </p:sp>
        <p:pic>
          <p:nvPicPr>
            <p:cNvPr id="26" name="Picture 7"/>
            <p:cNvPicPr>
              <a:picLocks noChangeAspect="1" noChangeArrowheads="1"/>
            </p:cNvPicPr>
            <p:nvPr/>
          </p:nvPicPr>
          <p:blipFill rotWithShape="1">
            <a:blip r:embed="rId8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6549204" y="3398284"/>
              <a:ext cx="2061396" cy="2118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2115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6224708" y="6244821"/>
            <a:ext cx="216745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dirty="0"/>
              <a:t>SCOP: </a:t>
            </a:r>
            <a:r>
              <a:rPr lang="ru-RU" sz="2500" dirty="0"/>
              <a:t>баррель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858308" y="3481958"/>
            <a:ext cx="31908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227537" y="3439195"/>
            <a:ext cx="3238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2711624" y="6183008"/>
            <a:ext cx="213930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dirty="0"/>
              <a:t>CATH: </a:t>
            </a:r>
            <a:r>
              <a:rPr lang="ru-RU" sz="2500" dirty="0"/>
              <a:t>сэндвич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1268" y="97239"/>
            <a:ext cx="7507288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u="sng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none" dirty="0">
                <a:latin typeface="+mn-lt"/>
                <a:ea typeface="+mn-ea"/>
                <a:cs typeface="+mn-cs"/>
              </a:rPr>
              <a:t>SCOP </a:t>
            </a:r>
            <a:r>
              <a:rPr lang="en-US" sz="2800" b="1" u="none" dirty="0" err="1">
                <a:latin typeface="+mn-lt"/>
                <a:ea typeface="+mn-ea"/>
                <a:cs typeface="+mn-cs"/>
              </a:rPr>
              <a:t>vs</a:t>
            </a:r>
            <a:r>
              <a:rPr lang="en-US" sz="2800" b="1" u="none" dirty="0">
                <a:latin typeface="+mn-lt"/>
                <a:ea typeface="+mn-ea"/>
                <a:cs typeface="+mn-cs"/>
              </a:rPr>
              <a:t> CATH</a:t>
            </a:r>
            <a:endParaRPr lang="ru-RU" sz="2800" b="1" u="none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1391" y="796062"/>
            <a:ext cx="7958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SCOP: hand-made, CATH: </a:t>
            </a:r>
            <a:r>
              <a:rPr lang="en-US" sz="2400" dirty="0" smtClean="0"/>
              <a:t>semi-automatic. </a:t>
            </a:r>
            <a:endParaRPr lang="ru-RU" sz="2400" dirty="0" smtClean="0"/>
          </a:p>
          <a:p>
            <a:endParaRPr lang="ru-RU" sz="2400" dirty="0"/>
          </a:p>
          <a:p>
            <a:r>
              <a:rPr lang="en-US" sz="2400" dirty="0" smtClean="0"/>
              <a:t>SCOP</a:t>
            </a:r>
            <a:r>
              <a:rPr lang="en-US" sz="2400" dirty="0"/>
              <a:t>: </a:t>
            </a:r>
            <a:r>
              <a:rPr lang="ru-RU" sz="2400" dirty="0"/>
              <a:t>не обновляется с 2009 года</a:t>
            </a:r>
            <a:r>
              <a:rPr lang="en-US" sz="2400" dirty="0"/>
              <a:t>, CATH: </a:t>
            </a:r>
            <a:r>
              <a:rPr lang="ru-RU" sz="2400" dirty="0"/>
              <a:t>регулярно обновляется.</a:t>
            </a:r>
          </a:p>
          <a:p>
            <a:endParaRPr lang="ru-RU" sz="2400" dirty="0"/>
          </a:p>
          <a:p>
            <a:r>
              <a:rPr lang="ru-RU" sz="2400" dirty="0"/>
              <a:t>Могут быть отличия в определении архитектур.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85710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8455" y="820158"/>
            <a:ext cx="9469384" cy="56125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9809" y="93518"/>
            <a:ext cx="858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Данные о структурах биополимеров хранятся в </a:t>
            </a:r>
            <a:r>
              <a:rPr lang="en-US" dirty="0" smtClean="0"/>
              <a:t>RCSB PDB </a:t>
            </a:r>
          </a:p>
          <a:p>
            <a:pPr algn="ctr"/>
            <a:r>
              <a:rPr lang="en-US" dirty="0" smtClean="0"/>
              <a:t>(Research </a:t>
            </a:r>
            <a:r>
              <a:rPr lang="en-US" dirty="0" err="1"/>
              <a:t>Collaboratory</a:t>
            </a:r>
            <a:r>
              <a:rPr lang="en-US" dirty="0"/>
              <a:t> for Structural Bioinformatics Protein Data </a:t>
            </a:r>
            <a:r>
              <a:rPr lang="en-US" dirty="0" smtClean="0"/>
              <a:t>Bank)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386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3300" y="2621023"/>
            <a:ext cx="61935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GFP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— белок, выделенный из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медузы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 err="1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Aequorea</a:t>
            </a:r>
            <a:r>
              <a:rPr lang="ru-RU" i="1" dirty="0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 </a:t>
            </a:r>
            <a:r>
              <a:rPr lang="ru-RU" i="1" dirty="0" err="1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victoria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который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флуоресцирует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в зелёном диапазоне </a:t>
            </a: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освещении его синим светом.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2008 году Осаму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Симомура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 Мартин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Чалфи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и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Роджер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Tc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ьен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получили Нобелевскую премию по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химии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за открытие и разработку зелёного флуоресцентного белка GFP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». Белок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состоит из 238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аминокислотных остатков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с молекулярной массой 26,9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кДа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Белок представляет собой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бета-баррель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из 11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бета-тяжей,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внутри которого находится  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флуорофор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Оболочка цилиндра защищает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флуорофор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от тушения его флуоресценции компонентами микроокружения. Кроме этого, внутренняя структура молекулы вызывает специфические реакции циклизации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трипептида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Ser65-Tyr66-Gly67, что приводит к образованию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флуорофора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354" y="-32804"/>
            <a:ext cx="3756862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b="1" spc="-100" dirty="0"/>
              <a:t>Green Fluorescent Protein</a:t>
            </a:r>
            <a:endParaRPr lang="ru-RU" sz="2800" b="1" spc="-100" dirty="0"/>
          </a:p>
        </p:txBody>
      </p:sp>
      <p:pic>
        <p:nvPicPr>
          <p:cNvPr id="3074" name="Picture 2" descr="http://en.academic.ru/pictures/enwiki/71/Gfp_and_fluoropho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6" y="233648"/>
            <a:ext cx="5574664" cy="386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ljplus.ru/img4/p/a/palindromer/mi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20864"/>
            <a:ext cx="3388962" cy="232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.livescience.com/images/i/000/021/350/original/Transgenic_frog.jpg?13197263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1125" y="4965108"/>
            <a:ext cx="2678063" cy="190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layer.myshared.ru/524692/data/images/img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8924" y="0"/>
            <a:ext cx="2793076" cy="24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biologylib.ru/news/item/f00/s02/n0000220/pic/000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3462" y="0"/>
            <a:ext cx="3298616" cy="24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0875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nas.org/content/110/1/105/F5.lar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" t="70371" r="49301" b="-794"/>
          <a:stretch/>
        </p:blipFill>
        <p:spPr bwMode="auto">
          <a:xfrm>
            <a:off x="155574" y="1352823"/>
            <a:ext cx="7513193" cy="509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 smtClean="0">
                <a:latin typeface="+mn-lt"/>
              </a:rPr>
              <a:t>ДНК-белковые комплексы: ДНК-</a:t>
            </a:r>
            <a:r>
              <a:rPr lang="ru-RU" sz="2400" b="1" u="none" dirty="0" err="1" smtClean="0">
                <a:latin typeface="+mn-lt"/>
              </a:rPr>
              <a:t>метилтрансфераза</a:t>
            </a:r>
            <a:r>
              <a:rPr lang="ru-RU" sz="2400" b="1" u="none" dirty="0" smtClean="0">
                <a:latin typeface="+mn-lt"/>
              </a:rPr>
              <a:t> </a:t>
            </a:r>
            <a:r>
              <a:rPr lang="en-US" sz="2400" b="1" u="none" dirty="0" err="1" smtClean="0">
                <a:latin typeface="+mn-lt"/>
              </a:rPr>
              <a:t>HhaI</a:t>
            </a:r>
            <a:endParaRPr lang="ru-RU" sz="2400" b="1" u="none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6577" y="719328"/>
            <a:ext cx="40599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Цитозин</a:t>
            </a:r>
            <a:r>
              <a:rPr lang="ru-RU" dirty="0"/>
              <a:t>(C5)-ДНК-</a:t>
            </a:r>
            <a:r>
              <a:rPr lang="ru-RU" dirty="0" err="1"/>
              <a:t>метилтрансферазы</a:t>
            </a:r>
            <a:r>
              <a:rPr lang="ru-RU" dirty="0"/>
              <a:t> катализируют перенос </a:t>
            </a:r>
            <a:r>
              <a:rPr lang="ru-RU" dirty="0" err="1"/>
              <a:t>метильной</a:t>
            </a:r>
            <a:r>
              <a:rPr lang="ru-RU" dirty="0"/>
              <a:t> группы от S-</a:t>
            </a:r>
            <a:r>
              <a:rPr lang="ru-RU" dirty="0" err="1"/>
              <a:t>аденозил</a:t>
            </a:r>
            <a:r>
              <a:rPr lang="ru-RU" dirty="0"/>
              <a:t>-метионина на остаток </a:t>
            </a:r>
            <a:r>
              <a:rPr lang="ru-RU" dirty="0" err="1">
                <a:hlinkClick r:id="rId3" tooltip="Цитозин"/>
              </a:rPr>
              <a:t>цитозина</a:t>
            </a:r>
            <a:r>
              <a:rPr lang="ru-RU" dirty="0"/>
              <a:t>, находящегося в специфической последовательности в </a:t>
            </a:r>
            <a:r>
              <a:rPr lang="ru-RU" dirty="0" err="1"/>
              <a:t>двухцепочечной</a:t>
            </a:r>
            <a:r>
              <a:rPr lang="ru-RU" dirty="0"/>
              <a:t> </a:t>
            </a:r>
            <a:r>
              <a:rPr lang="ru-RU" dirty="0">
                <a:hlinkClick r:id="rId4" tooltip="ДНК"/>
              </a:rPr>
              <a:t>ДНК</a:t>
            </a:r>
            <a:r>
              <a:rPr lang="ru-RU" dirty="0"/>
              <a:t>, с образованием </a:t>
            </a:r>
            <a:r>
              <a:rPr lang="ru-RU" dirty="0">
                <a:hlinkClick r:id="rId5" tooltip="5-метилцитозин (страница отсутствует)"/>
              </a:rPr>
              <a:t>5-метилцитозина</a:t>
            </a:r>
            <a:r>
              <a:rPr lang="ru-RU" dirty="0"/>
              <a:t> и S-</a:t>
            </a:r>
            <a:r>
              <a:rPr lang="ru-RU" dirty="0" err="1">
                <a:hlinkClick r:id="rId6" tooltip="Аденозилгомоцистеин (страница отсутствует)"/>
              </a:rPr>
              <a:t>аденозилгомоцистеина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Получение кристаллов ДНК-белковых</a:t>
            </a:r>
          </a:p>
          <a:p>
            <a:r>
              <a:rPr lang="ru-RU" dirty="0"/>
              <a:t>к</a:t>
            </a:r>
            <a:r>
              <a:rPr lang="ru-RU" dirty="0" smtClean="0"/>
              <a:t>омплексов очень сложный процесс.</a:t>
            </a:r>
          </a:p>
          <a:p>
            <a:r>
              <a:rPr lang="ru-RU" dirty="0" smtClean="0"/>
              <a:t>Удалось научиться кристаллизовать ДНК-</a:t>
            </a:r>
            <a:r>
              <a:rPr lang="ru-RU" dirty="0" err="1" smtClean="0"/>
              <a:t>метилтрансферазу</a:t>
            </a:r>
            <a:r>
              <a:rPr lang="ru-RU" dirty="0" smtClean="0"/>
              <a:t> </a:t>
            </a:r>
            <a:r>
              <a:rPr lang="en-US" dirty="0" err="1" smtClean="0"/>
              <a:t>HhaI</a:t>
            </a:r>
            <a:r>
              <a:rPr lang="en-US" dirty="0" smtClean="0"/>
              <a:t> </a:t>
            </a:r>
            <a:r>
              <a:rPr lang="ru-RU" dirty="0" smtClean="0"/>
              <a:t>с </a:t>
            </a:r>
            <a:r>
              <a:rPr lang="ru-RU" dirty="0" err="1" smtClean="0"/>
              <a:t>рфзличными</a:t>
            </a:r>
            <a:r>
              <a:rPr lang="ru-RU" dirty="0" smtClean="0"/>
              <a:t> вариантами ДНК и донора </a:t>
            </a:r>
            <a:r>
              <a:rPr lang="ru-RU" dirty="0" err="1" smtClean="0"/>
              <a:t>метильной</a:t>
            </a:r>
            <a:r>
              <a:rPr lang="ru-RU" dirty="0" smtClean="0"/>
              <a:t> группы.</a:t>
            </a:r>
            <a:endParaRPr lang="ru-RU" dirty="0"/>
          </a:p>
          <a:p>
            <a:r>
              <a:rPr lang="ru-RU" dirty="0" smtClean="0"/>
              <a:t>Всего расшифровано 29 комплексов</a:t>
            </a:r>
          </a:p>
          <a:p>
            <a:r>
              <a:rPr lang="ru-RU" dirty="0" smtClean="0"/>
              <a:t>ДНК-</a:t>
            </a:r>
            <a:r>
              <a:rPr lang="ru-RU" dirty="0" err="1" smtClean="0"/>
              <a:t>метилтрансферазы</a:t>
            </a:r>
            <a:r>
              <a:rPr lang="ru-RU" dirty="0" smtClean="0"/>
              <a:t> </a:t>
            </a:r>
            <a:r>
              <a:rPr lang="en-US" dirty="0" err="1" smtClean="0"/>
              <a:t>HhaI</a:t>
            </a:r>
            <a:r>
              <a:rPr lang="en-US" dirty="0" smtClean="0"/>
              <a:t> </a:t>
            </a:r>
            <a:r>
              <a:rPr lang="ru-RU" dirty="0" smtClean="0"/>
              <a:t>с ДНК.</a:t>
            </a:r>
          </a:p>
          <a:p>
            <a:r>
              <a:rPr lang="ru-RU" dirty="0" smtClean="0"/>
              <a:t>Помимо этого удалось расшифровать</a:t>
            </a:r>
          </a:p>
          <a:p>
            <a:r>
              <a:rPr lang="ru-RU" dirty="0"/>
              <a:t>л</a:t>
            </a:r>
            <a:r>
              <a:rPr lang="ru-RU" dirty="0" smtClean="0"/>
              <a:t>ишь 2 комплекса для двух </a:t>
            </a:r>
            <a:r>
              <a:rPr lang="ru-RU" dirty="0" err="1" smtClean="0"/>
              <a:t>цитозиновых</a:t>
            </a:r>
            <a:endParaRPr lang="ru-RU" dirty="0" smtClean="0"/>
          </a:p>
          <a:p>
            <a:r>
              <a:rPr lang="ru-RU" dirty="0" smtClean="0"/>
              <a:t>ДНК-</a:t>
            </a:r>
            <a:r>
              <a:rPr lang="ru-RU" dirty="0" err="1" smtClean="0"/>
              <a:t>метилтрансфераз</a:t>
            </a:r>
            <a:r>
              <a:rPr lang="ru-RU" dirty="0"/>
              <a:t> </a:t>
            </a:r>
            <a:r>
              <a:rPr lang="ru-RU" dirty="0" smtClean="0"/>
              <a:t>бактерий.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12015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 smtClean="0">
                <a:latin typeface="+mn-lt"/>
              </a:rPr>
              <a:t>ДНК-белковые комплексы: рибосома</a:t>
            </a:r>
            <a:endParaRPr lang="ru-RU" sz="2400" b="1" u="none" dirty="0">
              <a:latin typeface="+mn-lt"/>
            </a:endParaRPr>
          </a:p>
        </p:txBody>
      </p:sp>
      <p:pic>
        <p:nvPicPr>
          <p:cNvPr id="5122" name="Picture 2" descr="http://ko.com.ua/img/ko/2009/26/037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999172"/>
            <a:ext cx="571500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70575" y="486335"/>
            <a:ext cx="620798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Эукариотическая</a:t>
            </a:r>
            <a:r>
              <a:rPr lang="ru-RU" dirty="0" smtClean="0"/>
              <a:t> рибосома (константы седиментации 80</a:t>
            </a:r>
            <a:r>
              <a:rPr lang="en-US" dirty="0" smtClean="0"/>
              <a:t>S </a:t>
            </a:r>
          </a:p>
          <a:p>
            <a:r>
              <a:rPr lang="en-US" dirty="0" smtClean="0"/>
              <a:t>(40S+60S) </a:t>
            </a:r>
            <a:r>
              <a:rPr lang="ru-RU" dirty="0" smtClean="0"/>
              <a:t>включает 4 молекулы РНК и около 100 белков.</a:t>
            </a:r>
          </a:p>
          <a:p>
            <a:endParaRPr lang="ru-RU" dirty="0" smtClean="0"/>
          </a:p>
          <a:p>
            <a:r>
              <a:rPr lang="en-US" dirty="0" smtClean="0"/>
              <a:t>PDB </a:t>
            </a:r>
            <a:r>
              <a:rPr lang="ru-RU" dirty="0" smtClean="0"/>
              <a:t>содержит большое число расшифрованных структур </a:t>
            </a:r>
          </a:p>
          <a:p>
            <a:r>
              <a:rPr lang="ru-RU" dirty="0"/>
              <a:t>р</a:t>
            </a:r>
            <a:r>
              <a:rPr lang="ru-RU" dirty="0" smtClean="0"/>
              <a:t>азличных рибосом и их компонентов, полученных разными</a:t>
            </a:r>
          </a:p>
          <a:p>
            <a:r>
              <a:rPr lang="ru-RU" dirty="0"/>
              <a:t>м</a:t>
            </a:r>
            <a:r>
              <a:rPr lang="ru-RU" dirty="0" smtClean="0"/>
              <a:t>етодами:</a:t>
            </a:r>
            <a:endParaRPr lang="ru-RU" dirty="0"/>
          </a:p>
          <a:p>
            <a:r>
              <a:rPr lang="en-US" dirty="0" smtClean="0"/>
              <a:t>X-ray </a:t>
            </a:r>
            <a:r>
              <a:rPr lang="en-US" dirty="0"/>
              <a:t>(903)</a:t>
            </a:r>
          </a:p>
          <a:p>
            <a:r>
              <a:rPr lang="en-US" dirty="0"/>
              <a:t>Electron Microscopy (245)</a:t>
            </a:r>
          </a:p>
          <a:p>
            <a:r>
              <a:rPr lang="en-US" dirty="0"/>
              <a:t>Solution NMR (119)</a:t>
            </a:r>
          </a:p>
          <a:p>
            <a:r>
              <a:rPr lang="en-US" dirty="0"/>
              <a:t>Hybrid (2)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932827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8301" y="0"/>
            <a:ext cx="9695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3321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qph.is.quoracdn.net/main-qimg-3e4ca1b6be6fa3bc4ecf75faad6055db?convert_to_webp=tr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24" b="-1073"/>
          <a:stretch/>
        </p:blipFill>
        <p:spPr bwMode="auto">
          <a:xfrm>
            <a:off x="4675909" y="1476000"/>
            <a:ext cx="7200902" cy="53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X-ray structure mont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359236" cy="25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341102"/>
            <a:ext cx="5053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Научно-популярная статья о РСА белков:</a:t>
            </a:r>
          </a:p>
          <a:p>
            <a:r>
              <a:rPr lang="ru-RU" sz="1600" dirty="0" smtClean="0"/>
              <a:t>http://bio.1september.ru/view_article.php?ID=200900401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619" y="3216670"/>
            <a:ext cx="49222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</a:rPr>
              <a:t>основе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рентгеноструктурного анализа </a:t>
            </a:r>
            <a:r>
              <a:rPr lang="ru-RU" dirty="0">
                <a:latin typeface="Arial" panose="020B0604020202020204" pitchFamily="34" charset="0"/>
              </a:rPr>
              <a:t>лежит явление дифракции рентгеновских лучей на трёхмерной кристаллической решётке.</a:t>
            </a:r>
          </a:p>
        </p:txBody>
      </p:sp>
    </p:spTree>
    <p:extLst>
      <p:ext uri="{BB962C8B-B14F-4D97-AF65-F5344CB8AC3E}">
        <p14:creationId xmlns:p14="http://schemas.microsoft.com/office/powerpoint/2010/main" xmlns="" val="123832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g.gazeta.ru/files3/245/5816245/Esrf_grenoble-pic4_zoom-1000x1000-42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168" y="0"/>
            <a:ext cx="9525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2608" y="5313093"/>
            <a:ext cx="11618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Рентгеноструктурный анализ проводится с использованием синхротронов. Синхротрон — это кольцевой ускоритель элементарных частиц</a:t>
            </a:r>
            <a:r>
              <a:rPr lang="ru-RU" dirty="0">
                <a:solidFill>
                  <a:srgbClr val="332B22"/>
                </a:solidFill>
                <a:latin typeface="PT Serif" panose="020A0603040505020204" pitchFamily="18" charset="-52"/>
              </a:rPr>
              <a:t>.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 Длина ESRF, расположенного в Гренобле на слиянии двух рек, — 844 метра. </a:t>
            </a:r>
            <a:r>
              <a:rPr lang="ru-RU" dirty="0">
                <a:solidFill>
                  <a:srgbClr val="332B22"/>
                </a:solidFill>
                <a:latin typeface="PT Serif" panose="020A0603040505020204" pitchFamily="18" charset="-52"/>
              </a:rPr>
              <a:t>С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инхротроны используются для изучения широкого круга объектов, например, белков и их комплексов с нуклеиновыми кислотами, </a:t>
            </a:r>
            <a:r>
              <a:rPr lang="ru-RU" b="0" i="1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с помощью 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излучения, генерируемого при участии элементарных частиц.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031437" y="6488668"/>
            <a:ext cx="4160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https://en.wikipedia.org/wiki/Synchrotron</a:t>
            </a:r>
          </a:p>
        </p:txBody>
      </p:sp>
    </p:spTree>
    <p:extLst>
      <p:ext uri="{BB962C8B-B14F-4D97-AF65-F5344CB8AC3E}">
        <p14:creationId xmlns:p14="http://schemas.microsoft.com/office/powerpoint/2010/main" xmlns="" val="35831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upload.wikimedia.org/wikipedia/commons/thumb/a/ad/Protein_crystals_grown_in_space.jpg/800px-Protein_crystals_grown_in_sp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5014" y="0"/>
            <a:ext cx="2836986" cy="354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esrf greno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0564" y="2999231"/>
            <a:ext cx="5601436" cy="385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odont.uio.no/iko/english/about/organization/units/biomaterials/bilder/2015/esrf/2015_esrf_underbel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6931152" cy="46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ile:Protein Crystal Growth Porcine Elast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1151" y="0"/>
            <a:ext cx="2423863" cy="302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ис. 2. Получение кристаллов белка до сих пор — скорее искусство чем наука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81080"/>
            <a:ext cx="2617148" cy="227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7148" y="4729324"/>
            <a:ext cx="40609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проведения рентгеноструктурного</a:t>
            </a:r>
          </a:p>
          <a:p>
            <a:r>
              <a:rPr lang="ru-RU" dirty="0"/>
              <a:t>а</a:t>
            </a:r>
            <a:r>
              <a:rPr lang="ru-RU" dirty="0" smtClean="0"/>
              <a:t>нализа белки предварительно нужно</a:t>
            </a:r>
          </a:p>
          <a:p>
            <a:r>
              <a:rPr lang="ru-RU" dirty="0"/>
              <a:t>к</a:t>
            </a:r>
            <a:r>
              <a:rPr lang="ru-RU" dirty="0" smtClean="0"/>
              <a:t>ристаллизовать. Кристалл белка </a:t>
            </a:r>
          </a:p>
          <a:p>
            <a:r>
              <a:rPr lang="ru-RU" dirty="0"/>
              <a:t>п</a:t>
            </a:r>
            <a:r>
              <a:rPr lang="ru-RU" dirty="0" smtClean="0"/>
              <a:t>омещают в рентгеновский пучок и </a:t>
            </a:r>
          </a:p>
          <a:p>
            <a:r>
              <a:rPr lang="ru-RU" dirty="0"/>
              <a:t>п</a:t>
            </a:r>
            <a:r>
              <a:rPr lang="ru-RU" dirty="0" smtClean="0"/>
              <a:t>олучают дифракционную картину для</a:t>
            </a:r>
          </a:p>
          <a:p>
            <a:r>
              <a:rPr lang="ru-RU" dirty="0"/>
              <a:t>п</a:t>
            </a:r>
            <a:r>
              <a:rPr lang="ru-RU" dirty="0" smtClean="0"/>
              <a:t>оследующего анализа.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140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1560179"/>
              </p:ext>
            </p:extLst>
          </p:nvPr>
        </p:nvGraphicFramePr>
        <p:xfrm>
          <a:off x="182880" y="-19951"/>
          <a:ext cx="11801856" cy="6893975"/>
        </p:xfrm>
        <a:graphic>
          <a:graphicData uri="http://schemas.openxmlformats.org/drawingml/2006/table">
            <a:tbl>
              <a:tblPr/>
              <a:tblGrid>
                <a:gridCol w="450616"/>
                <a:gridCol w="1995586"/>
                <a:gridCol w="804674"/>
                <a:gridCol w="8550980"/>
              </a:tblGrid>
              <a:tr h="1879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</a:rPr>
                        <a:t>Year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Laureate</a:t>
                      </a: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Prize</a:t>
                      </a: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Rationale</a:t>
                      </a: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1914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" tooltip="Max von Laue"/>
                        </a:rPr>
                        <a:t>Max von Laue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Physics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his discovery of the diffraction of X-rays by crystals</a:t>
                      </a:r>
                      <a:r>
                        <a:rPr lang="en-US" sz="1200" dirty="0" smtClean="0">
                          <a:effectLst/>
                        </a:rPr>
                        <a:t>",</a:t>
                      </a:r>
                      <a:r>
                        <a:rPr lang="en-US" sz="1200" dirty="0">
                          <a:effectLst/>
                        </a:rPr>
                        <a:t> an important step in the development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" tooltip="X-ray spectroscopy"/>
                        </a:rPr>
                        <a:t>X-ray spectroscopy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1517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1915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4" tooltip="William Henry Bragg"/>
                        </a:rPr>
                        <a:t>William Henry Bragg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Physics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services in the analysis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5" tooltip="Crystal structure"/>
                        </a:rPr>
                        <a:t>crystal structure</a:t>
                      </a:r>
                      <a:r>
                        <a:rPr lang="en-US" sz="1200" dirty="0">
                          <a:effectLst/>
                        </a:rPr>
                        <a:t> by means of X-rays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1517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1915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6" tooltip="William Lawrence Bragg"/>
                        </a:rPr>
                        <a:t>William Lawrence Bragg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Physics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services in the analysis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5" tooltip="Crystal structure"/>
                        </a:rPr>
                        <a:t>crystal structure</a:t>
                      </a:r>
                      <a:r>
                        <a:rPr lang="en-US" sz="1200" dirty="0">
                          <a:effectLst/>
                        </a:rPr>
                        <a:t> by means of X-rays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7" tooltip="Max F. Perutz"/>
                        </a:rPr>
                        <a:t>Max F. Perutz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studies of the structures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globular 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proteins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”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9" tooltip="John C. Kendrew"/>
                        </a:rPr>
                        <a:t>John C. Kendrew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studies of the structures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globular 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proteins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”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0" tooltip="James D. Watson"/>
                        </a:rPr>
                        <a:t>James Dewey Watson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Medicine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discoveries concerning the molecular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Nucleic acid"/>
                        </a:rPr>
                        <a:t>nucleic acids</a:t>
                      </a:r>
                      <a:r>
                        <a:rPr lang="en-US" sz="1200" dirty="0">
                          <a:effectLst/>
                        </a:rPr>
                        <a:t> and its significance for information transfer in living </a:t>
                      </a:r>
                      <a:r>
                        <a:rPr lang="en-US" sz="1200" dirty="0" smtClean="0">
                          <a:effectLst/>
                        </a:rPr>
                        <a:t>material”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2" tooltip="Francis Crick"/>
                        </a:rPr>
                        <a:t>Francis Harry Compton Crick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Medicine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discoveries concerning the molecular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Nucleic acid"/>
                        </a:rPr>
                        <a:t>nucleic acids</a:t>
                      </a:r>
                      <a:r>
                        <a:rPr lang="en-US" sz="1200" dirty="0">
                          <a:effectLst/>
                        </a:rPr>
                        <a:t> and its significance for information transfer in living material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3" tooltip="Maurice Wilkins"/>
                        </a:rPr>
                        <a:t>Maurice Hugh Frederick Wilkins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Medicine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discoveries concerning the molecular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Nucleic acid"/>
                        </a:rPr>
                        <a:t>nucleic acids</a:t>
                      </a:r>
                      <a:r>
                        <a:rPr lang="en-US" sz="1200" dirty="0">
                          <a:effectLst/>
                        </a:rPr>
                        <a:t> and its significance for information transfer in living material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1964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4" tooltip="Dorothy Hodgkin"/>
                        </a:rPr>
                        <a:t>Dorothy Hodgkin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her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5" tooltip="X-ray crystallography"/>
                        </a:rPr>
                        <a:t>determinations by X-ray techniques</a:t>
                      </a:r>
                      <a:r>
                        <a:rPr lang="en-US" sz="1200" dirty="0">
                          <a:effectLst/>
                        </a:rPr>
                        <a:t> of the structures of important biochemical substances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13787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1972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6" tooltip="Stanford Moore"/>
                        </a:rPr>
                        <a:t>Stanford Moore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contribution to the understanding of the connection between chemical structure and catalytic activity of the active </a:t>
                      </a:r>
                      <a:r>
                        <a:rPr lang="en-US" sz="1200" dirty="0" err="1">
                          <a:effectLst/>
                        </a:rPr>
                        <a:t>centre</a:t>
                      </a:r>
                      <a:r>
                        <a:rPr lang="en-US" sz="1200" dirty="0">
                          <a:effectLst/>
                        </a:rPr>
                        <a:t> of the 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17" tooltip="Ribonuclease"/>
                        </a:rPr>
                        <a:t>ribonuclease</a:t>
                      </a:r>
                      <a:r>
                        <a:rPr lang="en-US" sz="1200" dirty="0" err="1">
                          <a:effectLst/>
                        </a:rPr>
                        <a:t>molecule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13787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1972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8" tooltip="William Howard Stein"/>
                        </a:rPr>
                        <a:t>William H. Stein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contribution to the understanding of the connection between chemical structure and catalytic activity of the active </a:t>
                      </a:r>
                      <a:r>
                        <a:rPr lang="en-US" sz="1200" dirty="0" err="1">
                          <a:effectLst/>
                        </a:rPr>
                        <a:t>centre</a:t>
                      </a:r>
                      <a:r>
                        <a:rPr lang="en-US" sz="1200" dirty="0">
                          <a:effectLst/>
                        </a:rPr>
                        <a:t> of the 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17" tooltip="Ribonuclease"/>
                        </a:rPr>
                        <a:t>ribonuclease</a:t>
                      </a:r>
                      <a:r>
                        <a:rPr lang="en-US" sz="1200" dirty="0" err="1">
                          <a:effectLst/>
                        </a:rPr>
                        <a:t>molecule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1976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9" tooltip="William Lipscomb"/>
                        </a:rPr>
                        <a:t>William N. Lipscomb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his studies on the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0" tooltip="Borane"/>
                        </a:rPr>
                        <a:t>boranes</a:t>
                      </a:r>
                      <a:r>
                        <a:rPr lang="en-US" sz="1200" dirty="0">
                          <a:effectLst/>
                        </a:rPr>
                        <a:t> illuminating problems of chemical bonding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1" tooltip="Jerome Karle"/>
                        </a:rPr>
                        <a:t>Jerome Karle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outstanding achievements in developing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2" tooltip="Hauptman-Karle method"/>
                        </a:rPr>
                        <a:t>direct methods</a:t>
                      </a:r>
                      <a:r>
                        <a:rPr lang="en-US" sz="1200" dirty="0">
                          <a:effectLst/>
                        </a:rPr>
                        <a:t> for the determination of crystal structures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3" tooltip="Herbert A. Hauptman"/>
                        </a:rPr>
                        <a:t>Herbert A. Hauptman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outstanding achievements in developing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2" tooltip="Hauptman-Karle method"/>
                        </a:rPr>
                        <a:t>direct methods</a:t>
                      </a:r>
                      <a:r>
                        <a:rPr lang="en-US" sz="1200" dirty="0">
                          <a:effectLst/>
                        </a:rPr>
                        <a:t> for the determination of crystal structures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1988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4" tooltip="Johann Deisenhofer"/>
                        </a:rPr>
                        <a:t>Johann Deisenhofer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determination of the three-dimensional structure of a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photosynthetic reaction 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centre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1988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6" tooltip="Hartmut Michel"/>
                        </a:rPr>
                        <a:t>Hartmut Michel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determination of the three-dimensional structure of a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photosynthetic reaction 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centre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1988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7" tooltip="Robert Huber"/>
                        </a:rPr>
                        <a:t>Robert Huber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determination of the three-dimensional structure of a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photosynthetic reaction 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centre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1997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8" tooltip="John E. Walker"/>
                        </a:rPr>
                        <a:t>John E. Walker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elucidation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9" tooltip="ATP synthase"/>
                        </a:rPr>
                        <a:t>enzymatic mechanism</a:t>
                      </a:r>
                      <a:r>
                        <a:rPr lang="en-US" sz="1200" dirty="0">
                          <a:effectLst/>
                        </a:rPr>
                        <a:t> underlying the synthesis of adenosine triphosphate (ATP</a:t>
                      </a:r>
                      <a:r>
                        <a:rPr lang="en-US" sz="1200" dirty="0" smtClean="0">
                          <a:effectLst/>
                        </a:rPr>
                        <a:t>)"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2003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0" tooltip="Roderick MacKinnon"/>
                        </a:rPr>
                        <a:t>Roderick MacKinnon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discoveries concerning channels in cell membranes [...] for structural and mechanistic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1" tooltip="Potassium channel"/>
                        </a:rPr>
                        <a:t>studies of ion channels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2003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2" tooltip="Peter Agre"/>
                        </a:rPr>
                        <a:t>Peter Agre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discoveries concerning channels in cell membranes [...] for the discovery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3" tooltip="Aquaporin"/>
                        </a:rPr>
                        <a:t>water channels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1517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2006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4" tooltip="Roger D. Kornberg"/>
                        </a:rPr>
                        <a:t>Roger D. Kornberg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his studies of the molecular basis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5" tooltip="Transcription (genetics)"/>
                        </a:rPr>
                        <a:t>eukaryotic transcription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2009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6" tooltip="Ada E. Yonath"/>
                        </a:rPr>
                        <a:t>Ada E. Yonath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 the structure and function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7" tooltip="Ribosome"/>
                        </a:rPr>
                        <a:t>ribosome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2009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8" tooltip="Thomas A. Steitz"/>
                        </a:rPr>
                        <a:t>Thomas A. Steitz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 the structure and function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7" tooltip="Ribosome"/>
                        </a:rPr>
                        <a:t>ribosome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0239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2009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9" tooltip="Venkatraman Ramakrishnan"/>
                        </a:rPr>
                        <a:t>Venkatraman Ramakrishnan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 the structure and function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7" tooltip="Ribosome"/>
                        </a:rPr>
                        <a:t>ribosome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2012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40" tooltip="Brian Kobilka"/>
                        </a:rPr>
                        <a:t>Brian Kobilka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41" tooltip="G protein-coupled receptor"/>
                        </a:rPr>
                        <a:t>G-protein-coupled receptors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18776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414183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/>
              <a:t>http://www.rcsb.org/pdb/home/home.do</a:t>
            </a:r>
          </a:p>
        </p:txBody>
      </p:sp>
    </p:spTree>
    <p:extLst>
      <p:ext uri="{BB962C8B-B14F-4D97-AF65-F5344CB8AC3E}">
        <p14:creationId xmlns:p14="http://schemas.microsoft.com/office/powerpoint/2010/main" xmlns="" val="425707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10580</TotalTime>
  <Words>1693</Words>
  <Application>Microsoft Office PowerPoint</Application>
  <PresentationFormat>Произвольный</PresentationFormat>
  <Paragraphs>320</Paragraphs>
  <Slides>43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Структура биополимеров д.б.н., проф. Анна Карягина НИИ ФХБ им. А.Н. Белозерского МГУ им. М.В Ломоносова ФНЦ «НИИ эпидемиологии и микробиологии им. Н.Ф.Гамалеи» Минздрава РФ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Различные способы представления пространственных структур</vt:lpstr>
      <vt:lpstr>Различные способы визуализации трехмерной структуры макромолекулы</vt:lpstr>
      <vt:lpstr>Слайд 13</vt:lpstr>
      <vt:lpstr>Слайд 14</vt:lpstr>
      <vt:lpstr>Слайд 15</vt:lpstr>
      <vt:lpstr>Слайд 16</vt:lpstr>
      <vt:lpstr>Слайд 17</vt:lpstr>
      <vt:lpstr>A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Структурные мотивы белков</vt:lpstr>
      <vt:lpstr>Структурные классы (CATH, a hierarchic classification of protein domain structures) – по составу вторичной структуры</vt:lpstr>
      <vt:lpstr>Архитектуры (CATH) – классификация с учетом расположения в пространстве элементов вторичной структуры без учета последовательности их соединения</vt:lpstr>
      <vt:lpstr>Слайд 39</vt:lpstr>
      <vt:lpstr>Слайд 40</vt:lpstr>
      <vt:lpstr>ДНК-белковые комплексы: ДНК-метилтрансфераза HhaI</vt:lpstr>
      <vt:lpstr>ДНК-белковые комплексы: рибосома</vt:lpstr>
      <vt:lpstr>Слайд 43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Структура макромолекул</dc:title>
  <dc:creator>Anna</dc:creator>
  <cp:lastModifiedBy>Spirin</cp:lastModifiedBy>
  <cp:revision>147</cp:revision>
  <dcterms:created xsi:type="dcterms:W3CDTF">2015-10-06T19:10:50Z</dcterms:created>
  <dcterms:modified xsi:type="dcterms:W3CDTF">2017-05-11T11:11:54Z</dcterms:modified>
</cp:coreProperties>
</file>