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9" autoAdjust="0"/>
    <p:restoredTop sz="91927" autoAdjust="0"/>
  </p:normalViewPr>
  <p:slideViewPr>
    <p:cSldViewPr snapToGrid="0" showGuides="1">
      <p:cViewPr>
        <p:scale>
          <a:sx n="50" d="100"/>
          <a:sy n="50" d="100"/>
        </p:scale>
        <p:origin x="702" y="-60"/>
      </p:cViewPr>
      <p:guideLst>
        <p:guide orient="horz" pos="2160"/>
        <p:guide pos="47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7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9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8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8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1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27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2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80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42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630F-C693-4EEC-96E5-34F7F2C2DFFB}" type="datetimeFigureOut">
              <a:rPr lang="ru-RU" smtClean="0"/>
              <a:t>08-03-2018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E9AF1-5C36-497C-BADF-05DFAC488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4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acterial_phyl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4, задание 1.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4270" y="15174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Задание 1. Проверить гипотезу о происхождении митохондрий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4270" y="238134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Гипотеза:</a:t>
            </a:r>
            <a:r>
              <a:rPr lang="ru-RU" dirty="0" smtClean="0"/>
              <a:t> митохондрии произошли в результате симбиоза общего предка всех эукариот и </a:t>
            </a:r>
            <a:r>
              <a:rPr lang="ru-RU" dirty="0" smtClean="0"/>
              <a:t>предка  </a:t>
            </a:r>
            <a:r>
              <a:rPr lang="ru-RU" dirty="0" smtClean="0"/>
              <a:t>каких-то бактерий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pic>
        <p:nvPicPr>
          <p:cNvPr id="7" name="Picture 2" descr="Картинки по запросу archaea bacteria eukaryotes mitochondria phyloge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49" y="93905"/>
            <a:ext cx="3915805" cy="32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677149" y="3591436"/>
            <a:ext cx="43406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Рис.1. </a:t>
            </a:r>
            <a:r>
              <a:rPr lang="ru-RU" b="1" dirty="0" smtClean="0"/>
              <a:t>Та же гипотеза  </a:t>
            </a:r>
            <a:r>
              <a:rPr lang="ru-RU" b="1" dirty="0" smtClean="0"/>
              <a:t>– на картинке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Нас интересует стрелка 3. Учтите, что ветвь бактерий в том месте, где отходит стрелка 3б уже разделилась на несколько ветвей, давших в наше время крупные таксоны бактерий. Стрелка 3 отходит от одной какой-то ветви.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0384" y="3760712"/>
            <a:ext cx="63564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Некоторые </a:t>
            </a:r>
            <a:r>
              <a:rPr lang="ru-RU" sz="2000" dirty="0" smtClean="0"/>
              <a:t>ожидаемые следствия из такого хода событий приведены на след. </a:t>
            </a:r>
            <a:r>
              <a:rPr lang="ru-RU" sz="2000" dirty="0"/>
              <a:t>с</a:t>
            </a:r>
            <a:r>
              <a:rPr lang="ru-RU" sz="2000" dirty="0" smtClean="0"/>
              <a:t>лайде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На 3м слайде приведены некоторые причины, по которым следствия могут выполняться не идеально</a:t>
            </a:r>
            <a:r>
              <a:rPr lang="ru-RU" sz="2000" dirty="0" smtClean="0"/>
              <a:t> - </a:t>
            </a:r>
            <a:r>
              <a:rPr lang="ru-RU" sz="2000" dirty="0" smtClean="0"/>
              <a:t>при том, что гипотеза остается верной.</a:t>
            </a: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999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Ожидаемые следствия гипотезы (см. Рис. 1)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838200" y="1050371"/>
            <a:ext cx="10515600" cy="549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800" dirty="0" smtClean="0"/>
              <a:t>Возьмем белок человека (или  любого другого </a:t>
            </a:r>
            <a:r>
              <a:rPr lang="ru-RU" sz="1800" dirty="0" err="1"/>
              <a:t>э</a:t>
            </a:r>
            <a:r>
              <a:rPr lang="ru-RU" sz="1800" dirty="0" err="1" smtClean="0"/>
              <a:t>укариотического</a:t>
            </a:r>
            <a:r>
              <a:rPr lang="ru-RU" sz="1800" dirty="0" smtClean="0"/>
              <a:t> организма), ген которого закодирован в митохондриях. Можно ждать, что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 </a:t>
            </a:r>
            <a:r>
              <a:rPr lang="ru-RU" sz="1800" dirty="0" smtClean="0"/>
              <a:t> Его гомологи найдутся:</a:t>
            </a:r>
          </a:p>
          <a:p>
            <a:pPr lvl="1"/>
            <a:r>
              <a:rPr lang="ru-RU" sz="1800" dirty="0" smtClean="0"/>
              <a:t>в митохондриях эукариот </a:t>
            </a:r>
          </a:p>
          <a:p>
            <a:pPr lvl="1"/>
            <a:r>
              <a:rPr lang="ru-RU" sz="1800" dirty="0" smtClean="0"/>
              <a:t>в бактериях из того таксона, предок которого когда-то дал начало митохондриям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 Ф</a:t>
            </a:r>
            <a:r>
              <a:rPr lang="ru-RU" sz="1800" dirty="0" smtClean="0"/>
              <a:t>илогения </a:t>
            </a:r>
            <a:r>
              <a:rPr lang="ru-RU" sz="1800" dirty="0" err="1" smtClean="0"/>
              <a:t>митохондриальных</a:t>
            </a:r>
            <a:r>
              <a:rPr lang="ru-RU" sz="1800" dirty="0" smtClean="0"/>
              <a:t> гомологов будет совпадать с филогенией эукариот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err="1"/>
              <a:t>М</a:t>
            </a:r>
            <a:r>
              <a:rPr lang="ru-RU" sz="1800" dirty="0" err="1" smtClean="0"/>
              <a:t>итохондриальные</a:t>
            </a:r>
            <a:r>
              <a:rPr lang="ru-RU" sz="1800" dirty="0" smtClean="0"/>
              <a:t> гомологи будут ближе к выбранному белку, чем к бактериальным гомологам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 </a:t>
            </a:r>
            <a:r>
              <a:rPr lang="ru-RU" sz="1800" dirty="0" smtClean="0"/>
              <a:t>Все гомологи среди эукариот будут закодированы в митохондриях!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 </a:t>
            </a:r>
            <a:r>
              <a:rPr lang="ru-RU" sz="1800" dirty="0" smtClean="0"/>
              <a:t>У архей не найдется гомологов выбранного нами белка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Все гомологи у бактерий будут сосредоточены в одном таксоне бактерий; в других таксонах их не будет (высшие таксоны бактерий называются отделами – </a:t>
            </a:r>
            <a:r>
              <a:rPr lang="en-US" sz="1800" dirty="0" smtClean="0"/>
              <a:t>phyla, </a:t>
            </a:r>
            <a:r>
              <a:rPr lang="ru-RU" sz="1800" dirty="0" smtClean="0"/>
              <a:t>см. </a:t>
            </a:r>
            <a:r>
              <a:rPr lang="en-US" sz="1800" dirty="0" smtClean="0">
                <a:hlinkClick r:id="rId2"/>
              </a:rPr>
              <a:t>https://en.wikipedia.org/wiki/Bacterial_phyla</a:t>
            </a:r>
            <a:r>
              <a:rPr lang="ru-RU" sz="1800" dirty="0" smtClean="0"/>
              <a:t>)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В задании предлагается  1) предсказать таксон из 6. </a:t>
            </a:r>
            <a:r>
              <a:rPr lang="ru-RU" sz="1800" dirty="0" smtClean="0">
                <a:solidFill>
                  <a:srgbClr val="FF0000"/>
                </a:solidFill>
              </a:rPr>
              <a:t>     2</a:t>
            </a:r>
            <a:r>
              <a:rPr lang="ru-RU" sz="1800" dirty="0" smtClean="0">
                <a:solidFill>
                  <a:srgbClr val="FF0000"/>
                </a:solidFill>
              </a:rPr>
              <a:t>) </a:t>
            </a:r>
            <a:r>
              <a:rPr lang="ru-RU" sz="1800" dirty="0" smtClean="0">
                <a:solidFill>
                  <a:srgbClr val="FF0000"/>
                </a:solidFill>
              </a:rPr>
              <a:t>Проверить </a:t>
            </a:r>
            <a:r>
              <a:rPr lang="ru-RU" sz="1800" dirty="0" smtClean="0">
                <a:solidFill>
                  <a:srgbClr val="FF0000"/>
                </a:solidFill>
              </a:rPr>
              <a:t>3</a:t>
            </a:r>
            <a:r>
              <a:rPr lang="ru-RU" sz="1800" dirty="0" smtClean="0">
                <a:solidFill>
                  <a:srgbClr val="FF0000"/>
                </a:solidFill>
              </a:rPr>
              <a:t>.     </a:t>
            </a:r>
            <a:r>
              <a:rPr lang="ru-RU" sz="1800" dirty="0" smtClean="0">
                <a:solidFill>
                  <a:srgbClr val="FF0000"/>
                </a:solidFill>
              </a:rPr>
              <a:t>3) Проверить  4.</a:t>
            </a:r>
            <a:endParaRPr lang="ru-RU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Для всех утверждений возможны исключения </a:t>
            </a:r>
            <a:r>
              <a:rPr lang="en-US" sz="1800" dirty="0" smtClean="0">
                <a:sym typeface="Wingdings" panose="05000000000000000000" pitchFamily="2" charset="2"/>
              </a:rPr>
              <a:t> - </a:t>
            </a:r>
            <a:r>
              <a:rPr lang="ru-RU" sz="1800" dirty="0" smtClean="0">
                <a:sym typeface="Wingdings" panose="05000000000000000000" pitchFamily="2" charset="2"/>
              </a:rPr>
              <a:t>это биология. Причины см. на след. слайде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561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6222"/>
            <a:ext cx="10515600" cy="9369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Некоторые причины исключений из следствий даже если гипотеза верна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730650"/>
            <a:ext cx="11391900" cy="508924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Пункты соотв. пунктам на пред. слайде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1800" dirty="0" smtClean="0"/>
              <a:t>Белок быстро эволюционировал и его предок у бактерий не находится поиском по сходству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1800" dirty="0" smtClean="0"/>
              <a:t>У некоторых эукариот ген из МТ ДНК перенесен в хромосому основного генома (известное явление)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Реконструкция филогении только по одному белку ненадежна, может давать ошибки (хотя некоторые МТ белки входят в «джентльменский набор» белков </a:t>
            </a:r>
            <a:r>
              <a:rPr lang="ru-RU" sz="1800" dirty="0" smtClean="0"/>
              <a:t>для реконструкции филогении у </a:t>
            </a:r>
            <a:r>
              <a:rPr lang="ru-RU" sz="1800" dirty="0" smtClean="0"/>
              <a:t>специалистов по эволюции)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Мне </a:t>
            </a:r>
            <a:r>
              <a:rPr lang="ru-RU" sz="1800" dirty="0" smtClean="0"/>
              <a:t>кажется </a:t>
            </a:r>
            <a:r>
              <a:rPr lang="ru-RU" sz="1800" dirty="0" smtClean="0"/>
              <a:t>довольно надежным </a:t>
            </a:r>
            <a:r>
              <a:rPr lang="ru-RU" sz="1800" dirty="0" smtClean="0"/>
              <a:t>утверждением, т.к. расстояние по дереву от белка до предковой бактерии и от неё до современных бактерий  больше, чем до того же белка в современных эукариотах.  </a:t>
            </a:r>
            <a:r>
              <a:rPr lang="ru-RU" sz="1800" dirty="0" smtClean="0"/>
              <a:t>Хотя от технических ошибок никто не застрахован.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См. выше 1.2. Нельзя исключить и того, что гомолог существовал у общего предка бактерий</a:t>
            </a:r>
            <a:r>
              <a:rPr lang="ru-RU" sz="1800" dirty="0" smtClean="0"/>
              <a:t>, архей и эукариот. Он мог сохраниться в основном геноме – хромосомах эукариот и в бактериях. Но во время захвата митохондрии он уже будет отличаться от своего гомолога в хромосоме. Поэтому если в организме есть гомолог, закодированный в хромосоме и </a:t>
            </a:r>
            <a:r>
              <a:rPr lang="ru-RU" sz="1800" dirty="0" err="1" smtClean="0"/>
              <a:t>митохондриальный</a:t>
            </a:r>
            <a:r>
              <a:rPr lang="ru-RU" sz="1800" dirty="0" smtClean="0"/>
              <a:t> гомолог, то </a:t>
            </a:r>
            <a:r>
              <a:rPr lang="ru-RU" sz="1800" dirty="0" err="1" smtClean="0"/>
              <a:t>митохондриальный</a:t>
            </a:r>
            <a:r>
              <a:rPr lang="ru-RU" sz="1800" dirty="0" smtClean="0"/>
              <a:t> гомолог будет иметь большее сходство с выбранным белком, чем хромосомный гомолог. Сходство гомологов в первом приближении определяется длиной пути между гомологами по дереву.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Между археями </a:t>
            </a:r>
            <a:r>
              <a:rPr lang="ru-RU" sz="1800" dirty="0"/>
              <a:t>и </a:t>
            </a:r>
            <a:r>
              <a:rPr lang="ru-RU" sz="1800" dirty="0" smtClean="0"/>
              <a:t>бактериями наблюдается </a:t>
            </a:r>
            <a:r>
              <a:rPr lang="ru-RU" sz="1800" dirty="0"/>
              <a:t>т.н. горизонтальный перенос генов – если </a:t>
            </a:r>
            <a:r>
              <a:rPr lang="ru-RU" sz="1800" dirty="0" err="1"/>
              <a:t>микрорганизмы</a:t>
            </a:r>
            <a:r>
              <a:rPr lang="ru-RU" sz="1800" dirty="0"/>
              <a:t> живут в одном месте, то они могут захватывать участки ДНК из других </a:t>
            </a:r>
            <a:r>
              <a:rPr lang="ru-RU" sz="1800" dirty="0" smtClean="0"/>
              <a:t>микроорганизмов</a:t>
            </a:r>
            <a:r>
              <a:rPr lang="ru-RU" sz="1800" dirty="0" smtClean="0"/>
              <a:t>, даже из другого царства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См</a:t>
            </a:r>
            <a:r>
              <a:rPr lang="ru-RU" sz="1800" dirty="0" smtClean="0"/>
              <a:t>. 5. Внутри бактерий горизонтальный перенос генов – частое явление, более частое, чем между бактериями и археями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ДЛЯ ВСЕХ ПУНКТОВ – возможно влияние технических ошибок при </a:t>
            </a:r>
            <a:r>
              <a:rPr lang="ru-RU" sz="1800" dirty="0" err="1" smtClean="0"/>
              <a:t>секвенировании</a:t>
            </a:r>
            <a:r>
              <a:rPr lang="ru-RU" sz="1800" dirty="0" smtClean="0"/>
              <a:t> геномов, поиске генов в них и др.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110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io.miami.edu/dana/pix/lu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514" y="668215"/>
            <a:ext cx="50196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556</Words>
  <Application>Microsoft Office PowerPoint</Application>
  <PresentationFormat>Широкоэкранный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Тема Office</vt:lpstr>
      <vt:lpstr>Лекция 4, задание 1.</vt:lpstr>
      <vt:lpstr>Ожидаемые следствия гипотезы (см. Рис. 1)</vt:lpstr>
      <vt:lpstr>Некоторые причины исключений из следствий даже если гипотеза верна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4, задание 1.</dc:title>
  <dc:creator>aba</dc:creator>
  <cp:lastModifiedBy>aba</cp:lastModifiedBy>
  <cp:revision>21</cp:revision>
  <dcterms:created xsi:type="dcterms:W3CDTF">2018-03-08T13:52:46Z</dcterms:created>
  <dcterms:modified xsi:type="dcterms:W3CDTF">2018-03-08T22:18:46Z</dcterms:modified>
</cp:coreProperties>
</file>