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71" r:id="rId3"/>
    <p:sldId id="490" r:id="rId4"/>
    <p:sldId id="491" r:id="rId5"/>
    <p:sldId id="492" r:id="rId6"/>
    <p:sldId id="506" r:id="rId7"/>
    <p:sldId id="501" r:id="rId8"/>
    <p:sldId id="499" r:id="rId9"/>
    <p:sldId id="496" r:id="rId10"/>
    <p:sldId id="497" r:id="rId11"/>
    <p:sldId id="498" r:id="rId12"/>
    <p:sldId id="421" r:id="rId13"/>
    <p:sldId id="422" r:id="rId14"/>
    <p:sldId id="502" r:id="rId15"/>
    <p:sldId id="448" r:id="rId16"/>
    <p:sldId id="449" r:id="rId17"/>
    <p:sldId id="450" r:id="rId18"/>
    <p:sldId id="451" r:id="rId19"/>
    <p:sldId id="374" r:id="rId20"/>
    <p:sldId id="375" r:id="rId21"/>
    <p:sldId id="431" r:id="rId22"/>
    <p:sldId id="378" r:id="rId23"/>
    <p:sldId id="432" r:id="rId24"/>
    <p:sldId id="430" r:id="rId25"/>
    <p:sldId id="376" r:id="rId26"/>
    <p:sldId id="377" r:id="rId27"/>
    <p:sldId id="439" r:id="rId28"/>
    <p:sldId id="455" r:id="rId29"/>
    <p:sldId id="468" r:id="rId30"/>
    <p:sldId id="483" r:id="rId31"/>
    <p:sldId id="484" r:id="rId32"/>
    <p:sldId id="469" r:id="rId33"/>
    <p:sldId id="510" r:id="rId34"/>
    <p:sldId id="511" r:id="rId35"/>
    <p:sldId id="512" r:id="rId36"/>
    <p:sldId id="515" r:id="rId37"/>
    <p:sldId id="462" r:id="rId38"/>
    <p:sldId id="470" r:id="rId39"/>
    <p:sldId id="471" r:id="rId40"/>
    <p:sldId id="472" r:id="rId41"/>
    <p:sldId id="473" r:id="rId42"/>
    <p:sldId id="474" r:id="rId43"/>
    <p:sldId id="475" r:id="rId44"/>
    <p:sldId id="477" r:id="rId45"/>
    <p:sldId id="478" r:id="rId46"/>
    <p:sldId id="485" r:id="rId47"/>
    <p:sldId id="443" r:id="rId48"/>
    <p:sldId id="459" r:id="rId49"/>
    <p:sldId id="486" r:id="rId50"/>
    <p:sldId id="460" r:id="rId51"/>
    <p:sldId id="463" r:id="rId52"/>
    <p:sldId id="465" r:id="rId53"/>
    <p:sldId id="437" r:id="rId54"/>
    <p:sldId id="479" r:id="rId55"/>
    <p:sldId id="438" r:id="rId56"/>
    <p:sldId id="514" r:id="rId57"/>
    <p:sldId id="487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4">
          <p15:clr>
            <a:srgbClr val="A4A3A4"/>
          </p15:clr>
        </p15:guide>
        <p15:guide id="2" pos="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86835" autoAdjust="0"/>
  </p:normalViewPr>
  <p:slideViewPr>
    <p:cSldViewPr showGuides="1">
      <p:cViewPr>
        <p:scale>
          <a:sx n="75" d="100"/>
          <a:sy n="75" d="100"/>
        </p:scale>
        <p:origin x="-2562" y="-324"/>
      </p:cViewPr>
      <p:guideLst>
        <p:guide orient="horz" pos="104"/>
        <p:guide pos="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 showGuides="1">
      <p:cViewPr varScale="1">
        <p:scale>
          <a:sx n="63" d="100"/>
          <a:sy n="63" d="100"/>
        </p:scale>
        <p:origin x="-2358" y="-108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B5A0D-71F0-46CA-8B08-337F55B097DB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27EB-7C38-4F2A-B4CB-1B07B193E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24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Информация – главное слово!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r>
              <a:rPr lang="ru-RU" baseline="0" dirty="0" smtClean="0"/>
              <a:t> может быть,  мама через плаценту посылает зародышу телеграммы как развиваться ?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ru-RU" baseline="0" dirty="0" smtClean="0">
                <a:sym typeface="Wingdings" panose="05000000000000000000" pitchFamily="2" charset="2"/>
              </a:rPr>
              <a:t>Вопрос законный. Ответ отрицательный. Дождитесь следующих слайдов!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34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25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Слева – один шарик – один атом молекулы; атомы водородов не показаны, так как они маленькие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552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58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07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02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оси </a:t>
            </a:r>
            <a:r>
              <a:rPr lang="en-US" dirty="0" smtClean="0"/>
              <a:t>X </a:t>
            </a:r>
            <a:r>
              <a:rPr lang="ru-RU" dirty="0" smtClean="0"/>
              <a:t>расположена последовательность одного генома, целиком! Сжатие 1млн</a:t>
            </a:r>
            <a:r>
              <a:rPr lang="ru-RU" baseline="0" dirty="0" smtClean="0"/>
              <a:t> букв не позволяет буквы увидеть.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 оси </a:t>
            </a:r>
            <a:r>
              <a:rPr lang="en-US" baseline="0" dirty="0" smtClean="0"/>
              <a:t>Y </a:t>
            </a:r>
            <a:r>
              <a:rPr lang="ru-RU" baseline="0" dirty="0" smtClean="0"/>
              <a:t>снизу вверх расположена последовательность другого генома.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Точки на карте соответствуют совпадающим или очень похожим фрагментам последовательности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94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6175-97C5-401D-AFFD-6081115370E9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F2B1-A9D6-4525-A432-42FDB5472075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692E-3653-41FB-A577-1DCF59F5F061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E25D-D2A7-40BB-A68F-4C3E346A7752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0B4F-7794-4838-A1A2-0266B5E9837E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0A40-BA2A-4504-AEA1-32F63C5D275D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E8F2-D3B2-4519-A5CE-4DE089D56471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1ED0-A0B1-4F14-8CF5-11E9537E7683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02C-D99E-4C9F-AD82-C1949628A8CE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77B-9C9C-475E-96D5-0ABE378269A1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C137-9D05-4510-9A92-AB3338CABC7A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D48D-B21D-4A66-BAAD-B40A47096E42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Геном</a:t>
            </a:r>
            <a:endParaRPr lang="ru-RU" sz="8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25620" y="5656490"/>
            <a:ext cx="3877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Андрей Владимирович Алексеевский</a:t>
            </a:r>
          </a:p>
          <a:p>
            <a:r>
              <a:rPr lang="en-US" dirty="0" smtClean="0"/>
              <a:t>aba@belozersky.msu.ru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Picture 2" descr="F:\Common\Education\FBB\Year_02\Term_6\Lectures\3Dcomparison\Examples\1nwq_n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913955"/>
            <a:ext cx="24336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nucleosome_1.png"/>
          <p:cNvPicPr>
            <a:picLocks noChangeAspect="1"/>
          </p:cNvPicPr>
          <p:nvPr/>
        </p:nvPicPr>
        <p:blipFill>
          <a:blip r:embed="rId4" cstate="print"/>
          <a:srcRect l="7447" t="787" r="7447" b="1575"/>
          <a:stretch>
            <a:fillRect/>
          </a:stretch>
        </p:blipFill>
        <p:spPr bwMode="auto">
          <a:xfrm rot="16200000">
            <a:off x="5413566" y="436754"/>
            <a:ext cx="2995592" cy="406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5620" y="3889860"/>
            <a:ext cx="41477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</a:rPr>
              <a:t>ДНК </a:t>
            </a:r>
            <a:r>
              <a:rPr lang="ru-RU" sz="2400" dirty="0" smtClean="0">
                <a:latin typeface="Verdana" pitchFamily="34" charset="0"/>
              </a:rPr>
              <a:t>человека на </a:t>
            </a:r>
            <a:r>
              <a:rPr lang="en-US" sz="2400" dirty="0" smtClean="0">
                <a:latin typeface="Verdana" pitchFamily="34" charset="0"/>
              </a:rPr>
              <a:t>“</a:t>
            </a:r>
            <a:r>
              <a:rPr lang="ru-RU" sz="2400" dirty="0" smtClean="0">
                <a:latin typeface="Verdana" pitchFamily="34" charset="0"/>
              </a:rPr>
              <a:t>катушке</a:t>
            </a:r>
            <a:r>
              <a:rPr lang="en-US" sz="2400" dirty="0" smtClean="0">
                <a:latin typeface="Verdana" pitchFamily="34" charset="0"/>
              </a:rPr>
              <a:t>”</a:t>
            </a:r>
            <a:r>
              <a:rPr lang="ru-RU" sz="2400" dirty="0" smtClean="0">
                <a:latin typeface="Verdana" pitchFamily="34" charset="0"/>
              </a:rPr>
              <a:t> из гистонов: вид сбоку</a:t>
            </a:r>
          </a:p>
          <a:p>
            <a:r>
              <a:rPr lang="ru-RU" sz="2400" dirty="0" smtClean="0">
                <a:latin typeface="Verdana" pitchFamily="34" charset="0"/>
              </a:rPr>
              <a:t>(гистоны – такие белки)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11541" y="894270"/>
            <a:ext cx="21140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</a:rPr>
              <a:t>Двойная спираль</a:t>
            </a:r>
          </a:p>
          <a:p>
            <a:r>
              <a:rPr lang="ru-RU" sz="2400" dirty="0" smtClean="0">
                <a:latin typeface="Verdana" pitchFamily="34" charset="0"/>
              </a:rPr>
              <a:t>ДНК.</a:t>
            </a:r>
            <a:endParaRPr lang="en-US" sz="2400" dirty="0" smtClean="0">
              <a:latin typeface="Verdana" pitchFamily="34" charset="0"/>
            </a:endParaRPr>
          </a:p>
          <a:p>
            <a:endParaRPr lang="ru-RU" sz="2400" dirty="0" smtClean="0">
              <a:latin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</a:rPr>
              <a:t>Раскраска моя </a:t>
            </a:r>
            <a:r>
              <a:rPr lang="ru-RU" sz="2400" dirty="0" err="1" smtClean="0">
                <a:latin typeface="Verdana" pitchFamily="34" charset="0"/>
              </a:rPr>
              <a:t>ААл</a:t>
            </a:r>
            <a:r>
              <a:rPr lang="ru-RU" sz="2400" dirty="0" smtClean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sym typeface="Wingdings" pitchFamily="2" charset="2"/>
              </a:rPr>
              <a:t></a:t>
            </a:r>
            <a:endParaRPr lang="ru-RU" sz="2400" dirty="0" smtClean="0">
              <a:latin typeface="Verdana" pitchFamily="34" charset="0"/>
            </a:endParaRPr>
          </a:p>
          <a:p>
            <a:endParaRPr lang="ru-RU" sz="2400" dirty="0" smtClean="0">
              <a:latin typeface="Verdan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25620" y="932675"/>
            <a:ext cx="0" cy="4800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3860" y="202980"/>
            <a:ext cx="5660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Лучше один раз увидеть .....</a:t>
            </a:r>
            <a:endParaRPr lang="ru-RU" sz="3600" dirty="0"/>
          </a:p>
        </p:txBody>
      </p:sp>
      <p:sp>
        <p:nvSpPr>
          <p:cNvPr id="15" name="Rectangle 14"/>
          <p:cNvSpPr/>
          <p:nvPr/>
        </p:nvSpPr>
        <p:spPr>
          <a:xfrm>
            <a:off x="1153955" y="5733300"/>
            <a:ext cx="6797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Обе структуры расшифрованы с помощью рентгеноструктурного анализа.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6918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0220"/>
            <a:ext cx="9144000" cy="762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  <a:ea typeface="+mn-ea"/>
                <a:cs typeface="+mn-cs"/>
              </a:rPr>
              <a:t>Микрофотография маленькой кольцевой ДНК бактерии</a:t>
            </a:r>
            <a:r>
              <a:rPr lang="en-US" sz="3200" b="1" dirty="0" smtClean="0">
                <a:latin typeface="+mn-lt"/>
                <a:ea typeface="+mn-ea"/>
                <a:cs typeface="+mn-cs"/>
              </a:rPr>
              <a:t> - </a:t>
            </a:r>
            <a:r>
              <a:rPr lang="ru-RU" sz="3200" b="1" dirty="0" err="1" smtClean="0">
                <a:latin typeface="+mn-lt"/>
                <a:ea typeface="+mn-ea"/>
                <a:cs typeface="+mn-cs"/>
              </a:rPr>
              <a:t>плазмиды</a:t>
            </a:r>
            <a:endParaRPr lang="ru-RU" sz="3200" b="1" dirty="0" smtClean="0"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462665" y="1623965"/>
            <a:ext cx="8015287" cy="4596335"/>
            <a:chOff x="462665" y="2046420"/>
            <a:chExt cx="8015287" cy="4596335"/>
          </a:xfrm>
        </p:grpSpPr>
        <p:pic>
          <p:nvPicPr>
            <p:cNvPr id="29699" name="Picture 3" descr="D:\-=Gol=-\lect5\Dna-coil.bmp"/>
            <p:cNvPicPr>
              <a:picLocks noChangeAspect="1" noChangeArrowheads="1"/>
            </p:cNvPicPr>
            <p:nvPr/>
          </p:nvPicPr>
          <p:blipFill>
            <a:blip r:embed="rId2" cstate="print"/>
            <a:srcRect t="15265"/>
            <a:stretch>
              <a:fillRect/>
            </a:stretch>
          </p:blipFill>
          <p:spPr bwMode="auto">
            <a:xfrm>
              <a:off x="462665" y="2046420"/>
              <a:ext cx="8015287" cy="4596335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2123046" y="5694895"/>
              <a:ext cx="4292394" cy="73866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Маленькая </a:t>
              </a:r>
              <a:r>
                <a:rPr lang="ru-RU" sz="2400" dirty="0" err="1">
                  <a:solidFill>
                    <a:srgbClr val="C00000"/>
                  </a:solidFill>
                  <a:latin typeface="+mn-lt"/>
                </a:rPr>
                <a:t>плазмида</a:t>
              </a: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 бактерии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latin typeface="+mn-lt"/>
                </a:rPr>
                <a:t>Электронная </a:t>
              </a:r>
              <a:r>
                <a:rPr lang="ru-RU" dirty="0">
                  <a:latin typeface="+mn-lt"/>
                </a:rPr>
                <a:t>микроскопия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050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53660"/>
            <a:ext cx="8756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1313" algn="l"/>
              </a:tabLst>
            </a:pPr>
            <a:r>
              <a:rPr lang="ru-RU" sz="3600" dirty="0" smtClean="0"/>
              <a:t>Последовательность оснований </a:t>
            </a:r>
            <a:r>
              <a:rPr lang="ru-RU" sz="3600" b="1" dirty="0" smtClean="0"/>
              <a:t>однозначно </a:t>
            </a:r>
            <a:r>
              <a:rPr lang="ru-RU" sz="3600" dirty="0" smtClean="0"/>
              <a:t>определяет химическую формулу молекулы ДНК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542745"/>
            <a:ext cx="8756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1313" algn="l"/>
              </a:tabLst>
            </a:pPr>
            <a:r>
              <a:rPr lang="ru-RU" sz="3600" dirty="0" smtClean="0"/>
              <a:t>Последовательность одной цепочки </a:t>
            </a:r>
            <a:r>
              <a:rPr lang="ru-RU" sz="3600" b="1" dirty="0" smtClean="0"/>
              <a:t>однозначно</a:t>
            </a:r>
            <a:r>
              <a:rPr lang="ru-RU" sz="3600" dirty="0" smtClean="0"/>
              <a:t> определяет </a:t>
            </a:r>
            <a:r>
              <a:rPr lang="ru-RU" sz="3600" dirty="0" err="1" smtClean="0"/>
              <a:t>двухцепочечную</a:t>
            </a:r>
            <a:r>
              <a:rPr lang="ru-RU" sz="3600" dirty="0" smtClean="0"/>
              <a:t> ДНК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94795"/>
            <a:ext cx="875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1313" algn="l"/>
              </a:tabLst>
            </a:pPr>
            <a:r>
              <a:rPr lang="ru-RU" sz="3600" dirty="0" smtClean="0"/>
              <a:t>Последовательность оснований </a:t>
            </a:r>
            <a:r>
              <a:rPr lang="ru-RU" sz="3600" b="1" dirty="0" smtClean="0"/>
              <a:t>всегда </a:t>
            </a:r>
            <a:r>
              <a:rPr lang="ru-RU" sz="3600" dirty="0" smtClean="0"/>
              <a:t>записывается от 5</a:t>
            </a:r>
            <a:r>
              <a:rPr lang="en-US" sz="3600" dirty="0" smtClean="0"/>
              <a:t>’</a:t>
            </a:r>
            <a:r>
              <a:rPr lang="ru-RU" sz="3600" dirty="0" smtClean="0"/>
              <a:t>-конца к </a:t>
            </a:r>
            <a:r>
              <a:rPr lang="en-US" sz="3600" dirty="0" smtClean="0"/>
              <a:t>3’</a:t>
            </a:r>
            <a:r>
              <a:rPr lang="ru-RU" sz="3600" dirty="0" smtClean="0"/>
              <a:t>-концу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8630" y="164575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Запомнить!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1979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155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Задание 0 (обязательное!).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665" y="2161635"/>
            <a:ext cx="81802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Дана последовательность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AATTTGCGATC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Напишите последовательность 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комплементарной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цепи.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8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30" y="548625"/>
            <a:ext cx="8679530" cy="1420985"/>
          </a:xfrm>
        </p:spPr>
        <p:txBody>
          <a:bodyPr>
            <a:noAutofit/>
          </a:bodyPr>
          <a:lstStyle/>
          <a:p>
            <a:r>
              <a:rPr lang="ru-RU" dirty="0" smtClean="0"/>
              <a:t>Как доказать, что ДНК несет </a:t>
            </a:r>
            <a:r>
              <a:rPr lang="ru-RU" b="1" u="sng" dirty="0" smtClean="0"/>
              <a:t>всю </a:t>
            </a:r>
            <a:r>
              <a:rPr lang="ru-RU" dirty="0" smtClean="0"/>
              <a:t>наследственную информацию?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2665" y="2891330"/>
            <a:ext cx="8333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Пересадить ДНК из одного организма в клетку организма другого вида!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5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45" y="5349250"/>
            <a:ext cx="7772400" cy="9601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 это геном </a:t>
            </a:r>
            <a:r>
              <a:rPr lang="ru-RU" sz="3200" dirty="0" err="1" smtClean="0"/>
              <a:t>Крэга</a:t>
            </a:r>
            <a:r>
              <a:rPr lang="ru-RU" sz="3200" dirty="0" smtClean="0"/>
              <a:t> </a:t>
            </a:r>
            <a:r>
              <a:rPr lang="ru-RU" sz="3200" dirty="0" err="1" smtClean="0"/>
              <a:t>вентера</a:t>
            </a:r>
            <a:r>
              <a:rPr lang="ru-RU" sz="3200" dirty="0" smtClean="0"/>
              <a:t> </a:t>
            </a:r>
            <a:r>
              <a:rPr lang="en-US" sz="3200" dirty="0" smtClean="0"/>
              <a:t>: </a:t>
            </a:r>
            <a:r>
              <a:rPr lang="ru-RU" sz="3200" dirty="0" smtClean="0"/>
              <a:t>2007 год </a:t>
            </a:r>
            <a:br>
              <a:rPr lang="ru-RU" sz="3200" dirty="0" smtClean="0"/>
            </a:br>
            <a:r>
              <a:rPr lang="ru-RU" sz="2400" i="1" dirty="0" smtClean="0">
                <a:solidFill>
                  <a:prstClr val="black"/>
                </a:solidFill>
              </a:rPr>
              <a:t>(след. слайд)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14" descr="Картинки по запросу Craig v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035" y="1431940"/>
            <a:ext cx="2402143" cy="3206985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39475" y="2161635"/>
            <a:ext cx="4416575" cy="11624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3200" dirty="0" smtClean="0"/>
              <a:t>Это </a:t>
            </a:r>
            <a:r>
              <a:rPr lang="ru-RU" sz="3200" dirty="0" err="1" smtClean="0"/>
              <a:t>Крэг</a:t>
            </a:r>
            <a:r>
              <a:rPr lang="ru-RU" sz="3200" dirty="0" smtClean="0"/>
              <a:t> </a:t>
            </a:r>
            <a:r>
              <a:rPr lang="ru-RU" sz="3200" dirty="0" err="1" smtClean="0"/>
              <a:t>вентер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ru-RU" sz="3200" dirty="0" smtClean="0"/>
              <a:t>(</a:t>
            </a:r>
            <a:r>
              <a:rPr lang="en-US" sz="3200" dirty="0" err="1" smtClean="0"/>
              <a:t>Cra</a:t>
            </a:r>
            <a:r>
              <a:rPr lang="en-US" sz="3200" dirty="0" err="1"/>
              <a:t>i</a:t>
            </a:r>
            <a:r>
              <a:rPr lang="en-US" sz="3200" dirty="0" err="1" smtClean="0"/>
              <a:t>G</a:t>
            </a:r>
            <a:r>
              <a:rPr lang="en-US" sz="3200" dirty="0" smtClean="0"/>
              <a:t> Venter)</a:t>
            </a:r>
            <a:endParaRPr lang="ru-RU" sz="4400" dirty="0" smtClean="0"/>
          </a:p>
          <a:p>
            <a:endParaRPr lang="ru-RU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2236" y="279790"/>
            <a:ext cx="864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Синтетическая бактерия </a:t>
            </a:r>
            <a:r>
              <a:rPr lang="ru-RU" sz="3600" b="1" dirty="0" err="1" smtClean="0"/>
              <a:t>Крэга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Вентера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4068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235" y="183548"/>
            <a:ext cx="864112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chrX</a:t>
            </a: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taaccctaaccctaaccctaaccctaaccctaaccctCTGaaagtggacctatcagcaggatgtgggtgggagcagattagagaataaaagcagactgcctgagccagcagtggcaacccaatggggtccctttccatactgtggaagcttcgttctttcactctttgcaataaatcttgctattgctcactctttgggtccacactgcctttatgagctgtgacactcaccgcaaaggtctgcagcttcactcctgagccagtgagaccacaaccccaccagaaagaagaaactcagaacacatctgaacatcagaagaaacaaactccggacgcgccacctttaagaactgtaacactcaccgcgaggttccgcgtcttcattcttgaagtcagtgagaccaagaacccaccaattccagacacactaggaccctgagacaacCCCTAGAAGAGCACCTGGTTGATAACCCAGTTCCCATCTGGGATTTAGGGGACCTGGACAGCCCGGAAAATGAGCTCCTCATCTCTAACCCAGTTCCCCTGTGGGGATTTAGGGGACCAGGGACAGCCCGTTGCATGAGCCCCTGGACTCTAACCCAGTTCCCTTCTGGAATTTAGGGGCCCTGGGACAGCCCTGTACATGAGCTCCTGGTCTGTAACACAGTTCCCCTGTGGGGATTTAGGGACTTGGGCCTTCTGTCTTTGGGATCTACTCTCTATGGGCCACACAGA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……………………………………………………………………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45" y="165100"/>
            <a:ext cx="8449099" cy="2002212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Крэг Вентер создал институт, который переписал геном Крэга Вентера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(записанный на его ДНК)</a:t>
            </a:r>
            <a:r>
              <a:rPr lang="ru-RU" sz="3600" dirty="0" smtClean="0"/>
              <a:t> в текстовый файл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(кусочек его мы видели) 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98306" name="Picture 2" descr="http://www.gadgetblog.ru/content/3306/b_084bae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6" y="2282826"/>
            <a:ext cx="6034400" cy="441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7145" y="932675"/>
            <a:ext cx="6881790" cy="1470025"/>
          </a:xfrm>
        </p:spPr>
        <p:txBody>
          <a:bodyPr/>
          <a:lstStyle/>
          <a:p>
            <a:pPr algn="r"/>
            <a:r>
              <a:rPr lang="en-US" dirty="0" smtClean="0"/>
              <a:t>“</a:t>
            </a:r>
            <a:r>
              <a:rPr lang="ru-RU" dirty="0" smtClean="0"/>
              <a:t>Её родитель – компьютер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ru-RU" dirty="0" err="1" smtClean="0"/>
              <a:t>К.Вентер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6" name="Picture 2" descr="4 Bottles and a Mach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5" t="5580" r="2275" b="18906"/>
          <a:stretch/>
        </p:blipFill>
        <p:spPr bwMode="auto">
          <a:xfrm>
            <a:off x="769905" y="2468875"/>
            <a:ext cx="7560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5038" y="4552347"/>
            <a:ext cx="38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A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9295" y="4552347"/>
            <a:ext cx="38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T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2735" y="4546654"/>
            <a:ext cx="38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5347" y="4552347"/>
            <a:ext cx="38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G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919115" y="45811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5425" y="5618085"/>
            <a:ext cx="8538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Синтетическая бактерия </a:t>
            </a:r>
            <a:r>
              <a:rPr lang="en-US" sz="3200" i="1" dirty="0" err="1" smtClean="0"/>
              <a:t>M.mycoides</a:t>
            </a:r>
            <a:r>
              <a:rPr lang="en-US" sz="3200" i="1" dirty="0" smtClean="0"/>
              <a:t> JCVI </a:t>
            </a:r>
            <a:r>
              <a:rPr lang="en-US" sz="3200" i="1" dirty="0" err="1" smtClean="0"/>
              <a:t>syn</a:t>
            </a:r>
            <a:r>
              <a:rPr lang="en-US" sz="3200" i="1" dirty="0" smtClean="0"/>
              <a:t> 1.0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41385"/>
            <a:ext cx="8448950" cy="630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2229295" y="4120290"/>
            <a:ext cx="1536200" cy="384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encrypted-tbn1.gstatic.com/images?q=tbn:ANd9GcTzoHls75vzL_V5njLduqP1GRyFgO4CoKiJw8GjNGl9ZUiUib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225" y="0"/>
            <a:ext cx="2593990" cy="150875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5884" y="6390182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Science. 2010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425" y="1106870"/>
            <a:ext cx="8756190" cy="1746055"/>
          </a:xfrm>
        </p:spPr>
        <p:txBody>
          <a:bodyPr>
            <a:noAutofit/>
          </a:bodyPr>
          <a:lstStyle/>
          <a:p>
            <a:r>
              <a:rPr lang="ru-RU" b="1" dirty="0" smtClean="0"/>
              <a:t>Геном</a:t>
            </a:r>
            <a:r>
              <a:rPr lang="ru-RU" dirty="0"/>
              <a:t> — совокупность </a:t>
            </a:r>
            <a:r>
              <a:rPr lang="ru-RU" dirty="0" smtClean="0"/>
              <a:t>наследственной  </a:t>
            </a:r>
            <a:r>
              <a:rPr lang="ru-RU" u="sng" dirty="0" smtClean="0"/>
              <a:t>информации</a:t>
            </a:r>
            <a:r>
              <a:rPr lang="ru-RU" dirty="0" smtClean="0"/>
              <a:t> организма</a:t>
            </a:r>
            <a:r>
              <a:rPr lang="ru-RU" dirty="0"/>
              <a:t> 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33270" y="4197100"/>
            <a:ext cx="6400800" cy="1267365"/>
          </a:xfrm>
        </p:spPr>
        <p:txBody>
          <a:bodyPr>
            <a:normAutofit/>
          </a:bodyPr>
          <a:lstStyle/>
          <a:p>
            <a:r>
              <a:rPr lang="ru-RU" dirty="0" smtClean="0"/>
              <a:t>Что бы это значило?</a:t>
            </a:r>
          </a:p>
          <a:p>
            <a:r>
              <a:rPr lang="ru-RU" dirty="0" smtClean="0"/>
              <a:t>Как проверить?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8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эксперимента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980" y="1047890"/>
            <a:ext cx="8794595" cy="5530320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200" dirty="0" smtClean="0"/>
              <a:t>Из базы данных скачали последовательность генома одной бактерии </a:t>
            </a:r>
            <a:r>
              <a:rPr lang="en-US" sz="4200" dirty="0" smtClean="0"/>
              <a:t>--- </a:t>
            </a:r>
            <a:r>
              <a:rPr lang="en-US" sz="4200" i="1" dirty="0" err="1" smtClean="0"/>
              <a:t>M.mycoides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2800" i="1" dirty="0" err="1" smtClean="0"/>
              <a:t>Mycoplasma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</a:t>
            </a:r>
            <a:r>
              <a:rPr lang="en-US" sz="2800" i="1" dirty="0" err="1"/>
              <a:t>y</a:t>
            </a:r>
            <a:r>
              <a:rPr lang="en-US" sz="2800" i="1" dirty="0" err="1" smtClean="0"/>
              <a:t>coides</a:t>
            </a:r>
            <a:r>
              <a:rPr lang="ru-RU" sz="2800" dirty="0" smtClean="0"/>
              <a:t> (возбудитель лёгочных заболеваний крупного рогатого скота и домашних коз). Геном состоит из </a:t>
            </a:r>
            <a:r>
              <a:rPr lang="en-US" sz="2800" dirty="0" smtClean="0"/>
              <a:t> 1 </a:t>
            </a:r>
            <a:r>
              <a:rPr lang="ru-RU" sz="2800" dirty="0" err="1" smtClean="0"/>
              <a:t>млн</a:t>
            </a:r>
            <a:r>
              <a:rPr lang="ru-RU" sz="2800" dirty="0" smtClean="0"/>
              <a:t> </a:t>
            </a:r>
            <a:r>
              <a:rPr lang="en-US" sz="2800" dirty="0" smtClean="0"/>
              <a:t>80 </a:t>
            </a:r>
            <a:r>
              <a:rPr lang="ru-RU" sz="2800" dirty="0" smtClean="0"/>
              <a:t>тыс. букв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4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200" dirty="0" smtClean="0"/>
              <a:t> </a:t>
            </a:r>
            <a:r>
              <a:rPr lang="ru-RU" sz="4200" dirty="0" smtClean="0"/>
              <a:t>Синтезировали химическим путем ДНК с такой последовательностью</a:t>
            </a:r>
            <a:r>
              <a:rPr lang="en-US" sz="4200" dirty="0" smtClean="0"/>
              <a:t/>
            </a:r>
            <a:br>
              <a:rPr lang="en-US" sz="4200" dirty="0" smtClean="0"/>
            </a:br>
            <a:endParaRPr lang="ru-RU" sz="42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4200" dirty="0" smtClean="0"/>
              <a:t>ДНК поместили в клетку другой бактерии --- </a:t>
            </a:r>
            <a:r>
              <a:rPr lang="en-US" sz="4200" i="1" dirty="0" err="1" smtClean="0"/>
              <a:t>M.capricolum</a:t>
            </a:r>
            <a:r>
              <a:rPr lang="en-US" sz="4200" i="1" dirty="0" smtClean="0"/>
              <a:t> </a:t>
            </a:r>
            <a:r>
              <a:rPr lang="en-US" sz="4700" i="1" dirty="0" smtClean="0"/>
              <a:t/>
            </a:r>
            <a:br>
              <a:rPr lang="en-US" sz="4700" i="1" dirty="0" smtClean="0"/>
            </a:br>
            <a:r>
              <a:rPr lang="en-US" sz="2800" i="1" dirty="0" err="1" smtClean="0"/>
              <a:t>Mycoplasma</a:t>
            </a:r>
            <a:r>
              <a:rPr lang="en-US" sz="2800" i="1" dirty="0" smtClean="0"/>
              <a:t> </a:t>
            </a:r>
            <a:r>
              <a:rPr lang="en-US" sz="2800" i="1" dirty="0" err="1"/>
              <a:t>capricolum</a:t>
            </a:r>
            <a:r>
              <a:rPr lang="en-US" sz="2800" i="1" dirty="0"/>
              <a:t> </a:t>
            </a:r>
            <a:r>
              <a:rPr lang="ru-RU" sz="2800" dirty="0"/>
              <a:t>(возбудитель инфекционных заболеваний у домашних коз)</a:t>
            </a:r>
            <a:r>
              <a:rPr lang="ru-RU" sz="2800" i="1" dirty="0"/>
              <a:t>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4100" dirty="0" err="1" smtClean="0"/>
              <a:t>Химерные</a:t>
            </a:r>
            <a:r>
              <a:rPr lang="ru-RU" sz="4100" dirty="0" smtClean="0"/>
              <a:t> бактерии оказались жизнеспособными!</a:t>
            </a:r>
            <a:br>
              <a:rPr lang="ru-RU" sz="4100" dirty="0" smtClean="0"/>
            </a:br>
            <a:endParaRPr lang="ru-RU" sz="4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585560"/>
            <a:ext cx="8832999" cy="2995590"/>
          </a:xfrm>
        </p:spPr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о микробиологическим признакам химерные </a:t>
            </a:r>
            <a:r>
              <a:rPr lang="ru-RU" dirty="0"/>
              <a:t>бактерии</a:t>
            </a:r>
            <a:r>
              <a:rPr lang="en-US" dirty="0"/>
              <a:t> </a:t>
            </a:r>
            <a:r>
              <a:rPr lang="ru-RU" dirty="0" smtClean="0"/>
              <a:t>были как </a:t>
            </a:r>
            <a:r>
              <a:rPr lang="en-US" i="1" dirty="0" err="1" smtClean="0"/>
              <a:t>M.mycoides</a:t>
            </a:r>
            <a:r>
              <a:rPr lang="ru-RU" i="1" dirty="0" smtClean="0"/>
              <a:t> – </a:t>
            </a:r>
            <a:r>
              <a:rPr lang="ru-RU" dirty="0" smtClean="0"/>
              <a:t>той, последовательность генома которой использовали для синтеза ДНК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7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5575" y="1316724"/>
            <a:ext cx="8756189" cy="50396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We built it from four bottles of chemicals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.”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“So it's the first living self-replicating cell that we have on the planet whose DNA was made chemically and designed in the computer.”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“So it has no genetic ancestors.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Its parent is a computer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.”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ea typeface="ＭＳ Ｐゴシック" pitchFamily="-105" charset="-128"/>
              </a:rPr>
              <a:t>Из интервью </a:t>
            </a:r>
            <a:r>
              <a:rPr lang="en-US" dirty="0" smtClean="0">
                <a:ea typeface="ＭＳ Ｐゴシック" pitchFamily="-105" charset="-128"/>
              </a:rPr>
              <a:t>C.</a:t>
            </a:r>
            <a:r>
              <a:rPr lang="ru-RU" dirty="0" smtClean="0">
                <a:ea typeface="ＭＳ Ｐゴシック" pitchFamily="-105" charset="-128"/>
              </a:rPr>
              <a:t> </a:t>
            </a:r>
            <a:r>
              <a:rPr lang="en-US" dirty="0" smtClean="0">
                <a:ea typeface="ＭＳ Ｐゴシック" pitchFamily="-105" charset="-128"/>
              </a:rPr>
              <a:t>Venter’</a:t>
            </a:r>
            <a:r>
              <a:rPr lang="ru-RU" dirty="0" smtClean="0">
                <a:ea typeface="ＭＳ Ｐゴシック" pitchFamily="-105" charset="-128"/>
              </a:rPr>
              <a:t>а</a:t>
            </a:r>
            <a:r>
              <a:rPr lang="en-US" dirty="0" smtClean="0">
                <a:ea typeface="ＭＳ Ｐゴシック" pitchFamily="-105" charset="-128"/>
              </a:rPr>
              <a:t> CNN</a:t>
            </a:r>
            <a:br>
              <a:rPr lang="en-US" dirty="0" smtClean="0">
                <a:ea typeface="ＭＳ Ｐゴシック" pitchFamily="-105" charset="-128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202980"/>
            <a:ext cx="8833000" cy="1143000"/>
          </a:xfrm>
        </p:spPr>
        <p:txBody>
          <a:bodyPr/>
          <a:lstStyle/>
          <a:p>
            <a:r>
              <a:rPr lang="ru-RU" dirty="0" smtClean="0"/>
              <a:t>Торжество науки, но …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66705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5575" y="1345980"/>
            <a:ext cx="88232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/>
              <a:t>Биологи не были потрясены: они </a:t>
            </a:r>
            <a:r>
              <a:rPr lang="ru-RU" sz="3600" u="sng" dirty="0" smtClean="0"/>
              <a:t>знали</a:t>
            </a:r>
            <a:r>
              <a:rPr lang="ru-RU" sz="3600" dirty="0" smtClean="0"/>
              <a:t>, что так и должно быть!</a:t>
            </a:r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1263" y="2737710"/>
            <a:ext cx="5851722" cy="3110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/>
              <a:t>Эксперимент не был настолько чистым, как кажется из публичных интервью и общения </a:t>
            </a:r>
            <a:r>
              <a:rPr lang="ru-RU" sz="3600" dirty="0" err="1"/>
              <a:t>В</a:t>
            </a:r>
            <a:r>
              <a:rPr lang="ru-RU" sz="3600" dirty="0" err="1" smtClean="0"/>
              <a:t>ентера</a:t>
            </a:r>
            <a:r>
              <a:rPr lang="ru-RU" sz="3600" dirty="0" smtClean="0"/>
              <a:t> с  чиновниками</a:t>
            </a:r>
            <a:endParaRPr lang="ru-RU" sz="3600" dirty="0"/>
          </a:p>
        </p:txBody>
      </p:sp>
      <p:pic>
        <p:nvPicPr>
          <p:cNvPr id="6" name="Picture 2" descr="Картинки по запросу Craig v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5489" y="3036167"/>
            <a:ext cx="3226276" cy="2505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67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6317"/>
            <a:ext cx="8229600" cy="484784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фирме были заказаны фрагменты ДНК длиной 1080 п.н., покрывающие геном с пересечениями </a:t>
            </a:r>
            <a:br>
              <a:rPr lang="ru-RU" dirty="0" smtClean="0"/>
            </a:br>
            <a:r>
              <a:rPr lang="ru-RU" i="1" dirty="0" smtClean="0"/>
              <a:t>(сегодня – порядка </a:t>
            </a:r>
            <a:r>
              <a:rPr lang="en-US" i="1" dirty="0" smtClean="0"/>
              <a:t>$0.</a:t>
            </a:r>
            <a:r>
              <a:rPr lang="ru-RU" i="1" dirty="0" smtClean="0"/>
              <a:t>2</a:t>
            </a:r>
            <a:r>
              <a:rPr lang="en-US" i="1" dirty="0" smtClean="0"/>
              <a:t> </a:t>
            </a:r>
            <a:r>
              <a:rPr lang="ru-RU" i="1" dirty="0" smtClean="0"/>
              <a:t>за нуклеотид)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ru-RU" i="1" dirty="0"/>
          </a:p>
          <a:p>
            <a:r>
              <a:rPr lang="ru-RU" dirty="0"/>
              <a:t>Фрагменты соединили в одну ДНК путем </a:t>
            </a:r>
            <a:r>
              <a:rPr lang="ru-RU" dirty="0" smtClean="0"/>
              <a:t>биоинженерных процедур </a:t>
            </a:r>
            <a:r>
              <a:rPr lang="ru-RU" dirty="0">
                <a:solidFill>
                  <a:srgbClr val="C00000"/>
                </a:solidFill>
              </a:rPr>
              <a:t>в клетках дрожжей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>Трансформировали (внедрили) </a:t>
            </a:r>
            <a:r>
              <a:rPr lang="en-US" dirty="0" smtClean="0"/>
              <a:t>“</a:t>
            </a:r>
            <a:r>
              <a:rPr lang="ru-RU" dirty="0" smtClean="0"/>
              <a:t>синтетическую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dirty="0"/>
              <a:t>ДНК в клетки  другой – </a:t>
            </a:r>
            <a:r>
              <a:rPr lang="ru-RU" i="1" u="sng" dirty="0">
                <a:solidFill>
                  <a:srgbClr val="C00000"/>
                </a:solidFill>
              </a:rPr>
              <a:t>но близкородственной родственной!</a:t>
            </a:r>
            <a:r>
              <a:rPr lang="ru-RU" dirty="0"/>
              <a:t> – </a:t>
            </a:r>
            <a:r>
              <a:rPr lang="ru-RU" dirty="0" smtClean="0"/>
              <a:t>бактерии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11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35" y="241385"/>
            <a:ext cx="8679529" cy="6221610"/>
          </a:xfrm>
        </p:spPr>
        <p:txBody>
          <a:bodyPr>
            <a:normAutofit fontScale="85000" lnSpcReduction="10000"/>
          </a:bodyPr>
          <a:lstStyle/>
          <a:p>
            <a:r>
              <a:rPr lang="ru-RU" sz="3300" dirty="0" smtClean="0"/>
              <a:t>Исходно в последовательность синтезируемой ДНК вставили дополнительные последовательности, нужные по плану эксперимента.</a:t>
            </a:r>
            <a:br>
              <a:rPr lang="ru-RU" sz="3300" dirty="0" smtClean="0"/>
            </a:br>
            <a:endParaRPr lang="ru-RU" sz="3300" dirty="0" smtClean="0"/>
          </a:p>
          <a:p>
            <a:r>
              <a:rPr lang="ru-RU" sz="3300" dirty="0" smtClean="0"/>
              <a:t>Например, последовательность гена устойчивости к тетрациклину</a:t>
            </a:r>
            <a:br>
              <a:rPr lang="ru-RU" sz="3300" dirty="0" smtClean="0"/>
            </a:br>
            <a:endParaRPr lang="en-US" sz="3300" dirty="0" smtClean="0"/>
          </a:p>
          <a:p>
            <a:r>
              <a:rPr lang="ru-RU" sz="3300" dirty="0" smtClean="0"/>
              <a:t>После трансформации (внедрения ДНК в клетку) и деления половина клеток получила свой геном, а другая половина – синтетический геном  (см. след слайд)</a:t>
            </a:r>
            <a:br>
              <a:rPr lang="ru-RU" sz="3300" dirty="0" smtClean="0"/>
            </a:br>
            <a:endParaRPr lang="ru-RU" sz="3300" dirty="0" smtClean="0"/>
          </a:p>
          <a:p>
            <a:r>
              <a:rPr lang="ru-RU" sz="3300" dirty="0" smtClean="0"/>
              <a:t>Все клетки обработаны антибиотиком тетрациклином, что привело к гибели клеток с геномом </a:t>
            </a:r>
            <a:r>
              <a:rPr lang="en-US" sz="3300" i="1" dirty="0" err="1" smtClean="0"/>
              <a:t>M.capricolum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35" y="2468875"/>
            <a:ext cx="8746145" cy="30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4260" y="471814"/>
            <a:ext cx="7873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 получились бактериальные клетки, содержащие только синтетическую ДНК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075675" y="5810110"/>
            <a:ext cx="659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Убили, добавив в среду антибиотик тетрациклин</a:t>
            </a:r>
            <a:endParaRPr lang="ru-RU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02430" y="4965200"/>
            <a:ext cx="1958655" cy="8449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55" y="2029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Геном содержит инструкцию по созданию и жизни организма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5370" y="14703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Нужны </a:t>
            </a:r>
            <a:r>
              <a:rPr lang="en-US" dirty="0" smtClean="0"/>
              <a:t>“</a:t>
            </a:r>
            <a:r>
              <a:rPr lang="ru-RU" dirty="0" smtClean="0"/>
              <a:t>исполнители</a:t>
            </a:r>
            <a:r>
              <a:rPr lang="en-US" dirty="0" smtClean="0"/>
              <a:t>”</a:t>
            </a:r>
            <a:r>
              <a:rPr lang="ru-RU" dirty="0" smtClean="0"/>
              <a:t>,  умеющие читать  и выполнять инструкцию.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8364" t="10386" r="1669" b="9266"/>
          <a:stretch/>
        </p:blipFill>
        <p:spPr>
          <a:xfrm>
            <a:off x="731500" y="3232510"/>
            <a:ext cx="7800728" cy="348896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17064" y="2468875"/>
            <a:ext cx="8229600" cy="76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Исполнители должны понимать язык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93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4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Исполнители</a:t>
            </a:r>
            <a:r>
              <a:rPr lang="en-US" dirty="0" smtClean="0"/>
              <a:t> </a:t>
            </a:r>
            <a:r>
              <a:rPr lang="ru-RU" dirty="0" smtClean="0"/>
              <a:t>инструкций в клетке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3830" y="1508749"/>
            <a:ext cx="8295480" cy="2841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Получена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бактерия с чужой ДНК.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Посмотрим на исполнителей в одном пути жизнедеятельности клетки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производстве белков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35" y="241384"/>
            <a:ext cx="8602720" cy="66166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Специальный белок </a:t>
            </a:r>
            <a:r>
              <a:rPr lang="en-US" dirty="0" smtClean="0"/>
              <a:t>(</a:t>
            </a:r>
            <a:r>
              <a:rPr lang="ru-RU" dirty="0" smtClean="0"/>
              <a:t>сигма субъединица полимеразы) должен найти начало последовательности, кодирующей белок (промотор) </a:t>
            </a:r>
          </a:p>
          <a:p>
            <a:pPr lvl="1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Последовательности промоторов отличаются у разных бактерий;  уже может быть облом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:(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/>
              <a:t>До этого надо как-то сообщить сигма субъединице какие белки надо производить (</a:t>
            </a:r>
            <a:r>
              <a:rPr lang="ru-RU" dirty="0" err="1" smtClean="0"/>
              <a:t>экспрессировать</a:t>
            </a:r>
            <a:r>
              <a:rPr lang="ru-RU" dirty="0" smtClean="0"/>
              <a:t>) в данный период времени (регуляция ). Это делают специальные белки (транскрипционные факторы), которые садятся на </a:t>
            </a:r>
            <a:r>
              <a:rPr lang="ru-RU" dirty="0" smtClean="0"/>
              <a:t>определенные последовательности </a:t>
            </a:r>
            <a:r>
              <a:rPr lang="ru-RU" dirty="0" smtClean="0"/>
              <a:t>ДНК и либо мешают  </a:t>
            </a:r>
            <a:r>
              <a:rPr lang="ru-RU" dirty="0" err="1" smtClean="0"/>
              <a:t>сигма-субъединице</a:t>
            </a:r>
            <a:r>
              <a:rPr lang="ru-RU" dirty="0" smtClean="0"/>
              <a:t> найти промотор (репрессия), либо помогают (активация). Видов транскрипционных факторов много. Каждый регулирует экспрессию </a:t>
            </a:r>
            <a:r>
              <a:rPr lang="en-US" dirty="0" smtClean="0"/>
              <a:t>“</a:t>
            </a:r>
            <a:r>
              <a:rPr lang="ru-RU" dirty="0" smtClean="0"/>
              <a:t>своих</a:t>
            </a:r>
            <a:r>
              <a:rPr lang="en-US" dirty="0" smtClean="0"/>
              <a:t>” </a:t>
            </a:r>
            <a:r>
              <a:rPr lang="ru-RU" dirty="0" smtClean="0"/>
              <a:t>генов.</a:t>
            </a:r>
          </a:p>
          <a:p>
            <a:pPr lvl="1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Последовательности, узнаваемые транскрипционными факторами, да и сами транскрипционные факторы отличаются у разных бактерий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684275" y="4196639"/>
            <a:ext cx="2189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Артур </a:t>
            </a:r>
            <a:r>
              <a:rPr lang="ru-RU" sz="2400" dirty="0" err="1" smtClean="0"/>
              <a:t>Галимов</a:t>
            </a:r>
            <a:endParaRPr lang="ru-RU" sz="2400" dirty="0" smtClean="0"/>
          </a:p>
          <a:p>
            <a:r>
              <a:rPr lang="en-US" sz="2400" dirty="0"/>
              <a:t>ARTORG Center for Biomedical </a:t>
            </a:r>
            <a:endParaRPr lang="en-US" sz="2400" dirty="0" smtClean="0"/>
          </a:p>
          <a:p>
            <a:r>
              <a:rPr lang="en-US" sz="2400" dirty="0" smtClean="0"/>
              <a:t>Engineering </a:t>
            </a:r>
            <a:r>
              <a:rPr lang="en-US" sz="2400" dirty="0"/>
              <a:t>Research (Bern)</a:t>
            </a:r>
            <a:endParaRPr lang="ru-RU" sz="2400" dirty="0"/>
          </a:p>
        </p:txBody>
      </p:sp>
      <p:pic>
        <p:nvPicPr>
          <p:cNvPr id="8" name="Picture 12" descr="https://media.licdn.com/mpr/mpr/shrinknp_400_400/AAEAAQAAAAAAAAMIAAAAJDRlOGQ4YWZmLTYzOTQtNDI2ZC1hZjhjLTY4MTU2NjQwYzJj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2104" y="4158695"/>
            <a:ext cx="2419515" cy="24195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99863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Однояйцовые близнецы развиваются из  одной </a:t>
            </a:r>
          </a:p>
          <a:p>
            <a:r>
              <a:rPr lang="ru-RU" sz="2800" dirty="0" smtClean="0"/>
              <a:t>   зиготы – первой клетки зародыша.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Вся </a:t>
            </a:r>
            <a:r>
              <a:rPr lang="ru-RU" sz="2800" dirty="0"/>
              <a:t>наследственная информация от родителей – в </a:t>
            </a:r>
            <a:r>
              <a:rPr lang="ru-RU" sz="2800" dirty="0" smtClean="0"/>
              <a:t>ней .</a:t>
            </a:r>
            <a:endParaRPr lang="ru-RU" sz="2800" dirty="0"/>
          </a:p>
        </p:txBody>
      </p:sp>
      <p:pic>
        <p:nvPicPr>
          <p:cNvPr id="9" name="Рисунок 8" descr="a_4014ef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830" y="3131755"/>
            <a:ext cx="1905000" cy="2447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14826" y="3151852"/>
            <a:ext cx="2419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Евгений </a:t>
            </a:r>
            <a:r>
              <a:rPr lang="ru-RU" sz="2400" dirty="0" err="1" smtClean="0"/>
              <a:t>Галимов</a:t>
            </a:r>
            <a:endParaRPr lang="ru-RU" sz="2400" dirty="0" smtClean="0"/>
          </a:p>
          <a:p>
            <a:r>
              <a:rPr lang="en-US" sz="2400" dirty="0" smtClean="0"/>
              <a:t>University College</a:t>
            </a:r>
            <a:r>
              <a:rPr lang="ru-RU" sz="2400" dirty="0" smtClean="0"/>
              <a:t> </a:t>
            </a:r>
            <a:r>
              <a:rPr lang="en-US" sz="2400" dirty="0" smtClean="0"/>
              <a:t>London</a:t>
            </a:r>
          </a:p>
          <a:p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0" y="1095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Организмы, у которых наследственная информация идентична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2241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35" y="241384"/>
            <a:ext cx="8602720" cy="6260015"/>
          </a:xfrm>
        </p:spPr>
        <p:txBody>
          <a:bodyPr>
            <a:normAutofit/>
          </a:bodyPr>
          <a:lstStyle/>
          <a:p>
            <a:r>
              <a:rPr lang="ru-RU" dirty="0" smtClean="0"/>
              <a:t>Специальный белок  (ДНК-зависимая </a:t>
            </a:r>
            <a:r>
              <a:rPr lang="ru-RU" dirty="0" err="1" smtClean="0"/>
              <a:t>РНК-полимераза</a:t>
            </a:r>
            <a:r>
              <a:rPr lang="ru-RU" dirty="0" smtClean="0"/>
              <a:t>) присоединяется к </a:t>
            </a:r>
            <a:r>
              <a:rPr lang="ru-RU" dirty="0" err="1" smtClean="0"/>
              <a:t>сигма-субъединице</a:t>
            </a:r>
            <a:r>
              <a:rPr lang="ru-RU" dirty="0" smtClean="0"/>
              <a:t> и копирует кодирующую последовательность ДНК (одну или несколько идущих подряд) в матричную РНК (</a:t>
            </a:r>
            <a:r>
              <a:rPr lang="ru-RU" dirty="0" err="1" smtClean="0"/>
              <a:t>мРНК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Огромная молекулярная машина (рибосома) садится перед кодирующей последовательностью в </a:t>
            </a:r>
            <a:r>
              <a:rPr lang="ru-RU" dirty="0" err="1" smtClean="0"/>
              <a:t>мРНК</a:t>
            </a:r>
            <a:r>
              <a:rPr lang="ru-RU" dirty="0" smtClean="0"/>
              <a:t> (тоже нужен определенный сигнал) и синтезирует белок  с последовательностью, соответствующей кодонам.</a:t>
            </a:r>
            <a:br>
              <a:rPr lang="ru-RU" dirty="0" smtClean="0"/>
            </a:b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227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Arial" charset="0"/>
              </a:rPr>
              <a:t>Генетический </a:t>
            </a:r>
            <a:r>
              <a:rPr lang="ru-RU" sz="3600" b="1" dirty="0" smtClean="0">
                <a:solidFill>
                  <a:schemeClr val="tx1"/>
                </a:solidFill>
                <a:latin typeface="Arial" charset="0"/>
              </a:rPr>
              <a:t>код </a:t>
            </a:r>
            <a:br>
              <a:rPr lang="ru-RU" sz="3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T </a:t>
            </a:r>
            <a:r>
              <a:rPr lang="ru-RU" sz="3600" dirty="0" smtClean="0">
                <a:solidFill>
                  <a:schemeClr val="tx1"/>
                </a:solidFill>
                <a:latin typeface="Arial" charset="0"/>
              </a:rPr>
              <a:t>в ДНК </a:t>
            </a:r>
            <a:r>
              <a:rPr lang="ru-RU" sz="3600" dirty="0" smtClean="0">
                <a:latin typeface="Arial" charset="0"/>
              </a:rPr>
              <a:t>соответствует </a:t>
            </a:r>
            <a:r>
              <a:rPr lang="en-US" sz="3600" dirty="0" smtClean="0">
                <a:latin typeface="Arial" charset="0"/>
              </a:rPr>
              <a:t>U </a:t>
            </a:r>
            <a:r>
              <a:rPr lang="ru-RU" sz="3600" dirty="0" smtClean="0">
                <a:latin typeface="Arial" charset="0"/>
              </a:rPr>
              <a:t>в РНК)</a:t>
            </a:r>
            <a:endParaRPr lang="ru-RU" sz="36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40292" name="Picture 4" descr="D:\-=Gol=-\Doc\Teach\lect7\co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00" y="1034601"/>
            <a:ext cx="7574300" cy="5688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9045" y="395005"/>
            <a:ext cx="8295480" cy="218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упрощенной схеме трансляции белков уже видны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потенциальные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различия в языках (последовательностях сигналов), препятствующие выполнить эксперимент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Вентера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для далеких организмов.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2235" y="2622495"/>
            <a:ext cx="8679530" cy="1958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бактерий таких путей сотни … В них задействованы разные типы белков, РНК (не только матричные) и другие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маленькие молекулы – метаболиты.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3830" y="4581150"/>
            <a:ext cx="8679530" cy="1958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Все они нужны для исполнения инструкций, записанных в геноме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17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Примеры задач, решаемых методами </a:t>
            </a:r>
            <a:r>
              <a:rPr lang="ru-RU" sz="3600" dirty="0" err="1" smtClean="0"/>
              <a:t>биоинформатики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830" y="1245742"/>
            <a:ext cx="8717935" cy="51788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Дан геном бактерии – файл с последовательностью из миллионов букв</a:t>
            </a:r>
          </a:p>
          <a:p>
            <a:pPr lvl="1"/>
            <a:r>
              <a:rPr lang="ru-RU" dirty="0" smtClean="0"/>
              <a:t>Найти границы последовательностей, кодирующих белки – генов белков</a:t>
            </a:r>
          </a:p>
          <a:p>
            <a:pPr lvl="2"/>
            <a:r>
              <a:rPr lang="ru-RU" dirty="0" smtClean="0"/>
              <a:t>То же – для генов молекул РНК, кроме матричных</a:t>
            </a:r>
          </a:p>
          <a:p>
            <a:pPr lvl="1"/>
            <a:r>
              <a:rPr lang="ru-RU" dirty="0" smtClean="0"/>
              <a:t> Найти промоторы – последовательности, узнаваемые </a:t>
            </a:r>
            <a:r>
              <a:rPr lang="ru-RU" dirty="0" err="1" smtClean="0"/>
              <a:t>сигма-субъединицами</a:t>
            </a:r>
            <a:r>
              <a:rPr lang="ru-RU" dirty="0" smtClean="0"/>
              <a:t> РНК полимеразы</a:t>
            </a:r>
          </a:p>
          <a:p>
            <a:pPr lvl="1"/>
            <a:r>
              <a:rPr lang="ru-RU" dirty="0" smtClean="0"/>
              <a:t>Найти сайты посадки рибосомы на матричную РНК – т.н. последовательности </a:t>
            </a:r>
            <a:r>
              <a:rPr lang="ru-RU" dirty="0" err="1" smtClean="0"/>
              <a:t>Шайна-Дальгарно</a:t>
            </a:r>
            <a:endParaRPr lang="ru-RU" dirty="0" smtClean="0"/>
          </a:p>
          <a:p>
            <a:pPr lvl="1"/>
            <a:r>
              <a:rPr lang="ru-RU" dirty="0" smtClean="0"/>
              <a:t>Найти среди белков транскрипционные факторы и определить места их связывания с ДНК – узнаваемые последовательности</a:t>
            </a:r>
          </a:p>
          <a:p>
            <a:pPr lvl="1"/>
            <a:r>
              <a:rPr lang="ru-RU" dirty="0" smtClean="0"/>
              <a:t>…………………………………………………………………………………………</a:t>
            </a:r>
          </a:p>
          <a:p>
            <a:r>
              <a:rPr lang="ru-RU" dirty="0" smtClean="0"/>
              <a:t>Сейчас технологии </a:t>
            </a:r>
            <a:r>
              <a:rPr lang="ru-RU" dirty="0" err="1" smtClean="0"/>
              <a:t>секвенирования</a:t>
            </a:r>
            <a:r>
              <a:rPr lang="ru-RU" dirty="0" smtClean="0"/>
              <a:t> (</a:t>
            </a:r>
            <a:r>
              <a:rPr lang="en-US" dirty="0" smtClean="0"/>
              <a:t>NGS)</a:t>
            </a:r>
            <a:r>
              <a:rPr lang="ru-RU" dirty="0" smtClean="0"/>
              <a:t> позволяют получить массовые данные, помогающие решать эти и другие задачи</a:t>
            </a:r>
          </a:p>
          <a:p>
            <a:pPr lvl="1"/>
            <a:endParaRPr lang="ru-RU" dirty="0" smtClean="0"/>
          </a:p>
          <a:p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170"/>
            <a:ext cx="8229600" cy="7348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можно </a:t>
            </a:r>
            <a:r>
              <a:rPr lang="ru-RU" dirty="0" err="1" smtClean="0"/>
              <a:t>секвенировать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640" y="855865"/>
            <a:ext cx="8602720" cy="579915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Полные </a:t>
            </a:r>
            <a:r>
              <a:rPr lang="ru-RU" sz="2400" u="sng" dirty="0" smtClean="0"/>
              <a:t>геномы</a:t>
            </a:r>
            <a:r>
              <a:rPr lang="ru-RU" sz="2400" dirty="0" smtClean="0"/>
              <a:t> организмов разных видов</a:t>
            </a:r>
          </a:p>
          <a:p>
            <a:r>
              <a:rPr lang="ru-RU" sz="2400" dirty="0" smtClean="0"/>
              <a:t>Т.н. </a:t>
            </a:r>
            <a:r>
              <a:rPr lang="ru-RU" sz="2400" dirty="0" err="1" smtClean="0"/>
              <a:t>экзомы</a:t>
            </a:r>
            <a:r>
              <a:rPr lang="ru-RU" sz="2400" dirty="0" smtClean="0"/>
              <a:t> –  только последовательности, кодирующие белки (дешевле!)</a:t>
            </a:r>
          </a:p>
          <a:p>
            <a:r>
              <a:rPr lang="ru-RU" sz="2400" dirty="0" smtClean="0"/>
              <a:t>Т.н. </a:t>
            </a:r>
            <a:r>
              <a:rPr lang="ru-RU" sz="2400" dirty="0" err="1" smtClean="0"/>
              <a:t>транскриптомы</a:t>
            </a:r>
            <a:r>
              <a:rPr lang="ru-RU" sz="2400" dirty="0" smtClean="0"/>
              <a:t> – последовательности матричных РНК в какой-то ткани. Важно для сравнения. Например, до и после лечения и др. </a:t>
            </a:r>
          </a:p>
          <a:p>
            <a:r>
              <a:rPr lang="ru-RU" sz="2400" dirty="0" err="1" smtClean="0"/>
              <a:t>Метиломы</a:t>
            </a:r>
            <a:r>
              <a:rPr lang="ru-RU" sz="2400" dirty="0" smtClean="0"/>
              <a:t> – целая история. </a:t>
            </a:r>
            <a:r>
              <a:rPr lang="ru-RU" sz="2400" dirty="0" err="1" smtClean="0"/>
              <a:t>Метилирование</a:t>
            </a:r>
            <a:r>
              <a:rPr lang="ru-RU" sz="2400" dirty="0" smtClean="0"/>
              <a:t> ДНК – один из способов долговременной регуляции экспрессии генов. Нужен для того, чтобы  в разных тканях не </a:t>
            </a:r>
            <a:r>
              <a:rPr lang="ru-RU" sz="2400" dirty="0" err="1" smtClean="0"/>
              <a:t>экспрессировались</a:t>
            </a:r>
            <a:r>
              <a:rPr lang="ru-RU" sz="2400" dirty="0" smtClean="0"/>
              <a:t> ненужные в них гены.</a:t>
            </a:r>
            <a:br>
              <a:rPr lang="ru-RU" sz="2400" dirty="0" smtClean="0"/>
            </a:br>
            <a:r>
              <a:rPr lang="ru-RU" sz="2400" dirty="0" smtClean="0"/>
              <a:t>(Диск со всеми лекциями, пособиями, учебниками в МГУ,  пошлем в университет г.Урюпинска. Нужны пометки, на каком ф-те что можно не читать . </a:t>
            </a:r>
            <a:r>
              <a:rPr lang="ru-RU" sz="2400" dirty="0" smtClean="0">
                <a:sym typeface="Wingdings" pitchFamily="2" charset="2"/>
              </a:rPr>
              <a:t>Это </a:t>
            </a:r>
            <a:r>
              <a:rPr lang="ru-RU" sz="2400" dirty="0" err="1" smtClean="0">
                <a:sym typeface="Wingdings" pitchFamily="2" charset="2"/>
              </a:rPr>
              <a:t>эпигенетика</a:t>
            </a:r>
            <a:r>
              <a:rPr lang="ru-RU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</a:t>
            </a:r>
            <a:r>
              <a:rPr lang="ru-RU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r>
              <a:rPr lang="ru-RU" sz="2400" dirty="0" smtClean="0">
                <a:sym typeface="Wingdings" pitchFamily="2" charset="2"/>
              </a:rPr>
              <a:t>Участки ДНК, с которым в данном образце связан определенный транскрипционный фактор.</a:t>
            </a:r>
          </a:p>
          <a:p>
            <a:r>
              <a:rPr lang="ru-RU" sz="2400" dirty="0" smtClean="0">
                <a:sym typeface="Wingdings" pitchFamily="2" charset="2"/>
              </a:rPr>
              <a:t>…………………………….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81922" name="Picture 2" descr="Картинки по запросу Урюпин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835" y="3044950"/>
            <a:ext cx="4032525" cy="3656612"/>
          </a:xfrm>
          <a:prstGeom prst="rect">
            <a:avLst/>
          </a:prstGeom>
          <a:noFill/>
        </p:spPr>
      </p:pic>
      <p:pic>
        <p:nvPicPr>
          <p:cNvPr id="81926" name="Picture 6" descr="Картинки по запросу Урюпин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35" y="202980"/>
            <a:ext cx="5299890" cy="3138093"/>
          </a:xfrm>
          <a:prstGeom prst="rect">
            <a:avLst/>
          </a:prstGeom>
          <a:noFill/>
        </p:spPr>
      </p:pic>
      <p:pic>
        <p:nvPicPr>
          <p:cNvPr id="81928" name="Picture 8" descr="Картинки по запросу Урюпинск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35" y="3429000"/>
            <a:ext cx="4378170" cy="32667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7340" y="279790"/>
            <a:ext cx="2275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Есть филиал </a:t>
            </a:r>
          </a:p>
          <a:p>
            <a:r>
              <a:rPr lang="ru-RU" sz="2400" dirty="0" smtClean="0"/>
              <a:t>Волгоградского </a:t>
            </a:r>
          </a:p>
          <a:p>
            <a:r>
              <a:rPr lang="ru-RU" sz="2400" dirty="0" smtClean="0"/>
              <a:t>университета!</a:t>
            </a:r>
            <a:endParaRPr lang="ru-RU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71420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 старым данным (2016) </a:t>
            </a:r>
            <a:r>
              <a:rPr lang="ru-RU" sz="3600" dirty="0" smtClean="0"/>
              <a:t>в базе данных </a:t>
            </a:r>
            <a:r>
              <a:rPr lang="en-US" sz="3600" dirty="0" smtClean="0"/>
              <a:t>Genome </a:t>
            </a:r>
            <a:r>
              <a:rPr lang="ru-RU" sz="3600" dirty="0" smtClean="0"/>
              <a:t>на сайте </a:t>
            </a:r>
            <a:r>
              <a:rPr lang="en-US" sz="3600" dirty="0" smtClean="0"/>
              <a:t>NCBI, </a:t>
            </a:r>
            <a:r>
              <a:rPr lang="ru-RU" sz="3600" dirty="0" smtClean="0"/>
              <a:t>представлены геномы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235" y="1988840"/>
            <a:ext cx="86411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Eukaryotes [3716] (</a:t>
            </a:r>
            <a:r>
              <a:rPr lang="ru-RU" sz="3200" dirty="0" smtClean="0"/>
              <a:t>организмы, имеющие ядро в клетках; например, мы с вами)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Prokaryotes [75302]</a:t>
            </a:r>
            <a:r>
              <a:rPr lang="ru-RU" sz="3200" dirty="0" smtClean="0"/>
              <a:t> (бактерии и археи)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Viruses [5962]</a:t>
            </a:r>
            <a:r>
              <a:rPr lang="ru-RU" sz="3200" dirty="0" smtClean="0"/>
              <a:t> (вирусы)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0640" y="4542745"/>
            <a:ext cx="8641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этой БД лежат далеко не все </a:t>
            </a:r>
            <a:r>
              <a:rPr lang="ru-RU" sz="3200" dirty="0" err="1" smtClean="0"/>
              <a:t>изве</a:t>
            </a:r>
            <a:r>
              <a:rPr lang="en-US" sz="3200" dirty="0" smtClean="0"/>
              <a:t>c</a:t>
            </a:r>
            <a:r>
              <a:rPr lang="ru-RU" sz="3200" dirty="0" err="1" smtClean="0"/>
              <a:t>тные</a:t>
            </a:r>
            <a:r>
              <a:rPr lang="ru-RU" sz="3200" dirty="0" smtClean="0"/>
              <a:t> геномы!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36</a:t>
            </a:fld>
            <a:endParaRPr lang="ru-RU" alt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3831" y="672990"/>
            <a:ext cx="86795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5855" y="855865"/>
            <a:ext cx="8229600" cy="2117427"/>
          </a:xfrm>
        </p:spPr>
        <p:txBody>
          <a:bodyPr>
            <a:normAutofit fontScale="90000"/>
          </a:bodyPr>
          <a:lstStyle/>
          <a:p>
            <a:pPr lvl="0"/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i="1" dirty="0" smtClean="0"/>
              <a:t> </a:t>
            </a:r>
            <a:r>
              <a:rPr lang="ru-RU" dirty="0" smtClean="0"/>
              <a:t>близкородственные.  Как в этом убедиться?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75675" y="3352190"/>
            <a:ext cx="470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Сравнение геномов бактерий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Два метода сравнения последовательностей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1600200"/>
            <a:ext cx="8717785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Карта локального сходства. Может быть применена для сравнения небольших геномов целиком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Выравнивание последовательностей. Может быть </a:t>
            </a:r>
            <a:r>
              <a:rPr lang="ru-RU" dirty="0" smtClean="0"/>
              <a:t>применено </a:t>
            </a:r>
            <a:r>
              <a:rPr lang="ru-RU" dirty="0" smtClean="0"/>
              <a:t>только для сравнения последовательностей, </a:t>
            </a:r>
            <a:r>
              <a:rPr lang="ru-RU" u="sng" dirty="0" smtClean="0"/>
              <a:t>произошедших из одной и той же предковой последовательности</a:t>
            </a:r>
            <a:r>
              <a:rPr lang="ru-RU" dirty="0" smtClean="0"/>
              <a:t>. Такие последовательности называются </a:t>
            </a:r>
            <a:r>
              <a:rPr lang="ru-RU" dirty="0" smtClean="0">
                <a:solidFill>
                  <a:srgbClr val="FF0000"/>
                </a:solidFill>
              </a:rPr>
              <a:t>гомологичными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локального сходства геномов</a:t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2050" name="Picture 2" descr="http://blast.ncbi.nlm.nih.gov/hitmatrix/hit_matrix.cgi?rid=1E0S2346114&amp;width=600&amp;height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00" y="1777585"/>
            <a:ext cx="8141860" cy="407093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690155" y="5886920"/>
            <a:ext cx="3478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Mycoplasma</a:t>
            </a:r>
            <a:r>
              <a:rPr lang="en-US" sz="2800" dirty="0" smtClean="0"/>
              <a:t> </a:t>
            </a:r>
            <a:r>
              <a:rPr lang="en-US" sz="2800" dirty="0" err="1" smtClean="0"/>
              <a:t>mycoides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1368566" y="3378536"/>
            <a:ext cx="3725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Mycoplasma</a:t>
            </a:r>
            <a:r>
              <a:rPr lang="en-US" sz="2800" dirty="0" smtClean="0"/>
              <a:t> </a:t>
            </a:r>
            <a:r>
              <a:rPr lang="en-US" sz="2800" dirty="0" err="1" smtClean="0"/>
              <a:t>capricolum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4450" name="AutoShape 2" descr="Картинки по запросу евгений галимов фб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2" name="AutoShape 4" descr="Картинки по запросу евгений галимов фб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4" name="AutoShape 6" descr="Картинки по запросу евгений галимов фб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6" name="AutoShape 8" descr="http://k.7w7.us/vk/cs1433.vkontakte.ru/u5358590/a_4014efe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8" name="AutoShape 10" descr="Артур Гали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62" name="Picture 14" descr="Картинки по запросу Однояйцевые близне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966" y="1050272"/>
            <a:ext cx="2859744" cy="1759843"/>
          </a:xfrm>
          <a:prstGeom prst="rect">
            <a:avLst/>
          </a:prstGeom>
          <a:noFill/>
        </p:spPr>
      </p:pic>
      <p:pic>
        <p:nvPicPr>
          <p:cNvPr id="104464" name="Picture 16" descr="Картинки по запросу Однояйцевые близне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094" y="788573"/>
            <a:ext cx="3033995" cy="2018987"/>
          </a:xfrm>
          <a:prstGeom prst="rect">
            <a:avLst/>
          </a:prstGeom>
          <a:noFill/>
        </p:spPr>
      </p:pic>
      <p:pic>
        <p:nvPicPr>
          <p:cNvPr id="104466" name="Picture 18" descr="http://pulson.ru/wp-content/uploads/2013/08/0_68ab1_bbc80bdd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739" y="2873418"/>
            <a:ext cx="2858534" cy="1784542"/>
          </a:xfrm>
          <a:prstGeom prst="rect">
            <a:avLst/>
          </a:prstGeom>
          <a:noFill/>
        </p:spPr>
      </p:pic>
      <p:pic>
        <p:nvPicPr>
          <p:cNvPr id="104468" name="Picture 20" descr="Однояйцевые близнецы (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7094" y="4729328"/>
            <a:ext cx="3033995" cy="1894080"/>
          </a:xfrm>
          <a:prstGeom prst="rect">
            <a:avLst/>
          </a:prstGeom>
          <a:noFill/>
        </p:spPr>
      </p:pic>
      <p:pic>
        <p:nvPicPr>
          <p:cNvPr id="104470" name="Picture 22" descr="Однояйцевые близнецы (5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1265" y="2840690"/>
            <a:ext cx="3033995" cy="1894080"/>
          </a:xfrm>
          <a:prstGeom prst="rect">
            <a:avLst/>
          </a:prstGeom>
          <a:noFill/>
        </p:spPr>
      </p:pic>
      <p:pic>
        <p:nvPicPr>
          <p:cNvPr id="104472" name="Picture 24" descr="http://www.1nep.ru/upload/medialibrary/e92/kurenie_02.jpg"/>
          <p:cNvPicPr>
            <a:picLocks noChangeAspect="1" noChangeArrowheads="1"/>
          </p:cNvPicPr>
          <p:nvPr/>
        </p:nvPicPr>
        <p:blipFill>
          <a:blip r:embed="rId7" cstate="print"/>
          <a:srcRect l="14822" r="15563"/>
          <a:stretch>
            <a:fillRect/>
          </a:stretch>
        </p:blipFill>
        <p:spPr bwMode="auto">
          <a:xfrm>
            <a:off x="1038739" y="4690689"/>
            <a:ext cx="2841971" cy="188916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86910" y="102215"/>
            <a:ext cx="77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Еще примеры – если один не убедил.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6914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30" y="126170"/>
            <a:ext cx="8229600" cy="69644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Карта сходства 2х последовательностей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1735" y="855866"/>
          <a:ext cx="8229600" cy="5608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44680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40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768435" y="4696365"/>
            <a:ext cx="691290" cy="49926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574940" y="41971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071265" y="316016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877770" y="26609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684275" y="216163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490780" y="16623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768435" y="21232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684275" y="47347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2665" y="6309375"/>
            <a:ext cx="806505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16285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529185" y="36594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419850" y="3697835"/>
            <a:ext cx="1459390" cy="395009"/>
          </a:xfrm>
          <a:prstGeom prst="line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локального сходства геномов</a:t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41</a:t>
            </a:fld>
            <a:endParaRPr lang="ru-RU"/>
          </a:p>
        </p:txBody>
      </p:sp>
      <p:grpSp>
        <p:nvGrpSpPr>
          <p:cNvPr id="4" name="Group 10"/>
          <p:cNvGrpSpPr/>
          <p:nvPr/>
        </p:nvGrpSpPr>
        <p:grpSpPr>
          <a:xfrm>
            <a:off x="193830" y="1739180"/>
            <a:ext cx="8640975" cy="4632555"/>
            <a:chOff x="232235" y="1739180"/>
            <a:chExt cx="8640975" cy="4632555"/>
          </a:xfrm>
        </p:grpSpPr>
        <p:pic>
          <p:nvPicPr>
            <p:cNvPr id="2050" name="Picture 2" descr="http://blast.ncbi.nlm.nih.gov/hitmatrix/hit_matrix.cgi?rid=1E0S2346114&amp;width=600&amp;height=3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1350" y="1739180"/>
              <a:ext cx="8141860" cy="40709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" name="Овал 4"/>
            <p:cNvSpPr/>
            <p:nvPr/>
          </p:nvSpPr>
          <p:spPr>
            <a:xfrm rot="20127789">
              <a:off x="6235437" y="2348018"/>
              <a:ext cx="1524303" cy="3301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19980762">
              <a:off x="1968294" y="4221065"/>
              <a:ext cx="2367316" cy="38495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90005" y="5848515"/>
              <a:ext cx="3478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mycoides</a:t>
              </a:r>
              <a:endParaRPr lang="ru-RU" sz="28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16200000">
              <a:off x="-1368716" y="3340131"/>
              <a:ext cx="3725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capricolum</a:t>
              </a:r>
              <a:endParaRPr lang="ru-RU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9" y="126169"/>
            <a:ext cx="8344815" cy="80650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Карта сходства 2х последовательностей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с учетом </a:t>
            </a:r>
            <a:r>
              <a:rPr lang="ru-RU" sz="3100" dirty="0" err="1" smtClean="0"/>
              <a:t>комплементарной</a:t>
            </a:r>
            <a:r>
              <a:rPr lang="ru-RU" sz="3100" dirty="0" smtClean="0"/>
              <a:t> цепочки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5815" y="1086294"/>
          <a:ext cx="8268007" cy="560713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</a:tblGrid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1876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42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92265" y="187570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21960" y="237497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66870" y="291264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58160" y="345031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26260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755955" y="441043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56065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7880" y="6386185"/>
            <a:ext cx="8291820" cy="2131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495940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66245" y="1069200"/>
            <a:ext cx="37185" cy="529989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35080" y="126122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35080" y="172208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96675" y="22981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96675" y="283583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996675" y="333509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73485" y="38343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35080" y="444884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96675" y="494810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58270" y="544737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4135" cy="14261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локального сходства геномов</a:t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i="1" dirty="0" smtClean="0"/>
              <a:t>. </a:t>
            </a:r>
            <a:r>
              <a:rPr lang="ru-RU" dirty="0" smtClean="0"/>
              <a:t>Инверсия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43</a:t>
            </a:fld>
            <a:endParaRPr lang="ru-RU"/>
          </a:p>
        </p:txBody>
      </p:sp>
      <p:grpSp>
        <p:nvGrpSpPr>
          <p:cNvPr id="4" name="Группа 9"/>
          <p:cNvGrpSpPr/>
          <p:nvPr/>
        </p:nvGrpSpPr>
        <p:grpSpPr>
          <a:xfrm>
            <a:off x="232385" y="2022465"/>
            <a:ext cx="8640975" cy="4632555"/>
            <a:chOff x="155575" y="1854395"/>
            <a:chExt cx="8640975" cy="4632555"/>
          </a:xfrm>
        </p:grpSpPr>
        <p:pic>
          <p:nvPicPr>
            <p:cNvPr id="2050" name="Picture 2" descr="http://blast.ncbi.nlm.nih.gov/hitmatrix/hit_matrix.cgi?rid=1E0S2346114&amp;width=600&amp;height=3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690" y="1854395"/>
              <a:ext cx="8141860" cy="40709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" name="Овал 4"/>
            <p:cNvSpPr/>
            <p:nvPr/>
          </p:nvSpPr>
          <p:spPr>
            <a:xfrm rot="20127789">
              <a:off x="6158777" y="2463233"/>
              <a:ext cx="1524303" cy="3301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 rot="1622120">
              <a:off x="3641793" y="3211500"/>
              <a:ext cx="2339279" cy="35605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19980762">
              <a:off x="1891634" y="4336280"/>
              <a:ext cx="2367316" cy="38495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3345" y="5963730"/>
              <a:ext cx="3478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mycoides</a:t>
              </a:r>
              <a:endParaRPr lang="ru-RU" sz="28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16200000">
              <a:off x="-1445376" y="3455346"/>
              <a:ext cx="3725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capricolum</a:t>
              </a:r>
              <a:endParaRPr lang="ru-RU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855" y="356600"/>
            <a:ext cx="8577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События: Инверсия на месте (</a:t>
            </a:r>
            <a:r>
              <a:rPr lang="en-US" sz="2800" i="1" dirty="0" smtClean="0"/>
              <a:t>in situ</a:t>
            </a:r>
            <a:r>
              <a:rPr lang="en-US" sz="2800" dirty="0" smtClean="0"/>
              <a:t>)</a:t>
            </a:r>
            <a:r>
              <a:rPr lang="ru-RU" sz="2800" dirty="0" smtClean="0"/>
              <a:t>; </a:t>
            </a:r>
            <a:r>
              <a:rPr lang="ru-RU" sz="2800" dirty="0" err="1" smtClean="0"/>
              <a:t>делеция</a:t>
            </a:r>
            <a:r>
              <a:rPr lang="ru-RU" sz="2800" dirty="0" smtClean="0"/>
              <a:t> в одной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из бактерий; </a:t>
            </a:r>
            <a:endParaRPr lang="ru-RU" sz="2800" dirty="0"/>
          </a:p>
        </p:txBody>
      </p:sp>
      <p:pic>
        <p:nvPicPr>
          <p:cNvPr id="1030" name="Picture 6" descr="http://kodomo.fbb.msu.ru/~anandia/term3/block2/pr10/ricket_go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60" y="1662369"/>
            <a:ext cx="8483280" cy="4262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1069" y="241384"/>
            <a:ext cx="8410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События:  </a:t>
            </a:r>
            <a:r>
              <a:rPr lang="en-US" sz="2800" dirty="0" smtClean="0"/>
              <a:t>…  </a:t>
            </a:r>
            <a:r>
              <a:rPr lang="ru-RU" sz="2800" dirty="0" smtClean="0"/>
              <a:t>перемещение участка ДНК в другое место </a:t>
            </a:r>
            <a:r>
              <a:rPr lang="en-US" sz="2800" dirty="0" smtClean="0"/>
              <a:t>(</a:t>
            </a:r>
            <a:r>
              <a:rPr lang="ru-RU" sz="2800" dirty="0" err="1" smtClean="0"/>
              <a:t>транслокация</a:t>
            </a:r>
            <a:r>
              <a:rPr lang="en-US" sz="2800" dirty="0" smtClean="0"/>
              <a:t>)</a:t>
            </a:r>
            <a:r>
              <a:rPr lang="ru-RU" sz="2800" dirty="0" smtClean="0"/>
              <a:t> в одной из бактерий</a:t>
            </a:r>
            <a:endParaRPr lang="ru-RU" sz="2800" dirty="0"/>
          </a:p>
        </p:txBody>
      </p:sp>
      <p:pic>
        <p:nvPicPr>
          <p:cNvPr id="156674" name="Picture 2" descr="http://kodomo.fbb.msu.ru/~tsvetcovroman/term3/block2/pr9/hit_matr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25" y="1585560"/>
            <a:ext cx="8602720" cy="46086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5532125" y="2200040"/>
            <a:ext cx="691290" cy="576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1028" name="Picture 4" descr="http://kodomo.fbb.msu.ru/~anandia/term3/block2/pr10/helicobacter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50" y="2008015"/>
            <a:ext cx="8214766" cy="45317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1069" y="241384"/>
            <a:ext cx="8410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События:  </a:t>
            </a:r>
            <a:r>
              <a:rPr lang="en-US" sz="2800" dirty="0" smtClean="0"/>
              <a:t>…  </a:t>
            </a:r>
            <a:r>
              <a:rPr lang="ru-RU" sz="2800" dirty="0" err="1" smtClean="0"/>
              <a:t>транслокация</a:t>
            </a:r>
            <a:r>
              <a:rPr lang="ru-RU" sz="2800" dirty="0" smtClean="0"/>
              <a:t> </a:t>
            </a:r>
            <a:r>
              <a:rPr lang="en-US" sz="2800" dirty="0" smtClean="0"/>
              <a:t>c </a:t>
            </a:r>
            <a:r>
              <a:rPr lang="ru-RU" sz="2800" dirty="0" smtClean="0"/>
              <a:t>инверсией</a:t>
            </a:r>
            <a:endParaRPr lang="ru-RU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4690" y="1892800"/>
            <a:ext cx="7772400" cy="837715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Медицинский пример:</a:t>
            </a:r>
            <a:br>
              <a:rPr lang="ru-RU" sz="3600" dirty="0" smtClean="0"/>
            </a:br>
            <a:r>
              <a:rPr lang="en-US" sz="3600" dirty="0" smtClean="0"/>
              <a:t>“</a:t>
            </a:r>
            <a:r>
              <a:rPr lang="ru-RU" sz="3600" dirty="0" smtClean="0"/>
              <a:t>Ребенок от трех родителей</a:t>
            </a:r>
            <a:r>
              <a:rPr lang="en-US" sz="3600" dirty="0" smtClean="0"/>
              <a:t>”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5" name="Picture 2" descr="http://binaryapi.ap.org/a359bc099b0e473f92c0c9bf3416f4a3/46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9545" y="3251693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79975" y="6208878"/>
            <a:ext cx="387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Emma Foster, 17, of Red Bank, N.J.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2235" y="164575"/>
            <a:ext cx="8911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А у людей можно менять ДНК </a:t>
            </a:r>
            <a:br>
              <a:rPr lang="ru-RU" sz="4000" dirty="0" smtClean="0"/>
            </a:br>
            <a:r>
              <a:rPr lang="ru-RU" sz="4000" dirty="0" smtClean="0"/>
              <a:t>(геномы) как в эксперименте </a:t>
            </a:r>
            <a:r>
              <a:rPr lang="ru-RU" sz="4000" dirty="0" err="1" smtClean="0"/>
              <a:t>Вентера</a:t>
            </a:r>
            <a:r>
              <a:rPr lang="ru-RU" sz="4000" dirty="0" smtClean="0"/>
              <a:t>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6970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4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Геном человека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48</a:t>
            </a:fld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25" y="1278320"/>
            <a:ext cx="8834127" cy="433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8028450" y="4703685"/>
            <a:ext cx="460860" cy="568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2235" y="318195"/>
            <a:ext cx="86027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Некоторые мутации вызывают наследственные заболевания.</a:t>
            </a:r>
          </a:p>
          <a:p>
            <a:endParaRPr lang="ru-RU" sz="2800" dirty="0" smtClean="0"/>
          </a:p>
          <a:p>
            <a:r>
              <a:rPr lang="ru-RU" sz="2800" dirty="0" smtClean="0"/>
              <a:t>Среди них есть мутации в </a:t>
            </a:r>
            <a:r>
              <a:rPr lang="ru-RU" sz="2800" dirty="0" err="1" smtClean="0"/>
              <a:t>митохондриальной</a:t>
            </a:r>
            <a:r>
              <a:rPr lang="ru-RU" sz="2800" dirty="0" smtClean="0"/>
              <a:t>  ДНК, приводящие к тяжелому заболеванию  - синдрому  Ли:</a:t>
            </a:r>
            <a:r>
              <a:rPr lang="ru-RU" altLang="ru-RU" sz="2800" dirty="0" smtClean="0">
                <a:solidFill>
                  <a:srgbClr val="000000"/>
                </a:solidFill>
              </a:rPr>
              <a:t>  наследственная </a:t>
            </a:r>
            <a:r>
              <a:rPr lang="ru-RU" altLang="ru-RU" sz="2800" dirty="0" err="1" smtClean="0">
                <a:solidFill>
                  <a:srgbClr val="000000"/>
                </a:solidFill>
              </a:rPr>
              <a:t>энцефаломиопатия</a:t>
            </a:r>
            <a:r>
              <a:rPr lang="ru-RU" altLang="ru-RU" sz="2800" dirty="0" smtClean="0">
                <a:solidFill>
                  <a:srgbClr val="000000"/>
                </a:solidFill>
              </a:rPr>
              <a:t> в детском</a:t>
            </a:r>
            <a:br>
              <a:rPr lang="ru-RU" altLang="ru-RU" sz="2800" dirty="0" smtClean="0">
                <a:solidFill>
                  <a:srgbClr val="000000"/>
                </a:solidFill>
              </a:rPr>
            </a:br>
            <a:r>
              <a:rPr lang="ru-RU" altLang="ru-RU" sz="2800" dirty="0" smtClean="0">
                <a:solidFill>
                  <a:srgbClr val="000000"/>
                </a:solidFill>
              </a:rPr>
              <a:t>возрасте.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7880" y="4312315"/>
            <a:ext cx="724653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altLang="ru-RU" sz="2400" dirty="0" smtClean="0">
                <a:solidFill>
                  <a:srgbClr val="000000"/>
                </a:solidFill>
              </a:rPr>
              <a:t>Типичная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мутуция</a:t>
            </a:r>
            <a:r>
              <a:rPr lang="ru-RU" altLang="ru-RU" sz="2400" dirty="0" smtClean="0">
                <a:solidFill>
                  <a:srgbClr val="000000"/>
                </a:solidFill>
              </a:rPr>
              <a:t> в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мтДНК</a:t>
            </a:r>
            <a:r>
              <a:rPr lang="ru-RU" altLang="ru-RU" sz="2400" dirty="0" smtClean="0">
                <a:solidFill>
                  <a:srgbClr val="000000"/>
                </a:solidFill>
              </a:rPr>
              <a:t>, ведущая к синдрому Ли</a:t>
            </a:r>
            <a:r>
              <a:rPr lang="en-US" altLang="ru-RU" sz="2400" dirty="0" smtClean="0">
                <a:solidFill>
                  <a:srgbClr val="000000"/>
                </a:solidFill>
              </a:rPr>
              <a:t>:</a:t>
            </a:r>
            <a:br>
              <a:rPr lang="en-US" altLang="ru-RU" sz="2400" dirty="0" smtClean="0">
                <a:solidFill>
                  <a:srgbClr val="000000"/>
                </a:solidFill>
              </a:rPr>
            </a:br>
            <a:r>
              <a:rPr lang="ru-RU" altLang="ru-RU" sz="2400" dirty="0" smtClean="0">
                <a:solidFill>
                  <a:srgbClr val="000000"/>
                </a:solidFill>
              </a:rPr>
              <a:t>замена 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тимина</a:t>
            </a:r>
            <a:r>
              <a:rPr lang="ru-RU" altLang="ru-RU" sz="2400" dirty="0" smtClean="0">
                <a:solidFill>
                  <a:srgbClr val="000000"/>
                </a:solidFill>
              </a:rPr>
              <a:t> (</a:t>
            </a:r>
            <a:r>
              <a:rPr lang="en-US" altLang="ru-RU" sz="2400" dirty="0" smtClean="0">
                <a:solidFill>
                  <a:srgbClr val="000000"/>
                </a:solidFill>
              </a:rPr>
              <a:t>T) </a:t>
            </a:r>
            <a:r>
              <a:rPr lang="ru-RU" altLang="ru-RU" sz="2400" dirty="0" smtClean="0">
                <a:solidFill>
                  <a:srgbClr val="000000"/>
                </a:solidFill>
              </a:rPr>
              <a:t>на гуанин </a:t>
            </a:r>
            <a:r>
              <a:rPr lang="en-US" altLang="ru-RU" sz="2400" dirty="0" smtClean="0">
                <a:solidFill>
                  <a:srgbClr val="000000"/>
                </a:solidFill>
              </a:rPr>
              <a:t>(G)</a:t>
            </a:r>
            <a:r>
              <a:rPr lang="ru-RU" altLang="ru-RU" sz="2400" dirty="0" smtClean="0">
                <a:solidFill>
                  <a:srgbClr val="000000"/>
                </a:solidFill>
              </a:rPr>
              <a:t> в положении 8993,</a:t>
            </a:r>
          </a:p>
          <a:p>
            <a:pPr marL="0" lvl="1"/>
            <a:r>
              <a:rPr lang="ru-RU" altLang="ru-RU" sz="2400" dirty="0" smtClean="0">
                <a:solidFill>
                  <a:srgbClr val="000000"/>
                </a:solidFill>
              </a:rPr>
              <a:t> что ведет к замене аргинина на лейцин в составе </a:t>
            </a:r>
            <a:br>
              <a:rPr lang="ru-RU" altLang="ru-RU" sz="2400" dirty="0" smtClean="0">
                <a:solidFill>
                  <a:srgbClr val="000000"/>
                </a:solidFill>
              </a:rPr>
            </a:br>
            <a:r>
              <a:rPr lang="ru-RU" altLang="ru-RU" sz="2400" dirty="0" smtClean="0">
                <a:solidFill>
                  <a:srgbClr val="000000"/>
                </a:solidFill>
              </a:rPr>
              <a:t>6-й субъединицы фермента 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АТФазы</a:t>
            </a:r>
            <a:r>
              <a:rPr lang="ru-RU" altLang="ru-RU" sz="2400" dirty="0" smtClean="0">
                <a:solidFill>
                  <a:srgbClr val="000000"/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360"/>
            <a:ext cx="8229600" cy="960125"/>
          </a:xfrm>
        </p:spPr>
        <p:txBody>
          <a:bodyPr>
            <a:normAutofit/>
          </a:bodyPr>
          <a:lstStyle/>
          <a:p>
            <a:r>
              <a:rPr lang="ru-RU" dirty="0" smtClean="0"/>
              <a:t>Наследственная информация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13330" y="855864"/>
            <a:ext cx="8229600" cy="5799155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Информация нужна кому-то</a:t>
            </a:r>
            <a:endParaRPr lang="ru-RU" dirty="0" smtClean="0"/>
          </a:p>
          <a:p>
            <a:pPr lvl="1"/>
            <a:r>
              <a:rPr lang="ru-RU" dirty="0" smtClean="0"/>
              <a:t>живой клетке</a:t>
            </a:r>
          </a:p>
          <a:p>
            <a:pPr lvl="1"/>
            <a:r>
              <a:rPr lang="ru-RU" dirty="0" smtClean="0"/>
              <a:t>чудакам, которым хочется сунуть свой нос всюду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ru-RU" dirty="0" smtClean="0">
                <a:sym typeface="Wingdings" pitchFamily="2" charset="2"/>
              </a:rPr>
              <a:t> и,</a:t>
            </a:r>
            <a:br>
              <a:rPr lang="ru-RU" dirty="0" smtClean="0">
                <a:sym typeface="Wingdings" pitchFamily="2" charset="2"/>
              </a:rPr>
            </a:br>
            <a:r>
              <a:rPr lang="ru-RU" dirty="0" smtClean="0">
                <a:sym typeface="Wingdings" pitchFamily="2" charset="2"/>
              </a:rPr>
              <a:t> временами, извлечь из этого пользу</a:t>
            </a:r>
            <a:br>
              <a:rPr lang="ru-RU" dirty="0" smtClean="0">
                <a:sym typeface="Wingdings" pitchFamily="2" charset="2"/>
              </a:rPr>
            </a:br>
            <a:endParaRPr lang="ru-RU" dirty="0" smtClean="0"/>
          </a:p>
          <a:p>
            <a:r>
              <a:rPr lang="ru-RU" sz="3800" dirty="0" smtClean="0"/>
              <a:t>Информация записывается на каком-то носителе</a:t>
            </a:r>
          </a:p>
          <a:p>
            <a:pPr lvl="1"/>
            <a:r>
              <a:rPr lang="ru-RU" dirty="0" smtClean="0"/>
              <a:t>Молекула (-</a:t>
            </a:r>
            <a:r>
              <a:rPr lang="ru-RU" dirty="0" err="1" smtClean="0"/>
              <a:t>ы</a:t>
            </a:r>
            <a:r>
              <a:rPr lang="ru-RU" dirty="0" smtClean="0"/>
              <a:t>) </a:t>
            </a:r>
            <a:r>
              <a:rPr lang="ru-RU" b="1" dirty="0" smtClean="0"/>
              <a:t>ДНК в клетке</a:t>
            </a:r>
            <a:r>
              <a:rPr lang="ru-RU" dirty="0" smtClean="0"/>
              <a:t>; РНК – у многих вирусов, напр., вируса гриппа</a:t>
            </a:r>
          </a:p>
          <a:p>
            <a:pPr lvl="1"/>
            <a:r>
              <a:rPr lang="ru-RU" b="1" dirty="0" smtClean="0"/>
              <a:t>Магнитном диске </a:t>
            </a:r>
            <a:r>
              <a:rPr lang="ru-RU" dirty="0" smtClean="0"/>
              <a:t>или </a:t>
            </a:r>
            <a:r>
              <a:rPr lang="ru-RU" dirty="0" smtClean="0"/>
              <a:t>в научном журнале </a:t>
            </a:r>
            <a:r>
              <a:rPr lang="ru-RU" dirty="0" smtClean="0"/>
              <a:t>– для чудаков</a:t>
            </a:r>
            <a:br>
              <a:rPr lang="ru-RU" dirty="0" smtClean="0"/>
            </a:br>
            <a:endParaRPr lang="ru-RU" dirty="0" smtClean="0"/>
          </a:p>
          <a:p>
            <a:r>
              <a:rPr lang="ru-RU" sz="3800" dirty="0" smtClean="0"/>
              <a:t>Кодируется каким-то образом</a:t>
            </a:r>
          </a:p>
          <a:p>
            <a:pPr lvl="1"/>
            <a:r>
              <a:rPr lang="ru-RU" dirty="0" smtClean="0"/>
              <a:t>Химической формулой молекулы ДНК, которая в первом приближении определяется последовательностью нуклеотидов</a:t>
            </a:r>
          </a:p>
          <a:p>
            <a:pPr lvl="2"/>
            <a:r>
              <a:rPr lang="ru-RU" dirty="0" smtClean="0"/>
              <a:t>То, что с</a:t>
            </a:r>
            <a:r>
              <a:rPr lang="ru-RU" dirty="0" smtClean="0"/>
              <a:t>верх этого называется </a:t>
            </a:r>
            <a:r>
              <a:rPr lang="ru-RU" dirty="0" err="1" smtClean="0"/>
              <a:t>эпигенетикой</a:t>
            </a:r>
            <a:endParaRPr lang="ru-RU" dirty="0" smtClean="0"/>
          </a:p>
          <a:p>
            <a:pPr lvl="1"/>
            <a:r>
              <a:rPr lang="ru-RU" dirty="0" smtClean="0"/>
              <a:t>Последовательностью букв </a:t>
            </a:r>
            <a:r>
              <a:rPr lang="en-US" dirty="0" smtClean="0"/>
              <a:t>A, T, G, C: A –</a:t>
            </a:r>
            <a:r>
              <a:rPr lang="ru-RU" dirty="0" err="1" smtClean="0"/>
              <a:t>аденин</a:t>
            </a:r>
            <a:r>
              <a:rPr lang="ru-RU" dirty="0" smtClean="0"/>
              <a:t>, </a:t>
            </a:r>
            <a:r>
              <a:rPr lang="en-US" dirty="0" smtClean="0"/>
              <a:t>T </a:t>
            </a:r>
            <a:r>
              <a:rPr lang="ru-RU" dirty="0" smtClean="0"/>
              <a:t>– </a:t>
            </a:r>
            <a:r>
              <a:rPr lang="ru-RU" dirty="0" err="1" smtClean="0"/>
              <a:t>тимин</a:t>
            </a:r>
            <a:r>
              <a:rPr lang="ru-RU" dirty="0" smtClean="0"/>
              <a:t> (заменяется на </a:t>
            </a:r>
            <a:r>
              <a:rPr lang="ru-RU" dirty="0" err="1" smtClean="0"/>
              <a:t>урацил</a:t>
            </a:r>
            <a:r>
              <a:rPr lang="ru-RU" dirty="0" smtClean="0"/>
              <a:t> в РНК), </a:t>
            </a:r>
            <a:r>
              <a:rPr lang="en-US" dirty="0" smtClean="0"/>
              <a:t>G –</a:t>
            </a:r>
            <a:r>
              <a:rPr lang="ru-RU" dirty="0" smtClean="0"/>
              <a:t> гуанин, </a:t>
            </a:r>
            <a:r>
              <a:rPr lang="en-US" dirty="0" smtClean="0"/>
              <a:t>C – </a:t>
            </a:r>
            <a:r>
              <a:rPr lang="ru-RU" dirty="0" err="1" smtClean="0"/>
              <a:t>цитозин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3800" dirty="0" smtClean="0"/>
              <a:t>Читатель  - живая клетка или чудак – должен понимать язык, на котором  записана информация</a:t>
            </a:r>
          </a:p>
          <a:p>
            <a:r>
              <a:rPr lang="ru-RU" sz="3800" dirty="0" smtClean="0"/>
              <a:t>Кто автор?</a:t>
            </a:r>
          </a:p>
          <a:p>
            <a:pPr lvl="1"/>
            <a:r>
              <a:rPr lang="ru-RU" b="1" dirty="0" smtClean="0"/>
              <a:t>Эволюция: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ru-RU" dirty="0" smtClean="0"/>
              <a:t>наследственность, изменчивость, отбор</a:t>
            </a:r>
            <a:r>
              <a:rPr lang="en-US" dirty="0" smtClean="0"/>
              <a:t>”</a:t>
            </a:r>
            <a:r>
              <a:rPr lang="ru-RU" dirty="0" smtClean="0"/>
              <a:t> как пишут биологи.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2466" name="AutoShape 2" descr="Картинки по запросу буратино и оч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68" name="Picture 4" descr="Картинки по запросу буратино и оч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5565" y="1009485"/>
            <a:ext cx="1267365" cy="1242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2235" y="241385"/>
            <a:ext cx="87563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0000"/>
                </a:solidFill>
              </a:rPr>
              <a:t>Митохондриальная</a:t>
            </a:r>
            <a:r>
              <a:rPr lang="ru-RU" sz="2400" dirty="0" smtClean="0">
                <a:solidFill>
                  <a:srgbClr val="000000"/>
                </a:solidFill>
              </a:rPr>
              <a:t> ДНК содержится в митохондрии – фабрике энергии в клетке.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</a:rPr>
              <a:t>Митохондрии произошли </a:t>
            </a:r>
            <a:r>
              <a:rPr lang="en-US" sz="2400" dirty="0" smtClean="0">
                <a:solidFill>
                  <a:srgbClr val="000000"/>
                </a:solidFill>
              </a:rPr>
              <a:t>&gt; 1</a:t>
            </a:r>
            <a:r>
              <a:rPr lang="ru-RU" sz="2400" dirty="0" err="1" smtClean="0">
                <a:solidFill>
                  <a:srgbClr val="000000"/>
                </a:solidFill>
              </a:rPr>
              <a:t>млрд</a:t>
            </a:r>
            <a:r>
              <a:rPr lang="ru-RU" sz="2400" dirty="0" smtClean="0">
                <a:solidFill>
                  <a:srgbClr val="000000"/>
                </a:solidFill>
              </a:rPr>
              <a:t> лет тому назад путем поглощения бактерии клеткой предка всех эукариот – животных, растений.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</a:rPr>
              <a:t>С тех пор геном митохондрий претерпел значительные изменения,  редуцировался до  16 000 пар нуклеотидов, в нем осталось  несколько десятков  генов, самых необходимых для дыхания – основного способа получения и </a:t>
            </a:r>
            <a:r>
              <a:rPr lang="ru-RU" sz="2400" dirty="0" err="1" smtClean="0">
                <a:solidFill>
                  <a:srgbClr val="000000"/>
                </a:solidFill>
              </a:rPr>
              <a:t>запасения</a:t>
            </a:r>
            <a:r>
              <a:rPr lang="ru-RU" sz="2400" dirty="0" smtClean="0">
                <a:solidFill>
                  <a:srgbClr val="000000"/>
                </a:solidFill>
              </a:rPr>
              <a:t> энергией. 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</a:rPr>
              <a:t>Но!  В зиготе вся </a:t>
            </a:r>
            <a:r>
              <a:rPr lang="ru-RU" sz="2400" dirty="0" err="1" smtClean="0">
                <a:solidFill>
                  <a:srgbClr val="000000"/>
                </a:solidFill>
              </a:rPr>
              <a:t>митохондриальная</a:t>
            </a:r>
            <a:r>
              <a:rPr lang="ru-RU" sz="2400" dirty="0" smtClean="0">
                <a:solidFill>
                  <a:srgbClr val="000000"/>
                </a:solidFill>
              </a:rPr>
              <a:t> ДНК  - от мамы. 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</a:rPr>
              <a:t>Папин сперматозоид представлен  в зиготе  только хромосомами, которые  попадают в ядро зиготы.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205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60" y="227584"/>
            <a:ext cx="8257075" cy="625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0424B-BA00-4C1D-946A-CCF19F3E8C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235" y="548625"/>
            <a:ext cx="864112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</a:rPr>
              <a:t>Если </a:t>
            </a:r>
            <a:r>
              <a:rPr lang="ru-RU" altLang="ru-RU" sz="2800" dirty="0" err="1" smtClean="0">
                <a:solidFill>
                  <a:srgbClr val="000000"/>
                </a:solidFill>
              </a:rPr>
              <a:t>митохондриальная</a:t>
            </a:r>
            <a:r>
              <a:rPr lang="ru-RU" altLang="ru-RU" sz="2800" dirty="0" smtClean="0">
                <a:solidFill>
                  <a:srgbClr val="000000"/>
                </a:solidFill>
              </a:rPr>
              <a:t> ДНК матери содержит вредную мутацию, то она </a:t>
            </a:r>
            <a:r>
              <a:rPr lang="ru-RU" altLang="ru-RU" sz="2800" u="sng" dirty="0" smtClean="0">
                <a:solidFill>
                  <a:srgbClr val="000000"/>
                </a:solidFill>
              </a:rPr>
              <a:t>обязательно</a:t>
            </a:r>
            <a:r>
              <a:rPr lang="ru-RU" altLang="ru-RU" sz="2800" dirty="0" smtClean="0">
                <a:solidFill>
                  <a:srgbClr val="000000"/>
                </a:solidFill>
              </a:rPr>
              <a:t>  передаётся плоду.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Митохондрий много. В них мутации могут появляются независимо.  Клинические проявления зависят от числа митохондрий с плохой мутацией.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Поэтому у матери может не быть синдрома Ли (т.к. в ее соматических клетках мало плохих митохондрий), а в ее яйцеклетках – много митохондрий с мутациями, что приведет к болезни ребенка – если он сможет родиться.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53</a:t>
            </a:fld>
            <a:endParaRPr lang="ru-RU"/>
          </a:p>
        </p:txBody>
      </p:sp>
      <p:pic>
        <p:nvPicPr>
          <p:cNvPr id="3074" name="Picture 2" descr="https://www.sciencenews.org/sites/default/files/2016/10/101716_TI_3parentbaby_inline_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39" y="1316725"/>
            <a:ext cx="8641125" cy="52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235" y="0"/>
            <a:ext cx="8679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Схема экстракорпорального оплодотворения с </a:t>
            </a:r>
            <a:br>
              <a:rPr lang="ru-RU" sz="2800" dirty="0" smtClean="0"/>
            </a:br>
            <a:r>
              <a:rPr lang="ru-RU" sz="2800" dirty="0" smtClean="0"/>
              <a:t>использованием </a:t>
            </a:r>
            <a:r>
              <a:rPr lang="ru-RU" sz="2800" dirty="0" err="1" smtClean="0"/>
              <a:t>митохондриальной</a:t>
            </a:r>
            <a:r>
              <a:rPr lang="ru-RU" sz="2800" dirty="0" smtClean="0"/>
              <a:t>  ДНК </a:t>
            </a:r>
            <a:br>
              <a:rPr lang="ru-RU" sz="2800" dirty="0" smtClean="0"/>
            </a:br>
            <a:r>
              <a:rPr lang="ru-RU" sz="2800" dirty="0" smtClean="0"/>
              <a:t>женщины - донора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6107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85855" y="1239915"/>
            <a:ext cx="8410695" cy="480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Первый ребенок по такой схеме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родился в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апреле 201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года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+mj-lt"/>
                <a:ea typeface="+mj-ea"/>
                <a:cs typeface="+mj-cs"/>
              </a:rPr>
              <a:t>По юридическим причинам, экстракорпоральное зачатие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выполнено в Мехико, родился ребенок в Нью-Йорке.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У него 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митохондриальная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ДНК от матери - </a:t>
            </a:r>
            <a:r>
              <a:rPr lang="ru-RU" sz="4400" dirty="0" smtClean="0"/>
              <a:t>донора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(проверено), он здоров.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Эмма Форстер и еще 17 детей были зачаты иначе, но по-видимому,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дело тоже в донорской 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мтДНК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.  Им в оплодотворенной клетке заменяли 20% цитоплазмы на цитоплазму от яйцеклетки матери-донора.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Такие манипуляции выполняли в США,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NJ,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с 1996 по 2001 год. Потом они были запрещены в США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7450" y="279790"/>
            <a:ext cx="8295480" cy="806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Такой способ зачатия разрешен в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UK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29339" y="3122592"/>
            <a:ext cx="64136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Jacques</a:t>
            </a:r>
            <a:r>
              <a:rPr lang="ru-RU" dirty="0" smtClean="0"/>
              <a:t> </a:t>
            </a:r>
            <a:r>
              <a:rPr lang="en-US" b="1" dirty="0" smtClean="0">
                <a:solidFill>
                  <a:srgbClr val="333333"/>
                </a:solidFill>
                <a:latin typeface="Helvetica Neue"/>
              </a:rPr>
              <a:t>Cohen</a:t>
            </a: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/>
              <a:t>Saint Barnabas Medical Center in Livingston, N.J.</a:t>
            </a:r>
            <a:endParaRPr lang="en-US" b="1" dirty="0" smtClean="0">
              <a:solidFill>
                <a:srgbClr val="333333"/>
              </a:solidFill>
              <a:latin typeface="Helvetica Neue"/>
            </a:endParaRPr>
          </a:p>
          <a:p>
            <a:endParaRPr lang="en-US" dirty="0" smtClean="0">
              <a:solidFill>
                <a:srgbClr val="333333"/>
              </a:solidFill>
              <a:latin typeface="Helvetica Neue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Helvetica Neue"/>
              </a:rPr>
              <a:t>More than 15 years ago, 17 babies were born after an experimental infertility treatment that gave them DNA from three people: Mom, Dad and an egg donor.</a:t>
            </a:r>
          </a:p>
          <a:p>
            <a:r>
              <a:rPr lang="en-US" dirty="0" smtClean="0">
                <a:solidFill>
                  <a:srgbClr val="333333"/>
                </a:solidFill>
                <a:latin typeface="Helvetica Neue"/>
              </a:rPr>
              <a:t>Now researchers have checked up on how the babies are doing as teenagers. The preliminary verdict: The kids are all right.</a:t>
            </a:r>
          </a:p>
          <a:p>
            <a:endParaRPr lang="en-US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dirty="0" smtClean="0"/>
              <a:t>Cohen's hospital performed the infertility treatment between 1996 and 2001 on 33 couples who failed to conceive after roughly five tries at in vitro fertilization.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2050" name="Picture 2" descr="http://binaryapi.ap.org/a359bc099b0e473f92c0c9bf3416f4a3/46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140" y="91895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39516"/>
            <a:ext cx="387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Emma Foster, 17, of Red Bank, N.J.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6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3095" y="587030"/>
            <a:ext cx="79114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Февр. 2018 г.</a:t>
            </a:r>
          </a:p>
          <a:p>
            <a:r>
              <a:rPr lang="ru-RU" sz="2400" dirty="0" smtClean="0"/>
              <a:t>Первые "легальные" дети от трех родителей могут появиться в Великобритании уже в текущем году. Имена пациентов и то, когда будет или уже была проведена процедура оплодотворения, не раскрываются.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38004" y="2699305"/>
            <a:ext cx="67976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Автор методики </a:t>
            </a:r>
            <a:r>
              <a:rPr lang="ru-RU" sz="2400" dirty="0" smtClean="0"/>
              <a:t>- казахстанско-американский </a:t>
            </a:r>
            <a:r>
              <a:rPr lang="ru-RU" sz="2400" dirty="0" smtClean="0"/>
              <a:t>биолога </a:t>
            </a:r>
            <a:r>
              <a:rPr lang="ru-RU" sz="2400" dirty="0" err="1" smtClean="0"/>
              <a:t>Шукрата</a:t>
            </a:r>
            <a:r>
              <a:rPr lang="ru-RU" sz="2400" dirty="0" smtClean="0"/>
              <a:t> </a:t>
            </a:r>
            <a:r>
              <a:rPr lang="ru-RU" sz="2400" dirty="0" err="1" smtClean="0"/>
              <a:t>Миталипов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Процедура была разработана командой </a:t>
            </a:r>
            <a:r>
              <a:rPr lang="ru-RU" sz="2400" dirty="0" err="1" smtClean="0"/>
              <a:t>Миталипова</a:t>
            </a:r>
            <a:r>
              <a:rPr lang="ru-RU" sz="2400" dirty="0" smtClean="0"/>
              <a:t> в 2009 году во время опытов на обезьянах</a:t>
            </a:r>
          </a:p>
          <a:p>
            <a:endParaRPr lang="ru-RU" sz="2400" dirty="0" smtClean="0"/>
          </a:p>
          <a:p>
            <a:r>
              <a:rPr lang="en-US" sz="2400" dirty="0" smtClean="0"/>
              <a:t>Tachibana M,</a:t>
            </a:r>
            <a:r>
              <a:rPr lang="ru-RU" sz="2400" dirty="0" smtClean="0"/>
              <a:t> </a:t>
            </a:r>
            <a:r>
              <a:rPr lang="en-US" sz="2400" dirty="0" smtClean="0"/>
              <a:t>et al., Mitochondrial gene replacement in primate offspring and</a:t>
            </a:r>
            <a:r>
              <a:rPr lang="ru-RU" sz="2400" dirty="0" smtClean="0"/>
              <a:t> </a:t>
            </a:r>
            <a:r>
              <a:rPr lang="en-US" sz="2400" dirty="0" smtClean="0"/>
              <a:t>embryonic stem cells </a:t>
            </a:r>
            <a:r>
              <a:rPr lang="fr-FR" sz="2400" dirty="0" smtClean="0"/>
              <a:t>Nature. 2009;461(7262):367-72</a:t>
            </a:r>
            <a:endParaRPr lang="en-US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95" y="2008015"/>
            <a:ext cx="7772400" cy="1362075"/>
          </a:xfrm>
        </p:spPr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Авторы бывают разные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1930" y="243047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Вечеринка в саду</a:t>
            </a:r>
            <a:br>
              <a:rPr lang="ru-RU" sz="2800" dirty="0" smtClean="0"/>
            </a:br>
            <a:r>
              <a:rPr lang="ru-RU" sz="2800" dirty="0" smtClean="0"/>
              <a:t>А я уже ни </a:t>
            </a:r>
            <a:r>
              <a:rPr lang="ru-RU" sz="2800" dirty="0" err="1" smtClean="0"/>
              <a:t>бу-бу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И ты обо мне ни гу-гу!!!</a:t>
            </a:r>
            <a:br>
              <a:rPr lang="ru-RU" sz="2800" dirty="0" smtClean="0"/>
            </a:br>
            <a:r>
              <a:rPr lang="ru-RU" sz="2800" dirty="0" smtClean="0"/>
              <a:t>Ни кому, ни кому!!!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7450" y="1815990"/>
            <a:ext cx="8386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ИЗБРАННЫЕ СТИХИ ИЗ МАШИНЫ: "КИБЕР-ПУШКИН 1.0 БЕТА"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2235" y="2699305"/>
            <a:ext cx="8671989" cy="1254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Первоначально хранится в оплодотворенной яйцеклетке – </a:t>
            </a:r>
            <a:r>
              <a:rPr lang="ru-RU" b="1" dirty="0" smtClean="0">
                <a:solidFill>
                  <a:schemeClr val="tx1"/>
                </a:solidFill>
              </a:rPr>
              <a:t>зиготе </a:t>
            </a:r>
            <a:r>
              <a:rPr lang="ru-RU" dirty="0" smtClean="0">
                <a:solidFill>
                  <a:schemeClr val="tx1"/>
                </a:solidFill>
              </a:rPr>
              <a:t>(у эукариот)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70640" y="1124700"/>
            <a:ext cx="8671989" cy="1651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Значит, геном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ru-RU" dirty="0" smtClean="0">
                <a:solidFill>
                  <a:schemeClr val="tx1"/>
                </a:solidFill>
              </a:rPr>
              <a:t>наследственная информация) сосредоточен в совокупности всей ДНК клетки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2235" y="4273910"/>
            <a:ext cx="8602720" cy="1522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Копируется </a:t>
            </a:r>
            <a:r>
              <a:rPr lang="ru-RU" dirty="0" err="1" smtClean="0">
                <a:solidFill>
                  <a:schemeClr val="tx1"/>
                </a:solidFill>
              </a:rPr>
              <a:t>один-к-одному</a:t>
            </a:r>
            <a:r>
              <a:rPr lang="ru-RU" dirty="0" smtClean="0">
                <a:solidFill>
                  <a:schemeClr val="tx1"/>
                </a:solidFill>
              </a:rPr>
              <a:t> во все клетки организма (репликация ДНК) при делении клеток (</a:t>
            </a:r>
            <a:r>
              <a:rPr lang="ru-RU" b="1" dirty="0" smtClean="0">
                <a:solidFill>
                  <a:schemeClr val="tx1"/>
                </a:solidFill>
              </a:rPr>
              <a:t>митоз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0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8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ДНК как носитель информации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640" y="1239915"/>
            <a:ext cx="8602720" cy="4939605"/>
          </a:xfrm>
        </p:spPr>
        <p:txBody>
          <a:bodyPr>
            <a:normAutofit/>
          </a:bodyPr>
          <a:lstStyle/>
          <a:p>
            <a:r>
              <a:rPr lang="ru-RU" dirty="0" smtClean="0"/>
              <a:t>ДНК – молекула: полярный линейный  </a:t>
            </a:r>
            <a:r>
              <a:rPr lang="ru-RU" dirty="0" err="1" smtClean="0"/>
              <a:t>гетерополимер</a:t>
            </a:r>
            <a:r>
              <a:rPr lang="ru-RU" dirty="0" smtClean="0"/>
              <a:t> </a:t>
            </a:r>
            <a:r>
              <a:rPr lang="ru-RU" sz="2600" dirty="0" smtClean="0">
                <a:solidFill>
                  <a:srgbClr val="0070C0"/>
                </a:solidFill>
              </a:rPr>
              <a:t>Картинка – см. след. слайд</a:t>
            </a:r>
          </a:p>
          <a:p>
            <a:pPr lvl="1"/>
            <a:r>
              <a:rPr lang="ru-RU" sz="2400" dirty="0" smtClean="0"/>
              <a:t>При обычной температуре (в живых организмах) состоит из двух цепочек, связанных водородными связями между </a:t>
            </a:r>
            <a:r>
              <a:rPr lang="ru-RU" sz="2400" dirty="0" err="1" smtClean="0"/>
              <a:t>комплементарными</a:t>
            </a:r>
            <a:r>
              <a:rPr lang="ru-RU" sz="2400" dirty="0" smtClean="0"/>
              <a:t> основаниями </a:t>
            </a:r>
            <a:r>
              <a:rPr lang="en-US" sz="2400" dirty="0" smtClean="0"/>
              <a:t>A-T </a:t>
            </a:r>
            <a:r>
              <a:rPr lang="ru-RU" sz="2400" dirty="0" smtClean="0"/>
              <a:t>и </a:t>
            </a:r>
            <a:r>
              <a:rPr lang="en-US" sz="2400" dirty="0" smtClean="0"/>
              <a:t>G-C</a:t>
            </a:r>
            <a:endParaRPr lang="ru-RU" sz="2400" dirty="0" smtClean="0"/>
          </a:p>
          <a:p>
            <a:pPr lvl="1"/>
            <a:r>
              <a:rPr lang="ru-RU" sz="2400" dirty="0" smtClean="0"/>
              <a:t>Очень устойчива ко внешним воздействиям </a:t>
            </a:r>
            <a:br>
              <a:rPr lang="ru-RU" sz="2400" dirty="0" smtClean="0"/>
            </a:br>
            <a:r>
              <a:rPr lang="ru-RU" sz="2400" dirty="0" smtClean="0"/>
              <a:t>(выделена из кости лошади, жившей 700 000 лет тому назад! И определена последовательность генома)</a:t>
            </a:r>
            <a:br>
              <a:rPr lang="ru-RU" sz="2400" dirty="0" smtClean="0"/>
            </a:br>
            <a:endParaRPr lang="ru-RU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/>
              <a:t>Остов – полимер, и четыре основания: </a:t>
            </a:r>
            <a:br>
              <a:rPr lang="ru-RU" dirty="0" smtClean="0"/>
            </a:br>
            <a:r>
              <a:rPr lang="en-US" dirty="0" smtClean="0"/>
              <a:t>A, T, G, C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err="1" smtClean="0"/>
              <a:t>аденин</a:t>
            </a:r>
            <a:r>
              <a:rPr lang="ru-RU" dirty="0" smtClean="0"/>
              <a:t>, </a:t>
            </a:r>
            <a:r>
              <a:rPr lang="ru-RU" dirty="0" err="1" smtClean="0"/>
              <a:t>тимин</a:t>
            </a:r>
            <a:r>
              <a:rPr lang="ru-RU" dirty="0" smtClean="0"/>
              <a:t>, гуанин, </a:t>
            </a:r>
            <a:r>
              <a:rPr lang="ru-RU" dirty="0" err="1" smtClean="0"/>
              <a:t>цитозин</a:t>
            </a:r>
            <a:r>
              <a:rPr lang="ru-RU" dirty="0" smtClean="0"/>
              <a:t>)</a:t>
            </a:r>
            <a:endParaRPr lang="en-US" sz="2400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3829" y="4542745"/>
            <a:ext cx="8717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Orlando L et al. 2013 Recalibrating </a:t>
            </a:r>
            <a:r>
              <a:rPr lang="en-US" dirty="0" err="1" smtClean="0"/>
              <a:t>Equus</a:t>
            </a:r>
            <a:r>
              <a:rPr lang="en-US" dirty="0" smtClean="0"/>
              <a:t> evolution</a:t>
            </a:r>
            <a:r>
              <a:rPr lang="ru-RU" dirty="0" smtClean="0"/>
              <a:t> </a:t>
            </a:r>
            <a:r>
              <a:rPr lang="en-US" dirty="0" smtClean="0"/>
              <a:t>using the genome sequence of an early Middle</a:t>
            </a:r>
            <a:r>
              <a:rPr lang="ru-RU" dirty="0" smtClean="0"/>
              <a:t> </a:t>
            </a:r>
            <a:r>
              <a:rPr lang="en-US" dirty="0" smtClean="0"/>
              <a:t>Pleistocene horse. Nature 499, 74– 78.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69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5575" y="202980"/>
            <a:ext cx="53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Химическая формула ДНК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78506" y="1969610"/>
            <a:ext cx="35662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Обратите внимание на стрелки: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каждая цепочка ДНК имеет ориентацию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от 5</a:t>
            </a:r>
            <a:r>
              <a:rPr lang="en-US" sz="2800" dirty="0" smtClean="0">
                <a:solidFill>
                  <a:srgbClr val="C00000"/>
                </a:solidFill>
              </a:rPr>
              <a:t>’- </a:t>
            </a:r>
            <a:r>
              <a:rPr lang="ru-RU" sz="2800" dirty="0" smtClean="0">
                <a:solidFill>
                  <a:srgbClr val="C00000"/>
                </a:solidFill>
              </a:rPr>
              <a:t>к</a:t>
            </a:r>
            <a:r>
              <a:rPr lang="en-US" sz="2800" dirty="0" smtClean="0">
                <a:solidFill>
                  <a:srgbClr val="C00000"/>
                </a:solidFill>
              </a:rPr>
              <a:t> 3’-</a:t>
            </a:r>
            <a:r>
              <a:rPr lang="ru-RU" sz="2800" dirty="0" smtClean="0">
                <a:solidFill>
                  <a:srgbClr val="C00000"/>
                </a:solidFill>
              </a:rPr>
              <a:t>концу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Цепочки ориентированы противоположно!</a:t>
            </a:r>
            <a:endParaRPr lang="ru-RU" sz="2800" dirty="0"/>
          </a:p>
        </p:txBody>
      </p:sp>
      <p:grpSp>
        <p:nvGrpSpPr>
          <p:cNvPr id="2" name="Группа 8"/>
          <p:cNvGrpSpPr/>
          <p:nvPr/>
        </p:nvGrpSpPr>
        <p:grpSpPr>
          <a:xfrm>
            <a:off x="155575" y="855865"/>
            <a:ext cx="5069309" cy="5607130"/>
            <a:chOff x="155575" y="433410"/>
            <a:chExt cx="5437187" cy="6000750"/>
          </a:xfrm>
        </p:grpSpPr>
        <p:pic>
          <p:nvPicPr>
            <p:cNvPr id="4" name="Picture 3" descr="D:\-=Gol=-\lect5\chain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575" y="433410"/>
              <a:ext cx="5437187" cy="6000750"/>
            </a:xfrm>
            <a:prstGeom prst="rect">
              <a:avLst/>
            </a:prstGeom>
            <a:noFill/>
          </p:spPr>
        </p:pic>
        <p:sp>
          <p:nvSpPr>
            <p:cNvPr id="7" name="Стрелка вниз 6"/>
            <p:cNvSpPr/>
            <p:nvPr/>
          </p:nvSpPr>
          <p:spPr>
            <a:xfrm rot="20795324">
              <a:off x="584412" y="2013021"/>
              <a:ext cx="484632" cy="37548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низ 7"/>
            <p:cNvSpPr/>
            <p:nvPr/>
          </p:nvSpPr>
          <p:spPr>
            <a:xfrm rot="9946150">
              <a:off x="4939050" y="1554059"/>
              <a:ext cx="484632" cy="37548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86480" y="165100"/>
            <a:ext cx="39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Последовательность этой ДНК:</a:t>
            </a:r>
          </a:p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TCTC </a:t>
            </a:r>
            <a:r>
              <a:rPr lang="ru-RU" sz="3200" b="1" dirty="0" smtClean="0"/>
              <a:t>или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GAGA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4888</TotalTime>
  <Words>1873</Words>
  <Application>Microsoft Office PowerPoint</Application>
  <PresentationFormat>Экран (4:3)</PresentationFormat>
  <Paragraphs>389</Paragraphs>
  <Slides>57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Геном</vt:lpstr>
      <vt:lpstr>Геном — совокупность наследственной  информации организма </vt:lpstr>
      <vt:lpstr>Слайд 3</vt:lpstr>
      <vt:lpstr>Слайд 4</vt:lpstr>
      <vt:lpstr>Наследственная информация </vt:lpstr>
      <vt:lpstr>Авторы бывают разные </vt:lpstr>
      <vt:lpstr>Слайд 7</vt:lpstr>
      <vt:lpstr>ДНК как носитель информации</vt:lpstr>
      <vt:lpstr>Слайд 9</vt:lpstr>
      <vt:lpstr>Слайд 10</vt:lpstr>
      <vt:lpstr>Микрофотография маленькой кольцевой ДНК бактерии - плазмиды</vt:lpstr>
      <vt:lpstr>Слайд 12</vt:lpstr>
      <vt:lpstr>Задание 0 (обязательное!).</vt:lpstr>
      <vt:lpstr>Как доказать, что ДНК несет всю наследственную информацию? </vt:lpstr>
      <vt:lpstr>А это геном Крэга вентера : 2007 год  (след. слайд)</vt:lpstr>
      <vt:lpstr>Слайд 16</vt:lpstr>
      <vt:lpstr>Крэг Вентер создал институт, который переписал геном Крэга Вентера (записанный на его ДНК) в текстовый файл (кусочек его мы видели) </vt:lpstr>
      <vt:lpstr>“Её родитель – компьютер” К.Вентер</vt:lpstr>
      <vt:lpstr>Слайд 19</vt:lpstr>
      <vt:lpstr>Этапы эксперимента</vt:lpstr>
      <vt:lpstr>По микробиологическим признакам химерные бактерии были как M.mycoides – той, последовательность генома которой использовали для синтеза ДНК</vt:lpstr>
      <vt:lpstr>Из интервью C. Venter’а CNN </vt:lpstr>
      <vt:lpstr>Торжество науки, но …</vt:lpstr>
      <vt:lpstr>Детали</vt:lpstr>
      <vt:lpstr>Слайд 25</vt:lpstr>
      <vt:lpstr>Слайд 26</vt:lpstr>
      <vt:lpstr>Геном содержит инструкцию по созданию и жизни организма</vt:lpstr>
      <vt:lpstr>Исполнители инструкций в клетке</vt:lpstr>
      <vt:lpstr>Слайд 29</vt:lpstr>
      <vt:lpstr>Слайд 30</vt:lpstr>
      <vt:lpstr>Генетический код  (T в ДНК соответствует U в РНК)</vt:lpstr>
      <vt:lpstr>Слайд 32</vt:lpstr>
      <vt:lpstr>Примеры задач, решаемых методами биоинформатики</vt:lpstr>
      <vt:lpstr>Что можно секвенировать</vt:lpstr>
      <vt:lpstr>Слайд 35</vt:lpstr>
      <vt:lpstr>По старым данным (2016) в базе данных Genome на сайте NCBI, представлены геномы</vt:lpstr>
      <vt:lpstr>M.capricolum и M.mycoides близкородственные.  Как в этом убедиться? </vt:lpstr>
      <vt:lpstr>Два метода сравнения последовательностей </vt:lpstr>
      <vt:lpstr>Карта локального сходства геномов  M.capricolum и M.mycoides </vt:lpstr>
      <vt:lpstr>Карта сходства 2х последовательностей</vt:lpstr>
      <vt:lpstr>Карта локального сходства геномов  M.capricolum и M.mycoides </vt:lpstr>
      <vt:lpstr>Карта сходства 2х последовательностей  с учетом комплементарной цепочки</vt:lpstr>
      <vt:lpstr>Карта локального сходства геномов  M.capricolum и M.mycoides. Инверсия </vt:lpstr>
      <vt:lpstr>Слайд 44</vt:lpstr>
      <vt:lpstr>Слайд 45</vt:lpstr>
      <vt:lpstr>Слайд 46</vt:lpstr>
      <vt:lpstr>Медицинский пример: “Ребенок от трех родителей”</vt:lpstr>
      <vt:lpstr>Геном человека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Конец презентации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Геном</dc:title>
  <dc:creator>aba</dc:creator>
  <cp:lastModifiedBy>aba</cp:lastModifiedBy>
  <cp:revision>452</cp:revision>
  <dcterms:created xsi:type="dcterms:W3CDTF">2014-09-13T11:53:54Z</dcterms:created>
  <dcterms:modified xsi:type="dcterms:W3CDTF">2018-02-21T13:43:59Z</dcterms:modified>
</cp:coreProperties>
</file>