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83"/>
  </p:notesMasterIdLst>
  <p:sldIdLst>
    <p:sldId id="256" r:id="rId2"/>
    <p:sldId id="257" r:id="rId3"/>
    <p:sldId id="351" r:id="rId4"/>
    <p:sldId id="415" r:id="rId5"/>
    <p:sldId id="410" r:id="rId6"/>
    <p:sldId id="411" r:id="rId7"/>
    <p:sldId id="412" r:id="rId8"/>
    <p:sldId id="413" r:id="rId9"/>
    <p:sldId id="352" r:id="rId10"/>
    <p:sldId id="416" r:id="rId11"/>
    <p:sldId id="417" r:id="rId12"/>
    <p:sldId id="418" r:id="rId13"/>
    <p:sldId id="419" r:id="rId14"/>
    <p:sldId id="292" r:id="rId15"/>
    <p:sldId id="421" r:id="rId16"/>
    <p:sldId id="385" r:id="rId17"/>
    <p:sldId id="354" r:id="rId18"/>
    <p:sldId id="355" r:id="rId19"/>
    <p:sldId id="359" r:id="rId20"/>
    <p:sldId id="426" r:id="rId21"/>
    <p:sldId id="420" r:id="rId22"/>
    <p:sldId id="422" r:id="rId23"/>
    <p:sldId id="423" r:id="rId24"/>
    <p:sldId id="391" r:id="rId25"/>
    <p:sldId id="424" r:id="rId26"/>
    <p:sldId id="425" r:id="rId27"/>
    <p:sldId id="356" r:id="rId28"/>
    <p:sldId id="360" r:id="rId29"/>
    <p:sldId id="358" r:id="rId30"/>
    <p:sldId id="408" r:id="rId31"/>
    <p:sldId id="361" r:id="rId32"/>
    <p:sldId id="362" r:id="rId33"/>
    <p:sldId id="363" r:id="rId34"/>
    <p:sldId id="364" r:id="rId35"/>
    <p:sldId id="365" r:id="rId36"/>
    <p:sldId id="366" r:id="rId37"/>
    <p:sldId id="367" r:id="rId38"/>
    <p:sldId id="368" r:id="rId39"/>
    <p:sldId id="369" r:id="rId40"/>
    <p:sldId id="370" r:id="rId41"/>
    <p:sldId id="381" r:id="rId42"/>
    <p:sldId id="375" r:id="rId43"/>
    <p:sldId id="372" r:id="rId44"/>
    <p:sldId id="373" r:id="rId45"/>
    <p:sldId id="376" r:id="rId46"/>
    <p:sldId id="377" r:id="rId47"/>
    <p:sldId id="378" r:id="rId48"/>
    <p:sldId id="379" r:id="rId49"/>
    <p:sldId id="349" r:id="rId50"/>
    <p:sldId id="275" r:id="rId51"/>
    <p:sldId id="384" r:id="rId52"/>
    <p:sldId id="387" r:id="rId53"/>
    <p:sldId id="388" r:id="rId54"/>
    <p:sldId id="409" r:id="rId55"/>
    <p:sldId id="402" r:id="rId56"/>
    <p:sldId id="403" r:id="rId57"/>
    <p:sldId id="296" r:id="rId58"/>
    <p:sldId id="276" r:id="rId59"/>
    <p:sldId id="404" r:id="rId60"/>
    <p:sldId id="278" r:id="rId61"/>
    <p:sldId id="297" r:id="rId62"/>
    <p:sldId id="298" r:id="rId63"/>
    <p:sldId id="300" r:id="rId64"/>
    <p:sldId id="299" r:id="rId65"/>
    <p:sldId id="267" r:id="rId66"/>
    <p:sldId id="269" r:id="rId67"/>
    <p:sldId id="304" r:id="rId68"/>
    <p:sldId id="305" r:id="rId69"/>
    <p:sldId id="306" r:id="rId70"/>
    <p:sldId id="307" r:id="rId71"/>
    <p:sldId id="406" r:id="rId72"/>
    <p:sldId id="383" r:id="rId73"/>
    <p:sldId id="389" r:id="rId74"/>
    <p:sldId id="393" r:id="rId75"/>
    <p:sldId id="394" r:id="rId76"/>
    <p:sldId id="395" r:id="rId77"/>
    <p:sldId id="396" r:id="rId78"/>
    <p:sldId id="397" r:id="rId79"/>
    <p:sldId id="398" r:id="rId80"/>
    <p:sldId id="400" r:id="rId81"/>
    <p:sldId id="401" r:id="rId82"/>
  </p:sldIdLst>
  <p:sldSz cx="9144000" cy="5715000" type="screen16x10"/>
  <p:notesSz cx="6858000" cy="9144000"/>
  <p:defaultTextStyle>
    <a:defPPr>
      <a:defRPr lang="ru-RU"/>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pos="30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93448" autoAdjust="0"/>
  </p:normalViewPr>
  <p:slideViewPr>
    <p:cSldViewPr snapToGrid="0" showGuides="1">
      <p:cViewPr>
        <p:scale>
          <a:sx n="110" d="100"/>
          <a:sy n="110" d="100"/>
        </p:scale>
        <p:origin x="-612" y="-396"/>
      </p:cViewPr>
      <p:guideLst>
        <p:guide orient="horz" pos="1800"/>
        <p:guide pos="3545"/>
        <p:guide pos="285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6AC9A-3410-4ED0-B9CD-D1B38F3DF5B0}" type="datetimeFigureOut">
              <a:rPr lang="ru-RU" smtClean="0"/>
              <a:pPr/>
              <a:t>01.03.2018</a:t>
            </a:fld>
            <a:endParaRPr lang="ru-RU"/>
          </a:p>
        </p:txBody>
      </p:sp>
      <p:sp>
        <p:nvSpPr>
          <p:cNvPr id="4" name="Образ слайда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58F894-D2A8-4F72-8155-3993E5707679}" type="slidenum">
              <a:rPr lang="ru-RU" smtClean="0"/>
              <a:pPr/>
              <a:t>‹#›</a:t>
            </a:fld>
            <a:endParaRPr lang="ru-RU"/>
          </a:p>
        </p:txBody>
      </p:sp>
    </p:spTree>
    <p:extLst>
      <p:ext uri="{BB962C8B-B14F-4D97-AF65-F5344CB8AC3E}">
        <p14:creationId xmlns="" xmlns:p14="http://schemas.microsoft.com/office/powerpoint/2010/main" val="2784640612"/>
      </p:ext>
    </p:extLst>
  </p:cSld>
  <p:clrMap bg1="lt1" tx1="dk1" bg2="lt2" tx2="dk2" accent1="accent1" accent2="accent2" accent3="accent3" accent4="accent4" accent5="accent5" accent6="accent6" hlink="hlink" folHlink="folHlink"/>
  <p:notesStyle>
    <a:lvl1pPr marL="0" algn="l" defTabSz="810433" rtl="0" eaLnBrk="1" latinLnBrk="0" hangingPunct="1">
      <a:defRPr sz="1100" kern="1200">
        <a:solidFill>
          <a:schemeClr val="tx1"/>
        </a:solidFill>
        <a:latin typeface="+mn-lt"/>
        <a:ea typeface="+mn-ea"/>
        <a:cs typeface="+mn-cs"/>
      </a:defRPr>
    </a:lvl1pPr>
    <a:lvl2pPr marL="405216" algn="l" defTabSz="810433" rtl="0" eaLnBrk="1" latinLnBrk="0" hangingPunct="1">
      <a:defRPr sz="1100" kern="1200">
        <a:solidFill>
          <a:schemeClr val="tx1"/>
        </a:solidFill>
        <a:latin typeface="+mn-lt"/>
        <a:ea typeface="+mn-ea"/>
        <a:cs typeface="+mn-cs"/>
      </a:defRPr>
    </a:lvl2pPr>
    <a:lvl3pPr marL="810433" algn="l" defTabSz="810433" rtl="0" eaLnBrk="1" latinLnBrk="0" hangingPunct="1">
      <a:defRPr sz="1100" kern="1200">
        <a:solidFill>
          <a:schemeClr val="tx1"/>
        </a:solidFill>
        <a:latin typeface="+mn-lt"/>
        <a:ea typeface="+mn-ea"/>
        <a:cs typeface="+mn-cs"/>
      </a:defRPr>
    </a:lvl3pPr>
    <a:lvl4pPr marL="1215649" algn="l" defTabSz="810433" rtl="0" eaLnBrk="1" latinLnBrk="0" hangingPunct="1">
      <a:defRPr sz="1100" kern="1200">
        <a:solidFill>
          <a:schemeClr val="tx1"/>
        </a:solidFill>
        <a:latin typeface="+mn-lt"/>
        <a:ea typeface="+mn-ea"/>
        <a:cs typeface="+mn-cs"/>
      </a:defRPr>
    </a:lvl4pPr>
    <a:lvl5pPr marL="1620865" algn="l" defTabSz="810433" rtl="0" eaLnBrk="1" latinLnBrk="0" hangingPunct="1">
      <a:defRPr sz="1100" kern="1200">
        <a:solidFill>
          <a:schemeClr val="tx1"/>
        </a:solidFill>
        <a:latin typeface="+mn-lt"/>
        <a:ea typeface="+mn-ea"/>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14</a:t>
            </a:fld>
            <a:endParaRPr lang="ru-RU"/>
          </a:p>
        </p:txBody>
      </p:sp>
    </p:spTree>
    <p:extLst>
      <p:ext uri="{BB962C8B-B14F-4D97-AF65-F5344CB8AC3E}">
        <p14:creationId xmlns="" xmlns:p14="http://schemas.microsoft.com/office/powerpoint/2010/main" val="2914751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Выравнивания</a:t>
            </a:r>
            <a:r>
              <a:rPr lang="ru-RU" baseline="0" dirty="0" smtClean="0"/>
              <a:t> разные, если хотя бы одной букве в одной из последовательностей сопоставлены разные буквы в другой</a:t>
            </a:r>
          </a:p>
        </p:txBody>
      </p:sp>
      <p:sp>
        <p:nvSpPr>
          <p:cNvPr id="4" name="Номер слайда 3"/>
          <p:cNvSpPr>
            <a:spLocks noGrp="1"/>
          </p:cNvSpPr>
          <p:nvPr>
            <p:ph type="sldNum" sz="quarter" idx="10"/>
          </p:nvPr>
        </p:nvSpPr>
        <p:spPr/>
        <p:txBody>
          <a:bodyPr/>
          <a:lstStyle/>
          <a:p>
            <a:fld id="{9758F894-D2A8-4F72-8155-3993E5707679}" type="slidenum">
              <a:rPr lang="ru-RU" smtClean="0"/>
              <a:pPr/>
              <a:t>27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9CFEF19-790B-4864-97E4-38FBEAF7E39E}" type="slidenum">
              <a:rPr lang="ru-RU" smtClean="0"/>
              <a:pPr/>
              <a:t>40</a:t>
            </a:fld>
            <a:endParaRPr lang="ru-RU"/>
          </a:p>
        </p:txBody>
      </p:sp>
    </p:spTree>
    <p:extLst>
      <p:ext uri="{BB962C8B-B14F-4D97-AF65-F5344CB8AC3E}">
        <p14:creationId xmlns="" xmlns:p14="http://schemas.microsoft.com/office/powerpoint/2010/main" val="1727466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9CFEF19-790B-4864-97E4-38FBEAF7E39E}" type="slidenum">
              <a:rPr lang="ru-RU" smtClean="0"/>
              <a:pPr/>
              <a:t>41</a:t>
            </a:fld>
            <a:endParaRPr lang="ru-RU"/>
          </a:p>
        </p:txBody>
      </p:sp>
    </p:spTree>
    <p:extLst>
      <p:ext uri="{BB962C8B-B14F-4D97-AF65-F5344CB8AC3E}">
        <p14:creationId xmlns="" xmlns:p14="http://schemas.microsoft.com/office/powerpoint/2010/main" val="209796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9CFEF19-790B-4864-97E4-38FBEAF7E39E}" type="slidenum">
              <a:rPr lang="ru-RU" smtClean="0"/>
              <a:pPr/>
              <a:t>42</a:t>
            </a:fld>
            <a:endParaRPr lang="ru-RU"/>
          </a:p>
        </p:txBody>
      </p:sp>
    </p:spTree>
    <p:extLst>
      <p:ext uri="{BB962C8B-B14F-4D97-AF65-F5344CB8AC3E}">
        <p14:creationId xmlns="" xmlns:p14="http://schemas.microsoft.com/office/powerpoint/2010/main" val="1622351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xfrm>
            <a:off x="685800" y="685800"/>
            <a:ext cx="5486400" cy="3429000"/>
          </a:xfrm>
          <a:noFill/>
          <a:ln>
            <a:solidFill>
              <a:srgbClr val="000000"/>
            </a:solidFill>
            <a:miter lim="800000"/>
            <a:headEnd/>
            <a:tailEnd/>
          </a:ln>
        </p:spPr>
      </p:sp>
      <p:sp>
        <p:nvSpPr>
          <p:cNvPr id="532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608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FCDCBC-B794-496F-8ADA-630E662FAAF9}" type="slidenum">
              <a:rPr lang="ru-RU" smtClean="0"/>
              <a:pPr fontAlgn="base">
                <a:spcBef>
                  <a:spcPct val="0"/>
                </a:spcBef>
                <a:spcAft>
                  <a:spcPct val="0"/>
                </a:spcAft>
                <a:defRPr/>
              </a:pPr>
              <a:t>75</a:t>
            </a:fld>
            <a:endParaRPr lang="ru-RU" smtClean="0"/>
          </a:p>
        </p:txBody>
      </p:sp>
    </p:spTree>
    <p:extLst>
      <p:ext uri="{BB962C8B-B14F-4D97-AF65-F5344CB8AC3E}">
        <p14:creationId xmlns="" xmlns:p14="http://schemas.microsoft.com/office/powerpoint/2010/main" val="80643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xfrm>
            <a:off x="685800" y="685800"/>
            <a:ext cx="5486400" cy="3429000"/>
          </a:xfrm>
          <a:noFill/>
          <a:ln>
            <a:solidFill>
              <a:srgbClr val="000000"/>
            </a:solidFill>
            <a:miter lim="800000"/>
            <a:headEnd/>
            <a:tailEnd/>
          </a:ln>
        </p:spPr>
      </p:sp>
      <p:sp>
        <p:nvSpPr>
          <p:cNvPr id="542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71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F95F5E-9372-4357-824E-8B55521485E9}" type="slidenum">
              <a:rPr lang="ru-RU" smtClean="0"/>
              <a:pPr fontAlgn="base">
                <a:spcBef>
                  <a:spcPct val="0"/>
                </a:spcBef>
                <a:spcAft>
                  <a:spcPct val="0"/>
                </a:spcAft>
                <a:defRPr/>
              </a:pPr>
              <a:t>76</a:t>
            </a:fld>
            <a:endParaRPr lang="ru-RU" smtClean="0"/>
          </a:p>
        </p:txBody>
      </p:sp>
    </p:spTree>
    <p:extLst>
      <p:ext uri="{BB962C8B-B14F-4D97-AF65-F5344CB8AC3E}">
        <p14:creationId xmlns="" xmlns:p14="http://schemas.microsoft.com/office/powerpoint/2010/main" val="823742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xfrm>
            <a:off x="685800" y="685800"/>
            <a:ext cx="5486400" cy="3429000"/>
          </a:xfrm>
          <a:noFill/>
          <a:ln>
            <a:solidFill>
              <a:srgbClr val="000000"/>
            </a:solidFill>
            <a:miter lim="800000"/>
            <a:headEnd/>
            <a:tailEnd/>
          </a:ln>
        </p:spPr>
      </p:sp>
      <p:sp>
        <p:nvSpPr>
          <p:cNvPr id="552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813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EEB4CF-6575-44F9-A677-3181F7D475BB}" type="slidenum">
              <a:rPr lang="ru-RU" smtClean="0"/>
              <a:pPr fontAlgn="base">
                <a:spcBef>
                  <a:spcPct val="0"/>
                </a:spcBef>
                <a:spcAft>
                  <a:spcPct val="0"/>
                </a:spcAft>
                <a:defRPr/>
              </a:pPr>
              <a:t>77</a:t>
            </a:fld>
            <a:endParaRPr lang="ru-RU" smtClean="0"/>
          </a:p>
        </p:txBody>
      </p:sp>
    </p:spTree>
    <p:extLst>
      <p:ext uri="{BB962C8B-B14F-4D97-AF65-F5344CB8AC3E}">
        <p14:creationId xmlns="" xmlns:p14="http://schemas.microsoft.com/office/powerpoint/2010/main" val="2675505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935302"/>
            <a:ext cx="6858000" cy="1989667"/>
          </a:xfrm>
        </p:spPr>
        <p:txBody>
          <a:bodyPr anchor="b"/>
          <a:lstStyle>
            <a:lvl1pPr algn="ctr">
              <a:defRPr sz="53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001698"/>
            <a:ext cx="6858000" cy="1379802"/>
          </a:xfrm>
        </p:spPr>
        <p:txBody>
          <a:bodyPr/>
          <a:lstStyle>
            <a:lvl1pPr marL="0" indent="0" algn="ctr">
              <a:buNone/>
              <a:defRPr sz="2100"/>
            </a:lvl1pPr>
            <a:lvl2pPr marL="405216" indent="0" algn="ctr">
              <a:buNone/>
              <a:defRPr sz="1800"/>
            </a:lvl2pPr>
            <a:lvl3pPr marL="810433" indent="0" algn="ctr">
              <a:buNone/>
              <a:defRPr sz="1600"/>
            </a:lvl3pPr>
            <a:lvl4pPr marL="1215649" indent="0" algn="ctr">
              <a:buNone/>
              <a:defRPr sz="1400"/>
            </a:lvl4pPr>
            <a:lvl5pPr marL="1620865" indent="0" algn="ctr">
              <a:buNone/>
              <a:defRPr sz="1400"/>
            </a:lvl5pPr>
            <a:lvl6pPr marL="2026082" indent="0" algn="ctr">
              <a:buNone/>
              <a:defRPr sz="1400"/>
            </a:lvl6pPr>
            <a:lvl7pPr marL="2431298" indent="0" algn="ctr">
              <a:buNone/>
              <a:defRPr sz="1400"/>
            </a:lvl7pPr>
            <a:lvl8pPr marL="2836515" indent="0" algn="ctr">
              <a:buNone/>
              <a:defRPr sz="1400"/>
            </a:lvl8pPr>
            <a:lvl9pPr marL="3241731" indent="0" algn="ctr">
              <a:buNone/>
              <a:defRPr sz="14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BA389A9-0459-441F-B905-3FF041986E19}" type="datetime1">
              <a:rPr lang="ru-RU" smtClean="0"/>
              <a:pPr/>
              <a:t>01.03.2018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 xmlns:p14="http://schemas.microsoft.com/office/powerpoint/2010/main" val="1375116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5793E9-F2B3-47D4-9D2F-C9627CAFE0CE}" type="datetime1">
              <a:rPr lang="ru-RU" smtClean="0"/>
              <a:pPr/>
              <a:t>01.03.2018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 xmlns:p14="http://schemas.microsoft.com/office/powerpoint/2010/main" val="49360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04271"/>
            <a:ext cx="1971675" cy="484319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04271"/>
            <a:ext cx="5800725" cy="484319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5452A2-2EC6-448B-B585-F0BB6C4A4C00}" type="datetime1">
              <a:rPr lang="ru-RU" smtClean="0"/>
              <a:pPr/>
              <a:t>01.03.2018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 xmlns:p14="http://schemas.microsoft.com/office/powerpoint/2010/main" val="73119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2A5C27-8384-48C4-893E-8F8F2B16275E}" type="datetime1">
              <a:rPr lang="ru-RU" smtClean="0"/>
              <a:pPr/>
              <a:t>01.03.2018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 xmlns:p14="http://schemas.microsoft.com/office/powerpoint/2010/main" val="332372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424783"/>
            <a:ext cx="7886700" cy="2377281"/>
          </a:xfrm>
        </p:spPr>
        <p:txBody>
          <a:bodyPr anchor="b"/>
          <a:lstStyle>
            <a:lvl1pPr>
              <a:defRPr sz="5300"/>
            </a:lvl1pPr>
          </a:lstStyle>
          <a:p>
            <a:r>
              <a:rPr lang="ru-RU" smtClean="0"/>
              <a:t>Образец заголовка</a:t>
            </a:r>
            <a:endParaRPr lang="ru-RU"/>
          </a:p>
        </p:txBody>
      </p:sp>
      <p:sp>
        <p:nvSpPr>
          <p:cNvPr id="3" name="Текст 2"/>
          <p:cNvSpPr>
            <a:spLocks noGrp="1"/>
          </p:cNvSpPr>
          <p:nvPr>
            <p:ph type="body" idx="1"/>
          </p:nvPr>
        </p:nvSpPr>
        <p:spPr>
          <a:xfrm>
            <a:off x="623888" y="3824554"/>
            <a:ext cx="7886700" cy="1250156"/>
          </a:xfrm>
        </p:spPr>
        <p:txBody>
          <a:bodyPr/>
          <a:lstStyle>
            <a:lvl1pPr marL="0" indent="0">
              <a:buNone/>
              <a:defRPr sz="2100">
                <a:solidFill>
                  <a:schemeClr val="tx1">
                    <a:tint val="75000"/>
                  </a:schemeClr>
                </a:solidFill>
              </a:defRPr>
            </a:lvl1pPr>
            <a:lvl2pPr marL="405216" indent="0">
              <a:buNone/>
              <a:defRPr sz="1800">
                <a:solidFill>
                  <a:schemeClr val="tx1">
                    <a:tint val="75000"/>
                  </a:schemeClr>
                </a:solidFill>
              </a:defRPr>
            </a:lvl2pPr>
            <a:lvl3pPr marL="810433" indent="0">
              <a:buNone/>
              <a:defRPr sz="1600">
                <a:solidFill>
                  <a:schemeClr val="tx1">
                    <a:tint val="75000"/>
                  </a:schemeClr>
                </a:solidFill>
              </a:defRPr>
            </a:lvl3pPr>
            <a:lvl4pPr marL="1215649" indent="0">
              <a:buNone/>
              <a:defRPr sz="1400">
                <a:solidFill>
                  <a:schemeClr val="tx1">
                    <a:tint val="75000"/>
                  </a:schemeClr>
                </a:solidFill>
              </a:defRPr>
            </a:lvl4pPr>
            <a:lvl5pPr marL="1620865" indent="0">
              <a:buNone/>
              <a:defRPr sz="1400">
                <a:solidFill>
                  <a:schemeClr val="tx1">
                    <a:tint val="75000"/>
                  </a:schemeClr>
                </a:solidFill>
              </a:defRPr>
            </a:lvl5pPr>
            <a:lvl6pPr marL="2026082" indent="0">
              <a:buNone/>
              <a:defRPr sz="1400">
                <a:solidFill>
                  <a:schemeClr val="tx1">
                    <a:tint val="75000"/>
                  </a:schemeClr>
                </a:solidFill>
              </a:defRPr>
            </a:lvl6pPr>
            <a:lvl7pPr marL="2431298" indent="0">
              <a:buNone/>
              <a:defRPr sz="1400">
                <a:solidFill>
                  <a:schemeClr val="tx1">
                    <a:tint val="75000"/>
                  </a:schemeClr>
                </a:solidFill>
              </a:defRPr>
            </a:lvl7pPr>
            <a:lvl8pPr marL="2836515" indent="0">
              <a:buNone/>
              <a:defRPr sz="1400">
                <a:solidFill>
                  <a:schemeClr val="tx1">
                    <a:tint val="75000"/>
                  </a:schemeClr>
                </a:solidFill>
              </a:defRPr>
            </a:lvl8pPr>
            <a:lvl9pPr marL="3241731"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6548977-47A1-4A6D-9552-2224156CC7A0}" type="datetime1">
              <a:rPr lang="ru-RU" smtClean="0"/>
              <a:pPr/>
              <a:t>01.03.2018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 xmlns:p14="http://schemas.microsoft.com/office/powerpoint/2010/main" val="276802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521354"/>
            <a:ext cx="3886200" cy="362611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521354"/>
            <a:ext cx="3886200" cy="362611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4CDB4CC-C2E1-4090-AF27-1E3C6D59615E}" type="datetime1">
              <a:rPr lang="ru-RU" smtClean="0"/>
              <a:pPr/>
              <a:t>01.03.2018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 xmlns:p14="http://schemas.microsoft.com/office/powerpoint/2010/main" val="105082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2" y="304272"/>
            <a:ext cx="7886700" cy="1104636"/>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1" y="1400969"/>
            <a:ext cx="3868340" cy="686593"/>
          </a:xfrm>
        </p:spPr>
        <p:txBody>
          <a:bodyPr anchor="b"/>
          <a:lstStyle>
            <a:lvl1pPr marL="0" indent="0">
              <a:buNone/>
              <a:defRPr sz="2100" b="1"/>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ru-RU" smtClean="0"/>
              <a:t>Образец текста</a:t>
            </a:r>
          </a:p>
        </p:txBody>
      </p:sp>
      <p:sp>
        <p:nvSpPr>
          <p:cNvPr id="4" name="Объект 3"/>
          <p:cNvSpPr>
            <a:spLocks noGrp="1"/>
          </p:cNvSpPr>
          <p:nvPr>
            <p:ph sz="half" idx="2"/>
          </p:nvPr>
        </p:nvSpPr>
        <p:spPr>
          <a:xfrm>
            <a:off x="629841" y="2087563"/>
            <a:ext cx="3868340" cy="307049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400969"/>
            <a:ext cx="3887391" cy="686593"/>
          </a:xfrm>
        </p:spPr>
        <p:txBody>
          <a:bodyPr anchor="b"/>
          <a:lstStyle>
            <a:lvl1pPr marL="0" indent="0">
              <a:buNone/>
              <a:defRPr sz="2100" b="1"/>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ru-RU" smtClean="0"/>
              <a:t>Образец текста</a:t>
            </a:r>
          </a:p>
        </p:txBody>
      </p:sp>
      <p:sp>
        <p:nvSpPr>
          <p:cNvPr id="6" name="Объект 5"/>
          <p:cNvSpPr>
            <a:spLocks noGrp="1"/>
          </p:cNvSpPr>
          <p:nvPr>
            <p:ph sz="quarter" idx="4"/>
          </p:nvPr>
        </p:nvSpPr>
        <p:spPr>
          <a:xfrm>
            <a:off x="4629150" y="2087563"/>
            <a:ext cx="3887391" cy="307049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45606F9-6824-4F98-85B7-FC856FE67822}" type="datetime1">
              <a:rPr lang="ru-RU" smtClean="0"/>
              <a:pPr/>
              <a:t>01.03.2018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 xmlns:p14="http://schemas.microsoft.com/office/powerpoint/2010/main" val="316407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C1BA6D9-3B73-4CED-B443-920D6493A261}" type="datetime1">
              <a:rPr lang="ru-RU" smtClean="0"/>
              <a:pPr/>
              <a:t>01.03.2018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 xmlns:p14="http://schemas.microsoft.com/office/powerpoint/2010/main" val="85350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CDEB2C-BFF4-470A-9E8D-436139A403DD}" type="datetime1">
              <a:rPr lang="ru-RU" smtClean="0"/>
              <a:pPr/>
              <a:t>01.03.2018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 xmlns:p14="http://schemas.microsoft.com/office/powerpoint/2010/main" val="45849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2" y="381000"/>
            <a:ext cx="2949178" cy="1333500"/>
          </a:xfrm>
        </p:spPr>
        <p:txBody>
          <a:bodyPr anchor="b"/>
          <a:lstStyle>
            <a:lvl1pPr>
              <a:defRPr sz="2800"/>
            </a:lvl1pPr>
          </a:lstStyle>
          <a:p>
            <a:r>
              <a:rPr lang="ru-RU" smtClean="0"/>
              <a:t>Образец заголовка</a:t>
            </a:r>
            <a:endParaRPr lang="ru-RU"/>
          </a:p>
        </p:txBody>
      </p:sp>
      <p:sp>
        <p:nvSpPr>
          <p:cNvPr id="3" name="Объект 2"/>
          <p:cNvSpPr>
            <a:spLocks noGrp="1"/>
          </p:cNvSpPr>
          <p:nvPr>
            <p:ph idx="1"/>
          </p:nvPr>
        </p:nvSpPr>
        <p:spPr>
          <a:xfrm>
            <a:off x="3887391" y="822856"/>
            <a:ext cx="4629150" cy="4061354"/>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2" y="1714500"/>
            <a:ext cx="2949178" cy="3176323"/>
          </a:xfrm>
        </p:spPr>
        <p:txBody>
          <a:bodyPr/>
          <a:lstStyle>
            <a:lvl1pPr marL="0" indent="0">
              <a:buNone/>
              <a:defRPr sz="1400"/>
            </a:lvl1pPr>
            <a:lvl2pPr marL="405216" indent="0">
              <a:buNone/>
              <a:defRPr sz="1200"/>
            </a:lvl2pPr>
            <a:lvl3pPr marL="810433" indent="0">
              <a:buNone/>
              <a:defRPr sz="1100"/>
            </a:lvl3pPr>
            <a:lvl4pPr marL="1215649" indent="0">
              <a:buNone/>
              <a:defRPr sz="900"/>
            </a:lvl4pPr>
            <a:lvl5pPr marL="1620865" indent="0">
              <a:buNone/>
              <a:defRPr sz="900"/>
            </a:lvl5pPr>
            <a:lvl6pPr marL="2026082" indent="0">
              <a:buNone/>
              <a:defRPr sz="900"/>
            </a:lvl6pPr>
            <a:lvl7pPr marL="2431298" indent="0">
              <a:buNone/>
              <a:defRPr sz="900"/>
            </a:lvl7pPr>
            <a:lvl8pPr marL="2836515" indent="0">
              <a:buNone/>
              <a:defRPr sz="900"/>
            </a:lvl8pPr>
            <a:lvl9pPr marL="3241731"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4BD665-1B68-4D00-A191-C7CB54F0B27D}" type="datetime1">
              <a:rPr lang="ru-RU" smtClean="0"/>
              <a:pPr/>
              <a:t>01.03.2018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 xmlns:p14="http://schemas.microsoft.com/office/powerpoint/2010/main" val="2720806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2" y="381000"/>
            <a:ext cx="2949178" cy="1333500"/>
          </a:xfrm>
        </p:spPr>
        <p:txBody>
          <a:bodyPr anchor="b"/>
          <a:lstStyle>
            <a:lvl1pPr>
              <a:defRPr sz="2800"/>
            </a:lvl1pPr>
          </a:lstStyle>
          <a:p>
            <a:r>
              <a:rPr lang="ru-RU" smtClean="0"/>
              <a:t>Образец заголовка</a:t>
            </a:r>
            <a:endParaRPr lang="ru-RU"/>
          </a:p>
        </p:txBody>
      </p:sp>
      <p:sp>
        <p:nvSpPr>
          <p:cNvPr id="3" name="Рисунок 2"/>
          <p:cNvSpPr>
            <a:spLocks noGrp="1"/>
          </p:cNvSpPr>
          <p:nvPr>
            <p:ph type="pic" idx="1"/>
          </p:nvPr>
        </p:nvSpPr>
        <p:spPr>
          <a:xfrm>
            <a:off x="3887391" y="822856"/>
            <a:ext cx="4629150" cy="4061354"/>
          </a:xfrm>
        </p:spPr>
        <p:txBody>
          <a:bodyPr/>
          <a:lstStyle>
            <a:lvl1pPr marL="0" indent="0">
              <a:buNone/>
              <a:defRPr sz="2800"/>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ru-RU" smtClean="0"/>
              <a:t>Вставка рисунка</a:t>
            </a:r>
            <a:endParaRPr lang="ru-RU"/>
          </a:p>
        </p:txBody>
      </p:sp>
      <p:sp>
        <p:nvSpPr>
          <p:cNvPr id="4" name="Текст 3"/>
          <p:cNvSpPr>
            <a:spLocks noGrp="1"/>
          </p:cNvSpPr>
          <p:nvPr>
            <p:ph type="body" sz="half" idx="2"/>
          </p:nvPr>
        </p:nvSpPr>
        <p:spPr>
          <a:xfrm>
            <a:off x="629842" y="1714500"/>
            <a:ext cx="2949178" cy="3176323"/>
          </a:xfrm>
        </p:spPr>
        <p:txBody>
          <a:bodyPr/>
          <a:lstStyle>
            <a:lvl1pPr marL="0" indent="0">
              <a:buNone/>
              <a:defRPr sz="1400"/>
            </a:lvl1pPr>
            <a:lvl2pPr marL="405216" indent="0">
              <a:buNone/>
              <a:defRPr sz="1200"/>
            </a:lvl2pPr>
            <a:lvl3pPr marL="810433" indent="0">
              <a:buNone/>
              <a:defRPr sz="1100"/>
            </a:lvl3pPr>
            <a:lvl4pPr marL="1215649" indent="0">
              <a:buNone/>
              <a:defRPr sz="900"/>
            </a:lvl4pPr>
            <a:lvl5pPr marL="1620865" indent="0">
              <a:buNone/>
              <a:defRPr sz="900"/>
            </a:lvl5pPr>
            <a:lvl6pPr marL="2026082" indent="0">
              <a:buNone/>
              <a:defRPr sz="900"/>
            </a:lvl6pPr>
            <a:lvl7pPr marL="2431298" indent="0">
              <a:buNone/>
              <a:defRPr sz="900"/>
            </a:lvl7pPr>
            <a:lvl8pPr marL="2836515" indent="0">
              <a:buNone/>
              <a:defRPr sz="900"/>
            </a:lvl8pPr>
            <a:lvl9pPr marL="3241731"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D6A4723-96DB-4DB4-B773-C0A31136C4F1}" type="datetime1">
              <a:rPr lang="ru-RU" smtClean="0"/>
              <a:pPr/>
              <a:t>01.03.2018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0BFD58-D179-4EAA-B835-6F8EE4A43AA5}" type="slidenum">
              <a:rPr lang="ru-RU" smtClean="0"/>
              <a:pPr/>
              <a:t>‹#›</a:t>
            </a:fld>
            <a:endParaRPr lang="ru-RU"/>
          </a:p>
        </p:txBody>
      </p:sp>
    </p:spTree>
    <p:extLst>
      <p:ext uri="{BB962C8B-B14F-4D97-AF65-F5344CB8AC3E}">
        <p14:creationId xmlns="" xmlns:p14="http://schemas.microsoft.com/office/powerpoint/2010/main" val="166282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1" y="304272"/>
            <a:ext cx="7886700" cy="1104636"/>
          </a:xfrm>
          <a:prstGeom prst="rect">
            <a:avLst/>
          </a:prstGeom>
        </p:spPr>
        <p:txBody>
          <a:bodyPr vert="horz" lIns="81043" tIns="40522" rIns="81043" bIns="40522"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1" y="1521354"/>
            <a:ext cx="7886700" cy="3626115"/>
          </a:xfrm>
          <a:prstGeom prst="rect">
            <a:avLst/>
          </a:prstGeom>
        </p:spPr>
        <p:txBody>
          <a:bodyPr vert="horz" lIns="81043" tIns="40522" rIns="81043" bIns="4052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5296960"/>
            <a:ext cx="2057400" cy="304271"/>
          </a:xfrm>
          <a:prstGeom prst="rect">
            <a:avLst/>
          </a:prstGeom>
        </p:spPr>
        <p:txBody>
          <a:bodyPr vert="horz" lIns="81043" tIns="40522" rIns="81043" bIns="40522" rtlCol="0" anchor="ctr"/>
          <a:lstStyle>
            <a:lvl1pPr algn="l">
              <a:defRPr sz="1100">
                <a:solidFill>
                  <a:schemeClr val="tx1">
                    <a:tint val="75000"/>
                  </a:schemeClr>
                </a:solidFill>
              </a:defRPr>
            </a:lvl1pPr>
          </a:lstStyle>
          <a:p>
            <a:fld id="{2EB8B6CF-61EB-417B-B290-E47A68FCA94C}" type="datetime1">
              <a:rPr lang="ru-RU" smtClean="0"/>
              <a:pPr/>
              <a:t>01.03.2018</a:t>
            </a:fld>
            <a:endParaRPr lang="ru-RU"/>
          </a:p>
        </p:txBody>
      </p:sp>
      <p:sp>
        <p:nvSpPr>
          <p:cNvPr id="5" name="Нижний колонтитул 4"/>
          <p:cNvSpPr>
            <a:spLocks noGrp="1"/>
          </p:cNvSpPr>
          <p:nvPr>
            <p:ph type="ftr" sz="quarter" idx="3"/>
          </p:nvPr>
        </p:nvSpPr>
        <p:spPr>
          <a:xfrm>
            <a:off x="3028951" y="5296960"/>
            <a:ext cx="3086100" cy="304271"/>
          </a:xfrm>
          <a:prstGeom prst="rect">
            <a:avLst/>
          </a:prstGeom>
        </p:spPr>
        <p:txBody>
          <a:bodyPr vert="horz" lIns="81043" tIns="40522" rIns="81043" bIns="40522" rtlCol="0" anchor="ctr"/>
          <a:lstStyle>
            <a:lvl1pPr algn="ctr">
              <a:defRPr sz="11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5296960"/>
            <a:ext cx="2057400" cy="304271"/>
          </a:xfrm>
          <a:prstGeom prst="rect">
            <a:avLst/>
          </a:prstGeom>
        </p:spPr>
        <p:txBody>
          <a:bodyPr vert="horz" lIns="81043" tIns="40522" rIns="81043" bIns="40522" rtlCol="0" anchor="ctr"/>
          <a:lstStyle>
            <a:lvl1pPr algn="r">
              <a:defRPr sz="1100">
                <a:solidFill>
                  <a:schemeClr val="tx1">
                    <a:tint val="75000"/>
                  </a:schemeClr>
                </a:solidFill>
              </a:defRPr>
            </a:lvl1pPr>
          </a:lstStyle>
          <a:p>
            <a:fld id="{290BFD58-D179-4EAA-B835-6F8EE4A43AA5}" type="slidenum">
              <a:rPr lang="ru-RU" smtClean="0"/>
              <a:pPr/>
              <a:t>‹#›</a:t>
            </a:fld>
            <a:endParaRPr lang="ru-RU"/>
          </a:p>
        </p:txBody>
      </p:sp>
    </p:spTree>
    <p:extLst>
      <p:ext uri="{BB962C8B-B14F-4D97-AF65-F5344CB8AC3E}">
        <p14:creationId xmlns="" xmlns:p14="http://schemas.microsoft.com/office/powerpoint/2010/main" val="2289132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810433" rtl="0" eaLnBrk="1" latinLnBrk="0" hangingPunct="1">
        <a:lnSpc>
          <a:spcPct val="90000"/>
        </a:lnSpc>
        <a:spcBef>
          <a:spcPct val="0"/>
        </a:spcBef>
        <a:buNone/>
        <a:defRPr sz="3900" kern="1200">
          <a:solidFill>
            <a:schemeClr val="tx1"/>
          </a:solidFill>
          <a:latin typeface="+mj-lt"/>
          <a:ea typeface="+mj-ea"/>
          <a:cs typeface="+mj-cs"/>
        </a:defRPr>
      </a:lvl1pPr>
    </p:titleStyle>
    <p:bodyStyle>
      <a:lvl1pPr marL="202608" indent="-202608" algn="l" defTabSz="810433" rtl="0" eaLnBrk="1" latinLnBrk="0" hangingPunct="1">
        <a:lnSpc>
          <a:spcPct val="90000"/>
        </a:lnSpc>
        <a:spcBef>
          <a:spcPts val="886"/>
        </a:spcBef>
        <a:buFont typeface="Arial" panose="020B0604020202020204" pitchFamily="34" charset="0"/>
        <a:buChar char="•"/>
        <a:defRPr sz="2500" kern="1200">
          <a:solidFill>
            <a:schemeClr val="tx1"/>
          </a:solidFill>
          <a:latin typeface="+mn-lt"/>
          <a:ea typeface="+mn-ea"/>
          <a:cs typeface="+mn-cs"/>
        </a:defRPr>
      </a:lvl1pPr>
      <a:lvl2pPr marL="607825" indent="-202608" algn="l" defTabSz="810433" rtl="0" eaLnBrk="1" latinLnBrk="0" hangingPunct="1">
        <a:lnSpc>
          <a:spcPct val="90000"/>
        </a:lnSpc>
        <a:spcBef>
          <a:spcPts val="443"/>
        </a:spcBef>
        <a:buFont typeface="Arial" panose="020B0604020202020204" pitchFamily="34" charset="0"/>
        <a:buChar char="•"/>
        <a:defRPr sz="2100" kern="1200">
          <a:solidFill>
            <a:schemeClr val="tx1"/>
          </a:solidFill>
          <a:latin typeface="+mn-lt"/>
          <a:ea typeface="+mn-ea"/>
          <a:cs typeface="+mn-cs"/>
        </a:defRPr>
      </a:lvl2pPr>
      <a:lvl3pPr marL="1013041" indent="-202608" algn="l" defTabSz="810433" rtl="0" eaLnBrk="1" latinLnBrk="0" hangingPunct="1">
        <a:lnSpc>
          <a:spcPct val="90000"/>
        </a:lnSpc>
        <a:spcBef>
          <a:spcPts val="443"/>
        </a:spcBef>
        <a:buFont typeface="Arial" panose="020B0604020202020204" pitchFamily="34" charset="0"/>
        <a:buChar char="•"/>
        <a:defRPr sz="1800" kern="1200">
          <a:solidFill>
            <a:schemeClr val="tx1"/>
          </a:solidFill>
          <a:latin typeface="+mn-lt"/>
          <a:ea typeface="+mn-ea"/>
          <a:cs typeface="+mn-cs"/>
        </a:defRPr>
      </a:lvl3pPr>
      <a:lvl4pPr marL="1418257" indent="-202608" algn="l" defTabSz="810433"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4pPr>
      <a:lvl5pPr marL="1823474" indent="-202608" algn="l" defTabSz="810433"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5pPr>
      <a:lvl6pPr marL="2228690" indent="-202608" algn="l" defTabSz="810433"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6pPr>
      <a:lvl7pPr marL="2633906" indent="-202608" algn="l" defTabSz="810433"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7pPr>
      <a:lvl8pPr marL="3039123" indent="-202608" algn="l" defTabSz="810433"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8pPr>
      <a:lvl9pPr marL="3444339" indent="-202608" algn="l" defTabSz="810433" rtl="0" eaLnBrk="1" latinLnBrk="0" hangingPunct="1">
        <a:lnSpc>
          <a:spcPct val="90000"/>
        </a:lnSpc>
        <a:spcBef>
          <a:spcPts val="443"/>
        </a:spcBef>
        <a:buFont typeface="Arial" panose="020B0604020202020204" pitchFamily="34" charset="0"/>
        <a:buChar char="•"/>
        <a:defRPr sz="1600" kern="1200">
          <a:solidFill>
            <a:schemeClr val="tx1"/>
          </a:solidFill>
          <a:latin typeface="+mn-lt"/>
          <a:ea typeface="+mn-ea"/>
          <a:cs typeface="+mn-cs"/>
        </a:defRPr>
      </a:lvl9pPr>
    </p:bodyStyle>
    <p:otherStyle>
      <a:defPPr>
        <a:defRPr lang="ru-RU"/>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www.biology-pages.info/T/Translation.html" TargetMode="Externa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www.plosone.org/article/info:doi/10.1371/journal.pone.0004047" TargetMode="Externa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Мутации</a:t>
            </a:r>
            <a:r>
              <a:rPr lang="en-US" dirty="0" smtClean="0"/>
              <a:t> </a:t>
            </a:r>
            <a:r>
              <a:rPr lang="ru-RU" dirty="0" smtClean="0"/>
              <a:t>и выравнивание</a:t>
            </a:r>
            <a:endParaRPr lang="ru-RU" dirty="0"/>
          </a:p>
        </p:txBody>
      </p:sp>
      <p:sp>
        <p:nvSpPr>
          <p:cNvPr id="3" name="Подзаголовок 2"/>
          <p:cNvSpPr>
            <a:spLocks noGrp="1"/>
          </p:cNvSpPr>
          <p:nvPr>
            <p:ph type="subTitle" idx="1"/>
          </p:nvPr>
        </p:nvSpPr>
        <p:spPr>
          <a:xfrm>
            <a:off x="1143000" y="3008956"/>
            <a:ext cx="6858000" cy="1379802"/>
          </a:xfrm>
        </p:spPr>
        <p:txBody>
          <a:bodyPr/>
          <a:lstStyle/>
          <a:p>
            <a:r>
              <a:rPr lang="ru-RU" dirty="0" smtClean="0"/>
              <a:t>А.В. Алексеевский</a:t>
            </a:r>
            <a:br>
              <a:rPr lang="ru-RU" dirty="0" smtClean="0"/>
            </a:br>
            <a:r>
              <a:rPr lang="ru-RU" dirty="0" smtClean="0"/>
              <a:t>С.А. </a:t>
            </a:r>
            <a:r>
              <a:rPr lang="ru-RU" dirty="0" err="1" smtClean="0"/>
              <a:t>Спирин</a:t>
            </a:r>
            <a:endParaRPr lang="ru-RU" dirty="0" smtClean="0"/>
          </a:p>
          <a:p>
            <a:r>
              <a:rPr lang="en-US" dirty="0" smtClean="0"/>
              <a:t>2</a:t>
            </a:r>
            <a:r>
              <a:rPr lang="ru-RU" dirty="0" smtClean="0"/>
              <a:t>8 </a:t>
            </a:r>
            <a:r>
              <a:rPr lang="ru-RU" dirty="0" smtClean="0"/>
              <a:t>февраля 2018</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1</a:t>
            </a:fld>
            <a:endParaRPr lang="ru-RU" dirty="0"/>
          </a:p>
        </p:txBody>
      </p:sp>
      <p:sp>
        <p:nvSpPr>
          <p:cNvPr id="5" name="TextBox 4"/>
          <p:cNvSpPr txBox="1"/>
          <p:nvPr/>
        </p:nvSpPr>
        <p:spPr>
          <a:xfrm>
            <a:off x="6028998" y="1"/>
            <a:ext cx="3094892" cy="574278"/>
          </a:xfrm>
          <a:prstGeom prst="rect">
            <a:avLst/>
          </a:prstGeom>
          <a:noFill/>
        </p:spPr>
        <p:txBody>
          <a:bodyPr wrap="square" lIns="81043" tIns="40522" rIns="81043" bIns="40522" rtlCol="0">
            <a:spAutoFit/>
          </a:bodyPr>
          <a:lstStyle/>
          <a:p>
            <a:pPr algn="ctr"/>
            <a:r>
              <a:rPr lang="ru-RU" dirty="0" smtClean="0"/>
              <a:t>МФК «</a:t>
            </a:r>
            <a:r>
              <a:rPr lang="ru-RU" dirty="0" err="1" smtClean="0"/>
              <a:t>Биоинформатика</a:t>
            </a:r>
            <a:r>
              <a:rPr lang="ru-RU" dirty="0" smtClean="0"/>
              <a:t>» </a:t>
            </a:r>
            <a:br>
              <a:rPr lang="ru-RU" dirty="0" smtClean="0"/>
            </a:br>
            <a:r>
              <a:rPr lang="ru-RU" dirty="0" smtClean="0"/>
              <a:t>весна 201</a:t>
            </a:r>
            <a:r>
              <a:rPr lang="en-US" dirty="0" smtClean="0"/>
              <a:t>8</a:t>
            </a:r>
            <a:endParaRPr lang="ru-RU" dirty="0"/>
          </a:p>
        </p:txBody>
      </p:sp>
    </p:spTree>
    <p:extLst>
      <p:ext uri="{BB962C8B-B14F-4D97-AF65-F5344CB8AC3E}">
        <p14:creationId xmlns="" xmlns:p14="http://schemas.microsoft.com/office/powerpoint/2010/main" val="1752515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603920" y="1577333"/>
            <a:ext cx="6044919" cy="3397567"/>
          </a:xfrm>
        </p:spPr>
        <p:txBody>
          <a:bodyPr>
            <a:normAutofit/>
          </a:bodyPr>
          <a:lstStyle/>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TATGCGAAT-GCCCTGAA </a:t>
            </a:r>
            <a:endParaRPr lang="ru-RU" sz="2100" b="1" dirty="0">
              <a:cs typeface="Courier New" panose="02070309020205020404" pitchFamily="49" charset="0"/>
            </a:endParaRPr>
          </a:p>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a:t>
            </a:r>
            <a:r>
              <a:rPr lang="en-US" sz="2100" b="1" dirty="0" smtClean="0">
                <a:solidFill>
                  <a:srgbClr val="FF0000"/>
                </a:solidFill>
                <a:latin typeface="Courier New" panose="02070309020205020404" pitchFamily="49" charset="0"/>
                <a:cs typeface="Courier New" panose="02070309020205020404" pitchFamily="49" charset="0"/>
              </a:rPr>
              <a:t>A</a:t>
            </a:r>
            <a:r>
              <a:rPr lang="en-US" sz="2100" dirty="0" smtClean="0">
                <a:latin typeface="Courier New" panose="02070309020205020404" pitchFamily="49" charset="0"/>
                <a:cs typeface="Courier New" panose="02070309020205020404" pitchFamily="49" charset="0"/>
              </a:rPr>
              <a:t>AAT-GCCCTGAA</a:t>
            </a:r>
            <a:r>
              <a:rPr lang="ru-RU" sz="2100" dirty="0" smtClean="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a:t>
            </a:r>
          </a:p>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a:t>
            </a:r>
            <a:r>
              <a:rPr lang="en-US" sz="2100" b="1" dirty="0" smtClean="0">
                <a:latin typeface="Courier New" panose="02070309020205020404" pitchFamily="49" charset="0"/>
                <a:cs typeface="Courier New" panose="02070309020205020404" pitchFamily="49" charset="0"/>
              </a:rPr>
              <a:t>A</a:t>
            </a:r>
            <a:r>
              <a:rPr lang="en-US" sz="2100" dirty="0" smtClean="0">
                <a:latin typeface="Courier New" panose="02070309020205020404" pitchFamily="49" charset="0"/>
                <a:cs typeface="Courier New" panose="02070309020205020404" pitchFamily="49" charset="0"/>
              </a:rPr>
              <a:t>AAT-GC</a:t>
            </a:r>
            <a:r>
              <a:rPr lang="en-US" sz="2100" b="1" dirty="0" smtClean="0">
                <a:solidFill>
                  <a:srgbClr val="FF0000"/>
                </a:solidFill>
                <a:latin typeface="Courier New" panose="02070309020205020404" pitchFamily="49" charset="0"/>
                <a:cs typeface="Courier New" panose="02070309020205020404" pitchFamily="49" charset="0"/>
              </a:rPr>
              <a:t>T</a:t>
            </a:r>
            <a:r>
              <a:rPr lang="en-US" sz="2100" dirty="0" smtClean="0">
                <a:latin typeface="Courier New" panose="02070309020205020404" pitchFamily="49" charset="0"/>
                <a:cs typeface="Courier New" panose="02070309020205020404" pitchFamily="49" charset="0"/>
              </a:rPr>
              <a:t>CTGAA</a:t>
            </a:r>
            <a:r>
              <a:rPr lang="ru-RU" sz="2100" dirty="0" smtClean="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 </a:t>
            </a:r>
            <a:endParaRPr lang="ru-RU" sz="2100" dirty="0">
              <a:latin typeface="Courier New" panose="02070309020205020404" pitchFamily="49" charset="0"/>
              <a:cs typeface="Courier New" panose="02070309020205020404" pitchFamily="49" charset="0"/>
            </a:endParaRPr>
          </a:p>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a:t>
            </a:r>
            <a:r>
              <a:rPr lang="en-US" sz="2100" b="1" dirty="0" smtClean="0">
                <a:latin typeface="Courier New" panose="02070309020205020404" pitchFamily="49" charset="0"/>
                <a:cs typeface="Courier New" panose="02070309020205020404" pitchFamily="49" charset="0"/>
              </a:rPr>
              <a:t>A</a:t>
            </a:r>
            <a:r>
              <a:rPr lang="en-US" sz="2100" dirty="0" smtClean="0">
                <a:latin typeface="Courier New" panose="02070309020205020404" pitchFamily="49" charset="0"/>
                <a:cs typeface="Courier New" panose="02070309020205020404" pitchFamily="49" charset="0"/>
              </a:rPr>
              <a:t>AAT</a:t>
            </a:r>
            <a:r>
              <a:rPr lang="en-US" sz="2100" b="1" dirty="0" smtClean="0">
                <a:solidFill>
                  <a:srgbClr val="FF0000"/>
                </a:solidFill>
                <a:latin typeface="Courier New" panose="02070309020205020404" pitchFamily="49" charset="0"/>
                <a:cs typeface="Courier New" panose="02070309020205020404" pitchFamily="49" charset="0"/>
              </a:rPr>
              <a:t>C</a:t>
            </a:r>
            <a:r>
              <a:rPr lang="en-US" sz="2100" dirty="0" smtClean="0">
                <a:latin typeface="Courier New" panose="02070309020205020404" pitchFamily="49" charset="0"/>
                <a:cs typeface="Courier New" panose="02070309020205020404" pitchFamily="49" charset="0"/>
              </a:rPr>
              <a:t>GC</a:t>
            </a:r>
            <a:r>
              <a:rPr lang="en-US" sz="2100" b="1" dirty="0" smtClean="0">
                <a:latin typeface="Courier New" panose="02070309020205020404" pitchFamily="49" charset="0"/>
                <a:cs typeface="Courier New" panose="02070309020205020404" pitchFamily="49" charset="0"/>
              </a:rPr>
              <a:t>T</a:t>
            </a:r>
            <a:r>
              <a:rPr lang="en-US" sz="2100" dirty="0" smtClean="0">
                <a:latin typeface="Courier New" panose="02070309020205020404" pitchFamily="49" charset="0"/>
                <a:cs typeface="Courier New" panose="02070309020205020404" pitchFamily="49" charset="0"/>
              </a:rPr>
              <a:t>C</a:t>
            </a:r>
            <a:r>
              <a:rPr lang="en-US" sz="2100" b="1" dirty="0" smtClean="0">
                <a:latin typeface="Courier New" panose="02070309020205020404" pitchFamily="49" charset="0"/>
                <a:cs typeface="Courier New" panose="02070309020205020404" pitchFamily="49" charset="0"/>
              </a:rPr>
              <a:t>G</a:t>
            </a:r>
            <a:r>
              <a:rPr lang="en-US" sz="2100" dirty="0" smtClean="0">
                <a:latin typeface="Courier New" panose="02070309020205020404" pitchFamily="49" charset="0"/>
                <a:cs typeface="Courier New" panose="02070309020205020404" pitchFamily="49" charset="0"/>
              </a:rPr>
              <a:t>GAA</a:t>
            </a:r>
            <a:r>
              <a:rPr lang="ru-RU" sz="2100" dirty="0" smtClean="0">
                <a:cs typeface="Courier New" panose="02070309020205020404" pitchFamily="49" charset="0"/>
              </a:rPr>
              <a:t>   </a:t>
            </a:r>
            <a:r>
              <a:rPr lang="ru-RU" sz="2100" dirty="0">
                <a:cs typeface="Courier New" panose="02070309020205020404" pitchFamily="49" charset="0"/>
              </a:rPr>
              <a:t>вставка 1 п.н</a:t>
            </a:r>
            <a:r>
              <a:rPr lang="ru-RU" sz="2100" dirty="0" smtClean="0">
                <a:cs typeface="Courier New" panose="02070309020205020404" pitchFamily="49" charset="0"/>
              </a:rPr>
              <a:t>.</a:t>
            </a:r>
            <a:endParaRPr lang="ru-RU" sz="2100" dirty="0">
              <a:latin typeface="Courier New" panose="02070309020205020404" pitchFamily="49" charset="0"/>
              <a:cs typeface="Courier New" panose="02070309020205020404" pitchFamily="49" charset="0"/>
            </a:endParaRPr>
          </a:p>
        </p:txBody>
      </p:sp>
      <p:sp>
        <p:nvSpPr>
          <p:cNvPr id="6" name="Прямоугольник 5"/>
          <p:cNvSpPr/>
          <p:nvPr/>
        </p:nvSpPr>
        <p:spPr>
          <a:xfrm>
            <a:off x="689578" y="1070497"/>
            <a:ext cx="7905522" cy="466556"/>
          </a:xfrm>
          <a:prstGeom prst="rect">
            <a:avLst/>
          </a:prstGeom>
        </p:spPr>
        <p:txBody>
          <a:bodyPr wrap="square" lIns="81043" tIns="40522" rIns="81043" bIns="40522">
            <a:spAutoFit/>
          </a:bodyPr>
          <a:lstStyle/>
          <a:p>
            <a:r>
              <a:rPr lang="ru-RU" sz="2500" dirty="0"/>
              <a:t>Гомологичные нуклеотиды ставим друг под другом </a:t>
            </a:r>
          </a:p>
        </p:txBody>
      </p:sp>
      <p:sp>
        <p:nvSpPr>
          <p:cNvPr id="7" name="TextBox 6"/>
          <p:cNvSpPr txBox="1"/>
          <p:nvPr/>
        </p:nvSpPr>
        <p:spPr>
          <a:xfrm>
            <a:off x="1485362" y="1577335"/>
            <a:ext cx="1092769" cy="1594301"/>
          </a:xfrm>
          <a:prstGeom prst="rect">
            <a:avLst/>
          </a:prstGeom>
          <a:noFill/>
        </p:spPr>
        <p:txBody>
          <a:bodyPr wrap="none" lIns="81043" tIns="40522" rIns="81043" bIns="40522" rtlCol="0">
            <a:spAutoFit/>
          </a:bodyPr>
          <a:lstStyle/>
          <a:p>
            <a:pPr algn="r">
              <a:lnSpc>
                <a:spcPct val="117000"/>
              </a:lnSpc>
            </a:pPr>
            <a:r>
              <a:rPr lang="ru-RU" sz="2100" dirty="0"/>
              <a:t>ПРЕДОК</a:t>
            </a:r>
          </a:p>
          <a:p>
            <a:pPr algn="r">
              <a:lnSpc>
                <a:spcPct val="117000"/>
              </a:lnSpc>
            </a:pPr>
            <a:r>
              <a:rPr lang="ru-RU" sz="2100" dirty="0"/>
              <a:t>сын</a:t>
            </a:r>
          </a:p>
          <a:p>
            <a:pPr algn="r">
              <a:lnSpc>
                <a:spcPct val="117000"/>
              </a:lnSpc>
            </a:pPr>
            <a:r>
              <a:rPr lang="ru-RU" sz="2100" dirty="0"/>
              <a:t>внук</a:t>
            </a:r>
          </a:p>
          <a:p>
            <a:pPr algn="r">
              <a:lnSpc>
                <a:spcPct val="117000"/>
              </a:lnSpc>
            </a:pPr>
            <a:r>
              <a:rPr lang="ru-RU" sz="2100" dirty="0" smtClean="0"/>
              <a:t>правнук</a:t>
            </a:r>
            <a:endParaRPr lang="ru-RU" sz="2100" dirty="0"/>
          </a:p>
        </p:txBody>
      </p:sp>
      <p:sp>
        <p:nvSpPr>
          <p:cNvPr id="10" name="Заголовок 1"/>
          <p:cNvSpPr txBox="1">
            <a:spLocks/>
          </p:cNvSpPr>
          <p:nvPr/>
        </p:nvSpPr>
        <p:spPr>
          <a:xfrm>
            <a:off x="351694" y="105143"/>
            <a:ext cx="8368048" cy="980208"/>
          </a:xfrm>
          <a:prstGeom prst="rect">
            <a:avLst/>
          </a:prstGeom>
        </p:spPr>
        <p:txBody>
          <a:bodyPr vert="horz" lIns="81043" tIns="40522" rIns="81043" bIns="40522" rtlCol="0" anchor="ctr">
            <a:normAutofit/>
          </a:bodyPr>
          <a:lstStyle/>
          <a:p>
            <a:pPr marL="0" marR="0" lvl="0" indent="0" algn="ctr" defTabSz="810433" rtl="0" eaLnBrk="1" fontAlgn="auto" latinLnBrk="0" hangingPunct="1">
              <a:lnSpc>
                <a:spcPct val="90000"/>
              </a:lnSpc>
              <a:spcBef>
                <a:spcPct val="0"/>
              </a:spcBef>
              <a:spcAft>
                <a:spcPts val="0"/>
              </a:spcAft>
              <a:buClrTx/>
              <a:buSzTx/>
              <a:buFontTx/>
              <a:buNone/>
              <a:tabLst/>
              <a:defRPr/>
            </a:pPr>
            <a:r>
              <a:rPr kumimoji="0" lang="ru-RU" sz="2500" b="1" i="0" u="none" strike="noStrike" kern="1200" cap="none" spc="0" normalizeH="0" baseline="0" noProof="0" smtClean="0">
                <a:ln>
                  <a:noFill/>
                </a:ln>
                <a:solidFill>
                  <a:schemeClr val="tx1"/>
                </a:solidFill>
                <a:effectLst/>
                <a:uLnTx/>
                <a:uFillTx/>
                <a:latin typeface="+mj-lt"/>
                <a:ea typeface="+mj-ea"/>
                <a:cs typeface="+mj-cs"/>
              </a:rPr>
              <a:t>Выравнивание последовательностей потомков</a:t>
            </a:r>
            <a:br>
              <a:rPr kumimoji="0" lang="ru-RU" sz="2500" b="1" i="0" u="none" strike="noStrike" kern="1200" cap="none" spc="0" normalizeH="0" baseline="0" noProof="0" smtClean="0">
                <a:ln>
                  <a:noFill/>
                </a:ln>
                <a:solidFill>
                  <a:schemeClr val="tx1"/>
                </a:solidFill>
                <a:effectLst/>
                <a:uLnTx/>
                <a:uFillTx/>
                <a:latin typeface="+mj-lt"/>
                <a:ea typeface="+mj-ea"/>
                <a:cs typeface="+mj-cs"/>
              </a:rPr>
            </a:br>
            <a:r>
              <a:rPr kumimoji="0" lang="ru-RU" sz="2500" b="1" i="0" u="none" strike="noStrike" kern="1200" cap="none" spc="0" normalizeH="0" baseline="0" noProof="0" smtClean="0">
                <a:ln>
                  <a:noFill/>
                </a:ln>
                <a:solidFill>
                  <a:schemeClr val="tx1"/>
                </a:solidFill>
                <a:effectLst/>
                <a:uLnTx/>
                <a:uFillTx/>
                <a:latin typeface="+mj-lt"/>
                <a:ea typeface="+mj-ea"/>
                <a:cs typeface="+mj-cs"/>
              </a:rPr>
              <a:t>относительно предка</a:t>
            </a:r>
            <a:endParaRPr kumimoji="0" lang="ru-RU" sz="25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957260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1694" y="105143"/>
            <a:ext cx="8368048" cy="980208"/>
          </a:xfrm>
        </p:spPr>
        <p:txBody>
          <a:bodyPr>
            <a:normAutofit/>
          </a:bodyPr>
          <a:lstStyle/>
          <a:p>
            <a:pPr algn="ctr"/>
            <a:r>
              <a:rPr lang="ru-RU" sz="2500" b="1" dirty="0" smtClean="0"/>
              <a:t>Выравнивание последовательностей потомков</a:t>
            </a:r>
            <a:br>
              <a:rPr lang="ru-RU" sz="2500" b="1" dirty="0" smtClean="0"/>
            </a:br>
            <a:r>
              <a:rPr lang="ru-RU" sz="2500" b="1" dirty="0" smtClean="0"/>
              <a:t>относительно предка</a:t>
            </a:r>
            <a:endParaRPr lang="ru-RU" sz="2500" b="1" dirty="0"/>
          </a:p>
        </p:txBody>
      </p:sp>
      <p:sp>
        <p:nvSpPr>
          <p:cNvPr id="3" name="Объект 2"/>
          <p:cNvSpPr>
            <a:spLocks noGrp="1"/>
          </p:cNvSpPr>
          <p:nvPr>
            <p:ph sz="half" idx="1"/>
          </p:nvPr>
        </p:nvSpPr>
        <p:spPr>
          <a:xfrm>
            <a:off x="2603920" y="1577333"/>
            <a:ext cx="6044919" cy="3397567"/>
          </a:xfrm>
        </p:spPr>
        <p:txBody>
          <a:bodyPr>
            <a:normAutofit/>
          </a:bodyPr>
          <a:lstStyle/>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TATGCGAAT-GCCCTGAA </a:t>
            </a:r>
            <a:endParaRPr lang="ru-RU" sz="2100" b="1" dirty="0">
              <a:cs typeface="Courier New" panose="02070309020205020404" pitchFamily="49" charset="0"/>
            </a:endParaRPr>
          </a:p>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a:t>
            </a:r>
            <a:r>
              <a:rPr lang="en-US" sz="2100" b="1" dirty="0" smtClean="0">
                <a:solidFill>
                  <a:srgbClr val="FF0000"/>
                </a:solidFill>
                <a:latin typeface="Courier New" panose="02070309020205020404" pitchFamily="49" charset="0"/>
                <a:cs typeface="Courier New" panose="02070309020205020404" pitchFamily="49" charset="0"/>
              </a:rPr>
              <a:t>A</a:t>
            </a:r>
            <a:r>
              <a:rPr lang="en-US" sz="2100" dirty="0" smtClean="0">
                <a:latin typeface="Courier New" panose="02070309020205020404" pitchFamily="49" charset="0"/>
                <a:cs typeface="Courier New" panose="02070309020205020404" pitchFamily="49" charset="0"/>
              </a:rPr>
              <a:t>AAT-GCCCTGAA</a:t>
            </a:r>
            <a:r>
              <a:rPr lang="ru-RU" sz="2100" dirty="0" smtClean="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a:t>
            </a:r>
          </a:p>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a:t>
            </a:r>
            <a:r>
              <a:rPr lang="en-US" sz="2100" b="1" dirty="0" smtClean="0">
                <a:latin typeface="Courier New" panose="02070309020205020404" pitchFamily="49" charset="0"/>
                <a:cs typeface="Courier New" panose="02070309020205020404" pitchFamily="49" charset="0"/>
              </a:rPr>
              <a:t>A</a:t>
            </a:r>
            <a:r>
              <a:rPr lang="en-US" sz="2100" dirty="0" smtClean="0">
                <a:latin typeface="Courier New" panose="02070309020205020404" pitchFamily="49" charset="0"/>
                <a:cs typeface="Courier New" panose="02070309020205020404" pitchFamily="49" charset="0"/>
              </a:rPr>
              <a:t>AAT-GC</a:t>
            </a:r>
            <a:r>
              <a:rPr lang="en-US" sz="2100" b="1" dirty="0" smtClean="0">
                <a:solidFill>
                  <a:srgbClr val="FF0000"/>
                </a:solidFill>
                <a:latin typeface="Courier New" panose="02070309020205020404" pitchFamily="49" charset="0"/>
                <a:cs typeface="Courier New" panose="02070309020205020404" pitchFamily="49" charset="0"/>
              </a:rPr>
              <a:t>T</a:t>
            </a:r>
            <a:r>
              <a:rPr lang="en-US" sz="2100" dirty="0" smtClean="0">
                <a:latin typeface="Courier New" panose="02070309020205020404" pitchFamily="49" charset="0"/>
                <a:cs typeface="Courier New" panose="02070309020205020404" pitchFamily="49" charset="0"/>
              </a:rPr>
              <a:t>CTGAA</a:t>
            </a:r>
            <a:r>
              <a:rPr lang="ru-RU" sz="2100" dirty="0" smtClean="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 </a:t>
            </a:r>
            <a:endParaRPr lang="ru-RU" sz="2100" dirty="0">
              <a:latin typeface="Courier New" panose="02070309020205020404" pitchFamily="49" charset="0"/>
              <a:cs typeface="Courier New" panose="02070309020205020404" pitchFamily="49" charset="0"/>
            </a:endParaRPr>
          </a:p>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a:t>
            </a:r>
            <a:r>
              <a:rPr lang="en-US" sz="2100" b="1" dirty="0" smtClean="0">
                <a:latin typeface="Courier New" panose="02070309020205020404" pitchFamily="49" charset="0"/>
                <a:cs typeface="Courier New" panose="02070309020205020404" pitchFamily="49" charset="0"/>
              </a:rPr>
              <a:t>A</a:t>
            </a:r>
            <a:r>
              <a:rPr lang="en-US" sz="2100" dirty="0" smtClean="0">
                <a:latin typeface="Courier New" panose="02070309020205020404" pitchFamily="49" charset="0"/>
                <a:cs typeface="Courier New" panose="02070309020205020404" pitchFamily="49" charset="0"/>
              </a:rPr>
              <a:t>AAT</a:t>
            </a:r>
            <a:r>
              <a:rPr lang="en-US" sz="2100" b="1" dirty="0" smtClean="0">
                <a:solidFill>
                  <a:srgbClr val="FF0000"/>
                </a:solidFill>
                <a:latin typeface="Courier New" panose="02070309020205020404" pitchFamily="49" charset="0"/>
                <a:cs typeface="Courier New" panose="02070309020205020404" pitchFamily="49" charset="0"/>
              </a:rPr>
              <a:t>C</a:t>
            </a:r>
            <a:r>
              <a:rPr lang="en-US" sz="2100" dirty="0" smtClean="0">
                <a:latin typeface="Courier New" panose="02070309020205020404" pitchFamily="49" charset="0"/>
                <a:cs typeface="Courier New" panose="02070309020205020404" pitchFamily="49" charset="0"/>
              </a:rPr>
              <a:t>GC</a:t>
            </a:r>
            <a:r>
              <a:rPr lang="en-US" sz="2100" b="1" dirty="0" smtClean="0">
                <a:latin typeface="Courier New" panose="02070309020205020404" pitchFamily="49" charset="0"/>
                <a:cs typeface="Courier New" panose="02070309020205020404" pitchFamily="49" charset="0"/>
              </a:rPr>
              <a:t>T</a:t>
            </a:r>
            <a:r>
              <a:rPr lang="en-US" sz="2100" dirty="0" smtClean="0">
                <a:latin typeface="Courier New" panose="02070309020205020404" pitchFamily="49" charset="0"/>
                <a:cs typeface="Courier New" panose="02070309020205020404" pitchFamily="49" charset="0"/>
              </a:rPr>
              <a:t>C</a:t>
            </a:r>
            <a:r>
              <a:rPr lang="en-US" sz="2100" b="1" dirty="0" smtClean="0">
                <a:latin typeface="Courier New" panose="02070309020205020404" pitchFamily="49" charset="0"/>
                <a:cs typeface="Courier New" panose="02070309020205020404" pitchFamily="49" charset="0"/>
              </a:rPr>
              <a:t>G</a:t>
            </a:r>
            <a:r>
              <a:rPr lang="en-US" sz="2100" dirty="0" smtClean="0">
                <a:latin typeface="Courier New" panose="02070309020205020404" pitchFamily="49" charset="0"/>
                <a:cs typeface="Courier New" panose="02070309020205020404" pitchFamily="49" charset="0"/>
              </a:rPr>
              <a:t>GAA</a:t>
            </a:r>
            <a:r>
              <a:rPr lang="ru-RU" sz="2100" dirty="0" smtClean="0">
                <a:cs typeface="Courier New" panose="02070309020205020404" pitchFamily="49" charset="0"/>
              </a:rPr>
              <a:t>   </a:t>
            </a:r>
            <a:r>
              <a:rPr lang="ru-RU" sz="2100" dirty="0">
                <a:cs typeface="Courier New" panose="02070309020205020404" pitchFamily="49" charset="0"/>
              </a:rPr>
              <a:t>вставка 1 п.н.</a:t>
            </a:r>
            <a:endParaRPr lang="ru-RU" sz="2100" dirty="0">
              <a:latin typeface="Courier New" panose="02070309020205020404" pitchFamily="49" charset="0"/>
              <a:cs typeface="Courier New" panose="02070309020205020404" pitchFamily="49" charset="0"/>
            </a:endParaRPr>
          </a:p>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a:t>
            </a:r>
            <a:r>
              <a:rPr lang="en-US" sz="2100" b="1" dirty="0" smtClean="0">
                <a:latin typeface="Courier New" panose="02070309020205020404" pitchFamily="49" charset="0"/>
                <a:cs typeface="Courier New" panose="02070309020205020404" pitchFamily="49" charset="0"/>
              </a:rPr>
              <a:t>A</a:t>
            </a:r>
            <a:r>
              <a:rPr lang="en-US" sz="2100" dirty="0" smtClean="0">
                <a:latin typeface="Courier New" panose="02070309020205020404" pitchFamily="49" charset="0"/>
                <a:cs typeface="Courier New" panose="02070309020205020404" pitchFamily="49" charset="0"/>
              </a:rPr>
              <a:t>AA</a:t>
            </a:r>
            <a:r>
              <a:rPr lang="en-US" sz="2100" b="1" dirty="0" smtClean="0">
                <a:solidFill>
                  <a:srgbClr val="FF0000"/>
                </a:solidFill>
                <a:latin typeface="Courier New" panose="02070309020205020404" pitchFamily="49" charset="0"/>
                <a:cs typeface="Courier New" panose="02070309020205020404" pitchFamily="49" charset="0"/>
              </a:rPr>
              <a:t>A</a:t>
            </a:r>
            <a:r>
              <a:rPr lang="en-US" sz="2100" b="1" dirty="0" smtClean="0">
                <a:latin typeface="Courier New" panose="02070309020205020404" pitchFamily="49" charset="0"/>
                <a:cs typeface="Courier New" panose="02070309020205020404" pitchFamily="49" charset="0"/>
              </a:rPr>
              <a:t>C</a:t>
            </a:r>
            <a:r>
              <a:rPr lang="en-US" sz="2100" dirty="0" smtClean="0">
                <a:latin typeface="Courier New" panose="02070309020205020404" pitchFamily="49" charset="0"/>
                <a:cs typeface="Courier New" panose="02070309020205020404" pitchFamily="49" charset="0"/>
              </a:rPr>
              <a:t>GC</a:t>
            </a:r>
            <a:r>
              <a:rPr lang="en-US" sz="2100" b="1" dirty="0" smtClean="0">
                <a:latin typeface="Courier New" panose="02070309020205020404" pitchFamily="49" charset="0"/>
                <a:cs typeface="Courier New" panose="02070309020205020404" pitchFamily="49" charset="0"/>
              </a:rPr>
              <a:t>T</a:t>
            </a:r>
            <a:r>
              <a:rPr lang="en-US" sz="2100" dirty="0" smtClean="0">
                <a:latin typeface="Courier New" panose="02070309020205020404" pitchFamily="49" charset="0"/>
                <a:cs typeface="Courier New" panose="02070309020205020404" pitchFamily="49" charset="0"/>
              </a:rPr>
              <a:t>C</a:t>
            </a:r>
            <a:r>
              <a:rPr lang="en-US" sz="2100" b="1" dirty="0" smtClean="0">
                <a:latin typeface="Courier New" panose="02070309020205020404" pitchFamily="49" charset="0"/>
                <a:cs typeface="Courier New" panose="02070309020205020404" pitchFamily="49" charset="0"/>
              </a:rPr>
              <a:t>G</a:t>
            </a:r>
            <a:r>
              <a:rPr lang="en-US" sz="2100" dirty="0" smtClean="0">
                <a:latin typeface="Courier New" panose="02070309020205020404" pitchFamily="49" charset="0"/>
                <a:cs typeface="Courier New" panose="02070309020205020404" pitchFamily="49" charset="0"/>
              </a:rPr>
              <a:t>GAA</a:t>
            </a:r>
            <a:r>
              <a:rPr lang="ru-RU" sz="2100" dirty="0" smtClean="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a:t>
            </a:r>
            <a:endParaRPr lang="ru-RU" sz="2100" dirty="0">
              <a:latin typeface="Courier New" panose="02070309020205020404" pitchFamily="49" charset="0"/>
              <a:cs typeface="Courier New" panose="02070309020205020404" pitchFamily="49" charset="0"/>
            </a:endParaRPr>
          </a:p>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a:t>
            </a:r>
            <a:r>
              <a:rPr lang="en-US" sz="2100" b="1" dirty="0" smtClean="0">
                <a:latin typeface="Courier New" panose="02070309020205020404" pitchFamily="49" charset="0"/>
                <a:cs typeface="Courier New" panose="02070309020205020404" pitchFamily="49" charset="0"/>
              </a:rPr>
              <a:t>A</a:t>
            </a:r>
            <a:r>
              <a:rPr lang="en-US" sz="2100" dirty="0" smtClean="0">
                <a:latin typeface="Courier New" panose="02070309020205020404" pitchFamily="49" charset="0"/>
                <a:cs typeface="Courier New" panose="02070309020205020404" pitchFamily="49" charset="0"/>
              </a:rPr>
              <a:t>AA</a:t>
            </a:r>
            <a:r>
              <a:rPr lang="en-US" sz="2100" b="1" dirty="0" smtClean="0">
                <a:solidFill>
                  <a:srgbClr val="FF0000"/>
                </a:solidFill>
                <a:latin typeface="Courier New" panose="02070309020205020404" pitchFamily="49" charset="0"/>
                <a:cs typeface="Courier New" panose="02070309020205020404" pitchFamily="49" charset="0"/>
              </a:rPr>
              <a:t>-</a:t>
            </a:r>
            <a:r>
              <a:rPr lang="en-US" sz="2100" b="1" dirty="0" smtClean="0">
                <a:latin typeface="Courier New" panose="02070309020205020404" pitchFamily="49" charset="0"/>
                <a:cs typeface="Courier New" panose="02070309020205020404" pitchFamily="49" charset="0"/>
              </a:rPr>
              <a:t>C</a:t>
            </a:r>
            <a:r>
              <a:rPr lang="en-US" sz="2100" dirty="0" smtClean="0">
                <a:latin typeface="Courier New" panose="02070309020205020404" pitchFamily="49" charset="0"/>
                <a:cs typeface="Courier New" panose="02070309020205020404" pitchFamily="49" charset="0"/>
              </a:rPr>
              <a:t>GC</a:t>
            </a:r>
            <a:r>
              <a:rPr lang="en-US" sz="2100" b="1" dirty="0" smtClean="0">
                <a:latin typeface="Courier New" panose="02070309020205020404" pitchFamily="49" charset="0"/>
                <a:cs typeface="Courier New" panose="02070309020205020404" pitchFamily="49" charset="0"/>
              </a:rPr>
              <a:t>T</a:t>
            </a:r>
            <a:r>
              <a:rPr lang="en-US" sz="2100" dirty="0" smtClean="0">
                <a:latin typeface="Courier New" panose="02070309020205020404" pitchFamily="49" charset="0"/>
                <a:cs typeface="Courier New" panose="02070309020205020404" pitchFamily="49" charset="0"/>
              </a:rPr>
              <a:t>C</a:t>
            </a:r>
            <a:r>
              <a:rPr lang="en-US" sz="2100" b="1" dirty="0" smtClean="0">
                <a:latin typeface="Courier New" panose="02070309020205020404" pitchFamily="49" charset="0"/>
                <a:cs typeface="Courier New" panose="02070309020205020404" pitchFamily="49" charset="0"/>
              </a:rPr>
              <a:t>G</a:t>
            </a:r>
            <a:r>
              <a:rPr lang="en-US" sz="2100" dirty="0" smtClean="0">
                <a:latin typeface="Courier New" panose="02070309020205020404" pitchFamily="49" charset="0"/>
                <a:cs typeface="Courier New" panose="02070309020205020404" pitchFamily="49" charset="0"/>
              </a:rPr>
              <a:t>GAA</a:t>
            </a:r>
            <a:r>
              <a:rPr lang="ru-RU" sz="2100" dirty="0" smtClean="0">
                <a:cs typeface="Courier New" panose="02070309020205020404" pitchFamily="49" charset="0"/>
              </a:rPr>
              <a:t>   </a:t>
            </a:r>
            <a:r>
              <a:rPr lang="ru-RU" sz="2100" dirty="0" err="1">
                <a:cs typeface="Courier New" panose="02070309020205020404" pitchFamily="49" charset="0"/>
              </a:rPr>
              <a:t>делеция</a:t>
            </a:r>
            <a:r>
              <a:rPr lang="ru-RU" sz="2100" dirty="0">
                <a:cs typeface="Courier New" panose="02070309020205020404" pitchFamily="49" charset="0"/>
              </a:rPr>
              <a:t> 1п.н</a:t>
            </a:r>
            <a:r>
              <a:rPr lang="ru-RU" sz="2100" dirty="0" smtClean="0">
                <a:cs typeface="Courier New" panose="02070309020205020404" pitchFamily="49" charset="0"/>
              </a:rPr>
              <a:t>.</a:t>
            </a:r>
            <a:endParaRPr lang="ru-RU" sz="2100" dirty="0">
              <a:latin typeface="Courier New" panose="02070309020205020404" pitchFamily="49" charset="0"/>
              <a:cs typeface="Courier New" panose="02070309020205020404" pitchFamily="49" charset="0"/>
            </a:endParaRPr>
          </a:p>
        </p:txBody>
      </p:sp>
      <p:sp>
        <p:nvSpPr>
          <p:cNvPr id="6" name="Прямоугольник 5"/>
          <p:cNvSpPr/>
          <p:nvPr/>
        </p:nvSpPr>
        <p:spPr>
          <a:xfrm>
            <a:off x="689578" y="1070497"/>
            <a:ext cx="7905522" cy="466556"/>
          </a:xfrm>
          <a:prstGeom prst="rect">
            <a:avLst/>
          </a:prstGeom>
        </p:spPr>
        <p:txBody>
          <a:bodyPr wrap="square" lIns="81043" tIns="40522" rIns="81043" bIns="40522">
            <a:spAutoFit/>
          </a:bodyPr>
          <a:lstStyle/>
          <a:p>
            <a:r>
              <a:rPr lang="ru-RU" sz="2500" dirty="0"/>
              <a:t>Гомологичные нуклеотиды ставим друг под другом </a:t>
            </a:r>
          </a:p>
        </p:txBody>
      </p:sp>
      <p:sp>
        <p:nvSpPr>
          <p:cNvPr id="7" name="TextBox 6"/>
          <p:cNvSpPr txBox="1"/>
          <p:nvPr/>
        </p:nvSpPr>
        <p:spPr>
          <a:xfrm>
            <a:off x="677418" y="1577335"/>
            <a:ext cx="1909339" cy="2350533"/>
          </a:xfrm>
          <a:prstGeom prst="rect">
            <a:avLst/>
          </a:prstGeom>
          <a:noFill/>
        </p:spPr>
        <p:txBody>
          <a:bodyPr wrap="none" lIns="81043" tIns="40522" rIns="81043" bIns="40522" rtlCol="0">
            <a:spAutoFit/>
          </a:bodyPr>
          <a:lstStyle/>
          <a:p>
            <a:pPr algn="r">
              <a:lnSpc>
                <a:spcPct val="117000"/>
              </a:lnSpc>
            </a:pPr>
            <a:r>
              <a:rPr lang="ru-RU" sz="2100" dirty="0"/>
              <a:t>ПРЕДОК</a:t>
            </a:r>
          </a:p>
          <a:p>
            <a:pPr algn="r">
              <a:lnSpc>
                <a:spcPct val="117000"/>
              </a:lnSpc>
            </a:pPr>
            <a:r>
              <a:rPr lang="ru-RU" sz="2100" dirty="0"/>
              <a:t>сын</a:t>
            </a:r>
          </a:p>
          <a:p>
            <a:pPr algn="r">
              <a:lnSpc>
                <a:spcPct val="117000"/>
              </a:lnSpc>
            </a:pPr>
            <a:r>
              <a:rPr lang="ru-RU" sz="2100" dirty="0"/>
              <a:t>внук</a:t>
            </a:r>
          </a:p>
          <a:p>
            <a:pPr algn="r">
              <a:lnSpc>
                <a:spcPct val="117000"/>
              </a:lnSpc>
            </a:pPr>
            <a:r>
              <a:rPr lang="ru-RU" sz="2100" dirty="0"/>
              <a:t>правнук</a:t>
            </a:r>
          </a:p>
          <a:p>
            <a:pPr algn="r">
              <a:lnSpc>
                <a:spcPct val="117000"/>
              </a:lnSpc>
            </a:pPr>
            <a:r>
              <a:rPr lang="ru-RU" sz="2100" dirty="0"/>
              <a:t>праправнук</a:t>
            </a:r>
          </a:p>
          <a:p>
            <a:pPr algn="r">
              <a:lnSpc>
                <a:spcPct val="117000"/>
              </a:lnSpc>
            </a:pPr>
            <a:r>
              <a:rPr lang="ru-RU" sz="2100" dirty="0" err="1" smtClean="0"/>
              <a:t>прапраправнук</a:t>
            </a:r>
            <a:endParaRPr lang="ru-RU" sz="2100" dirty="0"/>
          </a:p>
        </p:txBody>
      </p:sp>
    </p:spTree>
    <p:extLst>
      <p:ext uri="{BB962C8B-B14F-4D97-AF65-F5344CB8AC3E}">
        <p14:creationId xmlns="" xmlns:p14="http://schemas.microsoft.com/office/powerpoint/2010/main" val="957260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1694" y="105143"/>
            <a:ext cx="8368048" cy="980208"/>
          </a:xfrm>
        </p:spPr>
        <p:txBody>
          <a:bodyPr>
            <a:normAutofit/>
          </a:bodyPr>
          <a:lstStyle/>
          <a:p>
            <a:pPr algn="ctr"/>
            <a:r>
              <a:rPr lang="ru-RU" sz="2500" b="1" dirty="0" smtClean="0"/>
              <a:t>Выравнивание </a:t>
            </a:r>
            <a:r>
              <a:rPr lang="ru-RU" sz="2500" b="1" dirty="0"/>
              <a:t>последовательностей </a:t>
            </a:r>
            <a:r>
              <a:rPr lang="ru-RU" sz="2500" b="1" dirty="0" smtClean="0"/>
              <a:t>потомков</a:t>
            </a:r>
            <a:br>
              <a:rPr lang="ru-RU" sz="2500" b="1" dirty="0" smtClean="0"/>
            </a:br>
            <a:r>
              <a:rPr lang="ru-RU" sz="2500" b="1" dirty="0" smtClean="0"/>
              <a:t>относительно </a:t>
            </a:r>
            <a:r>
              <a:rPr lang="ru-RU" sz="2500" b="1" dirty="0"/>
              <a:t>предка</a:t>
            </a:r>
          </a:p>
        </p:txBody>
      </p:sp>
      <p:sp>
        <p:nvSpPr>
          <p:cNvPr id="3" name="Объект 2"/>
          <p:cNvSpPr>
            <a:spLocks noGrp="1"/>
          </p:cNvSpPr>
          <p:nvPr>
            <p:ph sz="half" idx="1"/>
          </p:nvPr>
        </p:nvSpPr>
        <p:spPr>
          <a:xfrm>
            <a:off x="2603920" y="1577333"/>
            <a:ext cx="6044919" cy="3397567"/>
          </a:xfrm>
        </p:spPr>
        <p:txBody>
          <a:bodyPr>
            <a:noAutofit/>
          </a:bodyPr>
          <a:lstStyle/>
          <a:p>
            <a:pPr marL="405216" indent="-405216">
              <a:lnSpc>
                <a:spcPct val="117000"/>
              </a:lnSpc>
              <a:spcBef>
                <a:spcPts val="0"/>
              </a:spcBef>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GCGAAT-GCCCTGAA </a:t>
            </a:r>
            <a:endParaRPr lang="ru-RU" sz="2100" b="1" dirty="0">
              <a:cs typeface="Courier New" panose="02070309020205020404" pitchFamily="49" charset="0"/>
            </a:endParaRPr>
          </a:p>
          <a:p>
            <a:pPr marL="405216" indent="-405216">
              <a:lnSpc>
                <a:spcPct val="117000"/>
              </a:lnSpc>
              <a:spcBef>
                <a:spcPts val="0"/>
              </a:spcBef>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solidFill>
                  <a:srgbClr val="FF0000"/>
                </a:solidFill>
                <a:latin typeface="Courier New" panose="02070309020205020404" pitchFamily="49" charset="0"/>
                <a:cs typeface="Courier New" panose="02070309020205020404" pitchFamily="49" charset="0"/>
              </a:rPr>
              <a:t>A</a:t>
            </a:r>
            <a:r>
              <a:rPr lang="en-US" sz="2100" dirty="0">
                <a:latin typeface="Courier New" panose="02070309020205020404" pitchFamily="49" charset="0"/>
                <a:cs typeface="Courier New" panose="02070309020205020404" pitchFamily="49" charset="0"/>
              </a:rPr>
              <a:t>AAT-GCCCTGAA</a:t>
            </a:r>
            <a:r>
              <a:rPr lang="ru-RU" sz="2100" dirty="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a:t>
            </a:r>
          </a:p>
          <a:p>
            <a:pPr marL="405216" indent="-405216">
              <a:lnSpc>
                <a:spcPct val="117000"/>
              </a:lnSpc>
              <a:spcBef>
                <a:spcPts val="0"/>
              </a:spcBef>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dirty="0">
                <a:latin typeface="Courier New" panose="02070309020205020404" pitchFamily="49" charset="0"/>
                <a:cs typeface="Courier New" panose="02070309020205020404" pitchFamily="49" charset="0"/>
              </a:rPr>
              <a:t>AAT-GC</a:t>
            </a:r>
            <a:r>
              <a:rPr lang="en-US" sz="2100" b="1" dirty="0">
                <a:solidFill>
                  <a:srgbClr val="FF0000"/>
                </a:solidFill>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CTGAA</a:t>
            </a:r>
            <a:r>
              <a:rPr lang="ru-RU" sz="2100" dirty="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 </a:t>
            </a:r>
            <a:endParaRPr lang="ru-RU" sz="2100" dirty="0">
              <a:latin typeface="Courier New" panose="02070309020205020404" pitchFamily="49" charset="0"/>
              <a:cs typeface="Courier New" panose="02070309020205020404" pitchFamily="49" charset="0"/>
            </a:endParaRPr>
          </a:p>
          <a:p>
            <a:pPr marL="405216" indent="-405216">
              <a:lnSpc>
                <a:spcPct val="117000"/>
              </a:lnSpc>
              <a:spcBef>
                <a:spcPts val="0"/>
              </a:spcBef>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dirty="0">
                <a:latin typeface="Courier New" panose="02070309020205020404" pitchFamily="49" charset="0"/>
                <a:cs typeface="Courier New" panose="02070309020205020404" pitchFamily="49" charset="0"/>
              </a:rPr>
              <a:t>AAT</a:t>
            </a:r>
            <a:r>
              <a:rPr lang="en-US" sz="2100" b="1" dirty="0">
                <a:solidFill>
                  <a:srgbClr val="FF0000"/>
                </a:solidFill>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C</a:t>
            </a:r>
            <a:r>
              <a:rPr lang="en-US" sz="2100" b="1" dirty="0">
                <a:latin typeface="Courier New" panose="02070309020205020404" pitchFamily="49" charset="0"/>
                <a:cs typeface="Courier New" panose="02070309020205020404" pitchFamily="49" charset="0"/>
              </a:rPr>
              <a:t>G</a:t>
            </a:r>
            <a:r>
              <a:rPr lang="en-US" sz="2100" dirty="0">
                <a:latin typeface="Courier New" panose="02070309020205020404" pitchFamily="49" charset="0"/>
                <a:cs typeface="Courier New" panose="02070309020205020404" pitchFamily="49" charset="0"/>
              </a:rPr>
              <a:t>GAA</a:t>
            </a:r>
            <a:r>
              <a:rPr lang="ru-RU" sz="2100" dirty="0">
                <a:cs typeface="Courier New" panose="02070309020205020404" pitchFamily="49" charset="0"/>
              </a:rPr>
              <a:t>   вставка 1 </a:t>
            </a:r>
            <a:r>
              <a:rPr lang="ru-RU" sz="2100" dirty="0" err="1">
                <a:cs typeface="Courier New" panose="02070309020205020404" pitchFamily="49" charset="0"/>
              </a:rPr>
              <a:t>п.н</a:t>
            </a:r>
            <a:r>
              <a:rPr lang="ru-RU" sz="2100" dirty="0">
                <a:cs typeface="Courier New" panose="02070309020205020404" pitchFamily="49" charset="0"/>
              </a:rPr>
              <a:t>.</a:t>
            </a:r>
            <a:endParaRPr lang="ru-RU" sz="2100" dirty="0">
              <a:latin typeface="Courier New" panose="02070309020205020404" pitchFamily="49" charset="0"/>
              <a:cs typeface="Courier New" panose="02070309020205020404" pitchFamily="49" charset="0"/>
            </a:endParaRPr>
          </a:p>
          <a:p>
            <a:pPr marL="405216" indent="-405216">
              <a:lnSpc>
                <a:spcPct val="117000"/>
              </a:lnSpc>
              <a:spcBef>
                <a:spcPts val="0"/>
              </a:spcBef>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dirty="0">
                <a:latin typeface="Courier New" panose="02070309020205020404" pitchFamily="49" charset="0"/>
                <a:cs typeface="Courier New" panose="02070309020205020404" pitchFamily="49" charset="0"/>
              </a:rPr>
              <a:t>AA</a:t>
            </a:r>
            <a:r>
              <a:rPr lang="en-US" sz="2100" b="1" dirty="0">
                <a:solidFill>
                  <a:srgbClr val="FF0000"/>
                </a:solidFill>
                <a:latin typeface="Courier New" panose="02070309020205020404" pitchFamily="49" charset="0"/>
                <a:cs typeface="Courier New" panose="02070309020205020404" pitchFamily="49" charset="0"/>
              </a:rPr>
              <a:t>A</a:t>
            </a:r>
            <a:r>
              <a:rPr lang="en-US" sz="2100" b="1" dirty="0">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C</a:t>
            </a:r>
            <a:r>
              <a:rPr lang="en-US" sz="2100" b="1" dirty="0">
                <a:latin typeface="Courier New" panose="02070309020205020404" pitchFamily="49" charset="0"/>
                <a:cs typeface="Courier New" panose="02070309020205020404" pitchFamily="49" charset="0"/>
              </a:rPr>
              <a:t>G</a:t>
            </a:r>
            <a:r>
              <a:rPr lang="en-US" sz="2100" dirty="0">
                <a:latin typeface="Courier New" panose="02070309020205020404" pitchFamily="49" charset="0"/>
                <a:cs typeface="Courier New" panose="02070309020205020404" pitchFamily="49" charset="0"/>
              </a:rPr>
              <a:t>GAA</a:t>
            </a:r>
            <a:r>
              <a:rPr lang="ru-RU" sz="2100" dirty="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a:t>
            </a:r>
            <a:endParaRPr lang="ru-RU" sz="2100" dirty="0">
              <a:latin typeface="Courier New" panose="02070309020205020404" pitchFamily="49" charset="0"/>
              <a:cs typeface="Courier New" panose="02070309020205020404" pitchFamily="49" charset="0"/>
            </a:endParaRPr>
          </a:p>
          <a:p>
            <a:pPr marL="405216" indent="-405216">
              <a:lnSpc>
                <a:spcPct val="117000"/>
              </a:lnSpc>
              <a:spcBef>
                <a:spcPts val="0"/>
              </a:spcBef>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dirty="0">
                <a:latin typeface="Courier New" panose="02070309020205020404" pitchFamily="49" charset="0"/>
                <a:cs typeface="Courier New" panose="02070309020205020404" pitchFamily="49" charset="0"/>
              </a:rPr>
              <a:t>AA</a:t>
            </a:r>
            <a:r>
              <a:rPr lang="en-US" sz="2100" b="1" dirty="0">
                <a:solidFill>
                  <a:srgbClr val="FF0000"/>
                </a:solidFill>
                <a:latin typeface="Courier New" panose="02070309020205020404" pitchFamily="49" charset="0"/>
                <a:cs typeface="Courier New" panose="02070309020205020404" pitchFamily="49" charset="0"/>
              </a:rPr>
              <a:t>-</a:t>
            </a:r>
            <a:r>
              <a:rPr lang="en-US" sz="2100" b="1" dirty="0">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C</a:t>
            </a:r>
            <a:r>
              <a:rPr lang="en-US" sz="2100" b="1" dirty="0">
                <a:latin typeface="Courier New" panose="02070309020205020404" pitchFamily="49" charset="0"/>
                <a:cs typeface="Courier New" panose="02070309020205020404" pitchFamily="49" charset="0"/>
              </a:rPr>
              <a:t>G</a:t>
            </a:r>
            <a:r>
              <a:rPr lang="en-US" sz="2100" dirty="0">
                <a:latin typeface="Courier New" panose="02070309020205020404" pitchFamily="49" charset="0"/>
                <a:cs typeface="Courier New" panose="02070309020205020404" pitchFamily="49" charset="0"/>
              </a:rPr>
              <a:t>GAA</a:t>
            </a:r>
            <a:r>
              <a:rPr lang="ru-RU" sz="2100" dirty="0">
                <a:cs typeface="Courier New" panose="02070309020205020404" pitchFamily="49" charset="0"/>
              </a:rPr>
              <a:t>   </a:t>
            </a:r>
            <a:r>
              <a:rPr lang="ru-RU" sz="2100" dirty="0" err="1">
                <a:cs typeface="Courier New" panose="02070309020205020404" pitchFamily="49" charset="0"/>
              </a:rPr>
              <a:t>делеция</a:t>
            </a:r>
            <a:r>
              <a:rPr lang="ru-RU" sz="2100" dirty="0">
                <a:cs typeface="Courier New" panose="02070309020205020404" pitchFamily="49" charset="0"/>
              </a:rPr>
              <a:t> 1п.н.</a:t>
            </a:r>
            <a:endParaRPr lang="ru-RU" sz="2100" dirty="0">
              <a:latin typeface="Courier New" panose="02070309020205020404" pitchFamily="49" charset="0"/>
              <a:cs typeface="Courier New" panose="02070309020205020404" pitchFamily="49" charset="0"/>
            </a:endParaRPr>
          </a:p>
          <a:p>
            <a:pPr marL="405216" indent="-405216">
              <a:lnSpc>
                <a:spcPct val="117000"/>
              </a:lnSpc>
              <a:spcBef>
                <a:spcPts val="0"/>
              </a:spcBef>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b="1" dirty="0">
                <a:solidFill>
                  <a:srgbClr val="FF0000"/>
                </a:solidFill>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A-</a:t>
            </a:r>
            <a:r>
              <a:rPr lang="en-US" sz="2100" b="1" dirty="0">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C</a:t>
            </a:r>
            <a:r>
              <a:rPr lang="en-US" sz="2100" b="1" dirty="0">
                <a:latin typeface="Courier New" panose="02070309020205020404" pitchFamily="49" charset="0"/>
                <a:cs typeface="Courier New" panose="02070309020205020404" pitchFamily="49" charset="0"/>
              </a:rPr>
              <a:t>G</a:t>
            </a:r>
            <a:r>
              <a:rPr lang="en-US" sz="2100" dirty="0">
                <a:latin typeface="Courier New" panose="02070309020205020404" pitchFamily="49" charset="0"/>
                <a:cs typeface="Courier New" panose="02070309020205020404" pitchFamily="49" charset="0"/>
              </a:rPr>
              <a:t>GAA</a:t>
            </a:r>
            <a:r>
              <a:rPr lang="ru-RU" sz="2100" dirty="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a:t>
            </a:r>
          </a:p>
          <a:p>
            <a:pPr marL="405216" indent="-405216">
              <a:lnSpc>
                <a:spcPct val="117000"/>
              </a:lnSpc>
              <a:spcBef>
                <a:spcPts val="0"/>
              </a:spcBef>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b="1" dirty="0">
                <a:solidFill>
                  <a:srgbClr val="FF0000"/>
                </a:solidFill>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A-</a:t>
            </a:r>
            <a:r>
              <a:rPr lang="en-US" sz="2100" b="1" dirty="0">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ru-RU" sz="2100" b="1" dirty="0">
                <a:solidFill>
                  <a:srgbClr val="FF0000"/>
                </a:solidFill>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GAA</a:t>
            </a:r>
            <a:r>
              <a:rPr lang="ru-RU" sz="2100" dirty="0">
                <a:latin typeface="Courier New" panose="02070309020205020404" pitchFamily="49" charset="0"/>
                <a:cs typeface="Courier New" panose="02070309020205020404" pitchFamily="49" charset="0"/>
              </a:rPr>
              <a:t> </a:t>
            </a:r>
            <a:r>
              <a:rPr lang="ru-RU" sz="2100" dirty="0" err="1">
                <a:cs typeface="Courier New" panose="02070309020205020404" pitchFamily="49" charset="0"/>
              </a:rPr>
              <a:t>делеция</a:t>
            </a:r>
            <a:r>
              <a:rPr lang="ru-RU" sz="2100" dirty="0">
                <a:cs typeface="Courier New" panose="02070309020205020404" pitchFamily="49" charset="0"/>
              </a:rPr>
              <a:t> 3 </a:t>
            </a:r>
            <a:r>
              <a:rPr lang="ru-RU" sz="2100" dirty="0" err="1">
                <a:cs typeface="Courier New" panose="02070309020205020404" pitchFamily="49" charset="0"/>
              </a:rPr>
              <a:t>п.н</a:t>
            </a:r>
            <a:r>
              <a:rPr lang="ru-RU" sz="2100" dirty="0">
                <a:cs typeface="Courier New" panose="02070309020205020404" pitchFamily="49" charset="0"/>
              </a:rPr>
              <a:t>.</a:t>
            </a:r>
          </a:p>
          <a:p>
            <a:pPr marL="405216" indent="-405216">
              <a:lnSpc>
                <a:spcPct val="117000"/>
              </a:lnSpc>
              <a:spcBef>
                <a:spcPts val="0"/>
              </a:spcBef>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solidFill>
                  <a:srgbClr val="FF0000"/>
                </a:solidFill>
                <a:latin typeface="Courier New" panose="02070309020205020404" pitchFamily="49" charset="0"/>
                <a:cs typeface="Courier New" panose="02070309020205020404" pitchFamily="49" charset="0"/>
              </a:rPr>
              <a:t>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b="1" dirty="0">
                <a:solidFill>
                  <a:srgbClr val="FF0000"/>
                </a:solidFill>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A-</a:t>
            </a:r>
            <a:r>
              <a:rPr lang="en-US" sz="2100" b="1" dirty="0">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ru-RU"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GAA</a:t>
            </a:r>
            <a:r>
              <a:rPr lang="ru-RU" sz="2100" dirty="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вставка 2 </a:t>
            </a:r>
            <a:r>
              <a:rPr lang="ru-RU" sz="2100" dirty="0" err="1">
                <a:cs typeface="Courier New" panose="02070309020205020404" pitchFamily="49" charset="0"/>
              </a:rPr>
              <a:t>п.н</a:t>
            </a:r>
            <a:r>
              <a:rPr lang="ru-RU" sz="2100" dirty="0">
                <a:cs typeface="Courier New" panose="02070309020205020404" pitchFamily="49" charset="0"/>
              </a:rPr>
              <a:t>.</a:t>
            </a:r>
            <a:endParaRPr lang="ru-RU" sz="2100" dirty="0">
              <a:latin typeface="+mj-lt"/>
              <a:cs typeface="Courier New" panose="02070309020205020404" pitchFamily="49" charset="0"/>
            </a:endParaRPr>
          </a:p>
        </p:txBody>
      </p:sp>
      <p:sp>
        <p:nvSpPr>
          <p:cNvPr id="6" name="Прямоугольник 5"/>
          <p:cNvSpPr/>
          <p:nvPr/>
        </p:nvSpPr>
        <p:spPr>
          <a:xfrm>
            <a:off x="689578" y="1070497"/>
            <a:ext cx="7905522" cy="466556"/>
          </a:xfrm>
          <a:prstGeom prst="rect">
            <a:avLst/>
          </a:prstGeom>
        </p:spPr>
        <p:txBody>
          <a:bodyPr wrap="square" lIns="81043" tIns="40522" rIns="81043" bIns="40522">
            <a:spAutoFit/>
          </a:bodyPr>
          <a:lstStyle/>
          <a:p>
            <a:r>
              <a:rPr lang="ru-RU" sz="2500" dirty="0"/>
              <a:t>Гомологичные нуклеотиды ставим друг под другом </a:t>
            </a:r>
          </a:p>
        </p:txBody>
      </p:sp>
      <p:sp>
        <p:nvSpPr>
          <p:cNvPr id="7" name="TextBox 6"/>
          <p:cNvSpPr txBox="1"/>
          <p:nvPr/>
        </p:nvSpPr>
        <p:spPr>
          <a:xfrm>
            <a:off x="677418" y="1577335"/>
            <a:ext cx="1909339" cy="3484883"/>
          </a:xfrm>
          <a:prstGeom prst="rect">
            <a:avLst/>
          </a:prstGeom>
          <a:noFill/>
        </p:spPr>
        <p:txBody>
          <a:bodyPr wrap="none" lIns="81043" tIns="40522" rIns="81043" bIns="40522" rtlCol="0">
            <a:spAutoFit/>
          </a:bodyPr>
          <a:lstStyle/>
          <a:p>
            <a:pPr algn="r">
              <a:lnSpc>
                <a:spcPct val="117000"/>
              </a:lnSpc>
            </a:pPr>
            <a:r>
              <a:rPr lang="ru-RU" sz="2100" dirty="0"/>
              <a:t>ПРЕДОК</a:t>
            </a:r>
          </a:p>
          <a:p>
            <a:pPr algn="r">
              <a:lnSpc>
                <a:spcPct val="117000"/>
              </a:lnSpc>
            </a:pPr>
            <a:r>
              <a:rPr lang="ru-RU" sz="2100" dirty="0"/>
              <a:t>сын</a:t>
            </a:r>
          </a:p>
          <a:p>
            <a:pPr algn="r">
              <a:lnSpc>
                <a:spcPct val="117000"/>
              </a:lnSpc>
            </a:pPr>
            <a:r>
              <a:rPr lang="ru-RU" sz="2100" dirty="0"/>
              <a:t>внук</a:t>
            </a:r>
          </a:p>
          <a:p>
            <a:pPr algn="r">
              <a:lnSpc>
                <a:spcPct val="117000"/>
              </a:lnSpc>
            </a:pPr>
            <a:r>
              <a:rPr lang="ru-RU" sz="2100" dirty="0"/>
              <a:t>правнук</a:t>
            </a:r>
          </a:p>
          <a:p>
            <a:pPr algn="r">
              <a:lnSpc>
                <a:spcPct val="117000"/>
              </a:lnSpc>
            </a:pPr>
            <a:r>
              <a:rPr lang="ru-RU" sz="2100" dirty="0"/>
              <a:t>праправнук</a:t>
            </a:r>
          </a:p>
          <a:p>
            <a:pPr algn="r">
              <a:lnSpc>
                <a:spcPct val="117000"/>
              </a:lnSpc>
            </a:pPr>
            <a:r>
              <a:rPr lang="ru-RU" sz="2100" dirty="0" err="1"/>
              <a:t>прапраправнук</a:t>
            </a:r>
            <a:endParaRPr lang="ru-RU" sz="2100" dirty="0"/>
          </a:p>
          <a:p>
            <a:pPr algn="r">
              <a:lnSpc>
                <a:spcPct val="117000"/>
              </a:lnSpc>
            </a:pPr>
            <a:r>
              <a:rPr lang="ru-RU" sz="2100" dirty="0"/>
              <a:t>………</a:t>
            </a:r>
          </a:p>
          <a:p>
            <a:pPr algn="r">
              <a:lnSpc>
                <a:spcPct val="117000"/>
              </a:lnSpc>
            </a:pPr>
            <a:r>
              <a:rPr lang="ru-RU" sz="2100" dirty="0"/>
              <a:t>……..</a:t>
            </a:r>
          </a:p>
          <a:p>
            <a:pPr algn="r">
              <a:lnSpc>
                <a:spcPct val="117000"/>
              </a:lnSpc>
            </a:pPr>
            <a:r>
              <a:rPr lang="ru-RU" sz="2100" dirty="0"/>
              <a:t>……..</a:t>
            </a:r>
          </a:p>
        </p:txBody>
      </p:sp>
    </p:spTree>
    <p:extLst>
      <p:ext uri="{BB962C8B-B14F-4D97-AF65-F5344CB8AC3E}">
        <p14:creationId xmlns="" xmlns:p14="http://schemas.microsoft.com/office/powerpoint/2010/main" val="957260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1694" y="105143"/>
            <a:ext cx="8368048" cy="980208"/>
          </a:xfrm>
        </p:spPr>
        <p:txBody>
          <a:bodyPr>
            <a:normAutofit/>
          </a:bodyPr>
          <a:lstStyle/>
          <a:p>
            <a:r>
              <a:rPr lang="ru-RU" sz="2500" b="1" dirty="0" smtClean="0"/>
              <a:t>Выравнивание </a:t>
            </a:r>
            <a:r>
              <a:rPr lang="ru-RU" sz="2500" b="1" dirty="0"/>
              <a:t>последовательностей потомков относительно предка</a:t>
            </a:r>
          </a:p>
        </p:txBody>
      </p:sp>
      <p:sp>
        <p:nvSpPr>
          <p:cNvPr id="3" name="Объект 2"/>
          <p:cNvSpPr>
            <a:spLocks noGrp="1"/>
          </p:cNvSpPr>
          <p:nvPr>
            <p:ph sz="half" idx="1"/>
          </p:nvPr>
        </p:nvSpPr>
        <p:spPr>
          <a:xfrm>
            <a:off x="2603920" y="1577333"/>
            <a:ext cx="6044919" cy="3397567"/>
          </a:xfrm>
        </p:spPr>
        <p:txBody>
          <a:bodyPr>
            <a:normAutofit lnSpcReduction="10000"/>
          </a:bodyPr>
          <a:lstStyle/>
          <a:p>
            <a:pPr marL="405216" indent="-405216">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GCGAAT-GCCCTGAA </a:t>
            </a:r>
            <a:endParaRPr lang="ru-RU" sz="2100" b="1" dirty="0">
              <a:cs typeface="Courier New" panose="02070309020205020404" pitchFamily="49" charset="0"/>
            </a:endParaRPr>
          </a:p>
          <a:p>
            <a:pPr marL="405216" indent="-405216">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solidFill>
                  <a:srgbClr val="FF0000"/>
                </a:solidFill>
                <a:latin typeface="Courier New" panose="02070309020205020404" pitchFamily="49" charset="0"/>
                <a:cs typeface="Courier New" panose="02070309020205020404" pitchFamily="49" charset="0"/>
              </a:rPr>
              <a:t>A</a:t>
            </a:r>
            <a:r>
              <a:rPr lang="en-US" sz="2100" dirty="0">
                <a:latin typeface="Courier New" panose="02070309020205020404" pitchFamily="49" charset="0"/>
                <a:cs typeface="Courier New" panose="02070309020205020404" pitchFamily="49" charset="0"/>
              </a:rPr>
              <a:t>AAT-GCCCTGAA</a:t>
            </a:r>
            <a:r>
              <a:rPr lang="ru-RU" sz="2100" dirty="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a:t>
            </a:r>
          </a:p>
          <a:p>
            <a:pPr marL="405216" indent="-405216">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dirty="0">
                <a:latin typeface="Courier New" panose="02070309020205020404" pitchFamily="49" charset="0"/>
                <a:cs typeface="Courier New" panose="02070309020205020404" pitchFamily="49" charset="0"/>
              </a:rPr>
              <a:t>AAT-GC</a:t>
            </a:r>
            <a:r>
              <a:rPr lang="en-US" sz="2100" b="1" dirty="0">
                <a:solidFill>
                  <a:srgbClr val="FF0000"/>
                </a:solidFill>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CTGAA</a:t>
            </a:r>
            <a:r>
              <a:rPr lang="ru-RU" sz="2100" dirty="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 </a:t>
            </a:r>
            <a:endParaRPr lang="ru-RU" sz="2100" dirty="0">
              <a:latin typeface="Courier New" panose="02070309020205020404" pitchFamily="49" charset="0"/>
              <a:cs typeface="Courier New" panose="02070309020205020404" pitchFamily="49" charset="0"/>
            </a:endParaRPr>
          </a:p>
          <a:p>
            <a:pPr marL="405216" indent="-405216">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dirty="0">
                <a:latin typeface="Courier New" panose="02070309020205020404" pitchFamily="49" charset="0"/>
                <a:cs typeface="Courier New" panose="02070309020205020404" pitchFamily="49" charset="0"/>
              </a:rPr>
              <a:t>AAT</a:t>
            </a:r>
            <a:r>
              <a:rPr lang="en-US" sz="2100" b="1" dirty="0">
                <a:solidFill>
                  <a:srgbClr val="FF0000"/>
                </a:solidFill>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C</a:t>
            </a:r>
            <a:r>
              <a:rPr lang="en-US" sz="2100" b="1" dirty="0">
                <a:latin typeface="Courier New" panose="02070309020205020404" pitchFamily="49" charset="0"/>
                <a:cs typeface="Courier New" panose="02070309020205020404" pitchFamily="49" charset="0"/>
              </a:rPr>
              <a:t>G</a:t>
            </a:r>
            <a:r>
              <a:rPr lang="en-US" sz="2100" dirty="0">
                <a:latin typeface="Courier New" panose="02070309020205020404" pitchFamily="49" charset="0"/>
                <a:cs typeface="Courier New" panose="02070309020205020404" pitchFamily="49" charset="0"/>
              </a:rPr>
              <a:t>GAA</a:t>
            </a:r>
            <a:r>
              <a:rPr lang="ru-RU" sz="2100" dirty="0">
                <a:cs typeface="Courier New" panose="02070309020205020404" pitchFamily="49" charset="0"/>
              </a:rPr>
              <a:t>   вставка 1 </a:t>
            </a:r>
            <a:r>
              <a:rPr lang="ru-RU" sz="2100" dirty="0" err="1">
                <a:cs typeface="Courier New" panose="02070309020205020404" pitchFamily="49" charset="0"/>
              </a:rPr>
              <a:t>п.н</a:t>
            </a:r>
            <a:r>
              <a:rPr lang="ru-RU" sz="2100" dirty="0">
                <a:cs typeface="Courier New" panose="02070309020205020404" pitchFamily="49" charset="0"/>
              </a:rPr>
              <a:t>.</a:t>
            </a:r>
            <a:endParaRPr lang="ru-RU" sz="2100" dirty="0">
              <a:latin typeface="Courier New" panose="02070309020205020404" pitchFamily="49" charset="0"/>
              <a:cs typeface="Courier New" panose="02070309020205020404" pitchFamily="49" charset="0"/>
            </a:endParaRPr>
          </a:p>
          <a:p>
            <a:pPr marL="405216" indent="-405216">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dirty="0">
                <a:latin typeface="Courier New" panose="02070309020205020404" pitchFamily="49" charset="0"/>
                <a:cs typeface="Courier New" panose="02070309020205020404" pitchFamily="49" charset="0"/>
              </a:rPr>
              <a:t>AA</a:t>
            </a:r>
            <a:r>
              <a:rPr lang="en-US" sz="2100" b="1" dirty="0">
                <a:solidFill>
                  <a:srgbClr val="FF0000"/>
                </a:solidFill>
                <a:latin typeface="Courier New" panose="02070309020205020404" pitchFamily="49" charset="0"/>
                <a:cs typeface="Courier New" panose="02070309020205020404" pitchFamily="49" charset="0"/>
              </a:rPr>
              <a:t>A</a:t>
            </a:r>
            <a:r>
              <a:rPr lang="en-US" sz="2100" b="1" dirty="0">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C</a:t>
            </a:r>
            <a:r>
              <a:rPr lang="en-US" sz="2100" b="1" dirty="0">
                <a:latin typeface="Courier New" panose="02070309020205020404" pitchFamily="49" charset="0"/>
                <a:cs typeface="Courier New" panose="02070309020205020404" pitchFamily="49" charset="0"/>
              </a:rPr>
              <a:t>G</a:t>
            </a:r>
            <a:r>
              <a:rPr lang="en-US" sz="2100" dirty="0">
                <a:latin typeface="Courier New" panose="02070309020205020404" pitchFamily="49" charset="0"/>
                <a:cs typeface="Courier New" panose="02070309020205020404" pitchFamily="49" charset="0"/>
              </a:rPr>
              <a:t>GAA</a:t>
            </a:r>
            <a:r>
              <a:rPr lang="ru-RU" sz="2100" dirty="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a:t>
            </a:r>
            <a:endParaRPr lang="ru-RU" sz="2100" dirty="0">
              <a:latin typeface="Courier New" panose="02070309020205020404" pitchFamily="49" charset="0"/>
              <a:cs typeface="Courier New" panose="02070309020205020404" pitchFamily="49" charset="0"/>
            </a:endParaRPr>
          </a:p>
          <a:p>
            <a:pPr marL="405216" indent="-405216">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dirty="0">
                <a:latin typeface="Courier New" panose="02070309020205020404" pitchFamily="49" charset="0"/>
                <a:cs typeface="Courier New" panose="02070309020205020404" pitchFamily="49" charset="0"/>
              </a:rPr>
              <a:t>AA</a:t>
            </a:r>
            <a:r>
              <a:rPr lang="en-US" sz="2100" b="1" dirty="0">
                <a:solidFill>
                  <a:srgbClr val="FF0000"/>
                </a:solidFill>
                <a:latin typeface="Courier New" panose="02070309020205020404" pitchFamily="49" charset="0"/>
                <a:cs typeface="Courier New" panose="02070309020205020404" pitchFamily="49" charset="0"/>
              </a:rPr>
              <a:t>-</a:t>
            </a:r>
            <a:r>
              <a:rPr lang="en-US" sz="2100" b="1" dirty="0">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C</a:t>
            </a:r>
            <a:r>
              <a:rPr lang="en-US" sz="2100" b="1" dirty="0">
                <a:latin typeface="Courier New" panose="02070309020205020404" pitchFamily="49" charset="0"/>
                <a:cs typeface="Courier New" panose="02070309020205020404" pitchFamily="49" charset="0"/>
              </a:rPr>
              <a:t>G</a:t>
            </a:r>
            <a:r>
              <a:rPr lang="en-US" sz="2100" dirty="0">
                <a:latin typeface="Courier New" panose="02070309020205020404" pitchFamily="49" charset="0"/>
                <a:cs typeface="Courier New" panose="02070309020205020404" pitchFamily="49" charset="0"/>
              </a:rPr>
              <a:t>GAA</a:t>
            </a:r>
            <a:r>
              <a:rPr lang="ru-RU" sz="2100" dirty="0">
                <a:cs typeface="Courier New" panose="02070309020205020404" pitchFamily="49" charset="0"/>
              </a:rPr>
              <a:t>   </a:t>
            </a:r>
            <a:r>
              <a:rPr lang="ru-RU" sz="2100" dirty="0" err="1">
                <a:cs typeface="Courier New" panose="02070309020205020404" pitchFamily="49" charset="0"/>
              </a:rPr>
              <a:t>делеция</a:t>
            </a:r>
            <a:r>
              <a:rPr lang="ru-RU" sz="2100" dirty="0">
                <a:cs typeface="Courier New" panose="02070309020205020404" pitchFamily="49" charset="0"/>
              </a:rPr>
              <a:t> 1п.н.</a:t>
            </a:r>
            <a:endParaRPr lang="ru-RU" sz="2100" dirty="0">
              <a:latin typeface="Courier New" panose="02070309020205020404" pitchFamily="49" charset="0"/>
              <a:cs typeface="Courier New" panose="02070309020205020404" pitchFamily="49" charset="0"/>
            </a:endParaRPr>
          </a:p>
          <a:p>
            <a:pPr marL="405216" indent="-405216">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b="1" dirty="0">
                <a:solidFill>
                  <a:srgbClr val="FF0000"/>
                </a:solidFill>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A-</a:t>
            </a:r>
            <a:r>
              <a:rPr lang="en-US" sz="2100" b="1" dirty="0">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C</a:t>
            </a:r>
            <a:r>
              <a:rPr lang="en-US" sz="2100" b="1" dirty="0">
                <a:latin typeface="Courier New" panose="02070309020205020404" pitchFamily="49" charset="0"/>
                <a:cs typeface="Courier New" panose="02070309020205020404" pitchFamily="49" charset="0"/>
              </a:rPr>
              <a:t>G</a:t>
            </a:r>
            <a:r>
              <a:rPr lang="en-US" sz="2100" dirty="0">
                <a:latin typeface="Courier New" panose="02070309020205020404" pitchFamily="49" charset="0"/>
                <a:cs typeface="Courier New" panose="02070309020205020404" pitchFamily="49" charset="0"/>
              </a:rPr>
              <a:t>GAA</a:t>
            </a:r>
            <a:r>
              <a:rPr lang="ru-RU" sz="2100" dirty="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замена</a:t>
            </a:r>
          </a:p>
          <a:p>
            <a:pPr marL="405216" indent="-405216">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b="1" dirty="0">
                <a:solidFill>
                  <a:srgbClr val="FF0000"/>
                </a:solidFill>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A-</a:t>
            </a:r>
            <a:r>
              <a:rPr lang="en-US" sz="2100" b="1" dirty="0">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ru-RU" sz="2100" b="1" dirty="0">
                <a:solidFill>
                  <a:srgbClr val="FF0000"/>
                </a:solidFill>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GAA</a:t>
            </a:r>
            <a:r>
              <a:rPr lang="ru-RU" sz="2100" dirty="0">
                <a:latin typeface="Courier New" panose="02070309020205020404" pitchFamily="49" charset="0"/>
                <a:cs typeface="Courier New" panose="02070309020205020404" pitchFamily="49" charset="0"/>
              </a:rPr>
              <a:t> </a:t>
            </a:r>
            <a:r>
              <a:rPr lang="ru-RU" sz="2100" dirty="0" err="1">
                <a:cs typeface="Courier New" panose="02070309020205020404" pitchFamily="49" charset="0"/>
              </a:rPr>
              <a:t>делеция</a:t>
            </a:r>
            <a:r>
              <a:rPr lang="ru-RU" sz="2100" dirty="0">
                <a:cs typeface="Courier New" panose="02070309020205020404" pitchFamily="49" charset="0"/>
              </a:rPr>
              <a:t> 3 </a:t>
            </a:r>
            <a:r>
              <a:rPr lang="ru-RU" sz="2100" dirty="0" err="1">
                <a:cs typeface="Courier New" panose="02070309020205020404" pitchFamily="49" charset="0"/>
              </a:rPr>
              <a:t>п.н</a:t>
            </a:r>
            <a:r>
              <a:rPr lang="ru-RU" sz="2100" dirty="0">
                <a:cs typeface="Courier New" panose="02070309020205020404" pitchFamily="49" charset="0"/>
              </a:rPr>
              <a:t>.</a:t>
            </a:r>
          </a:p>
          <a:p>
            <a:pPr marL="405216" indent="-405216">
              <a:buFont typeface="+mj-lt"/>
              <a:buAutoNum type="arabicPeriod"/>
            </a:pPr>
            <a:r>
              <a:rPr lang="en-US" sz="2100" dirty="0">
                <a:latin typeface="Courier New" panose="02070309020205020404" pitchFamily="49" charset="0"/>
                <a:cs typeface="Courier New" panose="02070309020205020404" pitchFamily="49" charset="0"/>
              </a:rPr>
              <a:t>TAT</a:t>
            </a:r>
            <a:r>
              <a:rPr lang="en-US" sz="2100" b="1" dirty="0">
                <a:solidFill>
                  <a:srgbClr val="FF0000"/>
                </a:solidFill>
                <a:latin typeface="Courier New" panose="02070309020205020404" pitchFamily="49" charset="0"/>
                <a:cs typeface="Courier New" panose="02070309020205020404" pitchFamily="49" charset="0"/>
              </a:rPr>
              <a:t>AT</a:t>
            </a:r>
            <a:r>
              <a:rPr lang="en-US" sz="2100" dirty="0">
                <a:latin typeface="Courier New" panose="02070309020205020404" pitchFamily="49" charset="0"/>
                <a:cs typeface="Courier New" panose="02070309020205020404" pitchFamily="49" charset="0"/>
              </a:rPr>
              <a:t>GC</a:t>
            </a:r>
            <a:r>
              <a:rPr lang="en-US" sz="2100" b="1" dirty="0">
                <a:latin typeface="Courier New" panose="02070309020205020404" pitchFamily="49" charset="0"/>
                <a:cs typeface="Courier New" panose="02070309020205020404" pitchFamily="49" charset="0"/>
              </a:rPr>
              <a:t>A</a:t>
            </a:r>
            <a:r>
              <a:rPr lang="en-US" sz="2100" b="1" dirty="0">
                <a:solidFill>
                  <a:srgbClr val="FF0000"/>
                </a:solidFill>
                <a:latin typeface="Courier New" panose="02070309020205020404" pitchFamily="49" charset="0"/>
                <a:cs typeface="Courier New" panose="02070309020205020404" pitchFamily="49" charset="0"/>
              </a:rPr>
              <a:t>T</a:t>
            </a:r>
            <a:r>
              <a:rPr lang="en-US" sz="2100" dirty="0">
                <a:latin typeface="Courier New" panose="02070309020205020404" pitchFamily="49" charset="0"/>
                <a:cs typeface="Courier New" panose="02070309020205020404" pitchFamily="49" charset="0"/>
              </a:rPr>
              <a:t>A-</a:t>
            </a:r>
            <a:r>
              <a:rPr lang="en-US" sz="2100" b="1" dirty="0">
                <a:latin typeface="Courier New" panose="02070309020205020404" pitchFamily="49" charset="0"/>
                <a:cs typeface="Courier New" panose="02070309020205020404" pitchFamily="49" charset="0"/>
              </a:rPr>
              <a:t>C</a:t>
            </a:r>
            <a:r>
              <a:rPr lang="en-US" sz="2100" dirty="0">
                <a:latin typeface="Courier New" panose="02070309020205020404" pitchFamily="49" charset="0"/>
                <a:cs typeface="Courier New" panose="02070309020205020404" pitchFamily="49" charset="0"/>
              </a:rPr>
              <a:t>GC</a:t>
            </a:r>
            <a:r>
              <a:rPr lang="ru-RU" sz="2100" b="1" dirty="0">
                <a:latin typeface="Courier New" panose="02070309020205020404" pitchFamily="49" charset="0"/>
                <a:cs typeface="Courier New" panose="02070309020205020404" pitchFamily="49" charset="0"/>
              </a:rPr>
              <a:t>---</a:t>
            </a:r>
            <a:r>
              <a:rPr lang="en-US" sz="2100" dirty="0">
                <a:latin typeface="Courier New" panose="02070309020205020404" pitchFamily="49" charset="0"/>
                <a:cs typeface="Courier New" panose="02070309020205020404" pitchFamily="49" charset="0"/>
              </a:rPr>
              <a:t>GAA</a:t>
            </a:r>
            <a:r>
              <a:rPr lang="ru-RU" sz="2100" dirty="0">
                <a:latin typeface="Courier New" panose="02070309020205020404" pitchFamily="49" charset="0"/>
                <a:cs typeface="Courier New" panose="02070309020205020404" pitchFamily="49" charset="0"/>
              </a:rPr>
              <a:t> </a:t>
            </a:r>
            <a:r>
              <a:rPr lang="ru-RU" sz="2100" dirty="0">
                <a:cs typeface="Courier New" panose="02070309020205020404" pitchFamily="49" charset="0"/>
              </a:rPr>
              <a:t>вставка 2 </a:t>
            </a:r>
            <a:r>
              <a:rPr lang="ru-RU" sz="2100" dirty="0" err="1">
                <a:cs typeface="Courier New" panose="02070309020205020404" pitchFamily="49" charset="0"/>
              </a:rPr>
              <a:t>п.н</a:t>
            </a:r>
            <a:r>
              <a:rPr lang="ru-RU" sz="2100" dirty="0">
                <a:cs typeface="Courier New" panose="02070309020205020404" pitchFamily="49" charset="0"/>
              </a:rPr>
              <a:t>.</a:t>
            </a:r>
            <a:endParaRPr lang="ru-RU" sz="2100" dirty="0">
              <a:latin typeface="+mj-lt"/>
              <a:cs typeface="Courier New" panose="02070309020205020404" pitchFamily="49" charset="0"/>
            </a:endParaRPr>
          </a:p>
        </p:txBody>
      </p:sp>
      <p:sp>
        <p:nvSpPr>
          <p:cNvPr id="6" name="Прямоугольник 5"/>
          <p:cNvSpPr/>
          <p:nvPr/>
        </p:nvSpPr>
        <p:spPr>
          <a:xfrm>
            <a:off x="689578" y="1070497"/>
            <a:ext cx="7905522" cy="466556"/>
          </a:xfrm>
          <a:prstGeom prst="rect">
            <a:avLst/>
          </a:prstGeom>
        </p:spPr>
        <p:txBody>
          <a:bodyPr wrap="square" lIns="81043" tIns="40522" rIns="81043" bIns="40522">
            <a:spAutoFit/>
          </a:bodyPr>
          <a:lstStyle/>
          <a:p>
            <a:r>
              <a:rPr lang="ru-RU" sz="2500" dirty="0"/>
              <a:t>Гомологичные нуклеотиды ставим друг под другом </a:t>
            </a:r>
          </a:p>
        </p:txBody>
      </p:sp>
      <p:sp>
        <p:nvSpPr>
          <p:cNvPr id="7" name="TextBox 6"/>
          <p:cNvSpPr txBox="1"/>
          <p:nvPr/>
        </p:nvSpPr>
        <p:spPr>
          <a:xfrm>
            <a:off x="677418" y="1577335"/>
            <a:ext cx="1909339" cy="3484883"/>
          </a:xfrm>
          <a:prstGeom prst="rect">
            <a:avLst/>
          </a:prstGeom>
          <a:noFill/>
        </p:spPr>
        <p:txBody>
          <a:bodyPr wrap="none" lIns="81043" tIns="40522" rIns="81043" bIns="40522" rtlCol="0">
            <a:spAutoFit/>
          </a:bodyPr>
          <a:lstStyle/>
          <a:p>
            <a:pPr algn="r">
              <a:lnSpc>
                <a:spcPct val="117000"/>
              </a:lnSpc>
            </a:pPr>
            <a:r>
              <a:rPr lang="ru-RU" sz="2100" dirty="0"/>
              <a:t>ПРЕДОК</a:t>
            </a:r>
          </a:p>
          <a:p>
            <a:pPr algn="r">
              <a:lnSpc>
                <a:spcPct val="117000"/>
              </a:lnSpc>
            </a:pPr>
            <a:r>
              <a:rPr lang="ru-RU" sz="2100" dirty="0"/>
              <a:t>сын</a:t>
            </a:r>
          </a:p>
          <a:p>
            <a:pPr algn="r">
              <a:lnSpc>
                <a:spcPct val="117000"/>
              </a:lnSpc>
            </a:pPr>
            <a:r>
              <a:rPr lang="ru-RU" sz="2100" dirty="0"/>
              <a:t>внук</a:t>
            </a:r>
          </a:p>
          <a:p>
            <a:pPr algn="r">
              <a:lnSpc>
                <a:spcPct val="117000"/>
              </a:lnSpc>
            </a:pPr>
            <a:r>
              <a:rPr lang="ru-RU" sz="2100" dirty="0"/>
              <a:t>правнук</a:t>
            </a:r>
          </a:p>
          <a:p>
            <a:pPr algn="r">
              <a:lnSpc>
                <a:spcPct val="117000"/>
              </a:lnSpc>
            </a:pPr>
            <a:r>
              <a:rPr lang="ru-RU" sz="2100" dirty="0"/>
              <a:t>праправнук</a:t>
            </a:r>
          </a:p>
          <a:p>
            <a:pPr algn="r">
              <a:lnSpc>
                <a:spcPct val="117000"/>
              </a:lnSpc>
            </a:pPr>
            <a:r>
              <a:rPr lang="ru-RU" sz="2100" dirty="0" err="1"/>
              <a:t>прапраправнук</a:t>
            </a:r>
            <a:endParaRPr lang="ru-RU" sz="2100" dirty="0"/>
          </a:p>
          <a:p>
            <a:pPr algn="r">
              <a:lnSpc>
                <a:spcPct val="117000"/>
              </a:lnSpc>
            </a:pPr>
            <a:r>
              <a:rPr lang="ru-RU" sz="2100" dirty="0"/>
              <a:t>………</a:t>
            </a:r>
          </a:p>
          <a:p>
            <a:pPr algn="r">
              <a:lnSpc>
                <a:spcPct val="117000"/>
              </a:lnSpc>
            </a:pPr>
            <a:r>
              <a:rPr lang="ru-RU" sz="2100" dirty="0"/>
              <a:t>……..</a:t>
            </a:r>
          </a:p>
          <a:p>
            <a:pPr algn="r">
              <a:lnSpc>
                <a:spcPct val="117000"/>
              </a:lnSpc>
            </a:pPr>
            <a:r>
              <a:rPr lang="ru-RU" sz="2100" dirty="0"/>
              <a:t>……..</a:t>
            </a:r>
          </a:p>
        </p:txBody>
      </p:sp>
      <p:sp>
        <p:nvSpPr>
          <p:cNvPr id="8" name="Прямоугольник 7"/>
          <p:cNvSpPr/>
          <p:nvPr/>
        </p:nvSpPr>
        <p:spPr>
          <a:xfrm>
            <a:off x="495163" y="4905768"/>
            <a:ext cx="8224578" cy="697389"/>
          </a:xfrm>
          <a:prstGeom prst="rect">
            <a:avLst/>
          </a:prstGeom>
        </p:spPr>
        <p:txBody>
          <a:bodyPr wrap="square" lIns="81043" tIns="40522" rIns="81043" bIns="40522">
            <a:spAutoFit/>
          </a:bodyPr>
          <a:lstStyle/>
          <a:p>
            <a:r>
              <a:rPr lang="ru-RU" sz="2000" dirty="0"/>
              <a:t>Из 20-и позиций (колонок) выравнивания 11 (55%) </a:t>
            </a:r>
            <a:r>
              <a:rPr lang="ru-RU" sz="2000" dirty="0" smtClean="0"/>
              <a:t>консервативны – не изменились от предка</a:t>
            </a:r>
            <a:endParaRPr lang="ru-RU" sz="2000" dirty="0"/>
          </a:p>
        </p:txBody>
      </p:sp>
    </p:spTree>
    <p:extLst>
      <p:ext uri="{BB962C8B-B14F-4D97-AF65-F5344CB8AC3E}">
        <p14:creationId xmlns="" xmlns:p14="http://schemas.microsoft.com/office/powerpoint/2010/main" val="957260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665" y="137584"/>
            <a:ext cx="8300945" cy="1444481"/>
          </a:xfrm>
        </p:spPr>
        <p:txBody>
          <a:bodyPr>
            <a:normAutofit/>
          </a:bodyPr>
          <a:lstStyle/>
          <a:p>
            <a:r>
              <a:rPr lang="ru-RU" sz="3200" dirty="0" smtClean="0"/>
              <a:t>Выравнивание геномов двух потомков: </a:t>
            </a:r>
            <a:r>
              <a:rPr lang="en-US" sz="3200" i="1" dirty="0" err="1"/>
              <a:t>M.capricolum</a:t>
            </a:r>
            <a:r>
              <a:rPr lang="en-US" sz="3200" dirty="0"/>
              <a:t> </a:t>
            </a:r>
            <a:r>
              <a:rPr lang="ru-RU" sz="3200" dirty="0"/>
              <a:t>и </a:t>
            </a:r>
            <a:r>
              <a:rPr lang="en-US" sz="3200" i="1" dirty="0" err="1" smtClean="0"/>
              <a:t>M.mycoides</a:t>
            </a:r>
            <a:r>
              <a:rPr lang="ru-RU" sz="3200" i="1" dirty="0" smtClean="0"/>
              <a:t>, </a:t>
            </a:r>
            <a:br>
              <a:rPr lang="ru-RU" sz="3200" i="1" dirty="0" smtClean="0"/>
            </a:br>
            <a:r>
              <a:rPr lang="ru-RU" sz="3200" i="1" dirty="0" smtClean="0"/>
              <a:t>о</a:t>
            </a:r>
            <a:r>
              <a:rPr lang="ru-RU" sz="3200" dirty="0" smtClean="0"/>
              <a:t>бщего предка микоплазм </a:t>
            </a:r>
            <a:r>
              <a:rPr lang="en-US" sz="2400" i="1" dirty="0" smtClean="0"/>
              <a:t>(</a:t>
            </a:r>
            <a:r>
              <a:rPr lang="ru-RU" sz="2400" i="1" dirty="0" smtClean="0"/>
              <a:t>маленький фрагмент)</a:t>
            </a:r>
            <a:endParaRPr lang="ru-RU" i="1"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14</a:t>
            </a:fld>
            <a:endParaRPr lang="ru-RU"/>
          </a:p>
        </p:txBody>
      </p:sp>
      <p:pic>
        <p:nvPicPr>
          <p:cNvPr id="46082" name="Picture 2"/>
          <p:cNvPicPr>
            <a:picLocks noChangeAspect="1" noChangeArrowheads="1"/>
          </p:cNvPicPr>
          <p:nvPr/>
        </p:nvPicPr>
        <p:blipFill>
          <a:blip r:embed="rId3" cstate="print"/>
          <a:srcRect/>
          <a:stretch>
            <a:fillRect/>
          </a:stretch>
        </p:blipFill>
        <p:spPr bwMode="auto">
          <a:xfrm>
            <a:off x="79460" y="1562584"/>
            <a:ext cx="9064540" cy="3476944"/>
          </a:xfrm>
          <a:prstGeom prst="rect">
            <a:avLst/>
          </a:prstGeom>
          <a:noFill/>
          <a:ln w="9525">
            <a:noFill/>
            <a:miter lim="800000"/>
            <a:headEnd/>
            <a:tailEnd/>
          </a:ln>
          <a:effectLst/>
        </p:spPr>
      </p:pic>
      <p:sp>
        <p:nvSpPr>
          <p:cNvPr id="5" name="TextBox 4"/>
          <p:cNvSpPr txBox="1"/>
          <p:nvPr/>
        </p:nvSpPr>
        <p:spPr>
          <a:xfrm>
            <a:off x="167054" y="5018417"/>
            <a:ext cx="8853854" cy="405001"/>
          </a:xfrm>
          <a:prstGeom prst="rect">
            <a:avLst/>
          </a:prstGeom>
          <a:noFill/>
        </p:spPr>
        <p:txBody>
          <a:bodyPr wrap="square" lIns="81043" tIns="40522" rIns="81043" bIns="40522" rtlCol="0">
            <a:spAutoFit/>
          </a:bodyPr>
          <a:lstStyle/>
          <a:p>
            <a:pPr algn="ctr"/>
            <a:r>
              <a:rPr lang="ru-RU" sz="2100" dirty="0" smtClean="0"/>
              <a:t>В среднем 92% совпадающих букв на </a:t>
            </a:r>
            <a:r>
              <a:rPr lang="ru-RU" sz="2100" b="1" dirty="0" smtClean="0"/>
              <a:t>гомологичных </a:t>
            </a:r>
            <a:r>
              <a:rPr lang="ru-RU" sz="2100" dirty="0" smtClean="0"/>
              <a:t>участках </a:t>
            </a:r>
            <a:endParaRPr lang="ru-RU" sz="2100" dirty="0"/>
          </a:p>
        </p:txBody>
      </p:sp>
      <p:sp>
        <p:nvSpPr>
          <p:cNvPr id="7" name="Овал 6"/>
          <p:cNvSpPr/>
          <p:nvPr/>
        </p:nvSpPr>
        <p:spPr>
          <a:xfrm>
            <a:off x="2189285" y="1531938"/>
            <a:ext cx="826477" cy="5715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endParaRPr lang="ru-RU" dirty="0"/>
          </a:p>
        </p:txBody>
      </p:sp>
      <p:sp>
        <p:nvSpPr>
          <p:cNvPr id="8" name="Овал 7"/>
          <p:cNvSpPr/>
          <p:nvPr/>
        </p:nvSpPr>
        <p:spPr>
          <a:xfrm>
            <a:off x="4501662" y="2254250"/>
            <a:ext cx="483577" cy="5715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Множественное выравнивание белков</a:t>
            </a:r>
            <a:endParaRPr lang="ru-RU" dirty="0"/>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5714" t="16881" r="35625" b="41559"/>
          <a:stretch/>
        </p:blipFill>
        <p:spPr bwMode="auto">
          <a:xfrm>
            <a:off x="553589" y="1254176"/>
            <a:ext cx="7814588" cy="33437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8726749" y="5311746"/>
            <a:ext cx="267865" cy="328057"/>
          </a:xfrm>
          <a:prstGeom prst="rect">
            <a:avLst/>
          </a:prstGeom>
          <a:noFill/>
        </p:spPr>
        <p:txBody>
          <a:bodyPr wrap="none" lIns="81043" tIns="40522" rIns="81043" bIns="40522" rtlCol="0">
            <a:spAutoFit/>
          </a:bodyPr>
          <a:lstStyle/>
          <a:p>
            <a:r>
              <a:rPr lang="en-US" b="1" dirty="0" smtClean="0"/>
              <a:t>3</a:t>
            </a:r>
            <a:endParaRPr lang="ru-RU" b="1" dirty="0"/>
          </a:p>
        </p:txBody>
      </p:sp>
      <p:sp>
        <p:nvSpPr>
          <p:cNvPr id="5" name="Номер слайда 4"/>
          <p:cNvSpPr>
            <a:spLocks noGrp="1"/>
          </p:cNvSpPr>
          <p:nvPr>
            <p:ph type="sldNum" sz="quarter" idx="12"/>
          </p:nvPr>
        </p:nvSpPr>
        <p:spPr/>
        <p:txBody>
          <a:bodyPr/>
          <a:lstStyle/>
          <a:p>
            <a:fld id="{290BFD58-D179-4EAA-B835-6F8EE4A43AA5}" type="slidenum">
              <a:rPr lang="ru-RU" smtClean="0"/>
              <a:pPr/>
              <a:t>15</a:t>
            </a:fld>
            <a:endParaRPr lang="ru-RU"/>
          </a:p>
        </p:txBody>
      </p:sp>
    </p:spTree>
    <p:extLst>
      <p:ext uri="{BB962C8B-B14F-4D97-AF65-F5344CB8AC3E}">
        <p14:creationId xmlns="" xmlns:p14="http://schemas.microsoft.com/office/powerpoint/2010/main" val="1697629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Гомология – общность происхождения</a:t>
            </a:r>
            <a:endParaRPr lang="ru-RU" dirty="0"/>
          </a:p>
        </p:txBody>
      </p:sp>
      <p:sp>
        <p:nvSpPr>
          <p:cNvPr id="3" name="Объект 2"/>
          <p:cNvSpPr>
            <a:spLocks noGrp="1"/>
          </p:cNvSpPr>
          <p:nvPr>
            <p:ph idx="1"/>
          </p:nvPr>
        </p:nvSpPr>
        <p:spPr/>
        <p:txBody>
          <a:bodyPr>
            <a:normAutofit fontScale="92500" lnSpcReduction="20000"/>
          </a:bodyPr>
          <a:lstStyle/>
          <a:p>
            <a:r>
              <a:rPr lang="ru-RU" dirty="0" smtClean="0"/>
              <a:t>При репликации почти всегда каждый нуклеотид потомка происходит от определенного нуклеотида предка. </a:t>
            </a:r>
          </a:p>
          <a:p>
            <a:r>
              <a:rPr lang="ru-RU" dirty="0" smtClean="0"/>
              <a:t>В выравнивании гомологичных последовательностей у разных потомков одного и того же предка гомологичные нуклеотиды должны стоять в одной колонке. </a:t>
            </a:r>
          </a:p>
          <a:p>
            <a:r>
              <a:rPr lang="ru-RU" dirty="0" smtClean="0"/>
              <a:t>Как правило, нам известны геномы только современных организмов, и потому у нас нет способа проверить, какие нуклеотиды </a:t>
            </a:r>
            <a:r>
              <a:rPr lang="ru-RU" dirty="0" err="1" smtClean="0"/>
              <a:t>гомологичны</a:t>
            </a:r>
            <a:r>
              <a:rPr lang="ru-RU" dirty="0" smtClean="0"/>
              <a:t>. </a:t>
            </a:r>
          </a:p>
          <a:p>
            <a:r>
              <a:rPr lang="ru-RU" dirty="0" err="1" smtClean="0"/>
              <a:t>Гомологичность</a:t>
            </a:r>
            <a:r>
              <a:rPr lang="ru-RU" dirty="0" smtClean="0"/>
              <a:t> последовательностей устанавливается с помощью выравнивания.</a:t>
            </a:r>
            <a:br>
              <a:rPr lang="ru-RU" dirty="0" smtClean="0"/>
            </a:br>
            <a:r>
              <a:rPr lang="ru-RU" sz="2100" dirty="0" smtClean="0">
                <a:solidFill>
                  <a:srgbClr val="FF0000"/>
                </a:solidFill>
              </a:rPr>
              <a:t>Задание 1.  Доказать </a:t>
            </a:r>
            <a:r>
              <a:rPr lang="ru-RU" sz="2100" dirty="0" err="1" smtClean="0">
                <a:solidFill>
                  <a:srgbClr val="FF0000"/>
                </a:solidFill>
              </a:rPr>
              <a:t>гомологичность</a:t>
            </a:r>
            <a:r>
              <a:rPr lang="ru-RU" sz="2100" dirty="0" smtClean="0">
                <a:solidFill>
                  <a:srgbClr val="FF0000"/>
                </a:solidFill>
              </a:rPr>
              <a:t> белков </a:t>
            </a:r>
            <a:r>
              <a:rPr lang="en-US" sz="2100" dirty="0" err="1" smtClean="0">
                <a:solidFill>
                  <a:srgbClr val="FF0000"/>
                </a:solidFill>
              </a:rPr>
              <a:t>DnaK</a:t>
            </a:r>
            <a:r>
              <a:rPr lang="en-US" sz="2100" dirty="0" smtClean="0">
                <a:solidFill>
                  <a:srgbClr val="FF0000"/>
                </a:solidFill>
              </a:rPr>
              <a:t> </a:t>
            </a:r>
            <a:r>
              <a:rPr lang="ru-RU" sz="2100" dirty="0" smtClean="0">
                <a:solidFill>
                  <a:srgbClr val="FF0000"/>
                </a:solidFill>
              </a:rPr>
              <a:t>из всех царств.</a:t>
            </a:r>
            <a:endParaRPr lang="ru-RU" sz="2100" b="1" dirty="0" smtClean="0">
              <a:solidFill>
                <a:srgbClr val="FF0000"/>
              </a:solidFill>
            </a:endParaRPr>
          </a:p>
          <a:p>
            <a:r>
              <a:rPr lang="ru-RU" dirty="0" smtClean="0"/>
              <a:t>Проблема построения выравнивания обсуждается ниже.</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16</a:t>
            </a:fld>
            <a:endParaRPr lang="ru-RU"/>
          </a:p>
        </p:txBody>
      </p:sp>
    </p:spTree>
    <p:extLst>
      <p:ext uri="{BB962C8B-B14F-4D97-AF65-F5344CB8AC3E}">
        <p14:creationId xmlns="" xmlns:p14="http://schemas.microsoft.com/office/powerpoint/2010/main" val="3369223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Алгоритм выравнивания последовательностей </a:t>
            </a:r>
            <a:r>
              <a:rPr lang="ru-RU" dirty="0"/>
              <a:t>ДНК и белков</a:t>
            </a:r>
            <a:br>
              <a:rPr lang="ru-RU" dirty="0"/>
            </a:br>
            <a:endParaRPr lang="ru-RU" dirty="0"/>
          </a:p>
        </p:txBody>
      </p:sp>
      <p:sp>
        <p:nvSpPr>
          <p:cNvPr id="3" name="Текст 2"/>
          <p:cNvSpPr>
            <a:spLocks noGrp="1"/>
          </p:cNvSpPr>
          <p:nvPr>
            <p:ph type="body" idx="1"/>
          </p:nvPr>
        </p:nvSpPr>
        <p:spPr/>
        <p:txBody>
          <a:bodyPr/>
          <a:lstStyle/>
          <a:p>
            <a:r>
              <a:rPr lang="ru-RU" dirty="0" smtClean="0"/>
              <a:t>Отдохнем на простых вещах </a:t>
            </a:r>
            <a:r>
              <a:rPr lang="en-US" dirty="0" smtClean="0">
                <a:sym typeface="Wingdings" panose="05000000000000000000" pitchFamily="2" charset="2"/>
              </a:rPr>
              <a:t></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17</a:t>
            </a:fld>
            <a:endParaRPr lang="ru-RU"/>
          </a:p>
        </p:txBody>
      </p:sp>
    </p:spTree>
    <p:extLst>
      <p:ext uri="{BB962C8B-B14F-4D97-AF65-F5344CB8AC3E}">
        <p14:creationId xmlns="" xmlns:p14="http://schemas.microsoft.com/office/powerpoint/2010/main" val="2245380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431" y="174626"/>
            <a:ext cx="8792308" cy="1066720"/>
          </a:xfrm>
          <a:prstGeom prst="rect">
            <a:avLst/>
          </a:prstGeom>
          <a:noFill/>
        </p:spPr>
        <p:txBody>
          <a:bodyPr wrap="square" lIns="81043" tIns="40522" rIns="81043" bIns="40522" rtlCol="0">
            <a:spAutoFit/>
          </a:bodyPr>
          <a:lstStyle/>
          <a:p>
            <a:r>
              <a:rPr lang="ru-RU" sz="3200" dirty="0" smtClean="0"/>
              <a:t>Выравнивание последовательностей касается всех  слушателей МФК!</a:t>
            </a:r>
            <a:endParaRPr lang="ru-RU" sz="3200" dirty="0"/>
          </a:p>
        </p:txBody>
      </p:sp>
      <p:sp>
        <p:nvSpPr>
          <p:cNvPr id="3" name="Прямоугольник 2"/>
          <p:cNvSpPr/>
          <p:nvPr/>
        </p:nvSpPr>
        <p:spPr>
          <a:xfrm>
            <a:off x="263769" y="1298997"/>
            <a:ext cx="8291146" cy="3359656"/>
          </a:xfrm>
          <a:prstGeom prst="rect">
            <a:avLst/>
          </a:prstGeom>
          <a:ln w="38100">
            <a:solidFill>
              <a:schemeClr val="accent1"/>
            </a:solidFill>
          </a:ln>
        </p:spPr>
        <p:txBody>
          <a:bodyPr wrap="square" lIns="81043" tIns="40522" rIns="81043" bIns="40522">
            <a:spAutoFit/>
          </a:bodyPr>
          <a:lstStyle/>
          <a:p>
            <a:pPr algn="ctr"/>
            <a:r>
              <a:rPr lang="ru-RU" sz="2100" b="1" dirty="0" smtClean="0">
                <a:latin typeface="Times New Roman" panose="02020603050405020304" pitchFamily="18" charset="0"/>
                <a:ea typeface="Calibri" panose="020F0502020204030204" pitchFamily="34" charset="0"/>
              </a:rPr>
              <a:t>Положение </a:t>
            </a:r>
            <a:r>
              <a:rPr lang="ru-RU" sz="2100" b="1" dirty="0">
                <a:latin typeface="Times New Roman" panose="02020603050405020304" pitchFamily="18" charset="0"/>
                <a:ea typeface="Calibri" panose="020F0502020204030204" pitchFamily="34" charset="0"/>
              </a:rPr>
              <a:t>об обеспечении самостоятельности выполнения письменных работ в МГУ имени </a:t>
            </a:r>
            <a:r>
              <a:rPr lang="ru-RU" sz="2100" b="1" dirty="0" err="1">
                <a:latin typeface="Times New Roman" panose="02020603050405020304" pitchFamily="18" charset="0"/>
                <a:ea typeface="Calibri" panose="020F0502020204030204" pitchFamily="34" charset="0"/>
              </a:rPr>
              <a:t>М.В.Ломоносова</a:t>
            </a:r>
            <a:r>
              <a:rPr lang="ru-RU" sz="2100" b="1" dirty="0">
                <a:latin typeface="Times New Roman" panose="02020603050405020304" pitchFamily="18" charset="0"/>
                <a:ea typeface="Calibri" panose="020F0502020204030204" pitchFamily="34" charset="0"/>
              </a:rPr>
              <a:t> на основе системы «</a:t>
            </a:r>
            <a:r>
              <a:rPr lang="ru-RU" sz="2100" b="1" dirty="0" err="1">
                <a:latin typeface="Times New Roman" panose="02020603050405020304" pitchFamily="18" charset="0"/>
                <a:ea typeface="Calibri" panose="020F0502020204030204" pitchFamily="34" charset="0"/>
              </a:rPr>
              <a:t>Антиплагиат</a:t>
            </a:r>
            <a:r>
              <a:rPr lang="ru-RU" sz="2100" b="1" dirty="0">
                <a:latin typeface="Times New Roman" panose="02020603050405020304" pitchFamily="18" charset="0"/>
                <a:ea typeface="Calibri" panose="020F0502020204030204" pitchFamily="34" charset="0"/>
              </a:rPr>
              <a:t>»</a:t>
            </a:r>
            <a:endParaRPr lang="ru-RU" sz="2100" dirty="0">
              <a:latin typeface="Times New Roman" panose="02020603050405020304" pitchFamily="18" charset="0"/>
              <a:ea typeface="Calibri" panose="020F0502020204030204" pitchFamily="34" charset="0"/>
            </a:endParaRPr>
          </a:p>
          <a:p>
            <a:pPr algn="ctr"/>
            <a:r>
              <a:rPr lang="ru-RU" sz="2100" dirty="0">
                <a:latin typeface="Times New Roman" panose="02020603050405020304" pitchFamily="18" charset="0"/>
                <a:ea typeface="Calibri" panose="020F0502020204030204" pitchFamily="34" charset="0"/>
              </a:rPr>
              <a:t> </a:t>
            </a:r>
          </a:p>
          <a:p>
            <a:pPr indent="399026" algn="just"/>
            <a:r>
              <a:rPr lang="ru-RU" sz="2100" dirty="0">
                <a:latin typeface="Times New Roman" panose="02020603050405020304" pitchFamily="18" charset="0"/>
                <a:ea typeface="Calibri" panose="020F0502020204030204" pitchFamily="34" charset="0"/>
              </a:rPr>
              <a:t>Самостоятельное выполнение письменных работ обучающимися в МГУ имени </a:t>
            </a:r>
            <a:r>
              <a:rPr lang="ru-RU" sz="2100" dirty="0" err="1">
                <a:latin typeface="Times New Roman" panose="02020603050405020304" pitchFamily="18" charset="0"/>
                <a:ea typeface="Calibri" panose="020F0502020204030204" pitchFamily="34" charset="0"/>
              </a:rPr>
              <a:t>М.В.Ломоносова</a:t>
            </a:r>
            <a:r>
              <a:rPr lang="ru-RU" sz="2100" dirty="0">
                <a:latin typeface="Times New Roman" panose="02020603050405020304" pitchFamily="18" charset="0"/>
                <a:ea typeface="Calibri" panose="020F0502020204030204" pitchFamily="34" charset="0"/>
              </a:rPr>
              <a:t> (далее – МГУ) является необходимым условием эффективности этих работ как элементов учебного процесса, развития у обучающихся навыков научной работы.</a:t>
            </a:r>
          </a:p>
          <a:p>
            <a:pPr indent="405216" algn="just"/>
            <a:r>
              <a:rPr lang="ru-RU" sz="2100" dirty="0">
                <a:latin typeface="Times New Roman" panose="02020603050405020304" pitchFamily="18" charset="0"/>
                <a:ea typeface="Calibri" panose="020F0502020204030204" pitchFamily="34" charset="0"/>
              </a:rPr>
              <a:t>К обучающимся в Университете относятся студенты, аспиранты, докторанты, слушатели и соискатели (</a:t>
            </a:r>
            <a:r>
              <a:rPr lang="ru-RU" sz="2100" dirty="0" err="1">
                <a:latin typeface="Times New Roman" panose="02020603050405020304" pitchFamily="18" charset="0"/>
                <a:ea typeface="Calibri" panose="020F0502020204030204" pitchFamily="34" charset="0"/>
              </a:rPr>
              <a:t>ст.ст</a:t>
            </a:r>
            <a:r>
              <a:rPr lang="ru-RU" sz="2100" dirty="0">
                <a:latin typeface="Times New Roman" panose="02020603050405020304" pitchFamily="18" charset="0"/>
                <a:ea typeface="Calibri" panose="020F0502020204030204" pitchFamily="34" charset="0"/>
              </a:rPr>
              <a:t>. 123-128 Устава МГУ).</a:t>
            </a:r>
          </a:p>
        </p:txBody>
      </p:sp>
      <p:sp>
        <p:nvSpPr>
          <p:cNvPr id="4" name="Прямоугольник 3"/>
          <p:cNvSpPr/>
          <p:nvPr/>
        </p:nvSpPr>
        <p:spPr>
          <a:xfrm>
            <a:off x="1548368" y="5185420"/>
            <a:ext cx="5749685" cy="405001"/>
          </a:xfrm>
          <a:prstGeom prst="rect">
            <a:avLst/>
          </a:prstGeom>
        </p:spPr>
        <p:txBody>
          <a:bodyPr wrap="none" lIns="81043" tIns="40522" rIns="81043" bIns="40522">
            <a:spAutoFit/>
          </a:bodyPr>
          <a:lstStyle/>
          <a:p>
            <a:r>
              <a:rPr lang="en-US" sz="2100" dirty="0">
                <a:solidFill>
                  <a:srgbClr val="006621"/>
                </a:solidFill>
                <a:latin typeface="arial" panose="020B0604020202020204" pitchFamily="34" charset="0"/>
              </a:rPr>
              <a:t>www.msu.ru/projects/antiplagiat/antiplagiat.doc</a:t>
            </a:r>
            <a:endParaRPr lang="ru-RU" sz="2100" dirty="0"/>
          </a:p>
        </p:txBody>
      </p:sp>
      <p:sp>
        <p:nvSpPr>
          <p:cNvPr id="5" name="Номер слайда 4"/>
          <p:cNvSpPr>
            <a:spLocks noGrp="1"/>
          </p:cNvSpPr>
          <p:nvPr>
            <p:ph type="sldNum" sz="quarter" idx="12"/>
          </p:nvPr>
        </p:nvSpPr>
        <p:spPr/>
        <p:txBody>
          <a:bodyPr/>
          <a:lstStyle/>
          <a:p>
            <a:fld id="{290BFD58-D179-4EAA-B835-6F8EE4A43AA5}" type="slidenum">
              <a:rPr lang="ru-RU" smtClean="0"/>
              <a:pPr/>
              <a:t>18</a:t>
            </a:fld>
            <a:endParaRPr lang="ru-RU"/>
          </a:p>
        </p:txBody>
      </p:sp>
    </p:spTree>
    <p:extLst>
      <p:ext uri="{BB962C8B-B14F-4D97-AF65-F5344CB8AC3E}">
        <p14:creationId xmlns="" xmlns:p14="http://schemas.microsoft.com/office/powerpoint/2010/main" val="594498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6523" y="169335"/>
            <a:ext cx="8606413" cy="1104636"/>
          </a:xfrm>
        </p:spPr>
        <p:txBody>
          <a:bodyPr>
            <a:noAutofit/>
          </a:bodyPr>
          <a:lstStyle/>
          <a:p>
            <a:r>
              <a:rPr lang="ru-RU" sz="3200" dirty="0" smtClean="0"/>
              <a:t>Алгоритм выравнивания решает математическую задачу, а не биологическую</a:t>
            </a:r>
            <a:endParaRPr lang="ru-RU" sz="3200" dirty="0"/>
          </a:p>
        </p:txBody>
      </p:sp>
      <p:sp>
        <p:nvSpPr>
          <p:cNvPr id="3" name="Объект 2"/>
          <p:cNvSpPr>
            <a:spLocks noGrp="1"/>
          </p:cNvSpPr>
          <p:nvPr>
            <p:ph idx="1"/>
          </p:nvPr>
        </p:nvSpPr>
        <p:spPr>
          <a:xfrm>
            <a:off x="628650" y="1553104"/>
            <a:ext cx="7886700" cy="2931583"/>
          </a:xfrm>
        </p:spPr>
        <p:txBody>
          <a:bodyPr>
            <a:normAutofit/>
          </a:bodyPr>
          <a:lstStyle/>
          <a:p>
            <a:pPr>
              <a:buNone/>
            </a:pPr>
            <a:r>
              <a:rPr lang="ru-RU" dirty="0" smtClean="0"/>
              <a:t>Задача:</a:t>
            </a:r>
            <a:endParaRPr lang="en-US" dirty="0"/>
          </a:p>
          <a:p>
            <a:pPr lvl="1"/>
            <a:r>
              <a:rPr lang="ru-RU" dirty="0" smtClean="0"/>
              <a:t>Любому выравниванию сопоставляем число – его </a:t>
            </a:r>
            <a:r>
              <a:rPr lang="ru-RU" b="1" dirty="0" smtClean="0"/>
              <a:t>вес</a:t>
            </a:r>
            <a:endParaRPr lang="en-US" dirty="0" smtClean="0"/>
          </a:p>
          <a:p>
            <a:pPr lvl="1"/>
            <a:r>
              <a:rPr lang="ru-RU" dirty="0" smtClean="0"/>
              <a:t>Построить выравнивание с наибольшим весом</a:t>
            </a:r>
          </a:p>
          <a:p>
            <a:pPr marL="405216" lvl="1" indent="0">
              <a:buNone/>
            </a:pPr>
            <a:r>
              <a:rPr lang="ru-RU" dirty="0"/>
              <a:t/>
            </a:r>
            <a:br>
              <a:rPr lang="ru-RU" dirty="0"/>
            </a:b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19</a:t>
            </a:fld>
            <a:endParaRPr lang="ru-RU"/>
          </a:p>
        </p:txBody>
      </p:sp>
    </p:spTree>
    <p:extLst>
      <p:ext uri="{BB962C8B-B14F-4D97-AF65-F5344CB8AC3E}">
        <p14:creationId xmlns="" xmlns:p14="http://schemas.microsoft.com/office/powerpoint/2010/main" val="1823987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1662" y="1"/>
            <a:ext cx="7886700" cy="834572"/>
          </a:xfrm>
        </p:spPr>
        <p:txBody>
          <a:bodyPr/>
          <a:lstStyle/>
          <a:p>
            <a:r>
              <a:rPr lang="ru-RU" dirty="0" smtClean="0"/>
              <a:t>План</a:t>
            </a:r>
            <a:endParaRPr lang="ru-RU" dirty="0"/>
          </a:p>
        </p:txBody>
      </p:sp>
      <p:sp>
        <p:nvSpPr>
          <p:cNvPr id="3" name="Объект 2"/>
          <p:cNvSpPr>
            <a:spLocks noGrp="1"/>
          </p:cNvSpPr>
          <p:nvPr>
            <p:ph idx="1"/>
          </p:nvPr>
        </p:nvSpPr>
        <p:spPr>
          <a:xfrm>
            <a:off x="628651" y="1232030"/>
            <a:ext cx="7886700" cy="4132649"/>
          </a:xfrm>
        </p:spPr>
        <p:txBody>
          <a:bodyPr>
            <a:normAutofit fontScale="77500" lnSpcReduction="20000"/>
          </a:bodyPr>
          <a:lstStyle/>
          <a:p>
            <a:pPr>
              <a:buNone/>
            </a:pPr>
            <a:r>
              <a:rPr lang="en-US" dirty="0" smtClean="0"/>
              <a:t>1. </a:t>
            </a:r>
            <a:r>
              <a:rPr lang="ru-RU" dirty="0" smtClean="0"/>
              <a:t>Источники разнообразия геномов (на примере людей)</a:t>
            </a:r>
          </a:p>
          <a:p>
            <a:pPr lvl="1"/>
            <a:r>
              <a:rPr lang="ru-RU" dirty="0" smtClean="0"/>
              <a:t>Ошибки репликации.</a:t>
            </a:r>
          </a:p>
          <a:p>
            <a:pPr lvl="1"/>
            <a:r>
              <a:rPr lang="ru-RU" dirty="0" smtClean="0"/>
              <a:t>Повреждения ДНК и их репарация.</a:t>
            </a:r>
          </a:p>
          <a:p>
            <a:pPr marL="457200" indent="-457200">
              <a:buNone/>
            </a:pPr>
            <a:r>
              <a:rPr lang="ru-RU" dirty="0" smtClean="0"/>
              <a:t>2. Выравнивание:</a:t>
            </a:r>
          </a:p>
          <a:p>
            <a:pPr marL="608400" indent="-205200"/>
            <a:r>
              <a:rPr lang="ru-RU" sz="2100" dirty="0" smtClean="0"/>
              <a:t>последовательностей потомков относительно предка;</a:t>
            </a:r>
          </a:p>
          <a:p>
            <a:pPr marL="608400" indent="-205200"/>
            <a:r>
              <a:rPr lang="ru-RU" sz="2100" dirty="0" smtClean="0"/>
              <a:t>двух потомков одного предка.</a:t>
            </a:r>
          </a:p>
          <a:p>
            <a:pPr>
              <a:buNone/>
            </a:pPr>
            <a:r>
              <a:rPr lang="ru-RU" dirty="0" smtClean="0"/>
              <a:t>3</a:t>
            </a:r>
            <a:r>
              <a:rPr lang="en-US" dirty="0" smtClean="0"/>
              <a:t>. </a:t>
            </a:r>
            <a:r>
              <a:rPr lang="ru-RU" dirty="0" smtClean="0"/>
              <a:t>Алгоритм выравнивания последовательностей</a:t>
            </a:r>
            <a:endParaRPr lang="en-US" dirty="0" smtClean="0"/>
          </a:p>
          <a:p>
            <a:pPr>
              <a:buNone/>
            </a:pPr>
            <a:r>
              <a:rPr lang="ru-RU" dirty="0" smtClean="0"/>
              <a:t>4</a:t>
            </a:r>
            <a:r>
              <a:rPr lang="en-US" dirty="0" smtClean="0"/>
              <a:t>. </a:t>
            </a:r>
            <a:r>
              <a:rPr lang="ru-RU" dirty="0" smtClean="0"/>
              <a:t>Источники разнообразия геномов. </a:t>
            </a:r>
            <a:endParaRPr lang="en-US" dirty="0" smtClean="0"/>
          </a:p>
          <a:p>
            <a:pPr lvl="1"/>
            <a:r>
              <a:rPr lang="ru-RU" dirty="0" smtClean="0"/>
              <a:t>Половое размножение.</a:t>
            </a:r>
          </a:p>
          <a:p>
            <a:pPr lvl="1"/>
            <a:r>
              <a:rPr lang="ru-RU" dirty="0" smtClean="0"/>
              <a:t>Тупик бесполого размножения: </a:t>
            </a:r>
            <a:r>
              <a:rPr lang="ru-RU" dirty="0" err="1" smtClean="0"/>
              <a:t>митохондриальная</a:t>
            </a:r>
            <a:r>
              <a:rPr lang="ru-RU" dirty="0" smtClean="0"/>
              <a:t> Ева.</a:t>
            </a:r>
          </a:p>
          <a:p>
            <a:pPr lvl="1"/>
            <a:r>
              <a:rPr lang="ru-RU" dirty="0" smtClean="0"/>
              <a:t>Число различий между геномами двух человек.</a:t>
            </a:r>
          </a:p>
          <a:p>
            <a:pPr lvl="1"/>
            <a:r>
              <a:rPr lang="ru-RU" dirty="0" smtClean="0"/>
              <a:t>Число мутаций </a:t>
            </a:r>
            <a:r>
              <a:rPr lang="en-US" i="1" dirty="0" smtClean="0"/>
              <a:t>de novo</a:t>
            </a:r>
            <a:r>
              <a:rPr lang="en-US" dirty="0" smtClean="0"/>
              <a:t> </a:t>
            </a:r>
            <a:r>
              <a:rPr lang="ru-RU" dirty="0" smtClean="0"/>
              <a:t>у ребенка.</a:t>
            </a:r>
          </a:p>
          <a:p>
            <a:pPr>
              <a:buNone/>
            </a:pPr>
            <a:r>
              <a:rPr lang="ru-RU" dirty="0" smtClean="0"/>
              <a:t>5. Последствия мутаций</a:t>
            </a:r>
          </a:p>
          <a:p>
            <a:pPr lvl="1"/>
            <a:r>
              <a:rPr lang="ru-RU" dirty="0" smtClean="0"/>
              <a:t>Классификация мутаций </a:t>
            </a:r>
          </a:p>
          <a:p>
            <a:pPr lvl="1"/>
            <a:r>
              <a:rPr lang="ru-RU" dirty="0" smtClean="0"/>
              <a:t>Примеры наследственных  заболеваний</a:t>
            </a:r>
          </a:p>
          <a:p>
            <a:pPr lvl="1"/>
            <a:r>
              <a:rPr lang="ru-RU" dirty="0" smtClean="0"/>
              <a:t>Крупные перестройки генома</a:t>
            </a:r>
          </a:p>
        </p:txBody>
      </p:sp>
      <p:sp>
        <p:nvSpPr>
          <p:cNvPr id="4" name="Номер слайда 3"/>
          <p:cNvSpPr>
            <a:spLocks noGrp="1"/>
          </p:cNvSpPr>
          <p:nvPr>
            <p:ph type="sldNum" sz="quarter" idx="12"/>
          </p:nvPr>
        </p:nvSpPr>
        <p:spPr/>
        <p:txBody>
          <a:bodyPr/>
          <a:lstStyle/>
          <a:p>
            <a:fld id="{290BFD58-D179-4EAA-B835-6F8EE4A43AA5}" type="slidenum">
              <a:rPr lang="ru-RU" smtClean="0"/>
              <a:pPr/>
              <a:t>2</a:t>
            </a:fld>
            <a:endParaRPr lang="ru-RU"/>
          </a:p>
        </p:txBody>
      </p:sp>
    </p:spTree>
    <p:extLst>
      <p:ext uri="{BB962C8B-B14F-4D97-AF65-F5344CB8AC3E}">
        <p14:creationId xmlns="" xmlns:p14="http://schemas.microsoft.com/office/powerpoint/2010/main" val="4246077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0" y="0"/>
            <a:ext cx="9144000" cy="466556"/>
          </a:xfrm>
          <a:prstGeom prst="rect">
            <a:avLst/>
          </a:prstGeom>
          <a:noFill/>
          <a:ln w="9525">
            <a:noFill/>
            <a:miter lim="800000"/>
            <a:headEnd/>
            <a:tailEnd/>
          </a:ln>
        </p:spPr>
        <p:txBody>
          <a:bodyPr lIns="81043" tIns="40522" rIns="81043" bIns="40522">
            <a:spAutoFit/>
          </a:bodyPr>
          <a:lstStyle/>
          <a:p>
            <a:pPr algn="ctr"/>
            <a:r>
              <a:rPr lang="ru-RU" sz="2500" b="1" dirty="0">
                <a:solidFill>
                  <a:srgbClr val="FF6600"/>
                </a:solidFill>
                <a:latin typeface="Courier New" pitchFamily="49" charset="0"/>
                <a:cs typeface="Courier New" pitchFamily="49" charset="0"/>
              </a:rPr>
              <a:t>Три понимания «правильного» выравнивания</a:t>
            </a:r>
          </a:p>
        </p:txBody>
      </p:sp>
      <p:sp>
        <p:nvSpPr>
          <p:cNvPr id="14339" name="TextBox 4"/>
          <p:cNvSpPr txBox="1">
            <a:spLocks noChangeArrowheads="1"/>
          </p:cNvSpPr>
          <p:nvPr/>
        </p:nvSpPr>
        <p:spPr bwMode="auto">
          <a:xfrm>
            <a:off x="714376" y="595313"/>
            <a:ext cx="8429625" cy="682000"/>
          </a:xfrm>
          <a:prstGeom prst="rect">
            <a:avLst/>
          </a:prstGeom>
          <a:noFill/>
          <a:ln w="9525">
            <a:noFill/>
            <a:miter lim="800000"/>
            <a:headEnd/>
            <a:tailEnd/>
          </a:ln>
        </p:spPr>
        <p:txBody>
          <a:bodyPr lIns="81043" tIns="40522" rIns="81043" bIns="40522">
            <a:spAutoFit/>
          </a:bodyPr>
          <a:lstStyle/>
          <a:p>
            <a:r>
              <a:rPr lang="ru-RU" sz="2100" b="1" i="1" dirty="0"/>
              <a:t>Оптимальное выравнивание</a:t>
            </a:r>
            <a:r>
              <a:rPr lang="ru-RU" sz="2100" i="1" dirty="0"/>
              <a:t>:</a:t>
            </a:r>
            <a:r>
              <a:rPr lang="ru-RU" sz="2100" b="1" i="1" dirty="0"/>
              <a:t> </a:t>
            </a:r>
            <a:r>
              <a:rPr lang="ru-RU" sz="2100" dirty="0"/>
              <a:t>наилучшее </a:t>
            </a:r>
            <a:r>
              <a:rPr lang="ru-RU" sz="2100" dirty="0" smtClean="0"/>
              <a:t>по весу</a:t>
            </a:r>
            <a:endParaRPr lang="ru-RU" sz="2100" dirty="0"/>
          </a:p>
          <a:p>
            <a:r>
              <a:rPr lang="ru-RU" sz="1800" dirty="0"/>
              <a:t>Его ищут </a:t>
            </a:r>
            <a:r>
              <a:rPr lang="ru-RU" sz="1800" dirty="0" smtClean="0"/>
              <a:t>программы</a:t>
            </a:r>
            <a:endParaRPr lang="ru-RU" sz="2100" dirty="0"/>
          </a:p>
        </p:txBody>
      </p:sp>
      <p:sp>
        <p:nvSpPr>
          <p:cNvPr id="4" name="TextBox 4"/>
          <p:cNvSpPr txBox="1">
            <a:spLocks noChangeArrowheads="1"/>
          </p:cNvSpPr>
          <p:nvPr/>
        </p:nvSpPr>
        <p:spPr bwMode="auto">
          <a:xfrm>
            <a:off x="714376" y="2083595"/>
            <a:ext cx="8429625" cy="1789995"/>
          </a:xfrm>
          <a:prstGeom prst="rect">
            <a:avLst/>
          </a:prstGeom>
          <a:noFill/>
          <a:ln w="9525">
            <a:noFill/>
            <a:miter lim="800000"/>
            <a:headEnd/>
            <a:tailEnd/>
          </a:ln>
        </p:spPr>
        <p:txBody>
          <a:bodyPr lIns="81043" tIns="40522" rIns="81043" bIns="40522">
            <a:spAutoFit/>
          </a:bodyPr>
          <a:lstStyle/>
          <a:p>
            <a:r>
              <a:rPr lang="ru-RU" sz="2100" b="1" i="1" dirty="0"/>
              <a:t>Эволюционное выравнивание</a:t>
            </a:r>
            <a:r>
              <a:rPr lang="ru-RU" sz="2100" dirty="0"/>
              <a:t>: запись, отражающая ход эволюции</a:t>
            </a:r>
          </a:p>
          <a:p>
            <a:r>
              <a:rPr lang="ru-RU" sz="1800" dirty="0"/>
              <a:t>Не поддается достоверной реконструкции в большинстве реальных случаев; может отличаться от оптимального выравнивания. Эволюция </a:t>
            </a:r>
            <a:r>
              <a:rPr lang="ru-RU" sz="1800" dirty="0" smtClean="0"/>
              <a:t>обычно сохраняет важные аминокислотные остатки в белках, </a:t>
            </a:r>
            <a:r>
              <a:rPr lang="ru-RU" sz="1800" dirty="0"/>
              <a:t>за счет этого можно ожидать, что </a:t>
            </a:r>
            <a:r>
              <a:rPr lang="ru-RU" sz="1800" dirty="0" smtClean="0"/>
              <a:t>эволюционное выравнивание </a:t>
            </a:r>
            <a:r>
              <a:rPr lang="ru-RU" sz="1800" dirty="0"/>
              <a:t>будет среди нескольких оптимальных при корректном </a:t>
            </a:r>
            <a:r>
              <a:rPr lang="ru-RU" sz="1800" dirty="0" smtClean="0"/>
              <a:t>правиле вычислении веса.</a:t>
            </a:r>
            <a:endParaRPr lang="ru-RU" sz="1800" dirty="0"/>
          </a:p>
        </p:txBody>
      </p:sp>
      <p:sp>
        <p:nvSpPr>
          <p:cNvPr id="6" name="TextBox 4"/>
          <p:cNvSpPr txBox="1">
            <a:spLocks noChangeArrowheads="1"/>
          </p:cNvSpPr>
          <p:nvPr/>
        </p:nvSpPr>
        <p:spPr bwMode="auto">
          <a:xfrm>
            <a:off x="714376" y="4107658"/>
            <a:ext cx="8429625" cy="1559163"/>
          </a:xfrm>
          <a:prstGeom prst="rect">
            <a:avLst/>
          </a:prstGeom>
          <a:noFill/>
          <a:ln w="9525">
            <a:noFill/>
            <a:miter lim="800000"/>
            <a:headEnd/>
            <a:tailEnd/>
          </a:ln>
        </p:spPr>
        <p:txBody>
          <a:bodyPr lIns="81043" tIns="40522" rIns="81043" bIns="40522">
            <a:spAutoFit/>
          </a:bodyPr>
          <a:lstStyle/>
          <a:p>
            <a:r>
              <a:rPr lang="ru-RU" sz="2100" b="1" i="1" dirty="0"/>
              <a:t>Функциональное выравнивание</a:t>
            </a:r>
            <a:r>
              <a:rPr lang="ru-RU" sz="2100" i="1" dirty="0"/>
              <a:t>: </a:t>
            </a:r>
            <a:r>
              <a:rPr lang="ru-RU" sz="2100" dirty="0"/>
              <a:t>сопоставление функционально идентичных частей белков </a:t>
            </a:r>
          </a:p>
          <a:p>
            <a:r>
              <a:rPr lang="ru-RU" sz="1800" dirty="0"/>
              <a:t>Объясняет сохранение в эволюции одних частей белка и варьирование других</a:t>
            </a:r>
            <a:r>
              <a:rPr lang="en-US" sz="1800" dirty="0"/>
              <a:t>; </a:t>
            </a:r>
            <a:r>
              <a:rPr lang="ru-RU" sz="1800" dirty="0"/>
              <a:t>поскольку функция и </a:t>
            </a:r>
            <a:r>
              <a:rPr lang="en-US" sz="1800" dirty="0"/>
              <a:t>3D-</a:t>
            </a:r>
            <a:r>
              <a:rPr lang="ru-RU" sz="1800" dirty="0"/>
              <a:t>структура очень тесно связаны, </a:t>
            </a:r>
            <a:r>
              <a:rPr lang="ru-RU" sz="1800" u="sng" dirty="0"/>
              <a:t>должно отображать сопоставление структур белков</a:t>
            </a:r>
          </a:p>
        </p:txBody>
      </p:sp>
      <p:sp>
        <p:nvSpPr>
          <p:cNvPr id="7" name="Овал 6"/>
          <p:cNvSpPr/>
          <p:nvPr/>
        </p:nvSpPr>
        <p:spPr>
          <a:xfrm>
            <a:off x="285750" y="654844"/>
            <a:ext cx="433388" cy="359833"/>
          </a:xfrm>
          <a:prstGeom prst="ellipse">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algn="ctr">
              <a:defRPr/>
            </a:pPr>
            <a:r>
              <a:rPr lang="en-US" b="1" dirty="0">
                <a:solidFill>
                  <a:schemeClr val="tx1"/>
                </a:solidFill>
                <a:latin typeface="Arial" pitchFamily="34" charset="0"/>
                <a:cs typeface="Arial" pitchFamily="34" charset="0"/>
              </a:rPr>
              <a:t>1</a:t>
            </a:r>
            <a:endParaRPr lang="ru-RU" b="1" dirty="0">
              <a:solidFill>
                <a:schemeClr val="tx1"/>
              </a:solidFill>
              <a:latin typeface="Arial" pitchFamily="34" charset="0"/>
              <a:cs typeface="Arial" pitchFamily="34" charset="0"/>
            </a:endParaRPr>
          </a:p>
        </p:txBody>
      </p:sp>
      <p:sp>
        <p:nvSpPr>
          <p:cNvPr id="8" name="Овал 7"/>
          <p:cNvSpPr/>
          <p:nvPr/>
        </p:nvSpPr>
        <p:spPr>
          <a:xfrm>
            <a:off x="280989" y="2143125"/>
            <a:ext cx="433387" cy="359833"/>
          </a:xfrm>
          <a:prstGeom prst="ellipse">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algn="ctr">
              <a:defRPr/>
            </a:pPr>
            <a:r>
              <a:rPr lang="ru-RU" b="1" dirty="0">
                <a:solidFill>
                  <a:schemeClr val="tx1"/>
                </a:solidFill>
                <a:latin typeface="Arial" pitchFamily="34" charset="0"/>
                <a:cs typeface="Arial" pitchFamily="34" charset="0"/>
              </a:rPr>
              <a:t>2</a:t>
            </a:r>
          </a:p>
        </p:txBody>
      </p:sp>
      <p:sp>
        <p:nvSpPr>
          <p:cNvPr id="9" name="Овал 8"/>
          <p:cNvSpPr/>
          <p:nvPr/>
        </p:nvSpPr>
        <p:spPr>
          <a:xfrm>
            <a:off x="285750" y="4167188"/>
            <a:ext cx="433388" cy="359833"/>
          </a:xfrm>
          <a:prstGeom prst="ellipse">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algn="ctr">
              <a:defRPr/>
            </a:pPr>
            <a:r>
              <a:rPr lang="ru-RU" b="1" dirty="0">
                <a:solidFill>
                  <a:schemeClr val="tx1"/>
                </a:solidFill>
                <a:latin typeface="Arial" pitchFamily="34" charset="0"/>
                <a:cs typeface="Arial" pitchFamily="34" charset="0"/>
              </a:rPr>
              <a:t>3</a:t>
            </a:r>
          </a:p>
        </p:txBody>
      </p:sp>
      <p:sp>
        <p:nvSpPr>
          <p:cNvPr id="10" name="TextBox 4"/>
          <p:cNvSpPr txBox="1">
            <a:spLocks noChangeArrowheads="1"/>
          </p:cNvSpPr>
          <p:nvPr/>
        </p:nvSpPr>
        <p:spPr bwMode="auto">
          <a:xfrm>
            <a:off x="285751" y="4643437"/>
            <a:ext cx="428625" cy="897443"/>
          </a:xfrm>
          <a:prstGeom prst="rect">
            <a:avLst/>
          </a:prstGeom>
          <a:noFill/>
          <a:ln w="9525">
            <a:noFill/>
            <a:miter lim="800000"/>
            <a:headEnd/>
            <a:tailEnd/>
          </a:ln>
        </p:spPr>
        <p:txBody>
          <a:bodyPr lIns="81043" tIns="40522" rIns="81043" bIns="40522">
            <a:spAutoFit/>
          </a:bodyPr>
          <a:lstStyle/>
          <a:p>
            <a:r>
              <a:rPr lang="ru-RU" sz="5300" b="1" dirty="0">
                <a:solidFill>
                  <a:srgbClr val="FF0000"/>
                </a:solidFill>
              </a:rPr>
              <a:t>!</a:t>
            </a:r>
          </a:p>
        </p:txBody>
      </p:sp>
      <p:sp>
        <p:nvSpPr>
          <p:cNvPr id="11" name="Номер слайда 10"/>
          <p:cNvSpPr>
            <a:spLocks noGrp="1"/>
          </p:cNvSpPr>
          <p:nvPr>
            <p:ph type="sldNum" sz="quarter" idx="12"/>
          </p:nvPr>
        </p:nvSpPr>
        <p:spPr/>
        <p:txBody>
          <a:bodyPr/>
          <a:lstStyle/>
          <a:p>
            <a:fld id="{290BFD58-D179-4EAA-B835-6F8EE4A43AA5}" type="slidenum">
              <a:rPr lang="ru-RU" smtClean="0"/>
              <a:pPr/>
              <a:t>20</a:t>
            </a:fld>
            <a:endParaRPr lang="ru-RU"/>
          </a:p>
        </p:txBody>
      </p:sp>
    </p:spTree>
    <p:extLst>
      <p:ext uri="{BB962C8B-B14F-4D97-AF65-F5344CB8AC3E}">
        <p14:creationId xmlns="" xmlns:p14="http://schemas.microsoft.com/office/powerpoint/2010/main" val="135503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4" grpId="0"/>
      <p:bldP spid="6"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Вес выравнивания</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21</a:t>
            </a:fld>
            <a:endParaRPr lang="ru-RU"/>
          </a:p>
        </p:txBody>
      </p:sp>
      <p:sp>
        <p:nvSpPr>
          <p:cNvPr id="4" name="TextBox 3"/>
          <p:cNvSpPr txBox="1"/>
          <p:nvPr/>
        </p:nvSpPr>
        <p:spPr>
          <a:xfrm>
            <a:off x="715994" y="1802921"/>
            <a:ext cx="7737894" cy="1015663"/>
          </a:xfrm>
          <a:prstGeom prst="rect">
            <a:avLst/>
          </a:prstGeom>
          <a:noFill/>
        </p:spPr>
        <p:txBody>
          <a:bodyPr wrap="square" rtlCol="0">
            <a:spAutoFit/>
          </a:bodyPr>
          <a:lstStyle/>
          <a:p>
            <a:r>
              <a:rPr lang="ru-RU" sz="2000" dirty="0" smtClean="0"/>
              <a:t>За каждую колонку с совпадающими буквами прибавляем число </a:t>
            </a:r>
            <a:r>
              <a:rPr lang="en-US" sz="2000" i="1" dirty="0" smtClean="0"/>
              <a:t>A</a:t>
            </a:r>
          </a:p>
          <a:p>
            <a:r>
              <a:rPr lang="ru-RU" sz="2000" dirty="0" smtClean="0"/>
              <a:t>За каждую колонку с разными буквами вычитаем число </a:t>
            </a:r>
            <a:r>
              <a:rPr lang="en-US" sz="2000" i="1" dirty="0" smtClean="0"/>
              <a:t>B</a:t>
            </a:r>
          </a:p>
          <a:p>
            <a:r>
              <a:rPr lang="ru-RU" sz="2000" dirty="0" smtClean="0"/>
              <a:t>За каждую «чёрточку» (</a:t>
            </a:r>
            <a:r>
              <a:rPr lang="ru-RU" sz="2000" dirty="0" err="1" smtClean="0"/>
              <a:t>гэп</a:t>
            </a:r>
            <a:r>
              <a:rPr lang="ru-RU" sz="2000" dirty="0" smtClean="0"/>
              <a:t>) вычитаем число </a:t>
            </a:r>
            <a:r>
              <a:rPr lang="en-US" sz="2000" i="1" dirty="0" smtClean="0"/>
              <a:t>C</a:t>
            </a:r>
            <a:r>
              <a:rPr lang="ru-RU" sz="2000" dirty="0" smtClean="0"/>
              <a:t> </a:t>
            </a:r>
            <a:endParaRPr lang="ru-RU" sz="2000" dirty="0"/>
          </a:p>
        </p:txBody>
      </p:sp>
      <p:sp>
        <p:nvSpPr>
          <p:cNvPr id="5" name="TextBox 4"/>
          <p:cNvSpPr txBox="1"/>
          <p:nvPr/>
        </p:nvSpPr>
        <p:spPr>
          <a:xfrm>
            <a:off x="698742" y="1069688"/>
            <a:ext cx="6478437" cy="369332"/>
          </a:xfrm>
          <a:prstGeom prst="rect">
            <a:avLst/>
          </a:prstGeom>
          <a:noFill/>
        </p:spPr>
        <p:txBody>
          <a:bodyPr wrap="square" rtlCol="0">
            <a:spAutoFit/>
          </a:bodyPr>
          <a:lstStyle/>
          <a:p>
            <a:r>
              <a:rPr lang="ru-RU" sz="1800" dirty="0" smtClean="0"/>
              <a:t>Простейший вариант</a:t>
            </a:r>
            <a:endParaRPr lang="ru-RU"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Вес выравнивания</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22</a:t>
            </a:fld>
            <a:endParaRPr lang="ru-RU"/>
          </a:p>
        </p:txBody>
      </p:sp>
      <p:sp>
        <p:nvSpPr>
          <p:cNvPr id="4" name="TextBox 3"/>
          <p:cNvSpPr txBox="1"/>
          <p:nvPr/>
        </p:nvSpPr>
        <p:spPr>
          <a:xfrm>
            <a:off x="715994" y="1802921"/>
            <a:ext cx="7737894" cy="1015663"/>
          </a:xfrm>
          <a:prstGeom prst="rect">
            <a:avLst/>
          </a:prstGeom>
          <a:noFill/>
        </p:spPr>
        <p:txBody>
          <a:bodyPr wrap="square" rtlCol="0">
            <a:spAutoFit/>
          </a:bodyPr>
          <a:lstStyle/>
          <a:p>
            <a:r>
              <a:rPr lang="ru-RU" sz="2000" dirty="0" smtClean="0"/>
              <a:t>За каждую колонку с совпадающими буквами прибавляем число </a:t>
            </a:r>
            <a:r>
              <a:rPr lang="en-US" sz="2000" i="1" dirty="0" smtClean="0"/>
              <a:t>A</a:t>
            </a:r>
          </a:p>
          <a:p>
            <a:r>
              <a:rPr lang="ru-RU" sz="2000" dirty="0" smtClean="0"/>
              <a:t>За каждую колонку с разными буквами вычитаем число </a:t>
            </a:r>
            <a:r>
              <a:rPr lang="en-US" sz="2000" i="1" dirty="0" smtClean="0"/>
              <a:t>B</a:t>
            </a:r>
          </a:p>
          <a:p>
            <a:r>
              <a:rPr lang="ru-RU" sz="2000" dirty="0" smtClean="0"/>
              <a:t>За каждую «чёрточку» (</a:t>
            </a:r>
            <a:r>
              <a:rPr lang="ru-RU" sz="2000" dirty="0" err="1" smtClean="0"/>
              <a:t>гэп</a:t>
            </a:r>
            <a:r>
              <a:rPr lang="ru-RU" sz="2000" dirty="0" smtClean="0"/>
              <a:t>) вычитаем число </a:t>
            </a:r>
            <a:r>
              <a:rPr lang="en-US" sz="2000" i="1" dirty="0" smtClean="0"/>
              <a:t>C</a:t>
            </a:r>
            <a:r>
              <a:rPr lang="ru-RU" sz="2000" dirty="0" smtClean="0"/>
              <a:t> </a:t>
            </a:r>
            <a:endParaRPr lang="ru-RU" sz="2000" dirty="0"/>
          </a:p>
        </p:txBody>
      </p:sp>
      <p:sp>
        <p:nvSpPr>
          <p:cNvPr id="5" name="TextBox 4"/>
          <p:cNvSpPr txBox="1"/>
          <p:nvPr/>
        </p:nvSpPr>
        <p:spPr>
          <a:xfrm>
            <a:off x="698742" y="1069688"/>
            <a:ext cx="6478437" cy="369332"/>
          </a:xfrm>
          <a:prstGeom prst="rect">
            <a:avLst/>
          </a:prstGeom>
          <a:noFill/>
        </p:spPr>
        <p:txBody>
          <a:bodyPr wrap="square" rtlCol="0">
            <a:spAutoFit/>
          </a:bodyPr>
          <a:lstStyle/>
          <a:p>
            <a:r>
              <a:rPr lang="ru-RU" sz="1800" dirty="0" smtClean="0"/>
              <a:t>Простейший вариант</a:t>
            </a:r>
            <a:endParaRPr lang="ru-RU" sz="1800" dirty="0"/>
          </a:p>
        </p:txBody>
      </p:sp>
      <p:sp>
        <p:nvSpPr>
          <p:cNvPr id="6" name="TextBox 5"/>
          <p:cNvSpPr txBox="1"/>
          <p:nvPr/>
        </p:nvSpPr>
        <p:spPr>
          <a:xfrm>
            <a:off x="802257" y="3036498"/>
            <a:ext cx="6952891" cy="830997"/>
          </a:xfrm>
          <a:prstGeom prst="rect">
            <a:avLst/>
          </a:prstGeom>
          <a:noFill/>
        </p:spPr>
        <p:txBody>
          <a:bodyPr wrap="square" rtlCol="0">
            <a:spAutoFit/>
          </a:bodyPr>
          <a:lstStyle/>
          <a:p>
            <a:r>
              <a:rPr lang="en-US" dirty="0" smtClean="0">
                <a:latin typeface="Courier New" pitchFamily="49" charset="0"/>
                <a:cs typeface="Courier New" pitchFamily="49" charset="0"/>
              </a:rPr>
              <a:t>First </a:t>
            </a:r>
            <a:r>
              <a:rPr lang="ru-RU" dirty="0" smtClean="0">
                <a:latin typeface="Courier New" pitchFamily="49" charset="0"/>
                <a:cs typeface="Courier New" pitchFamily="49" charset="0"/>
              </a:rPr>
              <a:t> </a:t>
            </a:r>
            <a:r>
              <a:rPr lang="en-US" dirty="0" smtClean="0">
                <a:latin typeface="Courier New" pitchFamily="49" charset="0"/>
                <a:cs typeface="Courier New" pitchFamily="49" charset="0"/>
              </a:rPr>
              <a:t>TGGAGTAACCAT--TTGGAGCTAGCCG</a:t>
            </a:r>
          </a:p>
          <a:p>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 </a:t>
            </a:r>
            <a:r>
              <a:rPr lang="en-US" dirty="0" smtClean="0">
                <a:latin typeface="Courier New" pitchFamily="49" charset="0"/>
                <a:cs typeface="Courier New" pitchFamily="49" charset="0"/>
              </a:rPr>
              <a:t>|||..|||||.|  |.||||..|||||</a:t>
            </a:r>
            <a:endParaRPr lang="ru-RU" dirty="0" smtClean="0">
              <a:latin typeface="Courier New" pitchFamily="49" charset="0"/>
              <a:cs typeface="Courier New" pitchFamily="49" charset="0"/>
            </a:endParaRPr>
          </a:p>
          <a:p>
            <a:r>
              <a:rPr lang="en-US" dirty="0" smtClean="0">
                <a:latin typeface="Courier New" pitchFamily="49" charset="0"/>
                <a:cs typeface="Courier New" pitchFamily="49" charset="0"/>
              </a:rPr>
              <a:t>Second TGGGATAACCTTTATAGGAGTCAGCCG</a:t>
            </a:r>
            <a:endParaRPr lang="ru-RU" dirty="0"/>
          </a:p>
        </p:txBody>
      </p:sp>
      <p:sp>
        <p:nvSpPr>
          <p:cNvPr id="7" name="TextBox 6"/>
          <p:cNvSpPr txBox="1"/>
          <p:nvPr/>
        </p:nvSpPr>
        <p:spPr>
          <a:xfrm>
            <a:off x="836762" y="4209691"/>
            <a:ext cx="6952891" cy="1323439"/>
          </a:xfrm>
          <a:prstGeom prst="rect">
            <a:avLst/>
          </a:prstGeom>
          <a:noFill/>
        </p:spPr>
        <p:txBody>
          <a:bodyPr wrap="square" rtlCol="0">
            <a:spAutoFit/>
          </a:bodyPr>
          <a:lstStyle/>
          <a:p>
            <a:r>
              <a:rPr lang="ru-RU" dirty="0" smtClean="0"/>
              <a:t>Здесь 19 совпадений, 6 несовпадений, два </a:t>
            </a:r>
            <a:r>
              <a:rPr lang="ru-RU" dirty="0" err="1" smtClean="0"/>
              <a:t>гэпа</a:t>
            </a:r>
            <a:r>
              <a:rPr lang="ru-RU" dirty="0" smtClean="0"/>
              <a:t>, значит вес 19</a:t>
            </a:r>
            <a:r>
              <a:rPr lang="en-US" i="1" dirty="0" smtClean="0"/>
              <a:t>A</a:t>
            </a:r>
            <a:r>
              <a:rPr lang="en-US" dirty="0" smtClean="0"/>
              <a:t> – 6</a:t>
            </a:r>
            <a:r>
              <a:rPr lang="en-US" i="1" dirty="0" smtClean="0"/>
              <a:t>B</a:t>
            </a:r>
            <a:r>
              <a:rPr lang="en-US" dirty="0" smtClean="0"/>
              <a:t> – 2</a:t>
            </a:r>
            <a:r>
              <a:rPr lang="en-US" i="1" dirty="0" smtClean="0"/>
              <a:t>C</a:t>
            </a:r>
            <a:endParaRPr lang="en-US" dirty="0" smtClean="0"/>
          </a:p>
          <a:p>
            <a:r>
              <a:rPr lang="ru-RU" dirty="0" smtClean="0"/>
              <a:t>Например, при </a:t>
            </a:r>
            <a:r>
              <a:rPr lang="en-US" i="1" dirty="0" smtClean="0"/>
              <a:t>A </a:t>
            </a:r>
            <a:r>
              <a:rPr lang="en-US" dirty="0" smtClean="0"/>
              <a:t>=5, </a:t>
            </a:r>
            <a:r>
              <a:rPr lang="en-US" i="1" dirty="0" smtClean="0"/>
              <a:t>B </a:t>
            </a:r>
            <a:r>
              <a:rPr lang="en-US" dirty="0" smtClean="0"/>
              <a:t> = 4, </a:t>
            </a:r>
            <a:r>
              <a:rPr lang="en-US" i="1" dirty="0" smtClean="0"/>
              <a:t>C </a:t>
            </a:r>
            <a:r>
              <a:rPr lang="en-US" dirty="0" smtClean="0"/>
              <a:t>= 6 </a:t>
            </a:r>
            <a:r>
              <a:rPr lang="ru-RU" dirty="0" smtClean="0"/>
              <a:t>вес равен 59</a:t>
            </a:r>
          </a:p>
          <a:p>
            <a:r>
              <a:rPr lang="ru-RU" dirty="0" smtClean="0">
                <a:solidFill>
                  <a:schemeClr val="tx1">
                    <a:lumMod val="65000"/>
                    <a:lumOff val="35000"/>
                  </a:schemeClr>
                </a:solidFill>
              </a:rPr>
              <a:t>Проверьте, что ни у какого выравнивания этих последовательностей вес не будет  большим! Это выравнивание является оптимальным (при данных параметрах </a:t>
            </a:r>
            <a:r>
              <a:rPr lang="en-US" i="1" dirty="0" smtClean="0">
                <a:solidFill>
                  <a:schemeClr val="tx1">
                    <a:lumMod val="65000"/>
                    <a:lumOff val="35000"/>
                  </a:schemeClr>
                </a:solidFill>
              </a:rPr>
              <a:t>A, B, C</a:t>
            </a:r>
            <a:r>
              <a:rPr lang="en-US" dirty="0" smtClean="0">
                <a:solidFill>
                  <a:schemeClr val="tx1">
                    <a:lumMod val="65000"/>
                    <a:lumOff val="35000"/>
                  </a:schemeClr>
                </a:solidFill>
              </a:rPr>
              <a:t>).</a:t>
            </a:r>
            <a:endParaRPr lang="ru-RU"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Вес выравнивания – белки </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23</a:t>
            </a:fld>
            <a:endParaRPr lang="ru-RU"/>
          </a:p>
        </p:txBody>
      </p:sp>
      <p:pic>
        <p:nvPicPr>
          <p:cNvPr id="1026" name="Picture 2"/>
          <p:cNvPicPr>
            <a:picLocks noChangeAspect="1" noChangeArrowheads="1"/>
          </p:cNvPicPr>
          <p:nvPr/>
        </p:nvPicPr>
        <p:blipFill>
          <a:blip r:embed="rId2" cstate="print"/>
          <a:srcRect/>
          <a:stretch>
            <a:fillRect/>
          </a:stretch>
        </p:blipFill>
        <p:spPr bwMode="auto">
          <a:xfrm>
            <a:off x="900562" y="1537030"/>
            <a:ext cx="2305050" cy="10191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946676" y="1439444"/>
            <a:ext cx="1095375" cy="1076325"/>
          </a:xfrm>
          <a:prstGeom prst="rect">
            <a:avLst/>
          </a:prstGeom>
          <a:noFill/>
          <a:ln w="9525">
            <a:noFill/>
            <a:miter lim="800000"/>
            <a:headEnd/>
            <a:tailEnd/>
          </a:ln>
        </p:spPr>
      </p:pic>
      <p:sp>
        <p:nvSpPr>
          <p:cNvPr id="6" name="TextBox 5"/>
          <p:cNvSpPr txBox="1"/>
          <p:nvPr/>
        </p:nvSpPr>
        <p:spPr>
          <a:xfrm>
            <a:off x="707366" y="2760453"/>
            <a:ext cx="957532" cy="338554"/>
          </a:xfrm>
          <a:prstGeom prst="rect">
            <a:avLst/>
          </a:prstGeom>
          <a:noFill/>
        </p:spPr>
        <p:txBody>
          <a:bodyPr wrap="square" rtlCol="0">
            <a:spAutoFit/>
          </a:bodyPr>
          <a:lstStyle/>
          <a:p>
            <a:r>
              <a:rPr lang="ru-RU" dirty="0" err="1" smtClean="0"/>
              <a:t>Серин</a:t>
            </a:r>
            <a:r>
              <a:rPr lang="ru-RU" dirty="0" smtClean="0"/>
              <a:t> </a:t>
            </a:r>
            <a:r>
              <a:rPr lang="en-US" dirty="0" smtClean="0"/>
              <a:t>S</a:t>
            </a:r>
            <a:endParaRPr lang="ru-RU" dirty="0"/>
          </a:p>
        </p:txBody>
      </p:sp>
      <p:sp>
        <p:nvSpPr>
          <p:cNvPr id="7" name="TextBox 6"/>
          <p:cNvSpPr txBox="1"/>
          <p:nvPr/>
        </p:nvSpPr>
        <p:spPr>
          <a:xfrm>
            <a:off x="2024318" y="2731698"/>
            <a:ext cx="1089817" cy="338554"/>
          </a:xfrm>
          <a:prstGeom prst="rect">
            <a:avLst/>
          </a:prstGeom>
          <a:noFill/>
        </p:spPr>
        <p:txBody>
          <a:bodyPr wrap="square" rtlCol="0">
            <a:spAutoFit/>
          </a:bodyPr>
          <a:lstStyle/>
          <a:p>
            <a:r>
              <a:rPr lang="ru-RU" dirty="0" err="1" smtClean="0"/>
              <a:t>Треонин</a:t>
            </a:r>
            <a:r>
              <a:rPr lang="ru-RU" dirty="0" smtClean="0"/>
              <a:t> </a:t>
            </a:r>
            <a:r>
              <a:rPr lang="en-US" dirty="0" smtClean="0"/>
              <a:t>T</a:t>
            </a:r>
            <a:endParaRPr lang="ru-RU" dirty="0"/>
          </a:p>
        </p:txBody>
      </p:sp>
      <p:sp>
        <p:nvSpPr>
          <p:cNvPr id="8" name="TextBox 7"/>
          <p:cNvSpPr txBox="1"/>
          <p:nvPr/>
        </p:nvSpPr>
        <p:spPr>
          <a:xfrm>
            <a:off x="4074530" y="2711570"/>
            <a:ext cx="1524013" cy="338554"/>
          </a:xfrm>
          <a:prstGeom prst="rect">
            <a:avLst/>
          </a:prstGeom>
          <a:noFill/>
        </p:spPr>
        <p:txBody>
          <a:bodyPr wrap="square" rtlCol="0">
            <a:spAutoFit/>
          </a:bodyPr>
          <a:lstStyle/>
          <a:p>
            <a:r>
              <a:rPr lang="ru-RU" dirty="0" smtClean="0"/>
              <a:t>Гистидин </a:t>
            </a:r>
            <a:r>
              <a:rPr lang="en-US" dirty="0" smtClean="0"/>
              <a:t>H</a:t>
            </a:r>
            <a:endParaRPr lang="ru-RU" dirty="0"/>
          </a:p>
        </p:txBody>
      </p:sp>
      <p:sp>
        <p:nvSpPr>
          <p:cNvPr id="9" name="TextBox 8"/>
          <p:cNvSpPr txBox="1"/>
          <p:nvPr/>
        </p:nvSpPr>
        <p:spPr>
          <a:xfrm>
            <a:off x="586596" y="3338439"/>
            <a:ext cx="7763774" cy="1569660"/>
          </a:xfrm>
          <a:prstGeom prst="rect">
            <a:avLst/>
          </a:prstGeom>
          <a:noFill/>
        </p:spPr>
        <p:txBody>
          <a:bodyPr wrap="square" rtlCol="0">
            <a:spAutoFit/>
          </a:bodyPr>
          <a:lstStyle/>
          <a:p>
            <a:r>
              <a:rPr lang="ru-RU" dirty="0" smtClean="0"/>
              <a:t>Мутация </a:t>
            </a:r>
            <a:r>
              <a:rPr lang="ru-RU" dirty="0" err="1" smtClean="0"/>
              <a:t>серина</a:t>
            </a:r>
            <a:r>
              <a:rPr lang="ru-RU" dirty="0" smtClean="0"/>
              <a:t> в </a:t>
            </a:r>
            <a:r>
              <a:rPr lang="ru-RU" dirty="0" err="1" smtClean="0"/>
              <a:t>треонин</a:t>
            </a:r>
            <a:r>
              <a:rPr lang="ru-RU" dirty="0" smtClean="0"/>
              <a:t> закрепляется с гораздо большей вероятностью по сравнению с мутацией </a:t>
            </a:r>
            <a:r>
              <a:rPr lang="ru-RU" dirty="0" err="1" smtClean="0"/>
              <a:t>серина</a:t>
            </a:r>
            <a:r>
              <a:rPr lang="ru-RU" dirty="0" smtClean="0"/>
              <a:t> в гистидин.</a:t>
            </a:r>
          </a:p>
          <a:p>
            <a:endParaRPr lang="ru-RU" dirty="0" smtClean="0"/>
          </a:p>
          <a:p>
            <a:r>
              <a:rPr lang="ru-RU" dirty="0" smtClean="0"/>
              <a:t>Поэтому если в одной колонке выравнивания оказались буквы </a:t>
            </a:r>
            <a:r>
              <a:rPr lang="en-US" dirty="0" smtClean="0"/>
              <a:t>S </a:t>
            </a:r>
            <a:r>
              <a:rPr lang="ru-RU" dirty="0" smtClean="0"/>
              <a:t>и </a:t>
            </a:r>
            <a:r>
              <a:rPr lang="en-US" dirty="0" smtClean="0"/>
              <a:t>T, </a:t>
            </a:r>
            <a:r>
              <a:rPr lang="ru-RU" dirty="0" smtClean="0"/>
              <a:t>это скорее аргумент за данное выравнивание, чем против него. Значит, за такую колонку лучше увеличивать вес, чем уменьшать.</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214313" y="119063"/>
            <a:ext cx="8715375" cy="1066720"/>
          </a:xfrm>
          <a:prstGeom prst="rect">
            <a:avLst/>
          </a:prstGeom>
          <a:noFill/>
          <a:ln w="9525">
            <a:noFill/>
            <a:miter lim="800000"/>
            <a:headEnd/>
            <a:tailEnd/>
          </a:ln>
        </p:spPr>
        <p:txBody>
          <a:bodyPr lIns="81043" tIns="40522" rIns="81043" bIns="40522">
            <a:spAutoFit/>
          </a:bodyPr>
          <a:lstStyle/>
          <a:p>
            <a:pPr algn="ctr"/>
            <a:r>
              <a:rPr lang="ru-RU" sz="3200" b="1" dirty="0">
                <a:solidFill>
                  <a:srgbClr val="FF6600"/>
                </a:solidFill>
                <a:latin typeface="Courier New" pitchFamily="49" charset="0"/>
                <a:cs typeface="Courier New" pitchFamily="49" charset="0"/>
              </a:rPr>
              <a:t>Матрица весов аминокислотных замен </a:t>
            </a:r>
            <a:r>
              <a:rPr lang="en-US" sz="3200" b="1" dirty="0">
                <a:solidFill>
                  <a:srgbClr val="FF6600"/>
                </a:solidFill>
                <a:latin typeface="Courier New" pitchFamily="49" charset="0"/>
                <a:cs typeface="Courier New" pitchFamily="49" charset="0"/>
              </a:rPr>
              <a:t>BLOSUM 62</a:t>
            </a:r>
            <a:endParaRPr lang="ru-RU" sz="3200" b="1" dirty="0">
              <a:solidFill>
                <a:srgbClr val="FF6600"/>
              </a:solidFill>
              <a:latin typeface="Courier New" pitchFamily="49" charset="0"/>
              <a:cs typeface="Courier New" pitchFamily="49" charset="0"/>
            </a:endParaRPr>
          </a:p>
        </p:txBody>
      </p:sp>
      <p:sp>
        <p:nvSpPr>
          <p:cNvPr id="17411" name="TextBox 4"/>
          <p:cNvSpPr txBox="1">
            <a:spLocks noChangeArrowheads="1"/>
          </p:cNvSpPr>
          <p:nvPr/>
        </p:nvSpPr>
        <p:spPr bwMode="auto">
          <a:xfrm>
            <a:off x="1071564" y="5060158"/>
            <a:ext cx="7429500" cy="466556"/>
          </a:xfrm>
          <a:prstGeom prst="rect">
            <a:avLst/>
          </a:prstGeom>
          <a:noFill/>
          <a:ln w="9525">
            <a:noFill/>
            <a:miter lim="800000"/>
            <a:headEnd/>
            <a:tailEnd/>
          </a:ln>
        </p:spPr>
        <p:txBody>
          <a:bodyPr lIns="81043" tIns="40522" rIns="81043" bIns="40522">
            <a:spAutoFit/>
          </a:bodyPr>
          <a:lstStyle/>
          <a:p>
            <a:r>
              <a:rPr lang="ru-RU" sz="2500" dirty="0"/>
              <a:t>Из работы </a:t>
            </a:r>
            <a:r>
              <a:rPr lang="en-US" sz="2500" dirty="0"/>
              <a:t>(</a:t>
            </a:r>
            <a:r>
              <a:rPr lang="en-US" sz="2500" dirty="0" err="1"/>
              <a:t>Henikoff&amp;Henikoff</a:t>
            </a:r>
            <a:r>
              <a:rPr lang="en-US" sz="2500" dirty="0"/>
              <a:t>, </a:t>
            </a:r>
            <a:r>
              <a:rPr lang="en-US" sz="2500" b="1" dirty="0"/>
              <a:t>1992</a:t>
            </a:r>
            <a:r>
              <a:rPr lang="en-US" sz="2500" dirty="0"/>
              <a:t>, </a:t>
            </a:r>
            <a:r>
              <a:rPr lang="en-US" sz="2500" i="1" dirty="0"/>
              <a:t>PNAS</a:t>
            </a:r>
            <a:r>
              <a:rPr lang="en-US" sz="2500" dirty="0"/>
              <a:t>)</a:t>
            </a:r>
            <a:endParaRPr lang="ru-RU" sz="2500" dirty="0"/>
          </a:p>
        </p:txBody>
      </p:sp>
      <p:pic>
        <p:nvPicPr>
          <p:cNvPr id="17412" name="Picture 2"/>
          <p:cNvPicPr>
            <a:picLocks noChangeAspect="1" noChangeArrowheads="1"/>
          </p:cNvPicPr>
          <p:nvPr/>
        </p:nvPicPr>
        <p:blipFill>
          <a:blip r:embed="rId2" cstate="print"/>
          <a:srcRect/>
          <a:stretch>
            <a:fillRect/>
          </a:stretch>
        </p:blipFill>
        <p:spPr bwMode="auto">
          <a:xfrm>
            <a:off x="714376" y="1190625"/>
            <a:ext cx="7781925" cy="3817938"/>
          </a:xfrm>
          <a:prstGeom prst="rect">
            <a:avLst/>
          </a:prstGeom>
          <a:noFill/>
          <a:ln w="9525">
            <a:noFill/>
            <a:miter lim="800000"/>
            <a:headEnd/>
            <a:tailEnd/>
          </a:ln>
        </p:spPr>
      </p:pic>
      <p:sp>
        <p:nvSpPr>
          <p:cNvPr id="5" name="Прямоугольный треугольник 4"/>
          <p:cNvSpPr/>
          <p:nvPr/>
        </p:nvSpPr>
        <p:spPr>
          <a:xfrm rot="10800000">
            <a:off x="1643064" y="1488282"/>
            <a:ext cx="6429375" cy="3036093"/>
          </a:xfrm>
          <a:prstGeom prst="rtTriangle">
            <a:avLst/>
          </a:prstGeom>
          <a:solidFill>
            <a:schemeClr val="bg1">
              <a:lumMod val="8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algn="ctr">
              <a:defRPr/>
            </a:pPr>
            <a:endParaRPr lang="ru-RU" sz="1800" dirty="0">
              <a:solidFill>
                <a:schemeClr val="tx1"/>
              </a:solidFill>
              <a:latin typeface="Arial" pitchFamily="34" charset="0"/>
              <a:cs typeface="Arial" pitchFamily="34" charset="0"/>
            </a:endParaRPr>
          </a:p>
        </p:txBody>
      </p:sp>
      <p:sp>
        <p:nvSpPr>
          <p:cNvPr id="8" name="Прямоугольник 7"/>
          <p:cNvSpPr/>
          <p:nvPr/>
        </p:nvSpPr>
        <p:spPr>
          <a:xfrm>
            <a:off x="2786063" y="2321720"/>
            <a:ext cx="428625" cy="2738438"/>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algn="ctr">
              <a:defRPr/>
            </a:pPr>
            <a:endParaRPr lang="ru-RU" sz="1800" dirty="0">
              <a:solidFill>
                <a:schemeClr val="tx1"/>
              </a:solidFill>
              <a:latin typeface="Arial" pitchFamily="34" charset="0"/>
              <a:cs typeface="Arial" pitchFamily="34" charset="0"/>
            </a:endParaRPr>
          </a:p>
        </p:txBody>
      </p:sp>
      <p:sp>
        <p:nvSpPr>
          <p:cNvPr id="9" name="Прямоугольник 8"/>
          <p:cNvSpPr/>
          <p:nvPr/>
        </p:nvSpPr>
        <p:spPr>
          <a:xfrm rot="16200000">
            <a:off x="1875236" y="1160859"/>
            <a:ext cx="178593" cy="2500313"/>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algn="ctr">
              <a:defRPr/>
            </a:pPr>
            <a:endParaRPr lang="ru-RU" sz="1800" dirty="0">
              <a:solidFill>
                <a:schemeClr val="tx1"/>
              </a:solidFill>
              <a:latin typeface="Arial" pitchFamily="34" charset="0"/>
              <a:cs typeface="Arial" pitchFamily="34" charset="0"/>
            </a:endParaRPr>
          </a:p>
        </p:txBody>
      </p:sp>
      <p:sp>
        <p:nvSpPr>
          <p:cNvPr id="17416" name="TextBox 4"/>
          <p:cNvSpPr txBox="1">
            <a:spLocks noChangeArrowheads="1"/>
          </p:cNvSpPr>
          <p:nvPr/>
        </p:nvSpPr>
        <p:spPr bwMode="auto">
          <a:xfrm>
            <a:off x="2857500" y="1607345"/>
            <a:ext cx="5214938" cy="851277"/>
          </a:xfrm>
          <a:prstGeom prst="rect">
            <a:avLst/>
          </a:prstGeom>
          <a:noFill/>
          <a:ln w="9525">
            <a:noFill/>
            <a:miter lim="800000"/>
            <a:headEnd/>
            <a:tailEnd/>
          </a:ln>
        </p:spPr>
        <p:txBody>
          <a:bodyPr lIns="81043" tIns="40522" rIns="81043" bIns="40522">
            <a:spAutoFit/>
          </a:bodyPr>
          <a:lstStyle/>
          <a:p>
            <a:pPr algn="ctr"/>
            <a:r>
              <a:rPr lang="ru-RU" sz="2500" dirty="0"/>
              <a:t>Треугольная (симметричная) </a:t>
            </a:r>
          </a:p>
          <a:p>
            <a:pPr algn="ctr"/>
            <a:r>
              <a:rPr lang="ru-RU" sz="2500" dirty="0"/>
              <a:t>матрица</a:t>
            </a:r>
          </a:p>
        </p:txBody>
      </p:sp>
      <p:sp>
        <p:nvSpPr>
          <p:cNvPr id="10" name="Номер слайда 9"/>
          <p:cNvSpPr>
            <a:spLocks noGrp="1"/>
          </p:cNvSpPr>
          <p:nvPr>
            <p:ph type="sldNum" sz="quarter" idx="12"/>
          </p:nvPr>
        </p:nvSpPr>
        <p:spPr/>
        <p:txBody>
          <a:bodyPr/>
          <a:lstStyle/>
          <a:p>
            <a:fld id="{290BFD58-D179-4EAA-B835-6F8EE4A43AA5}" type="slidenum">
              <a:rPr lang="ru-RU" smtClean="0"/>
              <a:pPr/>
              <a:t>24</a:t>
            </a:fld>
            <a:endParaRPr lang="ru-RU"/>
          </a:p>
        </p:txBody>
      </p:sp>
    </p:spTree>
    <p:extLst>
      <p:ext uri="{BB962C8B-B14F-4D97-AF65-F5344CB8AC3E}">
        <p14:creationId xmlns="" xmlns:p14="http://schemas.microsoft.com/office/powerpoint/2010/main" val="79730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Вес выравнивания: </a:t>
            </a:r>
            <a:r>
              <a:rPr lang="ru-RU" dirty="0" err="1" smtClean="0"/>
              <a:t>афинные</a:t>
            </a:r>
            <a:r>
              <a:rPr lang="ru-RU" dirty="0" smtClean="0"/>
              <a:t> штрафы за </a:t>
            </a:r>
            <a:r>
              <a:rPr lang="ru-RU" dirty="0" err="1" smtClean="0"/>
              <a:t>гэпы</a:t>
            </a:r>
            <a:r>
              <a:rPr lang="ru-RU" dirty="0" smtClean="0"/>
              <a:t> </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25</a:t>
            </a:fld>
            <a:endParaRPr lang="ru-RU"/>
          </a:p>
        </p:txBody>
      </p:sp>
      <p:sp>
        <p:nvSpPr>
          <p:cNvPr id="10" name="TextBox 9"/>
          <p:cNvSpPr txBox="1"/>
          <p:nvPr/>
        </p:nvSpPr>
        <p:spPr>
          <a:xfrm>
            <a:off x="690113" y="1673524"/>
            <a:ext cx="6952891" cy="830997"/>
          </a:xfrm>
          <a:prstGeom prst="rect">
            <a:avLst/>
          </a:prstGeom>
          <a:noFill/>
        </p:spPr>
        <p:txBody>
          <a:bodyPr wrap="square" rtlCol="0">
            <a:spAutoFit/>
          </a:bodyPr>
          <a:lstStyle/>
          <a:p>
            <a:r>
              <a:rPr lang="en-US" dirty="0" smtClean="0">
                <a:latin typeface="Courier New" pitchFamily="49" charset="0"/>
                <a:cs typeface="Courier New" pitchFamily="49" charset="0"/>
              </a:rPr>
              <a:t>First </a:t>
            </a:r>
            <a:r>
              <a:rPr lang="ru-RU" dirty="0" smtClean="0">
                <a:latin typeface="Courier New" pitchFamily="49" charset="0"/>
                <a:cs typeface="Courier New" pitchFamily="49" charset="0"/>
              </a:rPr>
              <a:t> </a:t>
            </a:r>
            <a:r>
              <a:rPr lang="en-US" dirty="0" smtClean="0">
                <a:latin typeface="Courier New" pitchFamily="49" charset="0"/>
                <a:cs typeface="Courier New" pitchFamily="49" charset="0"/>
              </a:rPr>
              <a:t>TGGAGTAACCAT--TTGGAGCTAGCCG</a:t>
            </a:r>
          </a:p>
          <a:p>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 </a:t>
            </a:r>
            <a:r>
              <a:rPr lang="en-US" dirty="0" smtClean="0">
                <a:latin typeface="Courier New" pitchFamily="49" charset="0"/>
                <a:cs typeface="Courier New" pitchFamily="49" charset="0"/>
              </a:rPr>
              <a:t>|||..|||||.|  |.||||..|||||</a:t>
            </a:r>
            <a:endParaRPr lang="ru-RU" dirty="0" smtClean="0">
              <a:latin typeface="Courier New" pitchFamily="49" charset="0"/>
              <a:cs typeface="Courier New" pitchFamily="49" charset="0"/>
            </a:endParaRPr>
          </a:p>
          <a:p>
            <a:r>
              <a:rPr lang="en-US" dirty="0" smtClean="0">
                <a:latin typeface="Courier New" pitchFamily="49" charset="0"/>
                <a:cs typeface="Courier New" pitchFamily="49" charset="0"/>
              </a:rPr>
              <a:t>Second TGGGATAACCTTTATAGGAGTCAGCCG</a:t>
            </a:r>
            <a:endParaRPr lang="ru-RU" dirty="0"/>
          </a:p>
        </p:txBody>
      </p:sp>
      <p:sp>
        <p:nvSpPr>
          <p:cNvPr id="11" name="TextBox 10"/>
          <p:cNvSpPr txBox="1"/>
          <p:nvPr/>
        </p:nvSpPr>
        <p:spPr>
          <a:xfrm>
            <a:off x="773505" y="2697150"/>
            <a:ext cx="6952891" cy="830997"/>
          </a:xfrm>
          <a:prstGeom prst="rect">
            <a:avLst/>
          </a:prstGeom>
          <a:noFill/>
        </p:spPr>
        <p:txBody>
          <a:bodyPr wrap="square" rtlCol="0">
            <a:spAutoFit/>
          </a:bodyPr>
          <a:lstStyle/>
          <a:p>
            <a:r>
              <a:rPr lang="en-US" dirty="0" smtClean="0">
                <a:latin typeface="Courier New" pitchFamily="49" charset="0"/>
                <a:cs typeface="Courier New" pitchFamily="49" charset="0"/>
              </a:rPr>
              <a:t>First </a:t>
            </a:r>
            <a:r>
              <a:rPr lang="ru-RU" dirty="0" smtClean="0">
                <a:latin typeface="Courier New" pitchFamily="49" charset="0"/>
                <a:cs typeface="Courier New" pitchFamily="49" charset="0"/>
              </a:rPr>
              <a:t> </a:t>
            </a:r>
            <a:r>
              <a:rPr lang="en-US" dirty="0" smtClean="0">
                <a:latin typeface="Courier New" pitchFamily="49" charset="0"/>
                <a:cs typeface="Courier New" pitchFamily="49" charset="0"/>
              </a:rPr>
              <a:t>TGGAGTAACCAT-TT</a:t>
            </a:r>
            <a:r>
              <a:rPr lang="ru-RU" dirty="0" smtClean="0">
                <a:latin typeface="Courier New" pitchFamily="49" charset="0"/>
                <a:cs typeface="Courier New" pitchFamily="49" charset="0"/>
              </a:rPr>
              <a:t>-</a:t>
            </a:r>
            <a:r>
              <a:rPr lang="en-US" dirty="0" smtClean="0">
                <a:latin typeface="Courier New" pitchFamily="49" charset="0"/>
                <a:cs typeface="Courier New" pitchFamily="49" charset="0"/>
              </a:rPr>
              <a:t>GGAGCTAGCCG</a:t>
            </a:r>
          </a:p>
          <a:p>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 </a:t>
            </a:r>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 </a:t>
            </a:r>
            <a:r>
              <a:rPr lang="en-US" dirty="0" smtClean="0">
                <a:latin typeface="Courier New" pitchFamily="49" charset="0"/>
                <a:cs typeface="Courier New" pitchFamily="49" charset="0"/>
              </a:rPr>
              <a:t>||||..|||||</a:t>
            </a:r>
            <a:endParaRPr lang="ru-RU" dirty="0" smtClean="0">
              <a:latin typeface="Courier New" pitchFamily="49" charset="0"/>
              <a:cs typeface="Courier New" pitchFamily="49" charset="0"/>
            </a:endParaRPr>
          </a:p>
          <a:p>
            <a:r>
              <a:rPr lang="en-US" dirty="0" smtClean="0">
                <a:latin typeface="Courier New" pitchFamily="49" charset="0"/>
                <a:cs typeface="Courier New" pitchFamily="49" charset="0"/>
              </a:rPr>
              <a:t>Second TGGGATAACCTTTATAGGAGTCAGCCG</a:t>
            </a:r>
            <a:endParaRPr lang="ru-RU" dirty="0"/>
          </a:p>
        </p:txBody>
      </p:sp>
      <p:sp>
        <p:nvSpPr>
          <p:cNvPr id="12" name="TextBox 11"/>
          <p:cNvSpPr txBox="1"/>
          <p:nvPr/>
        </p:nvSpPr>
        <p:spPr>
          <a:xfrm>
            <a:off x="5564038" y="1889185"/>
            <a:ext cx="1940943" cy="338554"/>
          </a:xfrm>
          <a:prstGeom prst="rect">
            <a:avLst/>
          </a:prstGeom>
          <a:noFill/>
        </p:spPr>
        <p:txBody>
          <a:bodyPr wrap="square" rtlCol="0">
            <a:spAutoFit/>
          </a:bodyPr>
          <a:lstStyle/>
          <a:p>
            <a:r>
              <a:rPr lang="ru-RU" dirty="0" smtClean="0"/>
              <a:t>Выравнивание 1</a:t>
            </a:r>
            <a:endParaRPr lang="ru-RU" dirty="0"/>
          </a:p>
        </p:txBody>
      </p:sp>
      <p:sp>
        <p:nvSpPr>
          <p:cNvPr id="13" name="TextBox 12"/>
          <p:cNvSpPr txBox="1"/>
          <p:nvPr/>
        </p:nvSpPr>
        <p:spPr>
          <a:xfrm>
            <a:off x="5612926" y="2826551"/>
            <a:ext cx="1940943" cy="338554"/>
          </a:xfrm>
          <a:prstGeom prst="rect">
            <a:avLst/>
          </a:prstGeom>
          <a:noFill/>
        </p:spPr>
        <p:txBody>
          <a:bodyPr wrap="square" rtlCol="0">
            <a:spAutoFit/>
          </a:bodyPr>
          <a:lstStyle/>
          <a:p>
            <a:r>
              <a:rPr lang="ru-RU" dirty="0" smtClean="0"/>
              <a:t>Выравнивание 2</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Вес выравнивания: </a:t>
            </a:r>
            <a:r>
              <a:rPr lang="ru-RU" dirty="0" err="1" smtClean="0"/>
              <a:t>афинные</a:t>
            </a:r>
            <a:r>
              <a:rPr lang="ru-RU" dirty="0" smtClean="0"/>
              <a:t> штрафы за </a:t>
            </a:r>
            <a:r>
              <a:rPr lang="ru-RU" dirty="0" err="1" smtClean="0"/>
              <a:t>гэпы</a:t>
            </a:r>
            <a:r>
              <a:rPr lang="ru-RU" dirty="0" smtClean="0"/>
              <a:t> </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26</a:t>
            </a:fld>
            <a:endParaRPr lang="ru-RU"/>
          </a:p>
        </p:txBody>
      </p:sp>
      <p:sp>
        <p:nvSpPr>
          <p:cNvPr id="10" name="TextBox 9"/>
          <p:cNvSpPr txBox="1"/>
          <p:nvPr/>
        </p:nvSpPr>
        <p:spPr>
          <a:xfrm>
            <a:off x="690113" y="1673524"/>
            <a:ext cx="6952891" cy="830997"/>
          </a:xfrm>
          <a:prstGeom prst="rect">
            <a:avLst/>
          </a:prstGeom>
          <a:noFill/>
        </p:spPr>
        <p:txBody>
          <a:bodyPr wrap="square" rtlCol="0">
            <a:spAutoFit/>
          </a:bodyPr>
          <a:lstStyle/>
          <a:p>
            <a:r>
              <a:rPr lang="en-US" dirty="0" smtClean="0">
                <a:latin typeface="Courier New" pitchFamily="49" charset="0"/>
                <a:cs typeface="Courier New" pitchFamily="49" charset="0"/>
              </a:rPr>
              <a:t>First </a:t>
            </a:r>
            <a:r>
              <a:rPr lang="ru-RU" dirty="0" smtClean="0">
                <a:latin typeface="Courier New" pitchFamily="49" charset="0"/>
                <a:cs typeface="Courier New" pitchFamily="49" charset="0"/>
              </a:rPr>
              <a:t> </a:t>
            </a:r>
            <a:r>
              <a:rPr lang="en-US" dirty="0" smtClean="0">
                <a:latin typeface="Courier New" pitchFamily="49" charset="0"/>
                <a:cs typeface="Courier New" pitchFamily="49" charset="0"/>
              </a:rPr>
              <a:t>TGGAGTAACCAT--TTGGAGCTAGCCG</a:t>
            </a:r>
          </a:p>
          <a:p>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 </a:t>
            </a:r>
            <a:r>
              <a:rPr lang="en-US" dirty="0" smtClean="0">
                <a:latin typeface="Courier New" pitchFamily="49" charset="0"/>
                <a:cs typeface="Courier New" pitchFamily="49" charset="0"/>
              </a:rPr>
              <a:t>|||..|||||.|  |.||||..|||||</a:t>
            </a:r>
            <a:endParaRPr lang="ru-RU" dirty="0" smtClean="0">
              <a:latin typeface="Courier New" pitchFamily="49" charset="0"/>
              <a:cs typeface="Courier New" pitchFamily="49" charset="0"/>
            </a:endParaRPr>
          </a:p>
          <a:p>
            <a:r>
              <a:rPr lang="en-US" dirty="0" smtClean="0">
                <a:latin typeface="Courier New" pitchFamily="49" charset="0"/>
                <a:cs typeface="Courier New" pitchFamily="49" charset="0"/>
              </a:rPr>
              <a:t>Second TGGGATAACCTTTATAGGAGTCAGCCG</a:t>
            </a:r>
            <a:endParaRPr lang="ru-RU" dirty="0"/>
          </a:p>
        </p:txBody>
      </p:sp>
      <p:sp>
        <p:nvSpPr>
          <p:cNvPr id="11" name="TextBox 10"/>
          <p:cNvSpPr txBox="1"/>
          <p:nvPr/>
        </p:nvSpPr>
        <p:spPr>
          <a:xfrm>
            <a:off x="773505" y="2697150"/>
            <a:ext cx="6952891" cy="830997"/>
          </a:xfrm>
          <a:prstGeom prst="rect">
            <a:avLst/>
          </a:prstGeom>
          <a:noFill/>
        </p:spPr>
        <p:txBody>
          <a:bodyPr wrap="square" rtlCol="0">
            <a:spAutoFit/>
          </a:bodyPr>
          <a:lstStyle/>
          <a:p>
            <a:r>
              <a:rPr lang="en-US" dirty="0" smtClean="0">
                <a:latin typeface="Courier New" pitchFamily="49" charset="0"/>
                <a:cs typeface="Courier New" pitchFamily="49" charset="0"/>
              </a:rPr>
              <a:t>First </a:t>
            </a:r>
            <a:r>
              <a:rPr lang="ru-RU" dirty="0" smtClean="0">
                <a:latin typeface="Courier New" pitchFamily="49" charset="0"/>
                <a:cs typeface="Courier New" pitchFamily="49" charset="0"/>
              </a:rPr>
              <a:t> </a:t>
            </a:r>
            <a:r>
              <a:rPr lang="en-US" dirty="0" smtClean="0">
                <a:latin typeface="Courier New" pitchFamily="49" charset="0"/>
                <a:cs typeface="Courier New" pitchFamily="49" charset="0"/>
              </a:rPr>
              <a:t>TGGAGTAACCAT-TT</a:t>
            </a:r>
            <a:r>
              <a:rPr lang="ru-RU" dirty="0" smtClean="0">
                <a:latin typeface="Courier New" pitchFamily="49" charset="0"/>
                <a:cs typeface="Courier New" pitchFamily="49" charset="0"/>
              </a:rPr>
              <a:t>-</a:t>
            </a:r>
            <a:r>
              <a:rPr lang="en-US" dirty="0" smtClean="0">
                <a:latin typeface="Courier New" pitchFamily="49" charset="0"/>
                <a:cs typeface="Courier New" pitchFamily="49" charset="0"/>
              </a:rPr>
              <a:t>GGAGCTAGCCG</a:t>
            </a:r>
          </a:p>
          <a:p>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 </a:t>
            </a:r>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 </a:t>
            </a:r>
            <a:r>
              <a:rPr lang="en-US" dirty="0" smtClean="0">
                <a:latin typeface="Courier New" pitchFamily="49" charset="0"/>
                <a:cs typeface="Courier New" pitchFamily="49" charset="0"/>
              </a:rPr>
              <a:t>||||..|||||</a:t>
            </a:r>
            <a:endParaRPr lang="ru-RU" dirty="0" smtClean="0">
              <a:latin typeface="Courier New" pitchFamily="49" charset="0"/>
              <a:cs typeface="Courier New" pitchFamily="49" charset="0"/>
            </a:endParaRPr>
          </a:p>
          <a:p>
            <a:r>
              <a:rPr lang="en-US" dirty="0" smtClean="0">
                <a:latin typeface="Courier New" pitchFamily="49" charset="0"/>
                <a:cs typeface="Courier New" pitchFamily="49" charset="0"/>
              </a:rPr>
              <a:t>Second TGGGATAACCTTTATAGGAGTCAGCCG</a:t>
            </a:r>
            <a:endParaRPr lang="ru-RU" dirty="0"/>
          </a:p>
        </p:txBody>
      </p:sp>
      <p:sp>
        <p:nvSpPr>
          <p:cNvPr id="12" name="TextBox 11"/>
          <p:cNvSpPr txBox="1"/>
          <p:nvPr/>
        </p:nvSpPr>
        <p:spPr>
          <a:xfrm>
            <a:off x="5564038" y="1889185"/>
            <a:ext cx="1940943" cy="338554"/>
          </a:xfrm>
          <a:prstGeom prst="rect">
            <a:avLst/>
          </a:prstGeom>
          <a:noFill/>
        </p:spPr>
        <p:txBody>
          <a:bodyPr wrap="square" rtlCol="0">
            <a:spAutoFit/>
          </a:bodyPr>
          <a:lstStyle/>
          <a:p>
            <a:r>
              <a:rPr lang="ru-RU" dirty="0" smtClean="0"/>
              <a:t>Выравнивание 1</a:t>
            </a:r>
            <a:endParaRPr lang="ru-RU" dirty="0"/>
          </a:p>
        </p:txBody>
      </p:sp>
      <p:sp>
        <p:nvSpPr>
          <p:cNvPr id="13" name="TextBox 12"/>
          <p:cNvSpPr txBox="1"/>
          <p:nvPr/>
        </p:nvSpPr>
        <p:spPr>
          <a:xfrm>
            <a:off x="5612926" y="2826551"/>
            <a:ext cx="1940943" cy="338554"/>
          </a:xfrm>
          <a:prstGeom prst="rect">
            <a:avLst/>
          </a:prstGeom>
          <a:noFill/>
        </p:spPr>
        <p:txBody>
          <a:bodyPr wrap="square" rtlCol="0">
            <a:spAutoFit/>
          </a:bodyPr>
          <a:lstStyle/>
          <a:p>
            <a:r>
              <a:rPr lang="ru-RU" dirty="0" smtClean="0"/>
              <a:t>Выравнивание 2</a:t>
            </a:r>
            <a:endParaRPr lang="ru-RU" dirty="0"/>
          </a:p>
        </p:txBody>
      </p:sp>
      <p:sp>
        <p:nvSpPr>
          <p:cNvPr id="14" name="TextBox 13"/>
          <p:cNvSpPr txBox="1"/>
          <p:nvPr/>
        </p:nvSpPr>
        <p:spPr>
          <a:xfrm>
            <a:off x="664235" y="3985404"/>
            <a:ext cx="7237562" cy="1292662"/>
          </a:xfrm>
          <a:prstGeom prst="rect">
            <a:avLst/>
          </a:prstGeom>
          <a:noFill/>
        </p:spPr>
        <p:txBody>
          <a:bodyPr wrap="square" rtlCol="0">
            <a:spAutoFit/>
          </a:bodyPr>
          <a:lstStyle/>
          <a:p>
            <a:r>
              <a:rPr lang="ru-RU" dirty="0" smtClean="0"/>
              <a:t>Выравнивание 1 биологически более вероятно, чем выравнивание 2</a:t>
            </a:r>
            <a:br>
              <a:rPr lang="ru-RU" dirty="0" smtClean="0"/>
            </a:br>
            <a:r>
              <a:rPr lang="ru-RU" sz="1400" dirty="0" smtClean="0"/>
              <a:t>(потому что одна </a:t>
            </a:r>
            <a:r>
              <a:rPr lang="ru-RU" sz="1400" dirty="0" err="1" smtClean="0"/>
              <a:t>делеция</a:t>
            </a:r>
            <a:r>
              <a:rPr lang="ru-RU" sz="1400" dirty="0" smtClean="0"/>
              <a:t> в две буквы случается чаще, чем две </a:t>
            </a:r>
            <a:r>
              <a:rPr lang="ru-RU" sz="1400" dirty="0" err="1" smtClean="0"/>
              <a:t>делеции</a:t>
            </a:r>
            <a:r>
              <a:rPr lang="ru-RU" sz="1400" dirty="0" smtClean="0"/>
              <a:t> в одну букву)</a:t>
            </a:r>
          </a:p>
          <a:p>
            <a:endParaRPr lang="ru-RU" dirty="0" smtClean="0"/>
          </a:p>
          <a:p>
            <a:r>
              <a:rPr lang="ru-RU" dirty="0" smtClean="0"/>
              <a:t>Чтобы выравнивание 1 имело больший вес, чем выравнивание 2, штраф за </a:t>
            </a:r>
            <a:r>
              <a:rPr lang="ru-RU" dirty="0" err="1" smtClean="0"/>
              <a:t>гэпы</a:t>
            </a:r>
            <a:r>
              <a:rPr lang="ru-RU" dirty="0" smtClean="0"/>
              <a:t> делают зависимым от числа подряд идущих </a:t>
            </a:r>
            <a:r>
              <a:rPr lang="ru-RU" dirty="0" err="1" smtClean="0"/>
              <a:t>гэпов</a:t>
            </a:r>
            <a:r>
              <a:rPr lang="ru-RU" dirty="0" smtClean="0"/>
              <a:t>.</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2335"/>
            <a:ext cx="7886700" cy="759353"/>
          </a:xfrm>
        </p:spPr>
        <p:txBody>
          <a:bodyPr/>
          <a:lstStyle/>
          <a:p>
            <a:r>
              <a:rPr lang="ru-RU" dirty="0" smtClean="0"/>
              <a:t>Задание 2</a:t>
            </a:r>
            <a:endParaRPr lang="ru-RU" dirty="0"/>
          </a:p>
        </p:txBody>
      </p:sp>
      <p:sp>
        <p:nvSpPr>
          <p:cNvPr id="3" name="Объект 2"/>
          <p:cNvSpPr>
            <a:spLocks noGrp="1"/>
          </p:cNvSpPr>
          <p:nvPr>
            <p:ph idx="1"/>
          </p:nvPr>
        </p:nvSpPr>
        <p:spPr>
          <a:xfrm>
            <a:off x="426428" y="711729"/>
            <a:ext cx="8401050" cy="4900084"/>
          </a:xfrm>
        </p:spPr>
        <p:txBody>
          <a:bodyPr>
            <a:normAutofit fontScale="92500"/>
          </a:bodyPr>
          <a:lstStyle/>
          <a:p>
            <a:pPr marL="455868" indent="-455868">
              <a:buFont typeface="+mj-lt"/>
              <a:buAutoNum type="arabicPeriod"/>
            </a:pPr>
            <a:r>
              <a:rPr lang="ru-RU" dirty="0" smtClean="0">
                <a:solidFill>
                  <a:srgbClr val="FF0000"/>
                </a:solidFill>
              </a:rPr>
              <a:t>(для мех-мата) Написать формулу для числа </a:t>
            </a:r>
            <a:r>
              <a:rPr lang="ru-RU" b="1" u="sng" dirty="0" smtClean="0">
                <a:solidFill>
                  <a:srgbClr val="FF0000"/>
                </a:solidFill>
              </a:rPr>
              <a:t>разных </a:t>
            </a:r>
            <a:r>
              <a:rPr lang="ru-RU" dirty="0" smtClean="0">
                <a:solidFill>
                  <a:srgbClr val="FF0000"/>
                </a:solidFill>
              </a:rPr>
              <a:t>выравниваний двух последовательностей длины </a:t>
            </a:r>
            <a:r>
              <a:rPr lang="en-US" b="1" dirty="0" smtClean="0">
                <a:solidFill>
                  <a:srgbClr val="FF0000"/>
                </a:solidFill>
              </a:rPr>
              <a:t>n</a:t>
            </a:r>
            <a:r>
              <a:rPr lang="en-US" dirty="0" smtClean="0">
                <a:solidFill>
                  <a:srgbClr val="FF0000"/>
                </a:solidFill>
              </a:rPr>
              <a:t> </a:t>
            </a:r>
            <a:r>
              <a:rPr lang="ru-RU" dirty="0" smtClean="0">
                <a:solidFill>
                  <a:srgbClr val="FF0000"/>
                </a:solidFill>
              </a:rPr>
              <a:t>и </a:t>
            </a:r>
            <a:r>
              <a:rPr lang="en-US" b="1" dirty="0" smtClean="0">
                <a:solidFill>
                  <a:srgbClr val="FF0000"/>
                </a:solidFill>
              </a:rPr>
              <a:t>m</a:t>
            </a:r>
            <a:endParaRPr lang="en-US" b="1" dirty="0">
              <a:solidFill>
                <a:srgbClr val="FF0000"/>
              </a:solidFill>
            </a:endParaRPr>
          </a:p>
          <a:p>
            <a:pPr marL="455868" indent="-455868">
              <a:buFont typeface="+mj-lt"/>
              <a:buAutoNum type="arabicPeriod"/>
            </a:pPr>
            <a:r>
              <a:rPr lang="en-US" dirty="0" smtClean="0">
                <a:solidFill>
                  <a:srgbClr val="FF0000"/>
                </a:solidFill>
              </a:rPr>
              <a:t>(</a:t>
            </a:r>
            <a:r>
              <a:rPr lang="ru-RU" dirty="0" smtClean="0">
                <a:solidFill>
                  <a:srgbClr val="FF0000"/>
                </a:solidFill>
              </a:rPr>
              <a:t>для ВМК) Написать программу для построения оптимального (с наибольшим весом) выравнивания двух данных последовательностей.</a:t>
            </a:r>
          </a:p>
          <a:p>
            <a:pPr marL="455868" indent="-455868">
              <a:buFont typeface="+mj-lt"/>
              <a:buAutoNum type="arabicPeriod"/>
            </a:pPr>
            <a:r>
              <a:rPr lang="ru-RU" dirty="0" smtClean="0">
                <a:solidFill>
                  <a:srgbClr val="FF0000"/>
                </a:solidFill>
              </a:rPr>
              <a:t>(для знающих русский язык) Придумать вес выравнивания двух фраз (например, в программе </a:t>
            </a:r>
            <a:r>
              <a:rPr lang="ru-RU" dirty="0" err="1" smtClean="0">
                <a:solidFill>
                  <a:srgbClr val="FF0000"/>
                </a:solidFill>
              </a:rPr>
              <a:t>антиплагиат</a:t>
            </a:r>
            <a:r>
              <a:rPr lang="ru-RU" dirty="0" smtClean="0">
                <a:solidFill>
                  <a:srgbClr val="FF0000"/>
                </a:solidFill>
              </a:rPr>
              <a:t>)</a:t>
            </a:r>
          </a:p>
          <a:p>
            <a:pPr marL="455868" indent="-455868">
              <a:buFont typeface="+mj-lt"/>
              <a:buAutoNum type="arabicPeriod"/>
            </a:pPr>
            <a:r>
              <a:rPr lang="ru-RU" dirty="0" smtClean="0">
                <a:solidFill>
                  <a:srgbClr val="FF0000"/>
                </a:solidFill>
              </a:rPr>
              <a:t>Придумать или найти в литературе и интернете другие задачи, решаемые тем же методом – динамическим программированием</a:t>
            </a:r>
            <a:r>
              <a:rPr lang="ru-RU" dirty="0" smtClean="0"/>
              <a:t/>
            </a:r>
            <a:br>
              <a:rPr lang="ru-RU" dirty="0" smtClean="0"/>
            </a:br>
            <a:endParaRPr lang="ru-RU" dirty="0" smtClean="0"/>
          </a:p>
          <a:p>
            <a:pPr marL="0" indent="0">
              <a:buNone/>
            </a:pPr>
            <a:r>
              <a:rPr lang="ru-RU" dirty="0" smtClean="0"/>
              <a:t>Конечно, слушатель может выбрать любой из предложенных вариантов задания вне зависимости от своей специализации </a:t>
            </a:r>
            <a:r>
              <a:rPr lang="en-US" dirty="0" smtClean="0">
                <a:sym typeface="Wingdings" panose="05000000000000000000" pitchFamily="2" charset="2"/>
              </a:rPr>
              <a:t></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27</a:t>
            </a:fld>
            <a:endParaRPr lang="ru-RU"/>
          </a:p>
        </p:txBody>
      </p:sp>
    </p:spTree>
    <p:extLst>
      <p:ext uri="{BB962C8B-B14F-4D97-AF65-F5344CB8AC3E}">
        <p14:creationId xmlns="" xmlns:p14="http://schemas.microsoft.com/office/powerpoint/2010/main" val="567257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lstStyle/>
          <a:p>
            <a:r>
              <a:rPr lang="ru-RU" dirty="0" smtClean="0"/>
              <a:t>Алгоритм парного выравнивания</a:t>
            </a:r>
            <a:endParaRPr lang="ru-RU" dirty="0"/>
          </a:p>
        </p:txBody>
      </p:sp>
      <p:sp>
        <p:nvSpPr>
          <p:cNvPr id="6" name="Подзаголовок 5"/>
          <p:cNvSpPr>
            <a:spLocks noGrp="1"/>
          </p:cNvSpPr>
          <p:nvPr>
            <p:ph type="subTitle" idx="1"/>
          </p:nvPr>
        </p:nvSpPr>
        <p:spPr/>
        <p:txBody>
          <a:bodyPr/>
          <a:lstStyle/>
          <a:p>
            <a:r>
              <a:rPr lang="ru-RU" dirty="0" err="1"/>
              <a:t>Ниделмана</a:t>
            </a:r>
            <a:r>
              <a:rPr lang="ru-RU" dirty="0"/>
              <a:t> </a:t>
            </a:r>
            <a:r>
              <a:rPr lang="ru-RU" dirty="0" smtClean="0"/>
              <a:t>– </a:t>
            </a:r>
            <a:r>
              <a:rPr lang="ru-RU" dirty="0" err="1" smtClean="0"/>
              <a:t>Вунша</a:t>
            </a:r>
            <a:r>
              <a:rPr lang="ru-RU" dirty="0" smtClean="0"/>
              <a:t> </a:t>
            </a:r>
            <a:endParaRPr lang="ru-RU" dirty="0"/>
          </a:p>
        </p:txBody>
      </p:sp>
      <p:sp>
        <p:nvSpPr>
          <p:cNvPr id="4" name="Номер слайда 3"/>
          <p:cNvSpPr>
            <a:spLocks noGrp="1"/>
          </p:cNvSpPr>
          <p:nvPr>
            <p:ph type="sldNum" sz="quarter" idx="12"/>
          </p:nvPr>
        </p:nvSpPr>
        <p:spPr/>
        <p:txBody>
          <a:bodyPr/>
          <a:lstStyle/>
          <a:p>
            <a:fld id="{A32D0F02-96DD-4CEC-9928-ABB5EA17439D}" type="slidenum">
              <a:rPr lang="ru-RU" smtClean="0"/>
              <a:pPr/>
              <a:t>28</a:t>
            </a:fld>
            <a:endParaRPr lang="ru-RU"/>
          </a:p>
        </p:txBody>
      </p:sp>
    </p:spTree>
    <p:extLst>
      <p:ext uri="{BB962C8B-B14F-4D97-AF65-F5344CB8AC3E}">
        <p14:creationId xmlns="" xmlns:p14="http://schemas.microsoft.com/office/powerpoint/2010/main" val="2412483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37584"/>
            <a:ext cx="7886700" cy="745368"/>
          </a:xfrm>
        </p:spPr>
        <p:txBody>
          <a:bodyPr>
            <a:normAutofit/>
          </a:bodyPr>
          <a:lstStyle/>
          <a:p>
            <a:r>
              <a:rPr lang="ru-RU" dirty="0" smtClean="0"/>
              <a:t>Число операций в алгоритме важно!</a:t>
            </a:r>
            <a:endParaRPr lang="ru-RU" dirty="0"/>
          </a:p>
        </p:txBody>
      </p:sp>
      <p:sp>
        <p:nvSpPr>
          <p:cNvPr id="3" name="Объект 2"/>
          <p:cNvSpPr>
            <a:spLocks noGrp="1"/>
          </p:cNvSpPr>
          <p:nvPr>
            <p:ph idx="1"/>
          </p:nvPr>
        </p:nvSpPr>
        <p:spPr>
          <a:xfrm>
            <a:off x="548263" y="1040191"/>
            <a:ext cx="8163658" cy="4451048"/>
          </a:xfrm>
        </p:spPr>
        <p:txBody>
          <a:bodyPr>
            <a:normAutofit/>
          </a:bodyPr>
          <a:lstStyle/>
          <a:p>
            <a:r>
              <a:rPr lang="ru-RU" dirty="0" smtClean="0"/>
              <a:t>Пусть мы применяем алгоритм к последовательности из </a:t>
            </a:r>
            <a:r>
              <a:rPr lang="en-US" i="1" dirty="0" smtClean="0"/>
              <a:t>N</a:t>
            </a:r>
            <a:r>
              <a:rPr lang="en-US" dirty="0" smtClean="0"/>
              <a:t> </a:t>
            </a:r>
            <a:r>
              <a:rPr lang="ru-RU" dirty="0" smtClean="0"/>
              <a:t>букв. Для примера, </a:t>
            </a:r>
            <a:r>
              <a:rPr lang="en-US" i="1" dirty="0" smtClean="0"/>
              <a:t>N</a:t>
            </a:r>
            <a:r>
              <a:rPr lang="en-US" dirty="0" smtClean="0"/>
              <a:t> = 10 000</a:t>
            </a:r>
            <a:endParaRPr lang="ru-RU" dirty="0" smtClean="0"/>
          </a:p>
          <a:p>
            <a:pPr lvl="1"/>
            <a:r>
              <a:rPr lang="ru-RU" dirty="0" smtClean="0"/>
              <a:t> если число операций  10</a:t>
            </a:r>
            <a:r>
              <a:rPr lang="ru-RU" dirty="0" smtClean="0">
                <a:sym typeface="Symbol"/>
              </a:rPr>
              <a:t></a:t>
            </a:r>
            <a:r>
              <a:rPr lang="en-US" i="1" dirty="0" smtClean="0"/>
              <a:t>N</a:t>
            </a:r>
            <a:r>
              <a:rPr lang="en-US" dirty="0" smtClean="0"/>
              <a:t>, </a:t>
            </a:r>
            <a:r>
              <a:rPr lang="ru-RU" dirty="0" smtClean="0"/>
              <a:t>то любой компьютер посчитает за секунду</a:t>
            </a:r>
          </a:p>
          <a:p>
            <a:pPr lvl="1"/>
            <a:r>
              <a:rPr lang="ru-RU" dirty="0" smtClean="0"/>
              <a:t>если число операций  10</a:t>
            </a:r>
            <a:r>
              <a:rPr lang="ru-RU" dirty="0" smtClean="0">
                <a:sym typeface="Symbol"/>
              </a:rPr>
              <a:t></a:t>
            </a:r>
            <a:r>
              <a:rPr lang="en-US" i="1" dirty="0" smtClean="0"/>
              <a:t>N</a:t>
            </a:r>
            <a:r>
              <a:rPr lang="en-US" baseline="30000" dirty="0" smtClean="0"/>
              <a:t>2</a:t>
            </a:r>
            <a:r>
              <a:rPr lang="en-US" dirty="0" smtClean="0"/>
              <a:t>, </a:t>
            </a:r>
            <a:r>
              <a:rPr lang="ru-RU" dirty="0" smtClean="0"/>
              <a:t>то в примере получаем миллиард операций; часы или дни счета</a:t>
            </a:r>
          </a:p>
          <a:p>
            <a:pPr lvl="1"/>
            <a:r>
              <a:rPr lang="ru-RU" dirty="0" smtClean="0"/>
              <a:t>если </a:t>
            </a:r>
            <a:r>
              <a:rPr lang="en-US" i="1" dirty="0" smtClean="0"/>
              <a:t>N</a:t>
            </a:r>
            <a:r>
              <a:rPr lang="en-US" baseline="30000" dirty="0" smtClean="0"/>
              <a:t>3</a:t>
            </a:r>
            <a:r>
              <a:rPr lang="en-US" dirty="0" smtClean="0"/>
              <a:t>, </a:t>
            </a:r>
            <a:r>
              <a:rPr lang="ru-RU" dirty="0" smtClean="0"/>
              <a:t>то уже совсем плохо, но если кластер, то за месяц посчитает</a:t>
            </a:r>
          </a:p>
          <a:p>
            <a:pPr lvl="1"/>
            <a:r>
              <a:rPr lang="ru-RU" dirty="0"/>
              <a:t>е</a:t>
            </a:r>
            <a:r>
              <a:rPr lang="ru-RU" dirty="0" smtClean="0"/>
              <a:t>сли 2</a:t>
            </a:r>
            <a:r>
              <a:rPr lang="en-US" i="1" baseline="30000" dirty="0" smtClean="0"/>
              <a:t>N</a:t>
            </a:r>
            <a:r>
              <a:rPr lang="ru-RU" dirty="0" smtClean="0"/>
              <a:t>, то компьютер не справится</a:t>
            </a:r>
            <a:br>
              <a:rPr lang="ru-RU" dirty="0" smtClean="0"/>
            </a:br>
            <a:r>
              <a:rPr lang="ru-RU" sz="1800" dirty="0" smtClean="0"/>
              <a:t>А квантового компьютера  пока нет </a:t>
            </a:r>
            <a:r>
              <a:rPr lang="en-US" sz="1800" dirty="0" smtClean="0">
                <a:sym typeface="Wingdings" pitchFamily="2" charset="2"/>
              </a:rPr>
              <a:t></a:t>
            </a:r>
            <a:endParaRPr lang="ru-RU" sz="1800" dirty="0" smtClean="0"/>
          </a:p>
          <a:p>
            <a:pPr lvl="1"/>
            <a:r>
              <a:rPr lang="ru-RU" dirty="0" smtClean="0"/>
              <a:t>Алгоритм сортировки (упорядочить данные по алфавиту) работает</a:t>
            </a:r>
            <a:r>
              <a:rPr lang="en-US" dirty="0" smtClean="0"/>
              <a:t> </a:t>
            </a:r>
            <a:r>
              <a:rPr lang="ru-RU" dirty="0" smtClean="0"/>
              <a:t>за </a:t>
            </a:r>
            <a:r>
              <a:rPr lang="en-US" i="1" dirty="0" smtClean="0"/>
              <a:t>N</a:t>
            </a:r>
            <a:r>
              <a:rPr lang="ru-RU" dirty="0" smtClean="0">
                <a:sym typeface="Symbol"/>
              </a:rPr>
              <a:t></a:t>
            </a:r>
            <a:r>
              <a:rPr lang="en-US" dirty="0" smtClean="0"/>
              <a:t>log </a:t>
            </a:r>
            <a:r>
              <a:rPr lang="en-US" i="1" dirty="0" smtClean="0"/>
              <a:t>N</a:t>
            </a:r>
            <a:r>
              <a:rPr lang="en-US" dirty="0" smtClean="0"/>
              <a:t>;</a:t>
            </a:r>
            <a:br>
              <a:rPr lang="en-US" dirty="0" smtClean="0"/>
            </a:br>
            <a:r>
              <a:rPr lang="en-US" dirty="0" smtClean="0"/>
              <a:t>log</a:t>
            </a:r>
            <a:r>
              <a:rPr lang="ru-RU" baseline="-25000" dirty="0" smtClean="0"/>
              <a:t>10</a:t>
            </a:r>
            <a:r>
              <a:rPr lang="en-US" dirty="0" smtClean="0"/>
              <a:t> 10 000 = 4, </a:t>
            </a:r>
            <a:r>
              <a:rPr lang="ru-RU" dirty="0" smtClean="0"/>
              <a:t> значит 4</a:t>
            </a:r>
            <a:r>
              <a:rPr lang="ru-RU" dirty="0" smtClean="0">
                <a:sym typeface="Symbol"/>
              </a:rPr>
              <a:t></a:t>
            </a:r>
            <a:r>
              <a:rPr lang="ru-RU" dirty="0" smtClean="0"/>
              <a:t>10 000 – ерунда!</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29</a:t>
            </a:fld>
            <a:endParaRPr lang="ru-RU"/>
          </a:p>
        </p:txBody>
      </p:sp>
    </p:spTree>
    <p:extLst>
      <p:ext uri="{BB962C8B-B14F-4D97-AF65-F5344CB8AC3E}">
        <p14:creationId xmlns="" xmlns:p14="http://schemas.microsoft.com/office/powerpoint/2010/main" val="709703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670" y="52556"/>
            <a:ext cx="7886700" cy="681232"/>
          </a:xfrm>
        </p:spPr>
        <p:txBody>
          <a:bodyPr>
            <a:normAutofit fontScale="90000"/>
          </a:bodyPr>
          <a:lstStyle/>
          <a:p>
            <a:r>
              <a:rPr lang="ru-RU" dirty="0" smtClean="0"/>
              <a:t>Источники разнообразия геномов </a:t>
            </a:r>
            <a:endParaRPr lang="ru-RU" sz="3200" b="1" dirty="0"/>
          </a:p>
        </p:txBody>
      </p:sp>
      <p:sp>
        <p:nvSpPr>
          <p:cNvPr id="4" name="Объект 3"/>
          <p:cNvSpPr>
            <a:spLocks noGrp="1"/>
          </p:cNvSpPr>
          <p:nvPr>
            <p:ph idx="1"/>
          </p:nvPr>
        </p:nvSpPr>
        <p:spPr>
          <a:xfrm>
            <a:off x="403020" y="1485474"/>
            <a:ext cx="8569886" cy="4026805"/>
          </a:xfrm>
        </p:spPr>
        <p:txBody>
          <a:bodyPr>
            <a:normAutofit/>
          </a:bodyPr>
          <a:lstStyle/>
          <a:p>
            <a:r>
              <a:rPr lang="ru-RU" sz="1800" dirty="0" smtClean="0"/>
              <a:t>Регулярное </a:t>
            </a:r>
            <a:r>
              <a:rPr lang="ru-RU" sz="1800" dirty="0"/>
              <a:t>переписывание информации как способ сохранения имеет определенные преимущества. </a:t>
            </a:r>
            <a:br>
              <a:rPr lang="ru-RU" sz="1800" dirty="0"/>
            </a:br>
            <a:r>
              <a:rPr lang="ru-RU" sz="1800" dirty="0"/>
              <a:t>Рукопись «Слова о полку </a:t>
            </a:r>
            <a:r>
              <a:rPr lang="ru-RU" sz="1800" dirty="0" smtClean="0"/>
              <a:t>Игореве» </a:t>
            </a:r>
            <a:r>
              <a:rPr lang="ru-RU" sz="1800" dirty="0"/>
              <a:t>сгорела, но информация сохранилась</a:t>
            </a:r>
            <a:r>
              <a:rPr lang="ru-RU" sz="1800" dirty="0" smtClean="0"/>
              <a:t>.</a:t>
            </a:r>
          </a:p>
          <a:p>
            <a:r>
              <a:rPr lang="ru-RU" sz="1800" dirty="0" smtClean="0"/>
              <a:t>При </a:t>
            </a:r>
            <a:r>
              <a:rPr lang="ru-RU" sz="1800" dirty="0"/>
              <a:t>переписывании бывают </a:t>
            </a:r>
            <a:r>
              <a:rPr lang="ru-RU" sz="1800" dirty="0" smtClean="0"/>
              <a:t>ошибки – мутации. </a:t>
            </a:r>
          </a:p>
          <a:p>
            <a:r>
              <a:rPr lang="ru-RU" sz="1800" dirty="0" smtClean="0"/>
              <a:t>ДНК любого ныне живущего организма получилась </a:t>
            </a:r>
            <a:r>
              <a:rPr lang="ru-RU" sz="1800" dirty="0"/>
              <a:t>переписыванием ДНК организма, жившего </a:t>
            </a:r>
            <a:r>
              <a:rPr lang="ru-RU" sz="1800" dirty="0" smtClean="0"/>
              <a:t>примерно 3,5 </a:t>
            </a:r>
            <a:r>
              <a:rPr lang="ru-RU" sz="1800" dirty="0"/>
              <a:t>млрд лет тому </a:t>
            </a:r>
            <a:r>
              <a:rPr lang="ru-RU" sz="1800" dirty="0" smtClean="0"/>
              <a:t>назад. </a:t>
            </a:r>
            <a:br>
              <a:rPr lang="ru-RU" sz="1800" dirty="0" smtClean="0"/>
            </a:br>
            <a:r>
              <a:rPr lang="ru-RU" sz="1600" dirty="0" smtClean="0">
                <a:solidFill>
                  <a:schemeClr val="tx1">
                    <a:lumMod val="65000"/>
                    <a:lumOff val="35000"/>
                  </a:schemeClr>
                </a:solidFill>
              </a:rPr>
              <a:t>Этот </a:t>
            </a:r>
            <a:r>
              <a:rPr lang="ru-RU" sz="1600" dirty="0">
                <a:solidFill>
                  <a:schemeClr val="tx1">
                    <a:lumMod val="65000"/>
                    <a:lumOff val="35000"/>
                  </a:schemeClr>
                </a:solidFill>
              </a:rPr>
              <a:t>организм называют </a:t>
            </a:r>
            <a:r>
              <a:rPr lang="en-US" sz="1600" b="1" dirty="0">
                <a:solidFill>
                  <a:schemeClr val="tx1">
                    <a:lumMod val="65000"/>
                    <a:lumOff val="35000"/>
                  </a:schemeClr>
                </a:solidFill>
              </a:rPr>
              <a:t>LUCA</a:t>
            </a:r>
            <a:r>
              <a:rPr lang="en-US" sz="1600" dirty="0">
                <a:solidFill>
                  <a:schemeClr val="tx1">
                    <a:lumMod val="65000"/>
                    <a:lumOff val="35000"/>
                  </a:schemeClr>
                </a:solidFill>
              </a:rPr>
              <a:t> (Last Universal Common Ancestor</a:t>
            </a:r>
            <a:r>
              <a:rPr lang="en-US" sz="1600" dirty="0" smtClean="0">
                <a:solidFill>
                  <a:schemeClr val="tx1">
                    <a:lumMod val="65000"/>
                    <a:lumOff val="35000"/>
                  </a:schemeClr>
                </a:solidFill>
              </a:rPr>
              <a:t>).</a:t>
            </a:r>
            <a:r>
              <a:rPr lang="ru-RU" sz="1600" dirty="0" smtClean="0">
                <a:solidFill>
                  <a:schemeClr val="tx1">
                    <a:lumMod val="65000"/>
                    <a:lumOff val="35000"/>
                  </a:schemeClr>
                </a:solidFill>
              </a:rPr>
              <a:t> </a:t>
            </a:r>
            <a:br>
              <a:rPr lang="ru-RU" sz="1600" dirty="0" smtClean="0">
                <a:solidFill>
                  <a:schemeClr val="tx1">
                    <a:lumMod val="65000"/>
                    <a:lumOff val="35000"/>
                  </a:schemeClr>
                </a:solidFill>
              </a:rPr>
            </a:br>
            <a:r>
              <a:rPr lang="ru-RU" sz="1600" dirty="0" smtClean="0">
                <a:solidFill>
                  <a:schemeClr val="tx1">
                    <a:lumMod val="65000"/>
                    <a:lumOff val="35000"/>
                  </a:schemeClr>
                </a:solidFill>
              </a:rPr>
              <a:t>При переписывании случались и добавления, при этом источники «новой» ДНК довольно загадочны. </a:t>
            </a:r>
          </a:p>
          <a:p>
            <a:r>
              <a:rPr lang="ru-RU" sz="1800" dirty="0" smtClean="0"/>
              <a:t>Текст ДНК, </a:t>
            </a:r>
            <a:r>
              <a:rPr lang="ru-RU" sz="1800" dirty="0"/>
              <a:t>конечно, </a:t>
            </a:r>
            <a:r>
              <a:rPr lang="ru-RU" sz="1800" dirty="0" smtClean="0"/>
              <a:t>изменился до неузнаваемости.</a:t>
            </a:r>
            <a:br>
              <a:rPr lang="ru-RU" sz="1800" dirty="0" smtClean="0"/>
            </a:br>
            <a:r>
              <a:rPr lang="ru-RU" sz="1800" dirty="0" smtClean="0"/>
              <a:t>Но родство (</a:t>
            </a:r>
            <a:r>
              <a:rPr lang="ru-RU" sz="1800" dirty="0" err="1" smtClean="0"/>
              <a:t>гомологичность</a:t>
            </a:r>
            <a:r>
              <a:rPr lang="ru-RU" sz="1800" dirty="0" smtClean="0"/>
              <a:t>)  последовательностей некоторых белков во всех современных организмах устанавливается достаточно надежно</a:t>
            </a:r>
          </a:p>
          <a:p>
            <a:pPr marL="455868" indent="-455868">
              <a:buFont typeface="+mj-lt"/>
              <a:buAutoNum type="arabicPeriod"/>
            </a:pP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3</a:t>
            </a:fld>
            <a:endParaRPr lang="ru-RU"/>
          </a:p>
        </p:txBody>
      </p:sp>
      <p:sp>
        <p:nvSpPr>
          <p:cNvPr id="5" name="TextBox 4"/>
          <p:cNvSpPr txBox="1"/>
          <p:nvPr/>
        </p:nvSpPr>
        <p:spPr>
          <a:xfrm>
            <a:off x="517585" y="819509"/>
            <a:ext cx="7082287" cy="338554"/>
          </a:xfrm>
          <a:prstGeom prst="rect">
            <a:avLst/>
          </a:prstGeom>
          <a:noFill/>
        </p:spPr>
        <p:txBody>
          <a:bodyPr wrap="square" rtlCol="0">
            <a:spAutoFit/>
          </a:bodyPr>
          <a:lstStyle/>
          <a:p>
            <a:r>
              <a:rPr lang="ru-RU" b="1" dirty="0" smtClean="0"/>
              <a:t>1.Ошибки репликации ДНК</a:t>
            </a:r>
            <a:endParaRPr lang="ru-RU" dirty="0"/>
          </a:p>
        </p:txBody>
      </p:sp>
    </p:spTree>
    <p:extLst>
      <p:ext uri="{BB962C8B-B14F-4D97-AF65-F5344CB8AC3E}">
        <p14:creationId xmlns="" xmlns:p14="http://schemas.microsoft.com/office/powerpoint/2010/main" val="3122845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9328" y="2857500"/>
            <a:ext cx="7886700" cy="1104636"/>
          </a:xfrm>
        </p:spPr>
        <p:txBody>
          <a:bodyPr>
            <a:normAutofit fontScale="90000"/>
          </a:bodyPr>
          <a:lstStyle/>
          <a:p>
            <a:r>
              <a:rPr lang="ru-RU" dirty="0" smtClean="0"/>
              <a:t>Построить наилучшее (оптимальное) выравнивание</a:t>
            </a:r>
            <a:endParaRPr lang="ru-RU" dirty="0"/>
          </a:p>
        </p:txBody>
      </p:sp>
      <p:sp>
        <p:nvSpPr>
          <p:cNvPr id="3" name="Заголовок 1"/>
          <p:cNvSpPr txBox="1">
            <a:spLocks/>
          </p:cNvSpPr>
          <p:nvPr/>
        </p:nvSpPr>
        <p:spPr>
          <a:xfrm>
            <a:off x="769328" y="431272"/>
            <a:ext cx="7886700" cy="1104636"/>
          </a:xfrm>
          <a:prstGeom prst="rect">
            <a:avLst/>
          </a:prstGeom>
        </p:spPr>
        <p:txBody>
          <a:bodyPr vert="horz" lIns="81043" tIns="40522" rIns="81043" bIns="40522"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dirty="0" smtClean="0"/>
              <a:t>Даны две последовательности</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30</a:t>
            </a:fld>
            <a:endParaRPr lang="ru-RU"/>
          </a:p>
        </p:txBody>
      </p:sp>
    </p:spTree>
    <p:extLst>
      <p:ext uri="{BB962C8B-B14F-4D97-AF65-F5344CB8AC3E}">
        <p14:creationId xmlns="" xmlns:p14="http://schemas.microsoft.com/office/powerpoint/2010/main" val="2919966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Мы будем решать другую задачу:</a:t>
            </a:r>
            <a:endParaRPr lang="ru-RU" dirty="0"/>
          </a:p>
        </p:txBody>
      </p:sp>
      <p:sp>
        <p:nvSpPr>
          <p:cNvPr id="3" name="Подзаголовок 2"/>
          <p:cNvSpPr>
            <a:spLocks noGrp="1"/>
          </p:cNvSpPr>
          <p:nvPr>
            <p:ph type="subTitle" idx="1"/>
          </p:nvPr>
        </p:nvSpPr>
        <p:spPr/>
        <p:txBody>
          <a:bodyPr>
            <a:normAutofit lnSpcReduction="10000"/>
          </a:bodyPr>
          <a:lstStyle/>
          <a:p>
            <a:r>
              <a:rPr lang="ru-RU" dirty="0" smtClean="0"/>
              <a:t>Как быстрее проехать по Манхэттену в зависимости от трафика?</a:t>
            </a:r>
            <a:endParaRPr lang="en-US" dirty="0"/>
          </a:p>
          <a:p>
            <a:endParaRPr lang="en-US" dirty="0" smtClean="0"/>
          </a:p>
          <a:p>
            <a:r>
              <a:rPr lang="ru-RU" dirty="0" smtClean="0"/>
              <a:t>Кто был в Нью-Йорке?</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31</a:t>
            </a:fld>
            <a:endParaRPr lang="ru-RU" dirty="0"/>
          </a:p>
        </p:txBody>
      </p:sp>
    </p:spTree>
    <p:extLst>
      <p:ext uri="{BB962C8B-B14F-4D97-AF65-F5344CB8AC3E}">
        <p14:creationId xmlns="" xmlns:p14="http://schemas.microsoft.com/office/powerpoint/2010/main" val="23833483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588116" y="1364467"/>
            <a:ext cx="3326276" cy="4096533"/>
          </a:xfrm>
          <a:prstGeom prst="rect">
            <a:avLst/>
          </a:prstGeom>
          <a:noFill/>
          <a:ln w="9525">
            <a:noFill/>
            <a:miter lim="800000"/>
            <a:headEnd/>
            <a:tailEnd/>
          </a:ln>
          <a:effectLst/>
        </p:spPr>
      </p:pic>
      <p:grpSp>
        <p:nvGrpSpPr>
          <p:cNvPr id="82" name="Группа 81"/>
          <p:cNvGrpSpPr/>
          <p:nvPr/>
        </p:nvGrpSpPr>
        <p:grpSpPr>
          <a:xfrm>
            <a:off x="4040238" y="1097272"/>
            <a:ext cx="4460939" cy="4512588"/>
            <a:chOff x="3919115" y="817460"/>
            <a:chExt cx="4832684" cy="5415105"/>
          </a:xfrm>
        </p:grpSpPr>
        <p:cxnSp>
          <p:nvCxnSpPr>
            <p:cNvPr id="7" name="Прямая соединительная линия 6"/>
            <p:cNvCxnSpPr/>
            <p:nvPr/>
          </p:nvCxnSpPr>
          <p:spPr>
            <a:xfrm>
              <a:off x="4879240"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608935"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6338630"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7068325"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7798020"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8527715"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4572000" y="596373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4572000" y="573330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4572000" y="550287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4572000" y="527244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4572000" y="504201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4572000" y="481158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4572000" y="458115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4572000" y="435072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4572000" y="412029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4572000" y="388986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4572000" y="365943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4572000" y="342900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4572000" y="319857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4572000" y="296814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4572000" y="273771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4572000" y="250728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4572000" y="227685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4572000" y="204642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4572000" y="181599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4572000" y="158556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4572000" y="135513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19115" y="5848515"/>
              <a:ext cx="528131" cy="332399"/>
            </a:xfrm>
            <a:prstGeom prst="rect">
              <a:avLst/>
            </a:prstGeom>
            <a:noFill/>
          </p:spPr>
          <p:txBody>
            <a:bodyPr wrap="none" rtlCol="0">
              <a:spAutoFit/>
            </a:bodyPr>
            <a:lstStyle/>
            <a:p>
              <a:r>
                <a:rPr lang="ru-RU" sz="1200" dirty="0"/>
                <a:t>14 </a:t>
              </a:r>
              <a:r>
                <a:rPr lang="en-US" sz="1200" dirty="0" err="1"/>
                <a:t>st</a:t>
              </a:r>
              <a:endParaRPr lang="ru-RU" sz="1200" dirty="0"/>
            </a:p>
          </p:txBody>
        </p:sp>
        <p:sp>
          <p:nvSpPr>
            <p:cNvPr id="46" name="TextBox 45"/>
            <p:cNvSpPr txBox="1"/>
            <p:nvPr/>
          </p:nvSpPr>
          <p:spPr>
            <a:xfrm>
              <a:off x="3919115" y="5579680"/>
              <a:ext cx="528131" cy="332399"/>
            </a:xfrm>
            <a:prstGeom prst="rect">
              <a:avLst/>
            </a:prstGeom>
            <a:noFill/>
          </p:spPr>
          <p:txBody>
            <a:bodyPr wrap="none" rtlCol="0">
              <a:spAutoFit/>
            </a:bodyPr>
            <a:lstStyle/>
            <a:p>
              <a:r>
                <a:rPr lang="ru-RU" sz="1200" dirty="0"/>
                <a:t>1</a:t>
              </a:r>
              <a:r>
                <a:rPr lang="en-US" sz="1200" dirty="0"/>
                <a:t>5</a:t>
              </a:r>
              <a:r>
                <a:rPr lang="ru-RU" sz="1200" dirty="0"/>
                <a:t> </a:t>
              </a:r>
              <a:r>
                <a:rPr lang="en-US" sz="1200" dirty="0" err="1"/>
                <a:t>st</a:t>
              </a:r>
              <a:endParaRPr lang="ru-RU" sz="1200" dirty="0"/>
            </a:p>
          </p:txBody>
        </p:sp>
        <p:sp>
          <p:nvSpPr>
            <p:cNvPr id="54" name="TextBox 53"/>
            <p:cNvSpPr txBox="1"/>
            <p:nvPr/>
          </p:nvSpPr>
          <p:spPr>
            <a:xfrm>
              <a:off x="3919843" y="5348713"/>
              <a:ext cx="528131" cy="332399"/>
            </a:xfrm>
            <a:prstGeom prst="rect">
              <a:avLst/>
            </a:prstGeom>
            <a:noFill/>
          </p:spPr>
          <p:txBody>
            <a:bodyPr wrap="none" rtlCol="0">
              <a:spAutoFit/>
            </a:bodyPr>
            <a:lstStyle/>
            <a:p>
              <a:r>
                <a:rPr lang="ru-RU" sz="1200" dirty="0"/>
                <a:t>1</a:t>
              </a:r>
              <a:r>
                <a:rPr lang="en-US" sz="1200" dirty="0"/>
                <a:t>6</a:t>
              </a:r>
              <a:r>
                <a:rPr lang="ru-RU" sz="1200" dirty="0"/>
                <a:t> </a:t>
              </a:r>
              <a:r>
                <a:rPr lang="en-US" sz="1200" dirty="0" err="1"/>
                <a:t>st</a:t>
              </a:r>
              <a:endParaRPr lang="ru-RU" sz="1200" dirty="0"/>
            </a:p>
          </p:txBody>
        </p:sp>
        <p:sp>
          <p:nvSpPr>
            <p:cNvPr id="55" name="TextBox 54"/>
            <p:cNvSpPr txBox="1"/>
            <p:nvPr/>
          </p:nvSpPr>
          <p:spPr>
            <a:xfrm>
              <a:off x="3920571" y="5117746"/>
              <a:ext cx="528131" cy="332399"/>
            </a:xfrm>
            <a:prstGeom prst="rect">
              <a:avLst/>
            </a:prstGeom>
            <a:noFill/>
          </p:spPr>
          <p:txBody>
            <a:bodyPr wrap="none" rtlCol="0">
              <a:spAutoFit/>
            </a:bodyPr>
            <a:lstStyle/>
            <a:p>
              <a:r>
                <a:rPr lang="ru-RU" sz="1200" dirty="0"/>
                <a:t>1</a:t>
              </a:r>
              <a:r>
                <a:rPr lang="en-US" sz="1200" dirty="0"/>
                <a:t>7</a:t>
              </a:r>
              <a:r>
                <a:rPr lang="ru-RU" sz="1200" dirty="0"/>
                <a:t> </a:t>
              </a:r>
              <a:r>
                <a:rPr lang="en-US" sz="1200" dirty="0" err="1"/>
                <a:t>st</a:t>
              </a:r>
              <a:endParaRPr lang="ru-RU" sz="1200" dirty="0"/>
            </a:p>
          </p:txBody>
        </p:sp>
        <p:sp>
          <p:nvSpPr>
            <p:cNvPr id="56" name="TextBox 55"/>
            <p:cNvSpPr txBox="1"/>
            <p:nvPr/>
          </p:nvSpPr>
          <p:spPr>
            <a:xfrm>
              <a:off x="3921299" y="4886780"/>
              <a:ext cx="528131" cy="332399"/>
            </a:xfrm>
            <a:prstGeom prst="rect">
              <a:avLst/>
            </a:prstGeom>
            <a:noFill/>
          </p:spPr>
          <p:txBody>
            <a:bodyPr wrap="none" rtlCol="0">
              <a:spAutoFit/>
            </a:bodyPr>
            <a:lstStyle/>
            <a:p>
              <a:r>
                <a:rPr lang="ru-RU" sz="1200" dirty="0"/>
                <a:t>1</a:t>
              </a:r>
              <a:r>
                <a:rPr lang="en-US" sz="1200" dirty="0"/>
                <a:t>8</a:t>
              </a:r>
              <a:r>
                <a:rPr lang="ru-RU" sz="1200" dirty="0"/>
                <a:t> </a:t>
              </a:r>
              <a:r>
                <a:rPr lang="en-US" sz="1200" dirty="0" err="1"/>
                <a:t>st</a:t>
              </a:r>
              <a:endParaRPr lang="ru-RU" sz="1200" dirty="0"/>
            </a:p>
          </p:txBody>
        </p:sp>
        <p:sp>
          <p:nvSpPr>
            <p:cNvPr id="57" name="TextBox 56"/>
            <p:cNvSpPr txBox="1"/>
            <p:nvPr/>
          </p:nvSpPr>
          <p:spPr>
            <a:xfrm>
              <a:off x="3922027" y="4655812"/>
              <a:ext cx="528131" cy="332399"/>
            </a:xfrm>
            <a:prstGeom prst="rect">
              <a:avLst/>
            </a:prstGeom>
            <a:noFill/>
          </p:spPr>
          <p:txBody>
            <a:bodyPr wrap="none" rtlCol="0">
              <a:spAutoFit/>
            </a:bodyPr>
            <a:lstStyle/>
            <a:p>
              <a:r>
                <a:rPr lang="ru-RU" sz="1200" dirty="0"/>
                <a:t>1</a:t>
              </a:r>
              <a:r>
                <a:rPr lang="en-US" sz="1200" dirty="0"/>
                <a:t>9</a:t>
              </a:r>
              <a:r>
                <a:rPr lang="ru-RU" sz="1200" dirty="0"/>
                <a:t> </a:t>
              </a:r>
              <a:r>
                <a:rPr lang="en-US" sz="1200" dirty="0" err="1"/>
                <a:t>st</a:t>
              </a:r>
              <a:endParaRPr lang="ru-RU" sz="1200" dirty="0"/>
            </a:p>
          </p:txBody>
        </p:sp>
        <p:sp>
          <p:nvSpPr>
            <p:cNvPr id="58" name="TextBox 57"/>
            <p:cNvSpPr txBox="1"/>
            <p:nvPr/>
          </p:nvSpPr>
          <p:spPr>
            <a:xfrm>
              <a:off x="3922755" y="4424844"/>
              <a:ext cx="528131" cy="332399"/>
            </a:xfrm>
            <a:prstGeom prst="rect">
              <a:avLst/>
            </a:prstGeom>
            <a:noFill/>
          </p:spPr>
          <p:txBody>
            <a:bodyPr wrap="none" rtlCol="0">
              <a:spAutoFit/>
            </a:bodyPr>
            <a:lstStyle/>
            <a:p>
              <a:r>
                <a:rPr lang="en-US" sz="1200" dirty="0"/>
                <a:t>20</a:t>
              </a:r>
              <a:r>
                <a:rPr lang="ru-RU" sz="1200" dirty="0"/>
                <a:t> </a:t>
              </a:r>
              <a:r>
                <a:rPr lang="en-US" sz="1200" dirty="0" err="1"/>
                <a:t>st</a:t>
              </a:r>
              <a:endParaRPr lang="ru-RU" sz="1200" dirty="0"/>
            </a:p>
          </p:txBody>
        </p:sp>
        <p:sp>
          <p:nvSpPr>
            <p:cNvPr id="59" name="TextBox 58"/>
            <p:cNvSpPr txBox="1"/>
            <p:nvPr/>
          </p:nvSpPr>
          <p:spPr>
            <a:xfrm>
              <a:off x="3923483" y="4193878"/>
              <a:ext cx="528131" cy="332399"/>
            </a:xfrm>
            <a:prstGeom prst="rect">
              <a:avLst/>
            </a:prstGeom>
            <a:noFill/>
          </p:spPr>
          <p:txBody>
            <a:bodyPr wrap="none" rtlCol="0">
              <a:spAutoFit/>
            </a:bodyPr>
            <a:lstStyle/>
            <a:p>
              <a:r>
                <a:rPr lang="en-US" sz="1200" dirty="0"/>
                <a:t>21</a:t>
              </a:r>
              <a:r>
                <a:rPr lang="ru-RU" sz="1200" dirty="0"/>
                <a:t> </a:t>
              </a:r>
              <a:r>
                <a:rPr lang="en-US" sz="1200" dirty="0" err="1"/>
                <a:t>st</a:t>
              </a:r>
              <a:endParaRPr lang="ru-RU" sz="1200" dirty="0"/>
            </a:p>
          </p:txBody>
        </p:sp>
        <p:sp>
          <p:nvSpPr>
            <p:cNvPr id="60" name="TextBox 59"/>
            <p:cNvSpPr txBox="1"/>
            <p:nvPr/>
          </p:nvSpPr>
          <p:spPr>
            <a:xfrm>
              <a:off x="3924211" y="3962910"/>
              <a:ext cx="528131" cy="332399"/>
            </a:xfrm>
            <a:prstGeom prst="rect">
              <a:avLst/>
            </a:prstGeom>
            <a:noFill/>
          </p:spPr>
          <p:txBody>
            <a:bodyPr wrap="none" rtlCol="0">
              <a:spAutoFit/>
            </a:bodyPr>
            <a:lstStyle/>
            <a:p>
              <a:r>
                <a:rPr lang="en-US" sz="1200" dirty="0"/>
                <a:t>22</a:t>
              </a:r>
              <a:r>
                <a:rPr lang="ru-RU" sz="1200" dirty="0"/>
                <a:t> </a:t>
              </a:r>
              <a:r>
                <a:rPr lang="en-US" sz="1200" dirty="0" err="1"/>
                <a:t>st</a:t>
              </a:r>
              <a:endParaRPr lang="ru-RU" sz="1200" dirty="0"/>
            </a:p>
          </p:txBody>
        </p:sp>
        <p:sp>
          <p:nvSpPr>
            <p:cNvPr id="61" name="TextBox 60"/>
            <p:cNvSpPr txBox="1"/>
            <p:nvPr/>
          </p:nvSpPr>
          <p:spPr>
            <a:xfrm>
              <a:off x="3924939" y="3731944"/>
              <a:ext cx="528131" cy="332399"/>
            </a:xfrm>
            <a:prstGeom prst="rect">
              <a:avLst/>
            </a:prstGeom>
            <a:noFill/>
          </p:spPr>
          <p:txBody>
            <a:bodyPr wrap="none" rtlCol="0">
              <a:spAutoFit/>
            </a:bodyPr>
            <a:lstStyle/>
            <a:p>
              <a:r>
                <a:rPr lang="en-US" sz="1200" dirty="0"/>
                <a:t>23</a:t>
              </a:r>
              <a:r>
                <a:rPr lang="ru-RU" sz="1200" dirty="0"/>
                <a:t> </a:t>
              </a:r>
              <a:r>
                <a:rPr lang="en-US" sz="1200" dirty="0" err="1"/>
                <a:t>st</a:t>
              </a:r>
              <a:endParaRPr lang="ru-RU" sz="1200" dirty="0"/>
            </a:p>
          </p:txBody>
        </p:sp>
        <p:sp>
          <p:nvSpPr>
            <p:cNvPr id="62" name="TextBox 61"/>
            <p:cNvSpPr txBox="1"/>
            <p:nvPr/>
          </p:nvSpPr>
          <p:spPr>
            <a:xfrm>
              <a:off x="3925667" y="3500977"/>
              <a:ext cx="528131" cy="332399"/>
            </a:xfrm>
            <a:prstGeom prst="rect">
              <a:avLst/>
            </a:prstGeom>
            <a:noFill/>
          </p:spPr>
          <p:txBody>
            <a:bodyPr wrap="none" rtlCol="0">
              <a:spAutoFit/>
            </a:bodyPr>
            <a:lstStyle/>
            <a:p>
              <a:r>
                <a:rPr lang="en-US" sz="1200" dirty="0"/>
                <a:t>24</a:t>
              </a:r>
              <a:r>
                <a:rPr lang="ru-RU" sz="1200" dirty="0"/>
                <a:t> </a:t>
              </a:r>
              <a:r>
                <a:rPr lang="en-US" sz="1200" dirty="0" err="1"/>
                <a:t>st</a:t>
              </a:r>
              <a:endParaRPr lang="ru-RU" sz="1200" dirty="0"/>
            </a:p>
          </p:txBody>
        </p:sp>
        <p:sp>
          <p:nvSpPr>
            <p:cNvPr id="63" name="TextBox 62"/>
            <p:cNvSpPr txBox="1"/>
            <p:nvPr/>
          </p:nvSpPr>
          <p:spPr>
            <a:xfrm>
              <a:off x="3926395" y="3270010"/>
              <a:ext cx="528131" cy="332399"/>
            </a:xfrm>
            <a:prstGeom prst="rect">
              <a:avLst/>
            </a:prstGeom>
            <a:noFill/>
          </p:spPr>
          <p:txBody>
            <a:bodyPr wrap="none" rtlCol="0">
              <a:spAutoFit/>
            </a:bodyPr>
            <a:lstStyle/>
            <a:p>
              <a:r>
                <a:rPr lang="en-US" sz="1200" dirty="0"/>
                <a:t>25</a:t>
              </a:r>
              <a:r>
                <a:rPr lang="ru-RU" sz="1200" dirty="0"/>
                <a:t> </a:t>
              </a:r>
              <a:r>
                <a:rPr lang="en-US" sz="1200" dirty="0" err="1"/>
                <a:t>st</a:t>
              </a:r>
              <a:endParaRPr lang="ru-RU" sz="1200" dirty="0"/>
            </a:p>
          </p:txBody>
        </p:sp>
        <p:sp>
          <p:nvSpPr>
            <p:cNvPr id="64" name="TextBox 63"/>
            <p:cNvSpPr txBox="1"/>
            <p:nvPr/>
          </p:nvSpPr>
          <p:spPr>
            <a:xfrm>
              <a:off x="3927123" y="3039043"/>
              <a:ext cx="528131" cy="332399"/>
            </a:xfrm>
            <a:prstGeom prst="rect">
              <a:avLst/>
            </a:prstGeom>
            <a:noFill/>
          </p:spPr>
          <p:txBody>
            <a:bodyPr wrap="none" rtlCol="0">
              <a:spAutoFit/>
            </a:bodyPr>
            <a:lstStyle/>
            <a:p>
              <a:r>
                <a:rPr lang="en-US" sz="1200" dirty="0"/>
                <a:t>26</a:t>
              </a:r>
              <a:r>
                <a:rPr lang="ru-RU" sz="1200" dirty="0"/>
                <a:t> </a:t>
              </a:r>
              <a:r>
                <a:rPr lang="en-US" sz="1200" dirty="0" err="1"/>
                <a:t>st</a:t>
              </a:r>
              <a:endParaRPr lang="ru-RU" sz="1200" dirty="0"/>
            </a:p>
          </p:txBody>
        </p:sp>
        <p:sp>
          <p:nvSpPr>
            <p:cNvPr id="65" name="TextBox 64"/>
            <p:cNvSpPr txBox="1"/>
            <p:nvPr/>
          </p:nvSpPr>
          <p:spPr>
            <a:xfrm>
              <a:off x="3927851" y="2808076"/>
              <a:ext cx="528131" cy="332399"/>
            </a:xfrm>
            <a:prstGeom prst="rect">
              <a:avLst/>
            </a:prstGeom>
            <a:noFill/>
          </p:spPr>
          <p:txBody>
            <a:bodyPr wrap="none" rtlCol="0">
              <a:spAutoFit/>
            </a:bodyPr>
            <a:lstStyle/>
            <a:p>
              <a:r>
                <a:rPr lang="en-US" sz="1200" dirty="0"/>
                <a:t>27</a:t>
              </a:r>
              <a:r>
                <a:rPr lang="ru-RU" sz="1200" dirty="0"/>
                <a:t> </a:t>
              </a:r>
              <a:r>
                <a:rPr lang="en-US" sz="1200" dirty="0" err="1"/>
                <a:t>st</a:t>
              </a:r>
              <a:endParaRPr lang="ru-RU" sz="1200" dirty="0"/>
            </a:p>
          </p:txBody>
        </p:sp>
        <p:sp>
          <p:nvSpPr>
            <p:cNvPr id="66" name="TextBox 65"/>
            <p:cNvSpPr txBox="1"/>
            <p:nvPr/>
          </p:nvSpPr>
          <p:spPr>
            <a:xfrm>
              <a:off x="3928579" y="2577109"/>
              <a:ext cx="528131" cy="332399"/>
            </a:xfrm>
            <a:prstGeom prst="rect">
              <a:avLst/>
            </a:prstGeom>
            <a:noFill/>
          </p:spPr>
          <p:txBody>
            <a:bodyPr wrap="none" rtlCol="0">
              <a:spAutoFit/>
            </a:bodyPr>
            <a:lstStyle/>
            <a:p>
              <a:r>
                <a:rPr lang="en-US" sz="1200" dirty="0"/>
                <a:t>28</a:t>
              </a:r>
              <a:r>
                <a:rPr lang="ru-RU" sz="1200" dirty="0"/>
                <a:t> </a:t>
              </a:r>
              <a:r>
                <a:rPr lang="en-US" sz="1200" dirty="0" err="1"/>
                <a:t>st</a:t>
              </a:r>
              <a:endParaRPr lang="ru-RU" sz="1200" dirty="0"/>
            </a:p>
          </p:txBody>
        </p:sp>
        <p:sp>
          <p:nvSpPr>
            <p:cNvPr id="67" name="TextBox 66"/>
            <p:cNvSpPr txBox="1"/>
            <p:nvPr/>
          </p:nvSpPr>
          <p:spPr>
            <a:xfrm>
              <a:off x="3929307" y="2346142"/>
              <a:ext cx="528131" cy="332399"/>
            </a:xfrm>
            <a:prstGeom prst="rect">
              <a:avLst/>
            </a:prstGeom>
            <a:noFill/>
          </p:spPr>
          <p:txBody>
            <a:bodyPr wrap="none" rtlCol="0">
              <a:spAutoFit/>
            </a:bodyPr>
            <a:lstStyle/>
            <a:p>
              <a:r>
                <a:rPr lang="en-US" sz="1200" dirty="0"/>
                <a:t>29</a:t>
              </a:r>
              <a:r>
                <a:rPr lang="ru-RU" sz="1200" dirty="0"/>
                <a:t> </a:t>
              </a:r>
              <a:r>
                <a:rPr lang="en-US" sz="1200" dirty="0" err="1"/>
                <a:t>st</a:t>
              </a:r>
              <a:endParaRPr lang="ru-RU" sz="1200" dirty="0"/>
            </a:p>
          </p:txBody>
        </p:sp>
        <p:sp>
          <p:nvSpPr>
            <p:cNvPr id="68" name="TextBox 67"/>
            <p:cNvSpPr txBox="1"/>
            <p:nvPr/>
          </p:nvSpPr>
          <p:spPr>
            <a:xfrm>
              <a:off x="3930035" y="2115175"/>
              <a:ext cx="528131" cy="332399"/>
            </a:xfrm>
            <a:prstGeom prst="rect">
              <a:avLst/>
            </a:prstGeom>
            <a:noFill/>
          </p:spPr>
          <p:txBody>
            <a:bodyPr wrap="none" rtlCol="0">
              <a:spAutoFit/>
            </a:bodyPr>
            <a:lstStyle/>
            <a:p>
              <a:r>
                <a:rPr lang="en-US" sz="1200" dirty="0"/>
                <a:t>30</a:t>
              </a:r>
              <a:r>
                <a:rPr lang="ru-RU" sz="1200" dirty="0"/>
                <a:t> </a:t>
              </a:r>
              <a:r>
                <a:rPr lang="en-US" sz="1200" dirty="0" err="1"/>
                <a:t>st</a:t>
              </a:r>
              <a:endParaRPr lang="ru-RU" sz="1200" dirty="0"/>
            </a:p>
          </p:txBody>
        </p:sp>
        <p:sp>
          <p:nvSpPr>
            <p:cNvPr id="69" name="TextBox 68"/>
            <p:cNvSpPr txBox="1"/>
            <p:nvPr/>
          </p:nvSpPr>
          <p:spPr>
            <a:xfrm>
              <a:off x="3930763" y="1884208"/>
              <a:ext cx="528131" cy="332399"/>
            </a:xfrm>
            <a:prstGeom prst="rect">
              <a:avLst/>
            </a:prstGeom>
            <a:noFill/>
          </p:spPr>
          <p:txBody>
            <a:bodyPr wrap="none" rtlCol="0">
              <a:spAutoFit/>
            </a:bodyPr>
            <a:lstStyle/>
            <a:p>
              <a:r>
                <a:rPr lang="en-US" sz="1200" dirty="0"/>
                <a:t>31</a:t>
              </a:r>
              <a:r>
                <a:rPr lang="ru-RU" sz="1200" dirty="0"/>
                <a:t> </a:t>
              </a:r>
              <a:r>
                <a:rPr lang="en-US" sz="1200" dirty="0" err="1"/>
                <a:t>st</a:t>
              </a:r>
              <a:endParaRPr lang="ru-RU" sz="1200" dirty="0"/>
            </a:p>
          </p:txBody>
        </p:sp>
        <p:sp>
          <p:nvSpPr>
            <p:cNvPr id="70" name="TextBox 69"/>
            <p:cNvSpPr txBox="1"/>
            <p:nvPr/>
          </p:nvSpPr>
          <p:spPr>
            <a:xfrm>
              <a:off x="3931491" y="1653241"/>
              <a:ext cx="528131" cy="332399"/>
            </a:xfrm>
            <a:prstGeom prst="rect">
              <a:avLst/>
            </a:prstGeom>
            <a:noFill/>
          </p:spPr>
          <p:txBody>
            <a:bodyPr wrap="none" rtlCol="0">
              <a:spAutoFit/>
            </a:bodyPr>
            <a:lstStyle/>
            <a:p>
              <a:r>
                <a:rPr lang="en-US" sz="1200" dirty="0"/>
                <a:t>32</a:t>
              </a:r>
              <a:r>
                <a:rPr lang="ru-RU" sz="1200" dirty="0"/>
                <a:t> </a:t>
              </a:r>
              <a:r>
                <a:rPr lang="en-US" sz="1200" dirty="0" err="1"/>
                <a:t>st</a:t>
              </a:r>
              <a:endParaRPr lang="ru-RU" sz="1200" dirty="0"/>
            </a:p>
          </p:txBody>
        </p:sp>
        <p:sp>
          <p:nvSpPr>
            <p:cNvPr id="71" name="TextBox 70"/>
            <p:cNvSpPr txBox="1"/>
            <p:nvPr/>
          </p:nvSpPr>
          <p:spPr>
            <a:xfrm>
              <a:off x="3932219" y="1422274"/>
              <a:ext cx="528131" cy="332399"/>
            </a:xfrm>
            <a:prstGeom prst="rect">
              <a:avLst/>
            </a:prstGeom>
            <a:noFill/>
          </p:spPr>
          <p:txBody>
            <a:bodyPr wrap="none" rtlCol="0">
              <a:spAutoFit/>
            </a:bodyPr>
            <a:lstStyle/>
            <a:p>
              <a:r>
                <a:rPr lang="en-US" sz="1200" dirty="0"/>
                <a:t>33</a:t>
              </a:r>
              <a:r>
                <a:rPr lang="ru-RU" sz="1200" dirty="0"/>
                <a:t> </a:t>
              </a:r>
              <a:r>
                <a:rPr lang="en-US" sz="1200" dirty="0" err="1"/>
                <a:t>st</a:t>
              </a:r>
              <a:endParaRPr lang="ru-RU" sz="1200" dirty="0"/>
            </a:p>
          </p:txBody>
        </p:sp>
        <p:sp>
          <p:nvSpPr>
            <p:cNvPr id="72" name="TextBox 71"/>
            <p:cNvSpPr txBox="1"/>
            <p:nvPr/>
          </p:nvSpPr>
          <p:spPr>
            <a:xfrm>
              <a:off x="3932947" y="1191307"/>
              <a:ext cx="528131" cy="332399"/>
            </a:xfrm>
            <a:prstGeom prst="rect">
              <a:avLst/>
            </a:prstGeom>
            <a:noFill/>
          </p:spPr>
          <p:txBody>
            <a:bodyPr wrap="none" rtlCol="0">
              <a:spAutoFit/>
            </a:bodyPr>
            <a:lstStyle/>
            <a:p>
              <a:r>
                <a:rPr lang="en-US" sz="1200" dirty="0"/>
                <a:t>3</a:t>
              </a:r>
              <a:r>
                <a:rPr lang="ru-RU" sz="1200" dirty="0"/>
                <a:t>4 </a:t>
              </a:r>
              <a:r>
                <a:rPr lang="en-US" sz="1200" dirty="0" err="1"/>
                <a:t>st</a:t>
              </a:r>
              <a:endParaRPr lang="ru-RU" sz="1200" dirty="0"/>
            </a:p>
          </p:txBody>
        </p:sp>
        <p:sp>
          <p:nvSpPr>
            <p:cNvPr id="73" name="TextBox 72"/>
            <p:cNvSpPr txBox="1"/>
            <p:nvPr/>
          </p:nvSpPr>
          <p:spPr>
            <a:xfrm>
              <a:off x="8276668" y="817460"/>
              <a:ext cx="475131" cy="332399"/>
            </a:xfrm>
            <a:prstGeom prst="rect">
              <a:avLst/>
            </a:prstGeom>
            <a:noFill/>
          </p:spPr>
          <p:txBody>
            <a:bodyPr wrap="none" rtlCol="0">
              <a:spAutoFit/>
            </a:bodyPr>
            <a:lstStyle/>
            <a:p>
              <a:r>
                <a:rPr lang="en-US" sz="1200" dirty="0"/>
                <a:t>5</a:t>
              </a:r>
              <a:r>
                <a:rPr lang="ru-RU" sz="1200" dirty="0"/>
                <a:t> </a:t>
              </a:r>
              <a:r>
                <a:rPr lang="en-US" sz="1200" dirty="0" err="1"/>
                <a:t>av</a:t>
              </a:r>
              <a:endParaRPr lang="ru-RU" sz="1200" dirty="0"/>
            </a:p>
          </p:txBody>
        </p:sp>
        <p:sp>
          <p:nvSpPr>
            <p:cNvPr id="74" name="TextBox 73"/>
            <p:cNvSpPr txBox="1"/>
            <p:nvPr/>
          </p:nvSpPr>
          <p:spPr>
            <a:xfrm>
              <a:off x="7567590" y="817460"/>
              <a:ext cx="475131" cy="332399"/>
            </a:xfrm>
            <a:prstGeom prst="rect">
              <a:avLst/>
            </a:prstGeom>
            <a:noFill/>
          </p:spPr>
          <p:txBody>
            <a:bodyPr wrap="none" rtlCol="0">
              <a:spAutoFit/>
            </a:bodyPr>
            <a:lstStyle/>
            <a:p>
              <a:r>
                <a:rPr lang="en-US" sz="1200" dirty="0"/>
                <a:t>6</a:t>
              </a:r>
              <a:r>
                <a:rPr lang="ru-RU" sz="1200" dirty="0"/>
                <a:t> </a:t>
              </a:r>
              <a:r>
                <a:rPr lang="en-US" sz="1200" dirty="0" err="1"/>
                <a:t>av</a:t>
              </a:r>
              <a:endParaRPr lang="ru-RU" sz="1200" dirty="0"/>
            </a:p>
          </p:txBody>
        </p:sp>
        <p:sp>
          <p:nvSpPr>
            <p:cNvPr id="75" name="TextBox 74"/>
            <p:cNvSpPr txBox="1"/>
            <p:nvPr/>
          </p:nvSpPr>
          <p:spPr>
            <a:xfrm>
              <a:off x="6837896" y="817460"/>
              <a:ext cx="475131" cy="332399"/>
            </a:xfrm>
            <a:prstGeom prst="rect">
              <a:avLst/>
            </a:prstGeom>
            <a:noFill/>
          </p:spPr>
          <p:txBody>
            <a:bodyPr wrap="none" rtlCol="0">
              <a:spAutoFit/>
            </a:bodyPr>
            <a:lstStyle/>
            <a:p>
              <a:r>
                <a:rPr lang="en-US" sz="1200" dirty="0"/>
                <a:t>7</a:t>
              </a:r>
              <a:r>
                <a:rPr lang="ru-RU" sz="1200" dirty="0"/>
                <a:t> </a:t>
              </a:r>
              <a:r>
                <a:rPr lang="en-US" sz="1200" dirty="0" err="1"/>
                <a:t>av</a:t>
              </a:r>
              <a:endParaRPr lang="ru-RU" sz="1200" dirty="0"/>
            </a:p>
          </p:txBody>
        </p:sp>
        <p:sp>
          <p:nvSpPr>
            <p:cNvPr id="76" name="TextBox 75"/>
            <p:cNvSpPr txBox="1"/>
            <p:nvPr/>
          </p:nvSpPr>
          <p:spPr>
            <a:xfrm>
              <a:off x="6108200" y="817460"/>
              <a:ext cx="475131" cy="332399"/>
            </a:xfrm>
            <a:prstGeom prst="rect">
              <a:avLst/>
            </a:prstGeom>
            <a:noFill/>
          </p:spPr>
          <p:txBody>
            <a:bodyPr wrap="none" rtlCol="0">
              <a:spAutoFit/>
            </a:bodyPr>
            <a:lstStyle/>
            <a:p>
              <a:r>
                <a:rPr lang="en-US" sz="1200" dirty="0"/>
                <a:t>8</a:t>
              </a:r>
              <a:r>
                <a:rPr lang="ru-RU" sz="1200" dirty="0"/>
                <a:t> </a:t>
              </a:r>
              <a:r>
                <a:rPr lang="en-US" sz="1200" dirty="0" err="1"/>
                <a:t>av</a:t>
              </a:r>
              <a:endParaRPr lang="ru-RU" sz="1200" dirty="0"/>
            </a:p>
          </p:txBody>
        </p:sp>
        <p:sp>
          <p:nvSpPr>
            <p:cNvPr id="77" name="TextBox 76"/>
            <p:cNvSpPr txBox="1"/>
            <p:nvPr/>
          </p:nvSpPr>
          <p:spPr>
            <a:xfrm>
              <a:off x="5378505" y="817460"/>
              <a:ext cx="475131" cy="332399"/>
            </a:xfrm>
            <a:prstGeom prst="rect">
              <a:avLst/>
            </a:prstGeom>
            <a:noFill/>
          </p:spPr>
          <p:txBody>
            <a:bodyPr wrap="none" rtlCol="0">
              <a:spAutoFit/>
            </a:bodyPr>
            <a:lstStyle/>
            <a:p>
              <a:r>
                <a:rPr lang="en-US" sz="1200" dirty="0"/>
                <a:t>9</a:t>
              </a:r>
              <a:r>
                <a:rPr lang="ru-RU" sz="1200" dirty="0"/>
                <a:t> </a:t>
              </a:r>
              <a:r>
                <a:rPr lang="en-US" sz="1200" dirty="0" err="1"/>
                <a:t>av</a:t>
              </a:r>
              <a:endParaRPr lang="ru-RU" sz="1200" dirty="0"/>
            </a:p>
          </p:txBody>
        </p:sp>
        <p:sp>
          <p:nvSpPr>
            <p:cNvPr id="78" name="TextBox 77"/>
            <p:cNvSpPr txBox="1"/>
            <p:nvPr/>
          </p:nvSpPr>
          <p:spPr>
            <a:xfrm>
              <a:off x="4610405" y="817460"/>
              <a:ext cx="560223" cy="332399"/>
            </a:xfrm>
            <a:prstGeom prst="rect">
              <a:avLst/>
            </a:prstGeom>
            <a:noFill/>
          </p:spPr>
          <p:txBody>
            <a:bodyPr wrap="none" rtlCol="0">
              <a:spAutoFit/>
            </a:bodyPr>
            <a:lstStyle/>
            <a:p>
              <a:r>
                <a:rPr lang="en-US" sz="1200" dirty="0"/>
                <a:t>10 </a:t>
              </a:r>
              <a:r>
                <a:rPr lang="en-US" sz="1200" dirty="0" err="1"/>
                <a:t>av</a:t>
              </a:r>
              <a:endParaRPr lang="ru-RU" sz="1200" dirty="0"/>
            </a:p>
          </p:txBody>
        </p:sp>
        <p:sp>
          <p:nvSpPr>
            <p:cNvPr id="79" name="Овал 78"/>
            <p:cNvSpPr/>
            <p:nvPr/>
          </p:nvSpPr>
          <p:spPr>
            <a:xfrm>
              <a:off x="4802430" y="1316725"/>
              <a:ext cx="153620" cy="1152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Овал 79"/>
            <p:cNvSpPr/>
            <p:nvPr/>
          </p:nvSpPr>
          <p:spPr>
            <a:xfrm>
              <a:off x="8450905" y="5963730"/>
              <a:ext cx="153620" cy="1152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1" name="Заголовок 80"/>
          <p:cNvSpPr>
            <a:spLocks noGrp="1"/>
          </p:cNvSpPr>
          <p:nvPr>
            <p:ph type="title"/>
          </p:nvPr>
        </p:nvSpPr>
        <p:spPr>
          <a:xfrm>
            <a:off x="241161" y="113707"/>
            <a:ext cx="8681776" cy="1056138"/>
          </a:xfrm>
        </p:spPr>
        <p:txBody>
          <a:bodyPr>
            <a:noAutofit/>
          </a:bodyPr>
          <a:lstStyle/>
          <a:p>
            <a:r>
              <a:rPr lang="ru-RU" sz="2100" b="1" dirty="0"/>
              <a:t>Задача навигатора</a:t>
            </a:r>
            <a:r>
              <a:rPr lang="ru-RU" sz="2100" dirty="0"/>
              <a:t>: найти самый быстрый путь от перекрестка 34</a:t>
            </a:r>
            <a:r>
              <a:rPr lang="en-US" sz="2100" dirty="0"/>
              <a:t> street c 10 avenue </a:t>
            </a:r>
            <a:r>
              <a:rPr lang="ru-RU" sz="2100" dirty="0"/>
              <a:t>до перекрестка 14 </a:t>
            </a:r>
            <a:r>
              <a:rPr lang="en-US" sz="2100" dirty="0"/>
              <a:t>street </a:t>
            </a:r>
            <a:r>
              <a:rPr lang="ru-RU" sz="2100" dirty="0"/>
              <a:t>с 5 </a:t>
            </a:r>
            <a:r>
              <a:rPr lang="en-US" sz="2100" dirty="0"/>
              <a:t>avenue</a:t>
            </a:r>
            <a:r>
              <a:rPr lang="ru-RU" sz="2100" dirty="0"/>
              <a:t>. </a:t>
            </a:r>
            <a:r>
              <a:rPr lang="en-US" sz="2100" dirty="0"/>
              <a:t>Google.map </a:t>
            </a:r>
            <a:r>
              <a:rPr lang="ru-RU" sz="2100" dirty="0"/>
              <a:t>указывает время проезда по каждой улице от перекрестка до следующего перекрестка</a:t>
            </a:r>
          </a:p>
        </p:txBody>
      </p:sp>
      <p:sp>
        <p:nvSpPr>
          <p:cNvPr id="83" name="Номер слайда 82"/>
          <p:cNvSpPr>
            <a:spLocks noGrp="1"/>
          </p:cNvSpPr>
          <p:nvPr>
            <p:ph type="sldNum" sz="quarter" idx="12"/>
          </p:nvPr>
        </p:nvSpPr>
        <p:spPr/>
        <p:txBody>
          <a:bodyPr/>
          <a:lstStyle/>
          <a:p>
            <a:fld id="{A32D0F02-96DD-4CEC-9928-ABB5EA17439D}" type="slidenum">
              <a:rPr lang="ru-RU" smtClean="0"/>
              <a:pPr/>
              <a:t>32</a:t>
            </a:fld>
            <a:endParaRPr lang="ru-RU"/>
          </a:p>
        </p:txBody>
      </p:sp>
    </p:spTree>
    <p:extLst>
      <p:ext uri="{BB962C8B-B14F-4D97-AF65-F5344CB8AC3E}">
        <p14:creationId xmlns="" xmlns:p14="http://schemas.microsoft.com/office/powerpoint/2010/main" val="27594643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Группа 80"/>
          <p:cNvGrpSpPr/>
          <p:nvPr/>
        </p:nvGrpSpPr>
        <p:grpSpPr>
          <a:xfrm>
            <a:off x="530612" y="1001259"/>
            <a:ext cx="4460939" cy="4512588"/>
            <a:chOff x="462665" y="625435"/>
            <a:chExt cx="4832684" cy="5415105"/>
          </a:xfrm>
        </p:grpSpPr>
        <p:grpSp>
          <p:nvGrpSpPr>
            <p:cNvPr id="2" name="Группа 80"/>
            <p:cNvGrpSpPr/>
            <p:nvPr/>
          </p:nvGrpSpPr>
          <p:grpSpPr>
            <a:xfrm>
              <a:off x="462665" y="625435"/>
              <a:ext cx="4832684" cy="5415105"/>
              <a:chOff x="3919115" y="817460"/>
              <a:chExt cx="4832684" cy="5415105"/>
            </a:xfrm>
          </p:grpSpPr>
          <p:cxnSp>
            <p:nvCxnSpPr>
              <p:cNvPr id="7" name="Прямая соединительная линия 6"/>
              <p:cNvCxnSpPr/>
              <p:nvPr/>
            </p:nvCxnSpPr>
            <p:spPr>
              <a:xfrm>
                <a:off x="4879240"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608935"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6338630"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7068325"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7798020"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8527715" y="1201510"/>
                <a:ext cx="0" cy="50310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4572000" y="596373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4572000" y="573330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4572000" y="550287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4572000" y="527244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4572000" y="504201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4572000" y="481158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4572000" y="458115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4572000" y="435072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4572000" y="412029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4572000" y="388986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4572000" y="365943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4572000" y="342900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4572000" y="319857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4572000" y="296814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4572000" y="273771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4572000" y="250728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4572000" y="227685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4572000" y="204642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4572000" y="181599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4572000" y="158556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4572000" y="135513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19115" y="5848515"/>
                <a:ext cx="528131" cy="332399"/>
              </a:xfrm>
              <a:prstGeom prst="rect">
                <a:avLst/>
              </a:prstGeom>
              <a:noFill/>
            </p:spPr>
            <p:txBody>
              <a:bodyPr wrap="none" rtlCol="0">
                <a:spAutoFit/>
              </a:bodyPr>
              <a:lstStyle/>
              <a:p>
                <a:r>
                  <a:rPr lang="ru-RU" sz="1200" dirty="0"/>
                  <a:t>14 </a:t>
                </a:r>
                <a:r>
                  <a:rPr lang="en-US" sz="1200" dirty="0" err="1"/>
                  <a:t>st</a:t>
                </a:r>
                <a:endParaRPr lang="ru-RU" sz="1200" dirty="0"/>
              </a:p>
            </p:txBody>
          </p:sp>
          <p:sp>
            <p:nvSpPr>
              <p:cNvPr id="46" name="TextBox 45"/>
              <p:cNvSpPr txBox="1"/>
              <p:nvPr/>
            </p:nvSpPr>
            <p:spPr>
              <a:xfrm>
                <a:off x="3919115" y="5579680"/>
                <a:ext cx="528131" cy="332399"/>
              </a:xfrm>
              <a:prstGeom prst="rect">
                <a:avLst/>
              </a:prstGeom>
              <a:noFill/>
            </p:spPr>
            <p:txBody>
              <a:bodyPr wrap="none" rtlCol="0">
                <a:spAutoFit/>
              </a:bodyPr>
              <a:lstStyle/>
              <a:p>
                <a:r>
                  <a:rPr lang="ru-RU" sz="1200" dirty="0"/>
                  <a:t>1</a:t>
                </a:r>
                <a:r>
                  <a:rPr lang="en-US" sz="1200" dirty="0"/>
                  <a:t>5</a:t>
                </a:r>
                <a:r>
                  <a:rPr lang="ru-RU" sz="1200" dirty="0"/>
                  <a:t> </a:t>
                </a:r>
                <a:r>
                  <a:rPr lang="en-US" sz="1200" dirty="0" err="1"/>
                  <a:t>st</a:t>
                </a:r>
                <a:endParaRPr lang="ru-RU" sz="1200" dirty="0"/>
              </a:p>
            </p:txBody>
          </p:sp>
          <p:sp>
            <p:nvSpPr>
              <p:cNvPr id="54" name="TextBox 53"/>
              <p:cNvSpPr txBox="1"/>
              <p:nvPr/>
            </p:nvSpPr>
            <p:spPr>
              <a:xfrm>
                <a:off x="3919843" y="5348713"/>
                <a:ext cx="528131" cy="332399"/>
              </a:xfrm>
              <a:prstGeom prst="rect">
                <a:avLst/>
              </a:prstGeom>
              <a:noFill/>
            </p:spPr>
            <p:txBody>
              <a:bodyPr wrap="none" rtlCol="0">
                <a:spAutoFit/>
              </a:bodyPr>
              <a:lstStyle/>
              <a:p>
                <a:r>
                  <a:rPr lang="ru-RU" sz="1200" dirty="0"/>
                  <a:t>1</a:t>
                </a:r>
                <a:r>
                  <a:rPr lang="en-US" sz="1200" dirty="0"/>
                  <a:t>6</a:t>
                </a:r>
                <a:r>
                  <a:rPr lang="ru-RU" sz="1200" dirty="0"/>
                  <a:t> </a:t>
                </a:r>
                <a:r>
                  <a:rPr lang="en-US" sz="1200" dirty="0" err="1"/>
                  <a:t>st</a:t>
                </a:r>
                <a:endParaRPr lang="ru-RU" sz="1200" dirty="0"/>
              </a:p>
            </p:txBody>
          </p:sp>
          <p:sp>
            <p:nvSpPr>
              <p:cNvPr id="55" name="TextBox 54"/>
              <p:cNvSpPr txBox="1"/>
              <p:nvPr/>
            </p:nvSpPr>
            <p:spPr>
              <a:xfrm>
                <a:off x="3920571" y="5117746"/>
                <a:ext cx="528131" cy="332399"/>
              </a:xfrm>
              <a:prstGeom prst="rect">
                <a:avLst/>
              </a:prstGeom>
              <a:noFill/>
            </p:spPr>
            <p:txBody>
              <a:bodyPr wrap="none" rtlCol="0">
                <a:spAutoFit/>
              </a:bodyPr>
              <a:lstStyle/>
              <a:p>
                <a:r>
                  <a:rPr lang="ru-RU" sz="1200" dirty="0"/>
                  <a:t>1</a:t>
                </a:r>
                <a:r>
                  <a:rPr lang="en-US" sz="1200" dirty="0"/>
                  <a:t>7</a:t>
                </a:r>
                <a:r>
                  <a:rPr lang="ru-RU" sz="1200" dirty="0"/>
                  <a:t> </a:t>
                </a:r>
                <a:r>
                  <a:rPr lang="en-US" sz="1200" dirty="0" err="1"/>
                  <a:t>st</a:t>
                </a:r>
                <a:endParaRPr lang="ru-RU" sz="1200" dirty="0"/>
              </a:p>
            </p:txBody>
          </p:sp>
          <p:sp>
            <p:nvSpPr>
              <p:cNvPr id="56" name="TextBox 55"/>
              <p:cNvSpPr txBox="1"/>
              <p:nvPr/>
            </p:nvSpPr>
            <p:spPr>
              <a:xfrm>
                <a:off x="3921299" y="4886780"/>
                <a:ext cx="528131" cy="332399"/>
              </a:xfrm>
              <a:prstGeom prst="rect">
                <a:avLst/>
              </a:prstGeom>
              <a:noFill/>
            </p:spPr>
            <p:txBody>
              <a:bodyPr wrap="none" rtlCol="0">
                <a:spAutoFit/>
              </a:bodyPr>
              <a:lstStyle/>
              <a:p>
                <a:r>
                  <a:rPr lang="ru-RU" sz="1200" dirty="0"/>
                  <a:t>1</a:t>
                </a:r>
                <a:r>
                  <a:rPr lang="en-US" sz="1200" dirty="0"/>
                  <a:t>8</a:t>
                </a:r>
                <a:r>
                  <a:rPr lang="ru-RU" sz="1200" dirty="0"/>
                  <a:t> </a:t>
                </a:r>
                <a:r>
                  <a:rPr lang="en-US" sz="1200" dirty="0" err="1"/>
                  <a:t>st</a:t>
                </a:r>
                <a:endParaRPr lang="ru-RU" sz="1200" dirty="0"/>
              </a:p>
            </p:txBody>
          </p:sp>
          <p:sp>
            <p:nvSpPr>
              <p:cNvPr id="57" name="TextBox 56"/>
              <p:cNvSpPr txBox="1"/>
              <p:nvPr/>
            </p:nvSpPr>
            <p:spPr>
              <a:xfrm>
                <a:off x="3922027" y="4655812"/>
                <a:ext cx="528131" cy="332399"/>
              </a:xfrm>
              <a:prstGeom prst="rect">
                <a:avLst/>
              </a:prstGeom>
              <a:noFill/>
            </p:spPr>
            <p:txBody>
              <a:bodyPr wrap="none" rtlCol="0">
                <a:spAutoFit/>
              </a:bodyPr>
              <a:lstStyle/>
              <a:p>
                <a:r>
                  <a:rPr lang="ru-RU" sz="1200" dirty="0"/>
                  <a:t>1</a:t>
                </a:r>
                <a:r>
                  <a:rPr lang="en-US" sz="1200" dirty="0"/>
                  <a:t>9</a:t>
                </a:r>
                <a:r>
                  <a:rPr lang="ru-RU" sz="1200" dirty="0"/>
                  <a:t> </a:t>
                </a:r>
                <a:r>
                  <a:rPr lang="en-US" sz="1200" dirty="0" err="1"/>
                  <a:t>st</a:t>
                </a:r>
                <a:endParaRPr lang="ru-RU" sz="1200" dirty="0"/>
              </a:p>
            </p:txBody>
          </p:sp>
          <p:sp>
            <p:nvSpPr>
              <p:cNvPr id="58" name="TextBox 57"/>
              <p:cNvSpPr txBox="1"/>
              <p:nvPr/>
            </p:nvSpPr>
            <p:spPr>
              <a:xfrm>
                <a:off x="3922755" y="4424844"/>
                <a:ext cx="528131" cy="332399"/>
              </a:xfrm>
              <a:prstGeom prst="rect">
                <a:avLst/>
              </a:prstGeom>
              <a:noFill/>
            </p:spPr>
            <p:txBody>
              <a:bodyPr wrap="none" rtlCol="0">
                <a:spAutoFit/>
              </a:bodyPr>
              <a:lstStyle/>
              <a:p>
                <a:r>
                  <a:rPr lang="en-US" sz="1200" dirty="0"/>
                  <a:t>20</a:t>
                </a:r>
                <a:r>
                  <a:rPr lang="ru-RU" sz="1200" dirty="0"/>
                  <a:t> </a:t>
                </a:r>
                <a:r>
                  <a:rPr lang="en-US" sz="1200" dirty="0" err="1"/>
                  <a:t>st</a:t>
                </a:r>
                <a:endParaRPr lang="ru-RU" sz="1200" dirty="0"/>
              </a:p>
            </p:txBody>
          </p:sp>
          <p:sp>
            <p:nvSpPr>
              <p:cNvPr id="59" name="TextBox 58"/>
              <p:cNvSpPr txBox="1"/>
              <p:nvPr/>
            </p:nvSpPr>
            <p:spPr>
              <a:xfrm>
                <a:off x="3923483" y="4193878"/>
                <a:ext cx="528131" cy="332399"/>
              </a:xfrm>
              <a:prstGeom prst="rect">
                <a:avLst/>
              </a:prstGeom>
              <a:noFill/>
            </p:spPr>
            <p:txBody>
              <a:bodyPr wrap="none" rtlCol="0">
                <a:spAutoFit/>
              </a:bodyPr>
              <a:lstStyle/>
              <a:p>
                <a:r>
                  <a:rPr lang="en-US" sz="1200" dirty="0"/>
                  <a:t>21</a:t>
                </a:r>
                <a:r>
                  <a:rPr lang="ru-RU" sz="1200" dirty="0"/>
                  <a:t> </a:t>
                </a:r>
                <a:r>
                  <a:rPr lang="en-US" sz="1200" dirty="0" err="1"/>
                  <a:t>st</a:t>
                </a:r>
                <a:endParaRPr lang="ru-RU" sz="1200" dirty="0"/>
              </a:p>
            </p:txBody>
          </p:sp>
          <p:sp>
            <p:nvSpPr>
              <p:cNvPr id="60" name="TextBox 59"/>
              <p:cNvSpPr txBox="1"/>
              <p:nvPr/>
            </p:nvSpPr>
            <p:spPr>
              <a:xfrm>
                <a:off x="3924211" y="3962910"/>
                <a:ext cx="528131" cy="332399"/>
              </a:xfrm>
              <a:prstGeom prst="rect">
                <a:avLst/>
              </a:prstGeom>
              <a:noFill/>
            </p:spPr>
            <p:txBody>
              <a:bodyPr wrap="none" rtlCol="0">
                <a:spAutoFit/>
              </a:bodyPr>
              <a:lstStyle/>
              <a:p>
                <a:r>
                  <a:rPr lang="en-US" sz="1200" dirty="0"/>
                  <a:t>22</a:t>
                </a:r>
                <a:r>
                  <a:rPr lang="ru-RU" sz="1200" dirty="0"/>
                  <a:t> </a:t>
                </a:r>
                <a:r>
                  <a:rPr lang="en-US" sz="1200" dirty="0" err="1"/>
                  <a:t>st</a:t>
                </a:r>
                <a:endParaRPr lang="ru-RU" sz="1200" dirty="0"/>
              </a:p>
            </p:txBody>
          </p:sp>
          <p:sp>
            <p:nvSpPr>
              <p:cNvPr id="61" name="TextBox 60"/>
              <p:cNvSpPr txBox="1"/>
              <p:nvPr/>
            </p:nvSpPr>
            <p:spPr>
              <a:xfrm>
                <a:off x="3924939" y="3731944"/>
                <a:ext cx="528131" cy="332399"/>
              </a:xfrm>
              <a:prstGeom prst="rect">
                <a:avLst/>
              </a:prstGeom>
              <a:noFill/>
            </p:spPr>
            <p:txBody>
              <a:bodyPr wrap="none" rtlCol="0">
                <a:spAutoFit/>
              </a:bodyPr>
              <a:lstStyle/>
              <a:p>
                <a:r>
                  <a:rPr lang="en-US" sz="1200" dirty="0"/>
                  <a:t>23</a:t>
                </a:r>
                <a:r>
                  <a:rPr lang="ru-RU" sz="1200" dirty="0"/>
                  <a:t> </a:t>
                </a:r>
                <a:r>
                  <a:rPr lang="en-US" sz="1200" dirty="0" err="1"/>
                  <a:t>st</a:t>
                </a:r>
                <a:endParaRPr lang="ru-RU" sz="1200" dirty="0"/>
              </a:p>
            </p:txBody>
          </p:sp>
          <p:sp>
            <p:nvSpPr>
              <p:cNvPr id="62" name="TextBox 61"/>
              <p:cNvSpPr txBox="1"/>
              <p:nvPr/>
            </p:nvSpPr>
            <p:spPr>
              <a:xfrm>
                <a:off x="3925667" y="3500977"/>
                <a:ext cx="528131" cy="332399"/>
              </a:xfrm>
              <a:prstGeom prst="rect">
                <a:avLst/>
              </a:prstGeom>
              <a:noFill/>
            </p:spPr>
            <p:txBody>
              <a:bodyPr wrap="none" rtlCol="0">
                <a:spAutoFit/>
              </a:bodyPr>
              <a:lstStyle/>
              <a:p>
                <a:r>
                  <a:rPr lang="en-US" sz="1200" dirty="0"/>
                  <a:t>24</a:t>
                </a:r>
                <a:r>
                  <a:rPr lang="ru-RU" sz="1200" dirty="0"/>
                  <a:t> </a:t>
                </a:r>
                <a:r>
                  <a:rPr lang="en-US" sz="1200" dirty="0" err="1"/>
                  <a:t>st</a:t>
                </a:r>
                <a:endParaRPr lang="ru-RU" sz="1200" dirty="0"/>
              </a:p>
            </p:txBody>
          </p:sp>
          <p:sp>
            <p:nvSpPr>
              <p:cNvPr id="63" name="TextBox 62"/>
              <p:cNvSpPr txBox="1"/>
              <p:nvPr/>
            </p:nvSpPr>
            <p:spPr>
              <a:xfrm>
                <a:off x="3926395" y="3270010"/>
                <a:ext cx="528131" cy="332399"/>
              </a:xfrm>
              <a:prstGeom prst="rect">
                <a:avLst/>
              </a:prstGeom>
              <a:noFill/>
            </p:spPr>
            <p:txBody>
              <a:bodyPr wrap="none" rtlCol="0">
                <a:spAutoFit/>
              </a:bodyPr>
              <a:lstStyle/>
              <a:p>
                <a:r>
                  <a:rPr lang="en-US" sz="1200" dirty="0"/>
                  <a:t>25</a:t>
                </a:r>
                <a:r>
                  <a:rPr lang="ru-RU" sz="1200" dirty="0"/>
                  <a:t> </a:t>
                </a:r>
                <a:r>
                  <a:rPr lang="en-US" sz="1200" dirty="0" err="1"/>
                  <a:t>st</a:t>
                </a:r>
                <a:endParaRPr lang="ru-RU" sz="1200" dirty="0"/>
              </a:p>
            </p:txBody>
          </p:sp>
          <p:sp>
            <p:nvSpPr>
              <p:cNvPr id="64" name="TextBox 63"/>
              <p:cNvSpPr txBox="1"/>
              <p:nvPr/>
            </p:nvSpPr>
            <p:spPr>
              <a:xfrm>
                <a:off x="3927123" y="3039043"/>
                <a:ext cx="528131" cy="332399"/>
              </a:xfrm>
              <a:prstGeom prst="rect">
                <a:avLst/>
              </a:prstGeom>
              <a:noFill/>
            </p:spPr>
            <p:txBody>
              <a:bodyPr wrap="none" rtlCol="0">
                <a:spAutoFit/>
              </a:bodyPr>
              <a:lstStyle/>
              <a:p>
                <a:r>
                  <a:rPr lang="en-US" sz="1200" dirty="0"/>
                  <a:t>26</a:t>
                </a:r>
                <a:r>
                  <a:rPr lang="ru-RU" sz="1200" dirty="0"/>
                  <a:t> </a:t>
                </a:r>
                <a:r>
                  <a:rPr lang="en-US" sz="1200" dirty="0" err="1"/>
                  <a:t>st</a:t>
                </a:r>
                <a:endParaRPr lang="ru-RU" sz="1200" dirty="0"/>
              </a:p>
            </p:txBody>
          </p:sp>
          <p:sp>
            <p:nvSpPr>
              <p:cNvPr id="65" name="TextBox 64"/>
              <p:cNvSpPr txBox="1"/>
              <p:nvPr/>
            </p:nvSpPr>
            <p:spPr>
              <a:xfrm>
                <a:off x="3927851" y="2808076"/>
                <a:ext cx="528131" cy="332399"/>
              </a:xfrm>
              <a:prstGeom prst="rect">
                <a:avLst/>
              </a:prstGeom>
              <a:noFill/>
            </p:spPr>
            <p:txBody>
              <a:bodyPr wrap="none" rtlCol="0">
                <a:spAutoFit/>
              </a:bodyPr>
              <a:lstStyle/>
              <a:p>
                <a:r>
                  <a:rPr lang="en-US" sz="1200" dirty="0"/>
                  <a:t>27</a:t>
                </a:r>
                <a:r>
                  <a:rPr lang="ru-RU" sz="1200" dirty="0"/>
                  <a:t> </a:t>
                </a:r>
                <a:r>
                  <a:rPr lang="en-US" sz="1200" dirty="0" err="1"/>
                  <a:t>st</a:t>
                </a:r>
                <a:endParaRPr lang="ru-RU" sz="1200" dirty="0"/>
              </a:p>
            </p:txBody>
          </p:sp>
          <p:sp>
            <p:nvSpPr>
              <p:cNvPr id="66" name="TextBox 65"/>
              <p:cNvSpPr txBox="1"/>
              <p:nvPr/>
            </p:nvSpPr>
            <p:spPr>
              <a:xfrm>
                <a:off x="3928579" y="2577109"/>
                <a:ext cx="528131" cy="332399"/>
              </a:xfrm>
              <a:prstGeom prst="rect">
                <a:avLst/>
              </a:prstGeom>
              <a:noFill/>
            </p:spPr>
            <p:txBody>
              <a:bodyPr wrap="none" rtlCol="0">
                <a:spAutoFit/>
              </a:bodyPr>
              <a:lstStyle/>
              <a:p>
                <a:r>
                  <a:rPr lang="en-US" sz="1200" dirty="0"/>
                  <a:t>28</a:t>
                </a:r>
                <a:r>
                  <a:rPr lang="ru-RU" sz="1200" dirty="0"/>
                  <a:t> </a:t>
                </a:r>
                <a:r>
                  <a:rPr lang="en-US" sz="1200" dirty="0" err="1"/>
                  <a:t>st</a:t>
                </a:r>
                <a:endParaRPr lang="ru-RU" sz="1200" dirty="0"/>
              </a:p>
            </p:txBody>
          </p:sp>
          <p:sp>
            <p:nvSpPr>
              <p:cNvPr id="67" name="TextBox 66"/>
              <p:cNvSpPr txBox="1"/>
              <p:nvPr/>
            </p:nvSpPr>
            <p:spPr>
              <a:xfrm>
                <a:off x="3929307" y="2346142"/>
                <a:ext cx="528131" cy="332399"/>
              </a:xfrm>
              <a:prstGeom prst="rect">
                <a:avLst/>
              </a:prstGeom>
              <a:noFill/>
            </p:spPr>
            <p:txBody>
              <a:bodyPr wrap="none" rtlCol="0">
                <a:spAutoFit/>
              </a:bodyPr>
              <a:lstStyle/>
              <a:p>
                <a:r>
                  <a:rPr lang="en-US" sz="1200" dirty="0"/>
                  <a:t>29</a:t>
                </a:r>
                <a:r>
                  <a:rPr lang="ru-RU" sz="1200" dirty="0"/>
                  <a:t> </a:t>
                </a:r>
                <a:r>
                  <a:rPr lang="en-US" sz="1200" dirty="0" err="1"/>
                  <a:t>st</a:t>
                </a:r>
                <a:endParaRPr lang="ru-RU" sz="1200" dirty="0"/>
              </a:p>
            </p:txBody>
          </p:sp>
          <p:sp>
            <p:nvSpPr>
              <p:cNvPr id="68" name="TextBox 67"/>
              <p:cNvSpPr txBox="1"/>
              <p:nvPr/>
            </p:nvSpPr>
            <p:spPr>
              <a:xfrm>
                <a:off x="3930035" y="2115175"/>
                <a:ext cx="528131" cy="332399"/>
              </a:xfrm>
              <a:prstGeom prst="rect">
                <a:avLst/>
              </a:prstGeom>
              <a:noFill/>
            </p:spPr>
            <p:txBody>
              <a:bodyPr wrap="none" rtlCol="0">
                <a:spAutoFit/>
              </a:bodyPr>
              <a:lstStyle/>
              <a:p>
                <a:r>
                  <a:rPr lang="en-US" sz="1200" dirty="0"/>
                  <a:t>30</a:t>
                </a:r>
                <a:r>
                  <a:rPr lang="ru-RU" sz="1200" dirty="0"/>
                  <a:t> </a:t>
                </a:r>
                <a:r>
                  <a:rPr lang="en-US" sz="1200" dirty="0" err="1"/>
                  <a:t>st</a:t>
                </a:r>
                <a:endParaRPr lang="ru-RU" sz="1200" dirty="0"/>
              </a:p>
            </p:txBody>
          </p:sp>
          <p:sp>
            <p:nvSpPr>
              <p:cNvPr id="69" name="TextBox 68"/>
              <p:cNvSpPr txBox="1"/>
              <p:nvPr/>
            </p:nvSpPr>
            <p:spPr>
              <a:xfrm>
                <a:off x="3930763" y="1884208"/>
                <a:ext cx="528131" cy="332399"/>
              </a:xfrm>
              <a:prstGeom prst="rect">
                <a:avLst/>
              </a:prstGeom>
              <a:noFill/>
            </p:spPr>
            <p:txBody>
              <a:bodyPr wrap="none" rtlCol="0">
                <a:spAutoFit/>
              </a:bodyPr>
              <a:lstStyle/>
              <a:p>
                <a:r>
                  <a:rPr lang="en-US" sz="1200" dirty="0"/>
                  <a:t>31</a:t>
                </a:r>
                <a:r>
                  <a:rPr lang="ru-RU" sz="1200" dirty="0"/>
                  <a:t> </a:t>
                </a:r>
                <a:r>
                  <a:rPr lang="en-US" sz="1200" dirty="0" err="1"/>
                  <a:t>st</a:t>
                </a:r>
                <a:endParaRPr lang="ru-RU" sz="1200" dirty="0"/>
              </a:p>
            </p:txBody>
          </p:sp>
          <p:sp>
            <p:nvSpPr>
              <p:cNvPr id="70" name="TextBox 69"/>
              <p:cNvSpPr txBox="1"/>
              <p:nvPr/>
            </p:nvSpPr>
            <p:spPr>
              <a:xfrm>
                <a:off x="3931491" y="1653241"/>
                <a:ext cx="528131" cy="332399"/>
              </a:xfrm>
              <a:prstGeom prst="rect">
                <a:avLst/>
              </a:prstGeom>
              <a:noFill/>
            </p:spPr>
            <p:txBody>
              <a:bodyPr wrap="none" rtlCol="0">
                <a:spAutoFit/>
              </a:bodyPr>
              <a:lstStyle/>
              <a:p>
                <a:r>
                  <a:rPr lang="en-US" sz="1200" dirty="0"/>
                  <a:t>32</a:t>
                </a:r>
                <a:r>
                  <a:rPr lang="ru-RU" sz="1200" dirty="0"/>
                  <a:t> </a:t>
                </a:r>
                <a:r>
                  <a:rPr lang="en-US" sz="1200" dirty="0" err="1"/>
                  <a:t>st</a:t>
                </a:r>
                <a:endParaRPr lang="ru-RU" sz="1200" dirty="0"/>
              </a:p>
            </p:txBody>
          </p:sp>
          <p:sp>
            <p:nvSpPr>
              <p:cNvPr id="71" name="TextBox 70"/>
              <p:cNvSpPr txBox="1"/>
              <p:nvPr/>
            </p:nvSpPr>
            <p:spPr>
              <a:xfrm>
                <a:off x="3932219" y="1422274"/>
                <a:ext cx="528131" cy="332399"/>
              </a:xfrm>
              <a:prstGeom prst="rect">
                <a:avLst/>
              </a:prstGeom>
              <a:noFill/>
            </p:spPr>
            <p:txBody>
              <a:bodyPr wrap="none" rtlCol="0">
                <a:spAutoFit/>
              </a:bodyPr>
              <a:lstStyle/>
              <a:p>
                <a:r>
                  <a:rPr lang="en-US" sz="1200" dirty="0"/>
                  <a:t>33</a:t>
                </a:r>
                <a:r>
                  <a:rPr lang="ru-RU" sz="1200" dirty="0"/>
                  <a:t> </a:t>
                </a:r>
                <a:r>
                  <a:rPr lang="en-US" sz="1200" dirty="0" err="1"/>
                  <a:t>st</a:t>
                </a:r>
                <a:endParaRPr lang="ru-RU" sz="1200" dirty="0"/>
              </a:p>
            </p:txBody>
          </p:sp>
          <p:sp>
            <p:nvSpPr>
              <p:cNvPr id="72" name="TextBox 71"/>
              <p:cNvSpPr txBox="1"/>
              <p:nvPr/>
            </p:nvSpPr>
            <p:spPr>
              <a:xfrm>
                <a:off x="3932947" y="1191307"/>
                <a:ext cx="528131" cy="332399"/>
              </a:xfrm>
              <a:prstGeom prst="rect">
                <a:avLst/>
              </a:prstGeom>
              <a:noFill/>
            </p:spPr>
            <p:txBody>
              <a:bodyPr wrap="none" rtlCol="0">
                <a:spAutoFit/>
              </a:bodyPr>
              <a:lstStyle/>
              <a:p>
                <a:r>
                  <a:rPr lang="en-US" sz="1200" dirty="0"/>
                  <a:t>3</a:t>
                </a:r>
                <a:r>
                  <a:rPr lang="ru-RU" sz="1200" dirty="0"/>
                  <a:t>4 </a:t>
                </a:r>
                <a:r>
                  <a:rPr lang="en-US" sz="1200" dirty="0" err="1"/>
                  <a:t>st</a:t>
                </a:r>
                <a:endParaRPr lang="ru-RU" sz="1200" dirty="0"/>
              </a:p>
            </p:txBody>
          </p:sp>
          <p:sp>
            <p:nvSpPr>
              <p:cNvPr id="73" name="TextBox 72"/>
              <p:cNvSpPr txBox="1"/>
              <p:nvPr/>
            </p:nvSpPr>
            <p:spPr>
              <a:xfrm>
                <a:off x="8276668" y="817460"/>
                <a:ext cx="475131" cy="332399"/>
              </a:xfrm>
              <a:prstGeom prst="rect">
                <a:avLst/>
              </a:prstGeom>
              <a:noFill/>
            </p:spPr>
            <p:txBody>
              <a:bodyPr wrap="none" rtlCol="0">
                <a:spAutoFit/>
              </a:bodyPr>
              <a:lstStyle/>
              <a:p>
                <a:r>
                  <a:rPr lang="en-US" sz="1200" dirty="0"/>
                  <a:t>5</a:t>
                </a:r>
                <a:r>
                  <a:rPr lang="ru-RU" sz="1200" dirty="0"/>
                  <a:t> </a:t>
                </a:r>
                <a:r>
                  <a:rPr lang="en-US" sz="1200" dirty="0" err="1"/>
                  <a:t>av</a:t>
                </a:r>
                <a:endParaRPr lang="ru-RU" sz="1200" dirty="0"/>
              </a:p>
            </p:txBody>
          </p:sp>
          <p:sp>
            <p:nvSpPr>
              <p:cNvPr id="74" name="TextBox 73"/>
              <p:cNvSpPr txBox="1"/>
              <p:nvPr/>
            </p:nvSpPr>
            <p:spPr>
              <a:xfrm>
                <a:off x="7567590" y="817460"/>
                <a:ext cx="475131" cy="332399"/>
              </a:xfrm>
              <a:prstGeom prst="rect">
                <a:avLst/>
              </a:prstGeom>
              <a:noFill/>
            </p:spPr>
            <p:txBody>
              <a:bodyPr wrap="none" rtlCol="0">
                <a:spAutoFit/>
              </a:bodyPr>
              <a:lstStyle/>
              <a:p>
                <a:r>
                  <a:rPr lang="en-US" sz="1200" dirty="0"/>
                  <a:t>6</a:t>
                </a:r>
                <a:r>
                  <a:rPr lang="ru-RU" sz="1200" dirty="0"/>
                  <a:t> </a:t>
                </a:r>
                <a:r>
                  <a:rPr lang="en-US" sz="1200" dirty="0" err="1"/>
                  <a:t>av</a:t>
                </a:r>
                <a:endParaRPr lang="ru-RU" sz="1200" dirty="0"/>
              </a:p>
            </p:txBody>
          </p:sp>
          <p:sp>
            <p:nvSpPr>
              <p:cNvPr id="75" name="TextBox 74"/>
              <p:cNvSpPr txBox="1"/>
              <p:nvPr/>
            </p:nvSpPr>
            <p:spPr>
              <a:xfrm>
                <a:off x="6837896" y="817460"/>
                <a:ext cx="475131" cy="332399"/>
              </a:xfrm>
              <a:prstGeom prst="rect">
                <a:avLst/>
              </a:prstGeom>
              <a:noFill/>
            </p:spPr>
            <p:txBody>
              <a:bodyPr wrap="none" rtlCol="0">
                <a:spAutoFit/>
              </a:bodyPr>
              <a:lstStyle/>
              <a:p>
                <a:r>
                  <a:rPr lang="en-US" sz="1200" dirty="0"/>
                  <a:t>7</a:t>
                </a:r>
                <a:r>
                  <a:rPr lang="ru-RU" sz="1200" dirty="0"/>
                  <a:t> </a:t>
                </a:r>
                <a:r>
                  <a:rPr lang="en-US" sz="1200" dirty="0" err="1"/>
                  <a:t>av</a:t>
                </a:r>
                <a:endParaRPr lang="ru-RU" sz="1200" dirty="0"/>
              </a:p>
            </p:txBody>
          </p:sp>
          <p:sp>
            <p:nvSpPr>
              <p:cNvPr id="76" name="TextBox 75"/>
              <p:cNvSpPr txBox="1"/>
              <p:nvPr/>
            </p:nvSpPr>
            <p:spPr>
              <a:xfrm>
                <a:off x="6108200" y="817460"/>
                <a:ext cx="475131" cy="332399"/>
              </a:xfrm>
              <a:prstGeom prst="rect">
                <a:avLst/>
              </a:prstGeom>
              <a:noFill/>
            </p:spPr>
            <p:txBody>
              <a:bodyPr wrap="none" rtlCol="0">
                <a:spAutoFit/>
              </a:bodyPr>
              <a:lstStyle/>
              <a:p>
                <a:r>
                  <a:rPr lang="en-US" sz="1200" dirty="0"/>
                  <a:t>8</a:t>
                </a:r>
                <a:r>
                  <a:rPr lang="ru-RU" sz="1200" dirty="0"/>
                  <a:t> </a:t>
                </a:r>
                <a:r>
                  <a:rPr lang="en-US" sz="1200" dirty="0" err="1"/>
                  <a:t>av</a:t>
                </a:r>
                <a:endParaRPr lang="ru-RU" sz="1200" dirty="0"/>
              </a:p>
            </p:txBody>
          </p:sp>
          <p:sp>
            <p:nvSpPr>
              <p:cNvPr id="77" name="TextBox 76"/>
              <p:cNvSpPr txBox="1"/>
              <p:nvPr/>
            </p:nvSpPr>
            <p:spPr>
              <a:xfrm>
                <a:off x="5378505" y="817460"/>
                <a:ext cx="475131" cy="332399"/>
              </a:xfrm>
              <a:prstGeom prst="rect">
                <a:avLst/>
              </a:prstGeom>
              <a:noFill/>
            </p:spPr>
            <p:txBody>
              <a:bodyPr wrap="none" rtlCol="0">
                <a:spAutoFit/>
              </a:bodyPr>
              <a:lstStyle/>
              <a:p>
                <a:r>
                  <a:rPr lang="en-US" sz="1200" dirty="0"/>
                  <a:t>9</a:t>
                </a:r>
                <a:r>
                  <a:rPr lang="ru-RU" sz="1200" dirty="0"/>
                  <a:t> </a:t>
                </a:r>
                <a:r>
                  <a:rPr lang="en-US" sz="1200" dirty="0" err="1"/>
                  <a:t>av</a:t>
                </a:r>
                <a:endParaRPr lang="ru-RU" sz="1200" dirty="0"/>
              </a:p>
            </p:txBody>
          </p:sp>
          <p:sp>
            <p:nvSpPr>
              <p:cNvPr id="78" name="TextBox 77"/>
              <p:cNvSpPr txBox="1"/>
              <p:nvPr/>
            </p:nvSpPr>
            <p:spPr>
              <a:xfrm>
                <a:off x="4610405" y="817460"/>
                <a:ext cx="560223" cy="332399"/>
              </a:xfrm>
              <a:prstGeom prst="rect">
                <a:avLst/>
              </a:prstGeom>
              <a:noFill/>
            </p:spPr>
            <p:txBody>
              <a:bodyPr wrap="none" rtlCol="0">
                <a:spAutoFit/>
              </a:bodyPr>
              <a:lstStyle/>
              <a:p>
                <a:r>
                  <a:rPr lang="en-US" sz="1200" dirty="0"/>
                  <a:t>10 </a:t>
                </a:r>
                <a:r>
                  <a:rPr lang="en-US" sz="1200" dirty="0" err="1"/>
                  <a:t>av</a:t>
                </a:r>
                <a:endParaRPr lang="ru-RU" sz="1200" dirty="0"/>
              </a:p>
            </p:txBody>
          </p:sp>
          <p:sp>
            <p:nvSpPr>
              <p:cNvPr id="79" name="Овал 78"/>
              <p:cNvSpPr/>
              <p:nvPr/>
            </p:nvSpPr>
            <p:spPr>
              <a:xfrm>
                <a:off x="4802430" y="1355130"/>
                <a:ext cx="153620" cy="1152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Овал 79"/>
              <p:cNvSpPr/>
              <p:nvPr/>
            </p:nvSpPr>
            <p:spPr>
              <a:xfrm>
                <a:off x="8450905" y="5925325"/>
                <a:ext cx="153620" cy="1152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92" name="Прямая со стрелкой 91"/>
            <p:cNvCxnSpPr/>
            <p:nvPr/>
          </p:nvCxnSpPr>
          <p:spPr>
            <a:xfrm>
              <a:off x="4303165" y="5118820"/>
              <a:ext cx="768100" cy="0"/>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3" name="Прямая со стрелкой 92"/>
            <p:cNvCxnSpPr/>
            <p:nvPr/>
          </p:nvCxnSpPr>
          <p:spPr>
            <a:xfrm>
              <a:off x="5032860" y="5118820"/>
              <a:ext cx="38404" cy="652885"/>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4" name="Прямая со стрелкой 93"/>
            <p:cNvCxnSpPr/>
            <p:nvPr/>
          </p:nvCxnSpPr>
          <p:spPr>
            <a:xfrm>
              <a:off x="3611875" y="3505810"/>
              <a:ext cx="768100" cy="0"/>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5" name="Прямая со стрелкой 94"/>
            <p:cNvCxnSpPr/>
            <p:nvPr/>
          </p:nvCxnSpPr>
          <p:spPr>
            <a:xfrm>
              <a:off x="4341570" y="3505810"/>
              <a:ext cx="0" cy="1613010"/>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7" name="Прямая со стрелкой 96"/>
            <p:cNvCxnSpPr/>
            <p:nvPr/>
          </p:nvCxnSpPr>
          <p:spPr>
            <a:xfrm>
              <a:off x="3611875" y="2776115"/>
              <a:ext cx="0" cy="729695"/>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8" name="Прямая со стрелкой 97"/>
            <p:cNvCxnSpPr/>
            <p:nvPr/>
          </p:nvCxnSpPr>
          <p:spPr>
            <a:xfrm>
              <a:off x="2882180" y="2776115"/>
              <a:ext cx="768100" cy="38405"/>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9" name="Прямая со стрелкой 98"/>
            <p:cNvCxnSpPr/>
            <p:nvPr/>
          </p:nvCxnSpPr>
          <p:spPr>
            <a:xfrm>
              <a:off x="2882180" y="1163105"/>
              <a:ext cx="0" cy="1689820"/>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0" name="Прямая со стрелкой 99"/>
            <p:cNvCxnSpPr/>
            <p:nvPr/>
          </p:nvCxnSpPr>
          <p:spPr>
            <a:xfrm>
              <a:off x="1422790" y="1201510"/>
              <a:ext cx="1459390" cy="0"/>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115" name="TextBox 114"/>
          <p:cNvSpPr txBox="1"/>
          <p:nvPr/>
        </p:nvSpPr>
        <p:spPr>
          <a:xfrm>
            <a:off x="351692" y="105143"/>
            <a:ext cx="8153677" cy="851277"/>
          </a:xfrm>
          <a:prstGeom prst="rect">
            <a:avLst/>
          </a:prstGeom>
          <a:noFill/>
        </p:spPr>
        <p:txBody>
          <a:bodyPr wrap="square" lIns="81043" tIns="40522" rIns="81043" bIns="40522" rtlCol="0">
            <a:spAutoFit/>
          </a:bodyPr>
          <a:lstStyle/>
          <a:p>
            <a:pPr algn="ctr"/>
            <a:r>
              <a:rPr lang="ru-RU" sz="2500" dirty="0"/>
              <a:t>Время данного пути вычисляется как сумма времен проезда от перекрестка до следующего</a:t>
            </a:r>
          </a:p>
        </p:txBody>
      </p:sp>
      <p:sp>
        <p:nvSpPr>
          <p:cNvPr id="116" name="TextBox 115"/>
          <p:cNvSpPr txBox="1"/>
          <p:nvPr/>
        </p:nvSpPr>
        <p:spPr>
          <a:xfrm>
            <a:off x="5245566" y="2249422"/>
            <a:ext cx="3296922" cy="1051332"/>
          </a:xfrm>
          <a:prstGeom prst="rect">
            <a:avLst/>
          </a:prstGeom>
          <a:noFill/>
        </p:spPr>
        <p:txBody>
          <a:bodyPr wrap="square" lIns="81043" tIns="40522" rIns="81043" bIns="40522" rtlCol="0">
            <a:spAutoFit/>
          </a:bodyPr>
          <a:lstStyle/>
          <a:p>
            <a:r>
              <a:rPr lang="ru-RU" sz="2100" dirty="0"/>
              <a:t>На каждом участке улицы указано время с учетом трафика (не показано)</a:t>
            </a:r>
          </a:p>
        </p:txBody>
      </p:sp>
      <p:sp>
        <p:nvSpPr>
          <p:cNvPr id="82" name="TextBox 81"/>
          <p:cNvSpPr txBox="1"/>
          <p:nvPr/>
        </p:nvSpPr>
        <p:spPr>
          <a:xfrm>
            <a:off x="5245566" y="3553448"/>
            <a:ext cx="3296922" cy="1051332"/>
          </a:xfrm>
          <a:prstGeom prst="rect">
            <a:avLst/>
          </a:prstGeom>
          <a:noFill/>
        </p:spPr>
        <p:txBody>
          <a:bodyPr wrap="square" lIns="81043" tIns="40522" rIns="81043" bIns="40522" rtlCol="0">
            <a:spAutoFit/>
          </a:bodyPr>
          <a:lstStyle/>
          <a:p>
            <a:r>
              <a:rPr lang="ru-RU" sz="2100" dirty="0"/>
              <a:t>Дополнительное </a:t>
            </a:r>
            <a:r>
              <a:rPr lang="ru-RU" sz="2100" dirty="0" smtClean="0"/>
              <a:t>условие пассажира: </a:t>
            </a:r>
            <a:r>
              <a:rPr lang="ru-RU" sz="2100" dirty="0"/>
              <a:t>едем только на юг  или на восток</a:t>
            </a:r>
          </a:p>
        </p:txBody>
      </p:sp>
      <p:sp>
        <p:nvSpPr>
          <p:cNvPr id="102" name="Номер слайда 101"/>
          <p:cNvSpPr>
            <a:spLocks noGrp="1"/>
          </p:cNvSpPr>
          <p:nvPr>
            <p:ph type="sldNum" sz="quarter" idx="12"/>
          </p:nvPr>
        </p:nvSpPr>
        <p:spPr/>
        <p:txBody>
          <a:bodyPr/>
          <a:lstStyle/>
          <a:p>
            <a:fld id="{A32D0F02-96DD-4CEC-9928-ABB5EA17439D}" type="slidenum">
              <a:rPr lang="ru-RU" smtClean="0"/>
              <a:pPr/>
              <a:t>33</a:t>
            </a:fld>
            <a:endParaRPr lang="ru-RU" dirty="0"/>
          </a:p>
        </p:txBody>
      </p:sp>
    </p:spTree>
    <p:extLst>
      <p:ext uri="{BB962C8B-B14F-4D97-AF65-F5344CB8AC3E}">
        <p14:creationId xmlns="" xmlns:p14="http://schemas.microsoft.com/office/powerpoint/2010/main" val="3981201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80"/>
          <p:cNvGrpSpPr/>
          <p:nvPr/>
        </p:nvGrpSpPr>
        <p:grpSpPr>
          <a:xfrm>
            <a:off x="601515" y="1033264"/>
            <a:ext cx="4360445" cy="3424446"/>
            <a:chOff x="466305" y="587030"/>
            <a:chExt cx="4723815" cy="4109335"/>
          </a:xfrm>
        </p:grpSpPr>
        <p:grpSp>
          <p:nvGrpSpPr>
            <p:cNvPr id="3" name="Группа 80"/>
            <p:cNvGrpSpPr/>
            <p:nvPr/>
          </p:nvGrpSpPr>
          <p:grpSpPr>
            <a:xfrm>
              <a:off x="466305" y="625435"/>
              <a:ext cx="4723815" cy="4070930"/>
              <a:chOff x="3922755" y="817460"/>
              <a:chExt cx="4723815" cy="4070930"/>
            </a:xfrm>
          </p:grpSpPr>
          <p:cxnSp>
            <p:nvCxnSpPr>
              <p:cNvPr id="15" name="Прямая соединительная линия 14"/>
              <p:cNvCxnSpPr/>
              <p:nvPr/>
            </p:nvCxnSpPr>
            <p:spPr>
              <a:xfrm>
                <a:off x="4959690" y="1201510"/>
                <a:ext cx="0" cy="361007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843005" y="1201510"/>
                <a:ext cx="3640" cy="368688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6726320" y="1201510"/>
                <a:ext cx="3640" cy="364847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7686445" y="1201510"/>
                <a:ext cx="3640" cy="364847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4572000" y="458115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4572000" y="3928265"/>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4575640" y="312176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4575640" y="2315255"/>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4572000" y="158556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922755" y="4424844"/>
                <a:ext cx="528131" cy="332399"/>
              </a:xfrm>
              <a:prstGeom prst="rect">
                <a:avLst/>
              </a:prstGeom>
              <a:noFill/>
            </p:spPr>
            <p:txBody>
              <a:bodyPr wrap="none" rtlCol="0">
                <a:spAutoFit/>
              </a:bodyPr>
              <a:lstStyle/>
              <a:p>
                <a:r>
                  <a:rPr lang="en-US" sz="1200" dirty="0"/>
                  <a:t>20</a:t>
                </a:r>
                <a:r>
                  <a:rPr lang="ru-RU" sz="1200" dirty="0"/>
                  <a:t> </a:t>
                </a:r>
                <a:r>
                  <a:rPr lang="en-US" sz="1200" dirty="0" err="1"/>
                  <a:t>st</a:t>
                </a:r>
                <a:endParaRPr lang="ru-RU" sz="1200" dirty="0"/>
              </a:p>
            </p:txBody>
          </p:sp>
          <p:sp>
            <p:nvSpPr>
              <p:cNvPr id="59" name="TextBox 58"/>
              <p:cNvSpPr txBox="1"/>
              <p:nvPr/>
            </p:nvSpPr>
            <p:spPr>
              <a:xfrm>
                <a:off x="3923483" y="3771423"/>
                <a:ext cx="528131" cy="332399"/>
              </a:xfrm>
              <a:prstGeom prst="rect">
                <a:avLst/>
              </a:prstGeom>
              <a:noFill/>
            </p:spPr>
            <p:txBody>
              <a:bodyPr wrap="none" rtlCol="0">
                <a:spAutoFit/>
              </a:bodyPr>
              <a:lstStyle/>
              <a:p>
                <a:r>
                  <a:rPr lang="en-US" sz="1200" dirty="0"/>
                  <a:t>21</a:t>
                </a:r>
                <a:r>
                  <a:rPr lang="ru-RU" sz="1200" dirty="0"/>
                  <a:t> </a:t>
                </a:r>
                <a:r>
                  <a:rPr lang="en-US" sz="1200" dirty="0" err="1"/>
                  <a:t>st</a:t>
                </a:r>
                <a:endParaRPr lang="ru-RU" sz="1200" dirty="0"/>
              </a:p>
            </p:txBody>
          </p:sp>
          <p:sp>
            <p:nvSpPr>
              <p:cNvPr id="60" name="TextBox 59"/>
              <p:cNvSpPr txBox="1"/>
              <p:nvPr/>
            </p:nvSpPr>
            <p:spPr>
              <a:xfrm>
                <a:off x="3927851" y="2964381"/>
                <a:ext cx="528131" cy="332399"/>
              </a:xfrm>
              <a:prstGeom prst="rect">
                <a:avLst/>
              </a:prstGeom>
              <a:noFill/>
            </p:spPr>
            <p:txBody>
              <a:bodyPr wrap="none" rtlCol="0">
                <a:spAutoFit/>
              </a:bodyPr>
              <a:lstStyle/>
              <a:p>
                <a:r>
                  <a:rPr lang="en-US" sz="1200" dirty="0"/>
                  <a:t>22</a:t>
                </a:r>
                <a:r>
                  <a:rPr lang="ru-RU" sz="1200" dirty="0"/>
                  <a:t> </a:t>
                </a:r>
                <a:r>
                  <a:rPr lang="en-US" sz="1200" dirty="0" err="1"/>
                  <a:t>st</a:t>
                </a:r>
                <a:endParaRPr lang="ru-RU" sz="1200" dirty="0"/>
              </a:p>
            </p:txBody>
          </p:sp>
          <p:sp>
            <p:nvSpPr>
              <p:cNvPr id="61" name="TextBox 60"/>
              <p:cNvSpPr txBox="1"/>
              <p:nvPr/>
            </p:nvSpPr>
            <p:spPr>
              <a:xfrm>
                <a:off x="3928579" y="2157339"/>
                <a:ext cx="528131" cy="332399"/>
              </a:xfrm>
              <a:prstGeom prst="rect">
                <a:avLst/>
              </a:prstGeom>
              <a:noFill/>
            </p:spPr>
            <p:txBody>
              <a:bodyPr wrap="none" rtlCol="0">
                <a:spAutoFit/>
              </a:bodyPr>
              <a:lstStyle/>
              <a:p>
                <a:r>
                  <a:rPr lang="en-US" sz="1200" dirty="0"/>
                  <a:t>23</a:t>
                </a:r>
                <a:r>
                  <a:rPr lang="ru-RU" sz="1200" dirty="0"/>
                  <a:t> </a:t>
                </a:r>
                <a:r>
                  <a:rPr lang="en-US" sz="1200" dirty="0" err="1"/>
                  <a:t>st</a:t>
                </a:r>
                <a:endParaRPr lang="ru-RU" sz="1200" dirty="0"/>
              </a:p>
            </p:txBody>
          </p:sp>
          <p:sp>
            <p:nvSpPr>
              <p:cNvPr id="62" name="TextBox 61"/>
              <p:cNvSpPr txBox="1"/>
              <p:nvPr/>
            </p:nvSpPr>
            <p:spPr>
              <a:xfrm>
                <a:off x="3925667" y="1427107"/>
                <a:ext cx="528131" cy="332399"/>
              </a:xfrm>
              <a:prstGeom prst="rect">
                <a:avLst/>
              </a:prstGeom>
              <a:noFill/>
            </p:spPr>
            <p:txBody>
              <a:bodyPr wrap="none" rtlCol="0">
                <a:spAutoFit/>
              </a:bodyPr>
              <a:lstStyle/>
              <a:p>
                <a:r>
                  <a:rPr lang="en-US" sz="1200" dirty="0"/>
                  <a:t>24</a:t>
                </a:r>
                <a:r>
                  <a:rPr lang="ru-RU" sz="1200" dirty="0"/>
                  <a:t> </a:t>
                </a:r>
                <a:r>
                  <a:rPr lang="en-US" sz="1200" dirty="0" err="1"/>
                  <a:t>st</a:t>
                </a:r>
                <a:endParaRPr lang="ru-RU" sz="1200" dirty="0"/>
              </a:p>
            </p:txBody>
          </p:sp>
          <p:sp>
            <p:nvSpPr>
              <p:cNvPr id="74" name="TextBox 73"/>
              <p:cNvSpPr txBox="1"/>
              <p:nvPr/>
            </p:nvSpPr>
            <p:spPr>
              <a:xfrm>
                <a:off x="7494420" y="855328"/>
                <a:ext cx="475130" cy="332399"/>
              </a:xfrm>
              <a:prstGeom prst="rect">
                <a:avLst/>
              </a:prstGeom>
              <a:noFill/>
            </p:spPr>
            <p:txBody>
              <a:bodyPr wrap="none" rtlCol="0">
                <a:spAutoFit/>
              </a:bodyPr>
              <a:lstStyle/>
              <a:p>
                <a:r>
                  <a:rPr lang="en-US" sz="1200" dirty="0"/>
                  <a:t>6</a:t>
                </a:r>
                <a:r>
                  <a:rPr lang="ru-RU" sz="1200" dirty="0"/>
                  <a:t> </a:t>
                </a:r>
                <a:r>
                  <a:rPr lang="en-US" sz="1200" dirty="0" err="1"/>
                  <a:t>av</a:t>
                </a:r>
                <a:endParaRPr lang="ru-RU" sz="1200" dirty="0"/>
              </a:p>
            </p:txBody>
          </p:sp>
          <p:sp>
            <p:nvSpPr>
              <p:cNvPr id="75" name="TextBox 74"/>
              <p:cNvSpPr txBox="1"/>
              <p:nvPr/>
            </p:nvSpPr>
            <p:spPr>
              <a:xfrm>
                <a:off x="6495890" y="817460"/>
                <a:ext cx="475130" cy="332399"/>
              </a:xfrm>
              <a:prstGeom prst="rect">
                <a:avLst/>
              </a:prstGeom>
              <a:noFill/>
            </p:spPr>
            <p:txBody>
              <a:bodyPr wrap="none" rtlCol="0">
                <a:spAutoFit/>
              </a:bodyPr>
              <a:lstStyle/>
              <a:p>
                <a:r>
                  <a:rPr lang="en-US" sz="1200" dirty="0"/>
                  <a:t>7</a:t>
                </a:r>
                <a:r>
                  <a:rPr lang="ru-RU" sz="1200" dirty="0"/>
                  <a:t> </a:t>
                </a:r>
                <a:r>
                  <a:rPr lang="en-US" sz="1200" dirty="0" err="1"/>
                  <a:t>av</a:t>
                </a:r>
                <a:endParaRPr lang="ru-RU" sz="1200" dirty="0"/>
              </a:p>
            </p:txBody>
          </p:sp>
          <p:sp>
            <p:nvSpPr>
              <p:cNvPr id="76" name="TextBox 75"/>
              <p:cNvSpPr txBox="1"/>
              <p:nvPr/>
            </p:nvSpPr>
            <p:spPr>
              <a:xfrm>
                <a:off x="5591957" y="817460"/>
                <a:ext cx="475130" cy="332399"/>
              </a:xfrm>
              <a:prstGeom prst="rect">
                <a:avLst/>
              </a:prstGeom>
              <a:noFill/>
            </p:spPr>
            <p:txBody>
              <a:bodyPr wrap="none" rtlCol="0">
                <a:spAutoFit/>
              </a:bodyPr>
              <a:lstStyle/>
              <a:p>
                <a:r>
                  <a:rPr lang="en-US" sz="1200" dirty="0"/>
                  <a:t>8</a:t>
                </a:r>
                <a:r>
                  <a:rPr lang="ru-RU" sz="1200" dirty="0"/>
                  <a:t> </a:t>
                </a:r>
                <a:r>
                  <a:rPr lang="en-US" sz="1200" dirty="0" err="1"/>
                  <a:t>av</a:t>
                </a:r>
                <a:endParaRPr lang="ru-RU" sz="1200" dirty="0"/>
              </a:p>
            </p:txBody>
          </p:sp>
          <p:sp>
            <p:nvSpPr>
              <p:cNvPr id="77" name="TextBox 76"/>
              <p:cNvSpPr txBox="1"/>
              <p:nvPr/>
            </p:nvSpPr>
            <p:spPr>
              <a:xfrm>
                <a:off x="4767665" y="817460"/>
                <a:ext cx="475130" cy="332399"/>
              </a:xfrm>
              <a:prstGeom prst="rect">
                <a:avLst/>
              </a:prstGeom>
              <a:noFill/>
            </p:spPr>
            <p:txBody>
              <a:bodyPr wrap="none" rtlCol="0">
                <a:spAutoFit/>
              </a:bodyPr>
              <a:lstStyle/>
              <a:p>
                <a:r>
                  <a:rPr lang="en-US" sz="1200" dirty="0"/>
                  <a:t>9</a:t>
                </a:r>
                <a:r>
                  <a:rPr lang="ru-RU" sz="1200" dirty="0"/>
                  <a:t> </a:t>
                </a:r>
                <a:r>
                  <a:rPr lang="en-US" sz="1200" dirty="0" err="1"/>
                  <a:t>av</a:t>
                </a:r>
                <a:endParaRPr lang="ru-RU" sz="1200" dirty="0"/>
              </a:p>
            </p:txBody>
          </p:sp>
        </p:grpSp>
        <p:cxnSp>
          <p:nvCxnSpPr>
            <p:cNvPr id="94" name="Прямая со стрелкой 93"/>
            <p:cNvCxnSpPr/>
            <p:nvPr/>
          </p:nvCxnSpPr>
          <p:spPr>
            <a:xfrm>
              <a:off x="2386555" y="2123230"/>
              <a:ext cx="729695" cy="38405"/>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5" name="Прямая со стрелкой 94"/>
            <p:cNvCxnSpPr/>
            <p:nvPr/>
          </p:nvCxnSpPr>
          <p:spPr>
            <a:xfrm flipH="1">
              <a:off x="3231465" y="1316725"/>
              <a:ext cx="19203" cy="652886"/>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1" name="Прямая со стрелкой 110"/>
            <p:cNvCxnSpPr/>
            <p:nvPr/>
          </p:nvCxnSpPr>
          <p:spPr>
            <a:xfrm>
              <a:off x="1196000" y="817460"/>
              <a:ext cx="1035715" cy="1190555"/>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8" name="Прямая со стрелкой 117"/>
            <p:cNvCxnSpPr>
              <a:endCxn id="107" idx="1"/>
            </p:cNvCxnSpPr>
            <p:nvPr/>
          </p:nvCxnSpPr>
          <p:spPr>
            <a:xfrm>
              <a:off x="1349620" y="587030"/>
              <a:ext cx="1778844" cy="736284"/>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115" name="TextBox 114"/>
          <p:cNvSpPr txBox="1"/>
          <p:nvPr/>
        </p:nvSpPr>
        <p:spPr>
          <a:xfrm>
            <a:off x="495162" y="137147"/>
            <a:ext cx="8153677" cy="574278"/>
          </a:xfrm>
          <a:prstGeom prst="rect">
            <a:avLst/>
          </a:prstGeom>
          <a:noFill/>
        </p:spPr>
        <p:txBody>
          <a:bodyPr wrap="square" lIns="81043" tIns="40522" rIns="81043" bIns="40522" rtlCol="0">
            <a:spAutoFit/>
          </a:bodyPr>
          <a:lstStyle/>
          <a:p>
            <a:pPr algn="ctr"/>
            <a:r>
              <a:rPr lang="ru-RU" sz="3200" dirty="0"/>
              <a:t>Основной шаг алгоритма</a:t>
            </a:r>
          </a:p>
        </p:txBody>
      </p:sp>
      <p:sp>
        <p:nvSpPr>
          <p:cNvPr id="116" name="TextBox 115"/>
          <p:cNvSpPr txBox="1"/>
          <p:nvPr/>
        </p:nvSpPr>
        <p:spPr>
          <a:xfrm>
            <a:off x="5245565" y="873243"/>
            <a:ext cx="3674147" cy="4606151"/>
          </a:xfrm>
          <a:prstGeom prst="rect">
            <a:avLst/>
          </a:prstGeom>
          <a:noFill/>
        </p:spPr>
        <p:txBody>
          <a:bodyPr wrap="square" lIns="81043" tIns="40522" rIns="81043" bIns="40522" rtlCol="0">
            <a:spAutoFit/>
          </a:bodyPr>
          <a:lstStyle/>
          <a:p>
            <a:pPr>
              <a:buFont typeface="Arial" pitchFamily="34" charset="0"/>
              <a:buChar char="•"/>
            </a:pPr>
            <a:r>
              <a:rPr lang="ru-RU" sz="2100" dirty="0" smtClean="0"/>
              <a:t> На </a:t>
            </a:r>
            <a:r>
              <a:rPr lang="ru-RU" sz="2100" dirty="0"/>
              <a:t>перекресток </a:t>
            </a:r>
            <a:r>
              <a:rPr lang="en-US" sz="2100" dirty="0"/>
              <a:t>C </a:t>
            </a:r>
            <a:r>
              <a:rPr lang="ru-RU" sz="2100" dirty="0"/>
              <a:t>можно попасть либо из </a:t>
            </a:r>
            <a:r>
              <a:rPr lang="en-US" sz="2100" dirty="0"/>
              <a:t>A, </a:t>
            </a:r>
            <a:r>
              <a:rPr lang="ru-RU" sz="2100" dirty="0"/>
              <a:t>либо из </a:t>
            </a:r>
            <a:r>
              <a:rPr lang="en-US" sz="2100" dirty="0"/>
              <a:t>B.</a:t>
            </a:r>
          </a:p>
          <a:p>
            <a:pPr>
              <a:buFont typeface="Arial" charset="0"/>
              <a:buChar char="•"/>
            </a:pPr>
            <a:r>
              <a:rPr lang="ru-RU" sz="2100" dirty="0" smtClean="0"/>
              <a:t> Если </a:t>
            </a:r>
            <a:r>
              <a:rPr lang="ru-RU" sz="2100" dirty="0"/>
              <a:t>оптимальный путь в </a:t>
            </a:r>
            <a:r>
              <a:rPr lang="en-US" sz="2100" dirty="0"/>
              <a:t>A </a:t>
            </a:r>
            <a:r>
              <a:rPr lang="ru-RU" sz="2100" dirty="0"/>
              <a:t>занимает 20</a:t>
            </a:r>
            <a:r>
              <a:rPr lang="en-US" sz="2100" dirty="0"/>
              <a:t> </a:t>
            </a:r>
            <a:r>
              <a:rPr lang="ru-RU" sz="2100" dirty="0"/>
              <a:t>мин, путь </a:t>
            </a:r>
            <a:r>
              <a:rPr lang="en-US" sz="2100" dirty="0"/>
              <a:t>A-C – </a:t>
            </a:r>
            <a:r>
              <a:rPr lang="ru-RU" sz="2100" dirty="0"/>
              <a:t>2</a:t>
            </a:r>
            <a:r>
              <a:rPr lang="en-US" sz="2100" dirty="0"/>
              <a:t> </a:t>
            </a:r>
            <a:r>
              <a:rPr lang="ru-RU" sz="2100" dirty="0"/>
              <a:t>мин, то путь в </a:t>
            </a:r>
            <a:r>
              <a:rPr lang="en-US" sz="2100" dirty="0"/>
              <a:t>C </a:t>
            </a:r>
            <a:r>
              <a:rPr lang="ru-RU" sz="2100" dirty="0"/>
              <a:t>через </a:t>
            </a:r>
            <a:r>
              <a:rPr lang="en-US" sz="2100" dirty="0"/>
              <a:t>A </a:t>
            </a:r>
            <a:r>
              <a:rPr lang="ru-RU" sz="2100" dirty="0"/>
              <a:t>занимает 22 мин </a:t>
            </a:r>
            <a:endParaRPr lang="ru-RU" sz="2100" dirty="0" smtClean="0"/>
          </a:p>
          <a:p>
            <a:pPr>
              <a:buFont typeface="Arial" charset="0"/>
              <a:buChar char="•"/>
            </a:pPr>
            <a:r>
              <a:rPr lang="ru-RU" sz="2100" dirty="0" smtClean="0"/>
              <a:t> Если </a:t>
            </a:r>
            <a:r>
              <a:rPr lang="ru-RU" sz="2100" dirty="0"/>
              <a:t>оптимальный путь в </a:t>
            </a:r>
            <a:r>
              <a:rPr lang="en-US" sz="2100" dirty="0"/>
              <a:t>B – </a:t>
            </a:r>
            <a:r>
              <a:rPr lang="ru-RU" sz="2100" dirty="0"/>
              <a:t>10</a:t>
            </a:r>
            <a:r>
              <a:rPr lang="en-US" sz="2100" dirty="0"/>
              <a:t> </a:t>
            </a:r>
            <a:r>
              <a:rPr lang="ru-RU" sz="2100" dirty="0"/>
              <a:t>мин, </a:t>
            </a:r>
            <a:r>
              <a:rPr lang="en-US" sz="2100" dirty="0"/>
              <a:t>B-C – </a:t>
            </a:r>
            <a:r>
              <a:rPr lang="ru-RU" sz="2100" dirty="0"/>
              <a:t>15</a:t>
            </a:r>
            <a:r>
              <a:rPr lang="en-US" sz="2100" dirty="0"/>
              <a:t> </a:t>
            </a:r>
            <a:r>
              <a:rPr lang="ru-RU" sz="2100" dirty="0"/>
              <a:t>мин  (пробка), то путь в </a:t>
            </a:r>
            <a:r>
              <a:rPr lang="en-US" sz="2100" dirty="0"/>
              <a:t>C </a:t>
            </a:r>
            <a:r>
              <a:rPr lang="ru-RU" sz="2100" dirty="0"/>
              <a:t>через </a:t>
            </a:r>
            <a:r>
              <a:rPr lang="en-US" sz="2100" dirty="0"/>
              <a:t>B </a:t>
            </a:r>
            <a:r>
              <a:rPr lang="ru-RU" sz="2100" dirty="0"/>
              <a:t>занимает 25 мин</a:t>
            </a:r>
          </a:p>
          <a:p>
            <a:pPr>
              <a:buFont typeface="Arial" charset="0"/>
              <a:buChar char="•"/>
            </a:pPr>
            <a:r>
              <a:rPr lang="ru-RU" sz="2100" dirty="0" smtClean="0"/>
              <a:t> Значит</a:t>
            </a:r>
            <a:r>
              <a:rPr lang="ru-RU" sz="2100" dirty="0"/>
              <a:t>, оптимальный путь до </a:t>
            </a:r>
            <a:r>
              <a:rPr lang="en-US" sz="2100" dirty="0"/>
              <a:t>C</a:t>
            </a:r>
            <a:r>
              <a:rPr lang="ru-RU" sz="2100" dirty="0"/>
              <a:t> занимает 22 мин, и это путь из </a:t>
            </a:r>
            <a:r>
              <a:rPr lang="en-US" sz="2100" dirty="0"/>
              <a:t>A.</a:t>
            </a:r>
            <a:endParaRPr lang="ru-RU" sz="2100" dirty="0"/>
          </a:p>
          <a:p>
            <a:pPr>
              <a:buFont typeface="Arial" charset="0"/>
              <a:buChar char="•"/>
            </a:pPr>
            <a:r>
              <a:rPr lang="ru-RU" sz="2100" dirty="0"/>
              <a:t> Запомним это в </a:t>
            </a:r>
            <a:r>
              <a:rPr lang="en-US" sz="2100" dirty="0"/>
              <a:t>C!</a:t>
            </a:r>
            <a:endParaRPr lang="ru-RU" sz="2100" dirty="0"/>
          </a:p>
        </p:txBody>
      </p:sp>
      <p:sp>
        <p:nvSpPr>
          <p:cNvPr id="105" name="Овал 104"/>
          <p:cNvSpPr/>
          <p:nvPr/>
        </p:nvSpPr>
        <p:spPr>
          <a:xfrm>
            <a:off x="2196800" y="2153409"/>
            <a:ext cx="319057" cy="2560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en-US" dirty="0">
                <a:solidFill>
                  <a:schemeClr val="tx1"/>
                </a:solidFill>
              </a:rPr>
              <a:t>A</a:t>
            </a:r>
            <a:endParaRPr lang="ru-RU" dirty="0">
              <a:solidFill>
                <a:schemeClr val="tx1"/>
              </a:solidFill>
            </a:endParaRPr>
          </a:p>
        </p:txBody>
      </p:sp>
      <p:sp>
        <p:nvSpPr>
          <p:cNvPr id="107" name="Овал 106"/>
          <p:cNvSpPr/>
          <p:nvPr/>
        </p:nvSpPr>
        <p:spPr>
          <a:xfrm>
            <a:off x="3012168" y="1609338"/>
            <a:ext cx="319057" cy="2560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en-US" dirty="0">
                <a:solidFill>
                  <a:schemeClr val="tx1"/>
                </a:solidFill>
              </a:rPr>
              <a:t>B</a:t>
            </a:r>
            <a:endParaRPr lang="ru-RU" dirty="0">
              <a:solidFill>
                <a:schemeClr val="tx1"/>
              </a:solidFill>
            </a:endParaRPr>
          </a:p>
        </p:txBody>
      </p:sp>
      <p:sp>
        <p:nvSpPr>
          <p:cNvPr id="108" name="Овал 107"/>
          <p:cNvSpPr/>
          <p:nvPr/>
        </p:nvSpPr>
        <p:spPr>
          <a:xfrm>
            <a:off x="3012168" y="2185412"/>
            <a:ext cx="319057" cy="2550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en-US" dirty="0">
                <a:solidFill>
                  <a:schemeClr val="tx1"/>
                </a:solidFill>
              </a:rPr>
              <a:t>C</a:t>
            </a:r>
            <a:endParaRPr lang="ru-RU" dirty="0">
              <a:solidFill>
                <a:schemeClr val="tx1"/>
              </a:solidFill>
            </a:endParaRPr>
          </a:p>
        </p:txBody>
      </p:sp>
      <p:sp>
        <p:nvSpPr>
          <p:cNvPr id="120" name="Прямоугольник 119"/>
          <p:cNvSpPr/>
          <p:nvPr/>
        </p:nvSpPr>
        <p:spPr>
          <a:xfrm>
            <a:off x="1948643" y="2345433"/>
            <a:ext cx="372059" cy="328057"/>
          </a:xfrm>
          <a:prstGeom prst="rect">
            <a:avLst/>
          </a:prstGeom>
        </p:spPr>
        <p:txBody>
          <a:bodyPr wrap="none" lIns="81043" tIns="40522" rIns="81043" bIns="40522">
            <a:spAutoFit/>
          </a:bodyPr>
          <a:lstStyle/>
          <a:p>
            <a:r>
              <a:rPr lang="ru-RU" dirty="0"/>
              <a:t>20</a:t>
            </a:r>
          </a:p>
        </p:txBody>
      </p:sp>
      <p:sp>
        <p:nvSpPr>
          <p:cNvPr id="121" name="Прямоугольник 120"/>
          <p:cNvSpPr/>
          <p:nvPr/>
        </p:nvSpPr>
        <p:spPr>
          <a:xfrm>
            <a:off x="2586757" y="2089400"/>
            <a:ext cx="386496" cy="328057"/>
          </a:xfrm>
          <a:prstGeom prst="rect">
            <a:avLst/>
          </a:prstGeom>
        </p:spPr>
        <p:txBody>
          <a:bodyPr wrap="square" lIns="81043" tIns="40522" rIns="81043" bIns="40522">
            <a:spAutoFit/>
          </a:bodyPr>
          <a:lstStyle/>
          <a:p>
            <a:r>
              <a:rPr lang="ru-RU" dirty="0"/>
              <a:t>2</a:t>
            </a:r>
          </a:p>
        </p:txBody>
      </p:sp>
      <p:sp>
        <p:nvSpPr>
          <p:cNvPr id="122" name="Прямоугольник 121"/>
          <p:cNvSpPr/>
          <p:nvPr/>
        </p:nvSpPr>
        <p:spPr>
          <a:xfrm>
            <a:off x="3189420" y="1865371"/>
            <a:ext cx="386496" cy="328057"/>
          </a:xfrm>
          <a:prstGeom prst="rect">
            <a:avLst/>
          </a:prstGeom>
        </p:spPr>
        <p:txBody>
          <a:bodyPr wrap="square" lIns="81043" tIns="40522" rIns="81043" bIns="40522">
            <a:spAutoFit/>
          </a:bodyPr>
          <a:lstStyle/>
          <a:p>
            <a:r>
              <a:rPr lang="en-US" dirty="0"/>
              <a:t>15</a:t>
            </a:r>
            <a:endParaRPr lang="ru-RU" dirty="0"/>
          </a:p>
        </p:txBody>
      </p:sp>
      <p:sp>
        <p:nvSpPr>
          <p:cNvPr id="123" name="Прямоугольник 122"/>
          <p:cNvSpPr/>
          <p:nvPr/>
        </p:nvSpPr>
        <p:spPr>
          <a:xfrm>
            <a:off x="3189420" y="1417312"/>
            <a:ext cx="386496" cy="328057"/>
          </a:xfrm>
          <a:prstGeom prst="rect">
            <a:avLst/>
          </a:prstGeom>
        </p:spPr>
        <p:txBody>
          <a:bodyPr wrap="square" lIns="81043" tIns="40522" rIns="81043" bIns="40522">
            <a:spAutoFit/>
          </a:bodyPr>
          <a:lstStyle/>
          <a:p>
            <a:r>
              <a:rPr lang="en-US" dirty="0"/>
              <a:t>1</a:t>
            </a:r>
            <a:r>
              <a:rPr lang="ru-RU" dirty="0"/>
              <a:t>0</a:t>
            </a:r>
          </a:p>
        </p:txBody>
      </p:sp>
      <p:sp>
        <p:nvSpPr>
          <p:cNvPr id="39" name="TextBox 38"/>
          <p:cNvSpPr txBox="1"/>
          <p:nvPr/>
        </p:nvSpPr>
        <p:spPr>
          <a:xfrm>
            <a:off x="3189422" y="2345433"/>
            <a:ext cx="780826" cy="328057"/>
          </a:xfrm>
          <a:prstGeom prst="rect">
            <a:avLst/>
          </a:prstGeom>
          <a:noFill/>
        </p:spPr>
        <p:txBody>
          <a:bodyPr wrap="none" lIns="81043" tIns="40522" rIns="81043" bIns="40522" rtlCol="0">
            <a:spAutoFit/>
          </a:bodyPr>
          <a:lstStyle/>
          <a:p>
            <a:r>
              <a:rPr lang="ru-RU" dirty="0"/>
              <a:t>22 из </a:t>
            </a:r>
            <a:r>
              <a:rPr lang="en-US" dirty="0"/>
              <a:t>A</a:t>
            </a:r>
            <a:endParaRPr lang="ru-RU" dirty="0"/>
          </a:p>
        </p:txBody>
      </p:sp>
      <p:sp>
        <p:nvSpPr>
          <p:cNvPr id="40" name="Номер слайда 39"/>
          <p:cNvSpPr>
            <a:spLocks noGrp="1"/>
          </p:cNvSpPr>
          <p:nvPr>
            <p:ph type="sldNum" sz="quarter" idx="12"/>
          </p:nvPr>
        </p:nvSpPr>
        <p:spPr/>
        <p:txBody>
          <a:bodyPr/>
          <a:lstStyle/>
          <a:p>
            <a:fld id="{A32D0F02-96DD-4CEC-9928-ABB5EA17439D}" type="slidenum">
              <a:rPr lang="ru-RU" smtClean="0"/>
              <a:pPr/>
              <a:t>34</a:t>
            </a:fld>
            <a:endParaRPr lang="ru-RU"/>
          </a:p>
        </p:txBody>
      </p:sp>
    </p:spTree>
    <p:extLst>
      <p:ext uri="{BB962C8B-B14F-4D97-AF65-F5344CB8AC3E}">
        <p14:creationId xmlns="" xmlns:p14="http://schemas.microsoft.com/office/powerpoint/2010/main" val="37442793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Box 114"/>
          <p:cNvSpPr txBox="1"/>
          <p:nvPr/>
        </p:nvSpPr>
        <p:spPr>
          <a:xfrm>
            <a:off x="495162" y="2"/>
            <a:ext cx="8153677" cy="851277"/>
          </a:xfrm>
          <a:prstGeom prst="rect">
            <a:avLst/>
          </a:prstGeom>
          <a:noFill/>
        </p:spPr>
        <p:txBody>
          <a:bodyPr wrap="square" lIns="81043" tIns="40522" rIns="81043" bIns="40522" rtlCol="0">
            <a:spAutoFit/>
          </a:bodyPr>
          <a:lstStyle/>
          <a:p>
            <a:r>
              <a:rPr lang="ru-RU" sz="2500" dirty="0"/>
              <a:t>Такой порядок расчетов обеспечивает вычисление оптимального пути от начала до любого перекрестка</a:t>
            </a:r>
          </a:p>
        </p:txBody>
      </p:sp>
      <p:sp>
        <p:nvSpPr>
          <p:cNvPr id="157" name="TextBox 156"/>
          <p:cNvSpPr txBox="1"/>
          <p:nvPr/>
        </p:nvSpPr>
        <p:spPr>
          <a:xfrm>
            <a:off x="5139213" y="1001259"/>
            <a:ext cx="3474175" cy="728166"/>
          </a:xfrm>
          <a:prstGeom prst="rect">
            <a:avLst/>
          </a:prstGeom>
          <a:noFill/>
        </p:spPr>
        <p:txBody>
          <a:bodyPr wrap="square" lIns="81043" tIns="40522" rIns="81043" bIns="40522" rtlCol="0">
            <a:spAutoFit/>
          </a:bodyPr>
          <a:lstStyle/>
          <a:p>
            <a:r>
              <a:rPr lang="ru-RU" sz="2100" dirty="0"/>
              <a:t>Лучшее время вычислили.</a:t>
            </a:r>
          </a:p>
          <a:p>
            <a:r>
              <a:rPr lang="ru-RU" sz="2100" dirty="0"/>
              <a:t>А как ехать-то? </a:t>
            </a:r>
          </a:p>
        </p:txBody>
      </p:sp>
      <p:grpSp>
        <p:nvGrpSpPr>
          <p:cNvPr id="159" name="Группа 80"/>
          <p:cNvGrpSpPr/>
          <p:nvPr/>
        </p:nvGrpSpPr>
        <p:grpSpPr>
          <a:xfrm>
            <a:off x="601515" y="1065267"/>
            <a:ext cx="4360445" cy="3392442"/>
            <a:chOff x="3922755" y="817460"/>
            <a:chExt cx="4723815" cy="4070930"/>
          </a:xfrm>
        </p:grpSpPr>
        <p:cxnSp>
          <p:nvCxnSpPr>
            <p:cNvPr id="164" name="Прямая соединительная линия 163"/>
            <p:cNvCxnSpPr/>
            <p:nvPr/>
          </p:nvCxnSpPr>
          <p:spPr>
            <a:xfrm>
              <a:off x="4959690" y="1201510"/>
              <a:ext cx="0" cy="361007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5" name="Прямая соединительная линия 164"/>
            <p:cNvCxnSpPr/>
            <p:nvPr/>
          </p:nvCxnSpPr>
          <p:spPr>
            <a:xfrm>
              <a:off x="5843005" y="1201510"/>
              <a:ext cx="3640" cy="368688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6" name="Прямая соединительная линия 165"/>
            <p:cNvCxnSpPr/>
            <p:nvPr/>
          </p:nvCxnSpPr>
          <p:spPr>
            <a:xfrm>
              <a:off x="6726320" y="1201510"/>
              <a:ext cx="3640" cy="364847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7" name="Прямая соединительная линия 166"/>
            <p:cNvCxnSpPr/>
            <p:nvPr/>
          </p:nvCxnSpPr>
          <p:spPr>
            <a:xfrm>
              <a:off x="7686445" y="1201510"/>
              <a:ext cx="3640" cy="364847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8" name="Прямая соединительная линия 167"/>
            <p:cNvCxnSpPr/>
            <p:nvPr/>
          </p:nvCxnSpPr>
          <p:spPr>
            <a:xfrm>
              <a:off x="4572000" y="458115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9" name="Прямая соединительная линия 168"/>
            <p:cNvCxnSpPr/>
            <p:nvPr/>
          </p:nvCxnSpPr>
          <p:spPr>
            <a:xfrm>
              <a:off x="4572000" y="3928265"/>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0" name="Прямая соединительная линия 169"/>
            <p:cNvCxnSpPr/>
            <p:nvPr/>
          </p:nvCxnSpPr>
          <p:spPr>
            <a:xfrm>
              <a:off x="4575640" y="312176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1" name="Прямая соединительная линия 170"/>
            <p:cNvCxnSpPr/>
            <p:nvPr/>
          </p:nvCxnSpPr>
          <p:spPr>
            <a:xfrm>
              <a:off x="4575640" y="2315255"/>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2" name="Прямая соединительная линия 171"/>
            <p:cNvCxnSpPr/>
            <p:nvPr/>
          </p:nvCxnSpPr>
          <p:spPr>
            <a:xfrm>
              <a:off x="4572000" y="1585560"/>
              <a:ext cx="4070930" cy="3840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3922755" y="4424844"/>
              <a:ext cx="528131" cy="332399"/>
            </a:xfrm>
            <a:prstGeom prst="rect">
              <a:avLst/>
            </a:prstGeom>
            <a:noFill/>
          </p:spPr>
          <p:txBody>
            <a:bodyPr wrap="none" rtlCol="0">
              <a:spAutoFit/>
            </a:bodyPr>
            <a:lstStyle/>
            <a:p>
              <a:r>
                <a:rPr lang="en-US" sz="1200" dirty="0"/>
                <a:t>20</a:t>
              </a:r>
              <a:r>
                <a:rPr lang="ru-RU" sz="1200" dirty="0"/>
                <a:t> </a:t>
              </a:r>
              <a:r>
                <a:rPr lang="en-US" sz="1200" dirty="0" err="1"/>
                <a:t>st</a:t>
              </a:r>
              <a:endParaRPr lang="ru-RU" sz="1200" dirty="0"/>
            </a:p>
          </p:txBody>
        </p:sp>
        <p:sp>
          <p:nvSpPr>
            <p:cNvPr id="174" name="TextBox 173"/>
            <p:cNvSpPr txBox="1"/>
            <p:nvPr/>
          </p:nvSpPr>
          <p:spPr>
            <a:xfrm>
              <a:off x="3923483" y="3771423"/>
              <a:ext cx="528131" cy="332399"/>
            </a:xfrm>
            <a:prstGeom prst="rect">
              <a:avLst/>
            </a:prstGeom>
            <a:noFill/>
          </p:spPr>
          <p:txBody>
            <a:bodyPr wrap="none" rtlCol="0">
              <a:spAutoFit/>
            </a:bodyPr>
            <a:lstStyle/>
            <a:p>
              <a:r>
                <a:rPr lang="en-US" sz="1200" dirty="0"/>
                <a:t>21</a:t>
              </a:r>
              <a:r>
                <a:rPr lang="ru-RU" sz="1200" dirty="0"/>
                <a:t> </a:t>
              </a:r>
              <a:r>
                <a:rPr lang="en-US" sz="1200" dirty="0" err="1"/>
                <a:t>st</a:t>
              </a:r>
              <a:endParaRPr lang="ru-RU" sz="1200" dirty="0"/>
            </a:p>
          </p:txBody>
        </p:sp>
        <p:sp>
          <p:nvSpPr>
            <p:cNvPr id="175" name="TextBox 174"/>
            <p:cNvSpPr txBox="1"/>
            <p:nvPr/>
          </p:nvSpPr>
          <p:spPr>
            <a:xfrm>
              <a:off x="3927851" y="2964381"/>
              <a:ext cx="528131" cy="332399"/>
            </a:xfrm>
            <a:prstGeom prst="rect">
              <a:avLst/>
            </a:prstGeom>
            <a:noFill/>
          </p:spPr>
          <p:txBody>
            <a:bodyPr wrap="none" rtlCol="0">
              <a:spAutoFit/>
            </a:bodyPr>
            <a:lstStyle/>
            <a:p>
              <a:r>
                <a:rPr lang="en-US" sz="1200" dirty="0"/>
                <a:t>22</a:t>
              </a:r>
              <a:r>
                <a:rPr lang="ru-RU" sz="1200" dirty="0"/>
                <a:t> </a:t>
              </a:r>
              <a:r>
                <a:rPr lang="en-US" sz="1200" dirty="0" err="1"/>
                <a:t>st</a:t>
              </a:r>
              <a:endParaRPr lang="ru-RU" sz="1200" dirty="0"/>
            </a:p>
          </p:txBody>
        </p:sp>
        <p:sp>
          <p:nvSpPr>
            <p:cNvPr id="176" name="TextBox 175"/>
            <p:cNvSpPr txBox="1"/>
            <p:nvPr/>
          </p:nvSpPr>
          <p:spPr>
            <a:xfrm>
              <a:off x="3928579" y="2157339"/>
              <a:ext cx="528131" cy="332399"/>
            </a:xfrm>
            <a:prstGeom prst="rect">
              <a:avLst/>
            </a:prstGeom>
            <a:noFill/>
          </p:spPr>
          <p:txBody>
            <a:bodyPr wrap="none" rtlCol="0">
              <a:spAutoFit/>
            </a:bodyPr>
            <a:lstStyle/>
            <a:p>
              <a:r>
                <a:rPr lang="en-US" sz="1200" dirty="0"/>
                <a:t>23</a:t>
              </a:r>
              <a:r>
                <a:rPr lang="ru-RU" sz="1200" dirty="0"/>
                <a:t> </a:t>
              </a:r>
              <a:r>
                <a:rPr lang="en-US" sz="1200" dirty="0" err="1"/>
                <a:t>st</a:t>
              </a:r>
              <a:endParaRPr lang="ru-RU" sz="1200" dirty="0"/>
            </a:p>
          </p:txBody>
        </p:sp>
        <p:sp>
          <p:nvSpPr>
            <p:cNvPr id="177" name="TextBox 176"/>
            <p:cNvSpPr txBox="1"/>
            <p:nvPr/>
          </p:nvSpPr>
          <p:spPr>
            <a:xfrm>
              <a:off x="3925667" y="1427107"/>
              <a:ext cx="528131" cy="332399"/>
            </a:xfrm>
            <a:prstGeom prst="rect">
              <a:avLst/>
            </a:prstGeom>
            <a:noFill/>
          </p:spPr>
          <p:txBody>
            <a:bodyPr wrap="none" rtlCol="0">
              <a:spAutoFit/>
            </a:bodyPr>
            <a:lstStyle/>
            <a:p>
              <a:r>
                <a:rPr lang="en-US" sz="1200" dirty="0"/>
                <a:t>24</a:t>
              </a:r>
              <a:r>
                <a:rPr lang="ru-RU" sz="1200" dirty="0"/>
                <a:t> </a:t>
              </a:r>
              <a:r>
                <a:rPr lang="en-US" sz="1200" dirty="0" err="1"/>
                <a:t>st</a:t>
              </a:r>
              <a:endParaRPr lang="ru-RU" sz="1200" dirty="0"/>
            </a:p>
          </p:txBody>
        </p:sp>
        <p:sp>
          <p:nvSpPr>
            <p:cNvPr id="178" name="TextBox 177"/>
            <p:cNvSpPr txBox="1"/>
            <p:nvPr/>
          </p:nvSpPr>
          <p:spPr>
            <a:xfrm>
              <a:off x="7494420" y="855328"/>
              <a:ext cx="475130" cy="332399"/>
            </a:xfrm>
            <a:prstGeom prst="rect">
              <a:avLst/>
            </a:prstGeom>
            <a:noFill/>
          </p:spPr>
          <p:txBody>
            <a:bodyPr wrap="none" rtlCol="0">
              <a:spAutoFit/>
            </a:bodyPr>
            <a:lstStyle/>
            <a:p>
              <a:r>
                <a:rPr lang="en-US" sz="1200" dirty="0"/>
                <a:t>6</a:t>
              </a:r>
              <a:r>
                <a:rPr lang="ru-RU" sz="1200" dirty="0"/>
                <a:t> </a:t>
              </a:r>
              <a:r>
                <a:rPr lang="en-US" sz="1200" dirty="0" err="1"/>
                <a:t>av</a:t>
              </a:r>
              <a:endParaRPr lang="ru-RU" sz="1200" dirty="0"/>
            </a:p>
          </p:txBody>
        </p:sp>
        <p:sp>
          <p:nvSpPr>
            <p:cNvPr id="179" name="TextBox 178"/>
            <p:cNvSpPr txBox="1"/>
            <p:nvPr/>
          </p:nvSpPr>
          <p:spPr>
            <a:xfrm>
              <a:off x="6495890" y="817460"/>
              <a:ext cx="475130" cy="332399"/>
            </a:xfrm>
            <a:prstGeom prst="rect">
              <a:avLst/>
            </a:prstGeom>
            <a:noFill/>
          </p:spPr>
          <p:txBody>
            <a:bodyPr wrap="none" rtlCol="0">
              <a:spAutoFit/>
            </a:bodyPr>
            <a:lstStyle/>
            <a:p>
              <a:r>
                <a:rPr lang="en-US" sz="1200" dirty="0"/>
                <a:t>7</a:t>
              </a:r>
              <a:r>
                <a:rPr lang="ru-RU" sz="1200" dirty="0"/>
                <a:t> </a:t>
              </a:r>
              <a:r>
                <a:rPr lang="en-US" sz="1200" dirty="0" err="1"/>
                <a:t>av</a:t>
              </a:r>
              <a:endParaRPr lang="ru-RU" sz="1200" dirty="0"/>
            </a:p>
          </p:txBody>
        </p:sp>
        <p:sp>
          <p:nvSpPr>
            <p:cNvPr id="180" name="TextBox 179"/>
            <p:cNvSpPr txBox="1"/>
            <p:nvPr/>
          </p:nvSpPr>
          <p:spPr>
            <a:xfrm>
              <a:off x="5591957" y="817460"/>
              <a:ext cx="475130" cy="332399"/>
            </a:xfrm>
            <a:prstGeom prst="rect">
              <a:avLst/>
            </a:prstGeom>
            <a:noFill/>
          </p:spPr>
          <p:txBody>
            <a:bodyPr wrap="none" rtlCol="0">
              <a:spAutoFit/>
            </a:bodyPr>
            <a:lstStyle/>
            <a:p>
              <a:r>
                <a:rPr lang="en-US" sz="1200" dirty="0"/>
                <a:t>8</a:t>
              </a:r>
              <a:r>
                <a:rPr lang="ru-RU" sz="1200" dirty="0"/>
                <a:t> </a:t>
              </a:r>
              <a:r>
                <a:rPr lang="en-US" sz="1200" dirty="0" err="1"/>
                <a:t>av</a:t>
              </a:r>
              <a:endParaRPr lang="ru-RU" sz="1200" dirty="0"/>
            </a:p>
          </p:txBody>
        </p:sp>
        <p:sp>
          <p:nvSpPr>
            <p:cNvPr id="181" name="TextBox 180"/>
            <p:cNvSpPr txBox="1"/>
            <p:nvPr/>
          </p:nvSpPr>
          <p:spPr>
            <a:xfrm>
              <a:off x="4767665" y="817460"/>
              <a:ext cx="475130" cy="332399"/>
            </a:xfrm>
            <a:prstGeom prst="rect">
              <a:avLst/>
            </a:prstGeom>
            <a:noFill/>
          </p:spPr>
          <p:txBody>
            <a:bodyPr wrap="none" rtlCol="0">
              <a:spAutoFit/>
            </a:bodyPr>
            <a:lstStyle/>
            <a:p>
              <a:r>
                <a:rPr lang="en-US" sz="1200" dirty="0"/>
                <a:t>9</a:t>
              </a:r>
              <a:r>
                <a:rPr lang="ru-RU" sz="1200" dirty="0"/>
                <a:t> </a:t>
              </a:r>
              <a:r>
                <a:rPr lang="en-US" sz="1200" dirty="0" err="1"/>
                <a:t>av</a:t>
              </a:r>
              <a:endParaRPr lang="ru-RU" sz="1200" dirty="0"/>
            </a:p>
          </p:txBody>
        </p:sp>
      </p:grpSp>
      <p:sp>
        <p:nvSpPr>
          <p:cNvPr id="184" name="Овал 183"/>
          <p:cNvSpPr/>
          <p:nvPr/>
        </p:nvSpPr>
        <p:spPr>
          <a:xfrm>
            <a:off x="2267701" y="1577333"/>
            <a:ext cx="319057"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dirty="0">
                <a:solidFill>
                  <a:schemeClr val="tx1"/>
                </a:solidFill>
              </a:rPr>
              <a:t>2</a:t>
            </a:r>
          </a:p>
        </p:txBody>
      </p:sp>
      <p:sp>
        <p:nvSpPr>
          <p:cNvPr id="190" name="Овал 189"/>
          <p:cNvSpPr/>
          <p:nvPr/>
        </p:nvSpPr>
        <p:spPr>
          <a:xfrm>
            <a:off x="1416883" y="1545329"/>
            <a:ext cx="319057"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dirty="0">
                <a:solidFill>
                  <a:schemeClr val="tx1"/>
                </a:solidFill>
              </a:rPr>
              <a:t>1</a:t>
            </a:r>
          </a:p>
        </p:txBody>
      </p:sp>
      <p:sp>
        <p:nvSpPr>
          <p:cNvPr id="191" name="Овал 190"/>
          <p:cNvSpPr/>
          <p:nvPr/>
        </p:nvSpPr>
        <p:spPr>
          <a:xfrm>
            <a:off x="3012168" y="1545329"/>
            <a:ext cx="319057"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dirty="0">
                <a:solidFill>
                  <a:schemeClr val="tx1"/>
                </a:solidFill>
              </a:rPr>
              <a:t>3</a:t>
            </a:r>
          </a:p>
        </p:txBody>
      </p:sp>
      <p:sp>
        <p:nvSpPr>
          <p:cNvPr id="192" name="Овал 191"/>
          <p:cNvSpPr/>
          <p:nvPr/>
        </p:nvSpPr>
        <p:spPr>
          <a:xfrm>
            <a:off x="3862986" y="1545329"/>
            <a:ext cx="319057"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dirty="0">
                <a:solidFill>
                  <a:schemeClr val="tx1"/>
                </a:solidFill>
              </a:rPr>
              <a:t>4</a:t>
            </a:r>
          </a:p>
        </p:txBody>
      </p:sp>
      <p:sp>
        <p:nvSpPr>
          <p:cNvPr id="193" name="Овал 192"/>
          <p:cNvSpPr/>
          <p:nvPr/>
        </p:nvSpPr>
        <p:spPr>
          <a:xfrm>
            <a:off x="1381432" y="2218433"/>
            <a:ext cx="319057"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dirty="0">
                <a:solidFill>
                  <a:schemeClr val="tx1"/>
                </a:solidFill>
              </a:rPr>
              <a:t>5</a:t>
            </a:r>
          </a:p>
        </p:txBody>
      </p:sp>
      <p:sp>
        <p:nvSpPr>
          <p:cNvPr id="195" name="Овал 194"/>
          <p:cNvSpPr/>
          <p:nvPr/>
        </p:nvSpPr>
        <p:spPr>
          <a:xfrm>
            <a:off x="2232251" y="2218433"/>
            <a:ext cx="319057"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dirty="0">
                <a:solidFill>
                  <a:schemeClr val="tx1"/>
                </a:solidFill>
              </a:rPr>
              <a:t>6</a:t>
            </a:r>
          </a:p>
        </p:txBody>
      </p:sp>
      <p:sp>
        <p:nvSpPr>
          <p:cNvPr id="196" name="Овал 195"/>
          <p:cNvSpPr/>
          <p:nvPr/>
        </p:nvSpPr>
        <p:spPr>
          <a:xfrm>
            <a:off x="3012168" y="2186429"/>
            <a:ext cx="319057"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dirty="0">
                <a:solidFill>
                  <a:schemeClr val="tx1"/>
                </a:solidFill>
              </a:rPr>
              <a:t>7</a:t>
            </a:r>
          </a:p>
        </p:txBody>
      </p:sp>
      <p:sp>
        <p:nvSpPr>
          <p:cNvPr id="197" name="Овал 196"/>
          <p:cNvSpPr/>
          <p:nvPr/>
        </p:nvSpPr>
        <p:spPr>
          <a:xfrm>
            <a:off x="3898437" y="2218433"/>
            <a:ext cx="319057"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dirty="0">
                <a:solidFill>
                  <a:schemeClr val="tx1"/>
                </a:solidFill>
              </a:rPr>
              <a:t>8</a:t>
            </a:r>
          </a:p>
        </p:txBody>
      </p:sp>
      <p:sp>
        <p:nvSpPr>
          <p:cNvPr id="199" name="Овал 198"/>
          <p:cNvSpPr/>
          <p:nvPr/>
        </p:nvSpPr>
        <p:spPr>
          <a:xfrm>
            <a:off x="1416883" y="2921508"/>
            <a:ext cx="319057"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dirty="0">
                <a:solidFill>
                  <a:schemeClr val="tx1"/>
                </a:solidFill>
              </a:rPr>
              <a:t>9</a:t>
            </a:r>
          </a:p>
        </p:txBody>
      </p:sp>
      <p:sp>
        <p:nvSpPr>
          <p:cNvPr id="200" name="Овал 199"/>
          <p:cNvSpPr/>
          <p:nvPr/>
        </p:nvSpPr>
        <p:spPr>
          <a:xfrm>
            <a:off x="2161349" y="2857500"/>
            <a:ext cx="496312"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sz="1100" b="1" dirty="0">
                <a:solidFill>
                  <a:schemeClr val="tx1"/>
                </a:solidFill>
              </a:rPr>
              <a:t>10</a:t>
            </a:r>
          </a:p>
        </p:txBody>
      </p:sp>
      <p:sp>
        <p:nvSpPr>
          <p:cNvPr id="211" name="Овал 210"/>
          <p:cNvSpPr/>
          <p:nvPr/>
        </p:nvSpPr>
        <p:spPr>
          <a:xfrm>
            <a:off x="2941266" y="2889504"/>
            <a:ext cx="460860"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sz="1100" b="1" dirty="0">
                <a:solidFill>
                  <a:schemeClr val="tx1"/>
                </a:solidFill>
              </a:rPr>
              <a:t>11</a:t>
            </a:r>
          </a:p>
        </p:txBody>
      </p:sp>
      <p:sp>
        <p:nvSpPr>
          <p:cNvPr id="212" name="Овал 211"/>
          <p:cNvSpPr/>
          <p:nvPr/>
        </p:nvSpPr>
        <p:spPr>
          <a:xfrm>
            <a:off x="3862986" y="2857500"/>
            <a:ext cx="460860"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sz="1100" b="1" dirty="0">
                <a:solidFill>
                  <a:schemeClr val="tx1"/>
                </a:solidFill>
              </a:rPr>
              <a:t>12</a:t>
            </a:r>
          </a:p>
        </p:txBody>
      </p:sp>
      <p:cxnSp>
        <p:nvCxnSpPr>
          <p:cNvPr id="213" name="Прямая со стрелкой 212"/>
          <p:cNvCxnSpPr/>
          <p:nvPr/>
        </p:nvCxnSpPr>
        <p:spPr>
          <a:xfrm>
            <a:off x="1771391" y="1705350"/>
            <a:ext cx="602663" cy="0"/>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4" name="Прямая со стрелкой 213"/>
          <p:cNvCxnSpPr/>
          <p:nvPr/>
        </p:nvCxnSpPr>
        <p:spPr>
          <a:xfrm>
            <a:off x="2515857" y="1705350"/>
            <a:ext cx="602663" cy="0"/>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5" name="Прямая со стрелкой 214"/>
          <p:cNvCxnSpPr/>
          <p:nvPr/>
        </p:nvCxnSpPr>
        <p:spPr>
          <a:xfrm>
            <a:off x="3331225" y="1705350"/>
            <a:ext cx="602663" cy="0"/>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6" name="Прямая со стрелкой 215"/>
          <p:cNvCxnSpPr/>
          <p:nvPr/>
        </p:nvCxnSpPr>
        <p:spPr>
          <a:xfrm flipH="1">
            <a:off x="1665039" y="2436103"/>
            <a:ext cx="2255947" cy="522752"/>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9" name="Прямая со стрелкой 218"/>
          <p:cNvCxnSpPr/>
          <p:nvPr/>
        </p:nvCxnSpPr>
        <p:spPr>
          <a:xfrm>
            <a:off x="1700489" y="2346450"/>
            <a:ext cx="602663" cy="0"/>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0" name="Прямая со стрелкой 219"/>
          <p:cNvCxnSpPr/>
          <p:nvPr/>
        </p:nvCxnSpPr>
        <p:spPr>
          <a:xfrm>
            <a:off x="2444955" y="2314446"/>
            <a:ext cx="602663" cy="0"/>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1" name="Прямая со стрелкой 220"/>
          <p:cNvCxnSpPr/>
          <p:nvPr/>
        </p:nvCxnSpPr>
        <p:spPr>
          <a:xfrm>
            <a:off x="3260323" y="2314446"/>
            <a:ext cx="602663" cy="0"/>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2" name="Прямая со стрелкой 221"/>
          <p:cNvCxnSpPr>
            <a:stCxn id="192" idx="3"/>
            <a:endCxn id="193" idx="7"/>
          </p:cNvCxnSpPr>
          <p:nvPr/>
        </p:nvCxnSpPr>
        <p:spPr>
          <a:xfrm flipH="1">
            <a:off x="1653764" y="1763000"/>
            <a:ext cx="2255947" cy="492781"/>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3" name="Прямая со стрелкой 222"/>
          <p:cNvCxnSpPr/>
          <p:nvPr/>
        </p:nvCxnSpPr>
        <p:spPr>
          <a:xfrm flipV="1">
            <a:off x="1700488" y="2985518"/>
            <a:ext cx="496311" cy="32004"/>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4" name="Прямая со стрелкой 223"/>
          <p:cNvCxnSpPr>
            <a:endCxn id="211" idx="2"/>
          </p:cNvCxnSpPr>
          <p:nvPr/>
        </p:nvCxnSpPr>
        <p:spPr>
          <a:xfrm flipV="1">
            <a:off x="2480406" y="3017013"/>
            <a:ext cx="460860" cy="508"/>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5" name="Прямая со стрелкой 224"/>
          <p:cNvCxnSpPr/>
          <p:nvPr/>
        </p:nvCxnSpPr>
        <p:spPr>
          <a:xfrm>
            <a:off x="3331225" y="3017521"/>
            <a:ext cx="602663" cy="0"/>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707866" y="4649734"/>
            <a:ext cx="7728268" cy="728166"/>
          </a:xfrm>
          <a:prstGeom prst="rect">
            <a:avLst/>
          </a:prstGeom>
          <a:noFill/>
        </p:spPr>
        <p:txBody>
          <a:bodyPr wrap="square" lIns="81043" tIns="40522" rIns="81043" bIns="40522" rtlCol="0">
            <a:spAutoFit/>
          </a:bodyPr>
          <a:lstStyle/>
          <a:p>
            <a:r>
              <a:rPr lang="ru-RU" sz="2100" dirty="0"/>
              <a:t>Оптимальный маршрут прокладывается от конечного пункта до начального по запомненным </a:t>
            </a:r>
            <a:r>
              <a:rPr lang="en-US" sz="2100" dirty="0"/>
              <a:t>“</a:t>
            </a:r>
            <a:r>
              <a:rPr lang="ru-RU" sz="2100" dirty="0"/>
              <a:t>стрелочкам</a:t>
            </a:r>
            <a:r>
              <a:rPr lang="en-US" sz="2100" dirty="0"/>
              <a:t>”</a:t>
            </a:r>
            <a:r>
              <a:rPr lang="ru-RU" sz="2100" dirty="0"/>
              <a:t>.</a:t>
            </a:r>
          </a:p>
        </p:txBody>
      </p:sp>
      <p:sp>
        <p:nvSpPr>
          <p:cNvPr id="59" name="Овал 58"/>
          <p:cNvSpPr/>
          <p:nvPr/>
        </p:nvSpPr>
        <p:spPr>
          <a:xfrm>
            <a:off x="1239629" y="3562100"/>
            <a:ext cx="531762"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en-US" sz="1100" b="1" dirty="0">
                <a:solidFill>
                  <a:schemeClr val="tx1"/>
                </a:solidFill>
              </a:rPr>
              <a:t>13</a:t>
            </a:r>
            <a:endParaRPr lang="ru-RU" b="1" dirty="0">
              <a:solidFill>
                <a:schemeClr val="tx1"/>
              </a:solidFill>
            </a:endParaRPr>
          </a:p>
        </p:txBody>
      </p:sp>
      <p:sp>
        <p:nvSpPr>
          <p:cNvPr id="60" name="Овал 59"/>
          <p:cNvSpPr/>
          <p:nvPr/>
        </p:nvSpPr>
        <p:spPr>
          <a:xfrm>
            <a:off x="2161349" y="3498092"/>
            <a:ext cx="496312"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sz="1100" b="1" dirty="0">
                <a:solidFill>
                  <a:schemeClr val="tx1"/>
                </a:solidFill>
              </a:rPr>
              <a:t>1</a:t>
            </a:r>
            <a:r>
              <a:rPr lang="en-US" sz="1100" b="1" dirty="0">
                <a:solidFill>
                  <a:schemeClr val="tx1"/>
                </a:solidFill>
              </a:rPr>
              <a:t>4</a:t>
            </a:r>
            <a:endParaRPr lang="ru-RU" sz="1100" b="1" dirty="0">
              <a:solidFill>
                <a:schemeClr val="tx1"/>
              </a:solidFill>
            </a:endParaRPr>
          </a:p>
        </p:txBody>
      </p:sp>
      <p:sp>
        <p:nvSpPr>
          <p:cNvPr id="61" name="Овал 60"/>
          <p:cNvSpPr/>
          <p:nvPr/>
        </p:nvSpPr>
        <p:spPr>
          <a:xfrm>
            <a:off x="2941266" y="3530096"/>
            <a:ext cx="460860"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sz="1100" b="1" dirty="0">
                <a:solidFill>
                  <a:schemeClr val="tx1"/>
                </a:solidFill>
              </a:rPr>
              <a:t>1</a:t>
            </a:r>
            <a:r>
              <a:rPr lang="en-US" sz="1100" b="1" dirty="0">
                <a:solidFill>
                  <a:schemeClr val="tx1"/>
                </a:solidFill>
              </a:rPr>
              <a:t>5</a:t>
            </a:r>
            <a:endParaRPr lang="ru-RU" sz="1100" b="1" dirty="0">
              <a:solidFill>
                <a:schemeClr val="tx1"/>
              </a:solidFill>
            </a:endParaRPr>
          </a:p>
        </p:txBody>
      </p:sp>
      <p:sp>
        <p:nvSpPr>
          <p:cNvPr id="62" name="Овал 61"/>
          <p:cNvSpPr/>
          <p:nvPr/>
        </p:nvSpPr>
        <p:spPr>
          <a:xfrm>
            <a:off x="3862986" y="3498092"/>
            <a:ext cx="460860"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sz="1100" b="1" dirty="0">
                <a:solidFill>
                  <a:schemeClr val="tx1"/>
                </a:solidFill>
              </a:rPr>
              <a:t>1</a:t>
            </a:r>
            <a:r>
              <a:rPr lang="en-US" sz="1100" b="1" dirty="0">
                <a:solidFill>
                  <a:schemeClr val="tx1"/>
                </a:solidFill>
              </a:rPr>
              <a:t>6</a:t>
            </a:r>
            <a:endParaRPr lang="ru-RU" sz="1100" b="1" dirty="0">
              <a:solidFill>
                <a:schemeClr val="tx1"/>
              </a:solidFill>
            </a:endParaRPr>
          </a:p>
        </p:txBody>
      </p:sp>
      <p:cxnSp>
        <p:nvCxnSpPr>
          <p:cNvPr id="63" name="Прямая со стрелкой 62"/>
          <p:cNvCxnSpPr/>
          <p:nvPr/>
        </p:nvCxnSpPr>
        <p:spPr>
          <a:xfrm flipH="1">
            <a:off x="1665039" y="3076695"/>
            <a:ext cx="2255947" cy="522752"/>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p:cNvCxnSpPr/>
          <p:nvPr/>
        </p:nvCxnSpPr>
        <p:spPr>
          <a:xfrm flipV="1">
            <a:off x="1700488" y="3626110"/>
            <a:ext cx="496311" cy="32004"/>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a:endCxn id="61" idx="2"/>
          </p:cNvCxnSpPr>
          <p:nvPr/>
        </p:nvCxnSpPr>
        <p:spPr>
          <a:xfrm flipV="1">
            <a:off x="2480406" y="3657604"/>
            <a:ext cx="460860" cy="508"/>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6" name="Прямая со стрелкой 65"/>
          <p:cNvCxnSpPr/>
          <p:nvPr/>
        </p:nvCxnSpPr>
        <p:spPr>
          <a:xfrm>
            <a:off x="3331225" y="3658112"/>
            <a:ext cx="602663" cy="0"/>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7" name="Овал 66"/>
          <p:cNvSpPr/>
          <p:nvPr/>
        </p:nvSpPr>
        <p:spPr>
          <a:xfrm>
            <a:off x="1310529" y="4106171"/>
            <a:ext cx="496311"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en-US" sz="1200" b="1" dirty="0">
                <a:solidFill>
                  <a:schemeClr val="tx1"/>
                </a:solidFill>
              </a:rPr>
              <a:t>17</a:t>
            </a:r>
            <a:endParaRPr lang="ru-RU" sz="1200" b="1" dirty="0">
              <a:solidFill>
                <a:schemeClr val="tx1"/>
              </a:solidFill>
            </a:endParaRPr>
          </a:p>
        </p:txBody>
      </p:sp>
      <p:sp>
        <p:nvSpPr>
          <p:cNvPr id="68" name="Овал 67"/>
          <p:cNvSpPr/>
          <p:nvPr/>
        </p:nvSpPr>
        <p:spPr>
          <a:xfrm>
            <a:off x="2125898" y="4042162"/>
            <a:ext cx="496312"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sz="1100" b="1" dirty="0">
                <a:solidFill>
                  <a:schemeClr val="tx1"/>
                </a:solidFill>
              </a:rPr>
              <a:t>1</a:t>
            </a:r>
            <a:r>
              <a:rPr lang="en-US" sz="1100" b="1" dirty="0">
                <a:solidFill>
                  <a:schemeClr val="tx1"/>
                </a:solidFill>
              </a:rPr>
              <a:t>8</a:t>
            </a:r>
            <a:endParaRPr lang="ru-RU" sz="1100" b="1" dirty="0">
              <a:solidFill>
                <a:schemeClr val="tx1"/>
              </a:solidFill>
            </a:endParaRPr>
          </a:p>
        </p:txBody>
      </p:sp>
      <p:sp>
        <p:nvSpPr>
          <p:cNvPr id="69" name="Овал 68"/>
          <p:cNvSpPr/>
          <p:nvPr/>
        </p:nvSpPr>
        <p:spPr>
          <a:xfrm>
            <a:off x="2905815" y="4074167"/>
            <a:ext cx="460860"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sz="1100" b="1" dirty="0">
                <a:solidFill>
                  <a:schemeClr val="tx1"/>
                </a:solidFill>
              </a:rPr>
              <a:t>1</a:t>
            </a:r>
            <a:r>
              <a:rPr lang="en-US" sz="1100" b="1" dirty="0">
                <a:solidFill>
                  <a:schemeClr val="tx1"/>
                </a:solidFill>
              </a:rPr>
              <a:t>9</a:t>
            </a:r>
            <a:endParaRPr lang="ru-RU" sz="1100" b="1" dirty="0">
              <a:solidFill>
                <a:schemeClr val="tx1"/>
              </a:solidFill>
            </a:endParaRPr>
          </a:p>
        </p:txBody>
      </p:sp>
      <p:sp>
        <p:nvSpPr>
          <p:cNvPr id="70" name="Овал 69"/>
          <p:cNvSpPr/>
          <p:nvPr/>
        </p:nvSpPr>
        <p:spPr>
          <a:xfrm>
            <a:off x="3827535" y="4042162"/>
            <a:ext cx="460860" cy="25501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ru-RU" sz="1100" b="1" dirty="0">
                <a:solidFill>
                  <a:schemeClr val="tx1"/>
                </a:solidFill>
              </a:rPr>
              <a:t>2</a:t>
            </a:r>
            <a:r>
              <a:rPr lang="en-US" sz="1100" b="1" dirty="0">
                <a:solidFill>
                  <a:schemeClr val="tx1"/>
                </a:solidFill>
              </a:rPr>
              <a:t>0</a:t>
            </a:r>
            <a:endParaRPr lang="ru-RU" sz="1100" b="1" dirty="0">
              <a:solidFill>
                <a:schemeClr val="tx1"/>
              </a:solidFill>
            </a:endParaRPr>
          </a:p>
        </p:txBody>
      </p:sp>
      <p:cxnSp>
        <p:nvCxnSpPr>
          <p:cNvPr id="71" name="Прямая со стрелкой 70"/>
          <p:cNvCxnSpPr/>
          <p:nvPr/>
        </p:nvCxnSpPr>
        <p:spPr>
          <a:xfrm flipH="1">
            <a:off x="1629588" y="3620766"/>
            <a:ext cx="2255947" cy="522752"/>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p:nvPr/>
        </p:nvCxnSpPr>
        <p:spPr>
          <a:xfrm flipV="1">
            <a:off x="1665037" y="4170181"/>
            <a:ext cx="496311" cy="32004"/>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a:endCxn id="69" idx="2"/>
          </p:cNvCxnSpPr>
          <p:nvPr/>
        </p:nvCxnSpPr>
        <p:spPr>
          <a:xfrm flipV="1">
            <a:off x="2444955" y="4201675"/>
            <a:ext cx="460860" cy="508"/>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p:cNvCxnSpPr/>
          <p:nvPr/>
        </p:nvCxnSpPr>
        <p:spPr>
          <a:xfrm>
            <a:off x="3295774" y="4202183"/>
            <a:ext cx="602663" cy="0"/>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210114" y="1801362"/>
            <a:ext cx="3474175" cy="2759492"/>
          </a:xfrm>
          <a:prstGeom prst="rect">
            <a:avLst/>
          </a:prstGeom>
          <a:noFill/>
        </p:spPr>
        <p:txBody>
          <a:bodyPr wrap="square" lIns="81043" tIns="40522" rIns="81043" bIns="40522" rtlCol="0">
            <a:spAutoFit/>
          </a:bodyPr>
          <a:lstStyle/>
          <a:p>
            <a:r>
              <a:rPr lang="ru-RU" sz="2100" dirty="0"/>
              <a:t>По ходу вычислений для каждого перекрестка </a:t>
            </a:r>
            <a:r>
              <a:rPr lang="en-US" sz="2100" dirty="0"/>
              <a:t>C </a:t>
            </a:r>
            <a:r>
              <a:rPr lang="ru-RU" sz="2100" dirty="0"/>
              <a:t>мы запоминали не только лучшее время, но и из какого соседнего перекрестка надо приехать: из </a:t>
            </a:r>
            <a:r>
              <a:rPr lang="en-US" sz="2100" dirty="0"/>
              <a:t>A </a:t>
            </a:r>
            <a:r>
              <a:rPr lang="ru-RU" sz="2100" dirty="0"/>
              <a:t>или из </a:t>
            </a:r>
            <a:r>
              <a:rPr lang="en-US" sz="2100" dirty="0"/>
              <a:t>B</a:t>
            </a:r>
            <a:r>
              <a:rPr lang="ru-RU" sz="2100" dirty="0"/>
              <a:t> (см. предыдущий слайд)</a:t>
            </a:r>
          </a:p>
        </p:txBody>
      </p:sp>
      <p:sp>
        <p:nvSpPr>
          <p:cNvPr id="76" name="Номер слайда 75"/>
          <p:cNvSpPr>
            <a:spLocks noGrp="1"/>
          </p:cNvSpPr>
          <p:nvPr>
            <p:ph type="sldNum" sz="quarter" idx="12"/>
          </p:nvPr>
        </p:nvSpPr>
        <p:spPr/>
        <p:txBody>
          <a:bodyPr/>
          <a:lstStyle/>
          <a:p>
            <a:fld id="{A32D0F02-96DD-4CEC-9928-ABB5EA17439D}" type="slidenum">
              <a:rPr lang="ru-RU" smtClean="0"/>
              <a:pPr/>
              <a:t>35</a:t>
            </a:fld>
            <a:endParaRPr lang="ru-RU"/>
          </a:p>
        </p:txBody>
      </p:sp>
    </p:spTree>
    <p:extLst>
      <p:ext uri="{BB962C8B-B14F-4D97-AF65-F5344CB8AC3E}">
        <p14:creationId xmlns="" xmlns:p14="http://schemas.microsoft.com/office/powerpoint/2010/main" val="18959651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Сколько операций?</a:t>
            </a:r>
            <a:endParaRPr lang="ru-RU" dirty="0"/>
          </a:p>
        </p:txBody>
      </p:sp>
      <p:sp>
        <p:nvSpPr>
          <p:cNvPr id="3" name="Содержимое 2"/>
          <p:cNvSpPr>
            <a:spLocks noGrp="1"/>
          </p:cNvSpPr>
          <p:nvPr>
            <p:ph idx="1"/>
          </p:nvPr>
        </p:nvSpPr>
        <p:spPr/>
        <p:txBody>
          <a:bodyPr>
            <a:normAutofit/>
          </a:bodyPr>
          <a:lstStyle/>
          <a:p>
            <a:r>
              <a:rPr lang="ru-RU" dirty="0" smtClean="0"/>
              <a:t>Если надо проехать </a:t>
            </a:r>
            <a:r>
              <a:rPr lang="en-US" dirty="0" smtClean="0"/>
              <a:t>n </a:t>
            </a:r>
            <a:r>
              <a:rPr lang="ru-RU" dirty="0" smtClean="0"/>
              <a:t>кварталов направо и </a:t>
            </a:r>
            <a:r>
              <a:rPr lang="en-US" dirty="0" smtClean="0"/>
              <a:t>m – </a:t>
            </a:r>
            <a:r>
              <a:rPr lang="ru-RU" dirty="0" smtClean="0"/>
              <a:t>вниз, то  имеем (</a:t>
            </a:r>
            <a:r>
              <a:rPr lang="en-US" i="1" dirty="0" smtClean="0"/>
              <a:t>n</a:t>
            </a:r>
            <a:r>
              <a:rPr lang="en-US" dirty="0" smtClean="0"/>
              <a:t>+1)</a:t>
            </a:r>
            <a:r>
              <a:rPr lang="en-US" dirty="0" smtClean="0">
                <a:sym typeface="Symbol"/>
              </a:rPr>
              <a:t></a:t>
            </a:r>
            <a:r>
              <a:rPr lang="en-US" dirty="0" smtClean="0"/>
              <a:t>(</a:t>
            </a:r>
            <a:r>
              <a:rPr lang="en-US" i="1" dirty="0" smtClean="0"/>
              <a:t>m</a:t>
            </a:r>
            <a:r>
              <a:rPr lang="en-US" dirty="0" smtClean="0"/>
              <a:t>+1) </a:t>
            </a:r>
            <a:r>
              <a:rPr lang="ru-RU" dirty="0" smtClean="0"/>
              <a:t>перекрестков</a:t>
            </a:r>
          </a:p>
          <a:p>
            <a:r>
              <a:rPr lang="ru-RU" dirty="0" smtClean="0"/>
              <a:t>В каждом надо выполнить несколько операций</a:t>
            </a:r>
            <a:r>
              <a:rPr lang="en-US" dirty="0" smtClean="0"/>
              <a:t>: </a:t>
            </a:r>
            <a:r>
              <a:rPr lang="ru-RU" dirty="0" smtClean="0"/>
              <a:t>два сложения, одно сравнение, запомнить два числа  – одно и то же число </a:t>
            </a:r>
            <a:r>
              <a:rPr lang="en-US" dirty="0" smtClean="0"/>
              <a:t>K </a:t>
            </a:r>
            <a:r>
              <a:rPr lang="ru-RU" dirty="0" smtClean="0"/>
              <a:t>операций в каждой вершине</a:t>
            </a:r>
            <a:endParaRPr lang="en-US" dirty="0" smtClean="0"/>
          </a:p>
          <a:p>
            <a:r>
              <a:rPr lang="ru-RU" dirty="0" smtClean="0"/>
              <a:t>Значит, всего </a:t>
            </a:r>
            <a:r>
              <a:rPr lang="en-US" i="1" dirty="0" smtClean="0"/>
              <a:t>K</a:t>
            </a:r>
            <a:r>
              <a:rPr lang="ru-RU" dirty="0" smtClean="0">
                <a:sym typeface="Symbol"/>
              </a:rPr>
              <a:t></a:t>
            </a:r>
            <a:r>
              <a:rPr lang="ru-RU" dirty="0" smtClean="0"/>
              <a:t>(</a:t>
            </a:r>
            <a:r>
              <a:rPr lang="en-US" i="1" dirty="0" smtClean="0"/>
              <a:t>n</a:t>
            </a:r>
            <a:r>
              <a:rPr lang="en-US" dirty="0" smtClean="0"/>
              <a:t>+1)</a:t>
            </a:r>
            <a:r>
              <a:rPr lang="ru-RU" dirty="0" smtClean="0">
                <a:sym typeface="Symbol"/>
              </a:rPr>
              <a:t></a:t>
            </a:r>
            <a:r>
              <a:rPr lang="en-US" dirty="0" smtClean="0"/>
              <a:t>(</a:t>
            </a:r>
            <a:r>
              <a:rPr lang="en-US" i="1" dirty="0" smtClean="0"/>
              <a:t>m</a:t>
            </a:r>
            <a:r>
              <a:rPr lang="en-US" dirty="0" smtClean="0"/>
              <a:t>+1) </a:t>
            </a:r>
            <a:r>
              <a:rPr lang="ru-RU" dirty="0" smtClean="0"/>
              <a:t>операций</a:t>
            </a:r>
          </a:p>
          <a:p>
            <a:r>
              <a:rPr lang="ru-RU" dirty="0" smtClean="0"/>
              <a:t>При </a:t>
            </a:r>
            <a:r>
              <a:rPr lang="en-US" i="1" dirty="0" smtClean="0"/>
              <a:t>n</a:t>
            </a:r>
            <a:r>
              <a:rPr lang="en-US" dirty="0" smtClean="0"/>
              <a:t> = </a:t>
            </a:r>
            <a:r>
              <a:rPr lang="en-US" i="1" dirty="0" smtClean="0"/>
              <a:t>m</a:t>
            </a:r>
            <a:r>
              <a:rPr lang="en-US" dirty="0" smtClean="0"/>
              <a:t> = 50 </a:t>
            </a:r>
            <a:r>
              <a:rPr lang="ru-RU" dirty="0" smtClean="0"/>
              <a:t>получаем ~ </a:t>
            </a:r>
            <a:r>
              <a:rPr lang="en-US" dirty="0" smtClean="0"/>
              <a:t>5</a:t>
            </a:r>
            <a:r>
              <a:rPr lang="ru-RU" dirty="0" smtClean="0">
                <a:sym typeface="Symbol"/>
              </a:rPr>
              <a:t>  </a:t>
            </a:r>
            <a:r>
              <a:rPr lang="ru-RU" dirty="0" smtClean="0"/>
              <a:t>50</a:t>
            </a:r>
            <a:r>
              <a:rPr lang="ru-RU" dirty="0" smtClean="0">
                <a:sym typeface="Symbol"/>
              </a:rPr>
              <a:t>  </a:t>
            </a:r>
            <a:r>
              <a:rPr lang="ru-RU" dirty="0" smtClean="0"/>
              <a:t>50 </a:t>
            </a:r>
            <a:r>
              <a:rPr lang="en-US" dirty="0" smtClean="0"/>
              <a:t>= 12 500 </a:t>
            </a:r>
            <a:r>
              <a:rPr lang="ru-RU" dirty="0" smtClean="0"/>
              <a:t>операций – пустяки для компьютера!</a:t>
            </a:r>
          </a:p>
        </p:txBody>
      </p:sp>
      <p:sp>
        <p:nvSpPr>
          <p:cNvPr id="4" name="Номер слайда 3"/>
          <p:cNvSpPr>
            <a:spLocks noGrp="1"/>
          </p:cNvSpPr>
          <p:nvPr>
            <p:ph type="sldNum" sz="quarter" idx="12"/>
          </p:nvPr>
        </p:nvSpPr>
        <p:spPr/>
        <p:txBody>
          <a:bodyPr/>
          <a:lstStyle/>
          <a:p>
            <a:fld id="{A32D0F02-96DD-4CEC-9928-ABB5EA17439D}" type="slidenum">
              <a:rPr lang="ru-RU" smtClean="0"/>
              <a:pPr/>
              <a:t>36</a:t>
            </a:fld>
            <a:endParaRPr lang="ru-RU" dirty="0"/>
          </a:p>
        </p:txBody>
      </p:sp>
    </p:spTree>
    <p:extLst>
      <p:ext uri="{BB962C8B-B14F-4D97-AF65-F5344CB8AC3E}">
        <p14:creationId xmlns="" xmlns:p14="http://schemas.microsoft.com/office/powerpoint/2010/main" val="1164278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smtClean="0"/>
              <a:t>Как это называется? </a:t>
            </a:r>
            <a:endParaRPr lang="ru-RU" dirty="0"/>
          </a:p>
        </p:txBody>
      </p:sp>
      <p:sp>
        <p:nvSpPr>
          <p:cNvPr id="4" name="Содержимое 3"/>
          <p:cNvSpPr>
            <a:spLocks noGrp="1"/>
          </p:cNvSpPr>
          <p:nvPr>
            <p:ph idx="1"/>
          </p:nvPr>
        </p:nvSpPr>
        <p:spPr>
          <a:xfrm>
            <a:off x="773723" y="1333501"/>
            <a:ext cx="7596554" cy="4052329"/>
          </a:xfrm>
        </p:spPr>
        <p:txBody>
          <a:bodyPr>
            <a:normAutofit/>
          </a:bodyPr>
          <a:lstStyle/>
          <a:p>
            <a:r>
              <a:rPr lang="ru-RU" dirty="0" smtClean="0"/>
              <a:t>Алгоритм динамического программирования </a:t>
            </a:r>
            <a:r>
              <a:rPr lang="ru-RU" dirty="0" smtClean="0">
                <a:solidFill>
                  <a:schemeClr val="bg1">
                    <a:lumMod val="85000"/>
                  </a:schemeClr>
                </a:solidFill>
              </a:rPr>
              <a:t>решает задачу</a:t>
            </a:r>
          </a:p>
          <a:p>
            <a:pPr lvl="1"/>
            <a:r>
              <a:rPr lang="ru-RU" b="1" dirty="0" smtClean="0">
                <a:solidFill>
                  <a:schemeClr val="bg1">
                    <a:lumMod val="85000"/>
                  </a:schemeClr>
                </a:solidFill>
              </a:rPr>
              <a:t>Дан</a:t>
            </a:r>
            <a:r>
              <a:rPr lang="ru-RU" dirty="0" smtClean="0">
                <a:solidFill>
                  <a:schemeClr val="bg1">
                    <a:lumMod val="85000"/>
                  </a:schemeClr>
                </a:solidFill>
              </a:rPr>
              <a:t> ориентированный граф с весами ребер</a:t>
            </a:r>
          </a:p>
          <a:p>
            <a:pPr lvl="1"/>
            <a:r>
              <a:rPr lang="ru-RU" b="1" dirty="0" smtClean="0">
                <a:solidFill>
                  <a:schemeClr val="bg1">
                    <a:lumMod val="85000"/>
                  </a:schemeClr>
                </a:solidFill>
              </a:rPr>
              <a:t>Найти</a:t>
            </a:r>
            <a:r>
              <a:rPr lang="ru-RU" dirty="0" smtClean="0">
                <a:solidFill>
                  <a:schemeClr val="bg1">
                    <a:lumMod val="85000"/>
                  </a:schemeClr>
                </a:solidFill>
              </a:rPr>
              <a:t> оптимальный путь между двумя вершинами</a:t>
            </a:r>
          </a:p>
          <a:p>
            <a:r>
              <a:rPr lang="ru-RU" dirty="0" smtClean="0">
                <a:solidFill>
                  <a:schemeClr val="bg1">
                    <a:lumMod val="85000"/>
                  </a:schemeClr>
                </a:solidFill>
              </a:rPr>
              <a:t>Условия применимости</a:t>
            </a:r>
          </a:p>
          <a:p>
            <a:pPr lvl="1"/>
            <a:r>
              <a:rPr lang="ru-RU" u="sng" dirty="0" smtClean="0">
                <a:solidFill>
                  <a:schemeClr val="bg1">
                    <a:lumMod val="85000"/>
                  </a:schemeClr>
                </a:solidFill>
              </a:rPr>
              <a:t>Вес пути равен сумме весов ребер</a:t>
            </a:r>
          </a:p>
          <a:p>
            <a:pPr lvl="1"/>
            <a:r>
              <a:rPr lang="ru-RU" dirty="0" smtClean="0">
                <a:solidFill>
                  <a:schemeClr val="bg1">
                    <a:lumMod val="85000"/>
                  </a:schemeClr>
                </a:solidFill>
              </a:rPr>
              <a:t>Более общая формулировка: значение в вершине </a:t>
            </a:r>
            <a:r>
              <a:rPr lang="en-US" dirty="0" smtClean="0">
                <a:solidFill>
                  <a:schemeClr val="bg1">
                    <a:lumMod val="85000"/>
                  </a:schemeClr>
                </a:solidFill>
              </a:rPr>
              <a:t>C </a:t>
            </a:r>
            <a:r>
              <a:rPr lang="ru-RU" dirty="0" smtClean="0">
                <a:solidFill>
                  <a:schemeClr val="bg1">
                    <a:lumMod val="85000"/>
                  </a:schemeClr>
                </a:solidFill>
              </a:rPr>
              <a:t>зависит только  от весов стрелочек в </a:t>
            </a:r>
            <a:r>
              <a:rPr lang="en-US" dirty="0" smtClean="0">
                <a:solidFill>
                  <a:schemeClr val="bg1">
                    <a:lumMod val="85000"/>
                  </a:schemeClr>
                </a:solidFill>
              </a:rPr>
              <a:t>C </a:t>
            </a:r>
            <a:r>
              <a:rPr lang="ru-RU" dirty="0" smtClean="0">
                <a:solidFill>
                  <a:schemeClr val="bg1">
                    <a:lumMod val="85000"/>
                  </a:schemeClr>
                </a:solidFill>
              </a:rPr>
              <a:t>и значений в вершинах, из которых идут стрелочки</a:t>
            </a:r>
          </a:p>
          <a:p>
            <a:pPr lvl="1"/>
            <a:endParaRPr lang="ru-RU" dirty="0">
              <a:solidFill>
                <a:schemeClr val="bg1">
                  <a:lumMod val="85000"/>
                </a:schemeClr>
              </a:solidFill>
            </a:endParaRPr>
          </a:p>
        </p:txBody>
      </p:sp>
      <p:sp>
        <p:nvSpPr>
          <p:cNvPr id="5" name="Номер слайда 4"/>
          <p:cNvSpPr>
            <a:spLocks noGrp="1"/>
          </p:cNvSpPr>
          <p:nvPr>
            <p:ph type="sldNum" sz="quarter" idx="12"/>
          </p:nvPr>
        </p:nvSpPr>
        <p:spPr/>
        <p:txBody>
          <a:bodyPr/>
          <a:lstStyle/>
          <a:p>
            <a:fld id="{A32D0F02-96DD-4CEC-9928-ABB5EA17439D}" type="slidenum">
              <a:rPr lang="ru-RU" smtClean="0"/>
              <a:pPr/>
              <a:t>37</a:t>
            </a:fld>
            <a:endParaRPr lang="ru-RU"/>
          </a:p>
        </p:txBody>
      </p:sp>
    </p:spTree>
    <p:extLst>
      <p:ext uri="{BB962C8B-B14F-4D97-AF65-F5344CB8AC3E}">
        <p14:creationId xmlns="" xmlns:p14="http://schemas.microsoft.com/office/powerpoint/2010/main" val="19671704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4914" y="556381"/>
            <a:ext cx="7174523" cy="3551243"/>
          </a:xfrm>
        </p:spPr>
        <p:txBody>
          <a:bodyPr>
            <a:normAutofit fontScale="90000"/>
          </a:bodyPr>
          <a:lstStyle/>
          <a:p>
            <a:r>
              <a:rPr lang="ru-RU" dirty="0" smtClean="0"/>
              <a:t>Задача построения оптимального парного выравнивания решена!</a:t>
            </a:r>
            <a:r>
              <a:rPr lang="en-US" dirty="0" smtClean="0"/>
              <a:t/>
            </a:r>
            <a:br>
              <a:rPr lang="en-US" dirty="0" smtClean="0"/>
            </a:br>
            <a:r>
              <a:rPr lang="ru-RU" dirty="0" smtClean="0"/>
              <a:t/>
            </a:r>
            <a:br>
              <a:rPr lang="ru-RU" dirty="0" smtClean="0"/>
            </a:br>
            <a:r>
              <a:rPr lang="ru-RU" sz="3200" dirty="0" smtClean="0"/>
              <a:t>Остается понять, что такое Манхэттен и чем заменить время проезда</a:t>
            </a:r>
            <a:r>
              <a:rPr lang="ru-RU" dirty="0" smtClean="0"/>
              <a:t/>
            </a:r>
            <a:br>
              <a:rPr lang="ru-RU" dirty="0" smtClean="0"/>
            </a:br>
            <a:endParaRPr lang="ru-RU" sz="3200" u="sng"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38</a:t>
            </a:fld>
            <a:endParaRPr lang="ru-RU"/>
          </a:p>
        </p:txBody>
      </p:sp>
      <p:sp>
        <p:nvSpPr>
          <p:cNvPr id="5" name="Прямоугольник 4"/>
          <p:cNvSpPr/>
          <p:nvPr/>
        </p:nvSpPr>
        <p:spPr>
          <a:xfrm>
            <a:off x="2072316" y="4493707"/>
            <a:ext cx="4081857" cy="328057"/>
          </a:xfrm>
          <a:prstGeom prst="rect">
            <a:avLst/>
          </a:prstGeom>
        </p:spPr>
        <p:txBody>
          <a:bodyPr wrap="none" lIns="81043" tIns="40522" rIns="81043" bIns="40522">
            <a:spAutoFit/>
          </a:bodyPr>
          <a:lstStyle/>
          <a:p>
            <a:r>
              <a:rPr lang="ru-RU" dirty="0" smtClean="0"/>
              <a:t>Предполагается, что штраф за </a:t>
            </a:r>
            <a:r>
              <a:rPr lang="ru-RU" dirty="0" err="1" smtClean="0"/>
              <a:t>гэп</a:t>
            </a:r>
            <a:r>
              <a:rPr lang="ru-RU" dirty="0" smtClean="0"/>
              <a:t> линейный </a:t>
            </a:r>
            <a:endParaRPr lang="ru-RU" dirty="0"/>
          </a:p>
        </p:txBody>
      </p:sp>
    </p:spTree>
    <p:extLst>
      <p:ext uri="{BB962C8B-B14F-4D97-AF65-F5344CB8AC3E}">
        <p14:creationId xmlns="" xmlns:p14="http://schemas.microsoft.com/office/powerpoint/2010/main" val="5037112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lumMod val="50000"/>
                  </a:schemeClr>
                </a:solidFill>
              </a:rPr>
              <a:t>… и добавить </a:t>
            </a:r>
            <a:r>
              <a:rPr lang="en-US" dirty="0" smtClean="0">
                <a:solidFill>
                  <a:schemeClr val="bg1">
                    <a:lumMod val="50000"/>
                  </a:schemeClr>
                </a:solidFill>
              </a:rPr>
              <a:t>“</a:t>
            </a:r>
            <a:r>
              <a:rPr lang="ru-RU" dirty="0" err="1" smtClean="0">
                <a:solidFill>
                  <a:schemeClr val="bg1">
                    <a:lumMod val="50000"/>
                  </a:schemeClr>
                </a:solidFill>
              </a:rPr>
              <a:t>Бродвеи</a:t>
            </a:r>
            <a:r>
              <a:rPr lang="en-US" dirty="0" smtClean="0">
                <a:solidFill>
                  <a:schemeClr val="bg1">
                    <a:lumMod val="50000"/>
                  </a:schemeClr>
                </a:solidFill>
              </a:rPr>
              <a:t>”</a:t>
            </a:r>
            <a:r>
              <a:rPr lang="ru-RU" dirty="0" smtClean="0">
                <a:solidFill>
                  <a:schemeClr val="bg1">
                    <a:lumMod val="50000"/>
                  </a:schemeClr>
                </a:solidFill>
              </a:rPr>
              <a:t> :)</a:t>
            </a:r>
            <a:endParaRPr lang="ru-RU" dirty="0">
              <a:solidFill>
                <a:schemeClr val="bg1">
                  <a:lumMod val="50000"/>
                </a:schemeClr>
              </a:solidFill>
            </a:endParaRPr>
          </a:p>
        </p:txBody>
      </p:sp>
      <p:pic>
        <p:nvPicPr>
          <p:cNvPr id="40962" name="Picture 2" descr="Картинки по запросу Манхеттен  план бродвей"/>
          <p:cNvPicPr>
            <a:picLocks noChangeAspect="1" noChangeArrowheads="1"/>
          </p:cNvPicPr>
          <p:nvPr/>
        </p:nvPicPr>
        <p:blipFill>
          <a:blip r:embed="rId2" cstate="print"/>
          <a:srcRect/>
          <a:stretch>
            <a:fillRect/>
          </a:stretch>
        </p:blipFill>
        <p:spPr bwMode="auto">
          <a:xfrm>
            <a:off x="2480406" y="1129275"/>
            <a:ext cx="3729845" cy="4150007"/>
          </a:xfrm>
          <a:prstGeom prst="rect">
            <a:avLst/>
          </a:prstGeom>
          <a:noFill/>
        </p:spPr>
      </p:pic>
      <p:sp>
        <p:nvSpPr>
          <p:cNvPr id="4" name="Номер слайда 3"/>
          <p:cNvSpPr>
            <a:spLocks noGrp="1"/>
          </p:cNvSpPr>
          <p:nvPr>
            <p:ph type="sldNum" sz="quarter" idx="12"/>
          </p:nvPr>
        </p:nvSpPr>
        <p:spPr/>
        <p:txBody>
          <a:bodyPr/>
          <a:lstStyle/>
          <a:p>
            <a:fld id="{A32D0F02-96DD-4CEC-9928-ABB5EA17439D}" type="slidenum">
              <a:rPr lang="ru-RU" smtClean="0"/>
              <a:pPr/>
              <a:t>39</a:t>
            </a:fld>
            <a:endParaRPr lang="ru-RU"/>
          </a:p>
        </p:txBody>
      </p:sp>
    </p:spTree>
    <p:extLst>
      <p:ext uri="{BB962C8B-B14F-4D97-AF65-F5344CB8AC3E}">
        <p14:creationId xmlns="" xmlns:p14="http://schemas.microsoft.com/office/powerpoint/2010/main" val="3782147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670" y="52556"/>
            <a:ext cx="7886700" cy="681232"/>
          </a:xfrm>
        </p:spPr>
        <p:txBody>
          <a:bodyPr>
            <a:normAutofit fontScale="90000"/>
          </a:bodyPr>
          <a:lstStyle/>
          <a:p>
            <a:r>
              <a:rPr lang="ru-RU" dirty="0" smtClean="0"/>
              <a:t>Источники разнообразия геномов </a:t>
            </a:r>
            <a:endParaRPr lang="ru-RU" sz="3200" b="1" dirty="0"/>
          </a:p>
        </p:txBody>
      </p:sp>
      <p:sp>
        <p:nvSpPr>
          <p:cNvPr id="4" name="Объект 3"/>
          <p:cNvSpPr>
            <a:spLocks noGrp="1"/>
          </p:cNvSpPr>
          <p:nvPr>
            <p:ph idx="1"/>
          </p:nvPr>
        </p:nvSpPr>
        <p:spPr>
          <a:xfrm>
            <a:off x="403020" y="1485474"/>
            <a:ext cx="8569886" cy="4026805"/>
          </a:xfrm>
        </p:spPr>
        <p:txBody>
          <a:bodyPr>
            <a:normAutofit/>
          </a:bodyPr>
          <a:lstStyle/>
          <a:p>
            <a:r>
              <a:rPr lang="ru-RU" sz="2400" dirty="0" smtClean="0"/>
              <a:t>Имеется много источников повреждений ДНК</a:t>
            </a:r>
          </a:p>
          <a:p>
            <a:pPr lvl="1"/>
            <a:r>
              <a:rPr lang="ru-RU" sz="1800" dirty="0" smtClean="0"/>
              <a:t>ультрафиолетовое излучение</a:t>
            </a:r>
          </a:p>
          <a:p>
            <a:pPr lvl="1"/>
            <a:r>
              <a:rPr lang="ru-RU" sz="1800" dirty="0" smtClean="0"/>
              <a:t>различные химические вещества, содержащиеся в пище, воздухе, табачном дыме…</a:t>
            </a:r>
          </a:p>
          <a:p>
            <a:pPr lvl="1"/>
            <a:r>
              <a:rPr lang="ru-RU" sz="1800" dirty="0" smtClean="0"/>
              <a:t>некоторые ферменты самого организма</a:t>
            </a:r>
          </a:p>
          <a:p>
            <a:r>
              <a:rPr lang="ru-RU" sz="2400" dirty="0" smtClean="0"/>
              <a:t>Повреждения ДНК контролируются клеткой и </a:t>
            </a:r>
            <a:r>
              <a:rPr lang="ru-RU" sz="2400" b="1" dirty="0" err="1" smtClean="0"/>
              <a:t>репарируются</a:t>
            </a:r>
            <a:r>
              <a:rPr lang="ru-RU" sz="2400" dirty="0" smtClean="0"/>
              <a:t/>
            </a:r>
            <a:br>
              <a:rPr lang="ru-RU" sz="2400" dirty="0" smtClean="0"/>
            </a:br>
            <a:r>
              <a:rPr lang="ru-RU" sz="1800" dirty="0" smtClean="0"/>
              <a:t>Увы, не всегда правильно. Одно из следствий </a:t>
            </a:r>
            <a:r>
              <a:rPr lang="en-US" sz="1800" dirty="0" smtClean="0"/>
              <a:t>– </a:t>
            </a:r>
            <a:r>
              <a:rPr lang="ru-RU" sz="1800" dirty="0" smtClean="0"/>
              <a:t>онкологические заболевания.</a:t>
            </a:r>
          </a:p>
          <a:p>
            <a:pPr marL="455868" indent="-455868">
              <a:buFont typeface="+mj-lt"/>
              <a:buAutoNum type="arabicPeriod"/>
            </a:pP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4</a:t>
            </a:fld>
            <a:endParaRPr lang="ru-RU" dirty="0"/>
          </a:p>
        </p:txBody>
      </p:sp>
      <p:sp>
        <p:nvSpPr>
          <p:cNvPr id="5" name="TextBox 4"/>
          <p:cNvSpPr txBox="1"/>
          <p:nvPr/>
        </p:nvSpPr>
        <p:spPr>
          <a:xfrm>
            <a:off x="517585" y="819509"/>
            <a:ext cx="7082287" cy="338554"/>
          </a:xfrm>
          <a:prstGeom prst="rect">
            <a:avLst/>
          </a:prstGeom>
          <a:noFill/>
        </p:spPr>
        <p:txBody>
          <a:bodyPr wrap="square" rtlCol="0">
            <a:spAutoFit/>
          </a:bodyPr>
          <a:lstStyle/>
          <a:p>
            <a:r>
              <a:rPr lang="ru-RU" b="1" dirty="0" smtClean="0"/>
              <a:t>2.Повреждения ДНК и их репарация</a:t>
            </a:r>
            <a:endParaRPr lang="ru-RU" dirty="0"/>
          </a:p>
        </p:txBody>
      </p:sp>
    </p:spTree>
    <p:extLst>
      <p:ext uri="{BB962C8B-B14F-4D97-AF65-F5344CB8AC3E}">
        <p14:creationId xmlns="" xmlns:p14="http://schemas.microsoft.com/office/powerpoint/2010/main" val="31228454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45" y="0"/>
            <a:ext cx="8521002" cy="952500"/>
          </a:xfrm>
        </p:spPr>
        <p:txBody>
          <a:bodyPr>
            <a:noAutofit/>
          </a:bodyPr>
          <a:lstStyle/>
          <a:p>
            <a:r>
              <a:rPr lang="en-US" sz="2800" dirty="0"/>
              <a:t>“</a:t>
            </a:r>
            <a:r>
              <a:rPr lang="ru-RU" sz="2800" dirty="0"/>
              <a:t>Манхэттен с </a:t>
            </a:r>
            <a:r>
              <a:rPr lang="ru-RU" sz="2800" dirty="0" err="1"/>
              <a:t>Бродвеями</a:t>
            </a:r>
            <a:r>
              <a:rPr lang="en-US" sz="2800" dirty="0"/>
              <a:t>”</a:t>
            </a:r>
            <a:r>
              <a:rPr lang="ru-RU" sz="2800" dirty="0"/>
              <a:t> </a:t>
            </a:r>
            <a:r>
              <a:rPr lang="en-US" sz="2800" dirty="0"/>
              <a:t>– </a:t>
            </a:r>
            <a:r>
              <a:rPr lang="ru-RU" sz="2800" dirty="0"/>
              <a:t>это карта сходства двух последовательностей</a:t>
            </a:r>
          </a:p>
        </p:txBody>
      </p:sp>
      <p:sp>
        <p:nvSpPr>
          <p:cNvPr id="3" name="Номер слайда 2"/>
          <p:cNvSpPr>
            <a:spLocks noGrp="1"/>
          </p:cNvSpPr>
          <p:nvPr>
            <p:ph type="sldNum" sz="quarter" idx="12"/>
          </p:nvPr>
        </p:nvSpPr>
        <p:spPr>
          <a:xfrm>
            <a:off x="6400800" y="5319911"/>
            <a:ext cx="1969477" cy="304271"/>
          </a:xfrm>
        </p:spPr>
        <p:txBody>
          <a:bodyPr/>
          <a:lstStyle/>
          <a:p>
            <a:fld id="{A32D0F02-96DD-4CEC-9928-ABB5EA17439D}" type="slidenum">
              <a:rPr lang="ru-RU" smtClean="0"/>
              <a:pPr/>
              <a:t>40</a:t>
            </a:fld>
            <a:endParaRPr lang="ru-RU" dirty="0"/>
          </a:p>
        </p:txBody>
      </p:sp>
      <p:grpSp>
        <p:nvGrpSpPr>
          <p:cNvPr id="128" name="Группа 127"/>
          <p:cNvGrpSpPr/>
          <p:nvPr/>
        </p:nvGrpSpPr>
        <p:grpSpPr>
          <a:xfrm>
            <a:off x="1135754" y="1150737"/>
            <a:ext cx="5244237" cy="4437540"/>
            <a:chOff x="397671" y="1124700"/>
            <a:chExt cx="5681257" cy="5325049"/>
          </a:xfrm>
        </p:grpSpPr>
        <p:grpSp>
          <p:nvGrpSpPr>
            <p:cNvPr id="95" name="Группа 94"/>
            <p:cNvGrpSpPr/>
            <p:nvPr/>
          </p:nvGrpSpPr>
          <p:grpSpPr>
            <a:xfrm>
              <a:off x="861933" y="1124700"/>
              <a:ext cx="5216995" cy="5259192"/>
              <a:chOff x="861933" y="1124700"/>
              <a:chExt cx="5216995" cy="5259192"/>
            </a:xfrm>
          </p:grpSpPr>
          <p:cxnSp>
            <p:nvCxnSpPr>
              <p:cNvPr id="5" name="Прямая соединительная линия 4"/>
              <p:cNvCxnSpPr/>
              <p:nvPr/>
            </p:nvCxnSpPr>
            <p:spPr>
              <a:xfrm>
                <a:off x="972000" y="1692000"/>
                <a:ext cx="0"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2916000" y="1692000"/>
                <a:ext cx="3"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3888000" y="1692000"/>
                <a:ext cx="16998"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4860000" y="1692000"/>
                <a:ext cx="6306"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endCxn id="60" idx="0"/>
              </p:cNvCxnSpPr>
              <p:nvPr/>
            </p:nvCxnSpPr>
            <p:spPr>
              <a:xfrm>
                <a:off x="5973534" y="1694528"/>
                <a:ext cx="0" cy="457309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972000" y="6371999"/>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972000" y="5580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972000" y="4788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972000" y="4032000"/>
                <a:ext cx="4968000" cy="53653"/>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972000" y="3240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972000" y="2448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972000" y="1656000"/>
                <a:ext cx="4968000" cy="4639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Овал 58"/>
              <p:cNvSpPr/>
              <p:nvPr/>
            </p:nvSpPr>
            <p:spPr>
              <a:xfrm>
                <a:off x="861933" y="1578263"/>
                <a:ext cx="210788" cy="1162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5868140" y="6267627"/>
                <a:ext cx="210788" cy="1162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TextBox 60"/>
              <p:cNvSpPr txBox="1"/>
              <p:nvPr/>
            </p:nvSpPr>
            <p:spPr>
              <a:xfrm>
                <a:off x="1213710" y="1124700"/>
                <a:ext cx="4220253" cy="498598"/>
              </a:xfrm>
              <a:prstGeom prst="rect">
                <a:avLst/>
              </a:prstGeom>
              <a:noFill/>
            </p:spPr>
            <p:txBody>
              <a:bodyPr wrap="none" rtlCol="0">
                <a:spAutoFit/>
              </a:bodyPr>
              <a:lstStyle/>
              <a:p>
                <a:r>
                  <a:rPr lang="en-US" sz="2100" dirty="0"/>
                  <a:t>M          A              S            T            R</a:t>
                </a:r>
                <a:endParaRPr lang="ru-RU" sz="2100" dirty="0"/>
              </a:p>
            </p:txBody>
          </p:sp>
        </p:grpSp>
        <p:sp>
          <p:nvSpPr>
            <p:cNvPr id="91" name="TextBox 90"/>
            <p:cNvSpPr txBox="1"/>
            <p:nvPr/>
          </p:nvSpPr>
          <p:spPr>
            <a:xfrm>
              <a:off x="397671" y="1962366"/>
              <a:ext cx="472635" cy="4487383"/>
            </a:xfrm>
            <a:prstGeom prst="rect">
              <a:avLst/>
            </a:prstGeom>
            <a:noFill/>
          </p:spPr>
          <p:txBody>
            <a:bodyPr wrap="square" rtlCol="0">
              <a:spAutoFit/>
            </a:bodyPr>
            <a:lstStyle/>
            <a:p>
              <a:r>
                <a:rPr lang="en-US" sz="2100" dirty="0"/>
                <a:t>M</a:t>
              </a:r>
            </a:p>
            <a:p>
              <a:r>
                <a:rPr lang="en-US" sz="2100" dirty="0"/>
                <a:t>  G </a:t>
              </a:r>
            </a:p>
            <a:p>
              <a:endParaRPr lang="en-US" sz="2100" dirty="0"/>
            </a:p>
            <a:p>
              <a:r>
                <a:rPr lang="en-US" sz="2100" dirty="0"/>
                <a:t>S </a:t>
              </a:r>
            </a:p>
            <a:p>
              <a:endParaRPr lang="en-US" sz="2100" dirty="0"/>
            </a:p>
            <a:p>
              <a:r>
                <a:rPr lang="en-US" sz="2100" dirty="0"/>
                <a:t>S  </a:t>
              </a:r>
            </a:p>
            <a:p>
              <a:endParaRPr lang="en-US" sz="2100" dirty="0"/>
            </a:p>
            <a:p>
              <a:r>
                <a:rPr lang="en-US" sz="2100" dirty="0"/>
                <a:t>N</a:t>
              </a:r>
            </a:p>
            <a:p>
              <a:endParaRPr lang="en-US" sz="2100" dirty="0"/>
            </a:p>
            <a:p>
              <a:r>
                <a:rPr lang="en-US" sz="2100" dirty="0"/>
                <a:t>K</a:t>
              </a:r>
              <a:endParaRPr lang="ru-RU" sz="2100" dirty="0"/>
            </a:p>
          </p:txBody>
        </p:sp>
        <p:cxnSp>
          <p:nvCxnSpPr>
            <p:cNvPr id="93" name="Прямая соединительная линия 92"/>
            <p:cNvCxnSpPr/>
            <p:nvPr/>
          </p:nvCxnSpPr>
          <p:spPr>
            <a:xfrm>
              <a:off x="1944000" y="1692000"/>
              <a:ext cx="0"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a:stCxn id="59" idx="4"/>
            </p:cNvCxnSpPr>
            <p:nvPr/>
          </p:nvCxnSpPr>
          <p:spPr>
            <a:xfrm>
              <a:off x="967327" y="1694528"/>
              <a:ext cx="4972673" cy="390166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p:nvPr/>
          </p:nvCxnSpPr>
          <p:spPr>
            <a:xfrm>
              <a:off x="1017687" y="2497168"/>
              <a:ext cx="4972673" cy="390166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p:cNvCxnSpPr/>
            <p:nvPr/>
          </p:nvCxnSpPr>
          <p:spPr>
            <a:xfrm>
              <a:off x="1017687" y="3281240"/>
              <a:ext cx="3878453" cy="309075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p:cNvCxnSpPr/>
            <p:nvPr/>
          </p:nvCxnSpPr>
          <p:spPr>
            <a:xfrm>
              <a:off x="999191" y="4065393"/>
              <a:ext cx="2877026" cy="2273636"/>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p:cNvCxnSpPr/>
            <p:nvPr/>
          </p:nvCxnSpPr>
          <p:spPr>
            <a:xfrm>
              <a:off x="3007940" y="1731527"/>
              <a:ext cx="2932060" cy="230702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988469" y="4833327"/>
              <a:ext cx="1946674" cy="1557641"/>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p:cNvCxnSpPr/>
            <p:nvPr/>
          </p:nvCxnSpPr>
          <p:spPr>
            <a:xfrm>
              <a:off x="3968489" y="1756664"/>
              <a:ext cx="1971511" cy="1471932"/>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p:nvPr/>
          </p:nvCxnSpPr>
          <p:spPr>
            <a:xfrm>
              <a:off x="4827260" y="1701817"/>
              <a:ext cx="1158426" cy="762380"/>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p:cNvCxnSpPr/>
            <p:nvPr/>
          </p:nvCxnSpPr>
          <p:spPr>
            <a:xfrm>
              <a:off x="999191" y="5599846"/>
              <a:ext cx="925667" cy="712824"/>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p:cNvCxnSpPr/>
            <p:nvPr/>
          </p:nvCxnSpPr>
          <p:spPr>
            <a:xfrm>
              <a:off x="1972493" y="1682636"/>
              <a:ext cx="4030260" cy="3101715"/>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grpSp>
      <p:cxnSp>
        <p:nvCxnSpPr>
          <p:cNvPr id="6" name="Прямая со стрелкой 5"/>
          <p:cNvCxnSpPr/>
          <p:nvPr/>
        </p:nvCxnSpPr>
        <p:spPr>
          <a:xfrm>
            <a:off x="1062374" y="1961384"/>
            <a:ext cx="0" cy="3279938"/>
          </a:xfrm>
          <a:prstGeom prst="straightConnector1">
            <a:avLst/>
          </a:prstGeom>
          <a:ln w="889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V="1">
            <a:off x="1915662" y="1129275"/>
            <a:ext cx="3968016" cy="0"/>
          </a:xfrm>
          <a:prstGeom prst="straightConnector1">
            <a:avLst/>
          </a:prstGeom>
          <a:ln w="889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634005" y="4268486"/>
            <a:ext cx="2131259" cy="574278"/>
          </a:xfrm>
          <a:prstGeom prst="rect">
            <a:avLst/>
          </a:prstGeom>
          <a:noFill/>
        </p:spPr>
        <p:txBody>
          <a:bodyPr wrap="none" lIns="81043" tIns="40522" rIns="81043" bIns="40522" rtlCol="0">
            <a:spAutoFit/>
          </a:bodyPr>
          <a:lstStyle/>
          <a:p>
            <a:r>
              <a:rPr lang="ru-RU" dirty="0" smtClean="0"/>
              <a:t>Путь на карте </a:t>
            </a:r>
            <a:r>
              <a:rPr lang="en-US" dirty="0" smtClean="0">
                <a:sym typeface="Wingdings" pitchFamily="2" charset="2"/>
              </a:rPr>
              <a:t> </a:t>
            </a:r>
            <a:r>
              <a:rPr lang="ru-RU" dirty="0" smtClean="0">
                <a:sym typeface="Wingdings" pitchFamily="2" charset="2"/>
              </a:rPr>
              <a:t>одно </a:t>
            </a:r>
          </a:p>
          <a:p>
            <a:r>
              <a:rPr lang="ru-RU" dirty="0" smtClean="0">
                <a:sym typeface="Wingdings" pitchFamily="2" charset="2"/>
              </a:rPr>
              <a:t>выравнивание</a:t>
            </a:r>
            <a:endParaRPr lang="ru-RU" dirty="0"/>
          </a:p>
        </p:txBody>
      </p:sp>
      <p:sp>
        <p:nvSpPr>
          <p:cNvPr id="37" name="TextBox 36"/>
          <p:cNvSpPr txBox="1"/>
          <p:nvPr/>
        </p:nvSpPr>
        <p:spPr>
          <a:xfrm>
            <a:off x="6587113" y="1625676"/>
            <a:ext cx="2295630" cy="1051332"/>
          </a:xfrm>
          <a:prstGeom prst="rect">
            <a:avLst/>
          </a:prstGeom>
          <a:noFill/>
        </p:spPr>
        <p:txBody>
          <a:bodyPr wrap="square" lIns="81043" tIns="40522" rIns="81043" bIns="40522" rtlCol="0">
            <a:spAutoFit/>
          </a:bodyPr>
          <a:lstStyle/>
          <a:p>
            <a:r>
              <a:rPr lang="ru-RU" sz="2100" dirty="0" smtClean="0"/>
              <a:t>Ехать можно на восток, на юг, на юго-восток!</a:t>
            </a:r>
            <a:endParaRPr lang="ru-RU" sz="2100" dirty="0"/>
          </a:p>
        </p:txBody>
      </p:sp>
    </p:spTree>
    <p:extLst>
      <p:ext uri="{BB962C8B-B14F-4D97-AF65-F5344CB8AC3E}">
        <p14:creationId xmlns="" xmlns:p14="http://schemas.microsoft.com/office/powerpoint/2010/main" val="34372869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273" y="169150"/>
            <a:ext cx="7733311" cy="618907"/>
          </a:xfrm>
        </p:spPr>
        <p:txBody>
          <a:bodyPr>
            <a:noAutofit/>
          </a:bodyPr>
          <a:lstStyle/>
          <a:p>
            <a:r>
              <a:rPr lang="ru-RU" sz="3500" dirty="0"/>
              <a:t>Путь </a:t>
            </a:r>
            <a:r>
              <a:rPr lang="en-US" sz="3500" dirty="0"/>
              <a:t>&lt;</a:t>
            </a:r>
            <a:r>
              <a:rPr lang="ru-RU" sz="3500" dirty="0"/>
              <a:t>=</a:t>
            </a:r>
            <a:r>
              <a:rPr lang="en-US" sz="3500" dirty="0"/>
              <a:t>&gt; </a:t>
            </a:r>
            <a:r>
              <a:rPr lang="ru-RU" sz="3500" dirty="0" smtClean="0"/>
              <a:t>выравнивание</a:t>
            </a:r>
            <a:endParaRPr lang="ru-RU" sz="3500" dirty="0"/>
          </a:p>
        </p:txBody>
      </p:sp>
      <p:sp>
        <p:nvSpPr>
          <p:cNvPr id="3" name="Номер слайда 2"/>
          <p:cNvSpPr>
            <a:spLocks noGrp="1"/>
          </p:cNvSpPr>
          <p:nvPr>
            <p:ph type="sldNum" sz="quarter" idx="12"/>
          </p:nvPr>
        </p:nvSpPr>
        <p:spPr>
          <a:xfrm>
            <a:off x="6395755" y="5369597"/>
            <a:ext cx="1969477" cy="304271"/>
          </a:xfrm>
        </p:spPr>
        <p:txBody>
          <a:bodyPr/>
          <a:lstStyle/>
          <a:p>
            <a:fld id="{A32D0F02-96DD-4CEC-9928-ABB5EA17439D}" type="slidenum">
              <a:rPr lang="ru-RU" smtClean="0"/>
              <a:pPr/>
              <a:t>41</a:t>
            </a:fld>
            <a:endParaRPr lang="ru-RU" dirty="0"/>
          </a:p>
        </p:txBody>
      </p:sp>
      <p:grpSp>
        <p:nvGrpSpPr>
          <p:cNvPr id="128" name="Группа 127"/>
          <p:cNvGrpSpPr/>
          <p:nvPr/>
        </p:nvGrpSpPr>
        <p:grpSpPr>
          <a:xfrm>
            <a:off x="743318" y="969256"/>
            <a:ext cx="4041388" cy="3326104"/>
            <a:chOff x="397671" y="1124700"/>
            <a:chExt cx="5681257" cy="5709650"/>
          </a:xfrm>
        </p:grpSpPr>
        <p:grpSp>
          <p:nvGrpSpPr>
            <p:cNvPr id="95" name="Группа 94"/>
            <p:cNvGrpSpPr/>
            <p:nvPr/>
          </p:nvGrpSpPr>
          <p:grpSpPr>
            <a:xfrm>
              <a:off x="861933" y="1124700"/>
              <a:ext cx="5216995" cy="5259192"/>
              <a:chOff x="861933" y="1124700"/>
              <a:chExt cx="5216995" cy="5259192"/>
            </a:xfrm>
          </p:grpSpPr>
          <p:cxnSp>
            <p:nvCxnSpPr>
              <p:cNvPr id="5" name="Прямая соединительная линия 4"/>
              <p:cNvCxnSpPr/>
              <p:nvPr/>
            </p:nvCxnSpPr>
            <p:spPr>
              <a:xfrm>
                <a:off x="972000" y="1692000"/>
                <a:ext cx="0"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2916000" y="1692000"/>
                <a:ext cx="3"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3888000" y="1692000"/>
                <a:ext cx="16998"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4860000" y="1692000"/>
                <a:ext cx="6306"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endCxn id="60" idx="0"/>
              </p:cNvCxnSpPr>
              <p:nvPr/>
            </p:nvCxnSpPr>
            <p:spPr>
              <a:xfrm>
                <a:off x="5973534" y="1694528"/>
                <a:ext cx="0" cy="457309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972000" y="6371999"/>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972000" y="5580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972000" y="4788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972000" y="4032000"/>
                <a:ext cx="4968000" cy="53653"/>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972000" y="3240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972000" y="2448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972000" y="1656000"/>
                <a:ext cx="4968000" cy="4639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Овал 58"/>
              <p:cNvSpPr/>
              <p:nvPr/>
            </p:nvSpPr>
            <p:spPr>
              <a:xfrm>
                <a:off x="861933" y="1578263"/>
                <a:ext cx="210788" cy="1162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5868140" y="6267627"/>
                <a:ext cx="210788" cy="1162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TextBox 60"/>
              <p:cNvSpPr txBox="1"/>
              <p:nvPr/>
            </p:nvSpPr>
            <p:spPr>
              <a:xfrm>
                <a:off x="1213710" y="1124700"/>
                <a:ext cx="4277503" cy="713251"/>
              </a:xfrm>
              <a:prstGeom prst="rect">
                <a:avLst/>
              </a:prstGeom>
              <a:noFill/>
            </p:spPr>
            <p:txBody>
              <a:bodyPr wrap="none" rtlCol="0">
                <a:spAutoFit/>
              </a:bodyPr>
              <a:lstStyle/>
              <a:p>
                <a:r>
                  <a:rPr lang="en-US" sz="2100" dirty="0"/>
                  <a:t>M   </a:t>
                </a:r>
                <a:r>
                  <a:rPr lang="ru-RU" sz="2100" dirty="0"/>
                  <a:t> </a:t>
                </a:r>
                <a:r>
                  <a:rPr lang="en-US" sz="2100" dirty="0"/>
                  <a:t>   A         S         T         R</a:t>
                </a:r>
                <a:endParaRPr lang="ru-RU" sz="2100" dirty="0"/>
              </a:p>
            </p:txBody>
          </p:sp>
        </p:grpSp>
        <p:sp>
          <p:nvSpPr>
            <p:cNvPr id="91" name="TextBox 90"/>
            <p:cNvSpPr txBox="1"/>
            <p:nvPr/>
          </p:nvSpPr>
          <p:spPr>
            <a:xfrm>
              <a:off x="397671" y="1564211"/>
              <a:ext cx="472635" cy="5270139"/>
            </a:xfrm>
            <a:prstGeom prst="rect">
              <a:avLst/>
            </a:prstGeom>
            <a:noFill/>
          </p:spPr>
          <p:txBody>
            <a:bodyPr wrap="square" rtlCol="0">
              <a:spAutoFit/>
            </a:bodyPr>
            <a:lstStyle/>
            <a:p>
              <a:pPr>
                <a:lnSpc>
                  <a:spcPct val="150000"/>
                </a:lnSpc>
              </a:pPr>
              <a:r>
                <a:rPr lang="en-US" sz="2100" dirty="0"/>
                <a:t>M</a:t>
              </a:r>
              <a:endParaRPr lang="ru-RU" sz="2100" dirty="0"/>
            </a:p>
            <a:p>
              <a:pPr>
                <a:lnSpc>
                  <a:spcPct val="150000"/>
                </a:lnSpc>
              </a:pPr>
              <a:r>
                <a:rPr lang="en-US" sz="2100" dirty="0"/>
                <a:t>GS</a:t>
              </a:r>
            </a:p>
            <a:p>
              <a:pPr>
                <a:lnSpc>
                  <a:spcPct val="150000"/>
                </a:lnSpc>
              </a:pPr>
              <a:r>
                <a:rPr lang="en-US" sz="2100" dirty="0"/>
                <a:t>S  </a:t>
              </a:r>
            </a:p>
            <a:p>
              <a:pPr>
                <a:lnSpc>
                  <a:spcPct val="150000"/>
                </a:lnSpc>
              </a:pPr>
              <a:r>
                <a:rPr lang="en-US" sz="2100" dirty="0"/>
                <a:t>N</a:t>
              </a:r>
            </a:p>
            <a:p>
              <a:pPr>
                <a:lnSpc>
                  <a:spcPct val="150000"/>
                </a:lnSpc>
              </a:pPr>
              <a:r>
                <a:rPr lang="en-US" sz="2100" dirty="0"/>
                <a:t>K</a:t>
              </a:r>
              <a:endParaRPr lang="ru-RU" sz="2100" dirty="0"/>
            </a:p>
          </p:txBody>
        </p:sp>
        <p:cxnSp>
          <p:nvCxnSpPr>
            <p:cNvPr id="93" name="Прямая соединительная линия 92"/>
            <p:cNvCxnSpPr/>
            <p:nvPr/>
          </p:nvCxnSpPr>
          <p:spPr>
            <a:xfrm>
              <a:off x="1944000" y="1692000"/>
              <a:ext cx="0"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a:stCxn id="59" idx="4"/>
            </p:cNvCxnSpPr>
            <p:nvPr/>
          </p:nvCxnSpPr>
          <p:spPr>
            <a:xfrm>
              <a:off x="967327" y="1694528"/>
              <a:ext cx="4972673" cy="390166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p:nvPr/>
          </p:nvCxnSpPr>
          <p:spPr>
            <a:xfrm>
              <a:off x="1017687" y="2497168"/>
              <a:ext cx="4972673" cy="390166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p:cNvCxnSpPr/>
            <p:nvPr/>
          </p:nvCxnSpPr>
          <p:spPr>
            <a:xfrm>
              <a:off x="1017687" y="3281240"/>
              <a:ext cx="3878453" cy="309075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p:cNvCxnSpPr/>
            <p:nvPr/>
          </p:nvCxnSpPr>
          <p:spPr>
            <a:xfrm>
              <a:off x="999191" y="4065393"/>
              <a:ext cx="2877026" cy="2273636"/>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p:cNvCxnSpPr/>
            <p:nvPr/>
          </p:nvCxnSpPr>
          <p:spPr>
            <a:xfrm>
              <a:off x="3007940" y="1731527"/>
              <a:ext cx="2932060" cy="2307029"/>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988469" y="4833327"/>
              <a:ext cx="1946674" cy="1557641"/>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p:cNvCxnSpPr/>
            <p:nvPr/>
          </p:nvCxnSpPr>
          <p:spPr>
            <a:xfrm>
              <a:off x="3968489" y="1756664"/>
              <a:ext cx="1971511" cy="1471932"/>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p:nvPr/>
          </p:nvCxnSpPr>
          <p:spPr>
            <a:xfrm>
              <a:off x="4827260" y="1701817"/>
              <a:ext cx="1158426" cy="762380"/>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p:cNvCxnSpPr/>
            <p:nvPr/>
          </p:nvCxnSpPr>
          <p:spPr>
            <a:xfrm>
              <a:off x="999191" y="5599846"/>
              <a:ext cx="925667" cy="712824"/>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p:cNvCxnSpPr/>
            <p:nvPr/>
          </p:nvCxnSpPr>
          <p:spPr>
            <a:xfrm>
              <a:off x="1972493" y="1682636"/>
              <a:ext cx="4030260" cy="3101715"/>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4893642" y="1118404"/>
            <a:ext cx="3790647" cy="4406096"/>
          </a:xfrm>
          <a:prstGeom prst="rect">
            <a:avLst/>
          </a:prstGeom>
          <a:noFill/>
        </p:spPr>
        <p:txBody>
          <a:bodyPr wrap="square" lIns="81043" tIns="40522" rIns="81043" bIns="40522" rtlCol="0">
            <a:spAutoFit/>
          </a:bodyPr>
          <a:lstStyle/>
          <a:p>
            <a:pPr marL="303912" indent="-303912">
              <a:buFont typeface="Arial" panose="020B0604020202020204" pitchFamily="34" charset="0"/>
              <a:buChar char="•"/>
            </a:pPr>
            <a:r>
              <a:rPr lang="ru-RU" sz="2500" dirty="0" smtClean="0"/>
              <a:t>Путь превращается в выравнивание согласно примеру.</a:t>
            </a:r>
            <a:br>
              <a:rPr lang="ru-RU" sz="2500" dirty="0" smtClean="0"/>
            </a:br>
            <a:endParaRPr lang="ru-RU" sz="2500" dirty="0" smtClean="0"/>
          </a:p>
          <a:p>
            <a:pPr marL="303912" indent="-303912">
              <a:buFont typeface="Arial" panose="020B0604020202020204" pitchFamily="34" charset="0"/>
              <a:buChar char="•"/>
            </a:pPr>
            <a:r>
              <a:rPr lang="ru-RU" sz="2500" dirty="0" smtClean="0"/>
              <a:t>Вес </a:t>
            </a:r>
            <a:r>
              <a:rPr lang="ru-RU" sz="2500" dirty="0"/>
              <a:t>диагонали берется из </a:t>
            </a:r>
            <a:r>
              <a:rPr lang="ru-RU" sz="2500" dirty="0" smtClean="0"/>
              <a:t>матрицы весов</a:t>
            </a:r>
            <a:br>
              <a:rPr lang="ru-RU" sz="2500" dirty="0" smtClean="0"/>
            </a:br>
            <a:endParaRPr lang="ru-RU" sz="2500" dirty="0"/>
          </a:p>
          <a:p>
            <a:pPr marL="303912" indent="-303912">
              <a:buFont typeface="Arial" panose="020B0604020202020204" pitchFamily="34" charset="0"/>
              <a:buChar char="•"/>
            </a:pPr>
            <a:r>
              <a:rPr lang="ru-RU" sz="2500" dirty="0"/>
              <a:t>Вес горизонтальной и вертикальной стрелки равен штрафу за </a:t>
            </a:r>
            <a:r>
              <a:rPr lang="ru-RU" sz="2500" dirty="0" err="1"/>
              <a:t>гэп</a:t>
            </a:r>
            <a:endParaRPr lang="ru-RU" sz="2500" dirty="0"/>
          </a:p>
          <a:p>
            <a:pPr marL="303912" indent="-303912">
              <a:buFont typeface="Arial" panose="020B0604020202020204" pitchFamily="34" charset="0"/>
              <a:buChar char="•"/>
            </a:pPr>
            <a:endParaRPr lang="ru-RU" sz="2500" dirty="0"/>
          </a:p>
        </p:txBody>
      </p:sp>
      <p:cxnSp>
        <p:nvCxnSpPr>
          <p:cNvPr id="6" name="Прямая со стрелкой 5"/>
          <p:cNvCxnSpPr>
            <a:endCxn id="60" idx="4"/>
          </p:cNvCxnSpPr>
          <p:nvPr/>
        </p:nvCxnSpPr>
        <p:spPr>
          <a:xfrm>
            <a:off x="3995079" y="3530179"/>
            <a:ext cx="714654" cy="50277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V="1">
            <a:off x="1877311" y="2199011"/>
            <a:ext cx="623426" cy="2679"/>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1829689" y="1772476"/>
            <a:ext cx="0" cy="44450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1215958" y="1358107"/>
            <a:ext cx="620412" cy="37259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3264653" y="2651680"/>
            <a:ext cx="691829" cy="444044"/>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2507964" y="2189901"/>
            <a:ext cx="751618" cy="458853"/>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3922103" y="3103276"/>
            <a:ext cx="19061" cy="453818"/>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81691" y="4297688"/>
            <a:ext cx="2645843" cy="1282164"/>
          </a:xfrm>
          <a:prstGeom prst="rect">
            <a:avLst/>
          </a:prstGeom>
          <a:noFill/>
        </p:spPr>
        <p:txBody>
          <a:bodyPr wrap="square" lIns="81043" tIns="40522" rIns="81043" bIns="40522" rtlCol="0">
            <a:spAutoFit/>
          </a:bodyPr>
          <a:lstStyle/>
          <a:p>
            <a:r>
              <a:rPr lang="en-US" sz="3900" b="1" dirty="0">
                <a:solidFill>
                  <a:srgbClr val="FF0000"/>
                </a:solidFill>
                <a:latin typeface="Courier New" panose="02070309020205020404" pitchFamily="49" charset="0"/>
                <a:cs typeface="Courier New" panose="02070309020205020404" pitchFamily="49" charset="0"/>
              </a:rPr>
              <a:t>M-AST-R</a:t>
            </a:r>
          </a:p>
          <a:p>
            <a:r>
              <a:rPr lang="en-US" sz="3900" b="1" dirty="0">
                <a:solidFill>
                  <a:srgbClr val="FF0000"/>
                </a:solidFill>
                <a:latin typeface="Courier New" panose="02070309020205020404" pitchFamily="49" charset="0"/>
                <a:cs typeface="Courier New" panose="02070309020205020404" pitchFamily="49" charset="0"/>
              </a:rPr>
              <a:t>MG-SSNK</a:t>
            </a:r>
            <a:endParaRPr lang="ru-RU" sz="39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14586290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9175" y="122443"/>
            <a:ext cx="7733311" cy="750798"/>
          </a:xfrm>
        </p:spPr>
        <p:txBody>
          <a:bodyPr>
            <a:noAutofit/>
          </a:bodyPr>
          <a:lstStyle/>
          <a:p>
            <a:r>
              <a:rPr lang="ru-RU" sz="3500" dirty="0" smtClean="0"/>
              <a:t>Вот веса за диагонали, взятые из большой матрицы</a:t>
            </a:r>
            <a:endParaRPr lang="ru-RU" sz="3500" dirty="0"/>
          </a:p>
        </p:txBody>
      </p:sp>
      <p:sp>
        <p:nvSpPr>
          <p:cNvPr id="3" name="Номер слайда 2"/>
          <p:cNvSpPr>
            <a:spLocks noGrp="1"/>
          </p:cNvSpPr>
          <p:nvPr>
            <p:ph type="sldNum" sz="quarter" idx="12"/>
          </p:nvPr>
        </p:nvSpPr>
        <p:spPr>
          <a:xfrm>
            <a:off x="6400800" y="5319911"/>
            <a:ext cx="1969477" cy="304271"/>
          </a:xfrm>
        </p:spPr>
        <p:txBody>
          <a:bodyPr/>
          <a:lstStyle/>
          <a:p>
            <a:fld id="{A32D0F02-96DD-4CEC-9928-ABB5EA17439D}" type="slidenum">
              <a:rPr lang="ru-RU" smtClean="0"/>
              <a:pPr/>
              <a:t>42</a:t>
            </a:fld>
            <a:endParaRPr lang="ru-RU" dirty="0"/>
          </a:p>
        </p:txBody>
      </p:sp>
      <p:grpSp>
        <p:nvGrpSpPr>
          <p:cNvPr id="128" name="Группа 127"/>
          <p:cNvGrpSpPr/>
          <p:nvPr/>
        </p:nvGrpSpPr>
        <p:grpSpPr>
          <a:xfrm>
            <a:off x="743318" y="1000911"/>
            <a:ext cx="4041388" cy="3326104"/>
            <a:chOff x="397671" y="1124700"/>
            <a:chExt cx="5681257" cy="5709650"/>
          </a:xfrm>
        </p:grpSpPr>
        <p:grpSp>
          <p:nvGrpSpPr>
            <p:cNvPr id="95" name="Группа 94"/>
            <p:cNvGrpSpPr/>
            <p:nvPr/>
          </p:nvGrpSpPr>
          <p:grpSpPr>
            <a:xfrm>
              <a:off x="861933" y="1124700"/>
              <a:ext cx="5216995" cy="5259192"/>
              <a:chOff x="861933" y="1124700"/>
              <a:chExt cx="5216995" cy="5259192"/>
            </a:xfrm>
          </p:grpSpPr>
          <p:cxnSp>
            <p:nvCxnSpPr>
              <p:cNvPr id="5" name="Прямая соединительная линия 4"/>
              <p:cNvCxnSpPr/>
              <p:nvPr/>
            </p:nvCxnSpPr>
            <p:spPr>
              <a:xfrm>
                <a:off x="972000" y="1692000"/>
                <a:ext cx="0"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2916000" y="1692000"/>
                <a:ext cx="3"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3888000" y="1692000"/>
                <a:ext cx="16998"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4860000" y="1692000"/>
                <a:ext cx="6306" cy="4680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endCxn id="60" idx="0"/>
              </p:cNvCxnSpPr>
              <p:nvPr/>
            </p:nvCxnSpPr>
            <p:spPr>
              <a:xfrm>
                <a:off x="5973534" y="1694528"/>
                <a:ext cx="0" cy="457309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972000" y="6371999"/>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972000" y="5580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972000" y="4788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972000" y="4032000"/>
                <a:ext cx="4968000" cy="53653"/>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972000" y="3240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972000" y="2448000"/>
                <a:ext cx="49680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972000" y="1656000"/>
                <a:ext cx="4968000" cy="4639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Овал 58"/>
              <p:cNvSpPr/>
              <p:nvPr/>
            </p:nvSpPr>
            <p:spPr>
              <a:xfrm>
                <a:off x="861933" y="1578263"/>
                <a:ext cx="210788" cy="1162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5868140" y="6267627"/>
                <a:ext cx="210788" cy="1162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TextBox 60"/>
              <p:cNvSpPr txBox="1"/>
              <p:nvPr/>
            </p:nvSpPr>
            <p:spPr>
              <a:xfrm>
                <a:off x="1213710" y="1124700"/>
                <a:ext cx="4277503" cy="713251"/>
              </a:xfrm>
              <a:prstGeom prst="rect">
                <a:avLst/>
              </a:prstGeom>
              <a:noFill/>
            </p:spPr>
            <p:txBody>
              <a:bodyPr wrap="none" rtlCol="0">
                <a:spAutoFit/>
              </a:bodyPr>
              <a:lstStyle/>
              <a:p>
                <a:r>
                  <a:rPr lang="en-US" sz="2100" dirty="0"/>
                  <a:t>M   </a:t>
                </a:r>
                <a:r>
                  <a:rPr lang="ru-RU" sz="2100" dirty="0"/>
                  <a:t> </a:t>
                </a:r>
                <a:r>
                  <a:rPr lang="en-US" sz="2100" dirty="0"/>
                  <a:t>   A         S         T         R</a:t>
                </a:r>
                <a:endParaRPr lang="ru-RU" sz="2100" dirty="0"/>
              </a:p>
            </p:txBody>
          </p:sp>
        </p:grpSp>
        <p:sp>
          <p:nvSpPr>
            <p:cNvPr id="91" name="TextBox 90"/>
            <p:cNvSpPr txBox="1"/>
            <p:nvPr/>
          </p:nvSpPr>
          <p:spPr>
            <a:xfrm>
              <a:off x="397671" y="1564211"/>
              <a:ext cx="472635" cy="5270139"/>
            </a:xfrm>
            <a:prstGeom prst="rect">
              <a:avLst/>
            </a:prstGeom>
            <a:noFill/>
          </p:spPr>
          <p:txBody>
            <a:bodyPr wrap="square" rtlCol="0">
              <a:spAutoFit/>
            </a:bodyPr>
            <a:lstStyle/>
            <a:p>
              <a:pPr>
                <a:lnSpc>
                  <a:spcPct val="150000"/>
                </a:lnSpc>
              </a:pPr>
              <a:r>
                <a:rPr lang="en-US" sz="2100" dirty="0"/>
                <a:t>M</a:t>
              </a:r>
              <a:endParaRPr lang="ru-RU" sz="2100" dirty="0"/>
            </a:p>
            <a:p>
              <a:pPr>
                <a:lnSpc>
                  <a:spcPct val="150000"/>
                </a:lnSpc>
              </a:pPr>
              <a:r>
                <a:rPr lang="en-US" sz="2100" dirty="0"/>
                <a:t>G</a:t>
              </a:r>
            </a:p>
            <a:p>
              <a:pPr>
                <a:lnSpc>
                  <a:spcPct val="150000"/>
                </a:lnSpc>
              </a:pPr>
              <a:r>
                <a:rPr lang="en-US" sz="2100" dirty="0"/>
                <a:t>S</a:t>
              </a:r>
            </a:p>
            <a:p>
              <a:pPr>
                <a:lnSpc>
                  <a:spcPct val="150000"/>
                </a:lnSpc>
              </a:pPr>
              <a:r>
                <a:rPr lang="en-US" sz="2100" dirty="0"/>
                <a:t>S  </a:t>
              </a:r>
            </a:p>
            <a:p>
              <a:pPr>
                <a:lnSpc>
                  <a:spcPct val="150000"/>
                </a:lnSpc>
              </a:pPr>
              <a:r>
                <a:rPr lang="en-US" sz="2100" dirty="0"/>
                <a:t>N</a:t>
              </a:r>
            </a:p>
            <a:p>
              <a:pPr>
                <a:lnSpc>
                  <a:spcPct val="150000"/>
                </a:lnSpc>
              </a:pPr>
              <a:r>
                <a:rPr lang="en-US" sz="2100" dirty="0"/>
                <a:t>K</a:t>
              </a:r>
              <a:endParaRPr lang="ru-RU" sz="2100" dirty="0"/>
            </a:p>
          </p:txBody>
        </p:sp>
        <p:cxnSp>
          <p:nvCxnSpPr>
            <p:cNvPr id="93" name="Прямая соединительная линия 92"/>
            <p:cNvCxnSpPr/>
            <p:nvPr/>
          </p:nvCxnSpPr>
          <p:spPr>
            <a:xfrm>
              <a:off x="1944000" y="1692000"/>
              <a:ext cx="0" cy="468000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4155926" y="4397010"/>
            <a:ext cx="4129894" cy="943610"/>
          </a:xfrm>
          <a:prstGeom prst="rect">
            <a:avLst/>
          </a:prstGeom>
          <a:noFill/>
        </p:spPr>
        <p:txBody>
          <a:bodyPr wrap="square" lIns="81043" tIns="40522" rIns="81043" bIns="40522" rtlCol="0">
            <a:spAutoFit/>
          </a:bodyPr>
          <a:lstStyle/>
          <a:p>
            <a:r>
              <a:rPr lang="ru-RU" sz="2800" dirty="0">
                <a:solidFill>
                  <a:srgbClr val="FF0000"/>
                </a:solidFill>
              </a:rPr>
              <a:t>Вес равен 5+4+1+2 – 3</a:t>
            </a:r>
            <a:r>
              <a:rPr lang="en-US" sz="2800" dirty="0">
                <a:solidFill>
                  <a:srgbClr val="FF0000"/>
                </a:solidFill>
              </a:rPr>
              <a:t>g </a:t>
            </a:r>
            <a:r>
              <a:rPr lang="ru-RU" sz="2800" dirty="0">
                <a:solidFill>
                  <a:srgbClr val="FF0000"/>
                </a:solidFill>
              </a:rPr>
              <a:t>где </a:t>
            </a:r>
            <a:r>
              <a:rPr lang="en-US" sz="2800" dirty="0">
                <a:solidFill>
                  <a:srgbClr val="FF0000"/>
                </a:solidFill>
              </a:rPr>
              <a:t>g – </a:t>
            </a:r>
            <a:r>
              <a:rPr lang="ru-RU" sz="2800" dirty="0">
                <a:solidFill>
                  <a:srgbClr val="FF0000"/>
                </a:solidFill>
              </a:rPr>
              <a:t>штраф за </a:t>
            </a:r>
            <a:r>
              <a:rPr lang="ru-RU" sz="2800" dirty="0" err="1">
                <a:solidFill>
                  <a:srgbClr val="FF0000"/>
                </a:solidFill>
              </a:rPr>
              <a:t>гэп</a:t>
            </a:r>
            <a:endParaRPr lang="ru-RU" sz="2800" dirty="0">
              <a:solidFill>
                <a:srgbClr val="FF0000"/>
              </a:solidFill>
            </a:endParaRPr>
          </a:p>
        </p:txBody>
      </p:sp>
      <p:sp>
        <p:nvSpPr>
          <p:cNvPr id="20" name="TextBox 19"/>
          <p:cNvSpPr txBox="1"/>
          <p:nvPr/>
        </p:nvSpPr>
        <p:spPr>
          <a:xfrm>
            <a:off x="1181691" y="4297688"/>
            <a:ext cx="2645843" cy="1282164"/>
          </a:xfrm>
          <a:prstGeom prst="rect">
            <a:avLst/>
          </a:prstGeom>
          <a:noFill/>
        </p:spPr>
        <p:txBody>
          <a:bodyPr wrap="square" lIns="81043" tIns="40522" rIns="81043" bIns="40522" rtlCol="0">
            <a:spAutoFit/>
          </a:bodyPr>
          <a:lstStyle/>
          <a:p>
            <a:r>
              <a:rPr lang="en-US" sz="3900" b="1" dirty="0">
                <a:solidFill>
                  <a:srgbClr val="FF0000"/>
                </a:solidFill>
                <a:latin typeface="Courier New" panose="02070309020205020404" pitchFamily="49" charset="0"/>
                <a:cs typeface="Courier New" panose="02070309020205020404" pitchFamily="49" charset="0"/>
              </a:rPr>
              <a:t>M-AST-R</a:t>
            </a:r>
          </a:p>
          <a:p>
            <a:r>
              <a:rPr lang="en-US" sz="3900" b="1" dirty="0">
                <a:solidFill>
                  <a:srgbClr val="FF0000"/>
                </a:solidFill>
                <a:latin typeface="Courier New" panose="02070309020205020404" pitchFamily="49" charset="0"/>
                <a:cs typeface="Courier New" panose="02070309020205020404" pitchFamily="49" charset="0"/>
              </a:rPr>
              <a:t>MG-SSNK</a:t>
            </a:r>
            <a:endParaRPr lang="ru-RU" sz="3900" b="1" dirty="0">
              <a:solidFill>
                <a:srgbClr val="FF0000"/>
              </a:solidFill>
              <a:latin typeface="Courier New" panose="02070309020205020404" pitchFamily="49" charset="0"/>
              <a:cs typeface="Courier New" panose="02070309020205020404" pitchFamily="49" charset="0"/>
            </a:endParaRPr>
          </a:p>
        </p:txBody>
      </p:sp>
      <p:sp>
        <p:nvSpPr>
          <p:cNvPr id="4" name="TextBox 3"/>
          <p:cNvSpPr txBox="1"/>
          <p:nvPr/>
        </p:nvSpPr>
        <p:spPr>
          <a:xfrm>
            <a:off x="3292587" y="1295136"/>
            <a:ext cx="423355" cy="466556"/>
          </a:xfrm>
          <a:prstGeom prst="rect">
            <a:avLst/>
          </a:prstGeom>
          <a:noFill/>
        </p:spPr>
        <p:txBody>
          <a:bodyPr wrap="none" lIns="81043" tIns="40522" rIns="81043" bIns="40522" rtlCol="0">
            <a:spAutoFit/>
          </a:bodyPr>
          <a:lstStyle/>
          <a:p>
            <a:r>
              <a:rPr lang="ru-RU" sz="2500" dirty="0"/>
              <a:t>-1</a:t>
            </a:r>
          </a:p>
        </p:txBody>
      </p:sp>
      <p:sp>
        <p:nvSpPr>
          <p:cNvPr id="46" name="TextBox 45"/>
          <p:cNvSpPr txBox="1"/>
          <p:nvPr/>
        </p:nvSpPr>
        <p:spPr>
          <a:xfrm>
            <a:off x="3393521" y="1798813"/>
            <a:ext cx="423355" cy="466556"/>
          </a:xfrm>
          <a:prstGeom prst="rect">
            <a:avLst/>
          </a:prstGeom>
          <a:noFill/>
        </p:spPr>
        <p:txBody>
          <a:bodyPr wrap="none" lIns="81043" tIns="40522" rIns="81043" bIns="40522" rtlCol="0">
            <a:spAutoFit/>
          </a:bodyPr>
          <a:lstStyle/>
          <a:p>
            <a:r>
              <a:rPr lang="ru-RU" sz="2500" dirty="0"/>
              <a:t>-2</a:t>
            </a:r>
          </a:p>
        </p:txBody>
      </p:sp>
      <p:sp>
        <p:nvSpPr>
          <p:cNvPr id="47" name="TextBox 46"/>
          <p:cNvSpPr txBox="1"/>
          <p:nvPr/>
        </p:nvSpPr>
        <p:spPr>
          <a:xfrm>
            <a:off x="2635921" y="1304844"/>
            <a:ext cx="423355" cy="466556"/>
          </a:xfrm>
          <a:prstGeom prst="rect">
            <a:avLst/>
          </a:prstGeom>
          <a:noFill/>
        </p:spPr>
        <p:txBody>
          <a:bodyPr wrap="none" lIns="81043" tIns="40522" rIns="81043" bIns="40522" rtlCol="0">
            <a:spAutoFit/>
          </a:bodyPr>
          <a:lstStyle/>
          <a:p>
            <a:r>
              <a:rPr lang="ru-RU" sz="2500" dirty="0"/>
              <a:t>-1</a:t>
            </a:r>
          </a:p>
        </p:txBody>
      </p:sp>
      <p:sp>
        <p:nvSpPr>
          <p:cNvPr id="49" name="TextBox 48"/>
          <p:cNvSpPr txBox="1"/>
          <p:nvPr/>
        </p:nvSpPr>
        <p:spPr>
          <a:xfrm>
            <a:off x="2028632" y="1310744"/>
            <a:ext cx="423355" cy="466556"/>
          </a:xfrm>
          <a:prstGeom prst="rect">
            <a:avLst/>
          </a:prstGeom>
          <a:noFill/>
        </p:spPr>
        <p:txBody>
          <a:bodyPr wrap="none" lIns="81043" tIns="40522" rIns="81043" bIns="40522" rtlCol="0">
            <a:spAutoFit/>
          </a:bodyPr>
          <a:lstStyle/>
          <a:p>
            <a:r>
              <a:rPr lang="ru-RU" sz="2500" dirty="0"/>
              <a:t>-1</a:t>
            </a:r>
          </a:p>
        </p:txBody>
      </p:sp>
      <p:sp>
        <p:nvSpPr>
          <p:cNvPr id="50" name="TextBox 49"/>
          <p:cNvSpPr txBox="1"/>
          <p:nvPr/>
        </p:nvSpPr>
        <p:spPr>
          <a:xfrm>
            <a:off x="2021155" y="1807832"/>
            <a:ext cx="325573" cy="466556"/>
          </a:xfrm>
          <a:prstGeom prst="rect">
            <a:avLst/>
          </a:prstGeom>
          <a:noFill/>
        </p:spPr>
        <p:txBody>
          <a:bodyPr wrap="none" lIns="81043" tIns="40522" rIns="81043" bIns="40522" rtlCol="0">
            <a:spAutoFit/>
          </a:bodyPr>
          <a:lstStyle/>
          <a:p>
            <a:r>
              <a:rPr lang="ru-RU" sz="2500" dirty="0"/>
              <a:t>0</a:t>
            </a:r>
          </a:p>
        </p:txBody>
      </p:sp>
      <p:sp>
        <p:nvSpPr>
          <p:cNvPr id="51" name="TextBox 50"/>
          <p:cNvSpPr txBox="1"/>
          <p:nvPr/>
        </p:nvSpPr>
        <p:spPr>
          <a:xfrm>
            <a:off x="4147761" y="1807832"/>
            <a:ext cx="423355" cy="466556"/>
          </a:xfrm>
          <a:prstGeom prst="rect">
            <a:avLst/>
          </a:prstGeom>
          <a:noFill/>
        </p:spPr>
        <p:txBody>
          <a:bodyPr wrap="none" lIns="81043" tIns="40522" rIns="81043" bIns="40522" rtlCol="0">
            <a:spAutoFit/>
          </a:bodyPr>
          <a:lstStyle/>
          <a:p>
            <a:r>
              <a:rPr lang="ru-RU" sz="2500" dirty="0"/>
              <a:t>-2</a:t>
            </a:r>
          </a:p>
        </p:txBody>
      </p:sp>
      <p:sp>
        <p:nvSpPr>
          <p:cNvPr id="53" name="TextBox 52"/>
          <p:cNvSpPr txBox="1"/>
          <p:nvPr/>
        </p:nvSpPr>
        <p:spPr>
          <a:xfrm>
            <a:off x="2698437" y="1801362"/>
            <a:ext cx="325573" cy="466556"/>
          </a:xfrm>
          <a:prstGeom prst="rect">
            <a:avLst/>
          </a:prstGeom>
          <a:noFill/>
        </p:spPr>
        <p:txBody>
          <a:bodyPr wrap="none" lIns="81043" tIns="40522" rIns="81043" bIns="40522" rtlCol="0">
            <a:spAutoFit/>
          </a:bodyPr>
          <a:lstStyle/>
          <a:p>
            <a:r>
              <a:rPr lang="ru-RU" sz="2500" dirty="0"/>
              <a:t>0</a:t>
            </a:r>
          </a:p>
        </p:txBody>
      </p:sp>
      <p:sp>
        <p:nvSpPr>
          <p:cNvPr id="54" name="TextBox 53"/>
          <p:cNvSpPr txBox="1"/>
          <p:nvPr/>
        </p:nvSpPr>
        <p:spPr>
          <a:xfrm>
            <a:off x="4051193" y="3624962"/>
            <a:ext cx="325573" cy="466556"/>
          </a:xfrm>
          <a:prstGeom prst="rect">
            <a:avLst/>
          </a:prstGeom>
          <a:noFill/>
        </p:spPr>
        <p:txBody>
          <a:bodyPr wrap="none" lIns="81043" tIns="40522" rIns="81043" bIns="40522" rtlCol="0">
            <a:spAutoFit/>
          </a:bodyPr>
          <a:lstStyle/>
          <a:p>
            <a:r>
              <a:rPr lang="ru-RU" sz="2500" dirty="0"/>
              <a:t>2</a:t>
            </a:r>
          </a:p>
        </p:txBody>
      </p:sp>
      <p:sp>
        <p:nvSpPr>
          <p:cNvPr id="55" name="TextBox 54"/>
          <p:cNvSpPr txBox="1"/>
          <p:nvPr/>
        </p:nvSpPr>
        <p:spPr>
          <a:xfrm>
            <a:off x="4104633" y="2311870"/>
            <a:ext cx="423355" cy="466556"/>
          </a:xfrm>
          <a:prstGeom prst="rect">
            <a:avLst/>
          </a:prstGeom>
          <a:noFill/>
        </p:spPr>
        <p:txBody>
          <a:bodyPr wrap="none" lIns="81043" tIns="40522" rIns="81043" bIns="40522" rtlCol="0">
            <a:spAutoFit/>
          </a:bodyPr>
          <a:lstStyle/>
          <a:p>
            <a:r>
              <a:rPr lang="ru-RU" sz="2500" dirty="0"/>
              <a:t>-1</a:t>
            </a:r>
          </a:p>
        </p:txBody>
      </p:sp>
      <p:sp>
        <p:nvSpPr>
          <p:cNvPr id="56" name="TextBox 55"/>
          <p:cNvSpPr txBox="1"/>
          <p:nvPr/>
        </p:nvSpPr>
        <p:spPr>
          <a:xfrm>
            <a:off x="1308382" y="1296162"/>
            <a:ext cx="325573" cy="466556"/>
          </a:xfrm>
          <a:prstGeom prst="rect">
            <a:avLst/>
          </a:prstGeom>
          <a:noFill/>
        </p:spPr>
        <p:txBody>
          <a:bodyPr wrap="none" lIns="81043" tIns="40522" rIns="81043" bIns="40522" rtlCol="0">
            <a:spAutoFit/>
          </a:bodyPr>
          <a:lstStyle/>
          <a:p>
            <a:r>
              <a:rPr lang="ru-RU" sz="2500" dirty="0"/>
              <a:t>5</a:t>
            </a:r>
          </a:p>
        </p:txBody>
      </p:sp>
      <p:sp>
        <p:nvSpPr>
          <p:cNvPr id="57" name="TextBox 56"/>
          <p:cNvSpPr txBox="1"/>
          <p:nvPr/>
        </p:nvSpPr>
        <p:spPr>
          <a:xfrm>
            <a:off x="1243287" y="1781400"/>
            <a:ext cx="423355" cy="466556"/>
          </a:xfrm>
          <a:prstGeom prst="rect">
            <a:avLst/>
          </a:prstGeom>
          <a:noFill/>
        </p:spPr>
        <p:txBody>
          <a:bodyPr wrap="none" lIns="81043" tIns="40522" rIns="81043" bIns="40522" rtlCol="0">
            <a:spAutoFit/>
          </a:bodyPr>
          <a:lstStyle/>
          <a:p>
            <a:r>
              <a:rPr lang="ru-RU" sz="2500" dirty="0"/>
              <a:t>-1</a:t>
            </a:r>
          </a:p>
        </p:txBody>
      </p:sp>
      <p:sp>
        <p:nvSpPr>
          <p:cNvPr id="58" name="TextBox 57"/>
          <p:cNvSpPr txBox="1"/>
          <p:nvPr/>
        </p:nvSpPr>
        <p:spPr>
          <a:xfrm>
            <a:off x="1198579" y="2254537"/>
            <a:ext cx="423355" cy="466556"/>
          </a:xfrm>
          <a:prstGeom prst="rect">
            <a:avLst/>
          </a:prstGeom>
          <a:noFill/>
        </p:spPr>
        <p:txBody>
          <a:bodyPr wrap="none" lIns="81043" tIns="40522" rIns="81043" bIns="40522" rtlCol="0">
            <a:spAutoFit/>
          </a:bodyPr>
          <a:lstStyle/>
          <a:p>
            <a:r>
              <a:rPr lang="ru-RU" sz="2500" dirty="0"/>
              <a:t>-1</a:t>
            </a:r>
          </a:p>
        </p:txBody>
      </p:sp>
      <p:sp>
        <p:nvSpPr>
          <p:cNvPr id="62" name="TextBox 61"/>
          <p:cNvSpPr txBox="1"/>
          <p:nvPr/>
        </p:nvSpPr>
        <p:spPr>
          <a:xfrm>
            <a:off x="1206357" y="2703230"/>
            <a:ext cx="423355" cy="466556"/>
          </a:xfrm>
          <a:prstGeom prst="rect">
            <a:avLst/>
          </a:prstGeom>
          <a:noFill/>
        </p:spPr>
        <p:txBody>
          <a:bodyPr wrap="none" lIns="81043" tIns="40522" rIns="81043" bIns="40522" rtlCol="0">
            <a:spAutoFit/>
          </a:bodyPr>
          <a:lstStyle/>
          <a:p>
            <a:pPr algn="r"/>
            <a:r>
              <a:rPr lang="ru-RU" sz="2500" dirty="0"/>
              <a:t>-1</a:t>
            </a:r>
          </a:p>
        </p:txBody>
      </p:sp>
      <p:sp>
        <p:nvSpPr>
          <p:cNvPr id="63" name="TextBox 62"/>
          <p:cNvSpPr txBox="1"/>
          <p:nvPr/>
        </p:nvSpPr>
        <p:spPr>
          <a:xfrm>
            <a:off x="1311014" y="3171758"/>
            <a:ext cx="423355" cy="466556"/>
          </a:xfrm>
          <a:prstGeom prst="rect">
            <a:avLst/>
          </a:prstGeom>
          <a:noFill/>
        </p:spPr>
        <p:txBody>
          <a:bodyPr wrap="none" lIns="81043" tIns="40522" rIns="81043" bIns="40522" rtlCol="0">
            <a:spAutoFit/>
          </a:bodyPr>
          <a:lstStyle/>
          <a:p>
            <a:pPr algn="r"/>
            <a:r>
              <a:rPr lang="ru-RU" sz="2500" dirty="0"/>
              <a:t>-2</a:t>
            </a:r>
          </a:p>
        </p:txBody>
      </p:sp>
      <p:sp>
        <p:nvSpPr>
          <p:cNvPr id="64" name="TextBox 63"/>
          <p:cNvSpPr txBox="1"/>
          <p:nvPr/>
        </p:nvSpPr>
        <p:spPr>
          <a:xfrm>
            <a:off x="1337840" y="3599657"/>
            <a:ext cx="423355" cy="466556"/>
          </a:xfrm>
          <a:prstGeom prst="rect">
            <a:avLst/>
          </a:prstGeom>
          <a:noFill/>
        </p:spPr>
        <p:txBody>
          <a:bodyPr wrap="none" lIns="81043" tIns="40522" rIns="81043" bIns="40522" rtlCol="0">
            <a:spAutoFit/>
          </a:bodyPr>
          <a:lstStyle/>
          <a:p>
            <a:pPr algn="r"/>
            <a:r>
              <a:rPr lang="ru-RU" sz="2500" dirty="0"/>
              <a:t>-1</a:t>
            </a:r>
          </a:p>
        </p:txBody>
      </p:sp>
      <p:sp>
        <p:nvSpPr>
          <p:cNvPr id="66" name="TextBox 65"/>
          <p:cNvSpPr txBox="1"/>
          <p:nvPr/>
        </p:nvSpPr>
        <p:spPr>
          <a:xfrm>
            <a:off x="4053583" y="1304844"/>
            <a:ext cx="423355" cy="466556"/>
          </a:xfrm>
          <a:prstGeom prst="rect">
            <a:avLst/>
          </a:prstGeom>
          <a:noFill/>
        </p:spPr>
        <p:txBody>
          <a:bodyPr wrap="none" lIns="81043" tIns="40522" rIns="81043" bIns="40522" rtlCol="0">
            <a:spAutoFit/>
          </a:bodyPr>
          <a:lstStyle/>
          <a:p>
            <a:r>
              <a:rPr lang="ru-RU" sz="2500" dirty="0"/>
              <a:t>-1</a:t>
            </a:r>
          </a:p>
        </p:txBody>
      </p:sp>
      <p:sp>
        <p:nvSpPr>
          <p:cNvPr id="67" name="TextBox 66"/>
          <p:cNvSpPr txBox="1"/>
          <p:nvPr/>
        </p:nvSpPr>
        <p:spPr>
          <a:xfrm>
            <a:off x="2679974" y="3170084"/>
            <a:ext cx="325573" cy="466556"/>
          </a:xfrm>
          <a:prstGeom prst="rect">
            <a:avLst/>
          </a:prstGeom>
          <a:noFill/>
        </p:spPr>
        <p:txBody>
          <a:bodyPr wrap="none" lIns="81043" tIns="40522" rIns="81043" bIns="40522" rtlCol="0">
            <a:spAutoFit/>
          </a:bodyPr>
          <a:lstStyle/>
          <a:p>
            <a:r>
              <a:rPr lang="ru-RU" sz="2500" dirty="0"/>
              <a:t>1</a:t>
            </a:r>
          </a:p>
        </p:txBody>
      </p:sp>
      <p:sp>
        <p:nvSpPr>
          <p:cNvPr id="68" name="TextBox 67"/>
          <p:cNvSpPr txBox="1"/>
          <p:nvPr/>
        </p:nvSpPr>
        <p:spPr>
          <a:xfrm>
            <a:off x="2001236" y="3178433"/>
            <a:ext cx="423355" cy="466556"/>
          </a:xfrm>
          <a:prstGeom prst="rect">
            <a:avLst/>
          </a:prstGeom>
          <a:noFill/>
        </p:spPr>
        <p:txBody>
          <a:bodyPr wrap="none" lIns="81043" tIns="40522" rIns="81043" bIns="40522" rtlCol="0">
            <a:spAutoFit/>
          </a:bodyPr>
          <a:lstStyle/>
          <a:p>
            <a:r>
              <a:rPr lang="ru-RU" sz="2500" dirty="0"/>
              <a:t>-2</a:t>
            </a:r>
          </a:p>
        </p:txBody>
      </p:sp>
      <p:sp>
        <p:nvSpPr>
          <p:cNvPr id="69" name="TextBox 68"/>
          <p:cNvSpPr txBox="1"/>
          <p:nvPr/>
        </p:nvSpPr>
        <p:spPr>
          <a:xfrm>
            <a:off x="3420739" y="2281425"/>
            <a:ext cx="325573" cy="466556"/>
          </a:xfrm>
          <a:prstGeom prst="rect">
            <a:avLst/>
          </a:prstGeom>
          <a:noFill/>
        </p:spPr>
        <p:txBody>
          <a:bodyPr wrap="none" lIns="81043" tIns="40522" rIns="81043" bIns="40522" rtlCol="0">
            <a:spAutoFit/>
          </a:bodyPr>
          <a:lstStyle/>
          <a:p>
            <a:r>
              <a:rPr lang="ru-RU" sz="2500" dirty="0"/>
              <a:t>1</a:t>
            </a:r>
          </a:p>
        </p:txBody>
      </p:sp>
      <p:sp>
        <p:nvSpPr>
          <p:cNvPr id="70" name="TextBox 69"/>
          <p:cNvSpPr txBox="1"/>
          <p:nvPr/>
        </p:nvSpPr>
        <p:spPr>
          <a:xfrm>
            <a:off x="2742168" y="2274142"/>
            <a:ext cx="325573" cy="466556"/>
          </a:xfrm>
          <a:prstGeom prst="rect">
            <a:avLst/>
          </a:prstGeom>
          <a:noFill/>
        </p:spPr>
        <p:txBody>
          <a:bodyPr wrap="none" lIns="81043" tIns="40522" rIns="81043" bIns="40522" rtlCol="0">
            <a:spAutoFit/>
          </a:bodyPr>
          <a:lstStyle/>
          <a:p>
            <a:r>
              <a:rPr lang="ru-RU" sz="2500" dirty="0"/>
              <a:t>4</a:t>
            </a:r>
          </a:p>
        </p:txBody>
      </p:sp>
      <p:sp>
        <p:nvSpPr>
          <p:cNvPr id="71" name="TextBox 70"/>
          <p:cNvSpPr txBox="1"/>
          <p:nvPr/>
        </p:nvSpPr>
        <p:spPr>
          <a:xfrm>
            <a:off x="2028377" y="2281425"/>
            <a:ext cx="325573" cy="466556"/>
          </a:xfrm>
          <a:prstGeom prst="rect">
            <a:avLst/>
          </a:prstGeom>
          <a:noFill/>
        </p:spPr>
        <p:txBody>
          <a:bodyPr wrap="none" lIns="81043" tIns="40522" rIns="81043" bIns="40522" rtlCol="0">
            <a:spAutoFit/>
          </a:bodyPr>
          <a:lstStyle/>
          <a:p>
            <a:r>
              <a:rPr lang="ru-RU" sz="2500" dirty="0"/>
              <a:t>1</a:t>
            </a:r>
          </a:p>
        </p:txBody>
      </p:sp>
      <p:sp>
        <p:nvSpPr>
          <p:cNvPr id="72" name="TextBox 71"/>
          <p:cNvSpPr txBox="1"/>
          <p:nvPr/>
        </p:nvSpPr>
        <p:spPr>
          <a:xfrm>
            <a:off x="3417310" y="2758175"/>
            <a:ext cx="325573" cy="466556"/>
          </a:xfrm>
          <a:prstGeom prst="rect">
            <a:avLst/>
          </a:prstGeom>
          <a:noFill/>
        </p:spPr>
        <p:txBody>
          <a:bodyPr wrap="none" lIns="81043" tIns="40522" rIns="81043" bIns="40522" rtlCol="0">
            <a:spAutoFit/>
          </a:bodyPr>
          <a:lstStyle/>
          <a:p>
            <a:r>
              <a:rPr lang="ru-RU" sz="2500" dirty="0"/>
              <a:t>1</a:t>
            </a:r>
          </a:p>
        </p:txBody>
      </p:sp>
      <p:sp>
        <p:nvSpPr>
          <p:cNvPr id="73" name="TextBox 72"/>
          <p:cNvSpPr txBox="1"/>
          <p:nvPr/>
        </p:nvSpPr>
        <p:spPr>
          <a:xfrm>
            <a:off x="4084883" y="2758175"/>
            <a:ext cx="423355" cy="466556"/>
          </a:xfrm>
          <a:prstGeom prst="rect">
            <a:avLst/>
          </a:prstGeom>
          <a:noFill/>
        </p:spPr>
        <p:txBody>
          <a:bodyPr wrap="none" lIns="81043" tIns="40522" rIns="81043" bIns="40522" rtlCol="0">
            <a:spAutoFit/>
          </a:bodyPr>
          <a:lstStyle/>
          <a:p>
            <a:r>
              <a:rPr lang="ru-RU" sz="2500" dirty="0"/>
              <a:t>-1</a:t>
            </a:r>
          </a:p>
        </p:txBody>
      </p:sp>
      <p:sp>
        <p:nvSpPr>
          <p:cNvPr id="74" name="TextBox 73"/>
          <p:cNvSpPr txBox="1"/>
          <p:nvPr/>
        </p:nvSpPr>
        <p:spPr>
          <a:xfrm>
            <a:off x="2671242" y="2726858"/>
            <a:ext cx="325573" cy="466556"/>
          </a:xfrm>
          <a:prstGeom prst="rect">
            <a:avLst/>
          </a:prstGeom>
          <a:noFill/>
        </p:spPr>
        <p:txBody>
          <a:bodyPr wrap="none" lIns="81043" tIns="40522" rIns="81043" bIns="40522" rtlCol="0">
            <a:spAutoFit/>
          </a:bodyPr>
          <a:lstStyle/>
          <a:p>
            <a:r>
              <a:rPr lang="ru-RU" sz="2500" dirty="0"/>
              <a:t>4</a:t>
            </a:r>
          </a:p>
        </p:txBody>
      </p:sp>
      <p:sp>
        <p:nvSpPr>
          <p:cNvPr id="75" name="TextBox 74"/>
          <p:cNvSpPr txBox="1"/>
          <p:nvPr/>
        </p:nvSpPr>
        <p:spPr>
          <a:xfrm>
            <a:off x="2034906" y="2729483"/>
            <a:ext cx="325573" cy="466556"/>
          </a:xfrm>
          <a:prstGeom prst="rect">
            <a:avLst/>
          </a:prstGeom>
          <a:noFill/>
        </p:spPr>
        <p:txBody>
          <a:bodyPr wrap="none" lIns="81043" tIns="40522" rIns="81043" bIns="40522" rtlCol="0">
            <a:spAutoFit/>
          </a:bodyPr>
          <a:lstStyle/>
          <a:p>
            <a:r>
              <a:rPr lang="ru-RU" sz="2500" dirty="0"/>
              <a:t>1</a:t>
            </a:r>
          </a:p>
        </p:txBody>
      </p:sp>
      <p:sp>
        <p:nvSpPr>
          <p:cNvPr id="76" name="TextBox 75"/>
          <p:cNvSpPr txBox="1"/>
          <p:nvPr/>
        </p:nvSpPr>
        <p:spPr>
          <a:xfrm>
            <a:off x="4068038" y="3194126"/>
            <a:ext cx="325573" cy="466556"/>
          </a:xfrm>
          <a:prstGeom prst="rect">
            <a:avLst/>
          </a:prstGeom>
          <a:noFill/>
        </p:spPr>
        <p:txBody>
          <a:bodyPr wrap="none" lIns="81043" tIns="40522" rIns="81043" bIns="40522" rtlCol="0">
            <a:spAutoFit/>
          </a:bodyPr>
          <a:lstStyle/>
          <a:p>
            <a:r>
              <a:rPr lang="ru-RU" sz="2500" dirty="0"/>
              <a:t>0</a:t>
            </a:r>
          </a:p>
        </p:txBody>
      </p:sp>
      <p:sp>
        <p:nvSpPr>
          <p:cNvPr id="77" name="TextBox 76"/>
          <p:cNvSpPr txBox="1"/>
          <p:nvPr/>
        </p:nvSpPr>
        <p:spPr>
          <a:xfrm>
            <a:off x="2028376" y="3630652"/>
            <a:ext cx="423355" cy="466556"/>
          </a:xfrm>
          <a:prstGeom prst="rect">
            <a:avLst/>
          </a:prstGeom>
          <a:noFill/>
        </p:spPr>
        <p:txBody>
          <a:bodyPr wrap="none" lIns="81043" tIns="40522" rIns="81043" bIns="40522" rtlCol="0">
            <a:spAutoFit/>
          </a:bodyPr>
          <a:lstStyle/>
          <a:p>
            <a:r>
              <a:rPr lang="ru-RU" sz="2500" dirty="0"/>
              <a:t>-1</a:t>
            </a:r>
          </a:p>
        </p:txBody>
      </p:sp>
      <p:sp>
        <p:nvSpPr>
          <p:cNvPr id="78" name="TextBox 77"/>
          <p:cNvSpPr txBox="1"/>
          <p:nvPr/>
        </p:nvSpPr>
        <p:spPr>
          <a:xfrm>
            <a:off x="3410765" y="3202052"/>
            <a:ext cx="325573" cy="466556"/>
          </a:xfrm>
          <a:prstGeom prst="rect">
            <a:avLst/>
          </a:prstGeom>
          <a:noFill/>
        </p:spPr>
        <p:txBody>
          <a:bodyPr wrap="none" lIns="81043" tIns="40522" rIns="81043" bIns="40522" rtlCol="0">
            <a:spAutoFit/>
          </a:bodyPr>
          <a:lstStyle/>
          <a:p>
            <a:r>
              <a:rPr lang="ru-RU" sz="2500" dirty="0"/>
              <a:t>0</a:t>
            </a:r>
          </a:p>
        </p:txBody>
      </p:sp>
      <p:sp>
        <p:nvSpPr>
          <p:cNvPr id="79" name="TextBox 78"/>
          <p:cNvSpPr txBox="1"/>
          <p:nvPr/>
        </p:nvSpPr>
        <p:spPr>
          <a:xfrm>
            <a:off x="3410765" y="3614268"/>
            <a:ext cx="325573" cy="466556"/>
          </a:xfrm>
          <a:prstGeom prst="rect">
            <a:avLst/>
          </a:prstGeom>
          <a:noFill/>
        </p:spPr>
        <p:txBody>
          <a:bodyPr wrap="none" lIns="81043" tIns="40522" rIns="81043" bIns="40522" rtlCol="0">
            <a:spAutoFit/>
          </a:bodyPr>
          <a:lstStyle/>
          <a:p>
            <a:r>
              <a:rPr lang="ru-RU" sz="2500" dirty="0"/>
              <a:t>5</a:t>
            </a:r>
          </a:p>
        </p:txBody>
      </p:sp>
      <p:sp>
        <p:nvSpPr>
          <p:cNvPr id="80" name="TextBox 79"/>
          <p:cNvSpPr txBox="1"/>
          <p:nvPr/>
        </p:nvSpPr>
        <p:spPr>
          <a:xfrm>
            <a:off x="2679974" y="3606877"/>
            <a:ext cx="325573" cy="466556"/>
          </a:xfrm>
          <a:prstGeom prst="rect">
            <a:avLst/>
          </a:prstGeom>
          <a:noFill/>
        </p:spPr>
        <p:txBody>
          <a:bodyPr wrap="none" lIns="81043" tIns="40522" rIns="81043" bIns="40522" rtlCol="0">
            <a:spAutoFit/>
          </a:bodyPr>
          <a:lstStyle/>
          <a:p>
            <a:r>
              <a:rPr lang="ru-RU" sz="2500" dirty="0"/>
              <a:t>0</a:t>
            </a:r>
          </a:p>
        </p:txBody>
      </p:sp>
      <p:sp>
        <p:nvSpPr>
          <p:cNvPr id="13" name="Прямоугольник 12"/>
          <p:cNvSpPr/>
          <p:nvPr/>
        </p:nvSpPr>
        <p:spPr>
          <a:xfrm>
            <a:off x="4415745" y="2703612"/>
            <a:ext cx="299925" cy="328057"/>
          </a:xfrm>
          <a:prstGeom prst="rect">
            <a:avLst/>
          </a:prstGeom>
        </p:spPr>
        <p:txBody>
          <a:bodyPr wrap="none" lIns="81043" tIns="40522" rIns="81043" bIns="40522">
            <a:spAutoFit/>
          </a:bodyPr>
          <a:lstStyle/>
          <a:p>
            <a:r>
              <a:rPr lang="ru-RU" dirty="0"/>
              <a:t>ы</a:t>
            </a:r>
          </a:p>
        </p:txBody>
      </p:sp>
      <p:sp>
        <p:nvSpPr>
          <p:cNvPr id="65" name="TextBox 64"/>
          <p:cNvSpPr txBox="1"/>
          <p:nvPr/>
        </p:nvSpPr>
        <p:spPr>
          <a:xfrm>
            <a:off x="4950603" y="1366761"/>
            <a:ext cx="3985356" cy="1420663"/>
          </a:xfrm>
          <a:prstGeom prst="rect">
            <a:avLst/>
          </a:prstGeom>
          <a:noFill/>
        </p:spPr>
        <p:txBody>
          <a:bodyPr wrap="none" lIns="81043" tIns="40522" rIns="81043" bIns="40522" rtlCol="0">
            <a:spAutoFit/>
          </a:bodyPr>
          <a:lstStyle/>
          <a:p>
            <a:r>
              <a:rPr lang="ru-RU" sz="2100" dirty="0" smtClean="0"/>
              <a:t>«Штраф за </a:t>
            </a:r>
            <a:r>
              <a:rPr lang="ru-RU" sz="2100" dirty="0" err="1" smtClean="0"/>
              <a:t>гэп</a:t>
            </a:r>
            <a:r>
              <a:rPr lang="ru-RU" sz="2100" dirty="0" smtClean="0"/>
              <a:t>»</a:t>
            </a:r>
          </a:p>
          <a:p>
            <a:r>
              <a:rPr lang="ru-RU" sz="2100" dirty="0" smtClean="0"/>
              <a:t> одинаков для горизонтальных и </a:t>
            </a:r>
          </a:p>
          <a:p>
            <a:r>
              <a:rPr lang="ru-RU" sz="2100" dirty="0" smtClean="0"/>
              <a:t>вертикальных стрелочек и равен</a:t>
            </a:r>
          </a:p>
          <a:p>
            <a:r>
              <a:rPr lang="en-US" sz="2100" dirty="0" smtClean="0"/>
              <a:t>g = 3</a:t>
            </a:r>
            <a:endParaRPr lang="ru-RU" sz="2100" dirty="0"/>
          </a:p>
        </p:txBody>
      </p:sp>
    </p:spTree>
    <p:extLst>
      <p:ext uri="{BB962C8B-B14F-4D97-AF65-F5344CB8AC3E}">
        <p14:creationId xmlns="" xmlns:p14="http://schemas.microsoft.com/office/powerpoint/2010/main" val="2619710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62708" y="253055"/>
            <a:ext cx="8253046" cy="388343"/>
          </a:xfrm>
        </p:spPr>
        <p:txBody>
          <a:bodyPr>
            <a:normAutofit fontScale="90000"/>
          </a:bodyPr>
          <a:lstStyle/>
          <a:p>
            <a:r>
              <a:rPr lang="ru-RU" sz="3200" dirty="0"/>
              <a:t>Добавления после прочтения </a:t>
            </a:r>
            <a:r>
              <a:rPr lang="ru-RU" sz="3200" dirty="0" smtClean="0"/>
              <a:t>лекции на 1м курсе в 2017г.</a:t>
            </a:r>
            <a:endParaRPr lang="ru-RU" sz="3200" dirty="0"/>
          </a:p>
        </p:txBody>
      </p:sp>
      <p:sp>
        <p:nvSpPr>
          <p:cNvPr id="4" name="Номер слайда 3"/>
          <p:cNvSpPr>
            <a:spLocks noGrp="1"/>
          </p:cNvSpPr>
          <p:nvPr>
            <p:ph type="sldNum" sz="quarter" idx="12"/>
          </p:nvPr>
        </p:nvSpPr>
        <p:spPr/>
        <p:txBody>
          <a:bodyPr/>
          <a:lstStyle/>
          <a:p>
            <a:fld id="{A32D0F02-96DD-4CEC-9928-ABB5EA17439D}" type="slidenum">
              <a:rPr lang="ru-RU" smtClean="0"/>
              <a:pPr/>
              <a:t>43</a:t>
            </a:fld>
            <a:endParaRPr lang="ru-RU"/>
          </a:p>
        </p:txBody>
      </p:sp>
      <p:pic>
        <p:nvPicPr>
          <p:cNvPr id="1026" name="Picture 2"/>
          <p:cNvPicPr>
            <a:picLocks noChangeAspect="1" noChangeArrowheads="1"/>
          </p:cNvPicPr>
          <p:nvPr/>
        </p:nvPicPr>
        <p:blipFill>
          <a:blip r:embed="rId2" cstate="print"/>
          <a:srcRect/>
          <a:stretch>
            <a:fillRect/>
          </a:stretch>
        </p:blipFill>
        <p:spPr bwMode="auto">
          <a:xfrm>
            <a:off x="311259" y="1369806"/>
            <a:ext cx="6026631" cy="2975388"/>
          </a:xfrm>
          <a:prstGeom prst="rect">
            <a:avLst/>
          </a:prstGeom>
          <a:noFill/>
          <a:ln w="25400">
            <a:solidFill>
              <a:schemeClr val="accent1"/>
            </a:solidFill>
            <a:miter lim="800000"/>
            <a:headEnd/>
            <a:tailEnd/>
          </a:ln>
          <a:effectLst/>
        </p:spPr>
      </p:pic>
      <p:sp>
        <p:nvSpPr>
          <p:cNvPr id="7" name="Прямоугольник 6"/>
          <p:cNvSpPr/>
          <p:nvPr/>
        </p:nvSpPr>
        <p:spPr>
          <a:xfrm>
            <a:off x="274142" y="4329289"/>
            <a:ext cx="6063748" cy="328057"/>
          </a:xfrm>
          <a:prstGeom prst="rect">
            <a:avLst/>
          </a:prstGeom>
        </p:spPr>
        <p:txBody>
          <a:bodyPr wrap="square" lIns="81043" tIns="40522" rIns="81043" bIns="40522">
            <a:spAutoFit/>
          </a:bodyPr>
          <a:lstStyle/>
          <a:p>
            <a:r>
              <a:rPr lang="en-US" b="1" dirty="0"/>
              <a:t>http://www.csbio.unc.edu/mcmillan/Comp555S16/Lecture14.html</a:t>
            </a:r>
            <a:endParaRPr lang="ru-RU" b="1" dirty="0"/>
          </a:p>
        </p:txBody>
      </p:sp>
      <p:sp>
        <p:nvSpPr>
          <p:cNvPr id="8" name="TextBox 7"/>
          <p:cNvSpPr txBox="1"/>
          <p:nvPr/>
        </p:nvSpPr>
        <p:spPr>
          <a:xfrm>
            <a:off x="990836" y="745225"/>
            <a:ext cx="6783751" cy="405001"/>
          </a:xfrm>
          <a:prstGeom prst="rect">
            <a:avLst/>
          </a:prstGeom>
          <a:noFill/>
        </p:spPr>
        <p:txBody>
          <a:bodyPr wrap="none" lIns="81043" tIns="40522" rIns="81043" bIns="40522" rtlCol="0">
            <a:spAutoFit/>
          </a:bodyPr>
          <a:lstStyle/>
          <a:p>
            <a:r>
              <a:rPr lang="ru-RU" sz="2100" dirty="0"/>
              <a:t>Честное слово, я придумал Манхэттен независимо </a:t>
            </a:r>
            <a:r>
              <a:rPr lang="en-US" sz="2100" dirty="0"/>
              <a:t>:)</a:t>
            </a:r>
            <a:r>
              <a:rPr lang="ru-RU" sz="2100" dirty="0"/>
              <a:t>  </a:t>
            </a:r>
            <a:r>
              <a:rPr lang="ru-RU" sz="2100" dirty="0" err="1"/>
              <a:t>ААл</a:t>
            </a:r>
            <a:endParaRPr lang="ru-RU" sz="2100" dirty="0"/>
          </a:p>
        </p:txBody>
      </p:sp>
      <p:sp>
        <p:nvSpPr>
          <p:cNvPr id="9" name="TextBox 8"/>
          <p:cNvSpPr txBox="1"/>
          <p:nvPr/>
        </p:nvSpPr>
        <p:spPr>
          <a:xfrm>
            <a:off x="389143" y="4778400"/>
            <a:ext cx="7354787" cy="328057"/>
          </a:xfrm>
          <a:prstGeom prst="rect">
            <a:avLst/>
          </a:prstGeom>
          <a:noFill/>
        </p:spPr>
        <p:txBody>
          <a:bodyPr wrap="square" lIns="81043" tIns="40522" rIns="81043" bIns="40522" rtlCol="0">
            <a:spAutoFit/>
          </a:bodyPr>
          <a:lstStyle/>
          <a:p>
            <a:r>
              <a:rPr lang="ru-RU" dirty="0"/>
              <a:t>На этом сайте можно найти </a:t>
            </a:r>
            <a:r>
              <a:rPr lang="ru-RU" dirty="0" smtClean="0"/>
              <a:t>хорошие описания разновидностей алгоритмов</a:t>
            </a:r>
          </a:p>
        </p:txBody>
      </p:sp>
      <p:sp>
        <p:nvSpPr>
          <p:cNvPr id="2" name="TextBox 1"/>
          <p:cNvSpPr txBox="1"/>
          <p:nvPr/>
        </p:nvSpPr>
        <p:spPr>
          <a:xfrm>
            <a:off x="6494675" y="1784675"/>
            <a:ext cx="2441660" cy="1743829"/>
          </a:xfrm>
          <a:prstGeom prst="rect">
            <a:avLst/>
          </a:prstGeom>
          <a:noFill/>
        </p:spPr>
        <p:txBody>
          <a:bodyPr wrap="square" lIns="81043" tIns="40522" rIns="81043" bIns="40522" rtlCol="0">
            <a:spAutoFit/>
          </a:bodyPr>
          <a:lstStyle/>
          <a:p>
            <a:r>
              <a:rPr lang="ru-RU" sz="2100" dirty="0" smtClean="0"/>
              <a:t>Этот Манхеттен – для</a:t>
            </a:r>
          </a:p>
          <a:p>
            <a:r>
              <a:rPr lang="ru-RU" sz="2100" dirty="0" smtClean="0"/>
              <a:t> аффинных штрафов за</a:t>
            </a:r>
          </a:p>
          <a:p>
            <a:r>
              <a:rPr lang="ru-RU" sz="2100" dirty="0" err="1" smtClean="0"/>
              <a:t>гэпы</a:t>
            </a:r>
            <a:endParaRPr lang="ru-RU" sz="2100" dirty="0"/>
          </a:p>
        </p:txBody>
      </p:sp>
    </p:spTree>
    <p:extLst>
      <p:ext uri="{BB962C8B-B14F-4D97-AF65-F5344CB8AC3E}">
        <p14:creationId xmlns="" xmlns:p14="http://schemas.microsoft.com/office/powerpoint/2010/main" val="32545993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9610" y="1358520"/>
            <a:ext cx="8744780" cy="3313489"/>
          </a:xfrm>
          <a:prstGeom prst="rect">
            <a:avLst/>
          </a:prstGeom>
          <a:ln w="38100">
            <a:solidFill>
              <a:schemeClr val="accent1"/>
            </a:solidFill>
          </a:ln>
        </p:spPr>
        <p:txBody>
          <a:bodyPr wrap="square" lIns="81043" tIns="40522" rIns="81043" bIns="40522">
            <a:spAutoFit/>
          </a:bodyPr>
          <a:lstStyle/>
          <a:p>
            <a:r>
              <a:rPr lang="ru-RU" sz="2100" dirty="0">
                <a:solidFill>
                  <a:srgbClr val="464E62"/>
                </a:solidFill>
                <a:latin typeface="Arial" panose="020B0604020202020204" pitchFamily="34" charset="0"/>
              </a:rPr>
              <a:t> Слушайте, что я накропал вчера ночью при колеблющемся свете </a:t>
            </a:r>
            <a:r>
              <a:rPr lang="ru-RU" sz="2100" dirty="0" smtClean="0">
                <a:solidFill>
                  <a:srgbClr val="464E62"/>
                </a:solidFill>
                <a:latin typeface="Arial" panose="020B0604020202020204" pitchFamily="34" charset="0"/>
              </a:rPr>
              <a:t>электрической </a:t>
            </a:r>
            <a:r>
              <a:rPr lang="ru-RU" sz="2100" dirty="0">
                <a:solidFill>
                  <a:srgbClr val="464E62"/>
                </a:solidFill>
                <a:latin typeface="Arial" panose="020B0604020202020204" pitchFamily="34" charset="0"/>
              </a:rPr>
              <a:t>лампы: "Я помню чудное мгновенье, передо </a:t>
            </a:r>
            <a:r>
              <a:rPr lang="ru-RU" sz="2100" dirty="0" smtClean="0">
                <a:solidFill>
                  <a:srgbClr val="464E62"/>
                </a:solidFill>
                <a:latin typeface="Arial" panose="020B0604020202020204" pitchFamily="34" charset="0"/>
              </a:rPr>
              <a:t>мной</a:t>
            </a:r>
            <a:r>
              <a:rPr lang="ru-RU" sz="2100" dirty="0">
                <a:solidFill>
                  <a:srgbClr val="464E62"/>
                </a:solidFill>
                <a:latin typeface="Arial" panose="020B0604020202020204" pitchFamily="34" charset="0"/>
              </a:rPr>
              <a:t> явилась ты, как мимолетное виденье, как гений чистой красоты</a:t>
            </a:r>
            <a:r>
              <a:rPr lang="ru-RU" sz="2100" dirty="0" smtClean="0">
                <a:solidFill>
                  <a:srgbClr val="464E62"/>
                </a:solidFill>
                <a:latin typeface="Arial" panose="020B0604020202020204" pitchFamily="34" charset="0"/>
              </a:rPr>
              <a:t>".</a:t>
            </a:r>
            <a:r>
              <a:rPr lang="ru-RU" sz="2100" dirty="0" smtClean="0"/>
              <a:t/>
            </a:r>
            <a:br>
              <a:rPr lang="ru-RU" sz="2100" dirty="0" smtClean="0"/>
            </a:br>
            <a:r>
              <a:rPr lang="ru-RU" sz="2100" dirty="0" smtClean="0"/>
              <a:t/>
            </a:r>
            <a:br>
              <a:rPr lang="ru-RU" sz="2100" dirty="0" smtClean="0"/>
            </a:br>
            <a:r>
              <a:rPr lang="ru-RU" sz="2100" dirty="0" smtClean="0">
                <a:solidFill>
                  <a:srgbClr val="464E62"/>
                </a:solidFill>
                <a:latin typeface="Arial" panose="020B0604020202020204" pitchFamily="34" charset="0"/>
              </a:rPr>
              <a:t>Правда</a:t>
            </a:r>
            <a:r>
              <a:rPr lang="ru-RU" sz="2100" dirty="0">
                <a:solidFill>
                  <a:srgbClr val="464E62"/>
                </a:solidFill>
                <a:latin typeface="Arial" panose="020B0604020202020204" pitchFamily="34" charset="0"/>
              </a:rPr>
              <a:t>, хорошо? Талантливо? И только на рассвете, когда </a:t>
            </a:r>
            <a:r>
              <a:rPr lang="ru-RU" sz="2100" dirty="0"/>
              <a:t/>
            </a:r>
            <a:br>
              <a:rPr lang="ru-RU" sz="2100" dirty="0"/>
            </a:br>
            <a:r>
              <a:rPr lang="ru-RU" sz="2100" dirty="0" smtClean="0">
                <a:solidFill>
                  <a:srgbClr val="464E62"/>
                </a:solidFill>
                <a:latin typeface="Arial" panose="020B0604020202020204" pitchFamily="34" charset="0"/>
              </a:rPr>
              <a:t>дописаны </a:t>
            </a:r>
            <a:r>
              <a:rPr lang="ru-RU" sz="2100" dirty="0">
                <a:solidFill>
                  <a:srgbClr val="464E62"/>
                </a:solidFill>
                <a:latin typeface="Arial" panose="020B0604020202020204" pitchFamily="34" charset="0"/>
              </a:rPr>
              <a:t>были последние строки, я вспомнил, что этот стих уже</a:t>
            </a:r>
            <a:r>
              <a:rPr lang="ru-RU" sz="2100" dirty="0"/>
              <a:t/>
            </a:r>
            <a:br>
              <a:rPr lang="ru-RU" sz="2100" dirty="0"/>
            </a:br>
            <a:r>
              <a:rPr lang="ru-RU" sz="2100" dirty="0" smtClean="0">
                <a:solidFill>
                  <a:srgbClr val="464E62"/>
                </a:solidFill>
                <a:latin typeface="Arial" panose="020B0604020202020204" pitchFamily="34" charset="0"/>
              </a:rPr>
              <a:t>написал </a:t>
            </a:r>
            <a:r>
              <a:rPr lang="ru-RU" sz="2100" dirty="0">
                <a:solidFill>
                  <a:srgbClr val="464E62"/>
                </a:solidFill>
                <a:latin typeface="Arial" panose="020B0604020202020204" pitchFamily="34" charset="0"/>
              </a:rPr>
              <a:t>А. Пушкин. Такой удар со стороны классика! А? </a:t>
            </a:r>
            <a:endParaRPr lang="ru-RU" sz="2100" dirty="0" smtClean="0">
              <a:solidFill>
                <a:srgbClr val="464E62"/>
              </a:solidFill>
              <a:latin typeface="Arial" panose="020B0604020202020204" pitchFamily="34" charset="0"/>
            </a:endParaRPr>
          </a:p>
          <a:p>
            <a:endParaRPr lang="ru-RU" sz="2100" dirty="0" smtClean="0">
              <a:solidFill>
                <a:srgbClr val="464E62"/>
              </a:solidFill>
              <a:latin typeface="Arial" panose="020B0604020202020204" pitchFamily="34" charset="0"/>
            </a:endParaRPr>
          </a:p>
          <a:p>
            <a:pPr algn="r"/>
            <a:r>
              <a:rPr lang="ru-RU" sz="2100" dirty="0" smtClean="0">
                <a:solidFill>
                  <a:srgbClr val="464E62"/>
                </a:solidFill>
                <a:latin typeface="Arial" panose="020B0604020202020204" pitchFamily="34" charset="0"/>
              </a:rPr>
              <a:t>«Золотой теленок»</a:t>
            </a:r>
            <a:endParaRPr lang="ru-RU" sz="2100"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44</a:t>
            </a:fld>
            <a:endParaRPr lang="ru-RU"/>
          </a:p>
        </p:txBody>
      </p:sp>
    </p:spTree>
    <p:extLst>
      <p:ext uri="{BB962C8B-B14F-4D97-AF65-F5344CB8AC3E}">
        <p14:creationId xmlns="" xmlns:p14="http://schemas.microsoft.com/office/powerpoint/2010/main" val="37680393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Сколько операций при линейных штрафах за </a:t>
            </a:r>
            <a:r>
              <a:rPr lang="ru-RU" dirty="0" err="1" smtClean="0"/>
              <a:t>гэпы</a:t>
            </a:r>
            <a:r>
              <a:rPr lang="ru-RU" dirty="0" smtClean="0"/>
              <a:t>?</a:t>
            </a:r>
            <a:endParaRPr lang="ru-RU" dirty="0"/>
          </a:p>
        </p:txBody>
      </p:sp>
      <p:sp>
        <p:nvSpPr>
          <p:cNvPr id="3" name="Содержимое 2"/>
          <p:cNvSpPr>
            <a:spLocks noGrp="1"/>
          </p:cNvSpPr>
          <p:nvPr>
            <p:ph idx="1"/>
          </p:nvPr>
        </p:nvSpPr>
        <p:spPr/>
        <p:txBody>
          <a:bodyPr>
            <a:normAutofit/>
          </a:bodyPr>
          <a:lstStyle/>
          <a:p>
            <a:r>
              <a:rPr lang="en-US" dirty="0" smtClean="0"/>
              <a:t>n – </a:t>
            </a:r>
            <a:r>
              <a:rPr lang="ru-RU" dirty="0" smtClean="0"/>
              <a:t>длина первой последовательности </a:t>
            </a:r>
          </a:p>
          <a:p>
            <a:r>
              <a:rPr lang="en-US" dirty="0" smtClean="0"/>
              <a:t>m </a:t>
            </a:r>
            <a:r>
              <a:rPr lang="en-US" dirty="0"/>
              <a:t>– </a:t>
            </a:r>
            <a:r>
              <a:rPr lang="ru-RU" dirty="0"/>
              <a:t>длина </a:t>
            </a:r>
            <a:r>
              <a:rPr lang="ru-RU" dirty="0" smtClean="0"/>
              <a:t>второй последовательности </a:t>
            </a:r>
          </a:p>
          <a:p>
            <a:r>
              <a:rPr lang="ru-RU" dirty="0" smtClean="0"/>
              <a:t>Вершин графа (</a:t>
            </a:r>
            <a:r>
              <a:rPr lang="en-US" dirty="0" smtClean="0"/>
              <a:t>n+1)(m+1)</a:t>
            </a:r>
            <a:endParaRPr lang="ru-RU" dirty="0" smtClean="0"/>
          </a:p>
          <a:p>
            <a:r>
              <a:rPr lang="ru-RU" dirty="0" smtClean="0"/>
              <a:t>Значит, всего </a:t>
            </a:r>
            <a:r>
              <a:rPr lang="en-US" dirty="0" err="1" smtClean="0"/>
              <a:t>K</a:t>
            </a:r>
            <a:r>
              <a:rPr lang="en-US" baseline="-25000" dirty="0" err="1" smtClean="0"/>
              <a:t>lin</a:t>
            </a:r>
            <a:r>
              <a:rPr lang="ru-RU" dirty="0" smtClean="0"/>
              <a:t>(</a:t>
            </a:r>
            <a:r>
              <a:rPr lang="en-US" dirty="0" smtClean="0"/>
              <a:t>n+1)(m+1) </a:t>
            </a:r>
            <a:r>
              <a:rPr lang="ru-RU" dirty="0" smtClean="0"/>
              <a:t>операций, см. слайд про Манхэттен</a:t>
            </a:r>
          </a:p>
          <a:p>
            <a:r>
              <a:rPr lang="ru-RU" dirty="0" smtClean="0"/>
              <a:t>При </a:t>
            </a:r>
            <a:r>
              <a:rPr lang="en-US" dirty="0" smtClean="0"/>
              <a:t>n = m = </a:t>
            </a:r>
            <a:r>
              <a:rPr lang="ru-RU" dirty="0" smtClean="0"/>
              <a:t>10</a:t>
            </a:r>
            <a:r>
              <a:rPr lang="en-US" dirty="0" smtClean="0"/>
              <a:t>0</a:t>
            </a:r>
            <a:r>
              <a:rPr lang="ru-RU" dirty="0" smtClean="0"/>
              <a:t>0</a:t>
            </a:r>
            <a:r>
              <a:rPr lang="en-US" dirty="0" smtClean="0"/>
              <a:t> </a:t>
            </a:r>
            <a:r>
              <a:rPr lang="ru-RU" dirty="0" smtClean="0"/>
              <a:t>получаем </a:t>
            </a:r>
            <a:br>
              <a:rPr lang="ru-RU" dirty="0" smtClean="0"/>
            </a:br>
            <a:r>
              <a:rPr lang="ru-RU" dirty="0" smtClean="0"/>
              <a:t>~1 000</a:t>
            </a:r>
            <a:r>
              <a:rPr lang="ru-RU" dirty="0" smtClean="0">
                <a:sym typeface="Symbol"/>
              </a:rPr>
              <a:t></a:t>
            </a:r>
            <a:r>
              <a:rPr lang="ru-RU" dirty="0" smtClean="0"/>
              <a:t>1 000 </a:t>
            </a:r>
            <a:r>
              <a:rPr lang="en-US" dirty="0" smtClean="0"/>
              <a:t>= </a:t>
            </a:r>
            <a:r>
              <a:rPr lang="ru-RU" dirty="0" smtClean="0"/>
              <a:t>1 млн</a:t>
            </a:r>
            <a:r>
              <a:rPr lang="en-US" dirty="0" smtClean="0"/>
              <a:t> </a:t>
            </a:r>
            <a:r>
              <a:rPr lang="ru-RU" dirty="0" smtClean="0"/>
              <a:t>операций – не много для современного компьютера (порядка 30 млн арифметических операций в секунду)</a:t>
            </a:r>
          </a:p>
        </p:txBody>
      </p:sp>
      <p:sp>
        <p:nvSpPr>
          <p:cNvPr id="4" name="Номер слайда 3"/>
          <p:cNvSpPr>
            <a:spLocks noGrp="1"/>
          </p:cNvSpPr>
          <p:nvPr>
            <p:ph type="sldNum" sz="quarter" idx="12"/>
          </p:nvPr>
        </p:nvSpPr>
        <p:spPr/>
        <p:txBody>
          <a:bodyPr/>
          <a:lstStyle/>
          <a:p>
            <a:fld id="{A32D0F02-96DD-4CEC-9928-ABB5EA17439D}" type="slidenum">
              <a:rPr lang="ru-RU" smtClean="0"/>
              <a:pPr/>
              <a:t>45</a:t>
            </a:fld>
            <a:endParaRPr lang="ru-RU"/>
          </a:p>
        </p:txBody>
      </p:sp>
    </p:spTree>
    <p:extLst>
      <p:ext uri="{BB962C8B-B14F-4D97-AF65-F5344CB8AC3E}">
        <p14:creationId xmlns="" xmlns:p14="http://schemas.microsoft.com/office/powerpoint/2010/main" val="5149645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3723" y="16754"/>
            <a:ext cx="7596554" cy="952500"/>
          </a:xfrm>
        </p:spPr>
        <p:txBody>
          <a:bodyPr>
            <a:normAutofit fontScale="90000"/>
          </a:bodyPr>
          <a:lstStyle/>
          <a:p>
            <a:r>
              <a:rPr lang="ru-RU" dirty="0" smtClean="0"/>
              <a:t>Аффинные штрафы за </a:t>
            </a:r>
            <a:r>
              <a:rPr lang="ru-RU" dirty="0" err="1" smtClean="0"/>
              <a:t>гэпы</a:t>
            </a:r>
            <a:r>
              <a:rPr lang="ru-RU" dirty="0" smtClean="0"/>
              <a:t>.</a:t>
            </a:r>
            <a:br>
              <a:rPr lang="ru-RU" dirty="0" smtClean="0"/>
            </a:br>
            <a:r>
              <a:rPr lang="ru-RU" sz="2700" dirty="0">
                <a:solidFill>
                  <a:schemeClr val="bg1">
                    <a:lumMod val="50000"/>
                  </a:schemeClr>
                </a:solidFill>
              </a:rPr>
              <a:t>Подсказка для интересующихся</a:t>
            </a:r>
          </a:p>
        </p:txBody>
      </p:sp>
      <p:sp>
        <p:nvSpPr>
          <p:cNvPr id="3" name="Объект 2"/>
          <p:cNvSpPr>
            <a:spLocks noGrp="1"/>
          </p:cNvSpPr>
          <p:nvPr>
            <p:ph idx="1"/>
          </p:nvPr>
        </p:nvSpPr>
        <p:spPr>
          <a:xfrm>
            <a:off x="773723" y="905247"/>
            <a:ext cx="7596554" cy="4695983"/>
          </a:xfrm>
        </p:spPr>
        <p:txBody>
          <a:bodyPr>
            <a:normAutofit/>
          </a:bodyPr>
          <a:lstStyle/>
          <a:p>
            <a:r>
              <a:rPr lang="ru-RU" sz="2100" dirty="0"/>
              <a:t>Штраф за первый </a:t>
            </a:r>
            <a:r>
              <a:rPr lang="ru-RU" sz="2100" dirty="0" err="1"/>
              <a:t>гэп</a:t>
            </a:r>
            <a:r>
              <a:rPr lang="ru-RU" sz="2100" dirty="0"/>
              <a:t> </a:t>
            </a:r>
            <a:r>
              <a:rPr lang="ru-RU" sz="2100" dirty="0" err="1"/>
              <a:t>инделя</a:t>
            </a:r>
            <a:r>
              <a:rPr lang="ru-RU" sz="2100" dirty="0"/>
              <a:t> равен </a:t>
            </a:r>
            <a:r>
              <a:rPr lang="en-US" sz="2100" i="1" dirty="0"/>
              <a:t>g</a:t>
            </a:r>
            <a:r>
              <a:rPr lang="en-US" sz="2100" dirty="0"/>
              <a:t>, </a:t>
            </a:r>
            <a:r>
              <a:rPr lang="ru-RU" sz="2100" dirty="0"/>
              <a:t>за каждый последующий  </a:t>
            </a:r>
            <a:r>
              <a:rPr lang="en-US" sz="2100" i="1" dirty="0"/>
              <a:t>h</a:t>
            </a:r>
            <a:r>
              <a:rPr lang="en-US" sz="2100" dirty="0"/>
              <a:t> </a:t>
            </a:r>
            <a:r>
              <a:rPr lang="ru-RU" sz="2100" dirty="0"/>
              <a:t>и </a:t>
            </a:r>
            <a:r>
              <a:rPr lang="en-US" sz="2100" i="1" dirty="0"/>
              <a:t>h</a:t>
            </a:r>
            <a:r>
              <a:rPr lang="en-US" sz="2100" dirty="0"/>
              <a:t> </a:t>
            </a:r>
            <a:r>
              <a:rPr lang="en-US" sz="2100" dirty="0" smtClean="0"/>
              <a:t>&lt; </a:t>
            </a:r>
            <a:r>
              <a:rPr lang="en-US" sz="2100" i="1" dirty="0"/>
              <a:t>g</a:t>
            </a:r>
          </a:p>
          <a:p>
            <a:r>
              <a:rPr lang="ru-RU" sz="2100" dirty="0">
                <a:solidFill>
                  <a:schemeClr val="bg1">
                    <a:lumMod val="75000"/>
                  </a:schemeClr>
                </a:solidFill>
              </a:rPr>
              <a:t>Приходится усложнить граф: каждая вершина заменяется на три: одна </a:t>
            </a:r>
            <a:r>
              <a:rPr lang="en-US" sz="2100" dirty="0">
                <a:solidFill>
                  <a:schemeClr val="bg1">
                    <a:lumMod val="75000"/>
                  </a:schemeClr>
                </a:solidFill>
              </a:rPr>
              <a:t>“</a:t>
            </a:r>
            <a:r>
              <a:rPr lang="ru-RU" sz="2100" dirty="0">
                <a:solidFill>
                  <a:schemeClr val="bg1">
                    <a:lumMod val="75000"/>
                  </a:schemeClr>
                </a:solidFill>
              </a:rPr>
              <a:t>под</a:t>
            </a:r>
            <a:r>
              <a:rPr lang="en-US" sz="2100" dirty="0">
                <a:solidFill>
                  <a:schemeClr val="bg1">
                    <a:lumMod val="75000"/>
                  </a:schemeClr>
                </a:solidFill>
              </a:rPr>
              <a:t>”</a:t>
            </a:r>
            <a:r>
              <a:rPr lang="ru-RU" sz="2100" dirty="0">
                <a:solidFill>
                  <a:schemeClr val="bg1">
                    <a:lumMod val="75000"/>
                  </a:schemeClr>
                </a:solidFill>
              </a:rPr>
              <a:t> перекрестком, одна </a:t>
            </a:r>
            <a:r>
              <a:rPr lang="en-US" sz="2100" dirty="0">
                <a:solidFill>
                  <a:schemeClr val="bg1">
                    <a:lumMod val="75000"/>
                  </a:schemeClr>
                </a:solidFill>
              </a:rPr>
              <a:t>“</a:t>
            </a:r>
            <a:r>
              <a:rPr lang="ru-RU" sz="2100" dirty="0">
                <a:solidFill>
                  <a:schemeClr val="bg1">
                    <a:lumMod val="75000"/>
                  </a:schemeClr>
                </a:solidFill>
              </a:rPr>
              <a:t>над</a:t>
            </a:r>
            <a:r>
              <a:rPr lang="en-US" sz="2100" dirty="0">
                <a:solidFill>
                  <a:schemeClr val="bg1">
                    <a:lumMod val="75000"/>
                  </a:schemeClr>
                </a:solidFill>
              </a:rPr>
              <a:t>” </a:t>
            </a:r>
            <a:r>
              <a:rPr lang="ru-RU" sz="2100" dirty="0">
                <a:solidFill>
                  <a:schemeClr val="bg1">
                    <a:lumMod val="75000"/>
                  </a:schemeClr>
                </a:solidFill>
              </a:rPr>
              <a:t>перекрестком.</a:t>
            </a:r>
            <a:r>
              <a:rPr lang="en-US" sz="2100" dirty="0">
                <a:solidFill>
                  <a:schemeClr val="bg1">
                    <a:lumMod val="75000"/>
                  </a:schemeClr>
                </a:solidFill>
              </a:rPr>
              <a:t>   </a:t>
            </a:r>
            <a:r>
              <a:rPr lang="ru-RU" sz="2100" dirty="0">
                <a:solidFill>
                  <a:schemeClr val="bg1">
                    <a:lumMod val="75000"/>
                  </a:schemeClr>
                </a:solidFill>
              </a:rPr>
              <a:t> </a:t>
            </a:r>
            <a:endParaRPr lang="en-US" sz="2100" dirty="0">
              <a:solidFill>
                <a:schemeClr val="bg1">
                  <a:lumMod val="75000"/>
                </a:schemeClr>
              </a:solidFill>
            </a:endParaRPr>
          </a:p>
          <a:p>
            <a:r>
              <a:rPr lang="ru-RU" sz="2100" dirty="0">
                <a:solidFill>
                  <a:schemeClr val="bg1">
                    <a:lumMod val="75000"/>
                  </a:schemeClr>
                </a:solidFill>
              </a:rPr>
              <a:t>В Манхэттене будущего под каждой </a:t>
            </a:r>
            <a:r>
              <a:rPr lang="en-US" sz="2100" dirty="0">
                <a:solidFill>
                  <a:schemeClr val="bg1">
                    <a:lumMod val="75000"/>
                  </a:schemeClr>
                </a:solidFill>
              </a:rPr>
              <a:t>avenue</a:t>
            </a:r>
            <a:r>
              <a:rPr lang="ru-RU" sz="2100" dirty="0">
                <a:solidFill>
                  <a:schemeClr val="bg1">
                    <a:lumMod val="75000"/>
                  </a:schemeClr>
                </a:solidFill>
              </a:rPr>
              <a:t> проложена линия метро с севера на юг, над каждой </a:t>
            </a:r>
            <a:r>
              <a:rPr lang="en-US" sz="2100" dirty="0">
                <a:solidFill>
                  <a:schemeClr val="bg1">
                    <a:lumMod val="75000"/>
                  </a:schemeClr>
                </a:solidFill>
              </a:rPr>
              <a:t>street </a:t>
            </a:r>
            <a:r>
              <a:rPr lang="ru-RU" sz="2100" dirty="0">
                <a:solidFill>
                  <a:schemeClr val="bg1">
                    <a:lumMod val="75000"/>
                  </a:schemeClr>
                </a:solidFill>
              </a:rPr>
              <a:t>монорельс с запада на восток. Поездки в метро и по монорельсу  - штраф </a:t>
            </a:r>
            <a:r>
              <a:rPr lang="en-US" sz="2100" i="1" dirty="0">
                <a:solidFill>
                  <a:schemeClr val="bg1">
                    <a:lumMod val="75000"/>
                  </a:schemeClr>
                </a:solidFill>
              </a:rPr>
              <a:t>h</a:t>
            </a:r>
            <a:r>
              <a:rPr lang="ru-RU" sz="2100" dirty="0">
                <a:solidFill>
                  <a:schemeClr val="bg1">
                    <a:lumMod val="75000"/>
                  </a:schemeClr>
                </a:solidFill>
              </a:rPr>
              <a:t> за квартал</a:t>
            </a:r>
            <a:r>
              <a:rPr lang="en-US" sz="2100" dirty="0">
                <a:solidFill>
                  <a:schemeClr val="bg1">
                    <a:lumMod val="75000"/>
                  </a:schemeClr>
                </a:solidFill>
              </a:rPr>
              <a:t>, </a:t>
            </a:r>
            <a:r>
              <a:rPr lang="ru-RU" sz="2100" dirty="0">
                <a:solidFill>
                  <a:schemeClr val="bg1">
                    <a:lumMod val="75000"/>
                  </a:schemeClr>
                </a:solidFill>
              </a:rPr>
              <a:t>спуск в метро/подъём на монорельс – штраф </a:t>
            </a:r>
            <a:r>
              <a:rPr lang="en-US" sz="2100" i="1" dirty="0">
                <a:solidFill>
                  <a:schemeClr val="bg1">
                    <a:lumMod val="75000"/>
                  </a:schemeClr>
                </a:solidFill>
              </a:rPr>
              <a:t>g</a:t>
            </a:r>
            <a:endParaRPr lang="ru-RU" sz="2100" i="1" dirty="0">
              <a:solidFill>
                <a:schemeClr val="bg1">
                  <a:lumMod val="75000"/>
                </a:schemeClr>
              </a:solidFill>
            </a:endParaRPr>
          </a:p>
          <a:p>
            <a:r>
              <a:rPr lang="ru-RU" sz="2100" dirty="0">
                <a:solidFill>
                  <a:schemeClr val="bg1">
                    <a:lumMod val="75000"/>
                  </a:schemeClr>
                </a:solidFill>
              </a:rPr>
              <a:t>(*) Опишите граф для аффинных штрафов и веса ребер</a:t>
            </a:r>
          </a:p>
          <a:p>
            <a:r>
              <a:rPr lang="ru-RU" sz="2100" dirty="0">
                <a:solidFill>
                  <a:schemeClr val="bg1">
                    <a:lumMod val="75000"/>
                  </a:schemeClr>
                </a:solidFill>
              </a:rPr>
              <a:t>Число операций для аффинных </a:t>
            </a:r>
            <a:r>
              <a:rPr lang="ru-RU" sz="2100" dirty="0" err="1">
                <a:solidFill>
                  <a:schemeClr val="bg1">
                    <a:lumMod val="75000"/>
                  </a:schemeClr>
                </a:solidFill>
              </a:rPr>
              <a:t>гэпов</a:t>
            </a:r>
            <a:r>
              <a:rPr lang="ru-RU" sz="2100" dirty="0">
                <a:solidFill>
                  <a:schemeClr val="bg1">
                    <a:lumMod val="75000"/>
                  </a:schemeClr>
                </a:solidFill>
              </a:rPr>
              <a:t>  равно </a:t>
            </a:r>
            <a:r>
              <a:rPr lang="en-US" sz="2100" dirty="0" err="1" smtClean="0">
                <a:solidFill>
                  <a:schemeClr val="bg1">
                    <a:lumMod val="75000"/>
                  </a:schemeClr>
                </a:solidFill>
              </a:rPr>
              <a:t>C</a:t>
            </a:r>
            <a:r>
              <a:rPr lang="en-US" sz="2100" baseline="-25000" dirty="0" err="1" smtClean="0">
                <a:solidFill>
                  <a:schemeClr val="bg1">
                    <a:lumMod val="75000"/>
                  </a:schemeClr>
                </a:solidFill>
              </a:rPr>
              <a:t>af</a:t>
            </a:r>
            <a:r>
              <a:rPr lang="en-US" sz="2100" i="1" dirty="0" err="1" smtClean="0">
                <a:solidFill>
                  <a:schemeClr val="bg1">
                    <a:lumMod val="75000"/>
                  </a:schemeClr>
                </a:solidFill>
              </a:rPr>
              <a:t>nm</a:t>
            </a:r>
            <a:r>
              <a:rPr lang="en-US" sz="2100" dirty="0">
                <a:solidFill>
                  <a:schemeClr val="bg1">
                    <a:lumMod val="75000"/>
                  </a:schemeClr>
                </a:solidFill>
              </a:rPr>
              <a:t>. </a:t>
            </a:r>
            <a:r>
              <a:rPr lang="ru-RU" sz="2100" dirty="0">
                <a:solidFill>
                  <a:schemeClr val="bg1">
                    <a:lumMod val="75000"/>
                  </a:schemeClr>
                </a:solidFill>
              </a:rPr>
              <a:t>Константа </a:t>
            </a:r>
            <a:r>
              <a:rPr lang="en-US" sz="2100" dirty="0" err="1">
                <a:solidFill>
                  <a:schemeClr val="bg1">
                    <a:lumMod val="75000"/>
                  </a:schemeClr>
                </a:solidFill>
              </a:rPr>
              <a:t>C</a:t>
            </a:r>
            <a:r>
              <a:rPr lang="en-US" sz="2100" baseline="-25000" dirty="0" err="1">
                <a:solidFill>
                  <a:schemeClr val="bg1">
                    <a:lumMod val="75000"/>
                  </a:schemeClr>
                </a:solidFill>
              </a:rPr>
              <a:t>af</a:t>
            </a:r>
            <a:r>
              <a:rPr lang="ru-RU" sz="2100" baseline="-25000" dirty="0">
                <a:solidFill>
                  <a:schemeClr val="bg1">
                    <a:lumMod val="75000"/>
                  </a:schemeClr>
                </a:solidFill>
              </a:rPr>
              <a:t>  </a:t>
            </a:r>
            <a:r>
              <a:rPr lang="ru-RU" sz="2100" dirty="0">
                <a:solidFill>
                  <a:schemeClr val="bg1">
                    <a:lumMod val="75000"/>
                  </a:schemeClr>
                </a:solidFill>
              </a:rPr>
              <a:t>больше </a:t>
            </a:r>
            <a:r>
              <a:rPr lang="en-US" sz="2100" dirty="0" err="1">
                <a:solidFill>
                  <a:schemeClr val="bg1">
                    <a:lumMod val="75000"/>
                  </a:schemeClr>
                </a:solidFill>
              </a:rPr>
              <a:t>C</a:t>
            </a:r>
            <a:r>
              <a:rPr lang="en-US" sz="2100" baseline="-25000" dirty="0" err="1">
                <a:solidFill>
                  <a:schemeClr val="bg1">
                    <a:lumMod val="75000"/>
                  </a:schemeClr>
                </a:solidFill>
              </a:rPr>
              <a:t>lin</a:t>
            </a:r>
            <a:r>
              <a:rPr lang="en-US" sz="2100" baseline="-25000" dirty="0">
                <a:solidFill>
                  <a:schemeClr val="bg1">
                    <a:lumMod val="75000"/>
                  </a:schemeClr>
                </a:solidFill>
              </a:rPr>
              <a:t> </a:t>
            </a:r>
            <a:r>
              <a:rPr lang="ru-RU" sz="2100" dirty="0">
                <a:solidFill>
                  <a:schemeClr val="bg1">
                    <a:lumMod val="75000"/>
                  </a:schemeClr>
                </a:solidFill>
              </a:rPr>
              <a:t>по крайней мере, втрое; для компьютера – не существенно.</a:t>
            </a:r>
          </a:p>
          <a:p>
            <a:endParaRPr lang="en-US" sz="2700" dirty="0"/>
          </a:p>
          <a:p>
            <a:endParaRPr lang="ru-RU" dirty="0"/>
          </a:p>
        </p:txBody>
      </p:sp>
      <p:sp>
        <p:nvSpPr>
          <p:cNvPr id="4" name="Номер слайда 3"/>
          <p:cNvSpPr>
            <a:spLocks noGrp="1"/>
          </p:cNvSpPr>
          <p:nvPr>
            <p:ph type="sldNum" sz="quarter" idx="12"/>
          </p:nvPr>
        </p:nvSpPr>
        <p:spPr/>
        <p:txBody>
          <a:bodyPr/>
          <a:lstStyle/>
          <a:p>
            <a:fld id="{A32D0F02-96DD-4CEC-9928-ABB5EA17439D}" type="slidenum">
              <a:rPr lang="ru-RU" smtClean="0"/>
              <a:pPr/>
              <a:t>46</a:t>
            </a:fld>
            <a:endParaRPr lang="ru-RU"/>
          </a:p>
        </p:txBody>
      </p:sp>
    </p:spTree>
    <p:extLst>
      <p:ext uri="{BB962C8B-B14F-4D97-AF65-F5344CB8AC3E}">
        <p14:creationId xmlns="" xmlns:p14="http://schemas.microsoft.com/office/powerpoint/2010/main" val="31910781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A32D0F02-96DD-4CEC-9928-ABB5EA17439D}" type="slidenum">
              <a:rPr lang="ru-RU" smtClean="0"/>
              <a:pPr/>
              <a:t>47</a:t>
            </a:fld>
            <a:endParaRPr lang="ru-RU"/>
          </a:p>
        </p:txBody>
      </p:sp>
      <p:grpSp>
        <p:nvGrpSpPr>
          <p:cNvPr id="21" name="Группа 20"/>
          <p:cNvGrpSpPr/>
          <p:nvPr/>
        </p:nvGrpSpPr>
        <p:grpSpPr>
          <a:xfrm>
            <a:off x="707868" y="329170"/>
            <a:ext cx="7846764" cy="2641846"/>
            <a:chOff x="385855" y="395006"/>
            <a:chExt cx="8500661" cy="3304268"/>
          </a:xfrm>
        </p:grpSpPr>
        <p:pic>
          <p:nvPicPr>
            <p:cNvPr id="8" name="Рисунок 7" descr="HOMEOnoendgaps.png"/>
            <p:cNvPicPr>
              <a:picLocks noChangeAspect="1"/>
            </p:cNvPicPr>
            <p:nvPr/>
          </p:nvPicPr>
          <p:blipFill>
            <a:blip r:embed="rId2" cstate="print"/>
            <a:stretch>
              <a:fillRect/>
            </a:stretch>
          </p:blipFill>
          <p:spPr>
            <a:xfrm>
              <a:off x="385855" y="395006"/>
              <a:ext cx="8500661" cy="2688350"/>
            </a:xfrm>
            <a:prstGeom prst="rect">
              <a:avLst/>
            </a:prstGeom>
          </p:spPr>
        </p:pic>
        <p:sp>
          <p:nvSpPr>
            <p:cNvPr id="9" name="TextBox 8"/>
            <p:cNvSpPr txBox="1"/>
            <p:nvPr/>
          </p:nvSpPr>
          <p:spPr>
            <a:xfrm>
              <a:off x="385855" y="3083355"/>
              <a:ext cx="8333885" cy="615919"/>
            </a:xfrm>
            <a:prstGeom prst="rect">
              <a:avLst/>
            </a:prstGeom>
            <a:noFill/>
          </p:spPr>
          <p:txBody>
            <a:bodyPr wrap="square" rtlCol="0">
              <a:spAutoFit/>
            </a:bodyPr>
            <a:lstStyle/>
            <a:p>
              <a:r>
                <a:rPr lang="ru-RU" sz="1400" b="1" dirty="0"/>
                <a:t>Рис. 1. Выравнивание с нулевыми штрафами за концевые </a:t>
              </a:r>
              <a:r>
                <a:rPr lang="ru-RU" sz="1400" b="1" dirty="0" err="1"/>
                <a:t>индели</a:t>
              </a:r>
              <a:r>
                <a:rPr lang="ru-RU" sz="1400" b="1" dirty="0"/>
                <a:t>. </a:t>
              </a:r>
              <a:br>
                <a:rPr lang="ru-RU" sz="1400" b="1" dirty="0"/>
              </a:br>
              <a:r>
                <a:rPr lang="ru-RU" sz="1200" dirty="0"/>
                <a:t>Концевые </a:t>
              </a:r>
              <a:r>
                <a:rPr lang="ru-RU" sz="1200" dirty="0" err="1"/>
                <a:t>индели</a:t>
              </a:r>
              <a:r>
                <a:rPr lang="ru-RU" sz="1200" dirty="0"/>
                <a:t> выделены оранжевым. В этом примере выравнивание известно, выделено зеленым</a:t>
              </a:r>
              <a:endParaRPr lang="ru-RU" sz="1400" b="1" dirty="0"/>
            </a:p>
          </p:txBody>
        </p:sp>
        <p:sp>
          <p:nvSpPr>
            <p:cNvPr id="12" name="Прямоугольник 11"/>
            <p:cNvSpPr/>
            <p:nvPr/>
          </p:nvSpPr>
          <p:spPr>
            <a:xfrm>
              <a:off x="1499600" y="702246"/>
              <a:ext cx="6989710" cy="153620"/>
            </a:xfrm>
            <a:prstGeom prst="rect">
              <a:avLst/>
            </a:prstGeom>
            <a:solidFill>
              <a:schemeClr val="accent6">
                <a:lumMod val="60000"/>
                <a:lumOff val="40000"/>
                <a:alpha val="52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499600" y="2814520"/>
              <a:ext cx="6720875" cy="115215"/>
            </a:xfrm>
            <a:prstGeom prst="rect">
              <a:avLst/>
            </a:prstGeom>
            <a:solidFill>
              <a:schemeClr val="accent6">
                <a:lumMod val="60000"/>
                <a:lumOff val="40000"/>
                <a:alpha val="52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7682805" y="2315255"/>
              <a:ext cx="844910" cy="153620"/>
            </a:xfrm>
            <a:prstGeom prst="rect">
              <a:avLst/>
            </a:prstGeom>
            <a:solidFill>
              <a:schemeClr val="accent6">
                <a:lumMod val="60000"/>
                <a:lumOff val="40000"/>
                <a:alpha val="52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1538005" y="1163105"/>
              <a:ext cx="6989710" cy="153620"/>
            </a:xfrm>
            <a:prstGeom prst="rect">
              <a:avLst/>
            </a:prstGeom>
            <a:solidFill>
              <a:schemeClr val="accent6">
                <a:lumMod val="60000"/>
                <a:lumOff val="40000"/>
                <a:alpha val="52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2498130" y="1854395"/>
              <a:ext cx="5069460" cy="345645"/>
            </a:xfrm>
            <a:prstGeom prst="rect">
              <a:avLst/>
            </a:prstGeom>
            <a:solidFill>
              <a:srgbClr val="00B050">
                <a:alpha val="28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0" name="Группа 19"/>
          <p:cNvGrpSpPr/>
          <p:nvPr/>
        </p:nvGrpSpPr>
        <p:grpSpPr>
          <a:xfrm>
            <a:off x="743319" y="3055434"/>
            <a:ext cx="7621915" cy="2478150"/>
            <a:chOff x="424260" y="3666522"/>
            <a:chExt cx="8257075" cy="2973780"/>
          </a:xfrm>
        </p:grpSpPr>
        <p:pic>
          <p:nvPicPr>
            <p:cNvPr id="6" name="Рисунок 5" descr="HOMEOend.png"/>
            <p:cNvPicPr>
              <a:picLocks noChangeAspect="1"/>
            </p:cNvPicPr>
            <p:nvPr/>
          </p:nvPicPr>
          <p:blipFill>
            <a:blip r:embed="rId3" cstate="print"/>
            <a:stretch>
              <a:fillRect/>
            </a:stretch>
          </p:blipFill>
          <p:spPr>
            <a:xfrm>
              <a:off x="424260" y="3666522"/>
              <a:ext cx="8257075" cy="2622836"/>
            </a:xfrm>
            <a:prstGeom prst="rect">
              <a:avLst/>
            </a:prstGeom>
          </p:spPr>
        </p:pic>
        <p:sp>
          <p:nvSpPr>
            <p:cNvPr id="10" name="TextBox 9"/>
            <p:cNvSpPr txBox="1"/>
            <p:nvPr/>
          </p:nvSpPr>
          <p:spPr>
            <a:xfrm>
              <a:off x="462665" y="6270970"/>
              <a:ext cx="4990325" cy="369332"/>
            </a:xfrm>
            <a:prstGeom prst="rect">
              <a:avLst/>
            </a:prstGeom>
            <a:noFill/>
          </p:spPr>
          <p:txBody>
            <a:bodyPr wrap="none" rtlCol="0">
              <a:spAutoFit/>
            </a:bodyPr>
            <a:lstStyle/>
            <a:p>
              <a:r>
                <a:rPr lang="ru-RU" sz="1400" b="1" dirty="0"/>
                <a:t>Рис. 1. Выравнивание со штрафами за концевые </a:t>
              </a:r>
              <a:r>
                <a:rPr lang="ru-RU" sz="1400" b="1" dirty="0" err="1"/>
                <a:t>индели</a:t>
              </a:r>
              <a:endParaRPr lang="ru-RU" sz="1400" b="1" dirty="0"/>
            </a:p>
          </p:txBody>
        </p:sp>
        <p:sp>
          <p:nvSpPr>
            <p:cNvPr id="18" name="Прямоугольник 17"/>
            <p:cNvSpPr/>
            <p:nvPr/>
          </p:nvSpPr>
          <p:spPr>
            <a:xfrm>
              <a:off x="5455315" y="4665051"/>
              <a:ext cx="2918780" cy="345645"/>
            </a:xfrm>
            <a:prstGeom prst="rect">
              <a:avLst/>
            </a:prstGeom>
            <a:solidFill>
              <a:srgbClr val="00B050">
                <a:alpha val="28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1499600" y="5087506"/>
              <a:ext cx="2035465" cy="345645"/>
            </a:xfrm>
            <a:prstGeom prst="rect">
              <a:avLst/>
            </a:prstGeom>
            <a:solidFill>
              <a:srgbClr val="00B050">
                <a:alpha val="28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Заголовок 1"/>
          <p:cNvSpPr>
            <a:spLocks noGrp="1"/>
          </p:cNvSpPr>
          <p:nvPr>
            <p:ph type="title"/>
          </p:nvPr>
        </p:nvSpPr>
        <p:spPr>
          <a:xfrm>
            <a:off x="636965" y="1"/>
            <a:ext cx="7596554" cy="459496"/>
          </a:xfrm>
        </p:spPr>
        <p:txBody>
          <a:bodyPr>
            <a:normAutofit/>
          </a:bodyPr>
          <a:lstStyle/>
          <a:p>
            <a:pPr>
              <a:lnSpc>
                <a:spcPct val="70000"/>
              </a:lnSpc>
            </a:pPr>
            <a:r>
              <a:rPr lang="ru-RU" sz="1600" b="1" dirty="0"/>
              <a:t>Штрафы за концевые </a:t>
            </a:r>
            <a:r>
              <a:rPr lang="ru-RU" sz="1600" b="1" dirty="0" err="1"/>
              <a:t>гэпы</a:t>
            </a:r>
            <a:r>
              <a:rPr lang="ru-RU" sz="1600" b="1" dirty="0"/>
              <a:t>.</a:t>
            </a:r>
            <a:r>
              <a:rPr lang="ru-RU" sz="1400" b="1" dirty="0"/>
              <a:t> </a:t>
            </a:r>
            <a:r>
              <a:rPr lang="ru-RU" sz="1800" dirty="0"/>
              <a:t/>
            </a:r>
            <a:br>
              <a:rPr lang="ru-RU" sz="1800" dirty="0"/>
            </a:br>
            <a:r>
              <a:rPr lang="ru-RU" sz="1100" dirty="0"/>
              <a:t>Сравните два выравнивания: без штрафов за концевые </a:t>
            </a:r>
            <a:r>
              <a:rPr lang="ru-RU" sz="1100" dirty="0" err="1"/>
              <a:t>гэпы</a:t>
            </a:r>
            <a:r>
              <a:rPr lang="ru-RU" sz="1100" dirty="0"/>
              <a:t> и с ними</a:t>
            </a:r>
            <a:endParaRPr lang="ru-RU" sz="1600" dirty="0"/>
          </a:p>
        </p:txBody>
      </p:sp>
    </p:spTree>
    <p:extLst>
      <p:ext uri="{BB962C8B-B14F-4D97-AF65-F5344CB8AC3E}">
        <p14:creationId xmlns="" xmlns:p14="http://schemas.microsoft.com/office/powerpoint/2010/main" val="35722969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Take home messages</a:t>
            </a:r>
            <a:endParaRPr lang="ru-RU" dirty="0"/>
          </a:p>
        </p:txBody>
      </p:sp>
      <p:sp>
        <p:nvSpPr>
          <p:cNvPr id="5" name="Объект 4"/>
          <p:cNvSpPr>
            <a:spLocks noGrp="1"/>
          </p:cNvSpPr>
          <p:nvPr>
            <p:ph idx="1"/>
          </p:nvPr>
        </p:nvSpPr>
        <p:spPr/>
        <p:txBody>
          <a:bodyPr/>
          <a:lstStyle/>
          <a:p>
            <a:r>
              <a:rPr lang="ru-RU" dirty="0" smtClean="0"/>
              <a:t>При построении выравнивания программа решает математическую задачу, а не биологическую …</a:t>
            </a:r>
          </a:p>
          <a:p>
            <a:r>
              <a:rPr lang="ru-RU" dirty="0" smtClean="0"/>
              <a:t>… поэтому иногда результат может оказаться очевидно глупым. Читайте блоги про </a:t>
            </a:r>
            <a:r>
              <a:rPr lang="ru-RU" dirty="0" err="1" smtClean="0"/>
              <a:t>антиплагиат</a:t>
            </a:r>
            <a:r>
              <a:rPr lang="ru-RU" dirty="0" smtClean="0"/>
              <a:t> </a:t>
            </a:r>
            <a:r>
              <a:rPr lang="en-US" dirty="0" smtClean="0">
                <a:sym typeface="Wingdings" panose="05000000000000000000" pitchFamily="2" charset="2"/>
              </a:rPr>
              <a:t>(</a:t>
            </a:r>
            <a:r>
              <a:rPr lang="ru-RU" dirty="0" smtClean="0">
                <a:solidFill>
                  <a:schemeClr val="bg1">
                    <a:lumMod val="50000"/>
                  </a:schemeClr>
                </a:solidFill>
                <a:sym typeface="Wingdings" panose="05000000000000000000" pitchFamily="2" charset="2"/>
              </a:rPr>
              <a:t>например, программа находит плагиат в списке литературы :)</a:t>
            </a:r>
            <a:r>
              <a:rPr lang="en-US" dirty="0" smtClean="0">
                <a:solidFill>
                  <a:schemeClr val="bg1">
                    <a:lumMod val="50000"/>
                  </a:schemeClr>
                </a:solidFill>
                <a:sym typeface="Wingdings" panose="05000000000000000000" pitchFamily="2" charset="2"/>
              </a:rPr>
              <a:t> </a:t>
            </a:r>
            <a:r>
              <a:rPr lang="ru-RU" dirty="0" smtClean="0">
                <a:sym typeface="Wingdings" panose="05000000000000000000" pitchFamily="2" charset="2"/>
              </a:rPr>
              <a:t>)</a:t>
            </a:r>
          </a:p>
          <a:p>
            <a:r>
              <a:rPr lang="ru-RU" dirty="0" smtClean="0">
                <a:sym typeface="Wingdings" panose="05000000000000000000" pitchFamily="2" charset="2"/>
              </a:rPr>
              <a:t>Динамическое программирование позволяет решать задачу выравнивания за приемлемое время. </a:t>
            </a:r>
            <a:br>
              <a:rPr lang="ru-RU" dirty="0" smtClean="0">
                <a:sym typeface="Wingdings" panose="05000000000000000000" pitchFamily="2" charset="2"/>
              </a:rPr>
            </a:br>
            <a:r>
              <a:rPr lang="ru-RU" sz="1800" dirty="0" smtClean="0">
                <a:sym typeface="Wingdings" panose="05000000000000000000" pitchFamily="2" charset="2"/>
              </a:rPr>
              <a:t>Хотя время очень зависит от числа и размеров последовательностей.</a:t>
            </a:r>
          </a:p>
          <a:p>
            <a:endParaRPr lang="ru-RU" dirty="0"/>
          </a:p>
        </p:txBody>
      </p:sp>
      <p:sp>
        <p:nvSpPr>
          <p:cNvPr id="6" name="Номер слайда 5"/>
          <p:cNvSpPr>
            <a:spLocks noGrp="1"/>
          </p:cNvSpPr>
          <p:nvPr>
            <p:ph type="sldNum" sz="quarter" idx="12"/>
          </p:nvPr>
        </p:nvSpPr>
        <p:spPr/>
        <p:txBody>
          <a:bodyPr/>
          <a:lstStyle/>
          <a:p>
            <a:fld id="{290BFD58-D179-4EAA-B835-6F8EE4A43AA5}" type="slidenum">
              <a:rPr lang="ru-RU" smtClean="0"/>
              <a:pPr/>
              <a:t>48</a:t>
            </a:fld>
            <a:endParaRPr lang="ru-RU"/>
          </a:p>
        </p:txBody>
      </p:sp>
    </p:spTree>
    <p:extLst>
      <p:ext uri="{BB962C8B-B14F-4D97-AF65-F5344CB8AC3E}">
        <p14:creationId xmlns="" xmlns:p14="http://schemas.microsoft.com/office/powerpoint/2010/main" val="7669582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604" y="118917"/>
            <a:ext cx="8463428" cy="1104636"/>
          </a:xfrm>
        </p:spPr>
        <p:txBody>
          <a:bodyPr>
            <a:normAutofit fontScale="90000"/>
          </a:bodyPr>
          <a:lstStyle/>
          <a:p>
            <a:r>
              <a:rPr lang="ru-RU" dirty="0" smtClean="0"/>
              <a:t>Источники различий</a:t>
            </a:r>
            <a:br>
              <a:rPr lang="ru-RU" dirty="0" smtClean="0"/>
            </a:br>
            <a:r>
              <a:rPr lang="ru-RU" dirty="0" smtClean="0"/>
              <a:t>Половое размножение</a:t>
            </a:r>
            <a:endParaRPr lang="ru-RU" dirty="0"/>
          </a:p>
        </p:txBody>
      </p:sp>
      <p:sp>
        <p:nvSpPr>
          <p:cNvPr id="3" name="Объект 2"/>
          <p:cNvSpPr>
            <a:spLocks noGrp="1"/>
          </p:cNvSpPr>
          <p:nvPr>
            <p:ph idx="1"/>
          </p:nvPr>
        </p:nvSpPr>
        <p:spPr>
          <a:xfrm>
            <a:off x="232164" y="1252838"/>
            <a:ext cx="8577491" cy="4112913"/>
          </a:xfrm>
        </p:spPr>
        <p:txBody>
          <a:bodyPr/>
          <a:lstStyle/>
          <a:p>
            <a:r>
              <a:rPr lang="ru-RU" dirty="0" smtClean="0"/>
              <a:t>В геноме зиготы </a:t>
            </a:r>
            <a:r>
              <a:rPr lang="en-US" dirty="0" smtClean="0"/>
              <a:t>– </a:t>
            </a:r>
            <a:r>
              <a:rPr lang="ru-RU" dirty="0" smtClean="0"/>
              <a:t>по две гомологичных хромосомы, одна от папы, одна от мамы</a:t>
            </a:r>
            <a:r>
              <a:rPr lang="en-US" dirty="0" smtClean="0"/>
              <a:t>.</a:t>
            </a:r>
          </a:p>
          <a:p>
            <a:pPr lvl="1"/>
            <a:r>
              <a:rPr lang="ru-RU" dirty="0" smtClean="0"/>
              <a:t>Значит, моя хромосома 1 от папы совпадает (не считая ошибки при переписывании) с хромосомой моего дальнего предка?</a:t>
            </a:r>
          </a:p>
          <a:p>
            <a:pPr lvl="1"/>
            <a:r>
              <a:rPr lang="ru-RU" dirty="0" smtClean="0"/>
              <a:t>НЕТ потому что при образовании гамет – яйцеклеток и сперматозоидов, половых клеток, содержащих одиночный (гаплоидный набор) хромосом происходит обмен участками между гомологичными хромосомами.</a:t>
            </a:r>
          </a:p>
          <a:p>
            <a:pPr lvl="2"/>
            <a:r>
              <a:rPr lang="ru-RU" dirty="0" smtClean="0"/>
              <a:t>Процесс приводящий к образованию гамет называется </a:t>
            </a:r>
            <a:r>
              <a:rPr lang="ru-RU" b="1" dirty="0" smtClean="0"/>
              <a:t>мейозом.</a:t>
            </a:r>
            <a:endParaRPr lang="en-US" b="1" dirty="0" smtClean="0"/>
          </a:p>
          <a:p>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49</a:t>
            </a:fld>
            <a:endParaRPr lang="ru-RU"/>
          </a:p>
        </p:txBody>
      </p:sp>
    </p:spTree>
    <p:extLst>
      <p:ext uri="{BB962C8B-B14F-4D97-AF65-F5344CB8AC3E}">
        <p14:creationId xmlns="" xmlns:p14="http://schemas.microsoft.com/office/powerpoint/2010/main" val="1464986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Гомологичные последовательности</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5</a:t>
            </a:fld>
            <a:endParaRPr lang="ru-RU"/>
          </a:p>
        </p:txBody>
      </p:sp>
      <p:sp>
        <p:nvSpPr>
          <p:cNvPr id="4" name="TextBox 3"/>
          <p:cNvSpPr txBox="1"/>
          <p:nvPr/>
        </p:nvSpPr>
        <p:spPr>
          <a:xfrm>
            <a:off x="586596" y="1414740"/>
            <a:ext cx="7746521" cy="1569660"/>
          </a:xfrm>
          <a:prstGeom prst="rect">
            <a:avLst/>
          </a:prstGeom>
          <a:noFill/>
        </p:spPr>
        <p:txBody>
          <a:bodyPr wrap="square" rtlCol="0">
            <a:spAutoFit/>
          </a:bodyPr>
          <a:lstStyle/>
          <a:p>
            <a:r>
              <a:rPr lang="en-US" dirty="0" smtClean="0">
                <a:latin typeface="Courier New" pitchFamily="49" charset="0"/>
                <a:cs typeface="Courier New" pitchFamily="49" charset="0"/>
              </a:rPr>
              <a:t>&gt;First</a:t>
            </a:r>
          </a:p>
          <a:p>
            <a:r>
              <a:rPr lang="en-US" dirty="0" smtClean="0">
                <a:latin typeface="Courier New" pitchFamily="49" charset="0"/>
                <a:cs typeface="Courier New" pitchFamily="49" charset="0"/>
              </a:rPr>
              <a:t>CGTTCCCGGGTCTTGTACACACCGCCCGTCACACCACGAGAGTTTGTAACACCCGAAGCCGGTGGAGTAACCATTTGGAGCTAGCCGTCGAAGGTGGG</a:t>
            </a:r>
          </a:p>
          <a:p>
            <a:r>
              <a:rPr lang="en-US" dirty="0" smtClean="0">
                <a:latin typeface="Courier New" pitchFamily="49" charset="0"/>
                <a:cs typeface="Courier New" pitchFamily="49" charset="0"/>
              </a:rPr>
              <a:t>&gt;Second</a:t>
            </a:r>
          </a:p>
          <a:p>
            <a:r>
              <a:rPr lang="en-US" dirty="0" smtClean="0">
                <a:latin typeface="Courier New" pitchFamily="49" charset="0"/>
                <a:cs typeface="Courier New" pitchFamily="49" charset="0"/>
              </a:rPr>
              <a:t>CGTTCCCGGGCCTTGTACACACCGCCCGTCACACCATGGAAGTCTGCAATGCCCAAAGTCGGTGGGATAACCTTTATAGGAGTCAGCCGCCTAAGGCAGG</a:t>
            </a:r>
            <a:endParaRPr lang="ru-RU"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5508" y="174626"/>
            <a:ext cx="8818685" cy="5437188"/>
          </a:xfrm>
        </p:spPr>
        <p:txBody>
          <a:bodyPr>
            <a:normAutofit fontScale="92500" lnSpcReduction="20000"/>
          </a:bodyPr>
          <a:lstStyle/>
          <a:p>
            <a:r>
              <a:rPr lang="ru-RU" dirty="0" smtClean="0"/>
              <a:t>Половые клетки человека и ему подобных (дрозофила например) – яйцеклетки у женщин и сперматозоиды у мужчин, а – образуются в результате иного деления (</a:t>
            </a:r>
            <a:r>
              <a:rPr lang="ru-RU" b="1" dirty="0" smtClean="0"/>
              <a:t>мейоз</a:t>
            </a:r>
            <a:r>
              <a:rPr lang="ru-RU" dirty="0" smtClean="0"/>
              <a:t>). </a:t>
            </a:r>
          </a:p>
          <a:p>
            <a:pPr lvl="1"/>
            <a:r>
              <a:rPr lang="ru-RU" sz="2300" dirty="0" smtClean="0"/>
              <a:t>Все хромосомы удваиваются, получается по 4е гомологичных хромосомы в клетке. </a:t>
            </a:r>
          </a:p>
          <a:p>
            <a:pPr lvl="1"/>
            <a:r>
              <a:rPr lang="ru-RU" sz="2300" dirty="0" smtClean="0"/>
              <a:t>Гомологичные, но не идентичные хромосомы  объединяются в пары. Таким образом в каждой паре одна хромосома от папы, вторая – от мамы. </a:t>
            </a:r>
          </a:p>
          <a:p>
            <a:pPr lvl="1"/>
            <a:r>
              <a:rPr lang="ru-RU" sz="2300" dirty="0" smtClean="0"/>
              <a:t>Хромосомы в паре обмениваются несколькими гомологичными участками (</a:t>
            </a:r>
            <a:r>
              <a:rPr lang="ru-RU" sz="2300" b="1" dirty="0" smtClean="0"/>
              <a:t>кроссинговер</a:t>
            </a:r>
            <a:r>
              <a:rPr lang="ru-RU" sz="2300" dirty="0" smtClean="0"/>
              <a:t>)</a:t>
            </a:r>
          </a:p>
          <a:p>
            <a:pPr lvl="1"/>
            <a:r>
              <a:rPr lang="ru-RU" sz="2300" dirty="0" smtClean="0"/>
              <a:t>Происходит первичное деление, а потом – вторичное. В итоге образуется четыре клетки, в каждой из которых одинарный набор хромосом (гаметы)</a:t>
            </a:r>
            <a:br>
              <a:rPr lang="ru-RU" sz="2300" dirty="0" smtClean="0"/>
            </a:br>
            <a:r>
              <a:rPr lang="ru-RU" sz="2300" dirty="0" smtClean="0"/>
              <a:t>У мужчины – из них образуется четыре зрелых сперматозоида</a:t>
            </a:r>
            <a:br>
              <a:rPr lang="ru-RU" sz="2300" dirty="0" smtClean="0"/>
            </a:br>
            <a:r>
              <a:rPr lang="ru-RU" sz="2300" dirty="0" smtClean="0"/>
              <a:t>У женщины – одна зрелая яйцеклетка, три других клетки уничтожаются.</a:t>
            </a:r>
          </a:p>
          <a:p>
            <a:pPr lvl="1"/>
            <a:r>
              <a:rPr lang="ru-RU" sz="2300" dirty="0" smtClean="0"/>
              <a:t>При оплодотворении одинарные наборы хромосом объединяются в оплодотворенной яйцеклетке – зиготе. </a:t>
            </a:r>
            <a:r>
              <a:rPr lang="ru-RU" sz="2300" dirty="0" err="1" smtClean="0"/>
              <a:t>Т.о</a:t>
            </a:r>
            <a:r>
              <a:rPr lang="ru-RU" sz="2300" dirty="0" smtClean="0"/>
              <a:t>. она содержит правильный – двойной набор хромосом. Далее эмбрион развивается путем митоза этой клетки и ее потомков</a:t>
            </a:r>
            <a:r>
              <a:rPr lang="ru-RU" dirty="0" smtClean="0"/>
              <a:t>.</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50</a:t>
            </a:fld>
            <a:endParaRPr lang="ru-RU"/>
          </a:p>
        </p:txBody>
      </p:sp>
    </p:spTree>
    <p:extLst>
      <p:ext uri="{BB962C8B-B14F-4D97-AF65-F5344CB8AC3E}">
        <p14:creationId xmlns="" xmlns:p14="http://schemas.microsoft.com/office/powerpoint/2010/main" val="22614423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Картинки по запросу мейоз"/>
          <p:cNvPicPr>
            <a:picLocks noChangeAspect="1" noChangeArrowheads="1"/>
          </p:cNvPicPr>
          <p:nvPr/>
        </p:nvPicPr>
        <p:blipFill>
          <a:blip r:embed="rId2" cstate="print"/>
          <a:srcRect/>
          <a:stretch>
            <a:fillRect/>
          </a:stretch>
        </p:blipFill>
        <p:spPr bwMode="auto">
          <a:xfrm>
            <a:off x="908538" y="538426"/>
            <a:ext cx="7049907" cy="3993887"/>
          </a:xfrm>
          <a:prstGeom prst="rect">
            <a:avLst/>
          </a:prstGeom>
          <a:noFill/>
          <a:ln w="25400">
            <a:solidFill>
              <a:srgbClr val="FF0000"/>
            </a:solidFill>
          </a:ln>
        </p:spPr>
      </p:pic>
      <p:sp>
        <p:nvSpPr>
          <p:cNvPr id="4" name="Прямоугольник 3"/>
          <p:cNvSpPr/>
          <p:nvPr/>
        </p:nvSpPr>
        <p:spPr>
          <a:xfrm>
            <a:off x="4016378" y="139799"/>
            <a:ext cx="1075778" cy="466556"/>
          </a:xfrm>
          <a:prstGeom prst="rect">
            <a:avLst/>
          </a:prstGeom>
        </p:spPr>
        <p:txBody>
          <a:bodyPr wrap="none" lIns="81043" tIns="40522" rIns="81043" bIns="40522">
            <a:spAutoFit/>
          </a:bodyPr>
          <a:lstStyle/>
          <a:p>
            <a:r>
              <a:rPr lang="ru-RU" sz="2500" dirty="0" smtClean="0"/>
              <a:t>Мейоз</a:t>
            </a:r>
            <a:endParaRPr lang="ru-RU" sz="2500" dirty="0"/>
          </a:p>
        </p:txBody>
      </p:sp>
      <p:sp>
        <p:nvSpPr>
          <p:cNvPr id="5" name="Прямоугольник 4"/>
          <p:cNvSpPr/>
          <p:nvPr/>
        </p:nvSpPr>
        <p:spPr>
          <a:xfrm>
            <a:off x="747346" y="4592737"/>
            <a:ext cx="7992208" cy="1066720"/>
          </a:xfrm>
          <a:prstGeom prst="rect">
            <a:avLst/>
          </a:prstGeom>
        </p:spPr>
        <p:txBody>
          <a:bodyPr wrap="square" lIns="81043" tIns="40522" rIns="81043" bIns="40522">
            <a:spAutoFit/>
          </a:bodyPr>
          <a:lstStyle/>
          <a:p>
            <a:r>
              <a:rPr lang="en-US" dirty="0" smtClean="0"/>
              <a:t>“</a:t>
            </a:r>
            <a:r>
              <a:rPr lang="ru-RU" dirty="0" smtClean="0"/>
              <a:t>Маленькие</a:t>
            </a:r>
            <a:r>
              <a:rPr lang="en-US" dirty="0" smtClean="0"/>
              <a:t>” – </a:t>
            </a:r>
            <a:r>
              <a:rPr lang="ru-RU" dirty="0" smtClean="0"/>
              <a:t>красная и голубая хромосомы – </a:t>
            </a:r>
            <a:r>
              <a:rPr lang="ru-RU" dirty="0" err="1" smtClean="0"/>
              <a:t>гомологичны</a:t>
            </a:r>
            <a:r>
              <a:rPr lang="ru-RU" dirty="0" smtClean="0"/>
              <a:t>.</a:t>
            </a:r>
          </a:p>
          <a:p>
            <a:r>
              <a:rPr lang="ru-RU" dirty="0" smtClean="0"/>
              <a:t>Аналогично относительно </a:t>
            </a:r>
            <a:r>
              <a:rPr lang="en-US" dirty="0" smtClean="0"/>
              <a:t>“</a:t>
            </a:r>
            <a:r>
              <a:rPr lang="ru-RU" dirty="0" smtClean="0"/>
              <a:t>больших</a:t>
            </a:r>
            <a:r>
              <a:rPr lang="en-US" dirty="0" smtClean="0"/>
              <a:t>” </a:t>
            </a:r>
            <a:r>
              <a:rPr lang="ru-RU" dirty="0" smtClean="0"/>
              <a:t>хромосом.</a:t>
            </a:r>
            <a:br>
              <a:rPr lang="ru-RU" dirty="0" smtClean="0"/>
            </a:br>
            <a:endParaRPr lang="ru-RU" dirty="0" smtClean="0"/>
          </a:p>
          <a:p>
            <a:r>
              <a:rPr lang="ru-RU" dirty="0" smtClean="0"/>
              <a:t>В клетке до мейоза показаны только две пары гомологичных хромосом </a:t>
            </a:r>
            <a:endParaRPr lang="ru-RU" dirty="0"/>
          </a:p>
        </p:txBody>
      </p:sp>
      <p:sp>
        <p:nvSpPr>
          <p:cNvPr id="6" name="TextBox 5"/>
          <p:cNvSpPr txBox="1"/>
          <p:nvPr/>
        </p:nvSpPr>
        <p:spPr>
          <a:xfrm>
            <a:off x="6910754" y="182563"/>
            <a:ext cx="984086" cy="405001"/>
          </a:xfrm>
          <a:prstGeom prst="rect">
            <a:avLst/>
          </a:prstGeom>
          <a:noFill/>
        </p:spPr>
        <p:txBody>
          <a:bodyPr wrap="none" lIns="81043" tIns="40522" rIns="81043" bIns="40522" rtlCol="0">
            <a:spAutoFit/>
          </a:bodyPr>
          <a:lstStyle/>
          <a:p>
            <a:r>
              <a:rPr lang="ru-RU" sz="2100" dirty="0" smtClean="0"/>
              <a:t>гаметы</a:t>
            </a:r>
            <a:endParaRPr lang="ru-RU" sz="2100" dirty="0"/>
          </a:p>
        </p:txBody>
      </p:sp>
      <p:sp>
        <p:nvSpPr>
          <p:cNvPr id="7" name="Прямоугольник 6"/>
          <p:cNvSpPr/>
          <p:nvPr/>
        </p:nvSpPr>
        <p:spPr>
          <a:xfrm>
            <a:off x="6982093" y="4428588"/>
            <a:ext cx="984086" cy="405001"/>
          </a:xfrm>
          <a:prstGeom prst="rect">
            <a:avLst/>
          </a:prstGeom>
        </p:spPr>
        <p:txBody>
          <a:bodyPr wrap="none" lIns="81043" tIns="40522" rIns="81043" bIns="40522">
            <a:spAutoFit/>
          </a:bodyPr>
          <a:lstStyle/>
          <a:p>
            <a:pPr lvl="0"/>
            <a:r>
              <a:rPr lang="ru-RU" sz="2100" dirty="0" smtClean="0">
                <a:solidFill>
                  <a:prstClr val="black"/>
                </a:solidFill>
              </a:rPr>
              <a:t>гаметы</a:t>
            </a:r>
            <a:endParaRPr lang="ru-RU" sz="2100" dirty="0">
              <a:solidFill>
                <a:prstClr val="black"/>
              </a:solidFill>
            </a:endParaRPr>
          </a:p>
        </p:txBody>
      </p:sp>
      <p:sp>
        <p:nvSpPr>
          <p:cNvPr id="8" name="Номер слайда 7"/>
          <p:cNvSpPr>
            <a:spLocks noGrp="1"/>
          </p:cNvSpPr>
          <p:nvPr>
            <p:ph type="sldNum" sz="quarter" idx="12"/>
          </p:nvPr>
        </p:nvSpPr>
        <p:spPr/>
        <p:txBody>
          <a:bodyPr/>
          <a:lstStyle/>
          <a:p>
            <a:fld id="{290BFD58-D179-4EAA-B835-6F8EE4A43AA5}" type="slidenum">
              <a:rPr lang="ru-RU" smtClean="0"/>
              <a:pPr/>
              <a:t>51</a:t>
            </a:fld>
            <a:endParaRPr lang="ru-RU"/>
          </a:p>
        </p:txBody>
      </p:sp>
    </p:spTree>
    <p:extLst>
      <p:ext uri="{BB962C8B-B14F-4D97-AF65-F5344CB8AC3E}">
        <p14:creationId xmlns="" xmlns:p14="http://schemas.microsoft.com/office/powerpoint/2010/main" val="31063282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267" y="1335420"/>
            <a:ext cx="8321443" cy="2736248"/>
          </a:xfrm>
        </p:spPr>
        <p:txBody>
          <a:bodyPr>
            <a:noAutofit/>
          </a:bodyPr>
          <a:lstStyle/>
          <a:p>
            <a:r>
              <a:rPr lang="ru-RU" sz="2800" dirty="0" smtClean="0"/>
              <a:t>Половое размножение обеспечивает огромное разнообразие организмов, используя проверенные отбором варианты – аллели. </a:t>
            </a:r>
            <a:br>
              <a:rPr lang="ru-RU" sz="2800" dirty="0" smtClean="0"/>
            </a:br>
            <a:r>
              <a:rPr lang="ru-RU" sz="2800" dirty="0" smtClean="0"/>
              <a:t/>
            </a:r>
            <a:br>
              <a:rPr lang="ru-RU" sz="2800" dirty="0" smtClean="0"/>
            </a:br>
            <a:r>
              <a:rPr lang="ru-RU" sz="2800" dirty="0" smtClean="0"/>
              <a:t>Не то, что ошибки репликации, повреждения ДНК и репарация</a:t>
            </a:r>
            <a:r>
              <a:rPr lang="en-US" sz="2800" dirty="0" smtClean="0"/>
              <a:t> </a:t>
            </a:r>
            <a:r>
              <a:rPr lang="ru-RU" sz="2800" dirty="0" smtClean="0"/>
              <a:t>их  – они дают случайные, не проверенные мутации</a:t>
            </a:r>
            <a:endParaRPr lang="ru-RU" sz="2800"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52</a:t>
            </a:fld>
            <a:endParaRPr lang="ru-RU"/>
          </a:p>
        </p:txBody>
      </p:sp>
    </p:spTree>
    <p:extLst>
      <p:ext uri="{BB962C8B-B14F-4D97-AF65-F5344CB8AC3E}">
        <p14:creationId xmlns="" xmlns:p14="http://schemas.microsoft.com/office/powerpoint/2010/main" val="7173784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1" y="112054"/>
            <a:ext cx="7886700" cy="581296"/>
          </a:xfrm>
        </p:spPr>
        <p:txBody>
          <a:bodyPr>
            <a:normAutofit fontScale="90000"/>
          </a:bodyPr>
          <a:lstStyle/>
          <a:p>
            <a:r>
              <a:rPr lang="ru-RU" dirty="0" smtClean="0"/>
              <a:t>Тупик бесполого размножения. </a:t>
            </a:r>
            <a:endParaRPr lang="ru-RU" dirty="0"/>
          </a:p>
        </p:txBody>
      </p:sp>
      <p:sp>
        <p:nvSpPr>
          <p:cNvPr id="3" name="Объект 2"/>
          <p:cNvSpPr>
            <a:spLocks noGrp="1"/>
          </p:cNvSpPr>
          <p:nvPr>
            <p:ph idx="1"/>
          </p:nvPr>
        </p:nvSpPr>
        <p:spPr>
          <a:xfrm>
            <a:off x="628651" y="779948"/>
            <a:ext cx="7886700" cy="4638718"/>
          </a:xfrm>
        </p:spPr>
        <p:txBody>
          <a:bodyPr>
            <a:noAutofit/>
          </a:bodyPr>
          <a:lstStyle/>
          <a:p>
            <a:r>
              <a:rPr lang="ru-RU" sz="1400" dirty="0"/>
              <a:t>Что происходит если нет полового отбора (на примере </a:t>
            </a:r>
            <a:r>
              <a:rPr lang="ru-RU" sz="1400" dirty="0" err="1"/>
              <a:t>митохондриального</a:t>
            </a:r>
            <a:r>
              <a:rPr lang="ru-RU" sz="1400" dirty="0"/>
              <a:t> генома людей)</a:t>
            </a:r>
          </a:p>
          <a:p>
            <a:pPr lvl="1"/>
            <a:r>
              <a:rPr lang="ru-RU" sz="1400" dirty="0" err="1"/>
              <a:t>Митохондриальная</a:t>
            </a:r>
            <a:r>
              <a:rPr lang="ru-RU" sz="1400" dirty="0"/>
              <a:t> Ева: </a:t>
            </a:r>
            <a:endParaRPr lang="ru-RU" sz="1400" dirty="0" smtClean="0"/>
          </a:p>
          <a:p>
            <a:pPr lvl="2"/>
            <a:r>
              <a:rPr lang="ru-RU" sz="1400" dirty="0" smtClean="0"/>
              <a:t>по </a:t>
            </a:r>
            <a:r>
              <a:rPr lang="ru-RU" sz="1400" dirty="0"/>
              <a:t>митохондриям все  мы потомки ОДНОЙ конкретной женщины, жившей …. Лет тому назад</a:t>
            </a:r>
            <a:r>
              <a:rPr lang="ru-RU" sz="1400" dirty="0" smtClean="0"/>
              <a:t>.</a:t>
            </a:r>
          </a:p>
          <a:p>
            <a:pPr lvl="2"/>
            <a:r>
              <a:rPr lang="ru-RU" sz="1400" dirty="0" smtClean="0"/>
              <a:t>Доказательство: </a:t>
            </a:r>
          </a:p>
          <a:p>
            <a:pPr lvl="3"/>
            <a:r>
              <a:rPr lang="ru-RU" sz="1200" dirty="0" smtClean="0"/>
              <a:t>смотрим по женщинам (мужчины бесполезны как источники наследуемой МТ ДНК)</a:t>
            </a:r>
          </a:p>
          <a:p>
            <a:pPr lvl="3"/>
            <a:r>
              <a:rPr lang="ru-RU" sz="1200" dirty="0"/>
              <a:t>Пусть сегодня имеем </a:t>
            </a:r>
            <a:r>
              <a:rPr lang="en-US" sz="1200" dirty="0"/>
              <a:t>N_0  </a:t>
            </a:r>
            <a:r>
              <a:rPr lang="ru-RU" sz="1200" dirty="0"/>
              <a:t>женщин</a:t>
            </a:r>
            <a:r>
              <a:rPr lang="ru-RU" sz="1200" dirty="0" smtClean="0"/>
              <a:t>.</a:t>
            </a:r>
          </a:p>
          <a:p>
            <a:pPr lvl="3"/>
            <a:r>
              <a:rPr lang="ru-RU" sz="1200" dirty="0" smtClean="0"/>
              <a:t>У каждой женщины – РОВНО одна мать (не считая детей от трех родителей </a:t>
            </a:r>
            <a:r>
              <a:rPr lang="en-US" sz="1200" dirty="0" smtClean="0">
                <a:sym typeface="Wingdings" panose="05000000000000000000" pitchFamily="2" charset="2"/>
              </a:rPr>
              <a:t> )</a:t>
            </a:r>
          </a:p>
          <a:p>
            <a:pPr lvl="3"/>
            <a:r>
              <a:rPr lang="ru-RU" sz="1200" dirty="0" smtClean="0">
                <a:sym typeface="Wingdings" panose="05000000000000000000" pitchFamily="2" charset="2"/>
              </a:rPr>
              <a:t>Значит число матерей </a:t>
            </a:r>
            <a:r>
              <a:rPr lang="en-US" sz="1200" dirty="0" smtClean="0">
                <a:sym typeface="Wingdings" panose="05000000000000000000" pitchFamily="2" charset="2"/>
              </a:rPr>
              <a:t>N_{-1} </a:t>
            </a:r>
            <a:r>
              <a:rPr lang="ru-RU" sz="1200" dirty="0" smtClean="0">
                <a:sym typeface="Wingdings" panose="05000000000000000000" pitchFamily="2" charset="2"/>
              </a:rPr>
              <a:t>современных женщин меньше или равно </a:t>
            </a:r>
            <a:r>
              <a:rPr lang="en-US" sz="1200" dirty="0" smtClean="0"/>
              <a:t>N_0</a:t>
            </a:r>
            <a:r>
              <a:rPr lang="ru-RU" sz="1200" dirty="0" smtClean="0"/>
              <a:t>. Маловероятно, что равно, т.к. у одной матери может быть несколько дочерей!</a:t>
            </a:r>
          </a:p>
          <a:p>
            <a:pPr lvl="3"/>
            <a:r>
              <a:rPr lang="ru-RU" sz="1200" dirty="0" smtClean="0"/>
              <a:t>Значит, </a:t>
            </a:r>
            <a:r>
              <a:rPr lang="en-US" sz="1200" dirty="0" smtClean="0"/>
              <a:t>N_0</a:t>
            </a:r>
            <a:r>
              <a:rPr lang="ru-RU" sz="1200" dirty="0" smtClean="0"/>
              <a:t> </a:t>
            </a:r>
            <a:r>
              <a:rPr lang="en-US" sz="1200" dirty="0" smtClean="0"/>
              <a:t>&gt; </a:t>
            </a:r>
            <a:r>
              <a:rPr lang="en-US" sz="1200" dirty="0">
                <a:sym typeface="Wingdings" panose="05000000000000000000" pitchFamily="2" charset="2"/>
              </a:rPr>
              <a:t>N_{-</a:t>
            </a:r>
            <a:r>
              <a:rPr lang="en-US" sz="1200" dirty="0" smtClean="0">
                <a:sym typeface="Wingdings" panose="05000000000000000000" pitchFamily="2" charset="2"/>
              </a:rPr>
              <a:t>1} &gt; </a:t>
            </a:r>
            <a:r>
              <a:rPr lang="en-US" sz="1200" dirty="0">
                <a:sym typeface="Wingdings" panose="05000000000000000000" pitchFamily="2" charset="2"/>
              </a:rPr>
              <a:t>N</a:t>
            </a:r>
            <a:r>
              <a:rPr lang="en-US" sz="1200" dirty="0" smtClean="0">
                <a:sym typeface="Wingdings" panose="05000000000000000000" pitchFamily="2" charset="2"/>
              </a:rPr>
              <a:t>_{-2} &gt; ……</a:t>
            </a:r>
          </a:p>
          <a:p>
            <a:pPr lvl="3"/>
            <a:r>
              <a:rPr lang="en-US" sz="1200" dirty="0" smtClean="0">
                <a:sym typeface="Wingdings" panose="05000000000000000000" pitchFamily="2" charset="2"/>
              </a:rPr>
              <a:t>N_0 – </a:t>
            </a:r>
            <a:r>
              <a:rPr lang="ru-RU" sz="1200" dirty="0" smtClean="0">
                <a:sym typeface="Wingdings" panose="05000000000000000000" pitchFamily="2" charset="2"/>
              </a:rPr>
              <a:t>конечное число, хотя и большое! Значит, в каком-то предковом поколении получим </a:t>
            </a:r>
            <a:r>
              <a:rPr lang="en-US" sz="1200" dirty="0" smtClean="0">
                <a:sym typeface="Wingdings" panose="05000000000000000000" pitchFamily="2" charset="2"/>
              </a:rPr>
              <a:t/>
            </a:r>
            <a:br>
              <a:rPr lang="en-US" sz="1200" dirty="0" smtClean="0">
                <a:sym typeface="Wingdings" panose="05000000000000000000" pitchFamily="2" charset="2"/>
              </a:rPr>
            </a:br>
            <a:r>
              <a:rPr lang="en-US" sz="1200" dirty="0" smtClean="0">
                <a:sym typeface="Wingdings" panose="05000000000000000000" pitchFamily="2" charset="2"/>
              </a:rPr>
              <a:t>N_{-X} = 1. </a:t>
            </a:r>
            <a:r>
              <a:rPr lang="ru-RU" sz="1200" dirty="0" smtClean="0">
                <a:sym typeface="Wingdings" panose="05000000000000000000" pitchFamily="2" charset="2"/>
              </a:rPr>
              <a:t> Вот она-то и есть </a:t>
            </a:r>
            <a:r>
              <a:rPr lang="ru-RU" sz="1200" dirty="0" err="1" smtClean="0">
                <a:sym typeface="Wingdings" panose="05000000000000000000" pitchFamily="2" charset="2"/>
              </a:rPr>
              <a:t>митохондриальная</a:t>
            </a:r>
            <a:r>
              <a:rPr lang="ru-RU" sz="1200" dirty="0" smtClean="0">
                <a:sym typeface="Wingdings" panose="05000000000000000000" pitchFamily="2" charset="2"/>
              </a:rPr>
              <a:t> Ева! Ее </a:t>
            </a:r>
            <a:r>
              <a:rPr lang="ru-RU" sz="1200" dirty="0" err="1" smtClean="0">
                <a:sym typeface="Wingdings" panose="05000000000000000000" pitchFamily="2" charset="2"/>
              </a:rPr>
              <a:t>митохондриальная</a:t>
            </a:r>
            <a:r>
              <a:rPr lang="ru-RU" sz="1200" dirty="0" smtClean="0">
                <a:sym typeface="Wingdings" panose="05000000000000000000" pitchFamily="2" charset="2"/>
              </a:rPr>
              <a:t> ДНК передалась всем нам только с мутациями при переписывании…</a:t>
            </a:r>
            <a:endParaRPr lang="ru-RU" sz="1200" dirty="0"/>
          </a:p>
          <a:p>
            <a:r>
              <a:rPr lang="en-US" sz="1800" dirty="0" smtClean="0"/>
              <a:t>Take home message: </a:t>
            </a:r>
            <a:r>
              <a:rPr lang="ru-RU" sz="1800" dirty="0" smtClean="0"/>
              <a:t>при бесполом размножении все живущие особи – потомки ровно одной. Это плохо для изменчивости!</a:t>
            </a:r>
            <a:endParaRPr lang="ru-RU" sz="1400" dirty="0" smtClean="0"/>
          </a:p>
        </p:txBody>
      </p:sp>
      <p:sp>
        <p:nvSpPr>
          <p:cNvPr id="4" name="Номер слайда 3"/>
          <p:cNvSpPr>
            <a:spLocks noGrp="1"/>
          </p:cNvSpPr>
          <p:nvPr>
            <p:ph type="sldNum" sz="quarter" idx="12"/>
          </p:nvPr>
        </p:nvSpPr>
        <p:spPr/>
        <p:txBody>
          <a:bodyPr/>
          <a:lstStyle/>
          <a:p>
            <a:fld id="{290BFD58-D179-4EAA-B835-6F8EE4A43AA5}" type="slidenum">
              <a:rPr lang="ru-RU" smtClean="0"/>
              <a:pPr/>
              <a:t>53</a:t>
            </a:fld>
            <a:endParaRPr lang="ru-RU"/>
          </a:p>
        </p:txBody>
      </p:sp>
    </p:spTree>
    <p:extLst>
      <p:ext uri="{BB962C8B-B14F-4D97-AF65-F5344CB8AC3E}">
        <p14:creationId xmlns="" xmlns:p14="http://schemas.microsoft.com/office/powerpoint/2010/main" val="16493792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290BFD58-D179-4EAA-B835-6F8EE4A43AA5}" type="slidenum">
              <a:rPr lang="ru-RU" smtClean="0"/>
              <a:pPr/>
              <a:t>54</a:t>
            </a:fld>
            <a:endParaRPr lang="ru-RU"/>
          </a:p>
        </p:txBody>
      </p:sp>
      <p:sp>
        <p:nvSpPr>
          <p:cNvPr id="3" name="Прямоугольник 2"/>
          <p:cNvSpPr/>
          <p:nvPr/>
        </p:nvSpPr>
        <p:spPr>
          <a:xfrm>
            <a:off x="495719" y="568477"/>
            <a:ext cx="8092272" cy="4421485"/>
          </a:xfrm>
          <a:prstGeom prst="rect">
            <a:avLst/>
          </a:prstGeom>
        </p:spPr>
        <p:txBody>
          <a:bodyPr wrap="square" lIns="81043" tIns="40522" rIns="81043" bIns="40522">
            <a:spAutoFit/>
          </a:bodyPr>
          <a:lstStyle/>
          <a:p>
            <a:pPr lvl="1"/>
            <a:endParaRPr lang="ru-RU" sz="2800" dirty="0" smtClean="0"/>
          </a:p>
          <a:p>
            <a:r>
              <a:rPr lang="ru-RU" sz="3200" b="1" dirty="0" smtClean="0"/>
              <a:t>Как живут бактерии без полового размножения?</a:t>
            </a:r>
          </a:p>
          <a:p>
            <a:pPr lvl="1"/>
            <a:r>
              <a:rPr lang="ru-RU" sz="2800" dirty="0" smtClean="0"/>
              <a:t>Вместо полового размножения у них горизонтальный перенос – </a:t>
            </a:r>
            <a:r>
              <a:rPr lang="ru-RU" sz="2800" dirty="0" err="1" smtClean="0"/>
              <a:t>перенос</a:t>
            </a:r>
            <a:r>
              <a:rPr lang="ru-RU" sz="2800" dirty="0" smtClean="0"/>
              <a:t> участков ДНК от бактерии к другой бактерии того же или другого вида</a:t>
            </a:r>
            <a:br>
              <a:rPr lang="ru-RU" sz="2800" dirty="0" smtClean="0"/>
            </a:br>
            <a:endParaRPr lang="ru-RU" sz="1800" dirty="0" smtClean="0"/>
          </a:p>
          <a:p>
            <a:pPr lvl="1"/>
            <a:r>
              <a:rPr lang="ru-RU" sz="2800" dirty="0" smtClean="0"/>
              <a:t>Например, перенос </a:t>
            </a:r>
            <a:r>
              <a:rPr lang="ru-RU" sz="2800" dirty="0" err="1" smtClean="0"/>
              <a:t>плазмид</a:t>
            </a:r>
            <a:r>
              <a:rPr lang="ru-RU" sz="2800" dirty="0" smtClean="0"/>
              <a:t> с генами устойчивости к определенному антибиотику </a:t>
            </a:r>
            <a:r>
              <a:rPr lang="en-US" sz="2800" dirty="0" smtClean="0">
                <a:sym typeface="Wingdings" panose="05000000000000000000" pitchFamily="2" charset="2"/>
              </a:rPr>
              <a:t></a:t>
            </a:r>
            <a:r>
              <a:rPr lang="ru-RU" sz="2800" dirty="0" smtClean="0"/>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Мейоз половых хромосом</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55</a:t>
            </a:fld>
            <a:endParaRPr lang="ru-RU"/>
          </a:p>
        </p:txBody>
      </p:sp>
      <p:sp>
        <p:nvSpPr>
          <p:cNvPr id="6" name="Прямоугольник 5"/>
          <p:cNvSpPr/>
          <p:nvPr/>
        </p:nvSpPr>
        <p:spPr>
          <a:xfrm>
            <a:off x="950520" y="2588196"/>
            <a:ext cx="5907480" cy="328057"/>
          </a:xfrm>
          <a:prstGeom prst="rect">
            <a:avLst/>
          </a:prstGeom>
        </p:spPr>
        <p:txBody>
          <a:bodyPr wrap="square" lIns="81043" tIns="40522" rIns="81043" bIns="40522">
            <a:spAutoFit/>
          </a:bodyPr>
          <a:lstStyle/>
          <a:p>
            <a:r>
              <a:rPr lang="ru-RU" dirty="0"/>
              <a:t>https://www.youtube.com/watch?v=kiZWI_yuGDM</a:t>
            </a:r>
          </a:p>
        </p:txBody>
      </p:sp>
      <p:sp>
        <p:nvSpPr>
          <p:cNvPr id="5" name="Прямоугольник 4"/>
          <p:cNvSpPr/>
          <p:nvPr/>
        </p:nvSpPr>
        <p:spPr>
          <a:xfrm>
            <a:off x="785447" y="3219041"/>
            <a:ext cx="7708759" cy="512723"/>
          </a:xfrm>
          <a:prstGeom prst="rect">
            <a:avLst/>
          </a:prstGeom>
        </p:spPr>
        <p:txBody>
          <a:bodyPr wrap="square" lIns="81043" tIns="40522" rIns="81043" bIns="40522">
            <a:spAutoFit/>
          </a:bodyPr>
          <a:lstStyle/>
          <a:p>
            <a:pPr lvl="2"/>
            <a:r>
              <a:rPr lang="ru-RU" sz="1400" dirty="0" smtClean="0"/>
              <a:t>Реабилитируем мужчин: был </a:t>
            </a:r>
            <a:r>
              <a:rPr lang="en-US" sz="1400" dirty="0" smtClean="0"/>
              <a:t>Y</a:t>
            </a:r>
            <a:r>
              <a:rPr lang="ru-RU" sz="1400" dirty="0" smtClean="0"/>
              <a:t>-хромосомный Адам, т.к. </a:t>
            </a:r>
            <a:r>
              <a:rPr lang="en-US" sz="1400" dirty="0" smtClean="0"/>
              <a:t>Y-</a:t>
            </a:r>
            <a:r>
              <a:rPr lang="ru-RU" sz="1400" dirty="0" smtClean="0"/>
              <a:t>хромосома передается от отца к сыну без полового размножения (почти целиком!)</a:t>
            </a:r>
          </a:p>
        </p:txBody>
      </p:sp>
    </p:spTree>
    <p:extLst>
      <p:ext uri="{BB962C8B-B14F-4D97-AF65-F5344CB8AC3E}">
        <p14:creationId xmlns="" xmlns:p14="http://schemas.microsoft.com/office/powerpoint/2010/main" val="27721662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Изменчивость геномов людей</a:t>
            </a:r>
            <a:endParaRPr lang="ru-RU" dirty="0"/>
          </a:p>
        </p:txBody>
      </p:sp>
      <p:sp>
        <p:nvSpPr>
          <p:cNvPr id="3" name="Объект 2"/>
          <p:cNvSpPr>
            <a:spLocks noGrp="1"/>
          </p:cNvSpPr>
          <p:nvPr>
            <p:ph idx="1"/>
          </p:nvPr>
        </p:nvSpPr>
        <p:spPr>
          <a:xfrm>
            <a:off x="415332" y="1221619"/>
            <a:ext cx="8346830" cy="3925850"/>
          </a:xfrm>
        </p:spPr>
        <p:txBody>
          <a:bodyPr>
            <a:normAutofit fontScale="92500"/>
          </a:bodyPr>
          <a:lstStyle/>
          <a:p>
            <a:r>
              <a:rPr lang="ru-RU" dirty="0" smtClean="0"/>
              <a:t>В геномах генетически не родственных людей – например, папы и мамы (люди и </a:t>
            </a:r>
            <a:r>
              <a:rPr lang="ru-RU" dirty="0" err="1" smtClean="0"/>
              <a:t>др</a:t>
            </a:r>
            <a:r>
              <a:rPr lang="ru-RU" dirty="0" smtClean="0"/>
              <a:t> существа не женятся на близких родственниках) – примерно одна мутация на 1000 пар нуклеотидов</a:t>
            </a:r>
          </a:p>
          <a:p>
            <a:r>
              <a:rPr lang="ru-RU" dirty="0" smtClean="0"/>
              <a:t>Можно посчитать сколько примерно различий в генах белков!</a:t>
            </a:r>
          </a:p>
          <a:p>
            <a:r>
              <a:rPr lang="ru-RU" dirty="0" smtClean="0"/>
              <a:t>В геноме ребенка – несколько десятков точечных мутаций </a:t>
            </a:r>
            <a:r>
              <a:rPr lang="en-US" b="1" i="1" dirty="0" smtClean="0"/>
              <a:t>de novo </a:t>
            </a:r>
            <a:r>
              <a:rPr lang="en-US" dirty="0" smtClean="0"/>
              <a:t>– </a:t>
            </a:r>
            <a:r>
              <a:rPr lang="ru-RU" dirty="0" smtClean="0"/>
              <a:t>которых не было ни у мамы, ни у папы. Проверено на сравнении геномов  трио – папа, мама, ребенок (исландские, голландские тройки) </a:t>
            </a:r>
          </a:p>
          <a:p>
            <a:r>
              <a:rPr lang="ru-RU" dirty="0" smtClean="0"/>
              <a:t>Обнаружено, что число мутаций </a:t>
            </a:r>
            <a:r>
              <a:rPr lang="en-US" dirty="0" smtClean="0"/>
              <a:t>de novo </a:t>
            </a:r>
            <a:r>
              <a:rPr lang="ru-RU" dirty="0" smtClean="0"/>
              <a:t>растет с возрастом отца!</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56</a:t>
            </a:fld>
            <a:endParaRPr lang="ru-RU"/>
          </a:p>
        </p:txBody>
      </p:sp>
    </p:spTree>
    <p:extLst>
      <p:ext uri="{BB962C8B-B14F-4D97-AF65-F5344CB8AC3E}">
        <p14:creationId xmlns="" xmlns:p14="http://schemas.microsoft.com/office/powerpoint/2010/main" val="26479214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54000"/>
            <a:ext cx="6781800" cy="952500"/>
          </a:xfrm>
        </p:spPr>
        <p:txBody>
          <a:bodyPr>
            <a:normAutofit/>
          </a:bodyPr>
          <a:lstStyle/>
          <a:p>
            <a:r>
              <a:rPr lang="ru-RU" dirty="0" smtClean="0"/>
              <a:t>Геномы 7</a:t>
            </a:r>
            <a:r>
              <a:rPr lang="en-US" dirty="0" smtClean="0"/>
              <a:t>8</a:t>
            </a:r>
            <a:r>
              <a:rPr lang="ru-RU" dirty="0" smtClean="0"/>
              <a:t> исландских трио</a:t>
            </a:r>
            <a:r>
              <a:rPr lang="en-US" dirty="0" smtClean="0"/>
              <a:t/>
            </a:r>
            <a:br>
              <a:rPr lang="en-US" dirty="0" smtClean="0"/>
            </a:br>
            <a:r>
              <a:rPr lang="en-US" sz="2400" dirty="0" smtClean="0">
                <a:solidFill>
                  <a:schemeClr val="tx1">
                    <a:lumMod val="65000"/>
                    <a:lumOff val="35000"/>
                  </a:schemeClr>
                </a:solidFill>
              </a:rPr>
              <a:t>Kong et al., Nature, 2012</a:t>
            </a:r>
            <a:endParaRPr lang="ru-RU" sz="2400" dirty="0">
              <a:solidFill>
                <a:schemeClr val="tx1">
                  <a:lumMod val="65000"/>
                  <a:lumOff val="35000"/>
                </a:schemeClr>
              </a:solidFill>
            </a:endParaRPr>
          </a:p>
        </p:txBody>
      </p:sp>
      <p:sp>
        <p:nvSpPr>
          <p:cNvPr id="3" name="Номер слайда 2"/>
          <p:cNvSpPr>
            <a:spLocks noGrp="1"/>
          </p:cNvSpPr>
          <p:nvPr>
            <p:ph type="sldNum" sz="quarter" idx="12"/>
          </p:nvPr>
        </p:nvSpPr>
        <p:spPr/>
        <p:txBody>
          <a:bodyPr/>
          <a:lstStyle/>
          <a:p>
            <a:fld id="{5F2EBBE5-053C-4602-A123-7934C9B71A66}" type="slidenum">
              <a:rPr lang="ru-RU" smtClean="0"/>
              <a:pPr/>
              <a:t>57</a:t>
            </a:fld>
            <a:endParaRPr lang="ru-RU"/>
          </a:p>
        </p:txBody>
      </p:sp>
      <p:pic>
        <p:nvPicPr>
          <p:cNvPr id="1026" name="Picture 2"/>
          <p:cNvPicPr>
            <a:picLocks noChangeAspect="1" noChangeArrowheads="1"/>
          </p:cNvPicPr>
          <p:nvPr/>
        </p:nvPicPr>
        <p:blipFill>
          <a:blip r:embed="rId2" cstate="print"/>
          <a:srcRect/>
          <a:stretch>
            <a:fillRect/>
          </a:stretch>
        </p:blipFill>
        <p:spPr bwMode="auto">
          <a:xfrm>
            <a:off x="7010400" y="317500"/>
            <a:ext cx="1752600" cy="1462222"/>
          </a:xfrm>
          <a:prstGeom prst="rect">
            <a:avLst/>
          </a:prstGeom>
          <a:noFill/>
          <a:ln w="12700">
            <a:solidFill>
              <a:schemeClr val="accent1">
                <a:shade val="50000"/>
              </a:schemeClr>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85800" y="1524001"/>
            <a:ext cx="5334000" cy="2976563"/>
          </a:xfrm>
          <a:prstGeom prst="rect">
            <a:avLst/>
          </a:prstGeom>
          <a:noFill/>
          <a:ln w="38100">
            <a:solidFill>
              <a:schemeClr val="accent1">
                <a:shade val="50000"/>
              </a:schemeClr>
            </a:solidFill>
            <a:miter lim="800000"/>
            <a:headEnd/>
            <a:tailEnd/>
          </a:ln>
        </p:spPr>
      </p:pic>
      <p:sp>
        <p:nvSpPr>
          <p:cNvPr id="6" name="TextBox 5"/>
          <p:cNvSpPr txBox="1"/>
          <p:nvPr/>
        </p:nvSpPr>
        <p:spPr>
          <a:xfrm>
            <a:off x="2534433" y="4508501"/>
            <a:ext cx="1642087" cy="405001"/>
          </a:xfrm>
          <a:prstGeom prst="rect">
            <a:avLst/>
          </a:prstGeom>
          <a:noFill/>
        </p:spPr>
        <p:txBody>
          <a:bodyPr wrap="none" lIns="81043" tIns="40522" rIns="81043" bIns="40522" rtlCol="0">
            <a:spAutoFit/>
          </a:bodyPr>
          <a:lstStyle/>
          <a:p>
            <a:r>
              <a:rPr lang="ru-RU" sz="2100" b="1" dirty="0" smtClean="0"/>
              <a:t>возраст отца</a:t>
            </a:r>
            <a:endParaRPr lang="ru-RU" sz="2100" b="1" dirty="0"/>
          </a:p>
        </p:txBody>
      </p:sp>
      <p:sp>
        <p:nvSpPr>
          <p:cNvPr id="7" name="TextBox 6"/>
          <p:cNvSpPr txBox="1"/>
          <p:nvPr/>
        </p:nvSpPr>
        <p:spPr>
          <a:xfrm rot="16200000">
            <a:off x="-973599" y="2929952"/>
            <a:ext cx="2713662" cy="405001"/>
          </a:xfrm>
          <a:prstGeom prst="rect">
            <a:avLst/>
          </a:prstGeom>
          <a:noFill/>
        </p:spPr>
        <p:txBody>
          <a:bodyPr wrap="none" lIns="81043" tIns="40522" rIns="81043" bIns="40522" rtlCol="0">
            <a:spAutoFit/>
          </a:bodyPr>
          <a:lstStyle/>
          <a:p>
            <a:r>
              <a:rPr lang="ru-RU" sz="2100" b="1" dirty="0" smtClean="0"/>
              <a:t>число новых мутаций</a:t>
            </a:r>
            <a:endParaRPr lang="ru-RU" sz="2100" b="1" dirty="0"/>
          </a:p>
        </p:txBody>
      </p:sp>
      <p:sp>
        <p:nvSpPr>
          <p:cNvPr id="10" name="TextBox 9"/>
          <p:cNvSpPr txBox="1"/>
          <p:nvPr/>
        </p:nvSpPr>
        <p:spPr>
          <a:xfrm>
            <a:off x="6172201" y="1905000"/>
            <a:ext cx="2971800" cy="1512996"/>
          </a:xfrm>
          <a:prstGeom prst="rect">
            <a:avLst/>
          </a:prstGeom>
          <a:noFill/>
        </p:spPr>
        <p:txBody>
          <a:bodyPr wrap="square" lIns="81043" tIns="40522" rIns="81043" bIns="40522" rtlCol="0">
            <a:spAutoFit/>
          </a:bodyPr>
          <a:lstStyle/>
          <a:p>
            <a:r>
              <a:rPr lang="ru-RU" sz="2100" dirty="0" smtClean="0"/>
              <a:t>От зиготы до зиготы:</a:t>
            </a:r>
          </a:p>
          <a:p>
            <a:r>
              <a:rPr lang="ru-RU" sz="1800" dirty="0" smtClean="0"/>
              <a:t>- у матери 30 делений до яйцеклетки</a:t>
            </a:r>
            <a:br>
              <a:rPr lang="ru-RU" sz="1800" dirty="0" smtClean="0"/>
            </a:br>
            <a:r>
              <a:rPr lang="ru-RU" sz="1800" dirty="0" smtClean="0"/>
              <a:t>- у отца  -несколько сот делений до сперматозоида</a:t>
            </a:r>
            <a:endParaRPr lang="ru-RU" sz="1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1" y="87314"/>
            <a:ext cx="7886700" cy="5437188"/>
          </a:xfrm>
        </p:spPr>
        <p:txBody>
          <a:bodyPr>
            <a:normAutofit lnSpcReduction="10000"/>
          </a:bodyPr>
          <a:lstStyle/>
          <a:p>
            <a:r>
              <a:rPr lang="ru-RU" dirty="0" smtClean="0"/>
              <a:t>Яйцеклетки закладываются у девочек на всю жизнь. ДНК в зрелой яйцеклетке перед оплодотворением проходит несколько десятков циклов деления. </a:t>
            </a:r>
            <a:br>
              <a:rPr lang="ru-RU" dirty="0" smtClean="0"/>
            </a:br>
            <a:r>
              <a:rPr lang="ru-RU" dirty="0" smtClean="0"/>
              <a:t>Это важно для числа мутаций: чем больше делений, тем больше мутаций накапливается в половой клетке.</a:t>
            </a:r>
          </a:p>
          <a:p>
            <a:r>
              <a:rPr lang="ru-RU" dirty="0" smtClean="0"/>
              <a:t> Сперматозоиды у мужчин образуются постоянно. Поэтому число делений до зрелого сперматозоида растет с возрастом. Оно составляет несколько сотен.</a:t>
            </a:r>
          </a:p>
          <a:p>
            <a:r>
              <a:rPr lang="ru-RU" dirty="0" smtClean="0"/>
              <a:t>С помощью </a:t>
            </a:r>
            <a:r>
              <a:rPr lang="ru-RU" dirty="0" err="1" smtClean="0"/>
              <a:t>секвенирования</a:t>
            </a:r>
            <a:r>
              <a:rPr lang="ru-RU" dirty="0" smtClean="0"/>
              <a:t> геномов троек папа-мама-ребенок (исландцы, голландцы) найдены все мутации </a:t>
            </a:r>
            <a:r>
              <a:rPr lang="en-US" i="1" dirty="0" smtClean="0"/>
              <a:t>de novo </a:t>
            </a:r>
            <a:r>
              <a:rPr lang="ru-RU" dirty="0" smtClean="0"/>
              <a:t>у детей. Это те нуклеотиды, которые отсутствовали и у папы, и у мамы (и у других людей в данной позиции генома)</a:t>
            </a:r>
          </a:p>
          <a:p>
            <a:r>
              <a:rPr lang="ru-RU" dirty="0" smtClean="0"/>
              <a:t>Показано, что число мутаций </a:t>
            </a:r>
            <a:r>
              <a:rPr lang="en-US" dirty="0" smtClean="0"/>
              <a:t>de novo </a:t>
            </a:r>
            <a:r>
              <a:rPr lang="ru-RU" dirty="0" smtClean="0"/>
              <a:t>растет в зависимости от возраста отца (но не матери!).</a:t>
            </a:r>
            <a:br>
              <a:rPr lang="ru-RU" dirty="0" smtClean="0"/>
            </a:br>
            <a:r>
              <a:rPr lang="ru-RU" dirty="0" smtClean="0"/>
              <a:t>Примерно одна мутация на каждый год жизни отца.</a:t>
            </a:r>
          </a:p>
          <a:p>
            <a:pPr marL="0" indent="0">
              <a:buNone/>
            </a:pPr>
            <a:endParaRPr lang="ru-RU" dirty="0" smtClean="0"/>
          </a:p>
        </p:txBody>
      </p:sp>
      <p:sp>
        <p:nvSpPr>
          <p:cNvPr id="4" name="Номер слайда 3"/>
          <p:cNvSpPr>
            <a:spLocks noGrp="1"/>
          </p:cNvSpPr>
          <p:nvPr>
            <p:ph type="sldNum" sz="quarter" idx="12"/>
          </p:nvPr>
        </p:nvSpPr>
        <p:spPr/>
        <p:txBody>
          <a:bodyPr/>
          <a:lstStyle/>
          <a:p>
            <a:fld id="{290BFD58-D179-4EAA-B835-6F8EE4A43AA5}" type="slidenum">
              <a:rPr lang="ru-RU" smtClean="0"/>
              <a:pPr/>
              <a:t>58</a:t>
            </a:fld>
            <a:endParaRPr lang="ru-RU"/>
          </a:p>
        </p:txBody>
      </p:sp>
    </p:spTree>
    <p:extLst>
      <p:ext uri="{BB962C8B-B14F-4D97-AF65-F5344CB8AC3E}">
        <p14:creationId xmlns="" xmlns:p14="http://schemas.microsoft.com/office/powerpoint/2010/main" val="39131329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9328" y="1429130"/>
            <a:ext cx="7886700" cy="1104636"/>
          </a:xfrm>
        </p:spPr>
        <p:txBody>
          <a:bodyPr/>
          <a:lstStyle/>
          <a:p>
            <a:r>
              <a:rPr lang="ru-RU" dirty="0" smtClean="0"/>
              <a:t>Последствия мутаций</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59</a:t>
            </a:fld>
            <a:endParaRPr lang="ru-RU"/>
          </a:p>
        </p:txBody>
      </p:sp>
    </p:spTree>
    <p:extLst>
      <p:ext uri="{BB962C8B-B14F-4D97-AF65-F5344CB8AC3E}">
        <p14:creationId xmlns="" xmlns:p14="http://schemas.microsoft.com/office/powerpoint/2010/main" val="4095258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Выравнивание</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6</a:t>
            </a:fld>
            <a:endParaRPr lang="ru-RU" dirty="0"/>
          </a:p>
        </p:txBody>
      </p:sp>
      <p:sp>
        <p:nvSpPr>
          <p:cNvPr id="4" name="TextBox 3"/>
          <p:cNvSpPr txBox="1"/>
          <p:nvPr/>
        </p:nvSpPr>
        <p:spPr>
          <a:xfrm>
            <a:off x="586596" y="1414740"/>
            <a:ext cx="7746521" cy="1569660"/>
          </a:xfrm>
          <a:prstGeom prst="rect">
            <a:avLst/>
          </a:prstGeom>
          <a:noFill/>
        </p:spPr>
        <p:txBody>
          <a:bodyPr wrap="square" rtlCol="0">
            <a:spAutoFit/>
          </a:bodyPr>
          <a:lstStyle/>
          <a:p>
            <a:r>
              <a:rPr lang="en-US" dirty="0" smtClean="0">
                <a:latin typeface="Courier New" pitchFamily="49" charset="0"/>
                <a:cs typeface="Courier New" pitchFamily="49" charset="0"/>
              </a:rPr>
              <a:t>&gt;First</a:t>
            </a:r>
          </a:p>
          <a:p>
            <a:r>
              <a:rPr lang="en-US" dirty="0" smtClean="0">
                <a:latin typeface="Courier New" pitchFamily="49" charset="0"/>
                <a:cs typeface="Courier New" pitchFamily="49" charset="0"/>
              </a:rPr>
              <a:t>CGTTCCCGGGTCTTGTACACACCGCCCGTCACACCACGAGAGTTTGTAACACCCGAAGCCGGTGGAGTAACCATTTGGAGCTAGCCGTCGAAGGTGGG</a:t>
            </a:r>
          </a:p>
          <a:p>
            <a:r>
              <a:rPr lang="en-US" dirty="0" smtClean="0">
                <a:latin typeface="Courier New" pitchFamily="49" charset="0"/>
                <a:cs typeface="Courier New" pitchFamily="49" charset="0"/>
              </a:rPr>
              <a:t>&gt;Second</a:t>
            </a:r>
          </a:p>
          <a:p>
            <a:r>
              <a:rPr lang="en-US" dirty="0" smtClean="0">
                <a:latin typeface="Courier New" pitchFamily="49" charset="0"/>
                <a:cs typeface="Courier New" pitchFamily="49" charset="0"/>
              </a:rPr>
              <a:t>CGTTCCCGGGCCTTGTACACACCGCCCGTCACACCATGGAAGTCTGCAATGCCCAAAGTCGGTGGGATAACCTTTATAGGAGTCAGCCGCCTAAGGCAGG</a:t>
            </a:r>
            <a:endParaRPr lang="ru-RU" dirty="0">
              <a:latin typeface="Courier New" pitchFamily="49" charset="0"/>
              <a:cs typeface="Courier New" pitchFamily="49" charset="0"/>
            </a:endParaRPr>
          </a:p>
        </p:txBody>
      </p:sp>
      <p:sp>
        <p:nvSpPr>
          <p:cNvPr id="5" name="TextBox 4"/>
          <p:cNvSpPr txBox="1"/>
          <p:nvPr/>
        </p:nvSpPr>
        <p:spPr>
          <a:xfrm>
            <a:off x="612475" y="3372944"/>
            <a:ext cx="8281359" cy="1815882"/>
          </a:xfrm>
          <a:prstGeom prst="rect">
            <a:avLst/>
          </a:prstGeom>
          <a:noFill/>
        </p:spPr>
        <p:txBody>
          <a:bodyPr wrap="square" rtlCol="0">
            <a:spAutoFit/>
          </a:bodyPr>
          <a:lstStyle/>
          <a:p>
            <a:r>
              <a:rPr lang="en-US" dirty="0" smtClean="0">
                <a:latin typeface="Courier New" pitchFamily="49" charset="0"/>
                <a:cs typeface="Courier New" pitchFamily="49" charset="0"/>
              </a:rPr>
              <a:t>First   1 CGTTCCCGGGTCTTGTACACACCGCCCGTCACACCACGAGAGTTTGTAAC  50</a:t>
            </a:r>
          </a:p>
          <a:p>
            <a:r>
              <a:rPr lang="en-US" dirty="0" smtClean="0">
                <a:latin typeface="Courier New" pitchFamily="49" charset="0"/>
                <a:cs typeface="Courier New" pitchFamily="49" charset="0"/>
              </a:rPr>
              <a:t>          ||||||||||.|||||||||||||||||||||||||.|..|||.||.||.</a:t>
            </a:r>
          </a:p>
          <a:p>
            <a:r>
              <a:rPr lang="en-US" dirty="0" smtClean="0">
                <a:latin typeface="Courier New" pitchFamily="49" charset="0"/>
                <a:cs typeface="Courier New" pitchFamily="49" charset="0"/>
              </a:rPr>
              <a:t>Second  1 CGTTCCCGGGCCTTGTACACACCGCCCGTCACACCATGGAAGTCTGCAAT  50</a:t>
            </a:r>
          </a:p>
          <a:p>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First  51 ACCCGAAGCCGGTGGAGTAACCAT--TTGGAGCTAGCCGTCGAAGGTGGG  98</a:t>
            </a:r>
          </a:p>
          <a:p>
            <a:r>
              <a:rPr lang="en-US" dirty="0" smtClean="0">
                <a:latin typeface="Courier New" pitchFamily="49" charset="0"/>
                <a:cs typeface="Courier New" pitchFamily="49" charset="0"/>
              </a:rPr>
              <a:t>          .|||.|||.||||||..|||||.|  |.||||..|||||.|.||||..||</a:t>
            </a:r>
          </a:p>
          <a:p>
            <a:r>
              <a:rPr lang="en-US" dirty="0" smtClean="0">
                <a:latin typeface="Courier New" pitchFamily="49" charset="0"/>
                <a:cs typeface="Courier New" pitchFamily="49" charset="0"/>
              </a:rPr>
              <a:t>Second 51 GCCCAAAGTCGGTGGGATAACCTTTATAGGAGTCAGCCGCCTAAGGCAGG 100</a:t>
            </a:r>
            <a:endParaRPr lang="ru-RU"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1" y="129647"/>
            <a:ext cx="7886700" cy="1104636"/>
          </a:xfrm>
        </p:spPr>
        <p:txBody>
          <a:bodyPr/>
          <a:lstStyle/>
          <a:p>
            <a:r>
              <a:rPr lang="ru-RU" dirty="0" smtClean="0"/>
              <a:t>Мутация мутации рознь!</a:t>
            </a:r>
            <a:endParaRPr lang="ru-RU" dirty="0"/>
          </a:p>
        </p:txBody>
      </p:sp>
      <p:sp>
        <p:nvSpPr>
          <p:cNvPr id="3" name="Объект 2"/>
          <p:cNvSpPr>
            <a:spLocks noGrp="1"/>
          </p:cNvSpPr>
          <p:nvPr>
            <p:ph idx="1"/>
          </p:nvPr>
        </p:nvSpPr>
        <p:spPr>
          <a:xfrm>
            <a:off x="628651" y="1230313"/>
            <a:ext cx="7886700" cy="4302125"/>
          </a:xfrm>
        </p:spPr>
        <p:txBody>
          <a:bodyPr>
            <a:normAutofit/>
          </a:bodyPr>
          <a:lstStyle/>
          <a:p>
            <a:r>
              <a:rPr lang="ru-RU" dirty="0" smtClean="0"/>
              <a:t>Мутации могут быть</a:t>
            </a:r>
          </a:p>
          <a:p>
            <a:pPr lvl="1"/>
            <a:r>
              <a:rPr lang="ru-RU" dirty="0" smtClean="0"/>
              <a:t>Не совместимыми с жизнью</a:t>
            </a:r>
          </a:p>
          <a:p>
            <a:pPr lvl="1"/>
            <a:r>
              <a:rPr lang="ru-RU" dirty="0" smtClean="0"/>
              <a:t>Вредными</a:t>
            </a:r>
          </a:p>
          <a:p>
            <a:pPr lvl="1"/>
            <a:r>
              <a:rPr lang="ru-RU" dirty="0" err="1" smtClean="0"/>
              <a:t>Слабовредными</a:t>
            </a:r>
            <a:endParaRPr lang="ru-RU" dirty="0" smtClean="0"/>
          </a:p>
          <a:p>
            <a:pPr lvl="1"/>
            <a:r>
              <a:rPr lang="ru-RU" dirty="0" smtClean="0"/>
              <a:t>Нейтральными</a:t>
            </a:r>
          </a:p>
          <a:p>
            <a:pPr lvl="1"/>
            <a:r>
              <a:rPr lang="ru-RU" dirty="0" smtClean="0"/>
              <a:t>Полезными (очень редко </a:t>
            </a:r>
            <a:r>
              <a:rPr lang="en-US" dirty="0" smtClean="0">
                <a:sym typeface="Wingdings" pitchFamily="2" charset="2"/>
              </a:rPr>
              <a:t>)</a:t>
            </a:r>
            <a:endParaRPr lang="ru-RU" dirty="0" smtClean="0"/>
          </a:p>
          <a:p>
            <a:r>
              <a:rPr lang="ru-RU" dirty="0" smtClean="0"/>
              <a:t>Чтобы оценивать последствия мутаций надо понимать какая информация записана в геноме</a:t>
            </a:r>
          </a:p>
          <a:p>
            <a:pPr lvl="1"/>
            <a:r>
              <a:rPr lang="ru-RU" dirty="0" smtClean="0"/>
              <a:t>Гены белков</a:t>
            </a:r>
          </a:p>
          <a:p>
            <a:pPr lvl="1"/>
            <a:r>
              <a:rPr lang="ru-RU" dirty="0" smtClean="0"/>
              <a:t>Гены РНК</a:t>
            </a:r>
          </a:p>
          <a:p>
            <a:pPr lvl="1"/>
            <a:r>
              <a:rPr lang="ru-RU" dirty="0" smtClean="0"/>
              <a:t>Регуляторные участки</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60</a:t>
            </a:fld>
            <a:endParaRPr lang="ru-RU"/>
          </a:p>
        </p:txBody>
      </p:sp>
    </p:spTree>
    <p:extLst>
      <p:ext uri="{BB962C8B-B14F-4D97-AF65-F5344CB8AC3E}">
        <p14:creationId xmlns="" xmlns:p14="http://schemas.microsoft.com/office/powerpoint/2010/main" val="246348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0728" y="446217"/>
            <a:ext cx="7886700" cy="4132649"/>
          </a:xfrm>
        </p:spPr>
        <p:txBody>
          <a:bodyPr/>
          <a:lstStyle/>
          <a:p>
            <a:pPr>
              <a:buNone/>
            </a:pPr>
            <a:r>
              <a:rPr lang="ru-RU" dirty="0" smtClean="0"/>
              <a:t>Точечные мутации в генах белков </a:t>
            </a:r>
          </a:p>
          <a:p>
            <a:pPr lvl="1"/>
            <a:r>
              <a:rPr lang="ru-RU" dirty="0" smtClean="0"/>
              <a:t>Изменяющие аминокислотный остаток (</a:t>
            </a:r>
            <a:r>
              <a:rPr lang="en-US" b="1" dirty="0" err="1" smtClean="0"/>
              <a:t>missense</a:t>
            </a:r>
            <a:r>
              <a:rPr lang="en-US" dirty="0" smtClean="0"/>
              <a:t>)</a:t>
            </a:r>
            <a:endParaRPr lang="ru-RU" dirty="0" smtClean="0"/>
          </a:p>
          <a:p>
            <a:pPr lvl="1"/>
            <a:r>
              <a:rPr lang="ru-RU" dirty="0" smtClean="0"/>
              <a:t>Кардинально меняющие (убивающие) белок (</a:t>
            </a:r>
            <a:r>
              <a:rPr lang="en-US" b="1" dirty="0" smtClean="0"/>
              <a:t>nonsense</a:t>
            </a:r>
            <a:r>
              <a:rPr lang="en-US" dirty="0" smtClean="0"/>
              <a:t>)</a:t>
            </a:r>
          </a:p>
          <a:p>
            <a:pPr lvl="1"/>
            <a:r>
              <a:rPr lang="ru-RU" dirty="0" smtClean="0"/>
              <a:t>Молчащие (</a:t>
            </a:r>
            <a:r>
              <a:rPr lang="en-US" b="1" dirty="0" smtClean="0"/>
              <a:t>silent</a:t>
            </a:r>
            <a:r>
              <a:rPr lang="en-US" dirty="0" smtClean="0"/>
              <a:t>)</a:t>
            </a:r>
            <a:r>
              <a:rPr lang="ru-RU" dirty="0" smtClean="0"/>
              <a:t> </a:t>
            </a:r>
            <a:endParaRPr lang="en-US" dirty="0" smtClean="0"/>
          </a:p>
          <a:p>
            <a:pPr lvl="1"/>
            <a:endParaRPr lang="en-US" dirty="0" smtClean="0">
              <a:sym typeface="Wingdings" panose="05000000000000000000" pitchFamily="2" charset="2"/>
            </a:endParaRPr>
          </a:p>
          <a:p>
            <a:pPr lvl="1"/>
            <a:endParaRPr lang="en-US" dirty="0" smtClean="0">
              <a:sym typeface="Wingdings" panose="05000000000000000000" pitchFamily="2" charset="2"/>
            </a:endParaRPr>
          </a:p>
          <a:p>
            <a:pPr lvl="1">
              <a:buNone/>
            </a:pPr>
            <a:r>
              <a:rPr lang="ru-RU" dirty="0" smtClean="0">
                <a:sym typeface="Wingdings" panose="05000000000000000000" pitchFamily="2" charset="2"/>
              </a:rPr>
              <a:t>Примеры см. на след. слайдах</a:t>
            </a:r>
            <a:endParaRPr lang="en-US" dirty="0" smtClean="0">
              <a:sym typeface="Wingdings" panose="05000000000000000000" pitchFamily="2" charset="2"/>
            </a:endParaRPr>
          </a:p>
        </p:txBody>
      </p:sp>
      <p:sp>
        <p:nvSpPr>
          <p:cNvPr id="4" name="Номер слайда 3"/>
          <p:cNvSpPr>
            <a:spLocks noGrp="1"/>
          </p:cNvSpPr>
          <p:nvPr>
            <p:ph type="sldNum" sz="quarter" idx="12"/>
          </p:nvPr>
        </p:nvSpPr>
        <p:spPr/>
        <p:txBody>
          <a:bodyPr/>
          <a:lstStyle/>
          <a:p>
            <a:fld id="{290BFD58-D179-4EAA-B835-6F8EE4A43AA5}" type="slidenum">
              <a:rPr lang="ru-RU" smtClean="0"/>
              <a:pPr/>
              <a:t>61</a:t>
            </a:fld>
            <a:endParaRPr lang="ru-RU"/>
          </a:p>
        </p:txBody>
      </p:sp>
    </p:spTree>
    <p:extLst>
      <p:ext uri="{BB962C8B-B14F-4D97-AF65-F5344CB8AC3E}">
        <p14:creationId xmlns="" xmlns:p14="http://schemas.microsoft.com/office/powerpoint/2010/main" val="14358990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593482" y="232835"/>
            <a:ext cx="7886700" cy="505353"/>
          </a:xfrm>
          <a:prstGeom prst="rect">
            <a:avLst/>
          </a:prstGeom>
        </p:spPr>
        <p:txBody>
          <a:bodyPr lIns="81043" tIns="40522" rIns="81043" bIns="40522"/>
          <a:lstStyle/>
          <a:p>
            <a:pPr algn="ctr">
              <a:lnSpc>
                <a:spcPct val="90000"/>
              </a:lnSpc>
              <a:spcBef>
                <a:spcPct val="0"/>
              </a:spcBef>
              <a:defRPr/>
            </a:pPr>
            <a:r>
              <a:rPr lang="ru-RU" sz="3200" dirty="0" smtClean="0">
                <a:latin typeface="+mj-lt"/>
                <a:ea typeface="+mj-ea"/>
                <a:cs typeface="+mj-cs"/>
              </a:rPr>
              <a:t>Серповидно-клеточная анемия</a:t>
            </a:r>
            <a:endParaRPr lang="ru-RU" sz="3200" dirty="0">
              <a:latin typeface="+mj-lt"/>
              <a:ea typeface="+mj-ea"/>
              <a:cs typeface="+mj-cs"/>
            </a:endParaRPr>
          </a:p>
        </p:txBody>
      </p:sp>
      <p:sp>
        <p:nvSpPr>
          <p:cNvPr id="5" name="Содержимое 4"/>
          <p:cNvSpPr>
            <a:spLocks noGrp="1"/>
          </p:cNvSpPr>
          <p:nvPr>
            <p:ph idx="1"/>
          </p:nvPr>
        </p:nvSpPr>
        <p:spPr>
          <a:xfrm>
            <a:off x="334107" y="926042"/>
            <a:ext cx="8563709" cy="2534708"/>
          </a:xfrm>
        </p:spPr>
        <p:txBody>
          <a:bodyPr>
            <a:normAutofit lnSpcReduction="10000"/>
          </a:bodyPr>
          <a:lstStyle/>
          <a:p>
            <a:r>
              <a:rPr lang="ru-RU" dirty="0" smtClean="0"/>
              <a:t>Кислород к тканям переносят эритроциты.</a:t>
            </a:r>
            <a:br>
              <a:rPr lang="ru-RU" dirty="0" smtClean="0"/>
            </a:br>
            <a:r>
              <a:rPr lang="ru-RU" sz="1800" dirty="0" smtClean="0"/>
              <a:t>(в эритроцитах нет ядра и ДНК! Они циркулируют в крови </a:t>
            </a:r>
            <a:br>
              <a:rPr lang="ru-RU" sz="1800" dirty="0" smtClean="0"/>
            </a:br>
            <a:r>
              <a:rPr lang="ru-RU" sz="1800" dirty="0" smtClean="0"/>
              <a:t>около 100—120 дней и затем поглощаются макрофагами. </a:t>
            </a:r>
            <a:br>
              <a:rPr lang="ru-RU" sz="1800" dirty="0" smtClean="0"/>
            </a:br>
            <a:r>
              <a:rPr lang="ru-RU" sz="1800" dirty="0" smtClean="0"/>
              <a:t>Приблизительно 25% всех клеток в теле человека — эритроциты</a:t>
            </a:r>
            <a:r>
              <a:rPr lang="ru-RU" sz="2100" dirty="0" smtClean="0"/>
              <a:t>)</a:t>
            </a:r>
          </a:p>
          <a:p>
            <a:r>
              <a:rPr lang="ru-RU" sz="2100" dirty="0" smtClean="0"/>
              <a:t>Запасают кислород молекулы белка гемоглобина, состоящего из 2х </a:t>
            </a:r>
            <a:r>
              <a:rPr lang="ru-RU" sz="2100" dirty="0" err="1" smtClean="0"/>
              <a:t>альфа-цепей</a:t>
            </a:r>
            <a:r>
              <a:rPr lang="ru-RU" sz="2100" dirty="0" smtClean="0"/>
              <a:t> и двух </a:t>
            </a:r>
            <a:r>
              <a:rPr lang="ru-RU" sz="2100" dirty="0" err="1" smtClean="0"/>
              <a:t>бета-цепей</a:t>
            </a:r>
            <a:endParaRPr lang="ru-RU" sz="2100" dirty="0" smtClean="0"/>
          </a:p>
          <a:p>
            <a:r>
              <a:rPr lang="ru-RU" sz="2100" dirty="0" err="1" smtClean="0"/>
              <a:t>Миссенс</a:t>
            </a:r>
            <a:r>
              <a:rPr lang="ru-RU" sz="2100" dirty="0" smtClean="0"/>
              <a:t> мутация одного нуклеотида в гене </a:t>
            </a:r>
            <a:r>
              <a:rPr lang="ru-RU" sz="2100" dirty="0" err="1" smtClean="0"/>
              <a:t>бета-цепи</a:t>
            </a:r>
            <a:r>
              <a:rPr lang="ru-RU" sz="2100" dirty="0" smtClean="0"/>
              <a:t/>
            </a:r>
            <a:br>
              <a:rPr lang="ru-RU" sz="2100" dirty="0" smtClean="0"/>
            </a:br>
            <a:r>
              <a:rPr lang="ru-RU" sz="2100" dirty="0" smtClean="0"/>
              <a:t>приводит к заболеванию. </a:t>
            </a:r>
            <a:endParaRPr lang="ru-RU" sz="2100" dirty="0"/>
          </a:p>
        </p:txBody>
      </p:sp>
      <p:pic>
        <p:nvPicPr>
          <p:cNvPr id="54276" name="Picture 4" descr="Картинки по запросу эритроцит"/>
          <p:cNvPicPr>
            <a:picLocks noChangeAspect="1" noChangeArrowheads="1"/>
          </p:cNvPicPr>
          <p:nvPr/>
        </p:nvPicPr>
        <p:blipFill>
          <a:blip r:embed="rId2" cstate="print"/>
          <a:srcRect/>
          <a:stretch>
            <a:fillRect/>
          </a:stretch>
        </p:blipFill>
        <p:spPr bwMode="auto">
          <a:xfrm>
            <a:off x="7034071" y="615156"/>
            <a:ext cx="2109930" cy="1186657"/>
          </a:xfrm>
          <a:prstGeom prst="rect">
            <a:avLst/>
          </a:prstGeom>
          <a:noFill/>
        </p:spPr>
      </p:pic>
      <p:pic>
        <p:nvPicPr>
          <p:cNvPr id="8" name="Picture 2" descr="https://upload.wikimedia.org/wikipedia/commons/thumb/b/ba/Hemoglobin_t-r_state_ani.gif/200px-Hemoglobin_t-r_state_ani.gif"/>
          <p:cNvPicPr>
            <a:picLocks noChangeAspect="1" noChangeArrowheads="1" noCrop="1"/>
          </p:cNvPicPr>
          <p:nvPr/>
        </p:nvPicPr>
        <p:blipFill>
          <a:blip r:embed="rId3" cstate="print"/>
          <a:srcRect/>
          <a:stretch>
            <a:fillRect/>
          </a:stretch>
        </p:blipFill>
        <p:spPr bwMode="auto">
          <a:xfrm>
            <a:off x="7345047" y="2453834"/>
            <a:ext cx="1428750" cy="1198563"/>
          </a:xfrm>
          <a:prstGeom prst="rect">
            <a:avLst/>
          </a:prstGeom>
          <a:noFill/>
        </p:spPr>
      </p:pic>
      <p:pic>
        <p:nvPicPr>
          <p:cNvPr id="9" name="Picture 2" descr="http://www.biology-pages.info/S/SickleMutation.gif"/>
          <p:cNvPicPr>
            <a:picLocks noChangeAspect="1" noChangeArrowheads="1"/>
          </p:cNvPicPr>
          <p:nvPr/>
        </p:nvPicPr>
        <p:blipFill>
          <a:blip r:embed="rId4" cstate="print"/>
          <a:srcRect/>
          <a:stretch>
            <a:fillRect/>
          </a:stretch>
        </p:blipFill>
        <p:spPr bwMode="auto">
          <a:xfrm>
            <a:off x="508801" y="3529200"/>
            <a:ext cx="5100850" cy="1860363"/>
          </a:xfrm>
          <a:prstGeom prst="rect">
            <a:avLst/>
          </a:prstGeom>
          <a:noFill/>
        </p:spPr>
      </p:pic>
      <p:sp>
        <p:nvSpPr>
          <p:cNvPr id="10" name="TextBox 9"/>
          <p:cNvSpPr txBox="1"/>
          <p:nvPr/>
        </p:nvSpPr>
        <p:spPr>
          <a:xfrm>
            <a:off x="5627077" y="3929063"/>
            <a:ext cx="3175647" cy="574278"/>
          </a:xfrm>
          <a:prstGeom prst="rect">
            <a:avLst/>
          </a:prstGeom>
          <a:noFill/>
        </p:spPr>
        <p:txBody>
          <a:bodyPr wrap="none" lIns="81043" tIns="40522" rIns="81043" bIns="40522" rtlCol="0">
            <a:spAutoFit/>
          </a:bodyPr>
          <a:lstStyle/>
          <a:p>
            <a:r>
              <a:rPr lang="ru-RU" dirty="0" smtClean="0"/>
              <a:t>Последовательность  правильного</a:t>
            </a:r>
            <a:br>
              <a:rPr lang="ru-RU" dirty="0" smtClean="0"/>
            </a:br>
            <a:r>
              <a:rPr lang="ru-RU" dirty="0" smtClean="0"/>
              <a:t>гемоглобина бета.</a:t>
            </a:r>
            <a:endParaRPr lang="ru-RU" dirty="0"/>
          </a:p>
        </p:txBody>
      </p:sp>
      <p:sp>
        <p:nvSpPr>
          <p:cNvPr id="12" name="TextBox 11"/>
          <p:cNvSpPr txBox="1"/>
          <p:nvPr/>
        </p:nvSpPr>
        <p:spPr>
          <a:xfrm>
            <a:off x="5679831" y="4754563"/>
            <a:ext cx="3052601" cy="574278"/>
          </a:xfrm>
          <a:prstGeom prst="rect">
            <a:avLst/>
          </a:prstGeom>
          <a:noFill/>
        </p:spPr>
        <p:txBody>
          <a:bodyPr wrap="none" lIns="81043" tIns="40522" rIns="81043" bIns="40522" rtlCol="0">
            <a:spAutoFit/>
          </a:bodyPr>
          <a:lstStyle/>
          <a:p>
            <a:r>
              <a:rPr lang="ru-RU" dirty="0" smtClean="0"/>
              <a:t>Последовательность  мутантного</a:t>
            </a:r>
            <a:br>
              <a:rPr lang="ru-RU" dirty="0" smtClean="0"/>
            </a:br>
            <a:r>
              <a:rPr lang="ru-RU" dirty="0" smtClean="0"/>
              <a:t>гемоглобина бета.</a:t>
            </a:r>
            <a:endParaRPr lang="ru-RU" dirty="0"/>
          </a:p>
        </p:txBody>
      </p:sp>
      <p:sp>
        <p:nvSpPr>
          <p:cNvPr id="11" name="Номер слайда 10"/>
          <p:cNvSpPr>
            <a:spLocks noGrp="1"/>
          </p:cNvSpPr>
          <p:nvPr>
            <p:ph type="sldNum" sz="quarter" idx="12"/>
          </p:nvPr>
        </p:nvSpPr>
        <p:spPr/>
        <p:txBody>
          <a:bodyPr/>
          <a:lstStyle/>
          <a:p>
            <a:fld id="{290BFD58-D179-4EAA-B835-6F8EE4A43AA5}" type="slidenum">
              <a:rPr lang="ru-RU" smtClean="0"/>
              <a:pPr/>
              <a:t>62</a:t>
            </a:fld>
            <a:endParaRPr lang="ru-RU"/>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40728" y="164042"/>
            <a:ext cx="7886700" cy="4646083"/>
          </a:xfrm>
        </p:spPr>
        <p:txBody>
          <a:bodyPr>
            <a:normAutofit fontScale="92500" lnSpcReduction="20000"/>
          </a:bodyPr>
          <a:lstStyle/>
          <a:p>
            <a:r>
              <a:rPr lang="ru-RU" dirty="0" smtClean="0"/>
              <a:t>Мутация </a:t>
            </a:r>
            <a:r>
              <a:rPr lang="en-US" dirty="0" err="1" smtClean="0"/>
              <a:t>Glu</a:t>
            </a:r>
            <a:r>
              <a:rPr lang="en-US" dirty="0" smtClean="0"/>
              <a:t> &gt; Val (</a:t>
            </a:r>
            <a:r>
              <a:rPr lang="ru-RU" dirty="0" err="1" smtClean="0"/>
              <a:t>глютамат</a:t>
            </a:r>
            <a:r>
              <a:rPr lang="ru-RU" dirty="0" smtClean="0"/>
              <a:t> </a:t>
            </a:r>
            <a:r>
              <a:rPr lang="en-US" dirty="0" smtClean="0"/>
              <a:t>&gt; </a:t>
            </a:r>
            <a:r>
              <a:rPr lang="ru-RU" dirty="0" err="1" smtClean="0"/>
              <a:t>валин</a:t>
            </a:r>
            <a:r>
              <a:rPr lang="ru-RU" dirty="0" smtClean="0"/>
              <a:t>) меняет </a:t>
            </a:r>
            <a:r>
              <a:rPr lang="ru-RU" dirty="0" err="1" smtClean="0"/>
              <a:t>гидроФИЛЬНЫЙ</a:t>
            </a:r>
            <a:r>
              <a:rPr lang="ru-RU" dirty="0" smtClean="0"/>
              <a:t> аминокислотный остаток на </a:t>
            </a:r>
            <a:r>
              <a:rPr lang="ru-RU" dirty="0" err="1" smtClean="0"/>
              <a:t>гидроФОБНЫЙ</a:t>
            </a:r>
            <a:r>
              <a:rPr lang="ru-RU" dirty="0" smtClean="0"/>
              <a:t>.</a:t>
            </a:r>
            <a:br>
              <a:rPr lang="ru-RU" dirty="0" smtClean="0"/>
            </a:br>
            <a:r>
              <a:rPr lang="ru-RU" dirty="0" smtClean="0"/>
              <a:t>Гидрофобные поверхности стремятся соединиться друг с другом чтобы избежать контакта с водой</a:t>
            </a:r>
            <a:br>
              <a:rPr lang="ru-RU" dirty="0" smtClean="0"/>
            </a:br>
            <a:endParaRPr lang="ru-RU" dirty="0" smtClean="0"/>
          </a:p>
          <a:p>
            <a:r>
              <a:rPr lang="ru-RU" dirty="0" smtClean="0"/>
              <a:t>Из-за этого молекулы гемоглобинов в эритроците слипаются   в длинную цепочку и эритроцит принимает форму серпа. </a:t>
            </a:r>
          </a:p>
          <a:p>
            <a:r>
              <a:rPr lang="ru-RU" dirty="0" smtClean="0"/>
              <a:t>Такие эритроциты живут меньше и хуже переносят кислород.</a:t>
            </a:r>
            <a:br>
              <a:rPr lang="ru-RU" dirty="0" smtClean="0"/>
            </a:br>
            <a:r>
              <a:rPr lang="ru-RU" dirty="0" smtClean="0"/>
              <a:t/>
            </a:r>
            <a:br>
              <a:rPr lang="ru-RU" dirty="0" smtClean="0"/>
            </a:br>
            <a:r>
              <a:rPr lang="ru-RU" dirty="0" smtClean="0"/>
              <a:t>Не надо думать, что такая мутация </a:t>
            </a:r>
            <a:br>
              <a:rPr lang="ru-RU" dirty="0" smtClean="0"/>
            </a:br>
            <a:r>
              <a:rPr lang="ru-RU" dirty="0" smtClean="0"/>
              <a:t>окажется вредной в любом белке:</a:t>
            </a:r>
            <a:br>
              <a:rPr lang="ru-RU" dirty="0" smtClean="0"/>
            </a:br>
            <a:r>
              <a:rPr lang="ru-RU" dirty="0" smtClean="0"/>
              <a:t/>
            </a:r>
            <a:br>
              <a:rPr lang="ru-RU" dirty="0" smtClean="0"/>
            </a:br>
            <a:r>
              <a:rPr lang="ru-RU" dirty="0" smtClean="0"/>
              <a:t>Всё очень индивидуально!</a:t>
            </a:r>
            <a:br>
              <a:rPr lang="ru-RU" dirty="0" smtClean="0"/>
            </a:br>
            <a:r>
              <a:rPr lang="ru-RU" dirty="0" smtClean="0"/>
              <a:t>  </a:t>
            </a:r>
            <a:endParaRPr lang="ru-RU" dirty="0"/>
          </a:p>
        </p:txBody>
      </p:sp>
      <p:pic>
        <p:nvPicPr>
          <p:cNvPr id="59394" name="Picture 2" descr="Похожее изображение"/>
          <p:cNvPicPr>
            <a:picLocks noChangeAspect="1" noChangeArrowheads="1"/>
          </p:cNvPicPr>
          <p:nvPr/>
        </p:nvPicPr>
        <p:blipFill>
          <a:blip r:embed="rId2" cstate="print"/>
          <a:srcRect/>
          <a:stretch>
            <a:fillRect/>
          </a:stretch>
        </p:blipFill>
        <p:spPr bwMode="auto">
          <a:xfrm>
            <a:off x="6084277" y="3008313"/>
            <a:ext cx="2637692" cy="2381250"/>
          </a:xfrm>
          <a:prstGeom prst="rect">
            <a:avLst/>
          </a:prstGeom>
          <a:noFill/>
        </p:spPr>
      </p:pic>
      <p:sp>
        <p:nvSpPr>
          <p:cNvPr id="4" name="Номер слайда 3"/>
          <p:cNvSpPr>
            <a:spLocks noGrp="1"/>
          </p:cNvSpPr>
          <p:nvPr>
            <p:ph type="sldNum" sz="quarter" idx="12"/>
          </p:nvPr>
        </p:nvSpPr>
        <p:spPr/>
        <p:txBody>
          <a:bodyPr/>
          <a:lstStyle/>
          <a:p>
            <a:fld id="{290BFD58-D179-4EAA-B835-6F8EE4A43AA5}" type="slidenum">
              <a:rPr lang="ru-RU" smtClean="0"/>
              <a:pPr/>
              <a:t>63</a:t>
            </a:fld>
            <a:endParaRPr lang="ru-RU"/>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1" y="304273"/>
            <a:ext cx="7886700" cy="537103"/>
          </a:xfrm>
        </p:spPr>
        <p:txBody>
          <a:bodyPr>
            <a:normAutofit fontScale="90000"/>
          </a:bodyPr>
          <a:lstStyle/>
          <a:p>
            <a:r>
              <a:rPr lang="ru-RU" dirty="0" smtClean="0"/>
              <a:t>Особенности заболевания</a:t>
            </a:r>
            <a:endParaRPr lang="ru-RU" dirty="0"/>
          </a:p>
        </p:txBody>
      </p:sp>
      <p:sp>
        <p:nvSpPr>
          <p:cNvPr id="3" name="Содержимое 2"/>
          <p:cNvSpPr>
            <a:spLocks noGrp="1"/>
          </p:cNvSpPr>
          <p:nvPr>
            <p:ph idx="1"/>
          </p:nvPr>
        </p:nvSpPr>
        <p:spPr>
          <a:xfrm>
            <a:off x="479182" y="997480"/>
            <a:ext cx="8453803" cy="2836333"/>
          </a:xfrm>
        </p:spPr>
        <p:txBody>
          <a:bodyPr>
            <a:normAutofit lnSpcReduction="10000"/>
          </a:bodyPr>
          <a:lstStyle/>
          <a:p>
            <a:r>
              <a:rPr lang="ru-RU" sz="2100" dirty="0" smtClean="0"/>
              <a:t>Если ген с мутаций (</a:t>
            </a:r>
            <a:r>
              <a:rPr lang="en-US" sz="2100" dirty="0" err="1" smtClean="0"/>
              <a:t>Hb-betaS</a:t>
            </a:r>
            <a:r>
              <a:rPr lang="en-US" sz="2100" dirty="0" smtClean="0"/>
              <a:t>) </a:t>
            </a:r>
            <a:r>
              <a:rPr lang="ru-RU" sz="2100" dirty="0" smtClean="0"/>
              <a:t>и в маминой, и в папиной хромосомах (</a:t>
            </a:r>
            <a:r>
              <a:rPr lang="ru-RU" sz="2100" b="1" dirty="0" err="1" smtClean="0"/>
              <a:t>гомозигота</a:t>
            </a:r>
            <a:r>
              <a:rPr lang="ru-RU" sz="2100" b="1" dirty="0" smtClean="0"/>
              <a:t> по гену</a:t>
            </a:r>
            <a:r>
              <a:rPr lang="ru-RU" sz="2100" dirty="0" smtClean="0"/>
              <a:t>), то человек тяжело болеет, т.к. ткани получают недостаточно кислорода</a:t>
            </a:r>
          </a:p>
          <a:p>
            <a:r>
              <a:rPr lang="ru-RU" sz="2100" dirty="0" smtClean="0"/>
              <a:t> Если ген </a:t>
            </a:r>
            <a:r>
              <a:rPr lang="en-US" sz="2100" dirty="0" err="1" smtClean="0"/>
              <a:t>Hb-betaS</a:t>
            </a:r>
            <a:r>
              <a:rPr lang="ru-RU" sz="2100" dirty="0" smtClean="0"/>
              <a:t> только в одной из двух гомологичных хромосом (</a:t>
            </a:r>
            <a:r>
              <a:rPr lang="ru-RU" sz="2100" b="1" dirty="0" err="1" smtClean="0"/>
              <a:t>гетерозигота</a:t>
            </a:r>
            <a:r>
              <a:rPr lang="ru-RU" sz="2100" b="1" dirty="0" smtClean="0"/>
              <a:t> по гену</a:t>
            </a:r>
            <a:r>
              <a:rPr lang="ru-RU" sz="2100" dirty="0" smtClean="0"/>
              <a:t>), то человек, в целом, здоров; хуже переносит большую нагрузку.</a:t>
            </a:r>
          </a:p>
          <a:p>
            <a:r>
              <a:rPr lang="ru-RU" sz="2100" dirty="0" err="1" smtClean="0"/>
              <a:t>Гетерозиготы</a:t>
            </a:r>
            <a:r>
              <a:rPr lang="ru-RU" sz="2100" dirty="0" smtClean="0"/>
              <a:t> значительно реже болеют малярией!</a:t>
            </a:r>
            <a:br>
              <a:rPr lang="ru-RU" sz="2100" dirty="0" smtClean="0"/>
            </a:br>
            <a:r>
              <a:rPr lang="ru-RU" sz="2100" dirty="0" smtClean="0"/>
              <a:t>Этим объясняется распространенность </a:t>
            </a:r>
            <a:r>
              <a:rPr lang="ru-RU" sz="2100" b="1" dirty="0" err="1" smtClean="0"/>
              <a:t>аллеля</a:t>
            </a:r>
            <a:r>
              <a:rPr lang="ru-RU" sz="2100" dirty="0" smtClean="0"/>
              <a:t> </a:t>
            </a:r>
            <a:r>
              <a:rPr lang="en-US" sz="2100" dirty="0" err="1" smtClean="0"/>
              <a:t>Hb-betaS</a:t>
            </a:r>
            <a:r>
              <a:rPr lang="en-US" sz="2100" dirty="0" smtClean="0"/>
              <a:t> </a:t>
            </a:r>
            <a:r>
              <a:rPr lang="ru-RU" sz="2100" dirty="0" smtClean="0"/>
              <a:t>в местах где распространена малярия.</a:t>
            </a:r>
            <a:endParaRPr lang="ru-RU" sz="2100" dirty="0"/>
          </a:p>
        </p:txBody>
      </p:sp>
      <p:pic>
        <p:nvPicPr>
          <p:cNvPr id="4" name="Picture 4" descr="Похожее изображение"/>
          <p:cNvPicPr>
            <a:picLocks noChangeAspect="1" noChangeArrowheads="1"/>
          </p:cNvPicPr>
          <p:nvPr/>
        </p:nvPicPr>
        <p:blipFill>
          <a:blip r:embed="rId2" cstate="print"/>
          <a:srcRect/>
          <a:stretch>
            <a:fillRect/>
          </a:stretch>
        </p:blipFill>
        <p:spPr bwMode="auto">
          <a:xfrm>
            <a:off x="6550527" y="3559356"/>
            <a:ext cx="2136272" cy="1618388"/>
          </a:xfrm>
          <a:prstGeom prst="rect">
            <a:avLst/>
          </a:prstGeom>
          <a:noFill/>
        </p:spPr>
      </p:pic>
      <p:sp>
        <p:nvSpPr>
          <p:cNvPr id="6" name="TextBox 5"/>
          <p:cNvSpPr txBox="1"/>
          <p:nvPr/>
        </p:nvSpPr>
        <p:spPr>
          <a:xfrm>
            <a:off x="2591738" y="3931763"/>
            <a:ext cx="3321969" cy="1374497"/>
          </a:xfrm>
          <a:prstGeom prst="rect">
            <a:avLst/>
          </a:prstGeom>
          <a:noFill/>
        </p:spPr>
        <p:txBody>
          <a:bodyPr wrap="none" lIns="81043" tIns="40522" rIns="81043" bIns="40522" rtlCol="0">
            <a:spAutoFit/>
          </a:bodyPr>
          <a:lstStyle/>
          <a:p>
            <a:r>
              <a:rPr lang="ru-RU" sz="2100" dirty="0" smtClean="0"/>
              <a:t>Эта </a:t>
            </a:r>
            <a:r>
              <a:rPr lang="ru-RU" sz="2100" dirty="0" err="1" smtClean="0"/>
              <a:t>миссенсе</a:t>
            </a:r>
            <a:r>
              <a:rPr lang="ru-RU" sz="2100" dirty="0" smtClean="0"/>
              <a:t> мутация: </a:t>
            </a:r>
            <a:br>
              <a:rPr lang="ru-RU" sz="2100" dirty="0" smtClean="0"/>
            </a:br>
            <a:r>
              <a:rPr lang="ru-RU" sz="2100" dirty="0" smtClean="0"/>
              <a:t>        вредная, </a:t>
            </a:r>
            <a:br>
              <a:rPr lang="ru-RU" sz="2100" dirty="0" smtClean="0"/>
            </a:br>
            <a:r>
              <a:rPr lang="ru-RU" sz="2100" dirty="0" smtClean="0"/>
              <a:t>        иногда не очень, </a:t>
            </a:r>
            <a:br>
              <a:rPr lang="ru-RU" sz="2100" dirty="0" smtClean="0"/>
            </a:br>
            <a:r>
              <a:rPr lang="ru-RU" sz="2100" dirty="0" smtClean="0"/>
              <a:t>        иногда даже полезная</a:t>
            </a:r>
            <a:r>
              <a:rPr lang="ru-RU" dirty="0" smtClean="0"/>
              <a:t>. </a:t>
            </a:r>
          </a:p>
        </p:txBody>
      </p:sp>
      <p:sp>
        <p:nvSpPr>
          <p:cNvPr id="7" name="Номер слайда 6"/>
          <p:cNvSpPr>
            <a:spLocks noGrp="1"/>
          </p:cNvSpPr>
          <p:nvPr>
            <p:ph type="sldNum" sz="quarter" idx="12"/>
          </p:nvPr>
        </p:nvSpPr>
        <p:spPr/>
        <p:txBody>
          <a:bodyPr/>
          <a:lstStyle/>
          <a:p>
            <a:fld id="{290BFD58-D179-4EAA-B835-6F8EE4A43AA5}" type="slidenum">
              <a:rPr lang="ru-RU" smtClean="0"/>
              <a:pPr/>
              <a:t>64</a:t>
            </a:fld>
            <a:endParaRPr lang="ru-RU"/>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728" y="185209"/>
            <a:ext cx="8163657" cy="632353"/>
          </a:xfrm>
        </p:spPr>
        <p:txBody>
          <a:bodyPr>
            <a:normAutofit/>
          </a:bodyPr>
          <a:lstStyle/>
          <a:p>
            <a:r>
              <a:rPr lang="ru-RU" sz="3200" dirty="0" err="1" smtClean="0"/>
              <a:t>Муковисцедоз</a:t>
            </a:r>
            <a:r>
              <a:rPr lang="ru-RU" sz="3200" dirty="0" smtClean="0"/>
              <a:t> (он же – </a:t>
            </a:r>
            <a:r>
              <a:rPr lang="ru-RU" sz="3200" dirty="0" err="1" smtClean="0"/>
              <a:t>цистический</a:t>
            </a:r>
            <a:r>
              <a:rPr lang="ru-RU" sz="3200" dirty="0" smtClean="0"/>
              <a:t> фиброз)</a:t>
            </a:r>
            <a:endParaRPr lang="ru-RU" sz="3200" dirty="0"/>
          </a:p>
        </p:txBody>
      </p:sp>
      <p:sp>
        <p:nvSpPr>
          <p:cNvPr id="4" name="Прямоугольник 3"/>
          <p:cNvSpPr/>
          <p:nvPr/>
        </p:nvSpPr>
        <p:spPr>
          <a:xfrm>
            <a:off x="4265450" y="5180302"/>
            <a:ext cx="4352893" cy="328057"/>
          </a:xfrm>
          <a:prstGeom prst="rect">
            <a:avLst/>
          </a:prstGeom>
        </p:spPr>
        <p:txBody>
          <a:bodyPr wrap="none" lIns="81043" tIns="40522" rIns="81043" bIns="40522">
            <a:spAutoFit/>
          </a:bodyPr>
          <a:lstStyle/>
          <a:p>
            <a:r>
              <a:rPr lang="en-US" dirty="0"/>
              <a:t>http://www.biology-pages.info/M/Mutations.html</a:t>
            </a:r>
            <a:endParaRPr lang="ru-RU" dirty="0"/>
          </a:p>
        </p:txBody>
      </p:sp>
      <p:sp>
        <p:nvSpPr>
          <p:cNvPr id="7" name="TextBox 6"/>
          <p:cNvSpPr txBox="1"/>
          <p:nvPr/>
        </p:nvSpPr>
        <p:spPr>
          <a:xfrm>
            <a:off x="396592" y="769992"/>
            <a:ext cx="4636753" cy="328057"/>
          </a:xfrm>
          <a:prstGeom prst="rect">
            <a:avLst/>
          </a:prstGeom>
          <a:noFill/>
        </p:spPr>
        <p:txBody>
          <a:bodyPr wrap="none" lIns="81043" tIns="40522" rIns="81043" bIns="40522" rtlCol="0">
            <a:spAutoFit/>
          </a:bodyPr>
          <a:lstStyle/>
          <a:p>
            <a:r>
              <a:rPr lang="ru-RU" dirty="0" smtClean="0"/>
              <a:t> В основе заболевания лежат мутации в гене CFTR</a:t>
            </a:r>
            <a:r>
              <a:rPr lang="en-US" dirty="0" smtClean="0"/>
              <a:t>:</a:t>
            </a:r>
            <a:r>
              <a:rPr lang="ru-RU" dirty="0" smtClean="0"/>
              <a:t> </a:t>
            </a:r>
            <a:endParaRPr lang="ru-RU" dirty="0"/>
          </a:p>
        </p:txBody>
      </p:sp>
      <p:sp>
        <p:nvSpPr>
          <p:cNvPr id="3" name="Прямоугольник 2"/>
          <p:cNvSpPr/>
          <p:nvPr/>
        </p:nvSpPr>
        <p:spPr>
          <a:xfrm>
            <a:off x="4285073" y="3039845"/>
            <a:ext cx="4572000" cy="2051605"/>
          </a:xfrm>
          <a:prstGeom prst="rect">
            <a:avLst/>
          </a:prstGeom>
        </p:spPr>
        <p:txBody>
          <a:bodyPr lIns="81043" tIns="40522" rIns="81043" bIns="40522">
            <a:spAutoFit/>
          </a:bodyPr>
          <a:lstStyle/>
          <a:p>
            <a:r>
              <a:rPr lang="en-US" dirty="0">
                <a:solidFill>
                  <a:srgbClr val="000000"/>
                </a:solidFill>
                <a:latin typeface="Times New Roman" panose="02020603050405020304" pitchFamily="18" charset="0"/>
              </a:rPr>
              <a:t>With a nonsense mutation, the new nucleotide changes a codon that specified an amino acid to one of the </a:t>
            </a:r>
            <a:r>
              <a:rPr lang="en-US" b="1" dirty="0">
                <a:solidFill>
                  <a:srgbClr val="000000"/>
                </a:solidFill>
                <a:latin typeface="Times New Roman" panose="02020603050405020304" pitchFamily="18" charset="0"/>
              </a:rPr>
              <a:t>STOP</a:t>
            </a:r>
            <a:r>
              <a:rPr lang="en-US" dirty="0">
                <a:solidFill>
                  <a:srgbClr val="000000"/>
                </a:solidFill>
                <a:latin typeface="Times New Roman" panose="02020603050405020304" pitchFamily="18" charset="0"/>
              </a:rPr>
              <a:t> codons (</a:t>
            </a:r>
            <a:r>
              <a:rPr lang="en-US" b="1" dirty="0">
                <a:solidFill>
                  <a:srgbClr val="000000"/>
                </a:solidFill>
                <a:latin typeface="Times New Roman" panose="02020603050405020304" pitchFamily="18" charset="0"/>
              </a:rPr>
              <a:t>TAA</a:t>
            </a:r>
            <a:r>
              <a:rPr lang="en-US" dirty="0">
                <a:solidFill>
                  <a:srgbClr val="000000"/>
                </a:solidFill>
                <a:latin typeface="Times New Roman" panose="02020603050405020304" pitchFamily="18" charset="0"/>
              </a:rPr>
              <a:t>, </a:t>
            </a:r>
            <a:r>
              <a:rPr lang="en-US" b="1" dirty="0">
                <a:solidFill>
                  <a:srgbClr val="000000"/>
                </a:solidFill>
                <a:latin typeface="Times New Roman" panose="02020603050405020304" pitchFamily="18" charset="0"/>
              </a:rPr>
              <a:t>TAG</a:t>
            </a:r>
            <a:r>
              <a:rPr lang="en-US" dirty="0">
                <a:solidFill>
                  <a:srgbClr val="000000"/>
                </a:solidFill>
                <a:latin typeface="Times New Roman" panose="02020603050405020304" pitchFamily="18" charset="0"/>
              </a:rPr>
              <a:t>, or </a:t>
            </a:r>
            <a:r>
              <a:rPr lang="en-US" b="1" dirty="0">
                <a:solidFill>
                  <a:srgbClr val="000000"/>
                </a:solidFill>
                <a:latin typeface="Times New Roman" panose="02020603050405020304" pitchFamily="18" charset="0"/>
              </a:rPr>
              <a:t>TGA</a:t>
            </a:r>
            <a:r>
              <a:rPr lang="en-US" dirty="0">
                <a:solidFill>
                  <a:srgbClr val="000000"/>
                </a:solidFill>
                <a:latin typeface="Times New Roman" panose="02020603050405020304" pitchFamily="18" charset="0"/>
              </a:rPr>
              <a:t>). Therefore, </a:t>
            </a:r>
            <a:r>
              <a:rPr lang="en-US" b="1" dirty="0">
                <a:solidFill>
                  <a:srgbClr val="000000"/>
                </a:solidFill>
                <a:latin typeface="Times New Roman" panose="02020603050405020304" pitchFamily="18" charset="0"/>
                <a:hlinkClick r:id="rId2"/>
              </a:rPr>
              <a:t>translation</a:t>
            </a:r>
            <a:r>
              <a:rPr lang="en-US" dirty="0">
                <a:solidFill>
                  <a:srgbClr val="000000"/>
                </a:solidFill>
                <a:latin typeface="Times New Roman" panose="02020603050405020304" pitchFamily="18" charset="0"/>
              </a:rPr>
              <a:t> of the messenger RNA </a:t>
            </a:r>
            <a:r>
              <a:rPr lang="en-US" b="1" dirty="0">
                <a:solidFill>
                  <a:srgbClr val="000000"/>
                </a:solidFill>
                <a:latin typeface="Times New Roman" panose="02020603050405020304" pitchFamily="18" charset="0"/>
              </a:rPr>
              <a:t>transcribed</a:t>
            </a:r>
            <a:r>
              <a:rPr lang="en-US" dirty="0">
                <a:solidFill>
                  <a:srgbClr val="000000"/>
                </a:solidFill>
                <a:latin typeface="Times New Roman" panose="02020603050405020304" pitchFamily="18" charset="0"/>
              </a:rPr>
              <a:t> from this mutant gene will stop prematurely. The earlier in the gene that this occurs, the more truncated the protein product and the more likely that it will be unable to function.</a:t>
            </a:r>
            <a:endParaRPr lang="ru-RU" dirty="0"/>
          </a:p>
        </p:txBody>
      </p:sp>
      <p:pic>
        <p:nvPicPr>
          <p:cNvPr id="5" name="Picture 2" descr="http://www.biology-pages.info/C/CF_Mutations.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0547" y="1100479"/>
            <a:ext cx="3186714" cy="4115599"/>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CFTR.svg"/>
          <p:cNvPicPr>
            <a:picLocks noChangeAspect="1" noChangeArrowheads="1"/>
          </p:cNvPicPr>
          <p:nvPr/>
        </p:nvPicPr>
        <p:blipFill>
          <a:blip r:embed="rId4" cstate="print"/>
          <a:srcRect/>
          <a:stretch>
            <a:fillRect/>
          </a:stretch>
        </p:blipFill>
        <p:spPr bwMode="auto">
          <a:xfrm>
            <a:off x="5673970" y="662781"/>
            <a:ext cx="2816469" cy="2066397"/>
          </a:xfrm>
          <a:prstGeom prst="rect">
            <a:avLst/>
          </a:prstGeom>
          <a:noFill/>
        </p:spPr>
      </p:pic>
      <p:sp>
        <p:nvSpPr>
          <p:cNvPr id="9" name="Номер слайда 8"/>
          <p:cNvSpPr>
            <a:spLocks noGrp="1"/>
          </p:cNvSpPr>
          <p:nvPr>
            <p:ph type="sldNum" sz="quarter" idx="12"/>
          </p:nvPr>
        </p:nvSpPr>
        <p:spPr/>
        <p:txBody>
          <a:bodyPr/>
          <a:lstStyle/>
          <a:p>
            <a:fld id="{290BFD58-D179-4EAA-B835-6F8EE4A43AA5}" type="slidenum">
              <a:rPr lang="ru-RU" smtClean="0"/>
              <a:pPr/>
              <a:t>65</a:t>
            </a:fld>
            <a:endParaRPr lang="ru-RU"/>
          </a:p>
        </p:txBody>
      </p:sp>
    </p:spTree>
    <p:extLst>
      <p:ext uri="{BB962C8B-B14F-4D97-AF65-F5344CB8AC3E}">
        <p14:creationId xmlns="" xmlns:p14="http://schemas.microsoft.com/office/powerpoint/2010/main" val="12121563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2889613123"/>
              </p:ext>
            </p:extLst>
          </p:nvPr>
        </p:nvGraphicFramePr>
        <p:xfrm>
          <a:off x="589085" y="28958"/>
          <a:ext cx="7852626" cy="5686045"/>
        </p:xfrm>
        <a:graphic>
          <a:graphicData uri="http://schemas.openxmlformats.org/drawingml/2006/table">
            <a:tbl>
              <a:tblPr/>
              <a:tblGrid>
                <a:gridCol w="713875"/>
                <a:gridCol w="713875"/>
                <a:gridCol w="713875"/>
                <a:gridCol w="713875"/>
                <a:gridCol w="540620"/>
                <a:gridCol w="887131"/>
                <a:gridCol w="713875"/>
                <a:gridCol w="713875"/>
                <a:gridCol w="713875"/>
                <a:gridCol w="713875"/>
                <a:gridCol w="713875"/>
              </a:tblGrid>
              <a:tr h="346706">
                <a:tc>
                  <a:txBody>
                    <a:bodyPr/>
                    <a:lstStyle/>
                    <a:p>
                      <a:r>
                        <a:rPr lang="en-US" sz="1800" baseline="0" dirty="0">
                          <a:latin typeface="+mn-lt"/>
                        </a:rPr>
                        <a:t>TTT</a:t>
                      </a:r>
                    </a:p>
                  </a:txBody>
                  <a:tcPr marL="50993" marR="50993" marT="28329" marB="28329" anchor="ctr">
                    <a:lnL>
                      <a:noFill/>
                    </a:lnL>
                    <a:lnR>
                      <a:noFill/>
                    </a:lnR>
                    <a:lnT>
                      <a:noFill/>
                    </a:lnT>
                    <a:lnB>
                      <a:noFill/>
                    </a:lnB>
                  </a:tcPr>
                </a:tc>
                <a:tc>
                  <a:txBody>
                    <a:bodyPr/>
                    <a:lstStyle/>
                    <a:p>
                      <a:r>
                        <a:rPr lang="en-US" sz="1800" baseline="0">
                          <a:latin typeface="+mn-lt"/>
                        </a:rPr>
                        <a:t>Phe</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TCT</a:t>
                      </a:r>
                    </a:p>
                  </a:txBody>
                  <a:tcPr marL="50993" marR="50993" marT="28329" marB="28329" anchor="ctr">
                    <a:lnL>
                      <a:noFill/>
                    </a:lnL>
                    <a:lnR>
                      <a:noFill/>
                    </a:lnR>
                    <a:lnT>
                      <a:noFill/>
                    </a:lnT>
                    <a:lnB>
                      <a:noFill/>
                    </a:lnB>
                  </a:tcPr>
                </a:tc>
                <a:tc>
                  <a:txBody>
                    <a:bodyPr/>
                    <a:lstStyle/>
                    <a:p>
                      <a:r>
                        <a:rPr lang="en-US" sz="1800" baseline="0" dirty="0" err="1">
                          <a:latin typeface="+mn-lt"/>
                        </a:rPr>
                        <a:t>Ser</a:t>
                      </a:r>
                      <a:endParaRPr lang="en-US" sz="1800" baseline="0" dirty="0">
                        <a:latin typeface="+mn-lt"/>
                      </a:endParaRPr>
                    </a:p>
                  </a:txBody>
                  <a:tcPr marL="50993" marR="50993" marT="28329" marB="28329" anchor="ctr">
                    <a:lnL>
                      <a:noFill/>
                    </a:lnL>
                    <a:lnR>
                      <a:noFill/>
                    </a:lnR>
                    <a:lnT>
                      <a:noFill/>
                    </a:lnT>
                    <a:lnB>
                      <a:noFill/>
                    </a:lnB>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dirty="0">
                          <a:latin typeface="+mn-lt"/>
                        </a:rPr>
                        <a:t>TAT</a:t>
                      </a:r>
                    </a:p>
                  </a:txBody>
                  <a:tcPr marL="50993" marR="50993" marT="28329" marB="28329" anchor="ctr">
                    <a:lnL>
                      <a:noFill/>
                    </a:lnL>
                    <a:lnR>
                      <a:noFill/>
                    </a:lnR>
                    <a:lnT>
                      <a:noFill/>
                    </a:lnT>
                    <a:lnB>
                      <a:noFill/>
                    </a:lnB>
                  </a:tcPr>
                </a:tc>
                <a:tc>
                  <a:txBody>
                    <a:bodyPr/>
                    <a:lstStyle/>
                    <a:p>
                      <a:pPr algn="l"/>
                      <a:r>
                        <a:rPr lang="en-US" sz="1800" baseline="0" dirty="0">
                          <a:latin typeface="+mn-lt"/>
                        </a:rPr>
                        <a:t>Tyr</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TGT</a:t>
                      </a:r>
                    </a:p>
                  </a:txBody>
                  <a:tcPr marL="50993" marR="50993" marT="28329" marB="28329" anchor="ctr">
                    <a:lnL>
                      <a:noFill/>
                    </a:lnL>
                    <a:lnR>
                      <a:noFill/>
                    </a:lnR>
                    <a:lnT>
                      <a:noFill/>
                    </a:lnT>
                    <a:lnB>
                      <a:noFill/>
                    </a:lnB>
                  </a:tcPr>
                </a:tc>
                <a:tc>
                  <a:txBody>
                    <a:bodyPr/>
                    <a:lstStyle/>
                    <a:p>
                      <a:r>
                        <a:rPr lang="en-US" sz="1800" baseline="0">
                          <a:latin typeface="+mn-lt"/>
                        </a:rPr>
                        <a:t>Cys</a:t>
                      </a:r>
                    </a:p>
                  </a:txBody>
                  <a:tcPr marL="50993" marR="50993" marT="28329" marB="28329" anchor="ctr">
                    <a:lnL>
                      <a:noFill/>
                    </a:lnL>
                    <a:lnR>
                      <a:noFill/>
                    </a:lnR>
                    <a:lnT>
                      <a:noFill/>
                    </a:lnT>
                    <a:lnB>
                      <a:noFill/>
                    </a:lnB>
                  </a:tcPr>
                </a:tc>
              </a:tr>
              <a:tr h="346706">
                <a:tc>
                  <a:txBody>
                    <a:bodyPr/>
                    <a:lstStyle/>
                    <a:p>
                      <a:r>
                        <a:rPr lang="en-US" sz="1800" baseline="0" dirty="0">
                          <a:latin typeface="+mn-lt"/>
                        </a:rPr>
                        <a:t>TTC</a:t>
                      </a:r>
                    </a:p>
                  </a:txBody>
                  <a:tcPr marL="50993" marR="50993" marT="28329" marB="28329" anchor="ctr">
                    <a:lnL>
                      <a:noFill/>
                    </a:lnL>
                    <a:lnR>
                      <a:noFill/>
                    </a:lnR>
                    <a:lnT>
                      <a:noFill/>
                    </a:lnT>
                    <a:lnB>
                      <a:noFill/>
                    </a:lnB>
                  </a:tcPr>
                </a:tc>
                <a:tc>
                  <a:txBody>
                    <a:bodyPr/>
                    <a:lstStyle/>
                    <a:p>
                      <a:r>
                        <a:rPr lang="en-US" sz="1800" baseline="0">
                          <a:latin typeface="+mn-lt"/>
                        </a:rPr>
                        <a:t>Phe</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TCC</a:t>
                      </a:r>
                    </a:p>
                  </a:txBody>
                  <a:tcPr marL="50993" marR="50993" marT="28329" marB="28329" anchor="ctr">
                    <a:lnL>
                      <a:noFill/>
                    </a:lnL>
                    <a:lnR>
                      <a:noFill/>
                    </a:lnR>
                    <a:lnT>
                      <a:noFill/>
                    </a:lnT>
                    <a:lnB>
                      <a:noFill/>
                    </a:lnB>
                  </a:tcPr>
                </a:tc>
                <a:tc>
                  <a:txBody>
                    <a:bodyPr/>
                    <a:lstStyle/>
                    <a:p>
                      <a:r>
                        <a:rPr lang="en-US" sz="1800" baseline="0" dirty="0" err="1">
                          <a:latin typeface="+mn-lt"/>
                        </a:rPr>
                        <a:t>Ser</a:t>
                      </a:r>
                      <a:endParaRPr lang="en-US" sz="1800" baseline="0" dirty="0">
                        <a:latin typeface="+mn-lt"/>
                      </a:endParaRPr>
                    </a:p>
                  </a:txBody>
                  <a:tcPr marL="50993" marR="50993" marT="28329" marB="28329" anchor="ctr">
                    <a:lnL>
                      <a:noFill/>
                    </a:lnL>
                    <a:lnR>
                      <a:noFill/>
                    </a:lnR>
                    <a:lnT>
                      <a:noFill/>
                    </a:lnT>
                    <a:lnB>
                      <a:noFill/>
                    </a:lnB>
                  </a:tcPr>
                </a:tc>
                <a:tc>
                  <a:txBody>
                    <a:bodyPr/>
                    <a:lstStyle/>
                    <a:p>
                      <a:pPr algn="l"/>
                      <a:endParaRPr lang="ru-RU" sz="1800" baseline="0">
                        <a:latin typeface="+mn-lt"/>
                      </a:endParaRPr>
                    </a:p>
                  </a:txBody>
                  <a:tcPr marL="50993" marR="50993" marT="28329" marB="28329" anchor="ctr">
                    <a:lnL>
                      <a:noFill/>
                    </a:lnL>
                    <a:lnR>
                      <a:noFill/>
                    </a:lnR>
                    <a:lnT>
                      <a:noFill/>
                    </a:lnT>
                    <a:lnB>
                      <a:noFill/>
                    </a:lnB>
                  </a:tcPr>
                </a:tc>
                <a:tc>
                  <a:txBody>
                    <a:bodyPr/>
                    <a:lstStyle/>
                    <a:p>
                      <a:pPr algn="l"/>
                      <a:r>
                        <a:rPr lang="en-US" sz="1800" baseline="0">
                          <a:latin typeface="+mn-lt"/>
                        </a:rPr>
                        <a:t>TAC</a:t>
                      </a:r>
                    </a:p>
                  </a:txBody>
                  <a:tcPr marL="50993" marR="50993" marT="28329" marB="28329" anchor="ctr">
                    <a:lnL>
                      <a:noFill/>
                    </a:lnL>
                    <a:lnR>
                      <a:noFill/>
                    </a:lnR>
                    <a:lnT>
                      <a:noFill/>
                    </a:lnT>
                    <a:lnB>
                      <a:noFill/>
                    </a:lnB>
                  </a:tcPr>
                </a:tc>
                <a:tc>
                  <a:txBody>
                    <a:bodyPr/>
                    <a:lstStyle/>
                    <a:p>
                      <a:pPr algn="l"/>
                      <a:r>
                        <a:rPr lang="en-US" sz="1800" baseline="0" dirty="0">
                          <a:latin typeface="+mn-lt"/>
                        </a:rPr>
                        <a:t>Tyr</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TGC</a:t>
                      </a:r>
                    </a:p>
                  </a:txBody>
                  <a:tcPr marL="50993" marR="50993" marT="28329" marB="28329" anchor="ctr">
                    <a:lnL>
                      <a:noFill/>
                    </a:lnL>
                    <a:lnR>
                      <a:noFill/>
                    </a:lnR>
                    <a:lnT>
                      <a:noFill/>
                    </a:lnT>
                    <a:lnB>
                      <a:noFill/>
                    </a:lnB>
                  </a:tcPr>
                </a:tc>
                <a:tc>
                  <a:txBody>
                    <a:bodyPr/>
                    <a:lstStyle/>
                    <a:p>
                      <a:r>
                        <a:rPr lang="en-US" sz="1800" baseline="0">
                          <a:latin typeface="+mn-lt"/>
                        </a:rPr>
                        <a:t>Cys</a:t>
                      </a:r>
                    </a:p>
                  </a:txBody>
                  <a:tcPr marL="50993" marR="50993" marT="28329" marB="28329" anchor="ctr">
                    <a:lnL>
                      <a:noFill/>
                    </a:lnL>
                    <a:lnR>
                      <a:noFill/>
                    </a:lnR>
                    <a:lnT>
                      <a:noFill/>
                    </a:lnT>
                    <a:lnB>
                      <a:noFill/>
                    </a:lnB>
                  </a:tcPr>
                </a:tc>
              </a:tr>
              <a:tr h="346706">
                <a:tc>
                  <a:txBody>
                    <a:bodyPr/>
                    <a:lstStyle/>
                    <a:p>
                      <a:r>
                        <a:rPr lang="en-US" sz="1800" baseline="0" dirty="0">
                          <a:latin typeface="+mn-lt"/>
                        </a:rPr>
                        <a:t>TTA</a:t>
                      </a:r>
                    </a:p>
                  </a:txBody>
                  <a:tcPr marL="50993" marR="50993" marT="28329" marB="28329" anchor="ctr">
                    <a:lnL>
                      <a:noFill/>
                    </a:lnL>
                    <a:lnR>
                      <a:noFill/>
                    </a:lnR>
                    <a:lnT>
                      <a:noFill/>
                    </a:lnT>
                    <a:lnB>
                      <a:noFill/>
                    </a:lnB>
                    <a:solidFill>
                      <a:srgbClr val="FFCCCC"/>
                    </a:solidFill>
                  </a:tcPr>
                </a:tc>
                <a:tc>
                  <a:txBody>
                    <a:bodyPr/>
                    <a:lstStyle/>
                    <a:p>
                      <a:r>
                        <a:rPr lang="en-US" sz="1800" baseline="0" dirty="0" err="1">
                          <a:latin typeface="+mn-lt"/>
                        </a:rPr>
                        <a:t>Leu</a:t>
                      </a:r>
                      <a:endParaRPr lang="en-US" sz="1800" baseline="0" dirty="0">
                        <a:latin typeface="+mn-lt"/>
                      </a:endParaRPr>
                    </a:p>
                  </a:txBody>
                  <a:tcPr marL="50993" marR="50993" marT="28329" marB="28329" anchor="ctr">
                    <a:lnL>
                      <a:noFill/>
                    </a:lnL>
                    <a:lnR>
                      <a:noFill/>
                    </a:lnR>
                    <a:lnT>
                      <a:noFill/>
                    </a:lnT>
                    <a:lnB>
                      <a:noFill/>
                    </a:lnB>
                    <a:solidFill>
                      <a:srgbClr val="FFCCCC"/>
                    </a:solidFill>
                  </a:tcPr>
                </a:tc>
                <a:tc>
                  <a:txBody>
                    <a:bodyPr/>
                    <a:lstStyle/>
                    <a:p>
                      <a:endParaRPr lang="ru-RU" sz="1800" baseline="0" dirty="0">
                        <a:latin typeface="+mn-lt"/>
                      </a:endParaRPr>
                    </a:p>
                  </a:txBody>
                  <a:tcPr marL="50993" marR="50993" marT="28329" marB="28329" anchor="ctr">
                    <a:lnL>
                      <a:noFill/>
                    </a:lnL>
                    <a:lnR>
                      <a:noFill/>
                    </a:lnR>
                    <a:lnT>
                      <a:noFill/>
                    </a:lnT>
                    <a:lnB>
                      <a:noFill/>
                    </a:lnB>
                  </a:tcPr>
                </a:tc>
                <a:tc>
                  <a:txBody>
                    <a:bodyPr/>
                    <a:lstStyle/>
                    <a:p>
                      <a:r>
                        <a:rPr lang="en-US" sz="1800" baseline="0">
                          <a:latin typeface="+mn-lt"/>
                        </a:rPr>
                        <a:t>TCA</a:t>
                      </a:r>
                    </a:p>
                  </a:txBody>
                  <a:tcPr marL="50993" marR="50993" marT="28329" marB="28329" anchor="ctr">
                    <a:lnL>
                      <a:noFill/>
                    </a:lnL>
                    <a:lnR>
                      <a:noFill/>
                    </a:lnR>
                    <a:lnT>
                      <a:noFill/>
                    </a:lnT>
                    <a:lnB>
                      <a:noFill/>
                    </a:lnB>
                  </a:tcPr>
                </a:tc>
                <a:tc>
                  <a:txBody>
                    <a:bodyPr/>
                    <a:lstStyle/>
                    <a:p>
                      <a:r>
                        <a:rPr lang="en-US" sz="1800" baseline="0" dirty="0" err="1">
                          <a:latin typeface="+mn-lt"/>
                        </a:rPr>
                        <a:t>Ser</a:t>
                      </a:r>
                      <a:endParaRPr lang="en-US" sz="1800" baseline="0" dirty="0">
                        <a:latin typeface="+mn-lt"/>
                      </a:endParaRPr>
                    </a:p>
                  </a:txBody>
                  <a:tcPr marL="50993" marR="50993" marT="28329" marB="28329" anchor="ctr">
                    <a:lnL>
                      <a:noFill/>
                    </a:lnL>
                    <a:lnR>
                      <a:noFill/>
                    </a:lnR>
                    <a:lnT>
                      <a:noFill/>
                    </a:lnT>
                    <a:lnB>
                      <a:noFill/>
                    </a:lnB>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dirty="0">
                          <a:solidFill>
                            <a:srgbClr val="FF0000"/>
                          </a:solidFill>
                          <a:latin typeface="+mn-lt"/>
                        </a:rPr>
                        <a:t>TAA</a:t>
                      </a:r>
                    </a:p>
                  </a:txBody>
                  <a:tcPr marL="50993" marR="50993" marT="28329" marB="28329" anchor="ctr">
                    <a:lnL>
                      <a:noFill/>
                    </a:lnL>
                    <a:lnR>
                      <a:noFill/>
                    </a:lnR>
                    <a:lnT>
                      <a:noFill/>
                    </a:lnT>
                    <a:lnB>
                      <a:noFill/>
                    </a:lnB>
                  </a:tcPr>
                </a:tc>
                <a:tc>
                  <a:txBody>
                    <a:bodyPr/>
                    <a:lstStyle/>
                    <a:p>
                      <a:pPr algn="l"/>
                      <a:r>
                        <a:rPr lang="en-US" sz="1800" baseline="0" dirty="0">
                          <a:solidFill>
                            <a:srgbClr val="FF0000"/>
                          </a:solidFill>
                          <a:latin typeface="+mn-lt"/>
                        </a:rPr>
                        <a:t>STOP</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dirty="0">
                          <a:solidFill>
                            <a:srgbClr val="FF0000"/>
                          </a:solidFill>
                          <a:latin typeface="+mn-lt"/>
                        </a:rPr>
                        <a:t>TGA</a:t>
                      </a:r>
                    </a:p>
                  </a:txBody>
                  <a:tcPr marL="50993" marR="50993" marT="28329" marB="28329" anchor="ctr">
                    <a:lnL>
                      <a:noFill/>
                    </a:lnL>
                    <a:lnR>
                      <a:noFill/>
                    </a:lnR>
                    <a:lnT>
                      <a:noFill/>
                    </a:lnT>
                    <a:lnB>
                      <a:noFill/>
                    </a:lnB>
                  </a:tcPr>
                </a:tc>
                <a:tc>
                  <a:txBody>
                    <a:bodyPr/>
                    <a:lstStyle/>
                    <a:p>
                      <a:r>
                        <a:rPr lang="en-US" sz="1800" baseline="0" dirty="0">
                          <a:solidFill>
                            <a:srgbClr val="FF0000"/>
                          </a:solidFill>
                          <a:latin typeface="+mn-lt"/>
                        </a:rPr>
                        <a:t>STOP</a:t>
                      </a:r>
                    </a:p>
                  </a:txBody>
                  <a:tcPr marL="50993" marR="50993" marT="28329" marB="28329" anchor="ctr">
                    <a:lnL>
                      <a:noFill/>
                    </a:lnL>
                    <a:lnR>
                      <a:noFill/>
                    </a:lnR>
                    <a:lnT>
                      <a:noFill/>
                    </a:lnT>
                    <a:lnB>
                      <a:noFill/>
                    </a:lnB>
                  </a:tcPr>
                </a:tc>
              </a:tr>
              <a:tr h="346706">
                <a:tc>
                  <a:txBody>
                    <a:bodyPr/>
                    <a:lstStyle/>
                    <a:p>
                      <a:r>
                        <a:rPr lang="en-US" sz="1800" baseline="0">
                          <a:latin typeface="+mn-lt"/>
                        </a:rPr>
                        <a:t>TTG</a:t>
                      </a:r>
                    </a:p>
                  </a:txBody>
                  <a:tcPr marL="50993" marR="50993" marT="28329" marB="28329" anchor="ctr">
                    <a:lnL>
                      <a:noFill/>
                    </a:lnL>
                    <a:lnR>
                      <a:noFill/>
                    </a:lnR>
                    <a:lnT>
                      <a:noFill/>
                    </a:lnT>
                    <a:lnB>
                      <a:noFill/>
                    </a:lnB>
                    <a:solidFill>
                      <a:srgbClr val="FFCCCC"/>
                    </a:solidFill>
                  </a:tcPr>
                </a:tc>
                <a:tc>
                  <a:txBody>
                    <a:bodyPr/>
                    <a:lstStyle/>
                    <a:p>
                      <a:r>
                        <a:rPr lang="en-US" sz="1800" baseline="0" dirty="0" err="1">
                          <a:latin typeface="+mn-lt"/>
                        </a:rPr>
                        <a:t>Leu</a:t>
                      </a:r>
                      <a:endParaRPr lang="en-US" sz="1800" baseline="0" dirty="0">
                        <a:latin typeface="+mn-lt"/>
                      </a:endParaRPr>
                    </a:p>
                  </a:txBody>
                  <a:tcPr marL="50993" marR="50993" marT="28329" marB="28329" anchor="ctr">
                    <a:lnL>
                      <a:noFill/>
                    </a:lnL>
                    <a:lnR>
                      <a:noFill/>
                    </a:lnR>
                    <a:lnT>
                      <a:noFill/>
                    </a:lnT>
                    <a:lnB>
                      <a:noFill/>
                    </a:lnB>
                    <a:solidFill>
                      <a:srgbClr val="FFCCCC"/>
                    </a:solidFill>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TCG</a:t>
                      </a:r>
                    </a:p>
                  </a:txBody>
                  <a:tcPr marL="50993" marR="50993" marT="28329" marB="28329" anchor="ctr">
                    <a:lnL>
                      <a:noFill/>
                    </a:lnL>
                    <a:lnR>
                      <a:noFill/>
                    </a:lnR>
                    <a:lnT>
                      <a:noFill/>
                    </a:lnT>
                    <a:lnB>
                      <a:noFill/>
                    </a:lnB>
                  </a:tcPr>
                </a:tc>
                <a:tc>
                  <a:txBody>
                    <a:bodyPr/>
                    <a:lstStyle/>
                    <a:p>
                      <a:r>
                        <a:rPr lang="en-US" sz="1800" baseline="0" dirty="0" err="1">
                          <a:latin typeface="+mn-lt"/>
                        </a:rPr>
                        <a:t>Ser</a:t>
                      </a:r>
                      <a:endParaRPr lang="en-US" sz="1800" baseline="0" dirty="0">
                        <a:latin typeface="+mn-lt"/>
                      </a:endParaRPr>
                    </a:p>
                  </a:txBody>
                  <a:tcPr marL="50993" marR="50993" marT="28329" marB="28329" anchor="ctr">
                    <a:lnL>
                      <a:noFill/>
                    </a:lnL>
                    <a:lnR>
                      <a:noFill/>
                    </a:lnR>
                    <a:lnT>
                      <a:noFill/>
                    </a:lnT>
                    <a:lnB>
                      <a:noFill/>
                    </a:lnB>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dirty="0">
                          <a:solidFill>
                            <a:srgbClr val="FF0000"/>
                          </a:solidFill>
                          <a:latin typeface="+mn-lt"/>
                        </a:rPr>
                        <a:t>TAG</a:t>
                      </a:r>
                    </a:p>
                  </a:txBody>
                  <a:tcPr marL="50993" marR="50993" marT="28329" marB="28329" anchor="ctr">
                    <a:lnL>
                      <a:noFill/>
                    </a:lnL>
                    <a:lnR>
                      <a:noFill/>
                    </a:lnR>
                    <a:lnT>
                      <a:noFill/>
                    </a:lnT>
                    <a:lnB>
                      <a:noFill/>
                    </a:lnB>
                  </a:tcPr>
                </a:tc>
                <a:tc>
                  <a:txBody>
                    <a:bodyPr/>
                    <a:lstStyle/>
                    <a:p>
                      <a:pPr algn="l"/>
                      <a:r>
                        <a:rPr lang="en-US" sz="1800" baseline="0" dirty="0">
                          <a:solidFill>
                            <a:srgbClr val="FF0000"/>
                          </a:solidFill>
                          <a:latin typeface="+mn-lt"/>
                        </a:rPr>
                        <a:t>STOP</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dirty="0">
                          <a:latin typeface="+mn-lt"/>
                        </a:rPr>
                        <a:t>TGG</a:t>
                      </a:r>
                    </a:p>
                  </a:txBody>
                  <a:tcPr marL="50993" marR="50993" marT="28329" marB="28329" anchor="ctr">
                    <a:lnL>
                      <a:noFill/>
                    </a:lnL>
                    <a:lnR>
                      <a:noFill/>
                    </a:lnR>
                    <a:lnT>
                      <a:noFill/>
                    </a:lnT>
                    <a:lnB>
                      <a:noFill/>
                    </a:lnB>
                    <a:solidFill>
                      <a:schemeClr val="accent6">
                        <a:lumMod val="40000"/>
                        <a:lumOff val="60000"/>
                      </a:schemeClr>
                    </a:solidFill>
                  </a:tcPr>
                </a:tc>
                <a:tc>
                  <a:txBody>
                    <a:bodyPr/>
                    <a:lstStyle/>
                    <a:p>
                      <a:r>
                        <a:rPr lang="en-US" sz="1800" baseline="0" dirty="0" err="1">
                          <a:latin typeface="+mn-lt"/>
                        </a:rPr>
                        <a:t>Trp</a:t>
                      </a:r>
                      <a:endParaRPr lang="en-US" sz="1800" baseline="0" dirty="0">
                        <a:latin typeface="+mn-lt"/>
                      </a:endParaRPr>
                    </a:p>
                  </a:txBody>
                  <a:tcPr marL="50993" marR="50993" marT="28329" marB="28329" anchor="ctr">
                    <a:lnL>
                      <a:noFill/>
                    </a:lnL>
                    <a:lnR>
                      <a:noFill/>
                    </a:lnR>
                    <a:lnT>
                      <a:noFill/>
                    </a:lnT>
                    <a:lnB>
                      <a:noFill/>
                    </a:lnB>
                    <a:solidFill>
                      <a:schemeClr val="accent6">
                        <a:lumMod val="40000"/>
                        <a:lumOff val="60000"/>
                      </a:schemeClr>
                    </a:solidFill>
                  </a:tcPr>
                </a:tc>
              </a:tr>
              <a:tr h="346706">
                <a:tc>
                  <a:txBody>
                    <a:bodyPr/>
                    <a:lstStyle/>
                    <a:p>
                      <a:r>
                        <a:rPr lang="en-US" sz="1800" baseline="0">
                          <a:latin typeface="+mn-lt"/>
                        </a:rPr>
                        <a:t>CTT</a:t>
                      </a:r>
                    </a:p>
                  </a:txBody>
                  <a:tcPr marL="50993" marR="50993" marT="28329" marB="28329" anchor="ctr">
                    <a:lnL>
                      <a:noFill/>
                    </a:lnL>
                    <a:lnR>
                      <a:noFill/>
                    </a:lnR>
                    <a:lnT>
                      <a:noFill/>
                    </a:lnT>
                    <a:lnB>
                      <a:noFill/>
                    </a:lnB>
                    <a:solidFill>
                      <a:srgbClr val="FFCCCC"/>
                    </a:solidFill>
                  </a:tcPr>
                </a:tc>
                <a:tc>
                  <a:txBody>
                    <a:bodyPr/>
                    <a:lstStyle/>
                    <a:p>
                      <a:r>
                        <a:rPr lang="en-US" sz="1800" baseline="0" dirty="0" err="1">
                          <a:latin typeface="+mn-lt"/>
                        </a:rPr>
                        <a:t>Leu</a:t>
                      </a:r>
                      <a:endParaRPr lang="en-US" sz="1800" baseline="0" dirty="0">
                        <a:latin typeface="+mn-lt"/>
                      </a:endParaRPr>
                    </a:p>
                  </a:txBody>
                  <a:tcPr marL="50993" marR="50993" marT="28329" marB="28329" anchor="ctr">
                    <a:lnL>
                      <a:noFill/>
                    </a:lnL>
                    <a:lnR>
                      <a:noFill/>
                    </a:lnR>
                    <a:lnT>
                      <a:noFill/>
                    </a:lnT>
                    <a:lnB>
                      <a:noFill/>
                    </a:lnB>
                    <a:solidFill>
                      <a:srgbClr val="FFCCCC"/>
                    </a:solidFill>
                  </a:tcPr>
                </a:tc>
                <a:tc>
                  <a:txBody>
                    <a:bodyPr/>
                    <a:lstStyle/>
                    <a:p>
                      <a:endParaRPr lang="ru-RU" sz="1800" baseline="0" dirty="0">
                        <a:latin typeface="+mn-lt"/>
                      </a:endParaRPr>
                    </a:p>
                  </a:txBody>
                  <a:tcPr marL="50993" marR="50993" marT="28329" marB="28329" anchor="ctr">
                    <a:lnL>
                      <a:noFill/>
                    </a:lnL>
                    <a:lnR>
                      <a:noFill/>
                    </a:lnR>
                    <a:lnT>
                      <a:noFill/>
                    </a:lnT>
                    <a:lnB>
                      <a:noFill/>
                    </a:lnB>
                  </a:tcPr>
                </a:tc>
                <a:tc>
                  <a:txBody>
                    <a:bodyPr/>
                    <a:lstStyle/>
                    <a:p>
                      <a:r>
                        <a:rPr lang="en-US" sz="1800" baseline="0">
                          <a:latin typeface="+mn-lt"/>
                        </a:rPr>
                        <a:t>CCT</a:t>
                      </a:r>
                    </a:p>
                  </a:txBody>
                  <a:tcPr marL="50993" marR="50993" marT="28329" marB="28329" anchor="ctr">
                    <a:lnL>
                      <a:noFill/>
                    </a:lnL>
                    <a:lnR>
                      <a:noFill/>
                    </a:lnR>
                    <a:lnT>
                      <a:noFill/>
                    </a:lnT>
                    <a:lnB>
                      <a:noFill/>
                    </a:lnB>
                  </a:tcPr>
                </a:tc>
                <a:tc>
                  <a:txBody>
                    <a:bodyPr/>
                    <a:lstStyle/>
                    <a:p>
                      <a:r>
                        <a:rPr lang="en-US" sz="1800" baseline="0" dirty="0">
                          <a:latin typeface="+mn-lt"/>
                        </a:rPr>
                        <a:t>Pro</a:t>
                      </a:r>
                    </a:p>
                  </a:txBody>
                  <a:tcPr marL="50993" marR="50993" marT="28329" marB="28329" anchor="ctr">
                    <a:lnL>
                      <a:noFill/>
                    </a:lnL>
                    <a:lnR>
                      <a:noFill/>
                    </a:lnR>
                    <a:lnT>
                      <a:noFill/>
                    </a:lnT>
                    <a:lnB>
                      <a:noFill/>
                    </a:lnB>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a:latin typeface="+mn-lt"/>
                        </a:rPr>
                        <a:t>CAT</a:t>
                      </a:r>
                    </a:p>
                  </a:txBody>
                  <a:tcPr marL="50993" marR="50993" marT="28329" marB="28329" anchor="ctr">
                    <a:lnL>
                      <a:noFill/>
                    </a:lnL>
                    <a:lnR>
                      <a:noFill/>
                    </a:lnR>
                    <a:lnT>
                      <a:noFill/>
                    </a:lnT>
                    <a:lnB>
                      <a:noFill/>
                    </a:lnB>
                  </a:tcPr>
                </a:tc>
                <a:tc>
                  <a:txBody>
                    <a:bodyPr/>
                    <a:lstStyle/>
                    <a:p>
                      <a:pPr algn="l"/>
                      <a:r>
                        <a:rPr lang="en-US" sz="1800" baseline="0" dirty="0">
                          <a:latin typeface="+mn-lt"/>
                        </a:rPr>
                        <a:t>His</a:t>
                      </a:r>
                    </a:p>
                  </a:txBody>
                  <a:tcPr marL="50993" marR="50993" marT="28329" marB="28329" anchor="ctr">
                    <a:lnL>
                      <a:noFill/>
                    </a:lnL>
                    <a:lnR>
                      <a:noFill/>
                    </a:lnR>
                    <a:lnT>
                      <a:noFill/>
                    </a:lnT>
                    <a:lnB>
                      <a:noFill/>
                    </a:lnB>
                  </a:tcPr>
                </a:tc>
                <a:tc>
                  <a:txBody>
                    <a:bodyPr/>
                    <a:lstStyle/>
                    <a:p>
                      <a:endParaRPr lang="ru-RU" sz="1800" baseline="0" dirty="0">
                        <a:latin typeface="+mn-lt"/>
                      </a:endParaRPr>
                    </a:p>
                  </a:txBody>
                  <a:tcPr marL="50993" marR="50993" marT="28329" marB="28329" anchor="ctr">
                    <a:lnL>
                      <a:noFill/>
                    </a:lnL>
                    <a:lnR>
                      <a:noFill/>
                    </a:lnR>
                    <a:lnT>
                      <a:noFill/>
                    </a:lnT>
                    <a:lnB>
                      <a:noFill/>
                    </a:lnB>
                  </a:tcPr>
                </a:tc>
                <a:tc>
                  <a:txBody>
                    <a:bodyPr/>
                    <a:lstStyle/>
                    <a:p>
                      <a:r>
                        <a:rPr lang="en-US" sz="1800" baseline="0">
                          <a:latin typeface="+mn-lt"/>
                        </a:rPr>
                        <a:t>CGT</a:t>
                      </a:r>
                    </a:p>
                  </a:txBody>
                  <a:tcPr marL="50993" marR="50993" marT="28329" marB="28329" anchor="ctr">
                    <a:lnL>
                      <a:noFill/>
                    </a:lnL>
                    <a:lnR>
                      <a:noFill/>
                    </a:lnR>
                    <a:lnT>
                      <a:noFill/>
                    </a:lnT>
                    <a:lnB>
                      <a:noFill/>
                    </a:lnB>
                  </a:tcPr>
                </a:tc>
                <a:tc>
                  <a:txBody>
                    <a:bodyPr/>
                    <a:lstStyle/>
                    <a:p>
                      <a:r>
                        <a:rPr lang="en-US" sz="1800" baseline="0">
                          <a:latin typeface="+mn-lt"/>
                        </a:rPr>
                        <a:t>Arg</a:t>
                      </a:r>
                    </a:p>
                  </a:txBody>
                  <a:tcPr marL="50993" marR="50993" marT="28329" marB="28329" anchor="ctr">
                    <a:lnL>
                      <a:noFill/>
                    </a:lnL>
                    <a:lnR>
                      <a:noFill/>
                    </a:lnR>
                    <a:lnT>
                      <a:noFill/>
                    </a:lnT>
                    <a:lnB>
                      <a:noFill/>
                    </a:lnB>
                  </a:tcPr>
                </a:tc>
              </a:tr>
              <a:tr h="346706">
                <a:tc>
                  <a:txBody>
                    <a:bodyPr/>
                    <a:lstStyle/>
                    <a:p>
                      <a:r>
                        <a:rPr lang="en-US" sz="1800" baseline="0">
                          <a:latin typeface="+mn-lt"/>
                        </a:rPr>
                        <a:t>CTC</a:t>
                      </a:r>
                    </a:p>
                  </a:txBody>
                  <a:tcPr marL="50993" marR="50993" marT="28329" marB="28329" anchor="ctr">
                    <a:lnL>
                      <a:noFill/>
                    </a:lnL>
                    <a:lnR>
                      <a:noFill/>
                    </a:lnR>
                    <a:lnT>
                      <a:noFill/>
                    </a:lnT>
                    <a:lnB>
                      <a:noFill/>
                    </a:lnB>
                    <a:solidFill>
                      <a:srgbClr val="FFCCCC"/>
                    </a:solidFill>
                  </a:tcPr>
                </a:tc>
                <a:tc>
                  <a:txBody>
                    <a:bodyPr/>
                    <a:lstStyle/>
                    <a:p>
                      <a:r>
                        <a:rPr lang="en-US" sz="1800" baseline="0">
                          <a:latin typeface="+mn-lt"/>
                        </a:rPr>
                        <a:t>Leu</a:t>
                      </a:r>
                    </a:p>
                  </a:txBody>
                  <a:tcPr marL="50993" marR="50993" marT="28329" marB="28329" anchor="ctr">
                    <a:lnL>
                      <a:noFill/>
                    </a:lnL>
                    <a:lnR>
                      <a:noFill/>
                    </a:lnR>
                    <a:lnT>
                      <a:noFill/>
                    </a:lnT>
                    <a:lnB>
                      <a:noFill/>
                    </a:lnB>
                    <a:solidFill>
                      <a:srgbClr val="FFCCCC"/>
                    </a:solidFill>
                  </a:tcPr>
                </a:tc>
                <a:tc>
                  <a:txBody>
                    <a:bodyPr/>
                    <a:lstStyle/>
                    <a:p>
                      <a:endParaRPr lang="ru-RU" sz="1800" baseline="0" dirty="0">
                        <a:latin typeface="+mn-lt"/>
                      </a:endParaRPr>
                    </a:p>
                  </a:txBody>
                  <a:tcPr marL="50993" marR="50993" marT="28329" marB="28329" anchor="ctr">
                    <a:lnL>
                      <a:noFill/>
                    </a:lnL>
                    <a:lnR>
                      <a:noFill/>
                    </a:lnR>
                    <a:lnT>
                      <a:noFill/>
                    </a:lnT>
                    <a:lnB>
                      <a:noFill/>
                    </a:lnB>
                  </a:tcPr>
                </a:tc>
                <a:tc>
                  <a:txBody>
                    <a:bodyPr/>
                    <a:lstStyle/>
                    <a:p>
                      <a:r>
                        <a:rPr lang="en-US" sz="1800" baseline="0" dirty="0">
                          <a:latin typeface="+mn-lt"/>
                        </a:rPr>
                        <a:t>CCC</a:t>
                      </a:r>
                    </a:p>
                  </a:txBody>
                  <a:tcPr marL="50993" marR="50993" marT="28329" marB="28329" anchor="ctr">
                    <a:lnL>
                      <a:noFill/>
                    </a:lnL>
                    <a:lnR>
                      <a:noFill/>
                    </a:lnR>
                    <a:lnT>
                      <a:noFill/>
                    </a:lnT>
                    <a:lnB>
                      <a:noFill/>
                    </a:lnB>
                  </a:tcPr>
                </a:tc>
                <a:tc>
                  <a:txBody>
                    <a:bodyPr/>
                    <a:lstStyle/>
                    <a:p>
                      <a:r>
                        <a:rPr lang="en-US" sz="1800" baseline="0">
                          <a:latin typeface="+mn-lt"/>
                        </a:rPr>
                        <a:t>Pro</a:t>
                      </a:r>
                    </a:p>
                  </a:txBody>
                  <a:tcPr marL="50993" marR="50993" marT="28329" marB="28329" anchor="ctr">
                    <a:lnL>
                      <a:noFill/>
                    </a:lnL>
                    <a:lnR>
                      <a:noFill/>
                    </a:lnR>
                    <a:lnT>
                      <a:noFill/>
                    </a:lnT>
                    <a:lnB>
                      <a:noFill/>
                    </a:lnB>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a:latin typeface="+mn-lt"/>
                        </a:rPr>
                        <a:t>CAC</a:t>
                      </a:r>
                    </a:p>
                  </a:txBody>
                  <a:tcPr marL="50993" marR="50993" marT="28329" marB="28329" anchor="ctr">
                    <a:lnL>
                      <a:noFill/>
                    </a:lnL>
                    <a:lnR>
                      <a:noFill/>
                    </a:lnR>
                    <a:lnT>
                      <a:noFill/>
                    </a:lnT>
                    <a:lnB>
                      <a:noFill/>
                    </a:lnB>
                  </a:tcPr>
                </a:tc>
                <a:tc>
                  <a:txBody>
                    <a:bodyPr/>
                    <a:lstStyle/>
                    <a:p>
                      <a:pPr algn="l"/>
                      <a:r>
                        <a:rPr lang="en-US" sz="1800" baseline="0" dirty="0">
                          <a:latin typeface="+mn-lt"/>
                        </a:rPr>
                        <a:t>His</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CGC</a:t>
                      </a:r>
                    </a:p>
                  </a:txBody>
                  <a:tcPr marL="50993" marR="50993" marT="28329" marB="28329" anchor="ctr">
                    <a:lnL>
                      <a:noFill/>
                    </a:lnL>
                    <a:lnR>
                      <a:noFill/>
                    </a:lnR>
                    <a:lnT>
                      <a:noFill/>
                    </a:lnT>
                    <a:lnB>
                      <a:noFill/>
                    </a:lnB>
                  </a:tcPr>
                </a:tc>
                <a:tc>
                  <a:txBody>
                    <a:bodyPr/>
                    <a:lstStyle/>
                    <a:p>
                      <a:r>
                        <a:rPr lang="en-US" sz="1800" baseline="0">
                          <a:latin typeface="+mn-lt"/>
                        </a:rPr>
                        <a:t>Arg</a:t>
                      </a:r>
                    </a:p>
                  </a:txBody>
                  <a:tcPr marL="50993" marR="50993" marT="28329" marB="28329" anchor="ctr">
                    <a:lnL>
                      <a:noFill/>
                    </a:lnL>
                    <a:lnR>
                      <a:noFill/>
                    </a:lnR>
                    <a:lnT>
                      <a:noFill/>
                    </a:lnT>
                    <a:lnB>
                      <a:noFill/>
                    </a:lnB>
                  </a:tcPr>
                </a:tc>
              </a:tr>
              <a:tr h="346706">
                <a:tc>
                  <a:txBody>
                    <a:bodyPr/>
                    <a:lstStyle/>
                    <a:p>
                      <a:r>
                        <a:rPr lang="en-US" sz="1800" baseline="0">
                          <a:latin typeface="+mn-lt"/>
                        </a:rPr>
                        <a:t>CTA</a:t>
                      </a:r>
                    </a:p>
                  </a:txBody>
                  <a:tcPr marL="50993" marR="50993" marT="28329" marB="28329" anchor="ctr">
                    <a:lnL>
                      <a:noFill/>
                    </a:lnL>
                    <a:lnR>
                      <a:noFill/>
                    </a:lnR>
                    <a:lnT>
                      <a:noFill/>
                    </a:lnT>
                    <a:lnB>
                      <a:noFill/>
                    </a:lnB>
                    <a:solidFill>
                      <a:srgbClr val="FFCCCC"/>
                    </a:solidFill>
                  </a:tcPr>
                </a:tc>
                <a:tc>
                  <a:txBody>
                    <a:bodyPr/>
                    <a:lstStyle/>
                    <a:p>
                      <a:r>
                        <a:rPr lang="en-US" sz="1800" baseline="0">
                          <a:latin typeface="+mn-lt"/>
                        </a:rPr>
                        <a:t>Leu</a:t>
                      </a:r>
                    </a:p>
                  </a:txBody>
                  <a:tcPr marL="50993" marR="50993" marT="28329" marB="28329" anchor="ctr">
                    <a:lnL>
                      <a:noFill/>
                    </a:lnL>
                    <a:lnR>
                      <a:noFill/>
                    </a:lnR>
                    <a:lnT>
                      <a:noFill/>
                    </a:lnT>
                    <a:lnB>
                      <a:noFill/>
                    </a:lnB>
                    <a:solidFill>
                      <a:srgbClr val="FFCCCC"/>
                    </a:solidFill>
                  </a:tcPr>
                </a:tc>
                <a:tc>
                  <a:txBody>
                    <a:bodyPr/>
                    <a:lstStyle/>
                    <a:p>
                      <a:endParaRPr lang="ru-RU" sz="1800" baseline="0" dirty="0">
                        <a:latin typeface="+mn-lt"/>
                      </a:endParaRPr>
                    </a:p>
                  </a:txBody>
                  <a:tcPr marL="50993" marR="50993" marT="28329" marB="28329" anchor="ctr">
                    <a:lnL>
                      <a:noFill/>
                    </a:lnL>
                    <a:lnR>
                      <a:noFill/>
                    </a:lnR>
                    <a:lnT>
                      <a:noFill/>
                    </a:lnT>
                    <a:lnB>
                      <a:noFill/>
                    </a:lnB>
                  </a:tcPr>
                </a:tc>
                <a:tc>
                  <a:txBody>
                    <a:bodyPr/>
                    <a:lstStyle/>
                    <a:p>
                      <a:r>
                        <a:rPr lang="en-US" sz="1800" baseline="0">
                          <a:latin typeface="+mn-lt"/>
                        </a:rPr>
                        <a:t>CCA</a:t>
                      </a:r>
                    </a:p>
                  </a:txBody>
                  <a:tcPr marL="50993" marR="50993" marT="28329" marB="28329" anchor="ctr">
                    <a:lnL>
                      <a:noFill/>
                    </a:lnL>
                    <a:lnR>
                      <a:noFill/>
                    </a:lnR>
                    <a:lnT>
                      <a:noFill/>
                    </a:lnT>
                    <a:lnB>
                      <a:noFill/>
                    </a:lnB>
                  </a:tcPr>
                </a:tc>
                <a:tc>
                  <a:txBody>
                    <a:bodyPr/>
                    <a:lstStyle/>
                    <a:p>
                      <a:r>
                        <a:rPr lang="en-US" sz="1800" baseline="0">
                          <a:latin typeface="+mn-lt"/>
                        </a:rPr>
                        <a:t>Pro</a:t>
                      </a:r>
                    </a:p>
                  </a:txBody>
                  <a:tcPr marL="50993" marR="50993" marT="28329" marB="28329" anchor="ctr">
                    <a:lnL>
                      <a:noFill/>
                    </a:lnL>
                    <a:lnR>
                      <a:noFill/>
                    </a:lnR>
                    <a:lnT>
                      <a:noFill/>
                    </a:lnT>
                    <a:lnB>
                      <a:noFill/>
                    </a:lnB>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a:latin typeface="+mn-lt"/>
                        </a:rPr>
                        <a:t>CAA</a:t>
                      </a:r>
                    </a:p>
                  </a:txBody>
                  <a:tcPr marL="50993" marR="50993" marT="28329" marB="28329" anchor="ctr">
                    <a:lnL>
                      <a:noFill/>
                    </a:lnL>
                    <a:lnR>
                      <a:noFill/>
                    </a:lnR>
                    <a:lnT>
                      <a:noFill/>
                    </a:lnT>
                    <a:lnB>
                      <a:noFill/>
                    </a:lnB>
                  </a:tcPr>
                </a:tc>
                <a:tc>
                  <a:txBody>
                    <a:bodyPr/>
                    <a:lstStyle/>
                    <a:p>
                      <a:pPr algn="l"/>
                      <a:r>
                        <a:rPr lang="en-US" sz="1800" baseline="0" dirty="0" err="1">
                          <a:latin typeface="+mn-lt"/>
                        </a:rPr>
                        <a:t>Gln</a:t>
                      </a:r>
                      <a:endParaRPr lang="en-US" sz="1800" baseline="0" dirty="0">
                        <a:latin typeface="+mn-lt"/>
                      </a:endParaRP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CGA</a:t>
                      </a:r>
                    </a:p>
                  </a:txBody>
                  <a:tcPr marL="50993" marR="50993" marT="28329" marB="28329" anchor="ctr">
                    <a:lnL>
                      <a:noFill/>
                    </a:lnL>
                    <a:lnR>
                      <a:noFill/>
                    </a:lnR>
                    <a:lnT>
                      <a:noFill/>
                    </a:lnT>
                    <a:lnB>
                      <a:noFill/>
                    </a:lnB>
                  </a:tcPr>
                </a:tc>
                <a:tc>
                  <a:txBody>
                    <a:bodyPr/>
                    <a:lstStyle/>
                    <a:p>
                      <a:r>
                        <a:rPr lang="en-US" sz="1800" baseline="0">
                          <a:latin typeface="+mn-lt"/>
                        </a:rPr>
                        <a:t>Arg</a:t>
                      </a:r>
                    </a:p>
                  </a:txBody>
                  <a:tcPr marL="50993" marR="50993" marT="28329" marB="28329" anchor="ctr">
                    <a:lnL>
                      <a:noFill/>
                    </a:lnL>
                    <a:lnR>
                      <a:noFill/>
                    </a:lnR>
                    <a:lnT>
                      <a:noFill/>
                    </a:lnT>
                    <a:lnB>
                      <a:noFill/>
                    </a:lnB>
                  </a:tcPr>
                </a:tc>
              </a:tr>
              <a:tr h="346706">
                <a:tc>
                  <a:txBody>
                    <a:bodyPr/>
                    <a:lstStyle/>
                    <a:p>
                      <a:r>
                        <a:rPr lang="en-US" sz="1800" baseline="0">
                          <a:latin typeface="+mn-lt"/>
                        </a:rPr>
                        <a:t>CTG</a:t>
                      </a:r>
                    </a:p>
                  </a:txBody>
                  <a:tcPr marL="50993" marR="50993" marT="28329" marB="28329" anchor="ctr">
                    <a:lnL>
                      <a:noFill/>
                    </a:lnL>
                    <a:lnR>
                      <a:noFill/>
                    </a:lnR>
                    <a:lnT>
                      <a:noFill/>
                    </a:lnT>
                    <a:lnB>
                      <a:noFill/>
                    </a:lnB>
                    <a:solidFill>
                      <a:srgbClr val="FFCCCC"/>
                    </a:solidFill>
                  </a:tcPr>
                </a:tc>
                <a:tc>
                  <a:txBody>
                    <a:bodyPr/>
                    <a:lstStyle/>
                    <a:p>
                      <a:r>
                        <a:rPr lang="en-US" sz="1800" baseline="0" dirty="0" err="1">
                          <a:latin typeface="+mn-lt"/>
                        </a:rPr>
                        <a:t>Leu</a:t>
                      </a:r>
                      <a:endParaRPr lang="en-US" sz="1800" baseline="0" dirty="0">
                        <a:latin typeface="+mn-lt"/>
                      </a:endParaRPr>
                    </a:p>
                  </a:txBody>
                  <a:tcPr marL="50993" marR="50993" marT="28329" marB="28329" anchor="ctr">
                    <a:lnL>
                      <a:noFill/>
                    </a:lnL>
                    <a:lnR>
                      <a:noFill/>
                    </a:lnR>
                    <a:lnT>
                      <a:noFill/>
                    </a:lnT>
                    <a:lnB>
                      <a:noFill/>
                    </a:lnB>
                    <a:solidFill>
                      <a:srgbClr val="FFCCCC"/>
                    </a:solidFill>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CCG</a:t>
                      </a:r>
                    </a:p>
                  </a:txBody>
                  <a:tcPr marL="50993" marR="50993" marT="28329" marB="28329" anchor="ctr">
                    <a:lnL>
                      <a:noFill/>
                    </a:lnL>
                    <a:lnR>
                      <a:noFill/>
                    </a:lnR>
                    <a:lnT>
                      <a:noFill/>
                    </a:lnT>
                    <a:lnB>
                      <a:noFill/>
                    </a:lnB>
                  </a:tcPr>
                </a:tc>
                <a:tc>
                  <a:txBody>
                    <a:bodyPr/>
                    <a:lstStyle/>
                    <a:p>
                      <a:r>
                        <a:rPr lang="en-US" sz="1800" baseline="0" dirty="0">
                          <a:latin typeface="+mn-lt"/>
                        </a:rPr>
                        <a:t>Pro</a:t>
                      </a:r>
                    </a:p>
                  </a:txBody>
                  <a:tcPr marL="50993" marR="50993" marT="28329" marB="28329" anchor="ctr">
                    <a:lnL>
                      <a:noFill/>
                    </a:lnL>
                    <a:lnR>
                      <a:noFill/>
                    </a:lnR>
                    <a:lnT>
                      <a:noFill/>
                    </a:lnT>
                    <a:lnB>
                      <a:noFill/>
                    </a:lnB>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dirty="0">
                          <a:latin typeface="+mn-lt"/>
                        </a:rPr>
                        <a:t>CAG</a:t>
                      </a:r>
                    </a:p>
                  </a:txBody>
                  <a:tcPr marL="50993" marR="50993" marT="28329" marB="28329" anchor="ctr">
                    <a:lnL>
                      <a:noFill/>
                    </a:lnL>
                    <a:lnR>
                      <a:noFill/>
                    </a:lnR>
                    <a:lnT>
                      <a:noFill/>
                    </a:lnT>
                    <a:lnB>
                      <a:noFill/>
                    </a:lnB>
                  </a:tcPr>
                </a:tc>
                <a:tc>
                  <a:txBody>
                    <a:bodyPr/>
                    <a:lstStyle/>
                    <a:p>
                      <a:pPr algn="l"/>
                      <a:r>
                        <a:rPr lang="en-US" sz="1800" baseline="0">
                          <a:latin typeface="+mn-lt"/>
                        </a:rPr>
                        <a:t>Gln</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CGG</a:t>
                      </a:r>
                    </a:p>
                  </a:txBody>
                  <a:tcPr marL="50993" marR="50993" marT="28329" marB="28329" anchor="ctr">
                    <a:lnL>
                      <a:noFill/>
                    </a:lnL>
                    <a:lnR>
                      <a:noFill/>
                    </a:lnR>
                    <a:lnT>
                      <a:noFill/>
                    </a:lnT>
                    <a:lnB>
                      <a:noFill/>
                    </a:lnB>
                  </a:tcPr>
                </a:tc>
                <a:tc>
                  <a:txBody>
                    <a:bodyPr/>
                    <a:lstStyle/>
                    <a:p>
                      <a:r>
                        <a:rPr lang="en-US" sz="1800" baseline="0">
                          <a:latin typeface="+mn-lt"/>
                        </a:rPr>
                        <a:t>Arg</a:t>
                      </a:r>
                    </a:p>
                  </a:txBody>
                  <a:tcPr marL="50993" marR="50993" marT="28329" marB="28329" anchor="ctr">
                    <a:lnL>
                      <a:noFill/>
                    </a:lnL>
                    <a:lnR>
                      <a:noFill/>
                    </a:lnR>
                    <a:lnT>
                      <a:noFill/>
                    </a:lnT>
                    <a:lnB>
                      <a:noFill/>
                    </a:lnB>
                  </a:tcPr>
                </a:tc>
              </a:tr>
              <a:tr h="346706">
                <a:tc>
                  <a:txBody>
                    <a:bodyPr/>
                    <a:lstStyle/>
                    <a:p>
                      <a:r>
                        <a:rPr lang="en-US" sz="1800" baseline="0">
                          <a:latin typeface="+mn-lt"/>
                        </a:rPr>
                        <a:t>ATT</a:t>
                      </a:r>
                    </a:p>
                  </a:txBody>
                  <a:tcPr marL="50993" marR="50993" marT="28329" marB="28329" anchor="ctr">
                    <a:lnL>
                      <a:noFill/>
                    </a:lnL>
                    <a:lnR>
                      <a:noFill/>
                    </a:lnR>
                    <a:lnT>
                      <a:noFill/>
                    </a:lnT>
                    <a:lnB>
                      <a:noFill/>
                    </a:lnB>
                  </a:tcPr>
                </a:tc>
                <a:tc>
                  <a:txBody>
                    <a:bodyPr/>
                    <a:lstStyle/>
                    <a:p>
                      <a:r>
                        <a:rPr lang="en-US" sz="1800" baseline="0">
                          <a:latin typeface="+mn-lt"/>
                        </a:rPr>
                        <a:t>Ile</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dirty="0">
                          <a:latin typeface="+mn-lt"/>
                        </a:rPr>
                        <a:t>ACT</a:t>
                      </a:r>
                    </a:p>
                  </a:txBody>
                  <a:tcPr marL="50993" marR="50993" marT="28329" marB="28329" anchor="ctr">
                    <a:lnL>
                      <a:noFill/>
                    </a:lnL>
                    <a:lnR>
                      <a:noFill/>
                    </a:lnR>
                    <a:lnT>
                      <a:noFill/>
                    </a:lnT>
                    <a:lnB>
                      <a:noFill/>
                    </a:lnB>
                  </a:tcPr>
                </a:tc>
                <a:tc>
                  <a:txBody>
                    <a:bodyPr/>
                    <a:lstStyle/>
                    <a:p>
                      <a:r>
                        <a:rPr lang="en-US" sz="1800" baseline="0">
                          <a:latin typeface="+mn-lt"/>
                        </a:rPr>
                        <a:t>Thr</a:t>
                      </a:r>
                    </a:p>
                  </a:txBody>
                  <a:tcPr marL="50993" marR="50993" marT="28329" marB="28329" anchor="ctr">
                    <a:lnL>
                      <a:noFill/>
                    </a:lnL>
                    <a:lnR>
                      <a:noFill/>
                    </a:lnR>
                    <a:lnT>
                      <a:noFill/>
                    </a:lnT>
                    <a:lnB>
                      <a:noFill/>
                    </a:lnB>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dirty="0">
                          <a:latin typeface="+mn-lt"/>
                        </a:rPr>
                        <a:t>AAT</a:t>
                      </a:r>
                    </a:p>
                  </a:txBody>
                  <a:tcPr marL="50993" marR="50993" marT="28329" marB="28329" anchor="ctr">
                    <a:lnL>
                      <a:noFill/>
                    </a:lnL>
                    <a:lnR>
                      <a:noFill/>
                    </a:lnR>
                    <a:lnT>
                      <a:noFill/>
                    </a:lnT>
                    <a:lnB>
                      <a:noFill/>
                    </a:lnB>
                  </a:tcPr>
                </a:tc>
                <a:tc>
                  <a:txBody>
                    <a:bodyPr/>
                    <a:lstStyle/>
                    <a:p>
                      <a:pPr algn="l"/>
                      <a:r>
                        <a:rPr lang="en-US" sz="1800" baseline="0">
                          <a:latin typeface="+mn-lt"/>
                        </a:rPr>
                        <a:t>Asn</a:t>
                      </a:r>
                    </a:p>
                  </a:txBody>
                  <a:tcPr marL="50993" marR="50993" marT="28329" marB="28329" anchor="ctr">
                    <a:lnL>
                      <a:noFill/>
                    </a:lnL>
                    <a:lnR>
                      <a:noFill/>
                    </a:lnR>
                    <a:lnT>
                      <a:noFill/>
                    </a:lnT>
                    <a:lnB>
                      <a:noFill/>
                    </a:lnB>
                  </a:tcPr>
                </a:tc>
                <a:tc>
                  <a:txBody>
                    <a:bodyPr/>
                    <a:lstStyle/>
                    <a:p>
                      <a:endParaRPr lang="ru-RU" sz="1800" baseline="0" dirty="0">
                        <a:latin typeface="+mn-lt"/>
                      </a:endParaRPr>
                    </a:p>
                  </a:txBody>
                  <a:tcPr marL="50993" marR="50993" marT="28329" marB="28329" anchor="ctr">
                    <a:lnL>
                      <a:noFill/>
                    </a:lnL>
                    <a:lnR>
                      <a:noFill/>
                    </a:lnR>
                    <a:lnT>
                      <a:noFill/>
                    </a:lnT>
                    <a:lnB>
                      <a:noFill/>
                    </a:lnB>
                  </a:tcPr>
                </a:tc>
                <a:tc>
                  <a:txBody>
                    <a:bodyPr/>
                    <a:lstStyle/>
                    <a:p>
                      <a:r>
                        <a:rPr lang="en-US" sz="1800" baseline="0">
                          <a:latin typeface="+mn-lt"/>
                        </a:rPr>
                        <a:t>AGT</a:t>
                      </a:r>
                    </a:p>
                  </a:txBody>
                  <a:tcPr marL="50993" marR="50993" marT="28329" marB="28329" anchor="ctr">
                    <a:lnL>
                      <a:noFill/>
                    </a:lnL>
                    <a:lnR>
                      <a:noFill/>
                    </a:lnR>
                    <a:lnT>
                      <a:noFill/>
                    </a:lnT>
                    <a:lnB>
                      <a:noFill/>
                    </a:lnB>
                  </a:tcPr>
                </a:tc>
                <a:tc>
                  <a:txBody>
                    <a:bodyPr/>
                    <a:lstStyle/>
                    <a:p>
                      <a:r>
                        <a:rPr lang="en-US" sz="1800" baseline="0">
                          <a:latin typeface="+mn-lt"/>
                        </a:rPr>
                        <a:t>Ser</a:t>
                      </a:r>
                    </a:p>
                  </a:txBody>
                  <a:tcPr marL="50993" marR="50993" marT="28329" marB="28329" anchor="ctr">
                    <a:lnL>
                      <a:noFill/>
                    </a:lnL>
                    <a:lnR>
                      <a:noFill/>
                    </a:lnR>
                    <a:lnT>
                      <a:noFill/>
                    </a:lnT>
                    <a:lnB>
                      <a:noFill/>
                    </a:lnB>
                  </a:tcPr>
                </a:tc>
              </a:tr>
              <a:tr h="346706">
                <a:tc>
                  <a:txBody>
                    <a:bodyPr/>
                    <a:lstStyle/>
                    <a:p>
                      <a:r>
                        <a:rPr lang="en-US" sz="1800" baseline="0">
                          <a:latin typeface="+mn-lt"/>
                        </a:rPr>
                        <a:t>ATC</a:t>
                      </a:r>
                    </a:p>
                  </a:txBody>
                  <a:tcPr marL="50993" marR="50993" marT="28329" marB="28329" anchor="ctr">
                    <a:lnL>
                      <a:noFill/>
                    </a:lnL>
                    <a:lnR>
                      <a:noFill/>
                    </a:lnR>
                    <a:lnT>
                      <a:noFill/>
                    </a:lnT>
                    <a:lnB>
                      <a:noFill/>
                    </a:lnB>
                  </a:tcPr>
                </a:tc>
                <a:tc>
                  <a:txBody>
                    <a:bodyPr/>
                    <a:lstStyle/>
                    <a:p>
                      <a:r>
                        <a:rPr lang="en-US" sz="1800" baseline="0">
                          <a:latin typeface="+mn-lt"/>
                        </a:rPr>
                        <a:t>Ile</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dirty="0">
                          <a:latin typeface="+mn-lt"/>
                        </a:rPr>
                        <a:t>ACC</a:t>
                      </a:r>
                    </a:p>
                  </a:txBody>
                  <a:tcPr marL="50993" marR="50993" marT="28329" marB="28329" anchor="ctr">
                    <a:lnL>
                      <a:noFill/>
                    </a:lnL>
                    <a:lnR>
                      <a:noFill/>
                    </a:lnR>
                    <a:lnT>
                      <a:noFill/>
                    </a:lnT>
                    <a:lnB>
                      <a:noFill/>
                    </a:lnB>
                  </a:tcPr>
                </a:tc>
                <a:tc>
                  <a:txBody>
                    <a:bodyPr/>
                    <a:lstStyle/>
                    <a:p>
                      <a:r>
                        <a:rPr lang="en-US" sz="1800" baseline="0">
                          <a:latin typeface="+mn-lt"/>
                        </a:rPr>
                        <a:t>Thr</a:t>
                      </a:r>
                    </a:p>
                  </a:txBody>
                  <a:tcPr marL="50993" marR="50993" marT="28329" marB="28329" anchor="ctr">
                    <a:lnL>
                      <a:noFill/>
                    </a:lnL>
                    <a:lnR>
                      <a:noFill/>
                    </a:lnR>
                    <a:lnT>
                      <a:noFill/>
                    </a:lnT>
                    <a:lnB>
                      <a:noFill/>
                    </a:lnB>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a:latin typeface="+mn-lt"/>
                        </a:rPr>
                        <a:t>AAC</a:t>
                      </a:r>
                    </a:p>
                  </a:txBody>
                  <a:tcPr marL="50993" marR="50993" marT="28329" marB="28329" anchor="ctr">
                    <a:lnL>
                      <a:noFill/>
                    </a:lnL>
                    <a:lnR>
                      <a:noFill/>
                    </a:lnR>
                    <a:lnT>
                      <a:noFill/>
                    </a:lnT>
                    <a:lnB>
                      <a:noFill/>
                    </a:lnB>
                  </a:tcPr>
                </a:tc>
                <a:tc>
                  <a:txBody>
                    <a:bodyPr/>
                    <a:lstStyle/>
                    <a:p>
                      <a:pPr algn="l"/>
                      <a:r>
                        <a:rPr lang="en-US" sz="1800" baseline="0">
                          <a:latin typeface="+mn-lt"/>
                        </a:rPr>
                        <a:t>Asn</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AGC</a:t>
                      </a:r>
                    </a:p>
                  </a:txBody>
                  <a:tcPr marL="50993" marR="50993" marT="28329" marB="28329" anchor="ctr">
                    <a:lnL>
                      <a:noFill/>
                    </a:lnL>
                    <a:lnR>
                      <a:noFill/>
                    </a:lnR>
                    <a:lnT>
                      <a:noFill/>
                    </a:lnT>
                    <a:lnB>
                      <a:noFill/>
                    </a:lnB>
                  </a:tcPr>
                </a:tc>
                <a:tc>
                  <a:txBody>
                    <a:bodyPr/>
                    <a:lstStyle/>
                    <a:p>
                      <a:r>
                        <a:rPr lang="en-US" sz="1800" baseline="0">
                          <a:latin typeface="+mn-lt"/>
                        </a:rPr>
                        <a:t>Ser</a:t>
                      </a:r>
                    </a:p>
                  </a:txBody>
                  <a:tcPr marL="50993" marR="50993" marT="28329" marB="28329" anchor="ctr">
                    <a:lnL>
                      <a:noFill/>
                    </a:lnL>
                    <a:lnR>
                      <a:noFill/>
                    </a:lnR>
                    <a:lnT>
                      <a:noFill/>
                    </a:lnT>
                    <a:lnB>
                      <a:noFill/>
                    </a:lnB>
                  </a:tcPr>
                </a:tc>
              </a:tr>
              <a:tr h="346706">
                <a:tc>
                  <a:txBody>
                    <a:bodyPr/>
                    <a:lstStyle/>
                    <a:p>
                      <a:r>
                        <a:rPr lang="en-US" sz="1800" baseline="0">
                          <a:latin typeface="+mn-lt"/>
                        </a:rPr>
                        <a:t>ATA</a:t>
                      </a:r>
                    </a:p>
                  </a:txBody>
                  <a:tcPr marL="50993" marR="50993" marT="28329" marB="28329" anchor="ctr">
                    <a:lnL>
                      <a:noFill/>
                    </a:lnL>
                    <a:lnR>
                      <a:noFill/>
                    </a:lnR>
                    <a:lnT>
                      <a:noFill/>
                    </a:lnT>
                    <a:lnB>
                      <a:noFill/>
                    </a:lnB>
                  </a:tcPr>
                </a:tc>
                <a:tc>
                  <a:txBody>
                    <a:bodyPr/>
                    <a:lstStyle/>
                    <a:p>
                      <a:r>
                        <a:rPr lang="en-US" sz="1800" baseline="0">
                          <a:latin typeface="+mn-lt"/>
                        </a:rPr>
                        <a:t>Ile</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ACA</a:t>
                      </a:r>
                    </a:p>
                  </a:txBody>
                  <a:tcPr marL="50993" marR="50993" marT="28329" marB="28329" anchor="ctr">
                    <a:lnL>
                      <a:noFill/>
                    </a:lnL>
                    <a:lnR>
                      <a:noFill/>
                    </a:lnR>
                    <a:lnT>
                      <a:noFill/>
                    </a:lnT>
                    <a:lnB>
                      <a:noFill/>
                    </a:lnB>
                  </a:tcPr>
                </a:tc>
                <a:tc>
                  <a:txBody>
                    <a:bodyPr/>
                    <a:lstStyle/>
                    <a:p>
                      <a:r>
                        <a:rPr lang="en-US" sz="1800" baseline="0" dirty="0" err="1">
                          <a:latin typeface="+mn-lt"/>
                        </a:rPr>
                        <a:t>Thr</a:t>
                      </a:r>
                      <a:endParaRPr lang="en-US" sz="1800" baseline="0" dirty="0">
                        <a:latin typeface="+mn-lt"/>
                      </a:endParaRPr>
                    </a:p>
                  </a:txBody>
                  <a:tcPr marL="50993" marR="50993" marT="28329" marB="28329" anchor="ctr">
                    <a:lnL>
                      <a:noFill/>
                    </a:lnL>
                    <a:lnR>
                      <a:noFill/>
                    </a:lnR>
                    <a:lnT>
                      <a:noFill/>
                    </a:lnT>
                    <a:lnB>
                      <a:noFill/>
                    </a:lnB>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dirty="0">
                          <a:latin typeface="+mn-lt"/>
                        </a:rPr>
                        <a:t>AAA</a:t>
                      </a:r>
                    </a:p>
                  </a:txBody>
                  <a:tcPr marL="50993" marR="50993" marT="28329" marB="28329" anchor="ctr">
                    <a:lnL>
                      <a:noFill/>
                    </a:lnL>
                    <a:lnR>
                      <a:noFill/>
                    </a:lnR>
                    <a:lnT>
                      <a:noFill/>
                    </a:lnT>
                    <a:lnB>
                      <a:noFill/>
                    </a:lnB>
                  </a:tcPr>
                </a:tc>
                <a:tc>
                  <a:txBody>
                    <a:bodyPr/>
                    <a:lstStyle/>
                    <a:p>
                      <a:pPr algn="l"/>
                      <a:r>
                        <a:rPr lang="en-US" sz="1800" baseline="0">
                          <a:latin typeface="+mn-lt"/>
                        </a:rPr>
                        <a:t>Lys</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AGA</a:t>
                      </a:r>
                    </a:p>
                  </a:txBody>
                  <a:tcPr marL="50993" marR="50993" marT="28329" marB="28329" anchor="ctr">
                    <a:lnL>
                      <a:noFill/>
                    </a:lnL>
                    <a:lnR>
                      <a:noFill/>
                    </a:lnR>
                    <a:lnT>
                      <a:noFill/>
                    </a:lnT>
                    <a:lnB>
                      <a:noFill/>
                    </a:lnB>
                  </a:tcPr>
                </a:tc>
                <a:tc>
                  <a:txBody>
                    <a:bodyPr/>
                    <a:lstStyle/>
                    <a:p>
                      <a:r>
                        <a:rPr lang="en-US" sz="1800" baseline="0">
                          <a:latin typeface="+mn-lt"/>
                        </a:rPr>
                        <a:t>Arg</a:t>
                      </a:r>
                    </a:p>
                  </a:txBody>
                  <a:tcPr marL="50993" marR="50993" marT="28329" marB="28329" anchor="ctr">
                    <a:lnL>
                      <a:noFill/>
                    </a:lnL>
                    <a:lnR>
                      <a:noFill/>
                    </a:lnR>
                    <a:lnT>
                      <a:noFill/>
                    </a:lnT>
                    <a:lnB>
                      <a:noFill/>
                    </a:lnB>
                  </a:tcPr>
                </a:tc>
              </a:tr>
              <a:tr h="485455">
                <a:tc>
                  <a:txBody>
                    <a:bodyPr/>
                    <a:lstStyle/>
                    <a:p>
                      <a:r>
                        <a:rPr lang="en-US" sz="1800" baseline="0">
                          <a:latin typeface="+mn-lt"/>
                        </a:rPr>
                        <a:t>ATG</a:t>
                      </a:r>
                    </a:p>
                  </a:txBody>
                  <a:tcPr marL="50993" marR="50993" marT="28329" marB="28329" anchor="ctr">
                    <a:lnL>
                      <a:noFill/>
                    </a:lnL>
                    <a:lnR>
                      <a:noFill/>
                    </a:lnR>
                    <a:lnT>
                      <a:noFill/>
                    </a:lnT>
                    <a:lnB>
                      <a:noFill/>
                    </a:lnB>
                  </a:tcPr>
                </a:tc>
                <a:tc>
                  <a:txBody>
                    <a:bodyPr/>
                    <a:lstStyle/>
                    <a:p>
                      <a:r>
                        <a:rPr lang="en-US" sz="1800" baseline="0" dirty="0" smtClean="0">
                          <a:latin typeface="+mn-lt"/>
                        </a:rPr>
                        <a:t>Met*</a:t>
                      </a:r>
                      <a:endParaRPr lang="en-US" sz="1800" baseline="0" dirty="0">
                        <a:latin typeface="+mn-lt"/>
                      </a:endParaRP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ACG</a:t>
                      </a:r>
                    </a:p>
                  </a:txBody>
                  <a:tcPr marL="50993" marR="50993" marT="28329" marB="28329" anchor="ctr">
                    <a:lnL>
                      <a:noFill/>
                    </a:lnL>
                    <a:lnR>
                      <a:noFill/>
                    </a:lnR>
                    <a:lnT>
                      <a:noFill/>
                    </a:lnT>
                    <a:lnB>
                      <a:noFill/>
                    </a:lnB>
                  </a:tcPr>
                </a:tc>
                <a:tc>
                  <a:txBody>
                    <a:bodyPr/>
                    <a:lstStyle/>
                    <a:p>
                      <a:r>
                        <a:rPr lang="en-US" sz="1800" baseline="0">
                          <a:latin typeface="+mn-lt"/>
                        </a:rPr>
                        <a:t>Thr</a:t>
                      </a:r>
                    </a:p>
                  </a:txBody>
                  <a:tcPr marL="50993" marR="50993" marT="28329" marB="28329" anchor="ctr">
                    <a:lnL>
                      <a:noFill/>
                    </a:lnL>
                    <a:lnR>
                      <a:noFill/>
                    </a:lnR>
                    <a:lnT>
                      <a:noFill/>
                    </a:lnT>
                    <a:lnB>
                      <a:noFill/>
                    </a:lnB>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dirty="0">
                          <a:latin typeface="+mn-lt"/>
                        </a:rPr>
                        <a:t>AAG</a:t>
                      </a:r>
                    </a:p>
                  </a:txBody>
                  <a:tcPr marL="50993" marR="50993" marT="28329" marB="28329" anchor="ctr">
                    <a:lnL>
                      <a:noFill/>
                    </a:lnL>
                    <a:lnR>
                      <a:noFill/>
                    </a:lnR>
                    <a:lnT>
                      <a:noFill/>
                    </a:lnT>
                    <a:lnB>
                      <a:noFill/>
                    </a:lnB>
                  </a:tcPr>
                </a:tc>
                <a:tc>
                  <a:txBody>
                    <a:bodyPr/>
                    <a:lstStyle/>
                    <a:p>
                      <a:pPr algn="l"/>
                      <a:r>
                        <a:rPr lang="en-US" sz="1800" baseline="0">
                          <a:latin typeface="+mn-lt"/>
                        </a:rPr>
                        <a:t>Lys</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AGG</a:t>
                      </a:r>
                    </a:p>
                  </a:txBody>
                  <a:tcPr marL="50993" marR="50993" marT="28329" marB="28329" anchor="ctr">
                    <a:lnL>
                      <a:noFill/>
                    </a:lnL>
                    <a:lnR>
                      <a:noFill/>
                    </a:lnR>
                    <a:lnT>
                      <a:noFill/>
                    </a:lnT>
                    <a:lnB>
                      <a:noFill/>
                    </a:lnB>
                  </a:tcPr>
                </a:tc>
                <a:tc>
                  <a:txBody>
                    <a:bodyPr/>
                    <a:lstStyle/>
                    <a:p>
                      <a:r>
                        <a:rPr lang="en-US" sz="1800" baseline="0">
                          <a:latin typeface="+mn-lt"/>
                        </a:rPr>
                        <a:t>Arg</a:t>
                      </a:r>
                    </a:p>
                  </a:txBody>
                  <a:tcPr marL="50993" marR="50993" marT="28329" marB="28329" anchor="ctr">
                    <a:lnL>
                      <a:noFill/>
                    </a:lnL>
                    <a:lnR>
                      <a:noFill/>
                    </a:lnR>
                    <a:lnT>
                      <a:noFill/>
                    </a:lnT>
                    <a:lnB>
                      <a:noFill/>
                    </a:lnB>
                  </a:tcPr>
                </a:tc>
              </a:tr>
              <a:tr h="346706">
                <a:tc>
                  <a:txBody>
                    <a:bodyPr/>
                    <a:lstStyle/>
                    <a:p>
                      <a:r>
                        <a:rPr lang="en-US" sz="1800" baseline="0">
                          <a:latin typeface="+mn-lt"/>
                        </a:rPr>
                        <a:t>GTT</a:t>
                      </a:r>
                    </a:p>
                  </a:txBody>
                  <a:tcPr marL="50993" marR="50993" marT="28329" marB="28329" anchor="ctr">
                    <a:lnL>
                      <a:noFill/>
                    </a:lnL>
                    <a:lnR>
                      <a:noFill/>
                    </a:lnR>
                    <a:lnT>
                      <a:noFill/>
                    </a:lnT>
                    <a:lnB>
                      <a:noFill/>
                    </a:lnB>
                  </a:tcPr>
                </a:tc>
                <a:tc>
                  <a:txBody>
                    <a:bodyPr/>
                    <a:lstStyle/>
                    <a:p>
                      <a:r>
                        <a:rPr lang="en-US" sz="1800" baseline="0">
                          <a:latin typeface="+mn-lt"/>
                        </a:rPr>
                        <a:t>Val</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dirty="0">
                          <a:latin typeface="+mn-lt"/>
                        </a:rPr>
                        <a:t>GCT</a:t>
                      </a:r>
                    </a:p>
                  </a:txBody>
                  <a:tcPr marL="50993" marR="50993" marT="28329" marB="28329" anchor="ctr">
                    <a:lnL>
                      <a:noFill/>
                    </a:lnL>
                    <a:lnR>
                      <a:noFill/>
                    </a:lnR>
                    <a:lnT>
                      <a:noFill/>
                    </a:lnT>
                    <a:lnB>
                      <a:noFill/>
                    </a:lnB>
                    <a:solidFill>
                      <a:schemeClr val="accent2">
                        <a:lumMod val="20000"/>
                        <a:lumOff val="80000"/>
                        <a:alpha val="50000"/>
                      </a:schemeClr>
                    </a:solidFill>
                  </a:tcPr>
                </a:tc>
                <a:tc>
                  <a:txBody>
                    <a:bodyPr/>
                    <a:lstStyle/>
                    <a:p>
                      <a:r>
                        <a:rPr lang="en-US" sz="1800" baseline="0" dirty="0">
                          <a:latin typeface="+mn-lt"/>
                        </a:rPr>
                        <a:t>Ala</a:t>
                      </a:r>
                    </a:p>
                  </a:txBody>
                  <a:tcPr marL="50993" marR="50993" marT="28329" marB="28329" anchor="ctr">
                    <a:lnL>
                      <a:noFill/>
                    </a:lnL>
                    <a:lnR>
                      <a:noFill/>
                    </a:lnR>
                    <a:lnT>
                      <a:noFill/>
                    </a:lnT>
                    <a:lnB>
                      <a:noFill/>
                    </a:lnB>
                    <a:solidFill>
                      <a:schemeClr val="accent2">
                        <a:lumMod val="20000"/>
                        <a:lumOff val="80000"/>
                        <a:alpha val="50000"/>
                      </a:schemeClr>
                    </a:solidFill>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dirty="0">
                          <a:latin typeface="+mn-lt"/>
                        </a:rPr>
                        <a:t>GAT</a:t>
                      </a:r>
                    </a:p>
                  </a:txBody>
                  <a:tcPr marL="50993" marR="50993" marT="28329" marB="28329" anchor="ctr">
                    <a:lnL>
                      <a:noFill/>
                    </a:lnL>
                    <a:lnR>
                      <a:noFill/>
                    </a:lnR>
                    <a:lnT>
                      <a:noFill/>
                    </a:lnT>
                    <a:lnB>
                      <a:noFill/>
                    </a:lnB>
                  </a:tcPr>
                </a:tc>
                <a:tc>
                  <a:txBody>
                    <a:bodyPr/>
                    <a:lstStyle/>
                    <a:p>
                      <a:pPr algn="l"/>
                      <a:r>
                        <a:rPr lang="en-US" sz="1800" baseline="0" dirty="0" smtClean="0">
                          <a:latin typeface="+mn-lt"/>
                        </a:rPr>
                        <a:t>Asp</a:t>
                      </a:r>
                      <a:endParaRPr lang="en-US" sz="1800" baseline="0" dirty="0">
                        <a:latin typeface="+mn-lt"/>
                      </a:endParaRP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GGT</a:t>
                      </a:r>
                    </a:p>
                  </a:txBody>
                  <a:tcPr marL="50993" marR="50993" marT="28329" marB="28329" anchor="ctr">
                    <a:lnL>
                      <a:noFill/>
                    </a:lnL>
                    <a:lnR>
                      <a:noFill/>
                    </a:lnR>
                    <a:lnT>
                      <a:noFill/>
                    </a:lnT>
                    <a:lnB>
                      <a:noFill/>
                    </a:lnB>
                  </a:tcPr>
                </a:tc>
                <a:tc>
                  <a:txBody>
                    <a:bodyPr/>
                    <a:lstStyle/>
                    <a:p>
                      <a:r>
                        <a:rPr lang="en-US" sz="1800" baseline="0">
                          <a:latin typeface="+mn-lt"/>
                        </a:rPr>
                        <a:t>Gly</a:t>
                      </a:r>
                    </a:p>
                  </a:txBody>
                  <a:tcPr marL="50993" marR="50993" marT="28329" marB="28329" anchor="ctr">
                    <a:lnL>
                      <a:noFill/>
                    </a:lnL>
                    <a:lnR>
                      <a:noFill/>
                    </a:lnR>
                    <a:lnT>
                      <a:noFill/>
                    </a:lnT>
                    <a:lnB>
                      <a:noFill/>
                    </a:lnB>
                  </a:tcPr>
                </a:tc>
              </a:tr>
              <a:tr h="346706">
                <a:tc>
                  <a:txBody>
                    <a:bodyPr/>
                    <a:lstStyle/>
                    <a:p>
                      <a:r>
                        <a:rPr lang="en-US" sz="1800" baseline="0">
                          <a:latin typeface="+mn-lt"/>
                        </a:rPr>
                        <a:t>GTC</a:t>
                      </a:r>
                    </a:p>
                  </a:txBody>
                  <a:tcPr marL="50993" marR="50993" marT="28329" marB="28329" anchor="ctr">
                    <a:lnL>
                      <a:noFill/>
                    </a:lnL>
                    <a:lnR>
                      <a:noFill/>
                    </a:lnR>
                    <a:lnT>
                      <a:noFill/>
                    </a:lnT>
                    <a:lnB>
                      <a:noFill/>
                    </a:lnB>
                  </a:tcPr>
                </a:tc>
                <a:tc>
                  <a:txBody>
                    <a:bodyPr/>
                    <a:lstStyle/>
                    <a:p>
                      <a:r>
                        <a:rPr lang="en-US" sz="1800" baseline="0">
                          <a:latin typeface="+mn-lt"/>
                        </a:rPr>
                        <a:t>Val</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GCC</a:t>
                      </a:r>
                    </a:p>
                  </a:txBody>
                  <a:tcPr marL="50993" marR="50993" marT="28329" marB="28329" anchor="ctr">
                    <a:lnL>
                      <a:noFill/>
                    </a:lnL>
                    <a:lnR>
                      <a:noFill/>
                    </a:lnR>
                    <a:lnT>
                      <a:noFill/>
                    </a:lnT>
                    <a:lnB>
                      <a:noFill/>
                    </a:lnB>
                    <a:solidFill>
                      <a:schemeClr val="accent2">
                        <a:lumMod val="20000"/>
                        <a:lumOff val="80000"/>
                        <a:alpha val="50000"/>
                      </a:schemeClr>
                    </a:solidFill>
                  </a:tcPr>
                </a:tc>
                <a:tc>
                  <a:txBody>
                    <a:bodyPr/>
                    <a:lstStyle/>
                    <a:p>
                      <a:r>
                        <a:rPr lang="en-US" sz="1800" baseline="0" dirty="0">
                          <a:latin typeface="+mn-lt"/>
                        </a:rPr>
                        <a:t>Ala</a:t>
                      </a:r>
                    </a:p>
                  </a:txBody>
                  <a:tcPr marL="50993" marR="50993" marT="28329" marB="28329" anchor="ctr">
                    <a:lnL>
                      <a:noFill/>
                    </a:lnL>
                    <a:lnR>
                      <a:noFill/>
                    </a:lnR>
                    <a:lnT>
                      <a:noFill/>
                    </a:lnT>
                    <a:lnB>
                      <a:noFill/>
                    </a:lnB>
                    <a:solidFill>
                      <a:schemeClr val="accent2">
                        <a:lumMod val="20000"/>
                        <a:lumOff val="80000"/>
                        <a:alpha val="50000"/>
                      </a:schemeClr>
                    </a:solidFill>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dirty="0">
                          <a:latin typeface="+mn-lt"/>
                        </a:rPr>
                        <a:t>GAC</a:t>
                      </a:r>
                    </a:p>
                  </a:txBody>
                  <a:tcPr marL="50993" marR="50993" marT="28329" marB="28329" anchor="ctr">
                    <a:lnL>
                      <a:noFill/>
                    </a:lnL>
                    <a:lnR>
                      <a:noFill/>
                    </a:lnR>
                    <a:lnT>
                      <a:noFill/>
                    </a:lnT>
                    <a:lnB>
                      <a:noFill/>
                    </a:lnB>
                  </a:tcPr>
                </a:tc>
                <a:tc>
                  <a:txBody>
                    <a:bodyPr/>
                    <a:lstStyle/>
                    <a:p>
                      <a:pPr algn="l"/>
                      <a:r>
                        <a:rPr lang="en-US" sz="1800" baseline="0" dirty="0">
                          <a:latin typeface="+mn-lt"/>
                        </a:rPr>
                        <a:t>Asp</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GGC</a:t>
                      </a:r>
                    </a:p>
                  </a:txBody>
                  <a:tcPr marL="50993" marR="50993" marT="28329" marB="28329" anchor="ctr">
                    <a:lnL>
                      <a:noFill/>
                    </a:lnL>
                    <a:lnR>
                      <a:noFill/>
                    </a:lnR>
                    <a:lnT>
                      <a:noFill/>
                    </a:lnT>
                    <a:lnB>
                      <a:noFill/>
                    </a:lnB>
                  </a:tcPr>
                </a:tc>
                <a:tc>
                  <a:txBody>
                    <a:bodyPr/>
                    <a:lstStyle/>
                    <a:p>
                      <a:r>
                        <a:rPr lang="en-US" sz="1800" baseline="0">
                          <a:latin typeface="+mn-lt"/>
                        </a:rPr>
                        <a:t>Gly</a:t>
                      </a:r>
                    </a:p>
                  </a:txBody>
                  <a:tcPr marL="50993" marR="50993" marT="28329" marB="28329" anchor="ctr">
                    <a:lnL>
                      <a:noFill/>
                    </a:lnL>
                    <a:lnR>
                      <a:noFill/>
                    </a:lnR>
                    <a:lnT>
                      <a:noFill/>
                    </a:lnT>
                    <a:lnB>
                      <a:noFill/>
                    </a:lnB>
                  </a:tcPr>
                </a:tc>
              </a:tr>
              <a:tr h="346706">
                <a:tc>
                  <a:txBody>
                    <a:bodyPr/>
                    <a:lstStyle/>
                    <a:p>
                      <a:r>
                        <a:rPr lang="en-US" sz="1800" baseline="0">
                          <a:latin typeface="+mn-lt"/>
                        </a:rPr>
                        <a:t>GTA</a:t>
                      </a:r>
                    </a:p>
                  </a:txBody>
                  <a:tcPr marL="50993" marR="50993" marT="28329" marB="28329" anchor="ctr">
                    <a:lnL>
                      <a:noFill/>
                    </a:lnL>
                    <a:lnR>
                      <a:noFill/>
                    </a:lnR>
                    <a:lnT>
                      <a:noFill/>
                    </a:lnT>
                    <a:lnB>
                      <a:noFill/>
                    </a:lnB>
                  </a:tcPr>
                </a:tc>
                <a:tc>
                  <a:txBody>
                    <a:bodyPr/>
                    <a:lstStyle/>
                    <a:p>
                      <a:r>
                        <a:rPr lang="en-US" sz="1800" baseline="0">
                          <a:latin typeface="+mn-lt"/>
                        </a:rPr>
                        <a:t>Val</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GCA</a:t>
                      </a:r>
                    </a:p>
                  </a:txBody>
                  <a:tcPr marL="50993" marR="50993" marT="28329" marB="28329" anchor="ctr">
                    <a:lnL>
                      <a:noFill/>
                    </a:lnL>
                    <a:lnR>
                      <a:noFill/>
                    </a:lnR>
                    <a:lnT>
                      <a:noFill/>
                    </a:lnT>
                    <a:lnB>
                      <a:noFill/>
                    </a:lnB>
                    <a:solidFill>
                      <a:schemeClr val="accent2">
                        <a:lumMod val="20000"/>
                        <a:lumOff val="80000"/>
                        <a:alpha val="50000"/>
                      </a:schemeClr>
                    </a:solidFill>
                  </a:tcPr>
                </a:tc>
                <a:tc>
                  <a:txBody>
                    <a:bodyPr/>
                    <a:lstStyle/>
                    <a:p>
                      <a:r>
                        <a:rPr lang="en-US" sz="1800" baseline="0" dirty="0">
                          <a:latin typeface="+mn-lt"/>
                        </a:rPr>
                        <a:t>Ala</a:t>
                      </a:r>
                    </a:p>
                  </a:txBody>
                  <a:tcPr marL="50993" marR="50993" marT="28329" marB="28329" anchor="ctr">
                    <a:lnL>
                      <a:noFill/>
                    </a:lnL>
                    <a:lnR>
                      <a:noFill/>
                    </a:lnR>
                    <a:lnT>
                      <a:noFill/>
                    </a:lnT>
                    <a:lnB>
                      <a:noFill/>
                    </a:lnB>
                    <a:solidFill>
                      <a:schemeClr val="accent2">
                        <a:lumMod val="20000"/>
                        <a:lumOff val="80000"/>
                        <a:alpha val="50000"/>
                      </a:schemeClr>
                    </a:solidFill>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dirty="0">
                          <a:latin typeface="+mn-lt"/>
                        </a:rPr>
                        <a:t>GAA</a:t>
                      </a:r>
                    </a:p>
                  </a:txBody>
                  <a:tcPr marL="50993" marR="50993" marT="28329" marB="28329" anchor="ctr">
                    <a:lnL>
                      <a:noFill/>
                    </a:lnL>
                    <a:lnR>
                      <a:noFill/>
                    </a:lnR>
                    <a:lnT>
                      <a:noFill/>
                    </a:lnT>
                    <a:lnB>
                      <a:noFill/>
                    </a:lnB>
                    <a:solidFill>
                      <a:srgbClr val="FFFF00"/>
                    </a:solidFill>
                  </a:tcPr>
                </a:tc>
                <a:tc>
                  <a:txBody>
                    <a:bodyPr/>
                    <a:lstStyle/>
                    <a:p>
                      <a:pPr algn="l"/>
                      <a:r>
                        <a:rPr lang="en-US" sz="1800" baseline="0" dirty="0" err="1">
                          <a:latin typeface="+mn-lt"/>
                        </a:rPr>
                        <a:t>Glu</a:t>
                      </a:r>
                      <a:endParaRPr lang="en-US" sz="1800" baseline="0" dirty="0">
                        <a:latin typeface="+mn-lt"/>
                      </a:endParaRPr>
                    </a:p>
                  </a:txBody>
                  <a:tcPr marL="50993" marR="50993" marT="28329" marB="28329" anchor="ctr">
                    <a:lnL>
                      <a:noFill/>
                    </a:lnL>
                    <a:lnR>
                      <a:noFill/>
                    </a:lnR>
                    <a:lnT>
                      <a:noFill/>
                    </a:lnT>
                    <a:lnB>
                      <a:noFill/>
                    </a:lnB>
                    <a:solidFill>
                      <a:srgbClr val="FFFF00"/>
                    </a:solidFill>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GGA</a:t>
                      </a:r>
                    </a:p>
                  </a:txBody>
                  <a:tcPr marL="50993" marR="50993" marT="28329" marB="28329" anchor="ctr">
                    <a:lnL>
                      <a:noFill/>
                    </a:lnL>
                    <a:lnR>
                      <a:noFill/>
                    </a:lnR>
                    <a:lnT>
                      <a:noFill/>
                    </a:lnT>
                    <a:lnB>
                      <a:noFill/>
                    </a:lnB>
                  </a:tcPr>
                </a:tc>
                <a:tc>
                  <a:txBody>
                    <a:bodyPr/>
                    <a:lstStyle/>
                    <a:p>
                      <a:r>
                        <a:rPr lang="en-US" sz="1800" baseline="0">
                          <a:latin typeface="+mn-lt"/>
                        </a:rPr>
                        <a:t>Gly</a:t>
                      </a:r>
                    </a:p>
                  </a:txBody>
                  <a:tcPr marL="50993" marR="50993" marT="28329" marB="28329" anchor="ctr">
                    <a:lnL>
                      <a:noFill/>
                    </a:lnL>
                    <a:lnR>
                      <a:noFill/>
                    </a:lnR>
                    <a:lnT>
                      <a:noFill/>
                    </a:lnT>
                    <a:lnB>
                      <a:noFill/>
                    </a:lnB>
                  </a:tcPr>
                </a:tc>
              </a:tr>
              <a:tr h="346706">
                <a:tc>
                  <a:txBody>
                    <a:bodyPr/>
                    <a:lstStyle/>
                    <a:p>
                      <a:r>
                        <a:rPr lang="en-US" sz="1800" baseline="0">
                          <a:latin typeface="+mn-lt"/>
                        </a:rPr>
                        <a:t>GTG</a:t>
                      </a:r>
                    </a:p>
                  </a:txBody>
                  <a:tcPr marL="50993" marR="50993" marT="28329" marB="28329" anchor="ctr">
                    <a:lnL>
                      <a:noFill/>
                    </a:lnL>
                    <a:lnR>
                      <a:noFill/>
                    </a:lnR>
                    <a:lnT>
                      <a:noFill/>
                    </a:lnT>
                    <a:lnB>
                      <a:noFill/>
                    </a:lnB>
                  </a:tcPr>
                </a:tc>
                <a:tc>
                  <a:txBody>
                    <a:bodyPr/>
                    <a:lstStyle/>
                    <a:p>
                      <a:r>
                        <a:rPr lang="en-US" sz="1800" baseline="0" dirty="0">
                          <a:latin typeface="+mn-lt"/>
                        </a:rPr>
                        <a:t>Val</a:t>
                      </a:r>
                    </a:p>
                  </a:txBody>
                  <a:tcPr marL="50993" marR="50993" marT="28329" marB="28329" anchor="ctr">
                    <a:lnL>
                      <a:noFill/>
                    </a:lnL>
                    <a:lnR>
                      <a:noFill/>
                    </a:lnR>
                    <a:lnT>
                      <a:noFill/>
                    </a:lnT>
                    <a:lnB>
                      <a:noFill/>
                    </a:lnB>
                  </a:tcPr>
                </a:tc>
                <a:tc>
                  <a:txBody>
                    <a:bodyPr/>
                    <a:lstStyle/>
                    <a:p>
                      <a:endParaRPr lang="ru-RU" sz="1800" baseline="0">
                        <a:latin typeface="+mn-lt"/>
                      </a:endParaRPr>
                    </a:p>
                  </a:txBody>
                  <a:tcPr marL="50993" marR="50993" marT="28329" marB="28329" anchor="ctr">
                    <a:lnL>
                      <a:noFill/>
                    </a:lnL>
                    <a:lnR>
                      <a:noFill/>
                    </a:lnR>
                    <a:lnT>
                      <a:noFill/>
                    </a:lnT>
                    <a:lnB>
                      <a:noFill/>
                    </a:lnB>
                  </a:tcPr>
                </a:tc>
                <a:tc>
                  <a:txBody>
                    <a:bodyPr/>
                    <a:lstStyle/>
                    <a:p>
                      <a:r>
                        <a:rPr lang="en-US" sz="1800" baseline="0">
                          <a:latin typeface="+mn-lt"/>
                        </a:rPr>
                        <a:t>GCG</a:t>
                      </a:r>
                    </a:p>
                  </a:txBody>
                  <a:tcPr marL="50993" marR="50993" marT="28329" marB="28329" anchor="ctr">
                    <a:lnL>
                      <a:noFill/>
                    </a:lnL>
                    <a:lnR>
                      <a:noFill/>
                    </a:lnR>
                    <a:lnT>
                      <a:noFill/>
                    </a:lnT>
                    <a:lnB>
                      <a:noFill/>
                    </a:lnB>
                    <a:solidFill>
                      <a:schemeClr val="accent2">
                        <a:lumMod val="20000"/>
                        <a:lumOff val="80000"/>
                        <a:alpha val="50000"/>
                      </a:schemeClr>
                    </a:solidFill>
                  </a:tcPr>
                </a:tc>
                <a:tc>
                  <a:txBody>
                    <a:bodyPr/>
                    <a:lstStyle/>
                    <a:p>
                      <a:r>
                        <a:rPr lang="en-US" sz="1800" baseline="0" dirty="0">
                          <a:latin typeface="+mn-lt"/>
                        </a:rPr>
                        <a:t>Ala</a:t>
                      </a:r>
                    </a:p>
                  </a:txBody>
                  <a:tcPr marL="50993" marR="50993" marT="28329" marB="28329" anchor="ctr">
                    <a:lnL>
                      <a:noFill/>
                    </a:lnL>
                    <a:lnR>
                      <a:noFill/>
                    </a:lnR>
                    <a:lnT>
                      <a:noFill/>
                    </a:lnT>
                    <a:lnB>
                      <a:noFill/>
                    </a:lnB>
                    <a:solidFill>
                      <a:schemeClr val="accent2">
                        <a:lumMod val="20000"/>
                        <a:lumOff val="80000"/>
                        <a:alpha val="50000"/>
                      </a:schemeClr>
                    </a:solidFill>
                  </a:tcPr>
                </a:tc>
                <a:tc>
                  <a:txBody>
                    <a:bodyPr/>
                    <a:lstStyle/>
                    <a:p>
                      <a:pPr algn="l"/>
                      <a:endParaRPr lang="ru-RU" sz="1800" baseline="0" dirty="0">
                        <a:latin typeface="+mn-lt"/>
                      </a:endParaRPr>
                    </a:p>
                  </a:txBody>
                  <a:tcPr marL="50993" marR="50993" marT="28329" marB="28329" anchor="ctr">
                    <a:lnL>
                      <a:noFill/>
                    </a:lnL>
                    <a:lnR>
                      <a:noFill/>
                    </a:lnR>
                    <a:lnT>
                      <a:noFill/>
                    </a:lnT>
                    <a:lnB>
                      <a:noFill/>
                    </a:lnB>
                  </a:tcPr>
                </a:tc>
                <a:tc>
                  <a:txBody>
                    <a:bodyPr/>
                    <a:lstStyle/>
                    <a:p>
                      <a:pPr algn="l"/>
                      <a:r>
                        <a:rPr lang="en-US" sz="1800" baseline="0" dirty="0">
                          <a:latin typeface="+mn-lt"/>
                        </a:rPr>
                        <a:t>GAG</a:t>
                      </a:r>
                    </a:p>
                  </a:txBody>
                  <a:tcPr marL="50993" marR="50993" marT="28329" marB="28329" anchor="ctr">
                    <a:lnL>
                      <a:noFill/>
                    </a:lnL>
                    <a:lnR>
                      <a:noFill/>
                    </a:lnR>
                    <a:lnT>
                      <a:noFill/>
                    </a:lnT>
                    <a:lnB>
                      <a:noFill/>
                    </a:lnB>
                    <a:solidFill>
                      <a:srgbClr val="FFFF00"/>
                    </a:solidFill>
                  </a:tcPr>
                </a:tc>
                <a:tc>
                  <a:txBody>
                    <a:bodyPr/>
                    <a:lstStyle/>
                    <a:p>
                      <a:pPr algn="l"/>
                      <a:r>
                        <a:rPr lang="en-US" sz="1800" baseline="0" dirty="0" err="1">
                          <a:latin typeface="+mn-lt"/>
                        </a:rPr>
                        <a:t>Glu</a:t>
                      </a:r>
                      <a:endParaRPr lang="en-US" sz="1800" baseline="0" dirty="0">
                        <a:latin typeface="+mn-lt"/>
                      </a:endParaRPr>
                    </a:p>
                  </a:txBody>
                  <a:tcPr marL="50993" marR="50993" marT="28329" marB="28329" anchor="ctr">
                    <a:lnL>
                      <a:noFill/>
                    </a:lnL>
                    <a:lnR>
                      <a:noFill/>
                    </a:lnR>
                    <a:lnT>
                      <a:noFill/>
                    </a:lnT>
                    <a:lnB>
                      <a:noFill/>
                    </a:lnB>
                    <a:solidFill>
                      <a:srgbClr val="FFFF00"/>
                    </a:solidFill>
                  </a:tcPr>
                </a:tc>
                <a:tc>
                  <a:txBody>
                    <a:bodyPr/>
                    <a:lstStyle/>
                    <a:p>
                      <a:endParaRPr lang="ru-RU" sz="1800" baseline="0" dirty="0">
                        <a:latin typeface="+mn-lt"/>
                      </a:endParaRPr>
                    </a:p>
                  </a:txBody>
                  <a:tcPr marL="50993" marR="50993" marT="28329" marB="28329" anchor="ctr">
                    <a:lnL>
                      <a:noFill/>
                    </a:lnL>
                    <a:lnR>
                      <a:noFill/>
                    </a:lnR>
                    <a:lnT>
                      <a:noFill/>
                    </a:lnT>
                    <a:lnB>
                      <a:noFill/>
                    </a:lnB>
                  </a:tcPr>
                </a:tc>
                <a:tc>
                  <a:txBody>
                    <a:bodyPr/>
                    <a:lstStyle/>
                    <a:p>
                      <a:r>
                        <a:rPr lang="en-US" sz="1800" baseline="0" dirty="0">
                          <a:latin typeface="+mn-lt"/>
                        </a:rPr>
                        <a:t>GGG</a:t>
                      </a:r>
                    </a:p>
                  </a:txBody>
                  <a:tcPr marL="50993" marR="50993" marT="28329" marB="28329" anchor="ctr">
                    <a:lnL>
                      <a:noFill/>
                    </a:lnL>
                    <a:lnR>
                      <a:noFill/>
                    </a:lnR>
                    <a:lnT>
                      <a:noFill/>
                    </a:lnT>
                    <a:lnB>
                      <a:noFill/>
                    </a:lnB>
                  </a:tcPr>
                </a:tc>
                <a:tc>
                  <a:txBody>
                    <a:bodyPr/>
                    <a:lstStyle/>
                    <a:p>
                      <a:r>
                        <a:rPr lang="en-US" sz="1800" baseline="0" dirty="0" err="1">
                          <a:latin typeface="+mn-lt"/>
                        </a:rPr>
                        <a:t>Gly</a:t>
                      </a:r>
                      <a:endParaRPr lang="en-US" sz="1800" baseline="0" dirty="0">
                        <a:latin typeface="+mn-lt"/>
                      </a:endParaRPr>
                    </a:p>
                  </a:txBody>
                  <a:tcPr marL="50993" marR="50993" marT="28329" marB="28329" anchor="ctr">
                    <a:lnL>
                      <a:noFill/>
                    </a:lnL>
                    <a:lnR>
                      <a:noFill/>
                    </a:lnR>
                    <a:lnT>
                      <a:noFill/>
                    </a:lnT>
                    <a:lnB>
                      <a:noFill/>
                    </a:lnB>
                  </a:tcPr>
                </a:tc>
              </a:tr>
            </a:tbl>
          </a:graphicData>
        </a:graphic>
      </p:graphicFrame>
      <p:sp>
        <p:nvSpPr>
          <p:cNvPr id="3" name="Номер слайда 2"/>
          <p:cNvSpPr>
            <a:spLocks noGrp="1"/>
          </p:cNvSpPr>
          <p:nvPr>
            <p:ph type="sldNum" sz="quarter" idx="12"/>
          </p:nvPr>
        </p:nvSpPr>
        <p:spPr/>
        <p:txBody>
          <a:bodyPr/>
          <a:lstStyle/>
          <a:p>
            <a:fld id="{290BFD58-D179-4EAA-B835-6F8EE4A43AA5}" type="slidenum">
              <a:rPr lang="ru-RU" smtClean="0"/>
              <a:pPr/>
              <a:t>66</a:t>
            </a:fld>
            <a:endParaRPr lang="ru-RU"/>
          </a:p>
        </p:txBody>
      </p:sp>
    </p:spTree>
    <p:extLst>
      <p:ext uri="{BB962C8B-B14F-4D97-AF65-F5344CB8AC3E}">
        <p14:creationId xmlns="" xmlns:p14="http://schemas.microsoft.com/office/powerpoint/2010/main" val="18899909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9950" y="2213200"/>
            <a:ext cx="7886700" cy="727603"/>
          </a:xfrm>
        </p:spPr>
        <p:txBody>
          <a:bodyPr>
            <a:normAutofit/>
          </a:bodyPr>
          <a:lstStyle/>
          <a:p>
            <a:r>
              <a:rPr lang="ru-RU" sz="3200" dirty="0" smtClean="0"/>
              <a:t>Крупные перестройки ДНК</a:t>
            </a:r>
            <a:endParaRPr lang="ru-RU" sz="3200"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67</a:t>
            </a:fld>
            <a:endParaRPr lang="ru-RU"/>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5246" y="73138"/>
            <a:ext cx="7298755" cy="1284460"/>
          </a:xfrm>
        </p:spPr>
        <p:txBody>
          <a:bodyPr>
            <a:noAutofit/>
          </a:bodyPr>
          <a:lstStyle/>
          <a:p>
            <a:r>
              <a:rPr lang="ru-RU" sz="3200" dirty="0" smtClean="0"/>
              <a:t>Человек – шимпанзе: две хромосомы объединились в одну</a:t>
            </a:r>
            <a:endParaRPr lang="ru-RU" sz="32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68</a:t>
            </a:fld>
            <a:endParaRPr lang="ru-RU"/>
          </a:p>
        </p:txBody>
      </p:sp>
      <p:pic>
        <p:nvPicPr>
          <p:cNvPr id="2050" name="Picture 2" descr="http://www.motherjones.com/files/HumanChimpGenomes630.jpg"/>
          <p:cNvPicPr>
            <a:picLocks noChangeAspect="1" noChangeArrowheads="1"/>
          </p:cNvPicPr>
          <p:nvPr/>
        </p:nvPicPr>
        <p:blipFill>
          <a:blip r:embed="rId2" cstate="print"/>
          <a:srcRect/>
          <a:stretch>
            <a:fillRect/>
          </a:stretch>
        </p:blipFill>
        <p:spPr bwMode="auto">
          <a:xfrm>
            <a:off x="1307575" y="1417313"/>
            <a:ext cx="5908710" cy="3712483"/>
          </a:xfrm>
          <a:prstGeom prst="rect">
            <a:avLst/>
          </a:prstGeom>
          <a:noFill/>
        </p:spPr>
      </p:pic>
      <p:pic>
        <p:nvPicPr>
          <p:cNvPr id="5" name="Picture 15"/>
          <p:cNvPicPr>
            <a:picLocks noChangeAspect="1" noChangeArrowheads="1"/>
          </p:cNvPicPr>
          <p:nvPr/>
        </p:nvPicPr>
        <p:blipFill>
          <a:blip r:embed="rId3" cstate="print"/>
          <a:srcRect/>
          <a:stretch>
            <a:fillRect/>
          </a:stretch>
        </p:blipFill>
        <p:spPr bwMode="auto">
          <a:xfrm>
            <a:off x="155575" y="137584"/>
            <a:ext cx="1600200" cy="116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69</a:t>
            </a:fld>
            <a:endParaRPr lang="ru-RU"/>
          </a:p>
        </p:txBody>
      </p:sp>
      <p:pic>
        <p:nvPicPr>
          <p:cNvPr id="4" name="Picture 2"/>
          <p:cNvPicPr>
            <a:picLocks noChangeAspect="1" noChangeArrowheads="1"/>
          </p:cNvPicPr>
          <p:nvPr/>
        </p:nvPicPr>
        <p:blipFill>
          <a:blip r:embed="rId2" cstate="print"/>
          <a:srcRect/>
          <a:stretch>
            <a:fillRect/>
          </a:stretch>
        </p:blipFill>
        <p:spPr bwMode="auto">
          <a:xfrm>
            <a:off x="2073275" y="466809"/>
            <a:ext cx="5063860" cy="4210138"/>
          </a:xfrm>
          <a:prstGeom prst="rect">
            <a:avLst/>
          </a:prstGeom>
          <a:noFill/>
        </p:spPr>
      </p:pic>
      <p:sp>
        <p:nvSpPr>
          <p:cNvPr id="5" name="Rectangle 3"/>
          <p:cNvSpPr txBox="1">
            <a:spLocks noChangeArrowheads="1"/>
          </p:cNvSpPr>
          <p:nvPr/>
        </p:nvSpPr>
        <p:spPr>
          <a:xfrm>
            <a:off x="155575" y="297167"/>
            <a:ext cx="8619087" cy="297279"/>
          </a:xfrm>
          <a:prstGeom prst="rect">
            <a:avLst/>
          </a:prstGeom>
          <a:noFill/>
          <a:ln/>
        </p:spPr>
        <p:txBody>
          <a:bodyPr vert="horz" wrap="square" lIns="81043" tIns="40522" rIns="81043" bIns="40522" rtlCol="0">
            <a:spAutoFit/>
          </a:bodyPr>
          <a:lstStyle/>
          <a:p>
            <a:pPr algn="ctr">
              <a:spcBef>
                <a:spcPct val="0"/>
              </a:spcBef>
              <a:defRPr/>
            </a:pPr>
            <a:r>
              <a:rPr lang="en-US" sz="1400" b="1" dirty="0" smtClean="0">
                <a:solidFill>
                  <a:schemeClr val="tx2"/>
                </a:solidFill>
              </a:rPr>
              <a:t>Figure 1. The 252 inversion loci between the human and chimpanzee lineages.</a:t>
            </a:r>
            <a:endParaRPr lang="en-US" sz="1400" b="1" dirty="0">
              <a:solidFill>
                <a:schemeClr val="tx2"/>
              </a:solidFill>
            </a:endParaRPr>
          </a:p>
        </p:txBody>
      </p:sp>
      <p:sp>
        <p:nvSpPr>
          <p:cNvPr id="6" name="Text Box 4"/>
          <p:cNvSpPr txBox="1">
            <a:spLocks noChangeArrowheads="1"/>
          </p:cNvSpPr>
          <p:nvPr/>
        </p:nvSpPr>
        <p:spPr bwMode="auto">
          <a:xfrm>
            <a:off x="155576" y="4713743"/>
            <a:ext cx="8455360" cy="605056"/>
          </a:xfrm>
          <a:prstGeom prst="rect">
            <a:avLst/>
          </a:prstGeom>
          <a:noFill/>
          <a:ln w="9525">
            <a:noFill/>
            <a:miter lim="800000"/>
            <a:headEnd/>
            <a:tailEnd/>
          </a:ln>
          <a:effectLst/>
        </p:spPr>
        <p:txBody>
          <a:bodyPr wrap="square" lIns="81043" tIns="40522" rIns="81043" bIns="40522">
            <a:spAutoFit/>
          </a:bodyPr>
          <a:lstStyle/>
          <a:p>
            <a:pPr eaLnBrk="1" hangingPunct="1"/>
            <a:r>
              <a:rPr lang="en-US" sz="1100" dirty="0"/>
              <a:t>Lee J, Han K, Meyer TJ, Kim H-S, et al. (2008) Chromosomal Inversions between Human and Chimpanzee Lineages Caused by </a:t>
            </a:r>
            <a:r>
              <a:rPr lang="en-US" sz="1100" dirty="0" err="1"/>
              <a:t>Retrotransposons</a:t>
            </a:r>
            <a:r>
              <a:rPr lang="en-US" sz="1100" dirty="0"/>
              <a:t>. </a:t>
            </a:r>
            <a:r>
              <a:rPr lang="en-US" sz="1100" dirty="0" err="1"/>
              <a:t>PLoS</a:t>
            </a:r>
            <a:r>
              <a:rPr lang="en-US" sz="1100" dirty="0"/>
              <a:t> ONE 3(12): e4047. doi:10.1371/journal.pone.0004047</a:t>
            </a:r>
          </a:p>
          <a:p>
            <a:pPr eaLnBrk="1" hangingPunct="1"/>
            <a:r>
              <a:rPr lang="en-US" sz="1100" dirty="0">
                <a:hlinkClick r:id="rId3"/>
              </a:rPr>
              <a:t>http://www.plosone.org/article/info:doi/10.1371/journal.pone.0004047</a:t>
            </a:r>
            <a:endParaRPr lang="en-US" sz="1100" dirty="0"/>
          </a:p>
        </p:txBody>
      </p:sp>
      <p:pic>
        <p:nvPicPr>
          <p:cNvPr id="7" name="Picture 5"/>
          <p:cNvPicPr>
            <a:picLocks noChangeAspect="1" noChangeArrowheads="1"/>
          </p:cNvPicPr>
          <p:nvPr/>
        </p:nvPicPr>
        <p:blipFill>
          <a:blip r:embed="rId4" cstate="print"/>
          <a:srcRect/>
          <a:stretch>
            <a:fillRect/>
          </a:stretch>
        </p:blipFill>
        <p:spPr bwMode="auto">
          <a:xfrm>
            <a:off x="5685746" y="5097792"/>
            <a:ext cx="2233712" cy="39957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Негомологичные последовательности</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7</a:t>
            </a:fld>
            <a:endParaRPr lang="ru-RU"/>
          </a:p>
        </p:txBody>
      </p:sp>
      <p:sp>
        <p:nvSpPr>
          <p:cNvPr id="4" name="TextBox 3"/>
          <p:cNvSpPr txBox="1"/>
          <p:nvPr/>
        </p:nvSpPr>
        <p:spPr>
          <a:xfrm>
            <a:off x="586596" y="1414740"/>
            <a:ext cx="7746521" cy="1569660"/>
          </a:xfrm>
          <a:prstGeom prst="rect">
            <a:avLst/>
          </a:prstGeom>
          <a:noFill/>
        </p:spPr>
        <p:txBody>
          <a:bodyPr wrap="square" rtlCol="0">
            <a:spAutoFit/>
          </a:bodyPr>
          <a:lstStyle/>
          <a:p>
            <a:r>
              <a:rPr lang="en-US" dirty="0" smtClean="0">
                <a:latin typeface="Courier New" pitchFamily="49" charset="0"/>
                <a:cs typeface="Courier New" pitchFamily="49" charset="0"/>
              </a:rPr>
              <a:t>&gt;First</a:t>
            </a:r>
          </a:p>
          <a:p>
            <a:r>
              <a:rPr lang="en-US" dirty="0" smtClean="0">
                <a:latin typeface="Courier New" pitchFamily="49" charset="0"/>
                <a:cs typeface="Courier New" pitchFamily="49" charset="0"/>
              </a:rPr>
              <a:t>CGTTCCCGGGTCTTGTACACACCGCCCGTCACACCACGAGAGTTTGTAACACCCGAAGCCGGTGGAGTAACCATTTGGAGCTAGCCGTCGAAGGTGGG</a:t>
            </a:r>
          </a:p>
          <a:p>
            <a:r>
              <a:rPr lang="en-US" dirty="0" smtClean="0">
                <a:latin typeface="Courier New" pitchFamily="49" charset="0"/>
                <a:cs typeface="Courier New" pitchFamily="49" charset="0"/>
              </a:rPr>
              <a:t>&gt;Third</a:t>
            </a:r>
          </a:p>
          <a:p>
            <a:r>
              <a:rPr lang="en-US" dirty="0" smtClean="0">
                <a:latin typeface="Courier New" pitchFamily="49" charset="0"/>
                <a:cs typeface="Courier New" pitchFamily="49" charset="0"/>
              </a:rPr>
              <a:t>CCTGCCTTAGGCGGCTGACTCCTATAAAGGTTATCCCACCGACTTTGGGCATTGCAGACTTCCATGGTGTGACGGGCGGTGTGTACAAGGCCCGGGAACG</a:t>
            </a:r>
            <a:endParaRPr lang="ru-RU"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1" y="304272"/>
            <a:ext cx="7886700" cy="701254"/>
          </a:xfrm>
        </p:spPr>
        <p:txBody>
          <a:bodyPr>
            <a:normAutofit/>
          </a:bodyPr>
          <a:lstStyle/>
          <a:p>
            <a:r>
              <a:rPr lang="ru-RU" sz="3200" dirty="0" smtClean="0"/>
              <a:t>Длинные повторы в геноме человека</a:t>
            </a:r>
            <a:endParaRPr lang="ru-RU" sz="3200" dirty="0"/>
          </a:p>
        </p:txBody>
      </p:sp>
      <p:sp>
        <p:nvSpPr>
          <p:cNvPr id="3" name="Содержимое 2"/>
          <p:cNvSpPr>
            <a:spLocks noGrp="1"/>
          </p:cNvSpPr>
          <p:nvPr>
            <p:ph idx="1"/>
          </p:nvPr>
        </p:nvSpPr>
        <p:spPr>
          <a:xfrm>
            <a:off x="628651" y="1099794"/>
            <a:ext cx="7886700" cy="4047675"/>
          </a:xfrm>
        </p:spPr>
        <p:txBody>
          <a:bodyPr>
            <a:normAutofit/>
          </a:bodyPr>
          <a:lstStyle/>
          <a:p>
            <a:r>
              <a:rPr lang="ru-RU" dirty="0" smtClean="0"/>
              <a:t>(Почти) одинаковые последовательности в геноме человека – повторы.</a:t>
            </a:r>
          </a:p>
          <a:p>
            <a:r>
              <a:rPr lang="ru-RU" dirty="0" smtClean="0"/>
              <a:t>В геноме человека содержится около 1 </a:t>
            </a:r>
            <a:r>
              <a:rPr lang="ru-RU" dirty="0" err="1" smtClean="0"/>
              <a:t>млн</a:t>
            </a:r>
            <a:r>
              <a:rPr lang="ru-RU" dirty="0" smtClean="0"/>
              <a:t> копий Alu-повтора, длина которого около 300 п.н..  Это составляет около 10,7 % от всего генома.</a:t>
            </a:r>
          </a:p>
          <a:p>
            <a:r>
              <a:rPr lang="en-US" dirty="0" err="1" smtClean="0"/>
              <a:t>Alu</a:t>
            </a:r>
            <a:r>
              <a:rPr lang="ru-RU" dirty="0" smtClean="0"/>
              <a:t> могут </a:t>
            </a:r>
            <a:r>
              <a:rPr lang="en-US" dirty="0" smtClean="0"/>
              <a:t>“</a:t>
            </a:r>
            <a:r>
              <a:rPr lang="ru-RU" dirty="0" smtClean="0"/>
              <a:t>размножаться</a:t>
            </a:r>
            <a:r>
              <a:rPr lang="en-US" dirty="0" smtClean="0"/>
              <a:t>”</a:t>
            </a:r>
            <a:r>
              <a:rPr lang="ru-RU" dirty="0" smtClean="0"/>
              <a:t> в геноме. </a:t>
            </a:r>
            <a:r>
              <a:rPr lang="en-US" dirty="0" smtClean="0"/>
              <a:t/>
            </a:r>
            <a:br>
              <a:rPr lang="en-US" dirty="0" smtClean="0"/>
            </a:br>
            <a:r>
              <a:rPr lang="ru-RU" sz="2000" dirty="0" smtClean="0"/>
              <a:t>Примерно каждый сотый человек имеет одну новую копию </a:t>
            </a:r>
            <a:r>
              <a:rPr lang="en-US" sz="2000" dirty="0" err="1" smtClean="0"/>
              <a:t>Alu</a:t>
            </a:r>
            <a:r>
              <a:rPr lang="en-US" sz="2000" dirty="0" smtClean="0"/>
              <a:t>.</a:t>
            </a:r>
            <a:r>
              <a:rPr lang="ru-RU" sz="2000" dirty="0" smtClean="0"/>
              <a:t/>
            </a:r>
            <a:br>
              <a:rPr lang="ru-RU" sz="2000" dirty="0" smtClean="0"/>
            </a:br>
            <a:r>
              <a:rPr lang="ru-RU" sz="2000" dirty="0" smtClean="0"/>
              <a:t>В зависимости от места вставки могут не иметь заметного эффекта или приводить к заболеваниям</a:t>
            </a:r>
            <a:r>
              <a:rPr lang="en-US" sz="2000" dirty="0" smtClean="0"/>
              <a:t>.</a:t>
            </a:r>
            <a:endParaRPr lang="ru-RU" sz="2000" dirty="0" smtClean="0"/>
          </a:p>
          <a:p>
            <a:r>
              <a:rPr lang="ru-RU" dirty="0" err="1" smtClean="0"/>
              <a:t>Ретровирусы</a:t>
            </a:r>
            <a:r>
              <a:rPr lang="ru-RU" dirty="0" smtClean="0"/>
              <a:t> в геноме</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70</a:t>
            </a:fld>
            <a:endParaRPr lang="ru-RU"/>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Конец презентации</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71</a:t>
            </a:fld>
            <a:endParaRPr lang="ru-RU"/>
          </a:p>
        </p:txBody>
      </p:sp>
    </p:spTree>
    <p:extLst>
      <p:ext uri="{BB962C8B-B14F-4D97-AF65-F5344CB8AC3E}">
        <p14:creationId xmlns="" xmlns:p14="http://schemas.microsoft.com/office/powerpoint/2010/main" val="42278981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82" y="129647"/>
            <a:ext cx="8693944" cy="1104636"/>
          </a:xfrm>
        </p:spPr>
        <p:txBody>
          <a:bodyPr>
            <a:normAutofit fontScale="90000"/>
          </a:bodyPr>
          <a:lstStyle/>
          <a:p>
            <a:r>
              <a:rPr lang="ru-RU" dirty="0" smtClean="0"/>
              <a:t>Мутации и их изображение (выравнивание)</a:t>
            </a:r>
            <a:endParaRPr lang="ru-RU" dirty="0"/>
          </a:p>
        </p:txBody>
      </p:sp>
      <p:sp>
        <p:nvSpPr>
          <p:cNvPr id="3" name="Объект 2"/>
          <p:cNvSpPr>
            <a:spLocks noGrp="1"/>
          </p:cNvSpPr>
          <p:nvPr>
            <p:ph idx="1"/>
          </p:nvPr>
        </p:nvSpPr>
        <p:spPr>
          <a:xfrm>
            <a:off x="307180" y="1402292"/>
            <a:ext cx="8579644" cy="3626115"/>
          </a:xfrm>
        </p:spPr>
        <p:txBody>
          <a:bodyPr>
            <a:normAutofit fontScale="92500" lnSpcReduction="20000"/>
          </a:bodyPr>
          <a:lstStyle/>
          <a:p>
            <a:r>
              <a:rPr lang="ru-RU" u="sng" dirty="0" smtClean="0"/>
              <a:t>Локальные</a:t>
            </a:r>
            <a:r>
              <a:rPr lang="ru-RU" dirty="0" smtClean="0"/>
              <a:t> (точечные) мутации</a:t>
            </a:r>
          </a:p>
          <a:p>
            <a:pPr lvl="1"/>
            <a:r>
              <a:rPr lang="ru-RU" dirty="0" smtClean="0"/>
              <a:t>Замена нуклеотида на другой</a:t>
            </a:r>
          </a:p>
          <a:p>
            <a:pPr lvl="1"/>
            <a:r>
              <a:rPr lang="ru-RU" dirty="0" smtClean="0"/>
              <a:t>Потеря одного или нескольких нуклеотидов (</a:t>
            </a:r>
            <a:r>
              <a:rPr lang="ru-RU" b="1" dirty="0" err="1" smtClean="0"/>
              <a:t>делеция</a:t>
            </a:r>
            <a:r>
              <a:rPr lang="ru-RU" dirty="0" smtClean="0"/>
              <a:t>)</a:t>
            </a:r>
          </a:p>
          <a:p>
            <a:pPr lvl="1"/>
            <a:r>
              <a:rPr lang="ru-RU" dirty="0" smtClean="0"/>
              <a:t>Вставка </a:t>
            </a:r>
            <a:r>
              <a:rPr lang="ru-RU" b="1" dirty="0" smtClean="0"/>
              <a:t>(</a:t>
            </a:r>
            <a:r>
              <a:rPr lang="ru-RU" b="1" dirty="0" err="1" smtClean="0"/>
              <a:t>инсерция</a:t>
            </a:r>
            <a:r>
              <a:rPr lang="ru-RU" dirty="0" smtClean="0"/>
              <a:t>)</a:t>
            </a:r>
          </a:p>
          <a:p>
            <a:r>
              <a:rPr lang="ru-RU" dirty="0" smtClean="0"/>
              <a:t>Такие мутации принято изображать выравниванием последовательностей с черточками на месте потерянных (или не вставленных) нуклеотидов. См. след. слайд</a:t>
            </a:r>
            <a:br>
              <a:rPr lang="ru-RU" dirty="0" smtClean="0"/>
            </a:br>
            <a:r>
              <a:rPr lang="ru-RU" dirty="0" smtClean="0"/>
              <a:t/>
            </a:r>
            <a:br>
              <a:rPr lang="ru-RU" dirty="0" smtClean="0"/>
            </a:br>
            <a:r>
              <a:rPr lang="ru-RU" dirty="0" smtClean="0"/>
              <a:t>Выравнивание </a:t>
            </a:r>
            <a:r>
              <a:rPr lang="ru-RU" dirty="0" err="1" smtClean="0"/>
              <a:t>гомологичны</a:t>
            </a:r>
            <a:r>
              <a:rPr lang="ru-RU" dirty="0" smtClean="0"/>
              <a:t> последовательностей – отражение мутаций, произошедших на пути к ним от их общего предка</a:t>
            </a:r>
            <a:br>
              <a:rPr lang="ru-RU" dirty="0" smtClean="0"/>
            </a:br>
            <a:endParaRPr lang="ru-RU" dirty="0" smtClean="0"/>
          </a:p>
          <a:p>
            <a:r>
              <a:rPr lang="ru-RU" u="sng" dirty="0" smtClean="0"/>
              <a:t>Крупные перестройки</a:t>
            </a:r>
            <a:r>
              <a:rPr lang="ru-RU" dirty="0" smtClean="0"/>
              <a:t> ДНК, затрагивающие сотни, тысячи, десятки и сотни тысяч пар нуклеотидов </a:t>
            </a:r>
            <a:endParaRPr lang="ru-RU" dirty="0"/>
          </a:p>
        </p:txBody>
      </p:sp>
      <p:sp>
        <p:nvSpPr>
          <p:cNvPr id="4" name="Номер слайда 3"/>
          <p:cNvSpPr>
            <a:spLocks noGrp="1"/>
          </p:cNvSpPr>
          <p:nvPr>
            <p:ph type="sldNum" sz="quarter" idx="12"/>
          </p:nvPr>
        </p:nvSpPr>
        <p:spPr/>
        <p:txBody>
          <a:bodyPr/>
          <a:lstStyle/>
          <a:p>
            <a:fld id="{290BFD58-D179-4EAA-B835-6F8EE4A43AA5}" type="slidenum">
              <a:rPr lang="ru-RU" smtClean="0"/>
              <a:pPr/>
              <a:t>72</a:t>
            </a:fld>
            <a:endParaRPr lang="ru-RU"/>
          </a:p>
        </p:txBody>
      </p:sp>
    </p:spTree>
    <p:extLst>
      <p:ext uri="{BB962C8B-B14F-4D97-AF65-F5344CB8AC3E}">
        <p14:creationId xmlns="" xmlns:p14="http://schemas.microsoft.com/office/powerpoint/2010/main" val="5894950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224" y="134938"/>
            <a:ext cx="8695592" cy="1254125"/>
          </a:xfrm>
        </p:spPr>
        <p:txBody>
          <a:bodyPr>
            <a:noAutofit/>
          </a:bodyPr>
          <a:lstStyle/>
          <a:p>
            <a:pPr algn="ctr"/>
            <a:r>
              <a:rPr lang="ru-RU" sz="2500" dirty="0" smtClean="0"/>
              <a:t>Наследование ДНК у прокариот (бактерии и археи) и эукариот (организмы, в клетках которых ДНК – кроме </a:t>
            </a:r>
            <a:r>
              <a:rPr lang="ru-RU" sz="2500" dirty="0" err="1" smtClean="0"/>
              <a:t>митохондриальной</a:t>
            </a:r>
            <a:r>
              <a:rPr lang="ru-RU" sz="2500" dirty="0" smtClean="0"/>
              <a:t> – содержится в ядре </a:t>
            </a:r>
            <a:endParaRPr lang="ru-RU" sz="2500" dirty="0"/>
          </a:p>
        </p:txBody>
      </p:sp>
      <p:sp>
        <p:nvSpPr>
          <p:cNvPr id="3" name="Объект 2"/>
          <p:cNvSpPr>
            <a:spLocks noGrp="1"/>
          </p:cNvSpPr>
          <p:nvPr>
            <p:ph idx="1"/>
          </p:nvPr>
        </p:nvSpPr>
        <p:spPr>
          <a:xfrm>
            <a:off x="593482" y="1468438"/>
            <a:ext cx="7886700" cy="4000500"/>
          </a:xfrm>
        </p:spPr>
        <p:txBody>
          <a:bodyPr>
            <a:normAutofit/>
          </a:bodyPr>
          <a:lstStyle/>
          <a:p>
            <a:r>
              <a:rPr lang="ru-RU" dirty="0" smtClean="0"/>
              <a:t>Бактерии – одноклеточные. ДНК в  каждой клетке удваивается: расплетается и к каждой цепочке достраивается комплементарная; затем клетка делится на две (</a:t>
            </a:r>
            <a:r>
              <a:rPr lang="ru-RU" b="1" dirty="0" smtClean="0"/>
              <a:t>митоз</a:t>
            </a:r>
            <a:r>
              <a:rPr lang="ru-RU" dirty="0" smtClean="0"/>
              <a:t>)</a:t>
            </a:r>
            <a:br>
              <a:rPr lang="ru-RU" dirty="0" smtClean="0"/>
            </a:br>
            <a:endParaRPr lang="ru-RU" dirty="0" smtClean="0"/>
          </a:p>
          <a:p>
            <a:r>
              <a:rPr lang="ru-RU" dirty="0" smtClean="0"/>
              <a:t>Соматические клетки эукариот (напр. человека) делятся так же. Отличие в только в том, что в каждой клетке – две копии каждой хромосомы</a:t>
            </a:r>
            <a:r>
              <a:rPr lang="en-US" dirty="0" smtClean="0"/>
              <a:t>:</a:t>
            </a:r>
            <a:r>
              <a:rPr lang="ru-RU" dirty="0" smtClean="0"/>
              <a:t> от папы и от мамы. Такие хромосомы наз. гомологичными</a:t>
            </a:r>
          </a:p>
        </p:txBody>
      </p:sp>
      <p:sp>
        <p:nvSpPr>
          <p:cNvPr id="4" name="Номер слайда 3"/>
          <p:cNvSpPr>
            <a:spLocks noGrp="1"/>
          </p:cNvSpPr>
          <p:nvPr>
            <p:ph type="sldNum" sz="quarter" idx="12"/>
          </p:nvPr>
        </p:nvSpPr>
        <p:spPr/>
        <p:txBody>
          <a:bodyPr/>
          <a:lstStyle/>
          <a:p>
            <a:fld id="{290BFD58-D179-4EAA-B835-6F8EE4A43AA5}" type="slidenum">
              <a:rPr lang="ru-RU" smtClean="0"/>
              <a:pPr/>
              <a:t>73</a:t>
            </a:fld>
            <a:endParaRPr lang="ru-RU"/>
          </a:p>
        </p:txBody>
      </p:sp>
    </p:spTree>
    <p:extLst>
      <p:ext uri="{BB962C8B-B14F-4D97-AF65-F5344CB8AC3E}">
        <p14:creationId xmlns="" xmlns:p14="http://schemas.microsoft.com/office/powerpoint/2010/main" val="24865173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1"/>
          <p:cNvSpPr>
            <a:spLocks noChangeArrowheads="1"/>
          </p:cNvSpPr>
          <p:nvPr/>
        </p:nvSpPr>
        <p:spPr bwMode="auto">
          <a:xfrm>
            <a:off x="214313" y="1785939"/>
            <a:ext cx="7143750" cy="820499"/>
          </a:xfrm>
          <a:prstGeom prst="rect">
            <a:avLst/>
          </a:prstGeom>
          <a:noFill/>
          <a:ln w="9525">
            <a:noFill/>
            <a:miter lim="800000"/>
            <a:headEnd/>
            <a:tailEnd/>
          </a:ln>
        </p:spPr>
        <p:txBody>
          <a:bodyPr lIns="81043" tIns="40522" rIns="81043" bIns="40522">
            <a:spAutoFit/>
          </a:bodyPr>
          <a:lstStyle/>
          <a:p>
            <a:r>
              <a:rPr lang="en-US">
                <a:latin typeface="Courier New" pitchFamily="49" charset="0"/>
                <a:cs typeface="Courier New" pitchFamily="49" charset="0"/>
              </a:rPr>
              <a:t>seq1 MVLGKPQTDPTLEWFLSHCH-HKYPSKSTRIHDLEKNETLYYIVK</a:t>
            </a:r>
          </a:p>
          <a:p>
            <a:r>
              <a:rPr lang="en-US">
                <a:latin typeface="Courier New" pitchFamily="49" charset="0"/>
                <a:cs typeface="Courier New" pitchFamily="49" charset="0"/>
              </a:rPr>
              <a:t>     |||||||||||||||||||| |||||||| ||. || ||||||||</a:t>
            </a:r>
          </a:p>
          <a:p>
            <a:r>
              <a:rPr lang="en-US">
                <a:latin typeface="Courier New" pitchFamily="49" charset="0"/>
                <a:cs typeface="Courier New" pitchFamily="49" charset="0"/>
              </a:rPr>
              <a:t>seq2 MVLGKPQTDPTLEWFLSHCHIHKYPSKSTLIHQGEKAETLYYIVK</a:t>
            </a:r>
          </a:p>
        </p:txBody>
      </p:sp>
      <p:sp>
        <p:nvSpPr>
          <p:cNvPr id="3" name="Прямоугольник 2"/>
          <p:cNvSpPr>
            <a:spLocks noChangeArrowheads="1"/>
          </p:cNvSpPr>
          <p:nvPr/>
        </p:nvSpPr>
        <p:spPr bwMode="auto">
          <a:xfrm>
            <a:off x="214313" y="2857501"/>
            <a:ext cx="7429500" cy="820499"/>
          </a:xfrm>
          <a:prstGeom prst="rect">
            <a:avLst/>
          </a:prstGeom>
          <a:noFill/>
          <a:ln w="9525">
            <a:noFill/>
            <a:miter lim="800000"/>
            <a:headEnd/>
            <a:tailEnd/>
          </a:ln>
        </p:spPr>
        <p:txBody>
          <a:bodyPr lIns="81043" tIns="40522" rIns="81043" bIns="40522">
            <a:spAutoFit/>
          </a:bodyPr>
          <a:lstStyle/>
          <a:p>
            <a:r>
              <a:rPr lang="en-US">
                <a:latin typeface="Courier New" pitchFamily="49" charset="0"/>
                <a:cs typeface="Courier New" pitchFamily="49" charset="0"/>
              </a:rPr>
              <a:t>seq1 MLGTTKRPFMWLFFLMHIHIHHCDPSFKLDIKMDIGKKMEMLQME</a:t>
            </a:r>
          </a:p>
          <a:p>
            <a:r>
              <a:rPr lang="en-US">
                <a:latin typeface="Courier New" pitchFamily="49" charset="0"/>
                <a:cs typeface="Courier New" pitchFamily="49" charset="0"/>
              </a:rPr>
              <a:t>     .||  .       || | |||   || |  . .. | | | |    </a:t>
            </a:r>
          </a:p>
          <a:p>
            <a:r>
              <a:rPr lang="en-US">
                <a:latin typeface="Courier New" pitchFamily="49" charset="0"/>
                <a:cs typeface="Courier New" pitchFamily="49" charset="0"/>
              </a:rPr>
              <a:t>seq2 VLGKPQTDPTLEWFLSHCHIHKY-PS-KSTL-IHQGEKAETLYY-</a:t>
            </a:r>
          </a:p>
        </p:txBody>
      </p:sp>
      <p:sp>
        <p:nvSpPr>
          <p:cNvPr id="4" name="Прямоугольник 3"/>
          <p:cNvSpPr>
            <a:spLocks noChangeArrowheads="1"/>
          </p:cNvSpPr>
          <p:nvPr/>
        </p:nvSpPr>
        <p:spPr bwMode="auto">
          <a:xfrm>
            <a:off x="214313" y="3988595"/>
            <a:ext cx="7358062" cy="820499"/>
          </a:xfrm>
          <a:prstGeom prst="rect">
            <a:avLst/>
          </a:prstGeom>
          <a:noFill/>
          <a:ln w="9525">
            <a:noFill/>
            <a:miter lim="800000"/>
            <a:headEnd/>
            <a:tailEnd/>
          </a:ln>
        </p:spPr>
        <p:txBody>
          <a:bodyPr lIns="81043" tIns="40522" rIns="81043" bIns="40522">
            <a:spAutoFit/>
          </a:bodyPr>
          <a:lstStyle/>
          <a:p>
            <a:r>
              <a:rPr lang="en-US">
                <a:latin typeface="Courier New" pitchFamily="49" charset="0"/>
                <a:cs typeface="Courier New" pitchFamily="49" charset="0"/>
              </a:rPr>
              <a:t>seq1 MVLGKPQTDPTLEWFLSHCHIHKYPSKSTLIHQGE--KAETL-YY</a:t>
            </a:r>
          </a:p>
          <a:p>
            <a:r>
              <a:rPr lang="en-US">
                <a:latin typeface="Courier New" pitchFamily="49" charset="0"/>
                <a:cs typeface="Courier New" pitchFamily="49" charset="0"/>
              </a:rPr>
              <a:t>     </a:t>
            </a:r>
            <a:r>
              <a:rPr lang="ru-RU">
                <a:latin typeface="Courier New" pitchFamily="49" charset="0"/>
                <a:cs typeface="Courier New" pitchFamily="49" charset="0"/>
              </a:rPr>
              <a:t>  </a:t>
            </a:r>
            <a:r>
              <a:rPr lang="en-US">
                <a:latin typeface="Courier New" pitchFamily="49" charset="0"/>
                <a:cs typeface="Courier New" pitchFamily="49" charset="0"/>
              </a:rPr>
              <a:t>|</a:t>
            </a:r>
            <a:r>
              <a:rPr lang="ru-RU">
                <a:latin typeface="Courier New" pitchFamily="49" charset="0"/>
                <a:cs typeface="Courier New" pitchFamily="49" charset="0"/>
              </a:rPr>
              <a:t>  </a:t>
            </a:r>
            <a:r>
              <a:rPr lang="en-US">
                <a:latin typeface="Courier New" pitchFamily="49" charset="0"/>
                <a:cs typeface="Courier New" pitchFamily="49" charset="0"/>
              </a:rPr>
              <a:t>|</a:t>
            </a:r>
            <a:r>
              <a:rPr lang="ru-RU">
                <a:latin typeface="Courier New" pitchFamily="49" charset="0"/>
                <a:cs typeface="Courier New" pitchFamily="49" charset="0"/>
              </a:rPr>
              <a:t>    </a:t>
            </a:r>
            <a:r>
              <a:rPr lang="en-US">
                <a:latin typeface="Courier New" pitchFamily="49" charset="0"/>
                <a:cs typeface="Courier New" pitchFamily="49" charset="0"/>
              </a:rPr>
              <a:t>     </a:t>
            </a:r>
            <a:r>
              <a:rPr lang="ru-RU">
                <a:latin typeface="Courier New" pitchFamily="49" charset="0"/>
                <a:cs typeface="Courier New" pitchFamily="49" charset="0"/>
              </a:rPr>
              <a:t>  </a:t>
            </a:r>
            <a:r>
              <a:rPr lang="en-US">
                <a:latin typeface="Courier New" pitchFamily="49" charset="0"/>
                <a:cs typeface="Courier New" pitchFamily="49" charset="0"/>
              </a:rPr>
              <a:t>||</a:t>
            </a:r>
            <a:r>
              <a:rPr lang="ru-RU">
                <a:latin typeface="Courier New" pitchFamily="49" charset="0"/>
                <a:cs typeface="Courier New" pitchFamily="49" charset="0"/>
              </a:rPr>
              <a:t>.     ...     </a:t>
            </a:r>
            <a:r>
              <a:rPr lang="en-US">
                <a:latin typeface="Courier New" pitchFamily="49" charset="0"/>
                <a:cs typeface="Courier New" pitchFamily="49" charset="0"/>
              </a:rPr>
              <a:t>||  </a:t>
            </a:r>
            <a:r>
              <a:rPr lang="ru-RU">
                <a:latin typeface="Courier New" pitchFamily="49" charset="0"/>
                <a:cs typeface="Courier New" pitchFamily="49" charset="0"/>
              </a:rPr>
              <a:t> </a:t>
            </a:r>
            <a:r>
              <a:rPr lang="en-US">
                <a:latin typeface="Courier New" pitchFamily="49" charset="0"/>
                <a:cs typeface="Courier New" pitchFamily="49" charset="0"/>
              </a:rPr>
              <a:t>|</a:t>
            </a:r>
            <a:r>
              <a:rPr lang="ru-RU">
                <a:latin typeface="Courier New" pitchFamily="49" charset="0"/>
                <a:cs typeface="Courier New" pitchFamily="49" charset="0"/>
              </a:rPr>
              <a:t>. </a:t>
            </a:r>
            <a:r>
              <a:rPr lang="en-US">
                <a:latin typeface="Courier New" pitchFamily="49" charset="0"/>
                <a:cs typeface="Courier New" pitchFamily="49" charset="0"/>
              </a:rPr>
              <a:t>| </a:t>
            </a:r>
            <a:r>
              <a:rPr lang="ru-RU">
                <a:latin typeface="Courier New" pitchFamily="49" charset="0"/>
                <a:cs typeface="Courier New" pitchFamily="49" charset="0"/>
              </a:rPr>
              <a:t> </a:t>
            </a:r>
            <a:r>
              <a:rPr lang="en-US">
                <a:latin typeface="Courier New" pitchFamily="49" charset="0"/>
                <a:cs typeface="Courier New" pitchFamily="49" charset="0"/>
              </a:rPr>
              <a:t>|</a:t>
            </a:r>
          </a:p>
          <a:p>
            <a:r>
              <a:rPr lang="en-US">
                <a:latin typeface="Courier New" pitchFamily="49" charset="0"/>
                <a:cs typeface="Courier New" pitchFamily="49" charset="0"/>
              </a:rPr>
              <a:t>seq2 STLSPPNIRD-----YDHCYTSHIEARAARCGTGEGNVAKNLCRY</a:t>
            </a:r>
          </a:p>
        </p:txBody>
      </p:sp>
      <p:sp>
        <p:nvSpPr>
          <p:cNvPr id="5" name="Прямоугольник 4"/>
          <p:cNvSpPr>
            <a:spLocks noChangeArrowheads="1"/>
          </p:cNvSpPr>
          <p:nvPr/>
        </p:nvSpPr>
        <p:spPr bwMode="auto">
          <a:xfrm>
            <a:off x="7429500" y="1905001"/>
            <a:ext cx="1571625" cy="574278"/>
          </a:xfrm>
          <a:prstGeom prst="rect">
            <a:avLst/>
          </a:prstGeom>
          <a:noFill/>
          <a:ln w="9525">
            <a:noFill/>
            <a:miter lim="800000"/>
            <a:headEnd/>
            <a:tailEnd/>
          </a:ln>
        </p:spPr>
        <p:txBody>
          <a:bodyPr lIns="81043" tIns="40522" rIns="81043" bIns="40522">
            <a:spAutoFit/>
          </a:bodyPr>
          <a:lstStyle/>
          <a:p>
            <a:pPr algn="ctr"/>
            <a:r>
              <a:rPr lang="ru-RU"/>
              <a:t>% </a:t>
            </a:r>
            <a:r>
              <a:rPr lang="en-US"/>
              <a:t>ID: </a:t>
            </a:r>
          </a:p>
          <a:p>
            <a:pPr algn="ctr"/>
            <a:r>
              <a:rPr lang="en-US"/>
              <a:t>40/45 = </a:t>
            </a:r>
            <a:r>
              <a:rPr lang="en-US" b="1">
                <a:solidFill>
                  <a:srgbClr val="00B050"/>
                </a:solidFill>
              </a:rPr>
              <a:t>0.89</a:t>
            </a:r>
          </a:p>
        </p:txBody>
      </p:sp>
      <p:sp>
        <p:nvSpPr>
          <p:cNvPr id="18438" name="Прямоугольник 5"/>
          <p:cNvSpPr>
            <a:spLocks noChangeArrowheads="1"/>
          </p:cNvSpPr>
          <p:nvPr/>
        </p:nvSpPr>
        <p:spPr bwMode="auto">
          <a:xfrm>
            <a:off x="2000250" y="1071564"/>
            <a:ext cx="4193618" cy="405001"/>
          </a:xfrm>
          <a:prstGeom prst="rect">
            <a:avLst/>
          </a:prstGeom>
          <a:noFill/>
          <a:ln w="9525">
            <a:noFill/>
            <a:miter lim="800000"/>
            <a:headEnd/>
            <a:tailEnd/>
          </a:ln>
        </p:spPr>
        <p:txBody>
          <a:bodyPr wrap="none" lIns="81043" tIns="40522" rIns="81043" bIns="40522">
            <a:spAutoFit/>
          </a:bodyPr>
          <a:lstStyle/>
          <a:p>
            <a:r>
              <a:rPr lang="ru-RU" sz="2100" dirty="0"/>
              <a:t>Длина выравнивания = 45 позиций</a:t>
            </a:r>
            <a:endParaRPr lang="en-US" sz="2100" dirty="0"/>
          </a:p>
        </p:txBody>
      </p:sp>
      <p:sp>
        <p:nvSpPr>
          <p:cNvPr id="18439" name="TextBox 3"/>
          <p:cNvSpPr txBox="1">
            <a:spLocks noChangeArrowheads="1"/>
          </p:cNvSpPr>
          <p:nvPr/>
        </p:nvSpPr>
        <p:spPr bwMode="auto">
          <a:xfrm>
            <a:off x="214313" y="119063"/>
            <a:ext cx="8715375" cy="1066720"/>
          </a:xfrm>
          <a:prstGeom prst="rect">
            <a:avLst/>
          </a:prstGeom>
          <a:noFill/>
          <a:ln w="9525">
            <a:noFill/>
            <a:miter lim="800000"/>
            <a:headEnd/>
            <a:tailEnd/>
          </a:ln>
        </p:spPr>
        <p:txBody>
          <a:bodyPr lIns="81043" tIns="40522" rIns="81043" bIns="40522">
            <a:spAutoFit/>
          </a:bodyPr>
          <a:lstStyle/>
          <a:p>
            <a:pPr algn="ctr"/>
            <a:r>
              <a:rPr lang="en-US" sz="3200" b="1" dirty="0">
                <a:solidFill>
                  <a:srgbClr val="FF6600"/>
                </a:solidFill>
                <a:latin typeface="Courier New" pitchFamily="49" charset="0"/>
                <a:cs typeface="Courier New" pitchFamily="49" charset="0"/>
              </a:rPr>
              <a:t>Identity </a:t>
            </a:r>
            <a:r>
              <a:rPr lang="ru-RU" sz="3200" b="1" dirty="0">
                <a:solidFill>
                  <a:srgbClr val="FF6600"/>
                </a:solidFill>
                <a:latin typeface="Courier New" pitchFamily="49" charset="0"/>
                <a:cs typeface="Courier New" pitchFamily="49" charset="0"/>
              </a:rPr>
              <a:t>для плохих и хороших выравниваний</a:t>
            </a:r>
          </a:p>
        </p:txBody>
      </p:sp>
      <p:sp>
        <p:nvSpPr>
          <p:cNvPr id="8" name="Прямоугольник 7"/>
          <p:cNvSpPr/>
          <p:nvPr/>
        </p:nvSpPr>
        <p:spPr>
          <a:xfrm>
            <a:off x="7358063" y="2976564"/>
            <a:ext cx="1571625" cy="574278"/>
          </a:xfrm>
          <a:prstGeom prst="rect">
            <a:avLst/>
          </a:prstGeom>
        </p:spPr>
        <p:txBody>
          <a:bodyPr lIns="81043" tIns="40522" rIns="81043" bIns="40522">
            <a:spAutoFit/>
          </a:bodyPr>
          <a:lstStyle/>
          <a:p>
            <a:pPr algn="ctr">
              <a:defRPr/>
            </a:pPr>
            <a:r>
              <a:rPr lang="ru-RU" dirty="0">
                <a:latin typeface="Arial" pitchFamily="34" charset="0"/>
                <a:cs typeface="Arial" pitchFamily="34" charset="0"/>
              </a:rPr>
              <a:t>% </a:t>
            </a:r>
            <a:r>
              <a:rPr lang="en-US" dirty="0">
                <a:latin typeface="Arial" pitchFamily="34" charset="0"/>
                <a:cs typeface="Arial" pitchFamily="34" charset="0"/>
              </a:rPr>
              <a:t>ID: </a:t>
            </a:r>
          </a:p>
          <a:p>
            <a:pPr algn="ctr">
              <a:defRPr/>
            </a:pPr>
            <a:r>
              <a:rPr lang="en-US" dirty="0">
                <a:latin typeface="Arial" pitchFamily="34" charset="0"/>
                <a:cs typeface="Arial" pitchFamily="34" charset="0"/>
              </a:rPr>
              <a:t>15/45 = </a:t>
            </a:r>
            <a:r>
              <a:rPr lang="en-US" b="1" dirty="0">
                <a:solidFill>
                  <a:schemeClr val="accent6">
                    <a:lumMod val="75000"/>
                  </a:schemeClr>
                </a:solidFill>
                <a:latin typeface="Arial" pitchFamily="34" charset="0"/>
                <a:cs typeface="Arial" pitchFamily="34" charset="0"/>
              </a:rPr>
              <a:t>0.33</a:t>
            </a:r>
          </a:p>
        </p:txBody>
      </p:sp>
      <p:sp>
        <p:nvSpPr>
          <p:cNvPr id="9" name="Прямоугольник 8"/>
          <p:cNvSpPr>
            <a:spLocks noChangeArrowheads="1"/>
          </p:cNvSpPr>
          <p:nvPr/>
        </p:nvSpPr>
        <p:spPr bwMode="auto">
          <a:xfrm>
            <a:off x="7358063" y="4107657"/>
            <a:ext cx="1571625" cy="574278"/>
          </a:xfrm>
          <a:prstGeom prst="rect">
            <a:avLst/>
          </a:prstGeom>
          <a:noFill/>
          <a:ln w="9525">
            <a:noFill/>
            <a:miter lim="800000"/>
            <a:headEnd/>
            <a:tailEnd/>
          </a:ln>
        </p:spPr>
        <p:txBody>
          <a:bodyPr lIns="81043" tIns="40522" rIns="81043" bIns="40522">
            <a:spAutoFit/>
          </a:bodyPr>
          <a:lstStyle/>
          <a:p>
            <a:pPr algn="ctr"/>
            <a:r>
              <a:rPr lang="ru-RU"/>
              <a:t>% </a:t>
            </a:r>
            <a:r>
              <a:rPr lang="en-US"/>
              <a:t>ID: </a:t>
            </a:r>
          </a:p>
          <a:p>
            <a:pPr algn="ctr"/>
            <a:r>
              <a:rPr lang="en-US"/>
              <a:t>9/45 = </a:t>
            </a:r>
            <a:r>
              <a:rPr lang="en-US" b="1">
                <a:solidFill>
                  <a:srgbClr val="FF0000"/>
                </a:solidFill>
              </a:rPr>
              <a:t>0.2</a:t>
            </a:r>
          </a:p>
        </p:txBody>
      </p:sp>
      <p:sp>
        <p:nvSpPr>
          <p:cNvPr id="10" name="Номер слайда 9"/>
          <p:cNvSpPr>
            <a:spLocks noGrp="1"/>
          </p:cNvSpPr>
          <p:nvPr>
            <p:ph type="sldNum" sz="quarter" idx="12"/>
          </p:nvPr>
        </p:nvSpPr>
        <p:spPr/>
        <p:txBody>
          <a:bodyPr/>
          <a:lstStyle/>
          <a:p>
            <a:fld id="{290BFD58-D179-4EAA-B835-6F8EE4A43AA5}" type="slidenum">
              <a:rPr lang="ru-RU" smtClean="0"/>
              <a:pPr/>
              <a:t>74</a:t>
            </a:fld>
            <a:endParaRPr lang="ru-RU"/>
          </a:p>
        </p:txBody>
      </p:sp>
    </p:spTree>
    <p:extLst>
      <p:ext uri="{BB962C8B-B14F-4D97-AF65-F5344CB8AC3E}">
        <p14:creationId xmlns="" xmlns:p14="http://schemas.microsoft.com/office/powerpoint/2010/main" val="199200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pPr eaLnBrk="1" hangingPunct="1"/>
            <a:r>
              <a:rPr lang="ru-RU" smtClean="0"/>
              <a:t>Идея алгоритма выравнивания</a:t>
            </a:r>
          </a:p>
        </p:txBody>
      </p:sp>
      <p:graphicFrame>
        <p:nvGraphicFramePr>
          <p:cNvPr id="6" name="Таблица 5"/>
          <p:cNvGraphicFramePr>
            <a:graphicFrameLocks noGrp="1"/>
          </p:cNvGraphicFramePr>
          <p:nvPr/>
        </p:nvGraphicFramePr>
        <p:xfrm>
          <a:off x="2411413" y="1897063"/>
          <a:ext cx="6095996" cy="1833128"/>
        </p:xfrm>
        <a:graphic>
          <a:graphicData uri="http://schemas.openxmlformats.org/drawingml/2006/table">
            <a:tbl>
              <a:tblPr/>
              <a:tblGrid>
                <a:gridCol w="553711"/>
                <a:gridCol w="554286"/>
                <a:gridCol w="554286"/>
                <a:gridCol w="554286"/>
                <a:gridCol w="554286"/>
                <a:gridCol w="554286"/>
                <a:gridCol w="553711"/>
                <a:gridCol w="554286"/>
                <a:gridCol w="554286"/>
                <a:gridCol w="554286"/>
                <a:gridCol w="554286"/>
              </a:tblGrid>
              <a:tr h="192392">
                <a:tc>
                  <a:txBody>
                    <a:bodyPr/>
                    <a:lstStyle/>
                    <a:p>
                      <a:pPr marL="0" marR="0">
                        <a:spcBef>
                          <a:spcPts val="0"/>
                        </a:spcBef>
                        <a:spcAft>
                          <a:spcPts val="0"/>
                        </a:spcAft>
                      </a:pPr>
                      <a:endParaRPr lang="ru-RU" sz="900" kern="150" dirty="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Times New Roman"/>
                        </a:rPr>
                        <a:t>♦</a:t>
                      </a:r>
                      <a:endParaRPr lang="ru-RU" sz="900" kern="150">
                        <a:latin typeface="Times New Roman"/>
                        <a:ea typeface="DejaVu Sans"/>
                        <a:cs typeface="DejaVu Sans"/>
                      </a:endParaRPr>
                    </a:p>
                  </a:txBody>
                  <a:tcPr marL="5748" marR="5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L</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I</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L</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E</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P</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S</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H</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F</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Q</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092">
                <a:tc>
                  <a:txBody>
                    <a:bodyPr/>
                    <a:lstStyle/>
                    <a:p>
                      <a:pPr marL="0" marR="0" algn="ctr">
                        <a:spcBef>
                          <a:spcPts val="0"/>
                        </a:spcBef>
                        <a:spcAft>
                          <a:spcPts val="0"/>
                        </a:spcAft>
                      </a:pPr>
                      <a:r>
                        <a:rPr lang="en-US" sz="900" kern="150">
                          <a:latin typeface="Times New Roman"/>
                          <a:ea typeface="DejaVu Sans"/>
                          <a:cs typeface="Times New Roman"/>
                        </a:rPr>
                        <a:t>♦</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kern="150" dirty="0">
                          <a:latin typeface="Times New Roman"/>
                          <a:ea typeface="DejaVu Sans"/>
                          <a:cs typeface="DejaVu Sans"/>
                        </a:rPr>
                        <a:t>0</a:t>
                      </a:r>
                      <a:endParaRPr lang="ru-RU" sz="1000" kern="150" dirty="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-4</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-8</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092">
                <a:tc>
                  <a:txBody>
                    <a:bodyPr/>
                    <a:lstStyle/>
                    <a:p>
                      <a:pPr marL="0" marR="0" algn="ctr">
                        <a:spcBef>
                          <a:spcPts val="0"/>
                        </a:spcBef>
                        <a:spcAft>
                          <a:spcPts val="0"/>
                        </a:spcAft>
                      </a:pPr>
                      <a:r>
                        <a:rPr lang="en-US" sz="900" kern="150">
                          <a:latin typeface="Times New Roman"/>
                          <a:ea typeface="DejaVu Sans"/>
                          <a:cs typeface="DejaVu Sans"/>
                        </a:rPr>
                        <a:t>L</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b="1" kern="150" dirty="0" smtClean="0">
                          <a:latin typeface="Times New Roman"/>
                          <a:ea typeface="DejaVu Sans"/>
                          <a:cs typeface="DejaVu Sans"/>
                        </a:rPr>
                        <a:t>-4</a:t>
                      </a:r>
                      <a:endParaRPr lang="en-US" sz="1000" b="1" kern="150" dirty="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4</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0</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092">
                <a:tc>
                  <a:txBody>
                    <a:bodyPr/>
                    <a:lstStyle/>
                    <a:p>
                      <a:pPr marL="0" marR="0" algn="ctr">
                        <a:spcBef>
                          <a:spcPts val="0"/>
                        </a:spcBef>
                        <a:spcAft>
                          <a:spcPts val="0"/>
                        </a:spcAft>
                      </a:pPr>
                      <a:r>
                        <a:rPr lang="en-US" sz="900" kern="150">
                          <a:latin typeface="Times New Roman"/>
                          <a:ea typeface="DejaVu Sans"/>
                          <a:cs typeface="DejaVu Sans"/>
                        </a:rPr>
                        <a:t>E</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kern="150" dirty="0" smtClean="0">
                          <a:latin typeface="Times New Roman"/>
                          <a:ea typeface="DejaVu Sans"/>
                          <a:cs typeface="DejaVu Sans"/>
                        </a:rPr>
                        <a:t>-8</a:t>
                      </a:r>
                      <a:endParaRPr lang="en-US" sz="1000" kern="150" dirty="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0</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092">
                <a:tc>
                  <a:txBody>
                    <a:bodyPr/>
                    <a:lstStyle/>
                    <a:p>
                      <a:pPr marL="0" marR="0" algn="ctr">
                        <a:spcBef>
                          <a:spcPts val="0"/>
                        </a:spcBef>
                        <a:spcAft>
                          <a:spcPts val="0"/>
                        </a:spcAft>
                      </a:pPr>
                      <a:r>
                        <a:rPr lang="en-US" sz="900" kern="150">
                          <a:latin typeface="Times New Roman"/>
                          <a:ea typeface="DejaVu Sans"/>
                          <a:cs typeface="DejaVu Sans"/>
                        </a:rPr>
                        <a:t>L</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092">
                <a:tc>
                  <a:txBody>
                    <a:bodyPr/>
                    <a:lstStyle/>
                    <a:p>
                      <a:pPr marL="0" marR="0" algn="ctr">
                        <a:spcBef>
                          <a:spcPts val="0"/>
                        </a:spcBef>
                        <a:spcAft>
                          <a:spcPts val="0"/>
                        </a:spcAft>
                      </a:pPr>
                      <a:r>
                        <a:rPr lang="en-US" sz="900" kern="150">
                          <a:latin typeface="Times New Roman"/>
                          <a:ea typeface="DejaVu Sans"/>
                          <a:cs typeface="DejaVu Sans"/>
                        </a:rPr>
                        <a:t>S</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092">
                <a:tc>
                  <a:txBody>
                    <a:bodyPr/>
                    <a:lstStyle/>
                    <a:p>
                      <a:pPr marL="0" marR="0" algn="ctr">
                        <a:spcBef>
                          <a:spcPts val="0"/>
                        </a:spcBef>
                        <a:spcAft>
                          <a:spcPts val="0"/>
                        </a:spcAft>
                      </a:pPr>
                      <a:r>
                        <a:rPr lang="en-US" sz="900" kern="150">
                          <a:latin typeface="Times New Roman"/>
                          <a:ea typeface="DejaVu Sans"/>
                          <a:cs typeface="DejaVu Sans"/>
                        </a:rPr>
                        <a:t>H</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092">
                <a:tc>
                  <a:txBody>
                    <a:bodyPr/>
                    <a:lstStyle/>
                    <a:p>
                      <a:pPr marL="0" marR="0" algn="ctr">
                        <a:spcBef>
                          <a:spcPts val="0"/>
                        </a:spcBef>
                        <a:spcAft>
                          <a:spcPts val="0"/>
                        </a:spcAft>
                      </a:pPr>
                      <a:r>
                        <a:rPr lang="en-US" sz="900" kern="150">
                          <a:latin typeface="Times New Roman"/>
                          <a:ea typeface="DejaVu Sans"/>
                          <a:cs typeface="DejaVu Sans"/>
                        </a:rPr>
                        <a:t>V</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092">
                <a:tc>
                  <a:txBody>
                    <a:bodyPr/>
                    <a:lstStyle/>
                    <a:p>
                      <a:pPr marL="0" marR="0" algn="ctr">
                        <a:spcBef>
                          <a:spcPts val="0"/>
                        </a:spcBef>
                        <a:spcAft>
                          <a:spcPts val="0"/>
                        </a:spcAft>
                      </a:pPr>
                      <a:r>
                        <a:rPr lang="en-US" sz="900" kern="150">
                          <a:latin typeface="Times New Roman"/>
                          <a:ea typeface="DejaVu Sans"/>
                          <a:cs typeface="DejaVu Sans"/>
                        </a:rPr>
                        <a:t>Q</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24701" name="TextBox 6"/>
          <p:cNvSpPr txBox="1">
            <a:spLocks noChangeArrowheads="1"/>
          </p:cNvSpPr>
          <p:nvPr/>
        </p:nvSpPr>
        <p:spPr bwMode="auto">
          <a:xfrm>
            <a:off x="1258889" y="4357688"/>
            <a:ext cx="2856457" cy="1051332"/>
          </a:xfrm>
          <a:prstGeom prst="rect">
            <a:avLst/>
          </a:prstGeom>
          <a:noFill/>
          <a:ln w="9525">
            <a:noFill/>
            <a:miter lim="800000"/>
            <a:headEnd/>
            <a:tailEnd/>
          </a:ln>
        </p:spPr>
        <p:txBody>
          <a:bodyPr wrap="none" lIns="81043" tIns="40522" rIns="81043" bIns="40522">
            <a:spAutoFit/>
          </a:bodyPr>
          <a:lstStyle/>
          <a:p>
            <a:r>
              <a:rPr lang="ru-RU" sz="2100" dirty="0">
                <a:latin typeface="Calibri" pitchFamily="34" charset="0"/>
              </a:rPr>
              <a:t>Вес = </a:t>
            </a:r>
            <a:r>
              <a:rPr lang="en-US" sz="2100" dirty="0">
                <a:latin typeface="Calibri" pitchFamily="34" charset="0"/>
              </a:rPr>
              <a:t>max (-4-3, #match </a:t>
            </a:r>
          </a:p>
          <a:p>
            <a:r>
              <a:rPr lang="en-US" sz="2100" dirty="0">
                <a:latin typeface="Calibri" pitchFamily="34" charset="0"/>
              </a:rPr>
              <a:t>	</a:t>
            </a:r>
            <a:r>
              <a:rPr lang="en-US" sz="2100" b="1" dirty="0">
                <a:latin typeface="Calibri" pitchFamily="34" charset="0"/>
              </a:rPr>
              <a:t>4-4</a:t>
            </a:r>
            <a:r>
              <a:rPr lang="en-US" sz="2100" dirty="0">
                <a:latin typeface="Calibri" pitchFamily="34" charset="0"/>
              </a:rPr>
              <a:t>,</a:t>
            </a:r>
          </a:p>
          <a:p>
            <a:r>
              <a:rPr lang="en-US" sz="2100" dirty="0">
                <a:latin typeface="Calibri" pitchFamily="34" charset="0"/>
              </a:rPr>
              <a:t>	-8-4) = 0</a:t>
            </a:r>
            <a:endParaRPr lang="ru-RU" sz="2100" dirty="0">
              <a:latin typeface="Calibri" pitchFamily="34" charset="0"/>
            </a:endParaRPr>
          </a:p>
        </p:txBody>
      </p:sp>
      <p:sp>
        <p:nvSpPr>
          <p:cNvPr id="24702" name="TextBox 7"/>
          <p:cNvSpPr txBox="1">
            <a:spLocks noChangeArrowheads="1"/>
          </p:cNvSpPr>
          <p:nvPr/>
        </p:nvSpPr>
        <p:spPr bwMode="auto">
          <a:xfrm>
            <a:off x="5219702" y="4717521"/>
            <a:ext cx="548390" cy="851277"/>
          </a:xfrm>
          <a:prstGeom prst="rect">
            <a:avLst/>
          </a:prstGeom>
          <a:noFill/>
          <a:ln w="9525">
            <a:noFill/>
            <a:miter lim="800000"/>
            <a:headEnd/>
            <a:tailEnd/>
          </a:ln>
        </p:spPr>
        <p:txBody>
          <a:bodyPr wrap="none" lIns="81043" tIns="40522" rIns="81043" bIns="40522">
            <a:spAutoFit/>
          </a:bodyPr>
          <a:lstStyle/>
          <a:p>
            <a:r>
              <a:rPr lang="en-US" sz="2500" dirty="0">
                <a:latin typeface="Courier New" pitchFamily="49" charset="0"/>
                <a:cs typeface="Courier New" pitchFamily="49" charset="0"/>
              </a:rPr>
              <a:t>L-</a:t>
            </a:r>
            <a:endParaRPr lang="ru-RU" sz="2500" dirty="0">
              <a:latin typeface="Courier New" pitchFamily="49" charset="0"/>
              <a:cs typeface="Courier New" pitchFamily="49" charset="0"/>
            </a:endParaRPr>
          </a:p>
          <a:p>
            <a:r>
              <a:rPr lang="en-US" sz="2500" dirty="0">
                <a:latin typeface="Courier New" pitchFamily="49" charset="0"/>
                <a:cs typeface="Courier New" pitchFamily="49" charset="0"/>
              </a:rPr>
              <a:t>LE</a:t>
            </a:r>
            <a:endParaRPr lang="ru-RU" sz="2500" dirty="0">
              <a:latin typeface="Courier New" pitchFamily="49" charset="0"/>
              <a:cs typeface="Courier New" pitchFamily="49" charset="0"/>
            </a:endParaRPr>
          </a:p>
        </p:txBody>
      </p:sp>
      <p:cxnSp>
        <p:nvCxnSpPr>
          <p:cNvPr id="10" name="Прямая со стрелкой 9"/>
          <p:cNvCxnSpPr/>
          <p:nvPr/>
        </p:nvCxnSpPr>
        <p:spPr>
          <a:xfrm flipH="1">
            <a:off x="3348039" y="4837907"/>
            <a:ext cx="15843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V="1">
            <a:off x="3851275" y="2377282"/>
            <a:ext cx="0" cy="17991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a:off x="3492501" y="2618053"/>
            <a:ext cx="28733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flipV="1">
            <a:off x="3492501" y="2436814"/>
            <a:ext cx="287338" cy="1203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Номер слайда 12"/>
          <p:cNvSpPr>
            <a:spLocks noGrp="1"/>
          </p:cNvSpPr>
          <p:nvPr>
            <p:ph type="sldNum" sz="quarter" idx="12"/>
          </p:nvPr>
        </p:nvSpPr>
        <p:spPr/>
        <p:txBody>
          <a:bodyPr/>
          <a:lstStyle/>
          <a:p>
            <a:fld id="{290BFD58-D179-4EAA-B835-6F8EE4A43AA5}" type="slidenum">
              <a:rPr lang="ru-RU" smtClean="0"/>
              <a:pPr/>
              <a:t>75</a:t>
            </a:fld>
            <a:endParaRPr lang="ru-RU"/>
          </a:p>
        </p:txBody>
      </p:sp>
    </p:spTree>
    <p:extLst>
      <p:ext uri="{BB962C8B-B14F-4D97-AF65-F5344CB8AC3E}">
        <p14:creationId xmlns="" xmlns:p14="http://schemas.microsoft.com/office/powerpoint/2010/main" val="39497977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pPr eaLnBrk="1" hangingPunct="1"/>
            <a:r>
              <a:rPr lang="ru-RU" smtClean="0"/>
              <a:t>Идея алгоритма выравнивания</a:t>
            </a:r>
          </a:p>
        </p:txBody>
      </p:sp>
      <p:graphicFrame>
        <p:nvGraphicFramePr>
          <p:cNvPr id="6" name="Таблица 5"/>
          <p:cNvGraphicFramePr>
            <a:graphicFrameLocks noGrp="1"/>
          </p:cNvGraphicFramePr>
          <p:nvPr/>
        </p:nvGraphicFramePr>
        <p:xfrm>
          <a:off x="2411413" y="1897063"/>
          <a:ext cx="6095996" cy="1833128"/>
        </p:xfrm>
        <a:graphic>
          <a:graphicData uri="http://schemas.openxmlformats.org/drawingml/2006/table">
            <a:tbl>
              <a:tblPr/>
              <a:tblGrid>
                <a:gridCol w="553711"/>
                <a:gridCol w="554286"/>
                <a:gridCol w="554286"/>
                <a:gridCol w="554286"/>
                <a:gridCol w="554286"/>
                <a:gridCol w="554286"/>
                <a:gridCol w="553711"/>
                <a:gridCol w="554286"/>
                <a:gridCol w="554286"/>
                <a:gridCol w="554286"/>
                <a:gridCol w="554286"/>
              </a:tblGrid>
              <a:tr h="192392">
                <a:tc>
                  <a:txBody>
                    <a:bodyPr/>
                    <a:lstStyle/>
                    <a:p>
                      <a:pPr marL="0" marR="0">
                        <a:spcBef>
                          <a:spcPts val="0"/>
                        </a:spcBef>
                        <a:spcAft>
                          <a:spcPts val="0"/>
                        </a:spcAft>
                      </a:pPr>
                      <a:endParaRPr lang="ru-RU" sz="900" kern="150" dirty="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Times New Roman"/>
                        </a:rPr>
                        <a:t>♦</a:t>
                      </a:r>
                      <a:endParaRPr lang="ru-RU" sz="900" kern="150">
                        <a:latin typeface="Times New Roman"/>
                        <a:ea typeface="DejaVu Sans"/>
                        <a:cs typeface="DejaVu Sans"/>
                      </a:endParaRPr>
                    </a:p>
                  </a:txBody>
                  <a:tcPr marL="5748" marR="5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L</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I</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L</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E</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P</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S</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H</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F</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Q</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092">
                <a:tc>
                  <a:txBody>
                    <a:bodyPr/>
                    <a:lstStyle/>
                    <a:p>
                      <a:pPr marL="0" marR="0" algn="ctr">
                        <a:spcBef>
                          <a:spcPts val="0"/>
                        </a:spcBef>
                        <a:spcAft>
                          <a:spcPts val="0"/>
                        </a:spcAft>
                      </a:pPr>
                      <a:r>
                        <a:rPr lang="en-US" sz="900" kern="150">
                          <a:latin typeface="Times New Roman"/>
                          <a:ea typeface="DejaVu Sans"/>
                          <a:cs typeface="Times New Roman"/>
                        </a:rPr>
                        <a:t>♦</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kern="150" dirty="0">
                          <a:latin typeface="Times New Roman"/>
                          <a:ea typeface="DejaVu Sans"/>
                          <a:cs typeface="DejaVu Sans"/>
                        </a:rPr>
                        <a:t>0</a:t>
                      </a:r>
                      <a:endParaRPr lang="ru-RU" sz="1000" kern="150" dirty="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-4</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-8</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092">
                <a:tc>
                  <a:txBody>
                    <a:bodyPr/>
                    <a:lstStyle/>
                    <a:p>
                      <a:pPr marL="0" marR="0" algn="ctr">
                        <a:spcBef>
                          <a:spcPts val="0"/>
                        </a:spcBef>
                        <a:spcAft>
                          <a:spcPts val="0"/>
                        </a:spcAft>
                      </a:pPr>
                      <a:r>
                        <a:rPr lang="en-US" sz="900" kern="150">
                          <a:latin typeface="Times New Roman"/>
                          <a:ea typeface="DejaVu Sans"/>
                          <a:cs typeface="DejaVu Sans"/>
                        </a:rPr>
                        <a:t>L</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b="1" kern="150" dirty="0" smtClean="0">
                          <a:latin typeface="Times New Roman"/>
                          <a:ea typeface="DejaVu Sans"/>
                          <a:cs typeface="DejaVu Sans"/>
                        </a:rPr>
                        <a:t>-4</a:t>
                      </a:r>
                      <a:endParaRPr lang="en-US" sz="1000" b="1" kern="150" dirty="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4</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0</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092">
                <a:tc>
                  <a:txBody>
                    <a:bodyPr/>
                    <a:lstStyle/>
                    <a:p>
                      <a:pPr marL="0" marR="0" algn="ctr">
                        <a:spcBef>
                          <a:spcPts val="0"/>
                        </a:spcBef>
                        <a:spcAft>
                          <a:spcPts val="0"/>
                        </a:spcAft>
                      </a:pPr>
                      <a:r>
                        <a:rPr lang="en-US" sz="900" kern="150">
                          <a:latin typeface="Times New Roman"/>
                          <a:ea typeface="DejaVu Sans"/>
                          <a:cs typeface="DejaVu Sans"/>
                        </a:rPr>
                        <a:t>E</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kern="150" dirty="0" smtClean="0">
                          <a:latin typeface="Times New Roman"/>
                          <a:ea typeface="DejaVu Sans"/>
                          <a:cs typeface="DejaVu Sans"/>
                        </a:rPr>
                        <a:t>-8</a:t>
                      </a:r>
                      <a:endParaRPr lang="en-US" sz="1000" kern="150" dirty="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0</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1</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092">
                <a:tc>
                  <a:txBody>
                    <a:bodyPr/>
                    <a:lstStyle/>
                    <a:p>
                      <a:pPr marL="0" marR="0" algn="ctr">
                        <a:spcBef>
                          <a:spcPts val="0"/>
                        </a:spcBef>
                        <a:spcAft>
                          <a:spcPts val="0"/>
                        </a:spcAft>
                      </a:pPr>
                      <a:r>
                        <a:rPr lang="en-US" sz="900" kern="150">
                          <a:latin typeface="Times New Roman"/>
                          <a:ea typeface="DejaVu Sans"/>
                          <a:cs typeface="DejaVu Sans"/>
                        </a:rPr>
                        <a:t>L</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092">
                <a:tc>
                  <a:txBody>
                    <a:bodyPr/>
                    <a:lstStyle/>
                    <a:p>
                      <a:pPr marL="0" marR="0" algn="ctr">
                        <a:spcBef>
                          <a:spcPts val="0"/>
                        </a:spcBef>
                        <a:spcAft>
                          <a:spcPts val="0"/>
                        </a:spcAft>
                      </a:pPr>
                      <a:r>
                        <a:rPr lang="en-US" sz="900" kern="150">
                          <a:latin typeface="Times New Roman"/>
                          <a:ea typeface="DejaVu Sans"/>
                          <a:cs typeface="DejaVu Sans"/>
                        </a:rPr>
                        <a:t>S</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092">
                <a:tc>
                  <a:txBody>
                    <a:bodyPr/>
                    <a:lstStyle/>
                    <a:p>
                      <a:pPr marL="0" marR="0" algn="ctr">
                        <a:spcBef>
                          <a:spcPts val="0"/>
                        </a:spcBef>
                        <a:spcAft>
                          <a:spcPts val="0"/>
                        </a:spcAft>
                      </a:pPr>
                      <a:r>
                        <a:rPr lang="en-US" sz="900" kern="150">
                          <a:latin typeface="Times New Roman"/>
                          <a:ea typeface="DejaVu Sans"/>
                          <a:cs typeface="DejaVu Sans"/>
                        </a:rPr>
                        <a:t>H</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092">
                <a:tc>
                  <a:txBody>
                    <a:bodyPr/>
                    <a:lstStyle/>
                    <a:p>
                      <a:pPr marL="0" marR="0" algn="ctr">
                        <a:spcBef>
                          <a:spcPts val="0"/>
                        </a:spcBef>
                        <a:spcAft>
                          <a:spcPts val="0"/>
                        </a:spcAft>
                      </a:pPr>
                      <a:r>
                        <a:rPr lang="en-US" sz="900" kern="150">
                          <a:latin typeface="Times New Roman"/>
                          <a:ea typeface="DejaVu Sans"/>
                          <a:cs typeface="DejaVu Sans"/>
                        </a:rPr>
                        <a:t>V</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092">
                <a:tc>
                  <a:txBody>
                    <a:bodyPr/>
                    <a:lstStyle/>
                    <a:p>
                      <a:pPr marL="0" marR="0" algn="ctr">
                        <a:spcBef>
                          <a:spcPts val="0"/>
                        </a:spcBef>
                        <a:spcAft>
                          <a:spcPts val="0"/>
                        </a:spcAft>
                      </a:pPr>
                      <a:r>
                        <a:rPr lang="en-US" sz="900" kern="150">
                          <a:latin typeface="Times New Roman"/>
                          <a:ea typeface="DejaVu Sans"/>
                          <a:cs typeface="DejaVu Sans"/>
                        </a:rPr>
                        <a:t>Q</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25725" name="TextBox 6"/>
          <p:cNvSpPr txBox="1">
            <a:spLocks noChangeArrowheads="1"/>
          </p:cNvSpPr>
          <p:nvPr/>
        </p:nvSpPr>
        <p:spPr bwMode="auto">
          <a:xfrm>
            <a:off x="1258888" y="4357688"/>
            <a:ext cx="2774705" cy="1051332"/>
          </a:xfrm>
          <a:prstGeom prst="rect">
            <a:avLst/>
          </a:prstGeom>
          <a:noFill/>
          <a:ln w="9525">
            <a:noFill/>
            <a:miter lim="800000"/>
            <a:headEnd/>
            <a:tailEnd/>
          </a:ln>
        </p:spPr>
        <p:txBody>
          <a:bodyPr wrap="none" lIns="81043" tIns="40522" rIns="81043" bIns="40522">
            <a:spAutoFit/>
          </a:bodyPr>
          <a:lstStyle/>
          <a:p>
            <a:r>
              <a:rPr lang="ru-RU" sz="2100" dirty="0">
                <a:latin typeface="Calibri" pitchFamily="34" charset="0"/>
              </a:rPr>
              <a:t>Вес = </a:t>
            </a:r>
            <a:r>
              <a:rPr lang="en-US" sz="2100" dirty="0">
                <a:latin typeface="Calibri" pitchFamily="34" charset="0"/>
              </a:rPr>
              <a:t>max (</a:t>
            </a:r>
            <a:r>
              <a:rPr lang="en-US" sz="2100" b="1" dirty="0">
                <a:latin typeface="Calibri" pitchFamily="34" charset="0"/>
              </a:rPr>
              <a:t>4-3</a:t>
            </a:r>
            <a:r>
              <a:rPr lang="en-US" sz="2100" dirty="0">
                <a:latin typeface="Calibri" pitchFamily="34" charset="0"/>
              </a:rPr>
              <a:t>, #match </a:t>
            </a:r>
          </a:p>
          <a:p>
            <a:r>
              <a:rPr lang="en-US" sz="2100" dirty="0">
                <a:latin typeface="Calibri" pitchFamily="34" charset="0"/>
              </a:rPr>
              <a:t>	0-4,</a:t>
            </a:r>
          </a:p>
          <a:p>
            <a:r>
              <a:rPr lang="en-US" sz="2100" dirty="0">
                <a:latin typeface="Calibri" pitchFamily="34" charset="0"/>
              </a:rPr>
              <a:t>	0-4) = 1</a:t>
            </a:r>
            <a:endParaRPr lang="ru-RU" sz="2100" dirty="0">
              <a:latin typeface="Calibri" pitchFamily="34" charset="0"/>
            </a:endParaRPr>
          </a:p>
        </p:txBody>
      </p:sp>
      <p:sp>
        <p:nvSpPr>
          <p:cNvPr id="25726" name="TextBox 7"/>
          <p:cNvSpPr txBox="1">
            <a:spLocks noChangeArrowheads="1"/>
          </p:cNvSpPr>
          <p:nvPr/>
        </p:nvSpPr>
        <p:spPr bwMode="auto">
          <a:xfrm>
            <a:off x="5219702" y="4717521"/>
            <a:ext cx="548390" cy="851277"/>
          </a:xfrm>
          <a:prstGeom prst="rect">
            <a:avLst/>
          </a:prstGeom>
          <a:noFill/>
          <a:ln w="9525">
            <a:noFill/>
            <a:miter lim="800000"/>
            <a:headEnd/>
            <a:tailEnd/>
          </a:ln>
        </p:spPr>
        <p:txBody>
          <a:bodyPr wrap="none" lIns="81043" tIns="40522" rIns="81043" bIns="40522">
            <a:spAutoFit/>
          </a:bodyPr>
          <a:lstStyle/>
          <a:p>
            <a:r>
              <a:rPr lang="en-US" sz="2500" dirty="0">
                <a:latin typeface="Courier New" pitchFamily="49" charset="0"/>
                <a:cs typeface="Courier New" pitchFamily="49" charset="0"/>
              </a:rPr>
              <a:t>LI</a:t>
            </a:r>
            <a:endParaRPr lang="ru-RU" sz="2500" dirty="0">
              <a:latin typeface="Courier New" pitchFamily="49" charset="0"/>
              <a:cs typeface="Courier New" pitchFamily="49" charset="0"/>
            </a:endParaRPr>
          </a:p>
          <a:p>
            <a:r>
              <a:rPr lang="en-US" sz="2500" dirty="0">
                <a:latin typeface="Courier New" pitchFamily="49" charset="0"/>
                <a:cs typeface="Courier New" pitchFamily="49" charset="0"/>
              </a:rPr>
              <a:t>LE</a:t>
            </a:r>
            <a:endParaRPr lang="ru-RU" sz="2500" dirty="0">
              <a:latin typeface="Courier New" pitchFamily="49" charset="0"/>
              <a:cs typeface="Courier New" pitchFamily="49" charset="0"/>
            </a:endParaRPr>
          </a:p>
        </p:txBody>
      </p:sp>
      <p:cxnSp>
        <p:nvCxnSpPr>
          <p:cNvPr id="10" name="Прямая со стрелкой 9"/>
          <p:cNvCxnSpPr/>
          <p:nvPr/>
        </p:nvCxnSpPr>
        <p:spPr>
          <a:xfrm flipH="1" flipV="1">
            <a:off x="4211639" y="4597137"/>
            <a:ext cx="720725" cy="24077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V="1">
            <a:off x="4427538" y="2377282"/>
            <a:ext cx="0" cy="179917"/>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a:off x="4067176" y="2618053"/>
            <a:ext cx="288925"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flipV="1">
            <a:off x="4067176" y="2436814"/>
            <a:ext cx="288925" cy="12038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Номер слайда 10"/>
          <p:cNvSpPr>
            <a:spLocks noGrp="1"/>
          </p:cNvSpPr>
          <p:nvPr>
            <p:ph type="sldNum" sz="quarter" idx="12"/>
          </p:nvPr>
        </p:nvSpPr>
        <p:spPr/>
        <p:txBody>
          <a:bodyPr/>
          <a:lstStyle/>
          <a:p>
            <a:fld id="{290BFD58-D179-4EAA-B835-6F8EE4A43AA5}" type="slidenum">
              <a:rPr lang="ru-RU" smtClean="0"/>
              <a:pPr/>
              <a:t>76</a:t>
            </a:fld>
            <a:endParaRPr lang="ru-RU"/>
          </a:p>
        </p:txBody>
      </p:sp>
    </p:spTree>
    <p:extLst>
      <p:ext uri="{BB962C8B-B14F-4D97-AF65-F5344CB8AC3E}">
        <p14:creationId xmlns="" xmlns:p14="http://schemas.microsoft.com/office/powerpoint/2010/main" val="37809683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eaLnBrk="1" hangingPunct="1"/>
            <a:r>
              <a:rPr lang="ru-RU" smtClean="0"/>
              <a:t>Локальное выравнивание</a:t>
            </a:r>
          </a:p>
        </p:txBody>
      </p:sp>
      <p:sp>
        <p:nvSpPr>
          <p:cNvPr id="26627" name="Содержимое 2"/>
          <p:cNvSpPr>
            <a:spLocks noGrp="1"/>
          </p:cNvSpPr>
          <p:nvPr>
            <p:ph idx="1"/>
          </p:nvPr>
        </p:nvSpPr>
        <p:spPr/>
        <p:txBody>
          <a:bodyPr/>
          <a:lstStyle/>
          <a:p>
            <a:pPr eaLnBrk="1" hangingPunct="1"/>
            <a:r>
              <a:rPr lang="ru-RU" smtClean="0"/>
              <a:t>Основное отличие в том, что оно может начаться и закончиться в любой клеточке </a:t>
            </a:r>
          </a:p>
        </p:txBody>
      </p:sp>
      <p:graphicFrame>
        <p:nvGraphicFramePr>
          <p:cNvPr id="4" name="Таблица 3"/>
          <p:cNvGraphicFramePr>
            <a:graphicFrameLocks noGrp="1"/>
          </p:cNvGraphicFramePr>
          <p:nvPr/>
        </p:nvGraphicFramePr>
        <p:xfrm>
          <a:off x="1331914" y="2497667"/>
          <a:ext cx="6095996" cy="1422944"/>
        </p:xfrm>
        <a:graphic>
          <a:graphicData uri="http://schemas.openxmlformats.org/drawingml/2006/table">
            <a:tbl>
              <a:tblPr/>
              <a:tblGrid>
                <a:gridCol w="553711"/>
                <a:gridCol w="554286"/>
                <a:gridCol w="554286"/>
                <a:gridCol w="554286"/>
                <a:gridCol w="554286"/>
                <a:gridCol w="554286"/>
                <a:gridCol w="553711"/>
                <a:gridCol w="554286"/>
                <a:gridCol w="554286"/>
                <a:gridCol w="554286"/>
                <a:gridCol w="554286"/>
              </a:tblGrid>
              <a:tr h="192392">
                <a:tc>
                  <a:txBody>
                    <a:bodyPr/>
                    <a:lstStyle/>
                    <a:p>
                      <a:pPr marL="0" marR="0">
                        <a:spcBef>
                          <a:spcPts val="0"/>
                        </a:spcBef>
                        <a:spcAft>
                          <a:spcPts val="0"/>
                        </a:spcAft>
                      </a:pPr>
                      <a:endParaRPr lang="ru-RU" sz="900" kern="150" dirty="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Times New Roman"/>
                        </a:rPr>
                        <a:t>♦</a:t>
                      </a:r>
                      <a:endParaRPr lang="ru-RU" sz="900" kern="150">
                        <a:latin typeface="Times New Roman"/>
                        <a:ea typeface="DejaVu Sans"/>
                        <a:cs typeface="DejaVu Sans"/>
                      </a:endParaRPr>
                    </a:p>
                  </a:txBody>
                  <a:tcPr marL="5748" marR="5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L</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I</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L</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E</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kern="150" dirty="0">
                          <a:latin typeface="Times New Roman"/>
                          <a:ea typeface="DejaVu Sans"/>
                          <a:cs typeface="DejaVu Sans"/>
                        </a:rPr>
                        <a:t>P</a:t>
                      </a:r>
                      <a:endParaRPr lang="ru-RU" sz="900" b="1" kern="150" dirty="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kern="150" dirty="0">
                          <a:latin typeface="Times New Roman"/>
                          <a:ea typeface="DejaVu Sans"/>
                          <a:cs typeface="DejaVu Sans"/>
                        </a:rPr>
                        <a:t>S</a:t>
                      </a:r>
                      <a:endParaRPr lang="ru-RU" sz="900" b="1" kern="150" dirty="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kern="150" dirty="0">
                          <a:latin typeface="Times New Roman"/>
                          <a:ea typeface="DejaVu Sans"/>
                          <a:cs typeface="DejaVu Sans"/>
                        </a:rPr>
                        <a:t>H</a:t>
                      </a:r>
                      <a:endParaRPr lang="ru-RU" sz="900" b="1" kern="150" dirty="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F</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kern="150">
                          <a:latin typeface="Times New Roman"/>
                          <a:ea typeface="DejaVu Sans"/>
                          <a:cs typeface="DejaVu Sans"/>
                        </a:rPr>
                        <a:t>Q</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092">
                <a:tc>
                  <a:txBody>
                    <a:bodyPr/>
                    <a:lstStyle/>
                    <a:p>
                      <a:pPr marL="0" marR="0" algn="ctr">
                        <a:spcBef>
                          <a:spcPts val="0"/>
                        </a:spcBef>
                        <a:spcAft>
                          <a:spcPts val="0"/>
                        </a:spcAft>
                      </a:pPr>
                      <a:r>
                        <a:rPr lang="en-US" sz="900" kern="150">
                          <a:latin typeface="Times New Roman"/>
                          <a:ea typeface="DejaVu Sans"/>
                          <a:cs typeface="Times New Roman"/>
                        </a:rPr>
                        <a:t>♦</a:t>
                      </a:r>
                      <a:endParaRPr lang="ru-RU" sz="900" kern="15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ru-RU" sz="1000" kern="150" dirty="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092">
                <a:tc>
                  <a:txBody>
                    <a:bodyPr/>
                    <a:lstStyle/>
                    <a:p>
                      <a:pPr marL="0" marR="0" algn="ctr">
                        <a:spcBef>
                          <a:spcPts val="0"/>
                        </a:spcBef>
                        <a:spcAft>
                          <a:spcPts val="0"/>
                        </a:spcAft>
                      </a:pPr>
                      <a:r>
                        <a:rPr lang="en-US" sz="900" kern="150" dirty="0" smtClean="0">
                          <a:latin typeface="Times New Roman"/>
                          <a:ea typeface="DejaVu Sans"/>
                          <a:cs typeface="DejaVu Sans"/>
                        </a:rPr>
                        <a:t>G</a:t>
                      </a:r>
                      <a:endParaRPr lang="ru-RU" sz="900" kern="150" dirty="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b="0" kern="150" dirty="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b="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-2</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-2</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092">
                <a:tc>
                  <a:txBody>
                    <a:bodyPr/>
                    <a:lstStyle/>
                    <a:p>
                      <a:pPr marL="0" marR="0" algn="ctr">
                        <a:spcBef>
                          <a:spcPts val="0"/>
                        </a:spcBef>
                        <a:spcAft>
                          <a:spcPts val="0"/>
                        </a:spcAft>
                      </a:pPr>
                      <a:r>
                        <a:rPr lang="en-US" sz="900" b="1" kern="150" dirty="0" smtClean="0">
                          <a:latin typeface="Times New Roman"/>
                          <a:ea typeface="DejaVu Sans"/>
                          <a:cs typeface="DejaVu Sans"/>
                        </a:rPr>
                        <a:t>P</a:t>
                      </a:r>
                      <a:endParaRPr lang="ru-RU" sz="900" b="1" kern="150" dirty="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kern="150" dirty="0" smtClean="0">
                          <a:latin typeface="Times New Roman"/>
                          <a:ea typeface="DejaVu Sans"/>
                          <a:cs typeface="DejaVu Sans"/>
                        </a:rPr>
                        <a:t>-1</a:t>
                      </a: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092">
                <a:tc>
                  <a:txBody>
                    <a:bodyPr/>
                    <a:lstStyle/>
                    <a:p>
                      <a:pPr marL="0" marR="0" algn="ctr">
                        <a:spcBef>
                          <a:spcPts val="0"/>
                        </a:spcBef>
                        <a:spcAft>
                          <a:spcPts val="0"/>
                        </a:spcAft>
                      </a:pPr>
                      <a:r>
                        <a:rPr lang="en-US" sz="900" b="1" kern="150" dirty="0" smtClean="0">
                          <a:latin typeface="Times New Roman"/>
                          <a:ea typeface="DejaVu Sans"/>
                          <a:cs typeface="DejaVu Sans"/>
                        </a:rPr>
                        <a:t>S</a:t>
                      </a:r>
                      <a:endParaRPr lang="ru-RU" sz="900" b="1" kern="150" dirty="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092">
                <a:tc>
                  <a:txBody>
                    <a:bodyPr/>
                    <a:lstStyle/>
                    <a:p>
                      <a:pPr marL="0" marR="0" algn="ctr">
                        <a:spcBef>
                          <a:spcPts val="0"/>
                        </a:spcBef>
                        <a:spcAft>
                          <a:spcPts val="0"/>
                        </a:spcAft>
                      </a:pPr>
                      <a:r>
                        <a:rPr lang="en-US" sz="900" b="1" kern="150" dirty="0" smtClean="0">
                          <a:latin typeface="Times New Roman"/>
                          <a:ea typeface="DejaVu Sans"/>
                          <a:cs typeface="DejaVu Sans"/>
                        </a:rPr>
                        <a:t>H</a:t>
                      </a:r>
                      <a:endParaRPr lang="ru-RU" sz="900" b="1" kern="150" dirty="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5092">
                <a:tc>
                  <a:txBody>
                    <a:bodyPr/>
                    <a:lstStyle/>
                    <a:p>
                      <a:pPr marL="0" marR="0" algn="ctr">
                        <a:spcBef>
                          <a:spcPts val="0"/>
                        </a:spcBef>
                        <a:spcAft>
                          <a:spcPts val="0"/>
                        </a:spcAft>
                      </a:pPr>
                      <a:r>
                        <a:rPr lang="en-US" sz="900" kern="150" dirty="0" smtClean="0">
                          <a:latin typeface="Times New Roman"/>
                          <a:ea typeface="DejaVu Sans"/>
                          <a:cs typeface="DejaVu Sans"/>
                        </a:rPr>
                        <a:t>W</a:t>
                      </a:r>
                      <a:endParaRPr lang="ru-RU" sz="900" kern="150" dirty="0">
                        <a:latin typeface="Times New Roman"/>
                        <a:ea typeface="DejaVu Sans"/>
                        <a:cs typeface="DejaVu Sans"/>
                      </a:endParaRPr>
                    </a:p>
                  </a:txBody>
                  <a:tcPr marL="31615" marR="31615" marT="26346" marB="263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000" kern="150">
                        <a:latin typeface="Times New Roman"/>
                        <a:ea typeface="DejaVu Sans"/>
                        <a:cs typeface="DejaVu Sans"/>
                      </a:endParaRPr>
                    </a:p>
                  </a:txBody>
                  <a:tcPr marL="5748" marR="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endParaRPr lang="en-US" sz="1000" kern="150" dirty="0">
                        <a:latin typeface="Times New Roman"/>
                        <a:ea typeface="DejaVu Sans"/>
                        <a:cs typeface="DejaVu Sans"/>
                      </a:endParaRPr>
                    </a:p>
                  </a:txBody>
                  <a:tcPr marL="31615" marR="31615" marT="26346" marB="263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26726" name="TextBox 4"/>
          <p:cNvSpPr txBox="1">
            <a:spLocks noChangeArrowheads="1"/>
          </p:cNvSpPr>
          <p:nvPr/>
        </p:nvSpPr>
        <p:spPr bwMode="auto">
          <a:xfrm>
            <a:off x="1187451" y="4118241"/>
            <a:ext cx="6580169" cy="1743829"/>
          </a:xfrm>
          <a:prstGeom prst="rect">
            <a:avLst/>
          </a:prstGeom>
          <a:noFill/>
          <a:ln w="9525">
            <a:noFill/>
            <a:miter lim="800000"/>
            <a:headEnd/>
            <a:tailEnd/>
          </a:ln>
        </p:spPr>
        <p:txBody>
          <a:bodyPr wrap="none" lIns="81043" tIns="40522" rIns="81043" bIns="40522">
            <a:spAutoFit/>
          </a:bodyPr>
          <a:lstStyle/>
          <a:p>
            <a:r>
              <a:rPr lang="ru-RU" sz="2100" dirty="0">
                <a:latin typeface="Calibri" pitchFamily="34" charset="0"/>
              </a:rPr>
              <a:t>Вес = </a:t>
            </a:r>
            <a:r>
              <a:rPr lang="en-US" sz="2100" dirty="0">
                <a:latin typeface="Calibri" pitchFamily="34" charset="0"/>
              </a:rPr>
              <a:t>max (-2+7, </a:t>
            </a:r>
            <a:r>
              <a:rPr lang="ru-RU" sz="2100" dirty="0">
                <a:latin typeface="Calibri" pitchFamily="34" charset="0"/>
              </a:rPr>
              <a:t>     </a:t>
            </a:r>
            <a:r>
              <a:rPr lang="en-US" sz="2100" dirty="0">
                <a:latin typeface="Calibri" pitchFamily="34" charset="0"/>
              </a:rPr>
              <a:t>match </a:t>
            </a:r>
          </a:p>
          <a:p>
            <a:r>
              <a:rPr lang="en-US" sz="2100" dirty="0">
                <a:latin typeface="Calibri" pitchFamily="34" charset="0"/>
              </a:rPr>
              <a:t>	-2-4,</a:t>
            </a:r>
          </a:p>
          <a:p>
            <a:r>
              <a:rPr lang="en-US" sz="2100" dirty="0">
                <a:latin typeface="Calibri" pitchFamily="34" charset="0"/>
              </a:rPr>
              <a:t>	-1-4,</a:t>
            </a:r>
          </a:p>
          <a:p>
            <a:r>
              <a:rPr lang="en-US" sz="2100" dirty="0">
                <a:latin typeface="Calibri" pitchFamily="34" charset="0"/>
              </a:rPr>
              <a:t>	</a:t>
            </a:r>
            <a:r>
              <a:rPr lang="en-US" sz="2100" b="1" dirty="0">
                <a:latin typeface="Calibri" pitchFamily="34" charset="0"/>
              </a:rPr>
              <a:t>0</a:t>
            </a:r>
            <a:r>
              <a:rPr lang="en-US" sz="2100" dirty="0">
                <a:latin typeface="Calibri" pitchFamily="34" charset="0"/>
              </a:rPr>
              <a:t>+7 </a:t>
            </a:r>
            <a:r>
              <a:rPr lang="ru-RU" sz="2100" dirty="0">
                <a:latin typeface="Calibri" pitchFamily="34" charset="0"/>
              </a:rPr>
              <a:t>              начать выравнивание с этой позиции</a:t>
            </a:r>
            <a:endParaRPr lang="en-US" sz="2100" dirty="0">
              <a:latin typeface="Calibri" pitchFamily="34" charset="0"/>
            </a:endParaRPr>
          </a:p>
          <a:p>
            <a:r>
              <a:rPr lang="en-US" sz="2100" dirty="0">
                <a:latin typeface="Calibri" pitchFamily="34" charset="0"/>
              </a:rPr>
              <a:t>	) = </a:t>
            </a:r>
            <a:r>
              <a:rPr lang="ru-RU" sz="2100" dirty="0">
                <a:latin typeface="Calibri" pitchFamily="34" charset="0"/>
              </a:rPr>
              <a:t>7</a:t>
            </a:r>
          </a:p>
        </p:txBody>
      </p:sp>
      <p:sp>
        <p:nvSpPr>
          <p:cNvPr id="6" name="Номер слайда 5"/>
          <p:cNvSpPr>
            <a:spLocks noGrp="1"/>
          </p:cNvSpPr>
          <p:nvPr>
            <p:ph type="sldNum" sz="quarter" idx="12"/>
          </p:nvPr>
        </p:nvSpPr>
        <p:spPr/>
        <p:txBody>
          <a:bodyPr/>
          <a:lstStyle/>
          <a:p>
            <a:fld id="{290BFD58-D179-4EAA-B835-6F8EE4A43AA5}" type="slidenum">
              <a:rPr lang="ru-RU" smtClean="0"/>
              <a:pPr/>
              <a:t>77</a:t>
            </a:fld>
            <a:endParaRPr lang="ru-RU"/>
          </a:p>
        </p:txBody>
      </p:sp>
    </p:spTree>
    <p:extLst>
      <p:ext uri="{BB962C8B-B14F-4D97-AF65-F5344CB8AC3E}">
        <p14:creationId xmlns="" xmlns:p14="http://schemas.microsoft.com/office/powerpoint/2010/main" val="23175656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34925" y="37042"/>
            <a:ext cx="9037638" cy="620444"/>
          </a:xfrm>
          <a:prstGeom prst="rect">
            <a:avLst/>
          </a:prstGeom>
          <a:noFill/>
          <a:ln w="9525">
            <a:noFill/>
            <a:miter lim="800000"/>
            <a:headEnd/>
            <a:tailEnd/>
          </a:ln>
        </p:spPr>
        <p:txBody>
          <a:bodyPr lIns="81043" tIns="40522" rIns="81043" bIns="40522">
            <a:spAutoFit/>
          </a:bodyPr>
          <a:lstStyle/>
          <a:p>
            <a:pPr algn="ctr"/>
            <a:r>
              <a:rPr lang="ru-RU" sz="3500" b="1" dirty="0">
                <a:solidFill>
                  <a:srgbClr val="0066FF"/>
                </a:solidFill>
                <a:latin typeface="Courier New" pitchFamily="49" charset="0"/>
                <a:cs typeface="Courier New" pitchFamily="49" charset="0"/>
              </a:rPr>
              <a:t>Динамическое программирование</a:t>
            </a:r>
          </a:p>
        </p:txBody>
      </p:sp>
      <p:sp>
        <p:nvSpPr>
          <p:cNvPr id="17411" name="TextBox 4"/>
          <p:cNvSpPr txBox="1">
            <a:spLocks noChangeArrowheads="1"/>
          </p:cNvSpPr>
          <p:nvPr/>
        </p:nvSpPr>
        <p:spPr bwMode="auto">
          <a:xfrm>
            <a:off x="2286000" y="3750469"/>
            <a:ext cx="1785938" cy="943610"/>
          </a:xfrm>
          <a:prstGeom prst="rect">
            <a:avLst/>
          </a:prstGeom>
          <a:noFill/>
          <a:ln w="9525">
            <a:noFill/>
            <a:miter lim="800000"/>
            <a:headEnd/>
            <a:tailEnd/>
          </a:ln>
        </p:spPr>
        <p:txBody>
          <a:bodyPr lIns="81043" tIns="40522" rIns="81043" bIns="40522">
            <a:spAutoFit/>
          </a:bodyPr>
          <a:lstStyle/>
          <a:p>
            <a:r>
              <a:rPr lang="en-US" sz="2800" dirty="0">
                <a:latin typeface="Courier New" pitchFamily="49" charset="0"/>
                <a:cs typeface="Courier New" pitchFamily="49" charset="0"/>
              </a:rPr>
              <a:t>RLKMT</a:t>
            </a:r>
            <a:endParaRPr lang="ru-RU" sz="2800" dirty="0">
              <a:latin typeface="Courier New" pitchFamily="49" charset="0"/>
              <a:cs typeface="Courier New" pitchFamily="49" charset="0"/>
            </a:endParaRPr>
          </a:p>
          <a:p>
            <a:r>
              <a:rPr lang="en-US" sz="2800" dirty="0">
                <a:latin typeface="Courier New" pitchFamily="49" charset="0"/>
                <a:cs typeface="Courier New" pitchFamily="49" charset="0"/>
              </a:rPr>
              <a:t>ACLKMN</a:t>
            </a:r>
          </a:p>
        </p:txBody>
      </p:sp>
      <p:graphicFrame>
        <p:nvGraphicFramePr>
          <p:cNvPr id="7" name="Таблица 6"/>
          <p:cNvGraphicFramePr>
            <a:graphicFrameLocks noGrp="1"/>
          </p:cNvGraphicFramePr>
          <p:nvPr/>
        </p:nvGraphicFramePr>
        <p:xfrm>
          <a:off x="357189" y="892969"/>
          <a:ext cx="4572032" cy="2738457"/>
        </p:xfrm>
        <a:graphic>
          <a:graphicData uri="http://schemas.openxmlformats.org/drawingml/2006/table">
            <a:tbl>
              <a:tblPr/>
              <a:tblGrid>
                <a:gridCol w="1076932"/>
                <a:gridCol w="504935"/>
                <a:gridCol w="504935"/>
                <a:gridCol w="497046"/>
                <a:gridCol w="497046"/>
                <a:gridCol w="497046"/>
                <a:gridCol w="497046"/>
                <a:gridCol w="497046"/>
              </a:tblGrid>
              <a:tr h="304273">
                <a:tc>
                  <a:txBody>
                    <a:bodyPr/>
                    <a:lstStyle/>
                    <a:p>
                      <a:pPr algn="l" fontAlgn="b"/>
                      <a:r>
                        <a:rPr lang="ru-RU" sz="1500" b="0" i="0" u="none" strike="noStrike" dirty="0">
                          <a:solidFill>
                            <a:srgbClr val="000000"/>
                          </a:solidFill>
                          <a:latin typeface="Arial"/>
                        </a:rPr>
                        <a:t> </a:t>
                      </a:r>
                    </a:p>
                  </a:txBody>
                  <a:tcPr marL="9525" marR="9525" marT="793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ru-RU" sz="1500" b="0" i="0" u="none" strike="noStrike">
                          <a:solidFill>
                            <a:srgbClr val="000000"/>
                          </a:solidFill>
                          <a:latin typeface="Arial"/>
                        </a:rPr>
                        <a:t> </a:t>
                      </a:r>
                    </a:p>
                  </a:txBody>
                  <a:tcPr marL="9525" marR="9525" marT="793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ru-RU" sz="1500" b="0" i="0" u="none" strike="noStrike">
                          <a:solidFill>
                            <a:srgbClr val="000000"/>
                          </a:solidFill>
                          <a:latin typeface="Arial"/>
                        </a:rPr>
                        <a:t> </a:t>
                      </a:r>
                    </a:p>
                  </a:txBody>
                  <a:tcPr marL="9525" marR="9525" marT="7938" marB="0" anchor="b">
                    <a:lnL>
                      <a:noFill/>
                    </a:lnL>
                    <a:lnR>
                      <a:noFill/>
                    </a:lnR>
                    <a:lnT w="19050" cap="flat" cmpd="sng" algn="ctr">
                      <a:solidFill>
                        <a:srgbClr val="000000"/>
                      </a:solidFill>
                      <a:prstDash val="solid"/>
                      <a:round/>
                      <a:headEnd type="none" w="med" len="med"/>
                      <a:tailEnd type="none" w="med" len="med"/>
                    </a:lnT>
                    <a:lnB>
                      <a:noFill/>
                    </a:lnB>
                  </a:tcPr>
                </a:tc>
                <a:tc gridSpan="5">
                  <a:txBody>
                    <a:bodyPr/>
                    <a:lstStyle/>
                    <a:p>
                      <a:pPr algn="ctr" fontAlgn="b"/>
                      <a:r>
                        <a:rPr lang="ru-RU" sz="1500" b="1" i="0" u="none" strike="noStrike" dirty="0" smtClean="0">
                          <a:solidFill>
                            <a:srgbClr val="000000"/>
                          </a:solidFill>
                          <a:latin typeface="Arial"/>
                        </a:rPr>
                        <a:t>Белок</a:t>
                      </a:r>
                      <a:r>
                        <a:rPr lang="ru-RU" sz="1500" b="1" i="0" u="none" strike="noStrike" baseline="0" dirty="0" smtClean="0">
                          <a:solidFill>
                            <a:srgbClr val="000000"/>
                          </a:solidFill>
                          <a:latin typeface="Arial"/>
                        </a:rPr>
                        <a:t> </a:t>
                      </a:r>
                      <a:r>
                        <a:rPr lang="en-US" sz="1500" b="1" i="0" u="none" strike="noStrike" baseline="0" dirty="0" smtClean="0">
                          <a:solidFill>
                            <a:srgbClr val="000000"/>
                          </a:solidFill>
                          <a:latin typeface="Arial"/>
                        </a:rPr>
                        <a:t>1</a:t>
                      </a:r>
                      <a:endParaRPr lang="en-US" sz="1500" b="1" i="0" u="none" strike="noStrike" dirty="0">
                        <a:solidFill>
                          <a:srgbClr val="000000"/>
                        </a:solidFill>
                        <a:latin typeface="Arial"/>
                      </a:endParaRPr>
                    </a:p>
                  </a:txBody>
                  <a:tcPr marL="9525" marR="9525" marT="793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04273">
                <a:tc>
                  <a:txBody>
                    <a:bodyPr/>
                    <a:lstStyle/>
                    <a:p>
                      <a:pPr algn="l" fontAlgn="b"/>
                      <a:r>
                        <a:rPr lang="ru-RU" sz="1500" b="0" i="0" u="none" strike="noStrike">
                          <a:solidFill>
                            <a:srgbClr val="000000"/>
                          </a:solidFill>
                          <a:latin typeface="Arial"/>
                        </a:rPr>
                        <a:t> </a:t>
                      </a:r>
                    </a:p>
                  </a:txBody>
                  <a:tcPr marL="9525" marR="9525" marT="793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ru-RU" sz="1500" b="0" i="0" u="none" strike="noStrike">
                        <a:solidFill>
                          <a:srgbClr val="000000"/>
                        </a:solidFill>
                        <a:latin typeface="Arial"/>
                      </a:endParaRPr>
                    </a:p>
                  </a:txBody>
                  <a:tcPr marL="9525" marR="9525" marT="7938" marB="0" anchor="b">
                    <a:lnL>
                      <a:noFill/>
                    </a:lnL>
                    <a:lnR>
                      <a:noFill/>
                    </a:lnR>
                    <a:lnT>
                      <a:noFill/>
                    </a:lnT>
                    <a:lnB>
                      <a:noFill/>
                    </a:lnB>
                  </a:tcPr>
                </a:tc>
                <a:tc>
                  <a:txBody>
                    <a:bodyPr/>
                    <a:lstStyle/>
                    <a:p>
                      <a:pPr algn="ctr" fontAlgn="b"/>
                      <a:r>
                        <a:rPr lang="ru-RU" sz="1500" b="0" i="0" u="none" strike="noStrike">
                          <a:solidFill>
                            <a:srgbClr val="000000"/>
                          </a:solidFill>
                          <a:latin typeface="Arial"/>
                        </a:rPr>
                        <a:t> </a:t>
                      </a:r>
                    </a:p>
                  </a:txBody>
                  <a:tcPr marL="9525" marR="9525" marT="79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Arial"/>
                        </a:rPr>
                        <a:t>R</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Arial"/>
                        </a:rPr>
                        <a:t>L</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Arial"/>
                        </a:rPr>
                        <a:t>K</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Arial"/>
                        </a:rPr>
                        <a:t>M</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Arial"/>
                        </a:rPr>
                        <a:t>T</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04273">
                <a:tc>
                  <a:txBody>
                    <a:bodyPr/>
                    <a:lstStyle/>
                    <a:p>
                      <a:pPr algn="l" fontAlgn="b"/>
                      <a:r>
                        <a:rPr lang="ru-RU" sz="1500" b="0" i="0" u="none" strike="noStrike">
                          <a:solidFill>
                            <a:srgbClr val="000000"/>
                          </a:solidFill>
                          <a:latin typeface="Arial"/>
                        </a:rPr>
                        <a:t> </a:t>
                      </a:r>
                    </a:p>
                  </a:txBody>
                  <a:tcPr marL="9525" marR="9525" marT="793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ru-RU" sz="1500" b="0" i="0" u="none" strike="noStrike">
                          <a:solidFill>
                            <a:srgbClr val="000000"/>
                          </a:solidFill>
                          <a:latin typeface="Arial"/>
                        </a:rPr>
                        <a:t> </a:t>
                      </a:r>
                    </a:p>
                  </a:txBody>
                  <a:tcPr marL="9525" marR="9525" marT="79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0</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304273">
                <a:tc rowSpan="6">
                  <a:txBody>
                    <a:bodyPr/>
                    <a:lstStyle/>
                    <a:p>
                      <a:pPr algn="ctr" fontAlgn="ctr"/>
                      <a:r>
                        <a:rPr lang="ru-RU" sz="1500" b="1" i="0" u="none" strike="noStrike" dirty="0">
                          <a:solidFill>
                            <a:srgbClr val="000000"/>
                          </a:solidFill>
                          <a:latin typeface="Arial"/>
                        </a:rPr>
                        <a:t>Белок </a:t>
                      </a:r>
                      <a:r>
                        <a:rPr lang="en-US" sz="1500" b="1" i="0" u="none" strike="noStrike" dirty="0" smtClean="0">
                          <a:solidFill>
                            <a:srgbClr val="000000"/>
                          </a:solidFill>
                          <a:latin typeface="Arial"/>
                        </a:rPr>
                        <a:t>2</a:t>
                      </a:r>
                      <a:endParaRPr lang="en-US" sz="1500" b="1" i="0" u="none" strike="noStrike" dirty="0">
                        <a:solidFill>
                          <a:srgbClr val="000000"/>
                        </a:solidFill>
                        <a:latin typeface="Arial"/>
                      </a:endParaRPr>
                    </a:p>
                  </a:txBody>
                  <a:tcPr marL="9525" marR="9525" marT="7938"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Arial"/>
                        </a:rPr>
                        <a:t>A</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273">
                <a:tc vMerge="1">
                  <a:txBody>
                    <a:bodyPr/>
                    <a:lstStyle/>
                    <a:p>
                      <a:endParaRPr lang="ru-RU"/>
                    </a:p>
                  </a:txBody>
                  <a:tcPr/>
                </a:tc>
                <a:tc>
                  <a:txBody>
                    <a:bodyPr/>
                    <a:lstStyle/>
                    <a:p>
                      <a:pPr algn="ctr" fontAlgn="b"/>
                      <a:r>
                        <a:rPr lang="en-US" sz="1500" b="0" i="0" u="none" strike="noStrike">
                          <a:solidFill>
                            <a:srgbClr val="000000"/>
                          </a:solidFill>
                          <a:latin typeface="Arial"/>
                        </a:rPr>
                        <a:t>C</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273">
                <a:tc vMerge="1">
                  <a:txBody>
                    <a:bodyPr/>
                    <a:lstStyle/>
                    <a:p>
                      <a:endParaRPr lang="ru-RU"/>
                    </a:p>
                  </a:txBody>
                  <a:tcPr/>
                </a:tc>
                <a:tc>
                  <a:txBody>
                    <a:bodyPr/>
                    <a:lstStyle/>
                    <a:p>
                      <a:pPr algn="ctr" fontAlgn="b"/>
                      <a:r>
                        <a:rPr lang="en-US" sz="1500" b="0" i="0" u="none" strike="noStrike">
                          <a:solidFill>
                            <a:srgbClr val="000000"/>
                          </a:solidFill>
                          <a:latin typeface="Arial"/>
                        </a:rPr>
                        <a:t>L</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273">
                <a:tc vMerge="1">
                  <a:txBody>
                    <a:bodyPr/>
                    <a:lstStyle/>
                    <a:p>
                      <a:endParaRPr lang="ru-RU"/>
                    </a:p>
                  </a:txBody>
                  <a:tcPr/>
                </a:tc>
                <a:tc>
                  <a:txBody>
                    <a:bodyPr/>
                    <a:lstStyle/>
                    <a:p>
                      <a:pPr algn="ctr" fontAlgn="b"/>
                      <a:r>
                        <a:rPr lang="en-US" sz="1500" b="0" i="0" u="none" strike="noStrike">
                          <a:solidFill>
                            <a:srgbClr val="000000"/>
                          </a:solidFill>
                          <a:latin typeface="Arial"/>
                        </a:rPr>
                        <a:t>K</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273">
                <a:tc vMerge="1">
                  <a:txBody>
                    <a:bodyPr/>
                    <a:lstStyle/>
                    <a:p>
                      <a:endParaRPr lang="ru-RU"/>
                    </a:p>
                  </a:txBody>
                  <a:tcPr/>
                </a:tc>
                <a:tc>
                  <a:txBody>
                    <a:bodyPr/>
                    <a:lstStyle/>
                    <a:p>
                      <a:pPr algn="ctr" fontAlgn="b"/>
                      <a:r>
                        <a:rPr lang="en-US" sz="1500" b="0" i="0" u="none" strike="noStrike">
                          <a:solidFill>
                            <a:srgbClr val="000000"/>
                          </a:solidFill>
                          <a:latin typeface="Arial"/>
                        </a:rPr>
                        <a:t>M</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273">
                <a:tc vMerge="1">
                  <a:txBody>
                    <a:bodyPr/>
                    <a:lstStyle/>
                    <a:p>
                      <a:endParaRPr lang="ru-RU"/>
                    </a:p>
                  </a:txBody>
                  <a:tcPr/>
                </a:tc>
                <a:tc>
                  <a:txBody>
                    <a:bodyPr/>
                    <a:lstStyle/>
                    <a:p>
                      <a:pPr algn="ctr" fontAlgn="b"/>
                      <a:r>
                        <a:rPr lang="en-US" sz="1500" b="0" i="0" u="none" strike="noStrike">
                          <a:solidFill>
                            <a:srgbClr val="000000"/>
                          </a:solidFill>
                          <a:latin typeface="Arial"/>
                        </a:rPr>
                        <a:t>N</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cxnSp>
        <p:nvCxnSpPr>
          <p:cNvPr id="10" name="Прямая со стрелкой 9"/>
          <p:cNvCxnSpPr/>
          <p:nvPr/>
        </p:nvCxnSpPr>
        <p:spPr>
          <a:xfrm>
            <a:off x="2286000" y="1666875"/>
            <a:ext cx="428625" cy="1323"/>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7494" name="TextBox 4"/>
          <p:cNvSpPr txBox="1">
            <a:spLocks noChangeArrowheads="1"/>
          </p:cNvSpPr>
          <p:nvPr/>
        </p:nvSpPr>
        <p:spPr bwMode="auto">
          <a:xfrm>
            <a:off x="214313" y="3750469"/>
            <a:ext cx="2000250" cy="943610"/>
          </a:xfrm>
          <a:prstGeom prst="rect">
            <a:avLst/>
          </a:prstGeom>
          <a:noFill/>
          <a:ln w="9525">
            <a:noFill/>
            <a:miter lim="800000"/>
            <a:headEnd/>
            <a:tailEnd/>
          </a:ln>
        </p:spPr>
        <p:txBody>
          <a:bodyPr lIns="81043" tIns="40522" rIns="81043" bIns="40522">
            <a:spAutoFit/>
          </a:bodyPr>
          <a:lstStyle/>
          <a:p>
            <a:r>
              <a:rPr lang="ru-RU" sz="2800" b="1" dirty="0">
                <a:latin typeface="Courier New" pitchFamily="49" charset="0"/>
                <a:cs typeface="Courier New" pitchFamily="49" charset="0"/>
              </a:rPr>
              <a:t>Белок </a:t>
            </a:r>
            <a:r>
              <a:rPr lang="en-US" sz="2800" b="1" dirty="0">
                <a:latin typeface="Courier New" pitchFamily="49" charset="0"/>
                <a:cs typeface="Courier New" pitchFamily="49" charset="0"/>
              </a:rPr>
              <a:t>1</a:t>
            </a:r>
            <a:endParaRPr lang="ru-RU" sz="2800" b="1" dirty="0">
              <a:latin typeface="Courier New" pitchFamily="49" charset="0"/>
              <a:cs typeface="Courier New" pitchFamily="49" charset="0"/>
            </a:endParaRPr>
          </a:p>
          <a:p>
            <a:r>
              <a:rPr lang="ru-RU" sz="2800" b="1" dirty="0">
                <a:latin typeface="Courier New" pitchFamily="49" charset="0"/>
                <a:cs typeface="Courier New" pitchFamily="49" charset="0"/>
              </a:rPr>
              <a:t>Белок </a:t>
            </a:r>
            <a:r>
              <a:rPr lang="en-US" sz="2800" b="1" dirty="0">
                <a:latin typeface="Courier New" pitchFamily="49" charset="0"/>
                <a:cs typeface="Courier New" pitchFamily="49" charset="0"/>
              </a:rPr>
              <a:t>2</a:t>
            </a:r>
            <a:r>
              <a:rPr lang="ru-RU" sz="2800" b="1" dirty="0">
                <a:latin typeface="Courier New" pitchFamily="49" charset="0"/>
                <a:cs typeface="Courier New" pitchFamily="49" charset="0"/>
              </a:rPr>
              <a:t> </a:t>
            </a:r>
          </a:p>
        </p:txBody>
      </p:sp>
      <p:sp>
        <p:nvSpPr>
          <p:cNvPr id="15" name="TextBox 4"/>
          <p:cNvSpPr txBox="1">
            <a:spLocks noChangeArrowheads="1"/>
          </p:cNvSpPr>
          <p:nvPr/>
        </p:nvSpPr>
        <p:spPr bwMode="auto">
          <a:xfrm>
            <a:off x="5000626" y="3750469"/>
            <a:ext cx="2357438" cy="943610"/>
          </a:xfrm>
          <a:prstGeom prst="rect">
            <a:avLst/>
          </a:prstGeom>
          <a:noFill/>
          <a:ln w="9525">
            <a:noFill/>
            <a:miter lim="800000"/>
            <a:headEnd/>
            <a:tailEnd/>
          </a:ln>
        </p:spPr>
        <p:txBody>
          <a:bodyPr lIns="81043" tIns="40522" rIns="81043" bIns="40522">
            <a:spAutoFit/>
          </a:bodyPr>
          <a:lstStyle/>
          <a:p>
            <a:r>
              <a:rPr lang="en-US" sz="2800" b="1" dirty="0">
                <a:solidFill>
                  <a:srgbClr val="FF0000"/>
                </a:solidFill>
                <a:latin typeface="Courier New" pitchFamily="49" charset="0"/>
                <a:cs typeface="Courier New" pitchFamily="49" charset="0"/>
              </a:rPr>
              <a:t>R</a:t>
            </a:r>
            <a:r>
              <a:rPr lang="en-US" sz="2800" dirty="0">
                <a:latin typeface="Courier New" pitchFamily="49" charset="0"/>
                <a:cs typeface="Courier New" pitchFamily="49" charset="0"/>
              </a:rPr>
              <a:t>LKMT</a:t>
            </a:r>
            <a:endParaRPr lang="ru-RU" sz="2800" dirty="0">
              <a:latin typeface="Courier New" pitchFamily="49" charset="0"/>
              <a:cs typeface="Courier New" pitchFamily="49" charset="0"/>
            </a:endParaRPr>
          </a:p>
          <a:p>
            <a:r>
              <a:rPr lang="en-US" sz="2800" b="1" dirty="0">
                <a:solidFill>
                  <a:srgbClr val="FF0000"/>
                </a:solidFill>
                <a:latin typeface="Courier New" pitchFamily="49" charset="0"/>
                <a:cs typeface="Courier New" pitchFamily="49" charset="0"/>
              </a:rPr>
              <a:t>-</a:t>
            </a:r>
            <a:r>
              <a:rPr lang="en-US" sz="2800" dirty="0">
                <a:latin typeface="Courier New" pitchFamily="49" charset="0"/>
                <a:cs typeface="Courier New" pitchFamily="49" charset="0"/>
              </a:rPr>
              <a:t>ACLKMN</a:t>
            </a:r>
          </a:p>
        </p:txBody>
      </p:sp>
      <p:sp>
        <p:nvSpPr>
          <p:cNvPr id="16" name="TextBox 4"/>
          <p:cNvSpPr txBox="1">
            <a:spLocks noChangeArrowheads="1"/>
          </p:cNvSpPr>
          <p:nvPr/>
        </p:nvSpPr>
        <p:spPr bwMode="auto">
          <a:xfrm>
            <a:off x="2286000" y="4757210"/>
            <a:ext cx="2357438" cy="943610"/>
          </a:xfrm>
          <a:prstGeom prst="rect">
            <a:avLst/>
          </a:prstGeom>
          <a:noFill/>
          <a:ln w="9525">
            <a:noFill/>
            <a:miter lim="800000"/>
            <a:headEnd/>
            <a:tailEnd/>
          </a:ln>
        </p:spPr>
        <p:txBody>
          <a:bodyPr lIns="81043" tIns="40522" rIns="81043" bIns="40522">
            <a:spAutoFit/>
          </a:bodyPr>
          <a:lstStyle/>
          <a:p>
            <a:r>
              <a:rPr lang="en-US" sz="2800" b="1" dirty="0">
                <a:solidFill>
                  <a:srgbClr val="FF0000"/>
                </a:solidFill>
                <a:latin typeface="Courier New" pitchFamily="49" charset="0"/>
                <a:cs typeface="Courier New" pitchFamily="49" charset="0"/>
              </a:rPr>
              <a:t>-</a:t>
            </a:r>
            <a:r>
              <a:rPr lang="en-US" sz="2800" dirty="0">
                <a:latin typeface="Courier New" pitchFamily="49" charset="0"/>
                <a:cs typeface="Courier New" pitchFamily="49" charset="0"/>
              </a:rPr>
              <a:t>RLKMT</a:t>
            </a:r>
            <a:endParaRPr lang="ru-RU" sz="2800" dirty="0">
              <a:latin typeface="Courier New" pitchFamily="49" charset="0"/>
              <a:cs typeface="Courier New" pitchFamily="49" charset="0"/>
            </a:endParaRPr>
          </a:p>
          <a:p>
            <a:r>
              <a:rPr lang="en-US" sz="2800" b="1" dirty="0">
                <a:solidFill>
                  <a:srgbClr val="FF0000"/>
                </a:solidFill>
                <a:latin typeface="Courier New" pitchFamily="49" charset="0"/>
                <a:cs typeface="Courier New" pitchFamily="49" charset="0"/>
              </a:rPr>
              <a:t>A</a:t>
            </a:r>
            <a:r>
              <a:rPr lang="en-US" sz="2800" dirty="0">
                <a:latin typeface="Courier New" pitchFamily="49" charset="0"/>
                <a:cs typeface="Courier New" pitchFamily="49" charset="0"/>
              </a:rPr>
              <a:t>CLKMN</a:t>
            </a:r>
          </a:p>
        </p:txBody>
      </p:sp>
      <p:cxnSp>
        <p:nvCxnSpPr>
          <p:cNvPr id="18" name="Прямая со стрелкой 17"/>
          <p:cNvCxnSpPr/>
          <p:nvPr/>
        </p:nvCxnSpPr>
        <p:spPr>
          <a:xfrm rot="5400000">
            <a:off x="2106613" y="1844677"/>
            <a:ext cx="357188" cy="1587"/>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3" name="Прямая со стрелкой 22"/>
          <p:cNvCxnSpPr/>
          <p:nvPr/>
        </p:nvCxnSpPr>
        <p:spPr>
          <a:xfrm rot="5400000">
            <a:off x="1756966" y="4851004"/>
            <a:ext cx="773906" cy="1588"/>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6" name="Прямая со стрелкой 25"/>
          <p:cNvCxnSpPr/>
          <p:nvPr/>
        </p:nvCxnSpPr>
        <p:spPr>
          <a:xfrm>
            <a:off x="3857625" y="4107658"/>
            <a:ext cx="1069975" cy="1323"/>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33" name="TextBox 6"/>
          <p:cNvSpPr txBox="1">
            <a:spLocks noChangeArrowheads="1"/>
          </p:cNvSpPr>
          <p:nvPr/>
        </p:nvSpPr>
        <p:spPr bwMode="auto">
          <a:xfrm>
            <a:off x="5143500" y="773908"/>
            <a:ext cx="3786188" cy="2066994"/>
          </a:xfrm>
          <a:prstGeom prst="rect">
            <a:avLst/>
          </a:prstGeom>
          <a:noFill/>
          <a:ln w="9525">
            <a:noFill/>
            <a:miter lim="800000"/>
            <a:headEnd/>
            <a:tailEnd/>
          </a:ln>
        </p:spPr>
        <p:txBody>
          <a:bodyPr lIns="81043" tIns="40522" rIns="81043" bIns="40522">
            <a:spAutoFit/>
          </a:bodyPr>
          <a:lstStyle/>
          <a:p>
            <a:pPr algn="ctr">
              <a:defRPr/>
            </a:pPr>
            <a:r>
              <a:rPr lang="ru-RU" sz="2500" dirty="0"/>
              <a:t>Всегда есть два варианта вставки </a:t>
            </a:r>
            <a:r>
              <a:rPr lang="ru-RU" sz="2500" dirty="0" err="1"/>
              <a:t>гэпа</a:t>
            </a:r>
            <a:r>
              <a:rPr lang="ru-RU" sz="2500" dirty="0"/>
              <a:t>:</a:t>
            </a:r>
          </a:p>
          <a:p>
            <a:pPr marL="455868" indent="-455868">
              <a:buFontTx/>
              <a:buAutoNum type="arabicParenR"/>
              <a:defRPr/>
            </a:pPr>
            <a:r>
              <a:rPr lang="ru-RU" sz="1900" dirty="0"/>
              <a:t>вставить </a:t>
            </a:r>
            <a:r>
              <a:rPr lang="ru-RU" sz="1900" dirty="0" err="1"/>
              <a:t>гэп</a:t>
            </a:r>
            <a:r>
              <a:rPr lang="ru-RU" sz="1900" dirty="0"/>
              <a:t> в белок 1</a:t>
            </a:r>
          </a:p>
          <a:p>
            <a:pPr marL="861085" lvl="1" indent="-455868">
              <a:defRPr/>
            </a:pPr>
            <a:r>
              <a:rPr lang="ru-RU" sz="1900" dirty="0">
                <a:solidFill>
                  <a:srgbClr val="FF0000"/>
                </a:solidFill>
              </a:rPr>
              <a:t>- штраф за </a:t>
            </a:r>
            <a:r>
              <a:rPr lang="ru-RU" sz="1900" dirty="0" err="1">
                <a:solidFill>
                  <a:srgbClr val="FF0000"/>
                </a:solidFill>
              </a:rPr>
              <a:t>гэп</a:t>
            </a:r>
            <a:endParaRPr lang="ru-RU" sz="1900" dirty="0">
              <a:solidFill>
                <a:srgbClr val="FF0000"/>
              </a:solidFill>
            </a:endParaRPr>
          </a:p>
          <a:p>
            <a:pPr marL="455868" indent="-455868">
              <a:buFontTx/>
              <a:buAutoNum type="arabicParenR"/>
              <a:defRPr/>
            </a:pPr>
            <a:r>
              <a:rPr lang="ru-RU" sz="1900" dirty="0"/>
              <a:t>вставить </a:t>
            </a:r>
            <a:r>
              <a:rPr lang="ru-RU" sz="1900" dirty="0" err="1"/>
              <a:t>гэп</a:t>
            </a:r>
            <a:r>
              <a:rPr lang="ru-RU" sz="1900" dirty="0"/>
              <a:t> в белок 2</a:t>
            </a:r>
          </a:p>
          <a:p>
            <a:pPr marL="455868" indent="-455868">
              <a:defRPr/>
            </a:pPr>
            <a:r>
              <a:rPr lang="ru-RU" sz="1900" dirty="0"/>
              <a:t>	</a:t>
            </a:r>
            <a:r>
              <a:rPr lang="ru-RU" sz="1900" dirty="0">
                <a:solidFill>
                  <a:srgbClr val="FF0000"/>
                </a:solidFill>
              </a:rPr>
              <a:t>- штраф за </a:t>
            </a:r>
            <a:r>
              <a:rPr lang="ru-RU" sz="1900" dirty="0" err="1">
                <a:solidFill>
                  <a:srgbClr val="FF0000"/>
                </a:solidFill>
              </a:rPr>
              <a:t>гэп</a:t>
            </a:r>
            <a:endParaRPr lang="en-US" sz="1900" dirty="0">
              <a:solidFill>
                <a:srgbClr val="FF0000"/>
              </a:solidFill>
            </a:endParaRPr>
          </a:p>
        </p:txBody>
      </p:sp>
      <p:sp>
        <p:nvSpPr>
          <p:cNvPr id="17501" name="TextBox 6"/>
          <p:cNvSpPr txBox="1">
            <a:spLocks noChangeArrowheads="1"/>
          </p:cNvSpPr>
          <p:nvPr/>
        </p:nvSpPr>
        <p:spPr bwMode="auto">
          <a:xfrm>
            <a:off x="642938" y="952501"/>
            <a:ext cx="1357312" cy="374223"/>
          </a:xfrm>
          <a:prstGeom prst="rect">
            <a:avLst/>
          </a:prstGeom>
          <a:noFill/>
          <a:ln w="9525">
            <a:noFill/>
            <a:miter lim="800000"/>
            <a:headEnd/>
            <a:tailEnd/>
          </a:ln>
        </p:spPr>
        <p:txBody>
          <a:bodyPr lIns="81043" tIns="40522" rIns="81043" bIns="40522">
            <a:spAutoFit/>
          </a:bodyPr>
          <a:lstStyle/>
          <a:p>
            <a:pPr algn="ctr"/>
            <a:r>
              <a:rPr lang="ru-RU" sz="1900" dirty="0">
                <a:solidFill>
                  <a:srgbClr val="FF0000"/>
                </a:solidFill>
              </a:rPr>
              <a:t>Старт</a:t>
            </a:r>
            <a:endParaRPr lang="en-US" sz="1900" dirty="0">
              <a:solidFill>
                <a:srgbClr val="FF0000"/>
              </a:solidFill>
            </a:endParaRPr>
          </a:p>
        </p:txBody>
      </p:sp>
      <p:sp>
        <p:nvSpPr>
          <p:cNvPr id="17502" name="TextBox 6"/>
          <p:cNvSpPr txBox="1">
            <a:spLocks noChangeArrowheads="1"/>
          </p:cNvSpPr>
          <p:nvPr/>
        </p:nvSpPr>
        <p:spPr bwMode="auto">
          <a:xfrm>
            <a:off x="4857750" y="3333750"/>
            <a:ext cx="1357313" cy="374223"/>
          </a:xfrm>
          <a:prstGeom prst="rect">
            <a:avLst/>
          </a:prstGeom>
          <a:noFill/>
          <a:ln w="9525">
            <a:noFill/>
            <a:miter lim="800000"/>
            <a:headEnd/>
            <a:tailEnd/>
          </a:ln>
        </p:spPr>
        <p:txBody>
          <a:bodyPr lIns="81043" tIns="40522" rIns="81043" bIns="40522">
            <a:spAutoFit/>
          </a:bodyPr>
          <a:lstStyle/>
          <a:p>
            <a:pPr algn="ctr"/>
            <a:r>
              <a:rPr lang="ru-RU" sz="1900" dirty="0">
                <a:solidFill>
                  <a:srgbClr val="00B050"/>
                </a:solidFill>
              </a:rPr>
              <a:t>Финиш</a:t>
            </a:r>
            <a:endParaRPr lang="en-US" sz="1900" dirty="0">
              <a:solidFill>
                <a:srgbClr val="00B050"/>
              </a:solidFill>
            </a:endParaRPr>
          </a:p>
        </p:txBody>
      </p:sp>
      <p:grpSp>
        <p:nvGrpSpPr>
          <p:cNvPr id="2" name="Группа 27"/>
          <p:cNvGrpSpPr>
            <a:grpSpLocks/>
          </p:cNvGrpSpPr>
          <p:nvPr/>
        </p:nvGrpSpPr>
        <p:grpSpPr bwMode="auto">
          <a:xfrm>
            <a:off x="4643438" y="2917032"/>
            <a:ext cx="571500" cy="656167"/>
            <a:chOff x="7714478" y="4714884"/>
            <a:chExt cx="643736" cy="1000926"/>
          </a:xfrm>
        </p:grpSpPr>
        <p:cxnSp>
          <p:nvCxnSpPr>
            <p:cNvPr id="22" name="Прямая соединительная линия 21"/>
            <p:cNvCxnSpPr/>
            <p:nvPr/>
          </p:nvCxnSpPr>
          <p:spPr>
            <a:xfrm rot="5400000">
              <a:off x="7251233" y="5250776"/>
              <a:ext cx="928278" cy="1788"/>
            </a:xfrm>
            <a:prstGeom prst="lin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cxnSp>
        <p:sp>
          <p:nvSpPr>
            <p:cNvPr id="27" name="Волна 26"/>
            <p:cNvSpPr/>
            <p:nvPr/>
          </p:nvSpPr>
          <p:spPr>
            <a:xfrm>
              <a:off x="7714478" y="4714884"/>
              <a:ext cx="643736" cy="500463"/>
            </a:xfrm>
            <a:prstGeom prst="wave">
              <a:avLst/>
            </a:prstGeom>
            <a:solidFill>
              <a:srgbClr val="00CC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grpSp>
        <p:nvGrpSpPr>
          <p:cNvPr id="3" name="Группа 37"/>
          <p:cNvGrpSpPr>
            <a:grpSpLocks/>
          </p:cNvGrpSpPr>
          <p:nvPr/>
        </p:nvGrpSpPr>
        <p:grpSpPr bwMode="auto">
          <a:xfrm>
            <a:off x="2071689" y="1012032"/>
            <a:ext cx="571500" cy="654843"/>
            <a:chOff x="2000232" y="1214422"/>
            <a:chExt cx="571504" cy="786612"/>
          </a:xfrm>
        </p:grpSpPr>
        <p:cxnSp>
          <p:nvCxnSpPr>
            <p:cNvPr id="34" name="Прямая соединительная линия 33"/>
            <p:cNvCxnSpPr/>
            <p:nvPr/>
          </p:nvCxnSpPr>
          <p:spPr>
            <a:xfrm rot="5400000">
              <a:off x="1636324" y="1635538"/>
              <a:ext cx="729404" cy="1587"/>
            </a:xfrm>
            <a:prstGeom prst="lin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37" name="Волна 36"/>
            <p:cNvSpPr/>
            <p:nvPr/>
          </p:nvSpPr>
          <p:spPr>
            <a:xfrm>
              <a:off x="2000232" y="1214422"/>
              <a:ext cx="571504" cy="392511"/>
            </a:xfrm>
            <a:prstGeom prst="wave">
              <a:avLst/>
            </a:prstGeom>
            <a:solidFill>
              <a:srgbClr val="FF006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pSp>
      <p:sp>
        <p:nvSpPr>
          <p:cNvPr id="21" name="TextBox 6"/>
          <p:cNvSpPr txBox="1">
            <a:spLocks noChangeArrowheads="1"/>
          </p:cNvSpPr>
          <p:nvPr/>
        </p:nvSpPr>
        <p:spPr bwMode="auto">
          <a:xfrm>
            <a:off x="5072064" y="4672543"/>
            <a:ext cx="3786187" cy="958999"/>
          </a:xfrm>
          <a:prstGeom prst="rect">
            <a:avLst/>
          </a:prstGeom>
          <a:noFill/>
          <a:ln w="9525">
            <a:noFill/>
            <a:miter lim="800000"/>
            <a:headEnd/>
            <a:tailEnd/>
          </a:ln>
        </p:spPr>
        <p:txBody>
          <a:bodyPr lIns="81043" tIns="40522" rIns="81043" bIns="40522">
            <a:spAutoFit/>
          </a:bodyPr>
          <a:lstStyle/>
          <a:p>
            <a:pPr algn="ctr"/>
            <a:r>
              <a:rPr lang="ru-RU" sz="1900" b="1" dirty="0">
                <a:solidFill>
                  <a:srgbClr val="FF0000"/>
                </a:solidFill>
              </a:rPr>
              <a:t>Любое выравнивание однозначно задается путем в данной таблице</a:t>
            </a:r>
            <a:endParaRPr lang="en-US" sz="1900" b="1" dirty="0">
              <a:solidFill>
                <a:srgbClr val="FF0000"/>
              </a:solidFill>
            </a:endParaRPr>
          </a:p>
        </p:txBody>
      </p:sp>
      <p:sp>
        <p:nvSpPr>
          <p:cNvPr id="24" name="Номер слайда 23"/>
          <p:cNvSpPr>
            <a:spLocks noGrp="1"/>
          </p:cNvSpPr>
          <p:nvPr>
            <p:ph type="sldNum" sz="quarter" idx="12"/>
          </p:nvPr>
        </p:nvSpPr>
        <p:spPr/>
        <p:txBody>
          <a:bodyPr/>
          <a:lstStyle/>
          <a:p>
            <a:fld id="{290BFD58-D179-4EAA-B835-6F8EE4A43AA5}" type="slidenum">
              <a:rPr lang="ru-RU" smtClean="0"/>
              <a:pPr/>
              <a:t>78</a:t>
            </a:fld>
            <a:endParaRPr lang="ru-RU"/>
          </a:p>
        </p:txBody>
      </p:sp>
    </p:spTree>
    <p:extLst>
      <p:ext uri="{BB962C8B-B14F-4D97-AF65-F5344CB8AC3E}">
        <p14:creationId xmlns="" xmlns:p14="http://schemas.microsoft.com/office/powerpoint/2010/main" val="268559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34925" y="37042"/>
            <a:ext cx="9037638" cy="620444"/>
          </a:xfrm>
          <a:prstGeom prst="rect">
            <a:avLst/>
          </a:prstGeom>
          <a:noFill/>
          <a:ln w="9525">
            <a:noFill/>
            <a:miter lim="800000"/>
            <a:headEnd/>
            <a:tailEnd/>
          </a:ln>
        </p:spPr>
        <p:txBody>
          <a:bodyPr lIns="81043" tIns="40522" rIns="81043" bIns="40522">
            <a:spAutoFit/>
          </a:bodyPr>
          <a:lstStyle/>
          <a:p>
            <a:pPr algn="ctr"/>
            <a:r>
              <a:rPr lang="ru-RU" sz="3500" b="1" dirty="0">
                <a:solidFill>
                  <a:srgbClr val="0066FF"/>
                </a:solidFill>
                <a:latin typeface="Courier New" pitchFamily="49" charset="0"/>
                <a:cs typeface="Courier New" pitchFamily="49" charset="0"/>
              </a:rPr>
              <a:t>Динамическое программирование</a:t>
            </a:r>
          </a:p>
        </p:txBody>
      </p:sp>
      <p:graphicFrame>
        <p:nvGraphicFramePr>
          <p:cNvPr id="4" name="Таблица 3"/>
          <p:cNvGraphicFramePr>
            <a:graphicFrameLocks noGrp="1"/>
          </p:cNvGraphicFramePr>
          <p:nvPr/>
        </p:nvGraphicFramePr>
        <p:xfrm>
          <a:off x="357189" y="892969"/>
          <a:ext cx="4572032" cy="2738457"/>
        </p:xfrm>
        <a:graphic>
          <a:graphicData uri="http://schemas.openxmlformats.org/drawingml/2006/table">
            <a:tbl>
              <a:tblPr/>
              <a:tblGrid>
                <a:gridCol w="1076932"/>
                <a:gridCol w="504935"/>
                <a:gridCol w="504935"/>
                <a:gridCol w="497046"/>
                <a:gridCol w="497046"/>
                <a:gridCol w="497046"/>
                <a:gridCol w="497046"/>
                <a:gridCol w="497046"/>
              </a:tblGrid>
              <a:tr h="304273">
                <a:tc>
                  <a:txBody>
                    <a:bodyPr/>
                    <a:lstStyle/>
                    <a:p>
                      <a:pPr algn="l" fontAlgn="b"/>
                      <a:r>
                        <a:rPr lang="ru-RU" sz="1500" b="0" i="0" u="none" strike="noStrike" dirty="0">
                          <a:solidFill>
                            <a:srgbClr val="000000"/>
                          </a:solidFill>
                          <a:latin typeface="Arial"/>
                        </a:rPr>
                        <a:t> </a:t>
                      </a:r>
                    </a:p>
                  </a:txBody>
                  <a:tcPr marL="9525" marR="9525" marT="793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ru-RU" sz="1500" b="0" i="0" u="none" strike="noStrike">
                          <a:solidFill>
                            <a:srgbClr val="000000"/>
                          </a:solidFill>
                          <a:latin typeface="Arial"/>
                        </a:rPr>
                        <a:t> </a:t>
                      </a:r>
                    </a:p>
                  </a:txBody>
                  <a:tcPr marL="9525" marR="9525" marT="793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ru-RU" sz="1500" b="0" i="0" u="none" strike="noStrike">
                          <a:solidFill>
                            <a:srgbClr val="000000"/>
                          </a:solidFill>
                          <a:latin typeface="Arial"/>
                        </a:rPr>
                        <a:t> </a:t>
                      </a:r>
                    </a:p>
                  </a:txBody>
                  <a:tcPr marL="9525" marR="9525" marT="7938" marB="0" anchor="b">
                    <a:lnL>
                      <a:noFill/>
                    </a:lnL>
                    <a:lnR>
                      <a:noFill/>
                    </a:lnR>
                    <a:lnT w="19050" cap="flat" cmpd="sng" algn="ctr">
                      <a:solidFill>
                        <a:srgbClr val="000000"/>
                      </a:solidFill>
                      <a:prstDash val="solid"/>
                      <a:round/>
                      <a:headEnd type="none" w="med" len="med"/>
                      <a:tailEnd type="none" w="med" len="med"/>
                    </a:lnT>
                    <a:lnB>
                      <a:noFill/>
                    </a:lnB>
                  </a:tcPr>
                </a:tc>
                <a:tc gridSpan="5">
                  <a:txBody>
                    <a:bodyPr/>
                    <a:lstStyle/>
                    <a:p>
                      <a:pPr algn="ctr" fontAlgn="b"/>
                      <a:r>
                        <a:rPr lang="ru-RU" sz="1500" b="1" i="0" u="none" strike="noStrike" dirty="0" smtClean="0">
                          <a:solidFill>
                            <a:srgbClr val="000000"/>
                          </a:solidFill>
                          <a:latin typeface="Arial"/>
                        </a:rPr>
                        <a:t>Белок</a:t>
                      </a:r>
                      <a:r>
                        <a:rPr lang="ru-RU" sz="1500" b="1" i="0" u="none" strike="noStrike" baseline="0" dirty="0" smtClean="0">
                          <a:solidFill>
                            <a:srgbClr val="000000"/>
                          </a:solidFill>
                          <a:latin typeface="Arial"/>
                        </a:rPr>
                        <a:t> </a:t>
                      </a:r>
                      <a:r>
                        <a:rPr lang="en-US" sz="1500" b="1" i="0" u="none" strike="noStrike" baseline="0" dirty="0" smtClean="0">
                          <a:solidFill>
                            <a:srgbClr val="000000"/>
                          </a:solidFill>
                          <a:latin typeface="Arial"/>
                        </a:rPr>
                        <a:t>1</a:t>
                      </a:r>
                      <a:endParaRPr lang="en-US" sz="1500" b="1" i="0" u="none" strike="noStrike" dirty="0">
                        <a:solidFill>
                          <a:srgbClr val="000000"/>
                        </a:solidFill>
                        <a:latin typeface="Arial"/>
                      </a:endParaRPr>
                    </a:p>
                  </a:txBody>
                  <a:tcPr marL="9525" marR="9525" marT="793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04273">
                <a:tc>
                  <a:txBody>
                    <a:bodyPr/>
                    <a:lstStyle/>
                    <a:p>
                      <a:pPr algn="l" fontAlgn="b"/>
                      <a:r>
                        <a:rPr lang="ru-RU" sz="1500" b="0" i="0" u="none" strike="noStrike">
                          <a:solidFill>
                            <a:srgbClr val="000000"/>
                          </a:solidFill>
                          <a:latin typeface="Arial"/>
                        </a:rPr>
                        <a:t> </a:t>
                      </a:r>
                    </a:p>
                  </a:txBody>
                  <a:tcPr marL="9525" marR="9525" marT="793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ru-RU" sz="1500" b="0" i="0" u="none" strike="noStrike">
                        <a:solidFill>
                          <a:srgbClr val="000000"/>
                        </a:solidFill>
                        <a:latin typeface="Arial"/>
                      </a:endParaRPr>
                    </a:p>
                  </a:txBody>
                  <a:tcPr marL="9525" marR="9525" marT="7938" marB="0" anchor="b">
                    <a:lnL>
                      <a:noFill/>
                    </a:lnL>
                    <a:lnR>
                      <a:noFill/>
                    </a:lnR>
                    <a:lnT>
                      <a:noFill/>
                    </a:lnT>
                    <a:lnB>
                      <a:noFill/>
                    </a:lnB>
                  </a:tcPr>
                </a:tc>
                <a:tc>
                  <a:txBody>
                    <a:bodyPr/>
                    <a:lstStyle/>
                    <a:p>
                      <a:pPr algn="ctr" fontAlgn="b"/>
                      <a:r>
                        <a:rPr lang="ru-RU" sz="1500" b="0" i="0" u="none" strike="noStrike">
                          <a:solidFill>
                            <a:srgbClr val="000000"/>
                          </a:solidFill>
                          <a:latin typeface="Arial"/>
                        </a:rPr>
                        <a:t> </a:t>
                      </a:r>
                    </a:p>
                  </a:txBody>
                  <a:tcPr marL="9525" marR="9525" marT="79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Arial"/>
                        </a:rPr>
                        <a:t>R</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Arial"/>
                        </a:rPr>
                        <a:t>L</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Arial"/>
                        </a:rPr>
                        <a:t>K</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Arial"/>
                        </a:rPr>
                        <a:t>M</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Arial"/>
                        </a:rPr>
                        <a:t>T</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04273">
                <a:tc>
                  <a:txBody>
                    <a:bodyPr/>
                    <a:lstStyle/>
                    <a:p>
                      <a:pPr algn="l" fontAlgn="b"/>
                      <a:r>
                        <a:rPr lang="ru-RU" sz="1500" b="0" i="0" u="none" strike="noStrike">
                          <a:solidFill>
                            <a:srgbClr val="000000"/>
                          </a:solidFill>
                          <a:latin typeface="Arial"/>
                        </a:rPr>
                        <a:t> </a:t>
                      </a:r>
                    </a:p>
                  </a:txBody>
                  <a:tcPr marL="9525" marR="9525" marT="793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ru-RU" sz="1500" b="0" i="0" u="none" strike="noStrike">
                          <a:solidFill>
                            <a:srgbClr val="000000"/>
                          </a:solidFill>
                          <a:latin typeface="Arial"/>
                        </a:rPr>
                        <a:t> </a:t>
                      </a:r>
                    </a:p>
                  </a:txBody>
                  <a:tcPr marL="9525" marR="9525" marT="793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0</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dirty="0">
                          <a:solidFill>
                            <a:srgbClr val="000000"/>
                          </a:solidFill>
                          <a:latin typeface="Arial"/>
                        </a:rPr>
                        <a:t>-2</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dirty="0" smtClean="0">
                          <a:solidFill>
                            <a:srgbClr val="000000"/>
                          </a:solidFill>
                          <a:latin typeface="Arial"/>
                        </a:rPr>
                        <a:t>-4</a:t>
                      </a:r>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dirty="0" smtClean="0">
                          <a:solidFill>
                            <a:srgbClr val="000000"/>
                          </a:solidFill>
                          <a:latin typeface="Arial"/>
                        </a:rPr>
                        <a:t>-6</a:t>
                      </a:r>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dirty="0" smtClean="0">
                          <a:solidFill>
                            <a:srgbClr val="000000"/>
                          </a:solidFill>
                          <a:latin typeface="Arial"/>
                        </a:rPr>
                        <a:t>-8</a:t>
                      </a:r>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dirty="0" smtClean="0">
                          <a:solidFill>
                            <a:srgbClr val="000000"/>
                          </a:solidFill>
                          <a:latin typeface="Arial"/>
                        </a:rPr>
                        <a:t>-10</a:t>
                      </a:r>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304273">
                <a:tc rowSpan="6">
                  <a:txBody>
                    <a:bodyPr/>
                    <a:lstStyle/>
                    <a:p>
                      <a:pPr algn="ctr" fontAlgn="ctr"/>
                      <a:r>
                        <a:rPr lang="ru-RU" sz="1500" b="1" i="0" u="none" strike="noStrike" dirty="0">
                          <a:solidFill>
                            <a:srgbClr val="000000"/>
                          </a:solidFill>
                          <a:latin typeface="Arial"/>
                        </a:rPr>
                        <a:t>Белок </a:t>
                      </a:r>
                      <a:r>
                        <a:rPr lang="en-US" sz="1500" b="1" i="0" u="none" strike="noStrike" dirty="0" smtClean="0">
                          <a:solidFill>
                            <a:srgbClr val="000000"/>
                          </a:solidFill>
                          <a:latin typeface="Arial"/>
                        </a:rPr>
                        <a:t>2</a:t>
                      </a:r>
                      <a:endParaRPr lang="en-US" sz="1500" b="1" i="0" u="none" strike="noStrike" dirty="0">
                        <a:solidFill>
                          <a:srgbClr val="000000"/>
                        </a:solidFill>
                        <a:latin typeface="Arial"/>
                      </a:endParaRPr>
                    </a:p>
                  </a:txBody>
                  <a:tcPr marL="9525" marR="9525" marT="7938"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Arial"/>
                        </a:rPr>
                        <a:t>A</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smtClean="0">
                          <a:solidFill>
                            <a:srgbClr val="000000"/>
                          </a:solidFill>
                          <a:latin typeface="Arial"/>
                        </a:rPr>
                        <a:t>-2</a:t>
                      </a:r>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273">
                <a:tc vMerge="1">
                  <a:txBody>
                    <a:bodyPr/>
                    <a:lstStyle/>
                    <a:p>
                      <a:endParaRPr lang="ru-RU"/>
                    </a:p>
                  </a:txBody>
                  <a:tcPr/>
                </a:tc>
                <a:tc>
                  <a:txBody>
                    <a:bodyPr/>
                    <a:lstStyle/>
                    <a:p>
                      <a:pPr algn="ctr" fontAlgn="b"/>
                      <a:r>
                        <a:rPr lang="en-US" sz="1500" b="0" i="0" u="none" strike="noStrike">
                          <a:solidFill>
                            <a:srgbClr val="000000"/>
                          </a:solidFill>
                          <a:latin typeface="Arial"/>
                        </a:rPr>
                        <a:t>C</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smtClean="0">
                          <a:solidFill>
                            <a:srgbClr val="000000"/>
                          </a:solidFill>
                          <a:latin typeface="Arial"/>
                        </a:rPr>
                        <a:t>-4</a:t>
                      </a:r>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273">
                <a:tc vMerge="1">
                  <a:txBody>
                    <a:bodyPr/>
                    <a:lstStyle/>
                    <a:p>
                      <a:endParaRPr lang="ru-RU"/>
                    </a:p>
                  </a:txBody>
                  <a:tcPr/>
                </a:tc>
                <a:tc>
                  <a:txBody>
                    <a:bodyPr/>
                    <a:lstStyle/>
                    <a:p>
                      <a:pPr algn="ctr" fontAlgn="b"/>
                      <a:r>
                        <a:rPr lang="en-US" sz="1500" b="0" i="0" u="none" strike="noStrike">
                          <a:solidFill>
                            <a:srgbClr val="000000"/>
                          </a:solidFill>
                          <a:latin typeface="Arial"/>
                        </a:rPr>
                        <a:t>L</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smtClean="0">
                          <a:solidFill>
                            <a:srgbClr val="000000"/>
                          </a:solidFill>
                          <a:latin typeface="Arial"/>
                        </a:rPr>
                        <a:t>-6</a:t>
                      </a:r>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273">
                <a:tc vMerge="1">
                  <a:txBody>
                    <a:bodyPr/>
                    <a:lstStyle/>
                    <a:p>
                      <a:endParaRPr lang="ru-RU"/>
                    </a:p>
                  </a:txBody>
                  <a:tcPr/>
                </a:tc>
                <a:tc>
                  <a:txBody>
                    <a:bodyPr/>
                    <a:lstStyle/>
                    <a:p>
                      <a:pPr algn="ctr" fontAlgn="b"/>
                      <a:r>
                        <a:rPr lang="en-US" sz="1500" b="0" i="0" u="none" strike="noStrike">
                          <a:solidFill>
                            <a:srgbClr val="000000"/>
                          </a:solidFill>
                          <a:latin typeface="Arial"/>
                        </a:rPr>
                        <a:t>K</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smtClean="0">
                          <a:solidFill>
                            <a:srgbClr val="000000"/>
                          </a:solidFill>
                          <a:latin typeface="Arial"/>
                        </a:rPr>
                        <a:t>-8</a:t>
                      </a:r>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273">
                <a:tc vMerge="1">
                  <a:txBody>
                    <a:bodyPr/>
                    <a:lstStyle/>
                    <a:p>
                      <a:endParaRPr lang="ru-RU"/>
                    </a:p>
                  </a:txBody>
                  <a:tcPr/>
                </a:tc>
                <a:tc>
                  <a:txBody>
                    <a:bodyPr/>
                    <a:lstStyle/>
                    <a:p>
                      <a:pPr algn="ctr" fontAlgn="b"/>
                      <a:r>
                        <a:rPr lang="en-US" sz="1500" b="0" i="0" u="none" strike="noStrike">
                          <a:solidFill>
                            <a:srgbClr val="000000"/>
                          </a:solidFill>
                          <a:latin typeface="Arial"/>
                        </a:rPr>
                        <a:t>M</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smtClean="0">
                          <a:solidFill>
                            <a:srgbClr val="000000"/>
                          </a:solidFill>
                          <a:latin typeface="Arial"/>
                        </a:rPr>
                        <a:t>-10</a:t>
                      </a:r>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273">
                <a:tc vMerge="1">
                  <a:txBody>
                    <a:bodyPr/>
                    <a:lstStyle/>
                    <a:p>
                      <a:endParaRPr lang="ru-RU"/>
                    </a:p>
                  </a:txBody>
                  <a:tcPr/>
                </a:tc>
                <a:tc>
                  <a:txBody>
                    <a:bodyPr/>
                    <a:lstStyle/>
                    <a:p>
                      <a:pPr algn="ctr" fontAlgn="b"/>
                      <a:r>
                        <a:rPr lang="en-US" sz="1500" b="0" i="0" u="none" strike="noStrike">
                          <a:solidFill>
                            <a:srgbClr val="000000"/>
                          </a:solidFill>
                          <a:latin typeface="Arial"/>
                        </a:rPr>
                        <a:t>N</a:t>
                      </a:r>
                    </a:p>
                  </a:txBody>
                  <a:tcPr marL="9525" marR="9525" marT="793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smtClean="0">
                          <a:solidFill>
                            <a:srgbClr val="000000"/>
                          </a:solidFill>
                          <a:latin typeface="Arial"/>
                        </a:rPr>
                        <a:t>-12</a:t>
                      </a:r>
                      <a:endParaRPr lang="ru-RU" sz="1500" b="0" i="0" u="none" strike="noStrike" dirty="0">
                        <a:solidFill>
                          <a:srgbClr val="000000"/>
                        </a:solidFill>
                        <a:latin typeface="Arial"/>
                      </a:endParaRP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500" b="0" i="0" u="none" strike="noStrike">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ru-RU" sz="1500" b="0" i="0" u="none" strike="noStrike" dirty="0">
                          <a:solidFill>
                            <a:srgbClr val="000000"/>
                          </a:solidFill>
                          <a:latin typeface="Arial"/>
                        </a:rPr>
                        <a:t> </a:t>
                      </a:r>
                    </a:p>
                  </a:txBody>
                  <a:tcPr marL="9525" marR="9525" marT="793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5" name="TextBox 4"/>
          <p:cNvSpPr txBox="1">
            <a:spLocks noChangeArrowheads="1"/>
          </p:cNvSpPr>
          <p:nvPr/>
        </p:nvSpPr>
        <p:spPr bwMode="auto">
          <a:xfrm>
            <a:off x="2286000" y="3750469"/>
            <a:ext cx="3500438" cy="943610"/>
          </a:xfrm>
          <a:prstGeom prst="rect">
            <a:avLst/>
          </a:prstGeom>
          <a:noFill/>
          <a:ln w="9525">
            <a:noFill/>
            <a:miter lim="800000"/>
            <a:headEnd/>
            <a:tailEnd/>
          </a:ln>
        </p:spPr>
        <p:txBody>
          <a:bodyPr lIns="81043" tIns="40522" rIns="81043" bIns="40522">
            <a:spAutoFit/>
          </a:bodyPr>
          <a:lstStyle/>
          <a:p>
            <a:r>
              <a:rPr lang="en-US" sz="2800" dirty="0">
                <a:latin typeface="Courier New" pitchFamily="49" charset="0"/>
                <a:cs typeface="Courier New" pitchFamily="49" charset="0"/>
              </a:rPr>
              <a:t>RLKMT</a:t>
            </a:r>
            <a:endParaRPr lang="ru-RU" sz="2800" dirty="0">
              <a:latin typeface="Courier New" pitchFamily="49" charset="0"/>
              <a:cs typeface="Courier New" pitchFamily="49" charset="0"/>
            </a:endParaRPr>
          </a:p>
          <a:p>
            <a:r>
              <a:rPr lang="ru-RU" sz="2800" dirty="0">
                <a:latin typeface="Courier New" pitchFamily="49" charset="0"/>
                <a:cs typeface="Courier New" pitchFamily="49" charset="0"/>
              </a:rPr>
              <a:t>-----</a:t>
            </a:r>
            <a:r>
              <a:rPr lang="en-US" sz="2800" dirty="0">
                <a:latin typeface="Courier New" pitchFamily="49" charset="0"/>
                <a:cs typeface="Courier New" pitchFamily="49" charset="0"/>
              </a:rPr>
              <a:t>ACLKMN</a:t>
            </a:r>
          </a:p>
        </p:txBody>
      </p:sp>
      <p:sp>
        <p:nvSpPr>
          <p:cNvPr id="18517" name="TextBox 4"/>
          <p:cNvSpPr txBox="1">
            <a:spLocks noChangeArrowheads="1"/>
          </p:cNvSpPr>
          <p:nvPr/>
        </p:nvSpPr>
        <p:spPr bwMode="auto">
          <a:xfrm>
            <a:off x="214313" y="3750469"/>
            <a:ext cx="2000250" cy="943610"/>
          </a:xfrm>
          <a:prstGeom prst="rect">
            <a:avLst/>
          </a:prstGeom>
          <a:noFill/>
          <a:ln w="9525">
            <a:noFill/>
            <a:miter lim="800000"/>
            <a:headEnd/>
            <a:tailEnd/>
          </a:ln>
        </p:spPr>
        <p:txBody>
          <a:bodyPr lIns="81043" tIns="40522" rIns="81043" bIns="40522">
            <a:spAutoFit/>
          </a:bodyPr>
          <a:lstStyle/>
          <a:p>
            <a:r>
              <a:rPr lang="ru-RU" sz="2800" b="1" dirty="0">
                <a:latin typeface="Courier New" pitchFamily="49" charset="0"/>
                <a:cs typeface="Courier New" pitchFamily="49" charset="0"/>
              </a:rPr>
              <a:t>Белок </a:t>
            </a:r>
            <a:r>
              <a:rPr lang="en-US" sz="2800" b="1" dirty="0">
                <a:latin typeface="Courier New" pitchFamily="49" charset="0"/>
                <a:cs typeface="Courier New" pitchFamily="49" charset="0"/>
              </a:rPr>
              <a:t>1</a:t>
            </a:r>
            <a:endParaRPr lang="ru-RU" sz="2800" b="1" dirty="0">
              <a:latin typeface="Courier New" pitchFamily="49" charset="0"/>
              <a:cs typeface="Courier New" pitchFamily="49" charset="0"/>
            </a:endParaRPr>
          </a:p>
          <a:p>
            <a:r>
              <a:rPr lang="ru-RU" sz="2800" b="1" dirty="0">
                <a:latin typeface="Courier New" pitchFamily="49" charset="0"/>
                <a:cs typeface="Courier New" pitchFamily="49" charset="0"/>
              </a:rPr>
              <a:t>Белок </a:t>
            </a:r>
            <a:r>
              <a:rPr lang="en-US" sz="2800" b="1" dirty="0">
                <a:latin typeface="Courier New" pitchFamily="49" charset="0"/>
                <a:cs typeface="Courier New" pitchFamily="49" charset="0"/>
              </a:rPr>
              <a:t>2</a:t>
            </a:r>
            <a:r>
              <a:rPr lang="ru-RU" sz="2800" b="1" dirty="0">
                <a:latin typeface="Courier New" pitchFamily="49" charset="0"/>
                <a:cs typeface="Courier New" pitchFamily="49" charset="0"/>
              </a:rPr>
              <a:t> </a:t>
            </a:r>
          </a:p>
        </p:txBody>
      </p:sp>
      <p:cxnSp>
        <p:nvCxnSpPr>
          <p:cNvPr id="8" name="Прямая со стрелкой 7"/>
          <p:cNvCxnSpPr/>
          <p:nvPr/>
        </p:nvCxnSpPr>
        <p:spPr>
          <a:xfrm>
            <a:off x="2286000" y="1666875"/>
            <a:ext cx="428625" cy="1323"/>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8519" name="TextBox 6"/>
          <p:cNvSpPr txBox="1">
            <a:spLocks noChangeArrowheads="1"/>
          </p:cNvSpPr>
          <p:nvPr/>
        </p:nvSpPr>
        <p:spPr bwMode="auto">
          <a:xfrm>
            <a:off x="5072064" y="892970"/>
            <a:ext cx="3786187" cy="851277"/>
          </a:xfrm>
          <a:prstGeom prst="rect">
            <a:avLst/>
          </a:prstGeom>
          <a:noFill/>
          <a:ln w="9525">
            <a:noFill/>
            <a:miter lim="800000"/>
            <a:headEnd/>
            <a:tailEnd/>
          </a:ln>
        </p:spPr>
        <p:txBody>
          <a:bodyPr lIns="81043" tIns="40522" rIns="81043" bIns="40522">
            <a:spAutoFit/>
          </a:bodyPr>
          <a:lstStyle/>
          <a:p>
            <a:pPr algn="ctr"/>
            <a:r>
              <a:rPr lang="ru-RU" sz="2500" dirty="0"/>
              <a:t>Пусть штраф за </a:t>
            </a:r>
            <a:r>
              <a:rPr lang="ru-RU" sz="2500" dirty="0" err="1"/>
              <a:t>гэп</a:t>
            </a:r>
            <a:r>
              <a:rPr lang="ru-RU" sz="2500" dirty="0"/>
              <a:t> будет = </a:t>
            </a:r>
            <a:r>
              <a:rPr lang="ru-RU" sz="2500" b="1" dirty="0"/>
              <a:t>2</a:t>
            </a:r>
            <a:endParaRPr lang="en-US" sz="1900" b="1" dirty="0">
              <a:solidFill>
                <a:srgbClr val="FF0000"/>
              </a:solidFill>
            </a:endParaRPr>
          </a:p>
        </p:txBody>
      </p:sp>
      <p:cxnSp>
        <p:nvCxnSpPr>
          <p:cNvPr id="12" name="Прямая со стрелкой 11"/>
          <p:cNvCxnSpPr/>
          <p:nvPr/>
        </p:nvCxnSpPr>
        <p:spPr>
          <a:xfrm>
            <a:off x="2786063" y="1666875"/>
            <a:ext cx="428625" cy="1323"/>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3" name="Прямая со стрелкой 12"/>
          <p:cNvCxnSpPr/>
          <p:nvPr/>
        </p:nvCxnSpPr>
        <p:spPr>
          <a:xfrm>
            <a:off x="3286125" y="1666875"/>
            <a:ext cx="428625" cy="1323"/>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4" name="Прямая со стрелкой 13"/>
          <p:cNvCxnSpPr/>
          <p:nvPr/>
        </p:nvCxnSpPr>
        <p:spPr>
          <a:xfrm>
            <a:off x="3714751" y="1666875"/>
            <a:ext cx="428625" cy="1323"/>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5" name="Прямая со стрелкой 14"/>
          <p:cNvCxnSpPr/>
          <p:nvPr/>
        </p:nvCxnSpPr>
        <p:spPr>
          <a:xfrm>
            <a:off x="4214814" y="1666875"/>
            <a:ext cx="428625" cy="1323"/>
          </a:xfrm>
          <a:prstGeom prst="straightConnector1">
            <a:avLst/>
          </a:prstGeom>
          <a:noFill/>
          <a:ln w="38100">
            <a:solidFill>
              <a:srgbClr val="0066FF"/>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7" name="Прямая со стрелкой 16"/>
          <p:cNvCxnSpPr/>
          <p:nvPr/>
        </p:nvCxnSpPr>
        <p:spPr>
          <a:xfrm rot="5400000">
            <a:off x="4566840" y="1814909"/>
            <a:ext cx="297657" cy="1588"/>
          </a:xfrm>
          <a:prstGeom prst="straightConnector1">
            <a:avLst/>
          </a:prstGeom>
          <a:noFill/>
          <a:ln w="38100">
            <a:solidFill>
              <a:srgbClr val="0066FF"/>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7" name="Прямая со стрелкой 26"/>
          <p:cNvCxnSpPr/>
          <p:nvPr/>
        </p:nvCxnSpPr>
        <p:spPr>
          <a:xfrm rot="5400000">
            <a:off x="4566842" y="2112566"/>
            <a:ext cx="297656" cy="1588"/>
          </a:xfrm>
          <a:prstGeom prst="straightConnector1">
            <a:avLst/>
          </a:prstGeom>
          <a:noFill/>
          <a:ln w="38100">
            <a:solidFill>
              <a:srgbClr val="0066FF"/>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8" name="Прямая со стрелкой 27"/>
          <p:cNvCxnSpPr/>
          <p:nvPr/>
        </p:nvCxnSpPr>
        <p:spPr>
          <a:xfrm rot="5400000">
            <a:off x="4566840" y="2410222"/>
            <a:ext cx="297657" cy="1588"/>
          </a:xfrm>
          <a:prstGeom prst="straightConnector1">
            <a:avLst/>
          </a:prstGeom>
          <a:noFill/>
          <a:ln w="38100">
            <a:solidFill>
              <a:srgbClr val="0066FF"/>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9" name="Прямая со стрелкой 28"/>
          <p:cNvCxnSpPr/>
          <p:nvPr/>
        </p:nvCxnSpPr>
        <p:spPr>
          <a:xfrm rot="5400000">
            <a:off x="4566842" y="2707879"/>
            <a:ext cx="297656" cy="1588"/>
          </a:xfrm>
          <a:prstGeom prst="straightConnector1">
            <a:avLst/>
          </a:prstGeom>
          <a:noFill/>
          <a:ln w="38100">
            <a:solidFill>
              <a:srgbClr val="0066FF"/>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0" name="Прямая со стрелкой 29"/>
          <p:cNvCxnSpPr/>
          <p:nvPr/>
        </p:nvCxnSpPr>
        <p:spPr>
          <a:xfrm rot="5400000">
            <a:off x="4566842" y="3065066"/>
            <a:ext cx="297656" cy="1588"/>
          </a:xfrm>
          <a:prstGeom prst="straightConnector1">
            <a:avLst/>
          </a:prstGeom>
          <a:noFill/>
          <a:ln w="38100">
            <a:solidFill>
              <a:srgbClr val="0066FF"/>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2" name="Прямая со стрелкой 31"/>
          <p:cNvCxnSpPr/>
          <p:nvPr/>
        </p:nvCxnSpPr>
        <p:spPr>
          <a:xfrm rot="5400000">
            <a:off x="4566840" y="3362722"/>
            <a:ext cx="297657" cy="1588"/>
          </a:xfrm>
          <a:prstGeom prst="straightConnector1">
            <a:avLst/>
          </a:prstGeom>
          <a:noFill/>
          <a:ln w="38100">
            <a:solidFill>
              <a:srgbClr val="0066FF"/>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cxnSp>
      <p:sp>
        <p:nvSpPr>
          <p:cNvPr id="33" name="TextBox 32"/>
          <p:cNvSpPr txBox="1">
            <a:spLocks noChangeArrowheads="1"/>
          </p:cNvSpPr>
          <p:nvPr/>
        </p:nvSpPr>
        <p:spPr bwMode="auto">
          <a:xfrm>
            <a:off x="2286000" y="4643439"/>
            <a:ext cx="3500438" cy="943610"/>
          </a:xfrm>
          <a:prstGeom prst="rect">
            <a:avLst/>
          </a:prstGeom>
          <a:noFill/>
          <a:ln w="9525">
            <a:noFill/>
            <a:miter lim="800000"/>
            <a:headEnd/>
            <a:tailEnd/>
          </a:ln>
        </p:spPr>
        <p:txBody>
          <a:bodyPr lIns="81043" tIns="40522" rIns="81043" bIns="40522">
            <a:spAutoFit/>
          </a:bodyPr>
          <a:lstStyle/>
          <a:p>
            <a:r>
              <a:rPr lang="en-US" sz="2800" dirty="0">
                <a:latin typeface="Courier New" pitchFamily="49" charset="0"/>
                <a:cs typeface="Courier New" pitchFamily="49" charset="0"/>
              </a:rPr>
              <a:t>RLKMT</a:t>
            </a:r>
            <a:r>
              <a:rPr lang="ru-RU" sz="2800" dirty="0">
                <a:latin typeface="Courier New" pitchFamily="49" charset="0"/>
                <a:cs typeface="Courier New" pitchFamily="49" charset="0"/>
              </a:rPr>
              <a:t>------</a:t>
            </a:r>
          </a:p>
          <a:p>
            <a:r>
              <a:rPr lang="ru-RU" sz="2800" dirty="0">
                <a:latin typeface="Courier New" pitchFamily="49" charset="0"/>
                <a:cs typeface="Courier New" pitchFamily="49" charset="0"/>
              </a:rPr>
              <a:t>-----</a:t>
            </a:r>
            <a:r>
              <a:rPr lang="en-US" sz="2800" dirty="0">
                <a:latin typeface="Courier New" pitchFamily="49" charset="0"/>
                <a:cs typeface="Courier New" pitchFamily="49" charset="0"/>
              </a:rPr>
              <a:t>ACLKMN</a:t>
            </a:r>
          </a:p>
        </p:txBody>
      </p:sp>
      <p:sp>
        <p:nvSpPr>
          <p:cNvPr id="18531" name="TextBox 6"/>
          <p:cNvSpPr txBox="1">
            <a:spLocks noChangeArrowheads="1"/>
          </p:cNvSpPr>
          <p:nvPr/>
        </p:nvSpPr>
        <p:spPr bwMode="auto">
          <a:xfrm>
            <a:off x="5072064" y="1845470"/>
            <a:ext cx="3786187" cy="666611"/>
          </a:xfrm>
          <a:prstGeom prst="rect">
            <a:avLst/>
          </a:prstGeom>
          <a:noFill/>
          <a:ln w="9525">
            <a:noFill/>
            <a:miter lim="800000"/>
            <a:headEnd/>
            <a:tailEnd/>
          </a:ln>
        </p:spPr>
        <p:txBody>
          <a:bodyPr lIns="81043" tIns="40522" rIns="81043" bIns="40522">
            <a:spAutoFit/>
          </a:bodyPr>
          <a:lstStyle/>
          <a:p>
            <a:pPr algn="ctr"/>
            <a:r>
              <a:rPr lang="ru-RU" sz="1900" dirty="0"/>
              <a:t>Верхняя строка и левый столбец заполняются штрафами за </a:t>
            </a:r>
            <a:r>
              <a:rPr lang="ru-RU" sz="1900" dirty="0" err="1"/>
              <a:t>гэпы</a:t>
            </a:r>
            <a:endParaRPr lang="en-US" sz="1900" dirty="0"/>
          </a:p>
        </p:txBody>
      </p:sp>
      <p:sp>
        <p:nvSpPr>
          <p:cNvPr id="21" name="TextBox 20"/>
          <p:cNvSpPr txBox="1">
            <a:spLocks noChangeArrowheads="1"/>
          </p:cNvSpPr>
          <p:nvPr/>
        </p:nvSpPr>
        <p:spPr bwMode="auto">
          <a:xfrm>
            <a:off x="5286376" y="2917033"/>
            <a:ext cx="3857625" cy="2574826"/>
          </a:xfrm>
          <a:prstGeom prst="rect">
            <a:avLst/>
          </a:prstGeom>
          <a:noFill/>
          <a:ln w="9525">
            <a:noFill/>
            <a:miter lim="800000"/>
            <a:headEnd/>
            <a:tailEnd/>
          </a:ln>
        </p:spPr>
        <p:txBody>
          <a:bodyPr lIns="81043" tIns="40522" rIns="81043" bIns="40522">
            <a:spAutoFit/>
          </a:bodyPr>
          <a:lstStyle/>
          <a:p>
            <a:r>
              <a:rPr lang="ru-RU" sz="1800" dirty="0"/>
              <a:t>«</a:t>
            </a:r>
            <a:r>
              <a:rPr lang="ru-RU" sz="1800" b="1" dirty="0"/>
              <a:t>Концевые </a:t>
            </a:r>
            <a:r>
              <a:rPr lang="ru-RU" sz="1800" b="1" dirty="0" err="1"/>
              <a:t>гэпы</a:t>
            </a:r>
            <a:r>
              <a:rPr lang="ru-RU" sz="1800" dirty="0"/>
              <a:t>»: можно дополнительно оштрафовать за то, что «финиш» не в конце матрицы (т.е. нужно вставить концевые </a:t>
            </a:r>
            <a:r>
              <a:rPr lang="ru-RU" sz="1800" dirty="0" err="1"/>
              <a:t>гэпы</a:t>
            </a:r>
            <a:r>
              <a:rPr lang="ru-RU" sz="1800" dirty="0"/>
              <a:t> в одну из последовательностей) </a:t>
            </a:r>
          </a:p>
          <a:p>
            <a:r>
              <a:rPr lang="ru-RU" sz="1800" dirty="0"/>
              <a:t>Параметры </a:t>
            </a:r>
            <a:r>
              <a:rPr lang="en-US" sz="1800" b="1" dirty="0"/>
              <a:t>needle</a:t>
            </a:r>
          </a:p>
          <a:p>
            <a:r>
              <a:rPr lang="en-US" sz="1800" i="1" dirty="0"/>
              <a:t>-</a:t>
            </a:r>
            <a:r>
              <a:rPr lang="en-US" sz="1800" i="1" dirty="0" err="1"/>
              <a:t>endweight</a:t>
            </a:r>
            <a:endParaRPr lang="en-US" sz="1800" i="1" dirty="0"/>
          </a:p>
          <a:p>
            <a:r>
              <a:rPr lang="en-US" sz="1800" i="1" dirty="0"/>
              <a:t>-</a:t>
            </a:r>
            <a:r>
              <a:rPr lang="en-US" sz="1800" i="1" dirty="0" err="1"/>
              <a:t>endopen</a:t>
            </a:r>
            <a:endParaRPr lang="en-US" sz="1800" i="1" dirty="0"/>
          </a:p>
          <a:p>
            <a:r>
              <a:rPr lang="en-US" sz="1800" i="1" dirty="0"/>
              <a:t>-</a:t>
            </a:r>
            <a:r>
              <a:rPr lang="en-US" sz="1800" i="1" dirty="0" err="1"/>
              <a:t>endextend</a:t>
            </a:r>
            <a:endParaRPr lang="ru-RU" sz="1800" i="1" dirty="0"/>
          </a:p>
        </p:txBody>
      </p:sp>
      <p:sp>
        <p:nvSpPr>
          <p:cNvPr id="22" name="Номер слайда 21"/>
          <p:cNvSpPr>
            <a:spLocks noGrp="1"/>
          </p:cNvSpPr>
          <p:nvPr>
            <p:ph type="sldNum" sz="quarter" idx="12"/>
          </p:nvPr>
        </p:nvSpPr>
        <p:spPr/>
        <p:txBody>
          <a:bodyPr/>
          <a:lstStyle/>
          <a:p>
            <a:fld id="{290BFD58-D179-4EAA-B835-6F8EE4A43AA5}" type="slidenum">
              <a:rPr lang="ru-RU" smtClean="0"/>
              <a:pPr/>
              <a:t>79</a:t>
            </a:fld>
            <a:endParaRPr lang="ru-RU"/>
          </a:p>
        </p:txBody>
      </p:sp>
    </p:spTree>
    <p:extLst>
      <p:ext uri="{BB962C8B-B14F-4D97-AF65-F5344CB8AC3E}">
        <p14:creationId xmlns="" xmlns:p14="http://schemas.microsoft.com/office/powerpoint/2010/main" val="304869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par>
                                <p:cTn id="32" presetID="9"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500"/>
                                        <p:tgtEl>
                                          <p:spTgt spid="27"/>
                                        </p:tgtEl>
                                      </p:cBhvr>
                                    </p:animEffect>
                                  </p:childTnLst>
                                </p:cTn>
                              </p:par>
                              <p:par>
                                <p:cTn id="35" presetID="9"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dissolve">
                                      <p:cBhvr>
                                        <p:cTn id="37" dur="500"/>
                                        <p:tgtEl>
                                          <p:spTgt spid="28"/>
                                        </p:tgtEl>
                                      </p:cBhvr>
                                    </p:animEffect>
                                  </p:childTnLst>
                                </p:cTn>
                              </p:par>
                              <p:par>
                                <p:cTn id="38" presetID="9"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dissolve">
                                      <p:cBhvr>
                                        <p:cTn id="40" dur="500"/>
                                        <p:tgtEl>
                                          <p:spTgt spid="29"/>
                                        </p:tgtEl>
                                      </p:cBhvr>
                                    </p:animEffect>
                                  </p:childTnLst>
                                </p:cTn>
                              </p:par>
                              <p:par>
                                <p:cTn id="41" presetID="9"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dissolve">
                                      <p:cBhvr>
                                        <p:cTn id="43" dur="500"/>
                                        <p:tgtEl>
                                          <p:spTgt spid="30"/>
                                        </p:tgtEl>
                                      </p:cBhvr>
                                    </p:animEffect>
                                  </p:childTnLst>
                                </p:cTn>
                              </p:par>
                              <p:par>
                                <p:cTn id="44" presetID="9"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dissolve">
                                      <p:cBhvr>
                                        <p:cTn id="46" dur="500"/>
                                        <p:tgtEl>
                                          <p:spTgt spid="3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dissolve">
                                      <p:cBhvr>
                                        <p:cTn id="4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Попытка выравнивания</a:t>
            </a:r>
            <a:endParaRPr lang="ru-RU" dirty="0"/>
          </a:p>
        </p:txBody>
      </p:sp>
      <p:sp>
        <p:nvSpPr>
          <p:cNvPr id="3" name="Номер слайда 2"/>
          <p:cNvSpPr>
            <a:spLocks noGrp="1"/>
          </p:cNvSpPr>
          <p:nvPr>
            <p:ph type="sldNum" sz="quarter" idx="12"/>
          </p:nvPr>
        </p:nvSpPr>
        <p:spPr/>
        <p:txBody>
          <a:bodyPr/>
          <a:lstStyle/>
          <a:p>
            <a:fld id="{290BFD58-D179-4EAA-B835-6F8EE4A43AA5}" type="slidenum">
              <a:rPr lang="ru-RU" smtClean="0"/>
              <a:pPr/>
              <a:t>8</a:t>
            </a:fld>
            <a:endParaRPr lang="ru-RU" dirty="0"/>
          </a:p>
        </p:txBody>
      </p:sp>
      <p:sp>
        <p:nvSpPr>
          <p:cNvPr id="4" name="TextBox 3"/>
          <p:cNvSpPr txBox="1"/>
          <p:nvPr/>
        </p:nvSpPr>
        <p:spPr>
          <a:xfrm>
            <a:off x="586596" y="1414740"/>
            <a:ext cx="7746521" cy="1569660"/>
          </a:xfrm>
          <a:prstGeom prst="rect">
            <a:avLst/>
          </a:prstGeom>
          <a:noFill/>
        </p:spPr>
        <p:txBody>
          <a:bodyPr wrap="square" rtlCol="0">
            <a:spAutoFit/>
          </a:bodyPr>
          <a:lstStyle/>
          <a:p>
            <a:r>
              <a:rPr lang="en-US" dirty="0" smtClean="0">
                <a:latin typeface="Courier New" pitchFamily="49" charset="0"/>
                <a:cs typeface="Courier New" pitchFamily="49" charset="0"/>
              </a:rPr>
              <a:t>&gt;First</a:t>
            </a:r>
          </a:p>
          <a:p>
            <a:r>
              <a:rPr lang="en-US" dirty="0" smtClean="0">
                <a:latin typeface="Courier New" pitchFamily="49" charset="0"/>
                <a:cs typeface="Courier New" pitchFamily="49" charset="0"/>
              </a:rPr>
              <a:t>CGTTCCCGGGTCTTGTACACACCGCCCGTCACACCACGAGAGTTTGTAACACCCGAAGCCGGTGGAGTAACCATTTGGAGCTAGCCGTCGAAGGTGGG</a:t>
            </a:r>
          </a:p>
          <a:p>
            <a:r>
              <a:rPr lang="en-US" dirty="0" smtClean="0">
                <a:latin typeface="Courier New" pitchFamily="49" charset="0"/>
                <a:cs typeface="Courier New" pitchFamily="49" charset="0"/>
              </a:rPr>
              <a:t>&gt;Third</a:t>
            </a:r>
          </a:p>
          <a:p>
            <a:r>
              <a:rPr lang="en-US" dirty="0" smtClean="0">
                <a:latin typeface="Courier New" pitchFamily="49" charset="0"/>
                <a:cs typeface="Courier New" pitchFamily="49" charset="0"/>
              </a:rPr>
              <a:t>CCTGCCTTAGGCGGCTGACTCCTATAAAGGTTATCCCACCGACTTTGGGCATTGCAGACTTCCATGGTGTGACGGGCGGTGTGTACAAGGCCCGGGAACG</a:t>
            </a:r>
            <a:endParaRPr lang="ru-RU" dirty="0">
              <a:latin typeface="Courier New" pitchFamily="49" charset="0"/>
              <a:cs typeface="Courier New" pitchFamily="49" charset="0"/>
            </a:endParaRPr>
          </a:p>
        </p:txBody>
      </p:sp>
      <p:sp>
        <p:nvSpPr>
          <p:cNvPr id="5" name="TextBox 4"/>
          <p:cNvSpPr txBox="1"/>
          <p:nvPr/>
        </p:nvSpPr>
        <p:spPr>
          <a:xfrm>
            <a:off x="612475" y="3372944"/>
            <a:ext cx="8281359" cy="1815882"/>
          </a:xfrm>
          <a:prstGeom prst="rect">
            <a:avLst/>
          </a:prstGeom>
          <a:noFill/>
        </p:spPr>
        <p:txBody>
          <a:bodyPr wrap="square" rtlCol="0">
            <a:spAutoFit/>
          </a:bodyPr>
          <a:lstStyle/>
          <a:p>
            <a:r>
              <a:rPr lang="en-US" dirty="0" smtClean="0">
                <a:latin typeface="Courier New" pitchFamily="49" charset="0"/>
                <a:cs typeface="Courier New" pitchFamily="49" charset="0"/>
              </a:rPr>
              <a:t>First  1 ---------------------------------------CGTTCCCGGGT  11</a:t>
            </a:r>
          </a:p>
          <a:p>
            <a:r>
              <a:rPr lang="en-US" dirty="0" smtClean="0">
                <a:latin typeface="Courier New" pitchFamily="49" charset="0"/>
                <a:cs typeface="Courier New" pitchFamily="49" charset="0"/>
              </a:rPr>
              <a:t>                                                ||.....|||.</a:t>
            </a:r>
          </a:p>
          <a:p>
            <a:r>
              <a:rPr lang="en-US" dirty="0" smtClean="0">
                <a:latin typeface="Courier New" pitchFamily="49" charset="0"/>
                <a:cs typeface="Courier New" pitchFamily="49" charset="0"/>
              </a:rPr>
              <a:t>Third  1 CCTGCCTTAGGCGGCTGACTCCTATAAAGGTTATCCCACCGACTTTGGGC  50</a:t>
            </a:r>
          </a:p>
          <a:p>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First 12 CTTGTACACACCGCCCGTCACACCACGAGAGTTTGTAACACCCGAAGCCG  61</a:t>
            </a:r>
          </a:p>
          <a:p>
            <a:r>
              <a:rPr lang="en-US" dirty="0" smtClean="0">
                <a:latin typeface="Courier New" pitchFamily="49" charset="0"/>
                <a:cs typeface="Courier New" pitchFamily="49" charset="0"/>
              </a:rPr>
              <a:t>         .|||.|.||..|....||...||.....|.||.|..||..||||....||</a:t>
            </a:r>
          </a:p>
          <a:p>
            <a:r>
              <a:rPr lang="en-US" dirty="0" smtClean="0">
                <a:latin typeface="Courier New" pitchFamily="49" charset="0"/>
                <a:cs typeface="Courier New" pitchFamily="49" charset="0"/>
              </a:rPr>
              <a:t>Third 51 ATTGCAGACTTCCATGGTGTGACGGGCGGTGTGTACAAGGCCCGGGAACG 100</a:t>
            </a:r>
            <a:endParaRPr lang="ru-RU"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ms2.sseu.ru/courses/eresmat/course2/razd3_2/par3_1k2.files/image001.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2440" y="1260797"/>
            <a:ext cx="7176236" cy="319340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2965273" y="333829"/>
            <a:ext cx="3756576" cy="512723"/>
          </a:xfrm>
          <a:prstGeom prst="rect">
            <a:avLst/>
          </a:prstGeom>
          <a:noFill/>
        </p:spPr>
        <p:txBody>
          <a:bodyPr wrap="none" lIns="81043" tIns="40522" rIns="81043" bIns="40522" rtlCol="0">
            <a:spAutoFit/>
          </a:bodyPr>
          <a:lstStyle/>
          <a:p>
            <a:r>
              <a:rPr lang="ru-RU" sz="2800" dirty="0" smtClean="0"/>
              <a:t>Найти кратчайший путь</a:t>
            </a:r>
            <a:endParaRPr lang="ru-RU" sz="2800" dirty="0"/>
          </a:p>
        </p:txBody>
      </p:sp>
      <p:cxnSp>
        <p:nvCxnSpPr>
          <p:cNvPr id="6" name="Прямая соединительная линия 5"/>
          <p:cNvCxnSpPr/>
          <p:nvPr/>
        </p:nvCxnSpPr>
        <p:spPr>
          <a:xfrm>
            <a:off x="2569845" y="918936"/>
            <a:ext cx="78105" cy="4362148"/>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4386914" y="918936"/>
            <a:ext cx="78105" cy="4362148"/>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6083970" y="918937"/>
            <a:ext cx="78105" cy="4362148"/>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23023" y="741930"/>
            <a:ext cx="2482637" cy="728166"/>
          </a:xfrm>
          <a:prstGeom prst="rect">
            <a:avLst/>
          </a:prstGeom>
          <a:noFill/>
        </p:spPr>
        <p:txBody>
          <a:bodyPr wrap="none" lIns="81043" tIns="40522" rIns="81043" bIns="40522" rtlCol="0">
            <a:spAutoFit/>
          </a:bodyPr>
          <a:lstStyle/>
          <a:p>
            <a:r>
              <a:rPr lang="ru-RU" sz="2100" dirty="0" smtClean="0"/>
              <a:t>Всего путей</a:t>
            </a:r>
            <a:r>
              <a:rPr lang="en-US" sz="2100" dirty="0" smtClean="0"/>
              <a:t>:  </a:t>
            </a:r>
            <a:r>
              <a:rPr lang="ru-RU" sz="2100" dirty="0" smtClean="0"/>
              <a:t>2</a:t>
            </a:r>
            <a:r>
              <a:rPr lang="en-US" sz="2100" dirty="0">
                <a:sym typeface="Wingdings" panose="05000000000000000000" pitchFamily="2" charset="2"/>
              </a:rPr>
              <a:t>^</a:t>
            </a:r>
            <a:r>
              <a:rPr lang="ru-RU" sz="2100" dirty="0" smtClean="0">
                <a:sym typeface="Wingdings" panose="05000000000000000000" pitchFamily="2" charset="2"/>
              </a:rPr>
              <a:t>(</a:t>
            </a:r>
            <a:r>
              <a:rPr lang="en-US" sz="2100" dirty="0" smtClean="0">
                <a:sym typeface="Wingdings" panose="05000000000000000000" pitchFamily="2" charset="2"/>
              </a:rPr>
              <a:t>n</a:t>
            </a:r>
            <a:r>
              <a:rPr lang="ru-RU" sz="2100" dirty="0" smtClean="0">
                <a:sym typeface="Wingdings" panose="05000000000000000000" pitchFamily="2" charset="2"/>
              </a:rPr>
              <a:t>-2)</a:t>
            </a:r>
            <a:endParaRPr lang="ru-RU" sz="2100" dirty="0" smtClean="0"/>
          </a:p>
          <a:p>
            <a:r>
              <a:rPr lang="en-US" sz="2100" dirty="0" smtClean="0"/>
              <a:t>(2*2+1*3)*2 =14</a:t>
            </a:r>
            <a:endParaRPr lang="ru-RU" sz="2100" dirty="0"/>
          </a:p>
        </p:txBody>
      </p:sp>
      <p:sp>
        <p:nvSpPr>
          <p:cNvPr id="12" name="TextBox 11"/>
          <p:cNvSpPr txBox="1"/>
          <p:nvPr/>
        </p:nvSpPr>
        <p:spPr>
          <a:xfrm>
            <a:off x="6116296" y="1276150"/>
            <a:ext cx="2868577" cy="405001"/>
          </a:xfrm>
          <a:prstGeom prst="rect">
            <a:avLst/>
          </a:prstGeom>
          <a:noFill/>
        </p:spPr>
        <p:txBody>
          <a:bodyPr wrap="none" lIns="81043" tIns="40522" rIns="81043" bIns="40522" rtlCol="0">
            <a:spAutoFit/>
          </a:bodyPr>
          <a:lstStyle/>
          <a:p>
            <a:r>
              <a:rPr lang="en-US" sz="2100" dirty="0" smtClean="0"/>
              <a:t>:  n (</a:t>
            </a:r>
            <a:r>
              <a:rPr lang="ru-RU" sz="2100" dirty="0" smtClean="0"/>
              <a:t>в каждой вершине)</a:t>
            </a:r>
            <a:endParaRPr lang="ru-RU" sz="2100" dirty="0"/>
          </a:p>
        </p:txBody>
      </p:sp>
      <p:sp>
        <p:nvSpPr>
          <p:cNvPr id="8" name="Умножение 7"/>
          <p:cNvSpPr/>
          <p:nvPr/>
        </p:nvSpPr>
        <p:spPr>
          <a:xfrm>
            <a:off x="3145957" y="2666092"/>
            <a:ext cx="371475" cy="43391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endParaRPr lang="ru-RU"/>
          </a:p>
        </p:txBody>
      </p:sp>
      <p:sp>
        <p:nvSpPr>
          <p:cNvPr id="13" name="Номер слайда 12"/>
          <p:cNvSpPr>
            <a:spLocks noGrp="1"/>
          </p:cNvSpPr>
          <p:nvPr>
            <p:ph type="sldNum" sz="quarter" idx="12"/>
          </p:nvPr>
        </p:nvSpPr>
        <p:spPr/>
        <p:txBody>
          <a:bodyPr/>
          <a:lstStyle/>
          <a:p>
            <a:fld id="{290BFD58-D179-4EAA-B835-6F8EE4A43AA5}" type="slidenum">
              <a:rPr lang="ru-RU" smtClean="0"/>
              <a:pPr/>
              <a:t>80</a:t>
            </a:fld>
            <a:endParaRPr lang="ru-RU"/>
          </a:p>
        </p:txBody>
      </p:sp>
    </p:spTree>
    <p:extLst>
      <p:ext uri="{BB962C8B-B14F-4D97-AF65-F5344CB8AC3E}">
        <p14:creationId xmlns="" xmlns:p14="http://schemas.microsoft.com/office/powerpoint/2010/main" val="24050329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4689" y="105834"/>
            <a:ext cx="7886700" cy="592666"/>
          </a:xfrm>
        </p:spPr>
        <p:txBody>
          <a:bodyPr>
            <a:normAutofit/>
          </a:bodyPr>
          <a:lstStyle/>
          <a:p>
            <a:pPr algn="ctr"/>
            <a:r>
              <a:rPr lang="ru-RU" sz="3200" dirty="0" smtClean="0"/>
              <a:t>Граф для выравнивания</a:t>
            </a:r>
            <a:endParaRPr lang="ru-RU" sz="3200" dirty="0"/>
          </a:p>
        </p:txBody>
      </p:sp>
      <p:pic>
        <p:nvPicPr>
          <p:cNvPr id="2050" name="Picture 2" descr="Картинки по запросу sequence alignment"/>
          <p:cNvPicPr>
            <a:picLocks noChangeAspect="1" noChangeArrowheads="1"/>
          </p:cNvPicPr>
          <p:nvPr/>
        </p:nvPicPr>
        <p:blipFill>
          <a:blip r:embed="rId2" cstate="print"/>
          <a:srcRect/>
          <a:stretch>
            <a:fillRect/>
          </a:stretch>
        </p:blipFill>
        <p:spPr bwMode="auto">
          <a:xfrm>
            <a:off x="1629508" y="849313"/>
            <a:ext cx="5700202" cy="4754563"/>
          </a:xfrm>
          <a:prstGeom prst="rect">
            <a:avLst/>
          </a:prstGeom>
          <a:noFill/>
        </p:spPr>
      </p:pic>
      <p:sp>
        <p:nvSpPr>
          <p:cNvPr id="4" name="Номер слайда 3"/>
          <p:cNvSpPr>
            <a:spLocks noGrp="1"/>
          </p:cNvSpPr>
          <p:nvPr>
            <p:ph type="sldNum" sz="quarter" idx="12"/>
          </p:nvPr>
        </p:nvSpPr>
        <p:spPr/>
        <p:txBody>
          <a:bodyPr/>
          <a:lstStyle/>
          <a:p>
            <a:fld id="{290BFD58-D179-4EAA-B835-6F8EE4A43AA5}" type="slidenum">
              <a:rPr lang="ru-RU" smtClean="0"/>
              <a:pPr/>
              <a:t>81</a:t>
            </a:fld>
            <a:endParaRPr lang="ru-RU"/>
          </a:p>
        </p:txBody>
      </p:sp>
    </p:spTree>
    <p:extLst>
      <p:ext uri="{BB962C8B-B14F-4D97-AF65-F5344CB8AC3E}">
        <p14:creationId xmlns="" xmlns:p14="http://schemas.microsoft.com/office/powerpoint/2010/main" val="1429999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1694" y="105143"/>
            <a:ext cx="8368048" cy="980208"/>
          </a:xfrm>
        </p:spPr>
        <p:txBody>
          <a:bodyPr>
            <a:normAutofit/>
          </a:bodyPr>
          <a:lstStyle/>
          <a:p>
            <a:pPr algn="ctr"/>
            <a:r>
              <a:rPr lang="ru-RU" sz="2500" b="1" dirty="0" smtClean="0"/>
              <a:t>Выравнивание последовательностей потомков</a:t>
            </a:r>
            <a:br>
              <a:rPr lang="ru-RU" sz="2500" b="1" dirty="0" smtClean="0"/>
            </a:br>
            <a:r>
              <a:rPr lang="ru-RU" sz="2500" b="1" dirty="0" smtClean="0"/>
              <a:t>относительно предка</a:t>
            </a:r>
            <a:endParaRPr lang="ru-RU" sz="2500" b="1" dirty="0"/>
          </a:p>
        </p:txBody>
      </p:sp>
      <p:sp>
        <p:nvSpPr>
          <p:cNvPr id="3" name="Объект 2"/>
          <p:cNvSpPr>
            <a:spLocks noGrp="1"/>
          </p:cNvSpPr>
          <p:nvPr>
            <p:ph sz="half" idx="1"/>
          </p:nvPr>
        </p:nvSpPr>
        <p:spPr>
          <a:xfrm>
            <a:off x="2603920" y="1577333"/>
            <a:ext cx="6044919" cy="3397567"/>
          </a:xfrm>
        </p:spPr>
        <p:txBody>
          <a:bodyPr>
            <a:normAutofit/>
          </a:bodyPr>
          <a:lstStyle/>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TATGCGAATGCCCTGAA </a:t>
            </a:r>
            <a:endParaRPr lang="ru-RU" sz="2100" b="1" dirty="0">
              <a:cs typeface="Courier New" panose="02070309020205020404" pitchFamily="49" charset="0"/>
            </a:endParaRPr>
          </a:p>
          <a:p>
            <a:pPr marL="405216" indent="-405216">
              <a:lnSpc>
                <a:spcPct val="117000"/>
              </a:lnSpc>
              <a:spcBef>
                <a:spcPts val="0"/>
              </a:spcBef>
              <a:buFont typeface="+mj-lt"/>
              <a:buAutoNum type="arabicPeriod"/>
            </a:pPr>
            <a:r>
              <a:rPr lang="en-US" sz="2100" dirty="0" smtClean="0">
                <a:latin typeface="Courier New" panose="02070309020205020404" pitchFamily="49" charset="0"/>
                <a:cs typeface="Courier New" panose="02070309020205020404" pitchFamily="49" charset="0"/>
              </a:rPr>
              <a:t>TATGC</a:t>
            </a:r>
            <a:r>
              <a:rPr lang="en-US" sz="2100" b="1" dirty="0" smtClean="0">
                <a:solidFill>
                  <a:srgbClr val="FF0000"/>
                </a:solidFill>
                <a:latin typeface="Courier New" panose="02070309020205020404" pitchFamily="49" charset="0"/>
                <a:cs typeface="Courier New" panose="02070309020205020404" pitchFamily="49" charset="0"/>
              </a:rPr>
              <a:t>A</a:t>
            </a:r>
            <a:r>
              <a:rPr lang="en-US" sz="2100" dirty="0" smtClean="0">
                <a:latin typeface="Courier New" panose="02070309020205020404" pitchFamily="49" charset="0"/>
                <a:cs typeface="Courier New" panose="02070309020205020404" pitchFamily="49" charset="0"/>
              </a:rPr>
              <a:t>AATGCCCTGAA</a:t>
            </a:r>
            <a:r>
              <a:rPr lang="ru-RU" sz="2100" dirty="0" smtClean="0">
                <a:latin typeface="Courier New" panose="02070309020205020404" pitchFamily="49" charset="0"/>
                <a:cs typeface="Courier New" panose="02070309020205020404" pitchFamily="49" charset="0"/>
              </a:rPr>
              <a:t> </a:t>
            </a:r>
            <a:r>
              <a:rPr lang="ru-RU" sz="2100" dirty="0" smtClean="0">
                <a:cs typeface="Courier New" panose="02070309020205020404" pitchFamily="49" charset="0"/>
              </a:rPr>
              <a:t>замена</a:t>
            </a:r>
            <a:endParaRPr lang="ru-RU" sz="2100" dirty="0">
              <a:cs typeface="Courier New" panose="02070309020205020404" pitchFamily="49" charset="0"/>
            </a:endParaRPr>
          </a:p>
        </p:txBody>
      </p:sp>
      <p:sp>
        <p:nvSpPr>
          <p:cNvPr id="6" name="Прямоугольник 5"/>
          <p:cNvSpPr/>
          <p:nvPr/>
        </p:nvSpPr>
        <p:spPr>
          <a:xfrm>
            <a:off x="689578" y="1070497"/>
            <a:ext cx="7905522" cy="466556"/>
          </a:xfrm>
          <a:prstGeom prst="rect">
            <a:avLst/>
          </a:prstGeom>
        </p:spPr>
        <p:txBody>
          <a:bodyPr wrap="square" lIns="81043" tIns="40522" rIns="81043" bIns="40522">
            <a:spAutoFit/>
          </a:bodyPr>
          <a:lstStyle/>
          <a:p>
            <a:r>
              <a:rPr lang="ru-RU" sz="2500" dirty="0"/>
              <a:t>Гомологичные нуклеотиды ставим друг под другом </a:t>
            </a:r>
          </a:p>
        </p:txBody>
      </p:sp>
      <p:sp>
        <p:nvSpPr>
          <p:cNvPr id="7" name="TextBox 6"/>
          <p:cNvSpPr txBox="1"/>
          <p:nvPr/>
        </p:nvSpPr>
        <p:spPr>
          <a:xfrm>
            <a:off x="1476735" y="1577335"/>
            <a:ext cx="1092769" cy="838068"/>
          </a:xfrm>
          <a:prstGeom prst="rect">
            <a:avLst/>
          </a:prstGeom>
          <a:noFill/>
        </p:spPr>
        <p:txBody>
          <a:bodyPr wrap="none" lIns="81043" tIns="40522" rIns="81043" bIns="40522" rtlCol="0">
            <a:spAutoFit/>
          </a:bodyPr>
          <a:lstStyle/>
          <a:p>
            <a:pPr algn="r">
              <a:lnSpc>
                <a:spcPct val="117000"/>
              </a:lnSpc>
            </a:pPr>
            <a:r>
              <a:rPr lang="ru-RU" sz="2100" dirty="0" smtClean="0"/>
              <a:t>ПРЕДОК</a:t>
            </a:r>
          </a:p>
          <a:p>
            <a:pPr algn="r">
              <a:lnSpc>
                <a:spcPct val="117000"/>
              </a:lnSpc>
            </a:pPr>
            <a:r>
              <a:rPr lang="ru-RU" sz="2100" dirty="0" smtClean="0"/>
              <a:t>сын</a:t>
            </a:r>
            <a:endParaRPr lang="ru-RU" sz="2100" dirty="0"/>
          </a:p>
        </p:txBody>
      </p:sp>
    </p:spTree>
    <p:extLst>
      <p:ext uri="{BB962C8B-B14F-4D97-AF65-F5344CB8AC3E}">
        <p14:creationId xmlns="" xmlns:p14="http://schemas.microsoft.com/office/powerpoint/2010/main" val="957260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2017_genes_alignment</Template>
  <TotalTime>2874</TotalTime>
  <Words>3754</Words>
  <Application>Microsoft Office PowerPoint</Application>
  <PresentationFormat>Экран (16:10)</PresentationFormat>
  <Paragraphs>1053</Paragraphs>
  <Slides>81</Slides>
  <Notes>8</Notes>
  <HiddenSlides>1</HiddenSlides>
  <MMClips>0</MMClips>
  <ScaleCrop>false</ScaleCrop>
  <HeadingPairs>
    <vt:vector size="4" baseType="variant">
      <vt:variant>
        <vt:lpstr>Тема</vt:lpstr>
      </vt:variant>
      <vt:variant>
        <vt:i4>1</vt:i4>
      </vt:variant>
      <vt:variant>
        <vt:lpstr>Заголовки слайдов</vt:lpstr>
      </vt:variant>
      <vt:variant>
        <vt:i4>81</vt:i4>
      </vt:variant>
    </vt:vector>
  </HeadingPairs>
  <TitlesOfParts>
    <vt:vector size="82" baseType="lpstr">
      <vt:lpstr>Тема Office</vt:lpstr>
      <vt:lpstr>Мутации и выравнивание</vt:lpstr>
      <vt:lpstr>План</vt:lpstr>
      <vt:lpstr>Источники разнообразия геномов </vt:lpstr>
      <vt:lpstr>Источники разнообразия геномов </vt:lpstr>
      <vt:lpstr>Гомологичные последовательности</vt:lpstr>
      <vt:lpstr>Выравнивание</vt:lpstr>
      <vt:lpstr>Негомологичные последовательности</vt:lpstr>
      <vt:lpstr>Попытка выравнивания</vt:lpstr>
      <vt:lpstr>Выравнивание последовательностей потомков относительно предка</vt:lpstr>
      <vt:lpstr>Слайд 10</vt:lpstr>
      <vt:lpstr>Выравнивание последовательностей потомков относительно предка</vt:lpstr>
      <vt:lpstr>Выравнивание последовательностей потомков относительно предка</vt:lpstr>
      <vt:lpstr>Выравнивание последовательностей потомков относительно предка</vt:lpstr>
      <vt:lpstr>Выравнивание геномов двух потомков: M.capricolum и M.mycoides,  общего предка микоплазм (маленький фрагмент)</vt:lpstr>
      <vt:lpstr>Множественное выравнивание белков</vt:lpstr>
      <vt:lpstr>Гомология – общность происхождения</vt:lpstr>
      <vt:lpstr>Алгоритм выравнивания последовательностей ДНК и белков </vt:lpstr>
      <vt:lpstr>Слайд 18</vt:lpstr>
      <vt:lpstr>Алгоритм выравнивания решает математическую задачу, а не биологическую</vt:lpstr>
      <vt:lpstr>Слайд 20</vt:lpstr>
      <vt:lpstr>Вес выравнивания</vt:lpstr>
      <vt:lpstr>Вес выравнивания</vt:lpstr>
      <vt:lpstr>Вес выравнивания – белки </vt:lpstr>
      <vt:lpstr>Слайд 24</vt:lpstr>
      <vt:lpstr>Вес выравнивания: афинные штрафы за гэпы </vt:lpstr>
      <vt:lpstr>Вес выравнивания: афинные штрафы за гэпы </vt:lpstr>
      <vt:lpstr>Задание 2</vt:lpstr>
      <vt:lpstr>Алгоритм парного выравнивания</vt:lpstr>
      <vt:lpstr>Число операций в алгоритме важно!</vt:lpstr>
      <vt:lpstr>Построить наилучшее (оптимальное) выравнивание</vt:lpstr>
      <vt:lpstr>Мы будем решать другую задачу:</vt:lpstr>
      <vt:lpstr>Задача навигатора: найти самый быстрый путь от перекрестка 34 street c 10 avenue до перекрестка 14 street с 5 avenue. Google.map указывает время проезда по каждой улице от перекрестка до следующего перекрестка</vt:lpstr>
      <vt:lpstr>Слайд 33</vt:lpstr>
      <vt:lpstr>Слайд 34</vt:lpstr>
      <vt:lpstr>Слайд 35</vt:lpstr>
      <vt:lpstr>Сколько операций?</vt:lpstr>
      <vt:lpstr>Как это называется? </vt:lpstr>
      <vt:lpstr>Задача построения оптимального парного выравнивания решена!  Остается понять, что такое Манхэттен и чем заменить время проезда </vt:lpstr>
      <vt:lpstr>… и добавить “Бродвеи” :)</vt:lpstr>
      <vt:lpstr>“Манхэттен с Бродвеями” – это карта сходства двух последовательностей</vt:lpstr>
      <vt:lpstr>Путь &lt;=&gt; выравнивание</vt:lpstr>
      <vt:lpstr>Вот веса за диагонали, взятые из большой матрицы</vt:lpstr>
      <vt:lpstr>Добавления после прочтения лекции на 1м курсе в 2017г.</vt:lpstr>
      <vt:lpstr>Слайд 44</vt:lpstr>
      <vt:lpstr>Сколько операций при линейных штрафах за гэпы?</vt:lpstr>
      <vt:lpstr>Аффинные штрафы за гэпы. Подсказка для интересующихся</vt:lpstr>
      <vt:lpstr>Штрафы за концевые гэпы.  Сравните два выравнивания: без штрафов за концевые гэпы и с ними</vt:lpstr>
      <vt:lpstr>Take home messages</vt:lpstr>
      <vt:lpstr>Источники различий Половое размножение</vt:lpstr>
      <vt:lpstr>Слайд 50</vt:lpstr>
      <vt:lpstr>Слайд 51</vt:lpstr>
      <vt:lpstr>Половое размножение обеспечивает огромное разнообразие организмов, используя проверенные отбором варианты – аллели.   Не то, что ошибки репликации, повреждения ДНК и репарация их  – они дают случайные, не проверенные мутации</vt:lpstr>
      <vt:lpstr>Тупик бесполого размножения. </vt:lpstr>
      <vt:lpstr>Слайд 54</vt:lpstr>
      <vt:lpstr>Мейоз половых хромосом</vt:lpstr>
      <vt:lpstr>Изменчивость геномов людей</vt:lpstr>
      <vt:lpstr>Геномы 78 исландских трио Kong et al., Nature, 2012</vt:lpstr>
      <vt:lpstr>Слайд 58</vt:lpstr>
      <vt:lpstr>Последствия мутаций</vt:lpstr>
      <vt:lpstr>Мутация мутации рознь!</vt:lpstr>
      <vt:lpstr>Слайд 61</vt:lpstr>
      <vt:lpstr>Слайд 62</vt:lpstr>
      <vt:lpstr>Слайд 63</vt:lpstr>
      <vt:lpstr>Особенности заболевания</vt:lpstr>
      <vt:lpstr>Муковисцедоз (он же – цистический фиброз)</vt:lpstr>
      <vt:lpstr>Слайд 66</vt:lpstr>
      <vt:lpstr>Крупные перестройки ДНК</vt:lpstr>
      <vt:lpstr>Человек – шимпанзе: две хромосомы объединились в одну</vt:lpstr>
      <vt:lpstr>Слайд 69</vt:lpstr>
      <vt:lpstr>Длинные повторы в геноме человека</vt:lpstr>
      <vt:lpstr>Конец презентации</vt:lpstr>
      <vt:lpstr>Мутации и их изображение (выравнивание)</vt:lpstr>
      <vt:lpstr>Наследование ДНК у прокариот (бактерии и археи) и эукариот (организмы, в клетках которых ДНК – кроме митохондриальной – содержится в ядре </vt:lpstr>
      <vt:lpstr>Слайд 74</vt:lpstr>
      <vt:lpstr>Идея алгоритма выравнивания</vt:lpstr>
      <vt:lpstr>Идея алгоритма выравнивания</vt:lpstr>
      <vt:lpstr>Локальное выравнивание</vt:lpstr>
      <vt:lpstr>Слайд 78</vt:lpstr>
      <vt:lpstr>Слайд 79</vt:lpstr>
      <vt:lpstr>Слайд 80</vt:lpstr>
      <vt:lpstr>Граф для выравнивания</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aba</dc:creator>
  <cp:lastModifiedBy>Spirin</cp:lastModifiedBy>
  <cp:revision>183</cp:revision>
  <dcterms:created xsi:type="dcterms:W3CDTF">2017-02-27T19:17:41Z</dcterms:created>
  <dcterms:modified xsi:type="dcterms:W3CDTF">2018-03-01T05:28:43Z</dcterms:modified>
</cp:coreProperties>
</file>