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8"/>
  </p:notesMasterIdLst>
  <p:sldIdLst>
    <p:sldId id="264" r:id="rId2"/>
    <p:sldId id="374" r:id="rId3"/>
    <p:sldId id="377" r:id="rId4"/>
    <p:sldId id="378" r:id="rId5"/>
    <p:sldId id="397" r:id="rId6"/>
    <p:sldId id="400" r:id="rId7"/>
    <p:sldId id="398" r:id="rId8"/>
    <p:sldId id="399" r:id="rId9"/>
    <p:sldId id="268" r:id="rId10"/>
    <p:sldId id="269" r:id="rId11"/>
    <p:sldId id="270" r:id="rId12"/>
    <p:sldId id="272" r:id="rId13"/>
    <p:sldId id="363" r:id="rId14"/>
    <p:sldId id="276" r:id="rId15"/>
    <p:sldId id="275" r:id="rId16"/>
    <p:sldId id="364" r:id="rId17"/>
    <p:sldId id="271" r:id="rId18"/>
    <p:sldId id="274" r:id="rId19"/>
    <p:sldId id="365" r:id="rId20"/>
    <p:sldId id="366" r:id="rId21"/>
    <p:sldId id="367" r:id="rId22"/>
    <p:sldId id="368" r:id="rId23"/>
    <p:sldId id="381" r:id="rId24"/>
    <p:sldId id="382" r:id="rId25"/>
    <p:sldId id="383" r:id="rId26"/>
    <p:sldId id="384" r:id="rId27"/>
    <p:sldId id="385" r:id="rId28"/>
    <p:sldId id="386" r:id="rId29"/>
    <p:sldId id="387" r:id="rId30"/>
    <p:sldId id="388" r:id="rId31"/>
    <p:sldId id="402" r:id="rId32"/>
    <p:sldId id="403" r:id="rId33"/>
    <p:sldId id="390" r:id="rId34"/>
    <p:sldId id="391" r:id="rId35"/>
    <p:sldId id="392" r:id="rId36"/>
    <p:sldId id="393" r:id="rId37"/>
    <p:sldId id="394" r:id="rId38"/>
    <p:sldId id="395" r:id="rId39"/>
    <p:sldId id="396" r:id="rId40"/>
    <p:sldId id="369" r:id="rId41"/>
    <p:sldId id="281" r:id="rId42"/>
    <p:sldId id="372" r:id="rId43"/>
    <p:sldId id="370" r:id="rId44"/>
    <p:sldId id="371" r:id="rId45"/>
    <p:sldId id="283" r:id="rId46"/>
    <p:sldId id="379"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94660"/>
  </p:normalViewPr>
  <p:slideViewPr>
    <p:cSldViewPr>
      <p:cViewPr varScale="1">
        <p:scale>
          <a:sx n="96" d="100"/>
          <a:sy n="96" d="100"/>
        </p:scale>
        <p:origin x="-16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6CE1F-A818-441A-AFEF-DC33C5B57E42}" type="datetimeFigureOut">
              <a:rPr lang="ru-RU" smtClean="0"/>
              <a:pPr/>
              <a:t>07.03.2018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ADE8E-31D2-4CE8-882E-58706F839816}" type="slidenum">
              <a:rPr lang="ru-RU" smtClean="0"/>
              <a:pPr/>
              <a:t>‹#›</a:t>
            </a:fld>
            <a:endParaRPr lang="ru-RU"/>
          </a:p>
        </p:txBody>
      </p:sp>
    </p:spTree>
    <p:extLst>
      <p:ext uri="{BB962C8B-B14F-4D97-AF65-F5344CB8AC3E}">
        <p14:creationId xmlns:p14="http://schemas.microsoft.com/office/powerpoint/2010/main" xmlns="" val="103502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739B859-A38B-492C-A20D-CB246D2449D6}" type="slidenum">
              <a:rPr lang="ru-RU" altLang="ru-RU" smtClean="0"/>
              <a:pPr>
                <a:defRPr/>
              </a:pPr>
              <a:t>3</a:t>
            </a:fld>
            <a:endParaRPr lang="ru-RU" altLang="ru-RU"/>
          </a:p>
        </p:txBody>
      </p:sp>
    </p:spTree>
    <p:extLst>
      <p:ext uri="{BB962C8B-B14F-4D97-AF65-F5344CB8AC3E}">
        <p14:creationId xmlns="" xmlns:p14="http://schemas.microsoft.com/office/powerpoint/2010/main" val="34059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0723" name="Rectangle 2"/>
          <p:cNvSpPr txBox="1">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2771" name="Rectangle 2"/>
          <p:cNvSpPr txBox="1">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10</a:t>
            </a:fld>
            <a:endParaRPr lang="ru-RU"/>
          </a:p>
        </p:txBody>
      </p:sp>
    </p:spTree>
    <p:extLst>
      <p:ext uri="{BB962C8B-B14F-4D97-AF65-F5344CB8AC3E}">
        <p14:creationId xmlns:p14="http://schemas.microsoft.com/office/powerpoint/2010/main" xmlns="" val="334052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11</a:t>
            </a:fld>
            <a:endParaRPr lang="ru-RU"/>
          </a:p>
        </p:txBody>
      </p:sp>
    </p:spTree>
    <p:extLst>
      <p:ext uri="{BB962C8B-B14F-4D97-AF65-F5344CB8AC3E}">
        <p14:creationId xmlns:p14="http://schemas.microsoft.com/office/powerpoint/2010/main" xmlns="" val="390422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type="none" w="lg" len="med"/>
              </a14:hiddenLine>
            </a:ext>
          </a:extLst>
        </p:spPr>
        <p:txBody>
          <a:bodyPr/>
          <a:lstStyle>
            <a:lvl1pPr defTabSz="966788">
              <a:defRPr sz="2800">
                <a:solidFill>
                  <a:schemeClr val="tx1"/>
                </a:solidFill>
                <a:latin typeface="Times New Roman" panose="02020603050405020304" pitchFamily="18" charset="0"/>
                <a:ea typeface="ＭＳ Ｐゴシック" panose="020B0600070205080204" pitchFamily="34" charset="-128"/>
              </a:defRPr>
            </a:lvl1pPr>
            <a:lvl2pPr marL="37931725" indent="-37474525" defTabSz="966788">
              <a:defRPr sz="2800">
                <a:solidFill>
                  <a:schemeClr val="tx1"/>
                </a:solidFill>
                <a:latin typeface="Times New Roman" panose="02020603050405020304" pitchFamily="18" charset="0"/>
                <a:ea typeface="ＭＳ Ｐゴシック" panose="020B0600070205080204" pitchFamily="34" charset="-128"/>
              </a:defRPr>
            </a:lvl2pPr>
            <a:lvl3pPr>
              <a:defRPr sz="2800">
                <a:solidFill>
                  <a:schemeClr val="tx1"/>
                </a:solidFill>
                <a:latin typeface="Times New Roman" panose="02020603050405020304" pitchFamily="18" charset="0"/>
                <a:ea typeface="ＭＳ Ｐゴシック" panose="020B0600070205080204" pitchFamily="34" charset="-128"/>
              </a:defRPr>
            </a:lvl3pPr>
            <a:lvl4pPr>
              <a:defRPr sz="2800">
                <a:solidFill>
                  <a:schemeClr val="tx1"/>
                </a:solidFill>
                <a:latin typeface="Times New Roman" panose="02020603050405020304" pitchFamily="18" charset="0"/>
                <a:ea typeface="ＭＳ Ｐゴシック" panose="020B0600070205080204" pitchFamily="34" charset="-128"/>
              </a:defRPr>
            </a:lvl4pPr>
            <a:lvl5pPr>
              <a:defRPr sz="28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0ACA8213-DAC9-4853-A67F-DDEA942BC863}" type="slidenum">
              <a:rPr lang="en-US" altLang="ru-RU" sz="1300">
                <a:solidFill>
                  <a:srgbClr val="006600"/>
                </a:solidFill>
              </a:rPr>
              <a:pPr/>
              <a:t>26</a:t>
            </a:fld>
            <a:endParaRPr lang="en-US" altLang="ru-RU" sz="1300">
              <a:solidFill>
                <a:srgbClr val="0066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med"/>
              </a14:hiddenLine>
            </a:ext>
          </a:extLst>
        </p:spPr>
        <p:txBody>
          <a:bodyPr/>
          <a:lstStyle/>
          <a:p>
            <a:endParaRPr lang="ru-RU" altLang="ru-RU"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 xmlns:p14="http://schemas.microsoft.com/office/powerpoint/2010/main" val="302939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type="none" w="lg" len="med"/>
              </a14:hiddenLine>
            </a:ext>
          </a:extLst>
        </p:spPr>
        <p:txBody>
          <a:bodyPr/>
          <a:lstStyle>
            <a:lvl1pPr defTabSz="966788">
              <a:defRPr sz="2800">
                <a:solidFill>
                  <a:schemeClr val="tx1"/>
                </a:solidFill>
                <a:latin typeface="Times New Roman" panose="02020603050405020304" pitchFamily="18" charset="0"/>
                <a:ea typeface="ＭＳ Ｐゴシック" panose="020B0600070205080204" pitchFamily="34" charset="-128"/>
              </a:defRPr>
            </a:lvl1pPr>
            <a:lvl2pPr marL="37931725" indent="-37474525" defTabSz="966788">
              <a:defRPr sz="2800">
                <a:solidFill>
                  <a:schemeClr val="tx1"/>
                </a:solidFill>
                <a:latin typeface="Times New Roman" panose="02020603050405020304" pitchFamily="18" charset="0"/>
                <a:ea typeface="ＭＳ Ｐゴシック" panose="020B0600070205080204" pitchFamily="34" charset="-128"/>
              </a:defRPr>
            </a:lvl2pPr>
            <a:lvl3pPr>
              <a:defRPr sz="2800">
                <a:solidFill>
                  <a:schemeClr val="tx1"/>
                </a:solidFill>
                <a:latin typeface="Times New Roman" panose="02020603050405020304" pitchFamily="18" charset="0"/>
                <a:ea typeface="ＭＳ Ｐゴシック" panose="020B0600070205080204" pitchFamily="34" charset="-128"/>
              </a:defRPr>
            </a:lvl3pPr>
            <a:lvl4pPr>
              <a:defRPr sz="2800">
                <a:solidFill>
                  <a:schemeClr val="tx1"/>
                </a:solidFill>
                <a:latin typeface="Times New Roman" panose="02020603050405020304" pitchFamily="18" charset="0"/>
                <a:ea typeface="ＭＳ Ｐゴシック" panose="020B0600070205080204" pitchFamily="34" charset="-128"/>
              </a:defRPr>
            </a:lvl4pPr>
            <a:lvl5pPr>
              <a:defRPr sz="28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0ACA8213-DAC9-4853-A67F-DDEA942BC863}" type="slidenum">
              <a:rPr lang="en-US" altLang="ru-RU" sz="1300">
                <a:solidFill>
                  <a:srgbClr val="006600"/>
                </a:solidFill>
              </a:rPr>
              <a:pPr/>
              <a:t>27</a:t>
            </a:fld>
            <a:endParaRPr lang="en-US" altLang="ru-RU" sz="1300">
              <a:solidFill>
                <a:srgbClr val="0066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med"/>
              </a14:hiddenLine>
            </a:ext>
          </a:extLst>
        </p:spPr>
        <p:txBody>
          <a:bodyPr/>
          <a:lstStyle/>
          <a:p>
            <a:endParaRPr lang="ru-RU" altLang="ru-RU"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 xmlns:p14="http://schemas.microsoft.com/office/powerpoint/2010/main" val="259730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30</a:t>
            </a:fld>
            <a:endParaRPr lang="ru-RU"/>
          </a:p>
        </p:txBody>
      </p:sp>
    </p:spTree>
    <p:extLst>
      <p:ext uri="{BB962C8B-B14F-4D97-AF65-F5344CB8AC3E}">
        <p14:creationId xmlns="" xmlns:p14="http://schemas.microsoft.com/office/powerpoint/2010/main" val="106808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5603" name="Rectangle 2"/>
          <p:cNvSpPr txBox="1">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6627" name="Rectangle 2"/>
          <p:cNvSpPr txBox="1">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8675" name="Rectangle 2"/>
          <p:cNvSpPr txBox="1">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47E990-BC00-439D-9B48-17690D63C235}" type="datetime1">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94F5E-26B5-47AA-91B1-57305EF1C505}" type="datetime1">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12FF24-87D6-450F-96EF-06235FA5960A}" type="datetime1">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6999C8-8DDC-4851-8A1E-CDF8D9CA9930}" type="datetime1">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03F5A0-535D-4A08-8151-7617BFF86E84}" type="datetime1">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C6A9E4-4E35-4C59-883F-A3F498251DB1}" type="datetime1">
              <a:rPr lang="ru-RU" smtClean="0"/>
              <a:pPr/>
              <a:t>07.03.2018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958A71-5F80-4711-9BA4-A260DF95DB1F}" type="datetime1">
              <a:rPr lang="ru-RU" smtClean="0"/>
              <a:pPr/>
              <a:t>07.03.2018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B881CC-6815-4F28-8B47-D49A04F8C2B1}" type="datetime1">
              <a:rPr lang="ru-RU" smtClean="0"/>
              <a:pPr/>
              <a:t>07.03.2018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C9611A-953C-4BC3-B15E-9BAE28B8303F}" type="datetime1">
              <a:rPr lang="ru-RU" smtClean="0"/>
              <a:pPr/>
              <a:t>07.03.2018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FCA136-8C0E-43D9-BD2F-EE401C0983AE}" type="datetime1">
              <a:rPr lang="ru-RU" smtClean="0"/>
              <a:pPr/>
              <a:t>07.03.2018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A99D5A-4057-476B-AA8D-7C5DBEC00DE6}" type="datetime1">
              <a:rPr lang="ru-RU" smtClean="0"/>
              <a:pPr/>
              <a:t>07.03.2018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B38CA4-24F3-4734-881C-6208FDB737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59436-B176-4D8E-8DD0-7F4CAB814E46}" type="datetime1">
              <a:rPr lang="ru-RU" smtClean="0"/>
              <a:pPr/>
              <a:t>07.03.2018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38CA4-24F3-4734-881C-6208FDB737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blast.ncbi.nlm.nih.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Происхождение митохондрий и </a:t>
            </a:r>
            <a:r>
              <a:rPr lang="en-US" dirty="0" smtClean="0"/>
              <a:t>blast</a:t>
            </a:r>
            <a:endParaRPr lang="ru-RU" dirty="0"/>
          </a:p>
        </p:txBody>
      </p:sp>
      <p:sp>
        <p:nvSpPr>
          <p:cNvPr id="3" name="Текст 2"/>
          <p:cNvSpPr>
            <a:spLocks noGrp="1"/>
          </p:cNvSpPr>
          <p:nvPr>
            <p:ph type="body" idx="1"/>
          </p:nvPr>
        </p:nvSpPr>
        <p:spPr/>
        <p:txBody>
          <a:bodyPr/>
          <a:lstStyle/>
          <a:p>
            <a:r>
              <a:rPr lang="ru-RU" dirty="0" smtClean="0"/>
              <a:t>Про эволюцию</a:t>
            </a:r>
            <a:endParaRPr lang="ru-RU" dirty="0"/>
          </a:p>
        </p:txBody>
      </p:sp>
      <p:sp>
        <p:nvSpPr>
          <p:cNvPr id="4" name="Номер слайда 3"/>
          <p:cNvSpPr>
            <a:spLocks noGrp="1"/>
          </p:cNvSpPr>
          <p:nvPr>
            <p:ph type="sldNum" sz="quarter" idx="12"/>
          </p:nvPr>
        </p:nvSpPr>
        <p:spPr/>
        <p:txBody>
          <a:bodyPr/>
          <a:lstStyle/>
          <a:p>
            <a:fld id="{B3B38CA4-24F3-4734-881C-6208FDB73700}"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19937"/>
            <a:ext cx="8610599" cy="999263"/>
          </a:xfrm>
        </p:spPr>
        <p:txBody>
          <a:bodyPr>
            <a:noAutofit/>
          </a:bodyPr>
          <a:lstStyle/>
          <a:p>
            <a:r>
              <a:rPr lang="en-US" sz="2800" dirty="0"/>
              <a:t>“</a:t>
            </a:r>
            <a:r>
              <a:rPr lang="ru-RU" sz="2800" dirty="0"/>
              <a:t>Манхэттен с </a:t>
            </a:r>
            <a:r>
              <a:rPr lang="ru-RU" sz="2800" dirty="0" err="1"/>
              <a:t>Бродвеями</a:t>
            </a:r>
            <a:r>
              <a:rPr lang="en-US" sz="2800" dirty="0"/>
              <a:t>”</a:t>
            </a:r>
            <a:r>
              <a:rPr lang="ru-RU" sz="2800" dirty="0"/>
              <a:t> </a:t>
            </a:r>
            <a:r>
              <a:rPr lang="en-US" sz="2800" dirty="0"/>
              <a:t>– </a:t>
            </a:r>
            <a:r>
              <a:rPr lang="ru-RU" sz="2800" dirty="0"/>
              <a:t>это карта сходства двух </a:t>
            </a:r>
            <a:r>
              <a:rPr lang="ru-RU" sz="2800" dirty="0" smtClean="0"/>
              <a:t>последовательностей (с весами, здесь не указанными)</a:t>
            </a:r>
            <a:endParaRPr lang="ru-RU" sz="2800" dirty="0"/>
          </a:p>
        </p:txBody>
      </p:sp>
      <p:sp>
        <p:nvSpPr>
          <p:cNvPr id="3" name="Номер слайда 2"/>
          <p:cNvSpPr>
            <a:spLocks noGrp="1"/>
          </p:cNvSpPr>
          <p:nvPr>
            <p:ph type="sldNum" sz="quarter" idx="12"/>
          </p:nvPr>
        </p:nvSpPr>
        <p:spPr>
          <a:xfrm>
            <a:off x="6400800" y="6156594"/>
            <a:ext cx="1969477" cy="337038"/>
          </a:xfrm>
        </p:spPr>
        <p:txBody>
          <a:bodyPr/>
          <a:lstStyle/>
          <a:p>
            <a:fld id="{A32D0F02-96DD-4CEC-9928-ABB5EA17439D}" type="slidenum">
              <a:rPr lang="ru-RU" smtClean="0"/>
              <a:pPr/>
              <a:t>10</a:t>
            </a:fld>
            <a:endParaRPr lang="ru-RU" dirty="0"/>
          </a:p>
        </p:txBody>
      </p:sp>
      <p:grpSp>
        <p:nvGrpSpPr>
          <p:cNvPr id="128" name="Группа 127"/>
          <p:cNvGrpSpPr/>
          <p:nvPr/>
        </p:nvGrpSpPr>
        <p:grpSpPr>
          <a:xfrm>
            <a:off x="1135754" y="1538432"/>
            <a:ext cx="5244237" cy="4868434"/>
            <a:chOff x="397671" y="1124700"/>
            <a:chExt cx="5681257" cy="5274137"/>
          </a:xfrm>
        </p:grpSpPr>
        <p:grpSp>
          <p:nvGrpSpPr>
            <p:cNvPr id="95" name="Группа 94"/>
            <p:cNvGrpSpPr/>
            <p:nvPr/>
          </p:nvGrpSpPr>
          <p:grpSpPr>
            <a:xfrm>
              <a:off x="861933" y="1124700"/>
              <a:ext cx="5216995" cy="5259192"/>
              <a:chOff x="861933" y="1124700"/>
              <a:chExt cx="5216995" cy="5259192"/>
            </a:xfrm>
          </p:grpSpPr>
          <p:cxnSp>
            <p:nvCxnSpPr>
              <p:cNvPr id="5" name="Прямая соединительная линия 4"/>
              <p:cNvCxnSpPr/>
              <p:nvPr/>
            </p:nvCxnSpPr>
            <p:spPr>
              <a:xfrm>
                <a:off x="972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16000" y="1692000"/>
                <a:ext cx="3"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88000" y="1692000"/>
                <a:ext cx="16998"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860000" y="1692000"/>
                <a:ext cx="6306"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0" idx="0"/>
              </p:cNvCxnSpPr>
              <p:nvPr/>
            </p:nvCxnSpPr>
            <p:spPr>
              <a:xfrm>
                <a:off x="5973534" y="1694528"/>
                <a:ext cx="0" cy="4573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72000" y="6371999"/>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972000" y="558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972000" y="478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72000" y="4032000"/>
                <a:ext cx="4968000" cy="5365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72000" y="324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72000" y="244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72000" y="1656000"/>
                <a:ext cx="4968000" cy="4639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Овал 58"/>
              <p:cNvSpPr/>
              <p:nvPr/>
            </p:nvSpPr>
            <p:spPr>
              <a:xfrm>
                <a:off x="861933" y="1578263"/>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0" name="Овал 59"/>
              <p:cNvSpPr/>
              <p:nvPr/>
            </p:nvSpPr>
            <p:spPr>
              <a:xfrm>
                <a:off x="5868140" y="6267627"/>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1" name="TextBox 60"/>
              <p:cNvSpPr txBox="1"/>
              <p:nvPr/>
            </p:nvSpPr>
            <p:spPr>
              <a:xfrm>
                <a:off x="1213710" y="1124700"/>
                <a:ext cx="4433853" cy="469296"/>
              </a:xfrm>
              <a:prstGeom prst="rect">
                <a:avLst/>
              </a:prstGeom>
              <a:noFill/>
            </p:spPr>
            <p:txBody>
              <a:bodyPr wrap="none" rtlCol="0">
                <a:spAutoFit/>
              </a:bodyPr>
              <a:lstStyle/>
              <a:p>
                <a:r>
                  <a:rPr lang="en-US" sz="2215" dirty="0"/>
                  <a:t>M          A              S            T            R</a:t>
                </a:r>
                <a:endParaRPr lang="ru-RU" sz="2215" dirty="0"/>
              </a:p>
            </p:txBody>
          </p:sp>
        </p:grpSp>
        <p:sp>
          <p:nvSpPr>
            <p:cNvPr id="91" name="TextBox 90"/>
            <p:cNvSpPr txBox="1"/>
            <p:nvPr/>
          </p:nvSpPr>
          <p:spPr>
            <a:xfrm>
              <a:off x="397671" y="1962366"/>
              <a:ext cx="472635" cy="4161973"/>
            </a:xfrm>
            <a:prstGeom prst="rect">
              <a:avLst/>
            </a:prstGeom>
            <a:noFill/>
          </p:spPr>
          <p:txBody>
            <a:bodyPr wrap="square" rtlCol="0">
              <a:spAutoFit/>
            </a:bodyPr>
            <a:lstStyle/>
            <a:p>
              <a:r>
                <a:rPr lang="en-US" sz="2215" dirty="0"/>
                <a:t>M</a:t>
              </a:r>
            </a:p>
            <a:p>
              <a:r>
                <a:rPr lang="en-US" sz="2215" dirty="0"/>
                <a:t>  G </a:t>
              </a:r>
            </a:p>
            <a:p>
              <a:endParaRPr lang="en-US" sz="2215" dirty="0"/>
            </a:p>
            <a:p>
              <a:r>
                <a:rPr lang="en-US" sz="2215" dirty="0"/>
                <a:t>S </a:t>
              </a:r>
            </a:p>
            <a:p>
              <a:endParaRPr lang="en-US" sz="2215" dirty="0"/>
            </a:p>
            <a:p>
              <a:r>
                <a:rPr lang="en-US" sz="2215" dirty="0"/>
                <a:t>S  </a:t>
              </a:r>
            </a:p>
            <a:p>
              <a:endParaRPr lang="en-US" sz="2215" dirty="0"/>
            </a:p>
            <a:p>
              <a:r>
                <a:rPr lang="en-US" sz="2215" dirty="0"/>
                <a:t>N</a:t>
              </a:r>
            </a:p>
            <a:p>
              <a:endParaRPr lang="en-US" sz="2215" dirty="0"/>
            </a:p>
            <a:p>
              <a:r>
                <a:rPr lang="en-US" sz="2215" dirty="0"/>
                <a:t>K</a:t>
              </a:r>
              <a:endParaRPr lang="ru-RU" sz="2215" dirty="0"/>
            </a:p>
          </p:txBody>
        </p:sp>
        <p:cxnSp>
          <p:nvCxnSpPr>
            <p:cNvPr id="93" name="Прямая соединительная линия 92"/>
            <p:cNvCxnSpPr/>
            <p:nvPr/>
          </p:nvCxnSpPr>
          <p:spPr>
            <a:xfrm>
              <a:off x="1944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59" idx="4"/>
            </p:cNvCxnSpPr>
            <p:nvPr/>
          </p:nvCxnSpPr>
          <p:spPr>
            <a:xfrm>
              <a:off x="967327" y="169452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017687" y="249716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1017687" y="3281240"/>
              <a:ext cx="3878453" cy="309075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999191" y="4065393"/>
              <a:ext cx="2877026" cy="2273636"/>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3007940" y="1731527"/>
              <a:ext cx="2932060" cy="230702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988469" y="4833327"/>
              <a:ext cx="1946674" cy="1557641"/>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3968489" y="1756664"/>
              <a:ext cx="1971511" cy="1471932"/>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4827260" y="1701817"/>
              <a:ext cx="1158426" cy="76238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999191" y="5599846"/>
              <a:ext cx="925667" cy="712824"/>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1972493" y="1682636"/>
              <a:ext cx="4030260" cy="3101715"/>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6" name="Прямая со стрелкой 5"/>
          <p:cNvCxnSpPr/>
          <p:nvPr/>
        </p:nvCxnSpPr>
        <p:spPr>
          <a:xfrm>
            <a:off x="1062374" y="2436379"/>
            <a:ext cx="0" cy="3633162"/>
          </a:xfrm>
          <a:prstGeom prst="straightConnector1">
            <a:avLst/>
          </a:prstGeom>
          <a:ln w="889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1915662" y="1514658"/>
            <a:ext cx="3968016" cy="0"/>
          </a:xfrm>
          <a:prstGeom prst="straightConnector1">
            <a:avLst/>
          </a:prstGeom>
          <a:ln w="889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99596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273" y="451135"/>
            <a:ext cx="7733311" cy="685558"/>
          </a:xfrm>
        </p:spPr>
        <p:txBody>
          <a:bodyPr>
            <a:noAutofit/>
          </a:bodyPr>
          <a:lstStyle/>
          <a:p>
            <a:r>
              <a:rPr lang="ru-RU" sz="3692" dirty="0"/>
              <a:t>Путь </a:t>
            </a:r>
            <a:r>
              <a:rPr lang="en-US" sz="3692" dirty="0"/>
              <a:t>&lt;</a:t>
            </a:r>
            <a:r>
              <a:rPr lang="ru-RU" sz="3692" dirty="0"/>
              <a:t>=</a:t>
            </a:r>
            <a:r>
              <a:rPr lang="en-US" sz="3692" dirty="0"/>
              <a:t>&gt; </a:t>
            </a:r>
            <a:r>
              <a:rPr lang="ru-RU" sz="3692" dirty="0"/>
              <a:t>глобальное выравнивание</a:t>
            </a:r>
          </a:p>
        </p:txBody>
      </p:sp>
      <p:sp>
        <p:nvSpPr>
          <p:cNvPr id="3" name="Номер слайда 2"/>
          <p:cNvSpPr>
            <a:spLocks noGrp="1"/>
          </p:cNvSpPr>
          <p:nvPr>
            <p:ph type="sldNum" sz="quarter" idx="12"/>
          </p:nvPr>
        </p:nvSpPr>
        <p:spPr>
          <a:xfrm>
            <a:off x="6395755" y="6211631"/>
            <a:ext cx="1969477" cy="337038"/>
          </a:xfrm>
        </p:spPr>
        <p:txBody>
          <a:bodyPr/>
          <a:lstStyle/>
          <a:p>
            <a:fld id="{A32D0F02-96DD-4CEC-9928-ABB5EA17439D}" type="slidenum">
              <a:rPr lang="ru-RU" smtClean="0"/>
              <a:pPr/>
              <a:t>11</a:t>
            </a:fld>
            <a:endParaRPr lang="ru-RU" dirty="0"/>
          </a:p>
        </p:txBody>
      </p:sp>
      <p:grpSp>
        <p:nvGrpSpPr>
          <p:cNvPr id="128" name="Группа 127"/>
          <p:cNvGrpSpPr/>
          <p:nvPr/>
        </p:nvGrpSpPr>
        <p:grpSpPr>
          <a:xfrm>
            <a:off x="743318" y="1337406"/>
            <a:ext cx="4041388" cy="3443701"/>
            <a:chOff x="397671" y="1124700"/>
            <a:chExt cx="5681257" cy="5336788"/>
          </a:xfrm>
        </p:grpSpPr>
        <p:grpSp>
          <p:nvGrpSpPr>
            <p:cNvPr id="95" name="Группа 94"/>
            <p:cNvGrpSpPr/>
            <p:nvPr/>
          </p:nvGrpSpPr>
          <p:grpSpPr>
            <a:xfrm>
              <a:off x="861933" y="1124700"/>
              <a:ext cx="5216995" cy="5259192"/>
              <a:chOff x="861933" y="1124700"/>
              <a:chExt cx="5216995" cy="5259192"/>
            </a:xfrm>
          </p:grpSpPr>
          <p:cxnSp>
            <p:nvCxnSpPr>
              <p:cNvPr id="5" name="Прямая соединительная линия 4"/>
              <p:cNvCxnSpPr/>
              <p:nvPr/>
            </p:nvCxnSpPr>
            <p:spPr>
              <a:xfrm>
                <a:off x="972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16000" y="1692000"/>
                <a:ext cx="3"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88000" y="1692000"/>
                <a:ext cx="16998"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860000" y="1692000"/>
                <a:ext cx="6306"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0" idx="0"/>
              </p:cNvCxnSpPr>
              <p:nvPr/>
            </p:nvCxnSpPr>
            <p:spPr>
              <a:xfrm>
                <a:off x="5973534" y="1694528"/>
                <a:ext cx="0" cy="4573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72000" y="6371999"/>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972000" y="558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972000" y="478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72000" y="4032000"/>
                <a:ext cx="4968000" cy="5365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72000" y="324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72000" y="244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72000" y="1656000"/>
                <a:ext cx="4968000" cy="4639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Овал 58"/>
              <p:cNvSpPr/>
              <p:nvPr/>
            </p:nvSpPr>
            <p:spPr>
              <a:xfrm>
                <a:off x="861933" y="1578263"/>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0" name="Овал 59"/>
              <p:cNvSpPr/>
              <p:nvPr/>
            </p:nvSpPr>
            <p:spPr>
              <a:xfrm>
                <a:off x="5868140" y="6267627"/>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1" name="TextBox 60"/>
              <p:cNvSpPr txBox="1"/>
              <p:nvPr/>
            </p:nvSpPr>
            <p:spPr>
              <a:xfrm>
                <a:off x="1213710" y="1124700"/>
                <a:ext cx="4491579" cy="671335"/>
              </a:xfrm>
              <a:prstGeom prst="rect">
                <a:avLst/>
              </a:prstGeom>
              <a:noFill/>
            </p:spPr>
            <p:txBody>
              <a:bodyPr wrap="none" rtlCol="0">
                <a:spAutoFit/>
              </a:bodyPr>
              <a:lstStyle/>
              <a:p>
                <a:r>
                  <a:rPr lang="en-US" sz="2215" dirty="0"/>
                  <a:t>M   </a:t>
                </a:r>
                <a:r>
                  <a:rPr lang="ru-RU" sz="2215" dirty="0"/>
                  <a:t> </a:t>
                </a:r>
                <a:r>
                  <a:rPr lang="en-US" sz="2215" dirty="0"/>
                  <a:t>   A         S         T         R</a:t>
                </a:r>
                <a:endParaRPr lang="ru-RU" sz="2215" dirty="0"/>
              </a:p>
            </p:txBody>
          </p:sp>
        </p:grpSp>
        <p:sp>
          <p:nvSpPr>
            <p:cNvPr id="91" name="TextBox 90"/>
            <p:cNvSpPr txBox="1"/>
            <p:nvPr/>
          </p:nvSpPr>
          <p:spPr>
            <a:xfrm>
              <a:off x="397671" y="1564210"/>
              <a:ext cx="472635" cy="4897278"/>
            </a:xfrm>
            <a:prstGeom prst="rect">
              <a:avLst/>
            </a:prstGeom>
            <a:noFill/>
          </p:spPr>
          <p:txBody>
            <a:bodyPr wrap="square" rtlCol="0">
              <a:spAutoFit/>
            </a:bodyPr>
            <a:lstStyle/>
            <a:p>
              <a:pPr>
                <a:lnSpc>
                  <a:spcPct val="150000"/>
                </a:lnSpc>
              </a:pPr>
              <a:r>
                <a:rPr lang="en-US" sz="2215" dirty="0"/>
                <a:t>M</a:t>
              </a:r>
              <a:endParaRPr lang="ru-RU" sz="2215" dirty="0"/>
            </a:p>
            <a:p>
              <a:pPr>
                <a:lnSpc>
                  <a:spcPct val="150000"/>
                </a:lnSpc>
              </a:pPr>
              <a:r>
                <a:rPr lang="en-US" sz="2215" dirty="0"/>
                <a:t>GS</a:t>
              </a:r>
            </a:p>
            <a:p>
              <a:pPr>
                <a:lnSpc>
                  <a:spcPct val="150000"/>
                </a:lnSpc>
              </a:pPr>
              <a:r>
                <a:rPr lang="en-US" sz="2215" dirty="0"/>
                <a:t>S  </a:t>
              </a:r>
            </a:p>
            <a:p>
              <a:pPr>
                <a:lnSpc>
                  <a:spcPct val="150000"/>
                </a:lnSpc>
              </a:pPr>
              <a:r>
                <a:rPr lang="en-US" sz="2215" dirty="0"/>
                <a:t>N</a:t>
              </a:r>
            </a:p>
            <a:p>
              <a:pPr>
                <a:lnSpc>
                  <a:spcPct val="150000"/>
                </a:lnSpc>
              </a:pPr>
              <a:r>
                <a:rPr lang="en-US" sz="2215" dirty="0"/>
                <a:t>K</a:t>
              </a:r>
              <a:endParaRPr lang="ru-RU" sz="2215" dirty="0"/>
            </a:p>
          </p:txBody>
        </p:sp>
        <p:cxnSp>
          <p:nvCxnSpPr>
            <p:cNvPr id="93" name="Прямая соединительная линия 92"/>
            <p:cNvCxnSpPr/>
            <p:nvPr/>
          </p:nvCxnSpPr>
          <p:spPr>
            <a:xfrm>
              <a:off x="1944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59" idx="4"/>
            </p:cNvCxnSpPr>
            <p:nvPr/>
          </p:nvCxnSpPr>
          <p:spPr>
            <a:xfrm>
              <a:off x="967327" y="169452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017687" y="249716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1017687" y="3281240"/>
              <a:ext cx="3878453" cy="309075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999191" y="4065393"/>
              <a:ext cx="2877026" cy="2273636"/>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3007940" y="1731527"/>
              <a:ext cx="2932060" cy="230702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988469" y="4833327"/>
              <a:ext cx="1946674" cy="1557641"/>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3968489" y="1756664"/>
              <a:ext cx="1971511" cy="1471932"/>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4827260" y="1701817"/>
              <a:ext cx="1158426" cy="76238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999191" y="5599846"/>
              <a:ext cx="925667" cy="712824"/>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1972493" y="1682636"/>
              <a:ext cx="4030260" cy="3101715"/>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972353" y="1524000"/>
            <a:ext cx="3790647" cy="4468146"/>
          </a:xfrm>
          <a:prstGeom prst="rect">
            <a:avLst/>
          </a:prstGeom>
          <a:noFill/>
        </p:spPr>
        <p:txBody>
          <a:bodyPr wrap="square" rtlCol="0">
            <a:spAutoFit/>
          </a:bodyPr>
          <a:lstStyle/>
          <a:p>
            <a:pPr marL="316531" indent="-316531">
              <a:buFont typeface="Arial" panose="020B0604020202020204" pitchFamily="34" charset="0"/>
              <a:buChar char="•"/>
            </a:pPr>
            <a:r>
              <a:rPr lang="ru-RU" sz="2585" dirty="0"/>
              <a:t>Перемещаться можно направо, вниз или по диагонали вниз</a:t>
            </a:r>
          </a:p>
          <a:p>
            <a:pPr marL="316531" indent="-316531">
              <a:buFont typeface="Arial" panose="020B0604020202020204" pitchFamily="34" charset="0"/>
              <a:buChar char="•"/>
            </a:pPr>
            <a:r>
              <a:rPr lang="ru-RU" sz="2585" dirty="0"/>
              <a:t>Вес диагонали берется из матрицы</a:t>
            </a:r>
          </a:p>
          <a:p>
            <a:pPr marL="316531" indent="-316531">
              <a:buFont typeface="Arial" panose="020B0604020202020204" pitchFamily="34" charset="0"/>
              <a:buChar char="•"/>
            </a:pPr>
            <a:r>
              <a:rPr lang="ru-RU" sz="2585" dirty="0"/>
              <a:t>Вес горизонтальной и вертикальной стрелки равен штрафу за </a:t>
            </a:r>
            <a:r>
              <a:rPr lang="ru-RU" sz="2585" dirty="0" err="1" smtClean="0"/>
              <a:t>гэп</a:t>
            </a:r>
            <a:r>
              <a:rPr lang="ru-RU" sz="2585" dirty="0" smtClean="0"/>
              <a:t>*</a:t>
            </a:r>
            <a:endParaRPr lang="ru-RU" sz="2585" dirty="0"/>
          </a:p>
          <a:p>
            <a:pPr marL="316531" indent="-316531">
              <a:buFont typeface="Arial" panose="020B0604020202020204" pitchFamily="34" charset="0"/>
              <a:buChar char="•"/>
            </a:pPr>
            <a:r>
              <a:rPr lang="ru-RU" sz="2585" dirty="0"/>
              <a:t>Путь превращается в выравнивание согласно примеру.</a:t>
            </a:r>
          </a:p>
        </p:txBody>
      </p:sp>
      <p:cxnSp>
        <p:nvCxnSpPr>
          <p:cNvPr id="6" name="Прямая со стрелкой 5"/>
          <p:cNvCxnSpPr>
            <a:endCxn id="60" idx="4"/>
          </p:cNvCxnSpPr>
          <p:nvPr/>
        </p:nvCxnSpPr>
        <p:spPr>
          <a:xfrm>
            <a:off x="3995079" y="4174122"/>
            <a:ext cx="714654" cy="55691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1877311" y="2699597"/>
            <a:ext cx="623426" cy="296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1829689" y="2227127"/>
            <a:ext cx="0" cy="49236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215958" y="1768134"/>
            <a:ext cx="620412" cy="41271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3264653" y="3201014"/>
            <a:ext cx="691829" cy="49186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2507964" y="2689506"/>
            <a:ext cx="751618" cy="50826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3922103" y="3701244"/>
            <a:ext cx="19061" cy="50269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1691" y="5024285"/>
            <a:ext cx="2645843" cy="1342547"/>
          </a:xfrm>
          <a:prstGeom prst="rect">
            <a:avLst/>
          </a:prstGeom>
          <a:noFill/>
        </p:spPr>
        <p:txBody>
          <a:bodyPr wrap="square" rtlCol="0">
            <a:spAutoFit/>
          </a:bodyPr>
          <a:lstStyle/>
          <a:p>
            <a:r>
              <a:rPr lang="en-US" sz="4062" b="1" dirty="0">
                <a:solidFill>
                  <a:srgbClr val="FF0000"/>
                </a:solidFill>
                <a:latin typeface="Courier New" panose="02070309020205020404" pitchFamily="49" charset="0"/>
                <a:cs typeface="Courier New" panose="02070309020205020404" pitchFamily="49" charset="0"/>
              </a:rPr>
              <a:t>M-AST-R</a:t>
            </a:r>
          </a:p>
          <a:p>
            <a:r>
              <a:rPr lang="en-US" sz="4062" b="1" dirty="0">
                <a:solidFill>
                  <a:srgbClr val="FF0000"/>
                </a:solidFill>
                <a:latin typeface="Courier New" panose="02070309020205020404" pitchFamily="49" charset="0"/>
                <a:cs typeface="Courier New" panose="02070309020205020404" pitchFamily="49" charset="0"/>
              </a:rPr>
              <a:t>MG-SSNK</a:t>
            </a:r>
            <a:endParaRPr lang="ru-RU" sz="4062" b="1" dirty="0">
              <a:solidFill>
                <a:srgbClr val="FF0000"/>
              </a:solidFill>
              <a:latin typeface="Courier New" panose="02070309020205020404" pitchFamily="49" charset="0"/>
              <a:cs typeface="Courier New" panose="02070309020205020404" pitchFamily="49" charset="0"/>
            </a:endParaRPr>
          </a:p>
        </p:txBody>
      </p:sp>
      <p:sp>
        <p:nvSpPr>
          <p:cNvPr id="42" name="Прямоугольник 41"/>
          <p:cNvSpPr/>
          <p:nvPr/>
        </p:nvSpPr>
        <p:spPr>
          <a:xfrm>
            <a:off x="3733800" y="6019800"/>
            <a:ext cx="5188946" cy="646331"/>
          </a:xfrm>
          <a:prstGeom prst="rect">
            <a:avLst/>
          </a:prstGeom>
        </p:spPr>
        <p:txBody>
          <a:bodyPr wrap="square">
            <a:spAutoFit/>
          </a:bodyPr>
          <a:lstStyle/>
          <a:p>
            <a:r>
              <a:rPr lang="ru-RU" dirty="0" smtClean="0"/>
              <a:t>* «штраф за </a:t>
            </a:r>
            <a:r>
              <a:rPr lang="ru-RU" dirty="0" err="1" smtClean="0"/>
              <a:t>гэп</a:t>
            </a:r>
            <a:r>
              <a:rPr lang="ru-RU" dirty="0" smtClean="0"/>
              <a:t>» заменить на «оброк за прореху»</a:t>
            </a:r>
          </a:p>
          <a:p>
            <a:pPr algn="r"/>
            <a:r>
              <a:rPr lang="ru-RU" dirty="0" smtClean="0"/>
              <a:t>Боря Бурков</a:t>
            </a:r>
            <a:endParaRPr lang="ru-RU" dirty="0"/>
          </a:p>
        </p:txBody>
      </p:sp>
    </p:spTree>
    <p:extLst>
      <p:ext uri="{BB962C8B-B14F-4D97-AF65-F5344CB8AC3E}">
        <p14:creationId xmlns:p14="http://schemas.microsoft.com/office/powerpoint/2010/main" xmlns="" val="2091838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838200"/>
          </a:xfrm>
        </p:spPr>
        <p:txBody>
          <a:bodyPr/>
          <a:lstStyle/>
          <a:p>
            <a:r>
              <a:rPr lang="ru-RU" dirty="0" smtClean="0"/>
              <a:t>Вес выравнивания</a:t>
            </a:r>
            <a:endParaRPr lang="ru-RU" dirty="0"/>
          </a:p>
        </p:txBody>
      </p:sp>
      <p:sp>
        <p:nvSpPr>
          <p:cNvPr id="4" name="TextBox 3"/>
          <p:cNvSpPr txBox="1"/>
          <p:nvPr/>
        </p:nvSpPr>
        <p:spPr>
          <a:xfrm>
            <a:off x="228600" y="1524000"/>
            <a:ext cx="8763000" cy="1200329"/>
          </a:xfrm>
          <a:prstGeom prst="rect">
            <a:avLst/>
          </a:prstGeom>
          <a:noFill/>
        </p:spPr>
        <p:txBody>
          <a:bodyPr wrap="square" rtlCol="0">
            <a:spAutoFit/>
          </a:bodyPr>
          <a:lstStyle/>
          <a:p>
            <a:r>
              <a:rPr lang="ru-RU" sz="2400" b="1" dirty="0" smtClean="0"/>
              <a:t>Нуклеотидные последовательности (один из вариантов): </a:t>
            </a:r>
            <a:r>
              <a:rPr lang="ru-RU" sz="2400" dirty="0" smtClean="0"/>
              <a:t/>
            </a:r>
            <a:br>
              <a:rPr lang="ru-RU" sz="2400" dirty="0" smtClean="0"/>
            </a:br>
            <a:r>
              <a:rPr lang="ru-RU" sz="2400" dirty="0" smtClean="0"/>
              <a:t>     совпадение  +2, несовпадение -3   </a:t>
            </a:r>
          </a:p>
          <a:p>
            <a:r>
              <a:rPr lang="ru-RU" sz="2400" dirty="0" smtClean="0"/>
              <a:t>     штраф за 1й </a:t>
            </a:r>
            <a:r>
              <a:rPr lang="ru-RU" sz="2400" dirty="0" err="1" smtClean="0"/>
              <a:t>гэп</a:t>
            </a:r>
            <a:r>
              <a:rPr lang="ru-RU" sz="2400" dirty="0" smtClean="0"/>
              <a:t>  5, за каждый следующий 2 (аффинный штраф)</a:t>
            </a:r>
            <a:endParaRPr lang="ru-RU" sz="2400" dirty="0"/>
          </a:p>
        </p:txBody>
      </p:sp>
      <p:sp>
        <p:nvSpPr>
          <p:cNvPr id="5" name="TextBox 4"/>
          <p:cNvSpPr txBox="1"/>
          <p:nvPr/>
        </p:nvSpPr>
        <p:spPr>
          <a:xfrm>
            <a:off x="1066800" y="4191000"/>
            <a:ext cx="6952891" cy="1200329"/>
          </a:xfrm>
          <a:prstGeom prst="rect">
            <a:avLst/>
          </a:prstGeom>
          <a:noFill/>
        </p:spPr>
        <p:txBody>
          <a:bodyPr wrap="square" rtlCol="0">
            <a:spAutoFit/>
          </a:bodyPr>
          <a:lstStyle/>
          <a:p>
            <a:r>
              <a:rPr lang="en-US" sz="2400" dirty="0" smtClean="0">
                <a:latin typeface="Courier New" pitchFamily="49" charset="0"/>
                <a:cs typeface="Courier New" pitchFamily="49" charset="0"/>
              </a:rPr>
              <a:t>First </a:t>
            </a:r>
            <a:r>
              <a:rPr lang="ru-RU" sz="2400" dirty="0" smtClean="0">
                <a:latin typeface="Courier New" pitchFamily="49" charset="0"/>
                <a:cs typeface="Courier New" pitchFamily="49" charset="0"/>
              </a:rPr>
              <a:t> </a:t>
            </a:r>
            <a:r>
              <a:rPr lang="en-US" sz="2400" dirty="0" smtClean="0">
                <a:latin typeface="Courier New" pitchFamily="49" charset="0"/>
                <a:cs typeface="Courier New" pitchFamily="49" charset="0"/>
              </a:rPr>
              <a:t>TGGAGTAACCAT--TTGGAGCTAGCCG</a:t>
            </a:r>
          </a:p>
          <a:p>
            <a:r>
              <a:rPr lang="en-US" sz="2400" dirty="0" smtClean="0">
                <a:latin typeface="Courier New" pitchFamily="49" charset="0"/>
                <a:cs typeface="Courier New" pitchFamily="49" charset="0"/>
              </a:rPr>
              <a:t>      </a:t>
            </a:r>
            <a:r>
              <a:rPr lang="ru-RU" sz="2400" dirty="0" smtClean="0">
                <a:latin typeface="Courier New" pitchFamily="49" charset="0"/>
                <a:cs typeface="Courier New" pitchFamily="49" charset="0"/>
              </a:rPr>
              <a:t> </a:t>
            </a:r>
            <a:r>
              <a:rPr lang="en-US" sz="2400" dirty="0" smtClean="0">
                <a:latin typeface="Courier New" pitchFamily="49" charset="0"/>
                <a:cs typeface="Courier New" pitchFamily="49" charset="0"/>
              </a:rPr>
              <a:t>|||..|||||.|  |.||||..|||||</a:t>
            </a:r>
            <a:endParaRPr lang="ru-RU"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Second TGGGATAACCTTTATAGGAGTCAGCCG</a:t>
            </a:r>
            <a:endParaRPr lang="ru-RU" sz="2400" dirty="0"/>
          </a:p>
        </p:txBody>
      </p:sp>
      <p:sp>
        <p:nvSpPr>
          <p:cNvPr id="6" name="Номер слайда 5"/>
          <p:cNvSpPr>
            <a:spLocks noGrp="1"/>
          </p:cNvSpPr>
          <p:nvPr>
            <p:ph type="sldNum" sz="quarter" idx="12"/>
          </p:nvPr>
        </p:nvSpPr>
        <p:spPr/>
        <p:txBody>
          <a:bodyPr/>
          <a:lstStyle/>
          <a:p>
            <a:fld id="{B3B38CA4-24F3-4734-881C-6208FDB73700}" type="slidenum">
              <a:rPr lang="ru-RU" smtClean="0"/>
              <a:pPr/>
              <a:t>12</a:t>
            </a:fld>
            <a:endParaRPr lang="ru-RU"/>
          </a:p>
        </p:txBody>
      </p:sp>
      <p:sp>
        <p:nvSpPr>
          <p:cNvPr id="7" name="TextBox 6"/>
          <p:cNvSpPr txBox="1"/>
          <p:nvPr/>
        </p:nvSpPr>
        <p:spPr>
          <a:xfrm>
            <a:off x="1371600" y="3200400"/>
            <a:ext cx="5905784" cy="830997"/>
          </a:xfrm>
          <a:prstGeom prst="rect">
            <a:avLst/>
          </a:prstGeom>
          <a:noFill/>
        </p:spPr>
        <p:txBody>
          <a:bodyPr wrap="none" rtlCol="0">
            <a:spAutoFit/>
          </a:bodyPr>
          <a:lstStyle/>
          <a:p>
            <a:r>
              <a:rPr lang="ru-RU" sz="2400" dirty="0" smtClean="0"/>
              <a:t>Задание 0 (обязательное для зачёта темы). </a:t>
            </a:r>
            <a:br>
              <a:rPr lang="ru-RU" sz="2400" dirty="0" smtClean="0"/>
            </a:br>
            <a:r>
              <a:rPr lang="ru-RU" sz="2400" dirty="0" smtClean="0"/>
              <a:t>Посчитать вес выравнивания:</a:t>
            </a:r>
            <a:endParaRPr lang="ru-RU" sz="2400" dirty="0"/>
          </a:p>
        </p:txBody>
      </p:sp>
    </p:spTree>
    <p:extLst>
      <p:ext uri="{BB962C8B-B14F-4D97-AF65-F5344CB8AC3E}">
        <p14:creationId xmlns:p14="http://schemas.microsoft.com/office/powerpoint/2010/main" xmlns="" val="3753075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14314" y="142876"/>
            <a:ext cx="8715375" cy="820499"/>
          </a:xfrm>
          <a:prstGeom prst="rect">
            <a:avLst/>
          </a:prstGeom>
          <a:noFill/>
          <a:ln w="9525">
            <a:noFill/>
            <a:miter lim="800000"/>
            <a:headEnd/>
            <a:tailEnd/>
          </a:ln>
        </p:spPr>
        <p:txBody>
          <a:bodyPr lIns="81043" tIns="40522" rIns="81043" bIns="40522">
            <a:spAutoFit/>
          </a:bodyPr>
          <a:lstStyle/>
          <a:p>
            <a:pPr algn="ctr"/>
            <a:r>
              <a:rPr lang="ru-RU" sz="2800" b="1" dirty="0" smtClean="0">
                <a:latin typeface="Courier New" pitchFamily="49" charset="0"/>
                <a:cs typeface="Courier New" pitchFamily="49" charset="0"/>
              </a:rPr>
              <a:t>Последовательности белков.</a:t>
            </a:r>
            <a:br>
              <a:rPr lang="ru-RU" sz="2800" b="1" dirty="0" smtClean="0">
                <a:latin typeface="Courier New" pitchFamily="49" charset="0"/>
                <a:cs typeface="Courier New" pitchFamily="49" charset="0"/>
              </a:rPr>
            </a:br>
            <a:r>
              <a:rPr lang="ru-RU" sz="2000" b="1" dirty="0" smtClean="0">
                <a:solidFill>
                  <a:schemeClr val="bg1">
                    <a:lumMod val="50000"/>
                  </a:schemeClr>
                </a:solidFill>
                <a:latin typeface="Courier New" pitchFamily="49" charset="0"/>
                <a:cs typeface="Courier New" pitchFamily="49" charset="0"/>
              </a:rPr>
              <a:t>Матрица </a:t>
            </a:r>
            <a:r>
              <a:rPr lang="ru-RU" sz="2000" b="1" dirty="0">
                <a:solidFill>
                  <a:schemeClr val="bg1">
                    <a:lumMod val="50000"/>
                  </a:schemeClr>
                </a:solidFill>
                <a:latin typeface="Courier New" pitchFamily="49" charset="0"/>
                <a:cs typeface="Courier New" pitchFamily="49" charset="0"/>
              </a:rPr>
              <a:t>весов аминокислотных замен </a:t>
            </a:r>
            <a:r>
              <a:rPr lang="en-US" sz="2000" b="1" dirty="0">
                <a:solidFill>
                  <a:schemeClr val="bg1">
                    <a:lumMod val="50000"/>
                  </a:schemeClr>
                </a:solidFill>
                <a:latin typeface="Courier New" pitchFamily="49" charset="0"/>
                <a:cs typeface="Courier New" pitchFamily="49" charset="0"/>
              </a:rPr>
              <a:t>BLOSUM 62</a:t>
            </a:r>
            <a:endParaRPr lang="ru-RU" sz="3200" b="1" dirty="0">
              <a:solidFill>
                <a:schemeClr val="bg1">
                  <a:lumMod val="50000"/>
                </a:schemeClr>
              </a:solidFill>
              <a:latin typeface="Courier New" pitchFamily="49" charset="0"/>
              <a:cs typeface="Courier New" pitchFamily="49" charset="0"/>
            </a:endParaRPr>
          </a:p>
        </p:txBody>
      </p:sp>
      <p:pic>
        <p:nvPicPr>
          <p:cNvPr id="17412" name="Picture 2"/>
          <p:cNvPicPr>
            <a:picLocks noChangeAspect="1" noChangeArrowheads="1"/>
          </p:cNvPicPr>
          <p:nvPr/>
        </p:nvPicPr>
        <p:blipFill>
          <a:blip r:embed="rId2" cstate="print"/>
          <a:srcRect/>
          <a:stretch>
            <a:fillRect/>
          </a:stretch>
        </p:blipFill>
        <p:spPr bwMode="auto">
          <a:xfrm>
            <a:off x="714377" y="1428750"/>
            <a:ext cx="7781925" cy="4581526"/>
          </a:xfrm>
          <a:prstGeom prst="rect">
            <a:avLst/>
          </a:prstGeom>
          <a:noFill/>
          <a:ln w="9525">
            <a:noFill/>
            <a:miter lim="800000"/>
            <a:headEnd/>
            <a:tailEnd/>
          </a:ln>
        </p:spPr>
      </p:pic>
      <p:sp>
        <p:nvSpPr>
          <p:cNvPr id="5" name="Прямоугольный треугольник 4"/>
          <p:cNvSpPr/>
          <p:nvPr/>
        </p:nvSpPr>
        <p:spPr>
          <a:xfrm rot="10800000">
            <a:off x="1600200" y="1752600"/>
            <a:ext cx="6429375" cy="3643312"/>
          </a:xfrm>
          <a:prstGeom prst="rtTriangle">
            <a:avLst/>
          </a:prstGeom>
          <a:solidFill>
            <a:schemeClr val="bg1">
              <a:lumMod val="8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8" name="Прямоугольник 7"/>
          <p:cNvSpPr/>
          <p:nvPr/>
        </p:nvSpPr>
        <p:spPr>
          <a:xfrm>
            <a:off x="2786064" y="2786064"/>
            <a:ext cx="428625" cy="328612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9" name="Прямоугольник 8"/>
          <p:cNvSpPr/>
          <p:nvPr/>
        </p:nvSpPr>
        <p:spPr>
          <a:xfrm rot="16200000">
            <a:off x="1857377" y="1643063"/>
            <a:ext cx="214312" cy="2500313"/>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17416" name="TextBox 4"/>
          <p:cNvSpPr txBox="1">
            <a:spLocks noChangeArrowheads="1"/>
          </p:cNvSpPr>
          <p:nvPr/>
        </p:nvSpPr>
        <p:spPr bwMode="auto">
          <a:xfrm>
            <a:off x="2857500" y="1928815"/>
            <a:ext cx="5214938" cy="851277"/>
          </a:xfrm>
          <a:prstGeom prst="rect">
            <a:avLst/>
          </a:prstGeom>
          <a:noFill/>
          <a:ln w="9525">
            <a:noFill/>
            <a:miter lim="800000"/>
            <a:headEnd/>
            <a:tailEnd/>
          </a:ln>
        </p:spPr>
        <p:txBody>
          <a:bodyPr lIns="81043" tIns="40522" rIns="81043" bIns="40522">
            <a:spAutoFit/>
          </a:bodyPr>
          <a:lstStyle/>
          <a:p>
            <a:pPr algn="ctr"/>
            <a:r>
              <a:rPr lang="ru-RU" sz="2500" dirty="0"/>
              <a:t>Треугольная (симметричная) </a:t>
            </a:r>
          </a:p>
          <a:p>
            <a:pPr algn="ctr"/>
            <a:r>
              <a:rPr lang="ru-RU" sz="2500" dirty="0"/>
              <a:t>матрица</a:t>
            </a:r>
          </a:p>
        </p:txBody>
      </p:sp>
      <p:sp>
        <p:nvSpPr>
          <p:cNvPr id="10" name="Номер слайда 9"/>
          <p:cNvSpPr>
            <a:spLocks noGrp="1"/>
          </p:cNvSpPr>
          <p:nvPr>
            <p:ph type="sldNum" sz="quarter" idx="12"/>
          </p:nvPr>
        </p:nvSpPr>
        <p:spPr/>
        <p:txBody>
          <a:bodyPr/>
          <a:lstStyle/>
          <a:p>
            <a:fld id="{290BFD58-D179-4EAA-B835-6F8EE4A43AA5}" type="slidenum">
              <a:rPr lang="ru-RU" smtClean="0"/>
              <a:pPr/>
              <a:t>13</a:t>
            </a:fld>
            <a:endParaRPr lang="ru-RU"/>
          </a:p>
        </p:txBody>
      </p:sp>
      <p:sp>
        <p:nvSpPr>
          <p:cNvPr id="11" name="TextBox 10"/>
          <p:cNvSpPr txBox="1"/>
          <p:nvPr/>
        </p:nvSpPr>
        <p:spPr>
          <a:xfrm>
            <a:off x="1600200" y="1066800"/>
            <a:ext cx="5034199" cy="369332"/>
          </a:xfrm>
          <a:prstGeom prst="rect">
            <a:avLst/>
          </a:prstGeom>
          <a:noFill/>
        </p:spPr>
        <p:txBody>
          <a:bodyPr wrap="none" rtlCol="0">
            <a:spAutoFit/>
          </a:bodyPr>
          <a:lstStyle/>
          <a:p>
            <a:r>
              <a:rPr lang="ru-RU" dirty="0" smtClean="0"/>
              <a:t>Штраф за 1й </a:t>
            </a:r>
            <a:r>
              <a:rPr lang="ru-RU" dirty="0" err="1" smtClean="0"/>
              <a:t>гэп</a:t>
            </a:r>
            <a:r>
              <a:rPr lang="ru-RU" dirty="0" smtClean="0"/>
              <a:t>  - 11, за каждое продолжение - 1</a:t>
            </a:r>
            <a:endParaRPr lang="ru-RU" dirty="0"/>
          </a:p>
        </p:txBody>
      </p:sp>
    </p:spTree>
    <p:extLst>
      <p:ext uri="{BB962C8B-B14F-4D97-AF65-F5344CB8AC3E}">
        <p14:creationId xmlns:p14="http://schemas.microsoft.com/office/powerpoint/2010/main" xmlns="" val="7973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A32D0F02-96DD-4CEC-9928-ABB5EA17439D}" type="slidenum">
              <a:rPr lang="ru-RU" smtClean="0"/>
              <a:pPr/>
              <a:t>14</a:t>
            </a:fld>
            <a:endParaRPr lang="ru-RU"/>
          </a:p>
        </p:txBody>
      </p:sp>
      <p:grpSp>
        <p:nvGrpSpPr>
          <p:cNvPr id="21" name="Группа 20"/>
          <p:cNvGrpSpPr/>
          <p:nvPr/>
        </p:nvGrpSpPr>
        <p:grpSpPr>
          <a:xfrm>
            <a:off x="685800" y="762000"/>
            <a:ext cx="7846764" cy="2609910"/>
            <a:chOff x="385855" y="395006"/>
            <a:chExt cx="8500661" cy="3264323"/>
          </a:xfrm>
        </p:grpSpPr>
        <p:pic>
          <p:nvPicPr>
            <p:cNvPr id="8" name="Рисунок 7" descr="HOMEOnoendgaps.png"/>
            <p:cNvPicPr>
              <a:picLocks noChangeAspect="1"/>
            </p:cNvPicPr>
            <p:nvPr/>
          </p:nvPicPr>
          <p:blipFill>
            <a:blip r:embed="rId2" cstate="print"/>
            <a:stretch>
              <a:fillRect/>
            </a:stretch>
          </p:blipFill>
          <p:spPr>
            <a:xfrm>
              <a:off x="385855" y="395006"/>
              <a:ext cx="8500661" cy="2688350"/>
            </a:xfrm>
            <a:prstGeom prst="rect">
              <a:avLst/>
            </a:prstGeom>
          </p:spPr>
        </p:pic>
        <p:sp>
          <p:nvSpPr>
            <p:cNvPr id="9" name="TextBox 8"/>
            <p:cNvSpPr txBox="1"/>
            <p:nvPr/>
          </p:nvSpPr>
          <p:spPr>
            <a:xfrm>
              <a:off x="385855" y="3158895"/>
              <a:ext cx="8333885" cy="500434"/>
            </a:xfrm>
            <a:prstGeom prst="rect">
              <a:avLst/>
            </a:prstGeom>
            <a:noFill/>
          </p:spPr>
          <p:txBody>
            <a:bodyPr wrap="square" rtlCol="0">
              <a:spAutoFit/>
            </a:bodyPr>
            <a:lstStyle/>
            <a:p>
              <a:r>
                <a:rPr lang="ru-RU" sz="2000" b="1" dirty="0"/>
                <a:t>Рис. 1. Выравнивание с нулевыми штрафами за концевые </a:t>
              </a:r>
              <a:r>
                <a:rPr lang="ru-RU" sz="2000" b="1" dirty="0" err="1" smtClean="0"/>
                <a:t>гэпы</a:t>
              </a:r>
              <a:endParaRPr lang="ru-RU" sz="1400" b="1" dirty="0"/>
            </a:p>
          </p:txBody>
        </p:sp>
        <p:sp>
          <p:nvSpPr>
            <p:cNvPr id="12" name="Прямоугольник 11"/>
            <p:cNvSpPr/>
            <p:nvPr/>
          </p:nvSpPr>
          <p:spPr>
            <a:xfrm>
              <a:off x="1499600" y="702246"/>
              <a:ext cx="69897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499600" y="2814520"/>
              <a:ext cx="6720875" cy="115215"/>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682805" y="2315255"/>
              <a:ext cx="8449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538005" y="1163105"/>
              <a:ext cx="69897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498130" y="1854395"/>
              <a:ext cx="5069460"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9"/>
          <p:cNvGrpSpPr/>
          <p:nvPr/>
        </p:nvGrpSpPr>
        <p:grpSpPr>
          <a:xfrm>
            <a:off x="533400" y="3505200"/>
            <a:ext cx="7698115" cy="2762310"/>
            <a:chOff x="341710" y="3193966"/>
            <a:chExt cx="8339625" cy="3235250"/>
          </a:xfrm>
        </p:grpSpPr>
        <p:pic>
          <p:nvPicPr>
            <p:cNvPr id="6" name="Рисунок 5" descr="HOMEOend.png"/>
            <p:cNvPicPr>
              <a:picLocks noChangeAspect="1"/>
            </p:cNvPicPr>
            <p:nvPr/>
          </p:nvPicPr>
          <p:blipFill>
            <a:blip r:embed="rId3" cstate="print"/>
            <a:stretch>
              <a:fillRect/>
            </a:stretch>
          </p:blipFill>
          <p:spPr>
            <a:xfrm>
              <a:off x="424260" y="3193966"/>
              <a:ext cx="8257075" cy="2622837"/>
            </a:xfrm>
            <a:prstGeom prst="rect">
              <a:avLst/>
            </a:prstGeom>
          </p:spPr>
        </p:pic>
        <p:sp>
          <p:nvSpPr>
            <p:cNvPr id="10" name="TextBox 9"/>
            <p:cNvSpPr txBox="1"/>
            <p:nvPr/>
          </p:nvSpPr>
          <p:spPr>
            <a:xfrm>
              <a:off x="341710" y="5960602"/>
              <a:ext cx="8308734" cy="468614"/>
            </a:xfrm>
            <a:prstGeom prst="rect">
              <a:avLst/>
            </a:prstGeom>
            <a:noFill/>
          </p:spPr>
          <p:txBody>
            <a:bodyPr wrap="none" rtlCol="0">
              <a:spAutoFit/>
            </a:bodyPr>
            <a:lstStyle/>
            <a:p>
              <a:r>
                <a:rPr lang="ru-RU" sz="2000" b="1" dirty="0"/>
                <a:t>Рис. </a:t>
              </a:r>
              <a:r>
                <a:rPr lang="en-US" sz="2000" b="1" dirty="0" smtClean="0"/>
                <a:t>2</a:t>
              </a:r>
              <a:r>
                <a:rPr lang="ru-RU" sz="2000" b="1" dirty="0" smtClean="0"/>
                <a:t>. </a:t>
              </a:r>
              <a:r>
                <a:rPr lang="ru-RU" sz="2000" b="1" dirty="0"/>
                <a:t>Выравнивание </a:t>
              </a:r>
              <a:r>
                <a:rPr lang="ru-RU" sz="2000" b="1" dirty="0" smtClean="0"/>
                <a:t>с </a:t>
              </a:r>
              <a:r>
                <a:rPr lang="ru-RU" sz="2000" b="1" dirty="0" smtClean="0"/>
                <a:t>ненулевыми </a:t>
              </a:r>
              <a:r>
                <a:rPr lang="ru-RU" sz="2000" b="1" dirty="0" smtClean="0"/>
                <a:t>штрафами </a:t>
              </a:r>
              <a:r>
                <a:rPr lang="ru-RU" sz="2000" b="1" dirty="0"/>
                <a:t>за концевые </a:t>
              </a:r>
              <a:r>
                <a:rPr lang="ru-RU" sz="2000" b="1" dirty="0" err="1" smtClean="0"/>
                <a:t>гэпы</a:t>
              </a:r>
              <a:endParaRPr lang="ru-RU" sz="2000" b="1" dirty="0"/>
            </a:p>
          </p:txBody>
        </p:sp>
        <p:sp>
          <p:nvSpPr>
            <p:cNvPr id="18" name="Прямоугольник 17"/>
            <p:cNvSpPr/>
            <p:nvPr/>
          </p:nvSpPr>
          <p:spPr>
            <a:xfrm>
              <a:off x="5455315" y="4665051"/>
              <a:ext cx="2918780"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499600" y="5087506"/>
              <a:ext cx="2035465"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a:xfrm>
            <a:off x="609600" y="152400"/>
            <a:ext cx="7596554" cy="459496"/>
          </a:xfrm>
        </p:spPr>
        <p:txBody>
          <a:bodyPr>
            <a:normAutofit fontScale="90000"/>
          </a:bodyPr>
          <a:lstStyle/>
          <a:p>
            <a:pPr>
              <a:lnSpc>
                <a:spcPct val="70000"/>
              </a:lnSpc>
            </a:pPr>
            <a:r>
              <a:rPr lang="ru-RU" sz="3600" b="1" dirty="0"/>
              <a:t>Штрафы за концевые </a:t>
            </a:r>
            <a:r>
              <a:rPr lang="ru-RU" sz="3600" b="1" dirty="0" err="1"/>
              <a:t>гэпы</a:t>
            </a:r>
            <a:r>
              <a:rPr lang="ru-RU" sz="3600" b="1" dirty="0"/>
              <a:t>.</a:t>
            </a:r>
            <a:r>
              <a:rPr lang="ru-RU" sz="3100" b="1" dirty="0"/>
              <a:t> </a:t>
            </a:r>
            <a:r>
              <a:rPr lang="ru-RU" sz="1800" dirty="0"/>
              <a:t/>
            </a:r>
            <a:br>
              <a:rPr lang="ru-RU" sz="1800" dirty="0"/>
            </a:br>
            <a:r>
              <a:rPr lang="ru-RU" sz="1100" dirty="0"/>
              <a:t>Сравните два выравнивания: без штрафов за концевые </a:t>
            </a:r>
            <a:r>
              <a:rPr lang="ru-RU" sz="1100" dirty="0" err="1"/>
              <a:t>гэпы</a:t>
            </a:r>
            <a:r>
              <a:rPr lang="ru-RU" sz="1100" dirty="0"/>
              <a:t> и с ними</a:t>
            </a:r>
            <a:endParaRPr lang="ru-RU" sz="1600" dirty="0"/>
          </a:p>
        </p:txBody>
      </p:sp>
    </p:spTree>
    <p:extLst>
      <p:ext uri="{BB962C8B-B14F-4D97-AF65-F5344CB8AC3E}">
        <p14:creationId xmlns:p14="http://schemas.microsoft.com/office/powerpoint/2010/main" xmlns="" val="1930241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723" y="588254"/>
            <a:ext cx="7596554" cy="952500"/>
          </a:xfrm>
        </p:spPr>
        <p:txBody>
          <a:bodyPr>
            <a:normAutofit fontScale="90000"/>
          </a:bodyPr>
          <a:lstStyle/>
          <a:p>
            <a:r>
              <a:rPr lang="ru-RU" dirty="0" smtClean="0"/>
              <a:t>Аффинные штрафы за </a:t>
            </a:r>
            <a:r>
              <a:rPr lang="ru-RU" dirty="0" err="1" smtClean="0"/>
              <a:t>гэпы</a:t>
            </a:r>
            <a:r>
              <a:rPr lang="ru-RU" dirty="0" smtClean="0"/>
              <a:t>.</a:t>
            </a:r>
            <a:br>
              <a:rPr lang="ru-RU" dirty="0" smtClean="0"/>
            </a:br>
            <a:endParaRPr lang="ru-RU" sz="2700" dirty="0">
              <a:solidFill>
                <a:schemeClr val="bg1">
                  <a:lumMod val="50000"/>
                </a:schemeClr>
              </a:solidFill>
            </a:endParaRPr>
          </a:p>
        </p:txBody>
      </p:sp>
      <p:sp>
        <p:nvSpPr>
          <p:cNvPr id="3" name="Объект 2"/>
          <p:cNvSpPr>
            <a:spLocks noGrp="1"/>
          </p:cNvSpPr>
          <p:nvPr>
            <p:ph idx="1"/>
          </p:nvPr>
        </p:nvSpPr>
        <p:spPr>
          <a:xfrm>
            <a:off x="457200" y="1828800"/>
            <a:ext cx="7596554" cy="2133600"/>
          </a:xfrm>
        </p:spPr>
        <p:txBody>
          <a:bodyPr>
            <a:normAutofit/>
          </a:bodyPr>
          <a:lstStyle/>
          <a:p>
            <a:pPr>
              <a:buNone/>
            </a:pPr>
            <a:r>
              <a:rPr lang="ru-RU" sz="2400" dirty="0"/>
              <a:t>Штраф за первый </a:t>
            </a:r>
            <a:r>
              <a:rPr lang="ru-RU" sz="2400" dirty="0" err="1"/>
              <a:t>гэп</a:t>
            </a:r>
            <a:r>
              <a:rPr lang="ru-RU" sz="2400" dirty="0"/>
              <a:t> </a:t>
            </a:r>
            <a:r>
              <a:rPr lang="ru-RU" sz="2400" dirty="0" smtClean="0"/>
              <a:t>равен </a:t>
            </a:r>
            <a:r>
              <a:rPr lang="en-US" sz="2400" i="1" dirty="0"/>
              <a:t>g</a:t>
            </a:r>
            <a:r>
              <a:rPr lang="en-US" sz="2400" dirty="0"/>
              <a:t>, </a:t>
            </a:r>
            <a:r>
              <a:rPr lang="ru-RU" sz="2400" dirty="0"/>
              <a:t>за каждый последующий  </a:t>
            </a:r>
            <a:r>
              <a:rPr lang="en-US" sz="2400" i="1" dirty="0"/>
              <a:t>h</a:t>
            </a:r>
            <a:r>
              <a:rPr lang="en-US" sz="2400" dirty="0"/>
              <a:t> </a:t>
            </a:r>
            <a:r>
              <a:rPr lang="ru-RU" sz="2400" dirty="0"/>
              <a:t>и </a:t>
            </a:r>
            <a:r>
              <a:rPr lang="en-US" sz="2400" i="1" dirty="0"/>
              <a:t>h</a:t>
            </a:r>
            <a:r>
              <a:rPr lang="en-US" sz="2400" dirty="0"/>
              <a:t> &lt; </a:t>
            </a:r>
            <a:r>
              <a:rPr lang="en-US" sz="2400" i="1" dirty="0" smtClean="0"/>
              <a:t>g</a:t>
            </a:r>
            <a:endParaRPr lang="ru-RU"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15</a:t>
            </a:fld>
            <a:endParaRPr lang="ru-RU"/>
          </a:p>
        </p:txBody>
      </p:sp>
    </p:spTree>
    <p:extLst>
      <p:ext uri="{BB962C8B-B14F-4D97-AF65-F5344CB8AC3E}">
        <p14:creationId xmlns:p14="http://schemas.microsoft.com/office/powerpoint/2010/main" xmlns="" val="2235596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0600"/>
            <a:ext cx="8382000" cy="4449762"/>
          </a:xfrm>
        </p:spPr>
        <p:txBody>
          <a:bodyPr>
            <a:normAutofit/>
          </a:bodyPr>
          <a:lstStyle/>
          <a:p>
            <a:pPr algn="l"/>
            <a:r>
              <a:rPr lang="ru-RU" sz="3600" dirty="0" smtClean="0"/>
              <a:t>Задание 2.</a:t>
            </a:r>
            <a:r>
              <a:rPr lang="ru-RU" dirty="0" smtClean="0"/>
              <a:t> </a:t>
            </a:r>
            <a:br>
              <a:rPr lang="ru-RU" dirty="0" smtClean="0"/>
            </a:br>
            <a:r>
              <a:rPr lang="ru-RU" dirty="0" smtClean="0"/>
              <a:t>   </a:t>
            </a:r>
            <a:r>
              <a:rPr lang="ru-RU" sz="2800" dirty="0" smtClean="0"/>
              <a:t>а) (простое) Объясните какие изменения надо внести в граф «Манхэттен с </a:t>
            </a:r>
            <a:r>
              <a:rPr lang="ru-RU" sz="2800" dirty="0" err="1" smtClean="0"/>
              <a:t>Бродвеями</a:t>
            </a:r>
            <a:r>
              <a:rPr lang="ru-RU" sz="2800" dirty="0" smtClean="0"/>
              <a:t>», чтобы можно было штрафа за концевые </a:t>
            </a:r>
            <a:r>
              <a:rPr lang="ru-RU" sz="2800" dirty="0" err="1" smtClean="0"/>
              <a:t>гэпы</a:t>
            </a:r>
            <a:r>
              <a:rPr lang="ru-RU" sz="2800" dirty="0" smtClean="0"/>
              <a:t> определять отдельно (и делать нулевым)?</a:t>
            </a:r>
            <a:br>
              <a:rPr lang="ru-RU" sz="2800" dirty="0" smtClean="0"/>
            </a:br>
            <a:r>
              <a:rPr lang="ru-RU" sz="2800" dirty="0" smtClean="0"/>
              <a:t/>
            </a:r>
            <a:br>
              <a:rPr lang="ru-RU" sz="2800" dirty="0" smtClean="0"/>
            </a:br>
            <a:r>
              <a:rPr lang="ru-RU" sz="2800" dirty="0" smtClean="0"/>
              <a:t>     б) (*)(сложное) Объясните как модифицировать </a:t>
            </a:r>
            <a:r>
              <a:rPr lang="ru-RU" sz="2800" dirty="0" smtClean="0">
                <a:solidFill>
                  <a:prstClr val="black"/>
                </a:solidFill>
              </a:rPr>
              <a:t>граф «Манхэттен с </a:t>
            </a:r>
            <a:r>
              <a:rPr lang="ru-RU" sz="2800" dirty="0" err="1" smtClean="0">
                <a:solidFill>
                  <a:prstClr val="black"/>
                </a:solidFill>
              </a:rPr>
              <a:t>Бродвеями</a:t>
            </a:r>
            <a:r>
              <a:rPr lang="ru-RU" sz="2800" dirty="0" smtClean="0">
                <a:solidFill>
                  <a:prstClr val="black"/>
                </a:solidFill>
              </a:rPr>
              <a:t>», чтобы использовать аффинные штрафы за </a:t>
            </a:r>
            <a:r>
              <a:rPr lang="ru-RU" sz="2800" dirty="0" err="1" smtClean="0">
                <a:solidFill>
                  <a:prstClr val="black"/>
                </a:solidFill>
              </a:rPr>
              <a:t>гэпы</a:t>
            </a:r>
            <a:r>
              <a:rPr lang="ru-RU" sz="2800" dirty="0" smtClean="0">
                <a:solidFill>
                  <a:prstClr val="black"/>
                </a:solidFill>
              </a:rPr>
              <a:t>. </a:t>
            </a:r>
            <a:endParaRPr lang="ru-RU" dirty="0"/>
          </a:p>
        </p:txBody>
      </p:sp>
      <p:sp>
        <p:nvSpPr>
          <p:cNvPr id="3" name="Номер слайда 2"/>
          <p:cNvSpPr>
            <a:spLocks noGrp="1"/>
          </p:cNvSpPr>
          <p:nvPr>
            <p:ph type="sldNum" sz="quarter" idx="12"/>
          </p:nvPr>
        </p:nvSpPr>
        <p:spPr/>
        <p:txBody>
          <a:bodyPr/>
          <a:lstStyle/>
          <a:p>
            <a:fld id="{B3B38CA4-24F3-4734-881C-6208FDB73700}"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81000" y="152400"/>
            <a:ext cx="8610600" cy="1143000"/>
          </a:xfrm>
        </p:spPr>
        <p:txBody>
          <a:bodyPr>
            <a:normAutofit fontScale="90000"/>
          </a:bodyPr>
          <a:lstStyle/>
          <a:p>
            <a:r>
              <a:rPr lang="ru-RU" sz="3323" dirty="0" smtClean="0"/>
              <a:t>Подсказка к 2б: Транспортная сеть Манхэттена должна стать трехэтажной – </a:t>
            </a:r>
            <a:r>
              <a:rPr lang="en-US" sz="3323" dirty="0" smtClean="0"/>
              <a:t>subway </a:t>
            </a:r>
            <a:r>
              <a:rPr lang="ru-RU" sz="3323" dirty="0" smtClean="0"/>
              <a:t>и … монорельсы над улицами</a:t>
            </a:r>
            <a:endParaRPr lang="ru-RU" sz="3323"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17</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228600" y="1524000"/>
            <a:ext cx="6026631" cy="3295814"/>
          </a:xfrm>
          <a:prstGeom prst="rect">
            <a:avLst/>
          </a:prstGeom>
          <a:noFill/>
          <a:ln w="25400">
            <a:solidFill>
              <a:schemeClr val="accent1"/>
            </a:solidFill>
            <a:miter lim="800000"/>
            <a:headEnd/>
            <a:tailEnd/>
          </a:ln>
          <a:effectLst/>
        </p:spPr>
      </p:pic>
      <p:sp>
        <p:nvSpPr>
          <p:cNvPr id="7" name="Прямоугольник 6"/>
          <p:cNvSpPr/>
          <p:nvPr/>
        </p:nvSpPr>
        <p:spPr>
          <a:xfrm>
            <a:off x="228600" y="4876800"/>
            <a:ext cx="6063748" cy="348109"/>
          </a:xfrm>
          <a:prstGeom prst="rect">
            <a:avLst/>
          </a:prstGeom>
        </p:spPr>
        <p:txBody>
          <a:bodyPr wrap="square">
            <a:spAutoFit/>
          </a:bodyPr>
          <a:lstStyle/>
          <a:p>
            <a:r>
              <a:rPr lang="en-US" sz="1662" dirty="0"/>
              <a:t>http://www.csbio.unc.edu/mcmillan/Comp555S16/Lecture14.html</a:t>
            </a:r>
            <a:endParaRPr lang="ru-RU" sz="1662" dirty="0"/>
          </a:p>
        </p:txBody>
      </p:sp>
      <p:sp>
        <p:nvSpPr>
          <p:cNvPr id="2" name="TextBox 1"/>
          <p:cNvSpPr txBox="1"/>
          <p:nvPr/>
        </p:nvSpPr>
        <p:spPr>
          <a:xfrm>
            <a:off x="6668846" y="1838707"/>
            <a:ext cx="2268570" cy="859659"/>
          </a:xfrm>
          <a:prstGeom prst="rect">
            <a:avLst/>
          </a:prstGeom>
          <a:noFill/>
        </p:spPr>
        <p:txBody>
          <a:bodyPr wrap="none" rtlCol="0">
            <a:spAutoFit/>
          </a:bodyPr>
          <a:lstStyle/>
          <a:p>
            <a:r>
              <a:rPr lang="ru-RU" sz="1662" dirty="0"/>
              <a:t>Этот Манхеттен – для</a:t>
            </a:r>
          </a:p>
          <a:p>
            <a:r>
              <a:rPr lang="ru-RU" sz="1662" dirty="0"/>
              <a:t> аффинных штрафов за</a:t>
            </a:r>
          </a:p>
          <a:p>
            <a:r>
              <a:rPr lang="ru-RU" sz="1662" dirty="0" err="1"/>
              <a:t>гэпы</a:t>
            </a:r>
            <a:endParaRPr lang="ru-RU" sz="1662" dirty="0"/>
          </a:p>
        </p:txBody>
      </p:sp>
      <p:sp>
        <p:nvSpPr>
          <p:cNvPr id="8" name="Объект 2"/>
          <p:cNvSpPr txBox="1">
            <a:spLocks/>
          </p:cNvSpPr>
          <p:nvPr/>
        </p:nvSpPr>
        <p:spPr>
          <a:xfrm>
            <a:off x="304800" y="5257801"/>
            <a:ext cx="7596554" cy="144780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Приходится усложнить граф: каждая вершина заменяется на три: одна </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под</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 перекрестком, одна </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над</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 </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перекрестком.</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   </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 </a:t>
            </a:r>
            <a:endPar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В Манхэттене будущего под каждой </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avenue</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 проложена линия метро с севера на юг, над каждой </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street </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монорельс с запада на восток. Поездки в метро и по монорельсу  - штраф </a:t>
            </a:r>
            <a:r>
              <a:rPr kumimoji="0" lang="en-US" sz="1100" b="0" i="1" u="none" strike="noStrike" kern="1200" cap="none" spc="0" normalizeH="0" baseline="0" noProof="0" dirty="0" smtClean="0">
                <a:ln>
                  <a:noFill/>
                </a:ln>
                <a:solidFill>
                  <a:schemeClr val="bg1">
                    <a:lumMod val="75000"/>
                  </a:schemeClr>
                </a:solidFill>
                <a:effectLst/>
                <a:uLnTx/>
                <a:uFillTx/>
                <a:latin typeface="+mn-lt"/>
                <a:ea typeface="+mn-ea"/>
                <a:cs typeface="+mn-cs"/>
              </a:rPr>
              <a:t>h</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 за квартал</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 </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спуск в метро/подъём на монорельс – штраф </a:t>
            </a:r>
            <a:r>
              <a:rPr kumimoji="0" lang="en-US" sz="1100" b="0" i="1" u="none" strike="noStrike" kern="1200" cap="none" spc="0" normalizeH="0" baseline="0" noProof="0" dirty="0" smtClean="0">
                <a:ln>
                  <a:noFill/>
                </a:ln>
                <a:solidFill>
                  <a:schemeClr val="bg1">
                    <a:lumMod val="75000"/>
                  </a:schemeClr>
                </a:solidFill>
                <a:effectLst/>
                <a:uLnTx/>
                <a:uFillTx/>
                <a:latin typeface="+mn-lt"/>
                <a:ea typeface="+mn-ea"/>
                <a:cs typeface="+mn-cs"/>
              </a:rPr>
              <a:t>g</a:t>
            </a:r>
            <a:endParaRPr kumimoji="0" lang="ru-RU" sz="1100" b="0" i="1" u="none" strike="noStrike" kern="1200" cap="none" spc="0" normalizeH="0" baseline="0" noProof="0" dirty="0" smtClean="0">
              <a:ln>
                <a:noFill/>
              </a:ln>
              <a:solidFill>
                <a:schemeClr val="bg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 Опишите граф для аффинных штрафов и веса ребер</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Число операций для аффинных </a:t>
            </a:r>
            <a:r>
              <a:rPr kumimoji="0" lang="ru-RU" sz="1100" b="0" i="0" u="none" strike="noStrike" kern="1200" cap="none" spc="0" normalizeH="0" baseline="0" noProof="0" dirty="0" err="1" smtClean="0">
                <a:ln>
                  <a:noFill/>
                </a:ln>
                <a:solidFill>
                  <a:schemeClr val="bg1">
                    <a:lumMod val="75000"/>
                  </a:schemeClr>
                </a:solidFill>
                <a:effectLst/>
                <a:uLnTx/>
                <a:uFillTx/>
                <a:latin typeface="+mn-lt"/>
                <a:ea typeface="+mn-ea"/>
                <a:cs typeface="+mn-cs"/>
              </a:rPr>
              <a:t>гэпов</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  равно </a:t>
            </a:r>
            <a:r>
              <a:rPr kumimoji="0" lang="en-US" sz="1100" b="0" i="0" u="none" strike="noStrike" kern="1200" cap="none" spc="0" normalizeH="0" baseline="0" noProof="0" dirty="0" err="1" smtClean="0">
                <a:ln>
                  <a:noFill/>
                </a:ln>
                <a:solidFill>
                  <a:schemeClr val="bg1">
                    <a:lumMod val="75000"/>
                  </a:schemeClr>
                </a:solidFill>
                <a:effectLst/>
                <a:uLnTx/>
                <a:uFillTx/>
                <a:latin typeface="+mn-lt"/>
                <a:ea typeface="+mn-ea"/>
                <a:cs typeface="+mn-cs"/>
              </a:rPr>
              <a:t>C</a:t>
            </a:r>
            <a:r>
              <a:rPr kumimoji="0" lang="en-US" sz="1100" b="0" i="0" u="none" strike="noStrike" kern="1200" cap="none" spc="0" normalizeH="0" baseline="-25000" noProof="0" dirty="0" err="1" smtClean="0">
                <a:ln>
                  <a:noFill/>
                </a:ln>
                <a:solidFill>
                  <a:schemeClr val="bg1">
                    <a:lumMod val="75000"/>
                  </a:schemeClr>
                </a:solidFill>
                <a:effectLst/>
                <a:uLnTx/>
                <a:uFillTx/>
                <a:latin typeface="+mn-lt"/>
                <a:ea typeface="+mn-ea"/>
                <a:cs typeface="+mn-cs"/>
              </a:rPr>
              <a:t>af</a:t>
            </a:r>
            <a:r>
              <a:rPr kumimoji="0" lang="en-US" sz="1100" b="0" i="1" u="none" strike="noStrike" kern="1200" cap="none" spc="0" normalizeH="0" baseline="0" noProof="0" dirty="0" err="1" smtClean="0">
                <a:ln>
                  <a:noFill/>
                </a:ln>
                <a:solidFill>
                  <a:schemeClr val="bg1">
                    <a:lumMod val="75000"/>
                  </a:schemeClr>
                </a:solidFill>
                <a:effectLst/>
                <a:uLnTx/>
                <a:uFillTx/>
                <a:latin typeface="+mn-lt"/>
                <a:ea typeface="+mn-ea"/>
                <a:cs typeface="+mn-cs"/>
              </a:rPr>
              <a:t>nm</a:t>
            </a:r>
            <a:r>
              <a:rPr kumimoji="0" lang="en-US" sz="1100" b="0" i="0" u="none" strike="noStrike" kern="1200" cap="none" spc="0" normalizeH="0" baseline="0" noProof="0" dirty="0" smtClean="0">
                <a:ln>
                  <a:noFill/>
                </a:ln>
                <a:solidFill>
                  <a:schemeClr val="bg1">
                    <a:lumMod val="75000"/>
                  </a:schemeClr>
                </a:solidFill>
                <a:effectLst/>
                <a:uLnTx/>
                <a:uFillTx/>
                <a:latin typeface="+mn-lt"/>
                <a:ea typeface="+mn-ea"/>
                <a:cs typeface="+mn-cs"/>
              </a:rPr>
              <a:t>. </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Константа </a:t>
            </a:r>
            <a:r>
              <a:rPr kumimoji="0" lang="en-US" sz="1100" b="0" i="0" u="none" strike="noStrike" kern="1200" cap="none" spc="0" normalizeH="0" baseline="0" noProof="0" dirty="0" err="1" smtClean="0">
                <a:ln>
                  <a:noFill/>
                </a:ln>
                <a:solidFill>
                  <a:schemeClr val="bg1">
                    <a:lumMod val="75000"/>
                  </a:schemeClr>
                </a:solidFill>
                <a:effectLst/>
                <a:uLnTx/>
                <a:uFillTx/>
                <a:latin typeface="+mn-lt"/>
                <a:ea typeface="+mn-ea"/>
                <a:cs typeface="+mn-cs"/>
              </a:rPr>
              <a:t>C</a:t>
            </a:r>
            <a:r>
              <a:rPr kumimoji="0" lang="en-US" sz="1100" b="0" i="0" u="none" strike="noStrike" kern="1200" cap="none" spc="0" normalizeH="0" baseline="-25000" noProof="0" dirty="0" err="1" smtClean="0">
                <a:ln>
                  <a:noFill/>
                </a:ln>
                <a:solidFill>
                  <a:schemeClr val="bg1">
                    <a:lumMod val="75000"/>
                  </a:schemeClr>
                </a:solidFill>
                <a:effectLst/>
                <a:uLnTx/>
                <a:uFillTx/>
                <a:latin typeface="+mn-lt"/>
                <a:ea typeface="+mn-ea"/>
                <a:cs typeface="+mn-cs"/>
              </a:rPr>
              <a:t>af</a:t>
            </a:r>
            <a:r>
              <a:rPr kumimoji="0" lang="ru-RU" sz="1100" b="0" i="0" u="none" strike="noStrike" kern="1200" cap="none" spc="0" normalizeH="0" baseline="-25000" noProof="0" dirty="0" smtClean="0">
                <a:ln>
                  <a:noFill/>
                </a:ln>
                <a:solidFill>
                  <a:schemeClr val="bg1">
                    <a:lumMod val="75000"/>
                  </a:schemeClr>
                </a:solidFill>
                <a:effectLst/>
                <a:uLnTx/>
                <a:uFillTx/>
                <a:latin typeface="+mn-lt"/>
                <a:ea typeface="+mn-ea"/>
                <a:cs typeface="+mn-cs"/>
              </a:rPr>
              <a:t>  </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больше </a:t>
            </a:r>
            <a:r>
              <a:rPr kumimoji="0" lang="en-US" sz="1100" b="0" i="0" u="none" strike="noStrike" kern="1200" cap="none" spc="0" normalizeH="0" baseline="0" noProof="0" dirty="0" err="1" smtClean="0">
                <a:ln>
                  <a:noFill/>
                </a:ln>
                <a:solidFill>
                  <a:schemeClr val="bg1">
                    <a:lumMod val="75000"/>
                  </a:schemeClr>
                </a:solidFill>
                <a:effectLst/>
                <a:uLnTx/>
                <a:uFillTx/>
                <a:latin typeface="+mn-lt"/>
                <a:ea typeface="+mn-ea"/>
                <a:cs typeface="+mn-cs"/>
              </a:rPr>
              <a:t>C</a:t>
            </a:r>
            <a:r>
              <a:rPr kumimoji="0" lang="en-US" sz="1100" b="0" i="0" u="none" strike="noStrike" kern="1200" cap="none" spc="0" normalizeH="0" baseline="-25000" noProof="0" dirty="0" err="1" smtClean="0">
                <a:ln>
                  <a:noFill/>
                </a:ln>
                <a:solidFill>
                  <a:schemeClr val="bg1">
                    <a:lumMod val="75000"/>
                  </a:schemeClr>
                </a:solidFill>
                <a:effectLst/>
                <a:uLnTx/>
                <a:uFillTx/>
                <a:latin typeface="+mn-lt"/>
                <a:ea typeface="+mn-ea"/>
                <a:cs typeface="+mn-cs"/>
              </a:rPr>
              <a:t>lin</a:t>
            </a:r>
            <a:r>
              <a:rPr kumimoji="0" lang="en-US" sz="1100" b="0" i="0" u="none" strike="noStrike" kern="1200" cap="none" spc="0" normalizeH="0" baseline="-25000" noProof="0" dirty="0" smtClean="0">
                <a:ln>
                  <a:noFill/>
                </a:ln>
                <a:solidFill>
                  <a:schemeClr val="bg1">
                    <a:lumMod val="75000"/>
                  </a:schemeClr>
                </a:solidFill>
                <a:effectLst/>
                <a:uLnTx/>
                <a:uFillTx/>
                <a:latin typeface="+mn-lt"/>
                <a:ea typeface="+mn-ea"/>
                <a:cs typeface="+mn-cs"/>
              </a:rPr>
              <a:t> </a:t>
            </a:r>
            <a:r>
              <a:rPr kumimoji="0" lang="ru-RU" sz="1100" b="0" i="0" u="none" strike="noStrike" kern="1200" cap="none" spc="0" normalizeH="0" baseline="0" noProof="0" dirty="0" smtClean="0">
                <a:ln>
                  <a:noFill/>
                </a:ln>
                <a:solidFill>
                  <a:schemeClr val="bg1">
                    <a:lumMod val="75000"/>
                  </a:schemeClr>
                </a:solidFill>
                <a:effectLst/>
                <a:uLnTx/>
                <a:uFillTx/>
                <a:latin typeface="+mn-lt"/>
                <a:ea typeface="+mn-ea"/>
                <a:cs typeface="+mn-cs"/>
              </a:rPr>
              <a:t>по крайней мере, втрое; для компьютера – не существенно.</a:t>
            </a:r>
            <a:endParaRPr kumimoji="0" lang="ru-RU" sz="11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166695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22286"/>
            <a:ext cx="8229600" cy="1944914"/>
          </a:xfrm>
        </p:spPr>
        <p:txBody>
          <a:bodyPr>
            <a:normAutofit fontScale="90000"/>
          </a:bodyPr>
          <a:lstStyle/>
          <a:p>
            <a:r>
              <a:rPr lang="en-US" dirty="0" smtClean="0"/>
              <a:t>BLAST</a:t>
            </a:r>
            <a:r>
              <a:rPr lang="ru-RU" dirty="0" smtClean="0"/>
              <a:t> – программа поиска последовательностей, похожих на данную</a:t>
            </a:r>
            <a:endParaRPr lang="ru-RU" dirty="0"/>
          </a:p>
        </p:txBody>
      </p:sp>
      <p:sp>
        <p:nvSpPr>
          <p:cNvPr id="3" name="Номер слайда 2"/>
          <p:cNvSpPr>
            <a:spLocks noGrp="1"/>
          </p:cNvSpPr>
          <p:nvPr>
            <p:ph type="sldNum" sz="quarter" idx="12"/>
          </p:nvPr>
        </p:nvSpPr>
        <p:spPr/>
        <p:txBody>
          <a:bodyPr/>
          <a:lstStyle/>
          <a:p>
            <a:fld id="{B3B38CA4-24F3-4734-881C-6208FDB73700}" type="slidenum">
              <a:rPr lang="ru-RU" smtClean="0"/>
              <a:pPr/>
              <a:t>18</a:t>
            </a:fld>
            <a:endParaRPr lang="ru-RU"/>
          </a:p>
        </p:txBody>
      </p:sp>
    </p:spTree>
    <p:extLst>
      <p:ext uri="{BB962C8B-B14F-4D97-AF65-F5344CB8AC3E}">
        <p14:creationId xmlns:p14="http://schemas.microsoft.com/office/powerpoint/2010/main" xmlns="" val="3208850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26"/>
          <p:cNvSpPr>
            <a:spLocks noGrp="1"/>
          </p:cNvSpPr>
          <p:nvPr>
            <p:ph type="title"/>
          </p:nvPr>
        </p:nvSpPr>
        <p:spPr>
          <a:xfrm>
            <a:off x="347450" y="227013"/>
            <a:ext cx="8229600" cy="687387"/>
          </a:xfrm>
        </p:spPr>
        <p:txBody>
          <a:bodyPr>
            <a:normAutofit fontScale="90000"/>
          </a:bodyPr>
          <a:lstStyle/>
          <a:p>
            <a:r>
              <a:rPr lang="ru-RU" dirty="0" smtClean="0"/>
              <a:t>Задача </a:t>
            </a:r>
            <a:r>
              <a:rPr lang="ru-RU" dirty="0"/>
              <a:t>поиска</a:t>
            </a:r>
            <a:br>
              <a:rPr lang="ru-RU" dirty="0"/>
            </a:br>
            <a:endParaRPr lang="ru-RU" dirty="0"/>
          </a:p>
        </p:txBody>
      </p:sp>
      <p:sp>
        <p:nvSpPr>
          <p:cNvPr id="28" name="Объект 27"/>
          <p:cNvSpPr>
            <a:spLocks noGrp="1"/>
          </p:cNvSpPr>
          <p:nvPr>
            <p:ph idx="1"/>
          </p:nvPr>
        </p:nvSpPr>
        <p:spPr>
          <a:xfrm>
            <a:off x="424260" y="1124700"/>
            <a:ext cx="8229600" cy="5453510"/>
          </a:xfrm>
        </p:spPr>
        <p:txBody>
          <a:bodyPr>
            <a:normAutofit/>
          </a:bodyPr>
          <a:lstStyle/>
          <a:p>
            <a:r>
              <a:rPr lang="ru-RU" sz="2400" dirty="0" smtClean="0"/>
              <a:t>Последовательность белка несет мало информации</a:t>
            </a:r>
          </a:p>
          <a:p>
            <a:r>
              <a:rPr lang="ru-RU" sz="2400" dirty="0" smtClean="0"/>
              <a:t>Смысл в биологических последовательностях – </a:t>
            </a:r>
            <a:r>
              <a:rPr lang="ru-RU" sz="2400" u="sng" dirty="0" smtClean="0"/>
              <a:t>сравнение</a:t>
            </a:r>
            <a:r>
              <a:rPr lang="ru-RU" sz="2400" dirty="0" smtClean="0"/>
              <a:t>, </a:t>
            </a:r>
            <a:r>
              <a:rPr lang="ru-RU" sz="1200" dirty="0" smtClean="0">
                <a:solidFill>
                  <a:schemeClr val="bg1">
                    <a:lumMod val="65000"/>
                  </a:schemeClr>
                </a:solidFill>
              </a:rPr>
              <a:t>определение гомологии белков</a:t>
            </a:r>
            <a:r>
              <a:rPr lang="en-US" sz="1200" dirty="0" smtClean="0">
                <a:solidFill>
                  <a:schemeClr val="bg1">
                    <a:lumMod val="65000"/>
                  </a:schemeClr>
                </a:solidFill>
              </a:rPr>
              <a:t>, </a:t>
            </a:r>
            <a:r>
              <a:rPr lang="ru-RU" sz="1200" dirty="0" smtClean="0">
                <a:solidFill>
                  <a:schemeClr val="bg1">
                    <a:lumMod val="65000"/>
                  </a:schemeClr>
                </a:solidFill>
              </a:rPr>
              <a:t>предсказание функции, реконструкция филогении, …..</a:t>
            </a:r>
          </a:p>
          <a:p>
            <a:r>
              <a:rPr lang="ru-RU" sz="2400" dirty="0" smtClean="0"/>
              <a:t>Для сравнения последовательности надо выровнять</a:t>
            </a:r>
          </a:p>
          <a:p>
            <a:r>
              <a:rPr lang="ru-RU" sz="2400" dirty="0" smtClean="0"/>
              <a:t>О </a:t>
            </a:r>
            <a:r>
              <a:rPr lang="ru-RU" sz="2400" dirty="0" err="1" smtClean="0"/>
              <a:t>гомологичности</a:t>
            </a:r>
            <a:r>
              <a:rPr lang="ru-RU" sz="2400" dirty="0" smtClean="0"/>
              <a:t> судят по степени сходства последовательностей. </a:t>
            </a:r>
          </a:p>
          <a:p>
            <a:r>
              <a:rPr lang="ru-RU" sz="2400" dirty="0" smtClean="0"/>
              <a:t>Критерий </a:t>
            </a:r>
            <a:r>
              <a:rPr lang="ru-RU" sz="2400" dirty="0" err="1" smtClean="0"/>
              <a:t>гомологичности</a:t>
            </a:r>
            <a:r>
              <a:rPr lang="ru-RU" sz="2400" dirty="0" smtClean="0"/>
              <a:t>: сходство такое, какое не могло бы быть получено случайно </a:t>
            </a:r>
            <a:br>
              <a:rPr lang="ru-RU" sz="2400" dirty="0" smtClean="0"/>
            </a:br>
            <a:endParaRPr lang="ru-RU" sz="2400" dirty="0" smtClean="0"/>
          </a:p>
          <a:p>
            <a:r>
              <a:rPr lang="ru-RU" sz="2400" dirty="0" smtClean="0"/>
              <a:t>Важная задача: поиск гомологичных последовательностей среди всех известных</a:t>
            </a:r>
          </a:p>
          <a:p>
            <a:endParaRPr lang="ru-RU" dirty="0"/>
          </a:p>
        </p:txBody>
      </p:sp>
      <p:sp>
        <p:nvSpPr>
          <p:cNvPr id="2" name="Номер слайда 1"/>
          <p:cNvSpPr>
            <a:spLocks noGrp="1"/>
          </p:cNvSpPr>
          <p:nvPr>
            <p:ph type="sldNum" sz="quarter" idx="12"/>
          </p:nvPr>
        </p:nvSpPr>
        <p:spPr/>
        <p:txBody>
          <a:bodyPr/>
          <a:lstStyle/>
          <a:p>
            <a:fld id="{A32D0F02-96DD-4CEC-9928-ABB5EA17439D}" type="slidenum">
              <a:rPr lang="ru-RU" smtClean="0"/>
              <a:pPr/>
              <a:t>19</a:t>
            </a:fld>
            <a:endParaRPr lang="ru-RU"/>
          </a:p>
        </p:txBody>
      </p:sp>
      <p:sp>
        <p:nvSpPr>
          <p:cNvPr id="24" name="Заголовок 3"/>
          <p:cNvSpPr txBox="1">
            <a:spLocks/>
          </p:cNvSpPr>
          <p:nvPr/>
        </p:nvSpPr>
        <p:spPr>
          <a:xfrm>
            <a:off x="462665" y="164575"/>
            <a:ext cx="8229600" cy="74065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normAutofit fontScale="90000"/>
          </a:bodyPr>
          <a:lstStyle/>
          <a:p>
            <a:r>
              <a:rPr lang="ru-RU" sz="3600" dirty="0" smtClean="0"/>
              <a:t>Задание 1. Проверить гипотезу о происхождении митохондрий </a:t>
            </a:r>
            <a:r>
              <a:rPr lang="en-US" sz="3600" dirty="0" smtClean="0">
                <a:sym typeface="Wingdings" pitchFamily="2" charset="2"/>
              </a:rPr>
              <a:t></a:t>
            </a:r>
            <a:endParaRPr lang="ru-RU" sz="3600" dirty="0"/>
          </a:p>
        </p:txBody>
      </p:sp>
      <p:sp>
        <p:nvSpPr>
          <p:cNvPr id="3" name="Содержимое 2"/>
          <p:cNvSpPr>
            <a:spLocks noGrp="1"/>
          </p:cNvSpPr>
          <p:nvPr>
            <p:ph idx="1"/>
          </p:nvPr>
        </p:nvSpPr>
        <p:spPr>
          <a:xfrm>
            <a:off x="457200" y="1295400"/>
            <a:ext cx="8229600" cy="4525963"/>
          </a:xfrm>
        </p:spPr>
        <p:txBody>
          <a:bodyPr>
            <a:normAutofit/>
          </a:bodyPr>
          <a:lstStyle/>
          <a:p>
            <a:r>
              <a:rPr lang="ru-RU" sz="2400" b="1" dirty="0" smtClean="0"/>
              <a:t>Гипотеза:</a:t>
            </a:r>
            <a:r>
              <a:rPr lang="ru-RU" sz="2400" dirty="0" smtClean="0"/>
              <a:t> митохондрии произошли в результате симбиоза общего предка всех эукариот и предка каких-то бактерий</a:t>
            </a:r>
            <a:r>
              <a:rPr lang="en-US" sz="2400" dirty="0" smtClean="0"/>
              <a:t/>
            </a:r>
            <a:br>
              <a:rPr lang="en-US" sz="2400" dirty="0" smtClean="0"/>
            </a:br>
            <a:endParaRPr lang="ru-RU" sz="2400" dirty="0" smtClean="0"/>
          </a:p>
          <a:p>
            <a:r>
              <a:rPr lang="en-US" sz="2400" dirty="0" smtClean="0"/>
              <a:t>In 1970 Lynn </a:t>
            </a:r>
            <a:r>
              <a:rPr lang="en-US" sz="2400" dirty="0" err="1" smtClean="0"/>
              <a:t>Margulis</a:t>
            </a:r>
            <a:r>
              <a:rPr lang="en-US" sz="2400" dirty="0" smtClean="0"/>
              <a:t> published</a:t>
            </a:r>
            <a:r>
              <a:rPr lang="ru-RU" sz="2400" dirty="0" smtClean="0"/>
              <a:t> </a:t>
            </a:r>
            <a:r>
              <a:rPr lang="en-US" sz="2400" dirty="0" smtClean="0"/>
              <a:t>“Origin of Eukaryotic Cells”, an influential book that effectively revived the long-standing but mostly moribund idea that mitochondria and plastids (chloroplasts) evolved from free-living bacteria via symbiosis within a eukaryotic host cell. (</a:t>
            </a:r>
            <a:r>
              <a:rPr lang="en-US" sz="2400" dirty="0" err="1" smtClean="0"/>
              <a:t>W.Grey</a:t>
            </a:r>
            <a:r>
              <a:rPr lang="en-US" sz="2400" dirty="0" smtClean="0"/>
              <a:t>, 2012)</a:t>
            </a:r>
          </a:p>
          <a:p>
            <a:r>
              <a:rPr lang="ru-RU" sz="2400" dirty="0" smtClean="0"/>
              <a:t>Как раз наступала эра последовательностей генов и, потом, геномов.</a:t>
            </a:r>
          </a:p>
          <a:p>
            <a:r>
              <a:rPr lang="ru-RU" sz="2400" dirty="0" smtClean="0"/>
              <a:t>Чем последовательности помогут проверить гипотезу?  </a:t>
            </a:r>
            <a:endParaRPr lang="en-US" sz="2400" dirty="0" smtClean="0"/>
          </a:p>
          <a:p>
            <a:pPr>
              <a:buNone/>
            </a:pPr>
            <a:endParaRPr lang="ru-RU" dirty="0"/>
          </a:p>
        </p:txBody>
      </p:sp>
      <p:sp>
        <p:nvSpPr>
          <p:cNvPr id="4" name="Номер слайда 3"/>
          <p:cNvSpPr>
            <a:spLocks noGrp="1"/>
          </p:cNvSpPr>
          <p:nvPr>
            <p:ph type="sldNum" sz="quarter" idx="12"/>
          </p:nvPr>
        </p:nvSpPr>
        <p:spPr/>
        <p:txBody>
          <a:bodyPr/>
          <a:lstStyle/>
          <a:p>
            <a:fld id="{B3B38CA4-24F3-4734-881C-6208FDB73700}" type="slidenum">
              <a:rPr lang="ru-RU" smtClean="0"/>
              <a:pPr/>
              <a:t>2</a:t>
            </a:fld>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 y="1143000"/>
            <a:ext cx="8756340" cy="4876800"/>
          </a:xfrm>
        </p:spPr>
        <p:txBody>
          <a:bodyPr>
            <a:noAutofit/>
          </a:bodyPr>
          <a:lstStyle/>
          <a:p>
            <a:pPr algn="l">
              <a:spcBef>
                <a:spcPts val="0"/>
              </a:spcBef>
            </a:pPr>
            <a:r>
              <a:rPr lang="ru-RU" sz="3600" dirty="0" smtClean="0"/>
              <a:t>Формулировка задачи поиска по сходству</a:t>
            </a:r>
            <a:r>
              <a:rPr lang="ru-RU" sz="3200" dirty="0"/>
              <a:t/>
            </a:r>
            <a:br>
              <a:rPr lang="ru-RU" sz="3200" dirty="0"/>
            </a:br>
            <a:r>
              <a:rPr lang="ru-RU" sz="3200" dirty="0" smtClean="0"/>
              <a:t/>
            </a:r>
            <a:br>
              <a:rPr lang="ru-RU" sz="3200" dirty="0" smtClean="0"/>
            </a:br>
            <a:r>
              <a:rPr lang="ru-RU" sz="2800" b="1" dirty="0" smtClean="0"/>
              <a:t>Дано</a:t>
            </a:r>
            <a:r>
              <a:rPr lang="ru-RU" sz="2800" b="1" dirty="0"/>
              <a:t>:</a:t>
            </a:r>
            <a:r>
              <a:rPr lang="ru-RU" sz="2800" dirty="0"/>
              <a:t> </a:t>
            </a:r>
            <a:r>
              <a:rPr lang="ru-RU" sz="2800" dirty="0" smtClean="0"/>
              <a:t/>
            </a:r>
            <a:br>
              <a:rPr lang="ru-RU" sz="2800" dirty="0" smtClean="0"/>
            </a:br>
            <a:r>
              <a:rPr lang="ru-RU" sz="2800" dirty="0" smtClean="0"/>
              <a:t>1) последовательность </a:t>
            </a:r>
            <a:r>
              <a:rPr lang="ru-RU" sz="2800" dirty="0"/>
              <a:t>белка; </a:t>
            </a:r>
            <a:r>
              <a:rPr lang="ru-RU" sz="2800" dirty="0" smtClean="0"/>
              <a:t/>
            </a:r>
            <a:br>
              <a:rPr lang="ru-RU" sz="2800" dirty="0" smtClean="0"/>
            </a:br>
            <a:r>
              <a:rPr lang="ru-RU" sz="2800" dirty="0" smtClean="0"/>
              <a:t>2) банк последовательностей, например, </a:t>
            </a:r>
            <a:r>
              <a:rPr lang="en-US" sz="2800" dirty="0" err="1" smtClean="0"/>
              <a:t>Uniprot</a:t>
            </a:r>
            <a:r>
              <a:rPr lang="en-US" sz="2800" dirty="0" smtClean="0"/>
              <a:t> </a:t>
            </a:r>
            <a:r>
              <a:rPr lang="ru-RU" sz="2800" dirty="0" smtClean="0"/>
              <a:t>или </a:t>
            </a:r>
            <a:r>
              <a:rPr lang="ru-RU" sz="2800" dirty="0"/>
              <a:t>часть </a:t>
            </a:r>
            <a:r>
              <a:rPr lang="ru-RU" sz="2800" dirty="0" smtClean="0"/>
              <a:t>его, состоящая  из всех белков бактерий</a:t>
            </a:r>
            <a:br>
              <a:rPr lang="ru-RU" sz="2800" dirty="0" smtClean="0"/>
            </a:br>
            <a:r>
              <a:rPr lang="ru-RU" sz="2800" dirty="0"/>
              <a:t/>
            </a:r>
            <a:br>
              <a:rPr lang="ru-RU" sz="2800" dirty="0"/>
            </a:br>
            <a:r>
              <a:rPr lang="ru-RU" sz="2800" b="1" dirty="0" smtClean="0"/>
              <a:t>Требуется: </a:t>
            </a:r>
            <a:r>
              <a:rPr lang="ru-RU" sz="2800" dirty="0" smtClean="0"/>
              <a:t>получить </a:t>
            </a:r>
            <a:r>
              <a:rPr lang="ru-RU" sz="2800" dirty="0"/>
              <a:t>список белков </a:t>
            </a:r>
            <a:r>
              <a:rPr lang="ru-RU" sz="2800" dirty="0" smtClean="0"/>
              <a:t>(или </a:t>
            </a:r>
            <a:r>
              <a:rPr lang="ru-RU" sz="2800" dirty="0"/>
              <a:t>их </a:t>
            </a:r>
            <a:r>
              <a:rPr lang="ru-RU" sz="2800" dirty="0" smtClean="0"/>
              <a:t>доменов), </a:t>
            </a:r>
            <a:r>
              <a:rPr lang="ru-RU" sz="2800" dirty="0"/>
              <a:t>гомологичных </a:t>
            </a:r>
            <a:r>
              <a:rPr lang="ru-RU" sz="2800" dirty="0" smtClean="0"/>
              <a:t>данному белку</a:t>
            </a:r>
            <a:br>
              <a:rPr lang="ru-RU" sz="2800" dirty="0" smtClean="0"/>
            </a:br>
            <a:r>
              <a:rPr lang="ru-RU" sz="2800" dirty="0" smtClean="0"/>
              <a:t/>
            </a:r>
            <a:br>
              <a:rPr lang="ru-RU" sz="2800" dirty="0" smtClean="0"/>
            </a:br>
            <a:r>
              <a:rPr lang="ru-RU" sz="2800" b="1" dirty="0" smtClean="0"/>
              <a:t>Решение:</a:t>
            </a:r>
            <a:r>
              <a:rPr lang="ru-RU" sz="2800" dirty="0" smtClean="0"/>
              <a:t> список последовательностей со сходством больше порога, отражающего степень </a:t>
            </a:r>
            <a:r>
              <a:rPr lang="ru-RU" sz="2800" dirty="0" err="1" smtClean="0"/>
              <a:t>неслучайности</a:t>
            </a:r>
            <a:r>
              <a:rPr lang="ru-RU" sz="2800" dirty="0" smtClean="0"/>
              <a:t/>
            </a:r>
            <a:br>
              <a:rPr lang="ru-RU" sz="2800" dirty="0" smtClean="0"/>
            </a:br>
            <a:endParaRPr lang="ru-RU" sz="2800" dirty="0"/>
          </a:p>
        </p:txBody>
      </p:sp>
      <p:sp>
        <p:nvSpPr>
          <p:cNvPr id="7" name="Номер слайда 6"/>
          <p:cNvSpPr>
            <a:spLocks noGrp="1"/>
          </p:cNvSpPr>
          <p:nvPr>
            <p:ph type="sldNum" sz="quarter" idx="12"/>
          </p:nvPr>
        </p:nvSpPr>
        <p:spPr/>
        <p:txBody>
          <a:bodyPr/>
          <a:lstStyle/>
          <a:p>
            <a:fld id="{A32D0F02-96DD-4CEC-9928-ABB5EA17439D}" type="slidenum">
              <a:rPr lang="ru-RU" smtClean="0"/>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7013"/>
            <a:ext cx="8229600" cy="1143000"/>
          </a:xfrm>
        </p:spPr>
        <p:txBody>
          <a:bodyPr>
            <a:normAutofit/>
          </a:bodyPr>
          <a:lstStyle/>
          <a:p>
            <a:r>
              <a:rPr lang="ru-RU" dirty="0" smtClean="0"/>
              <a:t>Наивное решение</a:t>
            </a:r>
            <a:endParaRPr lang="ru-RU" dirty="0"/>
          </a:p>
        </p:txBody>
      </p:sp>
      <p:sp>
        <p:nvSpPr>
          <p:cNvPr id="4" name="Подзаголовок 3"/>
          <p:cNvSpPr>
            <a:spLocks noGrp="1"/>
          </p:cNvSpPr>
          <p:nvPr>
            <p:ph idx="1"/>
          </p:nvPr>
        </p:nvSpPr>
        <p:spPr/>
        <p:txBody>
          <a:bodyPr>
            <a:normAutofit fontScale="92500"/>
          </a:bodyPr>
          <a:lstStyle/>
          <a:p>
            <a:r>
              <a:rPr lang="ru-RU" dirty="0" smtClean="0"/>
              <a:t>Для каждой </a:t>
            </a:r>
            <a:r>
              <a:rPr lang="ru-RU" i="1" dirty="0" smtClean="0"/>
              <a:t>банковской последовательности </a:t>
            </a:r>
            <a:r>
              <a:rPr lang="ru-RU" dirty="0" smtClean="0"/>
              <a:t> строим выравнивание с данной последовательностью </a:t>
            </a:r>
          </a:p>
          <a:p>
            <a:pPr lvl="1"/>
            <a:r>
              <a:rPr lang="ru-RU" dirty="0" smtClean="0"/>
              <a:t>По выравниванию решаем </a:t>
            </a:r>
            <a:r>
              <a:rPr lang="ru-RU" dirty="0" err="1" smtClean="0"/>
              <a:t>гомологичны</a:t>
            </a:r>
            <a:r>
              <a:rPr lang="ru-RU" dirty="0" smtClean="0"/>
              <a:t> ли белки</a:t>
            </a:r>
          </a:p>
          <a:p>
            <a:pPr lvl="1"/>
            <a:r>
              <a:rPr lang="ru-RU" dirty="0" smtClean="0"/>
              <a:t>Если да, то дописываем в список находок</a:t>
            </a:r>
          </a:p>
          <a:p>
            <a:r>
              <a:rPr lang="ru-RU" dirty="0" smtClean="0"/>
              <a:t>Локальное или глобальное выравнивание?</a:t>
            </a:r>
          </a:p>
          <a:p>
            <a:r>
              <a:rPr lang="ru-RU" dirty="0" smtClean="0"/>
              <a:t>Две проблемы</a:t>
            </a:r>
          </a:p>
          <a:p>
            <a:pPr lvl="1"/>
            <a:r>
              <a:rPr lang="ru-RU" dirty="0" smtClean="0"/>
              <a:t>1) справится ли компьютер</a:t>
            </a:r>
          </a:p>
          <a:p>
            <a:pPr lvl="1"/>
            <a:r>
              <a:rPr lang="ru-RU" dirty="0" smtClean="0"/>
              <a:t>2) как принять решение о </a:t>
            </a:r>
            <a:r>
              <a:rPr lang="ru-RU" dirty="0" err="1" smtClean="0"/>
              <a:t>гомологичности</a:t>
            </a:r>
            <a:endParaRPr lang="ru-RU" dirty="0" smtClean="0"/>
          </a:p>
          <a:p>
            <a:pPr marL="0" indent="0">
              <a:buNone/>
            </a:pPr>
            <a:endParaRPr lang="ru-RU" dirty="0"/>
          </a:p>
        </p:txBody>
      </p:sp>
      <p:sp>
        <p:nvSpPr>
          <p:cNvPr id="3" name="Номер слайда 2"/>
          <p:cNvSpPr>
            <a:spLocks noGrp="1"/>
          </p:cNvSpPr>
          <p:nvPr>
            <p:ph type="sldNum" sz="quarter" idx="12"/>
          </p:nvPr>
        </p:nvSpPr>
        <p:spPr/>
        <p:txBody>
          <a:bodyPr/>
          <a:lstStyle/>
          <a:p>
            <a:fld id="{A32D0F02-96DD-4CEC-9928-ABB5EA17439D}" type="slidenum">
              <a:rPr lang="ru-RU" smtClean="0"/>
              <a:pPr/>
              <a:t>21</a:t>
            </a:fld>
            <a:endParaRPr lang="ru-RU" dirty="0"/>
          </a:p>
        </p:txBody>
      </p:sp>
    </p:spTree>
    <p:extLst>
      <p:ext uri="{BB962C8B-B14F-4D97-AF65-F5344CB8AC3E}">
        <p14:creationId xmlns="" xmlns:p14="http://schemas.microsoft.com/office/powerpoint/2010/main" val="376490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9632"/>
          </a:xfrm>
        </p:spPr>
        <p:txBody>
          <a:bodyPr>
            <a:noAutofit/>
          </a:bodyPr>
          <a:lstStyle/>
          <a:p>
            <a:r>
              <a:rPr lang="ru-RU" sz="3200" dirty="0" smtClean="0"/>
              <a:t>Время работы выравнивания входной последовательности с каждой банковской</a:t>
            </a:r>
            <a:endParaRPr lang="ru-RU" sz="3200" dirty="0"/>
          </a:p>
        </p:txBody>
      </p:sp>
      <p:sp>
        <p:nvSpPr>
          <p:cNvPr id="3" name="Объект 2"/>
          <p:cNvSpPr>
            <a:spLocks noGrp="1"/>
          </p:cNvSpPr>
          <p:nvPr>
            <p:ph idx="1"/>
          </p:nvPr>
        </p:nvSpPr>
        <p:spPr>
          <a:xfrm>
            <a:off x="457200" y="1278320"/>
            <a:ext cx="8229600" cy="5443155"/>
          </a:xfrm>
        </p:spPr>
        <p:txBody>
          <a:bodyPr>
            <a:normAutofit fontScale="85000" lnSpcReduction="20000"/>
          </a:bodyPr>
          <a:lstStyle/>
          <a:p>
            <a:r>
              <a:rPr lang="ru-RU" dirty="0" smtClean="0"/>
              <a:t>Предположения</a:t>
            </a:r>
          </a:p>
          <a:p>
            <a:pPr lvl="1"/>
            <a:r>
              <a:rPr lang="en-US" dirty="0" err="1" smtClean="0"/>
              <a:t>Uniprot</a:t>
            </a:r>
            <a:r>
              <a:rPr lang="en-US" dirty="0" smtClean="0"/>
              <a:t> N = 100 </a:t>
            </a:r>
            <a:r>
              <a:rPr lang="ru-RU" dirty="0" smtClean="0"/>
              <a:t>млн </a:t>
            </a:r>
            <a:r>
              <a:rPr lang="ru-RU" dirty="0" err="1" smtClean="0"/>
              <a:t>посл</a:t>
            </a:r>
            <a:r>
              <a:rPr lang="ru-RU" dirty="0" smtClean="0"/>
              <a:t> по</a:t>
            </a:r>
            <a:r>
              <a:rPr lang="en-US" dirty="0" smtClean="0"/>
              <a:t>  m =</a:t>
            </a:r>
            <a:r>
              <a:rPr lang="ru-RU" dirty="0" smtClean="0"/>
              <a:t> 340 </a:t>
            </a:r>
            <a:r>
              <a:rPr lang="en-US" dirty="0" smtClean="0"/>
              <a:t>aa </a:t>
            </a:r>
            <a:r>
              <a:rPr lang="ru-RU" dirty="0" smtClean="0"/>
              <a:t>в каждой</a:t>
            </a:r>
            <a:endParaRPr lang="en-US" dirty="0" smtClean="0"/>
          </a:p>
          <a:p>
            <a:pPr lvl="2"/>
            <a:r>
              <a:rPr lang="ru-RU" dirty="0" smtClean="0"/>
              <a:t>сегодня 85 млн в </a:t>
            </a:r>
            <a:r>
              <a:rPr lang="en-US" dirty="0" err="1" smtClean="0"/>
              <a:t>TrEMBL</a:t>
            </a:r>
            <a:r>
              <a:rPr lang="en-US" dirty="0" smtClean="0"/>
              <a:t> </a:t>
            </a:r>
            <a:r>
              <a:rPr lang="ru-RU" dirty="0" smtClean="0"/>
              <a:t>и 500 тыс. в </a:t>
            </a:r>
            <a:r>
              <a:rPr lang="en-US" dirty="0" err="1" smtClean="0"/>
              <a:t>SwissProt</a:t>
            </a:r>
            <a:endParaRPr lang="en-US" dirty="0" smtClean="0"/>
          </a:p>
          <a:p>
            <a:pPr lvl="2"/>
            <a:r>
              <a:rPr lang="ru-RU" dirty="0" smtClean="0"/>
              <a:t>средняя длина 340 </a:t>
            </a:r>
            <a:r>
              <a:rPr lang="en-US" dirty="0" smtClean="0"/>
              <a:t>aa</a:t>
            </a:r>
          </a:p>
          <a:p>
            <a:pPr lvl="1"/>
            <a:r>
              <a:rPr lang="ru-RU" dirty="0" smtClean="0"/>
              <a:t>входная </a:t>
            </a:r>
            <a:r>
              <a:rPr lang="ru-RU" dirty="0" err="1" smtClean="0"/>
              <a:t>посл</a:t>
            </a:r>
            <a:r>
              <a:rPr lang="ru-RU" dirty="0" smtClean="0"/>
              <a:t> </a:t>
            </a:r>
            <a:r>
              <a:rPr lang="en-US" dirty="0" smtClean="0"/>
              <a:t>n = </a:t>
            </a:r>
            <a:r>
              <a:rPr lang="ru-RU" dirty="0" smtClean="0"/>
              <a:t>1000</a:t>
            </a:r>
            <a:r>
              <a:rPr lang="en-US" dirty="0" smtClean="0"/>
              <a:t> aa</a:t>
            </a:r>
            <a:endParaRPr lang="ru-RU" dirty="0" smtClean="0"/>
          </a:p>
          <a:p>
            <a:pPr lvl="1"/>
            <a:r>
              <a:rPr lang="ru-RU" dirty="0"/>
              <a:t>в</a:t>
            </a:r>
            <a:r>
              <a:rPr lang="ru-RU" dirty="0" smtClean="0"/>
              <a:t> формуле </a:t>
            </a:r>
            <a:r>
              <a:rPr lang="en-US" dirty="0" smtClean="0"/>
              <a:t>C*n*m</a:t>
            </a:r>
            <a:r>
              <a:rPr lang="ru-RU" dirty="0" smtClean="0"/>
              <a:t> константа </a:t>
            </a:r>
            <a:r>
              <a:rPr lang="en-US" dirty="0" smtClean="0"/>
              <a:t>C = 10</a:t>
            </a:r>
            <a:endParaRPr lang="ru-RU" dirty="0" smtClean="0"/>
          </a:p>
          <a:p>
            <a:pPr lvl="1"/>
            <a:r>
              <a:rPr lang="ru-RU" dirty="0" smtClean="0"/>
              <a:t>процессор выполняет 30 </a:t>
            </a:r>
            <a:r>
              <a:rPr lang="ru-RU" dirty="0"/>
              <a:t>млн </a:t>
            </a:r>
            <a:r>
              <a:rPr lang="ru-RU" dirty="0" smtClean="0"/>
              <a:t>арифметических операций в сек.</a:t>
            </a:r>
            <a:endParaRPr lang="en-US" dirty="0" smtClean="0"/>
          </a:p>
          <a:p>
            <a:r>
              <a:rPr lang="ru-RU" dirty="0" smtClean="0"/>
              <a:t>Расчет </a:t>
            </a:r>
          </a:p>
          <a:p>
            <a:pPr lvl="1"/>
            <a:r>
              <a:rPr lang="ru-RU" dirty="0" smtClean="0"/>
              <a:t>Число операций </a:t>
            </a:r>
            <a:r>
              <a:rPr lang="en-US" dirty="0" smtClean="0"/>
              <a:t>N*C*n*m = 10</a:t>
            </a:r>
            <a:r>
              <a:rPr lang="ru-RU" baseline="30000" dirty="0" smtClean="0"/>
              <a:t>8</a:t>
            </a:r>
            <a:r>
              <a:rPr lang="ru-RU" dirty="0"/>
              <a:t> </a:t>
            </a:r>
            <a:r>
              <a:rPr lang="en-US" dirty="0" smtClean="0"/>
              <a:t>*10*10</a:t>
            </a:r>
            <a:r>
              <a:rPr lang="ru-RU" baseline="30000" dirty="0" smtClean="0"/>
              <a:t>3</a:t>
            </a:r>
            <a:r>
              <a:rPr lang="ru-RU" dirty="0"/>
              <a:t> </a:t>
            </a:r>
            <a:r>
              <a:rPr lang="en-US" dirty="0" smtClean="0"/>
              <a:t>*340 = 3.4*10</a:t>
            </a:r>
            <a:r>
              <a:rPr lang="en-US" baseline="30000" dirty="0" smtClean="0"/>
              <a:t>14</a:t>
            </a:r>
            <a:endParaRPr lang="ru-RU" dirty="0" smtClean="0"/>
          </a:p>
          <a:p>
            <a:pPr lvl="1"/>
            <a:r>
              <a:rPr lang="ru-RU" dirty="0" smtClean="0"/>
              <a:t>Время работы </a:t>
            </a:r>
            <a:r>
              <a:rPr lang="en-US" dirty="0" smtClean="0"/>
              <a:t>3.4*10</a:t>
            </a:r>
            <a:r>
              <a:rPr lang="en-US" baseline="30000" dirty="0" smtClean="0"/>
              <a:t>14</a:t>
            </a:r>
            <a:r>
              <a:rPr lang="ru-RU" dirty="0" smtClean="0"/>
              <a:t>  </a:t>
            </a:r>
            <a:r>
              <a:rPr lang="en-US" dirty="0" smtClean="0"/>
              <a:t>/3*10</a:t>
            </a:r>
            <a:r>
              <a:rPr lang="en-US" baseline="30000" dirty="0" smtClean="0"/>
              <a:t>7 </a:t>
            </a:r>
            <a:r>
              <a:rPr lang="ru-RU" dirty="0" smtClean="0"/>
              <a:t> сек = </a:t>
            </a:r>
            <a:r>
              <a:rPr lang="en-US" dirty="0" smtClean="0"/>
              <a:t>10</a:t>
            </a:r>
            <a:r>
              <a:rPr lang="en-US" baseline="30000" dirty="0" smtClean="0"/>
              <a:t>7</a:t>
            </a:r>
            <a:r>
              <a:rPr lang="ru-RU" dirty="0" smtClean="0"/>
              <a:t> сек = 3000 часов</a:t>
            </a:r>
            <a:endParaRPr lang="en-US" dirty="0" smtClean="0"/>
          </a:p>
          <a:p>
            <a:r>
              <a:rPr lang="ru-RU" dirty="0" smtClean="0"/>
              <a:t>На кластере с 1000 процессорами время поиска 3 часа …..</a:t>
            </a:r>
            <a:endParaRPr lang="en-US" dirty="0" smtClean="0"/>
          </a:p>
          <a:p>
            <a:pPr marL="457200" lvl="1" indent="0">
              <a:buNone/>
            </a:pPr>
            <a:r>
              <a:rPr lang="ru-RU" dirty="0" smtClean="0"/>
              <a:t>ЯВНО НЕ УДОВЛЕТВОРИТЕЛЬНО</a:t>
            </a:r>
            <a:endParaRPr lang="ru-RU"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22</a:t>
            </a:fld>
            <a:endParaRPr lang="ru-RU"/>
          </a:p>
        </p:txBody>
      </p:sp>
    </p:spTree>
    <p:extLst>
      <p:ext uri="{BB962C8B-B14F-4D97-AF65-F5344CB8AC3E}">
        <p14:creationId xmlns="" xmlns:p14="http://schemas.microsoft.com/office/powerpoint/2010/main" val="826402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640" y="273417"/>
            <a:ext cx="8622533" cy="889688"/>
          </a:xfrm>
        </p:spPr>
        <p:txBody>
          <a:bodyPr>
            <a:normAutofit fontScale="90000"/>
          </a:bodyPr>
          <a:lstStyle/>
          <a:p>
            <a:r>
              <a:rPr lang="en-US" dirty="0" smtClean="0"/>
              <a:t>BLAST</a:t>
            </a:r>
            <a:r>
              <a:rPr lang="ru-RU" dirty="0" smtClean="0"/>
              <a:t>. Быстрый эвристический алгоритм поиска</a:t>
            </a:r>
            <a:endParaRPr lang="ru-RU" dirty="0"/>
          </a:p>
        </p:txBody>
      </p:sp>
      <p:sp>
        <p:nvSpPr>
          <p:cNvPr id="3" name="Содержимое 2"/>
          <p:cNvSpPr>
            <a:spLocks noGrp="1"/>
          </p:cNvSpPr>
          <p:nvPr>
            <p:ph idx="1"/>
          </p:nvPr>
        </p:nvSpPr>
        <p:spPr>
          <a:xfrm>
            <a:off x="232235" y="1508750"/>
            <a:ext cx="8717935" cy="3994120"/>
          </a:xfrm>
        </p:spPr>
        <p:txBody>
          <a:bodyPr>
            <a:normAutofit/>
          </a:bodyPr>
          <a:lstStyle/>
          <a:p>
            <a:pPr marL="514350" indent="-514350">
              <a:buFont typeface="+mj-lt"/>
              <a:buAutoNum type="arabicPeriod"/>
            </a:pPr>
            <a:r>
              <a:rPr lang="en-US" sz="2400" dirty="0" smtClean="0"/>
              <a:t>BLAST </a:t>
            </a:r>
            <a:r>
              <a:rPr lang="ru-RU" sz="2400" dirty="0" smtClean="0"/>
              <a:t>сначала отбирает те последовательности и места (номер остатка) в них, с которых имеет смысл начать строить выравнивание</a:t>
            </a:r>
            <a:br>
              <a:rPr lang="ru-RU" sz="2400" dirty="0" smtClean="0"/>
            </a:br>
            <a:r>
              <a:rPr lang="en-US" dirty="0" smtClean="0"/>
              <a:t/>
            </a:r>
            <a:br>
              <a:rPr lang="en-US" dirty="0" smtClean="0"/>
            </a:br>
            <a:r>
              <a:rPr lang="en-US" sz="2400" i="1" dirty="0"/>
              <a:t>The central idea of the BLAST algorithm is that a statistically significant alignment is likely to contain a high-scoring pair of aligned words. </a:t>
            </a:r>
            <a:r>
              <a:rPr lang="ru-RU" sz="2400" i="1" dirty="0" smtClean="0"/>
              <a:t/>
            </a:r>
            <a:br>
              <a:rPr lang="ru-RU" sz="2400" i="1" dirty="0" smtClean="0"/>
            </a:br>
            <a:endParaRPr lang="en-US" sz="2400" i="1" dirty="0" smtClean="0"/>
          </a:p>
          <a:p>
            <a:pPr marL="514350" indent="-514350">
              <a:buFont typeface="+mj-lt"/>
              <a:buAutoNum type="arabicPeriod"/>
            </a:pPr>
            <a:r>
              <a:rPr lang="ru-RU" sz="2400" dirty="0" smtClean="0"/>
              <a:t>Для этого индексируются все слова небольшой длины (</a:t>
            </a:r>
            <a:r>
              <a:rPr lang="en-US" sz="2400" dirty="0" smtClean="0"/>
              <a:t>W = 6 </a:t>
            </a:r>
            <a:r>
              <a:rPr lang="ru-RU" sz="2400" dirty="0" smtClean="0"/>
              <a:t>по умолчанию) во всех последовательностях </a:t>
            </a:r>
            <a:r>
              <a:rPr lang="en-US" sz="2400" dirty="0" err="1" smtClean="0"/>
              <a:t>Uniprot</a:t>
            </a:r>
            <a:r>
              <a:rPr lang="en-US" sz="2400" dirty="0" smtClean="0"/>
              <a:t>!</a:t>
            </a:r>
          </a:p>
          <a:p>
            <a:pPr marL="514350" indent="-514350">
              <a:buFont typeface="+mj-lt"/>
              <a:buAutoNum type="arabicPeriod"/>
            </a:pPr>
            <a:endParaRPr lang="ru-RU" dirty="0" smtClean="0"/>
          </a:p>
        </p:txBody>
      </p:sp>
      <p:sp>
        <p:nvSpPr>
          <p:cNvPr id="4" name="Номер слайда 3"/>
          <p:cNvSpPr>
            <a:spLocks noGrp="1"/>
          </p:cNvSpPr>
          <p:nvPr>
            <p:ph type="sldNum" sz="quarter" idx="12"/>
          </p:nvPr>
        </p:nvSpPr>
        <p:spPr/>
        <p:txBody>
          <a:bodyPr/>
          <a:lstStyle/>
          <a:p>
            <a:fld id="{A32D0F02-96DD-4CEC-9928-ABB5EA17439D}" type="slidenum">
              <a:rPr lang="ru-RU" smtClean="0"/>
              <a:pPr/>
              <a:t>23</a:t>
            </a:fld>
            <a:endParaRPr lang="ru-RU" dirty="0"/>
          </a:p>
        </p:txBody>
      </p:sp>
    </p:spTree>
    <p:extLst>
      <p:ext uri="{BB962C8B-B14F-4D97-AF65-F5344CB8AC3E}">
        <p14:creationId xmlns="" xmlns:p14="http://schemas.microsoft.com/office/powerpoint/2010/main" val="89430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Индекс – то же, что алфавитный указатель страниц</a:t>
            </a:r>
            <a:endParaRPr lang="ru-RU" dirty="0"/>
          </a:p>
        </p:txBody>
      </p:sp>
      <p:sp>
        <p:nvSpPr>
          <p:cNvPr id="3" name="Номер слайда 2"/>
          <p:cNvSpPr>
            <a:spLocks noGrp="1"/>
          </p:cNvSpPr>
          <p:nvPr>
            <p:ph type="sldNum" sz="quarter" idx="12"/>
          </p:nvPr>
        </p:nvSpPr>
        <p:spPr/>
        <p:txBody>
          <a:bodyPr/>
          <a:lstStyle/>
          <a:p>
            <a:fld id="{A32D0F02-96DD-4CEC-9928-ABB5EA17439D}" type="slidenum">
              <a:rPr lang="ru-RU" smtClean="0"/>
              <a:pPr/>
              <a:t>24</a:t>
            </a:fld>
            <a:endParaRPr lang="ru-RU"/>
          </a:p>
        </p:txBody>
      </p:sp>
      <p:pic>
        <p:nvPicPr>
          <p:cNvPr id="5" name="Рисунок 4"/>
          <p:cNvPicPr>
            <a:picLocks noChangeAspect="1"/>
          </p:cNvPicPr>
          <p:nvPr/>
        </p:nvPicPr>
        <p:blipFill>
          <a:blip r:embed="rId2" cstate="print"/>
          <a:stretch>
            <a:fillRect/>
          </a:stretch>
        </p:blipFill>
        <p:spPr>
          <a:xfrm>
            <a:off x="270640" y="1892800"/>
            <a:ext cx="8560550" cy="4454980"/>
          </a:xfrm>
          <a:prstGeom prst="rect">
            <a:avLst/>
          </a:prstGeom>
        </p:spPr>
      </p:pic>
    </p:spTree>
    <p:extLst>
      <p:ext uri="{BB962C8B-B14F-4D97-AF65-F5344CB8AC3E}">
        <p14:creationId xmlns="" xmlns:p14="http://schemas.microsoft.com/office/powerpoint/2010/main" val="2379413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Программа создает таблицу </a:t>
            </a:r>
            <a:endParaRPr lang="ru-RU" dirty="0"/>
          </a:p>
        </p:txBody>
      </p:sp>
      <p:sp>
        <p:nvSpPr>
          <p:cNvPr id="5" name="Объект 4"/>
          <p:cNvSpPr>
            <a:spLocks noGrp="1"/>
          </p:cNvSpPr>
          <p:nvPr>
            <p:ph sz="half" idx="1"/>
          </p:nvPr>
        </p:nvSpPr>
        <p:spPr>
          <a:xfrm>
            <a:off x="457200" y="1600200"/>
            <a:ext cx="1964120" cy="4525963"/>
          </a:xfrm>
        </p:spPr>
        <p:txBody>
          <a:bodyPr/>
          <a:lstStyle/>
          <a:p>
            <a:r>
              <a:rPr lang="ru-RU" dirty="0" smtClean="0">
                <a:latin typeface="Courier New" panose="02070309020205020404" pitchFamily="49" charset="0"/>
                <a:cs typeface="Courier New" panose="02070309020205020404" pitchFamily="49" charset="0"/>
              </a:rPr>
              <a:t>Слово</a:t>
            </a:r>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AMNNRA</a:t>
            </a:r>
            <a:endParaRPr lang="ru-RU" dirty="0" smtClean="0">
              <a:latin typeface="Courier New" panose="02070309020205020404" pitchFamily="49" charset="0"/>
              <a:cs typeface="Courier New" panose="02070309020205020404" pitchFamily="49" charset="0"/>
            </a:endParaRPr>
          </a:p>
          <a:p>
            <a:r>
              <a:rPr lang="ru-RU"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FALTGG</a:t>
            </a:r>
            <a:endParaRPr lang="ru-RU" dirty="0">
              <a:latin typeface="Courier New" panose="02070309020205020404" pitchFamily="49" charset="0"/>
              <a:cs typeface="Courier New" panose="02070309020205020404" pitchFamily="49" charset="0"/>
            </a:endParaRPr>
          </a:p>
        </p:txBody>
      </p:sp>
      <p:sp>
        <p:nvSpPr>
          <p:cNvPr id="6" name="Объект 5"/>
          <p:cNvSpPr>
            <a:spLocks noGrp="1"/>
          </p:cNvSpPr>
          <p:nvPr>
            <p:ph sz="half" idx="2"/>
          </p:nvPr>
        </p:nvSpPr>
        <p:spPr>
          <a:xfrm>
            <a:off x="2574940" y="1600200"/>
            <a:ext cx="6111860" cy="4525963"/>
          </a:xfrm>
        </p:spPr>
        <p:txBody>
          <a:bodyPr>
            <a:normAutofit/>
          </a:bodyPr>
          <a:lstStyle/>
          <a:p>
            <a:r>
              <a:rPr lang="ru-RU" sz="2400" dirty="0" smtClean="0">
                <a:latin typeface="Courier New" panose="02070309020205020404" pitchFamily="49" charset="0"/>
              </a:rPr>
              <a:t>Где встречается</a:t>
            </a:r>
            <a:endParaRPr lang="en-US" sz="2400" dirty="0" smtClean="0">
              <a:latin typeface="Courier New" panose="02070309020205020404" pitchFamily="49" charset="0"/>
            </a:endParaRPr>
          </a:p>
          <a:p>
            <a:r>
              <a:rPr lang="en-US" sz="2400" dirty="0" smtClean="0">
                <a:latin typeface="Courier New" panose="02070309020205020404" pitchFamily="49" charset="0"/>
              </a:rPr>
              <a:t>PPP_ECOLI  51, 237; QQQ_HUMAN 976; SSS_DROME 17, 111; ……</a:t>
            </a:r>
            <a:endParaRPr lang="ru-RU" sz="2400" dirty="0" smtClean="0">
              <a:latin typeface="Courier New" panose="02070309020205020404" pitchFamily="49" charset="0"/>
            </a:endParaRPr>
          </a:p>
          <a:p>
            <a:r>
              <a:rPr lang="ru-RU" sz="2400" dirty="0" smtClean="0">
                <a:latin typeface="Courier New" panose="02070309020205020404" pitchFamily="49" charset="0"/>
              </a:rPr>
              <a:t>…………</a:t>
            </a:r>
          </a:p>
          <a:p>
            <a:r>
              <a:rPr lang="ru-RU" sz="2400" dirty="0" smtClean="0">
                <a:latin typeface="Courier New" panose="02070309020205020404" pitchFamily="49" charset="0"/>
              </a:rPr>
              <a:t>…………</a:t>
            </a:r>
            <a:endParaRPr lang="ru-RU" sz="2400" dirty="0">
              <a:latin typeface="Courier New" panose="02070309020205020404" pitchFamily="49" charset="0"/>
            </a:endParaRPr>
          </a:p>
        </p:txBody>
      </p:sp>
      <p:sp>
        <p:nvSpPr>
          <p:cNvPr id="3" name="Номер слайда 2"/>
          <p:cNvSpPr>
            <a:spLocks noGrp="1"/>
          </p:cNvSpPr>
          <p:nvPr>
            <p:ph type="sldNum" sz="quarter" idx="12"/>
          </p:nvPr>
        </p:nvSpPr>
        <p:spPr/>
        <p:txBody>
          <a:bodyPr/>
          <a:lstStyle/>
          <a:p>
            <a:fld id="{A32D0F02-96DD-4CEC-9928-ABB5EA17439D}" type="slidenum">
              <a:rPr lang="ru-RU" smtClean="0"/>
              <a:pPr/>
              <a:t>25</a:t>
            </a:fld>
            <a:endParaRPr lang="ru-RU"/>
          </a:p>
        </p:txBody>
      </p:sp>
    </p:spTree>
    <p:extLst>
      <p:ext uri="{BB962C8B-B14F-4D97-AF65-F5344CB8AC3E}">
        <p14:creationId xmlns="" xmlns:p14="http://schemas.microsoft.com/office/powerpoint/2010/main" val="4010025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6910" y="87765"/>
            <a:ext cx="7772400" cy="1143000"/>
          </a:xfrm>
        </p:spPr>
        <p:txBody>
          <a:bodyPr>
            <a:normAutofit fontScale="90000"/>
          </a:bodyPr>
          <a:lstStyle/>
          <a:p>
            <a:r>
              <a:rPr lang="ru-RU" altLang="ru-RU" dirty="0" smtClean="0">
                <a:ea typeface="ＭＳ Ｐゴシック" panose="020B0600070205080204" pitchFamily="34" charset="-128"/>
              </a:rPr>
              <a:t>Составим список слов длины </a:t>
            </a:r>
            <a:r>
              <a:rPr lang="en-US" altLang="ru-RU" dirty="0" smtClean="0">
                <a:ea typeface="ＭＳ Ｐゴシック" panose="020B0600070205080204" pitchFamily="34" charset="-128"/>
              </a:rPr>
              <a:t>W </a:t>
            </a:r>
            <a:r>
              <a:rPr lang="ru-RU" altLang="ru-RU" dirty="0" smtClean="0">
                <a:ea typeface="ＭＳ Ｐゴシック" panose="020B0600070205080204" pitchFamily="34" charset="-128"/>
              </a:rPr>
              <a:t>из входной последовательности</a:t>
            </a:r>
            <a:endParaRPr lang="en-US" altLang="ru-RU" dirty="0" smtClean="0">
              <a:ea typeface="ＭＳ Ｐゴシック" panose="020B0600070205080204" pitchFamily="34" charset="-128"/>
            </a:endParaRPr>
          </a:p>
        </p:txBody>
      </p:sp>
      <p:sp>
        <p:nvSpPr>
          <p:cNvPr id="29699" name="Rectangle 3"/>
          <p:cNvSpPr>
            <a:spLocks noGrp="1" noChangeArrowheads="1"/>
          </p:cNvSpPr>
          <p:nvPr>
            <p:ph type="body" idx="1"/>
          </p:nvPr>
        </p:nvSpPr>
        <p:spPr>
          <a:xfrm>
            <a:off x="762000" y="1316725"/>
            <a:ext cx="7772400" cy="4114800"/>
          </a:xfrm>
        </p:spPr>
        <p:txBody>
          <a:bodyPr>
            <a:normAutofit/>
          </a:bodyPr>
          <a:lstStyle/>
          <a:p>
            <a:r>
              <a:rPr lang="ru-RU" altLang="ru-RU" sz="2400" dirty="0" smtClean="0">
                <a:ea typeface="ＭＳ Ｐゴシック" panose="020B0600070205080204" pitchFamily="34" charset="-128"/>
              </a:rPr>
              <a:t>Входная последовательность (</a:t>
            </a:r>
            <a:r>
              <a:rPr lang="en-US" altLang="ru-RU" sz="2400" dirty="0" smtClean="0">
                <a:ea typeface="ＭＳ Ｐゴシック" panose="020B0600070205080204" pitchFamily="34" charset="-128"/>
              </a:rPr>
              <a:t>query</a:t>
            </a:r>
            <a:r>
              <a:rPr lang="ru-RU" altLang="ru-RU" sz="2400" dirty="0" smtClean="0">
                <a:ea typeface="ＭＳ Ｐゴシック" panose="020B0600070205080204" pitchFamily="34" charset="-128"/>
              </a:rPr>
              <a:t>)</a:t>
            </a:r>
            <a:r>
              <a:rPr lang="en-US" altLang="ru-RU" sz="2400" dirty="0" smtClean="0">
                <a:ea typeface="ＭＳ Ｐゴシック" panose="020B0600070205080204" pitchFamily="34" charset="-128"/>
              </a:rPr>
              <a:t>: </a:t>
            </a:r>
            <a:r>
              <a:rPr lang="en-US" altLang="ru-RU" sz="2400" dirty="0" smtClean="0">
                <a:solidFill>
                  <a:srgbClr val="006600"/>
                </a:solidFill>
                <a:ea typeface="ＭＳ Ｐゴシック" panose="020B0600070205080204" pitchFamily="34" charset="-128"/>
              </a:rPr>
              <a:t>QLGVKAGW</a:t>
            </a:r>
          </a:p>
          <a:p>
            <a:pPr lvl="1"/>
            <a:r>
              <a:rPr lang="ru-RU" altLang="ru-RU" sz="2000" dirty="0" smtClean="0">
                <a:ea typeface="ＭＳ Ｐゴシック" panose="020B0600070205080204" pitchFamily="34" charset="-128"/>
              </a:rPr>
              <a:t>Пусть длина слова </a:t>
            </a:r>
            <a:r>
              <a:rPr lang="en-US" altLang="ru-RU" sz="2000" dirty="0" smtClean="0">
                <a:ea typeface="ＭＳ Ｐゴシック" panose="020B0600070205080204" pitchFamily="34" charset="-128"/>
              </a:rPr>
              <a:t>W = </a:t>
            </a:r>
            <a:r>
              <a:rPr lang="ru-RU" altLang="ru-RU" sz="2000" dirty="0" smtClean="0">
                <a:ea typeface="ＭＳ Ｐゴシック" panose="020B0600070205080204" pitchFamily="34" charset="-128"/>
              </a:rPr>
              <a:t>3</a:t>
            </a:r>
            <a:r>
              <a:rPr lang="en-US" altLang="ru-RU" sz="2400" dirty="0" smtClean="0">
                <a:ea typeface="ＭＳ Ｐゴシック" panose="020B0600070205080204" pitchFamily="34" charset="-128"/>
              </a:rPr>
              <a:t>	</a:t>
            </a:r>
            <a:endParaRPr lang="ru-RU" altLang="ru-RU" sz="2400" dirty="0" smtClean="0">
              <a:ea typeface="ＭＳ Ｐゴシック" panose="020B0600070205080204" pitchFamily="34" charset="-128"/>
            </a:endParaRPr>
          </a:p>
          <a:p>
            <a:pPr lvl="1"/>
            <a:r>
              <a:rPr lang="ru-RU" altLang="ru-RU" sz="2000" dirty="0">
                <a:ea typeface="ＭＳ Ｐゴシック" panose="020B0600070205080204" pitchFamily="34" charset="-128"/>
              </a:rPr>
              <a:t>два слова считаются похожими, если вес </a:t>
            </a:r>
            <a:r>
              <a:rPr lang="ru-RU" altLang="ru-RU" sz="2000" dirty="0" smtClean="0">
                <a:ea typeface="ＭＳ Ｐゴシック" panose="020B0600070205080204" pitchFamily="34" charset="-128"/>
              </a:rPr>
              <a:t> выравнивания слов</a:t>
            </a:r>
            <a:r>
              <a:rPr lang="en-US" altLang="ru-RU" sz="2000" dirty="0" smtClean="0">
                <a:ea typeface="ＭＳ Ｐゴシック" panose="020B0600070205080204" pitchFamily="34" charset="-128"/>
              </a:rPr>
              <a:t> </a:t>
            </a:r>
            <a:r>
              <a:rPr lang="ru-RU" altLang="ru-RU" sz="2000" dirty="0">
                <a:ea typeface="ＭＳ Ｐゴシック" panose="020B0600070205080204" pitchFamily="34" charset="-128"/>
              </a:rPr>
              <a:t>больше или равен </a:t>
            </a:r>
            <a:r>
              <a:rPr lang="en-US" altLang="ru-RU" sz="2000" dirty="0">
                <a:ea typeface="ＭＳ Ｐゴシック" panose="020B0600070205080204" pitchFamily="34" charset="-128"/>
              </a:rPr>
              <a:t> </a:t>
            </a:r>
            <a:r>
              <a:rPr lang="en-US" altLang="ru-RU" sz="2000" dirty="0" smtClean="0">
                <a:ea typeface="ＭＳ Ｐゴシック" panose="020B0600070205080204" pitchFamily="34" charset="-128"/>
              </a:rPr>
              <a:t>T = 13</a:t>
            </a:r>
            <a:endParaRPr lang="en-US" altLang="ru-RU" sz="2000" dirty="0">
              <a:ea typeface="ＭＳ Ｐゴシック" panose="020B0600070205080204" pitchFamily="34" charset="-128"/>
            </a:endParaRPr>
          </a:p>
          <a:p>
            <a:r>
              <a:rPr lang="ru-RU" altLang="ru-RU" sz="2400" dirty="0">
                <a:ea typeface="ＭＳ Ｐゴシック" panose="020B0600070205080204" pitchFamily="34" charset="-128"/>
              </a:rPr>
              <a:t>Шаг </a:t>
            </a:r>
            <a:r>
              <a:rPr lang="en-US" altLang="ru-RU" sz="2400" dirty="0">
                <a:ea typeface="ＭＳ Ｐゴシック" panose="020B0600070205080204" pitchFamily="34" charset="-128"/>
              </a:rPr>
              <a:t>1:</a:t>
            </a:r>
            <a:r>
              <a:rPr lang="ru-RU" altLang="ru-RU" sz="2400" dirty="0">
                <a:ea typeface="ＭＳ Ｐゴシック" panose="020B0600070205080204" pitchFamily="34" charset="-128"/>
              </a:rPr>
              <a:t> запомним все слова длины </a:t>
            </a:r>
            <a:r>
              <a:rPr lang="en-US" altLang="ru-RU" sz="2400" dirty="0">
                <a:ea typeface="ＭＳ Ｐゴシック" panose="020B0600070205080204" pitchFamily="34" charset="-128"/>
              </a:rPr>
              <a:t>W </a:t>
            </a:r>
            <a:r>
              <a:rPr lang="ru-RU" altLang="ru-RU" sz="2400" dirty="0">
                <a:ea typeface="ＭＳ Ｐゴシック" panose="020B0600070205080204" pitchFamily="34" charset="-128"/>
              </a:rPr>
              <a:t>во входной </a:t>
            </a:r>
            <a:r>
              <a:rPr lang="ru-RU" altLang="ru-RU" sz="2400" dirty="0" smtClean="0">
                <a:ea typeface="ＭＳ Ｐゴシック" panose="020B0600070205080204" pitchFamily="34" charset="-128"/>
              </a:rPr>
              <a:t>последовательности: </a:t>
            </a:r>
            <a:r>
              <a:rPr lang="en-US" altLang="ru-RU" sz="2400" dirty="0" smtClean="0">
                <a:solidFill>
                  <a:srgbClr val="006600"/>
                </a:solidFill>
                <a:ea typeface="ＭＳ Ｐゴシック" panose="020B0600070205080204" pitchFamily="34" charset="-128"/>
              </a:rPr>
              <a:t>QLG  LGV  GVK  VKA  KAG  AGW</a:t>
            </a:r>
            <a:endParaRPr lang="en-US" altLang="ru-RU" sz="2400" dirty="0" smtClean="0">
              <a:ea typeface="ＭＳ Ｐゴシック" panose="020B0600070205080204" pitchFamily="34" charset="-128"/>
            </a:endParaRPr>
          </a:p>
          <a:p>
            <a:r>
              <a:rPr lang="ru-RU" altLang="ru-RU" sz="2400" dirty="0" smtClean="0">
                <a:ea typeface="ＭＳ Ｐゴシック" panose="020B0600070205080204" pitchFamily="34" charset="-128"/>
              </a:rPr>
              <a:t>Шаг 2</a:t>
            </a:r>
            <a:r>
              <a:rPr lang="en-US" altLang="ru-RU" sz="2400" dirty="0" smtClean="0">
                <a:ea typeface="ＭＳ Ｐゴシック" panose="020B0600070205080204" pitchFamily="34" charset="-128"/>
              </a:rPr>
              <a:t>: </a:t>
            </a:r>
            <a:r>
              <a:rPr lang="ru-RU" altLang="ru-RU" sz="2400" dirty="0" smtClean="0">
                <a:ea typeface="ＭＳ Ｐゴシック" panose="020B0600070205080204" pitchFamily="34" charset="-128"/>
              </a:rPr>
              <a:t>Расширим список, добавив похожие слова:</a:t>
            </a:r>
            <a:br>
              <a:rPr lang="ru-RU" altLang="ru-RU" sz="2400" dirty="0" smtClean="0">
                <a:ea typeface="ＭＳ Ｐゴシック" panose="020B0600070205080204" pitchFamily="34" charset="-128"/>
              </a:rPr>
            </a:br>
            <a:r>
              <a:rPr lang="en-US" altLang="ru-RU" sz="2400" dirty="0" smtClean="0">
                <a:ea typeface="ＭＳ Ｐゴシック" panose="020B0600070205080204" pitchFamily="34" charset="-128"/>
              </a:rPr>
              <a:t/>
            </a:r>
            <a:br>
              <a:rPr lang="en-US" altLang="ru-RU" sz="2400" dirty="0" smtClean="0">
                <a:ea typeface="ＭＳ Ｐゴシック" panose="020B0600070205080204" pitchFamily="34" charset="-128"/>
              </a:rPr>
            </a:br>
            <a:r>
              <a:rPr lang="en-US" altLang="ru-RU" sz="2400" dirty="0" smtClean="0">
                <a:ea typeface="ＭＳ Ｐゴシック" panose="020B0600070205080204" pitchFamily="34" charset="-128"/>
              </a:rPr>
              <a:t>                                          </a:t>
            </a:r>
            <a:r>
              <a:rPr lang="en-US" altLang="ru-RU" sz="2400" dirty="0" smtClean="0">
                <a:solidFill>
                  <a:srgbClr val="006600"/>
                </a:solidFill>
                <a:ea typeface="ＭＳ Ｐゴシック" panose="020B0600070205080204" pitchFamily="34" charset="-128"/>
              </a:rPr>
              <a:t>GAK</a:t>
            </a:r>
            <a:r>
              <a:rPr lang="en-US" altLang="ru-RU" sz="2400" dirty="0">
                <a:solidFill>
                  <a:srgbClr val="006600"/>
                </a:solidFill>
                <a:ea typeface="ＭＳ Ｐゴシック" panose="020B0600070205080204" pitchFamily="34" charset="-128"/>
              </a:rPr>
              <a:t> GTK GGK </a:t>
            </a:r>
            <a:r>
              <a:rPr lang="en-US" altLang="ru-RU" sz="2400" dirty="0" smtClean="0">
                <a:solidFill>
                  <a:srgbClr val="006600"/>
                </a:solidFill>
                <a:ea typeface="ＭＳ Ｐゴシック" panose="020B0600070205080204" pitchFamily="34" charset="-128"/>
              </a:rPr>
              <a:t>GLK</a:t>
            </a:r>
            <a:r>
              <a:rPr lang="ru-RU" altLang="ru-RU" sz="2400" dirty="0" smtClean="0">
                <a:solidFill>
                  <a:srgbClr val="006600"/>
                </a:solidFill>
                <a:ea typeface="ＭＳ Ｐゴシック" panose="020B0600070205080204" pitchFamily="34" charset="-128"/>
              </a:rPr>
              <a:t/>
            </a:r>
            <a:br>
              <a:rPr lang="ru-RU" altLang="ru-RU" sz="2400" dirty="0" smtClean="0">
                <a:solidFill>
                  <a:srgbClr val="006600"/>
                </a:solidFill>
                <a:ea typeface="ＭＳ Ｐゴシック" panose="020B0600070205080204" pitchFamily="34" charset="-128"/>
              </a:rPr>
            </a:br>
            <a:r>
              <a:rPr lang="ru-RU" altLang="ru-RU" sz="2400" dirty="0" smtClean="0">
                <a:solidFill>
                  <a:srgbClr val="006600"/>
                </a:solidFill>
                <a:ea typeface="ＭＳ Ｐゴシック" panose="020B0600070205080204" pitchFamily="34" charset="-128"/>
              </a:rPr>
              <a:t>                                     </a:t>
            </a:r>
            <a:r>
              <a:rPr lang="ru-RU" altLang="ru-RU" sz="2400" dirty="0" smtClean="0">
                <a:ea typeface="ＭＳ Ｐゴシック" panose="020B0600070205080204" pitchFamily="34" charset="-128"/>
              </a:rPr>
              <a:t>аналогично для других слов</a:t>
            </a:r>
            <a:endParaRPr lang="en-US" altLang="ru-RU" sz="2400" dirty="0">
              <a:ea typeface="ＭＳ Ｐゴシック" panose="020B0600070205080204" pitchFamily="34" charset="-128"/>
            </a:endParaRPr>
          </a:p>
          <a:p>
            <a:pPr marL="0" indent="0">
              <a:buNone/>
            </a:pPr>
            <a:endParaRPr lang="en-US" altLang="ru-RU" sz="2400" dirty="0" smtClean="0">
              <a:ea typeface="ＭＳ Ｐゴシック" panose="020B0600070205080204" pitchFamily="34" charset="-128"/>
            </a:endParaRPr>
          </a:p>
        </p:txBody>
      </p:sp>
      <p:sp>
        <p:nvSpPr>
          <p:cNvPr id="5" name="Text Box 8"/>
          <p:cNvSpPr txBox="1">
            <a:spLocks noChangeArrowheads="1"/>
          </p:cNvSpPr>
          <p:nvPr/>
        </p:nvSpPr>
        <p:spPr bwMode="auto">
          <a:xfrm>
            <a:off x="1730030" y="4221056"/>
            <a:ext cx="965200" cy="24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ru-RU" sz="1700" dirty="0">
                <a:latin typeface="Courier New" panose="02070309020205020404" pitchFamily="49" charset="0"/>
              </a:rPr>
              <a:t>GVK 18</a:t>
            </a:r>
          </a:p>
          <a:p>
            <a:r>
              <a:rPr lang="en-US" altLang="ru-RU" sz="1700" dirty="0">
                <a:latin typeface="Courier New" panose="02070309020205020404" pitchFamily="49" charset="0"/>
              </a:rPr>
              <a:t>GAK 16</a:t>
            </a:r>
          </a:p>
          <a:p>
            <a:r>
              <a:rPr lang="en-US" altLang="ru-RU" sz="1700" dirty="0">
                <a:latin typeface="Courier New" panose="02070309020205020404" pitchFamily="49" charset="0"/>
              </a:rPr>
              <a:t>GIK 16</a:t>
            </a:r>
          </a:p>
          <a:p>
            <a:r>
              <a:rPr lang="en-US" altLang="ru-RU" sz="1700" dirty="0">
                <a:latin typeface="Courier New" panose="02070309020205020404" pitchFamily="49" charset="0"/>
              </a:rPr>
              <a:t>GGK 14</a:t>
            </a:r>
          </a:p>
          <a:p>
            <a:r>
              <a:rPr lang="en-US" altLang="ru-RU" sz="1700" dirty="0">
                <a:latin typeface="Courier New" panose="02070309020205020404" pitchFamily="49" charset="0"/>
              </a:rPr>
              <a:t>GLK 13</a:t>
            </a:r>
          </a:p>
          <a:p>
            <a:r>
              <a:rPr lang="en-US" altLang="ru-RU" sz="1700" dirty="0">
                <a:latin typeface="Courier New" panose="02070309020205020404" pitchFamily="49" charset="0"/>
              </a:rPr>
              <a:t>GNK 12</a:t>
            </a:r>
          </a:p>
          <a:p>
            <a:r>
              <a:rPr lang="en-US" altLang="ru-RU" sz="1700" dirty="0">
                <a:latin typeface="Courier New" panose="02070309020205020404" pitchFamily="49" charset="0"/>
              </a:rPr>
              <a:t>GRK 11</a:t>
            </a:r>
          </a:p>
          <a:p>
            <a:r>
              <a:rPr lang="en-US" altLang="ru-RU" sz="1700" dirty="0">
                <a:latin typeface="Courier New" panose="02070309020205020404" pitchFamily="49" charset="0"/>
              </a:rPr>
              <a:t>GEK 11</a:t>
            </a:r>
          </a:p>
          <a:p>
            <a:r>
              <a:rPr lang="en-US" altLang="ru-RU" sz="1700" dirty="0">
                <a:latin typeface="Courier New" panose="02070309020205020404" pitchFamily="49" charset="0"/>
              </a:rPr>
              <a:t>GDK 11</a:t>
            </a:r>
          </a:p>
        </p:txBody>
      </p:sp>
      <p:sp>
        <p:nvSpPr>
          <p:cNvPr id="6" name="Line 11"/>
          <p:cNvSpPr>
            <a:spLocks noChangeShapeType="1"/>
          </p:cNvSpPr>
          <p:nvPr/>
        </p:nvSpPr>
        <p:spPr bwMode="auto">
          <a:xfrm>
            <a:off x="561630" y="5541275"/>
            <a:ext cx="2133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7" name="Line 12"/>
          <p:cNvSpPr>
            <a:spLocks noChangeShapeType="1"/>
          </p:cNvSpPr>
          <p:nvPr/>
        </p:nvSpPr>
        <p:spPr bwMode="auto">
          <a:xfrm flipV="1">
            <a:off x="2695230" y="4245875"/>
            <a:ext cx="0" cy="12954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3" name="TextBox 2"/>
          <p:cNvSpPr txBox="1"/>
          <p:nvPr/>
        </p:nvSpPr>
        <p:spPr>
          <a:xfrm>
            <a:off x="3046564" y="6155755"/>
            <a:ext cx="5422638" cy="369332"/>
          </a:xfrm>
          <a:prstGeom prst="rect">
            <a:avLst/>
          </a:prstGeom>
          <a:noFill/>
        </p:spPr>
        <p:txBody>
          <a:bodyPr wrap="none" rtlCol="0">
            <a:spAutoFit/>
          </a:bodyPr>
          <a:lstStyle/>
          <a:p>
            <a:r>
              <a:rPr lang="ru-RU" dirty="0" smtClean="0"/>
              <a:t>Для каждого слова указан вес выравнивания  с</a:t>
            </a:r>
            <a:r>
              <a:rPr lang="en-US" dirty="0" smtClean="0"/>
              <a:t> GVK </a:t>
            </a:r>
            <a:r>
              <a:rPr lang="ru-RU" dirty="0" smtClean="0"/>
              <a:t>  </a:t>
            </a:r>
            <a:endParaRPr lang="ru-RU" dirty="0"/>
          </a:p>
        </p:txBody>
      </p:sp>
      <p:cxnSp>
        <p:nvCxnSpPr>
          <p:cNvPr id="8" name="Прямая со стрелкой 7"/>
          <p:cNvCxnSpPr/>
          <p:nvPr/>
        </p:nvCxnSpPr>
        <p:spPr>
          <a:xfrm flipH="1" flipV="1">
            <a:off x="2882180" y="5371186"/>
            <a:ext cx="1720930" cy="7461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18271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0640" y="10955"/>
            <a:ext cx="8564315" cy="960125"/>
          </a:xfrm>
        </p:spPr>
        <p:txBody>
          <a:bodyPr>
            <a:normAutofit/>
          </a:bodyPr>
          <a:lstStyle/>
          <a:p>
            <a:r>
              <a:rPr lang="ru-RU" altLang="ru-RU" sz="2800" b="1" dirty="0" smtClean="0">
                <a:ea typeface="ＭＳ Ｐゴシック" panose="020B0600070205080204" pitchFamily="34" charset="-128"/>
              </a:rPr>
              <a:t>Отбор банковских последовательностей для выравнивания</a:t>
            </a:r>
            <a:endParaRPr lang="en-US" altLang="ru-RU" sz="2800" b="1" dirty="0" smtClean="0">
              <a:ea typeface="ＭＳ Ｐゴシック" panose="020B0600070205080204" pitchFamily="34" charset="-128"/>
            </a:endParaRPr>
          </a:p>
        </p:txBody>
      </p:sp>
      <p:sp>
        <p:nvSpPr>
          <p:cNvPr id="29699" name="Rectangle 3"/>
          <p:cNvSpPr>
            <a:spLocks noGrp="1" noChangeArrowheads="1"/>
          </p:cNvSpPr>
          <p:nvPr>
            <p:ph type="body" idx="1"/>
          </p:nvPr>
        </p:nvSpPr>
        <p:spPr>
          <a:xfrm>
            <a:off x="232235" y="894270"/>
            <a:ext cx="8756340" cy="921720"/>
          </a:xfrm>
        </p:spPr>
        <p:txBody>
          <a:bodyPr>
            <a:noAutofit/>
          </a:bodyPr>
          <a:lstStyle/>
          <a:p>
            <a:pPr>
              <a:buNone/>
            </a:pPr>
            <a:r>
              <a:rPr lang="ru-RU" altLang="ru-RU" sz="1400" dirty="0" smtClean="0">
                <a:ea typeface="ＭＳ Ｐゴシック" panose="020B0600070205080204" pitchFamily="34" charset="-128"/>
              </a:rPr>
              <a:t>Шаг 3</a:t>
            </a:r>
            <a:r>
              <a:rPr lang="en-US" altLang="ru-RU" sz="1400" dirty="0" smtClean="0">
                <a:ea typeface="ＭＳ Ｐゴシック" panose="020B0600070205080204" pitchFamily="34" charset="-128"/>
              </a:rPr>
              <a:t>: </a:t>
            </a:r>
            <a:r>
              <a:rPr lang="ru-RU" altLang="ru-RU" sz="1400" dirty="0" smtClean="0">
                <a:ea typeface="ＭＳ Ｐゴシック" panose="020B0600070205080204" pitchFamily="34" charset="-128"/>
              </a:rPr>
              <a:t>По </a:t>
            </a:r>
            <a:r>
              <a:rPr lang="ru-RU" altLang="ru-RU" sz="1400" dirty="0" err="1" smtClean="0">
                <a:ea typeface="ＭＳ Ｐゴシック" panose="020B0600070205080204" pitchFamily="34" charset="-128"/>
              </a:rPr>
              <a:t>хэш</a:t>
            </a:r>
            <a:r>
              <a:rPr lang="ru-RU" altLang="ru-RU" sz="1400" dirty="0" smtClean="0">
                <a:ea typeface="ＭＳ Ｐゴシック" panose="020B0600070205080204" pitchFamily="34" charset="-128"/>
              </a:rPr>
              <a:t> таблице составляем список</a:t>
            </a:r>
            <a:r>
              <a:rPr lang="en-US" altLang="ru-RU" sz="1400" dirty="0" smtClean="0">
                <a:ea typeface="ＭＳ Ｐゴシック" panose="020B0600070205080204" pitchFamily="34" charset="-128"/>
              </a:rPr>
              <a:t> </a:t>
            </a:r>
            <a:r>
              <a:rPr lang="ru-RU" altLang="ru-RU" sz="1400" dirty="0" smtClean="0">
                <a:ea typeface="ＭＳ Ｐゴシック" panose="020B0600070205080204" pitchFamily="34" charset="-128"/>
              </a:rPr>
              <a:t>всех находок слов входной последовательности в </a:t>
            </a:r>
            <a:r>
              <a:rPr lang="en-US" altLang="ru-RU" sz="1400" dirty="0" err="1" smtClean="0">
                <a:ea typeface="ＭＳ Ｐゴシック" panose="020B0600070205080204" pitchFamily="34" charset="-128"/>
              </a:rPr>
              <a:t>Uniprot</a:t>
            </a:r>
            <a:r>
              <a:rPr lang="ru-RU" altLang="ru-RU" sz="1400" dirty="0" smtClean="0">
                <a:ea typeface="ＭＳ Ｐゴシック" panose="020B0600070205080204" pitchFamily="34" charset="-128"/>
              </a:rPr>
              <a:t>. Сортировка – по </a:t>
            </a:r>
            <a:r>
              <a:rPr lang="en-US" altLang="ru-RU" sz="1400" dirty="0" smtClean="0">
                <a:ea typeface="ＭＳ Ｐゴシック" panose="020B0600070205080204" pitchFamily="34" charset="-128"/>
              </a:rPr>
              <a:t>AC </a:t>
            </a:r>
            <a:r>
              <a:rPr lang="ru-RU" altLang="ru-RU" sz="1400" dirty="0" smtClean="0">
                <a:ea typeface="ＭＳ Ｐゴシック" panose="020B0600070205080204" pitchFamily="34" charset="-128"/>
              </a:rPr>
              <a:t>и номеру позиции</a:t>
            </a:r>
          </a:p>
          <a:p>
            <a:pPr>
              <a:buNone/>
            </a:pPr>
            <a:r>
              <a:rPr lang="ru-RU" altLang="ru-RU" sz="1400" dirty="0" smtClean="0">
                <a:ea typeface="ＭＳ Ｐゴシック" panose="020B0600070205080204" pitchFamily="34" charset="-128"/>
              </a:rPr>
              <a:t>Для отбора последовательности необходимы ДВА слова на расстоянии </a:t>
            </a:r>
            <a:r>
              <a:rPr lang="en-US" altLang="ru-RU" sz="1400" dirty="0" smtClean="0">
                <a:ea typeface="ＭＳ Ｐゴシック" panose="020B0600070205080204" pitchFamily="34" charset="-128"/>
                <a:sym typeface="Symbol"/>
              </a:rPr>
              <a:t></a:t>
            </a:r>
            <a:r>
              <a:rPr lang="en-US" altLang="ru-RU" sz="1400" dirty="0" smtClean="0">
                <a:ea typeface="ＭＳ Ｐゴシック" panose="020B0600070205080204" pitchFamily="34" charset="-128"/>
              </a:rPr>
              <a:t> A ( A = 20) </a:t>
            </a:r>
            <a:r>
              <a:rPr lang="ru-RU" altLang="ru-RU" sz="1400" dirty="0" smtClean="0">
                <a:ea typeface="ＭＳ Ｐゴシック" panose="020B0600070205080204" pitchFamily="34" charset="-128"/>
              </a:rPr>
              <a:t>причем на ОДНОЙ ДИАГОНАЛИ (след. слайд)</a:t>
            </a:r>
            <a:endParaRPr lang="en-US" altLang="ru-RU" sz="1100" dirty="0" smtClean="0">
              <a:solidFill>
                <a:srgbClr val="006600"/>
              </a:solidFill>
              <a:ea typeface="ＭＳ Ｐゴシック" panose="020B0600070205080204" pitchFamily="34" charset="-128"/>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3548054615"/>
              </p:ext>
            </p:extLst>
          </p:nvPr>
        </p:nvGraphicFramePr>
        <p:xfrm>
          <a:off x="270642" y="2003352"/>
          <a:ext cx="8679528" cy="4651668"/>
        </p:xfrm>
        <a:graphic>
          <a:graphicData uri="http://schemas.openxmlformats.org/drawingml/2006/table">
            <a:tbl>
              <a:tblPr/>
              <a:tblGrid>
                <a:gridCol w="1109711"/>
                <a:gridCol w="1307874"/>
                <a:gridCol w="962053"/>
                <a:gridCol w="5299890"/>
              </a:tblGrid>
              <a:tr h="467159">
                <a:tc>
                  <a:txBody>
                    <a:bodyPr/>
                    <a:lstStyle/>
                    <a:p>
                      <a:r>
                        <a:rPr lang="ru-RU" dirty="0" smtClean="0"/>
                        <a:t>Входное</a:t>
                      </a:r>
                      <a:r>
                        <a:rPr lang="ru-RU" baseline="0" dirty="0" smtClean="0"/>
                        <a:t> слово</a:t>
                      </a:r>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ru-RU" dirty="0" err="1" smtClean="0"/>
                        <a:t>Посладовательность</a:t>
                      </a:r>
                      <a:r>
                        <a:rPr lang="ru-RU" dirty="0" smtClean="0"/>
                        <a:t> (</a:t>
                      </a:r>
                      <a:r>
                        <a:rPr lang="en-US" dirty="0" smtClean="0"/>
                        <a:t>AC)</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Номер</a:t>
                      </a:r>
                      <a:r>
                        <a:rPr lang="ru-RU" baseline="0" dirty="0" smtClean="0"/>
                        <a:t> остатка</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Берем ли для выравнивания</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59">
                <a:tc>
                  <a:txBody>
                    <a:bodyPr/>
                    <a:lstStyle/>
                    <a:p>
                      <a:r>
                        <a:rPr lang="en-US" dirty="0" smtClean="0"/>
                        <a:t>GVK</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QSTFU24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127</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Нет, если только одно совпадение</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58">
                <a:tc>
                  <a:txBody>
                    <a:bodyPr/>
                    <a:lstStyle/>
                    <a:p>
                      <a:r>
                        <a:rPr lang="en-US" dirty="0" smtClean="0"/>
                        <a:t>GVK</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smtClean="0"/>
                        <a:t>ASTRLR1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smtClean="0"/>
                        <a:t>11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Нет, так как расстояние между словами во входной последовательности не равно расстоянию в банковской последовательности</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58">
                <a:tc>
                  <a:txBody>
                    <a:bodyPr/>
                    <a:lstStyle/>
                    <a:p>
                      <a:r>
                        <a:rPr lang="en-US" dirty="0" smtClean="0"/>
                        <a:t>AGW</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smtClean="0"/>
                        <a:t>ASTRLR1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baseline="0" dirty="0" smtClean="0"/>
                        <a:t> 42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58">
                <a:tc>
                  <a:txBody>
                    <a:bodyPr/>
                    <a:lstStyle/>
                    <a:p>
                      <a:r>
                        <a:rPr lang="en-US" dirty="0" smtClean="0"/>
                        <a:t>GLK</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Q42FU2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543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Нет, если только одно совпадение</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58">
                <a:tc>
                  <a:txBody>
                    <a:bodyPr/>
                    <a:lstStyle/>
                    <a:p>
                      <a:r>
                        <a:rPr lang="en-US" dirty="0" smtClean="0"/>
                        <a: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59">
                <a:tc>
                  <a:txBody>
                    <a:bodyPr/>
                    <a:lstStyle/>
                    <a:p>
                      <a:r>
                        <a:rPr lang="en-US" dirty="0" smtClean="0"/>
                        <a:t>QLG</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dirty="0" smtClean="0"/>
                        <a:t>STUF2A4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dirty="0" smtClean="0"/>
                        <a:t>237</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r>
                        <a:rPr lang="ru-RU" baseline="0" dirty="0" smtClean="0"/>
                        <a:t>Берем, так как расстояние между словами во входной </a:t>
                      </a:r>
                      <a:r>
                        <a:rPr lang="ru-RU" baseline="0" dirty="0" err="1" smtClean="0"/>
                        <a:t>последавательности</a:t>
                      </a:r>
                      <a:r>
                        <a:rPr lang="ru-RU" baseline="0" dirty="0" smtClean="0"/>
                        <a:t> равно расстоянию в банковской последовательности</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59">
                <a:tc>
                  <a:txBody>
                    <a:bodyPr/>
                    <a:lstStyle/>
                    <a:p>
                      <a:r>
                        <a:rPr lang="en-US" dirty="0" smtClean="0"/>
                        <a:t>AGW</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dirty="0" smtClean="0"/>
                        <a:t>STUF2A4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dirty="0" smtClean="0"/>
                        <a:t>242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59">
                <a:tc>
                  <a:txBody>
                    <a:bodyPr/>
                    <a:lstStyle/>
                    <a:p>
                      <a:r>
                        <a:rPr lang="en-US" dirty="0" smtClean="0"/>
                        <a:t>GLK</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dirty="0" smtClean="0"/>
                        <a:t>QSTFU24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768127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24260" y="126170"/>
            <a:ext cx="8229600" cy="1387732"/>
          </a:xfrm>
        </p:spPr>
        <p:txBody>
          <a:bodyPr>
            <a:noAutofit/>
          </a:bodyPr>
          <a:lstStyle/>
          <a:p>
            <a:r>
              <a:rPr lang="ru-RU" altLang="ru-RU" sz="2800" dirty="0" smtClean="0"/>
              <a:t>Отбор последовательности: </a:t>
            </a:r>
            <a:br>
              <a:rPr lang="ru-RU" altLang="ru-RU" sz="2800" dirty="0" smtClean="0"/>
            </a:br>
            <a:r>
              <a:rPr lang="ru-RU" altLang="ru-RU" sz="2800" dirty="0" smtClean="0"/>
              <a:t>дв</a:t>
            </a:r>
            <a:r>
              <a:rPr lang="ru-RU" altLang="ru-RU" sz="2800" dirty="0" smtClean="0"/>
              <a:t>а</a:t>
            </a:r>
            <a:r>
              <a:rPr lang="ru-RU" altLang="ru-RU" sz="2800" dirty="0" smtClean="0"/>
              <a:t> </a:t>
            </a:r>
            <a:r>
              <a:rPr lang="ru-RU" altLang="ru-RU" sz="2800" dirty="0" smtClean="0"/>
              <a:t>слова  на одной диагонали на расстоянии меньше </a:t>
            </a:r>
            <a:r>
              <a:rPr lang="en-US" altLang="ru-RU" sz="2800" dirty="0" smtClean="0"/>
              <a:t>A (</a:t>
            </a:r>
            <a:r>
              <a:rPr lang="ru-RU" altLang="ru-RU" sz="2800" dirty="0" smtClean="0"/>
              <a:t>зеленые)</a:t>
            </a:r>
            <a:endParaRPr lang="fr-FR" altLang="ru-RU" sz="2800" dirty="0"/>
          </a:p>
        </p:txBody>
      </p:sp>
      <p:sp>
        <p:nvSpPr>
          <p:cNvPr id="28709" name="Text Box 37"/>
          <p:cNvSpPr txBox="1">
            <a:spLocks noChangeArrowheads="1"/>
          </p:cNvSpPr>
          <p:nvPr/>
        </p:nvSpPr>
        <p:spPr bwMode="auto">
          <a:xfrm>
            <a:off x="1219200" y="1600200"/>
            <a:ext cx="17605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sz="1400">
                <a:solidFill>
                  <a:srgbClr val="FF0000"/>
                </a:solidFill>
                <a:latin typeface="Gill Sans Condensed" pitchFamily="34" charset="0"/>
              </a:rPr>
              <a:t>Database sequence</a:t>
            </a:r>
          </a:p>
        </p:txBody>
      </p:sp>
      <p:sp>
        <p:nvSpPr>
          <p:cNvPr id="28710" name="Rectangle 38"/>
          <p:cNvSpPr>
            <a:spLocks noChangeArrowheads="1"/>
          </p:cNvSpPr>
          <p:nvPr/>
        </p:nvSpPr>
        <p:spPr bwMode="auto">
          <a:xfrm>
            <a:off x="1219200" y="1905000"/>
            <a:ext cx="3200400" cy="20574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1400">
              <a:latin typeface="Gill Sans Condensed" pitchFamily="34" charset="0"/>
            </a:endParaRPr>
          </a:p>
        </p:txBody>
      </p:sp>
      <p:sp>
        <p:nvSpPr>
          <p:cNvPr id="28711" name="Text Box 39"/>
          <p:cNvSpPr txBox="1">
            <a:spLocks noChangeArrowheads="1"/>
          </p:cNvSpPr>
          <p:nvPr/>
        </p:nvSpPr>
        <p:spPr bwMode="auto">
          <a:xfrm>
            <a:off x="838200" y="1905000"/>
            <a:ext cx="396875" cy="574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fr-FR" altLang="ru-RU" sz="1400" dirty="0">
                <a:solidFill>
                  <a:srgbClr val="0000FF"/>
                </a:solidFill>
                <a:latin typeface="Gill Sans Condensed" pitchFamily="34" charset="0"/>
              </a:rPr>
              <a:t>Query</a:t>
            </a:r>
          </a:p>
        </p:txBody>
      </p:sp>
      <p:sp>
        <p:nvSpPr>
          <p:cNvPr id="28712" name="Line 40"/>
          <p:cNvSpPr>
            <a:spLocks noChangeShapeType="1"/>
          </p:cNvSpPr>
          <p:nvPr/>
        </p:nvSpPr>
        <p:spPr bwMode="auto">
          <a:xfrm>
            <a:off x="1219200" y="2286000"/>
            <a:ext cx="1676400" cy="167640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13" name="Line 41"/>
          <p:cNvSpPr>
            <a:spLocks noChangeShapeType="1"/>
          </p:cNvSpPr>
          <p:nvPr/>
        </p:nvSpPr>
        <p:spPr bwMode="auto">
          <a:xfrm>
            <a:off x="2057400" y="1905000"/>
            <a:ext cx="2057400" cy="205740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14" name="Line 42"/>
          <p:cNvSpPr>
            <a:spLocks noChangeShapeType="1"/>
          </p:cNvSpPr>
          <p:nvPr/>
        </p:nvSpPr>
        <p:spPr bwMode="auto">
          <a:xfrm>
            <a:off x="1447800" y="2514600"/>
            <a:ext cx="228600" cy="228600"/>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15" name="Line 43"/>
          <p:cNvSpPr>
            <a:spLocks noChangeShapeType="1"/>
          </p:cNvSpPr>
          <p:nvPr/>
        </p:nvSpPr>
        <p:spPr bwMode="auto">
          <a:xfrm>
            <a:off x="2209800" y="3276600"/>
            <a:ext cx="228600" cy="228600"/>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16" name="Line 44"/>
          <p:cNvSpPr>
            <a:spLocks noChangeShapeType="1"/>
          </p:cNvSpPr>
          <p:nvPr/>
        </p:nvSpPr>
        <p:spPr bwMode="auto">
          <a:xfrm>
            <a:off x="2438400" y="2286000"/>
            <a:ext cx="228600" cy="228600"/>
          </a:xfrm>
          <a:prstGeom prst="line">
            <a:avLst/>
          </a:prstGeom>
          <a:noFill/>
          <a:ln w="57150">
            <a:solidFill>
              <a:srgbClr val="00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17" name="Line 45"/>
          <p:cNvSpPr>
            <a:spLocks noChangeShapeType="1"/>
          </p:cNvSpPr>
          <p:nvPr/>
        </p:nvSpPr>
        <p:spPr bwMode="auto">
          <a:xfrm>
            <a:off x="2895600" y="2743200"/>
            <a:ext cx="228600" cy="228600"/>
          </a:xfrm>
          <a:prstGeom prst="line">
            <a:avLst/>
          </a:prstGeom>
          <a:noFill/>
          <a:ln w="57150">
            <a:solidFill>
              <a:srgbClr val="00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18" name="Line 46"/>
          <p:cNvSpPr>
            <a:spLocks noChangeShapeType="1"/>
          </p:cNvSpPr>
          <p:nvPr/>
        </p:nvSpPr>
        <p:spPr bwMode="auto">
          <a:xfrm>
            <a:off x="3733800" y="3581400"/>
            <a:ext cx="228600" cy="228600"/>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19" name="Text Box 47"/>
          <p:cNvSpPr txBox="1">
            <a:spLocks noChangeArrowheads="1"/>
          </p:cNvSpPr>
          <p:nvPr/>
        </p:nvSpPr>
        <p:spPr bwMode="auto">
          <a:xfrm>
            <a:off x="3962400" y="2057400"/>
            <a:ext cx="3032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sz="1400">
                <a:latin typeface="Gill Sans Condensed" pitchFamily="34" charset="0"/>
              </a:rPr>
              <a:t>A</a:t>
            </a:r>
          </a:p>
        </p:txBody>
      </p:sp>
      <p:sp>
        <p:nvSpPr>
          <p:cNvPr id="28720" name="Line 48"/>
          <p:cNvSpPr>
            <a:spLocks noChangeShapeType="1"/>
          </p:cNvSpPr>
          <p:nvPr/>
        </p:nvSpPr>
        <p:spPr bwMode="auto">
          <a:xfrm>
            <a:off x="3733800" y="2057400"/>
            <a:ext cx="457200" cy="457200"/>
          </a:xfrm>
          <a:prstGeom prst="line">
            <a:avLst/>
          </a:prstGeom>
          <a:noFill/>
          <a:ln w="19050">
            <a:solidFill>
              <a:schemeClr val="tx1"/>
            </a:solidFill>
            <a:round/>
            <a:headEnd type="stealth" w="med" len="me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21" name="Line 49"/>
          <p:cNvSpPr>
            <a:spLocks noChangeShapeType="1"/>
          </p:cNvSpPr>
          <p:nvPr/>
        </p:nvSpPr>
        <p:spPr bwMode="auto">
          <a:xfrm>
            <a:off x="2792413" y="2640013"/>
            <a:ext cx="457200" cy="457200"/>
          </a:xfrm>
          <a:prstGeom prst="line">
            <a:avLst/>
          </a:prstGeom>
          <a:noFill/>
          <a:ln w="28575">
            <a:solidFill>
              <a:srgbClr val="00FF00"/>
            </a:solidFill>
            <a:round/>
            <a:headEnd type="stealth" w="med" len="me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22" name="Text Box 50"/>
          <p:cNvSpPr txBox="1">
            <a:spLocks noChangeArrowheads="1"/>
          </p:cNvSpPr>
          <p:nvPr/>
        </p:nvSpPr>
        <p:spPr bwMode="auto">
          <a:xfrm>
            <a:off x="4953000" y="2514600"/>
            <a:ext cx="3140075"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fr-FR" altLang="ru-RU" sz="1400">
                <a:latin typeface="Gill Sans Condensed" pitchFamily="34" charset="0"/>
              </a:rPr>
              <a:t>Ungapped extension if:</a:t>
            </a:r>
          </a:p>
          <a:p>
            <a:r>
              <a:rPr lang="fr-FR" altLang="ru-RU" sz="1400">
                <a:latin typeface="Gill Sans Condensed" pitchFamily="34" charset="0"/>
              </a:rPr>
              <a:t>2 "Hits" are on the same diagonal but at a distance less than A</a:t>
            </a:r>
          </a:p>
        </p:txBody>
      </p:sp>
      <p:sp>
        <p:nvSpPr>
          <p:cNvPr id="28723" name="Line 51"/>
          <p:cNvSpPr>
            <a:spLocks noChangeShapeType="1"/>
          </p:cNvSpPr>
          <p:nvPr/>
        </p:nvSpPr>
        <p:spPr bwMode="auto">
          <a:xfrm>
            <a:off x="2895600" y="1752600"/>
            <a:ext cx="137160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24" name="Line 52"/>
          <p:cNvSpPr>
            <a:spLocks noChangeShapeType="1"/>
          </p:cNvSpPr>
          <p:nvPr/>
        </p:nvSpPr>
        <p:spPr bwMode="auto">
          <a:xfrm>
            <a:off x="1030288" y="2667000"/>
            <a:ext cx="0" cy="12192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 name="Group 53"/>
          <p:cNvGrpSpPr>
            <a:grpSpLocks/>
          </p:cNvGrpSpPr>
          <p:nvPr/>
        </p:nvGrpSpPr>
        <p:grpSpPr bwMode="auto">
          <a:xfrm>
            <a:off x="838200" y="4114800"/>
            <a:ext cx="7467600" cy="2362200"/>
            <a:chOff x="1008" y="2592"/>
            <a:chExt cx="4704" cy="1488"/>
          </a:xfrm>
        </p:grpSpPr>
        <p:grpSp>
          <p:nvGrpSpPr>
            <p:cNvPr id="3" name="Group 54"/>
            <p:cNvGrpSpPr>
              <a:grpSpLocks/>
            </p:cNvGrpSpPr>
            <p:nvPr/>
          </p:nvGrpSpPr>
          <p:grpSpPr bwMode="auto">
            <a:xfrm>
              <a:off x="1008" y="2592"/>
              <a:ext cx="2256" cy="1488"/>
              <a:chOff x="1008" y="2592"/>
              <a:chExt cx="2256" cy="1488"/>
            </a:xfrm>
          </p:grpSpPr>
          <p:sp>
            <p:nvSpPr>
              <p:cNvPr id="28727" name="Text Box 55"/>
              <p:cNvSpPr txBox="1">
                <a:spLocks noChangeArrowheads="1"/>
              </p:cNvSpPr>
              <p:nvPr/>
            </p:nvSpPr>
            <p:spPr bwMode="auto">
              <a:xfrm>
                <a:off x="1248" y="2592"/>
                <a:ext cx="1109"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sz="1400" dirty="0">
                    <a:solidFill>
                      <a:srgbClr val="FF0000"/>
                    </a:solidFill>
                    <a:latin typeface="Gill Sans Condensed" pitchFamily="34" charset="0"/>
                  </a:rPr>
                  <a:t>Database sequence</a:t>
                </a:r>
              </a:p>
            </p:txBody>
          </p:sp>
          <p:sp>
            <p:nvSpPr>
              <p:cNvPr id="28728" name="Rectangle 56"/>
              <p:cNvSpPr>
                <a:spLocks noChangeArrowheads="1"/>
              </p:cNvSpPr>
              <p:nvPr/>
            </p:nvSpPr>
            <p:spPr bwMode="auto">
              <a:xfrm>
                <a:off x="1248" y="2784"/>
                <a:ext cx="2016" cy="1296"/>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1400">
                  <a:latin typeface="Gill Sans Condensed" pitchFamily="34" charset="0"/>
                </a:endParaRPr>
              </a:p>
            </p:txBody>
          </p:sp>
          <p:sp>
            <p:nvSpPr>
              <p:cNvPr id="28729" name="Text Box 57"/>
              <p:cNvSpPr txBox="1">
                <a:spLocks noChangeArrowheads="1"/>
              </p:cNvSpPr>
              <p:nvPr/>
            </p:nvSpPr>
            <p:spPr bwMode="auto">
              <a:xfrm>
                <a:off x="1008" y="2784"/>
                <a:ext cx="250" cy="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fr-FR" altLang="ru-RU" sz="1400">
                    <a:solidFill>
                      <a:srgbClr val="0000FF"/>
                    </a:solidFill>
                    <a:latin typeface="Gill Sans Condensed" pitchFamily="34" charset="0"/>
                  </a:rPr>
                  <a:t>Query</a:t>
                </a:r>
              </a:p>
            </p:txBody>
          </p:sp>
          <p:sp>
            <p:nvSpPr>
              <p:cNvPr id="28730" name="Line 58"/>
              <p:cNvSpPr>
                <a:spLocks noChangeShapeType="1"/>
              </p:cNvSpPr>
              <p:nvPr/>
            </p:nvSpPr>
            <p:spPr bwMode="auto">
              <a:xfrm>
                <a:off x="1248" y="3024"/>
                <a:ext cx="1056" cy="1056"/>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31" name="Line 59"/>
              <p:cNvSpPr>
                <a:spLocks noChangeShapeType="1"/>
              </p:cNvSpPr>
              <p:nvPr/>
            </p:nvSpPr>
            <p:spPr bwMode="auto">
              <a:xfrm>
                <a:off x="1776" y="2784"/>
                <a:ext cx="1296" cy="1296"/>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32" name="Line 60"/>
              <p:cNvSpPr>
                <a:spLocks noChangeShapeType="1"/>
              </p:cNvSpPr>
              <p:nvPr/>
            </p:nvSpPr>
            <p:spPr bwMode="auto">
              <a:xfrm>
                <a:off x="1392" y="3168"/>
                <a:ext cx="144" cy="144"/>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33" name="Line 61"/>
              <p:cNvSpPr>
                <a:spLocks noChangeShapeType="1"/>
              </p:cNvSpPr>
              <p:nvPr/>
            </p:nvSpPr>
            <p:spPr bwMode="auto">
              <a:xfrm>
                <a:off x="1872" y="3648"/>
                <a:ext cx="144" cy="144"/>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34" name="Line 62"/>
              <p:cNvSpPr>
                <a:spLocks noChangeShapeType="1"/>
              </p:cNvSpPr>
              <p:nvPr/>
            </p:nvSpPr>
            <p:spPr bwMode="auto">
              <a:xfrm>
                <a:off x="2832" y="3840"/>
                <a:ext cx="144" cy="144"/>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35" name="Text Box 63"/>
              <p:cNvSpPr txBox="1">
                <a:spLocks noChangeArrowheads="1"/>
              </p:cNvSpPr>
              <p:nvPr/>
            </p:nvSpPr>
            <p:spPr bwMode="auto">
              <a:xfrm>
                <a:off x="2976" y="2880"/>
                <a:ext cx="191"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sz="1400">
                    <a:latin typeface="Gill Sans Condensed" pitchFamily="34" charset="0"/>
                  </a:rPr>
                  <a:t>A</a:t>
                </a:r>
              </a:p>
            </p:txBody>
          </p:sp>
          <p:sp>
            <p:nvSpPr>
              <p:cNvPr id="28736" name="Line 64"/>
              <p:cNvSpPr>
                <a:spLocks noChangeShapeType="1"/>
              </p:cNvSpPr>
              <p:nvPr/>
            </p:nvSpPr>
            <p:spPr bwMode="auto">
              <a:xfrm>
                <a:off x="2832" y="2880"/>
                <a:ext cx="288" cy="288"/>
              </a:xfrm>
              <a:prstGeom prst="line">
                <a:avLst/>
              </a:prstGeom>
              <a:noFill/>
              <a:ln w="19050">
                <a:solidFill>
                  <a:schemeClr val="tx1"/>
                </a:solidFill>
                <a:round/>
                <a:headEnd type="stealth" w="med" len="me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37" name="Line 65"/>
              <p:cNvSpPr>
                <a:spLocks noChangeShapeType="1"/>
              </p:cNvSpPr>
              <p:nvPr/>
            </p:nvSpPr>
            <p:spPr bwMode="auto">
              <a:xfrm>
                <a:off x="2304" y="2688"/>
                <a:ext cx="864"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38" name="Line 66"/>
              <p:cNvSpPr>
                <a:spLocks noChangeShapeType="1"/>
              </p:cNvSpPr>
              <p:nvPr/>
            </p:nvSpPr>
            <p:spPr bwMode="auto">
              <a:xfrm>
                <a:off x="1129" y="3264"/>
                <a:ext cx="0" cy="768"/>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39" name="Freeform 67" descr="Diagonales larges vers le haut"/>
              <p:cNvSpPr>
                <a:spLocks/>
              </p:cNvSpPr>
              <p:nvPr/>
            </p:nvSpPr>
            <p:spPr bwMode="auto">
              <a:xfrm>
                <a:off x="1744" y="2802"/>
                <a:ext cx="1173" cy="1151"/>
              </a:xfrm>
              <a:custGeom>
                <a:avLst/>
                <a:gdLst>
                  <a:gd name="T0" fmla="*/ 344 w 1173"/>
                  <a:gd name="T1" fmla="*/ 294 h 1151"/>
                  <a:gd name="T2" fmla="*/ 302 w 1173"/>
                  <a:gd name="T3" fmla="*/ 237 h 1151"/>
                  <a:gd name="T4" fmla="*/ 320 w 1173"/>
                  <a:gd name="T5" fmla="*/ 120 h 1151"/>
                  <a:gd name="T6" fmla="*/ 194 w 1173"/>
                  <a:gd name="T7" fmla="*/ 3 h 1151"/>
                  <a:gd name="T8" fmla="*/ 38 w 1173"/>
                  <a:gd name="T9" fmla="*/ 39 h 1151"/>
                  <a:gd name="T10" fmla="*/ 14 w 1173"/>
                  <a:gd name="T11" fmla="*/ 84 h 1151"/>
                  <a:gd name="T12" fmla="*/ 8 w 1173"/>
                  <a:gd name="T13" fmla="*/ 195 h 1151"/>
                  <a:gd name="T14" fmla="*/ 206 w 1173"/>
                  <a:gd name="T15" fmla="*/ 279 h 1151"/>
                  <a:gd name="T16" fmla="*/ 317 w 1173"/>
                  <a:gd name="T17" fmla="*/ 303 h 1151"/>
                  <a:gd name="T18" fmla="*/ 362 w 1173"/>
                  <a:gd name="T19" fmla="*/ 324 h 1151"/>
                  <a:gd name="T20" fmla="*/ 413 w 1173"/>
                  <a:gd name="T21" fmla="*/ 372 h 1151"/>
                  <a:gd name="T22" fmla="*/ 464 w 1173"/>
                  <a:gd name="T23" fmla="*/ 411 h 1151"/>
                  <a:gd name="T24" fmla="*/ 494 w 1173"/>
                  <a:gd name="T25" fmla="*/ 453 h 1151"/>
                  <a:gd name="T26" fmla="*/ 521 w 1173"/>
                  <a:gd name="T27" fmla="*/ 480 h 1151"/>
                  <a:gd name="T28" fmla="*/ 563 w 1173"/>
                  <a:gd name="T29" fmla="*/ 513 h 1151"/>
                  <a:gd name="T30" fmla="*/ 614 w 1173"/>
                  <a:gd name="T31" fmla="*/ 576 h 1151"/>
                  <a:gd name="T32" fmla="*/ 671 w 1173"/>
                  <a:gd name="T33" fmla="*/ 681 h 1151"/>
                  <a:gd name="T34" fmla="*/ 689 w 1173"/>
                  <a:gd name="T35" fmla="*/ 777 h 1151"/>
                  <a:gd name="T36" fmla="*/ 680 w 1173"/>
                  <a:gd name="T37" fmla="*/ 879 h 1151"/>
                  <a:gd name="T38" fmla="*/ 692 w 1173"/>
                  <a:gd name="T39" fmla="*/ 1038 h 1151"/>
                  <a:gd name="T40" fmla="*/ 734 w 1173"/>
                  <a:gd name="T41" fmla="*/ 1113 h 1151"/>
                  <a:gd name="T42" fmla="*/ 866 w 1173"/>
                  <a:gd name="T43" fmla="*/ 1134 h 1151"/>
                  <a:gd name="T44" fmla="*/ 944 w 1173"/>
                  <a:gd name="T45" fmla="*/ 1071 h 1151"/>
                  <a:gd name="T46" fmla="*/ 1091 w 1173"/>
                  <a:gd name="T47" fmla="*/ 987 h 1151"/>
                  <a:gd name="T48" fmla="*/ 1172 w 1173"/>
                  <a:gd name="T49" fmla="*/ 789 h 1151"/>
                  <a:gd name="T50" fmla="*/ 1136 w 1173"/>
                  <a:gd name="T51" fmla="*/ 660 h 1151"/>
                  <a:gd name="T52" fmla="*/ 1070 w 1173"/>
                  <a:gd name="T53" fmla="*/ 603 h 1151"/>
                  <a:gd name="T54" fmla="*/ 986 w 1173"/>
                  <a:gd name="T55" fmla="*/ 564 h 1151"/>
                  <a:gd name="T56" fmla="*/ 815 w 1173"/>
                  <a:gd name="T57" fmla="*/ 591 h 1151"/>
                  <a:gd name="T58" fmla="*/ 728 w 1173"/>
                  <a:gd name="T59" fmla="*/ 609 h 1151"/>
                  <a:gd name="T60" fmla="*/ 635 w 1173"/>
                  <a:gd name="T61" fmla="*/ 597 h 1151"/>
                  <a:gd name="T62" fmla="*/ 593 w 1173"/>
                  <a:gd name="T63" fmla="*/ 564 h 1151"/>
                  <a:gd name="T64" fmla="*/ 506 w 1173"/>
                  <a:gd name="T65" fmla="*/ 456 h 1151"/>
                  <a:gd name="T66" fmla="*/ 479 w 1173"/>
                  <a:gd name="T67" fmla="*/ 429 h 1151"/>
                  <a:gd name="T68" fmla="*/ 407 w 1173"/>
                  <a:gd name="T69" fmla="*/ 363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3" h="1151">
                    <a:moveTo>
                      <a:pt x="395" y="342"/>
                    </a:moveTo>
                    <a:cubicBezTo>
                      <a:pt x="376" y="328"/>
                      <a:pt x="363" y="307"/>
                      <a:pt x="344" y="294"/>
                    </a:cubicBezTo>
                    <a:cubicBezTo>
                      <a:pt x="330" y="273"/>
                      <a:pt x="338" y="280"/>
                      <a:pt x="323" y="270"/>
                    </a:cubicBezTo>
                    <a:cubicBezTo>
                      <a:pt x="319" y="257"/>
                      <a:pt x="307" y="252"/>
                      <a:pt x="302" y="237"/>
                    </a:cubicBezTo>
                    <a:cubicBezTo>
                      <a:pt x="303" y="210"/>
                      <a:pt x="303" y="183"/>
                      <a:pt x="305" y="156"/>
                    </a:cubicBezTo>
                    <a:cubicBezTo>
                      <a:pt x="306" y="146"/>
                      <a:pt x="317" y="129"/>
                      <a:pt x="320" y="120"/>
                    </a:cubicBezTo>
                    <a:cubicBezTo>
                      <a:pt x="321" y="117"/>
                      <a:pt x="323" y="111"/>
                      <a:pt x="323" y="111"/>
                    </a:cubicBezTo>
                    <a:cubicBezTo>
                      <a:pt x="312" y="31"/>
                      <a:pt x="266" y="17"/>
                      <a:pt x="194" y="3"/>
                    </a:cubicBezTo>
                    <a:cubicBezTo>
                      <a:pt x="106" y="6"/>
                      <a:pt x="117" y="0"/>
                      <a:pt x="68" y="12"/>
                    </a:cubicBezTo>
                    <a:cubicBezTo>
                      <a:pt x="55" y="21"/>
                      <a:pt x="53" y="34"/>
                      <a:pt x="38" y="39"/>
                    </a:cubicBezTo>
                    <a:cubicBezTo>
                      <a:pt x="32" y="48"/>
                      <a:pt x="26" y="57"/>
                      <a:pt x="20" y="66"/>
                    </a:cubicBezTo>
                    <a:cubicBezTo>
                      <a:pt x="16" y="71"/>
                      <a:pt x="16" y="78"/>
                      <a:pt x="14" y="84"/>
                    </a:cubicBezTo>
                    <a:cubicBezTo>
                      <a:pt x="13" y="87"/>
                      <a:pt x="11" y="93"/>
                      <a:pt x="11" y="93"/>
                    </a:cubicBezTo>
                    <a:cubicBezTo>
                      <a:pt x="9" y="124"/>
                      <a:pt x="0" y="164"/>
                      <a:pt x="8" y="195"/>
                    </a:cubicBezTo>
                    <a:cubicBezTo>
                      <a:pt x="18" y="231"/>
                      <a:pt x="73" y="247"/>
                      <a:pt x="104" y="255"/>
                    </a:cubicBezTo>
                    <a:cubicBezTo>
                      <a:pt x="135" y="278"/>
                      <a:pt x="168" y="274"/>
                      <a:pt x="206" y="279"/>
                    </a:cubicBezTo>
                    <a:cubicBezTo>
                      <a:pt x="230" y="282"/>
                      <a:pt x="251" y="291"/>
                      <a:pt x="275" y="294"/>
                    </a:cubicBezTo>
                    <a:cubicBezTo>
                      <a:pt x="289" y="299"/>
                      <a:pt x="302" y="301"/>
                      <a:pt x="317" y="303"/>
                    </a:cubicBezTo>
                    <a:cubicBezTo>
                      <a:pt x="326" y="306"/>
                      <a:pt x="336" y="307"/>
                      <a:pt x="344" y="312"/>
                    </a:cubicBezTo>
                    <a:cubicBezTo>
                      <a:pt x="350" y="316"/>
                      <a:pt x="362" y="324"/>
                      <a:pt x="362" y="324"/>
                    </a:cubicBezTo>
                    <a:cubicBezTo>
                      <a:pt x="367" y="339"/>
                      <a:pt x="381" y="352"/>
                      <a:pt x="395" y="360"/>
                    </a:cubicBezTo>
                    <a:cubicBezTo>
                      <a:pt x="401" y="364"/>
                      <a:pt x="407" y="368"/>
                      <a:pt x="413" y="372"/>
                    </a:cubicBezTo>
                    <a:cubicBezTo>
                      <a:pt x="416" y="374"/>
                      <a:pt x="422" y="378"/>
                      <a:pt x="422" y="378"/>
                    </a:cubicBezTo>
                    <a:cubicBezTo>
                      <a:pt x="429" y="400"/>
                      <a:pt x="443" y="404"/>
                      <a:pt x="464" y="411"/>
                    </a:cubicBezTo>
                    <a:cubicBezTo>
                      <a:pt x="473" y="424"/>
                      <a:pt x="474" y="435"/>
                      <a:pt x="488" y="444"/>
                    </a:cubicBezTo>
                    <a:cubicBezTo>
                      <a:pt x="490" y="447"/>
                      <a:pt x="491" y="450"/>
                      <a:pt x="494" y="453"/>
                    </a:cubicBezTo>
                    <a:cubicBezTo>
                      <a:pt x="497" y="456"/>
                      <a:pt x="501" y="456"/>
                      <a:pt x="503" y="459"/>
                    </a:cubicBezTo>
                    <a:cubicBezTo>
                      <a:pt x="511" y="469"/>
                      <a:pt x="506" y="475"/>
                      <a:pt x="521" y="480"/>
                    </a:cubicBezTo>
                    <a:cubicBezTo>
                      <a:pt x="527" y="490"/>
                      <a:pt x="536" y="494"/>
                      <a:pt x="545" y="501"/>
                    </a:cubicBezTo>
                    <a:cubicBezTo>
                      <a:pt x="551" y="505"/>
                      <a:pt x="563" y="513"/>
                      <a:pt x="563" y="513"/>
                    </a:cubicBezTo>
                    <a:cubicBezTo>
                      <a:pt x="567" y="525"/>
                      <a:pt x="579" y="536"/>
                      <a:pt x="590" y="543"/>
                    </a:cubicBezTo>
                    <a:cubicBezTo>
                      <a:pt x="595" y="558"/>
                      <a:pt x="602" y="568"/>
                      <a:pt x="614" y="576"/>
                    </a:cubicBezTo>
                    <a:cubicBezTo>
                      <a:pt x="628" y="597"/>
                      <a:pt x="619" y="592"/>
                      <a:pt x="635" y="597"/>
                    </a:cubicBezTo>
                    <a:cubicBezTo>
                      <a:pt x="653" y="624"/>
                      <a:pt x="663" y="650"/>
                      <a:pt x="671" y="681"/>
                    </a:cubicBezTo>
                    <a:cubicBezTo>
                      <a:pt x="672" y="692"/>
                      <a:pt x="673" y="732"/>
                      <a:pt x="677" y="750"/>
                    </a:cubicBezTo>
                    <a:cubicBezTo>
                      <a:pt x="686" y="787"/>
                      <a:pt x="679" y="754"/>
                      <a:pt x="689" y="777"/>
                    </a:cubicBezTo>
                    <a:cubicBezTo>
                      <a:pt x="692" y="783"/>
                      <a:pt x="683" y="816"/>
                      <a:pt x="683" y="816"/>
                    </a:cubicBezTo>
                    <a:cubicBezTo>
                      <a:pt x="680" y="841"/>
                      <a:pt x="695" y="857"/>
                      <a:pt x="680" y="879"/>
                    </a:cubicBezTo>
                    <a:cubicBezTo>
                      <a:pt x="677" y="903"/>
                      <a:pt x="676" y="939"/>
                      <a:pt x="671" y="963"/>
                    </a:cubicBezTo>
                    <a:cubicBezTo>
                      <a:pt x="676" y="994"/>
                      <a:pt x="682" y="1008"/>
                      <a:pt x="692" y="1038"/>
                    </a:cubicBezTo>
                    <a:cubicBezTo>
                      <a:pt x="697" y="1053"/>
                      <a:pt x="711" y="1068"/>
                      <a:pt x="716" y="1083"/>
                    </a:cubicBezTo>
                    <a:cubicBezTo>
                      <a:pt x="719" y="1092"/>
                      <a:pt x="728" y="1107"/>
                      <a:pt x="734" y="1113"/>
                    </a:cubicBezTo>
                    <a:cubicBezTo>
                      <a:pt x="745" y="1124"/>
                      <a:pt x="775" y="1132"/>
                      <a:pt x="791" y="1140"/>
                    </a:cubicBezTo>
                    <a:cubicBezTo>
                      <a:pt x="811" y="1138"/>
                      <a:pt x="849" y="1151"/>
                      <a:pt x="866" y="1134"/>
                    </a:cubicBezTo>
                    <a:cubicBezTo>
                      <a:pt x="882" y="1118"/>
                      <a:pt x="899" y="1104"/>
                      <a:pt x="920" y="1095"/>
                    </a:cubicBezTo>
                    <a:cubicBezTo>
                      <a:pt x="932" y="1090"/>
                      <a:pt x="932" y="1077"/>
                      <a:pt x="944" y="1071"/>
                    </a:cubicBezTo>
                    <a:cubicBezTo>
                      <a:pt x="972" y="1057"/>
                      <a:pt x="1000" y="1043"/>
                      <a:pt x="1028" y="1029"/>
                    </a:cubicBezTo>
                    <a:cubicBezTo>
                      <a:pt x="1048" y="1019"/>
                      <a:pt x="1076" y="1006"/>
                      <a:pt x="1091" y="987"/>
                    </a:cubicBezTo>
                    <a:cubicBezTo>
                      <a:pt x="1113" y="959"/>
                      <a:pt x="1126" y="926"/>
                      <a:pt x="1145" y="897"/>
                    </a:cubicBezTo>
                    <a:cubicBezTo>
                      <a:pt x="1154" y="861"/>
                      <a:pt x="1163" y="825"/>
                      <a:pt x="1172" y="789"/>
                    </a:cubicBezTo>
                    <a:cubicBezTo>
                      <a:pt x="1172" y="785"/>
                      <a:pt x="1173" y="703"/>
                      <a:pt x="1157" y="687"/>
                    </a:cubicBezTo>
                    <a:cubicBezTo>
                      <a:pt x="1143" y="673"/>
                      <a:pt x="1150" y="682"/>
                      <a:pt x="1136" y="660"/>
                    </a:cubicBezTo>
                    <a:cubicBezTo>
                      <a:pt x="1131" y="653"/>
                      <a:pt x="1118" y="642"/>
                      <a:pt x="1118" y="642"/>
                    </a:cubicBezTo>
                    <a:cubicBezTo>
                      <a:pt x="1110" y="617"/>
                      <a:pt x="1092" y="613"/>
                      <a:pt x="1070" y="603"/>
                    </a:cubicBezTo>
                    <a:cubicBezTo>
                      <a:pt x="1054" y="596"/>
                      <a:pt x="1043" y="582"/>
                      <a:pt x="1028" y="576"/>
                    </a:cubicBezTo>
                    <a:cubicBezTo>
                      <a:pt x="1015" y="570"/>
                      <a:pt x="1000" y="569"/>
                      <a:pt x="986" y="564"/>
                    </a:cubicBezTo>
                    <a:cubicBezTo>
                      <a:pt x="962" y="565"/>
                      <a:pt x="938" y="565"/>
                      <a:pt x="914" y="567"/>
                    </a:cubicBezTo>
                    <a:cubicBezTo>
                      <a:pt x="881" y="569"/>
                      <a:pt x="848" y="586"/>
                      <a:pt x="815" y="591"/>
                    </a:cubicBezTo>
                    <a:cubicBezTo>
                      <a:pt x="796" y="594"/>
                      <a:pt x="777" y="599"/>
                      <a:pt x="758" y="603"/>
                    </a:cubicBezTo>
                    <a:cubicBezTo>
                      <a:pt x="748" y="605"/>
                      <a:pt x="728" y="609"/>
                      <a:pt x="728" y="609"/>
                    </a:cubicBezTo>
                    <a:cubicBezTo>
                      <a:pt x="708" y="608"/>
                      <a:pt x="688" y="608"/>
                      <a:pt x="668" y="606"/>
                    </a:cubicBezTo>
                    <a:cubicBezTo>
                      <a:pt x="657" y="605"/>
                      <a:pt x="635" y="597"/>
                      <a:pt x="635" y="597"/>
                    </a:cubicBezTo>
                    <a:cubicBezTo>
                      <a:pt x="625" y="582"/>
                      <a:pt x="632" y="590"/>
                      <a:pt x="611" y="576"/>
                    </a:cubicBezTo>
                    <a:cubicBezTo>
                      <a:pt x="605" y="572"/>
                      <a:pt x="593" y="564"/>
                      <a:pt x="593" y="564"/>
                    </a:cubicBezTo>
                    <a:cubicBezTo>
                      <a:pt x="576" y="539"/>
                      <a:pt x="575" y="506"/>
                      <a:pt x="542" y="495"/>
                    </a:cubicBezTo>
                    <a:cubicBezTo>
                      <a:pt x="532" y="480"/>
                      <a:pt x="519" y="468"/>
                      <a:pt x="506" y="456"/>
                    </a:cubicBezTo>
                    <a:cubicBezTo>
                      <a:pt x="500" y="450"/>
                      <a:pt x="494" y="444"/>
                      <a:pt x="488" y="438"/>
                    </a:cubicBezTo>
                    <a:cubicBezTo>
                      <a:pt x="485" y="435"/>
                      <a:pt x="479" y="429"/>
                      <a:pt x="479" y="429"/>
                    </a:cubicBezTo>
                    <a:cubicBezTo>
                      <a:pt x="471" y="406"/>
                      <a:pt x="450" y="400"/>
                      <a:pt x="434" y="384"/>
                    </a:cubicBezTo>
                    <a:cubicBezTo>
                      <a:pt x="426" y="376"/>
                      <a:pt x="407" y="363"/>
                      <a:pt x="407" y="363"/>
                    </a:cubicBezTo>
                    <a:cubicBezTo>
                      <a:pt x="394" y="344"/>
                      <a:pt x="395" y="352"/>
                      <a:pt x="395" y="342"/>
                    </a:cubicBezTo>
                    <a:close/>
                  </a:path>
                </a:pathLst>
              </a:custGeom>
              <a:pattFill prst="wdUpDiag">
                <a:fgClr>
                  <a:srgbClr val="00FF00"/>
                </a:fgClr>
                <a:bgClr>
                  <a:schemeClr val="bg1"/>
                </a:bgClr>
              </a:patt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740" name="Line 68"/>
              <p:cNvSpPr>
                <a:spLocks noChangeShapeType="1"/>
              </p:cNvSpPr>
              <p:nvPr/>
            </p:nvSpPr>
            <p:spPr bwMode="auto">
              <a:xfrm>
                <a:off x="2016" y="3024"/>
                <a:ext cx="432" cy="432"/>
              </a:xfrm>
              <a:prstGeom prst="line">
                <a:avLst/>
              </a:prstGeom>
              <a:noFill/>
              <a:ln w="57150">
                <a:solidFill>
                  <a:srgbClr val="00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8741" name="Text Box 69"/>
            <p:cNvSpPr txBox="1">
              <a:spLocks noChangeArrowheads="1"/>
            </p:cNvSpPr>
            <p:nvPr/>
          </p:nvSpPr>
          <p:spPr bwMode="auto">
            <a:xfrm>
              <a:off x="3600" y="3140"/>
              <a:ext cx="2112" cy="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fr-FR" altLang="ru-RU" sz="1400">
                  <a:latin typeface="Gill Sans Condensed" pitchFamily="34" charset="0"/>
                </a:rPr>
                <a:t>Extension using </a:t>
              </a:r>
              <a:r>
                <a:rPr lang="fr-FR" altLang="ru-RU" sz="1400">
                  <a:solidFill>
                    <a:srgbClr val="0000FF"/>
                  </a:solidFill>
                  <a:latin typeface="Gill Sans Condensed" pitchFamily="34" charset="0"/>
                </a:rPr>
                <a:t>dynamic programming</a:t>
              </a:r>
              <a:endParaRPr lang="fr-FR" altLang="ru-RU" sz="1400">
                <a:latin typeface="Gill Sans Condensed" pitchFamily="34" charset="0"/>
              </a:endParaRPr>
            </a:p>
            <a:p>
              <a:r>
                <a:rPr lang="fr-FR" altLang="ru-RU" sz="1400">
                  <a:latin typeface="Gill Sans Condensed" pitchFamily="34" charset="0"/>
                </a:rPr>
                <a:t>limited to a restricted region </a:t>
              </a:r>
            </a:p>
            <a:p>
              <a:r>
                <a:rPr lang="fr-FR" altLang="ru-RU" sz="1400">
                  <a:latin typeface="Gill Sans Condensed" pitchFamily="34" charset="0"/>
                </a:rPr>
                <a:t>limited through a </a:t>
              </a:r>
              <a:r>
                <a:rPr lang="fr-FR" altLang="ru-RU" sz="1400">
                  <a:solidFill>
                    <a:srgbClr val="0000FF"/>
                  </a:solidFill>
                  <a:latin typeface="Gill Sans Condensed" pitchFamily="34" charset="0"/>
                </a:rPr>
                <a:t>score drop-off</a:t>
              </a:r>
              <a:r>
                <a:rPr lang="fr-FR" altLang="ru-RU" sz="1400">
                  <a:latin typeface="Gill Sans Condensed" pitchFamily="34" charset="0"/>
                </a:rPr>
                <a:t> threshold</a:t>
              </a:r>
            </a:p>
          </p:txBody>
        </p:sp>
      </p:grpSp>
    </p:spTree>
    <p:extLst>
      <p:ext uri="{BB962C8B-B14F-4D97-AF65-F5344CB8AC3E}">
        <p14:creationId xmlns="" xmlns:p14="http://schemas.microsoft.com/office/powerpoint/2010/main" val="300577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77880" y="164575"/>
            <a:ext cx="8229600" cy="1143000"/>
          </a:xfrm>
        </p:spPr>
        <p:txBody>
          <a:bodyPr>
            <a:noAutofit/>
          </a:bodyPr>
          <a:lstStyle/>
          <a:p>
            <a:r>
              <a:rPr lang="ru-RU" sz="3200" dirty="0" smtClean="0"/>
              <a:t>Выравнивание начинается с найденных слов в две стороны</a:t>
            </a:r>
            <a:endParaRPr lang="ru-RU" sz="3200" dirty="0"/>
          </a:p>
        </p:txBody>
      </p:sp>
      <p:sp>
        <p:nvSpPr>
          <p:cNvPr id="5" name="Номер слайда 4"/>
          <p:cNvSpPr>
            <a:spLocks noGrp="1"/>
          </p:cNvSpPr>
          <p:nvPr>
            <p:ph type="sldNum" sz="quarter" idx="12"/>
          </p:nvPr>
        </p:nvSpPr>
        <p:spPr/>
        <p:txBody>
          <a:bodyPr/>
          <a:lstStyle/>
          <a:p>
            <a:fld id="{A32D0F02-96DD-4CEC-9928-ABB5EA17439D}" type="slidenum">
              <a:rPr lang="ru-RU" smtClean="0"/>
              <a:pPr/>
              <a:t>29</a:t>
            </a:fld>
            <a:endParaRPr lang="ru-RU"/>
          </a:p>
        </p:txBody>
      </p:sp>
      <p:grpSp>
        <p:nvGrpSpPr>
          <p:cNvPr id="2" name="Group 12"/>
          <p:cNvGrpSpPr>
            <a:grpSpLocks/>
          </p:cNvGrpSpPr>
          <p:nvPr/>
        </p:nvGrpSpPr>
        <p:grpSpPr bwMode="auto">
          <a:xfrm>
            <a:off x="3381445" y="3621025"/>
            <a:ext cx="5410200" cy="2819400"/>
            <a:chOff x="2352" y="2448"/>
            <a:chExt cx="3408" cy="1776"/>
          </a:xfrm>
        </p:grpSpPr>
        <p:pic>
          <p:nvPicPr>
            <p:cNvPr id="8" name="Picture 5" descr="c11f008"/>
            <p:cNvPicPr>
              <a:picLocks noChangeAspect="1" noChangeArrowheads="1"/>
            </p:cNvPicPr>
            <p:nvPr/>
          </p:nvPicPr>
          <p:blipFill>
            <a:blip r:embed="rId2" cstate="print"/>
            <a:srcRect/>
            <a:stretch>
              <a:fillRect/>
            </a:stretch>
          </p:blipFill>
          <p:spPr bwMode="auto">
            <a:xfrm>
              <a:off x="2496" y="2552"/>
              <a:ext cx="2400" cy="1672"/>
            </a:xfrm>
            <a:prstGeom prst="rect">
              <a:avLst/>
            </a:prstGeom>
            <a:noFill/>
            <a:ln w="9525">
              <a:noFill/>
              <a:miter lim="800000"/>
              <a:headEnd/>
              <a:tailEnd/>
            </a:ln>
          </p:spPr>
        </p:pic>
        <p:sp>
          <p:nvSpPr>
            <p:cNvPr id="9" name="Rectangle 7"/>
            <p:cNvSpPr>
              <a:spLocks noChangeArrowheads="1"/>
            </p:cNvSpPr>
            <p:nvPr/>
          </p:nvSpPr>
          <p:spPr bwMode="auto">
            <a:xfrm>
              <a:off x="3792" y="2496"/>
              <a:ext cx="1968" cy="624"/>
            </a:xfrm>
            <a:prstGeom prst="rect">
              <a:avLst/>
            </a:prstGeom>
            <a:noFill/>
            <a:ln w="9525">
              <a:noFill/>
              <a:miter lim="800000"/>
              <a:headEnd/>
              <a:tailEnd/>
            </a:ln>
          </p:spPr>
          <p:txBody>
            <a:bodyPr/>
            <a:lstStyle/>
            <a:p>
              <a:pPr marL="342900" indent="-342900">
                <a:spcBef>
                  <a:spcPct val="20000"/>
                </a:spcBef>
              </a:pPr>
              <a:r>
                <a:rPr lang="en-US" sz="1600" dirty="0">
                  <a:solidFill>
                    <a:srgbClr val="FF0000"/>
                  </a:solidFill>
                  <a:latin typeface="Arial" charset="0"/>
                </a:rPr>
                <a:t>X</a:t>
              </a:r>
              <a:r>
                <a:rPr lang="en-US" sz="1600" dirty="0">
                  <a:latin typeface="Arial" charset="0"/>
                </a:rPr>
                <a:t>= </a:t>
              </a:r>
              <a:r>
                <a:rPr lang="en-US" sz="1400" dirty="0">
                  <a:latin typeface="Arial" charset="0"/>
                </a:rPr>
                <a:t>significance decay</a:t>
              </a:r>
            </a:p>
            <a:p>
              <a:pPr marL="342900" indent="-342900">
                <a:spcBef>
                  <a:spcPct val="20000"/>
                </a:spcBef>
              </a:pPr>
              <a:r>
                <a:rPr lang="en-US" sz="1600" dirty="0">
                  <a:solidFill>
                    <a:srgbClr val="FF0000"/>
                  </a:solidFill>
                  <a:latin typeface="Arial" charset="0"/>
                </a:rPr>
                <a:t>S</a:t>
              </a:r>
              <a:r>
                <a:rPr lang="en-US" sz="1600" dirty="0">
                  <a:latin typeface="Arial" charset="0"/>
                </a:rPr>
                <a:t>= </a:t>
              </a:r>
              <a:r>
                <a:rPr lang="en-US" sz="1400" dirty="0">
                  <a:latin typeface="Arial" charset="0"/>
                </a:rPr>
                <a:t>min. score to return a BLAST hit</a:t>
              </a:r>
            </a:p>
            <a:p>
              <a:pPr marL="342900" indent="-342900">
                <a:spcBef>
                  <a:spcPct val="20000"/>
                </a:spcBef>
              </a:pPr>
              <a:r>
                <a:rPr lang="en-US" sz="1600" dirty="0">
                  <a:solidFill>
                    <a:srgbClr val="FF0000"/>
                  </a:solidFill>
                  <a:latin typeface="Arial" charset="0"/>
                </a:rPr>
                <a:t>T</a:t>
              </a:r>
              <a:r>
                <a:rPr lang="en-US" sz="1600" dirty="0">
                  <a:latin typeface="Arial" charset="0"/>
                </a:rPr>
                <a:t>= </a:t>
              </a:r>
              <a:r>
                <a:rPr lang="en-US" sz="1400" dirty="0">
                  <a:latin typeface="Arial" charset="0"/>
                </a:rPr>
                <a:t>neighborhood score threshold</a:t>
              </a:r>
            </a:p>
          </p:txBody>
        </p:sp>
        <p:sp>
          <p:nvSpPr>
            <p:cNvPr id="10" name="Line 9"/>
            <p:cNvSpPr>
              <a:spLocks noChangeShapeType="1"/>
            </p:cNvSpPr>
            <p:nvPr/>
          </p:nvSpPr>
          <p:spPr bwMode="auto">
            <a:xfrm>
              <a:off x="2352" y="2448"/>
              <a:ext cx="864" cy="528"/>
            </a:xfrm>
            <a:prstGeom prst="line">
              <a:avLst/>
            </a:prstGeom>
            <a:noFill/>
            <a:ln w="9525">
              <a:solidFill>
                <a:srgbClr val="0000FF"/>
              </a:solidFill>
              <a:round/>
              <a:headEnd/>
              <a:tailEnd type="triangle" w="med" len="med"/>
            </a:ln>
          </p:spPr>
          <p:txBody>
            <a:bodyPr/>
            <a:lstStyle/>
            <a:p>
              <a:endParaRPr lang="ru-RU"/>
            </a:p>
          </p:txBody>
        </p:sp>
      </p:grpSp>
      <p:sp>
        <p:nvSpPr>
          <p:cNvPr id="12" name="TextBox 11"/>
          <p:cNvSpPr txBox="1"/>
          <p:nvPr/>
        </p:nvSpPr>
        <p:spPr>
          <a:xfrm>
            <a:off x="616285" y="1547155"/>
            <a:ext cx="6193042" cy="1200329"/>
          </a:xfrm>
          <a:prstGeom prst="rect">
            <a:avLst/>
          </a:prstGeom>
          <a:noFill/>
        </p:spPr>
        <p:txBody>
          <a:bodyPr wrap="none" rtlCol="0">
            <a:spAutoFit/>
          </a:bodyPr>
          <a:lstStyle/>
          <a:p>
            <a:pPr>
              <a:buFont typeface="Arial" pitchFamily="34" charset="0"/>
              <a:buChar char="•"/>
            </a:pPr>
            <a:r>
              <a:rPr lang="ru-RU" dirty="0" smtClean="0"/>
              <a:t> Выравнивание начинается с найденных слов в две стороны</a:t>
            </a:r>
          </a:p>
          <a:p>
            <a:pPr>
              <a:buFont typeface="Arial" pitchFamily="34" charset="0"/>
              <a:buChar char="•"/>
            </a:pPr>
            <a:r>
              <a:rPr lang="ru-RU" dirty="0" smtClean="0"/>
              <a:t> Сначала продолжается без </a:t>
            </a:r>
            <a:r>
              <a:rPr lang="ru-RU" dirty="0" err="1" smtClean="0"/>
              <a:t>гэпов</a:t>
            </a:r>
            <a:r>
              <a:rPr lang="ru-RU" dirty="0" smtClean="0"/>
              <a:t>.</a:t>
            </a:r>
          </a:p>
          <a:p>
            <a:pPr>
              <a:buFont typeface="Arial" pitchFamily="34" charset="0"/>
              <a:buChar char="•"/>
            </a:pPr>
            <a:r>
              <a:rPr lang="ru-RU" dirty="0" smtClean="0"/>
              <a:t> Критерий остановки см. на рис.</a:t>
            </a:r>
          </a:p>
          <a:p>
            <a:pPr>
              <a:buFont typeface="Arial" pitchFamily="34" charset="0"/>
              <a:buChar char="•"/>
            </a:pPr>
            <a:r>
              <a:rPr lang="ru-RU" dirty="0" smtClean="0"/>
              <a:t> Затем полученные выравнивания объединяются с </a:t>
            </a:r>
            <a:r>
              <a:rPr lang="ru-RU" dirty="0" err="1" smtClean="0"/>
              <a:t>гэпами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6725" y="115889"/>
            <a:ext cx="8229600" cy="493712"/>
          </a:xfrm>
        </p:spPr>
        <p:txBody>
          <a:bodyPr>
            <a:noAutofit/>
          </a:bodyPr>
          <a:lstStyle/>
          <a:p>
            <a:r>
              <a:rPr lang="ru-RU" altLang="ru-RU" sz="3600" dirty="0" smtClean="0"/>
              <a:t>Немного истории</a:t>
            </a:r>
          </a:p>
        </p:txBody>
      </p:sp>
      <p:sp>
        <p:nvSpPr>
          <p:cNvPr id="7171" name="Содержимое 2"/>
          <p:cNvSpPr>
            <a:spLocks noGrp="1"/>
          </p:cNvSpPr>
          <p:nvPr>
            <p:ph idx="1"/>
          </p:nvPr>
        </p:nvSpPr>
        <p:spPr>
          <a:xfrm>
            <a:off x="323528" y="730076"/>
            <a:ext cx="7380431" cy="6083300"/>
          </a:xfrm>
        </p:spPr>
        <p:txBody>
          <a:bodyPr>
            <a:normAutofit fontScale="92500" lnSpcReduction="20000"/>
          </a:bodyPr>
          <a:lstStyle/>
          <a:p>
            <a:r>
              <a:rPr lang="ru-RU" altLang="ru-RU" sz="2400" dirty="0" smtClean="0"/>
              <a:t>Первая последовательность белка</a:t>
            </a:r>
            <a:r>
              <a:rPr lang="en-US" altLang="ru-RU" sz="2400" dirty="0" smtClean="0"/>
              <a:t>:</a:t>
            </a:r>
          </a:p>
          <a:p>
            <a:pPr lvl="1"/>
            <a:r>
              <a:rPr lang="en-US" altLang="ru-RU" sz="2400" dirty="0" smtClean="0"/>
              <a:t>1951-52, </a:t>
            </a:r>
            <a:r>
              <a:rPr lang="ru-RU" altLang="ru-RU" sz="2400" dirty="0" smtClean="0"/>
              <a:t>бычий инсулин, </a:t>
            </a:r>
            <a:r>
              <a:rPr lang="ru-RU" altLang="ru-RU" sz="2400" b="1" dirty="0" smtClean="0"/>
              <a:t>Фредерик </a:t>
            </a:r>
            <a:br>
              <a:rPr lang="ru-RU" altLang="ru-RU" sz="2400" b="1" dirty="0" smtClean="0"/>
            </a:br>
            <a:r>
              <a:rPr lang="ru-RU" altLang="ru-RU" sz="2400" b="1" dirty="0" err="1" smtClean="0"/>
              <a:t>Сэнгер</a:t>
            </a:r>
            <a:r>
              <a:rPr lang="ru-RU" altLang="ru-RU" sz="2400" dirty="0" smtClean="0"/>
              <a:t> (нобелевская 1958)</a:t>
            </a:r>
          </a:p>
          <a:p>
            <a:r>
              <a:rPr lang="ru-RU" altLang="ru-RU" sz="2400" dirty="0" err="1" smtClean="0"/>
              <a:t>Секвенирование</a:t>
            </a:r>
            <a:r>
              <a:rPr lang="ru-RU" altLang="ru-RU" sz="2400" dirty="0" smtClean="0"/>
              <a:t> ДНК по </a:t>
            </a:r>
            <a:r>
              <a:rPr lang="ru-RU" altLang="ru-RU" sz="2400" dirty="0" err="1" smtClean="0"/>
              <a:t>Сангеру</a:t>
            </a:r>
            <a:r>
              <a:rPr lang="ru-RU" altLang="ru-RU" sz="2400" dirty="0" smtClean="0"/>
              <a:t> 1975-77</a:t>
            </a:r>
          </a:p>
          <a:p>
            <a:pPr lvl="1"/>
            <a:r>
              <a:rPr lang="ru-RU" altLang="ru-RU" sz="2000" dirty="0" smtClean="0"/>
              <a:t>Фредерик </a:t>
            </a:r>
            <a:r>
              <a:rPr lang="ru-RU" altLang="ru-RU" sz="2000" dirty="0" err="1" smtClean="0"/>
              <a:t>Сангер</a:t>
            </a:r>
            <a:r>
              <a:rPr lang="ru-RU" altLang="ru-RU" sz="2000" dirty="0" smtClean="0"/>
              <a:t>, нобелевская премия 1980 (2-я) (с </a:t>
            </a:r>
            <a:r>
              <a:rPr lang="ru-RU" altLang="ru-RU" sz="2000" dirty="0" err="1" smtClean="0"/>
              <a:t>Уолтером</a:t>
            </a:r>
            <a:r>
              <a:rPr lang="ru-RU" altLang="ru-RU" sz="2000" dirty="0" smtClean="0"/>
              <a:t> Гильбертом и Полем Бергом)</a:t>
            </a:r>
          </a:p>
          <a:p>
            <a:r>
              <a:rPr lang="ru-RU" altLang="ru-RU" sz="2400" dirty="0" err="1" smtClean="0"/>
              <a:t>Полимеразная</a:t>
            </a:r>
            <a:r>
              <a:rPr lang="ru-RU" altLang="ru-RU" sz="2400" dirty="0" smtClean="0"/>
              <a:t> цепная реакция 1985-86</a:t>
            </a:r>
          </a:p>
          <a:p>
            <a:pPr lvl="1"/>
            <a:r>
              <a:rPr lang="ru-RU" altLang="ru-RU" sz="2300" b="1" dirty="0" smtClean="0"/>
              <a:t>Кэрри </a:t>
            </a:r>
            <a:r>
              <a:rPr lang="ru-RU" altLang="ru-RU" sz="2300" b="1" dirty="0" err="1" smtClean="0"/>
              <a:t>Муллис</a:t>
            </a:r>
            <a:r>
              <a:rPr lang="ru-RU" altLang="ru-RU" sz="2300" dirty="0" smtClean="0"/>
              <a:t>, нобелевская премия 1993 (совместно с Майклом Смитом)</a:t>
            </a:r>
            <a:endParaRPr lang="ru-RU" altLang="ru-RU" dirty="0" smtClean="0"/>
          </a:p>
          <a:p>
            <a:r>
              <a:rPr lang="ru-RU" altLang="ru-RU" sz="2400" dirty="0" smtClean="0"/>
              <a:t>Первая последовательность вируса</a:t>
            </a:r>
            <a:r>
              <a:rPr lang="en-US" altLang="ru-RU" sz="2400" dirty="0" smtClean="0"/>
              <a:t>:</a:t>
            </a:r>
          </a:p>
          <a:p>
            <a:pPr lvl="1"/>
            <a:r>
              <a:rPr lang="en-US" altLang="ru-RU" sz="2400" dirty="0" smtClean="0"/>
              <a:t>1976, </a:t>
            </a:r>
            <a:r>
              <a:rPr lang="ru-RU" altLang="ru-RU" sz="2400" dirty="0" smtClean="0"/>
              <a:t>бактериофаг </a:t>
            </a:r>
            <a:r>
              <a:rPr lang="en-US" altLang="ru-RU" sz="2400" dirty="0" smtClean="0"/>
              <a:t>MS2, </a:t>
            </a:r>
            <a:r>
              <a:rPr lang="ru-RU" altLang="ru-RU" sz="2400" b="1" dirty="0" err="1" smtClean="0"/>
              <a:t>Уолтер</a:t>
            </a:r>
            <a:r>
              <a:rPr lang="ru-RU" altLang="ru-RU" sz="2400" b="1" dirty="0" smtClean="0"/>
              <a:t> </a:t>
            </a:r>
            <a:r>
              <a:rPr lang="ru-RU" altLang="ru-RU" sz="2400" b="1" dirty="0" err="1" smtClean="0"/>
              <a:t>Файрес</a:t>
            </a:r>
            <a:r>
              <a:rPr lang="ru-RU" altLang="ru-RU" sz="2400" dirty="0" smtClean="0"/>
              <a:t/>
            </a:r>
            <a:br>
              <a:rPr lang="ru-RU" altLang="ru-RU" sz="2400" dirty="0" smtClean="0"/>
            </a:br>
            <a:r>
              <a:rPr lang="ru-RU" altLang="ru-RU" sz="2400" dirty="0" smtClean="0"/>
              <a:t> (</a:t>
            </a:r>
            <a:r>
              <a:rPr lang="en-US" altLang="ru-RU" sz="2400" dirty="0" smtClean="0"/>
              <a:t>Walter </a:t>
            </a:r>
            <a:r>
              <a:rPr lang="en-US" altLang="ru-RU" sz="2400" dirty="0" err="1" smtClean="0"/>
              <a:t>Fiers</a:t>
            </a:r>
            <a:r>
              <a:rPr lang="ru-RU" altLang="ru-RU" sz="2400" dirty="0" smtClean="0"/>
              <a:t>)</a:t>
            </a:r>
            <a:r>
              <a:rPr lang="en-US" altLang="ru-RU" sz="2400" dirty="0" smtClean="0"/>
              <a:t> </a:t>
            </a:r>
            <a:endParaRPr lang="ru-RU" altLang="ru-RU" sz="2400" dirty="0" smtClean="0"/>
          </a:p>
          <a:p>
            <a:r>
              <a:rPr lang="ru-RU" altLang="ru-RU" sz="2400" dirty="0" smtClean="0"/>
              <a:t>Первый геном бактерии</a:t>
            </a:r>
            <a:r>
              <a:rPr lang="en-US" altLang="ru-RU" sz="2400" dirty="0" smtClean="0"/>
              <a:t>:</a:t>
            </a:r>
          </a:p>
          <a:p>
            <a:pPr lvl="1"/>
            <a:r>
              <a:rPr lang="en-US" altLang="ru-RU" sz="2400" dirty="0" smtClean="0"/>
              <a:t>1995, </a:t>
            </a:r>
            <a:r>
              <a:rPr lang="en-US" altLang="ru-RU" sz="2400" i="1" dirty="0" err="1" smtClean="0"/>
              <a:t>Haemophilus</a:t>
            </a:r>
            <a:r>
              <a:rPr lang="en-US" altLang="ru-RU" sz="2400" i="1" dirty="0" smtClean="0"/>
              <a:t> influenza, </a:t>
            </a:r>
            <a:r>
              <a:rPr lang="ru-RU" altLang="ru-RU" sz="2400" b="1" dirty="0" err="1" smtClean="0"/>
              <a:t>Крэг</a:t>
            </a:r>
            <a:r>
              <a:rPr lang="ru-RU" altLang="ru-RU" sz="2400" b="1" dirty="0" smtClean="0"/>
              <a:t> </a:t>
            </a:r>
            <a:r>
              <a:rPr lang="ru-RU" altLang="ru-RU" sz="2400" b="1" dirty="0" err="1" smtClean="0"/>
              <a:t>Вентер</a:t>
            </a:r>
            <a:r>
              <a:rPr lang="ru-RU" altLang="ru-RU" sz="2400" dirty="0" smtClean="0"/>
              <a:t/>
            </a:r>
            <a:br>
              <a:rPr lang="ru-RU" altLang="ru-RU" sz="2400" dirty="0" smtClean="0"/>
            </a:br>
            <a:r>
              <a:rPr lang="en-US" altLang="ru-RU" sz="2400" dirty="0" smtClean="0"/>
              <a:t>(</a:t>
            </a:r>
            <a:r>
              <a:rPr lang="en-US" sz="2400" dirty="0" smtClean="0"/>
              <a:t>Craig Venter) </a:t>
            </a:r>
            <a:r>
              <a:rPr lang="ru-RU" sz="2400" dirty="0" smtClean="0"/>
              <a:t>и команда</a:t>
            </a:r>
            <a:endParaRPr lang="ru-RU" altLang="ru-RU" sz="2400" i="1" dirty="0" smtClean="0"/>
          </a:p>
          <a:p>
            <a:r>
              <a:rPr lang="ru-RU" altLang="ru-RU" sz="2400" dirty="0" smtClean="0"/>
              <a:t>Первый геном человека:</a:t>
            </a:r>
            <a:endParaRPr lang="en-US" altLang="ru-RU" sz="2400" dirty="0" smtClean="0"/>
          </a:p>
          <a:p>
            <a:pPr lvl="1"/>
            <a:r>
              <a:rPr lang="en-US" altLang="ru-RU" sz="2400" dirty="0" smtClean="0"/>
              <a:t>2001, 90%, </a:t>
            </a:r>
            <a:r>
              <a:rPr lang="ru-RU" altLang="ru-RU" sz="2400" dirty="0" smtClean="0"/>
              <a:t>международный консорциум</a:t>
            </a:r>
            <a:endParaRPr lang="en-US" altLang="ru-RU" sz="2400" dirty="0" smtClean="0"/>
          </a:p>
          <a:p>
            <a:pPr lvl="1"/>
            <a:r>
              <a:rPr lang="en-US" altLang="ru-RU" sz="2400" dirty="0" smtClean="0"/>
              <a:t>2001, Celera Genomics (</a:t>
            </a:r>
            <a:r>
              <a:rPr lang="ru-RU" altLang="ru-RU" sz="2400" dirty="0" err="1" smtClean="0"/>
              <a:t>Крэг</a:t>
            </a:r>
            <a:r>
              <a:rPr lang="ru-RU" altLang="ru-RU" sz="2400" dirty="0" smtClean="0"/>
              <a:t> </a:t>
            </a:r>
            <a:r>
              <a:rPr lang="ru-RU" altLang="ru-RU" sz="2400" dirty="0" err="1" smtClean="0"/>
              <a:t>Вентер</a:t>
            </a:r>
            <a:r>
              <a:rPr lang="ru-RU" altLang="ru-RU" sz="2400" dirty="0" smtClean="0"/>
              <a:t>)</a:t>
            </a:r>
            <a:endParaRPr lang="en-US" altLang="ru-RU" sz="2400" dirty="0" smtClean="0"/>
          </a:p>
          <a:p>
            <a:r>
              <a:rPr lang="ru-RU" altLang="ru-RU" sz="2400" dirty="0" smtClean="0"/>
              <a:t>Сегодня – след. слайд</a:t>
            </a:r>
            <a:endParaRPr lang="en-US" altLang="ru-RU" sz="2400" dirty="0"/>
          </a:p>
          <a:p>
            <a:endParaRPr lang="ru-RU" altLang="ru-RU" sz="2000" dirty="0" smtClean="0"/>
          </a:p>
          <a:p>
            <a:endParaRPr lang="ru-RU" altLang="ru-RU" sz="2000" dirty="0" smtClean="0"/>
          </a:p>
        </p:txBody>
      </p:sp>
      <p:pic>
        <p:nvPicPr>
          <p:cNvPr id="7172" name="Picture 5" descr="Frederick Sanger2.jpg"/>
          <p:cNvPicPr>
            <a:picLocks noChangeAspect="1" noChangeArrowheads="1"/>
          </p:cNvPicPr>
          <p:nvPr/>
        </p:nvPicPr>
        <p:blipFill>
          <a:blip r:embed="rId3" cstate="print"/>
          <a:srcRect/>
          <a:stretch>
            <a:fillRect/>
          </a:stretch>
        </p:blipFill>
        <p:spPr bwMode="auto">
          <a:xfrm>
            <a:off x="7848600" y="228600"/>
            <a:ext cx="1050630" cy="1295400"/>
          </a:xfrm>
          <a:prstGeom prst="rect">
            <a:avLst/>
          </a:prstGeom>
          <a:noFill/>
          <a:ln w="9525">
            <a:noFill/>
            <a:miter lim="800000"/>
            <a:headEnd/>
            <a:tailEnd/>
          </a:ln>
        </p:spPr>
      </p:pic>
      <p:pic>
        <p:nvPicPr>
          <p:cNvPr id="7173" name="Picture 7" descr="https://upload.wikimedia.org/wikipedia/commons/thumb/7/75/Walter_Fiers.jpg/200px-Walter_Fiers.jpg"/>
          <p:cNvPicPr>
            <a:picLocks noChangeAspect="1" noChangeArrowheads="1"/>
          </p:cNvPicPr>
          <p:nvPr/>
        </p:nvPicPr>
        <p:blipFill>
          <a:blip r:embed="rId4" cstate="print"/>
          <a:srcRect/>
          <a:stretch>
            <a:fillRect/>
          </a:stretch>
        </p:blipFill>
        <p:spPr bwMode="auto">
          <a:xfrm>
            <a:off x="7848600" y="3352800"/>
            <a:ext cx="1083865" cy="1447800"/>
          </a:xfrm>
          <a:prstGeom prst="rect">
            <a:avLst/>
          </a:prstGeom>
          <a:noFill/>
          <a:ln w="9525">
            <a:noFill/>
            <a:miter lim="800000"/>
            <a:headEnd/>
            <a:tailEnd/>
          </a:ln>
        </p:spPr>
      </p:pic>
      <p:pic>
        <p:nvPicPr>
          <p:cNvPr id="7174" name="Picture 9" descr="Craigventer2.jpg"/>
          <p:cNvPicPr>
            <a:picLocks noChangeAspect="1" noChangeArrowheads="1"/>
          </p:cNvPicPr>
          <p:nvPr/>
        </p:nvPicPr>
        <p:blipFill>
          <a:blip r:embed="rId5" cstate="print"/>
          <a:srcRect/>
          <a:stretch>
            <a:fillRect/>
          </a:stretch>
        </p:blipFill>
        <p:spPr bwMode="auto">
          <a:xfrm>
            <a:off x="7924800" y="4876800"/>
            <a:ext cx="990600" cy="1485900"/>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60A66CEE-E414-4CA3-95AA-A3D5D6C9A263}" type="slidenum">
              <a:rPr lang="ru-RU" altLang="ru-RU" smtClean="0"/>
              <a:pPr>
                <a:defRPr/>
              </a:pPr>
              <a:t>3</a:t>
            </a:fld>
            <a:endParaRPr lang="ru-RU" altLang="ru-RU"/>
          </a:p>
        </p:txBody>
      </p:sp>
      <p:pic>
        <p:nvPicPr>
          <p:cNvPr id="8" name="Picture 2" descr="Kary Mulli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t="2451" b="17155"/>
          <a:stretch>
            <a:fillRect/>
          </a:stretch>
        </p:blipFill>
        <p:spPr bwMode="auto">
          <a:xfrm>
            <a:off x="7848600" y="1905000"/>
            <a:ext cx="883355" cy="1330546"/>
          </a:xfrm>
          <a:prstGeom prst="rect">
            <a:avLst/>
          </a:prstGeom>
          <a:noFill/>
          <a:extLst>
            <a:ext uri="{909E8E84-426E-40DD-AFC4-6F175D3DCCD1}">
              <a14:hiddenFill xmlns:a14="http://schemas.microsoft.com/office/drawing/2010/main" xmlns="">
                <a:solidFill>
                  <a:srgbClr val="FFFFFF"/>
                </a:solidFill>
              </a14:hiddenFill>
            </a:ext>
          </a:extLst>
        </p:spPr>
      </p:pic>
      <p:sp>
        <p:nvSpPr>
          <p:cNvPr id="159746" name="AutoShape 2" descr="Картинки по запросу Carry mull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3252"/>
          </a:xfrm>
        </p:spPr>
        <p:txBody>
          <a:bodyPr>
            <a:normAutofit/>
          </a:bodyPr>
          <a:lstStyle/>
          <a:p>
            <a:r>
              <a:rPr lang="ru-RU" sz="3600" dirty="0" smtClean="0"/>
              <a:t>Роль длины слова. Мой эксперимент</a:t>
            </a:r>
            <a:endParaRPr lang="ru-RU" sz="3600" dirty="0"/>
          </a:p>
        </p:txBody>
      </p:sp>
      <p:sp>
        <p:nvSpPr>
          <p:cNvPr id="3" name="Объект 2"/>
          <p:cNvSpPr>
            <a:spLocks noGrp="1"/>
          </p:cNvSpPr>
          <p:nvPr>
            <p:ph idx="1"/>
          </p:nvPr>
        </p:nvSpPr>
        <p:spPr>
          <a:xfrm>
            <a:off x="457200" y="1047890"/>
            <a:ext cx="8229600" cy="5579680"/>
          </a:xfrm>
        </p:spPr>
        <p:txBody>
          <a:bodyPr>
            <a:normAutofit fontScale="85000" lnSpcReduction="20000"/>
          </a:bodyPr>
          <a:lstStyle/>
          <a:p>
            <a:r>
              <a:rPr lang="ru-RU" dirty="0" smtClean="0"/>
              <a:t>Вход: последовательность из  </a:t>
            </a:r>
            <a:r>
              <a:rPr lang="en-US" dirty="0" smtClean="0"/>
              <a:t>466</a:t>
            </a:r>
            <a:r>
              <a:rPr lang="ru-RU" dirty="0" smtClean="0"/>
              <a:t>  остатков</a:t>
            </a:r>
          </a:p>
          <a:p>
            <a:r>
              <a:rPr lang="en-US" dirty="0" smtClean="0"/>
              <a:t>NCBI BLAST </a:t>
            </a:r>
            <a:r>
              <a:rPr lang="en-US" dirty="0"/>
              <a:t>(https://blast.ncbi.nlm.nih.gov/)</a:t>
            </a:r>
            <a:endParaRPr lang="en-US" dirty="0" smtClean="0"/>
          </a:p>
          <a:p>
            <a:r>
              <a:rPr lang="ru-RU" dirty="0" smtClean="0"/>
              <a:t>Область поиска:</a:t>
            </a:r>
          </a:p>
          <a:p>
            <a:pPr lvl="1"/>
            <a:r>
              <a:rPr lang="en-US" dirty="0" err="1" smtClean="0"/>
              <a:t>Swissprot</a:t>
            </a:r>
            <a:r>
              <a:rPr lang="en-US" dirty="0" smtClean="0"/>
              <a:t>, </a:t>
            </a:r>
            <a:r>
              <a:rPr lang="ru-RU" dirty="0" smtClean="0"/>
              <a:t>белки из бактерии</a:t>
            </a:r>
          </a:p>
          <a:p>
            <a:r>
              <a:rPr lang="ru-RU" dirty="0" smtClean="0"/>
              <a:t>Параметры, кроме </a:t>
            </a:r>
            <a:r>
              <a:rPr lang="en-US" dirty="0" err="1" smtClean="0"/>
              <a:t>wordsize</a:t>
            </a:r>
            <a:r>
              <a:rPr lang="en-US" dirty="0" smtClean="0"/>
              <a:t>, </a:t>
            </a:r>
            <a:r>
              <a:rPr lang="ru-RU" dirty="0" smtClean="0"/>
              <a:t>по умолчанию. В частности, порог </a:t>
            </a:r>
            <a:r>
              <a:rPr lang="en-US" dirty="0" smtClean="0"/>
              <a:t>E-value = 10</a:t>
            </a:r>
            <a:endParaRPr lang="ru-RU" dirty="0" smtClean="0"/>
          </a:p>
          <a:p>
            <a:r>
              <a:rPr lang="en-US" dirty="0" smtClean="0"/>
              <a:t>W = 6</a:t>
            </a:r>
          </a:p>
          <a:p>
            <a:pPr lvl="1"/>
            <a:r>
              <a:rPr lang="ru-RU" dirty="0" smtClean="0"/>
              <a:t>Найдено </a:t>
            </a:r>
            <a:r>
              <a:rPr lang="en-US" dirty="0" smtClean="0"/>
              <a:t>16 </a:t>
            </a:r>
            <a:r>
              <a:rPr lang="ru-RU" dirty="0"/>
              <a:t>последовательностей, </a:t>
            </a:r>
            <a:r>
              <a:rPr lang="ru-RU" dirty="0">
                <a:solidFill>
                  <a:schemeClr val="bg1">
                    <a:lumMod val="85000"/>
                  </a:schemeClr>
                </a:solidFill>
              </a:rPr>
              <a:t>в них </a:t>
            </a:r>
            <a:r>
              <a:rPr lang="en-US" dirty="0" smtClean="0">
                <a:solidFill>
                  <a:schemeClr val="bg1">
                    <a:lumMod val="85000"/>
                  </a:schemeClr>
                </a:solidFill>
              </a:rPr>
              <a:t>18</a:t>
            </a:r>
            <a:r>
              <a:rPr lang="ru-RU" dirty="0" smtClean="0">
                <a:solidFill>
                  <a:schemeClr val="bg1">
                    <a:lumMod val="85000"/>
                  </a:schemeClr>
                </a:solidFill>
              </a:rPr>
              <a:t> находок</a:t>
            </a:r>
            <a:endParaRPr lang="en-US" dirty="0" smtClean="0">
              <a:solidFill>
                <a:schemeClr val="bg1">
                  <a:lumMod val="85000"/>
                </a:schemeClr>
              </a:solidFill>
            </a:endParaRPr>
          </a:p>
          <a:p>
            <a:pPr lvl="1"/>
            <a:r>
              <a:rPr lang="en-US" dirty="0">
                <a:solidFill>
                  <a:schemeClr val="bg1">
                    <a:lumMod val="85000"/>
                  </a:schemeClr>
                </a:solidFill>
              </a:rPr>
              <a:t>8 </a:t>
            </a:r>
            <a:r>
              <a:rPr lang="ru-RU" dirty="0">
                <a:solidFill>
                  <a:schemeClr val="bg1">
                    <a:lumMod val="85000"/>
                  </a:schemeClr>
                </a:solidFill>
              </a:rPr>
              <a:t>находок с </a:t>
            </a:r>
            <a:r>
              <a:rPr lang="en-US" dirty="0">
                <a:solidFill>
                  <a:schemeClr val="bg1">
                    <a:lumMod val="85000"/>
                  </a:schemeClr>
                </a:solidFill>
              </a:rPr>
              <a:t>E &lt; </a:t>
            </a:r>
            <a:r>
              <a:rPr lang="en-US" dirty="0" smtClean="0">
                <a:solidFill>
                  <a:schemeClr val="bg1">
                    <a:lumMod val="85000"/>
                  </a:schemeClr>
                </a:solidFill>
              </a:rPr>
              <a:t>0.001</a:t>
            </a:r>
            <a:endParaRPr lang="en-US" dirty="0">
              <a:solidFill>
                <a:schemeClr val="bg1">
                  <a:lumMod val="85000"/>
                </a:schemeClr>
              </a:solidFill>
            </a:endParaRPr>
          </a:p>
          <a:p>
            <a:pPr lvl="1"/>
            <a:r>
              <a:rPr lang="ru-RU" dirty="0"/>
              <a:t>Время работы </a:t>
            </a:r>
            <a:r>
              <a:rPr lang="ru-RU" dirty="0" smtClean="0"/>
              <a:t>сервиса </a:t>
            </a:r>
            <a:r>
              <a:rPr lang="en-US" dirty="0"/>
              <a:t>NCBI – </a:t>
            </a:r>
            <a:r>
              <a:rPr lang="ru-RU" dirty="0" smtClean="0"/>
              <a:t>менее одной минуты</a:t>
            </a:r>
          </a:p>
          <a:p>
            <a:r>
              <a:rPr lang="en-US" dirty="0" smtClean="0"/>
              <a:t>W = 2</a:t>
            </a:r>
          </a:p>
          <a:p>
            <a:pPr lvl="1"/>
            <a:r>
              <a:rPr lang="ru-RU" dirty="0" smtClean="0"/>
              <a:t>Найдено </a:t>
            </a:r>
            <a:r>
              <a:rPr lang="en-US" dirty="0" smtClean="0"/>
              <a:t>69 </a:t>
            </a:r>
            <a:r>
              <a:rPr lang="ru-RU" dirty="0" smtClean="0"/>
              <a:t>последовательностей</a:t>
            </a:r>
            <a:r>
              <a:rPr lang="ru-RU" dirty="0" smtClean="0">
                <a:solidFill>
                  <a:schemeClr val="bg1">
                    <a:lumMod val="85000"/>
                  </a:schemeClr>
                </a:solidFill>
              </a:rPr>
              <a:t>, в них 75 находок</a:t>
            </a:r>
          </a:p>
          <a:p>
            <a:pPr lvl="1"/>
            <a:r>
              <a:rPr lang="en-US" dirty="0" smtClean="0">
                <a:solidFill>
                  <a:schemeClr val="bg1">
                    <a:lumMod val="85000"/>
                  </a:schemeClr>
                </a:solidFill>
              </a:rPr>
              <a:t>12 </a:t>
            </a:r>
            <a:r>
              <a:rPr lang="ru-RU" dirty="0">
                <a:solidFill>
                  <a:schemeClr val="bg1">
                    <a:lumMod val="85000"/>
                  </a:schemeClr>
                </a:solidFill>
              </a:rPr>
              <a:t>находок с </a:t>
            </a:r>
            <a:r>
              <a:rPr lang="en-US" dirty="0">
                <a:solidFill>
                  <a:schemeClr val="bg1">
                    <a:lumMod val="85000"/>
                  </a:schemeClr>
                </a:solidFill>
              </a:rPr>
              <a:t>E &lt; </a:t>
            </a:r>
            <a:r>
              <a:rPr lang="en-US" dirty="0" smtClean="0">
                <a:solidFill>
                  <a:schemeClr val="bg1">
                    <a:lumMod val="85000"/>
                  </a:schemeClr>
                </a:solidFill>
              </a:rPr>
              <a:t>0.001</a:t>
            </a:r>
          </a:p>
          <a:p>
            <a:pPr lvl="1"/>
            <a:r>
              <a:rPr lang="ru-RU" dirty="0" smtClean="0"/>
              <a:t>Время работы сервиса </a:t>
            </a:r>
            <a:r>
              <a:rPr lang="en-US" dirty="0" smtClean="0"/>
              <a:t>NCBI – </a:t>
            </a:r>
            <a:r>
              <a:rPr lang="ru-RU" dirty="0" smtClean="0"/>
              <a:t>около 35 мин</a:t>
            </a:r>
            <a:endParaRPr lang="ru-RU"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30</a:t>
            </a:fld>
            <a:endParaRPr lang="ru-RU"/>
          </a:p>
        </p:txBody>
      </p:sp>
    </p:spTree>
    <p:extLst>
      <p:ext uri="{BB962C8B-B14F-4D97-AF65-F5344CB8AC3E}">
        <p14:creationId xmlns="" xmlns:p14="http://schemas.microsoft.com/office/powerpoint/2010/main" val="3473156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640" y="273417"/>
            <a:ext cx="8622533" cy="889688"/>
          </a:xfrm>
        </p:spPr>
        <p:txBody>
          <a:bodyPr>
            <a:normAutofit/>
          </a:bodyPr>
          <a:lstStyle/>
          <a:p>
            <a:r>
              <a:rPr lang="ru-RU" dirty="0" smtClean="0"/>
              <a:t>Программа </a:t>
            </a:r>
            <a:r>
              <a:rPr lang="en-US" dirty="0" smtClean="0"/>
              <a:t>BLAST</a:t>
            </a:r>
            <a:r>
              <a:rPr lang="ru-RU" dirty="0" smtClean="0"/>
              <a:t>. Оценка находок</a:t>
            </a:r>
            <a:endParaRPr lang="ru-RU" dirty="0"/>
          </a:p>
        </p:txBody>
      </p:sp>
      <p:sp>
        <p:nvSpPr>
          <p:cNvPr id="3" name="Содержимое 2"/>
          <p:cNvSpPr>
            <a:spLocks noGrp="1"/>
          </p:cNvSpPr>
          <p:nvPr>
            <p:ph idx="1"/>
          </p:nvPr>
        </p:nvSpPr>
        <p:spPr>
          <a:xfrm>
            <a:off x="232235" y="1355131"/>
            <a:ext cx="8717935" cy="5031054"/>
          </a:xfrm>
        </p:spPr>
        <p:txBody>
          <a:bodyPr>
            <a:normAutofit fontScale="77500" lnSpcReduction="20000"/>
          </a:bodyPr>
          <a:lstStyle/>
          <a:p>
            <a:r>
              <a:rPr lang="ru-RU" sz="2400" dirty="0" smtClean="0"/>
              <a:t>Результатом работы </a:t>
            </a:r>
            <a:r>
              <a:rPr lang="en-US" sz="2400" dirty="0" smtClean="0"/>
              <a:t>BLAST </a:t>
            </a:r>
            <a:r>
              <a:rPr lang="ru-RU" sz="2400" dirty="0" smtClean="0"/>
              <a:t>является список находок</a:t>
            </a:r>
          </a:p>
          <a:p>
            <a:r>
              <a:rPr lang="ru-RU" sz="2400" dirty="0" smtClean="0"/>
              <a:t>Каждая находка представляет из себя локальное выравнивание входной последовательности и банковской</a:t>
            </a:r>
          </a:p>
          <a:p>
            <a:r>
              <a:rPr lang="ru-RU" sz="2400" dirty="0" smtClean="0"/>
              <a:t>Выравнивание имеет вес, чем больше вес – тем лучше находка. </a:t>
            </a:r>
          </a:p>
          <a:p>
            <a:r>
              <a:rPr lang="ru-RU" sz="2400" dirty="0" smtClean="0"/>
              <a:t>Есть много матриц весов; можно менять и штрафы за </a:t>
            </a:r>
            <a:r>
              <a:rPr lang="ru-RU" sz="2400" dirty="0" err="1" smtClean="0"/>
              <a:t>индели</a:t>
            </a:r>
            <a:endParaRPr lang="ru-RU" sz="2400" dirty="0" smtClean="0"/>
          </a:p>
          <a:p>
            <a:r>
              <a:rPr lang="ru-RU" sz="2400" dirty="0" smtClean="0"/>
              <a:t>Надо избавиться от зависимости веса от выбора этих параметров выравнивания.</a:t>
            </a:r>
          </a:p>
          <a:p>
            <a:r>
              <a:rPr lang="ru-RU" sz="2400" dirty="0" smtClean="0"/>
              <a:t>Для этого вводится </a:t>
            </a:r>
            <a:r>
              <a:rPr lang="ru-RU" sz="2400" i="1" u="sng" dirty="0" smtClean="0"/>
              <a:t>нормализованный вес</a:t>
            </a:r>
            <a:r>
              <a:rPr lang="ru-RU" sz="2400" dirty="0" smtClean="0"/>
              <a:t>, он же – вес в битах</a:t>
            </a:r>
          </a:p>
          <a:p>
            <a:r>
              <a:rPr lang="ru-RU" sz="2400" dirty="0" smtClean="0"/>
              <a:t>Формула:</a:t>
            </a:r>
          </a:p>
          <a:p>
            <a:pPr>
              <a:buNone/>
            </a:pPr>
            <a:r>
              <a:rPr lang="ru-RU" dirty="0" smtClean="0"/>
              <a:t>		</a:t>
            </a:r>
            <a:r>
              <a:rPr lang="en-US" dirty="0" smtClean="0"/>
              <a:t>B = Bit-score = </a:t>
            </a:r>
            <a:r>
              <a:rPr lang="ru-RU" dirty="0" smtClean="0"/>
              <a:t>(</a:t>
            </a:r>
            <a:r>
              <a:rPr lang="el-GR" dirty="0" smtClean="0"/>
              <a:t>λ </a:t>
            </a:r>
            <a:r>
              <a:rPr lang="en-US" dirty="0" smtClean="0"/>
              <a:t>* Score – </a:t>
            </a:r>
            <a:r>
              <a:rPr lang="en-US" dirty="0" err="1" smtClean="0"/>
              <a:t>ln</a:t>
            </a:r>
            <a:r>
              <a:rPr lang="en-US" dirty="0" smtClean="0"/>
              <a:t> K</a:t>
            </a:r>
            <a:r>
              <a:rPr lang="ru-RU" dirty="0" smtClean="0"/>
              <a:t>)</a:t>
            </a:r>
            <a:r>
              <a:rPr lang="en-US" dirty="0" smtClean="0"/>
              <a:t> / </a:t>
            </a:r>
            <a:r>
              <a:rPr lang="en-US" dirty="0" err="1" smtClean="0"/>
              <a:t>ln</a:t>
            </a:r>
            <a:r>
              <a:rPr lang="en-US" dirty="0" smtClean="0"/>
              <a:t> 2</a:t>
            </a:r>
            <a:endParaRPr lang="ru-RU" dirty="0" smtClean="0"/>
          </a:p>
          <a:p>
            <a:r>
              <a:rPr lang="ru-RU" sz="2600" b="1" dirty="0" smtClean="0"/>
              <a:t>Нормализованный вес для выравниваний без </a:t>
            </a:r>
            <a:r>
              <a:rPr lang="ru-RU" sz="2600" b="1" dirty="0" err="1" smtClean="0"/>
              <a:t>гэпов</a:t>
            </a:r>
            <a:r>
              <a:rPr lang="ru-RU" sz="2600" b="1" dirty="0" smtClean="0"/>
              <a:t> не зависит от матрицы весов и штрафов</a:t>
            </a:r>
          </a:p>
          <a:p>
            <a:r>
              <a:rPr lang="ru-RU" sz="2600" dirty="0" smtClean="0"/>
              <a:t>В теории вес в битах </a:t>
            </a:r>
            <a:r>
              <a:rPr lang="en-US" sz="2600" dirty="0" smtClean="0"/>
              <a:t>B = 30 </a:t>
            </a:r>
            <a:r>
              <a:rPr lang="ru-RU" sz="2600" dirty="0" smtClean="0"/>
              <a:t> значит, что надо построить 2</a:t>
            </a:r>
            <a:r>
              <a:rPr lang="ru-RU" sz="2600" baseline="30000" dirty="0" smtClean="0"/>
              <a:t>30</a:t>
            </a:r>
            <a:r>
              <a:rPr lang="ru-RU" sz="2800" dirty="0" smtClean="0"/>
              <a:t> </a:t>
            </a:r>
            <a:r>
              <a:rPr lang="ru-RU" sz="2600" dirty="0" smtClean="0"/>
              <a:t>выравниваний со случайными последовательностями чтобы получить ОДНО с таким же или лучшим весом.</a:t>
            </a:r>
          </a:p>
          <a:p>
            <a:pPr>
              <a:buNone/>
            </a:pPr>
            <a:r>
              <a:rPr lang="en-US" dirty="0" smtClean="0"/>
              <a:t/>
            </a:r>
            <a:br>
              <a:rPr lang="en-US" dirty="0" smtClean="0"/>
            </a:br>
            <a:endParaRPr lang="ru-RU" dirty="0" smtClean="0"/>
          </a:p>
        </p:txBody>
      </p:sp>
      <p:sp>
        <p:nvSpPr>
          <p:cNvPr id="4" name="Номер слайда 3"/>
          <p:cNvSpPr>
            <a:spLocks noGrp="1"/>
          </p:cNvSpPr>
          <p:nvPr>
            <p:ph type="sldNum" sz="quarter" idx="12"/>
          </p:nvPr>
        </p:nvSpPr>
        <p:spPr/>
        <p:txBody>
          <a:bodyPr/>
          <a:lstStyle/>
          <a:p>
            <a:fld id="{A32D0F02-96DD-4CEC-9928-ABB5EA17439D}" type="slidenum">
              <a:rPr lang="ru-RU" smtClean="0"/>
              <a:pPr/>
              <a:t>31</a:t>
            </a:fld>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012"/>
          </a:xfrm>
        </p:spPr>
        <p:txBody>
          <a:bodyPr>
            <a:normAutofit fontScale="90000"/>
          </a:bodyPr>
          <a:lstStyle/>
          <a:p>
            <a:r>
              <a:rPr lang="en-US" dirty="0" smtClean="0"/>
              <a:t>BLAST </a:t>
            </a:r>
            <a:endParaRPr lang="ru-RU" dirty="0"/>
          </a:p>
        </p:txBody>
      </p:sp>
      <p:sp>
        <p:nvSpPr>
          <p:cNvPr id="3" name="Объект 2"/>
          <p:cNvSpPr>
            <a:spLocks noGrp="1"/>
          </p:cNvSpPr>
          <p:nvPr>
            <p:ph idx="1"/>
          </p:nvPr>
        </p:nvSpPr>
        <p:spPr>
          <a:xfrm>
            <a:off x="457200" y="855865"/>
            <a:ext cx="8229600" cy="5270299"/>
          </a:xfrm>
        </p:spPr>
        <p:txBody>
          <a:bodyPr>
            <a:normAutofit fontScale="92500" lnSpcReduction="10000"/>
          </a:bodyPr>
          <a:lstStyle/>
          <a:p>
            <a:r>
              <a:rPr lang="ru-RU" sz="2400" b="1" dirty="0" smtClean="0"/>
              <a:t>Для каждой находки </a:t>
            </a:r>
            <a:r>
              <a:rPr lang="en-US" sz="2400" b="1" dirty="0" smtClean="0"/>
              <a:t>BLAST</a:t>
            </a:r>
            <a:r>
              <a:rPr lang="ru-RU" sz="2400" b="1" dirty="0" smtClean="0"/>
              <a:t> вычисляет т.н. </a:t>
            </a:r>
            <a:r>
              <a:rPr lang="en-US" sz="2400" b="1" dirty="0" smtClean="0"/>
              <a:t>E-value</a:t>
            </a:r>
            <a:endParaRPr lang="ru-RU" sz="2400" b="1" dirty="0" smtClean="0"/>
          </a:p>
          <a:p>
            <a:r>
              <a:rPr lang="en-US" sz="2400" b="1" dirty="0"/>
              <a:t>E-value </a:t>
            </a:r>
            <a:r>
              <a:rPr lang="en-US" sz="2400" b="1" dirty="0" smtClean="0"/>
              <a:t> </a:t>
            </a:r>
            <a:r>
              <a:rPr lang="ru-RU" sz="2400" b="1" dirty="0" smtClean="0"/>
              <a:t>это математическое ожидание числа находок с таким же или большим весом выравнивания </a:t>
            </a:r>
            <a:r>
              <a:rPr lang="ru-RU" sz="2400" dirty="0" smtClean="0"/>
              <a:t>в банке </a:t>
            </a:r>
            <a:r>
              <a:rPr lang="en-US" sz="2400" dirty="0" smtClean="0"/>
              <a:t>“</a:t>
            </a:r>
            <a:r>
              <a:rPr lang="ru-RU" sz="2400" dirty="0" smtClean="0"/>
              <a:t>случайных</a:t>
            </a:r>
            <a:r>
              <a:rPr lang="en-US" sz="2400" dirty="0" smtClean="0"/>
              <a:t>”</a:t>
            </a:r>
            <a:r>
              <a:rPr lang="ru-RU" sz="2400" dirty="0" smtClean="0"/>
              <a:t> последовательностей того же размера как </a:t>
            </a:r>
            <a:r>
              <a:rPr lang="en-US" sz="2400" dirty="0" err="1" smtClean="0"/>
              <a:t>Uniprot</a:t>
            </a:r>
            <a:r>
              <a:rPr lang="en-US" sz="2400" dirty="0" smtClean="0"/>
              <a:t> </a:t>
            </a:r>
            <a:r>
              <a:rPr lang="ru-RU" sz="2400" dirty="0" smtClean="0"/>
              <a:t>(или как часть </a:t>
            </a:r>
            <a:r>
              <a:rPr lang="en-US" sz="2400" dirty="0" err="1" smtClean="0"/>
              <a:t>Uniprot</a:t>
            </a:r>
            <a:r>
              <a:rPr lang="en-US" sz="2400" dirty="0" smtClean="0"/>
              <a:t>, </a:t>
            </a:r>
            <a:r>
              <a:rPr lang="ru-RU" sz="2400" dirty="0" smtClean="0"/>
              <a:t>в которой велся поиск). </a:t>
            </a:r>
            <a:endParaRPr lang="en-US" sz="2400" dirty="0" smtClean="0"/>
          </a:p>
          <a:p>
            <a:r>
              <a:rPr lang="en-US" sz="2400" dirty="0" smtClean="0"/>
              <a:t>E-value </a:t>
            </a:r>
            <a:r>
              <a:rPr lang="ru-RU" sz="2400" dirty="0" smtClean="0"/>
              <a:t>зависит от объёма банка, в котором ведется поиск. Чем больше банк, тем больше шансов найти в нем выравнивание с данным или большим весом</a:t>
            </a:r>
            <a:endParaRPr lang="ru-RU" sz="2400" dirty="0" smtClean="0"/>
          </a:p>
          <a:p>
            <a:r>
              <a:rPr lang="en-US" sz="2400" dirty="0" smtClean="0"/>
              <a:t>E-value </a:t>
            </a:r>
            <a:r>
              <a:rPr lang="en-US" sz="2400" dirty="0" smtClean="0"/>
              <a:t>&lt;</a:t>
            </a:r>
            <a:r>
              <a:rPr lang="en-US" sz="2400" dirty="0" smtClean="0"/>
              <a:t> 0.001 </a:t>
            </a:r>
            <a:r>
              <a:rPr lang="ru-RU" sz="2400" dirty="0" smtClean="0"/>
              <a:t>можно интерпретировать как вероятность того, что находка ошибочная  </a:t>
            </a:r>
            <a:endParaRPr lang="ru-RU" sz="2400" dirty="0" smtClean="0"/>
          </a:p>
          <a:p>
            <a:r>
              <a:rPr lang="ru-RU" sz="2400" dirty="0" err="1" smtClean="0">
                <a:solidFill>
                  <a:schemeClr val="bg1">
                    <a:lumMod val="75000"/>
                  </a:schemeClr>
                </a:solidFill>
              </a:rPr>
              <a:t>Карлин</a:t>
            </a:r>
            <a:r>
              <a:rPr lang="ru-RU" sz="2400" dirty="0" smtClean="0">
                <a:solidFill>
                  <a:schemeClr val="bg1">
                    <a:lumMod val="75000"/>
                  </a:schemeClr>
                </a:solidFill>
              </a:rPr>
              <a:t> </a:t>
            </a:r>
            <a:r>
              <a:rPr lang="ru-RU" sz="2400" dirty="0">
                <a:solidFill>
                  <a:schemeClr val="bg1">
                    <a:lumMod val="75000"/>
                  </a:schemeClr>
                </a:solidFill>
              </a:rPr>
              <a:t>и </a:t>
            </a:r>
            <a:r>
              <a:rPr lang="ru-RU" sz="2400" dirty="0" err="1">
                <a:solidFill>
                  <a:schemeClr val="bg1">
                    <a:lumMod val="75000"/>
                  </a:schemeClr>
                </a:solidFill>
              </a:rPr>
              <a:t>Альтшуль</a:t>
            </a:r>
            <a:r>
              <a:rPr lang="ru-RU" sz="2400" dirty="0">
                <a:solidFill>
                  <a:schemeClr val="bg1">
                    <a:lumMod val="75000"/>
                  </a:schemeClr>
                </a:solidFill>
              </a:rPr>
              <a:t> </a:t>
            </a:r>
            <a:r>
              <a:rPr lang="ru-RU" sz="2400" dirty="0" smtClean="0">
                <a:solidFill>
                  <a:schemeClr val="bg1">
                    <a:lumMod val="75000"/>
                  </a:schemeClr>
                </a:solidFill>
              </a:rPr>
              <a:t>(</a:t>
            </a:r>
            <a:r>
              <a:rPr lang="de-DE" sz="1400" dirty="0" smtClean="0">
                <a:solidFill>
                  <a:schemeClr val="bg1">
                    <a:lumMod val="75000"/>
                  </a:schemeClr>
                </a:solidFill>
              </a:rPr>
              <a:t>KARLIN AND  ALTSCHUL</a:t>
            </a:r>
            <a:r>
              <a:rPr lang="ru-RU" sz="1400" dirty="0" smtClean="0">
                <a:solidFill>
                  <a:schemeClr val="bg1">
                    <a:lumMod val="75000"/>
                  </a:schemeClr>
                </a:solidFill>
              </a:rPr>
              <a:t>, </a:t>
            </a:r>
            <a:r>
              <a:rPr lang="en-US" sz="1400" dirty="0" smtClean="0">
                <a:solidFill>
                  <a:schemeClr val="bg1">
                    <a:lumMod val="75000"/>
                  </a:schemeClr>
                </a:solidFill>
              </a:rPr>
              <a:t>Methods for assessing the statistical significance of molecular sequence features by using general scoring schemes</a:t>
            </a:r>
            <a:r>
              <a:rPr lang="ru-RU" sz="1400" dirty="0" smtClean="0">
                <a:solidFill>
                  <a:schemeClr val="bg1">
                    <a:lumMod val="75000"/>
                  </a:schemeClr>
                </a:solidFill>
              </a:rPr>
              <a:t>, </a:t>
            </a:r>
            <a:r>
              <a:rPr lang="en-US" sz="1400" dirty="0" smtClean="0">
                <a:solidFill>
                  <a:schemeClr val="bg1">
                    <a:lumMod val="75000"/>
                  </a:schemeClr>
                </a:solidFill>
              </a:rPr>
              <a:t>Proc. Natl. Acad. Sci. USA Vol. 87, pp. 2264-2268, </a:t>
            </a:r>
            <a:r>
              <a:rPr lang="en-US" sz="1400" b="1" dirty="0" smtClean="0">
                <a:solidFill>
                  <a:schemeClr val="bg1">
                    <a:lumMod val="75000"/>
                  </a:schemeClr>
                </a:solidFill>
              </a:rPr>
              <a:t>1990) </a:t>
            </a:r>
            <a:r>
              <a:rPr lang="ru-RU" sz="2400" dirty="0" smtClean="0">
                <a:solidFill>
                  <a:schemeClr val="bg1">
                    <a:lumMod val="75000"/>
                  </a:schemeClr>
                </a:solidFill>
              </a:rPr>
              <a:t> </a:t>
            </a:r>
            <a:r>
              <a:rPr lang="ru-RU" sz="2400" dirty="0">
                <a:solidFill>
                  <a:schemeClr val="bg1">
                    <a:lumMod val="75000"/>
                  </a:schemeClr>
                </a:solidFill>
              </a:rPr>
              <a:t>решили математическую задачу, позволяющую рассчитать </a:t>
            </a:r>
            <a:r>
              <a:rPr lang="en-US" sz="2400" dirty="0">
                <a:solidFill>
                  <a:schemeClr val="bg1">
                    <a:lumMod val="75000"/>
                  </a:schemeClr>
                </a:solidFill>
              </a:rPr>
              <a:t>E-value, </a:t>
            </a:r>
            <a:r>
              <a:rPr lang="ru-RU" sz="2400" dirty="0">
                <a:solidFill>
                  <a:schemeClr val="bg1">
                    <a:lumMod val="75000"/>
                  </a:schemeClr>
                </a:solidFill>
              </a:rPr>
              <a:t>не проводя эксперименты с поиском в случайном банке</a:t>
            </a:r>
            <a:r>
              <a:rPr lang="ru-RU" sz="2400" dirty="0" smtClean="0">
                <a:solidFill>
                  <a:schemeClr val="bg1">
                    <a:lumMod val="75000"/>
                  </a:schemeClr>
                </a:solidFill>
              </a:rPr>
              <a:t>.</a:t>
            </a:r>
          </a:p>
          <a:p>
            <a:r>
              <a:rPr lang="ru-RU" sz="2400" dirty="0" smtClean="0">
                <a:solidFill>
                  <a:schemeClr val="bg1">
                    <a:lumMod val="75000"/>
                  </a:schemeClr>
                </a:solidFill>
              </a:rPr>
              <a:t>Формула</a:t>
            </a:r>
            <a:r>
              <a:rPr lang="ru-RU" sz="2400" b="1" dirty="0" smtClean="0">
                <a:solidFill>
                  <a:schemeClr val="bg1">
                    <a:lumMod val="75000"/>
                  </a:schemeClr>
                </a:solidFill>
              </a:rPr>
              <a:t>:     </a:t>
            </a:r>
            <a:r>
              <a:rPr lang="en-US" sz="2400" b="1" dirty="0" smtClean="0">
                <a:solidFill>
                  <a:schemeClr val="bg1">
                    <a:lumMod val="75000"/>
                  </a:schemeClr>
                </a:solidFill>
              </a:rPr>
              <a:t>E-value = </a:t>
            </a:r>
            <a:r>
              <a:rPr lang="en-US" sz="2400" b="1" dirty="0" err="1" smtClean="0">
                <a:solidFill>
                  <a:schemeClr val="bg1">
                    <a:lumMod val="75000"/>
                  </a:schemeClr>
                </a:solidFill>
              </a:rPr>
              <a:t>L</a:t>
            </a:r>
            <a:r>
              <a:rPr lang="en-US" sz="2400" b="1" baseline="-25000" dirty="0" err="1" smtClean="0">
                <a:solidFill>
                  <a:schemeClr val="bg1">
                    <a:lumMod val="75000"/>
                  </a:schemeClr>
                </a:solidFill>
              </a:rPr>
              <a:t>query</a:t>
            </a:r>
            <a:r>
              <a:rPr lang="en-US" sz="2400" b="1" dirty="0" smtClean="0">
                <a:solidFill>
                  <a:schemeClr val="bg1">
                    <a:lumMod val="75000"/>
                  </a:schemeClr>
                </a:solidFill>
              </a:rPr>
              <a:t> * </a:t>
            </a:r>
            <a:r>
              <a:rPr lang="en-US" sz="2400" b="1" dirty="0" err="1" smtClean="0">
                <a:solidFill>
                  <a:schemeClr val="bg1">
                    <a:lumMod val="75000"/>
                  </a:schemeClr>
                </a:solidFill>
              </a:rPr>
              <a:t>L</a:t>
            </a:r>
            <a:r>
              <a:rPr lang="en-US" sz="2400" b="1" baseline="-25000" dirty="0" err="1" smtClean="0">
                <a:solidFill>
                  <a:schemeClr val="bg1">
                    <a:lumMod val="75000"/>
                  </a:schemeClr>
                </a:solidFill>
              </a:rPr>
              <a:t>bank</a:t>
            </a:r>
            <a:r>
              <a:rPr lang="en-US" sz="2400" b="1" dirty="0" smtClean="0">
                <a:solidFill>
                  <a:schemeClr val="bg1">
                    <a:lumMod val="75000"/>
                  </a:schemeClr>
                </a:solidFill>
              </a:rPr>
              <a:t> *2 </a:t>
            </a:r>
            <a:r>
              <a:rPr lang="en-US" sz="2400" b="1" baseline="30000" dirty="0" smtClean="0">
                <a:solidFill>
                  <a:schemeClr val="bg1">
                    <a:lumMod val="75000"/>
                  </a:schemeClr>
                </a:solidFill>
              </a:rPr>
              <a:t>– Bit-score</a:t>
            </a:r>
            <a:endParaRPr lang="ru-RU" sz="2400" b="1" dirty="0">
              <a:solidFill>
                <a:schemeClr val="bg1">
                  <a:lumMod val="75000"/>
                </a:schemeClr>
              </a:solidFill>
            </a:endParaRPr>
          </a:p>
        </p:txBody>
      </p:sp>
      <p:sp>
        <p:nvSpPr>
          <p:cNvPr id="4" name="Номер слайда 3"/>
          <p:cNvSpPr>
            <a:spLocks noGrp="1"/>
          </p:cNvSpPr>
          <p:nvPr>
            <p:ph type="sldNum" sz="quarter" idx="12"/>
          </p:nvPr>
        </p:nvSpPr>
        <p:spPr/>
        <p:txBody>
          <a:bodyPr/>
          <a:lstStyle/>
          <a:p>
            <a:fld id="{A32D0F02-96DD-4CEC-9928-ABB5EA17439D}" type="slidenum">
              <a:rPr lang="ru-RU" smtClean="0"/>
              <a:pPr/>
              <a:t>32</a:t>
            </a:fld>
            <a:endParaRPr lang="ru-RU" dirty="0"/>
          </a:p>
        </p:txBody>
      </p:sp>
    </p:spTree>
    <p:extLst>
      <p:ext uri="{BB962C8B-B14F-4D97-AF65-F5344CB8AC3E}">
        <p14:creationId xmlns="" xmlns:p14="http://schemas.microsoft.com/office/powerpoint/2010/main" val="280104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22495"/>
            <a:ext cx="8229600" cy="1143000"/>
          </a:xfrm>
        </p:spPr>
        <p:txBody>
          <a:bodyPr/>
          <a:lstStyle/>
          <a:p>
            <a:r>
              <a:rPr lang="ru-RU" dirty="0" smtClean="0"/>
              <a:t>Входные параметры </a:t>
            </a:r>
            <a:r>
              <a:rPr lang="en-US" dirty="0" smtClean="0"/>
              <a:t>BLAST</a:t>
            </a:r>
            <a:endParaRPr lang="ru-RU"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33</a:t>
            </a:fld>
            <a:endParaRPr lang="ru-RU"/>
          </a:p>
        </p:txBody>
      </p:sp>
    </p:spTree>
    <p:extLst>
      <p:ext uri="{BB962C8B-B14F-4D97-AF65-F5344CB8AC3E}">
        <p14:creationId xmlns="" xmlns:p14="http://schemas.microsoft.com/office/powerpoint/2010/main" val="3150293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1"/>
          <p:cNvSpPr txBox="1">
            <a:spLocks noChangeArrowheads="1"/>
          </p:cNvSpPr>
          <p:nvPr/>
        </p:nvSpPr>
        <p:spPr bwMode="auto">
          <a:xfrm>
            <a:off x="250825" y="0"/>
            <a:ext cx="8893175" cy="3683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FF8119"/>
                </a:solidFill>
                <a:latin typeface="Lucida Sans Unicode" pitchFamily="32" charset="0"/>
                <a:hlinkClick r:id="rId3"/>
              </a:rPr>
              <a:t>http://blast.ncbi.nlm.nih.gov/</a:t>
            </a:r>
            <a:r>
              <a:rPr lang="en-US" dirty="0">
                <a:solidFill>
                  <a:srgbClr val="000000"/>
                </a:solidFill>
                <a:latin typeface="Lucida Sans Unicode" pitchFamily="32" charset="0"/>
              </a:rPr>
              <a:t>  → </a:t>
            </a:r>
            <a:r>
              <a:rPr lang="en-US" dirty="0" smtClean="0">
                <a:solidFill>
                  <a:srgbClr val="000000"/>
                </a:solidFill>
                <a:latin typeface="Lucida Sans Unicode" pitchFamily="32" charset="0"/>
              </a:rPr>
              <a:t>blast</a:t>
            </a:r>
            <a:endParaRPr lang="en-US" dirty="0">
              <a:solidFill>
                <a:srgbClr val="000000"/>
              </a:solidFill>
              <a:latin typeface="Lucida Sans Unicode" pitchFamily="32" charset="0"/>
            </a:endParaRPr>
          </a:p>
        </p:txBody>
      </p:sp>
      <p:grpSp>
        <p:nvGrpSpPr>
          <p:cNvPr id="2" name="Группа 16"/>
          <p:cNvGrpSpPr>
            <a:grpSpLocks/>
          </p:cNvGrpSpPr>
          <p:nvPr/>
        </p:nvGrpSpPr>
        <p:grpSpPr bwMode="auto">
          <a:xfrm>
            <a:off x="304800" y="457200"/>
            <a:ext cx="8485188" cy="6041054"/>
            <a:chOff x="239836" y="647705"/>
            <a:chExt cx="8485065" cy="6041614"/>
          </a:xfrm>
        </p:grpSpPr>
        <p:pic>
          <p:nvPicPr>
            <p:cNvPr id="11268" name="Picture 1"/>
            <p:cNvPicPr>
              <a:picLocks noChangeAspect="1" noChangeArrowheads="1"/>
            </p:cNvPicPr>
            <p:nvPr/>
          </p:nvPicPr>
          <p:blipFill>
            <a:blip r:embed="rId4" cstate="print"/>
            <a:srcRect/>
            <a:stretch>
              <a:fillRect/>
            </a:stretch>
          </p:blipFill>
          <p:spPr bwMode="auto">
            <a:xfrm>
              <a:off x="239836" y="647705"/>
              <a:ext cx="8485065" cy="5888584"/>
            </a:xfrm>
            <a:prstGeom prst="rect">
              <a:avLst/>
            </a:prstGeom>
            <a:noFill/>
            <a:ln w="9525">
              <a:noFill/>
              <a:round/>
              <a:headEnd/>
              <a:tailEnd/>
            </a:ln>
          </p:spPr>
        </p:pic>
        <p:sp>
          <p:nvSpPr>
            <p:cNvPr id="11269" name="Text Box 2"/>
            <p:cNvSpPr txBox="1">
              <a:spLocks noChangeArrowheads="1"/>
            </p:cNvSpPr>
            <p:nvPr/>
          </p:nvSpPr>
          <p:spPr bwMode="auto">
            <a:xfrm>
              <a:off x="3779839" y="2060575"/>
              <a:ext cx="3010668" cy="710067"/>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FF0000"/>
                  </a:solidFill>
                  <a:latin typeface="Lucida Sans Unicode" pitchFamily="32" charset="0"/>
                </a:rPr>
                <a:t>вводим последовательность</a:t>
              </a:r>
            </a:p>
          </p:txBody>
        </p:sp>
        <p:cxnSp>
          <p:nvCxnSpPr>
            <p:cNvPr id="11270" name="AutoShape 3"/>
            <p:cNvCxnSpPr>
              <a:cxnSpLocks noChangeShapeType="1"/>
            </p:cNvCxnSpPr>
            <p:nvPr/>
          </p:nvCxnSpPr>
          <p:spPr bwMode="auto">
            <a:xfrm rot="5400000">
              <a:off x="2617378" y="3406544"/>
              <a:ext cx="118104" cy="3541"/>
            </a:xfrm>
            <a:prstGeom prst="straightConnector1">
              <a:avLst/>
            </a:prstGeom>
            <a:noFill/>
            <a:ln w="28440">
              <a:solidFill>
                <a:srgbClr val="FF0000"/>
              </a:solidFill>
              <a:miter lim="800000"/>
              <a:headEnd/>
              <a:tailEnd type="triangle" w="med" len="med"/>
            </a:ln>
          </p:spPr>
        </p:cxnSp>
        <p:sp>
          <p:nvSpPr>
            <p:cNvPr id="11271" name="Text Box 4"/>
            <p:cNvSpPr txBox="1">
              <a:spLocks noChangeArrowheads="1"/>
            </p:cNvSpPr>
            <p:nvPr/>
          </p:nvSpPr>
          <p:spPr bwMode="auto">
            <a:xfrm>
              <a:off x="2602001" y="3086331"/>
              <a:ext cx="2436982" cy="402291"/>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FF0000"/>
                  </a:solidFill>
                  <a:latin typeface="Lucida Sans Unicode" pitchFamily="32" charset="0"/>
                </a:rPr>
                <a:t>база данных</a:t>
              </a:r>
            </a:p>
          </p:txBody>
        </p:sp>
        <p:sp>
          <p:nvSpPr>
            <p:cNvPr id="11272" name="Text Box 5"/>
            <p:cNvSpPr txBox="1">
              <a:spLocks noChangeArrowheads="1"/>
            </p:cNvSpPr>
            <p:nvPr/>
          </p:nvSpPr>
          <p:spPr bwMode="auto">
            <a:xfrm>
              <a:off x="3592587" y="4229437"/>
              <a:ext cx="4444095" cy="402291"/>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FF0000"/>
                  </a:solidFill>
                  <a:latin typeface="Lucida Sans Unicode" pitchFamily="32" charset="0"/>
                </a:rPr>
                <a:t>организм (если надо ограничить)</a:t>
              </a:r>
            </a:p>
          </p:txBody>
        </p:sp>
        <p:cxnSp>
          <p:nvCxnSpPr>
            <p:cNvPr id="11273" name="AutoShape 6"/>
            <p:cNvCxnSpPr>
              <a:cxnSpLocks noChangeShapeType="1"/>
            </p:cNvCxnSpPr>
            <p:nvPr/>
          </p:nvCxnSpPr>
          <p:spPr bwMode="auto">
            <a:xfrm rot="16200000" flipV="1">
              <a:off x="3632444" y="4467468"/>
              <a:ext cx="4742" cy="1122"/>
            </a:xfrm>
            <a:prstGeom prst="straightConnector1">
              <a:avLst/>
            </a:prstGeom>
            <a:noFill/>
            <a:ln w="28440">
              <a:solidFill>
                <a:srgbClr val="FF0000"/>
              </a:solidFill>
              <a:miter lim="800000"/>
              <a:headEnd/>
              <a:tailEnd type="triangle" w="med" len="med"/>
            </a:ln>
          </p:spPr>
        </p:cxnSp>
        <p:sp>
          <p:nvSpPr>
            <p:cNvPr id="11274" name="Oval 7"/>
            <p:cNvSpPr>
              <a:spLocks noChangeArrowheads="1"/>
            </p:cNvSpPr>
            <p:nvPr/>
          </p:nvSpPr>
          <p:spPr bwMode="auto">
            <a:xfrm>
              <a:off x="1331913" y="4929339"/>
              <a:ext cx="1863295" cy="214162"/>
            </a:xfrm>
            <a:prstGeom prst="ellipse">
              <a:avLst/>
            </a:prstGeom>
            <a:noFill/>
            <a:ln w="22320">
              <a:solidFill>
                <a:srgbClr val="FF0000"/>
              </a:solidFill>
              <a:miter lim="800000"/>
              <a:headEnd/>
              <a:tailEnd/>
            </a:ln>
          </p:spPr>
          <p:txBody>
            <a:bodyPr wrap="none" anchor="ctr"/>
            <a:lstStyle/>
            <a:p>
              <a:endParaRPr lang="ru-RU"/>
            </a:p>
          </p:txBody>
        </p:sp>
        <p:sp>
          <p:nvSpPr>
            <p:cNvPr id="11275" name="Text Box 8"/>
            <p:cNvSpPr txBox="1">
              <a:spLocks noChangeArrowheads="1"/>
            </p:cNvSpPr>
            <p:nvPr/>
          </p:nvSpPr>
          <p:spPr bwMode="auto">
            <a:xfrm>
              <a:off x="1840013" y="6287028"/>
              <a:ext cx="4161203" cy="402291"/>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FF0000"/>
                  </a:solidFill>
                  <a:latin typeface="Lucida Sans Unicode" pitchFamily="32" charset="0"/>
                </a:rPr>
                <a:t>дополнительные параметры</a:t>
              </a:r>
            </a:p>
          </p:txBody>
        </p:sp>
        <p:cxnSp>
          <p:nvCxnSpPr>
            <p:cNvPr id="11276" name="AutoShape 9"/>
            <p:cNvCxnSpPr>
              <a:cxnSpLocks noChangeShapeType="1"/>
            </p:cNvCxnSpPr>
            <p:nvPr/>
          </p:nvCxnSpPr>
          <p:spPr bwMode="auto">
            <a:xfrm flipH="1">
              <a:off x="1382819" y="6439442"/>
              <a:ext cx="609591" cy="2"/>
            </a:xfrm>
            <a:prstGeom prst="straightConnector1">
              <a:avLst/>
            </a:prstGeom>
            <a:noFill/>
            <a:ln w="28440">
              <a:solidFill>
                <a:srgbClr val="FF0000"/>
              </a:solidFill>
              <a:miter lim="800000"/>
              <a:headEnd/>
              <a:tailEnd type="triangle" w="med" len="med"/>
            </a:ln>
          </p:spPr>
        </p:cxnSp>
        <p:cxnSp>
          <p:nvCxnSpPr>
            <p:cNvPr id="11277" name="AutoShape 10"/>
            <p:cNvCxnSpPr>
              <a:cxnSpLocks noChangeShapeType="1"/>
              <a:stCxn id="11269" idx="1"/>
            </p:cNvCxnSpPr>
            <p:nvPr/>
          </p:nvCxnSpPr>
          <p:spPr bwMode="auto">
            <a:xfrm rot="10800000">
              <a:off x="1836741" y="1982789"/>
              <a:ext cx="1943099" cy="432821"/>
            </a:xfrm>
            <a:prstGeom prst="straightConnector1">
              <a:avLst/>
            </a:prstGeom>
            <a:noFill/>
            <a:ln w="28440">
              <a:solidFill>
                <a:srgbClr val="FF0000"/>
              </a:solidFill>
              <a:miter lim="800000"/>
              <a:headEnd/>
              <a:tailEnd type="triangle" w="med" len="med"/>
            </a:ln>
          </p:spPr>
        </p:cxnSp>
        <p:pic>
          <p:nvPicPr>
            <p:cNvPr id="11278" name="Picture 12"/>
            <p:cNvPicPr>
              <a:picLocks noChangeAspect="1" noChangeArrowheads="1"/>
            </p:cNvPicPr>
            <p:nvPr/>
          </p:nvPicPr>
          <p:blipFill>
            <a:blip r:embed="rId5" cstate="print"/>
            <a:srcRect/>
            <a:stretch>
              <a:fillRect/>
            </a:stretch>
          </p:blipFill>
          <p:spPr bwMode="auto">
            <a:xfrm>
              <a:off x="6089650" y="3175000"/>
              <a:ext cx="2294746" cy="1017780"/>
            </a:xfrm>
            <a:prstGeom prst="rect">
              <a:avLst/>
            </a:prstGeom>
            <a:noFill/>
            <a:ln w="9525">
              <a:noFill/>
              <a:round/>
              <a:headEnd/>
              <a:tailEnd/>
            </a:ln>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1"/>
          <p:cNvGrpSpPr>
            <a:grpSpLocks/>
          </p:cNvGrpSpPr>
          <p:nvPr/>
        </p:nvGrpSpPr>
        <p:grpSpPr bwMode="auto">
          <a:xfrm>
            <a:off x="0" y="620713"/>
            <a:ext cx="9055100" cy="5818187"/>
            <a:chOff x="393" y="620713"/>
            <a:chExt cx="9055102" cy="5818187"/>
          </a:xfrm>
        </p:grpSpPr>
        <p:pic>
          <p:nvPicPr>
            <p:cNvPr id="12291" name="Picture 1"/>
            <p:cNvPicPr>
              <a:picLocks noChangeAspect="1" noChangeArrowheads="1"/>
            </p:cNvPicPr>
            <p:nvPr/>
          </p:nvPicPr>
          <p:blipFill>
            <a:blip r:embed="rId3" cstate="print"/>
            <a:srcRect/>
            <a:stretch>
              <a:fillRect/>
            </a:stretch>
          </p:blipFill>
          <p:spPr bwMode="auto">
            <a:xfrm>
              <a:off x="393" y="1196974"/>
              <a:ext cx="9055102" cy="5241926"/>
            </a:xfrm>
            <a:prstGeom prst="rect">
              <a:avLst/>
            </a:prstGeom>
            <a:noFill/>
            <a:ln w="9525">
              <a:noFill/>
              <a:round/>
              <a:headEnd/>
              <a:tailEnd/>
            </a:ln>
          </p:spPr>
        </p:pic>
        <p:sp>
          <p:nvSpPr>
            <p:cNvPr id="12292" name="Text Box 2"/>
            <p:cNvSpPr txBox="1">
              <a:spLocks noChangeArrowheads="1"/>
            </p:cNvSpPr>
            <p:nvPr/>
          </p:nvSpPr>
          <p:spPr bwMode="auto">
            <a:xfrm>
              <a:off x="581025" y="692150"/>
              <a:ext cx="3509963" cy="3984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0000"/>
                  </a:solidFill>
                  <a:latin typeface="Lucida Sans Unicode" pitchFamily="32" charset="0"/>
                </a:rPr>
                <a:t>Параметры сервиса</a:t>
              </a:r>
            </a:p>
          </p:txBody>
        </p:sp>
        <p:sp>
          <p:nvSpPr>
            <p:cNvPr id="12293" name="Text Box 3"/>
            <p:cNvSpPr txBox="1">
              <a:spLocks noChangeArrowheads="1"/>
            </p:cNvSpPr>
            <p:nvPr/>
          </p:nvSpPr>
          <p:spPr bwMode="auto">
            <a:xfrm>
              <a:off x="5076825" y="620713"/>
              <a:ext cx="2447925" cy="703262"/>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FF0000"/>
                  </a:solidFill>
                  <a:latin typeface="Lucida Sans Unicode" pitchFamily="32" charset="0"/>
                </a:rPr>
                <a:t>максимальный размер выдачи</a:t>
              </a:r>
            </a:p>
          </p:txBody>
        </p:sp>
        <p:cxnSp>
          <p:nvCxnSpPr>
            <p:cNvPr id="12294" name="AutoShape 4"/>
            <p:cNvCxnSpPr>
              <a:cxnSpLocks noChangeShapeType="1"/>
            </p:cNvCxnSpPr>
            <p:nvPr/>
          </p:nvCxnSpPr>
          <p:spPr bwMode="auto">
            <a:xfrm flipH="1">
              <a:off x="2095500" y="952500"/>
              <a:ext cx="2881313" cy="657225"/>
            </a:xfrm>
            <a:prstGeom prst="straightConnector1">
              <a:avLst/>
            </a:prstGeom>
            <a:noFill/>
            <a:ln w="28440">
              <a:solidFill>
                <a:srgbClr val="FF0000"/>
              </a:solidFill>
              <a:miter lim="800000"/>
              <a:headEnd/>
              <a:tailEnd type="triangle" w="med" len="med"/>
            </a:ln>
          </p:spPr>
        </p:cxnSp>
        <p:sp>
          <p:nvSpPr>
            <p:cNvPr id="12295" name="Text Box 5"/>
            <p:cNvSpPr txBox="1">
              <a:spLocks noChangeArrowheads="1"/>
            </p:cNvSpPr>
            <p:nvPr/>
          </p:nvSpPr>
          <p:spPr bwMode="auto">
            <a:xfrm>
              <a:off x="5076825" y="2144713"/>
              <a:ext cx="2447925" cy="398462"/>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FF0000"/>
                  </a:solidFill>
                  <a:latin typeface="Lucida Sans Unicode" pitchFamily="32" charset="0"/>
                </a:rPr>
                <a:t>порог на </a:t>
              </a:r>
              <a:r>
                <a:rPr lang="en-US" sz="2000" b="1">
                  <a:solidFill>
                    <a:srgbClr val="FF0000"/>
                  </a:solidFill>
                  <a:latin typeface="Lucida Sans Unicode" pitchFamily="32" charset="0"/>
                </a:rPr>
                <a:t>E-value</a:t>
              </a:r>
            </a:p>
          </p:txBody>
        </p:sp>
        <p:cxnSp>
          <p:nvCxnSpPr>
            <p:cNvPr id="12296" name="AutoShape 6"/>
            <p:cNvCxnSpPr>
              <a:cxnSpLocks noChangeShapeType="1"/>
            </p:cNvCxnSpPr>
            <p:nvPr/>
          </p:nvCxnSpPr>
          <p:spPr bwMode="auto">
            <a:xfrm rot="10800000" flipV="1">
              <a:off x="2514600" y="2438400"/>
              <a:ext cx="2667000" cy="230188"/>
            </a:xfrm>
            <a:prstGeom prst="straightConnector1">
              <a:avLst/>
            </a:prstGeom>
            <a:noFill/>
            <a:ln w="28440">
              <a:solidFill>
                <a:srgbClr val="FF0000"/>
              </a:solidFill>
              <a:miter lim="800000"/>
              <a:headEnd/>
              <a:tailEnd type="triangle" w="med" len="med"/>
            </a:ln>
          </p:spPr>
        </p:cxnSp>
        <p:sp>
          <p:nvSpPr>
            <p:cNvPr id="12297" name="Text Box 7"/>
            <p:cNvSpPr txBox="1">
              <a:spLocks noChangeArrowheads="1"/>
            </p:cNvSpPr>
            <p:nvPr/>
          </p:nvSpPr>
          <p:spPr bwMode="auto">
            <a:xfrm>
              <a:off x="4859338" y="3141663"/>
              <a:ext cx="2449512" cy="703262"/>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FF0000"/>
                  </a:solidFill>
                  <a:latin typeface="Lucida Sans Unicode" pitchFamily="32" charset="0"/>
                </a:rPr>
                <a:t>параметры выравнивания</a:t>
              </a:r>
            </a:p>
          </p:txBody>
        </p:sp>
        <p:cxnSp>
          <p:nvCxnSpPr>
            <p:cNvPr id="12298" name="AutoShape 8"/>
            <p:cNvCxnSpPr>
              <a:cxnSpLocks noChangeShapeType="1"/>
              <a:stCxn id="12297" idx="1"/>
            </p:cNvCxnSpPr>
            <p:nvPr/>
          </p:nvCxnSpPr>
          <p:spPr bwMode="auto">
            <a:xfrm rot="10800000" flipV="1">
              <a:off x="3200400" y="3493294"/>
              <a:ext cx="1658938" cy="735806"/>
            </a:xfrm>
            <a:prstGeom prst="straightConnector1">
              <a:avLst/>
            </a:prstGeom>
            <a:noFill/>
            <a:ln w="28440">
              <a:solidFill>
                <a:srgbClr val="FF0000"/>
              </a:solidFill>
              <a:miter lim="800000"/>
              <a:headEnd/>
              <a:tailEnd type="triangle" w="med" len="med"/>
            </a:ln>
          </p:spPr>
        </p:cxnSp>
        <p:cxnSp>
          <p:nvCxnSpPr>
            <p:cNvPr id="12299" name="AutoShape 9"/>
            <p:cNvCxnSpPr>
              <a:cxnSpLocks noChangeShapeType="1"/>
            </p:cNvCxnSpPr>
            <p:nvPr/>
          </p:nvCxnSpPr>
          <p:spPr bwMode="auto">
            <a:xfrm rot="10800000" flipV="1">
              <a:off x="2438400" y="3352800"/>
              <a:ext cx="2400300" cy="533400"/>
            </a:xfrm>
            <a:prstGeom prst="straightConnector1">
              <a:avLst/>
            </a:prstGeom>
            <a:noFill/>
            <a:ln w="28440">
              <a:solidFill>
                <a:srgbClr val="FF0000"/>
              </a:solidFill>
              <a:miter lim="800000"/>
              <a:headEnd/>
              <a:tailEnd type="triangle" w="med" len="med"/>
            </a:ln>
          </p:spPr>
        </p:cxnSp>
        <p:sp>
          <p:nvSpPr>
            <p:cNvPr id="12300" name="Text Box 10"/>
            <p:cNvSpPr txBox="1">
              <a:spLocks noChangeArrowheads="1"/>
            </p:cNvSpPr>
            <p:nvPr/>
          </p:nvSpPr>
          <p:spPr bwMode="auto">
            <a:xfrm>
              <a:off x="5003800" y="4305300"/>
              <a:ext cx="3384550" cy="7032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FF0000"/>
                  </a:solidFill>
                  <a:latin typeface="Lucida Sans Unicode" pitchFamily="32" charset="0"/>
                </a:rPr>
                <a:t>борьба с «участками малой сложности»</a:t>
              </a:r>
            </a:p>
          </p:txBody>
        </p:sp>
        <p:cxnSp>
          <p:nvCxnSpPr>
            <p:cNvPr id="12301" name="AutoShape 12"/>
            <p:cNvCxnSpPr>
              <a:cxnSpLocks noChangeShapeType="1"/>
            </p:cNvCxnSpPr>
            <p:nvPr/>
          </p:nvCxnSpPr>
          <p:spPr bwMode="auto">
            <a:xfrm rot="10800000" flipV="1">
              <a:off x="4267200" y="4495800"/>
              <a:ext cx="685800" cy="143668"/>
            </a:xfrm>
            <a:prstGeom prst="straightConnector1">
              <a:avLst/>
            </a:prstGeom>
            <a:noFill/>
            <a:ln w="28440">
              <a:solidFill>
                <a:srgbClr val="FF0000"/>
              </a:solidFill>
              <a:miter lim="800000"/>
              <a:headEnd/>
              <a:tailEnd type="triangle" w="med" len="med"/>
            </a:ln>
          </p:spPr>
        </p:cxn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23850" y="1212850"/>
            <a:ext cx="8820150" cy="228917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a:solidFill>
                  <a:srgbClr val="000000"/>
                </a:solidFill>
                <a:latin typeface="Lucida Sans Unicode" pitchFamily="32" charset="0"/>
              </a:rPr>
              <a:t>Определяется как участок с смещенным составом (</a:t>
            </a:r>
            <a:r>
              <a:rPr lang="en-US" sz="2400">
                <a:solidFill>
                  <a:srgbClr val="000000"/>
                </a:solidFill>
                <a:latin typeface="Lucida Sans Unicode" pitchFamily="32" charset="0"/>
              </a:rPr>
              <a:t>biased composition</a:t>
            </a:r>
            <a:r>
              <a:rPr lang="ru-RU" sz="2400">
                <a:solidFill>
                  <a:srgbClr val="000000"/>
                </a:solidFill>
                <a:latin typeface="Lucida Sans Unicode" pitchFamily="32" charset="0"/>
              </a:rPr>
              <a: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a:solidFill>
                <a:srgbClr val="000000"/>
              </a:solidFill>
              <a:latin typeface="Lucida Sans Unicode"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Lucida Sans Unicode" pitchFamily="32" charset="0"/>
              </a:rPr>
              <a:t>• Г</a:t>
            </a:r>
            <a:r>
              <a:rPr lang="ru-RU" sz="2400">
                <a:solidFill>
                  <a:srgbClr val="000000"/>
                </a:solidFill>
                <a:latin typeface="Lucida Sans Unicode" pitchFamily="32" charset="0"/>
              </a:rPr>
              <a:t>омополимерные</a:t>
            </a:r>
            <a:r>
              <a:rPr lang="en-US" sz="2400">
                <a:solidFill>
                  <a:srgbClr val="000000"/>
                </a:solidFill>
                <a:latin typeface="Lucida Sans Unicode" pitchFamily="32" charset="0"/>
              </a:rPr>
              <a:t> </a:t>
            </a:r>
            <a:r>
              <a:rPr lang="ru-RU" sz="2400">
                <a:solidFill>
                  <a:srgbClr val="000000"/>
                </a:solidFill>
                <a:latin typeface="Lucida Sans Unicode" pitchFamily="32" charset="0"/>
              </a:rPr>
              <a:t>участки</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Lucida Sans Unicode" pitchFamily="32" charset="0"/>
              </a:rPr>
              <a:t>• </a:t>
            </a:r>
            <a:r>
              <a:rPr lang="ru-RU" sz="2400">
                <a:solidFill>
                  <a:srgbClr val="000000"/>
                </a:solidFill>
                <a:latin typeface="Lucida Sans Unicode" pitchFamily="32" charset="0"/>
              </a:rPr>
              <a:t>Короткие повторы</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Lucida Sans Unicode" pitchFamily="32" charset="0"/>
              </a:rPr>
              <a:t>• </a:t>
            </a:r>
            <a:r>
              <a:rPr lang="ru-RU" sz="2400">
                <a:solidFill>
                  <a:srgbClr val="000000"/>
                </a:solidFill>
                <a:latin typeface="Lucida Sans Unicode" pitchFamily="32" charset="0"/>
              </a:rPr>
              <a:t>Перепредставленность отдельных остатков</a:t>
            </a:r>
          </a:p>
        </p:txBody>
      </p:sp>
      <p:sp>
        <p:nvSpPr>
          <p:cNvPr id="14339" name="Text Box 2"/>
          <p:cNvSpPr txBox="1">
            <a:spLocks noChangeArrowheads="1"/>
          </p:cNvSpPr>
          <p:nvPr/>
        </p:nvSpPr>
        <p:spPr bwMode="auto">
          <a:xfrm>
            <a:off x="720725" y="431800"/>
            <a:ext cx="5184775" cy="947738"/>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a:solidFill>
                  <a:srgbClr val="000000"/>
                </a:solidFill>
                <a:latin typeface="Lucida Sans Unicode" pitchFamily="32" charset="0"/>
              </a:rPr>
              <a:t>Участок малой сложности</a:t>
            </a:r>
          </a:p>
        </p:txBody>
      </p:sp>
      <p:sp>
        <p:nvSpPr>
          <p:cNvPr id="14340" name="Rectangle 3"/>
          <p:cNvSpPr>
            <a:spLocks noChangeArrowheads="1"/>
          </p:cNvSpPr>
          <p:nvPr/>
        </p:nvSpPr>
        <p:spPr bwMode="auto">
          <a:xfrm>
            <a:off x="71438" y="3743325"/>
            <a:ext cx="9144000" cy="2014538"/>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solidFill>
                <a:srgbClr val="000000"/>
              </a:solidFill>
              <a:latin typeface="Lucida Sans Unicode"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000000"/>
              </a:solidFill>
              <a:latin typeface="Lucida Sans Unicode" pitchFamily="32" charset="0"/>
            </a:endParaRPr>
          </a:p>
          <a:p>
            <a:pP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Может мешать анализу последовательностей</a:t>
            </a:r>
          </a:p>
          <a:p>
            <a:pP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Lucida Sans Unicode" pitchFamily="32" charset="0"/>
              </a:rPr>
              <a:t>BLAST </a:t>
            </a:r>
            <a:r>
              <a:rPr lang="ru-RU">
                <a:solidFill>
                  <a:srgbClr val="000000"/>
                </a:solidFill>
                <a:latin typeface="Lucida Sans Unicode" pitchFamily="32" charset="0"/>
              </a:rPr>
              <a:t>опирается на равномерное распределение частот аминокислотных остатков</a:t>
            </a:r>
          </a:p>
          <a:p>
            <a:pP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Обычно ведет к ложным предсказаниям (</a:t>
            </a:r>
            <a:r>
              <a:rPr lang="en-US">
                <a:solidFill>
                  <a:srgbClr val="000000"/>
                </a:solidFill>
                <a:latin typeface="Lucida Sans Unicode" pitchFamily="32" charset="0"/>
              </a:rPr>
              <a:t>false positives</a:t>
            </a:r>
            <a:r>
              <a:rPr lang="ru-RU">
                <a:solidFill>
                  <a:srgbClr val="000000"/>
                </a:solidFill>
                <a:latin typeface="Lucida Sans Unicode" pitchFamily="32" charset="0"/>
              </a:rPr>
              <a:t>)</a:t>
            </a:r>
          </a:p>
          <a:p>
            <a:pP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Лучше использовать «Compositional adjustments» </a:t>
            </a:r>
            <a:r>
              <a:rPr lang="en-US">
                <a:solidFill>
                  <a:srgbClr val="000000"/>
                </a:solidFill>
                <a:latin typeface="Lucida Sans Unicode" pitchFamily="32" charset="0"/>
              </a:rPr>
              <a:t>(</a:t>
            </a:r>
            <a:r>
              <a:rPr lang="ru-RU">
                <a:solidFill>
                  <a:srgbClr val="000000"/>
                </a:solidFill>
                <a:latin typeface="Lucida Sans Unicode" pitchFamily="32" charset="0"/>
              </a:rPr>
              <a:t>по умолчанию включен</a:t>
            </a:r>
            <a:r>
              <a:rPr lang="en-US">
                <a:solidFill>
                  <a:srgbClr val="000000"/>
                </a:solidFill>
                <a:latin typeface="Lucida Sans Unicode"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Пример участка малой сложности: </a:t>
            </a:r>
            <a:r>
              <a:rPr lang="en-US" sz="3200" dirty="0" smtClean="0"/>
              <a:t>GAR (</a:t>
            </a:r>
            <a:r>
              <a:rPr lang="ru-RU" sz="3200" dirty="0" smtClean="0"/>
              <a:t>глицин-аргинин богатый) домен</a:t>
            </a:r>
            <a:endParaRPr lang="ru-RU" sz="3200" dirty="0"/>
          </a:p>
        </p:txBody>
      </p:sp>
      <p:sp>
        <p:nvSpPr>
          <p:cNvPr id="3" name="Номер слайда 2"/>
          <p:cNvSpPr>
            <a:spLocks noGrp="1"/>
          </p:cNvSpPr>
          <p:nvPr>
            <p:ph type="sldNum" sz="quarter" idx="12"/>
          </p:nvPr>
        </p:nvSpPr>
        <p:spPr/>
        <p:txBody>
          <a:bodyPr/>
          <a:lstStyle/>
          <a:p>
            <a:fld id="{A32D0F02-96DD-4CEC-9928-ABB5EA17439D}" type="slidenum">
              <a:rPr lang="ru-RU" smtClean="0"/>
              <a:pPr/>
              <a:t>37</a:t>
            </a:fld>
            <a:endParaRPr lang="ru-RU"/>
          </a:p>
        </p:txBody>
      </p:sp>
      <p:pic>
        <p:nvPicPr>
          <p:cNvPr id="5" name="Рисунок 4" descr="lowcomplexity.png"/>
          <p:cNvPicPr>
            <a:picLocks noChangeAspect="1"/>
          </p:cNvPicPr>
          <p:nvPr/>
        </p:nvPicPr>
        <p:blipFill>
          <a:blip r:embed="rId2" cstate="print"/>
          <a:stretch>
            <a:fillRect/>
          </a:stretch>
        </p:blipFill>
        <p:spPr>
          <a:xfrm>
            <a:off x="0" y="1282791"/>
            <a:ext cx="9144000" cy="429241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647700" y="419100"/>
            <a:ext cx="8316913" cy="5726113"/>
          </a:xfrm>
          <a:prstGeom prst="rect">
            <a:avLst/>
          </a:prstGeom>
          <a:noFill/>
          <a:ln w="9525">
            <a:noFill/>
            <a:round/>
            <a:headEnd/>
            <a:tailEnd/>
          </a:ln>
        </p:spPr>
        <p:txBody>
          <a:bodyPr lIns="90000" tIns="46800" rIns="90000" bIns="46800">
            <a:spAutoFit/>
          </a:bodyPr>
          <a:lstStyle/>
          <a:p>
            <a:pP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dirty="0" smtClean="0">
                <a:solidFill>
                  <a:srgbClr val="000000"/>
                </a:solidFill>
                <a:latin typeface="Lucida Sans Unicode" pitchFamily="32" charset="0"/>
              </a:rPr>
              <a:t>8. Что </a:t>
            </a:r>
            <a:r>
              <a:rPr lang="ru-RU" sz="2800" b="1" dirty="0">
                <a:solidFill>
                  <a:srgbClr val="000000"/>
                </a:solidFill>
                <a:latin typeface="Lucida Sans Unicode" pitchFamily="32" charset="0"/>
              </a:rPr>
              <a:t>выдает </a:t>
            </a:r>
            <a:r>
              <a:rPr lang="en-US" sz="2800" b="1" dirty="0">
                <a:solidFill>
                  <a:srgbClr val="000000"/>
                </a:solidFill>
                <a:latin typeface="Lucida Sans Unicode" pitchFamily="32" charset="0"/>
              </a:rPr>
              <a:t>BLAST?</a:t>
            </a:r>
          </a:p>
          <a:p>
            <a:pP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rgbClr val="000000"/>
              </a:solidFill>
              <a:latin typeface="Lucida Sans Unicode" pitchFamily="32" charset="0"/>
            </a:endParaRPr>
          </a:p>
          <a:p>
            <a:pP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dirty="0">
                <a:solidFill>
                  <a:srgbClr val="000000"/>
                </a:solidFill>
                <a:latin typeface="Lucida Sans Unicode" pitchFamily="32" charset="0"/>
              </a:rPr>
              <a:t>Набор последовательностей, сходных с входной последовательностью</a:t>
            </a:r>
          </a:p>
          <a:p>
            <a:pP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a:solidFill>
                <a:srgbClr val="000000"/>
              </a:solidFill>
              <a:latin typeface="Lucida Sans Unicode" pitchFamily="32" charset="0"/>
            </a:endParaRPr>
          </a:p>
          <a:p>
            <a:pP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dirty="0">
                <a:solidFill>
                  <a:srgbClr val="000000"/>
                </a:solidFill>
                <a:latin typeface="Lucida Sans Unicode" pitchFamily="32" charset="0"/>
              </a:rPr>
              <a:t>Для каждой находки приведены:</a:t>
            </a:r>
          </a:p>
          <a:p>
            <a:pPr>
              <a:lnSpc>
                <a:spcPct val="150000"/>
              </a:lnSpc>
              <a:buFont typeface="Lucida Sans Unicode"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solidFill>
                  <a:srgbClr val="000000"/>
                </a:solidFill>
                <a:latin typeface="Lucida Sans Unicode" pitchFamily="32" charset="0"/>
              </a:rPr>
              <a:t> E-value (“Expect”), Bit</a:t>
            </a:r>
            <a:r>
              <a:rPr lang="ru-RU" sz="2200" dirty="0">
                <a:solidFill>
                  <a:srgbClr val="000000"/>
                </a:solidFill>
                <a:latin typeface="Lucida Sans Unicode" pitchFamily="32" charset="0"/>
              </a:rPr>
              <a:t> </a:t>
            </a:r>
            <a:r>
              <a:rPr lang="en-US" sz="2200" dirty="0">
                <a:solidFill>
                  <a:srgbClr val="000000"/>
                </a:solidFill>
                <a:latin typeface="Lucida Sans Unicode" pitchFamily="32" charset="0"/>
              </a:rPr>
              <a:t>Score </a:t>
            </a:r>
            <a:r>
              <a:rPr lang="ru-RU" sz="2200" dirty="0">
                <a:solidFill>
                  <a:srgbClr val="000000"/>
                </a:solidFill>
                <a:latin typeface="Lucida Sans Unicode" pitchFamily="32" charset="0"/>
              </a:rPr>
              <a:t>и </a:t>
            </a:r>
            <a:r>
              <a:rPr lang="en-US" sz="2200" dirty="0">
                <a:solidFill>
                  <a:srgbClr val="000000"/>
                </a:solidFill>
                <a:latin typeface="Lucida Sans Unicode" pitchFamily="32" charset="0"/>
              </a:rPr>
              <a:t>Score</a:t>
            </a:r>
          </a:p>
          <a:p>
            <a:pPr>
              <a:lnSpc>
                <a:spcPct val="150000"/>
              </a:lnSpc>
              <a:buFont typeface="Lucida Sans Unicode"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dirty="0">
                <a:solidFill>
                  <a:srgbClr val="000000"/>
                </a:solidFill>
                <a:latin typeface="Lucida Sans Unicode" pitchFamily="32" charset="0"/>
              </a:rPr>
              <a:t> Процент идентичности, сходства (</a:t>
            </a:r>
            <a:r>
              <a:rPr lang="en-US" sz="2200" dirty="0">
                <a:solidFill>
                  <a:srgbClr val="000000"/>
                </a:solidFill>
                <a:latin typeface="Lucida Sans Unicode" pitchFamily="32" charset="0"/>
              </a:rPr>
              <a:t>Positives)</a:t>
            </a:r>
            <a:r>
              <a:rPr lang="ru-RU" sz="2200" dirty="0">
                <a:solidFill>
                  <a:srgbClr val="000000"/>
                </a:solidFill>
                <a:latin typeface="Lucida Sans Unicode" pitchFamily="32" charset="0"/>
              </a:rPr>
              <a:t> и пробелов (</a:t>
            </a:r>
            <a:r>
              <a:rPr lang="en-US" sz="2200" dirty="0">
                <a:solidFill>
                  <a:srgbClr val="000000"/>
                </a:solidFill>
                <a:latin typeface="Lucida Sans Unicode" pitchFamily="32" charset="0"/>
              </a:rPr>
              <a:t>Gaps)</a:t>
            </a:r>
            <a:r>
              <a:rPr lang="ru-RU" sz="2200" dirty="0">
                <a:solidFill>
                  <a:srgbClr val="000000"/>
                </a:solidFill>
                <a:latin typeface="Lucida Sans Unicode" pitchFamily="32" charset="0"/>
              </a:rPr>
              <a:t> в выравнивании</a:t>
            </a:r>
            <a:endParaRPr lang="en-US" sz="2200" dirty="0">
              <a:solidFill>
                <a:srgbClr val="000000"/>
              </a:solidFill>
              <a:latin typeface="Lucida Sans Unicode" pitchFamily="32" charset="0"/>
            </a:endParaRPr>
          </a:p>
          <a:p>
            <a:pPr>
              <a:lnSpc>
                <a:spcPct val="150000"/>
              </a:lnSpc>
              <a:buFont typeface="Lucida Sans Unicode"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solidFill>
                  <a:srgbClr val="000000"/>
                </a:solidFill>
                <a:latin typeface="Lucida Sans Unicode" pitchFamily="32" charset="0"/>
              </a:rPr>
              <a:t> </a:t>
            </a:r>
            <a:r>
              <a:rPr lang="ru-RU" sz="2200" dirty="0">
                <a:solidFill>
                  <a:srgbClr val="000000"/>
                </a:solidFill>
                <a:latin typeface="Lucida Sans Unicode" pitchFamily="32" charset="0"/>
              </a:rPr>
              <a:t>Локальное выравнивание</a:t>
            </a:r>
          </a:p>
          <a:p>
            <a:pPr>
              <a:lnSpc>
                <a:spcPct val="150000"/>
              </a:lnSpc>
              <a:buFont typeface="Lucida Sans Unicode"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dirty="0">
                <a:solidFill>
                  <a:srgbClr val="000000"/>
                </a:solidFill>
                <a:latin typeface="Lucida Sans Unicode" pitchFamily="32" charset="0"/>
              </a:rPr>
              <a:t>Информация о найденной последовательности</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2"/>
          <p:cNvGrpSpPr>
            <a:grpSpLocks/>
          </p:cNvGrpSpPr>
          <p:nvPr/>
        </p:nvGrpSpPr>
        <p:grpSpPr bwMode="auto">
          <a:xfrm>
            <a:off x="131763" y="381000"/>
            <a:ext cx="8821737" cy="4783138"/>
            <a:chOff x="43745" y="274638"/>
            <a:chExt cx="8822443" cy="4783175"/>
          </a:xfrm>
        </p:grpSpPr>
        <p:sp>
          <p:nvSpPr>
            <p:cNvPr id="18435" name="Text Box 1"/>
            <p:cNvSpPr txBox="1">
              <a:spLocks noChangeArrowheads="1"/>
            </p:cNvSpPr>
            <p:nvPr/>
          </p:nvSpPr>
          <p:spPr bwMode="auto">
            <a:xfrm>
              <a:off x="43745" y="1481138"/>
              <a:ext cx="8822443" cy="3315306"/>
            </a:xfrm>
            <a:prstGeom prst="rect">
              <a:avLst/>
            </a:prstGeom>
            <a:noFill/>
            <a:ln w="9525">
              <a:noFill/>
              <a:round/>
              <a:headEnd/>
              <a:tailEnd/>
            </a:ln>
          </p:spPr>
          <p:txBody>
            <a:bodyPr/>
            <a:lstStyle/>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sz="1400" dirty="0">
                  <a:solidFill>
                    <a:srgbClr val="000000"/>
                  </a:solidFill>
                  <a:latin typeface="Courier New" pitchFamily="49" charset="0"/>
                  <a:cs typeface="Courier New" pitchFamily="49" charset="0"/>
                </a:rPr>
                <a:t>Length=129 </a:t>
              </a:r>
              <a:r>
                <a:rPr lang="ru-RU" sz="1400" dirty="0">
                  <a:solidFill>
                    <a:srgbClr val="000000"/>
                  </a:solidFill>
                  <a:latin typeface="Courier New" pitchFamily="49" charset="0"/>
                  <a:cs typeface="Courier New" pitchFamily="49" charset="0"/>
                </a:rPr>
                <a:t>  </a:t>
              </a:r>
              <a:r>
                <a:rPr lang="en-US" sz="1400" dirty="0">
                  <a:solidFill>
                    <a:srgbClr val="000000"/>
                  </a:solidFill>
                  <a:latin typeface="Courier New" pitchFamily="49" charset="0"/>
                  <a:cs typeface="Courier New" pitchFamily="49" charset="0"/>
                </a:rPr>
                <a:t>Number of matches=1  </a:t>
              </a:r>
              <a:endParaRPr lang="ru-RU" sz="1400" dirty="0">
                <a:solidFill>
                  <a:srgbClr val="000000"/>
                </a:solidFill>
                <a:latin typeface="Courier New" pitchFamily="49" charset="0"/>
                <a:cs typeface="Courier New" pitchFamily="49" charset="0"/>
              </a:endParaRP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ru-RU" sz="1400" dirty="0">
                <a:solidFill>
                  <a:srgbClr val="000000"/>
                </a:solidFill>
                <a:latin typeface="Courier New" pitchFamily="49" charset="0"/>
                <a:cs typeface="Courier New" pitchFamily="49" charset="0"/>
              </a:endParaRP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sz="1400" dirty="0">
                <a:solidFill>
                  <a:srgbClr val="000000"/>
                </a:solidFill>
                <a:latin typeface="Courier New" pitchFamily="49" charset="0"/>
                <a:cs typeface="Courier New" pitchFamily="49" charset="0"/>
              </a:endParaRP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400" dirty="0">
                <a:solidFill>
                  <a:srgbClr val="000000"/>
                </a:solidFill>
                <a:latin typeface="Courier New" pitchFamily="49" charset="0"/>
                <a:cs typeface="Courier New" pitchFamily="49" charset="0"/>
              </a:endParaRP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sz="1400" dirty="0">
                  <a:solidFill>
                    <a:srgbClr val="000000"/>
                  </a:solidFill>
                  <a:latin typeface="Courier New" pitchFamily="49" charset="0"/>
                  <a:cs typeface="Courier New" pitchFamily="49" charset="0"/>
                </a:rPr>
                <a:t>Score = 78.6 bits (192), Expect = 9e-15, Method: Compositional matrix adjust. </a:t>
              </a: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sz="1400" dirty="0">
                  <a:solidFill>
                    <a:srgbClr val="000000"/>
                  </a:solidFill>
                  <a:latin typeface="Courier New" pitchFamily="49" charset="0"/>
                  <a:cs typeface="Courier New" pitchFamily="49" charset="0"/>
                </a:rPr>
                <a:t>Identities = 34/73 (47%), Positives = 50/73 (68%), Gaps = 0/73 (0%) </a:t>
              </a: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400" dirty="0">
                <a:solidFill>
                  <a:srgbClr val="000000"/>
                </a:solidFill>
                <a:latin typeface="Courier New" pitchFamily="49" charset="0"/>
                <a:cs typeface="Courier New" pitchFamily="49" charset="0"/>
              </a:endParaRP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sz="1400" dirty="0">
                  <a:solidFill>
                    <a:srgbClr val="000000"/>
                  </a:solidFill>
                  <a:latin typeface="Courier New" pitchFamily="49" charset="0"/>
                  <a:cs typeface="Courier New" pitchFamily="49" charset="0"/>
                </a:rPr>
                <a:t>Query 17 YRLEEVQKHNNSQSTWIIVHHRIYDITKFLDEHPGGEEVLREQAGGDATENFEDVGHSTD 76</a:t>
              </a: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dirty="0">
                  <a:solidFill>
                    <a:srgbClr val="000000"/>
                  </a:solidFill>
                  <a:latin typeface="Courier New" pitchFamily="49" charset="0"/>
                  <a:cs typeface="Courier New" pitchFamily="49" charset="0"/>
                </a:rPr>
                <a:t>        </a:t>
              </a:r>
              <a:r>
                <a:rPr lang="pl-PL" sz="1400" dirty="0">
                  <a:solidFill>
                    <a:srgbClr val="000000"/>
                  </a:solidFill>
                  <a:latin typeface="Courier New" pitchFamily="49" charset="0"/>
                  <a:cs typeface="Courier New" pitchFamily="49" charset="0"/>
                </a:rPr>
                <a:t> Y </a:t>
              </a:r>
              <a:r>
                <a:rPr lang="en-US" sz="1400" dirty="0">
                  <a:solidFill>
                    <a:srgbClr val="000000"/>
                  </a:solidFill>
                  <a:latin typeface="Courier New" pitchFamily="49" charset="0"/>
                  <a:cs typeface="Courier New" pitchFamily="49" charset="0"/>
                </a:rPr>
                <a:t> </a:t>
              </a:r>
              <a:r>
                <a:rPr lang="pl-PL" sz="1400" dirty="0">
                  <a:solidFill>
                    <a:srgbClr val="000000"/>
                  </a:solidFill>
                  <a:latin typeface="Courier New" pitchFamily="49" charset="0"/>
                  <a:cs typeface="Courier New" pitchFamily="49" charset="0"/>
                </a:rPr>
                <a:t>EEV +H </a:t>
              </a:r>
              <a:r>
                <a:rPr lang="en-US" sz="1400" dirty="0">
                  <a:solidFill>
                    <a:srgbClr val="000000"/>
                  </a:solidFill>
                  <a:latin typeface="Courier New" pitchFamily="49" charset="0"/>
                  <a:cs typeface="Courier New" pitchFamily="49" charset="0"/>
                </a:rPr>
                <a:t>     </a:t>
              </a:r>
              <a:r>
                <a:rPr lang="pl-PL" sz="1400" dirty="0">
                  <a:solidFill>
                    <a:srgbClr val="000000"/>
                  </a:solidFill>
                  <a:latin typeface="Courier New" pitchFamily="49" charset="0"/>
                  <a:cs typeface="Courier New" pitchFamily="49" charset="0"/>
                </a:rPr>
                <a:t>W+I++ ++Y+I+ ++DEHPGGEEV+ + AG DATE F+D+GHS + </a:t>
              </a: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sz="1400" dirty="0">
                  <a:solidFill>
                    <a:srgbClr val="000000"/>
                  </a:solidFill>
                  <a:latin typeface="Courier New" pitchFamily="49" charset="0"/>
                  <a:cs typeface="Courier New" pitchFamily="49" charset="0"/>
                </a:rPr>
                <a:t>Sbjct 11 YTHEEVAQHTTHDDLWVILNGKVYNISNYIDEHPGGEEVILDCAGTDATEAFDDIGHSDE 70 </a:t>
              </a: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400" dirty="0">
                <a:solidFill>
                  <a:srgbClr val="000000"/>
                </a:solidFill>
                <a:latin typeface="Courier New" pitchFamily="49" charset="0"/>
                <a:cs typeface="Courier New" pitchFamily="49" charset="0"/>
              </a:endParaRP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sz="1400" dirty="0">
                  <a:solidFill>
                    <a:srgbClr val="000000"/>
                  </a:solidFill>
                  <a:latin typeface="Courier New" pitchFamily="49" charset="0"/>
                  <a:cs typeface="Courier New" pitchFamily="49" charset="0"/>
                </a:rPr>
                <a:t>Query 77 ARALSETFIIGEL 89 </a:t>
              </a: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dirty="0">
                  <a:solidFill>
                    <a:srgbClr val="000000"/>
                  </a:solidFill>
                  <a:latin typeface="Courier New" pitchFamily="49" charset="0"/>
                  <a:cs typeface="Courier New" pitchFamily="49" charset="0"/>
                </a:rPr>
                <a:t>         </a:t>
              </a:r>
              <a:r>
                <a:rPr lang="pl-PL" sz="1400" dirty="0">
                  <a:solidFill>
                    <a:srgbClr val="000000"/>
                  </a:solidFill>
                  <a:latin typeface="Courier New" pitchFamily="49" charset="0"/>
                  <a:cs typeface="Courier New" pitchFamily="49" charset="0"/>
                </a:rPr>
                <a:t>A </a:t>
              </a:r>
              <a:r>
                <a:rPr lang="en-US" sz="1400" dirty="0">
                  <a:solidFill>
                    <a:srgbClr val="000000"/>
                  </a:solidFill>
                  <a:latin typeface="Courier New" pitchFamily="49" charset="0"/>
                  <a:cs typeface="Courier New" pitchFamily="49" charset="0"/>
                </a:rPr>
                <a:t> </a:t>
              </a:r>
              <a:r>
                <a:rPr lang="pl-PL" sz="1400" dirty="0">
                  <a:solidFill>
                    <a:srgbClr val="000000"/>
                  </a:solidFill>
                  <a:latin typeface="Courier New" pitchFamily="49" charset="0"/>
                  <a:cs typeface="Courier New" pitchFamily="49" charset="0"/>
                </a:rPr>
                <a:t>+ E </a:t>
              </a:r>
              <a:r>
                <a:rPr lang="en-US" sz="1400" dirty="0">
                  <a:solidFill>
                    <a:srgbClr val="000000"/>
                  </a:solidFill>
                  <a:latin typeface="Courier New" pitchFamily="49" charset="0"/>
                  <a:cs typeface="Courier New" pitchFamily="49" charset="0"/>
                </a:rPr>
                <a:t>  </a:t>
              </a:r>
              <a:r>
                <a:rPr lang="pl-PL" sz="1400" dirty="0">
                  <a:solidFill>
                    <a:srgbClr val="000000"/>
                  </a:solidFill>
                  <a:latin typeface="Courier New" pitchFamily="49" charset="0"/>
                  <a:cs typeface="Courier New" pitchFamily="49" charset="0"/>
                </a:rPr>
                <a:t>IG L </a:t>
              </a:r>
            </a:p>
            <a:p>
              <a:pPr marL="365125" indent="-254000">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sz="1400" dirty="0">
                  <a:solidFill>
                    <a:srgbClr val="000000"/>
                  </a:solidFill>
                  <a:latin typeface="Courier New" pitchFamily="49" charset="0"/>
                  <a:cs typeface="Courier New" pitchFamily="49" charset="0"/>
                </a:rPr>
                <a:t>Sbjct 71 AHEILEKLYIGNL 83 </a:t>
              </a:r>
            </a:p>
          </p:txBody>
        </p:sp>
        <p:grpSp>
          <p:nvGrpSpPr>
            <p:cNvPr id="3" name="Group 2"/>
            <p:cNvGrpSpPr>
              <a:grpSpLocks/>
            </p:cNvGrpSpPr>
            <p:nvPr/>
          </p:nvGrpSpPr>
          <p:grpSpPr bwMode="auto">
            <a:xfrm>
              <a:off x="99776" y="274638"/>
              <a:ext cx="8585437" cy="1185963"/>
              <a:chOff x="146" y="173"/>
              <a:chExt cx="5325" cy="748"/>
            </a:xfrm>
          </p:grpSpPr>
          <p:pic>
            <p:nvPicPr>
              <p:cNvPr id="18453" name="Picture 3"/>
              <p:cNvPicPr>
                <a:picLocks noChangeAspect="1" noChangeArrowheads="1"/>
              </p:cNvPicPr>
              <p:nvPr/>
            </p:nvPicPr>
            <p:blipFill>
              <a:blip r:embed="rId3" cstate="print"/>
              <a:srcRect/>
              <a:stretch>
                <a:fillRect/>
              </a:stretch>
            </p:blipFill>
            <p:spPr bwMode="auto">
              <a:xfrm>
                <a:off x="146" y="173"/>
                <a:ext cx="5325" cy="748"/>
              </a:xfrm>
              <a:prstGeom prst="rect">
                <a:avLst/>
              </a:prstGeom>
              <a:noFill/>
              <a:ln w="9525">
                <a:noFill/>
                <a:round/>
                <a:headEnd/>
                <a:tailEnd/>
              </a:ln>
            </p:spPr>
          </p:pic>
          <p:sp>
            <p:nvSpPr>
              <p:cNvPr id="18454" name="Text Box 4"/>
              <p:cNvSpPr txBox="1">
                <a:spLocks noChangeArrowheads="1"/>
              </p:cNvSpPr>
              <p:nvPr/>
            </p:nvSpPr>
            <p:spPr bwMode="auto">
              <a:xfrm>
                <a:off x="146" y="173"/>
                <a:ext cx="5325" cy="748"/>
              </a:xfrm>
              <a:prstGeom prst="rect">
                <a:avLst/>
              </a:prstGeom>
              <a:noFill/>
              <a:ln w="9525">
                <a:noFill/>
                <a:round/>
                <a:headEnd/>
                <a:tailEnd/>
              </a:ln>
            </p:spPr>
            <p:txBody>
              <a:bodyPr wrap="none" anchor="ctr"/>
              <a:lstStyle/>
              <a:p>
                <a:endParaRPr lang="ru-RU"/>
              </a:p>
            </p:txBody>
          </p:sp>
        </p:grpSp>
        <p:sp>
          <p:nvSpPr>
            <p:cNvPr id="18437" name="Text Box 5"/>
            <p:cNvSpPr txBox="1">
              <a:spLocks noChangeArrowheads="1"/>
            </p:cNvSpPr>
            <p:nvPr/>
          </p:nvSpPr>
          <p:spPr bwMode="auto">
            <a:xfrm>
              <a:off x="1421946" y="1828800"/>
              <a:ext cx="1681616" cy="37151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Вес в битах</a:t>
              </a:r>
            </a:p>
          </p:txBody>
        </p:sp>
        <p:sp>
          <p:nvSpPr>
            <p:cNvPr id="18438" name="Text Box 6"/>
            <p:cNvSpPr txBox="1">
              <a:spLocks noChangeArrowheads="1"/>
            </p:cNvSpPr>
            <p:nvPr/>
          </p:nvSpPr>
          <p:spPr bwMode="auto">
            <a:xfrm>
              <a:off x="3420002" y="1866901"/>
              <a:ext cx="585260" cy="371048"/>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Вес</a:t>
              </a:r>
            </a:p>
          </p:txBody>
        </p:sp>
        <p:sp>
          <p:nvSpPr>
            <p:cNvPr id="18439" name="Text Box 7"/>
            <p:cNvSpPr txBox="1">
              <a:spLocks noChangeArrowheads="1"/>
            </p:cNvSpPr>
            <p:nvPr/>
          </p:nvSpPr>
          <p:spPr bwMode="auto">
            <a:xfrm>
              <a:off x="4668304" y="1841500"/>
              <a:ext cx="1170521" cy="37151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Lucida Sans Unicode" pitchFamily="32" charset="0"/>
                </a:rPr>
                <a:t>E-value</a:t>
              </a:r>
            </a:p>
          </p:txBody>
        </p:sp>
        <p:sp>
          <p:nvSpPr>
            <p:cNvPr id="18440" name="Text Box 8"/>
            <p:cNvSpPr txBox="1">
              <a:spLocks noChangeArrowheads="1"/>
            </p:cNvSpPr>
            <p:nvPr/>
          </p:nvSpPr>
          <p:spPr bwMode="auto">
            <a:xfrm>
              <a:off x="457200" y="4648200"/>
              <a:ext cx="2478088" cy="37151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Число совпадений</a:t>
              </a:r>
            </a:p>
          </p:txBody>
        </p:sp>
        <p:sp>
          <p:nvSpPr>
            <p:cNvPr id="18441" name="Text Box 9"/>
            <p:cNvSpPr txBox="1">
              <a:spLocks noChangeArrowheads="1"/>
            </p:cNvSpPr>
            <p:nvPr/>
          </p:nvSpPr>
          <p:spPr bwMode="auto">
            <a:xfrm>
              <a:off x="3349553" y="4686300"/>
              <a:ext cx="2689297" cy="37151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Длина выравнивания</a:t>
              </a:r>
            </a:p>
          </p:txBody>
        </p:sp>
        <p:sp>
          <p:nvSpPr>
            <p:cNvPr id="18442" name="Text Box 10"/>
            <p:cNvSpPr txBox="1">
              <a:spLocks noChangeArrowheads="1"/>
            </p:cNvSpPr>
            <p:nvPr/>
          </p:nvSpPr>
          <p:spPr bwMode="auto">
            <a:xfrm>
              <a:off x="2576967" y="1125538"/>
              <a:ext cx="3274558" cy="37151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Длина найденного белка</a:t>
              </a:r>
            </a:p>
          </p:txBody>
        </p:sp>
        <p:cxnSp>
          <p:nvCxnSpPr>
            <p:cNvPr id="18443" name="AutoShape 11"/>
            <p:cNvCxnSpPr>
              <a:cxnSpLocks noChangeShapeType="1"/>
              <a:stCxn id="18439" idx="1"/>
            </p:cNvCxnSpPr>
            <p:nvPr/>
          </p:nvCxnSpPr>
          <p:spPr bwMode="auto">
            <a:xfrm rot="10800000" flipV="1">
              <a:off x="4152900" y="2027256"/>
              <a:ext cx="515404" cy="334943"/>
            </a:xfrm>
            <a:prstGeom prst="straightConnector1">
              <a:avLst/>
            </a:prstGeom>
            <a:noFill/>
            <a:ln w="25400">
              <a:solidFill>
                <a:srgbClr val="FF0000"/>
              </a:solidFill>
              <a:miter lim="800000"/>
              <a:headEnd/>
              <a:tailEnd type="triangle" w="med" len="med"/>
            </a:ln>
          </p:spPr>
        </p:cxnSp>
        <p:cxnSp>
          <p:nvCxnSpPr>
            <p:cNvPr id="18444" name="AutoShape 12"/>
            <p:cNvCxnSpPr>
              <a:cxnSpLocks noChangeShapeType="1"/>
            </p:cNvCxnSpPr>
            <p:nvPr/>
          </p:nvCxnSpPr>
          <p:spPr bwMode="auto">
            <a:xfrm rot="10800000" flipV="1">
              <a:off x="914400" y="2095500"/>
              <a:ext cx="668338" cy="304800"/>
            </a:xfrm>
            <a:prstGeom prst="straightConnector1">
              <a:avLst/>
            </a:prstGeom>
            <a:noFill/>
            <a:ln w="25400">
              <a:solidFill>
                <a:srgbClr val="FF0000"/>
              </a:solidFill>
              <a:miter lim="800000"/>
              <a:headEnd/>
              <a:tailEnd type="triangle" w="med" len="med"/>
            </a:ln>
          </p:spPr>
        </p:cxnSp>
        <p:cxnSp>
          <p:nvCxnSpPr>
            <p:cNvPr id="18445" name="AutoShape 13"/>
            <p:cNvCxnSpPr>
              <a:cxnSpLocks noChangeShapeType="1"/>
            </p:cNvCxnSpPr>
            <p:nvPr/>
          </p:nvCxnSpPr>
          <p:spPr bwMode="auto">
            <a:xfrm rot="10800000" flipV="1">
              <a:off x="1181100" y="1295400"/>
              <a:ext cx="1401762" cy="266700"/>
            </a:xfrm>
            <a:prstGeom prst="straightConnector1">
              <a:avLst/>
            </a:prstGeom>
            <a:noFill/>
            <a:ln w="25400">
              <a:solidFill>
                <a:srgbClr val="FF0000"/>
              </a:solidFill>
              <a:miter lim="800000"/>
              <a:headEnd/>
              <a:tailEnd type="triangle" w="med" len="med"/>
            </a:ln>
          </p:spPr>
        </p:cxnSp>
        <p:cxnSp>
          <p:nvCxnSpPr>
            <p:cNvPr id="18446" name="AutoShape 14"/>
            <p:cNvCxnSpPr>
              <a:cxnSpLocks noChangeShapeType="1"/>
            </p:cNvCxnSpPr>
            <p:nvPr/>
          </p:nvCxnSpPr>
          <p:spPr bwMode="auto">
            <a:xfrm rot="10800000" flipV="1">
              <a:off x="2514600" y="2057400"/>
              <a:ext cx="990600" cy="304800"/>
            </a:xfrm>
            <a:prstGeom prst="straightConnector1">
              <a:avLst/>
            </a:prstGeom>
            <a:noFill/>
            <a:ln w="25400">
              <a:solidFill>
                <a:srgbClr val="FF0000"/>
              </a:solidFill>
              <a:miter lim="800000"/>
              <a:headEnd/>
              <a:tailEnd type="triangle" w="med" len="med"/>
            </a:ln>
          </p:spPr>
        </p:cxnSp>
        <p:cxnSp>
          <p:nvCxnSpPr>
            <p:cNvPr id="18447" name="AutoShape 15"/>
            <p:cNvCxnSpPr>
              <a:cxnSpLocks noChangeShapeType="1"/>
            </p:cNvCxnSpPr>
            <p:nvPr/>
          </p:nvCxnSpPr>
          <p:spPr bwMode="auto">
            <a:xfrm rot="16200000" flipV="1">
              <a:off x="1924054" y="3105152"/>
              <a:ext cx="1943099" cy="1295399"/>
            </a:xfrm>
            <a:prstGeom prst="straightConnector1">
              <a:avLst/>
            </a:prstGeom>
            <a:noFill/>
            <a:ln w="25400">
              <a:solidFill>
                <a:srgbClr val="FF0000"/>
              </a:solidFill>
              <a:miter lim="800000"/>
              <a:headEnd/>
              <a:tailEnd type="triangle" w="med" len="med"/>
            </a:ln>
          </p:spPr>
        </p:cxnSp>
        <p:cxnSp>
          <p:nvCxnSpPr>
            <p:cNvPr id="18448" name="AutoShape 16"/>
            <p:cNvCxnSpPr>
              <a:cxnSpLocks noChangeShapeType="1"/>
            </p:cNvCxnSpPr>
            <p:nvPr/>
          </p:nvCxnSpPr>
          <p:spPr bwMode="auto">
            <a:xfrm rot="5400000" flipH="1" flipV="1">
              <a:off x="580231" y="3420269"/>
              <a:ext cx="2001838" cy="647700"/>
            </a:xfrm>
            <a:prstGeom prst="straightConnector1">
              <a:avLst/>
            </a:prstGeom>
            <a:noFill/>
            <a:ln w="25400">
              <a:solidFill>
                <a:srgbClr val="FF0000"/>
              </a:solidFill>
              <a:miter lim="800000"/>
              <a:headEnd/>
              <a:tailEnd type="triangle" w="med" len="med"/>
            </a:ln>
          </p:spPr>
        </p:cxnSp>
        <p:sp>
          <p:nvSpPr>
            <p:cNvPr id="18449" name="Text Box 8"/>
            <p:cNvSpPr txBox="1">
              <a:spLocks noChangeArrowheads="1"/>
            </p:cNvSpPr>
            <p:nvPr/>
          </p:nvSpPr>
          <p:spPr bwMode="auto">
            <a:xfrm>
              <a:off x="3619500" y="3962400"/>
              <a:ext cx="2478088" cy="6477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Число сходных </a:t>
              </a:r>
              <a:r>
                <a:rPr lang="en-US">
                  <a:solidFill>
                    <a:srgbClr val="000000"/>
                  </a:solidFill>
                  <a:latin typeface="Lucida Sans Unicode" pitchFamily="32" charset="0"/>
                </a:rPr>
                <a:t>“</a:t>
              </a:r>
              <a:r>
                <a:rPr lang="ru-RU">
                  <a:solidFill>
                    <a:srgbClr val="000000"/>
                  </a:solidFill>
                  <a:latin typeface="Lucida Sans Unicode" pitchFamily="32" charset="0"/>
                </a:rPr>
                <a:t>букв</a:t>
              </a:r>
              <a:r>
                <a:rPr lang="en-US">
                  <a:solidFill>
                    <a:srgbClr val="000000"/>
                  </a:solidFill>
                  <a:latin typeface="Lucida Sans Unicode" pitchFamily="32" charset="0"/>
                </a:rPr>
                <a:t>”</a:t>
              </a:r>
              <a:endParaRPr lang="ru-RU">
                <a:solidFill>
                  <a:srgbClr val="000000"/>
                </a:solidFill>
                <a:latin typeface="Lucida Sans Unicode" pitchFamily="32" charset="0"/>
              </a:endParaRPr>
            </a:p>
          </p:txBody>
        </p:sp>
        <p:cxnSp>
          <p:nvCxnSpPr>
            <p:cNvPr id="18450" name="AutoShape 16"/>
            <p:cNvCxnSpPr>
              <a:cxnSpLocks noChangeShapeType="1"/>
            </p:cNvCxnSpPr>
            <p:nvPr/>
          </p:nvCxnSpPr>
          <p:spPr bwMode="auto">
            <a:xfrm rot="16200000" flipV="1">
              <a:off x="3867150" y="3333750"/>
              <a:ext cx="1333500" cy="152400"/>
            </a:xfrm>
            <a:prstGeom prst="straightConnector1">
              <a:avLst/>
            </a:prstGeom>
            <a:noFill/>
            <a:ln w="25400">
              <a:solidFill>
                <a:srgbClr val="FF0000"/>
              </a:solidFill>
              <a:miter lim="800000"/>
              <a:headEnd/>
              <a:tailEnd type="triangle" w="med" len="med"/>
            </a:ln>
          </p:spPr>
        </p:cxnSp>
        <p:sp>
          <p:nvSpPr>
            <p:cNvPr id="18451" name="Text Box 8"/>
            <p:cNvSpPr txBox="1">
              <a:spLocks noChangeArrowheads="1"/>
            </p:cNvSpPr>
            <p:nvPr/>
          </p:nvSpPr>
          <p:spPr bwMode="auto">
            <a:xfrm>
              <a:off x="5676900" y="3962400"/>
              <a:ext cx="2478088" cy="6477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Lucida Sans Unicode" pitchFamily="32" charset="0"/>
                </a:rPr>
                <a:t>Число символов гэпа</a:t>
              </a:r>
            </a:p>
          </p:txBody>
        </p:sp>
        <p:cxnSp>
          <p:nvCxnSpPr>
            <p:cNvPr id="18452" name="AutoShape 16"/>
            <p:cNvCxnSpPr>
              <a:cxnSpLocks noChangeShapeType="1"/>
            </p:cNvCxnSpPr>
            <p:nvPr/>
          </p:nvCxnSpPr>
          <p:spPr bwMode="auto">
            <a:xfrm rot="5400000" flipH="1" flipV="1">
              <a:off x="5895181" y="3363119"/>
              <a:ext cx="1277938" cy="114300"/>
            </a:xfrm>
            <a:prstGeom prst="straightConnector1">
              <a:avLst/>
            </a:prstGeom>
            <a:noFill/>
            <a:ln w="25400">
              <a:solidFill>
                <a:srgbClr val="FF0000"/>
              </a:solidFill>
              <a:miter lim="800000"/>
              <a:headEnd/>
              <a:tailEnd type="triangle" w="med" len="med"/>
            </a:ln>
          </p:spPr>
        </p:cxn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712968" cy="563562"/>
          </a:xfrm>
        </p:spPr>
        <p:txBody>
          <a:bodyPr>
            <a:normAutofit fontScale="90000"/>
          </a:bodyPr>
          <a:lstStyle/>
          <a:p>
            <a:r>
              <a:rPr lang="en-US" dirty="0" smtClean="0"/>
              <a:t>NGS: </a:t>
            </a:r>
            <a:r>
              <a:rPr lang="ru-RU" dirty="0" smtClean="0"/>
              <a:t>Революция</a:t>
            </a:r>
            <a:r>
              <a:rPr lang="en-US" dirty="0" smtClean="0"/>
              <a:t> </a:t>
            </a:r>
            <a:r>
              <a:rPr lang="ru-RU" dirty="0" smtClean="0"/>
              <a:t>в </a:t>
            </a:r>
            <a:r>
              <a:rPr lang="ru-RU" dirty="0" err="1" smtClean="0"/>
              <a:t>секвенировании</a:t>
            </a:r>
            <a:endParaRPr lang="ru-RU" dirty="0"/>
          </a:p>
        </p:txBody>
      </p:sp>
      <p:sp>
        <p:nvSpPr>
          <p:cNvPr id="3" name="Номер слайда 2"/>
          <p:cNvSpPr>
            <a:spLocks noGrp="1"/>
          </p:cNvSpPr>
          <p:nvPr>
            <p:ph type="sldNum" sz="quarter" idx="12"/>
          </p:nvPr>
        </p:nvSpPr>
        <p:spPr/>
        <p:txBody>
          <a:bodyPr/>
          <a:lstStyle/>
          <a:p>
            <a:pPr>
              <a:defRPr/>
            </a:pPr>
            <a:fld id="{E92D64D8-C1EE-4C20-A2E9-4E883B4FA27A}" type="slidenum">
              <a:rPr lang="ru-RU" altLang="ru-RU" smtClean="0"/>
              <a:pPr>
                <a:defRPr/>
              </a:pPr>
              <a:t>4</a:t>
            </a:fld>
            <a:endParaRPr lang="ru-RU" altLang="ru-RU"/>
          </a:p>
        </p:txBody>
      </p:sp>
      <p:pic>
        <p:nvPicPr>
          <p:cNvPr id="53250" name="Picture 2" descr="Chart displaying the cost per genome down to 1K by year 201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838200"/>
            <a:ext cx="7416800" cy="5562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323528" y="6488668"/>
            <a:ext cx="7848872" cy="369332"/>
          </a:xfrm>
          <a:prstGeom prst="rect">
            <a:avLst/>
          </a:prstGeom>
        </p:spPr>
        <p:txBody>
          <a:bodyPr wrap="square">
            <a:spAutoFit/>
          </a:bodyPr>
          <a:lstStyle/>
          <a:p>
            <a:r>
              <a:rPr lang="ru-RU" dirty="0"/>
              <a:t>https://www.genome.gov/27565109/the-cost-of-sequencing-a-human-genome/</a:t>
            </a:r>
          </a:p>
        </p:txBody>
      </p:sp>
      <p:sp>
        <p:nvSpPr>
          <p:cNvPr id="7" name="TextBox 6"/>
          <p:cNvSpPr txBox="1"/>
          <p:nvPr/>
        </p:nvSpPr>
        <p:spPr>
          <a:xfrm>
            <a:off x="7772400" y="1447800"/>
            <a:ext cx="1402050" cy="923330"/>
          </a:xfrm>
          <a:prstGeom prst="rect">
            <a:avLst/>
          </a:prstGeom>
          <a:noFill/>
        </p:spPr>
        <p:txBody>
          <a:bodyPr wrap="none" rtlCol="0">
            <a:spAutoFit/>
          </a:bodyPr>
          <a:lstStyle/>
          <a:p>
            <a:r>
              <a:rPr lang="ru-RU" dirty="0" smtClean="0"/>
              <a:t>Вопрос: </a:t>
            </a:r>
            <a:br>
              <a:rPr lang="ru-RU" dirty="0" smtClean="0"/>
            </a:br>
            <a:r>
              <a:rPr lang="ru-RU" dirty="0" smtClean="0"/>
              <a:t>где </a:t>
            </a:r>
          </a:p>
          <a:p>
            <a:r>
              <a:rPr lang="ru-RU" dirty="0" smtClean="0"/>
              <a:t>экспонента?</a:t>
            </a:r>
            <a:endParaRPr lang="ru-RU" dirty="0"/>
          </a:p>
        </p:txBody>
      </p:sp>
    </p:spTree>
    <p:extLst>
      <p:ext uri="{BB962C8B-B14F-4D97-AF65-F5344CB8AC3E}">
        <p14:creationId xmlns="" xmlns:p14="http://schemas.microsoft.com/office/powerpoint/2010/main" val="2261254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14600"/>
            <a:ext cx="8229600" cy="1143000"/>
          </a:xfrm>
        </p:spPr>
        <p:txBody>
          <a:bodyPr>
            <a:normAutofit fontScale="90000"/>
          </a:bodyPr>
          <a:lstStyle/>
          <a:p>
            <a:r>
              <a:rPr lang="ru-RU" dirty="0" smtClean="0"/>
              <a:t>Чем плохо бесполое размножение?</a:t>
            </a:r>
            <a:endParaRPr lang="ru-RU" dirty="0"/>
          </a:p>
        </p:txBody>
      </p:sp>
      <p:sp>
        <p:nvSpPr>
          <p:cNvPr id="3" name="Номер слайда 2"/>
          <p:cNvSpPr>
            <a:spLocks noGrp="1"/>
          </p:cNvSpPr>
          <p:nvPr>
            <p:ph type="sldNum" sz="quarter" idx="12"/>
          </p:nvPr>
        </p:nvSpPr>
        <p:spPr/>
        <p:txBody>
          <a:bodyPr/>
          <a:lstStyle/>
          <a:p>
            <a:fld id="{B3B38CA4-24F3-4734-881C-6208FDB73700}" type="slidenum">
              <a:rPr lang="ru-RU" smtClean="0"/>
              <a:pPr/>
              <a:t>40</a:t>
            </a:fld>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04800"/>
            <a:ext cx="8382000" cy="6172200"/>
          </a:xfrm>
        </p:spPr>
        <p:txBody>
          <a:bodyPr>
            <a:noAutofit/>
          </a:bodyPr>
          <a:lstStyle/>
          <a:p>
            <a:pPr>
              <a:buNone/>
            </a:pPr>
            <a:r>
              <a:rPr lang="ru-RU" sz="2800" dirty="0" smtClean="0"/>
              <a:t>Пример: </a:t>
            </a:r>
            <a:r>
              <a:rPr lang="ru-RU" sz="2800" dirty="0" err="1" smtClean="0"/>
              <a:t>митохондриальный</a:t>
            </a:r>
            <a:r>
              <a:rPr lang="ru-RU" sz="2800" dirty="0" smtClean="0"/>
              <a:t> геном людей.</a:t>
            </a:r>
          </a:p>
          <a:p>
            <a:pPr>
              <a:buNone/>
            </a:pPr>
            <a:r>
              <a:rPr lang="ru-RU" sz="2000" b="1" dirty="0" smtClean="0"/>
              <a:t>Теорема:</a:t>
            </a:r>
            <a:r>
              <a:rPr lang="ru-RU" sz="2000" dirty="0" smtClean="0"/>
              <a:t> </a:t>
            </a:r>
            <a:r>
              <a:rPr lang="ru-RU" sz="2000" dirty="0" err="1" smtClean="0"/>
              <a:t>митохондриальные</a:t>
            </a:r>
            <a:r>
              <a:rPr lang="ru-RU" sz="2000" dirty="0" smtClean="0"/>
              <a:t> геномы всех ныне живущих людей произошли от </a:t>
            </a:r>
            <a:r>
              <a:rPr lang="ru-RU" sz="2000" dirty="0" err="1" smtClean="0"/>
              <a:t>митохондриального</a:t>
            </a:r>
            <a:r>
              <a:rPr lang="ru-RU" sz="2000" dirty="0" smtClean="0"/>
              <a:t> генома ОДНОЙ КОНКРЕТНОЙ ЖЕНЩИНЫ.  </a:t>
            </a:r>
            <a:r>
              <a:rPr lang="ru-RU" sz="2000" b="1" dirty="0" smtClean="0"/>
              <a:t>Её принято называть </a:t>
            </a:r>
            <a:r>
              <a:rPr lang="ru-RU" sz="2000" b="1" dirty="0" err="1" smtClean="0"/>
              <a:t>митохондриальной</a:t>
            </a:r>
            <a:r>
              <a:rPr lang="ru-RU" sz="2000" b="1" dirty="0" smtClean="0"/>
              <a:t> ЕВОЙ.</a:t>
            </a:r>
            <a:r>
              <a:rPr lang="ru-RU" sz="2000" dirty="0" smtClean="0"/>
              <a:t> </a:t>
            </a:r>
          </a:p>
          <a:p>
            <a:pPr>
              <a:buNone/>
            </a:pPr>
            <a:r>
              <a:rPr lang="ru-RU" sz="2000" b="1" dirty="0" smtClean="0"/>
              <a:t>Доказательство. </a:t>
            </a:r>
          </a:p>
          <a:p>
            <a:pPr marL="144000">
              <a:lnSpc>
                <a:spcPct val="70000"/>
              </a:lnSpc>
              <a:spcBef>
                <a:spcPts val="0"/>
              </a:spcBef>
            </a:pPr>
            <a:r>
              <a:rPr lang="ru-RU" sz="2000" dirty="0" smtClean="0"/>
              <a:t>Смотрим только по </a:t>
            </a:r>
            <a:r>
              <a:rPr lang="ru-RU" sz="2000" dirty="0"/>
              <a:t>женщинам (мужчины бесполезны как источники наследуемой МТ ДНК</a:t>
            </a:r>
            <a:r>
              <a:rPr lang="ru-RU" sz="2000" dirty="0" smtClean="0"/>
              <a:t>). Пусть </a:t>
            </a:r>
            <a:r>
              <a:rPr lang="ru-RU" sz="2000" dirty="0"/>
              <a:t>сегодня </a:t>
            </a:r>
            <a:r>
              <a:rPr lang="ru-RU" sz="2000" dirty="0" smtClean="0"/>
              <a:t>на земном шаре живет </a:t>
            </a:r>
            <a:r>
              <a:rPr lang="en-US" sz="2800" dirty="0" smtClean="0"/>
              <a:t>N</a:t>
            </a:r>
            <a:r>
              <a:rPr lang="en-US" sz="2800" baseline="-25000" dirty="0" smtClean="0"/>
              <a:t>0</a:t>
            </a:r>
            <a:r>
              <a:rPr lang="en-US" sz="2000" dirty="0" smtClean="0"/>
              <a:t>  </a:t>
            </a:r>
            <a:r>
              <a:rPr lang="ru-RU" sz="2000" dirty="0"/>
              <a:t>женщин</a:t>
            </a:r>
            <a:r>
              <a:rPr lang="ru-RU" sz="2000" dirty="0" smtClean="0"/>
              <a:t>.</a:t>
            </a:r>
            <a:br>
              <a:rPr lang="ru-RU" sz="2000" dirty="0" smtClean="0"/>
            </a:br>
            <a:endParaRPr lang="ru-RU" sz="2000" dirty="0"/>
          </a:p>
          <a:p>
            <a:pPr marL="144000">
              <a:lnSpc>
                <a:spcPct val="70000"/>
              </a:lnSpc>
              <a:spcBef>
                <a:spcPts val="0"/>
              </a:spcBef>
            </a:pPr>
            <a:r>
              <a:rPr lang="ru-RU" sz="2000" dirty="0"/>
              <a:t>У каждой женщины – РОВНО одна мать (не считая детей от трех родителей </a:t>
            </a:r>
            <a:r>
              <a:rPr lang="en-US" sz="2000" dirty="0">
                <a:sym typeface="Wingdings" panose="05000000000000000000" pitchFamily="2" charset="2"/>
              </a:rPr>
              <a:t> </a:t>
            </a:r>
            <a:r>
              <a:rPr lang="en-US" sz="2000" dirty="0" smtClean="0">
                <a:sym typeface="Wingdings" panose="05000000000000000000" pitchFamily="2" charset="2"/>
              </a:rPr>
              <a:t>)</a:t>
            </a:r>
            <a:r>
              <a:rPr lang="ru-RU" sz="2000" dirty="0" smtClean="0">
                <a:sym typeface="Wingdings" panose="05000000000000000000" pitchFamily="2" charset="2"/>
              </a:rPr>
              <a:t/>
            </a:r>
            <a:br>
              <a:rPr lang="ru-RU" sz="2000" dirty="0" smtClean="0">
                <a:sym typeface="Wingdings" panose="05000000000000000000" pitchFamily="2" charset="2"/>
              </a:rPr>
            </a:br>
            <a:endParaRPr lang="en-US" sz="2000" dirty="0">
              <a:sym typeface="Wingdings" panose="05000000000000000000" pitchFamily="2" charset="2"/>
            </a:endParaRPr>
          </a:p>
          <a:p>
            <a:pPr marL="144000">
              <a:lnSpc>
                <a:spcPct val="70000"/>
              </a:lnSpc>
              <a:spcBef>
                <a:spcPts val="0"/>
              </a:spcBef>
            </a:pPr>
            <a:r>
              <a:rPr lang="ru-RU" sz="2000" dirty="0" smtClean="0">
                <a:sym typeface="Wingdings" panose="05000000000000000000" pitchFamily="2" charset="2"/>
              </a:rPr>
              <a:t>Значит, </a:t>
            </a:r>
            <a:r>
              <a:rPr lang="ru-RU" sz="2000" dirty="0">
                <a:sym typeface="Wingdings" panose="05000000000000000000" pitchFamily="2" charset="2"/>
              </a:rPr>
              <a:t>число матерей </a:t>
            </a:r>
            <a:r>
              <a:rPr lang="en-US" sz="2800" dirty="0" smtClean="0">
                <a:solidFill>
                  <a:prstClr val="black"/>
                </a:solidFill>
              </a:rPr>
              <a:t>N</a:t>
            </a:r>
            <a:r>
              <a:rPr lang="en-US" sz="2800" baseline="-25000" dirty="0" smtClean="0">
                <a:solidFill>
                  <a:prstClr val="black"/>
                </a:solidFill>
              </a:rPr>
              <a:t>-1 </a:t>
            </a:r>
            <a:r>
              <a:rPr lang="ru-RU" sz="2000" dirty="0" smtClean="0">
                <a:sym typeface="Wingdings" panose="05000000000000000000" pitchFamily="2" charset="2"/>
              </a:rPr>
              <a:t>современных </a:t>
            </a:r>
            <a:r>
              <a:rPr lang="ru-RU" sz="2000" dirty="0">
                <a:sym typeface="Wingdings" panose="05000000000000000000" pitchFamily="2" charset="2"/>
              </a:rPr>
              <a:t>женщин меньше или равно </a:t>
            </a:r>
            <a:r>
              <a:rPr lang="en-US" sz="2800" dirty="0" smtClean="0">
                <a:solidFill>
                  <a:prstClr val="black"/>
                </a:solidFill>
              </a:rPr>
              <a:t>N</a:t>
            </a:r>
            <a:r>
              <a:rPr lang="en-US" sz="2800" baseline="-25000" dirty="0" smtClean="0">
                <a:solidFill>
                  <a:prstClr val="black"/>
                </a:solidFill>
              </a:rPr>
              <a:t>0</a:t>
            </a:r>
            <a:r>
              <a:rPr lang="ru-RU" sz="2000" dirty="0" smtClean="0"/>
              <a:t>. Почти невероятно, </a:t>
            </a:r>
            <a:r>
              <a:rPr lang="ru-RU" sz="2000" dirty="0"/>
              <a:t>что равно, т.к. у одной матери может быть несколько </a:t>
            </a:r>
            <a:r>
              <a:rPr lang="ru-RU" sz="2000" dirty="0" smtClean="0"/>
              <a:t>дочерей!   Значит</a:t>
            </a:r>
            <a:r>
              <a:rPr lang="ru-RU" sz="2000" dirty="0"/>
              <a:t>, </a:t>
            </a:r>
            <a:r>
              <a:rPr lang="en-US" sz="2400" dirty="0" smtClean="0"/>
              <a:t>N</a:t>
            </a:r>
            <a:r>
              <a:rPr lang="en-US" sz="2400" baseline="-25000" dirty="0" smtClean="0"/>
              <a:t>0</a:t>
            </a:r>
            <a:r>
              <a:rPr lang="ru-RU" sz="2400" dirty="0" smtClean="0"/>
              <a:t> </a:t>
            </a:r>
            <a:r>
              <a:rPr lang="en-US" sz="2400" dirty="0"/>
              <a:t>&gt; </a:t>
            </a:r>
            <a:r>
              <a:rPr lang="en-US" sz="2400" dirty="0" smtClean="0"/>
              <a:t>N</a:t>
            </a:r>
            <a:r>
              <a:rPr lang="ru-RU" sz="2400" baseline="-25000" dirty="0" smtClean="0"/>
              <a:t>-1</a:t>
            </a:r>
            <a:r>
              <a:rPr lang="en-US" sz="2400" baseline="-25000" dirty="0" smtClean="0"/>
              <a:t> </a:t>
            </a:r>
            <a:r>
              <a:rPr lang="en-US" sz="2400" dirty="0" smtClean="0">
                <a:sym typeface="Wingdings" panose="05000000000000000000" pitchFamily="2" charset="2"/>
              </a:rPr>
              <a:t>&gt; </a:t>
            </a:r>
            <a:r>
              <a:rPr lang="en-US" sz="2400" dirty="0" smtClean="0"/>
              <a:t>N</a:t>
            </a:r>
            <a:r>
              <a:rPr lang="ru-RU" sz="2400" baseline="-25000" dirty="0" smtClean="0"/>
              <a:t>-2</a:t>
            </a:r>
            <a:r>
              <a:rPr lang="en-US" sz="2400" baseline="-25000" dirty="0" smtClean="0"/>
              <a:t> </a:t>
            </a:r>
            <a:r>
              <a:rPr lang="en-US" sz="2400" dirty="0" smtClean="0">
                <a:sym typeface="Wingdings" panose="05000000000000000000" pitchFamily="2" charset="2"/>
              </a:rPr>
              <a:t>&gt; ……</a:t>
            </a:r>
            <a:r>
              <a:rPr lang="ru-RU" sz="2400" dirty="0" smtClean="0">
                <a:sym typeface="Wingdings" panose="05000000000000000000" pitchFamily="2" charset="2"/>
              </a:rPr>
              <a:t/>
            </a:r>
            <a:br>
              <a:rPr lang="ru-RU" sz="2400" dirty="0" smtClean="0">
                <a:sym typeface="Wingdings" panose="05000000000000000000" pitchFamily="2" charset="2"/>
              </a:rPr>
            </a:br>
            <a:endParaRPr lang="en-US" sz="2000" dirty="0">
              <a:sym typeface="Wingdings" panose="05000000000000000000" pitchFamily="2" charset="2"/>
            </a:endParaRPr>
          </a:p>
          <a:p>
            <a:pPr marL="144000">
              <a:lnSpc>
                <a:spcPct val="70000"/>
              </a:lnSpc>
              <a:spcBef>
                <a:spcPts val="0"/>
              </a:spcBef>
            </a:pPr>
            <a:r>
              <a:rPr lang="en-US" sz="2400" dirty="0" smtClean="0"/>
              <a:t>N</a:t>
            </a:r>
            <a:r>
              <a:rPr lang="en-US" sz="2400" baseline="-25000" dirty="0" smtClean="0"/>
              <a:t>0</a:t>
            </a:r>
            <a:r>
              <a:rPr lang="en-US" sz="2000" dirty="0" smtClean="0">
                <a:sym typeface="Wingdings" panose="05000000000000000000" pitchFamily="2" charset="2"/>
              </a:rPr>
              <a:t> </a:t>
            </a:r>
            <a:r>
              <a:rPr lang="en-US" sz="2000" dirty="0">
                <a:sym typeface="Wingdings" panose="05000000000000000000" pitchFamily="2" charset="2"/>
              </a:rPr>
              <a:t>– </a:t>
            </a:r>
            <a:r>
              <a:rPr lang="ru-RU" sz="2000" dirty="0">
                <a:sym typeface="Wingdings" panose="05000000000000000000" pitchFamily="2" charset="2"/>
              </a:rPr>
              <a:t>конечное число, хотя и большое! Значит, в каком-то предковом поколении получим </a:t>
            </a:r>
            <a:r>
              <a:rPr lang="en-US" sz="2000" dirty="0" smtClean="0">
                <a:sym typeface="Wingdings" panose="05000000000000000000" pitchFamily="2" charset="2"/>
              </a:rPr>
              <a:t> </a:t>
            </a:r>
            <a:r>
              <a:rPr lang="en-US" sz="2400" b="1" dirty="0" smtClean="0"/>
              <a:t>N</a:t>
            </a:r>
            <a:r>
              <a:rPr lang="ru-RU" sz="2400" b="1" baseline="-25000" dirty="0" smtClean="0"/>
              <a:t>-</a:t>
            </a:r>
            <a:r>
              <a:rPr lang="en-US" sz="2400" b="1" baseline="-25000" dirty="0" smtClean="0"/>
              <a:t>x</a:t>
            </a:r>
            <a:r>
              <a:rPr lang="en-US" sz="2400" b="1" dirty="0" smtClean="0">
                <a:sym typeface="Wingdings" panose="05000000000000000000" pitchFamily="2" charset="2"/>
              </a:rPr>
              <a:t> = </a:t>
            </a:r>
            <a:r>
              <a:rPr lang="en-US" sz="2400" b="1" dirty="0">
                <a:sym typeface="Wingdings" panose="05000000000000000000" pitchFamily="2" charset="2"/>
              </a:rPr>
              <a:t>1</a:t>
            </a:r>
            <a:r>
              <a:rPr lang="en-US" sz="2000" dirty="0">
                <a:sym typeface="Wingdings" panose="05000000000000000000" pitchFamily="2" charset="2"/>
              </a:rPr>
              <a:t>. </a:t>
            </a:r>
            <a:r>
              <a:rPr lang="ru-RU" sz="2000" dirty="0">
                <a:sym typeface="Wingdings" panose="05000000000000000000" pitchFamily="2" charset="2"/>
              </a:rPr>
              <a:t> </a:t>
            </a:r>
            <a:r>
              <a:rPr lang="ru-RU" sz="2000" dirty="0" smtClean="0">
                <a:sym typeface="Wingdings" panose="05000000000000000000" pitchFamily="2" charset="2"/>
              </a:rPr>
              <a:t/>
            </a:r>
            <a:br>
              <a:rPr lang="ru-RU" sz="2000" dirty="0" smtClean="0">
                <a:sym typeface="Wingdings" panose="05000000000000000000" pitchFamily="2" charset="2"/>
              </a:rPr>
            </a:br>
            <a:r>
              <a:rPr lang="ru-RU" sz="2000" dirty="0" smtClean="0">
                <a:sym typeface="Wingdings" panose="05000000000000000000" pitchFamily="2" charset="2"/>
              </a:rPr>
              <a:t/>
            </a:r>
            <a:br>
              <a:rPr lang="ru-RU" sz="2000" dirty="0" smtClean="0">
                <a:sym typeface="Wingdings" panose="05000000000000000000" pitchFamily="2" charset="2"/>
              </a:rPr>
            </a:br>
            <a:r>
              <a:rPr lang="ru-RU" sz="2000" dirty="0" smtClean="0">
                <a:sym typeface="Wingdings" panose="05000000000000000000" pitchFamily="2" charset="2"/>
              </a:rPr>
              <a:t>Она-то </a:t>
            </a:r>
            <a:r>
              <a:rPr lang="ru-RU" sz="2000" dirty="0">
                <a:sym typeface="Wingdings" panose="05000000000000000000" pitchFamily="2" charset="2"/>
              </a:rPr>
              <a:t>и есть </a:t>
            </a:r>
            <a:r>
              <a:rPr lang="ru-RU" sz="2000" dirty="0" err="1">
                <a:sym typeface="Wingdings" panose="05000000000000000000" pitchFamily="2" charset="2"/>
              </a:rPr>
              <a:t>митохондриальная</a:t>
            </a:r>
            <a:r>
              <a:rPr lang="ru-RU" sz="2000" dirty="0">
                <a:sym typeface="Wingdings" panose="05000000000000000000" pitchFamily="2" charset="2"/>
              </a:rPr>
              <a:t> Ева! </a:t>
            </a:r>
            <a:r>
              <a:rPr lang="ru-RU" sz="2000" dirty="0" smtClean="0">
                <a:sym typeface="Wingdings" panose="05000000000000000000" pitchFamily="2" charset="2"/>
              </a:rPr>
              <a:t/>
            </a:r>
            <a:br>
              <a:rPr lang="ru-RU" sz="2000" dirty="0" smtClean="0">
                <a:sym typeface="Wingdings" panose="05000000000000000000" pitchFamily="2" charset="2"/>
              </a:rPr>
            </a:br>
            <a:r>
              <a:rPr lang="ru-RU" sz="2000" dirty="0" smtClean="0">
                <a:sym typeface="Wingdings" panose="05000000000000000000" pitchFamily="2" charset="2"/>
              </a:rPr>
              <a:t/>
            </a:r>
            <a:br>
              <a:rPr lang="ru-RU" sz="2000" dirty="0" smtClean="0">
                <a:sym typeface="Wingdings" panose="05000000000000000000" pitchFamily="2" charset="2"/>
              </a:rPr>
            </a:br>
            <a:r>
              <a:rPr lang="ru-RU" sz="2000" dirty="0" smtClean="0">
                <a:sym typeface="Wingdings" panose="05000000000000000000" pitchFamily="2" charset="2"/>
              </a:rPr>
              <a:t>Ее </a:t>
            </a:r>
            <a:r>
              <a:rPr lang="ru-RU" sz="2000" dirty="0" err="1">
                <a:sym typeface="Wingdings" panose="05000000000000000000" pitchFamily="2" charset="2"/>
              </a:rPr>
              <a:t>митохондриальная</a:t>
            </a:r>
            <a:r>
              <a:rPr lang="ru-RU" sz="2000" dirty="0">
                <a:sym typeface="Wingdings" panose="05000000000000000000" pitchFamily="2" charset="2"/>
              </a:rPr>
              <a:t> ДНК передалась всем нам только с мутациями при переписывании</a:t>
            </a:r>
            <a:r>
              <a:rPr lang="ru-RU" sz="2000" dirty="0" smtClean="0">
                <a:sym typeface="Wingdings" panose="05000000000000000000" pitchFamily="2" charset="2"/>
              </a:rPr>
              <a:t>…</a:t>
            </a:r>
            <a:endParaRPr lang="ru-RU" sz="2000"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41</a:t>
            </a:fld>
            <a:endParaRPr lang="ru-RU"/>
          </a:p>
        </p:txBody>
      </p:sp>
    </p:spTree>
    <p:extLst>
      <p:ext uri="{BB962C8B-B14F-4D97-AF65-F5344CB8AC3E}">
        <p14:creationId xmlns:p14="http://schemas.microsoft.com/office/powerpoint/2010/main" xmlns="" val="2496631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1828800"/>
            <a:ext cx="6019800" cy="954107"/>
          </a:xfrm>
          <a:prstGeom prst="rect">
            <a:avLst/>
          </a:prstGeom>
        </p:spPr>
        <p:txBody>
          <a:bodyPr wrap="square">
            <a:spAutoFit/>
          </a:bodyPr>
          <a:lstStyle/>
          <a:p>
            <a:r>
              <a:rPr lang="en-US" sz="2800" dirty="0" smtClean="0"/>
              <a:t>“Mitochondrial Eve” probably lived in</a:t>
            </a:r>
          </a:p>
          <a:p>
            <a:r>
              <a:rPr lang="en-US" sz="2800" dirty="0" smtClean="0"/>
              <a:t>Africa about 200,000 years ago</a:t>
            </a:r>
            <a:endParaRPr lang="en-US" sz="2800" dirty="0"/>
          </a:p>
        </p:txBody>
      </p:sp>
      <p:sp>
        <p:nvSpPr>
          <p:cNvPr id="3" name="Номер слайда 2"/>
          <p:cNvSpPr>
            <a:spLocks noGrp="1"/>
          </p:cNvSpPr>
          <p:nvPr>
            <p:ph type="sldNum" sz="quarter" idx="12"/>
          </p:nvPr>
        </p:nvSpPr>
        <p:spPr/>
        <p:txBody>
          <a:bodyPr/>
          <a:lstStyle/>
          <a:p>
            <a:fld id="{B3B38CA4-24F3-4734-881C-6208FDB73700}" type="slidenum">
              <a:rPr lang="ru-RU" smtClean="0"/>
              <a:pPr/>
              <a:t>42</a:t>
            </a:fld>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66800"/>
            <a:ext cx="8229600" cy="2895600"/>
          </a:xfrm>
        </p:spPr>
        <p:txBody>
          <a:bodyPr>
            <a:normAutofit fontScale="90000"/>
          </a:bodyPr>
          <a:lstStyle/>
          <a:p>
            <a:r>
              <a:rPr lang="en-US" dirty="0" smtClean="0"/>
              <a:t>Take home message: </a:t>
            </a:r>
            <a:r>
              <a:rPr lang="ru-RU" dirty="0" smtClean="0"/>
              <a:t/>
            </a:r>
            <a:br>
              <a:rPr lang="ru-RU" dirty="0" smtClean="0"/>
            </a:br>
            <a:r>
              <a:rPr lang="ru-RU" dirty="0" smtClean="0"/>
              <a:t/>
            </a:r>
            <a:br>
              <a:rPr lang="ru-RU" dirty="0" smtClean="0"/>
            </a:br>
            <a:r>
              <a:rPr lang="ru-RU" sz="3600" dirty="0" smtClean="0"/>
              <a:t>при бесполом размножении все живущие особи – потомки ровно одной. </a:t>
            </a:r>
            <a:br>
              <a:rPr lang="ru-RU" sz="3600" dirty="0" smtClean="0"/>
            </a:br>
            <a:r>
              <a:rPr lang="ru-RU" sz="3600" dirty="0" smtClean="0"/>
              <a:t/>
            </a:r>
            <a:br>
              <a:rPr lang="ru-RU" sz="3600" dirty="0" smtClean="0"/>
            </a:br>
            <a:r>
              <a:rPr lang="ru-RU" sz="3600" dirty="0" smtClean="0"/>
              <a:t>Это плохо для изменчивости!</a:t>
            </a:r>
            <a:r>
              <a:rPr lang="ru-RU" sz="2700" dirty="0" smtClean="0"/>
              <a:t/>
            </a:r>
            <a:br>
              <a:rPr lang="ru-RU" sz="2700" dirty="0" smtClean="0"/>
            </a:br>
            <a:endParaRPr lang="ru-RU" dirty="0"/>
          </a:p>
        </p:txBody>
      </p:sp>
      <p:sp>
        <p:nvSpPr>
          <p:cNvPr id="3" name="Номер слайда 2"/>
          <p:cNvSpPr>
            <a:spLocks noGrp="1"/>
          </p:cNvSpPr>
          <p:nvPr>
            <p:ph type="sldNum" sz="quarter" idx="12"/>
          </p:nvPr>
        </p:nvSpPr>
        <p:spPr/>
        <p:txBody>
          <a:bodyPr/>
          <a:lstStyle/>
          <a:p>
            <a:fld id="{B3B38CA4-24F3-4734-881C-6208FDB73700}" type="slidenum">
              <a:rPr lang="ru-RU" smtClean="0"/>
              <a:pPr/>
              <a:t>43</a:t>
            </a:fld>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304800" y="1709177"/>
            <a:ext cx="8823441"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Ienco</a:t>
            </a:r>
            <a:r>
              <a:rPr kumimoji="0" lang="ru-RU" sz="2800" b="0" i="0" u="none" strike="noStrike" cap="none" normalizeH="0" baseline="0" dirty="0" smtClean="0">
                <a:ln>
                  <a:noFill/>
                </a:ln>
                <a:solidFill>
                  <a:srgbClr val="000000"/>
                </a:solidFill>
                <a:effectLst/>
              </a:rPr>
              <a:t> </a:t>
            </a:r>
            <a:r>
              <a:rPr kumimoji="0" lang="en-US" sz="2800" b="0" i="0" u="none" strike="noStrike" cap="none" normalizeH="0" baseline="0" dirty="0" smtClean="0">
                <a:ln>
                  <a:noFill/>
                </a:ln>
                <a:solidFill>
                  <a:srgbClr val="000000"/>
                </a:solidFill>
                <a:effectLst/>
              </a:rPr>
              <a:t> et 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000000"/>
                </a:solidFill>
                <a:effectLst/>
              </a:rPr>
              <a:t>May</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mitochondrial</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eve</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and</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mitochondrial</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haplogroups</a:t>
            </a:r>
            <a:endParaRPr kumimoji="0" lang="en-US" sz="2800" b="0" i="0" u="none" strike="noStrike" cap="none" normalizeH="0" baseline="0" dirty="0" smtClean="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000000"/>
                </a:solidFill>
                <a:effectLst/>
              </a:rPr>
              <a:t>play</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a</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role</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in</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neurodegeneration</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and</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Alzheimer's</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disease</a:t>
            </a:r>
            <a:r>
              <a:rPr kumimoji="0" lang="ru-RU" sz="2800" b="0" i="0" u="none" strike="noStrike" cap="none" normalizeH="0" baseline="0" dirty="0" smtClean="0">
                <a:ln>
                  <a:noFill/>
                </a:ln>
                <a:solidFill>
                  <a:srgbClr val="000000"/>
                </a:solidFill>
                <a:effectLst/>
              </a:rPr>
              <a:t>? </a:t>
            </a:r>
            <a:endParaRPr kumimoji="0" lang="en-US" sz="2800" b="0" i="0" u="none" strike="noStrike" cap="none" normalizeH="0" baseline="0" dirty="0" smtClean="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000000"/>
                </a:solidFill>
                <a:effectLst/>
              </a:rPr>
              <a:t>Int</a:t>
            </a:r>
            <a:r>
              <a:rPr kumimoji="0" lang="ru-RU" sz="2800" b="0" i="0" u="none" strike="noStrike" cap="none" normalizeH="0" baseline="0" dirty="0" smtClean="0">
                <a:ln>
                  <a:noFill/>
                </a:ln>
                <a:solidFill>
                  <a:srgbClr val="000000"/>
                </a:solidFill>
                <a:effectLst/>
              </a:rPr>
              <a:t> J </a:t>
            </a:r>
            <a:r>
              <a:rPr kumimoji="0" lang="ru-RU" sz="2800" b="0" i="0" u="none" strike="noStrike" cap="none" normalizeH="0" baseline="0" dirty="0" err="1" smtClean="0">
                <a:ln>
                  <a:noFill/>
                </a:ln>
                <a:solidFill>
                  <a:srgbClr val="000000"/>
                </a:solidFill>
                <a:effectLst/>
              </a:rPr>
              <a:t>Alzheimers</a:t>
            </a:r>
            <a:r>
              <a:rPr kumimoji="0" lang="ru-RU" sz="2800" b="0" i="0" u="none" strike="noStrike" cap="none" normalizeH="0" baseline="0" dirty="0" smtClean="0">
                <a:ln>
                  <a:noFill/>
                </a:ln>
                <a:solidFill>
                  <a:srgbClr val="000000"/>
                </a:solidFill>
                <a:effectLst/>
              </a:rPr>
              <a:t> </a:t>
            </a:r>
            <a:r>
              <a:rPr kumimoji="0" lang="ru-RU" sz="2800" b="0" i="0" u="none" strike="noStrike" cap="none" normalizeH="0" baseline="0" dirty="0" err="1" smtClean="0">
                <a:ln>
                  <a:noFill/>
                </a:ln>
                <a:solidFill>
                  <a:srgbClr val="000000"/>
                </a:solidFill>
                <a:effectLst/>
              </a:rPr>
              <a:t>Dis</a:t>
            </a:r>
            <a:r>
              <a:rPr kumimoji="0" lang="ru-RU" sz="2800" b="0" i="0" u="none" strike="noStrike" cap="none" normalizeH="0" baseline="0" dirty="0" smtClean="0">
                <a:ln>
                  <a:noFill/>
                </a:ln>
                <a:solidFill>
                  <a:srgbClr val="000000"/>
                </a:solidFill>
                <a:effectLst/>
              </a:rPr>
              <a:t>. 2011:709061.</a:t>
            </a:r>
            <a:r>
              <a:rPr kumimoji="0" lang="ru-RU" sz="2800" b="0" i="0" u="none" strike="noStrike" cap="none" normalizeH="0" baseline="0" dirty="0" smtClean="0">
                <a:ln>
                  <a:noFill/>
                </a:ln>
                <a:solidFill>
                  <a:schemeClr val="tx1"/>
                </a:solidFill>
                <a:effectLst/>
              </a:rPr>
              <a:t> </a:t>
            </a:r>
          </a:p>
        </p:txBody>
      </p:sp>
      <p:sp>
        <p:nvSpPr>
          <p:cNvPr id="5" name="Номер слайда 4"/>
          <p:cNvSpPr>
            <a:spLocks noGrp="1"/>
          </p:cNvSpPr>
          <p:nvPr>
            <p:ph type="sldNum" sz="quarter" idx="12"/>
          </p:nvPr>
        </p:nvSpPr>
        <p:spPr/>
        <p:txBody>
          <a:bodyPr/>
          <a:lstStyle/>
          <a:p>
            <a:fld id="{B3B38CA4-24F3-4734-881C-6208FDB73700}" type="slidenum">
              <a:rPr lang="ru-RU" smtClean="0"/>
              <a:pPr/>
              <a:t>44</a:t>
            </a:fld>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Мейоз половых хромосом</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45</a:t>
            </a:fld>
            <a:endParaRPr lang="ru-RU"/>
          </a:p>
        </p:txBody>
      </p:sp>
      <p:sp>
        <p:nvSpPr>
          <p:cNvPr id="6" name="Прямоугольник 5"/>
          <p:cNvSpPr/>
          <p:nvPr/>
        </p:nvSpPr>
        <p:spPr>
          <a:xfrm>
            <a:off x="1524000" y="1295400"/>
            <a:ext cx="5907480" cy="358834"/>
          </a:xfrm>
          <a:prstGeom prst="rect">
            <a:avLst/>
          </a:prstGeom>
        </p:spPr>
        <p:txBody>
          <a:bodyPr wrap="square" lIns="81043" tIns="40522" rIns="81043" bIns="40522">
            <a:spAutoFit/>
          </a:bodyPr>
          <a:lstStyle/>
          <a:p>
            <a:r>
              <a:rPr lang="ru-RU" dirty="0"/>
              <a:t>https://www.youtube.com/watch?v=kiZWI_yuGDM</a:t>
            </a:r>
          </a:p>
        </p:txBody>
      </p:sp>
      <p:sp>
        <p:nvSpPr>
          <p:cNvPr id="5" name="Прямоугольник 4"/>
          <p:cNvSpPr/>
          <p:nvPr/>
        </p:nvSpPr>
        <p:spPr>
          <a:xfrm>
            <a:off x="762000" y="2590800"/>
            <a:ext cx="7708759" cy="1189831"/>
          </a:xfrm>
          <a:prstGeom prst="rect">
            <a:avLst/>
          </a:prstGeom>
        </p:spPr>
        <p:txBody>
          <a:bodyPr wrap="square" lIns="81043" tIns="40522" rIns="81043" bIns="40522">
            <a:spAutoFit/>
          </a:bodyPr>
          <a:lstStyle/>
          <a:p>
            <a:pPr lvl="2"/>
            <a:r>
              <a:rPr lang="ru-RU" sz="2400" dirty="0"/>
              <a:t>Реабилитируем мужчин: был </a:t>
            </a:r>
            <a:r>
              <a:rPr lang="en-US" sz="2400" dirty="0"/>
              <a:t>Y</a:t>
            </a:r>
            <a:r>
              <a:rPr lang="ru-RU" sz="2400" dirty="0"/>
              <a:t>-хромосомный Адам, т.к. </a:t>
            </a:r>
            <a:r>
              <a:rPr lang="en-US" sz="2400" dirty="0"/>
              <a:t>Y-</a:t>
            </a:r>
            <a:r>
              <a:rPr lang="ru-RU" sz="2400" dirty="0"/>
              <a:t>хромосома передается от отца к сыну без полового размножения (почти целиком!)</a:t>
            </a:r>
          </a:p>
        </p:txBody>
      </p:sp>
    </p:spTree>
    <p:extLst>
      <p:ext uri="{BB962C8B-B14F-4D97-AF65-F5344CB8AC3E}">
        <p14:creationId xmlns:p14="http://schemas.microsoft.com/office/powerpoint/2010/main" xmlns="" val="1254277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презентации</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B3B38CA4-24F3-4734-881C-6208FDB73700}" type="slidenum">
              <a:rPr lang="ru-RU" smtClean="0"/>
              <a:pPr/>
              <a:t>46</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0"/>
            <a:ext cx="8229600" cy="1143000"/>
          </a:xfrm>
        </p:spPr>
        <p:txBody>
          <a:bodyPr>
            <a:noAutofit/>
          </a:bodyPr>
          <a:lstStyle/>
          <a:p>
            <a:r>
              <a:rPr lang="ru-RU" sz="3600" dirty="0" smtClean="0"/>
              <a:t>Что закодировано в </a:t>
            </a:r>
            <a:r>
              <a:rPr lang="ru-RU" sz="3600" dirty="0" err="1" smtClean="0"/>
              <a:t>митохондриальном</a:t>
            </a:r>
            <a:r>
              <a:rPr lang="ru-RU" sz="3600" dirty="0" smtClean="0"/>
              <a:t> геноме человека?</a:t>
            </a:r>
            <a:endParaRPr lang="ru-RU" sz="3600" dirty="0"/>
          </a:p>
        </p:txBody>
      </p:sp>
      <p:sp>
        <p:nvSpPr>
          <p:cNvPr id="3" name="Содержимое 2"/>
          <p:cNvSpPr>
            <a:spLocks noGrp="1"/>
          </p:cNvSpPr>
          <p:nvPr>
            <p:ph idx="1"/>
          </p:nvPr>
        </p:nvSpPr>
        <p:spPr/>
        <p:txBody>
          <a:bodyPr>
            <a:normAutofit/>
          </a:bodyPr>
          <a:lstStyle/>
          <a:p>
            <a:r>
              <a:rPr lang="ru-RU" sz="2400" dirty="0" smtClean="0"/>
              <a:t>Гены двух </a:t>
            </a:r>
            <a:r>
              <a:rPr lang="ru-RU" sz="2400" dirty="0" err="1" smtClean="0"/>
              <a:t>рибосомальные</a:t>
            </a:r>
            <a:r>
              <a:rPr lang="ru-RU" sz="2400" dirty="0" smtClean="0"/>
              <a:t> РНК: 12</a:t>
            </a:r>
            <a:r>
              <a:rPr lang="en-US" sz="2400" dirty="0" smtClean="0"/>
              <a:t>S </a:t>
            </a:r>
            <a:r>
              <a:rPr lang="ru-RU" sz="2400" dirty="0" smtClean="0"/>
              <a:t>и 16</a:t>
            </a:r>
            <a:r>
              <a:rPr lang="en-US" sz="2400" dirty="0" smtClean="0"/>
              <a:t>S</a:t>
            </a:r>
          </a:p>
          <a:p>
            <a:pPr lvl="1"/>
            <a:r>
              <a:rPr lang="ru-RU" sz="2000" dirty="0" smtClean="0"/>
              <a:t>Основа для рибосомы. Нужны еще </a:t>
            </a:r>
            <a:r>
              <a:rPr lang="ru-RU" sz="2000" dirty="0" err="1" smtClean="0"/>
              <a:t>рибосомальные</a:t>
            </a:r>
            <a:r>
              <a:rPr lang="ru-RU" sz="2000" dirty="0" smtClean="0"/>
              <a:t> белки. Они закодированы в основном геноме, хромосомах, содержащихся в ядре клетки. Эти белки проникают через мембрану митохондрии для образования рибосомы.</a:t>
            </a:r>
            <a:endParaRPr lang="en-US" sz="2000" dirty="0" smtClean="0"/>
          </a:p>
          <a:p>
            <a:r>
              <a:rPr lang="ru-RU" sz="2400" dirty="0" smtClean="0"/>
              <a:t>Гены транспортных РНК</a:t>
            </a:r>
            <a:r>
              <a:rPr lang="en-US" sz="2400" dirty="0" smtClean="0"/>
              <a:t>:  22 </a:t>
            </a:r>
            <a:r>
              <a:rPr lang="ru-RU" sz="2400" dirty="0" smtClean="0"/>
              <a:t>гена</a:t>
            </a:r>
          </a:p>
          <a:p>
            <a:pPr lvl="1"/>
            <a:r>
              <a:rPr lang="ru-RU" sz="2000" dirty="0" smtClean="0"/>
              <a:t>Необходимы для синтеза белковой цепи</a:t>
            </a:r>
          </a:p>
          <a:p>
            <a:r>
              <a:rPr lang="ru-RU" sz="2400" dirty="0" smtClean="0"/>
              <a:t>Гены белков</a:t>
            </a:r>
            <a:r>
              <a:rPr lang="en-US" sz="2400" dirty="0" smtClean="0"/>
              <a:t>: 13</a:t>
            </a:r>
            <a:endParaRPr lang="ru-RU" sz="2400" dirty="0" smtClean="0"/>
          </a:p>
          <a:p>
            <a:pPr lvl="1"/>
            <a:r>
              <a:rPr lang="ru-RU" sz="2000" dirty="0" smtClean="0"/>
              <a:t>Это гены дыхательной цепи митохондрий.</a:t>
            </a:r>
          </a:p>
          <a:p>
            <a:r>
              <a:rPr lang="ru-RU" sz="2400" dirty="0" smtClean="0"/>
              <a:t>Сигналы, необходимые для транскрипции, регуляции, репликации и др.</a:t>
            </a:r>
          </a:p>
          <a:p>
            <a:pPr>
              <a:buNone/>
            </a:pPr>
            <a:endParaRPr lang="ru-RU" sz="2000" dirty="0"/>
          </a:p>
        </p:txBody>
      </p:sp>
      <p:sp>
        <p:nvSpPr>
          <p:cNvPr id="4" name="Номер слайда 3"/>
          <p:cNvSpPr>
            <a:spLocks noGrp="1"/>
          </p:cNvSpPr>
          <p:nvPr>
            <p:ph type="sldNum" sz="quarter" idx="12"/>
          </p:nvPr>
        </p:nvSpPr>
        <p:spPr/>
        <p:txBody>
          <a:bodyPr/>
          <a:lstStyle/>
          <a:p>
            <a:fld id="{B3B38CA4-24F3-4734-881C-6208FDB73700}"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 же – как картинка</a:t>
            </a:r>
            <a:endParaRPr lang="ru-RU" dirty="0"/>
          </a:p>
        </p:txBody>
      </p:sp>
      <p:sp>
        <p:nvSpPr>
          <p:cNvPr id="3" name="Номер слайда 2"/>
          <p:cNvSpPr>
            <a:spLocks noGrp="1"/>
          </p:cNvSpPr>
          <p:nvPr>
            <p:ph type="sldNum" sz="quarter" idx="12"/>
          </p:nvPr>
        </p:nvSpPr>
        <p:spPr/>
        <p:txBody>
          <a:bodyPr/>
          <a:lstStyle/>
          <a:p>
            <a:fld id="{B3B38CA4-24F3-4734-881C-6208FDB73700}" type="slidenum">
              <a:rPr lang="ru-RU" smtClean="0"/>
              <a:pPr/>
              <a:t>6</a:t>
            </a:fld>
            <a:endParaRPr lang="ru-RU"/>
          </a:p>
        </p:txBody>
      </p:sp>
      <p:pic>
        <p:nvPicPr>
          <p:cNvPr id="195604" name="Picture 20"/>
          <p:cNvPicPr>
            <a:picLocks noChangeAspect="1" noChangeArrowheads="1"/>
          </p:cNvPicPr>
          <p:nvPr/>
        </p:nvPicPr>
        <p:blipFill>
          <a:blip r:embed="rId2" cstate="print"/>
          <a:srcRect/>
          <a:stretch>
            <a:fillRect/>
          </a:stretch>
        </p:blipFill>
        <p:spPr bwMode="auto">
          <a:xfrm>
            <a:off x="1143000" y="1366935"/>
            <a:ext cx="6477000" cy="51100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Если предки митохондрий – бактерии, то возникают вопросы</a:t>
            </a:r>
            <a:endParaRPr lang="ru-RU" sz="3200" dirty="0"/>
          </a:p>
        </p:txBody>
      </p:sp>
      <p:sp>
        <p:nvSpPr>
          <p:cNvPr id="3" name="Содержимое 2"/>
          <p:cNvSpPr>
            <a:spLocks noGrp="1"/>
          </p:cNvSpPr>
          <p:nvPr>
            <p:ph idx="1"/>
          </p:nvPr>
        </p:nvSpPr>
        <p:spPr/>
        <p:txBody>
          <a:bodyPr>
            <a:normAutofit/>
          </a:bodyPr>
          <a:lstStyle/>
          <a:p>
            <a:r>
              <a:rPr lang="ru-RU" sz="2800" dirty="0" smtClean="0"/>
              <a:t>Генов митохондрии явно недостаточно для самостоятельной жизни:</a:t>
            </a:r>
          </a:p>
          <a:p>
            <a:pPr lvl="1"/>
            <a:r>
              <a:rPr lang="ru-RU" sz="2400" dirty="0" smtClean="0"/>
              <a:t>Нужны полимеразы для транскрипции и репликации. Откуда берутся?  Почему потерялись?</a:t>
            </a:r>
          </a:p>
          <a:p>
            <a:pPr lvl="1"/>
            <a:r>
              <a:rPr lang="ru-RU" sz="2400" dirty="0" smtClean="0"/>
              <a:t>Нужны регуляторные белки и много чего еще</a:t>
            </a:r>
          </a:p>
          <a:p>
            <a:r>
              <a:rPr lang="ru-RU" dirty="0" smtClean="0"/>
              <a:t> </a:t>
            </a:r>
            <a:r>
              <a:rPr lang="ru-RU" sz="2800" dirty="0" smtClean="0"/>
              <a:t>Имеющиеся гены, вероятно, потомки генов бактерий. </a:t>
            </a:r>
          </a:p>
          <a:p>
            <a:pPr lvl="1"/>
            <a:r>
              <a:rPr lang="ru-RU" sz="2400" dirty="0" smtClean="0"/>
              <a:t>Как это проверить? </a:t>
            </a:r>
          </a:p>
          <a:p>
            <a:pPr lvl="2"/>
            <a:r>
              <a:rPr lang="ru-RU" sz="2000" dirty="0" smtClean="0"/>
              <a:t>Выравнивание </a:t>
            </a:r>
          </a:p>
          <a:p>
            <a:pPr lvl="2"/>
            <a:r>
              <a:rPr lang="ru-RU" sz="2000" dirty="0" smtClean="0"/>
              <a:t>Филогенетическое  дерево</a:t>
            </a:r>
          </a:p>
          <a:p>
            <a:pPr lvl="1">
              <a:buNone/>
            </a:pPr>
            <a:endParaRPr lang="ru-RU" sz="2400" dirty="0" smtClean="0"/>
          </a:p>
          <a:p>
            <a:pPr lvl="1"/>
            <a:endParaRPr lang="ru-RU" sz="2400" dirty="0"/>
          </a:p>
        </p:txBody>
      </p:sp>
      <p:sp>
        <p:nvSpPr>
          <p:cNvPr id="4" name="Номер слайда 3"/>
          <p:cNvSpPr>
            <a:spLocks noGrp="1"/>
          </p:cNvSpPr>
          <p:nvPr>
            <p:ph type="sldNum" sz="quarter" idx="12"/>
          </p:nvPr>
        </p:nvSpPr>
        <p:spPr/>
        <p:txBody>
          <a:bodyPr/>
          <a:lstStyle/>
          <a:p>
            <a:fld id="{B3B38CA4-24F3-4734-881C-6208FDB73700}"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229600" cy="1676400"/>
          </a:xfrm>
        </p:spPr>
        <p:txBody>
          <a:bodyPr>
            <a:noAutofit/>
          </a:bodyPr>
          <a:lstStyle/>
          <a:p>
            <a:r>
              <a:rPr lang="ru-RU" sz="2800" dirty="0" smtClean="0"/>
              <a:t>Для гомологичных генов мы ожидали бы филогенетическое дерево вроде такого.</a:t>
            </a:r>
            <a:br>
              <a:rPr lang="ru-RU" sz="2800" dirty="0" smtClean="0"/>
            </a:br>
            <a:r>
              <a:rPr lang="ru-RU" sz="2400" dirty="0" smtClean="0"/>
              <a:t>Причем могли бы уточнить от каких прокариот отходит ветка митохондрий</a:t>
            </a:r>
            <a:endParaRPr lang="ru-RU" sz="2800" dirty="0"/>
          </a:p>
        </p:txBody>
      </p:sp>
      <p:sp>
        <p:nvSpPr>
          <p:cNvPr id="3" name="Номер слайда 2"/>
          <p:cNvSpPr>
            <a:spLocks noGrp="1"/>
          </p:cNvSpPr>
          <p:nvPr>
            <p:ph type="sldNum" sz="quarter" idx="12"/>
          </p:nvPr>
        </p:nvSpPr>
        <p:spPr/>
        <p:txBody>
          <a:bodyPr/>
          <a:lstStyle/>
          <a:p>
            <a:fld id="{B3B38CA4-24F3-4734-881C-6208FDB73700}" type="slidenum">
              <a:rPr lang="ru-RU" smtClean="0"/>
              <a:pPr/>
              <a:t>8</a:t>
            </a:fld>
            <a:endParaRPr lang="ru-RU"/>
          </a:p>
        </p:txBody>
      </p:sp>
      <p:sp>
        <p:nvSpPr>
          <p:cNvPr id="166914" name="AutoShape 2" descr="Phylogenetic analyses of the “full” data set. Bayesian tree with the full data set (Phylobayes; CAT + Γ4 model) rooted on Magnetococcus sp. Branch supports correspond from left to right to Bayesian posterior probabilities, Bayesian jackknife values, ML bootstrap values obtained with the LGF model, and ML bootstrap values obtained with the separate model. Branches with 100% support in all analyses are marked with a bullet. A dash indicates the absence of the corresponding node in the ML tree. Values within the red box indicate “node supports” of the unikont–bikont root (see text for more detai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6917" name="Picture 5" descr="Картинки по запросу tree of mitochondria and bacteria"/>
          <p:cNvPicPr>
            <a:picLocks noChangeAspect="1" noChangeArrowheads="1"/>
          </p:cNvPicPr>
          <p:nvPr/>
        </p:nvPicPr>
        <p:blipFill>
          <a:blip r:embed="rId2" cstate="print"/>
          <a:srcRect/>
          <a:stretch>
            <a:fillRect/>
          </a:stretch>
        </p:blipFill>
        <p:spPr bwMode="auto">
          <a:xfrm>
            <a:off x="1371600" y="2514600"/>
            <a:ext cx="5956619" cy="40874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43138"/>
            <a:ext cx="8229600" cy="1143000"/>
          </a:xfrm>
        </p:spPr>
        <p:txBody>
          <a:bodyPr>
            <a:normAutofit fontScale="90000"/>
          </a:bodyPr>
          <a:lstStyle/>
          <a:p>
            <a:r>
              <a:rPr lang="ru-RU" dirty="0" smtClean="0"/>
              <a:t>Повторение. Алгоритм глобального парного выравнивания</a:t>
            </a:r>
            <a:endParaRPr lang="ru-RU" dirty="0"/>
          </a:p>
        </p:txBody>
      </p:sp>
      <p:sp>
        <p:nvSpPr>
          <p:cNvPr id="3" name="Номер слайда 2"/>
          <p:cNvSpPr>
            <a:spLocks noGrp="1"/>
          </p:cNvSpPr>
          <p:nvPr>
            <p:ph type="sldNum" sz="quarter" idx="12"/>
          </p:nvPr>
        </p:nvSpPr>
        <p:spPr/>
        <p:txBody>
          <a:bodyPr/>
          <a:lstStyle/>
          <a:p>
            <a:fld id="{B3B38CA4-24F3-4734-881C-6208FDB73700}" type="slidenum">
              <a:rPr lang="ru-RU" smtClean="0"/>
              <a:pPr/>
              <a:t>9</a:t>
            </a:fld>
            <a:endParaRPr lang="ru-RU"/>
          </a:p>
        </p:txBody>
      </p:sp>
    </p:spTree>
    <p:extLst>
      <p:ext uri="{BB962C8B-B14F-4D97-AF65-F5344CB8AC3E}">
        <p14:creationId xmlns:p14="http://schemas.microsoft.com/office/powerpoint/2010/main" xmlns="" val="1606430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1824</Words>
  <Application>Microsoft Office PowerPoint</Application>
  <PresentationFormat>Экран (4:3)</PresentationFormat>
  <Paragraphs>363</Paragraphs>
  <Slides>46</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Происхождение митохондрий и blast</vt:lpstr>
      <vt:lpstr>Задание 1. Проверить гипотезу о происхождении митохондрий </vt:lpstr>
      <vt:lpstr>Немного истории</vt:lpstr>
      <vt:lpstr>NGS: Революция в секвенировании</vt:lpstr>
      <vt:lpstr>Что закодировано в митохондриальном геноме человека?</vt:lpstr>
      <vt:lpstr>То же – как картинка</vt:lpstr>
      <vt:lpstr>Если предки митохондрий – бактерии, то возникают вопросы</vt:lpstr>
      <vt:lpstr>Для гомологичных генов мы ожидали бы филогенетическое дерево вроде такого. Причем могли бы уточнить от каких прокариот отходит ветка митохондрий</vt:lpstr>
      <vt:lpstr>Повторение. Алгоритм глобального парного выравнивания</vt:lpstr>
      <vt:lpstr>“Манхэттен с Бродвеями” – это карта сходства двух последовательностей (с весами, здесь не указанными)</vt:lpstr>
      <vt:lpstr>Путь &lt;=&gt; глобальное выравнивание</vt:lpstr>
      <vt:lpstr>Вес выравнивания</vt:lpstr>
      <vt:lpstr>Слайд 13</vt:lpstr>
      <vt:lpstr>Штрафы за концевые гэпы.  Сравните два выравнивания: без штрафов за концевые гэпы и с ними</vt:lpstr>
      <vt:lpstr>Аффинные штрафы за гэпы. </vt:lpstr>
      <vt:lpstr>Задание 2.     а) (простое) Объясните какие изменения надо внести в граф «Манхэттен с Бродвеями», чтобы можно было штрафа за концевые гэпы определять отдельно (и делать нулевым)?       б) (*)(сложное) Объясните как модифицировать граф «Манхэттен с Бродвеями», чтобы использовать аффинные штрафы за гэпы. </vt:lpstr>
      <vt:lpstr>Подсказка к 2б: Транспортная сеть Манхэттена должна стать трехэтажной – subway и … монорельсы над улицами</vt:lpstr>
      <vt:lpstr>BLAST – программа поиска последовательностей, похожих на данную</vt:lpstr>
      <vt:lpstr>Задача поиска </vt:lpstr>
      <vt:lpstr>Формулировка задачи поиска по сходству  Дано:  1) последовательность белка;  2) банк последовательностей, например, Uniprot или часть его, состоящая  из всех белков бактерий  Требуется: получить список белков (или их доменов), гомологичных данному белку  Решение: список последовательностей со сходством больше порога, отражающего степень неслучайности </vt:lpstr>
      <vt:lpstr>Наивное решение</vt:lpstr>
      <vt:lpstr>Время работы выравнивания входной последовательности с каждой банковской</vt:lpstr>
      <vt:lpstr>BLAST. Быстрый эвристический алгоритм поиска</vt:lpstr>
      <vt:lpstr>Индекс – то же, что алфавитный указатель страниц</vt:lpstr>
      <vt:lpstr>Программа создает таблицу </vt:lpstr>
      <vt:lpstr>Составим список слов длины W из входной последовательности</vt:lpstr>
      <vt:lpstr>Отбор банковских последовательностей для выравнивания</vt:lpstr>
      <vt:lpstr>Отбор последовательности:  два слова  на одной диагонали на расстоянии меньше A (зеленые)</vt:lpstr>
      <vt:lpstr>Выравнивание начинается с найденных слов в две стороны</vt:lpstr>
      <vt:lpstr>Роль длины слова. Мой эксперимент</vt:lpstr>
      <vt:lpstr>Программа BLAST. Оценка находок</vt:lpstr>
      <vt:lpstr>BLAST </vt:lpstr>
      <vt:lpstr>Входные параметры BLAST</vt:lpstr>
      <vt:lpstr>Слайд 34</vt:lpstr>
      <vt:lpstr>Слайд 35</vt:lpstr>
      <vt:lpstr>Слайд 36</vt:lpstr>
      <vt:lpstr>Пример участка малой сложности: GAR (глицин-аргинин богатый) домен</vt:lpstr>
      <vt:lpstr>Слайд 38</vt:lpstr>
      <vt:lpstr>Слайд 39</vt:lpstr>
      <vt:lpstr>Чем плохо бесполое размножение?</vt:lpstr>
      <vt:lpstr>Слайд 41</vt:lpstr>
      <vt:lpstr>Слайд 42</vt:lpstr>
      <vt:lpstr>Take home message:   при бесполом размножении все живущие особи – потомки ровно одной.   Это плохо для изменчивости! </vt:lpstr>
      <vt:lpstr>Слайд 44</vt:lpstr>
      <vt:lpstr>Мейоз половых хромосом</vt:lpstr>
      <vt:lpstr>КОНЕЦ презентации</vt:lpstr>
    </vt:vector>
  </TitlesOfParts>
  <Company>msu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Размеры геномов</dc:title>
  <dc:creator>Spirin</dc:creator>
  <cp:lastModifiedBy>aba</cp:lastModifiedBy>
  <cp:revision>89</cp:revision>
  <dcterms:created xsi:type="dcterms:W3CDTF">2018-03-01T05:27:03Z</dcterms:created>
  <dcterms:modified xsi:type="dcterms:W3CDTF">2018-03-07T15:11:52Z</dcterms:modified>
</cp:coreProperties>
</file>