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4" r:id="rId4"/>
    <p:sldId id="299" r:id="rId5"/>
    <p:sldId id="306" r:id="rId6"/>
    <p:sldId id="287" r:id="rId7"/>
    <p:sldId id="307" r:id="rId8"/>
    <p:sldId id="285" r:id="rId9"/>
    <p:sldId id="258" r:id="rId10"/>
    <p:sldId id="282" r:id="rId11"/>
    <p:sldId id="293" r:id="rId12"/>
    <p:sldId id="260" r:id="rId13"/>
    <p:sldId id="304" r:id="rId14"/>
    <p:sldId id="308" r:id="rId15"/>
    <p:sldId id="283" r:id="rId16"/>
    <p:sldId id="300" r:id="rId17"/>
    <p:sldId id="286" r:id="rId18"/>
    <p:sldId id="288" r:id="rId19"/>
    <p:sldId id="292" r:id="rId20"/>
    <p:sldId id="289" r:id="rId21"/>
    <p:sldId id="294" r:id="rId22"/>
    <p:sldId id="297" r:id="rId23"/>
    <p:sldId id="295" r:id="rId24"/>
    <p:sldId id="298" r:id="rId25"/>
    <p:sldId id="296" r:id="rId26"/>
    <p:sldId id="291" r:id="rId27"/>
    <p:sldId id="301" r:id="rId28"/>
    <p:sldId id="290" r:id="rId29"/>
    <p:sldId id="302" r:id="rId30"/>
    <p:sldId id="303" r:id="rId31"/>
    <p:sldId id="30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09" autoAdjust="0"/>
  </p:normalViewPr>
  <p:slideViewPr>
    <p:cSldViewPr>
      <p:cViewPr>
        <p:scale>
          <a:sx n="120" d="100"/>
          <a:sy n="120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208F-62BB-482D-9724-682F40DE880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BD8CE-4FEC-4CEE-B4D4-969C4CD8E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r>
              <a:rPr b="1" i="0" dirty="0"/>
              <a:t>Figure 1. The Oxford </a:t>
            </a:r>
            <a:r>
              <a:rPr b="1" i="0" dirty="0" err="1"/>
              <a:t>Nanopore</a:t>
            </a:r>
            <a:r>
              <a:rPr b="1" i="0" dirty="0"/>
              <a:t> sequencing process.</a:t>
            </a:r>
            <a:r>
              <a:rPr dirty="0"/>
              <a:t/>
            </a:r>
            <a:br>
              <a:rPr dirty="0"/>
            </a:br>
            <a:r>
              <a:rPr b="0" i="0" dirty="0"/>
              <a:t>
						(A) Suspended library molecules are concentrated near </a:t>
            </a:r>
            <a:r>
              <a:rPr b="0" i="0" dirty="0" err="1"/>
              <a:t>nanopores</a:t>
            </a:r>
            <a:r>
              <a:rPr b="0" i="0" dirty="0"/>
              <a:t> embedded in the membrane. A voltage applied across the membrane induces a current through the </a:t>
            </a:r>
            <a:r>
              <a:rPr b="0" i="0" dirty="0" err="1"/>
              <a:t>nanopores</a:t>
            </a:r>
            <a:r>
              <a:rPr b="0" i="0" dirty="0"/>
              <a:t>. (B) Schematic of a library molecule, showing </a:t>
            </a:r>
            <a:r>
              <a:rPr b="0" i="0" dirty="0" err="1"/>
              <a:t>dsDNA</a:t>
            </a:r>
            <a:r>
              <a:rPr b="0" i="0" dirty="0"/>
              <a:t> </a:t>
            </a:r>
            <a:r>
              <a:rPr b="0" i="0" dirty="0" err="1"/>
              <a:t>ligated</a:t>
            </a:r>
            <a:r>
              <a:rPr b="0" i="0" dirty="0"/>
              <a:t> to a leader adapter pre-loaded with a motor protein and a hairpin adapter pre-loaded with a hairpin protein, and the tethering </a:t>
            </a:r>
            <a:r>
              <a:rPr b="0" i="0" dirty="0" err="1"/>
              <a:t>oligos</a:t>
            </a:r>
            <a:r>
              <a:rPr b="0" i="0" dirty="0"/>
              <a:t>. (C) Sequencing starts from the 5’ end of the leader adapter. The motor protein unwinds the </a:t>
            </a:r>
            <a:r>
              <a:rPr b="0" i="0" dirty="0" err="1"/>
              <a:t>dsDNA</a:t>
            </a:r>
            <a:r>
              <a:rPr b="0" i="0" dirty="0"/>
              <a:t> allowing single-stranded DNA to pass through the pore. (D) A flow cell contains 512 channels (grey), each channel consisting of 4 wells (white). Each well contains a pore (blue) and a sensor. At any given time, the device is recording the data stream from the wells of the active well-group, in this example, g1. (E) Perturbation in the current across the </a:t>
            </a:r>
            <a:r>
              <a:rPr b="0" i="0" dirty="0" err="1"/>
              <a:t>nanopore</a:t>
            </a:r>
            <a:r>
              <a:rPr b="0" i="0" dirty="0"/>
              <a:t> is measured 3,000 times per second as </a:t>
            </a:r>
            <a:r>
              <a:rPr b="0" i="0" dirty="0" err="1"/>
              <a:t>ssDNA</a:t>
            </a:r>
            <a:r>
              <a:rPr b="0" i="0" dirty="0"/>
              <a:t> passes through the </a:t>
            </a:r>
            <a:r>
              <a:rPr b="0" i="0" dirty="0" err="1"/>
              <a:t>nanopore</a:t>
            </a:r>
            <a:r>
              <a:rPr b="0" i="0" dirty="0"/>
              <a:t>. (F) The ‘bulk data’ are segmented into discrete ‘events’ of similar consecutive measurements. The 5-mer corresponding to each event is inferred using a statistical model. (G) The 1D base-calls are inferred separately for the template and complement event signals. (H) Alignment of the 2D base-calls from the event signals from both, and the 1D base-calls are used to constrain the 2D base-calls. </a:t>
            </a:r>
          </a:p>
          <a:p>
            <a:r>
              <a:rPr b="0" i="0" dirty="0" err="1"/>
              <a:t>Ip</a:t>
            </a:r>
            <a:r>
              <a:rPr b="0" i="0" dirty="0"/>
              <a:t> CLC, Loose M, Tyson JR </a:t>
            </a:r>
            <a:r>
              <a:rPr b="0" i="1" dirty="0"/>
              <a:t>et al.</a:t>
            </a:r>
            <a:r>
              <a:rPr b="0" i="0" dirty="0"/>
              <a:t>. </a:t>
            </a:r>
            <a:r>
              <a:rPr b="0" i="0" dirty="0" err="1"/>
              <a:t>MinION</a:t>
            </a:r>
            <a:r>
              <a:rPr b="0" i="0" dirty="0"/>
              <a:t> Analysis and Reference Consortium: Phase 1 data release and analysis [version 1]. </a:t>
            </a:r>
            <a:r>
              <a:rPr b="0" i="1" dirty="0"/>
              <a:t>F1000Research</a:t>
            </a:r>
            <a:r>
              <a:rPr b="0" i="0" dirty="0"/>
              <a:t> 2015, </a:t>
            </a:r>
            <a:r>
              <a:rPr b="1" i="0" dirty="0"/>
              <a:t>4</a:t>
            </a:r>
            <a:r>
              <a:rPr b="0" i="0" dirty="0"/>
              <a:t>:1075 (</a:t>
            </a:r>
            <a:r>
              <a:rPr b="0" i="0" dirty="0" err="1"/>
              <a:t>doi</a:t>
            </a:r>
            <a:r>
              <a:rPr b="0" i="0" dirty="0"/>
              <a:t>: 10.12688/f1000research.7201.1)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5B7-2DAA-4526-9C9A-9FEBCEDDE41F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430-F9DF-4418-BFE8-550F0DBAD103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C25-C892-4969-8606-4C37A9054998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AE57-CD67-40BB-AFC8-0F4277B4842E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8B7C-BE5F-41B2-B6C6-43CC18B32BE7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C04-BE81-4F2E-BCFA-D0E7141C0A22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8566-919A-40C2-B648-F960DE2D9AB1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2DC0-473D-4545-A3C9-488CAEC95155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B75-CF5D-4606-BECF-4F1A2B03B1D9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E545-A5DE-44FF-B702-F3DBEFA5DAC2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748-368B-41A2-B2FE-BF185BEDC702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3E06-3161-4935-A116-4CE293254F85}" type="datetime1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8151-2DCA-4F31-9F7E-441D99576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&#1052;&#1077;&#1090;&#1086;&#1076;_&#1069;&#1076;&#1084;&#1072;&#1085;&#1072;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ons.wikimedia.org/wiki/File:Polymerase_chain_reaction.sv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Секвенирование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Платформы</a:t>
            </a:r>
          </a:p>
          <a:p>
            <a:r>
              <a:rPr lang="ru-RU" sz="2400" dirty="0" smtClean="0"/>
              <a:t>Сборка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Межфакультетский курс «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Биоинформатика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Факультет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биоинженерии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биоинформатики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МГУ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весна 2018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5620" y="5656491"/>
            <a:ext cx="322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Сергей Александрович Спирин</a:t>
            </a:r>
            <a:br>
              <a:rPr lang="ru-RU" dirty="0" smtClean="0"/>
            </a:br>
            <a:r>
              <a:rPr lang="ru-RU" dirty="0" smtClean="0"/>
              <a:t>28 марта 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Платформа </a:t>
            </a: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Solexa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3810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Этапы: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выделение ДНК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подготовка «библиотеки»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ПЦР «мостиками на подложке»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секвенирование</a:t>
            </a:r>
            <a:r>
              <a:rPr lang="ru-RU" sz="1600" dirty="0" smtClean="0"/>
              <a:t> «удаляемыми мечеными терминаторами</a:t>
            </a:r>
            <a:r>
              <a:rPr lang="ru-RU" dirty="0" smtClean="0"/>
              <a:t>»</a:t>
            </a:r>
          </a:p>
          <a:p>
            <a:r>
              <a:rPr lang="ru-RU" b="1" dirty="0" smtClean="0"/>
              <a:t>Характеристики: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время работы 11 дней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длина </a:t>
            </a:r>
            <a:r>
              <a:rPr lang="ru-RU" dirty="0" err="1" smtClean="0"/>
              <a:t>рида</a:t>
            </a:r>
            <a:r>
              <a:rPr lang="ru-RU" dirty="0" smtClean="0"/>
              <a:t> до 150 п.н.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число </a:t>
            </a:r>
            <a:r>
              <a:rPr lang="ru-RU" dirty="0" err="1" smtClean="0"/>
              <a:t>ридов</a:t>
            </a:r>
            <a:r>
              <a:rPr lang="ru-RU" dirty="0" smtClean="0"/>
              <a:t> 3 млрд.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ошибки </a:t>
            </a:r>
            <a:r>
              <a:rPr lang="en-US" dirty="0" smtClean="0"/>
              <a:t>~</a:t>
            </a:r>
            <a:r>
              <a:rPr lang="ru-RU" dirty="0" smtClean="0"/>
              <a:t>0,1%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4149090" cy="434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6375401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http://users.ugent.be/~avierstr/nextgen/Next_generation_sequencing_web.pdf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Случайное покрытие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01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платформы «второго поколения» включают подготовку </a:t>
            </a:r>
            <a:r>
              <a:rPr lang="ru-RU" b="1" dirty="0" smtClean="0"/>
              <a:t>случайных </a:t>
            </a:r>
            <a:r>
              <a:rPr lang="ru-RU" dirty="0" smtClean="0"/>
              <a:t>фрагментов генома и их амплификацию (размножение).</a:t>
            </a:r>
          </a:p>
          <a:p>
            <a:endParaRPr lang="ru-RU" dirty="0" smtClean="0"/>
          </a:p>
          <a:p>
            <a:r>
              <a:rPr lang="ru-RU" dirty="0" smtClean="0"/>
              <a:t>В результате </a:t>
            </a:r>
            <a:r>
              <a:rPr lang="ru-RU" dirty="0" err="1" smtClean="0"/>
              <a:t>риды</a:t>
            </a:r>
            <a:r>
              <a:rPr lang="ru-RU" dirty="0" smtClean="0"/>
              <a:t> также представляют собой набор случайных фрагментов заданной длины. В идеальном случае вероятность стать началом </a:t>
            </a:r>
            <a:r>
              <a:rPr lang="ru-RU" dirty="0" err="1" smtClean="0"/>
              <a:t>рида</a:t>
            </a:r>
            <a:r>
              <a:rPr lang="ru-RU" dirty="0" smtClean="0"/>
              <a:t> одинакова для всех позиций в геноме (а на практике это не всегда так).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Секвенирование</a:t>
            </a:r>
            <a:r>
              <a:rPr lang="ru-RU" sz="3600" dirty="0" smtClean="0"/>
              <a:t> «третьего поколения»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Ion Torrent</a:t>
            </a:r>
            <a:r>
              <a:rPr lang="ru-RU" b="1" dirty="0" smtClean="0"/>
              <a:t>: </a:t>
            </a:r>
            <a:r>
              <a:rPr lang="ru-RU" dirty="0" smtClean="0"/>
              <a:t>измеряется ток, возникающий при присоединении нуклеотида к растущей цепи (это перспективная технология, но скорее ещё «второго поколения», так как требует амплификации ДНК): </a:t>
            </a:r>
            <a:r>
              <a:rPr lang="ru-RU" dirty="0" err="1" smtClean="0"/>
              <a:t>риды</a:t>
            </a:r>
            <a:r>
              <a:rPr lang="ru-RU" dirty="0" smtClean="0"/>
              <a:t> до 400 п.н., 1–2 % ошибок, до 8</a:t>
            </a:r>
            <a:r>
              <a:rPr lang="en-US" dirty="0" smtClean="0"/>
              <a:t>0</a:t>
            </a:r>
            <a:r>
              <a:rPr lang="ru-RU" dirty="0" smtClean="0"/>
              <a:t> млн. </a:t>
            </a:r>
            <a:r>
              <a:rPr lang="ru-RU" dirty="0" err="1" smtClean="0"/>
              <a:t>ридов</a:t>
            </a:r>
            <a:r>
              <a:rPr lang="ru-RU" dirty="0" smtClean="0"/>
              <a:t>, несколько часов.</a:t>
            </a:r>
          </a:p>
          <a:p>
            <a:pPr>
              <a:spcAft>
                <a:spcPts val="1200"/>
              </a:spcAft>
            </a:pPr>
            <a:r>
              <a:rPr lang="en-US" b="1" dirty="0" err="1" smtClean="0"/>
              <a:t>Helicos</a:t>
            </a:r>
            <a:r>
              <a:rPr lang="en-US" b="1" dirty="0" smtClean="0"/>
              <a:t>: </a:t>
            </a:r>
            <a:r>
              <a:rPr lang="ru-RU" dirty="0" err="1" smtClean="0"/>
              <a:t>риды</a:t>
            </a:r>
            <a:r>
              <a:rPr lang="ru-RU" dirty="0" smtClean="0"/>
              <a:t> </a:t>
            </a:r>
            <a:r>
              <a:rPr lang="en-US" dirty="0" smtClean="0"/>
              <a:t>~35</a:t>
            </a:r>
            <a:r>
              <a:rPr lang="ru-RU" dirty="0" smtClean="0"/>
              <a:t> п.н.</a:t>
            </a:r>
            <a:r>
              <a:rPr lang="en-US" dirty="0" smtClean="0"/>
              <a:t>, </a:t>
            </a:r>
            <a:r>
              <a:rPr lang="ru-RU" dirty="0" smtClean="0"/>
              <a:t>3% ошибок, 1 млрд. </a:t>
            </a:r>
            <a:r>
              <a:rPr lang="ru-RU" dirty="0" err="1" smtClean="0"/>
              <a:t>ридов</a:t>
            </a:r>
            <a:r>
              <a:rPr lang="ru-RU" dirty="0" smtClean="0"/>
              <a:t>, 8 дней. Прибор выпускался в 2009–2010. Читается одна молекула! Тем самым не требуется амплификация. Это очень важно для, например, количественных исследований. </a:t>
            </a:r>
            <a:endParaRPr lang="ru-RU" b="1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Pacific Bioscience</a:t>
            </a:r>
            <a:r>
              <a:rPr lang="ru-RU" b="1" dirty="0" smtClean="0"/>
              <a:t>:</a:t>
            </a:r>
            <a:r>
              <a:rPr lang="ru-RU" dirty="0" smtClean="0"/>
              <a:t> фиксируется удерживание нового нуклеотида на растущей цепи. Длина </a:t>
            </a:r>
            <a:r>
              <a:rPr lang="ru-RU" dirty="0" err="1" smtClean="0"/>
              <a:t>рида</a:t>
            </a:r>
            <a:r>
              <a:rPr lang="ru-RU" dirty="0" smtClean="0"/>
              <a:t> несколько тысяч п.н.! 50 000 </a:t>
            </a:r>
            <a:r>
              <a:rPr lang="ru-RU" dirty="0" err="1" smtClean="0"/>
              <a:t>ридов</a:t>
            </a:r>
            <a:r>
              <a:rPr lang="ru-RU" dirty="0" smtClean="0"/>
              <a:t> за полчаса, 13% ошибок.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Oxford </a:t>
            </a:r>
            <a:r>
              <a:rPr lang="en-US" b="1" dirty="0" err="1" smtClean="0"/>
              <a:t>Nanopore</a:t>
            </a:r>
            <a:r>
              <a:rPr lang="ru-RU" b="1" dirty="0" smtClean="0"/>
              <a:t>: </a:t>
            </a:r>
            <a:r>
              <a:rPr lang="ru-RU" dirty="0" smtClean="0"/>
              <a:t>цепь ДНК просачивается через </a:t>
            </a:r>
            <a:r>
              <a:rPr lang="ru-RU" dirty="0" err="1" smtClean="0"/>
              <a:t>нанопору</a:t>
            </a:r>
            <a:r>
              <a:rPr lang="ru-RU" dirty="0" smtClean="0"/>
              <a:t>, фиксируются характеристики проходящего нуклеотида.</a:t>
            </a:r>
            <a:r>
              <a:rPr lang="en-US" dirty="0" smtClean="0"/>
              <a:t> </a:t>
            </a:r>
            <a:r>
              <a:rPr lang="ru-RU" dirty="0" err="1" smtClean="0"/>
              <a:t>Риды</a:t>
            </a:r>
            <a:r>
              <a:rPr lang="ru-RU" dirty="0" smtClean="0"/>
              <a:t> длиной в десятки тыс. п.н. (теоретически до миллиона!). Несколько сотен </a:t>
            </a:r>
            <a:r>
              <a:rPr lang="ru-RU" dirty="0" err="1" smtClean="0"/>
              <a:t>ридов</a:t>
            </a:r>
            <a:r>
              <a:rPr lang="ru-RU" dirty="0" smtClean="0"/>
              <a:t> за время, пропорциональное длине </a:t>
            </a:r>
            <a:r>
              <a:rPr lang="ru-RU" dirty="0" err="1" smtClean="0"/>
              <a:t>ридов</a:t>
            </a:r>
            <a:r>
              <a:rPr lang="ru-RU" dirty="0" smtClean="0"/>
              <a:t> (максимум около двух суток). Около 8% ошибок.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gure" descr="figure.im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6334" y="738664"/>
            <a:ext cx="6211332" cy="5441127"/>
          </a:xfrm>
          <a:prstGeom prst="rect">
            <a:avLst/>
          </a:prstGeom>
        </p:spPr>
      </p:pic>
      <p:pic>
        <p:nvPicPr>
          <p:cNvPr id="5" name="F1000Research" descr="F1000Resear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748" y="6347445"/>
            <a:ext cx="1519051" cy="167654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/>
              <a:t>Figure 1. The Oxford Nanopore sequencing process.</a:t>
            </a: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57200" y="6179791"/>
            <a:ext cx="5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000"/>
              <a:t>Ip CLC, Loose M, Tyson JR et al. MinION Analysis and Reference Consortium: Phase 1 data release and analysis [version 1]. F1000Research 2015, 4:1075 (doi: 10.12688/f1000research.7201.1)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Сколько стоит </a:t>
            </a:r>
            <a:r>
              <a:rPr lang="ru-RU" sz="3600" dirty="0" err="1" smtClean="0"/>
              <a:t>секвенировать</a:t>
            </a:r>
            <a:r>
              <a:rPr lang="ru-RU" sz="3600" dirty="0" smtClean="0"/>
              <a:t> 1 000 000 п.н.?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</a:t>
                      </a:r>
                      <a:r>
                        <a:rPr lang="ru-RU" dirty="0" err="1" smtClean="0"/>
                        <a:t>Сэнгеру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$2400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454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baseline="0" dirty="0" err="1" smtClean="0"/>
                        <a:t>пиросеквенирование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$10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Illumina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центов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 torrent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Pacific Biosciences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SMRT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</a:t>
                      </a:r>
                      <a:r>
                        <a:rPr lang="ru-RU" dirty="0" smtClean="0"/>
                        <a:t>центов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Nanopore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Около $1000 </a:t>
                      </a:r>
                      <a:r>
                        <a:rPr lang="ru-RU" b="1" dirty="0" smtClean="0"/>
                        <a:t>за</a:t>
                      </a:r>
                      <a:r>
                        <a:rPr lang="ru-RU" b="1" baseline="0" dirty="0" smtClean="0"/>
                        <a:t> запуск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сборки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01801"/>
            <a:ext cx="8229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Сборка на уже известный геном</a:t>
            </a:r>
          </a:p>
          <a:p>
            <a:r>
              <a:rPr lang="ru-RU" sz="1600" dirty="0" smtClean="0"/>
              <a:t>(например, чтобы изучать различия между ДНК разных людей)</a:t>
            </a:r>
          </a:p>
          <a:p>
            <a:endParaRPr lang="ru-RU" sz="2800" dirty="0" smtClean="0"/>
          </a:p>
          <a:p>
            <a:r>
              <a:rPr lang="ru-RU" sz="2800" dirty="0" smtClean="0"/>
              <a:t>Сборка </a:t>
            </a:r>
            <a:r>
              <a:rPr lang="en-US" sz="2800" i="1" dirty="0" smtClean="0"/>
              <a:t>de novo</a:t>
            </a:r>
            <a:endParaRPr lang="ru-RU" sz="2800" i="1" dirty="0" smtClean="0"/>
          </a:p>
          <a:p>
            <a:r>
              <a:rPr lang="ru-RU" sz="1600" dirty="0" smtClean="0"/>
              <a:t>(например, хотим изучать геном вида, чей геном пока не </a:t>
            </a:r>
            <a:r>
              <a:rPr lang="ru-RU" sz="1600" dirty="0" err="1" smtClean="0"/>
              <a:t>секвенирован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на геном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95300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"</a:t>
            </a:r>
            <a:r>
              <a:rPr lang="en-US" sz="1400" dirty="0" err="1" smtClean="0"/>
              <a:t>Seqassemble</a:t>
            </a:r>
            <a:r>
              <a:rPr lang="en-US" sz="1400" dirty="0" smtClean="0"/>
              <a:t>" by </a:t>
            </a:r>
            <a:r>
              <a:rPr lang="en-US" sz="1400" dirty="0" err="1" smtClean="0"/>
              <a:t>Luongdl</a:t>
            </a:r>
            <a:r>
              <a:rPr lang="en-US" sz="1400" dirty="0" smtClean="0"/>
              <a:t> </a:t>
            </a:r>
            <a:r>
              <a:rPr lang="ru-RU" sz="1400" dirty="0" smtClean="0"/>
              <a:t>	</a:t>
            </a:r>
            <a:r>
              <a:rPr lang="en-US" sz="1400" dirty="0" smtClean="0"/>
              <a:t>https://commons.wikimedia.org/wiki/File:Seqassemble.png</a:t>
            </a:r>
            <a:endParaRPr lang="ru-RU" sz="1400" dirty="0"/>
          </a:p>
        </p:txBody>
      </p:sp>
      <p:pic>
        <p:nvPicPr>
          <p:cNvPr id="4" name="Рисунок 3" descr="Seqassem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6904684" cy="283503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на геном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9700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Пусть длина </a:t>
            </a:r>
            <a:r>
              <a:rPr lang="ru-RU" dirty="0" err="1" smtClean="0"/>
              <a:t>рида</a:t>
            </a:r>
            <a:r>
              <a:rPr lang="ru-RU" dirty="0" smtClean="0"/>
              <a:t> 100, размер генома 1 </a:t>
            </a:r>
            <a:r>
              <a:rPr lang="ru-RU" dirty="0" err="1" smtClean="0"/>
              <a:t>млн</a:t>
            </a:r>
            <a:r>
              <a:rPr lang="ru-RU" dirty="0" smtClean="0"/>
              <a:t> п.н. и мы получили 50 000 </a:t>
            </a:r>
            <a:r>
              <a:rPr lang="ru-RU" dirty="0" err="1" smtClean="0"/>
              <a:t>ридов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Значит, среднее покрытие = 5. Хватит ли этого, чтобы собрать весь геном?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на геном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97001"/>
            <a:ext cx="784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Пусть длина </a:t>
            </a:r>
            <a:r>
              <a:rPr lang="ru-RU" dirty="0" err="1" smtClean="0"/>
              <a:t>рида</a:t>
            </a:r>
            <a:r>
              <a:rPr lang="ru-RU" dirty="0" smtClean="0"/>
              <a:t> 100, размер генома 1 </a:t>
            </a:r>
            <a:r>
              <a:rPr lang="ru-RU" dirty="0" err="1" smtClean="0"/>
              <a:t>млн</a:t>
            </a:r>
            <a:r>
              <a:rPr lang="ru-RU" dirty="0" smtClean="0"/>
              <a:t> п.н. и мы получили 50 000 </a:t>
            </a:r>
            <a:r>
              <a:rPr lang="ru-RU" dirty="0" err="1" smtClean="0"/>
              <a:t>ридов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Значит, среднее покрытие = 5. Хватит ли этого, чтобы собрать весь геном?</a:t>
            </a:r>
          </a:p>
          <a:p>
            <a:r>
              <a:rPr lang="ru-RU" b="1" dirty="0" smtClean="0"/>
              <a:t>Ответ:</a:t>
            </a:r>
            <a:r>
              <a:rPr lang="ru-RU" dirty="0" smtClean="0"/>
              <a:t> вряд ли. </a:t>
            </a:r>
            <a:r>
              <a:rPr lang="ru-RU" dirty="0" err="1" smtClean="0"/>
              <a:t>Риды</a:t>
            </a:r>
            <a:r>
              <a:rPr lang="ru-RU" dirty="0" smtClean="0"/>
              <a:t> ложатся случайно, примерно каждый 1</a:t>
            </a:r>
            <a:r>
              <a:rPr lang="en-US" dirty="0" smtClean="0"/>
              <a:t>5</a:t>
            </a:r>
            <a:r>
              <a:rPr lang="ru-RU" dirty="0" smtClean="0"/>
              <a:t>0-ый нуклеотид ими не покроется. То есть почти наверняка более </a:t>
            </a:r>
            <a:r>
              <a:rPr lang="en-US" dirty="0" smtClean="0"/>
              <a:t>6 </a:t>
            </a:r>
            <a:r>
              <a:rPr lang="ru-RU" dirty="0" smtClean="0"/>
              <a:t>000 нуклеотидов не будет покрыто, и при самой идеальной сборке получится не целый геном, а много кусков, разделённых непокрытыми участками.</a:t>
            </a:r>
          </a:p>
          <a:p>
            <a:endParaRPr lang="ru-RU" dirty="0" smtClean="0"/>
          </a:p>
          <a:p>
            <a:r>
              <a:rPr lang="ru-RU" dirty="0" smtClean="0"/>
              <a:t>При таком размере генома нужно не менее чем 15-кратное среднее покрытие, чтобы можно было рассчитывать собрать геном полностью!</a:t>
            </a:r>
          </a:p>
          <a:p>
            <a:endParaRPr lang="ru-RU" dirty="0" smtClean="0"/>
          </a:p>
          <a:p>
            <a:r>
              <a:rPr lang="ru-RU" dirty="0" smtClean="0"/>
              <a:t>Ещё проблема – повторы. Не всегда </a:t>
            </a:r>
            <a:r>
              <a:rPr lang="ru-RU" dirty="0" err="1" smtClean="0"/>
              <a:t>рид</a:t>
            </a:r>
            <a:r>
              <a:rPr lang="ru-RU" dirty="0" smtClean="0"/>
              <a:t> однозначно «ложится» на геном.</a:t>
            </a:r>
          </a:p>
          <a:p>
            <a:endParaRPr lang="ru-RU" dirty="0" smtClean="0"/>
          </a:p>
          <a:p>
            <a:r>
              <a:rPr lang="ru-RU" dirty="0" smtClean="0"/>
              <a:t>Третья проблема – время (при большом покрытии большого генома)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на геном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Главная проблема, решаемая разработчиками алгоритмов – время. </a:t>
            </a:r>
          </a:p>
          <a:p>
            <a:r>
              <a:rPr lang="ru-RU" dirty="0" smtClean="0"/>
              <a:t>Два основных подхода: хэш-таблицы и </a:t>
            </a:r>
            <a:r>
              <a:rPr lang="ru-RU" dirty="0" err="1" smtClean="0"/>
              <a:t>суффиксные</a:t>
            </a:r>
            <a:r>
              <a:rPr lang="ru-RU" dirty="0" smtClean="0"/>
              <a:t> деревья.</a:t>
            </a:r>
          </a:p>
          <a:p>
            <a:endParaRPr lang="ru-RU" dirty="0" smtClean="0"/>
          </a:p>
          <a:p>
            <a:r>
              <a:rPr lang="ru-RU" dirty="0" smtClean="0"/>
              <a:t>Имеется несколько десятков программ, часть из них платные, часть – свободно распространяемые.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3400" y="10922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1953: структура ДНК (Уотсон и Крик, Нобелевская премия 1962)</a:t>
            </a:r>
          </a:p>
          <a:p>
            <a:r>
              <a:rPr lang="ru-RU" sz="2000" dirty="0" smtClean="0"/>
              <a:t>1973: опубликована первая последовательность природной ДНК: 24 п.н.</a:t>
            </a:r>
            <a:br>
              <a:rPr lang="ru-RU" sz="2000" dirty="0" smtClean="0"/>
            </a:br>
            <a:r>
              <a:rPr lang="ru-RU" sz="2000" dirty="0" smtClean="0"/>
              <a:t> 	(</a:t>
            </a:r>
            <a:r>
              <a:rPr lang="en-US" sz="2000" i="1" dirty="0" err="1" smtClean="0"/>
              <a:t>lac</a:t>
            </a:r>
            <a:r>
              <a:rPr lang="en-US" sz="2000" dirty="0" smtClean="0"/>
              <a:t> </a:t>
            </a:r>
            <a:r>
              <a:rPr lang="ru-RU" sz="2000" dirty="0" smtClean="0"/>
              <a:t>оператор, Максам и Гилберт)</a:t>
            </a:r>
          </a:p>
          <a:p>
            <a:r>
              <a:rPr lang="ru-RU" sz="2000" dirty="0" smtClean="0"/>
              <a:t>1977: опубликованы методы </a:t>
            </a:r>
            <a:r>
              <a:rPr lang="ru-RU" sz="2000" dirty="0" err="1" smtClean="0"/>
              <a:t>секвенирования</a:t>
            </a:r>
            <a:r>
              <a:rPr lang="ru-RU" sz="2000" dirty="0" smtClean="0"/>
              <a:t> </a:t>
            </a:r>
            <a:r>
              <a:rPr lang="ru-RU" sz="2000" dirty="0" err="1" smtClean="0"/>
              <a:t>Сэнгера</a:t>
            </a:r>
            <a:r>
              <a:rPr lang="ru-RU" sz="2000" dirty="0" smtClean="0"/>
              <a:t> и </a:t>
            </a:r>
            <a:r>
              <a:rPr lang="ru-RU" sz="2000" dirty="0" smtClean="0">
                <a:cs typeface="Times New Roman"/>
              </a:rPr>
              <a:t>Гилберта</a:t>
            </a:r>
            <a:br>
              <a:rPr lang="ru-RU" sz="2000" dirty="0" smtClean="0">
                <a:cs typeface="Times New Roman"/>
              </a:rPr>
            </a:br>
            <a:r>
              <a:rPr lang="ru-RU" sz="2000" dirty="0" smtClean="0">
                <a:cs typeface="Times New Roman"/>
              </a:rPr>
              <a:t> 	</a:t>
            </a:r>
            <a:r>
              <a:rPr lang="ru-RU" sz="2000" dirty="0" smtClean="0"/>
              <a:t>(Нобелевская премия 1980)</a:t>
            </a:r>
            <a:endParaRPr lang="en-US" sz="2000" dirty="0" smtClean="0"/>
          </a:p>
          <a:p>
            <a:r>
              <a:rPr lang="en-US" sz="2000" dirty="0" smtClean="0"/>
              <a:t>1977: </a:t>
            </a:r>
            <a:r>
              <a:rPr lang="ru-RU" sz="2000" dirty="0" smtClean="0"/>
              <a:t>первый геном вируса (бактериофаг </a:t>
            </a:r>
            <a:r>
              <a:rPr lang="el-GR" sz="2000" dirty="0" smtClean="0"/>
              <a:t>Φ</a:t>
            </a:r>
            <a:r>
              <a:rPr lang="en-US" sz="2000" dirty="0" smtClean="0"/>
              <a:t>X174</a:t>
            </a:r>
            <a:r>
              <a:rPr lang="ru-RU" sz="2000" dirty="0" smtClean="0"/>
              <a:t>, 5386 нуклеотидов)</a:t>
            </a:r>
          </a:p>
          <a:p>
            <a:r>
              <a:rPr lang="ru-RU" sz="2000" dirty="0" smtClean="0"/>
              <a:t>1982: основан </a:t>
            </a:r>
            <a:r>
              <a:rPr lang="en-US" sz="2000" dirty="0" err="1" smtClean="0"/>
              <a:t>GenBank</a:t>
            </a:r>
            <a:endParaRPr lang="en-US" sz="2000" dirty="0" smtClean="0"/>
          </a:p>
          <a:p>
            <a:r>
              <a:rPr lang="en-US" sz="2000" dirty="0" smtClean="0"/>
              <a:t>1983: </a:t>
            </a:r>
            <a:r>
              <a:rPr lang="ru-RU" sz="2000" dirty="0" smtClean="0"/>
              <a:t>разработана </a:t>
            </a:r>
            <a:r>
              <a:rPr lang="ru-RU" sz="2000" dirty="0" err="1" smtClean="0"/>
              <a:t>полимеразная</a:t>
            </a:r>
            <a:r>
              <a:rPr lang="ru-RU" sz="2000" dirty="0" smtClean="0"/>
              <a:t> цепная реакция (ПЦР, </a:t>
            </a:r>
            <a:r>
              <a:rPr lang="en-US" sz="2000" dirty="0" smtClean="0"/>
              <a:t>PCR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1987: первый автоматический </a:t>
            </a:r>
            <a:r>
              <a:rPr lang="ru-RU" sz="2000" dirty="0" err="1" smtClean="0"/>
              <a:t>секвенатор</a:t>
            </a:r>
            <a:r>
              <a:rPr lang="ru-RU" sz="2000" dirty="0" smtClean="0"/>
              <a:t> (</a:t>
            </a:r>
            <a:r>
              <a:rPr lang="en-US" sz="2000" dirty="0" smtClean="0"/>
              <a:t>Applied </a:t>
            </a:r>
            <a:r>
              <a:rPr lang="en-US" sz="2000" dirty="0" err="1" smtClean="0"/>
              <a:t>Biosystems</a:t>
            </a:r>
            <a:r>
              <a:rPr lang="en-US" sz="2000" dirty="0" smtClean="0"/>
              <a:t> Prism 373)</a:t>
            </a:r>
            <a:endParaRPr lang="ru-RU" sz="2000" dirty="0" smtClean="0"/>
          </a:p>
          <a:p>
            <a:r>
              <a:rPr lang="ru-RU" sz="2000" dirty="0" smtClean="0"/>
              <a:t>1995: первый геном бактерии (</a:t>
            </a:r>
            <a:r>
              <a:rPr lang="en-US" sz="2000" i="1" dirty="0" err="1" smtClean="0"/>
              <a:t>Haemophilus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influenzae</a:t>
            </a:r>
            <a:r>
              <a:rPr lang="ru-RU" sz="2000" i="1" dirty="0" smtClean="0"/>
              <a:t>, </a:t>
            </a:r>
            <a:r>
              <a:rPr lang="ru-RU" sz="2000" dirty="0" smtClean="0"/>
              <a:t>1 830 137 п.н.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1996: </a:t>
            </a:r>
            <a:r>
              <a:rPr lang="ru-RU" sz="2000" dirty="0" smtClean="0"/>
              <a:t>капиллярный </a:t>
            </a:r>
            <a:r>
              <a:rPr lang="ru-RU" sz="2000" dirty="0" err="1" smtClean="0"/>
              <a:t>секвенатор</a:t>
            </a:r>
            <a:r>
              <a:rPr lang="ru-RU" sz="2000" dirty="0" smtClean="0"/>
              <a:t> </a:t>
            </a:r>
            <a:r>
              <a:rPr lang="en-US" sz="2000" dirty="0" smtClean="0"/>
              <a:t>ABI 310 (</a:t>
            </a:r>
            <a:r>
              <a:rPr lang="ru-RU" sz="2000" dirty="0" smtClean="0"/>
              <a:t>основан на методе </a:t>
            </a:r>
            <a:r>
              <a:rPr lang="ru-RU" sz="2000" dirty="0" err="1" smtClean="0"/>
              <a:t>Сэнгера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r>
              <a:rPr lang="en-US" sz="2000" dirty="0" smtClean="0"/>
              <a:t>1998: </a:t>
            </a:r>
            <a:r>
              <a:rPr lang="ru-RU" sz="2000" dirty="0" smtClean="0"/>
              <a:t>первый геном животного (круглого червя </a:t>
            </a:r>
            <a:r>
              <a:rPr lang="en-US" sz="2000" i="1" dirty="0" err="1" smtClean="0"/>
              <a:t>Caenorhabditis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elegans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2000: </a:t>
            </a:r>
            <a:r>
              <a:rPr lang="ru-RU" sz="2000" dirty="0" smtClean="0"/>
              <a:t>человеческий геном (почти полный)</a:t>
            </a:r>
          </a:p>
          <a:p>
            <a:r>
              <a:rPr lang="ru-RU" sz="2000" dirty="0" smtClean="0"/>
              <a:t>2005: первый </a:t>
            </a:r>
            <a:r>
              <a:rPr lang="ru-RU" sz="2000" dirty="0" err="1" smtClean="0"/>
              <a:t>пиросеквенатор</a:t>
            </a:r>
            <a:r>
              <a:rPr lang="ru-RU" sz="2000" dirty="0" smtClean="0"/>
              <a:t> 454</a:t>
            </a:r>
            <a:r>
              <a:rPr lang="en-US" sz="2000" dirty="0" smtClean="0"/>
              <a:t> Life Sciences (c 2007</a:t>
            </a:r>
            <a:r>
              <a:rPr lang="ru-RU" sz="2000" dirty="0" smtClean="0"/>
              <a:t> – </a:t>
            </a:r>
            <a:r>
              <a:rPr lang="en-US" sz="2000" dirty="0" smtClean="0"/>
              <a:t>Roche):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 	начало эры </a:t>
            </a:r>
            <a:r>
              <a:rPr lang="en-US" sz="2000" dirty="0" smtClean="0"/>
              <a:t>NGS</a:t>
            </a:r>
          </a:p>
          <a:p>
            <a:r>
              <a:rPr lang="en-US" sz="2000" dirty="0" smtClean="0"/>
              <a:t>2006: </a:t>
            </a:r>
            <a:r>
              <a:rPr lang="ru-RU" sz="2000" dirty="0" smtClean="0"/>
              <a:t>первый </a:t>
            </a:r>
            <a:r>
              <a:rPr lang="ru-RU" sz="2000" dirty="0" err="1" smtClean="0"/>
              <a:t>секвенатор</a:t>
            </a:r>
            <a:r>
              <a:rPr lang="ru-RU" sz="2000" dirty="0" smtClean="0"/>
              <a:t> фирмы </a:t>
            </a:r>
            <a:r>
              <a:rPr lang="en-US" sz="2000" dirty="0" err="1" smtClean="0"/>
              <a:t>Solexa</a:t>
            </a:r>
            <a:r>
              <a:rPr lang="ru-RU" sz="2000" dirty="0" smtClean="0"/>
              <a:t> (с 2007 – </a:t>
            </a:r>
            <a:r>
              <a:rPr lang="en-US" sz="2000" dirty="0" err="1" smtClean="0"/>
              <a:t>Illumina</a:t>
            </a:r>
            <a:r>
              <a:rPr lang="en-US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</a:t>
            </a:r>
            <a:r>
              <a:rPr lang="en-US" i="1" dirty="0" smtClean="0"/>
              <a:t>de novo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498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два основных типа алгоритмов сборки: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OLC =</a:t>
            </a:r>
            <a:r>
              <a:rPr lang="ru-RU" dirty="0" smtClean="0"/>
              <a:t> </a:t>
            </a:r>
            <a:r>
              <a:rPr lang="en-US" dirty="0" smtClean="0"/>
              <a:t>overlap-layout-consensus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 </a:t>
            </a:r>
            <a:r>
              <a:rPr lang="en-US" dirty="0" err="1" smtClean="0"/>
              <a:t>Bruijn</a:t>
            </a:r>
            <a:r>
              <a:rPr lang="en-US" dirty="0" smtClean="0"/>
              <a:t> graph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921000"/>
            <a:ext cx="8305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Алгоритмы </a:t>
            </a:r>
            <a:r>
              <a:rPr lang="en-US" dirty="0" smtClean="0"/>
              <a:t>OLC </a:t>
            </a:r>
            <a:r>
              <a:rPr lang="ru-RU" dirty="0" smtClean="0"/>
              <a:t>работают непосредственно с </a:t>
            </a:r>
            <a:r>
              <a:rPr lang="ru-RU" dirty="0" err="1" smtClean="0"/>
              <a:t>ридами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Алгоритмы, использующие граф де </a:t>
            </a:r>
            <a:r>
              <a:rPr lang="ru-RU" dirty="0" err="1" smtClean="0"/>
              <a:t>Брайна</a:t>
            </a:r>
            <a:r>
              <a:rPr lang="ru-RU" dirty="0" smtClean="0"/>
              <a:t>, сначала составляют список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ru-RU" dirty="0" err="1" smtClean="0"/>
              <a:t>меров</a:t>
            </a:r>
            <a:r>
              <a:rPr lang="ru-RU" dirty="0" smtClean="0"/>
              <a:t> (слов длины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ru-RU" dirty="0" smtClean="0"/>
              <a:t>например </a:t>
            </a:r>
            <a:r>
              <a:rPr lang="en-US" i="1" dirty="0" smtClean="0"/>
              <a:t>k</a:t>
            </a:r>
            <a:r>
              <a:rPr lang="en-US" dirty="0" smtClean="0"/>
              <a:t> = 30), </a:t>
            </a:r>
            <a:r>
              <a:rPr lang="ru-RU" dirty="0" smtClean="0"/>
              <a:t>встретившихся в </a:t>
            </a:r>
            <a:r>
              <a:rPr lang="ru-RU" dirty="0" err="1" smtClean="0"/>
              <a:t>ридах</a:t>
            </a:r>
            <a:r>
              <a:rPr lang="ru-RU" dirty="0" smtClean="0"/>
              <a:t>.</a:t>
            </a:r>
          </a:p>
          <a:p>
            <a:r>
              <a:rPr lang="ru-RU" sz="1600" b="1" dirty="0" smtClean="0"/>
              <a:t>Недостатки:</a:t>
            </a:r>
          </a:p>
          <a:p>
            <a:r>
              <a:rPr lang="ru-RU" sz="1600" dirty="0" smtClean="0"/>
              <a:t>	теряется часть информации</a:t>
            </a:r>
          </a:p>
          <a:p>
            <a:r>
              <a:rPr lang="ru-RU" sz="1600" b="1" dirty="0" smtClean="0"/>
              <a:t>Достоинства:</a:t>
            </a:r>
          </a:p>
          <a:p>
            <a:r>
              <a:rPr lang="ru-RU" sz="1600" dirty="0" smtClean="0"/>
              <a:t>	сильно экономится память компьютера </a:t>
            </a:r>
            <a:br>
              <a:rPr lang="ru-RU" sz="1600" dirty="0" smtClean="0"/>
            </a:br>
            <a:r>
              <a:rPr lang="ru-RU" sz="1600" dirty="0" smtClean="0"/>
              <a:t>		</a:t>
            </a:r>
            <a:r>
              <a:rPr lang="ru-RU" sz="1200" dirty="0" smtClean="0"/>
              <a:t>(большинство </a:t>
            </a:r>
            <a:r>
              <a:rPr lang="en-US" sz="1200" i="1" dirty="0" smtClean="0"/>
              <a:t>k</a:t>
            </a:r>
            <a:r>
              <a:rPr lang="en-US" sz="1200" dirty="0" smtClean="0"/>
              <a:t>-</a:t>
            </a:r>
            <a:r>
              <a:rPr lang="ru-RU" sz="1200" dirty="0" err="1" smtClean="0"/>
              <a:t>меров</a:t>
            </a:r>
            <a:r>
              <a:rPr lang="ru-RU" sz="1200" dirty="0" smtClean="0"/>
              <a:t> встречается во многих </a:t>
            </a:r>
            <a:r>
              <a:rPr lang="ru-RU" sz="1200" dirty="0" err="1" smtClean="0"/>
              <a:t>ридах</a:t>
            </a:r>
            <a:r>
              <a:rPr lang="ru-RU" sz="1200" dirty="0" smtClean="0"/>
              <a:t>)</a:t>
            </a:r>
          </a:p>
          <a:p>
            <a:r>
              <a:rPr lang="ru-RU" sz="1600" dirty="0" smtClean="0"/>
              <a:t>	упрощается работа с повторяющимися участками</a:t>
            </a:r>
          </a:p>
          <a:p>
            <a:r>
              <a:rPr lang="ru-RU" sz="1600" dirty="0" smtClean="0"/>
              <a:t>	есть возможность отсеивать ошибки уже на начальной стадии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сборки </a:t>
            </a:r>
            <a:r>
              <a:rPr lang="en-US" dirty="0" smtClean="0"/>
              <a:t>OLC</a:t>
            </a:r>
            <a:endParaRPr lang="ru-RU" dirty="0"/>
          </a:p>
        </p:txBody>
      </p:sp>
      <p:pic>
        <p:nvPicPr>
          <p:cNvPr id="1026" name="Picture 2" descr="http://www.homolog.us/Tutorials/Tut-Img/Set1/fi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7925906" cy="22089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5802869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http://www.homolog.us/Tutorials/Tut-Img/Set1/fig2.png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701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Программы: </a:t>
            </a:r>
            <a:r>
              <a:rPr lang="en-US" dirty="0" err="1" smtClean="0"/>
              <a:t>Phrap</a:t>
            </a:r>
            <a:r>
              <a:rPr lang="en-US" dirty="0" smtClean="0"/>
              <a:t>, Cap3</a:t>
            </a:r>
            <a:r>
              <a:rPr lang="ru-RU" dirty="0" smtClean="0"/>
              <a:t>, </a:t>
            </a:r>
            <a:r>
              <a:rPr lang="en-US" dirty="0" err="1" smtClean="0"/>
              <a:t>Tigr</a:t>
            </a:r>
            <a:r>
              <a:rPr lang="en-US" dirty="0" smtClean="0"/>
              <a:t>, …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повторов</a:t>
            </a:r>
            <a:endParaRPr lang="ru-RU" dirty="0"/>
          </a:p>
        </p:txBody>
      </p:sp>
      <p:pic>
        <p:nvPicPr>
          <p:cNvPr id="35842" name="Picture 2" descr="http://www.homolog.us/Tutorials/Tut-Img/Set1/fi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03400"/>
            <a:ext cx="3810000" cy="25781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4546601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http://www.homolog.us/Tutorials/Tut-Img/Set1/fig3.png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Графы де </a:t>
            </a:r>
            <a:r>
              <a:rPr lang="ru-RU" dirty="0" err="1" smtClean="0"/>
              <a:t>Брайна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514069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http://www.homolog.us/Tutorials/index.php?p=1.4&amp;s=1</a:t>
            </a:r>
            <a:endParaRPr lang="ru-RU" sz="1200" dirty="0"/>
          </a:p>
        </p:txBody>
      </p:sp>
      <p:pic>
        <p:nvPicPr>
          <p:cNvPr id="34820" name="Picture 4" descr="http://www.homolog.us/Tutorials/Tut-Img/Set1/fi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12157" cy="455270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Графы де </a:t>
            </a:r>
            <a:r>
              <a:rPr lang="ru-RU" dirty="0" err="1" smtClean="0"/>
              <a:t>Брайна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514069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http://www.homolog.us/Tutorials/index.php?p=1.4&amp;s=1</a:t>
            </a:r>
            <a:endParaRPr lang="ru-RU" sz="1200" dirty="0"/>
          </a:p>
        </p:txBody>
      </p:sp>
      <p:pic>
        <p:nvPicPr>
          <p:cNvPr id="37890" name="Picture 2" descr="http://www.homolog.us/Tutorials/Tut-Img/Set1/fig7.png"/>
          <p:cNvPicPr>
            <a:picLocks noChangeAspect="1" noChangeArrowheads="1"/>
          </p:cNvPicPr>
          <p:nvPr/>
        </p:nvPicPr>
        <p:blipFill>
          <a:blip r:embed="rId2" cstate="print"/>
          <a:srcRect t="55244" b="7892"/>
          <a:stretch>
            <a:fillRect/>
          </a:stretch>
        </p:blipFill>
        <p:spPr bwMode="auto">
          <a:xfrm>
            <a:off x="533400" y="4049154"/>
            <a:ext cx="7834454" cy="19728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251460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ATGGAAGTCGCG</a:t>
            </a:r>
          </a:p>
          <a:p>
            <a:r>
              <a:rPr lang="en-US" dirty="0" smtClean="0"/>
              <a:t>GAGGAAGTCCTT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Графы де </a:t>
            </a:r>
            <a:r>
              <a:rPr lang="ru-RU" dirty="0" err="1" smtClean="0"/>
              <a:t>Брайна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397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Десятки программ: </a:t>
            </a:r>
            <a:r>
              <a:rPr lang="en-US" dirty="0" smtClean="0"/>
              <a:t>Velvet, </a:t>
            </a:r>
            <a:r>
              <a:rPr lang="en-US" dirty="0" err="1" smtClean="0"/>
              <a:t>ABySS</a:t>
            </a:r>
            <a:r>
              <a:rPr lang="en-US" dirty="0" smtClean="0"/>
              <a:t>, Trinity, Oases, </a:t>
            </a:r>
            <a:r>
              <a:rPr lang="en-US" dirty="0" err="1" smtClean="0"/>
              <a:t>SOAPdenovo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SPAdes</a:t>
            </a:r>
            <a:r>
              <a:rPr lang="en-US" dirty="0" smtClean="0"/>
              <a:t>,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4818" name="Picture 2" descr="http://www.homolog.us/Tutorials/Tut-Img/Set1/fi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98" y="2286000"/>
            <a:ext cx="8935602" cy="3075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070601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http://www.homolog.us/Tutorials/index.php?p=1.4&amp;s=1</a:t>
            </a:r>
            <a:endParaRPr lang="ru-RU" sz="1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сборки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01801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 – так называемые «</a:t>
            </a:r>
            <a:r>
              <a:rPr lang="ru-RU" dirty="0" err="1" smtClean="0"/>
              <a:t>контиги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ru-RU" dirty="0" smtClean="0"/>
              <a:t>то есть непрерывные участки генома.</a:t>
            </a:r>
          </a:p>
          <a:p>
            <a:endParaRPr lang="ru-RU" dirty="0" smtClean="0"/>
          </a:p>
          <a:p>
            <a:r>
              <a:rPr lang="ru-RU" dirty="0" smtClean="0"/>
              <a:t>Для прокариот часто удаётся собрать весь геном (но редко полностью автоматически – обычно нужны дополнительные усилия, например </a:t>
            </a:r>
            <a:r>
              <a:rPr lang="ru-RU" dirty="0" err="1" smtClean="0"/>
              <a:t>секвенирование</a:t>
            </a:r>
            <a:r>
              <a:rPr lang="ru-RU" dirty="0" smtClean="0"/>
              <a:t> плохо покрытых участков по </a:t>
            </a:r>
            <a:r>
              <a:rPr lang="ru-RU" dirty="0" err="1" smtClean="0"/>
              <a:t>Сэнгеру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Для эукариот, как правило, «геномом» объявляется свалка </a:t>
            </a:r>
            <a:r>
              <a:rPr lang="ru-RU" dirty="0" err="1" smtClean="0"/>
              <a:t>контигов</a:t>
            </a:r>
            <a:r>
              <a:rPr lang="ru-RU" dirty="0" smtClean="0"/>
              <a:t>, тем или иным способом приписанных к известным хромосомам.</a:t>
            </a:r>
          </a:p>
          <a:p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 err="1" smtClean="0"/>
              <a:t>контигов</a:t>
            </a:r>
            <a:r>
              <a:rPr lang="ru-RU" dirty="0" smtClean="0"/>
              <a:t>, бывают ещё «</a:t>
            </a:r>
            <a:r>
              <a:rPr lang="ru-RU" dirty="0" err="1" smtClean="0"/>
              <a:t>скаффолды</a:t>
            </a:r>
            <a:r>
              <a:rPr lang="ru-RU" dirty="0" smtClean="0"/>
              <a:t>» – последовательность </a:t>
            </a:r>
            <a:r>
              <a:rPr lang="ru-RU" dirty="0" err="1" smtClean="0"/>
              <a:t>контигов</a:t>
            </a:r>
            <a:r>
              <a:rPr lang="ru-RU" dirty="0" smtClean="0"/>
              <a:t>, между которыми остаются неизвестные участки (источник такой информации – особый приём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, называемый </a:t>
            </a:r>
            <a:r>
              <a:rPr lang="en-US" dirty="0" smtClean="0"/>
              <a:t>“pair-end read”)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сборки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01801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Например, последняя версия генома человека состоит из 765 </a:t>
            </a:r>
            <a:r>
              <a:rPr lang="ru-RU" dirty="0" err="1" smtClean="0"/>
              <a:t>скаффолдов</a:t>
            </a:r>
            <a:r>
              <a:rPr lang="en-US" dirty="0" smtClean="0"/>
              <a:t>, </a:t>
            </a:r>
            <a:r>
              <a:rPr lang="ru-RU" dirty="0" smtClean="0"/>
              <a:t>генома домовой мыши – из 278 </a:t>
            </a:r>
            <a:r>
              <a:rPr lang="ru-RU" dirty="0" err="1" smtClean="0"/>
              <a:t>скаффолдов</a:t>
            </a:r>
            <a:r>
              <a:rPr lang="ru-RU" dirty="0" smtClean="0"/>
              <a:t>, а генома лошади – из 9688 </a:t>
            </a:r>
            <a:r>
              <a:rPr lang="ru-RU" dirty="0" err="1" smtClean="0"/>
              <a:t>скаффолдов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Контигов</a:t>
            </a:r>
            <a:r>
              <a:rPr lang="ru-RU" dirty="0" smtClean="0"/>
              <a:t> </a:t>
            </a:r>
            <a:r>
              <a:rPr lang="ru-RU" dirty="0" smtClean="0"/>
              <a:t>существенно </a:t>
            </a:r>
            <a:r>
              <a:rPr lang="ru-RU" dirty="0" smtClean="0"/>
              <a:t>больше, см. слайд 29.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качества сборки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701801"/>
            <a:ext cx="8153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Самый популярный показатель качества называется </a:t>
            </a:r>
            <a:r>
              <a:rPr lang="en-US" b="1" dirty="0" smtClean="0"/>
              <a:t>N50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Это наибольшее число такое, что </a:t>
            </a:r>
            <a:r>
              <a:rPr lang="ru-RU" dirty="0" err="1" smtClean="0"/>
              <a:t>контигами</a:t>
            </a:r>
            <a:r>
              <a:rPr lang="ru-RU" dirty="0" smtClean="0"/>
              <a:t> длины   </a:t>
            </a:r>
            <a:r>
              <a:rPr lang="en-US" dirty="0" smtClean="0"/>
              <a:t>&gt; N50 </a:t>
            </a:r>
            <a:r>
              <a:rPr lang="ru-RU" dirty="0" smtClean="0"/>
              <a:t>покрыто </a:t>
            </a:r>
            <a:r>
              <a:rPr lang="en-US" dirty="0" smtClean="0"/>
              <a:t>50% </a:t>
            </a:r>
            <a:r>
              <a:rPr lang="ru-RU" dirty="0" smtClean="0"/>
              <a:t>генома. </a:t>
            </a:r>
            <a:br>
              <a:rPr lang="ru-RU" dirty="0" smtClean="0"/>
            </a:br>
            <a:r>
              <a:rPr lang="ru-RU" sz="1600" i="1" dirty="0" smtClean="0"/>
              <a:t>При этом чаще всего за длину генома принимают суммарную длину </a:t>
            </a:r>
            <a:r>
              <a:rPr lang="ru-RU" sz="1600" i="1" dirty="0" err="1" smtClean="0"/>
              <a:t>контигов</a:t>
            </a:r>
            <a:r>
              <a:rPr lang="ru-RU" sz="1600" i="1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Используется также </a:t>
            </a:r>
            <a:r>
              <a:rPr lang="en-US" dirty="0" smtClean="0"/>
              <a:t>N90 (</a:t>
            </a:r>
            <a:r>
              <a:rPr lang="ru-RU" dirty="0" smtClean="0"/>
              <a:t>аналогично, но не 50%, а 90% генома).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Ещё есть </a:t>
            </a:r>
            <a:r>
              <a:rPr lang="en-US" dirty="0" smtClean="0"/>
              <a:t>L50 </a:t>
            </a:r>
            <a:r>
              <a:rPr lang="ru-RU" dirty="0" smtClean="0"/>
              <a:t>и </a:t>
            </a:r>
            <a:r>
              <a:rPr lang="en-US" dirty="0" smtClean="0"/>
              <a:t>L90:</a:t>
            </a:r>
            <a:r>
              <a:rPr lang="ru-RU" dirty="0" smtClean="0"/>
              <a:t> число </a:t>
            </a:r>
            <a:r>
              <a:rPr lang="ru-RU" dirty="0" err="1" smtClean="0"/>
              <a:t>контигов</a:t>
            </a:r>
            <a:r>
              <a:rPr lang="ru-RU" dirty="0" smtClean="0"/>
              <a:t>, которые покрывают 50% или 90% генома (чем меньше, тем лучше).</a:t>
            </a:r>
          </a:p>
          <a:p>
            <a:endParaRPr lang="ru-RU" dirty="0" smtClean="0"/>
          </a:p>
          <a:p>
            <a:r>
              <a:rPr lang="ru-RU" sz="1200" i="1" dirty="0" smtClean="0">
                <a:solidFill>
                  <a:srgbClr val="FF0000"/>
                </a:solidFill>
              </a:rPr>
              <a:t>Эта область </a:t>
            </a:r>
            <a:r>
              <a:rPr lang="ru-RU" sz="1200" i="1" dirty="0" err="1" smtClean="0">
                <a:solidFill>
                  <a:srgbClr val="FF0000"/>
                </a:solidFill>
              </a:rPr>
              <a:t>биоинформатики</a:t>
            </a:r>
            <a:r>
              <a:rPr lang="ru-RU" sz="1200" i="1" dirty="0" smtClean="0">
                <a:solidFill>
                  <a:srgbClr val="FF0000"/>
                </a:solidFill>
              </a:rPr>
              <a:t> очень молода, и удовлетворительные показатели ещё не выработаны!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качества сборки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70180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Например, для последних сборок человеческого, мышиного и лошадиного геномов показатели такие: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90600" y="2667000"/>
          <a:ext cx="621061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618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Геном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контигов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Homo sapiens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1 535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56 413 054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musculus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32 273 079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Equus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caballus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10 987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1 502 753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01801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Геномы разных видов (бактерий, животных, растений)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Геномы индивидуумов (изучение индивидуальных различий)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Транскриптомы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Chip-</a:t>
            </a:r>
            <a:r>
              <a:rPr lang="en-US" sz="2400" dirty="0" err="1" smtClean="0"/>
              <a:t>seq</a:t>
            </a:r>
            <a:r>
              <a:rPr lang="en-US" sz="2400" dirty="0" smtClean="0"/>
              <a:t> </a:t>
            </a:r>
            <a:r>
              <a:rPr lang="ru-RU" sz="2400" dirty="0" smtClean="0"/>
              <a:t>и подобные исследования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Аннотация генома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и сборки наступает черёд аннотации.</a:t>
            </a:r>
          </a:p>
          <a:p>
            <a:r>
              <a:rPr lang="ru-RU" dirty="0" smtClean="0"/>
              <a:t>Прежде всего это предсказание </a:t>
            </a:r>
            <a:r>
              <a:rPr lang="ru-RU" dirty="0" err="1" smtClean="0"/>
              <a:t>белок-кодирующих</a:t>
            </a:r>
            <a:r>
              <a:rPr lang="ru-RU" dirty="0" smtClean="0"/>
              <a:t> участков в </a:t>
            </a:r>
            <a:r>
              <a:rPr lang="ru-RU" dirty="0" err="1" smtClean="0"/>
              <a:t>контигах</a:t>
            </a:r>
            <a:r>
              <a:rPr lang="ru-RU" dirty="0" smtClean="0"/>
              <a:t>, то есть генов, а в них </a:t>
            </a:r>
            <a:r>
              <a:rPr lang="ru-RU" dirty="0" err="1" smtClean="0"/>
              <a:t>экзонов</a:t>
            </a:r>
            <a:r>
              <a:rPr lang="ru-RU" dirty="0" smtClean="0"/>
              <a:t> и </a:t>
            </a:r>
            <a:r>
              <a:rPr lang="ru-RU" dirty="0" err="1" smtClean="0"/>
              <a:t>интронов</a:t>
            </a:r>
            <a:r>
              <a:rPr lang="ru-RU" dirty="0" smtClean="0"/>
              <a:t>, начала трансляции и т.п</a:t>
            </a:r>
            <a:r>
              <a:rPr lang="ru-RU" dirty="0" smtClean="0"/>
              <a:t>. Методы и программы для аннотации последовательностей ДНК — большой и важный раздел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Секвенирование</a:t>
            </a:r>
            <a:r>
              <a:rPr lang="ru-RU" dirty="0" smtClean="0"/>
              <a:t>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5800" y="2637234"/>
            <a:ext cx="7239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sz="1600" dirty="0" smtClean="0"/>
              <a:t>Метод </a:t>
            </a:r>
            <a:r>
              <a:rPr lang="ru-RU" sz="1600" dirty="0" err="1" smtClean="0"/>
              <a:t>Эдмана</a:t>
            </a:r>
            <a:r>
              <a:rPr lang="ru-RU" sz="1600" dirty="0" smtClean="0"/>
              <a:t> (1950). От начала (</a:t>
            </a:r>
            <a:r>
              <a:rPr lang="en-US" sz="1600" dirty="0" smtClean="0"/>
              <a:t>N-</a:t>
            </a:r>
            <a:r>
              <a:rPr lang="ru-RU" sz="1600" dirty="0" smtClean="0"/>
              <a:t>конца) белковой цепи по одной отщепляются аминокислоты, которые потом определяются химическими методами. До разработки методов </a:t>
            </a:r>
            <a:r>
              <a:rPr lang="ru-RU" sz="1600" dirty="0" err="1" smtClean="0"/>
              <a:t>секвенирования</a:t>
            </a:r>
            <a:r>
              <a:rPr lang="ru-RU" sz="1600" dirty="0" smtClean="0"/>
              <a:t> ДНК это был основной способ определения первичной структуры белков. На </a:t>
            </a:r>
            <a:r>
              <a:rPr lang="ru-RU" sz="1600" dirty="0" err="1" smtClean="0"/>
              <a:t>секвенирование</a:t>
            </a:r>
            <a:r>
              <a:rPr lang="ru-RU" sz="1600" dirty="0" smtClean="0"/>
              <a:t> белка средних размеров уходило около года работы лаборатории.</a:t>
            </a:r>
            <a:br>
              <a:rPr lang="ru-RU" sz="1600" dirty="0" smtClean="0"/>
            </a:br>
            <a:r>
              <a:rPr lang="ru-RU" sz="1600" dirty="0" smtClean="0"/>
              <a:t>(подробности см. в </a:t>
            </a:r>
            <a:r>
              <a:rPr lang="ru-RU" sz="1600" dirty="0" err="1" smtClean="0"/>
              <a:t>Википедии</a:t>
            </a:r>
            <a:r>
              <a:rPr lang="ru-RU" sz="1600" dirty="0" smtClean="0"/>
              <a:t>: </a:t>
            </a:r>
            <a:r>
              <a:rPr lang="en-US" sz="1600" dirty="0" smtClean="0">
                <a:hlinkClick r:id="rId2"/>
              </a:rPr>
              <a:t>https://ru.wikipedia.org/wiki/</a:t>
            </a:r>
            <a:r>
              <a:rPr lang="ru-RU" sz="1600" dirty="0" err="1" smtClean="0">
                <a:hlinkClick r:id="rId2"/>
              </a:rPr>
              <a:t>Метод_Эдмана</a:t>
            </a:r>
            <a:r>
              <a:rPr lang="ru-RU" sz="1600" dirty="0" smtClean="0"/>
              <a:t> 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Масс-спектрометрия фрагментов белка. Поскольку аминокислоты имеют известную молекулярную массу, анализируя массы небольших (в несколько аминокислотных остатков) фрагментов  белка, можно в принципе определить его последовательность.  Используется обычно не для </a:t>
            </a:r>
            <a:r>
              <a:rPr lang="ru-RU" sz="1600" dirty="0" err="1" smtClean="0"/>
              <a:t>секвенирования</a:t>
            </a:r>
            <a:r>
              <a:rPr lang="ru-RU" sz="1600" dirty="0" smtClean="0"/>
              <a:t> «с нуля», а для определения того, какие из белков, предсказанных в данном организме на основе анализа геномов, реально присутствуют в образце.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Подавляющее большинство известных сейчас последовательностей белков получены трансляцией последовательностей их генов, с использованием генетического кода. Существуют, однако, и прямые методы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белков.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Полимеразная</a:t>
            </a:r>
            <a:r>
              <a:rPr lang="ru-RU" dirty="0" smtClean="0"/>
              <a:t> цепная реакция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6172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https://commons.wikimedia.org/wiki/File:Polymerase_chain_reaction.svg</a:t>
            </a:r>
            <a:endParaRPr lang="ru-RU" sz="1400" dirty="0" smtClean="0"/>
          </a:p>
          <a:p>
            <a:r>
              <a:rPr lang="en-US" sz="1400" dirty="0" smtClean="0"/>
              <a:t>"Polymerase chain reaction" by </a:t>
            </a:r>
            <a:r>
              <a:rPr lang="en-US" sz="1400" dirty="0" err="1" smtClean="0"/>
              <a:t>Enzoklop</a:t>
            </a:r>
            <a:endParaRPr lang="ru-RU" sz="1400" dirty="0"/>
          </a:p>
        </p:txBody>
      </p:sp>
      <p:pic>
        <p:nvPicPr>
          <p:cNvPr id="4" name="Рисунок 3" descr="Polymerase_chain_reacti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75" y="1338262"/>
            <a:ext cx="8020050" cy="4181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539" r="20247" b="2599"/>
          <a:stretch>
            <a:fillRect/>
          </a:stretch>
        </p:blipFill>
        <p:spPr bwMode="auto">
          <a:xfrm>
            <a:off x="228600" y="685800"/>
            <a:ext cx="857750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4770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https://upload.wikimedia.org/wikipedia/commons/b/b2/Sanger-sequencing.svg</a:t>
            </a:r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077200" cy="142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Секвенирование по Сэнгеру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e/e7/Phred_Figure_1.jpg"/>
          <p:cNvPicPr>
            <a:picLocks noChangeAspect="1" noChangeArrowheads="1"/>
          </p:cNvPicPr>
          <p:nvPr/>
        </p:nvPicPr>
        <p:blipFill>
          <a:blip r:embed="rId2" cstate="print"/>
          <a:srcRect b="17542"/>
          <a:stretch>
            <a:fillRect/>
          </a:stretch>
        </p:blipFill>
        <p:spPr bwMode="auto">
          <a:xfrm>
            <a:off x="1371600" y="1115790"/>
            <a:ext cx="7010400" cy="54374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4770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http://en.wikipedia.org/wiki/Phred_quality_score</a:t>
            </a:r>
            <a:endParaRPr lang="ru-RU" sz="1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66800" y="0"/>
            <a:ext cx="69342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Секвенирование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Сэнгеру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результат (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хроматограмма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её расшифровка)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66800" y="0"/>
            <a:ext cx="69342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Секвенирование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Сэнгеру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1600200"/>
            <a:ext cx="6477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Характеристики:</a:t>
            </a:r>
          </a:p>
          <a:p>
            <a:pPr indent="-108000">
              <a:buFont typeface="Arial" pitchFamily="34" charset="0"/>
              <a:buChar char="•"/>
            </a:pPr>
            <a:r>
              <a:rPr lang="ru-RU" sz="2000" dirty="0" smtClean="0"/>
              <a:t>время работы несколько часов</a:t>
            </a:r>
          </a:p>
          <a:p>
            <a:pPr indent="-108000">
              <a:buFont typeface="Arial" pitchFamily="34" charset="0"/>
              <a:buChar char="•"/>
            </a:pPr>
            <a:r>
              <a:rPr lang="ru-RU" sz="2000" dirty="0" smtClean="0"/>
              <a:t>длина прочтения («</a:t>
            </a:r>
            <a:r>
              <a:rPr lang="ru-RU" sz="2000" dirty="0" err="1" smtClean="0"/>
              <a:t>рида</a:t>
            </a:r>
            <a:r>
              <a:rPr lang="ru-RU" sz="2000" dirty="0" smtClean="0"/>
              <a:t>») до 800 п.н. (обычно 500–600)</a:t>
            </a:r>
          </a:p>
          <a:p>
            <a:pPr indent="-108000">
              <a:buFont typeface="Arial" pitchFamily="34" charset="0"/>
              <a:buChar char="•"/>
            </a:pPr>
            <a:r>
              <a:rPr lang="ru-RU" sz="2000" dirty="0" smtClean="0"/>
              <a:t>один </a:t>
            </a:r>
            <a:r>
              <a:rPr lang="ru-RU" sz="2000" dirty="0" err="1" smtClean="0"/>
              <a:t>рид</a:t>
            </a:r>
            <a:r>
              <a:rPr lang="ru-RU" sz="2000" dirty="0" smtClean="0"/>
              <a:t> за раз</a:t>
            </a:r>
          </a:p>
          <a:p>
            <a:pPr indent="-108000">
              <a:buFont typeface="Arial" pitchFamily="34" charset="0"/>
              <a:buChar char="•"/>
            </a:pPr>
            <a:r>
              <a:rPr lang="ru-RU" sz="2000" dirty="0" smtClean="0"/>
              <a:t>ошибки </a:t>
            </a:r>
            <a:r>
              <a:rPr lang="en-US" sz="2000" dirty="0" smtClean="0"/>
              <a:t>~</a:t>
            </a:r>
            <a:r>
              <a:rPr lang="ru-RU" sz="2000" dirty="0" smtClean="0"/>
              <a:t>0,5%</a:t>
            </a:r>
          </a:p>
          <a:p>
            <a:pPr indent="-108000">
              <a:buFont typeface="Arial" pitchFamily="34" charset="0"/>
              <a:buChar char="•"/>
            </a:pPr>
            <a:r>
              <a:rPr lang="ru-RU" sz="2000" dirty="0" smtClean="0"/>
              <a:t>повторением части процедуры (</a:t>
            </a:r>
            <a:r>
              <a:rPr lang="ru-RU" sz="2000" dirty="0" err="1" smtClean="0"/>
              <a:t>ПЦР+секвенирование</a:t>
            </a:r>
            <a:r>
              <a:rPr lang="ru-RU" sz="2000" dirty="0" smtClean="0"/>
              <a:t>) можно добиться </a:t>
            </a:r>
            <a:r>
              <a:rPr lang="ru-RU" sz="2000" dirty="0" err="1" smtClean="0"/>
              <a:t>ридов</a:t>
            </a:r>
            <a:r>
              <a:rPr lang="ru-RU" sz="2000" dirty="0" smtClean="0"/>
              <a:t> в несколько тысяч п.н. и почти исключить ошибки. Однако это процедура сильно уменьшает производительность (из-за необходимости синтеза </a:t>
            </a:r>
            <a:r>
              <a:rPr lang="ru-RU" sz="2000" dirty="0" err="1" smtClean="0"/>
              <a:t>праймеров</a:t>
            </a:r>
            <a:r>
              <a:rPr lang="ru-RU" sz="2000" dirty="0" smtClean="0"/>
              <a:t> для ПЦР) и поэтому используется редко.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4224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Секвенирование</a:t>
            </a:r>
            <a:r>
              <a:rPr lang="ru-RU" dirty="0" smtClean="0"/>
              <a:t> по </a:t>
            </a:r>
            <a:r>
              <a:rPr lang="ru-RU" dirty="0" err="1" smtClean="0"/>
              <a:t>Сэнгеру</a:t>
            </a:r>
            <a:r>
              <a:rPr lang="ru-RU" dirty="0" smtClean="0"/>
              <a:t>: «метод дробовика» (</a:t>
            </a:r>
            <a:r>
              <a:rPr lang="en-US" dirty="0" smtClean="0"/>
              <a:t>shotgun)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Этапы: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выделение ДНК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подготовка «библиотеки»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амплификация (клонирование и ПЦР)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секвенирование</a:t>
            </a:r>
            <a:r>
              <a:rPr lang="ru-RU" dirty="0" smtClean="0"/>
              <a:t> «мечеными терминаторами»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сборка </a:t>
            </a:r>
            <a:r>
              <a:rPr lang="ru-RU" dirty="0" err="1" smtClean="0"/>
              <a:t>ридов</a:t>
            </a:r>
            <a:r>
              <a:rPr lang="ru-RU" dirty="0" smtClean="0"/>
              <a:t> в </a:t>
            </a:r>
            <a:r>
              <a:rPr lang="ru-RU" dirty="0" err="1" smtClean="0"/>
              <a:t>контиги</a:t>
            </a:r>
            <a:endParaRPr lang="ru-RU" dirty="0" smtClean="0"/>
          </a:p>
        </p:txBody>
      </p:sp>
      <p:pic>
        <p:nvPicPr>
          <p:cNvPr id="9218" name="Picture 2" descr="http://upload.wikimedia.org/wikipedia/commons/6/60/DNA_Sequencing_gDNA_libra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4940" y="1264920"/>
            <a:ext cx="3909060" cy="521208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8151-2DCA-4F31-9F7E-441D9957624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Платформа 454 </a:t>
            </a:r>
            <a:r>
              <a:rPr lang="en-US" dirty="0" smtClean="0"/>
              <a:t>Life Sciences </a:t>
            </a:r>
            <a:r>
              <a:rPr lang="ru-RU" dirty="0" smtClean="0"/>
              <a:t>(</a:t>
            </a:r>
            <a:r>
              <a:rPr lang="en-US" dirty="0" smtClean="0"/>
              <a:t>Roche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Этапы: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выделение ДНК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подготовка «библиотеки»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эмульсионный ПЦР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пиросеквенирование</a:t>
            </a:r>
            <a:endParaRPr lang="ru-RU" dirty="0" smtClean="0"/>
          </a:p>
          <a:p>
            <a:r>
              <a:rPr lang="ru-RU" b="1" dirty="0" smtClean="0"/>
              <a:t>Характеристики: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время работы 24 часа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длина </a:t>
            </a:r>
            <a:r>
              <a:rPr lang="ru-RU" dirty="0" err="1" smtClean="0"/>
              <a:t>рида</a:t>
            </a:r>
            <a:r>
              <a:rPr lang="ru-RU" dirty="0" smtClean="0"/>
              <a:t> 700 п.н.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число </a:t>
            </a:r>
            <a:r>
              <a:rPr lang="ru-RU" dirty="0" err="1" smtClean="0"/>
              <a:t>ридов</a:t>
            </a:r>
            <a:r>
              <a:rPr lang="ru-RU" dirty="0" smtClean="0"/>
              <a:t> 1 млн.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ошибки </a:t>
            </a:r>
            <a:r>
              <a:rPr lang="en-US" dirty="0" smtClean="0"/>
              <a:t>~</a:t>
            </a:r>
            <a:r>
              <a:rPr lang="ru-RU" dirty="0" smtClean="0"/>
              <a:t>0,003%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7653528" cy="232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6581001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http://users.ugent.be/~avierstr/nextgen/Next_generation_sequencing_web.pdf</a:t>
            </a:r>
            <a:endParaRPr lang="ru-RU" sz="12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95400"/>
            <a:ext cx="2997714" cy="21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1328</Words>
  <Application>Microsoft Office PowerPoint</Application>
  <PresentationFormat>Экран (4:3)</PresentationFormat>
  <Paragraphs>225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Секвенирование</vt:lpstr>
      <vt:lpstr>История</vt:lpstr>
      <vt:lpstr>Для чего</vt:lpstr>
      <vt:lpstr>Полимеразная цепная реакция</vt:lpstr>
      <vt:lpstr>Слайд 5</vt:lpstr>
      <vt:lpstr>Слайд 6</vt:lpstr>
      <vt:lpstr>Слайд 7</vt:lpstr>
      <vt:lpstr>Секвенирование по Сэнгеру: «метод дробовика» (shotgun)</vt:lpstr>
      <vt:lpstr>Платформа 454 Life Sciences (Roche)</vt:lpstr>
      <vt:lpstr>Платформа Illumina (Solexa)</vt:lpstr>
      <vt:lpstr>Случайное покрытие</vt:lpstr>
      <vt:lpstr>Секвенирование «третьего поколения»</vt:lpstr>
      <vt:lpstr>Слайд 13</vt:lpstr>
      <vt:lpstr>Сколько стоит секвенировать 1 000 000 п.н.?</vt:lpstr>
      <vt:lpstr>Проблема сборки</vt:lpstr>
      <vt:lpstr>Сборка на геном</vt:lpstr>
      <vt:lpstr>Сборка на геном</vt:lpstr>
      <vt:lpstr>Сборка на геном</vt:lpstr>
      <vt:lpstr>Сборка на геном</vt:lpstr>
      <vt:lpstr>Сборка de novo</vt:lpstr>
      <vt:lpstr>Алгоритмы сборки OLC</vt:lpstr>
      <vt:lpstr>Проблема повторов</vt:lpstr>
      <vt:lpstr>Графы де Брайна</vt:lpstr>
      <vt:lpstr>Графы де Брайна</vt:lpstr>
      <vt:lpstr>Графы де Брайна</vt:lpstr>
      <vt:lpstr>Результат сборки</vt:lpstr>
      <vt:lpstr>Результат сборки</vt:lpstr>
      <vt:lpstr>Показатели качества сборки</vt:lpstr>
      <vt:lpstr>Показатели качества сборки</vt:lpstr>
      <vt:lpstr>Аннотация генома</vt:lpstr>
      <vt:lpstr>Секвенирование белков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выравнивания</dc:title>
  <dc:creator>Spirin</dc:creator>
  <cp:lastModifiedBy>Spirin</cp:lastModifiedBy>
  <cp:revision>120</cp:revision>
  <dcterms:created xsi:type="dcterms:W3CDTF">2014-10-01T09:46:58Z</dcterms:created>
  <dcterms:modified xsi:type="dcterms:W3CDTF">2018-04-03T17:00:01Z</dcterms:modified>
</cp:coreProperties>
</file>