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7" r:id="rId1"/>
  </p:sldMasterIdLst>
  <p:notesMasterIdLst>
    <p:notesMasterId r:id="rId41"/>
  </p:notesMasterIdLst>
  <p:handoutMasterIdLst>
    <p:handoutMasterId r:id="rId42"/>
  </p:handoutMasterIdLst>
  <p:sldIdLst>
    <p:sldId id="398" r:id="rId2"/>
    <p:sldId id="399" r:id="rId3"/>
    <p:sldId id="401" r:id="rId4"/>
    <p:sldId id="400" r:id="rId5"/>
    <p:sldId id="402" r:id="rId6"/>
    <p:sldId id="417" r:id="rId7"/>
    <p:sldId id="407" r:id="rId8"/>
    <p:sldId id="418" r:id="rId9"/>
    <p:sldId id="440" r:id="rId10"/>
    <p:sldId id="420" r:id="rId11"/>
    <p:sldId id="424" r:id="rId12"/>
    <p:sldId id="426" r:id="rId13"/>
    <p:sldId id="422" r:id="rId14"/>
    <p:sldId id="441" r:id="rId15"/>
    <p:sldId id="438" r:id="rId16"/>
    <p:sldId id="437" r:id="rId17"/>
    <p:sldId id="432" r:id="rId18"/>
    <p:sldId id="433" r:id="rId19"/>
    <p:sldId id="434" r:id="rId20"/>
    <p:sldId id="430" r:id="rId21"/>
    <p:sldId id="378" r:id="rId22"/>
    <p:sldId id="383" r:id="rId23"/>
    <p:sldId id="384" r:id="rId24"/>
    <p:sldId id="392" r:id="rId25"/>
    <p:sldId id="385" r:id="rId26"/>
    <p:sldId id="395" r:id="rId27"/>
    <p:sldId id="396" r:id="rId28"/>
    <p:sldId id="397" r:id="rId29"/>
    <p:sldId id="374" r:id="rId30"/>
    <p:sldId id="386" r:id="rId31"/>
    <p:sldId id="387" r:id="rId32"/>
    <p:sldId id="388" r:id="rId33"/>
    <p:sldId id="389" r:id="rId34"/>
    <p:sldId id="451" r:id="rId35"/>
    <p:sldId id="452" r:id="rId36"/>
    <p:sldId id="453" r:id="rId37"/>
    <p:sldId id="454" r:id="rId38"/>
    <p:sldId id="455" r:id="rId39"/>
    <p:sldId id="456" r:id="rId40"/>
  </p:sldIdLst>
  <p:sldSz cx="9144000" cy="6858000" type="screen4x3"/>
  <p:notesSz cx="6858000" cy="9144000"/>
  <p:defaultTextStyle>
    <a:defPPr>
      <a:defRPr lang="ru-RU"/>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0000"/>
    <a:srgbClr val="B5DDF9"/>
    <a:srgbClr val="EFF0EC"/>
    <a:srgbClr val="E4E4D2"/>
    <a:srgbClr val="000066"/>
    <a:srgbClr val="620021"/>
    <a:srgbClr val="FF9900"/>
    <a:srgbClr val="6666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4" autoAdjust="0"/>
    <p:restoredTop sz="91162" autoAdjust="0"/>
  </p:normalViewPr>
  <p:slideViewPr>
    <p:cSldViewPr>
      <p:cViewPr>
        <p:scale>
          <a:sx n="100" d="100"/>
          <a:sy n="100" d="100"/>
        </p:scale>
        <p:origin x="-1836"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266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266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266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4D5DE23-5354-4EAD-838C-62103A5FEBA0}"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55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Образец текста</a:t>
            </a:r>
          </a:p>
          <a:p>
            <a:pPr lvl="1"/>
            <a:r>
              <a:rPr lang="en-US" noProof="0" smtClean="0"/>
              <a:t>Второй уровень</a:t>
            </a:r>
          </a:p>
          <a:p>
            <a:pPr lvl="2"/>
            <a:r>
              <a:rPr lang="en-US" noProof="0" smtClean="0"/>
              <a:t>Третий уровень</a:t>
            </a:r>
          </a:p>
          <a:p>
            <a:pPr lvl="3"/>
            <a:r>
              <a:rPr lang="en-US" noProof="0" smtClean="0"/>
              <a:t>Четвертый уровень</a:t>
            </a:r>
          </a:p>
          <a:p>
            <a:pPr lvl="4"/>
            <a:r>
              <a:rPr lang="en-US" noProof="0" smtClean="0"/>
              <a:t>Пятый уровень</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3E63505-6708-43F9-85DF-140B63167A15}"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a:ln/>
        </p:spPr>
      </p:sp>
      <p:sp>
        <p:nvSpPr>
          <p:cNvPr id="66563" name="Заметки 2"/>
          <p:cNvSpPr>
            <a:spLocks noGrp="1"/>
          </p:cNvSpPr>
          <p:nvPr>
            <p:ph type="body" idx="1"/>
          </p:nvPr>
        </p:nvSpPr>
        <p:spPr>
          <a:noFill/>
          <a:ln/>
        </p:spPr>
        <p:txBody>
          <a:bodyPr/>
          <a:lstStyle/>
          <a:p>
            <a:endParaRPr lang="ru-RU" altLang="ru-RU" smtClean="0"/>
          </a:p>
        </p:txBody>
      </p:sp>
      <p:sp>
        <p:nvSpPr>
          <p:cNvPr id="66564" name="Номер слайда 3"/>
          <p:cNvSpPr>
            <a:spLocks noGrp="1"/>
          </p:cNvSpPr>
          <p:nvPr>
            <p:ph type="sldNum" sz="quarter" idx="5"/>
          </p:nvPr>
        </p:nvSpPr>
        <p:spPr>
          <a:noFill/>
        </p:spPr>
        <p:txBody>
          <a:bodyPr/>
          <a:lstStyle/>
          <a:p>
            <a:fld id="{8C8162DD-084D-4364-9CDB-B4F747AAC4CB}" type="slidenum">
              <a:rPr lang="en-US" altLang="ru-RU" smtClean="0"/>
              <a:pPr/>
              <a:t>24</a:t>
            </a:fld>
            <a:endParaRPr lang="en-US"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a:ln/>
        </p:spPr>
      </p:sp>
      <p:sp>
        <p:nvSpPr>
          <p:cNvPr id="67587" name="Заметки 2"/>
          <p:cNvSpPr>
            <a:spLocks noGrp="1"/>
          </p:cNvSpPr>
          <p:nvPr>
            <p:ph type="body" idx="1"/>
          </p:nvPr>
        </p:nvSpPr>
        <p:spPr>
          <a:noFill/>
          <a:ln/>
        </p:spPr>
        <p:txBody>
          <a:bodyPr/>
          <a:lstStyle/>
          <a:p>
            <a:endParaRPr lang="ru-RU" altLang="ru-RU" smtClean="0"/>
          </a:p>
        </p:txBody>
      </p:sp>
      <p:sp>
        <p:nvSpPr>
          <p:cNvPr id="67588" name="Номер слайда 3"/>
          <p:cNvSpPr>
            <a:spLocks noGrp="1"/>
          </p:cNvSpPr>
          <p:nvPr>
            <p:ph type="sldNum" sz="quarter" idx="5"/>
          </p:nvPr>
        </p:nvSpPr>
        <p:spPr>
          <a:noFill/>
        </p:spPr>
        <p:txBody>
          <a:bodyPr/>
          <a:lstStyle/>
          <a:p>
            <a:fld id="{38CDE482-7A31-4956-9E22-648F767A07E5}" type="slidenum">
              <a:rPr lang="en-US" altLang="ru-RU" smtClean="0"/>
              <a:pPr/>
              <a:t>33</a:t>
            </a:fld>
            <a:endParaRPr lang="en-US"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B967029-C420-48D4-8F47-C1A235FA98D3}" type="slidenum">
              <a:rPr lang="ru-RU" altLang="ru-RU"/>
              <a:pPr>
                <a:defRPr/>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CFB2883-58A8-44DB-90CB-00D75D946CB7}" type="slidenum">
              <a:rPr lang="ru-RU" altLang="ru-RU"/>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4544EBD-5A8B-486C-97A9-FCBE6AB84610}" type="slidenum">
              <a:rPr lang="ru-RU" altLang="ru-RU"/>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5A522FA-F2DE-4713-86FF-F740EEE2A21C}" type="slidenum">
              <a:rPr lang="ru-RU" altLang="ru-RU"/>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5A3EB38-4E3B-4DAF-8921-5420C794FED2}" type="slidenum">
              <a:rPr lang="ru-RU" altLang="ru-RU"/>
              <a:pPr>
                <a:defRPr/>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B25D4CA-DBD5-435E-AC23-5F2AFDC0A581}" type="slidenum">
              <a:rPr lang="ru-RU" altLang="ru-RU"/>
              <a:pPr>
                <a:defRPr/>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DB9182CF-C580-4A39-97CE-4AAA0D9A84A7}" type="slidenum">
              <a:rPr lang="ru-RU" altLang="ru-RU"/>
              <a:pPr>
                <a:defRPr/>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34903B10-9CB5-450E-AB27-D80128ABE3E9}" type="slidenum">
              <a:rPr lang="ru-RU" altLang="ru-RU"/>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AF488DA3-4F59-4B51-AB50-B4F935374761}" type="slidenum">
              <a:rPr lang="ru-RU" altLang="ru-RU"/>
              <a:pPr>
                <a:defRPr/>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8B74CD7-33B8-419D-BD72-1E780801143B}" type="slidenum">
              <a:rPr lang="ru-RU" altLang="ru-RU"/>
              <a:pPr>
                <a:defRPr/>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29BFD22-7458-4785-AADA-F17E4C755382}" type="slidenum">
              <a:rPr lang="ru-RU" altLang="ru-RU"/>
              <a:pPr>
                <a:defRPr/>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8844030-C020-4580-9B27-577B577815CB}"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title"/>
          </p:nvPr>
        </p:nvSpPr>
        <p:spPr>
          <a:xfrm>
            <a:off x="628650" y="1341438"/>
            <a:ext cx="7886700" cy="2852737"/>
          </a:xfrm>
        </p:spPr>
        <p:txBody>
          <a:bodyPr/>
          <a:lstStyle/>
          <a:p>
            <a:pPr eaLnBrk="1" hangingPunct="1"/>
            <a:r>
              <a:rPr lang="en-US" altLang="ru-RU" smtClean="0"/>
              <a:t>CRISPR/Cas. </a:t>
            </a:r>
            <a:r>
              <a:rPr lang="ru-RU" altLang="ru-RU" smtClean="0"/>
              <a:t>История открытия и перспективы</a:t>
            </a:r>
          </a:p>
        </p:txBody>
      </p:sp>
      <p:sp>
        <p:nvSpPr>
          <p:cNvPr id="2051" name="Текст 2"/>
          <p:cNvSpPr>
            <a:spLocks noGrp="1"/>
          </p:cNvSpPr>
          <p:nvPr>
            <p:ph type="body" idx="1"/>
          </p:nvPr>
        </p:nvSpPr>
        <p:spPr>
          <a:xfrm>
            <a:off x="623888" y="4589463"/>
            <a:ext cx="7886700" cy="1500187"/>
          </a:xfrm>
        </p:spPr>
        <p:txBody>
          <a:bodyPr/>
          <a:lstStyle/>
          <a:p>
            <a:pPr eaLnBrk="1" hangingPunct="1"/>
            <a:r>
              <a:rPr lang="ru-RU" altLang="ru-RU" smtClean="0"/>
              <a:t>А. Алексеевский </a:t>
            </a:r>
          </a:p>
        </p:txBody>
      </p:sp>
      <p:sp>
        <p:nvSpPr>
          <p:cNvPr id="2052" name="Номер слайда 3"/>
          <p:cNvSpPr>
            <a:spLocks noGrp="1"/>
          </p:cNvSpPr>
          <p:nvPr>
            <p:ph type="sldNum" sz="quarter" idx="12"/>
          </p:nvPr>
        </p:nvSpPr>
        <p:spPr bwMode="auto">
          <a:noFill/>
          <a:ln>
            <a:miter lim="800000"/>
            <a:headEnd/>
            <a:tailEnd/>
          </a:ln>
        </p:spPr>
        <p:txBody>
          <a:bodyPr/>
          <a:lstStyle/>
          <a:p>
            <a:fld id="{45585D43-5E0C-454A-984F-06F8259AFD99}" type="slidenum">
              <a:rPr lang="ru-RU" altLang="ru-RU" smtClean="0"/>
              <a:pPr/>
              <a:t>1</a:t>
            </a:fld>
            <a:endParaRPr lang="ru-RU" altLang="ru-RU"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323850" y="188913"/>
            <a:ext cx="8424863" cy="974725"/>
          </a:xfrm>
        </p:spPr>
        <p:txBody>
          <a:bodyPr/>
          <a:lstStyle/>
          <a:p>
            <a:r>
              <a:rPr lang="ru-RU" sz="2800" smtClean="0"/>
              <a:t>Первые пациенты: две девочки, 4х и 9и лет с дефицитом аденозиндезаминазы</a:t>
            </a:r>
            <a:r>
              <a:rPr lang="ru-RU" sz="3600" smtClean="0"/>
              <a:t> </a:t>
            </a:r>
          </a:p>
        </p:txBody>
      </p:sp>
      <p:sp>
        <p:nvSpPr>
          <p:cNvPr id="11267" name="Номер слайда 2"/>
          <p:cNvSpPr>
            <a:spLocks noGrp="1"/>
          </p:cNvSpPr>
          <p:nvPr>
            <p:ph type="sldNum" sz="quarter" idx="12"/>
          </p:nvPr>
        </p:nvSpPr>
        <p:spPr bwMode="auto">
          <a:noFill/>
          <a:ln>
            <a:miter lim="800000"/>
            <a:headEnd/>
            <a:tailEnd/>
          </a:ln>
        </p:spPr>
        <p:txBody>
          <a:bodyPr/>
          <a:lstStyle/>
          <a:p>
            <a:fld id="{CE52EB11-4B11-422B-94E5-650539BAA57C}" type="slidenum">
              <a:rPr lang="ru-RU" altLang="ru-RU" smtClean="0"/>
              <a:pPr/>
              <a:t>10</a:t>
            </a:fld>
            <a:endParaRPr lang="ru-RU" altLang="ru-RU" smtClean="0"/>
          </a:p>
        </p:txBody>
      </p:sp>
      <p:sp>
        <p:nvSpPr>
          <p:cNvPr id="11268" name="AutoShape 2" descr="https://history.nih.gov/exhibits/genetics/images/sect4/7.gif"/>
          <p:cNvSpPr>
            <a:spLocks noChangeAspect="1" noChangeArrowheads="1"/>
          </p:cNvSpPr>
          <p:nvPr/>
        </p:nvSpPr>
        <p:spPr bwMode="auto">
          <a:xfrm>
            <a:off x="155575" y="-152400"/>
            <a:ext cx="304800" cy="304800"/>
          </a:xfrm>
          <a:prstGeom prst="rect">
            <a:avLst/>
          </a:prstGeom>
          <a:noFill/>
          <a:ln w="9525">
            <a:noFill/>
            <a:miter lim="800000"/>
            <a:headEnd/>
            <a:tailEnd/>
          </a:ln>
        </p:spPr>
        <p:txBody>
          <a:bodyPr/>
          <a:lstStyle/>
          <a:p>
            <a:endParaRPr lang="ru-RU"/>
          </a:p>
        </p:txBody>
      </p:sp>
      <p:sp>
        <p:nvSpPr>
          <p:cNvPr id="11269" name="AutoShape 4" descr="https://history.nih.gov/exhibits/genetics/images/sect4/7.gif"/>
          <p:cNvSpPr>
            <a:spLocks noChangeAspect="1" noChangeArrowheads="1"/>
          </p:cNvSpPr>
          <p:nvPr/>
        </p:nvSpPr>
        <p:spPr bwMode="auto">
          <a:xfrm>
            <a:off x="155575" y="-152400"/>
            <a:ext cx="304800" cy="304800"/>
          </a:xfrm>
          <a:prstGeom prst="rect">
            <a:avLst/>
          </a:prstGeom>
          <a:noFill/>
          <a:ln w="9525">
            <a:noFill/>
            <a:miter lim="800000"/>
            <a:headEnd/>
            <a:tailEnd/>
          </a:ln>
        </p:spPr>
        <p:txBody>
          <a:bodyPr/>
          <a:lstStyle/>
          <a:p>
            <a:endParaRPr lang="ru-RU"/>
          </a:p>
        </p:txBody>
      </p:sp>
      <p:sp>
        <p:nvSpPr>
          <p:cNvPr id="11270" name="AutoShape 6" descr="https://history.nih.gov/exhibits/genetics/images/sect4/7-sm.gif"/>
          <p:cNvSpPr>
            <a:spLocks noChangeAspect="1" noChangeArrowheads="1"/>
          </p:cNvSpPr>
          <p:nvPr/>
        </p:nvSpPr>
        <p:spPr bwMode="auto">
          <a:xfrm>
            <a:off x="155575" y="-152400"/>
            <a:ext cx="304800" cy="304800"/>
          </a:xfrm>
          <a:prstGeom prst="rect">
            <a:avLst/>
          </a:prstGeom>
          <a:noFill/>
          <a:ln w="9525">
            <a:noFill/>
            <a:miter lim="800000"/>
            <a:headEnd/>
            <a:tailEnd/>
          </a:ln>
        </p:spPr>
        <p:txBody>
          <a:bodyPr/>
          <a:lstStyle/>
          <a:p>
            <a:endParaRPr lang="ru-RU"/>
          </a:p>
        </p:txBody>
      </p:sp>
      <p:sp>
        <p:nvSpPr>
          <p:cNvPr id="11271" name="Прямоугольник 12"/>
          <p:cNvSpPr>
            <a:spLocks noChangeArrowheads="1"/>
          </p:cNvSpPr>
          <p:nvPr/>
        </p:nvSpPr>
        <p:spPr bwMode="auto">
          <a:xfrm>
            <a:off x="250825" y="1341438"/>
            <a:ext cx="8497888" cy="4708525"/>
          </a:xfrm>
          <a:prstGeom prst="rect">
            <a:avLst/>
          </a:prstGeom>
          <a:noFill/>
          <a:ln w="9525">
            <a:noFill/>
            <a:miter lim="800000"/>
            <a:headEnd/>
            <a:tailEnd/>
          </a:ln>
        </p:spPr>
        <p:txBody>
          <a:bodyPr>
            <a:spAutoFit/>
          </a:bodyPr>
          <a:lstStyle/>
          <a:p>
            <a:pPr>
              <a:buFont typeface="Arial" charset="0"/>
              <a:buChar char="•"/>
            </a:pPr>
            <a:r>
              <a:rPr lang="ru-RU"/>
              <a:t> Иммунодефицит вызван поражением </a:t>
            </a:r>
            <a:r>
              <a:rPr lang="en-US"/>
              <a:t>T </a:t>
            </a:r>
            <a:r>
              <a:rPr lang="ru-RU"/>
              <a:t>лимфоцитов</a:t>
            </a:r>
          </a:p>
          <a:p>
            <a:pPr>
              <a:buFont typeface="Arial" charset="0"/>
              <a:buChar char="•"/>
            </a:pPr>
            <a:r>
              <a:rPr lang="ru-RU"/>
              <a:t> Из периферической крови выделили </a:t>
            </a:r>
            <a:r>
              <a:rPr lang="en-US"/>
              <a:t>T </a:t>
            </a:r>
            <a:r>
              <a:rPr lang="ru-RU"/>
              <a:t>лимфоциты, выращивали </a:t>
            </a:r>
            <a:r>
              <a:rPr lang="en-US"/>
              <a:t>ex vivo</a:t>
            </a:r>
          </a:p>
          <a:p>
            <a:pPr>
              <a:buFont typeface="Arial" charset="0"/>
              <a:buChar char="•"/>
            </a:pPr>
            <a:r>
              <a:rPr lang="en-US"/>
              <a:t> </a:t>
            </a:r>
            <a:r>
              <a:rPr lang="ru-RU"/>
              <a:t>Создали  ретровирусный вектор с правильным геном </a:t>
            </a:r>
            <a:r>
              <a:rPr lang="en-US"/>
              <a:t>ADA</a:t>
            </a:r>
            <a:r>
              <a:rPr lang="ru-RU"/>
              <a:t> (плюс промотор, плюс </a:t>
            </a:r>
            <a:r>
              <a:rPr lang="en-US"/>
              <a:t>NeoR, </a:t>
            </a:r>
            <a:r>
              <a:rPr lang="ru-RU"/>
              <a:t>плюс </a:t>
            </a:r>
            <a:r>
              <a:rPr lang="en-US"/>
              <a:t>PEG</a:t>
            </a:r>
            <a:r>
              <a:rPr lang="ru-RU"/>
              <a:t>) и заразили им культуру клеток пациента . </a:t>
            </a:r>
          </a:p>
          <a:p>
            <a:pPr>
              <a:buFont typeface="Arial" charset="0"/>
              <a:buChar char="•"/>
            </a:pPr>
            <a:r>
              <a:rPr lang="ru-RU"/>
              <a:t> Ретровирус в силу своей природы проникал в клетку и встраивался в геном </a:t>
            </a:r>
            <a:r>
              <a:rPr lang="ru-RU">
                <a:solidFill>
                  <a:srgbClr val="FF0000"/>
                </a:solidFill>
              </a:rPr>
              <a:t>в случайное место</a:t>
            </a:r>
          </a:p>
          <a:p>
            <a:pPr>
              <a:buFont typeface="Arial" charset="0"/>
              <a:buChar char="•"/>
            </a:pPr>
            <a:r>
              <a:rPr lang="ru-RU"/>
              <a:t> Клоны Т лимфоцитов, в которых встройка произошла, отобрали. Для этого использовали ген </a:t>
            </a:r>
            <a:r>
              <a:rPr lang="en-US"/>
              <a:t>NeoR</a:t>
            </a:r>
            <a:endParaRPr lang="ru-RU"/>
          </a:p>
          <a:p>
            <a:pPr>
              <a:buFont typeface="Arial" charset="0"/>
              <a:buChar char="•"/>
            </a:pPr>
            <a:r>
              <a:rPr lang="ru-RU"/>
              <a:t> Проверили, что в отобранных клетках экспрессируется правильная аденозиндезаминаза . Вырастили много правильных </a:t>
            </a:r>
            <a:r>
              <a:rPr lang="en-US"/>
              <a:t>T </a:t>
            </a:r>
            <a:r>
              <a:rPr lang="ru-RU"/>
              <a:t>лимфоцитов.</a:t>
            </a:r>
          </a:p>
          <a:p>
            <a:pPr>
              <a:buFont typeface="Arial" charset="0"/>
              <a:buChar char="•"/>
            </a:pPr>
            <a:r>
              <a:rPr lang="ru-RU"/>
              <a:t> Вернули исправленные </a:t>
            </a:r>
            <a:r>
              <a:rPr lang="en-US"/>
              <a:t>T</a:t>
            </a:r>
            <a:r>
              <a:rPr lang="ru-RU"/>
              <a:t> лимфоциты в кровоток пациента. </a:t>
            </a:r>
          </a:p>
          <a:p>
            <a:pPr>
              <a:buFont typeface="Arial" charset="0"/>
              <a:buChar char="•"/>
            </a:pPr>
            <a:r>
              <a:rPr lang="ru-RU"/>
              <a:t> Процедуру повторяли ежемесячно, потом реже</a:t>
            </a:r>
          </a:p>
          <a:p>
            <a:pPr>
              <a:buFont typeface="Arial" charset="0"/>
              <a:buChar char="•"/>
            </a:pPr>
            <a:r>
              <a:rPr lang="ru-RU"/>
              <a:t> Примерно четверть Т лимфоцитов в крови были правильными.</a:t>
            </a:r>
          </a:p>
          <a:p>
            <a:pPr>
              <a:buFont typeface="Arial" charset="0"/>
              <a:buChar char="•"/>
            </a:pPr>
            <a:r>
              <a:rPr lang="ru-RU"/>
              <a:t> У обеих пациенток появился иммунитет, они частично выздоровели, жили обычно жизнью, хотя и на лекарствах</a:t>
            </a:r>
          </a:p>
        </p:txBody>
      </p:sp>
      <p:sp>
        <p:nvSpPr>
          <p:cNvPr id="11272" name="Прямоугольник 13"/>
          <p:cNvSpPr>
            <a:spLocks noChangeArrowheads="1"/>
          </p:cNvSpPr>
          <p:nvPr/>
        </p:nvSpPr>
        <p:spPr bwMode="auto">
          <a:xfrm>
            <a:off x="2987675" y="6308725"/>
            <a:ext cx="5472113" cy="400050"/>
          </a:xfrm>
          <a:prstGeom prst="rect">
            <a:avLst/>
          </a:prstGeom>
          <a:noFill/>
          <a:ln w="9525">
            <a:noFill/>
            <a:miter lim="800000"/>
            <a:headEnd/>
            <a:tailEnd/>
          </a:ln>
        </p:spPr>
        <p:txBody>
          <a:bodyPr>
            <a:spAutoFit/>
          </a:bodyPr>
          <a:lstStyle/>
          <a:p>
            <a:r>
              <a:rPr lang="ru-RU"/>
              <a:t>Бетесда (Мэриленд, США) </a:t>
            </a:r>
            <a:r>
              <a:rPr lang="ru-RU" u="sng"/>
              <a:t>Уильям Андерсон</a:t>
            </a:r>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250825" y="365125"/>
            <a:ext cx="8893175" cy="903288"/>
          </a:xfrm>
        </p:spPr>
        <p:txBody>
          <a:bodyPr/>
          <a:lstStyle/>
          <a:p>
            <a:r>
              <a:rPr lang="ru-RU" sz="3200" smtClean="0"/>
              <a:t>Процедура инфузии пациентке «правильных» </a:t>
            </a:r>
            <a:r>
              <a:rPr lang="en-US" sz="3200" smtClean="0"/>
              <a:t>T </a:t>
            </a:r>
            <a:r>
              <a:rPr lang="ru-RU" sz="3200" smtClean="0"/>
              <a:t>лимфоцитов выглядела так:</a:t>
            </a:r>
          </a:p>
        </p:txBody>
      </p:sp>
      <p:sp>
        <p:nvSpPr>
          <p:cNvPr id="12291" name="Номер слайда 2"/>
          <p:cNvSpPr>
            <a:spLocks noGrp="1"/>
          </p:cNvSpPr>
          <p:nvPr>
            <p:ph type="sldNum" sz="quarter" idx="12"/>
          </p:nvPr>
        </p:nvSpPr>
        <p:spPr bwMode="auto">
          <a:noFill/>
          <a:ln>
            <a:miter lim="800000"/>
            <a:headEnd/>
            <a:tailEnd/>
          </a:ln>
        </p:spPr>
        <p:txBody>
          <a:bodyPr/>
          <a:lstStyle/>
          <a:p>
            <a:fld id="{16FD16E7-1C1C-4D84-AD31-0AA2009F816C}" type="slidenum">
              <a:rPr lang="ru-RU" altLang="ru-RU" smtClean="0"/>
              <a:pPr/>
              <a:t>11</a:t>
            </a:fld>
            <a:endParaRPr lang="ru-RU" altLang="ru-RU" smtClean="0"/>
          </a:p>
        </p:txBody>
      </p:sp>
      <p:pic>
        <p:nvPicPr>
          <p:cNvPr id="12292" name="Picture 7"/>
          <p:cNvPicPr>
            <a:picLocks noChangeAspect="1" noChangeArrowheads="1"/>
          </p:cNvPicPr>
          <p:nvPr/>
        </p:nvPicPr>
        <p:blipFill>
          <a:blip r:embed="rId2" cstate="print"/>
          <a:srcRect/>
          <a:stretch>
            <a:fillRect/>
          </a:stretch>
        </p:blipFill>
        <p:spPr bwMode="auto">
          <a:xfrm>
            <a:off x="157163" y="1557338"/>
            <a:ext cx="5422900" cy="3600450"/>
          </a:xfrm>
          <a:prstGeom prst="rect">
            <a:avLst/>
          </a:prstGeom>
          <a:noFill/>
          <a:ln w="9525">
            <a:noFill/>
            <a:miter lim="800000"/>
            <a:headEnd/>
            <a:tailEnd/>
          </a:ln>
        </p:spPr>
      </p:pic>
      <p:sp>
        <p:nvSpPr>
          <p:cNvPr id="12293" name="Прямоугольник 4"/>
          <p:cNvSpPr>
            <a:spLocks noChangeArrowheads="1"/>
          </p:cNvSpPr>
          <p:nvPr/>
        </p:nvSpPr>
        <p:spPr bwMode="auto">
          <a:xfrm>
            <a:off x="539750" y="5300663"/>
            <a:ext cx="4572000" cy="1323975"/>
          </a:xfrm>
          <a:prstGeom prst="rect">
            <a:avLst/>
          </a:prstGeom>
          <a:noFill/>
          <a:ln w="9525">
            <a:noFill/>
            <a:miter lim="800000"/>
            <a:headEnd/>
            <a:tailEnd/>
          </a:ln>
        </p:spPr>
        <p:txBody>
          <a:bodyPr>
            <a:spAutoFit/>
          </a:bodyPr>
          <a:lstStyle/>
          <a:p>
            <a:r>
              <a:rPr lang="en-US" b="1"/>
              <a:t>Drawing of infusion procedure by patient.</a:t>
            </a:r>
            <a:r>
              <a:rPr lang="ru-RU" b="1"/>
              <a:t> </a:t>
            </a:r>
            <a:r>
              <a:rPr lang="en-US" i="1"/>
              <a:t>Courtesy of the National Museum of American History</a:t>
            </a:r>
            <a:endParaRPr lang="ru-RU" i="1"/>
          </a:p>
          <a:p>
            <a:r>
              <a:rPr lang="ru-RU"/>
              <a:t>Рисунок второй, 9-летней пациентки</a:t>
            </a:r>
          </a:p>
        </p:txBody>
      </p:sp>
      <p:sp>
        <p:nvSpPr>
          <p:cNvPr id="12294" name="Прямоугольник 5"/>
          <p:cNvSpPr>
            <a:spLocks noChangeArrowheads="1"/>
          </p:cNvSpPr>
          <p:nvPr/>
        </p:nvSpPr>
        <p:spPr bwMode="auto">
          <a:xfrm>
            <a:off x="5580063" y="1412875"/>
            <a:ext cx="3168650" cy="4400550"/>
          </a:xfrm>
          <a:prstGeom prst="rect">
            <a:avLst/>
          </a:prstGeom>
          <a:noFill/>
          <a:ln w="9525">
            <a:noFill/>
            <a:miter lim="800000"/>
            <a:headEnd/>
            <a:tailEnd/>
          </a:ln>
        </p:spPr>
        <p:txBody>
          <a:bodyPr>
            <a:spAutoFit/>
          </a:bodyPr>
          <a:lstStyle/>
          <a:p>
            <a:r>
              <a:rPr lang="ru-RU"/>
              <a:t>Это событие произошло 14 сентября 1990 г., первой была  4х летняя Ашанти Де Сильву.</a:t>
            </a:r>
            <a:br>
              <a:rPr lang="ru-RU"/>
            </a:br>
            <a:endParaRPr lang="ru-RU"/>
          </a:p>
          <a:p>
            <a:r>
              <a:rPr lang="ru-RU"/>
              <a:t>Эта дата считается днем рождения реальной генной терапии.</a:t>
            </a:r>
          </a:p>
          <a:p>
            <a:endParaRPr lang="ru-RU"/>
          </a:p>
          <a:p>
            <a:r>
              <a:rPr lang="ru-RU"/>
              <a:t>Мне удалось найти, что на 2007 Ашанти ведет нормальный образ жизни, хотя и находится на лекарствах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79388" y="188913"/>
            <a:ext cx="8713787" cy="719137"/>
          </a:xfrm>
        </p:spPr>
        <p:txBody>
          <a:bodyPr/>
          <a:lstStyle/>
          <a:p>
            <a:r>
              <a:rPr lang="ru-RU" sz="3600" smtClean="0"/>
              <a:t>Не все пошло так, как хотелось бы.</a:t>
            </a:r>
          </a:p>
        </p:txBody>
      </p:sp>
      <p:sp>
        <p:nvSpPr>
          <p:cNvPr id="13315" name="Содержимое 2"/>
          <p:cNvSpPr>
            <a:spLocks noGrp="1"/>
          </p:cNvSpPr>
          <p:nvPr>
            <p:ph idx="1"/>
          </p:nvPr>
        </p:nvSpPr>
        <p:spPr>
          <a:xfrm>
            <a:off x="468313" y="981075"/>
            <a:ext cx="8351837" cy="5472113"/>
          </a:xfrm>
        </p:spPr>
        <p:txBody>
          <a:bodyPr/>
          <a:lstStyle/>
          <a:p>
            <a:r>
              <a:rPr lang="ru-RU" sz="2400" dirty="0" smtClean="0"/>
              <a:t>За этим протоколом генной терапии стояла огромная предварительная работа. Я прочитал опубликованный краткий протокол на 30 страницах, содержащий ссылки на десятки протоколов из предыдущих исследований</a:t>
            </a:r>
          </a:p>
          <a:p>
            <a:r>
              <a:rPr lang="ru-RU" sz="2400" dirty="0" smtClean="0"/>
              <a:t> Проблемы – </a:t>
            </a:r>
            <a:r>
              <a:rPr lang="ru-RU" sz="2400" dirty="0" smtClean="0">
                <a:solidFill>
                  <a:srgbClr val="FF0000"/>
                </a:solidFill>
              </a:rPr>
              <a:t>у пациента не все Т лимфоциты правильные</a:t>
            </a:r>
            <a:r>
              <a:rPr lang="ru-RU" sz="2400" dirty="0" smtClean="0"/>
              <a:t>. Последователи постарались ввести правильный ген в стволовые клетки – предшественники зрелых лимфоцитов. Это продлило действие терапии (правильные </a:t>
            </a:r>
            <a:r>
              <a:rPr lang="en-US" sz="2400" dirty="0" smtClean="0"/>
              <a:t>T </a:t>
            </a:r>
            <a:r>
              <a:rPr lang="ru-RU" sz="2400" dirty="0" smtClean="0"/>
              <a:t>лимфоциты обнаружены в крови пациентов  через 8-10 лет)</a:t>
            </a:r>
          </a:p>
          <a:p>
            <a:r>
              <a:rPr lang="ru-RU" sz="2400" dirty="0" smtClean="0"/>
              <a:t>Увы, место вставки </a:t>
            </a:r>
            <a:r>
              <a:rPr lang="ru-RU" sz="2400" dirty="0" err="1" smtClean="0"/>
              <a:t>ретровируса</a:t>
            </a:r>
            <a:r>
              <a:rPr lang="ru-RU" sz="2400" dirty="0" smtClean="0"/>
              <a:t> в геном оказалось критичным:</a:t>
            </a:r>
          </a:p>
          <a:p>
            <a:pPr lvl="1"/>
            <a:r>
              <a:rPr lang="ru-RU" sz="2000" dirty="0" smtClean="0"/>
              <a:t>Один  мальчик </a:t>
            </a:r>
            <a:r>
              <a:rPr lang="en-US" sz="2000" dirty="0" smtClean="0"/>
              <a:t>Jesse </a:t>
            </a:r>
            <a:r>
              <a:rPr lang="en-US" sz="2000" dirty="0" err="1" smtClean="0"/>
              <a:t>Gelsinger</a:t>
            </a:r>
            <a:r>
              <a:rPr lang="en-US" sz="2000" dirty="0" smtClean="0"/>
              <a:t> </a:t>
            </a:r>
            <a:r>
              <a:rPr lang="ru-RU" sz="2000" dirty="0" smtClean="0">
                <a:solidFill>
                  <a:srgbClr val="FF0000"/>
                </a:solidFill>
              </a:rPr>
              <a:t>погиб</a:t>
            </a:r>
            <a:r>
              <a:rPr lang="ru-RU" sz="2000" dirty="0" smtClean="0"/>
              <a:t> из-за аллергии на </a:t>
            </a:r>
            <a:r>
              <a:rPr lang="ru-RU" sz="2000" dirty="0" err="1" smtClean="0"/>
              <a:t>ретровирус</a:t>
            </a:r>
            <a:r>
              <a:rPr lang="ru-RU" sz="2000" dirty="0" smtClean="0"/>
              <a:t> (1999)</a:t>
            </a:r>
          </a:p>
          <a:p>
            <a:pPr lvl="1"/>
            <a:r>
              <a:rPr lang="ru-RU" sz="2000" dirty="0" smtClean="0"/>
              <a:t>Четверо детей заболели раком крови  из-за  </a:t>
            </a:r>
            <a:r>
              <a:rPr lang="ru-RU" sz="2000" dirty="0" err="1" smtClean="0"/>
              <a:t>ретровируса</a:t>
            </a:r>
            <a:r>
              <a:rPr lang="ru-RU" sz="2000" dirty="0" smtClean="0"/>
              <a:t>. </a:t>
            </a:r>
          </a:p>
          <a:p>
            <a:pPr lvl="1"/>
            <a:r>
              <a:rPr lang="ru-RU" sz="2000" dirty="0" smtClean="0"/>
              <a:t>После временной приостановки, совершенствования протоколов клинические испытания </a:t>
            </a:r>
            <a:r>
              <a:rPr lang="ru-RU" sz="2000" dirty="0" err="1" smtClean="0"/>
              <a:t>продолжаеются</a:t>
            </a:r>
            <a:r>
              <a:rPr lang="ru-RU" sz="2000" dirty="0" smtClean="0"/>
              <a:t>. В Великобритании </a:t>
            </a:r>
            <a:r>
              <a:rPr lang="ru-RU" sz="2000" dirty="0" err="1" smtClean="0"/>
              <a:t>гено</a:t>
            </a:r>
            <a:r>
              <a:rPr lang="ru-RU" sz="2000" dirty="0" smtClean="0"/>
              <a:t> -терапия дефицита </a:t>
            </a:r>
            <a:r>
              <a:rPr lang="en-US" sz="2000" dirty="0" smtClean="0"/>
              <a:t>ADA </a:t>
            </a:r>
            <a:r>
              <a:rPr lang="ru-RU" sz="2000" dirty="0" smtClean="0"/>
              <a:t>у детей оплачивается из бюджета</a:t>
            </a:r>
          </a:p>
          <a:p>
            <a:pPr>
              <a:buFont typeface="Arial" charset="0"/>
              <a:buNone/>
            </a:pPr>
            <a:endParaRPr lang="ru-RU" dirty="0" smtClean="0"/>
          </a:p>
          <a:p>
            <a:endParaRPr lang="ru-RU" dirty="0" smtClean="0"/>
          </a:p>
        </p:txBody>
      </p:sp>
      <p:sp>
        <p:nvSpPr>
          <p:cNvPr id="13316" name="Номер слайда 3"/>
          <p:cNvSpPr>
            <a:spLocks noGrp="1"/>
          </p:cNvSpPr>
          <p:nvPr>
            <p:ph type="sldNum" sz="quarter" idx="12"/>
          </p:nvPr>
        </p:nvSpPr>
        <p:spPr bwMode="auto">
          <a:noFill/>
          <a:ln>
            <a:miter lim="800000"/>
            <a:headEnd/>
            <a:tailEnd/>
          </a:ln>
        </p:spPr>
        <p:txBody>
          <a:bodyPr/>
          <a:lstStyle/>
          <a:p>
            <a:fld id="{75D78A3D-EBD8-4DA2-9A12-35D2F7757198}" type="slidenum">
              <a:rPr lang="ru-RU" altLang="ru-RU" smtClean="0"/>
              <a:pPr/>
              <a:t>12</a:t>
            </a:fld>
            <a:endParaRPr lang="ru-RU" altLang="ru-RU"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250825" y="115888"/>
            <a:ext cx="8642350" cy="1552575"/>
          </a:xfrm>
        </p:spPr>
        <p:txBody>
          <a:bodyPr/>
          <a:lstStyle/>
          <a:p>
            <a:r>
              <a:rPr lang="ru-RU" sz="2800" smtClean="0"/>
              <a:t>Декабрь 2017</a:t>
            </a:r>
            <a:r>
              <a:rPr lang="en-US" sz="2800" smtClean="0"/>
              <a:t>: </a:t>
            </a:r>
            <a:r>
              <a:rPr lang="ru-RU" sz="2800" smtClean="0"/>
              <a:t>США, </a:t>
            </a:r>
            <a:r>
              <a:rPr lang="en-US" sz="2800" smtClean="0"/>
              <a:t>FDA </a:t>
            </a:r>
            <a:r>
              <a:rPr lang="ru-RU" sz="2800" smtClean="0"/>
              <a:t>выдало разрешение</a:t>
            </a:r>
            <a:r>
              <a:rPr lang="en-US" sz="2800" smtClean="0"/>
              <a:t> </a:t>
            </a:r>
            <a:r>
              <a:rPr lang="ru-RU" sz="2800" smtClean="0"/>
              <a:t>на применение генной терапии </a:t>
            </a:r>
            <a:r>
              <a:rPr lang="en-US" sz="2800" smtClean="0"/>
              <a:t>Luxturna </a:t>
            </a:r>
            <a:r>
              <a:rPr lang="ru-RU" sz="2800" smtClean="0"/>
              <a:t>для лечения амовроза Лебера (сильное ослабление зрения, почти полная слепота)1/81 000</a:t>
            </a:r>
          </a:p>
        </p:txBody>
      </p:sp>
      <p:sp>
        <p:nvSpPr>
          <p:cNvPr id="14339" name="Номер слайда 2"/>
          <p:cNvSpPr>
            <a:spLocks noGrp="1"/>
          </p:cNvSpPr>
          <p:nvPr>
            <p:ph type="sldNum" sz="quarter" idx="12"/>
          </p:nvPr>
        </p:nvSpPr>
        <p:spPr bwMode="auto">
          <a:noFill/>
          <a:ln>
            <a:miter lim="800000"/>
            <a:headEnd/>
            <a:tailEnd/>
          </a:ln>
        </p:spPr>
        <p:txBody>
          <a:bodyPr/>
          <a:lstStyle/>
          <a:p>
            <a:fld id="{3AF969A6-138D-476A-821C-09A335BB9B2E}" type="slidenum">
              <a:rPr lang="ru-RU" altLang="ru-RU" smtClean="0"/>
              <a:pPr/>
              <a:t>13</a:t>
            </a:fld>
            <a:endParaRPr lang="ru-RU" altLang="ru-RU" smtClean="0"/>
          </a:p>
        </p:txBody>
      </p:sp>
      <p:sp>
        <p:nvSpPr>
          <p:cNvPr id="14340" name="Прямоугольник 4"/>
          <p:cNvSpPr>
            <a:spLocks noChangeArrowheads="1"/>
          </p:cNvSpPr>
          <p:nvPr/>
        </p:nvSpPr>
        <p:spPr bwMode="auto">
          <a:xfrm>
            <a:off x="250825" y="1773238"/>
            <a:ext cx="8208963" cy="400050"/>
          </a:xfrm>
          <a:prstGeom prst="rect">
            <a:avLst/>
          </a:prstGeom>
          <a:noFill/>
          <a:ln w="9525">
            <a:noFill/>
            <a:miter lim="800000"/>
            <a:headEnd/>
            <a:tailEnd/>
          </a:ln>
        </p:spPr>
        <p:txBody>
          <a:bodyPr>
            <a:spAutoFit/>
          </a:bodyPr>
          <a:lstStyle/>
          <a:p>
            <a:r>
              <a:rPr lang="en-US"/>
              <a:t>The patients in the study have a defective gene called RPE65</a:t>
            </a:r>
            <a:endParaRPr lang="ru-RU"/>
          </a:p>
        </p:txBody>
      </p:sp>
      <p:sp>
        <p:nvSpPr>
          <p:cNvPr id="14341" name="Прямоугольник 5"/>
          <p:cNvSpPr>
            <a:spLocks noChangeArrowheads="1"/>
          </p:cNvSpPr>
          <p:nvPr/>
        </p:nvSpPr>
        <p:spPr bwMode="auto">
          <a:xfrm>
            <a:off x="250825" y="2205038"/>
            <a:ext cx="8569325" cy="708025"/>
          </a:xfrm>
          <a:prstGeom prst="rect">
            <a:avLst/>
          </a:prstGeom>
          <a:noFill/>
          <a:ln w="9525">
            <a:noFill/>
            <a:miter lim="800000"/>
            <a:headEnd/>
            <a:tailEnd/>
          </a:ln>
        </p:spPr>
        <p:txBody>
          <a:bodyPr>
            <a:spAutoFit/>
          </a:bodyPr>
          <a:lstStyle/>
          <a:p>
            <a:r>
              <a:rPr lang="en-US"/>
              <a:t>While Luxturna does not represent a cure or result in perfect vision, it can substantially improve eyesight. </a:t>
            </a:r>
            <a:endParaRPr lang="ru-RU"/>
          </a:p>
        </p:txBody>
      </p:sp>
      <p:sp>
        <p:nvSpPr>
          <p:cNvPr id="14342" name="Прямоугольник 6"/>
          <p:cNvSpPr>
            <a:spLocks noChangeArrowheads="1"/>
          </p:cNvSpPr>
          <p:nvPr/>
        </p:nvSpPr>
        <p:spPr bwMode="auto">
          <a:xfrm>
            <a:off x="179388" y="2898775"/>
            <a:ext cx="8713787" cy="1322388"/>
          </a:xfrm>
          <a:prstGeom prst="rect">
            <a:avLst/>
          </a:prstGeom>
          <a:noFill/>
          <a:ln w="9525">
            <a:noFill/>
            <a:miter lim="800000"/>
            <a:headEnd/>
            <a:tailEnd/>
          </a:ln>
        </p:spPr>
        <p:txBody>
          <a:bodyPr>
            <a:spAutoFit/>
          </a:bodyPr>
          <a:lstStyle/>
          <a:p>
            <a:r>
              <a:rPr lang="en-US"/>
              <a:t>Christian Guardino, 2 years outcome. Though Guardino is still visually impaired, “he can now go out at dusk, which he couldn't before, and he has seen stars for the first time,” said his mother, Beth Guardino. “And he can read my facial expressions and know whether I am happy or not so happy.”</a:t>
            </a:r>
            <a:endParaRPr lang="ru-RU"/>
          </a:p>
        </p:txBody>
      </p:sp>
      <p:sp>
        <p:nvSpPr>
          <p:cNvPr id="14343" name="Прямоугольник 8"/>
          <p:cNvSpPr>
            <a:spLocks noChangeArrowheads="1"/>
          </p:cNvSpPr>
          <p:nvPr/>
        </p:nvSpPr>
        <p:spPr bwMode="auto">
          <a:xfrm>
            <a:off x="250825" y="4581525"/>
            <a:ext cx="8569325" cy="1322388"/>
          </a:xfrm>
          <a:prstGeom prst="rect">
            <a:avLst/>
          </a:prstGeom>
          <a:noFill/>
          <a:ln w="9525">
            <a:noFill/>
            <a:miter lim="800000"/>
            <a:headEnd/>
            <a:tailEnd/>
          </a:ln>
        </p:spPr>
        <p:txBody>
          <a:bodyPr>
            <a:spAutoFit/>
          </a:bodyPr>
          <a:lstStyle/>
          <a:p>
            <a:r>
              <a:rPr lang="en-US"/>
              <a:t>Autosomal recessive</a:t>
            </a:r>
            <a:r>
              <a:rPr lang="ru-RU"/>
              <a:t>. </a:t>
            </a:r>
            <a:r>
              <a:rPr lang="en-US"/>
              <a:t>RPE65. </a:t>
            </a:r>
            <a:r>
              <a:rPr lang="ru-RU"/>
              <a:t>Эпителий сетчатки.</a:t>
            </a:r>
            <a:endParaRPr lang="en-US"/>
          </a:p>
          <a:p>
            <a:r>
              <a:rPr lang="en-US"/>
              <a:t>RPE65, also known as retinoid isomerohydrolase, is an essential enzyme for the restoration of the visual pigment necessary for both cone and rod-mediated visual function in retinal pigment epithelium.</a:t>
            </a:r>
            <a:r>
              <a:rPr lang="ru-RU"/>
              <a:t>    </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1"/>
          <p:cNvSpPr>
            <a:spLocks noGrp="1"/>
          </p:cNvSpPr>
          <p:nvPr>
            <p:ph type="sldNum" sz="quarter" idx="12"/>
          </p:nvPr>
        </p:nvSpPr>
        <p:spPr bwMode="auto">
          <a:noFill/>
          <a:ln>
            <a:miter lim="800000"/>
            <a:headEnd/>
            <a:tailEnd/>
          </a:ln>
        </p:spPr>
        <p:txBody>
          <a:bodyPr/>
          <a:lstStyle/>
          <a:p>
            <a:fld id="{5252D993-8D11-4940-AC4F-9F7D8107B383}" type="slidenum">
              <a:rPr lang="ru-RU" altLang="ru-RU" smtClean="0"/>
              <a:pPr/>
              <a:t>14</a:t>
            </a:fld>
            <a:endParaRPr lang="ru-RU" altLang="ru-RU" smtClean="0"/>
          </a:p>
        </p:txBody>
      </p:sp>
      <p:sp>
        <p:nvSpPr>
          <p:cNvPr id="15363" name="AutoShape 2" descr="https://www.washingtonpost.com/resizer/TS2NQHLkymO5ykeXJBfS-HrmYYQ=/1484x0/arc-anglerfish-washpost-prod-washpost.s3.amazonaws.com/public/AJ6JI647UU6UBBS3PZ4Q422B6I.jpg"/>
          <p:cNvSpPr>
            <a:spLocks noChangeAspect="1" noChangeArrowheads="1"/>
          </p:cNvSpPr>
          <p:nvPr/>
        </p:nvSpPr>
        <p:spPr bwMode="auto">
          <a:xfrm>
            <a:off x="155575" y="-152400"/>
            <a:ext cx="304800" cy="304800"/>
          </a:xfrm>
          <a:prstGeom prst="rect">
            <a:avLst/>
          </a:prstGeom>
          <a:noFill/>
          <a:ln w="9525">
            <a:noFill/>
            <a:miter lim="800000"/>
            <a:headEnd/>
            <a:tailEnd/>
          </a:ln>
        </p:spPr>
        <p:txBody>
          <a:bodyPr/>
          <a:lstStyle/>
          <a:p>
            <a:endParaRPr lang="ru-RU"/>
          </a:p>
        </p:txBody>
      </p:sp>
      <p:pic>
        <p:nvPicPr>
          <p:cNvPr id="15364" name="Picture 3"/>
          <p:cNvPicPr>
            <a:picLocks noChangeAspect="1" noChangeArrowheads="1"/>
          </p:cNvPicPr>
          <p:nvPr/>
        </p:nvPicPr>
        <p:blipFill>
          <a:blip r:embed="rId2" cstate="print"/>
          <a:srcRect/>
          <a:stretch>
            <a:fillRect/>
          </a:stretch>
        </p:blipFill>
        <p:spPr bwMode="auto">
          <a:xfrm>
            <a:off x="161925" y="46038"/>
            <a:ext cx="6497638" cy="49895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1"/>
          <p:cNvSpPr>
            <a:spLocks noGrp="1"/>
          </p:cNvSpPr>
          <p:nvPr>
            <p:ph type="sldNum" sz="quarter" idx="12"/>
          </p:nvPr>
        </p:nvSpPr>
        <p:spPr bwMode="auto">
          <a:noFill/>
          <a:ln>
            <a:miter lim="800000"/>
            <a:headEnd/>
            <a:tailEnd/>
          </a:ln>
        </p:spPr>
        <p:txBody>
          <a:bodyPr/>
          <a:lstStyle/>
          <a:p>
            <a:fld id="{33693FB1-040B-409C-B485-248A263EBF7B}" type="slidenum">
              <a:rPr lang="ru-RU" altLang="ru-RU" smtClean="0"/>
              <a:pPr/>
              <a:t>15</a:t>
            </a:fld>
            <a:endParaRPr lang="ru-RU" altLang="ru-RU" smtClean="0"/>
          </a:p>
        </p:txBody>
      </p:sp>
      <p:sp>
        <p:nvSpPr>
          <p:cNvPr id="16387" name="Прямоугольник 2"/>
          <p:cNvSpPr>
            <a:spLocks noChangeArrowheads="1"/>
          </p:cNvSpPr>
          <p:nvPr/>
        </p:nvSpPr>
        <p:spPr bwMode="auto">
          <a:xfrm>
            <a:off x="323850" y="404813"/>
            <a:ext cx="8820150" cy="1016000"/>
          </a:xfrm>
          <a:prstGeom prst="rect">
            <a:avLst/>
          </a:prstGeom>
          <a:noFill/>
          <a:ln w="9525">
            <a:noFill/>
            <a:miter lim="800000"/>
            <a:headEnd/>
            <a:tailEnd/>
          </a:ln>
        </p:spPr>
        <p:txBody>
          <a:bodyPr>
            <a:spAutoFit/>
          </a:bodyPr>
          <a:lstStyle/>
          <a:p>
            <a:r>
              <a:rPr lang="en-US"/>
              <a:t>Over 60 different mutations in</a:t>
            </a:r>
          </a:p>
          <a:p>
            <a:r>
              <a:rPr lang="en-US"/>
              <a:t>RPE65 have been identified and are responsible for about 2% of re-</a:t>
            </a:r>
          </a:p>
          <a:p>
            <a:r>
              <a:rPr lang="en-US"/>
              <a:t>cessive RP cases and 6% of Leber congenital amaurosis (LCA) cases</a:t>
            </a:r>
          </a:p>
        </p:txBody>
      </p:sp>
      <p:sp>
        <p:nvSpPr>
          <p:cNvPr id="16388" name="Прямоугольник 3"/>
          <p:cNvSpPr>
            <a:spLocks noChangeArrowheads="1"/>
          </p:cNvSpPr>
          <p:nvPr/>
        </p:nvSpPr>
        <p:spPr bwMode="auto">
          <a:xfrm>
            <a:off x="179388" y="1557338"/>
            <a:ext cx="8496300" cy="1630362"/>
          </a:xfrm>
          <a:prstGeom prst="rect">
            <a:avLst/>
          </a:prstGeom>
          <a:noFill/>
          <a:ln w="9525">
            <a:noFill/>
            <a:miter lim="800000"/>
            <a:headEnd/>
            <a:tailEnd/>
          </a:ln>
        </p:spPr>
        <p:txBody>
          <a:bodyPr>
            <a:spAutoFit/>
          </a:bodyPr>
          <a:lstStyle/>
          <a:p>
            <a:r>
              <a:rPr lang="en-US"/>
              <a:t>Recent studies showed</a:t>
            </a:r>
          </a:p>
          <a:p>
            <a:r>
              <a:rPr lang="en-US"/>
              <a:t>that gene therapy with a recombinant AAV 2/2 vector carrying RPE65</a:t>
            </a:r>
          </a:p>
          <a:p>
            <a:r>
              <a:rPr lang="en-US"/>
              <a:t>cDNA can improve retinal and visual function in animal models and in</a:t>
            </a:r>
          </a:p>
          <a:p>
            <a:r>
              <a:rPr lang="en-US"/>
              <a:t>humans, leading to temporary, variable, and incomplete restoration of</a:t>
            </a:r>
          </a:p>
          <a:p>
            <a:r>
              <a:rPr lang="en-US"/>
              <a:t>retinal function (Bainbridge et al., 2015).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539750" y="260350"/>
            <a:ext cx="8353425" cy="1008063"/>
          </a:xfrm>
        </p:spPr>
        <p:txBody>
          <a:bodyPr/>
          <a:lstStyle/>
          <a:p>
            <a:pPr eaLnBrk="1" hangingPunct="1"/>
            <a:r>
              <a:rPr lang="ru-RU" altLang="ru-RU" sz="3200" smtClean="0"/>
              <a:t>4. Как вставить нужный ген в такое место на ДНК, чтобы не получить осложнения</a:t>
            </a:r>
          </a:p>
        </p:txBody>
      </p:sp>
      <p:sp>
        <p:nvSpPr>
          <p:cNvPr id="3" name="Содержимое 2"/>
          <p:cNvSpPr>
            <a:spLocks noGrp="1"/>
          </p:cNvSpPr>
          <p:nvPr>
            <p:ph idx="1"/>
          </p:nvPr>
        </p:nvSpPr>
        <p:spPr>
          <a:xfrm>
            <a:off x="-180975" y="1341438"/>
            <a:ext cx="9324975" cy="5327650"/>
          </a:xfrm>
        </p:spPr>
        <p:txBody>
          <a:bodyPr/>
          <a:lstStyle/>
          <a:p>
            <a:pPr lvl="1" eaLnBrk="1" hangingPunct="1">
              <a:defRPr/>
            </a:pPr>
            <a:r>
              <a:rPr lang="ru-RU" sz="2800" i="1" dirty="0" smtClean="0"/>
              <a:t>Генному инженеру</a:t>
            </a:r>
            <a:r>
              <a:rPr lang="ru-RU" sz="2800" dirty="0" smtClean="0"/>
              <a:t> надо найти подходящее  место для разреза ДНК, которое не затрагивает другие гены и их регуляцию</a:t>
            </a:r>
          </a:p>
          <a:p>
            <a:pPr lvl="1" eaLnBrk="1" hangingPunct="1">
              <a:defRPr/>
            </a:pPr>
            <a:r>
              <a:rPr lang="ru-RU" sz="2800" i="1" dirty="0" smtClean="0">
                <a:solidFill>
                  <a:srgbClr val="FF0000"/>
                </a:solidFill>
              </a:rPr>
              <a:t>Такое место отличается</a:t>
            </a:r>
            <a:r>
              <a:rPr lang="ru-RU" sz="2800" i="1" dirty="0" smtClean="0"/>
              <a:t> </a:t>
            </a:r>
            <a:r>
              <a:rPr lang="ru-RU" sz="2800" dirty="0" smtClean="0"/>
              <a:t>от всей остальной ДНК, только </a:t>
            </a:r>
            <a:r>
              <a:rPr lang="ru-RU" sz="2800" i="1" dirty="0" smtClean="0">
                <a:solidFill>
                  <a:srgbClr val="FF0000"/>
                </a:solidFill>
              </a:rPr>
              <a:t>последовательностью</a:t>
            </a:r>
          </a:p>
          <a:p>
            <a:pPr lvl="1" eaLnBrk="1" hangingPunct="1">
              <a:defRPr/>
            </a:pPr>
            <a:r>
              <a:rPr lang="ru-RU" sz="2800" dirty="0" smtClean="0"/>
              <a:t>Последовательность какой длины имеет шанс встретится в геноме человека </a:t>
            </a:r>
            <a:r>
              <a:rPr lang="ru-RU" sz="2800" dirty="0" smtClean="0">
                <a:solidFill>
                  <a:srgbClr val="FF0000"/>
                </a:solidFill>
              </a:rPr>
              <a:t>только один раз</a:t>
            </a:r>
            <a:r>
              <a:rPr lang="ru-RU" sz="2800" dirty="0" smtClean="0"/>
              <a:t>?</a:t>
            </a:r>
          </a:p>
          <a:p>
            <a:pPr lvl="1" eaLnBrk="1" hangingPunct="1">
              <a:defRPr/>
            </a:pPr>
            <a:r>
              <a:rPr lang="ru-RU" sz="2800" dirty="0" smtClean="0"/>
              <a:t> Значит, нужен белок – </a:t>
            </a:r>
            <a:r>
              <a:rPr lang="ru-RU" sz="2800" i="1" dirty="0" err="1" smtClean="0"/>
              <a:t>эндонуклеаза</a:t>
            </a:r>
            <a:r>
              <a:rPr lang="ru-RU" sz="2800" i="1" dirty="0" smtClean="0"/>
              <a:t> – </a:t>
            </a:r>
            <a:r>
              <a:rPr lang="ru-RU" sz="2800" dirty="0" smtClean="0"/>
              <a:t>который умеет узнавать длинную последовательность ДНК!</a:t>
            </a:r>
            <a:endParaRPr lang="en-US" sz="2800" dirty="0" smtClean="0"/>
          </a:p>
          <a:p>
            <a:pPr lvl="2" eaLnBrk="1" hangingPunct="1">
              <a:defRPr/>
            </a:pPr>
            <a:r>
              <a:rPr lang="ru-RU" sz="2400" dirty="0" smtClean="0"/>
              <a:t>Цинковые пальцы</a:t>
            </a:r>
          </a:p>
          <a:p>
            <a:pPr lvl="2" eaLnBrk="1" hangingPunct="1">
              <a:defRPr/>
            </a:pPr>
            <a:r>
              <a:rPr lang="ru-RU" sz="2400" dirty="0" err="1" smtClean="0"/>
              <a:t>Мегануклеазы</a:t>
            </a:r>
            <a:r>
              <a:rPr lang="ru-RU" sz="2400" dirty="0" smtClean="0"/>
              <a:t> </a:t>
            </a:r>
            <a:r>
              <a:rPr lang="en-US" sz="2400" dirty="0" smtClean="0"/>
              <a:t>LAGLIDADG </a:t>
            </a:r>
          </a:p>
          <a:p>
            <a:pPr lvl="2" eaLnBrk="1" hangingPunct="1">
              <a:defRPr/>
            </a:pPr>
            <a:r>
              <a:rPr lang="en-US" sz="2400" dirty="0" smtClean="0"/>
              <a:t>TALEN</a:t>
            </a:r>
          </a:p>
          <a:p>
            <a:pPr lvl="2" eaLnBrk="1" hangingPunct="1">
              <a:defRPr/>
            </a:pPr>
            <a:r>
              <a:rPr lang="en-US" sz="2800" dirty="0" smtClean="0">
                <a:solidFill>
                  <a:schemeClr val="bg1">
                    <a:lumMod val="75000"/>
                  </a:schemeClr>
                </a:solidFill>
              </a:rPr>
              <a:t>CRISPR/</a:t>
            </a:r>
            <a:r>
              <a:rPr lang="en-US" sz="2800" dirty="0" err="1" smtClean="0">
                <a:solidFill>
                  <a:schemeClr val="bg1">
                    <a:lumMod val="75000"/>
                  </a:schemeClr>
                </a:solidFill>
              </a:rPr>
              <a:t>Cas</a:t>
            </a:r>
            <a:endParaRPr lang="ru-RU" sz="2800" dirty="0" smtClean="0">
              <a:solidFill>
                <a:schemeClr val="bg1">
                  <a:lumMod val="75000"/>
                </a:schemeClr>
              </a:solidFill>
            </a:endParaRPr>
          </a:p>
          <a:p>
            <a:pPr eaLnBrk="1" hangingPunct="1">
              <a:buFont typeface="Arial" charset="0"/>
              <a:buNone/>
              <a:defRPr/>
            </a:pPr>
            <a:endParaRPr lang="ru-RU" dirty="0"/>
          </a:p>
        </p:txBody>
      </p:sp>
      <p:sp>
        <p:nvSpPr>
          <p:cNvPr id="17412" name="Номер слайда 3"/>
          <p:cNvSpPr>
            <a:spLocks noGrp="1"/>
          </p:cNvSpPr>
          <p:nvPr>
            <p:ph type="sldNum" sz="quarter" idx="12"/>
          </p:nvPr>
        </p:nvSpPr>
        <p:spPr bwMode="auto">
          <a:noFill/>
          <a:ln>
            <a:miter lim="800000"/>
            <a:headEnd/>
            <a:tailEnd/>
          </a:ln>
        </p:spPr>
        <p:txBody>
          <a:bodyPr/>
          <a:lstStyle/>
          <a:p>
            <a:fld id="{6F2B2C2A-BBCA-4AE7-8C6B-7B2AB4C688B0}" type="slidenum">
              <a:rPr lang="ru-RU" altLang="ru-RU" smtClean="0"/>
              <a:pPr/>
              <a:t>16</a:t>
            </a:fld>
            <a:endParaRPr lang="ru-RU" altLang="ru-RU"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628650" y="365125"/>
            <a:ext cx="7886700" cy="831850"/>
          </a:xfrm>
        </p:spPr>
        <p:txBody>
          <a:bodyPr/>
          <a:lstStyle/>
          <a:p>
            <a:pPr eaLnBrk="1" hangingPunct="1"/>
            <a:r>
              <a:rPr lang="ru-RU" altLang="ru-RU" smtClean="0"/>
              <a:t>Цинковые пальцы</a:t>
            </a:r>
          </a:p>
        </p:txBody>
      </p:sp>
      <p:sp>
        <p:nvSpPr>
          <p:cNvPr id="18435" name="Номер слайда 2"/>
          <p:cNvSpPr>
            <a:spLocks noGrp="1"/>
          </p:cNvSpPr>
          <p:nvPr>
            <p:ph type="sldNum" sz="quarter" idx="12"/>
          </p:nvPr>
        </p:nvSpPr>
        <p:spPr bwMode="auto">
          <a:noFill/>
          <a:ln>
            <a:miter lim="800000"/>
            <a:headEnd/>
            <a:tailEnd/>
          </a:ln>
        </p:spPr>
        <p:txBody>
          <a:bodyPr/>
          <a:lstStyle/>
          <a:p>
            <a:fld id="{678D11A7-2FA4-4D19-B35B-9D6DEE52A160}" type="slidenum">
              <a:rPr lang="ru-RU" altLang="ru-RU" smtClean="0"/>
              <a:pPr/>
              <a:t>17</a:t>
            </a:fld>
            <a:endParaRPr lang="ru-RU" altLang="ru-RU" smtClean="0"/>
          </a:p>
        </p:txBody>
      </p:sp>
      <p:pic>
        <p:nvPicPr>
          <p:cNvPr id="18436" name="Picture 2" descr="Картинки по запросу zinc finger nuclease"/>
          <p:cNvPicPr>
            <a:picLocks noChangeAspect="1" noChangeArrowheads="1"/>
          </p:cNvPicPr>
          <p:nvPr/>
        </p:nvPicPr>
        <p:blipFill>
          <a:blip r:embed="rId2" cstate="print"/>
          <a:srcRect b="60760"/>
          <a:stretch>
            <a:fillRect/>
          </a:stretch>
        </p:blipFill>
        <p:spPr bwMode="auto">
          <a:xfrm>
            <a:off x="755650" y="1412875"/>
            <a:ext cx="5761038" cy="2043113"/>
          </a:xfrm>
          <a:prstGeom prst="rect">
            <a:avLst/>
          </a:prstGeom>
          <a:noFill/>
          <a:ln w="9525">
            <a:noFill/>
            <a:miter lim="800000"/>
            <a:headEnd/>
            <a:tailEnd/>
          </a:ln>
        </p:spPr>
      </p:pic>
      <p:sp>
        <p:nvSpPr>
          <p:cNvPr id="18437" name="AutoShape 7" descr="https://upload.wikimedia.org/wikipedia/commons/thumb/9/9c/Zinc_finger_rendered.png/300px-Zinc_finger_rendered.png"/>
          <p:cNvSpPr>
            <a:spLocks noChangeAspect="1" noChangeArrowheads="1"/>
          </p:cNvSpPr>
          <p:nvPr/>
        </p:nvSpPr>
        <p:spPr bwMode="auto">
          <a:xfrm>
            <a:off x="155575" y="-152400"/>
            <a:ext cx="304800" cy="304800"/>
          </a:xfrm>
          <a:prstGeom prst="rect">
            <a:avLst/>
          </a:prstGeom>
          <a:noFill/>
          <a:ln w="9525">
            <a:noFill/>
            <a:miter lim="800000"/>
            <a:headEnd/>
            <a:tailEnd/>
          </a:ln>
        </p:spPr>
        <p:txBody>
          <a:bodyPr/>
          <a:lstStyle/>
          <a:p>
            <a:endParaRPr lang="ru-RU"/>
          </a:p>
        </p:txBody>
      </p:sp>
      <p:pic>
        <p:nvPicPr>
          <p:cNvPr id="18438" name="Picture 11"/>
          <p:cNvPicPr>
            <a:picLocks noChangeAspect="1" noChangeArrowheads="1"/>
          </p:cNvPicPr>
          <p:nvPr/>
        </p:nvPicPr>
        <p:blipFill>
          <a:blip r:embed="rId3" cstate="print"/>
          <a:srcRect/>
          <a:stretch>
            <a:fillRect/>
          </a:stretch>
        </p:blipFill>
        <p:spPr bwMode="auto">
          <a:xfrm>
            <a:off x="6443663" y="1341438"/>
            <a:ext cx="2506662" cy="1871662"/>
          </a:xfrm>
          <a:prstGeom prst="rect">
            <a:avLst/>
          </a:prstGeom>
          <a:noFill/>
          <a:ln w="9525">
            <a:noFill/>
            <a:miter lim="800000"/>
            <a:headEnd/>
            <a:tailEnd/>
          </a:ln>
        </p:spPr>
      </p:pic>
      <p:sp>
        <p:nvSpPr>
          <p:cNvPr id="18439" name="AutoShape 13" descr="Картинки по запросу цинковый палец"/>
          <p:cNvSpPr>
            <a:spLocks noChangeAspect="1" noChangeArrowheads="1"/>
          </p:cNvSpPr>
          <p:nvPr/>
        </p:nvSpPr>
        <p:spPr bwMode="auto">
          <a:xfrm>
            <a:off x="155575" y="-152400"/>
            <a:ext cx="304800" cy="304800"/>
          </a:xfrm>
          <a:prstGeom prst="rect">
            <a:avLst/>
          </a:prstGeom>
          <a:noFill/>
          <a:ln w="9525">
            <a:noFill/>
            <a:miter lim="800000"/>
            <a:headEnd/>
            <a:tailEnd/>
          </a:ln>
        </p:spPr>
        <p:txBody>
          <a:bodyPr/>
          <a:lstStyle/>
          <a:p>
            <a:endParaRPr lang="ru-RU"/>
          </a:p>
        </p:txBody>
      </p:sp>
      <p:sp>
        <p:nvSpPr>
          <p:cNvPr id="18440" name="AutoShape 15" descr="Картинки по запросу цинковый палец"/>
          <p:cNvSpPr>
            <a:spLocks noChangeAspect="1" noChangeArrowheads="1"/>
          </p:cNvSpPr>
          <p:nvPr/>
        </p:nvSpPr>
        <p:spPr bwMode="auto">
          <a:xfrm>
            <a:off x="155575" y="-152400"/>
            <a:ext cx="304800" cy="304800"/>
          </a:xfrm>
          <a:prstGeom prst="rect">
            <a:avLst/>
          </a:prstGeom>
          <a:noFill/>
          <a:ln w="9525">
            <a:noFill/>
            <a:miter lim="800000"/>
            <a:headEnd/>
            <a:tailEnd/>
          </a:ln>
        </p:spPr>
        <p:txBody>
          <a:bodyPr/>
          <a:lstStyle/>
          <a:p>
            <a:endParaRPr lang="ru-RU"/>
          </a:p>
        </p:txBody>
      </p:sp>
      <p:sp>
        <p:nvSpPr>
          <p:cNvPr id="18441" name="AutoShape 17" descr="Картинки по запросу цинковый палец"/>
          <p:cNvSpPr>
            <a:spLocks noChangeAspect="1" noChangeArrowheads="1"/>
          </p:cNvSpPr>
          <p:nvPr/>
        </p:nvSpPr>
        <p:spPr bwMode="auto">
          <a:xfrm>
            <a:off x="155575" y="-152400"/>
            <a:ext cx="304800" cy="304800"/>
          </a:xfrm>
          <a:prstGeom prst="rect">
            <a:avLst/>
          </a:prstGeom>
          <a:noFill/>
          <a:ln w="9525">
            <a:noFill/>
            <a:miter lim="800000"/>
            <a:headEnd/>
            <a:tailEnd/>
          </a:ln>
        </p:spPr>
        <p:txBody>
          <a:bodyPr/>
          <a:lstStyle/>
          <a:p>
            <a:endParaRPr lang="ru-RU"/>
          </a:p>
        </p:txBody>
      </p:sp>
      <p:pic>
        <p:nvPicPr>
          <p:cNvPr id="18442" name="Picture 18"/>
          <p:cNvPicPr>
            <a:picLocks noChangeAspect="1" noChangeArrowheads="1"/>
          </p:cNvPicPr>
          <p:nvPr/>
        </p:nvPicPr>
        <p:blipFill>
          <a:blip r:embed="rId4" cstate="print"/>
          <a:srcRect/>
          <a:stretch>
            <a:fillRect/>
          </a:stretch>
        </p:blipFill>
        <p:spPr bwMode="auto">
          <a:xfrm>
            <a:off x="1331913" y="3644900"/>
            <a:ext cx="2784475" cy="261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611188" y="115888"/>
            <a:ext cx="7886700" cy="1325562"/>
          </a:xfrm>
        </p:spPr>
        <p:txBody>
          <a:bodyPr/>
          <a:lstStyle/>
          <a:p>
            <a:r>
              <a:rPr lang="ru-RU" smtClean="0"/>
              <a:t>Мегануклеазы </a:t>
            </a:r>
            <a:r>
              <a:rPr lang="en-US" smtClean="0"/>
              <a:t>LAGLIDADG</a:t>
            </a:r>
            <a:endParaRPr lang="ru-RU" smtClean="0"/>
          </a:p>
        </p:txBody>
      </p:sp>
      <p:sp>
        <p:nvSpPr>
          <p:cNvPr id="19459" name="Номер слайда 2"/>
          <p:cNvSpPr>
            <a:spLocks noGrp="1"/>
          </p:cNvSpPr>
          <p:nvPr>
            <p:ph type="sldNum" sz="quarter" idx="12"/>
          </p:nvPr>
        </p:nvSpPr>
        <p:spPr bwMode="auto">
          <a:noFill/>
          <a:ln>
            <a:miter lim="800000"/>
            <a:headEnd/>
            <a:tailEnd/>
          </a:ln>
        </p:spPr>
        <p:txBody>
          <a:bodyPr/>
          <a:lstStyle/>
          <a:p>
            <a:fld id="{5A8D08EC-A722-46E7-B165-7A53C3A60176}" type="slidenum">
              <a:rPr lang="ru-RU" altLang="ru-RU" smtClean="0"/>
              <a:pPr/>
              <a:t>18</a:t>
            </a:fld>
            <a:endParaRPr lang="ru-RU" altLang="ru-RU" smtClean="0"/>
          </a:p>
        </p:txBody>
      </p:sp>
      <p:pic>
        <p:nvPicPr>
          <p:cNvPr id="19460" name="Picture 2" descr="Похожее изображение"/>
          <p:cNvPicPr>
            <a:picLocks noChangeAspect="1" noChangeArrowheads="1"/>
          </p:cNvPicPr>
          <p:nvPr/>
        </p:nvPicPr>
        <p:blipFill>
          <a:blip r:embed="rId2" cstate="print"/>
          <a:srcRect/>
          <a:stretch>
            <a:fillRect/>
          </a:stretch>
        </p:blipFill>
        <p:spPr bwMode="auto">
          <a:xfrm>
            <a:off x="2916238" y="5229225"/>
            <a:ext cx="3448050" cy="1323975"/>
          </a:xfrm>
          <a:prstGeom prst="rect">
            <a:avLst/>
          </a:prstGeom>
          <a:noFill/>
          <a:ln w="9525">
            <a:noFill/>
            <a:miter lim="800000"/>
            <a:headEnd/>
            <a:tailEnd/>
          </a:ln>
        </p:spPr>
      </p:pic>
      <p:pic>
        <p:nvPicPr>
          <p:cNvPr id="19461" name="Picture 4" descr="Картинки по запросу LAGLIDADG"/>
          <p:cNvPicPr>
            <a:picLocks noChangeAspect="1" noChangeArrowheads="1"/>
          </p:cNvPicPr>
          <p:nvPr/>
        </p:nvPicPr>
        <p:blipFill>
          <a:blip r:embed="rId3" cstate="print"/>
          <a:srcRect/>
          <a:stretch>
            <a:fillRect/>
          </a:stretch>
        </p:blipFill>
        <p:spPr bwMode="auto">
          <a:xfrm>
            <a:off x="611188" y="1341438"/>
            <a:ext cx="7385050" cy="38163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250825" y="44450"/>
            <a:ext cx="8497888" cy="720725"/>
          </a:xfrm>
        </p:spPr>
        <p:txBody>
          <a:bodyPr/>
          <a:lstStyle/>
          <a:p>
            <a:pPr eaLnBrk="1" hangingPunct="1"/>
            <a:r>
              <a:rPr lang="en-US" altLang="ru-RU" sz="3600" smtClean="0"/>
              <a:t>TALEN</a:t>
            </a:r>
            <a:r>
              <a:rPr lang="ru-RU" altLang="ru-RU" sz="3600" smtClean="0"/>
              <a:t> </a:t>
            </a:r>
            <a:r>
              <a:rPr lang="ru-RU" altLang="ru-RU" sz="2800" smtClean="0"/>
              <a:t>(в природе регуляторный белок </a:t>
            </a:r>
            <a:r>
              <a:rPr lang="en-US" altLang="ru-RU" sz="2800" smtClean="0"/>
              <a:t>TALE)</a:t>
            </a:r>
            <a:endParaRPr lang="ru-RU" altLang="ru-RU" sz="3600" smtClean="0"/>
          </a:p>
        </p:txBody>
      </p:sp>
      <p:sp>
        <p:nvSpPr>
          <p:cNvPr id="20483" name="Номер слайда 2"/>
          <p:cNvSpPr>
            <a:spLocks noGrp="1"/>
          </p:cNvSpPr>
          <p:nvPr>
            <p:ph type="sldNum" sz="quarter" idx="12"/>
          </p:nvPr>
        </p:nvSpPr>
        <p:spPr bwMode="auto">
          <a:noFill/>
          <a:ln>
            <a:miter lim="800000"/>
            <a:headEnd/>
            <a:tailEnd/>
          </a:ln>
        </p:spPr>
        <p:txBody>
          <a:bodyPr/>
          <a:lstStyle/>
          <a:p>
            <a:fld id="{83CBCE6B-3DA8-4F16-A7EE-141821D7ECE4}" type="slidenum">
              <a:rPr lang="ru-RU" altLang="ru-RU" smtClean="0"/>
              <a:pPr/>
              <a:t>19</a:t>
            </a:fld>
            <a:endParaRPr lang="ru-RU" altLang="ru-RU" smtClean="0"/>
          </a:p>
        </p:txBody>
      </p:sp>
      <p:pic>
        <p:nvPicPr>
          <p:cNvPr id="20484" name="Picture 7"/>
          <p:cNvPicPr>
            <a:picLocks noChangeAspect="1" noChangeArrowheads="1"/>
          </p:cNvPicPr>
          <p:nvPr/>
        </p:nvPicPr>
        <p:blipFill>
          <a:blip r:embed="rId2" cstate="print"/>
          <a:srcRect/>
          <a:stretch>
            <a:fillRect/>
          </a:stretch>
        </p:blipFill>
        <p:spPr bwMode="auto">
          <a:xfrm>
            <a:off x="1187450" y="655638"/>
            <a:ext cx="6337300" cy="5942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611188" y="115888"/>
            <a:ext cx="7886700" cy="649287"/>
          </a:xfrm>
        </p:spPr>
        <p:txBody>
          <a:bodyPr/>
          <a:lstStyle/>
          <a:p>
            <a:pPr eaLnBrk="1" hangingPunct="1"/>
            <a:r>
              <a:rPr lang="ru-RU" altLang="ru-RU" smtClean="0"/>
              <a:t>План</a:t>
            </a:r>
          </a:p>
        </p:txBody>
      </p:sp>
      <p:sp>
        <p:nvSpPr>
          <p:cNvPr id="3075" name="Объект 2"/>
          <p:cNvSpPr>
            <a:spLocks noGrp="1"/>
          </p:cNvSpPr>
          <p:nvPr>
            <p:ph idx="1"/>
          </p:nvPr>
        </p:nvSpPr>
        <p:spPr>
          <a:xfrm>
            <a:off x="179388" y="908050"/>
            <a:ext cx="8569325" cy="5616575"/>
          </a:xfrm>
        </p:spPr>
        <p:txBody>
          <a:bodyPr/>
          <a:lstStyle/>
          <a:p>
            <a:pPr marL="457200" indent="-457200" eaLnBrk="1" hangingPunct="1">
              <a:lnSpc>
                <a:spcPct val="70000"/>
              </a:lnSpc>
              <a:buFont typeface="+mj-lt"/>
              <a:buAutoNum type="arabicPeriod"/>
              <a:defRPr/>
            </a:pPr>
            <a:r>
              <a:rPr lang="ru-RU" altLang="ru-RU" sz="1800" dirty="0" smtClean="0"/>
              <a:t>Зачем нужно редактировать геномы</a:t>
            </a:r>
          </a:p>
          <a:p>
            <a:pPr marL="800100" lvl="1" indent="-342900" eaLnBrk="1" hangingPunct="1">
              <a:lnSpc>
                <a:spcPct val="70000"/>
              </a:lnSpc>
              <a:buFont typeface="+mj-lt"/>
              <a:buAutoNum type="arabicPeriod"/>
              <a:defRPr/>
            </a:pPr>
            <a:r>
              <a:rPr lang="ru-RU" altLang="ru-RU" sz="1600" dirty="0" smtClean="0"/>
              <a:t>Генная медицина</a:t>
            </a:r>
          </a:p>
          <a:p>
            <a:pPr marL="800100" lvl="1" indent="-342900" eaLnBrk="1" hangingPunct="1">
              <a:lnSpc>
                <a:spcPct val="70000"/>
              </a:lnSpc>
              <a:buFont typeface="+mj-lt"/>
              <a:buAutoNum type="arabicPeriod"/>
              <a:defRPr/>
            </a:pPr>
            <a:r>
              <a:rPr lang="ru-RU" altLang="ru-RU" sz="1600" dirty="0" smtClean="0"/>
              <a:t>Биотехнология</a:t>
            </a:r>
            <a:endParaRPr lang="ru-RU" altLang="ru-RU" sz="1800" dirty="0" smtClean="0"/>
          </a:p>
          <a:p>
            <a:pPr marL="342900" indent="-342900" eaLnBrk="1" hangingPunct="1">
              <a:lnSpc>
                <a:spcPct val="70000"/>
              </a:lnSpc>
              <a:buFont typeface="+mj-lt"/>
              <a:buAutoNum type="arabicPeriod"/>
              <a:defRPr/>
            </a:pPr>
            <a:r>
              <a:rPr lang="ru-RU" altLang="ru-RU" sz="1800" dirty="0" smtClean="0"/>
              <a:t>Как вставить или удалить ген в ДНК клетки.</a:t>
            </a:r>
          </a:p>
          <a:p>
            <a:pPr marL="914400" lvl="1" indent="-457200" eaLnBrk="1" hangingPunct="1">
              <a:lnSpc>
                <a:spcPct val="70000"/>
              </a:lnSpc>
              <a:buFont typeface="+mj-lt"/>
              <a:buAutoNum type="arabicPeriod"/>
              <a:defRPr/>
            </a:pPr>
            <a:r>
              <a:rPr lang="ru-RU" altLang="ru-RU" sz="1800" dirty="0" smtClean="0"/>
              <a:t>Вирусы</a:t>
            </a:r>
          </a:p>
          <a:p>
            <a:pPr marL="1371600" lvl="2" indent="-457200" eaLnBrk="1" hangingPunct="1">
              <a:lnSpc>
                <a:spcPct val="70000"/>
              </a:lnSpc>
              <a:buFont typeface="+mj-lt"/>
              <a:buAutoNum type="arabicPeriod"/>
              <a:defRPr/>
            </a:pPr>
            <a:r>
              <a:rPr lang="ru-RU" altLang="ru-RU" sz="1100" dirty="0" err="1" smtClean="0"/>
              <a:t>Ретровирус</a:t>
            </a:r>
            <a:endParaRPr lang="ru-RU" altLang="ru-RU" sz="1100" dirty="0" smtClean="0"/>
          </a:p>
          <a:p>
            <a:pPr marL="1371600" lvl="2" indent="-457200" eaLnBrk="1" hangingPunct="1">
              <a:lnSpc>
                <a:spcPct val="70000"/>
              </a:lnSpc>
              <a:buFont typeface="+mj-lt"/>
              <a:buAutoNum type="arabicPeriod"/>
              <a:defRPr/>
            </a:pPr>
            <a:r>
              <a:rPr lang="ru-RU" altLang="ru-RU" sz="1100" dirty="0" smtClean="0"/>
              <a:t>Аденовирус</a:t>
            </a:r>
          </a:p>
          <a:p>
            <a:pPr marL="1371600" lvl="2" indent="-457200" eaLnBrk="1" hangingPunct="1">
              <a:lnSpc>
                <a:spcPct val="70000"/>
              </a:lnSpc>
              <a:buFont typeface="+mj-lt"/>
              <a:buAutoNum type="arabicPeriod"/>
              <a:defRPr/>
            </a:pPr>
            <a:r>
              <a:rPr lang="ru-RU" altLang="ru-RU" sz="1100" dirty="0" err="1" smtClean="0"/>
              <a:t>Адено-ассоциированный</a:t>
            </a:r>
            <a:r>
              <a:rPr lang="ru-RU" altLang="ru-RU" sz="1100" dirty="0" smtClean="0"/>
              <a:t> вирус</a:t>
            </a:r>
          </a:p>
          <a:p>
            <a:pPr marL="1371600" lvl="2" indent="-457200" eaLnBrk="1" hangingPunct="1">
              <a:lnSpc>
                <a:spcPct val="70000"/>
              </a:lnSpc>
              <a:buFont typeface="+mj-lt"/>
              <a:buAutoNum type="arabicPeriod"/>
              <a:defRPr/>
            </a:pPr>
            <a:r>
              <a:rPr lang="ru-RU" altLang="ru-RU" sz="1100" dirty="0" smtClean="0"/>
              <a:t>…</a:t>
            </a:r>
          </a:p>
          <a:p>
            <a:pPr marL="914400" lvl="1" indent="-457200" eaLnBrk="1" hangingPunct="1">
              <a:lnSpc>
                <a:spcPct val="70000"/>
              </a:lnSpc>
              <a:buFont typeface="+mj-lt"/>
              <a:buAutoNum type="arabicPeriod"/>
              <a:defRPr/>
            </a:pPr>
            <a:r>
              <a:rPr lang="ru-RU" altLang="ru-RU" sz="1400" dirty="0" smtClean="0"/>
              <a:t>Разрез ДНК и репарация</a:t>
            </a:r>
            <a:endParaRPr lang="ru-RU" altLang="ru-RU" sz="1600" dirty="0" smtClean="0"/>
          </a:p>
          <a:p>
            <a:pPr marL="457200" indent="-457200" eaLnBrk="1" hangingPunct="1">
              <a:lnSpc>
                <a:spcPct val="70000"/>
              </a:lnSpc>
              <a:buFont typeface="+mj-lt"/>
              <a:buAutoNum type="arabicPeriod"/>
              <a:defRPr/>
            </a:pPr>
            <a:r>
              <a:rPr lang="ru-RU" altLang="ru-RU" sz="1800" dirty="0" smtClean="0"/>
              <a:t>Генная терапия. Успехи и провалы.</a:t>
            </a:r>
            <a:endParaRPr lang="ru-RU" altLang="ru-RU" sz="1600" dirty="0" smtClean="0"/>
          </a:p>
          <a:p>
            <a:pPr marL="457200" indent="-457200" eaLnBrk="1" hangingPunct="1">
              <a:lnSpc>
                <a:spcPct val="70000"/>
              </a:lnSpc>
              <a:buFont typeface="+mj-lt"/>
              <a:buAutoNum type="arabicPeriod"/>
              <a:defRPr/>
            </a:pPr>
            <a:r>
              <a:rPr lang="ru-RU" altLang="ru-RU" sz="1800" dirty="0" smtClean="0"/>
              <a:t>Как вставить ген, не повредив ничего в геноме</a:t>
            </a:r>
          </a:p>
          <a:p>
            <a:pPr marL="914400" lvl="1" indent="-457200" eaLnBrk="1" hangingPunct="1">
              <a:lnSpc>
                <a:spcPct val="70000"/>
              </a:lnSpc>
              <a:buFont typeface="+mj-lt"/>
              <a:buAutoNum type="arabicPeriod"/>
              <a:defRPr/>
            </a:pPr>
            <a:r>
              <a:rPr lang="ru-RU" altLang="ru-RU" sz="1200" dirty="0" smtClean="0"/>
              <a:t>Цинковые пальцы</a:t>
            </a:r>
          </a:p>
          <a:p>
            <a:pPr marL="914400" lvl="1" indent="-457200" eaLnBrk="1" hangingPunct="1">
              <a:lnSpc>
                <a:spcPct val="70000"/>
              </a:lnSpc>
              <a:buFont typeface="+mj-lt"/>
              <a:buAutoNum type="arabicPeriod"/>
              <a:defRPr/>
            </a:pPr>
            <a:r>
              <a:rPr lang="ru-RU" altLang="ru-RU" sz="1600" dirty="0" err="1" smtClean="0"/>
              <a:t>Мегануклеазы</a:t>
            </a:r>
            <a:r>
              <a:rPr lang="ru-RU" altLang="ru-RU" sz="1600" dirty="0" smtClean="0"/>
              <a:t> </a:t>
            </a:r>
            <a:r>
              <a:rPr lang="en-US" altLang="ru-RU" sz="1600" dirty="0" smtClean="0"/>
              <a:t>LAGLIDADG </a:t>
            </a:r>
          </a:p>
          <a:p>
            <a:pPr marL="800100" lvl="1" indent="-342900" eaLnBrk="1" hangingPunct="1">
              <a:lnSpc>
                <a:spcPct val="70000"/>
              </a:lnSpc>
              <a:buFont typeface="+mj-lt"/>
              <a:buAutoNum type="arabicPeriod"/>
              <a:defRPr/>
            </a:pPr>
            <a:r>
              <a:rPr lang="en-US" altLang="ru-RU" sz="1600" dirty="0" smtClean="0"/>
              <a:t>TALEN</a:t>
            </a:r>
          </a:p>
          <a:p>
            <a:pPr marL="800100" lvl="1" indent="-342900" eaLnBrk="1" hangingPunct="1">
              <a:lnSpc>
                <a:spcPct val="70000"/>
              </a:lnSpc>
              <a:buFont typeface="+mj-lt"/>
              <a:buAutoNum type="arabicPeriod"/>
              <a:defRPr/>
            </a:pPr>
            <a:r>
              <a:rPr lang="en-US" altLang="ru-RU" sz="1600" dirty="0" smtClean="0"/>
              <a:t>CRISPR/</a:t>
            </a:r>
            <a:r>
              <a:rPr lang="en-US" altLang="ru-RU" sz="1600" dirty="0" err="1" smtClean="0"/>
              <a:t>Cas</a:t>
            </a:r>
            <a:endParaRPr lang="ru-RU" altLang="ru-RU" sz="1800" dirty="0" smtClean="0"/>
          </a:p>
          <a:p>
            <a:pPr marL="342900" indent="-342900" eaLnBrk="1" hangingPunct="1">
              <a:lnSpc>
                <a:spcPct val="70000"/>
              </a:lnSpc>
              <a:buFont typeface="+mj-lt"/>
              <a:buAutoNum type="arabicPeriod"/>
              <a:defRPr/>
            </a:pPr>
            <a:r>
              <a:rPr lang="en-US" altLang="ru-RU" sz="1800" dirty="0" smtClean="0"/>
              <a:t>CRISPR/</a:t>
            </a:r>
            <a:r>
              <a:rPr lang="en-US" altLang="ru-RU" sz="1800" dirty="0" err="1" smtClean="0"/>
              <a:t>Cas</a:t>
            </a:r>
            <a:endParaRPr lang="en-US" altLang="ru-RU" sz="1800" dirty="0" smtClean="0"/>
          </a:p>
          <a:p>
            <a:pPr marL="800100" lvl="1" indent="-342900" eaLnBrk="1" hangingPunct="1">
              <a:lnSpc>
                <a:spcPct val="70000"/>
              </a:lnSpc>
              <a:buFont typeface="+mj-lt"/>
              <a:buAutoNum type="arabicPeriod"/>
              <a:defRPr/>
            </a:pPr>
            <a:r>
              <a:rPr lang="ru-RU" altLang="ru-RU" sz="1400" dirty="0" smtClean="0"/>
              <a:t>История открытия</a:t>
            </a:r>
          </a:p>
          <a:p>
            <a:pPr marL="800100" lvl="1" indent="-342900" eaLnBrk="1" hangingPunct="1">
              <a:lnSpc>
                <a:spcPct val="70000"/>
              </a:lnSpc>
              <a:buFont typeface="+mj-lt"/>
              <a:buAutoNum type="arabicPeriod"/>
              <a:defRPr/>
            </a:pPr>
            <a:r>
              <a:rPr lang="ru-RU" altLang="ru-RU" sz="1400" dirty="0" smtClean="0"/>
              <a:t>Ис</a:t>
            </a:r>
            <a:r>
              <a:rPr lang="ru-RU" altLang="ru-RU" sz="1400" dirty="0" smtClean="0"/>
              <a:t>п</a:t>
            </a:r>
            <a:r>
              <a:rPr lang="ru-RU" altLang="ru-RU" sz="1400" dirty="0" smtClean="0"/>
              <a:t>ользование</a:t>
            </a:r>
            <a:endParaRPr lang="ru-RU" altLang="ru-RU" sz="1400" dirty="0" smtClean="0"/>
          </a:p>
          <a:p>
            <a:pPr marL="800100" lvl="1" indent="-342900" eaLnBrk="1" hangingPunct="1">
              <a:lnSpc>
                <a:spcPct val="70000"/>
              </a:lnSpc>
              <a:buFont typeface="+mj-lt"/>
              <a:buAutoNum type="arabicPeriod"/>
              <a:defRPr/>
            </a:pPr>
            <a:r>
              <a:rPr lang="ru-RU" altLang="ru-RU" sz="1400" dirty="0" smtClean="0"/>
              <a:t>Перспективы</a:t>
            </a:r>
          </a:p>
          <a:p>
            <a:pPr marL="800100" lvl="1" indent="-342900" eaLnBrk="1" hangingPunct="1">
              <a:buFont typeface="+mj-lt"/>
              <a:buAutoNum type="arabicPeriod"/>
              <a:defRPr/>
            </a:pPr>
            <a:endParaRPr lang="ru-RU" altLang="ru-RU" sz="1400" dirty="0" smtClean="0"/>
          </a:p>
        </p:txBody>
      </p:sp>
      <p:sp>
        <p:nvSpPr>
          <p:cNvPr id="3076" name="Номер слайда 3"/>
          <p:cNvSpPr>
            <a:spLocks noGrp="1"/>
          </p:cNvSpPr>
          <p:nvPr>
            <p:ph type="sldNum" sz="quarter" idx="12"/>
          </p:nvPr>
        </p:nvSpPr>
        <p:spPr bwMode="auto">
          <a:noFill/>
          <a:ln>
            <a:miter lim="800000"/>
            <a:headEnd/>
            <a:tailEnd/>
          </a:ln>
        </p:spPr>
        <p:txBody>
          <a:bodyPr/>
          <a:lstStyle/>
          <a:p>
            <a:fld id="{C8DF2707-3C23-4F2C-8A82-16EDB18BC351}" type="slidenum">
              <a:rPr lang="ru-RU" altLang="ru-RU" smtClean="0"/>
              <a:pPr/>
              <a:t>2</a:t>
            </a:fld>
            <a:endParaRPr lang="ru-RU" altLang="ru-RU"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pPr eaLnBrk="1" hangingPunct="1"/>
            <a:r>
              <a:rPr lang="ru-RU" altLang="ru-RU" sz="3600" smtClean="0"/>
              <a:t>Аминокислотный код узнаваемой пары нуклеотидов (!)</a:t>
            </a:r>
          </a:p>
        </p:txBody>
      </p:sp>
      <p:sp>
        <p:nvSpPr>
          <p:cNvPr id="21507" name="Номер слайда 2"/>
          <p:cNvSpPr>
            <a:spLocks noGrp="1"/>
          </p:cNvSpPr>
          <p:nvPr>
            <p:ph type="sldNum" sz="quarter" idx="12"/>
          </p:nvPr>
        </p:nvSpPr>
        <p:spPr bwMode="auto">
          <a:noFill/>
          <a:ln>
            <a:miter lim="800000"/>
            <a:headEnd/>
            <a:tailEnd/>
          </a:ln>
        </p:spPr>
        <p:txBody>
          <a:bodyPr/>
          <a:lstStyle/>
          <a:p>
            <a:fld id="{FBE72527-29DF-45A0-804A-E81A3BFC0190}" type="slidenum">
              <a:rPr lang="ru-RU" altLang="ru-RU" smtClean="0"/>
              <a:pPr/>
              <a:t>20</a:t>
            </a:fld>
            <a:endParaRPr lang="ru-RU" altLang="ru-RU" smtClean="0"/>
          </a:p>
        </p:txBody>
      </p:sp>
      <p:pic>
        <p:nvPicPr>
          <p:cNvPr id="21508" name="Picture 8"/>
          <p:cNvPicPr>
            <a:picLocks noChangeAspect="1" noChangeArrowheads="1"/>
          </p:cNvPicPr>
          <p:nvPr/>
        </p:nvPicPr>
        <p:blipFill>
          <a:blip r:embed="rId2" cstate="print"/>
          <a:srcRect/>
          <a:stretch>
            <a:fillRect/>
          </a:stretch>
        </p:blipFill>
        <p:spPr bwMode="auto">
          <a:xfrm>
            <a:off x="323850" y="1844675"/>
            <a:ext cx="8393113" cy="432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ctrTitle"/>
          </p:nvPr>
        </p:nvSpPr>
        <p:spPr>
          <a:xfrm>
            <a:off x="611188" y="1385888"/>
            <a:ext cx="7772400" cy="2547937"/>
          </a:xfrm>
        </p:spPr>
        <p:txBody>
          <a:bodyPr rtlCol="0">
            <a:normAutofit fontScale="90000"/>
          </a:bodyPr>
          <a:lstStyle/>
          <a:p>
            <a:pPr eaLnBrk="1" fontAlgn="auto" hangingPunct="1">
              <a:spcAft>
                <a:spcPts val="0"/>
              </a:spcAft>
              <a:defRPr/>
            </a:pPr>
            <a:r>
              <a:rPr lang="ru-RU" altLang="ru-RU" sz="4900" b="1" dirty="0" smtClean="0"/>
              <a:t>И, наконец, </a:t>
            </a:r>
            <a:r>
              <a:rPr lang="en-US" altLang="ru-RU" sz="4900" b="1" dirty="0" smtClean="0"/>
              <a:t>CRISPR</a:t>
            </a:r>
            <a:r>
              <a:rPr lang="ru-RU" altLang="ru-RU" sz="4900" b="1" dirty="0" smtClean="0"/>
              <a:t>!</a:t>
            </a:r>
            <a:r>
              <a:rPr lang="ru-RU" altLang="ru-RU" dirty="0" smtClean="0"/>
              <a:t/>
            </a:r>
            <a:br>
              <a:rPr lang="ru-RU" altLang="ru-RU" dirty="0" smtClean="0"/>
            </a:br>
            <a:r>
              <a:rPr lang="en-US" altLang="ru-RU" dirty="0" smtClean="0"/>
              <a:t>(</a:t>
            </a:r>
            <a:r>
              <a:rPr lang="en-US" altLang="ru-RU" sz="2400" b="1" i="1" dirty="0" smtClean="0"/>
              <a:t>Clustered Regularly Interspaced Short Palindrome Repeats)</a:t>
            </a:r>
            <a:br>
              <a:rPr lang="en-US" altLang="ru-RU" sz="2400" b="1" i="1" dirty="0" smtClean="0"/>
            </a:br>
            <a:endParaRPr lang="ru-RU" altLang="ru-RU" dirty="0" smtClean="0"/>
          </a:p>
        </p:txBody>
      </p:sp>
      <p:sp>
        <p:nvSpPr>
          <p:cNvPr id="22531" name="Подзаголовок 3"/>
          <p:cNvSpPr>
            <a:spLocks noGrp="1"/>
          </p:cNvSpPr>
          <p:nvPr>
            <p:ph type="subTitle" idx="1"/>
          </p:nvPr>
        </p:nvSpPr>
        <p:spPr>
          <a:xfrm>
            <a:off x="1371600" y="3957638"/>
            <a:ext cx="6400800" cy="911225"/>
          </a:xfrm>
        </p:spPr>
        <p:txBody>
          <a:bodyPr/>
          <a:lstStyle/>
          <a:p>
            <a:pPr eaLnBrk="1" hangingPunct="1"/>
            <a:r>
              <a:rPr lang="ru-RU" altLang="ru-RU" smtClean="0"/>
              <a:t>История одного открытия</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pPr eaLnBrk="1" hangingPunct="1"/>
            <a:r>
              <a:rPr lang="ru-RU" altLang="ru-RU" smtClean="0"/>
              <a:t>Открытие 1.</a:t>
            </a:r>
          </a:p>
        </p:txBody>
      </p:sp>
      <p:sp>
        <p:nvSpPr>
          <p:cNvPr id="23555" name="Содержимое 2"/>
          <p:cNvSpPr>
            <a:spLocks noGrp="1"/>
          </p:cNvSpPr>
          <p:nvPr>
            <p:ph idx="1"/>
          </p:nvPr>
        </p:nvSpPr>
        <p:spPr/>
        <p:txBody>
          <a:bodyPr/>
          <a:lstStyle/>
          <a:p>
            <a:pPr eaLnBrk="1" hangingPunct="1"/>
            <a:r>
              <a:rPr lang="en-US" altLang="ru-RU" smtClean="0"/>
              <a:t>(</a:t>
            </a:r>
            <a:r>
              <a:rPr lang="en-US" altLang="ru-RU" b="1" smtClean="0"/>
              <a:t>1987)</a:t>
            </a:r>
            <a:r>
              <a:rPr lang="ru-RU" altLang="ru-RU" smtClean="0"/>
              <a:t> </a:t>
            </a:r>
            <a:r>
              <a:rPr lang="en-US" altLang="ru-RU" smtClean="0"/>
              <a:t> Ishino </a:t>
            </a:r>
            <a:r>
              <a:rPr lang="ru-RU" altLang="ru-RU" smtClean="0"/>
              <a:t>с соавторами обнаружили загадочную последовательность в ДНК кишечной палочки, штамм </a:t>
            </a:r>
            <a:r>
              <a:rPr lang="en-US" altLang="ru-RU" smtClean="0"/>
              <a:t>K12.</a:t>
            </a:r>
            <a:r>
              <a:rPr lang="ru-RU" altLang="ru-RU" smtClean="0"/>
              <a:t/>
            </a:r>
            <a:br>
              <a:rPr lang="ru-RU" altLang="ru-RU" smtClean="0"/>
            </a:br>
            <a:r>
              <a:rPr lang="ru-RU" altLang="ru-RU" smtClean="0"/>
              <a:t/>
            </a:r>
            <a:br>
              <a:rPr lang="ru-RU" altLang="ru-RU" smtClean="0"/>
            </a:br>
            <a:r>
              <a:rPr lang="en-US" altLang="ru-RU" sz="2400" i="1" smtClean="0"/>
              <a:t>Ishino Y, Shinagawa H, Makino K, Amemura M, Nakata A. 1987. Nucleotide sequence of the iap gene, responsible for alkaline phosphatase</a:t>
            </a:r>
            <a:r>
              <a:rPr lang="ru-RU" altLang="ru-RU" sz="2400" i="1" smtClean="0"/>
              <a:t> </a:t>
            </a:r>
            <a:r>
              <a:rPr lang="en-US" altLang="ru-RU" sz="2400" i="1" smtClean="0"/>
              <a:t>isozyme conversion in Escherichia coli, and identification of the gene</a:t>
            </a:r>
            <a:r>
              <a:rPr lang="ru-RU" altLang="ru-RU" sz="2400" i="1" smtClean="0"/>
              <a:t> </a:t>
            </a:r>
            <a:r>
              <a:rPr lang="en-US" altLang="ru-RU" sz="2400" i="1" smtClean="0"/>
              <a:t>product. J Bacteriol 169:5429 –5433</a:t>
            </a:r>
            <a:endParaRPr lang="ru-RU" altLang="ru-RU" sz="2400" i="1" smtClean="0"/>
          </a:p>
          <a:p>
            <a:pPr lvl="1" eaLnBrk="1" hangingPunct="1">
              <a:buFontTx/>
              <a:buNone/>
            </a:pPr>
            <a:endParaRPr lang="ru-RU" altLang="ru-RU" smtClean="0"/>
          </a:p>
        </p:txBody>
      </p:sp>
      <p:sp>
        <p:nvSpPr>
          <p:cNvPr id="23556" name="Номер слайда 3"/>
          <p:cNvSpPr>
            <a:spLocks noGrp="1"/>
          </p:cNvSpPr>
          <p:nvPr>
            <p:ph type="sldNum" sz="quarter" idx="12"/>
          </p:nvPr>
        </p:nvSpPr>
        <p:spPr bwMode="auto">
          <a:noFill/>
          <a:ln>
            <a:miter lim="800000"/>
            <a:headEnd/>
            <a:tailEnd/>
          </a:ln>
        </p:spPr>
        <p:txBody>
          <a:bodyPr/>
          <a:lstStyle/>
          <a:p>
            <a:fld id="{6E957FE3-CD8D-495F-9526-C1A824A0BB0E}" type="slidenum">
              <a:rPr lang="ru-RU" altLang="ru-RU" sz="1400" smtClean="0">
                <a:solidFill>
                  <a:schemeClr val="tx1"/>
                </a:solidFill>
              </a:rPr>
              <a:pPr/>
              <a:t>22</a:t>
            </a:fld>
            <a:endParaRPr lang="ru-RU" altLang="ru-RU" sz="1400" smtClean="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250825" y="188913"/>
            <a:ext cx="8569325" cy="1143000"/>
          </a:xfrm>
        </p:spPr>
        <p:txBody>
          <a:bodyPr/>
          <a:lstStyle/>
          <a:p>
            <a:pPr eaLnBrk="1" hangingPunct="1"/>
            <a:r>
              <a:rPr lang="ru-RU" altLang="ru-RU" sz="2800" b="1" smtClean="0"/>
              <a:t>Вот этот фрагмент последовательности ДНК  </a:t>
            </a:r>
            <a:r>
              <a:rPr lang="en-US" altLang="ru-RU" sz="2800" b="1" i="1" smtClean="0"/>
              <a:t>E.coli</a:t>
            </a:r>
            <a:r>
              <a:rPr lang="ru-RU" altLang="ru-RU" sz="2800" b="1" i="1" smtClean="0"/>
              <a:t>. </a:t>
            </a:r>
            <a:endParaRPr lang="ru-RU" altLang="ru-RU" sz="2800" b="1" smtClean="0"/>
          </a:p>
        </p:txBody>
      </p:sp>
      <p:sp>
        <p:nvSpPr>
          <p:cNvPr id="24579" name="Номер слайда 3"/>
          <p:cNvSpPr>
            <a:spLocks noGrp="1"/>
          </p:cNvSpPr>
          <p:nvPr>
            <p:ph type="sldNum" sz="quarter" idx="12"/>
          </p:nvPr>
        </p:nvSpPr>
        <p:spPr bwMode="auto">
          <a:noFill/>
          <a:ln>
            <a:miter lim="800000"/>
            <a:headEnd/>
            <a:tailEnd/>
          </a:ln>
        </p:spPr>
        <p:txBody>
          <a:bodyPr/>
          <a:lstStyle/>
          <a:p>
            <a:fld id="{FF1AA2BD-D785-408F-AD0A-45A2C7B733CF}" type="slidenum">
              <a:rPr lang="ru-RU" altLang="ru-RU" sz="1400" smtClean="0">
                <a:solidFill>
                  <a:schemeClr val="tx1"/>
                </a:solidFill>
              </a:rPr>
              <a:pPr/>
              <a:t>23</a:t>
            </a:fld>
            <a:endParaRPr lang="ru-RU" altLang="ru-RU" sz="1400" smtClean="0">
              <a:solidFill>
                <a:schemeClr val="tx1"/>
              </a:solidFill>
            </a:endParaRPr>
          </a:p>
        </p:txBody>
      </p:sp>
      <p:sp>
        <p:nvSpPr>
          <p:cNvPr id="24580" name="Прямоугольник 3"/>
          <p:cNvSpPr>
            <a:spLocks noChangeArrowheads="1"/>
          </p:cNvSpPr>
          <p:nvPr/>
        </p:nvSpPr>
        <p:spPr bwMode="auto">
          <a:xfrm>
            <a:off x="250825" y="1196975"/>
            <a:ext cx="8424863" cy="4894263"/>
          </a:xfrm>
          <a:prstGeom prst="rect">
            <a:avLst/>
          </a:prstGeom>
          <a:noFill/>
          <a:ln w="9525">
            <a:noFill/>
            <a:miter lim="800000"/>
            <a:headEnd/>
            <a:tailEnd/>
          </a:ln>
        </p:spPr>
        <p:txBody>
          <a:bodyPr>
            <a:spAutoFit/>
          </a:bodyPr>
          <a:lstStyle/>
          <a:p>
            <a:r>
              <a:rPr lang="en-US" altLang="ru-RU" sz="2400" b="1"/>
              <a:t>&gt;ecoli</a:t>
            </a:r>
            <a:r>
              <a:rPr lang="ru-RU" altLang="ru-RU" sz="2400" b="1"/>
              <a:t>_</a:t>
            </a:r>
            <a:r>
              <a:rPr lang="en-US" altLang="ru-RU" sz="2400" b="1"/>
              <a:t>crispr1</a:t>
            </a:r>
          </a:p>
          <a:p>
            <a:r>
              <a:rPr lang="en-US" altLang="ru-RU" sz="1800" b="1">
                <a:latin typeface="Courier New" pitchFamily="49" charset="0"/>
                <a:cs typeface="Courier New" pitchFamily="49" charset="0"/>
              </a:rPr>
              <a:t>TGGGTTTGAAAATGGGAGCTGGGAGTTCTACCGCAGAGGCGGGGGAACTCCAAGTGATAT</a:t>
            </a:r>
          </a:p>
          <a:p>
            <a:r>
              <a:rPr lang="en-US" altLang="ru-RU" sz="1800" b="1">
                <a:latin typeface="Courier New" pitchFamily="49" charset="0"/>
                <a:cs typeface="Courier New" pitchFamily="49" charset="0"/>
              </a:rPr>
              <a:t>CCATCATCGCATCCAGTGCGCCCGGTTTATCCCCGCTGATGCGGGGAACACCAGCGTCAG</a:t>
            </a:r>
          </a:p>
          <a:p>
            <a:r>
              <a:rPr lang="en-US" altLang="ru-RU" sz="1800" b="1">
                <a:latin typeface="Courier New" pitchFamily="49" charset="0"/>
                <a:cs typeface="Courier New" pitchFamily="49" charset="0"/>
              </a:rPr>
              <a:t>GCGTGAAATCTCACCGTCGTTGCCGGTTTATCCCTGCTGGCGCGGGGAACTCTCGGTTCA</a:t>
            </a:r>
          </a:p>
          <a:p>
            <a:r>
              <a:rPr lang="en-US" altLang="ru-RU" sz="1800" b="1">
                <a:latin typeface="Courier New" pitchFamily="49" charset="0"/>
                <a:cs typeface="Courier New" pitchFamily="49" charset="0"/>
              </a:rPr>
              <a:t>GGCGTTGCAAACCTGGCTACCGGGCGGTTTATCCCCGCTAACGCGGGGAACTCGTAGTCC</a:t>
            </a:r>
          </a:p>
          <a:p>
            <a:r>
              <a:rPr lang="en-US" altLang="ru-RU" sz="1800" b="1">
                <a:latin typeface="Courier New" pitchFamily="49" charset="0"/>
                <a:cs typeface="Courier New" pitchFamily="49" charset="0"/>
              </a:rPr>
              <a:t>ATCATTCCACCTATGTCTGAACTCCCGGTTTATCCCCGCTGGCGCGGGGAACTCCCGGGG</a:t>
            </a:r>
          </a:p>
          <a:p>
            <a:r>
              <a:rPr lang="en-US" altLang="ru-RU" sz="1800" b="1">
                <a:latin typeface="Courier New" pitchFamily="49" charset="0"/>
                <a:cs typeface="Courier New" pitchFamily="49" charset="0"/>
              </a:rPr>
              <a:t>GATAATGTTTACGGTCATGCGCCCCCCGGTTTATCCCCGCTGGCGCGGGGAACTCTGGGC</a:t>
            </a:r>
          </a:p>
          <a:p>
            <a:r>
              <a:rPr lang="en-US" altLang="ru-RU" sz="1800" b="1">
                <a:latin typeface="Courier New" pitchFamily="49" charset="0"/>
                <a:cs typeface="Courier New" pitchFamily="49" charset="0"/>
              </a:rPr>
              <a:t>GGCTTGCCTTGCAGCCAGCTCCAGCAGCGGTTTATCCCCGCTGGCGCGGGGAACTCAAGC</a:t>
            </a:r>
          </a:p>
          <a:p>
            <a:r>
              <a:rPr lang="en-US" altLang="ru-RU" sz="1800" b="1">
                <a:latin typeface="Courier New" pitchFamily="49" charset="0"/>
                <a:cs typeface="Courier New" pitchFamily="49" charset="0"/>
              </a:rPr>
              <a:t>TGGCTGGCAATCTCTTTCGGGGTGAGTCCGGTTTATCCCCGCTGGCGCGGGGAACTCTAG</a:t>
            </a:r>
          </a:p>
          <a:p>
            <a:r>
              <a:rPr lang="en-US" altLang="ru-RU" sz="1800" b="1">
                <a:latin typeface="Courier New" pitchFamily="49" charset="0"/>
                <a:cs typeface="Courier New" pitchFamily="49" charset="0"/>
              </a:rPr>
              <a:t>TTTCCGTATCTCCGGATTTATAAAGCTGACGGTTTATCCCCGCTGGCGCGGGGAACTCGC</a:t>
            </a:r>
          </a:p>
          <a:p>
            <a:r>
              <a:rPr lang="en-US" altLang="ru-RU" sz="1800" b="1">
                <a:latin typeface="Courier New" pitchFamily="49" charset="0"/>
                <a:cs typeface="Courier New" pitchFamily="49" charset="0"/>
              </a:rPr>
              <a:t>AGGCGGCGACGCGCAGGGTATGCGCGATTCGCGGTTTATCCCCGCTGGCGCGGGGAACTC</a:t>
            </a:r>
          </a:p>
          <a:p>
            <a:r>
              <a:rPr lang="en-US" altLang="ru-RU" sz="1800" b="1">
                <a:latin typeface="Courier New" pitchFamily="49" charset="0"/>
                <a:cs typeface="Courier New" pitchFamily="49" charset="0"/>
              </a:rPr>
              <a:t>GCGACCGCTCAGAAATTCCAGACCCGATCCAAACGGTTTATCCCCGCTGGCGCGGGGAAC</a:t>
            </a:r>
          </a:p>
          <a:p>
            <a:r>
              <a:rPr lang="en-US" altLang="ru-RU" sz="1800" b="1">
                <a:latin typeface="Courier New" pitchFamily="49" charset="0"/>
                <a:cs typeface="Courier New" pitchFamily="49" charset="0"/>
              </a:rPr>
              <a:t>TCTCAACATTATCAATTACAACCGACAGGGAGCCCGGTTTATCCCCGCTGGCGCGGGGAA</a:t>
            </a:r>
          </a:p>
          <a:p>
            <a:r>
              <a:rPr lang="en-US" altLang="ru-RU" sz="1800" b="1">
                <a:latin typeface="Courier New" pitchFamily="49" charset="0"/>
                <a:cs typeface="Courier New" pitchFamily="49" charset="0"/>
              </a:rPr>
              <a:t>CTCAGCGTGTTCGGCATCACCTTTGGCTTCGGCTGCGGTTTATCCCCGCTGGCGCGGGGA</a:t>
            </a:r>
          </a:p>
          <a:p>
            <a:r>
              <a:rPr lang="en-US" altLang="ru-RU" sz="1800" b="1">
                <a:latin typeface="Courier New" pitchFamily="49" charset="0"/>
                <a:cs typeface="Courier New" pitchFamily="49" charset="0"/>
              </a:rPr>
              <a:t>ACTCTGCGTGAGCGTATCGCCGCGCGTCTGCGAAAGCGGTTTATCCCCGCTGGCGCGGGG</a:t>
            </a:r>
          </a:p>
          <a:p>
            <a:r>
              <a:rPr lang="en-US" altLang="ru-RU" sz="1800" b="1">
                <a:latin typeface="Courier New" pitchFamily="49" charset="0"/>
                <a:cs typeface="Courier New" pitchFamily="49" charset="0"/>
              </a:rPr>
              <a:t>AACTCTCTAAAAGTATACATTTGTTCTTAAAGCATTTTTTCCCATAAAAACAACCCACCA</a:t>
            </a:r>
          </a:p>
          <a:p>
            <a:r>
              <a:rPr lang="en-US" altLang="ru-RU" sz="1800" b="1">
                <a:latin typeface="Courier New" pitchFamily="49" charset="0"/>
                <a:cs typeface="Courier New" pitchFamily="49" charset="0"/>
              </a:rPr>
              <a:t>ACCTTAATGTAACATTTCCTTATTATTAAAGATCAGCTAATTCTTTGTTTT</a:t>
            </a:r>
          </a:p>
        </p:txBody>
      </p:sp>
      <p:sp>
        <p:nvSpPr>
          <p:cNvPr id="24581" name="Прямоугольник 4"/>
          <p:cNvSpPr>
            <a:spLocks noChangeArrowheads="1"/>
          </p:cNvSpPr>
          <p:nvPr/>
        </p:nvSpPr>
        <p:spPr bwMode="auto">
          <a:xfrm>
            <a:off x="323850" y="6053138"/>
            <a:ext cx="8208963" cy="400050"/>
          </a:xfrm>
          <a:prstGeom prst="rect">
            <a:avLst/>
          </a:prstGeom>
          <a:noFill/>
          <a:ln w="9525">
            <a:noFill/>
            <a:miter lim="800000"/>
            <a:headEnd/>
            <a:tailEnd/>
          </a:ln>
        </p:spPr>
        <p:txBody>
          <a:bodyPr>
            <a:spAutoFit/>
          </a:bodyPr>
          <a:lstStyle/>
          <a:p>
            <a:r>
              <a:rPr lang="en-US" altLang="ru-RU" b="1" i="1"/>
              <a:t>Clustered Regularly Interspaced Short Palindrome Repeats</a:t>
            </a:r>
            <a:endParaRPr lang="en-US" alt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468313" y="188913"/>
            <a:ext cx="7772400" cy="1143000"/>
          </a:xfrm>
        </p:spPr>
        <p:txBody>
          <a:bodyPr/>
          <a:lstStyle/>
          <a:p>
            <a:pPr eaLnBrk="1" hangingPunct="1"/>
            <a:r>
              <a:rPr lang="ru-RU" altLang="ru-RU" smtClean="0"/>
              <a:t>Выравнивание повторов</a:t>
            </a:r>
          </a:p>
        </p:txBody>
      </p:sp>
      <p:sp>
        <p:nvSpPr>
          <p:cNvPr id="25603" name="Номер слайда 6"/>
          <p:cNvSpPr>
            <a:spLocks noGrp="1"/>
          </p:cNvSpPr>
          <p:nvPr>
            <p:ph type="sldNum" sz="quarter" idx="12"/>
          </p:nvPr>
        </p:nvSpPr>
        <p:spPr bwMode="auto">
          <a:noFill/>
          <a:ln>
            <a:miter lim="800000"/>
            <a:headEnd/>
            <a:tailEnd/>
          </a:ln>
        </p:spPr>
        <p:txBody>
          <a:bodyPr/>
          <a:lstStyle/>
          <a:p>
            <a:fld id="{51E300BC-41D1-4B91-BCFE-87BBE5C446B0}" type="slidenum">
              <a:rPr lang="ru-RU" altLang="ru-RU" sz="1400" smtClean="0">
                <a:solidFill>
                  <a:schemeClr val="tx1"/>
                </a:solidFill>
              </a:rPr>
              <a:pPr/>
              <a:t>24</a:t>
            </a:fld>
            <a:endParaRPr lang="ru-RU" altLang="ru-RU" sz="1400" smtClean="0">
              <a:solidFill>
                <a:schemeClr val="tx1"/>
              </a:solidFill>
            </a:endParaRPr>
          </a:p>
        </p:txBody>
      </p:sp>
      <p:pic>
        <p:nvPicPr>
          <p:cNvPr id="25604" name="Рисунок 4" descr="crispr_aln_mod.pct"/>
          <p:cNvPicPr>
            <a:picLocks noChangeAspect="1"/>
          </p:cNvPicPr>
          <p:nvPr/>
        </p:nvPicPr>
        <p:blipFill>
          <a:blip r:embed="rId3" cstate="print"/>
          <a:srcRect t="12773" r="6921" b="7806"/>
          <a:stretch>
            <a:fillRect/>
          </a:stretch>
        </p:blipFill>
        <p:spPr bwMode="auto">
          <a:xfrm>
            <a:off x="-36513" y="1341438"/>
            <a:ext cx="9144001" cy="3367087"/>
          </a:xfrm>
          <a:prstGeom prst="rect">
            <a:avLst/>
          </a:prstGeom>
          <a:noFill/>
          <a:ln w="9525">
            <a:noFill/>
            <a:miter lim="800000"/>
            <a:headEnd/>
            <a:tailEnd/>
          </a:ln>
        </p:spPr>
      </p:pic>
      <p:sp>
        <p:nvSpPr>
          <p:cNvPr id="25605" name="TextBox 5"/>
          <p:cNvSpPr txBox="1">
            <a:spLocks noChangeArrowheads="1"/>
          </p:cNvSpPr>
          <p:nvPr/>
        </p:nvSpPr>
        <p:spPr bwMode="auto">
          <a:xfrm>
            <a:off x="468313" y="5300663"/>
            <a:ext cx="8280400" cy="1016000"/>
          </a:xfrm>
          <a:prstGeom prst="rect">
            <a:avLst/>
          </a:prstGeom>
          <a:noFill/>
          <a:ln w="9525">
            <a:noFill/>
            <a:miter lim="800000"/>
            <a:headEnd/>
            <a:tailEnd/>
          </a:ln>
        </p:spPr>
        <p:txBody>
          <a:bodyPr>
            <a:spAutoFit/>
          </a:bodyPr>
          <a:lstStyle/>
          <a:p>
            <a:r>
              <a:rPr lang="ru-RU" altLang="ru-RU"/>
              <a:t>Почему в названии </a:t>
            </a:r>
            <a:r>
              <a:rPr lang="en-US" altLang="ru-RU"/>
              <a:t>CRIS</a:t>
            </a:r>
            <a:r>
              <a:rPr lang="en-US" altLang="ru-RU">
                <a:solidFill>
                  <a:srgbClr val="C00000"/>
                </a:solidFill>
              </a:rPr>
              <a:t>P</a:t>
            </a:r>
            <a:r>
              <a:rPr lang="en-US" altLang="ru-RU"/>
              <a:t>R – </a:t>
            </a:r>
          </a:p>
          <a:p>
            <a:r>
              <a:rPr lang="en-US" altLang="ru-RU" b="1" i="1"/>
              <a:t>Clustered Regularly Interspaced Short </a:t>
            </a:r>
            <a:r>
              <a:rPr lang="en-US" altLang="ru-RU" b="1" i="1">
                <a:solidFill>
                  <a:srgbClr val="C00000"/>
                </a:solidFill>
              </a:rPr>
              <a:t>Palindromic </a:t>
            </a:r>
            <a:r>
              <a:rPr lang="en-US" altLang="ru-RU" b="1" i="1"/>
              <a:t>Repeats</a:t>
            </a:r>
            <a:r>
              <a:rPr lang="en-US" altLang="ru-RU">
                <a:solidFill>
                  <a:srgbClr val="C00000"/>
                </a:solidFill>
              </a:rPr>
              <a:t> </a:t>
            </a:r>
            <a:br>
              <a:rPr lang="en-US" altLang="ru-RU">
                <a:solidFill>
                  <a:srgbClr val="C00000"/>
                </a:solidFill>
              </a:rPr>
            </a:br>
            <a:r>
              <a:rPr lang="ru-RU" altLang="ru-RU"/>
              <a:t>есть слова </a:t>
            </a:r>
            <a:r>
              <a:rPr lang="en-US" altLang="ru-RU"/>
              <a:t>“</a:t>
            </a:r>
            <a:r>
              <a:rPr lang="ru-RU" altLang="ru-RU">
                <a:solidFill>
                  <a:srgbClr val="C00000"/>
                </a:solidFill>
              </a:rPr>
              <a:t>палиндромный </a:t>
            </a:r>
            <a:r>
              <a:rPr lang="ru-RU" altLang="ru-RU"/>
              <a:t>повтор</a:t>
            </a:r>
            <a:r>
              <a:rPr lang="en-US" altLang="ru-RU"/>
              <a:t>”?  </a:t>
            </a:r>
            <a:endParaRPr lang="ru-RU" altLang="ru-RU" i="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611188" y="836613"/>
            <a:ext cx="7772400" cy="1143000"/>
          </a:xfrm>
        </p:spPr>
        <p:txBody>
          <a:bodyPr/>
          <a:lstStyle/>
          <a:p>
            <a:pPr eaLnBrk="1" hangingPunct="1"/>
            <a:r>
              <a:rPr lang="ru-RU" altLang="ru-RU" sz="3600" smtClean="0"/>
              <a:t>Похожие повторы были найдены в геномах многих бактерий</a:t>
            </a:r>
          </a:p>
        </p:txBody>
      </p:sp>
      <p:sp>
        <p:nvSpPr>
          <p:cNvPr id="11267" name="Содержимое 2"/>
          <p:cNvSpPr>
            <a:spLocks noGrp="1"/>
          </p:cNvSpPr>
          <p:nvPr>
            <p:ph idx="1"/>
          </p:nvPr>
        </p:nvSpPr>
        <p:spPr>
          <a:xfrm>
            <a:off x="468313" y="2492375"/>
            <a:ext cx="8064500" cy="3816350"/>
          </a:xfrm>
        </p:spPr>
        <p:txBody>
          <a:bodyPr rtlCol="0">
            <a:normAutofit lnSpcReduction="10000"/>
          </a:bodyPr>
          <a:lstStyle/>
          <a:p>
            <a:pPr eaLnBrk="1" fontAlgn="auto" hangingPunct="1">
              <a:spcAft>
                <a:spcPts val="0"/>
              </a:spcAft>
              <a:buFont typeface="Arial" panose="020B0604020202020204" pitchFamily="34" charset="0"/>
              <a:buChar char="•"/>
              <a:defRPr/>
            </a:pPr>
            <a:r>
              <a:rPr lang="ru-RU" altLang="ru-RU" sz="1800" b="1" dirty="0" smtClean="0"/>
              <a:t>(1993) </a:t>
            </a:r>
            <a:r>
              <a:rPr lang="ru-RU" altLang="ru-RU" sz="1800" dirty="0" smtClean="0"/>
              <a:t>Через 5 лет </a:t>
            </a:r>
            <a:r>
              <a:rPr lang="en-US" altLang="ru-RU" sz="1800" dirty="0" err="1" smtClean="0"/>
              <a:t>Groenen</a:t>
            </a:r>
            <a:r>
              <a:rPr lang="en-US" altLang="ru-RU" sz="1800" dirty="0" smtClean="0"/>
              <a:t> </a:t>
            </a:r>
            <a:r>
              <a:rPr lang="ru-RU" altLang="ru-RU" sz="1800" dirty="0" smtClean="0"/>
              <a:t>с соавторами нашел </a:t>
            </a:r>
            <a:r>
              <a:rPr lang="ru-RU" altLang="ru-RU" sz="1800" dirty="0" smtClean="0">
                <a:solidFill>
                  <a:srgbClr val="C00000"/>
                </a:solidFill>
              </a:rPr>
              <a:t>похожую</a:t>
            </a:r>
            <a:r>
              <a:rPr lang="ru-RU" altLang="ru-RU" sz="1800" dirty="0" smtClean="0"/>
              <a:t> последовательность в геноме палочки Коха </a:t>
            </a:r>
            <a:r>
              <a:rPr lang="en-US" altLang="ru-RU" sz="1800" i="1" dirty="0" smtClean="0"/>
              <a:t>Mycobacterium tuberculosis</a:t>
            </a:r>
            <a:endParaRPr lang="ru-RU" altLang="ru-RU" sz="1800" i="1" dirty="0" smtClean="0"/>
          </a:p>
          <a:p>
            <a:pPr eaLnBrk="1" fontAlgn="auto" hangingPunct="1">
              <a:spcAft>
                <a:spcPts val="0"/>
              </a:spcAft>
              <a:buFont typeface="Arial" panose="020B0604020202020204" pitchFamily="34" charset="0"/>
              <a:buChar char="•"/>
              <a:defRPr/>
            </a:pPr>
            <a:r>
              <a:rPr lang="ru-RU" altLang="ru-RU" sz="1800" b="1" dirty="0" smtClean="0"/>
              <a:t>(1995) </a:t>
            </a:r>
            <a:r>
              <a:rPr lang="en-US" altLang="ru-RU" sz="1800" dirty="0" err="1" smtClean="0"/>
              <a:t>Mojica</a:t>
            </a:r>
            <a:r>
              <a:rPr lang="en-US" altLang="ru-RU" sz="1800" dirty="0" smtClean="0"/>
              <a:t> et al.</a:t>
            </a:r>
            <a:r>
              <a:rPr lang="ru-RU" altLang="ru-RU" sz="1800" dirty="0" smtClean="0"/>
              <a:t> нашел </a:t>
            </a:r>
            <a:r>
              <a:rPr lang="ru-RU" altLang="ru-RU" sz="1800" dirty="0" smtClean="0">
                <a:solidFill>
                  <a:srgbClr val="C00000"/>
                </a:solidFill>
              </a:rPr>
              <a:t>похожую</a:t>
            </a:r>
            <a:r>
              <a:rPr lang="ru-RU" altLang="ru-RU" sz="1800" dirty="0" smtClean="0"/>
              <a:t> последовательность в ДНК бактерий </a:t>
            </a:r>
            <a:r>
              <a:rPr lang="en-US" altLang="ru-RU" sz="1800" i="1" dirty="0" err="1" smtClean="0"/>
              <a:t>Haloferax</a:t>
            </a:r>
            <a:r>
              <a:rPr lang="en-US" altLang="ru-RU" sz="1800" i="1" dirty="0" smtClean="0"/>
              <a:t> </a:t>
            </a:r>
            <a:r>
              <a:rPr lang="en-US" altLang="ru-RU" sz="1800" i="1" dirty="0" err="1" smtClean="0"/>
              <a:t>volcanii</a:t>
            </a:r>
            <a:r>
              <a:rPr lang="en-US" altLang="ru-RU" sz="1800" i="1" dirty="0" smtClean="0"/>
              <a:t> </a:t>
            </a:r>
            <a:r>
              <a:rPr lang="ru-RU" altLang="ru-RU" sz="1800" dirty="0" smtClean="0"/>
              <a:t>и </a:t>
            </a:r>
            <a:r>
              <a:rPr lang="en-US" altLang="ru-RU" sz="1800" i="1" dirty="0" err="1" smtClean="0"/>
              <a:t>Haloferax</a:t>
            </a:r>
            <a:r>
              <a:rPr lang="en-US" altLang="ru-RU" sz="1800" i="1" dirty="0" smtClean="0"/>
              <a:t> </a:t>
            </a:r>
            <a:r>
              <a:rPr lang="en-US" altLang="ru-RU" sz="1800" i="1" dirty="0" err="1" smtClean="0"/>
              <a:t>mediterranei</a:t>
            </a:r>
            <a:endParaRPr lang="ru-RU" altLang="ru-RU" sz="1800" dirty="0" smtClean="0"/>
          </a:p>
          <a:p>
            <a:pPr eaLnBrk="1" fontAlgn="auto" hangingPunct="1">
              <a:spcAft>
                <a:spcPts val="0"/>
              </a:spcAft>
              <a:buFont typeface="Arial" panose="020B0604020202020204" pitchFamily="34" charset="0"/>
              <a:buChar char="•"/>
              <a:defRPr/>
            </a:pPr>
            <a:r>
              <a:rPr lang="ru-RU" altLang="ru-RU" sz="1800" b="1" dirty="0" smtClean="0"/>
              <a:t>(1997) </a:t>
            </a:r>
            <a:r>
              <a:rPr lang="en-US" altLang="ru-RU" sz="1800" dirty="0" err="1" smtClean="0"/>
              <a:t>Goyal</a:t>
            </a:r>
            <a:r>
              <a:rPr lang="en-US" altLang="ru-RU" sz="1800" dirty="0" smtClean="0"/>
              <a:t> et al. </a:t>
            </a:r>
            <a:r>
              <a:rPr lang="ru-RU" altLang="ru-RU" sz="1800" dirty="0" smtClean="0"/>
              <a:t>использовали подобные последовательности для определения штамма бактерий.</a:t>
            </a:r>
          </a:p>
          <a:p>
            <a:pPr eaLnBrk="1" fontAlgn="auto" hangingPunct="1">
              <a:spcAft>
                <a:spcPts val="0"/>
              </a:spcAft>
              <a:buFont typeface="Arial" panose="020B0604020202020204" pitchFamily="34" charset="0"/>
              <a:buChar char="•"/>
              <a:defRPr/>
            </a:pPr>
            <a:r>
              <a:rPr lang="ru-RU" altLang="ru-RU" sz="1800" b="1" dirty="0" smtClean="0"/>
              <a:t>(</a:t>
            </a:r>
            <a:r>
              <a:rPr lang="en-US" altLang="ru-RU" sz="1800" b="1" dirty="0" smtClean="0"/>
              <a:t>2000</a:t>
            </a:r>
            <a:r>
              <a:rPr lang="ru-RU" altLang="ru-RU" sz="1800" b="1" dirty="0" smtClean="0"/>
              <a:t>)</a:t>
            </a:r>
            <a:r>
              <a:rPr lang="en-US" altLang="ru-RU" sz="1800" b="1" dirty="0" smtClean="0"/>
              <a:t> </a:t>
            </a:r>
            <a:r>
              <a:rPr lang="en-US" altLang="ru-RU" sz="1800" dirty="0" err="1" smtClean="0"/>
              <a:t>Mojica</a:t>
            </a:r>
            <a:r>
              <a:rPr lang="ru-RU" altLang="ru-RU" sz="1800" dirty="0" smtClean="0"/>
              <a:t> </a:t>
            </a:r>
            <a:r>
              <a:rPr lang="en-US" altLang="ru-RU" sz="1800" dirty="0" smtClean="0"/>
              <a:t>et al. </a:t>
            </a:r>
            <a:r>
              <a:rPr lang="ru-RU" altLang="ru-RU" sz="1800" dirty="0" smtClean="0"/>
              <a:t>нашли </a:t>
            </a:r>
            <a:r>
              <a:rPr lang="ru-RU" altLang="ru-RU" sz="1800" dirty="0" smtClean="0">
                <a:solidFill>
                  <a:srgbClr val="C00000"/>
                </a:solidFill>
              </a:rPr>
              <a:t>похожие</a:t>
            </a:r>
            <a:r>
              <a:rPr lang="en-US" altLang="ru-RU" sz="1800" dirty="0" smtClean="0"/>
              <a:t> </a:t>
            </a:r>
            <a:r>
              <a:rPr lang="ru-RU" altLang="ru-RU" sz="1800" dirty="0" smtClean="0"/>
              <a:t>последовательности  в геномах многих бактерий и архей</a:t>
            </a:r>
          </a:p>
          <a:p>
            <a:pPr eaLnBrk="1" fontAlgn="auto" hangingPunct="1">
              <a:spcAft>
                <a:spcPts val="0"/>
              </a:spcAft>
              <a:buFont typeface="Arial" panose="020B0604020202020204" pitchFamily="34" charset="0"/>
              <a:buChar char="•"/>
              <a:defRPr/>
            </a:pPr>
            <a:r>
              <a:rPr lang="ru-RU" altLang="ru-RU" sz="1800" dirty="0" smtClean="0"/>
              <a:t>Разные авторы называли эти последовательности по разному: </a:t>
            </a:r>
            <a:endParaRPr lang="en-US" altLang="ru-RU" sz="1800" dirty="0" smtClean="0"/>
          </a:p>
          <a:p>
            <a:pPr lvl="1" eaLnBrk="1" fontAlgn="auto" hangingPunct="1">
              <a:spcAft>
                <a:spcPts val="0"/>
              </a:spcAft>
              <a:buFont typeface="Arial" panose="020B0604020202020204" pitchFamily="34" charset="0"/>
              <a:buChar char="•"/>
              <a:defRPr/>
            </a:pPr>
            <a:r>
              <a:rPr lang="en-US" altLang="ru-RU" sz="1000" dirty="0" smtClean="0"/>
              <a:t>TREPs</a:t>
            </a:r>
            <a:r>
              <a:rPr lang="ru-RU" altLang="ru-RU" sz="1000" dirty="0" smtClean="0"/>
              <a:t> </a:t>
            </a:r>
            <a:endParaRPr lang="en-US" altLang="ru-RU" sz="1000" dirty="0" smtClean="0"/>
          </a:p>
          <a:p>
            <a:pPr lvl="1" eaLnBrk="1" fontAlgn="auto" hangingPunct="1">
              <a:spcAft>
                <a:spcPts val="0"/>
              </a:spcAft>
              <a:buFont typeface="Arial" panose="020B0604020202020204" pitchFamily="34" charset="0"/>
              <a:buChar char="•"/>
              <a:defRPr/>
            </a:pPr>
            <a:r>
              <a:rPr lang="en-US" altLang="ru-RU" sz="1000" dirty="0" smtClean="0"/>
              <a:t>SRSRs</a:t>
            </a:r>
            <a:r>
              <a:rPr lang="ru-RU" altLang="ru-RU" sz="1000" dirty="0" smtClean="0"/>
              <a:t> </a:t>
            </a:r>
            <a:endParaRPr lang="en-US" altLang="ru-RU" sz="1000" dirty="0" smtClean="0"/>
          </a:p>
          <a:p>
            <a:pPr lvl="1" eaLnBrk="1" fontAlgn="auto" hangingPunct="1">
              <a:spcAft>
                <a:spcPts val="0"/>
              </a:spcAft>
              <a:buFont typeface="Arial" panose="020B0604020202020204" pitchFamily="34" charset="0"/>
              <a:buChar char="•"/>
              <a:defRPr/>
            </a:pPr>
            <a:r>
              <a:rPr lang="en-US" altLang="ru-RU" sz="1000" dirty="0" smtClean="0"/>
              <a:t>SPIDRs</a:t>
            </a:r>
            <a:r>
              <a:rPr lang="ru-RU" altLang="ru-RU" sz="1000" dirty="0" smtClean="0"/>
              <a:t> </a:t>
            </a:r>
            <a:endParaRPr lang="en-US" altLang="ru-RU" sz="1000" dirty="0" smtClean="0"/>
          </a:p>
          <a:p>
            <a:pPr lvl="1" eaLnBrk="1" fontAlgn="auto" hangingPunct="1">
              <a:spcAft>
                <a:spcPts val="0"/>
              </a:spcAft>
              <a:buFont typeface="Arial" panose="020B0604020202020204" pitchFamily="34" charset="0"/>
              <a:buChar char="•"/>
              <a:defRPr/>
            </a:pPr>
            <a:r>
              <a:rPr lang="en-US" altLang="ru-RU" sz="1000" b="1" dirty="0" smtClean="0">
                <a:solidFill>
                  <a:srgbClr val="C00000"/>
                </a:solidFill>
              </a:rPr>
              <a:t>CRISPRs </a:t>
            </a:r>
          </a:p>
          <a:p>
            <a:pPr lvl="1" eaLnBrk="1" fontAlgn="auto" hangingPunct="1">
              <a:spcAft>
                <a:spcPts val="0"/>
              </a:spcAft>
              <a:buFont typeface="Arial" panose="020B0604020202020204" pitchFamily="34" charset="0"/>
              <a:buChar char="•"/>
              <a:defRPr/>
            </a:pPr>
            <a:r>
              <a:rPr lang="en-US" altLang="ru-RU" sz="1000" dirty="0" smtClean="0"/>
              <a:t>LCTRs</a:t>
            </a:r>
            <a:endParaRPr lang="ru-RU" altLang="ru-RU" sz="1000" dirty="0" smtClean="0"/>
          </a:p>
          <a:p>
            <a:pPr eaLnBrk="1" fontAlgn="auto" hangingPunct="1">
              <a:spcAft>
                <a:spcPts val="0"/>
              </a:spcAft>
              <a:buFont typeface="Arial" panose="020B0604020202020204" pitchFamily="34" charset="0"/>
              <a:buChar char="•"/>
              <a:defRPr/>
            </a:pPr>
            <a:endParaRPr lang="en-US" altLang="ru-RU" sz="2400" i="1" dirty="0" smtClean="0"/>
          </a:p>
        </p:txBody>
      </p:sp>
      <p:sp>
        <p:nvSpPr>
          <p:cNvPr id="26628" name="Номер слайда 3"/>
          <p:cNvSpPr>
            <a:spLocks noGrp="1"/>
          </p:cNvSpPr>
          <p:nvPr>
            <p:ph type="sldNum" sz="quarter" idx="12"/>
          </p:nvPr>
        </p:nvSpPr>
        <p:spPr bwMode="auto">
          <a:noFill/>
          <a:ln>
            <a:miter lim="800000"/>
            <a:headEnd/>
            <a:tailEnd/>
          </a:ln>
        </p:spPr>
        <p:txBody>
          <a:bodyPr/>
          <a:lstStyle/>
          <a:p>
            <a:fld id="{1B88F0B5-C498-43FD-B86A-2BFD2E365B49}" type="slidenum">
              <a:rPr lang="ru-RU" altLang="ru-RU" sz="1400" smtClean="0">
                <a:solidFill>
                  <a:schemeClr val="tx1"/>
                </a:solidFill>
              </a:rPr>
              <a:pPr/>
              <a:t>25</a:t>
            </a:fld>
            <a:endParaRPr lang="ru-RU" altLang="ru-RU" sz="1400" smtClean="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Номер слайда 1"/>
          <p:cNvSpPr>
            <a:spLocks noGrp="1"/>
          </p:cNvSpPr>
          <p:nvPr>
            <p:ph type="sldNum" sz="quarter" idx="12"/>
          </p:nvPr>
        </p:nvSpPr>
        <p:spPr bwMode="auto">
          <a:noFill/>
          <a:ln>
            <a:miter lim="800000"/>
            <a:headEnd/>
            <a:tailEnd/>
          </a:ln>
        </p:spPr>
        <p:txBody>
          <a:bodyPr/>
          <a:lstStyle/>
          <a:p>
            <a:fld id="{B940698D-97E2-41EF-97C5-D65351F511A9}" type="slidenum">
              <a:rPr lang="ru-RU" altLang="ru-RU" sz="1400" smtClean="0">
                <a:solidFill>
                  <a:schemeClr val="tx1"/>
                </a:solidFill>
              </a:rPr>
              <a:pPr/>
              <a:t>26</a:t>
            </a:fld>
            <a:endParaRPr lang="ru-RU" altLang="ru-RU" sz="1400" smtClean="0">
              <a:solidFill>
                <a:schemeClr val="tx1"/>
              </a:solidFill>
            </a:endParaRPr>
          </a:p>
        </p:txBody>
      </p:sp>
      <p:sp>
        <p:nvSpPr>
          <p:cNvPr id="27651" name="Прямоугольник 2"/>
          <p:cNvSpPr>
            <a:spLocks noChangeArrowheads="1"/>
          </p:cNvSpPr>
          <p:nvPr/>
        </p:nvSpPr>
        <p:spPr bwMode="auto">
          <a:xfrm>
            <a:off x="642938" y="612775"/>
            <a:ext cx="7715250" cy="3478213"/>
          </a:xfrm>
          <a:prstGeom prst="rect">
            <a:avLst/>
          </a:prstGeom>
          <a:noFill/>
          <a:ln w="9525">
            <a:noFill/>
            <a:miter lim="800000"/>
            <a:headEnd/>
            <a:tailEnd/>
          </a:ln>
        </p:spPr>
        <p:txBody>
          <a:bodyPr>
            <a:spAutoFit/>
          </a:bodyPr>
          <a:lstStyle/>
          <a:p>
            <a:r>
              <a:rPr lang="en-US" altLang="ru-RU" b="1">
                <a:solidFill>
                  <a:srgbClr val="FF0000"/>
                </a:solidFill>
                <a:latin typeface="Courier New" pitchFamily="49" charset="0"/>
                <a:cs typeface="Courier New" pitchFamily="49" charset="0"/>
              </a:rPr>
              <a:t>&gt;AB553331 Streptococcus dysgalactiae subsp. equisimilis DNA, CRISPR2</a:t>
            </a:r>
          </a:p>
          <a:p>
            <a:r>
              <a:rPr lang="en-US" altLang="ru-RU" b="1">
                <a:latin typeface="Courier New" pitchFamily="49" charset="0"/>
                <a:cs typeface="Courier New" pitchFamily="49" charset="0"/>
              </a:rPr>
              <a:t>gatgcaatccactcacccgcgaagggtgagacatgacatccttgacggacatgccaaaatcagaacatttcaatccactcacccgcgaagggtgagaccaagtaatcagttgagagcaggcagtggattacaatatttcaatccactcacccgcgaagggtgagacagagataaagaattaacagaaaggcaggtttataaaatttcaatccactcacccgcgaagggtgagacggtcgagaaagtagaatttgctaggttgcaatttatttcaatccactcacccgcgaagggtgagacgaggaattgctccttgactttagcaagccacaagatatttcaatccactcacccgcgaagggtgagactcttgactgtgatggagactatgagagagccagaatttcaatccactcacccgcgaagggtgaga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Номер слайда 1"/>
          <p:cNvSpPr>
            <a:spLocks noGrp="1"/>
          </p:cNvSpPr>
          <p:nvPr>
            <p:ph type="sldNum" sz="quarter" idx="12"/>
          </p:nvPr>
        </p:nvSpPr>
        <p:spPr bwMode="auto">
          <a:noFill/>
          <a:ln>
            <a:miter lim="800000"/>
            <a:headEnd/>
            <a:tailEnd/>
          </a:ln>
        </p:spPr>
        <p:txBody>
          <a:bodyPr/>
          <a:lstStyle/>
          <a:p>
            <a:fld id="{CFC58A47-B23C-483D-8CCE-9F2A240389B0}" type="slidenum">
              <a:rPr lang="ru-RU" altLang="ru-RU" sz="1400" smtClean="0">
                <a:solidFill>
                  <a:schemeClr val="tx1"/>
                </a:solidFill>
              </a:rPr>
              <a:pPr/>
              <a:t>27</a:t>
            </a:fld>
            <a:endParaRPr lang="ru-RU" altLang="ru-RU" sz="1400" smtClean="0">
              <a:solidFill>
                <a:schemeClr val="tx1"/>
              </a:solidFill>
            </a:endParaRPr>
          </a:p>
        </p:txBody>
      </p:sp>
      <p:sp>
        <p:nvSpPr>
          <p:cNvPr id="28675" name="Прямоугольник 2"/>
          <p:cNvSpPr>
            <a:spLocks noChangeArrowheads="1"/>
          </p:cNvSpPr>
          <p:nvPr/>
        </p:nvSpPr>
        <p:spPr bwMode="auto">
          <a:xfrm>
            <a:off x="323850" y="404813"/>
            <a:ext cx="8572500" cy="5940425"/>
          </a:xfrm>
          <a:prstGeom prst="rect">
            <a:avLst/>
          </a:prstGeom>
          <a:noFill/>
          <a:ln w="9525">
            <a:noFill/>
            <a:miter lim="800000"/>
            <a:headEnd/>
            <a:tailEnd/>
          </a:ln>
        </p:spPr>
        <p:txBody>
          <a:bodyPr>
            <a:spAutoFit/>
          </a:bodyPr>
          <a:lstStyle/>
          <a:p>
            <a:r>
              <a:rPr lang="en-US" altLang="ru-RU" b="1">
                <a:solidFill>
                  <a:srgbClr val="FF0000"/>
                </a:solidFill>
                <a:latin typeface="Courier New" pitchFamily="49" charset="0"/>
                <a:cs typeface="Courier New" pitchFamily="49" charset="0"/>
              </a:rPr>
              <a:t>&gt;DQ072993 Streptococcus thermophilus strain JIM 8229 DNA, CRISPR repeat sequence.</a:t>
            </a:r>
            <a:r>
              <a:rPr lang="ru-RU" altLang="ru-RU" b="1">
                <a:solidFill>
                  <a:srgbClr val="FF0000"/>
                </a:solidFill>
                <a:latin typeface="Courier New" pitchFamily="49" charset="0"/>
                <a:cs typeface="Courier New" pitchFamily="49" charset="0"/>
              </a:rPr>
              <a:t> </a:t>
            </a:r>
            <a:endParaRPr lang="en-US" altLang="ru-RU" b="1">
              <a:solidFill>
                <a:srgbClr val="FF0000"/>
              </a:solidFill>
              <a:latin typeface="Courier New" pitchFamily="49" charset="0"/>
              <a:cs typeface="Courier New" pitchFamily="49" charset="0"/>
            </a:endParaRPr>
          </a:p>
          <a:p>
            <a:r>
              <a:rPr lang="en-US" altLang="ru-RU" b="1">
                <a:latin typeface="Courier New" pitchFamily="49" charset="0"/>
                <a:cs typeface="Courier New" pitchFamily="49" charset="0"/>
              </a:rPr>
              <a:t>tagttaccgtataagatattcccaaacatctgatgaaaaacttttacagaaatttttagaaagtaaggattgacaaggacagttattgtttttataatcactatgtgggtataaaaacatcaaaatttcatttgaggtttttgtactctcaagatttaagtaactgtacaacgtacttcaaaggttctaactacataacacagtttttgtactctcaagatttaagtaactgtacaactaaaaccagatggtggttcttctgatactagtttttgtactctcaagatttaagtaactgtacaaccattttcttcagtcaattcgttctcaagcggtttttgtactctcaagatttaagtaactgtacaacaaaggacgggggcaatgaacaaacgacaacgtttttgtactctcaagatttaagtaactgtacaactaatatcattgatagcttcatcaaaggctgtttttgtactctcaagatttaagtaactgtacaactaaattgttccttgactccgaactgccctgtttttgtactctcaagatttaagtaactgtacaacaaacaatcgtttatctatcctcaaaggatggtttttgtactctcaagatttaagtaactgtacaacataaaaaaacgcctcaaaaaccgagacaacgtttttgtactctcaagatttaagtaactgtacaacataaaaaaacgcctcaaaaaccgagacaacgtttttgtactctcaagatttaagtaactgtacagtttgattcaacttaaaaagccagttcaattgaacttggctttttaaaatacgcgatagacataaggattgtcaggctgtccgacctctttaacttcagtcaaattgaggataggtaggctctgtttgagattttgatagta</a:t>
            </a:r>
            <a:endParaRPr lang="ru-RU" altLang="ru-RU"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Номер слайда 1"/>
          <p:cNvSpPr>
            <a:spLocks noGrp="1"/>
          </p:cNvSpPr>
          <p:nvPr>
            <p:ph type="sldNum" sz="quarter" idx="12"/>
          </p:nvPr>
        </p:nvSpPr>
        <p:spPr bwMode="auto">
          <a:noFill/>
          <a:ln>
            <a:miter lim="800000"/>
            <a:headEnd/>
            <a:tailEnd/>
          </a:ln>
        </p:spPr>
        <p:txBody>
          <a:bodyPr/>
          <a:lstStyle/>
          <a:p>
            <a:fld id="{7CA1CDF6-9111-46A7-A0D7-69D23BEE0801}" type="slidenum">
              <a:rPr lang="ru-RU" altLang="ru-RU" sz="1400" smtClean="0">
                <a:solidFill>
                  <a:schemeClr val="tx1"/>
                </a:solidFill>
              </a:rPr>
              <a:pPr/>
              <a:t>28</a:t>
            </a:fld>
            <a:endParaRPr lang="ru-RU" altLang="ru-RU" sz="1400" smtClean="0">
              <a:solidFill>
                <a:schemeClr val="tx1"/>
              </a:solidFill>
            </a:endParaRPr>
          </a:p>
        </p:txBody>
      </p:sp>
      <p:sp>
        <p:nvSpPr>
          <p:cNvPr id="29699" name="Прямоугольник 2"/>
          <p:cNvSpPr>
            <a:spLocks noChangeArrowheads="1"/>
          </p:cNvSpPr>
          <p:nvPr/>
        </p:nvSpPr>
        <p:spPr bwMode="auto">
          <a:xfrm>
            <a:off x="357188" y="928688"/>
            <a:ext cx="8072437" cy="4094162"/>
          </a:xfrm>
          <a:prstGeom prst="rect">
            <a:avLst/>
          </a:prstGeom>
          <a:noFill/>
          <a:ln w="9525">
            <a:noFill/>
            <a:miter lim="800000"/>
            <a:headEnd/>
            <a:tailEnd/>
          </a:ln>
        </p:spPr>
        <p:txBody>
          <a:bodyPr>
            <a:spAutoFit/>
          </a:bodyPr>
          <a:lstStyle/>
          <a:p>
            <a:r>
              <a:rPr lang="en-US" altLang="ru-RU" b="1">
                <a:solidFill>
                  <a:srgbClr val="FF0000"/>
                </a:solidFill>
                <a:latin typeface="Courier New" pitchFamily="49" charset="0"/>
                <a:cs typeface="Courier New" pitchFamily="49" charset="0"/>
              </a:rPr>
              <a:t>&gt;emblrelease|GU192460|GU192460 Dickeya sp. 409 CRISPR region genomic sequence. </a:t>
            </a:r>
          </a:p>
          <a:p>
            <a:r>
              <a:rPr lang="en-US" altLang="ru-RU" b="1">
                <a:latin typeface="Courier New" pitchFamily="49" charset="0"/>
                <a:cs typeface="Courier New" pitchFamily="49" charset="0"/>
              </a:rPr>
              <a:t>ccttcagcaccccttgttcctgcacttaatcaagatgagacgcagcgctggcgccgccggccagccccagtaacagaatgagtgaaaaccgttttttcatgagagttccttgcaagcctgtcaggcaaaagcgccactgtagcatgccgtttctgccgctgccggttttgacccttttttttcggcagctcataactaattgatttttaatgacgaaaatattcgactttaaaaaagggttttccaggaaaaatccagatttccctttaaaaatcagttaatagacgataaattgctacgtgttcactgccgtgtaggcagcttagaaaaagaaagacaggtaaagaaggtattatctggcgttcactgccgtgtaggcagcttagaaaggcaaagccggtaagctccgccgaacccgcaagttcactgccgtgtaggcagcttagaaaagattgatttttgcgtccaagcgctgacgtcggttcactgccgcacaggcagagattgattggtttgctggcgttaaaaactacgctgaggtgggc</a:t>
            </a:r>
            <a:endParaRPr lang="ru-RU" altLang="ru-RU"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2"/>
          <p:cNvSpPr txBox="1">
            <a:spLocks/>
          </p:cNvSpPr>
          <p:nvPr/>
        </p:nvSpPr>
        <p:spPr>
          <a:xfrm>
            <a:off x="395288" y="5878513"/>
            <a:ext cx="8286750" cy="719137"/>
          </a:xfrm>
          <a:prstGeom prst="rect">
            <a:avLst/>
          </a:prstGeom>
        </p:spPr>
        <p:txBody>
          <a:bodyPr>
            <a:normAutofit fontScale="97500"/>
          </a:bodyPr>
          <a:lstStyle/>
          <a:p>
            <a:pPr algn="ctr">
              <a:defRPr/>
            </a:pPr>
            <a:r>
              <a:rPr lang="ru-RU" sz="2800" kern="0" dirty="0">
                <a:solidFill>
                  <a:schemeClr val="tx2"/>
                </a:solidFill>
                <a:latin typeface="+mj-lt"/>
                <a:ea typeface="+mj-ea"/>
                <a:cs typeface="+mj-cs"/>
              </a:rPr>
              <a:t>Модильяни. Портреты Жанны </a:t>
            </a:r>
            <a:r>
              <a:rPr lang="ru-RU" sz="2800" kern="0" dirty="0" err="1">
                <a:solidFill>
                  <a:schemeClr val="tx2"/>
                </a:solidFill>
                <a:latin typeface="+mj-lt"/>
                <a:ea typeface="+mj-ea"/>
                <a:cs typeface="+mj-cs"/>
              </a:rPr>
              <a:t>Эбютернь</a:t>
            </a:r>
            <a:r>
              <a:rPr lang="ru-RU" sz="2800" kern="0" dirty="0">
                <a:solidFill>
                  <a:schemeClr val="tx2"/>
                </a:solidFill>
                <a:latin typeface="+mj-lt"/>
                <a:ea typeface="+mj-ea"/>
                <a:cs typeface="+mj-cs"/>
              </a:rPr>
              <a:t>. 1918</a:t>
            </a:r>
          </a:p>
        </p:txBody>
      </p:sp>
      <p:sp>
        <p:nvSpPr>
          <p:cNvPr id="3" name="Rectangle 2"/>
          <p:cNvSpPr txBox="1">
            <a:spLocks noChangeArrowheads="1"/>
          </p:cNvSpPr>
          <p:nvPr/>
        </p:nvSpPr>
        <p:spPr>
          <a:xfrm>
            <a:off x="642938" y="5214938"/>
            <a:ext cx="7772400" cy="685800"/>
          </a:xfrm>
          <a:prstGeom prst="rect">
            <a:avLst/>
          </a:prstGeom>
        </p:spPr>
        <p:txBody>
          <a:bodyPr bIns="0" anchor="b">
            <a:normAutofit/>
          </a:bodyPr>
          <a:lstStyle/>
          <a:p>
            <a:pPr>
              <a:defRPr/>
            </a:pPr>
            <a:endParaRPr lang="ru-RU" sz="2800" i="1" dirty="0">
              <a:solidFill>
                <a:schemeClr val="bg2">
                  <a:shade val="25000"/>
                </a:schemeClr>
              </a:solidFill>
              <a:latin typeface="+mj-lt"/>
              <a:ea typeface="+mj-ea"/>
              <a:cs typeface="+mj-cs"/>
            </a:endParaRPr>
          </a:p>
        </p:txBody>
      </p:sp>
      <p:sp>
        <p:nvSpPr>
          <p:cNvPr id="4" name="Rectangle 6"/>
          <p:cNvSpPr>
            <a:spLocks noChangeArrowheads="1"/>
          </p:cNvSpPr>
          <p:nvPr/>
        </p:nvSpPr>
        <p:spPr bwMode="auto">
          <a:xfrm>
            <a:off x="0" y="0"/>
            <a:ext cx="5105400" cy="609600"/>
          </a:xfrm>
          <a:prstGeom prst="rect">
            <a:avLst/>
          </a:prstGeom>
          <a:noFill/>
          <a:ln w="9525">
            <a:noFill/>
            <a:miter lim="800000"/>
            <a:headEnd/>
            <a:tailEnd/>
          </a:ln>
        </p:spPr>
        <p:txBody>
          <a:bodyPr anchor="ctr"/>
          <a:lstStyle/>
          <a:p>
            <a:pPr algn="ctr"/>
            <a:endParaRPr lang="ru-RU" altLang="ru-RU" sz="4400">
              <a:solidFill>
                <a:srgbClr val="147C1E"/>
              </a:solidFill>
              <a:latin typeface="Comic Sans MS" pitchFamily="66" charset="0"/>
            </a:endParaRPr>
          </a:p>
        </p:txBody>
      </p:sp>
      <p:pic>
        <p:nvPicPr>
          <p:cNvPr id="30725" name="Picture 3" descr="F:\Common\Education\FBB\Year_05\Term4\Alignment\Pr_3-1\modigliani.jpg"/>
          <p:cNvPicPr>
            <a:picLocks noChangeAspect="1" noChangeArrowheads="1"/>
          </p:cNvPicPr>
          <p:nvPr/>
        </p:nvPicPr>
        <p:blipFill>
          <a:blip r:embed="rId2" cstate="print"/>
          <a:srcRect/>
          <a:stretch>
            <a:fillRect/>
          </a:stretch>
        </p:blipFill>
        <p:spPr bwMode="auto">
          <a:xfrm>
            <a:off x="495300" y="1231900"/>
            <a:ext cx="3230563" cy="4683125"/>
          </a:xfrm>
          <a:prstGeom prst="rect">
            <a:avLst/>
          </a:prstGeom>
          <a:noFill/>
          <a:ln w="9525">
            <a:noFill/>
            <a:miter lim="800000"/>
            <a:headEnd/>
            <a:tailEnd/>
          </a:ln>
        </p:spPr>
      </p:pic>
      <p:pic>
        <p:nvPicPr>
          <p:cNvPr id="30726" name="Picture 4" descr="F:\Common\Education\FBB\Year_05\Term4\Alignment\Pr_3-1\am053.jpg"/>
          <p:cNvPicPr>
            <a:picLocks noChangeAspect="1" noChangeArrowheads="1"/>
          </p:cNvPicPr>
          <p:nvPr/>
        </p:nvPicPr>
        <p:blipFill>
          <a:blip r:embed="rId3" cstate="print"/>
          <a:srcRect/>
          <a:stretch>
            <a:fillRect/>
          </a:stretch>
        </p:blipFill>
        <p:spPr bwMode="auto">
          <a:xfrm>
            <a:off x="5219700" y="1196975"/>
            <a:ext cx="2800350" cy="4743450"/>
          </a:xfrm>
          <a:prstGeom prst="rect">
            <a:avLst/>
          </a:prstGeom>
          <a:noFill/>
          <a:ln w="9525">
            <a:noFill/>
            <a:miter lim="800000"/>
            <a:headEnd/>
            <a:tailEnd/>
          </a:ln>
        </p:spPr>
      </p:pic>
      <p:sp>
        <p:nvSpPr>
          <p:cNvPr id="30727" name="TextBox 6"/>
          <p:cNvSpPr txBox="1">
            <a:spLocks noChangeArrowheads="1"/>
          </p:cNvSpPr>
          <p:nvPr/>
        </p:nvSpPr>
        <p:spPr bwMode="auto">
          <a:xfrm>
            <a:off x="179388" y="188913"/>
            <a:ext cx="8785225" cy="522287"/>
          </a:xfrm>
          <a:prstGeom prst="rect">
            <a:avLst/>
          </a:prstGeom>
          <a:noFill/>
          <a:ln w="9525">
            <a:noFill/>
            <a:miter lim="800000"/>
            <a:headEnd/>
            <a:tailEnd/>
          </a:ln>
        </p:spPr>
        <p:txBody>
          <a:bodyPr>
            <a:spAutoFit/>
          </a:bodyPr>
          <a:lstStyle/>
          <a:p>
            <a:r>
              <a:rPr lang="ru-RU" altLang="ru-RU" sz="2800" b="1" u="sng"/>
              <a:t>Сходство</a:t>
            </a:r>
            <a:r>
              <a:rPr lang="ru-RU" altLang="ru-RU" sz="2800"/>
              <a:t> – одно из основных понятий биоинформатики</a:t>
            </a:r>
          </a:p>
        </p:txBody>
      </p:sp>
      <p:sp>
        <p:nvSpPr>
          <p:cNvPr id="30728" name="Номер слайда 7"/>
          <p:cNvSpPr>
            <a:spLocks noGrp="1"/>
          </p:cNvSpPr>
          <p:nvPr>
            <p:ph type="sldNum" sz="quarter" idx="12"/>
          </p:nvPr>
        </p:nvSpPr>
        <p:spPr bwMode="auto">
          <a:noFill/>
          <a:ln>
            <a:miter lim="800000"/>
            <a:headEnd/>
            <a:tailEnd/>
          </a:ln>
        </p:spPr>
        <p:txBody>
          <a:bodyPr/>
          <a:lstStyle/>
          <a:p>
            <a:fld id="{23317897-BA74-4A0D-A5DB-2F6A546C606A}" type="slidenum">
              <a:rPr lang="ru-RU" altLang="ru-RU" sz="1400" smtClean="0">
                <a:solidFill>
                  <a:schemeClr val="tx1"/>
                </a:solidFill>
              </a:rPr>
              <a:pPr/>
              <a:t>29</a:t>
            </a:fld>
            <a:endParaRPr lang="ru-RU" altLang="ru-RU" sz="140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utoUpdateAnimBg="0"/>
      <p:bldP spid="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68313" y="476250"/>
            <a:ext cx="7886700" cy="615950"/>
          </a:xfrm>
        </p:spPr>
        <p:txBody>
          <a:bodyPr/>
          <a:lstStyle/>
          <a:p>
            <a:pPr eaLnBrk="1" hangingPunct="1"/>
            <a:r>
              <a:rPr lang="en-US" altLang="ru-RU" smtClean="0"/>
              <a:t>1. </a:t>
            </a:r>
            <a:r>
              <a:rPr lang="ru-RU" altLang="ru-RU" sz="4000" smtClean="0"/>
              <a:t>Зачем редактировать геномы</a:t>
            </a:r>
            <a:endParaRPr lang="ru-RU" altLang="ru-RU" smtClean="0"/>
          </a:p>
        </p:txBody>
      </p:sp>
      <p:sp>
        <p:nvSpPr>
          <p:cNvPr id="4099" name="Содержимое 2"/>
          <p:cNvSpPr>
            <a:spLocks noGrp="1"/>
          </p:cNvSpPr>
          <p:nvPr>
            <p:ph idx="1"/>
          </p:nvPr>
        </p:nvSpPr>
        <p:spPr>
          <a:xfrm>
            <a:off x="250825" y="1349375"/>
            <a:ext cx="8642350" cy="4895850"/>
          </a:xfrm>
        </p:spPr>
        <p:txBody>
          <a:bodyPr/>
          <a:lstStyle/>
          <a:p>
            <a:pPr eaLnBrk="1" hangingPunct="1">
              <a:buFont typeface="Arial" panose="020B0604020202020204" pitchFamily="34" charset="0"/>
              <a:buChar char="•"/>
              <a:defRPr/>
            </a:pPr>
            <a:r>
              <a:rPr lang="ru-RU" altLang="ru-RU" dirty="0" smtClean="0"/>
              <a:t>Более</a:t>
            </a:r>
            <a:r>
              <a:rPr lang="ru-RU" altLang="ru-RU" dirty="0" smtClean="0">
                <a:solidFill>
                  <a:srgbClr val="FF0000"/>
                </a:solidFill>
              </a:rPr>
              <a:t> 4 000 </a:t>
            </a:r>
            <a:r>
              <a:rPr lang="ru-RU" altLang="ru-RU" dirty="0" smtClean="0"/>
              <a:t>наследственных (моногенных) заболеваний</a:t>
            </a:r>
          </a:p>
          <a:p>
            <a:pPr lvl="1" eaLnBrk="1" hangingPunct="1">
              <a:buFont typeface="Arial" panose="020B0604020202020204" pitchFamily="34" charset="0"/>
              <a:buChar char="•"/>
              <a:defRPr/>
            </a:pPr>
            <a:r>
              <a:rPr lang="ru-RU" altLang="ru-RU" dirty="0" smtClean="0"/>
              <a:t>Серповидная клеточная анемия (</a:t>
            </a:r>
            <a:r>
              <a:rPr lang="en-US" altLang="ru-RU" dirty="0" smtClean="0"/>
              <a:t>beta </a:t>
            </a:r>
            <a:r>
              <a:rPr lang="en-US" altLang="ru-RU" dirty="0" err="1" smtClean="0"/>
              <a:t>talassemia</a:t>
            </a:r>
            <a:r>
              <a:rPr lang="en-US" altLang="ru-RU" dirty="0" smtClean="0"/>
              <a:t>)</a:t>
            </a:r>
            <a:r>
              <a:rPr lang="ru-RU" altLang="ru-RU" dirty="0" smtClean="0"/>
              <a:t> 1/625</a:t>
            </a:r>
            <a:endParaRPr lang="en-US" altLang="ru-RU" dirty="0" smtClean="0"/>
          </a:p>
          <a:p>
            <a:pPr lvl="1" eaLnBrk="1" hangingPunct="1">
              <a:buFont typeface="Arial" panose="020B0604020202020204" pitchFamily="34" charset="0"/>
              <a:buChar char="•"/>
              <a:defRPr/>
            </a:pPr>
            <a:r>
              <a:rPr lang="ru-RU" altLang="ru-RU" dirty="0" err="1" smtClean="0"/>
              <a:t>Муковисцидоз</a:t>
            </a:r>
            <a:r>
              <a:rPr lang="ru-RU" altLang="ru-RU" dirty="0" smtClean="0"/>
              <a:t> 1/2 000</a:t>
            </a:r>
          </a:p>
          <a:p>
            <a:pPr lvl="1" eaLnBrk="1" hangingPunct="1">
              <a:buFont typeface="Arial" panose="020B0604020202020204" pitchFamily="34" charset="0"/>
              <a:buChar char="•"/>
              <a:defRPr/>
            </a:pPr>
            <a:r>
              <a:rPr lang="ru-RU" altLang="ru-RU" dirty="0" smtClean="0"/>
              <a:t>Болезнь </a:t>
            </a:r>
            <a:r>
              <a:rPr lang="ru-RU" altLang="ru-RU" dirty="0" err="1" smtClean="0"/>
              <a:t>Хангтинтона</a:t>
            </a:r>
            <a:r>
              <a:rPr lang="ru-RU" altLang="ru-RU" dirty="0" smtClean="0"/>
              <a:t>  3</a:t>
            </a:r>
            <a:r>
              <a:rPr lang="en-US" altLang="ru-RU" dirty="0" smtClean="0"/>
              <a:t>/100 000 </a:t>
            </a:r>
            <a:r>
              <a:rPr lang="ru-RU" altLang="ru-RU" dirty="0" smtClean="0"/>
              <a:t>у европейцев</a:t>
            </a:r>
          </a:p>
          <a:p>
            <a:pPr lvl="1" eaLnBrk="1" hangingPunct="1">
              <a:buFont typeface="Arial" panose="020B0604020202020204" pitchFamily="34" charset="0"/>
              <a:buChar char="•"/>
              <a:defRPr/>
            </a:pPr>
            <a:r>
              <a:rPr lang="ru-RU" altLang="ru-RU" dirty="0" smtClean="0"/>
              <a:t>Синдром </a:t>
            </a:r>
            <a:r>
              <a:rPr lang="ru-RU" altLang="ru-RU" dirty="0" err="1" smtClean="0"/>
              <a:t>Ангельмана</a:t>
            </a:r>
            <a:r>
              <a:rPr lang="ru-RU" altLang="ru-RU" dirty="0" smtClean="0"/>
              <a:t> 1/12 000</a:t>
            </a:r>
          </a:p>
          <a:p>
            <a:pPr lvl="1" eaLnBrk="1" hangingPunct="1">
              <a:buFont typeface="Arial" panose="020B0604020202020204" pitchFamily="34" charset="0"/>
              <a:buChar char="•"/>
              <a:defRPr/>
            </a:pPr>
            <a:r>
              <a:rPr lang="ru-RU" altLang="ru-RU" dirty="0" smtClean="0"/>
              <a:t>……….</a:t>
            </a:r>
          </a:p>
          <a:p>
            <a:pPr marL="457200" lvl="1" indent="0" eaLnBrk="1" hangingPunct="1">
              <a:buFont typeface="Arial" panose="020B0604020202020204" pitchFamily="34" charset="0"/>
              <a:buNone/>
              <a:defRPr/>
            </a:pPr>
            <a:r>
              <a:rPr lang="ru-RU" altLang="ru-RU" sz="2800" dirty="0" smtClean="0">
                <a:solidFill>
                  <a:srgbClr val="FF0000"/>
                </a:solidFill>
              </a:rPr>
              <a:t>Их лечение – фантастика, перспектива или реальность? </a:t>
            </a:r>
          </a:p>
          <a:p>
            <a:pPr eaLnBrk="1" hangingPunct="1">
              <a:buFont typeface="Arial" panose="020B0604020202020204" pitchFamily="34" charset="0"/>
              <a:buChar char="•"/>
              <a:defRPr/>
            </a:pPr>
            <a:r>
              <a:rPr lang="ru-RU" altLang="ru-RU" dirty="0" smtClean="0"/>
              <a:t>Биотехнология</a:t>
            </a:r>
          </a:p>
          <a:p>
            <a:pPr lvl="1" eaLnBrk="1" hangingPunct="1">
              <a:buFont typeface="Arial" panose="020B0604020202020204" pitchFamily="34" charset="0"/>
              <a:buChar char="•"/>
              <a:defRPr/>
            </a:pPr>
            <a:r>
              <a:rPr lang="ru-RU" altLang="ru-RU" dirty="0" smtClean="0">
                <a:solidFill>
                  <a:srgbClr val="FF0000"/>
                </a:solidFill>
              </a:rPr>
              <a:t>……………..</a:t>
            </a:r>
            <a:endParaRPr lang="ru-RU" altLang="ru-RU" dirty="0" smtClean="0">
              <a:solidFill>
                <a:srgbClr val="FF0000"/>
              </a:solidFill>
            </a:endParaRPr>
          </a:p>
        </p:txBody>
      </p:sp>
      <p:sp>
        <p:nvSpPr>
          <p:cNvPr id="4100" name="Номер слайда 3"/>
          <p:cNvSpPr>
            <a:spLocks noGrp="1"/>
          </p:cNvSpPr>
          <p:nvPr>
            <p:ph type="sldNum" sz="quarter" idx="12"/>
          </p:nvPr>
        </p:nvSpPr>
        <p:spPr bwMode="auto">
          <a:noFill/>
          <a:ln>
            <a:miter lim="800000"/>
            <a:headEnd/>
            <a:tailEnd/>
          </a:ln>
        </p:spPr>
        <p:txBody>
          <a:bodyPr/>
          <a:lstStyle/>
          <a:p>
            <a:fld id="{18FCABE5-4472-458C-ADE4-4DC03D827836}" type="slidenum">
              <a:rPr lang="ru-RU" altLang="ru-RU" smtClean="0"/>
              <a:pPr/>
              <a:t>3</a:t>
            </a:fld>
            <a:endParaRPr lang="ru-RU" altLang="ru-RU"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684213" y="0"/>
            <a:ext cx="7772400" cy="1143000"/>
          </a:xfrm>
        </p:spPr>
        <p:txBody>
          <a:bodyPr/>
          <a:lstStyle/>
          <a:p>
            <a:pPr eaLnBrk="1" hangingPunct="1"/>
            <a:r>
              <a:rPr lang="ru-RU" altLang="ru-RU" smtClean="0"/>
              <a:t>Открытие 2</a:t>
            </a:r>
          </a:p>
        </p:txBody>
      </p:sp>
      <p:sp>
        <p:nvSpPr>
          <p:cNvPr id="31747" name="Содержимое 2"/>
          <p:cNvSpPr>
            <a:spLocks noGrp="1"/>
          </p:cNvSpPr>
          <p:nvPr>
            <p:ph idx="1"/>
          </p:nvPr>
        </p:nvSpPr>
        <p:spPr>
          <a:xfrm>
            <a:off x="179388" y="836613"/>
            <a:ext cx="8785225" cy="863600"/>
          </a:xfrm>
        </p:spPr>
        <p:txBody>
          <a:bodyPr/>
          <a:lstStyle/>
          <a:p>
            <a:pPr eaLnBrk="1" hangingPunct="1"/>
            <a:r>
              <a:rPr lang="ru-RU" altLang="ru-RU" sz="2400" b="1" smtClean="0"/>
              <a:t>(2002) </a:t>
            </a:r>
            <a:r>
              <a:rPr lang="en-US" altLang="ru-RU" sz="2400" smtClean="0"/>
              <a:t>Jansen et al.</a:t>
            </a:r>
            <a:r>
              <a:rPr lang="ru-RU" altLang="ru-RU" sz="2400" smtClean="0"/>
              <a:t> обнаружили, что рядом с </a:t>
            </a:r>
            <a:r>
              <a:rPr lang="en-US" altLang="ru-RU" sz="2400" smtClean="0"/>
              <a:t>CRISPR </a:t>
            </a:r>
            <a:r>
              <a:rPr lang="ru-RU" altLang="ru-RU" sz="2400" smtClean="0"/>
              <a:t>на ДНК почти всегда </a:t>
            </a:r>
            <a:r>
              <a:rPr lang="ru-RU" altLang="ru-RU" sz="2400" i="1" u="sng" smtClean="0">
                <a:solidFill>
                  <a:srgbClr val="C00000"/>
                </a:solidFill>
              </a:rPr>
              <a:t>закодированы похожие гены</a:t>
            </a:r>
            <a:r>
              <a:rPr lang="ru-RU" altLang="ru-RU" sz="2400" smtClean="0"/>
              <a:t>, названные </a:t>
            </a:r>
            <a:r>
              <a:rPr lang="en-US" altLang="ru-RU" sz="2400" b="1" smtClean="0"/>
              <a:t>cas</a:t>
            </a:r>
            <a:r>
              <a:rPr lang="en-US" altLang="ru-RU" sz="2400" smtClean="0"/>
              <a:t>.</a:t>
            </a:r>
            <a:r>
              <a:rPr lang="ru-RU" altLang="ru-RU" sz="2400" smtClean="0"/>
              <a:t> </a:t>
            </a:r>
            <a:endParaRPr lang="en-US" altLang="ru-RU" sz="2400" smtClean="0"/>
          </a:p>
        </p:txBody>
      </p:sp>
      <p:sp>
        <p:nvSpPr>
          <p:cNvPr id="31748" name="Номер слайда 5"/>
          <p:cNvSpPr>
            <a:spLocks noGrp="1"/>
          </p:cNvSpPr>
          <p:nvPr>
            <p:ph type="sldNum" sz="quarter" idx="12"/>
          </p:nvPr>
        </p:nvSpPr>
        <p:spPr bwMode="auto">
          <a:noFill/>
          <a:ln>
            <a:miter lim="800000"/>
            <a:headEnd/>
            <a:tailEnd/>
          </a:ln>
        </p:spPr>
        <p:txBody>
          <a:bodyPr/>
          <a:lstStyle/>
          <a:p>
            <a:fld id="{BB55A652-3CD9-4CFB-9E84-0F004C223BBF}" type="slidenum">
              <a:rPr lang="ru-RU" altLang="ru-RU" sz="1400" smtClean="0">
                <a:solidFill>
                  <a:schemeClr val="tx1"/>
                </a:solidFill>
              </a:rPr>
              <a:pPr/>
              <a:t>30</a:t>
            </a:fld>
            <a:endParaRPr lang="ru-RU" altLang="ru-RU" sz="1400" smtClean="0">
              <a:solidFill>
                <a:schemeClr val="tx1"/>
              </a:solidFill>
            </a:endParaRPr>
          </a:p>
        </p:txBody>
      </p:sp>
      <p:pic>
        <p:nvPicPr>
          <p:cNvPr id="31749" name="Picture 2"/>
          <p:cNvPicPr>
            <a:picLocks noChangeAspect="1" noChangeArrowheads="1"/>
          </p:cNvPicPr>
          <p:nvPr/>
        </p:nvPicPr>
        <p:blipFill>
          <a:blip r:embed="rId2" cstate="print"/>
          <a:srcRect/>
          <a:stretch>
            <a:fillRect/>
          </a:stretch>
        </p:blipFill>
        <p:spPr bwMode="auto">
          <a:xfrm>
            <a:off x="179388" y="1628775"/>
            <a:ext cx="8763000" cy="3024188"/>
          </a:xfrm>
          <a:prstGeom prst="rect">
            <a:avLst/>
          </a:prstGeom>
          <a:noFill/>
          <a:ln w="9525">
            <a:noFill/>
            <a:miter lim="800000"/>
            <a:headEnd/>
            <a:tailEnd/>
          </a:ln>
        </p:spPr>
      </p:pic>
      <p:sp>
        <p:nvSpPr>
          <p:cNvPr id="31750" name="TextBox 4"/>
          <p:cNvSpPr txBox="1">
            <a:spLocks noChangeArrowheads="1"/>
          </p:cNvSpPr>
          <p:nvPr/>
        </p:nvSpPr>
        <p:spPr bwMode="auto">
          <a:xfrm>
            <a:off x="179388" y="4652963"/>
            <a:ext cx="7488237" cy="1631950"/>
          </a:xfrm>
          <a:prstGeom prst="rect">
            <a:avLst/>
          </a:prstGeom>
          <a:noFill/>
          <a:ln w="9525">
            <a:noFill/>
            <a:miter lim="800000"/>
            <a:headEnd/>
            <a:tailEnd/>
          </a:ln>
        </p:spPr>
        <p:txBody>
          <a:bodyPr>
            <a:spAutoFit/>
          </a:bodyPr>
          <a:lstStyle/>
          <a:p>
            <a:r>
              <a:rPr lang="ru-RU" altLang="ru-RU"/>
              <a:t>Современные данные о строении </a:t>
            </a:r>
            <a:r>
              <a:rPr lang="en-US" altLang="ru-RU"/>
              <a:t>CRISPR </a:t>
            </a:r>
            <a:r>
              <a:rPr lang="ru-RU" altLang="ru-RU"/>
              <a:t>кассеты. Схема ДНК.</a:t>
            </a:r>
          </a:p>
          <a:p>
            <a:r>
              <a:rPr lang="en-US" altLang="ru-RU" i="1"/>
              <a:t>R - </a:t>
            </a:r>
            <a:r>
              <a:rPr lang="ru-RU" altLang="ru-RU" i="1"/>
              <a:t>повтор</a:t>
            </a:r>
          </a:p>
          <a:p>
            <a:r>
              <a:rPr lang="en-US" altLang="ru-RU" i="1"/>
              <a:t>S - </a:t>
            </a:r>
            <a:r>
              <a:rPr lang="ru-RU" altLang="ru-RU" i="1"/>
              <a:t>участки между повторами</a:t>
            </a:r>
          </a:p>
          <a:p>
            <a:r>
              <a:rPr lang="en-US" altLang="ru-RU" i="1"/>
              <a:t>L – </a:t>
            </a:r>
            <a:r>
              <a:rPr lang="ru-RU" altLang="ru-RU" i="1"/>
              <a:t>участок между генами и </a:t>
            </a:r>
            <a:r>
              <a:rPr lang="en-US" altLang="ru-RU" i="1"/>
              <a:t>CRISPR</a:t>
            </a:r>
          </a:p>
          <a:p>
            <a:r>
              <a:rPr lang="ru-RU" altLang="ru-RU" i="1"/>
              <a:t>Остальные цилиндры  - кодирующие последовательности</a:t>
            </a:r>
            <a:endParaRPr lang="ru-RU" alt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684213" y="1052513"/>
            <a:ext cx="7772400" cy="1143000"/>
          </a:xfrm>
        </p:spPr>
        <p:txBody>
          <a:bodyPr rtlCol="0">
            <a:normAutofit fontScale="90000"/>
          </a:bodyPr>
          <a:lstStyle/>
          <a:p>
            <a:pPr eaLnBrk="1" fontAlgn="auto" hangingPunct="1">
              <a:spcAft>
                <a:spcPts val="0"/>
              </a:spcAft>
              <a:defRPr/>
            </a:pPr>
            <a:r>
              <a:rPr lang="ru-RU" altLang="ru-RU" smtClean="0"/>
              <a:t>Высказывались разные гипотезы о функции </a:t>
            </a:r>
            <a:r>
              <a:rPr lang="en-US" altLang="ru-RU" smtClean="0"/>
              <a:t>CRISPR</a:t>
            </a:r>
            <a:endParaRPr lang="ru-RU" altLang="ru-RU" smtClean="0"/>
          </a:p>
        </p:txBody>
      </p:sp>
      <p:sp>
        <p:nvSpPr>
          <p:cNvPr id="32771" name="Содержимое 2"/>
          <p:cNvSpPr>
            <a:spLocks noGrp="1"/>
          </p:cNvSpPr>
          <p:nvPr>
            <p:ph idx="1"/>
          </p:nvPr>
        </p:nvSpPr>
        <p:spPr>
          <a:xfrm>
            <a:off x="684213" y="2852738"/>
            <a:ext cx="7772400" cy="2455862"/>
          </a:xfrm>
        </p:spPr>
        <p:txBody>
          <a:bodyPr/>
          <a:lstStyle/>
          <a:p>
            <a:pPr eaLnBrk="1" hangingPunct="1"/>
            <a:r>
              <a:rPr lang="ru-RU" altLang="ru-RU" smtClean="0"/>
              <a:t> </a:t>
            </a:r>
            <a:r>
              <a:rPr lang="en-US" altLang="ru-RU" sz="2400" smtClean="0"/>
              <a:t>CRISPR</a:t>
            </a:r>
            <a:r>
              <a:rPr lang="ru-RU" altLang="ru-RU" sz="2400" smtClean="0"/>
              <a:t> </a:t>
            </a:r>
            <a:r>
              <a:rPr lang="en-US" altLang="ru-RU" sz="2400" smtClean="0"/>
              <a:t> </a:t>
            </a:r>
            <a:r>
              <a:rPr lang="ru-RU" altLang="ru-RU" sz="2400" smtClean="0"/>
              <a:t>отвечают за </a:t>
            </a:r>
          </a:p>
          <a:p>
            <a:pPr lvl="1" eaLnBrk="1" hangingPunct="1"/>
            <a:r>
              <a:rPr lang="ru-RU" altLang="ru-RU" sz="2000" smtClean="0"/>
              <a:t>развитие бактерии </a:t>
            </a:r>
            <a:r>
              <a:rPr lang="en-US" altLang="ru-RU" sz="2000" smtClean="0"/>
              <a:t>(Thony-Meyer </a:t>
            </a:r>
            <a:r>
              <a:rPr lang="ru-RU" altLang="ru-RU" sz="2000" smtClean="0"/>
              <a:t>и </a:t>
            </a:r>
            <a:r>
              <a:rPr lang="en-US" altLang="ru-RU" sz="2000" smtClean="0"/>
              <a:t>Kaiser, 1993)</a:t>
            </a:r>
            <a:endParaRPr lang="ru-RU" altLang="ru-RU" sz="2000" smtClean="0"/>
          </a:p>
          <a:p>
            <a:pPr lvl="1" eaLnBrk="1" hangingPunct="1"/>
            <a:r>
              <a:rPr lang="ru-RU" altLang="ru-RU" sz="2000" smtClean="0"/>
              <a:t>правильную дупликацию ДНК (репликацию) при делении бактерии </a:t>
            </a:r>
            <a:r>
              <a:rPr lang="en-US" altLang="ru-RU" sz="2000" smtClean="0"/>
              <a:t>(Mojica et al., 1995) </a:t>
            </a:r>
            <a:endParaRPr lang="ru-RU" altLang="ru-RU" sz="2000" smtClean="0"/>
          </a:p>
          <a:p>
            <a:pPr lvl="1" eaLnBrk="1" hangingPunct="1"/>
            <a:r>
              <a:rPr lang="ru-RU" altLang="ru-RU" sz="2000" smtClean="0"/>
              <a:t>исправление </a:t>
            </a:r>
            <a:r>
              <a:rPr lang="en-US" altLang="ru-RU" sz="2000" smtClean="0"/>
              <a:t>“</a:t>
            </a:r>
            <a:r>
              <a:rPr lang="ru-RU" altLang="ru-RU" sz="2000" smtClean="0"/>
              <a:t>ошибок</a:t>
            </a:r>
            <a:r>
              <a:rPr lang="en-US" altLang="ru-RU" sz="2000" smtClean="0"/>
              <a:t>” </a:t>
            </a:r>
            <a:r>
              <a:rPr lang="ru-RU" altLang="ru-RU" sz="2000" smtClean="0"/>
              <a:t>в ДНК </a:t>
            </a:r>
            <a:r>
              <a:rPr lang="en-US" altLang="ru-RU" sz="2000" smtClean="0"/>
              <a:t>(Makarova et al.,</a:t>
            </a:r>
            <a:r>
              <a:rPr lang="ru-RU" altLang="ru-RU" sz="2000" smtClean="0"/>
              <a:t> 2002).</a:t>
            </a:r>
          </a:p>
        </p:txBody>
      </p:sp>
      <p:sp>
        <p:nvSpPr>
          <p:cNvPr id="32772" name="Номер слайда 3"/>
          <p:cNvSpPr>
            <a:spLocks noGrp="1"/>
          </p:cNvSpPr>
          <p:nvPr>
            <p:ph type="sldNum" sz="quarter" idx="12"/>
          </p:nvPr>
        </p:nvSpPr>
        <p:spPr bwMode="auto">
          <a:noFill/>
          <a:ln>
            <a:miter lim="800000"/>
            <a:headEnd/>
            <a:tailEnd/>
          </a:ln>
        </p:spPr>
        <p:txBody>
          <a:bodyPr/>
          <a:lstStyle/>
          <a:p>
            <a:fld id="{8A5F9220-69AF-4E6B-9D46-60EF110F42B2}" type="slidenum">
              <a:rPr lang="ru-RU" altLang="ru-RU" sz="1400" smtClean="0">
                <a:solidFill>
                  <a:schemeClr val="tx1"/>
                </a:solidFill>
              </a:rPr>
              <a:pPr/>
              <a:t>31</a:t>
            </a:fld>
            <a:endParaRPr lang="ru-RU" altLang="ru-RU" sz="1400" smtClean="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684213" y="333375"/>
            <a:ext cx="7772400" cy="1143000"/>
          </a:xfrm>
        </p:spPr>
        <p:txBody>
          <a:bodyPr/>
          <a:lstStyle/>
          <a:p>
            <a:pPr eaLnBrk="1" hangingPunct="1"/>
            <a:r>
              <a:rPr lang="ru-RU" altLang="ru-RU" smtClean="0"/>
              <a:t>Открытие 3 и Гипотеза</a:t>
            </a:r>
          </a:p>
        </p:txBody>
      </p:sp>
      <p:sp>
        <p:nvSpPr>
          <p:cNvPr id="33795" name="Содержимое 2"/>
          <p:cNvSpPr>
            <a:spLocks noGrp="1"/>
          </p:cNvSpPr>
          <p:nvPr>
            <p:ph idx="1"/>
          </p:nvPr>
        </p:nvSpPr>
        <p:spPr>
          <a:xfrm>
            <a:off x="685800" y="1557338"/>
            <a:ext cx="7772400" cy="4967287"/>
          </a:xfrm>
        </p:spPr>
        <p:txBody>
          <a:bodyPr/>
          <a:lstStyle/>
          <a:p>
            <a:pPr eaLnBrk="1" hangingPunct="1"/>
            <a:r>
              <a:rPr lang="en-US" altLang="ru-RU" smtClean="0"/>
              <a:t>CRISPR </a:t>
            </a:r>
            <a:r>
              <a:rPr lang="ru-RU" altLang="ru-RU" smtClean="0"/>
              <a:t>содержат </a:t>
            </a:r>
            <a:r>
              <a:rPr lang="ru-RU" altLang="ru-RU" smtClean="0">
                <a:solidFill>
                  <a:srgbClr val="C00000"/>
                </a:solidFill>
              </a:rPr>
              <a:t>участки, очень похожие по последовательности на участки ДНК бактериофагов</a:t>
            </a:r>
            <a:r>
              <a:rPr lang="ru-RU" altLang="ru-RU" smtClean="0"/>
              <a:t>! </a:t>
            </a:r>
            <a:r>
              <a:rPr lang="en-US" altLang="ru-RU" smtClean="0"/>
              <a:t>(Bolotin et al.,</a:t>
            </a:r>
            <a:r>
              <a:rPr lang="ru-RU" altLang="ru-RU" smtClean="0"/>
              <a:t> </a:t>
            </a:r>
            <a:r>
              <a:rPr lang="en-US" altLang="ru-RU" smtClean="0"/>
              <a:t>2005; Mojica et al., 2005; Pourcel et al., 2005)</a:t>
            </a:r>
            <a:r>
              <a:rPr lang="ru-RU" altLang="ru-RU" smtClean="0"/>
              <a:t/>
            </a:r>
            <a:br>
              <a:rPr lang="ru-RU" altLang="ru-RU" smtClean="0"/>
            </a:br>
            <a:r>
              <a:rPr lang="ru-RU" altLang="ru-RU" smtClean="0"/>
              <a:t/>
            </a:r>
            <a:br>
              <a:rPr lang="ru-RU" altLang="ru-RU" smtClean="0"/>
            </a:br>
            <a:r>
              <a:rPr lang="ru-RU" altLang="ru-RU" smtClean="0"/>
              <a:t>Все три группы исследователей предположили, что </a:t>
            </a:r>
            <a:r>
              <a:rPr lang="en-US" altLang="ru-RU" smtClean="0"/>
              <a:t>CRISPR </a:t>
            </a:r>
            <a:r>
              <a:rPr lang="ru-RU" altLang="ru-RU" smtClean="0"/>
              <a:t>служит для защиты от фагов</a:t>
            </a:r>
            <a:br>
              <a:rPr lang="ru-RU" altLang="ru-RU" smtClean="0"/>
            </a:br>
            <a:endParaRPr lang="ru-RU" altLang="ru-RU" smtClean="0"/>
          </a:p>
          <a:p>
            <a:pPr eaLnBrk="1" hangingPunct="1"/>
            <a:r>
              <a:rPr lang="en-US" altLang="ru-RU" smtClean="0"/>
              <a:t>Makarova et al., 2006</a:t>
            </a:r>
            <a:r>
              <a:rPr lang="ru-RU" altLang="ru-RU" smtClean="0"/>
              <a:t>,</a:t>
            </a:r>
            <a:r>
              <a:rPr lang="en-US" altLang="ru-RU" smtClean="0"/>
              <a:t> </a:t>
            </a:r>
            <a:r>
              <a:rPr lang="ru-RU" altLang="ru-RU" smtClean="0"/>
              <a:t>собрали все данные о </a:t>
            </a:r>
            <a:r>
              <a:rPr lang="en-US" altLang="ru-RU" smtClean="0"/>
              <a:t>CRISPR </a:t>
            </a:r>
            <a:r>
              <a:rPr lang="ru-RU" altLang="ru-RU" smtClean="0"/>
              <a:t>в геномах </a:t>
            </a:r>
            <a:r>
              <a:rPr lang="ru-RU" altLang="ru-RU" smtClean="0">
                <a:solidFill>
                  <a:srgbClr val="C00000"/>
                </a:solidFill>
              </a:rPr>
              <a:t>прокариот</a:t>
            </a:r>
            <a:r>
              <a:rPr lang="ru-RU" altLang="ru-RU" smtClean="0"/>
              <a:t> и обосновали эту гипотезу методами биоинформатики.</a:t>
            </a:r>
            <a:endParaRPr lang="ru-RU" altLang="ru-RU" sz="2400" smtClean="0"/>
          </a:p>
        </p:txBody>
      </p:sp>
      <p:sp>
        <p:nvSpPr>
          <p:cNvPr id="33796" name="Номер слайда 3"/>
          <p:cNvSpPr>
            <a:spLocks noGrp="1"/>
          </p:cNvSpPr>
          <p:nvPr>
            <p:ph type="sldNum" sz="quarter" idx="12"/>
          </p:nvPr>
        </p:nvSpPr>
        <p:spPr bwMode="auto">
          <a:noFill/>
          <a:ln>
            <a:miter lim="800000"/>
            <a:headEnd/>
            <a:tailEnd/>
          </a:ln>
        </p:spPr>
        <p:txBody>
          <a:bodyPr/>
          <a:lstStyle/>
          <a:p>
            <a:fld id="{97D4BE58-EBCC-4B27-861E-7F94ECAEC576}" type="slidenum">
              <a:rPr lang="ru-RU" altLang="ru-RU" sz="1400" smtClean="0">
                <a:solidFill>
                  <a:schemeClr val="tx1"/>
                </a:solidFill>
              </a:rPr>
              <a:pPr/>
              <a:t>32</a:t>
            </a:fld>
            <a:endParaRPr lang="ru-RU" altLang="ru-RU" sz="1400" smtClean="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p:txBody>
          <a:bodyPr/>
          <a:lstStyle/>
          <a:p>
            <a:pPr eaLnBrk="1" hangingPunct="1"/>
            <a:r>
              <a:rPr lang="ru-RU" altLang="ru-RU" smtClean="0"/>
              <a:t>Доказательство гипотезы </a:t>
            </a:r>
          </a:p>
        </p:txBody>
      </p:sp>
      <p:sp>
        <p:nvSpPr>
          <p:cNvPr id="34819" name="Содержимое 2"/>
          <p:cNvSpPr>
            <a:spLocks noGrp="1"/>
          </p:cNvSpPr>
          <p:nvPr>
            <p:ph idx="1"/>
          </p:nvPr>
        </p:nvSpPr>
        <p:spPr>
          <a:xfrm>
            <a:off x="685800" y="1981200"/>
            <a:ext cx="7773988" cy="4256088"/>
          </a:xfrm>
        </p:spPr>
        <p:txBody>
          <a:bodyPr/>
          <a:lstStyle/>
          <a:p>
            <a:pPr eaLnBrk="1" hangingPunct="1"/>
            <a:r>
              <a:rPr lang="en-US" altLang="ru-RU" smtClean="0"/>
              <a:t>Barrangou et al. (2007). </a:t>
            </a:r>
            <a:r>
              <a:rPr lang="ru-RU" altLang="ru-RU" smtClean="0"/>
              <a:t>Гипотеза доказана экспериментально: наличие в ДНК бактерии </a:t>
            </a:r>
            <a:r>
              <a:rPr lang="en-US" altLang="ru-RU" smtClean="0"/>
              <a:t>CRISPR </a:t>
            </a:r>
            <a:r>
              <a:rPr lang="ru-RU" altLang="ru-RU" smtClean="0"/>
              <a:t>кассеты защищает бактерию от заражения бактериофагом </a:t>
            </a:r>
            <a:br>
              <a:rPr lang="ru-RU" altLang="ru-RU" smtClean="0"/>
            </a:br>
            <a:r>
              <a:rPr lang="ru-RU" altLang="ru-RU" sz="2000" i="1" smtClean="0"/>
              <a:t>(не любым, а тем, кусочек последовательности которого встроен в ДНК бактерии)</a:t>
            </a:r>
            <a:r>
              <a:rPr lang="ru-RU" altLang="ru-RU" smtClean="0"/>
              <a:t>.</a:t>
            </a:r>
          </a:p>
          <a:p>
            <a:pPr eaLnBrk="1" hangingPunct="1"/>
            <a:r>
              <a:rPr lang="en-US" altLang="ru-RU" smtClean="0">
                <a:solidFill>
                  <a:srgbClr val="C00000"/>
                </a:solidFill>
              </a:rPr>
              <a:t>CRISPR/Cas </a:t>
            </a:r>
            <a:r>
              <a:rPr lang="ru-RU" altLang="ru-RU" smtClean="0">
                <a:solidFill>
                  <a:srgbClr val="C00000"/>
                </a:solidFill>
              </a:rPr>
              <a:t>система – активная прокариотическая иммунная система против бактериофагов и других видов чужеродной ДНК</a:t>
            </a:r>
            <a:r>
              <a:rPr lang="en-US" altLang="ru-RU" smtClean="0">
                <a:solidFill>
                  <a:srgbClr val="C00000"/>
                </a:solidFill>
              </a:rPr>
              <a:t> </a:t>
            </a:r>
            <a:r>
              <a:rPr lang="en-US" altLang="ru-RU" smtClean="0"/>
              <a:t>(He and Deem, 2010)</a:t>
            </a:r>
          </a:p>
          <a:p>
            <a:pPr eaLnBrk="1" hangingPunct="1"/>
            <a:endParaRPr lang="ru-RU" altLang="ru-RU" sz="2400" smtClean="0"/>
          </a:p>
        </p:txBody>
      </p:sp>
      <p:sp>
        <p:nvSpPr>
          <p:cNvPr id="34820" name="Номер слайда 3"/>
          <p:cNvSpPr>
            <a:spLocks noGrp="1"/>
          </p:cNvSpPr>
          <p:nvPr>
            <p:ph type="sldNum" sz="quarter" idx="12"/>
          </p:nvPr>
        </p:nvSpPr>
        <p:spPr bwMode="auto">
          <a:noFill/>
          <a:ln>
            <a:miter lim="800000"/>
            <a:headEnd/>
            <a:tailEnd/>
          </a:ln>
        </p:spPr>
        <p:txBody>
          <a:bodyPr/>
          <a:lstStyle/>
          <a:p>
            <a:fld id="{599BA0FA-E1CC-4FE7-9DDC-95A3CA1B2E93}" type="slidenum">
              <a:rPr lang="ru-RU" altLang="ru-RU" sz="1400" smtClean="0">
                <a:solidFill>
                  <a:schemeClr val="tx1"/>
                </a:solidFill>
              </a:rPr>
              <a:pPr/>
              <a:t>33</a:t>
            </a:fld>
            <a:endParaRPr lang="ru-RU" altLang="ru-RU" sz="1400" smtClean="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p:txBody>
          <a:bodyPr/>
          <a:lstStyle/>
          <a:p>
            <a:r>
              <a:rPr lang="ru-RU" smtClean="0"/>
              <a:t>Как работает </a:t>
            </a:r>
            <a:r>
              <a:rPr lang="en-US" smtClean="0"/>
              <a:t>CRISPR/Cas </a:t>
            </a:r>
            <a:r>
              <a:rPr lang="ru-RU" smtClean="0"/>
              <a:t>система</a:t>
            </a:r>
          </a:p>
        </p:txBody>
      </p:sp>
      <p:sp>
        <p:nvSpPr>
          <p:cNvPr id="3" name="Содержимое 2"/>
          <p:cNvSpPr>
            <a:spLocks noGrp="1"/>
          </p:cNvSpPr>
          <p:nvPr>
            <p:ph idx="1"/>
          </p:nvPr>
        </p:nvSpPr>
        <p:spPr/>
        <p:txBody>
          <a:bodyPr/>
          <a:lstStyle/>
          <a:p>
            <a:pPr>
              <a:defRPr/>
            </a:pPr>
            <a:r>
              <a:rPr lang="ru-RU" dirty="0" smtClean="0"/>
              <a:t>Этап </a:t>
            </a:r>
            <a:r>
              <a:rPr lang="en-US" dirty="0" smtClean="0"/>
              <a:t>I: </a:t>
            </a:r>
            <a:r>
              <a:rPr lang="ru-RU" dirty="0" smtClean="0"/>
              <a:t>захват </a:t>
            </a:r>
            <a:r>
              <a:rPr lang="ru-RU" dirty="0" err="1" smtClean="0"/>
              <a:t>спейсера</a:t>
            </a:r>
            <a:r>
              <a:rPr lang="ru-RU" dirty="0" smtClean="0"/>
              <a:t> из  чужеродной ДНК </a:t>
            </a:r>
            <a:r>
              <a:rPr lang="ru-RU" dirty="0" smtClean="0">
                <a:solidFill>
                  <a:schemeClr val="bg1">
                    <a:lumMod val="75000"/>
                  </a:schemeClr>
                </a:solidFill>
              </a:rPr>
              <a:t>(тут есть вопрос) </a:t>
            </a:r>
            <a:r>
              <a:rPr lang="ru-RU" dirty="0" smtClean="0"/>
              <a:t>(</a:t>
            </a:r>
            <a:r>
              <a:rPr lang="en-US" dirty="0" smtClean="0"/>
              <a:t>Cas1, Cas2, </a:t>
            </a:r>
            <a:r>
              <a:rPr lang="ru-RU" dirty="0" smtClean="0"/>
              <a:t>и др.)</a:t>
            </a:r>
          </a:p>
          <a:p>
            <a:pPr>
              <a:defRPr/>
            </a:pPr>
            <a:r>
              <a:rPr lang="ru-RU" dirty="0" smtClean="0"/>
              <a:t>Этап </a:t>
            </a:r>
            <a:r>
              <a:rPr lang="en-US" dirty="0" smtClean="0"/>
              <a:t>II: </a:t>
            </a:r>
            <a:r>
              <a:rPr lang="ru-RU" dirty="0" smtClean="0"/>
              <a:t>образование комплексов </a:t>
            </a:r>
            <a:r>
              <a:rPr lang="en-US" dirty="0" err="1" smtClean="0"/>
              <a:t>cas</a:t>
            </a:r>
            <a:r>
              <a:rPr lang="en-US" dirty="0" smtClean="0"/>
              <a:t> </a:t>
            </a:r>
            <a:r>
              <a:rPr lang="ru-RU" dirty="0" smtClean="0"/>
              <a:t>белков  с </a:t>
            </a:r>
            <a:r>
              <a:rPr lang="en-US" dirty="0" err="1" smtClean="0"/>
              <a:t>sgRNA</a:t>
            </a:r>
            <a:endParaRPr lang="ru-RU" dirty="0" smtClean="0"/>
          </a:p>
          <a:p>
            <a:pPr>
              <a:buFont typeface="Arial" charset="0"/>
              <a:buNone/>
              <a:defRPr/>
            </a:pPr>
            <a:endParaRPr lang="en-US" dirty="0" smtClean="0"/>
          </a:p>
          <a:p>
            <a:pPr>
              <a:defRPr/>
            </a:pPr>
            <a:r>
              <a:rPr lang="ru-RU" dirty="0" smtClean="0"/>
              <a:t>Этап </a:t>
            </a:r>
            <a:r>
              <a:rPr lang="en-US" dirty="0" smtClean="0"/>
              <a:t>III: </a:t>
            </a:r>
            <a:r>
              <a:rPr lang="ru-RU" dirty="0" smtClean="0"/>
              <a:t>Деградация чужеродной ДНК с последовательностью, </a:t>
            </a:r>
            <a:r>
              <a:rPr lang="ru-RU" dirty="0" err="1" smtClean="0"/>
              <a:t>комплементарной</a:t>
            </a:r>
            <a:r>
              <a:rPr lang="ru-RU" dirty="0" smtClean="0"/>
              <a:t> нужному фрагменту </a:t>
            </a:r>
            <a:r>
              <a:rPr lang="en-US" dirty="0" err="1" smtClean="0"/>
              <a:t>sgRNA</a:t>
            </a:r>
            <a:r>
              <a:rPr lang="en-US" dirty="0" smtClean="0"/>
              <a:t> </a:t>
            </a:r>
            <a:r>
              <a:rPr lang="ru-RU" dirty="0" smtClean="0"/>
              <a:t>путем внесения </a:t>
            </a:r>
            <a:r>
              <a:rPr lang="ru-RU" dirty="0" err="1" smtClean="0"/>
              <a:t>двухцепочечного</a:t>
            </a:r>
            <a:r>
              <a:rPr lang="ru-RU" dirty="0" smtClean="0"/>
              <a:t> разрыва </a:t>
            </a:r>
            <a:endParaRPr lang="ru-RU" dirty="0"/>
          </a:p>
        </p:txBody>
      </p:sp>
      <p:sp>
        <p:nvSpPr>
          <p:cNvPr id="35844" name="Номер слайда 3"/>
          <p:cNvSpPr>
            <a:spLocks noGrp="1"/>
          </p:cNvSpPr>
          <p:nvPr>
            <p:ph type="sldNum" sz="quarter" idx="12"/>
          </p:nvPr>
        </p:nvSpPr>
        <p:spPr bwMode="auto">
          <a:noFill/>
          <a:ln>
            <a:miter lim="800000"/>
            <a:headEnd/>
            <a:tailEnd/>
          </a:ln>
        </p:spPr>
        <p:txBody>
          <a:bodyPr/>
          <a:lstStyle/>
          <a:p>
            <a:fld id="{A35BFBB0-E03E-4E2E-B2FC-54D6804157A7}" type="slidenum">
              <a:rPr lang="ru-RU" altLang="ru-RU" smtClean="0"/>
              <a:pPr/>
              <a:t>34</a:t>
            </a:fld>
            <a:endParaRPr lang="ru-RU" altLang="ru-RU"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4"/>
          <p:cNvSpPr txBox="1">
            <a:spLocks noChangeArrowheads="1"/>
          </p:cNvSpPr>
          <p:nvPr/>
        </p:nvSpPr>
        <p:spPr bwMode="auto">
          <a:xfrm>
            <a:off x="8747125" y="0"/>
            <a:ext cx="317500" cy="584200"/>
          </a:xfrm>
          <a:prstGeom prst="rect">
            <a:avLst/>
          </a:prstGeom>
          <a:noFill/>
          <a:ln w="9525">
            <a:noFill/>
            <a:miter lim="800000"/>
            <a:headEnd/>
            <a:tailEnd/>
          </a:ln>
        </p:spPr>
        <p:txBody>
          <a:bodyPr>
            <a:spAutoFit/>
          </a:bodyPr>
          <a:lstStyle/>
          <a:p>
            <a:r>
              <a:rPr lang="en-US" sz="3200" b="1">
                <a:latin typeface="Courier New" pitchFamily="49" charset="0"/>
                <a:cs typeface="Courier New" pitchFamily="49" charset="0"/>
              </a:rPr>
              <a:t>2</a:t>
            </a:r>
            <a:endParaRPr lang="ru-RU" sz="3200" b="1">
              <a:latin typeface="Courier New" pitchFamily="49" charset="0"/>
              <a:cs typeface="Courier New" pitchFamily="49" charset="0"/>
            </a:endParaRPr>
          </a:p>
        </p:txBody>
      </p:sp>
      <p:pic>
        <p:nvPicPr>
          <p:cNvPr id="36867" name="Picture 2"/>
          <p:cNvPicPr>
            <a:picLocks noChangeAspect="1" noChangeArrowheads="1"/>
          </p:cNvPicPr>
          <p:nvPr/>
        </p:nvPicPr>
        <p:blipFill>
          <a:blip r:embed="rId2" cstate="print"/>
          <a:srcRect/>
          <a:stretch>
            <a:fillRect/>
          </a:stretch>
        </p:blipFill>
        <p:spPr bwMode="auto">
          <a:xfrm>
            <a:off x="177800" y="1917700"/>
            <a:ext cx="8709025" cy="4327525"/>
          </a:xfrm>
          <a:prstGeom prst="rect">
            <a:avLst/>
          </a:prstGeom>
          <a:noFill/>
          <a:ln w="9525">
            <a:noFill/>
            <a:miter lim="800000"/>
            <a:headEnd/>
            <a:tailEnd/>
          </a:ln>
        </p:spPr>
      </p:pic>
      <p:sp>
        <p:nvSpPr>
          <p:cNvPr id="36868" name="TextBox 21"/>
          <p:cNvSpPr txBox="1">
            <a:spLocks noChangeArrowheads="1"/>
          </p:cNvSpPr>
          <p:nvPr/>
        </p:nvSpPr>
        <p:spPr bwMode="auto">
          <a:xfrm>
            <a:off x="371475" y="5583238"/>
            <a:ext cx="2546350" cy="246062"/>
          </a:xfrm>
          <a:prstGeom prst="rect">
            <a:avLst/>
          </a:prstGeom>
          <a:noFill/>
          <a:ln w="9525">
            <a:noFill/>
            <a:miter lim="800000"/>
            <a:headEnd/>
            <a:tailEnd/>
          </a:ln>
        </p:spPr>
        <p:txBody>
          <a:bodyPr>
            <a:spAutoFit/>
          </a:bodyPr>
          <a:lstStyle/>
          <a:p>
            <a:pPr>
              <a:spcAft>
                <a:spcPts val="600"/>
              </a:spcAft>
            </a:pPr>
            <a:r>
              <a:rPr lang="en-US" sz="1000"/>
              <a:t>(Sorek </a:t>
            </a:r>
            <a:r>
              <a:rPr lang="en-US" sz="1000" i="1"/>
              <a:t>et al.</a:t>
            </a:r>
            <a:r>
              <a:rPr lang="en-US" sz="1000"/>
              <a:t>, </a:t>
            </a:r>
            <a:r>
              <a:rPr lang="en-US" sz="1000" i="1"/>
              <a:t>Annu. Rev. Biochem</a:t>
            </a:r>
            <a:r>
              <a:rPr lang="en-US" sz="1000"/>
              <a:t>, </a:t>
            </a:r>
            <a:r>
              <a:rPr lang="en-US" sz="1000" b="1"/>
              <a:t>2013</a:t>
            </a:r>
            <a:r>
              <a:rPr lang="en-US" sz="1000"/>
              <a:t>)</a:t>
            </a:r>
            <a:endParaRPr lang="ru-RU" sz="1000"/>
          </a:p>
        </p:txBody>
      </p:sp>
      <p:sp>
        <p:nvSpPr>
          <p:cNvPr id="36869" name="TextBox 4"/>
          <p:cNvSpPr txBox="1">
            <a:spLocks noChangeArrowheads="1"/>
          </p:cNvSpPr>
          <p:nvPr/>
        </p:nvSpPr>
        <p:spPr bwMode="auto">
          <a:xfrm>
            <a:off x="1316038" y="1909763"/>
            <a:ext cx="4624387" cy="400050"/>
          </a:xfrm>
          <a:prstGeom prst="rect">
            <a:avLst/>
          </a:prstGeom>
          <a:noFill/>
          <a:ln w="9525">
            <a:noFill/>
            <a:miter lim="800000"/>
            <a:headEnd/>
            <a:tailEnd/>
          </a:ln>
        </p:spPr>
        <p:txBody>
          <a:bodyPr>
            <a:spAutoFit/>
          </a:bodyPr>
          <a:lstStyle/>
          <a:p>
            <a:pPr>
              <a:spcAft>
                <a:spcPts val="600"/>
              </a:spcAft>
            </a:pPr>
            <a:r>
              <a:rPr lang="en-US" b="1" u="sng"/>
              <a:t>P</a:t>
            </a:r>
            <a:r>
              <a:rPr lang="en-US"/>
              <a:t>rotospacer </a:t>
            </a:r>
            <a:r>
              <a:rPr lang="en-US" b="1" u="sng"/>
              <a:t>A</a:t>
            </a:r>
            <a:r>
              <a:rPr lang="en-US"/>
              <a:t>djacent </a:t>
            </a:r>
            <a:r>
              <a:rPr lang="en-US" b="1" u="sng"/>
              <a:t>M</a:t>
            </a:r>
            <a:r>
              <a:rPr lang="en-US"/>
              <a:t>otif (~ 3 </a:t>
            </a:r>
            <a:r>
              <a:rPr lang="ru-RU"/>
              <a:t>буквы)</a:t>
            </a:r>
          </a:p>
        </p:txBody>
      </p:sp>
      <p:cxnSp>
        <p:nvCxnSpPr>
          <p:cNvPr id="9" name="Прямая со стрелкой 8"/>
          <p:cNvCxnSpPr>
            <a:endCxn id="36869" idx="2"/>
          </p:cNvCxnSpPr>
          <p:nvPr/>
        </p:nvCxnSpPr>
        <p:spPr>
          <a:xfrm flipV="1">
            <a:off x="3421063" y="2309813"/>
            <a:ext cx="206375" cy="569912"/>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871" name="TextBox 3"/>
          <p:cNvSpPr txBox="1">
            <a:spLocks noChangeArrowheads="1"/>
          </p:cNvSpPr>
          <p:nvPr/>
        </p:nvSpPr>
        <p:spPr bwMode="auto">
          <a:xfrm>
            <a:off x="395288" y="476250"/>
            <a:ext cx="8286750" cy="708025"/>
          </a:xfrm>
          <a:prstGeom prst="rect">
            <a:avLst/>
          </a:prstGeom>
          <a:noFill/>
          <a:ln w="9525">
            <a:noFill/>
            <a:miter lim="800000"/>
            <a:headEnd/>
            <a:tailEnd/>
          </a:ln>
        </p:spPr>
        <p:txBody>
          <a:bodyPr>
            <a:spAutoFit/>
          </a:bodyPr>
          <a:lstStyle/>
          <a:p>
            <a:pPr algn="ctr"/>
            <a:r>
              <a:rPr lang="ru-RU" sz="4000" b="1">
                <a:latin typeface="Courier New" pitchFamily="49" charset="0"/>
                <a:cs typeface="Courier New" pitchFamily="49" charset="0"/>
              </a:rPr>
              <a:t>Захват спейсеров</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r>
              <a:rPr lang="ru-RU" smtClean="0"/>
              <a:t>Комплекс </a:t>
            </a:r>
            <a:r>
              <a:rPr lang="en-US" smtClean="0"/>
              <a:t>cas </a:t>
            </a:r>
            <a:r>
              <a:rPr lang="ru-RU" smtClean="0"/>
              <a:t>белков с </a:t>
            </a:r>
            <a:r>
              <a:rPr lang="en-US" smtClean="0"/>
              <a:t>sgRNA </a:t>
            </a:r>
            <a:r>
              <a:rPr lang="ru-RU" smtClean="0"/>
              <a:t>и целевой ДНК</a:t>
            </a:r>
          </a:p>
        </p:txBody>
      </p:sp>
      <p:sp>
        <p:nvSpPr>
          <p:cNvPr id="37891" name="Номер слайда 2"/>
          <p:cNvSpPr>
            <a:spLocks noGrp="1"/>
          </p:cNvSpPr>
          <p:nvPr>
            <p:ph type="sldNum" sz="quarter" idx="12"/>
          </p:nvPr>
        </p:nvSpPr>
        <p:spPr bwMode="auto">
          <a:noFill/>
          <a:ln>
            <a:miter lim="800000"/>
            <a:headEnd/>
            <a:tailEnd/>
          </a:ln>
        </p:spPr>
        <p:txBody>
          <a:bodyPr/>
          <a:lstStyle/>
          <a:p>
            <a:fld id="{80F10FD1-821C-4F68-AB74-30F09C0786DF}" type="slidenum">
              <a:rPr lang="ru-RU" altLang="ru-RU" smtClean="0"/>
              <a:pPr/>
              <a:t>36</a:t>
            </a:fld>
            <a:endParaRPr lang="ru-RU" altLang="ru-RU" smtClean="0"/>
          </a:p>
        </p:txBody>
      </p:sp>
      <p:pic>
        <p:nvPicPr>
          <p:cNvPr id="37892" name="Picture 3"/>
          <p:cNvPicPr>
            <a:picLocks noChangeAspect="1" noChangeArrowheads="1"/>
          </p:cNvPicPr>
          <p:nvPr/>
        </p:nvPicPr>
        <p:blipFill>
          <a:blip r:embed="rId2" cstate="print"/>
          <a:srcRect/>
          <a:stretch>
            <a:fillRect/>
          </a:stretch>
        </p:blipFill>
        <p:spPr bwMode="auto">
          <a:xfrm>
            <a:off x="611188" y="1989138"/>
            <a:ext cx="7934325" cy="34575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250825" y="188913"/>
            <a:ext cx="8497888" cy="2232025"/>
          </a:xfrm>
        </p:spPr>
        <p:txBody>
          <a:bodyPr/>
          <a:lstStyle/>
          <a:p>
            <a:r>
              <a:rPr lang="ru-RU" sz="3200" smtClean="0"/>
              <a:t>Для </a:t>
            </a:r>
            <a:r>
              <a:rPr lang="en-US" sz="3200" smtClean="0"/>
              <a:t>CRISPR/cas </a:t>
            </a:r>
            <a:r>
              <a:rPr lang="ru-RU" sz="3200" smtClean="0"/>
              <a:t>типа </a:t>
            </a:r>
            <a:r>
              <a:rPr lang="en-US" sz="3200" smtClean="0"/>
              <a:t>III </a:t>
            </a:r>
            <a:r>
              <a:rPr lang="ru-RU" sz="3200" smtClean="0"/>
              <a:t>ровно один белок нужен для </a:t>
            </a:r>
            <a:r>
              <a:rPr lang="en-US" sz="3200" smtClean="0"/>
              <a:t> </a:t>
            </a:r>
            <a:r>
              <a:rPr lang="ru-RU" sz="3200" smtClean="0"/>
              <a:t>образования комплекса с </a:t>
            </a:r>
            <a:r>
              <a:rPr lang="en-US" sz="3200" smtClean="0"/>
              <a:t>sgRNA – cas9</a:t>
            </a:r>
            <a:r>
              <a:rPr lang="ru-RU" sz="3200" smtClean="0"/>
              <a:t> и разрезания ДНК</a:t>
            </a:r>
            <a:r>
              <a:rPr lang="en-US" sz="3200" smtClean="0"/>
              <a:t>. </a:t>
            </a:r>
            <a:r>
              <a:rPr lang="ru-RU" sz="3200" smtClean="0"/>
              <a:t/>
            </a:r>
            <a:br>
              <a:rPr lang="ru-RU" sz="3200" smtClean="0"/>
            </a:br>
            <a:r>
              <a:rPr lang="ru-RU" sz="3200" smtClean="0"/>
              <a:t>Это удобно для биоинженерии!</a:t>
            </a:r>
          </a:p>
        </p:txBody>
      </p:sp>
      <p:sp>
        <p:nvSpPr>
          <p:cNvPr id="38915" name="Номер слайда 2"/>
          <p:cNvSpPr>
            <a:spLocks noGrp="1"/>
          </p:cNvSpPr>
          <p:nvPr>
            <p:ph type="sldNum" sz="quarter" idx="12"/>
          </p:nvPr>
        </p:nvSpPr>
        <p:spPr bwMode="auto">
          <a:noFill/>
          <a:ln>
            <a:miter lim="800000"/>
            <a:headEnd/>
            <a:tailEnd/>
          </a:ln>
        </p:spPr>
        <p:txBody>
          <a:bodyPr/>
          <a:lstStyle/>
          <a:p>
            <a:fld id="{E0560DBD-4083-445B-8B5E-044D31D92263}" type="slidenum">
              <a:rPr lang="ru-RU" altLang="ru-RU" smtClean="0"/>
              <a:pPr/>
              <a:t>37</a:t>
            </a:fld>
            <a:endParaRPr lang="ru-RU" altLang="ru-RU" smtClean="0"/>
          </a:p>
        </p:txBody>
      </p:sp>
      <p:pic>
        <p:nvPicPr>
          <p:cNvPr id="38916" name="Picture 2" descr="Картинки по запросу crispr/cas"/>
          <p:cNvPicPr>
            <a:picLocks noChangeAspect="1" noChangeArrowheads="1"/>
          </p:cNvPicPr>
          <p:nvPr/>
        </p:nvPicPr>
        <p:blipFill>
          <a:blip r:embed="rId2" cstate="print"/>
          <a:srcRect/>
          <a:stretch>
            <a:fillRect/>
          </a:stretch>
        </p:blipFill>
        <p:spPr bwMode="auto">
          <a:xfrm>
            <a:off x="971550" y="2781300"/>
            <a:ext cx="6264275" cy="30257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p:cNvPicPr>
            <a:picLocks noChangeAspect="1" noChangeArrowheads="1"/>
          </p:cNvPicPr>
          <p:nvPr/>
        </p:nvPicPr>
        <p:blipFill>
          <a:blip r:embed="rId2" cstate="print"/>
          <a:srcRect/>
          <a:stretch>
            <a:fillRect/>
          </a:stretch>
        </p:blipFill>
        <p:spPr bwMode="auto">
          <a:xfrm>
            <a:off x="215900" y="1390650"/>
            <a:ext cx="7867650" cy="5310188"/>
          </a:xfrm>
          <a:prstGeom prst="rect">
            <a:avLst/>
          </a:prstGeom>
          <a:noFill/>
          <a:ln w="9525">
            <a:noFill/>
            <a:miter lim="800000"/>
            <a:headEnd/>
            <a:tailEnd/>
          </a:ln>
        </p:spPr>
      </p:pic>
      <p:sp>
        <p:nvSpPr>
          <p:cNvPr id="39939" name="Прямоугольник 6"/>
          <p:cNvSpPr>
            <a:spLocks noChangeArrowheads="1"/>
          </p:cNvSpPr>
          <p:nvPr/>
        </p:nvSpPr>
        <p:spPr bwMode="auto">
          <a:xfrm>
            <a:off x="6026150" y="6550025"/>
            <a:ext cx="3155950" cy="307975"/>
          </a:xfrm>
          <a:prstGeom prst="rect">
            <a:avLst/>
          </a:prstGeom>
          <a:noFill/>
          <a:ln w="9525">
            <a:noFill/>
            <a:miter lim="800000"/>
            <a:headEnd/>
            <a:tailEnd/>
          </a:ln>
        </p:spPr>
        <p:txBody>
          <a:bodyPr>
            <a:spAutoFit/>
          </a:bodyPr>
          <a:lstStyle/>
          <a:p>
            <a:r>
              <a:rPr lang="ru-RU" sz="1400"/>
              <a:t>(</a:t>
            </a:r>
            <a:r>
              <a:rPr lang="en-US" sz="1400"/>
              <a:t>Richter </a:t>
            </a:r>
            <a:r>
              <a:rPr lang="en-US" sz="1400" i="1"/>
              <a:t>et al.</a:t>
            </a:r>
            <a:r>
              <a:rPr lang="en-US" sz="1400"/>
              <a:t>, </a:t>
            </a:r>
            <a:r>
              <a:rPr lang="en-US" sz="1400" i="1"/>
              <a:t>Int. J. Mol. Sci</a:t>
            </a:r>
            <a:r>
              <a:rPr lang="en-US" sz="1400"/>
              <a:t>, </a:t>
            </a:r>
            <a:r>
              <a:rPr lang="ru-RU" sz="1400" b="1"/>
              <a:t>2013</a:t>
            </a:r>
            <a:r>
              <a:rPr lang="ru-RU" sz="1400"/>
              <a:t>)</a:t>
            </a:r>
            <a:endParaRPr lang="en-US" sz="1400"/>
          </a:p>
        </p:txBody>
      </p:sp>
      <p:sp>
        <p:nvSpPr>
          <p:cNvPr id="39940" name="TextBox 3"/>
          <p:cNvSpPr txBox="1">
            <a:spLocks noChangeArrowheads="1"/>
          </p:cNvSpPr>
          <p:nvPr/>
        </p:nvSpPr>
        <p:spPr bwMode="auto">
          <a:xfrm>
            <a:off x="6426200" y="2398713"/>
            <a:ext cx="2717800" cy="1077912"/>
          </a:xfrm>
          <a:prstGeom prst="rect">
            <a:avLst/>
          </a:prstGeom>
          <a:noFill/>
          <a:ln w="9525">
            <a:noFill/>
            <a:miter lim="800000"/>
            <a:headEnd/>
            <a:tailEnd/>
          </a:ln>
        </p:spPr>
        <p:txBody>
          <a:bodyPr>
            <a:spAutoFit/>
          </a:bodyPr>
          <a:lstStyle/>
          <a:p>
            <a:pPr algn="ctr"/>
            <a:r>
              <a:rPr lang="ru-RU" sz="1600" b="1">
                <a:solidFill>
                  <a:srgbClr val="0070C0"/>
                </a:solidFill>
              </a:rPr>
              <a:t>РНК комплементарная последовательности, которую нужно разрезать в геноме</a:t>
            </a:r>
          </a:p>
        </p:txBody>
      </p:sp>
      <p:sp>
        <p:nvSpPr>
          <p:cNvPr id="39941" name="TextBox 3"/>
          <p:cNvSpPr txBox="1">
            <a:spLocks noChangeArrowheads="1"/>
          </p:cNvSpPr>
          <p:nvPr/>
        </p:nvSpPr>
        <p:spPr bwMode="auto">
          <a:xfrm>
            <a:off x="6286500" y="5041900"/>
            <a:ext cx="2870200" cy="1323975"/>
          </a:xfrm>
          <a:prstGeom prst="rect">
            <a:avLst/>
          </a:prstGeom>
          <a:noFill/>
          <a:ln w="9525">
            <a:noFill/>
            <a:miter lim="800000"/>
            <a:headEnd/>
            <a:tailEnd/>
          </a:ln>
        </p:spPr>
        <p:txBody>
          <a:bodyPr>
            <a:spAutoFit/>
          </a:bodyPr>
          <a:lstStyle/>
          <a:p>
            <a:pPr algn="ctr"/>
            <a:r>
              <a:rPr lang="ru-RU" sz="1600" b="1">
                <a:solidFill>
                  <a:srgbClr val="0070C0"/>
                </a:solidFill>
              </a:rPr>
              <a:t>Плазмида, кодирующая белок </a:t>
            </a:r>
            <a:r>
              <a:rPr lang="en-US" sz="1600" b="1">
                <a:solidFill>
                  <a:srgbClr val="0070C0"/>
                </a:solidFill>
              </a:rPr>
              <a:t>Cas9</a:t>
            </a:r>
            <a:r>
              <a:rPr lang="ru-RU" sz="1600" b="1">
                <a:solidFill>
                  <a:srgbClr val="0070C0"/>
                </a:solidFill>
              </a:rPr>
              <a:t>, к которому исскуствено добавлен сигнал локализации в ядре (</a:t>
            </a:r>
            <a:r>
              <a:rPr lang="en-US" sz="1600" b="1">
                <a:solidFill>
                  <a:srgbClr val="0070C0"/>
                </a:solidFill>
              </a:rPr>
              <a:t>NLS)</a:t>
            </a:r>
            <a:endParaRPr lang="ru-RU" sz="1600" b="1">
              <a:solidFill>
                <a:srgbClr val="0070C0"/>
              </a:solidFill>
            </a:endParaRPr>
          </a:p>
        </p:txBody>
      </p:sp>
      <p:sp>
        <p:nvSpPr>
          <p:cNvPr id="39942" name="TextBox 3"/>
          <p:cNvSpPr txBox="1">
            <a:spLocks noChangeArrowheads="1"/>
          </p:cNvSpPr>
          <p:nvPr/>
        </p:nvSpPr>
        <p:spPr bwMode="auto">
          <a:xfrm>
            <a:off x="233363" y="1716088"/>
            <a:ext cx="1308100" cy="461962"/>
          </a:xfrm>
          <a:prstGeom prst="rect">
            <a:avLst/>
          </a:prstGeom>
          <a:noFill/>
          <a:ln w="9525">
            <a:noFill/>
            <a:miter lim="800000"/>
            <a:headEnd/>
            <a:tailEnd/>
          </a:ln>
        </p:spPr>
        <p:txBody>
          <a:bodyPr>
            <a:spAutoFit/>
          </a:bodyPr>
          <a:lstStyle/>
          <a:p>
            <a:pPr algn="ctr"/>
            <a:r>
              <a:rPr lang="ru-RU" sz="2400" b="1">
                <a:solidFill>
                  <a:srgbClr val="FF6600"/>
                </a:solidFill>
              </a:rPr>
              <a:t>ЯДРО</a:t>
            </a:r>
          </a:p>
        </p:txBody>
      </p:sp>
      <p:sp>
        <p:nvSpPr>
          <p:cNvPr id="21" name="Прямоугольник 20"/>
          <p:cNvSpPr/>
          <p:nvPr/>
        </p:nvSpPr>
        <p:spPr>
          <a:xfrm>
            <a:off x="520700" y="2095500"/>
            <a:ext cx="4876800" cy="1968500"/>
          </a:xfrm>
          <a:prstGeom prst="rect">
            <a:avLst/>
          </a:prstGeom>
          <a:solidFill>
            <a:schemeClr val="bg1">
              <a:alpha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latin typeface="Arial" pitchFamily="34" charset="0"/>
              <a:cs typeface="Arial" pitchFamily="34" charset="0"/>
            </a:endParaRPr>
          </a:p>
        </p:txBody>
      </p:sp>
      <p:sp>
        <p:nvSpPr>
          <p:cNvPr id="25" name="Прямоугольник 24"/>
          <p:cNvSpPr/>
          <p:nvPr/>
        </p:nvSpPr>
        <p:spPr>
          <a:xfrm>
            <a:off x="520700" y="4064000"/>
            <a:ext cx="4876800" cy="711200"/>
          </a:xfrm>
          <a:prstGeom prst="rect">
            <a:avLst/>
          </a:prstGeom>
          <a:solidFill>
            <a:schemeClr val="bg1">
              <a:alpha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latin typeface="Arial" pitchFamily="34" charset="0"/>
              <a:cs typeface="Arial" pitchFamily="34" charset="0"/>
            </a:endParaRPr>
          </a:p>
        </p:txBody>
      </p:sp>
      <p:sp>
        <p:nvSpPr>
          <p:cNvPr id="27" name="Прямоугольник 26"/>
          <p:cNvSpPr/>
          <p:nvPr/>
        </p:nvSpPr>
        <p:spPr>
          <a:xfrm>
            <a:off x="520700" y="4775200"/>
            <a:ext cx="5334000" cy="1714500"/>
          </a:xfrm>
          <a:prstGeom prst="rect">
            <a:avLst/>
          </a:prstGeom>
          <a:solidFill>
            <a:schemeClr val="bg1">
              <a:alpha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latin typeface="Arial" pitchFamily="34" charset="0"/>
              <a:cs typeface="Arial" pitchFamily="34" charset="0"/>
            </a:endParaRPr>
          </a:p>
        </p:txBody>
      </p:sp>
      <p:grpSp>
        <p:nvGrpSpPr>
          <p:cNvPr id="2" name="Группа 25"/>
          <p:cNvGrpSpPr>
            <a:grpSpLocks/>
          </p:cNvGrpSpPr>
          <p:nvPr/>
        </p:nvGrpSpPr>
        <p:grpSpPr bwMode="auto">
          <a:xfrm>
            <a:off x="4457700" y="3843338"/>
            <a:ext cx="1130300" cy="784225"/>
            <a:chOff x="4483362" y="3602619"/>
            <a:chExt cx="1130038" cy="783908"/>
          </a:xfrm>
        </p:grpSpPr>
        <p:sp>
          <p:nvSpPr>
            <p:cNvPr id="11" name="Полилиния 10"/>
            <p:cNvSpPr/>
            <p:nvPr/>
          </p:nvSpPr>
          <p:spPr>
            <a:xfrm>
              <a:off x="4483362" y="3602619"/>
              <a:ext cx="1130038" cy="783908"/>
            </a:xfrm>
            <a:custGeom>
              <a:avLst/>
              <a:gdLst>
                <a:gd name="connsiteX0" fmla="*/ 609600 w 1397000"/>
                <a:gd name="connsiteY0" fmla="*/ 495300 h 977900"/>
                <a:gd name="connsiteX1" fmla="*/ 127000 w 1397000"/>
                <a:gd name="connsiteY1" fmla="*/ 520700 h 977900"/>
                <a:gd name="connsiteX2" fmla="*/ 88900 w 1397000"/>
                <a:gd name="connsiteY2" fmla="*/ 533400 h 977900"/>
                <a:gd name="connsiteX3" fmla="*/ 63500 w 1397000"/>
                <a:gd name="connsiteY3" fmla="*/ 571500 h 977900"/>
                <a:gd name="connsiteX4" fmla="*/ 25400 w 1397000"/>
                <a:gd name="connsiteY4" fmla="*/ 596900 h 977900"/>
                <a:gd name="connsiteX5" fmla="*/ 0 w 1397000"/>
                <a:gd name="connsiteY5" fmla="*/ 673100 h 977900"/>
                <a:gd name="connsiteX6" fmla="*/ 12700 w 1397000"/>
                <a:gd name="connsiteY6" fmla="*/ 812800 h 977900"/>
                <a:gd name="connsiteX7" fmla="*/ 25400 w 1397000"/>
                <a:gd name="connsiteY7" fmla="*/ 850900 h 977900"/>
                <a:gd name="connsiteX8" fmla="*/ 63500 w 1397000"/>
                <a:gd name="connsiteY8" fmla="*/ 863600 h 977900"/>
                <a:gd name="connsiteX9" fmla="*/ 101600 w 1397000"/>
                <a:gd name="connsiteY9" fmla="*/ 889000 h 977900"/>
                <a:gd name="connsiteX10" fmla="*/ 139700 w 1397000"/>
                <a:gd name="connsiteY10" fmla="*/ 901700 h 977900"/>
                <a:gd name="connsiteX11" fmla="*/ 177800 w 1397000"/>
                <a:gd name="connsiteY11" fmla="*/ 927100 h 977900"/>
                <a:gd name="connsiteX12" fmla="*/ 304800 w 1397000"/>
                <a:gd name="connsiteY12" fmla="*/ 965200 h 977900"/>
                <a:gd name="connsiteX13" fmla="*/ 342900 w 1397000"/>
                <a:gd name="connsiteY13" fmla="*/ 977900 h 977900"/>
                <a:gd name="connsiteX14" fmla="*/ 736600 w 1397000"/>
                <a:gd name="connsiteY14" fmla="*/ 952500 h 977900"/>
                <a:gd name="connsiteX15" fmla="*/ 1003300 w 1397000"/>
                <a:gd name="connsiteY15" fmla="*/ 927100 h 977900"/>
                <a:gd name="connsiteX16" fmla="*/ 1155700 w 1397000"/>
                <a:gd name="connsiteY16" fmla="*/ 876300 h 977900"/>
                <a:gd name="connsiteX17" fmla="*/ 1193800 w 1397000"/>
                <a:gd name="connsiteY17" fmla="*/ 863600 h 977900"/>
                <a:gd name="connsiteX18" fmla="*/ 1231900 w 1397000"/>
                <a:gd name="connsiteY18" fmla="*/ 850900 h 977900"/>
                <a:gd name="connsiteX19" fmla="*/ 1270000 w 1397000"/>
                <a:gd name="connsiteY19" fmla="*/ 825500 h 977900"/>
                <a:gd name="connsiteX20" fmla="*/ 1320800 w 1397000"/>
                <a:gd name="connsiteY20" fmla="*/ 749300 h 977900"/>
                <a:gd name="connsiteX21" fmla="*/ 1346200 w 1397000"/>
                <a:gd name="connsiteY21" fmla="*/ 673100 h 977900"/>
                <a:gd name="connsiteX22" fmla="*/ 1358900 w 1397000"/>
                <a:gd name="connsiteY22" fmla="*/ 635000 h 977900"/>
                <a:gd name="connsiteX23" fmla="*/ 1371600 w 1397000"/>
                <a:gd name="connsiteY23" fmla="*/ 584200 h 977900"/>
                <a:gd name="connsiteX24" fmla="*/ 1384300 w 1397000"/>
                <a:gd name="connsiteY24" fmla="*/ 520700 h 977900"/>
                <a:gd name="connsiteX25" fmla="*/ 1397000 w 1397000"/>
                <a:gd name="connsiteY25" fmla="*/ 482600 h 977900"/>
                <a:gd name="connsiteX26" fmla="*/ 1384300 w 1397000"/>
                <a:gd name="connsiteY26" fmla="*/ 190500 h 977900"/>
                <a:gd name="connsiteX27" fmla="*/ 1371600 w 1397000"/>
                <a:gd name="connsiteY27" fmla="*/ 127000 h 977900"/>
                <a:gd name="connsiteX28" fmla="*/ 1346200 w 1397000"/>
                <a:gd name="connsiteY28" fmla="*/ 50800 h 977900"/>
                <a:gd name="connsiteX29" fmla="*/ 1308100 w 1397000"/>
                <a:gd name="connsiteY29" fmla="*/ 25400 h 977900"/>
                <a:gd name="connsiteX30" fmla="*/ 1041400 w 1397000"/>
                <a:gd name="connsiteY30" fmla="*/ 0 h 977900"/>
                <a:gd name="connsiteX31" fmla="*/ 952500 w 1397000"/>
                <a:gd name="connsiteY31" fmla="*/ 12700 h 977900"/>
                <a:gd name="connsiteX32" fmla="*/ 863600 w 1397000"/>
                <a:gd name="connsiteY32" fmla="*/ 114300 h 977900"/>
                <a:gd name="connsiteX33" fmla="*/ 825500 w 1397000"/>
                <a:gd name="connsiteY33" fmla="*/ 190500 h 977900"/>
                <a:gd name="connsiteX34" fmla="*/ 800100 w 1397000"/>
                <a:gd name="connsiteY34" fmla="*/ 355600 h 977900"/>
                <a:gd name="connsiteX35" fmla="*/ 774700 w 1397000"/>
                <a:gd name="connsiteY35" fmla="*/ 431800 h 977900"/>
                <a:gd name="connsiteX36" fmla="*/ 698500 w 1397000"/>
                <a:gd name="connsiteY36" fmla="*/ 457200 h 977900"/>
                <a:gd name="connsiteX37" fmla="*/ 660400 w 1397000"/>
                <a:gd name="connsiteY37" fmla="*/ 469900 h 977900"/>
                <a:gd name="connsiteX38" fmla="*/ 622300 w 1397000"/>
                <a:gd name="connsiteY38" fmla="*/ 482600 h 977900"/>
                <a:gd name="connsiteX39" fmla="*/ 609600 w 1397000"/>
                <a:gd name="connsiteY39" fmla="*/ 495300 h 977900"/>
                <a:gd name="connsiteX0" fmla="*/ 609600 w 1397000"/>
                <a:gd name="connsiteY0" fmla="*/ 495300 h 977900"/>
                <a:gd name="connsiteX1" fmla="*/ 127000 w 1397000"/>
                <a:gd name="connsiteY1" fmla="*/ 520700 h 977900"/>
                <a:gd name="connsiteX2" fmla="*/ 88900 w 1397000"/>
                <a:gd name="connsiteY2" fmla="*/ 533400 h 977900"/>
                <a:gd name="connsiteX3" fmla="*/ 63500 w 1397000"/>
                <a:gd name="connsiteY3" fmla="*/ 571500 h 977900"/>
                <a:gd name="connsiteX4" fmla="*/ 0 w 1397000"/>
                <a:gd name="connsiteY4" fmla="*/ 673100 h 977900"/>
                <a:gd name="connsiteX5" fmla="*/ 12700 w 1397000"/>
                <a:gd name="connsiteY5" fmla="*/ 812800 h 977900"/>
                <a:gd name="connsiteX6" fmla="*/ 25400 w 1397000"/>
                <a:gd name="connsiteY6" fmla="*/ 850900 h 977900"/>
                <a:gd name="connsiteX7" fmla="*/ 63500 w 1397000"/>
                <a:gd name="connsiteY7" fmla="*/ 863600 h 977900"/>
                <a:gd name="connsiteX8" fmla="*/ 101600 w 1397000"/>
                <a:gd name="connsiteY8" fmla="*/ 889000 h 977900"/>
                <a:gd name="connsiteX9" fmla="*/ 139700 w 1397000"/>
                <a:gd name="connsiteY9" fmla="*/ 901700 h 977900"/>
                <a:gd name="connsiteX10" fmla="*/ 177800 w 1397000"/>
                <a:gd name="connsiteY10" fmla="*/ 927100 h 977900"/>
                <a:gd name="connsiteX11" fmla="*/ 304800 w 1397000"/>
                <a:gd name="connsiteY11" fmla="*/ 965200 h 977900"/>
                <a:gd name="connsiteX12" fmla="*/ 342900 w 1397000"/>
                <a:gd name="connsiteY12" fmla="*/ 977900 h 977900"/>
                <a:gd name="connsiteX13" fmla="*/ 736600 w 1397000"/>
                <a:gd name="connsiteY13" fmla="*/ 952500 h 977900"/>
                <a:gd name="connsiteX14" fmla="*/ 1003300 w 1397000"/>
                <a:gd name="connsiteY14" fmla="*/ 927100 h 977900"/>
                <a:gd name="connsiteX15" fmla="*/ 1155700 w 1397000"/>
                <a:gd name="connsiteY15" fmla="*/ 876300 h 977900"/>
                <a:gd name="connsiteX16" fmla="*/ 1193800 w 1397000"/>
                <a:gd name="connsiteY16" fmla="*/ 863600 h 977900"/>
                <a:gd name="connsiteX17" fmla="*/ 1231900 w 1397000"/>
                <a:gd name="connsiteY17" fmla="*/ 850900 h 977900"/>
                <a:gd name="connsiteX18" fmla="*/ 1270000 w 1397000"/>
                <a:gd name="connsiteY18" fmla="*/ 825500 h 977900"/>
                <a:gd name="connsiteX19" fmla="*/ 1320800 w 1397000"/>
                <a:gd name="connsiteY19" fmla="*/ 749300 h 977900"/>
                <a:gd name="connsiteX20" fmla="*/ 1346200 w 1397000"/>
                <a:gd name="connsiteY20" fmla="*/ 673100 h 977900"/>
                <a:gd name="connsiteX21" fmla="*/ 1358900 w 1397000"/>
                <a:gd name="connsiteY21" fmla="*/ 635000 h 977900"/>
                <a:gd name="connsiteX22" fmla="*/ 1371600 w 1397000"/>
                <a:gd name="connsiteY22" fmla="*/ 584200 h 977900"/>
                <a:gd name="connsiteX23" fmla="*/ 1384300 w 1397000"/>
                <a:gd name="connsiteY23" fmla="*/ 520700 h 977900"/>
                <a:gd name="connsiteX24" fmla="*/ 1397000 w 1397000"/>
                <a:gd name="connsiteY24" fmla="*/ 482600 h 977900"/>
                <a:gd name="connsiteX25" fmla="*/ 1384300 w 1397000"/>
                <a:gd name="connsiteY25" fmla="*/ 190500 h 977900"/>
                <a:gd name="connsiteX26" fmla="*/ 1371600 w 1397000"/>
                <a:gd name="connsiteY26" fmla="*/ 127000 h 977900"/>
                <a:gd name="connsiteX27" fmla="*/ 1346200 w 1397000"/>
                <a:gd name="connsiteY27" fmla="*/ 50800 h 977900"/>
                <a:gd name="connsiteX28" fmla="*/ 1308100 w 1397000"/>
                <a:gd name="connsiteY28" fmla="*/ 25400 h 977900"/>
                <a:gd name="connsiteX29" fmla="*/ 1041400 w 1397000"/>
                <a:gd name="connsiteY29" fmla="*/ 0 h 977900"/>
                <a:gd name="connsiteX30" fmla="*/ 952500 w 1397000"/>
                <a:gd name="connsiteY30" fmla="*/ 12700 h 977900"/>
                <a:gd name="connsiteX31" fmla="*/ 863600 w 1397000"/>
                <a:gd name="connsiteY31" fmla="*/ 114300 h 977900"/>
                <a:gd name="connsiteX32" fmla="*/ 825500 w 1397000"/>
                <a:gd name="connsiteY32" fmla="*/ 190500 h 977900"/>
                <a:gd name="connsiteX33" fmla="*/ 800100 w 1397000"/>
                <a:gd name="connsiteY33" fmla="*/ 355600 h 977900"/>
                <a:gd name="connsiteX34" fmla="*/ 774700 w 1397000"/>
                <a:gd name="connsiteY34" fmla="*/ 431800 h 977900"/>
                <a:gd name="connsiteX35" fmla="*/ 698500 w 1397000"/>
                <a:gd name="connsiteY35" fmla="*/ 457200 h 977900"/>
                <a:gd name="connsiteX36" fmla="*/ 660400 w 1397000"/>
                <a:gd name="connsiteY36" fmla="*/ 469900 h 977900"/>
                <a:gd name="connsiteX37" fmla="*/ 622300 w 1397000"/>
                <a:gd name="connsiteY37" fmla="*/ 482600 h 977900"/>
                <a:gd name="connsiteX38" fmla="*/ 609600 w 1397000"/>
                <a:gd name="connsiteY38" fmla="*/ 495300 h 977900"/>
                <a:gd name="connsiteX0" fmla="*/ 609600 w 1397000"/>
                <a:gd name="connsiteY0" fmla="*/ 495300 h 977900"/>
                <a:gd name="connsiteX1" fmla="*/ 127000 w 1397000"/>
                <a:gd name="connsiteY1" fmla="*/ 520700 h 977900"/>
                <a:gd name="connsiteX2" fmla="*/ 63500 w 1397000"/>
                <a:gd name="connsiteY2" fmla="*/ 571500 h 977900"/>
                <a:gd name="connsiteX3" fmla="*/ 0 w 1397000"/>
                <a:gd name="connsiteY3" fmla="*/ 673100 h 977900"/>
                <a:gd name="connsiteX4" fmla="*/ 12700 w 1397000"/>
                <a:gd name="connsiteY4" fmla="*/ 812800 h 977900"/>
                <a:gd name="connsiteX5" fmla="*/ 25400 w 1397000"/>
                <a:gd name="connsiteY5" fmla="*/ 850900 h 977900"/>
                <a:gd name="connsiteX6" fmla="*/ 63500 w 1397000"/>
                <a:gd name="connsiteY6" fmla="*/ 863600 h 977900"/>
                <a:gd name="connsiteX7" fmla="*/ 101600 w 1397000"/>
                <a:gd name="connsiteY7" fmla="*/ 889000 h 977900"/>
                <a:gd name="connsiteX8" fmla="*/ 139700 w 1397000"/>
                <a:gd name="connsiteY8" fmla="*/ 901700 h 977900"/>
                <a:gd name="connsiteX9" fmla="*/ 177800 w 1397000"/>
                <a:gd name="connsiteY9" fmla="*/ 927100 h 977900"/>
                <a:gd name="connsiteX10" fmla="*/ 304800 w 1397000"/>
                <a:gd name="connsiteY10" fmla="*/ 965200 h 977900"/>
                <a:gd name="connsiteX11" fmla="*/ 342900 w 1397000"/>
                <a:gd name="connsiteY11" fmla="*/ 977900 h 977900"/>
                <a:gd name="connsiteX12" fmla="*/ 736600 w 1397000"/>
                <a:gd name="connsiteY12" fmla="*/ 952500 h 977900"/>
                <a:gd name="connsiteX13" fmla="*/ 1003300 w 1397000"/>
                <a:gd name="connsiteY13" fmla="*/ 927100 h 977900"/>
                <a:gd name="connsiteX14" fmla="*/ 1155700 w 1397000"/>
                <a:gd name="connsiteY14" fmla="*/ 876300 h 977900"/>
                <a:gd name="connsiteX15" fmla="*/ 1193800 w 1397000"/>
                <a:gd name="connsiteY15" fmla="*/ 863600 h 977900"/>
                <a:gd name="connsiteX16" fmla="*/ 1231900 w 1397000"/>
                <a:gd name="connsiteY16" fmla="*/ 850900 h 977900"/>
                <a:gd name="connsiteX17" fmla="*/ 1270000 w 1397000"/>
                <a:gd name="connsiteY17" fmla="*/ 825500 h 977900"/>
                <a:gd name="connsiteX18" fmla="*/ 1320800 w 1397000"/>
                <a:gd name="connsiteY18" fmla="*/ 749300 h 977900"/>
                <a:gd name="connsiteX19" fmla="*/ 1346200 w 1397000"/>
                <a:gd name="connsiteY19" fmla="*/ 673100 h 977900"/>
                <a:gd name="connsiteX20" fmla="*/ 1358900 w 1397000"/>
                <a:gd name="connsiteY20" fmla="*/ 635000 h 977900"/>
                <a:gd name="connsiteX21" fmla="*/ 1371600 w 1397000"/>
                <a:gd name="connsiteY21" fmla="*/ 584200 h 977900"/>
                <a:gd name="connsiteX22" fmla="*/ 1384300 w 1397000"/>
                <a:gd name="connsiteY22" fmla="*/ 520700 h 977900"/>
                <a:gd name="connsiteX23" fmla="*/ 1397000 w 1397000"/>
                <a:gd name="connsiteY23" fmla="*/ 482600 h 977900"/>
                <a:gd name="connsiteX24" fmla="*/ 1384300 w 1397000"/>
                <a:gd name="connsiteY24" fmla="*/ 190500 h 977900"/>
                <a:gd name="connsiteX25" fmla="*/ 1371600 w 1397000"/>
                <a:gd name="connsiteY25" fmla="*/ 127000 h 977900"/>
                <a:gd name="connsiteX26" fmla="*/ 1346200 w 1397000"/>
                <a:gd name="connsiteY26" fmla="*/ 50800 h 977900"/>
                <a:gd name="connsiteX27" fmla="*/ 1308100 w 1397000"/>
                <a:gd name="connsiteY27" fmla="*/ 25400 h 977900"/>
                <a:gd name="connsiteX28" fmla="*/ 1041400 w 1397000"/>
                <a:gd name="connsiteY28" fmla="*/ 0 h 977900"/>
                <a:gd name="connsiteX29" fmla="*/ 952500 w 1397000"/>
                <a:gd name="connsiteY29" fmla="*/ 12700 h 977900"/>
                <a:gd name="connsiteX30" fmla="*/ 863600 w 1397000"/>
                <a:gd name="connsiteY30" fmla="*/ 114300 h 977900"/>
                <a:gd name="connsiteX31" fmla="*/ 825500 w 1397000"/>
                <a:gd name="connsiteY31" fmla="*/ 190500 h 977900"/>
                <a:gd name="connsiteX32" fmla="*/ 800100 w 1397000"/>
                <a:gd name="connsiteY32" fmla="*/ 355600 h 977900"/>
                <a:gd name="connsiteX33" fmla="*/ 774700 w 1397000"/>
                <a:gd name="connsiteY33" fmla="*/ 431800 h 977900"/>
                <a:gd name="connsiteX34" fmla="*/ 698500 w 1397000"/>
                <a:gd name="connsiteY34" fmla="*/ 457200 h 977900"/>
                <a:gd name="connsiteX35" fmla="*/ 660400 w 1397000"/>
                <a:gd name="connsiteY35" fmla="*/ 469900 h 977900"/>
                <a:gd name="connsiteX36" fmla="*/ 622300 w 1397000"/>
                <a:gd name="connsiteY36" fmla="*/ 482600 h 977900"/>
                <a:gd name="connsiteX37" fmla="*/ 609600 w 1397000"/>
                <a:gd name="connsiteY37" fmla="*/ 495300 h 977900"/>
                <a:gd name="connsiteX0" fmla="*/ 609600 w 1397000"/>
                <a:gd name="connsiteY0" fmla="*/ 495300 h 977900"/>
                <a:gd name="connsiteX1" fmla="*/ 127000 w 1397000"/>
                <a:gd name="connsiteY1" fmla="*/ 520700 h 977900"/>
                <a:gd name="connsiteX2" fmla="*/ 0 w 1397000"/>
                <a:gd name="connsiteY2" fmla="*/ 673100 h 977900"/>
                <a:gd name="connsiteX3" fmla="*/ 12700 w 1397000"/>
                <a:gd name="connsiteY3" fmla="*/ 812800 h 977900"/>
                <a:gd name="connsiteX4" fmla="*/ 25400 w 1397000"/>
                <a:gd name="connsiteY4" fmla="*/ 850900 h 977900"/>
                <a:gd name="connsiteX5" fmla="*/ 63500 w 1397000"/>
                <a:gd name="connsiteY5" fmla="*/ 863600 h 977900"/>
                <a:gd name="connsiteX6" fmla="*/ 101600 w 1397000"/>
                <a:gd name="connsiteY6" fmla="*/ 889000 h 977900"/>
                <a:gd name="connsiteX7" fmla="*/ 139700 w 1397000"/>
                <a:gd name="connsiteY7" fmla="*/ 901700 h 977900"/>
                <a:gd name="connsiteX8" fmla="*/ 177800 w 1397000"/>
                <a:gd name="connsiteY8" fmla="*/ 927100 h 977900"/>
                <a:gd name="connsiteX9" fmla="*/ 304800 w 1397000"/>
                <a:gd name="connsiteY9" fmla="*/ 965200 h 977900"/>
                <a:gd name="connsiteX10" fmla="*/ 342900 w 1397000"/>
                <a:gd name="connsiteY10" fmla="*/ 977900 h 977900"/>
                <a:gd name="connsiteX11" fmla="*/ 736600 w 1397000"/>
                <a:gd name="connsiteY11" fmla="*/ 952500 h 977900"/>
                <a:gd name="connsiteX12" fmla="*/ 1003300 w 1397000"/>
                <a:gd name="connsiteY12" fmla="*/ 927100 h 977900"/>
                <a:gd name="connsiteX13" fmla="*/ 1155700 w 1397000"/>
                <a:gd name="connsiteY13" fmla="*/ 876300 h 977900"/>
                <a:gd name="connsiteX14" fmla="*/ 1193800 w 1397000"/>
                <a:gd name="connsiteY14" fmla="*/ 863600 h 977900"/>
                <a:gd name="connsiteX15" fmla="*/ 1231900 w 1397000"/>
                <a:gd name="connsiteY15" fmla="*/ 850900 h 977900"/>
                <a:gd name="connsiteX16" fmla="*/ 1270000 w 1397000"/>
                <a:gd name="connsiteY16" fmla="*/ 825500 h 977900"/>
                <a:gd name="connsiteX17" fmla="*/ 1320800 w 1397000"/>
                <a:gd name="connsiteY17" fmla="*/ 749300 h 977900"/>
                <a:gd name="connsiteX18" fmla="*/ 1346200 w 1397000"/>
                <a:gd name="connsiteY18" fmla="*/ 673100 h 977900"/>
                <a:gd name="connsiteX19" fmla="*/ 1358900 w 1397000"/>
                <a:gd name="connsiteY19" fmla="*/ 635000 h 977900"/>
                <a:gd name="connsiteX20" fmla="*/ 1371600 w 1397000"/>
                <a:gd name="connsiteY20" fmla="*/ 584200 h 977900"/>
                <a:gd name="connsiteX21" fmla="*/ 1384300 w 1397000"/>
                <a:gd name="connsiteY21" fmla="*/ 520700 h 977900"/>
                <a:gd name="connsiteX22" fmla="*/ 1397000 w 1397000"/>
                <a:gd name="connsiteY22" fmla="*/ 482600 h 977900"/>
                <a:gd name="connsiteX23" fmla="*/ 1384300 w 1397000"/>
                <a:gd name="connsiteY23" fmla="*/ 190500 h 977900"/>
                <a:gd name="connsiteX24" fmla="*/ 1371600 w 1397000"/>
                <a:gd name="connsiteY24" fmla="*/ 127000 h 977900"/>
                <a:gd name="connsiteX25" fmla="*/ 1346200 w 1397000"/>
                <a:gd name="connsiteY25" fmla="*/ 50800 h 977900"/>
                <a:gd name="connsiteX26" fmla="*/ 1308100 w 1397000"/>
                <a:gd name="connsiteY26" fmla="*/ 25400 h 977900"/>
                <a:gd name="connsiteX27" fmla="*/ 1041400 w 1397000"/>
                <a:gd name="connsiteY27" fmla="*/ 0 h 977900"/>
                <a:gd name="connsiteX28" fmla="*/ 952500 w 1397000"/>
                <a:gd name="connsiteY28" fmla="*/ 12700 h 977900"/>
                <a:gd name="connsiteX29" fmla="*/ 863600 w 1397000"/>
                <a:gd name="connsiteY29" fmla="*/ 114300 h 977900"/>
                <a:gd name="connsiteX30" fmla="*/ 825500 w 1397000"/>
                <a:gd name="connsiteY30" fmla="*/ 190500 h 977900"/>
                <a:gd name="connsiteX31" fmla="*/ 800100 w 1397000"/>
                <a:gd name="connsiteY31" fmla="*/ 355600 h 977900"/>
                <a:gd name="connsiteX32" fmla="*/ 774700 w 1397000"/>
                <a:gd name="connsiteY32" fmla="*/ 431800 h 977900"/>
                <a:gd name="connsiteX33" fmla="*/ 698500 w 1397000"/>
                <a:gd name="connsiteY33" fmla="*/ 457200 h 977900"/>
                <a:gd name="connsiteX34" fmla="*/ 660400 w 1397000"/>
                <a:gd name="connsiteY34" fmla="*/ 469900 h 977900"/>
                <a:gd name="connsiteX35" fmla="*/ 622300 w 1397000"/>
                <a:gd name="connsiteY35" fmla="*/ 482600 h 977900"/>
                <a:gd name="connsiteX36" fmla="*/ 609600 w 1397000"/>
                <a:gd name="connsiteY36" fmla="*/ 495300 h 977900"/>
                <a:gd name="connsiteX0" fmla="*/ 609600 w 1397000"/>
                <a:gd name="connsiteY0" fmla="*/ 495300 h 977900"/>
                <a:gd name="connsiteX1" fmla="*/ 127000 w 1397000"/>
                <a:gd name="connsiteY1" fmla="*/ 520700 h 977900"/>
                <a:gd name="connsiteX2" fmla="*/ 0 w 1397000"/>
                <a:gd name="connsiteY2" fmla="*/ 673100 h 977900"/>
                <a:gd name="connsiteX3" fmla="*/ 12700 w 1397000"/>
                <a:gd name="connsiteY3" fmla="*/ 812800 h 977900"/>
                <a:gd name="connsiteX4" fmla="*/ 63500 w 1397000"/>
                <a:gd name="connsiteY4" fmla="*/ 863600 h 977900"/>
                <a:gd name="connsiteX5" fmla="*/ 101600 w 1397000"/>
                <a:gd name="connsiteY5" fmla="*/ 889000 h 977900"/>
                <a:gd name="connsiteX6" fmla="*/ 139700 w 1397000"/>
                <a:gd name="connsiteY6" fmla="*/ 901700 h 977900"/>
                <a:gd name="connsiteX7" fmla="*/ 177800 w 1397000"/>
                <a:gd name="connsiteY7" fmla="*/ 927100 h 977900"/>
                <a:gd name="connsiteX8" fmla="*/ 304800 w 1397000"/>
                <a:gd name="connsiteY8" fmla="*/ 965200 h 977900"/>
                <a:gd name="connsiteX9" fmla="*/ 342900 w 1397000"/>
                <a:gd name="connsiteY9" fmla="*/ 977900 h 977900"/>
                <a:gd name="connsiteX10" fmla="*/ 736600 w 1397000"/>
                <a:gd name="connsiteY10" fmla="*/ 952500 h 977900"/>
                <a:gd name="connsiteX11" fmla="*/ 1003300 w 1397000"/>
                <a:gd name="connsiteY11" fmla="*/ 927100 h 977900"/>
                <a:gd name="connsiteX12" fmla="*/ 1155700 w 1397000"/>
                <a:gd name="connsiteY12" fmla="*/ 876300 h 977900"/>
                <a:gd name="connsiteX13" fmla="*/ 1193800 w 1397000"/>
                <a:gd name="connsiteY13" fmla="*/ 863600 h 977900"/>
                <a:gd name="connsiteX14" fmla="*/ 1231900 w 1397000"/>
                <a:gd name="connsiteY14" fmla="*/ 850900 h 977900"/>
                <a:gd name="connsiteX15" fmla="*/ 1270000 w 1397000"/>
                <a:gd name="connsiteY15" fmla="*/ 825500 h 977900"/>
                <a:gd name="connsiteX16" fmla="*/ 1320800 w 1397000"/>
                <a:gd name="connsiteY16" fmla="*/ 749300 h 977900"/>
                <a:gd name="connsiteX17" fmla="*/ 1346200 w 1397000"/>
                <a:gd name="connsiteY17" fmla="*/ 673100 h 977900"/>
                <a:gd name="connsiteX18" fmla="*/ 1358900 w 1397000"/>
                <a:gd name="connsiteY18" fmla="*/ 635000 h 977900"/>
                <a:gd name="connsiteX19" fmla="*/ 1371600 w 1397000"/>
                <a:gd name="connsiteY19" fmla="*/ 584200 h 977900"/>
                <a:gd name="connsiteX20" fmla="*/ 1384300 w 1397000"/>
                <a:gd name="connsiteY20" fmla="*/ 520700 h 977900"/>
                <a:gd name="connsiteX21" fmla="*/ 1397000 w 1397000"/>
                <a:gd name="connsiteY21" fmla="*/ 482600 h 977900"/>
                <a:gd name="connsiteX22" fmla="*/ 1384300 w 1397000"/>
                <a:gd name="connsiteY22" fmla="*/ 190500 h 977900"/>
                <a:gd name="connsiteX23" fmla="*/ 1371600 w 1397000"/>
                <a:gd name="connsiteY23" fmla="*/ 127000 h 977900"/>
                <a:gd name="connsiteX24" fmla="*/ 1346200 w 1397000"/>
                <a:gd name="connsiteY24" fmla="*/ 50800 h 977900"/>
                <a:gd name="connsiteX25" fmla="*/ 1308100 w 1397000"/>
                <a:gd name="connsiteY25" fmla="*/ 25400 h 977900"/>
                <a:gd name="connsiteX26" fmla="*/ 1041400 w 1397000"/>
                <a:gd name="connsiteY26" fmla="*/ 0 h 977900"/>
                <a:gd name="connsiteX27" fmla="*/ 952500 w 1397000"/>
                <a:gd name="connsiteY27" fmla="*/ 12700 h 977900"/>
                <a:gd name="connsiteX28" fmla="*/ 863600 w 1397000"/>
                <a:gd name="connsiteY28" fmla="*/ 114300 h 977900"/>
                <a:gd name="connsiteX29" fmla="*/ 825500 w 1397000"/>
                <a:gd name="connsiteY29" fmla="*/ 190500 h 977900"/>
                <a:gd name="connsiteX30" fmla="*/ 800100 w 1397000"/>
                <a:gd name="connsiteY30" fmla="*/ 355600 h 977900"/>
                <a:gd name="connsiteX31" fmla="*/ 774700 w 1397000"/>
                <a:gd name="connsiteY31" fmla="*/ 431800 h 977900"/>
                <a:gd name="connsiteX32" fmla="*/ 698500 w 1397000"/>
                <a:gd name="connsiteY32" fmla="*/ 457200 h 977900"/>
                <a:gd name="connsiteX33" fmla="*/ 660400 w 1397000"/>
                <a:gd name="connsiteY33" fmla="*/ 469900 h 977900"/>
                <a:gd name="connsiteX34" fmla="*/ 622300 w 1397000"/>
                <a:gd name="connsiteY34" fmla="*/ 482600 h 977900"/>
                <a:gd name="connsiteX35" fmla="*/ 609600 w 1397000"/>
                <a:gd name="connsiteY35" fmla="*/ 495300 h 977900"/>
                <a:gd name="connsiteX0" fmla="*/ 609600 w 1397000"/>
                <a:gd name="connsiteY0" fmla="*/ 495300 h 977900"/>
                <a:gd name="connsiteX1" fmla="*/ 127000 w 1397000"/>
                <a:gd name="connsiteY1" fmla="*/ 520700 h 977900"/>
                <a:gd name="connsiteX2" fmla="*/ 0 w 1397000"/>
                <a:gd name="connsiteY2" fmla="*/ 673100 h 977900"/>
                <a:gd name="connsiteX3" fmla="*/ 12700 w 1397000"/>
                <a:gd name="connsiteY3" fmla="*/ 812800 h 977900"/>
                <a:gd name="connsiteX4" fmla="*/ 63500 w 1397000"/>
                <a:gd name="connsiteY4" fmla="*/ 863600 h 977900"/>
                <a:gd name="connsiteX5" fmla="*/ 139700 w 1397000"/>
                <a:gd name="connsiteY5" fmla="*/ 901700 h 977900"/>
                <a:gd name="connsiteX6" fmla="*/ 177800 w 1397000"/>
                <a:gd name="connsiteY6" fmla="*/ 927100 h 977900"/>
                <a:gd name="connsiteX7" fmla="*/ 304800 w 1397000"/>
                <a:gd name="connsiteY7" fmla="*/ 965200 h 977900"/>
                <a:gd name="connsiteX8" fmla="*/ 342900 w 1397000"/>
                <a:gd name="connsiteY8" fmla="*/ 977900 h 977900"/>
                <a:gd name="connsiteX9" fmla="*/ 736600 w 1397000"/>
                <a:gd name="connsiteY9" fmla="*/ 952500 h 977900"/>
                <a:gd name="connsiteX10" fmla="*/ 1003300 w 1397000"/>
                <a:gd name="connsiteY10" fmla="*/ 927100 h 977900"/>
                <a:gd name="connsiteX11" fmla="*/ 1155700 w 1397000"/>
                <a:gd name="connsiteY11" fmla="*/ 876300 h 977900"/>
                <a:gd name="connsiteX12" fmla="*/ 1193800 w 1397000"/>
                <a:gd name="connsiteY12" fmla="*/ 863600 h 977900"/>
                <a:gd name="connsiteX13" fmla="*/ 1231900 w 1397000"/>
                <a:gd name="connsiteY13" fmla="*/ 850900 h 977900"/>
                <a:gd name="connsiteX14" fmla="*/ 1270000 w 1397000"/>
                <a:gd name="connsiteY14" fmla="*/ 825500 h 977900"/>
                <a:gd name="connsiteX15" fmla="*/ 1320800 w 1397000"/>
                <a:gd name="connsiteY15" fmla="*/ 749300 h 977900"/>
                <a:gd name="connsiteX16" fmla="*/ 1346200 w 1397000"/>
                <a:gd name="connsiteY16" fmla="*/ 673100 h 977900"/>
                <a:gd name="connsiteX17" fmla="*/ 1358900 w 1397000"/>
                <a:gd name="connsiteY17" fmla="*/ 635000 h 977900"/>
                <a:gd name="connsiteX18" fmla="*/ 1371600 w 1397000"/>
                <a:gd name="connsiteY18" fmla="*/ 584200 h 977900"/>
                <a:gd name="connsiteX19" fmla="*/ 1384300 w 1397000"/>
                <a:gd name="connsiteY19" fmla="*/ 520700 h 977900"/>
                <a:gd name="connsiteX20" fmla="*/ 1397000 w 1397000"/>
                <a:gd name="connsiteY20" fmla="*/ 482600 h 977900"/>
                <a:gd name="connsiteX21" fmla="*/ 1384300 w 1397000"/>
                <a:gd name="connsiteY21" fmla="*/ 190500 h 977900"/>
                <a:gd name="connsiteX22" fmla="*/ 1371600 w 1397000"/>
                <a:gd name="connsiteY22" fmla="*/ 127000 h 977900"/>
                <a:gd name="connsiteX23" fmla="*/ 1346200 w 1397000"/>
                <a:gd name="connsiteY23" fmla="*/ 50800 h 977900"/>
                <a:gd name="connsiteX24" fmla="*/ 1308100 w 1397000"/>
                <a:gd name="connsiteY24" fmla="*/ 25400 h 977900"/>
                <a:gd name="connsiteX25" fmla="*/ 1041400 w 1397000"/>
                <a:gd name="connsiteY25" fmla="*/ 0 h 977900"/>
                <a:gd name="connsiteX26" fmla="*/ 952500 w 1397000"/>
                <a:gd name="connsiteY26" fmla="*/ 12700 h 977900"/>
                <a:gd name="connsiteX27" fmla="*/ 863600 w 1397000"/>
                <a:gd name="connsiteY27" fmla="*/ 114300 h 977900"/>
                <a:gd name="connsiteX28" fmla="*/ 825500 w 1397000"/>
                <a:gd name="connsiteY28" fmla="*/ 190500 h 977900"/>
                <a:gd name="connsiteX29" fmla="*/ 800100 w 1397000"/>
                <a:gd name="connsiteY29" fmla="*/ 355600 h 977900"/>
                <a:gd name="connsiteX30" fmla="*/ 774700 w 1397000"/>
                <a:gd name="connsiteY30" fmla="*/ 431800 h 977900"/>
                <a:gd name="connsiteX31" fmla="*/ 698500 w 1397000"/>
                <a:gd name="connsiteY31" fmla="*/ 457200 h 977900"/>
                <a:gd name="connsiteX32" fmla="*/ 660400 w 1397000"/>
                <a:gd name="connsiteY32" fmla="*/ 469900 h 977900"/>
                <a:gd name="connsiteX33" fmla="*/ 622300 w 1397000"/>
                <a:gd name="connsiteY33" fmla="*/ 482600 h 977900"/>
                <a:gd name="connsiteX34" fmla="*/ 609600 w 1397000"/>
                <a:gd name="connsiteY34" fmla="*/ 495300 h 977900"/>
                <a:gd name="connsiteX0" fmla="*/ 609600 w 1397000"/>
                <a:gd name="connsiteY0" fmla="*/ 495300 h 977900"/>
                <a:gd name="connsiteX1" fmla="*/ 127000 w 1397000"/>
                <a:gd name="connsiteY1" fmla="*/ 520700 h 977900"/>
                <a:gd name="connsiteX2" fmla="*/ 0 w 1397000"/>
                <a:gd name="connsiteY2" fmla="*/ 673100 h 977900"/>
                <a:gd name="connsiteX3" fmla="*/ 12700 w 1397000"/>
                <a:gd name="connsiteY3" fmla="*/ 812800 h 977900"/>
                <a:gd name="connsiteX4" fmla="*/ 139700 w 1397000"/>
                <a:gd name="connsiteY4" fmla="*/ 901700 h 977900"/>
                <a:gd name="connsiteX5" fmla="*/ 177800 w 1397000"/>
                <a:gd name="connsiteY5" fmla="*/ 927100 h 977900"/>
                <a:gd name="connsiteX6" fmla="*/ 304800 w 1397000"/>
                <a:gd name="connsiteY6" fmla="*/ 965200 h 977900"/>
                <a:gd name="connsiteX7" fmla="*/ 342900 w 1397000"/>
                <a:gd name="connsiteY7" fmla="*/ 977900 h 977900"/>
                <a:gd name="connsiteX8" fmla="*/ 736600 w 1397000"/>
                <a:gd name="connsiteY8" fmla="*/ 952500 h 977900"/>
                <a:gd name="connsiteX9" fmla="*/ 1003300 w 1397000"/>
                <a:gd name="connsiteY9" fmla="*/ 927100 h 977900"/>
                <a:gd name="connsiteX10" fmla="*/ 1155700 w 1397000"/>
                <a:gd name="connsiteY10" fmla="*/ 876300 h 977900"/>
                <a:gd name="connsiteX11" fmla="*/ 1193800 w 1397000"/>
                <a:gd name="connsiteY11" fmla="*/ 863600 h 977900"/>
                <a:gd name="connsiteX12" fmla="*/ 1231900 w 1397000"/>
                <a:gd name="connsiteY12" fmla="*/ 850900 h 977900"/>
                <a:gd name="connsiteX13" fmla="*/ 1270000 w 1397000"/>
                <a:gd name="connsiteY13" fmla="*/ 825500 h 977900"/>
                <a:gd name="connsiteX14" fmla="*/ 1320800 w 1397000"/>
                <a:gd name="connsiteY14" fmla="*/ 749300 h 977900"/>
                <a:gd name="connsiteX15" fmla="*/ 1346200 w 1397000"/>
                <a:gd name="connsiteY15" fmla="*/ 673100 h 977900"/>
                <a:gd name="connsiteX16" fmla="*/ 1358900 w 1397000"/>
                <a:gd name="connsiteY16" fmla="*/ 635000 h 977900"/>
                <a:gd name="connsiteX17" fmla="*/ 1371600 w 1397000"/>
                <a:gd name="connsiteY17" fmla="*/ 584200 h 977900"/>
                <a:gd name="connsiteX18" fmla="*/ 1384300 w 1397000"/>
                <a:gd name="connsiteY18" fmla="*/ 520700 h 977900"/>
                <a:gd name="connsiteX19" fmla="*/ 1397000 w 1397000"/>
                <a:gd name="connsiteY19" fmla="*/ 482600 h 977900"/>
                <a:gd name="connsiteX20" fmla="*/ 1384300 w 1397000"/>
                <a:gd name="connsiteY20" fmla="*/ 190500 h 977900"/>
                <a:gd name="connsiteX21" fmla="*/ 1371600 w 1397000"/>
                <a:gd name="connsiteY21" fmla="*/ 127000 h 977900"/>
                <a:gd name="connsiteX22" fmla="*/ 1346200 w 1397000"/>
                <a:gd name="connsiteY22" fmla="*/ 50800 h 977900"/>
                <a:gd name="connsiteX23" fmla="*/ 1308100 w 1397000"/>
                <a:gd name="connsiteY23" fmla="*/ 25400 h 977900"/>
                <a:gd name="connsiteX24" fmla="*/ 1041400 w 1397000"/>
                <a:gd name="connsiteY24" fmla="*/ 0 h 977900"/>
                <a:gd name="connsiteX25" fmla="*/ 952500 w 1397000"/>
                <a:gd name="connsiteY25" fmla="*/ 12700 h 977900"/>
                <a:gd name="connsiteX26" fmla="*/ 863600 w 1397000"/>
                <a:gd name="connsiteY26" fmla="*/ 114300 h 977900"/>
                <a:gd name="connsiteX27" fmla="*/ 825500 w 1397000"/>
                <a:gd name="connsiteY27" fmla="*/ 190500 h 977900"/>
                <a:gd name="connsiteX28" fmla="*/ 800100 w 1397000"/>
                <a:gd name="connsiteY28" fmla="*/ 355600 h 977900"/>
                <a:gd name="connsiteX29" fmla="*/ 774700 w 1397000"/>
                <a:gd name="connsiteY29" fmla="*/ 431800 h 977900"/>
                <a:gd name="connsiteX30" fmla="*/ 698500 w 1397000"/>
                <a:gd name="connsiteY30" fmla="*/ 457200 h 977900"/>
                <a:gd name="connsiteX31" fmla="*/ 660400 w 1397000"/>
                <a:gd name="connsiteY31" fmla="*/ 469900 h 977900"/>
                <a:gd name="connsiteX32" fmla="*/ 622300 w 1397000"/>
                <a:gd name="connsiteY32" fmla="*/ 482600 h 977900"/>
                <a:gd name="connsiteX33" fmla="*/ 609600 w 1397000"/>
                <a:gd name="connsiteY33" fmla="*/ 495300 h 977900"/>
                <a:gd name="connsiteX0" fmla="*/ 609600 w 1397000"/>
                <a:gd name="connsiteY0" fmla="*/ 495300 h 977900"/>
                <a:gd name="connsiteX1" fmla="*/ 127000 w 1397000"/>
                <a:gd name="connsiteY1" fmla="*/ 520700 h 977900"/>
                <a:gd name="connsiteX2" fmla="*/ 0 w 1397000"/>
                <a:gd name="connsiteY2" fmla="*/ 673100 h 977900"/>
                <a:gd name="connsiteX3" fmla="*/ 12700 w 1397000"/>
                <a:gd name="connsiteY3" fmla="*/ 812800 h 977900"/>
                <a:gd name="connsiteX4" fmla="*/ 139700 w 1397000"/>
                <a:gd name="connsiteY4" fmla="*/ 901700 h 977900"/>
                <a:gd name="connsiteX5" fmla="*/ 177800 w 1397000"/>
                <a:gd name="connsiteY5" fmla="*/ 927100 h 977900"/>
                <a:gd name="connsiteX6" fmla="*/ 342900 w 1397000"/>
                <a:gd name="connsiteY6" fmla="*/ 977900 h 977900"/>
                <a:gd name="connsiteX7" fmla="*/ 736600 w 1397000"/>
                <a:gd name="connsiteY7" fmla="*/ 952500 h 977900"/>
                <a:gd name="connsiteX8" fmla="*/ 1003300 w 1397000"/>
                <a:gd name="connsiteY8" fmla="*/ 927100 h 977900"/>
                <a:gd name="connsiteX9" fmla="*/ 1155700 w 1397000"/>
                <a:gd name="connsiteY9" fmla="*/ 876300 h 977900"/>
                <a:gd name="connsiteX10" fmla="*/ 1193800 w 1397000"/>
                <a:gd name="connsiteY10" fmla="*/ 863600 h 977900"/>
                <a:gd name="connsiteX11" fmla="*/ 1231900 w 1397000"/>
                <a:gd name="connsiteY11" fmla="*/ 850900 h 977900"/>
                <a:gd name="connsiteX12" fmla="*/ 1270000 w 1397000"/>
                <a:gd name="connsiteY12" fmla="*/ 825500 h 977900"/>
                <a:gd name="connsiteX13" fmla="*/ 1320800 w 1397000"/>
                <a:gd name="connsiteY13" fmla="*/ 749300 h 977900"/>
                <a:gd name="connsiteX14" fmla="*/ 1346200 w 1397000"/>
                <a:gd name="connsiteY14" fmla="*/ 673100 h 977900"/>
                <a:gd name="connsiteX15" fmla="*/ 1358900 w 1397000"/>
                <a:gd name="connsiteY15" fmla="*/ 635000 h 977900"/>
                <a:gd name="connsiteX16" fmla="*/ 1371600 w 1397000"/>
                <a:gd name="connsiteY16" fmla="*/ 584200 h 977900"/>
                <a:gd name="connsiteX17" fmla="*/ 1384300 w 1397000"/>
                <a:gd name="connsiteY17" fmla="*/ 520700 h 977900"/>
                <a:gd name="connsiteX18" fmla="*/ 1397000 w 1397000"/>
                <a:gd name="connsiteY18" fmla="*/ 482600 h 977900"/>
                <a:gd name="connsiteX19" fmla="*/ 1384300 w 1397000"/>
                <a:gd name="connsiteY19" fmla="*/ 190500 h 977900"/>
                <a:gd name="connsiteX20" fmla="*/ 1371600 w 1397000"/>
                <a:gd name="connsiteY20" fmla="*/ 127000 h 977900"/>
                <a:gd name="connsiteX21" fmla="*/ 1346200 w 1397000"/>
                <a:gd name="connsiteY21" fmla="*/ 50800 h 977900"/>
                <a:gd name="connsiteX22" fmla="*/ 1308100 w 1397000"/>
                <a:gd name="connsiteY22" fmla="*/ 25400 h 977900"/>
                <a:gd name="connsiteX23" fmla="*/ 1041400 w 1397000"/>
                <a:gd name="connsiteY23" fmla="*/ 0 h 977900"/>
                <a:gd name="connsiteX24" fmla="*/ 952500 w 1397000"/>
                <a:gd name="connsiteY24" fmla="*/ 12700 h 977900"/>
                <a:gd name="connsiteX25" fmla="*/ 863600 w 1397000"/>
                <a:gd name="connsiteY25" fmla="*/ 114300 h 977900"/>
                <a:gd name="connsiteX26" fmla="*/ 825500 w 1397000"/>
                <a:gd name="connsiteY26" fmla="*/ 190500 h 977900"/>
                <a:gd name="connsiteX27" fmla="*/ 800100 w 1397000"/>
                <a:gd name="connsiteY27" fmla="*/ 355600 h 977900"/>
                <a:gd name="connsiteX28" fmla="*/ 774700 w 1397000"/>
                <a:gd name="connsiteY28" fmla="*/ 431800 h 977900"/>
                <a:gd name="connsiteX29" fmla="*/ 698500 w 1397000"/>
                <a:gd name="connsiteY29" fmla="*/ 457200 h 977900"/>
                <a:gd name="connsiteX30" fmla="*/ 660400 w 1397000"/>
                <a:gd name="connsiteY30" fmla="*/ 469900 h 977900"/>
                <a:gd name="connsiteX31" fmla="*/ 622300 w 1397000"/>
                <a:gd name="connsiteY31" fmla="*/ 482600 h 977900"/>
                <a:gd name="connsiteX32" fmla="*/ 609600 w 1397000"/>
                <a:gd name="connsiteY32" fmla="*/ 495300 h 977900"/>
                <a:gd name="connsiteX0" fmla="*/ 609600 w 1397000"/>
                <a:gd name="connsiteY0" fmla="*/ 495300 h 977900"/>
                <a:gd name="connsiteX1" fmla="*/ 127000 w 1397000"/>
                <a:gd name="connsiteY1" fmla="*/ 520700 h 977900"/>
                <a:gd name="connsiteX2" fmla="*/ 0 w 1397000"/>
                <a:gd name="connsiteY2" fmla="*/ 673100 h 977900"/>
                <a:gd name="connsiteX3" fmla="*/ 12700 w 1397000"/>
                <a:gd name="connsiteY3" fmla="*/ 812800 h 977900"/>
                <a:gd name="connsiteX4" fmla="*/ 139700 w 1397000"/>
                <a:gd name="connsiteY4" fmla="*/ 901700 h 977900"/>
                <a:gd name="connsiteX5" fmla="*/ 342900 w 1397000"/>
                <a:gd name="connsiteY5" fmla="*/ 977900 h 977900"/>
                <a:gd name="connsiteX6" fmla="*/ 736600 w 1397000"/>
                <a:gd name="connsiteY6" fmla="*/ 952500 h 977900"/>
                <a:gd name="connsiteX7" fmla="*/ 1003300 w 1397000"/>
                <a:gd name="connsiteY7" fmla="*/ 927100 h 977900"/>
                <a:gd name="connsiteX8" fmla="*/ 1155700 w 1397000"/>
                <a:gd name="connsiteY8" fmla="*/ 876300 h 977900"/>
                <a:gd name="connsiteX9" fmla="*/ 1193800 w 1397000"/>
                <a:gd name="connsiteY9" fmla="*/ 863600 h 977900"/>
                <a:gd name="connsiteX10" fmla="*/ 1231900 w 1397000"/>
                <a:gd name="connsiteY10" fmla="*/ 850900 h 977900"/>
                <a:gd name="connsiteX11" fmla="*/ 1270000 w 1397000"/>
                <a:gd name="connsiteY11" fmla="*/ 825500 h 977900"/>
                <a:gd name="connsiteX12" fmla="*/ 1320800 w 1397000"/>
                <a:gd name="connsiteY12" fmla="*/ 749300 h 977900"/>
                <a:gd name="connsiteX13" fmla="*/ 1346200 w 1397000"/>
                <a:gd name="connsiteY13" fmla="*/ 673100 h 977900"/>
                <a:gd name="connsiteX14" fmla="*/ 1358900 w 1397000"/>
                <a:gd name="connsiteY14" fmla="*/ 635000 h 977900"/>
                <a:gd name="connsiteX15" fmla="*/ 1371600 w 1397000"/>
                <a:gd name="connsiteY15" fmla="*/ 584200 h 977900"/>
                <a:gd name="connsiteX16" fmla="*/ 1384300 w 1397000"/>
                <a:gd name="connsiteY16" fmla="*/ 520700 h 977900"/>
                <a:gd name="connsiteX17" fmla="*/ 1397000 w 1397000"/>
                <a:gd name="connsiteY17" fmla="*/ 482600 h 977900"/>
                <a:gd name="connsiteX18" fmla="*/ 1384300 w 1397000"/>
                <a:gd name="connsiteY18" fmla="*/ 190500 h 977900"/>
                <a:gd name="connsiteX19" fmla="*/ 1371600 w 1397000"/>
                <a:gd name="connsiteY19" fmla="*/ 127000 h 977900"/>
                <a:gd name="connsiteX20" fmla="*/ 1346200 w 1397000"/>
                <a:gd name="connsiteY20" fmla="*/ 50800 h 977900"/>
                <a:gd name="connsiteX21" fmla="*/ 1308100 w 1397000"/>
                <a:gd name="connsiteY21" fmla="*/ 25400 h 977900"/>
                <a:gd name="connsiteX22" fmla="*/ 1041400 w 1397000"/>
                <a:gd name="connsiteY22" fmla="*/ 0 h 977900"/>
                <a:gd name="connsiteX23" fmla="*/ 952500 w 1397000"/>
                <a:gd name="connsiteY23" fmla="*/ 12700 h 977900"/>
                <a:gd name="connsiteX24" fmla="*/ 863600 w 1397000"/>
                <a:gd name="connsiteY24" fmla="*/ 114300 h 977900"/>
                <a:gd name="connsiteX25" fmla="*/ 825500 w 1397000"/>
                <a:gd name="connsiteY25" fmla="*/ 190500 h 977900"/>
                <a:gd name="connsiteX26" fmla="*/ 800100 w 1397000"/>
                <a:gd name="connsiteY26" fmla="*/ 355600 h 977900"/>
                <a:gd name="connsiteX27" fmla="*/ 774700 w 1397000"/>
                <a:gd name="connsiteY27" fmla="*/ 431800 h 977900"/>
                <a:gd name="connsiteX28" fmla="*/ 698500 w 1397000"/>
                <a:gd name="connsiteY28" fmla="*/ 457200 h 977900"/>
                <a:gd name="connsiteX29" fmla="*/ 660400 w 1397000"/>
                <a:gd name="connsiteY29" fmla="*/ 469900 h 977900"/>
                <a:gd name="connsiteX30" fmla="*/ 622300 w 1397000"/>
                <a:gd name="connsiteY30" fmla="*/ 482600 h 977900"/>
                <a:gd name="connsiteX31" fmla="*/ 609600 w 1397000"/>
                <a:gd name="connsiteY31" fmla="*/ 495300 h 977900"/>
                <a:gd name="connsiteX0" fmla="*/ 609600 w 1397000"/>
                <a:gd name="connsiteY0" fmla="*/ 495300 h 952500"/>
                <a:gd name="connsiteX1" fmla="*/ 127000 w 1397000"/>
                <a:gd name="connsiteY1" fmla="*/ 520700 h 952500"/>
                <a:gd name="connsiteX2" fmla="*/ 0 w 1397000"/>
                <a:gd name="connsiteY2" fmla="*/ 673100 h 952500"/>
                <a:gd name="connsiteX3" fmla="*/ 12700 w 1397000"/>
                <a:gd name="connsiteY3" fmla="*/ 812800 h 952500"/>
                <a:gd name="connsiteX4" fmla="*/ 139700 w 1397000"/>
                <a:gd name="connsiteY4" fmla="*/ 901700 h 952500"/>
                <a:gd name="connsiteX5" fmla="*/ 736600 w 1397000"/>
                <a:gd name="connsiteY5" fmla="*/ 952500 h 952500"/>
                <a:gd name="connsiteX6" fmla="*/ 1003300 w 1397000"/>
                <a:gd name="connsiteY6" fmla="*/ 927100 h 952500"/>
                <a:gd name="connsiteX7" fmla="*/ 1155700 w 1397000"/>
                <a:gd name="connsiteY7" fmla="*/ 876300 h 952500"/>
                <a:gd name="connsiteX8" fmla="*/ 1193800 w 1397000"/>
                <a:gd name="connsiteY8" fmla="*/ 863600 h 952500"/>
                <a:gd name="connsiteX9" fmla="*/ 1231900 w 1397000"/>
                <a:gd name="connsiteY9" fmla="*/ 850900 h 952500"/>
                <a:gd name="connsiteX10" fmla="*/ 1270000 w 1397000"/>
                <a:gd name="connsiteY10" fmla="*/ 825500 h 952500"/>
                <a:gd name="connsiteX11" fmla="*/ 1320800 w 1397000"/>
                <a:gd name="connsiteY11" fmla="*/ 749300 h 952500"/>
                <a:gd name="connsiteX12" fmla="*/ 1346200 w 1397000"/>
                <a:gd name="connsiteY12" fmla="*/ 673100 h 952500"/>
                <a:gd name="connsiteX13" fmla="*/ 1358900 w 1397000"/>
                <a:gd name="connsiteY13" fmla="*/ 635000 h 952500"/>
                <a:gd name="connsiteX14" fmla="*/ 1371600 w 1397000"/>
                <a:gd name="connsiteY14" fmla="*/ 584200 h 952500"/>
                <a:gd name="connsiteX15" fmla="*/ 1384300 w 1397000"/>
                <a:gd name="connsiteY15" fmla="*/ 520700 h 952500"/>
                <a:gd name="connsiteX16" fmla="*/ 1397000 w 1397000"/>
                <a:gd name="connsiteY16" fmla="*/ 482600 h 952500"/>
                <a:gd name="connsiteX17" fmla="*/ 1384300 w 1397000"/>
                <a:gd name="connsiteY17" fmla="*/ 190500 h 952500"/>
                <a:gd name="connsiteX18" fmla="*/ 1371600 w 1397000"/>
                <a:gd name="connsiteY18" fmla="*/ 127000 h 952500"/>
                <a:gd name="connsiteX19" fmla="*/ 1346200 w 1397000"/>
                <a:gd name="connsiteY19" fmla="*/ 50800 h 952500"/>
                <a:gd name="connsiteX20" fmla="*/ 1308100 w 1397000"/>
                <a:gd name="connsiteY20" fmla="*/ 25400 h 952500"/>
                <a:gd name="connsiteX21" fmla="*/ 1041400 w 1397000"/>
                <a:gd name="connsiteY21" fmla="*/ 0 h 952500"/>
                <a:gd name="connsiteX22" fmla="*/ 952500 w 1397000"/>
                <a:gd name="connsiteY22" fmla="*/ 12700 h 952500"/>
                <a:gd name="connsiteX23" fmla="*/ 863600 w 1397000"/>
                <a:gd name="connsiteY23" fmla="*/ 114300 h 952500"/>
                <a:gd name="connsiteX24" fmla="*/ 825500 w 1397000"/>
                <a:gd name="connsiteY24" fmla="*/ 190500 h 952500"/>
                <a:gd name="connsiteX25" fmla="*/ 800100 w 1397000"/>
                <a:gd name="connsiteY25" fmla="*/ 355600 h 952500"/>
                <a:gd name="connsiteX26" fmla="*/ 774700 w 1397000"/>
                <a:gd name="connsiteY26" fmla="*/ 431800 h 952500"/>
                <a:gd name="connsiteX27" fmla="*/ 698500 w 1397000"/>
                <a:gd name="connsiteY27" fmla="*/ 457200 h 952500"/>
                <a:gd name="connsiteX28" fmla="*/ 660400 w 1397000"/>
                <a:gd name="connsiteY28" fmla="*/ 469900 h 952500"/>
                <a:gd name="connsiteX29" fmla="*/ 622300 w 1397000"/>
                <a:gd name="connsiteY29" fmla="*/ 482600 h 952500"/>
                <a:gd name="connsiteX30" fmla="*/ 609600 w 1397000"/>
                <a:gd name="connsiteY30" fmla="*/ 495300 h 952500"/>
                <a:gd name="connsiteX0" fmla="*/ 609600 w 1397000"/>
                <a:gd name="connsiteY0" fmla="*/ 495300 h 952500"/>
                <a:gd name="connsiteX1" fmla="*/ 127000 w 1397000"/>
                <a:gd name="connsiteY1" fmla="*/ 520700 h 952500"/>
                <a:gd name="connsiteX2" fmla="*/ 0 w 1397000"/>
                <a:gd name="connsiteY2" fmla="*/ 673100 h 952500"/>
                <a:gd name="connsiteX3" fmla="*/ 12700 w 1397000"/>
                <a:gd name="connsiteY3" fmla="*/ 812800 h 952500"/>
                <a:gd name="connsiteX4" fmla="*/ 139700 w 1397000"/>
                <a:gd name="connsiteY4" fmla="*/ 901700 h 952500"/>
                <a:gd name="connsiteX5" fmla="*/ 736600 w 1397000"/>
                <a:gd name="connsiteY5" fmla="*/ 952500 h 952500"/>
                <a:gd name="connsiteX6" fmla="*/ 1003300 w 1397000"/>
                <a:gd name="connsiteY6" fmla="*/ 927100 h 952500"/>
                <a:gd name="connsiteX7" fmla="*/ 1155700 w 1397000"/>
                <a:gd name="connsiteY7" fmla="*/ 876300 h 952500"/>
                <a:gd name="connsiteX8" fmla="*/ 1193800 w 1397000"/>
                <a:gd name="connsiteY8" fmla="*/ 863600 h 952500"/>
                <a:gd name="connsiteX9" fmla="*/ 1231900 w 1397000"/>
                <a:gd name="connsiteY9" fmla="*/ 850900 h 952500"/>
                <a:gd name="connsiteX10" fmla="*/ 1270000 w 1397000"/>
                <a:gd name="connsiteY10" fmla="*/ 825500 h 952500"/>
                <a:gd name="connsiteX11" fmla="*/ 1320800 w 1397000"/>
                <a:gd name="connsiteY11" fmla="*/ 749300 h 952500"/>
                <a:gd name="connsiteX12" fmla="*/ 1346200 w 1397000"/>
                <a:gd name="connsiteY12" fmla="*/ 673100 h 952500"/>
                <a:gd name="connsiteX13" fmla="*/ 1358900 w 1397000"/>
                <a:gd name="connsiteY13" fmla="*/ 635000 h 952500"/>
                <a:gd name="connsiteX14" fmla="*/ 1371600 w 1397000"/>
                <a:gd name="connsiteY14" fmla="*/ 584200 h 952500"/>
                <a:gd name="connsiteX15" fmla="*/ 1384300 w 1397000"/>
                <a:gd name="connsiteY15" fmla="*/ 520700 h 952500"/>
                <a:gd name="connsiteX16" fmla="*/ 1397000 w 1397000"/>
                <a:gd name="connsiteY16" fmla="*/ 482600 h 952500"/>
                <a:gd name="connsiteX17" fmla="*/ 1384300 w 1397000"/>
                <a:gd name="connsiteY17" fmla="*/ 190500 h 952500"/>
                <a:gd name="connsiteX18" fmla="*/ 1371600 w 1397000"/>
                <a:gd name="connsiteY18" fmla="*/ 127000 h 952500"/>
                <a:gd name="connsiteX19" fmla="*/ 1346200 w 1397000"/>
                <a:gd name="connsiteY19" fmla="*/ 50800 h 952500"/>
                <a:gd name="connsiteX20" fmla="*/ 1308100 w 1397000"/>
                <a:gd name="connsiteY20" fmla="*/ 25400 h 952500"/>
                <a:gd name="connsiteX21" fmla="*/ 1041400 w 1397000"/>
                <a:gd name="connsiteY21" fmla="*/ 0 h 952500"/>
                <a:gd name="connsiteX22" fmla="*/ 952500 w 1397000"/>
                <a:gd name="connsiteY22" fmla="*/ 12700 h 952500"/>
                <a:gd name="connsiteX23" fmla="*/ 863600 w 1397000"/>
                <a:gd name="connsiteY23" fmla="*/ 114300 h 952500"/>
                <a:gd name="connsiteX24" fmla="*/ 825500 w 1397000"/>
                <a:gd name="connsiteY24" fmla="*/ 190500 h 952500"/>
                <a:gd name="connsiteX25" fmla="*/ 800100 w 1397000"/>
                <a:gd name="connsiteY25" fmla="*/ 355600 h 952500"/>
                <a:gd name="connsiteX26" fmla="*/ 774700 w 1397000"/>
                <a:gd name="connsiteY26" fmla="*/ 431800 h 952500"/>
                <a:gd name="connsiteX27" fmla="*/ 698500 w 1397000"/>
                <a:gd name="connsiteY27" fmla="*/ 457200 h 952500"/>
                <a:gd name="connsiteX28" fmla="*/ 660400 w 1397000"/>
                <a:gd name="connsiteY28" fmla="*/ 469900 h 952500"/>
                <a:gd name="connsiteX29" fmla="*/ 609600 w 1397000"/>
                <a:gd name="connsiteY29" fmla="*/ 495300 h 952500"/>
                <a:gd name="connsiteX0" fmla="*/ 609600 w 1397000"/>
                <a:gd name="connsiteY0" fmla="*/ 495300 h 952500"/>
                <a:gd name="connsiteX1" fmla="*/ 127000 w 1397000"/>
                <a:gd name="connsiteY1" fmla="*/ 520700 h 952500"/>
                <a:gd name="connsiteX2" fmla="*/ 0 w 1397000"/>
                <a:gd name="connsiteY2" fmla="*/ 673100 h 952500"/>
                <a:gd name="connsiteX3" fmla="*/ 12700 w 1397000"/>
                <a:gd name="connsiteY3" fmla="*/ 812800 h 952500"/>
                <a:gd name="connsiteX4" fmla="*/ 139700 w 1397000"/>
                <a:gd name="connsiteY4" fmla="*/ 901700 h 952500"/>
                <a:gd name="connsiteX5" fmla="*/ 736600 w 1397000"/>
                <a:gd name="connsiteY5" fmla="*/ 952500 h 952500"/>
                <a:gd name="connsiteX6" fmla="*/ 1003300 w 1397000"/>
                <a:gd name="connsiteY6" fmla="*/ 927100 h 952500"/>
                <a:gd name="connsiteX7" fmla="*/ 1155700 w 1397000"/>
                <a:gd name="connsiteY7" fmla="*/ 876300 h 952500"/>
                <a:gd name="connsiteX8" fmla="*/ 1193800 w 1397000"/>
                <a:gd name="connsiteY8" fmla="*/ 863600 h 952500"/>
                <a:gd name="connsiteX9" fmla="*/ 1231900 w 1397000"/>
                <a:gd name="connsiteY9" fmla="*/ 850900 h 952500"/>
                <a:gd name="connsiteX10" fmla="*/ 1270000 w 1397000"/>
                <a:gd name="connsiteY10" fmla="*/ 825500 h 952500"/>
                <a:gd name="connsiteX11" fmla="*/ 1320800 w 1397000"/>
                <a:gd name="connsiteY11" fmla="*/ 749300 h 952500"/>
                <a:gd name="connsiteX12" fmla="*/ 1346200 w 1397000"/>
                <a:gd name="connsiteY12" fmla="*/ 673100 h 952500"/>
                <a:gd name="connsiteX13" fmla="*/ 1358900 w 1397000"/>
                <a:gd name="connsiteY13" fmla="*/ 635000 h 952500"/>
                <a:gd name="connsiteX14" fmla="*/ 1371600 w 1397000"/>
                <a:gd name="connsiteY14" fmla="*/ 584200 h 952500"/>
                <a:gd name="connsiteX15" fmla="*/ 1384300 w 1397000"/>
                <a:gd name="connsiteY15" fmla="*/ 520700 h 952500"/>
                <a:gd name="connsiteX16" fmla="*/ 1397000 w 1397000"/>
                <a:gd name="connsiteY16" fmla="*/ 482600 h 952500"/>
                <a:gd name="connsiteX17" fmla="*/ 1384300 w 1397000"/>
                <a:gd name="connsiteY17" fmla="*/ 190500 h 952500"/>
                <a:gd name="connsiteX18" fmla="*/ 1371600 w 1397000"/>
                <a:gd name="connsiteY18" fmla="*/ 127000 h 952500"/>
                <a:gd name="connsiteX19" fmla="*/ 1346200 w 1397000"/>
                <a:gd name="connsiteY19" fmla="*/ 50800 h 952500"/>
                <a:gd name="connsiteX20" fmla="*/ 1308100 w 1397000"/>
                <a:gd name="connsiteY20" fmla="*/ 25400 h 952500"/>
                <a:gd name="connsiteX21" fmla="*/ 1041400 w 1397000"/>
                <a:gd name="connsiteY21" fmla="*/ 0 h 952500"/>
                <a:gd name="connsiteX22" fmla="*/ 952500 w 1397000"/>
                <a:gd name="connsiteY22" fmla="*/ 12700 h 952500"/>
                <a:gd name="connsiteX23" fmla="*/ 863600 w 1397000"/>
                <a:gd name="connsiteY23" fmla="*/ 114300 h 952500"/>
                <a:gd name="connsiteX24" fmla="*/ 825500 w 1397000"/>
                <a:gd name="connsiteY24" fmla="*/ 190500 h 952500"/>
                <a:gd name="connsiteX25" fmla="*/ 800100 w 1397000"/>
                <a:gd name="connsiteY25" fmla="*/ 355600 h 952500"/>
                <a:gd name="connsiteX26" fmla="*/ 774700 w 1397000"/>
                <a:gd name="connsiteY26" fmla="*/ 431800 h 952500"/>
                <a:gd name="connsiteX27" fmla="*/ 660400 w 1397000"/>
                <a:gd name="connsiteY27" fmla="*/ 469900 h 952500"/>
                <a:gd name="connsiteX28" fmla="*/ 609600 w 1397000"/>
                <a:gd name="connsiteY28" fmla="*/ 495300 h 952500"/>
                <a:gd name="connsiteX0" fmla="*/ 609600 w 1397000"/>
                <a:gd name="connsiteY0" fmla="*/ 495300 h 952500"/>
                <a:gd name="connsiteX1" fmla="*/ 127000 w 1397000"/>
                <a:gd name="connsiteY1" fmla="*/ 520700 h 952500"/>
                <a:gd name="connsiteX2" fmla="*/ 0 w 1397000"/>
                <a:gd name="connsiteY2" fmla="*/ 673100 h 952500"/>
                <a:gd name="connsiteX3" fmla="*/ 12700 w 1397000"/>
                <a:gd name="connsiteY3" fmla="*/ 812800 h 952500"/>
                <a:gd name="connsiteX4" fmla="*/ 139700 w 1397000"/>
                <a:gd name="connsiteY4" fmla="*/ 901700 h 952500"/>
                <a:gd name="connsiteX5" fmla="*/ 736600 w 1397000"/>
                <a:gd name="connsiteY5" fmla="*/ 952500 h 952500"/>
                <a:gd name="connsiteX6" fmla="*/ 1003300 w 1397000"/>
                <a:gd name="connsiteY6" fmla="*/ 927100 h 952500"/>
                <a:gd name="connsiteX7" fmla="*/ 1155700 w 1397000"/>
                <a:gd name="connsiteY7" fmla="*/ 876300 h 952500"/>
                <a:gd name="connsiteX8" fmla="*/ 1193800 w 1397000"/>
                <a:gd name="connsiteY8" fmla="*/ 863600 h 952500"/>
                <a:gd name="connsiteX9" fmla="*/ 1231900 w 1397000"/>
                <a:gd name="connsiteY9" fmla="*/ 850900 h 952500"/>
                <a:gd name="connsiteX10" fmla="*/ 1270000 w 1397000"/>
                <a:gd name="connsiteY10" fmla="*/ 825500 h 952500"/>
                <a:gd name="connsiteX11" fmla="*/ 1320800 w 1397000"/>
                <a:gd name="connsiteY11" fmla="*/ 749300 h 952500"/>
                <a:gd name="connsiteX12" fmla="*/ 1346200 w 1397000"/>
                <a:gd name="connsiteY12" fmla="*/ 673100 h 952500"/>
                <a:gd name="connsiteX13" fmla="*/ 1358900 w 1397000"/>
                <a:gd name="connsiteY13" fmla="*/ 635000 h 952500"/>
                <a:gd name="connsiteX14" fmla="*/ 1371600 w 1397000"/>
                <a:gd name="connsiteY14" fmla="*/ 584200 h 952500"/>
                <a:gd name="connsiteX15" fmla="*/ 1384300 w 1397000"/>
                <a:gd name="connsiteY15" fmla="*/ 520700 h 952500"/>
                <a:gd name="connsiteX16" fmla="*/ 1397000 w 1397000"/>
                <a:gd name="connsiteY16" fmla="*/ 482600 h 952500"/>
                <a:gd name="connsiteX17" fmla="*/ 1384300 w 1397000"/>
                <a:gd name="connsiteY17" fmla="*/ 190500 h 952500"/>
                <a:gd name="connsiteX18" fmla="*/ 1371600 w 1397000"/>
                <a:gd name="connsiteY18" fmla="*/ 127000 h 952500"/>
                <a:gd name="connsiteX19" fmla="*/ 1346200 w 1397000"/>
                <a:gd name="connsiteY19" fmla="*/ 50800 h 952500"/>
                <a:gd name="connsiteX20" fmla="*/ 1308100 w 1397000"/>
                <a:gd name="connsiteY20" fmla="*/ 25400 h 952500"/>
                <a:gd name="connsiteX21" fmla="*/ 1041400 w 1397000"/>
                <a:gd name="connsiteY21" fmla="*/ 0 h 952500"/>
                <a:gd name="connsiteX22" fmla="*/ 952500 w 1397000"/>
                <a:gd name="connsiteY22" fmla="*/ 12700 h 952500"/>
                <a:gd name="connsiteX23" fmla="*/ 863600 w 1397000"/>
                <a:gd name="connsiteY23" fmla="*/ 114300 h 952500"/>
                <a:gd name="connsiteX24" fmla="*/ 825500 w 1397000"/>
                <a:gd name="connsiteY24" fmla="*/ 190500 h 952500"/>
                <a:gd name="connsiteX25" fmla="*/ 800100 w 1397000"/>
                <a:gd name="connsiteY25" fmla="*/ 355600 h 952500"/>
                <a:gd name="connsiteX26" fmla="*/ 774700 w 1397000"/>
                <a:gd name="connsiteY26" fmla="*/ 431800 h 952500"/>
                <a:gd name="connsiteX27" fmla="*/ 609600 w 1397000"/>
                <a:gd name="connsiteY27" fmla="*/ 495300 h 952500"/>
                <a:gd name="connsiteX0" fmla="*/ 609600 w 1397000"/>
                <a:gd name="connsiteY0" fmla="*/ 495300 h 952500"/>
                <a:gd name="connsiteX1" fmla="*/ 127000 w 1397000"/>
                <a:gd name="connsiteY1" fmla="*/ 520700 h 952500"/>
                <a:gd name="connsiteX2" fmla="*/ 0 w 1397000"/>
                <a:gd name="connsiteY2" fmla="*/ 673100 h 952500"/>
                <a:gd name="connsiteX3" fmla="*/ 12700 w 1397000"/>
                <a:gd name="connsiteY3" fmla="*/ 812800 h 952500"/>
                <a:gd name="connsiteX4" fmla="*/ 139700 w 1397000"/>
                <a:gd name="connsiteY4" fmla="*/ 901700 h 952500"/>
                <a:gd name="connsiteX5" fmla="*/ 736600 w 1397000"/>
                <a:gd name="connsiteY5" fmla="*/ 952500 h 952500"/>
                <a:gd name="connsiteX6" fmla="*/ 1003300 w 1397000"/>
                <a:gd name="connsiteY6" fmla="*/ 927100 h 952500"/>
                <a:gd name="connsiteX7" fmla="*/ 1155700 w 1397000"/>
                <a:gd name="connsiteY7" fmla="*/ 876300 h 952500"/>
                <a:gd name="connsiteX8" fmla="*/ 1193800 w 1397000"/>
                <a:gd name="connsiteY8" fmla="*/ 863600 h 952500"/>
                <a:gd name="connsiteX9" fmla="*/ 1231900 w 1397000"/>
                <a:gd name="connsiteY9" fmla="*/ 850900 h 952500"/>
                <a:gd name="connsiteX10" fmla="*/ 1270000 w 1397000"/>
                <a:gd name="connsiteY10" fmla="*/ 825500 h 952500"/>
                <a:gd name="connsiteX11" fmla="*/ 1320800 w 1397000"/>
                <a:gd name="connsiteY11" fmla="*/ 749300 h 952500"/>
                <a:gd name="connsiteX12" fmla="*/ 1346200 w 1397000"/>
                <a:gd name="connsiteY12" fmla="*/ 673100 h 952500"/>
                <a:gd name="connsiteX13" fmla="*/ 1358900 w 1397000"/>
                <a:gd name="connsiteY13" fmla="*/ 635000 h 952500"/>
                <a:gd name="connsiteX14" fmla="*/ 1371600 w 1397000"/>
                <a:gd name="connsiteY14" fmla="*/ 584200 h 952500"/>
                <a:gd name="connsiteX15" fmla="*/ 1384300 w 1397000"/>
                <a:gd name="connsiteY15" fmla="*/ 520700 h 952500"/>
                <a:gd name="connsiteX16" fmla="*/ 1397000 w 1397000"/>
                <a:gd name="connsiteY16" fmla="*/ 482600 h 952500"/>
                <a:gd name="connsiteX17" fmla="*/ 1384300 w 1397000"/>
                <a:gd name="connsiteY17" fmla="*/ 190500 h 952500"/>
                <a:gd name="connsiteX18" fmla="*/ 1371600 w 1397000"/>
                <a:gd name="connsiteY18" fmla="*/ 127000 h 952500"/>
                <a:gd name="connsiteX19" fmla="*/ 1346200 w 1397000"/>
                <a:gd name="connsiteY19" fmla="*/ 50800 h 952500"/>
                <a:gd name="connsiteX20" fmla="*/ 1308100 w 1397000"/>
                <a:gd name="connsiteY20" fmla="*/ 25400 h 952500"/>
                <a:gd name="connsiteX21" fmla="*/ 1041400 w 1397000"/>
                <a:gd name="connsiteY21" fmla="*/ 0 h 952500"/>
                <a:gd name="connsiteX22" fmla="*/ 952500 w 1397000"/>
                <a:gd name="connsiteY22" fmla="*/ 12700 h 952500"/>
                <a:gd name="connsiteX23" fmla="*/ 863600 w 1397000"/>
                <a:gd name="connsiteY23" fmla="*/ 114300 h 952500"/>
                <a:gd name="connsiteX24" fmla="*/ 825500 w 1397000"/>
                <a:gd name="connsiteY24" fmla="*/ 190500 h 952500"/>
                <a:gd name="connsiteX25" fmla="*/ 774700 w 1397000"/>
                <a:gd name="connsiteY25" fmla="*/ 431800 h 952500"/>
                <a:gd name="connsiteX26" fmla="*/ 609600 w 1397000"/>
                <a:gd name="connsiteY26" fmla="*/ 495300 h 952500"/>
                <a:gd name="connsiteX0" fmla="*/ 609600 w 1397000"/>
                <a:gd name="connsiteY0" fmla="*/ 495300 h 952500"/>
                <a:gd name="connsiteX1" fmla="*/ 127000 w 1397000"/>
                <a:gd name="connsiteY1" fmla="*/ 520700 h 952500"/>
                <a:gd name="connsiteX2" fmla="*/ 0 w 1397000"/>
                <a:gd name="connsiteY2" fmla="*/ 673100 h 952500"/>
                <a:gd name="connsiteX3" fmla="*/ 12700 w 1397000"/>
                <a:gd name="connsiteY3" fmla="*/ 812800 h 952500"/>
                <a:gd name="connsiteX4" fmla="*/ 139700 w 1397000"/>
                <a:gd name="connsiteY4" fmla="*/ 901700 h 952500"/>
                <a:gd name="connsiteX5" fmla="*/ 736600 w 1397000"/>
                <a:gd name="connsiteY5" fmla="*/ 952500 h 952500"/>
                <a:gd name="connsiteX6" fmla="*/ 1003300 w 1397000"/>
                <a:gd name="connsiteY6" fmla="*/ 927100 h 952500"/>
                <a:gd name="connsiteX7" fmla="*/ 1155700 w 1397000"/>
                <a:gd name="connsiteY7" fmla="*/ 876300 h 952500"/>
                <a:gd name="connsiteX8" fmla="*/ 1193800 w 1397000"/>
                <a:gd name="connsiteY8" fmla="*/ 863600 h 952500"/>
                <a:gd name="connsiteX9" fmla="*/ 1231900 w 1397000"/>
                <a:gd name="connsiteY9" fmla="*/ 850900 h 952500"/>
                <a:gd name="connsiteX10" fmla="*/ 1270000 w 1397000"/>
                <a:gd name="connsiteY10" fmla="*/ 825500 h 952500"/>
                <a:gd name="connsiteX11" fmla="*/ 1320800 w 1397000"/>
                <a:gd name="connsiteY11" fmla="*/ 749300 h 952500"/>
                <a:gd name="connsiteX12" fmla="*/ 1346200 w 1397000"/>
                <a:gd name="connsiteY12" fmla="*/ 673100 h 952500"/>
                <a:gd name="connsiteX13" fmla="*/ 1358900 w 1397000"/>
                <a:gd name="connsiteY13" fmla="*/ 635000 h 952500"/>
                <a:gd name="connsiteX14" fmla="*/ 1371600 w 1397000"/>
                <a:gd name="connsiteY14" fmla="*/ 584200 h 952500"/>
                <a:gd name="connsiteX15" fmla="*/ 1384300 w 1397000"/>
                <a:gd name="connsiteY15" fmla="*/ 520700 h 952500"/>
                <a:gd name="connsiteX16" fmla="*/ 1397000 w 1397000"/>
                <a:gd name="connsiteY16" fmla="*/ 482600 h 952500"/>
                <a:gd name="connsiteX17" fmla="*/ 1384300 w 1397000"/>
                <a:gd name="connsiteY17" fmla="*/ 190500 h 952500"/>
                <a:gd name="connsiteX18" fmla="*/ 1371600 w 1397000"/>
                <a:gd name="connsiteY18" fmla="*/ 127000 h 952500"/>
                <a:gd name="connsiteX19" fmla="*/ 1346200 w 1397000"/>
                <a:gd name="connsiteY19" fmla="*/ 50800 h 952500"/>
                <a:gd name="connsiteX20" fmla="*/ 1308100 w 1397000"/>
                <a:gd name="connsiteY20" fmla="*/ 25400 h 952500"/>
                <a:gd name="connsiteX21" fmla="*/ 1041400 w 1397000"/>
                <a:gd name="connsiteY21" fmla="*/ 0 h 952500"/>
                <a:gd name="connsiteX22" fmla="*/ 952500 w 1397000"/>
                <a:gd name="connsiteY22" fmla="*/ 12700 h 952500"/>
                <a:gd name="connsiteX23" fmla="*/ 863600 w 1397000"/>
                <a:gd name="connsiteY23" fmla="*/ 114300 h 952500"/>
                <a:gd name="connsiteX24" fmla="*/ 825500 w 1397000"/>
                <a:gd name="connsiteY24" fmla="*/ 190500 h 952500"/>
                <a:gd name="connsiteX25" fmla="*/ 609600 w 1397000"/>
                <a:gd name="connsiteY25" fmla="*/ 495300 h 952500"/>
                <a:gd name="connsiteX0" fmla="*/ 609600 w 1397000"/>
                <a:gd name="connsiteY0" fmla="*/ 495300 h 952500"/>
                <a:gd name="connsiteX1" fmla="*/ 127000 w 1397000"/>
                <a:gd name="connsiteY1" fmla="*/ 520700 h 952500"/>
                <a:gd name="connsiteX2" fmla="*/ 0 w 1397000"/>
                <a:gd name="connsiteY2" fmla="*/ 673100 h 952500"/>
                <a:gd name="connsiteX3" fmla="*/ 12700 w 1397000"/>
                <a:gd name="connsiteY3" fmla="*/ 812800 h 952500"/>
                <a:gd name="connsiteX4" fmla="*/ 139700 w 1397000"/>
                <a:gd name="connsiteY4" fmla="*/ 901700 h 952500"/>
                <a:gd name="connsiteX5" fmla="*/ 736600 w 1397000"/>
                <a:gd name="connsiteY5" fmla="*/ 952500 h 952500"/>
                <a:gd name="connsiteX6" fmla="*/ 1003300 w 1397000"/>
                <a:gd name="connsiteY6" fmla="*/ 927100 h 952500"/>
                <a:gd name="connsiteX7" fmla="*/ 1155700 w 1397000"/>
                <a:gd name="connsiteY7" fmla="*/ 876300 h 952500"/>
                <a:gd name="connsiteX8" fmla="*/ 1193800 w 1397000"/>
                <a:gd name="connsiteY8" fmla="*/ 863600 h 952500"/>
                <a:gd name="connsiteX9" fmla="*/ 1231900 w 1397000"/>
                <a:gd name="connsiteY9" fmla="*/ 850900 h 952500"/>
                <a:gd name="connsiteX10" fmla="*/ 1270000 w 1397000"/>
                <a:gd name="connsiteY10" fmla="*/ 825500 h 952500"/>
                <a:gd name="connsiteX11" fmla="*/ 1320800 w 1397000"/>
                <a:gd name="connsiteY11" fmla="*/ 749300 h 952500"/>
                <a:gd name="connsiteX12" fmla="*/ 1346200 w 1397000"/>
                <a:gd name="connsiteY12" fmla="*/ 673100 h 952500"/>
                <a:gd name="connsiteX13" fmla="*/ 1358900 w 1397000"/>
                <a:gd name="connsiteY13" fmla="*/ 635000 h 952500"/>
                <a:gd name="connsiteX14" fmla="*/ 1371600 w 1397000"/>
                <a:gd name="connsiteY14" fmla="*/ 584200 h 952500"/>
                <a:gd name="connsiteX15" fmla="*/ 1384300 w 1397000"/>
                <a:gd name="connsiteY15" fmla="*/ 520700 h 952500"/>
                <a:gd name="connsiteX16" fmla="*/ 1397000 w 1397000"/>
                <a:gd name="connsiteY16" fmla="*/ 482600 h 952500"/>
                <a:gd name="connsiteX17" fmla="*/ 1384300 w 1397000"/>
                <a:gd name="connsiteY17" fmla="*/ 190500 h 952500"/>
                <a:gd name="connsiteX18" fmla="*/ 1371600 w 1397000"/>
                <a:gd name="connsiteY18" fmla="*/ 127000 h 952500"/>
                <a:gd name="connsiteX19" fmla="*/ 1346200 w 1397000"/>
                <a:gd name="connsiteY19" fmla="*/ 50800 h 952500"/>
                <a:gd name="connsiteX20" fmla="*/ 1308100 w 1397000"/>
                <a:gd name="connsiteY20" fmla="*/ 25400 h 952500"/>
                <a:gd name="connsiteX21" fmla="*/ 1041400 w 1397000"/>
                <a:gd name="connsiteY21" fmla="*/ 0 h 952500"/>
                <a:gd name="connsiteX22" fmla="*/ 952500 w 1397000"/>
                <a:gd name="connsiteY22" fmla="*/ 12700 h 952500"/>
                <a:gd name="connsiteX23" fmla="*/ 863600 w 1397000"/>
                <a:gd name="connsiteY23" fmla="*/ 114300 h 952500"/>
                <a:gd name="connsiteX24" fmla="*/ 825500 w 1397000"/>
                <a:gd name="connsiteY24" fmla="*/ 190500 h 952500"/>
                <a:gd name="connsiteX25" fmla="*/ 609600 w 1397000"/>
                <a:gd name="connsiteY25" fmla="*/ 495300 h 952500"/>
                <a:gd name="connsiteX0" fmla="*/ 614892 w 1402292"/>
                <a:gd name="connsiteY0" fmla="*/ 495300 h 952500"/>
                <a:gd name="connsiteX1" fmla="*/ 132292 w 1402292"/>
                <a:gd name="connsiteY1" fmla="*/ 520700 h 952500"/>
                <a:gd name="connsiteX2" fmla="*/ 5292 w 1402292"/>
                <a:gd name="connsiteY2" fmla="*/ 673100 h 952500"/>
                <a:gd name="connsiteX3" fmla="*/ 17992 w 1402292"/>
                <a:gd name="connsiteY3" fmla="*/ 812800 h 952500"/>
                <a:gd name="connsiteX4" fmla="*/ 144992 w 1402292"/>
                <a:gd name="connsiteY4" fmla="*/ 901700 h 952500"/>
                <a:gd name="connsiteX5" fmla="*/ 741892 w 1402292"/>
                <a:gd name="connsiteY5" fmla="*/ 952500 h 952500"/>
                <a:gd name="connsiteX6" fmla="*/ 1008592 w 1402292"/>
                <a:gd name="connsiteY6" fmla="*/ 927100 h 952500"/>
                <a:gd name="connsiteX7" fmla="*/ 1160992 w 1402292"/>
                <a:gd name="connsiteY7" fmla="*/ 876300 h 952500"/>
                <a:gd name="connsiteX8" fmla="*/ 1199092 w 1402292"/>
                <a:gd name="connsiteY8" fmla="*/ 863600 h 952500"/>
                <a:gd name="connsiteX9" fmla="*/ 1237192 w 1402292"/>
                <a:gd name="connsiteY9" fmla="*/ 850900 h 952500"/>
                <a:gd name="connsiteX10" fmla="*/ 1275292 w 1402292"/>
                <a:gd name="connsiteY10" fmla="*/ 825500 h 952500"/>
                <a:gd name="connsiteX11" fmla="*/ 1326092 w 1402292"/>
                <a:gd name="connsiteY11" fmla="*/ 749300 h 952500"/>
                <a:gd name="connsiteX12" fmla="*/ 1351492 w 1402292"/>
                <a:gd name="connsiteY12" fmla="*/ 673100 h 952500"/>
                <a:gd name="connsiteX13" fmla="*/ 1364192 w 1402292"/>
                <a:gd name="connsiteY13" fmla="*/ 635000 h 952500"/>
                <a:gd name="connsiteX14" fmla="*/ 1376892 w 1402292"/>
                <a:gd name="connsiteY14" fmla="*/ 584200 h 952500"/>
                <a:gd name="connsiteX15" fmla="*/ 1389592 w 1402292"/>
                <a:gd name="connsiteY15" fmla="*/ 520700 h 952500"/>
                <a:gd name="connsiteX16" fmla="*/ 1402292 w 1402292"/>
                <a:gd name="connsiteY16" fmla="*/ 482600 h 952500"/>
                <a:gd name="connsiteX17" fmla="*/ 1389592 w 1402292"/>
                <a:gd name="connsiteY17" fmla="*/ 190500 h 952500"/>
                <a:gd name="connsiteX18" fmla="*/ 1376892 w 1402292"/>
                <a:gd name="connsiteY18" fmla="*/ 127000 h 952500"/>
                <a:gd name="connsiteX19" fmla="*/ 1351492 w 1402292"/>
                <a:gd name="connsiteY19" fmla="*/ 50800 h 952500"/>
                <a:gd name="connsiteX20" fmla="*/ 1313392 w 1402292"/>
                <a:gd name="connsiteY20" fmla="*/ 25400 h 952500"/>
                <a:gd name="connsiteX21" fmla="*/ 1046692 w 1402292"/>
                <a:gd name="connsiteY21" fmla="*/ 0 h 952500"/>
                <a:gd name="connsiteX22" fmla="*/ 957792 w 1402292"/>
                <a:gd name="connsiteY22" fmla="*/ 12700 h 952500"/>
                <a:gd name="connsiteX23" fmla="*/ 868892 w 1402292"/>
                <a:gd name="connsiteY23" fmla="*/ 114300 h 952500"/>
                <a:gd name="connsiteX24" fmla="*/ 830792 w 1402292"/>
                <a:gd name="connsiteY24" fmla="*/ 190500 h 952500"/>
                <a:gd name="connsiteX25" fmla="*/ 614892 w 1402292"/>
                <a:gd name="connsiteY25" fmla="*/ 495300 h 952500"/>
                <a:gd name="connsiteX0" fmla="*/ 614892 w 1402292"/>
                <a:gd name="connsiteY0" fmla="*/ 495300 h 952500"/>
                <a:gd name="connsiteX1" fmla="*/ 132292 w 1402292"/>
                <a:gd name="connsiteY1" fmla="*/ 520700 h 952500"/>
                <a:gd name="connsiteX2" fmla="*/ 5292 w 1402292"/>
                <a:gd name="connsiteY2" fmla="*/ 673100 h 952500"/>
                <a:gd name="connsiteX3" fmla="*/ 17992 w 1402292"/>
                <a:gd name="connsiteY3" fmla="*/ 812800 h 952500"/>
                <a:gd name="connsiteX4" fmla="*/ 144992 w 1402292"/>
                <a:gd name="connsiteY4" fmla="*/ 901700 h 952500"/>
                <a:gd name="connsiteX5" fmla="*/ 741892 w 1402292"/>
                <a:gd name="connsiteY5" fmla="*/ 952500 h 952500"/>
                <a:gd name="connsiteX6" fmla="*/ 1008592 w 1402292"/>
                <a:gd name="connsiteY6" fmla="*/ 927100 h 952500"/>
                <a:gd name="connsiteX7" fmla="*/ 1160992 w 1402292"/>
                <a:gd name="connsiteY7" fmla="*/ 876300 h 952500"/>
                <a:gd name="connsiteX8" fmla="*/ 1199092 w 1402292"/>
                <a:gd name="connsiteY8" fmla="*/ 863600 h 952500"/>
                <a:gd name="connsiteX9" fmla="*/ 1237192 w 1402292"/>
                <a:gd name="connsiteY9" fmla="*/ 850900 h 952500"/>
                <a:gd name="connsiteX10" fmla="*/ 1275292 w 1402292"/>
                <a:gd name="connsiteY10" fmla="*/ 825500 h 952500"/>
                <a:gd name="connsiteX11" fmla="*/ 1326092 w 1402292"/>
                <a:gd name="connsiteY11" fmla="*/ 749300 h 952500"/>
                <a:gd name="connsiteX12" fmla="*/ 1351492 w 1402292"/>
                <a:gd name="connsiteY12" fmla="*/ 673100 h 952500"/>
                <a:gd name="connsiteX13" fmla="*/ 1364192 w 1402292"/>
                <a:gd name="connsiteY13" fmla="*/ 635000 h 952500"/>
                <a:gd name="connsiteX14" fmla="*/ 1376892 w 1402292"/>
                <a:gd name="connsiteY14" fmla="*/ 584200 h 952500"/>
                <a:gd name="connsiteX15" fmla="*/ 1389592 w 1402292"/>
                <a:gd name="connsiteY15" fmla="*/ 520700 h 952500"/>
                <a:gd name="connsiteX16" fmla="*/ 1402292 w 1402292"/>
                <a:gd name="connsiteY16" fmla="*/ 482600 h 952500"/>
                <a:gd name="connsiteX17" fmla="*/ 1389592 w 1402292"/>
                <a:gd name="connsiteY17" fmla="*/ 190500 h 952500"/>
                <a:gd name="connsiteX18" fmla="*/ 1376892 w 1402292"/>
                <a:gd name="connsiteY18" fmla="*/ 127000 h 952500"/>
                <a:gd name="connsiteX19" fmla="*/ 1351492 w 1402292"/>
                <a:gd name="connsiteY19" fmla="*/ 50800 h 952500"/>
                <a:gd name="connsiteX20" fmla="*/ 1313392 w 1402292"/>
                <a:gd name="connsiteY20" fmla="*/ 25400 h 952500"/>
                <a:gd name="connsiteX21" fmla="*/ 1046692 w 1402292"/>
                <a:gd name="connsiteY21" fmla="*/ 0 h 952500"/>
                <a:gd name="connsiteX22" fmla="*/ 957792 w 1402292"/>
                <a:gd name="connsiteY22" fmla="*/ 12700 h 952500"/>
                <a:gd name="connsiteX23" fmla="*/ 868892 w 1402292"/>
                <a:gd name="connsiteY23" fmla="*/ 114300 h 952500"/>
                <a:gd name="connsiteX24" fmla="*/ 830792 w 1402292"/>
                <a:gd name="connsiteY24" fmla="*/ 190500 h 952500"/>
                <a:gd name="connsiteX25" fmla="*/ 614892 w 1402292"/>
                <a:gd name="connsiteY25" fmla="*/ 495300 h 952500"/>
                <a:gd name="connsiteX0" fmla="*/ 650611 w 1438011"/>
                <a:gd name="connsiteY0" fmla="*/ 495300 h 952500"/>
                <a:gd name="connsiteX1" fmla="*/ 168011 w 1438011"/>
                <a:gd name="connsiteY1" fmla="*/ 520700 h 952500"/>
                <a:gd name="connsiteX2" fmla="*/ 5292 w 1438011"/>
                <a:gd name="connsiteY2" fmla="*/ 675482 h 952500"/>
                <a:gd name="connsiteX3" fmla="*/ 53711 w 1438011"/>
                <a:gd name="connsiteY3" fmla="*/ 812800 h 952500"/>
                <a:gd name="connsiteX4" fmla="*/ 180711 w 1438011"/>
                <a:gd name="connsiteY4" fmla="*/ 901700 h 952500"/>
                <a:gd name="connsiteX5" fmla="*/ 777611 w 1438011"/>
                <a:gd name="connsiteY5" fmla="*/ 952500 h 952500"/>
                <a:gd name="connsiteX6" fmla="*/ 1044311 w 1438011"/>
                <a:gd name="connsiteY6" fmla="*/ 927100 h 952500"/>
                <a:gd name="connsiteX7" fmla="*/ 1196711 w 1438011"/>
                <a:gd name="connsiteY7" fmla="*/ 876300 h 952500"/>
                <a:gd name="connsiteX8" fmla="*/ 1234811 w 1438011"/>
                <a:gd name="connsiteY8" fmla="*/ 863600 h 952500"/>
                <a:gd name="connsiteX9" fmla="*/ 1272911 w 1438011"/>
                <a:gd name="connsiteY9" fmla="*/ 850900 h 952500"/>
                <a:gd name="connsiteX10" fmla="*/ 1311011 w 1438011"/>
                <a:gd name="connsiteY10" fmla="*/ 825500 h 952500"/>
                <a:gd name="connsiteX11" fmla="*/ 1361811 w 1438011"/>
                <a:gd name="connsiteY11" fmla="*/ 749300 h 952500"/>
                <a:gd name="connsiteX12" fmla="*/ 1387211 w 1438011"/>
                <a:gd name="connsiteY12" fmla="*/ 673100 h 952500"/>
                <a:gd name="connsiteX13" fmla="*/ 1399911 w 1438011"/>
                <a:gd name="connsiteY13" fmla="*/ 635000 h 952500"/>
                <a:gd name="connsiteX14" fmla="*/ 1412611 w 1438011"/>
                <a:gd name="connsiteY14" fmla="*/ 584200 h 952500"/>
                <a:gd name="connsiteX15" fmla="*/ 1425311 w 1438011"/>
                <a:gd name="connsiteY15" fmla="*/ 520700 h 952500"/>
                <a:gd name="connsiteX16" fmla="*/ 1438011 w 1438011"/>
                <a:gd name="connsiteY16" fmla="*/ 482600 h 952500"/>
                <a:gd name="connsiteX17" fmla="*/ 1425311 w 1438011"/>
                <a:gd name="connsiteY17" fmla="*/ 190500 h 952500"/>
                <a:gd name="connsiteX18" fmla="*/ 1412611 w 1438011"/>
                <a:gd name="connsiteY18" fmla="*/ 127000 h 952500"/>
                <a:gd name="connsiteX19" fmla="*/ 1387211 w 1438011"/>
                <a:gd name="connsiteY19" fmla="*/ 50800 h 952500"/>
                <a:gd name="connsiteX20" fmla="*/ 1349111 w 1438011"/>
                <a:gd name="connsiteY20" fmla="*/ 25400 h 952500"/>
                <a:gd name="connsiteX21" fmla="*/ 1082411 w 1438011"/>
                <a:gd name="connsiteY21" fmla="*/ 0 h 952500"/>
                <a:gd name="connsiteX22" fmla="*/ 993511 w 1438011"/>
                <a:gd name="connsiteY22" fmla="*/ 12700 h 952500"/>
                <a:gd name="connsiteX23" fmla="*/ 904611 w 1438011"/>
                <a:gd name="connsiteY23" fmla="*/ 114300 h 952500"/>
                <a:gd name="connsiteX24" fmla="*/ 866511 w 1438011"/>
                <a:gd name="connsiteY24" fmla="*/ 190500 h 952500"/>
                <a:gd name="connsiteX25" fmla="*/ 650611 w 1438011"/>
                <a:gd name="connsiteY25" fmla="*/ 495300 h 952500"/>
                <a:gd name="connsiteX0" fmla="*/ 650611 w 1438011"/>
                <a:gd name="connsiteY0" fmla="*/ 495300 h 952500"/>
                <a:gd name="connsiteX1" fmla="*/ 168011 w 1438011"/>
                <a:gd name="connsiteY1" fmla="*/ 520700 h 952500"/>
                <a:gd name="connsiteX2" fmla="*/ 5292 w 1438011"/>
                <a:gd name="connsiteY2" fmla="*/ 675482 h 952500"/>
                <a:gd name="connsiteX3" fmla="*/ 53711 w 1438011"/>
                <a:gd name="connsiteY3" fmla="*/ 812800 h 952500"/>
                <a:gd name="connsiteX4" fmla="*/ 180711 w 1438011"/>
                <a:gd name="connsiteY4" fmla="*/ 901700 h 952500"/>
                <a:gd name="connsiteX5" fmla="*/ 777611 w 1438011"/>
                <a:gd name="connsiteY5" fmla="*/ 952500 h 952500"/>
                <a:gd name="connsiteX6" fmla="*/ 1044311 w 1438011"/>
                <a:gd name="connsiteY6" fmla="*/ 927100 h 952500"/>
                <a:gd name="connsiteX7" fmla="*/ 1196711 w 1438011"/>
                <a:gd name="connsiteY7" fmla="*/ 876300 h 952500"/>
                <a:gd name="connsiteX8" fmla="*/ 1234811 w 1438011"/>
                <a:gd name="connsiteY8" fmla="*/ 863600 h 952500"/>
                <a:gd name="connsiteX9" fmla="*/ 1272911 w 1438011"/>
                <a:gd name="connsiteY9" fmla="*/ 850900 h 952500"/>
                <a:gd name="connsiteX10" fmla="*/ 1311011 w 1438011"/>
                <a:gd name="connsiteY10" fmla="*/ 825500 h 952500"/>
                <a:gd name="connsiteX11" fmla="*/ 1361811 w 1438011"/>
                <a:gd name="connsiteY11" fmla="*/ 749300 h 952500"/>
                <a:gd name="connsiteX12" fmla="*/ 1387211 w 1438011"/>
                <a:gd name="connsiteY12" fmla="*/ 673100 h 952500"/>
                <a:gd name="connsiteX13" fmla="*/ 1399911 w 1438011"/>
                <a:gd name="connsiteY13" fmla="*/ 635000 h 952500"/>
                <a:gd name="connsiteX14" fmla="*/ 1412611 w 1438011"/>
                <a:gd name="connsiteY14" fmla="*/ 584200 h 952500"/>
                <a:gd name="connsiteX15" fmla="*/ 1425311 w 1438011"/>
                <a:gd name="connsiteY15" fmla="*/ 520700 h 952500"/>
                <a:gd name="connsiteX16" fmla="*/ 1438011 w 1438011"/>
                <a:gd name="connsiteY16" fmla="*/ 482600 h 952500"/>
                <a:gd name="connsiteX17" fmla="*/ 1425311 w 1438011"/>
                <a:gd name="connsiteY17" fmla="*/ 190500 h 952500"/>
                <a:gd name="connsiteX18" fmla="*/ 1412611 w 1438011"/>
                <a:gd name="connsiteY18" fmla="*/ 127000 h 952500"/>
                <a:gd name="connsiteX19" fmla="*/ 1387211 w 1438011"/>
                <a:gd name="connsiteY19" fmla="*/ 50800 h 952500"/>
                <a:gd name="connsiteX20" fmla="*/ 1349111 w 1438011"/>
                <a:gd name="connsiteY20" fmla="*/ 25400 h 952500"/>
                <a:gd name="connsiteX21" fmla="*/ 1082411 w 1438011"/>
                <a:gd name="connsiteY21" fmla="*/ 0 h 952500"/>
                <a:gd name="connsiteX22" fmla="*/ 993511 w 1438011"/>
                <a:gd name="connsiteY22" fmla="*/ 12700 h 952500"/>
                <a:gd name="connsiteX23" fmla="*/ 904611 w 1438011"/>
                <a:gd name="connsiteY23" fmla="*/ 114300 h 952500"/>
                <a:gd name="connsiteX24" fmla="*/ 866511 w 1438011"/>
                <a:gd name="connsiteY24" fmla="*/ 190500 h 952500"/>
                <a:gd name="connsiteX25" fmla="*/ 650611 w 1438011"/>
                <a:gd name="connsiteY25" fmla="*/ 495300 h 952500"/>
                <a:gd name="connsiteX0" fmla="*/ 650611 w 1438011"/>
                <a:gd name="connsiteY0" fmla="*/ 495300 h 952500"/>
                <a:gd name="connsiteX1" fmla="*/ 168011 w 1438011"/>
                <a:gd name="connsiteY1" fmla="*/ 520700 h 952500"/>
                <a:gd name="connsiteX2" fmla="*/ 5292 w 1438011"/>
                <a:gd name="connsiteY2" fmla="*/ 675482 h 952500"/>
                <a:gd name="connsiteX3" fmla="*/ 46568 w 1438011"/>
                <a:gd name="connsiteY3" fmla="*/ 827087 h 952500"/>
                <a:gd name="connsiteX4" fmla="*/ 180711 w 1438011"/>
                <a:gd name="connsiteY4" fmla="*/ 901700 h 952500"/>
                <a:gd name="connsiteX5" fmla="*/ 777611 w 1438011"/>
                <a:gd name="connsiteY5" fmla="*/ 952500 h 952500"/>
                <a:gd name="connsiteX6" fmla="*/ 1044311 w 1438011"/>
                <a:gd name="connsiteY6" fmla="*/ 927100 h 952500"/>
                <a:gd name="connsiteX7" fmla="*/ 1196711 w 1438011"/>
                <a:gd name="connsiteY7" fmla="*/ 876300 h 952500"/>
                <a:gd name="connsiteX8" fmla="*/ 1234811 w 1438011"/>
                <a:gd name="connsiteY8" fmla="*/ 863600 h 952500"/>
                <a:gd name="connsiteX9" fmla="*/ 1272911 w 1438011"/>
                <a:gd name="connsiteY9" fmla="*/ 850900 h 952500"/>
                <a:gd name="connsiteX10" fmla="*/ 1311011 w 1438011"/>
                <a:gd name="connsiteY10" fmla="*/ 825500 h 952500"/>
                <a:gd name="connsiteX11" fmla="*/ 1361811 w 1438011"/>
                <a:gd name="connsiteY11" fmla="*/ 749300 h 952500"/>
                <a:gd name="connsiteX12" fmla="*/ 1387211 w 1438011"/>
                <a:gd name="connsiteY12" fmla="*/ 673100 h 952500"/>
                <a:gd name="connsiteX13" fmla="*/ 1399911 w 1438011"/>
                <a:gd name="connsiteY13" fmla="*/ 635000 h 952500"/>
                <a:gd name="connsiteX14" fmla="*/ 1412611 w 1438011"/>
                <a:gd name="connsiteY14" fmla="*/ 584200 h 952500"/>
                <a:gd name="connsiteX15" fmla="*/ 1425311 w 1438011"/>
                <a:gd name="connsiteY15" fmla="*/ 520700 h 952500"/>
                <a:gd name="connsiteX16" fmla="*/ 1438011 w 1438011"/>
                <a:gd name="connsiteY16" fmla="*/ 482600 h 952500"/>
                <a:gd name="connsiteX17" fmla="*/ 1425311 w 1438011"/>
                <a:gd name="connsiteY17" fmla="*/ 190500 h 952500"/>
                <a:gd name="connsiteX18" fmla="*/ 1412611 w 1438011"/>
                <a:gd name="connsiteY18" fmla="*/ 127000 h 952500"/>
                <a:gd name="connsiteX19" fmla="*/ 1387211 w 1438011"/>
                <a:gd name="connsiteY19" fmla="*/ 50800 h 952500"/>
                <a:gd name="connsiteX20" fmla="*/ 1349111 w 1438011"/>
                <a:gd name="connsiteY20" fmla="*/ 25400 h 952500"/>
                <a:gd name="connsiteX21" fmla="*/ 1082411 w 1438011"/>
                <a:gd name="connsiteY21" fmla="*/ 0 h 952500"/>
                <a:gd name="connsiteX22" fmla="*/ 993511 w 1438011"/>
                <a:gd name="connsiteY22" fmla="*/ 12700 h 952500"/>
                <a:gd name="connsiteX23" fmla="*/ 904611 w 1438011"/>
                <a:gd name="connsiteY23" fmla="*/ 114300 h 952500"/>
                <a:gd name="connsiteX24" fmla="*/ 866511 w 1438011"/>
                <a:gd name="connsiteY24" fmla="*/ 190500 h 952500"/>
                <a:gd name="connsiteX25" fmla="*/ 650611 w 1438011"/>
                <a:gd name="connsiteY25" fmla="*/ 495300 h 952500"/>
                <a:gd name="connsiteX0" fmla="*/ 650611 w 1438011"/>
                <a:gd name="connsiteY0" fmla="*/ 495300 h 952500"/>
                <a:gd name="connsiteX1" fmla="*/ 168011 w 1438011"/>
                <a:gd name="connsiteY1" fmla="*/ 520700 h 952500"/>
                <a:gd name="connsiteX2" fmla="*/ 5292 w 1438011"/>
                <a:gd name="connsiteY2" fmla="*/ 675482 h 952500"/>
                <a:gd name="connsiteX3" fmla="*/ 46568 w 1438011"/>
                <a:gd name="connsiteY3" fmla="*/ 827087 h 952500"/>
                <a:gd name="connsiteX4" fmla="*/ 180711 w 1438011"/>
                <a:gd name="connsiteY4" fmla="*/ 901700 h 952500"/>
                <a:gd name="connsiteX5" fmla="*/ 777611 w 1438011"/>
                <a:gd name="connsiteY5" fmla="*/ 952500 h 952500"/>
                <a:gd name="connsiteX6" fmla="*/ 1044311 w 1438011"/>
                <a:gd name="connsiteY6" fmla="*/ 927100 h 952500"/>
                <a:gd name="connsiteX7" fmla="*/ 1196711 w 1438011"/>
                <a:gd name="connsiteY7" fmla="*/ 876300 h 952500"/>
                <a:gd name="connsiteX8" fmla="*/ 1234811 w 1438011"/>
                <a:gd name="connsiteY8" fmla="*/ 863600 h 952500"/>
                <a:gd name="connsiteX9" fmla="*/ 1272911 w 1438011"/>
                <a:gd name="connsiteY9" fmla="*/ 850900 h 952500"/>
                <a:gd name="connsiteX10" fmla="*/ 1311011 w 1438011"/>
                <a:gd name="connsiteY10" fmla="*/ 825500 h 952500"/>
                <a:gd name="connsiteX11" fmla="*/ 1361811 w 1438011"/>
                <a:gd name="connsiteY11" fmla="*/ 749300 h 952500"/>
                <a:gd name="connsiteX12" fmla="*/ 1387211 w 1438011"/>
                <a:gd name="connsiteY12" fmla="*/ 673100 h 952500"/>
                <a:gd name="connsiteX13" fmla="*/ 1399911 w 1438011"/>
                <a:gd name="connsiteY13" fmla="*/ 635000 h 952500"/>
                <a:gd name="connsiteX14" fmla="*/ 1412611 w 1438011"/>
                <a:gd name="connsiteY14" fmla="*/ 584200 h 952500"/>
                <a:gd name="connsiteX15" fmla="*/ 1425311 w 1438011"/>
                <a:gd name="connsiteY15" fmla="*/ 520700 h 952500"/>
                <a:gd name="connsiteX16" fmla="*/ 1438011 w 1438011"/>
                <a:gd name="connsiteY16" fmla="*/ 482600 h 952500"/>
                <a:gd name="connsiteX17" fmla="*/ 1425311 w 1438011"/>
                <a:gd name="connsiteY17" fmla="*/ 190500 h 952500"/>
                <a:gd name="connsiteX18" fmla="*/ 1412611 w 1438011"/>
                <a:gd name="connsiteY18" fmla="*/ 127000 h 952500"/>
                <a:gd name="connsiteX19" fmla="*/ 1387211 w 1438011"/>
                <a:gd name="connsiteY19" fmla="*/ 50800 h 952500"/>
                <a:gd name="connsiteX20" fmla="*/ 1349111 w 1438011"/>
                <a:gd name="connsiteY20" fmla="*/ 25400 h 952500"/>
                <a:gd name="connsiteX21" fmla="*/ 1082411 w 1438011"/>
                <a:gd name="connsiteY21" fmla="*/ 0 h 952500"/>
                <a:gd name="connsiteX22" fmla="*/ 993511 w 1438011"/>
                <a:gd name="connsiteY22" fmla="*/ 12700 h 952500"/>
                <a:gd name="connsiteX23" fmla="*/ 904611 w 1438011"/>
                <a:gd name="connsiteY23" fmla="*/ 114300 h 952500"/>
                <a:gd name="connsiteX24" fmla="*/ 866511 w 1438011"/>
                <a:gd name="connsiteY24" fmla="*/ 190500 h 952500"/>
                <a:gd name="connsiteX25" fmla="*/ 650611 w 1438011"/>
                <a:gd name="connsiteY25" fmla="*/ 495300 h 952500"/>
                <a:gd name="connsiteX0" fmla="*/ 650611 w 1438011"/>
                <a:gd name="connsiteY0" fmla="*/ 495300 h 952500"/>
                <a:gd name="connsiteX1" fmla="*/ 168011 w 1438011"/>
                <a:gd name="connsiteY1" fmla="*/ 520700 h 952500"/>
                <a:gd name="connsiteX2" fmla="*/ 5292 w 1438011"/>
                <a:gd name="connsiteY2" fmla="*/ 675482 h 952500"/>
                <a:gd name="connsiteX3" fmla="*/ 46568 w 1438011"/>
                <a:gd name="connsiteY3" fmla="*/ 827087 h 952500"/>
                <a:gd name="connsiteX4" fmla="*/ 180711 w 1438011"/>
                <a:gd name="connsiteY4" fmla="*/ 901700 h 952500"/>
                <a:gd name="connsiteX5" fmla="*/ 777611 w 1438011"/>
                <a:gd name="connsiteY5" fmla="*/ 952500 h 952500"/>
                <a:gd name="connsiteX6" fmla="*/ 1044311 w 1438011"/>
                <a:gd name="connsiteY6" fmla="*/ 927100 h 952500"/>
                <a:gd name="connsiteX7" fmla="*/ 1196711 w 1438011"/>
                <a:gd name="connsiteY7" fmla="*/ 876300 h 952500"/>
                <a:gd name="connsiteX8" fmla="*/ 1234811 w 1438011"/>
                <a:gd name="connsiteY8" fmla="*/ 863600 h 952500"/>
                <a:gd name="connsiteX9" fmla="*/ 1272911 w 1438011"/>
                <a:gd name="connsiteY9" fmla="*/ 850900 h 952500"/>
                <a:gd name="connsiteX10" fmla="*/ 1311011 w 1438011"/>
                <a:gd name="connsiteY10" fmla="*/ 825500 h 952500"/>
                <a:gd name="connsiteX11" fmla="*/ 1361811 w 1438011"/>
                <a:gd name="connsiteY11" fmla="*/ 749300 h 952500"/>
                <a:gd name="connsiteX12" fmla="*/ 1387211 w 1438011"/>
                <a:gd name="connsiteY12" fmla="*/ 673100 h 952500"/>
                <a:gd name="connsiteX13" fmla="*/ 1399911 w 1438011"/>
                <a:gd name="connsiteY13" fmla="*/ 635000 h 952500"/>
                <a:gd name="connsiteX14" fmla="*/ 1412611 w 1438011"/>
                <a:gd name="connsiteY14" fmla="*/ 584200 h 952500"/>
                <a:gd name="connsiteX15" fmla="*/ 1425311 w 1438011"/>
                <a:gd name="connsiteY15" fmla="*/ 520700 h 952500"/>
                <a:gd name="connsiteX16" fmla="*/ 1438011 w 1438011"/>
                <a:gd name="connsiteY16" fmla="*/ 482600 h 952500"/>
                <a:gd name="connsiteX17" fmla="*/ 1425311 w 1438011"/>
                <a:gd name="connsiteY17" fmla="*/ 190500 h 952500"/>
                <a:gd name="connsiteX18" fmla="*/ 1412611 w 1438011"/>
                <a:gd name="connsiteY18" fmla="*/ 127000 h 952500"/>
                <a:gd name="connsiteX19" fmla="*/ 1387211 w 1438011"/>
                <a:gd name="connsiteY19" fmla="*/ 50800 h 952500"/>
                <a:gd name="connsiteX20" fmla="*/ 1349111 w 1438011"/>
                <a:gd name="connsiteY20" fmla="*/ 25400 h 952500"/>
                <a:gd name="connsiteX21" fmla="*/ 1082411 w 1438011"/>
                <a:gd name="connsiteY21" fmla="*/ 0 h 952500"/>
                <a:gd name="connsiteX22" fmla="*/ 993511 w 1438011"/>
                <a:gd name="connsiteY22" fmla="*/ 12700 h 952500"/>
                <a:gd name="connsiteX23" fmla="*/ 904611 w 1438011"/>
                <a:gd name="connsiteY23" fmla="*/ 114300 h 952500"/>
                <a:gd name="connsiteX24" fmla="*/ 866511 w 1438011"/>
                <a:gd name="connsiteY24" fmla="*/ 190500 h 952500"/>
                <a:gd name="connsiteX25" fmla="*/ 650611 w 1438011"/>
                <a:gd name="connsiteY25" fmla="*/ 495300 h 952500"/>
                <a:gd name="connsiteX0" fmla="*/ 653519 w 1440919"/>
                <a:gd name="connsiteY0" fmla="*/ 495300 h 952500"/>
                <a:gd name="connsiteX1" fmla="*/ 170919 w 1440919"/>
                <a:gd name="connsiteY1" fmla="*/ 520700 h 952500"/>
                <a:gd name="connsiteX2" fmla="*/ 8200 w 1440919"/>
                <a:gd name="connsiteY2" fmla="*/ 675482 h 952500"/>
                <a:gd name="connsiteX3" fmla="*/ 32807 w 1440919"/>
                <a:gd name="connsiteY3" fmla="*/ 841375 h 952500"/>
                <a:gd name="connsiteX4" fmla="*/ 183619 w 1440919"/>
                <a:gd name="connsiteY4" fmla="*/ 901700 h 952500"/>
                <a:gd name="connsiteX5" fmla="*/ 780519 w 1440919"/>
                <a:gd name="connsiteY5" fmla="*/ 952500 h 952500"/>
                <a:gd name="connsiteX6" fmla="*/ 1047219 w 1440919"/>
                <a:gd name="connsiteY6" fmla="*/ 927100 h 952500"/>
                <a:gd name="connsiteX7" fmla="*/ 1199619 w 1440919"/>
                <a:gd name="connsiteY7" fmla="*/ 876300 h 952500"/>
                <a:gd name="connsiteX8" fmla="*/ 1237719 w 1440919"/>
                <a:gd name="connsiteY8" fmla="*/ 863600 h 952500"/>
                <a:gd name="connsiteX9" fmla="*/ 1275819 w 1440919"/>
                <a:gd name="connsiteY9" fmla="*/ 850900 h 952500"/>
                <a:gd name="connsiteX10" fmla="*/ 1313919 w 1440919"/>
                <a:gd name="connsiteY10" fmla="*/ 825500 h 952500"/>
                <a:gd name="connsiteX11" fmla="*/ 1364719 w 1440919"/>
                <a:gd name="connsiteY11" fmla="*/ 749300 h 952500"/>
                <a:gd name="connsiteX12" fmla="*/ 1390119 w 1440919"/>
                <a:gd name="connsiteY12" fmla="*/ 673100 h 952500"/>
                <a:gd name="connsiteX13" fmla="*/ 1402819 w 1440919"/>
                <a:gd name="connsiteY13" fmla="*/ 635000 h 952500"/>
                <a:gd name="connsiteX14" fmla="*/ 1415519 w 1440919"/>
                <a:gd name="connsiteY14" fmla="*/ 584200 h 952500"/>
                <a:gd name="connsiteX15" fmla="*/ 1428219 w 1440919"/>
                <a:gd name="connsiteY15" fmla="*/ 520700 h 952500"/>
                <a:gd name="connsiteX16" fmla="*/ 1440919 w 1440919"/>
                <a:gd name="connsiteY16" fmla="*/ 482600 h 952500"/>
                <a:gd name="connsiteX17" fmla="*/ 1428219 w 1440919"/>
                <a:gd name="connsiteY17" fmla="*/ 190500 h 952500"/>
                <a:gd name="connsiteX18" fmla="*/ 1415519 w 1440919"/>
                <a:gd name="connsiteY18" fmla="*/ 127000 h 952500"/>
                <a:gd name="connsiteX19" fmla="*/ 1390119 w 1440919"/>
                <a:gd name="connsiteY19" fmla="*/ 50800 h 952500"/>
                <a:gd name="connsiteX20" fmla="*/ 1352019 w 1440919"/>
                <a:gd name="connsiteY20" fmla="*/ 25400 h 952500"/>
                <a:gd name="connsiteX21" fmla="*/ 1085319 w 1440919"/>
                <a:gd name="connsiteY21" fmla="*/ 0 h 952500"/>
                <a:gd name="connsiteX22" fmla="*/ 996419 w 1440919"/>
                <a:gd name="connsiteY22" fmla="*/ 12700 h 952500"/>
                <a:gd name="connsiteX23" fmla="*/ 907519 w 1440919"/>
                <a:gd name="connsiteY23" fmla="*/ 114300 h 952500"/>
                <a:gd name="connsiteX24" fmla="*/ 869419 w 1440919"/>
                <a:gd name="connsiteY24" fmla="*/ 190500 h 952500"/>
                <a:gd name="connsiteX25" fmla="*/ 653519 w 1440919"/>
                <a:gd name="connsiteY25" fmla="*/ 495300 h 952500"/>
                <a:gd name="connsiteX0" fmla="*/ 650611 w 1438011"/>
                <a:gd name="connsiteY0" fmla="*/ 495300 h 952500"/>
                <a:gd name="connsiteX1" fmla="*/ 168011 w 1438011"/>
                <a:gd name="connsiteY1" fmla="*/ 520700 h 952500"/>
                <a:gd name="connsiteX2" fmla="*/ 5292 w 1438011"/>
                <a:gd name="connsiteY2" fmla="*/ 675482 h 952500"/>
                <a:gd name="connsiteX3" fmla="*/ 37043 w 1438011"/>
                <a:gd name="connsiteY3" fmla="*/ 834231 h 952500"/>
                <a:gd name="connsiteX4" fmla="*/ 180711 w 1438011"/>
                <a:gd name="connsiteY4" fmla="*/ 901700 h 952500"/>
                <a:gd name="connsiteX5" fmla="*/ 777611 w 1438011"/>
                <a:gd name="connsiteY5" fmla="*/ 952500 h 952500"/>
                <a:gd name="connsiteX6" fmla="*/ 1044311 w 1438011"/>
                <a:gd name="connsiteY6" fmla="*/ 927100 h 952500"/>
                <a:gd name="connsiteX7" fmla="*/ 1196711 w 1438011"/>
                <a:gd name="connsiteY7" fmla="*/ 876300 h 952500"/>
                <a:gd name="connsiteX8" fmla="*/ 1234811 w 1438011"/>
                <a:gd name="connsiteY8" fmla="*/ 863600 h 952500"/>
                <a:gd name="connsiteX9" fmla="*/ 1272911 w 1438011"/>
                <a:gd name="connsiteY9" fmla="*/ 850900 h 952500"/>
                <a:gd name="connsiteX10" fmla="*/ 1311011 w 1438011"/>
                <a:gd name="connsiteY10" fmla="*/ 825500 h 952500"/>
                <a:gd name="connsiteX11" fmla="*/ 1361811 w 1438011"/>
                <a:gd name="connsiteY11" fmla="*/ 749300 h 952500"/>
                <a:gd name="connsiteX12" fmla="*/ 1387211 w 1438011"/>
                <a:gd name="connsiteY12" fmla="*/ 673100 h 952500"/>
                <a:gd name="connsiteX13" fmla="*/ 1399911 w 1438011"/>
                <a:gd name="connsiteY13" fmla="*/ 635000 h 952500"/>
                <a:gd name="connsiteX14" fmla="*/ 1412611 w 1438011"/>
                <a:gd name="connsiteY14" fmla="*/ 584200 h 952500"/>
                <a:gd name="connsiteX15" fmla="*/ 1425311 w 1438011"/>
                <a:gd name="connsiteY15" fmla="*/ 520700 h 952500"/>
                <a:gd name="connsiteX16" fmla="*/ 1438011 w 1438011"/>
                <a:gd name="connsiteY16" fmla="*/ 482600 h 952500"/>
                <a:gd name="connsiteX17" fmla="*/ 1425311 w 1438011"/>
                <a:gd name="connsiteY17" fmla="*/ 190500 h 952500"/>
                <a:gd name="connsiteX18" fmla="*/ 1412611 w 1438011"/>
                <a:gd name="connsiteY18" fmla="*/ 127000 h 952500"/>
                <a:gd name="connsiteX19" fmla="*/ 1387211 w 1438011"/>
                <a:gd name="connsiteY19" fmla="*/ 50800 h 952500"/>
                <a:gd name="connsiteX20" fmla="*/ 1349111 w 1438011"/>
                <a:gd name="connsiteY20" fmla="*/ 25400 h 952500"/>
                <a:gd name="connsiteX21" fmla="*/ 1082411 w 1438011"/>
                <a:gd name="connsiteY21" fmla="*/ 0 h 952500"/>
                <a:gd name="connsiteX22" fmla="*/ 993511 w 1438011"/>
                <a:gd name="connsiteY22" fmla="*/ 12700 h 952500"/>
                <a:gd name="connsiteX23" fmla="*/ 904611 w 1438011"/>
                <a:gd name="connsiteY23" fmla="*/ 114300 h 952500"/>
                <a:gd name="connsiteX24" fmla="*/ 866511 w 1438011"/>
                <a:gd name="connsiteY24" fmla="*/ 190500 h 952500"/>
                <a:gd name="connsiteX25" fmla="*/ 650611 w 1438011"/>
                <a:gd name="connsiteY25" fmla="*/ 495300 h 952500"/>
                <a:gd name="connsiteX0" fmla="*/ 650611 w 1438011"/>
                <a:gd name="connsiteY0" fmla="*/ 495300 h 952500"/>
                <a:gd name="connsiteX1" fmla="*/ 168011 w 1438011"/>
                <a:gd name="connsiteY1" fmla="*/ 520700 h 952500"/>
                <a:gd name="connsiteX2" fmla="*/ 5292 w 1438011"/>
                <a:gd name="connsiteY2" fmla="*/ 675482 h 952500"/>
                <a:gd name="connsiteX3" fmla="*/ 37043 w 1438011"/>
                <a:gd name="connsiteY3" fmla="*/ 834231 h 952500"/>
                <a:gd name="connsiteX4" fmla="*/ 180711 w 1438011"/>
                <a:gd name="connsiteY4" fmla="*/ 901700 h 952500"/>
                <a:gd name="connsiteX5" fmla="*/ 777611 w 1438011"/>
                <a:gd name="connsiteY5" fmla="*/ 952500 h 952500"/>
                <a:gd name="connsiteX6" fmla="*/ 1044311 w 1438011"/>
                <a:gd name="connsiteY6" fmla="*/ 927100 h 952500"/>
                <a:gd name="connsiteX7" fmla="*/ 1196711 w 1438011"/>
                <a:gd name="connsiteY7" fmla="*/ 876300 h 952500"/>
                <a:gd name="connsiteX8" fmla="*/ 1234811 w 1438011"/>
                <a:gd name="connsiteY8" fmla="*/ 863600 h 952500"/>
                <a:gd name="connsiteX9" fmla="*/ 1272911 w 1438011"/>
                <a:gd name="connsiteY9" fmla="*/ 850900 h 952500"/>
                <a:gd name="connsiteX10" fmla="*/ 1311011 w 1438011"/>
                <a:gd name="connsiteY10" fmla="*/ 825500 h 952500"/>
                <a:gd name="connsiteX11" fmla="*/ 1361811 w 1438011"/>
                <a:gd name="connsiteY11" fmla="*/ 749300 h 952500"/>
                <a:gd name="connsiteX12" fmla="*/ 1387211 w 1438011"/>
                <a:gd name="connsiteY12" fmla="*/ 673100 h 952500"/>
                <a:gd name="connsiteX13" fmla="*/ 1399911 w 1438011"/>
                <a:gd name="connsiteY13" fmla="*/ 635000 h 952500"/>
                <a:gd name="connsiteX14" fmla="*/ 1412611 w 1438011"/>
                <a:gd name="connsiteY14" fmla="*/ 584200 h 952500"/>
                <a:gd name="connsiteX15" fmla="*/ 1425311 w 1438011"/>
                <a:gd name="connsiteY15" fmla="*/ 520700 h 952500"/>
                <a:gd name="connsiteX16" fmla="*/ 1438011 w 1438011"/>
                <a:gd name="connsiteY16" fmla="*/ 482600 h 952500"/>
                <a:gd name="connsiteX17" fmla="*/ 1425311 w 1438011"/>
                <a:gd name="connsiteY17" fmla="*/ 190500 h 952500"/>
                <a:gd name="connsiteX18" fmla="*/ 1412611 w 1438011"/>
                <a:gd name="connsiteY18" fmla="*/ 127000 h 952500"/>
                <a:gd name="connsiteX19" fmla="*/ 1387211 w 1438011"/>
                <a:gd name="connsiteY19" fmla="*/ 50800 h 952500"/>
                <a:gd name="connsiteX20" fmla="*/ 1349111 w 1438011"/>
                <a:gd name="connsiteY20" fmla="*/ 25400 h 952500"/>
                <a:gd name="connsiteX21" fmla="*/ 1082411 w 1438011"/>
                <a:gd name="connsiteY21" fmla="*/ 0 h 952500"/>
                <a:gd name="connsiteX22" fmla="*/ 993511 w 1438011"/>
                <a:gd name="connsiteY22" fmla="*/ 12700 h 952500"/>
                <a:gd name="connsiteX23" fmla="*/ 904611 w 1438011"/>
                <a:gd name="connsiteY23" fmla="*/ 114300 h 952500"/>
                <a:gd name="connsiteX24" fmla="*/ 866511 w 1438011"/>
                <a:gd name="connsiteY24" fmla="*/ 190500 h 952500"/>
                <a:gd name="connsiteX25" fmla="*/ 650611 w 1438011"/>
                <a:gd name="connsiteY25" fmla="*/ 495300 h 952500"/>
                <a:gd name="connsiteX0" fmla="*/ 650611 w 1438011"/>
                <a:gd name="connsiteY0" fmla="*/ 495300 h 952500"/>
                <a:gd name="connsiteX1" fmla="*/ 168011 w 1438011"/>
                <a:gd name="connsiteY1" fmla="*/ 520700 h 952500"/>
                <a:gd name="connsiteX2" fmla="*/ 5292 w 1438011"/>
                <a:gd name="connsiteY2" fmla="*/ 675482 h 952500"/>
                <a:gd name="connsiteX3" fmla="*/ 37043 w 1438011"/>
                <a:gd name="connsiteY3" fmla="*/ 834231 h 952500"/>
                <a:gd name="connsiteX4" fmla="*/ 180711 w 1438011"/>
                <a:gd name="connsiteY4" fmla="*/ 901700 h 952500"/>
                <a:gd name="connsiteX5" fmla="*/ 777611 w 1438011"/>
                <a:gd name="connsiteY5" fmla="*/ 952500 h 952500"/>
                <a:gd name="connsiteX6" fmla="*/ 1044311 w 1438011"/>
                <a:gd name="connsiteY6" fmla="*/ 927100 h 952500"/>
                <a:gd name="connsiteX7" fmla="*/ 1196711 w 1438011"/>
                <a:gd name="connsiteY7" fmla="*/ 876300 h 952500"/>
                <a:gd name="connsiteX8" fmla="*/ 1234811 w 1438011"/>
                <a:gd name="connsiteY8" fmla="*/ 863600 h 952500"/>
                <a:gd name="connsiteX9" fmla="*/ 1272911 w 1438011"/>
                <a:gd name="connsiteY9" fmla="*/ 850900 h 952500"/>
                <a:gd name="connsiteX10" fmla="*/ 1311011 w 1438011"/>
                <a:gd name="connsiteY10" fmla="*/ 825500 h 952500"/>
                <a:gd name="connsiteX11" fmla="*/ 1361811 w 1438011"/>
                <a:gd name="connsiteY11" fmla="*/ 749300 h 952500"/>
                <a:gd name="connsiteX12" fmla="*/ 1387211 w 1438011"/>
                <a:gd name="connsiteY12" fmla="*/ 673100 h 952500"/>
                <a:gd name="connsiteX13" fmla="*/ 1399911 w 1438011"/>
                <a:gd name="connsiteY13" fmla="*/ 635000 h 952500"/>
                <a:gd name="connsiteX14" fmla="*/ 1412611 w 1438011"/>
                <a:gd name="connsiteY14" fmla="*/ 584200 h 952500"/>
                <a:gd name="connsiteX15" fmla="*/ 1425311 w 1438011"/>
                <a:gd name="connsiteY15" fmla="*/ 520700 h 952500"/>
                <a:gd name="connsiteX16" fmla="*/ 1438011 w 1438011"/>
                <a:gd name="connsiteY16" fmla="*/ 482600 h 952500"/>
                <a:gd name="connsiteX17" fmla="*/ 1425311 w 1438011"/>
                <a:gd name="connsiteY17" fmla="*/ 190500 h 952500"/>
                <a:gd name="connsiteX18" fmla="*/ 1412611 w 1438011"/>
                <a:gd name="connsiteY18" fmla="*/ 127000 h 952500"/>
                <a:gd name="connsiteX19" fmla="*/ 1387211 w 1438011"/>
                <a:gd name="connsiteY19" fmla="*/ 50800 h 952500"/>
                <a:gd name="connsiteX20" fmla="*/ 1349111 w 1438011"/>
                <a:gd name="connsiteY20" fmla="*/ 25400 h 952500"/>
                <a:gd name="connsiteX21" fmla="*/ 1082411 w 1438011"/>
                <a:gd name="connsiteY21" fmla="*/ 0 h 952500"/>
                <a:gd name="connsiteX22" fmla="*/ 993511 w 1438011"/>
                <a:gd name="connsiteY22" fmla="*/ 12700 h 952500"/>
                <a:gd name="connsiteX23" fmla="*/ 904611 w 1438011"/>
                <a:gd name="connsiteY23" fmla="*/ 114300 h 952500"/>
                <a:gd name="connsiteX24" fmla="*/ 866511 w 1438011"/>
                <a:gd name="connsiteY24" fmla="*/ 190500 h 952500"/>
                <a:gd name="connsiteX25" fmla="*/ 650611 w 1438011"/>
                <a:gd name="connsiteY25" fmla="*/ 495300 h 952500"/>
                <a:gd name="connsiteX0" fmla="*/ 653519 w 1440919"/>
                <a:gd name="connsiteY0" fmla="*/ 495300 h 952500"/>
                <a:gd name="connsiteX1" fmla="*/ 170919 w 1440919"/>
                <a:gd name="connsiteY1" fmla="*/ 520700 h 952500"/>
                <a:gd name="connsiteX2" fmla="*/ 8200 w 1440919"/>
                <a:gd name="connsiteY2" fmla="*/ 675482 h 952500"/>
                <a:gd name="connsiteX3" fmla="*/ 32807 w 1440919"/>
                <a:gd name="connsiteY3" fmla="*/ 850900 h 952500"/>
                <a:gd name="connsiteX4" fmla="*/ 183619 w 1440919"/>
                <a:gd name="connsiteY4" fmla="*/ 901700 h 952500"/>
                <a:gd name="connsiteX5" fmla="*/ 780519 w 1440919"/>
                <a:gd name="connsiteY5" fmla="*/ 952500 h 952500"/>
                <a:gd name="connsiteX6" fmla="*/ 1047219 w 1440919"/>
                <a:gd name="connsiteY6" fmla="*/ 927100 h 952500"/>
                <a:gd name="connsiteX7" fmla="*/ 1199619 w 1440919"/>
                <a:gd name="connsiteY7" fmla="*/ 876300 h 952500"/>
                <a:gd name="connsiteX8" fmla="*/ 1237719 w 1440919"/>
                <a:gd name="connsiteY8" fmla="*/ 863600 h 952500"/>
                <a:gd name="connsiteX9" fmla="*/ 1275819 w 1440919"/>
                <a:gd name="connsiteY9" fmla="*/ 850900 h 952500"/>
                <a:gd name="connsiteX10" fmla="*/ 1313919 w 1440919"/>
                <a:gd name="connsiteY10" fmla="*/ 825500 h 952500"/>
                <a:gd name="connsiteX11" fmla="*/ 1364719 w 1440919"/>
                <a:gd name="connsiteY11" fmla="*/ 749300 h 952500"/>
                <a:gd name="connsiteX12" fmla="*/ 1390119 w 1440919"/>
                <a:gd name="connsiteY12" fmla="*/ 673100 h 952500"/>
                <a:gd name="connsiteX13" fmla="*/ 1402819 w 1440919"/>
                <a:gd name="connsiteY13" fmla="*/ 635000 h 952500"/>
                <a:gd name="connsiteX14" fmla="*/ 1415519 w 1440919"/>
                <a:gd name="connsiteY14" fmla="*/ 584200 h 952500"/>
                <a:gd name="connsiteX15" fmla="*/ 1428219 w 1440919"/>
                <a:gd name="connsiteY15" fmla="*/ 520700 h 952500"/>
                <a:gd name="connsiteX16" fmla="*/ 1440919 w 1440919"/>
                <a:gd name="connsiteY16" fmla="*/ 482600 h 952500"/>
                <a:gd name="connsiteX17" fmla="*/ 1428219 w 1440919"/>
                <a:gd name="connsiteY17" fmla="*/ 190500 h 952500"/>
                <a:gd name="connsiteX18" fmla="*/ 1415519 w 1440919"/>
                <a:gd name="connsiteY18" fmla="*/ 127000 h 952500"/>
                <a:gd name="connsiteX19" fmla="*/ 1390119 w 1440919"/>
                <a:gd name="connsiteY19" fmla="*/ 50800 h 952500"/>
                <a:gd name="connsiteX20" fmla="*/ 1352019 w 1440919"/>
                <a:gd name="connsiteY20" fmla="*/ 25400 h 952500"/>
                <a:gd name="connsiteX21" fmla="*/ 1085319 w 1440919"/>
                <a:gd name="connsiteY21" fmla="*/ 0 h 952500"/>
                <a:gd name="connsiteX22" fmla="*/ 996419 w 1440919"/>
                <a:gd name="connsiteY22" fmla="*/ 12700 h 952500"/>
                <a:gd name="connsiteX23" fmla="*/ 907519 w 1440919"/>
                <a:gd name="connsiteY23" fmla="*/ 114300 h 952500"/>
                <a:gd name="connsiteX24" fmla="*/ 869419 w 1440919"/>
                <a:gd name="connsiteY24" fmla="*/ 190500 h 952500"/>
                <a:gd name="connsiteX25" fmla="*/ 653519 w 1440919"/>
                <a:gd name="connsiteY25" fmla="*/ 495300 h 952500"/>
                <a:gd name="connsiteX0" fmla="*/ 650611 w 1438011"/>
                <a:gd name="connsiteY0" fmla="*/ 495300 h 952500"/>
                <a:gd name="connsiteX1" fmla="*/ 168011 w 1438011"/>
                <a:gd name="connsiteY1" fmla="*/ 520700 h 952500"/>
                <a:gd name="connsiteX2" fmla="*/ 5292 w 1438011"/>
                <a:gd name="connsiteY2" fmla="*/ 675482 h 952500"/>
                <a:gd name="connsiteX3" fmla="*/ 29899 w 1438011"/>
                <a:gd name="connsiteY3" fmla="*/ 850900 h 952500"/>
                <a:gd name="connsiteX4" fmla="*/ 180711 w 1438011"/>
                <a:gd name="connsiteY4" fmla="*/ 901700 h 952500"/>
                <a:gd name="connsiteX5" fmla="*/ 777611 w 1438011"/>
                <a:gd name="connsiteY5" fmla="*/ 952500 h 952500"/>
                <a:gd name="connsiteX6" fmla="*/ 1044311 w 1438011"/>
                <a:gd name="connsiteY6" fmla="*/ 927100 h 952500"/>
                <a:gd name="connsiteX7" fmla="*/ 1196711 w 1438011"/>
                <a:gd name="connsiteY7" fmla="*/ 876300 h 952500"/>
                <a:gd name="connsiteX8" fmla="*/ 1234811 w 1438011"/>
                <a:gd name="connsiteY8" fmla="*/ 863600 h 952500"/>
                <a:gd name="connsiteX9" fmla="*/ 1272911 w 1438011"/>
                <a:gd name="connsiteY9" fmla="*/ 850900 h 952500"/>
                <a:gd name="connsiteX10" fmla="*/ 1311011 w 1438011"/>
                <a:gd name="connsiteY10" fmla="*/ 825500 h 952500"/>
                <a:gd name="connsiteX11" fmla="*/ 1361811 w 1438011"/>
                <a:gd name="connsiteY11" fmla="*/ 749300 h 952500"/>
                <a:gd name="connsiteX12" fmla="*/ 1387211 w 1438011"/>
                <a:gd name="connsiteY12" fmla="*/ 673100 h 952500"/>
                <a:gd name="connsiteX13" fmla="*/ 1399911 w 1438011"/>
                <a:gd name="connsiteY13" fmla="*/ 635000 h 952500"/>
                <a:gd name="connsiteX14" fmla="*/ 1412611 w 1438011"/>
                <a:gd name="connsiteY14" fmla="*/ 584200 h 952500"/>
                <a:gd name="connsiteX15" fmla="*/ 1425311 w 1438011"/>
                <a:gd name="connsiteY15" fmla="*/ 520700 h 952500"/>
                <a:gd name="connsiteX16" fmla="*/ 1438011 w 1438011"/>
                <a:gd name="connsiteY16" fmla="*/ 482600 h 952500"/>
                <a:gd name="connsiteX17" fmla="*/ 1425311 w 1438011"/>
                <a:gd name="connsiteY17" fmla="*/ 190500 h 952500"/>
                <a:gd name="connsiteX18" fmla="*/ 1412611 w 1438011"/>
                <a:gd name="connsiteY18" fmla="*/ 127000 h 952500"/>
                <a:gd name="connsiteX19" fmla="*/ 1387211 w 1438011"/>
                <a:gd name="connsiteY19" fmla="*/ 50800 h 952500"/>
                <a:gd name="connsiteX20" fmla="*/ 1349111 w 1438011"/>
                <a:gd name="connsiteY20" fmla="*/ 25400 h 952500"/>
                <a:gd name="connsiteX21" fmla="*/ 1082411 w 1438011"/>
                <a:gd name="connsiteY21" fmla="*/ 0 h 952500"/>
                <a:gd name="connsiteX22" fmla="*/ 993511 w 1438011"/>
                <a:gd name="connsiteY22" fmla="*/ 12700 h 952500"/>
                <a:gd name="connsiteX23" fmla="*/ 904611 w 1438011"/>
                <a:gd name="connsiteY23" fmla="*/ 114300 h 952500"/>
                <a:gd name="connsiteX24" fmla="*/ 866511 w 1438011"/>
                <a:gd name="connsiteY24" fmla="*/ 190500 h 952500"/>
                <a:gd name="connsiteX25" fmla="*/ 650611 w 1438011"/>
                <a:gd name="connsiteY25" fmla="*/ 495300 h 952500"/>
                <a:gd name="connsiteX0" fmla="*/ 650611 w 1438011"/>
                <a:gd name="connsiteY0" fmla="*/ 495300 h 952500"/>
                <a:gd name="connsiteX1" fmla="*/ 168011 w 1438011"/>
                <a:gd name="connsiteY1" fmla="*/ 520700 h 952500"/>
                <a:gd name="connsiteX2" fmla="*/ 5292 w 1438011"/>
                <a:gd name="connsiteY2" fmla="*/ 675482 h 952500"/>
                <a:gd name="connsiteX3" fmla="*/ 29899 w 1438011"/>
                <a:gd name="connsiteY3" fmla="*/ 850900 h 952500"/>
                <a:gd name="connsiteX4" fmla="*/ 180711 w 1438011"/>
                <a:gd name="connsiteY4" fmla="*/ 901700 h 952500"/>
                <a:gd name="connsiteX5" fmla="*/ 777611 w 1438011"/>
                <a:gd name="connsiteY5" fmla="*/ 952500 h 952500"/>
                <a:gd name="connsiteX6" fmla="*/ 1044311 w 1438011"/>
                <a:gd name="connsiteY6" fmla="*/ 927100 h 952500"/>
                <a:gd name="connsiteX7" fmla="*/ 1196711 w 1438011"/>
                <a:gd name="connsiteY7" fmla="*/ 876300 h 952500"/>
                <a:gd name="connsiteX8" fmla="*/ 1234811 w 1438011"/>
                <a:gd name="connsiteY8" fmla="*/ 863600 h 952500"/>
                <a:gd name="connsiteX9" fmla="*/ 1311011 w 1438011"/>
                <a:gd name="connsiteY9" fmla="*/ 825500 h 952500"/>
                <a:gd name="connsiteX10" fmla="*/ 1361811 w 1438011"/>
                <a:gd name="connsiteY10" fmla="*/ 749300 h 952500"/>
                <a:gd name="connsiteX11" fmla="*/ 1387211 w 1438011"/>
                <a:gd name="connsiteY11" fmla="*/ 673100 h 952500"/>
                <a:gd name="connsiteX12" fmla="*/ 1399911 w 1438011"/>
                <a:gd name="connsiteY12" fmla="*/ 635000 h 952500"/>
                <a:gd name="connsiteX13" fmla="*/ 1412611 w 1438011"/>
                <a:gd name="connsiteY13" fmla="*/ 584200 h 952500"/>
                <a:gd name="connsiteX14" fmla="*/ 1425311 w 1438011"/>
                <a:gd name="connsiteY14" fmla="*/ 520700 h 952500"/>
                <a:gd name="connsiteX15" fmla="*/ 1438011 w 1438011"/>
                <a:gd name="connsiteY15" fmla="*/ 482600 h 952500"/>
                <a:gd name="connsiteX16" fmla="*/ 1425311 w 1438011"/>
                <a:gd name="connsiteY16" fmla="*/ 190500 h 952500"/>
                <a:gd name="connsiteX17" fmla="*/ 1412611 w 1438011"/>
                <a:gd name="connsiteY17" fmla="*/ 127000 h 952500"/>
                <a:gd name="connsiteX18" fmla="*/ 1387211 w 1438011"/>
                <a:gd name="connsiteY18" fmla="*/ 50800 h 952500"/>
                <a:gd name="connsiteX19" fmla="*/ 1349111 w 1438011"/>
                <a:gd name="connsiteY19" fmla="*/ 25400 h 952500"/>
                <a:gd name="connsiteX20" fmla="*/ 1082411 w 1438011"/>
                <a:gd name="connsiteY20" fmla="*/ 0 h 952500"/>
                <a:gd name="connsiteX21" fmla="*/ 993511 w 1438011"/>
                <a:gd name="connsiteY21" fmla="*/ 12700 h 952500"/>
                <a:gd name="connsiteX22" fmla="*/ 904611 w 1438011"/>
                <a:gd name="connsiteY22" fmla="*/ 114300 h 952500"/>
                <a:gd name="connsiteX23" fmla="*/ 866511 w 1438011"/>
                <a:gd name="connsiteY23" fmla="*/ 190500 h 952500"/>
                <a:gd name="connsiteX24" fmla="*/ 650611 w 1438011"/>
                <a:gd name="connsiteY24" fmla="*/ 495300 h 952500"/>
                <a:gd name="connsiteX0" fmla="*/ 650611 w 1438011"/>
                <a:gd name="connsiteY0" fmla="*/ 495300 h 952500"/>
                <a:gd name="connsiteX1" fmla="*/ 168011 w 1438011"/>
                <a:gd name="connsiteY1" fmla="*/ 520700 h 952500"/>
                <a:gd name="connsiteX2" fmla="*/ 5292 w 1438011"/>
                <a:gd name="connsiteY2" fmla="*/ 675482 h 952500"/>
                <a:gd name="connsiteX3" fmla="*/ 29899 w 1438011"/>
                <a:gd name="connsiteY3" fmla="*/ 850900 h 952500"/>
                <a:gd name="connsiteX4" fmla="*/ 180711 w 1438011"/>
                <a:gd name="connsiteY4" fmla="*/ 901700 h 952500"/>
                <a:gd name="connsiteX5" fmla="*/ 777611 w 1438011"/>
                <a:gd name="connsiteY5" fmla="*/ 952500 h 952500"/>
                <a:gd name="connsiteX6" fmla="*/ 1044311 w 1438011"/>
                <a:gd name="connsiteY6" fmla="*/ 927100 h 952500"/>
                <a:gd name="connsiteX7" fmla="*/ 1196711 w 1438011"/>
                <a:gd name="connsiteY7" fmla="*/ 876300 h 952500"/>
                <a:gd name="connsiteX8" fmla="*/ 1311011 w 1438011"/>
                <a:gd name="connsiteY8" fmla="*/ 825500 h 952500"/>
                <a:gd name="connsiteX9" fmla="*/ 1361811 w 1438011"/>
                <a:gd name="connsiteY9" fmla="*/ 749300 h 952500"/>
                <a:gd name="connsiteX10" fmla="*/ 1387211 w 1438011"/>
                <a:gd name="connsiteY10" fmla="*/ 673100 h 952500"/>
                <a:gd name="connsiteX11" fmla="*/ 1399911 w 1438011"/>
                <a:gd name="connsiteY11" fmla="*/ 635000 h 952500"/>
                <a:gd name="connsiteX12" fmla="*/ 1412611 w 1438011"/>
                <a:gd name="connsiteY12" fmla="*/ 584200 h 952500"/>
                <a:gd name="connsiteX13" fmla="*/ 1425311 w 1438011"/>
                <a:gd name="connsiteY13" fmla="*/ 520700 h 952500"/>
                <a:gd name="connsiteX14" fmla="*/ 1438011 w 1438011"/>
                <a:gd name="connsiteY14" fmla="*/ 482600 h 952500"/>
                <a:gd name="connsiteX15" fmla="*/ 1425311 w 1438011"/>
                <a:gd name="connsiteY15" fmla="*/ 190500 h 952500"/>
                <a:gd name="connsiteX16" fmla="*/ 1412611 w 1438011"/>
                <a:gd name="connsiteY16" fmla="*/ 127000 h 952500"/>
                <a:gd name="connsiteX17" fmla="*/ 1387211 w 1438011"/>
                <a:gd name="connsiteY17" fmla="*/ 50800 h 952500"/>
                <a:gd name="connsiteX18" fmla="*/ 1349111 w 1438011"/>
                <a:gd name="connsiteY18" fmla="*/ 25400 h 952500"/>
                <a:gd name="connsiteX19" fmla="*/ 1082411 w 1438011"/>
                <a:gd name="connsiteY19" fmla="*/ 0 h 952500"/>
                <a:gd name="connsiteX20" fmla="*/ 993511 w 1438011"/>
                <a:gd name="connsiteY20" fmla="*/ 12700 h 952500"/>
                <a:gd name="connsiteX21" fmla="*/ 904611 w 1438011"/>
                <a:gd name="connsiteY21" fmla="*/ 114300 h 952500"/>
                <a:gd name="connsiteX22" fmla="*/ 866511 w 1438011"/>
                <a:gd name="connsiteY22" fmla="*/ 190500 h 952500"/>
                <a:gd name="connsiteX23" fmla="*/ 650611 w 1438011"/>
                <a:gd name="connsiteY23" fmla="*/ 495300 h 952500"/>
                <a:gd name="connsiteX0" fmla="*/ 650611 w 1438011"/>
                <a:gd name="connsiteY0" fmla="*/ 495300 h 952500"/>
                <a:gd name="connsiteX1" fmla="*/ 168011 w 1438011"/>
                <a:gd name="connsiteY1" fmla="*/ 520700 h 952500"/>
                <a:gd name="connsiteX2" fmla="*/ 5292 w 1438011"/>
                <a:gd name="connsiteY2" fmla="*/ 675482 h 952500"/>
                <a:gd name="connsiteX3" fmla="*/ 29899 w 1438011"/>
                <a:gd name="connsiteY3" fmla="*/ 850900 h 952500"/>
                <a:gd name="connsiteX4" fmla="*/ 180711 w 1438011"/>
                <a:gd name="connsiteY4" fmla="*/ 901700 h 952500"/>
                <a:gd name="connsiteX5" fmla="*/ 777611 w 1438011"/>
                <a:gd name="connsiteY5" fmla="*/ 952500 h 952500"/>
                <a:gd name="connsiteX6" fmla="*/ 1044311 w 1438011"/>
                <a:gd name="connsiteY6" fmla="*/ 927100 h 952500"/>
                <a:gd name="connsiteX7" fmla="*/ 1311011 w 1438011"/>
                <a:gd name="connsiteY7" fmla="*/ 825500 h 952500"/>
                <a:gd name="connsiteX8" fmla="*/ 1361811 w 1438011"/>
                <a:gd name="connsiteY8" fmla="*/ 749300 h 952500"/>
                <a:gd name="connsiteX9" fmla="*/ 1387211 w 1438011"/>
                <a:gd name="connsiteY9" fmla="*/ 673100 h 952500"/>
                <a:gd name="connsiteX10" fmla="*/ 1399911 w 1438011"/>
                <a:gd name="connsiteY10" fmla="*/ 635000 h 952500"/>
                <a:gd name="connsiteX11" fmla="*/ 1412611 w 1438011"/>
                <a:gd name="connsiteY11" fmla="*/ 584200 h 952500"/>
                <a:gd name="connsiteX12" fmla="*/ 1425311 w 1438011"/>
                <a:gd name="connsiteY12" fmla="*/ 520700 h 952500"/>
                <a:gd name="connsiteX13" fmla="*/ 1438011 w 1438011"/>
                <a:gd name="connsiteY13" fmla="*/ 482600 h 952500"/>
                <a:gd name="connsiteX14" fmla="*/ 1425311 w 1438011"/>
                <a:gd name="connsiteY14" fmla="*/ 190500 h 952500"/>
                <a:gd name="connsiteX15" fmla="*/ 1412611 w 1438011"/>
                <a:gd name="connsiteY15" fmla="*/ 127000 h 952500"/>
                <a:gd name="connsiteX16" fmla="*/ 1387211 w 1438011"/>
                <a:gd name="connsiteY16" fmla="*/ 50800 h 952500"/>
                <a:gd name="connsiteX17" fmla="*/ 1349111 w 1438011"/>
                <a:gd name="connsiteY17" fmla="*/ 25400 h 952500"/>
                <a:gd name="connsiteX18" fmla="*/ 1082411 w 1438011"/>
                <a:gd name="connsiteY18" fmla="*/ 0 h 952500"/>
                <a:gd name="connsiteX19" fmla="*/ 993511 w 1438011"/>
                <a:gd name="connsiteY19" fmla="*/ 12700 h 952500"/>
                <a:gd name="connsiteX20" fmla="*/ 904611 w 1438011"/>
                <a:gd name="connsiteY20" fmla="*/ 114300 h 952500"/>
                <a:gd name="connsiteX21" fmla="*/ 866511 w 1438011"/>
                <a:gd name="connsiteY21" fmla="*/ 190500 h 952500"/>
                <a:gd name="connsiteX22" fmla="*/ 650611 w 1438011"/>
                <a:gd name="connsiteY22" fmla="*/ 495300 h 952500"/>
                <a:gd name="connsiteX0" fmla="*/ 650611 w 1438011"/>
                <a:gd name="connsiteY0" fmla="*/ 495300 h 952500"/>
                <a:gd name="connsiteX1" fmla="*/ 168011 w 1438011"/>
                <a:gd name="connsiteY1" fmla="*/ 520700 h 952500"/>
                <a:gd name="connsiteX2" fmla="*/ 5292 w 1438011"/>
                <a:gd name="connsiteY2" fmla="*/ 675482 h 952500"/>
                <a:gd name="connsiteX3" fmla="*/ 29899 w 1438011"/>
                <a:gd name="connsiteY3" fmla="*/ 850900 h 952500"/>
                <a:gd name="connsiteX4" fmla="*/ 180711 w 1438011"/>
                <a:gd name="connsiteY4" fmla="*/ 901700 h 952500"/>
                <a:gd name="connsiteX5" fmla="*/ 777611 w 1438011"/>
                <a:gd name="connsiteY5" fmla="*/ 952500 h 952500"/>
                <a:gd name="connsiteX6" fmla="*/ 1044311 w 1438011"/>
                <a:gd name="connsiteY6" fmla="*/ 927100 h 952500"/>
                <a:gd name="connsiteX7" fmla="*/ 1311011 w 1438011"/>
                <a:gd name="connsiteY7" fmla="*/ 825500 h 952500"/>
                <a:gd name="connsiteX8" fmla="*/ 1361811 w 1438011"/>
                <a:gd name="connsiteY8" fmla="*/ 749300 h 952500"/>
                <a:gd name="connsiteX9" fmla="*/ 1387211 w 1438011"/>
                <a:gd name="connsiteY9" fmla="*/ 673100 h 952500"/>
                <a:gd name="connsiteX10" fmla="*/ 1412611 w 1438011"/>
                <a:gd name="connsiteY10" fmla="*/ 584200 h 952500"/>
                <a:gd name="connsiteX11" fmla="*/ 1425311 w 1438011"/>
                <a:gd name="connsiteY11" fmla="*/ 520700 h 952500"/>
                <a:gd name="connsiteX12" fmla="*/ 1438011 w 1438011"/>
                <a:gd name="connsiteY12" fmla="*/ 482600 h 952500"/>
                <a:gd name="connsiteX13" fmla="*/ 1425311 w 1438011"/>
                <a:gd name="connsiteY13" fmla="*/ 190500 h 952500"/>
                <a:gd name="connsiteX14" fmla="*/ 1412611 w 1438011"/>
                <a:gd name="connsiteY14" fmla="*/ 127000 h 952500"/>
                <a:gd name="connsiteX15" fmla="*/ 1387211 w 1438011"/>
                <a:gd name="connsiteY15" fmla="*/ 50800 h 952500"/>
                <a:gd name="connsiteX16" fmla="*/ 1349111 w 1438011"/>
                <a:gd name="connsiteY16" fmla="*/ 25400 h 952500"/>
                <a:gd name="connsiteX17" fmla="*/ 1082411 w 1438011"/>
                <a:gd name="connsiteY17" fmla="*/ 0 h 952500"/>
                <a:gd name="connsiteX18" fmla="*/ 993511 w 1438011"/>
                <a:gd name="connsiteY18" fmla="*/ 12700 h 952500"/>
                <a:gd name="connsiteX19" fmla="*/ 904611 w 1438011"/>
                <a:gd name="connsiteY19" fmla="*/ 114300 h 952500"/>
                <a:gd name="connsiteX20" fmla="*/ 866511 w 1438011"/>
                <a:gd name="connsiteY20" fmla="*/ 190500 h 952500"/>
                <a:gd name="connsiteX21" fmla="*/ 650611 w 1438011"/>
                <a:gd name="connsiteY21" fmla="*/ 495300 h 952500"/>
                <a:gd name="connsiteX0" fmla="*/ 650611 w 1438011"/>
                <a:gd name="connsiteY0" fmla="*/ 495300 h 952500"/>
                <a:gd name="connsiteX1" fmla="*/ 168011 w 1438011"/>
                <a:gd name="connsiteY1" fmla="*/ 520700 h 952500"/>
                <a:gd name="connsiteX2" fmla="*/ 5292 w 1438011"/>
                <a:gd name="connsiteY2" fmla="*/ 675482 h 952500"/>
                <a:gd name="connsiteX3" fmla="*/ 29899 w 1438011"/>
                <a:gd name="connsiteY3" fmla="*/ 850900 h 952500"/>
                <a:gd name="connsiteX4" fmla="*/ 180711 w 1438011"/>
                <a:gd name="connsiteY4" fmla="*/ 901700 h 952500"/>
                <a:gd name="connsiteX5" fmla="*/ 777611 w 1438011"/>
                <a:gd name="connsiteY5" fmla="*/ 952500 h 952500"/>
                <a:gd name="connsiteX6" fmla="*/ 1044311 w 1438011"/>
                <a:gd name="connsiteY6" fmla="*/ 927100 h 952500"/>
                <a:gd name="connsiteX7" fmla="*/ 1311011 w 1438011"/>
                <a:gd name="connsiteY7" fmla="*/ 825500 h 952500"/>
                <a:gd name="connsiteX8" fmla="*/ 1361811 w 1438011"/>
                <a:gd name="connsiteY8" fmla="*/ 749300 h 952500"/>
                <a:gd name="connsiteX9" fmla="*/ 1412611 w 1438011"/>
                <a:gd name="connsiteY9" fmla="*/ 584200 h 952500"/>
                <a:gd name="connsiteX10" fmla="*/ 1425311 w 1438011"/>
                <a:gd name="connsiteY10" fmla="*/ 520700 h 952500"/>
                <a:gd name="connsiteX11" fmla="*/ 1438011 w 1438011"/>
                <a:gd name="connsiteY11" fmla="*/ 482600 h 952500"/>
                <a:gd name="connsiteX12" fmla="*/ 1425311 w 1438011"/>
                <a:gd name="connsiteY12" fmla="*/ 190500 h 952500"/>
                <a:gd name="connsiteX13" fmla="*/ 1412611 w 1438011"/>
                <a:gd name="connsiteY13" fmla="*/ 127000 h 952500"/>
                <a:gd name="connsiteX14" fmla="*/ 1387211 w 1438011"/>
                <a:gd name="connsiteY14" fmla="*/ 50800 h 952500"/>
                <a:gd name="connsiteX15" fmla="*/ 1349111 w 1438011"/>
                <a:gd name="connsiteY15" fmla="*/ 25400 h 952500"/>
                <a:gd name="connsiteX16" fmla="*/ 1082411 w 1438011"/>
                <a:gd name="connsiteY16" fmla="*/ 0 h 952500"/>
                <a:gd name="connsiteX17" fmla="*/ 993511 w 1438011"/>
                <a:gd name="connsiteY17" fmla="*/ 12700 h 952500"/>
                <a:gd name="connsiteX18" fmla="*/ 904611 w 1438011"/>
                <a:gd name="connsiteY18" fmla="*/ 114300 h 952500"/>
                <a:gd name="connsiteX19" fmla="*/ 866511 w 1438011"/>
                <a:gd name="connsiteY19" fmla="*/ 190500 h 952500"/>
                <a:gd name="connsiteX20" fmla="*/ 650611 w 1438011"/>
                <a:gd name="connsiteY20" fmla="*/ 495300 h 952500"/>
                <a:gd name="connsiteX0" fmla="*/ 650611 w 1438011"/>
                <a:gd name="connsiteY0" fmla="*/ 495300 h 952500"/>
                <a:gd name="connsiteX1" fmla="*/ 168011 w 1438011"/>
                <a:gd name="connsiteY1" fmla="*/ 520700 h 952500"/>
                <a:gd name="connsiteX2" fmla="*/ 5292 w 1438011"/>
                <a:gd name="connsiteY2" fmla="*/ 675482 h 952500"/>
                <a:gd name="connsiteX3" fmla="*/ 29899 w 1438011"/>
                <a:gd name="connsiteY3" fmla="*/ 850900 h 952500"/>
                <a:gd name="connsiteX4" fmla="*/ 180711 w 1438011"/>
                <a:gd name="connsiteY4" fmla="*/ 901700 h 952500"/>
                <a:gd name="connsiteX5" fmla="*/ 777611 w 1438011"/>
                <a:gd name="connsiteY5" fmla="*/ 952500 h 952500"/>
                <a:gd name="connsiteX6" fmla="*/ 1044311 w 1438011"/>
                <a:gd name="connsiteY6" fmla="*/ 927100 h 952500"/>
                <a:gd name="connsiteX7" fmla="*/ 1311011 w 1438011"/>
                <a:gd name="connsiteY7" fmla="*/ 825500 h 952500"/>
                <a:gd name="connsiteX8" fmla="*/ 1412611 w 1438011"/>
                <a:gd name="connsiteY8" fmla="*/ 584200 h 952500"/>
                <a:gd name="connsiteX9" fmla="*/ 1425311 w 1438011"/>
                <a:gd name="connsiteY9" fmla="*/ 520700 h 952500"/>
                <a:gd name="connsiteX10" fmla="*/ 1438011 w 1438011"/>
                <a:gd name="connsiteY10" fmla="*/ 482600 h 952500"/>
                <a:gd name="connsiteX11" fmla="*/ 1425311 w 1438011"/>
                <a:gd name="connsiteY11" fmla="*/ 190500 h 952500"/>
                <a:gd name="connsiteX12" fmla="*/ 1412611 w 1438011"/>
                <a:gd name="connsiteY12" fmla="*/ 127000 h 952500"/>
                <a:gd name="connsiteX13" fmla="*/ 1387211 w 1438011"/>
                <a:gd name="connsiteY13" fmla="*/ 50800 h 952500"/>
                <a:gd name="connsiteX14" fmla="*/ 1349111 w 1438011"/>
                <a:gd name="connsiteY14" fmla="*/ 25400 h 952500"/>
                <a:gd name="connsiteX15" fmla="*/ 1082411 w 1438011"/>
                <a:gd name="connsiteY15" fmla="*/ 0 h 952500"/>
                <a:gd name="connsiteX16" fmla="*/ 993511 w 1438011"/>
                <a:gd name="connsiteY16" fmla="*/ 12700 h 952500"/>
                <a:gd name="connsiteX17" fmla="*/ 904611 w 1438011"/>
                <a:gd name="connsiteY17" fmla="*/ 114300 h 952500"/>
                <a:gd name="connsiteX18" fmla="*/ 866511 w 1438011"/>
                <a:gd name="connsiteY18" fmla="*/ 190500 h 952500"/>
                <a:gd name="connsiteX19" fmla="*/ 650611 w 1438011"/>
                <a:gd name="connsiteY19" fmla="*/ 495300 h 952500"/>
                <a:gd name="connsiteX0" fmla="*/ 650611 w 1438011"/>
                <a:gd name="connsiteY0" fmla="*/ 495300 h 952500"/>
                <a:gd name="connsiteX1" fmla="*/ 168011 w 1438011"/>
                <a:gd name="connsiteY1" fmla="*/ 520700 h 952500"/>
                <a:gd name="connsiteX2" fmla="*/ 5292 w 1438011"/>
                <a:gd name="connsiteY2" fmla="*/ 675482 h 952500"/>
                <a:gd name="connsiteX3" fmla="*/ 29899 w 1438011"/>
                <a:gd name="connsiteY3" fmla="*/ 850900 h 952500"/>
                <a:gd name="connsiteX4" fmla="*/ 180711 w 1438011"/>
                <a:gd name="connsiteY4" fmla="*/ 901700 h 952500"/>
                <a:gd name="connsiteX5" fmla="*/ 777611 w 1438011"/>
                <a:gd name="connsiteY5" fmla="*/ 952500 h 952500"/>
                <a:gd name="connsiteX6" fmla="*/ 1044311 w 1438011"/>
                <a:gd name="connsiteY6" fmla="*/ 927100 h 952500"/>
                <a:gd name="connsiteX7" fmla="*/ 1311011 w 1438011"/>
                <a:gd name="connsiteY7" fmla="*/ 825500 h 952500"/>
                <a:gd name="connsiteX8" fmla="*/ 1412611 w 1438011"/>
                <a:gd name="connsiteY8" fmla="*/ 584200 h 952500"/>
                <a:gd name="connsiteX9" fmla="*/ 1425311 w 1438011"/>
                <a:gd name="connsiteY9" fmla="*/ 520700 h 952500"/>
                <a:gd name="connsiteX10" fmla="*/ 1438011 w 1438011"/>
                <a:gd name="connsiteY10" fmla="*/ 482600 h 952500"/>
                <a:gd name="connsiteX11" fmla="*/ 1425311 w 1438011"/>
                <a:gd name="connsiteY11" fmla="*/ 190500 h 952500"/>
                <a:gd name="connsiteX12" fmla="*/ 1412611 w 1438011"/>
                <a:gd name="connsiteY12" fmla="*/ 127000 h 952500"/>
                <a:gd name="connsiteX13" fmla="*/ 1387211 w 1438011"/>
                <a:gd name="connsiteY13" fmla="*/ 50800 h 952500"/>
                <a:gd name="connsiteX14" fmla="*/ 1349111 w 1438011"/>
                <a:gd name="connsiteY14" fmla="*/ 25400 h 952500"/>
                <a:gd name="connsiteX15" fmla="*/ 1082411 w 1438011"/>
                <a:gd name="connsiteY15" fmla="*/ 0 h 952500"/>
                <a:gd name="connsiteX16" fmla="*/ 993511 w 1438011"/>
                <a:gd name="connsiteY16" fmla="*/ 12700 h 952500"/>
                <a:gd name="connsiteX17" fmla="*/ 866511 w 1438011"/>
                <a:gd name="connsiteY17" fmla="*/ 190500 h 952500"/>
                <a:gd name="connsiteX18" fmla="*/ 650611 w 1438011"/>
                <a:gd name="connsiteY18" fmla="*/ 495300 h 952500"/>
                <a:gd name="connsiteX0" fmla="*/ 650611 w 1438011"/>
                <a:gd name="connsiteY0" fmla="*/ 510117 h 967317"/>
                <a:gd name="connsiteX1" fmla="*/ 168011 w 1438011"/>
                <a:gd name="connsiteY1" fmla="*/ 535517 h 967317"/>
                <a:gd name="connsiteX2" fmla="*/ 5292 w 1438011"/>
                <a:gd name="connsiteY2" fmla="*/ 690299 h 967317"/>
                <a:gd name="connsiteX3" fmla="*/ 29899 w 1438011"/>
                <a:gd name="connsiteY3" fmla="*/ 865717 h 967317"/>
                <a:gd name="connsiteX4" fmla="*/ 180711 w 1438011"/>
                <a:gd name="connsiteY4" fmla="*/ 916517 h 967317"/>
                <a:gd name="connsiteX5" fmla="*/ 777611 w 1438011"/>
                <a:gd name="connsiteY5" fmla="*/ 967317 h 967317"/>
                <a:gd name="connsiteX6" fmla="*/ 1044311 w 1438011"/>
                <a:gd name="connsiteY6" fmla="*/ 941917 h 967317"/>
                <a:gd name="connsiteX7" fmla="*/ 1311011 w 1438011"/>
                <a:gd name="connsiteY7" fmla="*/ 840317 h 967317"/>
                <a:gd name="connsiteX8" fmla="*/ 1412611 w 1438011"/>
                <a:gd name="connsiteY8" fmla="*/ 599017 h 967317"/>
                <a:gd name="connsiteX9" fmla="*/ 1425311 w 1438011"/>
                <a:gd name="connsiteY9" fmla="*/ 535517 h 967317"/>
                <a:gd name="connsiteX10" fmla="*/ 1438011 w 1438011"/>
                <a:gd name="connsiteY10" fmla="*/ 497417 h 967317"/>
                <a:gd name="connsiteX11" fmla="*/ 1425311 w 1438011"/>
                <a:gd name="connsiteY11" fmla="*/ 205317 h 967317"/>
                <a:gd name="connsiteX12" fmla="*/ 1412611 w 1438011"/>
                <a:gd name="connsiteY12" fmla="*/ 141817 h 967317"/>
                <a:gd name="connsiteX13" fmla="*/ 1387211 w 1438011"/>
                <a:gd name="connsiteY13" fmla="*/ 65617 h 967317"/>
                <a:gd name="connsiteX14" fmla="*/ 1349111 w 1438011"/>
                <a:gd name="connsiteY14" fmla="*/ 40217 h 967317"/>
                <a:gd name="connsiteX15" fmla="*/ 993511 w 1438011"/>
                <a:gd name="connsiteY15" fmla="*/ 27517 h 967317"/>
                <a:gd name="connsiteX16" fmla="*/ 866511 w 1438011"/>
                <a:gd name="connsiteY16" fmla="*/ 205317 h 967317"/>
                <a:gd name="connsiteX17" fmla="*/ 650611 w 1438011"/>
                <a:gd name="connsiteY17" fmla="*/ 510117 h 967317"/>
                <a:gd name="connsiteX0" fmla="*/ 650611 w 1438011"/>
                <a:gd name="connsiteY0" fmla="*/ 505883 h 963083"/>
                <a:gd name="connsiteX1" fmla="*/ 168011 w 1438011"/>
                <a:gd name="connsiteY1" fmla="*/ 531283 h 963083"/>
                <a:gd name="connsiteX2" fmla="*/ 5292 w 1438011"/>
                <a:gd name="connsiteY2" fmla="*/ 686065 h 963083"/>
                <a:gd name="connsiteX3" fmla="*/ 29899 w 1438011"/>
                <a:gd name="connsiteY3" fmla="*/ 861483 h 963083"/>
                <a:gd name="connsiteX4" fmla="*/ 180711 w 1438011"/>
                <a:gd name="connsiteY4" fmla="*/ 912283 h 963083"/>
                <a:gd name="connsiteX5" fmla="*/ 777611 w 1438011"/>
                <a:gd name="connsiteY5" fmla="*/ 963083 h 963083"/>
                <a:gd name="connsiteX6" fmla="*/ 1044311 w 1438011"/>
                <a:gd name="connsiteY6" fmla="*/ 937683 h 963083"/>
                <a:gd name="connsiteX7" fmla="*/ 1311011 w 1438011"/>
                <a:gd name="connsiteY7" fmla="*/ 836083 h 963083"/>
                <a:gd name="connsiteX8" fmla="*/ 1412611 w 1438011"/>
                <a:gd name="connsiteY8" fmla="*/ 594783 h 963083"/>
                <a:gd name="connsiteX9" fmla="*/ 1425311 w 1438011"/>
                <a:gd name="connsiteY9" fmla="*/ 531283 h 963083"/>
                <a:gd name="connsiteX10" fmla="*/ 1438011 w 1438011"/>
                <a:gd name="connsiteY10" fmla="*/ 493183 h 963083"/>
                <a:gd name="connsiteX11" fmla="*/ 1425311 w 1438011"/>
                <a:gd name="connsiteY11" fmla="*/ 201083 h 963083"/>
                <a:gd name="connsiteX12" fmla="*/ 1412611 w 1438011"/>
                <a:gd name="connsiteY12" fmla="*/ 137583 h 963083"/>
                <a:gd name="connsiteX13" fmla="*/ 1387211 w 1438011"/>
                <a:gd name="connsiteY13" fmla="*/ 61383 h 963083"/>
                <a:gd name="connsiteX14" fmla="*/ 993511 w 1438011"/>
                <a:gd name="connsiteY14" fmla="*/ 23283 h 963083"/>
                <a:gd name="connsiteX15" fmla="*/ 866511 w 1438011"/>
                <a:gd name="connsiteY15" fmla="*/ 201083 h 963083"/>
                <a:gd name="connsiteX16" fmla="*/ 650611 w 1438011"/>
                <a:gd name="connsiteY16" fmla="*/ 505883 h 963083"/>
                <a:gd name="connsiteX0" fmla="*/ 650611 w 1438011"/>
                <a:gd name="connsiteY0" fmla="*/ 505883 h 963083"/>
                <a:gd name="connsiteX1" fmla="*/ 168011 w 1438011"/>
                <a:gd name="connsiteY1" fmla="*/ 531283 h 963083"/>
                <a:gd name="connsiteX2" fmla="*/ 5292 w 1438011"/>
                <a:gd name="connsiteY2" fmla="*/ 686065 h 963083"/>
                <a:gd name="connsiteX3" fmla="*/ 29899 w 1438011"/>
                <a:gd name="connsiteY3" fmla="*/ 861483 h 963083"/>
                <a:gd name="connsiteX4" fmla="*/ 180711 w 1438011"/>
                <a:gd name="connsiteY4" fmla="*/ 912283 h 963083"/>
                <a:gd name="connsiteX5" fmla="*/ 777611 w 1438011"/>
                <a:gd name="connsiteY5" fmla="*/ 963083 h 963083"/>
                <a:gd name="connsiteX6" fmla="*/ 1044311 w 1438011"/>
                <a:gd name="connsiteY6" fmla="*/ 937683 h 963083"/>
                <a:gd name="connsiteX7" fmla="*/ 1311011 w 1438011"/>
                <a:gd name="connsiteY7" fmla="*/ 836083 h 963083"/>
                <a:gd name="connsiteX8" fmla="*/ 1412611 w 1438011"/>
                <a:gd name="connsiteY8" fmla="*/ 594783 h 963083"/>
                <a:gd name="connsiteX9" fmla="*/ 1438011 w 1438011"/>
                <a:gd name="connsiteY9" fmla="*/ 493183 h 963083"/>
                <a:gd name="connsiteX10" fmla="*/ 1425311 w 1438011"/>
                <a:gd name="connsiteY10" fmla="*/ 201083 h 963083"/>
                <a:gd name="connsiteX11" fmla="*/ 1412611 w 1438011"/>
                <a:gd name="connsiteY11" fmla="*/ 137583 h 963083"/>
                <a:gd name="connsiteX12" fmla="*/ 1387211 w 1438011"/>
                <a:gd name="connsiteY12" fmla="*/ 61383 h 963083"/>
                <a:gd name="connsiteX13" fmla="*/ 993511 w 1438011"/>
                <a:gd name="connsiteY13" fmla="*/ 23283 h 963083"/>
                <a:gd name="connsiteX14" fmla="*/ 866511 w 1438011"/>
                <a:gd name="connsiteY14" fmla="*/ 201083 h 963083"/>
                <a:gd name="connsiteX15" fmla="*/ 650611 w 1438011"/>
                <a:gd name="connsiteY15" fmla="*/ 505883 h 963083"/>
                <a:gd name="connsiteX0" fmla="*/ 650611 w 1438011"/>
                <a:gd name="connsiteY0" fmla="*/ 505883 h 963083"/>
                <a:gd name="connsiteX1" fmla="*/ 168011 w 1438011"/>
                <a:gd name="connsiteY1" fmla="*/ 531283 h 963083"/>
                <a:gd name="connsiteX2" fmla="*/ 5292 w 1438011"/>
                <a:gd name="connsiteY2" fmla="*/ 686065 h 963083"/>
                <a:gd name="connsiteX3" fmla="*/ 29899 w 1438011"/>
                <a:gd name="connsiteY3" fmla="*/ 861483 h 963083"/>
                <a:gd name="connsiteX4" fmla="*/ 180711 w 1438011"/>
                <a:gd name="connsiteY4" fmla="*/ 912283 h 963083"/>
                <a:gd name="connsiteX5" fmla="*/ 777611 w 1438011"/>
                <a:gd name="connsiteY5" fmla="*/ 963083 h 963083"/>
                <a:gd name="connsiteX6" fmla="*/ 1044311 w 1438011"/>
                <a:gd name="connsiteY6" fmla="*/ 937683 h 963083"/>
                <a:gd name="connsiteX7" fmla="*/ 1311011 w 1438011"/>
                <a:gd name="connsiteY7" fmla="*/ 836083 h 963083"/>
                <a:gd name="connsiteX8" fmla="*/ 1438011 w 1438011"/>
                <a:gd name="connsiteY8" fmla="*/ 493183 h 963083"/>
                <a:gd name="connsiteX9" fmla="*/ 1425311 w 1438011"/>
                <a:gd name="connsiteY9" fmla="*/ 201083 h 963083"/>
                <a:gd name="connsiteX10" fmla="*/ 1412611 w 1438011"/>
                <a:gd name="connsiteY10" fmla="*/ 137583 h 963083"/>
                <a:gd name="connsiteX11" fmla="*/ 1387211 w 1438011"/>
                <a:gd name="connsiteY11" fmla="*/ 61383 h 963083"/>
                <a:gd name="connsiteX12" fmla="*/ 993511 w 1438011"/>
                <a:gd name="connsiteY12" fmla="*/ 23283 h 963083"/>
                <a:gd name="connsiteX13" fmla="*/ 866511 w 1438011"/>
                <a:gd name="connsiteY13" fmla="*/ 201083 h 963083"/>
                <a:gd name="connsiteX14" fmla="*/ 650611 w 1438011"/>
                <a:gd name="connsiteY14" fmla="*/ 505883 h 963083"/>
                <a:gd name="connsiteX0" fmla="*/ 650611 w 1425311"/>
                <a:gd name="connsiteY0" fmla="*/ 505883 h 963083"/>
                <a:gd name="connsiteX1" fmla="*/ 168011 w 1425311"/>
                <a:gd name="connsiteY1" fmla="*/ 531283 h 963083"/>
                <a:gd name="connsiteX2" fmla="*/ 5292 w 1425311"/>
                <a:gd name="connsiteY2" fmla="*/ 686065 h 963083"/>
                <a:gd name="connsiteX3" fmla="*/ 29899 w 1425311"/>
                <a:gd name="connsiteY3" fmla="*/ 861483 h 963083"/>
                <a:gd name="connsiteX4" fmla="*/ 180711 w 1425311"/>
                <a:gd name="connsiteY4" fmla="*/ 912283 h 963083"/>
                <a:gd name="connsiteX5" fmla="*/ 777611 w 1425311"/>
                <a:gd name="connsiteY5" fmla="*/ 963083 h 963083"/>
                <a:gd name="connsiteX6" fmla="*/ 1044311 w 1425311"/>
                <a:gd name="connsiteY6" fmla="*/ 937683 h 963083"/>
                <a:gd name="connsiteX7" fmla="*/ 1311011 w 1425311"/>
                <a:gd name="connsiteY7" fmla="*/ 836083 h 963083"/>
                <a:gd name="connsiteX8" fmla="*/ 1425311 w 1425311"/>
                <a:gd name="connsiteY8" fmla="*/ 201083 h 963083"/>
                <a:gd name="connsiteX9" fmla="*/ 1412611 w 1425311"/>
                <a:gd name="connsiteY9" fmla="*/ 137583 h 963083"/>
                <a:gd name="connsiteX10" fmla="*/ 1387211 w 1425311"/>
                <a:gd name="connsiteY10" fmla="*/ 61383 h 963083"/>
                <a:gd name="connsiteX11" fmla="*/ 993511 w 1425311"/>
                <a:gd name="connsiteY11" fmla="*/ 23283 h 963083"/>
                <a:gd name="connsiteX12" fmla="*/ 866511 w 1425311"/>
                <a:gd name="connsiteY12" fmla="*/ 201083 h 963083"/>
                <a:gd name="connsiteX13" fmla="*/ 650611 w 1425311"/>
                <a:gd name="connsiteY13" fmla="*/ 505883 h 963083"/>
                <a:gd name="connsiteX0" fmla="*/ 650611 w 1425311"/>
                <a:gd name="connsiteY0" fmla="*/ 505883 h 963083"/>
                <a:gd name="connsiteX1" fmla="*/ 168011 w 1425311"/>
                <a:gd name="connsiteY1" fmla="*/ 531283 h 963083"/>
                <a:gd name="connsiteX2" fmla="*/ 5292 w 1425311"/>
                <a:gd name="connsiteY2" fmla="*/ 686065 h 963083"/>
                <a:gd name="connsiteX3" fmla="*/ 29899 w 1425311"/>
                <a:gd name="connsiteY3" fmla="*/ 861483 h 963083"/>
                <a:gd name="connsiteX4" fmla="*/ 180711 w 1425311"/>
                <a:gd name="connsiteY4" fmla="*/ 912283 h 963083"/>
                <a:gd name="connsiteX5" fmla="*/ 777611 w 1425311"/>
                <a:gd name="connsiteY5" fmla="*/ 963083 h 963083"/>
                <a:gd name="connsiteX6" fmla="*/ 1311011 w 1425311"/>
                <a:gd name="connsiteY6" fmla="*/ 836083 h 963083"/>
                <a:gd name="connsiteX7" fmla="*/ 1425311 w 1425311"/>
                <a:gd name="connsiteY7" fmla="*/ 201083 h 963083"/>
                <a:gd name="connsiteX8" fmla="*/ 1412611 w 1425311"/>
                <a:gd name="connsiteY8" fmla="*/ 137583 h 963083"/>
                <a:gd name="connsiteX9" fmla="*/ 1387211 w 1425311"/>
                <a:gd name="connsiteY9" fmla="*/ 61383 h 963083"/>
                <a:gd name="connsiteX10" fmla="*/ 993511 w 1425311"/>
                <a:gd name="connsiteY10" fmla="*/ 23283 h 963083"/>
                <a:gd name="connsiteX11" fmla="*/ 866511 w 1425311"/>
                <a:gd name="connsiteY11" fmla="*/ 201083 h 963083"/>
                <a:gd name="connsiteX12" fmla="*/ 650611 w 1425311"/>
                <a:gd name="connsiteY12" fmla="*/ 505883 h 963083"/>
                <a:gd name="connsiteX0" fmla="*/ 650611 w 1459178"/>
                <a:gd name="connsiteY0" fmla="*/ 505883 h 963083"/>
                <a:gd name="connsiteX1" fmla="*/ 168011 w 1459178"/>
                <a:gd name="connsiteY1" fmla="*/ 531283 h 963083"/>
                <a:gd name="connsiteX2" fmla="*/ 5292 w 1459178"/>
                <a:gd name="connsiteY2" fmla="*/ 686065 h 963083"/>
                <a:gd name="connsiteX3" fmla="*/ 29899 w 1459178"/>
                <a:gd name="connsiteY3" fmla="*/ 861483 h 963083"/>
                <a:gd name="connsiteX4" fmla="*/ 180711 w 1459178"/>
                <a:gd name="connsiteY4" fmla="*/ 912283 h 963083"/>
                <a:gd name="connsiteX5" fmla="*/ 777611 w 1459178"/>
                <a:gd name="connsiteY5" fmla="*/ 963083 h 963083"/>
                <a:gd name="connsiteX6" fmla="*/ 1311011 w 1459178"/>
                <a:gd name="connsiteY6" fmla="*/ 836083 h 963083"/>
                <a:gd name="connsiteX7" fmla="*/ 1425311 w 1459178"/>
                <a:gd name="connsiteY7" fmla="*/ 201083 h 963083"/>
                <a:gd name="connsiteX8" fmla="*/ 1387211 w 1459178"/>
                <a:gd name="connsiteY8" fmla="*/ 61383 h 963083"/>
                <a:gd name="connsiteX9" fmla="*/ 993511 w 1459178"/>
                <a:gd name="connsiteY9" fmla="*/ 23283 h 963083"/>
                <a:gd name="connsiteX10" fmla="*/ 866511 w 1459178"/>
                <a:gd name="connsiteY10" fmla="*/ 201083 h 963083"/>
                <a:gd name="connsiteX11" fmla="*/ 650611 w 1459178"/>
                <a:gd name="connsiteY11" fmla="*/ 505883 h 963083"/>
                <a:gd name="connsiteX0" fmla="*/ 650611 w 1438011"/>
                <a:gd name="connsiteY0" fmla="*/ 505883 h 963083"/>
                <a:gd name="connsiteX1" fmla="*/ 168011 w 1438011"/>
                <a:gd name="connsiteY1" fmla="*/ 531283 h 963083"/>
                <a:gd name="connsiteX2" fmla="*/ 5292 w 1438011"/>
                <a:gd name="connsiteY2" fmla="*/ 686065 h 963083"/>
                <a:gd name="connsiteX3" fmla="*/ 29899 w 1438011"/>
                <a:gd name="connsiteY3" fmla="*/ 861483 h 963083"/>
                <a:gd name="connsiteX4" fmla="*/ 180711 w 1438011"/>
                <a:gd name="connsiteY4" fmla="*/ 912283 h 963083"/>
                <a:gd name="connsiteX5" fmla="*/ 777611 w 1438011"/>
                <a:gd name="connsiteY5" fmla="*/ 963083 h 963083"/>
                <a:gd name="connsiteX6" fmla="*/ 1311011 w 1438011"/>
                <a:gd name="connsiteY6" fmla="*/ 836083 h 963083"/>
                <a:gd name="connsiteX7" fmla="*/ 1425311 w 1438011"/>
                <a:gd name="connsiteY7" fmla="*/ 201083 h 963083"/>
                <a:gd name="connsiteX8" fmla="*/ 1341967 w 1438011"/>
                <a:gd name="connsiteY8" fmla="*/ 70908 h 963083"/>
                <a:gd name="connsiteX9" fmla="*/ 993511 w 1438011"/>
                <a:gd name="connsiteY9" fmla="*/ 23283 h 963083"/>
                <a:gd name="connsiteX10" fmla="*/ 866511 w 1438011"/>
                <a:gd name="connsiteY10" fmla="*/ 201083 h 963083"/>
                <a:gd name="connsiteX11" fmla="*/ 650611 w 1438011"/>
                <a:gd name="connsiteY11" fmla="*/ 505883 h 963083"/>
                <a:gd name="connsiteX0" fmla="*/ 650611 w 1438011"/>
                <a:gd name="connsiteY0" fmla="*/ 505883 h 963083"/>
                <a:gd name="connsiteX1" fmla="*/ 168011 w 1438011"/>
                <a:gd name="connsiteY1" fmla="*/ 531283 h 963083"/>
                <a:gd name="connsiteX2" fmla="*/ 5292 w 1438011"/>
                <a:gd name="connsiteY2" fmla="*/ 686065 h 963083"/>
                <a:gd name="connsiteX3" fmla="*/ 29899 w 1438011"/>
                <a:gd name="connsiteY3" fmla="*/ 861483 h 963083"/>
                <a:gd name="connsiteX4" fmla="*/ 180711 w 1438011"/>
                <a:gd name="connsiteY4" fmla="*/ 912283 h 963083"/>
                <a:gd name="connsiteX5" fmla="*/ 777611 w 1438011"/>
                <a:gd name="connsiteY5" fmla="*/ 963083 h 963083"/>
                <a:gd name="connsiteX6" fmla="*/ 1311011 w 1438011"/>
                <a:gd name="connsiteY6" fmla="*/ 836083 h 963083"/>
                <a:gd name="connsiteX7" fmla="*/ 1425311 w 1438011"/>
                <a:gd name="connsiteY7" fmla="*/ 201083 h 963083"/>
                <a:gd name="connsiteX8" fmla="*/ 1341967 w 1438011"/>
                <a:gd name="connsiteY8" fmla="*/ 70908 h 963083"/>
                <a:gd name="connsiteX9" fmla="*/ 993511 w 1438011"/>
                <a:gd name="connsiteY9" fmla="*/ 23283 h 963083"/>
                <a:gd name="connsiteX10" fmla="*/ 866511 w 1438011"/>
                <a:gd name="connsiteY10" fmla="*/ 201083 h 963083"/>
                <a:gd name="connsiteX11" fmla="*/ 650611 w 1438011"/>
                <a:gd name="connsiteY11" fmla="*/ 505883 h 963083"/>
                <a:gd name="connsiteX0" fmla="*/ 650611 w 1425311"/>
                <a:gd name="connsiteY0" fmla="*/ 505883 h 963083"/>
                <a:gd name="connsiteX1" fmla="*/ 168011 w 1425311"/>
                <a:gd name="connsiteY1" fmla="*/ 531283 h 963083"/>
                <a:gd name="connsiteX2" fmla="*/ 5292 w 1425311"/>
                <a:gd name="connsiteY2" fmla="*/ 686065 h 963083"/>
                <a:gd name="connsiteX3" fmla="*/ 29899 w 1425311"/>
                <a:gd name="connsiteY3" fmla="*/ 861483 h 963083"/>
                <a:gd name="connsiteX4" fmla="*/ 180711 w 1425311"/>
                <a:gd name="connsiteY4" fmla="*/ 912283 h 963083"/>
                <a:gd name="connsiteX5" fmla="*/ 777611 w 1425311"/>
                <a:gd name="connsiteY5" fmla="*/ 963083 h 963083"/>
                <a:gd name="connsiteX6" fmla="*/ 1311011 w 1425311"/>
                <a:gd name="connsiteY6" fmla="*/ 836083 h 963083"/>
                <a:gd name="connsiteX7" fmla="*/ 1425311 w 1425311"/>
                <a:gd name="connsiteY7" fmla="*/ 201083 h 963083"/>
                <a:gd name="connsiteX8" fmla="*/ 1341967 w 1425311"/>
                <a:gd name="connsiteY8" fmla="*/ 70908 h 963083"/>
                <a:gd name="connsiteX9" fmla="*/ 993511 w 1425311"/>
                <a:gd name="connsiteY9" fmla="*/ 23283 h 963083"/>
                <a:gd name="connsiteX10" fmla="*/ 866511 w 1425311"/>
                <a:gd name="connsiteY10" fmla="*/ 201083 h 963083"/>
                <a:gd name="connsiteX11" fmla="*/ 650611 w 1425311"/>
                <a:gd name="connsiteY11" fmla="*/ 505883 h 963083"/>
                <a:gd name="connsiteX0" fmla="*/ 650611 w 1425311"/>
                <a:gd name="connsiteY0" fmla="*/ 505883 h 963083"/>
                <a:gd name="connsiteX1" fmla="*/ 168011 w 1425311"/>
                <a:gd name="connsiteY1" fmla="*/ 531283 h 963083"/>
                <a:gd name="connsiteX2" fmla="*/ 5292 w 1425311"/>
                <a:gd name="connsiteY2" fmla="*/ 686065 h 963083"/>
                <a:gd name="connsiteX3" fmla="*/ 29899 w 1425311"/>
                <a:gd name="connsiteY3" fmla="*/ 861483 h 963083"/>
                <a:gd name="connsiteX4" fmla="*/ 180711 w 1425311"/>
                <a:gd name="connsiteY4" fmla="*/ 912283 h 963083"/>
                <a:gd name="connsiteX5" fmla="*/ 777611 w 1425311"/>
                <a:gd name="connsiteY5" fmla="*/ 963083 h 963083"/>
                <a:gd name="connsiteX6" fmla="*/ 1311011 w 1425311"/>
                <a:gd name="connsiteY6" fmla="*/ 836083 h 963083"/>
                <a:gd name="connsiteX7" fmla="*/ 1425311 w 1425311"/>
                <a:gd name="connsiteY7" fmla="*/ 201083 h 963083"/>
                <a:gd name="connsiteX8" fmla="*/ 1332442 w 1425311"/>
                <a:gd name="connsiteY8" fmla="*/ 78051 h 963083"/>
                <a:gd name="connsiteX9" fmla="*/ 993511 w 1425311"/>
                <a:gd name="connsiteY9" fmla="*/ 23283 h 963083"/>
                <a:gd name="connsiteX10" fmla="*/ 866511 w 1425311"/>
                <a:gd name="connsiteY10" fmla="*/ 201083 h 963083"/>
                <a:gd name="connsiteX11" fmla="*/ 650611 w 1425311"/>
                <a:gd name="connsiteY11" fmla="*/ 505883 h 963083"/>
                <a:gd name="connsiteX0" fmla="*/ 650611 w 1425311"/>
                <a:gd name="connsiteY0" fmla="*/ 505883 h 963083"/>
                <a:gd name="connsiteX1" fmla="*/ 168011 w 1425311"/>
                <a:gd name="connsiteY1" fmla="*/ 531283 h 963083"/>
                <a:gd name="connsiteX2" fmla="*/ 5292 w 1425311"/>
                <a:gd name="connsiteY2" fmla="*/ 686065 h 963083"/>
                <a:gd name="connsiteX3" fmla="*/ 29899 w 1425311"/>
                <a:gd name="connsiteY3" fmla="*/ 861483 h 963083"/>
                <a:gd name="connsiteX4" fmla="*/ 180711 w 1425311"/>
                <a:gd name="connsiteY4" fmla="*/ 912283 h 963083"/>
                <a:gd name="connsiteX5" fmla="*/ 777611 w 1425311"/>
                <a:gd name="connsiteY5" fmla="*/ 963083 h 963083"/>
                <a:gd name="connsiteX6" fmla="*/ 1311011 w 1425311"/>
                <a:gd name="connsiteY6" fmla="*/ 836083 h 963083"/>
                <a:gd name="connsiteX7" fmla="*/ 1425311 w 1425311"/>
                <a:gd name="connsiteY7" fmla="*/ 201083 h 963083"/>
                <a:gd name="connsiteX8" fmla="*/ 1332442 w 1425311"/>
                <a:gd name="connsiteY8" fmla="*/ 78051 h 963083"/>
                <a:gd name="connsiteX9" fmla="*/ 993511 w 1425311"/>
                <a:gd name="connsiteY9" fmla="*/ 23283 h 963083"/>
                <a:gd name="connsiteX10" fmla="*/ 866511 w 1425311"/>
                <a:gd name="connsiteY10" fmla="*/ 201083 h 963083"/>
                <a:gd name="connsiteX11" fmla="*/ 650611 w 1425311"/>
                <a:gd name="connsiteY11" fmla="*/ 505883 h 963083"/>
                <a:gd name="connsiteX0" fmla="*/ 650611 w 1425311"/>
                <a:gd name="connsiteY0" fmla="*/ 484451 h 941651"/>
                <a:gd name="connsiteX1" fmla="*/ 168011 w 1425311"/>
                <a:gd name="connsiteY1" fmla="*/ 509851 h 941651"/>
                <a:gd name="connsiteX2" fmla="*/ 5292 w 1425311"/>
                <a:gd name="connsiteY2" fmla="*/ 664633 h 941651"/>
                <a:gd name="connsiteX3" fmla="*/ 29899 w 1425311"/>
                <a:gd name="connsiteY3" fmla="*/ 840051 h 941651"/>
                <a:gd name="connsiteX4" fmla="*/ 180711 w 1425311"/>
                <a:gd name="connsiteY4" fmla="*/ 890851 h 941651"/>
                <a:gd name="connsiteX5" fmla="*/ 777611 w 1425311"/>
                <a:gd name="connsiteY5" fmla="*/ 941651 h 941651"/>
                <a:gd name="connsiteX6" fmla="*/ 1311011 w 1425311"/>
                <a:gd name="connsiteY6" fmla="*/ 814651 h 941651"/>
                <a:gd name="connsiteX7" fmla="*/ 1425311 w 1425311"/>
                <a:gd name="connsiteY7" fmla="*/ 179651 h 941651"/>
                <a:gd name="connsiteX8" fmla="*/ 1332442 w 1425311"/>
                <a:gd name="connsiteY8" fmla="*/ 56619 h 941651"/>
                <a:gd name="connsiteX9" fmla="*/ 993511 w 1425311"/>
                <a:gd name="connsiteY9" fmla="*/ 1851 h 941651"/>
                <a:gd name="connsiteX10" fmla="*/ 866511 w 1425311"/>
                <a:gd name="connsiteY10" fmla="*/ 179651 h 941651"/>
                <a:gd name="connsiteX11" fmla="*/ 650611 w 1425311"/>
                <a:gd name="connsiteY11" fmla="*/ 484451 h 941651"/>
                <a:gd name="connsiteX0" fmla="*/ 650611 w 1425311"/>
                <a:gd name="connsiteY0" fmla="*/ 524932 h 982132"/>
                <a:gd name="connsiteX1" fmla="*/ 168011 w 1425311"/>
                <a:gd name="connsiteY1" fmla="*/ 550332 h 982132"/>
                <a:gd name="connsiteX2" fmla="*/ 5292 w 1425311"/>
                <a:gd name="connsiteY2" fmla="*/ 705114 h 982132"/>
                <a:gd name="connsiteX3" fmla="*/ 29899 w 1425311"/>
                <a:gd name="connsiteY3" fmla="*/ 880532 h 982132"/>
                <a:gd name="connsiteX4" fmla="*/ 180711 w 1425311"/>
                <a:gd name="connsiteY4" fmla="*/ 931332 h 982132"/>
                <a:gd name="connsiteX5" fmla="*/ 777611 w 1425311"/>
                <a:gd name="connsiteY5" fmla="*/ 982132 h 982132"/>
                <a:gd name="connsiteX6" fmla="*/ 1311011 w 1425311"/>
                <a:gd name="connsiteY6" fmla="*/ 855132 h 982132"/>
                <a:gd name="connsiteX7" fmla="*/ 1425311 w 1425311"/>
                <a:gd name="connsiteY7" fmla="*/ 220132 h 982132"/>
                <a:gd name="connsiteX8" fmla="*/ 1332442 w 1425311"/>
                <a:gd name="connsiteY8" fmla="*/ 97100 h 982132"/>
                <a:gd name="connsiteX9" fmla="*/ 993511 w 1425311"/>
                <a:gd name="connsiteY9" fmla="*/ 42332 h 982132"/>
                <a:gd name="connsiteX10" fmla="*/ 866511 w 1425311"/>
                <a:gd name="connsiteY10" fmla="*/ 220132 h 982132"/>
                <a:gd name="connsiteX11" fmla="*/ 650611 w 1425311"/>
                <a:gd name="connsiteY11" fmla="*/ 524932 h 982132"/>
                <a:gd name="connsiteX0" fmla="*/ 650611 w 1425311"/>
                <a:gd name="connsiteY0" fmla="*/ 524932 h 982132"/>
                <a:gd name="connsiteX1" fmla="*/ 168011 w 1425311"/>
                <a:gd name="connsiteY1" fmla="*/ 550332 h 982132"/>
                <a:gd name="connsiteX2" fmla="*/ 5292 w 1425311"/>
                <a:gd name="connsiteY2" fmla="*/ 705114 h 982132"/>
                <a:gd name="connsiteX3" fmla="*/ 29899 w 1425311"/>
                <a:gd name="connsiteY3" fmla="*/ 880532 h 982132"/>
                <a:gd name="connsiteX4" fmla="*/ 180711 w 1425311"/>
                <a:gd name="connsiteY4" fmla="*/ 931332 h 982132"/>
                <a:gd name="connsiteX5" fmla="*/ 777611 w 1425311"/>
                <a:gd name="connsiteY5" fmla="*/ 982132 h 982132"/>
                <a:gd name="connsiteX6" fmla="*/ 1311011 w 1425311"/>
                <a:gd name="connsiteY6" fmla="*/ 855132 h 982132"/>
                <a:gd name="connsiteX7" fmla="*/ 1425311 w 1425311"/>
                <a:gd name="connsiteY7" fmla="*/ 220132 h 982132"/>
                <a:gd name="connsiteX8" fmla="*/ 1332442 w 1425311"/>
                <a:gd name="connsiteY8" fmla="*/ 97100 h 982132"/>
                <a:gd name="connsiteX9" fmla="*/ 993511 w 1425311"/>
                <a:gd name="connsiteY9" fmla="*/ 42332 h 982132"/>
                <a:gd name="connsiteX10" fmla="*/ 866511 w 1425311"/>
                <a:gd name="connsiteY10" fmla="*/ 220132 h 982132"/>
                <a:gd name="connsiteX11" fmla="*/ 650611 w 1425311"/>
                <a:gd name="connsiteY11" fmla="*/ 524932 h 982132"/>
                <a:gd name="connsiteX0" fmla="*/ 650611 w 1425311"/>
                <a:gd name="connsiteY0" fmla="*/ 524932 h 982132"/>
                <a:gd name="connsiteX1" fmla="*/ 168011 w 1425311"/>
                <a:gd name="connsiteY1" fmla="*/ 550332 h 982132"/>
                <a:gd name="connsiteX2" fmla="*/ 5292 w 1425311"/>
                <a:gd name="connsiteY2" fmla="*/ 705114 h 982132"/>
                <a:gd name="connsiteX3" fmla="*/ 29899 w 1425311"/>
                <a:gd name="connsiteY3" fmla="*/ 880532 h 982132"/>
                <a:gd name="connsiteX4" fmla="*/ 180711 w 1425311"/>
                <a:gd name="connsiteY4" fmla="*/ 931332 h 982132"/>
                <a:gd name="connsiteX5" fmla="*/ 777611 w 1425311"/>
                <a:gd name="connsiteY5" fmla="*/ 982132 h 982132"/>
                <a:gd name="connsiteX6" fmla="*/ 1311011 w 1425311"/>
                <a:gd name="connsiteY6" fmla="*/ 855132 h 982132"/>
                <a:gd name="connsiteX7" fmla="*/ 1425311 w 1425311"/>
                <a:gd name="connsiteY7" fmla="*/ 220132 h 982132"/>
                <a:gd name="connsiteX8" fmla="*/ 1332442 w 1425311"/>
                <a:gd name="connsiteY8" fmla="*/ 97100 h 982132"/>
                <a:gd name="connsiteX9" fmla="*/ 993511 w 1425311"/>
                <a:gd name="connsiteY9" fmla="*/ 42332 h 982132"/>
                <a:gd name="connsiteX10" fmla="*/ 866511 w 1425311"/>
                <a:gd name="connsiteY10" fmla="*/ 220132 h 982132"/>
                <a:gd name="connsiteX11" fmla="*/ 650611 w 1425311"/>
                <a:gd name="connsiteY11" fmla="*/ 524932 h 982132"/>
                <a:gd name="connsiteX0" fmla="*/ 650611 w 1425311"/>
                <a:gd name="connsiteY0" fmla="*/ 524932 h 982132"/>
                <a:gd name="connsiteX1" fmla="*/ 168011 w 1425311"/>
                <a:gd name="connsiteY1" fmla="*/ 550332 h 982132"/>
                <a:gd name="connsiteX2" fmla="*/ 5292 w 1425311"/>
                <a:gd name="connsiteY2" fmla="*/ 705114 h 982132"/>
                <a:gd name="connsiteX3" fmla="*/ 29899 w 1425311"/>
                <a:gd name="connsiteY3" fmla="*/ 880532 h 982132"/>
                <a:gd name="connsiteX4" fmla="*/ 180711 w 1425311"/>
                <a:gd name="connsiteY4" fmla="*/ 931332 h 982132"/>
                <a:gd name="connsiteX5" fmla="*/ 777611 w 1425311"/>
                <a:gd name="connsiteY5" fmla="*/ 982132 h 982132"/>
                <a:gd name="connsiteX6" fmla="*/ 1311011 w 1425311"/>
                <a:gd name="connsiteY6" fmla="*/ 855132 h 982132"/>
                <a:gd name="connsiteX7" fmla="*/ 1425311 w 1425311"/>
                <a:gd name="connsiteY7" fmla="*/ 220132 h 982132"/>
                <a:gd name="connsiteX8" fmla="*/ 1332442 w 1425311"/>
                <a:gd name="connsiteY8" fmla="*/ 97100 h 982132"/>
                <a:gd name="connsiteX9" fmla="*/ 993511 w 1425311"/>
                <a:gd name="connsiteY9" fmla="*/ 42332 h 982132"/>
                <a:gd name="connsiteX10" fmla="*/ 866511 w 1425311"/>
                <a:gd name="connsiteY10" fmla="*/ 220132 h 982132"/>
                <a:gd name="connsiteX11" fmla="*/ 650611 w 1425311"/>
                <a:gd name="connsiteY11" fmla="*/ 524932 h 982132"/>
                <a:gd name="connsiteX0" fmla="*/ 650611 w 1425311"/>
                <a:gd name="connsiteY0" fmla="*/ 524932 h 982132"/>
                <a:gd name="connsiteX1" fmla="*/ 168011 w 1425311"/>
                <a:gd name="connsiteY1" fmla="*/ 550332 h 982132"/>
                <a:gd name="connsiteX2" fmla="*/ 5292 w 1425311"/>
                <a:gd name="connsiteY2" fmla="*/ 705114 h 982132"/>
                <a:gd name="connsiteX3" fmla="*/ 29899 w 1425311"/>
                <a:gd name="connsiteY3" fmla="*/ 880532 h 982132"/>
                <a:gd name="connsiteX4" fmla="*/ 180711 w 1425311"/>
                <a:gd name="connsiteY4" fmla="*/ 931332 h 982132"/>
                <a:gd name="connsiteX5" fmla="*/ 777611 w 1425311"/>
                <a:gd name="connsiteY5" fmla="*/ 982132 h 982132"/>
                <a:gd name="connsiteX6" fmla="*/ 1311011 w 1425311"/>
                <a:gd name="connsiteY6" fmla="*/ 855132 h 982132"/>
                <a:gd name="connsiteX7" fmla="*/ 1425311 w 1425311"/>
                <a:gd name="connsiteY7" fmla="*/ 220132 h 982132"/>
                <a:gd name="connsiteX8" fmla="*/ 1332442 w 1425311"/>
                <a:gd name="connsiteY8" fmla="*/ 97100 h 982132"/>
                <a:gd name="connsiteX9" fmla="*/ 993511 w 1425311"/>
                <a:gd name="connsiteY9" fmla="*/ 42332 h 982132"/>
                <a:gd name="connsiteX10" fmla="*/ 909374 w 1425311"/>
                <a:gd name="connsiteY10" fmla="*/ 217751 h 982132"/>
                <a:gd name="connsiteX11" fmla="*/ 650611 w 1425311"/>
                <a:gd name="connsiteY11" fmla="*/ 524932 h 982132"/>
                <a:gd name="connsiteX0" fmla="*/ 650611 w 1425311"/>
                <a:gd name="connsiteY0" fmla="*/ 524932 h 982132"/>
                <a:gd name="connsiteX1" fmla="*/ 168011 w 1425311"/>
                <a:gd name="connsiteY1" fmla="*/ 550332 h 982132"/>
                <a:gd name="connsiteX2" fmla="*/ 5292 w 1425311"/>
                <a:gd name="connsiteY2" fmla="*/ 705114 h 982132"/>
                <a:gd name="connsiteX3" fmla="*/ 29899 w 1425311"/>
                <a:gd name="connsiteY3" fmla="*/ 880532 h 982132"/>
                <a:gd name="connsiteX4" fmla="*/ 180711 w 1425311"/>
                <a:gd name="connsiteY4" fmla="*/ 931332 h 982132"/>
                <a:gd name="connsiteX5" fmla="*/ 777611 w 1425311"/>
                <a:gd name="connsiteY5" fmla="*/ 982132 h 982132"/>
                <a:gd name="connsiteX6" fmla="*/ 1311011 w 1425311"/>
                <a:gd name="connsiteY6" fmla="*/ 855132 h 982132"/>
                <a:gd name="connsiteX7" fmla="*/ 1425311 w 1425311"/>
                <a:gd name="connsiteY7" fmla="*/ 220132 h 982132"/>
                <a:gd name="connsiteX8" fmla="*/ 1332442 w 1425311"/>
                <a:gd name="connsiteY8" fmla="*/ 97100 h 982132"/>
                <a:gd name="connsiteX9" fmla="*/ 993511 w 1425311"/>
                <a:gd name="connsiteY9" fmla="*/ 42332 h 982132"/>
                <a:gd name="connsiteX10" fmla="*/ 909374 w 1425311"/>
                <a:gd name="connsiteY10" fmla="*/ 217751 h 982132"/>
                <a:gd name="connsiteX11" fmla="*/ 650611 w 1425311"/>
                <a:gd name="connsiteY11" fmla="*/ 524932 h 982132"/>
                <a:gd name="connsiteX0" fmla="*/ 650611 w 1425311"/>
                <a:gd name="connsiteY0" fmla="*/ 524932 h 982132"/>
                <a:gd name="connsiteX1" fmla="*/ 168011 w 1425311"/>
                <a:gd name="connsiteY1" fmla="*/ 550332 h 982132"/>
                <a:gd name="connsiteX2" fmla="*/ 5292 w 1425311"/>
                <a:gd name="connsiteY2" fmla="*/ 705114 h 982132"/>
                <a:gd name="connsiteX3" fmla="*/ 29899 w 1425311"/>
                <a:gd name="connsiteY3" fmla="*/ 880532 h 982132"/>
                <a:gd name="connsiteX4" fmla="*/ 180711 w 1425311"/>
                <a:gd name="connsiteY4" fmla="*/ 931332 h 982132"/>
                <a:gd name="connsiteX5" fmla="*/ 777611 w 1425311"/>
                <a:gd name="connsiteY5" fmla="*/ 982132 h 982132"/>
                <a:gd name="connsiteX6" fmla="*/ 1311011 w 1425311"/>
                <a:gd name="connsiteY6" fmla="*/ 855132 h 982132"/>
                <a:gd name="connsiteX7" fmla="*/ 1425311 w 1425311"/>
                <a:gd name="connsiteY7" fmla="*/ 220132 h 982132"/>
                <a:gd name="connsiteX8" fmla="*/ 1332442 w 1425311"/>
                <a:gd name="connsiteY8" fmla="*/ 97100 h 982132"/>
                <a:gd name="connsiteX9" fmla="*/ 993511 w 1425311"/>
                <a:gd name="connsiteY9" fmla="*/ 42332 h 982132"/>
                <a:gd name="connsiteX10" fmla="*/ 909374 w 1425311"/>
                <a:gd name="connsiteY10" fmla="*/ 217751 h 982132"/>
                <a:gd name="connsiteX11" fmla="*/ 650611 w 1425311"/>
                <a:gd name="connsiteY11" fmla="*/ 524932 h 982132"/>
                <a:gd name="connsiteX0" fmla="*/ 650611 w 1415786"/>
                <a:gd name="connsiteY0" fmla="*/ 524932 h 982132"/>
                <a:gd name="connsiteX1" fmla="*/ 168011 w 1415786"/>
                <a:gd name="connsiteY1" fmla="*/ 550332 h 982132"/>
                <a:gd name="connsiteX2" fmla="*/ 5292 w 1415786"/>
                <a:gd name="connsiteY2" fmla="*/ 705114 h 982132"/>
                <a:gd name="connsiteX3" fmla="*/ 29899 w 1415786"/>
                <a:gd name="connsiteY3" fmla="*/ 880532 h 982132"/>
                <a:gd name="connsiteX4" fmla="*/ 180711 w 1415786"/>
                <a:gd name="connsiteY4" fmla="*/ 931332 h 982132"/>
                <a:gd name="connsiteX5" fmla="*/ 777611 w 1415786"/>
                <a:gd name="connsiteY5" fmla="*/ 982132 h 982132"/>
                <a:gd name="connsiteX6" fmla="*/ 1311011 w 1415786"/>
                <a:gd name="connsiteY6" fmla="*/ 855132 h 982132"/>
                <a:gd name="connsiteX7" fmla="*/ 1415786 w 1415786"/>
                <a:gd name="connsiteY7" fmla="*/ 248707 h 982132"/>
                <a:gd name="connsiteX8" fmla="*/ 1332442 w 1415786"/>
                <a:gd name="connsiteY8" fmla="*/ 97100 h 982132"/>
                <a:gd name="connsiteX9" fmla="*/ 993511 w 1415786"/>
                <a:gd name="connsiteY9" fmla="*/ 42332 h 982132"/>
                <a:gd name="connsiteX10" fmla="*/ 909374 w 1415786"/>
                <a:gd name="connsiteY10" fmla="*/ 217751 h 982132"/>
                <a:gd name="connsiteX11" fmla="*/ 650611 w 1415786"/>
                <a:gd name="connsiteY11" fmla="*/ 524932 h 982132"/>
                <a:gd name="connsiteX0" fmla="*/ 650611 w 1415786"/>
                <a:gd name="connsiteY0" fmla="*/ 524932 h 982132"/>
                <a:gd name="connsiteX1" fmla="*/ 168011 w 1415786"/>
                <a:gd name="connsiteY1" fmla="*/ 550332 h 982132"/>
                <a:gd name="connsiteX2" fmla="*/ 5292 w 1415786"/>
                <a:gd name="connsiteY2" fmla="*/ 705114 h 982132"/>
                <a:gd name="connsiteX3" fmla="*/ 29899 w 1415786"/>
                <a:gd name="connsiteY3" fmla="*/ 880532 h 982132"/>
                <a:gd name="connsiteX4" fmla="*/ 180711 w 1415786"/>
                <a:gd name="connsiteY4" fmla="*/ 931332 h 982132"/>
                <a:gd name="connsiteX5" fmla="*/ 777611 w 1415786"/>
                <a:gd name="connsiteY5" fmla="*/ 982132 h 982132"/>
                <a:gd name="connsiteX6" fmla="*/ 1311011 w 1415786"/>
                <a:gd name="connsiteY6" fmla="*/ 855132 h 982132"/>
                <a:gd name="connsiteX7" fmla="*/ 1415786 w 1415786"/>
                <a:gd name="connsiteY7" fmla="*/ 248707 h 982132"/>
                <a:gd name="connsiteX8" fmla="*/ 1332442 w 1415786"/>
                <a:gd name="connsiteY8" fmla="*/ 97100 h 982132"/>
                <a:gd name="connsiteX9" fmla="*/ 993511 w 1415786"/>
                <a:gd name="connsiteY9" fmla="*/ 42332 h 982132"/>
                <a:gd name="connsiteX10" fmla="*/ 909374 w 1415786"/>
                <a:gd name="connsiteY10" fmla="*/ 217751 h 982132"/>
                <a:gd name="connsiteX11" fmla="*/ 650611 w 1415786"/>
                <a:gd name="connsiteY11" fmla="*/ 524932 h 98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5786" h="982132">
                  <a:moveTo>
                    <a:pt x="650611" y="524932"/>
                  </a:moveTo>
                  <a:cubicBezTo>
                    <a:pt x="505461" y="529330"/>
                    <a:pt x="322919" y="511605"/>
                    <a:pt x="168011" y="550332"/>
                  </a:cubicBezTo>
                  <a:cubicBezTo>
                    <a:pt x="66411" y="579965"/>
                    <a:pt x="19579" y="618331"/>
                    <a:pt x="5292" y="705114"/>
                  </a:cubicBezTo>
                  <a:cubicBezTo>
                    <a:pt x="0" y="796925"/>
                    <a:pt x="6617" y="829481"/>
                    <a:pt x="29899" y="880532"/>
                  </a:cubicBezTo>
                  <a:cubicBezTo>
                    <a:pt x="88901" y="906725"/>
                    <a:pt x="100807" y="917045"/>
                    <a:pt x="180711" y="931332"/>
                  </a:cubicBezTo>
                  <a:cubicBezTo>
                    <a:pt x="301361" y="954615"/>
                    <a:pt x="633678" y="977899"/>
                    <a:pt x="777611" y="982132"/>
                  </a:cubicBezTo>
                  <a:cubicBezTo>
                    <a:pt x="965994" y="969432"/>
                    <a:pt x="1203061" y="982132"/>
                    <a:pt x="1311011" y="855132"/>
                  </a:cubicBezTo>
                  <a:cubicBezTo>
                    <a:pt x="1374511" y="732365"/>
                    <a:pt x="1398853" y="450849"/>
                    <a:pt x="1415786" y="248707"/>
                  </a:cubicBezTo>
                  <a:cubicBezTo>
                    <a:pt x="1407056" y="121971"/>
                    <a:pt x="1361546" y="119588"/>
                    <a:pt x="1332442" y="97100"/>
                  </a:cubicBezTo>
                  <a:cubicBezTo>
                    <a:pt x="1262592" y="78050"/>
                    <a:pt x="1073150" y="0"/>
                    <a:pt x="993511" y="42332"/>
                  </a:cubicBezTo>
                  <a:cubicBezTo>
                    <a:pt x="974196" y="93132"/>
                    <a:pt x="985575" y="44449"/>
                    <a:pt x="909374" y="217751"/>
                  </a:cubicBezTo>
                  <a:cubicBezTo>
                    <a:pt x="893234" y="302682"/>
                    <a:pt x="864660" y="477043"/>
                    <a:pt x="650611" y="524932"/>
                  </a:cubicBezTo>
                  <a:close/>
                </a:path>
              </a:pathLst>
            </a:custGeom>
            <a:solidFill>
              <a:schemeClr val="accent4">
                <a:lumMod val="40000"/>
                <a:lumOff val="6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latin typeface="Arial" pitchFamily="34" charset="0"/>
                <a:cs typeface="Arial" pitchFamily="34" charset="0"/>
              </a:endParaRPr>
            </a:p>
          </p:txBody>
        </p:sp>
        <p:sp>
          <p:nvSpPr>
            <p:cNvPr id="39953" name="TextBox 3"/>
            <p:cNvSpPr txBox="1">
              <a:spLocks noChangeArrowheads="1"/>
            </p:cNvSpPr>
            <p:nvPr/>
          </p:nvSpPr>
          <p:spPr bwMode="auto">
            <a:xfrm>
              <a:off x="4699000" y="4024313"/>
              <a:ext cx="774700" cy="338554"/>
            </a:xfrm>
            <a:prstGeom prst="rect">
              <a:avLst/>
            </a:prstGeom>
            <a:noFill/>
            <a:ln w="9525">
              <a:noFill/>
              <a:miter lim="800000"/>
              <a:headEnd/>
              <a:tailEnd/>
            </a:ln>
          </p:spPr>
          <p:txBody>
            <a:bodyPr>
              <a:spAutoFit/>
            </a:bodyPr>
            <a:lstStyle/>
            <a:p>
              <a:pPr algn="ctr"/>
              <a:r>
                <a:rPr lang="en-US" sz="1600" b="1">
                  <a:solidFill>
                    <a:srgbClr val="7030A0"/>
                  </a:solidFill>
                </a:rPr>
                <a:t>Cas9</a:t>
              </a:r>
              <a:endParaRPr lang="ru-RU" sz="1600" b="1">
                <a:solidFill>
                  <a:srgbClr val="7030A0"/>
                </a:solidFill>
              </a:endParaRPr>
            </a:p>
          </p:txBody>
        </p:sp>
      </p:grpSp>
      <p:sp>
        <p:nvSpPr>
          <p:cNvPr id="16" name="Полилиния 15"/>
          <p:cNvSpPr/>
          <p:nvPr/>
        </p:nvSpPr>
        <p:spPr>
          <a:xfrm>
            <a:off x="4584700" y="2709863"/>
            <a:ext cx="1249363" cy="344487"/>
          </a:xfrm>
          <a:custGeom>
            <a:avLst/>
            <a:gdLst>
              <a:gd name="connsiteX0" fmla="*/ 0 w 1249680"/>
              <a:gd name="connsiteY0" fmla="*/ 335280 h 344170"/>
              <a:gd name="connsiteX1" fmla="*/ 228600 w 1249680"/>
              <a:gd name="connsiteY1" fmla="*/ 30480 h 344170"/>
              <a:gd name="connsiteX2" fmla="*/ 472440 w 1249680"/>
              <a:gd name="connsiteY2" fmla="*/ 335280 h 344170"/>
              <a:gd name="connsiteX3" fmla="*/ 739140 w 1249680"/>
              <a:gd name="connsiteY3" fmla="*/ 7620 h 344170"/>
              <a:gd name="connsiteX4" fmla="*/ 975360 w 1249680"/>
              <a:gd name="connsiteY4" fmla="*/ 342900 h 344170"/>
              <a:gd name="connsiteX5" fmla="*/ 1249680 w 1249680"/>
              <a:gd name="connsiteY5" fmla="*/ 0 h 34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680" h="344170">
                <a:moveTo>
                  <a:pt x="0" y="335280"/>
                </a:moveTo>
                <a:cubicBezTo>
                  <a:pt x="74930" y="182880"/>
                  <a:pt x="149860" y="30480"/>
                  <a:pt x="228600" y="30480"/>
                </a:cubicBezTo>
                <a:cubicBezTo>
                  <a:pt x="307340" y="30480"/>
                  <a:pt x="387350" y="339090"/>
                  <a:pt x="472440" y="335280"/>
                </a:cubicBezTo>
                <a:cubicBezTo>
                  <a:pt x="557530" y="331470"/>
                  <a:pt x="655320" y="6350"/>
                  <a:pt x="739140" y="7620"/>
                </a:cubicBezTo>
                <a:cubicBezTo>
                  <a:pt x="822960" y="8890"/>
                  <a:pt x="890270" y="344170"/>
                  <a:pt x="975360" y="342900"/>
                </a:cubicBezTo>
                <a:cubicBezTo>
                  <a:pt x="1060450" y="341630"/>
                  <a:pt x="1155065" y="170815"/>
                  <a:pt x="1249680" y="0"/>
                </a:cubicBezTo>
              </a:path>
            </a:pathLst>
          </a:custGeom>
          <a:ln w="50800">
            <a:solidFill>
              <a:srgbClr val="8080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2" name="TextBox 3"/>
          <p:cNvSpPr txBox="1">
            <a:spLocks noChangeArrowheads="1"/>
          </p:cNvSpPr>
          <p:nvPr/>
        </p:nvSpPr>
        <p:spPr bwMode="auto">
          <a:xfrm>
            <a:off x="4800600" y="2246313"/>
            <a:ext cx="774700" cy="338137"/>
          </a:xfrm>
          <a:prstGeom prst="rect">
            <a:avLst/>
          </a:prstGeom>
          <a:noFill/>
          <a:ln w="9525">
            <a:noFill/>
            <a:miter lim="800000"/>
            <a:headEnd/>
            <a:tailEnd/>
          </a:ln>
        </p:spPr>
        <p:txBody>
          <a:bodyPr>
            <a:spAutoFit/>
          </a:bodyPr>
          <a:lstStyle/>
          <a:p>
            <a:pPr algn="ctr"/>
            <a:r>
              <a:rPr lang="ru-RU" sz="1600" b="1">
                <a:solidFill>
                  <a:srgbClr val="808000"/>
                </a:solidFill>
              </a:rPr>
              <a:t>РНК</a:t>
            </a:r>
          </a:p>
        </p:txBody>
      </p:sp>
      <p:cxnSp>
        <p:nvCxnSpPr>
          <p:cNvPr id="18" name="Прямая со стрелкой 17"/>
          <p:cNvCxnSpPr/>
          <p:nvPr/>
        </p:nvCxnSpPr>
        <p:spPr>
          <a:xfrm flipH="1" flipV="1">
            <a:off x="3492500" y="2095500"/>
            <a:ext cx="1117600" cy="3937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9950" name="TextBox 3"/>
          <p:cNvSpPr txBox="1">
            <a:spLocks noChangeArrowheads="1"/>
          </p:cNvSpPr>
          <p:nvPr/>
        </p:nvSpPr>
        <p:spPr bwMode="auto">
          <a:xfrm>
            <a:off x="4800600" y="1662113"/>
            <a:ext cx="774700" cy="369887"/>
          </a:xfrm>
          <a:prstGeom prst="rect">
            <a:avLst/>
          </a:prstGeom>
          <a:noFill/>
          <a:ln w="9525">
            <a:noFill/>
            <a:miter lim="800000"/>
            <a:headEnd/>
            <a:tailEnd/>
          </a:ln>
        </p:spPr>
        <p:txBody>
          <a:bodyPr>
            <a:spAutoFit/>
          </a:bodyPr>
          <a:lstStyle/>
          <a:p>
            <a:pPr algn="ctr"/>
            <a:r>
              <a:rPr lang="ru-RU" b="1"/>
              <a:t>ДНК</a:t>
            </a:r>
          </a:p>
        </p:txBody>
      </p:sp>
      <p:sp>
        <p:nvSpPr>
          <p:cNvPr id="18448" name="TextBox 3"/>
          <p:cNvSpPr txBox="1">
            <a:spLocks noChangeArrowheads="1"/>
          </p:cNvSpPr>
          <p:nvPr/>
        </p:nvSpPr>
        <p:spPr bwMode="auto">
          <a:xfrm>
            <a:off x="266700" y="71438"/>
            <a:ext cx="8308975" cy="1016000"/>
          </a:xfrm>
          <a:prstGeom prst="rect">
            <a:avLst/>
          </a:prstGeom>
          <a:noFill/>
          <a:ln w="9525">
            <a:noFill/>
            <a:miter lim="800000"/>
            <a:headEnd/>
            <a:tailEnd/>
          </a:ln>
        </p:spPr>
        <p:txBody>
          <a:bodyPr>
            <a:spAutoFit/>
          </a:bodyPr>
          <a:lstStyle/>
          <a:p>
            <a:pPr algn="ctr">
              <a:defRPr/>
            </a:pPr>
            <a:r>
              <a:rPr lang="ru-RU" sz="3200" b="1" dirty="0">
                <a:latin typeface="Courier New" pitchFamily="49" charset="0"/>
                <a:cs typeface="Courier New" pitchFamily="49" charset="0"/>
              </a:rPr>
              <a:t>Набор для генного инженера: </a:t>
            </a:r>
            <a:r>
              <a:rPr lang="ru-RU" sz="2800" b="1" dirty="0">
                <a:solidFill>
                  <a:schemeClr val="bg1">
                    <a:lumMod val="65000"/>
                  </a:schemeClr>
                </a:solidFill>
                <a:latin typeface="Courier New" pitchFamily="49" charset="0"/>
                <a:cs typeface="Courier New" pitchFamily="49" charset="0"/>
              </a:rPr>
              <a:t>Компоненты </a:t>
            </a:r>
            <a:r>
              <a:rPr lang="ru-RU" sz="2800" b="1" dirty="0">
                <a:solidFill>
                  <a:schemeClr val="bg1">
                    <a:lumMod val="65000"/>
                  </a:schemeClr>
                </a:solidFill>
                <a:latin typeface="Courier New" pitchFamily="49" charset="0"/>
                <a:cs typeface="Courier New" pitchFamily="49" charset="0"/>
              </a:rPr>
              <a:t>системы </a:t>
            </a:r>
            <a:r>
              <a:rPr lang="en-US" sz="2800" b="1" dirty="0">
                <a:solidFill>
                  <a:schemeClr val="bg1">
                    <a:lumMod val="65000"/>
                  </a:schemeClr>
                </a:solidFill>
                <a:latin typeface="Courier New" pitchFamily="49" charset="0"/>
                <a:cs typeface="Courier New" pitchFamily="49" charset="0"/>
              </a:rPr>
              <a:t>CRISPR/CAS</a:t>
            </a:r>
            <a:r>
              <a:rPr lang="ru-RU" sz="2800" b="1" dirty="0">
                <a:solidFill>
                  <a:schemeClr val="bg1">
                    <a:lumMod val="65000"/>
                  </a:schemeClr>
                </a:solidFill>
                <a:latin typeface="Courier New" pitchFamily="49" charset="0"/>
                <a:cs typeface="Courier New" pitchFamily="49" charset="0"/>
              </a:rPr>
              <a:t>9</a:t>
            </a:r>
            <a:endParaRPr lang="ru-RU" sz="3200" b="1"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0" nodeType="clickEffect">
                                  <p:stCondLst>
                                    <p:cond delay="0"/>
                                  </p:stCondLst>
                                  <p:childTnLst>
                                    <p:animEffect transition="out" filter="dissolv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0" nodeType="clickEffect">
                                  <p:stCondLst>
                                    <p:cond delay="0"/>
                                  </p:stCondLst>
                                  <p:childTnLst>
                                    <p:animEffect transition="out" filter="dissolve">
                                      <p:cBhvr>
                                        <p:cTn id="28" dur="500"/>
                                        <p:tgtEl>
                                          <p:spTgt spid="27"/>
                                        </p:tgtEl>
                                      </p:cBhvr>
                                    </p:animEffect>
                                    <p:set>
                                      <p:cBhvr>
                                        <p:cTn id="29"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7" grpId="0" animBg="1"/>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611560" y="1700808"/>
            <a:ext cx="7886700" cy="2852737"/>
          </a:xfrm>
        </p:spPr>
        <p:txBody>
          <a:bodyPr/>
          <a:lstStyle/>
          <a:p>
            <a:pPr eaLnBrk="1" hangingPunct="1"/>
            <a:r>
              <a:rPr lang="ru-RU" altLang="ru-RU" dirty="0" smtClean="0"/>
              <a:t>Конец презентации</a:t>
            </a:r>
          </a:p>
        </p:txBody>
      </p:sp>
      <p:sp>
        <p:nvSpPr>
          <p:cNvPr id="40963" name="Текст 2"/>
          <p:cNvSpPr>
            <a:spLocks noGrp="1"/>
          </p:cNvSpPr>
          <p:nvPr>
            <p:ph type="body" idx="1"/>
          </p:nvPr>
        </p:nvSpPr>
        <p:spPr>
          <a:xfrm>
            <a:off x="623888" y="4589463"/>
            <a:ext cx="7886700" cy="1500187"/>
          </a:xfrm>
        </p:spPr>
        <p:txBody>
          <a:bodyPr/>
          <a:lstStyle/>
          <a:p>
            <a:pPr eaLnBrk="1" hangingPunct="1"/>
            <a:endParaRPr lang="ru-RU" altLang="ru-RU" dirty="0" smtClean="0"/>
          </a:p>
        </p:txBody>
      </p:sp>
      <p:sp>
        <p:nvSpPr>
          <p:cNvPr id="40964" name="Номер слайда 3"/>
          <p:cNvSpPr>
            <a:spLocks noGrp="1"/>
          </p:cNvSpPr>
          <p:nvPr>
            <p:ph type="sldNum" sz="quarter" idx="12"/>
          </p:nvPr>
        </p:nvSpPr>
        <p:spPr bwMode="auto">
          <a:noFill/>
          <a:ln>
            <a:miter lim="800000"/>
            <a:headEnd/>
            <a:tailEnd/>
          </a:ln>
        </p:spPr>
        <p:txBody>
          <a:bodyPr/>
          <a:lstStyle/>
          <a:p>
            <a:fld id="{D2E75E77-95B7-453C-BB72-77B57BA6C8A8}" type="slidenum">
              <a:rPr lang="ru-RU" altLang="ru-RU" smtClean="0"/>
              <a:pPr/>
              <a:t>39</a:t>
            </a:fld>
            <a:endParaRPr lang="ru-RU" altLang="ru-RU"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250825" y="115888"/>
            <a:ext cx="8642350" cy="1325562"/>
          </a:xfrm>
        </p:spPr>
        <p:txBody>
          <a:bodyPr/>
          <a:lstStyle/>
          <a:p>
            <a:pPr eaLnBrk="1" hangingPunct="1"/>
            <a:r>
              <a:rPr lang="ru-RU" altLang="ru-RU" sz="3600" smtClean="0"/>
              <a:t>2. Как вставить (удалить) ген  в геноме клетке </a:t>
            </a:r>
          </a:p>
        </p:txBody>
      </p:sp>
      <p:sp>
        <p:nvSpPr>
          <p:cNvPr id="5123" name="Содержимое 3"/>
          <p:cNvSpPr>
            <a:spLocks noGrp="1"/>
          </p:cNvSpPr>
          <p:nvPr>
            <p:ph idx="1"/>
          </p:nvPr>
        </p:nvSpPr>
        <p:spPr>
          <a:xfrm>
            <a:off x="250825" y="1825625"/>
            <a:ext cx="8642350" cy="4351338"/>
          </a:xfrm>
        </p:spPr>
        <p:txBody>
          <a:bodyPr/>
          <a:lstStyle/>
          <a:p>
            <a:pPr eaLnBrk="1" hangingPunct="1"/>
            <a:r>
              <a:rPr lang="ru-RU" altLang="ru-RU" dirty="0" smtClean="0"/>
              <a:t>Векторы на основе </a:t>
            </a:r>
          </a:p>
          <a:p>
            <a:pPr lvl="1" eaLnBrk="1" hangingPunct="1"/>
            <a:r>
              <a:rPr lang="ru-RU" altLang="ru-RU" dirty="0" err="1" smtClean="0"/>
              <a:t>Ретровирусов</a:t>
            </a:r>
            <a:r>
              <a:rPr lang="ru-RU" altLang="ru-RU" dirty="0" smtClean="0"/>
              <a:t>  - нужный участок ДНК встраивается </a:t>
            </a:r>
            <a:r>
              <a:rPr lang="ru-RU" altLang="ru-RU" dirty="0" smtClean="0">
                <a:solidFill>
                  <a:srgbClr val="FF0000"/>
                </a:solidFill>
              </a:rPr>
              <a:t>в случайное место</a:t>
            </a:r>
            <a:r>
              <a:rPr lang="ru-RU" altLang="ru-RU" dirty="0" smtClean="0"/>
              <a:t> ДНК клетки</a:t>
            </a:r>
          </a:p>
          <a:p>
            <a:pPr lvl="1" eaLnBrk="1" hangingPunct="1"/>
            <a:r>
              <a:rPr lang="ru-RU" altLang="ru-RU" dirty="0" smtClean="0"/>
              <a:t>Аденовирусы – хорошо изучены – введенная в клетку ДНК существует отдельно от ДНК клетки</a:t>
            </a:r>
          </a:p>
          <a:p>
            <a:pPr lvl="1" eaLnBrk="1" hangingPunct="1"/>
            <a:r>
              <a:rPr lang="ru-RU" altLang="ru-RU" dirty="0" err="1" smtClean="0"/>
              <a:t>Адено-ассоциированные</a:t>
            </a:r>
            <a:r>
              <a:rPr lang="ru-RU" altLang="ru-RU" dirty="0" smtClean="0"/>
              <a:t> вирусы – ДНК встраивается в ДНК </a:t>
            </a:r>
            <a:r>
              <a:rPr lang="ru-RU" altLang="ru-RU" dirty="0" smtClean="0"/>
              <a:t>клетки в хр.19.</a:t>
            </a:r>
            <a:endParaRPr lang="ru-RU" altLang="ru-RU" dirty="0" smtClean="0"/>
          </a:p>
          <a:p>
            <a:pPr eaLnBrk="1" hangingPunct="1"/>
            <a:r>
              <a:rPr lang="ru-RU" altLang="ru-RU" dirty="0" smtClean="0"/>
              <a:t>Использование систем репарации ДНК клетки</a:t>
            </a:r>
          </a:p>
          <a:p>
            <a:pPr lvl="1" eaLnBrk="1" hangingPunct="1"/>
            <a:r>
              <a:rPr lang="ru-RU" altLang="ru-RU" dirty="0" smtClean="0"/>
              <a:t>Нужные белки и ДНК с правильным геном тоже надо как-то доставить в ядро клетки</a:t>
            </a:r>
          </a:p>
        </p:txBody>
      </p:sp>
      <p:sp>
        <p:nvSpPr>
          <p:cNvPr id="5124" name="Номер слайда 2"/>
          <p:cNvSpPr>
            <a:spLocks noGrp="1"/>
          </p:cNvSpPr>
          <p:nvPr>
            <p:ph type="sldNum" sz="quarter" idx="12"/>
          </p:nvPr>
        </p:nvSpPr>
        <p:spPr bwMode="auto">
          <a:noFill/>
          <a:ln>
            <a:miter lim="800000"/>
            <a:headEnd/>
            <a:tailEnd/>
          </a:ln>
        </p:spPr>
        <p:txBody>
          <a:bodyPr/>
          <a:lstStyle/>
          <a:p>
            <a:fld id="{804C40C0-A9B1-4EDE-BC58-7ECFBC7F3F7E}" type="slidenum">
              <a:rPr lang="ru-RU" altLang="ru-RU" smtClean="0"/>
              <a:pPr/>
              <a:t>4</a:t>
            </a:fld>
            <a:endParaRPr lang="ru-RU" altLang="ru-RU"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79388" y="365125"/>
            <a:ext cx="8640762" cy="1192213"/>
          </a:xfrm>
        </p:spPr>
        <p:txBody>
          <a:bodyPr/>
          <a:lstStyle/>
          <a:p>
            <a:pPr eaLnBrk="1" hangingPunct="1"/>
            <a:r>
              <a:rPr lang="ru-RU" altLang="ru-RU" sz="3600" smtClean="0"/>
              <a:t>Репарация двухцепочечных разрывов ДНК</a:t>
            </a:r>
          </a:p>
        </p:txBody>
      </p:sp>
      <p:sp>
        <p:nvSpPr>
          <p:cNvPr id="6147" name="Номер слайда 2"/>
          <p:cNvSpPr>
            <a:spLocks noGrp="1"/>
          </p:cNvSpPr>
          <p:nvPr>
            <p:ph type="sldNum" sz="quarter" idx="12"/>
          </p:nvPr>
        </p:nvSpPr>
        <p:spPr bwMode="auto">
          <a:noFill/>
          <a:ln>
            <a:miter lim="800000"/>
            <a:headEnd/>
            <a:tailEnd/>
          </a:ln>
        </p:spPr>
        <p:txBody>
          <a:bodyPr/>
          <a:lstStyle/>
          <a:p>
            <a:fld id="{C04D943C-72B5-4983-ACDE-980A2F060527}" type="slidenum">
              <a:rPr lang="ru-RU" altLang="ru-RU" smtClean="0"/>
              <a:pPr/>
              <a:t>5</a:t>
            </a:fld>
            <a:endParaRPr lang="ru-RU" altLang="ru-RU" smtClean="0"/>
          </a:p>
        </p:txBody>
      </p:sp>
      <p:pic>
        <p:nvPicPr>
          <p:cNvPr id="6148" name="Picture 3"/>
          <p:cNvPicPr>
            <a:picLocks noChangeAspect="1" noChangeArrowheads="1"/>
          </p:cNvPicPr>
          <p:nvPr/>
        </p:nvPicPr>
        <p:blipFill>
          <a:blip r:embed="rId2" cstate="print"/>
          <a:srcRect l="12218" t="1289" r="11674" b="23219"/>
          <a:stretch>
            <a:fillRect/>
          </a:stretch>
        </p:blipFill>
        <p:spPr bwMode="auto">
          <a:xfrm>
            <a:off x="1247775" y="1674813"/>
            <a:ext cx="6348413" cy="2649537"/>
          </a:xfrm>
          <a:prstGeom prst="rect">
            <a:avLst/>
          </a:prstGeom>
          <a:noFill/>
          <a:ln w="9525">
            <a:noFill/>
            <a:miter lim="800000"/>
            <a:headEnd/>
            <a:tailEnd/>
          </a:ln>
        </p:spPr>
      </p:pic>
      <p:sp>
        <p:nvSpPr>
          <p:cNvPr id="6149" name="TextBox 5"/>
          <p:cNvSpPr txBox="1">
            <a:spLocks noChangeArrowheads="1"/>
          </p:cNvSpPr>
          <p:nvPr/>
        </p:nvSpPr>
        <p:spPr bwMode="auto">
          <a:xfrm>
            <a:off x="250825" y="4437063"/>
            <a:ext cx="8642350" cy="1938337"/>
          </a:xfrm>
          <a:prstGeom prst="rect">
            <a:avLst/>
          </a:prstGeom>
          <a:noFill/>
          <a:ln w="9525">
            <a:noFill/>
            <a:miter lim="800000"/>
            <a:headEnd/>
            <a:tailEnd/>
          </a:ln>
        </p:spPr>
        <p:txBody>
          <a:bodyPr>
            <a:spAutoFit/>
          </a:bodyPr>
          <a:lstStyle/>
          <a:p>
            <a:r>
              <a:rPr lang="ru-RU" sz="2400"/>
              <a:t>Вставить ген можно так:</a:t>
            </a:r>
          </a:p>
          <a:p>
            <a:pPr>
              <a:buFont typeface="Arial" charset="0"/>
              <a:buChar char="•"/>
            </a:pPr>
            <a:r>
              <a:rPr lang="ru-RU" sz="2400"/>
              <a:t> Внести двухцепочечный разрыв </a:t>
            </a:r>
            <a:r>
              <a:rPr lang="ru-RU" sz="2400">
                <a:solidFill>
                  <a:srgbClr val="FF0000"/>
                </a:solidFill>
              </a:rPr>
              <a:t>в нужном нам </a:t>
            </a:r>
            <a:r>
              <a:rPr lang="ru-RU" sz="2400"/>
              <a:t>месте ДНК клетки</a:t>
            </a:r>
          </a:p>
          <a:p>
            <a:pPr>
              <a:buFont typeface="Arial" charset="0"/>
              <a:buChar char="•"/>
            </a:pPr>
            <a:r>
              <a:rPr lang="ru-RU" sz="2400"/>
              <a:t> Иметь в ядре ДНК с концами, гомологичными левому и правому краю разрыва и нужным геном – между ними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r>
              <a:rPr lang="ru-RU" sz="3600" smtClean="0"/>
              <a:t>Проблемы</a:t>
            </a:r>
          </a:p>
        </p:txBody>
      </p:sp>
      <p:sp>
        <p:nvSpPr>
          <p:cNvPr id="7171" name="Объект 2"/>
          <p:cNvSpPr>
            <a:spLocks noGrp="1"/>
          </p:cNvSpPr>
          <p:nvPr>
            <p:ph idx="1"/>
          </p:nvPr>
        </p:nvSpPr>
        <p:spPr>
          <a:xfrm>
            <a:off x="684213" y="2708275"/>
            <a:ext cx="7886700" cy="1963738"/>
          </a:xfrm>
        </p:spPr>
        <p:txBody>
          <a:bodyPr/>
          <a:lstStyle/>
          <a:p>
            <a:r>
              <a:rPr lang="ru-RU" dirty="0" smtClean="0"/>
              <a:t>Как исправить геном только в клетках пораженной </a:t>
            </a:r>
            <a:r>
              <a:rPr lang="ru-RU" dirty="0" smtClean="0"/>
              <a:t>ткани пациента?</a:t>
            </a:r>
            <a:endParaRPr lang="ru-RU" dirty="0" smtClean="0"/>
          </a:p>
          <a:p>
            <a:r>
              <a:rPr lang="ru-RU" dirty="0" smtClean="0"/>
              <a:t>Как избавиться от побочных эффектов?</a:t>
            </a:r>
          </a:p>
        </p:txBody>
      </p:sp>
      <p:sp>
        <p:nvSpPr>
          <p:cNvPr id="7172" name="Номер слайда 3"/>
          <p:cNvSpPr>
            <a:spLocks noGrp="1"/>
          </p:cNvSpPr>
          <p:nvPr>
            <p:ph type="sldNum" sz="quarter" idx="12"/>
          </p:nvPr>
        </p:nvSpPr>
        <p:spPr bwMode="auto">
          <a:noFill/>
          <a:ln>
            <a:miter lim="800000"/>
            <a:headEnd/>
            <a:tailEnd/>
          </a:ln>
        </p:spPr>
        <p:txBody>
          <a:bodyPr/>
          <a:lstStyle/>
          <a:p>
            <a:fld id="{5726BCF3-70F5-42D1-8552-673EACDFDE48}" type="slidenum">
              <a:rPr lang="ru-RU" altLang="ru-RU" smtClean="0"/>
              <a:pPr/>
              <a:t>6</a:t>
            </a:fld>
            <a:endParaRPr lang="ru-RU" altLang="ru-RU"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ctrTitle"/>
          </p:nvPr>
        </p:nvSpPr>
        <p:spPr/>
        <p:txBody>
          <a:bodyPr/>
          <a:lstStyle/>
          <a:p>
            <a:pPr eaLnBrk="1" hangingPunct="1"/>
            <a:r>
              <a:rPr lang="ru-RU" altLang="ru-RU" sz="4800" smtClean="0"/>
              <a:t>3. Генная терапия людей</a:t>
            </a:r>
            <a:r>
              <a:rPr lang="ru-RU" altLang="ru-RU" smtClean="0"/>
              <a:t/>
            </a:r>
            <a:br>
              <a:rPr lang="ru-RU" altLang="ru-RU" smtClean="0"/>
            </a:br>
            <a:endParaRPr lang="ru-RU" altLang="ru-RU" smtClean="0"/>
          </a:p>
        </p:txBody>
      </p:sp>
      <p:sp>
        <p:nvSpPr>
          <p:cNvPr id="8195" name="Подзаголовок 2"/>
          <p:cNvSpPr>
            <a:spLocks noGrp="1"/>
          </p:cNvSpPr>
          <p:nvPr>
            <p:ph type="subTitle" idx="1"/>
          </p:nvPr>
        </p:nvSpPr>
        <p:spPr/>
        <p:txBody>
          <a:bodyPr/>
          <a:lstStyle/>
          <a:p>
            <a:pPr eaLnBrk="1" hangingPunct="1"/>
            <a:r>
              <a:rPr lang="ru-RU" altLang="ru-RU" sz="3600" smtClean="0"/>
              <a:t>Успехи и провалы</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79388" y="0"/>
            <a:ext cx="8569325" cy="1295400"/>
          </a:xfrm>
        </p:spPr>
        <p:txBody>
          <a:bodyPr/>
          <a:lstStyle/>
          <a:p>
            <a:r>
              <a:rPr lang="ru-RU" sz="2800" smtClean="0"/>
              <a:t>Первый успех, </a:t>
            </a:r>
            <a:r>
              <a:rPr lang="ru-RU" sz="2800" b="1" smtClean="0"/>
              <a:t>1990</a:t>
            </a:r>
            <a:r>
              <a:rPr lang="ru-RU" sz="2800" smtClean="0"/>
              <a:t>:</a:t>
            </a:r>
            <a:r>
              <a:rPr lang="en-US" sz="2800" smtClean="0"/>
              <a:t> </a:t>
            </a:r>
            <a:r>
              <a:rPr lang="ru-RU" sz="2800" smtClean="0"/>
              <a:t>генная терапия тяжелого комбинированного иммунодефицита, вызванного дефицитом фермента аденозиндезаминазы  </a:t>
            </a:r>
          </a:p>
        </p:txBody>
      </p:sp>
      <p:sp>
        <p:nvSpPr>
          <p:cNvPr id="9219" name="Номер слайда 3"/>
          <p:cNvSpPr>
            <a:spLocks noGrp="1"/>
          </p:cNvSpPr>
          <p:nvPr>
            <p:ph type="sldNum" sz="quarter" idx="12"/>
          </p:nvPr>
        </p:nvSpPr>
        <p:spPr bwMode="auto">
          <a:noFill/>
          <a:ln>
            <a:miter lim="800000"/>
            <a:headEnd/>
            <a:tailEnd/>
          </a:ln>
        </p:spPr>
        <p:txBody>
          <a:bodyPr/>
          <a:lstStyle/>
          <a:p>
            <a:fld id="{FA8BAB4A-9127-4AA1-8FF5-A98DCF8754DE}" type="slidenum">
              <a:rPr lang="ru-RU" altLang="ru-RU" smtClean="0"/>
              <a:pPr/>
              <a:t>8</a:t>
            </a:fld>
            <a:endParaRPr lang="ru-RU" altLang="ru-RU" smtClean="0"/>
          </a:p>
        </p:txBody>
      </p:sp>
      <p:sp>
        <p:nvSpPr>
          <p:cNvPr id="9220" name="Прямоугольник 6"/>
          <p:cNvSpPr>
            <a:spLocks noChangeArrowheads="1"/>
          </p:cNvSpPr>
          <p:nvPr/>
        </p:nvSpPr>
        <p:spPr bwMode="auto">
          <a:xfrm>
            <a:off x="323850" y="1268413"/>
            <a:ext cx="8351838" cy="1016000"/>
          </a:xfrm>
          <a:prstGeom prst="rect">
            <a:avLst/>
          </a:prstGeom>
          <a:noFill/>
          <a:ln w="9525">
            <a:noFill/>
            <a:miter lim="800000"/>
            <a:headEnd/>
            <a:tailEnd/>
          </a:ln>
        </p:spPr>
        <p:txBody>
          <a:bodyPr>
            <a:spAutoFit/>
          </a:bodyPr>
          <a:lstStyle/>
          <a:p>
            <a:r>
              <a:rPr lang="en-US" b="1"/>
              <a:t>Severe Combined Immunodeficiency (SCID) caused by</a:t>
            </a:r>
            <a:r>
              <a:rPr lang="ru-RU" b="1"/>
              <a:t> </a:t>
            </a:r>
            <a:r>
              <a:rPr lang="en-US" b="1"/>
              <a:t>ADA deficiency</a:t>
            </a:r>
            <a:r>
              <a:rPr lang="ru-RU" b="1"/>
              <a:t/>
            </a:r>
            <a:br>
              <a:rPr lang="ru-RU" b="1"/>
            </a:br>
            <a:r>
              <a:rPr lang="ru-RU"/>
              <a:t>Больные крайне уязвимы перед инфекционными болезнями и вынуждены находиться в стерильной среде</a:t>
            </a:r>
            <a:r>
              <a:rPr lang="en-US" b="1"/>
              <a:t> </a:t>
            </a:r>
            <a:r>
              <a:rPr lang="ru-RU" b="1"/>
              <a:t> - </a:t>
            </a:r>
            <a:r>
              <a:rPr lang="ru-RU" i="1"/>
              <a:t>синдром мальчика в пузыре</a:t>
            </a:r>
            <a:endParaRPr lang="en-US" b="1"/>
          </a:p>
        </p:txBody>
      </p:sp>
      <p:sp>
        <p:nvSpPr>
          <p:cNvPr id="9221" name="AutoShape 7" descr="https://img-fotki.yandex.ru/get/9061/3692493.58/0_12bd3d_87741676_L.jpg"/>
          <p:cNvSpPr>
            <a:spLocks noChangeAspect="1" noChangeArrowheads="1"/>
          </p:cNvSpPr>
          <p:nvPr/>
        </p:nvSpPr>
        <p:spPr bwMode="auto">
          <a:xfrm>
            <a:off x="155575" y="-152400"/>
            <a:ext cx="304800" cy="304800"/>
          </a:xfrm>
          <a:prstGeom prst="rect">
            <a:avLst/>
          </a:prstGeom>
          <a:noFill/>
          <a:ln w="9525">
            <a:noFill/>
            <a:miter lim="800000"/>
            <a:headEnd/>
            <a:tailEnd/>
          </a:ln>
        </p:spPr>
        <p:txBody>
          <a:bodyPr/>
          <a:lstStyle/>
          <a:p>
            <a:endParaRPr lang="ru-RU"/>
          </a:p>
        </p:txBody>
      </p:sp>
      <p:sp>
        <p:nvSpPr>
          <p:cNvPr id="9222" name="AutoShape 9" descr="https://img-fotki.yandex.ru/get/9061/3692493.58/0_12bd3d_87741676_L.jpg"/>
          <p:cNvSpPr>
            <a:spLocks noChangeAspect="1" noChangeArrowheads="1"/>
          </p:cNvSpPr>
          <p:nvPr/>
        </p:nvSpPr>
        <p:spPr bwMode="auto">
          <a:xfrm>
            <a:off x="155575" y="-152400"/>
            <a:ext cx="304800" cy="304800"/>
          </a:xfrm>
          <a:prstGeom prst="rect">
            <a:avLst/>
          </a:prstGeom>
          <a:noFill/>
          <a:ln w="9525">
            <a:noFill/>
            <a:miter lim="800000"/>
            <a:headEnd/>
            <a:tailEnd/>
          </a:ln>
        </p:spPr>
        <p:txBody>
          <a:bodyPr/>
          <a:lstStyle/>
          <a:p>
            <a:endParaRPr lang="ru-RU"/>
          </a:p>
        </p:txBody>
      </p:sp>
      <p:sp>
        <p:nvSpPr>
          <p:cNvPr id="9223" name="AutoShape 11" descr="https://img-fotki.yandex.ru/get/9061/3692493.58/0_12bd3d_87741676_L.jpg"/>
          <p:cNvSpPr>
            <a:spLocks noChangeAspect="1" noChangeArrowheads="1"/>
          </p:cNvSpPr>
          <p:nvPr/>
        </p:nvSpPr>
        <p:spPr bwMode="auto">
          <a:xfrm>
            <a:off x="155575" y="-152400"/>
            <a:ext cx="304800" cy="304800"/>
          </a:xfrm>
          <a:prstGeom prst="rect">
            <a:avLst/>
          </a:prstGeom>
          <a:noFill/>
          <a:ln w="9525">
            <a:noFill/>
            <a:miter lim="800000"/>
            <a:headEnd/>
            <a:tailEnd/>
          </a:ln>
        </p:spPr>
        <p:txBody>
          <a:bodyPr/>
          <a:lstStyle/>
          <a:p>
            <a:endParaRPr lang="ru-RU"/>
          </a:p>
        </p:txBody>
      </p:sp>
      <p:pic>
        <p:nvPicPr>
          <p:cNvPr id="9224" name="Picture 12"/>
          <p:cNvPicPr>
            <a:picLocks noChangeAspect="1" noChangeArrowheads="1"/>
          </p:cNvPicPr>
          <p:nvPr/>
        </p:nvPicPr>
        <p:blipFill>
          <a:blip r:embed="rId2" cstate="print"/>
          <a:srcRect/>
          <a:stretch>
            <a:fillRect/>
          </a:stretch>
        </p:blipFill>
        <p:spPr bwMode="auto">
          <a:xfrm>
            <a:off x="395288" y="2852738"/>
            <a:ext cx="3600450" cy="2447925"/>
          </a:xfrm>
          <a:prstGeom prst="rect">
            <a:avLst/>
          </a:prstGeom>
          <a:noFill/>
          <a:ln w="9525">
            <a:noFill/>
            <a:miter lim="800000"/>
            <a:headEnd/>
            <a:tailEnd/>
          </a:ln>
        </p:spPr>
      </p:pic>
      <p:pic>
        <p:nvPicPr>
          <p:cNvPr id="9225" name="Picture 13"/>
          <p:cNvPicPr>
            <a:picLocks noChangeAspect="1" noChangeArrowheads="1"/>
          </p:cNvPicPr>
          <p:nvPr/>
        </p:nvPicPr>
        <p:blipFill>
          <a:blip r:embed="rId3" cstate="print"/>
          <a:srcRect/>
          <a:stretch>
            <a:fillRect/>
          </a:stretch>
        </p:blipFill>
        <p:spPr bwMode="auto">
          <a:xfrm>
            <a:off x="4572000" y="2708275"/>
            <a:ext cx="3600450" cy="2708275"/>
          </a:xfrm>
          <a:prstGeom prst="rect">
            <a:avLst/>
          </a:prstGeom>
          <a:noFill/>
          <a:ln w="9525">
            <a:noFill/>
            <a:miter lim="800000"/>
            <a:headEnd/>
            <a:tailEnd/>
          </a:ln>
        </p:spPr>
      </p:pic>
      <p:sp>
        <p:nvSpPr>
          <p:cNvPr id="9226" name="TextBox 10"/>
          <p:cNvSpPr txBox="1">
            <a:spLocks noChangeArrowheads="1"/>
          </p:cNvSpPr>
          <p:nvPr/>
        </p:nvSpPr>
        <p:spPr bwMode="auto">
          <a:xfrm>
            <a:off x="971550" y="5661025"/>
            <a:ext cx="6697663" cy="400050"/>
          </a:xfrm>
          <a:prstGeom prst="rect">
            <a:avLst/>
          </a:prstGeom>
          <a:noFill/>
          <a:ln w="9525">
            <a:noFill/>
            <a:miter lim="800000"/>
            <a:headEnd/>
            <a:tailEnd/>
          </a:ln>
        </p:spPr>
        <p:txBody>
          <a:bodyPr wrap="none">
            <a:spAutoFit/>
          </a:bodyPr>
          <a:lstStyle/>
          <a:p>
            <a:r>
              <a:rPr lang="ru-RU"/>
              <a:t>Печальная история мальчика Дэвида Филиппа Веттера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омер слайда 2"/>
          <p:cNvSpPr>
            <a:spLocks noGrp="1"/>
          </p:cNvSpPr>
          <p:nvPr>
            <p:ph type="sldNum" sz="quarter" idx="12"/>
          </p:nvPr>
        </p:nvSpPr>
        <p:spPr bwMode="auto">
          <a:noFill/>
          <a:ln>
            <a:miter lim="800000"/>
            <a:headEnd/>
            <a:tailEnd/>
          </a:ln>
        </p:spPr>
        <p:txBody>
          <a:bodyPr/>
          <a:lstStyle/>
          <a:p>
            <a:fld id="{0238E301-4030-4FA8-A61A-63E313CD2293}" type="slidenum">
              <a:rPr lang="ru-RU" altLang="ru-RU" smtClean="0"/>
              <a:pPr/>
              <a:t>9</a:t>
            </a:fld>
            <a:endParaRPr lang="ru-RU" altLang="ru-RU" smtClean="0"/>
          </a:p>
        </p:txBody>
      </p:sp>
      <p:sp>
        <p:nvSpPr>
          <p:cNvPr id="10243" name="Прямоугольник 5"/>
          <p:cNvSpPr>
            <a:spLocks noChangeArrowheads="1"/>
          </p:cNvSpPr>
          <p:nvPr/>
        </p:nvSpPr>
        <p:spPr bwMode="auto">
          <a:xfrm>
            <a:off x="395288" y="620713"/>
            <a:ext cx="8496300" cy="6002337"/>
          </a:xfrm>
          <a:prstGeom prst="rect">
            <a:avLst/>
          </a:prstGeom>
          <a:noFill/>
          <a:ln w="9525">
            <a:noFill/>
            <a:miter lim="800000"/>
            <a:headEnd/>
            <a:tailEnd/>
          </a:ln>
        </p:spPr>
        <p:txBody>
          <a:bodyPr>
            <a:spAutoFit/>
          </a:bodyPr>
          <a:lstStyle/>
          <a:p>
            <a:r>
              <a:rPr lang="ru-RU" sz="2400" b="1" i="1"/>
              <a:t>Дефицит аденозиндезаминазы </a:t>
            </a:r>
            <a:r>
              <a:rPr lang="ru-RU" sz="2400"/>
              <a:t>— это наследственное заболевание, которое выражается в нарушении обмена веществ, который сказывается на работе некоторых органов, но прежде  всего вызывает выраженный иммунодефицит. </a:t>
            </a:r>
            <a:endParaRPr lang="en-US" sz="2400"/>
          </a:p>
          <a:p>
            <a:r>
              <a:rPr lang="en-US" sz="2400"/>
              <a:t/>
            </a:r>
            <a:br>
              <a:rPr lang="en-US" sz="2400"/>
            </a:br>
            <a:r>
              <a:rPr lang="ru-RU" sz="2400"/>
              <a:t>Фермент аденозиндезаминаза</a:t>
            </a:r>
            <a:r>
              <a:rPr lang="en-US" sz="2400"/>
              <a:t> </a:t>
            </a:r>
            <a:r>
              <a:rPr lang="ru-RU" sz="2400"/>
              <a:t>кодируется геном </a:t>
            </a:r>
            <a:r>
              <a:rPr lang="en-US" sz="2400"/>
              <a:t>ADA </a:t>
            </a:r>
            <a:r>
              <a:rPr lang="ru-RU" sz="2400"/>
              <a:t>на 20-й хромосоме. Известно много мутаций, вызывающих его повреждение. Дефектный ген, ответственный за заболевание, проявляется, если от каждого родителя ребенок унаследовал по одной его копии. Родители больного ребенка являются носителями заболевания, однако любые его симптомы у них отсутствуют.</a:t>
            </a:r>
          </a:p>
          <a:p>
            <a:endParaRPr lang="ru-RU" sz="2400"/>
          </a:p>
          <a:p>
            <a:r>
              <a:rPr lang="ru-RU" sz="2400"/>
              <a:t>Т.о. дефицит аденозиндезаминазы является наследственным заболеванием с аутосомно-рецессивным типом наследования.</a:t>
            </a:r>
          </a:p>
          <a:p>
            <a:r>
              <a:rPr lang="ru-RU" sz="2400"/>
              <a:t>1</a:t>
            </a:r>
            <a:r>
              <a:rPr lang="en-US" sz="2400"/>
              <a:t>/100 000</a:t>
            </a:r>
            <a:r>
              <a:rPr lang="ru-RU" sz="2400"/>
              <a:t> </a:t>
            </a:r>
            <a:endParaRPr lang="en-US"/>
          </a:p>
        </p:txBody>
      </p:sp>
      <p:sp>
        <p:nvSpPr>
          <p:cNvPr id="10244" name="Прямоугольник 4"/>
          <p:cNvSpPr>
            <a:spLocks noChangeArrowheads="1"/>
          </p:cNvSpPr>
          <p:nvPr/>
        </p:nvSpPr>
        <p:spPr bwMode="auto">
          <a:xfrm>
            <a:off x="1547813" y="0"/>
            <a:ext cx="5794375" cy="584200"/>
          </a:xfrm>
          <a:prstGeom prst="rect">
            <a:avLst/>
          </a:prstGeom>
          <a:noFill/>
          <a:ln w="9525">
            <a:noFill/>
            <a:miter lim="800000"/>
            <a:headEnd/>
            <a:tailEnd/>
          </a:ln>
        </p:spPr>
        <p:txBody>
          <a:bodyPr wrap="none">
            <a:spAutoFit/>
          </a:bodyPr>
          <a:lstStyle/>
          <a:p>
            <a:r>
              <a:rPr lang="en-US" sz="3200" b="1"/>
              <a:t>SCID caused by</a:t>
            </a:r>
            <a:r>
              <a:rPr lang="ru-RU" sz="3200" b="1"/>
              <a:t> </a:t>
            </a:r>
            <a:r>
              <a:rPr lang="en-US" sz="3200" b="1"/>
              <a:t>ADA deficiency</a:t>
            </a:r>
            <a:endParaRPr lang="ru-RU" sz="3200"/>
          </a:p>
        </p:txBody>
      </p:sp>
    </p:spTree>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5329</TotalTime>
  <Words>1520</Words>
  <Application>Microsoft Office PowerPoint</Application>
  <PresentationFormat>Экран (4:3)</PresentationFormat>
  <Paragraphs>231</Paragraphs>
  <Slides>39</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39</vt:i4>
      </vt:variant>
    </vt:vector>
  </HeadingPairs>
  <TitlesOfParts>
    <vt:vector size="46" baseType="lpstr">
      <vt:lpstr>Times New Roman</vt:lpstr>
      <vt:lpstr>Arial</vt:lpstr>
      <vt:lpstr>Calibri Light</vt:lpstr>
      <vt:lpstr>Calibri</vt:lpstr>
      <vt:lpstr>Courier New</vt:lpstr>
      <vt:lpstr>Comic Sans MS</vt:lpstr>
      <vt:lpstr>Office Theme</vt:lpstr>
      <vt:lpstr>CRISPR/Cas. История открытия и перспективы</vt:lpstr>
      <vt:lpstr>План</vt:lpstr>
      <vt:lpstr>1. Зачем редактировать геномы</vt:lpstr>
      <vt:lpstr>2. Как вставить (удалить) ген  в геноме клетке </vt:lpstr>
      <vt:lpstr>Репарация двухцепочечных разрывов ДНК</vt:lpstr>
      <vt:lpstr>Проблемы</vt:lpstr>
      <vt:lpstr>3. Генная терапия людей </vt:lpstr>
      <vt:lpstr>Первый успех, 1990: генная терапия тяжелого комбинированного иммунодефицита, вызванного дефицитом фермента аденозиндезаминазы  </vt:lpstr>
      <vt:lpstr>Слайд 9</vt:lpstr>
      <vt:lpstr>Первые пациенты: две девочки, 4х и 9и лет с дефицитом аденозиндезаминазы </vt:lpstr>
      <vt:lpstr>Процедура инфузии пациентке «правильных» T лимфоцитов выглядела так:</vt:lpstr>
      <vt:lpstr>Не все пошло так, как хотелось бы.</vt:lpstr>
      <vt:lpstr>Декабрь 2017: США, FDA выдало разрешение на применение генной терапии Luxturna для лечения амовроза Лебера (сильное ослабление зрения, почти полная слепота)1/81 000</vt:lpstr>
      <vt:lpstr>Слайд 14</vt:lpstr>
      <vt:lpstr>Слайд 15</vt:lpstr>
      <vt:lpstr>4. Как вставить нужный ген в такое место на ДНК, чтобы не получить осложнения</vt:lpstr>
      <vt:lpstr>Цинковые пальцы</vt:lpstr>
      <vt:lpstr>Мегануклеазы LAGLIDADG</vt:lpstr>
      <vt:lpstr>TALEN (в природе регуляторный белок TALE)</vt:lpstr>
      <vt:lpstr>Аминокислотный код узнаваемой пары нуклеотидов (!)</vt:lpstr>
      <vt:lpstr>И, наконец, CRISPR! (Clustered Regularly Interspaced Short Palindrome Repeats) </vt:lpstr>
      <vt:lpstr>Открытие 1.</vt:lpstr>
      <vt:lpstr>Вот этот фрагмент последовательности ДНК  E.coli. </vt:lpstr>
      <vt:lpstr>Выравнивание повторов</vt:lpstr>
      <vt:lpstr>Похожие повторы были найдены в геномах многих бактерий</vt:lpstr>
      <vt:lpstr>Слайд 26</vt:lpstr>
      <vt:lpstr>Слайд 27</vt:lpstr>
      <vt:lpstr>Слайд 28</vt:lpstr>
      <vt:lpstr>Слайд 29</vt:lpstr>
      <vt:lpstr>Открытие 2</vt:lpstr>
      <vt:lpstr>Высказывались разные гипотезы о функции CRISPR</vt:lpstr>
      <vt:lpstr>Открытие 3 и Гипотеза</vt:lpstr>
      <vt:lpstr>Доказательство гипотезы </vt:lpstr>
      <vt:lpstr>Как работает CRISPR/Cas система</vt:lpstr>
      <vt:lpstr>Слайд 35</vt:lpstr>
      <vt:lpstr>Комплекс cas белков с sgRNA и целевой ДНК</vt:lpstr>
      <vt:lpstr>Для CRISPR/cas типа III ровно один белок нужен для  образования комплекса с sgRNA – cas9 и разрезания ДНК.  Это удобно для биоинженерии!</vt:lpstr>
      <vt:lpstr>Слайд 38</vt:lpstr>
      <vt:lpstr>Конец презентации</vt:lpstr>
    </vt:vector>
  </TitlesOfParts>
  <Company>Math&amp;med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Банки информации</dc:title>
  <dc:creator>Spirin</dc:creator>
  <cp:lastModifiedBy>aba</cp:lastModifiedBy>
  <cp:revision>427</cp:revision>
  <cp:lastPrinted>2005-06-16T12:24:58Z</cp:lastPrinted>
  <dcterms:created xsi:type="dcterms:W3CDTF">2005-06-16T07:22:21Z</dcterms:created>
  <dcterms:modified xsi:type="dcterms:W3CDTF">2018-04-11T10:45:54Z</dcterms:modified>
</cp:coreProperties>
</file>