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513" r:id="rId3"/>
    <p:sldId id="495" r:id="rId4"/>
    <p:sldId id="490" r:id="rId5"/>
    <p:sldId id="504" r:id="rId6"/>
    <p:sldId id="509" r:id="rId7"/>
    <p:sldId id="503" r:id="rId8"/>
    <p:sldId id="505" r:id="rId9"/>
    <p:sldId id="507" r:id="rId10"/>
    <p:sldId id="508" r:id="rId11"/>
    <p:sldId id="371" r:id="rId12"/>
    <p:sldId id="493" r:id="rId13"/>
    <p:sldId id="494" r:id="rId14"/>
    <p:sldId id="492" r:id="rId15"/>
    <p:sldId id="466" r:id="rId16"/>
    <p:sldId id="343" r:id="rId17"/>
    <p:sldId id="418" r:id="rId18"/>
    <p:sldId id="419" r:id="rId19"/>
    <p:sldId id="420" r:id="rId20"/>
    <p:sldId id="423" r:id="rId21"/>
    <p:sldId id="421" r:id="rId22"/>
    <p:sldId id="422" r:id="rId23"/>
    <p:sldId id="446" r:id="rId24"/>
    <p:sldId id="496" r:id="rId25"/>
    <p:sldId id="448" r:id="rId26"/>
    <p:sldId id="449" r:id="rId27"/>
    <p:sldId id="450" r:id="rId28"/>
    <p:sldId id="481" r:id="rId29"/>
    <p:sldId id="451" r:id="rId30"/>
    <p:sldId id="374" r:id="rId31"/>
    <p:sldId id="375" r:id="rId32"/>
    <p:sldId id="431" r:id="rId33"/>
    <p:sldId id="378" r:id="rId34"/>
    <p:sldId id="432" r:id="rId35"/>
    <p:sldId id="430" r:id="rId36"/>
    <p:sldId id="376" r:id="rId37"/>
    <p:sldId id="377" r:id="rId38"/>
    <p:sldId id="439" r:id="rId39"/>
    <p:sldId id="455" r:id="rId40"/>
    <p:sldId id="468" r:id="rId41"/>
    <p:sldId id="483" r:id="rId42"/>
    <p:sldId id="484" r:id="rId43"/>
    <p:sldId id="469" r:id="rId44"/>
    <p:sldId id="462" r:id="rId45"/>
    <p:sldId id="470" r:id="rId46"/>
    <p:sldId id="471" r:id="rId47"/>
    <p:sldId id="472" r:id="rId48"/>
    <p:sldId id="473" r:id="rId49"/>
    <p:sldId id="474" r:id="rId50"/>
    <p:sldId id="475" r:id="rId51"/>
    <p:sldId id="477" r:id="rId52"/>
    <p:sldId id="478" r:id="rId53"/>
    <p:sldId id="485" r:id="rId54"/>
    <p:sldId id="514" r:id="rId55"/>
    <p:sldId id="443" r:id="rId56"/>
    <p:sldId id="459" r:id="rId57"/>
    <p:sldId id="511" r:id="rId58"/>
    <p:sldId id="463" r:id="rId59"/>
    <p:sldId id="486" r:id="rId60"/>
    <p:sldId id="460" r:id="rId61"/>
    <p:sldId id="465" r:id="rId62"/>
    <p:sldId id="437" r:id="rId63"/>
    <p:sldId id="479" r:id="rId64"/>
    <p:sldId id="510" r:id="rId65"/>
    <p:sldId id="512" r:id="rId66"/>
    <p:sldId id="438" r:id="rId67"/>
    <p:sldId id="487" r:id="rId68"/>
    <p:sldId id="502" r:id="rId69"/>
    <p:sldId id="499" r:id="rId7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
          <p15:clr>
            <a:srgbClr val="A4A3A4"/>
          </p15:clr>
        </p15:guide>
        <p15:guide id="2" pos="9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a" initials="a" lastIdx="1" clrIdx="0">
    <p:extLst>
      <p:ext uri="{19B8F6BF-5375-455C-9EA6-DF929625EA0E}">
        <p15:presenceInfo xmlns:p15="http://schemas.microsoft.com/office/powerpoint/2012/main" xmlns="" userId="a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73036" autoAdjust="0"/>
  </p:normalViewPr>
  <p:slideViewPr>
    <p:cSldViewPr showGuides="1">
      <p:cViewPr varScale="1">
        <p:scale>
          <a:sx n="80" d="100"/>
          <a:sy n="80" d="100"/>
        </p:scale>
        <p:origin x="-2442" y="-78"/>
      </p:cViewPr>
      <p:guideLst>
        <p:guide orient="horz" pos="104"/>
        <p:guide pos="98"/>
      </p:guideLst>
    </p:cSldViewPr>
  </p:slideViewPr>
  <p:notesTextViewPr>
    <p:cViewPr>
      <p:scale>
        <a:sx n="100" d="100"/>
        <a:sy n="100" d="100"/>
      </p:scale>
      <p:origin x="0" y="0"/>
    </p:cViewPr>
  </p:notesTextViewPr>
  <p:sorterViewPr>
    <p:cViewPr>
      <p:scale>
        <a:sx n="66" d="100"/>
        <a:sy n="66" d="100"/>
      </p:scale>
      <p:origin x="0" y="4578"/>
    </p:cViewPr>
  </p:sorterViewPr>
  <p:notesViewPr>
    <p:cSldViewPr showGuides="1">
      <p:cViewPr varScale="1">
        <p:scale>
          <a:sx n="63" d="100"/>
          <a:sy n="63" d="100"/>
        </p:scale>
        <p:origin x="-2358" y="-108"/>
      </p:cViewPr>
      <p:guideLst>
        <p:guide orient="horz" pos="2880"/>
        <p:guide pos="2160"/>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7T16:05:45.450" idx="1">
    <p:pos x="10" y="10"/>
    <p:text/>
    <p:extLst>
      <p:ext uri="{C676402C-5697-4E1C-873F-D02D1690AC5C}">
        <p15:threadingInfo xmlns:p15="http://schemas.microsoft.com/office/powerpoint/2012/main" xmlns=""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6B5A0D-71F0-46CA-8B08-337F55B097DB}" type="datetimeFigureOut">
              <a:rPr lang="ru-RU" smtClean="0"/>
              <a:pPr/>
              <a:t>20.02.2019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427EB-7C38-4F2A-B4CB-1B07B193E7F2}" type="slidenum">
              <a:rPr lang="ru-RU" smtClean="0"/>
              <a:pPr/>
              <a:t>‹#›</a:t>
            </a:fld>
            <a:endParaRPr lang="ru-RU"/>
          </a:p>
        </p:txBody>
      </p:sp>
    </p:spTree>
    <p:extLst>
      <p:ext uri="{BB962C8B-B14F-4D97-AF65-F5344CB8AC3E}">
        <p14:creationId xmlns:p14="http://schemas.microsoft.com/office/powerpoint/2010/main" xmlns="" val="342024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Мы</a:t>
            </a:r>
            <a:r>
              <a:rPr lang="ru-RU" baseline="0" dirty="0" smtClean="0"/>
              <a:t> будем стараться не пропускать обсуждение  как бы всем известных вещей. Собственно, в этом смысл межфакультетских курсов.</a:t>
            </a:r>
          </a:p>
          <a:p>
            <a:r>
              <a:rPr lang="ru-RU" baseline="0" dirty="0" smtClean="0"/>
              <a:t>Слово геном знают все, я думаю! В </a:t>
            </a:r>
            <a:r>
              <a:rPr lang="ru-RU" baseline="0" dirty="0" err="1" smtClean="0"/>
              <a:t>медиа</a:t>
            </a:r>
            <a:r>
              <a:rPr lang="ru-RU" baseline="0" dirty="0" smtClean="0"/>
              <a:t> обсуждаются всякие вопросы, касающиеся геномов. </a:t>
            </a:r>
            <a:br>
              <a:rPr lang="ru-RU" baseline="0" dirty="0" smtClean="0"/>
            </a:br>
            <a:r>
              <a:rPr lang="ru-RU" baseline="0" dirty="0" smtClean="0"/>
              <a:t>В некоторых случаях информация затрагивает этические вопросы, по которых идет публичная дискуссия. </a:t>
            </a:r>
            <a:br>
              <a:rPr lang="ru-RU" baseline="0" dirty="0" smtClean="0"/>
            </a:br>
            <a:r>
              <a:rPr lang="ru-RU" baseline="0" dirty="0" smtClean="0"/>
              <a:t>Например, про генно-инженерных китайских новорожденных. Решение о допустимости некоторых действий  ученых нуждаются в одобрении общественности.</a:t>
            </a:r>
          </a:p>
          <a:p>
            <a:r>
              <a:rPr lang="ru-RU" baseline="0" dirty="0" smtClean="0"/>
              <a:t>Мне хочется, чтобы в лекциях мы ставили такие публично значимые вопросы перед Вами. Чтобы Вы были осведомлены, насколько возможно, в содержании вопросов.</a:t>
            </a:r>
          </a:p>
          <a:p>
            <a:r>
              <a:rPr lang="ru-RU" baseline="0" dirty="0" smtClean="0"/>
              <a:t>Один пример будет сегодня.</a:t>
            </a:r>
          </a:p>
          <a:p>
            <a:endParaRPr lang="el-GR"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 оси </a:t>
            </a:r>
            <a:r>
              <a:rPr lang="en-US" dirty="0" smtClean="0"/>
              <a:t>X </a:t>
            </a:r>
            <a:r>
              <a:rPr lang="ru-RU" dirty="0" smtClean="0"/>
              <a:t>расположена последовательность одного генома, целиком! Сжатие 1млн</a:t>
            </a:r>
            <a:r>
              <a:rPr lang="ru-RU" baseline="0" dirty="0" smtClean="0"/>
              <a:t> букв не позволяет буквы увидеть.</a:t>
            </a:r>
          </a:p>
          <a:p>
            <a:endParaRPr lang="ru-RU" baseline="0" dirty="0" smtClean="0"/>
          </a:p>
          <a:p>
            <a:r>
              <a:rPr lang="ru-RU" baseline="0" dirty="0" smtClean="0"/>
              <a:t>По оси </a:t>
            </a:r>
            <a:r>
              <a:rPr lang="en-US" baseline="0" dirty="0" smtClean="0"/>
              <a:t>Y </a:t>
            </a:r>
            <a:r>
              <a:rPr lang="ru-RU" baseline="0" dirty="0" smtClean="0"/>
              <a:t>снизу вверх расположена последовательность другого генома. </a:t>
            </a:r>
          </a:p>
          <a:p>
            <a:endParaRPr lang="ru-RU" baseline="0" dirty="0" smtClean="0"/>
          </a:p>
          <a:p>
            <a:r>
              <a:rPr lang="ru-RU" baseline="0" dirty="0" smtClean="0"/>
              <a:t>Точки на карте соответствуют совпадающим или очень похожим фрагментам последовательности</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46</a:t>
            </a:fld>
            <a:endParaRPr lang="ru-RU"/>
          </a:p>
        </p:txBody>
      </p:sp>
    </p:spTree>
    <p:extLst>
      <p:ext uri="{BB962C8B-B14F-4D97-AF65-F5344CB8AC3E}">
        <p14:creationId xmlns:p14="http://schemas.microsoft.com/office/powerpoint/2010/main" xmlns="" val="119194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l-GR"/>
          </a:p>
        </p:txBody>
      </p:sp>
      <p:sp>
        <p:nvSpPr>
          <p:cNvPr id="4" name="Номер слайда 3"/>
          <p:cNvSpPr>
            <a:spLocks noGrp="1"/>
          </p:cNvSpPr>
          <p:nvPr>
            <p:ph type="sldNum" sz="quarter" idx="10"/>
          </p:nvPr>
        </p:nvSpPr>
        <p:spPr/>
        <p:txBody>
          <a:bodyPr/>
          <a:lstStyle/>
          <a:p>
            <a:fld id="{501427EB-7C38-4F2A-B4CB-1B07B193E7F2}" type="slidenum">
              <a:rPr lang="ru-RU" smtClean="0"/>
              <a:pPr/>
              <a:t>60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12</a:t>
            </a:fld>
            <a:endParaRPr lang="ru-RU"/>
          </a:p>
        </p:txBody>
      </p:sp>
    </p:spTree>
    <p:extLst>
      <p:ext uri="{BB962C8B-B14F-4D97-AF65-F5344CB8AC3E}">
        <p14:creationId xmlns:p14="http://schemas.microsoft.com/office/powerpoint/2010/main" xmlns="" val="354120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15</a:t>
            </a:fld>
            <a:endParaRPr lang="ru-RU"/>
          </a:p>
        </p:txBody>
      </p:sp>
    </p:spTree>
    <p:extLst>
      <p:ext uri="{BB962C8B-B14F-4D97-AF65-F5344CB8AC3E}">
        <p14:creationId xmlns:p14="http://schemas.microsoft.com/office/powerpoint/2010/main" xmlns="" val="230725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16</a:t>
            </a:fld>
            <a:endParaRPr lang="ru-RU"/>
          </a:p>
        </p:txBody>
      </p:sp>
    </p:spTree>
    <p:extLst>
      <p:ext uri="{BB962C8B-B14F-4D97-AF65-F5344CB8AC3E}">
        <p14:creationId xmlns:p14="http://schemas.microsoft.com/office/powerpoint/2010/main" xmlns="" val="230725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Слева – один шарик – один атом молекулы; атомы водородов не показаны, так как они маленькие</a:t>
            </a:r>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19</a:t>
            </a:fld>
            <a:endParaRPr lang="ru-RU"/>
          </a:p>
        </p:txBody>
      </p:sp>
    </p:spTree>
    <p:extLst>
      <p:ext uri="{BB962C8B-B14F-4D97-AF65-F5344CB8AC3E}">
        <p14:creationId xmlns:p14="http://schemas.microsoft.com/office/powerpoint/2010/main" xmlns="" val="150055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23</a:t>
            </a:fld>
            <a:endParaRPr lang="ru-RU"/>
          </a:p>
        </p:txBody>
      </p:sp>
    </p:spTree>
    <p:extLst>
      <p:ext uri="{BB962C8B-B14F-4D97-AF65-F5344CB8AC3E}">
        <p14:creationId xmlns:p14="http://schemas.microsoft.com/office/powerpoint/2010/main" xmlns="" val="137771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31</a:t>
            </a:fld>
            <a:endParaRPr lang="ru-RU"/>
          </a:p>
        </p:txBody>
      </p:sp>
    </p:spTree>
    <p:extLst>
      <p:ext uri="{BB962C8B-B14F-4D97-AF65-F5344CB8AC3E}">
        <p14:creationId xmlns:p14="http://schemas.microsoft.com/office/powerpoint/2010/main" xmlns="" val="135707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33</a:t>
            </a:fld>
            <a:endParaRPr lang="ru-RU"/>
          </a:p>
        </p:txBody>
      </p:sp>
    </p:spTree>
    <p:extLst>
      <p:ext uri="{BB962C8B-B14F-4D97-AF65-F5344CB8AC3E}">
        <p14:creationId xmlns:p14="http://schemas.microsoft.com/office/powerpoint/2010/main" xmlns="" val="2828021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l-GR" dirty="0"/>
          </a:p>
        </p:txBody>
      </p:sp>
      <p:sp>
        <p:nvSpPr>
          <p:cNvPr id="4" name="Номер слайда 3"/>
          <p:cNvSpPr>
            <a:spLocks noGrp="1"/>
          </p:cNvSpPr>
          <p:nvPr>
            <p:ph type="sldNum" sz="quarter" idx="10"/>
          </p:nvPr>
        </p:nvSpPr>
        <p:spPr/>
        <p:txBody>
          <a:bodyPr/>
          <a:lstStyle/>
          <a:p>
            <a:fld id="{501427EB-7C38-4F2A-B4CB-1B07B193E7F2}" type="slidenum">
              <a:rPr lang="ru-RU" smtClean="0"/>
              <a:pPr/>
              <a:t>45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3276175-97C5-401D-AFFD-6081115370E9}" type="datetime1">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5AF2B1-A9D6-4525-A432-42FDB5472075}" type="datetime1">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6C692E-3653-41FB-A577-1DCF59F5F061}" type="datetime1">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33E25D-D2A7-40BB-A68F-4C3E346A7752}" type="datetime1">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470B4F-7794-4838-A1A2-0266B5E9837E}" type="datetime1">
              <a:rPr lang="ru-RU" smtClean="0"/>
              <a:pPr/>
              <a:t>20.02.2019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D10A40-BA2A-4504-AEA1-32F63C5D275D}" type="datetime1">
              <a:rPr lang="ru-RU" smtClean="0"/>
              <a:pPr/>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1CE8F2-D3B2-4519-A5CE-4DE089D56471}" type="datetime1">
              <a:rPr lang="ru-RU" smtClean="0"/>
              <a:pPr/>
              <a:t>20.02.2019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361ED0-A0B1-4F14-8CF5-11E9537E7683}" type="datetime1">
              <a:rPr lang="ru-RU" smtClean="0"/>
              <a:pPr/>
              <a:t>20.02.2019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7E702C-D99E-4C9F-AD82-C1949628A8CE}" type="datetime1">
              <a:rPr lang="ru-RU" smtClean="0"/>
              <a:pPr/>
              <a:t>20.02.2019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97777B-9C9C-475E-96D5-0ABE378269A1}" type="datetime1">
              <a:rPr lang="ru-RU" smtClean="0"/>
              <a:pPr/>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CBC137-9D05-4510-9A92-AB3338CABC7A}" type="datetime1">
              <a:rPr lang="ru-RU" smtClean="0"/>
              <a:pPr/>
              <a:t>20.02.2019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B0424B-BA00-4C1D-946A-CCF19F3E8C6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4D48D-B21D-4A66-BAAD-B40A47096E42}" type="datetime1">
              <a:rPr lang="ru-RU" smtClean="0"/>
              <a:pPr/>
              <a:t>20.02.2019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0424B-BA00-4C1D-946A-CCF19F3E8C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npr.org/templates/transcript/transcript.php?storyId=465319186" TargetMode="External"/><Relationship Id="rId2" Type="http://schemas.openxmlformats.org/officeDocument/2006/relationships/hyperlink" Target="http://www.bioethicsinstitute.org/people/jeffrey-kahn-4" TargetMode="External"/><Relationship Id="rId1" Type="http://schemas.openxmlformats.org/officeDocument/2006/relationships/slideLayout" Target="../slideLayouts/slideLayout7.xml"/><Relationship Id="rId6" Type="http://schemas.openxmlformats.org/officeDocument/2006/relationships/hyperlink" Target="https://www.npr.org/sections/thetwo-way/2016/09/27/495668299/new-york-fertility-doctor-says-he-created-baby-with-3-genetic-parents" TargetMode="External"/><Relationship Id="rId5" Type="http://schemas.openxmlformats.org/officeDocument/2006/relationships/hyperlink" Target="https://www.newhopefertility.com/about-us/fertility-doctor/john-zhang/" TargetMode="External"/><Relationship Id="rId4" Type="http://schemas.openxmlformats.org/officeDocument/2006/relationships/hyperlink" Target="https://www.npr.org/sections/health-shots/2016/02/03/465319186/babies-with-genes-from-three-people-could-be-ethical-panel-say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8000" dirty="0" smtClean="0"/>
              <a:t>Геном</a:t>
            </a:r>
            <a:endParaRPr lang="ru-RU" sz="80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a:t>
            </a:fld>
            <a:endParaRPr lang="ru-RU"/>
          </a:p>
        </p:txBody>
      </p:sp>
      <p:sp>
        <p:nvSpPr>
          <p:cNvPr id="5" name="TextBox 4"/>
          <p:cNvSpPr txBox="1"/>
          <p:nvPr/>
        </p:nvSpPr>
        <p:spPr>
          <a:xfrm>
            <a:off x="4725620" y="5656490"/>
            <a:ext cx="3877087" cy="646331"/>
          </a:xfrm>
          <a:prstGeom prst="rect">
            <a:avLst/>
          </a:prstGeom>
          <a:noFill/>
        </p:spPr>
        <p:txBody>
          <a:bodyPr wrap="none" rtlCol="0">
            <a:spAutoFit/>
          </a:bodyPr>
          <a:lstStyle/>
          <a:p>
            <a:r>
              <a:rPr lang="ru-RU" dirty="0" smtClean="0"/>
              <a:t>Андрей Владимирович Алексеевский</a:t>
            </a:r>
          </a:p>
          <a:p>
            <a:r>
              <a:rPr lang="en-US" dirty="0" smtClean="0"/>
              <a:t>aba@belozersky.msu.ru</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66725" y="115888"/>
            <a:ext cx="8229600" cy="706437"/>
          </a:xfrm>
        </p:spPr>
        <p:txBody>
          <a:bodyPr>
            <a:normAutofit fontScale="90000"/>
          </a:bodyPr>
          <a:lstStyle/>
          <a:p>
            <a:r>
              <a:rPr lang="ru-RU" altLang="ru-RU" smtClean="0"/>
              <a:t>История</a:t>
            </a:r>
          </a:p>
        </p:txBody>
      </p:sp>
      <p:sp>
        <p:nvSpPr>
          <p:cNvPr id="7171" name="Содержимое 2"/>
          <p:cNvSpPr>
            <a:spLocks noGrp="1"/>
          </p:cNvSpPr>
          <p:nvPr>
            <p:ph idx="1"/>
          </p:nvPr>
        </p:nvSpPr>
        <p:spPr>
          <a:xfrm>
            <a:off x="365125" y="981075"/>
            <a:ext cx="7231063" cy="5543550"/>
          </a:xfrm>
        </p:spPr>
        <p:txBody>
          <a:bodyPr/>
          <a:lstStyle/>
          <a:p>
            <a:r>
              <a:rPr lang="ru-RU" altLang="ru-RU" sz="2800" dirty="0" smtClean="0"/>
              <a:t>Первая последовательность белка</a:t>
            </a:r>
            <a:r>
              <a:rPr lang="en-US" altLang="ru-RU" sz="2800" dirty="0" smtClean="0"/>
              <a:t>:</a:t>
            </a:r>
          </a:p>
          <a:p>
            <a:pPr lvl="1"/>
            <a:r>
              <a:rPr lang="en-US" altLang="ru-RU" sz="2400" dirty="0" smtClean="0"/>
              <a:t>1951-52, </a:t>
            </a:r>
            <a:r>
              <a:rPr lang="ru-RU" altLang="ru-RU" sz="2400" dirty="0" smtClean="0"/>
              <a:t>бычий инсулин, Фредерик </a:t>
            </a:r>
            <a:br>
              <a:rPr lang="ru-RU" altLang="ru-RU" sz="2400" dirty="0" smtClean="0"/>
            </a:br>
            <a:r>
              <a:rPr lang="ru-RU" altLang="ru-RU" sz="2400" dirty="0" err="1" smtClean="0"/>
              <a:t>Сэнгер</a:t>
            </a:r>
            <a:r>
              <a:rPr lang="ru-RU" altLang="ru-RU" sz="2400" dirty="0" smtClean="0"/>
              <a:t> (нобелевская 1958)</a:t>
            </a:r>
          </a:p>
          <a:p>
            <a:r>
              <a:rPr lang="ru-RU" altLang="ru-RU" sz="2800" dirty="0" smtClean="0"/>
              <a:t>Первая последовательность вируса</a:t>
            </a:r>
            <a:r>
              <a:rPr lang="en-US" altLang="ru-RU" sz="2800" dirty="0" smtClean="0"/>
              <a:t>:</a:t>
            </a:r>
          </a:p>
          <a:p>
            <a:pPr lvl="1"/>
            <a:r>
              <a:rPr lang="en-US" altLang="ru-RU" sz="2400" dirty="0" smtClean="0"/>
              <a:t>1976, </a:t>
            </a:r>
            <a:r>
              <a:rPr lang="ru-RU" altLang="ru-RU" sz="2400" dirty="0" smtClean="0"/>
              <a:t>бактериофаг </a:t>
            </a:r>
            <a:r>
              <a:rPr lang="en-US" altLang="ru-RU" sz="2400" dirty="0" smtClean="0"/>
              <a:t>MS2, </a:t>
            </a:r>
            <a:r>
              <a:rPr lang="ru-RU" altLang="ru-RU" sz="2400" dirty="0" err="1" smtClean="0"/>
              <a:t>Уолтер</a:t>
            </a:r>
            <a:r>
              <a:rPr lang="ru-RU" altLang="ru-RU" sz="2400" dirty="0" smtClean="0"/>
              <a:t> </a:t>
            </a:r>
            <a:r>
              <a:rPr lang="ru-RU" altLang="ru-RU" sz="2400" dirty="0" err="1" smtClean="0"/>
              <a:t>Файрес</a:t>
            </a:r>
            <a:r>
              <a:rPr lang="ru-RU" altLang="ru-RU" sz="2400" dirty="0" smtClean="0"/>
              <a:t/>
            </a:r>
            <a:br>
              <a:rPr lang="ru-RU" altLang="ru-RU" sz="2400" dirty="0" smtClean="0"/>
            </a:br>
            <a:r>
              <a:rPr lang="ru-RU" altLang="ru-RU" sz="2400" dirty="0" smtClean="0"/>
              <a:t> (</a:t>
            </a:r>
            <a:r>
              <a:rPr lang="en-US" altLang="ru-RU" sz="2400" dirty="0" smtClean="0"/>
              <a:t>Walter </a:t>
            </a:r>
            <a:r>
              <a:rPr lang="en-US" altLang="ru-RU" sz="2400" dirty="0" err="1" smtClean="0"/>
              <a:t>Fiers</a:t>
            </a:r>
            <a:r>
              <a:rPr lang="ru-RU" altLang="ru-RU" sz="2400" dirty="0" smtClean="0"/>
              <a:t>)</a:t>
            </a:r>
            <a:r>
              <a:rPr lang="en-US" altLang="ru-RU" sz="2400" dirty="0" smtClean="0"/>
              <a:t> </a:t>
            </a:r>
            <a:endParaRPr lang="ru-RU" altLang="ru-RU" sz="2400" dirty="0" smtClean="0"/>
          </a:p>
          <a:p>
            <a:r>
              <a:rPr lang="ru-RU" altLang="ru-RU" sz="2800" dirty="0" smtClean="0"/>
              <a:t>Первый геном бактерии</a:t>
            </a:r>
            <a:r>
              <a:rPr lang="en-US" altLang="ru-RU" sz="2800" dirty="0" smtClean="0"/>
              <a:t>:</a:t>
            </a:r>
          </a:p>
          <a:p>
            <a:pPr lvl="1"/>
            <a:r>
              <a:rPr lang="en-US" altLang="ru-RU" sz="2400" dirty="0" smtClean="0"/>
              <a:t>1995, </a:t>
            </a:r>
            <a:r>
              <a:rPr lang="en-US" altLang="ru-RU" sz="2400" i="1" dirty="0" err="1" smtClean="0"/>
              <a:t>Haemophilus</a:t>
            </a:r>
            <a:r>
              <a:rPr lang="en-US" altLang="ru-RU" sz="2400" i="1" dirty="0" smtClean="0"/>
              <a:t> influenza, </a:t>
            </a:r>
            <a:r>
              <a:rPr lang="ru-RU" altLang="ru-RU" sz="2400" dirty="0" err="1" smtClean="0"/>
              <a:t>Крэг</a:t>
            </a:r>
            <a:r>
              <a:rPr lang="ru-RU" altLang="ru-RU" sz="2400" dirty="0" smtClean="0"/>
              <a:t> </a:t>
            </a:r>
            <a:r>
              <a:rPr lang="ru-RU" altLang="ru-RU" sz="2400" dirty="0" err="1" smtClean="0"/>
              <a:t>Вентер</a:t>
            </a:r>
            <a:r>
              <a:rPr lang="ru-RU" altLang="ru-RU" sz="2400" dirty="0" smtClean="0"/>
              <a:t/>
            </a:r>
            <a:br>
              <a:rPr lang="ru-RU" altLang="ru-RU" sz="2400" dirty="0" smtClean="0"/>
            </a:br>
            <a:r>
              <a:rPr lang="en-US" altLang="ru-RU" sz="2400" dirty="0" smtClean="0"/>
              <a:t>(</a:t>
            </a:r>
            <a:r>
              <a:rPr lang="en-US" sz="2400" dirty="0" smtClean="0"/>
              <a:t>Craig Venter) </a:t>
            </a:r>
            <a:r>
              <a:rPr lang="ru-RU" sz="2400" dirty="0" smtClean="0"/>
              <a:t>и команда</a:t>
            </a:r>
            <a:endParaRPr lang="ru-RU" altLang="ru-RU" sz="2400" i="1" dirty="0" smtClean="0"/>
          </a:p>
          <a:p>
            <a:r>
              <a:rPr lang="ru-RU" altLang="ru-RU" sz="2800" dirty="0" smtClean="0"/>
              <a:t>Первый геном человека:</a:t>
            </a:r>
            <a:endParaRPr lang="en-US" altLang="ru-RU" sz="2800" dirty="0" smtClean="0"/>
          </a:p>
          <a:p>
            <a:pPr lvl="1"/>
            <a:r>
              <a:rPr lang="en-US" altLang="ru-RU" sz="2400" dirty="0" smtClean="0"/>
              <a:t>2001, 90%, </a:t>
            </a:r>
            <a:r>
              <a:rPr lang="ru-RU" altLang="ru-RU" sz="2400" dirty="0" smtClean="0"/>
              <a:t>международный консорциум</a:t>
            </a:r>
            <a:endParaRPr lang="en-US" altLang="ru-RU" sz="2400" dirty="0" smtClean="0"/>
          </a:p>
          <a:p>
            <a:pPr lvl="1"/>
            <a:r>
              <a:rPr lang="en-US" altLang="ru-RU" sz="2400" dirty="0" smtClean="0"/>
              <a:t>2001, Celera Genomics (</a:t>
            </a:r>
            <a:r>
              <a:rPr lang="ru-RU" altLang="ru-RU" sz="2400" dirty="0" err="1" smtClean="0"/>
              <a:t>Крэг</a:t>
            </a:r>
            <a:r>
              <a:rPr lang="ru-RU" altLang="ru-RU" sz="2400" dirty="0" smtClean="0"/>
              <a:t> </a:t>
            </a:r>
            <a:r>
              <a:rPr lang="ru-RU" altLang="ru-RU" sz="2400" dirty="0" err="1" smtClean="0"/>
              <a:t>Вентер</a:t>
            </a:r>
            <a:r>
              <a:rPr lang="ru-RU" altLang="ru-RU" sz="2400" dirty="0" smtClean="0"/>
              <a:t>)</a:t>
            </a:r>
            <a:endParaRPr lang="en-US" altLang="ru-RU" sz="2400" dirty="0" smtClean="0"/>
          </a:p>
          <a:p>
            <a:endParaRPr lang="ru-RU" altLang="ru-RU" sz="2800" dirty="0" smtClean="0"/>
          </a:p>
          <a:p>
            <a:endParaRPr lang="ru-RU" altLang="ru-RU" dirty="0" smtClean="0"/>
          </a:p>
        </p:txBody>
      </p:sp>
      <p:pic>
        <p:nvPicPr>
          <p:cNvPr id="7172" name="Picture 5" descr="Frederick Sanger2.jpg"/>
          <p:cNvPicPr>
            <a:picLocks noChangeAspect="1" noChangeArrowheads="1"/>
          </p:cNvPicPr>
          <p:nvPr/>
        </p:nvPicPr>
        <p:blipFill>
          <a:blip r:embed="rId2" cstate="print"/>
          <a:srcRect/>
          <a:stretch>
            <a:fillRect/>
          </a:stretch>
        </p:blipFill>
        <p:spPr bwMode="auto">
          <a:xfrm>
            <a:off x="7734300" y="711200"/>
            <a:ext cx="1328738" cy="1638300"/>
          </a:xfrm>
          <a:prstGeom prst="rect">
            <a:avLst/>
          </a:prstGeom>
          <a:noFill/>
          <a:ln w="9525">
            <a:noFill/>
            <a:miter lim="800000"/>
            <a:headEnd/>
            <a:tailEnd/>
          </a:ln>
        </p:spPr>
      </p:pic>
      <p:pic>
        <p:nvPicPr>
          <p:cNvPr id="7173" name="Picture 7" descr="https://upload.wikimedia.org/wikipedia/commons/thumb/7/75/Walter_Fiers.jpg/200px-Walter_Fiers.jpg"/>
          <p:cNvPicPr>
            <a:picLocks noChangeAspect="1" noChangeArrowheads="1"/>
          </p:cNvPicPr>
          <p:nvPr/>
        </p:nvPicPr>
        <p:blipFill>
          <a:blip r:embed="rId3" cstate="print"/>
          <a:srcRect/>
          <a:stretch>
            <a:fillRect/>
          </a:stretch>
        </p:blipFill>
        <p:spPr bwMode="auto">
          <a:xfrm>
            <a:off x="7762875" y="2493963"/>
            <a:ext cx="1300163" cy="1736725"/>
          </a:xfrm>
          <a:prstGeom prst="rect">
            <a:avLst/>
          </a:prstGeom>
          <a:noFill/>
          <a:ln w="9525">
            <a:noFill/>
            <a:miter lim="800000"/>
            <a:headEnd/>
            <a:tailEnd/>
          </a:ln>
        </p:spPr>
      </p:pic>
      <p:pic>
        <p:nvPicPr>
          <p:cNvPr id="7174" name="Picture 9" descr="Craigventer2.jpg"/>
          <p:cNvPicPr>
            <a:picLocks noChangeAspect="1" noChangeArrowheads="1"/>
          </p:cNvPicPr>
          <p:nvPr/>
        </p:nvPicPr>
        <p:blipFill>
          <a:blip r:embed="rId4" cstate="print"/>
          <a:srcRect/>
          <a:stretch>
            <a:fillRect/>
          </a:stretch>
        </p:blipFill>
        <p:spPr bwMode="auto">
          <a:xfrm>
            <a:off x="7734300" y="4375150"/>
            <a:ext cx="1295400" cy="1943100"/>
          </a:xfrm>
          <a:prstGeom prst="rect">
            <a:avLst/>
          </a:prstGeom>
          <a:noFill/>
          <a:ln w="9525">
            <a:noFill/>
            <a:miter lim="800000"/>
            <a:headEnd/>
            <a:tailEnd/>
          </a:ln>
        </p:spPr>
      </p:pic>
      <p:sp>
        <p:nvSpPr>
          <p:cNvPr id="7" name="Номер слайда 6"/>
          <p:cNvSpPr>
            <a:spLocks noGrp="1"/>
          </p:cNvSpPr>
          <p:nvPr>
            <p:ph type="sldNum" sz="quarter" idx="12"/>
          </p:nvPr>
        </p:nvSpPr>
        <p:spPr/>
        <p:txBody>
          <a:bodyPr/>
          <a:lstStyle/>
          <a:p>
            <a:pPr>
              <a:defRPr/>
            </a:pPr>
            <a:fld id="{60A66CEE-E414-4CA3-95AA-A3D5D6C9A263}" type="slidenum">
              <a:rPr lang="ru-RU" altLang="ru-RU" smtClean="0"/>
              <a:pPr>
                <a:defRPr/>
              </a:pPr>
              <a:t>10</a:t>
            </a:fld>
            <a:endParaRPr lang="ru-RU" alt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575" y="1854395"/>
            <a:ext cx="8756190" cy="1746055"/>
          </a:xfrm>
        </p:spPr>
        <p:txBody>
          <a:bodyPr>
            <a:noAutofit/>
          </a:bodyPr>
          <a:lstStyle/>
          <a:p>
            <a:r>
              <a:rPr lang="ru-RU" b="1" dirty="0" smtClean="0"/>
              <a:t>Геном</a:t>
            </a:r>
            <a:r>
              <a:rPr lang="ru-RU" dirty="0"/>
              <a:t> — совокупность </a:t>
            </a:r>
            <a:r>
              <a:rPr lang="ru-RU" dirty="0" smtClean="0">
                <a:solidFill>
                  <a:srgbClr val="FF0000"/>
                </a:solidFill>
              </a:rPr>
              <a:t>наследственной</a:t>
            </a:r>
            <a:r>
              <a:rPr lang="ru-RU" dirty="0" smtClean="0"/>
              <a:t>  </a:t>
            </a:r>
            <a:r>
              <a:rPr lang="ru-RU" dirty="0" smtClean="0">
                <a:solidFill>
                  <a:srgbClr val="C00000"/>
                </a:solidFill>
              </a:rPr>
              <a:t>информации</a:t>
            </a:r>
            <a:r>
              <a:rPr lang="ru-RU" dirty="0" smtClean="0"/>
              <a:t> организма</a:t>
            </a:r>
            <a:r>
              <a:rPr lang="ru-RU" dirty="0"/>
              <a:t> </a:t>
            </a:r>
          </a:p>
        </p:txBody>
      </p:sp>
      <p:sp>
        <p:nvSpPr>
          <p:cNvPr id="4" name="Подзаголовок 3"/>
          <p:cNvSpPr>
            <a:spLocks noGrp="1"/>
          </p:cNvSpPr>
          <p:nvPr>
            <p:ph type="subTitle" idx="1"/>
          </p:nvPr>
        </p:nvSpPr>
        <p:spPr>
          <a:xfrm>
            <a:off x="1333270" y="4197100"/>
            <a:ext cx="6400800" cy="1267365"/>
          </a:xfrm>
        </p:spPr>
        <p:txBody>
          <a:bodyPr>
            <a:normAutofit/>
          </a:bodyPr>
          <a:lstStyle/>
          <a:p>
            <a:r>
              <a:rPr lang="ru-RU" dirty="0" smtClean="0"/>
              <a:t>Что это значит?</a:t>
            </a:r>
          </a:p>
          <a:p>
            <a:r>
              <a:rPr lang="ru-RU" dirty="0" smtClean="0"/>
              <a:t>Как проверить?</a:t>
            </a:r>
          </a:p>
        </p:txBody>
      </p:sp>
      <p:sp>
        <p:nvSpPr>
          <p:cNvPr id="3" name="Номер слайда 2"/>
          <p:cNvSpPr>
            <a:spLocks noGrp="1"/>
          </p:cNvSpPr>
          <p:nvPr>
            <p:ph type="sldNum" sz="quarter" idx="12"/>
          </p:nvPr>
        </p:nvSpPr>
        <p:spPr/>
        <p:txBody>
          <a:bodyPr/>
          <a:lstStyle/>
          <a:p>
            <a:fld id="{51B0424B-BA00-4C1D-946A-CCF19F3E8C64}"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51B0424B-BA00-4C1D-946A-CCF19F3E8C64}" type="slidenum">
              <a:rPr lang="ru-RU" smtClean="0"/>
              <a:pPr/>
              <a:t>12</a:t>
            </a:fld>
            <a:endParaRPr lang="ru-RU"/>
          </a:p>
        </p:txBody>
      </p:sp>
      <p:pic>
        <p:nvPicPr>
          <p:cNvPr id="5" name="Рисунок 4" descr="a_4014efea.jpg"/>
          <p:cNvPicPr>
            <a:picLocks noChangeAspect="1"/>
          </p:cNvPicPr>
          <p:nvPr/>
        </p:nvPicPr>
        <p:blipFill>
          <a:blip r:embed="rId3" cstate="print"/>
          <a:stretch>
            <a:fillRect/>
          </a:stretch>
        </p:blipFill>
        <p:spPr>
          <a:xfrm>
            <a:off x="155425" y="1124700"/>
            <a:ext cx="1905000" cy="2447925"/>
          </a:xfrm>
          <a:prstGeom prst="rect">
            <a:avLst/>
          </a:prstGeom>
        </p:spPr>
      </p:pic>
      <p:sp>
        <p:nvSpPr>
          <p:cNvPr id="6" name="TextBox 5"/>
          <p:cNvSpPr txBox="1"/>
          <p:nvPr/>
        </p:nvSpPr>
        <p:spPr>
          <a:xfrm>
            <a:off x="1998865" y="1163105"/>
            <a:ext cx="2419515" cy="1569660"/>
          </a:xfrm>
          <a:prstGeom prst="rect">
            <a:avLst/>
          </a:prstGeom>
          <a:noFill/>
        </p:spPr>
        <p:txBody>
          <a:bodyPr wrap="square" rtlCol="0">
            <a:spAutoFit/>
          </a:bodyPr>
          <a:lstStyle/>
          <a:p>
            <a:r>
              <a:rPr lang="ru-RU" sz="2400" dirty="0" smtClean="0"/>
              <a:t>Евгений </a:t>
            </a:r>
            <a:r>
              <a:rPr lang="ru-RU" sz="2400" dirty="0" err="1" smtClean="0"/>
              <a:t>Галимов</a:t>
            </a:r>
            <a:endParaRPr lang="ru-RU" sz="2400" dirty="0" smtClean="0"/>
          </a:p>
          <a:p>
            <a:r>
              <a:rPr lang="en-US" sz="2400" dirty="0" smtClean="0"/>
              <a:t>University College</a:t>
            </a:r>
            <a:r>
              <a:rPr lang="ru-RU" sz="2400" dirty="0" smtClean="0"/>
              <a:t> </a:t>
            </a:r>
            <a:r>
              <a:rPr lang="en-US" sz="2400" dirty="0" smtClean="0"/>
              <a:t>London</a:t>
            </a:r>
          </a:p>
          <a:p>
            <a:endParaRPr lang="ru-RU" sz="2400" dirty="0"/>
          </a:p>
        </p:txBody>
      </p:sp>
      <p:sp>
        <p:nvSpPr>
          <p:cNvPr id="7" name="TextBox 6"/>
          <p:cNvSpPr txBox="1"/>
          <p:nvPr/>
        </p:nvSpPr>
        <p:spPr>
          <a:xfrm>
            <a:off x="6684274" y="1163105"/>
            <a:ext cx="2189085" cy="1938992"/>
          </a:xfrm>
          <a:prstGeom prst="rect">
            <a:avLst/>
          </a:prstGeom>
          <a:noFill/>
        </p:spPr>
        <p:txBody>
          <a:bodyPr wrap="square" rtlCol="0">
            <a:spAutoFit/>
          </a:bodyPr>
          <a:lstStyle/>
          <a:p>
            <a:r>
              <a:rPr lang="ru-RU" sz="2400" dirty="0" smtClean="0"/>
              <a:t>Артур </a:t>
            </a:r>
            <a:r>
              <a:rPr lang="ru-RU" sz="2400" dirty="0" err="1" smtClean="0"/>
              <a:t>Галимов</a:t>
            </a:r>
            <a:endParaRPr lang="ru-RU" sz="2400" dirty="0" smtClean="0"/>
          </a:p>
          <a:p>
            <a:r>
              <a:rPr lang="en-US" sz="2400" dirty="0"/>
              <a:t>ARTORG Center for Biomedical </a:t>
            </a:r>
            <a:endParaRPr lang="en-US" sz="2400" dirty="0" smtClean="0"/>
          </a:p>
          <a:p>
            <a:r>
              <a:rPr lang="en-US" sz="2400" dirty="0" smtClean="0"/>
              <a:t>Engineering </a:t>
            </a:r>
            <a:r>
              <a:rPr lang="en-US" sz="2400" dirty="0"/>
              <a:t>Research (Bern)</a:t>
            </a:r>
            <a:endParaRPr lang="ru-RU" sz="2400" dirty="0"/>
          </a:p>
        </p:txBody>
      </p:sp>
      <p:pic>
        <p:nvPicPr>
          <p:cNvPr id="8" name="Picture 12" descr="https://media.licdn.com/mpr/mpr/shrinknp_400_400/AAEAAQAAAAAAAAMIAAAAJDRlOGQ4YWZmLTYzOTQtNDI2ZC1hZjhjLTY4MTU2NjQwYzJjYw.jpg"/>
          <p:cNvPicPr>
            <a:picLocks noChangeAspect="1" noChangeArrowheads="1"/>
          </p:cNvPicPr>
          <p:nvPr/>
        </p:nvPicPr>
        <p:blipFill>
          <a:blip r:embed="rId4" cstate="print"/>
          <a:srcRect/>
          <a:stretch>
            <a:fillRect/>
          </a:stretch>
        </p:blipFill>
        <p:spPr bwMode="auto">
          <a:xfrm>
            <a:off x="4264760" y="1124700"/>
            <a:ext cx="2419515" cy="2419515"/>
          </a:xfrm>
          <a:prstGeom prst="rect">
            <a:avLst/>
          </a:prstGeom>
          <a:noFill/>
        </p:spPr>
      </p:pic>
      <p:sp>
        <p:nvSpPr>
          <p:cNvPr id="11" name="Прямоугольник 10"/>
          <p:cNvSpPr/>
          <p:nvPr/>
        </p:nvSpPr>
        <p:spPr>
          <a:xfrm>
            <a:off x="347450" y="202980"/>
            <a:ext cx="8564315" cy="523220"/>
          </a:xfrm>
          <a:prstGeom prst="rect">
            <a:avLst/>
          </a:prstGeom>
        </p:spPr>
        <p:txBody>
          <a:bodyPr wrap="square">
            <a:spAutoFit/>
          </a:bodyPr>
          <a:lstStyle/>
          <a:p>
            <a:r>
              <a:rPr lang="ru-RU" sz="2800" dirty="0" smtClean="0"/>
              <a:t>Что такое </a:t>
            </a:r>
            <a:r>
              <a:rPr lang="ru-RU" sz="2800" dirty="0" smtClean="0">
                <a:solidFill>
                  <a:srgbClr val="FF0000"/>
                </a:solidFill>
              </a:rPr>
              <a:t>НАСЛЕДСТВЕННАЯ информация</a:t>
            </a:r>
            <a:r>
              <a:rPr lang="ru-RU" sz="2800" dirty="0" smtClean="0"/>
              <a:t>?</a:t>
            </a:r>
          </a:p>
        </p:txBody>
      </p:sp>
      <p:sp>
        <p:nvSpPr>
          <p:cNvPr id="2" name="TextBox 1"/>
          <p:cNvSpPr txBox="1"/>
          <p:nvPr/>
        </p:nvSpPr>
        <p:spPr>
          <a:xfrm>
            <a:off x="155425" y="3544215"/>
            <a:ext cx="8641124" cy="3139321"/>
          </a:xfrm>
          <a:prstGeom prst="rect">
            <a:avLst/>
          </a:prstGeom>
          <a:noFill/>
        </p:spPr>
        <p:txBody>
          <a:bodyPr wrap="square" rtlCol="0">
            <a:spAutoFit/>
          </a:bodyPr>
          <a:lstStyle/>
          <a:p>
            <a:r>
              <a:rPr lang="ru-RU" sz="2400" dirty="0" smtClean="0"/>
              <a:t>Женя и Артур получили от родителей одинаковую наследственную информацию, т.к. они однояйцевые близнецы – развились их одной и той же оплодотворенной яйцеклетки – </a:t>
            </a:r>
            <a:r>
              <a:rPr lang="ru-RU" sz="2400" b="1" dirty="0" smtClean="0"/>
              <a:t>зиготы</a:t>
            </a:r>
            <a:r>
              <a:rPr lang="en-US" sz="2400" b="1" dirty="0" smtClean="0"/>
              <a:t/>
            </a:r>
            <a:br>
              <a:rPr lang="en-US" sz="2400" b="1" dirty="0" smtClean="0"/>
            </a:br>
            <a:endParaRPr lang="ru-RU" b="1" dirty="0" smtClean="0"/>
          </a:p>
          <a:p>
            <a:r>
              <a:rPr lang="ru-RU" sz="2400" b="1" dirty="0" smtClean="0"/>
              <a:t>Очевидно:</a:t>
            </a:r>
            <a:r>
              <a:rPr lang="ru-RU" b="1" dirty="0" smtClean="0"/>
              <a:t> </a:t>
            </a:r>
            <a:br>
              <a:rPr lang="ru-RU" b="1" dirty="0" smtClean="0"/>
            </a:br>
            <a:r>
              <a:rPr lang="ru-RU" sz="2000" b="1" dirty="0" smtClean="0"/>
              <a:t>- Место будущей работы  не входит </a:t>
            </a:r>
            <a:r>
              <a:rPr lang="ru-RU" sz="2000" dirty="0" smtClean="0"/>
              <a:t>в наследственную информацию.</a:t>
            </a:r>
          </a:p>
          <a:p>
            <a:r>
              <a:rPr lang="ru-RU" sz="2000" b="1" dirty="0" smtClean="0"/>
              <a:t>- Но кое-что входит: </a:t>
            </a:r>
            <a:r>
              <a:rPr lang="ru-RU" sz="2000" dirty="0" smtClean="0"/>
              <a:t>когда они одновременно поступили на наш факультет</a:t>
            </a:r>
            <a:r>
              <a:rPr lang="en-US" sz="2000" dirty="0" smtClean="0"/>
              <a:t> </a:t>
            </a:r>
            <a:r>
              <a:rPr lang="ru-RU" sz="2000" dirty="0" smtClean="0"/>
              <a:t>я их не различал </a:t>
            </a:r>
            <a:endParaRPr lang="ru-RU" sz="2000" dirty="0"/>
          </a:p>
        </p:txBody>
      </p:sp>
    </p:spTree>
    <p:extLst>
      <p:ext uri="{BB962C8B-B14F-4D97-AF65-F5344CB8AC3E}">
        <p14:creationId xmlns:p14="http://schemas.microsoft.com/office/powerpoint/2010/main" xmlns="" val="759422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13</a:t>
            </a:fld>
            <a:endParaRPr lang="ru-RU"/>
          </a:p>
        </p:txBody>
      </p:sp>
      <p:sp>
        <p:nvSpPr>
          <p:cNvPr id="104450" name="AutoShape 2" descr="Картинки по запросу евгений галимов фб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2" name="AutoShape 4" descr="Картинки по запросу евгений галимов фб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4" name="AutoShape 6" descr="Картинки по запросу евгений галимов фб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6" name="AutoShape 8" descr="http://k.7w7.us/vk/cs1433.vkontakte.ru/u5358590/a_4014efe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458" name="AutoShape 10" descr="Артур Галим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462" name="Picture 14" descr="Картинки по запросу Однояйцевые близнецы"/>
          <p:cNvPicPr>
            <a:picLocks noChangeAspect="1" noChangeArrowheads="1"/>
          </p:cNvPicPr>
          <p:nvPr/>
        </p:nvPicPr>
        <p:blipFill>
          <a:blip r:embed="rId2" cstate="print"/>
          <a:srcRect/>
          <a:stretch>
            <a:fillRect/>
          </a:stretch>
        </p:blipFill>
        <p:spPr bwMode="auto">
          <a:xfrm>
            <a:off x="846715" y="165101"/>
            <a:ext cx="2682696" cy="1650890"/>
          </a:xfrm>
          <a:prstGeom prst="rect">
            <a:avLst/>
          </a:prstGeom>
          <a:noFill/>
        </p:spPr>
      </p:pic>
      <p:pic>
        <p:nvPicPr>
          <p:cNvPr id="104464" name="Picture 16" descr="Картинки по запросу Однояйцевые близнецы"/>
          <p:cNvPicPr>
            <a:picLocks noChangeAspect="1" noChangeArrowheads="1"/>
          </p:cNvPicPr>
          <p:nvPr/>
        </p:nvPicPr>
        <p:blipFill>
          <a:blip r:embed="rId3" cstate="print"/>
          <a:srcRect/>
          <a:stretch>
            <a:fillRect/>
          </a:stretch>
        </p:blipFill>
        <p:spPr bwMode="auto">
          <a:xfrm>
            <a:off x="4869439" y="200255"/>
            <a:ext cx="2575353" cy="1713781"/>
          </a:xfrm>
          <a:prstGeom prst="rect">
            <a:avLst/>
          </a:prstGeom>
          <a:noFill/>
        </p:spPr>
      </p:pic>
      <p:pic>
        <p:nvPicPr>
          <p:cNvPr id="104466" name="Picture 18" descr="http://pulson.ru/wp-content/uploads/2013/08/0_68ab1_bbc80bdd_orig.jpg"/>
          <p:cNvPicPr>
            <a:picLocks noChangeAspect="1" noChangeArrowheads="1"/>
          </p:cNvPicPr>
          <p:nvPr/>
        </p:nvPicPr>
        <p:blipFill>
          <a:blip r:embed="rId4" cstate="print"/>
          <a:srcRect/>
          <a:stretch>
            <a:fillRect/>
          </a:stretch>
        </p:blipFill>
        <p:spPr bwMode="auto">
          <a:xfrm>
            <a:off x="846716" y="2046420"/>
            <a:ext cx="2682696" cy="1674769"/>
          </a:xfrm>
          <a:prstGeom prst="rect">
            <a:avLst/>
          </a:prstGeom>
          <a:noFill/>
        </p:spPr>
      </p:pic>
      <p:pic>
        <p:nvPicPr>
          <p:cNvPr id="104468" name="Picture 20" descr="Однояйцевые близнецы (2)"/>
          <p:cNvPicPr>
            <a:picLocks noChangeAspect="1" noChangeArrowheads="1"/>
          </p:cNvPicPr>
          <p:nvPr/>
        </p:nvPicPr>
        <p:blipFill>
          <a:blip r:embed="rId5" cstate="print"/>
          <a:srcRect/>
          <a:stretch>
            <a:fillRect/>
          </a:stretch>
        </p:blipFill>
        <p:spPr bwMode="auto">
          <a:xfrm>
            <a:off x="4865069" y="4000159"/>
            <a:ext cx="3033995" cy="1894080"/>
          </a:xfrm>
          <a:prstGeom prst="rect">
            <a:avLst/>
          </a:prstGeom>
          <a:noFill/>
        </p:spPr>
      </p:pic>
      <p:pic>
        <p:nvPicPr>
          <p:cNvPr id="104470" name="Picture 22" descr="Однояйцевые близнецы (5)"/>
          <p:cNvPicPr>
            <a:picLocks noChangeAspect="1" noChangeArrowheads="1"/>
          </p:cNvPicPr>
          <p:nvPr/>
        </p:nvPicPr>
        <p:blipFill>
          <a:blip r:embed="rId6" cstate="print"/>
          <a:srcRect/>
          <a:stretch>
            <a:fillRect/>
          </a:stretch>
        </p:blipFill>
        <p:spPr bwMode="auto">
          <a:xfrm>
            <a:off x="4865069" y="2083759"/>
            <a:ext cx="2664116" cy="1663170"/>
          </a:xfrm>
          <a:prstGeom prst="rect">
            <a:avLst/>
          </a:prstGeom>
          <a:noFill/>
        </p:spPr>
      </p:pic>
      <p:pic>
        <p:nvPicPr>
          <p:cNvPr id="104472" name="Picture 24" descr="http://www.1nep.ru/upload/medialibrary/e92/kurenie_02.jpg"/>
          <p:cNvPicPr>
            <a:picLocks noChangeAspect="1" noChangeArrowheads="1"/>
          </p:cNvPicPr>
          <p:nvPr/>
        </p:nvPicPr>
        <p:blipFill>
          <a:blip r:embed="rId7" cstate="print"/>
          <a:srcRect l="14822" r="15563"/>
          <a:stretch>
            <a:fillRect/>
          </a:stretch>
        </p:blipFill>
        <p:spPr bwMode="auto">
          <a:xfrm>
            <a:off x="846714" y="4005075"/>
            <a:ext cx="2841971" cy="1889164"/>
          </a:xfrm>
          <a:prstGeom prst="rect">
            <a:avLst/>
          </a:prstGeom>
          <a:noFill/>
        </p:spPr>
      </p:pic>
      <p:sp>
        <p:nvSpPr>
          <p:cNvPr id="14" name="Прямоугольник 13"/>
          <p:cNvSpPr/>
          <p:nvPr/>
        </p:nvSpPr>
        <p:spPr>
          <a:xfrm>
            <a:off x="165209" y="6063962"/>
            <a:ext cx="8564315" cy="584775"/>
          </a:xfrm>
          <a:prstGeom prst="rect">
            <a:avLst/>
          </a:prstGeom>
        </p:spPr>
        <p:txBody>
          <a:bodyPr wrap="square">
            <a:spAutoFit/>
          </a:bodyPr>
          <a:lstStyle/>
          <a:p>
            <a:r>
              <a:rPr lang="ru-RU" sz="3200" dirty="0" smtClean="0"/>
              <a:t>Еще примеры из интернета</a:t>
            </a:r>
          </a:p>
        </p:txBody>
      </p:sp>
    </p:spTree>
    <p:extLst>
      <p:ext uri="{BB962C8B-B14F-4D97-AF65-F5344CB8AC3E}">
        <p14:creationId xmlns:p14="http://schemas.microsoft.com/office/powerpoint/2010/main" xmlns="" val="294095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227"/>
          </a:xfrm>
        </p:spPr>
        <p:txBody>
          <a:bodyPr>
            <a:normAutofit fontScale="90000"/>
          </a:bodyPr>
          <a:lstStyle/>
          <a:p>
            <a:r>
              <a:rPr lang="ru-RU" dirty="0" smtClean="0"/>
              <a:t>Что такое информация?</a:t>
            </a:r>
            <a:endParaRPr lang="ru-RU" dirty="0"/>
          </a:p>
        </p:txBody>
      </p:sp>
      <p:sp>
        <p:nvSpPr>
          <p:cNvPr id="3" name="Объект 2"/>
          <p:cNvSpPr>
            <a:spLocks noGrp="1"/>
          </p:cNvSpPr>
          <p:nvPr>
            <p:ph idx="1"/>
          </p:nvPr>
        </p:nvSpPr>
        <p:spPr>
          <a:xfrm>
            <a:off x="490140" y="1316725"/>
            <a:ext cx="8229600" cy="3778366"/>
          </a:xfrm>
        </p:spPr>
        <p:txBody>
          <a:bodyPr/>
          <a:lstStyle/>
          <a:p>
            <a:r>
              <a:rPr lang="ru-RU" dirty="0" smtClean="0"/>
              <a:t>«Правда ли, что </a:t>
            </a:r>
            <a:r>
              <a:rPr lang="ru-RU" dirty="0" err="1" smtClean="0"/>
              <a:t>Иштоян</a:t>
            </a:r>
            <a:r>
              <a:rPr lang="ru-RU" dirty="0" smtClean="0"/>
              <a:t> выиграл в лотерею машину?»</a:t>
            </a:r>
            <a:br>
              <a:rPr lang="ru-RU" dirty="0" smtClean="0"/>
            </a:br>
            <a:endParaRPr lang="ru-RU" dirty="0" smtClean="0"/>
          </a:p>
          <a:p>
            <a:r>
              <a:rPr lang="ru-RU" dirty="0" smtClean="0"/>
              <a:t>«</a:t>
            </a:r>
            <a:r>
              <a:rPr lang="ru-RU" b="1" dirty="0" smtClean="0"/>
              <a:t>Правда</a:t>
            </a:r>
            <a:r>
              <a:rPr lang="ru-RU" dirty="0" smtClean="0"/>
              <a:t>. Но не </a:t>
            </a:r>
            <a:r>
              <a:rPr lang="ru-RU" dirty="0" err="1" smtClean="0"/>
              <a:t>Иштоян</a:t>
            </a:r>
            <a:r>
              <a:rPr lang="ru-RU" dirty="0" smtClean="0"/>
              <a:t>, а  Петросян, не машину, а швейную машинку; не в лотерею,  а в карты; и не выиграл, а проиграл»</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14</a:t>
            </a:fld>
            <a:endParaRPr lang="ru-RU"/>
          </a:p>
        </p:txBody>
      </p:sp>
      <p:sp>
        <p:nvSpPr>
          <p:cNvPr id="5" name="TextBox 4"/>
          <p:cNvSpPr txBox="1"/>
          <p:nvPr/>
        </p:nvSpPr>
        <p:spPr>
          <a:xfrm>
            <a:off x="731500" y="5272440"/>
            <a:ext cx="6731586" cy="523220"/>
          </a:xfrm>
          <a:prstGeom prst="rect">
            <a:avLst/>
          </a:prstGeom>
          <a:noFill/>
        </p:spPr>
        <p:txBody>
          <a:bodyPr wrap="none" rtlCol="0">
            <a:spAutoFit/>
          </a:bodyPr>
          <a:lstStyle/>
          <a:p>
            <a:r>
              <a:rPr lang="ru-RU" sz="2800" i="1" dirty="0" smtClean="0"/>
              <a:t>Сколько информации в  этом сообщении?</a:t>
            </a:r>
            <a:endParaRPr lang="ru-RU" sz="2800" i="1" dirty="0"/>
          </a:p>
        </p:txBody>
      </p:sp>
    </p:spTree>
    <p:extLst>
      <p:ext uri="{BB962C8B-B14F-4D97-AF65-F5344CB8AC3E}">
        <p14:creationId xmlns:p14="http://schemas.microsoft.com/office/powerpoint/2010/main" xmlns="" val="491549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0640" y="1278319"/>
            <a:ext cx="8641125" cy="1591814"/>
          </a:xfrm>
        </p:spPr>
        <p:txBody>
          <a:bodyPr>
            <a:noAutofit/>
          </a:bodyPr>
          <a:lstStyle/>
          <a:p>
            <a:pPr algn="l"/>
            <a:r>
              <a:rPr lang="ru-RU" dirty="0" smtClean="0">
                <a:solidFill>
                  <a:schemeClr val="tx1"/>
                </a:solidFill>
              </a:rPr>
              <a:t>Наследственная информация (генотип) определяет как  выглядит и действует организм (фенотип) и передается его потомкам.</a:t>
            </a:r>
            <a:endParaRPr lang="ru-RU" dirty="0">
              <a:solidFill>
                <a:schemeClr val="tx1"/>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15</a:t>
            </a:fld>
            <a:endParaRPr lang="ru-RU" dirty="0"/>
          </a:p>
        </p:txBody>
      </p:sp>
      <p:sp>
        <p:nvSpPr>
          <p:cNvPr id="10" name="Подзаголовок 2"/>
          <p:cNvSpPr txBox="1">
            <a:spLocks/>
          </p:cNvSpPr>
          <p:nvPr/>
        </p:nvSpPr>
        <p:spPr>
          <a:xfrm>
            <a:off x="232236" y="3313784"/>
            <a:ext cx="8602720" cy="261154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tx1"/>
                </a:solidFill>
              </a:rPr>
              <a:t>Наследственная информация – основной </a:t>
            </a:r>
            <a:r>
              <a:rPr lang="ru-RU" u="sng" dirty="0" smtClean="0">
                <a:solidFill>
                  <a:schemeClr val="tx1"/>
                </a:solidFill>
              </a:rPr>
              <a:t>функциональный</a:t>
            </a:r>
            <a:r>
              <a:rPr lang="ru-RU" dirty="0" smtClean="0">
                <a:solidFill>
                  <a:schemeClr val="tx1"/>
                </a:solidFill>
              </a:rPr>
              <a:t> признак живого организма. </a:t>
            </a:r>
            <a:endParaRPr lang="en-US" dirty="0" smtClean="0">
              <a:solidFill>
                <a:schemeClr val="tx1"/>
              </a:solidFill>
            </a:endParaRPr>
          </a:p>
          <a:p>
            <a:pPr algn="l"/>
            <a:r>
              <a:rPr lang="ru-RU" dirty="0" smtClean="0">
                <a:solidFill>
                  <a:schemeClr val="tx1"/>
                </a:solidFill>
              </a:rPr>
              <a:t>Биологи формулируют так: </a:t>
            </a:r>
            <a:br>
              <a:rPr lang="ru-RU" dirty="0" smtClean="0">
                <a:solidFill>
                  <a:schemeClr val="tx1"/>
                </a:solidFill>
              </a:rPr>
            </a:br>
            <a:endParaRPr lang="en-US" dirty="0" smtClean="0">
              <a:solidFill>
                <a:schemeClr val="tx1"/>
              </a:solidFill>
            </a:endParaRPr>
          </a:p>
          <a:p>
            <a:pPr algn="l"/>
            <a:r>
              <a:rPr lang="ru-RU" dirty="0" smtClean="0">
                <a:solidFill>
                  <a:schemeClr val="tx1"/>
                </a:solidFill>
              </a:rPr>
              <a:t>         </a:t>
            </a:r>
            <a:r>
              <a:rPr lang="en-US" dirty="0" smtClean="0">
                <a:solidFill>
                  <a:schemeClr val="tx1"/>
                </a:solidFill>
              </a:rPr>
              <a:t>“</a:t>
            </a:r>
            <a:r>
              <a:rPr lang="ru-RU" dirty="0" smtClean="0">
                <a:solidFill>
                  <a:schemeClr val="tx1"/>
                </a:solidFill>
              </a:rPr>
              <a:t>наследственность и изменчивость</a:t>
            </a:r>
            <a:r>
              <a:rPr lang="en-US" dirty="0" smtClean="0">
                <a:solidFill>
                  <a:schemeClr val="tx1"/>
                </a:solidFill>
              </a:rPr>
              <a:t>”</a:t>
            </a:r>
            <a:endParaRPr lang="ru-RU" dirty="0">
              <a:solidFill>
                <a:schemeClr val="tx1"/>
              </a:solidFill>
            </a:endParaRPr>
          </a:p>
        </p:txBody>
      </p:sp>
      <p:sp>
        <p:nvSpPr>
          <p:cNvPr id="11" name="Заголовок 8"/>
          <p:cNvSpPr>
            <a:spLocks noGrp="1"/>
          </p:cNvSpPr>
          <p:nvPr>
            <p:ph type="ctrTitle"/>
          </p:nvPr>
        </p:nvSpPr>
        <p:spPr>
          <a:xfrm>
            <a:off x="170940" y="202775"/>
            <a:ext cx="8740825" cy="921926"/>
          </a:xfrm>
        </p:spPr>
        <p:txBody>
          <a:bodyPr/>
          <a:lstStyle/>
          <a:p>
            <a:r>
              <a:rPr lang="ru-RU" dirty="0" smtClean="0"/>
              <a:t>Ликбез</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down)">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0"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24260" y="202980"/>
            <a:ext cx="8229600" cy="734847"/>
          </a:xfrm>
        </p:spPr>
        <p:txBody>
          <a:bodyPr>
            <a:normAutofit fontScale="90000"/>
          </a:bodyPr>
          <a:lstStyle/>
          <a:p>
            <a:r>
              <a:rPr lang="ru-RU" b="1" dirty="0" smtClean="0"/>
              <a:t>Информацию можно закодировать, перекодировать и прочитать</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16</a:t>
            </a:fld>
            <a:endParaRPr lang="ru-RU" dirty="0"/>
          </a:p>
        </p:txBody>
      </p:sp>
      <p:sp>
        <p:nvSpPr>
          <p:cNvPr id="3" name="Подзаголовок 2"/>
          <p:cNvSpPr>
            <a:spLocks noGrp="1"/>
          </p:cNvSpPr>
          <p:nvPr>
            <p:ph type="subTitle" idx="4294967295"/>
          </p:nvPr>
        </p:nvSpPr>
        <p:spPr>
          <a:xfrm>
            <a:off x="0" y="1163105"/>
            <a:ext cx="8693150" cy="1592263"/>
          </a:xfrm>
        </p:spPr>
        <p:txBody>
          <a:bodyPr>
            <a:noAutofit/>
          </a:bodyPr>
          <a:lstStyle/>
          <a:p>
            <a:pPr algn="l"/>
            <a:r>
              <a:rPr lang="ru-RU" b="1" dirty="0" smtClean="0">
                <a:solidFill>
                  <a:schemeClr val="tx1"/>
                </a:solidFill>
              </a:rPr>
              <a:t>Носителем</a:t>
            </a:r>
            <a:r>
              <a:rPr lang="ru-RU" dirty="0" smtClean="0">
                <a:solidFill>
                  <a:schemeClr val="tx1"/>
                </a:solidFill>
              </a:rPr>
              <a:t> наследственной </a:t>
            </a:r>
            <a:r>
              <a:rPr lang="ru-RU" b="1" dirty="0" smtClean="0">
                <a:solidFill>
                  <a:schemeClr val="tx1"/>
                </a:solidFill>
              </a:rPr>
              <a:t>информации</a:t>
            </a:r>
            <a:r>
              <a:rPr lang="ru-RU" dirty="0" smtClean="0">
                <a:solidFill>
                  <a:schemeClr val="tx1"/>
                </a:solidFill>
              </a:rPr>
              <a:t> в организме являются молекулы ДНК </a:t>
            </a:r>
            <a:br>
              <a:rPr lang="ru-RU" dirty="0" smtClean="0">
                <a:solidFill>
                  <a:schemeClr val="tx1"/>
                </a:solidFill>
              </a:rPr>
            </a:br>
            <a:r>
              <a:rPr lang="ru-RU" dirty="0" smtClean="0">
                <a:solidFill>
                  <a:schemeClr val="tx1"/>
                </a:solidFill>
              </a:rPr>
              <a:t>(у многих вирусов – РНК, напр. вирус гриппа)</a:t>
            </a:r>
            <a:endParaRPr lang="ru-RU" dirty="0">
              <a:solidFill>
                <a:schemeClr val="tx1"/>
              </a:solidFill>
            </a:endParaRPr>
          </a:p>
        </p:txBody>
      </p:sp>
      <p:sp>
        <p:nvSpPr>
          <p:cNvPr id="6" name="Подзаголовок 2"/>
          <p:cNvSpPr txBox="1">
            <a:spLocks/>
          </p:cNvSpPr>
          <p:nvPr/>
        </p:nvSpPr>
        <p:spPr>
          <a:xfrm>
            <a:off x="239776" y="3851455"/>
            <a:ext cx="8671989" cy="12541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tx1"/>
                </a:solidFill>
              </a:rPr>
              <a:t>Первоначально хранится в оплодотворенной яйцеклетке – </a:t>
            </a:r>
            <a:r>
              <a:rPr lang="ru-RU" b="1" dirty="0" smtClean="0">
                <a:solidFill>
                  <a:schemeClr val="tx1"/>
                </a:solidFill>
              </a:rPr>
              <a:t>зиготе </a:t>
            </a:r>
            <a:r>
              <a:rPr lang="ru-RU" dirty="0" smtClean="0">
                <a:solidFill>
                  <a:schemeClr val="tx1"/>
                </a:solidFill>
              </a:rPr>
              <a:t>(у эукариот)</a:t>
            </a:r>
            <a:endParaRPr lang="ru-RU" dirty="0">
              <a:solidFill>
                <a:schemeClr val="tx1"/>
              </a:solidFill>
            </a:endParaRPr>
          </a:p>
        </p:txBody>
      </p:sp>
      <p:sp>
        <p:nvSpPr>
          <p:cNvPr id="10" name="Подзаголовок 2"/>
          <p:cNvSpPr txBox="1">
            <a:spLocks/>
          </p:cNvSpPr>
          <p:nvPr/>
        </p:nvSpPr>
        <p:spPr>
          <a:xfrm>
            <a:off x="232235" y="2737710"/>
            <a:ext cx="8671989" cy="10381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tx1"/>
                </a:solidFill>
              </a:rPr>
              <a:t>Значит, геном сосредоточен в совокупности всей ДНК организма</a:t>
            </a:r>
            <a:r>
              <a:rPr lang="en-US" dirty="0" smtClean="0">
                <a:solidFill>
                  <a:schemeClr val="tx1"/>
                </a:solidFill>
              </a:rPr>
              <a:t>. </a:t>
            </a:r>
            <a:endParaRPr lang="ru-RU" dirty="0">
              <a:solidFill>
                <a:schemeClr val="tx1"/>
              </a:solidFill>
            </a:endParaRPr>
          </a:p>
        </p:txBody>
      </p:sp>
      <p:sp>
        <p:nvSpPr>
          <p:cNvPr id="7" name="Подзаголовок 2"/>
          <p:cNvSpPr txBox="1">
            <a:spLocks/>
          </p:cNvSpPr>
          <p:nvPr/>
        </p:nvSpPr>
        <p:spPr>
          <a:xfrm>
            <a:off x="270641" y="5170430"/>
            <a:ext cx="8602720" cy="125416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tx1"/>
                </a:solidFill>
              </a:rPr>
              <a:t>Копируется </a:t>
            </a:r>
            <a:r>
              <a:rPr lang="ru-RU" dirty="0" err="1" smtClean="0">
                <a:solidFill>
                  <a:schemeClr val="tx1"/>
                </a:solidFill>
              </a:rPr>
              <a:t>один-к-одному</a:t>
            </a:r>
            <a:r>
              <a:rPr lang="ru-RU" dirty="0" smtClean="0">
                <a:solidFill>
                  <a:schemeClr val="tx1"/>
                </a:solidFill>
              </a:rPr>
              <a:t> во все клетки организма (репликация)</a:t>
            </a:r>
            <a:endParaRPr lang="ru-RU"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P spid="10" grpId="0" build="allAtOnce"/>
      <p:bldP spid="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34847"/>
          </a:xfrm>
        </p:spPr>
        <p:txBody>
          <a:bodyPr>
            <a:normAutofit fontScale="90000"/>
          </a:bodyPr>
          <a:lstStyle/>
          <a:p>
            <a:r>
              <a:rPr lang="ru-RU" dirty="0" smtClean="0">
                <a:latin typeface="Arial" pitchFamily="34" charset="0"/>
                <a:cs typeface="Arial" pitchFamily="34" charset="0"/>
              </a:rPr>
              <a:t>ДНК как носитель информации</a:t>
            </a:r>
            <a:endParaRPr lang="ru-RU" dirty="0">
              <a:solidFill>
                <a:schemeClr val="bg1">
                  <a:lumMod val="50000"/>
                </a:schemeClr>
              </a:solidFill>
              <a:latin typeface="Arial" pitchFamily="34" charset="0"/>
              <a:cs typeface="Arial" pitchFamily="34" charset="0"/>
            </a:endParaRPr>
          </a:p>
        </p:txBody>
      </p:sp>
      <p:sp>
        <p:nvSpPr>
          <p:cNvPr id="3" name="Содержимое 2"/>
          <p:cNvSpPr>
            <a:spLocks noGrp="1"/>
          </p:cNvSpPr>
          <p:nvPr>
            <p:ph idx="1"/>
          </p:nvPr>
        </p:nvSpPr>
        <p:spPr>
          <a:xfrm>
            <a:off x="270640" y="1239915"/>
            <a:ext cx="8602720" cy="4939605"/>
          </a:xfrm>
        </p:spPr>
        <p:txBody>
          <a:bodyPr>
            <a:normAutofit fontScale="92500" lnSpcReduction="10000"/>
          </a:bodyPr>
          <a:lstStyle/>
          <a:p>
            <a:r>
              <a:rPr lang="ru-RU" dirty="0" smtClean="0"/>
              <a:t>ДНК – молекула: полярный линейный  </a:t>
            </a:r>
            <a:r>
              <a:rPr lang="ru-RU" dirty="0" err="1" smtClean="0"/>
              <a:t>гетерополимер</a:t>
            </a:r>
            <a:endParaRPr lang="ru-RU" dirty="0" smtClean="0"/>
          </a:p>
          <a:p>
            <a:pPr lvl="1">
              <a:buNone/>
            </a:pPr>
            <a:r>
              <a:rPr lang="ru-RU" dirty="0" smtClean="0">
                <a:solidFill>
                  <a:srgbClr val="0070C0"/>
                </a:solidFill>
              </a:rPr>
              <a:t>Картинка – см. след. слайд</a:t>
            </a:r>
          </a:p>
          <a:p>
            <a:pPr lvl="1"/>
            <a:r>
              <a:rPr lang="ru-RU" dirty="0" smtClean="0"/>
              <a:t>При обычной температуре (в живых организмах) состоит из двух цепочек, связанных водородными связями между </a:t>
            </a:r>
            <a:r>
              <a:rPr lang="ru-RU" dirty="0" err="1" smtClean="0"/>
              <a:t>комплементарными</a:t>
            </a:r>
            <a:r>
              <a:rPr lang="ru-RU" dirty="0" smtClean="0"/>
              <a:t> основаниями </a:t>
            </a:r>
            <a:r>
              <a:rPr lang="en-US" dirty="0" smtClean="0"/>
              <a:t>A-T </a:t>
            </a:r>
            <a:r>
              <a:rPr lang="ru-RU" dirty="0" smtClean="0"/>
              <a:t>и </a:t>
            </a:r>
            <a:r>
              <a:rPr lang="en-US" dirty="0" smtClean="0"/>
              <a:t>G-C</a:t>
            </a:r>
            <a:endParaRPr lang="ru-RU" dirty="0" smtClean="0"/>
          </a:p>
          <a:p>
            <a:pPr lvl="1"/>
            <a:r>
              <a:rPr lang="ru-RU" dirty="0" smtClean="0"/>
              <a:t>Очень устойчива ко внешним воздействиям </a:t>
            </a:r>
            <a:br>
              <a:rPr lang="ru-RU" dirty="0" smtClean="0"/>
            </a:br>
            <a:r>
              <a:rPr lang="ru-RU" dirty="0" smtClean="0"/>
              <a:t>(получена и </a:t>
            </a:r>
            <a:r>
              <a:rPr lang="ru-RU" dirty="0" err="1" smtClean="0"/>
              <a:t>секвенирована</a:t>
            </a:r>
            <a:r>
              <a:rPr lang="ru-RU" dirty="0" smtClean="0"/>
              <a:t> из кости лошади, жившей 700 000 лет тому назад!)</a:t>
            </a:r>
            <a:endParaRPr lang="ru-RU" dirty="0" smtClean="0">
              <a:solidFill>
                <a:schemeClr val="bg1">
                  <a:lumMod val="50000"/>
                </a:schemeClr>
              </a:solidFill>
            </a:endParaRPr>
          </a:p>
          <a:p>
            <a:r>
              <a:rPr lang="ru-RU" dirty="0" smtClean="0"/>
              <a:t>Остов – полимер, и четыре основания: </a:t>
            </a:r>
            <a:br>
              <a:rPr lang="ru-RU" dirty="0" smtClean="0"/>
            </a:br>
            <a:r>
              <a:rPr lang="en-US" dirty="0" smtClean="0"/>
              <a:t>A, T, G, C</a:t>
            </a:r>
            <a:r>
              <a:rPr lang="ru-RU" dirty="0" smtClean="0"/>
              <a:t> </a:t>
            </a:r>
            <a:r>
              <a:rPr lang="en-US" dirty="0" smtClean="0"/>
              <a:t>(</a:t>
            </a:r>
            <a:r>
              <a:rPr lang="ru-RU" dirty="0" err="1" smtClean="0"/>
              <a:t>аденин</a:t>
            </a:r>
            <a:r>
              <a:rPr lang="ru-RU" dirty="0" smtClean="0"/>
              <a:t>, </a:t>
            </a:r>
            <a:r>
              <a:rPr lang="ru-RU" dirty="0" err="1" smtClean="0"/>
              <a:t>тимин</a:t>
            </a:r>
            <a:r>
              <a:rPr lang="ru-RU" dirty="0" smtClean="0"/>
              <a:t>, гуанин, </a:t>
            </a:r>
            <a:r>
              <a:rPr lang="ru-RU" dirty="0" err="1" smtClean="0"/>
              <a:t>цитозин</a:t>
            </a:r>
            <a:r>
              <a:rPr lang="ru-RU" dirty="0" smtClean="0"/>
              <a:t>)</a:t>
            </a:r>
            <a:endParaRPr lang="en-US" sz="2400" dirty="0" smtClean="0"/>
          </a:p>
          <a:p>
            <a:endParaRPr lang="ru-RU"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17</a:t>
            </a:fld>
            <a:endParaRPr lang="ru-RU"/>
          </a:p>
        </p:txBody>
      </p:sp>
    </p:spTree>
    <p:extLst>
      <p:ext uri="{BB962C8B-B14F-4D97-AF65-F5344CB8AC3E}">
        <p14:creationId xmlns:p14="http://schemas.microsoft.com/office/powerpoint/2010/main" xmlns="" val="209694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18</a:t>
            </a:fld>
            <a:endParaRPr lang="ru-RU" dirty="0"/>
          </a:p>
        </p:txBody>
      </p:sp>
      <p:sp>
        <p:nvSpPr>
          <p:cNvPr id="5" name="TextBox 4"/>
          <p:cNvSpPr txBox="1"/>
          <p:nvPr/>
        </p:nvSpPr>
        <p:spPr>
          <a:xfrm>
            <a:off x="155575" y="202980"/>
            <a:ext cx="5376550" cy="584775"/>
          </a:xfrm>
          <a:prstGeom prst="rect">
            <a:avLst/>
          </a:prstGeom>
          <a:noFill/>
        </p:spPr>
        <p:txBody>
          <a:bodyPr wrap="square" rtlCol="0">
            <a:spAutoFit/>
          </a:bodyPr>
          <a:lstStyle/>
          <a:p>
            <a:r>
              <a:rPr lang="ru-RU" sz="3200" b="1" dirty="0" smtClean="0"/>
              <a:t>Химическая формула ДНК</a:t>
            </a:r>
            <a:endParaRPr lang="ru-RU" sz="3200" b="1" dirty="0"/>
          </a:p>
        </p:txBody>
      </p:sp>
      <p:sp>
        <p:nvSpPr>
          <p:cNvPr id="6" name="TextBox 5"/>
          <p:cNvSpPr txBox="1"/>
          <p:nvPr/>
        </p:nvSpPr>
        <p:spPr>
          <a:xfrm>
            <a:off x="5378506" y="1969610"/>
            <a:ext cx="3566204" cy="3970318"/>
          </a:xfrm>
          <a:prstGeom prst="rect">
            <a:avLst/>
          </a:prstGeom>
          <a:noFill/>
        </p:spPr>
        <p:txBody>
          <a:bodyPr wrap="square" rtlCol="0">
            <a:spAutoFit/>
          </a:bodyPr>
          <a:lstStyle/>
          <a:p>
            <a:r>
              <a:rPr lang="ru-RU" sz="2800" b="1" dirty="0" smtClean="0"/>
              <a:t>Обратите внимание на стрелки:</a:t>
            </a:r>
            <a:r>
              <a:rPr lang="ru-RU" sz="2800" dirty="0" smtClean="0"/>
              <a:t/>
            </a:r>
            <a:br>
              <a:rPr lang="ru-RU" sz="2800" dirty="0" smtClean="0"/>
            </a:br>
            <a:r>
              <a:rPr lang="ru-RU" sz="2800" dirty="0" smtClean="0"/>
              <a:t>каждая цепочка ДНК имеет ориентацию</a:t>
            </a:r>
          </a:p>
          <a:p>
            <a:r>
              <a:rPr lang="ru-RU" sz="2800" dirty="0" smtClean="0">
                <a:solidFill>
                  <a:srgbClr val="C00000"/>
                </a:solidFill>
              </a:rPr>
              <a:t>от 5</a:t>
            </a:r>
            <a:r>
              <a:rPr lang="en-US" sz="2800" dirty="0" smtClean="0">
                <a:solidFill>
                  <a:srgbClr val="C00000"/>
                </a:solidFill>
              </a:rPr>
              <a:t>’- </a:t>
            </a:r>
            <a:r>
              <a:rPr lang="ru-RU" sz="2800" dirty="0" smtClean="0">
                <a:solidFill>
                  <a:srgbClr val="C00000"/>
                </a:solidFill>
              </a:rPr>
              <a:t>к</a:t>
            </a:r>
            <a:r>
              <a:rPr lang="en-US" sz="2800" dirty="0" smtClean="0">
                <a:solidFill>
                  <a:srgbClr val="C00000"/>
                </a:solidFill>
              </a:rPr>
              <a:t> 3’-</a:t>
            </a:r>
            <a:r>
              <a:rPr lang="ru-RU" sz="2800" dirty="0" smtClean="0">
                <a:solidFill>
                  <a:srgbClr val="C00000"/>
                </a:solidFill>
              </a:rPr>
              <a:t>концу</a:t>
            </a:r>
            <a:r>
              <a:rPr lang="ru-RU" sz="2800" dirty="0" smtClean="0"/>
              <a:t>.</a:t>
            </a:r>
          </a:p>
          <a:p>
            <a:endParaRPr lang="ru-RU" sz="2800" dirty="0" smtClean="0"/>
          </a:p>
          <a:p>
            <a:r>
              <a:rPr lang="ru-RU" sz="2800" dirty="0" smtClean="0"/>
              <a:t>Цепочки ориентированы противоположно!</a:t>
            </a:r>
            <a:endParaRPr lang="ru-RU" sz="2800" dirty="0"/>
          </a:p>
        </p:txBody>
      </p:sp>
      <p:grpSp>
        <p:nvGrpSpPr>
          <p:cNvPr id="9" name="Группа 8"/>
          <p:cNvGrpSpPr/>
          <p:nvPr/>
        </p:nvGrpSpPr>
        <p:grpSpPr>
          <a:xfrm>
            <a:off x="155575" y="855865"/>
            <a:ext cx="5069309" cy="5607130"/>
            <a:chOff x="155575" y="433410"/>
            <a:chExt cx="5437187" cy="6000750"/>
          </a:xfrm>
        </p:grpSpPr>
        <p:pic>
          <p:nvPicPr>
            <p:cNvPr id="4" name="Picture 3" descr="D:\-=Gol=-\lect5\chain.bmp"/>
            <p:cNvPicPr>
              <a:picLocks noChangeAspect="1" noChangeArrowheads="1"/>
            </p:cNvPicPr>
            <p:nvPr/>
          </p:nvPicPr>
          <p:blipFill>
            <a:blip r:embed="rId2" cstate="print"/>
            <a:srcRect/>
            <a:stretch>
              <a:fillRect/>
            </a:stretch>
          </p:blipFill>
          <p:spPr bwMode="auto">
            <a:xfrm>
              <a:off x="155575" y="433410"/>
              <a:ext cx="5437187" cy="6000750"/>
            </a:xfrm>
            <a:prstGeom prst="rect">
              <a:avLst/>
            </a:prstGeom>
            <a:noFill/>
          </p:spPr>
        </p:pic>
        <p:sp>
          <p:nvSpPr>
            <p:cNvPr id="7" name="Стрелка вниз 6"/>
            <p:cNvSpPr/>
            <p:nvPr/>
          </p:nvSpPr>
          <p:spPr>
            <a:xfrm rot="20795324">
              <a:off x="584412" y="2013021"/>
              <a:ext cx="484632" cy="3754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rot="9946150">
              <a:off x="4939050" y="1554059"/>
              <a:ext cx="484632" cy="3754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TextBox 9"/>
          <p:cNvSpPr txBox="1"/>
          <p:nvPr/>
        </p:nvSpPr>
        <p:spPr>
          <a:xfrm>
            <a:off x="5186480" y="165100"/>
            <a:ext cx="3957520" cy="1569660"/>
          </a:xfrm>
          <a:prstGeom prst="rect">
            <a:avLst/>
          </a:prstGeom>
          <a:noFill/>
        </p:spPr>
        <p:txBody>
          <a:bodyPr wrap="square" rtlCol="0">
            <a:spAutoFit/>
          </a:bodyPr>
          <a:lstStyle/>
          <a:p>
            <a:r>
              <a:rPr lang="ru-RU" sz="3200" b="1" dirty="0" smtClean="0"/>
              <a:t>Последовательность этой ДНК:</a:t>
            </a:r>
          </a:p>
          <a:p>
            <a:r>
              <a:rPr lang="en-US" sz="3200" b="1" dirty="0" smtClean="0">
                <a:solidFill>
                  <a:schemeClr val="tx2">
                    <a:lumMod val="60000"/>
                    <a:lumOff val="40000"/>
                  </a:schemeClr>
                </a:solidFill>
              </a:rPr>
              <a:t>TCTC </a:t>
            </a:r>
            <a:r>
              <a:rPr lang="ru-RU" sz="3200" b="1" dirty="0" smtClean="0"/>
              <a:t>или </a:t>
            </a:r>
            <a:r>
              <a:rPr lang="en-US" sz="3200" b="1" dirty="0" smtClean="0">
                <a:solidFill>
                  <a:schemeClr val="tx2">
                    <a:lumMod val="60000"/>
                    <a:lumOff val="40000"/>
                  </a:schemeClr>
                </a:solidFill>
              </a:rPr>
              <a:t>GAGA</a:t>
            </a:r>
            <a:endParaRPr lang="ru-RU" sz="3200" b="1" dirty="0">
              <a:solidFill>
                <a:schemeClr val="tx2">
                  <a:lumMod val="60000"/>
                  <a:lumOff val="40000"/>
                </a:schemeClr>
              </a:solidFill>
            </a:endParaRPr>
          </a:p>
        </p:txBody>
      </p:sp>
    </p:spTree>
    <p:extLst>
      <p:ext uri="{BB962C8B-B14F-4D97-AF65-F5344CB8AC3E}">
        <p14:creationId xmlns:p14="http://schemas.microsoft.com/office/powerpoint/2010/main" xmlns="" val="255790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19</a:t>
            </a:fld>
            <a:endParaRPr lang="ru-RU"/>
          </a:p>
        </p:txBody>
      </p:sp>
      <p:pic>
        <p:nvPicPr>
          <p:cNvPr id="5" name="Picture 2" descr="F:\Common\Education\FBB\Year_02\Term_6\Lectures\3Dcomparison\Examples\1nwq_na.GIF"/>
          <p:cNvPicPr>
            <a:picLocks noChangeAspect="1" noChangeArrowheads="1"/>
          </p:cNvPicPr>
          <p:nvPr/>
        </p:nvPicPr>
        <p:blipFill>
          <a:blip r:embed="rId3" cstate="print"/>
          <a:srcRect/>
          <a:stretch>
            <a:fillRect/>
          </a:stretch>
        </p:blipFill>
        <p:spPr bwMode="auto">
          <a:xfrm>
            <a:off x="155575" y="913955"/>
            <a:ext cx="2433637" cy="4857750"/>
          </a:xfrm>
          <a:prstGeom prst="rect">
            <a:avLst/>
          </a:prstGeom>
          <a:noFill/>
          <a:ln w="9525">
            <a:noFill/>
            <a:miter lim="800000"/>
            <a:headEnd/>
            <a:tailEnd/>
          </a:ln>
        </p:spPr>
      </p:pic>
      <p:pic>
        <p:nvPicPr>
          <p:cNvPr id="6" name="Рисунок 4" descr="nucleosome_1.png"/>
          <p:cNvPicPr>
            <a:picLocks noChangeAspect="1"/>
          </p:cNvPicPr>
          <p:nvPr/>
        </p:nvPicPr>
        <p:blipFill>
          <a:blip r:embed="rId4" cstate="print"/>
          <a:srcRect l="7447" t="787" r="7447" b="1575"/>
          <a:stretch>
            <a:fillRect/>
          </a:stretch>
        </p:blipFill>
        <p:spPr bwMode="auto">
          <a:xfrm rot="16200000">
            <a:off x="5413566" y="436754"/>
            <a:ext cx="2995592" cy="4064244"/>
          </a:xfrm>
          <a:prstGeom prst="rect">
            <a:avLst/>
          </a:prstGeom>
          <a:noFill/>
          <a:ln w="9525">
            <a:noFill/>
            <a:miter lim="800000"/>
            <a:headEnd/>
            <a:tailEnd/>
          </a:ln>
        </p:spPr>
      </p:pic>
      <p:sp>
        <p:nvSpPr>
          <p:cNvPr id="7" name="TextBox 6"/>
          <p:cNvSpPr txBox="1">
            <a:spLocks noChangeArrowheads="1"/>
          </p:cNvSpPr>
          <p:nvPr/>
        </p:nvSpPr>
        <p:spPr bwMode="auto">
          <a:xfrm>
            <a:off x="4725620" y="3889860"/>
            <a:ext cx="4147740" cy="1569660"/>
          </a:xfrm>
          <a:prstGeom prst="rect">
            <a:avLst/>
          </a:prstGeom>
          <a:noFill/>
          <a:ln w="9525">
            <a:noFill/>
            <a:miter lim="800000"/>
            <a:headEnd/>
            <a:tailEnd/>
          </a:ln>
        </p:spPr>
        <p:txBody>
          <a:bodyPr wrap="square">
            <a:spAutoFit/>
          </a:bodyPr>
          <a:lstStyle/>
          <a:p>
            <a:r>
              <a:rPr lang="ru-RU" sz="2400" dirty="0">
                <a:latin typeface="Verdana" pitchFamily="34" charset="0"/>
              </a:rPr>
              <a:t>ДНК </a:t>
            </a:r>
            <a:r>
              <a:rPr lang="ru-RU" sz="2400" dirty="0" smtClean="0">
                <a:latin typeface="Verdana" pitchFamily="34" charset="0"/>
              </a:rPr>
              <a:t>человека на </a:t>
            </a:r>
            <a:r>
              <a:rPr lang="en-US" sz="2400" dirty="0" smtClean="0">
                <a:latin typeface="Verdana" pitchFamily="34" charset="0"/>
              </a:rPr>
              <a:t>“</a:t>
            </a:r>
            <a:r>
              <a:rPr lang="ru-RU" sz="2400" dirty="0" smtClean="0">
                <a:latin typeface="Verdana" pitchFamily="34" charset="0"/>
              </a:rPr>
              <a:t>катушке</a:t>
            </a:r>
            <a:r>
              <a:rPr lang="en-US" sz="2400" dirty="0" smtClean="0">
                <a:latin typeface="Verdana" pitchFamily="34" charset="0"/>
              </a:rPr>
              <a:t>”</a:t>
            </a:r>
            <a:r>
              <a:rPr lang="ru-RU" sz="2400" dirty="0" smtClean="0">
                <a:latin typeface="Verdana" pitchFamily="34" charset="0"/>
              </a:rPr>
              <a:t> из гистонов: вид сбоку</a:t>
            </a:r>
          </a:p>
          <a:p>
            <a:r>
              <a:rPr lang="ru-RU" sz="2400" dirty="0" smtClean="0">
                <a:latin typeface="Verdana" pitchFamily="34" charset="0"/>
              </a:rPr>
              <a:t>(гистоны – такие белки)</a:t>
            </a:r>
          </a:p>
        </p:txBody>
      </p:sp>
      <p:sp>
        <p:nvSpPr>
          <p:cNvPr id="8" name="TextBox 7"/>
          <p:cNvSpPr txBox="1">
            <a:spLocks noChangeArrowheads="1"/>
          </p:cNvSpPr>
          <p:nvPr/>
        </p:nvSpPr>
        <p:spPr bwMode="auto">
          <a:xfrm>
            <a:off x="2611541" y="894270"/>
            <a:ext cx="2114080" cy="2677656"/>
          </a:xfrm>
          <a:prstGeom prst="rect">
            <a:avLst/>
          </a:prstGeom>
          <a:noFill/>
          <a:ln w="9525">
            <a:noFill/>
            <a:miter lim="800000"/>
            <a:headEnd/>
            <a:tailEnd/>
          </a:ln>
        </p:spPr>
        <p:txBody>
          <a:bodyPr wrap="square">
            <a:spAutoFit/>
          </a:bodyPr>
          <a:lstStyle/>
          <a:p>
            <a:r>
              <a:rPr lang="ru-RU" sz="2400" dirty="0" smtClean="0">
                <a:latin typeface="Verdana" pitchFamily="34" charset="0"/>
              </a:rPr>
              <a:t>Двойная спираль</a:t>
            </a:r>
          </a:p>
          <a:p>
            <a:r>
              <a:rPr lang="ru-RU" sz="2400" dirty="0" smtClean="0">
                <a:latin typeface="Verdana" pitchFamily="34" charset="0"/>
              </a:rPr>
              <a:t>ДНК.</a:t>
            </a:r>
            <a:endParaRPr lang="en-US" sz="2400" dirty="0" smtClean="0">
              <a:latin typeface="Verdana" pitchFamily="34" charset="0"/>
            </a:endParaRPr>
          </a:p>
          <a:p>
            <a:endParaRPr lang="ru-RU" sz="2400" dirty="0" smtClean="0">
              <a:latin typeface="Verdana" pitchFamily="34" charset="0"/>
            </a:endParaRPr>
          </a:p>
          <a:p>
            <a:r>
              <a:rPr lang="ru-RU" sz="2400" dirty="0" smtClean="0">
                <a:latin typeface="Verdana" pitchFamily="34" charset="0"/>
              </a:rPr>
              <a:t>Раскраска моя </a:t>
            </a:r>
            <a:r>
              <a:rPr lang="ru-RU" sz="2400" dirty="0" err="1" smtClean="0">
                <a:latin typeface="Verdana" pitchFamily="34" charset="0"/>
              </a:rPr>
              <a:t>ААл</a:t>
            </a:r>
            <a:r>
              <a:rPr lang="ru-RU" sz="2400" dirty="0" smtClean="0">
                <a:latin typeface="Verdana" pitchFamily="34" charset="0"/>
              </a:rPr>
              <a:t> </a:t>
            </a:r>
            <a:r>
              <a:rPr lang="en-US" sz="2400" dirty="0" smtClean="0">
                <a:latin typeface="Verdana" pitchFamily="34" charset="0"/>
                <a:sym typeface="Wingdings" pitchFamily="2" charset="2"/>
              </a:rPr>
              <a:t></a:t>
            </a:r>
            <a:endParaRPr lang="ru-RU" sz="2400" dirty="0" smtClean="0">
              <a:latin typeface="Verdana" pitchFamily="34" charset="0"/>
            </a:endParaRPr>
          </a:p>
          <a:p>
            <a:endParaRPr lang="ru-RU" sz="2400" dirty="0" smtClean="0">
              <a:latin typeface="Verdana" pitchFamily="34" charset="0"/>
            </a:endParaRPr>
          </a:p>
        </p:txBody>
      </p:sp>
      <p:cxnSp>
        <p:nvCxnSpPr>
          <p:cNvPr id="10" name="Прямая соединительная линия 9"/>
          <p:cNvCxnSpPr/>
          <p:nvPr/>
        </p:nvCxnSpPr>
        <p:spPr>
          <a:xfrm>
            <a:off x="4725620" y="932675"/>
            <a:ext cx="0" cy="48006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53860" y="202980"/>
            <a:ext cx="5660845" cy="646331"/>
          </a:xfrm>
          <a:prstGeom prst="rect">
            <a:avLst/>
          </a:prstGeom>
          <a:noFill/>
        </p:spPr>
        <p:txBody>
          <a:bodyPr wrap="none" rtlCol="0">
            <a:spAutoFit/>
          </a:bodyPr>
          <a:lstStyle/>
          <a:p>
            <a:r>
              <a:rPr lang="ru-RU" sz="3600" dirty="0" smtClean="0"/>
              <a:t>Лучше один раз увидеть .....</a:t>
            </a:r>
            <a:endParaRPr lang="ru-RU" sz="3600" dirty="0"/>
          </a:p>
        </p:txBody>
      </p:sp>
      <p:sp>
        <p:nvSpPr>
          <p:cNvPr id="15" name="Rectangle 14"/>
          <p:cNvSpPr/>
          <p:nvPr/>
        </p:nvSpPr>
        <p:spPr>
          <a:xfrm>
            <a:off x="1153955" y="5733300"/>
            <a:ext cx="6797686" cy="954107"/>
          </a:xfrm>
          <a:prstGeom prst="rect">
            <a:avLst/>
          </a:prstGeom>
        </p:spPr>
        <p:txBody>
          <a:bodyPr wrap="square">
            <a:spAutoFit/>
          </a:bodyPr>
          <a:lstStyle/>
          <a:p>
            <a:r>
              <a:rPr lang="ru-RU" sz="2800" dirty="0" smtClean="0"/>
              <a:t>Обе структуры расшифрованы с помощью рентгеноструктурного анализа. </a:t>
            </a:r>
            <a:endParaRPr lang="ru-RU" sz="3200" dirty="0"/>
          </a:p>
        </p:txBody>
      </p:sp>
    </p:spTree>
    <p:extLst>
      <p:ext uri="{BB962C8B-B14F-4D97-AF65-F5344CB8AC3E}">
        <p14:creationId xmlns:p14="http://schemas.microsoft.com/office/powerpoint/2010/main" xmlns="" val="1691898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Сайт этого МФК</a:t>
            </a:r>
            <a:r>
              <a:rPr lang="en-US" dirty="0" smtClean="0"/>
              <a:t>:</a:t>
            </a:r>
            <a:r>
              <a:rPr lang="ru-RU" dirty="0" smtClean="0"/>
              <a:t> «</a:t>
            </a:r>
            <a:r>
              <a:rPr lang="ru-RU" dirty="0" err="1" smtClean="0"/>
              <a:t>Биоинформатика</a:t>
            </a:r>
            <a:r>
              <a:rPr lang="ru-RU" dirty="0" smtClean="0"/>
              <a:t> 2019»</a:t>
            </a:r>
            <a:endParaRPr lang="el-GR" dirty="0"/>
          </a:p>
        </p:txBody>
      </p:sp>
      <p:sp>
        <p:nvSpPr>
          <p:cNvPr id="6" name="Содержимое 5"/>
          <p:cNvSpPr>
            <a:spLocks noGrp="1"/>
          </p:cNvSpPr>
          <p:nvPr>
            <p:ph idx="1"/>
          </p:nvPr>
        </p:nvSpPr>
        <p:spPr>
          <a:xfrm>
            <a:off x="309045" y="2332037"/>
            <a:ext cx="8229600" cy="4246173"/>
          </a:xfrm>
        </p:spPr>
        <p:txBody>
          <a:bodyPr/>
          <a:lstStyle/>
          <a:p>
            <a:pPr>
              <a:buNone/>
            </a:pPr>
            <a:r>
              <a:rPr lang="ru-RU" dirty="0" smtClean="0"/>
              <a:t>На нем найдете</a:t>
            </a:r>
          </a:p>
          <a:p>
            <a:r>
              <a:rPr lang="ru-RU" dirty="0" smtClean="0"/>
              <a:t>Ссылки на презентации</a:t>
            </a:r>
          </a:p>
          <a:p>
            <a:r>
              <a:rPr lang="ru-RU" dirty="0" smtClean="0"/>
              <a:t>Домашние задания</a:t>
            </a:r>
          </a:p>
          <a:p>
            <a:pPr>
              <a:buNone/>
            </a:pPr>
            <a:r>
              <a:rPr lang="ru-RU" dirty="0" smtClean="0"/>
              <a:t>Попозже</a:t>
            </a:r>
          </a:p>
          <a:p>
            <a:r>
              <a:rPr lang="ru-RU" dirty="0" smtClean="0"/>
              <a:t>Правила получения зачета</a:t>
            </a:r>
          </a:p>
          <a:p>
            <a:r>
              <a:rPr lang="ru-RU" dirty="0" smtClean="0"/>
              <a:t>Ведомость</a:t>
            </a:r>
          </a:p>
          <a:p>
            <a:r>
              <a:rPr lang="ru-RU" dirty="0" smtClean="0"/>
              <a:t>И др. полезную информацию</a:t>
            </a:r>
          </a:p>
          <a:p>
            <a:pPr>
              <a:buNone/>
            </a:pPr>
            <a:endParaRPr lang="ru-RU" dirty="0" smtClean="0"/>
          </a:p>
          <a:p>
            <a:endParaRPr lang="el-GR"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2</a:t>
            </a:fld>
            <a:endParaRPr lang="ru-RU"/>
          </a:p>
        </p:txBody>
      </p:sp>
      <p:sp>
        <p:nvSpPr>
          <p:cNvPr id="4" name="Прямоугольник 3"/>
          <p:cNvSpPr/>
          <p:nvPr/>
        </p:nvSpPr>
        <p:spPr>
          <a:xfrm>
            <a:off x="0" y="1547155"/>
            <a:ext cx="8833150" cy="584775"/>
          </a:xfrm>
          <a:prstGeom prst="rect">
            <a:avLst/>
          </a:prstGeom>
        </p:spPr>
        <p:txBody>
          <a:bodyPr wrap="square">
            <a:spAutoFit/>
          </a:bodyPr>
          <a:lstStyle/>
          <a:p>
            <a:r>
              <a:rPr lang="en-US" sz="3200" dirty="0" smtClean="0"/>
              <a:t>https://kodomo.fbb.msu.ru/wiki/Main/mf_2019s</a:t>
            </a:r>
            <a:endParaRPr lang="el-G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510220"/>
            <a:ext cx="9144000" cy="762000"/>
          </a:xfrm>
        </p:spPr>
        <p:txBody>
          <a:bodyPr>
            <a:noAutofit/>
          </a:bodyPr>
          <a:lstStyle/>
          <a:p>
            <a:r>
              <a:rPr lang="ru-RU" sz="3200" b="1" dirty="0" smtClean="0">
                <a:latin typeface="+mn-lt"/>
                <a:ea typeface="+mn-ea"/>
                <a:cs typeface="+mn-cs"/>
              </a:rPr>
              <a:t>Микрофотография маленькой кольцевой ДНК бактерии</a:t>
            </a:r>
            <a:r>
              <a:rPr lang="en-US" sz="3200" b="1" dirty="0" smtClean="0">
                <a:latin typeface="+mn-lt"/>
                <a:ea typeface="+mn-ea"/>
                <a:cs typeface="+mn-cs"/>
              </a:rPr>
              <a:t> - </a:t>
            </a:r>
            <a:r>
              <a:rPr lang="ru-RU" sz="3200" b="1" dirty="0" err="1" smtClean="0">
                <a:latin typeface="+mn-lt"/>
                <a:ea typeface="+mn-ea"/>
                <a:cs typeface="+mn-cs"/>
              </a:rPr>
              <a:t>плазмиды</a:t>
            </a:r>
            <a:endParaRPr lang="ru-RU" sz="3200" b="1" dirty="0" smtClean="0">
              <a:latin typeface="+mn-lt"/>
              <a:ea typeface="+mn-ea"/>
              <a:cs typeface="+mn-cs"/>
            </a:endParaRPr>
          </a:p>
        </p:txBody>
      </p:sp>
      <p:grpSp>
        <p:nvGrpSpPr>
          <p:cNvPr id="5" name="Группа 4"/>
          <p:cNvGrpSpPr/>
          <p:nvPr/>
        </p:nvGrpSpPr>
        <p:grpSpPr>
          <a:xfrm>
            <a:off x="462665" y="1623965"/>
            <a:ext cx="8015287" cy="4596335"/>
            <a:chOff x="462665" y="2046420"/>
            <a:chExt cx="8015287" cy="4596335"/>
          </a:xfrm>
        </p:grpSpPr>
        <p:pic>
          <p:nvPicPr>
            <p:cNvPr id="29699" name="Picture 3" descr="D:\-=Gol=-\lect5\Dna-coil.bmp"/>
            <p:cNvPicPr>
              <a:picLocks noChangeAspect="1" noChangeArrowheads="1"/>
            </p:cNvPicPr>
            <p:nvPr/>
          </p:nvPicPr>
          <p:blipFill>
            <a:blip r:embed="rId2" cstate="print"/>
            <a:srcRect t="15265"/>
            <a:stretch>
              <a:fillRect/>
            </a:stretch>
          </p:blipFill>
          <p:spPr bwMode="auto">
            <a:xfrm>
              <a:off x="462665" y="2046420"/>
              <a:ext cx="8015287" cy="4596335"/>
            </a:xfrm>
            <a:prstGeom prst="rect">
              <a:avLst/>
            </a:prstGeom>
            <a:noFill/>
          </p:spPr>
        </p:pic>
        <p:sp>
          <p:nvSpPr>
            <p:cNvPr id="4" name="Прямоугольник 3"/>
            <p:cNvSpPr/>
            <p:nvPr/>
          </p:nvSpPr>
          <p:spPr>
            <a:xfrm>
              <a:off x="2123046" y="5694895"/>
              <a:ext cx="4292394" cy="738664"/>
            </a:xfrm>
            <a:prstGeom prst="rect">
              <a:avLst/>
            </a:prstGeom>
            <a:solidFill>
              <a:schemeClr val="tx2">
                <a:lumMod val="25000"/>
                <a:lumOff val="75000"/>
              </a:schemeClr>
            </a:solidFill>
          </p:spPr>
          <p:txBody>
            <a:bodyPr wrap="none">
              <a:spAutoFit/>
            </a:bodyPr>
            <a:lstStyle/>
            <a:p>
              <a:pPr fontAlgn="auto">
                <a:spcBef>
                  <a:spcPts val="0"/>
                </a:spcBef>
                <a:spcAft>
                  <a:spcPts val="0"/>
                </a:spcAft>
                <a:defRPr/>
              </a:pPr>
              <a:r>
                <a:rPr lang="ru-RU" sz="2400" dirty="0">
                  <a:solidFill>
                    <a:schemeClr val="accent1">
                      <a:lumMod val="75000"/>
                    </a:schemeClr>
                  </a:solidFill>
                  <a:latin typeface="+mn-lt"/>
                </a:rPr>
                <a:t>Маленькая </a:t>
              </a:r>
              <a:r>
                <a:rPr lang="ru-RU" sz="2400" dirty="0" err="1">
                  <a:solidFill>
                    <a:srgbClr val="C00000"/>
                  </a:solidFill>
                  <a:latin typeface="+mn-lt"/>
                </a:rPr>
                <a:t>плазмида</a:t>
              </a:r>
              <a:r>
                <a:rPr lang="ru-RU" sz="2400" dirty="0">
                  <a:solidFill>
                    <a:schemeClr val="accent1">
                      <a:lumMod val="75000"/>
                    </a:schemeClr>
                  </a:solidFill>
                  <a:latin typeface="+mn-lt"/>
                </a:rPr>
                <a:t> бактерии</a:t>
              </a:r>
            </a:p>
            <a:p>
              <a:pPr fontAlgn="auto">
                <a:spcBef>
                  <a:spcPts val="0"/>
                </a:spcBef>
                <a:spcAft>
                  <a:spcPts val="0"/>
                </a:spcAft>
                <a:defRPr/>
              </a:pPr>
              <a:r>
                <a:rPr lang="ru-RU" dirty="0" smtClean="0">
                  <a:latin typeface="+mn-lt"/>
                </a:rPr>
                <a:t>Электронная </a:t>
              </a:r>
              <a:r>
                <a:rPr lang="ru-RU" dirty="0">
                  <a:latin typeface="+mn-lt"/>
                </a:rPr>
                <a:t>микроскопия </a:t>
              </a:r>
            </a:p>
          </p:txBody>
        </p:sp>
      </p:grpSp>
    </p:spTree>
    <p:extLst>
      <p:ext uri="{BB962C8B-B14F-4D97-AF65-F5344CB8AC3E}">
        <p14:creationId xmlns:p14="http://schemas.microsoft.com/office/powerpoint/2010/main" xmlns="" val="1405031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53660"/>
            <a:ext cx="8756190" cy="1754326"/>
          </a:xfrm>
          <a:prstGeom prst="rect">
            <a:avLst/>
          </a:prstGeom>
          <a:noFill/>
        </p:spPr>
        <p:txBody>
          <a:bodyPr wrap="square" rtlCol="0">
            <a:spAutoFit/>
          </a:bodyPr>
          <a:lstStyle/>
          <a:p>
            <a:pPr algn="ctr">
              <a:tabLst>
                <a:tab pos="1611313" algn="l"/>
              </a:tabLst>
            </a:pPr>
            <a:r>
              <a:rPr lang="ru-RU" sz="3600" dirty="0" smtClean="0"/>
              <a:t>Последовательность оснований </a:t>
            </a:r>
            <a:r>
              <a:rPr lang="ru-RU" sz="3600" b="1" dirty="0" smtClean="0"/>
              <a:t>однозначно </a:t>
            </a:r>
            <a:r>
              <a:rPr lang="ru-RU" sz="3600" dirty="0" smtClean="0"/>
              <a:t>определяет химическую формулу молекулы ДНК</a:t>
            </a:r>
            <a:endParaRPr lang="ru-RU" sz="36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21</a:t>
            </a:fld>
            <a:endParaRPr lang="ru-RU"/>
          </a:p>
        </p:txBody>
      </p:sp>
      <p:sp>
        <p:nvSpPr>
          <p:cNvPr id="6" name="TextBox 5"/>
          <p:cNvSpPr txBox="1"/>
          <p:nvPr/>
        </p:nvSpPr>
        <p:spPr>
          <a:xfrm>
            <a:off x="0" y="4542745"/>
            <a:ext cx="8756190" cy="1754326"/>
          </a:xfrm>
          <a:prstGeom prst="rect">
            <a:avLst/>
          </a:prstGeom>
          <a:noFill/>
        </p:spPr>
        <p:txBody>
          <a:bodyPr wrap="square" rtlCol="0">
            <a:spAutoFit/>
          </a:bodyPr>
          <a:lstStyle/>
          <a:p>
            <a:pPr algn="ctr">
              <a:tabLst>
                <a:tab pos="1611313" algn="l"/>
              </a:tabLst>
            </a:pPr>
            <a:r>
              <a:rPr lang="ru-RU" sz="3600" dirty="0" smtClean="0"/>
              <a:t>Последовательность одной цепочки </a:t>
            </a:r>
            <a:r>
              <a:rPr lang="ru-RU" sz="3600" b="1" dirty="0" smtClean="0"/>
              <a:t>однозначно</a:t>
            </a:r>
            <a:r>
              <a:rPr lang="ru-RU" sz="3600" dirty="0" smtClean="0"/>
              <a:t> определяет </a:t>
            </a:r>
            <a:r>
              <a:rPr lang="ru-RU" sz="3600" dirty="0" err="1" smtClean="0"/>
              <a:t>двухцепочечную</a:t>
            </a:r>
            <a:r>
              <a:rPr lang="ru-RU" sz="3600" dirty="0" smtClean="0"/>
              <a:t> ДНК</a:t>
            </a:r>
            <a:endParaRPr lang="ru-RU" sz="3600" dirty="0"/>
          </a:p>
        </p:txBody>
      </p:sp>
      <p:sp>
        <p:nvSpPr>
          <p:cNvPr id="7" name="TextBox 6"/>
          <p:cNvSpPr txBox="1"/>
          <p:nvPr/>
        </p:nvSpPr>
        <p:spPr>
          <a:xfrm>
            <a:off x="0" y="894795"/>
            <a:ext cx="8756190" cy="1200329"/>
          </a:xfrm>
          <a:prstGeom prst="rect">
            <a:avLst/>
          </a:prstGeom>
          <a:noFill/>
        </p:spPr>
        <p:txBody>
          <a:bodyPr wrap="square" rtlCol="0">
            <a:spAutoFit/>
          </a:bodyPr>
          <a:lstStyle/>
          <a:p>
            <a:pPr algn="ctr">
              <a:tabLst>
                <a:tab pos="1611313" algn="l"/>
              </a:tabLst>
            </a:pPr>
            <a:r>
              <a:rPr lang="ru-RU" sz="3600" dirty="0" smtClean="0"/>
              <a:t>Последовательность оснований </a:t>
            </a:r>
            <a:r>
              <a:rPr lang="ru-RU" sz="3600" b="1" dirty="0" smtClean="0"/>
              <a:t>всегда </a:t>
            </a:r>
            <a:r>
              <a:rPr lang="ru-RU" sz="3600" dirty="0" smtClean="0"/>
              <a:t>записывается от 5</a:t>
            </a:r>
            <a:r>
              <a:rPr lang="en-US" sz="3600" dirty="0" smtClean="0"/>
              <a:t>’</a:t>
            </a:r>
            <a:r>
              <a:rPr lang="ru-RU" sz="3600" dirty="0" smtClean="0"/>
              <a:t>-конца к </a:t>
            </a:r>
            <a:r>
              <a:rPr lang="en-US" sz="3600" dirty="0" smtClean="0"/>
              <a:t>3’</a:t>
            </a:r>
            <a:r>
              <a:rPr lang="ru-RU" sz="3600" dirty="0" smtClean="0"/>
              <a:t>-концу</a:t>
            </a:r>
          </a:p>
        </p:txBody>
      </p:sp>
      <p:sp>
        <p:nvSpPr>
          <p:cNvPr id="8" name="TextBox 7"/>
          <p:cNvSpPr txBox="1"/>
          <p:nvPr/>
        </p:nvSpPr>
        <p:spPr>
          <a:xfrm>
            <a:off x="6338630" y="164575"/>
            <a:ext cx="2525050" cy="646331"/>
          </a:xfrm>
          <a:prstGeom prst="rect">
            <a:avLst/>
          </a:prstGeom>
          <a:noFill/>
        </p:spPr>
        <p:txBody>
          <a:bodyPr wrap="none" rtlCol="0">
            <a:spAutoFit/>
          </a:bodyPr>
          <a:lstStyle/>
          <a:p>
            <a:r>
              <a:rPr lang="ru-RU" sz="3600" b="1" dirty="0" smtClean="0"/>
              <a:t>Запомнить!</a:t>
            </a:r>
            <a:endParaRPr lang="ru-RU" sz="3600" b="1" dirty="0"/>
          </a:p>
        </p:txBody>
      </p:sp>
    </p:spTree>
    <p:extLst>
      <p:ext uri="{BB962C8B-B14F-4D97-AF65-F5344CB8AC3E}">
        <p14:creationId xmlns:p14="http://schemas.microsoft.com/office/powerpoint/2010/main" xmlns="" val="1197977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155"/>
            <a:ext cx="8229600" cy="1143000"/>
          </a:xfrm>
        </p:spPr>
        <p:txBody>
          <a:bodyPr/>
          <a:lstStyle/>
          <a:p>
            <a:r>
              <a:rPr lang="ru-RU" dirty="0" smtClean="0">
                <a:solidFill>
                  <a:schemeClr val="accent1">
                    <a:lumMod val="75000"/>
                  </a:schemeClr>
                </a:solidFill>
              </a:rPr>
              <a:t>Упражнение</a:t>
            </a:r>
            <a:endParaRPr lang="ru-RU" dirty="0">
              <a:solidFill>
                <a:schemeClr val="accent1">
                  <a:lumMod val="75000"/>
                </a:schemeClr>
              </a:solidFill>
            </a:endParaRPr>
          </a:p>
        </p:txBody>
      </p:sp>
      <p:sp>
        <p:nvSpPr>
          <p:cNvPr id="3" name="Номер слайда 2"/>
          <p:cNvSpPr>
            <a:spLocks noGrp="1"/>
          </p:cNvSpPr>
          <p:nvPr>
            <p:ph type="sldNum" sz="quarter" idx="12"/>
          </p:nvPr>
        </p:nvSpPr>
        <p:spPr/>
        <p:txBody>
          <a:bodyPr/>
          <a:lstStyle/>
          <a:p>
            <a:fld id="{51B0424B-BA00-4C1D-946A-CCF19F3E8C64}" type="slidenum">
              <a:rPr lang="ru-RU" smtClean="0">
                <a:solidFill>
                  <a:schemeClr val="accent1">
                    <a:lumMod val="75000"/>
                  </a:schemeClr>
                </a:solidFill>
              </a:rPr>
              <a:pPr/>
              <a:t>22</a:t>
            </a:fld>
            <a:endParaRPr lang="ru-RU">
              <a:solidFill>
                <a:schemeClr val="accent1">
                  <a:lumMod val="75000"/>
                </a:schemeClr>
              </a:solidFill>
            </a:endParaRPr>
          </a:p>
        </p:txBody>
      </p:sp>
      <p:sp>
        <p:nvSpPr>
          <p:cNvPr id="4" name="TextBox 3"/>
          <p:cNvSpPr txBox="1"/>
          <p:nvPr/>
        </p:nvSpPr>
        <p:spPr>
          <a:xfrm>
            <a:off x="462665" y="2161635"/>
            <a:ext cx="8180265" cy="2062103"/>
          </a:xfrm>
          <a:prstGeom prst="rect">
            <a:avLst/>
          </a:prstGeom>
          <a:noFill/>
        </p:spPr>
        <p:txBody>
          <a:bodyPr wrap="square" rtlCol="0">
            <a:spAutoFit/>
          </a:bodyPr>
          <a:lstStyle/>
          <a:p>
            <a:r>
              <a:rPr lang="ru-RU" sz="3200" dirty="0" smtClean="0">
                <a:solidFill>
                  <a:schemeClr val="accent1">
                    <a:lumMod val="75000"/>
                  </a:schemeClr>
                </a:solidFill>
              </a:rPr>
              <a:t>Дана последовательность     </a:t>
            </a:r>
            <a:r>
              <a:rPr lang="en-US" sz="3200" b="1" dirty="0" smtClean="0">
                <a:solidFill>
                  <a:schemeClr val="accent1">
                    <a:lumMod val="75000"/>
                  </a:schemeClr>
                </a:solidFill>
                <a:latin typeface="Courier New" pitchFamily="49" charset="0"/>
                <a:cs typeface="Courier New" pitchFamily="49" charset="0"/>
              </a:rPr>
              <a:t>AATTTGCGATC</a:t>
            </a:r>
            <a:r>
              <a:rPr lang="ru-RU" sz="3200" b="1" dirty="0" smtClean="0">
                <a:solidFill>
                  <a:schemeClr val="accent1">
                    <a:lumMod val="75000"/>
                  </a:schemeClr>
                </a:solidFill>
              </a:rPr>
              <a:t> </a:t>
            </a:r>
            <a:r>
              <a:rPr lang="en-US" sz="3200" dirty="0" smtClean="0">
                <a:solidFill>
                  <a:schemeClr val="accent1">
                    <a:lumMod val="75000"/>
                  </a:schemeClr>
                </a:solidFill>
              </a:rPr>
              <a:t> </a:t>
            </a:r>
            <a:r>
              <a:rPr lang="ru-RU" sz="3200" dirty="0" smtClean="0">
                <a:solidFill>
                  <a:schemeClr val="accent1">
                    <a:lumMod val="75000"/>
                  </a:schemeClr>
                </a:solidFill>
              </a:rPr>
              <a:t/>
            </a:r>
            <a:br>
              <a:rPr lang="ru-RU" sz="3200" dirty="0" smtClean="0">
                <a:solidFill>
                  <a:schemeClr val="accent1">
                    <a:lumMod val="75000"/>
                  </a:schemeClr>
                </a:solidFill>
              </a:rPr>
            </a:br>
            <a:endParaRPr lang="ru-RU" sz="3200" dirty="0" smtClean="0">
              <a:solidFill>
                <a:schemeClr val="accent1">
                  <a:lumMod val="75000"/>
                </a:schemeClr>
              </a:solidFill>
            </a:endParaRPr>
          </a:p>
          <a:p>
            <a:r>
              <a:rPr lang="ru-RU" sz="3200" dirty="0" smtClean="0">
                <a:solidFill>
                  <a:schemeClr val="accent1">
                    <a:lumMod val="75000"/>
                  </a:schemeClr>
                </a:solidFill>
              </a:rPr>
              <a:t>Напишите последовательность  </a:t>
            </a:r>
            <a:r>
              <a:rPr lang="ru-RU" sz="3200" dirty="0" err="1" smtClean="0">
                <a:solidFill>
                  <a:schemeClr val="accent1">
                    <a:lumMod val="75000"/>
                  </a:schemeClr>
                </a:solidFill>
              </a:rPr>
              <a:t>комплементарной</a:t>
            </a:r>
            <a:r>
              <a:rPr lang="ru-RU" sz="3200" dirty="0" smtClean="0">
                <a:solidFill>
                  <a:schemeClr val="accent1">
                    <a:lumMod val="75000"/>
                  </a:schemeClr>
                </a:solidFill>
              </a:rPr>
              <a:t> цепи.</a:t>
            </a:r>
            <a:endParaRPr lang="ru-RU" sz="3200" dirty="0">
              <a:solidFill>
                <a:schemeClr val="accent1">
                  <a:lumMod val="75000"/>
                </a:schemeClr>
              </a:solidFill>
            </a:endParaRPr>
          </a:p>
        </p:txBody>
      </p:sp>
    </p:spTree>
    <p:extLst>
      <p:ext uri="{BB962C8B-B14F-4D97-AF65-F5344CB8AC3E}">
        <p14:creationId xmlns:p14="http://schemas.microsoft.com/office/powerpoint/2010/main" xmlns="" val="1851899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553200" y="6443515"/>
            <a:ext cx="2133600" cy="365125"/>
          </a:xfrm>
        </p:spPr>
        <p:txBody>
          <a:bodyPr/>
          <a:lstStyle/>
          <a:p>
            <a:fld id="{51B0424B-BA00-4C1D-946A-CCF19F3E8C64}" type="slidenum">
              <a:rPr lang="ru-RU" smtClean="0"/>
              <a:pPr/>
              <a:t>23</a:t>
            </a:fld>
            <a:endParaRPr lang="ru-RU"/>
          </a:p>
        </p:txBody>
      </p:sp>
      <p:sp>
        <p:nvSpPr>
          <p:cNvPr id="6" name="Подзаголовок 2"/>
          <p:cNvSpPr txBox="1">
            <a:spLocks/>
          </p:cNvSpPr>
          <p:nvPr/>
        </p:nvSpPr>
        <p:spPr>
          <a:xfrm>
            <a:off x="155425" y="164575"/>
            <a:ext cx="8773716" cy="8833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tx1"/>
                </a:solidFill>
              </a:rPr>
              <a:t>Информацию можно перекодировать в доступном для компьютеров виде</a:t>
            </a:r>
            <a:endParaRPr lang="ru-RU" dirty="0">
              <a:solidFill>
                <a:schemeClr val="tx1"/>
              </a:solidFill>
            </a:endParaRPr>
          </a:p>
        </p:txBody>
      </p:sp>
      <p:sp>
        <p:nvSpPr>
          <p:cNvPr id="7" name="Подзаголовок 2"/>
          <p:cNvSpPr txBox="1">
            <a:spLocks/>
          </p:cNvSpPr>
          <p:nvPr/>
        </p:nvSpPr>
        <p:spPr>
          <a:xfrm>
            <a:off x="155575" y="3493255"/>
            <a:ext cx="8776521" cy="10547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tx1"/>
                </a:solidFill>
              </a:rPr>
              <a:t>Процесс определения последовательности ДНК организма называется </a:t>
            </a:r>
            <a:r>
              <a:rPr lang="ru-RU" dirty="0" err="1" smtClean="0">
                <a:solidFill>
                  <a:schemeClr val="tx1"/>
                </a:solidFill>
              </a:rPr>
              <a:t>секвенированием</a:t>
            </a:r>
            <a:r>
              <a:rPr lang="ru-RU" dirty="0" smtClean="0">
                <a:solidFill>
                  <a:schemeClr val="tx1"/>
                </a:solidFill>
              </a:rPr>
              <a:t>. </a:t>
            </a:r>
          </a:p>
        </p:txBody>
      </p:sp>
      <p:sp>
        <p:nvSpPr>
          <p:cNvPr id="8" name="Подзаголовок 2"/>
          <p:cNvSpPr txBox="1">
            <a:spLocks/>
          </p:cNvSpPr>
          <p:nvPr/>
        </p:nvSpPr>
        <p:spPr>
          <a:xfrm>
            <a:off x="193830" y="1163106"/>
            <a:ext cx="8776521" cy="20894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tx1"/>
                </a:solidFill>
              </a:rPr>
              <a:t>Геном – наследственную информацию организма – можно переписать в виде последовательности ДНК и хранить в электронной базе данных</a:t>
            </a:r>
            <a:endParaRPr lang="ru-RU" dirty="0">
              <a:solidFill>
                <a:schemeClr val="tx1"/>
              </a:solidFill>
            </a:endParaRPr>
          </a:p>
        </p:txBody>
      </p:sp>
      <p:sp>
        <p:nvSpPr>
          <p:cNvPr id="10" name="Подзаголовок 2"/>
          <p:cNvSpPr txBox="1">
            <a:spLocks/>
          </p:cNvSpPr>
          <p:nvPr/>
        </p:nvSpPr>
        <p:spPr>
          <a:xfrm>
            <a:off x="232235" y="4926794"/>
            <a:ext cx="8794595" cy="119055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ru-RU" dirty="0" smtClean="0">
                <a:solidFill>
                  <a:schemeClr val="bg1">
                    <a:lumMod val="50000"/>
                  </a:schemeClr>
                </a:solidFill>
              </a:rPr>
              <a:t>Лекция о</a:t>
            </a:r>
            <a:r>
              <a:rPr lang="en-US" dirty="0" smtClean="0">
                <a:solidFill>
                  <a:schemeClr val="bg1">
                    <a:lumMod val="50000"/>
                  </a:schemeClr>
                </a:solidFill>
              </a:rPr>
              <a:t> </a:t>
            </a:r>
            <a:r>
              <a:rPr lang="ru-RU" dirty="0" smtClean="0">
                <a:solidFill>
                  <a:schemeClr val="bg1">
                    <a:lumMod val="50000"/>
                  </a:schemeClr>
                </a:solidFill>
              </a:rPr>
              <a:t>технологиях </a:t>
            </a:r>
            <a:r>
              <a:rPr lang="ru-RU" dirty="0" err="1" smtClean="0">
                <a:solidFill>
                  <a:schemeClr val="bg1">
                    <a:lumMod val="50000"/>
                  </a:schemeClr>
                </a:solidFill>
              </a:rPr>
              <a:t>секвенирования</a:t>
            </a:r>
            <a:r>
              <a:rPr lang="ru-RU" dirty="0" smtClean="0">
                <a:solidFill>
                  <a:schemeClr val="bg1">
                    <a:lumMod val="50000"/>
                  </a:schemeClr>
                </a:solidFill>
              </a:rPr>
              <a:t> (и сборки генома) планируется </a:t>
            </a:r>
            <a:endParaRPr lang="ru-RU" dirty="0">
              <a:solidFill>
                <a:schemeClr val="bg1">
                  <a:lumMod val="50000"/>
                </a:schemeClr>
              </a:solidFill>
            </a:endParaRPr>
          </a:p>
        </p:txBody>
      </p:sp>
    </p:spTree>
    <p:extLst>
      <p:ext uri="{BB962C8B-B14F-4D97-AF65-F5344CB8AC3E}">
        <p14:creationId xmlns:p14="http://schemas.microsoft.com/office/powerpoint/2010/main" xmlns="" val="34861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1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2665" y="164575"/>
            <a:ext cx="8295479" cy="1574605"/>
          </a:xfrm>
        </p:spPr>
        <p:txBody>
          <a:bodyPr>
            <a:normAutofit fontScale="90000"/>
          </a:bodyPr>
          <a:lstStyle/>
          <a:p>
            <a:r>
              <a:rPr lang="ru-RU" dirty="0" smtClean="0"/>
              <a:t>Как проверить, что ДНК единственный носитель генома – т.е. наследственной информации?</a:t>
            </a:r>
            <a:endParaRPr lang="el-GR" dirty="0"/>
          </a:p>
        </p:txBody>
      </p:sp>
      <p:sp>
        <p:nvSpPr>
          <p:cNvPr id="3" name="Содержимое 2"/>
          <p:cNvSpPr>
            <a:spLocks noGrp="1"/>
          </p:cNvSpPr>
          <p:nvPr>
            <p:ph idx="1"/>
          </p:nvPr>
        </p:nvSpPr>
        <p:spPr>
          <a:xfrm>
            <a:off x="462665" y="2008015"/>
            <a:ext cx="8229600" cy="4525963"/>
          </a:xfrm>
        </p:spPr>
        <p:txBody>
          <a:bodyPr>
            <a:normAutofit fontScale="92500" lnSpcReduction="10000"/>
          </a:bodyPr>
          <a:lstStyle/>
          <a:p>
            <a:r>
              <a:rPr lang="ru-RU" dirty="0" smtClean="0"/>
              <a:t>В живой клетке кроме ДНК есть другие макромолекулы:</a:t>
            </a:r>
          </a:p>
          <a:p>
            <a:pPr lvl="1"/>
            <a:r>
              <a:rPr lang="ru-RU" dirty="0" smtClean="0"/>
              <a:t>РНК</a:t>
            </a:r>
          </a:p>
          <a:p>
            <a:pPr lvl="1"/>
            <a:r>
              <a:rPr lang="ru-RU" dirty="0" smtClean="0"/>
              <a:t>Белки </a:t>
            </a:r>
          </a:p>
          <a:p>
            <a:pPr lvl="1"/>
            <a:r>
              <a:rPr lang="ru-RU" dirty="0" smtClean="0"/>
              <a:t>Липиды (образуют оболочку клетки и некоторых </a:t>
            </a:r>
            <a:r>
              <a:rPr lang="ru-RU" dirty="0" err="1" smtClean="0"/>
              <a:t>органел</a:t>
            </a:r>
            <a:r>
              <a:rPr lang="ru-RU" dirty="0" smtClean="0"/>
              <a:t> внутри клетки)</a:t>
            </a:r>
          </a:p>
          <a:p>
            <a:r>
              <a:rPr lang="ru-RU" dirty="0" smtClean="0"/>
              <a:t>Эксперимент напрашивается: пересадим ДНК из клетки одного организма в клетку другого организма. Что получим в результате?</a:t>
            </a:r>
          </a:p>
          <a:p>
            <a:pPr lvl="1"/>
            <a:r>
              <a:rPr lang="ru-RU" dirty="0" smtClean="0">
                <a:solidFill>
                  <a:srgbClr val="C00000"/>
                </a:solidFill>
              </a:rPr>
              <a:t>Эксперимент </a:t>
            </a:r>
            <a:r>
              <a:rPr lang="ru-RU" dirty="0" err="1" smtClean="0">
                <a:solidFill>
                  <a:srgbClr val="C00000"/>
                </a:solidFill>
              </a:rPr>
              <a:t>Крэга</a:t>
            </a:r>
            <a:r>
              <a:rPr lang="ru-RU" dirty="0" smtClean="0">
                <a:solidFill>
                  <a:srgbClr val="C00000"/>
                </a:solidFill>
              </a:rPr>
              <a:t> </a:t>
            </a:r>
            <a:r>
              <a:rPr lang="ru-RU" dirty="0" err="1" smtClean="0">
                <a:solidFill>
                  <a:srgbClr val="C00000"/>
                </a:solidFill>
              </a:rPr>
              <a:t>Вентера</a:t>
            </a:r>
            <a:r>
              <a:rPr lang="ru-RU" dirty="0" smtClean="0"/>
              <a:t>!</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045" y="4427530"/>
            <a:ext cx="7772400" cy="960125"/>
          </a:xfrm>
        </p:spPr>
        <p:txBody>
          <a:bodyPr>
            <a:normAutofit fontScale="90000"/>
          </a:bodyPr>
          <a:lstStyle/>
          <a:p>
            <a:r>
              <a:rPr lang="ru-RU" sz="3200" dirty="0" smtClean="0"/>
              <a:t>А это геном </a:t>
            </a:r>
            <a:r>
              <a:rPr lang="ru-RU" sz="3200" dirty="0" err="1" smtClean="0"/>
              <a:t>Крэга</a:t>
            </a:r>
            <a:r>
              <a:rPr lang="ru-RU" sz="3200" dirty="0" smtClean="0"/>
              <a:t> </a:t>
            </a:r>
            <a:r>
              <a:rPr lang="ru-RU" sz="3200" dirty="0" err="1" smtClean="0"/>
              <a:t>вентера</a:t>
            </a:r>
            <a:r>
              <a:rPr lang="ru-RU" sz="3200" dirty="0" smtClean="0"/>
              <a:t> </a:t>
            </a:r>
            <a:r>
              <a:rPr lang="en-US" sz="3200" dirty="0" smtClean="0"/>
              <a:t>: </a:t>
            </a:r>
            <a:r>
              <a:rPr lang="ru-RU" sz="3200" dirty="0" smtClean="0"/>
              <a:t>2007 год (</a:t>
            </a:r>
            <a:r>
              <a:rPr lang="ru-RU" sz="2400" i="1" dirty="0" smtClean="0">
                <a:solidFill>
                  <a:prstClr val="black"/>
                </a:solidFill>
              </a:rPr>
              <a:t>показываю)</a:t>
            </a:r>
            <a:endParaRPr lang="ru-RU" sz="48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25</a:t>
            </a:fld>
            <a:endParaRPr lang="ru-RU"/>
          </a:p>
        </p:txBody>
      </p:sp>
      <p:pic>
        <p:nvPicPr>
          <p:cNvPr id="5" name="Picture 14" descr="Картинки по запросу Craig venter"/>
          <p:cNvPicPr>
            <a:picLocks noChangeAspect="1" noChangeArrowheads="1"/>
          </p:cNvPicPr>
          <p:nvPr/>
        </p:nvPicPr>
        <p:blipFill>
          <a:blip r:embed="rId2" cstate="print"/>
          <a:srcRect/>
          <a:stretch>
            <a:fillRect/>
          </a:stretch>
        </p:blipFill>
        <p:spPr bwMode="auto">
          <a:xfrm>
            <a:off x="6406986" y="490850"/>
            <a:ext cx="2402143" cy="3206985"/>
          </a:xfrm>
          <a:prstGeom prst="rect">
            <a:avLst/>
          </a:prstGeom>
          <a:noFill/>
        </p:spPr>
      </p:pic>
      <p:sp>
        <p:nvSpPr>
          <p:cNvPr id="10" name="Заголовок 1"/>
          <p:cNvSpPr txBox="1">
            <a:spLocks/>
          </p:cNvSpPr>
          <p:nvPr/>
        </p:nvSpPr>
        <p:spPr>
          <a:xfrm>
            <a:off x="539475" y="1239915"/>
            <a:ext cx="4416575" cy="1162465"/>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ru-RU" sz="2400" i="1" dirty="0" smtClean="0"/>
              <a:t/>
            </a:r>
            <a:br>
              <a:rPr lang="ru-RU" sz="2400" i="1" dirty="0" smtClean="0"/>
            </a:br>
            <a:r>
              <a:rPr lang="ru-RU" sz="3200" dirty="0" smtClean="0"/>
              <a:t>Это </a:t>
            </a:r>
            <a:r>
              <a:rPr lang="ru-RU" sz="3200" dirty="0" err="1" smtClean="0"/>
              <a:t>Крэг</a:t>
            </a:r>
            <a:r>
              <a:rPr lang="ru-RU" sz="3200" dirty="0" smtClean="0"/>
              <a:t> </a:t>
            </a:r>
            <a:r>
              <a:rPr lang="ru-RU" sz="3200" dirty="0" err="1" smtClean="0"/>
              <a:t>вентер</a:t>
            </a:r>
            <a:r>
              <a:rPr lang="en-US" sz="3200" dirty="0" smtClean="0"/>
              <a:t> </a:t>
            </a:r>
            <a:br>
              <a:rPr lang="en-US" sz="3200" dirty="0" smtClean="0"/>
            </a:br>
            <a:r>
              <a:rPr lang="ru-RU" sz="3200" dirty="0" smtClean="0"/>
              <a:t>(</a:t>
            </a:r>
            <a:r>
              <a:rPr lang="en-US" sz="3200" dirty="0" err="1" smtClean="0"/>
              <a:t>Cra</a:t>
            </a:r>
            <a:r>
              <a:rPr lang="en-US" sz="3200" dirty="0" err="1"/>
              <a:t>i</a:t>
            </a:r>
            <a:r>
              <a:rPr lang="en-US" sz="3200" dirty="0" err="1" smtClean="0"/>
              <a:t>G</a:t>
            </a:r>
            <a:r>
              <a:rPr lang="en-US" sz="3200" dirty="0" smtClean="0"/>
              <a:t> Venter)</a:t>
            </a:r>
            <a:endParaRPr lang="ru-RU" sz="4400" dirty="0" smtClean="0"/>
          </a:p>
          <a:p>
            <a:endParaRPr lang="ru-RU" sz="3200" dirty="0" smtClean="0"/>
          </a:p>
        </p:txBody>
      </p:sp>
    </p:spTree>
    <p:extLst>
      <p:ext uri="{BB962C8B-B14F-4D97-AF65-F5344CB8AC3E}">
        <p14:creationId xmlns:p14="http://schemas.microsoft.com/office/powerpoint/2010/main" xmlns="" val="2406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26</a:t>
            </a:fld>
            <a:endParaRPr lang="ru-RU" dirty="0"/>
          </a:p>
        </p:txBody>
      </p:sp>
      <p:sp>
        <p:nvSpPr>
          <p:cNvPr id="4" name="Прямоугольник 3"/>
          <p:cNvSpPr/>
          <p:nvPr/>
        </p:nvSpPr>
        <p:spPr>
          <a:xfrm>
            <a:off x="232235" y="356600"/>
            <a:ext cx="8641125" cy="6740307"/>
          </a:xfrm>
          <a:prstGeom prst="rect">
            <a:avLst/>
          </a:prstGeom>
        </p:spPr>
        <p:txBody>
          <a:bodyPr wrap="square">
            <a:spAutoFit/>
          </a:bodyPr>
          <a:lstStyle/>
          <a:p>
            <a:r>
              <a:rPr lang="en-US" sz="2400" b="1" dirty="0" smtClean="0">
                <a:latin typeface="Courier New" pitchFamily="49" charset="0"/>
                <a:cs typeface="Courier New" pitchFamily="49" charset="0"/>
              </a:rPr>
              <a:t>&gt;</a:t>
            </a:r>
            <a:r>
              <a:rPr lang="en-US" sz="2400" b="1" dirty="0" err="1" smtClean="0">
                <a:latin typeface="Courier New" pitchFamily="49" charset="0"/>
                <a:cs typeface="Courier New" pitchFamily="49" charset="0"/>
              </a:rPr>
              <a:t>chrX</a:t>
            </a:r>
            <a:endParaRPr lang="ru-RU" sz="2400" b="1" dirty="0" smtClean="0">
              <a:latin typeface="Courier New" pitchFamily="49" charset="0"/>
              <a:cs typeface="Courier New" pitchFamily="49" charset="0"/>
            </a:endParaRPr>
          </a:p>
          <a:p>
            <a:r>
              <a:rPr lang="en-US" sz="2400" dirty="0" smtClean="0">
                <a:latin typeface="Courier New" pitchFamily="49" charset="0"/>
                <a:cs typeface="Courier New" pitchFamily="49" charset="0"/>
              </a:rPr>
              <a:t>ctaaccctaaccctaaccctaaccctaaccctaaccctCTGaaagtggacctatcagcaggatgtgggtgggagcagattagagaataaaagcagactgcctgagccagcagtggcaacccaatggggtccctttccatactgtggaagcttcgttctttcactctttgcaataaatcttgctattgctcactctttgggtccacactgcctttatgagctgtgacactcaccgcaaaggtctgcagcttcactcctgagccagtgagaccacaaccccaccagaaagaagaaactcagaacacatctgaacatcagaagaaacaaactccggacgcgccacctttaagaactgtaacactcaccgcgaggttccgcgtcttcattcttgaagtcagtgagaccaagaacccaccaattccagacacactaggaccctgagacaacCCCTAGAAGAGCACCTGGTTGATAACCCAGTTCCCATCTGGGATTTAGGGGACCTGGACAGCCCGGAAAATGAGCTCCTCATCTCTAACCCAGTTCCCCTGTGGGGATTTAGGGGACCAGGGACAGCCCGTTGCATGAGCCCCTGGACTCTAACCCAGTTCCCTTCTGGAATTTAGGGGCCCTGGGACAGCCCTGTACATGAGCTCCTGGTCTGTAACACAGTTCCCCTGTGGGGATTTAGGGACTTGGGCCTTCTGTCTTTGGGATCTACTCTCTATGGGCCACACAGA</a:t>
            </a:r>
            <a:r>
              <a:rPr lang="ru-RU" sz="2400" dirty="0" smtClean="0">
                <a:latin typeface="Courier New" pitchFamily="49" charset="0"/>
                <a:cs typeface="Courier New" pitchFamily="49" charset="0"/>
              </a:rPr>
              <a:t>……………………………………………………………………</a:t>
            </a:r>
            <a:endParaRPr lang="ru-RU" sz="2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045" y="165100"/>
            <a:ext cx="8449099" cy="2002212"/>
          </a:xfrm>
        </p:spPr>
        <p:txBody>
          <a:bodyPr>
            <a:noAutofit/>
          </a:bodyPr>
          <a:lstStyle/>
          <a:p>
            <a:pPr algn="just"/>
            <a:r>
              <a:rPr lang="ru-RU" sz="3600" dirty="0" smtClean="0"/>
              <a:t>Крэг Вентер создал институт, который переписал геном Крэга Вентера </a:t>
            </a:r>
            <a:r>
              <a:rPr lang="ru-RU" sz="3600" dirty="0" smtClean="0">
                <a:solidFill>
                  <a:schemeClr val="bg1">
                    <a:lumMod val="50000"/>
                  </a:schemeClr>
                </a:solidFill>
              </a:rPr>
              <a:t>(записанный на его ДНК)</a:t>
            </a:r>
            <a:r>
              <a:rPr lang="ru-RU" sz="3600" dirty="0" smtClean="0"/>
              <a:t> в текстовый файл </a:t>
            </a:r>
            <a:r>
              <a:rPr lang="ru-RU" sz="3600" dirty="0" smtClean="0">
                <a:solidFill>
                  <a:schemeClr val="bg1">
                    <a:lumMod val="50000"/>
                  </a:schemeClr>
                </a:solidFill>
              </a:rPr>
              <a:t>(кусочек его мы видели) </a:t>
            </a:r>
            <a:endParaRPr lang="ru-RU" sz="3600" dirty="0">
              <a:solidFill>
                <a:schemeClr val="bg1">
                  <a:lumMod val="50000"/>
                </a:schemeClr>
              </a:solidFill>
            </a:endParaRPr>
          </a:p>
        </p:txBody>
      </p:sp>
      <p:sp>
        <p:nvSpPr>
          <p:cNvPr id="3" name="Номер слайда 2"/>
          <p:cNvSpPr>
            <a:spLocks noGrp="1"/>
          </p:cNvSpPr>
          <p:nvPr>
            <p:ph type="sldNum" sz="quarter" idx="12"/>
          </p:nvPr>
        </p:nvSpPr>
        <p:spPr/>
        <p:txBody>
          <a:bodyPr/>
          <a:lstStyle/>
          <a:p>
            <a:fld id="{51B0424B-BA00-4C1D-946A-CCF19F3E8C64}" type="slidenum">
              <a:rPr lang="ru-RU" smtClean="0"/>
              <a:pPr/>
              <a:t>27</a:t>
            </a:fld>
            <a:endParaRPr lang="ru-RU"/>
          </a:p>
        </p:txBody>
      </p:sp>
      <p:pic>
        <p:nvPicPr>
          <p:cNvPr id="98306" name="Picture 2" descr="http://www.gadgetblog.ru/content/3306/b_084baeb1.jpg"/>
          <p:cNvPicPr>
            <a:picLocks noChangeAspect="1" noChangeArrowheads="1"/>
          </p:cNvPicPr>
          <p:nvPr/>
        </p:nvPicPr>
        <p:blipFill>
          <a:blip r:embed="rId2" cstate="print"/>
          <a:srcRect/>
          <a:stretch>
            <a:fillRect/>
          </a:stretch>
        </p:blipFill>
        <p:spPr bwMode="auto">
          <a:xfrm>
            <a:off x="155576" y="2282826"/>
            <a:ext cx="6034400" cy="44105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16160" cy="1387732"/>
          </a:xfrm>
        </p:spPr>
        <p:txBody>
          <a:bodyPr>
            <a:normAutofit fontScale="90000"/>
          </a:bodyPr>
          <a:lstStyle/>
          <a:p>
            <a:r>
              <a:rPr lang="ru-RU" sz="3600" dirty="0" smtClean="0"/>
              <a:t>Сегодня в базе данных </a:t>
            </a:r>
            <a:r>
              <a:rPr lang="en-US" sz="3600" dirty="0" smtClean="0"/>
              <a:t>Genome </a:t>
            </a:r>
            <a:r>
              <a:rPr lang="ru-RU" sz="3600" dirty="0" smtClean="0"/>
              <a:t>на сайте </a:t>
            </a:r>
            <a:r>
              <a:rPr lang="en-US" sz="3600" dirty="0" smtClean="0"/>
              <a:t>NCBI,  </a:t>
            </a:r>
            <a:r>
              <a:rPr lang="ru-RU" sz="3600" dirty="0" smtClean="0"/>
              <a:t>на 19 февраля 2019 представлены геномы</a:t>
            </a:r>
            <a:endParaRPr lang="ru-RU" sz="3600" dirty="0"/>
          </a:p>
        </p:txBody>
      </p:sp>
      <p:sp>
        <p:nvSpPr>
          <p:cNvPr id="3" name="Прямоугольник 2"/>
          <p:cNvSpPr/>
          <p:nvPr/>
        </p:nvSpPr>
        <p:spPr>
          <a:xfrm>
            <a:off x="232235" y="1988840"/>
            <a:ext cx="8641125" cy="2554545"/>
          </a:xfrm>
          <a:prstGeom prst="rect">
            <a:avLst/>
          </a:prstGeom>
        </p:spPr>
        <p:txBody>
          <a:bodyPr wrap="square">
            <a:spAutoFit/>
          </a:bodyPr>
          <a:lstStyle/>
          <a:p>
            <a:pPr>
              <a:buFont typeface="Arial" pitchFamily="34" charset="0"/>
              <a:buChar char="•"/>
            </a:pPr>
            <a:r>
              <a:rPr lang="en-US" sz="3200" dirty="0" smtClean="0"/>
              <a:t>Eukaryotes (</a:t>
            </a:r>
            <a:r>
              <a:rPr lang="ru-RU" sz="3200" dirty="0" smtClean="0"/>
              <a:t>организмы, имеющие ядро в клетках) - </a:t>
            </a:r>
            <a:r>
              <a:rPr lang="en-US" sz="3200" dirty="0" smtClean="0"/>
              <a:t>[</a:t>
            </a:r>
            <a:r>
              <a:rPr lang="ru-RU" sz="3200" dirty="0" smtClean="0"/>
              <a:t>геномы 7 933 видов </a:t>
            </a:r>
            <a:r>
              <a:rPr lang="en-US" sz="3200" dirty="0" smtClean="0"/>
              <a:t>]</a:t>
            </a:r>
          </a:p>
          <a:p>
            <a:pPr>
              <a:buFont typeface="Arial" pitchFamily="34" charset="0"/>
              <a:buChar char="•"/>
            </a:pPr>
            <a:r>
              <a:rPr lang="en-US" sz="3200" dirty="0" smtClean="0"/>
              <a:t>Prokaryotes </a:t>
            </a:r>
            <a:r>
              <a:rPr lang="ru-RU" sz="3200" dirty="0" smtClean="0"/>
              <a:t>(бактерии и археи) - </a:t>
            </a:r>
            <a:r>
              <a:rPr lang="en-US" sz="3200" dirty="0" smtClean="0"/>
              <a:t>[</a:t>
            </a:r>
            <a:r>
              <a:rPr lang="ru-RU" sz="3200" dirty="0" smtClean="0"/>
              <a:t>геномы 189 493 видов</a:t>
            </a:r>
            <a:r>
              <a:rPr lang="en-US" sz="3200" dirty="0" smtClean="0"/>
              <a:t>]</a:t>
            </a:r>
          </a:p>
          <a:p>
            <a:pPr>
              <a:buFont typeface="Arial" pitchFamily="34" charset="0"/>
              <a:buChar char="•"/>
            </a:pPr>
            <a:r>
              <a:rPr lang="en-US" sz="3200" dirty="0" smtClean="0"/>
              <a:t>Viruses </a:t>
            </a:r>
            <a:r>
              <a:rPr lang="ru-RU" sz="3200" dirty="0" smtClean="0"/>
              <a:t>- </a:t>
            </a:r>
            <a:r>
              <a:rPr lang="en-US" sz="3200" dirty="0" smtClean="0"/>
              <a:t>[</a:t>
            </a:r>
            <a:r>
              <a:rPr lang="ru-RU" sz="3200" dirty="0" smtClean="0"/>
              <a:t>геномы 28 083 вирусов</a:t>
            </a:r>
            <a:r>
              <a:rPr lang="en-US" sz="3200" dirty="0" smtClean="0"/>
              <a:t>]</a:t>
            </a:r>
          </a:p>
        </p:txBody>
      </p:sp>
      <p:sp>
        <p:nvSpPr>
          <p:cNvPr id="4" name="TextBox 3"/>
          <p:cNvSpPr txBox="1"/>
          <p:nvPr/>
        </p:nvSpPr>
        <p:spPr>
          <a:xfrm>
            <a:off x="155426" y="5234035"/>
            <a:ext cx="8756340" cy="1077218"/>
          </a:xfrm>
          <a:prstGeom prst="rect">
            <a:avLst/>
          </a:prstGeom>
          <a:noFill/>
        </p:spPr>
        <p:txBody>
          <a:bodyPr wrap="square" rtlCol="0">
            <a:spAutoFit/>
          </a:bodyPr>
          <a:lstStyle/>
          <a:p>
            <a:r>
              <a:rPr lang="ru-RU" sz="3200" dirty="0" smtClean="0"/>
              <a:t>В этой БД лежат далеко не все </a:t>
            </a:r>
            <a:r>
              <a:rPr lang="ru-RU" sz="3200" dirty="0" err="1" smtClean="0"/>
              <a:t>изве</a:t>
            </a:r>
            <a:r>
              <a:rPr lang="en-US" sz="3200" dirty="0" smtClean="0"/>
              <a:t>c</a:t>
            </a:r>
            <a:r>
              <a:rPr lang="ru-RU" sz="3200" dirty="0" err="1" smtClean="0"/>
              <a:t>тные</a:t>
            </a:r>
            <a:r>
              <a:rPr lang="ru-RU" sz="3200" dirty="0" smtClean="0"/>
              <a:t> геномы!</a:t>
            </a:r>
            <a:endParaRPr lang="ru-RU" sz="3200" dirty="0"/>
          </a:p>
        </p:txBody>
      </p:sp>
      <p:sp>
        <p:nvSpPr>
          <p:cNvPr id="5" name="Номер слайда 4"/>
          <p:cNvSpPr>
            <a:spLocks noGrp="1"/>
          </p:cNvSpPr>
          <p:nvPr>
            <p:ph type="sldNum" sz="quarter" idx="12"/>
          </p:nvPr>
        </p:nvSpPr>
        <p:spPr/>
        <p:txBody>
          <a:bodyPr/>
          <a:lstStyle/>
          <a:p>
            <a:pPr>
              <a:defRPr/>
            </a:pPr>
            <a:fld id="{E92D64D8-C1EE-4C20-A2E9-4E883B4FA27A}" type="slidenum">
              <a:rPr lang="ru-RU" altLang="ru-RU" smtClean="0"/>
              <a:pPr>
                <a:defRPr/>
              </a:pPr>
              <a:t>28</a:t>
            </a:fld>
            <a:endParaRPr lang="ru-RU" alt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492970" cy="1810187"/>
          </a:xfrm>
        </p:spPr>
        <p:txBody>
          <a:bodyPr>
            <a:normAutofit fontScale="90000"/>
          </a:bodyPr>
          <a:lstStyle/>
          <a:p>
            <a:r>
              <a:rPr lang="ru-RU" dirty="0" smtClean="0"/>
              <a:t>Эксперимент </a:t>
            </a:r>
            <a:r>
              <a:rPr lang="ru-RU" dirty="0" err="1" smtClean="0"/>
              <a:t>Вентера</a:t>
            </a:r>
            <a:r>
              <a:rPr lang="ru-RU" dirty="0" smtClean="0"/>
              <a:t> еще круче, чем пересадка ДНК.</a:t>
            </a:r>
            <a:br>
              <a:rPr lang="ru-RU" dirty="0" smtClean="0"/>
            </a:br>
            <a:r>
              <a:rPr lang="en-US" dirty="0" smtClean="0"/>
              <a:t>“</a:t>
            </a:r>
            <a:r>
              <a:rPr lang="ru-RU" dirty="0" smtClean="0"/>
              <a:t>Её родитель – компьютер</a:t>
            </a:r>
            <a:r>
              <a:rPr lang="en-US" dirty="0" smtClean="0"/>
              <a:t>”</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29</a:t>
            </a:fld>
            <a:endParaRPr lang="ru-RU"/>
          </a:p>
        </p:txBody>
      </p:sp>
      <p:pic>
        <p:nvPicPr>
          <p:cNvPr id="1026" name="Picture 2" descr="4 Bottles and a Machin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55" t="5580" r="2275" b="18906"/>
          <a:stretch/>
        </p:blipFill>
        <p:spPr bwMode="auto">
          <a:xfrm>
            <a:off x="792000" y="3362110"/>
            <a:ext cx="7560000" cy="244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305038" y="4552347"/>
            <a:ext cx="384050" cy="523220"/>
          </a:xfrm>
          <a:prstGeom prst="rect">
            <a:avLst/>
          </a:prstGeom>
          <a:noFill/>
        </p:spPr>
        <p:txBody>
          <a:bodyPr wrap="square" rtlCol="0">
            <a:spAutoFit/>
          </a:bodyPr>
          <a:lstStyle/>
          <a:p>
            <a:r>
              <a:rPr lang="en-US" sz="2800" dirty="0">
                <a:solidFill>
                  <a:schemeClr val="bg1">
                    <a:lumMod val="95000"/>
                  </a:schemeClr>
                </a:solidFill>
              </a:rPr>
              <a:t>A</a:t>
            </a:r>
            <a:endParaRPr lang="ru-RU" sz="2800" dirty="0">
              <a:solidFill>
                <a:schemeClr val="bg1">
                  <a:lumMod val="95000"/>
                </a:schemeClr>
              </a:solidFill>
            </a:endParaRPr>
          </a:p>
        </p:txBody>
      </p:sp>
      <p:sp>
        <p:nvSpPr>
          <p:cNvPr id="8" name="TextBox 7"/>
          <p:cNvSpPr txBox="1"/>
          <p:nvPr/>
        </p:nvSpPr>
        <p:spPr>
          <a:xfrm>
            <a:off x="2229295" y="4552347"/>
            <a:ext cx="384050" cy="523220"/>
          </a:xfrm>
          <a:prstGeom prst="rect">
            <a:avLst/>
          </a:prstGeom>
          <a:noFill/>
        </p:spPr>
        <p:txBody>
          <a:bodyPr wrap="square" rtlCol="0">
            <a:spAutoFit/>
          </a:bodyPr>
          <a:lstStyle/>
          <a:p>
            <a:r>
              <a:rPr lang="en-US" sz="2800" dirty="0" smtClean="0">
                <a:solidFill>
                  <a:schemeClr val="bg1">
                    <a:lumMod val="95000"/>
                  </a:schemeClr>
                </a:solidFill>
              </a:rPr>
              <a:t>T</a:t>
            </a:r>
            <a:endParaRPr lang="ru-RU" sz="2800" dirty="0">
              <a:solidFill>
                <a:schemeClr val="bg1">
                  <a:lumMod val="95000"/>
                </a:schemeClr>
              </a:solidFill>
            </a:endParaRPr>
          </a:p>
        </p:txBody>
      </p:sp>
      <p:sp>
        <p:nvSpPr>
          <p:cNvPr id="9" name="TextBox 8"/>
          <p:cNvSpPr txBox="1"/>
          <p:nvPr/>
        </p:nvSpPr>
        <p:spPr>
          <a:xfrm>
            <a:off x="4072735" y="4546654"/>
            <a:ext cx="384050" cy="523220"/>
          </a:xfrm>
          <a:prstGeom prst="rect">
            <a:avLst/>
          </a:prstGeom>
          <a:noFill/>
        </p:spPr>
        <p:txBody>
          <a:bodyPr wrap="square" rtlCol="0">
            <a:spAutoFit/>
          </a:bodyPr>
          <a:lstStyle/>
          <a:p>
            <a:r>
              <a:rPr lang="en-US" sz="2800" dirty="0" smtClean="0">
                <a:solidFill>
                  <a:schemeClr val="bg1">
                    <a:lumMod val="95000"/>
                  </a:schemeClr>
                </a:solidFill>
              </a:rPr>
              <a:t>C</a:t>
            </a:r>
            <a:endParaRPr lang="ru-RU" sz="2800" dirty="0">
              <a:solidFill>
                <a:schemeClr val="bg1">
                  <a:lumMod val="95000"/>
                </a:schemeClr>
              </a:solidFill>
            </a:endParaRPr>
          </a:p>
        </p:txBody>
      </p:sp>
      <p:sp>
        <p:nvSpPr>
          <p:cNvPr id="10" name="TextBox 9"/>
          <p:cNvSpPr txBox="1"/>
          <p:nvPr/>
        </p:nvSpPr>
        <p:spPr>
          <a:xfrm>
            <a:off x="3085347" y="4552347"/>
            <a:ext cx="384050" cy="523220"/>
          </a:xfrm>
          <a:prstGeom prst="rect">
            <a:avLst/>
          </a:prstGeom>
          <a:noFill/>
        </p:spPr>
        <p:txBody>
          <a:bodyPr wrap="square" rtlCol="0">
            <a:spAutoFit/>
          </a:bodyPr>
          <a:lstStyle/>
          <a:p>
            <a:r>
              <a:rPr lang="en-US" sz="2800" dirty="0" smtClean="0">
                <a:solidFill>
                  <a:schemeClr val="bg1">
                    <a:lumMod val="95000"/>
                  </a:schemeClr>
                </a:solidFill>
              </a:rPr>
              <a:t>G</a:t>
            </a:r>
            <a:endParaRPr lang="ru-RU" sz="28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Био-информатика</a:t>
            </a:r>
            <a:r>
              <a:rPr lang="ru-RU" dirty="0" smtClean="0"/>
              <a:t>. Объекты</a:t>
            </a:r>
            <a:endParaRPr lang="el-GR" dirty="0"/>
          </a:p>
        </p:txBody>
      </p:sp>
      <p:sp>
        <p:nvSpPr>
          <p:cNvPr id="3" name="Содержимое 2"/>
          <p:cNvSpPr>
            <a:spLocks noGrp="1"/>
          </p:cNvSpPr>
          <p:nvPr>
            <p:ph idx="1"/>
          </p:nvPr>
        </p:nvSpPr>
        <p:spPr/>
        <p:txBody>
          <a:bodyPr>
            <a:normAutofit fontScale="92500" lnSpcReduction="20000"/>
          </a:bodyPr>
          <a:lstStyle/>
          <a:p>
            <a:r>
              <a:rPr lang="ru-RU" dirty="0" smtClean="0"/>
              <a:t>Биологические последовательности</a:t>
            </a:r>
          </a:p>
          <a:p>
            <a:pPr lvl="1"/>
            <a:r>
              <a:rPr lang="ru-RU" dirty="0" smtClean="0"/>
              <a:t>ДНК</a:t>
            </a:r>
          </a:p>
          <a:p>
            <a:pPr lvl="2"/>
            <a:r>
              <a:rPr lang="ru-RU" dirty="0" smtClean="0"/>
              <a:t>Например, есть специальный метод </a:t>
            </a:r>
            <a:r>
              <a:rPr lang="ru-RU" dirty="0" err="1" smtClean="0"/>
              <a:t>секвенирования</a:t>
            </a:r>
            <a:r>
              <a:rPr lang="ru-RU" dirty="0" smtClean="0"/>
              <a:t> определенных коротких последовательностей, который позволил получить важную </a:t>
            </a:r>
            <a:r>
              <a:rPr lang="ru-RU" dirty="0" err="1" smtClean="0"/>
              <a:t>инфорамцию</a:t>
            </a:r>
            <a:r>
              <a:rPr lang="ru-RU" dirty="0" smtClean="0"/>
              <a:t> о </a:t>
            </a:r>
            <a:r>
              <a:rPr lang="ru-RU" b="1" dirty="0" smtClean="0"/>
              <a:t>пространственной организации молекул ДНК в хромосомах человека</a:t>
            </a:r>
          </a:p>
          <a:p>
            <a:pPr lvl="1"/>
            <a:r>
              <a:rPr lang="ru-RU" dirty="0" smtClean="0"/>
              <a:t>РНК</a:t>
            </a:r>
          </a:p>
          <a:p>
            <a:pPr lvl="1"/>
            <a:r>
              <a:rPr lang="ru-RU" dirty="0" smtClean="0"/>
              <a:t>белки</a:t>
            </a:r>
          </a:p>
          <a:p>
            <a:r>
              <a:rPr lang="ru-RU" dirty="0" smtClean="0"/>
              <a:t>Пространственные структуры биологических макромолекул</a:t>
            </a:r>
          </a:p>
          <a:p>
            <a:r>
              <a:rPr lang="ru-RU" dirty="0" smtClean="0"/>
              <a:t>Любые массовые биологические данные.</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5575" y="241385"/>
            <a:ext cx="8448950" cy="6305899"/>
          </a:xfrm>
          <a:prstGeom prst="rect">
            <a:avLst/>
          </a:prstGeom>
          <a:noFill/>
          <a:ln w="9525">
            <a:noFill/>
            <a:miter lim="800000"/>
            <a:headEnd/>
            <a:tailEnd/>
          </a:ln>
          <a:effectLst/>
        </p:spPr>
      </p:pic>
      <p:sp>
        <p:nvSpPr>
          <p:cNvPr id="5" name="Овал 4"/>
          <p:cNvSpPr/>
          <p:nvPr/>
        </p:nvSpPr>
        <p:spPr>
          <a:xfrm>
            <a:off x="2229295" y="4120290"/>
            <a:ext cx="1536200" cy="384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https://encrypted-tbn1.gstatic.com/images?q=tbn:ANd9GcTzoHls75vzL_V5njLduqP1GRyFgO4CoKiJw8GjNGl9ZUiUibgr"/>
          <p:cNvPicPr>
            <a:picLocks noChangeAspect="1" noChangeArrowheads="1"/>
          </p:cNvPicPr>
          <p:nvPr/>
        </p:nvPicPr>
        <p:blipFill>
          <a:blip r:embed="rId3" cstate="print"/>
          <a:srcRect/>
          <a:stretch>
            <a:fillRect/>
          </a:stretch>
        </p:blipFill>
        <p:spPr bwMode="auto">
          <a:xfrm>
            <a:off x="6300225" y="0"/>
            <a:ext cx="2593990" cy="1508750"/>
          </a:xfrm>
          <a:prstGeom prst="rect">
            <a:avLst/>
          </a:prstGeom>
          <a:noFill/>
        </p:spPr>
      </p:pic>
      <p:sp>
        <p:nvSpPr>
          <p:cNvPr id="6" name="Номер слайда 5"/>
          <p:cNvSpPr>
            <a:spLocks noGrp="1"/>
          </p:cNvSpPr>
          <p:nvPr>
            <p:ph type="sldNum" sz="quarter" idx="12"/>
          </p:nvPr>
        </p:nvSpPr>
        <p:spPr/>
        <p:txBody>
          <a:bodyPr/>
          <a:lstStyle/>
          <a:p>
            <a:fld id="{51B0424B-BA00-4C1D-946A-CCF19F3E8C64}" type="slidenum">
              <a:rPr lang="ru-RU" smtClean="0"/>
              <a:pPr/>
              <a:t>30</a:t>
            </a:fld>
            <a:endParaRPr lang="ru-RU"/>
          </a:p>
        </p:txBody>
      </p:sp>
      <p:sp>
        <p:nvSpPr>
          <p:cNvPr id="2" name="Прямоугольник 1"/>
          <p:cNvSpPr/>
          <p:nvPr/>
        </p:nvSpPr>
        <p:spPr>
          <a:xfrm>
            <a:off x="6425884" y="6390182"/>
            <a:ext cx="1697901" cy="369332"/>
          </a:xfrm>
          <a:prstGeom prst="rect">
            <a:avLst/>
          </a:prstGeom>
        </p:spPr>
        <p:txBody>
          <a:bodyPr wrap="none">
            <a:spAutoFit/>
          </a:bodyPr>
          <a:lstStyle/>
          <a:p>
            <a:r>
              <a:rPr lang="en-US" b="1" dirty="0">
                <a:solidFill>
                  <a:srgbClr val="000000"/>
                </a:solidFill>
                <a:latin typeface="arial" panose="020B0604020202020204" pitchFamily="34" charset="0"/>
              </a:rPr>
              <a:t>Science. 2010</a:t>
            </a:r>
            <a:endParaRPr lang="ru-RU"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34847"/>
          </a:xfrm>
        </p:spPr>
        <p:txBody>
          <a:bodyPr>
            <a:normAutofit fontScale="90000"/>
          </a:bodyPr>
          <a:lstStyle/>
          <a:p>
            <a:r>
              <a:rPr lang="ru-RU" dirty="0" smtClean="0"/>
              <a:t>Этапы эксперимента</a:t>
            </a:r>
            <a:endParaRPr lang="ru-RU" dirty="0"/>
          </a:p>
        </p:txBody>
      </p:sp>
      <p:sp>
        <p:nvSpPr>
          <p:cNvPr id="3" name="Содержимое 2"/>
          <p:cNvSpPr>
            <a:spLocks noGrp="1"/>
          </p:cNvSpPr>
          <p:nvPr>
            <p:ph idx="1"/>
          </p:nvPr>
        </p:nvSpPr>
        <p:spPr>
          <a:xfrm>
            <a:off x="193980" y="1047890"/>
            <a:ext cx="8794595" cy="5530320"/>
          </a:xfrm>
        </p:spPr>
        <p:txBody>
          <a:bodyPr>
            <a:normAutofit fontScale="62500" lnSpcReduction="20000"/>
          </a:bodyPr>
          <a:lstStyle/>
          <a:p>
            <a:pPr marL="742950" indent="-742950">
              <a:buFont typeface="+mj-lt"/>
              <a:buAutoNum type="arabicPeriod"/>
            </a:pPr>
            <a:r>
              <a:rPr lang="ru-RU" sz="4200" dirty="0" smtClean="0"/>
              <a:t>Из базы данных скачали последовательность генома одной бактерии </a:t>
            </a:r>
            <a:r>
              <a:rPr lang="en-US" sz="4200" dirty="0" smtClean="0"/>
              <a:t>--- </a:t>
            </a:r>
            <a:r>
              <a:rPr lang="en-US" sz="4200" i="1" dirty="0" err="1" smtClean="0"/>
              <a:t>M.mycoides</a:t>
            </a:r>
            <a:r>
              <a:rPr lang="en-US" sz="4200" dirty="0" smtClean="0"/>
              <a:t/>
            </a:r>
            <a:br>
              <a:rPr lang="en-US" sz="4200" dirty="0" smtClean="0"/>
            </a:br>
            <a:r>
              <a:rPr lang="en-US" sz="2800" i="1" dirty="0" err="1" smtClean="0"/>
              <a:t>Mycoplasma</a:t>
            </a:r>
            <a:r>
              <a:rPr lang="en-US" sz="2800" i="1" dirty="0" smtClean="0"/>
              <a:t> </a:t>
            </a:r>
            <a:r>
              <a:rPr lang="en-US" sz="2800" i="1" dirty="0" err="1" smtClean="0"/>
              <a:t>m</a:t>
            </a:r>
            <a:r>
              <a:rPr lang="en-US" sz="2800" i="1" dirty="0" err="1"/>
              <a:t>y</a:t>
            </a:r>
            <a:r>
              <a:rPr lang="en-US" sz="2800" i="1" dirty="0" err="1" smtClean="0"/>
              <a:t>coides</a:t>
            </a:r>
            <a:r>
              <a:rPr lang="ru-RU" sz="2800" dirty="0" smtClean="0"/>
              <a:t> (возбудитель лёгочных заболеваний крупного рогатого скота и домашних коз). Геном состоит из </a:t>
            </a:r>
            <a:r>
              <a:rPr lang="en-US" sz="2800" dirty="0" smtClean="0"/>
              <a:t> </a:t>
            </a:r>
            <a:r>
              <a:rPr lang="ru-RU" sz="2800" dirty="0" smtClean="0"/>
              <a:t>примерно </a:t>
            </a:r>
            <a:r>
              <a:rPr lang="en-US" sz="2800" dirty="0" smtClean="0"/>
              <a:t>1 </a:t>
            </a:r>
            <a:r>
              <a:rPr lang="ru-RU" sz="2800" dirty="0" err="1" smtClean="0"/>
              <a:t>млн</a:t>
            </a:r>
            <a:r>
              <a:rPr lang="ru-RU" sz="2800" dirty="0" smtClean="0"/>
              <a:t> </a:t>
            </a:r>
            <a:r>
              <a:rPr lang="en-US" sz="2800" dirty="0" smtClean="0"/>
              <a:t>80 </a:t>
            </a:r>
            <a:r>
              <a:rPr lang="ru-RU" sz="2800" dirty="0" smtClean="0"/>
              <a:t>тыс. букв</a:t>
            </a:r>
            <a:r>
              <a:rPr lang="en-US" sz="2800" dirty="0" smtClean="0"/>
              <a:t/>
            </a:r>
            <a:br>
              <a:rPr lang="en-US" sz="2800" dirty="0" smtClean="0"/>
            </a:br>
            <a:endParaRPr lang="ru-RU" sz="4200" dirty="0" smtClean="0"/>
          </a:p>
          <a:p>
            <a:pPr marL="514350" indent="-514350">
              <a:buFont typeface="+mj-lt"/>
              <a:buAutoNum type="arabicPeriod"/>
            </a:pPr>
            <a:r>
              <a:rPr lang="en-US" sz="4200" dirty="0" smtClean="0"/>
              <a:t> </a:t>
            </a:r>
            <a:r>
              <a:rPr lang="ru-RU" sz="4200" dirty="0" smtClean="0"/>
              <a:t>Синтезировали химическим путем ДНК с такой последовательностью</a:t>
            </a:r>
            <a:r>
              <a:rPr lang="en-US" sz="4200" dirty="0" smtClean="0"/>
              <a:t/>
            </a:r>
            <a:br>
              <a:rPr lang="en-US" sz="4200" dirty="0" smtClean="0"/>
            </a:br>
            <a:endParaRPr lang="ru-RU" sz="4200" dirty="0" smtClean="0"/>
          </a:p>
          <a:p>
            <a:pPr marL="742950" indent="-742950">
              <a:buFont typeface="+mj-lt"/>
              <a:buAutoNum type="arabicPeriod"/>
            </a:pPr>
            <a:r>
              <a:rPr lang="ru-RU" sz="4200" dirty="0" smtClean="0"/>
              <a:t>ДНК поместили в клетку другой бактерии --- </a:t>
            </a:r>
            <a:r>
              <a:rPr lang="en-US" sz="4200" i="1" dirty="0" err="1" smtClean="0"/>
              <a:t>M.capricolum</a:t>
            </a:r>
            <a:r>
              <a:rPr lang="en-US" sz="4200" i="1" dirty="0" smtClean="0"/>
              <a:t> </a:t>
            </a:r>
            <a:r>
              <a:rPr lang="en-US" sz="4700" i="1" dirty="0" smtClean="0"/>
              <a:t/>
            </a:r>
            <a:br>
              <a:rPr lang="en-US" sz="4700" i="1" dirty="0" smtClean="0"/>
            </a:br>
            <a:r>
              <a:rPr lang="en-US" sz="2800" i="1" dirty="0" err="1" smtClean="0"/>
              <a:t>Mycoplasma</a:t>
            </a:r>
            <a:r>
              <a:rPr lang="en-US" sz="2800" i="1" dirty="0" smtClean="0"/>
              <a:t> </a:t>
            </a:r>
            <a:r>
              <a:rPr lang="en-US" sz="2800" i="1" dirty="0" err="1"/>
              <a:t>capricolum</a:t>
            </a:r>
            <a:r>
              <a:rPr lang="en-US" sz="2800" i="1" dirty="0"/>
              <a:t> </a:t>
            </a:r>
            <a:r>
              <a:rPr lang="ru-RU" sz="2800" dirty="0"/>
              <a:t>(возбудитель инфекционных заболеваний у домашних коз)</a:t>
            </a:r>
            <a:r>
              <a:rPr lang="ru-RU" sz="2800" i="1" dirty="0"/>
              <a:t> </a:t>
            </a:r>
            <a:r>
              <a:rPr lang="ru-RU" sz="2800" i="1" dirty="0" smtClean="0"/>
              <a:t/>
            </a:r>
            <a:br>
              <a:rPr lang="ru-RU" sz="2800" i="1" dirty="0" smtClean="0"/>
            </a:br>
            <a:r>
              <a:rPr lang="ru-RU" sz="2800" i="1" dirty="0" smtClean="0"/>
              <a:t/>
            </a:r>
            <a:br>
              <a:rPr lang="ru-RU" sz="2800" i="1" dirty="0" smtClean="0"/>
            </a:br>
            <a:r>
              <a:rPr lang="ru-RU" sz="4100" dirty="0" err="1" smtClean="0"/>
              <a:t>Химерные</a:t>
            </a:r>
            <a:r>
              <a:rPr lang="ru-RU" sz="4100" dirty="0" smtClean="0"/>
              <a:t> бактерии оказались жизнеспособными!</a:t>
            </a:r>
            <a:br>
              <a:rPr lang="ru-RU" sz="4100" dirty="0" smtClean="0"/>
            </a:br>
            <a:endParaRPr lang="ru-RU" sz="4100"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25" y="779055"/>
            <a:ext cx="8791462" cy="2496325"/>
          </a:xfrm>
        </p:spPr>
        <p:txBody>
          <a:bodyPr>
            <a:normAutofit/>
          </a:bodyPr>
          <a:lstStyle/>
          <a:p>
            <a:r>
              <a:rPr lang="ru-RU" dirty="0"/>
              <a:t>П</a:t>
            </a:r>
            <a:r>
              <a:rPr lang="ru-RU" dirty="0" smtClean="0"/>
              <a:t>о микробиологическим признакам химерные </a:t>
            </a:r>
            <a:r>
              <a:rPr lang="ru-RU" dirty="0"/>
              <a:t>бактерии</a:t>
            </a:r>
            <a:r>
              <a:rPr lang="en-US" dirty="0"/>
              <a:t> </a:t>
            </a:r>
            <a:r>
              <a:rPr lang="ru-RU" dirty="0" smtClean="0"/>
              <a:t>были как </a:t>
            </a:r>
            <a:r>
              <a:rPr lang="en-US" i="1" dirty="0" err="1"/>
              <a:t>M.mycoides</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32</a:t>
            </a:fld>
            <a:endParaRPr lang="ru-RU"/>
          </a:p>
        </p:txBody>
      </p:sp>
    </p:spTree>
    <p:extLst>
      <p:ext uri="{BB962C8B-B14F-4D97-AF65-F5344CB8AC3E}">
        <p14:creationId xmlns:p14="http://schemas.microsoft.com/office/powerpoint/2010/main" xmlns="" val="2035721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55575" y="1316724"/>
            <a:ext cx="8756189" cy="50396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a:t>
            </a:r>
            <a:r>
              <a:rPr kumimoji="0" lang="en-US" sz="3200" b="1"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We built it from four bottles of chemicals</a:t>
            </a:r>
            <a:r>
              <a:rPr kumimoji="0" lang="en-US"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a:t>
            </a:r>
            <a:r>
              <a:rPr kumimoji="0" lang="ru-RU"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
            </a:r>
            <a:br>
              <a:rPr kumimoji="0" lang="ru-RU"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b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“So it's the first living self-replicating cell that we have on the planet whose DNA was made chemically and designed in the computer.”</a:t>
            </a:r>
            <a:r>
              <a:rPr kumimoji="0" lang="ru-RU"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
            </a:r>
            <a:br>
              <a:rPr kumimoji="0" lang="ru-RU"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br>
            <a:endParaRPr kumimoji="0" lang="en-US"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“So it has no genetic ancestors. </a:t>
            </a:r>
            <a:r>
              <a:rPr kumimoji="0" lang="en-US" sz="3200" b="1"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Its parent is a computer</a:t>
            </a:r>
            <a:r>
              <a:rPr kumimoji="0" lang="en-US" sz="3200" b="0" i="0" u="none" strike="noStrike" kern="1200" cap="none" spc="0" normalizeH="0" baseline="0" noProof="0" dirty="0" smtClean="0">
                <a:ln>
                  <a:noFill/>
                </a:ln>
                <a:solidFill>
                  <a:schemeClr val="tx1"/>
                </a:solidFill>
                <a:effectLst/>
                <a:uLnTx/>
                <a:uFillTx/>
                <a:latin typeface="+mn-lt"/>
                <a:ea typeface="ＭＳ Ｐゴシック" pitchFamily="-105" charset="-128"/>
                <a:cs typeface="+mn-cs"/>
              </a:rPr>
              <a:t>.”</a:t>
            </a:r>
          </a:p>
        </p:txBody>
      </p:sp>
      <p:sp>
        <p:nvSpPr>
          <p:cNvPr id="4" name="Заголовок 3"/>
          <p:cNvSpPr>
            <a:spLocks noGrp="1"/>
          </p:cNvSpPr>
          <p:nvPr>
            <p:ph type="title"/>
          </p:nvPr>
        </p:nvSpPr>
        <p:spPr/>
        <p:txBody>
          <a:bodyPr>
            <a:normAutofit fontScale="90000"/>
          </a:bodyPr>
          <a:lstStyle/>
          <a:p>
            <a:pPr lvl="0"/>
            <a:r>
              <a:rPr lang="ru-RU" dirty="0" smtClean="0">
                <a:ea typeface="ＭＳ Ｐゴシック" pitchFamily="-105" charset="-128"/>
              </a:rPr>
              <a:t>Из интервью </a:t>
            </a:r>
            <a:r>
              <a:rPr lang="en-US" dirty="0" smtClean="0">
                <a:ea typeface="ＭＳ Ｐゴシック" pitchFamily="-105" charset="-128"/>
              </a:rPr>
              <a:t>C.</a:t>
            </a:r>
            <a:r>
              <a:rPr lang="ru-RU" dirty="0" smtClean="0">
                <a:ea typeface="ＭＳ Ｐゴシック" pitchFamily="-105" charset="-128"/>
              </a:rPr>
              <a:t> </a:t>
            </a:r>
            <a:r>
              <a:rPr lang="en-US" dirty="0" smtClean="0">
                <a:ea typeface="ＭＳ Ｐゴシック" pitchFamily="-105" charset="-128"/>
              </a:rPr>
              <a:t>Venter’</a:t>
            </a:r>
            <a:r>
              <a:rPr lang="ru-RU" dirty="0" smtClean="0">
                <a:ea typeface="ＭＳ Ｐゴシック" pitchFamily="-105" charset="-128"/>
              </a:rPr>
              <a:t>а</a:t>
            </a:r>
            <a:r>
              <a:rPr lang="en-US" dirty="0" smtClean="0">
                <a:ea typeface="ＭＳ Ｐゴシック" pitchFamily="-105" charset="-128"/>
              </a:rPr>
              <a:t> CNN</a:t>
            </a:r>
            <a:br>
              <a:rPr lang="en-US" dirty="0" smtClean="0">
                <a:ea typeface="ＭＳ Ｐゴシック" pitchFamily="-105" charset="-128"/>
              </a:rPr>
            </a:b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5" y="202980"/>
            <a:ext cx="8833000" cy="1143000"/>
          </a:xfrm>
        </p:spPr>
        <p:txBody>
          <a:bodyPr/>
          <a:lstStyle/>
          <a:p>
            <a:r>
              <a:rPr lang="ru-RU" dirty="0" smtClean="0"/>
              <a:t>Торжество науки, но …</a:t>
            </a:r>
            <a:endParaRPr lang="ru-RU" dirty="0"/>
          </a:p>
        </p:txBody>
      </p:sp>
      <p:sp>
        <p:nvSpPr>
          <p:cNvPr id="3" name="Номер слайда 2"/>
          <p:cNvSpPr>
            <a:spLocks noGrp="1"/>
          </p:cNvSpPr>
          <p:nvPr>
            <p:ph type="sldNum" sz="quarter" idx="12"/>
          </p:nvPr>
        </p:nvSpPr>
        <p:spPr>
          <a:xfrm>
            <a:off x="6553200" y="6366705"/>
            <a:ext cx="2133600" cy="365125"/>
          </a:xfrm>
        </p:spPr>
        <p:txBody>
          <a:bodyPr/>
          <a:lstStyle/>
          <a:p>
            <a:fld id="{51B0424B-BA00-4C1D-946A-CCF19F3E8C64}" type="slidenum">
              <a:rPr lang="ru-RU" smtClean="0"/>
              <a:pPr/>
              <a:t>34</a:t>
            </a:fld>
            <a:endParaRPr lang="ru-RU"/>
          </a:p>
        </p:txBody>
      </p:sp>
      <p:sp>
        <p:nvSpPr>
          <p:cNvPr id="4" name="Заголовок 1"/>
          <p:cNvSpPr txBox="1">
            <a:spLocks/>
          </p:cNvSpPr>
          <p:nvPr/>
        </p:nvSpPr>
        <p:spPr>
          <a:xfrm>
            <a:off x="155575" y="1345980"/>
            <a:ext cx="88232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Биологи не были потрясены: они </a:t>
            </a:r>
            <a:r>
              <a:rPr lang="ru-RU" sz="3600" u="sng" dirty="0" smtClean="0"/>
              <a:t>знали</a:t>
            </a:r>
            <a:r>
              <a:rPr lang="ru-RU" sz="3600" dirty="0" smtClean="0"/>
              <a:t>, что так и должно быть</a:t>
            </a:r>
            <a:endParaRPr lang="ru-RU" sz="3600" dirty="0"/>
          </a:p>
        </p:txBody>
      </p:sp>
      <p:sp>
        <p:nvSpPr>
          <p:cNvPr id="5" name="Заголовок 1"/>
          <p:cNvSpPr txBox="1">
            <a:spLocks/>
          </p:cNvSpPr>
          <p:nvPr/>
        </p:nvSpPr>
        <p:spPr>
          <a:xfrm>
            <a:off x="141263" y="2737710"/>
            <a:ext cx="5851722" cy="311080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3600" dirty="0" smtClean="0"/>
              <a:t>Эксперимент не был настолько чистым, как кажется из публичных интервью и общения </a:t>
            </a:r>
            <a:r>
              <a:rPr lang="ru-RU" sz="3600" dirty="0" err="1"/>
              <a:t>В</a:t>
            </a:r>
            <a:r>
              <a:rPr lang="ru-RU" sz="3600" dirty="0" err="1" smtClean="0"/>
              <a:t>ентера</a:t>
            </a:r>
            <a:r>
              <a:rPr lang="ru-RU" sz="3600" dirty="0" smtClean="0"/>
              <a:t> с  чиновниками</a:t>
            </a:r>
            <a:endParaRPr lang="ru-RU" sz="3600" dirty="0"/>
          </a:p>
        </p:txBody>
      </p:sp>
      <p:pic>
        <p:nvPicPr>
          <p:cNvPr id="6" name="Picture 2" descr="Картинки по запросу Craig venter"/>
          <p:cNvPicPr>
            <a:picLocks noChangeAspect="1" noChangeArrowheads="1"/>
          </p:cNvPicPr>
          <p:nvPr/>
        </p:nvPicPr>
        <p:blipFill>
          <a:blip r:embed="rId2" cstate="print"/>
          <a:srcRect/>
          <a:stretch>
            <a:fillRect/>
          </a:stretch>
        </p:blipFill>
        <p:spPr bwMode="auto">
          <a:xfrm>
            <a:off x="5685489" y="3036167"/>
            <a:ext cx="3226276" cy="2505108"/>
          </a:xfrm>
          <a:prstGeom prst="rect">
            <a:avLst/>
          </a:prstGeom>
          <a:noFill/>
        </p:spPr>
      </p:pic>
    </p:spTree>
    <p:extLst>
      <p:ext uri="{BB962C8B-B14F-4D97-AF65-F5344CB8AC3E}">
        <p14:creationId xmlns:p14="http://schemas.microsoft.com/office/powerpoint/2010/main" xmlns="" val="16267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Детали</a:t>
            </a:r>
            <a:endParaRPr lang="ru-RU" dirty="0"/>
          </a:p>
        </p:txBody>
      </p:sp>
      <p:sp>
        <p:nvSpPr>
          <p:cNvPr id="3" name="Содержимое 2"/>
          <p:cNvSpPr>
            <a:spLocks noGrp="1"/>
          </p:cNvSpPr>
          <p:nvPr>
            <p:ph idx="1"/>
          </p:nvPr>
        </p:nvSpPr>
        <p:spPr>
          <a:xfrm>
            <a:off x="457200" y="1346317"/>
            <a:ext cx="8229600" cy="4847843"/>
          </a:xfrm>
        </p:spPr>
        <p:txBody>
          <a:bodyPr>
            <a:normAutofit fontScale="92500" lnSpcReduction="10000"/>
          </a:bodyPr>
          <a:lstStyle/>
          <a:p>
            <a:r>
              <a:rPr lang="ru-RU" dirty="0" smtClean="0"/>
              <a:t>На фирме были заказаны фрагменты ДНК длиной 1080 п.н., покрывающие геном с пересечениями </a:t>
            </a:r>
            <a:br>
              <a:rPr lang="ru-RU" dirty="0" smtClean="0"/>
            </a:br>
            <a:r>
              <a:rPr lang="ru-RU" i="1" dirty="0" smtClean="0"/>
              <a:t>(сегодня – порядка </a:t>
            </a:r>
            <a:r>
              <a:rPr lang="en-US" i="1" dirty="0" smtClean="0"/>
              <a:t>$0.</a:t>
            </a:r>
            <a:r>
              <a:rPr lang="ru-RU" i="1" dirty="0" smtClean="0"/>
              <a:t>11</a:t>
            </a:r>
            <a:r>
              <a:rPr lang="en-US" i="1" dirty="0" smtClean="0"/>
              <a:t> </a:t>
            </a:r>
            <a:r>
              <a:rPr lang="ru-RU" i="1" dirty="0" smtClean="0"/>
              <a:t>за нуклеотид) </a:t>
            </a:r>
            <a:r>
              <a:rPr lang="en-US" i="1" dirty="0" smtClean="0"/>
              <a:t/>
            </a:r>
            <a:br>
              <a:rPr lang="en-US" i="1" dirty="0" smtClean="0"/>
            </a:br>
            <a:endParaRPr lang="ru-RU" i="1" dirty="0"/>
          </a:p>
          <a:p>
            <a:r>
              <a:rPr lang="ru-RU" dirty="0"/>
              <a:t>Фрагменты соединили в одну ДНК путем </a:t>
            </a:r>
            <a:r>
              <a:rPr lang="ru-RU" dirty="0" smtClean="0"/>
              <a:t>биоинженерных процедур </a:t>
            </a:r>
            <a:r>
              <a:rPr lang="ru-RU" dirty="0">
                <a:solidFill>
                  <a:srgbClr val="C00000"/>
                </a:solidFill>
              </a:rPr>
              <a:t>в клетках дрожжей</a:t>
            </a:r>
            <a:r>
              <a:rPr lang="ru-RU" dirty="0"/>
              <a:t/>
            </a:r>
            <a:br>
              <a:rPr lang="ru-RU" dirty="0"/>
            </a:br>
            <a:endParaRPr lang="ru-RU" dirty="0"/>
          </a:p>
          <a:p>
            <a:r>
              <a:rPr lang="ru-RU" dirty="0" err="1" smtClean="0"/>
              <a:t>Трансфецировали</a:t>
            </a:r>
            <a:r>
              <a:rPr lang="ru-RU" dirty="0" smtClean="0"/>
              <a:t> (внедрили) </a:t>
            </a:r>
            <a:r>
              <a:rPr lang="en-US" dirty="0" smtClean="0"/>
              <a:t>“</a:t>
            </a:r>
            <a:r>
              <a:rPr lang="ru-RU" dirty="0" smtClean="0"/>
              <a:t>синтетическую</a:t>
            </a:r>
            <a:r>
              <a:rPr lang="en-US" dirty="0" smtClean="0"/>
              <a:t>”</a:t>
            </a:r>
            <a:r>
              <a:rPr lang="ru-RU" dirty="0" smtClean="0"/>
              <a:t> </a:t>
            </a:r>
            <a:r>
              <a:rPr lang="ru-RU" dirty="0"/>
              <a:t>ДНК в клетки  другой – </a:t>
            </a:r>
            <a:r>
              <a:rPr lang="ru-RU" i="1" u="sng" dirty="0">
                <a:solidFill>
                  <a:srgbClr val="C00000"/>
                </a:solidFill>
              </a:rPr>
              <a:t>но близкородственной родственной!</a:t>
            </a:r>
            <a:r>
              <a:rPr lang="ru-RU" dirty="0"/>
              <a:t> – </a:t>
            </a:r>
            <a:r>
              <a:rPr lang="ru-RU" dirty="0" smtClean="0"/>
              <a:t>бактерии</a:t>
            </a:r>
            <a:endParaRPr lang="ru-RU" i="1"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35</a:t>
            </a:fld>
            <a:endParaRPr lang="ru-RU" dirty="0"/>
          </a:p>
        </p:txBody>
      </p:sp>
    </p:spTree>
    <p:extLst>
      <p:ext uri="{BB962C8B-B14F-4D97-AF65-F5344CB8AC3E}">
        <p14:creationId xmlns:p14="http://schemas.microsoft.com/office/powerpoint/2010/main" xmlns="" val="2231164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2235" y="241385"/>
            <a:ext cx="8679529" cy="6221610"/>
          </a:xfrm>
        </p:spPr>
        <p:txBody>
          <a:bodyPr>
            <a:normAutofit fontScale="92500" lnSpcReduction="10000"/>
          </a:bodyPr>
          <a:lstStyle/>
          <a:p>
            <a:r>
              <a:rPr lang="ru-RU" sz="3300" dirty="0" smtClean="0"/>
              <a:t>Исходно в геном </a:t>
            </a:r>
            <a:r>
              <a:rPr lang="en-US" sz="3300" i="1" dirty="0" err="1" smtClean="0"/>
              <a:t>M.mycoides</a:t>
            </a:r>
            <a:r>
              <a:rPr lang="en-US" sz="3300" dirty="0" smtClean="0"/>
              <a:t> </a:t>
            </a:r>
            <a:r>
              <a:rPr lang="ru-RU" sz="3300" dirty="0" smtClean="0"/>
              <a:t>вставили дополнительные последовательности, нужные по плану эксперимента.</a:t>
            </a:r>
            <a:br>
              <a:rPr lang="ru-RU" sz="3300" dirty="0" smtClean="0"/>
            </a:br>
            <a:endParaRPr lang="ru-RU" sz="3300" dirty="0" smtClean="0"/>
          </a:p>
          <a:p>
            <a:r>
              <a:rPr lang="ru-RU" sz="3300" dirty="0" smtClean="0"/>
              <a:t>Например, последовательность гена устойчивости к тетрациклину</a:t>
            </a:r>
            <a:br>
              <a:rPr lang="ru-RU" sz="3300" dirty="0" smtClean="0"/>
            </a:br>
            <a:endParaRPr lang="en-US" sz="3300" dirty="0" smtClean="0"/>
          </a:p>
          <a:p>
            <a:r>
              <a:rPr lang="ru-RU" sz="3300" dirty="0" smtClean="0"/>
              <a:t>После </a:t>
            </a:r>
            <a:r>
              <a:rPr lang="ru-RU" sz="3300" dirty="0" err="1" smtClean="0"/>
              <a:t>трансфекции</a:t>
            </a:r>
            <a:r>
              <a:rPr lang="ru-RU" sz="3300" dirty="0" smtClean="0"/>
              <a:t> и деления половина клеток получила свой геном, а другая половина – синтетический геном  (см. след слайд)</a:t>
            </a:r>
            <a:br>
              <a:rPr lang="ru-RU" sz="3300" dirty="0" smtClean="0"/>
            </a:br>
            <a:endParaRPr lang="ru-RU" sz="3300" dirty="0" smtClean="0"/>
          </a:p>
          <a:p>
            <a:r>
              <a:rPr lang="ru-RU" sz="3300" dirty="0" smtClean="0"/>
              <a:t>Все клетки  с геномом </a:t>
            </a:r>
            <a:r>
              <a:rPr lang="en-US" sz="3300" i="1" dirty="0" err="1" smtClean="0"/>
              <a:t>M</a:t>
            </a:r>
            <a:r>
              <a:rPr lang="en-US" sz="3300" i="1" dirty="0" err="1"/>
              <a:t>.</a:t>
            </a:r>
            <a:r>
              <a:rPr lang="en-US" sz="3300" i="1" dirty="0" err="1" smtClean="0"/>
              <a:t>capricolum</a:t>
            </a:r>
            <a:r>
              <a:rPr lang="ru-RU" sz="3300" i="1" dirty="0" smtClean="0"/>
              <a:t> </a:t>
            </a:r>
            <a:r>
              <a:rPr lang="ru-RU" sz="3300" dirty="0" smtClean="0"/>
              <a:t>были убиты  антибиотиком тетрациклином</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36</a:t>
            </a:fld>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2.png"/>
          <p:cNvPicPr>
            <a:picLocks noChangeAspect="1"/>
          </p:cNvPicPr>
          <p:nvPr/>
        </p:nvPicPr>
        <p:blipFill>
          <a:blip r:embed="rId2" cstate="print"/>
          <a:srcRect/>
          <a:stretch>
            <a:fillRect/>
          </a:stretch>
        </p:blipFill>
        <p:spPr bwMode="auto">
          <a:xfrm>
            <a:off x="232235" y="2468875"/>
            <a:ext cx="8746145" cy="3033995"/>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fld id="{51B0424B-BA00-4C1D-946A-CCF19F3E8C64}" type="slidenum">
              <a:rPr lang="ru-RU" smtClean="0"/>
              <a:pPr/>
              <a:t>37</a:t>
            </a:fld>
            <a:endParaRPr lang="ru-RU"/>
          </a:p>
        </p:txBody>
      </p:sp>
      <p:sp>
        <p:nvSpPr>
          <p:cNvPr id="4" name="TextBox 3"/>
          <p:cNvSpPr txBox="1"/>
          <p:nvPr/>
        </p:nvSpPr>
        <p:spPr>
          <a:xfrm>
            <a:off x="424260" y="471814"/>
            <a:ext cx="7873025" cy="1754326"/>
          </a:xfrm>
          <a:prstGeom prst="rect">
            <a:avLst/>
          </a:prstGeom>
          <a:noFill/>
        </p:spPr>
        <p:txBody>
          <a:bodyPr wrap="square" rtlCol="0">
            <a:spAutoFit/>
          </a:bodyPr>
          <a:lstStyle/>
          <a:p>
            <a:r>
              <a:rPr lang="ru-RU" sz="3600" dirty="0" smtClean="0"/>
              <a:t>Как получились бактериальные клетки, содержащие только синтетическую ДНК</a:t>
            </a:r>
            <a:endParaRPr lang="ru-RU" sz="3600" dirty="0"/>
          </a:p>
        </p:txBody>
      </p:sp>
      <p:sp>
        <p:nvSpPr>
          <p:cNvPr id="5" name="TextBox 4"/>
          <p:cNvSpPr txBox="1"/>
          <p:nvPr/>
        </p:nvSpPr>
        <p:spPr>
          <a:xfrm>
            <a:off x="2075675" y="5810110"/>
            <a:ext cx="6593215" cy="461665"/>
          </a:xfrm>
          <a:prstGeom prst="rect">
            <a:avLst/>
          </a:prstGeom>
          <a:noFill/>
        </p:spPr>
        <p:txBody>
          <a:bodyPr wrap="none" rtlCol="0">
            <a:spAutoFit/>
          </a:bodyPr>
          <a:lstStyle/>
          <a:p>
            <a:r>
              <a:rPr lang="ru-RU" sz="2400" dirty="0" smtClean="0"/>
              <a:t>Убили, добавив в среду антибиотик тетрациклин</a:t>
            </a:r>
            <a:endParaRPr lang="ru-RU" sz="2400" dirty="0"/>
          </a:p>
        </p:txBody>
      </p:sp>
      <p:cxnSp>
        <p:nvCxnSpPr>
          <p:cNvPr id="7" name="Straight Arrow Connector 6"/>
          <p:cNvCxnSpPr/>
          <p:nvPr/>
        </p:nvCxnSpPr>
        <p:spPr>
          <a:xfrm flipV="1">
            <a:off x="4802430" y="4965200"/>
            <a:ext cx="1958655" cy="84491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855" y="202980"/>
            <a:ext cx="8229600" cy="1143000"/>
          </a:xfrm>
        </p:spPr>
        <p:txBody>
          <a:bodyPr>
            <a:normAutofit fontScale="90000"/>
          </a:bodyPr>
          <a:lstStyle/>
          <a:p>
            <a:r>
              <a:rPr lang="ru-RU" dirty="0" smtClean="0"/>
              <a:t>Геном содержит инструкцию по созданию и жизни организма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38</a:t>
            </a:fld>
            <a:endParaRPr lang="ru-RU"/>
          </a:p>
        </p:txBody>
      </p:sp>
      <p:sp>
        <p:nvSpPr>
          <p:cNvPr id="4" name="Заголовок 1"/>
          <p:cNvSpPr txBox="1">
            <a:spLocks/>
          </p:cNvSpPr>
          <p:nvPr/>
        </p:nvSpPr>
        <p:spPr>
          <a:xfrm>
            <a:off x="455370" y="1470345"/>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Нужны </a:t>
            </a:r>
            <a:r>
              <a:rPr lang="en-US" dirty="0" smtClean="0"/>
              <a:t>“</a:t>
            </a:r>
            <a:r>
              <a:rPr lang="ru-RU" dirty="0" smtClean="0"/>
              <a:t>исполнители</a:t>
            </a:r>
            <a:r>
              <a:rPr lang="en-US" dirty="0" smtClean="0"/>
              <a:t>”</a:t>
            </a:r>
            <a:r>
              <a:rPr lang="ru-RU" dirty="0" smtClean="0"/>
              <a:t>,  умеющие читать  и выполнять инструкцию.</a:t>
            </a:r>
            <a:endParaRPr lang="ru-RU" dirty="0"/>
          </a:p>
        </p:txBody>
      </p:sp>
      <p:pic>
        <p:nvPicPr>
          <p:cNvPr id="5" name="Рисунок 4"/>
          <p:cNvPicPr>
            <a:picLocks noChangeAspect="1"/>
          </p:cNvPicPr>
          <p:nvPr/>
        </p:nvPicPr>
        <p:blipFill rotWithShape="1">
          <a:blip r:embed="rId2" cstate="print"/>
          <a:srcRect l="8364" t="10386" r="1669" b="9266"/>
          <a:stretch/>
        </p:blipFill>
        <p:spPr>
          <a:xfrm>
            <a:off x="731500" y="3232510"/>
            <a:ext cx="7800728" cy="3488965"/>
          </a:xfrm>
          <a:prstGeom prst="rect">
            <a:avLst/>
          </a:prstGeom>
        </p:spPr>
      </p:pic>
      <p:sp>
        <p:nvSpPr>
          <p:cNvPr id="6" name="Заголовок 1"/>
          <p:cNvSpPr txBox="1">
            <a:spLocks/>
          </p:cNvSpPr>
          <p:nvPr/>
        </p:nvSpPr>
        <p:spPr>
          <a:xfrm>
            <a:off x="517064" y="2468875"/>
            <a:ext cx="8229600" cy="763635"/>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t>Исполнители должны понимать язык</a:t>
            </a:r>
            <a:endParaRPr lang="ru-RU" dirty="0"/>
          </a:p>
        </p:txBody>
      </p:sp>
    </p:spTree>
    <p:extLst>
      <p:ext uri="{BB962C8B-B14F-4D97-AF65-F5344CB8AC3E}">
        <p14:creationId xmlns:p14="http://schemas.microsoft.com/office/powerpoint/2010/main" xmlns="" val="1129326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4417"/>
          </a:xfrm>
        </p:spPr>
        <p:txBody>
          <a:bodyPr>
            <a:normAutofit fontScale="90000"/>
          </a:bodyPr>
          <a:lstStyle/>
          <a:p>
            <a:r>
              <a:rPr lang="ru-RU" dirty="0" smtClean="0"/>
              <a:t>Что записано в геноме</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39</a:t>
            </a:fld>
            <a:endParaRPr lang="ru-RU" dirty="0"/>
          </a:p>
        </p:txBody>
      </p:sp>
      <p:sp>
        <p:nvSpPr>
          <p:cNvPr id="5" name="Заголовок 1"/>
          <p:cNvSpPr txBox="1">
            <a:spLocks/>
          </p:cNvSpPr>
          <p:nvPr/>
        </p:nvSpPr>
        <p:spPr>
          <a:xfrm>
            <a:off x="193830" y="1508749"/>
            <a:ext cx="8295480" cy="2841971"/>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Получена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бактерия с чужой ДНК.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ru-RU"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Посмотрим на исполнителей инструкций в одном пути жизнедеятельности клетки</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a:r>
            <a:br>
              <a:rPr kumimoji="0" lang="ru-RU"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производстве белков </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2665" y="202980"/>
            <a:ext cx="8229600" cy="729695"/>
          </a:xfrm>
        </p:spPr>
        <p:txBody>
          <a:bodyPr>
            <a:normAutofit fontScale="90000"/>
          </a:bodyPr>
          <a:lstStyle/>
          <a:p>
            <a:r>
              <a:rPr lang="ru-RU" dirty="0" smtClean="0"/>
              <a:t>Революция в </a:t>
            </a:r>
            <a:r>
              <a:rPr lang="ru-RU" dirty="0" err="1" smtClean="0"/>
              <a:t>секвенировании</a:t>
            </a:r>
            <a:r>
              <a:rPr lang="ru-RU" dirty="0" smtClean="0"/>
              <a:t> ДНК</a:t>
            </a:r>
            <a:endParaRPr lang="el-GR"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4</a:t>
            </a:fld>
            <a:endParaRPr lang="ru-RU"/>
          </a:p>
        </p:txBody>
      </p:sp>
      <p:pic>
        <p:nvPicPr>
          <p:cNvPr id="2050" name="Picture 2" descr="Image result for price for nucleotide sequenc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3830" y="779055"/>
            <a:ext cx="1497795" cy="1132333"/>
          </a:xfrm>
          <a:prstGeom prst="rect">
            <a:avLst/>
          </a:prstGeom>
          <a:noFill/>
          <a:extLst>
            <a:ext uri="{909E8E84-426E-40DD-AFC4-6F175D3DCCD1}">
              <a14:hiddenFill xmlns:a14="http://schemas.microsoft.com/office/drawing/2010/main" xmlns="">
                <a:solidFill>
                  <a:srgbClr val="FFFFFF"/>
                </a:solidFill>
              </a14:hiddenFill>
            </a:ext>
          </a:extLst>
        </p:spPr>
      </p:pic>
      <p:pic>
        <p:nvPicPr>
          <p:cNvPr id="69634" name="Picture 2" descr="Image result for sequencing cost per megabase from 1980 to 2018"/>
          <p:cNvPicPr>
            <a:picLocks noChangeAspect="1" noChangeArrowheads="1"/>
          </p:cNvPicPr>
          <p:nvPr/>
        </p:nvPicPr>
        <p:blipFill>
          <a:blip r:embed="rId3" cstate="print"/>
          <a:srcRect/>
          <a:stretch>
            <a:fillRect/>
          </a:stretch>
        </p:blipFill>
        <p:spPr bwMode="auto">
          <a:xfrm>
            <a:off x="462665" y="1721615"/>
            <a:ext cx="8091953" cy="5136385"/>
          </a:xfrm>
          <a:prstGeom prst="rect">
            <a:avLst/>
          </a:prstGeom>
          <a:noFill/>
        </p:spPr>
      </p:pic>
      <p:sp>
        <p:nvSpPr>
          <p:cNvPr id="6" name="TextBox 5"/>
          <p:cNvSpPr txBox="1"/>
          <p:nvPr/>
        </p:nvSpPr>
        <p:spPr>
          <a:xfrm>
            <a:off x="7183540" y="1086295"/>
            <a:ext cx="1765355" cy="646331"/>
          </a:xfrm>
          <a:prstGeom prst="rect">
            <a:avLst/>
          </a:prstGeom>
          <a:noFill/>
        </p:spPr>
        <p:txBody>
          <a:bodyPr wrap="none" rtlCol="0">
            <a:spAutoFit/>
          </a:bodyPr>
          <a:lstStyle/>
          <a:p>
            <a:r>
              <a:rPr lang="ru-RU" dirty="0" smtClean="0"/>
              <a:t>Вопрос: </a:t>
            </a:r>
            <a:br>
              <a:rPr lang="ru-RU" dirty="0" smtClean="0"/>
            </a:br>
            <a:r>
              <a:rPr lang="ru-RU" dirty="0" smtClean="0"/>
              <a:t>где экспонента?</a:t>
            </a:r>
            <a:endParaRPr lang="ru-RU" dirty="0"/>
          </a:p>
        </p:txBody>
      </p:sp>
    </p:spTree>
    <p:extLst>
      <p:ext uri="{BB962C8B-B14F-4D97-AF65-F5344CB8AC3E}">
        <p14:creationId xmlns:p14="http://schemas.microsoft.com/office/powerpoint/2010/main" xmlns="" val="4025550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2235" y="241384"/>
            <a:ext cx="8602720" cy="6616616"/>
          </a:xfrm>
        </p:spPr>
        <p:txBody>
          <a:bodyPr>
            <a:normAutofit fontScale="85000" lnSpcReduction="20000"/>
          </a:bodyPr>
          <a:lstStyle/>
          <a:p>
            <a:r>
              <a:rPr lang="ru-RU" dirty="0" smtClean="0"/>
              <a:t>Специальный белок </a:t>
            </a:r>
            <a:r>
              <a:rPr lang="en-US" dirty="0" smtClean="0"/>
              <a:t>(</a:t>
            </a:r>
            <a:r>
              <a:rPr lang="ru-RU" dirty="0" smtClean="0"/>
              <a:t>сигма субъединица полимеразы) должен найти начало последовательности, кодирующей белок (промотор) </a:t>
            </a:r>
          </a:p>
          <a:p>
            <a:pPr lvl="1"/>
            <a:r>
              <a:rPr lang="ru-RU" dirty="0" smtClean="0">
                <a:solidFill>
                  <a:schemeClr val="bg1">
                    <a:lumMod val="50000"/>
                  </a:schemeClr>
                </a:solidFill>
              </a:rPr>
              <a:t>Последовательности промоторов отличаются у разных бактерий;  уже может быть облом </a:t>
            </a:r>
            <a:r>
              <a:rPr lang="en-US" dirty="0" smtClean="0">
                <a:solidFill>
                  <a:schemeClr val="bg1">
                    <a:lumMod val="50000"/>
                  </a:schemeClr>
                </a:solidFill>
              </a:rPr>
              <a:t>:(</a:t>
            </a:r>
            <a:r>
              <a:rPr lang="ru-RU" dirty="0" smtClean="0">
                <a:solidFill>
                  <a:schemeClr val="bg1">
                    <a:lumMod val="50000"/>
                  </a:schemeClr>
                </a:solidFill>
              </a:rPr>
              <a:t> </a:t>
            </a:r>
            <a:endParaRPr lang="en-US" dirty="0" smtClean="0">
              <a:solidFill>
                <a:schemeClr val="bg1">
                  <a:lumMod val="50000"/>
                </a:schemeClr>
              </a:solidFill>
            </a:endParaRPr>
          </a:p>
          <a:p>
            <a:r>
              <a:rPr lang="ru-RU" dirty="0" smtClean="0"/>
              <a:t>До этого надо как-то сообщить сигма субъединице какие белки надо производить (</a:t>
            </a:r>
            <a:r>
              <a:rPr lang="ru-RU" dirty="0" err="1" smtClean="0"/>
              <a:t>экспрессировать</a:t>
            </a:r>
            <a:r>
              <a:rPr lang="ru-RU" dirty="0" smtClean="0"/>
              <a:t>) в данный период времени (регуляция ). Это делают специальные белки (транскрипционные факторы), которые садятся на определенные последовательности ДНК и либо мешают  </a:t>
            </a:r>
            <a:r>
              <a:rPr lang="ru-RU" dirty="0" err="1" smtClean="0"/>
              <a:t>сигма-субъединице</a:t>
            </a:r>
            <a:r>
              <a:rPr lang="ru-RU" dirty="0" smtClean="0"/>
              <a:t> найти промотор (репрессия), либо помогают (активация). Видов транскрипционных факторов много. Каждый регулирует экспрессию </a:t>
            </a:r>
            <a:r>
              <a:rPr lang="en-US" dirty="0" smtClean="0"/>
              <a:t>“</a:t>
            </a:r>
            <a:r>
              <a:rPr lang="ru-RU" dirty="0" smtClean="0"/>
              <a:t>своих</a:t>
            </a:r>
            <a:r>
              <a:rPr lang="en-US" dirty="0" smtClean="0"/>
              <a:t>” </a:t>
            </a:r>
            <a:r>
              <a:rPr lang="ru-RU" dirty="0" smtClean="0"/>
              <a:t>генов.</a:t>
            </a:r>
          </a:p>
          <a:p>
            <a:pPr lvl="1"/>
            <a:r>
              <a:rPr lang="ru-RU" dirty="0" smtClean="0">
                <a:solidFill>
                  <a:schemeClr val="bg1">
                    <a:lumMod val="50000"/>
                  </a:schemeClr>
                </a:solidFill>
              </a:rPr>
              <a:t>Последовательности, узнаваемые транскрипционными факторами, да и сами транскрипционные факторы отличаются у разных бактерий</a:t>
            </a:r>
            <a:endParaRPr lang="ru-RU" dirty="0" smtClean="0"/>
          </a:p>
        </p:txBody>
      </p:sp>
      <p:sp>
        <p:nvSpPr>
          <p:cNvPr id="4" name="Номер слайда 3"/>
          <p:cNvSpPr>
            <a:spLocks noGrp="1"/>
          </p:cNvSpPr>
          <p:nvPr>
            <p:ph type="sldNum" sz="quarter" idx="12"/>
          </p:nvPr>
        </p:nvSpPr>
        <p:spPr/>
        <p:txBody>
          <a:bodyPr/>
          <a:lstStyle/>
          <a:p>
            <a:fld id="{51B0424B-BA00-4C1D-946A-CCF19F3E8C64}" type="slidenum">
              <a:rPr lang="ru-RU" smtClean="0"/>
              <a:pPr/>
              <a:t>40</a:t>
            </a:fld>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2235" y="241384"/>
            <a:ext cx="8602720" cy="6260015"/>
          </a:xfrm>
        </p:spPr>
        <p:txBody>
          <a:bodyPr>
            <a:normAutofit/>
          </a:bodyPr>
          <a:lstStyle/>
          <a:p>
            <a:r>
              <a:rPr lang="ru-RU" dirty="0" smtClean="0"/>
              <a:t>Специальный белок  (ДНК-зависимая </a:t>
            </a:r>
            <a:r>
              <a:rPr lang="ru-RU" dirty="0" err="1" smtClean="0"/>
              <a:t>РНК-полимераза</a:t>
            </a:r>
            <a:r>
              <a:rPr lang="ru-RU" dirty="0" smtClean="0"/>
              <a:t>) присоединяется к </a:t>
            </a:r>
            <a:r>
              <a:rPr lang="ru-RU" dirty="0" err="1" smtClean="0"/>
              <a:t>сигма-субъединице</a:t>
            </a:r>
            <a:r>
              <a:rPr lang="ru-RU" dirty="0" smtClean="0"/>
              <a:t> и копирует кодирующую последовательность ДНК (одну или несколько идущих подряд) в матричную РНК (</a:t>
            </a:r>
            <a:r>
              <a:rPr lang="ru-RU" dirty="0" err="1" smtClean="0"/>
              <a:t>мРНК</a:t>
            </a:r>
            <a:r>
              <a:rPr lang="ru-RU" dirty="0" smtClean="0"/>
              <a:t>)</a:t>
            </a:r>
          </a:p>
          <a:p>
            <a:r>
              <a:rPr lang="ru-RU" dirty="0" smtClean="0"/>
              <a:t>Огромная молекулярная машина (рибосома) садится на начало кодирующей последовательности в </a:t>
            </a:r>
            <a:r>
              <a:rPr lang="ru-RU" dirty="0" err="1" smtClean="0"/>
              <a:t>мРНК</a:t>
            </a:r>
            <a:r>
              <a:rPr lang="ru-RU" dirty="0" smtClean="0"/>
              <a:t> (тоже нужен определенный сигнал) и синтезирует белок  с последовательностью, соответствующей кодонам.</a:t>
            </a:r>
            <a:br>
              <a:rPr lang="ru-RU" dirty="0" smtClean="0"/>
            </a:br>
            <a:endParaRPr lang="ru-RU" sz="2400" dirty="0">
              <a:solidFill>
                <a:schemeClr val="bg1">
                  <a:lumMod val="50000"/>
                </a:schemeClr>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41</a:t>
            </a:fld>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533400" y="132270"/>
            <a:ext cx="7772400" cy="762000"/>
          </a:xfrm>
        </p:spPr>
        <p:txBody>
          <a:bodyPr>
            <a:normAutofit fontScale="90000"/>
          </a:bodyPr>
          <a:lstStyle/>
          <a:p>
            <a:r>
              <a:rPr lang="ru-RU" sz="3600" b="1" dirty="0">
                <a:solidFill>
                  <a:schemeClr val="tx1"/>
                </a:solidFill>
                <a:latin typeface="Arial" charset="0"/>
              </a:rPr>
              <a:t>Генетический </a:t>
            </a:r>
            <a:r>
              <a:rPr lang="ru-RU" sz="3600" b="1" dirty="0" smtClean="0">
                <a:solidFill>
                  <a:schemeClr val="tx1"/>
                </a:solidFill>
                <a:latin typeface="Arial" charset="0"/>
              </a:rPr>
              <a:t>код </a:t>
            </a:r>
            <a:br>
              <a:rPr lang="ru-RU" sz="3600" b="1" dirty="0" smtClean="0">
                <a:solidFill>
                  <a:schemeClr val="tx1"/>
                </a:solidFill>
                <a:latin typeface="Arial" charset="0"/>
              </a:rPr>
            </a:br>
            <a:r>
              <a:rPr lang="en-US" sz="3600" dirty="0" smtClean="0">
                <a:solidFill>
                  <a:schemeClr val="tx1"/>
                </a:solidFill>
                <a:latin typeface="Arial" charset="0"/>
              </a:rPr>
              <a:t>T </a:t>
            </a:r>
            <a:r>
              <a:rPr lang="ru-RU" sz="3600" dirty="0" smtClean="0">
                <a:solidFill>
                  <a:schemeClr val="tx1"/>
                </a:solidFill>
                <a:latin typeface="Arial" charset="0"/>
              </a:rPr>
              <a:t>в ДНК </a:t>
            </a:r>
            <a:r>
              <a:rPr lang="ru-RU" sz="3600" dirty="0" smtClean="0">
                <a:latin typeface="Arial" charset="0"/>
              </a:rPr>
              <a:t>соответствует </a:t>
            </a:r>
            <a:r>
              <a:rPr lang="en-US" sz="3600" dirty="0" smtClean="0">
                <a:latin typeface="Arial" charset="0"/>
              </a:rPr>
              <a:t>U </a:t>
            </a:r>
            <a:r>
              <a:rPr lang="ru-RU" sz="3600" dirty="0" smtClean="0">
                <a:latin typeface="Arial" charset="0"/>
              </a:rPr>
              <a:t>в РНК</a:t>
            </a:r>
            <a:endParaRPr lang="ru-RU" sz="3600" dirty="0">
              <a:solidFill>
                <a:srgbClr val="FFFFCC"/>
              </a:solidFill>
              <a:latin typeface="Arial" charset="0"/>
            </a:endParaRPr>
          </a:p>
        </p:txBody>
      </p:sp>
      <p:sp>
        <p:nvSpPr>
          <p:cNvPr id="140291" name="Text Box 3"/>
          <p:cNvSpPr txBox="1">
            <a:spLocks noChangeArrowheads="1"/>
          </p:cNvSpPr>
          <p:nvPr/>
        </p:nvSpPr>
        <p:spPr bwMode="auto">
          <a:xfrm>
            <a:off x="381000" y="990600"/>
            <a:ext cx="8001000" cy="457200"/>
          </a:xfrm>
          <a:prstGeom prst="rect">
            <a:avLst/>
          </a:prstGeom>
          <a:noFill/>
          <a:ln w="9525">
            <a:noFill/>
            <a:miter lim="800000"/>
            <a:headEnd/>
            <a:tailEnd/>
          </a:ln>
          <a:effectLst/>
        </p:spPr>
        <p:txBody>
          <a:bodyPr>
            <a:spAutoFit/>
          </a:bodyPr>
          <a:lstStyle/>
          <a:p>
            <a:pPr>
              <a:spcBef>
                <a:spcPct val="50000"/>
              </a:spcBef>
            </a:pPr>
            <a:endParaRPr lang="ru-RU"/>
          </a:p>
        </p:txBody>
      </p:sp>
      <p:pic>
        <p:nvPicPr>
          <p:cNvPr id="140292" name="Picture 4" descr="D:\-=Gol=-\Doc\Teach\lect7\cod.bmp"/>
          <p:cNvPicPr>
            <a:picLocks noChangeAspect="1" noChangeArrowheads="1"/>
          </p:cNvPicPr>
          <p:nvPr/>
        </p:nvPicPr>
        <p:blipFill>
          <a:blip r:embed="rId2" cstate="print"/>
          <a:srcRect/>
          <a:stretch>
            <a:fillRect/>
          </a:stretch>
        </p:blipFill>
        <p:spPr bwMode="auto">
          <a:xfrm>
            <a:off x="731500" y="1034601"/>
            <a:ext cx="7574300" cy="568846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43</a:t>
            </a:fld>
            <a:endParaRPr lang="ru-RU"/>
          </a:p>
        </p:txBody>
      </p:sp>
      <p:sp>
        <p:nvSpPr>
          <p:cNvPr id="3" name="Заголовок 1"/>
          <p:cNvSpPr txBox="1">
            <a:spLocks/>
          </p:cNvSpPr>
          <p:nvPr/>
        </p:nvSpPr>
        <p:spPr>
          <a:xfrm>
            <a:off x="309045" y="395005"/>
            <a:ext cx="8295480" cy="2189086"/>
          </a:xfrm>
          <a:prstGeom prst="rect">
            <a:avLst/>
          </a:prstGeom>
        </p:spPr>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В упрощенной схеме трансляции белков уже видны</a:t>
            </a:r>
            <a:r>
              <a:rPr kumimoji="0" lang="ru-RU" sz="4400" b="0" i="0" u="none" strike="noStrike" kern="1200" cap="none" spc="0" normalizeH="0" noProof="0" dirty="0" smtClean="0">
                <a:ln>
                  <a:noFill/>
                </a:ln>
                <a:solidFill>
                  <a:schemeClr val="tx1"/>
                </a:solidFill>
                <a:effectLst/>
                <a:uLnTx/>
                <a:uFillTx/>
                <a:latin typeface="+mj-lt"/>
                <a:ea typeface="+mj-ea"/>
                <a:cs typeface="+mj-cs"/>
              </a:rPr>
              <a:t> потенциальные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различия в языках (последовательностях сигналов), препятствующие выполнить эксперимент </a:t>
            </a:r>
            <a:r>
              <a:rPr kumimoji="0" lang="ru-RU" sz="4400" b="0" i="0" u="none" strike="noStrike" kern="1200" cap="none" spc="0" normalizeH="0" baseline="0" noProof="0" dirty="0" err="1" smtClean="0">
                <a:ln>
                  <a:noFill/>
                </a:ln>
                <a:solidFill>
                  <a:schemeClr val="tx1"/>
                </a:solidFill>
                <a:effectLst/>
                <a:uLnTx/>
                <a:uFillTx/>
                <a:latin typeface="+mj-lt"/>
                <a:ea typeface="+mj-ea"/>
                <a:cs typeface="+mj-cs"/>
              </a:rPr>
              <a:t>Вентера</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для далеких организмов.</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Заголовок 1"/>
          <p:cNvSpPr txBox="1">
            <a:spLocks/>
          </p:cNvSpPr>
          <p:nvPr/>
        </p:nvSpPr>
        <p:spPr>
          <a:xfrm>
            <a:off x="232235" y="2622495"/>
            <a:ext cx="8679530" cy="1958655"/>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У бактерий таких путей сотни … В них задействованы разные типы белков, РНК (не только матричные) и другие</a:t>
            </a:r>
            <a:r>
              <a:rPr kumimoji="0" lang="ru-RU" sz="4400" b="0" i="0" u="none" strike="noStrike" kern="1200" cap="none" spc="0" normalizeH="0" noProof="0" dirty="0" smtClean="0">
                <a:ln>
                  <a:noFill/>
                </a:ln>
                <a:solidFill>
                  <a:schemeClr val="tx1"/>
                </a:solidFill>
                <a:effectLst/>
                <a:uLnTx/>
                <a:uFillTx/>
                <a:latin typeface="+mj-lt"/>
                <a:ea typeface="+mj-ea"/>
                <a:cs typeface="+mj-cs"/>
              </a:rPr>
              <a:t> маленькие молекулы – метаболиты.</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Заголовок 1"/>
          <p:cNvSpPr txBox="1">
            <a:spLocks/>
          </p:cNvSpPr>
          <p:nvPr/>
        </p:nvSpPr>
        <p:spPr>
          <a:xfrm>
            <a:off x="193830" y="4581150"/>
            <a:ext cx="8679530" cy="1958655"/>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Все они нужны для исполнения инструкций, записанных в геноме</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234" y="2862075"/>
            <a:ext cx="8641125" cy="1143000"/>
          </a:xfrm>
        </p:spPr>
        <p:txBody>
          <a:bodyPr>
            <a:normAutofit fontScale="90000"/>
          </a:bodyPr>
          <a:lstStyle/>
          <a:p>
            <a:r>
              <a:rPr lang="ru-RU" dirty="0" smtClean="0"/>
              <a:t>Задание 2: сравнить геномы </a:t>
            </a:r>
            <a:r>
              <a:rPr lang="en-US" i="1" dirty="0" err="1" smtClean="0"/>
              <a:t>M.capricolum</a:t>
            </a:r>
            <a:r>
              <a:rPr lang="en-US" dirty="0" smtClean="0"/>
              <a:t> </a:t>
            </a:r>
            <a:r>
              <a:rPr lang="ru-RU" dirty="0" smtClean="0"/>
              <a:t>и </a:t>
            </a:r>
            <a:r>
              <a:rPr lang="en-US" i="1" dirty="0" err="1" smtClean="0"/>
              <a:t>M.mycoides</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44</a:t>
            </a:fld>
            <a:endParaRPr lang="ru-RU"/>
          </a:p>
        </p:txBody>
      </p:sp>
      <p:sp>
        <p:nvSpPr>
          <p:cNvPr id="4" name="Заголовок 1"/>
          <p:cNvSpPr txBox="1">
            <a:spLocks/>
          </p:cNvSpPr>
          <p:nvPr/>
        </p:nvSpPr>
        <p:spPr>
          <a:xfrm>
            <a:off x="193831" y="672990"/>
            <a:ext cx="867953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err="1" smtClean="0">
                <a:ln>
                  <a:noFill/>
                </a:ln>
                <a:solidFill>
                  <a:schemeClr val="tx1"/>
                </a:solidFill>
                <a:effectLst/>
                <a:uLnTx/>
                <a:uFillTx/>
                <a:latin typeface="+mj-lt"/>
                <a:ea typeface="+mj-ea"/>
                <a:cs typeface="+mj-cs"/>
              </a:rPr>
              <a:t>M.capricolum</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и </a:t>
            </a:r>
            <a:r>
              <a:rPr kumimoji="0" lang="en-US" sz="4400" b="0" i="1" u="none" strike="noStrike" kern="1200" cap="none" spc="0" normalizeH="0" baseline="0" noProof="0" dirty="0" err="1" smtClean="0">
                <a:ln>
                  <a:noFill/>
                </a:ln>
                <a:solidFill>
                  <a:schemeClr val="tx1"/>
                </a:solidFill>
                <a:effectLst/>
                <a:uLnTx/>
                <a:uFillTx/>
                <a:latin typeface="+mj-lt"/>
                <a:ea typeface="+mj-ea"/>
                <a:cs typeface="+mj-cs"/>
              </a:rPr>
              <a:t>M.mycoides</a:t>
            </a:r>
            <a:r>
              <a:rPr kumimoji="0" lang="ru-RU" sz="4400" b="0" i="1" u="none" strike="noStrike" kern="1200" cap="none" spc="0" normalizeH="0" baseline="0" noProof="0" dirty="0" smtClean="0">
                <a:ln>
                  <a:noFill/>
                </a:ln>
                <a:solidFill>
                  <a:schemeClr val="tx1"/>
                </a:solidFill>
                <a:effectLst/>
                <a:uLnTx/>
                <a:uFillTx/>
                <a:latin typeface="+mj-lt"/>
                <a:ea typeface="+mj-ea"/>
                <a:cs typeface="+mj-cs"/>
              </a:rPr>
              <a:t> </a:t>
            </a:r>
            <a:r>
              <a:rPr kumimoji="0" lang="ru-RU" sz="4400" b="0" u="none" strike="noStrike" kern="1200" cap="none" spc="0" normalizeH="0" baseline="0" noProof="0" dirty="0" smtClean="0">
                <a:ln>
                  <a:noFill/>
                </a:ln>
                <a:solidFill>
                  <a:schemeClr val="tx1"/>
                </a:solidFill>
                <a:effectLst/>
                <a:uLnTx/>
                <a:uFillTx/>
                <a:latin typeface="+mj-lt"/>
                <a:ea typeface="+mj-ea"/>
                <a:cs typeface="+mj-cs"/>
              </a:rPr>
              <a:t>близкородственные. Что это значит?</a:t>
            </a:r>
            <a:endParaRPr kumimoji="0" lang="ru-RU" sz="4400" b="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Два метода сравнения последовательностей </a:t>
            </a:r>
            <a:endParaRPr lang="ru-RU" dirty="0"/>
          </a:p>
        </p:txBody>
      </p:sp>
      <p:sp>
        <p:nvSpPr>
          <p:cNvPr id="3" name="Содержимое 2"/>
          <p:cNvSpPr>
            <a:spLocks noGrp="1"/>
          </p:cNvSpPr>
          <p:nvPr>
            <p:ph idx="1"/>
          </p:nvPr>
        </p:nvSpPr>
        <p:spPr>
          <a:xfrm>
            <a:off x="155575" y="1600200"/>
            <a:ext cx="8717785" cy="4525963"/>
          </a:xfrm>
        </p:spPr>
        <p:txBody>
          <a:bodyPr>
            <a:normAutofit fontScale="92500"/>
          </a:bodyPr>
          <a:lstStyle/>
          <a:p>
            <a:r>
              <a:rPr lang="ru-RU" dirty="0" smtClean="0"/>
              <a:t>Карта локального сходства. Может быть применена для сравнения геномов целиком</a:t>
            </a:r>
            <a:br>
              <a:rPr lang="ru-RU" dirty="0" smtClean="0"/>
            </a:br>
            <a:endParaRPr lang="ru-RU" dirty="0" smtClean="0"/>
          </a:p>
          <a:p>
            <a:r>
              <a:rPr lang="ru-RU" dirty="0" smtClean="0"/>
              <a:t>Выравнивание последовательностей. Может быть применена только для сравнения последовательностей, произошедших из одной и той же предковой последовательности. Такие последовательности называются </a:t>
            </a:r>
            <a:r>
              <a:rPr lang="ru-RU" dirty="0" smtClean="0">
                <a:solidFill>
                  <a:srgbClr val="FF0000"/>
                </a:solidFill>
              </a:rPr>
              <a:t>гомологичными</a:t>
            </a:r>
            <a:br>
              <a:rPr lang="ru-RU" dirty="0" smtClean="0">
                <a:solidFill>
                  <a:srgbClr val="FF0000"/>
                </a:solidFill>
              </a:rPr>
            </a:br>
            <a:r>
              <a:rPr lang="ru-RU" dirty="0" smtClean="0">
                <a:solidFill>
                  <a:srgbClr val="009999"/>
                </a:solidFill>
              </a:rPr>
              <a:t>(следующая лекция)</a:t>
            </a:r>
            <a:endParaRPr lang="ru-RU" dirty="0">
              <a:solidFill>
                <a:srgbClr val="009999"/>
              </a:solidFill>
            </a:endParaRPr>
          </a:p>
        </p:txBody>
      </p:sp>
      <p:sp>
        <p:nvSpPr>
          <p:cNvPr id="4" name="Номер слайда 3"/>
          <p:cNvSpPr>
            <a:spLocks noGrp="1"/>
          </p:cNvSpPr>
          <p:nvPr>
            <p:ph type="sldNum" sz="quarter" idx="12"/>
          </p:nvPr>
        </p:nvSpPr>
        <p:spPr/>
        <p:txBody>
          <a:bodyPr/>
          <a:lstStyle/>
          <a:p>
            <a:fld id="{51B0424B-BA00-4C1D-946A-CCF19F3E8C64}" type="slidenum">
              <a:rPr lang="ru-RU" smtClean="0"/>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локального сходства геномов</a:t>
            </a:r>
            <a:br>
              <a:rPr lang="ru-RU" dirty="0" smtClean="0"/>
            </a:br>
            <a:r>
              <a:rPr lang="en-US" i="1" dirty="0" smtClean="0"/>
              <a:t> </a:t>
            </a:r>
            <a:r>
              <a:rPr lang="en-US" i="1" dirty="0" err="1" smtClean="0"/>
              <a:t>M.capricolum</a:t>
            </a:r>
            <a:r>
              <a:rPr lang="en-US" dirty="0" smtClean="0"/>
              <a:t> </a:t>
            </a:r>
            <a:r>
              <a:rPr lang="ru-RU" dirty="0" smtClean="0"/>
              <a:t>и </a:t>
            </a:r>
            <a:r>
              <a:rPr lang="en-US" i="1" dirty="0" err="1" smtClean="0"/>
              <a:t>M.mycoides</a:t>
            </a:r>
            <a:r>
              <a:rPr lang="ru-RU" dirty="0" smtClean="0"/>
              <a:t>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46</a:t>
            </a:fld>
            <a:endParaRPr lang="ru-RU"/>
          </a:p>
        </p:txBody>
      </p:sp>
      <p:pic>
        <p:nvPicPr>
          <p:cNvPr id="2050" name="Picture 2" descr="http://blast.ncbi.nlm.nih.gov/hitmatrix/hit_matrix.cgi?rid=1E0S2346114&amp;width=600&amp;height=300"/>
          <p:cNvPicPr>
            <a:picLocks noChangeAspect="1" noChangeArrowheads="1"/>
          </p:cNvPicPr>
          <p:nvPr/>
        </p:nvPicPr>
        <p:blipFill>
          <a:blip r:embed="rId3" cstate="print"/>
          <a:srcRect/>
          <a:stretch>
            <a:fillRect/>
          </a:stretch>
        </p:blipFill>
        <p:spPr bwMode="auto">
          <a:xfrm>
            <a:off x="731500" y="1777585"/>
            <a:ext cx="8141860" cy="4070930"/>
          </a:xfrm>
          <a:prstGeom prst="rect">
            <a:avLst/>
          </a:prstGeom>
          <a:noFill/>
          <a:ln w="38100">
            <a:solidFill>
              <a:schemeClr val="tx1">
                <a:lumMod val="75000"/>
                <a:lumOff val="25000"/>
              </a:schemeClr>
            </a:solidFill>
          </a:ln>
        </p:spPr>
      </p:pic>
      <p:sp>
        <p:nvSpPr>
          <p:cNvPr id="8" name="Прямоугольник 7"/>
          <p:cNvSpPr/>
          <p:nvPr/>
        </p:nvSpPr>
        <p:spPr>
          <a:xfrm>
            <a:off x="2690155" y="5886920"/>
            <a:ext cx="3478003" cy="523220"/>
          </a:xfrm>
          <a:prstGeom prst="rect">
            <a:avLst/>
          </a:prstGeom>
        </p:spPr>
        <p:txBody>
          <a:bodyPr wrap="none">
            <a:spAutoFit/>
          </a:bodyPr>
          <a:lstStyle/>
          <a:p>
            <a:r>
              <a:rPr lang="en-US" sz="2800" dirty="0" err="1" smtClean="0"/>
              <a:t>Mycoplasma</a:t>
            </a:r>
            <a:r>
              <a:rPr lang="en-US" sz="2800" dirty="0" smtClean="0"/>
              <a:t> </a:t>
            </a:r>
            <a:r>
              <a:rPr lang="en-US" sz="2800" dirty="0" err="1" smtClean="0"/>
              <a:t>mycoides</a:t>
            </a:r>
            <a:endParaRPr lang="ru-RU" sz="2800" dirty="0"/>
          </a:p>
        </p:txBody>
      </p:sp>
      <p:sp>
        <p:nvSpPr>
          <p:cNvPr id="9" name="Прямоугольник 8"/>
          <p:cNvSpPr/>
          <p:nvPr/>
        </p:nvSpPr>
        <p:spPr>
          <a:xfrm rot="16200000">
            <a:off x="-1368566" y="3378536"/>
            <a:ext cx="3725122" cy="523220"/>
          </a:xfrm>
          <a:prstGeom prst="rect">
            <a:avLst/>
          </a:prstGeom>
        </p:spPr>
        <p:txBody>
          <a:bodyPr wrap="none">
            <a:spAutoFit/>
          </a:bodyPr>
          <a:lstStyle/>
          <a:p>
            <a:r>
              <a:rPr lang="en-US" sz="2800" dirty="0" err="1" smtClean="0"/>
              <a:t>Mycoplasma</a:t>
            </a:r>
            <a:r>
              <a:rPr lang="en-US" sz="2800" dirty="0" smtClean="0"/>
              <a:t> </a:t>
            </a:r>
            <a:r>
              <a:rPr lang="en-US" sz="2800" dirty="0" err="1" smtClean="0"/>
              <a:t>capricolum</a:t>
            </a:r>
            <a:endParaRPr lang="ru-RU"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330" y="126170"/>
            <a:ext cx="8229600" cy="696442"/>
          </a:xfrm>
        </p:spPr>
        <p:txBody>
          <a:bodyPr>
            <a:normAutofit/>
          </a:bodyPr>
          <a:lstStyle/>
          <a:p>
            <a:r>
              <a:rPr lang="ru-RU" sz="3600" dirty="0" smtClean="0"/>
              <a:t>Карта сходства 2х последовательностей</a:t>
            </a:r>
            <a:endParaRPr lang="ru-RU" sz="3600" dirty="0"/>
          </a:p>
        </p:txBody>
      </p:sp>
      <p:graphicFrame>
        <p:nvGraphicFramePr>
          <p:cNvPr id="5" name="Содержимое 4"/>
          <p:cNvGraphicFramePr>
            <a:graphicFrameLocks noGrp="1"/>
          </p:cNvGraphicFramePr>
          <p:nvPr>
            <p:ph idx="1"/>
          </p:nvPr>
        </p:nvGraphicFramePr>
        <p:xfrm>
          <a:off x="451735" y="855866"/>
          <a:ext cx="8229600" cy="5608120"/>
        </p:xfrm>
        <a:graphic>
          <a:graphicData uri="http://schemas.openxmlformats.org/drawingml/2006/table">
            <a:tbl>
              <a:tblPr firstRow="1" bandRow="1">
                <a:tableStyleId>{0505E3EF-67EA-436B-97B2-0124C06EBD24}</a:tableStyleId>
              </a:tblPr>
              <a:tblGrid>
                <a:gridCol w="822960"/>
                <a:gridCol w="822960"/>
                <a:gridCol w="822960"/>
                <a:gridCol w="822960"/>
                <a:gridCol w="822960"/>
                <a:gridCol w="822960"/>
                <a:gridCol w="822960"/>
                <a:gridCol w="822960"/>
                <a:gridCol w="822960"/>
                <a:gridCol w="822960"/>
              </a:tblGrid>
              <a:tr h="518050">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endParaRPr lang="ru-RU" sz="2800" b="1"/>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a:p>
                  </a:txBody>
                  <a:tcPr>
                    <a:solidFill>
                      <a:schemeClr val="bg1"/>
                    </a:solidFill>
                  </a:tcPr>
                </a:tc>
                <a:tc>
                  <a:txBody>
                    <a:bodyPr/>
                    <a:lstStyle/>
                    <a:p>
                      <a:pPr algn="ctr"/>
                      <a:r>
                        <a:rPr lang="en-US" sz="2800" b="1" dirty="0" smtClean="0"/>
                        <a:t>*</a:t>
                      </a:r>
                      <a:endParaRPr lang="ru-RU" sz="2800" b="1" dirty="0"/>
                    </a:p>
                  </a:txBody>
                  <a:tcPr>
                    <a:solidFill>
                      <a:schemeClr val="bg1"/>
                    </a:solidFill>
                  </a:tcPr>
                </a:tc>
              </a:tr>
              <a:tr h="518050">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a:p>
                  </a:txBody>
                  <a:tcPr>
                    <a:solidFill>
                      <a:schemeClr val="bg1"/>
                    </a:solidFill>
                  </a:tcPr>
                </a:tc>
                <a:tc>
                  <a:txBody>
                    <a:bodyPr/>
                    <a:lstStyle/>
                    <a:p>
                      <a:pPr algn="ctr"/>
                      <a:r>
                        <a:rPr lang="en-US" sz="2800" b="1" dirty="0" smtClean="0"/>
                        <a:t>*</a:t>
                      </a:r>
                      <a:endParaRPr lang="ru-RU" sz="2800" b="1" dirty="0"/>
                    </a:p>
                  </a:txBody>
                  <a:tcPr>
                    <a:solidFill>
                      <a:schemeClr val="bg1"/>
                    </a:solidFill>
                  </a:tcPr>
                </a:tc>
              </a:tr>
              <a:tr h="518050">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r>
              <a:tr h="518050">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r>
              <a:tr h="518050">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r>
              <a:tr h="518050">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r>
              <a:tr h="518050">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a:p>
                  </a:txBody>
                  <a:tcPr>
                    <a:solidFill>
                      <a:schemeClr val="bg1"/>
                    </a:solidFill>
                  </a:tcPr>
                </a:tc>
              </a:tr>
              <a:tr h="518050">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a:p>
                  </a:txBody>
                  <a:tcPr>
                    <a:solidFill>
                      <a:schemeClr val="bg1"/>
                    </a:solidFill>
                  </a:tcPr>
                </a:tc>
              </a:tr>
              <a:tr h="518050">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a:p>
                  </a:txBody>
                  <a:tcPr>
                    <a:solidFill>
                      <a:schemeClr val="bg1"/>
                    </a:solidFill>
                  </a:tcPr>
                </a:tc>
              </a:tr>
              <a:tr h="944680">
                <a:tc>
                  <a:txBody>
                    <a:bodyPr/>
                    <a:lstStyle/>
                    <a:p>
                      <a:pPr algn="ctr"/>
                      <a:endParaRPr lang="ru-RU" sz="2800" b="1" dirty="0"/>
                    </a:p>
                  </a:txBody>
                  <a:tcPr>
                    <a:solidFill>
                      <a:schemeClr val="accent5">
                        <a:lumMod val="40000"/>
                        <a:lumOff val="60000"/>
                      </a:schemeClr>
                    </a:solidFill>
                  </a:tcPr>
                </a:tc>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C</a:t>
                      </a:r>
                      <a:endParaRPr lang="ru-RU" sz="2800" b="1" dirty="0"/>
                    </a:p>
                  </a:txBody>
                  <a:tcPr>
                    <a:solidFill>
                      <a:schemeClr val="accent5">
                        <a:lumMod val="40000"/>
                        <a:lumOff val="60000"/>
                      </a:schemeClr>
                    </a:solidFill>
                  </a:tcPr>
                </a:tc>
              </a:tr>
            </a:tbl>
          </a:graphicData>
        </a:graphic>
      </p:graphicFrame>
      <p:sp>
        <p:nvSpPr>
          <p:cNvPr id="4" name="Номер слайда 3"/>
          <p:cNvSpPr>
            <a:spLocks noGrp="1"/>
          </p:cNvSpPr>
          <p:nvPr>
            <p:ph type="sldNum" sz="quarter" idx="12"/>
          </p:nvPr>
        </p:nvSpPr>
        <p:spPr/>
        <p:txBody>
          <a:bodyPr/>
          <a:lstStyle/>
          <a:p>
            <a:fld id="{51B0424B-BA00-4C1D-946A-CCF19F3E8C64}" type="slidenum">
              <a:rPr lang="ru-RU" smtClean="0"/>
              <a:pPr/>
              <a:t>47</a:t>
            </a:fld>
            <a:endParaRPr lang="ru-RU"/>
          </a:p>
        </p:txBody>
      </p:sp>
      <p:cxnSp>
        <p:nvCxnSpPr>
          <p:cNvPr id="7" name="Прямая соединительная линия 6"/>
          <p:cNvCxnSpPr/>
          <p:nvPr/>
        </p:nvCxnSpPr>
        <p:spPr>
          <a:xfrm flipV="1">
            <a:off x="1768435" y="4696365"/>
            <a:ext cx="691290" cy="49926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V="1">
            <a:off x="2574940" y="4197100"/>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5071265" y="3160165"/>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V="1">
            <a:off x="5877770" y="2660900"/>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V="1">
            <a:off x="6684275" y="2161635"/>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7490780" y="1662370"/>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1768435" y="2123230"/>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V="1">
            <a:off x="6684275" y="4734770"/>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462665" y="6309375"/>
            <a:ext cx="806505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616285" y="817460"/>
            <a:ext cx="0" cy="541510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7529185" y="3659430"/>
            <a:ext cx="652885" cy="43341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flipV="1">
            <a:off x="3419850" y="3697835"/>
            <a:ext cx="1459390" cy="395009"/>
          </a:xfrm>
          <a:prstGeom prst="line">
            <a:avLst/>
          </a:prstGeom>
          <a:ln w="22225">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Карта локального сходства геномов</a:t>
            </a:r>
            <a:br>
              <a:rPr lang="ru-RU" dirty="0" smtClean="0"/>
            </a:br>
            <a:r>
              <a:rPr lang="en-US" i="1" dirty="0" smtClean="0"/>
              <a:t> </a:t>
            </a:r>
            <a:r>
              <a:rPr lang="en-US" i="1" dirty="0" err="1" smtClean="0"/>
              <a:t>M.capricolum</a:t>
            </a:r>
            <a:r>
              <a:rPr lang="en-US" dirty="0" smtClean="0"/>
              <a:t> </a:t>
            </a:r>
            <a:r>
              <a:rPr lang="ru-RU" dirty="0" smtClean="0"/>
              <a:t>и </a:t>
            </a:r>
            <a:r>
              <a:rPr lang="en-US" i="1" dirty="0" err="1" smtClean="0"/>
              <a:t>M.mycoides</a:t>
            </a:r>
            <a:r>
              <a:rPr lang="ru-RU" dirty="0" smtClean="0"/>
              <a:t>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48</a:t>
            </a:fld>
            <a:endParaRPr lang="ru-RU"/>
          </a:p>
        </p:txBody>
      </p:sp>
      <p:grpSp>
        <p:nvGrpSpPr>
          <p:cNvPr id="4" name="Group 10"/>
          <p:cNvGrpSpPr/>
          <p:nvPr/>
        </p:nvGrpSpPr>
        <p:grpSpPr>
          <a:xfrm>
            <a:off x="193830" y="1739180"/>
            <a:ext cx="8640975" cy="4632555"/>
            <a:chOff x="232235" y="1739180"/>
            <a:chExt cx="8640975" cy="4632555"/>
          </a:xfrm>
        </p:grpSpPr>
        <p:pic>
          <p:nvPicPr>
            <p:cNvPr id="2050" name="Picture 2" descr="http://blast.ncbi.nlm.nih.gov/hitmatrix/hit_matrix.cgi?rid=1E0S2346114&amp;width=600&amp;height=300"/>
            <p:cNvPicPr>
              <a:picLocks noChangeAspect="1" noChangeArrowheads="1"/>
            </p:cNvPicPr>
            <p:nvPr/>
          </p:nvPicPr>
          <p:blipFill>
            <a:blip r:embed="rId2" cstate="print"/>
            <a:srcRect/>
            <a:stretch>
              <a:fillRect/>
            </a:stretch>
          </p:blipFill>
          <p:spPr bwMode="auto">
            <a:xfrm>
              <a:off x="731350" y="1739180"/>
              <a:ext cx="8141860" cy="4070930"/>
            </a:xfrm>
            <a:prstGeom prst="rect">
              <a:avLst/>
            </a:prstGeom>
            <a:noFill/>
            <a:ln w="38100">
              <a:solidFill>
                <a:schemeClr val="tx1">
                  <a:lumMod val="75000"/>
                  <a:lumOff val="25000"/>
                </a:schemeClr>
              </a:solidFill>
            </a:ln>
          </p:spPr>
        </p:pic>
        <p:sp>
          <p:nvSpPr>
            <p:cNvPr id="5" name="Овал 4"/>
            <p:cNvSpPr/>
            <p:nvPr/>
          </p:nvSpPr>
          <p:spPr>
            <a:xfrm rot="20127789">
              <a:off x="6235437" y="2348018"/>
              <a:ext cx="1524303" cy="3301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rot="19980762">
              <a:off x="1968294" y="4221065"/>
              <a:ext cx="2367316" cy="3849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690005" y="5848515"/>
              <a:ext cx="3478003" cy="523220"/>
            </a:xfrm>
            <a:prstGeom prst="rect">
              <a:avLst/>
            </a:prstGeom>
          </p:spPr>
          <p:txBody>
            <a:bodyPr wrap="none">
              <a:spAutoFit/>
            </a:bodyPr>
            <a:lstStyle/>
            <a:p>
              <a:r>
                <a:rPr lang="en-US" sz="2800" dirty="0" err="1" smtClean="0"/>
                <a:t>Mycoplasma</a:t>
              </a:r>
              <a:r>
                <a:rPr lang="en-US" sz="2800" dirty="0" smtClean="0"/>
                <a:t> </a:t>
              </a:r>
              <a:r>
                <a:rPr lang="en-US" sz="2800" dirty="0" err="1" smtClean="0"/>
                <a:t>mycoides</a:t>
              </a:r>
              <a:endParaRPr lang="ru-RU" sz="2800" dirty="0"/>
            </a:p>
          </p:txBody>
        </p:sp>
        <p:sp>
          <p:nvSpPr>
            <p:cNvPr id="9" name="Прямоугольник 8"/>
            <p:cNvSpPr/>
            <p:nvPr/>
          </p:nvSpPr>
          <p:spPr>
            <a:xfrm rot="16200000">
              <a:off x="-1368716" y="3340131"/>
              <a:ext cx="3725122" cy="523220"/>
            </a:xfrm>
            <a:prstGeom prst="rect">
              <a:avLst/>
            </a:prstGeom>
          </p:spPr>
          <p:txBody>
            <a:bodyPr wrap="none">
              <a:spAutoFit/>
            </a:bodyPr>
            <a:lstStyle/>
            <a:p>
              <a:r>
                <a:rPr lang="en-US" sz="2800" dirty="0" err="1" smtClean="0"/>
                <a:t>Mycoplasma</a:t>
              </a:r>
              <a:r>
                <a:rPr lang="en-US" sz="2800" dirty="0" smtClean="0"/>
                <a:t> </a:t>
              </a:r>
              <a:r>
                <a:rPr lang="en-US" sz="2800" dirty="0" err="1" smtClean="0"/>
                <a:t>capricolum</a:t>
              </a:r>
              <a:endParaRPr lang="ru-RU" sz="2800"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329" y="126169"/>
            <a:ext cx="8344815" cy="806505"/>
          </a:xfrm>
        </p:spPr>
        <p:txBody>
          <a:bodyPr>
            <a:normAutofit fontScale="90000"/>
          </a:bodyPr>
          <a:lstStyle/>
          <a:p>
            <a:r>
              <a:rPr lang="ru-RU" sz="4000" dirty="0" smtClean="0"/>
              <a:t>Карта сходства 2х последовательностей </a:t>
            </a:r>
            <a:r>
              <a:rPr lang="ru-RU" sz="3600" dirty="0" smtClean="0"/>
              <a:t/>
            </a:r>
            <a:br>
              <a:rPr lang="ru-RU" sz="3600" dirty="0" smtClean="0"/>
            </a:br>
            <a:r>
              <a:rPr lang="ru-RU" sz="3100" dirty="0" smtClean="0"/>
              <a:t>с учетом </a:t>
            </a:r>
            <a:r>
              <a:rPr lang="ru-RU" sz="3100" dirty="0" err="1" smtClean="0"/>
              <a:t>комплементарной</a:t>
            </a:r>
            <a:r>
              <a:rPr lang="ru-RU" sz="3100" dirty="0" smtClean="0"/>
              <a:t> цепочки</a:t>
            </a:r>
            <a:endParaRPr lang="ru-RU" sz="3600" dirty="0"/>
          </a:p>
        </p:txBody>
      </p:sp>
      <p:graphicFrame>
        <p:nvGraphicFramePr>
          <p:cNvPr id="5" name="Содержимое 4"/>
          <p:cNvGraphicFramePr>
            <a:graphicFrameLocks noGrp="1"/>
          </p:cNvGraphicFramePr>
          <p:nvPr>
            <p:ph idx="1"/>
          </p:nvPr>
        </p:nvGraphicFramePr>
        <p:xfrm>
          <a:off x="535815" y="1086294"/>
          <a:ext cx="8268007" cy="5607131"/>
        </p:xfrm>
        <a:graphic>
          <a:graphicData uri="http://schemas.openxmlformats.org/drawingml/2006/table">
            <a:tbl>
              <a:tblPr firstRow="1" bandRow="1">
                <a:tableStyleId>{0505E3EF-67EA-436B-97B2-0124C06EBD24}</a:tableStyleId>
              </a:tblPr>
              <a:tblGrid>
                <a:gridCol w="751637"/>
                <a:gridCol w="751637"/>
                <a:gridCol w="751637"/>
                <a:gridCol w="751637"/>
                <a:gridCol w="751637"/>
                <a:gridCol w="751637"/>
                <a:gridCol w="751637"/>
                <a:gridCol w="751637"/>
                <a:gridCol w="751637"/>
                <a:gridCol w="751637"/>
                <a:gridCol w="751637"/>
              </a:tblGrid>
              <a:tr h="521695">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r>
              <a:tr h="521695">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r>
              <a:tr h="521695">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r>
              <a:tr h="521695">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r>
              <a:tr h="521695">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r>
              <a:tr h="521695">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r>
              <a:tr h="521695">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r>
              <a:tr h="521695">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r>
              <a:tr h="521695">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r>
                        <a:rPr lang="en-US" sz="2800" b="1" dirty="0" smtClean="0"/>
                        <a:t>+</a:t>
                      </a:r>
                      <a:endParaRPr lang="ru-RU" sz="2800" b="1" dirty="0"/>
                    </a:p>
                  </a:txBody>
                  <a:tcPr>
                    <a:solidFill>
                      <a:schemeClr val="bg1"/>
                    </a:solidFill>
                  </a:tcPr>
                </a:tc>
                <a:tc>
                  <a:txBody>
                    <a:bodyPr/>
                    <a:lstStyle/>
                    <a:p>
                      <a:pPr algn="ctr"/>
                      <a:endParaRPr lang="ru-RU" sz="2800" b="1"/>
                    </a:p>
                  </a:txBody>
                  <a:tcPr>
                    <a:solidFill>
                      <a:schemeClr val="bg1"/>
                    </a:solidFill>
                  </a:tcPr>
                </a:tc>
              </a:tr>
              <a:tr h="911876">
                <a:tc>
                  <a:txBody>
                    <a:bodyPr/>
                    <a:lstStyle/>
                    <a:p>
                      <a:pPr algn="ctr"/>
                      <a:endParaRPr lang="ru-RU" sz="2800" b="1" dirty="0"/>
                    </a:p>
                  </a:txBody>
                  <a:tcPr>
                    <a:solidFill>
                      <a:schemeClr val="accent5">
                        <a:lumMod val="40000"/>
                        <a:lumOff val="60000"/>
                      </a:schemeClr>
                    </a:solidFill>
                  </a:tcPr>
                </a:tc>
                <a:tc>
                  <a:txBody>
                    <a:bodyPr/>
                    <a:lstStyle/>
                    <a:p>
                      <a:pPr algn="ctr"/>
                      <a:endParaRPr lang="ru-RU" sz="2800" b="1" dirty="0"/>
                    </a:p>
                  </a:txBody>
                  <a:tcPr>
                    <a:solidFill>
                      <a:schemeClr val="accent5">
                        <a:lumMod val="40000"/>
                        <a:lumOff val="60000"/>
                      </a:schemeClr>
                    </a:solidFill>
                  </a:tcPr>
                </a:tc>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r>
                        <a:rPr lang="en-US" sz="2800" b="1" dirty="0" smtClean="0"/>
                        <a:t>C</a:t>
                      </a:r>
                      <a:endParaRPr lang="ru-RU" sz="2800" b="1" dirty="0"/>
                    </a:p>
                  </a:txBody>
                  <a:tcPr>
                    <a:solidFill>
                      <a:schemeClr val="accent5">
                        <a:lumMod val="40000"/>
                        <a:lumOff val="60000"/>
                      </a:schemeClr>
                    </a:solidFill>
                  </a:tcPr>
                </a:tc>
                <a:tc>
                  <a:txBody>
                    <a:bodyPr/>
                    <a:lstStyle/>
                    <a:p>
                      <a:pPr algn="ctr"/>
                      <a:r>
                        <a:rPr lang="en-US" sz="2800" b="1" dirty="0" smtClean="0"/>
                        <a:t>G</a:t>
                      </a:r>
                      <a:endParaRPr lang="ru-RU" sz="2800" b="1" dirty="0"/>
                    </a:p>
                  </a:txBody>
                  <a:tcPr>
                    <a:solidFill>
                      <a:schemeClr val="accent5">
                        <a:lumMod val="40000"/>
                        <a:lumOff val="60000"/>
                      </a:schemeClr>
                    </a:solidFill>
                  </a:tcPr>
                </a:tc>
                <a:tc>
                  <a:txBody>
                    <a:bodyPr/>
                    <a:lstStyle/>
                    <a:p>
                      <a:pPr algn="ctr"/>
                      <a:r>
                        <a:rPr lang="en-US" sz="2800" b="1" dirty="0" smtClean="0"/>
                        <a:t>A</a:t>
                      </a:r>
                      <a:endParaRPr lang="ru-RU" sz="2800" b="1" dirty="0"/>
                    </a:p>
                  </a:txBody>
                  <a:tcPr>
                    <a:solidFill>
                      <a:schemeClr val="accent5">
                        <a:lumMod val="40000"/>
                        <a:lumOff val="60000"/>
                      </a:schemeClr>
                    </a:solidFill>
                  </a:tcPr>
                </a:tc>
                <a:tc>
                  <a:txBody>
                    <a:bodyPr/>
                    <a:lstStyle/>
                    <a:p>
                      <a:pPr algn="ctr"/>
                      <a:r>
                        <a:rPr lang="en-US" sz="2800" b="1" dirty="0" smtClean="0"/>
                        <a:t>T</a:t>
                      </a:r>
                      <a:endParaRPr lang="ru-RU" sz="2800" b="1" dirty="0"/>
                    </a:p>
                  </a:txBody>
                  <a:tcPr>
                    <a:solidFill>
                      <a:schemeClr val="accent5">
                        <a:lumMod val="40000"/>
                        <a:lumOff val="60000"/>
                      </a:schemeClr>
                    </a:solidFill>
                  </a:tcPr>
                </a:tc>
                <a:tc>
                  <a:txBody>
                    <a:bodyPr/>
                    <a:lstStyle/>
                    <a:p>
                      <a:pPr algn="ctr"/>
                      <a:r>
                        <a:rPr lang="en-US" sz="2800" b="1" dirty="0" smtClean="0"/>
                        <a:t>C</a:t>
                      </a:r>
                      <a:endParaRPr lang="ru-RU" sz="2800" b="1" dirty="0"/>
                    </a:p>
                  </a:txBody>
                  <a:tcPr>
                    <a:solidFill>
                      <a:schemeClr val="accent5">
                        <a:lumMod val="40000"/>
                        <a:lumOff val="60000"/>
                      </a:schemeClr>
                    </a:solidFill>
                  </a:tcPr>
                </a:tc>
              </a:tr>
            </a:tbl>
          </a:graphicData>
        </a:graphic>
      </p:graphicFrame>
      <p:sp>
        <p:nvSpPr>
          <p:cNvPr id="4" name="Номер слайда 3"/>
          <p:cNvSpPr>
            <a:spLocks noGrp="1"/>
          </p:cNvSpPr>
          <p:nvPr>
            <p:ph type="sldNum" sz="quarter" idx="12"/>
          </p:nvPr>
        </p:nvSpPr>
        <p:spPr>
          <a:xfrm>
            <a:off x="7010400" y="6492875"/>
            <a:ext cx="2133600" cy="365125"/>
          </a:xfrm>
        </p:spPr>
        <p:txBody>
          <a:bodyPr/>
          <a:lstStyle/>
          <a:p>
            <a:fld id="{51B0424B-BA00-4C1D-946A-CCF19F3E8C64}" type="slidenum">
              <a:rPr lang="ru-RU" smtClean="0"/>
              <a:pPr/>
              <a:t>49</a:t>
            </a:fld>
            <a:endParaRPr lang="ru-RU"/>
          </a:p>
        </p:txBody>
      </p:sp>
      <p:cxnSp>
        <p:nvCxnSpPr>
          <p:cNvPr id="9" name="Прямая соединительная линия 8"/>
          <p:cNvCxnSpPr/>
          <p:nvPr/>
        </p:nvCxnSpPr>
        <p:spPr>
          <a:xfrm>
            <a:off x="3992265" y="1875705"/>
            <a:ext cx="614480" cy="4224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4721960" y="2374970"/>
            <a:ext cx="614480" cy="4224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5566870" y="2912640"/>
            <a:ext cx="614480" cy="4224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6258160" y="3450310"/>
            <a:ext cx="614480" cy="4224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7026260" y="3949575"/>
            <a:ext cx="614480" cy="4224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7755955" y="4410435"/>
            <a:ext cx="614480" cy="4224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456065" y="3949575"/>
            <a:ext cx="614480" cy="422455"/>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577880" y="6386185"/>
            <a:ext cx="8291820" cy="2131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V="1">
            <a:off x="1495940" y="817460"/>
            <a:ext cx="0" cy="541510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766245" y="1069200"/>
            <a:ext cx="37185" cy="529989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1035080" y="1261225"/>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1035080" y="1722085"/>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996675" y="2298160"/>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996675" y="2835830"/>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996675" y="3335095"/>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1073485" y="3834360"/>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1035080" y="4448840"/>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996675" y="4948105"/>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958270" y="5447370"/>
            <a:ext cx="460860" cy="1"/>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1143000"/>
          </a:xfrm>
        </p:spPr>
        <p:txBody>
          <a:bodyPr/>
          <a:lstStyle/>
          <a:p>
            <a:r>
              <a:rPr lang="en-US" dirty="0" smtClean="0"/>
              <a:t>NGS: </a:t>
            </a:r>
            <a:r>
              <a:rPr lang="ru-RU" dirty="0" smtClean="0"/>
              <a:t>Революция</a:t>
            </a:r>
            <a:r>
              <a:rPr lang="en-US" dirty="0" smtClean="0"/>
              <a:t> </a:t>
            </a:r>
            <a:r>
              <a:rPr lang="ru-RU" dirty="0" smtClean="0"/>
              <a:t>в </a:t>
            </a:r>
            <a:r>
              <a:rPr lang="ru-RU" dirty="0" err="1" smtClean="0"/>
              <a:t>секвенировании</a:t>
            </a:r>
            <a:endParaRPr lang="ru-RU" dirty="0"/>
          </a:p>
        </p:txBody>
      </p:sp>
      <p:sp>
        <p:nvSpPr>
          <p:cNvPr id="3" name="Номер слайда 2"/>
          <p:cNvSpPr>
            <a:spLocks noGrp="1"/>
          </p:cNvSpPr>
          <p:nvPr>
            <p:ph type="sldNum" sz="quarter" idx="12"/>
          </p:nvPr>
        </p:nvSpPr>
        <p:spPr/>
        <p:txBody>
          <a:bodyPr/>
          <a:lstStyle/>
          <a:p>
            <a:pPr>
              <a:defRPr/>
            </a:pPr>
            <a:fld id="{E92D64D8-C1EE-4C20-A2E9-4E883B4FA27A}" type="slidenum">
              <a:rPr lang="ru-RU" altLang="ru-RU" smtClean="0"/>
              <a:pPr>
                <a:defRPr/>
              </a:pPr>
              <a:t>5</a:t>
            </a:fld>
            <a:endParaRPr lang="ru-RU" altLang="ru-RU"/>
          </a:p>
        </p:txBody>
      </p:sp>
      <p:pic>
        <p:nvPicPr>
          <p:cNvPr id="53250" name="Picture 2" descr="Chart displaying the cost per genome down to 1K by year 201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340768"/>
            <a:ext cx="6336704" cy="475252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323528" y="6342965"/>
            <a:ext cx="7848872" cy="369332"/>
          </a:xfrm>
          <a:prstGeom prst="rect">
            <a:avLst/>
          </a:prstGeom>
        </p:spPr>
        <p:txBody>
          <a:bodyPr wrap="square">
            <a:spAutoFit/>
          </a:bodyPr>
          <a:lstStyle/>
          <a:p>
            <a:r>
              <a:rPr lang="ru-RU" dirty="0"/>
              <a:t>https://www.genome.gov/27565109/the-cost-of-sequencing-a-human-genome/</a:t>
            </a:r>
          </a:p>
        </p:txBody>
      </p:sp>
      <p:sp>
        <p:nvSpPr>
          <p:cNvPr id="7" name="TextBox 6"/>
          <p:cNvSpPr txBox="1"/>
          <p:nvPr/>
        </p:nvSpPr>
        <p:spPr>
          <a:xfrm>
            <a:off x="7092280" y="2060848"/>
            <a:ext cx="1765355" cy="646331"/>
          </a:xfrm>
          <a:prstGeom prst="rect">
            <a:avLst/>
          </a:prstGeom>
          <a:noFill/>
        </p:spPr>
        <p:txBody>
          <a:bodyPr wrap="none" rtlCol="0">
            <a:spAutoFit/>
          </a:bodyPr>
          <a:lstStyle/>
          <a:p>
            <a:r>
              <a:rPr lang="ru-RU" dirty="0" smtClean="0"/>
              <a:t>Вопрос: </a:t>
            </a:r>
            <a:br>
              <a:rPr lang="ru-RU" dirty="0" smtClean="0"/>
            </a:br>
            <a:r>
              <a:rPr lang="ru-RU" dirty="0" smtClean="0"/>
              <a:t>где экспонента?</a:t>
            </a:r>
            <a:endParaRPr lang="ru-RU" dirty="0"/>
          </a:p>
        </p:txBody>
      </p:sp>
    </p:spTree>
    <p:extLst>
      <p:ext uri="{BB962C8B-B14F-4D97-AF65-F5344CB8AC3E}">
        <p14:creationId xmlns="" xmlns:p14="http://schemas.microsoft.com/office/powerpoint/2010/main" val="22612541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4135" cy="1426137"/>
          </a:xfrm>
        </p:spPr>
        <p:txBody>
          <a:bodyPr>
            <a:normAutofit fontScale="90000"/>
          </a:bodyPr>
          <a:lstStyle/>
          <a:p>
            <a:r>
              <a:rPr lang="ru-RU" dirty="0" smtClean="0"/>
              <a:t>Карта локального сходства геномов</a:t>
            </a:r>
            <a:br>
              <a:rPr lang="ru-RU" dirty="0" smtClean="0"/>
            </a:br>
            <a:r>
              <a:rPr lang="en-US" i="1" dirty="0" smtClean="0"/>
              <a:t> </a:t>
            </a:r>
            <a:r>
              <a:rPr lang="en-US" i="1" dirty="0" err="1" smtClean="0"/>
              <a:t>M.capricolum</a:t>
            </a:r>
            <a:r>
              <a:rPr lang="en-US" dirty="0" smtClean="0"/>
              <a:t> </a:t>
            </a:r>
            <a:r>
              <a:rPr lang="ru-RU" dirty="0" smtClean="0"/>
              <a:t>и </a:t>
            </a:r>
            <a:r>
              <a:rPr lang="en-US" i="1" dirty="0" err="1" smtClean="0"/>
              <a:t>M.mycoides</a:t>
            </a:r>
            <a:r>
              <a:rPr lang="ru-RU" i="1" dirty="0" smtClean="0"/>
              <a:t>. </a:t>
            </a:r>
            <a:r>
              <a:rPr lang="ru-RU" dirty="0" smtClean="0"/>
              <a:t>Инверсия </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50</a:t>
            </a:fld>
            <a:endParaRPr lang="ru-RU"/>
          </a:p>
        </p:txBody>
      </p:sp>
      <p:grpSp>
        <p:nvGrpSpPr>
          <p:cNvPr id="4" name="Группа 9"/>
          <p:cNvGrpSpPr/>
          <p:nvPr/>
        </p:nvGrpSpPr>
        <p:grpSpPr>
          <a:xfrm>
            <a:off x="232385" y="2022465"/>
            <a:ext cx="8640975" cy="4632555"/>
            <a:chOff x="155575" y="1854395"/>
            <a:chExt cx="8640975" cy="4632555"/>
          </a:xfrm>
        </p:grpSpPr>
        <p:pic>
          <p:nvPicPr>
            <p:cNvPr id="2050" name="Picture 2" descr="http://blast.ncbi.nlm.nih.gov/hitmatrix/hit_matrix.cgi?rid=1E0S2346114&amp;width=600&amp;height=300"/>
            <p:cNvPicPr>
              <a:picLocks noChangeAspect="1" noChangeArrowheads="1"/>
            </p:cNvPicPr>
            <p:nvPr/>
          </p:nvPicPr>
          <p:blipFill>
            <a:blip r:embed="rId2" cstate="print"/>
            <a:srcRect/>
            <a:stretch>
              <a:fillRect/>
            </a:stretch>
          </p:blipFill>
          <p:spPr bwMode="auto">
            <a:xfrm>
              <a:off x="654690" y="1854395"/>
              <a:ext cx="8141860" cy="4070930"/>
            </a:xfrm>
            <a:prstGeom prst="rect">
              <a:avLst/>
            </a:prstGeom>
            <a:noFill/>
            <a:ln w="38100">
              <a:solidFill>
                <a:schemeClr val="tx1">
                  <a:lumMod val="75000"/>
                  <a:lumOff val="25000"/>
                </a:schemeClr>
              </a:solidFill>
            </a:ln>
          </p:spPr>
        </p:pic>
        <p:sp>
          <p:nvSpPr>
            <p:cNvPr id="5" name="Овал 4"/>
            <p:cNvSpPr/>
            <p:nvPr/>
          </p:nvSpPr>
          <p:spPr>
            <a:xfrm rot="20127789">
              <a:off x="6158777" y="2463233"/>
              <a:ext cx="1524303" cy="3301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rot="1622120">
              <a:off x="3641793" y="3211500"/>
              <a:ext cx="2339279" cy="356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rot="19980762">
              <a:off x="1891634" y="4336280"/>
              <a:ext cx="2367316" cy="3849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613345" y="5963730"/>
              <a:ext cx="3478003" cy="523220"/>
            </a:xfrm>
            <a:prstGeom prst="rect">
              <a:avLst/>
            </a:prstGeom>
          </p:spPr>
          <p:txBody>
            <a:bodyPr wrap="none">
              <a:spAutoFit/>
            </a:bodyPr>
            <a:lstStyle/>
            <a:p>
              <a:r>
                <a:rPr lang="en-US" sz="2800" dirty="0" err="1" smtClean="0"/>
                <a:t>Mycoplasma</a:t>
              </a:r>
              <a:r>
                <a:rPr lang="en-US" sz="2800" dirty="0" smtClean="0"/>
                <a:t> </a:t>
              </a:r>
              <a:r>
                <a:rPr lang="en-US" sz="2800" dirty="0" err="1" smtClean="0"/>
                <a:t>mycoides</a:t>
              </a:r>
              <a:endParaRPr lang="ru-RU" sz="2800" dirty="0"/>
            </a:p>
          </p:txBody>
        </p:sp>
        <p:sp>
          <p:nvSpPr>
            <p:cNvPr id="9" name="Прямоугольник 8"/>
            <p:cNvSpPr/>
            <p:nvPr/>
          </p:nvSpPr>
          <p:spPr>
            <a:xfrm rot="16200000">
              <a:off x="-1445376" y="3455346"/>
              <a:ext cx="3725122" cy="523220"/>
            </a:xfrm>
            <a:prstGeom prst="rect">
              <a:avLst/>
            </a:prstGeom>
          </p:spPr>
          <p:txBody>
            <a:bodyPr wrap="none">
              <a:spAutoFit/>
            </a:bodyPr>
            <a:lstStyle/>
            <a:p>
              <a:r>
                <a:rPr lang="en-US" sz="2800" dirty="0" err="1" smtClean="0"/>
                <a:t>Mycoplasma</a:t>
              </a:r>
              <a:r>
                <a:rPr lang="en-US" sz="2800" dirty="0" smtClean="0"/>
                <a:t> </a:t>
              </a:r>
              <a:r>
                <a:rPr lang="en-US" sz="2800" dirty="0" err="1" smtClean="0"/>
                <a:t>capricolum</a:t>
              </a:r>
              <a:endParaRPr lang="ru-RU" sz="2800" dirty="0"/>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51</a:t>
            </a:fld>
            <a:endParaRPr lang="ru-RU" dirty="0"/>
          </a:p>
        </p:txBody>
      </p:sp>
      <p:sp>
        <p:nvSpPr>
          <p:cNvPr id="5" name="TextBox 4"/>
          <p:cNvSpPr txBox="1"/>
          <p:nvPr/>
        </p:nvSpPr>
        <p:spPr>
          <a:xfrm>
            <a:off x="385855" y="356600"/>
            <a:ext cx="8577989" cy="954107"/>
          </a:xfrm>
          <a:prstGeom prst="rect">
            <a:avLst/>
          </a:prstGeom>
          <a:noFill/>
        </p:spPr>
        <p:txBody>
          <a:bodyPr wrap="none" rtlCol="0">
            <a:spAutoFit/>
          </a:bodyPr>
          <a:lstStyle/>
          <a:p>
            <a:r>
              <a:rPr lang="ru-RU" sz="2800" dirty="0" smtClean="0"/>
              <a:t>События: Инверсия на месте (</a:t>
            </a:r>
            <a:r>
              <a:rPr lang="en-US" sz="2800" i="1" dirty="0" smtClean="0"/>
              <a:t>in situ</a:t>
            </a:r>
            <a:r>
              <a:rPr lang="en-US" sz="2800" dirty="0" smtClean="0"/>
              <a:t>)</a:t>
            </a:r>
            <a:r>
              <a:rPr lang="ru-RU" sz="2800" dirty="0" smtClean="0"/>
              <a:t>; </a:t>
            </a:r>
            <a:r>
              <a:rPr lang="ru-RU" sz="2800" dirty="0" err="1" smtClean="0"/>
              <a:t>делеция</a:t>
            </a:r>
            <a:r>
              <a:rPr lang="ru-RU" sz="2800" dirty="0" smtClean="0"/>
              <a:t> в одной </a:t>
            </a:r>
            <a:r>
              <a:rPr lang="en-US" sz="2800" dirty="0" smtClean="0"/>
              <a:t/>
            </a:r>
            <a:br>
              <a:rPr lang="en-US" sz="2800" dirty="0" smtClean="0"/>
            </a:br>
            <a:r>
              <a:rPr lang="ru-RU" sz="2800" dirty="0" smtClean="0"/>
              <a:t>из бактерий; </a:t>
            </a:r>
            <a:endParaRPr lang="ru-RU" sz="2800" dirty="0"/>
          </a:p>
        </p:txBody>
      </p:sp>
      <p:pic>
        <p:nvPicPr>
          <p:cNvPr id="1030" name="Picture 6" descr="http://kodomo.fbb.msu.ru/~anandia/term3/block2/pr10/ricket_good.png"/>
          <p:cNvPicPr>
            <a:picLocks noChangeAspect="1" noChangeArrowheads="1"/>
          </p:cNvPicPr>
          <p:nvPr/>
        </p:nvPicPr>
        <p:blipFill>
          <a:blip r:embed="rId2" cstate="print"/>
          <a:srcRect/>
          <a:stretch>
            <a:fillRect/>
          </a:stretch>
        </p:blipFill>
        <p:spPr bwMode="auto">
          <a:xfrm>
            <a:off x="424260" y="1662369"/>
            <a:ext cx="8483280" cy="426295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52</a:t>
            </a:fld>
            <a:endParaRPr lang="ru-RU"/>
          </a:p>
        </p:txBody>
      </p:sp>
      <p:sp>
        <p:nvSpPr>
          <p:cNvPr id="6" name="Прямоугольник 5"/>
          <p:cNvSpPr/>
          <p:nvPr/>
        </p:nvSpPr>
        <p:spPr>
          <a:xfrm>
            <a:off x="501069" y="241384"/>
            <a:ext cx="8410695" cy="954107"/>
          </a:xfrm>
          <a:prstGeom prst="rect">
            <a:avLst/>
          </a:prstGeom>
        </p:spPr>
        <p:txBody>
          <a:bodyPr wrap="square">
            <a:spAutoFit/>
          </a:bodyPr>
          <a:lstStyle/>
          <a:p>
            <a:r>
              <a:rPr lang="ru-RU" sz="2800" dirty="0" smtClean="0"/>
              <a:t>События:  </a:t>
            </a:r>
            <a:r>
              <a:rPr lang="en-US" sz="2800" dirty="0" smtClean="0"/>
              <a:t>…  </a:t>
            </a:r>
            <a:r>
              <a:rPr lang="ru-RU" sz="2800" dirty="0" smtClean="0"/>
              <a:t>перемещение участка ДНК в другое место </a:t>
            </a:r>
            <a:r>
              <a:rPr lang="en-US" sz="2800" dirty="0" smtClean="0"/>
              <a:t>(</a:t>
            </a:r>
            <a:r>
              <a:rPr lang="ru-RU" sz="2800" dirty="0" err="1" smtClean="0"/>
              <a:t>транслокация</a:t>
            </a:r>
            <a:r>
              <a:rPr lang="en-US" sz="2800" dirty="0" smtClean="0"/>
              <a:t>)</a:t>
            </a:r>
            <a:r>
              <a:rPr lang="ru-RU" sz="2800" dirty="0" smtClean="0"/>
              <a:t> в одной из бактерий</a:t>
            </a:r>
            <a:endParaRPr lang="ru-RU" sz="2800" dirty="0"/>
          </a:p>
        </p:txBody>
      </p:sp>
      <p:pic>
        <p:nvPicPr>
          <p:cNvPr id="156674" name="Picture 2" descr="http://kodomo.fbb.msu.ru/~tsvetcovroman/term3/block2/pr9/hit_matrix.png"/>
          <p:cNvPicPr>
            <a:picLocks noChangeAspect="1" noChangeArrowheads="1"/>
          </p:cNvPicPr>
          <p:nvPr/>
        </p:nvPicPr>
        <p:blipFill>
          <a:blip r:embed="rId2" cstate="print"/>
          <a:srcRect/>
          <a:stretch>
            <a:fillRect/>
          </a:stretch>
        </p:blipFill>
        <p:spPr bwMode="auto">
          <a:xfrm>
            <a:off x="155425" y="1585560"/>
            <a:ext cx="8602720" cy="4608600"/>
          </a:xfrm>
          <a:prstGeom prst="rect">
            <a:avLst/>
          </a:prstGeom>
          <a:noFill/>
        </p:spPr>
      </p:pic>
      <p:sp>
        <p:nvSpPr>
          <p:cNvPr id="7" name="Овал 6"/>
          <p:cNvSpPr/>
          <p:nvPr/>
        </p:nvSpPr>
        <p:spPr>
          <a:xfrm>
            <a:off x="5532125" y="2200040"/>
            <a:ext cx="691290" cy="576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53</a:t>
            </a:fld>
            <a:endParaRPr lang="ru-RU"/>
          </a:p>
        </p:txBody>
      </p:sp>
      <p:pic>
        <p:nvPicPr>
          <p:cNvPr id="1028" name="Picture 4" descr="http://kodomo.fbb.msu.ru/~anandia/term3/block2/pr10/helicobacterium.png"/>
          <p:cNvPicPr>
            <a:picLocks noChangeAspect="1" noChangeArrowheads="1"/>
          </p:cNvPicPr>
          <p:nvPr/>
        </p:nvPicPr>
        <p:blipFill>
          <a:blip r:embed="rId2" cstate="print"/>
          <a:srcRect/>
          <a:stretch>
            <a:fillRect/>
          </a:stretch>
        </p:blipFill>
        <p:spPr bwMode="auto">
          <a:xfrm>
            <a:off x="347450" y="2008015"/>
            <a:ext cx="8214766" cy="4531790"/>
          </a:xfrm>
          <a:prstGeom prst="rect">
            <a:avLst/>
          </a:prstGeom>
          <a:noFill/>
        </p:spPr>
      </p:pic>
      <p:sp>
        <p:nvSpPr>
          <p:cNvPr id="6" name="Прямоугольник 5"/>
          <p:cNvSpPr/>
          <p:nvPr/>
        </p:nvSpPr>
        <p:spPr>
          <a:xfrm>
            <a:off x="501069" y="241384"/>
            <a:ext cx="8410695" cy="523220"/>
          </a:xfrm>
          <a:prstGeom prst="rect">
            <a:avLst/>
          </a:prstGeom>
        </p:spPr>
        <p:txBody>
          <a:bodyPr wrap="square">
            <a:spAutoFit/>
          </a:bodyPr>
          <a:lstStyle/>
          <a:p>
            <a:r>
              <a:rPr lang="ru-RU" sz="2800" dirty="0" smtClean="0"/>
              <a:t>События:  </a:t>
            </a:r>
            <a:r>
              <a:rPr lang="en-US" sz="2800" dirty="0" smtClean="0"/>
              <a:t>…  </a:t>
            </a:r>
            <a:r>
              <a:rPr lang="ru-RU" sz="2800" dirty="0" err="1" smtClean="0"/>
              <a:t>транслокация</a:t>
            </a:r>
            <a:r>
              <a:rPr lang="ru-RU" sz="2800" dirty="0" smtClean="0"/>
              <a:t> </a:t>
            </a:r>
            <a:r>
              <a:rPr lang="en-US" sz="2800" dirty="0" smtClean="0"/>
              <a:t>c </a:t>
            </a:r>
            <a:r>
              <a:rPr lang="ru-RU" sz="2800" dirty="0" smtClean="0"/>
              <a:t>инверсией</a:t>
            </a:r>
            <a:endParaRPr lang="ru-RU"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04417"/>
          </a:xfrm>
        </p:spPr>
        <p:txBody>
          <a:bodyPr>
            <a:normAutofit fontScale="90000"/>
          </a:bodyPr>
          <a:lstStyle/>
          <a:p>
            <a:r>
              <a:rPr lang="ru-RU" dirty="0" smtClean="0"/>
              <a:t>Что записано в геноме</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54</a:t>
            </a:fld>
            <a:endParaRPr lang="ru-RU" dirty="0"/>
          </a:p>
        </p:txBody>
      </p:sp>
      <p:sp>
        <p:nvSpPr>
          <p:cNvPr id="6" name="TextBox 5"/>
          <p:cNvSpPr txBox="1"/>
          <p:nvPr/>
        </p:nvSpPr>
        <p:spPr>
          <a:xfrm>
            <a:off x="539474" y="1201509"/>
            <a:ext cx="7949835" cy="5262979"/>
          </a:xfrm>
          <a:prstGeom prst="rect">
            <a:avLst/>
          </a:prstGeom>
          <a:noFill/>
        </p:spPr>
        <p:txBody>
          <a:bodyPr wrap="square" rtlCol="0">
            <a:spAutoFit/>
          </a:bodyPr>
          <a:lstStyle/>
          <a:p>
            <a:pPr>
              <a:buFont typeface="Arial" pitchFamily="34" charset="0"/>
              <a:buChar char="•"/>
            </a:pPr>
            <a:r>
              <a:rPr lang="ru-RU" sz="2400" dirty="0" smtClean="0"/>
              <a:t>Гены (в узком смысле – участки ДНК, кодирующие последовательность аминокислот какого то белка, определяемую по таблице генетического кода кодон – аминокислотный остаток)</a:t>
            </a:r>
            <a:br>
              <a:rPr lang="ru-RU" sz="2400" dirty="0" smtClean="0"/>
            </a:br>
            <a:endParaRPr lang="ru-RU" sz="2400" dirty="0" smtClean="0"/>
          </a:p>
          <a:p>
            <a:pPr>
              <a:buFont typeface="Arial" pitchFamily="34" charset="0"/>
              <a:buChar char="•"/>
            </a:pPr>
            <a:r>
              <a:rPr lang="ru-RU" sz="2400" dirty="0" smtClean="0"/>
              <a:t> Сигналы – короткие последовательности, узнаваемые специальными белками, связывание этих белков с ДНК регулирует что-нибудь</a:t>
            </a:r>
          </a:p>
          <a:p>
            <a:pPr lvl="1">
              <a:buFont typeface="Arial" pitchFamily="34" charset="0"/>
              <a:buChar char="•"/>
            </a:pPr>
            <a:r>
              <a:rPr lang="ru-RU" sz="2400" dirty="0" smtClean="0"/>
              <a:t> промоторы</a:t>
            </a:r>
          </a:p>
          <a:p>
            <a:pPr lvl="1">
              <a:buFont typeface="Arial" pitchFamily="34" charset="0"/>
              <a:buChar char="•"/>
            </a:pPr>
            <a:r>
              <a:rPr lang="ru-RU" sz="2400" dirty="0" smtClean="0"/>
              <a:t> сайты посадки регуляторов транскрипции </a:t>
            </a:r>
          </a:p>
          <a:p>
            <a:pPr lvl="1">
              <a:buFont typeface="Arial" pitchFamily="34" charset="0"/>
              <a:buChar char="•"/>
            </a:pPr>
            <a:r>
              <a:rPr lang="ru-RU" sz="2400" dirty="0" smtClean="0"/>
              <a:t> и др.</a:t>
            </a:r>
            <a:br>
              <a:rPr lang="ru-RU" sz="2400" dirty="0" smtClean="0"/>
            </a:br>
            <a:endParaRPr lang="ru-RU" sz="2400" dirty="0" smtClean="0"/>
          </a:p>
          <a:p>
            <a:pPr>
              <a:buFont typeface="Arial" pitchFamily="34" charset="0"/>
              <a:buChar char="•"/>
            </a:pPr>
            <a:r>
              <a:rPr lang="ru-RU" sz="2400" dirty="0" smtClean="0"/>
              <a:t> </a:t>
            </a:r>
            <a:r>
              <a:rPr lang="ru-RU" sz="2400" dirty="0" err="1" smtClean="0"/>
              <a:t>Эпигенетика</a:t>
            </a:r>
            <a:r>
              <a:rPr lang="ru-RU" sz="2400" dirty="0" smtClean="0"/>
              <a:t> – </a:t>
            </a:r>
            <a:r>
              <a:rPr lang="ru-RU" sz="2400" dirty="0" err="1" smtClean="0"/>
              <a:t>метилирование</a:t>
            </a:r>
            <a:r>
              <a:rPr lang="ru-RU" sz="2400" dirty="0" smtClean="0"/>
              <a:t> – другой способ регуляции, передаваемый при делении клеток.</a:t>
            </a:r>
            <a:endParaRPr lang="el-GR"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16160" cy="1464542"/>
          </a:xfrm>
        </p:spPr>
        <p:txBody>
          <a:bodyPr>
            <a:normAutofit fontScale="90000"/>
          </a:bodyPr>
          <a:lstStyle/>
          <a:p>
            <a:r>
              <a:rPr lang="ru-RU" dirty="0" smtClean="0"/>
              <a:t>А с человеком можно проделать  эксперимент </a:t>
            </a:r>
            <a:r>
              <a:rPr lang="ru-RU" dirty="0" err="1" smtClean="0"/>
              <a:t>Вентера</a:t>
            </a:r>
            <a:r>
              <a:rPr lang="ru-RU" dirty="0" smtClean="0"/>
              <a:t>?</a:t>
            </a:r>
            <a:br>
              <a:rPr lang="ru-RU" dirty="0" smtClean="0"/>
            </a:br>
            <a:r>
              <a:rPr lang="en-US" dirty="0" smtClean="0"/>
              <a:t>“</a:t>
            </a:r>
            <a:r>
              <a:rPr lang="ru-RU" dirty="0" smtClean="0"/>
              <a:t>Ребенок от трех родителей</a:t>
            </a:r>
            <a:r>
              <a:rPr lang="en-US" dirty="0" smtClean="0"/>
              <a:t>”</a:t>
            </a:r>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55</a:t>
            </a:fld>
            <a:endParaRPr lang="ru-RU"/>
          </a:p>
        </p:txBody>
      </p:sp>
      <p:pic>
        <p:nvPicPr>
          <p:cNvPr id="5" name="Picture 2" descr="http://binaryapi.ap.org/a359bc099b0e473f92c0c9bf3416f4a3/460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49545" y="1931205"/>
            <a:ext cx="4381500" cy="29146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Прямоугольник 5"/>
          <p:cNvSpPr/>
          <p:nvPr/>
        </p:nvSpPr>
        <p:spPr>
          <a:xfrm>
            <a:off x="4379975" y="4888390"/>
            <a:ext cx="3878049" cy="369332"/>
          </a:xfrm>
          <a:prstGeom prst="rect">
            <a:avLst/>
          </a:prstGeom>
        </p:spPr>
        <p:txBody>
          <a:bodyPr wrap="none">
            <a:spAutoFit/>
          </a:bodyPr>
          <a:lstStyle/>
          <a:p>
            <a:r>
              <a:rPr lang="en-US" dirty="0">
                <a:latin typeface="arial" panose="020B0604020202020204" pitchFamily="34" charset="0"/>
              </a:rPr>
              <a:t>Emma Foster, 17, of Red Bank, N.J.</a:t>
            </a:r>
            <a:endParaRPr lang="ru-RU" dirty="0"/>
          </a:p>
        </p:txBody>
      </p:sp>
      <p:sp>
        <p:nvSpPr>
          <p:cNvPr id="7" name="TextBox 6"/>
          <p:cNvSpPr txBox="1"/>
          <p:nvPr/>
        </p:nvSpPr>
        <p:spPr>
          <a:xfrm>
            <a:off x="501070" y="2353660"/>
            <a:ext cx="3341235" cy="1815882"/>
          </a:xfrm>
          <a:prstGeom prst="rect">
            <a:avLst/>
          </a:prstGeom>
          <a:noFill/>
        </p:spPr>
        <p:txBody>
          <a:bodyPr wrap="square" rtlCol="0">
            <a:spAutoFit/>
          </a:bodyPr>
          <a:lstStyle/>
          <a:p>
            <a:r>
              <a:rPr lang="ru-RU" sz="2800" dirty="0" smtClean="0"/>
              <a:t>В полной мере – нет</a:t>
            </a:r>
          </a:p>
          <a:p>
            <a:endParaRPr lang="ru-RU" sz="2800" dirty="0" smtClean="0"/>
          </a:p>
          <a:p>
            <a:r>
              <a:rPr lang="ru-RU" sz="2800" dirty="0" smtClean="0"/>
              <a:t>Частично да – в медицинских целях</a:t>
            </a:r>
            <a:endParaRPr lang="el-GR" sz="2800" dirty="0"/>
          </a:p>
        </p:txBody>
      </p:sp>
    </p:spTree>
    <p:extLst>
      <p:ext uri="{BB962C8B-B14F-4D97-AF65-F5344CB8AC3E}">
        <p14:creationId xmlns:p14="http://schemas.microsoft.com/office/powerpoint/2010/main" xmlns="" val="36970598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96442"/>
          </a:xfrm>
        </p:spPr>
        <p:txBody>
          <a:bodyPr>
            <a:normAutofit fontScale="90000"/>
          </a:bodyPr>
          <a:lstStyle/>
          <a:p>
            <a:r>
              <a:rPr lang="ru-RU" dirty="0" smtClean="0"/>
              <a:t>Ликбез</a:t>
            </a:r>
            <a:r>
              <a:rPr lang="en-US" dirty="0" smtClean="0"/>
              <a:t>: </a:t>
            </a:r>
            <a:r>
              <a:rPr lang="ru-RU" dirty="0" smtClean="0"/>
              <a:t>Геном человека</a:t>
            </a:r>
            <a:endParaRPr lang="ru-RU" dirty="0"/>
          </a:p>
        </p:txBody>
      </p:sp>
      <p:sp>
        <p:nvSpPr>
          <p:cNvPr id="3" name="Номер слайда 2"/>
          <p:cNvSpPr>
            <a:spLocks noGrp="1"/>
          </p:cNvSpPr>
          <p:nvPr>
            <p:ph type="sldNum" sz="quarter" idx="12"/>
          </p:nvPr>
        </p:nvSpPr>
        <p:spPr/>
        <p:txBody>
          <a:bodyPr/>
          <a:lstStyle/>
          <a:p>
            <a:fld id="{51B0424B-BA00-4C1D-946A-CCF19F3E8C64}" type="slidenum">
              <a:rPr lang="ru-RU" smtClean="0"/>
              <a:pPr/>
              <a:t>56</a:t>
            </a:fld>
            <a:endParaRPr lang="ru-RU" dirty="0"/>
          </a:p>
        </p:txBody>
      </p:sp>
      <p:pic>
        <p:nvPicPr>
          <p:cNvPr id="1029" name="Picture 5"/>
          <p:cNvPicPr>
            <a:picLocks noChangeAspect="1" noChangeArrowheads="1"/>
          </p:cNvPicPr>
          <p:nvPr/>
        </p:nvPicPr>
        <p:blipFill>
          <a:blip r:embed="rId2" cstate="print"/>
          <a:srcRect/>
          <a:stretch>
            <a:fillRect/>
          </a:stretch>
        </p:blipFill>
        <p:spPr bwMode="auto">
          <a:xfrm>
            <a:off x="385855" y="1431940"/>
            <a:ext cx="8443237" cy="4147740"/>
          </a:xfrm>
          <a:prstGeom prst="rect">
            <a:avLst/>
          </a:prstGeom>
          <a:noFill/>
          <a:ln w="9525">
            <a:noFill/>
            <a:miter lim="800000"/>
            <a:headEnd/>
            <a:tailEnd/>
          </a:ln>
          <a:effectLst/>
        </p:spPr>
      </p:pic>
      <p:sp>
        <p:nvSpPr>
          <p:cNvPr id="6" name="Овал 5"/>
          <p:cNvSpPr/>
          <p:nvPr/>
        </p:nvSpPr>
        <p:spPr>
          <a:xfrm>
            <a:off x="7951640" y="4626875"/>
            <a:ext cx="460860" cy="568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57</a:t>
            </a:fld>
            <a:endParaRPr lang="ru-RU"/>
          </a:p>
        </p:txBody>
      </p:sp>
      <p:sp>
        <p:nvSpPr>
          <p:cNvPr id="3" name="Прямоугольник 2"/>
          <p:cNvSpPr/>
          <p:nvPr/>
        </p:nvSpPr>
        <p:spPr>
          <a:xfrm>
            <a:off x="923525" y="1662370"/>
            <a:ext cx="7296950" cy="3416320"/>
          </a:xfrm>
          <a:prstGeom prst="rect">
            <a:avLst/>
          </a:prstGeom>
        </p:spPr>
        <p:txBody>
          <a:bodyPr wrap="square">
            <a:spAutoFit/>
          </a:bodyPr>
          <a:lstStyle/>
          <a:p>
            <a:r>
              <a:rPr lang="ru-RU" sz="2400" dirty="0" smtClean="0"/>
              <a:t>У русских на одну хромосому больше</a:t>
            </a:r>
            <a:br>
              <a:rPr lang="ru-RU" sz="2400" dirty="0" smtClean="0"/>
            </a:br>
            <a:endParaRPr lang="ru-RU" sz="2400" dirty="0" smtClean="0"/>
          </a:p>
          <a:p>
            <a:r>
              <a:rPr lang="ru-RU" sz="2400" dirty="0" smtClean="0"/>
              <a:t>Владимир </a:t>
            </a:r>
            <a:r>
              <a:rPr lang="ru-RU" sz="2400" dirty="0" err="1" smtClean="0"/>
              <a:t>Мединский</a:t>
            </a:r>
            <a:r>
              <a:rPr lang="ru-RU" sz="2400" dirty="0" smtClean="0"/>
              <a:t>, министр культуры РФ: «Я считаю, что после всех катастроф, которые обрушились на Россию в двадцатом веке, начиная с Первой мировой и заканчивая перестройкой, тот факт, что Россия еще сохранилась и развивается, говорит, что у нашего народа имеется одна лишняя </a:t>
            </a:r>
            <a:r>
              <a:rPr lang="ru-RU" sz="2400" b="1" dirty="0" smtClean="0"/>
              <a:t>хромосома</a:t>
            </a:r>
            <a:r>
              <a:rPr lang="ru-RU" sz="2400" dirty="0" smtClean="0"/>
              <a:t>».</a:t>
            </a:r>
            <a:r>
              <a:rPr lang="ru-RU" sz="2400" dirty="0" err="1" smtClean="0"/>
              <a:t>Jan</a:t>
            </a:r>
            <a:r>
              <a:rPr lang="ru-RU" sz="2400" dirty="0" smtClean="0"/>
              <a:t> 22, 2013</a:t>
            </a:r>
            <a:endParaRPr lang="ru-RU"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58</a:t>
            </a:fld>
            <a:endParaRPr lang="ru-RU"/>
          </a:p>
        </p:txBody>
      </p:sp>
      <p:sp>
        <p:nvSpPr>
          <p:cNvPr id="2050" name="AutoShape 2"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3" name="Picture 5"/>
          <p:cNvPicPr>
            <a:picLocks noChangeAspect="1" noChangeArrowheads="1"/>
          </p:cNvPicPr>
          <p:nvPr/>
        </p:nvPicPr>
        <p:blipFill>
          <a:blip r:embed="rId2" cstate="print"/>
          <a:srcRect/>
          <a:stretch>
            <a:fillRect/>
          </a:stretch>
        </p:blipFill>
        <p:spPr bwMode="auto">
          <a:xfrm>
            <a:off x="424260" y="227584"/>
            <a:ext cx="8257075" cy="62573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59</a:t>
            </a:fld>
            <a:endParaRPr lang="ru-RU"/>
          </a:p>
        </p:txBody>
      </p:sp>
      <p:sp>
        <p:nvSpPr>
          <p:cNvPr id="3" name="TextBox 2"/>
          <p:cNvSpPr txBox="1"/>
          <p:nvPr/>
        </p:nvSpPr>
        <p:spPr>
          <a:xfrm>
            <a:off x="232235" y="318195"/>
            <a:ext cx="8602720" cy="3539430"/>
          </a:xfrm>
          <a:prstGeom prst="rect">
            <a:avLst/>
          </a:prstGeom>
          <a:noFill/>
        </p:spPr>
        <p:txBody>
          <a:bodyPr wrap="square" rtlCol="0">
            <a:spAutoFit/>
          </a:bodyPr>
          <a:lstStyle/>
          <a:p>
            <a:r>
              <a:rPr lang="ru-RU" sz="2800" dirty="0" smtClean="0"/>
              <a:t>Некоторые мутации вызывают наследственные заболевания.</a:t>
            </a:r>
          </a:p>
          <a:p>
            <a:endParaRPr lang="ru-RU" sz="2800" dirty="0" smtClean="0"/>
          </a:p>
          <a:p>
            <a:r>
              <a:rPr lang="ru-RU" sz="2800" dirty="0" smtClean="0"/>
              <a:t>Среди них есть мутации в </a:t>
            </a:r>
            <a:r>
              <a:rPr lang="ru-RU" sz="2800" dirty="0" err="1" smtClean="0"/>
              <a:t>митохондриальной</a:t>
            </a:r>
            <a:r>
              <a:rPr lang="ru-RU" sz="2800" dirty="0" smtClean="0"/>
              <a:t>  ДНК, приводящие к тяжелому заболеванию  - синдрому  Ли:</a:t>
            </a:r>
            <a:r>
              <a:rPr lang="ru-RU" altLang="ru-RU" sz="2800" dirty="0" smtClean="0">
                <a:solidFill>
                  <a:srgbClr val="000000"/>
                </a:solidFill>
              </a:rPr>
              <a:t> </a:t>
            </a:r>
            <a:br>
              <a:rPr lang="ru-RU" altLang="ru-RU" sz="2800" dirty="0" smtClean="0">
                <a:solidFill>
                  <a:srgbClr val="000000"/>
                </a:solidFill>
              </a:rPr>
            </a:br>
            <a:r>
              <a:rPr lang="ru-RU" altLang="ru-RU" sz="2800" dirty="0" smtClean="0">
                <a:solidFill>
                  <a:srgbClr val="000000"/>
                </a:solidFill>
              </a:rPr>
              <a:t>наследственная </a:t>
            </a:r>
            <a:r>
              <a:rPr lang="ru-RU" altLang="ru-RU" sz="2800" dirty="0" err="1" smtClean="0">
                <a:solidFill>
                  <a:srgbClr val="000000"/>
                </a:solidFill>
              </a:rPr>
              <a:t>энцефаломиопатия</a:t>
            </a:r>
            <a:r>
              <a:rPr lang="ru-RU" altLang="ru-RU" sz="2800" dirty="0" smtClean="0">
                <a:solidFill>
                  <a:srgbClr val="000000"/>
                </a:solidFill>
              </a:rPr>
              <a:t> в детском</a:t>
            </a:r>
            <a:br>
              <a:rPr lang="ru-RU" altLang="ru-RU" sz="2800" dirty="0" smtClean="0">
                <a:solidFill>
                  <a:srgbClr val="000000"/>
                </a:solidFill>
              </a:rPr>
            </a:br>
            <a:r>
              <a:rPr lang="ru-RU" altLang="ru-RU" sz="2800" dirty="0" smtClean="0">
                <a:solidFill>
                  <a:srgbClr val="000000"/>
                </a:solidFill>
              </a:rPr>
              <a:t>возрасте.</a:t>
            </a:r>
            <a:endParaRPr lang="ru-RU" sz="3200" dirty="0"/>
          </a:p>
        </p:txBody>
      </p:sp>
      <p:sp>
        <p:nvSpPr>
          <p:cNvPr id="5" name="TextBox 4"/>
          <p:cNvSpPr txBox="1"/>
          <p:nvPr/>
        </p:nvSpPr>
        <p:spPr>
          <a:xfrm>
            <a:off x="577880" y="4312315"/>
            <a:ext cx="7246536" cy="1846659"/>
          </a:xfrm>
          <a:prstGeom prst="rect">
            <a:avLst/>
          </a:prstGeom>
          <a:noFill/>
        </p:spPr>
        <p:txBody>
          <a:bodyPr wrap="none" rtlCol="0">
            <a:spAutoFit/>
          </a:bodyPr>
          <a:lstStyle/>
          <a:p>
            <a:pPr marL="0" lvl="1"/>
            <a:r>
              <a:rPr lang="ru-RU" altLang="ru-RU" sz="2400" dirty="0" smtClean="0">
                <a:solidFill>
                  <a:srgbClr val="000000"/>
                </a:solidFill>
              </a:rPr>
              <a:t>Типичная </a:t>
            </a:r>
            <a:r>
              <a:rPr lang="ru-RU" altLang="ru-RU" sz="2400" dirty="0" err="1" smtClean="0">
                <a:solidFill>
                  <a:srgbClr val="000000"/>
                </a:solidFill>
              </a:rPr>
              <a:t>мутуция</a:t>
            </a:r>
            <a:r>
              <a:rPr lang="ru-RU" altLang="ru-RU" sz="2400" dirty="0" smtClean="0">
                <a:solidFill>
                  <a:srgbClr val="000000"/>
                </a:solidFill>
              </a:rPr>
              <a:t> в </a:t>
            </a:r>
            <a:r>
              <a:rPr lang="ru-RU" altLang="ru-RU" sz="2400" dirty="0" err="1" smtClean="0">
                <a:solidFill>
                  <a:srgbClr val="000000"/>
                </a:solidFill>
              </a:rPr>
              <a:t>мтДНК</a:t>
            </a:r>
            <a:r>
              <a:rPr lang="ru-RU" altLang="ru-RU" sz="2400" dirty="0" smtClean="0">
                <a:solidFill>
                  <a:srgbClr val="000000"/>
                </a:solidFill>
              </a:rPr>
              <a:t>, ведущая к синдрому Ли</a:t>
            </a:r>
            <a:r>
              <a:rPr lang="en-US" altLang="ru-RU" sz="2400" dirty="0" smtClean="0">
                <a:solidFill>
                  <a:srgbClr val="000000"/>
                </a:solidFill>
              </a:rPr>
              <a:t>:</a:t>
            </a:r>
            <a:br>
              <a:rPr lang="en-US" altLang="ru-RU" sz="2400" dirty="0" smtClean="0">
                <a:solidFill>
                  <a:srgbClr val="000000"/>
                </a:solidFill>
              </a:rPr>
            </a:br>
            <a:r>
              <a:rPr lang="ru-RU" altLang="ru-RU" sz="2400" dirty="0" smtClean="0">
                <a:solidFill>
                  <a:srgbClr val="000000"/>
                </a:solidFill>
              </a:rPr>
              <a:t>замена </a:t>
            </a:r>
            <a:r>
              <a:rPr lang="ru-RU" altLang="ru-RU" sz="2400" dirty="0" err="1" smtClean="0">
                <a:solidFill>
                  <a:srgbClr val="000000"/>
                </a:solidFill>
              </a:rPr>
              <a:t>тимина</a:t>
            </a:r>
            <a:r>
              <a:rPr lang="ru-RU" altLang="ru-RU" sz="2400" dirty="0" smtClean="0">
                <a:solidFill>
                  <a:srgbClr val="000000"/>
                </a:solidFill>
              </a:rPr>
              <a:t> (</a:t>
            </a:r>
            <a:r>
              <a:rPr lang="en-US" altLang="ru-RU" sz="2400" dirty="0" smtClean="0">
                <a:solidFill>
                  <a:srgbClr val="000000"/>
                </a:solidFill>
              </a:rPr>
              <a:t>T) </a:t>
            </a:r>
            <a:r>
              <a:rPr lang="ru-RU" altLang="ru-RU" sz="2400" dirty="0" smtClean="0">
                <a:solidFill>
                  <a:srgbClr val="000000"/>
                </a:solidFill>
              </a:rPr>
              <a:t>на гуанин </a:t>
            </a:r>
            <a:r>
              <a:rPr lang="en-US" altLang="ru-RU" sz="2400" dirty="0" smtClean="0">
                <a:solidFill>
                  <a:srgbClr val="000000"/>
                </a:solidFill>
              </a:rPr>
              <a:t>(G)</a:t>
            </a:r>
            <a:r>
              <a:rPr lang="ru-RU" altLang="ru-RU" sz="2400" dirty="0" smtClean="0">
                <a:solidFill>
                  <a:srgbClr val="000000"/>
                </a:solidFill>
              </a:rPr>
              <a:t> в положении 8993,</a:t>
            </a:r>
          </a:p>
          <a:p>
            <a:pPr marL="0" lvl="1"/>
            <a:r>
              <a:rPr lang="ru-RU" altLang="ru-RU" sz="2400" dirty="0" smtClean="0">
                <a:solidFill>
                  <a:srgbClr val="000000"/>
                </a:solidFill>
              </a:rPr>
              <a:t> что ведет к замене аргинина на лейцин в составе </a:t>
            </a:r>
            <a:br>
              <a:rPr lang="ru-RU" altLang="ru-RU" sz="2400" dirty="0" smtClean="0">
                <a:solidFill>
                  <a:srgbClr val="000000"/>
                </a:solidFill>
              </a:rPr>
            </a:br>
            <a:r>
              <a:rPr lang="ru-RU" altLang="ru-RU" sz="2400" dirty="0" smtClean="0">
                <a:solidFill>
                  <a:srgbClr val="000000"/>
                </a:solidFill>
              </a:rPr>
              <a:t>6-й субъединицы фермента </a:t>
            </a:r>
            <a:r>
              <a:rPr lang="ru-RU" altLang="ru-RU" sz="2400" dirty="0" err="1" smtClean="0">
                <a:solidFill>
                  <a:srgbClr val="000000"/>
                </a:solidFill>
              </a:rPr>
              <a:t>АТФазы</a:t>
            </a:r>
            <a:r>
              <a:rPr lang="ru-RU" altLang="ru-RU" sz="2400" dirty="0" smtClean="0">
                <a:solidFill>
                  <a:srgbClr val="000000"/>
                </a:solidFill>
              </a:rPr>
              <a:t>)</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До революции 2005. </a:t>
            </a:r>
            <a:br>
              <a:rPr lang="ru-RU" dirty="0" smtClean="0"/>
            </a:br>
            <a:r>
              <a:rPr lang="ru-RU" sz="3600" dirty="0" smtClean="0"/>
              <a:t>Закон Мура</a:t>
            </a:r>
            <a:endParaRPr lang="el-GR"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6</a:t>
            </a:fld>
            <a:endParaRPr lang="ru-RU"/>
          </a:p>
        </p:txBody>
      </p:sp>
      <p:pic>
        <p:nvPicPr>
          <p:cNvPr id="3074" name="Picture 2" descr="Image result for cost per nucleotide sequenc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4690" y="1662370"/>
            <a:ext cx="5777495" cy="4416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9270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60</a:t>
            </a:fld>
            <a:endParaRPr lang="ru-RU"/>
          </a:p>
        </p:txBody>
      </p:sp>
      <p:sp>
        <p:nvSpPr>
          <p:cNvPr id="4" name="TextBox 3"/>
          <p:cNvSpPr txBox="1"/>
          <p:nvPr/>
        </p:nvSpPr>
        <p:spPr>
          <a:xfrm>
            <a:off x="232235" y="241385"/>
            <a:ext cx="8756340" cy="6001643"/>
          </a:xfrm>
          <a:prstGeom prst="rect">
            <a:avLst/>
          </a:prstGeom>
          <a:noFill/>
        </p:spPr>
        <p:txBody>
          <a:bodyPr wrap="square" rtlCol="0">
            <a:spAutoFit/>
          </a:bodyPr>
          <a:lstStyle/>
          <a:p>
            <a:pPr marL="0" lvl="1" eaLnBrk="0" fontAlgn="base" hangingPunct="0">
              <a:spcBef>
                <a:spcPct val="0"/>
              </a:spcBef>
              <a:spcAft>
                <a:spcPct val="0"/>
              </a:spcAft>
            </a:pPr>
            <a:r>
              <a:rPr lang="ru-RU" sz="2400" dirty="0" err="1" smtClean="0">
                <a:solidFill>
                  <a:srgbClr val="000000"/>
                </a:solidFill>
              </a:rPr>
              <a:t>Митохондриальная</a:t>
            </a:r>
            <a:r>
              <a:rPr lang="ru-RU" sz="2400" dirty="0" smtClean="0">
                <a:solidFill>
                  <a:srgbClr val="000000"/>
                </a:solidFill>
              </a:rPr>
              <a:t> ДНК содержится в митохондрии – фабрике энергии в клетке.</a:t>
            </a:r>
          </a:p>
          <a:p>
            <a:pPr marL="0" lvl="1" eaLnBrk="0" fontAlgn="base" hangingPunct="0">
              <a:spcBef>
                <a:spcPct val="0"/>
              </a:spcBef>
              <a:spcAft>
                <a:spcPct val="0"/>
              </a:spcAft>
            </a:pPr>
            <a:endParaRPr lang="ru-RU" sz="2400" dirty="0" smtClean="0">
              <a:solidFill>
                <a:srgbClr val="000000"/>
              </a:solidFill>
            </a:endParaRPr>
          </a:p>
          <a:p>
            <a:pPr marL="0" lvl="1" eaLnBrk="0" fontAlgn="base" hangingPunct="0">
              <a:spcBef>
                <a:spcPct val="0"/>
              </a:spcBef>
              <a:spcAft>
                <a:spcPct val="0"/>
              </a:spcAft>
            </a:pPr>
            <a:r>
              <a:rPr lang="ru-RU" sz="2400" dirty="0" smtClean="0">
                <a:solidFill>
                  <a:srgbClr val="000000"/>
                </a:solidFill>
              </a:rPr>
              <a:t>Митохондрии произошли </a:t>
            </a:r>
            <a:r>
              <a:rPr lang="en-US" sz="2400" dirty="0" smtClean="0">
                <a:solidFill>
                  <a:srgbClr val="000000"/>
                </a:solidFill>
              </a:rPr>
              <a:t>&gt; 1</a:t>
            </a:r>
            <a:r>
              <a:rPr lang="ru-RU" sz="2400" dirty="0" err="1" smtClean="0">
                <a:solidFill>
                  <a:srgbClr val="000000"/>
                </a:solidFill>
              </a:rPr>
              <a:t>млрд</a:t>
            </a:r>
            <a:r>
              <a:rPr lang="ru-RU" sz="2400" dirty="0" smtClean="0">
                <a:solidFill>
                  <a:srgbClr val="000000"/>
                </a:solidFill>
              </a:rPr>
              <a:t> лет тому назад путем поглощения бактерии клеткой предка всех эукариот – животных, растений.</a:t>
            </a:r>
          </a:p>
          <a:p>
            <a:pPr marL="0" lvl="1" eaLnBrk="0" fontAlgn="base" hangingPunct="0">
              <a:spcBef>
                <a:spcPct val="0"/>
              </a:spcBef>
              <a:spcAft>
                <a:spcPct val="0"/>
              </a:spcAft>
            </a:pPr>
            <a:endParaRPr lang="ru-RU" sz="2400" dirty="0" smtClean="0">
              <a:solidFill>
                <a:srgbClr val="000000"/>
              </a:solidFill>
            </a:endParaRPr>
          </a:p>
          <a:p>
            <a:pPr marL="0" lvl="1" eaLnBrk="0" fontAlgn="base" hangingPunct="0">
              <a:spcBef>
                <a:spcPct val="0"/>
              </a:spcBef>
              <a:spcAft>
                <a:spcPct val="0"/>
              </a:spcAft>
            </a:pPr>
            <a:r>
              <a:rPr lang="ru-RU" sz="2400" dirty="0" smtClean="0">
                <a:solidFill>
                  <a:srgbClr val="000000"/>
                </a:solidFill>
              </a:rPr>
              <a:t>С тех пор геном митохондрий претерпел значительные изменения,  редуцировался до  16 000 пар нуклеотидов, в нем осталось  несколько десятков  генов, самых необходимых для дыхания – основного способа получения и </a:t>
            </a:r>
            <a:r>
              <a:rPr lang="ru-RU" sz="2400" dirty="0" err="1" smtClean="0">
                <a:solidFill>
                  <a:srgbClr val="000000"/>
                </a:solidFill>
              </a:rPr>
              <a:t>запасения</a:t>
            </a:r>
            <a:r>
              <a:rPr lang="ru-RU" sz="2400" dirty="0" smtClean="0">
                <a:solidFill>
                  <a:srgbClr val="000000"/>
                </a:solidFill>
              </a:rPr>
              <a:t> энергией. </a:t>
            </a:r>
          </a:p>
          <a:p>
            <a:pPr marL="0" lvl="1" eaLnBrk="0" fontAlgn="base" hangingPunct="0">
              <a:spcBef>
                <a:spcPct val="0"/>
              </a:spcBef>
              <a:spcAft>
                <a:spcPct val="0"/>
              </a:spcAft>
            </a:pPr>
            <a:endParaRPr lang="ru-RU" sz="2400" dirty="0" smtClean="0">
              <a:solidFill>
                <a:srgbClr val="000000"/>
              </a:solidFill>
            </a:endParaRPr>
          </a:p>
          <a:p>
            <a:pPr marL="0" lvl="1" eaLnBrk="0" fontAlgn="base" hangingPunct="0">
              <a:spcBef>
                <a:spcPct val="0"/>
              </a:spcBef>
              <a:spcAft>
                <a:spcPct val="0"/>
              </a:spcAft>
            </a:pPr>
            <a:r>
              <a:rPr lang="ru-RU" sz="2400" dirty="0" smtClean="0">
                <a:solidFill>
                  <a:srgbClr val="000000"/>
                </a:solidFill>
              </a:rPr>
              <a:t>Но!  В зиготе вся </a:t>
            </a:r>
            <a:r>
              <a:rPr lang="ru-RU" sz="2400" dirty="0" err="1" smtClean="0">
                <a:solidFill>
                  <a:srgbClr val="000000"/>
                </a:solidFill>
              </a:rPr>
              <a:t>митохондриальная</a:t>
            </a:r>
            <a:r>
              <a:rPr lang="ru-RU" sz="2400" dirty="0" smtClean="0">
                <a:solidFill>
                  <a:srgbClr val="000000"/>
                </a:solidFill>
              </a:rPr>
              <a:t> ДНК  - от мамы. </a:t>
            </a:r>
          </a:p>
          <a:p>
            <a:pPr marL="0" lvl="1" eaLnBrk="0" fontAlgn="base" hangingPunct="0">
              <a:spcBef>
                <a:spcPct val="0"/>
              </a:spcBef>
              <a:spcAft>
                <a:spcPct val="0"/>
              </a:spcAft>
            </a:pPr>
            <a:endParaRPr lang="ru-RU" sz="2400" dirty="0" smtClean="0">
              <a:solidFill>
                <a:srgbClr val="000000"/>
              </a:solidFill>
            </a:endParaRPr>
          </a:p>
          <a:p>
            <a:pPr marL="0" lvl="1" eaLnBrk="0" fontAlgn="base" hangingPunct="0">
              <a:spcBef>
                <a:spcPct val="0"/>
              </a:spcBef>
              <a:spcAft>
                <a:spcPct val="0"/>
              </a:spcAft>
            </a:pPr>
            <a:r>
              <a:rPr lang="ru-RU" sz="2400" dirty="0" smtClean="0">
                <a:solidFill>
                  <a:srgbClr val="000000"/>
                </a:solidFill>
              </a:rPr>
              <a:t>Папин сперматозоид представлен  в зиготе  только хромосомами, которые  попадают в ядро зиготы.</a:t>
            </a:r>
            <a:endParaRPr lang="ru-RU"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61</a:t>
            </a:fld>
            <a:endParaRPr lang="ru-RU"/>
          </a:p>
        </p:txBody>
      </p:sp>
      <p:sp>
        <p:nvSpPr>
          <p:cNvPr id="3" name="Номер слайда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1B0424B-BA00-4C1D-946A-CCF19F3E8C64}" type="slidenum">
              <a:rPr kumimoji="0" lang="ru-RU"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ru-RU"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TextBox 3"/>
          <p:cNvSpPr txBox="1"/>
          <p:nvPr/>
        </p:nvSpPr>
        <p:spPr>
          <a:xfrm>
            <a:off x="232235" y="548625"/>
            <a:ext cx="8641125" cy="5970865"/>
          </a:xfrm>
          <a:prstGeom prst="rect">
            <a:avLst/>
          </a:prstGeom>
          <a:noFill/>
        </p:spPr>
        <p:txBody>
          <a:bodyPr wrap="square" rtlCol="0">
            <a:spAutoFit/>
          </a:bodyPr>
          <a:lstStyle/>
          <a:p>
            <a:pPr marL="0" lvl="1" eaLnBrk="0" fontAlgn="base" hangingPunct="0">
              <a:spcBef>
                <a:spcPct val="0"/>
              </a:spcBef>
              <a:spcAft>
                <a:spcPct val="0"/>
              </a:spcAft>
            </a:pPr>
            <a:r>
              <a:rPr lang="ru-RU" altLang="ru-RU" sz="2800" dirty="0" smtClean="0">
                <a:solidFill>
                  <a:srgbClr val="000000"/>
                </a:solidFill>
              </a:rPr>
              <a:t>Если </a:t>
            </a:r>
            <a:r>
              <a:rPr lang="ru-RU" altLang="ru-RU" sz="2800" dirty="0" err="1" smtClean="0">
                <a:solidFill>
                  <a:srgbClr val="000000"/>
                </a:solidFill>
              </a:rPr>
              <a:t>митохондриальная</a:t>
            </a:r>
            <a:r>
              <a:rPr lang="ru-RU" altLang="ru-RU" sz="2800" dirty="0" smtClean="0">
                <a:solidFill>
                  <a:srgbClr val="000000"/>
                </a:solidFill>
              </a:rPr>
              <a:t> ДНК матери содержит вредную мутацию, то она </a:t>
            </a:r>
            <a:r>
              <a:rPr lang="ru-RU" altLang="ru-RU" sz="2800" u="sng" dirty="0" smtClean="0">
                <a:solidFill>
                  <a:srgbClr val="000000"/>
                </a:solidFill>
              </a:rPr>
              <a:t>обязательно</a:t>
            </a:r>
            <a:r>
              <a:rPr lang="ru-RU" altLang="ru-RU" sz="2800" dirty="0" smtClean="0">
                <a:solidFill>
                  <a:srgbClr val="000000"/>
                </a:solidFill>
              </a:rPr>
              <a:t>  передаётся плоду. </a:t>
            </a:r>
          </a:p>
          <a:p>
            <a:pPr lvl="1" indent="-457200" eaLnBrk="0" fontAlgn="base" hangingPunct="0">
              <a:spcBef>
                <a:spcPct val="0"/>
              </a:spcBef>
              <a:spcAft>
                <a:spcPct val="0"/>
              </a:spcAft>
            </a:pPr>
            <a:endParaRPr lang="ru-RU" sz="2800" dirty="0" smtClean="0">
              <a:solidFill>
                <a:srgbClr val="000000"/>
              </a:solidFill>
            </a:endParaRPr>
          </a:p>
          <a:p>
            <a:pPr marL="0" lvl="1" eaLnBrk="0" fontAlgn="base" hangingPunct="0">
              <a:spcBef>
                <a:spcPct val="0"/>
              </a:spcBef>
              <a:spcAft>
                <a:spcPct val="0"/>
              </a:spcAft>
            </a:pPr>
            <a:r>
              <a:rPr lang="ru-RU" sz="2800" dirty="0" smtClean="0">
                <a:solidFill>
                  <a:srgbClr val="000000"/>
                </a:solidFill>
              </a:rPr>
              <a:t>Митохондрий много. В них мутации могут появляются независимо.  Клинические проявления зависят от числа митохондрий с плохой мутацией.</a:t>
            </a:r>
          </a:p>
          <a:p>
            <a:pPr marL="0" lvl="1" eaLnBrk="0" fontAlgn="base" hangingPunct="0">
              <a:spcBef>
                <a:spcPct val="0"/>
              </a:spcBef>
              <a:spcAft>
                <a:spcPct val="0"/>
              </a:spcAft>
            </a:pPr>
            <a:endParaRPr lang="ru-RU" sz="2800" dirty="0" smtClean="0">
              <a:solidFill>
                <a:srgbClr val="000000"/>
              </a:solidFill>
            </a:endParaRPr>
          </a:p>
          <a:p>
            <a:pPr marL="0" lvl="1" eaLnBrk="0" fontAlgn="base" hangingPunct="0">
              <a:spcBef>
                <a:spcPct val="0"/>
              </a:spcBef>
              <a:spcAft>
                <a:spcPct val="0"/>
              </a:spcAft>
            </a:pPr>
            <a:r>
              <a:rPr lang="ru-RU" sz="2800" dirty="0" smtClean="0">
                <a:solidFill>
                  <a:srgbClr val="000000"/>
                </a:solidFill>
              </a:rPr>
              <a:t>Поэтому у матери может не быть синдрома Ли (т.к. в ее соматических клетках мало плохих митохондрий), а в ее яйцеклетках – много митохондрий с мутациями, что приведет к болезни ребенка – если он сможет родиться.</a:t>
            </a:r>
          </a:p>
          <a:p>
            <a:pPr lvl="1" indent="-457200" eaLnBrk="0" fontAlgn="base" hangingPunct="0">
              <a:spcBef>
                <a:spcPct val="0"/>
              </a:spcBef>
              <a:spcAft>
                <a:spcPct val="0"/>
              </a:spcAft>
            </a:pPr>
            <a:endParaRPr lang="ru-RU" dirty="0" smtClean="0">
              <a:solidFill>
                <a:srgbClr val="0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62</a:t>
            </a:fld>
            <a:endParaRPr lang="ru-RU"/>
          </a:p>
        </p:txBody>
      </p:sp>
      <p:pic>
        <p:nvPicPr>
          <p:cNvPr id="3074" name="Picture 2" descr="https://www.sciencenews.org/sites/default/files/2016/10/101716_TI_3parentbaby_inline_rev.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0639" y="1316725"/>
            <a:ext cx="8641125" cy="52230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32235" y="0"/>
            <a:ext cx="8679530" cy="1384995"/>
          </a:xfrm>
          <a:prstGeom prst="rect">
            <a:avLst/>
          </a:prstGeom>
          <a:noFill/>
        </p:spPr>
        <p:txBody>
          <a:bodyPr wrap="square" rtlCol="0">
            <a:spAutoFit/>
          </a:bodyPr>
          <a:lstStyle/>
          <a:p>
            <a:r>
              <a:rPr lang="ru-RU" sz="2800" dirty="0" smtClean="0"/>
              <a:t>Схема экстракорпорального оплодотворения с </a:t>
            </a:r>
            <a:br>
              <a:rPr lang="ru-RU" sz="2800" dirty="0" smtClean="0"/>
            </a:br>
            <a:r>
              <a:rPr lang="ru-RU" sz="2800" dirty="0" smtClean="0"/>
              <a:t>использованием </a:t>
            </a:r>
            <a:r>
              <a:rPr lang="ru-RU" sz="2800" dirty="0" err="1" smtClean="0"/>
              <a:t>митохондриальной</a:t>
            </a:r>
            <a:r>
              <a:rPr lang="ru-RU" sz="2800" dirty="0" smtClean="0"/>
              <a:t>  ДНК </a:t>
            </a:r>
            <a:br>
              <a:rPr lang="ru-RU" sz="2800" dirty="0" smtClean="0"/>
            </a:br>
            <a:r>
              <a:rPr lang="ru-RU" sz="2800" dirty="0" smtClean="0"/>
              <a:t>женщины - донора</a:t>
            </a:r>
            <a:endParaRPr lang="ru-RU" sz="2800" dirty="0"/>
          </a:p>
        </p:txBody>
      </p:sp>
    </p:spTree>
    <p:extLst>
      <p:ext uri="{BB962C8B-B14F-4D97-AF65-F5344CB8AC3E}">
        <p14:creationId xmlns:p14="http://schemas.microsoft.com/office/powerpoint/2010/main" xmlns="" val="26107215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63</a:t>
            </a:fld>
            <a:endParaRPr lang="ru-RU"/>
          </a:p>
        </p:txBody>
      </p:sp>
      <p:sp>
        <p:nvSpPr>
          <p:cNvPr id="3" name="Заголовок 1"/>
          <p:cNvSpPr txBox="1">
            <a:spLocks/>
          </p:cNvSpPr>
          <p:nvPr/>
        </p:nvSpPr>
        <p:spPr>
          <a:xfrm>
            <a:off x="385855" y="1239915"/>
            <a:ext cx="8410695" cy="4800625"/>
          </a:xfrm>
          <a:prstGeom prst="rect">
            <a:avLst/>
          </a:prstGeom>
        </p:spPr>
        <p:txBody>
          <a:bodyPr vert="horz" lIns="91440" tIns="45720" rIns="91440" bIns="45720" rtlCol="0" anchor="ctr">
            <a:normAutofit fontScale="5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Первый ребенок по такой схеме</a:t>
            </a:r>
            <a:r>
              <a:rPr kumimoji="0" lang="ru-RU" sz="4400" b="0" i="0" u="none" strike="noStrike" kern="1200" cap="none" spc="0" normalizeH="0" noProof="0" dirty="0" smtClean="0">
                <a:ln>
                  <a:noFill/>
                </a:ln>
                <a:solidFill>
                  <a:schemeClr val="tx1"/>
                </a:solidFill>
                <a:effectLst/>
                <a:uLnTx/>
                <a:uFillTx/>
                <a:latin typeface="+mj-lt"/>
                <a:ea typeface="+mj-ea"/>
                <a:cs typeface="+mj-cs"/>
              </a:rPr>
              <a:t> родился в </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апреле 201</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6</a:t>
            </a:r>
            <a:r>
              <a:rPr kumimoji="0" lang="ru-RU" sz="4400" b="0" i="0" u="none" strike="noStrike" kern="1200" cap="none" spc="0" normalizeH="0" baseline="0" noProof="0" dirty="0" smtClean="0">
                <a:ln>
                  <a:noFill/>
                </a:ln>
                <a:solidFill>
                  <a:schemeClr val="tx1"/>
                </a:solidFill>
                <a:effectLst/>
                <a:uLnTx/>
                <a:uFillTx/>
                <a:latin typeface="+mj-lt"/>
                <a:ea typeface="+mj-ea"/>
                <a:cs typeface="+mj-cs"/>
              </a:rPr>
              <a:t> года</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noProof="0" dirty="0" smtClean="0">
                <a:latin typeface="+mj-lt"/>
                <a:ea typeface="+mj-ea"/>
                <a:cs typeface="+mj-cs"/>
              </a:rPr>
              <a:t>По юридическим причинам, экстракорпоральное зачатие </a:t>
            </a:r>
            <a:r>
              <a:rPr lang="ru-RU" sz="4400" dirty="0" smtClean="0">
                <a:latin typeface="+mj-lt"/>
                <a:ea typeface="+mj-ea"/>
                <a:cs typeface="+mj-cs"/>
              </a:rPr>
              <a:t>выполнено в Мехико, родился ребенок в Нью-Йорке.</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dirty="0" smtClean="0">
              <a:latin typeface="+mj-lt"/>
              <a:ea typeface="+mj-ea"/>
              <a:cs typeface="+mj-cs"/>
            </a:endParaRPr>
          </a:p>
          <a:p>
            <a:pPr lvl="0">
              <a:spcBef>
                <a:spcPct val="0"/>
              </a:spcBef>
            </a:pPr>
            <a:r>
              <a:rPr lang="ru-RU" sz="4400" dirty="0" smtClean="0">
                <a:latin typeface="+mj-lt"/>
                <a:ea typeface="+mj-ea"/>
                <a:cs typeface="+mj-cs"/>
              </a:rPr>
              <a:t>У него </a:t>
            </a:r>
            <a:r>
              <a:rPr lang="ru-RU" sz="4400" dirty="0" err="1" smtClean="0">
                <a:latin typeface="+mj-lt"/>
                <a:ea typeface="+mj-ea"/>
                <a:cs typeface="+mj-cs"/>
              </a:rPr>
              <a:t>митохондриальная</a:t>
            </a:r>
            <a:r>
              <a:rPr lang="ru-RU" sz="4400" dirty="0" smtClean="0">
                <a:latin typeface="+mj-lt"/>
                <a:ea typeface="+mj-ea"/>
                <a:cs typeface="+mj-cs"/>
              </a:rPr>
              <a:t> ДНК от матери - </a:t>
            </a:r>
            <a:r>
              <a:rPr lang="ru-RU" sz="4400" dirty="0" smtClean="0"/>
              <a:t>донора </a:t>
            </a:r>
            <a:r>
              <a:rPr lang="ru-RU" sz="4400" dirty="0" smtClean="0">
                <a:latin typeface="+mj-lt"/>
                <a:ea typeface="+mj-ea"/>
                <a:cs typeface="+mj-cs"/>
              </a:rPr>
              <a:t>(проверено), он здоров.</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Эмма Форстер и еще 17 детей были зачаты иначе, но по-видимому, </a:t>
            </a:r>
            <a:r>
              <a:rPr lang="en-US" sz="4400" dirty="0" smtClean="0">
                <a:latin typeface="+mj-lt"/>
                <a:ea typeface="+mj-ea"/>
                <a:cs typeface="+mj-cs"/>
              </a:rPr>
              <a:t> </a:t>
            </a:r>
            <a:r>
              <a:rPr lang="ru-RU" sz="4400" dirty="0" smtClean="0">
                <a:latin typeface="+mj-lt"/>
                <a:ea typeface="+mj-ea"/>
                <a:cs typeface="+mj-cs"/>
              </a:rPr>
              <a:t>дело тоже в донорской </a:t>
            </a:r>
            <a:r>
              <a:rPr lang="ru-RU" sz="4400" dirty="0" err="1" smtClean="0">
                <a:latin typeface="+mj-lt"/>
                <a:ea typeface="+mj-ea"/>
                <a:cs typeface="+mj-cs"/>
              </a:rPr>
              <a:t>мтДНК</a:t>
            </a:r>
            <a:r>
              <a:rPr lang="ru-RU" sz="4400" dirty="0" smtClean="0">
                <a:latin typeface="+mj-lt"/>
                <a:ea typeface="+mj-ea"/>
                <a:cs typeface="+mj-cs"/>
              </a:rPr>
              <a:t>.  Им в оплодотворенной клетке заменяли 20% цитоплазмы на цитоплазму от яйцеклетки матери-донора.</a:t>
            </a:r>
          </a:p>
          <a:p>
            <a:pPr marL="0" marR="0" lvl="0" indent="0" defTabSz="914400" rtl="0" eaLnBrk="1" fontAlgn="auto" latinLnBrk="0" hangingPunct="1">
              <a:lnSpc>
                <a:spcPct val="100000"/>
              </a:lnSpc>
              <a:spcBef>
                <a:spcPct val="0"/>
              </a:spcBef>
              <a:spcAft>
                <a:spcPts val="0"/>
              </a:spcAft>
              <a:buClrTx/>
              <a:buSzTx/>
              <a:buFontTx/>
              <a:buNone/>
              <a:tabLst/>
              <a:defRPr/>
            </a:pPr>
            <a:endParaRPr lang="ru-RU" sz="440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ru-RU" sz="4400" dirty="0" smtClean="0">
                <a:latin typeface="+mj-lt"/>
                <a:ea typeface="+mj-ea"/>
                <a:cs typeface="+mj-cs"/>
              </a:rPr>
              <a:t>Такие манипуляции выполняли в США, </a:t>
            </a:r>
            <a:r>
              <a:rPr lang="en-US" sz="4400" dirty="0" smtClean="0">
                <a:latin typeface="+mj-lt"/>
                <a:ea typeface="+mj-ea"/>
                <a:cs typeface="+mj-cs"/>
              </a:rPr>
              <a:t>NJ, </a:t>
            </a:r>
            <a:r>
              <a:rPr lang="ru-RU" sz="4400" dirty="0" smtClean="0">
                <a:latin typeface="+mj-lt"/>
                <a:ea typeface="+mj-ea"/>
                <a:cs typeface="+mj-cs"/>
              </a:rPr>
              <a:t>с 1996 по 2001 год. Потом они были запрещены в США</a:t>
            </a:r>
            <a:r>
              <a:rPr lang="en-US" sz="4400" dirty="0" smtClean="0">
                <a:latin typeface="+mj-lt"/>
                <a:ea typeface="+mj-ea"/>
                <a:cs typeface="+mj-cs"/>
              </a:rPr>
              <a:t>.</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Заголовок 1"/>
          <p:cNvSpPr txBox="1">
            <a:spLocks/>
          </p:cNvSpPr>
          <p:nvPr/>
        </p:nvSpPr>
        <p:spPr>
          <a:xfrm>
            <a:off x="347450" y="279790"/>
            <a:ext cx="8295480" cy="806506"/>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dirty="0" smtClean="0">
                <a:ln>
                  <a:noFill/>
                </a:ln>
                <a:solidFill>
                  <a:schemeClr val="tx1"/>
                </a:solidFill>
                <a:effectLst/>
                <a:uLnTx/>
                <a:uFillTx/>
                <a:latin typeface="+mj-lt"/>
                <a:ea typeface="+mj-ea"/>
                <a:cs typeface="+mj-cs"/>
              </a:rPr>
              <a:t>Такой способ зачатия разрешен в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UK</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234" y="241385"/>
            <a:ext cx="8564315" cy="1344175"/>
          </a:xfrm>
        </p:spPr>
        <p:txBody>
          <a:bodyPr>
            <a:normAutofit fontScale="90000"/>
          </a:bodyPr>
          <a:lstStyle/>
          <a:p>
            <a:r>
              <a:rPr lang="en-US" sz="3600" dirty="0" smtClean="0"/>
              <a:t>Her Son Is One Of The Few Children To Have 3 Parents' DNA</a:t>
            </a:r>
            <a:r>
              <a:rPr lang="ru-RU" sz="3600" dirty="0" smtClean="0"/>
              <a:t>. </a:t>
            </a:r>
            <a:br>
              <a:rPr lang="ru-RU" sz="3600" dirty="0" smtClean="0"/>
            </a:br>
            <a:r>
              <a:rPr lang="ru-RU" sz="3600" dirty="0" smtClean="0"/>
              <a:t>Интервью с матерью Тамарой от июня 2018 г.</a:t>
            </a:r>
            <a:endParaRPr lang="el-GR" dirty="0"/>
          </a:p>
        </p:txBody>
      </p:sp>
      <p:sp>
        <p:nvSpPr>
          <p:cNvPr id="3" name="Содержимое 2"/>
          <p:cNvSpPr>
            <a:spLocks noGrp="1"/>
          </p:cNvSpPr>
          <p:nvPr>
            <p:ph idx="1"/>
          </p:nvPr>
        </p:nvSpPr>
        <p:spPr>
          <a:xfrm>
            <a:off x="374925" y="2167462"/>
            <a:ext cx="8229600" cy="4525963"/>
          </a:xfrm>
        </p:spPr>
        <p:txBody>
          <a:bodyPr>
            <a:normAutofit/>
          </a:bodyPr>
          <a:lstStyle/>
          <a:p>
            <a:r>
              <a:rPr lang="ru-RU" dirty="0" smtClean="0"/>
              <a:t>Техника замены митохондрий была применена в частной киевской клинике </a:t>
            </a:r>
            <a:r>
              <a:rPr lang="en-US" dirty="0" smtClean="0"/>
              <a:t> </a:t>
            </a:r>
            <a:r>
              <a:rPr lang="en-US" dirty="0" err="1" smtClean="0"/>
              <a:t>Nadiya</a:t>
            </a:r>
            <a:r>
              <a:rPr lang="en-US" dirty="0" smtClean="0"/>
              <a:t> Clinic</a:t>
            </a:r>
            <a:r>
              <a:rPr lang="ru-RU" dirty="0" smtClean="0"/>
              <a:t> у 4х пациентов.</a:t>
            </a:r>
            <a:br>
              <a:rPr lang="ru-RU" dirty="0" smtClean="0"/>
            </a:br>
            <a:endParaRPr lang="ru-RU" dirty="0" smtClean="0"/>
          </a:p>
          <a:p>
            <a:r>
              <a:rPr lang="en-US" sz="1800" dirty="0" smtClean="0"/>
              <a:t>"I knew that that tiny little bit of DNA is not responsible for such crucial stuff as your eyes color, your hair, your character and all [the] other important stuff," she says of the donor's DNA. It seemed, she says, "not very important for [the] child's appearance and his character, his mentality.«</a:t>
            </a:r>
            <a:r>
              <a:rPr lang="ru-RU" sz="1800" dirty="0" smtClean="0"/>
              <a:t/>
            </a:r>
            <a:br>
              <a:rPr lang="ru-RU" sz="1800" dirty="0" smtClean="0"/>
            </a:br>
            <a:endParaRPr lang="ru-RU" sz="1800" dirty="0" smtClean="0"/>
          </a:p>
          <a:p>
            <a:r>
              <a:rPr lang="ru-RU" dirty="0" smtClean="0"/>
              <a:t>Родился здоровый ребенок.</a:t>
            </a:r>
            <a:endParaRPr lang="el-GR"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64</a:t>
            </a:fld>
            <a:endParaRPr lang="ru-RU"/>
          </a:p>
        </p:txBody>
      </p:sp>
      <p:sp>
        <p:nvSpPr>
          <p:cNvPr id="5" name="Прямоугольник 4"/>
          <p:cNvSpPr/>
          <p:nvPr/>
        </p:nvSpPr>
        <p:spPr>
          <a:xfrm>
            <a:off x="232235" y="1553709"/>
            <a:ext cx="8679529" cy="646331"/>
          </a:xfrm>
          <a:prstGeom prst="rect">
            <a:avLst/>
          </a:prstGeom>
        </p:spPr>
        <p:txBody>
          <a:bodyPr wrap="square">
            <a:spAutoFit/>
          </a:bodyPr>
          <a:lstStyle/>
          <a:p>
            <a:r>
              <a:rPr lang="en-US" dirty="0" smtClean="0"/>
              <a:t>https://www.npr.org/sections/health-shots/2018/06/06/616334508/her-son-is-one-of-the-few-children-to-have-3-parents</a:t>
            </a:r>
            <a:endParaRPr lang="el-G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65</a:t>
            </a:fld>
            <a:endParaRPr lang="ru-RU"/>
          </a:p>
        </p:txBody>
      </p:sp>
      <p:sp>
        <p:nvSpPr>
          <p:cNvPr id="3" name="Прямоугольник 2"/>
          <p:cNvSpPr/>
          <p:nvPr/>
        </p:nvSpPr>
        <p:spPr>
          <a:xfrm>
            <a:off x="270640" y="202980"/>
            <a:ext cx="8525910" cy="6186309"/>
          </a:xfrm>
          <a:prstGeom prst="rect">
            <a:avLst/>
          </a:prstGeom>
        </p:spPr>
        <p:txBody>
          <a:bodyPr wrap="square">
            <a:spAutoFit/>
          </a:bodyPr>
          <a:lstStyle/>
          <a:p>
            <a:pPr fontAlgn="base"/>
            <a:r>
              <a:rPr lang="en-US" dirty="0" smtClean="0"/>
              <a:t>"This is the first time a human being is being created this way," says </a:t>
            </a:r>
            <a:r>
              <a:rPr lang="en-US" dirty="0" smtClean="0">
                <a:hlinkClick r:id="rId2"/>
              </a:rPr>
              <a:t>Jeffrey Kahn</a:t>
            </a:r>
            <a:r>
              <a:rPr lang="en-US" dirty="0" smtClean="0"/>
              <a:t>, director of the Johns Hopkins Berman Institute of Bioethics. Kahn chaired a U.S. National Academy of Sciences panel that examined the science and ethical issues raised by the three-parent procedure.</a:t>
            </a:r>
          </a:p>
          <a:p>
            <a:pPr fontAlgn="base"/>
            <a:r>
              <a:rPr lang="en-US" dirty="0" smtClean="0"/>
              <a:t>"We just don't know if it's safe," he says. "This is an uncontrolled experiment in which women are being offered a new technology that's never been tried before. That's why it's a concern."</a:t>
            </a:r>
          </a:p>
          <a:p>
            <a:pPr fontAlgn="base"/>
            <a:r>
              <a:rPr lang="en-US" dirty="0" smtClean="0"/>
              <a:t>Kahn's panel </a:t>
            </a:r>
            <a:r>
              <a:rPr lang="en-US" dirty="0" smtClean="0">
                <a:hlinkClick r:id="rId3"/>
              </a:rPr>
              <a:t>concluded</a:t>
            </a:r>
            <a:r>
              <a:rPr lang="en-US" dirty="0" smtClean="0"/>
              <a:t> it could be ethical to try the procedure to try to prevent mitochondrial disease. But it is </a:t>
            </a:r>
            <a:r>
              <a:rPr lang="en-US" dirty="0" smtClean="0">
                <a:hlinkClick r:id="rId4"/>
              </a:rPr>
              <a:t>prohibited</a:t>
            </a:r>
            <a:r>
              <a:rPr lang="en-US" dirty="0" smtClean="0"/>
              <a:t> in the United States. So a </a:t>
            </a:r>
            <a:r>
              <a:rPr lang="en-US" dirty="0" smtClean="0">
                <a:hlinkClick r:id="rId5"/>
              </a:rPr>
              <a:t>doctor</a:t>
            </a:r>
            <a:r>
              <a:rPr lang="en-US" dirty="0" smtClean="0"/>
              <a:t> from a New York clinic traveled to Mexico</a:t>
            </a:r>
            <a:r>
              <a:rPr lang="en-US" dirty="0" smtClean="0">
                <a:hlinkClick r:id="rId6"/>
              </a:rPr>
              <a:t> to help a</a:t>
            </a:r>
            <a:r>
              <a:rPr lang="en-US" dirty="0" smtClean="0"/>
              <a:t> Jordanian couple conceive a child this way.</a:t>
            </a:r>
            <a:endParaRPr lang="ru-RU" dirty="0" smtClean="0"/>
          </a:p>
          <a:p>
            <a:pPr fontAlgn="base"/>
            <a:endParaRPr lang="ru-RU" dirty="0" smtClean="0"/>
          </a:p>
          <a:p>
            <a:pPr fontAlgn="base"/>
            <a:r>
              <a:rPr lang="en-US" b="1" dirty="0" smtClean="0"/>
              <a:t>The procedure also raises deeper questions.</a:t>
            </a:r>
          </a:p>
          <a:p>
            <a:pPr fontAlgn="base"/>
            <a:r>
              <a:rPr lang="en-US" dirty="0" smtClean="0"/>
              <a:t>"What is the importance of the contribution of mitochondrial DNA from a stranger? Philosophically it's an interesting question," Kahn says. "It changes your ancestry in a way."</a:t>
            </a:r>
          </a:p>
          <a:p>
            <a:pPr fontAlgn="base"/>
            <a:r>
              <a:rPr lang="en-US" dirty="0" smtClean="0"/>
              <a:t>But that's not the only concern. The egg donor's mitochondrial DNA could be passed down by any girls born from the procedure. So any problems inadvertently created could be passed down for generations too.</a:t>
            </a:r>
          </a:p>
          <a:p>
            <a:pPr fontAlgn="base"/>
            <a:r>
              <a:rPr lang="en-US" dirty="0" smtClean="0"/>
              <a:t>"That's crossing what had been a bright-line prohibition all across the globe that we would not introduce genetic modifications that would be passed on to future offspring in perpetuity," Kahn says.</a:t>
            </a:r>
          </a:p>
          <a:p>
            <a:pPr fontAlgn="base"/>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51B0424B-BA00-4C1D-946A-CCF19F3E8C64}" type="slidenum">
              <a:rPr lang="ru-RU" smtClean="0"/>
              <a:pPr/>
              <a:t>66</a:t>
            </a:fld>
            <a:endParaRPr lang="ru-RU"/>
          </a:p>
        </p:txBody>
      </p:sp>
      <p:sp>
        <p:nvSpPr>
          <p:cNvPr id="3" name="Прямоугольник 2"/>
          <p:cNvSpPr/>
          <p:nvPr/>
        </p:nvSpPr>
        <p:spPr>
          <a:xfrm>
            <a:off x="2729339" y="3122592"/>
            <a:ext cx="6413635" cy="3416320"/>
          </a:xfrm>
          <a:prstGeom prst="rect">
            <a:avLst/>
          </a:prstGeom>
        </p:spPr>
        <p:txBody>
          <a:bodyPr wrap="square">
            <a:spAutoFit/>
          </a:bodyPr>
          <a:lstStyle/>
          <a:p>
            <a:r>
              <a:rPr lang="en-US" dirty="0" smtClean="0"/>
              <a:t>Jacques</a:t>
            </a:r>
            <a:r>
              <a:rPr lang="ru-RU" dirty="0" smtClean="0"/>
              <a:t> </a:t>
            </a:r>
            <a:r>
              <a:rPr lang="en-US" b="1" dirty="0" smtClean="0">
                <a:solidFill>
                  <a:srgbClr val="333333"/>
                </a:solidFill>
                <a:latin typeface="Helvetica Neue"/>
              </a:rPr>
              <a:t>Cohen</a:t>
            </a:r>
            <a:r>
              <a:rPr lang="ru-RU" b="1" dirty="0" smtClean="0">
                <a:solidFill>
                  <a:srgbClr val="333333"/>
                </a:solidFill>
                <a:latin typeface="Helvetica Neue"/>
              </a:rPr>
              <a:t>, </a:t>
            </a:r>
            <a:r>
              <a:rPr lang="en-US" dirty="0"/>
              <a:t>Saint Barnabas Medical Center in Livingston, N.J.</a:t>
            </a:r>
            <a:endParaRPr lang="en-US" b="1" dirty="0" smtClean="0">
              <a:solidFill>
                <a:srgbClr val="333333"/>
              </a:solidFill>
              <a:latin typeface="Helvetica Neue"/>
            </a:endParaRPr>
          </a:p>
          <a:p>
            <a:endParaRPr lang="en-US" dirty="0" smtClean="0">
              <a:solidFill>
                <a:srgbClr val="333333"/>
              </a:solidFill>
              <a:latin typeface="Helvetica Neue"/>
            </a:endParaRPr>
          </a:p>
          <a:p>
            <a:r>
              <a:rPr lang="en-US" dirty="0" smtClean="0">
                <a:solidFill>
                  <a:srgbClr val="333333"/>
                </a:solidFill>
                <a:latin typeface="Helvetica Neue"/>
              </a:rPr>
              <a:t>More than 15 years ago, 17 babies were born after an experimental infertility treatment that gave them DNA from three people: Mom, Dad and an egg donor.</a:t>
            </a:r>
          </a:p>
          <a:p>
            <a:r>
              <a:rPr lang="en-US" dirty="0" smtClean="0">
                <a:solidFill>
                  <a:srgbClr val="333333"/>
                </a:solidFill>
                <a:latin typeface="Helvetica Neue"/>
              </a:rPr>
              <a:t>Now researchers have checked up on how the babies are doing as teenagers. The preliminary verdict: The kids are all right.</a:t>
            </a:r>
          </a:p>
          <a:p>
            <a:endParaRPr lang="en-US" b="0" i="0" dirty="0" smtClean="0">
              <a:solidFill>
                <a:srgbClr val="333333"/>
              </a:solidFill>
              <a:effectLst/>
              <a:latin typeface="Helvetica Neue"/>
            </a:endParaRPr>
          </a:p>
          <a:p>
            <a:r>
              <a:rPr lang="en-US" dirty="0" smtClean="0"/>
              <a:t>Cohen's hospital performed the infertility treatment between 1996 and 2001 on 33 couples who failed to conceive after roughly five tries at in vitro fertilization.</a:t>
            </a:r>
            <a:endParaRPr lang="en-US" b="0" i="0" dirty="0">
              <a:solidFill>
                <a:srgbClr val="333333"/>
              </a:solidFill>
              <a:effectLst/>
              <a:latin typeface="Helvetica Neue"/>
            </a:endParaRPr>
          </a:p>
        </p:txBody>
      </p:sp>
      <p:pic>
        <p:nvPicPr>
          <p:cNvPr id="2050" name="Picture 2" descr="http://binaryapi.ap.org/a359bc099b0e473f92c0c9bf3416f4a3/460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1140" y="91895"/>
            <a:ext cx="4381500" cy="29146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0" y="939516"/>
            <a:ext cx="3878049" cy="369332"/>
          </a:xfrm>
          <a:prstGeom prst="rect">
            <a:avLst/>
          </a:prstGeom>
        </p:spPr>
        <p:txBody>
          <a:bodyPr wrap="none">
            <a:spAutoFit/>
          </a:bodyPr>
          <a:lstStyle/>
          <a:p>
            <a:r>
              <a:rPr lang="en-US" dirty="0">
                <a:latin typeface="arial" panose="020B0604020202020204" pitchFamily="34" charset="0"/>
              </a:rPr>
              <a:t>Emma Foster, 17, of Red Bank, N.J.</a:t>
            </a:r>
            <a:endParaRPr lang="ru-RU" dirty="0"/>
          </a:p>
        </p:txBody>
      </p:sp>
    </p:spTree>
    <p:extLst>
      <p:ext uri="{BB962C8B-B14F-4D97-AF65-F5344CB8AC3E}">
        <p14:creationId xmlns:p14="http://schemas.microsoft.com/office/powerpoint/2010/main" xmlns="" val="37266515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095" y="2008015"/>
            <a:ext cx="7772400" cy="1362075"/>
          </a:xfrm>
        </p:spPr>
        <p:txBody>
          <a:bodyPr/>
          <a:lstStyle/>
          <a:p>
            <a:r>
              <a:rPr lang="ru-RU" dirty="0" smtClean="0"/>
              <a:t>Конец презентации</a:t>
            </a:r>
            <a:endParaRPr lang="ru-RU" dirty="0"/>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2"/>
          </p:nvPr>
        </p:nvSpPr>
        <p:spPr/>
        <p:txBody>
          <a:bodyPr/>
          <a:lstStyle/>
          <a:p>
            <a:fld id="{51B0424B-BA00-4C1D-946A-CCF19F3E8C64}" type="slidenum">
              <a:rPr lang="ru-RU" smtClean="0"/>
              <a:pPr/>
              <a:t>67</a:t>
            </a:fld>
            <a:endParaRPr lang="ru-RU"/>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fld id="{51B0424B-BA00-4C1D-946A-CCF19F3E8C64}" type="slidenum">
              <a:rPr lang="ru-RU" smtClean="0"/>
              <a:pPr/>
              <a:t>68</a:t>
            </a:fld>
            <a:endParaRPr lang="ru-RU"/>
          </a:p>
        </p:txBody>
      </p:sp>
      <p:pic>
        <p:nvPicPr>
          <p:cNvPr id="1032" name="Picture 8" descr="Image result for price for nucleotide sequenci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2665" y="625435"/>
            <a:ext cx="8071841" cy="60460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70246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51B0424B-BA00-4C1D-946A-CCF19F3E8C64}" type="slidenum">
              <a:rPr lang="ru-RU" smtClean="0"/>
              <a:pPr/>
              <a:t>69</a:t>
            </a:fld>
            <a:endParaRPr lang="ru-RU"/>
          </a:p>
        </p:txBody>
      </p:sp>
      <p:sp>
        <p:nvSpPr>
          <p:cNvPr id="4" name="TextBox 3"/>
          <p:cNvSpPr txBox="1"/>
          <p:nvPr/>
        </p:nvSpPr>
        <p:spPr>
          <a:xfrm>
            <a:off x="731500" y="1700775"/>
            <a:ext cx="8105937" cy="3139321"/>
          </a:xfrm>
          <a:prstGeom prst="rect">
            <a:avLst/>
          </a:prstGeom>
          <a:solidFill>
            <a:srgbClr val="FFFF00"/>
          </a:solidFill>
        </p:spPr>
        <p:txBody>
          <a:bodyPr wrap="none" rtlCol="0">
            <a:spAutoFit/>
          </a:bodyPr>
          <a:lstStyle/>
          <a:p>
            <a:r>
              <a:rPr lang="ru-RU" sz="3600" dirty="0" smtClean="0"/>
              <a:t>Задание 1: узнать сколько стоит </a:t>
            </a:r>
          </a:p>
          <a:p>
            <a:r>
              <a:rPr lang="ru-RU" sz="3600" dirty="0" err="1" smtClean="0"/>
              <a:t>секвенирование</a:t>
            </a:r>
            <a:r>
              <a:rPr lang="ru-RU" sz="3600" dirty="0" smtClean="0"/>
              <a:t> вашего персонального </a:t>
            </a:r>
            <a:br>
              <a:rPr lang="ru-RU" sz="3600" dirty="0" smtClean="0"/>
            </a:br>
            <a:r>
              <a:rPr lang="ru-RU" sz="3600" dirty="0" smtClean="0"/>
              <a:t>- генома</a:t>
            </a:r>
          </a:p>
          <a:p>
            <a:r>
              <a:rPr lang="ru-RU" sz="3600" dirty="0" smtClean="0"/>
              <a:t>- </a:t>
            </a:r>
            <a:r>
              <a:rPr lang="ru-RU" sz="3600" dirty="0" err="1" smtClean="0"/>
              <a:t>экзома</a:t>
            </a:r>
            <a:r>
              <a:rPr lang="ru-RU" sz="3600" dirty="0" smtClean="0"/>
              <a:t> (все последовательности, </a:t>
            </a:r>
            <a:br>
              <a:rPr lang="ru-RU" sz="3600" dirty="0" smtClean="0"/>
            </a:br>
            <a:r>
              <a:rPr lang="ru-RU" sz="3600" dirty="0" smtClean="0"/>
              <a:t>кодирующие белки)</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62665" y="0"/>
            <a:ext cx="8229600" cy="658037"/>
          </a:xfrm>
        </p:spPr>
        <p:txBody>
          <a:bodyPr>
            <a:normAutofit fontScale="90000"/>
          </a:bodyPr>
          <a:lstStyle/>
          <a:p>
            <a:r>
              <a:rPr lang="ru-RU" dirty="0" smtClean="0"/>
              <a:t>Два прорыва в </a:t>
            </a:r>
            <a:r>
              <a:rPr lang="ru-RU" dirty="0" err="1" smtClean="0"/>
              <a:t>секвенировании</a:t>
            </a:r>
            <a:r>
              <a:rPr lang="ru-RU" dirty="0" smtClean="0"/>
              <a:t> ДНК</a:t>
            </a:r>
            <a:endParaRPr lang="el-GR" dirty="0"/>
          </a:p>
        </p:txBody>
      </p:sp>
      <p:sp>
        <p:nvSpPr>
          <p:cNvPr id="2" name="Номер слайда 1"/>
          <p:cNvSpPr>
            <a:spLocks noGrp="1"/>
          </p:cNvSpPr>
          <p:nvPr>
            <p:ph type="sldNum" sz="quarter" idx="12"/>
          </p:nvPr>
        </p:nvSpPr>
        <p:spPr/>
        <p:txBody>
          <a:bodyPr/>
          <a:lstStyle/>
          <a:p>
            <a:fld id="{51B0424B-BA00-4C1D-946A-CCF19F3E8C64}" type="slidenum">
              <a:rPr lang="ru-RU" smtClean="0"/>
              <a:pPr/>
              <a:t>7</a:t>
            </a:fld>
            <a:endParaRPr lang="ru-RU"/>
          </a:p>
        </p:txBody>
      </p:sp>
      <p:sp>
        <p:nvSpPr>
          <p:cNvPr id="1026" name="AutoShape 2" descr="Image result for illumina reads assemb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illumina reads assemb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Image result for illumina reads assemb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 name="Рисунок 5" descr="Mapping_Reads.png"/>
          <p:cNvPicPr>
            <a:picLocks noChangeAspect="1"/>
          </p:cNvPicPr>
          <p:nvPr/>
        </p:nvPicPr>
        <p:blipFill>
          <a:blip r:embed="rId2" cstate="print"/>
          <a:stretch>
            <a:fillRect/>
          </a:stretch>
        </p:blipFill>
        <p:spPr>
          <a:xfrm>
            <a:off x="5877770" y="1009485"/>
            <a:ext cx="2751226" cy="1682891"/>
          </a:xfrm>
          <a:prstGeom prst="rect">
            <a:avLst/>
          </a:prstGeom>
        </p:spPr>
      </p:pic>
      <p:pic>
        <p:nvPicPr>
          <p:cNvPr id="7" name="Picture 2" descr="Image result for price for nucleotide sequenc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830" y="740650"/>
            <a:ext cx="2112275" cy="159688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p:cNvSpPr/>
          <p:nvPr/>
        </p:nvSpPr>
        <p:spPr>
          <a:xfrm>
            <a:off x="155425" y="2084825"/>
            <a:ext cx="4572000" cy="2431435"/>
          </a:xfrm>
          <a:prstGeom prst="rect">
            <a:avLst/>
          </a:prstGeom>
        </p:spPr>
        <p:txBody>
          <a:bodyPr>
            <a:spAutoFit/>
          </a:bodyPr>
          <a:lstStyle/>
          <a:p>
            <a:r>
              <a:rPr lang="ru-RU" sz="2800" dirty="0" err="1" smtClean="0"/>
              <a:t>Секвенирование</a:t>
            </a:r>
            <a:r>
              <a:rPr lang="ru-RU" sz="2800" dirty="0" smtClean="0"/>
              <a:t> по </a:t>
            </a:r>
            <a:r>
              <a:rPr lang="ru-RU" sz="2800" dirty="0" err="1" smtClean="0"/>
              <a:t>Сангеру</a:t>
            </a:r>
            <a:r>
              <a:rPr lang="ru-RU" sz="2800" dirty="0" smtClean="0"/>
              <a:t> </a:t>
            </a:r>
            <a:r>
              <a:rPr lang="ru-RU" sz="2800" b="1" dirty="0" smtClean="0"/>
              <a:t>1975-77</a:t>
            </a:r>
          </a:p>
          <a:p>
            <a:pPr lvl="1"/>
            <a:r>
              <a:rPr lang="ru-RU" sz="2400" dirty="0" smtClean="0">
                <a:solidFill>
                  <a:schemeClr val="bg1">
                    <a:lumMod val="75000"/>
                  </a:schemeClr>
                </a:solidFill>
              </a:rPr>
              <a:t>Фредерик </a:t>
            </a:r>
            <a:r>
              <a:rPr lang="ru-RU" sz="2400" dirty="0" err="1" smtClean="0">
                <a:solidFill>
                  <a:schemeClr val="bg1">
                    <a:lumMod val="75000"/>
                  </a:schemeClr>
                </a:solidFill>
              </a:rPr>
              <a:t>Сангер</a:t>
            </a:r>
            <a:r>
              <a:rPr lang="ru-RU" sz="2400" dirty="0" smtClean="0">
                <a:solidFill>
                  <a:schemeClr val="bg1">
                    <a:lumMod val="75000"/>
                  </a:schemeClr>
                </a:solidFill>
              </a:rPr>
              <a:t>, нобелевская премия </a:t>
            </a:r>
            <a:br>
              <a:rPr lang="ru-RU" sz="2400" dirty="0" smtClean="0">
                <a:solidFill>
                  <a:schemeClr val="bg1">
                    <a:lumMod val="75000"/>
                  </a:schemeClr>
                </a:solidFill>
              </a:rPr>
            </a:br>
            <a:r>
              <a:rPr lang="ru-RU" sz="2400" dirty="0" smtClean="0">
                <a:solidFill>
                  <a:schemeClr val="bg1">
                    <a:lumMod val="75000"/>
                  </a:schemeClr>
                </a:solidFill>
              </a:rPr>
              <a:t>1980 (2-я) (с </a:t>
            </a:r>
            <a:r>
              <a:rPr lang="ru-RU" sz="2400" dirty="0" err="1" smtClean="0">
                <a:solidFill>
                  <a:schemeClr val="bg1">
                    <a:lumMod val="75000"/>
                  </a:schemeClr>
                </a:solidFill>
              </a:rPr>
              <a:t>Уолтером</a:t>
            </a:r>
            <a:r>
              <a:rPr lang="ru-RU" sz="2400" dirty="0" smtClean="0">
                <a:solidFill>
                  <a:schemeClr val="bg1">
                    <a:lumMod val="75000"/>
                  </a:schemeClr>
                </a:solidFill>
              </a:rPr>
              <a:t> Гильбертом и Полем Бергом)</a:t>
            </a:r>
          </a:p>
        </p:txBody>
      </p:sp>
      <p:sp>
        <p:nvSpPr>
          <p:cNvPr id="9" name="Прямоугольник 8"/>
          <p:cNvSpPr/>
          <p:nvPr/>
        </p:nvSpPr>
        <p:spPr>
          <a:xfrm>
            <a:off x="4802430" y="2699305"/>
            <a:ext cx="3917310" cy="1815882"/>
          </a:xfrm>
          <a:prstGeom prst="rect">
            <a:avLst/>
          </a:prstGeom>
        </p:spPr>
        <p:txBody>
          <a:bodyPr wrap="square">
            <a:spAutoFit/>
          </a:bodyPr>
          <a:lstStyle/>
          <a:p>
            <a:r>
              <a:rPr lang="en-US" sz="2800" dirty="0" smtClean="0"/>
              <a:t>NGS – next generation sequencing,</a:t>
            </a:r>
            <a:r>
              <a:rPr lang="ru-RU" sz="2800" dirty="0" smtClean="0"/>
              <a:t> </a:t>
            </a:r>
            <a:r>
              <a:rPr lang="en-US" sz="2800" b="1" dirty="0" smtClean="0"/>
              <a:t>2005</a:t>
            </a:r>
          </a:p>
          <a:p>
            <a:r>
              <a:rPr lang="ru-RU" sz="2800" dirty="0" smtClean="0"/>
              <a:t>Разные технологии.</a:t>
            </a:r>
          </a:p>
          <a:p>
            <a:r>
              <a:rPr lang="en-US" sz="2800" dirty="0" err="1" smtClean="0">
                <a:solidFill>
                  <a:schemeClr val="bg1">
                    <a:lumMod val="85000"/>
                  </a:schemeClr>
                </a:solidFill>
              </a:rPr>
              <a:t>Illumina</a:t>
            </a:r>
            <a:r>
              <a:rPr lang="en-US" sz="2800" dirty="0" smtClean="0">
                <a:solidFill>
                  <a:schemeClr val="bg1">
                    <a:lumMod val="85000"/>
                  </a:schemeClr>
                </a:solidFill>
              </a:rPr>
              <a:t> - </a:t>
            </a:r>
            <a:r>
              <a:rPr lang="ru-RU" sz="2800" dirty="0" smtClean="0">
                <a:solidFill>
                  <a:schemeClr val="bg1">
                    <a:lumMod val="85000"/>
                  </a:schemeClr>
                </a:solidFill>
              </a:rPr>
              <a:t>фирма</a:t>
            </a:r>
          </a:p>
        </p:txBody>
      </p:sp>
      <p:pic>
        <p:nvPicPr>
          <p:cNvPr id="10" name="Рисунок 9"/>
          <p:cNvPicPr>
            <a:picLocks noChangeAspect="1"/>
          </p:cNvPicPr>
          <p:nvPr/>
        </p:nvPicPr>
        <p:blipFill>
          <a:blip r:embed="rId4" cstate="print"/>
          <a:stretch>
            <a:fillRect/>
          </a:stretch>
        </p:blipFill>
        <p:spPr>
          <a:xfrm>
            <a:off x="347450" y="4581150"/>
            <a:ext cx="2833522" cy="197948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237" y="107668"/>
            <a:ext cx="8229600" cy="1143000"/>
          </a:xfrm>
        </p:spPr>
        <p:txBody>
          <a:bodyPr/>
          <a:lstStyle/>
          <a:p>
            <a:r>
              <a:rPr lang="en-US" dirty="0" smtClean="0"/>
              <a:t>Sanger</a:t>
            </a:r>
            <a:r>
              <a:rPr lang="ru-RU" dirty="0" smtClean="0"/>
              <a:t> </a:t>
            </a:r>
            <a:r>
              <a:rPr lang="en-US" dirty="0" err="1" smtClean="0"/>
              <a:t>vs</a:t>
            </a:r>
            <a:r>
              <a:rPr lang="en-US" dirty="0" smtClean="0"/>
              <a:t> NGS </a:t>
            </a:r>
            <a:endParaRPr lang="ru-RU" dirty="0"/>
          </a:p>
        </p:txBody>
      </p:sp>
      <p:sp>
        <p:nvSpPr>
          <p:cNvPr id="3" name="Номер слайда 2"/>
          <p:cNvSpPr>
            <a:spLocks noGrp="1"/>
          </p:cNvSpPr>
          <p:nvPr>
            <p:ph type="sldNum" sz="quarter" idx="12"/>
          </p:nvPr>
        </p:nvSpPr>
        <p:spPr>
          <a:xfrm>
            <a:off x="6553200" y="6431765"/>
            <a:ext cx="2133600" cy="365125"/>
          </a:xfrm>
        </p:spPr>
        <p:txBody>
          <a:bodyPr/>
          <a:lstStyle/>
          <a:p>
            <a:pPr>
              <a:defRPr/>
            </a:pPr>
            <a:fld id="{E92D64D8-C1EE-4C20-A2E9-4E883B4FA27A}" type="slidenum">
              <a:rPr lang="ru-RU" altLang="ru-RU" smtClean="0"/>
              <a:pPr>
                <a:defRPr/>
              </a:pPr>
              <a:t>8</a:t>
            </a:fld>
            <a:endParaRPr lang="ru-RU" altLang="ru-RU"/>
          </a:p>
        </p:txBody>
      </p:sp>
      <p:grpSp>
        <p:nvGrpSpPr>
          <p:cNvPr id="7" name="Группа 6"/>
          <p:cNvGrpSpPr/>
          <p:nvPr/>
        </p:nvGrpSpPr>
        <p:grpSpPr>
          <a:xfrm>
            <a:off x="1403648" y="1264444"/>
            <a:ext cx="7740352" cy="5167321"/>
            <a:chOff x="470545" y="1507833"/>
            <a:chExt cx="7740352" cy="5167321"/>
          </a:xfrm>
        </p:grpSpPr>
        <p:pic>
          <p:nvPicPr>
            <p:cNvPr id="4" name="Рисунок 3"/>
            <p:cNvPicPr>
              <a:picLocks noChangeAspect="1"/>
            </p:cNvPicPr>
            <p:nvPr/>
          </p:nvPicPr>
          <p:blipFill>
            <a:blip r:embed="rId2" cstate="print"/>
            <a:stretch>
              <a:fillRect/>
            </a:stretch>
          </p:blipFill>
          <p:spPr>
            <a:xfrm>
              <a:off x="470545" y="1916832"/>
              <a:ext cx="5377408" cy="4758322"/>
            </a:xfrm>
            <a:prstGeom prst="rect">
              <a:avLst/>
            </a:prstGeom>
          </p:spPr>
        </p:pic>
        <p:sp>
          <p:nvSpPr>
            <p:cNvPr id="5" name="TextBox 4"/>
            <p:cNvSpPr txBox="1"/>
            <p:nvPr/>
          </p:nvSpPr>
          <p:spPr>
            <a:xfrm>
              <a:off x="1115616" y="1507833"/>
              <a:ext cx="1155316" cy="461665"/>
            </a:xfrm>
            <a:prstGeom prst="rect">
              <a:avLst/>
            </a:prstGeom>
            <a:noFill/>
          </p:spPr>
          <p:txBody>
            <a:bodyPr wrap="none" rtlCol="0">
              <a:spAutoFit/>
            </a:bodyPr>
            <a:lstStyle/>
            <a:p>
              <a:r>
                <a:rPr lang="en-US" sz="2400" b="1" dirty="0" smtClean="0"/>
                <a:t>&gt;10 </a:t>
              </a:r>
              <a:r>
                <a:rPr lang="ru-RU" sz="2400" b="1" dirty="0" smtClean="0"/>
                <a:t>лет</a:t>
              </a:r>
              <a:endParaRPr lang="ru-RU" sz="2400" b="1" dirty="0"/>
            </a:p>
          </p:txBody>
        </p:sp>
        <p:sp>
          <p:nvSpPr>
            <p:cNvPr id="6" name="TextBox 5"/>
            <p:cNvSpPr txBox="1"/>
            <p:nvPr/>
          </p:nvSpPr>
          <p:spPr>
            <a:xfrm>
              <a:off x="3278906" y="1512149"/>
              <a:ext cx="4931991" cy="461665"/>
            </a:xfrm>
            <a:prstGeom prst="rect">
              <a:avLst/>
            </a:prstGeom>
            <a:noFill/>
          </p:spPr>
          <p:txBody>
            <a:bodyPr wrap="none" rtlCol="0">
              <a:spAutoFit/>
            </a:bodyPr>
            <a:lstStyle/>
            <a:p>
              <a:r>
                <a:rPr lang="en-US" sz="2400" b="1" dirty="0"/>
                <a:t>&lt;</a:t>
              </a:r>
              <a:r>
                <a:rPr lang="en-US" sz="2400" b="1" dirty="0" smtClean="0"/>
                <a:t>1 </a:t>
              </a:r>
              <a:r>
                <a:rPr lang="ru-RU" sz="2400" b="1" dirty="0" smtClean="0"/>
                <a:t>месяц</a:t>
              </a:r>
              <a:r>
                <a:rPr lang="en-US" sz="2400" b="1" dirty="0" smtClean="0"/>
                <a:t> </a:t>
              </a:r>
              <a:r>
                <a:rPr lang="en-US" sz="2000" dirty="0" smtClean="0"/>
                <a:t>(</a:t>
              </a:r>
              <a:r>
                <a:rPr lang="ru-RU" sz="2000" dirty="0" smtClean="0"/>
                <a:t>заказать свой геном на фирме)</a:t>
              </a:r>
              <a:endParaRPr lang="ru-RU" sz="2400" b="1" dirty="0"/>
            </a:p>
          </p:txBody>
        </p:sp>
      </p:grpSp>
    </p:spTree>
    <p:extLst>
      <p:ext uri="{BB962C8B-B14F-4D97-AF65-F5344CB8AC3E}">
        <p14:creationId xmlns="" xmlns:p14="http://schemas.microsoft.com/office/powerpoint/2010/main" val="999018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855" y="587030"/>
            <a:ext cx="8229600" cy="1143000"/>
          </a:xfrm>
        </p:spPr>
        <p:txBody>
          <a:bodyPr>
            <a:normAutofit fontScale="90000"/>
          </a:bodyPr>
          <a:lstStyle/>
          <a:p>
            <a:r>
              <a:rPr lang="ru-RU" dirty="0" smtClean="0"/>
              <a:t>Три технологических изобретения, изменившие молекулярную биологию и </a:t>
            </a:r>
            <a:r>
              <a:rPr lang="ru-RU" dirty="0" smtClean="0"/>
              <a:t>давшие </a:t>
            </a:r>
            <a:r>
              <a:rPr lang="ru-RU" dirty="0" err="1" smtClean="0"/>
              <a:t>толчек</a:t>
            </a:r>
            <a:r>
              <a:rPr lang="ru-RU" dirty="0" smtClean="0"/>
              <a:t> для развития </a:t>
            </a:r>
            <a:r>
              <a:rPr lang="ru-RU" dirty="0" err="1" smtClean="0"/>
              <a:t>биоинформатики</a:t>
            </a:r>
            <a:endParaRPr lang="ru-RU" dirty="0"/>
          </a:p>
        </p:txBody>
      </p:sp>
      <p:sp>
        <p:nvSpPr>
          <p:cNvPr id="3" name="Объект 2"/>
          <p:cNvSpPr>
            <a:spLocks noGrp="1"/>
          </p:cNvSpPr>
          <p:nvPr>
            <p:ph idx="1"/>
          </p:nvPr>
        </p:nvSpPr>
        <p:spPr>
          <a:xfrm>
            <a:off x="819035" y="2245754"/>
            <a:ext cx="7886700" cy="4351338"/>
          </a:xfrm>
        </p:spPr>
        <p:txBody>
          <a:bodyPr>
            <a:normAutofit fontScale="85000" lnSpcReduction="20000"/>
          </a:bodyPr>
          <a:lstStyle/>
          <a:p>
            <a:r>
              <a:rPr lang="ru-RU" sz="3600" dirty="0" smtClean="0">
                <a:solidFill>
                  <a:schemeClr val="bg1">
                    <a:lumMod val="75000"/>
                  </a:schemeClr>
                </a:solidFill>
              </a:rPr>
              <a:t>Полимеразная цепная реакция 1985-86</a:t>
            </a:r>
          </a:p>
          <a:p>
            <a:pPr lvl="1"/>
            <a:r>
              <a:rPr lang="ru-RU" sz="3200" dirty="0" smtClean="0">
                <a:solidFill>
                  <a:schemeClr val="bg1">
                    <a:lumMod val="75000"/>
                  </a:schemeClr>
                </a:solidFill>
              </a:rPr>
              <a:t>Кэрри </a:t>
            </a:r>
            <a:r>
              <a:rPr lang="ru-RU" sz="3200" dirty="0" err="1" smtClean="0">
                <a:solidFill>
                  <a:schemeClr val="bg1">
                    <a:lumMod val="75000"/>
                  </a:schemeClr>
                </a:solidFill>
              </a:rPr>
              <a:t>Муллис</a:t>
            </a:r>
            <a:r>
              <a:rPr lang="ru-RU" sz="3200" dirty="0" smtClean="0">
                <a:solidFill>
                  <a:schemeClr val="bg1">
                    <a:lumMod val="75000"/>
                  </a:schemeClr>
                </a:solidFill>
              </a:rPr>
              <a:t>, нобелевская премия 1993 </a:t>
            </a:r>
            <a:br>
              <a:rPr lang="ru-RU" sz="3200" dirty="0" smtClean="0">
                <a:solidFill>
                  <a:schemeClr val="bg1">
                    <a:lumMod val="75000"/>
                  </a:schemeClr>
                </a:solidFill>
              </a:rPr>
            </a:br>
            <a:r>
              <a:rPr lang="ru-RU" sz="3200" dirty="0" smtClean="0">
                <a:solidFill>
                  <a:schemeClr val="bg1">
                    <a:lumMod val="75000"/>
                  </a:schemeClr>
                </a:solidFill>
              </a:rPr>
              <a:t>(совместно с Майклом Смитом)</a:t>
            </a:r>
          </a:p>
          <a:p>
            <a:r>
              <a:rPr lang="ru-RU" sz="3600" dirty="0" err="1" smtClean="0"/>
              <a:t>Секвенирование</a:t>
            </a:r>
            <a:r>
              <a:rPr lang="ru-RU" sz="3600" dirty="0" smtClean="0"/>
              <a:t> по </a:t>
            </a:r>
            <a:r>
              <a:rPr lang="ru-RU" sz="3600" dirty="0" err="1" smtClean="0"/>
              <a:t>Сэнгеру</a:t>
            </a:r>
            <a:r>
              <a:rPr lang="ru-RU" sz="3600" dirty="0" smtClean="0"/>
              <a:t> </a:t>
            </a:r>
            <a:r>
              <a:rPr lang="ru-RU" sz="3600" dirty="0" smtClean="0">
                <a:solidFill>
                  <a:schemeClr val="bg1">
                    <a:lumMod val="75000"/>
                  </a:schemeClr>
                </a:solidFill>
              </a:rPr>
              <a:t>1975-77</a:t>
            </a:r>
          </a:p>
          <a:p>
            <a:pPr lvl="1"/>
            <a:r>
              <a:rPr lang="ru-RU" sz="3200" dirty="0" smtClean="0">
                <a:solidFill>
                  <a:schemeClr val="bg1">
                    <a:lumMod val="75000"/>
                  </a:schemeClr>
                </a:solidFill>
              </a:rPr>
              <a:t>Фредерик </a:t>
            </a:r>
            <a:r>
              <a:rPr lang="ru-RU" sz="3200" dirty="0" err="1" smtClean="0">
                <a:solidFill>
                  <a:schemeClr val="bg1">
                    <a:lumMod val="75000"/>
                  </a:schemeClr>
                </a:solidFill>
              </a:rPr>
              <a:t>Сэнгер</a:t>
            </a:r>
            <a:r>
              <a:rPr lang="ru-RU" sz="3200" dirty="0" smtClean="0">
                <a:solidFill>
                  <a:schemeClr val="bg1">
                    <a:lumMod val="75000"/>
                  </a:schemeClr>
                </a:solidFill>
              </a:rPr>
              <a:t>, нобелевская премия </a:t>
            </a:r>
            <a:br>
              <a:rPr lang="ru-RU" sz="3200" dirty="0" smtClean="0">
                <a:solidFill>
                  <a:schemeClr val="bg1">
                    <a:lumMod val="75000"/>
                  </a:schemeClr>
                </a:solidFill>
              </a:rPr>
            </a:br>
            <a:r>
              <a:rPr lang="ru-RU" sz="3200" dirty="0" smtClean="0">
                <a:solidFill>
                  <a:schemeClr val="bg1">
                    <a:lumMod val="75000"/>
                  </a:schemeClr>
                </a:solidFill>
              </a:rPr>
              <a:t>1980 (2-я) (с </a:t>
            </a:r>
            <a:r>
              <a:rPr lang="ru-RU" sz="3200" dirty="0" err="1" smtClean="0">
                <a:solidFill>
                  <a:schemeClr val="bg1">
                    <a:lumMod val="75000"/>
                  </a:schemeClr>
                </a:solidFill>
              </a:rPr>
              <a:t>Уолтером</a:t>
            </a:r>
            <a:r>
              <a:rPr lang="ru-RU" sz="3200" dirty="0" smtClean="0">
                <a:solidFill>
                  <a:schemeClr val="bg1">
                    <a:lumMod val="75000"/>
                  </a:schemeClr>
                </a:solidFill>
              </a:rPr>
              <a:t> Гильбертом и Полем Бергом)</a:t>
            </a:r>
            <a:endParaRPr lang="ru-RU" sz="3200" b="1" dirty="0" smtClean="0">
              <a:solidFill>
                <a:schemeClr val="bg1">
                  <a:lumMod val="75000"/>
                </a:schemeClr>
              </a:solidFill>
            </a:endParaRPr>
          </a:p>
          <a:p>
            <a:r>
              <a:rPr lang="en-US" sz="3600" b="1" dirty="0" smtClean="0">
                <a:solidFill>
                  <a:schemeClr val="bg1">
                    <a:lumMod val="75000"/>
                  </a:schemeClr>
                </a:solidFill>
              </a:rPr>
              <a:t>NGS</a:t>
            </a:r>
            <a:r>
              <a:rPr lang="en-US" sz="3600" dirty="0" smtClean="0">
                <a:solidFill>
                  <a:schemeClr val="bg1">
                    <a:lumMod val="75000"/>
                  </a:schemeClr>
                </a:solidFill>
              </a:rPr>
              <a:t> </a:t>
            </a:r>
            <a:r>
              <a:rPr lang="ru-RU" sz="3600" dirty="0" err="1" smtClean="0">
                <a:solidFill>
                  <a:schemeClr val="bg1">
                    <a:lumMod val="75000"/>
                  </a:schemeClr>
                </a:solidFill>
              </a:rPr>
              <a:t>Секвенаторы</a:t>
            </a:r>
            <a:r>
              <a:rPr lang="ru-RU" sz="3600" dirty="0" smtClean="0">
                <a:solidFill>
                  <a:schemeClr val="bg1">
                    <a:lumMod val="75000"/>
                  </a:schemeClr>
                </a:solidFill>
              </a:rPr>
              <a:t> нового поколения – высокопроизводительные </a:t>
            </a:r>
            <a:r>
              <a:rPr lang="ru-RU" sz="3600" dirty="0" err="1" smtClean="0">
                <a:solidFill>
                  <a:schemeClr val="bg1">
                    <a:lumMod val="75000"/>
                  </a:schemeClr>
                </a:solidFill>
              </a:rPr>
              <a:t>секвенаторы</a:t>
            </a:r>
            <a:endParaRPr lang="en-US" sz="3600" dirty="0" smtClean="0">
              <a:solidFill>
                <a:schemeClr val="bg1">
                  <a:lumMod val="75000"/>
                </a:schemeClr>
              </a:solidFill>
            </a:endParaRPr>
          </a:p>
          <a:p>
            <a:pPr lvl="1"/>
            <a:r>
              <a:rPr lang="en-US" sz="3200" dirty="0" smtClean="0">
                <a:solidFill>
                  <a:schemeClr val="bg1">
                    <a:lumMod val="75000"/>
                  </a:schemeClr>
                </a:solidFill>
              </a:rPr>
              <a:t>2005 – </a:t>
            </a:r>
            <a:r>
              <a:rPr lang="ru-RU" sz="3200" dirty="0" smtClean="0">
                <a:solidFill>
                  <a:schemeClr val="bg1">
                    <a:lumMod val="75000"/>
                  </a:schemeClr>
                </a:solidFill>
              </a:rPr>
              <a:t>и поныне</a:t>
            </a:r>
            <a:endParaRPr lang="ru-RU" sz="3200" dirty="0">
              <a:solidFill>
                <a:schemeClr val="bg1">
                  <a:lumMod val="75000"/>
                </a:schemeClr>
              </a:solidFill>
            </a:endParaRPr>
          </a:p>
        </p:txBody>
      </p:sp>
      <p:pic>
        <p:nvPicPr>
          <p:cNvPr id="1026" name="Picture 2" descr="Kary Mulli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94460" y="1690690"/>
            <a:ext cx="894339" cy="174563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Frederick Sanger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4460" y="3575221"/>
            <a:ext cx="909372" cy="12603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7942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5096</TotalTime>
  <Words>1981</Words>
  <Application>Microsoft Office PowerPoint</Application>
  <PresentationFormat>Экран (4:3)</PresentationFormat>
  <Paragraphs>456</Paragraphs>
  <Slides>69</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Тема Office</vt:lpstr>
      <vt:lpstr>Геном</vt:lpstr>
      <vt:lpstr>Сайт этого МФК: «Биоинформатика 2019»</vt:lpstr>
      <vt:lpstr>Био-информатика. Объекты</vt:lpstr>
      <vt:lpstr>Революция в секвенировании ДНК</vt:lpstr>
      <vt:lpstr>NGS: Революция в секвенировании</vt:lpstr>
      <vt:lpstr>До революции 2005.  Закон Мура</vt:lpstr>
      <vt:lpstr>Два прорыва в секвенировании ДНК</vt:lpstr>
      <vt:lpstr>Sanger vs NGS </vt:lpstr>
      <vt:lpstr>Три технологических изобретения, изменившие молекулярную биологию и давшие толчек для развития биоинформатики</vt:lpstr>
      <vt:lpstr>История</vt:lpstr>
      <vt:lpstr>Геном — совокупность наследственной  информации организма </vt:lpstr>
      <vt:lpstr>Слайд 12</vt:lpstr>
      <vt:lpstr>Слайд 13</vt:lpstr>
      <vt:lpstr>Что такое информация?</vt:lpstr>
      <vt:lpstr>Ликбез</vt:lpstr>
      <vt:lpstr>Информацию можно закодировать, перекодировать и прочитать</vt:lpstr>
      <vt:lpstr>ДНК как носитель информации</vt:lpstr>
      <vt:lpstr>Слайд 18</vt:lpstr>
      <vt:lpstr>Слайд 19</vt:lpstr>
      <vt:lpstr>Микрофотография маленькой кольцевой ДНК бактерии - плазмиды</vt:lpstr>
      <vt:lpstr>Слайд 21</vt:lpstr>
      <vt:lpstr>Упражнение</vt:lpstr>
      <vt:lpstr>Слайд 23</vt:lpstr>
      <vt:lpstr>Как проверить, что ДНК единственный носитель генома – т.е. наследственной информации?</vt:lpstr>
      <vt:lpstr>А это геном Крэга вентера : 2007 год (показываю)</vt:lpstr>
      <vt:lpstr>Слайд 26</vt:lpstr>
      <vt:lpstr>Крэг Вентер создал институт, который переписал геном Крэга Вентера (записанный на его ДНК) в текстовый файл (кусочек его мы видели) </vt:lpstr>
      <vt:lpstr>Сегодня в базе данных Genome на сайте NCBI,  на 19 февраля 2019 представлены геномы</vt:lpstr>
      <vt:lpstr>Эксперимент Вентера еще круче, чем пересадка ДНК. “Её родитель – компьютер”</vt:lpstr>
      <vt:lpstr>Слайд 30</vt:lpstr>
      <vt:lpstr>Этапы эксперимента</vt:lpstr>
      <vt:lpstr>По микробиологическим признакам химерные бактерии были как M.mycoides</vt:lpstr>
      <vt:lpstr>Из интервью C. Venter’а CNN </vt:lpstr>
      <vt:lpstr>Торжество науки, но …</vt:lpstr>
      <vt:lpstr>Детали</vt:lpstr>
      <vt:lpstr>Слайд 36</vt:lpstr>
      <vt:lpstr>Слайд 37</vt:lpstr>
      <vt:lpstr>Геном содержит инструкцию по созданию и жизни организма</vt:lpstr>
      <vt:lpstr>Что записано в геноме</vt:lpstr>
      <vt:lpstr>Слайд 40</vt:lpstr>
      <vt:lpstr>Слайд 41</vt:lpstr>
      <vt:lpstr>Генетический код  T в ДНК соответствует U в РНК</vt:lpstr>
      <vt:lpstr>Слайд 43</vt:lpstr>
      <vt:lpstr>Задание 2: сравнить геномы M.capricolum и M.mycoides</vt:lpstr>
      <vt:lpstr>Два метода сравнения последовательностей </vt:lpstr>
      <vt:lpstr>Карта локального сходства геномов  M.capricolum и M.mycoides </vt:lpstr>
      <vt:lpstr>Карта сходства 2х последовательностей</vt:lpstr>
      <vt:lpstr>Карта локального сходства геномов  M.capricolum и M.mycoides </vt:lpstr>
      <vt:lpstr>Карта сходства 2х последовательностей  с учетом комплементарной цепочки</vt:lpstr>
      <vt:lpstr>Карта локального сходства геномов  M.capricolum и M.mycoides. Инверсия </vt:lpstr>
      <vt:lpstr>Слайд 51</vt:lpstr>
      <vt:lpstr>Слайд 52</vt:lpstr>
      <vt:lpstr>Слайд 53</vt:lpstr>
      <vt:lpstr>Что записано в геноме</vt:lpstr>
      <vt:lpstr>А с человеком можно проделать  эксперимент Вентера? “Ребенок от трех родителей”</vt:lpstr>
      <vt:lpstr>Ликбез: Геном человека</vt:lpstr>
      <vt:lpstr>Слайд 57</vt:lpstr>
      <vt:lpstr>Слайд 58</vt:lpstr>
      <vt:lpstr>Слайд 59</vt:lpstr>
      <vt:lpstr>Слайд 60</vt:lpstr>
      <vt:lpstr>Слайд 61</vt:lpstr>
      <vt:lpstr>Слайд 62</vt:lpstr>
      <vt:lpstr>Слайд 63</vt:lpstr>
      <vt:lpstr>Her Son Is One Of The Few Children To Have 3 Parents' DNA.  Интервью с матерью Тамарой от июня 2018 г.</vt:lpstr>
      <vt:lpstr>Слайд 65</vt:lpstr>
      <vt:lpstr>Слайд 66</vt:lpstr>
      <vt:lpstr>Конец презентации</vt:lpstr>
      <vt:lpstr>Слайд 68</vt:lpstr>
      <vt:lpstr>Слайд 69</vt:lpstr>
    </vt:vector>
  </TitlesOfParts>
  <Company>msu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Геном</dc:title>
  <dc:creator>aba</dc:creator>
  <cp:lastModifiedBy>aba</cp:lastModifiedBy>
  <cp:revision>476</cp:revision>
  <dcterms:created xsi:type="dcterms:W3CDTF">2014-09-13T11:53:54Z</dcterms:created>
  <dcterms:modified xsi:type="dcterms:W3CDTF">2019-02-20T11:02:26Z</dcterms:modified>
</cp:coreProperties>
</file>