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61" r:id="rId6"/>
    <p:sldId id="262" r:id="rId7"/>
    <p:sldId id="285" r:id="rId8"/>
    <p:sldId id="263" r:id="rId9"/>
    <p:sldId id="264" r:id="rId10"/>
    <p:sldId id="267" r:id="rId11"/>
    <p:sldId id="266" r:id="rId12"/>
    <p:sldId id="273" r:id="rId13"/>
    <p:sldId id="265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79" r:id="rId27"/>
    <p:sldId id="282" r:id="rId28"/>
    <p:sldId id="28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 snapToGrid="0">
      <p:cViewPr>
        <p:scale>
          <a:sx n="140" d="100"/>
          <a:sy n="140" d="100"/>
        </p:scale>
        <p:origin x="-72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5" d="100"/>
          <a:sy n="105" d="100"/>
        </p:scale>
        <p:origin x="-382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C7079-E03A-436C-9084-BE3E3C4D3EDC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2B19F-1ABA-4594-A8BC-40B3F56228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9057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B19F-1ABA-4594-A8BC-40B3F562288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B19F-1ABA-4594-A8BC-40B3F562288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B19F-1ABA-4594-A8BC-40B3F562288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B19F-1ABA-4594-A8BC-40B3F562288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limiting dilution method isolates individual cells, leveraging the statistical distribution of diluted cells. 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Micromanipulation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involves collecting single cells using microscope-guided capillary pipettes.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FACS isolates highly purified single cells by tagging cells with fluorescent marker proteins.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Laser capture microdissection (LCM) utilizes a laser system aided by a computer system to isolate cells from solid samples.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Microfluidic technology for single-cell isolation requires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nanoliter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-sized volumes. An example of in-house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microdroplet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-based microfluidics (e.g., Drop-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CellSearch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 enumerates CTCs from patient blood samples by using a magnet conjugated with CTC binding antibodies.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schematic example of droplet-based library generation. Libraries for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scRNA-seq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typically generated via cell lysis, reverse transcription into first-strand cDNA using uniquely barcoded beads, second-strand synthesis, and cDNA amplification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B19F-1ABA-4594-A8BC-40B3F562288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2852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B19F-1ABA-4594-A8BC-40B3F562288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B19F-1ABA-4594-A8BC-40B3F562288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B19F-1ABA-4594-A8BC-40B3F562288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B19F-1ABA-4594-A8BC-40B3F562288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B19F-1ABA-4594-A8BC-40B3F562288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B19F-1ABA-4594-A8BC-40B3F562288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B19F-1ABA-4594-A8BC-40B3F562288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B19F-1ABA-4594-A8BC-40B3F562288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3DEE-2164-43A6-8E7D-19CBA4780F6E}" type="datetime1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595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E29-94A8-4821-A6FD-17EB31A84296}" type="datetime1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098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DA71-CD86-4FF0-A1F4-51A2477E4DAE}" type="datetime1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79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6F81-0D94-498B-822F-45882385AFF8}" type="datetime1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145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0879-B298-4CF6-A9DE-5BB52F048B2B}" type="datetime1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466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976C-CF4F-43C6-B57D-A898DD693F69}" type="datetime1">
              <a:rPr lang="ru-RU" smtClean="0"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83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378F-B893-49A1-89F2-835BA7329238}" type="datetime1">
              <a:rPr lang="ru-RU" smtClean="0"/>
              <a:t>15.05.2019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636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5E60-37A1-499B-A623-21F6B5F7DC61}" type="datetime1">
              <a:rPr lang="ru-RU" smtClean="0"/>
              <a:t>15.05.2019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444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7D04-1459-4B81-81FB-E3300FCB73C1}" type="datetime1">
              <a:rPr lang="ru-RU" smtClean="0"/>
              <a:t>15.05.2019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305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0A3E-EDBF-4FC9-940F-3EECE84BF20F}" type="datetime1">
              <a:rPr lang="ru-RU" smtClean="0"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267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24D8-93AD-4398-9A69-92DDF1C77F4E}" type="datetime1">
              <a:rPr lang="ru-RU" smtClean="0"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556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7D03C-FD67-44B8-9A64-D614324C5B33}" type="datetime1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5E0C9-C492-47D1-B147-8C7E8FE766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765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ncbi.nlm.nih.gov/pubmed/25732821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ChIP-seq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iomolecula.ru/articles/metody-v-kartinkakh-sekvenirovanie-nukleinovykh-kislo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77r5p8IBwJk" TargetMode="External"/><Relationship Id="rId5" Type="http://schemas.openxmlformats.org/officeDocument/2006/relationships/hyperlink" Target="http://postnauka.ru/longreads/468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288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можно узнать с помощью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секвенирования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6090" y="3394710"/>
            <a:ext cx="673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</a:t>
            </a:r>
            <a:r>
              <a:rPr lang="ru-RU" dirty="0" err="1" smtClean="0"/>
              <a:t>А.Жариковой</a:t>
            </a:r>
            <a:r>
              <a:rPr lang="ru-RU" dirty="0" smtClean="0"/>
              <a:t>, рассказывает </a:t>
            </a:r>
            <a:r>
              <a:rPr lang="ru-RU" dirty="0" err="1" smtClean="0"/>
              <a:t>С.Спирин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755380" y="365760"/>
            <a:ext cx="3120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МФК «</a:t>
            </a:r>
            <a:r>
              <a:rPr lang="ru-RU" dirty="0" err="1" smtClean="0"/>
              <a:t>Биоинформатика</a:t>
            </a:r>
            <a:r>
              <a:rPr lang="ru-RU" dirty="0" smtClean="0"/>
              <a:t>» </a:t>
            </a:r>
            <a:br>
              <a:rPr lang="ru-RU" dirty="0" smtClean="0"/>
            </a:br>
            <a:r>
              <a:rPr lang="ru-RU" dirty="0" smtClean="0"/>
              <a:t>15 мая 2019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6058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115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РНК в клетке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1434" y="1054491"/>
            <a:ext cx="556913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Тотальная РНК</a:t>
            </a:r>
          </a:p>
          <a:p>
            <a:pPr marL="457200" indent="-457200">
              <a:buFontTx/>
              <a:buChar char="-"/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полиА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фракции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рРНК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размеру: </a:t>
            </a:r>
          </a:p>
          <a:p>
            <a:pPr marL="914400" lvl="1" indent="-457200">
              <a:buFontTx/>
              <a:buChar char="-"/>
            </a:pP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Малые РНК: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lvl="2" indent="-457200">
              <a:buFontTx/>
              <a:buChar char="-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микроРНК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малые ядерные РНК </a:t>
            </a:r>
          </a:p>
          <a:p>
            <a:pPr marL="1371600" lvl="2" indent="-4572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малые ядрышковые РНК </a:t>
            </a:r>
          </a:p>
          <a:p>
            <a:pPr marL="1371600" lvl="2" indent="-4572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малые интерферирующие РНК </a:t>
            </a:r>
          </a:p>
          <a:p>
            <a:pPr marL="1371600" lvl="2" indent="-457200">
              <a:buFontTx/>
              <a:buChar char="-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пиРНК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«Длинные» РНК: </a:t>
            </a:r>
          </a:p>
          <a:p>
            <a:pPr marL="1371600" lvl="2" indent="-457200">
              <a:buFontTx/>
              <a:buChar char="-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мРНК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lvl="2" indent="-4572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некодирующие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РНК</a:t>
            </a:r>
          </a:p>
          <a:p>
            <a:pPr marL="457200" indent="-45720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внутриклеточной локализации: </a:t>
            </a:r>
          </a:p>
          <a:p>
            <a:pPr marL="914400" lvl="1" indent="-4572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Ядерные</a:t>
            </a:r>
          </a:p>
          <a:p>
            <a:pPr marL="914400" lvl="1" indent="-4572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Цитоплазматические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...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9539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59370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Секвенирование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транскриптома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8537" y="1733763"/>
            <a:ext cx="94749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нужной фракции РНК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качества РНК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Фрагментация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200-300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транскрипция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РНК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кДНК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Секвенирование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реплики – повторный анализ одного и того же образца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Биологические реплики – повторное взятие образца и анализ 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937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1" descr="Снимок экрана 2018-10-05 в 0.04.4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5466" y="353327"/>
            <a:ext cx="6781800" cy="61468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9314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05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5657" y="2108234"/>
            <a:ext cx="98406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концентрации РНК, сравнение в нескольких образцах (виды, ткани, исследования типа «случай-контроль», анализ раковых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транскриптомов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однонуклеотидных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полиморфизмов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SNP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Детекция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 альтернативного сплайсинга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некодирущих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РНК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Редактирование РНК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транскриптомов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единичной клетки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2190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05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транскриптомов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0939" y="1335535"/>
            <a:ext cx="1072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работы по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секвенированию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транскриптомов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появились в 2008 году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t="4017" b="41788"/>
          <a:stretch/>
        </p:blipFill>
        <p:spPr>
          <a:xfrm>
            <a:off x="980939" y="2532447"/>
            <a:ext cx="5063096" cy="30218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45378" y="6289570"/>
            <a:ext cx="38763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Science. 2008 Jun 6; 320(5881): 1344–1349.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5660" y="2128553"/>
            <a:ext cx="1058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дрожжи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l="5516" t="59453" r="46999" b="414"/>
          <a:stretch/>
        </p:blipFill>
        <p:spPr>
          <a:xfrm>
            <a:off x="7114903" y="2553724"/>
            <a:ext cx="3223730" cy="3000597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6522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05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Дифференциальная экспрессия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0903" y="1255335"/>
            <a:ext cx="5350193" cy="51114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85822" y="6182139"/>
            <a:ext cx="4615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Grunda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BMC Research Notes 2012, 5:248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2780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05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Альтернативный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сплайсинг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335" y="1798184"/>
            <a:ext cx="10905329" cy="14501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8877" y="3937811"/>
            <a:ext cx="67742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АпоВ-100 – длинный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синтезируется в печени.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АпоВ-48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синтезируется в кишечнике.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Синтезирующиеся белки входят в состав разных групп липопротеинов, которые в последующем идут каждый своим путем метаболизма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3692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05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Некодирующие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РНК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1598" y="1176958"/>
            <a:ext cx="6814254" cy="4424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676" y="6093158"/>
            <a:ext cx="1154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открытие механизма РНК-интерференции в 2006 году присуждена Нобелевская премия по медицине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8225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05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Некодирующие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РНК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1538" y="1400447"/>
            <a:ext cx="4988923" cy="47117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70554" y="6319322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Science, 2013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4989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7379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Секвенирование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РНК в единичной клетке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cell RNA sequencing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2" descr="Снимок экрана 2018-10-05 в 0.05.5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524"/>
          <a:stretch/>
        </p:blipFill>
        <p:spPr>
          <a:xfrm>
            <a:off x="395535" y="1550827"/>
            <a:ext cx="7883315" cy="5045915"/>
          </a:xfrm>
          <a:prstGeom prst="rect">
            <a:avLst/>
          </a:prstGeom>
        </p:spPr>
      </p:pic>
      <p:pic>
        <p:nvPicPr>
          <p:cNvPr id="4" name="Изображение 1" descr="Снимок экрана 2019-01-09 в 21.52.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3" t="6831" r="5899" b="14151"/>
          <a:stretch/>
        </p:blipFill>
        <p:spPr>
          <a:xfrm>
            <a:off x="8208917" y="1629205"/>
            <a:ext cx="3746500" cy="155713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2706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9937" y="619125"/>
            <a:ext cx="5572125" cy="561975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480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2190" y="1346492"/>
            <a:ext cx="6725024" cy="23447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450" y="3783480"/>
            <a:ext cx="5675415" cy="21945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7157" y="4547073"/>
            <a:ext cx="5738873" cy="21883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1157" y="59968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1" dirty="0" smtClean="0">
                <a:solidFill>
                  <a:srgbClr val="222222"/>
                </a:solidFill>
                <a:effectLst/>
                <a:latin typeface="Source Sans Pro"/>
              </a:rPr>
              <a:t>Experimental &amp; Molecular </a:t>
            </a:r>
            <a:r>
              <a:rPr lang="en-US" b="0" i="1" dirty="0" smtClean="0">
                <a:solidFill>
                  <a:srgbClr val="222222"/>
                </a:solidFill>
                <a:effectLst/>
                <a:latin typeface="Source Sans Pro"/>
              </a:rPr>
              <a:t>Medicine</a:t>
            </a:r>
            <a:r>
              <a:rPr lang="ru-RU" b="0" i="1" dirty="0" smtClean="0">
                <a:solidFill>
                  <a:srgbClr val="222222"/>
                </a:solidFill>
                <a:effectLst/>
                <a:latin typeface="Source Sans Pro"/>
              </a:rPr>
              <a:t> </a:t>
            </a:r>
            <a:r>
              <a:rPr lang="en-US" b="1" i="0" dirty="0" smtClean="0">
                <a:solidFill>
                  <a:srgbClr val="222222"/>
                </a:solidFill>
                <a:effectLst/>
                <a:latin typeface="Source Sans Pro"/>
              </a:rPr>
              <a:t>volume</a:t>
            </a:r>
            <a:r>
              <a:rPr lang="en-US" b="1" i="0" dirty="0" smtClean="0">
                <a:solidFill>
                  <a:srgbClr val="222222"/>
                </a:solidFill>
                <a:effectLst/>
                <a:latin typeface="Source Sans Pro"/>
              </a:rPr>
              <a:t> 50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Source Sans Pro"/>
              </a:rPr>
              <a:t>, Article number: 96 (2018)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87379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Секвенирование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ДНК в единичной клетке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cell DNA sequencing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115291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4779" y="1075891"/>
            <a:ext cx="7448550" cy="5648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705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хроматина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8626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1266" t="2699"/>
          <a:stretch/>
        </p:blipFill>
        <p:spPr>
          <a:xfrm>
            <a:off x="1505527" y="286326"/>
            <a:ext cx="9150494" cy="63269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5527" y="6326909"/>
            <a:ext cx="332509" cy="286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421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7875" y="1862137"/>
            <a:ext cx="8096250" cy="3133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705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Hi-C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00406" y="5996773"/>
            <a:ext cx="2839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Lieberman-Aiden</a:t>
            </a:r>
            <a:r>
              <a:rPr lang="ru-RU" dirty="0" smtClean="0"/>
              <a:t>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 20</a:t>
            </a:r>
            <a:r>
              <a:rPr lang="en-US" dirty="0" smtClean="0"/>
              <a:t>09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9279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975" y="1981200"/>
            <a:ext cx="8020050" cy="289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705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контактов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Hi-C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00406" y="5996773"/>
            <a:ext cx="2839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Lieberman-Aiden</a:t>
            </a:r>
            <a:r>
              <a:rPr lang="ru-RU" dirty="0" smtClean="0"/>
              <a:t>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 20</a:t>
            </a:r>
            <a:r>
              <a:rPr lang="en-US" dirty="0" smtClean="0"/>
              <a:t>09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6734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2785" y="1140402"/>
            <a:ext cx="6886575" cy="5353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705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Фрактальная глобула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00406" y="6209208"/>
            <a:ext cx="2839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Lieberman-Aiden</a:t>
            </a:r>
            <a:r>
              <a:rPr lang="ru-RU" dirty="0" smtClean="0"/>
              <a:t>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 20</a:t>
            </a:r>
            <a:r>
              <a:rPr lang="en-US" dirty="0" smtClean="0"/>
              <a:t>09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5855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0691" y="5959871"/>
            <a:ext cx="1017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sng" dirty="0" smtClean="0">
                <a:solidFill>
                  <a:srgbClr val="660066"/>
                </a:solidFill>
                <a:effectLst/>
                <a:latin typeface="arial" panose="020B0604020202020204" pitchFamily="34" charset="0"/>
                <a:hlinkClick r:id="rId2" tooltip="Cell reports."/>
              </a:rPr>
              <a:t>Cell Rep.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2015 Mar 3;10(8):1297-309.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10.1016/j.celrep.2015.02.004.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Epub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2015 Feb 26.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793" y="921146"/>
            <a:ext cx="5124450" cy="5038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110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организации хроматина между организмами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3636" y="1376218"/>
            <a:ext cx="5569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Multi-species Hi-C comparisons</a:t>
            </a:r>
            <a:r>
              <a:rPr lang="ru-RU" dirty="0" smtClean="0"/>
              <a:t> </a:t>
            </a:r>
            <a:r>
              <a:rPr lang="en-US" dirty="0" smtClean="0"/>
              <a:t>reveal robust</a:t>
            </a:r>
            <a:r>
              <a:rPr lang="ru-RU" dirty="0" smtClean="0"/>
              <a:t> </a:t>
            </a:r>
            <a:r>
              <a:rPr lang="en-US" dirty="0" smtClean="0"/>
              <a:t>conservation of</a:t>
            </a:r>
            <a:r>
              <a:rPr lang="ru-RU" dirty="0" smtClean="0"/>
              <a:t> </a:t>
            </a:r>
            <a:r>
              <a:rPr lang="en-US" dirty="0" smtClean="0"/>
              <a:t>chromosome organization.</a:t>
            </a:r>
            <a:endParaRPr lang="ru-RU" dirty="0" smtClean="0"/>
          </a:p>
          <a:p>
            <a:endParaRPr lang="ru-RU" dirty="0"/>
          </a:p>
          <a:p>
            <a:r>
              <a:rPr lang="en-US" dirty="0" smtClean="0"/>
              <a:t>Conserved CTCF sites are co-localized with cohesion and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en-US" dirty="0" smtClean="0"/>
              <a:t>enriched at strong TAD borders</a:t>
            </a:r>
            <a:endParaRPr lang="ru-RU" dirty="0" smtClean="0"/>
          </a:p>
          <a:p>
            <a:endParaRPr lang="ru-RU" dirty="0"/>
          </a:p>
          <a:p>
            <a:r>
              <a:rPr lang="en-US" dirty="0" smtClean="0"/>
              <a:t>Divergent CTCF binding between</a:t>
            </a:r>
            <a:r>
              <a:rPr lang="ru-RU" dirty="0" smtClean="0"/>
              <a:t> </a:t>
            </a:r>
            <a:r>
              <a:rPr lang="en-US" dirty="0" smtClean="0"/>
              <a:t>species is correlated with</a:t>
            </a:r>
            <a:r>
              <a:rPr lang="ru-RU" dirty="0" smtClean="0"/>
              <a:t> </a:t>
            </a:r>
            <a:r>
              <a:rPr lang="en-US" dirty="0" smtClean="0"/>
              <a:t>divergence of internal domain</a:t>
            </a:r>
            <a:r>
              <a:rPr lang="ru-RU" dirty="0" smtClean="0"/>
              <a:t> </a:t>
            </a:r>
            <a:r>
              <a:rPr lang="en-US" dirty="0" smtClean="0"/>
              <a:t>structure.</a:t>
            </a:r>
            <a:endParaRPr lang="ru-RU" dirty="0" smtClean="0"/>
          </a:p>
          <a:p>
            <a:endParaRPr lang="ru-RU" dirty="0"/>
          </a:p>
          <a:p>
            <a:r>
              <a:rPr lang="en-US" dirty="0" smtClean="0"/>
              <a:t>Large-scale domains are</a:t>
            </a:r>
            <a:r>
              <a:rPr lang="ru-RU" dirty="0" smtClean="0"/>
              <a:t> </a:t>
            </a:r>
            <a:r>
              <a:rPr lang="en-US" dirty="0" smtClean="0"/>
              <a:t>reorganized during genome</a:t>
            </a:r>
          </a:p>
          <a:p>
            <a:r>
              <a:rPr lang="en-US" dirty="0" smtClean="0"/>
              <a:t>evolution as intact modules.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4956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b="43663"/>
          <a:stretch/>
        </p:blipFill>
        <p:spPr>
          <a:xfrm>
            <a:off x="958417" y="1080654"/>
            <a:ext cx="3770625" cy="47752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t="56085"/>
          <a:stretch/>
        </p:blipFill>
        <p:spPr>
          <a:xfrm>
            <a:off x="6163109" y="1080654"/>
            <a:ext cx="4200091" cy="4146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110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ДНК-белковых взаимодействий. Метод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chip-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9564" y="6068291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Wikipedia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6650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110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применения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3382" y="1717964"/>
            <a:ext cx="8903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Определение участков связывания транскрипционных факторов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Изучение локализации различных структурных белков на хроматине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Исследование состояний хроматина</a:t>
            </a:r>
            <a:r>
              <a:rPr lang="en-US" dirty="0" smtClean="0"/>
              <a:t> – </a:t>
            </a:r>
            <a:r>
              <a:rPr lang="ru-RU" dirty="0" err="1" smtClean="0"/>
              <a:t>метилирование</a:t>
            </a:r>
            <a:r>
              <a:rPr lang="ru-RU" dirty="0" smtClean="0"/>
              <a:t> ДНК и модификация гистонов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033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1613"/>
            <a:ext cx="12113278" cy="43927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15034" y="6162801"/>
            <a:ext cx="10094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https://biomolecula.ru/articles/metody-v-kartinkakh-sekvenirovanie-nukleinovykh-kislot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8491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6a24_aa49a729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1704" y="1700808"/>
            <a:ext cx="6557987" cy="40348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291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Секвенирование по Сэнгеру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28652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Фредерик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Сэнгер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Нобелевская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премия по химии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1980 г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Картинки по запросу Frederick Sang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190" y="4152689"/>
            <a:ext cx="1620520" cy="243289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565176" y="1078173"/>
            <a:ext cx="4428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(«метод терминаторов»)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55614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286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Секвенирование второго поколения</a:t>
            </a:r>
          </a:p>
        </p:txBody>
      </p:sp>
      <p:pic>
        <p:nvPicPr>
          <p:cNvPr id="3" name="Рисунок 2" descr="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6372" y="1124744"/>
            <a:ext cx="4306824" cy="4248472"/>
          </a:xfrm>
          <a:prstGeom prst="rect">
            <a:avLst/>
          </a:prstGeom>
        </p:spPr>
      </p:pic>
      <p:pic>
        <p:nvPicPr>
          <p:cNvPr id="4" name="Рисунок 3" descr="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6637" y="980728"/>
            <a:ext cx="4501516" cy="4464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5613047"/>
            <a:ext cx="12012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postnauka.ru/longreads/468</a:t>
            </a:r>
            <a:r>
              <a:rPr lang="en-US" dirty="0" smtClean="0"/>
              <a:t> - </a:t>
            </a:r>
            <a:r>
              <a:rPr lang="ru-RU" dirty="0" smtClean="0"/>
              <a:t>здесь хорошо и подробно рассказано о </a:t>
            </a:r>
            <a:r>
              <a:rPr lang="ru-RU" dirty="0" err="1" smtClean="0"/>
              <a:t>секвенировании</a:t>
            </a:r>
            <a:r>
              <a:rPr lang="ru-RU" dirty="0" smtClean="0"/>
              <a:t> (на русском)</a:t>
            </a:r>
          </a:p>
          <a:p>
            <a:pPr marL="0" lvl="1"/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www.youtube.com/watch?v=77r5p8IBwJk</a:t>
            </a:r>
            <a:r>
              <a:rPr lang="ru-RU" dirty="0" smtClean="0"/>
              <a:t> – наглядная демонстрация процесса </a:t>
            </a:r>
            <a:r>
              <a:rPr lang="ru-RU" dirty="0" err="1" smtClean="0"/>
              <a:t>секвенирования</a:t>
            </a:r>
            <a:r>
              <a:rPr lang="ru-RU" dirty="0" smtClean="0"/>
              <a:t> на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Illumina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535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Секвенирование бывает…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52661" y="1285860"/>
            <a:ext cx="2571768" cy="142876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Секвенирование генома «нового» организма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96131" y="1285860"/>
            <a:ext cx="2571768" cy="142876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Ресеквенирование организма с уже известной последовательностью генома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52661" y="3143248"/>
            <a:ext cx="2571768" cy="142876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Сборка генома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52661" y="5072074"/>
            <a:ext cx="2571768" cy="142876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Как-нибудь в другой раз…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96131" y="3143248"/>
            <a:ext cx="2571768" cy="142876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Картирование чтений на референсный геном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(Genome Browser)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96131" y="5072074"/>
            <a:ext cx="2571768" cy="142876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отличий исследуемого образца от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референса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их анализ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>
            <a:stCxn id="3" idx="2"/>
            <a:endCxn id="5" idx="0"/>
          </p:cNvCxnSpPr>
          <p:nvPr/>
        </p:nvCxnSpPr>
        <p:spPr>
          <a:xfrm rot="5400000">
            <a:off x="3524231" y="292893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5" idx="2"/>
            <a:endCxn id="6" idx="0"/>
          </p:cNvCxnSpPr>
          <p:nvPr/>
        </p:nvCxnSpPr>
        <p:spPr>
          <a:xfrm rot="5400000">
            <a:off x="3488512" y="482204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  <a:endCxn id="7" idx="0"/>
          </p:cNvCxnSpPr>
          <p:nvPr/>
        </p:nvCxnSpPr>
        <p:spPr>
          <a:xfrm rot="5400000">
            <a:off x="8167701" y="292893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7" idx="2"/>
            <a:endCxn id="8" idx="0"/>
          </p:cNvCxnSpPr>
          <p:nvPr/>
        </p:nvCxnSpPr>
        <p:spPr>
          <a:xfrm rot="5400000">
            <a:off x="8131982" y="482204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6466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Геном человека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633" y="1364778"/>
            <a:ext cx="6224016" cy="549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" y="476672"/>
            <a:ext cx="12191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ресеквенирования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5658" y="1336738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ресеквенировать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геном </a:t>
            </a:r>
          </a:p>
          <a:p>
            <a:pPr marL="285750" indent="-285750">
              <a:buFontTx/>
              <a:buChar char="-"/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экзом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(кодирующую часть генома)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таргетные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гены или области</a:t>
            </a:r>
          </a:p>
          <a:p>
            <a:pPr marL="285750" indent="-285750">
              <a:buFontTx/>
              <a:buChar char="-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ранскриптом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!!!Выбор в зависимости от бюджета и целей исследования!!!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2719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Экзомное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ресеквенирование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9720" y="1501943"/>
            <a:ext cx="90266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«Плюсы»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Небольшой объем кодирующих последовательностей – ниже цена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Кодирующие последовательности лучше изучены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Большое число болезнетворных мутаций находится в кодирующей последовательности (особенно менделевские заболевания)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«Минусы»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Нет информации о некодирующих участках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Неравномерность покрытия экзонов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E0C9-C492-47D1-B147-8C7E8FE766E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6603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577</Words>
  <Application>Microsoft Office PowerPoint</Application>
  <PresentationFormat>Произвольный</PresentationFormat>
  <Paragraphs>157</Paragraphs>
  <Slides>28</Slides>
  <Notes>13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Геном человека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Жарикова</dc:creator>
  <cp:lastModifiedBy>Spirin</cp:lastModifiedBy>
  <cp:revision>23</cp:revision>
  <dcterms:created xsi:type="dcterms:W3CDTF">2019-05-14T18:18:49Z</dcterms:created>
  <dcterms:modified xsi:type="dcterms:W3CDTF">2019-05-15T11:48:47Z</dcterms:modified>
</cp:coreProperties>
</file>