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35" autoAdjust="0"/>
  </p:normalViewPr>
  <p:slideViewPr>
    <p:cSldViewPr>
      <p:cViewPr varScale="1">
        <p:scale>
          <a:sx n="100" d="100"/>
          <a:sy n="100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8A65C-89FA-4240-BE16-44A97FB5529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82922-B440-4AD1-9727-4CFBE547CB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8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Эволюция</a:t>
            </a:r>
            <a:r>
              <a:rPr lang="ru-RU" baseline="0" dirty="0" smtClean="0"/>
              <a:t> форм жизни обуславливается эволюцией геномов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Пьяный</a:t>
            </a:r>
            <a:r>
              <a:rPr lang="ru-RU" baseline="0" dirty="0" smtClean="0"/>
              <a:t> свалится в среднем за </a:t>
            </a:r>
            <a:r>
              <a:rPr lang="en-US" i="1" baseline="0" dirty="0" smtClean="0"/>
              <a:t>B</a:t>
            </a:r>
            <a:r>
              <a:rPr lang="ru-RU" i="1" baseline="0" dirty="0" smtClean="0"/>
              <a:t> </a:t>
            </a:r>
            <a:r>
              <a:rPr lang="en-US" baseline="30000" dirty="0" smtClean="0"/>
              <a:t>2</a:t>
            </a:r>
            <a:r>
              <a:rPr lang="en-US" baseline="0" dirty="0" smtClean="0"/>
              <a:t> </a:t>
            </a:r>
            <a:r>
              <a:rPr lang="ru-RU" baseline="0" dirty="0" smtClean="0"/>
              <a:t>шагов, если в начале он находился в середине дамбы и ширина дамбы </a:t>
            </a:r>
            <a:r>
              <a:rPr lang="en-US" i="1" baseline="0" dirty="0" smtClean="0"/>
              <a:t>B</a:t>
            </a:r>
            <a:r>
              <a:rPr lang="en-US" baseline="0" dirty="0" smtClean="0"/>
              <a:t> </a:t>
            </a:r>
            <a:r>
              <a:rPr lang="ru-RU" baseline="0" dirty="0" smtClean="0"/>
              <a:t>метров. См. </a:t>
            </a:r>
            <a:r>
              <a:rPr lang="pl-PL" baseline="0" dirty="0" smtClean="0"/>
              <a:t>https://ru.wikipedia.org/wiki/</a:t>
            </a:r>
            <a:r>
              <a:rPr lang="ru-RU" baseline="0" dirty="0" err="1" smtClean="0"/>
              <a:t>Задача_о_разорении_игрока</a:t>
            </a:r>
            <a:r>
              <a:rPr lang="ru-RU" baseline="0" dirty="0" smtClean="0"/>
              <a:t> .</a:t>
            </a:r>
            <a:br>
              <a:rPr lang="ru-RU" baseline="0" dirty="0" smtClean="0"/>
            </a:br>
            <a:r>
              <a:rPr lang="ru-RU" baseline="0" dirty="0" smtClean="0"/>
              <a:t>Там много сложной математики, но стоит посмотреть на графики, а в разделе «Длительность случайного блуждания» можно найти ответ</a:t>
            </a:r>
            <a:r>
              <a:rPr lang="en-US" baseline="0" dirty="0" smtClean="0"/>
              <a:t>.</a:t>
            </a:r>
            <a:endParaRPr lang="ru-RU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п.н.</a:t>
            </a:r>
            <a:r>
              <a:rPr lang="ru-RU" baseline="0" dirty="0" smtClean="0"/>
              <a:t> = пара нуклеотидов. По</a:t>
            </a:r>
            <a:r>
              <a:rPr lang="en-US" baseline="0" dirty="0" smtClean="0"/>
              <a:t>-</a:t>
            </a:r>
            <a:r>
              <a:rPr lang="ru-RU" baseline="0" dirty="0" err="1" smtClean="0"/>
              <a:t>английски</a:t>
            </a:r>
            <a:r>
              <a:rPr lang="ru-RU" baseline="0" dirty="0" smtClean="0"/>
              <a:t> принято писать </a:t>
            </a:r>
            <a:r>
              <a:rPr lang="en-US" baseline="0" dirty="0" err="1" smtClean="0"/>
              <a:t>bp</a:t>
            </a:r>
            <a:r>
              <a:rPr lang="en-US" baseline="0" dirty="0" smtClean="0"/>
              <a:t> = base pair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«Отрицательный» потому, что часто вместо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ru-RU" dirty="0" smtClean="0"/>
              <a:t> пользуются величиной </a:t>
            </a:r>
            <a:r>
              <a:rPr lang="en-US" i="1" dirty="0" smtClean="0"/>
              <a:t>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связанной с </a:t>
            </a:r>
            <a:r>
              <a:rPr lang="en-US" i="1" baseline="0" dirty="0" smtClean="0"/>
              <a:t>f</a:t>
            </a:r>
            <a:r>
              <a:rPr lang="en-US" baseline="0" dirty="0" smtClean="0"/>
              <a:t> </a:t>
            </a:r>
            <a:r>
              <a:rPr lang="ru-RU" baseline="0" dirty="0" smtClean="0"/>
              <a:t>соотношением </a:t>
            </a:r>
            <a:r>
              <a:rPr lang="en-US" i="1" baseline="0" dirty="0" smtClean="0"/>
              <a:t>f</a:t>
            </a:r>
            <a:r>
              <a:rPr lang="en-US" baseline="0" dirty="0" smtClean="0"/>
              <a:t> = 1 + S (</a:t>
            </a:r>
            <a:r>
              <a:rPr lang="ru-RU" baseline="0" dirty="0" smtClean="0"/>
              <a:t>или же </a:t>
            </a:r>
            <a:r>
              <a:rPr lang="en-US" i="1" baseline="0" dirty="0" smtClean="0"/>
              <a:t>S</a:t>
            </a:r>
            <a:r>
              <a:rPr lang="en-US" baseline="0" dirty="0" smtClean="0"/>
              <a:t> = </a:t>
            </a:r>
            <a:r>
              <a:rPr lang="en-US" i="1" baseline="0" dirty="0" smtClean="0"/>
              <a:t>f</a:t>
            </a:r>
            <a:r>
              <a:rPr lang="en-US" baseline="0" dirty="0" smtClean="0"/>
              <a:t> −</a:t>
            </a:r>
            <a:r>
              <a:rPr lang="en-US" i="0" baseline="0" dirty="0" smtClean="0"/>
              <a:t>1</a:t>
            </a:r>
            <a:r>
              <a:rPr lang="en-US" baseline="0" dirty="0" smtClean="0"/>
              <a:t>  )</a:t>
            </a:r>
            <a:r>
              <a:rPr lang="ru-RU" baseline="0" dirty="0" smtClean="0"/>
              <a:t>.</a:t>
            </a:r>
            <a:br>
              <a:rPr lang="ru-RU" baseline="0" dirty="0" smtClean="0"/>
            </a:br>
            <a:r>
              <a:rPr lang="en-US" i="1" baseline="0" dirty="0" smtClean="0"/>
              <a:t>S</a:t>
            </a:r>
            <a:r>
              <a:rPr lang="en-US" baseline="0" dirty="0" smtClean="0"/>
              <a:t> </a:t>
            </a:r>
            <a:r>
              <a:rPr lang="ru-RU" baseline="0" dirty="0" smtClean="0"/>
              <a:t> называется «коэффициентом отбора» и для случая стабилизирующего отбора </a:t>
            </a:r>
            <a:r>
              <a:rPr lang="en-US" i="1" baseline="0" dirty="0" smtClean="0"/>
              <a:t>S</a:t>
            </a:r>
            <a:r>
              <a:rPr lang="en-US" baseline="0" dirty="0" smtClean="0"/>
              <a:t> &lt; 0.</a:t>
            </a:r>
          </a:p>
          <a:p>
            <a:r>
              <a:rPr lang="ru-RU" baseline="0" dirty="0" smtClean="0"/>
              <a:t>Роль отрицательного отбора для популяции как раз сугубо положительная </a:t>
            </a:r>
            <a:r>
              <a:rPr lang="ru-RU" baseline="0" dirty="0" smtClean="0">
                <a:sym typeface="Wingdings" pitchFamily="2" charset="2"/>
              </a:rPr>
              <a:t>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Положительный отбор ещё называют направленным.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Подсказки:</a:t>
            </a:r>
          </a:p>
          <a:p>
            <a:r>
              <a:rPr lang="ru-RU" dirty="0" smtClean="0"/>
              <a:t>На</a:t>
            </a:r>
            <a:r>
              <a:rPr lang="ru-RU" baseline="0" dirty="0" smtClean="0"/>
              <a:t> главной странице </a:t>
            </a:r>
            <a:r>
              <a:rPr lang="en-US" baseline="0" dirty="0" err="1" smtClean="0"/>
              <a:t>Uniprot</a:t>
            </a:r>
            <a:r>
              <a:rPr lang="en-US" baseline="0" dirty="0" smtClean="0"/>
              <a:t> </a:t>
            </a:r>
            <a:r>
              <a:rPr lang="ru-RU" baseline="0" dirty="0" smtClean="0"/>
              <a:t>найдите гиперссылку </a:t>
            </a:r>
            <a:r>
              <a:rPr lang="en-US" baseline="0" dirty="0" smtClean="0"/>
              <a:t>Advanced, </a:t>
            </a:r>
            <a:r>
              <a:rPr lang="ru-RU" baseline="0" dirty="0" smtClean="0"/>
              <a:t>откроется форма поиска.</a:t>
            </a:r>
          </a:p>
          <a:p>
            <a:r>
              <a:rPr lang="ru-RU" baseline="0" dirty="0" smtClean="0"/>
              <a:t>Давайте считать, что </a:t>
            </a:r>
            <a:r>
              <a:rPr lang="ru-RU" baseline="0" dirty="0" err="1" smtClean="0"/>
              <a:t>альфа-цепи</a:t>
            </a:r>
            <a:r>
              <a:rPr lang="ru-RU" baseline="0" dirty="0" smtClean="0"/>
              <a:t> гемоглобинов имеют идентификатор («</a:t>
            </a:r>
            <a:r>
              <a:rPr lang="en-US" baseline="0" dirty="0" smtClean="0"/>
              <a:t>Entry name</a:t>
            </a:r>
            <a:r>
              <a:rPr lang="ru-RU" baseline="0" dirty="0" smtClean="0"/>
              <a:t>»), начинающийся с  </a:t>
            </a:r>
            <a:r>
              <a:rPr lang="en-US" baseline="0" dirty="0" smtClean="0"/>
              <a:t>HBA_</a:t>
            </a:r>
          </a:p>
          <a:p>
            <a:r>
              <a:rPr lang="ru-RU" baseline="0" dirty="0" smtClean="0"/>
              <a:t>Значит, чтобы найти все </a:t>
            </a:r>
            <a:r>
              <a:rPr lang="ru-RU" baseline="0" dirty="0" err="1" smtClean="0"/>
              <a:t>альфа-цепи</a:t>
            </a:r>
            <a:r>
              <a:rPr lang="ru-RU" baseline="0" dirty="0" smtClean="0"/>
              <a:t> млекопитающих, нужно выбрать в верхнем левом окошке формы поиска </a:t>
            </a:r>
            <a:r>
              <a:rPr lang="en-US" baseline="0" dirty="0" smtClean="0"/>
              <a:t>Entry name[ID] </a:t>
            </a:r>
            <a:r>
              <a:rPr lang="ru-RU" baseline="0" dirty="0" smtClean="0"/>
              <a:t>и против него написать </a:t>
            </a:r>
            <a:r>
              <a:rPr lang="en-US" baseline="0" dirty="0" smtClean="0"/>
              <a:t>HBA_* (</a:t>
            </a:r>
            <a:r>
              <a:rPr lang="ru-RU" baseline="0" dirty="0" smtClean="0"/>
              <a:t>звёздочка заменяет любые символы), а в следующем левом окошке выбрать </a:t>
            </a:r>
            <a:r>
              <a:rPr lang="en-US" baseline="0" dirty="0" smtClean="0"/>
              <a:t>Taxonomy[OS] </a:t>
            </a:r>
            <a:r>
              <a:rPr lang="ru-RU" baseline="0" dirty="0" smtClean="0"/>
              <a:t>и против него начать писать латинское название таксона: </a:t>
            </a:r>
            <a:r>
              <a:rPr lang="en-US" baseline="0" dirty="0" err="1" smtClean="0"/>
              <a:t>Mammalia</a:t>
            </a:r>
            <a:r>
              <a:rPr lang="ru-RU" baseline="0" dirty="0" smtClean="0"/>
              <a:t> –</a:t>
            </a:r>
            <a:r>
              <a:rPr lang="en-US" baseline="0" dirty="0" smtClean="0"/>
              <a:t> </a:t>
            </a:r>
            <a:r>
              <a:rPr lang="ru-RU" baseline="0" dirty="0" smtClean="0"/>
              <a:t>появится  список вариантов, из которого нужно выбрать очевидный (название </a:t>
            </a:r>
            <a:r>
              <a:rPr lang="en-US" baseline="0" dirty="0" err="1" smtClean="0"/>
              <a:t>Mammalia</a:t>
            </a:r>
            <a:r>
              <a:rPr lang="en-US" baseline="0" dirty="0" smtClean="0"/>
              <a:t> </a:t>
            </a:r>
            <a:r>
              <a:rPr lang="ru-RU" baseline="0" dirty="0" smtClean="0"/>
              <a:t>вместе с номером этого таксона в базе).</a:t>
            </a:r>
          </a:p>
          <a:p>
            <a:r>
              <a:rPr lang="ru-RU" baseline="0" dirty="0" smtClean="0"/>
              <a:t>После завершения поиска найдите на открывшейся странице общее число находок.</a:t>
            </a:r>
          </a:p>
          <a:p>
            <a:r>
              <a:rPr lang="ru-RU" baseline="0" dirty="0" smtClean="0"/>
              <a:t>Аналогично с </a:t>
            </a:r>
            <a:r>
              <a:rPr lang="ru-RU" baseline="0" dirty="0" err="1" smtClean="0"/>
              <a:t>бета-цепями</a:t>
            </a:r>
            <a:r>
              <a:rPr lang="ru-RU" baseline="0" dirty="0" smtClean="0"/>
              <a:t> – </a:t>
            </a:r>
            <a:r>
              <a:rPr lang="en-US" baseline="0" dirty="0" smtClean="0"/>
              <a:t>HBB</a:t>
            </a:r>
            <a:r>
              <a:rPr lang="ru-RU" baseline="0" dirty="0" smtClean="0"/>
              <a:t>_*</a:t>
            </a:r>
            <a:r>
              <a:rPr lang="en-US" baseline="0" dirty="0" smtClean="0"/>
              <a:t>.</a:t>
            </a:r>
          </a:p>
          <a:p>
            <a:r>
              <a:rPr lang="ru-RU" baseline="0" dirty="0" smtClean="0"/>
              <a:t>Вместо </a:t>
            </a:r>
            <a:r>
              <a:rPr lang="en-US" baseline="0" dirty="0" err="1" smtClean="0"/>
              <a:t>Mammalia</a:t>
            </a:r>
            <a:r>
              <a:rPr lang="en-US" baseline="0" dirty="0" smtClean="0"/>
              <a:t> </a:t>
            </a:r>
            <a:r>
              <a:rPr lang="ru-RU" baseline="0" dirty="0" smtClean="0"/>
              <a:t>можно вводить другие таксоны (например, </a:t>
            </a:r>
            <a:r>
              <a:rPr lang="en-US" baseline="0" dirty="0" err="1" smtClean="0"/>
              <a:t>Cingulata</a:t>
            </a:r>
            <a:r>
              <a:rPr lang="en-US" baseline="0" dirty="0" smtClean="0"/>
              <a:t>).</a:t>
            </a:r>
          </a:p>
          <a:p>
            <a:endParaRPr lang="en-US" baseline="0" dirty="0" smtClean="0"/>
          </a:p>
          <a:p>
            <a:r>
              <a:rPr lang="ru-RU" baseline="0" dirty="0" smtClean="0"/>
              <a:t>Чтобы найти все гемоглобины человека, можно в качестве таксона указать род </a:t>
            </a:r>
            <a:r>
              <a:rPr lang="en-US" baseline="0" dirty="0" smtClean="0"/>
              <a:t>Homo, </a:t>
            </a:r>
            <a:r>
              <a:rPr lang="ru-RU" baseline="0" dirty="0" smtClean="0"/>
              <a:t>а вместо </a:t>
            </a:r>
            <a:r>
              <a:rPr lang="en-US" baseline="0" dirty="0" smtClean="0"/>
              <a:t>Entry name </a:t>
            </a:r>
            <a:r>
              <a:rPr lang="ru-RU" baseline="0" dirty="0" smtClean="0"/>
              <a:t>искать по </a:t>
            </a:r>
            <a:r>
              <a:rPr lang="en-US" baseline="0" dirty="0" smtClean="0"/>
              <a:t>Protein name[DE] </a:t>
            </a:r>
            <a:r>
              <a:rPr lang="ru-RU" baseline="0" dirty="0" smtClean="0"/>
              <a:t>слово </a:t>
            </a:r>
            <a:r>
              <a:rPr lang="en-US" baseline="0" dirty="0" smtClean="0"/>
              <a:t>hemoglobin. </a:t>
            </a:r>
            <a:r>
              <a:rPr lang="ru-RU" baseline="0" dirty="0" smtClean="0"/>
              <a:t>Внимание: не всё, что так найдётся, будет цепями гемоглобина, читайте краткие описания. Совет: после того, как откроется страница с находками, найдите слева гиперссылку </a:t>
            </a:r>
            <a:r>
              <a:rPr lang="en-US" baseline="0" dirty="0" smtClean="0"/>
              <a:t>Reviewed </a:t>
            </a:r>
            <a:r>
              <a:rPr lang="ru-RU" baseline="0" dirty="0" smtClean="0"/>
              <a:t>и щёлкните по ней (</a:t>
            </a:r>
            <a:r>
              <a:rPr lang="ru-RU" baseline="0" dirty="0" err="1" smtClean="0"/>
              <a:t>неаннотированные</a:t>
            </a:r>
            <a:r>
              <a:rPr lang="ru-RU" baseline="0" dirty="0" smtClean="0"/>
              <a:t> белки – </a:t>
            </a:r>
            <a:r>
              <a:rPr lang="en-US" baseline="0" dirty="0" err="1" smtClean="0"/>
              <a:t>Unreviewed</a:t>
            </a:r>
            <a:r>
              <a:rPr lang="en-US" baseline="0" dirty="0" smtClean="0"/>
              <a:t> – </a:t>
            </a:r>
            <a:r>
              <a:rPr lang="ru-RU" baseline="0" dirty="0" smtClean="0"/>
              <a:t>нам пока не нужны).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тексте отчёта, чтобы буквы в подравненных последовательностях не съезжали друг относительно друга, нужно представлять их шрифтом постоянной ширины (в </a:t>
            </a:r>
            <a:r>
              <a:rPr lang="en-US" baseline="0" dirty="0" smtClean="0"/>
              <a:t>MS-Word </a:t>
            </a:r>
            <a:r>
              <a:rPr lang="ru-RU" baseline="0" dirty="0" smtClean="0"/>
              <a:t>это, например, </a:t>
            </a:r>
            <a:r>
              <a:rPr lang="en-US" baseline="0" dirty="0" smtClean="0"/>
              <a:t>Courier New).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четыре молекулы белка и четыре молекулы </a:t>
            </a:r>
            <a:r>
              <a:rPr lang="ru-RU" dirty="0" err="1" smtClean="0"/>
              <a:t>гема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Аминокислоты</a:t>
            </a:r>
            <a:r>
              <a:rPr lang="ru-RU" baseline="0" dirty="0" smtClean="0"/>
              <a:t> различаются по величине, сродству к воде, заряду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ELEMA</a:t>
            </a:r>
            <a:r>
              <a:rPr lang="en-US" baseline="0" dirty="0" smtClean="0"/>
              <a:t> — </a:t>
            </a:r>
            <a:r>
              <a:rPr lang="ru-RU" baseline="0" dirty="0" smtClean="0"/>
              <a:t>это </a:t>
            </a:r>
            <a:r>
              <a:rPr lang="en-US" baseline="0" dirty="0" smtClean="0"/>
              <a:t> </a:t>
            </a:r>
            <a:r>
              <a:rPr lang="en-US" i="1" baseline="0" dirty="0" err="1" smtClean="0"/>
              <a:t>Elephas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maximus</a:t>
            </a:r>
            <a:r>
              <a:rPr lang="en-US" baseline="0" dirty="0" smtClean="0"/>
              <a:t> (</a:t>
            </a:r>
            <a:r>
              <a:rPr lang="ru-RU" baseline="0" dirty="0" smtClean="0"/>
              <a:t>индийский слон)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7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под «генами» понимаются </a:t>
            </a:r>
            <a:r>
              <a:rPr lang="ru-RU" dirty="0" err="1" smtClean="0"/>
              <a:t>белок</a:t>
            </a:r>
            <a:r>
              <a:rPr lang="ru-RU" baseline="0" dirty="0" err="1" smtClean="0"/>
              <a:t>-кодирующие</a:t>
            </a:r>
            <a:r>
              <a:rPr lang="ru-RU" baseline="0" dirty="0" smtClean="0"/>
              <a:t> участки.</a:t>
            </a:r>
          </a:p>
          <a:p>
            <a:r>
              <a:rPr lang="ru-RU" baseline="0" dirty="0" smtClean="0"/>
              <a:t>Генетический код почти универсален – во всяком случае у животных, растений и большинства бактерий и архей он един. Исключения редки и незначительны.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Синонимические</a:t>
            </a:r>
            <a:r>
              <a:rPr lang="ru-RU" baseline="0" dirty="0" smtClean="0"/>
              <a:t> мутации, как правило, нейтральны</a:t>
            </a:r>
          </a:p>
          <a:p>
            <a:r>
              <a:rPr lang="ru-RU" baseline="0" dirty="0" smtClean="0"/>
              <a:t>Замена остатка на близкий может быть нейтральной, </a:t>
            </a:r>
            <a:r>
              <a:rPr lang="ru-RU" baseline="0" dirty="0" err="1" smtClean="0"/>
              <a:t>слабовредной</a:t>
            </a:r>
            <a:r>
              <a:rPr lang="ru-RU" baseline="0" dirty="0" smtClean="0"/>
              <a:t> (например, порождать вариант с </a:t>
            </a:r>
            <a:r>
              <a:rPr lang="en-US" i="1" baseline="0" dirty="0" smtClean="0"/>
              <a:t>f</a:t>
            </a:r>
            <a:r>
              <a:rPr lang="en-US" baseline="0" dirty="0" smtClean="0"/>
              <a:t> = 0,9999)</a:t>
            </a:r>
            <a:r>
              <a:rPr lang="ru-RU" baseline="0" dirty="0" smtClean="0"/>
              <a:t> или вредной, изредка и летальной.</a:t>
            </a:r>
          </a:p>
          <a:p>
            <a:r>
              <a:rPr lang="ru-RU" baseline="0" dirty="0" smtClean="0"/>
              <a:t>Замена остатка на непохожий обычно вредная, часто летальная, но в некоторых случаях может быть и нейтральной.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Популяция (в данном</a:t>
            </a:r>
            <a:r>
              <a:rPr lang="ru-RU" baseline="0" dirty="0" smtClean="0"/>
              <a:t> случае) </a:t>
            </a:r>
            <a:r>
              <a:rPr lang="ru-RU" dirty="0" smtClean="0">
                <a:latin typeface="Times New Roman"/>
                <a:cs typeface="Times New Roman"/>
              </a:rPr>
              <a:t>– набор организмов, занимающих одну экологическую нишу;</a:t>
            </a:r>
            <a:r>
              <a:rPr lang="ru-RU" baseline="0" dirty="0" smtClean="0">
                <a:latin typeface="Times New Roman"/>
                <a:cs typeface="Times New Roman"/>
              </a:rPr>
              <a:t> из-за этого численность популяции ограничена сверху ресурсами ниши.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Бывают популяции быстро растущие, это означает, что популяция осваивает новую нишу. Бывают вымирающие популяции (при наступлении неблагоприятных условий). 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Но такие состояния не может продолжаться сколько-нибудь продолжительное время.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Поэтому в историческом контексте можно считать, что все популяции имеют постоянную численность, по крайней мере в среднем за несколько сотен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Полиморфизм</a:t>
            </a:r>
            <a:r>
              <a:rPr lang="ru-RU" baseline="0" dirty="0" smtClean="0"/>
              <a:t> = различие геномов разных членов одной популяции.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измерять </a:t>
            </a:r>
            <a:r>
              <a:rPr lang="ru-RU" dirty="0" smtClean="0"/>
              <a:t>время</a:t>
            </a:r>
            <a:r>
              <a:rPr lang="en-US" baseline="0" dirty="0" smtClean="0"/>
              <a:t> </a:t>
            </a:r>
            <a:r>
              <a:rPr lang="ru-RU" baseline="0" dirty="0" smtClean="0"/>
              <a:t>в секундах, </a:t>
            </a:r>
            <a:r>
              <a:rPr lang="ru-RU" baseline="0" dirty="0" smtClean="0"/>
              <a:t>а расстояние в шагах, то среднее удаление от исходной точки равно корню </a:t>
            </a:r>
            <a:r>
              <a:rPr lang="ru-RU" baseline="0" dirty="0" smtClean="0"/>
              <a:t>квадратному из </a:t>
            </a:r>
            <a:r>
              <a:rPr lang="en-US" i="1" baseline="0" dirty="0" smtClean="0"/>
              <a:t>T </a:t>
            </a:r>
            <a:r>
              <a:rPr lang="en-US" baseline="0" dirty="0" smtClean="0"/>
              <a:t>/10.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A987-7CF9-4EBB-A06C-2EAC39D232B9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D9A8-F043-4227-A80A-5E6DAAC77309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675-4408-49E5-AC2F-7025F94B9373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2705-3BBD-42C1-BED1-22C2C3382FF1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A1DE-7999-4423-99F2-E2192B7B6750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46B8-8C9C-425D-8C8C-5849A0B20ED9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6183-4CB4-4DA9-ACE6-4151125220FC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67D-6ABB-4286-8882-730951DCE164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1B3B-37B6-4EF1-8B95-1CFDBD5580CF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F2AF-05C3-4299-B548-FCDC87FE19F3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689-7D4B-460D-979A-199ACC949388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0C92-5C71-4CB6-8E39-BFEF97777221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as@belozersky.msu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Кто больше похож на человека, мышь или слон?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Сергей Александрович Спирин</a:t>
            </a:r>
          </a:p>
          <a:p>
            <a:r>
              <a:rPr lang="ru-RU" sz="1500" dirty="0"/>
              <a:t>Институт физико-химической биологии им. А.Н.Белозерского МГУ, Москва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МФК «</a:t>
            </a:r>
            <a:r>
              <a:rPr lang="ru-RU" dirty="0" err="1" smtClean="0"/>
              <a:t>Биоинформатика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весна 201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r>
              <a:rPr lang="ru-RU" dirty="0" smtClean="0"/>
              <a:t> февраля 201</a:t>
            </a:r>
            <a:r>
              <a:rPr lang="en-US" dirty="0"/>
              <a:t>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3" name="Рисунок 2" descr="2dn2-alph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6287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dirty="0" smtClean="0"/>
              <a:t>Аминокислотные остатки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3905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rcRect b="31156"/>
          <a:stretch>
            <a:fillRect/>
          </a:stretch>
        </p:blipFill>
        <p:spPr>
          <a:xfrm>
            <a:off x="2190750" y="1081087"/>
            <a:ext cx="4762500" cy="323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72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MVLSPADKTNVKAAWGKVGAHAGEYGAEALERMFLSFPTTKTYFPHFDLSHGSAQVKGHG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KKVADALTNAVAHVDDMPNALSALSDLHAHKLRVDPVNFKLLSHCLLVTLAAHLPAEFTP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AVHASLDKFLASVSTVLTSKYR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41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Третичная структура (</a:t>
            </a:r>
            <a:r>
              <a:rPr lang="en-US" dirty="0" smtClean="0"/>
              <a:t>3D-</a:t>
            </a:r>
            <a:r>
              <a:rPr lang="ru-RU" dirty="0" smtClean="0"/>
              <a:t>структура)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031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Первичная структура (последовательность)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MVLSGEDKSNIKAAWGKIGGHGAEYGAEALERMFASFPTTKTYFPHFDVSHGSAQVKGHG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MVLSDKDKTNVKATWSKVGDHASDYVAEALERMFFSFPTTKTYFPHFDLSHGSGQVKGHG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KKVADALASAAGHLDDLPGALSALSDLHAHKLRVDPVNFKLLSHCLLVTLASHHPADFTP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KKVGEALTQAVGHLDDLPSALSALSDLHAHKLRVDPVNFKLLSHCLLVTLSSHQPTEFTP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EVHASLDKFLSNVSTVLTSKYR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Названия последовательностей – из общедоступного банка </a:t>
            </a:r>
            <a:r>
              <a:rPr lang="en-US" dirty="0" err="1" smtClean="0"/>
              <a:t>Uniprot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http://www.uniprot.org/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Итого 8 позиций в пользу мнения «ближе слон»</a:t>
            </a:r>
          </a:p>
          <a:p>
            <a:pPr algn="ctr"/>
            <a:r>
              <a:rPr lang="ru-RU" dirty="0" smtClean="0"/>
              <a:t>12 позиций в пользу мнения «ближе мышь»</a:t>
            </a:r>
          </a:p>
          <a:p>
            <a:pPr algn="ctr"/>
            <a:r>
              <a:rPr lang="ru-RU" dirty="0" smtClean="0"/>
              <a:t>4 позиции в пользу мнения «одинаково далеко»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Добавим родственников для достоверности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GHVDD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AHVDD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SHHPA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DHVED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PGALSTLSDLHAHKLRVDPVNFKFLSHCLLVTL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CHHPG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MHASLDKFL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9530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MACMU = </a:t>
            </a:r>
            <a:r>
              <a:rPr lang="en-US" sz="1400" i="1" dirty="0" err="1" smtClean="0"/>
              <a:t>Macaca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mulatta</a:t>
            </a:r>
            <a:endParaRPr lang="en-US" sz="1400" i="1" dirty="0" smtClean="0"/>
          </a:p>
          <a:p>
            <a:r>
              <a:rPr lang="en-US" sz="1400" dirty="0" smtClean="0"/>
              <a:t>ELEMA = </a:t>
            </a:r>
            <a:r>
              <a:rPr lang="en-US" sz="1400" i="1" dirty="0" err="1" smtClean="0"/>
              <a:t>Elephas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maximus</a:t>
            </a:r>
            <a:r>
              <a:rPr lang="en-US" sz="1400" i="1" dirty="0" smtClean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индийский слон)</a:t>
            </a:r>
            <a:endParaRPr lang="en-US" sz="1400" i="1" dirty="0" smtClean="0"/>
          </a:p>
          <a:p>
            <a:r>
              <a:rPr lang="en-US" sz="1400" dirty="0" smtClean="0"/>
              <a:t>LOXAF = </a:t>
            </a:r>
            <a:r>
              <a:rPr lang="en-US" sz="1400" i="1" dirty="0" err="1" smtClean="0"/>
              <a:t>Loxodonta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africana</a:t>
            </a:r>
            <a:r>
              <a:rPr lang="ru-RU" sz="1400" i="1" dirty="0" smtClean="0"/>
              <a:t> </a:t>
            </a:r>
            <a:r>
              <a:rPr lang="ru-RU" sz="1400" dirty="0" smtClean="0"/>
              <a:t>(африканский слон)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HBA_MACMU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LA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GHVDD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HBA_HUMAN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NA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AHVDD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HBA_MOUSE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PGALSALSDLHAHKLRVDPVNFKLLSHCLLVTL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SHHPA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HBA_RAT  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KA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DHVED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PGALSTLSDLHAHKLRVDPVNFKFLSHCLLVTL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CHHPG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HBA_ELEMA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HBA_LOXAF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HBA_MACMU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HBA_HUMAN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HBA_MOUSE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HBA_RAT  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MHASLDKFL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HBA_ELEMA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HBA_LOXAF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953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Итого 10:7 в пользу предположения, что мышь ближе к человеку!</a:t>
            </a:r>
          </a:p>
          <a:p>
            <a:endParaRPr lang="ru-RU" sz="1400" i="1" dirty="0"/>
          </a:p>
          <a:p>
            <a:r>
              <a:rPr lang="ru-RU" sz="1400" i="1" dirty="0" smtClean="0"/>
              <a:t>Это не очень много (могло получиться случайно)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Бета-цепи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516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VTALWGKVNV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VTTLWGKVNV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RLLLVYPWT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VNGLWGKVNP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VSCLWGKVNS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GLAHLDNLKGTFATLSELHCDKLHVDPENFRLLGN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GLNHLDNLKGTFAQLSELHCDKLHVDPENFKLLGN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GLKHLDNLKGTFAHLSELHCDKLHVDPENFRLLGN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GLNHLDSLKGTFASLSELHCDKLHVDPENFRLLGN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KEFTPP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KEFTPQ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KEFTPC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KVVAGVASALAHKYH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KDFTPA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KVVAGVATALAHKYH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KEFTPD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KEFTPD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lnSpc>
                <a:spcPct val="9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0292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Ещё один слабый аргумент (15:10)</a:t>
            </a:r>
          </a:p>
          <a:p>
            <a:endParaRPr lang="ru-RU" sz="1400" dirty="0" smtClean="0"/>
          </a:p>
          <a:p>
            <a:r>
              <a:rPr lang="ru-RU" sz="1400" i="1" dirty="0" smtClean="0"/>
              <a:t>Но вместе уже немного убедительнее.</a:t>
            </a:r>
            <a:endParaRPr lang="ru-RU" sz="14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«Древо жизни»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39800"/>
            <a:ext cx="49276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Белков – десятки тысяч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последовательностей белков у каждого млекопитающего около 20 000</a:t>
            </a:r>
          </a:p>
          <a:p>
            <a:r>
              <a:rPr lang="ru-RU" dirty="0" smtClean="0"/>
              <a:t>Около 5 000 пригодны для реконструкции филогении всех млекопитающих</a:t>
            </a:r>
          </a:p>
          <a:p>
            <a:endParaRPr lang="ru-RU" dirty="0"/>
          </a:p>
          <a:p>
            <a:r>
              <a:rPr lang="ru-RU" dirty="0" smtClean="0"/>
              <a:t>На основании большого материала установлено почти наверняка, что общий предок слона и человека жил существенно раньше, чем общий предок мыши и человека.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Человек, шимпанзе, горилла, </a:t>
            </a:r>
            <a:r>
              <a:rPr lang="ru-RU" dirty="0" err="1" smtClean="0"/>
              <a:t>орангутан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MVLSPADKTNVKAAWGKVGAHAG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MVLSPADKTNVKTAWGKVGAHAG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YGAEALERMFLSFPTTKTYFPHFDLSHGSAQVK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AVHASLDKFLASVSTVLTSKYR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PANTR = </a:t>
            </a:r>
            <a:r>
              <a:rPr lang="en-US" i="1" dirty="0" smtClean="0"/>
              <a:t>Pan troglodytes</a:t>
            </a:r>
          </a:p>
          <a:p>
            <a:r>
              <a:rPr lang="en-US" dirty="0" smtClean="0"/>
              <a:t>PANPA = </a:t>
            </a:r>
            <a:r>
              <a:rPr lang="en-US" i="1" dirty="0" smtClean="0"/>
              <a:t>Pan </a:t>
            </a:r>
            <a:r>
              <a:rPr lang="en-US" i="1" dirty="0" err="1" smtClean="0"/>
              <a:t>paniscus</a:t>
            </a:r>
            <a:endParaRPr lang="en-US" i="1" dirty="0" smtClean="0"/>
          </a:p>
          <a:p>
            <a:r>
              <a:rPr lang="en-US" dirty="0" smtClean="0"/>
              <a:t>GORGO = </a:t>
            </a:r>
            <a:r>
              <a:rPr lang="en-US" i="1" dirty="0" smtClean="0"/>
              <a:t>Gorilla </a:t>
            </a:r>
            <a:r>
              <a:rPr lang="en-US" i="1" dirty="0" err="1" smtClean="0"/>
              <a:t>gorilla</a:t>
            </a:r>
            <a:endParaRPr lang="en-US" i="1" dirty="0" smtClean="0"/>
          </a:p>
          <a:p>
            <a:r>
              <a:rPr lang="en-US" dirty="0" smtClean="0"/>
              <a:t>PONPY = </a:t>
            </a:r>
            <a:r>
              <a:rPr lang="en-US" i="1" dirty="0" err="1" smtClean="0"/>
              <a:t>Pongo</a:t>
            </a:r>
            <a:r>
              <a:rPr lang="en-US" i="1" dirty="0" smtClean="0"/>
              <a:t> </a:t>
            </a:r>
            <a:r>
              <a:rPr lang="en-US" i="1" dirty="0" err="1" smtClean="0"/>
              <a:t>pygmaeus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334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орангутана</a:t>
            </a:r>
            <a:r>
              <a:rPr lang="ru-RU" dirty="0" smtClean="0"/>
              <a:t> два отличия, у гориллы – одно, у шимпанзе нет. Вывода сделать нельзя!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белки разные, но похожие?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88900"/>
            <a:ext cx="9297988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463550"/>
            <a:ext cx="85439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1600200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 smtClean="0"/>
              <a:t>Точечные замены в гене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127750"/>
            <a:ext cx="2133600" cy="365125"/>
          </a:xfrm>
        </p:spPr>
        <p:txBody>
          <a:bodyPr/>
          <a:lstStyle/>
          <a:p>
            <a:fld id="{5F2EBBE5-053C-4602-A123-7934C9B71A66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533525" y="3111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4635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57325" y="6159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Бактерия разделилась, и у одного из потомков произошла мутация.</a:t>
            </a:r>
          </a:p>
          <a:p>
            <a:r>
              <a:rPr lang="ru-RU" dirty="0"/>
              <a:t>(</a:t>
            </a:r>
            <a:r>
              <a:rPr lang="ru-RU" dirty="0" smtClean="0"/>
              <a:t>ошибка репликации, или повреждение ДНК и ошибка репарации).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Что будет с потомством мутанта? Увидим ли мы эту мутацию, если </a:t>
            </a:r>
            <a:r>
              <a:rPr lang="ru-RU" dirty="0" err="1" smtClean="0"/>
              <a:t>отсеквенируем</a:t>
            </a:r>
            <a:r>
              <a:rPr lang="ru-RU" dirty="0" smtClean="0"/>
              <a:t> 1 000 000 бактерий этого штамма через 10 лет?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 smtClean="0"/>
              <a:t>Ответ: примерно столько же, сколько сейчас.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 smtClean="0"/>
              <a:t>Ответ: примерно столько же, сколько сейчас.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подавляющего большинства популяций </a:t>
            </a:r>
            <a:r>
              <a:rPr lang="ru-RU" b="1" dirty="0" smtClean="0"/>
              <a:t>постоянна</a:t>
            </a:r>
            <a:r>
              <a:rPr lang="ru-RU" dirty="0" smtClean="0"/>
              <a:t> (по крайней мере на отрезках времени порядка лет) </a:t>
            </a:r>
            <a:r>
              <a:rPr lang="ru-RU" dirty="0" smtClean="0">
                <a:latin typeface="Times New Roman"/>
                <a:cs typeface="Times New Roman"/>
              </a:rPr>
              <a:t>– </a:t>
            </a:r>
            <a:r>
              <a:rPr lang="ru-RU" dirty="0" smtClean="0">
                <a:cs typeface="Times New Roman"/>
              </a:rPr>
              <a:t>погибает примерно столько же, сколько рождается.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Современная популяция человека – исключение!</a:t>
            </a:r>
          </a:p>
          <a:p>
            <a:endParaRPr lang="ru-RU" dirty="0"/>
          </a:p>
          <a:p>
            <a:r>
              <a:rPr lang="ru-RU" dirty="0" smtClean="0"/>
              <a:t>Если члены популяции генетически идентичны, то вероятность оставить потомство для всех </a:t>
            </a:r>
            <a:r>
              <a:rPr lang="ru-RU" b="1" dirty="0" smtClean="0"/>
              <a:t>одинакова</a:t>
            </a:r>
            <a:r>
              <a:rPr lang="ru-RU" dirty="0" smtClean="0"/>
              <a:t> (точнее, зависит от только от внешних факторов).</a:t>
            </a:r>
          </a:p>
          <a:p>
            <a:endParaRPr lang="ru-RU" i="1" dirty="0"/>
          </a:p>
          <a:p>
            <a:r>
              <a:rPr lang="ru-RU" sz="2000" b="1" i="1" dirty="0" smtClean="0"/>
              <a:t>Следствие: математическое ожидание числа потомков одной бактерии через достаточно большой промежуток времени равно 1.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Сейчас чаще рисуют так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8864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кода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генома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произойдёт с частотой через пару суток?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генома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произойдёт с частотой через пару суток?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частота либо немного возрастёт, либо немного упадёт. То и другое примерно равновероятно.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Случайное блуждание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Частота любого нейтрального полиморфизма постоянно колеблется случайным образом.</a:t>
            </a:r>
          </a:p>
          <a:p>
            <a:r>
              <a:rPr lang="ru-RU" dirty="0" smtClean="0"/>
              <a:t>Математическая модель такого процесса называется «случайное блуждание».</a:t>
            </a:r>
          </a:p>
          <a:p>
            <a:endParaRPr lang="ru-RU" dirty="0"/>
          </a:p>
          <a:p>
            <a:r>
              <a:rPr lang="ru-RU" i="1" dirty="0" smtClean="0"/>
              <a:t>На тротуаре стоит пьяный и каждые 10 сек. делает шаг либо направо, либо налево, случайно выбирая направление. Как далеко он уйдёт за время </a:t>
            </a:r>
            <a:r>
              <a:rPr lang="en-US" i="1" dirty="0" smtClean="0"/>
              <a:t>T?</a:t>
            </a:r>
            <a:endParaRPr lang="ru-RU" i="1" dirty="0" smtClean="0"/>
          </a:p>
          <a:p>
            <a:endParaRPr lang="en-US" i="1" dirty="0" smtClean="0"/>
          </a:p>
          <a:p>
            <a:r>
              <a:rPr lang="ru-RU" i="1" dirty="0" smtClean="0"/>
              <a:t>Ответ: в среднем на расстояние, пропорциональное квадратному корню из </a:t>
            </a:r>
            <a:r>
              <a:rPr lang="en-US" i="1" dirty="0" smtClean="0"/>
              <a:t>T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Случайное блуждание с поглощением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 длинной дамбе идёт пьяный и с каждым шагом отклоняется либо на полметра вправо, либо на полметра влево. Как скоро он свалится с дамбы?</a:t>
            </a:r>
          </a:p>
          <a:p>
            <a:r>
              <a:rPr lang="ru-RU" b="1" i="1" dirty="0" smtClean="0"/>
              <a:t>Ответ:</a:t>
            </a:r>
            <a:r>
              <a:rPr lang="ru-RU" i="1" dirty="0" smtClean="0"/>
              <a:t> скоро…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частота генетического варианта достигает 100% или 0%, процесс её изменения прекращается.</a:t>
            </a:r>
          </a:p>
          <a:p>
            <a:endParaRPr lang="ru-RU" dirty="0"/>
          </a:p>
          <a:p>
            <a:r>
              <a:rPr lang="ru-RU" b="1" dirty="0" smtClean="0"/>
              <a:t>За исторически короткое время любой нейтральный вариант либо исчезает из популяции, либо закрепляется в ней!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 закрепления новых нейтральных (или почти нейтральных)  вариантов называется «генетический дрейф».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Генетический дрейф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Вероятность закрепиться для новой нейтральной мутации очень мала, но не 0.</a:t>
            </a:r>
          </a:p>
          <a:p>
            <a:endParaRPr lang="ru-RU" dirty="0"/>
          </a:p>
          <a:p>
            <a:r>
              <a:rPr lang="ru-RU" dirty="0" smtClean="0"/>
              <a:t>Организмов в популяции много, мутаций в них происходит тоже много</a:t>
            </a:r>
          </a:p>
          <a:p>
            <a:r>
              <a:rPr lang="ru-RU" dirty="0" smtClean="0"/>
              <a:t>(примерно 10</a:t>
            </a:r>
            <a:r>
              <a:rPr lang="ru-RU" baseline="30000" dirty="0" smtClean="0"/>
              <a:t>−8</a:t>
            </a:r>
            <a:r>
              <a:rPr lang="ru-RU" dirty="0" smtClean="0"/>
              <a:t> на п.н. на поколение – каждая сотая новорождённая бактерия несёт новую мутацию). Значительная доля мутаций нейтральна.</a:t>
            </a:r>
          </a:p>
          <a:p>
            <a:endParaRPr lang="ru-RU" dirty="0"/>
          </a:p>
          <a:p>
            <a:r>
              <a:rPr lang="ru-RU" dirty="0" smtClean="0"/>
              <a:t>Итог: геномы независимых популяций начинают различаться, чем дальше, тем больше – в них независимо накапливаются нейтральные мутации.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если мутация не нейтральна?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Каждому варианту генома можно сопоставить его «приспособленность»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ru-RU" dirty="0"/>
              <a:t>=</a:t>
            </a:r>
            <a:r>
              <a:rPr lang="ru-RU" dirty="0" smtClean="0"/>
              <a:t>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организма с таким геномом (через какой-то фиксированный промежуток времени).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подавляющем большинстве случаев новая мутация порождает либо нейтральный вариант (</a:t>
            </a:r>
            <a:r>
              <a:rPr lang="en-US" i="1" dirty="0" smtClean="0"/>
              <a:t>f </a:t>
            </a:r>
            <a:r>
              <a:rPr lang="en-US" dirty="0" smtClean="0"/>
              <a:t>= 1) </a:t>
            </a:r>
            <a:r>
              <a:rPr lang="ru-RU" dirty="0" smtClean="0"/>
              <a:t>либо вредный (</a:t>
            </a:r>
            <a:r>
              <a:rPr lang="en-US" i="1" dirty="0" smtClean="0"/>
              <a:t>f </a:t>
            </a:r>
            <a:r>
              <a:rPr lang="en-US" dirty="0" smtClean="0"/>
              <a:t>&lt; 1</a:t>
            </a:r>
            <a:r>
              <a:rPr lang="ru-RU" dirty="0" smtClean="0"/>
              <a:t>).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Вредный вариант тоже начинает «блуждать», но вероятность «шага вверх» оказывается меньше вероятности «шага вниз». Это очень сильно уменьшает вероятность закрепления – тем сильнее, чем меньше </a:t>
            </a:r>
            <a:r>
              <a:rPr lang="en-US" i="1" dirty="0" smtClean="0"/>
              <a:t>f</a:t>
            </a:r>
            <a:r>
              <a:rPr lang="ru-RU" dirty="0" smtClean="0"/>
              <a:t>, и тем сильнее, чем больше популяция.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Явление невозможности закрепления вредной мутации называется </a:t>
            </a:r>
            <a:r>
              <a:rPr lang="ru-RU" b="1" dirty="0" smtClean="0"/>
              <a:t>стабилизирующий отбор</a:t>
            </a:r>
            <a:r>
              <a:rPr lang="ru-RU" dirty="0" smtClean="0"/>
              <a:t> или же </a:t>
            </a:r>
            <a:r>
              <a:rPr lang="ru-RU" b="1" dirty="0" smtClean="0"/>
              <a:t>отрицательный отбор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Положительный отбор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вдруг </a:t>
            </a:r>
            <a:r>
              <a:rPr lang="en-US" i="1" dirty="0" smtClean="0"/>
              <a:t>f </a:t>
            </a:r>
            <a:r>
              <a:rPr lang="en-US" dirty="0" smtClean="0"/>
              <a:t>&gt; 1</a:t>
            </a:r>
            <a:r>
              <a:rPr lang="ru-RU" dirty="0" smtClean="0"/>
              <a:t> </a:t>
            </a:r>
            <a:r>
              <a:rPr lang="en-US" dirty="0" smtClean="0"/>
              <a:t>, </a:t>
            </a:r>
            <a:r>
              <a:rPr lang="ru-RU" dirty="0" smtClean="0"/>
              <a:t>то вероятность закрепления мутации вырастает во много раз.</a:t>
            </a:r>
          </a:p>
          <a:p>
            <a:r>
              <a:rPr lang="ru-RU" dirty="0" smtClean="0"/>
              <a:t>Процесс закрепления полезных мутаций называется </a:t>
            </a:r>
            <a:r>
              <a:rPr lang="ru-RU" b="1" dirty="0" smtClean="0"/>
              <a:t>положительным отбором.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Собственно, полезных мутаций так мало именно потому, что большинство возможных полезных мутаций уже закрепились.</a:t>
            </a:r>
          </a:p>
          <a:p>
            <a:endParaRPr lang="ru-RU" dirty="0"/>
          </a:p>
          <a:p>
            <a:r>
              <a:rPr lang="ru-RU" dirty="0" smtClean="0"/>
              <a:t>Обычно полезные мутации начинают появляться в заметном количестве только при изменении условий жизни организмов – например при появлении нового источника пищи или новой опасности или попадании части популяции в другой климат…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Мутации возникают случайно.</a:t>
            </a:r>
            <a:endParaRPr lang="ru-RU" sz="1400" dirty="0"/>
          </a:p>
          <a:p>
            <a:endParaRPr lang="ru-RU" dirty="0"/>
          </a:p>
          <a:p>
            <a:r>
              <a:rPr lang="ru-RU" dirty="0"/>
              <a:t>Конкретная мутация может быть:</a:t>
            </a:r>
            <a:endParaRPr lang="ru-RU" sz="1400" dirty="0"/>
          </a:p>
          <a:p>
            <a:pPr lvl="1"/>
            <a:r>
              <a:rPr lang="ru-RU" dirty="0"/>
              <a:t> летальной;</a:t>
            </a:r>
          </a:p>
          <a:p>
            <a:pPr lvl="1"/>
            <a:r>
              <a:rPr lang="ru-RU" dirty="0"/>
              <a:t> вредной;</a:t>
            </a:r>
          </a:p>
          <a:p>
            <a:pPr lvl="1"/>
            <a:r>
              <a:rPr lang="ru-RU" dirty="0"/>
              <a:t> </a:t>
            </a:r>
            <a:r>
              <a:rPr lang="ru-RU" dirty="0" err="1"/>
              <a:t>слабовредной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 нейтральной;</a:t>
            </a:r>
          </a:p>
          <a:p>
            <a:pPr lvl="1"/>
            <a:r>
              <a:rPr lang="ru-RU" dirty="0"/>
              <a:t> полезной.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Мутация порождает </a:t>
            </a:r>
            <a:r>
              <a:rPr lang="ru-RU" b="1" dirty="0"/>
              <a:t>полиморфизм данного белка в популяции.</a:t>
            </a:r>
          </a:p>
          <a:p>
            <a:r>
              <a:rPr lang="ru-RU" dirty="0"/>
              <a:t>Доля каждого варианта подвержена случайным изменением (модель: «случайное блуждание с поглощением»).</a:t>
            </a:r>
          </a:p>
          <a:p>
            <a:r>
              <a:rPr lang="ru-RU" dirty="0"/>
              <a:t>За исторически короткое время один из вариантов (старый или новый) исчезает. Во втором случае говорят, что мутация </a:t>
            </a:r>
            <a:r>
              <a:rPr lang="ru-RU" b="1" dirty="0"/>
              <a:t>закрепилась.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на дом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Зайдите на сайт банка </a:t>
            </a:r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la-Latn" dirty="0" smtClean="0">
                <a:hlinkClick r:id="rId3"/>
              </a:rPr>
              <a:t>http://www.uniprot.org/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Попробуйте, пользуясь поиском, ответить на вопросы: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сколько </a:t>
            </a:r>
            <a:r>
              <a:rPr lang="ru-RU" dirty="0" err="1" smtClean="0"/>
              <a:t>альфа-цепей</a:t>
            </a:r>
            <a:r>
              <a:rPr lang="ru-RU" dirty="0" smtClean="0"/>
              <a:t> и сколько </a:t>
            </a:r>
            <a:r>
              <a:rPr lang="ru-RU" dirty="0" err="1" smtClean="0"/>
              <a:t>бета-цепей</a:t>
            </a:r>
            <a:r>
              <a:rPr lang="ru-RU" dirty="0" smtClean="0"/>
              <a:t> гемоглобинов млекопитающих описано в базе?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есть ли среди них цепи гемоглобинов представителей отряда броненосцев (</a:t>
            </a:r>
            <a:r>
              <a:rPr lang="la-Latn" i="1" dirty="0" smtClean="0"/>
              <a:t>Cingulata</a:t>
            </a:r>
            <a:r>
              <a:rPr lang="ru-RU" dirty="0" smtClean="0"/>
              <a:t>)? Если да, подравняйте их к соответствующим цепям из данной презентации.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сколько описано цепей гемоглобинов человека (есть ли ещё субъединицы гемоглобина, помимо альфа и бета, и как они называются?) Попробуйте выяснить что-нибудь о роли какого-нибудь из них в организме.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7162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Подсказки см. в заметках к слайду.</a:t>
            </a:r>
          </a:p>
          <a:p>
            <a:r>
              <a:rPr lang="ru-RU" dirty="0" smtClean="0"/>
              <a:t>Ответы и материалы (последовательности) присылайте на адрес </a:t>
            </a:r>
            <a:r>
              <a:rPr lang="en-US" dirty="0" smtClean="0">
                <a:hlinkClick r:id="rId4"/>
              </a:rPr>
              <a:t>sas@belozersky.msu.ru</a:t>
            </a:r>
            <a:endParaRPr lang="en-US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Важно: </a:t>
            </a:r>
            <a:r>
              <a:rPr lang="ru-RU" dirty="0" smtClean="0"/>
              <a:t>в ответах </a:t>
            </a:r>
            <a:r>
              <a:rPr lang="ru-RU" dirty="0" err="1" smtClean="0"/>
              <a:t>скриншоты</a:t>
            </a:r>
            <a:r>
              <a:rPr lang="ru-RU" dirty="0" smtClean="0"/>
              <a:t> страниц и </a:t>
            </a:r>
            <a:r>
              <a:rPr lang="en-US" dirty="0" smtClean="0"/>
              <a:t>copy-paste </a:t>
            </a:r>
            <a:r>
              <a:rPr lang="ru-RU" dirty="0" smtClean="0"/>
              <a:t>английского текста не принимаются, напишите </a:t>
            </a:r>
            <a:r>
              <a:rPr lang="ru-RU" b="1" dirty="0" smtClean="0"/>
              <a:t>своими словами</a:t>
            </a:r>
            <a:r>
              <a:rPr lang="ru-RU" dirty="0" smtClean="0"/>
              <a:t> то, что удалось понять. </a:t>
            </a:r>
            <a:r>
              <a:rPr lang="ru-RU" sz="1400" dirty="0" err="1" smtClean="0"/>
              <a:t>Скриншоты</a:t>
            </a:r>
            <a:r>
              <a:rPr lang="ru-RU" sz="1400" dirty="0" smtClean="0"/>
              <a:t> можно включать в ответ, но они не заменяют связного текста, а могут лишь иллюстрировать его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родственники, но кто ближайший?</a:t>
            </a:r>
            <a:endParaRPr lang="ru-RU" dirty="0"/>
          </a:p>
        </p:txBody>
      </p:sp>
      <p:sp>
        <p:nvSpPr>
          <p:cNvPr id="16390" name="AutoShape 6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&amp;Kcy;&amp;acy;&amp;rcy;&amp;tcy;&amp;icy;&amp;ncy;&amp;kcy;&amp;icy; &amp;pcy;&amp;ocy; &amp;zcy;&amp;acy;&amp;pcy;&amp;rcy;&amp;ocy;&amp;scy;&amp;ucy; elephant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2126" y="1354748"/>
            <a:ext cx="3981873" cy="3445852"/>
          </a:xfrm>
          <a:prstGeom prst="rect">
            <a:avLst/>
          </a:prstGeom>
        </p:spPr>
      </p:pic>
      <p:pic>
        <p:nvPicPr>
          <p:cNvPr id="16398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1134908" cy="25146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5058" name="AutoShape 2" descr="&amp;Kcy;&amp;acy;&amp;rcy;&amp;tcy;&amp;icy;&amp;ncy;&amp;kcy;&amp;icy; &amp;pcy;&amp;ocy; &amp;zcy;&amp;acy;&amp;pcy;&amp;rcy;&amp;ocy;&amp;scy;&amp;ucy; &amp;mcy;&amp;ycy;&amp;sh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3276600" y="3683508"/>
            <a:ext cx="914400" cy="4084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781800" y="2286000"/>
            <a:ext cx="880533" cy="762000"/>
          </a:xfrm>
          <a:prstGeom prst="rect">
            <a:avLst/>
          </a:prstGeom>
        </p:spPr>
      </p:pic>
      <p:pic>
        <p:nvPicPr>
          <p:cNvPr id="10" name="Рисунок 9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029200" y="4724400"/>
            <a:ext cx="880533" cy="76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варианта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990600" y="15240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24200" y="1676400"/>
            <a:ext cx="240738" cy="533400"/>
          </a:xfrm>
          <a:prstGeom prst="rect">
            <a:avLst/>
          </a:prstGeom>
          <a:noFill/>
        </p:spPr>
      </p:pic>
      <p:pic>
        <p:nvPicPr>
          <p:cNvPr id="6" name="Рисунок 5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895600" y="2590800"/>
            <a:ext cx="880533" cy="762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3048000" y="41910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81600" y="5410200"/>
            <a:ext cx="240738" cy="533400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4800600" y="17526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34200" y="1828800"/>
            <a:ext cx="240738" cy="533400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Рисунок 15" descr="mouse.jpeg"/>
          <p:cNvPicPr>
            <a:picLocks noChangeAspect="1"/>
          </p:cNvPicPr>
          <p:nvPr/>
        </p:nvPicPr>
        <p:blipFill>
          <a:blip r:embed="rId5" cstate="print"/>
          <a:srcRect b="21177"/>
          <a:stretch>
            <a:fillRect/>
          </a:stretch>
        </p:blipFill>
        <p:spPr>
          <a:xfrm>
            <a:off x="3124200" y="2362200"/>
            <a:ext cx="460614" cy="205742"/>
          </a:xfrm>
          <a:prstGeom prst="rect">
            <a:avLst/>
          </a:prstGeom>
        </p:spPr>
      </p:pic>
      <p:pic>
        <p:nvPicPr>
          <p:cNvPr id="17" name="Рисунок 16" descr="mouse.jpeg"/>
          <p:cNvPicPr>
            <a:picLocks noChangeAspect="1"/>
          </p:cNvPicPr>
          <p:nvPr/>
        </p:nvPicPr>
        <p:blipFill>
          <a:blip r:embed="rId5" cstate="print"/>
          <a:srcRect b="21177"/>
          <a:stretch>
            <a:fillRect/>
          </a:stretch>
        </p:blipFill>
        <p:spPr>
          <a:xfrm>
            <a:off x="6934200" y="3048000"/>
            <a:ext cx="460614" cy="205742"/>
          </a:xfrm>
          <a:prstGeom prst="rect">
            <a:avLst/>
          </a:prstGeom>
        </p:spPr>
      </p:pic>
      <p:pic>
        <p:nvPicPr>
          <p:cNvPr id="18" name="Рисунок 17" descr="mouse.jpeg"/>
          <p:cNvPicPr>
            <a:picLocks noChangeAspect="1"/>
          </p:cNvPicPr>
          <p:nvPr/>
        </p:nvPicPr>
        <p:blipFill>
          <a:blip r:embed="rId5" cstate="print"/>
          <a:srcRect b="21177"/>
          <a:stretch>
            <a:fillRect/>
          </a:stretch>
        </p:blipFill>
        <p:spPr>
          <a:xfrm>
            <a:off x="5181600" y="4572000"/>
            <a:ext cx="460614" cy="2057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  <p:pic>
        <p:nvPicPr>
          <p:cNvPr id="3" name="Рисунок 2" descr="2dn2.p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371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Раскраска атомов по химическим элементам</a:t>
            </a:r>
            <a:endParaRPr lang="ru-RU" dirty="0"/>
          </a:p>
        </p:txBody>
      </p:sp>
      <p:pic>
        <p:nvPicPr>
          <p:cNvPr id="4" name="Рисунок 3" descr="2dn2-cp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295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 это, строго говоря , комплекс из нескольких молекул</a:t>
            </a:r>
            <a:endParaRPr lang="ru-RU" dirty="0"/>
          </a:p>
        </p:txBody>
      </p:sp>
      <p:pic>
        <p:nvPicPr>
          <p:cNvPr id="4" name="Рисунок 3" descr="2dn2-m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3" name="Рисунок 2" descr="2dn2-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1960</Words>
  <Application>Microsoft Office PowerPoint</Application>
  <PresentationFormat>Экран (4:3)</PresentationFormat>
  <Paragraphs>355</Paragraphs>
  <Slides>39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Courier New</vt:lpstr>
      <vt:lpstr>Times New Roman</vt:lpstr>
      <vt:lpstr>Wingdings</vt:lpstr>
      <vt:lpstr>Тема Office</vt:lpstr>
      <vt:lpstr>Кто больше похож на человека, мышь или слон?</vt:lpstr>
      <vt:lpstr>«Древо жизни»</vt:lpstr>
      <vt:lpstr>Сейчас чаще рисуют так</vt:lpstr>
      <vt:lpstr>Все родственники, но кто ближайший?</vt:lpstr>
      <vt:lpstr>Три варианта</vt:lpstr>
      <vt:lpstr>Молекула гемоглобина</vt:lpstr>
      <vt:lpstr>Молекула гемоглобина</vt:lpstr>
      <vt:lpstr>Молекула гемоглобина</vt:lpstr>
      <vt:lpstr>Альфа-цепь гемоглобина</vt:lpstr>
      <vt:lpstr>Альфа-цепь гемоглобина</vt:lpstr>
      <vt:lpstr>Альфа-цепь гемоглобина</vt:lpstr>
      <vt:lpstr>Аминокислотные остатки</vt:lpstr>
      <vt:lpstr>Альфа-цепь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Бета-цепи гемоглобина</vt:lpstr>
      <vt:lpstr>Белков – десятки тысяч</vt:lpstr>
      <vt:lpstr>Человек, шимпанзе, горилла, орангутан</vt:lpstr>
      <vt:lpstr>Почему белки разные, но похожие?</vt:lpstr>
      <vt:lpstr>Презентация PowerPoint</vt:lpstr>
      <vt:lpstr>Презентация PowerPoint</vt:lpstr>
      <vt:lpstr>Точечные замены в гене</vt:lpstr>
      <vt:lpstr>Судьба мутации</vt:lpstr>
      <vt:lpstr>Потомство бактерии</vt:lpstr>
      <vt:lpstr>Потомство бактерии</vt:lpstr>
      <vt:lpstr>Потомство бактерии</vt:lpstr>
      <vt:lpstr>Судьба нейтральной мутации</vt:lpstr>
      <vt:lpstr>Судьба нейтральной мутации</vt:lpstr>
      <vt:lpstr>Судьба нейтральной мутации</vt:lpstr>
      <vt:lpstr>Случайное блуждание</vt:lpstr>
      <vt:lpstr>Случайное блуждание с поглощением</vt:lpstr>
      <vt:lpstr>Генетический дрейф</vt:lpstr>
      <vt:lpstr>А если мутация не нейтральна?</vt:lpstr>
      <vt:lpstr>Положительный отбор</vt:lpstr>
      <vt:lpstr>Эволюция белков</vt:lpstr>
      <vt:lpstr>Задания на дом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больше похож на человека, мышь или слон?</dc:title>
  <dc:creator>Spirin</dc:creator>
  <cp:lastModifiedBy>Spirin</cp:lastModifiedBy>
  <cp:revision>52</cp:revision>
  <dcterms:created xsi:type="dcterms:W3CDTF">2016-03-24T08:22:01Z</dcterms:created>
  <dcterms:modified xsi:type="dcterms:W3CDTF">2019-02-27T09:00:46Z</dcterms:modified>
</cp:coreProperties>
</file>