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13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74ef5b03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74ef5b03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74ef5b03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74ef5b03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74ef5b03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74ef5b032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742f12be4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742f12be4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742f12be4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742f12be4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742f12be4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742f12be4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74ef5b032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74ef5b032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74ef5b032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74ef5b032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74ef5b032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74ef5b032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742f12be4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742f12be4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1 shows the exponential increase in DNA sequence information deposited in the High-Throughput Genomic Sequences (HTGS) division of GenBank by the end of the shotgun phase. Indeed, the shotgun phase yielded 90% of the human genome sequence in draft form.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2178632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2178632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742f12be4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742f12be4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Геном -- за три года. А то те очень долго всё делают и дорого. И хотел быстрый, может не такой аккуратный метод, чтобы быстрее сделать геном и его можно было использовать для медицинских целей. Но подвох -- хотел сделать доступ к нему платным. То есть он не эдакий меценат, а серьёзный бизнесмен со своими претензиями. И ещё хотел гены запатентовать до того, как геном будет депонирован в какую-то его базу данных. То есть хотел контролировать, у кого будет доступ к информации. 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wet earwax,[43] increased risk of antisocial behavior, Alzheimer's and cardiovascular diseases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/>
              <a:t>крейг вентер: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/>
              <a:t>в школе так себе учился, на C и D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/>
              <a:t>было пофиг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/>
              <a:t>потом он был призван и участвовал в войне во Вьетнаме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/>
              <a:t>там хотел закончить жизнь самоубийством, заплыв глубоко в море. но там он встретил акул, которые кружились вокруг него, и у него что-то там поменялось.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/>
              <a:t>постоянно там были раненные -- и ему стала интересна биомедицина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/>
              <a:t>бакалвр в химии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/>
              <a:t>PhD в физиологии и фармакологии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/>
              <a:t>метод дробовика был общественностью того времени отвергнут, т.к. неаккуратный и вообще почти всегда против всего нового. метод начали потом широко применять.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/>
              <a:t>поэтому он создал Celera Genomics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/>
              <a:t>проект Метагеном океана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синтетическая жизнь -- теперь у него свой институт Крейга Вентера</a:t>
            </a:r>
            <a:endParaRPr sz="7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21786324d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21786324d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21786324d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21786324d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742f12be4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742f12be4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Были времена, когда геном был дороже и они вот хотели сделать, чтобы и себя сделать знаменитыми, и чтобы общественность пользовалась и изучала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Спрятал ген apolipoprotein 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 ещё есть ещё геном Стива Джобса, но он не в публичном доступе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А так много есть геномов, но там политика конфиденциальности и нет привязки к именам, так что это просто данные, иногда с признаками типа болезнь или рост/вес/происхождение/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В 2007 году ему отсеквенировали и выдали на 2 DVD дисках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Вентер говорит, что собирали плохо и глобальные перестройки, а не точечные мутации, те засечь не сумели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А в другой работе сказано, что там дальше вырезали по 2Мб кусок вокруг, потому что LD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Про Чада и как секвенируют геномы коров и на хардах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742f12be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742f12be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Апрель 2003 -- полная последовательность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742f12be4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742f12be4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https://www.nature.com/scitable/topicpage/dna-sequencing-technologies-key-to-the-human-828#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74ef5b032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74ef5b032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742f12be4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742f12be4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Segmental Duplications</a:t>
            </a:r>
            <a:r>
              <a:rPr lang="en">
                <a:solidFill>
                  <a:schemeClr val="dk1"/>
                </a:solidFill>
              </a:rPr>
              <a:t> (SDs) are long DNA sequences (typically defined as being &gt; 1kb in length) that have nearly identical sequences (90-100%) and exist in multiple locations as a result of </a:t>
            </a:r>
            <a:r>
              <a:rPr lang="en" b="1">
                <a:solidFill>
                  <a:schemeClr val="dk1"/>
                </a:solidFill>
              </a:rPr>
              <a:t>duplication</a:t>
            </a:r>
            <a:r>
              <a:rPr lang="en">
                <a:solidFill>
                  <a:schemeClr val="dk1"/>
                </a:solidFill>
              </a:rPr>
              <a:t> events.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Misc. значит разные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74ef5b032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74ef5b032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74ef5b032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74ef5b032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https://www.nature.com/scitable/topicpage/dna-sequencing-technologies-key-to-the-human-828#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742f12be4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742f12be4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74ef5b032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74ef5b032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74ef5b032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74ef5b032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Синтения -- физическая колокализация фрагментов генома на хромосоме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Рекомбинация между участками, находящимися рядом, менее вероятна.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74ef5b032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74ef5b032_1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Геном мыши раскрашен одинаковым цветом, а человека показан перемешанным, то есть показывает, как куски успели поменяться.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Например, такая-то хромосома состоит из кусков такой-то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example, the majority of human chromosome 1 is composed of (i.e. is syntenic to) mouse chromosomes 4, 3 and 1.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Это они по разным хромосомам из-за rearrangements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Чем меньше их, тем ближе виды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74ef5b032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74ef5b032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полигенные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74ef5b032_1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74ef5b032_1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74ef5b032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74ef5b032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Стало понятно, что есть неопределённые гены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Что есть спласинг, от этого много так белков и различных изоформ. То есть 1 ген == несколько изоформ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Гены неравномерно распределены по хромосомам -- много в GC богатых и мало в GC бедных.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Кроме генов, кодирующих белки, человеческий геном содержит тысячи РНК-генов, включая транспортную РНК (tRNA), рибосомную РНК, микроРНК и прочие не кодирующие белок РНК последовательности.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74ef5b032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74ef5b032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74ef5b032_1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74ef5b032_1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74ef5b032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74ef5b032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742f12be4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742f12be4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Сначала Hansemann 1981 год посмотрел клетки и нашёл там 18, 24 и более 40 хромосом соответственно.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И вообще думали долгое время, что это между 16 и 36, в среднем думали на 24 штуки.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Потом решили, что их 47 (то есть 23 пары + Х)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А потом нашли ещё в 1921 году У хромосому. И решили, что всего у человека 48 хромосом.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Потом посмотрели и увидели, что где-то есть сведения о 46 хромосомах. И т.к. Странно было бы, если бы количество хромосом терялось при развитии, то решили ещё раз посмотреть.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21786324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21786324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21786324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21786324d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742f12be4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742f12be4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В то время число хромосом у разных видов было известно, и чаще это были такие, у которых хромосом мало.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Можем изучать многое -- мутации, отбор, изменение численности популяции (по отбору), раки (изменения в них), разные хромосомные абберации,  но для этого вообще надо понимать с чем работаем и сколько хромосом и если мы рассматриваем какой-то определённый участок, то где он вообще находится.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Писали, что летом решили поработать и поисктаь. И не получилось на досттаочно большой выборке клеток получить 48 хромосом, почти везде 46 находили. И потом читали, что не только у них так не получалось.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 так думали на протяжении 3 лет, что хромосом 48 (с 1928 года).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Там были не очень хорошие методы -- брали ктеку, резали, а потом считали и как бы воссоздавали где какая хромосома в ядре. Ядро целиком не было видно. .и вроде бы там вообще на том 1 примере были хромосомные аберрации у человека.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74ef5b032_1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74ef5b032_1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74ef5b0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74ef5b0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065525" y="237300"/>
            <a:ext cx="71097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Геном человека</a:t>
            </a:r>
            <a:endParaRPr sz="4800" b="1"/>
          </a:p>
        </p:txBody>
      </p:sp>
      <p:sp>
        <p:nvSpPr>
          <p:cNvPr id="55" name="Google Shape;55;p13"/>
          <p:cNvSpPr txBox="1"/>
          <p:nvPr/>
        </p:nvSpPr>
        <p:spPr>
          <a:xfrm>
            <a:off x="7061400" y="4499350"/>
            <a:ext cx="19179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Надежда Потапова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ФББ МГУ, ИППИ РАН</a:t>
            </a:r>
            <a:endParaRPr sz="1000"/>
          </a:p>
        </p:txBody>
      </p:sp>
      <p:sp>
        <p:nvSpPr>
          <p:cNvPr id="56" name="Google Shape;56;p13"/>
          <p:cNvSpPr txBox="1"/>
          <p:nvPr/>
        </p:nvSpPr>
        <p:spPr>
          <a:xfrm>
            <a:off x="2266650" y="4654325"/>
            <a:ext cx="46107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13.03.2019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8063" y="1154875"/>
            <a:ext cx="3107864" cy="334447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5259750" y="4557475"/>
            <a:ext cx="1327200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Wikimedia commons</a:t>
            </a:r>
            <a:endParaRPr sz="600"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000" y="197725"/>
            <a:ext cx="4309101" cy="34290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3350" y="245763"/>
            <a:ext cx="3569450" cy="33329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4" name="Google Shape;144;p22"/>
          <p:cNvSpPr txBox="1"/>
          <p:nvPr/>
        </p:nvSpPr>
        <p:spPr>
          <a:xfrm>
            <a:off x="5722800" y="3724425"/>
            <a:ext cx="3109500" cy="2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https://triplexsyndrome.wikispaces.com/</a:t>
            </a:r>
            <a:endParaRPr sz="600"/>
          </a:p>
        </p:txBody>
      </p:sp>
      <p:sp>
        <p:nvSpPr>
          <p:cNvPr id="145" name="Google Shape;145;p22"/>
          <p:cNvSpPr txBox="1"/>
          <p:nvPr/>
        </p:nvSpPr>
        <p:spPr>
          <a:xfrm>
            <a:off x="3138450" y="3663675"/>
            <a:ext cx="1327200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Wikimedia commons</a:t>
            </a:r>
            <a:endParaRPr sz="600"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000" y="197725"/>
            <a:ext cx="4309101" cy="34290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3350" y="245763"/>
            <a:ext cx="3569450" cy="33329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5" name="Google Shape;155;p23"/>
          <p:cNvSpPr txBox="1"/>
          <p:nvPr/>
        </p:nvSpPr>
        <p:spPr>
          <a:xfrm>
            <a:off x="5722800" y="3662738"/>
            <a:ext cx="3109500" cy="2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https://triplexsyndrome.wikispaces.com/</a:t>
            </a:r>
            <a:endParaRPr sz="600"/>
          </a:p>
        </p:txBody>
      </p:sp>
      <p:sp>
        <p:nvSpPr>
          <p:cNvPr id="156" name="Google Shape;156;p23"/>
          <p:cNvSpPr txBox="1"/>
          <p:nvPr/>
        </p:nvSpPr>
        <p:spPr>
          <a:xfrm>
            <a:off x="311700" y="3663675"/>
            <a:ext cx="1327200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Wikimedia commons</a:t>
            </a:r>
            <a:endParaRPr sz="600"/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525" y="2369950"/>
            <a:ext cx="4552950" cy="23812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8" name="Google Shape;158;p23"/>
          <p:cNvSpPr txBox="1"/>
          <p:nvPr/>
        </p:nvSpPr>
        <p:spPr>
          <a:xfrm>
            <a:off x="4029550" y="4751200"/>
            <a:ext cx="2760600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doi: 10.1007/s12098-009-0288-6.</a:t>
            </a:r>
            <a:endParaRPr sz="600"/>
          </a:p>
        </p:txBody>
      </p:sp>
      <p:sp>
        <p:nvSpPr>
          <p:cNvPr id="159" name="Google Shape;15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>
            <a:spLocks noGrp="1"/>
          </p:cNvSpPr>
          <p:nvPr>
            <p:ph type="ctrTitle"/>
          </p:nvPr>
        </p:nvSpPr>
        <p:spPr>
          <a:xfrm>
            <a:off x="311708" y="8317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Хромосомы </a:t>
            </a:r>
            <a:r>
              <a:rPr lang="en" sz="1800" b="1">
                <a:solidFill>
                  <a:srgbClr val="545454"/>
                </a:solidFill>
                <a:highlight>
                  <a:srgbClr val="FFFFFF"/>
                </a:highlight>
              </a:rPr>
              <a:t>—</a:t>
            </a:r>
            <a:r>
              <a:rPr lang="en" sz="3600"/>
              <a:t> это хорошо! 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Но давайте будем смотреть геномы!</a:t>
            </a:r>
            <a:endParaRPr sz="3600"/>
          </a:p>
        </p:txBody>
      </p:sp>
      <p:sp>
        <p:nvSpPr>
          <p:cNvPr id="165" name="Google Shape;16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Human Genome Project</a:t>
            </a:r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1990 год </a:t>
            </a:r>
            <a:r>
              <a:rPr lang="en">
                <a:solidFill>
                  <a:srgbClr val="545454"/>
                </a:solidFill>
                <a:highlight>
                  <a:srgbClr val="FFFFFF"/>
                </a:highlight>
              </a:rPr>
              <a:t>—</a:t>
            </a:r>
            <a:r>
              <a:rPr lang="en">
                <a:solidFill>
                  <a:srgbClr val="000000"/>
                </a:solidFill>
              </a:rPr>
              <a:t> начало проекта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Скептицизм: зачем это надо и стоит ли оно того?</a:t>
            </a:r>
            <a:endParaRPr>
              <a:solidFill>
                <a:srgbClr val="000000"/>
              </a:solidFill>
            </a:endParaRPr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Теперь понятно, это новая веха в науке, медицине.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Приняли участие 18 стран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2001 год </a:t>
            </a:r>
            <a:r>
              <a:rPr lang="en">
                <a:solidFill>
                  <a:srgbClr val="545454"/>
                </a:solidFill>
                <a:highlight>
                  <a:srgbClr val="FFFFFF"/>
                </a:highlight>
              </a:rPr>
              <a:t>—</a:t>
            </a:r>
            <a:r>
              <a:rPr lang="en">
                <a:solidFill>
                  <a:srgbClr val="000000"/>
                </a:solidFill>
              </a:rPr>
              <a:t> конец проекта (черновик)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2003 год </a:t>
            </a:r>
            <a:r>
              <a:rPr lang="en">
                <a:solidFill>
                  <a:srgbClr val="545454"/>
                </a:solidFill>
                <a:highlight>
                  <a:srgbClr val="FFFFFF"/>
                </a:highlight>
              </a:rPr>
              <a:t>—</a:t>
            </a:r>
            <a:r>
              <a:rPr lang="en">
                <a:solidFill>
                  <a:srgbClr val="000000"/>
                </a:solidFill>
              </a:rPr>
              <a:t> совсем конец проекта (чистовик)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72" name="Google Shape;17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Human Genome Project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</a:rPr>
              <a:t>Первые цели: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dirty="0">
                <a:solidFill>
                  <a:srgbClr val="000000"/>
                </a:solidFill>
              </a:rPr>
              <a:t>Сделать физические и генетические карты геномов человека и мыши.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dirty="0">
                <a:solidFill>
                  <a:srgbClr val="000000"/>
                </a:solidFill>
              </a:rPr>
              <a:t>Секвенировать маленькие геномы </a:t>
            </a:r>
            <a:r>
              <a:rPr lang="en" dirty="0" smtClean="0">
                <a:solidFill>
                  <a:srgbClr val="000000"/>
                </a:solidFill>
              </a:rPr>
              <a:t>дрожж</a:t>
            </a:r>
            <a:r>
              <a:rPr lang="ru-RU" dirty="0" smtClean="0">
                <a:solidFill>
                  <a:srgbClr val="000000"/>
                </a:solidFill>
              </a:rPr>
              <a:t>ей</a:t>
            </a:r>
            <a:r>
              <a:rPr lang="en" dirty="0" smtClean="0">
                <a:solidFill>
                  <a:srgbClr val="000000"/>
                </a:solidFill>
              </a:rPr>
              <a:t> </a:t>
            </a:r>
            <a:r>
              <a:rPr lang="en" dirty="0">
                <a:solidFill>
                  <a:srgbClr val="000000"/>
                </a:solidFill>
              </a:rPr>
              <a:t>и червяка, чтобы потестировать, как будут секвенироваться большие геномы, и подготовиться.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dirty="0">
                <a:solidFill>
                  <a:srgbClr val="000000"/>
                </a:solidFill>
              </a:rPr>
              <a:t>Когда сделали червяка и </a:t>
            </a:r>
            <a:r>
              <a:rPr lang="en" dirty="0" smtClean="0">
                <a:solidFill>
                  <a:srgbClr val="000000"/>
                </a:solidFill>
              </a:rPr>
              <a:t>дрожж</a:t>
            </a:r>
            <a:r>
              <a:rPr lang="ru-RU" dirty="0" smtClean="0">
                <a:solidFill>
                  <a:srgbClr val="000000"/>
                </a:solidFill>
              </a:rPr>
              <a:t>и</a:t>
            </a:r>
            <a:r>
              <a:rPr lang="en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—</a:t>
            </a:r>
            <a:r>
              <a:rPr lang="en" dirty="0" smtClean="0">
                <a:solidFill>
                  <a:srgbClr val="000000"/>
                </a:solidFill>
              </a:rPr>
              <a:t> </a:t>
            </a:r>
            <a:r>
              <a:rPr lang="en" dirty="0">
                <a:solidFill>
                  <a:srgbClr val="000000"/>
                </a:solidFill>
              </a:rPr>
              <a:t>время написать и показать их геномы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179" name="Google Shape;1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3100" y="3421575"/>
            <a:ext cx="1618200" cy="137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7325" y="3440975"/>
            <a:ext cx="1783899" cy="133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82" name="Google Shape;182;p26"/>
          <p:cNvSpPr txBox="1"/>
          <p:nvPr/>
        </p:nvSpPr>
        <p:spPr>
          <a:xfrm>
            <a:off x="5637500" y="4867425"/>
            <a:ext cx="2140800" cy="1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http://wineserver.ucdavis.edu</a:t>
            </a:r>
            <a:endParaRPr sz="600"/>
          </a:p>
        </p:txBody>
      </p:sp>
      <p:sp>
        <p:nvSpPr>
          <p:cNvPr id="183" name="Google Shape;18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Фазы проекта</a:t>
            </a:r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body" idx="1"/>
          </p:nvPr>
        </p:nvSpPr>
        <p:spPr>
          <a:xfrm>
            <a:off x="350450" y="1646475"/>
            <a:ext cx="8520600" cy="22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Shotgun phase </a:t>
            </a:r>
            <a:r>
              <a:rPr lang="en">
                <a:solidFill>
                  <a:srgbClr val="545454"/>
                </a:solidFill>
                <a:highlight>
                  <a:srgbClr val="FFFFFF"/>
                </a:highlight>
              </a:rPr>
              <a:t>—</a:t>
            </a:r>
            <a:r>
              <a:rPr lang="en">
                <a:solidFill>
                  <a:srgbClr val="000000"/>
                </a:solidFill>
              </a:rPr>
              <a:t> делить ДНК на мелкие фрагменты и секвенировать их.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Finishing phase </a:t>
            </a:r>
            <a:r>
              <a:rPr lang="en">
                <a:solidFill>
                  <a:srgbClr val="545454"/>
                </a:solidFill>
                <a:highlight>
                  <a:srgbClr val="FFFFFF"/>
                </a:highlight>
              </a:rPr>
              <a:t>—</a:t>
            </a:r>
            <a:r>
              <a:rPr lang="en">
                <a:solidFill>
                  <a:srgbClr val="000000"/>
                </a:solidFill>
              </a:rPr>
              <a:t> заполнять оставшиеся пробелы и разрешать сложные места в геноме.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90" name="Google Shape;190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Принципы проекта</a:t>
            </a:r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Принимали любых коллабораторов вне зависимости от страны и т.д. (чтобы все вместе и быстрее)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Информация о геноме человека будет в открытом доступе и бесплатна в течение 24 часов после её получения (стимулирует развитие науки, новые и быстрые открытия)</a:t>
            </a:r>
            <a:endParaRPr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(International Human Genome Sequencing Consortium, 2001)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97" name="Google Shape;19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1625" y="266763"/>
            <a:ext cx="6000750" cy="40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9"/>
          <p:cNvSpPr txBox="1"/>
          <p:nvPr/>
        </p:nvSpPr>
        <p:spPr>
          <a:xfrm>
            <a:off x="1673175" y="4402500"/>
            <a:ext cx="58992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/>
              <a:t>Hank Morgan/SPL</a:t>
            </a:r>
            <a:endParaRPr sz="8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Early days: a DNA-sequencing lab in 1994.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sp>
        <p:nvSpPr>
          <p:cNvPr id="206" name="Google Shape;20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Что хотели посмотреть</a:t>
            </a:r>
            <a:endParaRPr/>
          </a:p>
        </p:txBody>
      </p:sp>
      <p:sp>
        <p:nvSpPr>
          <p:cNvPr id="212" name="Google Shape;21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Последовательности нуклеотидов </a:t>
            </a:r>
            <a:r>
              <a:rPr lang="en">
                <a:solidFill>
                  <a:srgbClr val="545454"/>
                </a:solidFill>
                <a:highlight>
                  <a:srgbClr val="FFFFFF"/>
                </a:highlight>
              </a:rPr>
              <a:t>—</a:t>
            </a:r>
            <a:r>
              <a:rPr lang="en">
                <a:solidFill>
                  <a:srgbClr val="000000"/>
                </a:solidFill>
              </a:rPr>
              <a:t> секвенирование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Где определёный ген расположен на какой хромосоме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Linkage maps — как гены и фрагменты генома располагаются друг относительно друга.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Смотрели только эухроматин </a:t>
            </a:r>
            <a:r>
              <a:rPr lang="en">
                <a:solidFill>
                  <a:srgbClr val="545454"/>
                </a:solidFill>
                <a:highlight>
                  <a:srgbClr val="FFFFFF"/>
                </a:highlight>
              </a:rPr>
              <a:t>—</a:t>
            </a:r>
            <a:r>
              <a:rPr lang="en">
                <a:solidFill>
                  <a:srgbClr val="000000"/>
                </a:solidFill>
              </a:rPr>
              <a:t> это ~92% генома. Гетерохроматин (центромеры, теломеры) не смотрели.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13" name="Google Shape;21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0475" y="293500"/>
            <a:ext cx="5715000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1"/>
          <p:cNvSpPr txBox="1"/>
          <p:nvPr/>
        </p:nvSpPr>
        <p:spPr>
          <a:xfrm>
            <a:off x="2750950" y="4179700"/>
            <a:ext cx="4688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chemeClr val="dk1"/>
                </a:solidFill>
              </a:rPr>
              <a:t>Nature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lang="en" sz="1100" b="1">
                <a:solidFill>
                  <a:schemeClr val="dk1"/>
                </a:solidFill>
              </a:rPr>
              <a:t>409,</a:t>
            </a:r>
            <a:r>
              <a:rPr lang="en" sz="1100">
                <a:solidFill>
                  <a:schemeClr val="dk1"/>
                </a:solidFill>
              </a:rPr>
              <a:t> 867 (2001)</a:t>
            </a:r>
            <a:endParaRPr/>
          </a:p>
        </p:txBody>
      </p:sp>
      <p:sp>
        <p:nvSpPr>
          <p:cNvPr id="220" name="Google Shape;22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ctrTitle"/>
          </p:nvPr>
        </p:nvSpPr>
        <p:spPr>
          <a:xfrm>
            <a:off x="270100" y="153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Геном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70100" y="1038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highlight>
                  <a:srgbClr val="FFFFFF"/>
                </a:highlight>
              </a:rPr>
              <a:t>совокупность наследственного материала, заключенного в клетке организма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275" y="1595575"/>
            <a:ext cx="5346398" cy="30073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3140150" y="4663225"/>
            <a:ext cx="4679100" cy="1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https://en.wikipedia.org/wiki/Cell_(biology)#/media/File:Structure_of_animal_cell.JPG</a:t>
            </a:r>
            <a:endParaRPr sz="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9275" y="78650"/>
            <a:ext cx="3244950" cy="4867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2"/>
          <p:cNvSpPr txBox="1"/>
          <p:nvPr/>
        </p:nvSpPr>
        <p:spPr>
          <a:xfrm>
            <a:off x="3913325" y="5007900"/>
            <a:ext cx="21309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Wikimedia commons</a:t>
            </a:r>
            <a:endParaRPr sz="600"/>
          </a:p>
        </p:txBody>
      </p:sp>
      <p:sp>
        <p:nvSpPr>
          <p:cNvPr id="229" name="Google Shape;229;p32"/>
          <p:cNvSpPr txBox="1"/>
          <p:nvPr/>
        </p:nvSpPr>
        <p:spPr>
          <a:xfrm>
            <a:off x="5569700" y="491375"/>
            <a:ext cx="2741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0" name="Google Shape;230;p32"/>
          <p:cNvSpPr txBox="1"/>
          <p:nvPr/>
        </p:nvSpPr>
        <p:spPr>
          <a:xfrm>
            <a:off x="5153325" y="3598475"/>
            <a:ext cx="41844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231" name="Google Shape;23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57" y="246217"/>
            <a:ext cx="5055200" cy="44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3"/>
          <p:cNvSpPr txBox="1"/>
          <p:nvPr/>
        </p:nvSpPr>
        <p:spPr>
          <a:xfrm>
            <a:off x="3641675" y="4703625"/>
            <a:ext cx="21309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Wikimedia commons</a:t>
            </a:r>
            <a:endParaRPr sz="600"/>
          </a:p>
        </p:txBody>
      </p:sp>
      <p:sp>
        <p:nvSpPr>
          <p:cNvPr id="240" name="Google Shape;240;p33"/>
          <p:cNvSpPr txBox="1"/>
          <p:nvPr/>
        </p:nvSpPr>
        <p:spPr>
          <a:xfrm>
            <a:off x="6005600" y="615100"/>
            <a:ext cx="29931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/>
              <a:t>ЧЕЙ ГЕНОМ?</a:t>
            </a:r>
            <a:endParaRPr sz="3000" b="1" dirty="0"/>
          </a:p>
        </p:txBody>
      </p:sp>
      <p:sp>
        <p:nvSpPr>
          <p:cNvPr id="241" name="Google Shape;241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375" y="151875"/>
            <a:ext cx="5055200" cy="44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4"/>
          <p:cNvSpPr txBox="1"/>
          <p:nvPr/>
        </p:nvSpPr>
        <p:spPr>
          <a:xfrm>
            <a:off x="3641675" y="4703625"/>
            <a:ext cx="21309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Wikimedia commons</a:t>
            </a:r>
            <a:endParaRPr sz="600"/>
          </a:p>
        </p:txBody>
      </p:sp>
      <p:sp>
        <p:nvSpPr>
          <p:cNvPr id="250" name="Google Shape;25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251" name="Google Shape;251;p34"/>
          <p:cNvSpPr txBox="1"/>
          <p:nvPr/>
        </p:nvSpPr>
        <p:spPr>
          <a:xfrm>
            <a:off x="6024950" y="445024"/>
            <a:ext cx="2753290" cy="331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Проект Вентера </a:t>
            </a:r>
            <a:r>
              <a:rPr lang="ru-RU" dirty="0" smtClean="0"/>
              <a:t>—</a:t>
            </a:r>
            <a:r>
              <a:rPr lang="en" dirty="0" smtClean="0"/>
              <a:t> </a:t>
            </a:r>
            <a:r>
              <a:rPr lang="en" dirty="0"/>
              <a:t>из 21 имевшихся образцов ДНК  добровольцев взяли для 5 человек, их и секвенировали</a:t>
            </a:r>
            <a:endParaRPr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Проект Коллинза </a:t>
            </a:r>
            <a:r>
              <a:rPr lang="ru-RU" dirty="0" smtClean="0"/>
              <a:t>—</a:t>
            </a:r>
            <a:r>
              <a:rPr lang="en" dirty="0" smtClean="0"/>
              <a:t> </a:t>
            </a:r>
            <a:r>
              <a:rPr lang="en" dirty="0"/>
              <a:t>из 40 взяли 4 (2 мужчины и 2 женщины) и отсеквенировали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(есть мнение, что большая часть отсеквенированной ДНК </a:t>
            </a:r>
            <a:r>
              <a:rPr lang="ru-RU" dirty="0" smtClean="0">
                <a:solidFill>
                  <a:schemeClr val="dk1"/>
                </a:solidFill>
              </a:rPr>
              <a:t>—</a:t>
            </a:r>
            <a:r>
              <a:rPr lang="en" dirty="0" smtClean="0">
                <a:solidFill>
                  <a:schemeClr val="dk1"/>
                </a:solidFill>
              </a:rPr>
              <a:t> </a:t>
            </a:r>
            <a:r>
              <a:rPr lang="en" dirty="0">
                <a:solidFill>
                  <a:schemeClr val="dk1"/>
                </a:solidFill>
              </a:rPr>
              <a:t>от так называемого “Мужчины из Буффало”)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5375" y="122225"/>
            <a:ext cx="4555200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5"/>
          <p:cNvSpPr txBox="1"/>
          <p:nvPr/>
        </p:nvSpPr>
        <p:spPr>
          <a:xfrm>
            <a:off x="4551325" y="4820150"/>
            <a:ext cx="21309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Wikimedia commons</a:t>
            </a:r>
            <a:endParaRPr sz="600"/>
          </a:p>
        </p:txBody>
      </p:sp>
      <p:sp>
        <p:nvSpPr>
          <p:cNvPr id="260" name="Google Shape;260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950" y="808075"/>
            <a:ext cx="3019550" cy="39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6"/>
          <p:cNvPicPr preferRelativeResize="0"/>
          <p:nvPr/>
        </p:nvPicPr>
        <p:blipFill rotWithShape="1">
          <a:blip r:embed="rId4">
            <a:alphaModFix/>
          </a:blip>
          <a:srcRect r="42759"/>
          <a:stretch/>
        </p:blipFill>
        <p:spPr>
          <a:xfrm>
            <a:off x="4610750" y="702275"/>
            <a:ext cx="3184301" cy="417225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6"/>
          <p:cNvSpPr txBox="1"/>
          <p:nvPr/>
        </p:nvSpPr>
        <p:spPr>
          <a:xfrm>
            <a:off x="1472350" y="179200"/>
            <a:ext cx="48819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Same result</a:t>
            </a:r>
            <a:endParaRPr sz="3000" b="1"/>
          </a:p>
        </p:txBody>
      </p:sp>
      <p:sp>
        <p:nvSpPr>
          <p:cNvPr id="270" name="Google Shape;27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"/>
          <p:cNvSpPr txBox="1"/>
          <p:nvPr/>
        </p:nvSpPr>
        <p:spPr>
          <a:xfrm>
            <a:off x="474650" y="789450"/>
            <a:ext cx="8340000" cy="3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Получили гаплоидный геном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Длина генома : 3.2 млрд пар нуклеотидов с ошибкой 1 на 100 000 нуклеотидов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Около 341 “пробела” в геноме. Это сложные для секвенирования места.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Черновая версия: генов около 40 000 штук, </a:t>
            </a: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чистовая версия: генов около 20 000 </a:t>
            </a:r>
            <a:r>
              <a:rPr lang="en" sz="1800">
                <a:solidFill>
                  <a:srgbClr val="545454"/>
                </a:solidFill>
                <a:highlight>
                  <a:srgbClr val="FFFFFF"/>
                </a:highlight>
              </a:rPr>
              <a:t>—</a:t>
            </a:r>
            <a:r>
              <a:rPr lang="en"/>
              <a:t> 25 000  штук</a:t>
            </a: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*думали </a:t>
            </a:r>
            <a:r>
              <a:rPr lang="en" sz="1800">
                <a:solidFill>
                  <a:srgbClr val="545454"/>
                </a:solidFill>
                <a:highlight>
                  <a:srgbClr val="FFFFFF"/>
                </a:highlight>
              </a:rPr>
              <a:t>—</a:t>
            </a:r>
            <a:r>
              <a:rPr lang="en"/>
              <a:t> 100 000 штук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Последовательность геномов почти идентична у двух любых людей (99.9%)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Стоимость проекта: 3 млрд долларов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7"/>
          <p:cNvSpPr txBox="1"/>
          <p:nvPr/>
        </p:nvSpPr>
        <p:spPr>
          <a:xfrm>
            <a:off x="1133325" y="159825"/>
            <a:ext cx="67707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Результаты The Human Genome Project</a:t>
            </a:r>
            <a:endParaRPr sz="2400"/>
          </a:p>
        </p:txBody>
      </p:sp>
      <p:sp>
        <p:nvSpPr>
          <p:cNvPr id="277" name="Google Shape;277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8"/>
          <p:cNvPicPr preferRelativeResize="0"/>
          <p:nvPr/>
        </p:nvPicPr>
        <p:blipFill rotWithShape="1">
          <a:blip r:embed="rId3">
            <a:alphaModFix/>
          </a:blip>
          <a:srcRect l="10161" t="8759" r="51550"/>
          <a:stretch/>
        </p:blipFill>
        <p:spPr>
          <a:xfrm>
            <a:off x="416550" y="78725"/>
            <a:ext cx="3719573" cy="498604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8"/>
          <p:cNvSpPr txBox="1"/>
          <p:nvPr/>
        </p:nvSpPr>
        <p:spPr>
          <a:xfrm>
            <a:off x="4136125" y="537600"/>
            <a:ext cx="4881900" cy="10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Homo sapiens chromosome 18,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GRCh38 reference primary assembly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1" name="Google Shape;29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9500" y="445025"/>
            <a:ext cx="5501899" cy="46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0"/>
          <p:cNvPicPr preferRelativeResize="0"/>
          <p:nvPr/>
        </p:nvPicPr>
        <p:blipFill rotWithShape="1">
          <a:blip r:embed="rId3">
            <a:alphaModFix/>
          </a:blip>
          <a:srcRect l="11489" t="18240" r="21669"/>
          <a:stretch/>
        </p:blipFill>
        <p:spPr>
          <a:xfrm>
            <a:off x="1307675" y="363650"/>
            <a:ext cx="6112152" cy="420522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0"/>
          <p:cNvSpPr txBox="1"/>
          <p:nvPr/>
        </p:nvSpPr>
        <p:spPr>
          <a:xfrm>
            <a:off x="3758350" y="4673700"/>
            <a:ext cx="3777600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DOI: 10.1126/science.1058040 </a:t>
            </a:r>
            <a:endParaRPr sz="600"/>
          </a:p>
        </p:txBody>
      </p:sp>
      <p:sp>
        <p:nvSpPr>
          <p:cNvPr id="301" name="Google Shape;301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1"/>
          <p:cNvSpPr txBox="1"/>
          <p:nvPr/>
        </p:nvSpPr>
        <p:spPr>
          <a:xfrm>
            <a:off x="474650" y="789450"/>
            <a:ext cx="8340000" cy="3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Получили гаплоидный геном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Длина генома : 3.2 млрд пар нуклеотидов с ошибкой 1/100 000 нуклеотидов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Около 341 “пробела” в геноме. Это сложные для секвенирования места.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Черновая версия: генов около 40 000 штук, </a:t>
            </a: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чистовая версия: генов около 20 000 -- 25 000  штук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Последовательность геномов почти идентична у двух любых людей (99.9%)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Стоимость проекта: 3 млрд долларов</a:t>
            </a:r>
            <a:endParaRPr/>
          </a:p>
        </p:txBody>
      </p:sp>
      <p:sp>
        <p:nvSpPr>
          <p:cNvPr id="307" name="Google Shape;307;p41"/>
          <p:cNvSpPr txBox="1"/>
          <p:nvPr/>
        </p:nvSpPr>
        <p:spPr>
          <a:xfrm>
            <a:off x="1133325" y="159825"/>
            <a:ext cx="67707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Результаты The Human Genome Project</a:t>
            </a:r>
            <a:endParaRPr sz="2400"/>
          </a:p>
        </p:txBody>
      </p:sp>
      <p:sp>
        <p:nvSpPr>
          <p:cNvPr id="308" name="Google Shape;308;p41"/>
          <p:cNvSpPr txBox="1"/>
          <p:nvPr/>
        </p:nvSpPr>
        <p:spPr>
          <a:xfrm>
            <a:off x="3244950" y="3385400"/>
            <a:ext cx="5317800" cy="1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Что делать теперь?</a:t>
            </a:r>
            <a:endParaRPr sz="3600" b="1"/>
          </a:p>
        </p:txBody>
      </p:sp>
      <p:sp>
        <p:nvSpPr>
          <p:cNvPr id="309" name="Google Shape;309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t="47081"/>
          <a:stretch/>
        </p:blipFill>
        <p:spPr>
          <a:xfrm>
            <a:off x="384825" y="1021919"/>
            <a:ext cx="3816551" cy="27218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5100318" y="4217113"/>
            <a:ext cx="2722880" cy="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600" dirty="0"/>
              <a:t>https://journals.plos.org/plosone/article?id=10.1371/journal.pone.0081844</a:t>
            </a:r>
            <a:endParaRPr sz="600" dirty="0"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1268550" y="4218450"/>
            <a:ext cx="25788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идиограмма</a:t>
            </a:r>
            <a:endParaRPr/>
          </a:p>
        </p:txBody>
      </p:sp>
      <p:cxnSp>
        <p:nvCxnSpPr>
          <p:cNvPr id="79" name="Google Shape;79;p15"/>
          <p:cNvCxnSpPr/>
          <p:nvPr/>
        </p:nvCxnSpPr>
        <p:spPr>
          <a:xfrm rot="10800000">
            <a:off x="1760700" y="3694675"/>
            <a:ext cx="62400" cy="637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Где применять эти результаты?</a:t>
            </a:r>
            <a:endParaRPr/>
          </a:p>
        </p:txBody>
      </p:sp>
      <p:sp>
        <p:nvSpPr>
          <p:cNvPr id="315" name="Google Shape;315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Эволюция человека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Медицина </a:t>
            </a:r>
            <a:r>
              <a:rPr lang="en">
                <a:solidFill>
                  <a:srgbClr val="545454"/>
                </a:solidFill>
                <a:highlight>
                  <a:srgbClr val="FFFFFF"/>
                </a:highlight>
              </a:rPr>
              <a:t>—</a:t>
            </a:r>
            <a:r>
              <a:rPr lang="en">
                <a:solidFill>
                  <a:srgbClr val="000000"/>
                </a:solidFill>
              </a:rPr>
              <a:t> мутации, приводящие к развитию заболеваний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Дизайн лекарств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Криминалистика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etc.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16" name="Google Shape;316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2525" y="184100"/>
            <a:ext cx="6638925" cy="45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3"/>
          <p:cNvSpPr txBox="1"/>
          <p:nvPr/>
        </p:nvSpPr>
        <p:spPr>
          <a:xfrm>
            <a:off x="7400425" y="4857750"/>
            <a:ext cx="1665900" cy="1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/>
              <a:t>PMCID: PMC4434998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sp>
        <p:nvSpPr>
          <p:cNvPr id="325" name="Google Shape;325;p43"/>
          <p:cNvSpPr txBox="1"/>
          <p:nvPr/>
        </p:nvSpPr>
        <p:spPr>
          <a:xfrm>
            <a:off x="3874575" y="3123875"/>
            <a:ext cx="306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Человек/Шимпанзе</a:t>
            </a:r>
            <a:endParaRPr sz="2400"/>
          </a:p>
        </p:txBody>
      </p:sp>
      <p:sp>
        <p:nvSpPr>
          <p:cNvPr id="326" name="Google Shape;326;p43"/>
          <p:cNvSpPr txBox="1"/>
          <p:nvPr/>
        </p:nvSpPr>
        <p:spPr>
          <a:xfrm>
            <a:off x="5558150" y="4812775"/>
            <a:ext cx="13326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5-9 Mya</a:t>
            </a:r>
            <a:endParaRPr/>
          </a:p>
        </p:txBody>
      </p:sp>
      <p:sp>
        <p:nvSpPr>
          <p:cNvPr id="327" name="Google Shape;327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225" y="108725"/>
            <a:ext cx="6257451" cy="443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4"/>
          <p:cNvSpPr txBox="1"/>
          <p:nvPr/>
        </p:nvSpPr>
        <p:spPr>
          <a:xfrm>
            <a:off x="7691025" y="4789950"/>
            <a:ext cx="13368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PMID: 17343765</a:t>
            </a:r>
            <a:endParaRPr sz="800"/>
          </a:p>
        </p:txBody>
      </p:sp>
      <p:pic>
        <p:nvPicPr>
          <p:cNvPr id="336" name="Google Shape;336;p44"/>
          <p:cNvPicPr preferRelativeResize="0"/>
          <p:nvPr/>
        </p:nvPicPr>
        <p:blipFill rotWithShape="1">
          <a:blip r:embed="rId4">
            <a:alphaModFix/>
          </a:blip>
          <a:srcRect l="12600" t="33044" r="32853" b="30647"/>
          <a:stretch/>
        </p:blipFill>
        <p:spPr>
          <a:xfrm flipH="1">
            <a:off x="7691028" y="3951250"/>
            <a:ext cx="1426176" cy="71197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4"/>
          <p:cNvSpPr txBox="1"/>
          <p:nvPr/>
        </p:nvSpPr>
        <p:spPr>
          <a:xfrm>
            <a:off x="5558150" y="4812775"/>
            <a:ext cx="13326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96 Mya</a:t>
            </a:r>
            <a:endParaRPr/>
          </a:p>
        </p:txBody>
      </p:sp>
      <p:sp>
        <p:nvSpPr>
          <p:cNvPr id="338" name="Google Shape;338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5"/>
          <p:cNvSpPr txBox="1"/>
          <p:nvPr/>
        </p:nvSpPr>
        <p:spPr>
          <a:xfrm>
            <a:off x="1297950" y="292875"/>
            <a:ext cx="67419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GWAS </a:t>
            </a:r>
            <a:r>
              <a:rPr lang="ru-RU" sz="1800" dirty="0" smtClean="0"/>
              <a:t>—</a:t>
            </a:r>
            <a:r>
              <a:rPr lang="en" sz="1800" dirty="0" smtClean="0"/>
              <a:t> </a:t>
            </a:r>
            <a:r>
              <a:rPr lang="en" sz="1800" dirty="0"/>
              <a:t>полногеномные ассоциированные исследования</a:t>
            </a:r>
            <a:endParaRPr sz="1800" dirty="0"/>
          </a:p>
        </p:txBody>
      </p:sp>
      <p:pic>
        <p:nvPicPr>
          <p:cNvPr id="344" name="Google Shape;34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3200" y="825675"/>
            <a:ext cx="6239109" cy="3903899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5"/>
          <p:cNvSpPr txBox="1"/>
          <p:nvPr/>
        </p:nvSpPr>
        <p:spPr>
          <a:xfrm>
            <a:off x="6141225" y="4729575"/>
            <a:ext cx="1762800" cy="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https://www.ebi.ac.uk</a:t>
            </a:r>
            <a:endParaRPr sz="600"/>
          </a:p>
        </p:txBody>
      </p:sp>
      <p:sp>
        <p:nvSpPr>
          <p:cNvPr id="346" name="Google Shape;34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354" name="Google Shape;35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975" y="118475"/>
            <a:ext cx="7162800" cy="44767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6"/>
          <p:cNvSpPr txBox="1"/>
          <p:nvPr/>
        </p:nvSpPr>
        <p:spPr>
          <a:xfrm>
            <a:off x="6653975" y="4524925"/>
            <a:ext cx="2300400" cy="1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/>
              <a:t>PMCID: PMC3482684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Проекты после HGP</a:t>
            </a:r>
            <a:endParaRPr/>
          </a:p>
        </p:txBody>
      </p:sp>
      <p:sp>
        <p:nvSpPr>
          <p:cNvPr id="361" name="Google Shape;361;p47"/>
          <p:cNvSpPr txBox="1">
            <a:spLocks noGrp="1"/>
          </p:cNvSpPr>
          <p:nvPr>
            <p:ph type="body" idx="1"/>
          </p:nvPr>
        </p:nvSpPr>
        <p:spPr>
          <a:xfrm>
            <a:off x="263275" y="13365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HapMap</a:t>
            </a:r>
            <a:r>
              <a:rPr lang="en">
                <a:solidFill>
                  <a:srgbClr val="000000"/>
                </a:solidFill>
              </a:rPr>
              <a:t> </a:t>
            </a:r>
            <a:r>
              <a:rPr lang="en">
                <a:solidFill>
                  <a:srgbClr val="545454"/>
                </a:solidFill>
                <a:highlight>
                  <a:srgbClr val="FFFFFF"/>
                </a:highlight>
              </a:rPr>
              <a:t>—</a:t>
            </a:r>
            <a:r>
              <a:rPr lang="en">
                <a:solidFill>
                  <a:srgbClr val="000000"/>
                </a:solidFill>
              </a:rPr>
              <a:t> паттерны нуклеотидного разнообразия у человека (в разных популяциях)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ENCODE</a:t>
            </a:r>
            <a:r>
              <a:rPr lang="en">
                <a:solidFill>
                  <a:srgbClr val="000000"/>
                </a:solidFill>
              </a:rPr>
              <a:t> </a:t>
            </a:r>
            <a:r>
              <a:rPr lang="en">
                <a:solidFill>
                  <a:srgbClr val="545454"/>
                </a:solidFill>
                <a:highlight>
                  <a:srgbClr val="FFFFFF"/>
                </a:highlight>
              </a:rPr>
              <a:t>—</a:t>
            </a:r>
            <a:r>
              <a:rPr lang="en">
                <a:solidFill>
                  <a:srgbClr val="000000"/>
                </a:solidFill>
              </a:rPr>
              <a:t> функциональные элементы в человеческом геноме (роль “не_белок-кодирующей” ДНК, которая занимает 98% генома)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62" name="Google Shape;362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pic>
        <p:nvPicPr>
          <p:cNvPr id="363" name="Google Shape;36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775" y="3275175"/>
            <a:ext cx="1619250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1460" y="3275175"/>
            <a:ext cx="1469780" cy="9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мтДНК человека</a:t>
            </a:r>
            <a:endParaRPr dirty="0"/>
          </a:p>
        </p:txBody>
      </p:sp>
      <p:pic>
        <p:nvPicPr>
          <p:cNvPr id="371" name="Google Shape;37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325" y="1152475"/>
            <a:ext cx="3777700" cy="3600601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8"/>
          <p:cNvSpPr txBox="1"/>
          <p:nvPr/>
        </p:nvSpPr>
        <p:spPr>
          <a:xfrm>
            <a:off x="4262025" y="2381125"/>
            <a:ext cx="4794900" cy="9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1981 год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Cambridge Reference Sequence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16 569 нуклеотидов кодируют 37 генов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мтДНК человека</a:t>
            </a:r>
            <a:endParaRPr/>
          </a:p>
        </p:txBody>
      </p:sp>
      <p:pic>
        <p:nvPicPr>
          <p:cNvPr id="380" name="Google Shape;38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325" y="1152475"/>
            <a:ext cx="3777700" cy="3600601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pic>
        <p:nvPicPr>
          <p:cNvPr id="382" name="Google Shape;38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8400" y="1063775"/>
            <a:ext cx="4513900" cy="36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9"/>
          <p:cNvSpPr txBox="1"/>
          <p:nvPr/>
        </p:nvSpPr>
        <p:spPr>
          <a:xfrm>
            <a:off x="4320150" y="4848075"/>
            <a:ext cx="35742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https://clinicalgate.com/mitochondrial-dna-and-heritable-traits-and-diseases/</a:t>
            </a:r>
            <a:endParaRPr sz="6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Знание генома человек</a:t>
            </a:r>
            <a:r>
              <a:rPr lang="en">
                <a:solidFill>
                  <a:srgbClr val="000000"/>
                </a:solidFill>
              </a:rPr>
              <a:t>а </a:t>
            </a:r>
            <a:r>
              <a:rPr lang="en">
                <a:solidFill>
                  <a:srgbClr val="000000"/>
                </a:solidFill>
                <a:highlight>
                  <a:srgbClr val="FFFFFF"/>
                </a:highlight>
              </a:rPr>
              <a:t>можно применять для изучения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89" name="Google Shape;389;p50"/>
          <p:cNvSpPr txBox="1">
            <a:spLocks noGrp="1"/>
          </p:cNvSpPr>
          <p:nvPr>
            <p:ph type="body" idx="1"/>
          </p:nvPr>
        </p:nvSpPr>
        <p:spPr>
          <a:xfrm>
            <a:off x="311700" y="15302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Эволюции человека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Медицины </a:t>
            </a:r>
            <a:r>
              <a:rPr lang="en">
                <a:solidFill>
                  <a:srgbClr val="545454"/>
                </a:solidFill>
                <a:highlight>
                  <a:srgbClr val="FFFFFF"/>
                </a:highlight>
              </a:rPr>
              <a:t>—</a:t>
            </a:r>
            <a:r>
              <a:rPr lang="en">
                <a:solidFill>
                  <a:srgbClr val="000000"/>
                </a:solidFill>
              </a:rPr>
              <a:t> мутации, приводящие к развитию заболеваний; (ранняя)диагностика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Дизайна лекарств (знаем, где мутация, как меняется из-за этого белок)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Криминалистики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etc.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90" name="Google Shape;390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b="54959"/>
          <a:stretch/>
        </p:blipFill>
        <p:spPr>
          <a:xfrm>
            <a:off x="4201375" y="1021914"/>
            <a:ext cx="4645999" cy="282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t="47081"/>
          <a:stretch/>
        </p:blipFill>
        <p:spPr>
          <a:xfrm>
            <a:off x="384825" y="1021919"/>
            <a:ext cx="3816551" cy="27218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5107093" y="4218450"/>
            <a:ext cx="3804507" cy="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600" dirty="0"/>
              <a:t>https://journals.plos.org/plosone/article?id=10.1371/journal.pone.0081844</a:t>
            </a:r>
            <a:endParaRPr sz="600" dirty="0"/>
          </a:p>
        </p:txBody>
      </p:sp>
      <p:sp>
        <p:nvSpPr>
          <p:cNvPr id="89" name="Google Shape;8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90" name="Google Shape;90;p16"/>
          <p:cNvSpPr txBox="1"/>
          <p:nvPr/>
        </p:nvSpPr>
        <p:spPr>
          <a:xfrm>
            <a:off x="1268550" y="4218450"/>
            <a:ext cx="25788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идиограмма</a:t>
            </a:r>
            <a:endParaRPr/>
          </a:p>
        </p:txBody>
      </p:sp>
      <p:cxnSp>
        <p:nvCxnSpPr>
          <p:cNvPr id="91" name="Google Shape;91;p16"/>
          <p:cNvCxnSpPr/>
          <p:nvPr/>
        </p:nvCxnSpPr>
        <p:spPr>
          <a:xfrm rot="10800000">
            <a:off x="1760700" y="3694675"/>
            <a:ext cx="62400" cy="637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650" y="292000"/>
            <a:ext cx="2857500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411650" y="3994825"/>
            <a:ext cx="3119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Теофилус Пейнтер</a:t>
            </a:r>
            <a:endParaRPr sz="1800"/>
          </a:p>
        </p:txBody>
      </p:sp>
      <p:sp>
        <p:nvSpPr>
          <p:cNvPr id="99" name="Google Shape;99;p17"/>
          <p:cNvSpPr txBox="1"/>
          <p:nvPr/>
        </p:nvSpPr>
        <p:spPr>
          <a:xfrm>
            <a:off x="949250" y="3859225"/>
            <a:ext cx="38067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https://president.utexas.edu/past-presidents/theophilus-shickel-painter</a:t>
            </a:r>
            <a:endParaRPr sz="600"/>
          </a:p>
        </p:txBody>
      </p:sp>
      <p:sp>
        <p:nvSpPr>
          <p:cNvPr id="100" name="Google Shape;100;p17"/>
          <p:cNvSpPr txBox="1"/>
          <p:nvPr/>
        </p:nvSpPr>
        <p:spPr>
          <a:xfrm>
            <a:off x="3719600" y="615100"/>
            <a:ext cx="5046600" cy="18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Не был уверен в точном числе хромосом у человека: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“In my own materials the counts range from 45 to 48 apparent chromosomes, although in the clearest plates so far studied only 46 chromosomes have been found.”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(Painter, T. S. The Y-chromosome in mammals. Science 53, 503–504 (1921)).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Решил, что от 46 до 48 хромосом.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В другой своей статье тоже сомневается, но решает остановиться на 48.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8717" y="81900"/>
            <a:ext cx="4914791" cy="488774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/>
        </p:nvSpPr>
        <p:spPr>
          <a:xfrm>
            <a:off x="5191950" y="4806775"/>
            <a:ext cx="2392500" cy="1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https://www.ncbi.nlm.nih.gov/pubmed/16847465</a:t>
            </a:r>
            <a:endParaRPr sz="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/>
        </p:nvSpPr>
        <p:spPr>
          <a:xfrm>
            <a:off x="1094575" y="4092525"/>
            <a:ext cx="71679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Спустя 33 года, в 1956 году, Tijo and Levan (а вдобавок </a:t>
            </a:r>
            <a:r>
              <a:rPr lang="en" dirty="0">
                <a:solidFill>
                  <a:schemeClr val="dk1"/>
                </a:solidFill>
              </a:rPr>
              <a:t>Форд и Хамертон, и др.</a:t>
            </a:r>
            <a:r>
              <a:rPr lang="en" dirty="0"/>
              <a:t>) </a:t>
            </a:r>
            <a:r>
              <a:rPr lang="en" dirty="0" smtClean="0"/>
              <a:t>объявили</a:t>
            </a:r>
            <a:r>
              <a:rPr lang="ru-RU" dirty="0" smtClean="0"/>
              <a:t>:</a:t>
            </a:r>
            <a:r>
              <a:rPr lang="en" dirty="0" smtClean="0"/>
              <a:t> </a:t>
            </a:r>
            <a:r>
              <a:rPr lang="en" dirty="0"/>
              <a:t>у человека 46 хромосом</a:t>
            </a:r>
            <a:r>
              <a:rPr lang="en" sz="800" dirty="0"/>
              <a:t> (doi:10.1038/1781020a0)</a:t>
            </a:r>
            <a:endParaRPr sz="800" dirty="0"/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3">
            <a:alphaModFix/>
          </a:blip>
          <a:srcRect l="38345" t="20058" r="16263" b="18749"/>
          <a:stretch/>
        </p:blipFill>
        <p:spPr>
          <a:xfrm>
            <a:off x="678050" y="198575"/>
            <a:ext cx="5075698" cy="384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5753750" y="508550"/>
            <a:ext cx="2751000" cy="2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“We do not wish to generalize our present findings into a  statement that the chromosome number of man is 2n=46, but it is hard to avoid the conclusion that this would be the most natural explanation of our observations.” (Tijo, Levan, 1956)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243900" y="188875"/>
            <a:ext cx="8520600" cy="51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Что изучать по хромосомам?</a:t>
            </a:r>
            <a:endParaRPr sz="2400"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311700" y="1312500"/>
            <a:ext cx="8520600" cy="28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Крупные мутации 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Разные хромосомные аберрации (онкологии, др. заболевания)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но для этого вообще надо понимать с чем работаем и сколько хромосом. </a:t>
            </a:r>
            <a:r>
              <a:rPr lang="ru-RU" sz="1800" dirty="0" smtClean="0">
                <a:solidFill>
                  <a:schemeClr val="dk1"/>
                </a:solidFill>
              </a:rPr>
              <a:t/>
            </a:r>
            <a:br>
              <a:rPr lang="ru-RU" sz="1800" dirty="0" smtClean="0">
                <a:solidFill>
                  <a:schemeClr val="dk1"/>
                </a:solidFill>
              </a:rPr>
            </a:br>
            <a:r>
              <a:rPr lang="en" sz="1800" dirty="0" smtClean="0">
                <a:solidFill>
                  <a:schemeClr val="dk1"/>
                </a:solidFill>
              </a:rPr>
              <a:t>И </a:t>
            </a:r>
            <a:r>
              <a:rPr lang="en" sz="1800" dirty="0">
                <a:solidFill>
                  <a:schemeClr val="dk1"/>
                </a:solidFill>
              </a:rPr>
              <a:t>если мы рассматриваем какой-то определённый участок, то где он вообще находится. 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36175"/>
            <a:ext cx="3903000" cy="24135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0" name="Google Shape;130;p21"/>
          <p:cNvSpPr txBox="1"/>
          <p:nvPr/>
        </p:nvSpPr>
        <p:spPr>
          <a:xfrm>
            <a:off x="355050" y="4024775"/>
            <a:ext cx="38163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Трисомия по 21 хромосоме</a:t>
            </a:r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8550" y="444800"/>
            <a:ext cx="3903001" cy="29503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2" name="Google Shape;132;p21"/>
          <p:cNvSpPr txBox="1"/>
          <p:nvPr/>
        </p:nvSpPr>
        <p:spPr>
          <a:xfrm>
            <a:off x="4678550" y="3918175"/>
            <a:ext cx="41457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Пациент с острым лимфобластным лейкозом. Транслокация с 4 на 11 хромосому.</a:t>
            </a:r>
            <a:endParaRPr/>
          </a:p>
        </p:txBody>
      </p:sp>
      <p:sp>
        <p:nvSpPr>
          <p:cNvPr id="133" name="Google Shape;133;p21"/>
          <p:cNvSpPr txBox="1"/>
          <p:nvPr/>
        </p:nvSpPr>
        <p:spPr>
          <a:xfrm>
            <a:off x="7129225" y="3554850"/>
            <a:ext cx="18501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http://what-when-how.com/</a:t>
            </a:r>
            <a:endParaRPr sz="600"/>
          </a:p>
        </p:txBody>
      </p:sp>
      <p:sp>
        <p:nvSpPr>
          <p:cNvPr id="134" name="Google Shape;134;p21"/>
          <p:cNvSpPr txBox="1"/>
          <p:nvPr/>
        </p:nvSpPr>
        <p:spPr>
          <a:xfrm>
            <a:off x="2712225" y="3317625"/>
            <a:ext cx="1327200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Wikimedia commons</a:t>
            </a:r>
            <a:endParaRPr sz="600"/>
          </a:p>
        </p:txBody>
      </p:sp>
      <p:sp>
        <p:nvSpPr>
          <p:cNvPr id="135" name="Google Shape;13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1837</Words>
  <Application>Microsoft Office PowerPoint</Application>
  <PresentationFormat>Экран (16:9)</PresentationFormat>
  <Paragraphs>250</Paragraphs>
  <Slides>38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Arial</vt:lpstr>
      <vt:lpstr>Simple Light</vt:lpstr>
      <vt:lpstr>Презентация PowerPoint</vt:lpstr>
      <vt:lpstr>Геном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изучать по хромосомам?</vt:lpstr>
      <vt:lpstr>Презентация PowerPoint</vt:lpstr>
      <vt:lpstr>Презентация PowerPoint</vt:lpstr>
      <vt:lpstr>Презентация PowerPoint</vt:lpstr>
      <vt:lpstr>Хромосомы — это хорошо!  Но давайте будем смотреть геномы!</vt:lpstr>
      <vt:lpstr>The Human Genome Project</vt:lpstr>
      <vt:lpstr>The Human Genome Project </vt:lpstr>
      <vt:lpstr>Фазы проекта</vt:lpstr>
      <vt:lpstr>Принципы проекта</vt:lpstr>
      <vt:lpstr>Презентация PowerPoint</vt:lpstr>
      <vt:lpstr>Что хотели посмотреть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Где применять эти результаты?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Проекты после HGP</vt:lpstr>
      <vt:lpstr>мтДНК человека</vt:lpstr>
      <vt:lpstr>мтДНК человека</vt:lpstr>
      <vt:lpstr>Знание генома человека можно применять для изучения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Spirin</cp:lastModifiedBy>
  <cp:revision>4</cp:revision>
  <dcterms:modified xsi:type="dcterms:W3CDTF">2019-03-20T15:26:15Z</dcterms:modified>
</cp:coreProperties>
</file>