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6"/>
  </p:notesMasterIdLst>
  <p:sldIdLst>
    <p:sldId id="407" r:id="rId2"/>
    <p:sldId id="272" r:id="rId3"/>
    <p:sldId id="363" r:id="rId4"/>
    <p:sldId id="276" r:id="rId5"/>
    <p:sldId id="408" r:id="rId6"/>
    <p:sldId id="404" r:id="rId7"/>
    <p:sldId id="409" r:id="rId8"/>
    <p:sldId id="274" r:id="rId9"/>
    <p:sldId id="365" r:id="rId10"/>
    <p:sldId id="366" r:id="rId11"/>
    <p:sldId id="367" r:id="rId12"/>
    <p:sldId id="368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410" r:id="rId22"/>
    <p:sldId id="403" r:id="rId23"/>
    <p:sldId id="411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405" r:id="rId32"/>
    <p:sldId id="412" r:id="rId33"/>
    <p:sldId id="406" r:id="rId34"/>
    <p:sldId id="41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4660"/>
  </p:normalViewPr>
  <p:slideViewPr>
    <p:cSldViewPr>
      <p:cViewPr varScale="1">
        <p:scale>
          <a:sx n="93" d="100"/>
          <a:sy n="93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6CE1F-A818-441A-AFEF-DC33C5B57E4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ADE8E-31D2-4CE8-882E-58706F8398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2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ACA8213-DAC9-4853-A67F-DDEA942BC863}" type="slidenum">
              <a:rPr lang="en-US" altLang="ru-RU" sz="1300">
                <a:solidFill>
                  <a:srgbClr val="006600"/>
                </a:solidFill>
              </a:rPr>
              <a:pPr/>
              <a:t>16</a:t>
            </a:fld>
            <a:endParaRPr lang="en-US" altLang="ru-RU" sz="1300">
              <a:solidFill>
                <a:srgbClr val="0066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39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ACA8213-DAC9-4853-A67F-DDEA942BC863}" type="slidenum">
              <a:rPr lang="en-US" altLang="ru-RU" sz="1300">
                <a:solidFill>
                  <a:srgbClr val="006600"/>
                </a:solidFill>
              </a:rPr>
              <a:pPr/>
              <a:t>17</a:t>
            </a:fld>
            <a:endParaRPr lang="en-US" altLang="ru-RU" sz="1300">
              <a:solidFill>
                <a:srgbClr val="0066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7304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EF19-790B-4864-97E4-38FBEAF7E39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80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E990-BC00-439D-9B48-17690D63C235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4F5E-26B5-47AA-91B1-57305EF1C505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FF24-87D6-450F-96EF-06235FA5960A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99C8-8DDC-4851-8A1E-CDF8D9CA9930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F5A0-535D-4A08-8151-7617BFF86E84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9E4-4E35-4C59-883F-A3F498251DB1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8A71-5F80-4711-9BA4-A260DF95DB1F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1CC-6815-4F28-8B47-D49A04F8C2B1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11A-953C-4BC3-B15E-9BAE28B8303F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A136-8C0E-43D9-BD2F-EE401C0983AE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9D5A-4057-476B-AA8D-7C5DBEC00DE6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9436-B176-4D8E-8DD0-7F4CAB814E46}" type="datetime1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8CA4-24F3-4734-881C-6208FDB73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last.ncbi.nlm.nih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blast.ncbi.nlm.nih.gov/Blast.cgi?CMD=Web&amp;PAGE_TYPE=BlastDocs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772400" cy="1470025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en-US" dirty="0" smtClean="0"/>
              <a:t>BLAST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1591" y="3886200"/>
            <a:ext cx="78486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МФК «</a:t>
            </a:r>
            <a:r>
              <a:rPr lang="ru-RU" dirty="0" err="1" smtClean="0"/>
              <a:t>Биоинформатика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en-US" dirty="0" smtClean="0"/>
              <a:t>3</a:t>
            </a:r>
            <a:r>
              <a:rPr lang="ru-RU" dirty="0" smtClean="0"/>
              <a:t> апреля 2019</a:t>
            </a:r>
          </a:p>
          <a:p>
            <a:r>
              <a:rPr lang="ru-RU" dirty="0" smtClean="0"/>
              <a:t>С.А. Спирин </a:t>
            </a:r>
            <a:br>
              <a:rPr lang="ru-RU" dirty="0" smtClean="0"/>
            </a:br>
            <a:r>
              <a:rPr lang="ru-RU" sz="2400" dirty="0" smtClean="0"/>
              <a:t>по прошлогодней презентации А.В. Алексеевского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86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756340" cy="5410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3600" dirty="0" smtClean="0"/>
              <a:t>Формулировка задачи поиска по сходству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dirty="0" smtClean="0"/>
              <a:t>Дано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1) последовательность </a:t>
            </a:r>
            <a:r>
              <a:rPr lang="ru-RU" sz="2800" dirty="0"/>
              <a:t>белка;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2) банк последовательностей, например, </a:t>
            </a:r>
            <a:r>
              <a:rPr lang="en-US" sz="2800" dirty="0" err="1" smtClean="0"/>
              <a:t>Uniprot</a:t>
            </a:r>
            <a:r>
              <a:rPr lang="en-US" sz="2800" dirty="0" smtClean="0"/>
              <a:t> </a:t>
            </a:r>
            <a:r>
              <a:rPr lang="ru-RU" sz="2800" dirty="0" smtClean="0"/>
              <a:t>или </a:t>
            </a:r>
            <a:r>
              <a:rPr lang="ru-RU" sz="2800" dirty="0"/>
              <a:t>часть </a:t>
            </a:r>
            <a:r>
              <a:rPr lang="ru-RU" sz="2800" dirty="0" smtClean="0"/>
              <a:t>его, состоящая  из всех белков бактерий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Требуется: </a:t>
            </a:r>
            <a:r>
              <a:rPr lang="ru-RU" sz="2800" dirty="0" smtClean="0"/>
              <a:t>получить </a:t>
            </a:r>
            <a:r>
              <a:rPr lang="ru-RU" sz="2800" dirty="0"/>
              <a:t>список белков </a:t>
            </a:r>
            <a:r>
              <a:rPr lang="ru-RU" sz="2800" dirty="0" smtClean="0"/>
              <a:t>(или </a:t>
            </a:r>
            <a:r>
              <a:rPr lang="ru-RU" sz="2800" dirty="0"/>
              <a:t>их </a:t>
            </a:r>
            <a:r>
              <a:rPr lang="ru-RU" sz="2800" dirty="0" smtClean="0"/>
              <a:t>доменов), </a:t>
            </a:r>
            <a:r>
              <a:rPr lang="ru-RU" sz="2800" dirty="0"/>
              <a:t>гомологичных </a:t>
            </a:r>
            <a:r>
              <a:rPr lang="ru-RU" sz="2800" dirty="0" smtClean="0"/>
              <a:t>данному белку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Решение:</a:t>
            </a:r>
            <a:r>
              <a:rPr lang="ru-RU" sz="2800" dirty="0" smtClean="0"/>
              <a:t> список последовательностей со сходством больше порога</a:t>
            </a:r>
            <a:br>
              <a:rPr lang="ru-RU" sz="2800" dirty="0" smtClean="0"/>
            </a:br>
            <a:r>
              <a:rPr lang="ru-RU" sz="2800" dirty="0" smtClean="0"/>
              <a:t> 	</a:t>
            </a:r>
            <a:r>
              <a:rPr lang="ru-RU" sz="2000" dirty="0" smtClean="0"/>
              <a:t>порог должен отражать степень </a:t>
            </a:r>
            <a:r>
              <a:rPr lang="ru-RU" sz="2000" dirty="0" err="1" smtClean="0"/>
              <a:t>неслучайности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каждой </a:t>
            </a:r>
            <a:r>
              <a:rPr lang="ru-RU" i="1" dirty="0" smtClean="0"/>
              <a:t>банковской последовательности </a:t>
            </a:r>
            <a:r>
              <a:rPr lang="ru-RU" dirty="0" smtClean="0"/>
              <a:t> строим выравнивание с данной последовательностью </a:t>
            </a:r>
          </a:p>
          <a:p>
            <a:pPr lvl="1"/>
            <a:r>
              <a:rPr lang="ru-RU" dirty="0" smtClean="0"/>
              <a:t>По выравниванию решаем, </a:t>
            </a:r>
            <a:r>
              <a:rPr lang="ru-RU" dirty="0" err="1" smtClean="0"/>
              <a:t>гомологичны</a:t>
            </a:r>
            <a:r>
              <a:rPr lang="ru-RU" dirty="0" smtClean="0"/>
              <a:t> ли белки</a:t>
            </a:r>
          </a:p>
          <a:p>
            <a:pPr lvl="1"/>
            <a:r>
              <a:rPr lang="ru-RU" dirty="0" smtClean="0"/>
              <a:t>Если да, то дописываем в список находок</a:t>
            </a:r>
          </a:p>
          <a:p>
            <a:r>
              <a:rPr lang="ru-RU" dirty="0" smtClean="0"/>
              <a:t>Локальное или глобальное выравнивание?</a:t>
            </a:r>
          </a:p>
          <a:p>
            <a:r>
              <a:rPr lang="ru-RU" dirty="0" smtClean="0"/>
              <a:t>Две проблемы</a:t>
            </a:r>
          </a:p>
          <a:p>
            <a:pPr lvl="1"/>
            <a:r>
              <a:rPr lang="ru-RU" dirty="0" smtClean="0"/>
              <a:t>1) справится ли компьютер</a:t>
            </a:r>
          </a:p>
          <a:p>
            <a:pPr lvl="1"/>
            <a:r>
              <a:rPr lang="ru-RU" dirty="0" smtClean="0"/>
              <a:t>2) как принять решение о </a:t>
            </a:r>
            <a:r>
              <a:rPr lang="ru-RU" dirty="0" err="1" smtClean="0"/>
              <a:t>гомологичности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6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Время работы </a:t>
            </a:r>
            <a:r>
              <a:rPr lang="ru-RU" sz="3200" dirty="0" smtClean="0"/>
              <a:t>для выравнивания </a:t>
            </a:r>
            <a:r>
              <a:rPr lang="ru-RU" sz="3200" dirty="0" smtClean="0"/>
              <a:t>входной последовательности с каждой банковской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78320"/>
            <a:ext cx="8229600" cy="544315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Предположения</a:t>
            </a:r>
          </a:p>
          <a:p>
            <a:pPr lvl="1"/>
            <a:r>
              <a:rPr lang="en-US" dirty="0" err="1" smtClean="0"/>
              <a:t>Uniprot</a:t>
            </a:r>
            <a:r>
              <a:rPr lang="en-US" dirty="0" smtClean="0"/>
              <a:t> N = 100 </a:t>
            </a:r>
            <a:r>
              <a:rPr lang="ru-RU" dirty="0" smtClean="0"/>
              <a:t>млн </a:t>
            </a:r>
            <a:r>
              <a:rPr lang="ru-RU" dirty="0" err="1" smtClean="0"/>
              <a:t>посл</a:t>
            </a:r>
            <a:r>
              <a:rPr lang="ru-RU" dirty="0" smtClean="0"/>
              <a:t>-й </a:t>
            </a:r>
            <a:r>
              <a:rPr lang="ru-RU" dirty="0" smtClean="0"/>
              <a:t>по</a:t>
            </a:r>
            <a:r>
              <a:rPr lang="en-US" dirty="0" smtClean="0"/>
              <a:t>  m =</a:t>
            </a:r>
            <a:r>
              <a:rPr lang="ru-RU" dirty="0" smtClean="0"/>
              <a:t> 340 </a:t>
            </a:r>
            <a:r>
              <a:rPr lang="en-US" dirty="0" smtClean="0"/>
              <a:t>aa </a:t>
            </a:r>
            <a:r>
              <a:rPr lang="ru-RU" dirty="0" smtClean="0"/>
              <a:t>в каждой</a:t>
            </a:r>
            <a:endParaRPr lang="en-US" dirty="0" smtClean="0"/>
          </a:p>
          <a:p>
            <a:pPr lvl="2"/>
            <a:r>
              <a:rPr lang="ru-RU" dirty="0" smtClean="0"/>
              <a:t>сегодня </a:t>
            </a:r>
            <a:r>
              <a:rPr lang="en-US" dirty="0" smtClean="0"/>
              <a:t>~100</a:t>
            </a:r>
            <a:r>
              <a:rPr lang="ru-RU" dirty="0" smtClean="0"/>
              <a:t> млн в </a:t>
            </a:r>
            <a:r>
              <a:rPr lang="en-US" dirty="0" err="1" smtClean="0"/>
              <a:t>TrEMBL</a:t>
            </a:r>
            <a:r>
              <a:rPr lang="en-US" dirty="0" smtClean="0"/>
              <a:t> </a:t>
            </a:r>
            <a:r>
              <a:rPr lang="ru-RU" dirty="0" smtClean="0"/>
              <a:t>и 500 тыс. в </a:t>
            </a:r>
            <a:r>
              <a:rPr lang="en-US" dirty="0" err="1" smtClean="0"/>
              <a:t>SwissProt</a:t>
            </a:r>
            <a:endParaRPr lang="en-US" dirty="0" smtClean="0"/>
          </a:p>
          <a:p>
            <a:pPr lvl="2"/>
            <a:r>
              <a:rPr lang="ru-RU" dirty="0" smtClean="0"/>
              <a:t>средняя длина 340 </a:t>
            </a:r>
            <a:r>
              <a:rPr lang="en-US" dirty="0" smtClean="0"/>
              <a:t>aa</a:t>
            </a:r>
          </a:p>
          <a:p>
            <a:pPr lvl="1"/>
            <a:r>
              <a:rPr lang="ru-RU" dirty="0" smtClean="0"/>
              <a:t>входная </a:t>
            </a:r>
            <a:r>
              <a:rPr lang="ru-RU" dirty="0" err="1" smtClean="0"/>
              <a:t>посл</a:t>
            </a:r>
            <a:r>
              <a:rPr lang="en-US" dirty="0" smtClean="0"/>
              <a:t>-</a:t>
            </a:r>
            <a:r>
              <a:rPr lang="ru-RU" dirty="0" err="1" smtClean="0"/>
              <a:t>ть</a:t>
            </a:r>
            <a:r>
              <a:rPr lang="ru-RU" dirty="0" smtClean="0"/>
              <a:t> длиной</a:t>
            </a:r>
            <a:r>
              <a:rPr lang="en-US" dirty="0" smtClean="0"/>
              <a:t> </a:t>
            </a:r>
            <a:r>
              <a:rPr lang="ru-RU" dirty="0" smtClean="0"/>
              <a:t>1000</a:t>
            </a:r>
            <a:r>
              <a:rPr lang="en-US" dirty="0" smtClean="0"/>
              <a:t> aa</a:t>
            </a:r>
            <a:endParaRPr lang="ru-RU" dirty="0" smtClean="0"/>
          </a:p>
          <a:p>
            <a:pPr lvl="1"/>
            <a:r>
              <a:rPr lang="ru-RU" dirty="0"/>
              <a:t>в</a:t>
            </a:r>
            <a:r>
              <a:rPr lang="ru-RU" dirty="0" smtClean="0"/>
              <a:t> формуле </a:t>
            </a:r>
            <a:r>
              <a:rPr lang="ru-RU" dirty="0" smtClean="0"/>
              <a:t>для числа операций, необходимых для одного выравнивания, </a:t>
            </a:r>
            <a:r>
              <a:rPr lang="en-US" dirty="0" smtClean="0"/>
              <a:t>C</a:t>
            </a:r>
            <a:r>
              <a:rPr lang="ru-RU" dirty="0" smtClean="0"/>
              <a:t>·</a:t>
            </a:r>
            <a:r>
              <a:rPr lang="en-US" dirty="0" smtClean="0"/>
              <a:t>n</a:t>
            </a:r>
            <a:r>
              <a:rPr lang="ru-RU" dirty="0" smtClean="0"/>
              <a:t>·</a:t>
            </a:r>
            <a:r>
              <a:rPr lang="en-US" dirty="0" smtClean="0"/>
              <a:t>m</a:t>
            </a:r>
            <a:r>
              <a:rPr lang="ru-RU" dirty="0" smtClean="0"/>
              <a:t> </a:t>
            </a:r>
            <a:r>
              <a:rPr lang="ru-RU" dirty="0" smtClean="0"/>
              <a:t>константа </a:t>
            </a:r>
            <a:r>
              <a:rPr lang="en-US" dirty="0" smtClean="0"/>
              <a:t>C = </a:t>
            </a:r>
            <a:r>
              <a:rPr lang="en-US" dirty="0" smtClean="0"/>
              <a:t>10</a:t>
            </a:r>
            <a:r>
              <a:rPr lang="ru-RU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процессор выполняет 30 </a:t>
            </a:r>
            <a:r>
              <a:rPr lang="ru-RU" dirty="0"/>
              <a:t>млн </a:t>
            </a:r>
            <a:r>
              <a:rPr lang="ru-RU" dirty="0" smtClean="0"/>
              <a:t>арифметических операций в сек.</a:t>
            </a:r>
            <a:endParaRPr lang="en-US" dirty="0" smtClean="0"/>
          </a:p>
          <a:p>
            <a:r>
              <a:rPr lang="ru-RU" dirty="0" smtClean="0"/>
              <a:t>Расчет </a:t>
            </a:r>
          </a:p>
          <a:p>
            <a:pPr lvl="1"/>
            <a:r>
              <a:rPr lang="ru-RU" dirty="0" smtClean="0"/>
              <a:t>Число операций </a:t>
            </a:r>
            <a:r>
              <a:rPr lang="en-US" dirty="0" smtClean="0"/>
              <a:t>N</a:t>
            </a:r>
            <a:r>
              <a:rPr lang="ru-RU" dirty="0"/>
              <a:t>·</a:t>
            </a:r>
            <a:r>
              <a:rPr lang="en-US" dirty="0" smtClean="0"/>
              <a:t>C</a:t>
            </a:r>
            <a:r>
              <a:rPr lang="ru-RU" dirty="0" smtClean="0"/>
              <a:t>·</a:t>
            </a:r>
            <a:r>
              <a:rPr lang="en-US" dirty="0" smtClean="0"/>
              <a:t>n</a:t>
            </a:r>
            <a:r>
              <a:rPr lang="ru-RU" dirty="0" smtClean="0"/>
              <a:t>·</a:t>
            </a:r>
            <a:r>
              <a:rPr lang="en-US" dirty="0" smtClean="0"/>
              <a:t>m </a:t>
            </a:r>
            <a:r>
              <a:rPr lang="en-US" dirty="0" smtClean="0"/>
              <a:t>= 10</a:t>
            </a:r>
            <a:r>
              <a:rPr lang="ru-RU" baseline="30000" dirty="0" smtClean="0"/>
              <a:t>8</a:t>
            </a:r>
            <a:r>
              <a:rPr lang="ru-RU" dirty="0"/>
              <a:t> </a:t>
            </a:r>
            <a:r>
              <a:rPr lang="ru-RU" dirty="0" smtClean="0"/>
              <a:t>·</a:t>
            </a:r>
            <a:r>
              <a:rPr lang="en-US" dirty="0" smtClean="0"/>
              <a:t>10</a:t>
            </a:r>
            <a:r>
              <a:rPr lang="ru-RU" dirty="0" smtClean="0"/>
              <a:t> ·</a:t>
            </a:r>
            <a:r>
              <a:rPr lang="en-US" dirty="0" smtClean="0"/>
              <a:t>10</a:t>
            </a:r>
            <a:r>
              <a:rPr lang="ru-RU" baseline="30000" dirty="0" smtClean="0"/>
              <a:t>3</a:t>
            </a:r>
            <a:r>
              <a:rPr lang="ru-RU" dirty="0"/>
              <a:t> </a:t>
            </a:r>
            <a:r>
              <a:rPr lang="ru-RU" dirty="0" smtClean="0"/>
              <a:t>·</a:t>
            </a:r>
            <a:r>
              <a:rPr lang="en-US" dirty="0" smtClean="0"/>
              <a:t>340 </a:t>
            </a:r>
            <a:r>
              <a:rPr lang="en-US" dirty="0" smtClean="0"/>
              <a:t>= </a:t>
            </a:r>
            <a:r>
              <a:rPr lang="en-US" dirty="0" smtClean="0"/>
              <a:t>3</a:t>
            </a:r>
            <a:r>
              <a:rPr lang="ru-RU" dirty="0" smtClean="0"/>
              <a:t>,</a:t>
            </a:r>
            <a:r>
              <a:rPr lang="en-US" dirty="0" smtClean="0"/>
              <a:t>4</a:t>
            </a:r>
            <a:r>
              <a:rPr lang="ru-RU" dirty="0" smtClean="0"/>
              <a:t>·</a:t>
            </a:r>
            <a:r>
              <a:rPr lang="en-US" dirty="0" smtClean="0"/>
              <a:t>10</a:t>
            </a:r>
            <a:r>
              <a:rPr lang="en-US" baseline="30000" dirty="0" smtClean="0"/>
              <a:t>14</a:t>
            </a:r>
            <a:endParaRPr lang="ru-RU" dirty="0" smtClean="0"/>
          </a:p>
          <a:p>
            <a:pPr lvl="1"/>
            <a:r>
              <a:rPr lang="ru-RU" dirty="0" smtClean="0"/>
              <a:t>Время работы </a:t>
            </a:r>
            <a:r>
              <a:rPr lang="en-US" dirty="0" smtClean="0"/>
              <a:t>3</a:t>
            </a:r>
            <a:r>
              <a:rPr lang="ru-RU" dirty="0" smtClean="0"/>
              <a:t>,</a:t>
            </a:r>
            <a:r>
              <a:rPr lang="en-US" dirty="0" smtClean="0"/>
              <a:t>4</a:t>
            </a:r>
            <a:r>
              <a:rPr lang="ru-RU" dirty="0" smtClean="0"/>
              <a:t>·</a:t>
            </a:r>
            <a:r>
              <a:rPr lang="en-US" dirty="0" smtClean="0"/>
              <a:t>10</a:t>
            </a:r>
            <a:r>
              <a:rPr lang="en-US" baseline="30000" dirty="0" smtClean="0"/>
              <a:t>14</a:t>
            </a:r>
            <a:r>
              <a:rPr lang="ru-RU" dirty="0" smtClean="0"/>
              <a:t> </a:t>
            </a:r>
            <a:r>
              <a:rPr lang="en-US" dirty="0" smtClean="0"/>
              <a:t>/3</a:t>
            </a:r>
            <a:r>
              <a:rPr lang="ru-RU" dirty="0" smtClean="0"/>
              <a:t>·</a:t>
            </a:r>
            <a:r>
              <a:rPr lang="en-US" dirty="0" smtClean="0"/>
              <a:t>10</a:t>
            </a:r>
            <a:r>
              <a:rPr lang="en-US" baseline="30000" dirty="0" smtClean="0"/>
              <a:t>7 </a:t>
            </a:r>
            <a:r>
              <a:rPr lang="ru-RU" dirty="0" smtClean="0"/>
              <a:t> </a:t>
            </a:r>
            <a:r>
              <a:rPr lang="ru-RU" dirty="0" smtClean="0"/>
              <a:t>сек = </a:t>
            </a:r>
            <a:r>
              <a:rPr lang="en-US" dirty="0" smtClean="0"/>
              <a:t>10</a:t>
            </a:r>
            <a:r>
              <a:rPr lang="en-US" baseline="30000" dirty="0" smtClean="0"/>
              <a:t>7</a:t>
            </a:r>
            <a:r>
              <a:rPr lang="ru-RU" dirty="0" smtClean="0"/>
              <a:t> сек = 3000 часов</a:t>
            </a:r>
            <a:endParaRPr lang="en-US" dirty="0" smtClean="0"/>
          </a:p>
          <a:p>
            <a:r>
              <a:rPr lang="ru-RU" dirty="0" smtClean="0"/>
              <a:t>На кластере с 1000 процессорами время поиска 3 часа …..</a:t>
            </a:r>
            <a:endParaRPr lang="en-US" dirty="0" smtClean="0"/>
          </a:p>
          <a:p>
            <a:pPr marL="457200" lvl="1" indent="0">
              <a:buNone/>
            </a:pPr>
            <a:r>
              <a:rPr lang="ru-RU" dirty="0" smtClean="0"/>
              <a:t>ЯВНО НЕ УДОВЛЕТВОРИТЕЛЬНО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4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640" y="273417"/>
            <a:ext cx="8622533" cy="889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BLAST</a:t>
            </a:r>
            <a:r>
              <a:rPr lang="ru-RU" dirty="0" smtClean="0"/>
              <a:t>. Быстрый эвристический алгоритм поиска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235" y="1508750"/>
            <a:ext cx="8717935" cy="3994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BLAST </a:t>
            </a:r>
            <a:r>
              <a:rPr lang="ru-RU" sz="2400" dirty="0" smtClean="0"/>
              <a:t>сначала отбирает те последовательности и места (номер остатка) в них, с которых имеет смысл начать строить выравнивание</a:t>
            </a:r>
            <a:br>
              <a:rPr lang="ru-RU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i="1" dirty="0"/>
              <a:t>The central idea of the BLAST algorithm is that a statistically significant alignment is likely to contain a high-scoring pair of aligned words.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Для этого индексируются все слова небольшой длины (</a:t>
            </a:r>
            <a:r>
              <a:rPr lang="en-US" sz="2400" dirty="0" smtClean="0"/>
              <a:t>W = 6 </a:t>
            </a:r>
            <a:r>
              <a:rPr lang="ru-RU" sz="2400" dirty="0" smtClean="0"/>
              <a:t>по умолчанию) во всех последовательностях </a:t>
            </a:r>
            <a:r>
              <a:rPr lang="en-US" sz="2400" dirty="0" err="1" smtClean="0"/>
              <a:t>Uniprot</a:t>
            </a:r>
            <a:r>
              <a:rPr lang="en-US" sz="2400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Индекс – то же, что алфавитный указатель страниц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40" y="1892800"/>
            <a:ext cx="8560550" cy="44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создает таблицу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64120" cy="4525963"/>
          </a:xfrm>
        </p:spPr>
        <p:txBody>
          <a:bodyPr/>
          <a:lstStyle/>
          <a:p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Слово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AMNNRA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……………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FALTGG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74940" y="1600200"/>
            <a:ext cx="611186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ourier New" panose="02070309020205020404" pitchFamily="49" charset="0"/>
              </a:rPr>
              <a:t>Где встречается</a:t>
            </a:r>
            <a:endParaRPr lang="en-US" sz="2400" dirty="0" smtClean="0">
              <a:latin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</a:rPr>
              <a:t>PPP_ECOLI  51, 237; QQQ_HUMAN 976; SSS_DROME 17, 111; ……</a:t>
            </a:r>
            <a:endParaRPr lang="ru-RU" sz="2400" dirty="0" smtClean="0">
              <a:latin typeface="Courier New" panose="02070309020205020404" pitchFamily="49" charset="0"/>
            </a:endParaRPr>
          </a:p>
          <a:p>
            <a:r>
              <a:rPr lang="ru-RU" sz="2400" dirty="0" smtClean="0">
                <a:latin typeface="Courier New" panose="02070309020205020404" pitchFamily="49" charset="0"/>
              </a:rPr>
              <a:t>…………</a:t>
            </a:r>
          </a:p>
          <a:p>
            <a:r>
              <a:rPr lang="ru-RU" sz="2400" dirty="0" smtClean="0">
                <a:latin typeface="Courier New" panose="02070309020205020404" pitchFamily="49" charset="0"/>
              </a:rPr>
              <a:t>…………</a:t>
            </a:r>
            <a:endParaRPr lang="ru-RU" sz="2400" dirty="0">
              <a:latin typeface="Courier New" panose="02070309020205020404" pitchFamily="49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6910" y="8776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ea typeface="ＭＳ Ｐゴシック" panose="020B0600070205080204" pitchFamily="34" charset="-128"/>
              </a:rPr>
              <a:t>Составим список слов длины </a:t>
            </a:r>
            <a:r>
              <a:rPr lang="en-US" altLang="ru-RU" dirty="0" smtClean="0">
                <a:ea typeface="ＭＳ Ｐゴシック" panose="020B0600070205080204" pitchFamily="34" charset="-128"/>
              </a:rPr>
              <a:t>W </a:t>
            </a:r>
            <a:r>
              <a:rPr lang="ru-RU" altLang="ru-RU" dirty="0" smtClean="0">
                <a:ea typeface="ＭＳ Ｐゴシック" panose="020B0600070205080204" pitchFamily="34" charset="-128"/>
              </a:rPr>
              <a:t>из входной последовательности</a:t>
            </a:r>
            <a:endParaRPr lang="en-US" altLang="ru-RU" dirty="0" smtClean="0">
              <a:ea typeface="ＭＳ Ｐゴシック" panose="020B0600070205080204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16725"/>
            <a:ext cx="7772400" cy="4114800"/>
          </a:xfrm>
        </p:spPr>
        <p:txBody>
          <a:bodyPr>
            <a:normAutofit/>
          </a:bodyPr>
          <a:lstStyle/>
          <a:p>
            <a:r>
              <a:rPr lang="ru-RU" altLang="ru-RU" sz="2400" dirty="0" smtClean="0">
                <a:ea typeface="ＭＳ Ｐゴシック" panose="020B0600070205080204" pitchFamily="34" charset="-128"/>
              </a:rPr>
              <a:t>Входная последовательность (</a:t>
            </a:r>
            <a:r>
              <a:rPr lang="en-US" altLang="ru-RU" sz="2400" dirty="0" smtClean="0">
                <a:ea typeface="ＭＳ Ｐゴシック" panose="020B0600070205080204" pitchFamily="34" charset="-128"/>
              </a:rPr>
              <a:t>query</a:t>
            </a:r>
            <a:r>
              <a:rPr lang="ru-RU" altLang="ru-RU" sz="2400" dirty="0" smtClean="0">
                <a:ea typeface="ＭＳ Ｐゴシック" panose="020B0600070205080204" pitchFamily="34" charset="-128"/>
              </a:rPr>
              <a:t>)</a:t>
            </a:r>
            <a:r>
              <a:rPr lang="en-US" altLang="ru-RU" sz="2400" dirty="0" smtClean="0">
                <a:ea typeface="ＭＳ Ｐゴシック" panose="020B0600070205080204" pitchFamily="34" charset="-128"/>
              </a:rPr>
              <a:t>: </a:t>
            </a:r>
            <a:r>
              <a:rPr lang="en-US" altLang="ru-RU" sz="2400" dirty="0" smtClean="0">
                <a:solidFill>
                  <a:srgbClr val="006600"/>
                </a:solidFill>
                <a:ea typeface="ＭＳ Ｐゴシック" panose="020B0600070205080204" pitchFamily="34" charset="-128"/>
              </a:rPr>
              <a:t>QLGVKAGW</a:t>
            </a:r>
          </a:p>
          <a:p>
            <a:pPr lvl="1"/>
            <a:r>
              <a:rPr lang="ru-RU" altLang="ru-RU" sz="2000" dirty="0" smtClean="0">
                <a:ea typeface="ＭＳ Ｐゴシック" panose="020B0600070205080204" pitchFamily="34" charset="-128"/>
              </a:rPr>
              <a:t>Пусть длина слова </a:t>
            </a:r>
            <a:r>
              <a:rPr lang="en-US" altLang="ru-RU" sz="2000" dirty="0" smtClean="0">
                <a:ea typeface="ＭＳ Ｐゴシック" panose="020B0600070205080204" pitchFamily="34" charset="-128"/>
              </a:rPr>
              <a:t>W = </a:t>
            </a:r>
            <a:r>
              <a:rPr lang="ru-RU" altLang="ru-RU" sz="2000" dirty="0" smtClean="0">
                <a:ea typeface="ＭＳ Ｐゴシック" panose="020B0600070205080204" pitchFamily="34" charset="-128"/>
              </a:rPr>
              <a:t>3</a:t>
            </a:r>
            <a:r>
              <a:rPr lang="en-US" altLang="ru-RU" sz="2400" dirty="0" smtClean="0">
                <a:ea typeface="ＭＳ Ｐゴシック" panose="020B0600070205080204" pitchFamily="34" charset="-128"/>
              </a:rPr>
              <a:t>	</a:t>
            </a:r>
            <a:endParaRPr lang="ru-RU" altLang="ru-RU" sz="24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ru-RU" altLang="ru-RU" sz="2000" dirty="0">
                <a:ea typeface="ＭＳ Ｐゴシック" panose="020B0600070205080204" pitchFamily="34" charset="-128"/>
              </a:rPr>
              <a:t>два слова считаются похожими, если вес </a:t>
            </a:r>
            <a:r>
              <a:rPr lang="ru-RU" altLang="ru-RU" sz="2000" dirty="0" smtClean="0">
                <a:ea typeface="ＭＳ Ｐゴシック" panose="020B0600070205080204" pitchFamily="34" charset="-128"/>
              </a:rPr>
              <a:t> выравнивания слов</a:t>
            </a:r>
            <a:r>
              <a:rPr lang="en-US" altLang="ru-RU" sz="2000" dirty="0" smtClean="0">
                <a:ea typeface="ＭＳ Ｐゴシック" panose="020B0600070205080204" pitchFamily="34" charset="-128"/>
              </a:rPr>
              <a:t> </a:t>
            </a:r>
            <a:r>
              <a:rPr lang="ru-RU" altLang="ru-RU" sz="2000" dirty="0">
                <a:ea typeface="ＭＳ Ｐゴシック" panose="020B0600070205080204" pitchFamily="34" charset="-128"/>
              </a:rPr>
              <a:t>больше или равен </a:t>
            </a:r>
            <a:r>
              <a:rPr lang="en-US" altLang="ru-RU" sz="2000" dirty="0">
                <a:ea typeface="ＭＳ Ｐゴシック" panose="020B0600070205080204" pitchFamily="34" charset="-128"/>
              </a:rPr>
              <a:t> </a:t>
            </a:r>
            <a:r>
              <a:rPr lang="en-US" altLang="ru-RU" sz="2000" dirty="0" smtClean="0">
                <a:ea typeface="ＭＳ Ｐゴシック" panose="020B0600070205080204" pitchFamily="34" charset="-128"/>
              </a:rPr>
              <a:t>T = 13</a:t>
            </a:r>
            <a:endParaRPr lang="en-US" altLang="ru-RU" sz="2000" dirty="0">
              <a:ea typeface="ＭＳ Ｐゴシック" panose="020B0600070205080204" pitchFamily="34" charset="-128"/>
            </a:endParaRPr>
          </a:p>
          <a:p>
            <a:r>
              <a:rPr lang="ru-RU" altLang="ru-RU" sz="2400" dirty="0">
                <a:ea typeface="ＭＳ Ｐゴシック" panose="020B0600070205080204" pitchFamily="34" charset="-128"/>
              </a:rPr>
              <a:t>Шаг </a:t>
            </a:r>
            <a:r>
              <a:rPr lang="en-US" altLang="ru-RU" sz="2400" dirty="0">
                <a:ea typeface="ＭＳ Ｐゴシック" panose="020B0600070205080204" pitchFamily="34" charset="-128"/>
              </a:rPr>
              <a:t>1:</a:t>
            </a:r>
            <a:r>
              <a:rPr lang="ru-RU" altLang="ru-RU" sz="2400" dirty="0">
                <a:ea typeface="ＭＳ Ｐゴシック" panose="020B0600070205080204" pitchFamily="34" charset="-128"/>
              </a:rPr>
              <a:t> запомним все слова длины </a:t>
            </a:r>
            <a:r>
              <a:rPr lang="en-US" altLang="ru-RU" sz="2400" dirty="0">
                <a:ea typeface="ＭＳ Ｐゴシック" panose="020B0600070205080204" pitchFamily="34" charset="-128"/>
              </a:rPr>
              <a:t>W </a:t>
            </a:r>
            <a:r>
              <a:rPr lang="ru-RU" altLang="ru-RU" sz="2400" dirty="0">
                <a:ea typeface="ＭＳ Ｐゴシック" panose="020B0600070205080204" pitchFamily="34" charset="-128"/>
              </a:rPr>
              <a:t>во входной </a:t>
            </a:r>
            <a:r>
              <a:rPr lang="ru-RU" altLang="ru-RU" sz="2400" dirty="0" smtClean="0">
                <a:ea typeface="ＭＳ Ｐゴシック" panose="020B0600070205080204" pitchFamily="34" charset="-128"/>
              </a:rPr>
              <a:t>последовательности: </a:t>
            </a:r>
            <a:r>
              <a:rPr lang="en-US" altLang="ru-RU" sz="2400" dirty="0" smtClean="0">
                <a:solidFill>
                  <a:srgbClr val="006600"/>
                </a:solidFill>
                <a:ea typeface="ＭＳ Ｐゴシック" panose="020B0600070205080204" pitchFamily="34" charset="-128"/>
              </a:rPr>
              <a:t>QLG  LGV  GVK  VKA  KAG  AGW</a:t>
            </a:r>
            <a:endParaRPr lang="en-US" altLang="ru-RU" sz="2400" dirty="0" smtClean="0">
              <a:ea typeface="ＭＳ Ｐゴシック" panose="020B0600070205080204" pitchFamily="34" charset="-128"/>
            </a:endParaRPr>
          </a:p>
          <a:p>
            <a:r>
              <a:rPr lang="ru-RU" altLang="ru-RU" sz="2400" dirty="0" smtClean="0">
                <a:ea typeface="ＭＳ Ｐゴシック" panose="020B0600070205080204" pitchFamily="34" charset="-128"/>
              </a:rPr>
              <a:t>Шаг 2</a:t>
            </a:r>
            <a:r>
              <a:rPr lang="en-US" altLang="ru-RU" sz="2400" dirty="0" smtClean="0">
                <a:ea typeface="ＭＳ Ｐゴシック" panose="020B0600070205080204" pitchFamily="34" charset="-128"/>
              </a:rPr>
              <a:t>: </a:t>
            </a:r>
            <a:r>
              <a:rPr lang="ru-RU" altLang="ru-RU" sz="2400" dirty="0" smtClean="0">
                <a:ea typeface="ＭＳ Ｐゴシック" panose="020B0600070205080204" pitchFamily="34" charset="-128"/>
              </a:rPr>
              <a:t>Расширим список, добавив похожие слова:</a:t>
            </a:r>
            <a:br>
              <a:rPr lang="ru-RU" altLang="ru-RU" sz="2400" dirty="0" smtClean="0">
                <a:ea typeface="ＭＳ Ｐゴシック" panose="020B0600070205080204" pitchFamily="34" charset="-128"/>
              </a:rPr>
            </a:br>
            <a:r>
              <a:rPr lang="en-US" altLang="ru-RU" sz="2400" dirty="0" smtClean="0">
                <a:ea typeface="ＭＳ Ｐゴシック" panose="020B0600070205080204" pitchFamily="34" charset="-128"/>
              </a:rPr>
              <a:t/>
            </a:r>
            <a:br>
              <a:rPr lang="en-US" altLang="ru-RU" sz="2400" dirty="0" smtClean="0">
                <a:ea typeface="ＭＳ Ｐゴシック" panose="020B0600070205080204" pitchFamily="34" charset="-128"/>
              </a:rPr>
            </a:br>
            <a:r>
              <a:rPr lang="en-US" altLang="ru-RU" sz="2400" dirty="0" smtClean="0">
                <a:ea typeface="ＭＳ Ｐゴシック" panose="020B0600070205080204" pitchFamily="34" charset="-128"/>
              </a:rPr>
              <a:t>                                          </a:t>
            </a:r>
            <a:r>
              <a:rPr lang="en-US" altLang="ru-RU" sz="2400" dirty="0" smtClean="0">
                <a:solidFill>
                  <a:srgbClr val="006600"/>
                </a:solidFill>
                <a:ea typeface="ＭＳ Ｐゴシック" panose="020B0600070205080204" pitchFamily="34" charset="-128"/>
              </a:rPr>
              <a:t>GAK</a:t>
            </a:r>
            <a:r>
              <a:rPr lang="en-US" altLang="ru-RU" sz="2400" dirty="0">
                <a:solidFill>
                  <a:srgbClr val="006600"/>
                </a:solidFill>
                <a:ea typeface="ＭＳ Ｐゴシック" panose="020B0600070205080204" pitchFamily="34" charset="-128"/>
              </a:rPr>
              <a:t> GTK GGK </a:t>
            </a:r>
            <a:r>
              <a:rPr lang="en-US" altLang="ru-RU" sz="2400" dirty="0" smtClean="0">
                <a:solidFill>
                  <a:srgbClr val="006600"/>
                </a:solidFill>
                <a:ea typeface="ＭＳ Ｐゴシック" panose="020B0600070205080204" pitchFamily="34" charset="-128"/>
              </a:rPr>
              <a:t>GLK</a:t>
            </a:r>
            <a:r>
              <a:rPr lang="ru-RU" altLang="ru-RU" sz="2400" dirty="0" smtClean="0">
                <a:solidFill>
                  <a:srgbClr val="006600"/>
                </a:solidFill>
                <a:ea typeface="ＭＳ Ｐゴシック" panose="020B0600070205080204" pitchFamily="34" charset="-128"/>
              </a:rPr>
              <a:t/>
            </a:r>
            <a:br>
              <a:rPr lang="ru-RU" altLang="ru-RU" sz="2400" dirty="0" smtClean="0">
                <a:solidFill>
                  <a:srgbClr val="006600"/>
                </a:solidFill>
                <a:ea typeface="ＭＳ Ｐゴシック" panose="020B0600070205080204" pitchFamily="34" charset="-128"/>
              </a:rPr>
            </a:br>
            <a:r>
              <a:rPr lang="ru-RU" altLang="ru-RU" sz="2400" dirty="0" smtClean="0">
                <a:solidFill>
                  <a:srgbClr val="006600"/>
                </a:solidFill>
                <a:ea typeface="ＭＳ Ｐゴシック" panose="020B0600070205080204" pitchFamily="34" charset="-128"/>
              </a:rPr>
              <a:t>                                     </a:t>
            </a:r>
            <a:r>
              <a:rPr lang="ru-RU" altLang="ru-RU" sz="2400" dirty="0" smtClean="0">
                <a:ea typeface="ＭＳ Ｐゴシック" panose="020B0600070205080204" pitchFamily="34" charset="-128"/>
              </a:rPr>
              <a:t>аналогично для других слов</a:t>
            </a:r>
            <a:endParaRPr lang="en-US" altLang="ru-RU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ru-RU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30030" y="4221056"/>
            <a:ext cx="9652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ru-RU" sz="1700" dirty="0">
                <a:latin typeface="Courier New" panose="02070309020205020404" pitchFamily="49" charset="0"/>
              </a:rPr>
              <a:t>GVK 18</a:t>
            </a:r>
          </a:p>
          <a:p>
            <a:r>
              <a:rPr lang="en-US" altLang="ru-RU" sz="1700" dirty="0">
                <a:latin typeface="Courier New" panose="02070309020205020404" pitchFamily="49" charset="0"/>
              </a:rPr>
              <a:t>GAK 16</a:t>
            </a:r>
          </a:p>
          <a:p>
            <a:r>
              <a:rPr lang="en-US" altLang="ru-RU" sz="1700" dirty="0">
                <a:latin typeface="Courier New" panose="02070309020205020404" pitchFamily="49" charset="0"/>
              </a:rPr>
              <a:t>GIK 16</a:t>
            </a:r>
          </a:p>
          <a:p>
            <a:r>
              <a:rPr lang="en-US" altLang="ru-RU" sz="1700" dirty="0">
                <a:latin typeface="Courier New" panose="02070309020205020404" pitchFamily="49" charset="0"/>
              </a:rPr>
              <a:t>GGK 14</a:t>
            </a:r>
          </a:p>
          <a:p>
            <a:r>
              <a:rPr lang="en-US" altLang="ru-RU" sz="1700" dirty="0">
                <a:latin typeface="Courier New" panose="02070309020205020404" pitchFamily="49" charset="0"/>
              </a:rPr>
              <a:t>GLK 13</a:t>
            </a:r>
          </a:p>
          <a:p>
            <a:r>
              <a:rPr lang="en-US" altLang="ru-RU" sz="1700" dirty="0">
                <a:latin typeface="Courier New" panose="02070309020205020404" pitchFamily="49" charset="0"/>
              </a:rPr>
              <a:t>GNK 12</a:t>
            </a:r>
          </a:p>
          <a:p>
            <a:r>
              <a:rPr lang="en-US" altLang="ru-RU" sz="1700" dirty="0">
                <a:latin typeface="Courier New" panose="02070309020205020404" pitchFamily="49" charset="0"/>
              </a:rPr>
              <a:t>GRK 11</a:t>
            </a:r>
          </a:p>
          <a:p>
            <a:r>
              <a:rPr lang="en-US" altLang="ru-RU" sz="1700" dirty="0">
                <a:latin typeface="Courier New" panose="02070309020205020404" pitchFamily="49" charset="0"/>
              </a:rPr>
              <a:t>GEK 11</a:t>
            </a:r>
          </a:p>
          <a:p>
            <a:r>
              <a:rPr lang="en-US" altLang="ru-RU" sz="1700" dirty="0">
                <a:latin typeface="Courier New" panose="02070309020205020404" pitchFamily="49" charset="0"/>
              </a:rPr>
              <a:t>GDK 11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561630" y="5541275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2695230" y="424587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46564" y="6155755"/>
            <a:ext cx="542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каждого слова указан вес выравнивания  с</a:t>
            </a:r>
            <a:r>
              <a:rPr lang="en-US" dirty="0" smtClean="0"/>
              <a:t> GVK </a:t>
            </a: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882180" y="5371186"/>
            <a:ext cx="1720930" cy="7461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2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640" y="10955"/>
            <a:ext cx="8564315" cy="960125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ea typeface="ＭＳ Ｐゴシック" panose="020B0600070205080204" pitchFamily="34" charset="-128"/>
              </a:rPr>
              <a:t>Отбор банковских последовательностей для выравнивания</a:t>
            </a:r>
            <a:endParaRPr lang="en-US" altLang="ru-RU" sz="28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235" y="894270"/>
            <a:ext cx="8756340" cy="921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altLang="ru-RU" sz="1400" dirty="0" smtClean="0">
                <a:ea typeface="ＭＳ Ｐゴシック" panose="020B0600070205080204" pitchFamily="34" charset="-128"/>
              </a:rPr>
              <a:t>Шаг 3</a:t>
            </a:r>
            <a:r>
              <a:rPr lang="en-US" altLang="ru-RU" sz="1400" dirty="0" smtClean="0">
                <a:ea typeface="ＭＳ Ｐゴシック" panose="020B0600070205080204" pitchFamily="34" charset="-128"/>
              </a:rPr>
              <a:t>: </a:t>
            </a:r>
            <a:r>
              <a:rPr lang="ru-RU" altLang="ru-RU" sz="1400" dirty="0" smtClean="0">
                <a:ea typeface="ＭＳ Ｐゴシック" panose="020B0600070205080204" pitchFamily="34" charset="-128"/>
              </a:rPr>
              <a:t>По </a:t>
            </a:r>
            <a:r>
              <a:rPr lang="ru-RU" altLang="ru-RU" sz="1400" dirty="0" err="1" smtClean="0">
                <a:ea typeface="ＭＳ Ｐゴシック" panose="020B0600070205080204" pitchFamily="34" charset="-128"/>
              </a:rPr>
              <a:t>хэш</a:t>
            </a:r>
            <a:r>
              <a:rPr lang="ru-RU" altLang="ru-RU" sz="1400" dirty="0" smtClean="0">
                <a:ea typeface="ＭＳ Ｐゴシック" panose="020B0600070205080204" pitchFamily="34" charset="-128"/>
              </a:rPr>
              <a:t> таблице составляем список</a:t>
            </a:r>
            <a:r>
              <a:rPr lang="en-US" altLang="ru-RU" sz="1400" dirty="0" smtClean="0">
                <a:ea typeface="ＭＳ Ｐゴシック" panose="020B0600070205080204" pitchFamily="34" charset="-128"/>
              </a:rPr>
              <a:t> </a:t>
            </a:r>
            <a:r>
              <a:rPr lang="ru-RU" altLang="ru-RU" sz="1400" dirty="0" smtClean="0">
                <a:ea typeface="ＭＳ Ｐゴシック" panose="020B0600070205080204" pitchFamily="34" charset="-128"/>
              </a:rPr>
              <a:t>всех находок слов входной последовательности в </a:t>
            </a:r>
            <a:r>
              <a:rPr lang="en-US" altLang="ru-RU" sz="1400" dirty="0" err="1" smtClean="0">
                <a:ea typeface="ＭＳ Ｐゴシック" panose="020B0600070205080204" pitchFamily="34" charset="-128"/>
              </a:rPr>
              <a:t>Uniprot</a:t>
            </a:r>
            <a:r>
              <a:rPr lang="ru-RU" altLang="ru-RU" sz="1400" dirty="0" smtClean="0">
                <a:ea typeface="ＭＳ Ｐゴシック" panose="020B0600070205080204" pitchFamily="34" charset="-128"/>
              </a:rPr>
              <a:t>. Сортировка – по </a:t>
            </a:r>
            <a:r>
              <a:rPr lang="en-US" altLang="ru-RU" sz="1400" dirty="0" smtClean="0">
                <a:ea typeface="ＭＳ Ｐゴシック" panose="020B0600070205080204" pitchFamily="34" charset="-128"/>
              </a:rPr>
              <a:t>AC </a:t>
            </a:r>
            <a:r>
              <a:rPr lang="ru-RU" altLang="ru-RU" sz="1400" dirty="0" smtClean="0">
                <a:ea typeface="ＭＳ Ｐゴシック" panose="020B0600070205080204" pitchFamily="34" charset="-128"/>
              </a:rPr>
              <a:t>и номеру позиции</a:t>
            </a:r>
          </a:p>
          <a:p>
            <a:pPr>
              <a:buNone/>
            </a:pPr>
            <a:r>
              <a:rPr lang="ru-RU" altLang="ru-RU" sz="1400" dirty="0" smtClean="0">
                <a:ea typeface="ＭＳ Ｐゴシック" panose="020B0600070205080204" pitchFamily="34" charset="-128"/>
              </a:rPr>
              <a:t>Для отбора последовательности необходимы ДВА слова на расстоянии </a:t>
            </a:r>
            <a:r>
              <a:rPr lang="en-US" altLang="ru-RU" sz="1400" dirty="0" smtClean="0">
                <a:ea typeface="ＭＳ Ｐゴシック" panose="020B0600070205080204" pitchFamily="34" charset="-128"/>
                <a:sym typeface="Symbol"/>
              </a:rPr>
              <a:t></a:t>
            </a:r>
            <a:r>
              <a:rPr lang="en-US" altLang="ru-RU" sz="1400" dirty="0" smtClean="0">
                <a:ea typeface="ＭＳ Ｐゴシック" panose="020B0600070205080204" pitchFamily="34" charset="-128"/>
              </a:rPr>
              <a:t> A ( A = 20) </a:t>
            </a:r>
            <a:r>
              <a:rPr lang="ru-RU" altLang="ru-RU" sz="1400" dirty="0" smtClean="0">
                <a:ea typeface="ＭＳ Ｐゴシック" panose="020B0600070205080204" pitchFamily="34" charset="-128"/>
              </a:rPr>
              <a:t>причем на ОДНОЙ ДИАГОНАЛИ (след. слайд)</a:t>
            </a:r>
            <a:endParaRPr lang="en-US" altLang="ru-RU" sz="1100" dirty="0" smtClean="0">
              <a:solidFill>
                <a:srgbClr val="006600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86086"/>
              </p:ext>
            </p:extLst>
          </p:nvPr>
        </p:nvGraphicFramePr>
        <p:xfrm>
          <a:off x="270642" y="2003352"/>
          <a:ext cx="8679528" cy="4651668"/>
        </p:xfrm>
        <a:graphic>
          <a:graphicData uri="http://schemas.openxmlformats.org/drawingml/2006/table">
            <a:tbl>
              <a:tblPr/>
              <a:tblGrid>
                <a:gridCol w="1109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159">
                <a:tc>
                  <a:txBody>
                    <a:bodyPr/>
                    <a:lstStyle/>
                    <a:p>
                      <a:r>
                        <a:rPr lang="ru-RU" dirty="0" smtClean="0"/>
                        <a:t>Входное</a:t>
                      </a:r>
                      <a:r>
                        <a:rPr lang="ru-RU" baseline="0" dirty="0" smtClean="0"/>
                        <a:t> слово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Последова-тельность</a:t>
                      </a:r>
                      <a:r>
                        <a:rPr lang="ru-RU" dirty="0" smtClean="0"/>
                        <a:t> (</a:t>
                      </a:r>
                      <a:r>
                        <a:rPr lang="en-US" dirty="0" smtClean="0"/>
                        <a:t>AC)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</a:t>
                      </a:r>
                      <a:r>
                        <a:rPr lang="ru-RU" baseline="0" dirty="0" smtClean="0"/>
                        <a:t> остатка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Берем ли для выравнивания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159">
                <a:tc>
                  <a:txBody>
                    <a:bodyPr/>
                    <a:lstStyle/>
                    <a:p>
                      <a:r>
                        <a:rPr lang="en-US" dirty="0" smtClean="0"/>
                        <a:t>GVK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QSTFU24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Нет, если только одно совпадение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58">
                <a:tc>
                  <a:txBody>
                    <a:bodyPr/>
                    <a:lstStyle/>
                    <a:p>
                      <a:r>
                        <a:rPr lang="en-US" dirty="0" smtClean="0"/>
                        <a:t>GVK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ASTRLR1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Нет, так как расстояние между словами во входной последовательности не равно расстоянию в банковской последовательности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58">
                <a:tc>
                  <a:txBody>
                    <a:bodyPr/>
                    <a:lstStyle/>
                    <a:p>
                      <a:r>
                        <a:rPr lang="en-US" dirty="0" smtClean="0"/>
                        <a:t>AGW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ASTRLR1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42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158">
                <a:tc>
                  <a:txBody>
                    <a:bodyPr/>
                    <a:lstStyle/>
                    <a:p>
                      <a:r>
                        <a:rPr lang="en-US" dirty="0" smtClean="0"/>
                        <a:t>GLK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Q42FU2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Нет, если только одно совпадение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158">
                <a:tc>
                  <a:txBody>
                    <a:bodyPr/>
                    <a:lstStyle/>
                    <a:p>
                      <a:r>
                        <a:rPr lang="en-US" dirty="0" smtClean="0"/>
                        <a:t>……..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159">
                <a:tc>
                  <a:txBody>
                    <a:bodyPr/>
                    <a:lstStyle/>
                    <a:p>
                      <a:r>
                        <a:rPr lang="en-US" dirty="0" smtClean="0"/>
                        <a:t>QLG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STUF2A4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baseline="0" dirty="0" smtClean="0"/>
                        <a:t>Берем, так как расстояние между словами во входной </a:t>
                      </a:r>
                      <a:r>
                        <a:rPr lang="ru-RU" baseline="0" dirty="0" err="1" smtClean="0"/>
                        <a:t>последавательности</a:t>
                      </a:r>
                      <a:r>
                        <a:rPr lang="ru-RU" baseline="0" dirty="0" smtClean="0"/>
                        <a:t> равно расстоянию в банковской последовательности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159">
                <a:tc>
                  <a:txBody>
                    <a:bodyPr/>
                    <a:lstStyle/>
                    <a:p>
                      <a:r>
                        <a:rPr lang="en-US" dirty="0" smtClean="0"/>
                        <a:t>AGW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STUF2A4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159">
                <a:tc>
                  <a:txBody>
                    <a:bodyPr/>
                    <a:lstStyle/>
                    <a:p>
                      <a:r>
                        <a:rPr lang="en-US" dirty="0" smtClean="0"/>
                        <a:t>GLK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QSTFU24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60" y="126170"/>
            <a:ext cx="8229600" cy="1387732"/>
          </a:xfrm>
        </p:spPr>
        <p:txBody>
          <a:bodyPr>
            <a:noAutofit/>
          </a:bodyPr>
          <a:lstStyle/>
          <a:p>
            <a:r>
              <a:rPr lang="ru-RU" altLang="ru-RU" sz="2800" dirty="0" smtClean="0"/>
              <a:t>Отбор последовательности: </a:t>
            </a:r>
            <a:br>
              <a:rPr lang="ru-RU" altLang="ru-RU" sz="2800" dirty="0" smtClean="0"/>
            </a:br>
            <a:r>
              <a:rPr lang="ru-RU" altLang="ru-RU" sz="2800" dirty="0" smtClean="0"/>
              <a:t>два слова  на одной диагонали на расстоянии меньше </a:t>
            </a:r>
            <a:r>
              <a:rPr lang="en-US" altLang="ru-RU" sz="2800" dirty="0" smtClean="0"/>
              <a:t>A (</a:t>
            </a:r>
            <a:r>
              <a:rPr lang="ru-RU" altLang="ru-RU" sz="2800" dirty="0" smtClean="0"/>
              <a:t>зеленые)</a:t>
            </a:r>
            <a:endParaRPr lang="fr-FR" altLang="ru-RU" sz="2800" dirty="0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1219200" y="1600200"/>
            <a:ext cx="176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ru-RU" sz="1400">
                <a:solidFill>
                  <a:srgbClr val="FF0000"/>
                </a:solidFill>
                <a:latin typeface="Gill Sans Condensed" pitchFamily="34" charset="0"/>
              </a:rPr>
              <a:t>Database sequence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1219200" y="1905000"/>
            <a:ext cx="32004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400">
              <a:latin typeface="Gill Sans Condensed" pitchFamily="34" charset="0"/>
            </a:endParaRP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838200" y="1905000"/>
            <a:ext cx="39687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fr-FR" altLang="ru-RU" sz="1400" dirty="0">
                <a:solidFill>
                  <a:srgbClr val="0000FF"/>
                </a:solidFill>
                <a:latin typeface="Gill Sans Condensed" pitchFamily="34" charset="0"/>
              </a:rPr>
              <a:t>Query</a:t>
            </a:r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1219200" y="2286000"/>
            <a:ext cx="16764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2057400" y="1905000"/>
            <a:ext cx="205740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1447800" y="2514600"/>
            <a:ext cx="2286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2209800" y="3276600"/>
            <a:ext cx="2286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2438400" y="2286000"/>
            <a:ext cx="228600" cy="2286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2895600" y="2743200"/>
            <a:ext cx="228600" cy="2286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3733800" y="3581400"/>
            <a:ext cx="2286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3962400" y="2057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ru-RU" sz="1400">
                <a:latin typeface="Gill Sans Condensed" pitchFamily="34" charset="0"/>
              </a:rPr>
              <a:t>A</a:t>
            </a:r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3733800" y="205740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2792413" y="2640013"/>
            <a:ext cx="4572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4953000" y="2514600"/>
            <a:ext cx="314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ru-RU" sz="1400">
                <a:latin typeface="Gill Sans Condensed" pitchFamily="34" charset="0"/>
              </a:rPr>
              <a:t>Ungapped extension if:</a:t>
            </a:r>
          </a:p>
          <a:p>
            <a:r>
              <a:rPr lang="fr-FR" altLang="ru-RU" sz="1400">
                <a:latin typeface="Gill Sans Condensed" pitchFamily="34" charset="0"/>
              </a:rPr>
              <a:t>2 "Hits" are on the same diagonal but at a distance less than A</a:t>
            </a:r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>
            <a:off x="2895600" y="17526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>
            <a:off x="1030288" y="2667000"/>
            <a:ext cx="0" cy="1219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838200" y="4114800"/>
            <a:ext cx="7467600" cy="2362200"/>
            <a:chOff x="1008" y="2592"/>
            <a:chExt cx="4704" cy="1488"/>
          </a:xfrm>
        </p:grpSpPr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1008" y="2592"/>
              <a:ext cx="2256" cy="1488"/>
              <a:chOff x="1008" y="2592"/>
              <a:chExt cx="2256" cy="1488"/>
            </a:xfrm>
          </p:grpSpPr>
          <p:sp>
            <p:nvSpPr>
              <p:cNvPr id="28727" name="Text Box 55"/>
              <p:cNvSpPr txBox="1">
                <a:spLocks noChangeArrowheads="1"/>
              </p:cNvSpPr>
              <p:nvPr/>
            </p:nvSpPr>
            <p:spPr bwMode="auto">
              <a:xfrm>
                <a:off x="1248" y="2592"/>
                <a:ext cx="110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altLang="ru-RU" sz="1400" dirty="0">
                    <a:solidFill>
                      <a:srgbClr val="FF0000"/>
                    </a:solidFill>
                    <a:latin typeface="Gill Sans Condensed" pitchFamily="34" charset="0"/>
                  </a:rPr>
                  <a:t>Database sequence</a:t>
                </a:r>
              </a:p>
            </p:txBody>
          </p:sp>
          <p:sp>
            <p:nvSpPr>
              <p:cNvPr id="28728" name="Rectangle 56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2016" cy="12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1400">
                  <a:latin typeface="Gill Sans Condensed" pitchFamily="34" charset="0"/>
                </a:endParaRPr>
              </a:p>
            </p:txBody>
          </p:sp>
          <p:sp>
            <p:nvSpPr>
              <p:cNvPr id="28729" name="Text Box 57"/>
              <p:cNvSpPr txBox="1">
                <a:spLocks noChangeArrowheads="1"/>
              </p:cNvSpPr>
              <p:nvPr/>
            </p:nvSpPr>
            <p:spPr bwMode="auto">
              <a:xfrm>
                <a:off x="1008" y="2784"/>
                <a:ext cx="250" cy="3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fr-FR" altLang="ru-RU" sz="1400">
                    <a:solidFill>
                      <a:srgbClr val="0000FF"/>
                    </a:solidFill>
                    <a:latin typeface="Gill Sans Condensed" pitchFamily="34" charset="0"/>
                  </a:rPr>
                  <a:t>Query</a:t>
                </a:r>
              </a:p>
            </p:txBody>
          </p:sp>
          <p:sp>
            <p:nvSpPr>
              <p:cNvPr id="28730" name="Line 58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1056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1" name="Line 59"/>
              <p:cNvSpPr>
                <a:spLocks noChangeShapeType="1"/>
              </p:cNvSpPr>
              <p:nvPr/>
            </p:nvSpPr>
            <p:spPr bwMode="auto">
              <a:xfrm>
                <a:off x="1776" y="2784"/>
                <a:ext cx="1296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2" name="Line 60"/>
              <p:cNvSpPr>
                <a:spLocks noChangeShapeType="1"/>
              </p:cNvSpPr>
              <p:nvPr/>
            </p:nvSpPr>
            <p:spPr bwMode="auto">
              <a:xfrm>
                <a:off x="1392" y="3168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auto">
              <a:xfrm>
                <a:off x="1872" y="3648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4" name="Line 62"/>
              <p:cNvSpPr>
                <a:spLocks noChangeShapeType="1"/>
              </p:cNvSpPr>
              <p:nvPr/>
            </p:nvSpPr>
            <p:spPr bwMode="auto">
              <a:xfrm>
                <a:off x="2832" y="3840"/>
                <a:ext cx="144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5" name="Text Box 63"/>
              <p:cNvSpPr txBox="1">
                <a:spLocks noChangeArrowheads="1"/>
              </p:cNvSpPr>
              <p:nvPr/>
            </p:nvSpPr>
            <p:spPr bwMode="auto">
              <a:xfrm>
                <a:off x="2976" y="2880"/>
                <a:ext cx="19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altLang="ru-RU" sz="1400">
                    <a:latin typeface="Gill Sans Condensed" pitchFamily="34" charset="0"/>
                  </a:rPr>
                  <a:t>A</a:t>
                </a:r>
              </a:p>
            </p:txBody>
          </p:sp>
          <p:sp>
            <p:nvSpPr>
              <p:cNvPr id="28736" name="Line 64"/>
              <p:cNvSpPr>
                <a:spLocks noChangeShapeType="1"/>
              </p:cNvSpPr>
              <p:nvPr/>
            </p:nvSpPr>
            <p:spPr bwMode="auto">
              <a:xfrm>
                <a:off x="2832" y="2880"/>
                <a:ext cx="288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7" name="Line 65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8" name="Line 66"/>
              <p:cNvSpPr>
                <a:spLocks noChangeShapeType="1"/>
              </p:cNvSpPr>
              <p:nvPr/>
            </p:nvSpPr>
            <p:spPr bwMode="auto">
              <a:xfrm>
                <a:off x="1129" y="3264"/>
                <a:ext cx="0" cy="76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9" name="Freeform 67" descr="Diagonales larges vers le haut"/>
              <p:cNvSpPr>
                <a:spLocks/>
              </p:cNvSpPr>
              <p:nvPr/>
            </p:nvSpPr>
            <p:spPr bwMode="auto">
              <a:xfrm>
                <a:off x="1744" y="2802"/>
                <a:ext cx="1173" cy="1151"/>
              </a:xfrm>
              <a:custGeom>
                <a:avLst/>
                <a:gdLst>
                  <a:gd name="T0" fmla="*/ 344 w 1173"/>
                  <a:gd name="T1" fmla="*/ 294 h 1151"/>
                  <a:gd name="T2" fmla="*/ 302 w 1173"/>
                  <a:gd name="T3" fmla="*/ 237 h 1151"/>
                  <a:gd name="T4" fmla="*/ 320 w 1173"/>
                  <a:gd name="T5" fmla="*/ 120 h 1151"/>
                  <a:gd name="T6" fmla="*/ 194 w 1173"/>
                  <a:gd name="T7" fmla="*/ 3 h 1151"/>
                  <a:gd name="T8" fmla="*/ 38 w 1173"/>
                  <a:gd name="T9" fmla="*/ 39 h 1151"/>
                  <a:gd name="T10" fmla="*/ 14 w 1173"/>
                  <a:gd name="T11" fmla="*/ 84 h 1151"/>
                  <a:gd name="T12" fmla="*/ 8 w 1173"/>
                  <a:gd name="T13" fmla="*/ 195 h 1151"/>
                  <a:gd name="T14" fmla="*/ 206 w 1173"/>
                  <a:gd name="T15" fmla="*/ 279 h 1151"/>
                  <a:gd name="T16" fmla="*/ 317 w 1173"/>
                  <a:gd name="T17" fmla="*/ 303 h 1151"/>
                  <a:gd name="T18" fmla="*/ 362 w 1173"/>
                  <a:gd name="T19" fmla="*/ 324 h 1151"/>
                  <a:gd name="T20" fmla="*/ 413 w 1173"/>
                  <a:gd name="T21" fmla="*/ 372 h 1151"/>
                  <a:gd name="T22" fmla="*/ 464 w 1173"/>
                  <a:gd name="T23" fmla="*/ 411 h 1151"/>
                  <a:gd name="T24" fmla="*/ 494 w 1173"/>
                  <a:gd name="T25" fmla="*/ 453 h 1151"/>
                  <a:gd name="T26" fmla="*/ 521 w 1173"/>
                  <a:gd name="T27" fmla="*/ 480 h 1151"/>
                  <a:gd name="T28" fmla="*/ 563 w 1173"/>
                  <a:gd name="T29" fmla="*/ 513 h 1151"/>
                  <a:gd name="T30" fmla="*/ 614 w 1173"/>
                  <a:gd name="T31" fmla="*/ 576 h 1151"/>
                  <a:gd name="T32" fmla="*/ 671 w 1173"/>
                  <a:gd name="T33" fmla="*/ 681 h 1151"/>
                  <a:gd name="T34" fmla="*/ 689 w 1173"/>
                  <a:gd name="T35" fmla="*/ 777 h 1151"/>
                  <a:gd name="T36" fmla="*/ 680 w 1173"/>
                  <a:gd name="T37" fmla="*/ 879 h 1151"/>
                  <a:gd name="T38" fmla="*/ 692 w 1173"/>
                  <a:gd name="T39" fmla="*/ 1038 h 1151"/>
                  <a:gd name="T40" fmla="*/ 734 w 1173"/>
                  <a:gd name="T41" fmla="*/ 1113 h 1151"/>
                  <a:gd name="T42" fmla="*/ 866 w 1173"/>
                  <a:gd name="T43" fmla="*/ 1134 h 1151"/>
                  <a:gd name="T44" fmla="*/ 944 w 1173"/>
                  <a:gd name="T45" fmla="*/ 1071 h 1151"/>
                  <a:gd name="T46" fmla="*/ 1091 w 1173"/>
                  <a:gd name="T47" fmla="*/ 987 h 1151"/>
                  <a:gd name="T48" fmla="*/ 1172 w 1173"/>
                  <a:gd name="T49" fmla="*/ 789 h 1151"/>
                  <a:gd name="T50" fmla="*/ 1136 w 1173"/>
                  <a:gd name="T51" fmla="*/ 660 h 1151"/>
                  <a:gd name="T52" fmla="*/ 1070 w 1173"/>
                  <a:gd name="T53" fmla="*/ 603 h 1151"/>
                  <a:gd name="T54" fmla="*/ 986 w 1173"/>
                  <a:gd name="T55" fmla="*/ 564 h 1151"/>
                  <a:gd name="T56" fmla="*/ 815 w 1173"/>
                  <a:gd name="T57" fmla="*/ 591 h 1151"/>
                  <a:gd name="T58" fmla="*/ 728 w 1173"/>
                  <a:gd name="T59" fmla="*/ 609 h 1151"/>
                  <a:gd name="T60" fmla="*/ 635 w 1173"/>
                  <a:gd name="T61" fmla="*/ 597 h 1151"/>
                  <a:gd name="T62" fmla="*/ 593 w 1173"/>
                  <a:gd name="T63" fmla="*/ 564 h 1151"/>
                  <a:gd name="T64" fmla="*/ 506 w 1173"/>
                  <a:gd name="T65" fmla="*/ 456 h 1151"/>
                  <a:gd name="T66" fmla="*/ 479 w 1173"/>
                  <a:gd name="T67" fmla="*/ 429 h 1151"/>
                  <a:gd name="T68" fmla="*/ 407 w 1173"/>
                  <a:gd name="T69" fmla="*/ 363 h 1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3" h="1151">
                    <a:moveTo>
                      <a:pt x="395" y="342"/>
                    </a:moveTo>
                    <a:cubicBezTo>
                      <a:pt x="376" y="328"/>
                      <a:pt x="363" y="307"/>
                      <a:pt x="344" y="294"/>
                    </a:cubicBezTo>
                    <a:cubicBezTo>
                      <a:pt x="330" y="273"/>
                      <a:pt x="338" y="280"/>
                      <a:pt x="323" y="270"/>
                    </a:cubicBezTo>
                    <a:cubicBezTo>
                      <a:pt x="319" y="257"/>
                      <a:pt x="307" y="252"/>
                      <a:pt x="302" y="237"/>
                    </a:cubicBezTo>
                    <a:cubicBezTo>
                      <a:pt x="303" y="210"/>
                      <a:pt x="303" y="183"/>
                      <a:pt x="305" y="156"/>
                    </a:cubicBezTo>
                    <a:cubicBezTo>
                      <a:pt x="306" y="146"/>
                      <a:pt x="317" y="129"/>
                      <a:pt x="320" y="120"/>
                    </a:cubicBezTo>
                    <a:cubicBezTo>
                      <a:pt x="321" y="117"/>
                      <a:pt x="323" y="111"/>
                      <a:pt x="323" y="111"/>
                    </a:cubicBezTo>
                    <a:cubicBezTo>
                      <a:pt x="312" y="31"/>
                      <a:pt x="266" y="17"/>
                      <a:pt x="194" y="3"/>
                    </a:cubicBezTo>
                    <a:cubicBezTo>
                      <a:pt x="106" y="6"/>
                      <a:pt x="117" y="0"/>
                      <a:pt x="68" y="12"/>
                    </a:cubicBezTo>
                    <a:cubicBezTo>
                      <a:pt x="55" y="21"/>
                      <a:pt x="53" y="34"/>
                      <a:pt x="38" y="39"/>
                    </a:cubicBezTo>
                    <a:cubicBezTo>
                      <a:pt x="32" y="48"/>
                      <a:pt x="26" y="57"/>
                      <a:pt x="20" y="66"/>
                    </a:cubicBezTo>
                    <a:cubicBezTo>
                      <a:pt x="16" y="71"/>
                      <a:pt x="16" y="78"/>
                      <a:pt x="14" y="84"/>
                    </a:cubicBezTo>
                    <a:cubicBezTo>
                      <a:pt x="13" y="87"/>
                      <a:pt x="11" y="93"/>
                      <a:pt x="11" y="93"/>
                    </a:cubicBezTo>
                    <a:cubicBezTo>
                      <a:pt x="9" y="124"/>
                      <a:pt x="0" y="164"/>
                      <a:pt x="8" y="195"/>
                    </a:cubicBezTo>
                    <a:cubicBezTo>
                      <a:pt x="18" y="231"/>
                      <a:pt x="73" y="247"/>
                      <a:pt x="104" y="255"/>
                    </a:cubicBezTo>
                    <a:cubicBezTo>
                      <a:pt x="135" y="278"/>
                      <a:pt x="168" y="274"/>
                      <a:pt x="206" y="279"/>
                    </a:cubicBezTo>
                    <a:cubicBezTo>
                      <a:pt x="230" y="282"/>
                      <a:pt x="251" y="291"/>
                      <a:pt x="275" y="294"/>
                    </a:cubicBezTo>
                    <a:cubicBezTo>
                      <a:pt x="289" y="299"/>
                      <a:pt x="302" y="301"/>
                      <a:pt x="317" y="303"/>
                    </a:cubicBezTo>
                    <a:cubicBezTo>
                      <a:pt x="326" y="306"/>
                      <a:pt x="336" y="307"/>
                      <a:pt x="344" y="312"/>
                    </a:cubicBezTo>
                    <a:cubicBezTo>
                      <a:pt x="350" y="316"/>
                      <a:pt x="362" y="324"/>
                      <a:pt x="362" y="324"/>
                    </a:cubicBezTo>
                    <a:cubicBezTo>
                      <a:pt x="367" y="339"/>
                      <a:pt x="381" y="352"/>
                      <a:pt x="395" y="360"/>
                    </a:cubicBezTo>
                    <a:cubicBezTo>
                      <a:pt x="401" y="364"/>
                      <a:pt x="407" y="368"/>
                      <a:pt x="413" y="372"/>
                    </a:cubicBezTo>
                    <a:cubicBezTo>
                      <a:pt x="416" y="374"/>
                      <a:pt x="422" y="378"/>
                      <a:pt x="422" y="378"/>
                    </a:cubicBezTo>
                    <a:cubicBezTo>
                      <a:pt x="429" y="400"/>
                      <a:pt x="443" y="404"/>
                      <a:pt x="464" y="411"/>
                    </a:cubicBezTo>
                    <a:cubicBezTo>
                      <a:pt x="473" y="424"/>
                      <a:pt x="474" y="435"/>
                      <a:pt x="488" y="444"/>
                    </a:cubicBezTo>
                    <a:cubicBezTo>
                      <a:pt x="490" y="447"/>
                      <a:pt x="491" y="450"/>
                      <a:pt x="494" y="453"/>
                    </a:cubicBezTo>
                    <a:cubicBezTo>
                      <a:pt x="497" y="456"/>
                      <a:pt x="501" y="456"/>
                      <a:pt x="503" y="459"/>
                    </a:cubicBezTo>
                    <a:cubicBezTo>
                      <a:pt x="511" y="469"/>
                      <a:pt x="506" y="475"/>
                      <a:pt x="521" y="480"/>
                    </a:cubicBezTo>
                    <a:cubicBezTo>
                      <a:pt x="527" y="490"/>
                      <a:pt x="536" y="494"/>
                      <a:pt x="545" y="501"/>
                    </a:cubicBezTo>
                    <a:cubicBezTo>
                      <a:pt x="551" y="505"/>
                      <a:pt x="563" y="513"/>
                      <a:pt x="563" y="513"/>
                    </a:cubicBezTo>
                    <a:cubicBezTo>
                      <a:pt x="567" y="525"/>
                      <a:pt x="579" y="536"/>
                      <a:pt x="590" y="543"/>
                    </a:cubicBezTo>
                    <a:cubicBezTo>
                      <a:pt x="595" y="558"/>
                      <a:pt x="602" y="568"/>
                      <a:pt x="614" y="576"/>
                    </a:cubicBezTo>
                    <a:cubicBezTo>
                      <a:pt x="628" y="597"/>
                      <a:pt x="619" y="592"/>
                      <a:pt x="635" y="597"/>
                    </a:cubicBezTo>
                    <a:cubicBezTo>
                      <a:pt x="653" y="624"/>
                      <a:pt x="663" y="650"/>
                      <a:pt x="671" y="681"/>
                    </a:cubicBezTo>
                    <a:cubicBezTo>
                      <a:pt x="672" y="692"/>
                      <a:pt x="673" y="732"/>
                      <a:pt x="677" y="750"/>
                    </a:cubicBezTo>
                    <a:cubicBezTo>
                      <a:pt x="686" y="787"/>
                      <a:pt x="679" y="754"/>
                      <a:pt x="689" y="777"/>
                    </a:cubicBezTo>
                    <a:cubicBezTo>
                      <a:pt x="692" y="783"/>
                      <a:pt x="683" y="816"/>
                      <a:pt x="683" y="816"/>
                    </a:cubicBezTo>
                    <a:cubicBezTo>
                      <a:pt x="680" y="841"/>
                      <a:pt x="695" y="857"/>
                      <a:pt x="680" y="879"/>
                    </a:cubicBezTo>
                    <a:cubicBezTo>
                      <a:pt x="677" y="903"/>
                      <a:pt x="676" y="939"/>
                      <a:pt x="671" y="963"/>
                    </a:cubicBezTo>
                    <a:cubicBezTo>
                      <a:pt x="676" y="994"/>
                      <a:pt x="682" y="1008"/>
                      <a:pt x="692" y="1038"/>
                    </a:cubicBezTo>
                    <a:cubicBezTo>
                      <a:pt x="697" y="1053"/>
                      <a:pt x="711" y="1068"/>
                      <a:pt x="716" y="1083"/>
                    </a:cubicBezTo>
                    <a:cubicBezTo>
                      <a:pt x="719" y="1092"/>
                      <a:pt x="728" y="1107"/>
                      <a:pt x="734" y="1113"/>
                    </a:cubicBezTo>
                    <a:cubicBezTo>
                      <a:pt x="745" y="1124"/>
                      <a:pt x="775" y="1132"/>
                      <a:pt x="791" y="1140"/>
                    </a:cubicBezTo>
                    <a:cubicBezTo>
                      <a:pt x="811" y="1138"/>
                      <a:pt x="849" y="1151"/>
                      <a:pt x="866" y="1134"/>
                    </a:cubicBezTo>
                    <a:cubicBezTo>
                      <a:pt x="882" y="1118"/>
                      <a:pt x="899" y="1104"/>
                      <a:pt x="920" y="1095"/>
                    </a:cubicBezTo>
                    <a:cubicBezTo>
                      <a:pt x="932" y="1090"/>
                      <a:pt x="932" y="1077"/>
                      <a:pt x="944" y="1071"/>
                    </a:cubicBezTo>
                    <a:cubicBezTo>
                      <a:pt x="972" y="1057"/>
                      <a:pt x="1000" y="1043"/>
                      <a:pt x="1028" y="1029"/>
                    </a:cubicBezTo>
                    <a:cubicBezTo>
                      <a:pt x="1048" y="1019"/>
                      <a:pt x="1076" y="1006"/>
                      <a:pt x="1091" y="987"/>
                    </a:cubicBezTo>
                    <a:cubicBezTo>
                      <a:pt x="1113" y="959"/>
                      <a:pt x="1126" y="926"/>
                      <a:pt x="1145" y="897"/>
                    </a:cubicBezTo>
                    <a:cubicBezTo>
                      <a:pt x="1154" y="861"/>
                      <a:pt x="1163" y="825"/>
                      <a:pt x="1172" y="789"/>
                    </a:cubicBezTo>
                    <a:cubicBezTo>
                      <a:pt x="1172" y="785"/>
                      <a:pt x="1173" y="703"/>
                      <a:pt x="1157" y="687"/>
                    </a:cubicBezTo>
                    <a:cubicBezTo>
                      <a:pt x="1143" y="673"/>
                      <a:pt x="1150" y="682"/>
                      <a:pt x="1136" y="660"/>
                    </a:cubicBezTo>
                    <a:cubicBezTo>
                      <a:pt x="1131" y="653"/>
                      <a:pt x="1118" y="642"/>
                      <a:pt x="1118" y="642"/>
                    </a:cubicBezTo>
                    <a:cubicBezTo>
                      <a:pt x="1110" y="617"/>
                      <a:pt x="1092" y="613"/>
                      <a:pt x="1070" y="603"/>
                    </a:cubicBezTo>
                    <a:cubicBezTo>
                      <a:pt x="1054" y="596"/>
                      <a:pt x="1043" y="582"/>
                      <a:pt x="1028" y="576"/>
                    </a:cubicBezTo>
                    <a:cubicBezTo>
                      <a:pt x="1015" y="570"/>
                      <a:pt x="1000" y="569"/>
                      <a:pt x="986" y="564"/>
                    </a:cubicBezTo>
                    <a:cubicBezTo>
                      <a:pt x="962" y="565"/>
                      <a:pt x="938" y="565"/>
                      <a:pt x="914" y="567"/>
                    </a:cubicBezTo>
                    <a:cubicBezTo>
                      <a:pt x="881" y="569"/>
                      <a:pt x="848" y="586"/>
                      <a:pt x="815" y="591"/>
                    </a:cubicBezTo>
                    <a:cubicBezTo>
                      <a:pt x="796" y="594"/>
                      <a:pt x="777" y="599"/>
                      <a:pt x="758" y="603"/>
                    </a:cubicBezTo>
                    <a:cubicBezTo>
                      <a:pt x="748" y="605"/>
                      <a:pt x="728" y="609"/>
                      <a:pt x="728" y="609"/>
                    </a:cubicBezTo>
                    <a:cubicBezTo>
                      <a:pt x="708" y="608"/>
                      <a:pt x="688" y="608"/>
                      <a:pt x="668" y="606"/>
                    </a:cubicBezTo>
                    <a:cubicBezTo>
                      <a:pt x="657" y="605"/>
                      <a:pt x="635" y="597"/>
                      <a:pt x="635" y="597"/>
                    </a:cubicBezTo>
                    <a:cubicBezTo>
                      <a:pt x="625" y="582"/>
                      <a:pt x="632" y="590"/>
                      <a:pt x="611" y="576"/>
                    </a:cubicBezTo>
                    <a:cubicBezTo>
                      <a:pt x="605" y="572"/>
                      <a:pt x="593" y="564"/>
                      <a:pt x="593" y="564"/>
                    </a:cubicBezTo>
                    <a:cubicBezTo>
                      <a:pt x="576" y="539"/>
                      <a:pt x="575" y="506"/>
                      <a:pt x="542" y="495"/>
                    </a:cubicBezTo>
                    <a:cubicBezTo>
                      <a:pt x="532" y="480"/>
                      <a:pt x="519" y="468"/>
                      <a:pt x="506" y="456"/>
                    </a:cubicBezTo>
                    <a:cubicBezTo>
                      <a:pt x="500" y="450"/>
                      <a:pt x="494" y="444"/>
                      <a:pt x="488" y="438"/>
                    </a:cubicBezTo>
                    <a:cubicBezTo>
                      <a:pt x="485" y="435"/>
                      <a:pt x="479" y="429"/>
                      <a:pt x="479" y="429"/>
                    </a:cubicBezTo>
                    <a:cubicBezTo>
                      <a:pt x="471" y="406"/>
                      <a:pt x="450" y="400"/>
                      <a:pt x="434" y="384"/>
                    </a:cubicBezTo>
                    <a:cubicBezTo>
                      <a:pt x="426" y="376"/>
                      <a:pt x="407" y="363"/>
                      <a:pt x="407" y="363"/>
                    </a:cubicBezTo>
                    <a:cubicBezTo>
                      <a:pt x="394" y="344"/>
                      <a:pt x="395" y="352"/>
                      <a:pt x="395" y="342"/>
                    </a:cubicBezTo>
                    <a:close/>
                  </a:path>
                </a:pathLst>
              </a:custGeom>
              <a:pattFill prst="wdUpDiag">
                <a:fgClr>
                  <a:srgbClr val="00FF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40" name="Line 68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741" name="Text Box 69"/>
            <p:cNvSpPr txBox="1">
              <a:spLocks noChangeArrowheads="1"/>
            </p:cNvSpPr>
            <p:nvPr/>
          </p:nvSpPr>
          <p:spPr bwMode="auto">
            <a:xfrm>
              <a:off x="3600" y="3140"/>
              <a:ext cx="2112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fr-FR" altLang="ru-RU" sz="1400">
                  <a:latin typeface="Gill Sans Condensed" pitchFamily="34" charset="0"/>
                </a:rPr>
                <a:t>Extension using </a:t>
              </a:r>
              <a:r>
                <a:rPr lang="fr-FR" altLang="ru-RU" sz="1400">
                  <a:solidFill>
                    <a:srgbClr val="0000FF"/>
                  </a:solidFill>
                  <a:latin typeface="Gill Sans Condensed" pitchFamily="34" charset="0"/>
                </a:rPr>
                <a:t>dynamic programming</a:t>
              </a:r>
              <a:endParaRPr lang="fr-FR" altLang="ru-RU" sz="1400">
                <a:latin typeface="Gill Sans Condensed" pitchFamily="34" charset="0"/>
              </a:endParaRPr>
            </a:p>
            <a:p>
              <a:r>
                <a:rPr lang="fr-FR" altLang="ru-RU" sz="1400">
                  <a:latin typeface="Gill Sans Condensed" pitchFamily="34" charset="0"/>
                </a:rPr>
                <a:t>limited to a restricted region </a:t>
              </a:r>
            </a:p>
            <a:p>
              <a:r>
                <a:rPr lang="fr-FR" altLang="ru-RU" sz="1400">
                  <a:latin typeface="Gill Sans Condensed" pitchFamily="34" charset="0"/>
                </a:rPr>
                <a:t>limited through a </a:t>
              </a:r>
              <a:r>
                <a:rPr lang="fr-FR" altLang="ru-RU" sz="1400">
                  <a:solidFill>
                    <a:srgbClr val="0000FF"/>
                  </a:solidFill>
                  <a:latin typeface="Gill Sans Condensed" pitchFamily="34" charset="0"/>
                </a:rPr>
                <a:t>score drop-off</a:t>
              </a:r>
              <a:r>
                <a:rPr lang="fr-FR" altLang="ru-RU" sz="1400">
                  <a:latin typeface="Gill Sans Condensed" pitchFamily="34" charset="0"/>
                </a:rPr>
                <a:t> threshold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577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7880" y="164575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Выравнивание начинается с найденных слов в две стороны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19</a:t>
            </a:fld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81445" y="3621025"/>
            <a:ext cx="5410200" cy="2819400"/>
            <a:chOff x="2352" y="2448"/>
            <a:chExt cx="3408" cy="1776"/>
          </a:xfrm>
        </p:grpSpPr>
        <p:pic>
          <p:nvPicPr>
            <p:cNvPr id="8" name="Picture 5" descr="c11f00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6" y="2552"/>
              <a:ext cx="2400" cy="1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792" y="2496"/>
              <a:ext cx="196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600" dirty="0">
                  <a:solidFill>
                    <a:srgbClr val="FF0000"/>
                  </a:solidFill>
                  <a:latin typeface="Arial" charset="0"/>
                </a:rPr>
                <a:t>X</a:t>
              </a:r>
              <a:r>
                <a:rPr lang="en-US" sz="1600" dirty="0">
                  <a:latin typeface="Arial" charset="0"/>
                </a:rPr>
                <a:t>= </a:t>
              </a:r>
              <a:r>
                <a:rPr lang="en-US" sz="1400" dirty="0">
                  <a:latin typeface="Arial" charset="0"/>
                </a:rPr>
                <a:t>significance decay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600" dirty="0">
                  <a:solidFill>
                    <a:srgbClr val="FF0000"/>
                  </a:solidFill>
                  <a:latin typeface="Arial" charset="0"/>
                </a:rPr>
                <a:t>S</a:t>
              </a:r>
              <a:r>
                <a:rPr lang="en-US" sz="1600" dirty="0">
                  <a:latin typeface="Arial" charset="0"/>
                </a:rPr>
                <a:t>= </a:t>
              </a:r>
              <a:r>
                <a:rPr lang="en-US" sz="1400" dirty="0">
                  <a:latin typeface="Arial" charset="0"/>
                </a:rPr>
                <a:t>min. score to return a BLAST hit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600" dirty="0">
                  <a:solidFill>
                    <a:srgbClr val="FF0000"/>
                  </a:solidFill>
                  <a:latin typeface="Arial" charset="0"/>
                </a:rPr>
                <a:t>T</a:t>
              </a:r>
              <a:r>
                <a:rPr lang="en-US" sz="1600" dirty="0">
                  <a:latin typeface="Arial" charset="0"/>
                </a:rPr>
                <a:t>= </a:t>
              </a:r>
              <a:r>
                <a:rPr lang="en-US" sz="1400" dirty="0">
                  <a:latin typeface="Arial" charset="0"/>
                </a:rPr>
                <a:t>neighborhood score threshold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352" y="2448"/>
              <a:ext cx="864" cy="52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16285" y="1547155"/>
            <a:ext cx="6193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Выравнивание начинается с найденных слов в две стороны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Сначала продолжается без </a:t>
            </a:r>
            <a:r>
              <a:rPr lang="ru-RU" dirty="0" err="1" smtClean="0"/>
              <a:t>гэпов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Критерий остановки см. на рис.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Затем полученные выравнивания объединяются с </a:t>
            </a:r>
            <a:r>
              <a:rPr lang="ru-RU" dirty="0" err="1" smtClean="0"/>
              <a:t>гэпами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ru-RU" dirty="0" smtClean="0"/>
              <a:t>Повторение: вес выравнивания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Нуклеотидные последовательности (один из вариантов):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за совпадение  +2, за несовпадение -3,   </a:t>
            </a:r>
          </a:p>
          <a:p>
            <a:r>
              <a:rPr lang="ru-RU" sz="2400" dirty="0" smtClean="0"/>
              <a:t>     штраф за первый </a:t>
            </a:r>
            <a:r>
              <a:rPr lang="ru-RU" sz="2400" dirty="0" err="1" smtClean="0"/>
              <a:t>гэп</a:t>
            </a:r>
            <a:r>
              <a:rPr lang="ru-RU" sz="2400" dirty="0" smtClean="0"/>
              <a:t> 5, за каждый следующий 2 (аффинный штраф)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191000"/>
            <a:ext cx="6952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TGGAGTAACCAT--TTGGAGCTAGCCG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|||..|||||.|  |.||||..|||||</a:t>
            </a:r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Second TGGGATAACCTTTATAGGAGTCAGCCG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2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Роль длины слова. Мой эксперимент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47890"/>
            <a:ext cx="8229600" cy="55796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Вход: последовательность из  </a:t>
            </a:r>
            <a:r>
              <a:rPr lang="en-US" dirty="0" smtClean="0"/>
              <a:t>466</a:t>
            </a:r>
            <a:r>
              <a:rPr lang="ru-RU" dirty="0" smtClean="0"/>
              <a:t>  остатков</a:t>
            </a:r>
          </a:p>
          <a:p>
            <a:r>
              <a:rPr lang="en-US" dirty="0" smtClean="0"/>
              <a:t>NCBI BLAST </a:t>
            </a:r>
            <a:r>
              <a:rPr lang="en-US" dirty="0"/>
              <a:t>(https://blast.ncbi.nlm.nih.gov/)</a:t>
            </a:r>
            <a:endParaRPr lang="en-US" dirty="0" smtClean="0"/>
          </a:p>
          <a:p>
            <a:r>
              <a:rPr lang="ru-RU" dirty="0" smtClean="0"/>
              <a:t>Область поиска:</a:t>
            </a:r>
          </a:p>
          <a:p>
            <a:pPr lvl="1"/>
            <a:r>
              <a:rPr lang="en-US" dirty="0" err="1" smtClean="0"/>
              <a:t>Swissprot</a:t>
            </a:r>
            <a:r>
              <a:rPr lang="en-US" dirty="0" smtClean="0"/>
              <a:t>, </a:t>
            </a:r>
            <a:r>
              <a:rPr lang="ru-RU" dirty="0" smtClean="0"/>
              <a:t>белки из бактерии</a:t>
            </a:r>
          </a:p>
          <a:p>
            <a:r>
              <a:rPr lang="ru-RU" dirty="0" smtClean="0"/>
              <a:t>Параметры, кроме </a:t>
            </a:r>
            <a:r>
              <a:rPr lang="en-US" dirty="0" err="1" smtClean="0"/>
              <a:t>wordsize</a:t>
            </a:r>
            <a:r>
              <a:rPr lang="en-US" dirty="0" smtClean="0"/>
              <a:t>, </a:t>
            </a:r>
            <a:r>
              <a:rPr lang="ru-RU" dirty="0" smtClean="0"/>
              <a:t>по умолчанию. В частности, порог </a:t>
            </a:r>
            <a:r>
              <a:rPr lang="en-US" dirty="0" smtClean="0"/>
              <a:t>E-value = 10</a:t>
            </a:r>
            <a:endParaRPr lang="ru-RU" dirty="0" smtClean="0"/>
          </a:p>
          <a:p>
            <a:r>
              <a:rPr lang="en-US" dirty="0" smtClean="0"/>
              <a:t>W = 6</a:t>
            </a:r>
          </a:p>
          <a:p>
            <a:pPr lvl="1"/>
            <a:r>
              <a:rPr lang="ru-RU" dirty="0" smtClean="0"/>
              <a:t>Найдено </a:t>
            </a:r>
            <a:r>
              <a:rPr lang="en-US" dirty="0" smtClean="0"/>
              <a:t>16 </a:t>
            </a:r>
            <a:r>
              <a:rPr lang="ru-RU" dirty="0"/>
              <a:t>последовательностей,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в них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18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находок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8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находок с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 &lt;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0.001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ru-RU" dirty="0"/>
              <a:t>Время работы </a:t>
            </a:r>
            <a:r>
              <a:rPr lang="ru-RU" dirty="0" smtClean="0"/>
              <a:t>сервиса </a:t>
            </a:r>
            <a:r>
              <a:rPr lang="en-US" dirty="0"/>
              <a:t>NCBI – </a:t>
            </a:r>
            <a:r>
              <a:rPr lang="ru-RU" dirty="0" smtClean="0"/>
              <a:t>менее одной минуты</a:t>
            </a:r>
          </a:p>
          <a:p>
            <a:r>
              <a:rPr lang="en-US" dirty="0" smtClean="0"/>
              <a:t>W = 2</a:t>
            </a:r>
          </a:p>
          <a:p>
            <a:pPr lvl="1"/>
            <a:r>
              <a:rPr lang="ru-RU" dirty="0" smtClean="0"/>
              <a:t>Найдено </a:t>
            </a:r>
            <a:r>
              <a:rPr lang="en-US" dirty="0" smtClean="0"/>
              <a:t>69 </a:t>
            </a:r>
            <a:r>
              <a:rPr lang="ru-RU" dirty="0" smtClean="0"/>
              <a:t>последовательностей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, в них 75 находок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12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находок с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 &lt;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0.001</a:t>
            </a:r>
          </a:p>
          <a:p>
            <a:pPr lvl="1"/>
            <a:r>
              <a:rPr lang="ru-RU" dirty="0" smtClean="0"/>
              <a:t>Время работы сервиса </a:t>
            </a:r>
            <a:r>
              <a:rPr lang="en-US" dirty="0" smtClean="0"/>
              <a:t>NCBI – </a:t>
            </a:r>
            <a:r>
              <a:rPr lang="ru-RU" dirty="0" smtClean="0"/>
              <a:t>около 35 мин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1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640" y="273417"/>
            <a:ext cx="8622533" cy="889688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Программа </a:t>
            </a:r>
            <a:r>
              <a:rPr lang="en-US" dirty="0" smtClean="0"/>
              <a:t>BLAST</a:t>
            </a:r>
            <a:r>
              <a:rPr lang="ru-RU" dirty="0" smtClean="0"/>
              <a:t>. Оценка находок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235" y="1355131"/>
            <a:ext cx="8717935" cy="50310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Результатом работы </a:t>
            </a:r>
            <a:r>
              <a:rPr lang="en-US" sz="2400" dirty="0" smtClean="0"/>
              <a:t>BLAST </a:t>
            </a:r>
            <a:r>
              <a:rPr lang="ru-RU" sz="2400" dirty="0" smtClean="0"/>
              <a:t>является список находок</a:t>
            </a:r>
          </a:p>
          <a:p>
            <a:r>
              <a:rPr lang="ru-RU" sz="2400" dirty="0" smtClean="0"/>
              <a:t>Каждая находка представляет из себя локальное выравнивание входной последовательности и банковской</a:t>
            </a:r>
          </a:p>
          <a:p>
            <a:r>
              <a:rPr lang="ru-RU" sz="2400" dirty="0" smtClean="0"/>
              <a:t>Выравнивание имеет вес, чем больше вес – тем лучше находка. </a:t>
            </a:r>
          </a:p>
          <a:p>
            <a:r>
              <a:rPr lang="ru-RU" sz="2400" dirty="0" smtClean="0"/>
              <a:t>Есть много матриц весов; можно менять и штрафы за </a:t>
            </a:r>
            <a:r>
              <a:rPr lang="ru-RU" sz="2400" dirty="0" err="1" smtClean="0"/>
              <a:t>индели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Как оценить, может ли выравнивание с таким весом быть получено случайно?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4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BLAST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55865"/>
            <a:ext cx="8229600" cy="5270299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Для каждой находки </a:t>
            </a:r>
            <a:r>
              <a:rPr lang="en-US" sz="2400" b="1" dirty="0" smtClean="0"/>
              <a:t>BLAST</a:t>
            </a:r>
            <a:r>
              <a:rPr lang="ru-RU" sz="2400" b="1" dirty="0" smtClean="0"/>
              <a:t> вычисляет т.н. </a:t>
            </a:r>
            <a:r>
              <a:rPr lang="en-US" sz="2400" b="1" dirty="0" smtClean="0"/>
              <a:t>E-value</a:t>
            </a:r>
            <a:endParaRPr lang="ru-RU" sz="2400" b="1" dirty="0" smtClean="0"/>
          </a:p>
          <a:p>
            <a:r>
              <a:rPr lang="en-US" sz="2400" b="1" dirty="0"/>
              <a:t>E-value </a:t>
            </a:r>
            <a:r>
              <a:rPr lang="ru-RU" sz="2400" b="1" dirty="0" smtClean="0"/>
              <a:t>это </a:t>
            </a:r>
            <a:r>
              <a:rPr lang="ru-RU" sz="2400" b="1" dirty="0" smtClean="0"/>
              <a:t>математическое ожидание числа находок с таким же или большим весом выравнивания </a:t>
            </a:r>
            <a:r>
              <a:rPr lang="ru-RU" sz="2400" dirty="0" smtClean="0"/>
              <a:t>в банке </a:t>
            </a:r>
            <a:r>
              <a:rPr lang="ru-RU" sz="2400" dirty="0" smtClean="0"/>
              <a:t>случайных </a:t>
            </a:r>
            <a:r>
              <a:rPr lang="ru-RU" sz="2400" dirty="0" smtClean="0"/>
              <a:t>последовательностей того же </a:t>
            </a:r>
            <a:r>
              <a:rPr lang="ru-RU" sz="2400" dirty="0" smtClean="0"/>
              <a:t>размера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ru-RU" sz="2400" dirty="0" smtClean="0"/>
              <a:t>как </a:t>
            </a:r>
            <a:r>
              <a:rPr lang="en-US" sz="2400" dirty="0" err="1" smtClean="0"/>
              <a:t>Uniprot</a:t>
            </a:r>
            <a:r>
              <a:rPr lang="en-US" sz="2400" dirty="0" smtClean="0"/>
              <a:t> </a:t>
            </a:r>
            <a:r>
              <a:rPr lang="ru-RU" sz="2400" dirty="0" smtClean="0"/>
              <a:t>(или как </a:t>
            </a:r>
            <a:r>
              <a:rPr lang="ru-RU" sz="2400" dirty="0" smtClean="0"/>
              <a:t>тот банк</a:t>
            </a:r>
            <a:r>
              <a:rPr lang="en-US" sz="2400" dirty="0" smtClean="0"/>
              <a:t>, </a:t>
            </a:r>
            <a:r>
              <a:rPr lang="ru-RU" sz="2400" dirty="0" smtClean="0"/>
              <a:t>в </a:t>
            </a:r>
            <a:r>
              <a:rPr lang="ru-RU" sz="2400" dirty="0" smtClean="0"/>
              <a:t>котором </a:t>
            </a:r>
            <a:r>
              <a:rPr lang="ru-RU" sz="2400" dirty="0" smtClean="0"/>
              <a:t>велся поиск). </a:t>
            </a:r>
            <a:endParaRPr lang="en-US" sz="2400" dirty="0" smtClean="0"/>
          </a:p>
          <a:p>
            <a:r>
              <a:rPr lang="en-US" sz="2400" dirty="0" smtClean="0"/>
              <a:t>E-value </a:t>
            </a:r>
            <a:r>
              <a:rPr lang="ru-RU" sz="2400" dirty="0" smtClean="0"/>
              <a:t>зависит от объёма банка, в котором ведется поиск. Чем больше банк, тем больше шансов найти в нем выравнивание с данным или большим весом</a:t>
            </a:r>
          </a:p>
          <a:p>
            <a:r>
              <a:rPr lang="en-US" sz="2400" dirty="0" smtClean="0"/>
              <a:t>E-value &lt; 0.001 </a:t>
            </a:r>
            <a:r>
              <a:rPr lang="ru-RU" sz="2400" dirty="0" smtClean="0"/>
              <a:t>можно интерпретировать как вероятность того, что находка ошибочная  </a:t>
            </a:r>
          </a:p>
          <a:p>
            <a:r>
              <a:rPr lang="ru-RU" sz="2400" dirty="0" err="1" smtClean="0"/>
              <a:t>Карлин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dirty="0" err="1"/>
              <a:t>Альтшуль</a:t>
            </a:r>
            <a:r>
              <a:rPr lang="ru-RU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(</a:t>
            </a:r>
            <a:r>
              <a:rPr lang="de-DE" sz="1400" dirty="0" err="1" smtClean="0"/>
              <a:t>Karlin</a:t>
            </a:r>
            <a:r>
              <a:rPr lang="de-DE" sz="1400" dirty="0" smtClean="0"/>
              <a:t> </a:t>
            </a:r>
            <a:r>
              <a:rPr lang="en-US" sz="1400" dirty="0"/>
              <a:t>&amp;</a:t>
            </a:r>
            <a:r>
              <a:rPr lang="de-DE" sz="1400" dirty="0" smtClean="0"/>
              <a:t> </a:t>
            </a:r>
            <a:r>
              <a:rPr lang="de-DE" sz="1400" dirty="0" err="1" smtClean="0"/>
              <a:t>Altschul</a:t>
            </a:r>
            <a:r>
              <a:rPr lang="ru-RU" sz="1400" dirty="0" smtClean="0"/>
              <a:t>, </a:t>
            </a:r>
            <a:r>
              <a:rPr lang="en-US" sz="1400" dirty="0" smtClean="0"/>
              <a:t>Methods for assessing the statistical significance of molecular sequence features by using general scoring schemes</a:t>
            </a:r>
            <a:r>
              <a:rPr lang="ru-RU" sz="1400" dirty="0" smtClean="0"/>
              <a:t>, </a:t>
            </a:r>
            <a:r>
              <a:rPr lang="en-US" sz="1400" dirty="0" smtClean="0"/>
              <a:t>Proc. Natl. Acad. Sci. USA Vol. 87, pp. 2264-2268, </a:t>
            </a:r>
            <a:r>
              <a:rPr lang="en-US" sz="1400" b="1" dirty="0" smtClean="0"/>
              <a:t>1990) </a:t>
            </a:r>
            <a:r>
              <a:rPr lang="ru-RU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решили </a:t>
            </a:r>
            <a:r>
              <a:rPr lang="ru-RU" sz="2400" dirty="0"/>
              <a:t>математическую задачу, позволяющую рассчитать </a:t>
            </a:r>
            <a:r>
              <a:rPr lang="en-US" sz="2400" dirty="0"/>
              <a:t>E-value, </a:t>
            </a:r>
            <a:r>
              <a:rPr lang="ru-RU" sz="2400" dirty="0"/>
              <a:t>не проводя эксперименты с поиском в случайном банке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Формула</a:t>
            </a:r>
            <a:r>
              <a:rPr lang="ru-RU" sz="2400" b="1" dirty="0" smtClean="0"/>
              <a:t>:     </a:t>
            </a:r>
            <a:r>
              <a:rPr lang="en-US" sz="2400" b="1" dirty="0" smtClean="0"/>
              <a:t>E-value = </a:t>
            </a:r>
            <a:r>
              <a:rPr lang="en-US" sz="2400" b="1" dirty="0" err="1" smtClean="0"/>
              <a:t>L</a:t>
            </a:r>
            <a:r>
              <a:rPr lang="en-US" sz="2400" b="1" baseline="-25000" dirty="0" err="1" smtClean="0"/>
              <a:t>query</a:t>
            </a:r>
            <a:r>
              <a:rPr lang="en-US" sz="2400" b="1" dirty="0" smtClean="0"/>
              <a:t> </a:t>
            </a:r>
            <a:r>
              <a:rPr lang="en-US" sz="2400" b="1" dirty="0" smtClean="0"/>
              <a:t>· </a:t>
            </a:r>
            <a:r>
              <a:rPr lang="en-US" sz="2400" b="1" dirty="0" err="1" smtClean="0"/>
              <a:t>L</a:t>
            </a:r>
            <a:r>
              <a:rPr lang="en-US" sz="2400" b="1" baseline="-25000" dirty="0" err="1" smtClean="0"/>
              <a:t>bank</a:t>
            </a:r>
            <a:r>
              <a:rPr lang="en-US" sz="2400" b="1" dirty="0" smtClean="0"/>
              <a:t> </a:t>
            </a:r>
            <a:r>
              <a:rPr lang="en-US" sz="2400" b="1" dirty="0" smtClean="0"/>
              <a:t>·K · </a:t>
            </a:r>
            <a:r>
              <a:rPr lang="en-US" sz="2400" b="1" dirty="0" err="1" smtClean="0"/>
              <a:t>Exp</a:t>
            </a:r>
            <a:r>
              <a:rPr lang="en-US" sz="2400" b="1" dirty="0" smtClean="0"/>
              <a:t>(– </a:t>
            </a:r>
            <a:r>
              <a:rPr lang="en-US" sz="2400" b="1" dirty="0" smtClean="0"/>
              <a:t>Score ·</a:t>
            </a:r>
            <a:r>
              <a:rPr lang="el-GR" sz="2400" dirty="0" smtClean="0"/>
              <a:t>λ</a:t>
            </a:r>
            <a:r>
              <a:rPr lang="en-US" sz="2400" b="1" dirty="0" smtClean="0"/>
              <a:t>)</a:t>
            </a:r>
            <a:br>
              <a:rPr lang="en-US" sz="2400" b="1" dirty="0" smtClean="0"/>
            </a:br>
            <a:r>
              <a:rPr lang="ru-RU" sz="2400" dirty="0" smtClean="0"/>
              <a:t>Параметры </a:t>
            </a:r>
            <a:r>
              <a:rPr lang="en-US" sz="2400" dirty="0" smtClean="0"/>
              <a:t>K </a:t>
            </a:r>
            <a:r>
              <a:rPr lang="ru-RU" sz="2400" dirty="0" smtClean="0"/>
              <a:t>и </a:t>
            </a:r>
            <a:r>
              <a:rPr lang="el-GR" sz="2400" dirty="0"/>
              <a:t>λ</a:t>
            </a:r>
            <a:r>
              <a:rPr lang="en-US" sz="2400" dirty="0" smtClean="0"/>
              <a:t> </a:t>
            </a:r>
            <a:r>
              <a:rPr lang="ru-RU" sz="2400" dirty="0" smtClean="0"/>
              <a:t>зависят от матрицы замен и штрафов за </a:t>
            </a:r>
            <a:r>
              <a:rPr lang="ru-RU" sz="2400" dirty="0" err="1" smtClean="0"/>
              <a:t>гэпы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Нормализованный вес (в битах)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1676400"/>
            <a:ext cx="48105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B = Bit-score = </a:t>
            </a:r>
            <a:r>
              <a:rPr lang="ru-RU" sz="2400" dirty="0"/>
              <a:t>(</a:t>
            </a:r>
            <a:r>
              <a:rPr lang="el-GR" sz="2400" dirty="0"/>
              <a:t>λ </a:t>
            </a:r>
            <a:r>
              <a:rPr lang="ru-RU" sz="2400" dirty="0" smtClean="0"/>
              <a:t>·</a:t>
            </a:r>
            <a:r>
              <a:rPr lang="en-US" sz="2400" dirty="0" smtClean="0"/>
              <a:t> </a:t>
            </a:r>
            <a:r>
              <a:rPr lang="en-US" sz="2400" dirty="0"/>
              <a:t>Score – ln K</a:t>
            </a:r>
            <a:r>
              <a:rPr lang="ru-RU" sz="2400" dirty="0"/>
              <a:t>)</a:t>
            </a:r>
            <a:r>
              <a:rPr lang="en-US" sz="2400" dirty="0"/>
              <a:t> / ln </a:t>
            </a:r>
            <a:r>
              <a:rPr lang="en-US" sz="2400" dirty="0" smtClean="0"/>
              <a:t>2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Тогда </a:t>
            </a:r>
            <a:r>
              <a:rPr lang="en-US" sz="2400" b="1" dirty="0"/>
              <a:t>E-value = </a:t>
            </a:r>
            <a:r>
              <a:rPr lang="en-US" sz="2400" b="1" dirty="0" err="1"/>
              <a:t>L</a:t>
            </a:r>
            <a:r>
              <a:rPr lang="en-US" sz="2400" b="1" baseline="-25000" dirty="0" err="1"/>
              <a:t>query</a:t>
            </a:r>
            <a:r>
              <a:rPr lang="en-US" sz="2400" b="1" dirty="0"/>
              <a:t> </a:t>
            </a:r>
            <a:r>
              <a:rPr lang="ru-RU" sz="2400" b="1" dirty="0" smtClean="0"/>
              <a:t>·</a:t>
            </a:r>
            <a:r>
              <a:rPr lang="en-US" sz="2400" b="1" dirty="0" smtClean="0"/>
              <a:t> </a:t>
            </a:r>
            <a:r>
              <a:rPr lang="en-US" sz="2400" b="1" dirty="0" err="1"/>
              <a:t>L</a:t>
            </a:r>
            <a:r>
              <a:rPr lang="en-US" sz="2400" b="1" baseline="-25000" dirty="0" err="1"/>
              <a:t>bank</a:t>
            </a:r>
            <a:r>
              <a:rPr lang="en-US" sz="2400" b="1" dirty="0"/>
              <a:t> </a:t>
            </a:r>
            <a:r>
              <a:rPr lang="en-US" sz="2400" b="1" dirty="0" smtClean="0"/>
              <a:t>/ </a:t>
            </a:r>
            <a:r>
              <a:rPr lang="en-US" sz="2400" b="1" dirty="0" smtClean="0"/>
              <a:t>2 </a:t>
            </a:r>
            <a:r>
              <a:rPr lang="en-US" sz="2400" b="1" baseline="30000" dirty="0" smtClean="0"/>
              <a:t>B</a:t>
            </a:r>
            <a:endParaRPr lang="ru-RU" sz="24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124200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Нормализованный вес для выравниваний без </a:t>
            </a:r>
            <a:r>
              <a:rPr lang="ru-RU" b="1" dirty="0" err="1"/>
              <a:t>гэпов</a:t>
            </a:r>
            <a:r>
              <a:rPr lang="ru-RU" b="1" dirty="0"/>
              <a:t> не зависит от матрицы весов и штрафов</a:t>
            </a:r>
          </a:p>
          <a:p>
            <a:endParaRPr lang="en-US" dirty="0"/>
          </a:p>
          <a:p>
            <a:r>
              <a:rPr lang="ru-RU" dirty="0" smtClean="0"/>
              <a:t>Увеличение веса на 1 бит означает «уменьшение неопределённости вдвое», то есть вдвое меньшую вероятность получить выравнивание с таким же весом по случайным причинам.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40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22495"/>
            <a:ext cx="8229600" cy="1143000"/>
          </a:xfrm>
        </p:spPr>
        <p:txBody>
          <a:bodyPr/>
          <a:lstStyle/>
          <a:p>
            <a:r>
              <a:rPr lang="ru-RU" dirty="0" smtClean="0"/>
              <a:t>Входные параметры </a:t>
            </a:r>
            <a:r>
              <a:rPr lang="en-US" dirty="0" smtClean="0"/>
              <a:t>BLAST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2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"/>
          <p:cNvSpPr txBox="1">
            <a:spLocks noChangeArrowheads="1"/>
          </p:cNvSpPr>
          <p:nvPr/>
        </p:nvSpPr>
        <p:spPr bwMode="auto">
          <a:xfrm>
            <a:off x="250825" y="0"/>
            <a:ext cx="88931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FF8119"/>
                </a:solidFill>
                <a:latin typeface="Lucida Sans Unicode" pitchFamily="32" charset="0"/>
                <a:hlinkClick r:id="rId3"/>
              </a:rPr>
              <a:t>http://blast.ncbi.nlm.nih.gov/</a:t>
            </a:r>
            <a:r>
              <a:rPr lang="en-US" dirty="0">
                <a:solidFill>
                  <a:srgbClr val="000000"/>
                </a:solidFill>
                <a:latin typeface="Lucida Sans Unicode" pitchFamily="32" charset="0"/>
              </a:rPr>
              <a:t>  → </a:t>
            </a:r>
            <a:r>
              <a:rPr lang="en-US" dirty="0" smtClean="0">
                <a:solidFill>
                  <a:srgbClr val="000000"/>
                </a:solidFill>
                <a:latin typeface="Lucida Sans Unicode" pitchFamily="32" charset="0"/>
              </a:rPr>
              <a:t>blast</a:t>
            </a:r>
            <a:endParaRPr lang="en-US" dirty="0">
              <a:solidFill>
                <a:srgbClr val="000000"/>
              </a:solidFill>
              <a:latin typeface="Lucida Sans Unicode" pitchFamily="32" charset="0"/>
            </a:endParaRP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304800" y="457200"/>
            <a:ext cx="8485188" cy="6041054"/>
            <a:chOff x="239836" y="647705"/>
            <a:chExt cx="8485065" cy="6041614"/>
          </a:xfrm>
        </p:grpSpPr>
        <p:pic>
          <p:nvPicPr>
            <p:cNvPr id="11268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9836" y="647705"/>
              <a:ext cx="8485065" cy="58885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1269" name="Text Box 2"/>
            <p:cNvSpPr txBox="1">
              <a:spLocks noChangeArrowheads="1"/>
            </p:cNvSpPr>
            <p:nvPr/>
          </p:nvSpPr>
          <p:spPr bwMode="auto">
            <a:xfrm>
              <a:off x="3779839" y="2060575"/>
              <a:ext cx="3010668" cy="7100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вводим последовательность</a:t>
              </a:r>
            </a:p>
          </p:txBody>
        </p:sp>
        <p:cxnSp>
          <p:nvCxnSpPr>
            <p:cNvPr id="11270" name="AutoShape 3"/>
            <p:cNvCxnSpPr>
              <a:cxnSpLocks noChangeShapeType="1"/>
            </p:cNvCxnSpPr>
            <p:nvPr/>
          </p:nvCxnSpPr>
          <p:spPr bwMode="auto">
            <a:xfrm rot="5400000">
              <a:off x="2617378" y="3406544"/>
              <a:ext cx="118104" cy="3541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1271" name="Text Box 4"/>
            <p:cNvSpPr txBox="1">
              <a:spLocks noChangeArrowheads="1"/>
            </p:cNvSpPr>
            <p:nvPr/>
          </p:nvSpPr>
          <p:spPr bwMode="auto">
            <a:xfrm>
              <a:off x="2602001" y="3086331"/>
              <a:ext cx="2436982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>
                  <a:solidFill>
                    <a:srgbClr val="FF0000"/>
                  </a:solidFill>
                  <a:latin typeface="Lucida Sans Unicode" pitchFamily="32" charset="0"/>
                </a:rPr>
                <a:t>база данных</a:t>
              </a:r>
            </a:p>
          </p:txBody>
        </p:sp>
        <p:sp>
          <p:nvSpPr>
            <p:cNvPr id="11272" name="Text Box 5"/>
            <p:cNvSpPr txBox="1">
              <a:spLocks noChangeArrowheads="1"/>
            </p:cNvSpPr>
            <p:nvPr/>
          </p:nvSpPr>
          <p:spPr bwMode="auto">
            <a:xfrm>
              <a:off x="3592587" y="4229437"/>
              <a:ext cx="444409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>
                  <a:solidFill>
                    <a:srgbClr val="FF0000"/>
                  </a:solidFill>
                  <a:latin typeface="Lucida Sans Unicode" pitchFamily="32" charset="0"/>
                </a:rPr>
                <a:t>организм (если надо ограничить)</a:t>
              </a:r>
            </a:p>
          </p:txBody>
        </p:sp>
        <p:cxnSp>
          <p:nvCxnSpPr>
            <p:cNvPr id="11273" name="AutoShape 6"/>
            <p:cNvCxnSpPr>
              <a:cxnSpLocks noChangeShapeType="1"/>
            </p:cNvCxnSpPr>
            <p:nvPr/>
          </p:nvCxnSpPr>
          <p:spPr bwMode="auto">
            <a:xfrm rot="16200000" flipV="1">
              <a:off x="3632444" y="4467468"/>
              <a:ext cx="4742" cy="1122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1274" name="Oval 7"/>
            <p:cNvSpPr>
              <a:spLocks noChangeArrowheads="1"/>
            </p:cNvSpPr>
            <p:nvPr/>
          </p:nvSpPr>
          <p:spPr bwMode="auto">
            <a:xfrm>
              <a:off x="1331913" y="4929339"/>
              <a:ext cx="1863295" cy="214162"/>
            </a:xfrm>
            <a:prstGeom prst="ellipse">
              <a:avLst/>
            </a:prstGeom>
            <a:noFill/>
            <a:ln w="2232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Text Box 8"/>
            <p:cNvSpPr txBox="1">
              <a:spLocks noChangeArrowheads="1"/>
            </p:cNvSpPr>
            <p:nvPr/>
          </p:nvSpPr>
          <p:spPr bwMode="auto">
            <a:xfrm>
              <a:off x="1840013" y="6287028"/>
              <a:ext cx="4161203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>
                  <a:solidFill>
                    <a:srgbClr val="FF0000"/>
                  </a:solidFill>
                  <a:latin typeface="Lucida Sans Unicode" pitchFamily="32" charset="0"/>
                </a:rPr>
                <a:t>дополнительные параметры</a:t>
              </a:r>
            </a:p>
          </p:txBody>
        </p:sp>
        <p:cxnSp>
          <p:nvCxnSpPr>
            <p:cNvPr id="11276" name="AutoShape 9"/>
            <p:cNvCxnSpPr>
              <a:cxnSpLocks noChangeShapeType="1"/>
            </p:cNvCxnSpPr>
            <p:nvPr/>
          </p:nvCxnSpPr>
          <p:spPr bwMode="auto">
            <a:xfrm flipH="1">
              <a:off x="1382819" y="6439442"/>
              <a:ext cx="609591" cy="2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1277" name="AutoShape 10"/>
            <p:cNvCxnSpPr>
              <a:cxnSpLocks noChangeShapeType="1"/>
              <a:stCxn id="11269" idx="1"/>
            </p:cNvCxnSpPr>
            <p:nvPr/>
          </p:nvCxnSpPr>
          <p:spPr bwMode="auto">
            <a:xfrm rot="10800000">
              <a:off x="1836741" y="1982789"/>
              <a:ext cx="1943099" cy="432821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pic>
          <p:nvPicPr>
            <p:cNvPr id="11278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89650" y="3175000"/>
              <a:ext cx="2294746" cy="1017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0" y="620713"/>
            <a:ext cx="9055100" cy="5818187"/>
            <a:chOff x="393" y="620713"/>
            <a:chExt cx="9055102" cy="5818187"/>
          </a:xfrm>
        </p:grpSpPr>
        <p:pic>
          <p:nvPicPr>
            <p:cNvPr id="12291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" y="1196974"/>
              <a:ext cx="9055102" cy="52419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292" name="Text Box 2"/>
            <p:cNvSpPr txBox="1">
              <a:spLocks noChangeArrowheads="1"/>
            </p:cNvSpPr>
            <p:nvPr/>
          </p:nvSpPr>
          <p:spPr bwMode="auto">
            <a:xfrm>
              <a:off x="581025" y="692150"/>
              <a:ext cx="3509963" cy="3984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000000"/>
                  </a:solidFill>
                  <a:latin typeface="Lucida Sans Unicode" pitchFamily="32" charset="0"/>
                </a:rPr>
                <a:t>Параметры сервиса</a:t>
              </a:r>
            </a:p>
          </p:txBody>
        </p:sp>
        <p:sp>
          <p:nvSpPr>
            <p:cNvPr id="12293" name="Text Box 3"/>
            <p:cNvSpPr txBox="1">
              <a:spLocks noChangeArrowheads="1"/>
            </p:cNvSpPr>
            <p:nvPr/>
          </p:nvSpPr>
          <p:spPr bwMode="auto">
            <a:xfrm>
              <a:off x="5076825" y="620713"/>
              <a:ext cx="2447925" cy="703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максимальный размер выдачи</a:t>
              </a:r>
            </a:p>
          </p:txBody>
        </p:sp>
        <p:cxnSp>
          <p:nvCxnSpPr>
            <p:cNvPr id="12294" name="AutoShape 4"/>
            <p:cNvCxnSpPr>
              <a:cxnSpLocks noChangeShapeType="1"/>
            </p:cNvCxnSpPr>
            <p:nvPr/>
          </p:nvCxnSpPr>
          <p:spPr bwMode="auto">
            <a:xfrm flipH="1">
              <a:off x="2095500" y="952500"/>
              <a:ext cx="2881313" cy="657225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2295" name="Text Box 5"/>
            <p:cNvSpPr txBox="1">
              <a:spLocks noChangeArrowheads="1"/>
            </p:cNvSpPr>
            <p:nvPr/>
          </p:nvSpPr>
          <p:spPr bwMode="auto">
            <a:xfrm>
              <a:off x="5076825" y="2144713"/>
              <a:ext cx="2447925" cy="3984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порог на </a:t>
              </a:r>
              <a:r>
                <a:rPr lang="en-US" sz="2000" b="1">
                  <a:solidFill>
                    <a:srgbClr val="FF0000"/>
                  </a:solidFill>
                  <a:latin typeface="Lucida Sans Unicode" pitchFamily="32" charset="0"/>
                </a:rPr>
                <a:t>E-value</a:t>
              </a:r>
            </a:p>
          </p:txBody>
        </p:sp>
        <p:cxnSp>
          <p:nvCxnSpPr>
            <p:cNvPr id="12296" name="AutoShape 6"/>
            <p:cNvCxnSpPr>
              <a:cxnSpLocks noChangeShapeType="1"/>
            </p:cNvCxnSpPr>
            <p:nvPr/>
          </p:nvCxnSpPr>
          <p:spPr bwMode="auto">
            <a:xfrm rot="10800000" flipV="1">
              <a:off x="2514600" y="2438400"/>
              <a:ext cx="2667000" cy="230188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4859338" y="3141663"/>
              <a:ext cx="2449512" cy="703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параметры выравнивания</a:t>
              </a:r>
            </a:p>
          </p:txBody>
        </p:sp>
        <p:cxnSp>
          <p:nvCxnSpPr>
            <p:cNvPr id="12298" name="AutoShape 8"/>
            <p:cNvCxnSpPr>
              <a:cxnSpLocks noChangeShapeType="1"/>
              <a:stCxn id="12297" idx="1"/>
            </p:cNvCxnSpPr>
            <p:nvPr/>
          </p:nvCxnSpPr>
          <p:spPr bwMode="auto">
            <a:xfrm rot="10800000" flipV="1">
              <a:off x="3200400" y="3493294"/>
              <a:ext cx="1658938" cy="735806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2299" name="AutoShape 9"/>
            <p:cNvCxnSpPr>
              <a:cxnSpLocks noChangeShapeType="1"/>
            </p:cNvCxnSpPr>
            <p:nvPr/>
          </p:nvCxnSpPr>
          <p:spPr bwMode="auto">
            <a:xfrm rot="10800000" flipV="1">
              <a:off x="2438400" y="3352800"/>
              <a:ext cx="2400300" cy="533400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2300" name="Text Box 10"/>
            <p:cNvSpPr txBox="1">
              <a:spLocks noChangeArrowheads="1"/>
            </p:cNvSpPr>
            <p:nvPr/>
          </p:nvSpPr>
          <p:spPr bwMode="auto">
            <a:xfrm>
              <a:off x="5003800" y="4305300"/>
              <a:ext cx="3384550" cy="7032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>
                  <a:solidFill>
                    <a:srgbClr val="FF0000"/>
                  </a:solidFill>
                  <a:latin typeface="Lucida Sans Unicode" pitchFamily="32" charset="0"/>
                </a:rPr>
                <a:t>борьба с «участками малой сложности»</a:t>
              </a:r>
            </a:p>
          </p:txBody>
        </p:sp>
        <p:cxnSp>
          <p:nvCxnSpPr>
            <p:cNvPr id="12301" name="AutoShape 12"/>
            <p:cNvCxnSpPr>
              <a:cxnSpLocks noChangeShapeType="1"/>
            </p:cNvCxnSpPr>
            <p:nvPr/>
          </p:nvCxnSpPr>
          <p:spPr bwMode="auto">
            <a:xfrm rot="10800000" flipV="1">
              <a:off x="4267200" y="4495800"/>
              <a:ext cx="685800" cy="143668"/>
            </a:xfrm>
            <a:prstGeom prst="straightConnector1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23850" y="1212850"/>
            <a:ext cx="8820150" cy="228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>
                <a:solidFill>
                  <a:srgbClr val="000000"/>
                </a:solidFill>
                <a:latin typeface="Lucida Sans Unicode" pitchFamily="32" charset="0"/>
              </a:rPr>
              <a:t>Определяется как участок с смещенным составом (</a:t>
            </a:r>
            <a:r>
              <a:rPr lang="en-US" sz="2400">
                <a:solidFill>
                  <a:srgbClr val="000000"/>
                </a:solidFill>
                <a:latin typeface="Lucida Sans Unicode" pitchFamily="32" charset="0"/>
              </a:rPr>
              <a:t>biased composition</a:t>
            </a:r>
            <a:r>
              <a:rPr lang="ru-RU" sz="2400">
                <a:solidFill>
                  <a:srgbClr val="000000"/>
                </a:solidFill>
                <a:latin typeface="Lucida Sans Unicode" pitchFamily="32" charset="0"/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  <a:latin typeface="Lucida Sans Unicode" pitchFamily="32" charset="0"/>
              </a:rPr>
              <a:t>• Г</a:t>
            </a:r>
            <a:r>
              <a:rPr lang="ru-RU" sz="2400">
                <a:solidFill>
                  <a:srgbClr val="000000"/>
                </a:solidFill>
                <a:latin typeface="Lucida Sans Unicode" pitchFamily="32" charset="0"/>
              </a:rPr>
              <a:t>омополимерные</a:t>
            </a:r>
            <a:r>
              <a:rPr lang="en-US" sz="2400">
                <a:solidFill>
                  <a:srgbClr val="000000"/>
                </a:solidFill>
                <a:latin typeface="Lucida Sans Unicode" pitchFamily="32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Lucida Sans Unicode" pitchFamily="32" charset="0"/>
              </a:rPr>
              <a:t>участки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  <a:latin typeface="Lucida Sans Unicode" pitchFamily="32" charset="0"/>
              </a:rPr>
              <a:t>• </a:t>
            </a:r>
            <a:r>
              <a:rPr lang="ru-RU" sz="2400">
                <a:solidFill>
                  <a:srgbClr val="000000"/>
                </a:solidFill>
                <a:latin typeface="Lucida Sans Unicode" pitchFamily="32" charset="0"/>
              </a:rPr>
              <a:t>Короткие повторы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  <a:latin typeface="Lucida Sans Unicode" pitchFamily="32" charset="0"/>
              </a:rPr>
              <a:t>• </a:t>
            </a:r>
            <a:r>
              <a:rPr lang="ru-RU" sz="2400">
                <a:solidFill>
                  <a:srgbClr val="000000"/>
                </a:solidFill>
                <a:latin typeface="Lucida Sans Unicode" pitchFamily="32" charset="0"/>
              </a:rPr>
              <a:t>Перепредставленность отдельных остатков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20725" y="431800"/>
            <a:ext cx="5184775" cy="94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latin typeface="Lucida Sans Unicode" pitchFamily="32" charset="0"/>
              </a:rPr>
              <a:t>Участок малой сложности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1438" y="3743325"/>
            <a:ext cx="9144000" cy="2014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buFont typeface="Wingdings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  <a:latin typeface="Lucida Sans Unicode" pitchFamily="32" charset="0"/>
              </a:rPr>
              <a:t>Может мешать анализу последовательностей</a:t>
            </a:r>
          </a:p>
          <a:p>
            <a:pPr>
              <a:buFont typeface="Wingdings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Lucida Sans Unicode" pitchFamily="32" charset="0"/>
              </a:rPr>
              <a:t>BLAST </a:t>
            </a:r>
            <a:r>
              <a:rPr lang="ru-RU">
                <a:solidFill>
                  <a:srgbClr val="000000"/>
                </a:solidFill>
                <a:latin typeface="Lucida Sans Unicode" pitchFamily="32" charset="0"/>
              </a:rPr>
              <a:t>опирается на равномерное распределение частот аминокислотных остатков</a:t>
            </a:r>
          </a:p>
          <a:p>
            <a:pPr>
              <a:buFont typeface="Wingdings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  <a:latin typeface="Lucida Sans Unicode" pitchFamily="32" charset="0"/>
              </a:rPr>
              <a:t>Обычно ведет к ложным предсказаниям (</a:t>
            </a:r>
            <a:r>
              <a:rPr lang="en-US">
                <a:solidFill>
                  <a:srgbClr val="000000"/>
                </a:solidFill>
                <a:latin typeface="Lucida Sans Unicode" pitchFamily="32" charset="0"/>
              </a:rPr>
              <a:t>false positives</a:t>
            </a:r>
            <a:r>
              <a:rPr lang="ru-RU">
                <a:solidFill>
                  <a:srgbClr val="000000"/>
                </a:solidFill>
                <a:latin typeface="Lucida Sans Unicode" pitchFamily="32" charset="0"/>
              </a:rPr>
              <a:t>)</a:t>
            </a:r>
          </a:p>
          <a:p>
            <a:pPr>
              <a:buFont typeface="Wingdings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  <a:latin typeface="Lucida Sans Unicode" pitchFamily="32" charset="0"/>
              </a:rPr>
              <a:t>Лучше использовать «Compositional adjustments» </a:t>
            </a:r>
            <a:r>
              <a:rPr lang="en-US">
                <a:solidFill>
                  <a:srgbClr val="000000"/>
                </a:solidFill>
                <a:latin typeface="Lucida Sans Unicode" pitchFamily="32" charset="0"/>
              </a:rPr>
              <a:t>(</a:t>
            </a:r>
            <a:r>
              <a:rPr lang="ru-RU">
                <a:solidFill>
                  <a:srgbClr val="000000"/>
                </a:solidFill>
                <a:latin typeface="Lucida Sans Unicode" pitchFamily="32" charset="0"/>
              </a:rPr>
              <a:t>по умолчанию включен</a:t>
            </a:r>
            <a:r>
              <a:rPr lang="en-US">
                <a:solidFill>
                  <a:srgbClr val="000000"/>
                </a:solidFill>
                <a:latin typeface="Lucida Sans Unicode" pitchFamily="32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Пример участка малой сложности: </a:t>
            </a:r>
            <a:r>
              <a:rPr lang="en-US" sz="3200" dirty="0" smtClean="0"/>
              <a:t>GAR (</a:t>
            </a:r>
            <a:r>
              <a:rPr lang="ru-RU" sz="3200" dirty="0" smtClean="0"/>
              <a:t>глицин-аргинин богатый) домен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5" name="Рисунок 4" descr="lowcomplexi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82791"/>
            <a:ext cx="9144000" cy="4292417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647700" y="419100"/>
            <a:ext cx="8316913" cy="572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Lucida Sans Unicode" pitchFamily="32" charset="0"/>
              </a:rPr>
              <a:t>Что </a:t>
            </a:r>
            <a:r>
              <a:rPr lang="ru-RU" sz="2800" b="1" dirty="0">
                <a:solidFill>
                  <a:srgbClr val="000000"/>
                </a:solidFill>
                <a:latin typeface="Lucida Sans Unicode" pitchFamily="32" charset="0"/>
              </a:rPr>
              <a:t>выдает </a:t>
            </a:r>
            <a:r>
              <a:rPr lang="en-US" sz="2800" b="1" dirty="0">
                <a:solidFill>
                  <a:srgbClr val="000000"/>
                </a:solidFill>
                <a:latin typeface="Lucida Sans Unicode" pitchFamily="32" charset="0"/>
              </a:rPr>
              <a:t>BLAST?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Набор последовательностей, сходных с входной последовательностью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200" dirty="0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Для каждой находки приведены:</a:t>
            </a:r>
          </a:p>
          <a:p>
            <a:pPr>
              <a:lnSpc>
                <a:spcPct val="150000"/>
              </a:lnSpc>
              <a:buFont typeface="Lucida Sans Unicode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 E-value (“Expect”), Bit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Score 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и </a:t>
            </a: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Score</a:t>
            </a:r>
          </a:p>
          <a:p>
            <a:pPr>
              <a:lnSpc>
                <a:spcPct val="150000"/>
              </a:lnSpc>
              <a:buFont typeface="Lucida Sans Unicode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 Процент идентичности, сходства (</a:t>
            </a: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Positives)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 и пробелов (</a:t>
            </a: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Gaps)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 в выравнивании</a:t>
            </a:r>
            <a:endParaRPr lang="en-US" sz="2200" dirty="0">
              <a:solidFill>
                <a:srgbClr val="000000"/>
              </a:solidFill>
              <a:latin typeface="Lucida Sans Unicode" pitchFamily="32" charset="0"/>
            </a:endParaRPr>
          </a:p>
          <a:p>
            <a:pPr>
              <a:lnSpc>
                <a:spcPct val="150000"/>
              </a:lnSpc>
              <a:buFont typeface="Lucida Sans Unicode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000000"/>
                </a:solidFill>
                <a:latin typeface="Lucida Sans Unicode" pitchFamily="32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Локальное выравнивание</a:t>
            </a:r>
          </a:p>
          <a:p>
            <a:pPr>
              <a:lnSpc>
                <a:spcPct val="150000"/>
              </a:lnSpc>
              <a:buFont typeface="Lucida Sans Unicode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>
                <a:solidFill>
                  <a:srgbClr val="000000"/>
                </a:solidFill>
                <a:latin typeface="Lucida Sans Unicode" pitchFamily="32" charset="0"/>
              </a:rPr>
              <a:t>Информация о найденной последовательности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14314" y="142876"/>
            <a:ext cx="8715375" cy="82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43" tIns="40522" rIns="81043" bIns="40522">
            <a:spAutoFit/>
          </a:bodyPr>
          <a:lstStyle/>
          <a:p>
            <a:pPr algn="ctr"/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Последовательности белков.</a:t>
            </a:r>
            <a:br>
              <a:rPr lang="ru-RU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Матрица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весов аминокислотных замен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BLOSUM 62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7" y="1428750"/>
            <a:ext cx="7781925" cy="458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ый треугольник 4"/>
          <p:cNvSpPr/>
          <p:nvPr/>
        </p:nvSpPr>
        <p:spPr>
          <a:xfrm rot="10800000">
            <a:off x="1600200" y="1752600"/>
            <a:ext cx="6429375" cy="364331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anchor="ctr"/>
          <a:lstStyle/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64" y="2786064"/>
            <a:ext cx="428625" cy="3286126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anchor="ctr"/>
          <a:lstStyle/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1857377" y="1643063"/>
            <a:ext cx="214312" cy="2500313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anchor="ctr"/>
          <a:lstStyle/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TextBox 4"/>
          <p:cNvSpPr txBox="1">
            <a:spLocks noChangeArrowheads="1"/>
          </p:cNvSpPr>
          <p:nvPr/>
        </p:nvSpPr>
        <p:spPr bwMode="auto">
          <a:xfrm>
            <a:off x="2857500" y="1928815"/>
            <a:ext cx="5214938" cy="85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43" tIns="40522" rIns="81043" bIns="40522">
            <a:spAutoFit/>
          </a:bodyPr>
          <a:lstStyle/>
          <a:p>
            <a:pPr algn="ctr"/>
            <a:r>
              <a:rPr lang="ru-RU" sz="2500" dirty="0"/>
              <a:t>Треугольная (симметричная) </a:t>
            </a:r>
          </a:p>
          <a:p>
            <a:pPr algn="ctr"/>
            <a:r>
              <a:rPr lang="ru-RU" sz="2500" dirty="0"/>
              <a:t>матрица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FD58-D179-4EAA-B835-6F8EE4A43AA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00200" y="1066800"/>
            <a:ext cx="525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Штраф за 1-ый </a:t>
            </a:r>
            <a:r>
              <a:rPr lang="ru-RU" dirty="0" err="1" smtClean="0"/>
              <a:t>гэп</a:t>
            </a:r>
            <a:r>
              <a:rPr lang="ru-RU" dirty="0" smtClean="0"/>
              <a:t>  - 11, за каждое продолжение - 1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30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>
            <a:grpSpLocks/>
          </p:cNvGrpSpPr>
          <p:nvPr/>
        </p:nvGrpSpPr>
        <p:grpSpPr bwMode="auto">
          <a:xfrm>
            <a:off x="131763" y="381000"/>
            <a:ext cx="8821737" cy="4783138"/>
            <a:chOff x="43745" y="274638"/>
            <a:chExt cx="8822443" cy="4783175"/>
          </a:xfrm>
        </p:grpSpPr>
        <p:sp>
          <p:nvSpPr>
            <p:cNvPr id="18435" name="Text Box 1"/>
            <p:cNvSpPr txBox="1">
              <a:spLocks noChangeArrowheads="1"/>
            </p:cNvSpPr>
            <p:nvPr/>
          </p:nvSpPr>
          <p:spPr bwMode="auto">
            <a:xfrm>
              <a:off x="43745" y="1481138"/>
              <a:ext cx="8822443" cy="33153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Length=129 </a:t>
              </a:r>
              <a:r>
                <a:rPr lang="ru-RU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Number of matches=1  </a:t>
              </a:r>
              <a:endParaRPr lang="ru-RU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endParaRPr lang="ru-RU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endParaRPr lang="pl-PL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Score = 78.6 bits (192), Expect = 9e-15, Method: Compositional matrix adjust. </a:t>
              </a: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Identities = 34/73 (47%), Positives = 50/73 (68%), Gaps = 0/73 (0%) </a:t>
              </a: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Query 17 YRLEEVQKHNNSQSTWIIVHHRIYDITKFLDEHPGGEEVLREQAGGDATENFEDVGHSTD 76</a:t>
              </a: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Y 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EEV +H 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</a:t>
              </a: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W+I++ ++Y+I+ ++DEHPGGEEV+ + AG DATE F+D+GHS + </a:t>
              </a: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Sbjct 11 YTHEEVAQHTTHDDLWVILNGKVYNISNYIDEHPGGEEVILDCAGTDATEAFDDIGHSDE 70 </a:t>
              </a: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endPara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Query 77 ARALSETFIIGEL 89 </a:t>
              </a: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 </a:t>
              </a: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 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E 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IG L </a:t>
              </a:r>
            </a:p>
            <a:p>
              <a:pPr marL="365125" indent="-254000">
                <a:buClrTx/>
                <a:buSzPct val="68000"/>
                <a:buFontTx/>
                <a:buNone/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r>
                <a:rPr lang="pl-PL" sz="1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Sbjct 71 AHEILEKLYIGNL 83 </a:t>
              </a:r>
            </a:p>
          </p:txBody>
        </p:sp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99776" y="274638"/>
              <a:ext cx="8585437" cy="1185963"/>
              <a:chOff x="146" y="173"/>
              <a:chExt cx="5325" cy="748"/>
            </a:xfrm>
          </p:grpSpPr>
          <p:pic>
            <p:nvPicPr>
              <p:cNvPr id="18453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6" y="173"/>
                <a:ext cx="5325" cy="74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8454" name="Text Box 4"/>
              <p:cNvSpPr txBox="1">
                <a:spLocks noChangeArrowheads="1"/>
              </p:cNvSpPr>
              <p:nvPr/>
            </p:nvSpPr>
            <p:spPr bwMode="auto">
              <a:xfrm>
                <a:off x="146" y="173"/>
                <a:ext cx="5325" cy="74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421946" y="1828800"/>
              <a:ext cx="1681616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>
                  <a:solidFill>
                    <a:srgbClr val="000000"/>
                  </a:solidFill>
                  <a:latin typeface="Lucida Sans Unicode" pitchFamily="32" charset="0"/>
                </a:rPr>
                <a:t>Вес в битах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420002" y="1866901"/>
              <a:ext cx="585260" cy="3710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>
                  <a:solidFill>
                    <a:srgbClr val="000000"/>
                  </a:solidFill>
                  <a:latin typeface="Lucida Sans Unicode" pitchFamily="32" charset="0"/>
                </a:rPr>
                <a:t>Вес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4668304" y="1841500"/>
              <a:ext cx="1170521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latin typeface="Lucida Sans Unicode" pitchFamily="32" charset="0"/>
                </a:rPr>
                <a:t>E-value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457200" y="4648200"/>
              <a:ext cx="2478088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>
                  <a:solidFill>
                    <a:srgbClr val="000000"/>
                  </a:solidFill>
                  <a:latin typeface="Lucida Sans Unicode" pitchFamily="32" charset="0"/>
                </a:rPr>
                <a:t>Число совпадений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349553" y="4686300"/>
              <a:ext cx="2689297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>
                  <a:solidFill>
                    <a:srgbClr val="000000"/>
                  </a:solidFill>
                  <a:latin typeface="Lucida Sans Unicode" pitchFamily="32" charset="0"/>
                </a:rPr>
                <a:t>Длина выравнивания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2576967" y="1125538"/>
              <a:ext cx="3274558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>
                  <a:solidFill>
                    <a:srgbClr val="000000"/>
                  </a:solidFill>
                  <a:latin typeface="Lucida Sans Unicode" pitchFamily="32" charset="0"/>
                </a:rPr>
                <a:t>Длина найденного белка</a:t>
              </a:r>
            </a:p>
          </p:txBody>
        </p:sp>
        <p:cxnSp>
          <p:nvCxnSpPr>
            <p:cNvPr id="18443" name="AutoShape 11"/>
            <p:cNvCxnSpPr>
              <a:cxnSpLocks noChangeShapeType="1"/>
              <a:stCxn id="18439" idx="1"/>
            </p:cNvCxnSpPr>
            <p:nvPr/>
          </p:nvCxnSpPr>
          <p:spPr bwMode="auto">
            <a:xfrm rot="10800000" flipV="1">
              <a:off x="4152900" y="2027256"/>
              <a:ext cx="515404" cy="334943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8444" name="AutoShape 12"/>
            <p:cNvCxnSpPr>
              <a:cxnSpLocks noChangeShapeType="1"/>
            </p:cNvCxnSpPr>
            <p:nvPr/>
          </p:nvCxnSpPr>
          <p:spPr bwMode="auto">
            <a:xfrm flipH="1">
              <a:off x="1257300" y="2095500"/>
              <a:ext cx="325439" cy="266699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8445" name="AutoShape 13"/>
            <p:cNvCxnSpPr>
              <a:cxnSpLocks noChangeShapeType="1"/>
            </p:cNvCxnSpPr>
            <p:nvPr/>
          </p:nvCxnSpPr>
          <p:spPr bwMode="auto">
            <a:xfrm rot="10800000" flipV="1">
              <a:off x="1181100" y="1295400"/>
              <a:ext cx="1401762" cy="2667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8446" name="AutoShape 14"/>
            <p:cNvCxnSpPr>
              <a:cxnSpLocks noChangeShapeType="1"/>
            </p:cNvCxnSpPr>
            <p:nvPr/>
          </p:nvCxnSpPr>
          <p:spPr bwMode="auto">
            <a:xfrm rot="10800000" flipV="1">
              <a:off x="2514600" y="2057400"/>
              <a:ext cx="990600" cy="3048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8447" name="AutoShape 15"/>
            <p:cNvCxnSpPr>
              <a:cxnSpLocks noChangeShapeType="1"/>
            </p:cNvCxnSpPr>
            <p:nvPr/>
          </p:nvCxnSpPr>
          <p:spPr bwMode="auto">
            <a:xfrm flipH="1" flipV="1">
              <a:off x="2121946" y="2781299"/>
              <a:ext cx="1421357" cy="194310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8448" name="AutoShape 16"/>
            <p:cNvCxnSpPr>
              <a:cxnSpLocks noChangeShapeType="1"/>
            </p:cNvCxnSpPr>
            <p:nvPr/>
          </p:nvCxnSpPr>
          <p:spPr bwMode="auto">
            <a:xfrm flipV="1">
              <a:off x="1257301" y="2781299"/>
              <a:ext cx="483619" cy="1963739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8449" name="Text Box 8"/>
            <p:cNvSpPr txBox="1">
              <a:spLocks noChangeArrowheads="1"/>
            </p:cNvSpPr>
            <p:nvPr/>
          </p:nvSpPr>
          <p:spPr bwMode="auto">
            <a:xfrm>
              <a:off x="3619500" y="3962400"/>
              <a:ext cx="2478088" cy="647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>
                  <a:solidFill>
                    <a:srgbClr val="000000"/>
                  </a:solidFill>
                  <a:latin typeface="Lucida Sans Unicode" pitchFamily="32" charset="0"/>
                </a:rPr>
                <a:t>Число сходных </a:t>
              </a:r>
              <a:r>
                <a:rPr lang="en-US">
                  <a:solidFill>
                    <a:srgbClr val="000000"/>
                  </a:solidFill>
                  <a:latin typeface="Lucida Sans Unicode" pitchFamily="32" charset="0"/>
                </a:rPr>
                <a:t>“</a:t>
              </a:r>
              <a:r>
                <a:rPr lang="ru-RU">
                  <a:solidFill>
                    <a:srgbClr val="000000"/>
                  </a:solidFill>
                  <a:latin typeface="Lucida Sans Unicode" pitchFamily="32" charset="0"/>
                </a:rPr>
                <a:t>букв</a:t>
              </a:r>
              <a:r>
                <a:rPr lang="en-US">
                  <a:solidFill>
                    <a:srgbClr val="000000"/>
                  </a:solidFill>
                  <a:latin typeface="Lucida Sans Unicode" pitchFamily="32" charset="0"/>
                </a:rPr>
                <a:t>”</a:t>
              </a:r>
              <a:endParaRPr lang="ru-RU">
                <a:solidFill>
                  <a:srgbClr val="000000"/>
                </a:solidFill>
                <a:latin typeface="Lucida Sans Unicode" pitchFamily="32" charset="0"/>
              </a:endParaRPr>
            </a:p>
          </p:txBody>
        </p:sp>
        <p:cxnSp>
          <p:nvCxnSpPr>
            <p:cNvPr id="18450" name="AutoShape 16"/>
            <p:cNvCxnSpPr>
              <a:cxnSpLocks noChangeShapeType="1"/>
            </p:cNvCxnSpPr>
            <p:nvPr/>
          </p:nvCxnSpPr>
          <p:spPr bwMode="auto">
            <a:xfrm rot="16200000" flipV="1">
              <a:off x="3849600" y="3394625"/>
              <a:ext cx="1333500" cy="1524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8451" name="Text Box 8"/>
            <p:cNvSpPr txBox="1">
              <a:spLocks noChangeArrowheads="1"/>
            </p:cNvSpPr>
            <p:nvPr/>
          </p:nvSpPr>
          <p:spPr bwMode="auto">
            <a:xfrm>
              <a:off x="5676900" y="3962400"/>
              <a:ext cx="2478088" cy="647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>
                  <a:solidFill>
                    <a:srgbClr val="000000"/>
                  </a:solidFill>
                  <a:latin typeface="Lucida Sans Unicode" pitchFamily="32" charset="0"/>
                </a:rPr>
                <a:t>Число символов гэпа</a:t>
              </a:r>
            </a:p>
          </p:txBody>
        </p:sp>
        <p:cxnSp>
          <p:nvCxnSpPr>
            <p:cNvPr id="18452" name="AutoShape 16"/>
            <p:cNvCxnSpPr>
              <a:cxnSpLocks noChangeShapeType="1"/>
            </p:cNvCxnSpPr>
            <p:nvPr/>
          </p:nvCxnSpPr>
          <p:spPr bwMode="auto">
            <a:xfrm rot="5400000" flipH="1" flipV="1">
              <a:off x="5895181" y="3363119"/>
              <a:ext cx="1277938" cy="1143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7" name="TextBox 6"/>
          <p:cNvSpPr txBox="1"/>
          <p:nvPr/>
        </p:nvSpPr>
        <p:spPr>
          <a:xfrm>
            <a:off x="545185" y="5635582"/>
            <a:ext cx="791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Выравнивание локальное!</a:t>
            </a:r>
            <a:r>
              <a:rPr lang="ru-RU" dirty="0" smtClean="0"/>
              <a:t> В данном случае участок 17–89 запроса выровнен с участком 11–83 находки (а вся находка длиной 129 — заметно больше!).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Выдача </a:t>
            </a:r>
            <a:r>
              <a:rPr lang="en-US" dirty="0" smtClean="0"/>
              <a:t>BLAST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38200" y="18288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Четыре части:</a:t>
            </a:r>
          </a:p>
          <a:p>
            <a:r>
              <a:rPr lang="ru-RU" dirty="0"/>
              <a:t> </a:t>
            </a:r>
            <a:r>
              <a:rPr lang="ru-RU" dirty="0" smtClean="0"/>
              <a:t>* заголовок (ссылка на программу, длина запроса, по какому банку и т.д.)</a:t>
            </a:r>
          </a:p>
          <a:p>
            <a:r>
              <a:rPr lang="ru-RU" dirty="0"/>
              <a:t> </a:t>
            </a:r>
            <a:r>
              <a:rPr lang="ru-RU" dirty="0" smtClean="0"/>
              <a:t>* список находок</a:t>
            </a:r>
          </a:p>
          <a:p>
            <a:r>
              <a:rPr lang="ru-RU" dirty="0"/>
              <a:t> </a:t>
            </a:r>
            <a:r>
              <a:rPr lang="ru-RU" dirty="0" smtClean="0"/>
              <a:t>* выравнивания </a:t>
            </a:r>
          </a:p>
          <a:p>
            <a:r>
              <a:rPr lang="ru-RU" dirty="0"/>
              <a:t> </a:t>
            </a:r>
            <a:r>
              <a:rPr lang="ru-RU" dirty="0" smtClean="0"/>
              <a:t>* справочная информация (параметры поиска и др.)</a:t>
            </a:r>
          </a:p>
          <a:p>
            <a:endParaRPr lang="ru-RU" dirty="0"/>
          </a:p>
          <a:p>
            <a:r>
              <a:rPr lang="ru-RU" dirty="0" smtClean="0"/>
              <a:t>Обычно </a:t>
            </a:r>
            <a:r>
              <a:rPr lang="en-US" dirty="0" smtClean="0"/>
              <a:t>BLAST </a:t>
            </a:r>
            <a:r>
              <a:rPr lang="ru-RU" dirty="0" smtClean="0"/>
              <a:t>используют через веб-интерфейс (самый известный — на сайте </a:t>
            </a:r>
            <a:r>
              <a:rPr lang="en-US" dirty="0" smtClean="0"/>
              <a:t>NCBI), </a:t>
            </a:r>
            <a:r>
              <a:rPr lang="ru-RU" dirty="0" smtClean="0"/>
              <a:t>где выдача программы тем или иным способом перерабатывается в систему веб-страниц, часто с графическими элементами.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47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Выдача </a:t>
            </a:r>
            <a:r>
              <a:rPr lang="en-US" dirty="0" smtClean="0"/>
              <a:t>BLAST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100" dirty="0" smtClean="0"/>
              <a:t>(фрагмент — верхняя часть списка находок)</a:t>
            </a:r>
            <a:endParaRPr lang="en-US" sz="3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9372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Database: Non-redundant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UniProtKB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SwissProt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sequences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471,513 sequences; 178,057,232 total letters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Query=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Length=60</a:t>
            </a:r>
          </a:p>
          <a:p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Score        E     Max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Sequences producing significant alignments:                       (Bits)     Value  ident</a:t>
            </a:r>
          </a:p>
          <a:p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P00174.4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128        3e-39  100%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P00172.3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117        4e-35  85%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P00171.3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115        2e-34  83%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P00167.2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Full=Microsomal...  115        4e-34  83%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P00173.2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114        1e-33  82%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P56395.2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114        1e-33  82%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P00169.4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114        1e-33  82%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P00168.2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112        2e-33  82%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P00170.3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111        1e-32  78%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Q9CQX2.1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type B;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...  99.4       1e-27  72%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P04166.2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type B;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...  98.6       2e-27  72%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O43169.2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type B;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...  94.4       9e-26  67%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Q5RDJ5.2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type B;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...  93.6       2e-25  65%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Q9V4N3.1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b5; Short=CYTB5                  92.0       5e-25  71%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P49096.1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b5; Short=CYTB5                  84.3       5e-22  66%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P49098.1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83.2       2e-21  54%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O04354.1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81.6       6e-21  53%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Q9HFV1.1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80.5       2e-20  55%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Q9ZWT2.1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isoform D; Short=AtCb5-D;...  80.1       3e-20  51%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P49100.2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79.3       5e-20  54%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Q42342.2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isoform E; Short=AtCb5-E;...  79.0       9e-20  55%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Q9P5L0.2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Full=Probable cytochrome b5                      79.0       1e-19  55%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P49099.1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b5, seed isoform                 77.4       3e-19  51%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P40934.1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77.0       4e-19  54%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Q9USM6.1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Full=Probable cytochrome b5 2                    75.9       1e-18  60%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Q9Y706.1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                              75.5       2e-18  53%        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O48845.1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RecName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Full=Cytochrome b5 isoform B; Short=AtCb5-B;...  74.7       3e-18  50%</a:t>
            </a:r>
          </a:p>
        </p:txBody>
      </p:sp>
    </p:spTree>
    <p:extLst>
      <p:ext uri="{BB962C8B-B14F-4D97-AF65-F5344CB8AC3E}">
        <p14:creationId xmlns:p14="http://schemas.microsoft.com/office/powerpoint/2010/main" val="2980507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Нуклеотидные банки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3900" y="1643162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Всё предыдущее относилось в основном к программе </a:t>
            </a:r>
            <a:r>
              <a:rPr lang="en-US" dirty="0" smtClean="0"/>
              <a:t>BLASTP </a:t>
            </a:r>
            <a:r>
              <a:rPr lang="ru-RU" dirty="0" smtClean="0"/>
              <a:t>из пакета </a:t>
            </a:r>
            <a:r>
              <a:rPr lang="en-US" dirty="0" smtClean="0"/>
              <a:t>BLAST, </a:t>
            </a:r>
            <a:r>
              <a:rPr lang="ru-RU" dirty="0" smtClean="0"/>
              <a:t>предназначенной для поиска гомологов белков в банке белковых последовательностей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Есть прямой аналог для нуклеотидных последовательностей (ДНК и РНК), называемый </a:t>
            </a:r>
            <a:r>
              <a:rPr lang="en-US" dirty="0" smtClean="0"/>
              <a:t>BLASTN. </a:t>
            </a:r>
            <a:r>
              <a:rPr lang="ru-RU" dirty="0" smtClean="0"/>
              <a:t>Но: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Поиск по гомологии для ДНК</a:t>
            </a:r>
            <a:r>
              <a:rPr lang="en-US" dirty="0" smtClean="0"/>
              <a:t>/</a:t>
            </a:r>
            <a:r>
              <a:rPr lang="ru-RU" dirty="0" smtClean="0"/>
              <a:t>РНК вообще гораздо менее надёжен, чем для белков (</a:t>
            </a:r>
            <a:r>
              <a:rPr lang="ru-RU" sz="1600" dirty="0" smtClean="0"/>
              <a:t>потому что выравнивания получаются хуже: из четырёх букв чаще возникают случайные совпадения, и нет таких информативных матриц замен, как для белков</a:t>
            </a:r>
            <a:r>
              <a:rPr lang="ru-RU" dirty="0" smtClean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К тому же, чтобы получить реальное ускорение, длина слова в </a:t>
            </a:r>
            <a:r>
              <a:rPr lang="en-US" dirty="0" smtClean="0"/>
              <a:t>BLASTN </a:t>
            </a:r>
            <a:r>
              <a:rPr lang="ru-RU" dirty="0" smtClean="0"/>
              <a:t>была вначале поставлена равной 11, что отсекало значительную часть даже тех гомологов, выравнивания которых достоверно отличались от случайных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Поэтому программа </a:t>
            </a:r>
            <a:r>
              <a:rPr lang="en-US" dirty="0" smtClean="0"/>
              <a:t>BLASTN </a:t>
            </a:r>
            <a:r>
              <a:rPr lang="ru-RU" dirty="0" smtClean="0"/>
              <a:t>была разделена на две: </a:t>
            </a:r>
            <a:r>
              <a:rPr lang="en-US" dirty="0" err="1" smtClean="0"/>
              <a:t>Megablast</a:t>
            </a:r>
            <a:r>
              <a:rPr lang="ru-RU" dirty="0" smtClean="0"/>
              <a:t> с длиной слова 28 для быстрого поиска последовательности по фрагменту и собственно </a:t>
            </a:r>
            <a:r>
              <a:rPr lang="en-US" dirty="0" smtClean="0"/>
              <a:t>BLASTN. </a:t>
            </a:r>
            <a:r>
              <a:rPr lang="ru-RU" dirty="0" smtClean="0"/>
              <a:t>Последним, если поставить длину слова поменьше (7 хотя бы), можно искать гомологи </a:t>
            </a:r>
            <a:r>
              <a:rPr lang="ru-RU" dirty="0" err="1" smtClean="0"/>
              <a:t>некодирующих</a:t>
            </a:r>
            <a:r>
              <a:rPr lang="ru-RU" dirty="0" smtClean="0"/>
              <a:t> фрагментов ДНК и РНК.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84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Нуклеотидные </a:t>
            </a:r>
            <a:r>
              <a:rPr lang="ru-RU" dirty="0" smtClean="0"/>
              <a:t>банки (продолжение)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3900" y="1343085"/>
            <a:ext cx="7696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Для поиска кодирующих последовательностей в </a:t>
            </a:r>
            <a:r>
              <a:rPr lang="ru-RU" b="1" dirty="0" smtClean="0"/>
              <a:t>нуклеотидных</a:t>
            </a:r>
            <a:r>
              <a:rPr lang="ru-RU" dirty="0" smtClean="0"/>
              <a:t> банках используется программа </a:t>
            </a:r>
            <a:r>
              <a:rPr lang="en-US" dirty="0" smtClean="0"/>
              <a:t>TBLASTN, </a:t>
            </a:r>
            <a:r>
              <a:rPr lang="ru-RU" dirty="0" smtClean="0"/>
              <a:t>которая формально транслирует каждую банковскую последовательность «в шести рамках» (то есть переводит её в шесть аминокислотных последовательностей).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i="1" dirty="0" smtClean="0"/>
              <a:t>Понятно, почему шесть? Если нет, подумайте…</a:t>
            </a:r>
            <a:r>
              <a:rPr lang="ru-RU" dirty="0" smtClean="0"/>
              <a:t>) </a:t>
            </a:r>
            <a:br>
              <a:rPr lang="ru-RU" dirty="0" smtClean="0"/>
            </a:br>
            <a:r>
              <a:rPr lang="ru-RU" dirty="0" smtClean="0"/>
              <a:t>Запросом служит белок, а целью — найти в банке </a:t>
            </a:r>
            <a:r>
              <a:rPr lang="ru-RU" dirty="0" err="1" smtClean="0"/>
              <a:t>последовательнсоти</a:t>
            </a:r>
            <a:r>
              <a:rPr lang="ru-RU" dirty="0" smtClean="0"/>
              <a:t>, кодирующие его гомологи.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Для поиска кодирующих участков в данной последовательности ДНК используется программа </a:t>
            </a:r>
            <a:r>
              <a:rPr lang="en-US" dirty="0" smtClean="0"/>
              <a:t>BLASTX. </a:t>
            </a:r>
            <a:r>
              <a:rPr lang="ru-RU" dirty="0" smtClean="0"/>
              <a:t>Она ищет в </a:t>
            </a:r>
            <a:r>
              <a:rPr lang="ru-RU" b="1" dirty="0" smtClean="0"/>
              <a:t>белковом</a:t>
            </a:r>
            <a:r>
              <a:rPr lang="ru-RU" dirty="0" smtClean="0"/>
              <a:t> банке белки, похожие на то, что закодировано в запросе.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Наконец, создана (но редко используется) программа </a:t>
            </a:r>
            <a:r>
              <a:rPr lang="en-US" sz="1600" dirty="0" smtClean="0"/>
              <a:t>TBLASTX, </a:t>
            </a:r>
            <a:r>
              <a:rPr lang="ru-RU" sz="1600" dirty="0" smtClean="0"/>
              <a:t>для которой и запрос — нуклеотидная последовательность, и банк нуклеотидный. Она ищет в банке участки, кодирующие что-то похожее на то, что закодировано в запросе, и делает это, выполняя 6</a:t>
            </a:r>
            <a:r>
              <a:rPr lang="en-US" sz="1600" dirty="0" smtClean="0"/>
              <a:t>×</a:t>
            </a:r>
            <a:r>
              <a:rPr lang="ru-RU" sz="1600" dirty="0" smtClean="0"/>
              <a:t>6 = 36 сравнений для каждой банковской последовательности…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" y="587393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Больше подробностей — на сайте </a:t>
            </a:r>
            <a:r>
              <a:rPr lang="en-US" dirty="0"/>
              <a:t>NCBI: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blast.ncbi.nlm.nih.gov/Blast.cgi?CMD=Web&amp;PAGE_TYPE=BlastDocs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434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685800" y="762000"/>
            <a:ext cx="7846764" cy="2609910"/>
            <a:chOff x="385855" y="395006"/>
            <a:chExt cx="8500661" cy="3264323"/>
          </a:xfrm>
        </p:grpSpPr>
        <p:pic>
          <p:nvPicPr>
            <p:cNvPr id="8" name="Рисунок 7" descr="HOMEOnoendgap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5855" y="395006"/>
              <a:ext cx="8500661" cy="268835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85855" y="3158895"/>
              <a:ext cx="8333885" cy="500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/>
                <a:t>Рис. 1. Выравнивание с нулевыми штрафами за концевые </a:t>
              </a:r>
              <a:r>
                <a:rPr lang="ru-RU" sz="2000" b="1" dirty="0" err="1" smtClean="0"/>
                <a:t>гэпы</a:t>
              </a:r>
              <a:endParaRPr lang="ru-RU" sz="1400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99600" y="702246"/>
              <a:ext cx="6989710" cy="15362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99600" y="2814520"/>
              <a:ext cx="6720875" cy="11521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682805" y="2315255"/>
              <a:ext cx="844910" cy="15362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38005" y="1163105"/>
              <a:ext cx="6989710" cy="15362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498130" y="1854395"/>
              <a:ext cx="5069460" cy="345645"/>
            </a:xfrm>
            <a:prstGeom prst="rect">
              <a:avLst/>
            </a:prstGeom>
            <a:solidFill>
              <a:srgbClr val="00B050">
                <a:alpha val="28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33400" y="3505200"/>
            <a:ext cx="7698115" cy="2762310"/>
            <a:chOff x="341710" y="3193966"/>
            <a:chExt cx="8339625" cy="3235250"/>
          </a:xfrm>
        </p:grpSpPr>
        <p:pic>
          <p:nvPicPr>
            <p:cNvPr id="6" name="Рисунок 5" descr="HOMEOen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4260" y="3193966"/>
              <a:ext cx="8257075" cy="262283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41710" y="5960602"/>
              <a:ext cx="8308734" cy="46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/>
                <a:t>Рис. </a:t>
              </a:r>
              <a:r>
                <a:rPr lang="en-US" sz="2000" b="1" dirty="0" smtClean="0"/>
                <a:t>2</a:t>
              </a:r>
              <a:r>
                <a:rPr lang="ru-RU" sz="2000" b="1" dirty="0" smtClean="0"/>
                <a:t>. </a:t>
              </a:r>
              <a:r>
                <a:rPr lang="ru-RU" sz="2000" b="1" dirty="0"/>
                <a:t>Выравнивание </a:t>
              </a:r>
              <a:r>
                <a:rPr lang="ru-RU" sz="2000" b="1" dirty="0" smtClean="0"/>
                <a:t>с ненулевыми штрафами </a:t>
              </a:r>
              <a:r>
                <a:rPr lang="ru-RU" sz="2000" b="1" dirty="0"/>
                <a:t>за концевые </a:t>
              </a:r>
              <a:r>
                <a:rPr lang="ru-RU" sz="2000" b="1" dirty="0" err="1" smtClean="0"/>
                <a:t>гэпы</a:t>
              </a:r>
              <a:endParaRPr lang="ru-RU" sz="2000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455315" y="4665051"/>
              <a:ext cx="2918780" cy="345645"/>
            </a:xfrm>
            <a:prstGeom prst="rect">
              <a:avLst/>
            </a:prstGeom>
            <a:solidFill>
              <a:srgbClr val="00B050">
                <a:alpha val="28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499600" y="5087506"/>
              <a:ext cx="2035465" cy="345645"/>
            </a:xfrm>
            <a:prstGeom prst="rect">
              <a:avLst/>
            </a:prstGeom>
            <a:solidFill>
              <a:srgbClr val="00B050">
                <a:alpha val="28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596554" cy="459496"/>
          </a:xfrm>
        </p:spPr>
        <p:txBody>
          <a:bodyPr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ru-RU" sz="3600" b="1" dirty="0"/>
              <a:t>Штрафы за концевые </a:t>
            </a:r>
            <a:r>
              <a:rPr lang="ru-RU" sz="3600" b="1" dirty="0" err="1"/>
              <a:t>гэпы</a:t>
            </a:r>
            <a:r>
              <a:rPr lang="ru-RU" sz="3600" b="1" dirty="0"/>
              <a:t>.</a:t>
            </a:r>
            <a:r>
              <a:rPr lang="ru-RU" sz="3100" b="1" dirty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100" dirty="0"/>
              <a:t>Сравните два выравнивания: без штрафов за концевые </a:t>
            </a:r>
            <a:r>
              <a:rPr lang="ru-RU" sz="1100" dirty="0" err="1"/>
              <a:t>гэпы</a:t>
            </a:r>
            <a:r>
              <a:rPr lang="ru-RU" sz="1100" dirty="0"/>
              <a:t> и с ними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302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Штрафы за концевые </a:t>
            </a:r>
            <a:r>
              <a:rPr lang="ru-RU" dirty="0" err="1" smtClean="0"/>
              <a:t>гэпы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84247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TT--TGGAGTAACCAT--TTGGAGCTAGCCG--TT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|||..|||||.|  |.||||..|||||</a:t>
            </a:r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Second --AATGGGATAACCTTTATAGGAGTCAGCCGAA--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124200"/>
            <a:ext cx="8153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Три типа </a:t>
            </a:r>
            <a:r>
              <a:rPr lang="ru-RU" sz="2000" dirty="0" err="1" smtClean="0"/>
              <a:t>гэпов</a:t>
            </a:r>
            <a:r>
              <a:rPr lang="ru-RU" sz="2000" dirty="0" smtClean="0"/>
              <a:t>:</a:t>
            </a:r>
          </a:p>
          <a:p>
            <a:r>
              <a:rPr lang="ru-RU" dirty="0"/>
              <a:t>	</a:t>
            </a:r>
            <a:r>
              <a:rPr lang="ru-RU" dirty="0" smtClean="0"/>
              <a:t>1. Внутренние: между сопоставлениями букв</a:t>
            </a:r>
          </a:p>
          <a:p>
            <a:r>
              <a:rPr lang="ru-RU" dirty="0"/>
              <a:t>	</a:t>
            </a:r>
            <a:r>
              <a:rPr lang="ru-RU" dirty="0" smtClean="0"/>
              <a:t>2. </a:t>
            </a:r>
            <a:r>
              <a:rPr lang="ru-RU" dirty="0" smtClean="0"/>
              <a:t>«Концевые в узком смысле»: </a:t>
            </a:r>
            <a:r>
              <a:rPr lang="ru-RU" dirty="0" err="1" smtClean="0"/>
              <a:t>гэпы</a:t>
            </a:r>
            <a:r>
              <a:rPr lang="ru-RU" dirty="0" smtClean="0"/>
              <a:t> левее самой левой или правее самой правой буквы </a:t>
            </a:r>
            <a:r>
              <a:rPr lang="ru-RU" b="1" dirty="0" smtClean="0"/>
              <a:t>той же </a:t>
            </a:r>
            <a:r>
              <a:rPr lang="ru-RU" dirty="0" smtClean="0"/>
              <a:t>последовательности</a:t>
            </a:r>
          </a:p>
          <a:p>
            <a:r>
              <a:rPr lang="ru-RU" dirty="0"/>
              <a:t>	</a:t>
            </a:r>
            <a:r>
              <a:rPr lang="ru-RU" dirty="0" smtClean="0"/>
              <a:t>3. «Концевые в широком смысле»: </a:t>
            </a:r>
            <a:r>
              <a:rPr lang="ru-RU" dirty="0" err="1" smtClean="0"/>
              <a:t>гэпы</a:t>
            </a:r>
            <a:r>
              <a:rPr lang="ru-RU" dirty="0" smtClean="0"/>
              <a:t> левее самого левого или правее самого правого </a:t>
            </a:r>
            <a:r>
              <a:rPr lang="ru-RU" b="1" dirty="0" smtClean="0"/>
              <a:t>сопоставления</a:t>
            </a:r>
            <a:r>
              <a:rPr lang="ru-RU" dirty="0" smtClean="0"/>
              <a:t> букв.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7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Локальное выравнивание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00100" y="1752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Находим по участку в первой и второй последовательностях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Выравниваем эти участки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124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Нахождение </a:t>
            </a:r>
            <a:r>
              <a:rPr lang="ru-RU" b="1" dirty="0" smtClean="0"/>
              <a:t>оптимального </a:t>
            </a:r>
            <a:r>
              <a:rPr lang="ru-RU" dirty="0" smtClean="0"/>
              <a:t>локального выравнивания эквивалентно нахождению оптимального глобального без штрафов за </a:t>
            </a:r>
            <a:r>
              <a:rPr lang="ru-RU" dirty="0" err="1" smtClean="0"/>
              <a:t>гэпы</a:t>
            </a:r>
            <a:r>
              <a:rPr lang="ru-RU" dirty="0" smtClean="0"/>
              <a:t>, концевые </a:t>
            </a:r>
            <a:r>
              <a:rPr lang="ru-RU" b="1" dirty="0" smtClean="0"/>
              <a:t>в широком смысле.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какое выравнивание нужно?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Если мы уверены, что две последовательности </a:t>
            </a:r>
            <a:r>
              <a:rPr lang="ru-RU" sz="2400" dirty="0" err="1" smtClean="0"/>
              <a:t>гомологичны</a:t>
            </a:r>
            <a:r>
              <a:rPr lang="ru-RU" sz="2400" dirty="0" smtClean="0"/>
              <a:t> по всей длине, то глобальное, со штрафами за все </a:t>
            </a:r>
            <a:r>
              <a:rPr lang="ru-RU" sz="2400" dirty="0" err="1" smtClean="0"/>
              <a:t>гэпы</a:t>
            </a:r>
            <a:r>
              <a:rPr lang="ru-RU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Если одна последовательность — фрагмент гомолога другой, то тоже глобальное, но концевые (в узком смысле) </a:t>
            </a:r>
            <a:r>
              <a:rPr lang="ru-RU" sz="2400" dirty="0" err="1" smtClean="0"/>
              <a:t>гэпы</a:t>
            </a:r>
            <a:r>
              <a:rPr lang="ru-RU" sz="2400" dirty="0" smtClean="0"/>
              <a:t> следует не штрафовать или штрафовать вдвое-втрое меньше.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Если две последовательности содержат </a:t>
            </a:r>
            <a:r>
              <a:rPr lang="ru-RU" sz="2400" dirty="0" smtClean="0"/>
              <a:t>(относительно небольшие) гомологичные </a:t>
            </a:r>
            <a:r>
              <a:rPr lang="ru-RU" sz="2400" dirty="0" smtClean="0"/>
              <a:t>участки, то локальное.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96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22286"/>
            <a:ext cx="8229600" cy="19449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BLAST</a:t>
            </a:r>
            <a:r>
              <a:rPr lang="ru-RU" dirty="0" smtClean="0"/>
              <a:t> – программа поиска последовательностей, похожих на данную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8CA4-24F3-4734-881C-6208FDB7370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19200" y="499717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</a:t>
            </a:r>
            <a:r>
              <a:rPr lang="en-US" sz="3600" b="1" dirty="0" smtClean="0"/>
              <a:t>B</a:t>
            </a:r>
            <a:r>
              <a:rPr lang="en-US" sz="3600" dirty="0" smtClean="0"/>
              <a:t>asic </a:t>
            </a:r>
            <a:r>
              <a:rPr lang="en-US" sz="3600" b="1" dirty="0" smtClean="0"/>
              <a:t>L</a:t>
            </a:r>
            <a:r>
              <a:rPr lang="en-US" sz="3600" dirty="0" smtClean="0"/>
              <a:t>ocal </a:t>
            </a:r>
            <a:r>
              <a:rPr lang="en-US" sz="3600" b="1" dirty="0" smtClean="0"/>
              <a:t>A</a:t>
            </a:r>
            <a:r>
              <a:rPr lang="en-US" sz="3600" dirty="0" smtClean="0"/>
              <a:t>lignment </a:t>
            </a:r>
            <a:r>
              <a:rPr lang="en-US" sz="3600" b="1" dirty="0" smtClean="0"/>
              <a:t>S</a:t>
            </a:r>
            <a:r>
              <a:rPr lang="en-US" sz="3600" dirty="0" smtClean="0"/>
              <a:t>earch </a:t>
            </a:r>
            <a:r>
              <a:rPr lang="en-US" sz="3600" b="1" dirty="0" smtClean="0"/>
              <a:t>T</a:t>
            </a:r>
            <a:r>
              <a:rPr lang="en-US" sz="3600" dirty="0" smtClean="0"/>
              <a:t>ool”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88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347450" y="227013"/>
            <a:ext cx="8229600" cy="6873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</a:t>
            </a:r>
            <a:r>
              <a:rPr lang="ru-RU" dirty="0"/>
              <a:t>поиска</a:t>
            </a:r>
            <a:br>
              <a:rPr lang="ru-RU" dirty="0"/>
            </a:br>
            <a:endParaRPr lang="ru-RU" dirty="0"/>
          </a:p>
        </p:txBody>
      </p:sp>
      <p:sp>
        <p:nvSpPr>
          <p:cNvPr id="28" name="Объект 27"/>
          <p:cNvSpPr>
            <a:spLocks noGrp="1"/>
          </p:cNvSpPr>
          <p:nvPr>
            <p:ph idx="1"/>
          </p:nvPr>
        </p:nvSpPr>
        <p:spPr>
          <a:xfrm>
            <a:off x="424260" y="1124700"/>
            <a:ext cx="8229600" cy="545351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Последовательность белка несет мало информации</a:t>
            </a:r>
          </a:p>
          <a:p>
            <a:r>
              <a:rPr lang="ru-RU" sz="2400" dirty="0" smtClean="0"/>
              <a:t>Больше информации можно получить из </a:t>
            </a:r>
            <a:r>
              <a:rPr lang="ru-RU" sz="2400" u="sng" dirty="0" smtClean="0"/>
              <a:t>сравнения </a:t>
            </a:r>
            <a:r>
              <a:rPr lang="ru-RU" sz="2400" dirty="0" smtClean="0"/>
              <a:t>последовательностей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определение гомологии белков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предсказание функции, реконструкция филогении, …..</a:t>
            </a:r>
          </a:p>
          <a:p>
            <a:r>
              <a:rPr lang="ru-RU" sz="2400" dirty="0" smtClean="0"/>
              <a:t>Для сравнения последовательности надо выровнять</a:t>
            </a:r>
          </a:p>
          <a:p>
            <a:r>
              <a:rPr lang="ru-RU" sz="2400" dirty="0" smtClean="0"/>
              <a:t>О </a:t>
            </a:r>
            <a:r>
              <a:rPr lang="ru-RU" sz="2400" dirty="0" err="1" smtClean="0"/>
              <a:t>гомологичности</a:t>
            </a:r>
            <a:r>
              <a:rPr lang="ru-RU" sz="2400" dirty="0" smtClean="0"/>
              <a:t> судят по степени сходства последовательностей</a:t>
            </a:r>
          </a:p>
          <a:p>
            <a:r>
              <a:rPr lang="ru-RU" sz="2400" dirty="0" smtClean="0"/>
              <a:t>Численное выражение степени сходства — вес выравнивания</a:t>
            </a:r>
          </a:p>
          <a:p>
            <a:r>
              <a:rPr lang="ru-RU" sz="2400" dirty="0" smtClean="0"/>
              <a:t>Критерий </a:t>
            </a:r>
            <a:r>
              <a:rPr lang="ru-RU" sz="2400" dirty="0" err="1" smtClean="0"/>
              <a:t>гомологичности</a:t>
            </a:r>
            <a:r>
              <a:rPr lang="ru-RU" sz="2400" dirty="0" smtClean="0"/>
              <a:t>: сходство такое, какое не могло бы быть получено случайно </a:t>
            </a:r>
          </a:p>
          <a:p>
            <a:r>
              <a:rPr lang="ru-RU" sz="2400" dirty="0" smtClean="0"/>
              <a:t>Важная задача: поиск гомологичных последовательностей среди всех известных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4" name="Заголовок 3"/>
          <p:cNvSpPr txBox="1">
            <a:spLocks/>
          </p:cNvSpPr>
          <p:nvPr/>
        </p:nvSpPr>
        <p:spPr>
          <a:xfrm>
            <a:off x="462665" y="164575"/>
            <a:ext cx="8229600" cy="74065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1958</Words>
  <Application>Microsoft Office PowerPoint</Application>
  <PresentationFormat>Экран (4:3)</PresentationFormat>
  <Paragraphs>319</Paragraphs>
  <Slides>34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Gill Sans Condensed</vt:lpstr>
      <vt:lpstr>Lucida Sans Unicode</vt:lpstr>
      <vt:lpstr>Symbol</vt:lpstr>
      <vt:lpstr>Times New Roman</vt:lpstr>
      <vt:lpstr>Wingdings</vt:lpstr>
      <vt:lpstr>Тема Office</vt:lpstr>
      <vt:lpstr>Программа BLAST</vt:lpstr>
      <vt:lpstr>Повторение: вес выравнивания</vt:lpstr>
      <vt:lpstr>Презентация PowerPoint</vt:lpstr>
      <vt:lpstr>Штрафы за концевые гэпы.  Сравните два выравнивания: без штрафов за концевые гэпы и с ними</vt:lpstr>
      <vt:lpstr>Штрафы за концевые гэпы</vt:lpstr>
      <vt:lpstr>Локальное выравнивание</vt:lpstr>
      <vt:lpstr>Когда какое выравнивание нужно?</vt:lpstr>
      <vt:lpstr>BLAST – программа поиска последовательностей, похожих на данную</vt:lpstr>
      <vt:lpstr>Задача поиска </vt:lpstr>
      <vt:lpstr>Формулировка задачи поиска по сходству  Дано:  1) последовательность белка;  2) банк последовательностей, например, Uniprot или часть его, состоящая  из всех белков бактерий  Требуется: получить список белков (или их доменов), гомологичных данному белку  Решение: список последовательностей со сходством больше порога   порог должен отражать степень неслучайности </vt:lpstr>
      <vt:lpstr>Решение</vt:lpstr>
      <vt:lpstr>Время работы для выравнивания входной последовательности с каждой банковской</vt:lpstr>
      <vt:lpstr>BLAST. Быстрый эвристический алгоритм поиска</vt:lpstr>
      <vt:lpstr>Индекс – то же, что алфавитный указатель страниц</vt:lpstr>
      <vt:lpstr>Программа создает таблицу </vt:lpstr>
      <vt:lpstr>Составим список слов длины W из входной последовательности</vt:lpstr>
      <vt:lpstr>Отбор банковских последовательностей для выравнивания</vt:lpstr>
      <vt:lpstr>Отбор последовательности:  два слова  на одной диагонали на расстоянии меньше A (зеленые)</vt:lpstr>
      <vt:lpstr>Выравнивание начинается с найденных слов в две стороны</vt:lpstr>
      <vt:lpstr>Роль длины слова. Мой эксперимент</vt:lpstr>
      <vt:lpstr>Программа BLAST. Оценка находок</vt:lpstr>
      <vt:lpstr>BLAST </vt:lpstr>
      <vt:lpstr>Нормализованный вес (в битах)</vt:lpstr>
      <vt:lpstr>Входные параметры BLAST</vt:lpstr>
      <vt:lpstr>Презентация PowerPoint</vt:lpstr>
      <vt:lpstr>Презентация PowerPoint</vt:lpstr>
      <vt:lpstr>Презентация PowerPoint</vt:lpstr>
      <vt:lpstr>Пример участка малой сложности: GAR (глицин-аргинин богатый) домен</vt:lpstr>
      <vt:lpstr>Презентация PowerPoint</vt:lpstr>
      <vt:lpstr>Презентация PowerPoint</vt:lpstr>
      <vt:lpstr>Выдача BLAST</vt:lpstr>
      <vt:lpstr>Выдача BLAST  (фрагмент — верхняя часть списка находок)</vt:lpstr>
      <vt:lpstr>Нуклеотидные банки</vt:lpstr>
      <vt:lpstr>Нуклеотидные банки (продолжение)</vt:lpstr>
    </vt:vector>
  </TitlesOfParts>
  <Company>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Размеры геномов</dc:title>
  <dc:creator>Spirin</dc:creator>
  <cp:lastModifiedBy>Spirin</cp:lastModifiedBy>
  <cp:revision>105</cp:revision>
  <dcterms:created xsi:type="dcterms:W3CDTF">2018-03-01T05:27:03Z</dcterms:created>
  <dcterms:modified xsi:type="dcterms:W3CDTF">2019-04-10T17:36:40Z</dcterms:modified>
</cp:coreProperties>
</file>