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2E6F-1EE8-4697-8DD0-4FCF328064D7}" type="datetimeFigureOut">
              <a:rPr lang="ru-RU" smtClean="0"/>
              <a:t>чт 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C426-ED68-4D40-A104-F73F08492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93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2E6F-1EE8-4697-8DD0-4FCF328064D7}" type="datetimeFigureOut">
              <a:rPr lang="ru-RU" smtClean="0"/>
              <a:t>чт 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C426-ED68-4D40-A104-F73F08492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5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2E6F-1EE8-4697-8DD0-4FCF328064D7}" type="datetimeFigureOut">
              <a:rPr lang="ru-RU" smtClean="0"/>
              <a:t>чт 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C426-ED68-4D40-A104-F73F08492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7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2E6F-1EE8-4697-8DD0-4FCF328064D7}" type="datetimeFigureOut">
              <a:rPr lang="ru-RU" smtClean="0"/>
              <a:t>чт 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C426-ED68-4D40-A104-F73F08492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3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2E6F-1EE8-4697-8DD0-4FCF328064D7}" type="datetimeFigureOut">
              <a:rPr lang="ru-RU" smtClean="0"/>
              <a:t>чт 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C426-ED68-4D40-A104-F73F08492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7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2E6F-1EE8-4697-8DD0-4FCF328064D7}" type="datetimeFigureOut">
              <a:rPr lang="ru-RU" smtClean="0"/>
              <a:t>чт 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C426-ED68-4D40-A104-F73F08492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1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2E6F-1EE8-4697-8DD0-4FCF328064D7}" type="datetimeFigureOut">
              <a:rPr lang="ru-RU" smtClean="0"/>
              <a:t>чт 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C426-ED68-4D40-A104-F73F08492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92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2E6F-1EE8-4697-8DD0-4FCF328064D7}" type="datetimeFigureOut">
              <a:rPr lang="ru-RU" smtClean="0"/>
              <a:t>чт 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C426-ED68-4D40-A104-F73F08492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7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2E6F-1EE8-4697-8DD0-4FCF328064D7}" type="datetimeFigureOut">
              <a:rPr lang="ru-RU" smtClean="0"/>
              <a:t>чт 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C426-ED68-4D40-A104-F73F08492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4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2E6F-1EE8-4697-8DD0-4FCF328064D7}" type="datetimeFigureOut">
              <a:rPr lang="ru-RU" smtClean="0"/>
              <a:t>чт 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C426-ED68-4D40-A104-F73F08492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1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2E6F-1EE8-4697-8DD0-4FCF328064D7}" type="datetimeFigureOut">
              <a:rPr lang="ru-RU" smtClean="0"/>
              <a:t>чт 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C426-ED68-4D40-A104-F73F08492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6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D2E6F-1EE8-4697-8DD0-4FCF328064D7}" type="datetimeFigureOut">
              <a:rPr lang="ru-RU" smtClean="0"/>
              <a:t>чт 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C426-ED68-4D40-A104-F73F08492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9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enome.ucsc.ed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9F6E7D-D224-434B-82CC-05F38F2A4418}"/>
              </a:ext>
            </a:extLst>
          </p:cNvPr>
          <p:cNvSpPr txBox="1"/>
          <p:nvPr/>
        </p:nvSpPr>
        <p:spPr>
          <a:xfrm>
            <a:off x="0" y="24330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к лекции 5</a:t>
            </a:r>
          </a:p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Секвенирование: что, как и зачем. Часть 2</a:t>
            </a:r>
          </a:p>
        </p:txBody>
      </p:sp>
    </p:spTree>
    <p:extLst>
      <p:ext uri="{BB962C8B-B14F-4D97-AF65-F5344CB8AC3E}">
        <p14:creationId xmlns:p14="http://schemas.microsoft.com/office/powerpoint/2010/main" val="95350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36A025-C0F5-41CC-A120-13BE8CFC86EA}"/>
              </a:ext>
            </a:extLst>
          </p:cNvPr>
          <p:cNvSpPr txBox="1"/>
          <p:nvPr/>
        </p:nvSpPr>
        <p:spPr>
          <a:xfrm>
            <a:off x="0" y="178260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для Вашего гена не нашлось каких-то полей или информации, то ничего страшного! </a:t>
            </a:r>
          </a:p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Просто напишите об этом.</a:t>
            </a:r>
          </a:p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Также можно указывать и описывать любую дополнительную информацию по </a:t>
            </a:r>
            <a:r>
              <a:rPr lang="ru-RU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Вашему усмотрению.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7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1D3D97-AFD1-4032-A771-4A5220E38D02}"/>
              </a:ext>
            </a:extLst>
          </p:cNvPr>
          <p:cNvSpPr txBox="1"/>
          <p:nvPr/>
        </p:nvSpPr>
        <p:spPr>
          <a:xfrm>
            <a:off x="0" y="22718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выполнения задания перейдите на сайт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https://genome.ucsc.edu/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Затем – в раздел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Genomes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404203-CC72-4407-B3DF-016CA71F6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93" y="1372438"/>
            <a:ext cx="8305014" cy="5178701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261654E9-D6A3-4FE9-973E-AAB3F83DE697}"/>
              </a:ext>
            </a:extLst>
          </p:cNvPr>
          <p:cNvSpPr/>
          <p:nvPr/>
        </p:nvSpPr>
        <p:spPr>
          <a:xfrm>
            <a:off x="933253" y="1913641"/>
            <a:ext cx="1112364" cy="641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5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FDEEC4-2E90-414B-AFA3-E3BEF509B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775"/>
            <a:ext cx="9144000" cy="41221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D9CB1D-8297-44E0-89F8-DCEA40FF4AE3}"/>
              </a:ext>
            </a:extLst>
          </p:cNvPr>
          <p:cNvSpPr txBox="1"/>
          <p:nvPr/>
        </p:nvSpPr>
        <p:spPr>
          <a:xfrm>
            <a:off x="0" y="472376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Выбираем человека –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Версия генома человека –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GRCh38/hg38</a:t>
            </a:r>
          </a:p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В раздел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Position/Search Term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вводим название своего гена, который указан в ведомости напротив Вашей фамилии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8DD3057-A7FD-4B43-A0A1-820D6A66D133}"/>
              </a:ext>
            </a:extLst>
          </p:cNvPr>
          <p:cNvSpPr/>
          <p:nvPr/>
        </p:nvSpPr>
        <p:spPr>
          <a:xfrm>
            <a:off x="0" y="1813300"/>
            <a:ext cx="584462" cy="641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534AC1F-C597-4D35-BB70-E9F53B4BA566}"/>
              </a:ext>
            </a:extLst>
          </p:cNvPr>
          <p:cNvSpPr/>
          <p:nvPr/>
        </p:nvSpPr>
        <p:spPr>
          <a:xfrm>
            <a:off x="3195684" y="1659118"/>
            <a:ext cx="2686641" cy="641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FC0E260-B933-4F2F-98F7-EE014A59F52E}"/>
              </a:ext>
            </a:extLst>
          </p:cNvPr>
          <p:cNvSpPr/>
          <p:nvPr/>
        </p:nvSpPr>
        <p:spPr>
          <a:xfrm>
            <a:off x="3197253" y="2254577"/>
            <a:ext cx="2686641" cy="641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7A619-0BCD-47D7-995B-BD4B6931AEBE}"/>
              </a:ext>
            </a:extLst>
          </p:cNvPr>
          <p:cNvSpPr txBox="1"/>
          <p:nvPr/>
        </p:nvSpPr>
        <p:spPr>
          <a:xfrm>
            <a:off x="509047" y="2228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05E06-8692-4CAD-A2AE-A8F71B9B03F1}"/>
              </a:ext>
            </a:extLst>
          </p:cNvPr>
          <p:cNvSpPr txBox="1"/>
          <p:nvPr/>
        </p:nvSpPr>
        <p:spPr>
          <a:xfrm>
            <a:off x="5731482" y="15609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307067-50AA-43FB-A173-459184AB3B55}"/>
              </a:ext>
            </a:extLst>
          </p:cNvPr>
          <p:cNvSpPr txBox="1"/>
          <p:nvPr/>
        </p:nvSpPr>
        <p:spPr>
          <a:xfrm>
            <a:off x="5731482" y="25876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B3C464F-4439-453B-A7D7-B2157E8655FF}"/>
              </a:ext>
            </a:extLst>
          </p:cNvPr>
          <p:cNvCxnSpPr>
            <a:stCxn id="6" idx="6"/>
          </p:cNvCxnSpPr>
          <p:nvPr/>
        </p:nvCxnSpPr>
        <p:spPr>
          <a:xfrm flipV="1">
            <a:off x="5883894" y="2575507"/>
            <a:ext cx="82799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BF6204F-E487-47CF-B7F0-F890651DFE8E}"/>
              </a:ext>
            </a:extLst>
          </p:cNvPr>
          <p:cNvCxnSpPr/>
          <p:nvPr/>
        </p:nvCxnSpPr>
        <p:spPr>
          <a:xfrm flipV="1">
            <a:off x="6711885" y="2300979"/>
            <a:ext cx="0" cy="2745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7235E1F-D933-496A-8F92-BA7BDFEEEBD0}"/>
              </a:ext>
            </a:extLst>
          </p:cNvPr>
          <p:cNvCxnSpPr/>
          <p:nvPr/>
        </p:nvCxnSpPr>
        <p:spPr>
          <a:xfrm flipH="1">
            <a:off x="6297889" y="2300979"/>
            <a:ext cx="4139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92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1E9712-1097-4CEB-9E89-9208158ED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396"/>
            <a:ext cx="9144000" cy="3881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777697-6B00-45F5-A557-7F4483CA8521}"/>
              </a:ext>
            </a:extLst>
          </p:cNvPr>
          <p:cNvSpPr txBox="1"/>
          <p:nvPr/>
        </p:nvSpPr>
        <p:spPr>
          <a:xfrm>
            <a:off x="0" y="472376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			Экзоны			Интроны</a:t>
            </a:r>
          </a:p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Нажимаем на название гена и попадаем на страницу его подробного описания; далее выполняем Задание 1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6B4F5A6-2FAA-4FFD-9BAE-81499D20B02B}"/>
              </a:ext>
            </a:extLst>
          </p:cNvPr>
          <p:cNvCxnSpPr/>
          <p:nvPr/>
        </p:nvCxnSpPr>
        <p:spPr>
          <a:xfrm flipH="1">
            <a:off x="546755" y="2111604"/>
            <a:ext cx="235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78F0130-6E15-4386-988B-0DF038DCBFB8}"/>
              </a:ext>
            </a:extLst>
          </p:cNvPr>
          <p:cNvCxnSpPr/>
          <p:nvPr/>
        </p:nvCxnSpPr>
        <p:spPr>
          <a:xfrm>
            <a:off x="546755" y="2111604"/>
            <a:ext cx="0" cy="4242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85F6953-8FE7-4F06-A2DC-0190AA6E6DB6}"/>
              </a:ext>
            </a:extLst>
          </p:cNvPr>
          <p:cNvCxnSpPr/>
          <p:nvPr/>
        </p:nvCxnSpPr>
        <p:spPr>
          <a:xfrm>
            <a:off x="546755" y="2535810"/>
            <a:ext cx="235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93E937F-1FF4-4A31-B3C4-6E6BE00FDC61}"/>
              </a:ext>
            </a:extLst>
          </p:cNvPr>
          <p:cNvCxnSpPr/>
          <p:nvPr/>
        </p:nvCxnSpPr>
        <p:spPr>
          <a:xfrm flipH="1" flipV="1">
            <a:off x="669303" y="2611225"/>
            <a:ext cx="1970202" cy="21125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6EF5376-3A56-4DA4-91EA-F7EB82610BD1}"/>
              </a:ext>
            </a:extLst>
          </p:cNvPr>
          <p:cNvCxnSpPr>
            <a:cxnSpLocks/>
          </p:cNvCxnSpPr>
          <p:nvPr/>
        </p:nvCxnSpPr>
        <p:spPr>
          <a:xfrm flipH="1" flipV="1">
            <a:off x="1140643" y="2611225"/>
            <a:ext cx="2988298" cy="21870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FD05A7E-E500-4AC9-82D2-9409005D5001}"/>
              </a:ext>
            </a:extLst>
          </p:cNvPr>
          <p:cNvCxnSpPr>
            <a:cxnSpLocks/>
          </p:cNvCxnSpPr>
          <p:nvPr/>
        </p:nvCxnSpPr>
        <p:spPr>
          <a:xfrm flipH="1" flipV="1">
            <a:off x="2300141" y="2611225"/>
            <a:ext cx="1828800" cy="21870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5BD12F7-DB00-43C4-836F-92650CB9BD1B}"/>
              </a:ext>
            </a:extLst>
          </p:cNvPr>
          <p:cNvCxnSpPr>
            <a:cxnSpLocks/>
          </p:cNvCxnSpPr>
          <p:nvPr/>
        </p:nvCxnSpPr>
        <p:spPr>
          <a:xfrm flipV="1">
            <a:off x="6089715" y="2535810"/>
            <a:ext cx="565609" cy="2262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175FDB8-8BD0-4CAE-986F-9F0F9BE23BF9}"/>
              </a:ext>
            </a:extLst>
          </p:cNvPr>
          <p:cNvCxnSpPr>
            <a:cxnSpLocks/>
          </p:cNvCxnSpPr>
          <p:nvPr/>
        </p:nvCxnSpPr>
        <p:spPr>
          <a:xfrm flipV="1">
            <a:off x="6089715" y="2535811"/>
            <a:ext cx="2187019" cy="22624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057419D-DD1E-47ED-B0E7-1103168C788B}"/>
              </a:ext>
            </a:extLst>
          </p:cNvPr>
          <p:cNvCxnSpPr>
            <a:cxnSpLocks/>
          </p:cNvCxnSpPr>
          <p:nvPr/>
        </p:nvCxnSpPr>
        <p:spPr>
          <a:xfrm flipV="1">
            <a:off x="821703" y="2262433"/>
            <a:ext cx="0" cy="28186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3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0B1809-842A-4272-9BAC-FE64AA733774}"/>
              </a:ext>
            </a:extLst>
          </p:cNvPr>
          <p:cNvSpPr txBox="1"/>
          <p:nvPr/>
        </p:nvSpPr>
        <p:spPr>
          <a:xfrm>
            <a:off x="0" y="22718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D86FD-D2C9-4121-8748-02139EA7683C}"/>
              </a:ext>
            </a:extLst>
          </p:cNvPr>
          <p:cNvSpPr txBox="1"/>
          <p:nvPr/>
        </p:nvSpPr>
        <p:spPr>
          <a:xfrm>
            <a:off x="0" y="1209141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Укажите полное название Вашего гена (поле –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и его координаты.</a:t>
            </a:r>
          </a:p>
          <a:p>
            <a:pPr marL="457200" indent="-457200">
              <a:buAutoNum type="arabicParenR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Опишите функции Вашего гена, опираясь на информацию из поля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RefSeq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Summary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AutoNum type="arabicParenR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Какова длина гена в нуклеотидах? </a:t>
            </a:r>
          </a:p>
          <a:p>
            <a:pPr marL="457200" indent="-457200">
              <a:buAutoNum type="arabicParenR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Сколько экзонов в гене?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AutoNum type="arabicParenR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в клетке локализуется продукт гена? (Раздел </a:t>
            </a:r>
            <a:r>
              <a:rPr lang="ru-RU" altLang="ru-RU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Comments</a:t>
            </a:r>
            <a:r>
              <a:rPr lang="ru-RU" alt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ru-RU" alt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</a:t>
            </a:r>
            <a:r>
              <a:rPr lang="ru-RU" alt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ru-RU" alt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ru-RU" alt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UniProtKB</a:t>
            </a:r>
            <a:r>
              <a:rPr lang="ru-RU" alt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поле - </a:t>
            </a:r>
            <a:r>
              <a:rPr lang="en-US" alt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SUBCELLULAR LOCATION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457200" indent="-457200">
              <a:buFontTx/>
              <a:buAutoNum type="arabicParenR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каких тканях преимущественно экспрессируется этот ген? (Раздел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RNA-Seq Expression Data from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GTEx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AutoNum type="arabicParenR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Существует ли 3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структура для продукта Вашего гена? (Раздел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Protein Domain and Structure Information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457200" indent="-457200">
              <a:buFontTx/>
              <a:buAutoNum type="arabicParenR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Ассоциирован ли ген с какими-то заболеваниями (Раздел </a:t>
            </a:r>
            <a:r>
              <a:rPr lang="ru-RU" altLang="ru-RU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Comments</a:t>
            </a:r>
            <a:r>
              <a:rPr lang="ru-RU" alt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ru-RU" alt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</a:t>
            </a:r>
            <a:r>
              <a:rPr lang="ru-RU" alt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ru-RU" alt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ru-RU" alt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UniProtKB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  </a:t>
            </a:r>
          </a:p>
          <a:p>
            <a:pPr marL="457200" indent="-457200">
              <a:buAutoNum type="arabicParenR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8CF6A28-E272-4444-9DF6-361674940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00110"/>
            <a:ext cx="232756" cy="400110"/>
          </a:xfrm>
          <a:prstGeom prst="rect">
            <a:avLst/>
          </a:prstGeom>
          <a:solidFill>
            <a:srgbClr val="D9E4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47625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5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71B5B5-57F2-43AA-B7A0-E0DA60BF2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3666"/>
            <a:ext cx="9144000" cy="43249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BE7E27-28DD-4A2C-923C-0757F8A54F4D}"/>
              </a:ext>
            </a:extLst>
          </p:cNvPr>
          <p:cNvSpPr txBox="1"/>
          <p:nvPr/>
        </p:nvSpPr>
        <p:spPr>
          <a:xfrm>
            <a:off x="0" y="30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Обратите внимание на трек консервативности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3C0F8DC0-5286-4B4F-85AD-8A0C2393EFEE}"/>
              </a:ext>
            </a:extLst>
          </p:cNvPr>
          <p:cNvCxnSpPr>
            <a:stCxn id="3" idx="2"/>
          </p:cNvCxnSpPr>
          <p:nvPr/>
        </p:nvCxnSpPr>
        <p:spPr>
          <a:xfrm flipH="1">
            <a:off x="537328" y="702710"/>
            <a:ext cx="4034672" cy="46045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02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E8C90A-3A2A-46D8-A520-3C402117C92B}"/>
              </a:ext>
            </a:extLst>
          </p:cNvPr>
          <p:cNvSpPr txBox="1"/>
          <p:nvPr/>
        </p:nvSpPr>
        <p:spPr>
          <a:xfrm>
            <a:off x="0" y="22718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CD64F-42A0-4058-934C-58E5E8777CD2}"/>
              </a:ext>
            </a:extLst>
          </p:cNvPr>
          <p:cNvSpPr txBox="1"/>
          <p:nvPr/>
        </p:nvSpPr>
        <p:spPr>
          <a:xfrm>
            <a:off x="0" y="12091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ли в Вашем гене участки консервативности?</a:t>
            </a:r>
          </a:p>
          <a:p>
            <a:pPr marL="457200" indent="-457200">
              <a:buAutoNum type="arabicParenR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чем они ассоциированы (экзоны, интроны, не ассоциации)?</a:t>
            </a:r>
          </a:p>
        </p:txBody>
      </p:sp>
    </p:spTree>
    <p:extLst>
      <p:ext uri="{BB962C8B-B14F-4D97-AF65-F5344CB8AC3E}">
        <p14:creationId xmlns:p14="http://schemas.microsoft.com/office/powerpoint/2010/main" val="205548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49B1A7-8666-49F8-9593-D5A4ADE8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880"/>
            <a:ext cx="9144000" cy="2203075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98B46B22-D930-4CCF-96DD-CE05A168D418}"/>
              </a:ext>
            </a:extLst>
          </p:cNvPr>
          <p:cNvSpPr/>
          <p:nvPr/>
        </p:nvSpPr>
        <p:spPr>
          <a:xfrm>
            <a:off x="3289955" y="2171518"/>
            <a:ext cx="584462" cy="641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B7B32-3EC7-40FE-9786-C956702C230F}"/>
              </a:ext>
            </a:extLst>
          </p:cNvPr>
          <p:cNvSpPr txBox="1"/>
          <p:nvPr/>
        </p:nvSpPr>
        <p:spPr>
          <a:xfrm>
            <a:off x="0" y="2271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Спрячьте все треки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56C8F-5B46-4754-B3F6-4D438ADBED1B}"/>
              </a:ext>
            </a:extLst>
          </p:cNvPr>
          <p:cNvSpPr txBox="1"/>
          <p:nvPr/>
        </p:nvSpPr>
        <p:spPr>
          <a:xfrm>
            <a:off x="1569" y="32264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Откройте некоторые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AE2262-2623-4794-AC73-FC5BA8FB0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319"/>
            <a:ext cx="9144000" cy="1082842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3131364-DECD-464B-9BDF-B8ADB8047CCD}"/>
              </a:ext>
            </a:extLst>
          </p:cNvPr>
          <p:cNvSpPr/>
          <p:nvPr/>
        </p:nvSpPr>
        <p:spPr>
          <a:xfrm>
            <a:off x="1688969" y="4727754"/>
            <a:ext cx="1110791" cy="641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66B249D-D98B-4136-82CD-35A09FF2AC6C}"/>
              </a:ext>
            </a:extLst>
          </p:cNvPr>
          <p:cNvSpPr/>
          <p:nvPr/>
        </p:nvSpPr>
        <p:spPr>
          <a:xfrm>
            <a:off x="8495120" y="4228134"/>
            <a:ext cx="584462" cy="641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C29490-7B95-4044-8C00-689EEC1CE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4651"/>
            <a:ext cx="9144000" cy="1317416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6156E463-5F64-4547-90A1-FC35761F9A21}"/>
              </a:ext>
            </a:extLst>
          </p:cNvPr>
          <p:cNvSpPr/>
          <p:nvPr/>
        </p:nvSpPr>
        <p:spPr>
          <a:xfrm>
            <a:off x="50276" y="5756848"/>
            <a:ext cx="1278903" cy="641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22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E8C90A-3A2A-46D8-A520-3C402117C92B}"/>
              </a:ext>
            </a:extLst>
          </p:cNvPr>
          <p:cNvSpPr txBox="1"/>
          <p:nvPr/>
        </p:nvSpPr>
        <p:spPr>
          <a:xfrm>
            <a:off x="0" y="22718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CD64F-42A0-4058-934C-58E5E8777CD2}"/>
              </a:ext>
            </a:extLst>
          </p:cNvPr>
          <p:cNvSpPr txBox="1"/>
          <p:nvPr/>
        </p:nvSpPr>
        <p:spPr>
          <a:xfrm>
            <a:off x="0" y="12091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ли в Вашем гене повторы? (трек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 Masker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7200" indent="-457200">
              <a:buAutoNum type="arabicParenR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Сколько и какие классы повторов Вы видите?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E2857B-1294-4C74-8BE0-1EEABC9D7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12" y="2314210"/>
            <a:ext cx="35337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57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293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Жарикова</dc:creator>
  <cp:lastModifiedBy>Анастасия Жарикова</cp:lastModifiedBy>
  <cp:revision>18</cp:revision>
  <dcterms:created xsi:type="dcterms:W3CDTF">2020-03-26T07:34:14Z</dcterms:created>
  <dcterms:modified xsi:type="dcterms:W3CDTF">2020-03-26T12:13:29Z</dcterms:modified>
</cp:coreProperties>
</file>