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6"/>
  </p:notesMasterIdLst>
  <p:sldIdLst>
    <p:sldId id="256" r:id="rId2"/>
    <p:sldId id="528" r:id="rId3"/>
    <p:sldId id="513" r:id="rId4"/>
    <p:sldId id="515" r:id="rId5"/>
    <p:sldId id="516" r:id="rId6"/>
    <p:sldId id="517" r:id="rId7"/>
    <p:sldId id="518" r:id="rId8"/>
    <p:sldId id="519" r:id="rId9"/>
    <p:sldId id="569" r:id="rId10"/>
    <p:sldId id="555" r:id="rId11"/>
    <p:sldId id="520" r:id="rId12"/>
    <p:sldId id="546" r:id="rId13"/>
    <p:sldId id="570" r:id="rId14"/>
    <p:sldId id="583" r:id="rId15"/>
    <p:sldId id="543" r:id="rId16"/>
    <p:sldId id="550" r:id="rId17"/>
    <p:sldId id="521" r:id="rId18"/>
    <p:sldId id="523" r:id="rId19"/>
    <p:sldId id="576" r:id="rId20"/>
    <p:sldId id="579" r:id="rId21"/>
    <p:sldId id="578" r:id="rId22"/>
    <p:sldId id="580" r:id="rId23"/>
    <p:sldId id="602" r:id="rId24"/>
    <p:sldId id="577" r:id="rId25"/>
    <p:sldId id="556" r:id="rId26"/>
    <p:sldId id="608" r:id="rId27"/>
    <p:sldId id="522" r:id="rId28"/>
    <p:sldId id="551" r:id="rId29"/>
    <p:sldId id="552" r:id="rId30"/>
    <p:sldId id="554" r:id="rId31"/>
    <p:sldId id="581" r:id="rId32"/>
    <p:sldId id="592" r:id="rId33"/>
    <p:sldId id="594" r:id="rId34"/>
    <p:sldId id="563" r:id="rId35"/>
    <p:sldId id="553" r:id="rId36"/>
    <p:sldId id="560" r:id="rId37"/>
    <p:sldId id="526" r:id="rId38"/>
    <p:sldId id="593" r:id="rId39"/>
    <p:sldId id="596" r:id="rId40"/>
    <p:sldId id="525" r:id="rId41"/>
    <p:sldId id="597" r:id="rId42"/>
    <p:sldId id="605" r:id="rId43"/>
    <p:sldId id="524" r:id="rId44"/>
    <p:sldId id="604" r:id="rId45"/>
    <p:sldId id="603" r:id="rId46"/>
    <p:sldId id="601" r:id="rId47"/>
    <p:sldId id="584" r:id="rId48"/>
    <p:sldId id="537" r:id="rId49"/>
    <p:sldId id="507" r:id="rId50"/>
    <p:sldId id="508" r:id="rId51"/>
    <p:sldId id="371" r:id="rId52"/>
    <p:sldId id="494" r:id="rId53"/>
    <p:sldId id="448" r:id="rId54"/>
    <p:sldId id="612" r:id="rId55"/>
    <p:sldId id="611" r:id="rId56"/>
    <p:sldId id="375" r:id="rId57"/>
    <p:sldId id="430" r:id="rId58"/>
    <p:sldId id="376" r:id="rId59"/>
    <p:sldId id="377" r:id="rId60"/>
    <p:sldId id="565" r:id="rId61"/>
    <p:sldId id="609" r:id="rId62"/>
    <p:sldId id="459" r:id="rId63"/>
    <p:sldId id="463" r:id="rId64"/>
    <p:sldId id="486" r:id="rId65"/>
    <p:sldId id="465" r:id="rId66"/>
    <p:sldId id="437" r:id="rId67"/>
    <p:sldId id="479" r:id="rId68"/>
    <p:sldId id="510" r:id="rId69"/>
    <p:sldId id="512" r:id="rId70"/>
    <p:sldId id="487" r:id="rId71"/>
    <p:sldId id="567" r:id="rId72"/>
    <p:sldId id="573" r:id="rId73"/>
    <p:sldId id="574" r:id="rId74"/>
    <p:sldId id="610" r:id="rId7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2160">
          <p15:clr>
            <a:srgbClr val="A4A3A4"/>
          </p15:clr>
        </p15:guide>
        <p15:guide id="4"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ba" initials="a" lastIdx="1" clrIdx="0">
    <p:extLst>
      <p:ext uri="{19B8F6BF-5375-455C-9EA6-DF929625EA0E}">
        <p15:presenceInfo xmlns:p15="http://schemas.microsoft.com/office/powerpoint/2012/main" userId="ab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Средний стиль 4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58" autoAdjust="0"/>
    <p:restoredTop sz="92706" autoAdjust="0"/>
  </p:normalViewPr>
  <p:slideViewPr>
    <p:cSldViewPr showGuides="1">
      <p:cViewPr varScale="1">
        <p:scale>
          <a:sx n="115" d="100"/>
          <a:sy n="115" d="100"/>
        </p:scale>
        <p:origin x="1446" y="84"/>
      </p:cViewPr>
      <p:guideLst>
        <p:guide orient="horz" pos="2160"/>
        <p:guide pos="2880"/>
      </p:guideLst>
    </p:cSldViewPr>
  </p:slideViewPr>
  <p:notesTextViewPr>
    <p:cViewPr>
      <p:scale>
        <a:sx n="66" d="100"/>
        <a:sy n="66" d="100"/>
      </p:scale>
      <p:origin x="0" y="0"/>
    </p:cViewPr>
  </p:notesTextViewPr>
  <p:sorterViewPr>
    <p:cViewPr>
      <p:scale>
        <a:sx n="66" d="100"/>
        <a:sy n="66" d="100"/>
      </p:scale>
      <p:origin x="0" y="4578"/>
    </p:cViewPr>
  </p:sorterViewPr>
  <p:notesViewPr>
    <p:cSldViewPr showGuides="1">
      <p:cViewPr varScale="1">
        <p:scale>
          <a:sx n="63" d="100"/>
          <a:sy n="63" d="100"/>
        </p:scale>
        <p:origin x="-2358" y="-108"/>
      </p:cViewPr>
      <p:guideLst>
        <p:guide orient="horz" pos="2880"/>
        <p:guide pos="2160"/>
      </p:guideLst>
    </p:cSldViewPr>
  </p:notesViewPr>
  <p:gridSpacing cx="38405" cy="38405"/>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6B5A0D-71F0-46CA-8B08-337F55B097DB}" type="datetimeFigureOut">
              <a:rPr lang="ru-RU" smtClean="0"/>
              <a:pPr/>
              <a:t>19.02.2020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1427EB-7C38-4F2A-B4CB-1B07B193E7F2}" type="slidenum">
              <a:rPr lang="ru-RU" smtClean="0"/>
              <a:pPr/>
              <a:t>‹#›</a:t>
            </a:fld>
            <a:endParaRPr lang="ru-RU"/>
          </a:p>
        </p:txBody>
      </p:sp>
    </p:spTree>
    <p:extLst>
      <p:ext uri="{BB962C8B-B14F-4D97-AF65-F5344CB8AC3E}">
        <p14:creationId xmlns:p14="http://schemas.microsoft.com/office/powerpoint/2010/main" val="3420247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Мы</a:t>
            </a:r>
            <a:r>
              <a:rPr lang="ru-RU" baseline="0" dirty="0" smtClean="0"/>
              <a:t> будем стараться не пропускать обсуждение  как бы всем известных вещей. Собственно, в этом смысл межфакультетских курсов.</a:t>
            </a:r>
          </a:p>
          <a:p>
            <a:r>
              <a:rPr lang="ru-RU" baseline="0" dirty="0" smtClean="0"/>
              <a:t>Слово геном знают все, я думаю! В </a:t>
            </a:r>
            <a:r>
              <a:rPr lang="ru-RU" baseline="0" dirty="0" err="1" smtClean="0"/>
              <a:t>медиа</a:t>
            </a:r>
            <a:r>
              <a:rPr lang="ru-RU" baseline="0" dirty="0" smtClean="0"/>
              <a:t> обсуждаются всякие вопросы, касающиеся геномов. </a:t>
            </a:r>
            <a:br>
              <a:rPr lang="ru-RU" baseline="0" dirty="0" smtClean="0"/>
            </a:br>
            <a:r>
              <a:rPr lang="ru-RU" baseline="0" dirty="0" smtClean="0"/>
              <a:t>В некоторых случаях информация затрагивает этические вопросы, по которых идет публичная дискуссия. </a:t>
            </a:r>
            <a:br>
              <a:rPr lang="ru-RU" baseline="0" dirty="0" smtClean="0"/>
            </a:br>
            <a:r>
              <a:rPr lang="ru-RU" baseline="0" dirty="0" smtClean="0"/>
              <a:t>Например, про генно-инженерных китайских новорожденных. Решение о допустимости некоторых действий  ученых нуждаются в одобрении общественности.</a:t>
            </a:r>
          </a:p>
          <a:p>
            <a:r>
              <a:rPr lang="ru-RU" baseline="0" dirty="0" smtClean="0"/>
              <a:t>Мне хочется, чтобы в лекциях мы ставили такие публично значимые вопросы перед Вами. Чтобы Вы были осведомлены, насколько возможно, в содержании вопросов.</a:t>
            </a:r>
          </a:p>
          <a:p>
            <a:r>
              <a:rPr lang="ru-RU" baseline="0" dirty="0" smtClean="0"/>
              <a:t>Один пример будет сегодня.</a:t>
            </a:r>
          </a:p>
          <a:p>
            <a:endParaRPr lang="el-GR" dirty="0"/>
          </a:p>
        </p:txBody>
      </p:sp>
      <p:sp>
        <p:nvSpPr>
          <p:cNvPr id="4" name="Номер слайда 3"/>
          <p:cNvSpPr>
            <a:spLocks noGrp="1"/>
          </p:cNvSpPr>
          <p:nvPr>
            <p:ph type="sldNum" sz="quarter" idx="10"/>
          </p:nvPr>
        </p:nvSpPr>
        <p:spPr/>
        <p:txBody>
          <a:bodyPr/>
          <a:lstStyle/>
          <a:p>
            <a:fld id="{501427EB-7C38-4F2A-B4CB-1B07B193E7F2}" type="slidenum">
              <a:rPr lang="ru-RU" smtClean="0"/>
              <a:pPr/>
              <a:t>1</a:t>
            </a:fld>
            <a:endParaRPr lang="ru-RU"/>
          </a:p>
        </p:txBody>
      </p:sp>
    </p:spTree>
    <p:extLst>
      <p:ext uri="{BB962C8B-B14F-4D97-AF65-F5344CB8AC3E}">
        <p14:creationId xmlns:p14="http://schemas.microsoft.com/office/powerpoint/2010/main" val="2460239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01427EB-7C38-4F2A-B4CB-1B07B193E7F2}" type="slidenum">
              <a:rPr lang="ru-RU" smtClean="0"/>
              <a:pPr/>
              <a:t>3</a:t>
            </a:fld>
            <a:endParaRPr lang="ru-RU"/>
          </a:p>
        </p:txBody>
      </p:sp>
    </p:spTree>
    <p:extLst>
      <p:ext uri="{BB962C8B-B14F-4D97-AF65-F5344CB8AC3E}">
        <p14:creationId xmlns:p14="http://schemas.microsoft.com/office/powerpoint/2010/main" val="4120754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10"/>
          </p:nvPr>
        </p:nvSpPr>
        <p:spPr/>
        <p:txBody>
          <a:bodyPr/>
          <a:lstStyle/>
          <a:p>
            <a:fld id="{501427EB-7C38-4F2A-B4CB-1B07B193E7F2}" type="slidenum">
              <a:rPr lang="ru-RU" smtClean="0"/>
              <a:pPr/>
              <a:t>8</a:t>
            </a:fld>
            <a:endParaRPr lang="ru-RU"/>
          </a:p>
        </p:txBody>
      </p:sp>
    </p:spTree>
    <p:extLst>
      <p:ext uri="{BB962C8B-B14F-4D97-AF65-F5344CB8AC3E}">
        <p14:creationId xmlns:p14="http://schemas.microsoft.com/office/powerpoint/2010/main" val="1228763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01427EB-7C38-4F2A-B4CB-1B07B193E7F2}" type="slidenum">
              <a:rPr lang="ru-RU" smtClean="0"/>
              <a:pPr/>
              <a:t>11</a:t>
            </a:fld>
            <a:endParaRPr lang="ru-RU"/>
          </a:p>
        </p:txBody>
      </p:sp>
    </p:spTree>
    <p:extLst>
      <p:ext uri="{BB962C8B-B14F-4D97-AF65-F5344CB8AC3E}">
        <p14:creationId xmlns:p14="http://schemas.microsoft.com/office/powerpoint/2010/main" val="1497808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6eae21ba3d_0_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6eae21ba3d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23047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6eae21ba3d_0_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6eae21ba3d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9471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10"/>
          </p:nvPr>
        </p:nvSpPr>
        <p:spPr/>
        <p:txBody>
          <a:bodyPr/>
          <a:lstStyle/>
          <a:p>
            <a:fld id="{501427EB-7C38-4F2A-B4CB-1B07B193E7F2}" type="slidenum">
              <a:rPr lang="ru-RU" smtClean="0"/>
              <a:pPr/>
              <a:t>48</a:t>
            </a:fld>
            <a:endParaRPr lang="ru-RU"/>
          </a:p>
        </p:txBody>
      </p:sp>
    </p:spTree>
    <p:extLst>
      <p:ext uri="{BB962C8B-B14F-4D97-AF65-F5344CB8AC3E}">
        <p14:creationId xmlns:p14="http://schemas.microsoft.com/office/powerpoint/2010/main" val="25177829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01427EB-7C38-4F2A-B4CB-1B07B193E7F2}" type="slidenum">
              <a:rPr lang="ru-RU" smtClean="0"/>
              <a:pPr/>
              <a:t>56</a:t>
            </a:fld>
            <a:endParaRPr lang="ru-RU"/>
          </a:p>
        </p:txBody>
      </p:sp>
    </p:spTree>
    <p:extLst>
      <p:ext uri="{BB962C8B-B14F-4D97-AF65-F5344CB8AC3E}">
        <p14:creationId xmlns:p14="http://schemas.microsoft.com/office/powerpoint/2010/main" val="13570728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01427EB-7C38-4F2A-B4CB-1B07B193E7F2}" type="slidenum">
              <a:rPr lang="ru-RU" smtClean="0"/>
              <a:pPr/>
              <a:t>72</a:t>
            </a:fld>
            <a:endParaRPr lang="ru-RU"/>
          </a:p>
        </p:txBody>
      </p:sp>
    </p:spTree>
    <p:extLst>
      <p:ext uri="{BB962C8B-B14F-4D97-AF65-F5344CB8AC3E}">
        <p14:creationId xmlns:p14="http://schemas.microsoft.com/office/powerpoint/2010/main" val="2372572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3276175-97C5-401D-AFFD-6081115370E9}" type="datetime1">
              <a:rPr lang="ru-RU" smtClean="0"/>
              <a:pPr/>
              <a:t>19.02.2020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B0424B-BA00-4C1D-946A-CCF19F3E8C64}"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75AF2B1-A9D6-4525-A432-42FDB5472075}" type="datetime1">
              <a:rPr lang="ru-RU" smtClean="0"/>
              <a:pPr/>
              <a:t>19.02.2020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B0424B-BA00-4C1D-946A-CCF19F3E8C64}"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76C692E-3653-41FB-A577-1DCF59F5F061}" type="datetime1">
              <a:rPr lang="ru-RU" smtClean="0"/>
              <a:pPr/>
              <a:t>19.02.2020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B0424B-BA00-4C1D-946A-CCF19F3E8C64}"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5"/>
        <p:cNvGrpSpPr/>
        <p:nvPr/>
      </p:nvGrpSpPr>
      <p:grpSpPr>
        <a:xfrm>
          <a:off x="0" y="0"/>
          <a:ext cx="0" cy="0"/>
          <a:chOff x="0" y="0"/>
          <a:chExt cx="0" cy="0"/>
        </a:xfrm>
      </p:grpSpPr>
      <p:sp>
        <p:nvSpPr>
          <p:cNvPr id="26" name="Google Shape;26;p4"/>
          <p:cNvSpPr/>
          <p:nvPr/>
        </p:nvSpPr>
        <p:spPr>
          <a:xfrm>
            <a:off x="-75" y="6727600"/>
            <a:ext cx="9144000" cy="1304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 name="Google Shape;27;p4"/>
          <p:cNvSpPr txBox="1">
            <a:spLocks noGrp="1"/>
          </p:cNvSpPr>
          <p:nvPr>
            <p:ph type="title"/>
          </p:nvPr>
        </p:nvSpPr>
        <p:spPr>
          <a:xfrm>
            <a:off x="311700" y="593367"/>
            <a:ext cx="8520600" cy="9432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8" name="Google Shape;28;p4"/>
          <p:cNvSpPr txBox="1">
            <a:spLocks noGrp="1"/>
          </p:cNvSpPr>
          <p:nvPr>
            <p:ph type="body" idx="1"/>
          </p:nvPr>
        </p:nvSpPr>
        <p:spPr>
          <a:xfrm>
            <a:off x="311700" y="1688433"/>
            <a:ext cx="8520600" cy="44036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9" name="Google Shape;2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73393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B33E25D-D2A7-40BB-A68F-4C3E346A7752}" type="datetime1">
              <a:rPr lang="ru-RU" smtClean="0"/>
              <a:pPr/>
              <a:t>19.02.2020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B0424B-BA00-4C1D-946A-CCF19F3E8C64}"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D470B4F-7794-4838-A1A2-0266B5E9837E}" type="datetime1">
              <a:rPr lang="ru-RU" smtClean="0"/>
              <a:pPr/>
              <a:t>19.02.2020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B0424B-BA00-4C1D-946A-CCF19F3E8C64}"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7D10A40-BA2A-4504-AEA1-32F63C5D275D}" type="datetime1">
              <a:rPr lang="ru-RU" smtClean="0"/>
              <a:pPr/>
              <a:t>19.02.2020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1B0424B-BA00-4C1D-946A-CCF19F3E8C64}"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71CE8F2-D3B2-4519-A5CE-4DE089D56471}" type="datetime1">
              <a:rPr lang="ru-RU" smtClean="0"/>
              <a:pPr/>
              <a:t>19.02.2020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1B0424B-BA00-4C1D-946A-CCF19F3E8C64}"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9361ED0-A0B1-4F14-8CF5-11E9537E7683}" type="datetime1">
              <a:rPr lang="ru-RU" smtClean="0"/>
              <a:pPr/>
              <a:t>19.02.2020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1B0424B-BA00-4C1D-946A-CCF19F3E8C64}"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87E702C-D99E-4C9F-AD82-C1949628A8CE}" type="datetime1">
              <a:rPr lang="ru-RU" smtClean="0"/>
              <a:pPr/>
              <a:t>19.02.2020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1B0424B-BA00-4C1D-946A-CCF19F3E8C64}"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197777B-9C9C-475E-96D5-0ABE378269A1}" type="datetime1">
              <a:rPr lang="ru-RU" smtClean="0"/>
              <a:pPr/>
              <a:t>19.02.2020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1B0424B-BA00-4C1D-946A-CCF19F3E8C64}"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1CBC137-9D05-4510-9A92-AB3338CABC7A}" type="datetime1">
              <a:rPr lang="ru-RU" smtClean="0"/>
              <a:pPr/>
              <a:t>19.02.2020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1B0424B-BA00-4C1D-946A-CCF19F3E8C64}"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94D48D-B21D-4A66-BAAD-B40A47096E42}" type="datetime1">
              <a:rPr lang="ru-RU" smtClean="0"/>
              <a:pPr/>
              <a:t>19.02.2020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B0424B-BA00-4C1D-946A-CCF19F3E8C64}"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www.quora.com/What-is-the-importance-of-plasmids-in-biotechnology" TargetMode="External"/><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trv-science.ru/2020/02/11/chto-mozhet-skazat-bioinformatika-o-vspyshke-coronavirusa/" TargetMode="Externa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5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3.xml"/><Relationship Id="rId5" Type="http://schemas.openxmlformats.org/officeDocument/2006/relationships/image" Target="../media/image37.png"/><Relationship Id="rId4" Type="http://schemas.openxmlformats.org/officeDocument/2006/relationships/hyperlink" Target="https://vk.com/videos-170264962?z=video-170264962_456239035%2Fpl_-170264962_-2" TargetMode="External"/></Relationships>
</file>

<file path=ppt/slides/_rels/slide5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s://www.npr.org/templates/transcript/transcript.php?storyId=465319186" TargetMode="External"/><Relationship Id="rId2" Type="http://schemas.openxmlformats.org/officeDocument/2006/relationships/hyperlink" Target="http://www.bioethicsinstitute.org/people/jeffrey-kahn-4" TargetMode="External"/><Relationship Id="rId1" Type="http://schemas.openxmlformats.org/officeDocument/2006/relationships/slideLayout" Target="../slideLayouts/slideLayout7.xml"/><Relationship Id="rId6" Type="http://schemas.openxmlformats.org/officeDocument/2006/relationships/hyperlink" Target="https://www.npr.org/sections/thetwo-way/2016/09/27/495668299/new-york-fertility-doctor-says-he-created-baby-with-3-genetic-parents" TargetMode="External"/><Relationship Id="rId5" Type="http://schemas.openxmlformats.org/officeDocument/2006/relationships/hyperlink" Target="https://www.newhopefertility.com/about-us/fertility-doctor/john-zhang/" TargetMode="External"/><Relationship Id="rId4" Type="http://schemas.openxmlformats.org/officeDocument/2006/relationships/hyperlink" Target="https://www.npr.org/sections/health-shots/2016/02/03/465319186/babies-with-genes-from-three-people-could-be-ethical-panel-say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sz="8000" dirty="0" smtClean="0"/>
              <a:t>Геном</a:t>
            </a:r>
            <a:endParaRPr lang="ru-RU" sz="8000" dirty="0"/>
          </a:p>
        </p:txBody>
      </p:sp>
      <p:sp>
        <p:nvSpPr>
          <p:cNvPr id="3" name="Подзаголовок 2"/>
          <p:cNvSpPr>
            <a:spLocks noGrp="1"/>
          </p:cNvSpPr>
          <p:nvPr>
            <p:ph type="subTitle" idx="1"/>
          </p:nvPr>
        </p:nvSpPr>
        <p:spPr/>
        <p:txBody>
          <a:bodyPr>
            <a:normAutofit/>
          </a:bodyPr>
          <a:lstStyle/>
          <a:p>
            <a:r>
              <a:rPr lang="ru-RU" dirty="0"/>
              <a:t>Андрей Владимирович Алексеевский</a:t>
            </a:r>
          </a:p>
          <a:p>
            <a:r>
              <a:rPr lang="en-US" dirty="0" smtClean="0"/>
              <a:t>aba@belozersky.msu.ru</a:t>
            </a:r>
            <a:endParaRPr lang="en-US" dirty="0"/>
          </a:p>
        </p:txBody>
      </p:sp>
      <p:sp>
        <p:nvSpPr>
          <p:cNvPr id="4" name="Номер слайда 3"/>
          <p:cNvSpPr>
            <a:spLocks noGrp="1"/>
          </p:cNvSpPr>
          <p:nvPr>
            <p:ph type="sldNum" sz="quarter" idx="12"/>
          </p:nvPr>
        </p:nvSpPr>
        <p:spPr/>
        <p:txBody>
          <a:bodyPr/>
          <a:lstStyle/>
          <a:p>
            <a:fld id="{51B0424B-BA00-4C1D-946A-CCF19F3E8C64}" type="slidenum">
              <a:rPr lang="ru-RU" smtClean="0"/>
              <a:pPr/>
              <a:t>1</a:t>
            </a:fld>
            <a:endParaRPr lang="ru-RU"/>
          </a:p>
        </p:txBody>
      </p:sp>
      <p:sp>
        <p:nvSpPr>
          <p:cNvPr id="5" name="TextBox 4"/>
          <p:cNvSpPr txBox="1"/>
          <p:nvPr/>
        </p:nvSpPr>
        <p:spPr>
          <a:xfrm>
            <a:off x="4809713" y="5387655"/>
            <a:ext cx="184731" cy="461665"/>
          </a:xfrm>
          <a:prstGeom prst="rect">
            <a:avLst/>
          </a:prstGeom>
          <a:noFill/>
        </p:spPr>
        <p:txBody>
          <a:bodyPr wrap="none" rtlCol="0">
            <a:spAutoFit/>
          </a:bodyPr>
          <a:lstStyle/>
          <a:p>
            <a:endParaRPr lang="ru-RU"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5845" y="87765"/>
            <a:ext cx="8229600" cy="576075"/>
          </a:xfrm>
        </p:spPr>
        <p:txBody>
          <a:bodyPr>
            <a:noAutofit/>
          </a:bodyPr>
          <a:lstStyle/>
          <a:p>
            <a:r>
              <a:rPr lang="ru-RU" sz="4800" dirty="0" smtClean="0"/>
              <a:t>Биологический анализ генома</a:t>
            </a:r>
            <a:endParaRPr lang="ru-RU" sz="4800" dirty="0"/>
          </a:p>
        </p:txBody>
      </p:sp>
      <p:sp>
        <p:nvSpPr>
          <p:cNvPr id="4" name="Объект 3"/>
          <p:cNvSpPr>
            <a:spLocks noGrp="1"/>
          </p:cNvSpPr>
          <p:nvPr>
            <p:ph idx="1"/>
          </p:nvPr>
        </p:nvSpPr>
        <p:spPr>
          <a:xfrm>
            <a:off x="539475" y="1086295"/>
            <a:ext cx="8229600" cy="4525963"/>
          </a:xfrm>
        </p:spPr>
        <p:txBody>
          <a:bodyPr>
            <a:noAutofit/>
          </a:bodyPr>
          <a:lstStyle/>
          <a:p>
            <a:r>
              <a:rPr lang="ru-RU" sz="4000" b="1" dirty="0">
                <a:solidFill>
                  <a:srgbClr val="C00000"/>
                </a:solidFill>
              </a:rPr>
              <a:t>Все состоит из молекул</a:t>
            </a:r>
            <a:r>
              <a:rPr lang="ru-RU" sz="4000" b="1" dirty="0" smtClean="0">
                <a:solidFill>
                  <a:srgbClr val="C00000"/>
                </a:solidFill>
              </a:rPr>
              <a:t>!</a:t>
            </a:r>
            <a:r>
              <a:rPr lang="ru-RU" sz="4000" b="1" dirty="0" smtClean="0"/>
              <a:t/>
            </a:r>
            <a:br>
              <a:rPr lang="ru-RU" sz="4000" b="1" dirty="0" smtClean="0"/>
            </a:br>
            <a:endParaRPr lang="ru-RU" sz="4000" b="1" dirty="0" smtClean="0"/>
          </a:p>
          <a:p>
            <a:r>
              <a:rPr lang="ru-RU" sz="4000" dirty="0">
                <a:solidFill>
                  <a:srgbClr val="C00000"/>
                </a:solidFill>
              </a:rPr>
              <a:t>Молекулы состоят из атомов, связанных ковалентными </a:t>
            </a:r>
            <a:r>
              <a:rPr lang="ru-RU" sz="4000" dirty="0" smtClean="0">
                <a:solidFill>
                  <a:srgbClr val="C00000"/>
                </a:solidFill>
              </a:rPr>
              <a:t>связями</a:t>
            </a:r>
            <a:br>
              <a:rPr lang="ru-RU" sz="4000" dirty="0" smtClean="0">
                <a:solidFill>
                  <a:srgbClr val="C00000"/>
                </a:solidFill>
              </a:rPr>
            </a:br>
            <a:endParaRPr lang="ru-RU" sz="4000" dirty="0" smtClean="0">
              <a:solidFill>
                <a:srgbClr val="C00000"/>
              </a:solidFill>
            </a:endParaRPr>
          </a:p>
          <a:p>
            <a:r>
              <a:rPr lang="ru-RU" sz="4000" dirty="0"/>
              <a:t>Геном </a:t>
            </a:r>
            <a:r>
              <a:rPr lang="ru-RU" sz="4000" dirty="0" err="1"/>
              <a:t>уханьского</a:t>
            </a:r>
            <a:r>
              <a:rPr lang="ru-RU" sz="4000" dirty="0"/>
              <a:t> вируса это </a:t>
            </a:r>
            <a:br>
              <a:rPr lang="ru-RU" sz="4000" dirty="0"/>
            </a:br>
            <a:r>
              <a:rPr lang="ru-RU" sz="4000" dirty="0">
                <a:solidFill>
                  <a:srgbClr val="C00000"/>
                </a:solidFill>
              </a:rPr>
              <a:t>ОДНА молекула РНК</a:t>
            </a:r>
            <a:r>
              <a:rPr lang="ru-RU" sz="4000" dirty="0"/>
              <a:t/>
            </a:r>
            <a:br>
              <a:rPr lang="ru-RU" sz="4000" dirty="0"/>
            </a:br>
            <a:r>
              <a:rPr lang="ru-RU" sz="4000" dirty="0"/>
              <a:t/>
            </a:r>
            <a:br>
              <a:rPr lang="ru-RU" sz="4000" dirty="0"/>
            </a:br>
            <a:endParaRPr lang="ru-RU" sz="4000" dirty="0"/>
          </a:p>
        </p:txBody>
      </p:sp>
      <p:sp>
        <p:nvSpPr>
          <p:cNvPr id="3" name="Номер слайда 2"/>
          <p:cNvSpPr>
            <a:spLocks noGrp="1"/>
          </p:cNvSpPr>
          <p:nvPr>
            <p:ph type="sldNum" sz="quarter" idx="12"/>
          </p:nvPr>
        </p:nvSpPr>
        <p:spPr/>
        <p:txBody>
          <a:bodyPr/>
          <a:lstStyle/>
          <a:p>
            <a:fld id="{51B0424B-BA00-4C1D-946A-CCF19F3E8C64}" type="slidenum">
              <a:rPr lang="ru-RU" smtClean="0"/>
              <a:pPr/>
              <a:t>10</a:t>
            </a:fld>
            <a:endParaRPr lang="ru-RU" dirty="0"/>
          </a:p>
        </p:txBody>
      </p:sp>
    </p:spTree>
    <p:extLst>
      <p:ext uri="{BB962C8B-B14F-4D97-AF65-F5344CB8AC3E}">
        <p14:creationId xmlns:p14="http://schemas.microsoft.com/office/powerpoint/2010/main" val="4152469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6719" y="4398"/>
            <a:ext cx="8988425" cy="1378816"/>
          </a:xfrm>
        </p:spPr>
        <p:txBody>
          <a:bodyPr>
            <a:normAutofit fontScale="90000"/>
          </a:bodyPr>
          <a:lstStyle/>
          <a:p>
            <a:r>
              <a:rPr lang="ru-RU" dirty="0" smtClean="0"/>
              <a:t>Формула молекулы </a:t>
            </a:r>
            <a:r>
              <a:rPr lang="ru-RU" dirty="0" smtClean="0">
                <a:solidFill>
                  <a:srgbClr val="C00000"/>
                </a:solidFill>
              </a:rPr>
              <a:t>ДНК</a:t>
            </a:r>
            <a:r>
              <a:rPr lang="ru-RU" dirty="0" smtClean="0"/>
              <a:t> определяется последовательностью букв </a:t>
            </a:r>
            <a:r>
              <a:rPr lang="en-US" b="1" dirty="0" smtClean="0"/>
              <a:t>A, T, G, C</a:t>
            </a:r>
            <a:endParaRPr lang="en-US" b="1" dirty="0"/>
          </a:p>
        </p:txBody>
      </p:sp>
      <p:sp>
        <p:nvSpPr>
          <p:cNvPr id="3" name="Номер слайда 2"/>
          <p:cNvSpPr>
            <a:spLocks noGrp="1"/>
          </p:cNvSpPr>
          <p:nvPr>
            <p:ph type="sldNum" sz="quarter" idx="12"/>
          </p:nvPr>
        </p:nvSpPr>
        <p:spPr>
          <a:xfrm>
            <a:off x="6838557" y="6322771"/>
            <a:ext cx="2133600" cy="365125"/>
          </a:xfrm>
        </p:spPr>
        <p:txBody>
          <a:bodyPr/>
          <a:lstStyle/>
          <a:p>
            <a:fld id="{51B0424B-BA00-4C1D-946A-CCF19F3E8C64}" type="slidenum">
              <a:rPr lang="ru-RU" smtClean="0"/>
              <a:pPr/>
              <a:t>11</a:t>
            </a:fld>
            <a:endParaRPr lang="ru-RU"/>
          </a:p>
        </p:txBody>
      </p:sp>
      <p:sp>
        <p:nvSpPr>
          <p:cNvPr id="6" name="AutoShape 6" descr="Image result for днк строение"/>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grpSp>
        <p:nvGrpSpPr>
          <p:cNvPr id="30" name="Группа 29"/>
          <p:cNvGrpSpPr/>
          <p:nvPr/>
        </p:nvGrpSpPr>
        <p:grpSpPr>
          <a:xfrm>
            <a:off x="307975" y="1512226"/>
            <a:ext cx="6595630" cy="5278061"/>
            <a:chOff x="145048" y="1227273"/>
            <a:chExt cx="6595630" cy="5278061"/>
          </a:xfrm>
        </p:grpSpPr>
        <p:grpSp>
          <p:nvGrpSpPr>
            <p:cNvPr id="25" name="Группа 24"/>
            <p:cNvGrpSpPr/>
            <p:nvPr/>
          </p:nvGrpSpPr>
          <p:grpSpPr>
            <a:xfrm>
              <a:off x="453055" y="1470345"/>
              <a:ext cx="6287623" cy="4492584"/>
              <a:chOff x="460375" y="2079084"/>
              <a:chExt cx="6287623" cy="4492584"/>
            </a:xfrm>
          </p:grpSpPr>
          <p:pic>
            <p:nvPicPr>
              <p:cNvPr id="15" name="Рисунок 14"/>
              <p:cNvPicPr>
                <a:picLocks noChangeAspect="1"/>
              </p:cNvPicPr>
              <p:nvPr/>
            </p:nvPicPr>
            <p:blipFill rotWithShape="1">
              <a:blip r:embed="rId3"/>
              <a:srcRect l="7389" r="20"/>
              <a:stretch/>
            </p:blipFill>
            <p:spPr>
              <a:xfrm>
                <a:off x="460375" y="2079084"/>
                <a:ext cx="6073917" cy="4492584"/>
              </a:xfrm>
              <a:prstGeom prst="rect">
                <a:avLst/>
              </a:prstGeom>
            </p:spPr>
          </p:pic>
          <p:sp>
            <p:nvSpPr>
              <p:cNvPr id="12" name="TextBox 11"/>
              <p:cNvSpPr txBox="1"/>
              <p:nvPr/>
            </p:nvSpPr>
            <p:spPr>
              <a:xfrm flipH="1">
                <a:off x="3885186" y="2103642"/>
                <a:ext cx="1546132" cy="705510"/>
              </a:xfrm>
              <a:prstGeom prst="rect">
                <a:avLst/>
              </a:prstGeom>
              <a:noFill/>
            </p:spPr>
            <p:txBody>
              <a:bodyPr wrap="square" rtlCol="0">
                <a:spAutoFit/>
              </a:bodyPr>
              <a:lstStyle/>
              <a:p>
                <a:r>
                  <a:rPr lang="en-US" sz="4000" dirty="0" smtClean="0"/>
                  <a:t>A</a:t>
                </a:r>
                <a:r>
                  <a:rPr lang="en-US" dirty="0" smtClean="0"/>
                  <a:t> </a:t>
                </a:r>
                <a:r>
                  <a:rPr lang="ru-RU" dirty="0" err="1" smtClean="0"/>
                  <a:t>аденин</a:t>
                </a:r>
                <a:endParaRPr lang="ru-RU" dirty="0"/>
              </a:p>
            </p:txBody>
          </p:sp>
          <p:sp>
            <p:nvSpPr>
              <p:cNvPr id="17" name="TextBox 16"/>
              <p:cNvSpPr txBox="1"/>
              <p:nvPr/>
            </p:nvSpPr>
            <p:spPr>
              <a:xfrm flipH="1">
                <a:off x="4488312" y="2997614"/>
                <a:ext cx="1442270" cy="705510"/>
              </a:xfrm>
              <a:prstGeom prst="rect">
                <a:avLst/>
              </a:prstGeom>
              <a:noFill/>
            </p:spPr>
            <p:txBody>
              <a:bodyPr wrap="square" rtlCol="0">
                <a:spAutoFit/>
              </a:bodyPr>
              <a:lstStyle/>
              <a:p>
                <a:r>
                  <a:rPr lang="en-US" sz="4000" dirty="0" smtClean="0"/>
                  <a:t>G</a:t>
                </a:r>
                <a:r>
                  <a:rPr lang="ru-RU" sz="4000" dirty="0" smtClean="0"/>
                  <a:t> </a:t>
                </a:r>
                <a:r>
                  <a:rPr lang="ru-RU" dirty="0" smtClean="0"/>
                  <a:t>гуанин</a:t>
                </a:r>
                <a:r>
                  <a:rPr lang="en-US" dirty="0" smtClean="0"/>
                  <a:t> </a:t>
                </a:r>
                <a:endParaRPr lang="ru-RU" dirty="0"/>
              </a:p>
            </p:txBody>
          </p:sp>
          <p:sp>
            <p:nvSpPr>
              <p:cNvPr id="18" name="TextBox 17"/>
              <p:cNvSpPr txBox="1"/>
              <p:nvPr/>
            </p:nvSpPr>
            <p:spPr>
              <a:xfrm flipH="1">
                <a:off x="4498687" y="3796547"/>
                <a:ext cx="1431895" cy="705510"/>
              </a:xfrm>
              <a:prstGeom prst="rect">
                <a:avLst/>
              </a:prstGeom>
              <a:noFill/>
            </p:spPr>
            <p:txBody>
              <a:bodyPr wrap="square" rtlCol="0">
                <a:spAutoFit/>
              </a:bodyPr>
              <a:lstStyle/>
              <a:p>
                <a:r>
                  <a:rPr lang="ru-RU" sz="4000" dirty="0"/>
                  <a:t>С</a:t>
                </a:r>
                <a:r>
                  <a:rPr lang="ru-RU" sz="4000" dirty="0" smtClean="0"/>
                  <a:t> </a:t>
                </a:r>
                <a:r>
                  <a:rPr lang="ru-RU" dirty="0" err="1" smtClean="0"/>
                  <a:t>цитозин</a:t>
                </a:r>
                <a:r>
                  <a:rPr lang="en-US" dirty="0" smtClean="0"/>
                  <a:t> </a:t>
                </a:r>
                <a:endParaRPr lang="ru-RU" dirty="0"/>
              </a:p>
            </p:txBody>
          </p:sp>
          <p:sp>
            <p:nvSpPr>
              <p:cNvPr id="26" name="TextBox 25"/>
              <p:cNvSpPr txBox="1"/>
              <p:nvPr/>
            </p:nvSpPr>
            <p:spPr>
              <a:xfrm flipH="1">
                <a:off x="5316103" y="4784641"/>
                <a:ext cx="1431895" cy="707886"/>
              </a:xfrm>
              <a:prstGeom prst="rect">
                <a:avLst/>
              </a:prstGeom>
              <a:noFill/>
            </p:spPr>
            <p:txBody>
              <a:bodyPr wrap="square" rtlCol="0">
                <a:spAutoFit/>
              </a:bodyPr>
              <a:lstStyle/>
              <a:p>
                <a:r>
                  <a:rPr lang="en-US" sz="4000" dirty="0"/>
                  <a:t>T</a:t>
                </a:r>
                <a:r>
                  <a:rPr lang="ru-RU" sz="4000" dirty="0" smtClean="0"/>
                  <a:t> </a:t>
                </a:r>
                <a:r>
                  <a:rPr lang="ru-RU" dirty="0" err="1" smtClean="0"/>
                  <a:t>тимин</a:t>
                </a:r>
                <a:r>
                  <a:rPr lang="en-US" dirty="0" smtClean="0"/>
                  <a:t> </a:t>
                </a:r>
                <a:endParaRPr lang="ru-RU" dirty="0"/>
              </a:p>
            </p:txBody>
          </p:sp>
        </p:grpSp>
        <p:sp>
          <p:nvSpPr>
            <p:cNvPr id="28" name="TextBox 27"/>
            <p:cNvSpPr txBox="1"/>
            <p:nvPr/>
          </p:nvSpPr>
          <p:spPr>
            <a:xfrm flipH="1">
              <a:off x="145048" y="1227273"/>
              <a:ext cx="2045842" cy="707886"/>
            </a:xfrm>
            <a:prstGeom prst="rect">
              <a:avLst/>
            </a:prstGeom>
            <a:noFill/>
          </p:spPr>
          <p:txBody>
            <a:bodyPr wrap="square" rtlCol="0">
              <a:spAutoFit/>
            </a:bodyPr>
            <a:lstStyle/>
            <a:p>
              <a:r>
                <a:rPr lang="en-US" sz="4000" dirty="0" smtClean="0"/>
                <a:t>5’ </a:t>
              </a:r>
              <a:r>
                <a:rPr lang="ru-RU" sz="4000" dirty="0" smtClean="0"/>
                <a:t>конец</a:t>
              </a:r>
              <a:r>
                <a:rPr lang="en-US" dirty="0" smtClean="0"/>
                <a:t> </a:t>
              </a:r>
              <a:endParaRPr lang="ru-RU" dirty="0"/>
            </a:p>
          </p:txBody>
        </p:sp>
        <p:sp>
          <p:nvSpPr>
            <p:cNvPr id="29" name="TextBox 28"/>
            <p:cNvSpPr txBox="1"/>
            <p:nvPr/>
          </p:nvSpPr>
          <p:spPr>
            <a:xfrm flipH="1">
              <a:off x="3156285" y="5797448"/>
              <a:ext cx="2045842" cy="707886"/>
            </a:xfrm>
            <a:prstGeom prst="rect">
              <a:avLst/>
            </a:prstGeom>
            <a:noFill/>
          </p:spPr>
          <p:txBody>
            <a:bodyPr wrap="square" rtlCol="0">
              <a:spAutoFit/>
            </a:bodyPr>
            <a:lstStyle/>
            <a:p>
              <a:r>
                <a:rPr lang="ru-RU" sz="4000" dirty="0" smtClean="0"/>
                <a:t>3</a:t>
              </a:r>
              <a:r>
                <a:rPr lang="en-US" sz="4000" dirty="0" smtClean="0"/>
                <a:t>’ </a:t>
              </a:r>
              <a:r>
                <a:rPr lang="ru-RU" sz="4000" dirty="0" smtClean="0"/>
                <a:t>конец</a:t>
              </a:r>
              <a:r>
                <a:rPr lang="en-US" dirty="0" smtClean="0"/>
                <a:t> </a:t>
              </a:r>
              <a:endParaRPr lang="ru-RU" dirty="0"/>
            </a:p>
          </p:txBody>
        </p:sp>
      </p:grpSp>
      <p:sp>
        <p:nvSpPr>
          <p:cNvPr id="4" name="Прямоугольник 3"/>
          <p:cNvSpPr/>
          <p:nvPr/>
        </p:nvSpPr>
        <p:spPr>
          <a:xfrm>
            <a:off x="6569060" y="3083551"/>
            <a:ext cx="2251642" cy="769441"/>
          </a:xfrm>
          <a:prstGeom prst="rect">
            <a:avLst/>
          </a:prstGeom>
        </p:spPr>
        <p:txBody>
          <a:bodyPr wrap="none">
            <a:spAutoFit/>
          </a:bodyPr>
          <a:lstStyle/>
          <a:p>
            <a:r>
              <a:rPr lang="ru-RU" sz="4400" b="1" dirty="0" smtClean="0"/>
              <a:t>= </a:t>
            </a:r>
            <a:r>
              <a:rPr lang="en-US" sz="4400" b="1" dirty="0" smtClean="0"/>
              <a:t>   AGCT</a:t>
            </a:r>
            <a:endParaRPr lang="ru-RU" sz="4400" dirty="0"/>
          </a:p>
        </p:txBody>
      </p:sp>
    </p:spTree>
    <p:extLst>
      <p:ext uri="{BB962C8B-B14F-4D97-AF65-F5344CB8AC3E}">
        <p14:creationId xmlns:p14="http://schemas.microsoft.com/office/powerpoint/2010/main" val="22852439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805" y="49360"/>
            <a:ext cx="9144000" cy="1143000"/>
          </a:xfrm>
        </p:spPr>
        <p:txBody>
          <a:bodyPr>
            <a:normAutofit fontScale="90000"/>
          </a:bodyPr>
          <a:lstStyle/>
          <a:p>
            <a:r>
              <a:rPr lang="ru-RU" dirty="0" smtClean="0"/>
              <a:t>ДНК состоит из двух </a:t>
            </a:r>
            <a:r>
              <a:rPr lang="ru-RU" dirty="0" smtClean="0">
                <a:solidFill>
                  <a:srgbClr val="C00000"/>
                </a:solidFill>
              </a:rPr>
              <a:t>антипараллельных </a:t>
            </a:r>
            <a:r>
              <a:rPr lang="ru-RU" dirty="0" smtClean="0"/>
              <a:t>комплементарных цепочек</a:t>
            </a:r>
            <a:endParaRPr lang="ru-RU" dirty="0"/>
          </a:p>
        </p:txBody>
      </p:sp>
      <p:sp>
        <p:nvSpPr>
          <p:cNvPr id="2" name="Номер слайда 1"/>
          <p:cNvSpPr>
            <a:spLocks noGrp="1"/>
          </p:cNvSpPr>
          <p:nvPr>
            <p:ph type="sldNum" sz="quarter" idx="12"/>
          </p:nvPr>
        </p:nvSpPr>
        <p:spPr/>
        <p:txBody>
          <a:bodyPr/>
          <a:lstStyle/>
          <a:p>
            <a:fld id="{51B0424B-BA00-4C1D-946A-CCF19F3E8C64}" type="slidenum">
              <a:rPr lang="ru-RU" smtClean="0"/>
              <a:pPr/>
              <a:t>12</a:t>
            </a:fld>
            <a:endParaRPr lang="ru-RU"/>
          </a:p>
        </p:txBody>
      </p:sp>
      <p:grpSp>
        <p:nvGrpSpPr>
          <p:cNvPr id="4" name="Группа 3"/>
          <p:cNvGrpSpPr/>
          <p:nvPr/>
        </p:nvGrpSpPr>
        <p:grpSpPr>
          <a:xfrm>
            <a:off x="309045" y="1547155"/>
            <a:ext cx="4581946" cy="3562727"/>
            <a:chOff x="923525" y="1962145"/>
            <a:chExt cx="4581946" cy="3562727"/>
          </a:xfrm>
        </p:grpSpPr>
        <p:pic>
          <p:nvPicPr>
            <p:cNvPr id="4100" name="Picture 4" descr="http://cnx.org/contents/k6E8Y6SA@8/Primary-DNA-Molecular-Struct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525" y="2430469"/>
              <a:ext cx="4581946" cy="2803565"/>
            </a:xfrm>
            <a:prstGeom prst="rect">
              <a:avLst/>
            </a:prstGeom>
            <a:noFill/>
            <a:extLst>
              <a:ext uri="{909E8E84-426E-40DD-AFC4-6F175D3DCCD1}">
                <a14:hiddenFill xmlns:a14="http://schemas.microsoft.com/office/drawing/2010/main">
                  <a:solidFill>
                    <a:srgbClr val="FFFFFF"/>
                  </a:solidFill>
                </a14:hiddenFill>
              </a:ext>
            </a:extLst>
          </p:spPr>
        </p:pic>
        <p:sp>
          <p:nvSpPr>
            <p:cNvPr id="6" name="Стрелка вниз 5"/>
            <p:cNvSpPr/>
            <p:nvPr/>
          </p:nvSpPr>
          <p:spPr>
            <a:xfrm rot="20820000" flipH="1">
              <a:off x="1616571" y="2184942"/>
              <a:ext cx="226920" cy="3114528"/>
            </a:xfrm>
            <a:prstGeom prst="downArrow">
              <a:avLst>
                <a:gd name="adj1" fmla="val 50000"/>
                <a:gd name="adj2" fmla="val 70002"/>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Стрелка вниз 6"/>
            <p:cNvSpPr/>
            <p:nvPr/>
          </p:nvSpPr>
          <p:spPr>
            <a:xfrm rot="31560000">
              <a:off x="4454915" y="2188341"/>
              <a:ext cx="264466" cy="2941541"/>
            </a:xfrm>
            <a:prstGeom prst="downArrow">
              <a:avLst>
                <a:gd name="adj1" fmla="val 50000"/>
                <a:gd name="adj2" fmla="val 70002"/>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TextBox 7"/>
            <p:cNvSpPr txBox="1"/>
            <p:nvPr/>
          </p:nvSpPr>
          <p:spPr>
            <a:xfrm flipH="1">
              <a:off x="1440009" y="1962145"/>
              <a:ext cx="679742" cy="705510"/>
            </a:xfrm>
            <a:prstGeom prst="rect">
              <a:avLst/>
            </a:prstGeom>
            <a:noFill/>
          </p:spPr>
          <p:txBody>
            <a:bodyPr wrap="square" rtlCol="0">
              <a:spAutoFit/>
            </a:bodyPr>
            <a:lstStyle/>
            <a:p>
              <a:r>
                <a:rPr lang="en-US" sz="4000" dirty="0" smtClean="0"/>
                <a:t>5’</a:t>
              </a:r>
              <a:r>
                <a:rPr lang="en-US" dirty="0" smtClean="0"/>
                <a:t> </a:t>
              </a:r>
              <a:endParaRPr lang="ru-RU" dirty="0"/>
            </a:p>
          </p:txBody>
        </p:sp>
        <p:sp>
          <p:nvSpPr>
            <p:cNvPr id="9" name="TextBox 8"/>
            <p:cNvSpPr txBox="1"/>
            <p:nvPr/>
          </p:nvSpPr>
          <p:spPr>
            <a:xfrm flipH="1">
              <a:off x="4247277" y="4765429"/>
              <a:ext cx="679742" cy="705510"/>
            </a:xfrm>
            <a:prstGeom prst="rect">
              <a:avLst/>
            </a:prstGeom>
            <a:noFill/>
          </p:spPr>
          <p:txBody>
            <a:bodyPr wrap="square" rtlCol="0">
              <a:spAutoFit/>
            </a:bodyPr>
            <a:lstStyle/>
            <a:p>
              <a:r>
                <a:rPr lang="en-US" sz="4000" dirty="0" smtClean="0"/>
                <a:t>5’</a:t>
              </a:r>
              <a:r>
                <a:rPr lang="en-US" dirty="0" smtClean="0"/>
                <a:t> </a:t>
              </a:r>
              <a:endParaRPr lang="ru-RU" dirty="0"/>
            </a:p>
          </p:txBody>
        </p:sp>
        <p:sp>
          <p:nvSpPr>
            <p:cNvPr id="10" name="TextBox 9"/>
            <p:cNvSpPr txBox="1"/>
            <p:nvPr/>
          </p:nvSpPr>
          <p:spPr>
            <a:xfrm flipH="1">
              <a:off x="2140247" y="4819362"/>
              <a:ext cx="679742" cy="705510"/>
            </a:xfrm>
            <a:prstGeom prst="rect">
              <a:avLst/>
            </a:prstGeom>
            <a:noFill/>
          </p:spPr>
          <p:txBody>
            <a:bodyPr wrap="square" rtlCol="0">
              <a:spAutoFit/>
            </a:bodyPr>
            <a:lstStyle/>
            <a:p>
              <a:r>
                <a:rPr lang="en-US" sz="4000" dirty="0" smtClean="0"/>
                <a:t>3’</a:t>
              </a:r>
              <a:r>
                <a:rPr lang="en-US" dirty="0" smtClean="0"/>
                <a:t> </a:t>
              </a:r>
              <a:endParaRPr lang="ru-RU" dirty="0"/>
            </a:p>
          </p:txBody>
        </p:sp>
        <p:sp>
          <p:nvSpPr>
            <p:cNvPr id="11" name="TextBox 10"/>
            <p:cNvSpPr txBox="1"/>
            <p:nvPr/>
          </p:nvSpPr>
          <p:spPr>
            <a:xfrm flipH="1">
              <a:off x="3641763" y="2026667"/>
              <a:ext cx="679742" cy="705510"/>
            </a:xfrm>
            <a:prstGeom prst="rect">
              <a:avLst/>
            </a:prstGeom>
            <a:noFill/>
          </p:spPr>
          <p:txBody>
            <a:bodyPr wrap="square" rtlCol="0">
              <a:spAutoFit/>
            </a:bodyPr>
            <a:lstStyle/>
            <a:p>
              <a:r>
                <a:rPr lang="en-US" sz="4000" dirty="0" smtClean="0"/>
                <a:t>3’</a:t>
              </a:r>
              <a:r>
                <a:rPr lang="en-US" dirty="0" smtClean="0"/>
                <a:t> </a:t>
              </a:r>
              <a:endParaRPr lang="ru-RU" dirty="0"/>
            </a:p>
          </p:txBody>
        </p:sp>
      </p:grpSp>
      <p:pic>
        <p:nvPicPr>
          <p:cNvPr id="13" name="Picture 2" descr="F:\Common\Education\FBB\Year_02\Term_6\Lectures\3Dcomparison\Examples\1nwq_na.GIF"/>
          <p:cNvPicPr>
            <a:picLocks noChangeAspect="1" noChangeArrowheads="1"/>
          </p:cNvPicPr>
          <p:nvPr/>
        </p:nvPicPr>
        <p:blipFill>
          <a:blip r:embed="rId3" cstate="print"/>
          <a:srcRect/>
          <a:stretch>
            <a:fillRect/>
          </a:stretch>
        </p:blipFill>
        <p:spPr bwMode="auto">
          <a:xfrm>
            <a:off x="6235803" y="1410291"/>
            <a:ext cx="2627506" cy="5244729"/>
          </a:xfrm>
          <a:prstGeom prst="rect">
            <a:avLst/>
          </a:prstGeom>
          <a:noFill/>
          <a:ln w="9525">
            <a:noFill/>
            <a:miter lim="800000"/>
            <a:headEnd/>
            <a:tailEnd/>
          </a:ln>
        </p:spPr>
      </p:pic>
      <p:sp>
        <p:nvSpPr>
          <p:cNvPr id="5" name="TextBox 4"/>
          <p:cNvSpPr txBox="1"/>
          <p:nvPr/>
        </p:nvSpPr>
        <p:spPr>
          <a:xfrm>
            <a:off x="1675357" y="5126012"/>
            <a:ext cx="4701678" cy="1523494"/>
          </a:xfrm>
          <a:prstGeom prst="rect">
            <a:avLst/>
          </a:prstGeom>
          <a:noFill/>
          <a:ln w="19050">
            <a:solidFill>
              <a:schemeClr val="accent1">
                <a:shade val="95000"/>
                <a:satMod val="105000"/>
              </a:schemeClr>
            </a:solidFill>
          </a:ln>
        </p:spPr>
        <p:txBody>
          <a:bodyPr wrap="square" rtlCol="0">
            <a:spAutoFit/>
          </a:bodyPr>
          <a:lstStyle/>
          <a:p>
            <a:pPr>
              <a:spcAft>
                <a:spcPts val="600"/>
              </a:spcAft>
            </a:pPr>
            <a:r>
              <a:rPr lang="ru-RU" sz="3200" dirty="0" smtClean="0"/>
              <a:t>Фрагмент молекулы ДНК при высоком разрешении</a:t>
            </a:r>
          </a:p>
          <a:p>
            <a:pPr lvl="0">
              <a:spcAft>
                <a:spcPts val="600"/>
              </a:spcAft>
            </a:pPr>
            <a:r>
              <a:rPr lang="ru-RU" sz="2400" dirty="0" smtClean="0">
                <a:solidFill>
                  <a:prstClr val="black"/>
                </a:solidFill>
                <a:latin typeface="Verdana" pitchFamily="34" charset="0"/>
              </a:rPr>
              <a:t>Раскраска </a:t>
            </a:r>
            <a:r>
              <a:rPr lang="ru-RU" sz="2400" dirty="0">
                <a:solidFill>
                  <a:prstClr val="black"/>
                </a:solidFill>
                <a:latin typeface="Verdana" pitchFamily="34" charset="0"/>
              </a:rPr>
              <a:t>моя </a:t>
            </a:r>
            <a:r>
              <a:rPr lang="ru-RU" sz="2400" dirty="0" err="1">
                <a:solidFill>
                  <a:prstClr val="black"/>
                </a:solidFill>
                <a:latin typeface="Verdana" pitchFamily="34" charset="0"/>
              </a:rPr>
              <a:t>ААл</a:t>
            </a:r>
            <a:r>
              <a:rPr lang="ru-RU" sz="2400" dirty="0">
                <a:solidFill>
                  <a:prstClr val="black"/>
                </a:solidFill>
                <a:latin typeface="Verdana" pitchFamily="34" charset="0"/>
              </a:rPr>
              <a:t> </a:t>
            </a:r>
            <a:r>
              <a:rPr lang="en-US" sz="2400" dirty="0" smtClean="0">
                <a:solidFill>
                  <a:prstClr val="black"/>
                </a:solidFill>
                <a:latin typeface="Verdana" pitchFamily="34" charset="0"/>
                <a:sym typeface="Wingdings" pitchFamily="2" charset="2"/>
              </a:rPr>
              <a:t></a:t>
            </a:r>
            <a:endParaRPr lang="ru-RU" sz="3200" dirty="0"/>
          </a:p>
        </p:txBody>
      </p:sp>
      <p:sp>
        <p:nvSpPr>
          <p:cNvPr id="14" name="Прямоугольник 13"/>
          <p:cNvSpPr/>
          <p:nvPr/>
        </p:nvSpPr>
        <p:spPr>
          <a:xfrm>
            <a:off x="4142930" y="1798323"/>
            <a:ext cx="2225994" cy="769441"/>
          </a:xfrm>
          <a:prstGeom prst="rect">
            <a:avLst/>
          </a:prstGeom>
        </p:spPr>
        <p:txBody>
          <a:bodyPr wrap="none">
            <a:spAutoFit/>
          </a:bodyPr>
          <a:lstStyle/>
          <a:p>
            <a:r>
              <a:rPr lang="ru-RU" sz="4400" b="1" dirty="0" smtClean="0"/>
              <a:t>= </a:t>
            </a:r>
            <a:r>
              <a:rPr lang="en-US" sz="4400" b="1" dirty="0" smtClean="0"/>
              <a:t>GAGCT</a:t>
            </a:r>
            <a:endParaRPr lang="ru-RU" sz="4400" dirty="0"/>
          </a:p>
        </p:txBody>
      </p:sp>
    </p:spTree>
    <p:extLst>
      <p:ext uri="{BB962C8B-B14F-4D97-AF65-F5344CB8AC3E}">
        <p14:creationId xmlns:p14="http://schemas.microsoft.com/office/powerpoint/2010/main" val="3347264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254100" y="87765"/>
            <a:ext cx="8873360" cy="1143000"/>
          </a:xfrm>
        </p:spPr>
        <p:txBody>
          <a:bodyPr>
            <a:normAutofit fontScale="90000"/>
          </a:bodyPr>
          <a:lstStyle/>
          <a:p>
            <a:r>
              <a:rPr lang="ru-RU" dirty="0" smtClean="0"/>
              <a:t>Маленькая кольцевая </a:t>
            </a:r>
            <a:r>
              <a:rPr lang="ru-RU" dirty="0"/>
              <a:t>ДНК бактерии - </a:t>
            </a:r>
            <a:r>
              <a:rPr lang="ru-RU" dirty="0" err="1" smtClean="0">
                <a:solidFill>
                  <a:srgbClr val="7030A0"/>
                </a:solidFill>
              </a:rPr>
              <a:t>плазмида</a:t>
            </a:r>
            <a:endParaRPr lang="ru-RU" dirty="0">
              <a:solidFill>
                <a:srgbClr val="7030A0"/>
              </a:solidFill>
            </a:endParaRPr>
          </a:p>
        </p:txBody>
      </p:sp>
      <p:sp>
        <p:nvSpPr>
          <p:cNvPr id="2" name="Номер слайда 1"/>
          <p:cNvSpPr>
            <a:spLocks noGrp="1"/>
          </p:cNvSpPr>
          <p:nvPr>
            <p:ph type="sldNum" sz="quarter" idx="12"/>
          </p:nvPr>
        </p:nvSpPr>
        <p:spPr>
          <a:xfrm>
            <a:off x="6108200" y="6590882"/>
            <a:ext cx="2133600" cy="365125"/>
          </a:xfrm>
        </p:spPr>
        <p:txBody>
          <a:bodyPr/>
          <a:lstStyle/>
          <a:p>
            <a:fld id="{51B0424B-BA00-4C1D-946A-CCF19F3E8C64}" type="slidenum">
              <a:rPr lang="ru-RU" smtClean="0"/>
              <a:pPr/>
              <a:t>13</a:t>
            </a:fld>
            <a:endParaRPr lang="ru-RU"/>
          </a:p>
        </p:txBody>
      </p:sp>
      <p:pic>
        <p:nvPicPr>
          <p:cNvPr id="6" name="Рисунок 5"/>
          <p:cNvPicPr>
            <a:picLocks noChangeAspect="1"/>
          </p:cNvPicPr>
          <p:nvPr/>
        </p:nvPicPr>
        <p:blipFill>
          <a:blip r:embed="rId2"/>
          <a:stretch>
            <a:fillRect/>
          </a:stretch>
        </p:blipFill>
        <p:spPr>
          <a:xfrm>
            <a:off x="539475" y="1399756"/>
            <a:ext cx="4456870" cy="4919921"/>
          </a:xfrm>
          <a:prstGeom prst="rect">
            <a:avLst/>
          </a:prstGeom>
        </p:spPr>
      </p:pic>
      <p:sp>
        <p:nvSpPr>
          <p:cNvPr id="7" name="Прямоугольник 6"/>
          <p:cNvSpPr/>
          <p:nvPr/>
        </p:nvSpPr>
        <p:spPr>
          <a:xfrm>
            <a:off x="347450" y="6488668"/>
            <a:ext cx="7604190" cy="369332"/>
          </a:xfrm>
          <a:prstGeom prst="rect">
            <a:avLst/>
          </a:prstGeom>
        </p:spPr>
        <p:txBody>
          <a:bodyPr wrap="square">
            <a:spAutoFit/>
          </a:bodyPr>
          <a:lstStyle/>
          <a:p>
            <a:r>
              <a:rPr lang="en-US" dirty="0">
                <a:hlinkClick r:id="rId3"/>
              </a:rPr>
              <a:t>https://www.quora.com/What-is-the-importance-of-plasmids-in-biotechnology</a:t>
            </a:r>
            <a:endParaRPr lang="ru-RU" dirty="0"/>
          </a:p>
        </p:txBody>
      </p:sp>
      <p:sp>
        <p:nvSpPr>
          <p:cNvPr id="8" name="Прямоугольник 7"/>
          <p:cNvSpPr/>
          <p:nvPr/>
        </p:nvSpPr>
        <p:spPr>
          <a:xfrm>
            <a:off x="5148075" y="4465935"/>
            <a:ext cx="4572000" cy="1569660"/>
          </a:xfrm>
          <a:prstGeom prst="rect">
            <a:avLst/>
          </a:prstGeom>
        </p:spPr>
        <p:txBody>
          <a:bodyPr>
            <a:spAutoFit/>
          </a:bodyPr>
          <a:lstStyle/>
          <a:p>
            <a:r>
              <a:rPr lang="ru-RU" sz="3200" dirty="0">
                <a:solidFill>
                  <a:srgbClr val="000000"/>
                </a:solidFill>
                <a:latin typeface="Linux Libertine"/>
              </a:rPr>
              <a:t>Просвечивающий электронный микроскоп</a:t>
            </a:r>
            <a:endParaRPr lang="ru-RU" sz="3200" b="0" i="0" dirty="0">
              <a:solidFill>
                <a:srgbClr val="000000"/>
              </a:solidFill>
              <a:effectLst/>
              <a:latin typeface="Linux Libertine"/>
            </a:endParaRPr>
          </a:p>
        </p:txBody>
      </p:sp>
    </p:spTree>
    <p:extLst>
      <p:ext uri="{BB962C8B-B14F-4D97-AF65-F5344CB8AC3E}">
        <p14:creationId xmlns:p14="http://schemas.microsoft.com/office/powerpoint/2010/main" val="22500548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51B0424B-BA00-4C1D-946A-CCF19F3E8C64}" type="slidenum">
              <a:rPr lang="ru-RU" smtClean="0"/>
              <a:pPr/>
              <a:t>14</a:t>
            </a:fld>
            <a:endParaRPr lang="ru-RU"/>
          </a:p>
        </p:txBody>
      </p:sp>
      <p:sp>
        <p:nvSpPr>
          <p:cNvPr id="3" name="TextBox 2"/>
          <p:cNvSpPr txBox="1"/>
          <p:nvPr/>
        </p:nvSpPr>
        <p:spPr>
          <a:xfrm>
            <a:off x="462665" y="1470345"/>
            <a:ext cx="8372290" cy="3785652"/>
          </a:xfrm>
          <a:prstGeom prst="rect">
            <a:avLst/>
          </a:prstGeom>
          <a:noFill/>
        </p:spPr>
        <p:txBody>
          <a:bodyPr wrap="square" rtlCol="0">
            <a:spAutoFit/>
          </a:bodyPr>
          <a:lstStyle/>
          <a:p>
            <a:r>
              <a:rPr lang="ru-RU" sz="3200" dirty="0" smtClean="0">
                <a:solidFill>
                  <a:srgbClr val="C00000"/>
                </a:solidFill>
              </a:rPr>
              <a:t>Задача 1.</a:t>
            </a:r>
            <a:r>
              <a:rPr lang="ru-RU" sz="3200" dirty="0" smtClean="0"/>
              <a:t> Известна последовательность одной цепочки ДНК:</a:t>
            </a:r>
          </a:p>
          <a:p>
            <a:endParaRPr lang="ru-RU" sz="3200" dirty="0"/>
          </a:p>
          <a:p>
            <a:r>
              <a:rPr lang="en-US" sz="4000" dirty="0" smtClean="0"/>
              <a:t>A T G A C </a:t>
            </a:r>
            <a:r>
              <a:rPr lang="en-US" sz="4000" dirty="0" err="1" smtClean="0"/>
              <a:t>C</a:t>
            </a:r>
            <a:r>
              <a:rPr lang="en-US" sz="4000" dirty="0" smtClean="0"/>
              <a:t> A</a:t>
            </a:r>
            <a:r>
              <a:rPr lang="ru-RU" sz="4000" dirty="0" smtClean="0"/>
              <a:t> </a:t>
            </a:r>
            <a:r>
              <a:rPr lang="en-US" sz="4000" dirty="0" smtClean="0"/>
              <a:t>A</a:t>
            </a:r>
            <a:r>
              <a:rPr lang="ru-RU" sz="4000" dirty="0" smtClean="0"/>
              <a:t> </a:t>
            </a:r>
            <a:r>
              <a:rPr lang="en-US" sz="4000" dirty="0" smtClean="0"/>
              <a:t>A</a:t>
            </a:r>
          </a:p>
          <a:p>
            <a:endParaRPr lang="en-US" sz="4000" dirty="0"/>
          </a:p>
          <a:p>
            <a:r>
              <a:rPr lang="ru-RU" sz="3200" dirty="0" smtClean="0"/>
              <a:t>Напишите последовательность второй цепочки.</a:t>
            </a:r>
            <a:endParaRPr lang="ru-RU" sz="3200" dirty="0"/>
          </a:p>
        </p:txBody>
      </p:sp>
    </p:spTree>
    <p:extLst>
      <p:ext uri="{BB962C8B-B14F-4D97-AF65-F5344CB8AC3E}">
        <p14:creationId xmlns:p14="http://schemas.microsoft.com/office/powerpoint/2010/main" val="5300944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Заголовок 14"/>
          <p:cNvSpPr>
            <a:spLocks noGrp="1"/>
          </p:cNvSpPr>
          <p:nvPr>
            <p:ph type="title"/>
          </p:nvPr>
        </p:nvSpPr>
        <p:spPr>
          <a:xfrm>
            <a:off x="150695" y="-86333"/>
            <a:ext cx="8229600" cy="774563"/>
          </a:xfrm>
        </p:spPr>
        <p:txBody>
          <a:bodyPr>
            <a:normAutofit fontScale="90000"/>
          </a:bodyPr>
          <a:lstStyle/>
          <a:p>
            <a:r>
              <a:rPr lang="ru-RU" dirty="0" smtClean="0"/>
              <a:t>Геном </a:t>
            </a:r>
            <a:r>
              <a:rPr lang="ru-RU" dirty="0" err="1" smtClean="0"/>
              <a:t>коронавируса</a:t>
            </a:r>
            <a:r>
              <a:rPr lang="ru-RU" dirty="0" smtClean="0"/>
              <a:t> - молекула </a:t>
            </a:r>
            <a:r>
              <a:rPr lang="ru-RU" dirty="0" smtClean="0">
                <a:solidFill>
                  <a:srgbClr val="7030A0"/>
                </a:solidFill>
              </a:rPr>
              <a:t>РНК</a:t>
            </a:r>
            <a:endParaRPr lang="ru-RU" dirty="0">
              <a:solidFill>
                <a:srgbClr val="7030A0"/>
              </a:solidFill>
            </a:endParaRPr>
          </a:p>
        </p:txBody>
      </p:sp>
      <p:sp>
        <p:nvSpPr>
          <p:cNvPr id="2" name="Номер слайда 1"/>
          <p:cNvSpPr>
            <a:spLocks noGrp="1"/>
          </p:cNvSpPr>
          <p:nvPr>
            <p:ph type="sldNum" sz="quarter" idx="12"/>
          </p:nvPr>
        </p:nvSpPr>
        <p:spPr/>
        <p:txBody>
          <a:bodyPr/>
          <a:lstStyle/>
          <a:p>
            <a:fld id="{51B0424B-BA00-4C1D-946A-CCF19F3E8C64}" type="slidenum">
              <a:rPr lang="ru-RU" smtClean="0"/>
              <a:pPr/>
              <a:t>15</a:t>
            </a:fld>
            <a:endParaRPr lang="ru-RU"/>
          </a:p>
        </p:txBody>
      </p:sp>
      <p:sp>
        <p:nvSpPr>
          <p:cNvPr id="5" name="TextBox 4"/>
          <p:cNvSpPr txBox="1"/>
          <p:nvPr/>
        </p:nvSpPr>
        <p:spPr>
          <a:xfrm>
            <a:off x="5397089" y="587030"/>
            <a:ext cx="3362780" cy="646331"/>
          </a:xfrm>
          <a:prstGeom prst="rect">
            <a:avLst/>
          </a:prstGeom>
          <a:noFill/>
        </p:spPr>
        <p:txBody>
          <a:bodyPr wrap="none" rtlCol="0">
            <a:spAutoFit/>
          </a:bodyPr>
          <a:lstStyle/>
          <a:p>
            <a:r>
              <a:rPr lang="ru-RU" sz="3600" dirty="0" smtClean="0"/>
              <a:t>Отличия в  РНК</a:t>
            </a:r>
            <a:r>
              <a:rPr lang="en-US" sz="3600" dirty="0" smtClean="0"/>
              <a:t>:</a:t>
            </a:r>
            <a:r>
              <a:rPr lang="ru-RU" sz="3600" dirty="0" smtClean="0"/>
              <a:t> </a:t>
            </a:r>
            <a:endParaRPr lang="ru-RU" sz="3600" dirty="0"/>
          </a:p>
        </p:txBody>
      </p:sp>
      <p:grpSp>
        <p:nvGrpSpPr>
          <p:cNvPr id="14" name="Группа 13"/>
          <p:cNvGrpSpPr/>
          <p:nvPr/>
        </p:nvGrpSpPr>
        <p:grpSpPr>
          <a:xfrm>
            <a:off x="150695" y="767373"/>
            <a:ext cx="8401831" cy="6062325"/>
            <a:chOff x="413288" y="135118"/>
            <a:chExt cx="8615787" cy="6268868"/>
          </a:xfrm>
        </p:grpSpPr>
        <p:pic>
          <p:nvPicPr>
            <p:cNvPr id="2050" name="Picture 2" descr="https://upload.wikimedia.org/wikipedia/commons/thumb/3/38/RNA_polinukleotido.PNG/250px-RNA_polinukleotid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288" y="135118"/>
              <a:ext cx="5415105" cy="6043259"/>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p:cNvPicPr>
              <a:picLocks noChangeAspect="1"/>
            </p:cNvPicPr>
            <p:nvPr/>
          </p:nvPicPr>
          <p:blipFill>
            <a:blip r:embed="rId3"/>
            <a:stretch>
              <a:fillRect/>
            </a:stretch>
          </p:blipFill>
          <p:spPr>
            <a:xfrm>
              <a:off x="6752600" y="2622561"/>
              <a:ext cx="2276475" cy="3781425"/>
            </a:xfrm>
            <a:prstGeom prst="rect">
              <a:avLst/>
            </a:prstGeom>
          </p:spPr>
        </p:pic>
        <p:cxnSp>
          <p:nvCxnSpPr>
            <p:cNvPr id="6" name="Прямая со стрелкой 5"/>
            <p:cNvCxnSpPr/>
            <p:nvPr/>
          </p:nvCxnSpPr>
          <p:spPr>
            <a:xfrm flipH="1" flipV="1">
              <a:off x="2618399" y="3291929"/>
              <a:ext cx="5001641" cy="673242"/>
            </a:xfrm>
            <a:prstGeom prst="straightConnector1">
              <a:avLst/>
            </a:prstGeom>
            <a:ln w="1270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p:cNvCxnSpPr/>
            <p:nvPr/>
          </p:nvCxnSpPr>
          <p:spPr>
            <a:xfrm flipH="1" flipV="1">
              <a:off x="3508583" y="4686299"/>
              <a:ext cx="3790173" cy="323317"/>
            </a:xfrm>
            <a:prstGeom prst="straightConnector1">
              <a:avLst/>
            </a:prstGeom>
            <a:ln w="12700">
              <a:prstDash val="sysDash"/>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flipH="1">
              <a:off x="5119218" y="5126125"/>
              <a:ext cx="2041715" cy="1113919"/>
            </a:xfrm>
            <a:prstGeom prst="rect">
              <a:avLst/>
            </a:prstGeom>
            <a:noFill/>
          </p:spPr>
          <p:txBody>
            <a:bodyPr wrap="square" rtlCol="0">
              <a:spAutoFit/>
            </a:bodyPr>
            <a:lstStyle/>
            <a:p>
              <a:pPr>
                <a:lnSpc>
                  <a:spcPct val="80000"/>
                </a:lnSpc>
              </a:pPr>
              <a:r>
                <a:rPr lang="en-US" sz="4000" dirty="0" smtClean="0"/>
                <a:t>U </a:t>
              </a:r>
              <a:r>
                <a:rPr lang="ru-RU" sz="2800" dirty="0" err="1" smtClean="0"/>
                <a:t>урацил</a:t>
              </a:r>
              <a:endParaRPr lang="en-US" sz="2800" dirty="0" smtClean="0"/>
            </a:p>
            <a:p>
              <a:pPr>
                <a:lnSpc>
                  <a:spcPct val="80000"/>
                </a:lnSpc>
              </a:pPr>
              <a:r>
                <a:rPr lang="ru-RU" sz="2800" dirty="0" smtClean="0"/>
                <a:t>вместо</a:t>
              </a:r>
              <a:r>
                <a:rPr lang="ru-RU" dirty="0" smtClean="0"/>
                <a:t> </a:t>
              </a:r>
              <a:r>
                <a:rPr lang="en-US" sz="4000" dirty="0" smtClean="0">
                  <a:solidFill>
                    <a:prstClr val="black"/>
                  </a:solidFill>
                </a:rPr>
                <a:t>T </a:t>
              </a:r>
              <a:r>
                <a:rPr lang="en-US" dirty="0" smtClean="0"/>
                <a:t> </a:t>
              </a:r>
              <a:endParaRPr lang="ru-RU" dirty="0"/>
            </a:p>
          </p:txBody>
        </p:sp>
      </p:grpSp>
      <p:sp>
        <p:nvSpPr>
          <p:cNvPr id="3" name="TextBox 2"/>
          <p:cNvSpPr txBox="1"/>
          <p:nvPr/>
        </p:nvSpPr>
        <p:spPr>
          <a:xfrm>
            <a:off x="3727091" y="1287746"/>
            <a:ext cx="5533662" cy="954107"/>
          </a:xfrm>
          <a:prstGeom prst="rect">
            <a:avLst/>
          </a:prstGeom>
          <a:noFill/>
        </p:spPr>
        <p:txBody>
          <a:bodyPr wrap="square" rtlCol="0">
            <a:spAutoFit/>
          </a:bodyPr>
          <a:lstStyle/>
          <a:p>
            <a:r>
              <a:rPr lang="ru-RU" sz="2800" dirty="0" smtClean="0">
                <a:solidFill>
                  <a:srgbClr val="C00000"/>
                </a:solidFill>
              </a:rPr>
              <a:t>Дезокси</a:t>
            </a:r>
            <a:r>
              <a:rPr lang="ru-RU" sz="2800" dirty="0" smtClean="0"/>
              <a:t>рибонуклеиновая кислота</a:t>
            </a:r>
          </a:p>
          <a:p>
            <a:r>
              <a:rPr lang="ru-RU" sz="2800" dirty="0" smtClean="0"/>
              <a:t>               </a:t>
            </a:r>
            <a:r>
              <a:rPr lang="ru-RU" sz="2800" b="1" dirty="0" smtClean="0"/>
              <a:t>рибонуклеиновая кислота</a:t>
            </a:r>
            <a:endParaRPr lang="ru-RU" sz="2800" b="1" dirty="0"/>
          </a:p>
        </p:txBody>
      </p:sp>
      <p:sp>
        <p:nvSpPr>
          <p:cNvPr id="16" name="Прямоугольник 15"/>
          <p:cNvSpPr/>
          <p:nvPr/>
        </p:nvSpPr>
        <p:spPr>
          <a:xfrm>
            <a:off x="5500565" y="2411562"/>
            <a:ext cx="2812950" cy="523220"/>
          </a:xfrm>
          <a:prstGeom prst="rect">
            <a:avLst/>
          </a:prstGeom>
        </p:spPr>
        <p:txBody>
          <a:bodyPr wrap="none">
            <a:spAutoFit/>
          </a:bodyPr>
          <a:lstStyle/>
          <a:p>
            <a:r>
              <a:rPr lang="ru-RU" sz="2800" b="1" dirty="0" err="1">
                <a:solidFill>
                  <a:srgbClr val="C00000"/>
                </a:solidFill>
              </a:rPr>
              <a:t>одноцепочечная</a:t>
            </a:r>
            <a:endParaRPr lang="ru-RU" sz="2800" b="1" dirty="0">
              <a:solidFill>
                <a:srgbClr val="C00000"/>
              </a:solidFill>
            </a:endParaRPr>
          </a:p>
        </p:txBody>
      </p:sp>
      <p:sp>
        <p:nvSpPr>
          <p:cNvPr id="17" name="Овал 16"/>
          <p:cNvSpPr/>
          <p:nvPr/>
        </p:nvSpPr>
        <p:spPr>
          <a:xfrm>
            <a:off x="3495769" y="1661915"/>
            <a:ext cx="331502" cy="3501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Овал 18"/>
          <p:cNvSpPr/>
          <p:nvPr/>
        </p:nvSpPr>
        <p:spPr>
          <a:xfrm>
            <a:off x="5099825" y="2539032"/>
            <a:ext cx="331502" cy="3501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Овал 19"/>
          <p:cNvSpPr/>
          <p:nvPr/>
        </p:nvSpPr>
        <p:spPr>
          <a:xfrm>
            <a:off x="5384702" y="4038351"/>
            <a:ext cx="331502" cy="3501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Овал 20"/>
          <p:cNvSpPr/>
          <p:nvPr/>
        </p:nvSpPr>
        <p:spPr>
          <a:xfrm>
            <a:off x="4376520" y="5957480"/>
            <a:ext cx="331502" cy="3501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p:cNvSpPr txBox="1"/>
          <p:nvPr/>
        </p:nvSpPr>
        <p:spPr>
          <a:xfrm>
            <a:off x="4620480" y="4583905"/>
            <a:ext cx="486030" cy="646331"/>
          </a:xfrm>
          <a:prstGeom prst="rect">
            <a:avLst/>
          </a:prstGeom>
          <a:noFill/>
        </p:spPr>
        <p:txBody>
          <a:bodyPr wrap="none" rtlCol="0">
            <a:spAutoFit/>
          </a:bodyPr>
          <a:lstStyle/>
          <a:p>
            <a:r>
              <a:rPr lang="en-US" sz="3600" b="1" dirty="0">
                <a:solidFill>
                  <a:srgbClr val="FFC000"/>
                </a:solidFill>
              </a:rPr>
              <a:t>U</a:t>
            </a:r>
            <a:endParaRPr lang="en-US" b="1" dirty="0">
              <a:solidFill>
                <a:srgbClr val="FFC000"/>
              </a:solidFill>
            </a:endParaRPr>
          </a:p>
        </p:txBody>
      </p:sp>
    </p:spTree>
    <p:extLst>
      <p:ext uri="{BB962C8B-B14F-4D97-AF65-F5344CB8AC3E}">
        <p14:creationId xmlns:p14="http://schemas.microsoft.com/office/powerpoint/2010/main" val="35364143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3762" y="2439620"/>
            <a:ext cx="8327534" cy="1450240"/>
          </a:xfrm>
        </p:spPr>
        <p:txBody>
          <a:bodyPr>
            <a:normAutofit fontScale="90000"/>
          </a:bodyPr>
          <a:lstStyle/>
          <a:p>
            <a:r>
              <a:rPr lang="ru-RU" dirty="0" smtClean="0"/>
              <a:t/>
            </a:r>
            <a:br>
              <a:rPr lang="ru-RU" dirty="0" smtClean="0"/>
            </a:br>
            <a:r>
              <a:rPr lang="ru-RU" sz="4900" dirty="0" smtClean="0"/>
              <a:t>Что в геноме </a:t>
            </a:r>
            <a:r>
              <a:rPr lang="ru-RU" sz="4900" dirty="0" err="1" smtClean="0"/>
              <a:t>коронавируса</a:t>
            </a:r>
            <a:r>
              <a:rPr lang="ru-RU" sz="4900" dirty="0" smtClean="0"/>
              <a:t>? </a:t>
            </a:r>
            <a:br>
              <a:rPr lang="ru-RU" sz="4900" dirty="0" smtClean="0"/>
            </a:br>
            <a:r>
              <a:rPr lang="ru-RU" sz="4900" dirty="0" smtClean="0"/>
              <a:t>1</a:t>
            </a:r>
            <a:r>
              <a:rPr lang="ru-RU" sz="4900" dirty="0"/>
              <a:t>. ГЕНЫ</a:t>
            </a:r>
            <a:r>
              <a:rPr lang="ru-RU" sz="4900" dirty="0" smtClean="0"/>
              <a:t/>
            </a:r>
            <a:br>
              <a:rPr lang="ru-RU" sz="4900" dirty="0" smtClean="0"/>
            </a:br>
            <a:r>
              <a:rPr lang="ru-RU" dirty="0" smtClean="0"/>
              <a:t/>
            </a:r>
            <a:br>
              <a:rPr lang="ru-RU" dirty="0" smtClean="0"/>
            </a:br>
            <a:endParaRPr lang="ru-RU" dirty="0"/>
          </a:p>
        </p:txBody>
      </p:sp>
      <p:sp>
        <p:nvSpPr>
          <p:cNvPr id="3" name="Номер слайда 2"/>
          <p:cNvSpPr>
            <a:spLocks noGrp="1"/>
          </p:cNvSpPr>
          <p:nvPr>
            <p:ph type="sldNum" sz="quarter" idx="12"/>
          </p:nvPr>
        </p:nvSpPr>
        <p:spPr/>
        <p:txBody>
          <a:bodyPr/>
          <a:lstStyle/>
          <a:p>
            <a:fld id="{51B0424B-BA00-4C1D-946A-CCF19F3E8C64}" type="slidenum">
              <a:rPr lang="ru-RU" smtClean="0"/>
              <a:pPr/>
              <a:t>16</a:t>
            </a:fld>
            <a:endParaRPr lang="ru-RU"/>
          </a:p>
        </p:txBody>
      </p:sp>
    </p:spTree>
    <p:extLst>
      <p:ext uri="{BB962C8B-B14F-4D97-AF65-F5344CB8AC3E}">
        <p14:creationId xmlns:p14="http://schemas.microsoft.com/office/powerpoint/2010/main" val="38918334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8465" y="55879"/>
            <a:ext cx="8229600" cy="542822"/>
          </a:xfrm>
        </p:spPr>
        <p:txBody>
          <a:bodyPr>
            <a:normAutofit fontScale="90000"/>
          </a:bodyPr>
          <a:lstStyle/>
          <a:p>
            <a:r>
              <a:rPr lang="ru-RU" dirty="0" smtClean="0"/>
              <a:t>1. ГЕНЫ БЕЛКОВ</a:t>
            </a:r>
            <a:endParaRPr lang="en-US" dirty="0"/>
          </a:p>
        </p:txBody>
      </p:sp>
      <p:sp>
        <p:nvSpPr>
          <p:cNvPr id="4" name="Номер слайда 3"/>
          <p:cNvSpPr>
            <a:spLocks noGrp="1"/>
          </p:cNvSpPr>
          <p:nvPr>
            <p:ph type="sldNum" sz="quarter" idx="12"/>
          </p:nvPr>
        </p:nvSpPr>
        <p:spPr>
          <a:xfrm>
            <a:off x="6553200" y="6356350"/>
            <a:ext cx="2126409" cy="364979"/>
          </a:xfrm>
        </p:spPr>
        <p:txBody>
          <a:bodyPr/>
          <a:lstStyle/>
          <a:p>
            <a:fld id="{51B0424B-BA00-4C1D-946A-CCF19F3E8C64}" type="slidenum">
              <a:rPr lang="ru-RU" smtClean="0"/>
              <a:pPr/>
              <a:t>17</a:t>
            </a:fld>
            <a:endParaRPr lang="ru-RU"/>
          </a:p>
        </p:txBody>
      </p:sp>
      <p:grpSp>
        <p:nvGrpSpPr>
          <p:cNvPr id="8" name="Группа 7"/>
          <p:cNvGrpSpPr/>
          <p:nvPr/>
        </p:nvGrpSpPr>
        <p:grpSpPr>
          <a:xfrm>
            <a:off x="171391" y="700533"/>
            <a:ext cx="8786835" cy="5839272"/>
            <a:chOff x="563774" y="393293"/>
            <a:chExt cx="8786835" cy="5839272"/>
          </a:xfrm>
        </p:grpSpPr>
        <p:sp>
          <p:nvSpPr>
            <p:cNvPr id="3" name="TextBox 2"/>
            <p:cNvSpPr txBox="1"/>
            <p:nvPr/>
          </p:nvSpPr>
          <p:spPr>
            <a:xfrm>
              <a:off x="563774" y="393293"/>
              <a:ext cx="8786835" cy="1082154"/>
            </a:xfrm>
            <a:prstGeom prst="rect">
              <a:avLst/>
            </a:prstGeom>
            <a:noFill/>
          </p:spPr>
          <p:txBody>
            <a:bodyPr wrap="square" rtlCol="0">
              <a:spAutoFit/>
            </a:bodyPr>
            <a:lstStyle/>
            <a:p>
              <a:r>
                <a:rPr lang="ru-RU" sz="3200" dirty="0" smtClean="0"/>
                <a:t>По оси </a:t>
              </a:r>
              <a:r>
                <a:rPr lang="en-US" sz="3200" dirty="0" smtClean="0"/>
                <a:t>X </a:t>
              </a:r>
              <a:r>
                <a:rPr lang="ru-RU" sz="3200" dirty="0" smtClean="0"/>
                <a:t>нуклеотиды РНК</a:t>
              </a:r>
              <a:r>
                <a:rPr lang="en-US" sz="3200" dirty="0" smtClean="0"/>
                <a:t>:</a:t>
              </a:r>
              <a:endParaRPr lang="ru-RU" sz="3200" dirty="0" smtClean="0"/>
            </a:p>
            <a:p>
              <a:r>
                <a:rPr lang="ru-RU" sz="3200" dirty="0" smtClean="0"/>
                <a:t>1</a:t>
              </a:r>
              <a:r>
                <a:rPr lang="en-US" sz="3200" dirty="0" smtClean="0"/>
                <a:t>                  10 000                  20 000                 29 903</a:t>
              </a:r>
              <a:endParaRPr lang="ru-RU" sz="3200" dirty="0"/>
            </a:p>
          </p:txBody>
        </p:sp>
        <p:grpSp>
          <p:nvGrpSpPr>
            <p:cNvPr id="7" name="Группа 6"/>
            <p:cNvGrpSpPr/>
            <p:nvPr/>
          </p:nvGrpSpPr>
          <p:grpSpPr>
            <a:xfrm>
              <a:off x="766156" y="1316725"/>
              <a:ext cx="8377843" cy="4915840"/>
              <a:chOff x="558920" y="1462932"/>
              <a:chExt cx="8291292" cy="4893418"/>
            </a:xfrm>
          </p:grpSpPr>
          <p:pic>
            <p:nvPicPr>
              <p:cNvPr id="5" name="Рисунок 4"/>
              <p:cNvPicPr>
                <a:picLocks noChangeAspect="1"/>
              </p:cNvPicPr>
              <p:nvPr/>
            </p:nvPicPr>
            <p:blipFill>
              <a:blip r:embed="rId2"/>
              <a:stretch>
                <a:fillRect/>
              </a:stretch>
            </p:blipFill>
            <p:spPr>
              <a:xfrm>
                <a:off x="558920" y="1462932"/>
                <a:ext cx="8291292" cy="4893418"/>
              </a:xfrm>
              <a:prstGeom prst="rect">
                <a:avLst/>
              </a:prstGeom>
              <a:ln w="19050">
                <a:solidFill>
                  <a:srgbClr val="92D050"/>
                </a:solidFill>
              </a:ln>
            </p:spPr>
          </p:pic>
          <p:sp>
            <p:nvSpPr>
              <p:cNvPr id="6" name="Овал 5"/>
              <p:cNvSpPr/>
              <p:nvPr/>
            </p:nvSpPr>
            <p:spPr>
              <a:xfrm>
                <a:off x="7650498" y="3121760"/>
                <a:ext cx="377952" cy="614285"/>
              </a:xfrm>
              <a:prstGeom prst="ellipse">
                <a:avLst/>
              </a:prstGeom>
              <a:no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spTree>
    <p:extLst>
      <p:ext uri="{BB962C8B-B14F-4D97-AF65-F5344CB8AC3E}">
        <p14:creationId xmlns:p14="http://schemas.microsoft.com/office/powerpoint/2010/main" val="28610374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6835" y="0"/>
            <a:ext cx="9144000" cy="1393535"/>
          </a:xfrm>
        </p:spPr>
        <p:txBody>
          <a:bodyPr>
            <a:normAutofit fontScale="90000"/>
          </a:bodyPr>
          <a:lstStyle/>
          <a:p>
            <a:r>
              <a:rPr lang="ru-RU" dirty="0" err="1" smtClean="0"/>
              <a:t>Коронавирус</a:t>
            </a:r>
            <a:r>
              <a:rPr lang="ru-RU" dirty="0" smtClean="0"/>
              <a:t> вирус: </a:t>
            </a:r>
            <a:r>
              <a:rPr lang="ru-RU" dirty="0" smtClean="0">
                <a:solidFill>
                  <a:srgbClr val="C00000"/>
                </a:solidFill>
              </a:rPr>
              <a:t>белки</a:t>
            </a:r>
            <a:r>
              <a:rPr lang="en-US" sz="3600" dirty="0" smtClean="0"/>
              <a:t/>
            </a:r>
            <a:br>
              <a:rPr lang="en-US" sz="3600" dirty="0" smtClean="0"/>
            </a:br>
            <a:r>
              <a:rPr lang="ru-RU" sz="3600" dirty="0" smtClean="0"/>
              <a:t>Схема вириона, существующего между заражениями </a:t>
            </a:r>
            <a:endParaRPr lang="en-US" sz="3600" dirty="0"/>
          </a:p>
        </p:txBody>
      </p:sp>
      <p:sp>
        <p:nvSpPr>
          <p:cNvPr id="2" name="Номер слайда 1"/>
          <p:cNvSpPr>
            <a:spLocks noGrp="1"/>
          </p:cNvSpPr>
          <p:nvPr>
            <p:ph type="sldNum" sz="quarter" idx="12"/>
          </p:nvPr>
        </p:nvSpPr>
        <p:spPr/>
        <p:txBody>
          <a:bodyPr/>
          <a:lstStyle/>
          <a:p>
            <a:fld id="{51B0424B-BA00-4C1D-946A-CCF19F3E8C64}" type="slidenum">
              <a:rPr lang="ru-RU" smtClean="0"/>
              <a:pPr/>
              <a:t>18</a:t>
            </a:fld>
            <a:endParaRPr lang="ru-RU"/>
          </a:p>
        </p:txBody>
      </p:sp>
      <p:pic>
        <p:nvPicPr>
          <p:cNvPr id="5" name="Рисунок 4"/>
          <p:cNvPicPr>
            <a:picLocks noChangeAspect="1"/>
          </p:cNvPicPr>
          <p:nvPr/>
        </p:nvPicPr>
        <p:blipFill rotWithShape="1">
          <a:blip r:embed="rId2"/>
          <a:srcRect l="-2" t="7831" r="4433" b="6929"/>
          <a:stretch/>
        </p:blipFill>
        <p:spPr>
          <a:xfrm>
            <a:off x="193830" y="1394735"/>
            <a:ext cx="6480000" cy="4428000"/>
          </a:xfrm>
          <a:prstGeom prst="rect">
            <a:avLst/>
          </a:prstGeom>
        </p:spPr>
      </p:pic>
      <p:sp>
        <p:nvSpPr>
          <p:cNvPr id="29" name="Прямоугольник 28"/>
          <p:cNvSpPr/>
          <p:nvPr/>
        </p:nvSpPr>
        <p:spPr>
          <a:xfrm>
            <a:off x="347450" y="6169580"/>
            <a:ext cx="8613705" cy="646331"/>
          </a:xfrm>
          <a:prstGeom prst="rect">
            <a:avLst/>
          </a:prstGeom>
        </p:spPr>
        <p:txBody>
          <a:bodyPr wrap="none">
            <a:spAutoFit/>
          </a:bodyPr>
          <a:lstStyle/>
          <a:p>
            <a:r>
              <a:rPr lang="en-US" dirty="0"/>
              <a:t>Xu J, et al. Antibodies and vaccines against Middle East respiratory syndrome coronavirus. </a:t>
            </a:r>
            <a:endParaRPr lang="en-US" dirty="0" smtClean="0"/>
          </a:p>
          <a:p>
            <a:r>
              <a:rPr lang="en-US" dirty="0" err="1" smtClean="0"/>
              <a:t>Emerg</a:t>
            </a:r>
            <a:r>
              <a:rPr lang="en-US" dirty="0" smtClean="0"/>
              <a:t> </a:t>
            </a:r>
            <a:r>
              <a:rPr lang="en-US" dirty="0"/>
              <a:t>Microbes Infect 2019, Review</a:t>
            </a:r>
            <a:r>
              <a:rPr lang="en-US" dirty="0" smtClean="0"/>
              <a:t>.           MERS-</a:t>
            </a:r>
            <a:r>
              <a:rPr lang="en-US" dirty="0" err="1" smtClean="0"/>
              <a:t>CoV</a:t>
            </a:r>
            <a:endParaRPr lang="en-US" dirty="0"/>
          </a:p>
        </p:txBody>
      </p:sp>
      <p:sp>
        <p:nvSpPr>
          <p:cNvPr id="30" name="TextBox 29"/>
          <p:cNvSpPr txBox="1"/>
          <p:nvPr/>
        </p:nvSpPr>
        <p:spPr>
          <a:xfrm>
            <a:off x="6791944" y="3659521"/>
            <a:ext cx="2361737" cy="2246769"/>
          </a:xfrm>
          <a:prstGeom prst="rect">
            <a:avLst/>
          </a:prstGeom>
          <a:noFill/>
        </p:spPr>
        <p:txBody>
          <a:bodyPr wrap="none" rtlCol="0">
            <a:spAutoFit/>
          </a:bodyPr>
          <a:lstStyle/>
          <a:p>
            <a:r>
              <a:rPr lang="ru-RU" sz="2800" dirty="0" smtClean="0"/>
              <a:t>Четыре белка:</a:t>
            </a:r>
          </a:p>
          <a:p>
            <a:r>
              <a:rPr lang="en-US" sz="2800" dirty="0" smtClean="0"/>
              <a:t>S, M, E, N</a:t>
            </a:r>
            <a:endParaRPr lang="ru-RU" sz="2800" dirty="0" smtClean="0"/>
          </a:p>
          <a:p>
            <a:r>
              <a:rPr lang="ru-RU" sz="2800" dirty="0" smtClean="0"/>
              <a:t>и РНК</a:t>
            </a:r>
          </a:p>
          <a:p>
            <a:r>
              <a:rPr lang="ru-RU" sz="2800" dirty="0" smtClean="0"/>
              <a:t>оставляют </a:t>
            </a:r>
          </a:p>
          <a:p>
            <a:r>
              <a:rPr lang="ru-RU" sz="2800" dirty="0" smtClean="0"/>
              <a:t>вирион</a:t>
            </a:r>
            <a:endParaRPr lang="ru-RU" sz="2800" dirty="0"/>
          </a:p>
        </p:txBody>
      </p:sp>
    </p:spTree>
    <p:extLst>
      <p:ext uri="{BB962C8B-B14F-4D97-AF65-F5344CB8AC3E}">
        <p14:creationId xmlns:p14="http://schemas.microsoft.com/office/powerpoint/2010/main" val="20100900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4484" y="87765"/>
            <a:ext cx="8229600" cy="542822"/>
          </a:xfrm>
        </p:spPr>
        <p:txBody>
          <a:bodyPr>
            <a:normAutofit fontScale="90000"/>
          </a:bodyPr>
          <a:lstStyle/>
          <a:p>
            <a:r>
              <a:rPr lang="ru-RU" dirty="0" smtClean="0"/>
              <a:t>Функции белков</a:t>
            </a:r>
            <a:endParaRPr lang="en-US" dirty="0"/>
          </a:p>
        </p:txBody>
      </p:sp>
      <p:sp>
        <p:nvSpPr>
          <p:cNvPr id="3" name="Объект 2"/>
          <p:cNvSpPr>
            <a:spLocks noGrp="1"/>
          </p:cNvSpPr>
          <p:nvPr>
            <p:ph idx="1"/>
          </p:nvPr>
        </p:nvSpPr>
        <p:spPr>
          <a:xfrm>
            <a:off x="232235" y="817461"/>
            <a:ext cx="8717935" cy="5904014"/>
          </a:xfrm>
        </p:spPr>
        <p:txBody>
          <a:bodyPr>
            <a:normAutofit fontScale="25000" lnSpcReduction="20000"/>
          </a:bodyPr>
          <a:lstStyle/>
          <a:p>
            <a:pPr>
              <a:spcBef>
                <a:spcPts val="600"/>
              </a:spcBef>
              <a:spcAft>
                <a:spcPts val="600"/>
              </a:spcAft>
            </a:pPr>
            <a:r>
              <a:rPr lang="en-US" sz="12800" dirty="0" smtClean="0">
                <a:solidFill>
                  <a:srgbClr val="C00000"/>
                </a:solidFill>
              </a:rPr>
              <a:t>M </a:t>
            </a:r>
            <a:r>
              <a:rPr lang="ru-RU" sz="12800" dirty="0" smtClean="0">
                <a:solidFill>
                  <a:srgbClr val="C00000"/>
                </a:solidFill>
              </a:rPr>
              <a:t>белок</a:t>
            </a:r>
            <a:r>
              <a:rPr lang="ru-RU" sz="12800" dirty="0" smtClean="0">
                <a:solidFill>
                  <a:srgbClr val="7030A0"/>
                </a:solidFill>
              </a:rPr>
              <a:t> </a:t>
            </a:r>
            <a:r>
              <a:rPr lang="ru-RU" sz="12800" dirty="0" smtClean="0"/>
              <a:t>составляет оболочку (</a:t>
            </a:r>
            <a:r>
              <a:rPr lang="ru-RU" sz="12800" dirty="0" err="1" smtClean="0">
                <a:solidFill>
                  <a:srgbClr val="C00000"/>
                </a:solidFill>
              </a:rPr>
              <a:t>капсид</a:t>
            </a:r>
            <a:r>
              <a:rPr lang="ru-RU" sz="12800" dirty="0" smtClean="0"/>
              <a:t>) вириона, вместе с липидной мембраной (желтая)</a:t>
            </a:r>
          </a:p>
          <a:p>
            <a:pPr>
              <a:spcBef>
                <a:spcPts val="600"/>
              </a:spcBef>
              <a:spcAft>
                <a:spcPts val="600"/>
              </a:spcAft>
            </a:pPr>
            <a:r>
              <a:rPr lang="en-US" sz="12800" dirty="0" smtClean="0">
                <a:solidFill>
                  <a:srgbClr val="C00000"/>
                </a:solidFill>
              </a:rPr>
              <a:t>E </a:t>
            </a:r>
            <a:r>
              <a:rPr lang="ru-RU" sz="12800" dirty="0" smtClean="0">
                <a:solidFill>
                  <a:srgbClr val="C00000"/>
                </a:solidFill>
              </a:rPr>
              <a:t>белок </a:t>
            </a:r>
            <a:r>
              <a:rPr lang="ru-RU" sz="12800" dirty="0" smtClean="0"/>
              <a:t>нужен </a:t>
            </a:r>
            <a:r>
              <a:rPr lang="ru-RU" sz="12800" dirty="0" smtClean="0">
                <a:solidFill>
                  <a:srgbClr val="C00000"/>
                </a:solidFill>
              </a:rPr>
              <a:t>для правильной кривизны </a:t>
            </a:r>
            <a:r>
              <a:rPr lang="ru-RU" sz="12800" dirty="0" err="1" smtClean="0">
                <a:solidFill>
                  <a:srgbClr val="C00000"/>
                </a:solidFill>
              </a:rPr>
              <a:t>капсида</a:t>
            </a:r>
            <a:r>
              <a:rPr lang="ru-RU" sz="12800" dirty="0" smtClean="0"/>
              <a:t>. </a:t>
            </a:r>
            <a:r>
              <a:rPr lang="en-US" sz="12800" dirty="0" smtClean="0"/>
              <a:t>2</a:t>
            </a:r>
            <a:r>
              <a:rPr lang="ru-RU" sz="12800" dirty="0" smtClean="0"/>
              <a:t>я функция - в хозяйской клетке. </a:t>
            </a:r>
            <a:r>
              <a:rPr lang="ru-RU" sz="12800" dirty="0" err="1" smtClean="0"/>
              <a:t>Пентамер</a:t>
            </a:r>
            <a:r>
              <a:rPr lang="ru-RU" sz="12800" dirty="0" smtClean="0"/>
              <a:t> </a:t>
            </a:r>
            <a:r>
              <a:rPr lang="en-US" sz="12800" dirty="0" smtClean="0"/>
              <a:t>E </a:t>
            </a:r>
            <a:r>
              <a:rPr lang="ru-RU" sz="12800" dirty="0" smtClean="0"/>
              <a:t>является ионным каналом в мембране органеллы </a:t>
            </a:r>
            <a:r>
              <a:rPr lang="en-US" sz="12800" dirty="0" smtClean="0"/>
              <a:t>ERGIC</a:t>
            </a:r>
            <a:r>
              <a:rPr lang="ru-RU" sz="12800" baseline="30000" dirty="0" smtClean="0"/>
              <a:t>1)</a:t>
            </a:r>
            <a:r>
              <a:rPr lang="ru-RU" sz="12800" dirty="0" smtClean="0"/>
              <a:t> Некоторые </a:t>
            </a:r>
            <a:r>
              <a:rPr lang="ru-RU" sz="12800" dirty="0" err="1" smtClean="0"/>
              <a:t>коронавирусы</a:t>
            </a:r>
            <a:r>
              <a:rPr lang="ru-RU" sz="12800" dirty="0" smtClean="0"/>
              <a:t> вирусы, лишенные </a:t>
            </a:r>
            <a:r>
              <a:rPr lang="en-US" sz="12800" dirty="0" smtClean="0"/>
              <a:t>E</a:t>
            </a:r>
            <a:r>
              <a:rPr lang="ru-RU" sz="12800" dirty="0" smtClean="0"/>
              <a:t>, могут размножаться, хотя и менее патогенны</a:t>
            </a:r>
          </a:p>
          <a:p>
            <a:pPr>
              <a:spcBef>
                <a:spcPts val="600"/>
              </a:spcBef>
              <a:spcAft>
                <a:spcPts val="600"/>
              </a:spcAft>
            </a:pPr>
            <a:r>
              <a:rPr lang="en-US" sz="12800" dirty="0" smtClean="0">
                <a:solidFill>
                  <a:srgbClr val="C00000"/>
                </a:solidFill>
              </a:rPr>
              <a:t>N </a:t>
            </a:r>
            <a:r>
              <a:rPr lang="ru-RU" sz="12800" dirty="0" smtClean="0">
                <a:solidFill>
                  <a:srgbClr val="C00000"/>
                </a:solidFill>
              </a:rPr>
              <a:t>белок </a:t>
            </a:r>
            <a:r>
              <a:rPr lang="ru-RU" sz="12800" dirty="0" smtClean="0"/>
              <a:t>облепляет РНК </a:t>
            </a:r>
            <a:r>
              <a:rPr lang="ru-RU" sz="12800" dirty="0"/>
              <a:t>в </a:t>
            </a:r>
            <a:r>
              <a:rPr lang="ru-RU" sz="12800" dirty="0" err="1"/>
              <a:t>конформации</a:t>
            </a:r>
            <a:r>
              <a:rPr lang="ru-RU" sz="12800" dirty="0"/>
              <a:t> </a:t>
            </a:r>
            <a:r>
              <a:rPr lang="ru-RU" sz="12800" b="1" dirty="0">
                <a:solidFill>
                  <a:srgbClr val="C00000"/>
                </a:solidFill>
              </a:rPr>
              <a:t>бусы на </a:t>
            </a:r>
            <a:r>
              <a:rPr lang="ru-RU" sz="12800" b="1" dirty="0" smtClean="0">
                <a:solidFill>
                  <a:srgbClr val="C00000"/>
                </a:solidFill>
              </a:rPr>
              <a:t>струне</a:t>
            </a:r>
            <a:r>
              <a:rPr lang="ru-RU" sz="12800" dirty="0" smtClean="0"/>
              <a:t>. При сборке </a:t>
            </a:r>
            <a:r>
              <a:rPr lang="ru-RU" sz="12800" dirty="0" err="1" smtClean="0"/>
              <a:t>капсида</a:t>
            </a:r>
            <a:r>
              <a:rPr lang="ru-RU" sz="12800" dirty="0" smtClean="0"/>
              <a:t> он обладает удивительной </a:t>
            </a:r>
            <a:r>
              <a:rPr lang="ru-RU" sz="12800" dirty="0" smtClean="0">
                <a:solidFill>
                  <a:srgbClr val="C00000"/>
                </a:solidFill>
              </a:rPr>
              <a:t>способностью связываться только с РНК </a:t>
            </a:r>
            <a:r>
              <a:rPr lang="ru-RU" sz="12800" dirty="0" err="1" smtClean="0">
                <a:solidFill>
                  <a:srgbClr val="C00000"/>
                </a:solidFill>
              </a:rPr>
              <a:t>коронавируса</a:t>
            </a:r>
            <a:r>
              <a:rPr lang="ru-RU" sz="12800" dirty="0" smtClean="0"/>
              <a:t>!</a:t>
            </a:r>
            <a:endParaRPr lang="ru-RU" sz="6700" dirty="0" smtClean="0"/>
          </a:p>
          <a:p>
            <a:pPr marL="0" indent="0">
              <a:buNone/>
            </a:pPr>
            <a:r>
              <a:rPr lang="ru-RU" sz="9600" b="1" baseline="30000" dirty="0"/>
              <a:t>1)</a:t>
            </a:r>
            <a:r>
              <a:rPr lang="en-US" sz="9600" b="1" dirty="0"/>
              <a:t> </a:t>
            </a:r>
            <a:r>
              <a:rPr lang="ru-RU" sz="6000" b="1" dirty="0" smtClean="0"/>
              <a:t>Между </a:t>
            </a:r>
            <a:r>
              <a:rPr lang="ru-RU" sz="6000" b="1" dirty="0"/>
              <a:t>эндоплазматическим </a:t>
            </a:r>
            <a:r>
              <a:rPr lang="ru-RU" sz="6000" b="1" dirty="0" err="1"/>
              <a:t>ретикулумом</a:t>
            </a:r>
            <a:r>
              <a:rPr lang="ru-RU" sz="6000" b="1" dirty="0"/>
              <a:t> и аппаратом </a:t>
            </a:r>
            <a:r>
              <a:rPr lang="ru-RU" sz="6000" b="1" dirty="0" err="1" smtClean="0"/>
              <a:t>Гольджи</a:t>
            </a:r>
            <a:endParaRPr lang="ru-RU" sz="6000" b="1" dirty="0" smtClean="0"/>
          </a:p>
        </p:txBody>
      </p:sp>
      <p:sp>
        <p:nvSpPr>
          <p:cNvPr id="4" name="Номер слайда 3"/>
          <p:cNvSpPr>
            <a:spLocks noGrp="1"/>
          </p:cNvSpPr>
          <p:nvPr>
            <p:ph type="sldNum" sz="quarter" idx="12"/>
          </p:nvPr>
        </p:nvSpPr>
        <p:spPr/>
        <p:txBody>
          <a:bodyPr/>
          <a:lstStyle/>
          <a:p>
            <a:fld id="{51B0424B-BA00-4C1D-946A-CCF19F3E8C64}" type="slidenum">
              <a:rPr lang="ru-RU" smtClean="0"/>
              <a:pPr/>
              <a:t>19</a:t>
            </a:fld>
            <a:endParaRPr lang="ru-RU"/>
          </a:p>
        </p:txBody>
      </p:sp>
    </p:spTree>
    <p:extLst>
      <p:ext uri="{BB962C8B-B14F-4D97-AF65-F5344CB8AC3E}">
        <p14:creationId xmlns:p14="http://schemas.microsoft.com/office/powerpoint/2010/main" val="1240044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51B0424B-BA00-4C1D-946A-CCF19F3E8C64}" type="slidenum">
              <a:rPr lang="ru-RU" smtClean="0"/>
              <a:pPr/>
              <a:t>2</a:t>
            </a:fld>
            <a:endParaRPr lang="ru-RU"/>
          </a:p>
        </p:txBody>
      </p:sp>
      <p:sp>
        <p:nvSpPr>
          <p:cNvPr id="3" name="TextBox 2"/>
          <p:cNvSpPr txBox="1"/>
          <p:nvPr/>
        </p:nvSpPr>
        <p:spPr>
          <a:xfrm>
            <a:off x="731500" y="-9525"/>
            <a:ext cx="2690160" cy="6294031"/>
          </a:xfrm>
          <a:prstGeom prst="rect">
            <a:avLst/>
          </a:prstGeom>
          <a:noFill/>
        </p:spPr>
        <p:txBody>
          <a:bodyPr wrap="none" rtlCol="0">
            <a:spAutoFit/>
          </a:bodyPr>
          <a:lstStyle/>
          <a:p>
            <a:pPr>
              <a:lnSpc>
                <a:spcPct val="130000"/>
              </a:lnSpc>
            </a:pPr>
            <a:r>
              <a:rPr lang="ru-RU" sz="5400" dirty="0" smtClean="0"/>
              <a:t>М Н К</a:t>
            </a:r>
            <a:endParaRPr lang="ru-RU" sz="5400" dirty="0"/>
          </a:p>
          <a:p>
            <a:pPr>
              <a:lnSpc>
                <a:spcPct val="130000"/>
              </a:lnSpc>
            </a:pPr>
            <a:r>
              <a:rPr lang="ru-RU" sz="4800" dirty="0" smtClean="0"/>
              <a:t>Ы М Б Ш </a:t>
            </a:r>
            <a:endParaRPr lang="ru-RU" sz="4800" dirty="0"/>
          </a:p>
          <a:p>
            <a:pPr>
              <a:lnSpc>
                <a:spcPct val="130000"/>
              </a:lnSpc>
            </a:pPr>
            <a:r>
              <a:rPr lang="ru-RU" sz="4400" dirty="0" smtClean="0"/>
              <a:t>Б Ы Н К М</a:t>
            </a:r>
          </a:p>
          <a:p>
            <a:pPr>
              <a:lnSpc>
                <a:spcPct val="130000"/>
              </a:lnSpc>
            </a:pPr>
            <a:r>
              <a:rPr lang="ru-RU" sz="4000" dirty="0" smtClean="0"/>
              <a:t>И Н Ш М К</a:t>
            </a:r>
            <a:endParaRPr lang="ru-RU" sz="4000" dirty="0"/>
          </a:p>
          <a:p>
            <a:pPr>
              <a:lnSpc>
                <a:spcPct val="130000"/>
              </a:lnSpc>
            </a:pPr>
            <a:r>
              <a:rPr lang="ru-RU" sz="3600" dirty="0" smtClean="0"/>
              <a:t>Н Ш Ы И К Б</a:t>
            </a:r>
            <a:endParaRPr lang="ru-RU" sz="3600" dirty="0"/>
          </a:p>
          <a:p>
            <a:pPr>
              <a:lnSpc>
                <a:spcPct val="130000"/>
              </a:lnSpc>
            </a:pPr>
            <a:r>
              <a:rPr lang="ru-RU" sz="3200" dirty="0" smtClean="0"/>
              <a:t>Ш И Н Б К Ы</a:t>
            </a:r>
            <a:endParaRPr lang="ru-RU" sz="3200" dirty="0"/>
          </a:p>
          <a:p>
            <a:pPr>
              <a:lnSpc>
                <a:spcPct val="130000"/>
              </a:lnSpc>
            </a:pPr>
            <a:r>
              <a:rPr lang="ru-RU" sz="2800" dirty="0" smtClean="0"/>
              <a:t>К Н Ш М К Ы Б И</a:t>
            </a:r>
            <a:endParaRPr lang="ru-RU" sz="2800" dirty="0"/>
          </a:p>
          <a:p>
            <a:pPr>
              <a:lnSpc>
                <a:spcPct val="130000"/>
              </a:lnSpc>
            </a:pPr>
            <a:r>
              <a:rPr lang="ru-RU" sz="2400" dirty="0" smtClean="0"/>
              <a:t>Ы И </a:t>
            </a:r>
            <a:r>
              <a:rPr lang="ru-RU" sz="2400" dirty="0"/>
              <a:t>Ш </a:t>
            </a:r>
            <a:r>
              <a:rPr lang="ru-RU" sz="2400" dirty="0" smtClean="0"/>
              <a:t>М</a:t>
            </a:r>
            <a:r>
              <a:rPr lang="ru-RU" sz="2400" dirty="0"/>
              <a:t> И Н Б К </a:t>
            </a:r>
            <a:r>
              <a:rPr lang="ru-RU" sz="2400" dirty="0" smtClean="0"/>
              <a:t> У</a:t>
            </a:r>
            <a:endParaRPr lang="ru-RU" sz="2400" dirty="0"/>
          </a:p>
        </p:txBody>
      </p:sp>
      <p:sp>
        <p:nvSpPr>
          <p:cNvPr id="4" name="TextBox 3"/>
          <p:cNvSpPr txBox="1"/>
          <p:nvPr/>
        </p:nvSpPr>
        <p:spPr>
          <a:xfrm>
            <a:off x="5014958" y="2040"/>
            <a:ext cx="3658374" cy="6294031"/>
          </a:xfrm>
          <a:prstGeom prst="rect">
            <a:avLst/>
          </a:prstGeom>
          <a:noFill/>
        </p:spPr>
        <p:txBody>
          <a:bodyPr wrap="none" rtlCol="0">
            <a:spAutoFit/>
          </a:bodyPr>
          <a:lstStyle/>
          <a:p>
            <a:pPr>
              <a:lnSpc>
                <a:spcPct val="130000"/>
              </a:lnSpc>
            </a:pPr>
            <a:r>
              <a:rPr lang="en-US" sz="5400" dirty="0" smtClean="0"/>
              <a:t>   </a:t>
            </a:r>
            <a:r>
              <a:rPr lang="ru-RU" sz="5400" dirty="0" smtClean="0"/>
              <a:t>м н к</a:t>
            </a:r>
            <a:r>
              <a:rPr lang="en-US" sz="5400" dirty="0" smtClean="0"/>
              <a:t>     54</a:t>
            </a:r>
            <a:endParaRPr lang="ru-RU" sz="5400" dirty="0" smtClean="0"/>
          </a:p>
          <a:p>
            <a:pPr>
              <a:lnSpc>
                <a:spcPct val="130000"/>
              </a:lnSpc>
            </a:pPr>
            <a:r>
              <a:rPr lang="ru-RU" sz="4800" dirty="0" smtClean="0"/>
              <a:t>  </a:t>
            </a:r>
            <a:r>
              <a:rPr lang="en-US" sz="4800" dirty="0" smtClean="0"/>
              <a:t> </a:t>
            </a:r>
            <a:r>
              <a:rPr lang="ru-RU" sz="4800" dirty="0" smtClean="0"/>
              <a:t>ы м б ш </a:t>
            </a:r>
            <a:r>
              <a:rPr lang="en-US" sz="4800" dirty="0" smtClean="0"/>
              <a:t> 48</a:t>
            </a:r>
            <a:endParaRPr lang="ru-RU" sz="4800" dirty="0" smtClean="0"/>
          </a:p>
          <a:p>
            <a:pPr>
              <a:lnSpc>
                <a:spcPct val="130000"/>
              </a:lnSpc>
            </a:pPr>
            <a:r>
              <a:rPr lang="ru-RU" sz="4400" dirty="0" smtClean="0"/>
              <a:t>   б ы н к м</a:t>
            </a:r>
            <a:r>
              <a:rPr lang="en-US" sz="4400" dirty="0" smtClean="0"/>
              <a:t>  44</a:t>
            </a:r>
            <a:endParaRPr lang="ru-RU" sz="4400" dirty="0" smtClean="0"/>
          </a:p>
          <a:p>
            <a:pPr>
              <a:lnSpc>
                <a:spcPct val="130000"/>
              </a:lnSpc>
            </a:pPr>
            <a:r>
              <a:rPr lang="ru-RU" sz="4400" dirty="0" smtClean="0"/>
              <a:t>   </a:t>
            </a:r>
            <a:r>
              <a:rPr lang="ru-RU" sz="4000" dirty="0" smtClean="0"/>
              <a:t>и н ш м к</a:t>
            </a:r>
            <a:r>
              <a:rPr lang="en-US" sz="4000" dirty="0" smtClean="0"/>
              <a:t>    40</a:t>
            </a:r>
            <a:endParaRPr lang="ru-RU" sz="4000" dirty="0" smtClean="0"/>
          </a:p>
          <a:p>
            <a:pPr>
              <a:lnSpc>
                <a:spcPct val="130000"/>
              </a:lnSpc>
            </a:pPr>
            <a:r>
              <a:rPr lang="ru-RU" sz="3600" dirty="0" smtClean="0"/>
              <a:t>    н ш ы и к б</a:t>
            </a:r>
            <a:r>
              <a:rPr lang="en-US" sz="3600" dirty="0" smtClean="0"/>
              <a:t>   36</a:t>
            </a:r>
            <a:endParaRPr lang="ru-RU" sz="3600" dirty="0" smtClean="0"/>
          </a:p>
          <a:p>
            <a:pPr>
              <a:lnSpc>
                <a:spcPct val="130000"/>
              </a:lnSpc>
            </a:pPr>
            <a:r>
              <a:rPr lang="ru-RU" sz="3200" dirty="0" smtClean="0"/>
              <a:t>     ш и н б к ы</a:t>
            </a:r>
            <a:r>
              <a:rPr lang="en-US" sz="3200" dirty="0" smtClean="0"/>
              <a:t>      32</a:t>
            </a:r>
            <a:endParaRPr lang="ru-RU" sz="3200" dirty="0" smtClean="0"/>
          </a:p>
          <a:p>
            <a:pPr>
              <a:lnSpc>
                <a:spcPct val="130000"/>
              </a:lnSpc>
            </a:pPr>
            <a:r>
              <a:rPr lang="ru-RU" sz="2800" dirty="0" smtClean="0"/>
              <a:t>      к н ш м к ы б и</a:t>
            </a:r>
            <a:r>
              <a:rPr lang="en-US" sz="2800" dirty="0" smtClean="0"/>
              <a:t>  28</a:t>
            </a:r>
            <a:endParaRPr lang="ru-RU" sz="2800" dirty="0" smtClean="0"/>
          </a:p>
          <a:p>
            <a:pPr>
              <a:lnSpc>
                <a:spcPct val="130000"/>
              </a:lnSpc>
            </a:pPr>
            <a:r>
              <a:rPr lang="ru-RU" sz="2400" dirty="0" smtClean="0"/>
              <a:t>       ы и ш м и н б к  у</a:t>
            </a:r>
            <a:r>
              <a:rPr lang="en-US" sz="2400" dirty="0" smtClean="0"/>
              <a:t>   24</a:t>
            </a:r>
            <a:endParaRPr lang="ru-RU" sz="2400" dirty="0"/>
          </a:p>
        </p:txBody>
      </p:sp>
    </p:spTree>
    <p:extLst>
      <p:ext uri="{BB962C8B-B14F-4D97-AF65-F5344CB8AC3E}">
        <p14:creationId xmlns:p14="http://schemas.microsoft.com/office/powerpoint/2010/main" val="18359357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070" y="49360"/>
            <a:ext cx="8229600" cy="907270"/>
          </a:xfrm>
        </p:spPr>
        <p:txBody>
          <a:bodyPr>
            <a:normAutofit fontScale="90000"/>
          </a:bodyPr>
          <a:lstStyle/>
          <a:p>
            <a:r>
              <a:rPr lang="ru-RU" dirty="0" smtClean="0"/>
              <a:t/>
            </a:r>
            <a:br>
              <a:rPr lang="ru-RU" dirty="0" smtClean="0"/>
            </a:br>
            <a:r>
              <a:rPr lang="en-US" b="1" dirty="0" smtClean="0">
                <a:solidFill>
                  <a:srgbClr val="C00000"/>
                </a:solidFill>
              </a:rPr>
              <a:t>S</a:t>
            </a:r>
            <a:r>
              <a:rPr lang="ru-RU" b="1" dirty="0" smtClean="0">
                <a:solidFill>
                  <a:srgbClr val="C00000"/>
                </a:solidFill>
              </a:rPr>
              <a:t> белок</a:t>
            </a:r>
            <a:r>
              <a:rPr lang="ru-RU" b="1" dirty="0" smtClean="0"/>
              <a:t> </a:t>
            </a:r>
            <a:r>
              <a:rPr lang="ru-RU" dirty="0" smtClean="0"/>
              <a:t>главный </a:t>
            </a:r>
            <a:r>
              <a:rPr lang="ru-RU" dirty="0"/>
              <a:t>для проникновения в клетку хозяина. </a:t>
            </a:r>
            <a:r>
              <a:rPr lang="en-US" dirty="0"/>
              <a:t/>
            </a:r>
            <a:br>
              <a:rPr lang="en-US" dirty="0"/>
            </a:br>
            <a:endParaRPr lang="en-US" dirty="0"/>
          </a:p>
        </p:txBody>
      </p:sp>
      <p:sp>
        <p:nvSpPr>
          <p:cNvPr id="3" name="Номер слайда 2"/>
          <p:cNvSpPr>
            <a:spLocks noGrp="1"/>
          </p:cNvSpPr>
          <p:nvPr>
            <p:ph type="sldNum" sz="quarter" idx="12"/>
          </p:nvPr>
        </p:nvSpPr>
        <p:spPr/>
        <p:txBody>
          <a:bodyPr/>
          <a:lstStyle/>
          <a:p>
            <a:fld id="{51B0424B-BA00-4C1D-946A-CCF19F3E8C64}" type="slidenum">
              <a:rPr lang="ru-RU" smtClean="0"/>
              <a:pPr/>
              <a:t>20</a:t>
            </a:fld>
            <a:endParaRPr lang="ru-RU"/>
          </a:p>
        </p:txBody>
      </p:sp>
      <p:sp>
        <p:nvSpPr>
          <p:cNvPr id="4" name="TextBox 3"/>
          <p:cNvSpPr txBox="1"/>
          <p:nvPr/>
        </p:nvSpPr>
        <p:spPr>
          <a:xfrm>
            <a:off x="193830" y="1062339"/>
            <a:ext cx="5491915" cy="523220"/>
          </a:xfrm>
          <a:prstGeom prst="rect">
            <a:avLst/>
          </a:prstGeom>
          <a:noFill/>
        </p:spPr>
        <p:txBody>
          <a:bodyPr wrap="square" rtlCol="0">
            <a:spAutoFit/>
          </a:bodyPr>
          <a:lstStyle/>
          <a:p>
            <a:r>
              <a:rPr lang="ru-RU" sz="2800" dirty="0" err="1" smtClean="0"/>
              <a:t>Шипик</a:t>
            </a:r>
            <a:r>
              <a:rPr lang="ru-RU" sz="2800" dirty="0" smtClean="0"/>
              <a:t> короны состоит </a:t>
            </a:r>
            <a:r>
              <a:rPr lang="ru-RU" sz="2800" dirty="0"/>
              <a:t>из трех </a:t>
            </a:r>
            <a:r>
              <a:rPr lang="en-US" sz="2800" dirty="0"/>
              <a:t>S</a:t>
            </a:r>
            <a:r>
              <a:rPr lang="ru-RU" sz="2800" dirty="0" smtClean="0"/>
              <a:t>.</a:t>
            </a:r>
            <a:endParaRPr lang="en-US" dirty="0"/>
          </a:p>
        </p:txBody>
      </p:sp>
      <p:sp>
        <p:nvSpPr>
          <p:cNvPr id="5" name="Заголовок 1"/>
          <p:cNvSpPr txBox="1">
            <a:spLocks/>
          </p:cNvSpPr>
          <p:nvPr/>
        </p:nvSpPr>
        <p:spPr>
          <a:xfrm>
            <a:off x="166295" y="1599317"/>
            <a:ext cx="8833150" cy="129201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3200" dirty="0" smtClean="0"/>
              <a:t>Клетка защищена мембраной, как крепостная стена, но со всех сторон.</a:t>
            </a:r>
            <a:endParaRPr lang="en-US" sz="3200" dirty="0"/>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608" y="2891330"/>
            <a:ext cx="5552385" cy="3840400"/>
          </a:xfrm>
          <a:prstGeom prst="rect">
            <a:avLst/>
          </a:prstGeom>
        </p:spPr>
      </p:pic>
      <p:sp>
        <p:nvSpPr>
          <p:cNvPr id="7" name="Прямоугольник 6"/>
          <p:cNvSpPr/>
          <p:nvPr/>
        </p:nvSpPr>
        <p:spPr>
          <a:xfrm>
            <a:off x="5608936" y="3437657"/>
            <a:ext cx="3610070" cy="954107"/>
          </a:xfrm>
          <a:prstGeom prst="rect">
            <a:avLst/>
          </a:prstGeom>
        </p:spPr>
        <p:txBody>
          <a:bodyPr wrap="square">
            <a:spAutoFit/>
          </a:bodyPr>
          <a:lstStyle/>
          <a:p>
            <a:r>
              <a:rPr lang="ru-RU" sz="2800" dirty="0"/>
              <a:t>Наверное, так вирусы </a:t>
            </a:r>
            <a:endParaRPr lang="ru-RU" sz="2800" dirty="0" smtClean="0"/>
          </a:p>
          <a:p>
            <a:r>
              <a:rPr lang="ru-RU" sz="2800" dirty="0" smtClean="0"/>
              <a:t>нападают </a:t>
            </a:r>
            <a:r>
              <a:rPr lang="ru-RU" sz="2800" dirty="0"/>
              <a:t>на клетки?</a:t>
            </a:r>
          </a:p>
        </p:txBody>
      </p:sp>
    </p:spTree>
    <p:extLst>
      <p:ext uri="{BB962C8B-B14F-4D97-AF65-F5344CB8AC3E}">
        <p14:creationId xmlns:p14="http://schemas.microsoft.com/office/powerpoint/2010/main" val="36196445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1" y="33565"/>
            <a:ext cx="9065385" cy="630275"/>
          </a:xfrm>
        </p:spPr>
        <p:txBody>
          <a:bodyPr>
            <a:noAutofit/>
          </a:bodyPr>
          <a:lstStyle/>
          <a:p>
            <a:r>
              <a:rPr lang="en-US" sz="4000" dirty="0" smtClean="0"/>
              <a:t>S – </a:t>
            </a:r>
            <a:r>
              <a:rPr lang="ru-RU" sz="4000" dirty="0" smtClean="0"/>
              <a:t>троянский конь</a:t>
            </a:r>
            <a:endParaRPr lang="en-US" sz="4000" dirty="0"/>
          </a:p>
        </p:txBody>
      </p:sp>
      <p:sp>
        <p:nvSpPr>
          <p:cNvPr id="2" name="Номер слайда 1"/>
          <p:cNvSpPr>
            <a:spLocks noGrp="1"/>
          </p:cNvSpPr>
          <p:nvPr>
            <p:ph type="sldNum" sz="quarter" idx="12"/>
          </p:nvPr>
        </p:nvSpPr>
        <p:spPr/>
        <p:txBody>
          <a:bodyPr/>
          <a:lstStyle/>
          <a:p>
            <a:fld id="{51B0424B-BA00-4C1D-946A-CCF19F3E8C64}" type="slidenum">
              <a:rPr lang="ru-RU" smtClean="0"/>
              <a:pPr/>
              <a:t>21</a:t>
            </a:fld>
            <a:endParaRPr lang="ru-RU"/>
          </a:p>
        </p:txBody>
      </p:sp>
      <p:sp>
        <p:nvSpPr>
          <p:cNvPr id="7" name="Заголовок 1"/>
          <p:cNvSpPr txBox="1">
            <a:spLocks/>
          </p:cNvSpPr>
          <p:nvPr/>
        </p:nvSpPr>
        <p:spPr>
          <a:xfrm>
            <a:off x="234042" y="832098"/>
            <a:ext cx="8909958" cy="578451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1800"/>
              </a:spcAft>
            </a:pPr>
            <a:r>
              <a:rPr lang="ru-RU" sz="3200" dirty="0" smtClean="0"/>
              <a:t>В </a:t>
            </a:r>
            <a:r>
              <a:rPr lang="ru-RU" sz="3200" dirty="0"/>
              <a:t>крепости есть ворота. Для прохода – надо предъявить пропуск. </a:t>
            </a:r>
            <a:br>
              <a:rPr lang="ru-RU" sz="3200" dirty="0"/>
            </a:br>
            <a:r>
              <a:rPr lang="en-US" sz="3200" dirty="0" smtClean="0"/>
              <a:t>S-</a:t>
            </a:r>
            <a:r>
              <a:rPr lang="ru-RU" sz="3200" dirty="0" smtClean="0"/>
              <a:t>белок </a:t>
            </a:r>
            <a:r>
              <a:rPr lang="ru-RU" sz="3200" dirty="0" err="1" smtClean="0">
                <a:solidFill>
                  <a:srgbClr val="C00000"/>
                </a:solidFill>
              </a:rPr>
              <a:t>мимикрирует</a:t>
            </a:r>
            <a:r>
              <a:rPr lang="ru-RU" sz="3200" dirty="0" smtClean="0">
                <a:solidFill>
                  <a:srgbClr val="C00000"/>
                </a:solidFill>
              </a:rPr>
              <a:t> под белок человека</a:t>
            </a:r>
            <a:r>
              <a:rPr lang="ru-RU" sz="3200" dirty="0" smtClean="0"/>
              <a:t>, с которым знаком рецептор, который называ</a:t>
            </a:r>
            <a:r>
              <a:rPr lang="ru-RU" sz="3200" dirty="0"/>
              <a:t>е</a:t>
            </a:r>
            <a:r>
              <a:rPr lang="ru-RU" sz="3200" dirty="0" smtClean="0"/>
              <a:t>тся </a:t>
            </a:r>
            <a:r>
              <a:rPr lang="en-US" sz="3200" dirty="0" smtClean="0"/>
              <a:t>ACE2 – </a:t>
            </a:r>
            <a:r>
              <a:rPr lang="ru-RU" sz="3200" dirty="0" err="1" smtClean="0"/>
              <a:t>ангиотензин</a:t>
            </a:r>
            <a:r>
              <a:rPr lang="ru-RU" sz="3200" dirty="0" smtClean="0"/>
              <a:t> превращающий фермент 2.</a:t>
            </a:r>
          </a:p>
          <a:p>
            <a:pPr algn="l">
              <a:spcAft>
                <a:spcPts val="1800"/>
              </a:spcAft>
            </a:pPr>
            <a:r>
              <a:rPr lang="ru-RU" sz="3200" dirty="0" smtClean="0"/>
              <a:t>Получив добро, </a:t>
            </a:r>
            <a:r>
              <a:rPr lang="en-US" sz="3200" dirty="0" smtClean="0"/>
              <a:t>S </a:t>
            </a:r>
            <a:r>
              <a:rPr lang="ru-RU" sz="3200" dirty="0"/>
              <a:t>стягивает </a:t>
            </a:r>
            <a:r>
              <a:rPr lang="ru-RU" sz="3200" dirty="0" smtClean="0"/>
              <a:t>мембрану </a:t>
            </a:r>
            <a:r>
              <a:rPr lang="ru-RU" sz="3200" dirty="0"/>
              <a:t>вируса </a:t>
            </a:r>
            <a:r>
              <a:rPr lang="ru-RU" sz="3200" dirty="0" smtClean="0"/>
              <a:t>и мембрану хозяйской клетки; мембраны сливаются.</a:t>
            </a:r>
          </a:p>
          <a:p>
            <a:pPr algn="l">
              <a:spcAft>
                <a:spcPts val="1800"/>
              </a:spcAft>
            </a:pPr>
            <a:r>
              <a:rPr lang="en-US" sz="3200" dirty="0" smtClean="0">
                <a:solidFill>
                  <a:srgbClr val="C00000"/>
                </a:solidFill>
              </a:rPr>
              <a:t>S-</a:t>
            </a:r>
            <a:r>
              <a:rPr lang="ru-RU" sz="3200" dirty="0" smtClean="0">
                <a:solidFill>
                  <a:srgbClr val="C00000"/>
                </a:solidFill>
              </a:rPr>
              <a:t>белком определяется кого и какую ткань заражает вирус</a:t>
            </a:r>
            <a:endParaRPr lang="en-US" sz="3200" dirty="0">
              <a:solidFill>
                <a:srgbClr val="C00000"/>
              </a:solidFill>
            </a:endParaRPr>
          </a:p>
        </p:txBody>
      </p:sp>
    </p:spTree>
    <p:extLst>
      <p:ext uri="{BB962C8B-B14F-4D97-AF65-F5344CB8AC3E}">
        <p14:creationId xmlns:p14="http://schemas.microsoft.com/office/powerpoint/2010/main" val="32175894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51B0424B-BA00-4C1D-946A-CCF19F3E8C64}" type="slidenum">
              <a:rPr lang="ru-RU" smtClean="0"/>
              <a:pPr/>
              <a:t>22</a:t>
            </a:fld>
            <a:endParaRPr lang="ru-RU"/>
          </a:p>
        </p:txBody>
      </p:sp>
      <p:pic>
        <p:nvPicPr>
          <p:cNvPr id="3" name="Рисунок 2"/>
          <p:cNvPicPr>
            <a:picLocks noChangeAspect="1"/>
          </p:cNvPicPr>
          <p:nvPr/>
        </p:nvPicPr>
        <p:blipFill rotWithShape="1">
          <a:blip r:embed="rId2">
            <a:extLst>
              <a:ext uri="{28A0092B-C50C-407E-A947-70E740481C1C}">
                <a14:useLocalDpi xmlns:a14="http://schemas.microsoft.com/office/drawing/2010/main" val="0"/>
              </a:ext>
            </a:extLst>
          </a:blip>
          <a:srcRect l="5385" t="19369" b="8180"/>
          <a:stretch/>
        </p:blipFill>
        <p:spPr>
          <a:xfrm>
            <a:off x="385855" y="702245"/>
            <a:ext cx="4723180" cy="2649945"/>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855" y="3424237"/>
            <a:ext cx="4876800" cy="3114675"/>
          </a:xfrm>
          <a:prstGeom prst="rect">
            <a:avLst/>
          </a:prstGeom>
        </p:spPr>
      </p:pic>
      <p:sp>
        <p:nvSpPr>
          <p:cNvPr id="5" name="TextBox 4"/>
          <p:cNvSpPr txBox="1"/>
          <p:nvPr/>
        </p:nvSpPr>
        <p:spPr>
          <a:xfrm>
            <a:off x="5110265" y="603848"/>
            <a:ext cx="4081823" cy="1569660"/>
          </a:xfrm>
          <a:prstGeom prst="rect">
            <a:avLst/>
          </a:prstGeom>
          <a:noFill/>
        </p:spPr>
        <p:txBody>
          <a:bodyPr wrap="none" rtlCol="0">
            <a:spAutoFit/>
          </a:bodyPr>
          <a:lstStyle/>
          <a:p>
            <a:r>
              <a:rPr lang="ru-RU" sz="2400" dirty="0" smtClean="0"/>
              <a:t>В мембране есть каналы </a:t>
            </a:r>
            <a:br>
              <a:rPr lang="ru-RU" sz="2400" dirty="0" smtClean="0"/>
            </a:br>
            <a:r>
              <a:rPr lang="ru-RU" sz="2400" dirty="0" smtClean="0"/>
              <a:t>(ворота)и рецепторы – </a:t>
            </a:r>
          </a:p>
          <a:p>
            <a:r>
              <a:rPr lang="ru-RU" sz="2400" dirty="0" smtClean="0"/>
              <a:t>белки для передачи сигналов</a:t>
            </a:r>
          </a:p>
          <a:p>
            <a:r>
              <a:rPr lang="ru-RU" sz="2400" dirty="0" smtClean="0"/>
              <a:t>(«бойницы»</a:t>
            </a:r>
            <a:r>
              <a:rPr lang="ru-RU" sz="2400" dirty="0"/>
              <a:t>?</a:t>
            </a:r>
            <a:r>
              <a:rPr lang="ru-RU" sz="2400" dirty="0" smtClean="0"/>
              <a:t>) и …</a:t>
            </a:r>
            <a:endParaRPr lang="en-US" sz="2400" dirty="0"/>
          </a:p>
        </p:txBody>
      </p:sp>
      <p:sp>
        <p:nvSpPr>
          <p:cNvPr id="6" name="TextBox 5"/>
          <p:cNvSpPr txBox="1"/>
          <p:nvPr/>
        </p:nvSpPr>
        <p:spPr>
          <a:xfrm>
            <a:off x="5493720" y="3056190"/>
            <a:ext cx="3302830" cy="3662541"/>
          </a:xfrm>
          <a:prstGeom prst="rect">
            <a:avLst/>
          </a:prstGeom>
          <a:noFill/>
        </p:spPr>
        <p:txBody>
          <a:bodyPr wrap="square" rtlCol="0">
            <a:spAutoFit/>
          </a:bodyPr>
          <a:lstStyle/>
          <a:p>
            <a:r>
              <a:rPr lang="ru-RU" sz="2800" dirty="0" smtClean="0"/>
              <a:t>«Крепостная стена» состоит из липидного </a:t>
            </a:r>
            <a:r>
              <a:rPr lang="ru-RU" sz="2800" dirty="0" err="1" smtClean="0"/>
              <a:t>бислоя</a:t>
            </a:r>
            <a:r>
              <a:rPr lang="en-US" sz="2800" dirty="0" smtClean="0"/>
              <a:t>.</a:t>
            </a:r>
          </a:p>
          <a:p>
            <a:endParaRPr lang="en-US" sz="2800" dirty="0"/>
          </a:p>
          <a:p>
            <a:r>
              <a:rPr lang="ru-RU" sz="2400" dirty="0" smtClean="0"/>
              <a:t>Липиды – вещества не любящие воду и образующие пленки, как жир на поверхности воды</a:t>
            </a:r>
            <a:r>
              <a:rPr lang="ru-RU" dirty="0" smtClean="0"/>
              <a:t> </a:t>
            </a:r>
            <a:endParaRPr lang="en-US" dirty="0"/>
          </a:p>
        </p:txBody>
      </p:sp>
    </p:spTree>
    <p:extLst>
      <p:ext uri="{BB962C8B-B14F-4D97-AF65-F5344CB8AC3E}">
        <p14:creationId xmlns:p14="http://schemas.microsoft.com/office/powerpoint/2010/main" val="21089426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9143999" cy="1143000"/>
          </a:xfrm>
        </p:spPr>
        <p:txBody>
          <a:bodyPr>
            <a:noAutofit/>
          </a:bodyPr>
          <a:lstStyle/>
          <a:p>
            <a:r>
              <a:rPr lang="en-US" sz="3600" dirty="0" smtClean="0"/>
              <a:t>S-</a:t>
            </a:r>
            <a:r>
              <a:rPr lang="ru-RU" sz="3200" dirty="0" smtClean="0"/>
              <a:t>белок стягивает мембраны вируса и клетки.   Хозяйские </a:t>
            </a:r>
            <a:r>
              <a:rPr lang="ru-RU" sz="3200" dirty="0" smtClean="0">
                <a:solidFill>
                  <a:srgbClr val="C00000"/>
                </a:solidFill>
              </a:rPr>
              <a:t>протеазы</a:t>
            </a:r>
            <a:r>
              <a:rPr lang="ru-RU" sz="3200" dirty="0" smtClean="0"/>
              <a:t> должны его разрезать!</a:t>
            </a:r>
            <a:endParaRPr lang="en-US" sz="3600" dirty="0"/>
          </a:p>
        </p:txBody>
      </p:sp>
      <p:sp>
        <p:nvSpPr>
          <p:cNvPr id="3" name="Номер слайда 2"/>
          <p:cNvSpPr>
            <a:spLocks noGrp="1"/>
          </p:cNvSpPr>
          <p:nvPr>
            <p:ph type="sldNum" sz="quarter" idx="12"/>
          </p:nvPr>
        </p:nvSpPr>
        <p:spPr/>
        <p:txBody>
          <a:bodyPr/>
          <a:lstStyle/>
          <a:p>
            <a:fld id="{51B0424B-BA00-4C1D-946A-CCF19F3E8C64}" type="slidenum">
              <a:rPr lang="ru-RU" smtClean="0"/>
              <a:pPr/>
              <a:t>23</a:t>
            </a:fld>
            <a:endParaRPr lang="ru-RU"/>
          </a:p>
        </p:txBody>
      </p:sp>
      <p:pic>
        <p:nvPicPr>
          <p:cNvPr id="4" name="Рисунок 3"/>
          <p:cNvPicPr>
            <a:picLocks noChangeAspect="1"/>
          </p:cNvPicPr>
          <p:nvPr/>
        </p:nvPicPr>
        <p:blipFill rotWithShape="1">
          <a:blip r:embed="rId2"/>
          <a:srcRect t="1386" b="-1386"/>
          <a:stretch/>
        </p:blipFill>
        <p:spPr>
          <a:xfrm>
            <a:off x="540913" y="1548000"/>
            <a:ext cx="7753129" cy="4212000"/>
          </a:xfrm>
          <a:prstGeom prst="rect">
            <a:avLst/>
          </a:prstGeom>
        </p:spPr>
      </p:pic>
      <p:sp>
        <p:nvSpPr>
          <p:cNvPr id="5" name="Прямоугольник 4"/>
          <p:cNvSpPr/>
          <p:nvPr/>
        </p:nvSpPr>
        <p:spPr>
          <a:xfrm>
            <a:off x="1" y="5637260"/>
            <a:ext cx="8834954" cy="646331"/>
          </a:xfrm>
          <a:prstGeom prst="rect">
            <a:avLst/>
          </a:prstGeom>
        </p:spPr>
        <p:txBody>
          <a:bodyPr wrap="square">
            <a:spAutoFit/>
          </a:bodyPr>
          <a:lstStyle/>
          <a:p>
            <a:r>
              <a:rPr lang="en-US" dirty="0" err="1"/>
              <a:t>Heald</a:t>
            </a:r>
            <a:r>
              <a:rPr lang="en-US" dirty="0"/>
              <a:t>-Sargent, Gallagher. Ready, set, fuse! The coronavirus spike protein and acquisition of fusion competence, Viruses 4 (2012) 557–580.</a:t>
            </a:r>
          </a:p>
        </p:txBody>
      </p:sp>
      <p:sp>
        <p:nvSpPr>
          <p:cNvPr id="6" name="Прямоугольник 5"/>
          <p:cNvSpPr/>
          <p:nvPr/>
        </p:nvSpPr>
        <p:spPr>
          <a:xfrm>
            <a:off x="3936885" y="1417638"/>
            <a:ext cx="4627613" cy="1200329"/>
          </a:xfrm>
          <a:prstGeom prst="rect">
            <a:avLst/>
          </a:prstGeom>
        </p:spPr>
        <p:txBody>
          <a:bodyPr wrap="none">
            <a:spAutoFit/>
          </a:bodyPr>
          <a:lstStyle/>
          <a:p>
            <a:r>
              <a:rPr lang="ru-RU" sz="2400" dirty="0" smtClean="0"/>
              <a:t>Протеаза – белок, который может</a:t>
            </a:r>
            <a:br>
              <a:rPr lang="ru-RU" sz="2400" dirty="0" smtClean="0"/>
            </a:br>
            <a:r>
              <a:rPr lang="ru-RU" sz="2400" dirty="0" smtClean="0"/>
              <a:t>расщеплять другие белки в </a:t>
            </a:r>
            <a:br>
              <a:rPr lang="ru-RU" sz="2400" dirty="0" smtClean="0"/>
            </a:br>
            <a:r>
              <a:rPr lang="ru-RU" sz="2400" dirty="0" smtClean="0"/>
              <a:t>определенном </a:t>
            </a:r>
            <a:r>
              <a:rPr lang="ru-RU" dirty="0" smtClean="0"/>
              <a:t>(не всегда)</a:t>
            </a:r>
            <a:r>
              <a:rPr lang="ru-RU" sz="2400" dirty="0" smtClean="0"/>
              <a:t> месте</a:t>
            </a:r>
            <a:endParaRPr lang="en-US" sz="2400" dirty="0"/>
          </a:p>
        </p:txBody>
      </p:sp>
      <p:sp>
        <p:nvSpPr>
          <p:cNvPr id="8" name="TextBox 7"/>
          <p:cNvSpPr txBox="1"/>
          <p:nvPr/>
        </p:nvSpPr>
        <p:spPr>
          <a:xfrm>
            <a:off x="5039840" y="5018081"/>
            <a:ext cx="3704669" cy="646331"/>
          </a:xfrm>
          <a:prstGeom prst="rect">
            <a:avLst/>
          </a:prstGeom>
          <a:noFill/>
          <a:ln w="19050">
            <a:solidFill>
              <a:schemeClr val="accent1"/>
            </a:solidFill>
          </a:ln>
        </p:spPr>
        <p:txBody>
          <a:bodyPr wrap="none" rtlCol="0">
            <a:spAutoFit/>
          </a:bodyPr>
          <a:lstStyle/>
          <a:p>
            <a:r>
              <a:rPr lang="ru-RU" dirty="0" smtClean="0"/>
              <a:t>Рецептор является </a:t>
            </a:r>
            <a:r>
              <a:rPr lang="ru-RU" dirty="0" err="1" smtClean="0"/>
              <a:t>экзопептидазой</a:t>
            </a:r>
            <a:r>
              <a:rPr lang="ru-RU" dirty="0" smtClean="0"/>
              <a:t>.</a:t>
            </a:r>
            <a:br>
              <a:rPr lang="ru-RU" dirty="0" smtClean="0"/>
            </a:br>
            <a:r>
              <a:rPr lang="ru-RU" dirty="0" smtClean="0"/>
              <a:t>Кто отрезает </a:t>
            </a:r>
            <a:r>
              <a:rPr lang="en-US" dirty="0" smtClean="0"/>
              <a:t>S1 </a:t>
            </a:r>
            <a:r>
              <a:rPr lang="ru-RU" dirty="0" smtClean="0"/>
              <a:t>от </a:t>
            </a:r>
            <a:r>
              <a:rPr lang="en-US" dirty="0" smtClean="0"/>
              <a:t>S2</a:t>
            </a:r>
            <a:r>
              <a:rPr lang="ru-RU" dirty="0" smtClean="0"/>
              <a:t>?</a:t>
            </a:r>
            <a:endParaRPr lang="en-US" dirty="0"/>
          </a:p>
        </p:txBody>
      </p:sp>
      <p:cxnSp>
        <p:nvCxnSpPr>
          <p:cNvPr id="10" name="Прямая со стрелкой 9"/>
          <p:cNvCxnSpPr>
            <a:stCxn id="8" idx="1"/>
          </p:cNvCxnSpPr>
          <p:nvPr/>
        </p:nvCxnSpPr>
        <p:spPr>
          <a:xfrm flipH="1" flipV="1">
            <a:off x="1538005" y="4158695"/>
            <a:ext cx="3501835" cy="118255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36864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fld id="{51B0424B-BA00-4C1D-946A-CCF19F3E8C64}" type="slidenum">
              <a:rPr lang="ru-RU" smtClean="0"/>
              <a:pPr/>
              <a:t>24</a:t>
            </a:fld>
            <a:endParaRPr lang="ru-RU"/>
          </a:p>
        </p:txBody>
      </p:sp>
      <p:sp>
        <p:nvSpPr>
          <p:cNvPr id="7" name="TextBox 6"/>
          <p:cNvSpPr txBox="1"/>
          <p:nvPr/>
        </p:nvSpPr>
        <p:spPr>
          <a:xfrm>
            <a:off x="233330" y="330727"/>
            <a:ext cx="8564315" cy="830997"/>
          </a:xfrm>
          <a:prstGeom prst="rect">
            <a:avLst/>
          </a:prstGeom>
          <a:noFill/>
        </p:spPr>
        <p:txBody>
          <a:bodyPr wrap="square" rtlCol="0">
            <a:spAutoFit/>
          </a:bodyPr>
          <a:lstStyle/>
          <a:p>
            <a:r>
              <a:rPr lang="ru-RU" sz="2400" dirty="0" smtClean="0"/>
              <a:t>Размеры разных клеток человека   см. в интернете, например,</a:t>
            </a:r>
            <a:br>
              <a:rPr lang="ru-RU" sz="2400" dirty="0" smtClean="0"/>
            </a:br>
            <a:r>
              <a:rPr lang="en-US" sz="2400" dirty="0" smtClean="0"/>
              <a:t>https</a:t>
            </a:r>
            <a:r>
              <a:rPr lang="en-US" sz="2400" dirty="0"/>
              <a:t>://www.youtube.com/watch?reload=9&amp;v=qz53ud-i_sY</a:t>
            </a:r>
            <a:r>
              <a:rPr lang="ru-RU" sz="2400" dirty="0" smtClean="0"/>
              <a:t>                     </a:t>
            </a:r>
            <a:endParaRPr lang="en-US" sz="2400" dirty="0"/>
          </a:p>
        </p:txBody>
      </p:sp>
      <p:sp>
        <p:nvSpPr>
          <p:cNvPr id="8" name="TextBox 7"/>
          <p:cNvSpPr txBox="1"/>
          <p:nvPr/>
        </p:nvSpPr>
        <p:spPr>
          <a:xfrm>
            <a:off x="309045" y="1239110"/>
            <a:ext cx="7681000" cy="461665"/>
          </a:xfrm>
          <a:prstGeom prst="rect">
            <a:avLst/>
          </a:prstGeom>
          <a:noFill/>
        </p:spPr>
        <p:txBody>
          <a:bodyPr wrap="square" rtlCol="0">
            <a:spAutoFit/>
          </a:bodyPr>
          <a:lstStyle/>
          <a:p>
            <a:r>
              <a:rPr lang="ru-RU" sz="2400" dirty="0" smtClean="0"/>
              <a:t>Толщина мембраны (липидного </a:t>
            </a:r>
            <a:r>
              <a:rPr lang="ru-RU" sz="2400" dirty="0" err="1" smtClean="0"/>
              <a:t>бислоя</a:t>
            </a:r>
            <a:r>
              <a:rPr lang="ru-RU" sz="2400" dirty="0" smtClean="0"/>
              <a:t>)  -  5 </a:t>
            </a:r>
            <a:r>
              <a:rPr lang="ru-RU" sz="2400" dirty="0" err="1" smtClean="0"/>
              <a:t>нм</a:t>
            </a:r>
            <a:endParaRPr lang="en-US" sz="2400" dirty="0"/>
          </a:p>
        </p:txBody>
      </p:sp>
      <p:sp>
        <p:nvSpPr>
          <p:cNvPr id="9" name="TextBox 8"/>
          <p:cNvSpPr txBox="1"/>
          <p:nvPr/>
        </p:nvSpPr>
        <p:spPr>
          <a:xfrm>
            <a:off x="317396" y="1718469"/>
            <a:ext cx="5727810" cy="1200329"/>
          </a:xfrm>
          <a:prstGeom prst="rect">
            <a:avLst/>
          </a:prstGeom>
          <a:noFill/>
        </p:spPr>
        <p:txBody>
          <a:bodyPr wrap="square" rtlCol="0">
            <a:spAutoFit/>
          </a:bodyPr>
          <a:lstStyle/>
          <a:p>
            <a:r>
              <a:rPr lang="ru-RU" sz="2400" dirty="0" smtClean="0"/>
              <a:t>1 метр = 1 000 миллиметров</a:t>
            </a:r>
          </a:p>
          <a:p>
            <a:r>
              <a:rPr lang="ru-RU" sz="2400" dirty="0" smtClean="0"/>
              <a:t>1миллиметр = 1 000 микрометров</a:t>
            </a:r>
          </a:p>
          <a:p>
            <a:r>
              <a:rPr lang="ru-RU" sz="2400" dirty="0" smtClean="0"/>
              <a:t>1 микрометр = 1 000 нанометров</a:t>
            </a:r>
            <a:endParaRPr lang="en-US" sz="2400" dirty="0"/>
          </a:p>
        </p:txBody>
      </p:sp>
      <p:sp>
        <p:nvSpPr>
          <p:cNvPr id="10" name="TextBox 9"/>
          <p:cNvSpPr txBox="1"/>
          <p:nvPr/>
        </p:nvSpPr>
        <p:spPr>
          <a:xfrm>
            <a:off x="424260" y="3121760"/>
            <a:ext cx="8108920" cy="2062103"/>
          </a:xfrm>
          <a:prstGeom prst="rect">
            <a:avLst/>
          </a:prstGeom>
          <a:noFill/>
        </p:spPr>
        <p:txBody>
          <a:bodyPr wrap="square" rtlCol="0">
            <a:spAutoFit/>
          </a:bodyPr>
          <a:lstStyle/>
          <a:p>
            <a:r>
              <a:rPr lang="ru-RU" sz="3200" dirty="0" smtClean="0">
                <a:solidFill>
                  <a:srgbClr val="C00000"/>
                </a:solidFill>
              </a:rPr>
              <a:t>Задача 2 </a:t>
            </a:r>
            <a:r>
              <a:rPr lang="ru-RU" sz="3200" dirty="0" smtClean="0"/>
              <a:t>(классика). Возьмем примерно шарообразную клетку человека. Увеличим ее до размера арбуза. Какой толщины будет мембрана?</a:t>
            </a:r>
            <a:endParaRPr lang="en-US" sz="3200" dirty="0"/>
          </a:p>
        </p:txBody>
      </p:sp>
    </p:spTree>
    <p:extLst>
      <p:ext uri="{BB962C8B-B14F-4D97-AF65-F5344CB8AC3E}">
        <p14:creationId xmlns:p14="http://schemas.microsoft.com/office/powerpoint/2010/main" val="32209669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r>
              <a:rPr lang="ru-RU" dirty="0" err="1" smtClean="0"/>
              <a:t>Коронавирус</a:t>
            </a:r>
            <a:r>
              <a:rPr lang="ru-RU" dirty="0" smtClean="0"/>
              <a:t> </a:t>
            </a:r>
            <a:r>
              <a:rPr lang="en-US" dirty="0" smtClean="0"/>
              <a:t>MERS-</a:t>
            </a:r>
            <a:r>
              <a:rPr lang="en-US" dirty="0" err="1" smtClean="0"/>
              <a:t>CoV</a:t>
            </a:r>
            <a:r>
              <a:rPr lang="en-US" dirty="0" smtClean="0"/>
              <a:t> </a:t>
            </a:r>
            <a:r>
              <a:rPr lang="ru-RU" dirty="0" smtClean="0"/>
              <a:t/>
            </a:r>
            <a:br>
              <a:rPr lang="ru-RU" dirty="0" smtClean="0"/>
            </a:br>
            <a:r>
              <a:rPr lang="ru-RU" sz="3200" dirty="0" smtClean="0"/>
              <a:t>микрофотография, раскрашенная</a:t>
            </a:r>
            <a:endParaRPr lang="en-US" sz="3200" dirty="0"/>
          </a:p>
        </p:txBody>
      </p:sp>
      <p:sp>
        <p:nvSpPr>
          <p:cNvPr id="2" name="Номер слайда 1"/>
          <p:cNvSpPr>
            <a:spLocks noGrp="1"/>
          </p:cNvSpPr>
          <p:nvPr>
            <p:ph type="sldNum" sz="quarter" idx="12"/>
          </p:nvPr>
        </p:nvSpPr>
        <p:spPr/>
        <p:txBody>
          <a:bodyPr/>
          <a:lstStyle/>
          <a:p>
            <a:fld id="{51B0424B-BA00-4C1D-946A-CCF19F3E8C64}" type="slidenum">
              <a:rPr lang="ru-RU" smtClean="0"/>
              <a:pPr/>
              <a:t>25</a:t>
            </a:fld>
            <a:endParaRPr lang="ru-RU"/>
          </a:p>
        </p:txBody>
      </p:sp>
      <p:pic>
        <p:nvPicPr>
          <p:cNvPr id="10242" name="Picture 2" descr="https://thespinoff.co.nz/wp-content/uploads/2020/01/GettyImages-151032915-850x5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665" y="1681161"/>
            <a:ext cx="8096250" cy="4857751"/>
          </a:xfrm>
          <a:prstGeom prst="rect">
            <a:avLst/>
          </a:prstGeom>
          <a:noFill/>
          <a:extLst>
            <a:ext uri="{909E8E84-426E-40DD-AFC4-6F175D3DCCD1}">
              <a14:hiddenFill xmlns:a14="http://schemas.microsoft.com/office/drawing/2010/main">
                <a:solidFill>
                  <a:srgbClr val="FFFFFF"/>
                </a:solidFill>
              </a14:hiddenFill>
            </a:ext>
          </a:extLst>
        </p:spPr>
      </p:pic>
      <p:cxnSp>
        <p:nvCxnSpPr>
          <p:cNvPr id="5" name="Прямая соединительная линия 4"/>
          <p:cNvCxnSpPr/>
          <p:nvPr/>
        </p:nvCxnSpPr>
        <p:spPr>
          <a:xfrm>
            <a:off x="6338630" y="3851455"/>
            <a:ext cx="215068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980197" y="3379175"/>
            <a:ext cx="867545" cy="369332"/>
          </a:xfrm>
          <a:prstGeom prst="rect">
            <a:avLst/>
          </a:prstGeom>
          <a:noFill/>
        </p:spPr>
        <p:txBody>
          <a:bodyPr wrap="none" rtlCol="0">
            <a:spAutoFit/>
          </a:bodyPr>
          <a:lstStyle/>
          <a:p>
            <a:r>
              <a:rPr lang="ru-RU" dirty="0" smtClean="0">
                <a:solidFill>
                  <a:schemeClr val="bg1"/>
                </a:solidFill>
              </a:rPr>
              <a:t>125 </a:t>
            </a:r>
            <a:r>
              <a:rPr lang="ru-RU" dirty="0" err="1" smtClean="0">
                <a:solidFill>
                  <a:schemeClr val="bg1"/>
                </a:solidFill>
              </a:rPr>
              <a:t>нм</a:t>
            </a:r>
            <a:endParaRPr lang="en-US" dirty="0">
              <a:solidFill>
                <a:schemeClr val="bg1"/>
              </a:solidFill>
            </a:endParaRPr>
          </a:p>
        </p:txBody>
      </p:sp>
    </p:spTree>
    <p:extLst>
      <p:ext uri="{BB962C8B-B14F-4D97-AF65-F5344CB8AC3E}">
        <p14:creationId xmlns:p14="http://schemas.microsoft.com/office/powerpoint/2010/main" val="39035534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Гены и белки</a:t>
            </a:r>
            <a:endParaRPr lang="en-US" dirty="0"/>
          </a:p>
        </p:txBody>
      </p:sp>
      <p:sp>
        <p:nvSpPr>
          <p:cNvPr id="3" name="Текст 2"/>
          <p:cNvSpPr>
            <a:spLocks noGrp="1"/>
          </p:cNvSpPr>
          <p:nvPr>
            <p:ph type="body" idx="1"/>
          </p:nvPr>
        </p:nvSpPr>
        <p:spPr/>
        <p:txBody>
          <a:bodyPr>
            <a:normAutofit/>
          </a:bodyPr>
          <a:lstStyle/>
          <a:p>
            <a:r>
              <a:rPr lang="ru-RU" sz="2800" dirty="0" smtClean="0"/>
              <a:t>На примере белка </a:t>
            </a:r>
            <a:r>
              <a:rPr lang="en-US" sz="2800" dirty="0" smtClean="0"/>
              <a:t>E</a:t>
            </a:r>
            <a:endParaRPr lang="en-US" sz="2800" dirty="0"/>
          </a:p>
        </p:txBody>
      </p:sp>
      <p:sp>
        <p:nvSpPr>
          <p:cNvPr id="4" name="Номер слайда 3"/>
          <p:cNvSpPr>
            <a:spLocks noGrp="1"/>
          </p:cNvSpPr>
          <p:nvPr>
            <p:ph type="sldNum" sz="quarter" idx="12"/>
          </p:nvPr>
        </p:nvSpPr>
        <p:spPr/>
        <p:txBody>
          <a:bodyPr/>
          <a:lstStyle/>
          <a:p>
            <a:fld id="{51B0424B-BA00-4C1D-946A-CCF19F3E8C64}" type="slidenum">
              <a:rPr lang="ru-RU" smtClean="0"/>
              <a:pPr/>
              <a:t>26</a:t>
            </a:fld>
            <a:endParaRPr lang="ru-RU"/>
          </a:p>
        </p:txBody>
      </p:sp>
    </p:spTree>
    <p:extLst>
      <p:ext uri="{BB962C8B-B14F-4D97-AF65-F5344CB8AC3E}">
        <p14:creationId xmlns:p14="http://schemas.microsoft.com/office/powerpoint/2010/main" val="8145393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25" y="0"/>
            <a:ext cx="8229600" cy="817460"/>
          </a:xfrm>
        </p:spPr>
        <p:txBody>
          <a:bodyPr/>
          <a:lstStyle/>
          <a:p>
            <a:r>
              <a:rPr lang="ru-RU" dirty="0" smtClean="0"/>
              <a:t>Ген белка</a:t>
            </a:r>
            <a:r>
              <a:rPr lang="en-US" dirty="0" smtClean="0"/>
              <a:t> </a:t>
            </a:r>
            <a:r>
              <a:rPr lang="en-US" dirty="0"/>
              <a:t>E</a:t>
            </a:r>
          </a:p>
        </p:txBody>
      </p:sp>
      <p:sp>
        <p:nvSpPr>
          <p:cNvPr id="3" name="Номер слайда 2"/>
          <p:cNvSpPr>
            <a:spLocks noGrp="1"/>
          </p:cNvSpPr>
          <p:nvPr>
            <p:ph type="sldNum" sz="quarter" idx="12"/>
          </p:nvPr>
        </p:nvSpPr>
        <p:spPr/>
        <p:txBody>
          <a:bodyPr/>
          <a:lstStyle/>
          <a:p>
            <a:fld id="{51B0424B-BA00-4C1D-946A-CCF19F3E8C64}" type="slidenum">
              <a:rPr lang="ru-RU" smtClean="0"/>
              <a:pPr/>
              <a:t>27</a:t>
            </a:fld>
            <a:endParaRPr lang="ru-RU" dirty="0"/>
          </a:p>
        </p:txBody>
      </p:sp>
      <p:sp>
        <p:nvSpPr>
          <p:cNvPr id="5" name="Прямоугольник 4"/>
          <p:cNvSpPr/>
          <p:nvPr/>
        </p:nvSpPr>
        <p:spPr>
          <a:xfrm>
            <a:off x="462665" y="841828"/>
            <a:ext cx="8410545" cy="5293757"/>
          </a:xfrm>
          <a:prstGeom prst="rect">
            <a:avLst/>
          </a:prstGeom>
        </p:spPr>
        <p:txBody>
          <a:bodyPr wrap="square">
            <a:spAutoFit/>
          </a:bodyPr>
          <a:lstStyle/>
          <a:p>
            <a:r>
              <a:rPr lang="ru-RU" dirty="0"/>
              <a:t>&gt;NC_045512.2:26195-26522 </a:t>
            </a:r>
            <a:r>
              <a:rPr lang="ru-RU" dirty="0" err="1"/>
              <a:t>Wuhan</a:t>
            </a:r>
            <a:r>
              <a:rPr lang="ru-RU" dirty="0"/>
              <a:t> </a:t>
            </a:r>
            <a:r>
              <a:rPr lang="ru-RU" dirty="0" err="1"/>
              <a:t>seafood</a:t>
            </a:r>
            <a:r>
              <a:rPr lang="ru-RU" dirty="0"/>
              <a:t> </a:t>
            </a:r>
            <a:r>
              <a:rPr lang="ru-RU" dirty="0" err="1"/>
              <a:t>market</a:t>
            </a:r>
            <a:r>
              <a:rPr lang="ru-RU" dirty="0"/>
              <a:t> </a:t>
            </a:r>
            <a:r>
              <a:rPr lang="ru-RU" dirty="0" err="1"/>
              <a:t>pneumonia</a:t>
            </a:r>
            <a:r>
              <a:rPr lang="ru-RU" dirty="0"/>
              <a:t> </a:t>
            </a:r>
            <a:r>
              <a:rPr lang="ru-RU" dirty="0" err="1"/>
              <a:t>virus</a:t>
            </a:r>
            <a:r>
              <a:rPr lang="ru-RU" dirty="0"/>
              <a:t> </a:t>
            </a:r>
            <a:r>
              <a:rPr lang="ru-RU" dirty="0" err="1"/>
              <a:t>complete</a:t>
            </a:r>
            <a:r>
              <a:rPr lang="ru-RU" dirty="0"/>
              <a:t> </a:t>
            </a:r>
            <a:r>
              <a:rPr lang="ru-RU" dirty="0" err="1"/>
              <a:t>genome</a:t>
            </a:r>
            <a:endParaRPr lang="ru-RU" dirty="0"/>
          </a:p>
          <a:p>
            <a:r>
              <a:rPr lang="ru-RU" sz="3200" dirty="0" smtClean="0">
                <a:latin typeface="Courier New" panose="02070309020205020404" pitchFamily="49" charset="0"/>
                <a:cs typeface="Courier New" panose="02070309020205020404" pitchFamily="49" charset="0"/>
              </a:rPr>
              <a:t>CGACGACTACTAGCGTGCCTTTGTAAGCACAAGCTGATGAGTACGAACTT</a:t>
            </a:r>
            <a:r>
              <a:rPr lang="ru-RU" sz="3200" b="1" dirty="0" smtClean="0">
                <a:latin typeface="Courier New" panose="02070309020205020404" pitchFamily="49" charset="0"/>
                <a:cs typeface="Courier New" panose="02070309020205020404" pitchFamily="49" charset="0"/>
              </a:rPr>
              <a:t>ATGTACTCATTCGTTTCGGAAGAGACAGGTACGTTAATAGTTAATAGCGTACTTCTTTTTCTTGCTTTCGTGGTATTCTTGCTAGTTACACTAGCCATCCTTACTGCGCTTCGATTGTGTGCGTACTGCTGCAATATTGTTAACGTGAGTCTTGTAAAACCTTCTTTTTACGTTTACTCTCGTGTTAAAAATCTGAATTCTTCTAGAGTTCCTGATCTTCTGGTCTAA</a:t>
            </a:r>
            <a:r>
              <a:rPr lang="ru-RU" sz="3200" dirty="0" smtClean="0">
                <a:latin typeface="Courier New" panose="02070309020205020404" pitchFamily="49" charset="0"/>
                <a:cs typeface="Courier New" panose="02070309020205020404" pitchFamily="49" charset="0"/>
              </a:rPr>
              <a:t>ACGAACTAAATATTATATTAGTTTTTCTGTTTGGAACTTTAATTTTAGCC</a:t>
            </a:r>
            <a:endParaRPr lang="ru-RU" sz="32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4061540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2785"/>
            <a:ext cx="8229600" cy="542822"/>
          </a:xfrm>
        </p:spPr>
        <p:txBody>
          <a:bodyPr>
            <a:normAutofit fontScale="90000"/>
          </a:bodyPr>
          <a:lstStyle/>
          <a:p>
            <a:r>
              <a:rPr lang="ru-RU" dirty="0" smtClean="0"/>
              <a:t>Белок </a:t>
            </a:r>
            <a:r>
              <a:rPr lang="en-US" dirty="0" smtClean="0"/>
              <a:t>E </a:t>
            </a:r>
            <a:r>
              <a:rPr lang="ru-RU" dirty="0" err="1" smtClean="0"/>
              <a:t>коронавируса</a:t>
            </a:r>
            <a:r>
              <a:rPr lang="ru-RU" dirty="0" smtClean="0"/>
              <a:t> </a:t>
            </a:r>
            <a:r>
              <a:rPr lang="en-US" dirty="0"/>
              <a:t>SARS-CoV-2</a:t>
            </a:r>
            <a:endParaRPr lang="ru-RU" dirty="0"/>
          </a:p>
        </p:txBody>
      </p:sp>
      <p:sp>
        <p:nvSpPr>
          <p:cNvPr id="3" name="Номер слайда 2"/>
          <p:cNvSpPr>
            <a:spLocks noGrp="1"/>
          </p:cNvSpPr>
          <p:nvPr>
            <p:ph type="sldNum" sz="quarter" idx="12"/>
          </p:nvPr>
        </p:nvSpPr>
        <p:spPr/>
        <p:txBody>
          <a:bodyPr/>
          <a:lstStyle/>
          <a:p>
            <a:fld id="{51B0424B-BA00-4C1D-946A-CCF19F3E8C64}" type="slidenum">
              <a:rPr lang="ru-RU" smtClean="0"/>
              <a:pPr/>
              <a:t>28</a:t>
            </a:fld>
            <a:endParaRPr lang="ru-RU"/>
          </a:p>
        </p:txBody>
      </p:sp>
      <p:sp>
        <p:nvSpPr>
          <p:cNvPr id="4" name="Прямоугольник 3"/>
          <p:cNvSpPr/>
          <p:nvPr/>
        </p:nvSpPr>
        <p:spPr>
          <a:xfrm>
            <a:off x="232235" y="781600"/>
            <a:ext cx="8679530" cy="1200329"/>
          </a:xfrm>
          <a:prstGeom prst="rect">
            <a:avLst/>
          </a:prstGeom>
        </p:spPr>
        <p:txBody>
          <a:bodyPr wrap="square">
            <a:spAutoFit/>
          </a:bodyPr>
          <a:lstStyle/>
          <a:p>
            <a:r>
              <a:rPr lang="ru-RU" b="1" dirty="0">
                <a:latin typeface="Courier New" panose="02070309020205020404" pitchFamily="49" charset="0"/>
                <a:cs typeface="Courier New" panose="02070309020205020404" pitchFamily="49" charset="0"/>
              </a:rPr>
              <a:t>ATG</a:t>
            </a:r>
            <a:r>
              <a:rPr lang="ru-RU" dirty="0">
                <a:latin typeface="Courier New" panose="02070309020205020404" pitchFamily="49" charset="0"/>
                <a:cs typeface="Courier New" panose="02070309020205020404" pitchFamily="49" charset="0"/>
              </a:rPr>
              <a:t>TACTCATTCGTTTCGGAAGAGACAGGTACGTTAATAGTTAATAGCGTACTTCTTTTTCTTGCTTTCGTGGTATTCTTGCTAGTTACACTAGCCATCCTTACTGCGCTTCGATTGTGTGCGTACTGCTGCAATATTGTTAACGTGAGTCTTGTAAAACCTTCTTTTTACGTTTACTCTCGTGTTAAAAATCTGAATTCTTCTAGAGTTCCTGATCTTCTGGTC</a:t>
            </a:r>
            <a:r>
              <a:rPr lang="ru-RU" b="1" dirty="0">
                <a:latin typeface="Courier New" panose="02070309020205020404" pitchFamily="49" charset="0"/>
                <a:cs typeface="Courier New" panose="02070309020205020404" pitchFamily="49" charset="0"/>
              </a:rPr>
              <a:t>TAA</a:t>
            </a:r>
            <a:endParaRPr lang="ru-RU" b="1" dirty="0"/>
          </a:p>
        </p:txBody>
      </p:sp>
      <p:sp>
        <p:nvSpPr>
          <p:cNvPr id="6" name="Rectangle 2"/>
          <p:cNvSpPr>
            <a:spLocks noChangeArrowheads="1"/>
          </p:cNvSpPr>
          <p:nvPr/>
        </p:nvSpPr>
        <p:spPr bwMode="auto">
          <a:xfrm>
            <a:off x="336933" y="2191992"/>
            <a:ext cx="8574832" cy="184665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4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&gt;YP_009724392.1 </a:t>
            </a:r>
            <a:r>
              <a:rPr kumimoji="0" lang="ru-RU" altLang="ru-RU" sz="2400" b="0" i="0" u="none" strike="noStrike" cap="none" normalizeH="0" baseline="0" dirty="0" err="1" smtClean="0">
                <a:ln>
                  <a:noFill/>
                </a:ln>
                <a:solidFill>
                  <a:srgbClr val="000000"/>
                </a:solidFill>
                <a:effectLst/>
                <a:latin typeface="Courier New" panose="02070309020205020404" pitchFamily="49" charset="0"/>
                <a:cs typeface="Courier New" panose="02070309020205020404" pitchFamily="49" charset="0"/>
              </a:rPr>
              <a:t>envelope</a:t>
            </a:r>
            <a:r>
              <a:rPr kumimoji="0" lang="ru-RU" altLang="ru-RU" sz="24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t>
            </a:r>
            <a:r>
              <a:rPr kumimoji="0" lang="ru-RU" altLang="ru-RU" sz="2400" b="0" i="0" u="none" strike="noStrike" cap="none" normalizeH="0" baseline="0" dirty="0" err="1" smtClean="0">
                <a:ln>
                  <a:noFill/>
                </a:ln>
                <a:solidFill>
                  <a:srgbClr val="000000"/>
                </a:solidFill>
                <a:effectLst/>
                <a:latin typeface="Courier New" panose="02070309020205020404" pitchFamily="49" charset="0"/>
                <a:cs typeface="Courier New" panose="02070309020205020404" pitchFamily="49" charset="0"/>
              </a:rPr>
              <a:t>protein</a:t>
            </a:r>
            <a:endParaRPr kumimoji="0" lang="en-US" altLang="ru-RU" sz="24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3200" b="1"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MYSFVSEETGTLIVNSVLLFLAFVVFLLVTLAIL</a:t>
            </a:r>
            <a:endParaRPr kumimoji="0" lang="en-US" altLang="ru-RU" sz="3200" b="1"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3200" b="1"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TALRLCAYCCNIVNVSLVKPSFYVYSRVKNLNSS</a:t>
            </a:r>
            <a:endParaRPr kumimoji="0" lang="en-US" altLang="ru-RU" sz="3200" b="1"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3200" b="1"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VPDLLV</a:t>
            </a:r>
            <a:r>
              <a:rPr kumimoji="0" lang="ru-RU" altLang="ru-RU" sz="3200" b="1" i="0" u="none" strike="noStrike" cap="none" normalizeH="0" baseline="0" dirty="0" smtClean="0">
                <a:ln>
                  <a:noFill/>
                </a:ln>
                <a:solidFill>
                  <a:schemeClr val="tx1"/>
                </a:solidFill>
                <a:effectLst/>
              </a:rPr>
              <a:t> </a:t>
            </a:r>
            <a:endParaRPr kumimoji="0" lang="ru-RU" altLang="ru-RU" sz="3200" b="1" i="0" u="none" strike="noStrike" cap="none" normalizeH="0" baseline="0" dirty="0" smtClean="0">
              <a:ln>
                <a:noFill/>
              </a:ln>
              <a:solidFill>
                <a:schemeClr val="tx1"/>
              </a:solidFill>
              <a:effectLst/>
              <a:latin typeface="Arial" panose="020B0604020202020204" pitchFamily="34" charset="0"/>
            </a:endParaRPr>
          </a:p>
        </p:txBody>
      </p:sp>
      <p:sp>
        <p:nvSpPr>
          <p:cNvPr id="8" name="TextBox 7"/>
          <p:cNvSpPr txBox="1"/>
          <p:nvPr/>
        </p:nvSpPr>
        <p:spPr>
          <a:xfrm>
            <a:off x="232235" y="5001047"/>
            <a:ext cx="655949" cy="369332"/>
          </a:xfrm>
          <a:prstGeom prst="rect">
            <a:avLst/>
          </a:prstGeom>
          <a:noFill/>
        </p:spPr>
        <p:txBody>
          <a:bodyPr wrap="none" rtlCol="0">
            <a:spAutoFit/>
          </a:bodyPr>
          <a:lstStyle/>
          <a:p>
            <a:r>
              <a:rPr lang="en-US" dirty="0" smtClean="0"/>
              <a:t>5X29</a:t>
            </a:r>
            <a:endParaRPr lang="ru-RU" dirty="0"/>
          </a:p>
        </p:txBody>
      </p:sp>
      <p:pic>
        <p:nvPicPr>
          <p:cNvPr id="9" name="Рисунок 8"/>
          <p:cNvPicPr>
            <a:picLocks noChangeAspect="1"/>
          </p:cNvPicPr>
          <p:nvPr/>
        </p:nvPicPr>
        <p:blipFill>
          <a:blip r:embed="rId2"/>
          <a:stretch>
            <a:fillRect/>
          </a:stretch>
        </p:blipFill>
        <p:spPr>
          <a:xfrm>
            <a:off x="901722" y="4042306"/>
            <a:ext cx="3212483" cy="2865188"/>
          </a:xfrm>
          <a:prstGeom prst="rect">
            <a:avLst/>
          </a:prstGeom>
        </p:spPr>
      </p:pic>
      <p:pic>
        <p:nvPicPr>
          <p:cNvPr id="10" name="Рисунок 9"/>
          <p:cNvPicPr>
            <a:picLocks noChangeAspect="1"/>
          </p:cNvPicPr>
          <p:nvPr/>
        </p:nvPicPr>
        <p:blipFill>
          <a:blip r:embed="rId3"/>
          <a:stretch>
            <a:fillRect/>
          </a:stretch>
        </p:blipFill>
        <p:spPr>
          <a:xfrm>
            <a:off x="4108988" y="4008961"/>
            <a:ext cx="2983117" cy="2831111"/>
          </a:xfrm>
          <a:prstGeom prst="rect">
            <a:avLst/>
          </a:prstGeom>
        </p:spPr>
      </p:pic>
      <p:sp>
        <p:nvSpPr>
          <p:cNvPr id="11" name="TextBox 10"/>
          <p:cNvSpPr txBox="1"/>
          <p:nvPr/>
        </p:nvSpPr>
        <p:spPr>
          <a:xfrm>
            <a:off x="6965001" y="4539194"/>
            <a:ext cx="2073869" cy="1477328"/>
          </a:xfrm>
          <a:prstGeom prst="rect">
            <a:avLst/>
          </a:prstGeom>
          <a:noFill/>
        </p:spPr>
        <p:txBody>
          <a:bodyPr wrap="square" rtlCol="0">
            <a:spAutoFit/>
          </a:bodyPr>
          <a:lstStyle/>
          <a:p>
            <a:r>
              <a:rPr lang="ru-RU" dirty="0" smtClean="0"/>
              <a:t>Модель </a:t>
            </a:r>
            <a:r>
              <a:rPr lang="en-US" dirty="0" smtClean="0"/>
              <a:t>SARS-</a:t>
            </a:r>
            <a:r>
              <a:rPr lang="en-US" dirty="0" err="1" smtClean="0"/>
              <a:t>CoV</a:t>
            </a:r>
            <a:r>
              <a:rPr lang="ru-RU" dirty="0" smtClean="0"/>
              <a:t>, построенная с помощью многомерного ЯМР </a:t>
            </a:r>
            <a:endParaRPr lang="ru-RU" dirty="0"/>
          </a:p>
        </p:txBody>
      </p:sp>
      <p:cxnSp>
        <p:nvCxnSpPr>
          <p:cNvPr id="7" name="Прямая соединительная линия 6"/>
          <p:cNvCxnSpPr/>
          <p:nvPr/>
        </p:nvCxnSpPr>
        <p:spPr>
          <a:xfrm>
            <a:off x="5600546" y="3640750"/>
            <a:ext cx="315629" cy="3199322"/>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a:off x="6553200" y="3640750"/>
            <a:ext cx="245077" cy="3080725"/>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24845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5425" y="198133"/>
            <a:ext cx="8988575" cy="542822"/>
          </a:xfrm>
        </p:spPr>
        <p:txBody>
          <a:bodyPr>
            <a:normAutofit fontScale="90000"/>
          </a:bodyPr>
          <a:lstStyle/>
          <a:p>
            <a:r>
              <a:rPr lang="ru-RU" dirty="0" smtClean="0"/>
              <a:t>Как </a:t>
            </a:r>
            <a:r>
              <a:rPr lang="ru-RU" dirty="0" err="1" smtClean="0"/>
              <a:t>биоинформатики</a:t>
            </a:r>
            <a:r>
              <a:rPr lang="ru-RU" dirty="0" smtClean="0"/>
              <a:t> получают белок?</a:t>
            </a:r>
            <a:endParaRPr lang="ru-RU" dirty="0"/>
          </a:p>
        </p:txBody>
      </p:sp>
      <p:sp>
        <p:nvSpPr>
          <p:cNvPr id="3" name="Номер слайда 2"/>
          <p:cNvSpPr>
            <a:spLocks noGrp="1"/>
          </p:cNvSpPr>
          <p:nvPr>
            <p:ph type="sldNum" sz="quarter" idx="12"/>
          </p:nvPr>
        </p:nvSpPr>
        <p:spPr/>
        <p:txBody>
          <a:bodyPr/>
          <a:lstStyle/>
          <a:p>
            <a:fld id="{51B0424B-BA00-4C1D-946A-CCF19F3E8C64}" type="slidenum">
              <a:rPr lang="ru-RU" smtClean="0"/>
              <a:pPr/>
              <a:t>29</a:t>
            </a:fld>
            <a:endParaRPr lang="ru-RU"/>
          </a:p>
        </p:txBody>
      </p:sp>
      <p:sp>
        <p:nvSpPr>
          <p:cNvPr id="6" name="Rectangle 2"/>
          <p:cNvSpPr>
            <a:spLocks noChangeArrowheads="1"/>
          </p:cNvSpPr>
          <p:nvPr/>
        </p:nvSpPr>
        <p:spPr bwMode="auto">
          <a:xfrm>
            <a:off x="453050" y="4120290"/>
            <a:ext cx="8393323" cy="196977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3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&gt;YP_009724392.1 </a:t>
            </a:r>
            <a:r>
              <a:rPr kumimoji="0" lang="ru-RU" altLang="ru-RU" sz="3200" b="0" i="0" u="none" strike="noStrike" cap="none" normalizeH="0" baseline="0" dirty="0" err="1" smtClean="0">
                <a:ln>
                  <a:noFill/>
                </a:ln>
                <a:solidFill>
                  <a:srgbClr val="000000"/>
                </a:solidFill>
                <a:effectLst/>
                <a:latin typeface="Courier New" panose="02070309020205020404" pitchFamily="49" charset="0"/>
                <a:cs typeface="Courier New" panose="02070309020205020404" pitchFamily="49" charset="0"/>
              </a:rPr>
              <a:t>envelope</a:t>
            </a:r>
            <a:r>
              <a:rPr kumimoji="0" lang="ru-RU" altLang="ru-RU" sz="3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t>
            </a:r>
            <a:r>
              <a:rPr kumimoji="0" lang="ru-RU" altLang="ru-RU" sz="3200" b="0" i="0" u="none" strike="noStrike" cap="none" normalizeH="0" baseline="0" dirty="0" err="1" smtClean="0">
                <a:ln>
                  <a:noFill/>
                </a:ln>
                <a:solidFill>
                  <a:srgbClr val="000000"/>
                </a:solidFill>
                <a:effectLst/>
                <a:latin typeface="Courier New" panose="02070309020205020404" pitchFamily="49" charset="0"/>
                <a:cs typeface="Courier New" panose="02070309020205020404" pitchFamily="49" charset="0"/>
              </a:rPr>
              <a:t>protein</a:t>
            </a:r>
            <a:endParaRPr kumimoji="0" lang="en-US" altLang="ru-RU" sz="3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3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MYSFVSEETGTLIVNSVLLFLAFVVFLLVTLAIL</a:t>
            </a:r>
            <a:endParaRPr kumimoji="0" lang="en-US" altLang="ru-RU" sz="3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3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TALRLCAYCCNIVNVSLVKPSFYVYSRVKNLNSS</a:t>
            </a:r>
            <a:endParaRPr kumimoji="0" lang="en-US" altLang="ru-RU" sz="3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32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VPDLLV</a:t>
            </a:r>
            <a:r>
              <a:rPr kumimoji="0" lang="ru-RU" altLang="ru-RU" sz="3200" b="0" i="0" u="none" strike="noStrike" cap="none" normalizeH="0" baseline="0" dirty="0" smtClean="0">
                <a:ln>
                  <a:noFill/>
                </a:ln>
                <a:solidFill>
                  <a:schemeClr val="tx1"/>
                </a:solidFill>
                <a:effectLst/>
              </a:rPr>
              <a:t> </a:t>
            </a:r>
            <a:endParaRPr kumimoji="0" lang="ru-RU" altLang="ru-RU" sz="3200" b="0" i="0" u="none" strike="noStrike" cap="none" normalizeH="0" baseline="0" dirty="0" smtClean="0">
              <a:ln>
                <a:noFill/>
              </a:ln>
              <a:solidFill>
                <a:schemeClr val="tx1"/>
              </a:solidFill>
              <a:effectLst/>
              <a:latin typeface="Arial" panose="020B0604020202020204" pitchFamily="34" charset="0"/>
            </a:endParaRPr>
          </a:p>
        </p:txBody>
      </p:sp>
      <p:sp>
        <p:nvSpPr>
          <p:cNvPr id="8" name="Прямоугольник 7"/>
          <p:cNvSpPr/>
          <p:nvPr/>
        </p:nvSpPr>
        <p:spPr>
          <a:xfrm>
            <a:off x="577880" y="923530"/>
            <a:ext cx="6603090" cy="2554545"/>
          </a:xfrm>
          <a:prstGeom prst="rect">
            <a:avLst/>
          </a:prstGeom>
        </p:spPr>
        <p:txBody>
          <a:bodyPr wrap="none">
            <a:spAutoFit/>
          </a:bodyPr>
          <a:lstStyle/>
          <a:p>
            <a:r>
              <a:rPr lang="ru-RU" sz="3200" b="1" dirty="0" smtClean="0">
                <a:latin typeface="Courier New" panose="02070309020205020404" pitchFamily="49" charset="0"/>
                <a:cs typeface="Courier New" panose="02070309020205020404" pitchFamily="49" charset="0"/>
              </a:rPr>
              <a:t>ATG</a:t>
            </a:r>
            <a:r>
              <a:rPr lang="en-US" sz="3200" b="1" dirty="0" smtClean="0">
                <a:latin typeface="Courier New" panose="02070309020205020404" pitchFamily="49" charset="0"/>
                <a:cs typeface="Courier New" panose="02070309020205020404" pitchFamily="49" charset="0"/>
              </a:rPr>
              <a:t>|</a:t>
            </a:r>
            <a:r>
              <a:rPr lang="ru-RU" sz="3200" dirty="0" smtClean="0">
                <a:latin typeface="Courier New" panose="02070309020205020404" pitchFamily="49" charset="0"/>
                <a:cs typeface="Courier New" panose="02070309020205020404" pitchFamily="49" charset="0"/>
              </a:rPr>
              <a:t>TAC</a:t>
            </a:r>
            <a:r>
              <a:rPr lang="en-US" sz="3200" dirty="0" smtClean="0">
                <a:latin typeface="Courier New" panose="02070309020205020404" pitchFamily="49" charset="0"/>
                <a:cs typeface="Courier New" panose="02070309020205020404" pitchFamily="49" charset="0"/>
              </a:rPr>
              <a:t>|</a:t>
            </a:r>
            <a:r>
              <a:rPr lang="ru-RU" sz="3200" dirty="0" smtClean="0">
                <a:latin typeface="Courier New" panose="02070309020205020404" pitchFamily="49" charset="0"/>
                <a:cs typeface="Courier New" panose="02070309020205020404" pitchFamily="49" charset="0"/>
              </a:rPr>
              <a:t>TCA</a:t>
            </a:r>
            <a:r>
              <a:rPr lang="en-US" sz="3200" dirty="0" smtClean="0">
                <a:latin typeface="Courier New" panose="02070309020205020404" pitchFamily="49" charset="0"/>
                <a:cs typeface="Courier New" panose="02070309020205020404" pitchFamily="49" charset="0"/>
              </a:rPr>
              <a:t>|</a:t>
            </a:r>
            <a:r>
              <a:rPr lang="ru-RU" sz="3200" dirty="0" smtClean="0">
                <a:latin typeface="Courier New" panose="02070309020205020404" pitchFamily="49" charset="0"/>
                <a:cs typeface="Courier New" panose="02070309020205020404" pitchFamily="49" charset="0"/>
              </a:rPr>
              <a:t>TTC</a:t>
            </a:r>
            <a:r>
              <a:rPr lang="en-US" sz="3200" dirty="0" smtClean="0">
                <a:latin typeface="Courier New" panose="02070309020205020404" pitchFamily="49" charset="0"/>
                <a:cs typeface="Courier New" panose="02070309020205020404" pitchFamily="49" charset="0"/>
              </a:rPr>
              <a:t>|</a:t>
            </a:r>
            <a:r>
              <a:rPr lang="ru-RU" sz="3200" dirty="0" smtClean="0">
                <a:latin typeface="Courier New" panose="02070309020205020404" pitchFamily="49" charset="0"/>
                <a:cs typeface="Courier New" panose="02070309020205020404" pitchFamily="49" charset="0"/>
              </a:rPr>
              <a:t>GTT</a:t>
            </a:r>
            <a:r>
              <a:rPr lang="en-US" sz="3200" dirty="0" smtClean="0">
                <a:latin typeface="Courier New" panose="02070309020205020404" pitchFamily="49" charset="0"/>
                <a:cs typeface="Courier New" panose="02070309020205020404" pitchFamily="49" charset="0"/>
              </a:rPr>
              <a:t>|</a:t>
            </a:r>
            <a:r>
              <a:rPr lang="ru-RU" sz="3200" dirty="0" smtClean="0">
                <a:latin typeface="Courier New" panose="02070309020205020404" pitchFamily="49" charset="0"/>
                <a:cs typeface="Courier New" panose="02070309020205020404" pitchFamily="49" charset="0"/>
              </a:rPr>
              <a:t>TCG</a:t>
            </a:r>
            <a:r>
              <a:rPr lang="en-US" sz="3200" dirty="0" smtClean="0">
                <a:latin typeface="Courier New" panose="02070309020205020404" pitchFamily="49" charset="0"/>
                <a:cs typeface="Courier New" panose="02070309020205020404" pitchFamily="49" charset="0"/>
              </a:rPr>
              <a:t>| …</a:t>
            </a:r>
          </a:p>
          <a:p>
            <a:r>
              <a:rPr lang="en-US" sz="3200" b="1" dirty="0" smtClean="0">
                <a:latin typeface="Courier New" panose="02070309020205020404" pitchFamily="49" charset="0"/>
                <a:cs typeface="Courier New" panose="02070309020205020404" pitchFamily="49" charset="0"/>
              </a:rPr>
              <a:t> M   Y   S   F   V   S</a:t>
            </a:r>
            <a:r>
              <a:rPr lang="en-US" sz="3200" dirty="0" smtClean="0">
                <a:latin typeface="Courier New" panose="02070309020205020404" pitchFamily="49" charset="0"/>
                <a:cs typeface="Courier New" panose="02070309020205020404" pitchFamily="49" charset="0"/>
              </a:rPr>
              <a:t>   …</a:t>
            </a:r>
          </a:p>
          <a:p>
            <a:r>
              <a:rPr lang="en-US" sz="3200" dirty="0" smtClean="0">
                <a:latin typeface="Courier New" panose="02070309020205020404" pitchFamily="49" charset="0"/>
                <a:cs typeface="Courier New" panose="02070309020205020404" pitchFamily="49" charset="0"/>
              </a:rPr>
              <a:t>……………………………………………………………………</a:t>
            </a:r>
          </a:p>
          <a:p>
            <a:r>
              <a:rPr lang="en-US" sz="3200" dirty="0" smtClean="0">
                <a:latin typeface="Courier New" panose="02070309020205020404" pitchFamily="49" charset="0"/>
                <a:cs typeface="Courier New" panose="02070309020205020404" pitchFamily="49" charset="0"/>
              </a:rPr>
              <a:t>……|</a:t>
            </a:r>
            <a:r>
              <a:rPr lang="ru-RU" sz="3200" dirty="0" smtClean="0">
                <a:latin typeface="Courier New" panose="02070309020205020404" pitchFamily="49" charset="0"/>
                <a:cs typeface="Courier New" panose="02070309020205020404" pitchFamily="49" charset="0"/>
              </a:rPr>
              <a:t>CCT</a:t>
            </a:r>
            <a:r>
              <a:rPr lang="en-US" sz="3200" dirty="0" smtClean="0">
                <a:latin typeface="Courier New" panose="02070309020205020404" pitchFamily="49" charset="0"/>
                <a:cs typeface="Courier New" panose="02070309020205020404" pitchFamily="49" charset="0"/>
              </a:rPr>
              <a:t>|</a:t>
            </a:r>
            <a:r>
              <a:rPr lang="ru-RU" sz="3200" dirty="0" smtClean="0">
                <a:latin typeface="Courier New" panose="02070309020205020404" pitchFamily="49" charset="0"/>
                <a:cs typeface="Courier New" panose="02070309020205020404" pitchFamily="49" charset="0"/>
              </a:rPr>
              <a:t>GAT</a:t>
            </a:r>
            <a:r>
              <a:rPr lang="en-US" sz="3200" dirty="0" smtClean="0">
                <a:latin typeface="Courier New" panose="02070309020205020404" pitchFamily="49" charset="0"/>
                <a:cs typeface="Courier New" panose="02070309020205020404" pitchFamily="49" charset="0"/>
              </a:rPr>
              <a:t>|</a:t>
            </a:r>
            <a:r>
              <a:rPr lang="ru-RU" sz="3200" dirty="0" smtClean="0">
                <a:latin typeface="Courier New" panose="02070309020205020404" pitchFamily="49" charset="0"/>
                <a:cs typeface="Courier New" panose="02070309020205020404" pitchFamily="49" charset="0"/>
              </a:rPr>
              <a:t>CTT</a:t>
            </a:r>
            <a:r>
              <a:rPr lang="en-US" sz="3200" dirty="0" smtClean="0">
                <a:latin typeface="Courier New" panose="02070309020205020404" pitchFamily="49" charset="0"/>
                <a:cs typeface="Courier New" panose="02070309020205020404" pitchFamily="49" charset="0"/>
              </a:rPr>
              <a:t>|</a:t>
            </a:r>
            <a:r>
              <a:rPr lang="ru-RU" sz="3200" dirty="0" smtClean="0">
                <a:latin typeface="Courier New" panose="02070309020205020404" pitchFamily="49" charset="0"/>
                <a:cs typeface="Courier New" panose="02070309020205020404" pitchFamily="49" charset="0"/>
              </a:rPr>
              <a:t>CTG</a:t>
            </a:r>
            <a:r>
              <a:rPr lang="en-US" sz="3200" dirty="0" smtClean="0">
                <a:latin typeface="Courier New" panose="02070309020205020404" pitchFamily="49" charset="0"/>
                <a:cs typeface="Courier New" panose="02070309020205020404" pitchFamily="49" charset="0"/>
              </a:rPr>
              <a:t>|</a:t>
            </a:r>
            <a:r>
              <a:rPr lang="ru-RU" sz="3200" dirty="0" smtClean="0">
                <a:latin typeface="Courier New" panose="02070309020205020404" pitchFamily="49" charset="0"/>
                <a:cs typeface="Courier New" panose="02070309020205020404" pitchFamily="49" charset="0"/>
              </a:rPr>
              <a:t>GTC</a:t>
            </a:r>
            <a:r>
              <a:rPr lang="en-US" sz="3200" dirty="0" smtClean="0">
                <a:latin typeface="Courier New" panose="02070309020205020404" pitchFamily="49" charset="0"/>
                <a:cs typeface="Courier New" panose="02070309020205020404" pitchFamily="49" charset="0"/>
              </a:rPr>
              <a:t>|</a:t>
            </a:r>
            <a:r>
              <a:rPr lang="ru-RU" sz="3200" b="1" dirty="0" smtClean="0">
                <a:latin typeface="Courier New" panose="02070309020205020404" pitchFamily="49" charset="0"/>
                <a:cs typeface="Courier New" panose="02070309020205020404" pitchFamily="49" charset="0"/>
              </a:rPr>
              <a:t>TAA</a:t>
            </a:r>
            <a:endParaRPr lang="ru-RU" sz="3200" b="1" dirty="0"/>
          </a:p>
          <a:p>
            <a:r>
              <a:rPr lang="en-US" sz="3200" dirty="0" smtClean="0"/>
              <a:t>……     P        D        L         </a:t>
            </a:r>
            <a:r>
              <a:rPr lang="en-US" sz="3200" dirty="0" err="1" smtClean="0"/>
              <a:t>L</a:t>
            </a:r>
            <a:r>
              <a:rPr lang="en-US" sz="3200" dirty="0" smtClean="0"/>
              <a:t>         V</a:t>
            </a:r>
            <a:endParaRPr lang="ru-RU" sz="3200" dirty="0"/>
          </a:p>
        </p:txBody>
      </p:sp>
    </p:spTree>
    <p:extLst>
      <p:ext uri="{BB962C8B-B14F-4D97-AF65-F5344CB8AC3E}">
        <p14:creationId xmlns:p14="http://schemas.microsoft.com/office/powerpoint/2010/main" val="18289304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615" y="126170"/>
            <a:ext cx="8986770" cy="1143000"/>
          </a:xfrm>
        </p:spPr>
        <p:txBody>
          <a:bodyPr>
            <a:normAutofit/>
          </a:bodyPr>
          <a:lstStyle/>
          <a:p>
            <a:r>
              <a:rPr lang="ru-RU" dirty="0" smtClean="0"/>
              <a:t>Сайт МФК</a:t>
            </a:r>
            <a:r>
              <a:rPr lang="en-US" dirty="0" smtClean="0"/>
              <a:t>: </a:t>
            </a:r>
            <a:r>
              <a:rPr lang="ru-RU" dirty="0" smtClean="0"/>
              <a:t>«</a:t>
            </a:r>
            <a:r>
              <a:rPr lang="ru-RU" dirty="0" err="1" smtClean="0"/>
              <a:t>Биоинформатика</a:t>
            </a:r>
            <a:r>
              <a:rPr lang="ru-RU" dirty="0" smtClean="0"/>
              <a:t> 2020»</a:t>
            </a:r>
            <a:endParaRPr lang="el-GR" dirty="0"/>
          </a:p>
        </p:txBody>
      </p:sp>
      <p:sp>
        <p:nvSpPr>
          <p:cNvPr id="6" name="Содержимое 5"/>
          <p:cNvSpPr>
            <a:spLocks noGrp="1"/>
          </p:cNvSpPr>
          <p:nvPr>
            <p:ph idx="1"/>
          </p:nvPr>
        </p:nvSpPr>
        <p:spPr>
          <a:xfrm>
            <a:off x="309044" y="1771031"/>
            <a:ext cx="8564315" cy="4950444"/>
          </a:xfrm>
        </p:spPr>
        <p:txBody>
          <a:bodyPr>
            <a:normAutofit lnSpcReduction="10000"/>
          </a:bodyPr>
          <a:lstStyle/>
          <a:p>
            <a:pPr>
              <a:buNone/>
            </a:pPr>
            <a:r>
              <a:rPr lang="ru-RU" b="1" dirty="0" smtClean="0"/>
              <a:t>На нем найдете</a:t>
            </a:r>
          </a:p>
          <a:p>
            <a:r>
              <a:rPr lang="ru-RU" dirty="0" smtClean="0"/>
              <a:t>Список записавшихся на МФК</a:t>
            </a:r>
          </a:p>
          <a:p>
            <a:r>
              <a:rPr lang="ru-RU" dirty="0" smtClean="0"/>
              <a:t>Ссылки на презентации</a:t>
            </a:r>
          </a:p>
          <a:p>
            <a:r>
              <a:rPr lang="ru-RU" dirty="0" smtClean="0"/>
              <a:t>Домашние задания</a:t>
            </a:r>
          </a:p>
          <a:p>
            <a:r>
              <a:rPr lang="ru-RU" dirty="0" smtClean="0"/>
              <a:t>Форму для вопросов преподавателям</a:t>
            </a:r>
          </a:p>
          <a:p>
            <a:pPr>
              <a:buNone/>
            </a:pPr>
            <a:r>
              <a:rPr lang="ru-RU" b="1" dirty="0" smtClean="0"/>
              <a:t>Попозже</a:t>
            </a:r>
          </a:p>
          <a:p>
            <a:r>
              <a:rPr lang="ru-RU" dirty="0" smtClean="0"/>
              <a:t>Ведомость</a:t>
            </a:r>
            <a:endParaRPr lang="en-US" dirty="0" smtClean="0"/>
          </a:p>
          <a:p>
            <a:r>
              <a:rPr lang="ru-RU" dirty="0"/>
              <a:t>Правила получения зачета</a:t>
            </a:r>
          </a:p>
          <a:p>
            <a:r>
              <a:rPr lang="ru-RU" dirty="0" smtClean="0"/>
              <a:t>Другое</a:t>
            </a:r>
          </a:p>
          <a:p>
            <a:endParaRPr lang="el-GR" dirty="0"/>
          </a:p>
        </p:txBody>
      </p:sp>
      <p:sp>
        <p:nvSpPr>
          <p:cNvPr id="3" name="Номер слайда 2"/>
          <p:cNvSpPr>
            <a:spLocks noGrp="1"/>
          </p:cNvSpPr>
          <p:nvPr>
            <p:ph type="sldNum" sz="quarter" idx="12"/>
          </p:nvPr>
        </p:nvSpPr>
        <p:spPr/>
        <p:txBody>
          <a:bodyPr/>
          <a:lstStyle/>
          <a:p>
            <a:fld id="{51B0424B-BA00-4C1D-946A-CCF19F3E8C64}" type="slidenum">
              <a:rPr lang="ru-RU" smtClean="0"/>
              <a:pPr/>
              <a:t>3</a:t>
            </a:fld>
            <a:endParaRPr lang="ru-RU"/>
          </a:p>
        </p:txBody>
      </p:sp>
      <p:sp>
        <p:nvSpPr>
          <p:cNvPr id="4" name="Прямоугольник 3"/>
          <p:cNvSpPr/>
          <p:nvPr/>
        </p:nvSpPr>
        <p:spPr>
          <a:xfrm>
            <a:off x="385855" y="1047890"/>
            <a:ext cx="8218670" cy="646331"/>
          </a:xfrm>
          <a:prstGeom prst="rect">
            <a:avLst/>
          </a:prstGeom>
        </p:spPr>
        <p:txBody>
          <a:bodyPr wrap="square">
            <a:spAutoFit/>
          </a:bodyPr>
          <a:lstStyle/>
          <a:p>
            <a:r>
              <a:rPr lang="en-US" sz="3600" dirty="0" smtClean="0"/>
              <a:t>kodomo.fbb.msu.ru/wiki/Main/mf_2020s</a:t>
            </a:r>
            <a:endParaRPr lang="el-GR" sz="36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454892" y="-218373"/>
            <a:ext cx="8229600" cy="1143000"/>
          </a:xfrm>
        </p:spPr>
        <p:txBody>
          <a:bodyPr>
            <a:normAutofit/>
          </a:bodyPr>
          <a:lstStyle/>
          <a:p>
            <a:r>
              <a:rPr lang="ru-RU" dirty="0" smtClean="0"/>
              <a:t>По таблице генетического кода!</a:t>
            </a:r>
            <a:endParaRPr lang="ru-RU" dirty="0"/>
          </a:p>
        </p:txBody>
      </p:sp>
      <p:sp>
        <p:nvSpPr>
          <p:cNvPr id="3" name="Номер слайда 2"/>
          <p:cNvSpPr>
            <a:spLocks noGrp="1"/>
          </p:cNvSpPr>
          <p:nvPr>
            <p:ph type="sldNum" sz="quarter" idx="12"/>
          </p:nvPr>
        </p:nvSpPr>
        <p:spPr/>
        <p:txBody>
          <a:bodyPr/>
          <a:lstStyle/>
          <a:p>
            <a:fld id="{51B0424B-BA00-4C1D-946A-CCF19F3E8C64}" type="slidenum">
              <a:rPr lang="ru-RU" smtClean="0"/>
              <a:pPr/>
              <a:t>30</a:t>
            </a:fld>
            <a:endParaRPr lang="ru-RU"/>
          </a:p>
        </p:txBody>
      </p:sp>
      <p:graphicFrame>
        <p:nvGraphicFramePr>
          <p:cNvPr id="4" name="Таблица 3"/>
          <p:cNvGraphicFramePr>
            <a:graphicFrameLocks noGrp="1"/>
          </p:cNvGraphicFramePr>
          <p:nvPr>
            <p:extLst>
              <p:ext uri="{D42A27DB-BD31-4B8C-83A1-F6EECF244321}">
                <p14:modId xmlns:p14="http://schemas.microsoft.com/office/powerpoint/2010/main" val="2937365794"/>
              </p:ext>
            </p:extLst>
          </p:nvPr>
        </p:nvGraphicFramePr>
        <p:xfrm>
          <a:off x="1305266" y="638209"/>
          <a:ext cx="6528851" cy="6004560"/>
        </p:xfrm>
        <a:graphic>
          <a:graphicData uri="http://schemas.openxmlformats.org/drawingml/2006/table">
            <a:tbl>
              <a:tblPr>
                <a:tableStyleId>{5C22544A-7EE6-4342-B048-85BDC9FD1C3A}</a:tableStyleId>
              </a:tblPr>
              <a:tblGrid>
                <a:gridCol w="867113">
                  <a:extLst>
                    <a:ext uri="{9D8B030D-6E8A-4147-A177-3AD203B41FA5}">
                      <a16:colId xmlns:a16="http://schemas.microsoft.com/office/drawing/2014/main" val="20000"/>
                    </a:ext>
                  </a:extLst>
                </a:gridCol>
                <a:gridCol w="477062">
                  <a:extLst>
                    <a:ext uri="{9D8B030D-6E8A-4147-A177-3AD203B41FA5}">
                      <a16:colId xmlns:a16="http://schemas.microsoft.com/office/drawing/2014/main" val="20001"/>
                    </a:ext>
                  </a:extLst>
                </a:gridCol>
                <a:gridCol w="1116054">
                  <a:extLst>
                    <a:ext uri="{9D8B030D-6E8A-4147-A177-3AD203B41FA5}">
                      <a16:colId xmlns:a16="http://schemas.microsoft.com/office/drawing/2014/main" val="20002"/>
                    </a:ext>
                  </a:extLst>
                </a:gridCol>
                <a:gridCol w="600170">
                  <a:extLst>
                    <a:ext uri="{9D8B030D-6E8A-4147-A177-3AD203B41FA5}">
                      <a16:colId xmlns:a16="http://schemas.microsoft.com/office/drawing/2014/main" val="20003"/>
                    </a:ext>
                  </a:extLst>
                </a:gridCol>
                <a:gridCol w="1048936">
                  <a:extLst>
                    <a:ext uri="{9D8B030D-6E8A-4147-A177-3AD203B41FA5}">
                      <a16:colId xmlns:a16="http://schemas.microsoft.com/office/drawing/2014/main" val="20004"/>
                    </a:ext>
                  </a:extLst>
                </a:gridCol>
                <a:gridCol w="685290">
                  <a:extLst>
                    <a:ext uri="{9D8B030D-6E8A-4147-A177-3AD203B41FA5}">
                      <a16:colId xmlns:a16="http://schemas.microsoft.com/office/drawing/2014/main" val="20005"/>
                    </a:ext>
                  </a:extLst>
                </a:gridCol>
                <a:gridCol w="1081340">
                  <a:extLst>
                    <a:ext uri="{9D8B030D-6E8A-4147-A177-3AD203B41FA5}">
                      <a16:colId xmlns:a16="http://schemas.microsoft.com/office/drawing/2014/main" val="20006"/>
                    </a:ext>
                  </a:extLst>
                </a:gridCol>
                <a:gridCol w="652886">
                  <a:extLst>
                    <a:ext uri="{9D8B030D-6E8A-4147-A177-3AD203B41FA5}">
                      <a16:colId xmlns:a16="http://schemas.microsoft.com/office/drawing/2014/main" val="20007"/>
                    </a:ext>
                  </a:extLst>
                </a:gridCol>
              </a:tblGrid>
              <a:tr h="180975">
                <a:tc>
                  <a:txBody>
                    <a:bodyPr/>
                    <a:lstStyle/>
                    <a:p>
                      <a:pPr algn="r" fontAlgn="b"/>
                      <a:r>
                        <a:rPr lang="en-US" sz="2400" b="0" i="0" u="none" strike="noStrike" dirty="0">
                          <a:solidFill>
                            <a:srgbClr val="000000"/>
                          </a:solidFill>
                          <a:effectLst/>
                          <a:latin typeface="Calibri" panose="020F0502020204030204" pitchFamily="34" charset="0"/>
                        </a:rPr>
                        <a:t>AAA</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K</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CAA</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Q</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GAA</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E</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TAA</a:t>
                      </a:r>
                    </a:p>
                  </a:txBody>
                  <a:tcPr marL="9525" marR="9525" marT="9525" marB="0" anchor="b"/>
                </a:tc>
                <a:tc>
                  <a:txBody>
                    <a:bodyPr/>
                    <a:lstStyle/>
                    <a:p>
                      <a:pPr algn="ctr" fontAlgn="b"/>
                      <a:r>
                        <a:rPr lang="en-US" sz="2400" b="1" i="0" u="none" strike="noStrike" dirty="0" smtClean="0">
                          <a:solidFill>
                            <a:srgbClr val="C00000"/>
                          </a:solidFill>
                          <a:effectLst/>
                          <a:latin typeface="Calibri" panose="020F0502020204030204" pitchFamily="34" charset="0"/>
                        </a:rPr>
                        <a:t>Stop</a:t>
                      </a:r>
                      <a:endParaRPr lang="en-US" sz="2400" b="1" i="0" u="none" strike="noStrike" dirty="0">
                        <a:solidFill>
                          <a:srgbClr val="C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0"/>
                  </a:ext>
                </a:extLst>
              </a:tr>
              <a:tr h="180975">
                <a:tc>
                  <a:txBody>
                    <a:bodyPr/>
                    <a:lstStyle/>
                    <a:p>
                      <a:pPr algn="r" fontAlgn="b"/>
                      <a:r>
                        <a:rPr lang="en-US" sz="2400" b="0" i="0" u="none" strike="noStrike" dirty="0">
                          <a:solidFill>
                            <a:srgbClr val="000000"/>
                          </a:solidFill>
                          <a:effectLst/>
                          <a:latin typeface="Calibri" panose="020F0502020204030204" pitchFamily="34" charset="0"/>
                        </a:rPr>
                        <a:t>AAG</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K</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CAG</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Q</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GAG</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E</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TAG</a:t>
                      </a:r>
                    </a:p>
                  </a:txBody>
                  <a:tcPr marL="9525" marR="9525" marT="9525" marB="0" anchor="b"/>
                </a:tc>
                <a:tc>
                  <a:txBody>
                    <a:bodyPr/>
                    <a:lstStyle/>
                    <a:p>
                      <a:pPr algn="ctr" fontAlgn="b"/>
                      <a:r>
                        <a:rPr lang="en-US" sz="2400" b="1" i="0" u="none" strike="noStrike" dirty="0" smtClean="0">
                          <a:solidFill>
                            <a:srgbClr val="C00000"/>
                          </a:solidFill>
                          <a:effectLst/>
                          <a:latin typeface="Calibri" panose="020F0502020204030204" pitchFamily="34" charset="0"/>
                        </a:rPr>
                        <a:t>Stop</a:t>
                      </a:r>
                      <a:endParaRPr lang="en-US" sz="2400" b="1" i="0" u="none" strike="noStrike" dirty="0">
                        <a:solidFill>
                          <a:srgbClr val="C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r h="180975">
                <a:tc>
                  <a:txBody>
                    <a:bodyPr/>
                    <a:lstStyle/>
                    <a:p>
                      <a:pPr algn="r" fontAlgn="b"/>
                      <a:r>
                        <a:rPr lang="en-US" sz="2400" b="0" i="0" u="none" strike="noStrike" dirty="0">
                          <a:solidFill>
                            <a:srgbClr val="000000"/>
                          </a:solidFill>
                          <a:effectLst/>
                          <a:latin typeface="Calibri" panose="020F0502020204030204" pitchFamily="34" charset="0"/>
                        </a:rPr>
                        <a:t>AAC</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N</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CAC</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H</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GAC</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D</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TAC</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Y</a:t>
                      </a:r>
                    </a:p>
                  </a:txBody>
                  <a:tcPr marL="9525" marR="9525" marT="9525" marB="0" anchor="b"/>
                </a:tc>
                <a:extLst>
                  <a:ext uri="{0D108BD9-81ED-4DB2-BD59-A6C34878D82A}">
                    <a16:rowId xmlns:a16="http://schemas.microsoft.com/office/drawing/2014/main" val="10002"/>
                  </a:ext>
                </a:extLst>
              </a:tr>
              <a:tr h="180975">
                <a:tc>
                  <a:txBody>
                    <a:bodyPr/>
                    <a:lstStyle/>
                    <a:p>
                      <a:pPr algn="r" fontAlgn="b"/>
                      <a:r>
                        <a:rPr lang="en-US" sz="2400" b="0" i="0" u="none" strike="noStrike" dirty="0">
                          <a:solidFill>
                            <a:srgbClr val="000000"/>
                          </a:solidFill>
                          <a:effectLst/>
                          <a:latin typeface="Calibri" panose="020F0502020204030204" pitchFamily="34" charset="0"/>
                        </a:rPr>
                        <a:t>AAT</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N</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CAT</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H</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GAT</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D</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TAT</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Y</a:t>
                      </a:r>
                    </a:p>
                  </a:txBody>
                  <a:tcPr marL="9525" marR="9525" marT="9525" marB="0" anchor="b"/>
                </a:tc>
                <a:extLst>
                  <a:ext uri="{0D108BD9-81ED-4DB2-BD59-A6C34878D82A}">
                    <a16:rowId xmlns:a16="http://schemas.microsoft.com/office/drawing/2014/main" val="10003"/>
                  </a:ext>
                </a:extLst>
              </a:tr>
              <a:tr h="180975">
                <a:tc>
                  <a:txBody>
                    <a:bodyPr/>
                    <a:lstStyle/>
                    <a:p>
                      <a:pPr algn="r" fontAlgn="b"/>
                      <a:r>
                        <a:rPr lang="en-US" sz="2400" b="0" i="0" u="none" strike="noStrike" dirty="0">
                          <a:solidFill>
                            <a:srgbClr val="000000"/>
                          </a:solidFill>
                          <a:effectLst/>
                          <a:latin typeface="Calibri" panose="020F0502020204030204" pitchFamily="34" charset="0"/>
                        </a:rPr>
                        <a:t>ACA</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T</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CCA</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P</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GCA</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A</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TCA</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S</a:t>
                      </a:r>
                    </a:p>
                  </a:txBody>
                  <a:tcPr marL="9525" marR="9525" marT="9525" marB="0" anchor="b"/>
                </a:tc>
                <a:extLst>
                  <a:ext uri="{0D108BD9-81ED-4DB2-BD59-A6C34878D82A}">
                    <a16:rowId xmlns:a16="http://schemas.microsoft.com/office/drawing/2014/main" val="10004"/>
                  </a:ext>
                </a:extLst>
              </a:tr>
              <a:tr h="180975">
                <a:tc>
                  <a:txBody>
                    <a:bodyPr/>
                    <a:lstStyle/>
                    <a:p>
                      <a:pPr algn="r" fontAlgn="b"/>
                      <a:r>
                        <a:rPr lang="en-US" sz="2400" b="0" i="0" u="none" strike="noStrike" dirty="0">
                          <a:solidFill>
                            <a:srgbClr val="000000"/>
                          </a:solidFill>
                          <a:effectLst/>
                          <a:latin typeface="Calibri" panose="020F0502020204030204" pitchFamily="34" charset="0"/>
                        </a:rPr>
                        <a:t>ACG</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T</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CCG</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P</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GCG</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A</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TCG</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S</a:t>
                      </a:r>
                    </a:p>
                  </a:txBody>
                  <a:tcPr marL="9525" marR="9525" marT="9525" marB="0" anchor="b"/>
                </a:tc>
                <a:extLst>
                  <a:ext uri="{0D108BD9-81ED-4DB2-BD59-A6C34878D82A}">
                    <a16:rowId xmlns:a16="http://schemas.microsoft.com/office/drawing/2014/main" val="10005"/>
                  </a:ext>
                </a:extLst>
              </a:tr>
              <a:tr h="180975">
                <a:tc>
                  <a:txBody>
                    <a:bodyPr/>
                    <a:lstStyle/>
                    <a:p>
                      <a:pPr algn="r" fontAlgn="b"/>
                      <a:r>
                        <a:rPr lang="en-US" sz="2400" b="0" i="0" u="none" strike="noStrike" dirty="0">
                          <a:solidFill>
                            <a:srgbClr val="000000"/>
                          </a:solidFill>
                          <a:effectLst/>
                          <a:latin typeface="Calibri" panose="020F0502020204030204" pitchFamily="34" charset="0"/>
                        </a:rPr>
                        <a:t>ACC</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T</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CCC</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P</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GCC</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A</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TCC</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S</a:t>
                      </a:r>
                    </a:p>
                  </a:txBody>
                  <a:tcPr marL="9525" marR="9525" marT="9525" marB="0" anchor="b"/>
                </a:tc>
                <a:extLst>
                  <a:ext uri="{0D108BD9-81ED-4DB2-BD59-A6C34878D82A}">
                    <a16:rowId xmlns:a16="http://schemas.microsoft.com/office/drawing/2014/main" val="10006"/>
                  </a:ext>
                </a:extLst>
              </a:tr>
              <a:tr h="180975">
                <a:tc>
                  <a:txBody>
                    <a:bodyPr/>
                    <a:lstStyle/>
                    <a:p>
                      <a:pPr algn="r" fontAlgn="b"/>
                      <a:r>
                        <a:rPr lang="en-US" sz="2400" b="0" i="0" u="none" strike="noStrike" dirty="0">
                          <a:solidFill>
                            <a:srgbClr val="000000"/>
                          </a:solidFill>
                          <a:effectLst/>
                          <a:latin typeface="Calibri" panose="020F0502020204030204" pitchFamily="34" charset="0"/>
                        </a:rPr>
                        <a:t>ACT</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T</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CCT</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P</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GCT</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A</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TCT</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S</a:t>
                      </a:r>
                    </a:p>
                  </a:txBody>
                  <a:tcPr marL="9525" marR="9525" marT="9525" marB="0" anchor="b"/>
                </a:tc>
                <a:extLst>
                  <a:ext uri="{0D108BD9-81ED-4DB2-BD59-A6C34878D82A}">
                    <a16:rowId xmlns:a16="http://schemas.microsoft.com/office/drawing/2014/main" val="10007"/>
                  </a:ext>
                </a:extLst>
              </a:tr>
              <a:tr h="180975">
                <a:tc>
                  <a:txBody>
                    <a:bodyPr/>
                    <a:lstStyle/>
                    <a:p>
                      <a:pPr algn="r" fontAlgn="b"/>
                      <a:r>
                        <a:rPr lang="en-US" sz="2400" b="0" i="0" u="none" strike="noStrike" dirty="0">
                          <a:solidFill>
                            <a:srgbClr val="000000"/>
                          </a:solidFill>
                          <a:effectLst/>
                          <a:latin typeface="Calibri" panose="020F0502020204030204" pitchFamily="34" charset="0"/>
                        </a:rPr>
                        <a:t>AGA</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R</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CGA</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R</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GGA</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G</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TGA</a:t>
                      </a:r>
                    </a:p>
                  </a:txBody>
                  <a:tcPr marL="9525" marR="9525" marT="9525" marB="0" anchor="b"/>
                </a:tc>
                <a:tc>
                  <a:txBody>
                    <a:bodyPr/>
                    <a:lstStyle/>
                    <a:p>
                      <a:pPr algn="ctr" fontAlgn="b"/>
                      <a:r>
                        <a:rPr lang="en-US" sz="2400" b="1" i="0" u="none" strike="noStrike" dirty="0" smtClean="0">
                          <a:solidFill>
                            <a:srgbClr val="C00000"/>
                          </a:solidFill>
                          <a:effectLst/>
                          <a:latin typeface="Calibri" panose="020F0502020204030204" pitchFamily="34" charset="0"/>
                        </a:rPr>
                        <a:t>Stop</a:t>
                      </a:r>
                      <a:endParaRPr lang="en-US" sz="2400" b="1" i="0" u="none" strike="noStrike" dirty="0">
                        <a:solidFill>
                          <a:srgbClr val="C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8"/>
                  </a:ext>
                </a:extLst>
              </a:tr>
              <a:tr h="180975">
                <a:tc>
                  <a:txBody>
                    <a:bodyPr/>
                    <a:lstStyle/>
                    <a:p>
                      <a:pPr algn="r" fontAlgn="b"/>
                      <a:r>
                        <a:rPr lang="en-US" sz="2400" b="0" i="0" u="none" strike="noStrike" dirty="0">
                          <a:solidFill>
                            <a:srgbClr val="000000"/>
                          </a:solidFill>
                          <a:effectLst/>
                          <a:latin typeface="Calibri" panose="020F0502020204030204" pitchFamily="34" charset="0"/>
                        </a:rPr>
                        <a:t>AGG</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R</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CGG</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R</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GGG</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G</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TGG</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W</a:t>
                      </a:r>
                    </a:p>
                  </a:txBody>
                  <a:tcPr marL="9525" marR="9525" marT="9525" marB="0" anchor="b"/>
                </a:tc>
                <a:extLst>
                  <a:ext uri="{0D108BD9-81ED-4DB2-BD59-A6C34878D82A}">
                    <a16:rowId xmlns:a16="http://schemas.microsoft.com/office/drawing/2014/main" val="10009"/>
                  </a:ext>
                </a:extLst>
              </a:tr>
              <a:tr h="180975">
                <a:tc>
                  <a:txBody>
                    <a:bodyPr/>
                    <a:lstStyle/>
                    <a:p>
                      <a:pPr algn="r" fontAlgn="b"/>
                      <a:r>
                        <a:rPr lang="en-US" sz="2400" b="0" i="0" u="none" strike="noStrike" dirty="0">
                          <a:solidFill>
                            <a:srgbClr val="000000"/>
                          </a:solidFill>
                          <a:effectLst/>
                          <a:latin typeface="Calibri" panose="020F0502020204030204" pitchFamily="34" charset="0"/>
                        </a:rPr>
                        <a:t>AGC</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S</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CGC</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R</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GGC</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G</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TGC</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C</a:t>
                      </a:r>
                    </a:p>
                  </a:txBody>
                  <a:tcPr marL="9525" marR="9525" marT="9525" marB="0" anchor="b"/>
                </a:tc>
                <a:extLst>
                  <a:ext uri="{0D108BD9-81ED-4DB2-BD59-A6C34878D82A}">
                    <a16:rowId xmlns:a16="http://schemas.microsoft.com/office/drawing/2014/main" val="10010"/>
                  </a:ext>
                </a:extLst>
              </a:tr>
              <a:tr h="180975">
                <a:tc>
                  <a:txBody>
                    <a:bodyPr/>
                    <a:lstStyle/>
                    <a:p>
                      <a:pPr algn="r" fontAlgn="b"/>
                      <a:r>
                        <a:rPr lang="en-US" sz="2400" b="0" i="0" u="none" strike="noStrike" dirty="0">
                          <a:solidFill>
                            <a:srgbClr val="000000"/>
                          </a:solidFill>
                          <a:effectLst/>
                          <a:latin typeface="Calibri" panose="020F0502020204030204" pitchFamily="34" charset="0"/>
                        </a:rPr>
                        <a:t>AGT</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S</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CGT</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R</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GGT</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G</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TGT</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C</a:t>
                      </a:r>
                    </a:p>
                  </a:txBody>
                  <a:tcPr marL="9525" marR="9525" marT="9525" marB="0" anchor="b"/>
                </a:tc>
                <a:extLst>
                  <a:ext uri="{0D108BD9-81ED-4DB2-BD59-A6C34878D82A}">
                    <a16:rowId xmlns:a16="http://schemas.microsoft.com/office/drawing/2014/main" val="10011"/>
                  </a:ext>
                </a:extLst>
              </a:tr>
              <a:tr h="180975">
                <a:tc>
                  <a:txBody>
                    <a:bodyPr/>
                    <a:lstStyle/>
                    <a:p>
                      <a:pPr algn="r" fontAlgn="b"/>
                      <a:r>
                        <a:rPr lang="en-US" sz="2400" b="0" i="0" u="none" strike="noStrike" dirty="0">
                          <a:solidFill>
                            <a:srgbClr val="000000"/>
                          </a:solidFill>
                          <a:effectLst/>
                          <a:latin typeface="Calibri" panose="020F0502020204030204" pitchFamily="34" charset="0"/>
                        </a:rPr>
                        <a:t>ATA</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I</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CTA</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L</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GTA</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V</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TTA</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L</a:t>
                      </a:r>
                    </a:p>
                  </a:txBody>
                  <a:tcPr marL="9525" marR="9525" marT="9525" marB="0" anchor="b"/>
                </a:tc>
                <a:extLst>
                  <a:ext uri="{0D108BD9-81ED-4DB2-BD59-A6C34878D82A}">
                    <a16:rowId xmlns:a16="http://schemas.microsoft.com/office/drawing/2014/main" val="10012"/>
                  </a:ext>
                </a:extLst>
              </a:tr>
              <a:tr h="180975">
                <a:tc>
                  <a:txBody>
                    <a:bodyPr/>
                    <a:lstStyle/>
                    <a:p>
                      <a:pPr algn="r" fontAlgn="b"/>
                      <a:r>
                        <a:rPr lang="en-US" sz="2400" b="1" i="0" u="none" strike="noStrike" dirty="0">
                          <a:solidFill>
                            <a:srgbClr val="C00000"/>
                          </a:solidFill>
                          <a:effectLst/>
                          <a:latin typeface="Calibri" panose="020F0502020204030204" pitchFamily="34" charset="0"/>
                        </a:rPr>
                        <a:t>ATG</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M</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CTG</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L</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GTG</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V</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TTG</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L</a:t>
                      </a:r>
                    </a:p>
                  </a:txBody>
                  <a:tcPr marL="9525" marR="9525" marT="9525" marB="0" anchor="b"/>
                </a:tc>
                <a:extLst>
                  <a:ext uri="{0D108BD9-81ED-4DB2-BD59-A6C34878D82A}">
                    <a16:rowId xmlns:a16="http://schemas.microsoft.com/office/drawing/2014/main" val="10013"/>
                  </a:ext>
                </a:extLst>
              </a:tr>
              <a:tr h="180975">
                <a:tc>
                  <a:txBody>
                    <a:bodyPr/>
                    <a:lstStyle/>
                    <a:p>
                      <a:pPr algn="r" fontAlgn="b"/>
                      <a:r>
                        <a:rPr lang="en-US" sz="2400" b="0" i="0" u="none" strike="noStrike" dirty="0">
                          <a:solidFill>
                            <a:srgbClr val="000000"/>
                          </a:solidFill>
                          <a:effectLst/>
                          <a:latin typeface="Calibri" panose="020F0502020204030204" pitchFamily="34" charset="0"/>
                        </a:rPr>
                        <a:t>ATC</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I</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CTC</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L</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GTC</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V</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TTC</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F</a:t>
                      </a:r>
                    </a:p>
                  </a:txBody>
                  <a:tcPr marL="9525" marR="9525" marT="9525" marB="0" anchor="b"/>
                </a:tc>
                <a:extLst>
                  <a:ext uri="{0D108BD9-81ED-4DB2-BD59-A6C34878D82A}">
                    <a16:rowId xmlns:a16="http://schemas.microsoft.com/office/drawing/2014/main" val="10014"/>
                  </a:ext>
                </a:extLst>
              </a:tr>
              <a:tr h="180975">
                <a:tc>
                  <a:txBody>
                    <a:bodyPr/>
                    <a:lstStyle/>
                    <a:p>
                      <a:pPr algn="r" fontAlgn="b"/>
                      <a:r>
                        <a:rPr lang="en-US" sz="2400" b="0" i="0" u="none" strike="noStrike" dirty="0">
                          <a:solidFill>
                            <a:srgbClr val="000000"/>
                          </a:solidFill>
                          <a:effectLst/>
                          <a:latin typeface="Calibri" panose="020F0502020204030204" pitchFamily="34" charset="0"/>
                        </a:rPr>
                        <a:t>ATT</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I</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CTT</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L</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GTT</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V</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TTT</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F</a:t>
                      </a:r>
                    </a:p>
                  </a:txBody>
                  <a:tcPr marL="9525" marR="9525" marT="9525" marB="0" anchor="b"/>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23908424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86"/>
            <a:ext cx="9014348" cy="608944"/>
          </a:xfrm>
        </p:spPr>
        <p:txBody>
          <a:bodyPr>
            <a:noAutofit/>
          </a:bodyPr>
          <a:lstStyle/>
          <a:p>
            <a:r>
              <a:rPr lang="ru-RU" sz="2800" dirty="0" smtClean="0"/>
              <a:t>Как  узнать 3</a:t>
            </a:r>
            <a:r>
              <a:rPr lang="en-US" sz="2800" dirty="0" smtClean="0"/>
              <a:t>D</a:t>
            </a:r>
            <a:r>
              <a:rPr lang="ru-RU" sz="2800" dirty="0" smtClean="0"/>
              <a:t> </a:t>
            </a:r>
            <a:r>
              <a:rPr lang="ru-RU" sz="2800" dirty="0" smtClean="0"/>
              <a:t>структур</a:t>
            </a:r>
            <a:r>
              <a:rPr lang="ru-RU" sz="2800" dirty="0"/>
              <a:t>у</a:t>
            </a:r>
            <a:r>
              <a:rPr lang="ru-RU" sz="2800" dirty="0" smtClean="0"/>
              <a:t> </a:t>
            </a:r>
            <a:r>
              <a:rPr lang="ru-RU" sz="2800" dirty="0" smtClean="0"/>
              <a:t>белка </a:t>
            </a:r>
            <a:r>
              <a:rPr lang="en-US" sz="2800" dirty="0" smtClean="0"/>
              <a:t>E </a:t>
            </a:r>
            <a:r>
              <a:rPr lang="ru-RU" sz="2800" dirty="0" smtClean="0"/>
              <a:t>из</a:t>
            </a:r>
            <a:r>
              <a:rPr lang="en-US" sz="2800" dirty="0" smtClean="0"/>
              <a:t> SARS-</a:t>
            </a:r>
            <a:r>
              <a:rPr lang="en-US" sz="2800" dirty="0" err="1" smtClean="0"/>
              <a:t>CoV</a:t>
            </a:r>
            <a:r>
              <a:rPr lang="ru-RU" sz="2800" dirty="0" smtClean="0"/>
              <a:t>-</a:t>
            </a:r>
            <a:r>
              <a:rPr lang="en-US" sz="2800" dirty="0" smtClean="0"/>
              <a:t>2</a:t>
            </a:r>
            <a:r>
              <a:rPr lang="ru-RU" sz="2800" dirty="0" smtClean="0"/>
              <a:t>?</a:t>
            </a:r>
            <a:endParaRPr lang="en-US" sz="2800" dirty="0"/>
          </a:p>
        </p:txBody>
      </p:sp>
      <p:sp>
        <p:nvSpPr>
          <p:cNvPr id="3" name="Номер слайда 2"/>
          <p:cNvSpPr>
            <a:spLocks noGrp="1"/>
          </p:cNvSpPr>
          <p:nvPr>
            <p:ph type="sldNum" sz="quarter" idx="12"/>
          </p:nvPr>
        </p:nvSpPr>
        <p:spPr/>
        <p:txBody>
          <a:bodyPr/>
          <a:lstStyle/>
          <a:p>
            <a:fld id="{51B0424B-BA00-4C1D-946A-CCF19F3E8C64}" type="slidenum">
              <a:rPr lang="ru-RU" smtClean="0"/>
              <a:pPr/>
              <a:t>31</a:t>
            </a:fld>
            <a:endParaRPr lang="ru-RU"/>
          </a:p>
        </p:txBody>
      </p:sp>
      <p:pic>
        <p:nvPicPr>
          <p:cNvPr id="5" name="Рисунок 4"/>
          <p:cNvPicPr>
            <a:picLocks noChangeAspect="1"/>
          </p:cNvPicPr>
          <p:nvPr/>
        </p:nvPicPr>
        <p:blipFill>
          <a:blip r:embed="rId2"/>
          <a:stretch>
            <a:fillRect/>
          </a:stretch>
        </p:blipFill>
        <p:spPr>
          <a:xfrm>
            <a:off x="-1372" y="3389585"/>
            <a:ext cx="3302829" cy="3243103"/>
          </a:xfrm>
          <a:prstGeom prst="rect">
            <a:avLst/>
          </a:prstGeom>
        </p:spPr>
      </p:pic>
      <p:sp>
        <p:nvSpPr>
          <p:cNvPr id="6" name="TextBox 5"/>
          <p:cNvSpPr txBox="1"/>
          <p:nvPr/>
        </p:nvSpPr>
        <p:spPr>
          <a:xfrm>
            <a:off x="1930170" y="6356350"/>
            <a:ext cx="655949" cy="369332"/>
          </a:xfrm>
          <a:prstGeom prst="rect">
            <a:avLst/>
          </a:prstGeom>
          <a:noFill/>
        </p:spPr>
        <p:txBody>
          <a:bodyPr wrap="none" rtlCol="0">
            <a:spAutoFit/>
          </a:bodyPr>
          <a:lstStyle/>
          <a:p>
            <a:r>
              <a:rPr lang="en-US" dirty="0" smtClean="0"/>
              <a:t>5X29</a:t>
            </a:r>
            <a:endParaRPr lang="ru-RU" dirty="0"/>
          </a:p>
        </p:txBody>
      </p:sp>
      <p:sp>
        <p:nvSpPr>
          <p:cNvPr id="9" name="TextBox 8"/>
          <p:cNvSpPr txBox="1"/>
          <p:nvPr/>
        </p:nvSpPr>
        <p:spPr>
          <a:xfrm>
            <a:off x="3174537" y="4348872"/>
            <a:ext cx="5530320" cy="954107"/>
          </a:xfrm>
          <a:prstGeom prst="rect">
            <a:avLst/>
          </a:prstGeom>
          <a:noFill/>
        </p:spPr>
        <p:txBody>
          <a:bodyPr wrap="square" rtlCol="0">
            <a:spAutoFit/>
          </a:bodyPr>
          <a:lstStyle/>
          <a:p>
            <a:r>
              <a:rPr lang="ru-RU" sz="2800" b="1" dirty="0" smtClean="0"/>
              <a:t>3</a:t>
            </a:r>
            <a:r>
              <a:rPr lang="en-US" sz="2800" b="1" dirty="0" smtClean="0"/>
              <a:t>D SARS </a:t>
            </a:r>
            <a:r>
              <a:rPr lang="en-US" sz="2800" b="1" dirty="0" smtClean="0"/>
              <a:t>E protein</a:t>
            </a:r>
            <a:r>
              <a:rPr lang="ru-RU" sz="2800" b="1" dirty="0" smtClean="0"/>
              <a:t> </a:t>
            </a:r>
            <a:r>
              <a:rPr lang="en-US" sz="2800" b="1" dirty="0" smtClean="0"/>
              <a:t>+ </a:t>
            </a:r>
            <a:r>
              <a:rPr lang="ru-RU" sz="2800" b="1" dirty="0" smtClean="0"/>
              <a:t>выравнивание =</a:t>
            </a:r>
            <a:r>
              <a:rPr lang="en-US" sz="2800" b="1" dirty="0" smtClean="0"/>
              <a:t>&gt; SARS-2 </a:t>
            </a:r>
            <a:r>
              <a:rPr lang="en-US" sz="2800" b="1" dirty="0" smtClean="0"/>
              <a:t>E protein</a:t>
            </a:r>
            <a:endParaRPr lang="en-US" sz="2800" b="1" dirty="0"/>
          </a:p>
        </p:txBody>
      </p:sp>
      <p:pic>
        <p:nvPicPr>
          <p:cNvPr id="8" name="Рисунок 7"/>
          <p:cNvPicPr>
            <a:picLocks noChangeAspect="1"/>
          </p:cNvPicPr>
          <p:nvPr/>
        </p:nvPicPr>
        <p:blipFill rotWithShape="1">
          <a:blip r:embed="rId3">
            <a:extLst>
              <a:ext uri="{28A0092B-C50C-407E-A947-70E740481C1C}">
                <a14:useLocalDpi xmlns:a14="http://schemas.microsoft.com/office/drawing/2010/main" val="0"/>
              </a:ext>
            </a:extLst>
          </a:blip>
          <a:srcRect l="2303" t="7779" r="2108" b="-332"/>
          <a:stretch/>
        </p:blipFill>
        <p:spPr>
          <a:xfrm>
            <a:off x="1930170" y="779055"/>
            <a:ext cx="7020000" cy="3132000"/>
          </a:xfrm>
          <a:prstGeom prst="rect">
            <a:avLst/>
          </a:prstGeom>
        </p:spPr>
      </p:pic>
      <p:sp>
        <p:nvSpPr>
          <p:cNvPr id="11" name="TextBox 10"/>
          <p:cNvSpPr txBox="1"/>
          <p:nvPr/>
        </p:nvSpPr>
        <p:spPr>
          <a:xfrm>
            <a:off x="2586119" y="5473005"/>
            <a:ext cx="6707157" cy="1384995"/>
          </a:xfrm>
          <a:prstGeom prst="rect">
            <a:avLst/>
          </a:prstGeom>
          <a:noFill/>
        </p:spPr>
        <p:txBody>
          <a:bodyPr wrap="none" rtlCol="0">
            <a:spAutoFit/>
          </a:bodyPr>
          <a:lstStyle/>
          <a:p>
            <a:r>
              <a:rPr lang="ru-RU" sz="2800" dirty="0" smtClean="0">
                <a:solidFill>
                  <a:srgbClr val="C00000"/>
                </a:solidFill>
              </a:rPr>
              <a:t>Белки с похожими последовательностями </a:t>
            </a:r>
          </a:p>
          <a:p>
            <a:r>
              <a:rPr lang="ru-RU" sz="2800" dirty="0" smtClean="0">
                <a:solidFill>
                  <a:srgbClr val="C00000"/>
                </a:solidFill>
              </a:rPr>
              <a:t>имеют похожую пространственную </a:t>
            </a:r>
          </a:p>
          <a:p>
            <a:r>
              <a:rPr lang="ru-RU" sz="2800" dirty="0" smtClean="0">
                <a:solidFill>
                  <a:srgbClr val="C00000"/>
                </a:solidFill>
              </a:rPr>
              <a:t>структуру</a:t>
            </a:r>
            <a:endParaRPr lang="en-US" sz="2800" dirty="0">
              <a:solidFill>
                <a:srgbClr val="C00000"/>
              </a:solidFill>
            </a:endParaRPr>
          </a:p>
        </p:txBody>
      </p:sp>
      <p:sp>
        <p:nvSpPr>
          <p:cNvPr id="4" name="TextBox 3"/>
          <p:cNvSpPr txBox="1"/>
          <p:nvPr/>
        </p:nvSpPr>
        <p:spPr>
          <a:xfrm>
            <a:off x="232235" y="471815"/>
            <a:ext cx="8849795" cy="369332"/>
          </a:xfrm>
          <a:prstGeom prst="rect">
            <a:avLst/>
          </a:prstGeom>
          <a:noFill/>
        </p:spPr>
        <p:txBody>
          <a:bodyPr wrap="none" rtlCol="0">
            <a:spAutoFit/>
          </a:bodyPr>
          <a:lstStyle/>
          <a:p>
            <a:r>
              <a:rPr lang="ru-RU" dirty="0" smtClean="0"/>
              <a:t>3</a:t>
            </a:r>
            <a:r>
              <a:rPr lang="en-US" dirty="0" smtClean="0"/>
              <a:t>D </a:t>
            </a:r>
            <a:r>
              <a:rPr lang="ru-RU" dirty="0" smtClean="0"/>
              <a:t>структура белка = координаты центров всех атомов (практически, кроме водородов)</a:t>
            </a:r>
            <a:endParaRPr lang="en-US" dirty="0"/>
          </a:p>
        </p:txBody>
      </p:sp>
    </p:spTree>
    <p:extLst>
      <p:ext uri="{BB962C8B-B14F-4D97-AF65-F5344CB8AC3E}">
        <p14:creationId xmlns:p14="http://schemas.microsoft.com/office/powerpoint/2010/main" val="8953796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458943" y="625434"/>
            <a:ext cx="8227857" cy="5730916"/>
          </a:xfrm>
        </p:spPr>
        <p:txBody>
          <a:bodyPr>
            <a:noAutofit/>
          </a:bodyPr>
          <a:lstStyle/>
          <a:p>
            <a:r>
              <a:rPr lang="ru-RU" sz="3200" dirty="0">
                <a:solidFill>
                  <a:srgbClr val="C00000"/>
                </a:solidFill>
              </a:rPr>
              <a:t>В</a:t>
            </a:r>
            <a:r>
              <a:rPr lang="ru-RU" sz="3200" dirty="0" smtClean="0">
                <a:solidFill>
                  <a:srgbClr val="C00000"/>
                </a:solidFill>
              </a:rPr>
              <a:t> хозяйской клетке оказывается только РНК </a:t>
            </a:r>
            <a:r>
              <a:rPr lang="ru-RU" sz="3200" dirty="0" err="1" smtClean="0">
                <a:solidFill>
                  <a:srgbClr val="C00000"/>
                </a:solidFill>
              </a:rPr>
              <a:t>коронавируса</a:t>
            </a:r>
            <a:r>
              <a:rPr lang="ru-RU" sz="3200" dirty="0" smtClean="0">
                <a:solidFill>
                  <a:srgbClr val="C00000"/>
                </a:solidFill>
              </a:rPr>
              <a:t>. </a:t>
            </a:r>
            <a:r>
              <a:rPr lang="ru-RU" sz="3200" dirty="0" smtClean="0"/>
              <a:t> </a:t>
            </a:r>
            <a:br>
              <a:rPr lang="ru-RU" sz="3200" dirty="0" smtClean="0"/>
            </a:br>
            <a:r>
              <a:rPr lang="ru-RU" sz="3200" dirty="0" smtClean="0">
                <a:solidFill>
                  <a:schemeClr val="tx1"/>
                </a:solidFill>
              </a:rPr>
              <a:t/>
            </a:r>
            <a:br>
              <a:rPr lang="ru-RU" sz="3200" dirty="0" smtClean="0">
                <a:solidFill>
                  <a:schemeClr val="tx1"/>
                </a:solidFill>
              </a:rPr>
            </a:br>
            <a:r>
              <a:rPr lang="ru-RU" sz="3200" dirty="0" smtClean="0">
                <a:solidFill>
                  <a:schemeClr val="tx1"/>
                </a:solidFill>
              </a:rPr>
              <a:t>Для создания новых вирионов как минимум нужны белки </a:t>
            </a:r>
            <a:r>
              <a:rPr lang="en-US" sz="3200" dirty="0" smtClean="0">
                <a:solidFill>
                  <a:schemeClr val="tx1"/>
                </a:solidFill>
              </a:rPr>
              <a:t>M, E, N</a:t>
            </a:r>
            <a:r>
              <a:rPr lang="ru-RU" sz="3200" dirty="0" smtClean="0">
                <a:solidFill>
                  <a:schemeClr val="tx1"/>
                </a:solidFill>
              </a:rPr>
              <a:t>, </a:t>
            </a:r>
            <a:r>
              <a:rPr lang="en-US" sz="3200" dirty="0" smtClean="0">
                <a:solidFill>
                  <a:schemeClr val="tx1"/>
                </a:solidFill>
              </a:rPr>
              <a:t>S</a:t>
            </a:r>
            <a:endParaRPr lang="ru-RU" sz="3200" dirty="0" smtClean="0">
              <a:solidFill>
                <a:schemeClr val="tx1"/>
              </a:solidFill>
            </a:endParaRPr>
          </a:p>
          <a:p>
            <a:endParaRPr lang="ru-RU" sz="3200" dirty="0" smtClean="0">
              <a:solidFill>
                <a:schemeClr val="tx1"/>
              </a:solidFill>
            </a:endParaRPr>
          </a:p>
          <a:p>
            <a:r>
              <a:rPr lang="ru-RU" sz="3200" dirty="0" smtClean="0">
                <a:solidFill>
                  <a:schemeClr val="tx1"/>
                </a:solidFill>
              </a:rPr>
              <a:t>Кто может синтезировать белки? Молекулярная машина </a:t>
            </a:r>
            <a:r>
              <a:rPr lang="ru-RU" sz="3200" b="1" dirty="0" smtClean="0">
                <a:solidFill>
                  <a:srgbClr val="C00000"/>
                </a:solidFill>
              </a:rPr>
              <a:t>РИБОСОМА,</a:t>
            </a:r>
          </a:p>
          <a:p>
            <a:r>
              <a:rPr lang="ru-RU" sz="3200" dirty="0">
                <a:solidFill>
                  <a:schemeClr val="tx1"/>
                </a:solidFill>
              </a:rPr>
              <a:t>б</a:t>
            </a:r>
            <a:r>
              <a:rPr lang="ru-RU" sz="3200" dirty="0" smtClean="0">
                <a:solidFill>
                  <a:schemeClr val="tx1"/>
                </a:solidFill>
              </a:rPr>
              <a:t>ольшая и сложная; у</a:t>
            </a:r>
            <a:r>
              <a:rPr lang="ru-RU" sz="3200" dirty="0" smtClean="0">
                <a:solidFill>
                  <a:schemeClr val="tx1"/>
                </a:solidFill>
              </a:rPr>
              <a:t>дивительное изобретение эволюции.</a:t>
            </a:r>
          </a:p>
          <a:p>
            <a:endParaRPr lang="en-US" sz="3200" dirty="0">
              <a:solidFill>
                <a:schemeClr val="tx1"/>
              </a:solidFill>
            </a:endParaRPr>
          </a:p>
        </p:txBody>
      </p:sp>
      <p:sp>
        <p:nvSpPr>
          <p:cNvPr id="4" name="Номер слайда 3"/>
          <p:cNvSpPr>
            <a:spLocks noGrp="1"/>
          </p:cNvSpPr>
          <p:nvPr>
            <p:ph type="sldNum" sz="quarter" idx="12"/>
          </p:nvPr>
        </p:nvSpPr>
        <p:spPr/>
        <p:txBody>
          <a:bodyPr/>
          <a:lstStyle/>
          <a:p>
            <a:fld id="{51B0424B-BA00-4C1D-946A-CCF19F3E8C64}" type="slidenum">
              <a:rPr lang="ru-RU" smtClean="0"/>
              <a:pPr/>
              <a:t>32</a:t>
            </a:fld>
            <a:endParaRPr lang="ru-RU"/>
          </a:p>
        </p:txBody>
      </p:sp>
    </p:spTree>
    <p:extLst>
      <p:ext uri="{BB962C8B-B14F-4D97-AF65-F5344CB8AC3E}">
        <p14:creationId xmlns:p14="http://schemas.microsoft.com/office/powerpoint/2010/main" val="5330065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1070" y="519369"/>
            <a:ext cx="8229600" cy="2026315"/>
          </a:xfrm>
        </p:spPr>
        <p:txBody>
          <a:bodyPr>
            <a:normAutofit fontScale="90000"/>
          </a:bodyPr>
          <a:lstStyle/>
          <a:p>
            <a:r>
              <a:rPr lang="ru-RU" dirty="0" err="1" smtClean="0"/>
              <a:t>Коронавирус</a:t>
            </a:r>
            <a:r>
              <a:rPr lang="ru-RU" dirty="0" smtClean="0"/>
              <a:t> </a:t>
            </a:r>
            <a:r>
              <a:rPr lang="ru-RU" dirty="0" smtClean="0"/>
              <a:t>уговаривает (</a:t>
            </a:r>
            <a:r>
              <a:rPr lang="en-US" dirty="0" smtClean="0"/>
              <a:t>?)</a:t>
            </a:r>
            <a:r>
              <a:rPr lang="ru-RU" dirty="0" smtClean="0"/>
              <a:t> рибосомы в клетке, </a:t>
            </a:r>
            <a:r>
              <a:rPr lang="ru-RU" dirty="0" smtClean="0"/>
              <a:t>что </a:t>
            </a:r>
            <a:r>
              <a:rPr lang="ru-RU" dirty="0" smtClean="0"/>
              <a:t>им </a:t>
            </a:r>
            <a:r>
              <a:rPr lang="ru-RU" dirty="0" smtClean="0"/>
              <a:t>надо синтезировать белки вируса</a:t>
            </a:r>
            <a:endParaRPr lang="en-US" dirty="0"/>
          </a:p>
        </p:txBody>
      </p:sp>
      <p:sp>
        <p:nvSpPr>
          <p:cNvPr id="3" name="Номер слайда 2"/>
          <p:cNvSpPr>
            <a:spLocks noGrp="1"/>
          </p:cNvSpPr>
          <p:nvPr>
            <p:ph type="sldNum" sz="quarter" idx="12"/>
          </p:nvPr>
        </p:nvSpPr>
        <p:spPr/>
        <p:txBody>
          <a:bodyPr/>
          <a:lstStyle/>
          <a:p>
            <a:fld id="{51B0424B-BA00-4C1D-946A-CCF19F3E8C64}" type="slidenum">
              <a:rPr lang="ru-RU" smtClean="0"/>
              <a:pPr/>
              <a:t>33</a:t>
            </a:fld>
            <a:endParaRPr lang="ru-RU" dirty="0"/>
          </a:p>
        </p:txBody>
      </p:sp>
      <p:sp>
        <p:nvSpPr>
          <p:cNvPr id="4" name="Заголовок 1"/>
          <p:cNvSpPr txBox="1">
            <a:spLocks/>
          </p:cNvSpPr>
          <p:nvPr/>
        </p:nvSpPr>
        <p:spPr>
          <a:xfrm>
            <a:off x="359266" y="3236975"/>
            <a:ext cx="8327534" cy="1450240"/>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4900" dirty="0" smtClean="0"/>
              <a:t/>
            </a:r>
            <a:br>
              <a:rPr lang="ru-RU" sz="4900" dirty="0" smtClean="0"/>
            </a:br>
            <a:r>
              <a:rPr lang="ru-RU" sz="4900" dirty="0" smtClean="0"/>
              <a:t/>
            </a:r>
            <a:br>
              <a:rPr lang="ru-RU" sz="4900" dirty="0" smtClean="0"/>
            </a:br>
            <a:endParaRPr lang="en-US" sz="4900" dirty="0" smtClean="0"/>
          </a:p>
          <a:p>
            <a:endParaRPr lang="en-US" sz="4900" dirty="0"/>
          </a:p>
          <a:p>
            <a:endParaRPr lang="en-US" sz="4900" dirty="0" smtClean="0"/>
          </a:p>
          <a:p>
            <a:r>
              <a:rPr lang="ru-RU" sz="16000" dirty="0" smtClean="0"/>
              <a:t>Для </a:t>
            </a:r>
            <a:r>
              <a:rPr lang="ru-RU" sz="16000" dirty="0" smtClean="0"/>
              <a:t>этого в </a:t>
            </a:r>
            <a:r>
              <a:rPr lang="ru-RU" sz="16000" dirty="0" err="1"/>
              <a:t>в</a:t>
            </a:r>
            <a:r>
              <a:rPr lang="ru-RU" sz="16000" dirty="0"/>
              <a:t> геноме </a:t>
            </a:r>
            <a:r>
              <a:rPr lang="ru-RU" sz="16000" dirty="0" err="1"/>
              <a:t>коронавируса</a:t>
            </a:r>
            <a:r>
              <a:rPr lang="ru-RU" sz="16000" dirty="0"/>
              <a:t>, </a:t>
            </a:r>
            <a:r>
              <a:rPr lang="ru-RU" sz="16000" dirty="0" smtClean="0"/>
              <a:t>есть  </a:t>
            </a:r>
            <a:r>
              <a:rPr lang="ru-RU" sz="16000" b="1" dirty="0" smtClean="0">
                <a:solidFill>
                  <a:srgbClr val="C00000"/>
                </a:solidFill>
              </a:rPr>
              <a:t>СИГНАЛЫ</a:t>
            </a:r>
            <a:r>
              <a:rPr lang="ru-RU" sz="16000" dirty="0" smtClean="0"/>
              <a:t>, </a:t>
            </a:r>
            <a:r>
              <a:rPr lang="ru-RU" sz="16000" b="1" dirty="0" smtClean="0">
                <a:solidFill>
                  <a:srgbClr val="C00000"/>
                </a:solidFill>
              </a:rPr>
              <a:t>понимаемые хозяйской клеткой</a:t>
            </a:r>
            <a:r>
              <a:rPr lang="ru-RU" sz="16000" dirty="0" smtClean="0"/>
              <a:t/>
            </a:r>
            <a:br>
              <a:rPr lang="ru-RU" sz="16000" dirty="0" smtClean="0"/>
            </a:br>
            <a:r>
              <a:rPr lang="ru-RU" sz="16000" dirty="0" smtClean="0"/>
              <a:t/>
            </a:r>
            <a:br>
              <a:rPr lang="ru-RU" sz="16000" dirty="0" smtClean="0"/>
            </a:br>
            <a:endParaRPr lang="ru-RU" sz="16000" dirty="0"/>
          </a:p>
        </p:txBody>
      </p:sp>
      <p:sp>
        <p:nvSpPr>
          <p:cNvPr id="5" name="TextBox 4"/>
          <p:cNvSpPr txBox="1"/>
          <p:nvPr/>
        </p:nvSpPr>
        <p:spPr>
          <a:xfrm>
            <a:off x="846715" y="5387655"/>
            <a:ext cx="7378943" cy="369332"/>
          </a:xfrm>
          <a:prstGeom prst="rect">
            <a:avLst/>
          </a:prstGeom>
          <a:noFill/>
        </p:spPr>
        <p:txBody>
          <a:bodyPr wrap="none" rtlCol="0">
            <a:spAutoFit/>
          </a:bodyPr>
          <a:lstStyle/>
          <a:p>
            <a:r>
              <a:rPr lang="ru-RU" dirty="0" smtClean="0"/>
              <a:t>Вирус – билингва. Знает свой собственный язык и язык хозяйской клетки</a:t>
            </a:r>
            <a:endParaRPr lang="en-US" dirty="0"/>
          </a:p>
        </p:txBody>
      </p:sp>
    </p:spTree>
    <p:extLst>
      <p:ext uri="{BB962C8B-B14F-4D97-AF65-F5344CB8AC3E}">
        <p14:creationId xmlns:p14="http://schemas.microsoft.com/office/powerpoint/2010/main" val="20482800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5425" y="274638"/>
            <a:ext cx="8531375" cy="1143000"/>
          </a:xfrm>
        </p:spPr>
        <p:txBody>
          <a:bodyPr>
            <a:normAutofit/>
          </a:bodyPr>
          <a:lstStyle/>
          <a:p>
            <a:r>
              <a:rPr lang="ru-RU" dirty="0" smtClean="0"/>
              <a:t>Для </a:t>
            </a:r>
            <a:r>
              <a:rPr lang="ru-RU" dirty="0" smtClean="0"/>
              <a:t>синтеза белка нужна </a:t>
            </a:r>
            <a:r>
              <a:rPr lang="ru-RU" dirty="0" err="1" smtClean="0">
                <a:solidFill>
                  <a:srgbClr val="C00000"/>
                </a:solidFill>
              </a:rPr>
              <a:t>мРНК</a:t>
            </a:r>
            <a:endParaRPr lang="ru-RU" dirty="0">
              <a:solidFill>
                <a:srgbClr val="C00000"/>
              </a:solidFill>
            </a:endParaRPr>
          </a:p>
        </p:txBody>
      </p:sp>
      <p:sp>
        <p:nvSpPr>
          <p:cNvPr id="3" name="Объект 2"/>
          <p:cNvSpPr>
            <a:spLocks noGrp="1"/>
          </p:cNvSpPr>
          <p:nvPr>
            <p:ph idx="1"/>
          </p:nvPr>
        </p:nvSpPr>
        <p:spPr>
          <a:xfrm>
            <a:off x="539475" y="1547155"/>
            <a:ext cx="8229600" cy="4992650"/>
          </a:xfrm>
        </p:spPr>
        <p:txBody>
          <a:bodyPr>
            <a:normAutofit fontScale="92500" lnSpcReduction="10000"/>
          </a:bodyPr>
          <a:lstStyle/>
          <a:p>
            <a:pPr>
              <a:spcAft>
                <a:spcPts val="1200"/>
              </a:spcAft>
            </a:pPr>
            <a:r>
              <a:rPr lang="ru-RU" dirty="0" smtClean="0"/>
              <a:t>Матричная РНК это молекула РНК, на которой есть </a:t>
            </a:r>
            <a:r>
              <a:rPr lang="ru-RU" dirty="0" smtClean="0"/>
              <a:t>копия последовательности </a:t>
            </a:r>
            <a:r>
              <a:rPr lang="ru-RU" dirty="0" smtClean="0"/>
              <a:t>гена</a:t>
            </a:r>
            <a:endParaRPr lang="en-US" dirty="0" smtClean="0"/>
          </a:p>
          <a:p>
            <a:pPr>
              <a:spcAft>
                <a:spcPts val="1200"/>
              </a:spcAft>
            </a:pPr>
            <a:r>
              <a:rPr lang="ru-RU" dirty="0" smtClean="0"/>
              <a:t>Белок синтезирует </a:t>
            </a:r>
            <a:r>
              <a:rPr lang="ru-RU" dirty="0" smtClean="0">
                <a:solidFill>
                  <a:srgbClr val="C00000"/>
                </a:solidFill>
              </a:rPr>
              <a:t>рибосома</a:t>
            </a:r>
            <a:r>
              <a:rPr lang="ru-RU" dirty="0" smtClean="0"/>
              <a:t>, используя </a:t>
            </a:r>
            <a:r>
              <a:rPr lang="ru-RU" dirty="0" err="1" smtClean="0"/>
              <a:t>мРНК</a:t>
            </a:r>
            <a:r>
              <a:rPr lang="ru-RU" dirty="0" smtClean="0"/>
              <a:t>.</a:t>
            </a:r>
          </a:p>
          <a:p>
            <a:pPr>
              <a:spcAft>
                <a:spcPts val="1200"/>
              </a:spcAft>
            </a:pPr>
            <a:r>
              <a:rPr lang="ru-RU" dirty="0" smtClean="0"/>
              <a:t>Рибосома умеет отличать </a:t>
            </a:r>
            <a:r>
              <a:rPr lang="ru-RU" dirty="0" err="1" smtClean="0"/>
              <a:t>мРНК</a:t>
            </a:r>
            <a:r>
              <a:rPr lang="ru-RU" dirty="0" smtClean="0"/>
              <a:t> от всех других молекул РНК, которых множество в клетке, по таким сигналам: </a:t>
            </a:r>
          </a:p>
          <a:p>
            <a:pPr lvl="1">
              <a:spcAft>
                <a:spcPts val="1200"/>
              </a:spcAft>
            </a:pPr>
            <a:r>
              <a:rPr lang="ru-RU" dirty="0"/>
              <a:t>Специальная группа атомов </a:t>
            </a:r>
            <a:r>
              <a:rPr lang="ru-RU" dirty="0" smtClean="0">
                <a:solidFill>
                  <a:srgbClr val="FF0000"/>
                </a:solidFill>
              </a:rPr>
              <a:t>КЭП</a:t>
            </a:r>
            <a:r>
              <a:rPr lang="en-US" dirty="0" smtClean="0">
                <a:solidFill>
                  <a:srgbClr val="FF0000"/>
                </a:solidFill>
              </a:rPr>
              <a:t> </a:t>
            </a:r>
            <a:r>
              <a:rPr lang="en-US" dirty="0" smtClean="0"/>
              <a:t>(</a:t>
            </a:r>
            <a:r>
              <a:rPr lang="ru-RU" dirty="0" smtClean="0"/>
              <a:t>7-метилгуанин</a:t>
            </a:r>
            <a:r>
              <a:rPr lang="en-US" dirty="0" smtClean="0"/>
              <a:t>)</a:t>
            </a:r>
            <a:r>
              <a:rPr lang="ru-RU" dirty="0" smtClean="0"/>
              <a:t> присоединенная к </a:t>
            </a:r>
            <a:r>
              <a:rPr lang="ru-RU" dirty="0"/>
              <a:t>5</a:t>
            </a:r>
            <a:r>
              <a:rPr lang="en-US" dirty="0"/>
              <a:t>’ </a:t>
            </a:r>
            <a:r>
              <a:rPr lang="ru-RU" dirty="0" smtClean="0"/>
              <a:t>концу РНК. </a:t>
            </a:r>
          </a:p>
          <a:p>
            <a:pPr lvl="1">
              <a:spcAft>
                <a:spcPts val="1200"/>
              </a:spcAft>
            </a:pPr>
            <a:r>
              <a:rPr lang="ru-RU" dirty="0" smtClean="0">
                <a:solidFill>
                  <a:srgbClr val="FF0000"/>
                </a:solidFill>
              </a:rPr>
              <a:t>Много букв А подряд (</a:t>
            </a:r>
            <a:r>
              <a:rPr lang="ru-RU" dirty="0" err="1" smtClean="0">
                <a:solidFill>
                  <a:srgbClr val="FF0000"/>
                </a:solidFill>
              </a:rPr>
              <a:t>полиА</a:t>
            </a:r>
            <a:r>
              <a:rPr lang="ru-RU" dirty="0" smtClean="0">
                <a:solidFill>
                  <a:srgbClr val="FF0000"/>
                </a:solidFill>
              </a:rPr>
              <a:t>)</a:t>
            </a:r>
            <a:r>
              <a:rPr lang="ru-RU" dirty="0" smtClean="0"/>
              <a:t> </a:t>
            </a:r>
            <a:r>
              <a:rPr lang="ru-RU" dirty="0"/>
              <a:t>на 3</a:t>
            </a:r>
            <a:r>
              <a:rPr lang="en-US" dirty="0"/>
              <a:t>’-</a:t>
            </a:r>
            <a:r>
              <a:rPr lang="ru-RU" dirty="0" smtClean="0"/>
              <a:t>конце </a:t>
            </a:r>
            <a:r>
              <a:rPr lang="ru-RU" dirty="0" err="1" smtClean="0"/>
              <a:t>мРНК</a:t>
            </a:r>
            <a:endParaRPr lang="en-US" dirty="0"/>
          </a:p>
          <a:p>
            <a:pPr lvl="1"/>
            <a:endParaRPr lang="ru-RU" dirty="0"/>
          </a:p>
          <a:p>
            <a:endParaRPr lang="ru-RU" dirty="0"/>
          </a:p>
        </p:txBody>
      </p:sp>
      <p:sp>
        <p:nvSpPr>
          <p:cNvPr id="4" name="Номер слайда 3"/>
          <p:cNvSpPr>
            <a:spLocks noGrp="1"/>
          </p:cNvSpPr>
          <p:nvPr>
            <p:ph type="sldNum" sz="quarter" idx="12"/>
          </p:nvPr>
        </p:nvSpPr>
        <p:spPr/>
        <p:txBody>
          <a:bodyPr/>
          <a:lstStyle/>
          <a:p>
            <a:fld id="{51B0424B-BA00-4C1D-946A-CCF19F3E8C64}" type="slidenum">
              <a:rPr lang="ru-RU" smtClean="0"/>
              <a:pPr/>
              <a:t>34</a:t>
            </a:fld>
            <a:endParaRPr lang="ru-RU" dirty="0"/>
          </a:p>
        </p:txBody>
      </p:sp>
    </p:spTree>
    <p:extLst>
      <p:ext uri="{BB962C8B-B14F-4D97-AF65-F5344CB8AC3E}">
        <p14:creationId xmlns:p14="http://schemas.microsoft.com/office/powerpoint/2010/main" val="42125356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7450" y="93551"/>
            <a:ext cx="8686800" cy="1143000"/>
          </a:xfrm>
        </p:spPr>
        <p:txBody>
          <a:bodyPr>
            <a:normAutofit/>
          </a:bodyPr>
          <a:lstStyle/>
          <a:p>
            <a:r>
              <a:rPr lang="ru-RU" dirty="0" smtClean="0"/>
              <a:t>Так рибосомы делают белки</a:t>
            </a:r>
            <a:endParaRPr lang="ru-RU" dirty="0"/>
          </a:p>
        </p:txBody>
      </p:sp>
      <p:sp>
        <p:nvSpPr>
          <p:cNvPr id="3" name="Номер слайда 2"/>
          <p:cNvSpPr>
            <a:spLocks noGrp="1"/>
          </p:cNvSpPr>
          <p:nvPr>
            <p:ph type="sldNum" sz="quarter" idx="12"/>
          </p:nvPr>
        </p:nvSpPr>
        <p:spPr>
          <a:xfrm>
            <a:off x="6784030" y="6492875"/>
            <a:ext cx="2133600" cy="365125"/>
          </a:xfrm>
        </p:spPr>
        <p:txBody>
          <a:bodyPr/>
          <a:lstStyle/>
          <a:p>
            <a:fld id="{51B0424B-BA00-4C1D-946A-CCF19F3E8C64}" type="slidenum">
              <a:rPr lang="ru-RU" smtClean="0"/>
              <a:pPr/>
              <a:t>35</a:t>
            </a:fld>
            <a:endParaRPr lang="ru-RU"/>
          </a:p>
        </p:txBody>
      </p:sp>
      <p:grpSp>
        <p:nvGrpSpPr>
          <p:cNvPr id="9" name="Группа 8"/>
          <p:cNvGrpSpPr/>
          <p:nvPr/>
        </p:nvGrpSpPr>
        <p:grpSpPr>
          <a:xfrm>
            <a:off x="1505575" y="1408112"/>
            <a:ext cx="6231090" cy="5130800"/>
            <a:chOff x="1505575" y="1408112"/>
            <a:chExt cx="6231090" cy="5130800"/>
          </a:xfrm>
        </p:grpSpPr>
        <p:pic>
          <p:nvPicPr>
            <p:cNvPr id="5" name="Рисунок 4"/>
            <p:cNvPicPr>
              <a:picLocks noChangeAspect="1"/>
            </p:cNvPicPr>
            <p:nvPr/>
          </p:nvPicPr>
          <p:blipFill>
            <a:blip r:embed="rId2"/>
            <a:stretch>
              <a:fillRect/>
            </a:stretch>
          </p:blipFill>
          <p:spPr>
            <a:xfrm>
              <a:off x="1505575" y="1408112"/>
              <a:ext cx="6114425" cy="5130800"/>
            </a:xfrm>
            <a:prstGeom prst="rect">
              <a:avLst/>
            </a:prstGeom>
          </p:spPr>
        </p:pic>
        <p:sp>
          <p:nvSpPr>
            <p:cNvPr id="4" name="TextBox 3"/>
            <p:cNvSpPr txBox="1"/>
            <p:nvPr/>
          </p:nvSpPr>
          <p:spPr>
            <a:xfrm>
              <a:off x="5369735" y="1569326"/>
              <a:ext cx="2366930" cy="523220"/>
            </a:xfrm>
            <a:prstGeom prst="rect">
              <a:avLst/>
            </a:prstGeom>
            <a:noFill/>
          </p:spPr>
          <p:txBody>
            <a:bodyPr wrap="none" rtlCol="0">
              <a:spAutoFit/>
            </a:bodyPr>
            <a:lstStyle/>
            <a:p>
              <a:r>
                <a:rPr lang="ru-RU" sz="2800" dirty="0" smtClean="0">
                  <a:solidFill>
                    <a:schemeClr val="bg1"/>
                  </a:solidFill>
                </a:rPr>
                <a:t>аминокислота</a:t>
              </a:r>
              <a:endParaRPr lang="ru-RU" sz="2800" dirty="0">
                <a:solidFill>
                  <a:schemeClr val="bg1"/>
                </a:solidFill>
              </a:endParaRPr>
            </a:p>
          </p:txBody>
        </p:sp>
        <p:sp>
          <p:nvSpPr>
            <p:cNvPr id="6" name="TextBox 5"/>
            <p:cNvSpPr txBox="1"/>
            <p:nvPr/>
          </p:nvSpPr>
          <p:spPr>
            <a:xfrm>
              <a:off x="2114080" y="5502870"/>
              <a:ext cx="1032655" cy="523220"/>
            </a:xfrm>
            <a:prstGeom prst="rect">
              <a:avLst/>
            </a:prstGeom>
            <a:noFill/>
          </p:spPr>
          <p:txBody>
            <a:bodyPr wrap="none" rtlCol="0">
              <a:spAutoFit/>
            </a:bodyPr>
            <a:lstStyle/>
            <a:p>
              <a:r>
                <a:rPr lang="ru-RU" sz="2800" dirty="0" err="1" smtClean="0">
                  <a:solidFill>
                    <a:schemeClr val="bg1"/>
                  </a:solidFill>
                </a:rPr>
                <a:t>мРНК</a:t>
              </a:r>
              <a:endParaRPr lang="ru-RU" sz="2800" dirty="0">
                <a:solidFill>
                  <a:schemeClr val="bg1"/>
                </a:solidFill>
              </a:endParaRPr>
            </a:p>
          </p:txBody>
        </p:sp>
        <p:sp>
          <p:nvSpPr>
            <p:cNvPr id="7" name="TextBox 6"/>
            <p:cNvSpPr txBox="1"/>
            <p:nvPr/>
          </p:nvSpPr>
          <p:spPr>
            <a:xfrm rot="1258833">
              <a:off x="2621822" y="1801044"/>
              <a:ext cx="1086003" cy="523220"/>
            </a:xfrm>
            <a:prstGeom prst="rect">
              <a:avLst/>
            </a:prstGeom>
            <a:noFill/>
          </p:spPr>
          <p:txBody>
            <a:bodyPr wrap="none" rtlCol="0">
              <a:spAutoFit/>
            </a:bodyPr>
            <a:lstStyle/>
            <a:p>
              <a:r>
                <a:rPr lang="ru-RU" sz="2800" dirty="0" smtClean="0">
                  <a:solidFill>
                    <a:schemeClr val="bg1"/>
                  </a:solidFill>
                </a:rPr>
                <a:t>белок</a:t>
              </a:r>
              <a:endParaRPr lang="ru-RU" sz="2800" dirty="0">
                <a:solidFill>
                  <a:schemeClr val="bg1"/>
                </a:solidFill>
              </a:endParaRPr>
            </a:p>
          </p:txBody>
        </p:sp>
        <p:sp>
          <p:nvSpPr>
            <p:cNvPr id="8" name="TextBox 7"/>
            <p:cNvSpPr txBox="1"/>
            <p:nvPr/>
          </p:nvSpPr>
          <p:spPr>
            <a:xfrm>
              <a:off x="6138262" y="2867375"/>
              <a:ext cx="930063" cy="523220"/>
            </a:xfrm>
            <a:prstGeom prst="rect">
              <a:avLst/>
            </a:prstGeom>
            <a:noFill/>
          </p:spPr>
          <p:txBody>
            <a:bodyPr wrap="none" rtlCol="0">
              <a:spAutoFit/>
            </a:bodyPr>
            <a:lstStyle/>
            <a:p>
              <a:r>
                <a:rPr lang="ru-RU" sz="2800" dirty="0" err="1">
                  <a:solidFill>
                    <a:schemeClr val="bg1"/>
                  </a:solidFill>
                </a:rPr>
                <a:t>т</a:t>
              </a:r>
              <a:r>
                <a:rPr lang="ru-RU" sz="2800" dirty="0" err="1" smtClean="0">
                  <a:solidFill>
                    <a:schemeClr val="bg1"/>
                  </a:solidFill>
                </a:rPr>
                <a:t>РНК</a:t>
              </a:r>
              <a:endParaRPr lang="ru-RU" sz="2800" dirty="0">
                <a:solidFill>
                  <a:schemeClr val="bg1"/>
                </a:solidFill>
              </a:endParaRPr>
            </a:p>
          </p:txBody>
        </p:sp>
      </p:grpSp>
    </p:spTree>
    <p:extLst>
      <p:ext uri="{BB962C8B-B14F-4D97-AF65-F5344CB8AC3E}">
        <p14:creationId xmlns:p14="http://schemas.microsoft.com/office/powerpoint/2010/main" val="22987394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64575"/>
            <a:ext cx="8229600" cy="1253063"/>
          </a:xfrm>
        </p:spPr>
        <p:txBody>
          <a:bodyPr>
            <a:normAutofit fontScale="90000"/>
          </a:bodyPr>
          <a:lstStyle/>
          <a:p>
            <a:r>
              <a:rPr lang="ru-RU" dirty="0" smtClean="0"/>
              <a:t/>
            </a:r>
            <a:br>
              <a:rPr lang="ru-RU" dirty="0" smtClean="0"/>
            </a:br>
            <a:r>
              <a:rPr lang="ru-RU" dirty="0" smtClean="0"/>
              <a:t>РНК </a:t>
            </a:r>
            <a:r>
              <a:rPr lang="ru-RU" dirty="0" err="1" smtClean="0"/>
              <a:t>коронавируса</a:t>
            </a:r>
            <a:r>
              <a:rPr lang="en-US" dirty="0" smtClean="0"/>
              <a:t> </a:t>
            </a:r>
            <a:r>
              <a:rPr lang="ru-RU" dirty="0" smtClean="0"/>
              <a:t>содержит сигналы </a:t>
            </a:r>
            <a:r>
              <a:rPr lang="ru-RU" dirty="0" err="1" smtClean="0"/>
              <a:t>мРНК</a:t>
            </a:r>
            <a:r>
              <a:rPr lang="en-US" dirty="0"/>
              <a:t/>
            </a:r>
            <a:br>
              <a:rPr lang="en-US" dirty="0"/>
            </a:br>
            <a:r>
              <a:rPr lang="ru-RU" dirty="0" smtClean="0"/>
              <a:t> </a:t>
            </a:r>
            <a:endParaRPr lang="ru-RU" dirty="0"/>
          </a:p>
        </p:txBody>
      </p:sp>
      <p:sp>
        <p:nvSpPr>
          <p:cNvPr id="6" name="Объект 5"/>
          <p:cNvSpPr>
            <a:spLocks noGrp="1"/>
          </p:cNvSpPr>
          <p:nvPr>
            <p:ph idx="1"/>
          </p:nvPr>
        </p:nvSpPr>
        <p:spPr>
          <a:xfrm>
            <a:off x="357547" y="1417638"/>
            <a:ext cx="8229600" cy="2203387"/>
          </a:xfrm>
        </p:spPr>
        <p:txBody>
          <a:bodyPr>
            <a:normAutofit/>
          </a:bodyPr>
          <a:lstStyle/>
          <a:p>
            <a:pPr lvl="1"/>
            <a:r>
              <a:rPr lang="ru-RU" dirty="0" err="1" smtClean="0">
                <a:solidFill>
                  <a:srgbClr val="C00000"/>
                </a:solidFill>
              </a:rPr>
              <a:t>ПолиА</a:t>
            </a:r>
            <a:r>
              <a:rPr lang="ru-RU" dirty="0" smtClean="0">
                <a:solidFill>
                  <a:srgbClr val="C00000"/>
                </a:solidFill>
              </a:rPr>
              <a:t> </a:t>
            </a:r>
            <a:r>
              <a:rPr lang="ru-RU" dirty="0" smtClean="0"/>
              <a:t>на 3</a:t>
            </a:r>
            <a:r>
              <a:rPr lang="en-US" dirty="0" smtClean="0"/>
              <a:t>’-</a:t>
            </a:r>
            <a:r>
              <a:rPr lang="ru-RU" dirty="0" smtClean="0"/>
              <a:t>конце</a:t>
            </a:r>
            <a:endParaRPr lang="en-US" dirty="0" smtClean="0"/>
          </a:p>
          <a:p>
            <a:pPr lvl="1"/>
            <a:r>
              <a:rPr lang="ru-RU" dirty="0" smtClean="0">
                <a:solidFill>
                  <a:srgbClr val="C00000"/>
                </a:solidFill>
              </a:rPr>
              <a:t>КЭП</a:t>
            </a:r>
            <a:r>
              <a:rPr lang="en-US" dirty="0" smtClean="0"/>
              <a:t> </a:t>
            </a:r>
            <a:r>
              <a:rPr lang="ru-RU" dirty="0" smtClean="0"/>
              <a:t>на 5</a:t>
            </a:r>
            <a:r>
              <a:rPr lang="en-US" dirty="0" smtClean="0"/>
              <a:t>’ </a:t>
            </a:r>
            <a:r>
              <a:rPr lang="ru-RU" dirty="0" smtClean="0"/>
              <a:t>конце</a:t>
            </a:r>
          </a:p>
          <a:p>
            <a:pPr lvl="1"/>
            <a:r>
              <a:rPr lang="ru-RU" dirty="0" smtClean="0"/>
              <a:t>Сигналы старта </a:t>
            </a:r>
            <a:r>
              <a:rPr lang="ru-RU" dirty="0" smtClean="0">
                <a:solidFill>
                  <a:srgbClr val="C00000"/>
                </a:solidFill>
              </a:rPr>
              <a:t>трансляции </a:t>
            </a:r>
            <a:r>
              <a:rPr lang="ru-RU" dirty="0" smtClean="0"/>
              <a:t>(производства белков)</a:t>
            </a:r>
            <a:endParaRPr lang="ru-RU" dirty="0"/>
          </a:p>
        </p:txBody>
      </p:sp>
      <p:sp>
        <p:nvSpPr>
          <p:cNvPr id="3" name="Номер слайда 2"/>
          <p:cNvSpPr>
            <a:spLocks noGrp="1"/>
          </p:cNvSpPr>
          <p:nvPr>
            <p:ph type="sldNum" sz="quarter" idx="12"/>
          </p:nvPr>
        </p:nvSpPr>
        <p:spPr/>
        <p:txBody>
          <a:bodyPr/>
          <a:lstStyle/>
          <a:p>
            <a:fld id="{51B0424B-BA00-4C1D-946A-CCF19F3E8C64}" type="slidenum">
              <a:rPr lang="ru-RU" smtClean="0"/>
              <a:pPr/>
              <a:t>36</a:t>
            </a:fld>
            <a:endParaRPr lang="ru-RU"/>
          </a:p>
        </p:txBody>
      </p:sp>
      <p:sp>
        <p:nvSpPr>
          <p:cNvPr id="7" name="Прямоугольник 6"/>
          <p:cNvSpPr/>
          <p:nvPr/>
        </p:nvSpPr>
        <p:spPr>
          <a:xfrm>
            <a:off x="407373" y="4046285"/>
            <a:ext cx="8329253" cy="2308324"/>
          </a:xfrm>
          <a:prstGeom prst="rect">
            <a:avLst/>
          </a:prstGeom>
        </p:spPr>
        <p:txBody>
          <a:bodyPr wrap="square">
            <a:spAutoFit/>
          </a:bodyPr>
          <a:lstStyle/>
          <a:p>
            <a:r>
              <a:rPr lang="ru-RU" sz="3600" dirty="0" smtClean="0">
                <a:latin typeface="Courier New" panose="02070309020205020404" pitchFamily="49" charset="0"/>
                <a:cs typeface="Courier New" panose="02070309020205020404" pitchFamily="49" charset="0"/>
              </a:rPr>
              <a:t>……AAAATTAATTTTAGTAGTGCTATCCCCATGTGATTTTAATAGCTTCTTAGGAGAATGAC</a:t>
            </a:r>
            <a:r>
              <a:rPr lang="ru-RU" sz="3600" b="1" dirty="0" smtClean="0">
                <a:latin typeface="Courier New" panose="02070309020205020404" pitchFamily="49" charset="0"/>
                <a:cs typeface="Courier New" panose="02070309020205020404" pitchFamily="49" charset="0"/>
              </a:rPr>
              <a:t>AAAAAAAAAAAAAAAAAAAAAAAAAAAAAAAAA</a:t>
            </a:r>
            <a:r>
              <a:rPr lang="ru-RU" sz="3600" dirty="0" smtClean="0">
                <a:latin typeface="Courier New" panose="02070309020205020404" pitchFamily="49" charset="0"/>
                <a:cs typeface="Courier New" panose="02070309020205020404" pitchFamily="49" charset="0"/>
              </a:rPr>
              <a:t>                                                         </a:t>
            </a:r>
            <a:endParaRPr lang="ru-RU" sz="36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1086544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51B0424B-BA00-4C1D-946A-CCF19F3E8C64}" type="slidenum">
              <a:rPr lang="ru-RU" smtClean="0"/>
              <a:pPr/>
              <a:t>37</a:t>
            </a:fld>
            <a:endParaRPr lang="ru-RU"/>
          </a:p>
        </p:txBody>
      </p:sp>
      <p:pic>
        <p:nvPicPr>
          <p:cNvPr id="5" name="Рисунок 4"/>
          <p:cNvPicPr>
            <a:picLocks noChangeAspect="1"/>
          </p:cNvPicPr>
          <p:nvPr/>
        </p:nvPicPr>
        <p:blipFill>
          <a:blip r:embed="rId2"/>
          <a:stretch>
            <a:fillRect/>
          </a:stretch>
        </p:blipFill>
        <p:spPr>
          <a:xfrm>
            <a:off x="1806840" y="3017400"/>
            <a:ext cx="6267059" cy="3686274"/>
          </a:xfrm>
          <a:prstGeom prst="rect">
            <a:avLst/>
          </a:prstGeom>
        </p:spPr>
      </p:pic>
      <p:sp>
        <p:nvSpPr>
          <p:cNvPr id="3" name="TextBox 2"/>
          <p:cNvSpPr txBox="1"/>
          <p:nvPr/>
        </p:nvSpPr>
        <p:spPr>
          <a:xfrm>
            <a:off x="0" y="14877"/>
            <a:ext cx="8909960" cy="1815882"/>
          </a:xfrm>
          <a:prstGeom prst="rect">
            <a:avLst/>
          </a:prstGeom>
          <a:noFill/>
        </p:spPr>
        <p:txBody>
          <a:bodyPr wrap="square" rtlCol="0">
            <a:spAutoFit/>
          </a:bodyPr>
          <a:lstStyle/>
          <a:p>
            <a:r>
              <a:rPr lang="ru-RU" sz="2800" dirty="0" smtClean="0"/>
              <a:t>РИБОСОМА признаёт РНК </a:t>
            </a:r>
            <a:r>
              <a:rPr lang="ru-RU" sz="2800" dirty="0" err="1" smtClean="0"/>
              <a:t>коронавируса</a:t>
            </a:r>
            <a:r>
              <a:rPr lang="ru-RU" sz="2800" dirty="0" smtClean="0"/>
              <a:t>  за </a:t>
            </a:r>
            <a:r>
              <a:rPr lang="ru-RU" sz="2800" dirty="0" smtClean="0"/>
              <a:t>свою </a:t>
            </a:r>
            <a:r>
              <a:rPr lang="ru-RU" sz="2800" dirty="0" err="1" smtClean="0"/>
              <a:t>мРНК</a:t>
            </a:r>
            <a:r>
              <a:rPr lang="ru-RU" sz="2800" dirty="0" smtClean="0"/>
              <a:t> и начинает синтез белка с указанного сигналами места. </a:t>
            </a:r>
            <a:endParaRPr lang="en-US" sz="2800" dirty="0"/>
          </a:p>
          <a:p>
            <a:r>
              <a:rPr lang="ru-RU" sz="2800" dirty="0" smtClean="0"/>
              <a:t>Синтез белка продолжается до первого стоп-кодона. Он в конце длинной красной полосы.</a:t>
            </a:r>
            <a:endParaRPr lang="en-US" sz="2800" dirty="0"/>
          </a:p>
        </p:txBody>
      </p:sp>
      <p:cxnSp>
        <p:nvCxnSpPr>
          <p:cNvPr id="9" name="Прямая соединительная линия 8"/>
          <p:cNvCxnSpPr/>
          <p:nvPr/>
        </p:nvCxnSpPr>
        <p:spPr>
          <a:xfrm>
            <a:off x="6300225" y="2479923"/>
            <a:ext cx="38405" cy="4378077"/>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801427" y="2494180"/>
            <a:ext cx="2504212" cy="523220"/>
          </a:xfrm>
          <a:prstGeom prst="rect">
            <a:avLst/>
          </a:prstGeom>
          <a:noFill/>
        </p:spPr>
        <p:txBody>
          <a:bodyPr wrap="none" rtlCol="0">
            <a:spAutoFit/>
          </a:bodyPr>
          <a:lstStyle/>
          <a:p>
            <a:r>
              <a:rPr lang="ru-RU" sz="2800" dirty="0" smtClean="0"/>
              <a:t>РАННИЕ БЕЛКИ</a:t>
            </a:r>
            <a:endParaRPr lang="en-US" sz="2800" dirty="0"/>
          </a:p>
        </p:txBody>
      </p:sp>
      <p:sp>
        <p:nvSpPr>
          <p:cNvPr id="13" name="TextBox 12"/>
          <p:cNvSpPr txBox="1"/>
          <p:nvPr/>
        </p:nvSpPr>
        <p:spPr>
          <a:xfrm>
            <a:off x="6300225" y="2494180"/>
            <a:ext cx="2762744" cy="523220"/>
          </a:xfrm>
          <a:prstGeom prst="rect">
            <a:avLst/>
          </a:prstGeom>
          <a:noFill/>
        </p:spPr>
        <p:txBody>
          <a:bodyPr wrap="none" rtlCol="0">
            <a:spAutoFit/>
          </a:bodyPr>
          <a:lstStyle/>
          <a:p>
            <a:r>
              <a:rPr lang="ru-RU" sz="2800" dirty="0" smtClean="0"/>
              <a:t>ПОЗДНИЕ БЕЛКИ</a:t>
            </a:r>
            <a:endParaRPr lang="en-US" sz="2800" dirty="0"/>
          </a:p>
        </p:txBody>
      </p:sp>
      <p:sp>
        <p:nvSpPr>
          <p:cNvPr id="15" name="TextBox 14"/>
          <p:cNvSpPr txBox="1"/>
          <p:nvPr/>
        </p:nvSpPr>
        <p:spPr>
          <a:xfrm>
            <a:off x="808310" y="4441443"/>
            <a:ext cx="1190555" cy="830997"/>
          </a:xfrm>
          <a:prstGeom prst="rect">
            <a:avLst/>
          </a:prstGeom>
          <a:noFill/>
        </p:spPr>
        <p:txBody>
          <a:bodyPr wrap="square" rtlCol="0">
            <a:spAutoFit/>
          </a:bodyPr>
          <a:lstStyle/>
          <a:p>
            <a:r>
              <a:rPr lang="ru-RU" sz="2400" dirty="0" smtClean="0"/>
              <a:t>Зрелые </a:t>
            </a:r>
          </a:p>
          <a:p>
            <a:r>
              <a:rPr lang="ru-RU" sz="2400" dirty="0" smtClean="0"/>
              <a:t>белки</a:t>
            </a:r>
            <a:endParaRPr lang="en-US" sz="2400" dirty="0"/>
          </a:p>
        </p:txBody>
      </p:sp>
      <p:sp>
        <p:nvSpPr>
          <p:cNvPr id="2" name="TextBox 1"/>
          <p:cNvSpPr txBox="1"/>
          <p:nvPr/>
        </p:nvSpPr>
        <p:spPr>
          <a:xfrm>
            <a:off x="155425" y="1962414"/>
            <a:ext cx="8135560" cy="461665"/>
          </a:xfrm>
          <a:prstGeom prst="rect">
            <a:avLst/>
          </a:prstGeom>
          <a:noFill/>
        </p:spPr>
        <p:txBody>
          <a:bodyPr wrap="none" rtlCol="0">
            <a:spAutoFit/>
          </a:bodyPr>
          <a:lstStyle/>
          <a:p>
            <a:r>
              <a:rPr lang="ru-RU" sz="2400" dirty="0" smtClean="0"/>
              <a:t>С одной </a:t>
            </a:r>
            <a:r>
              <a:rPr lang="ru-RU" sz="2400" dirty="0" err="1" smtClean="0"/>
              <a:t>мРНК</a:t>
            </a:r>
            <a:r>
              <a:rPr lang="ru-RU" sz="2400" dirty="0" smtClean="0"/>
              <a:t> синтезируется ОДИН белок! А надо много - 26</a:t>
            </a:r>
            <a:endParaRPr lang="en-US" sz="2400" dirty="0"/>
          </a:p>
        </p:txBody>
      </p:sp>
      <p:sp>
        <p:nvSpPr>
          <p:cNvPr id="10" name="TextBox 9"/>
          <p:cNvSpPr txBox="1"/>
          <p:nvPr/>
        </p:nvSpPr>
        <p:spPr>
          <a:xfrm>
            <a:off x="21531" y="4042675"/>
            <a:ext cx="1938929" cy="461665"/>
          </a:xfrm>
          <a:prstGeom prst="rect">
            <a:avLst/>
          </a:prstGeom>
          <a:noFill/>
        </p:spPr>
        <p:txBody>
          <a:bodyPr wrap="none" rtlCol="0">
            <a:spAutoFit/>
          </a:bodyPr>
          <a:lstStyle/>
          <a:p>
            <a:r>
              <a:rPr lang="ru-RU" sz="2400" dirty="0" err="1" smtClean="0"/>
              <a:t>Полипротеин</a:t>
            </a:r>
            <a:endParaRPr lang="en-US" sz="2400" dirty="0"/>
          </a:p>
        </p:txBody>
      </p:sp>
      <p:sp>
        <p:nvSpPr>
          <p:cNvPr id="11" name="TextBox 10"/>
          <p:cNvSpPr txBox="1"/>
          <p:nvPr/>
        </p:nvSpPr>
        <p:spPr>
          <a:xfrm>
            <a:off x="-75005" y="5179570"/>
            <a:ext cx="2059731" cy="400110"/>
          </a:xfrm>
          <a:prstGeom prst="rect">
            <a:avLst/>
          </a:prstGeom>
          <a:noFill/>
        </p:spPr>
        <p:txBody>
          <a:bodyPr wrap="none" rtlCol="0">
            <a:spAutoFit/>
          </a:bodyPr>
          <a:lstStyle/>
          <a:p>
            <a:r>
              <a:rPr lang="ru-RU" sz="2000" dirty="0" smtClean="0"/>
              <a:t>укороченный п-н</a:t>
            </a:r>
            <a:endParaRPr lang="en-US" sz="2400" dirty="0"/>
          </a:p>
        </p:txBody>
      </p:sp>
    </p:spTree>
    <p:extLst>
      <p:ext uri="{BB962C8B-B14F-4D97-AF65-F5344CB8AC3E}">
        <p14:creationId xmlns:p14="http://schemas.microsoft.com/office/powerpoint/2010/main" val="8850721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6286" y="0"/>
            <a:ext cx="8229600" cy="1143000"/>
          </a:xfrm>
        </p:spPr>
        <p:txBody>
          <a:bodyPr>
            <a:noAutofit/>
          </a:bodyPr>
          <a:lstStyle/>
          <a:p>
            <a:r>
              <a:rPr lang="ru-RU" sz="3200" dirty="0"/>
              <a:t>Огромный </a:t>
            </a:r>
            <a:r>
              <a:rPr lang="ru-RU" sz="3200" dirty="0" err="1" smtClean="0"/>
              <a:t>полипротеин</a:t>
            </a:r>
            <a:r>
              <a:rPr lang="ru-RU" sz="3200" dirty="0" smtClean="0"/>
              <a:t> </a:t>
            </a:r>
            <a:r>
              <a:rPr lang="ru-RU" sz="3200" dirty="0"/>
              <a:t>состоит из доменов, </a:t>
            </a:r>
            <a:r>
              <a:rPr lang="ru-RU" sz="3200" dirty="0" smtClean="0"/>
              <a:t>соответствующих </a:t>
            </a:r>
            <a:r>
              <a:rPr lang="ru-RU" sz="3200" dirty="0"/>
              <a:t>зрелым белкам.</a:t>
            </a:r>
            <a:endParaRPr lang="en-US" sz="3200" dirty="0"/>
          </a:p>
        </p:txBody>
      </p:sp>
      <p:sp>
        <p:nvSpPr>
          <p:cNvPr id="3" name="Номер слайда 2"/>
          <p:cNvSpPr>
            <a:spLocks noGrp="1"/>
          </p:cNvSpPr>
          <p:nvPr>
            <p:ph type="sldNum" sz="quarter" idx="12"/>
          </p:nvPr>
        </p:nvSpPr>
        <p:spPr/>
        <p:txBody>
          <a:bodyPr/>
          <a:lstStyle/>
          <a:p>
            <a:fld id="{51B0424B-BA00-4C1D-946A-CCF19F3E8C64}" type="slidenum">
              <a:rPr lang="ru-RU" smtClean="0"/>
              <a:pPr/>
              <a:t>38</a:t>
            </a:fld>
            <a:endParaRPr lang="ru-RU"/>
          </a:p>
        </p:txBody>
      </p:sp>
      <p:sp>
        <p:nvSpPr>
          <p:cNvPr id="4" name="TextBox 3"/>
          <p:cNvSpPr txBox="1"/>
          <p:nvPr/>
        </p:nvSpPr>
        <p:spPr>
          <a:xfrm>
            <a:off x="232235" y="1143391"/>
            <a:ext cx="8717935" cy="5447645"/>
          </a:xfrm>
          <a:prstGeom prst="rect">
            <a:avLst/>
          </a:prstGeom>
          <a:noFill/>
        </p:spPr>
        <p:txBody>
          <a:bodyPr wrap="square" rtlCol="0">
            <a:spAutoFit/>
          </a:bodyPr>
          <a:lstStyle/>
          <a:p>
            <a:r>
              <a:rPr lang="ru-RU" sz="2400" dirty="0" smtClean="0"/>
              <a:t>Домен 3 и домен 5 – протеазы, которые умеют разрезать белки при наличии специальных последовательностей в них, </a:t>
            </a:r>
            <a:r>
              <a:rPr lang="ru-RU" sz="2400" b="1" dirty="0" smtClean="0">
                <a:solidFill>
                  <a:srgbClr val="C00000"/>
                </a:solidFill>
              </a:rPr>
              <a:t>сайтов </a:t>
            </a:r>
            <a:r>
              <a:rPr lang="ru-RU" sz="2400" b="1" dirty="0" err="1" smtClean="0">
                <a:solidFill>
                  <a:srgbClr val="C00000"/>
                </a:solidFill>
              </a:rPr>
              <a:t>протеолиза</a:t>
            </a:r>
            <a:r>
              <a:rPr lang="ru-RU" sz="2400" dirty="0" smtClean="0"/>
              <a:t>. </a:t>
            </a:r>
          </a:p>
          <a:p>
            <a:endParaRPr lang="ru-RU" sz="2400" dirty="0" smtClean="0"/>
          </a:p>
          <a:p>
            <a:r>
              <a:rPr lang="ru-RU" sz="2400" dirty="0" smtClean="0"/>
              <a:t>Рибосомы делают  </a:t>
            </a:r>
            <a:r>
              <a:rPr lang="ru-RU" sz="2400" dirty="0"/>
              <a:t>много </a:t>
            </a:r>
            <a:r>
              <a:rPr lang="ru-RU" sz="2400" dirty="0" err="1" smtClean="0"/>
              <a:t>полипротеинов</a:t>
            </a:r>
            <a:r>
              <a:rPr lang="ru-RU" sz="2400" dirty="0" smtClean="0"/>
              <a:t> или </a:t>
            </a:r>
            <a:r>
              <a:rPr lang="ru-RU" sz="2400" dirty="0" err="1" smtClean="0"/>
              <a:t>укроченных</a:t>
            </a:r>
            <a:r>
              <a:rPr lang="ru-RU" sz="2400" dirty="0" smtClean="0"/>
              <a:t> п-нов.</a:t>
            </a:r>
          </a:p>
          <a:p>
            <a:endParaRPr lang="ru-RU" sz="2400" dirty="0" smtClean="0"/>
          </a:p>
          <a:p>
            <a:r>
              <a:rPr lang="ru-RU" sz="2400" dirty="0" err="1" smtClean="0"/>
              <a:t>Полипротеины</a:t>
            </a:r>
            <a:r>
              <a:rPr lang="ru-RU" sz="2400" dirty="0" smtClean="0"/>
              <a:t> доменами </a:t>
            </a:r>
            <a:r>
              <a:rPr lang="ru-RU" sz="2400" dirty="0" smtClean="0"/>
              <a:t>3 и 5 режут </a:t>
            </a:r>
            <a:r>
              <a:rPr lang="ru-RU" sz="2400" dirty="0" smtClean="0"/>
              <a:t>друг друга на части, соответствующие зрелым генам.</a:t>
            </a:r>
          </a:p>
          <a:p>
            <a:endParaRPr lang="ru-RU" sz="2400" dirty="0"/>
          </a:p>
          <a:p>
            <a:r>
              <a:rPr lang="ru-RU" sz="2400" dirty="0" smtClean="0"/>
              <a:t>Теперь в клетке есть </a:t>
            </a:r>
            <a:r>
              <a:rPr lang="ru-RU" sz="2400" dirty="0" smtClean="0">
                <a:solidFill>
                  <a:srgbClr val="C00000"/>
                </a:solidFill>
              </a:rPr>
              <a:t>ранние</a:t>
            </a:r>
            <a:r>
              <a:rPr lang="ru-RU" sz="2400" dirty="0" smtClean="0"/>
              <a:t> белки, продукты 16 генов. </a:t>
            </a:r>
            <a:br>
              <a:rPr lang="ru-RU" sz="2400" dirty="0" smtClean="0"/>
            </a:br>
            <a:r>
              <a:rPr lang="ru-RU" sz="2400" dirty="0" smtClean="0"/>
              <a:t>И всего </a:t>
            </a:r>
            <a:r>
              <a:rPr lang="ru-RU" sz="2400" dirty="0" smtClean="0"/>
              <a:t>ОДНА </a:t>
            </a:r>
            <a:r>
              <a:rPr lang="ru-RU" sz="2400" dirty="0" smtClean="0"/>
              <a:t>РНК </a:t>
            </a:r>
            <a:r>
              <a:rPr lang="ru-RU" sz="2400" dirty="0" err="1" smtClean="0"/>
              <a:t>коронавируса</a:t>
            </a:r>
            <a:r>
              <a:rPr lang="ru-RU" sz="2400" dirty="0" smtClean="0"/>
              <a:t>, которую назовем </a:t>
            </a:r>
            <a:r>
              <a:rPr lang="en-US" sz="2400" b="1" dirty="0" smtClean="0">
                <a:solidFill>
                  <a:srgbClr val="C00000"/>
                </a:solidFill>
              </a:rPr>
              <a:t>+</a:t>
            </a:r>
            <a:r>
              <a:rPr lang="ru-RU" sz="2400" b="1" dirty="0" smtClean="0">
                <a:solidFill>
                  <a:srgbClr val="C00000"/>
                </a:solidFill>
              </a:rPr>
              <a:t>РНК</a:t>
            </a:r>
            <a:r>
              <a:rPr lang="ru-RU" sz="2400" dirty="0" smtClean="0"/>
              <a:t>. </a:t>
            </a:r>
          </a:p>
          <a:p>
            <a:endParaRPr lang="ru-RU" sz="2400" dirty="0"/>
          </a:p>
          <a:p>
            <a:r>
              <a:rPr lang="ru-RU" sz="2400" dirty="0" smtClean="0"/>
              <a:t>НО все белки вириона </a:t>
            </a:r>
            <a:r>
              <a:rPr lang="ru-RU" sz="2400" dirty="0" smtClean="0">
                <a:solidFill>
                  <a:srgbClr val="C00000"/>
                </a:solidFill>
              </a:rPr>
              <a:t>поздние</a:t>
            </a:r>
            <a:r>
              <a:rPr lang="ru-RU" sz="2400" dirty="0" smtClean="0"/>
              <a:t>. И </a:t>
            </a:r>
            <a:r>
              <a:rPr lang="ru-RU" sz="2400" dirty="0" smtClean="0"/>
              <a:t>что делать вирусу?</a:t>
            </a:r>
            <a:endParaRPr lang="ru-RU" sz="2400" dirty="0"/>
          </a:p>
          <a:p>
            <a:endParaRPr lang="ru-RU" dirty="0" smtClean="0"/>
          </a:p>
          <a:p>
            <a:endParaRPr lang="en-US" dirty="0"/>
          </a:p>
        </p:txBody>
      </p:sp>
    </p:spTree>
    <p:extLst>
      <p:ext uri="{BB962C8B-B14F-4D97-AF65-F5344CB8AC3E}">
        <p14:creationId xmlns:p14="http://schemas.microsoft.com/office/powerpoint/2010/main" val="41716788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4305" y="20331"/>
            <a:ext cx="8229600" cy="1143000"/>
          </a:xfrm>
        </p:spPr>
        <p:txBody>
          <a:bodyPr>
            <a:normAutofit/>
          </a:bodyPr>
          <a:lstStyle/>
          <a:p>
            <a:r>
              <a:rPr lang="ru-RU" dirty="0" smtClean="0"/>
              <a:t>Ключевые ранние белки</a:t>
            </a:r>
            <a:endParaRPr lang="en-US" dirty="0"/>
          </a:p>
        </p:txBody>
      </p:sp>
      <p:sp>
        <p:nvSpPr>
          <p:cNvPr id="3" name="Объект 2"/>
          <p:cNvSpPr>
            <a:spLocks noGrp="1"/>
          </p:cNvSpPr>
          <p:nvPr>
            <p:ph idx="1"/>
          </p:nvPr>
        </p:nvSpPr>
        <p:spPr>
          <a:xfrm>
            <a:off x="193830" y="1163106"/>
            <a:ext cx="8950170" cy="4900856"/>
          </a:xfrm>
        </p:spPr>
        <p:txBody>
          <a:bodyPr>
            <a:normAutofit lnSpcReduction="10000"/>
          </a:bodyPr>
          <a:lstStyle/>
          <a:p>
            <a:r>
              <a:rPr lang="ru-RU" sz="2800" dirty="0" smtClean="0"/>
              <a:t>Домен </a:t>
            </a:r>
            <a:r>
              <a:rPr lang="ru-RU" sz="2800" dirty="0" smtClean="0"/>
              <a:t>1</a:t>
            </a:r>
            <a:r>
              <a:rPr lang="en-US" sz="2800" dirty="0" smtClean="0"/>
              <a:t>2</a:t>
            </a:r>
            <a:r>
              <a:rPr lang="ru-RU" sz="2800" dirty="0" smtClean="0"/>
              <a:t> </a:t>
            </a:r>
            <a:r>
              <a:rPr lang="ru-RU" sz="2800" dirty="0" smtClean="0"/>
              <a:t>– </a:t>
            </a:r>
            <a:r>
              <a:rPr lang="en-US" sz="2800" dirty="0" err="1" smtClean="0"/>
              <a:t>RdRp</a:t>
            </a:r>
            <a:r>
              <a:rPr lang="en-US" sz="2800" dirty="0" smtClean="0"/>
              <a:t> - </a:t>
            </a:r>
            <a:r>
              <a:rPr lang="ru-RU" sz="2800" dirty="0" smtClean="0">
                <a:solidFill>
                  <a:srgbClr val="C00000"/>
                </a:solidFill>
              </a:rPr>
              <a:t>РНК зависимая РНК полимераза</a:t>
            </a:r>
            <a:r>
              <a:rPr lang="ru-RU" sz="2800" dirty="0" smtClean="0"/>
              <a:t>. Синтезирует</a:t>
            </a:r>
          </a:p>
          <a:p>
            <a:pPr lvl="1"/>
            <a:r>
              <a:rPr lang="ru-RU" dirty="0"/>
              <a:t>к</a:t>
            </a:r>
            <a:r>
              <a:rPr lang="ru-RU" dirty="0" smtClean="0"/>
              <a:t>омплементарную копию </a:t>
            </a:r>
            <a:r>
              <a:rPr lang="ru-RU" b="1" dirty="0" smtClean="0">
                <a:solidFill>
                  <a:srgbClr val="C00000"/>
                </a:solidFill>
              </a:rPr>
              <a:t>–РНК</a:t>
            </a:r>
            <a:r>
              <a:rPr lang="ru-RU" dirty="0" smtClean="0"/>
              <a:t> </a:t>
            </a:r>
            <a:r>
              <a:rPr lang="ru-RU" dirty="0" err="1" smtClean="0"/>
              <a:t>коронавирусной</a:t>
            </a:r>
            <a:r>
              <a:rPr lang="ru-RU" dirty="0" smtClean="0"/>
              <a:t> +РНК</a:t>
            </a:r>
          </a:p>
          <a:p>
            <a:pPr lvl="1"/>
            <a:r>
              <a:rPr lang="ru-RU" dirty="0" smtClean="0"/>
              <a:t>комплементарную </a:t>
            </a:r>
            <a:r>
              <a:rPr lang="ru-RU" dirty="0"/>
              <a:t>копию </a:t>
            </a:r>
            <a:r>
              <a:rPr lang="ru-RU" dirty="0" smtClean="0"/>
              <a:t>–РНК. Минус на минус будет плюс! </a:t>
            </a:r>
          </a:p>
          <a:p>
            <a:pPr lvl="1"/>
            <a:r>
              <a:rPr lang="ru-RU" dirty="0" smtClean="0"/>
              <a:t>Создает </a:t>
            </a:r>
            <a:r>
              <a:rPr lang="ru-RU" b="1" dirty="0" smtClean="0">
                <a:solidFill>
                  <a:srgbClr val="C00000"/>
                </a:solidFill>
              </a:rPr>
              <a:t>–</a:t>
            </a:r>
            <a:r>
              <a:rPr lang="ru-RU" dirty="0" err="1" smtClean="0"/>
              <a:t>мРНК</a:t>
            </a:r>
            <a:r>
              <a:rPr lang="ru-RU" dirty="0" smtClean="0"/>
              <a:t> </a:t>
            </a:r>
            <a:r>
              <a:rPr lang="ru-RU" dirty="0" smtClean="0"/>
              <a:t>для </a:t>
            </a:r>
            <a:r>
              <a:rPr lang="ru-RU" dirty="0" smtClean="0"/>
              <a:t>поздних </a:t>
            </a:r>
            <a:r>
              <a:rPr lang="ru-RU" dirty="0" smtClean="0"/>
              <a:t>генов, </a:t>
            </a:r>
            <a:r>
              <a:rPr lang="ru-RU" dirty="0" smtClean="0"/>
              <a:t>из начала +</a:t>
            </a:r>
            <a:r>
              <a:rPr lang="ru-RU" dirty="0" smtClean="0"/>
              <a:t>РНК с сигналами </a:t>
            </a:r>
            <a:r>
              <a:rPr lang="ru-RU" dirty="0" smtClean="0"/>
              <a:t>и поздних генов.</a:t>
            </a:r>
          </a:p>
          <a:p>
            <a:pPr lvl="1"/>
            <a:r>
              <a:rPr lang="ru-RU" dirty="0" smtClean="0"/>
              <a:t>Создает </a:t>
            </a:r>
            <a:r>
              <a:rPr lang="ru-RU" b="1" dirty="0" smtClean="0">
                <a:solidFill>
                  <a:srgbClr val="C00000"/>
                </a:solidFill>
              </a:rPr>
              <a:t>+</a:t>
            </a:r>
            <a:r>
              <a:rPr lang="ru-RU" dirty="0" err="1" smtClean="0"/>
              <a:t>мРНК</a:t>
            </a:r>
            <a:r>
              <a:rPr lang="ru-RU" dirty="0" smtClean="0"/>
              <a:t> </a:t>
            </a:r>
            <a:r>
              <a:rPr lang="ru-RU" dirty="0"/>
              <a:t>для </a:t>
            </a:r>
            <a:r>
              <a:rPr lang="ru-RU" dirty="0" err="1" smtClean="0"/>
              <a:t>опоздних</a:t>
            </a:r>
            <a:r>
              <a:rPr lang="ru-RU" dirty="0" smtClean="0"/>
              <a:t> генов</a:t>
            </a:r>
            <a:br>
              <a:rPr lang="ru-RU" dirty="0" smtClean="0"/>
            </a:br>
            <a:endParaRPr lang="ru-RU" dirty="0" smtClean="0"/>
          </a:p>
          <a:p>
            <a:r>
              <a:rPr lang="en-US" dirty="0" err="1" smtClean="0"/>
              <a:t>RdRp</a:t>
            </a:r>
            <a:r>
              <a:rPr lang="ru-RU" dirty="0" smtClean="0"/>
              <a:t> помогают </a:t>
            </a:r>
            <a:r>
              <a:rPr lang="ru-RU" dirty="0" smtClean="0"/>
              <a:t>многие другие </a:t>
            </a:r>
            <a:r>
              <a:rPr lang="ru-RU" dirty="0" smtClean="0"/>
              <a:t>«ранние» белки.</a:t>
            </a:r>
            <a:endParaRPr lang="en-US" dirty="0"/>
          </a:p>
        </p:txBody>
      </p:sp>
      <p:sp>
        <p:nvSpPr>
          <p:cNvPr id="4" name="Номер слайда 3"/>
          <p:cNvSpPr>
            <a:spLocks noGrp="1"/>
          </p:cNvSpPr>
          <p:nvPr>
            <p:ph type="sldNum" sz="quarter" idx="12"/>
          </p:nvPr>
        </p:nvSpPr>
        <p:spPr/>
        <p:txBody>
          <a:bodyPr/>
          <a:lstStyle/>
          <a:p>
            <a:fld id="{51B0424B-BA00-4C1D-946A-CCF19F3E8C64}" type="slidenum">
              <a:rPr lang="ru-RU" smtClean="0"/>
              <a:pPr/>
              <a:t>39</a:t>
            </a:fld>
            <a:endParaRPr lang="ru-RU"/>
          </a:p>
        </p:txBody>
      </p:sp>
      <p:sp>
        <p:nvSpPr>
          <p:cNvPr id="5" name="TextBox 4"/>
          <p:cNvSpPr txBox="1"/>
          <p:nvPr/>
        </p:nvSpPr>
        <p:spPr>
          <a:xfrm>
            <a:off x="1998865" y="6063962"/>
            <a:ext cx="3847335" cy="584775"/>
          </a:xfrm>
          <a:prstGeom prst="rect">
            <a:avLst/>
          </a:prstGeom>
          <a:noFill/>
        </p:spPr>
        <p:txBody>
          <a:bodyPr wrap="none" rtlCol="0">
            <a:spAutoFit/>
          </a:bodyPr>
          <a:lstStyle/>
          <a:p>
            <a:r>
              <a:rPr lang="ru-RU" sz="3200" b="1" dirty="0" smtClean="0">
                <a:solidFill>
                  <a:srgbClr val="C00000"/>
                </a:solidFill>
              </a:rPr>
              <a:t>Почему так сложно?</a:t>
            </a:r>
            <a:endParaRPr lang="en-US" sz="3200" b="1" dirty="0">
              <a:solidFill>
                <a:srgbClr val="C00000"/>
              </a:solidFill>
            </a:endParaRPr>
          </a:p>
        </p:txBody>
      </p:sp>
    </p:spTree>
    <p:extLst>
      <p:ext uri="{BB962C8B-B14F-4D97-AF65-F5344CB8AC3E}">
        <p14:creationId xmlns:p14="http://schemas.microsoft.com/office/powerpoint/2010/main" val="1871387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Геном</a:t>
            </a:r>
            <a:endParaRPr lang="en-US" dirty="0"/>
          </a:p>
        </p:txBody>
      </p:sp>
      <p:sp>
        <p:nvSpPr>
          <p:cNvPr id="3" name="Текст 2"/>
          <p:cNvSpPr>
            <a:spLocks noGrp="1"/>
          </p:cNvSpPr>
          <p:nvPr>
            <p:ph type="body" idx="1"/>
          </p:nvPr>
        </p:nvSpPr>
        <p:spPr>
          <a:xfrm>
            <a:off x="722313" y="2927343"/>
            <a:ext cx="7772400" cy="1500187"/>
          </a:xfrm>
        </p:spPr>
        <p:txBody>
          <a:bodyPr>
            <a:normAutofit/>
          </a:bodyPr>
          <a:lstStyle/>
          <a:p>
            <a:r>
              <a:rPr lang="ru-RU" sz="3200" dirty="0" smtClean="0"/>
              <a:t>Кто видел геном и знает что это такое?</a:t>
            </a:r>
            <a:endParaRPr lang="en-US" sz="3200" dirty="0"/>
          </a:p>
        </p:txBody>
      </p:sp>
      <p:sp>
        <p:nvSpPr>
          <p:cNvPr id="4" name="Номер слайда 3"/>
          <p:cNvSpPr>
            <a:spLocks noGrp="1"/>
          </p:cNvSpPr>
          <p:nvPr>
            <p:ph type="sldNum" sz="quarter" idx="12"/>
          </p:nvPr>
        </p:nvSpPr>
        <p:spPr/>
        <p:txBody>
          <a:bodyPr/>
          <a:lstStyle/>
          <a:p>
            <a:fld id="{51B0424B-BA00-4C1D-946A-CCF19F3E8C64}" type="slidenum">
              <a:rPr lang="ru-RU" smtClean="0"/>
              <a:pPr/>
              <a:t>4</a:t>
            </a:fld>
            <a:endParaRPr lang="ru-RU"/>
          </a:p>
        </p:txBody>
      </p:sp>
    </p:spTree>
    <p:extLst>
      <p:ext uri="{BB962C8B-B14F-4D97-AF65-F5344CB8AC3E}">
        <p14:creationId xmlns:p14="http://schemas.microsoft.com/office/powerpoint/2010/main" val="34709004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5084" y="126170"/>
            <a:ext cx="8229600" cy="1143000"/>
          </a:xfrm>
        </p:spPr>
        <p:txBody>
          <a:bodyPr>
            <a:normAutofit/>
          </a:bodyPr>
          <a:lstStyle/>
          <a:p>
            <a:r>
              <a:rPr lang="ru-RU" dirty="0" smtClean="0"/>
              <a:t>Сигналы</a:t>
            </a:r>
            <a:r>
              <a:rPr lang="en-US" dirty="0" smtClean="0"/>
              <a:t> </a:t>
            </a:r>
            <a:r>
              <a:rPr lang="ru-RU" dirty="0" smtClean="0"/>
              <a:t>в РНК </a:t>
            </a:r>
            <a:r>
              <a:rPr lang="ru-RU" dirty="0" err="1" smtClean="0"/>
              <a:t>коронавируса</a:t>
            </a:r>
            <a:endParaRPr lang="en-US" dirty="0"/>
          </a:p>
        </p:txBody>
      </p:sp>
      <p:sp>
        <p:nvSpPr>
          <p:cNvPr id="4" name="Объект 3"/>
          <p:cNvSpPr>
            <a:spLocks noGrp="1"/>
          </p:cNvSpPr>
          <p:nvPr>
            <p:ph idx="1"/>
          </p:nvPr>
        </p:nvSpPr>
        <p:spPr>
          <a:xfrm>
            <a:off x="483435" y="1022796"/>
            <a:ext cx="8229600" cy="4525963"/>
          </a:xfrm>
        </p:spPr>
        <p:txBody>
          <a:bodyPr/>
          <a:lstStyle/>
          <a:p>
            <a:r>
              <a:rPr lang="ru-RU" dirty="0" smtClean="0"/>
              <a:t>Матричной РНК</a:t>
            </a:r>
          </a:p>
          <a:p>
            <a:r>
              <a:rPr lang="ru-RU" dirty="0" smtClean="0"/>
              <a:t>Старта трансляции</a:t>
            </a:r>
          </a:p>
          <a:p>
            <a:r>
              <a:rPr lang="ru-RU" dirty="0" smtClean="0"/>
              <a:t>Сайты </a:t>
            </a:r>
            <a:r>
              <a:rPr lang="ru-RU" dirty="0" err="1" smtClean="0"/>
              <a:t>протеолиза</a:t>
            </a:r>
            <a:r>
              <a:rPr lang="ru-RU" dirty="0" smtClean="0"/>
              <a:t> полипептида</a:t>
            </a:r>
          </a:p>
          <a:p>
            <a:r>
              <a:rPr lang="ru-RU" dirty="0" smtClean="0"/>
              <a:t>Сигнал, </a:t>
            </a:r>
            <a:r>
              <a:rPr lang="ru-RU" dirty="0" err="1" smtClean="0"/>
              <a:t>преключающий</a:t>
            </a:r>
            <a:r>
              <a:rPr lang="ru-RU" dirty="0" smtClean="0"/>
              <a:t> синтез длинного </a:t>
            </a:r>
            <a:r>
              <a:rPr lang="ru-RU" dirty="0" err="1" smtClean="0"/>
              <a:t>полипротеина</a:t>
            </a:r>
            <a:r>
              <a:rPr lang="ru-RU" dirty="0" smtClean="0"/>
              <a:t> и его укороченной формы</a:t>
            </a:r>
          </a:p>
          <a:p>
            <a:r>
              <a:rPr lang="ru-RU" dirty="0" smtClean="0"/>
              <a:t>Сигналы начала </a:t>
            </a:r>
            <a:r>
              <a:rPr lang="ru-RU" dirty="0" err="1" smtClean="0"/>
              <a:t>мРНК</a:t>
            </a:r>
            <a:r>
              <a:rPr lang="ru-RU" dirty="0" smtClean="0"/>
              <a:t> поздних </a:t>
            </a:r>
            <a:r>
              <a:rPr lang="ru-RU" dirty="0" smtClean="0"/>
              <a:t>генов</a:t>
            </a:r>
          </a:p>
          <a:p>
            <a:r>
              <a:rPr lang="ru-RU" dirty="0" smtClean="0"/>
              <a:t>Сигналы регуляции: кого, сколько, когда. О них не было речи. </a:t>
            </a:r>
            <a:endParaRPr lang="en-US" dirty="0"/>
          </a:p>
        </p:txBody>
      </p:sp>
      <p:sp>
        <p:nvSpPr>
          <p:cNvPr id="3" name="Номер слайда 2"/>
          <p:cNvSpPr>
            <a:spLocks noGrp="1"/>
          </p:cNvSpPr>
          <p:nvPr>
            <p:ph type="sldNum" sz="quarter" idx="12"/>
          </p:nvPr>
        </p:nvSpPr>
        <p:spPr/>
        <p:txBody>
          <a:bodyPr/>
          <a:lstStyle/>
          <a:p>
            <a:fld id="{51B0424B-BA00-4C1D-946A-CCF19F3E8C64}" type="slidenum">
              <a:rPr lang="ru-RU" smtClean="0"/>
              <a:pPr/>
              <a:t>40</a:t>
            </a:fld>
            <a:endParaRPr lang="ru-RU"/>
          </a:p>
        </p:txBody>
      </p:sp>
      <p:sp>
        <p:nvSpPr>
          <p:cNvPr id="5" name="Прямоугольник 4"/>
          <p:cNvSpPr/>
          <p:nvPr/>
        </p:nvSpPr>
        <p:spPr>
          <a:xfrm>
            <a:off x="78615" y="5428287"/>
            <a:ext cx="8986770" cy="923330"/>
          </a:xfrm>
          <a:prstGeom prst="rect">
            <a:avLst/>
          </a:prstGeom>
        </p:spPr>
        <p:txBody>
          <a:bodyPr wrap="square">
            <a:spAutoFit/>
          </a:bodyPr>
          <a:lstStyle/>
          <a:p>
            <a:r>
              <a:rPr lang="en-US" dirty="0" smtClean="0">
                <a:solidFill>
                  <a:srgbClr val="000000"/>
                </a:solidFill>
                <a:latin typeface="Times New Roman" panose="02020603050405020304" pitchFamily="18" charset="0"/>
              </a:rPr>
              <a:t>…these different [RNA] </a:t>
            </a:r>
            <a:r>
              <a:rPr lang="en-US" dirty="0">
                <a:solidFill>
                  <a:srgbClr val="000000"/>
                </a:solidFill>
                <a:latin typeface="Times New Roman" panose="02020603050405020304" pitchFamily="18" charset="0"/>
              </a:rPr>
              <a:t>structures are proposed to regulate alternate stages of RNA synthesis, although exactly which stages are regulated and their precise mechanism of action are still unknown</a:t>
            </a:r>
            <a:endParaRPr lang="en-US" dirty="0"/>
          </a:p>
        </p:txBody>
      </p:sp>
      <p:sp>
        <p:nvSpPr>
          <p:cNvPr id="6" name="Прямоугольник 5"/>
          <p:cNvSpPr/>
          <p:nvPr/>
        </p:nvSpPr>
        <p:spPr>
          <a:xfrm>
            <a:off x="78615" y="6200095"/>
            <a:ext cx="8871555" cy="307777"/>
          </a:xfrm>
          <a:prstGeom prst="rect">
            <a:avLst/>
          </a:prstGeom>
        </p:spPr>
        <p:txBody>
          <a:bodyPr wrap="square">
            <a:spAutoFit/>
          </a:bodyPr>
          <a:lstStyle/>
          <a:p>
            <a:r>
              <a:rPr lang="en-US" sz="1400" dirty="0"/>
              <a:t>Fehr, Perlman, Coronaviruses: An Overview of Their Replication and Pathogenesis. Methods </a:t>
            </a:r>
            <a:r>
              <a:rPr lang="en-US" sz="1400" dirty="0" err="1"/>
              <a:t>Mol</a:t>
            </a:r>
            <a:r>
              <a:rPr lang="en-US" sz="1400" dirty="0"/>
              <a:t> Biol. 2015 ; 1282: 1–23</a:t>
            </a:r>
          </a:p>
        </p:txBody>
      </p:sp>
    </p:spTree>
    <p:extLst>
      <p:ext uri="{BB962C8B-B14F-4D97-AF65-F5344CB8AC3E}">
        <p14:creationId xmlns:p14="http://schemas.microsoft.com/office/powerpoint/2010/main" val="7228088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87765"/>
            <a:ext cx="8229600" cy="460860"/>
          </a:xfrm>
        </p:spPr>
        <p:txBody>
          <a:bodyPr>
            <a:normAutofit fontScale="90000"/>
          </a:bodyPr>
          <a:lstStyle/>
          <a:p>
            <a:r>
              <a:rPr lang="ru-RU" dirty="0" smtClean="0"/>
              <a:t>Заключение по </a:t>
            </a:r>
            <a:r>
              <a:rPr lang="en-US" dirty="0" smtClean="0"/>
              <a:t>SARS-CoV2</a:t>
            </a:r>
            <a:endParaRPr lang="en-US" dirty="0"/>
          </a:p>
        </p:txBody>
      </p:sp>
      <p:sp>
        <p:nvSpPr>
          <p:cNvPr id="3" name="Объект 2"/>
          <p:cNvSpPr>
            <a:spLocks noGrp="1"/>
          </p:cNvSpPr>
          <p:nvPr>
            <p:ph idx="1"/>
          </p:nvPr>
        </p:nvSpPr>
        <p:spPr>
          <a:xfrm>
            <a:off x="193830" y="591351"/>
            <a:ext cx="8646590" cy="1647066"/>
          </a:xfrm>
        </p:spPr>
        <p:txBody>
          <a:bodyPr>
            <a:normAutofit/>
          </a:bodyPr>
          <a:lstStyle/>
          <a:p>
            <a:r>
              <a:rPr lang="ru-RU" sz="2400" dirty="0" smtClean="0"/>
              <a:t>От обнаружения возбудителя (1 января 2020) до появления генома в публичном доступе (12 января) прошло </a:t>
            </a:r>
            <a:r>
              <a:rPr lang="ru-RU" sz="2400" b="1" dirty="0" smtClean="0">
                <a:solidFill>
                  <a:srgbClr val="C00000"/>
                </a:solidFill>
              </a:rPr>
              <a:t>12  дней</a:t>
            </a:r>
            <a:r>
              <a:rPr lang="ru-RU" sz="2400" dirty="0" smtClean="0"/>
              <a:t>. </a:t>
            </a:r>
            <a:r>
              <a:rPr lang="ru-RU" sz="2400" dirty="0" smtClean="0"/>
              <a:t>Вчера</a:t>
            </a:r>
            <a:r>
              <a:rPr lang="ru-RU" sz="2400" dirty="0" smtClean="0"/>
              <a:t> </a:t>
            </a:r>
            <a:r>
              <a:rPr lang="ru-RU" sz="2400" dirty="0" smtClean="0"/>
              <a:t>геномы от 45 заболевших </a:t>
            </a:r>
            <a:r>
              <a:rPr lang="ru-RU" sz="2400" dirty="0" smtClean="0"/>
              <a:t>были доступны </a:t>
            </a:r>
            <a:r>
              <a:rPr lang="ru-RU" sz="2400" dirty="0" smtClean="0"/>
              <a:t>в </a:t>
            </a:r>
            <a:r>
              <a:rPr lang="en-US" sz="2400" dirty="0" err="1" smtClean="0"/>
              <a:t>GeneBank</a:t>
            </a:r>
            <a:endParaRPr lang="en-US" sz="2400" dirty="0" smtClean="0"/>
          </a:p>
          <a:p>
            <a:r>
              <a:rPr lang="ru-RU" sz="2400" b="1" dirty="0" smtClean="0">
                <a:solidFill>
                  <a:srgbClr val="C00000"/>
                </a:solidFill>
              </a:rPr>
              <a:t>Прочесть новый геном (вируса) просто и быстро!?</a:t>
            </a:r>
            <a:endParaRPr lang="ru-RU" sz="1400" b="1" dirty="0" smtClean="0">
              <a:solidFill>
                <a:srgbClr val="C00000"/>
              </a:solidFill>
            </a:endParaRPr>
          </a:p>
        </p:txBody>
      </p:sp>
      <p:sp>
        <p:nvSpPr>
          <p:cNvPr id="4" name="Номер слайда 3"/>
          <p:cNvSpPr>
            <a:spLocks noGrp="1"/>
          </p:cNvSpPr>
          <p:nvPr>
            <p:ph type="sldNum" sz="quarter" idx="12"/>
          </p:nvPr>
        </p:nvSpPr>
        <p:spPr/>
        <p:txBody>
          <a:bodyPr/>
          <a:lstStyle/>
          <a:p>
            <a:fld id="{51B0424B-BA00-4C1D-946A-CCF19F3E8C64}" type="slidenum">
              <a:rPr lang="ru-RU" smtClean="0"/>
              <a:pPr/>
              <a:t>41</a:t>
            </a:fld>
            <a:endParaRPr lang="ru-RU"/>
          </a:p>
        </p:txBody>
      </p:sp>
      <p:grpSp>
        <p:nvGrpSpPr>
          <p:cNvPr id="12" name="Группа 11"/>
          <p:cNvGrpSpPr/>
          <p:nvPr/>
        </p:nvGrpSpPr>
        <p:grpSpPr>
          <a:xfrm>
            <a:off x="231593" y="2618016"/>
            <a:ext cx="6737129" cy="3807066"/>
            <a:chOff x="331639" y="2925256"/>
            <a:chExt cx="6737129" cy="3807066"/>
          </a:xfrm>
        </p:grpSpPr>
        <p:pic>
          <p:nvPicPr>
            <p:cNvPr id="5" name="Picture 2" descr="Cost Per Genome - August 201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1639" y="2925256"/>
              <a:ext cx="6737129" cy="379174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09091" y="5579680"/>
              <a:ext cx="1039067" cy="461665"/>
            </a:xfrm>
            <a:prstGeom prst="rect">
              <a:avLst/>
            </a:prstGeom>
            <a:noFill/>
          </p:spPr>
          <p:txBody>
            <a:bodyPr wrap="none" rtlCol="0">
              <a:spAutoFit/>
            </a:bodyPr>
            <a:lstStyle/>
            <a:p>
              <a:r>
                <a:rPr lang="en-US" sz="2400" dirty="0" smtClean="0">
                  <a:solidFill>
                    <a:schemeClr val="bg1"/>
                  </a:solidFill>
                </a:rPr>
                <a:t>$</a:t>
              </a:r>
              <a:r>
                <a:rPr lang="ru-RU" sz="2400" dirty="0" smtClean="0">
                  <a:solidFill>
                    <a:schemeClr val="bg1"/>
                  </a:solidFill>
                </a:rPr>
                <a:t>1</a:t>
              </a:r>
              <a:r>
                <a:rPr lang="en-US" sz="2400" dirty="0" smtClean="0">
                  <a:solidFill>
                    <a:schemeClr val="bg1"/>
                  </a:solidFill>
                </a:rPr>
                <a:t>,</a:t>
              </a:r>
              <a:r>
                <a:rPr lang="ru-RU" sz="2400" dirty="0" smtClean="0">
                  <a:solidFill>
                    <a:schemeClr val="bg1"/>
                  </a:solidFill>
                </a:rPr>
                <a:t>00</a:t>
              </a:r>
              <a:r>
                <a:rPr lang="en-US" sz="2400" dirty="0" smtClean="0">
                  <a:solidFill>
                    <a:schemeClr val="bg1"/>
                  </a:solidFill>
                </a:rPr>
                <a:t>0</a:t>
              </a:r>
              <a:endParaRPr lang="en-US" sz="2400" dirty="0">
                <a:solidFill>
                  <a:schemeClr val="bg1"/>
                </a:solidFill>
              </a:endParaRPr>
            </a:p>
          </p:txBody>
        </p:sp>
        <p:sp>
          <p:nvSpPr>
            <p:cNvPr id="7" name="TextBox 6"/>
            <p:cNvSpPr txBox="1"/>
            <p:nvPr/>
          </p:nvSpPr>
          <p:spPr>
            <a:xfrm>
              <a:off x="409939" y="5122315"/>
              <a:ext cx="1194558" cy="461665"/>
            </a:xfrm>
            <a:prstGeom prst="rect">
              <a:avLst/>
            </a:prstGeom>
            <a:noFill/>
          </p:spPr>
          <p:txBody>
            <a:bodyPr wrap="none" rtlCol="0">
              <a:spAutoFit/>
            </a:bodyPr>
            <a:lstStyle/>
            <a:p>
              <a:r>
                <a:rPr lang="en-US" sz="2400" dirty="0" smtClean="0">
                  <a:solidFill>
                    <a:schemeClr val="bg1"/>
                  </a:solidFill>
                </a:rPr>
                <a:t>$</a:t>
              </a:r>
              <a:r>
                <a:rPr lang="ru-RU" sz="2400" dirty="0" smtClean="0">
                  <a:solidFill>
                    <a:schemeClr val="bg1"/>
                  </a:solidFill>
                </a:rPr>
                <a:t>1</a:t>
              </a:r>
              <a:r>
                <a:rPr lang="en-US" sz="2400" dirty="0" smtClean="0">
                  <a:solidFill>
                    <a:schemeClr val="bg1"/>
                  </a:solidFill>
                </a:rPr>
                <a:t>0,</a:t>
              </a:r>
              <a:r>
                <a:rPr lang="ru-RU" sz="2400" dirty="0" smtClean="0">
                  <a:solidFill>
                    <a:schemeClr val="bg1"/>
                  </a:solidFill>
                </a:rPr>
                <a:t>00</a:t>
              </a:r>
              <a:r>
                <a:rPr lang="en-US" sz="2400" dirty="0" smtClean="0">
                  <a:solidFill>
                    <a:schemeClr val="bg1"/>
                  </a:solidFill>
                </a:rPr>
                <a:t>0</a:t>
              </a:r>
              <a:endParaRPr lang="en-US" sz="2400" dirty="0">
                <a:solidFill>
                  <a:schemeClr val="bg1"/>
                </a:solidFill>
              </a:endParaRPr>
            </a:p>
          </p:txBody>
        </p:sp>
        <p:sp>
          <p:nvSpPr>
            <p:cNvPr id="8" name="TextBox 7"/>
            <p:cNvSpPr txBox="1"/>
            <p:nvPr/>
          </p:nvSpPr>
          <p:spPr>
            <a:xfrm>
              <a:off x="419564" y="4211352"/>
              <a:ext cx="1582484" cy="461665"/>
            </a:xfrm>
            <a:prstGeom prst="rect">
              <a:avLst/>
            </a:prstGeom>
            <a:noFill/>
          </p:spPr>
          <p:txBody>
            <a:bodyPr wrap="none" rtlCol="0">
              <a:spAutoFit/>
            </a:bodyPr>
            <a:lstStyle/>
            <a:p>
              <a:r>
                <a:rPr lang="en-US" sz="2400" dirty="0" smtClean="0">
                  <a:solidFill>
                    <a:schemeClr val="bg1"/>
                  </a:solidFill>
                </a:rPr>
                <a:t>$</a:t>
              </a:r>
              <a:r>
                <a:rPr lang="ru-RU" sz="2400" dirty="0" smtClean="0">
                  <a:solidFill>
                    <a:schemeClr val="bg1"/>
                  </a:solidFill>
                </a:rPr>
                <a:t>1</a:t>
              </a:r>
              <a:r>
                <a:rPr lang="en-US" sz="2400" dirty="0" smtClean="0">
                  <a:solidFill>
                    <a:schemeClr val="bg1"/>
                  </a:solidFill>
                </a:rPr>
                <a:t>,000,</a:t>
              </a:r>
              <a:r>
                <a:rPr lang="ru-RU" sz="2400" dirty="0" smtClean="0">
                  <a:solidFill>
                    <a:schemeClr val="bg1"/>
                  </a:solidFill>
                </a:rPr>
                <a:t>00</a:t>
              </a:r>
              <a:r>
                <a:rPr lang="en-US" sz="2400" dirty="0" smtClean="0">
                  <a:solidFill>
                    <a:schemeClr val="bg1"/>
                  </a:solidFill>
                </a:rPr>
                <a:t>0</a:t>
              </a:r>
              <a:endParaRPr lang="en-US" sz="2400" dirty="0">
                <a:solidFill>
                  <a:schemeClr val="bg1"/>
                </a:solidFill>
              </a:endParaRPr>
            </a:p>
          </p:txBody>
        </p:sp>
        <p:sp>
          <p:nvSpPr>
            <p:cNvPr id="9" name="TextBox 8"/>
            <p:cNvSpPr txBox="1"/>
            <p:nvPr/>
          </p:nvSpPr>
          <p:spPr>
            <a:xfrm>
              <a:off x="5043951" y="6270657"/>
              <a:ext cx="806631" cy="461665"/>
            </a:xfrm>
            <a:prstGeom prst="rect">
              <a:avLst/>
            </a:prstGeom>
            <a:noFill/>
          </p:spPr>
          <p:txBody>
            <a:bodyPr wrap="none" rtlCol="0">
              <a:spAutoFit/>
            </a:bodyPr>
            <a:lstStyle/>
            <a:p>
              <a:r>
                <a:rPr lang="en-US" sz="2400" dirty="0" smtClean="0">
                  <a:solidFill>
                    <a:schemeClr val="bg1"/>
                  </a:solidFill>
                </a:rPr>
                <a:t>2015</a:t>
              </a:r>
              <a:endParaRPr lang="en-US" sz="2400" dirty="0">
                <a:solidFill>
                  <a:schemeClr val="bg1"/>
                </a:solidFill>
              </a:endParaRPr>
            </a:p>
          </p:txBody>
        </p:sp>
        <p:sp>
          <p:nvSpPr>
            <p:cNvPr id="10" name="TextBox 9"/>
            <p:cNvSpPr txBox="1"/>
            <p:nvPr/>
          </p:nvSpPr>
          <p:spPr>
            <a:xfrm>
              <a:off x="3700204" y="6270657"/>
              <a:ext cx="806631" cy="461665"/>
            </a:xfrm>
            <a:prstGeom prst="rect">
              <a:avLst/>
            </a:prstGeom>
            <a:noFill/>
          </p:spPr>
          <p:txBody>
            <a:bodyPr wrap="none" rtlCol="0">
              <a:spAutoFit/>
            </a:bodyPr>
            <a:lstStyle/>
            <a:p>
              <a:r>
                <a:rPr lang="en-US" sz="2400" dirty="0" smtClean="0">
                  <a:solidFill>
                    <a:schemeClr val="bg1"/>
                  </a:solidFill>
                </a:rPr>
                <a:t>2011</a:t>
              </a:r>
              <a:endParaRPr lang="en-US" sz="2400" dirty="0">
                <a:solidFill>
                  <a:schemeClr val="bg1"/>
                </a:solidFill>
              </a:endParaRPr>
            </a:p>
          </p:txBody>
        </p:sp>
        <p:sp>
          <p:nvSpPr>
            <p:cNvPr id="11" name="TextBox 10"/>
            <p:cNvSpPr txBox="1"/>
            <p:nvPr/>
          </p:nvSpPr>
          <p:spPr>
            <a:xfrm>
              <a:off x="2869518" y="6250247"/>
              <a:ext cx="806631" cy="461665"/>
            </a:xfrm>
            <a:prstGeom prst="rect">
              <a:avLst/>
            </a:prstGeom>
            <a:noFill/>
          </p:spPr>
          <p:txBody>
            <a:bodyPr wrap="none" rtlCol="0">
              <a:spAutoFit/>
            </a:bodyPr>
            <a:lstStyle/>
            <a:p>
              <a:r>
                <a:rPr lang="en-US" sz="2400" dirty="0" smtClean="0">
                  <a:solidFill>
                    <a:schemeClr val="bg1"/>
                  </a:solidFill>
                </a:rPr>
                <a:t>2008</a:t>
              </a:r>
              <a:endParaRPr lang="en-US" sz="2400" dirty="0">
                <a:solidFill>
                  <a:schemeClr val="bg1"/>
                </a:solidFill>
              </a:endParaRPr>
            </a:p>
          </p:txBody>
        </p:sp>
        <p:sp>
          <p:nvSpPr>
            <p:cNvPr id="13" name="TextBox 12"/>
            <p:cNvSpPr txBox="1"/>
            <p:nvPr/>
          </p:nvSpPr>
          <p:spPr>
            <a:xfrm>
              <a:off x="586366" y="6238485"/>
              <a:ext cx="806631" cy="461665"/>
            </a:xfrm>
            <a:prstGeom prst="rect">
              <a:avLst/>
            </a:prstGeom>
            <a:noFill/>
          </p:spPr>
          <p:txBody>
            <a:bodyPr wrap="none" rtlCol="0">
              <a:spAutoFit/>
            </a:bodyPr>
            <a:lstStyle/>
            <a:p>
              <a:r>
                <a:rPr lang="en-US" sz="2400" dirty="0" smtClean="0">
                  <a:solidFill>
                    <a:schemeClr val="bg1"/>
                  </a:solidFill>
                </a:rPr>
                <a:t>200</a:t>
              </a:r>
              <a:r>
                <a:rPr lang="ru-RU" sz="2400" dirty="0" smtClean="0">
                  <a:solidFill>
                    <a:schemeClr val="bg1"/>
                  </a:solidFill>
                </a:rPr>
                <a:t>1</a:t>
              </a:r>
              <a:endParaRPr lang="en-US" sz="2400" dirty="0">
                <a:solidFill>
                  <a:schemeClr val="bg1"/>
                </a:solidFill>
              </a:endParaRPr>
            </a:p>
          </p:txBody>
        </p:sp>
      </p:grpSp>
    </p:spTree>
    <p:extLst>
      <p:ext uri="{BB962C8B-B14F-4D97-AF65-F5344CB8AC3E}">
        <p14:creationId xmlns:p14="http://schemas.microsoft.com/office/powerpoint/2010/main" val="29439032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40976" y="47886"/>
            <a:ext cx="8245824" cy="1369751"/>
          </a:xfrm>
        </p:spPr>
        <p:txBody>
          <a:bodyPr>
            <a:normAutofit fontScale="90000"/>
          </a:bodyPr>
          <a:lstStyle/>
          <a:p>
            <a:r>
              <a:rPr lang="ru-RU" dirty="0" smtClean="0"/>
              <a:t>До революции 2005. </a:t>
            </a:r>
            <a:br>
              <a:rPr lang="ru-RU" dirty="0" smtClean="0"/>
            </a:br>
            <a:r>
              <a:rPr lang="ru-RU" sz="3600" dirty="0" smtClean="0"/>
              <a:t>Закон </a:t>
            </a:r>
            <a:r>
              <a:rPr lang="ru-RU" sz="3600" dirty="0" smtClean="0"/>
              <a:t>Мура: новая технология на первом этапе развивается по экспоненте</a:t>
            </a:r>
            <a:endParaRPr lang="el-GR" dirty="0"/>
          </a:p>
        </p:txBody>
      </p:sp>
      <p:sp>
        <p:nvSpPr>
          <p:cNvPr id="2" name="Номер слайда 1"/>
          <p:cNvSpPr>
            <a:spLocks noGrp="1"/>
          </p:cNvSpPr>
          <p:nvPr>
            <p:ph type="sldNum" sz="quarter" idx="12"/>
          </p:nvPr>
        </p:nvSpPr>
        <p:spPr/>
        <p:txBody>
          <a:bodyPr/>
          <a:lstStyle/>
          <a:p>
            <a:fld id="{51B0424B-BA00-4C1D-946A-CCF19F3E8C64}" type="slidenum">
              <a:rPr lang="ru-RU" smtClean="0"/>
              <a:pPr/>
              <a:t>42</a:t>
            </a:fld>
            <a:endParaRPr lang="ru-RU"/>
          </a:p>
        </p:txBody>
      </p:sp>
      <p:pic>
        <p:nvPicPr>
          <p:cNvPr id="3074" name="Picture 2" descr="Image result for cost per nucleotide sequenc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42505" y="1843697"/>
            <a:ext cx="5777495" cy="44165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822096" y="1932305"/>
            <a:ext cx="651140" cy="461665"/>
          </a:xfrm>
          <a:prstGeom prst="rect">
            <a:avLst/>
          </a:prstGeom>
          <a:noFill/>
        </p:spPr>
        <p:txBody>
          <a:bodyPr wrap="none" rtlCol="0">
            <a:spAutoFit/>
          </a:bodyPr>
          <a:lstStyle/>
          <a:p>
            <a:r>
              <a:rPr lang="en-US" sz="2400" dirty="0" smtClean="0"/>
              <a:t>$</a:t>
            </a:r>
            <a:r>
              <a:rPr lang="ru-RU" sz="2400" dirty="0" smtClean="0"/>
              <a:t>1</a:t>
            </a:r>
            <a:r>
              <a:rPr lang="en-US" sz="2400" dirty="0" smtClean="0"/>
              <a:t>0</a:t>
            </a:r>
            <a:endParaRPr lang="en-US" sz="2400" dirty="0"/>
          </a:p>
        </p:txBody>
      </p:sp>
      <p:sp>
        <p:nvSpPr>
          <p:cNvPr id="6" name="TextBox 5"/>
          <p:cNvSpPr txBox="1"/>
          <p:nvPr/>
        </p:nvSpPr>
        <p:spPr>
          <a:xfrm>
            <a:off x="1866146" y="2944243"/>
            <a:ext cx="495649" cy="461665"/>
          </a:xfrm>
          <a:prstGeom prst="rect">
            <a:avLst/>
          </a:prstGeom>
          <a:noFill/>
        </p:spPr>
        <p:txBody>
          <a:bodyPr wrap="none" rtlCol="0">
            <a:spAutoFit/>
          </a:bodyPr>
          <a:lstStyle/>
          <a:p>
            <a:r>
              <a:rPr lang="en-US" sz="2400" dirty="0" smtClean="0"/>
              <a:t>$</a:t>
            </a:r>
            <a:r>
              <a:rPr lang="ru-RU" sz="2400" dirty="0" smtClean="0"/>
              <a:t>1</a:t>
            </a:r>
            <a:endParaRPr lang="en-US" sz="2400" dirty="0"/>
          </a:p>
        </p:txBody>
      </p:sp>
      <p:sp>
        <p:nvSpPr>
          <p:cNvPr id="7" name="TextBox 6"/>
          <p:cNvSpPr txBox="1"/>
          <p:nvPr/>
        </p:nvSpPr>
        <p:spPr>
          <a:xfrm>
            <a:off x="1942522" y="3956181"/>
            <a:ext cx="728084" cy="461665"/>
          </a:xfrm>
          <a:prstGeom prst="rect">
            <a:avLst/>
          </a:prstGeom>
          <a:noFill/>
        </p:spPr>
        <p:txBody>
          <a:bodyPr wrap="none" rtlCol="0">
            <a:spAutoFit/>
          </a:bodyPr>
          <a:lstStyle/>
          <a:p>
            <a:r>
              <a:rPr lang="en-US" sz="2400" dirty="0" smtClean="0"/>
              <a:t>$0,</a:t>
            </a:r>
            <a:r>
              <a:rPr lang="ru-RU" sz="2400" dirty="0" smtClean="0"/>
              <a:t>1</a:t>
            </a:r>
            <a:endParaRPr lang="en-US" sz="2400" dirty="0"/>
          </a:p>
        </p:txBody>
      </p:sp>
      <p:sp>
        <p:nvSpPr>
          <p:cNvPr id="8" name="TextBox 7"/>
          <p:cNvSpPr txBox="1"/>
          <p:nvPr/>
        </p:nvSpPr>
        <p:spPr>
          <a:xfrm>
            <a:off x="7029920" y="5060439"/>
            <a:ext cx="806631" cy="461665"/>
          </a:xfrm>
          <a:prstGeom prst="rect">
            <a:avLst/>
          </a:prstGeom>
          <a:noFill/>
        </p:spPr>
        <p:txBody>
          <a:bodyPr wrap="none" rtlCol="0">
            <a:spAutoFit/>
          </a:bodyPr>
          <a:lstStyle/>
          <a:p>
            <a:r>
              <a:rPr lang="en-US" sz="2400" dirty="0" smtClean="0"/>
              <a:t>2004</a:t>
            </a:r>
            <a:endParaRPr lang="en-US" sz="2400" dirty="0"/>
          </a:p>
        </p:txBody>
      </p:sp>
      <p:sp>
        <p:nvSpPr>
          <p:cNvPr id="9" name="TextBox 8"/>
          <p:cNvSpPr txBox="1"/>
          <p:nvPr/>
        </p:nvSpPr>
        <p:spPr>
          <a:xfrm>
            <a:off x="3749145" y="5060440"/>
            <a:ext cx="806631" cy="461665"/>
          </a:xfrm>
          <a:prstGeom prst="rect">
            <a:avLst/>
          </a:prstGeom>
          <a:noFill/>
        </p:spPr>
        <p:txBody>
          <a:bodyPr wrap="none" rtlCol="0">
            <a:spAutoFit/>
          </a:bodyPr>
          <a:lstStyle/>
          <a:p>
            <a:r>
              <a:rPr lang="en-US" sz="2400" dirty="0" smtClean="0"/>
              <a:t>1995</a:t>
            </a:r>
            <a:endParaRPr lang="en-US" sz="2400" dirty="0"/>
          </a:p>
        </p:txBody>
      </p:sp>
      <p:sp>
        <p:nvSpPr>
          <p:cNvPr id="10" name="TextBox 9"/>
          <p:cNvSpPr txBox="1"/>
          <p:nvPr/>
        </p:nvSpPr>
        <p:spPr>
          <a:xfrm>
            <a:off x="1958479" y="5003798"/>
            <a:ext cx="806631" cy="461665"/>
          </a:xfrm>
          <a:prstGeom prst="rect">
            <a:avLst/>
          </a:prstGeom>
          <a:noFill/>
        </p:spPr>
        <p:txBody>
          <a:bodyPr wrap="none" rtlCol="0">
            <a:spAutoFit/>
          </a:bodyPr>
          <a:lstStyle/>
          <a:p>
            <a:r>
              <a:rPr lang="en-US" sz="2400" dirty="0" smtClean="0"/>
              <a:t>1990</a:t>
            </a:r>
            <a:endParaRPr lang="en-US" sz="2400" dirty="0"/>
          </a:p>
        </p:txBody>
      </p:sp>
      <p:sp>
        <p:nvSpPr>
          <p:cNvPr id="5" name="TextBox 4"/>
          <p:cNvSpPr txBox="1"/>
          <p:nvPr/>
        </p:nvSpPr>
        <p:spPr>
          <a:xfrm>
            <a:off x="1806774" y="1696831"/>
            <a:ext cx="3087255" cy="461665"/>
          </a:xfrm>
          <a:prstGeom prst="rect">
            <a:avLst/>
          </a:prstGeom>
          <a:noFill/>
        </p:spPr>
        <p:txBody>
          <a:bodyPr wrap="none" rtlCol="0">
            <a:spAutoFit/>
          </a:bodyPr>
          <a:lstStyle/>
          <a:p>
            <a:r>
              <a:rPr lang="ru-RU" sz="2400" b="1" dirty="0" smtClean="0"/>
              <a:t>Цена за одну «букву»</a:t>
            </a:r>
            <a:endParaRPr lang="en-US" sz="2400" b="1" dirty="0"/>
          </a:p>
        </p:txBody>
      </p:sp>
    </p:spTree>
    <p:extLst>
      <p:ext uri="{BB962C8B-B14F-4D97-AF65-F5344CB8AC3E}">
        <p14:creationId xmlns:p14="http://schemas.microsoft.com/office/powerpoint/2010/main" val="174980640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87765"/>
            <a:ext cx="8229600" cy="768100"/>
          </a:xfrm>
        </p:spPr>
        <p:txBody>
          <a:bodyPr>
            <a:normAutofit/>
          </a:bodyPr>
          <a:lstStyle/>
          <a:p>
            <a:r>
              <a:rPr lang="ru-RU" dirty="0" smtClean="0"/>
              <a:t>Задачи на примере </a:t>
            </a:r>
            <a:r>
              <a:rPr lang="en-US" dirty="0" smtClean="0"/>
              <a:t>SARS-CoV2</a:t>
            </a:r>
            <a:endParaRPr lang="en-US" dirty="0"/>
          </a:p>
        </p:txBody>
      </p:sp>
      <p:sp>
        <p:nvSpPr>
          <p:cNvPr id="3" name="Объект 2"/>
          <p:cNvSpPr>
            <a:spLocks noGrp="1"/>
          </p:cNvSpPr>
          <p:nvPr>
            <p:ph idx="1"/>
          </p:nvPr>
        </p:nvSpPr>
        <p:spPr>
          <a:xfrm>
            <a:off x="325515" y="1013834"/>
            <a:ext cx="8492970" cy="5342515"/>
          </a:xfrm>
        </p:spPr>
        <p:txBody>
          <a:bodyPr>
            <a:normAutofit lnSpcReduction="10000"/>
          </a:bodyPr>
          <a:lstStyle/>
          <a:p>
            <a:r>
              <a:rPr lang="en-US" dirty="0" smtClean="0">
                <a:solidFill>
                  <a:srgbClr val="C00000"/>
                </a:solidFill>
              </a:rPr>
              <a:t>NGS</a:t>
            </a:r>
            <a:r>
              <a:rPr lang="ru-RU" dirty="0" smtClean="0">
                <a:solidFill>
                  <a:srgbClr val="C00000"/>
                </a:solidFill>
              </a:rPr>
              <a:t>: </a:t>
            </a:r>
            <a:r>
              <a:rPr lang="ru-RU" dirty="0"/>
              <a:t>с</a:t>
            </a:r>
            <a:r>
              <a:rPr lang="ru-RU" dirty="0" smtClean="0"/>
              <a:t>овременные</a:t>
            </a:r>
            <a:r>
              <a:rPr lang="en-US" dirty="0" smtClean="0"/>
              <a:t> </a:t>
            </a:r>
            <a:r>
              <a:rPr lang="ru-RU" dirty="0" smtClean="0"/>
              <a:t>автоматы выдают короткие «прочтения» </a:t>
            </a:r>
          </a:p>
          <a:p>
            <a:r>
              <a:rPr lang="ru-RU" dirty="0" smtClean="0">
                <a:solidFill>
                  <a:srgbClr val="C00000"/>
                </a:solidFill>
              </a:rPr>
              <a:t>Сборка генома из прочтений  </a:t>
            </a:r>
            <a:r>
              <a:rPr lang="ru-RU" dirty="0"/>
              <a:t>(будет лекция</a:t>
            </a:r>
            <a:r>
              <a:rPr lang="ru-RU" dirty="0" smtClean="0"/>
              <a:t>)</a:t>
            </a:r>
            <a:endParaRPr lang="ru-RU" dirty="0" smtClean="0">
              <a:solidFill>
                <a:srgbClr val="C00000"/>
              </a:solidFill>
            </a:endParaRPr>
          </a:p>
          <a:p>
            <a:r>
              <a:rPr lang="ru-RU" dirty="0" smtClean="0">
                <a:solidFill>
                  <a:srgbClr val="C00000"/>
                </a:solidFill>
              </a:rPr>
              <a:t>Найти гены и предсказать их функции</a:t>
            </a:r>
          </a:p>
          <a:p>
            <a:r>
              <a:rPr lang="ru-RU" dirty="0" smtClean="0">
                <a:solidFill>
                  <a:srgbClr val="C00000"/>
                </a:solidFill>
              </a:rPr>
              <a:t>Найти сигналы</a:t>
            </a:r>
          </a:p>
          <a:p>
            <a:r>
              <a:rPr lang="ru-RU" dirty="0" smtClean="0"/>
              <a:t>Откуда взялся этот противный вирус? </a:t>
            </a:r>
            <a:r>
              <a:rPr lang="ru-RU" dirty="0" smtClean="0">
                <a:solidFill>
                  <a:srgbClr val="FF0000"/>
                </a:solidFill>
              </a:rPr>
              <a:t>(Эволюция)</a:t>
            </a:r>
          </a:p>
          <a:p>
            <a:r>
              <a:rPr lang="ru-RU" dirty="0" smtClean="0">
                <a:solidFill>
                  <a:srgbClr val="FF0000"/>
                </a:solidFill>
              </a:rPr>
              <a:t>Как от него лечиться?</a:t>
            </a:r>
            <a:r>
              <a:rPr lang="en-US" dirty="0" smtClean="0">
                <a:solidFill>
                  <a:srgbClr val="FF0000"/>
                </a:solidFill>
              </a:rPr>
              <a:t> </a:t>
            </a:r>
            <a:r>
              <a:rPr lang="ru-RU" dirty="0" smtClean="0">
                <a:solidFill>
                  <a:srgbClr val="FF0000"/>
                </a:solidFill>
              </a:rPr>
              <a:t/>
            </a:r>
            <a:br>
              <a:rPr lang="ru-RU" dirty="0" smtClean="0">
                <a:solidFill>
                  <a:srgbClr val="FF0000"/>
                </a:solidFill>
              </a:rPr>
            </a:br>
            <a:r>
              <a:rPr lang="ru-RU" dirty="0" smtClean="0"/>
              <a:t>3</a:t>
            </a:r>
            <a:r>
              <a:rPr lang="en-US" dirty="0" smtClean="0"/>
              <a:t>D </a:t>
            </a:r>
            <a:r>
              <a:rPr lang="ru-RU" dirty="0" smtClean="0"/>
              <a:t>модель помогает в разработке лекарств и вакцин. </a:t>
            </a:r>
          </a:p>
          <a:p>
            <a:pPr marL="0" indent="0">
              <a:buNone/>
            </a:pPr>
            <a:endParaRPr lang="ru-RU" sz="1700" dirty="0" smtClean="0"/>
          </a:p>
        </p:txBody>
      </p:sp>
      <p:sp>
        <p:nvSpPr>
          <p:cNvPr id="4" name="Номер слайда 3"/>
          <p:cNvSpPr>
            <a:spLocks noGrp="1"/>
          </p:cNvSpPr>
          <p:nvPr>
            <p:ph type="sldNum" sz="quarter" idx="12"/>
          </p:nvPr>
        </p:nvSpPr>
        <p:spPr/>
        <p:txBody>
          <a:bodyPr/>
          <a:lstStyle/>
          <a:p>
            <a:fld id="{51B0424B-BA00-4C1D-946A-CCF19F3E8C64}" type="slidenum">
              <a:rPr lang="ru-RU" smtClean="0"/>
              <a:pPr/>
              <a:t>43</a:t>
            </a:fld>
            <a:endParaRPr lang="ru-RU"/>
          </a:p>
        </p:txBody>
      </p:sp>
    </p:spTree>
    <p:extLst>
      <p:ext uri="{BB962C8B-B14F-4D97-AF65-F5344CB8AC3E}">
        <p14:creationId xmlns:p14="http://schemas.microsoft.com/office/powerpoint/2010/main" val="94874102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7"/>
          <p:cNvSpPr txBox="1">
            <a:spLocks noGrp="1"/>
          </p:cNvSpPr>
          <p:nvPr>
            <p:ph type="title"/>
          </p:nvPr>
        </p:nvSpPr>
        <p:spPr>
          <a:xfrm>
            <a:off x="457200" y="274638"/>
            <a:ext cx="8229600" cy="1387732"/>
          </a:xfrm>
          <a:prstGeom prst="rect">
            <a:avLst/>
          </a:prstGeom>
        </p:spPr>
        <p:txBody>
          <a:bodyPr spcFirstLastPara="1" vert="horz" wrap="square" lIns="91425" tIns="91425" rIns="91425" bIns="91425" rtlCol="0" anchor="t" anchorCtr="0">
            <a:noAutofit/>
          </a:bodyPr>
          <a:lstStyle/>
          <a:p>
            <a:pPr algn="l"/>
            <a:r>
              <a:rPr lang="ru-RU" dirty="0" smtClean="0"/>
              <a:t>Классическая аналогия задачи сборки генома</a:t>
            </a:r>
            <a:endParaRPr dirty="0"/>
          </a:p>
        </p:txBody>
      </p:sp>
      <p:sp>
        <p:nvSpPr>
          <p:cNvPr id="96" name="Google Shape;96;p17"/>
          <p:cNvSpPr txBox="1">
            <a:spLocks noGrp="1"/>
          </p:cNvSpPr>
          <p:nvPr>
            <p:ph type="sldNum" sz="quarter" idx="12"/>
          </p:nvPr>
        </p:nvSpPr>
        <p:spPr>
          <a:prstGeom prst="rect">
            <a:avLst/>
          </a:prstGeom>
        </p:spPr>
        <p:txBody>
          <a:bodyPr spcFirstLastPara="1" vert="horz" wrap="square" lIns="91425" tIns="91425" rIns="91425" bIns="91425" rtlCol="0" anchor="ctr" anchorCtr="0">
            <a:noAutofit/>
          </a:bodyPr>
          <a:lstStyle/>
          <a:p>
            <a:fld id="{00000000-1234-1234-1234-123412341234}" type="slidenum">
              <a:rPr lang="en"/>
              <a:pPr/>
              <a:t>44</a:t>
            </a:fld>
            <a:endParaRPr/>
          </a:p>
        </p:txBody>
      </p:sp>
      <p:pic>
        <p:nvPicPr>
          <p:cNvPr id="95" name="Google Shape;95;p17"/>
          <p:cNvPicPr preferRelativeResize="0"/>
          <p:nvPr/>
        </p:nvPicPr>
        <p:blipFill>
          <a:blip r:embed="rId3">
            <a:alphaModFix/>
          </a:blip>
          <a:stretch>
            <a:fillRect/>
          </a:stretch>
        </p:blipFill>
        <p:spPr>
          <a:xfrm>
            <a:off x="1520250" y="1967383"/>
            <a:ext cx="6103500" cy="3875119"/>
          </a:xfrm>
          <a:prstGeom prst="rect">
            <a:avLst/>
          </a:prstGeom>
          <a:noFill/>
          <a:ln>
            <a:noFill/>
          </a:ln>
        </p:spPr>
      </p:pic>
      <p:sp>
        <p:nvSpPr>
          <p:cNvPr id="2" name="TextBox 1"/>
          <p:cNvSpPr txBox="1"/>
          <p:nvPr/>
        </p:nvSpPr>
        <p:spPr>
          <a:xfrm>
            <a:off x="3573470" y="6356350"/>
            <a:ext cx="4573538" cy="369332"/>
          </a:xfrm>
          <a:prstGeom prst="rect">
            <a:avLst/>
          </a:prstGeom>
          <a:noFill/>
        </p:spPr>
        <p:txBody>
          <a:bodyPr wrap="square" rtlCol="0">
            <a:spAutoFit/>
          </a:bodyPr>
          <a:lstStyle/>
          <a:p>
            <a:r>
              <a:rPr lang="en-US" dirty="0" smtClean="0"/>
              <a:t>©</a:t>
            </a:r>
            <a:r>
              <a:rPr lang="ru-RU" dirty="0" smtClean="0"/>
              <a:t> ? Взял из презентации </a:t>
            </a:r>
            <a:r>
              <a:rPr lang="ru-RU" dirty="0" err="1" smtClean="0"/>
              <a:t>А.Пржибельский</a:t>
            </a:r>
            <a:endParaRPr lang="en-US" dirty="0"/>
          </a:p>
        </p:txBody>
      </p:sp>
    </p:spTree>
    <p:extLst>
      <p:ext uri="{BB962C8B-B14F-4D97-AF65-F5344CB8AC3E}">
        <p14:creationId xmlns:p14="http://schemas.microsoft.com/office/powerpoint/2010/main" val="38874134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6"/>
          <p:cNvSpPr txBox="1">
            <a:spLocks noGrp="1"/>
          </p:cNvSpPr>
          <p:nvPr>
            <p:ph type="title"/>
          </p:nvPr>
        </p:nvSpPr>
        <p:spPr>
          <a:xfrm>
            <a:off x="311700" y="510220"/>
            <a:ext cx="8520600" cy="530700"/>
          </a:xfrm>
          <a:prstGeom prst="rect">
            <a:avLst/>
          </a:prstGeom>
        </p:spPr>
        <p:txBody>
          <a:bodyPr spcFirstLastPara="1" vert="horz" wrap="square" lIns="91425" tIns="91425" rIns="91425" bIns="91425" rtlCol="0" anchor="t" anchorCtr="0">
            <a:noAutofit/>
          </a:bodyPr>
          <a:lstStyle/>
          <a:p>
            <a:pPr algn="l"/>
            <a:r>
              <a:rPr lang="en" i="1" dirty="0"/>
              <a:t>De novo</a:t>
            </a:r>
            <a:r>
              <a:rPr lang="en" dirty="0"/>
              <a:t> genome assembly</a:t>
            </a:r>
            <a:endParaRPr dirty="0"/>
          </a:p>
        </p:txBody>
      </p:sp>
      <p:pic>
        <p:nvPicPr>
          <p:cNvPr id="88" name="Google Shape;88;p16"/>
          <p:cNvPicPr preferRelativeResize="0"/>
          <p:nvPr/>
        </p:nvPicPr>
        <p:blipFill>
          <a:blip r:embed="rId3">
            <a:alphaModFix/>
          </a:blip>
          <a:stretch>
            <a:fillRect/>
          </a:stretch>
        </p:blipFill>
        <p:spPr>
          <a:xfrm>
            <a:off x="311700" y="1623965"/>
            <a:ext cx="8520600" cy="2324632"/>
          </a:xfrm>
          <a:prstGeom prst="rect">
            <a:avLst/>
          </a:prstGeom>
          <a:noFill/>
          <a:ln>
            <a:noFill/>
          </a:ln>
        </p:spPr>
      </p:pic>
      <p:sp>
        <p:nvSpPr>
          <p:cNvPr id="89" name="Google Shape;89;p16"/>
          <p:cNvSpPr txBox="1">
            <a:spLocks noGrp="1"/>
          </p:cNvSpPr>
          <p:nvPr>
            <p:ph type="sldNum" idx="12"/>
          </p:nvPr>
        </p:nvSpPr>
        <p:spPr>
          <a:xfrm>
            <a:off x="8472458" y="5520467"/>
            <a:ext cx="548700" cy="393600"/>
          </a:xfrm>
          <a:prstGeom prst="rect">
            <a:avLst/>
          </a:prstGeom>
        </p:spPr>
        <p:txBody>
          <a:bodyPr spcFirstLastPara="1" vert="horz" wrap="square" lIns="91425" tIns="91425" rIns="91425" bIns="91425" rtlCol="0" anchor="ctr" anchorCtr="0">
            <a:noAutofit/>
          </a:bodyPr>
          <a:lstStyle/>
          <a:p>
            <a:fld id="{00000000-1234-1234-1234-123412341234}" type="slidenum">
              <a:rPr lang="en"/>
              <a:pPr/>
              <a:t>45</a:t>
            </a:fld>
            <a:endParaRPr/>
          </a:p>
        </p:txBody>
      </p:sp>
      <p:sp>
        <p:nvSpPr>
          <p:cNvPr id="5" name="TextBox 4"/>
          <p:cNvSpPr txBox="1"/>
          <p:nvPr/>
        </p:nvSpPr>
        <p:spPr>
          <a:xfrm>
            <a:off x="6530655" y="6117350"/>
            <a:ext cx="2150680" cy="369332"/>
          </a:xfrm>
          <a:prstGeom prst="rect">
            <a:avLst/>
          </a:prstGeom>
          <a:noFill/>
        </p:spPr>
        <p:txBody>
          <a:bodyPr wrap="square" rtlCol="0">
            <a:spAutoFit/>
          </a:bodyPr>
          <a:lstStyle/>
          <a:p>
            <a:r>
              <a:rPr lang="en-US" dirty="0" smtClean="0"/>
              <a:t>©</a:t>
            </a:r>
            <a:r>
              <a:rPr lang="ru-RU" dirty="0" smtClean="0"/>
              <a:t>  </a:t>
            </a:r>
            <a:r>
              <a:rPr lang="ru-RU" dirty="0" err="1" smtClean="0"/>
              <a:t>А.Пржибельский</a:t>
            </a:r>
            <a:endParaRPr lang="en-US" dirty="0"/>
          </a:p>
        </p:txBody>
      </p:sp>
    </p:spTree>
    <p:extLst>
      <p:ext uri="{BB962C8B-B14F-4D97-AF65-F5344CB8AC3E}">
        <p14:creationId xmlns:p14="http://schemas.microsoft.com/office/powerpoint/2010/main" val="16950999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13381"/>
            <a:ext cx="8229600" cy="910712"/>
          </a:xfrm>
        </p:spPr>
        <p:txBody>
          <a:bodyPr>
            <a:normAutofit/>
          </a:bodyPr>
          <a:lstStyle/>
          <a:p>
            <a:r>
              <a:rPr lang="en-US" dirty="0" smtClean="0"/>
              <a:t>3D </a:t>
            </a:r>
            <a:r>
              <a:rPr lang="ru-RU" dirty="0" smtClean="0"/>
              <a:t>модель для поиска лекарств</a:t>
            </a:r>
            <a:endParaRPr lang="en-US" dirty="0"/>
          </a:p>
        </p:txBody>
      </p:sp>
      <p:sp>
        <p:nvSpPr>
          <p:cNvPr id="2" name="Номер слайда 1"/>
          <p:cNvSpPr>
            <a:spLocks noGrp="1"/>
          </p:cNvSpPr>
          <p:nvPr>
            <p:ph type="sldNum" sz="quarter" idx="12"/>
          </p:nvPr>
        </p:nvSpPr>
        <p:spPr/>
        <p:txBody>
          <a:bodyPr/>
          <a:lstStyle/>
          <a:p>
            <a:fld id="{51B0424B-BA00-4C1D-946A-CCF19F3E8C64}" type="slidenum">
              <a:rPr lang="ru-RU" smtClean="0"/>
              <a:pPr/>
              <a:t>46</a:t>
            </a:fld>
            <a:endParaRPr lang="ru-RU"/>
          </a:p>
        </p:txBody>
      </p:sp>
      <p:sp>
        <p:nvSpPr>
          <p:cNvPr id="3" name="Прямоугольник 2"/>
          <p:cNvSpPr/>
          <p:nvPr/>
        </p:nvSpPr>
        <p:spPr>
          <a:xfrm>
            <a:off x="532067" y="5940851"/>
            <a:ext cx="8240402" cy="830997"/>
          </a:xfrm>
          <a:prstGeom prst="rect">
            <a:avLst/>
          </a:prstGeom>
        </p:spPr>
        <p:txBody>
          <a:bodyPr wrap="square">
            <a:spAutoFit/>
          </a:bodyPr>
          <a:lstStyle/>
          <a:p>
            <a:r>
              <a:rPr lang="en-US" sz="2400" dirty="0"/>
              <a:t>Surya et al., Structural model of the SARS coronavirus E channel in LMPG micelles, BBA - </a:t>
            </a:r>
            <a:r>
              <a:rPr lang="en-US" sz="2400" dirty="0" err="1"/>
              <a:t>Biomembranes</a:t>
            </a:r>
            <a:r>
              <a:rPr lang="en-US" sz="2400" dirty="0"/>
              <a:t> 1860 (</a:t>
            </a:r>
            <a:r>
              <a:rPr lang="en-US" sz="2400" b="1" dirty="0"/>
              <a:t>2018</a:t>
            </a:r>
            <a:r>
              <a:rPr lang="en-US" sz="2400" dirty="0"/>
              <a:t>) 1309–1317</a:t>
            </a:r>
          </a:p>
        </p:txBody>
      </p:sp>
      <p:sp>
        <p:nvSpPr>
          <p:cNvPr id="4" name="Прямоугольник 3"/>
          <p:cNvSpPr/>
          <p:nvPr/>
        </p:nvSpPr>
        <p:spPr>
          <a:xfrm>
            <a:off x="457200" y="924093"/>
            <a:ext cx="8300945" cy="5016758"/>
          </a:xfrm>
          <a:prstGeom prst="rect">
            <a:avLst/>
          </a:prstGeom>
        </p:spPr>
        <p:txBody>
          <a:bodyPr wrap="square">
            <a:spAutoFit/>
          </a:bodyPr>
          <a:lstStyle/>
          <a:p>
            <a:r>
              <a:rPr lang="en-US" sz="2800" dirty="0">
                <a:latin typeface="AdvOT596495f2"/>
              </a:rPr>
              <a:t>No e</a:t>
            </a:r>
            <a:r>
              <a:rPr lang="en-US" sz="2800" dirty="0">
                <a:latin typeface="AdvOT596495f2+fb"/>
              </a:rPr>
              <a:t>ff</a:t>
            </a:r>
            <a:r>
              <a:rPr lang="en-US" sz="2800" dirty="0">
                <a:latin typeface="AdvOT596495f2"/>
              </a:rPr>
              <a:t>ective licensed treatments exist against coronavirus </a:t>
            </a:r>
            <a:r>
              <a:rPr lang="en-US" sz="2800" dirty="0" smtClean="0">
                <a:latin typeface="AdvOT596495f2"/>
              </a:rPr>
              <a:t>infections, </a:t>
            </a:r>
            <a:r>
              <a:rPr lang="en-US" sz="2800" dirty="0">
                <a:latin typeface="AdvOT596495f2"/>
              </a:rPr>
              <a:t>but live attenuated vaccines (LAVs</a:t>
            </a:r>
            <a:r>
              <a:rPr lang="en-US" sz="2800" dirty="0" smtClean="0">
                <a:latin typeface="AdvOT596495f2"/>
              </a:rPr>
              <a:t>) </a:t>
            </a:r>
            <a:r>
              <a:rPr lang="en-US" sz="2800" dirty="0">
                <a:latin typeface="AdvOT596495f2"/>
              </a:rPr>
              <a:t>and fusion </a:t>
            </a:r>
            <a:r>
              <a:rPr lang="en-US" sz="2800" dirty="0" smtClean="0">
                <a:latin typeface="AdvOT596495f2"/>
              </a:rPr>
              <a:t>inhibitors</a:t>
            </a:r>
            <a:r>
              <a:rPr lang="ru-RU" sz="2800" dirty="0" smtClean="0">
                <a:latin typeface="AdvOT596495f2"/>
              </a:rPr>
              <a:t> </a:t>
            </a:r>
            <a:r>
              <a:rPr lang="en-US" sz="2800" dirty="0" smtClean="0">
                <a:latin typeface="AdvOT596495f2"/>
              </a:rPr>
              <a:t>are </a:t>
            </a:r>
            <a:r>
              <a:rPr lang="en-US" sz="2800" dirty="0">
                <a:latin typeface="AdvOT596495f2"/>
              </a:rPr>
              <a:t>promising strategies. One </a:t>
            </a:r>
            <a:r>
              <a:rPr lang="en-US" sz="2800" dirty="0" err="1">
                <a:latin typeface="AdvOT596495f2"/>
              </a:rPr>
              <a:t>CoV</a:t>
            </a:r>
            <a:r>
              <a:rPr lang="en-US" sz="2800" dirty="0">
                <a:latin typeface="AdvOT596495f2"/>
              </a:rPr>
              <a:t> component critical for </a:t>
            </a:r>
            <a:r>
              <a:rPr lang="en-US" sz="2800" dirty="0" smtClean="0">
                <a:latin typeface="AdvOT596495f2"/>
              </a:rPr>
              <a:t>pathogenesis</a:t>
            </a:r>
            <a:r>
              <a:rPr lang="ru-RU" sz="2800" dirty="0" smtClean="0">
                <a:latin typeface="AdvOT596495f2"/>
              </a:rPr>
              <a:t> </a:t>
            </a:r>
            <a:r>
              <a:rPr lang="en-US" sz="2800" dirty="0" smtClean="0">
                <a:latin typeface="AdvOT596495f2"/>
              </a:rPr>
              <a:t>is </a:t>
            </a:r>
            <a:r>
              <a:rPr lang="en-US" sz="2800" dirty="0">
                <a:latin typeface="AdvOT596495f2"/>
              </a:rPr>
              <a:t>the envelope (E) protein, as reported in several </a:t>
            </a:r>
            <a:r>
              <a:rPr lang="en-US" sz="2800" dirty="0" smtClean="0">
                <a:latin typeface="AdvOT596495f2"/>
              </a:rPr>
              <a:t>coronaviruses,</a:t>
            </a:r>
            <a:r>
              <a:rPr lang="ru-RU" sz="2800" dirty="0" smtClean="0">
                <a:latin typeface="AdvOT596495f2"/>
              </a:rPr>
              <a:t> </a:t>
            </a:r>
            <a:r>
              <a:rPr lang="en-US" sz="2800" dirty="0" smtClean="0">
                <a:latin typeface="AdvOT596495f2"/>
              </a:rPr>
              <a:t>e.g</a:t>
            </a:r>
            <a:r>
              <a:rPr lang="en-US" sz="2800" dirty="0">
                <a:latin typeface="AdvOT596495f2"/>
              </a:rPr>
              <a:t>., MERS and </a:t>
            </a:r>
            <a:r>
              <a:rPr lang="en-US" sz="2800" dirty="0" smtClean="0">
                <a:latin typeface="AdvOT596495f2"/>
              </a:rPr>
              <a:t>SARS-</a:t>
            </a:r>
            <a:r>
              <a:rPr lang="en-US" sz="2800" dirty="0" err="1" smtClean="0">
                <a:latin typeface="AdvOT596495f2"/>
              </a:rPr>
              <a:t>CoVs</a:t>
            </a:r>
            <a:r>
              <a:rPr lang="en-US" sz="2800" dirty="0" smtClean="0">
                <a:latin typeface="AdvOT596495f2"/>
              </a:rPr>
              <a:t>.</a:t>
            </a:r>
          </a:p>
          <a:p>
            <a:endParaRPr lang="en-US" sz="2800" dirty="0">
              <a:latin typeface="AdvOT596495f2"/>
            </a:endParaRPr>
          </a:p>
          <a:p>
            <a:r>
              <a:rPr lang="en-US" sz="2400" dirty="0"/>
              <a:t>The importance of E </a:t>
            </a:r>
            <a:r>
              <a:rPr lang="en-US" sz="2400" dirty="0" smtClean="0"/>
              <a:t>protein in </a:t>
            </a:r>
            <a:r>
              <a:rPr lang="en-US" sz="2400" dirty="0"/>
              <a:t>pathogenesis has led to the development of LAVs based on deletion </a:t>
            </a:r>
            <a:r>
              <a:rPr lang="en-US" sz="2400" dirty="0" smtClean="0"/>
              <a:t>of </a:t>
            </a:r>
            <a:r>
              <a:rPr lang="en-US" sz="2400" dirty="0"/>
              <a:t>E protein in SARS- and MERS-</a:t>
            </a:r>
            <a:r>
              <a:rPr lang="en-US" sz="2400" dirty="0" err="1"/>
              <a:t>CoVs</a:t>
            </a:r>
            <a:r>
              <a:rPr lang="en-US" sz="2400" dirty="0"/>
              <a:t>, although this led to </a:t>
            </a:r>
            <a:r>
              <a:rPr lang="en-US" sz="2400" dirty="0" smtClean="0"/>
              <a:t>compensatory</a:t>
            </a:r>
            <a:r>
              <a:rPr lang="ru-RU" sz="2400" dirty="0" smtClean="0"/>
              <a:t> </a:t>
            </a:r>
            <a:r>
              <a:rPr lang="en-US" sz="2400" dirty="0" smtClean="0"/>
              <a:t>mechanisms </a:t>
            </a:r>
            <a:r>
              <a:rPr lang="en-US" sz="2400" dirty="0"/>
              <a:t>that recover virulence</a:t>
            </a:r>
            <a:endParaRPr lang="en-US" sz="3600" dirty="0"/>
          </a:p>
        </p:txBody>
      </p:sp>
    </p:spTree>
    <p:extLst>
      <p:ext uri="{BB962C8B-B14F-4D97-AF65-F5344CB8AC3E}">
        <p14:creationId xmlns:p14="http://schemas.microsoft.com/office/powerpoint/2010/main" val="14167236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460334" y="241385"/>
            <a:ext cx="8229600" cy="921719"/>
          </a:xfrm>
        </p:spPr>
        <p:txBody>
          <a:bodyPr>
            <a:normAutofit fontScale="90000"/>
          </a:bodyPr>
          <a:lstStyle/>
          <a:p>
            <a:pPr lvl="0" algn="l">
              <a:spcBef>
                <a:spcPct val="20000"/>
              </a:spcBef>
            </a:pPr>
            <a:r>
              <a:rPr lang="ru-RU" dirty="0" smtClean="0"/>
              <a:t/>
            </a:r>
            <a:br>
              <a:rPr lang="ru-RU" dirty="0" smtClean="0"/>
            </a:br>
            <a:r>
              <a:rPr lang="ru-RU" dirty="0" smtClean="0"/>
              <a:t>Еще задачи: Эволюция см. </a:t>
            </a:r>
            <a:br>
              <a:rPr lang="ru-RU" dirty="0" smtClean="0"/>
            </a:br>
            <a:r>
              <a:rPr lang="en-US" sz="1800" dirty="0">
                <a:solidFill>
                  <a:prstClr val="black"/>
                </a:solidFill>
                <a:ea typeface="+mn-ea"/>
                <a:cs typeface="+mn-cs"/>
                <a:hlinkClick r:id="rId2"/>
              </a:rPr>
              <a:t>https://trv-science.ru/2020/02/11/chto-mozhet-skazat-bioinformatika-o-vspyshke-coronavirusa/</a:t>
            </a:r>
            <a:r>
              <a:rPr lang="ru-RU" sz="1800" dirty="0">
                <a:solidFill>
                  <a:prstClr val="black"/>
                </a:solidFill>
                <a:ea typeface="+mn-ea"/>
                <a:cs typeface="+mn-cs"/>
              </a:rPr>
              <a:t/>
            </a:r>
            <a:br>
              <a:rPr lang="ru-RU" sz="1800" dirty="0">
                <a:solidFill>
                  <a:prstClr val="black"/>
                </a:solidFill>
                <a:ea typeface="+mn-ea"/>
                <a:cs typeface="+mn-cs"/>
              </a:rPr>
            </a:br>
            <a:endParaRPr lang="ru-RU" dirty="0"/>
          </a:p>
        </p:txBody>
      </p:sp>
      <p:sp>
        <p:nvSpPr>
          <p:cNvPr id="2" name="Номер слайда 1"/>
          <p:cNvSpPr>
            <a:spLocks noGrp="1"/>
          </p:cNvSpPr>
          <p:nvPr>
            <p:ph type="sldNum" sz="quarter" idx="12"/>
          </p:nvPr>
        </p:nvSpPr>
        <p:spPr/>
        <p:txBody>
          <a:bodyPr/>
          <a:lstStyle/>
          <a:p>
            <a:fld id="{51B0424B-BA00-4C1D-946A-CCF19F3E8C64}" type="slidenum">
              <a:rPr lang="ru-RU" smtClean="0"/>
              <a:pPr/>
              <a:t>47</a:t>
            </a:fld>
            <a:endParaRPr lang="ru-RU"/>
          </a:p>
        </p:txBody>
      </p:sp>
      <p:pic>
        <p:nvPicPr>
          <p:cNvPr id="5" name="Рисунок 4"/>
          <p:cNvPicPr>
            <a:picLocks noChangeAspect="1"/>
          </p:cNvPicPr>
          <p:nvPr/>
        </p:nvPicPr>
        <p:blipFill>
          <a:blip r:embed="rId3"/>
          <a:stretch>
            <a:fillRect/>
          </a:stretch>
        </p:blipFill>
        <p:spPr>
          <a:xfrm>
            <a:off x="181747" y="1378449"/>
            <a:ext cx="8505053" cy="5160464"/>
          </a:xfrm>
          <a:prstGeom prst="rect">
            <a:avLst/>
          </a:prstGeom>
        </p:spPr>
      </p:pic>
    </p:spTree>
    <p:extLst>
      <p:ext uri="{BB962C8B-B14F-4D97-AF65-F5344CB8AC3E}">
        <p14:creationId xmlns:p14="http://schemas.microsoft.com/office/powerpoint/2010/main" val="361505170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Био-информатика</a:t>
            </a:r>
            <a:r>
              <a:rPr lang="ru-RU" dirty="0" smtClean="0"/>
              <a:t>. Объекты</a:t>
            </a:r>
            <a:endParaRPr lang="el-GR" dirty="0"/>
          </a:p>
        </p:txBody>
      </p:sp>
      <p:sp>
        <p:nvSpPr>
          <p:cNvPr id="3" name="Содержимое 2"/>
          <p:cNvSpPr>
            <a:spLocks noGrp="1"/>
          </p:cNvSpPr>
          <p:nvPr>
            <p:ph idx="1"/>
          </p:nvPr>
        </p:nvSpPr>
        <p:spPr/>
        <p:txBody>
          <a:bodyPr>
            <a:normAutofit/>
          </a:bodyPr>
          <a:lstStyle/>
          <a:p>
            <a:r>
              <a:rPr lang="ru-RU" dirty="0" smtClean="0"/>
              <a:t>Биологические последовательности</a:t>
            </a:r>
          </a:p>
          <a:p>
            <a:pPr lvl="1"/>
            <a:r>
              <a:rPr lang="ru-RU" dirty="0" smtClean="0"/>
              <a:t>ДНК</a:t>
            </a:r>
          </a:p>
          <a:p>
            <a:pPr lvl="1"/>
            <a:r>
              <a:rPr lang="ru-RU" dirty="0" smtClean="0"/>
              <a:t>РНК</a:t>
            </a:r>
          </a:p>
          <a:p>
            <a:pPr lvl="1"/>
            <a:r>
              <a:rPr lang="ru-RU" dirty="0" smtClean="0"/>
              <a:t>белки</a:t>
            </a:r>
          </a:p>
          <a:p>
            <a:r>
              <a:rPr lang="ru-RU" dirty="0" smtClean="0"/>
              <a:t>Пространственные структуры биологических макромолекул</a:t>
            </a:r>
          </a:p>
          <a:p>
            <a:r>
              <a:rPr lang="ru-RU" dirty="0" smtClean="0"/>
              <a:t>Другие массовые биологические данные.</a:t>
            </a:r>
            <a:endParaRPr lang="el-GR" dirty="0"/>
          </a:p>
        </p:txBody>
      </p:sp>
      <p:sp>
        <p:nvSpPr>
          <p:cNvPr id="4" name="Номер слайда 3"/>
          <p:cNvSpPr>
            <a:spLocks noGrp="1"/>
          </p:cNvSpPr>
          <p:nvPr>
            <p:ph type="sldNum" sz="quarter" idx="12"/>
          </p:nvPr>
        </p:nvSpPr>
        <p:spPr/>
        <p:txBody>
          <a:bodyPr/>
          <a:lstStyle/>
          <a:p>
            <a:fld id="{51B0424B-BA00-4C1D-946A-CCF19F3E8C64}" type="slidenum">
              <a:rPr lang="ru-RU" smtClean="0"/>
              <a:pPr/>
              <a:t>48</a:t>
            </a:fld>
            <a:endParaRPr lang="ru-RU"/>
          </a:p>
        </p:txBody>
      </p:sp>
    </p:spTree>
    <p:extLst>
      <p:ext uri="{BB962C8B-B14F-4D97-AF65-F5344CB8AC3E}">
        <p14:creationId xmlns:p14="http://schemas.microsoft.com/office/powerpoint/2010/main" val="117233006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2235" y="126170"/>
            <a:ext cx="8383220" cy="1425626"/>
          </a:xfrm>
        </p:spPr>
        <p:txBody>
          <a:bodyPr>
            <a:noAutofit/>
          </a:bodyPr>
          <a:lstStyle/>
          <a:p>
            <a:r>
              <a:rPr lang="ru-RU" sz="3600" dirty="0" smtClean="0"/>
              <a:t>Три технологических изобретения, изменившие молекулярную биологию и породившие </a:t>
            </a:r>
            <a:r>
              <a:rPr lang="ru-RU" sz="3600" dirty="0" err="1" smtClean="0"/>
              <a:t>биоинформатику</a:t>
            </a:r>
            <a:endParaRPr lang="ru-RU" sz="3600" dirty="0"/>
          </a:p>
        </p:txBody>
      </p:sp>
      <p:sp>
        <p:nvSpPr>
          <p:cNvPr id="3" name="Объект 2"/>
          <p:cNvSpPr>
            <a:spLocks noGrp="1"/>
          </p:cNvSpPr>
          <p:nvPr>
            <p:ph idx="1"/>
          </p:nvPr>
        </p:nvSpPr>
        <p:spPr>
          <a:xfrm>
            <a:off x="232235" y="1892800"/>
            <a:ext cx="8473500" cy="4704292"/>
          </a:xfrm>
        </p:spPr>
        <p:txBody>
          <a:bodyPr>
            <a:normAutofit fontScale="92500" lnSpcReduction="20000"/>
          </a:bodyPr>
          <a:lstStyle/>
          <a:p>
            <a:r>
              <a:rPr lang="ru-RU" sz="3600" dirty="0" smtClean="0"/>
              <a:t>Полимеразная цепная реакция 1985-86</a:t>
            </a:r>
          </a:p>
          <a:p>
            <a:pPr lvl="1"/>
            <a:r>
              <a:rPr lang="ru-RU" sz="3200" dirty="0" smtClean="0"/>
              <a:t>Кэрри </a:t>
            </a:r>
            <a:r>
              <a:rPr lang="ru-RU" sz="3200" dirty="0" err="1" smtClean="0"/>
              <a:t>Муллис</a:t>
            </a:r>
            <a:r>
              <a:rPr lang="ru-RU" sz="3200" dirty="0" smtClean="0"/>
              <a:t>, нобелевская премия 1993 </a:t>
            </a:r>
            <a:br>
              <a:rPr lang="ru-RU" sz="3200" dirty="0" smtClean="0"/>
            </a:br>
            <a:r>
              <a:rPr lang="ru-RU" sz="3200" dirty="0" smtClean="0"/>
              <a:t>(совместно с Майклом Смитом)</a:t>
            </a:r>
          </a:p>
          <a:p>
            <a:r>
              <a:rPr lang="ru-RU" sz="3600" dirty="0" err="1" smtClean="0"/>
              <a:t>Секвенирование</a:t>
            </a:r>
            <a:r>
              <a:rPr lang="ru-RU" sz="3600" dirty="0" smtClean="0"/>
              <a:t> по </a:t>
            </a:r>
            <a:r>
              <a:rPr lang="ru-RU" sz="3600" dirty="0" err="1" smtClean="0"/>
              <a:t>Сэнгеру</a:t>
            </a:r>
            <a:r>
              <a:rPr lang="ru-RU" sz="3600" dirty="0" smtClean="0"/>
              <a:t> 1975-77</a:t>
            </a:r>
          </a:p>
          <a:p>
            <a:pPr lvl="1"/>
            <a:r>
              <a:rPr lang="ru-RU" sz="3200" dirty="0" smtClean="0"/>
              <a:t>Фредерик </a:t>
            </a:r>
            <a:r>
              <a:rPr lang="ru-RU" sz="3200" dirty="0" err="1" smtClean="0"/>
              <a:t>Сэнгер</a:t>
            </a:r>
            <a:r>
              <a:rPr lang="ru-RU" sz="3200" dirty="0" smtClean="0"/>
              <a:t>, нобелевская премия </a:t>
            </a:r>
            <a:br>
              <a:rPr lang="ru-RU" sz="3200" dirty="0" smtClean="0"/>
            </a:br>
            <a:r>
              <a:rPr lang="ru-RU" sz="3200" dirty="0" smtClean="0"/>
              <a:t>1980 (2-я) (с </a:t>
            </a:r>
            <a:r>
              <a:rPr lang="ru-RU" sz="3200" dirty="0" err="1" smtClean="0"/>
              <a:t>Уолтером</a:t>
            </a:r>
            <a:r>
              <a:rPr lang="ru-RU" sz="3200" dirty="0" smtClean="0"/>
              <a:t> Гильбертом и Полем Бергом)</a:t>
            </a:r>
            <a:endParaRPr lang="ru-RU" sz="3200" b="1" dirty="0" smtClean="0"/>
          </a:p>
          <a:p>
            <a:r>
              <a:rPr lang="en-US" sz="3600" b="1" dirty="0" smtClean="0"/>
              <a:t>NGS</a:t>
            </a:r>
            <a:r>
              <a:rPr lang="en-US" sz="3600" dirty="0" smtClean="0"/>
              <a:t> </a:t>
            </a:r>
            <a:r>
              <a:rPr lang="ru-RU" sz="3600" dirty="0" err="1" smtClean="0"/>
              <a:t>Секвенаторы</a:t>
            </a:r>
            <a:r>
              <a:rPr lang="ru-RU" sz="3600" dirty="0" smtClean="0"/>
              <a:t> нового поколения – высокопроизводительные </a:t>
            </a:r>
            <a:r>
              <a:rPr lang="ru-RU" sz="3600" dirty="0" err="1" smtClean="0"/>
              <a:t>секвенаторы</a:t>
            </a:r>
            <a:endParaRPr lang="en-US" sz="3600" dirty="0" smtClean="0"/>
          </a:p>
          <a:p>
            <a:pPr lvl="1"/>
            <a:r>
              <a:rPr lang="en-US" sz="3200" dirty="0" smtClean="0"/>
              <a:t>2005 – </a:t>
            </a:r>
            <a:r>
              <a:rPr lang="ru-RU" sz="3200" dirty="0" smtClean="0"/>
              <a:t>и поныне</a:t>
            </a:r>
            <a:endParaRPr lang="ru-RU" sz="3200" dirty="0"/>
          </a:p>
        </p:txBody>
      </p:sp>
      <p:pic>
        <p:nvPicPr>
          <p:cNvPr id="1026" name="Picture 2" descr="Kary Mulli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94460" y="1690690"/>
            <a:ext cx="894339" cy="17456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rederick Sanger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94460" y="3575221"/>
            <a:ext cx="909372" cy="1260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79424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3829" y="164576"/>
            <a:ext cx="8717935" cy="652884"/>
          </a:xfrm>
        </p:spPr>
        <p:txBody>
          <a:bodyPr>
            <a:normAutofit fontScale="90000"/>
          </a:bodyPr>
          <a:lstStyle/>
          <a:p>
            <a:r>
              <a:rPr lang="ru-RU" dirty="0" smtClean="0"/>
              <a:t/>
            </a:r>
            <a:br>
              <a:rPr lang="ru-RU" dirty="0" smtClean="0"/>
            </a:br>
            <a:r>
              <a:rPr lang="ru-RU" dirty="0" smtClean="0"/>
              <a:t>Вот геном </a:t>
            </a:r>
            <a:br>
              <a:rPr lang="ru-RU" dirty="0" smtClean="0"/>
            </a:br>
            <a:endParaRPr lang="en-US" sz="3600" dirty="0"/>
          </a:p>
        </p:txBody>
      </p:sp>
      <p:sp>
        <p:nvSpPr>
          <p:cNvPr id="3" name="Номер слайда 2"/>
          <p:cNvSpPr>
            <a:spLocks noGrp="1"/>
          </p:cNvSpPr>
          <p:nvPr>
            <p:ph type="sldNum" sz="quarter" idx="12"/>
          </p:nvPr>
        </p:nvSpPr>
        <p:spPr/>
        <p:txBody>
          <a:bodyPr/>
          <a:lstStyle/>
          <a:p>
            <a:fld id="{51B0424B-BA00-4C1D-946A-CCF19F3E8C64}" type="slidenum">
              <a:rPr lang="ru-RU" smtClean="0"/>
              <a:pPr/>
              <a:t>5</a:t>
            </a:fld>
            <a:endParaRPr lang="ru-RU"/>
          </a:p>
        </p:txBody>
      </p:sp>
      <p:sp>
        <p:nvSpPr>
          <p:cNvPr id="6" name="Rectangle 2"/>
          <p:cNvSpPr>
            <a:spLocks noChangeArrowheads="1"/>
          </p:cNvSpPr>
          <p:nvPr/>
        </p:nvSpPr>
        <p:spPr bwMode="auto">
          <a:xfrm>
            <a:off x="78227" y="1207308"/>
            <a:ext cx="9025228" cy="5547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&gt;NC_045512.2 </a:t>
            </a:r>
            <a:r>
              <a:rPr kumimoji="0" lang="en-US" altLang="en-US" sz="2800" b="1" i="0" u="none" strike="noStrike" cap="none" normalizeH="0" baseline="0" dirty="0" smtClean="0">
                <a:ln>
                  <a:noFill/>
                </a:ln>
                <a:solidFill>
                  <a:srgbClr val="C00000"/>
                </a:solidFill>
                <a:effectLst/>
                <a:latin typeface="Courier New" panose="02070309020205020404" pitchFamily="49" charset="0"/>
                <a:cs typeface="Courier New" panose="02070309020205020404" pitchFamily="49" charset="0"/>
              </a:rPr>
              <a:t>Wuhan seafood market pneumonia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rgbClr val="C00000"/>
                </a:solidFill>
                <a:effectLst/>
                <a:latin typeface="Courier New" panose="02070309020205020404" pitchFamily="49" charset="0"/>
                <a:cs typeface="Courier New" panose="02070309020205020404" pitchFamily="49" charset="0"/>
              </a:rPr>
              <a:t> virus</a:t>
            </a:r>
            <a:r>
              <a:rPr kumimoji="0" lang="en-US" altLang="en-US" sz="2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isolate Wuhan-Hu-1,</a:t>
            </a:r>
            <a:r>
              <a:rPr kumimoji="0" lang="en-US" altLang="en-US" sz="2800" b="1" i="0" u="none" strike="noStrike" cap="none" normalizeH="0" baseline="0" dirty="0" smtClean="0">
                <a:ln>
                  <a:noFill/>
                </a:ln>
                <a:solidFill>
                  <a:srgbClr val="C00000"/>
                </a:solidFill>
                <a:effectLst/>
                <a:latin typeface="Courier New" panose="02070309020205020404" pitchFamily="49" charset="0"/>
                <a:cs typeface="Courier New" panose="02070309020205020404" pitchFamily="49" charset="0"/>
              </a:rPr>
              <a:t>complete genome</a:t>
            </a:r>
            <a:endParaRPr kumimoji="0" lang="ru-RU" altLang="en-US" sz="2800" b="1" i="0" u="none" strike="noStrike" cap="none" normalizeH="0" baseline="0" dirty="0" smtClean="0">
              <a:ln>
                <a:noFill/>
              </a:ln>
              <a:solidFill>
                <a:srgbClr val="C00000"/>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en-US" sz="1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ATTAAAGGTTTATACCTTCCCAGGTAACAAACCAACCAACTTTCGATCTCTTGTAGATCTGTTCTCTAAA</a:t>
            </a:r>
            <a:endParaRPr kumimoji="0" lang="ru-RU" altLang="en-US" sz="1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CGAACTTTAAAATCTGTGTGGCTGTCACTCGGCTGCATGCTTAGTGCACTCACGCAGTATAATTAATAAC </a:t>
            </a:r>
            <a:endParaRPr kumimoji="0" lang="ru-RU" altLang="en-US" sz="1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TAATTACTGTCGTTGACAGGACACGAGTAACTCGTCTATCTTCTGCAGGCTGCTTACGGTTTCGTCCGTG </a:t>
            </a:r>
            <a:endParaRPr kumimoji="0" lang="ru-RU" altLang="en-US" sz="1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TTGCAGCCGATCATCAGCACATCTAGGTTTCGTCCGGGTGTGACCGAAAGGTAAGATGGAGAGCCTTGTC </a:t>
            </a:r>
            <a:endParaRPr kumimoji="0" lang="ru-RU" altLang="en-US" sz="1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CCTGGTTTCAACGAGAAAACACACGTCCAACTCAGTTTGCCTGTTTTACAGGTTCGCGACGTGCTCGTAC </a:t>
            </a:r>
            <a:endParaRPr kumimoji="0" lang="ru-RU" altLang="en-US" sz="1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GTGGCTTTGGAGACTCCGTGGAGGAGGTCTTATCAGAGGCACGTCAACATCTTAAAGATGGCACTTGTGG </a:t>
            </a:r>
            <a:endParaRPr kumimoji="0" lang="ru-RU" altLang="en-US" sz="1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CTTAGTAGAAGTTGAAAAAGGCGTTTTGCCTCAACTTGAACAGCCCTATGTGTTCATCAAACGTTCGGAT </a:t>
            </a:r>
            <a:endParaRPr kumimoji="0" lang="ru-RU" altLang="en-US" sz="1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GCTCGAACTGCACCTCATGGTCATGTTATGGTTGAGCTGGTAGCAGAACTCGAAGGCATTCAGTACGGTC </a:t>
            </a:r>
            <a:endParaRPr kumimoji="0" lang="ru-RU" altLang="en-US" sz="1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GTAGTGGTGAGACACTTGGTGTCCTTGTCCCTCATGTGGGCGAAATACCAGTGGCTTACCGCAAGGTTCT </a:t>
            </a:r>
            <a:endParaRPr kumimoji="0" lang="ru-RU" altLang="en-US" sz="1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TCTTCGTAAGAACGGTAATAAAGGAGCTGGTGGCCATAGTTACGGCGCCGATCTAAAGTCATTTGACTTA </a:t>
            </a:r>
            <a:endParaRPr kumimoji="0" lang="ru-RU" altLang="en-US" sz="1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GGCGACGAGCTTGGCACTGATCCTTATGAAGATTTTCAAGAAAACTGGAACACTAAACATAGCAGTGGTG </a:t>
            </a:r>
            <a:endParaRPr kumimoji="0" lang="ru-RU" altLang="en-US" sz="1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TTACCCGTGAACTCATGCGTGAGCTTAACGGAGGGGCATACACTCGCTATGTCGATAACAACTTCTGTGG </a:t>
            </a:r>
            <a:endParaRPr kumimoji="0" lang="ru-RU" altLang="en-US" sz="1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dirty="0">
                <a:latin typeface="Courier New" panose="02070309020205020404" pitchFamily="49" charset="0"/>
                <a:cs typeface="Courier New" panose="02070309020205020404" pitchFamily="49" charset="0"/>
              </a:rPr>
              <a:t>CCCTGATGGCTACCCTCTTGAGTGCATTAAAGACCTTCTAGCACGTGCTGGTAAAGCTTCATGCACTTTG</a:t>
            </a:r>
          </a:p>
          <a:p>
            <a:pPr lvl="0" eaLnBrk="0" fontAlgn="base" hangingPunct="0">
              <a:spcBef>
                <a:spcPct val="0"/>
              </a:spcBef>
              <a:spcAft>
                <a:spcPct val="0"/>
              </a:spcAft>
            </a:pPr>
            <a:r>
              <a:rPr lang="en-US" altLang="en-US" sz="1600" dirty="0">
                <a:latin typeface="Courier New" panose="02070309020205020404" pitchFamily="49" charset="0"/>
                <a:cs typeface="Courier New" panose="02070309020205020404" pitchFamily="49" charset="0"/>
              </a:rPr>
              <a:t>TCCGAACAACTGGACTTTATTGACACTAAGAGGGGTGTATACTGCTGCCGTGAACATGAGCATGAAATTG</a:t>
            </a:r>
          </a:p>
          <a:p>
            <a:pPr lvl="0" eaLnBrk="0" fontAlgn="base" hangingPunct="0">
              <a:spcBef>
                <a:spcPct val="0"/>
              </a:spcBef>
              <a:spcAft>
                <a:spcPct val="0"/>
              </a:spcAft>
            </a:pPr>
            <a:r>
              <a:rPr lang="en-US" altLang="en-US" sz="1600" dirty="0">
                <a:latin typeface="Courier New" panose="02070309020205020404" pitchFamily="49" charset="0"/>
                <a:cs typeface="Courier New" panose="02070309020205020404" pitchFamily="49" charset="0"/>
              </a:rPr>
              <a:t>CTTGGTACACGGAACGTTCTGAAAAGAGCTATGAATTGCAGACACCTTTTGAAATTAAATTGGCAAAGAA</a:t>
            </a:r>
          </a:p>
          <a:p>
            <a:pPr lvl="0" eaLnBrk="0" fontAlgn="base" hangingPunct="0">
              <a:spcBef>
                <a:spcPct val="0"/>
              </a:spcBef>
              <a:spcAft>
                <a:spcPct val="0"/>
              </a:spcAft>
            </a:pPr>
            <a:r>
              <a:rPr lang="en-US" altLang="en-US" sz="1600" dirty="0" smtClean="0">
                <a:latin typeface="Courier New" panose="02070309020205020404" pitchFamily="49" charset="0"/>
                <a:cs typeface="Courier New" panose="02070309020205020404" pitchFamily="49" charset="0"/>
              </a:rPr>
              <a:t>ATTTGACACCTTCAATGGGGAATGTCCAAATTTTGTATTTCCCTTAAATTCCATAATCAAGACTATTCAA</a:t>
            </a:r>
          </a:p>
          <a:p>
            <a:pPr lvl="0" eaLnBrk="0" fontAlgn="base" hangingPunct="0">
              <a:spcBef>
                <a:spcPct val="0"/>
              </a:spcBef>
              <a:spcAft>
                <a:spcPct val="0"/>
              </a:spcAft>
            </a:pPr>
            <a:r>
              <a:rPr lang="en-US" altLang="en-US" sz="1600" dirty="0">
                <a:latin typeface="Courier New" panose="02070309020205020404" pitchFamily="49" charset="0"/>
                <a:cs typeface="Courier New" panose="02070309020205020404" pitchFamily="49" charset="0"/>
              </a:rPr>
              <a:t>CCAAGGGTTGAAAAGAAAAAGCTTGATGGCTTTATGGGTAGAATTCGATCTGTCTATCCAGTTGCGTCAC</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endParaRPr kumimoji="0" lang="en-US" altLang="en-US" sz="3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83270876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p:cNvSpPr>
            <a:spLocks noGrp="1"/>
          </p:cNvSpPr>
          <p:nvPr>
            <p:ph type="title"/>
          </p:nvPr>
        </p:nvSpPr>
        <p:spPr>
          <a:xfrm>
            <a:off x="466725" y="115888"/>
            <a:ext cx="8229600" cy="706437"/>
          </a:xfrm>
        </p:spPr>
        <p:txBody>
          <a:bodyPr>
            <a:normAutofit fontScale="90000"/>
          </a:bodyPr>
          <a:lstStyle/>
          <a:p>
            <a:r>
              <a:rPr lang="ru-RU" altLang="ru-RU" smtClean="0"/>
              <a:t>История</a:t>
            </a:r>
          </a:p>
        </p:txBody>
      </p:sp>
      <p:sp>
        <p:nvSpPr>
          <p:cNvPr id="7171" name="Содержимое 2"/>
          <p:cNvSpPr>
            <a:spLocks noGrp="1"/>
          </p:cNvSpPr>
          <p:nvPr>
            <p:ph idx="1"/>
          </p:nvPr>
        </p:nvSpPr>
        <p:spPr>
          <a:xfrm>
            <a:off x="365125" y="981075"/>
            <a:ext cx="7231063" cy="5543550"/>
          </a:xfrm>
        </p:spPr>
        <p:txBody>
          <a:bodyPr/>
          <a:lstStyle/>
          <a:p>
            <a:r>
              <a:rPr lang="ru-RU" altLang="ru-RU" sz="2800" dirty="0" smtClean="0"/>
              <a:t>Первая последовательность белка</a:t>
            </a:r>
            <a:r>
              <a:rPr lang="en-US" altLang="ru-RU" sz="2800" dirty="0" smtClean="0"/>
              <a:t>:</a:t>
            </a:r>
          </a:p>
          <a:p>
            <a:pPr lvl="1"/>
            <a:r>
              <a:rPr lang="en-US" altLang="ru-RU" sz="2400" dirty="0" smtClean="0"/>
              <a:t>1951-52, </a:t>
            </a:r>
            <a:r>
              <a:rPr lang="ru-RU" altLang="ru-RU" sz="2400" dirty="0" smtClean="0"/>
              <a:t>бычий инсулин, Фредерик </a:t>
            </a:r>
            <a:br>
              <a:rPr lang="ru-RU" altLang="ru-RU" sz="2400" dirty="0" smtClean="0"/>
            </a:br>
            <a:r>
              <a:rPr lang="ru-RU" altLang="ru-RU" sz="2400" dirty="0" err="1" smtClean="0"/>
              <a:t>Сэнгер</a:t>
            </a:r>
            <a:r>
              <a:rPr lang="ru-RU" altLang="ru-RU" sz="2400" dirty="0" smtClean="0"/>
              <a:t> (нобелевская 1958)</a:t>
            </a:r>
          </a:p>
          <a:p>
            <a:r>
              <a:rPr lang="ru-RU" altLang="ru-RU" sz="2800" dirty="0" smtClean="0"/>
              <a:t>Первая последовательность вируса</a:t>
            </a:r>
            <a:r>
              <a:rPr lang="en-US" altLang="ru-RU" sz="2800" dirty="0" smtClean="0"/>
              <a:t>:</a:t>
            </a:r>
          </a:p>
          <a:p>
            <a:pPr lvl="1"/>
            <a:r>
              <a:rPr lang="en-US" altLang="ru-RU" sz="2400" dirty="0" smtClean="0"/>
              <a:t>1976, </a:t>
            </a:r>
            <a:r>
              <a:rPr lang="ru-RU" altLang="ru-RU" sz="2400" dirty="0" smtClean="0"/>
              <a:t>бактериофаг </a:t>
            </a:r>
            <a:r>
              <a:rPr lang="en-US" altLang="ru-RU" sz="2400" dirty="0" smtClean="0"/>
              <a:t>MS2, </a:t>
            </a:r>
            <a:r>
              <a:rPr lang="ru-RU" altLang="ru-RU" sz="2400" dirty="0" err="1" smtClean="0"/>
              <a:t>Уолтер</a:t>
            </a:r>
            <a:r>
              <a:rPr lang="ru-RU" altLang="ru-RU" sz="2400" dirty="0" smtClean="0"/>
              <a:t> </a:t>
            </a:r>
            <a:r>
              <a:rPr lang="ru-RU" altLang="ru-RU" sz="2400" dirty="0" err="1" smtClean="0"/>
              <a:t>Файрес</a:t>
            </a:r>
            <a:r>
              <a:rPr lang="ru-RU" altLang="ru-RU" sz="2400" dirty="0" smtClean="0"/>
              <a:t/>
            </a:r>
            <a:br>
              <a:rPr lang="ru-RU" altLang="ru-RU" sz="2400" dirty="0" smtClean="0"/>
            </a:br>
            <a:r>
              <a:rPr lang="ru-RU" altLang="ru-RU" sz="2400" dirty="0" smtClean="0"/>
              <a:t> (</a:t>
            </a:r>
            <a:r>
              <a:rPr lang="en-US" altLang="ru-RU" sz="2400" dirty="0" smtClean="0"/>
              <a:t>Walter </a:t>
            </a:r>
            <a:r>
              <a:rPr lang="en-US" altLang="ru-RU" sz="2400" dirty="0" err="1" smtClean="0"/>
              <a:t>Fiers</a:t>
            </a:r>
            <a:r>
              <a:rPr lang="ru-RU" altLang="ru-RU" sz="2400" dirty="0" smtClean="0"/>
              <a:t>)</a:t>
            </a:r>
            <a:r>
              <a:rPr lang="en-US" altLang="ru-RU" sz="2400" dirty="0" smtClean="0"/>
              <a:t> </a:t>
            </a:r>
            <a:endParaRPr lang="ru-RU" altLang="ru-RU" sz="2400" dirty="0" smtClean="0"/>
          </a:p>
          <a:p>
            <a:r>
              <a:rPr lang="ru-RU" altLang="ru-RU" sz="2800" dirty="0" smtClean="0"/>
              <a:t>Первый геном бактерии</a:t>
            </a:r>
            <a:r>
              <a:rPr lang="en-US" altLang="ru-RU" sz="2800" dirty="0" smtClean="0"/>
              <a:t>:</a:t>
            </a:r>
          </a:p>
          <a:p>
            <a:pPr lvl="1"/>
            <a:r>
              <a:rPr lang="en-US" altLang="ru-RU" sz="2400" dirty="0" smtClean="0"/>
              <a:t>1995, </a:t>
            </a:r>
            <a:r>
              <a:rPr lang="en-US" altLang="ru-RU" sz="2400" i="1" dirty="0" err="1" smtClean="0"/>
              <a:t>Haemophilus</a:t>
            </a:r>
            <a:r>
              <a:rPr lang="en-US" altLang="ru-RU" sz="2400" i="1" dirty="0" smtClean="0"/>
              <a:t> influenza, </a:t>
            </a:r>
            <a:r>
              <a:rPr lang="ru-RU" altLang="ru-RU" sz="2400" dirty="0" err="1" smtClean="0"/>
              <a:t>Крэг</a:t>
            </a:r>
            <a:r>
              <a:rPr lang="ru-RU" altLang="ru-RU" sz="2400" dirty="0" smtClean="0"/>
              <a:t> </a:t>
            </a:r>
            <a:r>
              <a:rPr lang="ru-RU" altLang="ru-RU" sz="2400" dirty="0" err="1" smtClean="0"/>
              <a:t>Вентер</a:t>
            </a:r>
            <a:r>
              <a:rPr lang="ru-RU" altLang="ru-RU" sz="2400" dirty="0" smtClean="0"/>
              <a:t/>
            </a:r>
            <a:br>
              <a:rPr lang="ru-RU" altLang="ru-RU" sz="2400" dirty="0" smtClean="0"/>
            </a:br>
            <a:r>
              <a:rPr lang="en-US" altLang="ru-RU" sz="2400" dirty="0" smtClean="0"/>
              <a:t>(</a:t>
            </a:r>
            <a:r>
              <a:rPr lang="en-US" sz="2400" dirty="0" smtClean="0"/>
              <a:t>Craig Venter) </a:t>
            </a:r>
            <a:r>
              <a:rPr lang="ru-RU" sz="2400" dirty="0" smtClean="0"/>
              <a:t>и команда</a:t>
            </a:r>
            <a:endParaRPr lang="ru-RU" altLang="ru-RU" sz="2400" i="1" dirty="0" smtClean="0"/>
          </a:p>
          <a:p>
            <a:r>
              <a:rPr lang="ru-RU" altLang="ru-RU" sz="2800" dirty="0" smtClean="0"/>
              <a:t>Первый геном человека:</a:t>
            </a:r>
            <a:endParaRPr lang="en-US" altLang="ru-RU" sz="2800" dirty="0" smtClean="0"/>
          </a:p>
          <a:p>
            <a:pPr lvl="1"/>
            <a:r>
              <a:rPr lang="en-US" altLang="ru-RU" sz="2400" dirty="0" smtClean="0"/>
              <a:t>2001, 90%, </a:t>
            </a:r>
            <a:r>
              <a:rPr lang="ru-RU" altLang="ru-RU" sz="2400" dirty="0" smtClean="0"/>
              <a:t>международный консорциум</a:t>
            </a:r>
            <a:endParaRPr lang="en-US" altLang="ru-RU" sz="2400" dirty="0" smtClean="0"/>
          </a:p>
          <a:p>
            <a:pPr lvl="1"/>
            <a:r>
              <a:rPr lang="en-US" altLang="ru-RU" sz="2400" dirty="0" smtClean="0"/>
              <a:t>2001, Celera Genomics (</a:t>
            </a:r>
            <a:r>
              <a:rPr lang="ru-RU" altLang="ru-RU" sz="2400" dirty="0" err="1" smtClean="0"/>
              <a:t>Крэг</a:t>
            </a:r>
            <a:r>
              <a:rPr lang="ru-RU" altLang="ru-RU" sz="2400" dirty="0" smtClean="0"/>
              <a:t> </a:t>
            </a:r>
            <a:r>
              <a:rPr lang="ru-RU" altLang="ru-RU" sz="2400" dirty="0" err="1" smtClean="0"/>
              <a:t>Вентер</a:t>
            </a:r>
            <a:r>
              <a:rPr lang="ru-RU" altLang="ru-RU" sz="2400" dirty="0" smtClean="0"/>
              <a:t>)</a:t>
            </a:r>
            <a:endParaRPr lang="en-US" altLang="ru-RU" sz="2400" dirty="0" smtClean="0"/>
          </a:p>
          <a:p>
            <a:endParaRPr lang="ru-RU" altLang="ru-RU" sz="2800" dirty="0" smtClean="0"/>
          </a:p>
          <a:p>
            <a:endParaRPr lang="ru-RU" altLang="ru-RU" dirty="0" smtClean="0"/>
          </a:p>
        </p:txBody>
      </p:sp>
      <p:pic>
        <p:nvPicPr>
          <p:cNvPr id="7172" name="Picture 5" descr="Frederick Sanger2.jpg"/>
          <p:cNvPicPr>
            <a:picLocks noChangeAspect="1" noChangeArrowheads="1"/>
          </p:cNvPicPr>
          <p:nvPr/>
        </p:nvPicPr>
        <p:blipFill>
          <a:blip r:embed="rId2" cstate="print"/>
          <a:srcRect/>
          <a:stretch>
            <a:fillRect/>
          </a:stretch>
        </p:blipFill>
        <p:spPr bwMode="auto">
          <a:xfrm>
            <a:off x="7734300" y="711200"/>
            <a:ext cx="1328738" cy="1638300"/>
          </a:xfrm>
          <a:prstGeom prst="rect">
            <a:avLst/>
          </a:prstGeom>
          <a:noFill/>
          <a:ln w="9525">
            <a:noFill/>
            <a:miter lim="800000"/>
            <a:headEnd/>
            <a:tailEnd/>
          </a:ln>
        </p:spPr>
      </p:pic>
      <p:pic>
        <p:nvPicPr>
          <p:cNvPr id="7173" name="Picture 7" descr="https://upload.wikimedia.org/wikipedia/commons/thumb/7/75/Walter_Fiers.jpg/200px-Walter_Fiers.jpg"/>
          <p:cNvPicPr>
            <a:picLocks noChangeAspect="1" noChangeArrowheads="1"/>
          </p:cNvPicPr>
          <p:nvPr/>
        </p:nvPicPr>
        <p:blipFill>
          <a:blip r:embed="rId3" cstate="print"/>
          <a:srcRect/>
          <a:stretch>
            <a:fillRect/>
          </a:stretch>
        </p:blipFill>
        <p:spPr bwMode="auto">
          <a:xfrm>
            <a:off x="7762875" y="2493963"/>
            <a:ext cx="1300163" cy="1736725"/>
          </a:xfrm>
          <a:prstGeom prst="rect">
            <a:avLst/>
          </a:prstGeom>
          <a:noFill/>
          <a:ln w="9525">
            <a:noFill/>
            <a:miter lim="800000"/>
            <a:headEnd/>
            <a:tailEnd/>
          </a:ln>
        </p:spPr>
      </p:pic>
      <p:pic>
        <p:nvPicPr>
          <p:cNvPr id="7174" name="Picture 9" descr="Craigventer2.jpg"/>
          <p:cNvPicPr>
            <a:picLocks noChangeAspect="1" noChangeArrowheads="1"/>
          </p:cNvPicPr>
          <p:nvPr/>
        </p:nvPicPr>
        <p:blipFill>
          <a:blip r:embed="rId4" cstate="print"/>
          <a:srcRect/>
          <a:stretch>
            <a:fillRect/>
          </a:stretch>
        </p:blipFill>
        <p:spPr bwMode="auto">
          <a:xfrm>
            <a:off x="7734300" y="4375150"/>
            <a:ext cx="1295400" cy="1943100"/>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pPr>
              <a:defRPr/>
            </a:pPr>
            <a:fld id="{60A66CEE-E414-4CA3-95AA-A3D5D6C9A263}" type="slidenum">
              <a:rPr lang="ru-RU" altLang="ru-RU" smtClean="0"/>
              <a:pPr>
                <a:defRPr/>
              </a:pPr>
              <a:t>50</a:t>
            </a:fld>
            <a:endParaRPr lang="ru-RU" altLang="ru-RU"/>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b="1" dirty="0" smtClean="0"/>
              <a:t>Геном</a:t>
            </a:r>
            <a:r>
              <a:rPr lang="ru-RU" dirty="0"/>
              <a:t> </a:t>
            </a:r>
          </a:p>
        </p:txBody>
      </p:sp>
      <p:sp>
        <p:nvSpPr>
          <p:cNvPr id="4" name="Подзаголовок 3"/>
          <p:cNvSpPr>
            <a:spLocks noGrp="1"/>
          </p:cNvSpPr>
          <p:nvPr>
            <p:ph idx="1"/>
          </p:nvPr>
        </p:nvSpPr>
        <p:spPr/>
        <p:txBody>
          <a:bodyPr>
            <a:normAutofit fontScale="92500" lnSpcReduction="10000"/>
          </a:bodyPr>
          <a:lstStyle/>
          <a:p>
            <a:r>
              <a:rPr lang="ru-RU" dirty="0" smtClean="0"/>
              <a:t>Совокупность молекул ДНК </a:t>
            </a:r>
          </a:p>
          <a:p>
            <a:pPr lvl="1"/>
            <a:r>
              <a:rPr lang="ru-RU" dirty="0" smtClean="0"/>
              <a:t>одной бактериальной клетки или </a:t>
            </a:r>
          </a:p>
          <a:p>
            <a:pPr lvl="1"/>
            <a:r>
              <a:rPr lang="ru-RU" dirty="0"/>
              <a:t> </a:t>
            </a:r>
            <a:r>
              <a:rPr lang="ru-RU" dirty="0" smtClean="0"/>
              <a:t>каждой клетки многоклеточного организма</a:t>
            </a:r>
          </a:p>
          <a:p>
            <a:pPr lvl="1"/>
            <a:r>
              <a:rPr lang="ru-RU" dirty="0"/>
              <a:t> </a:t>
            </a:r>
            <a:r>
              <a:rPr lang="ru-RU" dirty="0" smtClean="0"/>
              <a:t>для некоторых вирусов – не ДНК, а РНК</a:t>
            </a:r>
            <a:br>
              <a:rPr lang="ru-RU" dirty="0" smtClean="0"/>
            </a:br>
            <a:endParaRPr lang="en-US" dirty="0" smtClean="0"/>
          </a:p>
          <a:p>
            <a:r>
              <a:rPr lang="ru-RU" dirty="0" smtClean="0"/>
              <a:t>Файл с одной или несколькими последовательностями из </a:t>
            </a:r>
            <a:r>
              <a:rPr lang="en-US" b="1" dirty="0" smtClean="0"/>
              <a:t>A, T, G, C</a:t>
            </a:r>
            <a:endParaRPr lang="ru-RU" b="1" dirty="0" smtClean="0"/>
          </a:p>
          <a:p>
            <a:pPr lvl="1"/>
            <a:r>
              <a:rPr lang="ru-RU" dirty="0" smtClean="0"/>
              <a:t>При упрощенном подходе одинаковые на 99,9% последовательности (одна от папы, одна от мамы у людей) считаются за одну</a:t>
            </a:r>
          </a:p>
        </p:txBody>
      </p:sp>
      <p:sp>
        <p:nvSpPr>
          <p:cNvPr id="3" name="Номер слайда 2"/>
          <p:cNvSpPr>
            <a:spLocks noGrp="1"/>
          </p:cNvSpPr>
          <p:nvPr>
            <p:ph type="sldNum" sz="quarter" idx="12"/>
          </p:nvPr>
        </p:nvSpPr>
        <p:spPr/>
        <p:txBody>
          <a:bodyPr/>
          <a:lstStyle/>
          <a:p>
            <a:fld id="{51B0424B-BA00-4C1D-946A-CCF19F3E8C64}" type="slidenum">
              <a:rPr lang="ru-RU" smtClean="0"/>
              <a:pPr/>
              <a:t>51</a:t>
            </a:fld>
            <a:endParaRPr lang="ru-RU"/>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51B0424B-BA00-4C1D-946A-CCF19F3E8C64}" type="slidenum">
              <a:rPr lang="ru-RU" smtClean="0"/>
              <a:pPr/>
              <a:t>52</a:t>
            </a:fld>
            <a:endParaRPr lang="ru-RU"/>
          </a:p>
        </p:txBody>
      </p:sp>
      <p:sp>
        <p:nvSpPr>
          <p:cNvPr id="104450" name="AutoShape 2" descr="Картинки по запросу евгений галимов фб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4452" name="AutoShape 4" descr="Картинки по запросу евгений галимов фб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4454" name="AutoShape 6" descr="Картинки по запросу евгений галимов фб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4456" name="AutoShape 8" descr="http://k.7w7.us/vk/cs1433.vkontakte.ru/u5358590/a_4014efea.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4458" name="AutoShape 10" descr="Артур Галимо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4462" name="Picture 14" descr="Картинки по запросу Однояйцевые близнецы"/>
          <p:cNvPicPr>
            <a:picLocks noChangeAspect="1" noChangeArrowheads="1"/>
          </p:cNvPicPr>
          <p:nvPr/>
        </p:nvPicPr>
        <p:blipFill>
          <a:blip r:embed="rId2" cstate="print"/>
          <a:srcRect/>
          <a:stretch>
            <a:fillRect/>
          </a:stretch>
        </p:blipFill>
        <p:spPr bwMode="auto">
          <a:xfrm>
            <a:off x="846715" y="618642"/>
            <a:ext cx="2682696" cy="1650890"/>
          </a:xfrm>
          <a:prstGeom prst="rect">
            <a:avLst/>
          </a:prstGeom>
          <a:noFill/>
        </p:spPr>
      </p:pic>
      <p:pic>
        <p:nvPicPr>
          <p:cNvPr id="104464" name="Picture 16" descr="Картинки по запросу Однояйцевые близнецы"/>
          <p:cNvPicPr>
            <a:picLocks noChangeAspect="1" noChangeArrowheads="1"/>
          </p:cNvPicPr>
          <p:nvPr/>
        </p:nvPicPr>
        <p:blipFill>
          <a:blip r:embed="rId3" cstate="print"/>
          <a:srcRect/>
          <a:stretch>
            <a:fillRect/>
          </a:stretch>
        </p:blipFill>
        <p:spPr bwMode="auto">
          <a:xfrm>
            <a:off x="4869439" y="653796"/>
            <a:ext cx="2575353" cy="1713781"/>
          </a:xfrm>
          <a:prstGeom prst="rect">
            <a:avLst/>
          </a:prstGeom>
          <a:noFill/>
        </p:spPr>
      </p:pic>
      <p:pic>
        <p:nvPicPr>
          <p:cNvPr id="104466" name="Picture 18" descr="http://pulson.ru/wp-content/uploads/2013/08/0_68ab1_bbc80bdd_orig.jpg"/>
          <p:cNvPicPr>
            <a:picLocks noChangeAspect="1" noChangeArrowheads="1"/>
          </p:cNvPicPr>
          <p:nvPr/>
        </p:nvPicPr>
        <p:blipFill>
          <a:blip r:embed="rId4" cstate="print"/>
          <a:srcRect/>
          <a:stretch>
            <a:fillRect/>
          </a:stretch>
        </p:blipFill>
        <p:spPr bwMode="auto">
          <a:xfrm>
            <a:off x="846716" y="2499961"/>
            <a:ext cx="2682696" cy="1674769"/>
          </a:xfrm>
          <a:prstGeom prst="rect">
            <a:avLst/>
          </a:prstGeom>
          <a:noFill/>
        </p:spPr>
      </p:pic>
      <p:pic>
        <p:nvPicPr>
          <p:cNvPr id="104468" name="Picture 20" descr="Однояйцевые близнецы (2)"/>
          <p:cNvPicPr>
            <a:picLocks noChangeAspect="1" noChangeArrowheads="1"/>
          </p:cNvPicPr>
          <p:nvPr/>
        </p:nvPicPr>
        <p:blipFill>
          <a:blip r:embed="rId5" cstate="print"/>
          <a:srcRect/>
          <a:stretch>
            <a:fillRect/>
          </a:stretch>
        </p:blipFill>
        <p:spPr bwMode="auto">
          <a:xfrm>
            <a:off x="4865069" y="4453700"/>
            <a:ext cx="3033995" cy="1894080"/>
          </a:xfrm>
          <a:prstGeom prst="rect">
            <a:avLst/>
          </a:prstGeom>
          <a:noFill/>
        </p:spPr>
      </p:pic>
      <p:pic>
        <p:nvPicPr>
          <p:cNvPr id="104470" name="Picture 22" descr="Однояйцевые близнецы (5)"/>
          <p:cNvPicPr>
            <a:picLocks noChangeAspect="1" noChangeArrowheads="1"/>
          </p:cNvPicPr>
          <p:nvPr/>
        </p:nvPicPr>
        <p:blipFill>
          <a:blip r:embed="rId6" cstate="print"/>
          <a:srcRect/>
          <a:stretch>
            <a:fillRect/>
          </a:stretch>
        </p:blipFill>
        <p:spPr bwMode="auto">
          <a:xfrm>
            <a:off x="4865069" y="2537300"/>
            <a:ext cx="2664116" cy="1663170"/>
          </a:xfrm>
          <a:prstGeom prst="rect">
            <a:avLst/>
          </a:prstGeom>
          <a:noFill/>
        </p:spPr>
      </p:pic>
      <p:pic>
        <p:nvPicPr>
          <p:cNvPr id="104472" name="Picture 24" descr="http://www.1nep.ru/upload/medialibrary/e92/kurenie_02.jpg"/>
          <p:cNvPicPr>
            <a:picLocks noChangeAspect="1" noChangeArrowheads="1"/>
          </p:cNvPicPr>
          <p:nvPr/>
        </p:nvPicPr>
        <p:blipFill>
          <a:blip r:embed="rId7" cstate="print"/>
          <a:srcRect l="14822" r="15563"/>
          <a:stretch>
            <a:fillRect/>
          </a:stretch>
        </p:blipFill>
        <p:spPr bwMode="auto">
          <a:xfrm>
            <a:off x="846714" y="4458616"/>
            <a:ext cx="2841971" cy="1889164"/>
          </a:xfrm>
          <a:prstGeom prst="rect">
            <a:avLst/>
          </a:prstGeom>
          <a:noFill/>
        </p:spPr>
      </p:pic>
      <p:sp>
        <p:nvSpPr>
          <p:cNvPr id="14" name="Прямоугольник 13"/>
          <p:cNvSpPr/>
          <p:nvPr/>
        </p:nvSpPr>
        <p:spPr>
          <a:xfrm>
            <a:off x="1269170" y="30532"/>
            <a:ext cx="8564315" cy="584775"/>
          </a:xfrm>
          <a:prstGeom prst="rect">
            <a:avLst/>
          </a:prstGeom>
        </p:spPr>
        <p:txBody>
          <a:bodyPr wrap="square">
            <a:spAutoFit/>
          </a:bodyPr>
          <a:lstStyle/>
          <a:p>
            <a:r>
              <a:rPr lang="ru-RU" sz="3200" dirty="0" smtClean="0"/>
              <a:t>«Генотип определяет фенотип»</a:t>
            </a:r>
          </a:p>
        </p:txBody>
      </p:sp>
    </p:spTree>
    <p:extLst>
      <p:ext uri="{BB962C8B-B14F-4D97-AF65-F5344CB8AC3E}">
        <p14:creationId xmlns:p14="http://schemas.microsoft.com/office/powerpoint/2010/main" val="29409573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635" y="109258"/>
            <a:ext cx="7772400" cy="960125"/>
          </a:xfrm>
        </p:spPr>
        <p:txBody>
          <a:bodyPr>
            <a:normAutofit/>
          </a:bodyPr>
          <a:lstStyle/>
          <a:p>
            <a:r>
              <a:rPr lang="ru-RU" sz="3200" dirty="0" smtClean="0"/>
              <a:t>Эксперимент </a:t>
            </a:r>
            <a:r>
              <a:rPr lang="ru-RU" sz="3200" dirty="0" err="1" smtClean="0"/>
              <a:t>вентера</a:t>
            </a:r>
            <a:r>
              <a:rPr lang="ru-RU" sz="3200" dirty="0" smtClean="0"/>
              <a:t>.</a:t>
            </a:r>
            <a:r>
              <a:rPr lang="en-US" sz="3200" dirty="0" smtClean="0"/>
              <a:t> </a:t>
            </a:r>
            <a:r>
              <a:rPr lang="ru-RU" sz="3200" dirty="0" smtClean="0"/>
              <a:t>2010 год</a:t>
            </a:r>
            <a:endParaRPr lang="ru-RU" sz="4800" dirty="0"/>
          </a:p>
        </p:txBody>
      </p:sp>
      <p:sp>
        <p:nvSpPr>
          <p:cNvPr id="4" name="Номер слайда 3"/>
          <p:cNvSpPr>
            <a:spLocks noGrp="1"/>
          </p:cNvSpPr>
          <p:nvPr>
            <p:ph type="sldNum" sz="quarter" idx="12"/>
          </p:nvPr>
        </p:nvSpPr>
        <p:spPr/>
        <p:txBody>
          <a:bodyPr/>
          <a:lstStyle/>
          <a:p>
            <a:fld id="{51B0424B-BA00-4C1D-946A-CCF19F3E8C64}" type="slidenum">
              <a:rPr lang="ru-RU" smtClean="0"/>
              <a:pPr/>
              <a:t>53</a:t>
            </a:fld>
            <a:endParaRPr lang="ru-RU"/>
          </a:p>
        </p:txBody>
      </p:sp>
      <p:pic>
        <p:nvPicPr>
          <p:cNvPr id="5" name="Picture 14" descr="Картинки по запросу Craig venter"/>
          <p:cNvPicPr>
            <a:picLocks noChangeAspect="1" noChangeArrowheads="1"/>
          </p:cNvPicPr>
          <p:nvPr/>
        </p:nvPicPr>
        <p:blipFill>
          <a:blip r:embed="rId2" cstate="print"/>
          <a:srcRect/>
          <a:stretch>
            <a:fillRect/>
          </a:stretch>
        </p:blipFill>
        <p:spPr bwMode="auto">
          <a:xfrm>
            <a:off x="6799490" y="490851"/>
            <a:ext cx="2009639" cy="2682972"/>
          </a:xfrm>
          <a:prstGeom prst="rect">
            <a:avLst/>
          </a:prstGeom>
          <a:noFill/>
        </p:spPr>
      </p:pic>
      <p:sp>
        <p:nvSpPr>
          <p:cNvPr id="10" name="Заголовок 1"/>
          <p:cNvSpPr txBox="1">
            <a:spLocks/>
          </p:cNvSpPr>
          <p:nvPr/>
        </p:nvSpPr>
        <p:spPr>
          <a:xfrm>
            <a:off x="6630224" y="3164111"/>
            <a:ext cx="2348170" cy="900670"/>
          </a:xfrm>
          <a:prstGeom prst="rect">
            <a:avLst/>
          </a:prstGeom>
        </p:spPr>
        <p:txBody>
          <a:bodyPr vert="horz" lIns="91440" tIns="45720" rIns="91440" bIns="45720" rtlCol="0" anchor="t">
            <a:normAutofit fontScale="85000" lnSpcReduction="10000"/>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r>
              <a:rPr lang="ru-RU" sz="2600" dirty="0" smtClean="0"/>
              <a:t>Это </a:t>
            </a:r>
            <a:r>
              <a:rPr lang="ru-RU" sz="2600" dirty="0" err="1" smtClean="0"/>
              <a:t>Крэг</a:t>
            </a:r>
            <a:r>
              <a:rPr lang="ru-RU" sz="2600" dirty="0" smtClean="0"/>
              <a:t> </a:t>
            </a:r>
            <a:r>
              <a:rPr lang="ru-RU" sz="2600" dirty="0" err="1" smtClean="0"/>
              <a:t>вентер</a:t>
            </a:r>
            <a:r>
              <a:rPr lang="en-US" sz="2600" dirty="0" smtClean="0"/>
              <a:t> </a:t>
            </a:r>
            <a:br>
              <a:rPr lang="en-US" sz="2600" dirty="0" smtClean="0"/>
            </a:br>
            <a:r>
              <a:rPr lang="ru-RU" sz="2600" dirty="0" smtClean="0"/>
              <a:t>(</a:t>
            </a:r>
            <a:r>
              <a:rPr lang="en-US" sz="2600" dirty="0" err="1" smtClean="0"/>
              <a:t>Cra</a:t>
            </a:r>
            <a:r>
              <a:rPr lang="en-US" sz="2600" dirty="0" err="1"/>
              <a:t>i</a:t>
            </a:r>
            <a:r>
              <a:rPr lang="en-US" sz="2600" dirty="0" err="1" smtClean="0"/>
              <a:t>G</a:t>
            </a:r>
            <a:r>
              <a:rPr lang="en-US" sz="2600" dirty="0" smtClean="0"/>
              <a:t> Venter)</a:t>
            </a:r>
            <a:endParaRPr lang="ru-RU" sz="3900" dirty="0" smtClean="0"/>
          </a:p>
          <a:p>
            <a:endParaRPr lang="ru-RU" sz="2600" dirty="0" smtClean="0"/>
          </a:p>
        </p:txBody>
      </p:sp>
      <p:sp>
        <p:nvSpPr>
          <p:cNvPr id="6" name="Заголовок 1"/>
          <p:cNvSpPr txBox="1">
            <a:spLocks/>
          </p:cNvSpPr>
          <p:nvPr/>
        </p:nvSpPr>
        <p:spPr>
          <a:xfrm>
            <a:off x="169991" y="715321"/>
            <a:ext cx="5689405" cy="1157303"/>
          </a:xfrm>
          <a:prstGeom prst="rect">
            <a:avLst/>
          </a:prstGeom>
        </p:spPr>
        <p:txBody>
          <a:bodyPr vert="horz" lIns="91440" tIns="45720" rIns="91440" bIns="45720" rtlCol="0" anchor="t">
            <a:normAutofit fontScale="75000" lnSpcReduction="20000"/>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r>
              <a:rPr lang="ru-RU" dirty="0" smtClean="0"/>
              <a:t>Синтетическая бактерия. </a:t>
            </a:r>
            <a:r>
              <a:rPr lang="en-US" dirty="0" smtClean="0"/>
              <a:t>“</a:t>
            </a:r>
            <a:r>
              <a:rPr lang="ru-RU" dirty="0" smtClean="0"/>
              <a:t>Её родитель – компьютер</a:t>
            </a:r>
            <a:r>
              <a:rPr lang="en-US" dirty="0" smtClean="0"/>
              <a:t>”</a:t>
            </a:r>
            <a:endParaRPr lang="ru-RU" dirty="0"/>
          </a:p>
        </p:txBody>
      </p:sp>
      <p:pic>
        <p:nvPicPr>
          <p:cNvPr id="7" name="Picture 2" descr="4 Bottles and a Machin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55" t="5580" r="2275" b="18906"/>
          <a:stretch/>
        </p:blipFill>
        <p:spPr bwMode="auto">
          <a:xfrm>
            <a:off x="37469" y="1908946"/>
            <a:ext cx="6135795" cy="1986829"/>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309045" y="1479307"/>
            <a:ext cx="1697901" cy="369332"/>
          </a:xfrm>
          <a:prstGeom prst="rect">
            <a:avLst/>
          </a:prstGeom>
        </p:spPr>
        <p:txBody>
          <a:bodyPr wrap="none">
            <a:spAutoFit/>
          </a:bodyPr>
          <a:lstStyle/>
          <a:p>
            <a:r>
              <a:rPr lang="en-US" b="1" dirty="0">
                <a:solidFill>
                  <a:srgbClr val="000000"/>
                </a:solidFill>
                <a:latin typeface="arial" panose="020B0604020202020204" pitchFamily="34" charset="0"/>
              </a:rPr>
              <a:t>Science. 2010</a:t>
            </a:r>
            <a:endParaRPr lang="ru-RU" b="1" dirty="0"/>
          </a:p>
        </p:txBody>
      </p:sp>
      <p:sp>
        <p:nvSpPr>
          <p:cNvPr id="3" name="Прямоугольник 2"/>
          <p:cNvSpPr/>
          <p:nvPr/>
        </p:nvSpPr>
        <p:spPr>
          <a:xfrm>
            <a:off x="309045" y="6257420"/>
            <a:ext cx="8749896" cy="646331"/>
          </a:xfrm>
          <a:prstGeom prst="rect">
            <a:avLst/>
          </a:prstGeom>
        </p:spPr>
        <p:txBody>
          <a:bodyPr wrap="square">
            <a:spAutoFit/>
          </a:bodyPr>
          <a:lstStyle/>
          <a:p>
            <a:r>
              <a:rPr lang="en-US" dirty="0">
                <a:hlinkClick r:id="rId4"/>
              </a:rPr>
              <a:t>https://vk.com/videos-170264962?z=video-170264962_456239035%2Fpl_-170264962_-</a:t>
            </a:r>
            <a:r>
              <a:rPr lang="en-US" dirty="0" smtClean="0">
                <a:hlinkClick r:id="rId4"/>
              </a:rPr>
              <a:t>2</a:t>
            </a:r>
            <a:endParaRPr lang="en-US" dirty="0" smtClean="0"/>
          </a:p>
          <a:p>
            <a:r>
              <a:rPr lang="ru-RU" dirty="0" smtClean="0"/>
              <a:t>Сюжет  про синтетическую бактерию после 60%  времени</a:t>
            </a:r>
            <a:endParaRPr lang="en-US" dirty="0"/>
          </a:p>
        </p:txBody>
      </p:sp>
      <p:sp>
        <p:nvSpPr>
          <p:cNvPr id="9" name="TextBox 8"/>
          <p:cNvSpPr txBox="1"/>
          <p:nvPr/>
        </p:nvSpPr>
        <p:spPr>
          <a:xfrm>
            <a:off x="203224" y="3841554"/>
            <a:ext cx="4073744" cy="523220"/>
          </a:xfrm>
          <a:prstGeom prst="rect">
            <a:avLst/>
          </a:prstGeom>
          <a:noFill/>
        </p:spPr>
        <p:txBody>
          <a:bodyPr wrap="none" rtlCol="0">
            <a:spAutoFit/>
          </a:bodyPr>
          <a:lstStyle/>
          <a:p>
            <a:r>
              <a:rPr lang="ru-RU" sz="2800" dirty="0" smtClean="0"/>
              <a:t>Наверное, не успеваю ((( </a:t>
            </a:r>
            <a:endParaRPr lang="en-US" sz="2800" dirty="0"/>
          </a:p>
        </p:txBody>
      </p:sp>
      <p:sp>
        <p:nvSpPr>
          <p:cNvPr id="11" name="TextBox 10"/>
          <p:cNvSpPr txBox="1"/>
          <p:nvPr/>
        </p:nvSpPr>
        <p:spPr>
          <a:xfrm>
            <a:off x="169991" y="4385420"/>
            <a:ext cx="6821524" cy="1938992"/>
          </a:xfrm>
          <a:prstGeom prst="rect">
            <a:avLst/>
          </a:prstGeom>
          <a:noFill/>
        </p:spPr>
        <p:txBody>
          <a:bodyPr wrap="square" rtlCol="0">
            <a:spAutoFit/>
          </a:bodyPr>
          <a:lstStyle/>
          <a:p>
            <a:r>
              <a:rPr lang="ru-RU" sz="2400" dirty="0" smtClean="0"/>
              <a:t>См. видео «реального ученого» Александра </a:t>
            </a:r>
            <a:r>
              <a:rPr lang="ru-RU" sz="2400" dirty="0" err="1" smtClean="0"/>
              <a:t>Тышковского</a:t>
            </a:r>
            <a:r>
              <a:rPr lang="ru-RU" sz="2400" dirty="0" smtClean="0"/>
              <a:t>.  Не пугайтесь, начинается с рыбок и свинок. Подождите немного. Потом о том, что </a:t>
            </a:r>
            <a:br>
              <a:rPr lang="ru-RU" sz="2400" dirty="0" smtClean="0"/>
            </a:br>
            <a:r>
              <a:rPr lang="ru-RU" sz="2400" dirty="0" smtClean="0"/>
              <a:t>я  приветствую. Хотя, на мой вкус слишком популярно. Зато красиво! И </a:t>
            </a:r>
            <a:r>
              <a:rPr lang="ru-RU" sz="2400" dirty="0" err="1" smtClean="0"/>
              <a:t>б.м.правильно</a:t>
            </a:r>
            <a:endParaRPr lang="en-US" sz="2400" dirty="0"/>
          </a:p>
        </p:txBody>
      </p:sp>
      <p:pic>
        <p:nvPicPr>
          <p:cNvPr id="12" name="Рисунок 11"/>
          <p:cNvPicPr>
            <a:picLocks noChangeAspect="1"/>
          </p:cNvPicPr>
          <p:nvPr/>
        </p:nvPicPr>
        <p:blipFill>
          <a:blip r:embed="rId5"/>
          <a:stretch>
            <a:fillRect/>
          </a:stretch>
        </p:blipFill>
        <p:spPr>
          <a:xfrm>
            <a:off x="6852994" y="4177720"/>
            <a:ext cx="1833806" cy="1718937"/>
          </a:xfrm>
          <a:prstGeom prst="rect">
            <a:avLst/>
          </a:prstGeom>
        </p:spPr>
      </p:pic>
    </p:spTree>
    <p:extLst>
      <p:ext uri="{BB962C8B-B14F-4D97-AF65-F5344CB8AC3E}">
        <p14:creationId xmlns:p14="http://schemas.microsoft.com/office/powerpoint/2010/main" val="240686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3920" y="0"/>
            <a:ext cx="8416160" cy="1700775"/>
          </a:xfrm>
        </p:spPr>
        <p:txBody>
          <a:bodyPr>
            <a:normAutofit fontScale="90000"/>
          </a:bodyPr>
          <a:lstStyle/>
          <a:p>
            <a:r>
              <a:rPr lang="ru-RU" dirty="0" smtClean="0"/>
              <a:t>Возможны ли манипуляции с геномом человека?</a:t>
            </a:r>
            <a:br>
              <a:rPr lang="ru-RU" dirty="0" smtClean="0"/>
            </a:br>
            <a:r>
              <a:rPr lang="en-US" dirty="0" smtClean="0"/>
              <a:t>“</a:t>
            </a:r>
            <a:r>
              <a:rPr lang="ru-RU" dirty="0" smtClean="0"/>
              <a:t>Ребенок от трех родителей</a:t>
            </a:r>
            <a:r>
              <a:rPr lang="en-US" dirty="0" smtClean="0"/>
              <a:t>”</a:t>
            </a:r>
            <a:endParaRPr lang="ru-RU" dirty="0"/>
          </a:p>
        </p:txBody>
      </p:sp>
      <p:sp>
        <p:nvSpPr>
          <p:cNvPr id="4" name="Номер слайда 3"/>
          <p:cNvSpPr>
            <a:spLocks noGrp="1"/>
          </p:cNvSpPr>
          <p:nvPr>
            <p:ph type="sldNum" sz="quarter" idx="12"/>
          </p:nvPr>
        </p:nvSpPr>
        <p:spPr/>
        <p:txBody>
          <a:bodyPr/>
          <a:lstStyle/>
          <a:p>
            <a:fld id="{51B0424B-BA00-4C1D-946A-CCF19F3E8C64}" type="slidenum">
              <a:rPr lang="ru-RU" smtClean="0"/>
              <a:pPr/>
              <a:t>54</a:t>
            </a:fld>
            <a:endParaRPr lang="ru-RU"/>
          </a:p>
        </p:txBody>
      </p:sp>
      <p:pic>
        <p:nvPicPr>
          <p:cNvPr id="5" name="Picture 2" descr="http://binaryapi.ap.org/a359bc099b0e473f92c0c9bf3416f4a3/460x.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49545" y="1931205"/>
            <a:ext cx="4381500" cy="2914650"/>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4379975" y="4888390"/>
            <a:ext cx="3878049" cy="369332"/>
          </a:xfrm>
          <a:prstGeom prst="rect">
            <a:avLst/>
          </a:prstGeom>
        </p:spPr>
        <p:txBody>
          <a:bodyPr wrap="none">
            <a:spAutoFit/>
          </a:bodyPr>
          <a:lstStyle/>
          <a:p>
            <a:r>
              <a:rPr lang="en-US" dirty="0">
                <a:latin typeface="arial" panose="020B0604020202020204" pitchFamily="34" charset="0"/>
              </a:rPr>
              <a:t>Emma Foster, 17, of Red Bank, N.J.</a:t>
            </a:r>
            <a:endParaRPr lang="ru-RU" dirty="0"/>
          </a:p>
        </p:txBody>
      </p:sp>
      <p:sp>
        <p:nvSpPr>
          <p:cNvPr id="7" name="TextBox 6"/>
          <p:cNvSpPr txBox="1"/>
          <p:nvPr/>
        </p:nvSpPr>
        <p:spPr>
          <a:xfrm>
            <a:off x="501070" y="2392065"/>
            <a:ext cx="3341235" cy="1815882"/>
          </a:xfrm>
          <a:prstGeom prst="rect">
            <a:avLst/>
          </a:prstGeom>
          <a:noFill/>
        </p:spPr>
        <p:txBody>
          <a:bodyPr wrap="square" rtlCol="0">
            <a:spAutoFit/>
          </a:bodyPr>
          <a:lstStyle/>
          <a:p>
            <a:r>
              <a:rPr lang="ru-RU" sz="2800" dirty="0" smtClean="0"/>
              <a:t>В полной мере – нет</a:t>
            </a:r>
          </a:p>
          <a:p>
            <a:endParaRPr lang="ru-RU" sz="2800" dirty="0" smtClean="0"/>
          </a:p>
          <a:p>
            <a:r>
              <a:rPr lang="ru-RU" sz="2800" dirty="0" smtClean="0"/>
              <a:t>Частично да – в медицинских целях</a:t>
            </a:r>
            <a:endParaRPr lang="el-GR" sz="2800" dirty="0"/>
          </a:p>
        </p:txBody>
      </p:sp>
      <p:sp>
        <p:nvSpPr>
          <p:cNvPr id="8" name="TextBox 7"/>
          <p:cNvSpPr txBox="1"/>
          <p:nvPr/>
        </p:nvSpPr>
        <p:spPr>
          <a:xfrm>
            <a:off x="3995924" y="5348892"/>
            <a:ext cx="4954245" cy="1200329"/>
          </a:xfrm>
          <a:prstGeom prst="rect">
            <a:avLst/>
          </a:prstGeom>
          <a:noFill/>
        </p:spPr>
        <p:txBody>
          <a:bodyPr wrap="square" rtlCol="0">
            <a:spAutoFit/>
          </a:bodyPr>
          <a:lstStyle/>
          <a:p>
            <a:r>
              <a:rPr lang="ru-RU" sz="2400" dirty="0" smtClean="0"/>
              <a:t>Мать Эммы не могла родить здорового ребенка  из-за мутации в </a:t>
            </a:r>
            <a:r>
              <a:rPr lang="ru-RU" sz="2400" dirty="0" err="1" smtClean="0"/>
              <a:t>митохондриальных</a:t>
            </a:r>
            <a:r>
              <a:rPr lang="ru-RU" sz="2400" dirty="0" smtClean="0"/>
              <a:t> ДНК</a:t>
            </a:r>
            <a:endParaRPr lang="el-GR" sz="2400" dirty="0"/>
          </a:p>
        </p:txBody>
      </p:sp>
    </p:spTree>
    <p:extLst>
      <p:ext uri="{BB962C8B-B14F-4D97-AF65-F5344CB8AC3E}">
        <p14:creationId xmlns:p14="http://schemas.microsoft.com/office/powerpoint/2010/main" val="238500845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Конец лекции</a:t>
            </a:r>
            <a:endParaRPr lang="en-US" dirty="0"/>
          </a:p>
        </p:txBody>
      </p:sp>
      <p:sp>
        <p:nvSpPr>
          <p:cNvPr id="3" name="Текст 2"/>
          <p:cNvSpPr>
            <a:spLocks noGrp="1"/>
          </p:cNvSpPr>
          <p:nvPr>
            <p:ph type="body" idx="1"/>
          </p:nvPr>
        </p:nvSpPr>
        <p:spPr/>
        <p:txBody>
          <a:bodyPr/>
          <a:lstStyle/>
          <a:p>
            <a:r>
              <a:rPr lang="ru-RU" dirty="0" smtClean="0"/>
              <a:t>Далее есть слайды на тему манипуляций с геномами</a:t>
            </a:r>
            <a:endParaRPr lang="en-US" dirty="0"/>
          </a:p>
        </p:txBody>
      </p:sp>
      <p:sp>
        <p:nvSpPr>
          <p:cNvPr id="4" name="Номер слайда 3"/>
          <p:cNvSpPr>
            <a:spLocks noGrp="1"/>
          </p:cNvSpPr>
          <p:nvPr>
            <p:ph type="sldNum" sz="quarter" idx="12"/>
          </p:nvPr>
        </p:nvSpPr>
        <p:spPr/>
        <p:txBody>
          <a:bodyPr/>
          <a:lstStyle/>
          <a:p>
            <a:fld id="{51B0424B-BA00-4C1D-946A-CCF19F3E8C64}" type="slidenum">
              <a:rPr lang="ru-RU" smtClean="0"/>
              <a:pPr/>
              <a:t>55</a:t>
            </a:fld>
            <a:endParaRPr lang="ru-RU"/>
          </a:p>
        </p:txBody>
      </p:sp>
    </p:spTree>
    <p:extLst>
      <p:ext uri="{BB962C8B-B14F-4D97-AF65-F5344CB8AC3E}">
        <p14:creationId xmlns:p14="http://schemas.microsoft.com/office/powerpoint/2010/main" val="14356047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34847"/>
          </a:xfrm>
        </p:spPr>
        <p:txBody>
          <a:bodyPr>
            <a:normAutofit fontScale="90000"/>
          </a:bodyPr>
          <a:lstStyle/>
          <a:p>
            <a:r>
              <a:rPr lang="ru-RU" dirty="0" smtClean="0"/>
              <a:t>Этапы </a:t>
            </a:r>
            <a:r>
              <a:rPr lang="ru-RU" dirty="0" smtClean="0"/>
              <a:t>эксперимента</a:t>
            </a:r>
            <a:r>
              <a:rPr lang="en-US" dirty="0" smtClean="0"/>
              <a:t> </a:t>
            </a:r>
            <a:r>
              <a:rPr lang="ru-RU" dirty="0" err="1" smtClean="0"/>
              <a:t>Вентера</a:t>
            </a:r>
            <a:endParaRPr lang="ru-RU" dirty="0"/>
          </a:p>
        </p:txBody>
      </p:sp>
      <p:sp>
        <p:nvSpPr>
          <p:cNvPr id="3" name="Содержимое 2"/>
          <p:cNvSpPr>
            <a:spLocks noGrp="1"/>
          </p:cNvSpPr>
          <p:nvPr>
            <p:ph idx="1"/>
          </p:nvPr>
        </p:nvSpPr>
        <p:spPr>
          <a:xfrm>
            <a:off x="193980" y="1047890"/>
            <a:ext cx="8794595" cy="5810110"/>
          </a:xfrm>
        </p:spPr>
        <p:txBody>
          <a:bodyPr>
            <a:normAutofit fontScale="62500" lnSpcReduction="20000"/>
          </a:bodyPr>
          <a:lstStyle/>
          <a:p>
            <a:pPr marL="742950" indent="-742950">
              <a:buFont typeface="+mj-lt"/>
              <a:buAutoNum type="arabicPeriod"/>
            </a:pPr>
            <a:r>
              <a:rPr lang="ru-RU" sz="4200" dirty="0" smtClean="0"/>
              <a:t>Из базы данных скачали последовательность генома одной бактерии </a:t>
            </a:r>
            <a:r>
              <a:rPr lang="en-US" sz="4200" dirty="0" smtClean="0"/>
              <a:t>--- </a:t>
            </a:r>
            <a:r>
              <a:rPr lang="en-US" sz="4200" i="1" dirty="0" err="1" smtClean="0"/>
              <a:t>M.mycoides</a:t>
            </a:r>
            <a:r>
              <a:rPr lang="en-US" sz="4200" dirty="0" smtClean="0"/>
              <a:t/>
            </a:r>
            <a:br>
              <a:rPr lang="en-US" sz="4200" dirty="0" smtClean="0"/>
            </a:br>
            <a:r>
              <a:rPr lang="en-US" sz="2800" i="1" dirty="0" err="1" smtClean="0"/>
              <a:t>Mycoplasma</a:t>
            </a:r>
            <a:r>
              <a:rPr lang="en-US" sz="2800" i="1" dirty="0" smtClean="0"/>
              <a:t> </a:t>
            </a:r>
            <a:r>
              <a:rPr lang="en-US" sz="2800" i="1" dirty="0" err="1" smtClean="0"/>
              <a:t>m</a:t>
            </a:r>
            <a:r>
              <a:rPr lang="en-US" sz="2800" i="1" dirty="0" err="1"/>
              <a:t>y</a:t>
            </a:r>
            <a:r>
              <a:rPr lang="en-US" sz="2800" i="1" dirty="0" err="1" smtClean="0"/>
              <a:t>coides</a:t>
            </a:r>
            <a:r>
              <a:rPr lang="ru-RU" sz="2800" dirty="0" smtClean="0"/>
              <a:t> (возбудитель лёгочных заболеваний крупного рогатого скота и домашних коз). Геном состоит из </a:t>
            </a:r>
            <a:r>
              <a:rPr lang="en-US" sz="2800" dirty="0" smtClean="0"/>
              <a:t> </a:t>
            </a:r>
            <a:r>
              <a:rPr lang="ru-RU" sz="2800" dirty="0" smtClean="0"/>
              <a:t>примерно </a:t>
            </a:r>
            <a:r>
              <a:rPr lang="en-US" sz="2800" dirty="0" smtClean="0"/>
              <a:t>1 </a:t>
            </a:r>
            <a:r>
              <a:rPr lang="ru-RU" sz="2800" dirty="0" err="1" smtClean="0"/>
              <a:t>млн</a:t>
            </a:r>
            <a:r>
              <a:rPr lang="ru-RU" sz="2800" dirty="0" smtClean="0"/>
              <a:t> </a:t>
            </a:r>
            <a:r>
              <a:rPr lang="en-US" sz="2800" dirty="0" smtClean="0"/>
              <a:t>80 </a:t>
            </a:r>
            <a:r>
              <a:rPr lang="ru-RU" sz="2800" dirty="0" smtClean="0"/>
              <a:t>тыс. букв</a:t>
            </a:r>
            <a:r>
              <a:rPr lang="en-US" sz="2800" dirty="0" smtClean="0"/>
              <a:t/>
            </a:r>
            <a:br>
              <a:rPr lang="en-US" sz="2800" dirty="0" smtClean="0"/>
            </a:br>
            <a:endParaRPr lang="ru-RU" sz="4200" dirty="0" smtClean="0"/>
          </a:p>
          <a:p>
            <a:pPr marL="514350" indent="-514350">
              <a:buFont typeface="+mj-lt"/>
              <a:buAutoNum type="arabicPeriod"/>
            </a:pPr>
            <a:r>
              <a:rPr lang="en-US" sz="4200" dirty="0" smtClean="0"/>
              <a:t> </a:t>
            </a:r>
            <a:r>
              <a:rPr lang="ru-RU" sz="4200" dirty="0" smtClean="0"/>
              <a:t>Синтезировали химическим путем ДНК с такой последовательностью</a:t>
            </a:r>
            <a:r>
              <a:rPr lang="en-US" sz="4200" dirty="0" smtClean="0"/>
              <a:t/>
            </a:r>
            <a:br>
              <a:rPr lang="en-US" sz="4200" dirty="0" smtClean="0"/>
            </a:br>
            <a:endParaRPr lang="ru-RU" sz="4200" dirty="0" smtClean="0"/>
          </a:p>
          <a:p>
            <a:pPr marL="742950" indent="-742950">
              <a:buFont typeface="+mj-lt"/>
              <a:buAutoNum type="arabicPeriod"/>
            </a:pPr>
            <a:r>
              <a:rPr lang="ru-RU" sz="4200" dirty="0" smtClean="0"/>
              <a:t>ДНК поместили в клетку другой бактерии --- </a:t>
            </a:r>
            <a:r>
              <a:rPr lang="en-US" sz="4200" i="1" dirty="0" err="1" smtClean="0"/>
              <a:t>M.capricolum</a:t>
            </a:r>
            <a:r>
              <a:rPr lang="en-US" sz="4200" i="1" dirty="0" smtClean="0"/>
              <a:t> </a:t>
            </a:r>
            <a:r>
              <a:rPr lang="en-US" sz="4700" i="1" dirty="0" smtClean="0"/>
              <a:t/>
            </a:r>
            <a:br>
              <a:rPr lang="en-US" sz="4700" i="1" dirty="0" smtClean="0"/>
            </a:br>
            <a:r>
              <a:rPr lang="en-US" sz="2800" i="1" dirty="0" err="1" smtClean="0"/>
              <a:t>Mycoplasma</a:t>
            </a:r>
            <a:r>
              <a:rPr lang="en-US" sz="2800" i="1" dirty="0" smtClean="0"/>
              <a:t> </a:t>
            </a:r>
            <a:r>
              <a:rPr lang="en-US" sz="2800" i="1" dirty="0" err="1"/>
              <a:t>capricolum</a:t>
            </a:r>
            <a:r>
              <a:rPr lang="en-US" sz="2800" i="1" dirty="0"/>
              <a:t> </a:t>
            </a:r>
            <a:r>
              <a:rPr lang="ru-RU" sz="2800" dirty="0"/>
              <a:t>(возбудитель инфекционных заболеваний у домашних коз)</a:t>
            </a:r>
            <a:r>
              <a:rPr lang="ru-RU" sz="2800" i="1" dirty="0"/>
              <a:t> </a:t>
            </a:r>
            <a:r>
              <a:rPr lang="ru-RU" sz="2800" i="1" dirty="0" smtClean="0"/>
              <a:t/>
            </a:r>
            <a:br>
              <a:rPr lang="ru-RU" sz="2800" i="1" dirty="0" smtClean="0"/>
            </a:br>
            <a:r>
              <a:rPr lang="ru-RU" sz="2800" i="1" dirty="0" smtClean="0"/>
              <a:t/>
            </a:r>
            <a:br>
              <a:rPr lang="ru-RU" sz="2800" i="1" dirty="0" smtClean="0"/>
            </a:br>
            <a:r>
              <a:rPr lang="ru-RU" sz="4100" dirty="0" smtClean="0"/>
              <a:t>Химерные бактерии оказались жизнеспособными.</a:t>
            </a:r>
            <a:br>
              <a:rPr lang="ru-RU" sz="4100" dirty="0" smtClean="0"/>
            </a:br>
            <a:r>
              <a:rPr lang="ru-RU" sz="4100" dirty="0" smtClean="0"/>
              <a:t/>
            </a:r>
            <a:br>
              <a:rPr lang="ru-RU" sz="4100" dirty="0" smtClean="0"/>
            </a:br>
            <a:r>
              <a:rPr lang="ru-RU" sz="4400" dirty="0" smtClean="0"/>
              <a:t>По </a:t>
            </a:r>
            <a:r>
              <a:rPr lang="ru-RU" sz="4400" dirty="0"/>
              <a:t>микробиологическим признакам химерные бактерии</a:t>
            </a:r>
            <a:r>
              <a:rPr lang="en-US" sz="4400" dirty="0"/>
              <a:t> </a:t>
            </a:r>
            <a:r>
              <a:rPr lang="ru-RU" sz="4400" dirty="0"/>
              <a:t>были как </a:t>
            </a:r>
            <a:r>
              <a:rPr lang="en-US" sz="4400" i="1" dirty="0" err="1"/>
              <a:t>M.mycoides</a:t>
            </a:r>
            <a:r>
              <a:rPr lang="ru-RU" sz="4100" dirty="0" smtClean="0"/>
              <a:t/>
            </a:r>
            <a:br>
              <a:rPr lang="ru-RU" sz="4100" dirty="0" smtClean="0"/>
            </a:br>
            <a:endParaRPr lang="ru-RU" sz="4100" dirty="0"/>
          </a:p>
        </p:txBody>
      </p:sp>
      <p:sp>
        <p:nvSpPr>
          <p:cNvPr id="4" name="Номер слайда 3"/>
          <p:cNvSpPr>
            <a:spLocks noGrp="1"/>
          </p:cNvSpPr>
          <p:nvPr>
            <p:ph type="sldNum" sz="quarter" idx="12"/>
          </p:nvPr>
        </p:nvSpPr>
        <p:spPr/>
        <p:txBody>
          <a:bodyPr/>
          <a:lstStyle/>
          <a:p>
            <a:fld id="{51B0424B-BA00-4C1D-946A-CCF19F3E8C64}" type="slidenum">
              <a:rPr lang="ru-RU" smtClean="0"/>
              <a:pPr/>
              <a:t>56</a:t>
            </a:fld>
            <a:endParaRPr lang="ru-RU"/>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Детали</a:t>
            </a:r>
            <a:endParaRPr lang="ru-RU" dirty="0"/>
          </a:p>
        </p:txBody>
      </p:sp>
      <p:sp>
        <p:nvSpPr>
          <p:cNvPr id="3" name="Содержимое 2"/>
          <p:cNvSpPr>
            <a:spLocks noGrp="1"/>
          </p:cNvSpPr>
          <p:nvPr>
            <p:ph idx="1"/>
          </p:nvPr>
        </p:nvSpPr>
        <p:spPr>
          <a:xfrm>
            <a:off x="457200" y="1346317"/>
            <a:ext cx="8229600" cy="4847843"/>
          </a:xfrm>
        </p:spPr>
        <p:txBody>
          <a:bodyPr>
            <a:normAutofit fontScale="92500" lnSpcReduction="10000"/>
          </a:bodyPr>
          <a:lstStyle/>
          <a:p>
            <a:r>
              <a:rPr lang="ru-RU" dirty="0" smtClean="0"/>
              <a:t>На фирме были заказаны фрагменты ДНК длиной 1080 п.н., покрывающие геном с пересечениями </a:t>
            </a:r>
            <a:br>
              <a:rPr lang="ru-RU" dirty="0" smtClean="0"/>
            </a:br>
            <a:r>
              <a:rPr lang="ru-RU" i="1" dirty="0" smtClean="0"/>
              <a:t>(сегодня – порядка </a:t>
            </a:r>
            <a:r>
              <a:rPr lang="en-US" i="1" dirty="0" smtClean="0"/>
              <a:t>$0.</a:t>
            </a:r>
            <a:r>
              <a:rPr lang="ru-RU" i="1" dirty="0" smtClean="0"/>
              <a:t>11</a:t>
            </a:r>
            <a:r>
              <a:rPr lang="en-US" i="1" dirty="0" smtClean="0"/>
              <a:t> </a:t>
            </a:r>
            <a:r>
              <a:rPr lang="ru-RU" i="1" dirty="0" smtClean="0"/>
              <a:t>за нуклеотид) </a:t>
            </a:r>
            <a:r>
              <a:rPr lang="en-US" i="1" dirty="0" smtClean="0"/>
              <a:t/>
            </a:r>
            <a:br>
              <a:rPr lang="en-US" i="1" dirty="0" smtClean="0"/>
            </a:br>
            <a:endParaRPr lang="ru-RU" i="1" dirty="0"/>
          </a:p>
          <a:p>
            <a:r>
              <a:rPr lang="ru-RU" dirty="0"/>
              <a:t>Фрагменты соединили в одну ДНК путем </a:t>
            </a:r>
            <a:r>
              <a:rPr lang="ru-RU" dirty="0" smtClean="0"/>
              <a:t>биоинженерных процедур </a:t>
            </a:r>
            <a:r>
              <a:rPr lang="ru-RU" dirty="0">
                <a:solidFill>
                  <a:srgbClr val="C00000"/>
                </a:solidFill>
              </a:rPr>
              <a:t>в клетках дрожжей</a:t>
            </a:r>
            <a:r>
              <a:rPr lang="ru-RU" dirty="0"/>
              <a:t/>
            </a:r>
            <a:br>
              <a:rPr lang="ru-RU" dirty="0"/>
            </a:br>
            <a:endParaRPr lang="ru-RU" dirty="0"/>
          </a:p>
          <a:p>
            <a:r>
              <a:rPr lang="ru-RU" dirty="0" err="1" smtClean="0"/>
              <a:t>Трансфецировали</a:t>
            </a:r>
            <a:r>
              <a:rPr lang="ru-RU" dirty="0" smtClean="0"/>
              <a:t> (внедрили) </a:t>
            </a:r>
            <a:r>
              <a:rPr lang="en-US" dirty="0" smtClean="0"/>
              <a:t>“</a:t>
            </a:r>
            <a:r>
              <a:rPr lang="ru-RU" dirty="0" smtClean="0"/>
              <a:t>синтетическую</a:t>
            </a:r>
            <a:r>
              <a:rPr lang="en-US" dirty="0" smtClean="0"/>
              <a:t>”</a:t>
            </a:r>
            <a:r>
              <a:rPr lang="ru-RU" dirty="0" smtClean="0"/>
              <a:t> </a:t>
            </a:r>
            <a:r>
              <a:rPr lang="ru-RU" dirty="0"/>
              <a:t>ДНК в клетки  другой – </a:t>
            </a:r>
            <a:r>
              <a:rPr lang="ru-RU" i="1" u="sng" dirty="0">
                <a:solidFill>
                  <a:srgbClr val="C00000"/>
                </a:solidFill>
              </a:rPr>
              <a:t>но близкородственной родственной!</a:t>
            </a:r>
            <a:r>
              <a:rPr lang="ru-RU" dirty="0"/>
              <a:t> – </a:t>
            </a:r>
            <a:r>
              <a:rPr lang="ru-RU" dirty="0" smtClean="0"/>
              <a:t>бактерии</a:t>
            </a:r>
            <a:endParaRPr lang="ru-RU" i="1" dirty="0"/>
          </a:p>
        </p:txBody>
      </p:sp>
      <p:sp>
        <p:nvSpPr>
          <p:cNvPr id="4" name="Номер слайда 3"/>
          <p:cNvSpPr>
            <a:spLocks noGrp="1"/>
          </p:cNvSpPr>
          <p:nvPr>
            <p:ph type="sldNum" sz="quarter" idx="12"/>
          </p:nvPr>
        </p:nvSpPr>
        <p:spPr/>
        <p:txBody>
          <a:bodyPr/>
          <a:lstStyle/>
          <a:p>
            <a:fld id="{51B0424B-BA00-4C1D-946A-CCF19F3E8C64}" type="slidenum">
              <a:rPr lang="ru-RU" smtClean="0"/>
              <a:pPr/>
              <a:t>57</a:t>
            </a:fld>
            <a:endParaRPr lang="ru-RU" dirty="0"/>
          </a:p>
        </p:txBody>
      </p:sp>
    </p:spTree>
    <p:extLst>
      <p:ext uri="{BB962C8B-B14F-4D97-AF65-F5344CB8AC3E}">
        <p14:creationId xmlns:p14="http://schemas.microsoft.com/office/powerpoint/2010/main" val="223116416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32235" y="241385"/>
            <a:ext cx="8679529" cy="6221610"/>
          </a:xfrm>
        </p:spPr>
        <p:txBody>
          <a:bodyPr>
            <a:normAutofit fontScale="92500" lnSpcReduction="10000"/>
          </a:bodyPr>
          <a:lstStyle/>
          <a:p>
            <a:r>
              <a:rPr lang="ru-RU" sz="3300" dirty="0" smtClean="0"/>
              <a:t>Исходно в геном </a:t>
            </a:r>
            <a:r>
              <a:rPr lang="en-US" sz="3300" i="1" dirty="0" err="1" smtClean="0"/>
              <a:t>M.mycoides</a:t>
            </a:r>
            <a:r>
              <a:rPr lang="en-US" sz="3300" dirty="0" smtClean="0"/>
              <a:t> </a:t>
            </a:r>
            <a:r>
              <a:rPr lang="ru-RU" sz="3300" dirty="0" smtClean="0"/>
              <a:t>вставили дополнительные последовательности, нужные по плану эксперимента.</a:t>
            </a:r>
            <a:br>
              <a:rPr lang="ru-RU" sz="3300" dirty="0" smtClean="0"/>
            </a:br>
            <a:endParaRPr lang="ru-RU" sz="3300" dirty="0" smtClean="0"/>
          </a:p>
          <a:p>
            <a:r>
              <a:rPr lang="ru-RU" sz="3300" dirty="0" smtClean="0"/>
              <a:t>Например, последовательность гена устойчивости к тетрациклину</a:t>
            </a:r>
            <a:br>
              <a:rPr lang="ru-RU" sz="3300" dirty="0" smtClean="0"/>
            </a:br>
            <a:endParaRPr lang="en-US" sz="3300" dirty="0" smtClean="0"/>
          </a:p>
          <a:p>
            <a:r>
              <a:rPr lang="ru-RU" sz="3300" dirty="0" smtClean="0"/>
              <a:t>После </a:t>
            </a:r>
            <a:r>
              <a:rPr lang="ru-RU" sz="3300" dirty="0" err="1" smtClean="0"/>
              <a:t>трансфекции</a:t>
            </a:r>
            <a:r>
              <a:rPr lang="ru-RU" sz="3300" dirty="0" smtClean="0"/>
              <a:t> и деления половина клеток получила свой геном, а другая половина – синтетический геном  (см. след слайд)</a:t>
            </a:r>
            <a:br>
              <a:rPr lang="ru-RU" sz="3300" dirty="0" smtClean="0"/>
            </a:br>
            <a:endParaRPr lang="ru-RU" sz="3300" dirty="0" smtClean="0"/>
          </a:p>
          <a:p>
            <a:r>
              <a:rPr lang="ru-RU" sz="3300" dirty="0" smtClean="0"/>
              <a:t>Все клетки  с геномом </a:t>
            </a:r>
            <a:r>
              <a:rPr lang="en-US" sz="3300" i="1" dirty="0" err="1" smtClean="0"/>
              <a:t>M</a:t>
            </a:r>
            <a:r>
              <a:rPr lang="en-US" sz="3300" i="1" dirty="0" err="1"/>
              <a:t>.</a:t>
            </a:r>
            <a:r>
              <a:rPr lang="en-US" sz="3300" i="1" dirty="0" err="1" smtClean="0"/>
              <a:t>capricolum</a:t>
            </a:r>
            <a:r>
              <a:rPr lang="ru-RU" sz="3300" i="1" dirty="0" smtClean="0"/>
              <a:t> </a:t>
            </a:r>
            <a:r>
              <a:rPr lang="ru-RU" sz="3300" dirty="0" smtClean="0"/>
              <a:t>были убиты  антибиотиком тетрациклином</a:t>
            </a:r>
            <a:endParaRPr lang="ru-RU" dirty="0"/>
          </a:p>
        </p:txBody>
      </p:sp>
      <p:sp>
        <p:nvSpPr>
          <p:cNvPr id="4" name="Номер слайда 3"/>
          <p:cNvSpPr>
            <a:spLocks noGrp="1"/>
          </p:cNvSpPr>
          <p:nvPr>
            <p:ph type="sldNum" sz="quarter" idx="12"/>
          </p:nvPr>
        </p:nvSpPr>
        <p:spPr/>
        <p:txBody>
          <a:bodyPr/>
          <a:lstStyle/>
          <a:p>
            <a:fld id="{51B0424B-BA00-4C1D-946A-CCF19F3E8C64}" type="slidenum">
              <a:rPr lang="ru-RU" smtClean="0"/>
              <a:pPr/>
              <a:t>58</a:t>
            </a:fld>
            <a:endParaRPr lang="ru-RU"/>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Picture 2.png"/>
          <p:cNvPicPr>
            <a:picLocks noChangeAspect="1"/>
          </p:cNvPicPr>
          <p:nvPr/>
        </p:nvPicPr>
        <p:blipFill>
          <a:blip r:embed="rId2" cstate="print"/>
          <a:srcRect/>
          <a:stretch>
            <a:fillRect/>
          </a:stretch>
        </p:blipFill>
        <p:spPr bwMode="auto">
          <a:xfrm>
            <a:off x="232235" y="2468875"/>
            <a:ext cx="8746145" cy="3033995"/>
          </a:xfrm>
          <a:prstGeom prst="rect">
            <a:avLst/>
          </a:prstGeom>
          <a:noFill/>
          <a:ln w="9525">
            <a:noFill/>
            <a:miter lim="800000"/>
            <a:headEnd/>
            <a:tailEnd/>
          </a:ln>
        </p:spPr>
      </p:pic>
      <p:sp>
        <p:nvSpPr>
          <p:cNvPr id="3" name="Номер слайда 2"/>
          <p:cNvSpPr>
            <a:spLocks noGrp="1"/>
          </p:cNvSpPr>
          <p:nvPr>
            <p:ph type="sldNum" sz="quarter" idx="12"/>
          </p:nvPr>
        </p:nvSpPr>
        <p:spPr/>
        <p:txBody>
          <a:bodyPr/>
          <a:lstStyle/>
          <a:p>
            <a:fld id="{51B0424B-BA00-4C1D-946A-CCF19F3E8C64}" type="slidenum">
              <a:rPr lang="ru-RU" smtClean="0"/>
              <a:pPr/>
              <a:t>59</a:t>
            </a:fld>
            <a:endParaRPr lang="ru-RU"/>
          </a:p>
        </p:txBody>
      </p:sp>
      <p:sp>
        <p:nvSpPr>
          <p:cNvPr id="4" name="TextBox 3"/>
          <p:cNvSpPr txBox="1"/>
          <p:nvPr/>
        </p:nvSpPr>
        <p:spPr>
          <a:xfrm>
            <a:off x="424260" y="471814"/>
            <a:ext cx="7873025" cy="1754326"/>
          </a:xfrm>
          <a:prstGeom prst="rect">
            <a:avLst/>
          </a:prstGeom>
          <a:noFill/>
        </p:spPr>
        <p:txBody>
          <a:bodyPr wrap="square" rtlCol="0">
            <a:spAutoFit/>
          </a:bodyPr>
          <a:lstStyle/>
          <a:p>
            <a:r>
              <a:rPr lang="ru-RU" sz="3600" dirty="0" smtClean="0"/>
              <a:t>Как получились бактериальные клетки, содержащие только синтетическую ДНК</a:t>
            </a:r>
            <a:endParaRPr lang="ru-RU" sz="3600" dirty="0"/>
          </a:p>
        </p:txBody>
      </p:sp>
      <p:sp>
        <p:nvSpPr>
          <p:cNvPr id="5" name="TextBox 4"/>
          <p:cNvSpPr txBox="1"/>
          <p:nvPr/>
        </p:nvSpPr>
        <p:spPr>
          <a:xfrm>
            <a:off x="2075675" y="5810110"/>
            <a:ext cx="6593215" cy="461665"/>
          </a:xfrm>
          <a:prstGeom prst="rect">
            <a:avLst/>
          </a:prstGeom>
          <a:noFill/>
        </p:spPr>
        <p:txBody>
          <a:bodyPr wrap="none" rtlCol="0">
            <a:spAutoFit/>
          </a:bodyPr>
          <a:lstStyle/>
          <a:p>
            <a:r>
              <a:rPr lang="ru-RU" sz="2400" dirty="0" smtClean="0"/>
              <a:t>Убили, добавив в среду антибиотик тетрациклин</a:t>
            </a:r>
            <a:endParaRPr lang="ru-RU" sz="2400" dirty="0"/>
          </a:p>
        </p:txBody>
      </p:sp>
      <p:cxnSp>
        <p:nvCxnSpPr>
          <p:cNvPr id="7" name="Straight Arrow Connector 6"/>
          <p:cNvCxnSpPr/>
          <p:nvPr/>
        </p:nvCxnSpPr>
        <p:spPr>
          <a:xfrm flipV="1">
            <a:off x="4802430" y="4965200"/>
            <a:ext cx="1958655" cy="84491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fld id="{51B0424B-BA00-4C1D-946A-CCF19F3E8C64}" type="slidenum">
              <a:rPr lang="ru-RU" smtClean="0"/>
              <a:pPr/>
              <a:t>6</a:t>
            </a:fld>
            <a:endParaRPr lang="ru-RU"/>
          </a:p>
        </p:txBody>
      </p:sp>
      <p:sp>
        <p:nvSpPr>
          <p:cNvPr id="6" name="Rectangle 2"/>
          <p:cNvSpPr>
            <a:spLocks noChangeArrowheads="1"/>
          </p:cNvSpPr>
          <p:nvPr/>
        </p:nvSpPr>
        <p:spPr bwMode="auto">
          <a:xfrm>
            <a:off x="193830" y="87765"/>
            <a:ext cx="8905002" cy="6740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altLang="en-US" sz="1600" dirty="0" smtClean="0">
                <a:latin typeface="Courier New" panose="02070309020205020404" pitchFamily="49" charset="0"/>
                <a:cs typeface="Courier New" panose="02070309020205020404" pitchFamily="49" charset="0"/>
              </a:rPr>
              <a:t>CCAAGGGTTGAAAAGAAAAAGCTTGATGGCTTTATGGGTAGAATTCGATCTGTCTATCCAGTTGCGTCAC</a:t>
            </a:r>
          </a:p>
          <a:p>
            <a:pPr lvl="0" eaLnBrk="0" fontAlgn="base" hangingPunct="0">
              <a:spcBef>
                <a:spcPct val="0"/>
              </a:spcBef>
              <a:spcAft>
                <a:spcPct val="0"/>
              </a:spcAft>
            </a:pPr>
            <a:r>
              <a:rPr lang="en-US" altLang="en-US" sz="1600" dirty="0">
                <a:latin typeface="Courier New" panose="02070309020205020404" pitchFamily="49" charset="0"/>
                <a:cs typeface="Courier New" panose="02070309020205020404" pitchFamily="49" charset="0"/>
              </a:rPr>
              <a:t>CAAATGAATGCAACCAAATGTGCCTTTCAACTCTCATGAAGTGTGATCATTGTGGTGAAACTTCATGGCA</a:t>
            </a:r>
          </a:p>
          <a:p>
            <a:pPr lvl="0" eaLnBrk="0" fontAlgn="base" hangingPunct="0">
              <a:spcBef>
                <a:spcPct val="0"/>
              </a:spcBef>
              <a:spcAft>
                <a:spcPct val="0"/>
              </a:spcAft>
            </a:pPr>
            <a:r>
              <a:rPr lang="en-US" altLang="en-US" sz="1600" dirty="0">
                <a:latin typeface="Courier New" panose="02070309020205020404" pitchFamily="49" charset="0"/>
                <a:cs typeface="Courier New" panose="02070309020205020404" pitchFamily="49" charset="0"/>
              </a:rPr>
              <a:t>GACGGGCGATTTTGTTAAAGCCACTTGCGAATTTTGTGGCACTGAGAATTTGACTAAAGAAGGTGCCACT</a:t>
            </a:r>
          </a:p>
          <a:p>
            <a:pPr lvl="0" eaLnBrk="0" fontAlgn="base" hangingPunct="0">
              <a:spcBef>
                <a:spcPct val="0"/>
              </a:spcBef>
              <a:spcAft>
                <a:spcPct val="0"/>
              </a:spcAft>
            </a:pPr>
            <a:r>
              <a:rPr lang="en-US" altLang="en-US" sz="1600" dirty="0">
                <a:latin typeface="Courier New" panose="02070309020205020404" pitchFamily="49" charset="0"/>
                <a:cs typeface="Courier New" panose="02070309020205020404" pitchFamily="49" charset="0"/>
              </a:rPr>
              <a:t>ACTTGTGGTTACTTACCCCAAAATGCTGTTGTTAAAATTTATTGTCCAGCATGTCACAATTCAGAAGTAG</a:t>
            </a:r>
          </a:p>
          <a:p>
            <a:pPr lvl="0" eaLnBrk="0" fontAlgn="base" hangingPunct="0">
              <a:spcBef>
                <a:spcPct val="0"/>
              </a:spcBef>
              <a:spcAft>
                <a:spcPct val="0"/>
              </a:spcAft>
            </a:pPr>
            <a:r>
              <a:rPr lang="en-US" altLang="en-US" sz="1600" dirty="0">
                <a:latin typeface="Courier New" panose="02070309020205020404" pitchFamily="49" charset="0"/>
                <a:cs typeface="Courier New" panose="02070309020205020404" pitchFamily="49" charset="0"/>
              </a:rPr>
              <a:t>GACCTGAGCATAGTCTTGCCGAATACCATAATGAATCTGGCTTGAAAACCATTCTTCGTAAGGGTGGTCG</a:t>
            </a:r>
          </a:p>
          <a:p>
            <a:pPr lvl="0" eaLnBrk="0" fontAlgn="base" hangingPunct="0">
              <a:spcBef>
                <a:spcPct val="0"/>
              </a:spcBef>
              <a:spcAft>
                <a:spcPct val="0"/>
              </a:spcAft>
            </a:pPr>
            <a:r>
              <a:rPr lang="en-US" altLang="en-US" sz="1600" dirty="0">
                <a:latin typeface="Courier New" panose="02070309020205020404" pitchFamily="49" charset="0"/>
                <a:cs typeface="Courier New" panose="02070309020205020404" pitchFamily="49" charset="0"/>
              </a:rPr>
              <a:t>CACTATTGCCTTTGGAGGCTGTGTGTTCTCTTATGTTGGTTGCCATAACAAGTGTGCCTATTGGGTTCCA</a:t>
            </a:r>
          </a:p>
          <a:p>
            <a:pPr lvl="0" eaLnBrk="0" fontAlgn="base" hangingPunct="0">
              <a:spcBef>
                <a:spcPct val="0"/>
              </a:spcBef>
              <a:spcAft>
                <a:spcPct val="0"/>
              </a:spcAft>
            </a:pPr>
            <a:r>
              <a:rPr lang="en-US" altLang="en-US" sz="1600" dirty="0">
                <a:latin typeface="Courier New" panose="02070309020205020404" pitchFamily="49" charset="0"/>
                <a:cs typeface="Courier New" panose="02070309020205020404" pitchFamily="49" charset="0"/>
              </a:rPr>
              <a:t>CGTGCTAGCGCTAACATAGGTTGTAACCATACAGGTGTTGTTGGAGAAGGTTCCGAAGGTCTTAATGACA</a:t>
            </a:r>
          </a:p>
          <a:p>
            <a:pPr lvl="0" eaLnBrk="0" fontAlgn="base" hangingPunct="0">
              <a:spcBef>
                <a:spcPct val="0"/>
              </a:spcBef>
              <a:spcAft>
                <a:spcPct val="0"/>
              </a:spcAft>
            </a:pPr>
            <a:r>
              <a:rPr lang="en-US" altLang="en-US" sz="1600" dirty="0">
                <a:latin typeface="Courier New" panose="02070309020205020404" pitchFamily="49" charset="0"/>
                <a:cs typeface="Courier New" panose="02070309020205020404" pitchFamily="49" charset="0"/>
              </a:rPr>
              <a:t>ACCTTCTTGAAATACTCCAAAAAGAGAAAGTCAACATCAATATTGTTGGTGACTTTAAACTTAATGAAGA</a:t>
            </a:r>
          </a:p>
          <a:p>
            <a:pPr lvl="0" eaLnBrk="0" fontAlgn="base" hangingPunct="0">
              <a:spcBef>
                <a:spcPct val="0"/>
              </a:spcBef>
              <a:spcAft>
                <a:spcPct val="0"/>
              </a:spcAft>
            </a:pPr>
            <a:r>
              <a:rPr lang="en-US" altLang="en-US" sz="1600" dirty="0">
                <a:latin typeface="Courier New" panose="02070309020205020404" pitchFamily="49" charset="0"/>
                <a:cs typeface="Courier New" panose="02070309020205020404" pitchFamily="49" charset="0"/>
              </a:rPr>
              <a:t>GATCGCCATTATTTTGGCATCTTTTTCTGCTTCCACAAGTGCTTTTGTGGAAACTGTGAAAGGTTTGGAT</a:t>
            </a:r>
          </a:p>
          <a:p>
            <a:pPr lvl="0" eaLnBrk="0" fontAlgn="base" hangingPunct="0">
              <a:spcBef>
                <a:spcPct val="0"/>
              </a:spcBef>
              <a:spcAft>
                <a:spcPct val="0"/>
              </a:spcAft>
            </a:pPr>
            <a:r>
              <a:rPr lang="en-US" altLang="en-US" sz="1600" dirty="0">
                <a:latin typeface="Courier New" panose="02070309020205020404" pitchFamily="49" charset="0"/>
                <a:cs typeface="Courier New" panose="02070309020205020404" pitchFamily="49" charset="0"/>
              </a:rPr>
              <a:t>TATAAAGCATTCAAACAAATTGTTGAATCCTGTGGTAATTTTAAAGTTACAAAAGGAAAAGCTAAAAAAG</a:t>
            </a:r>
          </a:p>
          <a:p>
            <a:pPr lvl="0" eaLnBrk="0" fontAlgn="base" hangingPunct="0">
              <a:spcBef>
                <a:spcPct val="0"/>
              </a:spcBef>
              <a:spcAft>
                <a:spcPct val="0"/>
              </a:spcAft>
            </a:pPr>
            <a:r>
              <a:rPr lang="en-US" altLang="en-US" sz="1600" dirty="0">
                <a:latin typeface="Courier New" panose="02070309020205020404" pitchFamily="49" charset="0"/>
                <a:cs typeface="Courier New" panose="02070309020205020404" pitchFamily="49" charset="0"/>
              </a:rPr>
              <a:t>GTGCCTGGAATATTGGTGAACAGAAATCAATACTGAGTCCTCTTTATGCATTTGCATCAGAGGCTGCTCG</a:t>
            </a:r>
          </a:p>
          <a:p>
            <a:pPr lvl="0" eaLnBrk="0" fontAlgn="base" hangingPunct="0">
              <a:spcBef>
                <a:spcPct val="0"/>
              </a:spcBef>
              <a:spcAft>
                <a:spcPct val="0"/>
              </a:spcAft>
            </a:pPr>
            <a:r>
              <a:rPr lang="en-US" altLang="en-US" sz="1600" dirty="0">
                <a:latin typeface="Courier New" panose="02070309020205020404" pitchFamily="49" charset="0"/>
                <a:cs typeface="Courier New" panose="02070309020205020404" pitchFamily="49" charset="0"/>
              </a:rPr>
              <a:t>TGTTGTACGATCAATTTTCTCCCGCACTCTTGAAACTGCTCAAAATTCTGTGCGTGTTTTACAGAAGGCC</a:t>
            </a:r>
          </a:p>
          <a:p>
            <a:pPr lvl="0" eaLnBrk="0" fontAlgn="base" hangingPunct="0">
              <a:spcBef>
                <a:spcPct val="0"/>
              </a:spcBef>
              <a:spcAft>
                <a:spcPct val="0"/>
              </a:spcAft>
            </a:pPr>
            <a:r>
              <a:rPr lang="en-US" altLang="en-US" sz="1600" dirty="0">
                <a:latin typeface="Courier New" panose="02070309020205020404" pitchFamily="49" charset="0"/>
                <a:cs typeface="Courier New" panose="02070309020205020404" pitchFamily="49" charset="0"/>
              </a:rPr>
              <a:t>GCTATAACAATACTAGATGGAATTTCACAGTATTCACTGAGACTCATTGATGCTATGATGTTCACATCTG</a:t>
            </a:r>
          </a:p>
          <a:p>
            <a:pPr lvl="0" eaLnBrk="0" fontAlgn="base" hangingPunct="0">
              <a:spcBef>
                <a:spcPct val="0"/>
              </a:spcBef>
              <a:spcAft>
                <a:spcPct val="0"/>
              </a:spcAft>
            </a:pPr>
            <a:r>
              <a:rPr lang="en-US" altLang="en-US" sz="1600" dirty="0">
                <a:latin typeface="Courier New" panose="02070309020205020404" pitchFamily="49" charset="0"/>
                <a:cs typeface="Courier New" panose="02070309020205020404" pitchFamily="49" charset="0"/>
              </a:rPr>
              <a:t>ATTTGGCTACTAACAATCTAGTTGTAATGGCCTACATTACAGGTGGTGTTGTTCAGTTGACTTCGCAGTG</a:t>
            </a:r>
          </a:p>
          <a:p>
            <a:pPr lvl="0" eaLnBrk="0" fontAlgn="base" hangingPunct="0">
              <a:spcBef>
                <a:spcPct val="0"/>
              </a:spcBef>
              <a:spcAft>
                <a:spcPct val="0"/>
              </a:spcAft>
            </a:pPr>
            <a:r>
              <a:rPr lang="en-US" altLang="en-US" sz="1600" dirty="0">
                <a:latin typeface="Courier New" panose="02070309020205020404" pitchFamily="49" charset="0"/>
                <a:cs typeface="Courier New" panose="02070309020205020404" pitchFamily="49" charset="0"/>
              </a:rPr>
              <a:t>GCTAACTAACATCTTTGGCACTGTTTATGAAAAACTCAAACCCGTCCTTGATTGGCTTGAAGAGAAGTTT</a:t>
            </a:r>
          </a:p>
          <a:p>
            <a:pPr lvl="0" eaLnBrk="0" fontAlgn="base" hangingPunct="0">
              <a:spcBef>
                <a:spcPct val="0"/>
              </a:spcBef>
              <a:spcAft>
                <a:spcPct val="0"/>
              </a:spcAft>
            </a:pPr>
            <a:r>
              <a:rPr lang="en-US" altLang="en-US" sz="1600" dirty="0">
                <a:latin typeface="Courier New" panose="02070309020205020404" pitchFamily="49" charset="0"/>
                <a:cs typeface="Courier New" panose="02070309020205020404" pitchFamily="49" charset="0"/>
              </a:rPr>
              <a:t>AAGGAAGGTGTAGAGTTTCTTAGAGACGGTTGGGAAATTGTTAAATTTATCTCAACCTGTGCTTGTGAAA</a:t>
            </a:r>
          </a:p>
          <a:p>
            <a:pPr lvl="0" eaLnBrk="0" fontAlgn="base" hangingPunct="0">
              <a:spcBef>
                <a:spcPct val="0"/>
              </a:spcBef>
              <a:spcAft>
                <a:spcPct val="0"/>
              </a:spcAft>
            </a:pPr>
            <a:r>
              <a:rPr lang="en-US" altLang="en-US" sz="1600" dirty="0">
                <a:latin typeface="Courier New" panose="02070309020205020404" pitchFamily="49" charset="0"/>
                <a:cs typeface="Courier New" panose="02070309020205020404" pitchFamily="49" charset="0"/>
              </a:rPr>
              <a:t>TTGTCGGTGGACAAATTGTCACCTGTGCAAAGGAAATTAAGGAGAGTGTTCAGACATTCTTTAAGCTTGT</a:t>
            </a:r>
          </a:p>
          <a:p>
            <a:pPr lvl="0" eaLnBrk="0" fontAlgn="base" hangingPunct="0">
              <a:spcBef>
                <a:spcPct val="0"/>
              </a:spcBef>
              <a:spcAft>
                <a:spcPct val="0"/>
              </a:spcAft>
            </a:pPr>
            <a:r>
              <a:rPr lang="en-US" altLang="en-US" sz="1600" dirty="0">
                <a:latin typeface="Courier New" panose="02070309020205020404" pitchFamily="49" charset="0"/>
                <a:cs typeface="Courier New" panose="02070309020205020404" pitchFamily="49" charset="0"/>
              </a:rPr>
              <a:t>AAATAAATTTTTGGCTTTGTGTGCTGACTCTATCATTATTGGTGGAGCTAAACTTAAAGCCTTGAATTTA</a:t>
            </a:r>
          </a:p>
          <a:p>
            <a:pPr lvl="0" eaLnBrk="0" fontAlgn="base" hangingPunct="0">
              <a:spcBef>
                <a:spcPct val="0"/>
              </a:spcBef>
              <a:spcAft>
                <a:spcPct val="0"/>
              </a:spcAft>
            </a:pPr>
            <a:r>
              <a:rPr lang="en-US" altLang="en-US" sz="1600" dirty="0">
                <a:latin typeface="Courier New" panose="02070309020205020404" pitchFamily="49" charset="0"/>
                <a:cs typeface="Courier New" panose="02070309020205020404" pitchFamily="49" charset="0"/>
              </a:rPr>
              <a:t>GGTGAAACATTTGTCACGCACTCAAAGGGATTGTACAGAAAGTGTGTTAAATCCAGAGAAGAAACTGGCC</a:t>
            </a:r>
          </a:p>
          <a:p>
            <a:pPr lvl="0" eaLnBrk="0" fontAlgn="base" hangingPunct="0">
              <a:spcBef>
                <a:spcPct val="0"/>
              </a:spcBef>
              <a:spcAft>
                <a:spcPct val="0"/>
              </a:spcAft>
            </a:pPr>
            <a:r>
              <a:rPr lang="en-US" altLang="en-US" sz="1600" dirty="0">
                <a:latin typeface="Courier New" panose="02070309020205020404" pitchFamily="49" charset="0"/>
                <a:cs typeface="Courier New" panose="02070309020205020404" pitchFamily="49" charset="0"/>
              </a:rPr>
              <a:t>TACTCATGCCTCTAAAAGCCCCAAAAGAAATTATCTTCTTAGAGGGAGAAACACTTCCCACAGAAGTGTT</a:t>
            </a:r>
          </a:p>
          <a:p>
            <a:pPr lvl="0" eaLnBrk="0" fontAlgn="base" hangingPunct="0">
              <a:spcBef>
                <a:spcPct val="0"/>
              </a:spcBef>
              <a:spcAft>
                <a:spcPct val="0"/>
              </a:spcAft>
            </a:pPr>
            <a:r>
              <a:rPr lang="en-US" altLang="en-US" sz="1600" dirty="0">
                <a:latin typeface="Courier New" panose="02070309020205020404" pitchFamily="49" charset="0"/>
                <a:cs typeface="Courier New" panose="02070309020205020404" pitchFamily="49" charset="0"/>
              </a:rPr>
              <a:t>AACAGAGGAAGTTGTCTTGAAAACTGGTGATTTACAACCATTAGAACAACCTACTAGTGAAGCTGTTGAA</a:t>
            </a:r>
          </a:p>
          <a:p>
            <a:pPr lvl="0" eaLnBrk="0" fontAlgn="base" hangingPunct="0">
              <a:spcBef>
                <a:spcPct val="0"/>
              </a:spcBef>
              <a:spcAft>
                <a:spcPct val="0"/>
              </a:spcAft>
            </a:pPr>
            <a:r>
              <a:rPr lang="en-US" altLang="en-US" sz="1600" dirty="0">
                <a:latin typeface="Courier New" panose="02070309020205020404" pitchFamily="49" charset="0"/>
                <a:cs typeface="Courier New" panose="02070309020205020404" pitchFamily="49" charset="0"/>
              </a:rPr>
              <a:t>GCTCCATTGGTTGGTACACCAGTTTGTATTAACGGGCTTATGTTGCTCGAAATCAAAGACACAGAAAAGT</a:t>
            </a:r>
          </a:p>
          <a:p>
            <a:pPr lvl="0" eaLnBrk="0" fontAlgn="base" hangingPunct="0">
              <a:spcBef>
                <a:spcPct val="0"/>
              </a:spcBef>
              <a:spcAft>
                <a:spcPct val="0"/>
              </a:spcAft>
            </a:pPr>
            <a:r>
              <a:rPr lang="en-US" altLang="en-US" sz="1600" dirty="0">
                <a:latin typeface="Courier New" panose="02070309020205020404" pitchFamily="49" charset="0"/>
                <a:cs typeface="Courier New" panose="02070309020205020404" pitchFamily="49" charset="0"/>
              </a:rPr>
              <a:t>ACTGTGCCCTTGCACCTAATATGATGGTAACAAACAATACCTTCACACTCAAAGGCGGTGCACCAACAAA</a:t>
            </a:r>
          </a:p>
          <a:p>
            <a:pPr lvl="0" eaLnBrk="0" fontAlgn="base" hangingPunct="0">
              <a:spcBef>
                <a:spcPct val="0"/>
              </a:spcBef>
              <a:spcAft>
                <a:spcPct val="0"/>
              </a:spcAft>
            </a:pPr>
            <a:r>
              <a:rPr lang="en-US" altLang="en-US" sz="1600" dirty="0">
                <a:latin typeface="Courier New" panose="02070309020205020404" pitchFamily="49" charset="0"/>
                <a:cs typeface="Courier New" panose="02070309020205020404" pitchFamily="49" charset="0"/>
              </a:rPr>
              <a:t>GGTTACTTTTGGTGATGACACTGTGATAGAAGTGCAAGGTTACAAGAGTGTGAATATCACTTTTGAACTT</a:t>
            </a:r>
          </a:p>
          <a:p>
            <a:pPr lvl="0" eaLnBrk="0" fontAlgn="base" hangingPunct="0">
              <a:spcBef>
                <a:spcPct val="0"/>
              </a:spcBef>
              <a:spcAft>
                <a:spcPct val="0"/>
              </a:spcAft>
            </a:pPr>
            <a:r>
              <a:rPr lang="en-US" altLang="en-US" sz="1600" dirty="0">
                <a:latin typeface="Courier New" panose="02070309020205020404" pitchFamily="49" charset="0"/>
                <a:cs typeface="Courier New" panose="02070309020205020404" pitchFamily="49" charset="0"/>
              </a:rPr>
              <a:t>GATGAAAGGATTGATAAAGTACTTAATGAGAAGTGCTCTGCCTATACAGTTGAACTCGGTACAGAAGTAA</a:t>
            </a:r>
          </a:p>
          <a:p>
            <a:pPr lvl="0" eaLnBrk="0" fontAlgn="base" hangingPunct="0">
              <a:spcBef>
                <a:spcPct val="0"/>
              </a:spcBef>
              <a:spcAft>
                <a:spcPct val="0"/>
              </a:spcAft>
            </a:pPr>
            <a:r>
              <a:rPr lang="en-US" altLang="en-US" sz="1600" dirty="0">
                <a:latin typeface="Courier New" panose="02070309020205020404" pitchFamily="49" charset="0"/>
                <a:cs typeface="Courier New" panose="02070309020205020404" pitchFamily="49" charset="0"/>
              </a:rPr>
              <a:t>ATGAGTTCGCCTGTGTTGTGGCAGATGCTGTCATAAAAACTTTGCAACCAGTATCTGAATTACTTACACC</a:t>
            </a:r>
          </a:p>
          <a:p>
            <a:pPr lvl="0" eaLnBrk="0" fontAlgn="base" hangingPunct="0">
              <a:spcBef>
                <a:spcPct val="0"/>
              </a:spcBef>
              <a:spcAft>
                <a:spcPct val="0"/>
              </a:spcAft>
            </a:pPr>
            <a:r>
              <a:rPr lang="en-US" altLang="en-US" sz="1600" dirty="0" smtClean="0">
                <a:latin typeface="Courier New" panose="02070309020205020404" pitchFamily="49" charset="0"/>
                <a:cs typeface="Courier New" panose="02070309020205020404" pitchFamily="49" charset="0"/>
              </a:rPr>
              <a:t>ACTGGGCATTGATTTAGATGAGTGGAGTATGGCTACATACTACTTATTTGATGAGTCTGGTGAGTTTAAA</a:t>
            </a:r>
            <a:r>
              <a:rPr kumimoji="0" lang="en-US" altLang="en-US" sz="105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endParaRPr kumimoji="0" lang="en-US" altLang="en-US" sz="3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20262726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Ребенок от трех родителей</a:t>
            </a:r>
            <a:endParaRPr lang="ru-RU" dirty="0"/>
          </a:p>
        </p:txBody>
      </p:sp>
      <p:sp>
        <p:nvSpPr>
          <p:cNvPr id="3" name="Текст 2"/>
          <p:cNvSpPr>
            <a:spLocks noGrp="1"/>
          </p:cNvSpPr>
          <p:nvPr>
            <p:ph type="body" idx="1"/>
          </p:nvPr>
        </p:nvSpPr>
        <p:spPr/>
        <p:txBody>
          <a:bodyPr>
            <a:normAutofit/>
          </a:bodyPr>
          <a:lstStyle/>
          <a:p>
            <a:r>
              <a:rPr lang="ru-RU" sz="2800" dirty="0" smtClean="0"/>
              <a:t>Как родить здорового ребенка матери с тяжелой наследственностью в </a:t>
            </a:r>
            <a:r>
              <a:rPr lang="ru-RU" sz="2800" dirty="0" err="1" smtClean="0"/>
              <a:t>митохондриальной</a:t>
            </a:r>
            <a:r>
              <a:rPr lang="ru-RU" sz="2800" dirty="0" smtClean="0"/>
              <a:t> ДНК</a:t>
            </a:r>
            <a:endParaRPr lang="ru-RU" sz="2800" dirty="0"/>
          </a:p>
        </p:txBody>
      </p:sp>
      <p:sp>
        <p:nvSpPr>
          <p:cNvPr id="4" name="Номер слайда 3"/>
          <p:cNvSpPr>
            <a:spLocks noGrp="1"/>
          </p:cNvSpPr>
          <p:nvPr>
            <p:ph type="sldNum" sz="quarter" idx="12"/>
          </p:nvPr>
        </p:nvSpPr>
        <p:spPr/>
        <p:txBody>
          <a:bodyPr/>
          <a:lstStyle/>
          <a:p>
            <a:fld id="{51B0424B-BA00-4C1D-946A-CCF19F3E8C64}" type="slidenum">
              <a:rPr lang="ru-RU" smtClean="0"/>
              <a:pPr/>
              <a:t>60</a:t>
            </a:fld>
            <a:endParaRPr lang="ru-RU"/>
          </a:p>
        </p:txBody>
      </p:sp>
    </p:spTree>
    <p:extLst>
      <p:ext uri="{BB962C8B-B14F-4D97-AF65-F5344CB8AC3E}">
        <p14:creationId xmlns:p14="http://schemas.microsoft.com/office/powerpoint/2010/main" val="5566531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3920" y="0"/>
            <a:ext cx="8416160" cy="1700775"/>
          </a:xfrm>
        </p:spPr>
        <p:txBody>
          <a:bodyPr>
            <a:normAutofit fontScale="90000"/>
          </a:bodyPr>
          <a:lstStyle/>
          <a:p>
            <a:r>
              <a:rPr lang="ru-RU" dirty="0" smtClean="0"/>
              <a:t>Возможны ли манипуляции с геномом человека?</a:t>
            </a:r>
            <a:br>
              <a:rPr lang="ru-RU" dirty="0" smtClean="0"/>
            </a:br>
            <a:r>
              <a:rPr lang="en-US" dirty="0" smtClean="0"/>
              <a:t>“</a:t>
            </a:r>
            <a:r>
              <a:rPr lang="ru-RU" dirty="0" smtClean="0"/>
              <a:t>Ребенок от трех родителей</a:t>
            </a:r>
            <a:r>
              <a:rPr lang="en-US" dirty="0" smtClean="0"/>
              <a:t>”</a:t>
            </a:r>
            <a:endParaRPr lang="ru-RU" dirty="0"/>
          </a:p>
        </p:txBody>
      </p:sp>
      <p:sp>
        <p:nvSpPr>
          <p:cNvPr id="4" name="Номер слайда 3"/>
          <p:cNvSpPr>
            <a:spLocks noGrp="1"/>
          </p:cNvSpPr>
          <p:nvPr>
            <p:ph type="sldNum" sz="quarter" idx="12"/>
          </p:nvPr>
        </p:nvSpPr>
        <p:spPr/>
        <p:txBody>
          <a:bodyPr/>
          <a:lstStyle/>
          <a:p>
            <a:fld id="{51B0424B-BA00-4C1D-946A-CCF19F3E8C64}" type="slidenum">
              <a:rPr lang="ru-RU" smtClean="0"/>
              <a:pPr/>
              <a:t>61</a:t>
            </a:fld>
            <a:endParaRPr lang="ru-RU"/>
          </a:p>
        </p:txBody>
      </p:sp>
      <p:pic>
        <p:nvPicPr>
          <p:cNvPr id="5" name="Picture 2" descr="http://binaryapi.ap.org/a359bc099b0e473f92c0c9bf3416f4a3/460x.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49545" y="1931205"/>
            <a:ext cx="4381500" cy="2914650"/>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4379975" y="4888390"/>
            <a:ext cx="3878049" cy="369332"/>
          </a:xfrm>
          <a:prstGeom prst="rect">
            <a:avLst/>
          </a:prstGeom>
        </p:spPr>
        <p:txBody>
          <a:bodyPr wrap="none">
            <a:spAutoFit/>
          </a:bodyPr>
          <a:lstStyle/>
          <a:p>
            <a:r>
              <a:rPr lang="en-US" dirty="0">
                <a:latin typeface="arial" panose="020B0604020202020204" pitchFamily="34" charset="0"/>
              </a:rPr>
              <a:t>Emma Foster, 17, of Red Bank, N.J.</a:t>
            </a:r>
            <a:endParaRPr lang="ru-RU" dirty="0"/>
          </a:p>
        </p:txBody>
      </p:sp>
      <p:sp>
        <p:nvSpPr>
          <p:cNvPr id="7" name="TextBox 6"/>
          <p:cNvSpPr txBox="1"/>
          <p:nvPr/>
        </p:nvSpPr>
        <p:spPr>
          <a:xfrm>
            <a:off x="501070" y="2392065"/>
            <a:ext cx="3341235" cy="1815882"/>
          </a:xfrm>
          <a:prstGeom prst="rect">
            <a:avLst/>
          </a:prstGeom>
          <a:noFill/>
        </p:spPr>
        <p:txBody>
          <a:bodyPr wrap="square" rtlCol="0">
            <a:spAutoFit/>
          </a:bodyPr>
          <a:lstStyle/>
          <a:p>
            <a:r>
              <a:rPr lang="ru-RU" sz="2800" dirty="0" smtClean="0"/>
              <a:t>В полной мере – нет</a:t>
            </a:r>
          </a:p>
          <a:p>
            <a:endParaRPr lang="ru-RU" sz="2800" dirty="0" smtClean="0"/>
          </a:p>
          <a:p>
            <a:r>
              <a:rPr lang="ru-RU" sz="2800" dirty="0" smtClean="0"/>
              <a:t>Частично да – в медицинских целях</a:t>
            </a:r>
            <a:endParaRPr lang="el-GR" sz="2800" dirty="0"/>
          </a:p>
        </p:txBody>
      </p:sp>
      <p:sp>
        <p:nvSpPr>
          <p:cNvPr id="8" name="TextBox 7"/>
          <p:cNvSpPr txBox="1"/>
          <p:nvPr/>
        </p:nvSpPr>
        <p:spPr>
          <a:xfrm>
            <a:off x="3995924" y="5348892"/>
            <a:ext cx="4954245" cy="1200329"/>
          </a:xfrm>
          <a:prstGeom prst="rect">
            <a:avLst/>
          </a:prstGeom>
          <a:noFill/>
        </p:spPr>
        <p:txBody>
          <a:bodyPr wrap="square" rtlCol="0">
            <a:spAutoFit/>
          </a:bodyPr>
          <a:lstStyle/>
          <a:p>
            <a:r>
              <a:rPr lang="ru-RU" sz="2400" dirty="0" smtClean="0"/>
              <a:t>Мать Эммы не могла родить здорового ребенка  из-за мутации в </a:t>
            </a:r>
            <a:r>
              <a:rPr lang="ru-RU" sz="2400" dirty="0" err="1" smtClean="0"/>
              <a:t>митохондриальных</a:t>
            </a:r>
            <a:r>
              <a:rPr lang="ru-RU" sz="2400" dirty="0" smtClean="0"/>
              <a:t> ДНК</a:t>
            </a:r>
            <a:endParaRPr lang="el-GR" sz="2400" dirty="0"/>
          </a:p>
        </p:txBody>
      </p:sp>
    </p:spTree>
    <p:extLst>
      <p:ext uri="{BB962C8B-B14F-4D97-AF65-F5344CB8AC3E}">
        <p14:creationId xmlns:p14="http://schemas.microsoft.com/office/powerpoint/2010/main" val="82443247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9015"/>
            <a:ext cx="8229600" cy="696442"/>
          </a:xfrm>
        </p:spPr>
        <p:txBody>
          <a:bodyPr>
            <a:normAutofit fontScale="90000"/>
          </a:bodyPr>
          <a:lstStyle/>
          <a:p>
            <a:r>
              <a:rPr lang="ru-RU" dirty="0" smtClean="0"/>
              <a:t>Геном человека</a:t>
            </a:r>
            <a:endParaRPr lang="ru-RU" dirty="0"/>
          </a:p>
        </p:txBody>
      </p:sp>
      <p:sp>
        <p:nvSpPr>
          <p:cNvPr id="3" name="Номер слайда 2"/>
          <p:cNvSpPr>
            <a:spLocks noGrp="1"/>
          </p:cNvSpPr>
          <p:nvPr>
            <p:ph type="sldNum" sz="quarter" idx="12"/>
          </p:nvPr>
        </p:nvSpPr>
        <p:spPr/>
        <p:txBody>
          <a:bodyPr/>
          <a:lstStyle/>
          <a:p>
            <a:fld id="{51B0424B-BA00-4C1D-946A-CCF19F3E8C64}" type="slidenum">
              <a:rPr lang="ru-RU" smtClean="0"/>
              <a:pPr/>
              <a:t>62</a:t>
            </a:fld>
            <a:endParaRPr lang="ru-RU" dirty="0"/>
          </a:p>
        </p:txBody>
      </p:sp>
      <p:grpSp>
        <p:nvGrpSpPr>
          <p:cNvPr id="4" name="Группа 3"/>
          <p:cNvGrpSpPr/>
          <p:nvPr/>
        </p:nvGrpSpPr>
        <p:grpSpPr>
          <a:xfrm>
            <a:off x="78615" y="779055"/>
            <a:ext cx="8986770" cy="4954246"/>
            <a:chOff x="328452" y="1280273"/>
            <a:chExt cx="8370220" cy="4297454"/>
          </a:xfrm>
        </p:grpSpPr>
        <p:pic>
          <p:nvPicPr>
            <p:cNvPr id="7" name="Picture 5"/>
            <p:cNvPicPr>
              <a:picLocks noChangeAspect="1" noChangeArrowheads="1"/>
            </p:cNvPicPr>
            <p:nvPr/>
          </p:nvPicPr>
          <p:blipFill rotWithShape="1">
            <a:blip r:embed="rId2" cstate="print"/>
            <a:srcRect l="1400" r="5800"/>
            <a:stretch/>
          </p:blipFill>
          <p:spPr bwMode="auto">
            <a:xfrm>
              <a:off x="328452" y="1280273"/>
              <a:ext cx="8352000" cy="4297454"/>
            </a:xfrm>
            <a:prstGeom prst="rect">
              <a:avLst/>
            </a:prstGeom>
            <a:noFill/>
            <a:ln w="9525">
              <a:noFill/>
              <a:miter lim="800000"/>
              <a:headEnd/>
              <a:tailEnd/>
            </a:ln>
            <a:effectLst/>
          </p:spPr>
        </p:pic>
        <p:sp>
          <p:nvSpPr>
            <p:cNvPr id="8" name="Овал 7"/>
            <p:cNvSpPr/>
            <p:nvPr/>
          </p:nvSpPr>
          <p:spPr>
            <a:xfrm>
              <a:off x="8239882" y="4742090"/>
              <a:ext cx="458790" cy="56875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51B0424B-BA00-4C1D-946A-CCF19F3E8C64}" type="slidenum">
              <a:rPr lang="ru-RU" smtClean="0"/>
              <a:pPr/>
              <a:t>63</a:t>
            </a:fld>
            <a:endParaRPr lang="ru-RU"/>
          </a:p>
        </p:txBody>
      </p:sp>
      <p:sp>
        <p:nvSpPr>
          <p:cNvPr id="2050" name="AutoShape 2" descr="Похожее изображение"/>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2" name="AutoShape 4" descr="Похожее изображение"/>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4" name="Рисунок 3"/>
          <p:cNvPicPr>
            <a:picLocks noChangeAspect="1"/>
          </p:cNvPicPr>
          <p:nvPr/>
        </p:nvPicPr>
        <p:blipFill>
          <a:blip r:embed="rId2"/>
          <a:stretch>
            <a:fillRect/>
          </a:stretch>
        </p:blipFill>
        <p:spPr>
          <a:xfrm>
            <a:off x="1204395" y="855865"/>
            <a:ext cx="6670435" cy="5096776"/>
          </a:xfrm>
          <a:prstGeom prst="rect">
            <a:avLst/>
          </a:prstGeom>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51B0424B-BA00-4C1D-946A-CCF19F3E8C64}" type="slidenum">
              <a:rPr lang="ru-RU" smtClean="0"/>
              <a:pPr/>
              <a:t>64</a:t>
            </a:fld>
            <a:endParaRPr lang="ru-RU"/>
          </a:p>
        </p:txBody>
      </p:sp>
      <p:sp>
        <p:nvSpPr>
          <p:cNvPr id="3" name="TextBox 2"/>
          <p:cNvSpPr txBox="1"/>
          <p:nvPr/>
        </p:nvSpPr>
        <p:spPr>
          <a:xfrm>
            <a:off x="193830" y="395005"/>
            <a:ext cx="8602720" cy="6063198"/>
          </a:xfrm>
          <a:prstGeom prst="rect">
            <a:avLst/>
          </a:prstGeom>
          <a:noFill/>
        </p:spPr>
        <p:txBody>
          <a:bodyPr wrap="square" rtlCol="0">
            <a:spAutoFit/>
          </a:bodyPr>
          <a:lstStyle/>
          <a:p>
            <a:r>
              <a:rPr lang="ru-RU" sz="2800" dirty="0" err="1">
                <a:solidFill>
                  <a:srgbClr val="000000"/>
                </a:solidFill>
              </a:rPr>
              <a:t>Митохондриальная</a:t>
            </a:r>
            <a:r>
              <a:rPr lang="ru-RU" sz="2800" dirty="0">
                <a:solidFill>
                  <a:srgbClr val="000000"/>
                </a:solidFill>
              </a:rPr>
              <a:t> ДНК содержится в митохондрии – фабрике энергии в клетке</a:t>
            </a:r>
            <a:r>
              <a:rPr lang="ru-RU" sz="2800" dirty="0" smtClean="0">
                <a:solidFill>
                  <a:srgbClr val="000000"/>
                </a:solidFill>
              </a:rPr>
              <a:t>.</a:t>
            </a:r>
            <a:endParaRPr lang="en-US" sz="2800" dirty="0">
              <a:solidFill>
                <a:srgbClr val="000000"/>
              </a:solidFill>
            </a:endParaRPr>
          </a:p>
          <a:p>
            <a:pPr marL="0" lvl="1"/>
            <a:endParaRPr lang="ru-RU" altLang="ru-RU" sz="2400" dirty="0" smtClean="0">
              <a:solidFill>
                <a:srgbClr val="000000"/>
              </a:solidFill>
            </a:endParaRPr>
          </a:p>
          <a:p>
            <a:pPr marL="0" lvl="1"/>
            <a:r>
              <a:rPr lang="ru-RU" altLang="ru-RU" sz="2400" dirty="0" smtClean="0">
                <a:solidFill>
                  <a:srgbClr val="000000"/>
                </a:solidFill>
              </a:rPr>
              <a:t>Некоторые мутации в генах </a:t>
            </a:r>
            <a:r>
              <a:rPr lang="ru-RU" altLang="ru-RU" sz="2400" dirty="0" err="1" smtClean="0">
                <a:solidFill>
                  <a:srgbClr val="000000"/>
                </a:solidFill>
              </a:rPr>
              <a:t>мтДНК</a:t>
            </a:r>
            <a:r>
              <a:rPr lang="ru-RU" altLang="ru-RU" sz="2400" dirty="0" smtClean="0">
                <a:solidFill>
                  <a:srgbClr val="000000"/>
                </a:solidFill>
              </a:rPr>
              <a:t> приводят к </a:t>
            </a:r>
            <a:r>
              <a:rPr lang="ru-RU" altLang="ru-RU" sz="2400" dirty="0" err="1" smtClean="0">
                <a:solidFill>
                  <a:srgbClr val="000000"/>
                </a:solidFill>
              </a:rPr>
              <a:t>повреждениюмеханизма</a:t>
            </a:r>
            <a:r>
              <a:rPr lang="ru-RU" altLang="ru-RU" sz="2400" dirty="0" smtClean="0">
                <a:solidFill>
                  <a:srgbClr val="000000"/>
                </a:solidFill>
              </a:rPr>
              <a:t> </a:t>
            </a:r>
            <a:r>
              <a:rPr lang="ru-RU" altLang="ru-RU" sz="2400" dirty="0" err="1" smtClean="0">
                <a:solidFill>
                  <a:srgbClr val="000000"/>
                </a:solidFill>
              </a:rPr>
              <a:t>запасения</a:t>
            </a:r>
            <a:r>
              <a:rPr lang="ru-RU" altLang="ru-RU" sz="2400" dirty="0" smtClean="0">
                <a:solidFill>
                  <a:srgbClr val="000000"/>
                </a:solidFill>
              </a:rPr>
              <a:t> энергии в клетке.</a:t>
            </a:r>
          </a:p>
          <a:p>
            <a:pPr marL="0" lvl="1"/>
            <a:endParaRPr lang="ru-RU" altLang="ru-RU" sz="2400" dirty="0" smtClean="0">
              <a:solidFill>
                <a:srgbClr val="000000"/>
              </a:solidFill>
            </a:endParaRPr>
          </a:p>
          <a:p>
            <a:pPr marL="0" lvl="1"/>
            <a:r>
              <a:rPr lang="ru-RU" altLang="ru-RU" sz="2400" dirty="0" smtClean="0">
                <a:solidFill>
                  <a:srgbClr val="000000"/>
                </a:solidFill>
              </a:rPr>
              <a:t>Так, мутация </a:t>
            </a:r>
            <a:r>
              <a:rPr lang="ru-RU" altLang="ru-RU" dirty="0" smtClean="0">
                <a:solidFill>
                  <a:srgbClr val="000000"/>
                </a:solidFill>
              </a:rPr>
              <a:t>(замена</a:t>
            </a:r>
            <a:r>
              <a:rPr lang="ru-RU" altLang="ru-RU" dirty="0">
                <a:solidFill>
                  <a:srgbClr val="000000"/>
                </a:solidFill>
              </a:rPr>
              <a:t> </a:t>
            </a:r>
            <a:r>
              <a:rPr lang="ru-RU" altLang="ru-RU" dirty="0" err="1">
                <a:solidFill>
                  <a:srgbClr val="000000"/>
                </a:solidFill>
              </a:rPr>
              <a:t>тимина</a:t>
            </a:r>
            <a:r>
              <a:rPr lang="ru-RU" altLang="ru-RU" dirty="0">
                <a:solidFill>
                  <a:srgbClr val="000000"/>
                </a:solidFill>
              </a:rPr>
              <a:t> (</a:t>
            </a:r>
            <a:r>
              <a:rPr lang="en-US" altLang="ru-RU" dirty="0">
                <a:solidFill>
                  <a:srgbClr val="000000"/>
                </a:solidFill>
              </a:rPr>
              <a:t>T) </a:t>
            </a:r>
            <a:r>
              <a:rPr lang="ru-RU" altLang="ru-RU" dirty="0">
                <a:solidFill>
                  <a:srgbClr val="000000"/>
                </a:solidFill>
              </a:rPr>
              <a:t>на гуанин </a:t>
            </a:r>
            <a:r>
              <a:rPr lang="en-US" altLang="ru-RU" dirty="0">
                <a:solidFill>
                  <a:srgbClr val="000000"/>
                </a:solidFill>
              </a:rPr>
              <a:t>(G)</a:t>
            </a:r>
            <a:r>
              <a:rPr lang="ru-RU" altLang="ru-RU" dirty="0">
                <a:solidFill>
                  <a:srgbClr val="000000"/>
                </a:solidFill>
              </a:rPr>
              <a:t> в положении 8993 в </a:t>
            </a:r>
            <a:r>
              <a:rPr lang="ru-RU" altLang="ru-RU" dirty="0" err="1" smtClean="0">
                <a:solidFill>
                  <a:srgbClr val="000000"/>
                </a:solidFill>
              </a:rPr>
              <a:t>мтДНК</a:t>
            </a:r>
            <a:r>
              <a:rPr lang="ru-RU" altLang="ru-RU" dirty="0" smtClean="0">
                <a:solidFill>
                  <a:srgbClr val="000000"/>
                </a:solidFill>
              </a:rPr>
              <a:t>) </a:t>
            </a:r>
            <a:r>
              <a:rPr lang="ru-RU" altLang="ru-RU" sz="2400" dirty="0" smtClean="0">
                <a:solidFill>
                  <a:srgbClr val="000000"/>
                </a:solidFill>
              </a:rPr>
              <a:t>приводят к наследственная </a:t>
            </a:r>
            <a:r>
              <a:rPr lang="ru-RU" altLang="ru-RU" sz="2400" dirty="0" err="1" smtClean="0">
                <a:solidFill>
                  <a:srgbClr val="000000"/>
                </a:solidFill>
              </a:rPr>
              <a:t>энцефаломиопатия</a:t>
            </a:r>
            <a:r>
              <a:rPr lang="ru-RU" altLang="ru-RU" sz="2400" dirty="0" smtClean="0">
                <a:solidFill>
                  <a:srgbClr val="000000"/>
                </a:solidFill>
              </a:rPr>
              <a:t> в детском возрасте (синдром Ли).</a:t>
            </a:r>
          </a:p>
          <a:p>
            <a:pPr marL="0" lvl="1"/>
            <a:endParaRPr lang="ru-RU" sz="2400" dirty="0">
              <a:solidFill>
                <a:srgbClr val="000000"/>
              </a:solidFill>
            </a:endParaRPr>
          </a:p>
          <a:p>
            <a:pPr marL="0" lvl="1" eaLnBrk="0" fontAlgn="base" hangingPunct="0">
              <a:spcBef>
                <a:spcPct val="0"/>
              </a:spcBef>
              <a:spcAft>
                <a:spcPct val="0"/>
              </a:spcAft>
            </a:pPr>
            <a:r>
              <a:rPr lang="ru-RU" sz="2800" dirty="0">
                <a:solidFill>
                  <a:srgbClr val="000000"/>
                </a:solidFill>
              </a:rPr>
              <a:t> В зиготе (оплодотворенной яйцеклетке) все митохондрии - от мамы. </a:t>
            </a:r>
          </a:p>
          <a:p>
            <a:pPr marL="0" lvl="1" eaLnBrk="0" fontAlgn="base" hangingPunct="0">
              <a:spcBef>
                <a:spcPct val="0"/>
              </a:spcBef>
              <a:spcAft>
                <a:spcPct val="0"/>
              </a:spcAft>
            </a:pPr>
            <a:endParaRPr lang="ru-RU" sz="2800" dirty="0">
              <a:solidFill>
                <a:srgbClr val="000000"/>
              </a:solidFill>
            </a:endParaRPr>
          </a:p>
          <a:p>
            <a:pPr marL="0" lvl="1" eaLnBrk="0" fontAlgn="base" hangingPunct="0">
              <a:spcBef>
                <a:spcPct val="0"/>
              </a:spcBef>
              <a:spcAft>
                <a:spcPct val="0"/>
              </a:spcAft>
            </a:pPr>
            <a:r>
              <a:rPr lang="ru-RU" sz="2800" dirty="0">
                <a:solidFill>
                  <a:srgbClr val="000000"/>
                </a:solidFill>
              </a:rPr>
              <a:t>Папин сперматозоид представлен  в зиготе  только хромосомами, которые  попадают в ядро зиготы</a:t>
            </a:r>
            <a:endParaRPr lang="en-US" sz="2800" dirty="0" smtClean="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51B0424B-BA00-4C1D-946A-CCF19F3E8C64}" type="slidenum">
              <a:rPr lang="ru-RU" smtClean="0"/>
              <a:pPr/>
              <a:t>65</a:t>
            </a:fld>
            <a:endParaRPr lang="ru-RU"/>
          </a:p>
        </p:txBody>
      </p:sp>
      <p:sp>
        <p:nvSpPr>
          <p:cNvPr id="3" name="Номер слайда 1"/>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51B0424B-BA00-4C1D-946A-CCF19F3E8C64}" type="slidenum">
              <a:rPr kumimoji="0" lang="ru-RU"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ru-RU"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TextBox 3"/>
          <p:cNvSpPr txBox="1"/>
          <p:nvPr/>
        </p:nvSpPr>
        <p:spPr>
          <a:xfrm>
            <a:off x="232235" y="548625"/>
            <a:ext cx="8641125" cy="5970865"/>
          </a:xfrm>
          <a:prstGeom prst="rect">
            <a:avLst/>
          </a:prstGeom>
          <a:noFill/>
        </p:spPr>
        <p:txBody>
          <a:bodyPr wrap="square" rtlCol="0">
            <a:spAutoFit/>
          </a:bodyPr>
          <a:lstStyle/>
          <a:p>
            <a:pPr marL="0" lvl="1" eaLnBrk="0" fontAlgn="base" hangingPunct="0">
              <a:spcBef>
                <a:spcPct val="0"/>
              </a:spcBef>
              <a:spcAft>
                <a:spcPct val="0"/>
              </a:spcAft>
            </a:pPr>
            <a:r>
              <a:rPr lang="ru-RU" altLang="ru-RU" sz="2800" dirty="0" smtClean="0">
                <a:solidFill>
                  <a:srgbClr val="000000"/>
                </a:solidFill>
              </a:rPr>
              <a:t>Если </a:t>
            </a:r>
            <a:r>
              <a:rPr lang="ru-RU" altLang="ru-RU" sz="2800" dirty="0" err="1" smtClean="0">
                <a:solidFill>
                  <a:srgbClr val="000000"/>
                </a:solidFill>
              </a:rPr>
              <a:t>митохондриальная</a:t>
            </a:r>
            <a:r>
              <a:rPr lang="ru-RU" altLang="ru-RU" sz="2800" dirty="0" smtClean="0">
                <a:solidFill>
                  <a:srgbClr val="000000"/>
                </a:solidFill>
              </a:rPr>
              <a:t> ДНК матери содержит вредную мутацию, то она </a:t>
            </a:r>
            <a:r>
              <a:rPr lang="ru-RU" altLang="ru-RU" sz="2800" u="sng" dirty="0" smtClean="0">
                <a:solidFill>
                  <a:srgbClr val="000000"/>
                </a:solidFill>
              </a:rPr>
              <a:t>обязательно</a:t>
            </a:r>
            <a:r>
              <a:rPr lang="ru-RU" altLang="ru-RU" sz="2800" dirty="0" smtClean="0">
                <a:solidFill>
                  <a:srgbClr val="000000"/>
                </a:solidFill>
              </a:rPr>
              <a:t>  передаётся плоду. </a:t>
            </a:r>
          </a:p>
          <a:p>
            <a:pPr lvl="1" indent="-457200" eaLnBrk="0" fontAlgn="base" hangingPunct="0">
              <a:spcBef>
                <a:spcPct val="0"/>
              </a:spcBef>
              <a:spcAft>
                <a:spcPct val="0"/>
              </a:spcAft>
            </a:pPr>
            <a:endParaRPr lang="ru-RU" sz="2800" dirty="0" smtClean="0">
              <a:solidFill>
                <a:srgbClr val="000000"/>
              </a:solidFill>
            </a:endParaRPr>
          </a:p>
          <a:p>
            <a:pPr marL="0" lvl="1" eaLnBrk="0" fontAlgn="base" hangingPunct="0">
              <a:spcBef>
                <a:spcPct val="0"/>
              </a:spcBef>
              <a:spcAft>
                <a:spcPct val="0"/>
              </a:spcAft>
            </a:pPr>
            <a:r>
              <a:rPr lang="ru-RU" sz="2800" dirty="0" smtClean="0">
                <a:solidFill>
                  <a:srgbClr val="000000"/>
                </a:solidFill>
              </a:rPr>
              <a:t>Митохондрий много. В них мутации могут появляются независимо.  Клинические проявления зависят от числа митохондрий с плохой мутацией.</a:t>
            </a:r>
          </a:p>
          <a:p>
            <a:pPr marL="0" lvl="1" eaLnBrk="0" fontAlgn="base" hangingPunct="0">
              <a:spcBef>
                <a:spcPct val="0"/>
              </a:spcBef>
              <a:spcAft>
                <a:spcPct val="0"/>
              </a:spcAft>
            </a:pPr>
            <a:endParaRPr lang="ru-RU" sz="2800" dirty="0" smtClean="0">
              <a:solidFill>
                <a:srgbClr val="000000"/>
              </a:solidFill>
            </a:endParaRPr>
          </a:p>
          <a:p>
            <a:pPr marL="0" lvl="1" eaLnBrk="0" fontAlgn="base" hangingPunct="0">
              <a:spcBef>
                <a:spcPct val="0"/>
              </a:spcBef>
              <a:spcAft>
                <a:spcPct val="0"/>
              </a:spcAft>
            </a:pPr>
            <a:r>
              <a:rPr lang="ru-RU" sz="2800" dirty="0" smtClean="0">
                <a:solidFill>
                  <a:srgbClr val="000000"/>
                </a:solidFill>
              </a:rPr>
              <a:t>Поэтому у матери может не быть синдрома Ли (т.к. в ее соматических клетках мало плохих митохондрий), а в ее яйцеклетках – много митохондрий с мутациями, что приведет к болезни ребенка – если он сможет родиться.</a:t>
            </a:r>
          </a:p>
          <a:p>
            <a:pPr lvl="1" indent="-457200" eaLnBrk="0" fontAlgn="base" hangingPunct="0">
              <a:spcBef>
                <a:spcPct val="0"/>
              </a:spcBef>
              <a:spcAft>
                <a:spcPct val="0"/>
              </a:spcAft>
            </a:pPr>
            <a:endParaRPr lang="ru-RU" dirty="0" smtClean="0">
              <a:solidFill>
                <a:srgbClr val="000000"/>
              </a:solidFil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51B0424B-BA00-4C1D-946A-CCF19F3E8C64}" type="slidenum">
              <a:rPr lang="ru-RU" smtClean="0"/>
              <a:pPr/>
              <a:t>66</a:t>
            </a:fld>
            <a:endParaRPr lang="ru-RU"/>
          </a:p>
        </p:txBody>
      </p:sp>
      <p:pic>
        <p:nvPicPr>
          <p:cNvPr id="3074" name="Picture 2" descr="https://www.sciencenews.org/sites/default/files/2016/10/101716_TI_3parentbaby_inline_re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0639" y="1316725"/>
            <a:ext cx="8641125" cy="522308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32235" y="-27450"/>
            <a:ext cx="8679530" cy="1384995"/>
          </a:xfrm>
          <a:prstGeom prst="rect">
            <a:avLst/>
          </a:prstGeom>
          <a:noFill/>
        </p:spPr>
        <p:txBody>
          <a:bodyPr wrap="square" rtlCol="0">
            <a:spAutoFit/>
          </a:bodyPr>
          <a:lstStyle/>
          <a:p>
            <a:r>
              <a:rPr lang="ru-RU" sz="2800" dirty="0" smtClean="0"/>
              <a:t>Схема экстракорпорального оплодотворения с </a:t>
            </a:r>
            <a:br>
              <a:rPr lang="ru-RU" sz="2800" dirty="0" smtClean="0"/>
            </a:br>
            <a:r>
              <a:rPr lang="ru-RU" sz="2800" dirty="0" smtClean="0"/>
              <a:t>использованием </a:t>
            </a:r>
            <a:r>
              <a:rPr lang="ru-RU" sz="2800" dirty="0" err="1" smtClean="0"/>
              <a:t>митохондриальной</a:t>
            </a:r>
            <a:r>
              <a:rPr lang="ru-RU" sz="2800" dirty="0" smtClean="0"/>
              <a:t>  ДНК </a:t>
            </a:r>
            <a:br>
              <a:rPr lang="ru-RU" sz="2800" dirty="0" smtClean="0"/>
            </a:br>
            <a:r>
              <a:rPr lang="ru-RU" sz="2800" dirty="0" smtClean="0"/>
              <a:t>женщины - донора</a:t>
            </a:r>
            <a:endParaRPr lang="ru-RU" sz="2800" dirty="0"/>
          </a:p>
        </p:txBody>
      </p:sp>
    </p:spTree>
    <p:extLst>
      <p:ext uri="{BB962C8B-B14F-4D97-AF65-F5344CB8AC3E}">
        <p14:creationId xmlns:p14="http://schemas.microsoft.com/office/powerpoint/2010/main" val="261072159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51B0424B-BA00-4C1D-946A-CCF19F3E8C64}" type="slidenum">
              <a:rPr lang="ru-RU" smtClean="0"/>
              <a:pPr/>
              <a:t>67</a:t>
            </a:fld>
            <a:endParaRPr lang="ru-RU"/>
          </a:p>
        </p:txBody>
      </p:sp>
      <p:sp>
        <p:nvSpPr>
          <p:cNvPr id="3" name="Заголовок 1"/>
          <p:cNvSpPr txBox="1">
            <a:spLocks/>
          </p:cNvSpPr>
          <p:nvPr/>
        </p:nvSpPr>
        <p:spPr>
          <a:xfrm>
            <a:off x="385855" y="1239915"/>
            <a:ext cx="8410695" cy="4800625"/>
          </a:xfrm>
          <a:prstGeom prst="rect">
            <a:avLst/>
          </a:prstGeom>
        </p:spPr>
        <p:txBody>
          <a:bodyPr vert="horz" lIns="91440" tIns="45720" rIns="91440" bIns="45720" rtlCol="0" anchor="ctr">
            <a:normAutofit fontScale="52500" lnSpcReduction="2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ru-RU" sz="4400" b="0" i="0" u="none" strike="noStrike" kern="1200" cap="none" spc="0" normalizeH="0" baseline="0" noProof="0" dirty="0" smtClean="0">
                <a:ln>
                  <a:noFill/>
                </a:ln>
                <a:solidFill>
                  <a:schemeClr val="tx1"/>
                </a:solidFill>
                <a:effectLst/>
                <a:uLnTx/>
                <a:uFillTx/>
                <a:latin typeface="+mj-lt"/>
                <a:ea typeface="+mj-ea"/>
                <a:cs typeface="+mj-cs"/>
              </a:rPr>
              <a:t>Первый ребенок по такой схеме</a:t>
            </a:r>
            <a:r>
              <a:rPr kumimoji="0" lang="ru-RU" sz="4400" b="0" i="0" u="none" strike="noStrike" kern="1200" cap="none" spc="0" normalizeH="0" noProof="0" dirty="0" smtClean="0">
                <a:ln>
                  <a:noFill/>
                </a:ln>
                <a:solidFill>
                  <a:schemeClr val="tx1"/>
                </a:solidFill>
                <a:effectLst/>
                <a:uLnTx/>
                <a:uFillTx/>
                <a:latin typeface="+mj-lt"/>
                <a:ea typeface="+mj-ea"/>
                <a:cs typeface="+mj-cs"/>
              </a:rPr>
              <a:t> родился в </a:t>
            </a:r>
            <a:r>
              <a:rPr kumimoji="0" lang="ru-RU" sz="4400" b="0" i="0" u="none" strike="noStrike" kern="1200" cap="none" spc="0" normalizeH="0" baseline="0" noProof="0" dirty="0" smtClean="0">
                <a:ln>
                  <a:noFill/>
                </a:ln>
                <a:solidFill>
                  <a:schemeClr val="tx1"/>
                </a:solidFill>
                <a:effectLst/>
                <a:uLnTx/>
                <a:uFillTx/>
                <a:latin typeface="+mj-lt"/>
                <a:ea typeface="+mj-ea"/>
                <a:cs typeface="+mj-cs"/>
              </a:rPr>
              <a:t> апреле 201</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6</a:t>
            </a:r>
            <a:r>
              <a:rPr kumimoji="0" lang="ru-RU" sz="4400" b="0" i="0" u="none" strike="noStrike" kern="1200" cap="none" spc="0" normalizeH="0" baseline="0" noProof="0" dirty="0" smtClean="0">
                <a:ln>
                  <a:noFill/>
                </a:ln>
                <a:solidFill>
                  <a:schemeClr val="tx1"/>
                </a:solidFill>
                <a:effectLst/>
                <a:uLnTx/>
                <a:uFillTx/>
                <a:latin typeface="+mj-lt"/>
                <a:ea typeface="+mj-ea"/>
                <a:cs typeface="+mj-cs"/>
              </a:rPr>
              <a:t> года</a:t>
            </a:r>
          </a:p>
          <a:p>
            <a:pPr marL="0" marR="0" lvl="0" indent="0"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r>
              <a:rPr lang="ru-RU" sz="4400" noProof="0" dirty="0" smtClean="0">
                <a:latin typeface="+mj-lt"/>
                <a:ea typeface="+mj-ea"/>
                <a:cs typeface="+mj-cs"/>
              </a:rPr>
              <a:t>По юридическим причинам, экстракорпоральное зачатие </a:t>
            </a:r>
            <a:r>
              <a:rPr lang="ru-RU" sz="4400" dirty="0" smtClean="0">
                <a:latin typeface="+mj-lt"/>
                <a:ea typeface="+mj-ea"/>
                <a:cs typeface="+mj-cs"/>
              </a:rPr>
              <a:t>выполнено в Мехико, родился ребенок в Нью-Йорке.</a:t>
            </a:r>
          </a:p>
          <a:p>
            <a:pPr marL="0" marR="0" lvl="0" indent="0" defTabSz="914400" rtl="0" eaLnBrk="1" fontAlgn="auto" latinLnBrk="0" hangingPunct="1">
              <a:lnSpc>
                <a:spcPct val="100000"/>
              </a:lnSpc>
              <a:spcBef>
                <a:spcPct val="0"/>
              </a:spcBef>
              <a:spcAft>
                <a:spcPts val="0"/>
              </a:spcAft>
              <a:buClrTx/>
              <a:buSzTx/>
              <a:buFontTx/>
              <a:buNone/>
              <a:tabLst/>
              <a:defRPr/>
            </a:pPr>
            <a:endParaRPr lang="ru-RU" sz="4400" dirty="0" smtClean="0">
              <a:latin typeface="+mj-lt"/>
              <a:ea typeface="+mj-ea"/>
              <a:cs typeface="+mj-cs"/>
            </a:endParaRPr>
          </a:p>
          <a:p>
            <a:pPr lvl="0">
              <a:spcBef>
                <a:spcPct val="0"/>
              </a:spcBef>
            </a:pPr>
            <a:r>
              <a:rPr lang="ru-RU" sz="4400" dirty="0" smtClean="0">
                <a:latin typeface="+mj-lt"/>
                <a:ea typeface="+mj-ea"/>
                <a:cs typeface="+mj-cs"/>
              </a:rPr>
              <a:t>У него </a:t>
            </a:r>
            <a:r>
              <a:rPr lang="ru-RU" sz="4400" dirty="0" err="1" smtClean="0">
                <a:latin typeface="+mj-lt"/>
                <a:ea typeface="+mj-ea"/>
                <a:cs typeface="+mj-cs"/>
              </a:rPr>
              <a:t>митохондриальная</a:t>
            </a:r>
            <a:r>
              <a:rPr lang="ru-RU" sz="4400" dirty="0" smtClean="0">
                <a:latin typeface="+mj-lt"/>
                <a:ea typeface="+mj-ea"/>
                <a:cs typeface="+mj-cs"/>
              </a:rPr>
              <a:t> ДНК от матери - </a:t>
            </a:r>
            <a:r>
              <a:rPr lang="ru-RU" sz="4400" dirty="0" smtClean="0"/>
              <a:t>донора </a:t>
            </a:r>
            <a:r>
              <a:rPr lang="ru-RU" sz="4400" dirty="0" smtClean="0">
                <a:latin typeface="+mj-lt"/>
                <a:ea typeface="+mj-ea"/>
                <a:cs typeface="+mj-cs"/>
              </a:rPr>
              <a:t>(проверено), он здоров.</a:t>
            </a:r>
          </a:p>
          <a:p>
            <a:pPr marL="0" marR="0" lvl="0" indent="0" defTabSz="914400" rtl="0" eaLnBrk="1" fontAlgn="auto" latinLnBrk="0" hangingPunct="1">
              <a:lnSpc>
                <a:spcPct val="100000"/>
              </a:lnSpc>
              <a:spcBef>
                <a:spcPct val="0"/>
              </a:spcBef>
              <a:spcAft>
                <a:spcPts val="0"/>
              </a:spcAft>
              <a:buClrTx/>
              <a:buSzTx/>
              <a:buFontTx/>
              <a:buNone/>
              <a:tabLst/>
              <a:defRPr/>
            </a:pPr>
            <a:endParaRPr lang="ru-RU" sz="4400" dirty="0" smtClean="0">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r>
              <a:rPr lang="ru-RU" sz="4400" dirty="0" smtClean="0">
                <a:latin typeface="+mj-lt"/>
                <a:ea typeface="+mj-ea"/>
                <a:cs typeface="+mj-cs"/>
              </a:rPr>
              <a:t>Эмма Форстер и еще 17 детей были зачаты иначе, но по-видимому, </a:t>
            </a:r>
            <a:r>
              <a:rPr lang="en-US" sz="4400" dirty="0" smtClean="0">
                <a:latin typeface="+mj-lt"/>
                <a:ea typeface="+mj-ea"/>
                <a:cs typeface="+mj-cs"/>
              </a:rPr>
              <a:t> </a:t>
            </a:r>
            <a:r>
              <a:rPr lang="ru-RU" sz="4400" dirty="0" smtClean="0">
                <a:latin typeface="+mj-lt"/>
                <a:ea typeface="+mj-ea"/>
                <a:cs typeface="+mj-cs"/>
              </a:rPr>
              <a:t>дело тоже в донорской </a:t>
            </a:r>
            <a:r>
              <a:rPr lang="ru-RU" sz="4400" dirty="0" err="1" smtClean="0">
                <a:latin typeface="+mj-lt"/>
                <a:ea typeface="+mj-ea"/>
                <a:cs typeface="+mj-cs"/>
              </a:rPr>
              <a:t>мтДНК</a:t>
            </a:r>
            <a:r>
              <a:rPr lang="ru-RU" sz="4400" dirty="0" smtClean="0">
                <a:latin typeface="+mj-lt"/>
                <a:ea typeface="+mj-ea"/>
                <a:cs typeface="+mj-cs"/>
              </a:rPr>
              <a:t>.  Им в оплодотворенной клетке заменяли 20% цитоплазмы на цитоплазму от яйцеклетки матери-донора.</a:t>
            </a:r>
          </a:p>
          <a:p>
            <a:pPr marL="0" marR="0" lvl="0" indent="0" defTabSz="914400" rtl="0" eaLnBrk="1" fontAlgn="auto" latinLnBrk="0" hangingPunct="1">
              <a:lnSpc>
                <a:spcPct val="100000"/>
              </a:lnSpc>
              <a:spcBef>
                <a:spcPct val="0"/>
              </a:spcBef>
              <a:spcAft>
                <a:spcPts val="0"/>
              </a:spcAft>
              <a:buClrTx/>
              <a:buSzTx/>
              <a:buFontTx/>
              <a:buNone/>
              <a:tabLst/>
              <a:defRPr/>
            </a:pPr>
            <a:endParaRPr lang="ru-RU" sz="4400" dirty="0" smtClean="0">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r>
              <a:rPr lang="ru-RU" sz="4400" dirty="0" smtClean="0">
                <a:latin typeface="+mj-lt"/>
                <a:ea typeface="+mj-ea"/>
                <a:cs typeface="+mj-cs"/>
              </a:rPr>
              <a:t>Такие манипуляции выполняли в США, </a:t>
            </a:r>
            <a:r>
              <a:rPr lang="en-US" sz="4400" dirty="0" smtClean="0">
                <a:latin typeface="+mj-lt"/>
                <a:ea typeface="+mj-ea"/>
                <a:cs typeface="+mj-cs"/>
              </a:rPr>
              <a:t>NJ, </a:t>
            </a:r>
            <a:r>
              <a:rPr lang="ru-RU" sz="4400" dirty="0" smtClean="0">
                <a:latin typeface="+mj-lt"/>
                <a:ea typeface="+mj-ea"/>
                <a:cs typeface="+mj-cs"/>
              </a:rPr>
              <a:t>с 1996 по 2001 год. Потом они были запрещены в США</a:t>
            </a:r>
            <a:r>
              <a:rPr lang="en-US" sz="4400" dirty="0" smtClean="0">
                <a:latin typeface="+mj-lt"/>
                <a:ea typeface="+mj-ea"/>
                <a:cs typeface="+mj-cs"/>
              </a:rPr>
              <a:t>.</a:t>
            </a:r>
            <a:endParaRPr kumimoji="0" lang="ru-RU"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Заголовок 1"/>
          <p:cNvSpPr txBox="1">
            <a:spLocks/>
          </p:cNvSpPr>
          <p:nvPr/>
        </p:nvSpPr>
        <p:spPr>
          <a:xfrm>
            <a:off x="347450" y="279790"/>
            <a:ext cx="8295480" cy="806506"/>
          </a:xfrm>
          <a:prstGeom prst="rect">
            <a:avLst/>
          </a:prstGeom>
        </p:spPr>
        <p:txBody>
          <a:bodyPr vert="horz" lIns="91440" tIns="45720" rIns="91440" bIns="45720" rtlCol="0" anchor="ctr">
            <a:normAutofit fontScale="6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0" i="0" u="none" strike="noStrike" kern="1200" cap="none" spc="0" normalizeH="0" baseline="0" noProof="0" dirty="0" smtClean="0">
                <a:ln>
                  <a:noFill/>
                </a:ln>
                <a:solidFill>
                  <a:schemeClr val="tx1"/>
                </a:solidFill>
                <a:effectLst/>
                <a:uLnTx/>
                <a:uFillTx/>
                <a:latin typeface="+mj-lt"/>
                <a:ea typeface="+mj-ea"/>
                <a:cs typeface="+mj-cs"/>
              </a:rPr>
              <a:t>Такой способ зачатия разрешен в </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UK</a:t>
            </a:r>
            <a:r>
              <a:rPr kumimoji="0" lang="ru-RU" sz="4400" b="0" i="0" u="none" strike="noStrike" kern="1200" cap="none" spc="0" normalizeH="0" baseline="0" noProof="0" dirty="0" smtClean="0">
                <a:ln>
                  <a:noFill/>
                </a:ln>
                <a:solidFill>
                  <a:schemeClr val="tx1"/>
                </a:solidFill>
                <a:effectLst/>
                <a:uLnTx/>
                <a:uFillTx/>
                <a:latin typeface="+mj-lt"/>
                <a:ea typeface="+mj-ea"/>
                <a:cs typeface="+mj-cs"/>
              </a:rPr>
              <a:t> и Украине</a:t>
            </a:r>
            <a:endParaRPr kumimoji="0" lang="ru-RU"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2234" y="241385"/>
            <a:ext cx="8564315" cy="1344175"/>
          </a:xfrm>
        </p:spPr>
        <p:txBody>
          <a:bodyPr>
            <a:normAutofit fontScale="90000"/>
          </a:bodyPr>
          <a:lstStyle/>
          <a:p>
            <a:r>
              <a:rPr lang="en-US" sz="3600" dirty="0" smtClean="0"/>
              <a:t>Her Son Is One Of The Few Children To Have 3 Parents' DNA</a:t>
            </a:r>
            <a:r>
              <a:rPr lang="ru-RU" sz="3600" dirty="0" smtClean="0"/>
              <a:t>. </a:t>
            </a:r>
            <a:br>
              <a:rPr lang="ru-RU" sz="3600" dirty="0" smtClean="0"/>
            </a:br>
            <a:r>
              <a:rPr lang="ru-RU" sz="3600" dirty="0" smtClean="0"/>
              <a:t>Интервью с матерью Тамарой от июня 2018 г.</a:t>
            </a:r>
            <a:endParaRPr lang="el-GR" dirty="0"/>
          </a:p>
        </p:txBody>
      </p:sp>
      <p:sp>
        <p:nvSpPr>
          <p:cNvPr id="3" name="Содержимое 2"/>
          <p:cNvSpPr>
            <a:spLocks noGrp="1"/>
          </p:cNvSpPr>
          <p:nvPr>
            <p:ph idx="1"/>
          </p:nvPr>
        </p:nvSpPr>
        <p:spPr>
          <a:xfrm>
            <a:off x="374925" y="2167462"/>
            <a:ext cx="8229600" cy="4525963"/>
          </a:xfrm>
        </p:spPr>
        <p:txBody>
          <a:bodyPr>
            <a:normAutofit/>
          </a:bodyPr>
          <a:lstStyle/>
          <a:p>
            <a:r>
              <a:rPr lang="ru-RU" dirty="0" smtClean="0"/>
              <a:t>Техника замены митохондрий была применена в частной киевской клинике </a:t>
            </a:r>
            <a:r>
              <a:rPr lang="en-US" dirty="0" smtClean="0"/>
              <a:t> </a:t>
            </a:r>
            <a:r>
              <a:rPr lang="en-US" dirty="0" err="1" smtClean="0"/>
              <a:t>Nadiya</a:t>
            </a:r>
            <a:r>
              <a:rPr lang="en-US" dirty="0" smtClean="0"/>
              <a:t> Clinic</a:t>
            </a:r>
            <a:r>
              <a:rPr lang="ru-RU" dirty="0" smtClean="0"/>
              <a:t> у 4х пациентов.</a:t>
            </a:r>
            <a:br>
              <a:rPr lang="ru-RU" dirty="0" smtClean="0"/>
            </a:br>
            <a:endParaRPr lang="ru-RU" dirty="0" smtClean="0"/>
          </a:p>
          <a:p>
            <a:r>
              <a:rPr lang="en-US" sz="1800" dirty="0" smtClean="0"/>
              <a:t>"I knew that that tiny little bit of DNA is not responsible for such crucial stuff as your eyes color, your hair, your character and all [the] other important stuff," she says of the donor's DNA. It seemed, she says, "not very important for [the] child's appearance and his character, his mentality.«</a:t>
            </a:r>
            <a:r>
              <a:rPr lang="ru-RU" sz="1800" dirty="0" smtClean="0"/>
              <a:t/>
            </a:r>
            <a:br>
              <a:rPr lang="ru-RU" sz="1800" dirty="0" smtClean="0"/>
            </a:br>
            <a:endParaRPr lang="ru-RU" sz="1800" dirty="0" smtClean="0"/>
          </a:p>
          <a:p>
            <a:r>
              <a:rPr lang="ru-RU" dirty="0" smtClean="0"/>
              <a:t>Родился здоровый ребенок.</a:t>
            </a:r>
            <a:endParaRPr lang="el-GR" dirty="0"/>
          </a:p>
        </p:txBody>
      </p:sp>
      <p:sp>
        <p:nvSpPr>
          <p:cNvPr id="4" name="Номер слайда 3"/>
          <p:cNvSpPr>
            <a:spLocks noGrp="1"/>
          </p:cNvSpPr>
          <p:nvPr>
            <p:ph type="sldNum" sz="quarter" idx="12"/>
          </p:nvPr>
        </p:nvSpPr>
        <p:spPr/>
        <p:txBody>
          <a:bodyPr/>
          <a:lstStyle/>
          <a:p>
            <a:fld id="{51B0424B-BA00-4C1D-946A-CCF19F3E8C64}" type="slidenum">
              <a:rPr lang="ru-RU" smtClean="0"/>
              <a:pPr/>
              <a:t>68</a:t>
            </a:fld>
            <a:endParaRPr lang="ru-RU"/>
          </a:p>
        </p:txBody>
      </p:sp>
      <p:sp>
        <p:nvSpPr>
          <p:cNvPr id="5" name="Прямоугольник 4"/>
          <p:cNvSpPr/>
          <p:nvPr/>
        </p:nvSpPr>
        <p:spPr>
          <a:xfrm>
            <a:off x="232235" y="1553709"/>
            <a:ext cx="8679529" cy="646331"/>
          </a:xfrm>
          <a:prstGeom prst="rect">
            <a:avLst/>
          </a:prstGeom>
        </p:spPr>
        <p:txBody>
          <a:bodyPr wrap="square">
            <a:spAutoFit/>
          </a:bodyPr>
          <a:lstStyle/>
          <a:p>
            <a:r>
              <a:rPr lang="en-US" dirty="0" smtClean="0"/>
              <a:t>https://www.npr.org/sections/health-shots/2018/06/06/616334508/her-son-is-one-of-the-few-children-to-have-3-parents</a:t>
            </a:r>
            <a:endParaRPr lang="el-GR"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51B0424B-BA00-4C1D-946A-CCF19F3E8C64}" type="slidenum">
              <a:rPr lang="ru-RU" smtClean="0"/>
              <a:pPr/>
              <a:t>69</a:t>
            </a:fld>
            <a:endParaRPr lang="ru-RU"/>
          </a:p>
        </p:txBody>
      </p:sp>
      <p:sp>
        <p:nvSpPr>
          <p:cNvPr id="3" name="Прямоугольник 2"/>
          <p:cNvSpPr/>
          <p:nvPr/>
        </p:nvSpPr>
        <p:spPr>
          <a:xfrm>
            <a:off x="270640" y="202980"/>
            <a:ext cx="8525910" cy="6186309"/>
          </a:xfrm>
          <a:prstGeom prst="rect">
            <a:avLst/>
          </a:prstGeom>
        </p:spPr>
        <p:txBody>
          <a:bodyPr wrap="square">
            <a:spAutoFit/>
          </a:bodyPr>
          <a:lstStyle/>
          <a:p>
            <a:pPr fontAlgn="base"/>
            <a:r>
              <a:rPr lang="en-US" dirty="0" smtClean="0"/>
              <a:t>"This is the first time a human being is being created this way," says </a:t>
            </a:r>
            <a:r>
              <a:rPr lang="en-US" dirty="0" smtClean="0">
                <a:hlinkClick r:id="rId2"/>
              </a:rPr>
              <a:t>Jeffrey Kahn</a:t>
            </a:r>
            <a:r>
              <a:rPr lang="en-US" dirty="0" smtClean="0"/>
              <a:t>, director of the Johns Hopkins Berman Institute of Bioethics. Kahn chaired a U.S. National Academy of Sciences panel that examined the science and ethical issues raised by the three-parent procedure.</a:t>
            </a:r>
          </a:p>
          <a:p>
            <a:pPr fontAlgn="base"/>
            <a:r>
              <a:rPr lang="en-US" dirty="0" smtClean="0"/>
              <a:t>"We just don't know if it's safe," he says. "This is an uncontrolled experiment in which women are being offered a new technology that's never been tried before. That's why it's a concern."</a:t>
            </a:r>
          </a:p>
          <a:p>
            <a:pPr fontAlgn="base"/>
            <a:r>
              <a:rPr lang="en-US" dirty="0" smtClean="0"/>
              <a:t>Kahn's panel </a:t>
            </a:r>
            <a:r>
              <a:rPr lang="en-US" dirty="0" smtClean="0">
                <a:hlinkClick r:id="rId3"/>
              </a:rPr>
              <a:t>concluded</a:t>
            </a:r>
            <a:r>
              <a:rPr lang="en-US" dirty="0" smtClean="0"/>
              <a:t> it could be ethical to try the procedure to try to prevent mitochondrial disease. But it is </a:t>
            </a:r>
            <a:r>
              <a:rPr lang="en-US" dirty="0" smtClean="0">
                <a:hlinkClick r:id="rId4"/>
              </a:rPr>
              <a:t>prohibited</a:t>
            </a:r>
            <a:r>
              <a:rPr lang="en-US" dirty="0" smtClean="0"/>
              <a:t> in the United States. So a </a:t>
            </a:r>
            <a:r>
              <a:rPr lang="en-US" dirty="0" smtClean="0">
                <a:hlinkClick r:id="rId5"/>
              </a:rPr>
              <a:t>doctor</a:t>
            </a:r>
            <a:r>
              <a:rPr lang="en-US" dirty="0" smtClean="0"/>
              <a:t> from a New York clinic traveled to Mexico</a:t>
            </a:r>
            <a:r>
              <a:rPr lang="en-US" dirty="0" smtClean="0">
                <a:hlinkClick r:id="rId6"/>
              </a:rPr>
              <a:t> to help a</a:t>
            </a:r>
            <a:r>
              <a:rPr lang="en-US" dirty="0" smtClean="0"/>
              <a:t> Jordanian couple conceive a child this way.</a:t>
            </a:r>
            <a:endParaRPr lang="ru-RU" dirty="0" smtClean="0"/>
          </a:p>
          <a:p>
            <a:pPr fontAlgn="base"/>
            <a:endParaRPr lang="ru-RU" dirty="0" smtClean="0"/>
          </a:p>
          <a:p>
            <a:pPr fontAlgn="base"/>
            <a:r>
              <a:rPr lang="en-US" b="1" dirty="0" smtClean="0"/>
              <a:t>The procedure also raises deeper questions.</a:t>
            </a:r>
          </a:p>
          <a:p>
            <a:pPr fontAlgn="base"/>
            <a:r>
              <a:rPr lang="en-US" dirty="0" smtClean="0"/>
              <a:t>"What is the importance of the contribution of mitochondrial DNA from a stranger? Philosophically it's an interesting question," Kahn says. "It changes your ancestry in a way."</a:t>
            </a:r>
          </a:p>
          <a:p>
            <a:pPr fontAlgn="base"/>
            <a:r>
              <a:rPr lang="en-US" dirty="0" smtClean="0"/>
              <a:t>But that's not the only concern. The egg donor's mitochondrial DNA could be passed down by any girls born from the procedure. So any problems inadvertently created could be passed down for generations too.</a:t>
            </a:r>
          </a:p>
          <a:p>
            <a:pPr fontAlgn="base"/>
            <a:r>
              <a:rPr lang="en-US" dirty="0" smtClean="0"/>
              <a:t>"That's crossing what had been a bright-line prohibition all across the globe that we would not introduce genetic modifications that would be passed on to future offspring in perpetuity," Kahn says.</a:t>
            </a:r>
          </a:p>
          <a:p>
            <a:pPr fontAlgn="base"/>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51B0424B-BA00-4C1D-946A-CCF19F3E8C64}" type="slidenum">
              <a:rPr lang="ru-RU" smtClean="0"/>
              <a:pPr/>
              <a:t>7</a:t>
            </a:fld>
            <a:endParaRPr lang="ru-RU"/>
          </a:p>
        </p:txBody>
      </p:sp>
      <p:sp>
        <p:nvSpPr>
          <p:cNvPr id="3" name="TextBox 2"/>
          <p:cNvSpPr txBox="1"/>
          <p:nvPr/>
        </p:nvSpPr>
        <p:spPr>
          <a:xfrm>
            <a:off x="1422790" y="1931205"/>
            <a:ext cx="6741589" cy="2369880"/>
          </a:xfrm>
          <a:prstGeom prst="rect">
            <a:avLst/>
          </a:prstGeom>
          <a:noFill/>
        </p:spPr>
        <p:txBody>
          <a:bodyPr wrap="none" rtlCol="0">
            <a:spAutoFit/>
          </a:bodyPr>
          <a:lstStyle/>
          <a:p>
            <a:r>
              <a:rPr lang="ru-RU" sz="3600" dirty="0" smtClean="0"/>
              <a:t>И еще 27 страниц такого текста …</a:t>
            </a:r>
            <a:r>
              <a:rPr lang="en-US" sz="3600" dirty="0" smtClean="0"/>
              <a:t/>
            </a:r>
            <a:br>
              <a:rPr lang="en-US" sz="3600" dirty="0" smtClean="0"/>
            </a:br>
            <a:endParaRPr lang="ru-RU" sz="3600" dirty="0" smtClean="0"/>
          </a:p>
          <a:p>
            <a:r>
              <a:rPr lang="ru-RU" sz="4000" dirty="0" smtClean="0"/>
              <a:t>Всего 29 903 буквы</a:t>
            </a:r>
          </a:p>
          <a:p>
            <a:endParaRPr lang="en-US" sz="3600" dirty="0"/>
          </a:p>
        </p:txBody>
      </p:sp>
    </p:spTree>
    <p:extLst>
      <p:ext uri="{BB962C8B-B14F-4D97-AF65-F5344CB8AC3E}">
        <p14:creationId xmlns:p14="http://schemas.microsoft.com/office/powerpoint/2010/main" val="253023502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3095" y="2008015"/>
            <a:ext cx="7772400" cy="1362075"/>
          </a:xfrm>
        </p:spPr>
        <p:txBody>
          <a:bodyPr/>
          <a:lstStyle/>
          <a:p>
            <a:r>
              <a:rPr lang="ru-RU" dirty="0" smtClean="0"/>
              <a:t>Конец презентации</a:t>
            </a:r>
            <a:endParaRPr lang="ru-RU" dirty="0"/>
          </a:p>
        </p:txBody>
      </p:sp>
      <p:sp>
        <p:nvSpPr>
          <p:cNvPr id="3" name="Текст 2"/>
          <p:cNvSpPr>
            <a:spLocks noGrp="1"/>
          </p:cNvSpPr>
          <p:nvPr>
            <p:ph type="body" idx="1"/>
          </p:nvPr>
        </p:nvSpPr>
        <p:spPr/>
        <p:txBody>
          <a:bodyPr/>
          <a:lstStyle/>
          <a:p>
            <a:endParaRPr lang="ru-RU" dirty="0"/>
          </a:p>
        </p:txBody>
      </p:sp>
      <p:sp>
        <p:nvSpPr>
          <p:cNvPr id="4" name="Номер слайда 3"/>
          <p:cNvSpPr>
            <a:spLocks noGrp="1"/>
          </p:cNvSpPr>
          <p:nvPr>
            <p:ph type="sldNum" sz="quarter" idx="12"/>
          </p:nvPr>
        </p:nvSpPr>
        <p:spPr/>
        <p:txBody>
          <a:bodyPr/>
          <a:lstStyle/>
          <a:p>
            <a:fld id="{51B0424B-BA00-4C1D-946A-CCF19F3E8C64}" type="slidenum">
              <a:rPr lang="ru-RU" smtClean="0"/>
              <a:pPr/>
              <a:t>70</a:t>
            </a:fld>
            <a:endParaRPr lang="ru-RU"/>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51B0424B-BA00-4C1D-946A-CCF19F3E8C64}" type="slidenum">
              <a:rPr lang="ru-RU" smtClean="0"/>
              <a:pPr/>
              <a:t>71</a:t>
            </a:fld>
            <a:endParaRPr lang="ru-RU"/>
          </a:p>
        </p:txBody>
      </p:sp>
      <p:sp>
        <p:nvSpPr>
          <p:cNvPr id="3" name="Прямоугольник 2"/>
          <p:cNvSpPr/>
          <p:nvPr/>
        </p:nvSpPr>
        <p:spPr>
          <a:xfrm>
            <a:off x="270640" y="318195"/>
            <a:ext cx="4572000" cy="2862322"/>
          </a:xfrm>
          <a:prstGeom prst="rect">
            <a:avLst/>
          </a:prstGeom>
        </p:spPr>
        <p:txBody>
          <a:bodyPr>
            <a:spAutoFit/>
          </a:bodyPr>
          <a:lstStyle/>
          <a:p>
            <a:r>
              <a:rPr lang="en-US" b="1" dirty="0" err="1">
                <a:solidFill>
                  <a:srgbClr val="000000"/>
                </a:solidFill>
                <a:latin typeface="Open Sans"/>
              </a:rPr>
              <a:t>Biparental</a:t>
            </a:r>
            <a:r>
              <a:rPr lang="en-US" b="1" dirty="0">
                <a:solidFill>
                  <a:srgbClr val="000000"/>
                </a:solidFill>
                <a:latin typeface="Open Sans"/>
              </a:rPr>
              <a:t> Inheritance of Mitochondrial DNA in Humans</a:t>
            </a:r>
          </a:p>
          <a:p>
            <a:r>
              <a:rPr lang="en-US" dirty="0" err="1">
                <a:solidFill>
                  <a:srgbClr val="333333"/>
                </a:solidFill>
                <a:latin typeface="Open Sans"/>
              </a:rPr>
              <a:t>Shiyu</a:t>
            </a:r>
            <a:r>
              <a:rPr lang="en-US" dirty="0">
                <a:solidFill>
                  <a:srgbClr val="333333"/>
                </a:solidFill>
                <a:latin typeface="Open Sans"/>
              </a:rPr>
              <a:t> Luo, C. Alexander Valencia, </a:t>
            </a:r>
            <a:r>
              <a:rPr lang="en-US" dirty="0" err="1">
                <a:solidFill>
                  <a:srgbClr val="333333"/>
                </a:solidFill>
                <a:latin typeface="Open Sans"/>
              </a:rPr>
              <a:t>Jinglan</a:t>
            </a:r>
            <a:r>
              <a:rPr lang="en-US" dirty="0">
                <a:solidFill>
                  <a:srgbClr val="333333"/>
                </a:solidFill>
                <a:latin typeface="Open Sans"/>
              </a:rPr>
              <a:t> Zhang, Ni-Chung Lee, Jesse Slone, </a:t>
            </a:r>
            <a:r>
              <a:rPr lang="en-US" dirty="0" err="1">
                <a:solidFill>
                  <a:srgbClr val="333333"/>
                </a:solidFill>
                <a:latin typeface="Open Sans"/>
              </a:rPr>
              <a:t>Baoheng</a:t>
            </a:r>
            <a:r>
              <a:rPr lang="en-US" dirty="0">
                <a:solidFill>
                  <a:srgbClr val="333333"/>
                </a:solidFill>
                <a:latin typeface="Open Sans"/>
              </a:rPr>
              <a:t> </a:t>
            </a:r>
            <a:r>
              <a:rPr lang="en-US" dirty="0" err="1">
                <a:solidFill>
                  <a:srgbClr val="333333"/>
                </a:solidFill>
                <a:latin typeface="Open Sans"/>
              </a:rPr>
              <a:t>Gui</a:t>
            </a:r>
            <a:r>
              <a:rPr lang="en-US" dirty="0">
                <a:solidFill>
                  <a:srgbClr val="333333"/>
                </a:solidFill>
                <a:latin typeface="Open Sans"/>
              </a:rPr>
              <a:t>, Xinjian Wang, </a:t>
            </a:r>
            <a:r>
              <a:rPr lang="en-US" dirty="0" err="1">
                <a:solidFill>
                  <a:srgbClr val="333333"/>
                </a:solidFill>
                <a:latin typeface="Open Sans"/>
              </a:rPr>
              <a:t>Zhuo</a:t>
            </a:r>
            <a:r>
              <a:rPr lang="en-US" dirty="0">
                <a:solidFill>
                  <a:srgbClr val="333333"/>
                </a:solidFill>
                <a:latin typeface="Open Sans"/>
              </a:rPr>
              <a:t> Li, Sarah Dell, </a:t>
            </a:r>
            <a:r>
              <a:rPr lang="en-US" dirty="0" err="1">
                <a:solidFill>
                  <a:srgbClr val="333333"/>
                </a:solidFill>
                <a:latin typeface="Open Sans"/>
              </a:rPr>
              <a:t>Jenice</a:t>
            </a:r>
            <a:r>
              <a:rPr lang="en-US" dirty="0">
                <a:solidFill>
                  <a:srgbClr val="333333"/>
                </a:solidFill>
                <a:latin typeface="Open Sans"/>
              </a:rPr>
              <a:t> Brown, Stella Maris Chen, Yin-</a:t>
            </a:r>
            <a:r>
              <a:rPr lang="en-US" dirty="0" err="1">
                <a:solidFill>
                  <a:srgbClr val="333333"/>
                </a:solidFill>
                <a:latin typeface="Open Sans"/>
              </a:rPr>
              <a:t>Hsiu</a:t>
            </a:r>
            <a:r>
              <a:rPr lang="en-US" dirty="0">
                <a:solidFill>
                  <a:srgbClr val="333333"/>
                </a:solidFill>
                <a:latin typeface="Open Sans"/>
              </a:rPr>
              <a:t> </a:t>
            </a:r>
            <a:r>
              <a:rPr lang="en-US" dirty="0" err="1">
                <a:solidFill>
                  <a:srgbClr val="333333"/>
                </a:solidFill>
                <a:latin typeface="Open Sans"/>
              </a:rPr>
              <a:t>Chien</a:t>
            </a:r>
            <a:r>
              <a:rPr lang="en-US" dirty="0">
                <a:solidFill>
                  <a:srgbClr val="333333"/>
                </a:solidFill>
                <a:latin typeface="Open Sans"/>
              </a:rPr>
              <a:t>, </a:t>
            </a:r>
            <a:r>
              <a:rPr lang="en-US" dirty="0" err="1">
                <a:solidFill>
                  <a:srgbClr val="333333"/>
                </a:solidFill>
                <a:latin typeface="Open Sans"/>
              </a:rPr>
              <a:t>Wuh</a:t>
            </a:r>
            <a:r>
              <a:rPr lang="en-US" dirty="0">
                <a:solidFill>
                  <a:srgbClr val="333333"/>
                </a:solidFill>
                <a:latin typeface="Open Sans"/>
              </a:rPr>
              <a:t>-Liang </a:t>
            </a:r>
            <a:r>
              <a:rPr lang="en-US" dirty="0" err="1">
                <a:solidFill>
                  <a:srgbClr val="333333"/>
                </a:solidFill>
                <a:latin typeface="Open Sans"/>
              </a:rPr>
              <a:t>Hwu</a:t>
            </a:r>
            <a:r>
              <a:rPr lang="en-US" dirty="0">
                <a:solidFill>
                  <a:srgbClr val="333333"/>
                </a:solidFill>
                <a:latin typeface="Open Sans"/>
              </a:rPr>
              <a:t>, Pi-</a:t>
            </a:r>
            <a:r>
              <a:rPr lang="en-US" dirty="0" err="1">
                <a:solidFill>
                  <a:srgbClr val="333333"/>
                </a:solidFill>
                <a:latin typeface="Open Sans"/>
              </a:rPr>
              <a:t>Chuan</a:t>
            </a:r>
            <a:r>
              <a:rPr lang="en-US" dirty="0">
                <a:solidFill>
                  <a:srgbClr val="333333"/>
                </a:solidFill>
                <a:latin typeface="Open Sans"/>
              </a:rPr>
              <a:t> Fan, Lee-Jun Wong, </a:t>
            </a:r>
            <a:r>
              <a:rPr lang="en-US" dirty="0" err="1">
                <a:solidFill>
                  <a:srgbClr val="333333"/>
                </a:solidFill>
                <a:latin typeface="Open Sans"/>
              </a:rPr>
              <a:t>Paldeep</a:t>
            </a:r>
            <a:r>
              <a:rPr lang="en-US" dirty="0">
                <a:solidFill>
                  <a:srgbClr val="333333"/>
                </a:solidFill>
                <a:latin typeface="Open Sans"/>
              </a:rPr>
              <a:t> S. Atwal, and </a:t>
            </a:r>
            <a:r>
              <a:rPr lang="en-US" dirty="0" err="1">
                <a:solidFill>
                  <a:srgbClr val="333333"/>
                </a:solidFill>
                <a:latin typeface="Open Sans"/>
              </a:rPr>
              <a:t>Taosheng</a:t>
            </a:r>
            <a:r>
              <a:rPr lang="en-US" dirty="0">
                <a:solidFill>
                  <a:srgbClr val="333333"/>
                </a:solidFill>
                <a:latin typeface="Open Sans"/>
              </a:rPr>
              <a:t> Huang</a:t>
            </a:r>
          </a:p>
          <a:p>
            <a:r>
              <a:rPr lang="en-US" dirty="0">
                <a:solidFill>
                  <a:srgbClr val="333333"/>
                </a:solidFill>
                <a:latin typeface="Open Sans"/>
              </a:rPr>
              <a:t>PNAS December 18, 2018 115 (51)</a:t>
            </a:r>
            <a:endParaRPr lang="en-US" b="0" i="0" dirty="0">
              <a:solidFill>
                <a:srgbClr val="333333"/>
              </a:solidFill>
              <a:effectLst/>
              <a:latin typeface="Open Sans"/>
            </a:endParaRPr>
          </a:p>
        </p:txBody>
      </p:sp>
    </p:spTree>
    <p:extLst>
      <p:ext uri="{BB962C8B-B14F-4D97-AF65-F5344CB8AC3E}">
        <p14:creationId xmlns:p14="http://schemas.microsoft.com/office/powerpoint/2010/main" val="296957745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a:t>Coronaviruses: An Overview of Their Replication and Pathogenesis</a:t>
            </a:r>
            <a:br>
              <a:rPr lang="en-US" dirty="0"/>
            </a:br>
            <a:r>
              <a:rPr lang="en-US" dirty="0"/>
              <a:t>Anthony R. Fehr and Stanley Perlman</a:t>
            </a:r>
            <a:endParaRPr lang="ru-RU" dirty="0"/>
          </a:p>
        </p:txBody>
      </p:sp>
      <p:sp>
        <p:nvSpPr>
          <p:cNvPr id="3" name="Номер слайда 2"/>
          <p:cNvSpPr>
            <a:spLocks noGrp="1"/>
          </p:cNvSpPr>
          <p:nvPr>
            <p:ph type="sldNum" sz="quarter" idx="12"/>
          </p:nvPr>
        </p:nvSpPr>
        <p:spPr>
          <a:xfrm>
            <a:off x="6553200" y="6386185"/>
            <a:ext cx="2133600" cy="365125"/>
          </a:xfrm>
        </p:spPr>
        <p:txBody>
          <a:bodyPr/>
          <a:lstStyle/>
          <a:p>
            <a:fld id="{51B0424B-BA00-4C1D-946A-CCF19F3E8C64}" type="slidenum">
              <a:rPr lang="ru-RU" smtClean="0"/>
              <a:pPr/>
              <a:t>72</a:t>
            </a:fld>
            <a:endParaRPr lang="ru-RU"/>
          </a:p>
        </p:txBody>
      </p:sp>
      <p:sp>
        <p:nvSpPr>
          <p:cNvPr id="5" name="Прямоугольник 4"/>
          <p:cNvSpPr/>
          <p:nvPr/>
        </p:nvSpPr>
        <p:spPr>
          <a:xfrm>
            <a:off x="270640" y="1931205"/>
            <a:ext cx="8295480" cy="646331"/>
          </a:xfrm>
          <a:prstGeom prst="rect">
            <a:avLst/>
          </a:prstGeom>
        </p:spPr>
        <p:txBody>
          <a:bodyPr wrap="square">
            <a:spAutoFit/>
          </a:bodyPr>
          <a:lstStyle/>
          <a:p>
            <a:r>
              <a:rPr lang="en-US" dirty="0">
                <a:solidFill>
                  <a:srgbClr val="000000"/>
                </a:solidFill>
                <a:latin typeface="Times New Roman" panose="02020603050405020304" pitchFamily="18" charset="0"/>
              </a:rPr>
              <a:t>The genome contains a 5′ cap structure along with a 3′ poly (A) tail, allowing it to act as a mRNA for translation of the </a:t>
            </a:r>
            <a:r>
              <a:rPr lang="en-US" dirty="0" err="1">
                <a:solidFill>
                  <a:srgbClr val="000000"/>
                </a:solidFill>
                <a:latin typeface="Times New Roman" panose="02020603050405020304" pitchFamily="18" charset="0"/>
              </a:rPr>
              <a:t>replicase</a:t>
            </a:r>
            <a:r>
              <a:rPr lang="en-US" dirty="0">
                <a:solidFill>
                  <a:srgbClr val="000000"/>
                </a:solidFill>
                <a:latin typeface="Times New Roman" panose="02020603050405020304" pitchFamily="18" charset="0"/>
              </a:rPr>
              <a:t> polyproteins.</a:t>
            </a:r>
            <a:endParaRPr lang="ru-RU" dirty="0"/>
          </a:p>
        </p:txBody>
      </p:sp>
      <p:sp>
        <p:nvSpPr>
          <p:cNvPr id="6" name="Прямоугольник 5"/>
          <p:cNvSpPr/>
          <p:nvPr/>
        </p:nvSpPr>
        <p:spPr>
          <a:xfrm>
            <a:off x="270640" y="2660713"/>
            <a:ext cx="8679530" cy="646331"/>
          </a:xfrm>
          <a:prstGeom prst="rect">
            <a:avLst/>
          </a:prstGeom>
        </p:spPr>
        <p:txBody>
          <a:bodyPr wrap="square">
            <a:spAutoFit/>
          </a:bodyPr>
          <a:lstStyle/>
          <a:p>
            <a:r>
              <a:rPr lang="en-US" dirty="0">
                <a:solidFill>
                  <a:srgbClr val="000000"/>
                </a:solidFill>
                <a:latin typeface="Times New Roman" panose="02020603050405020304" pitchFamily="18" charset="0"/>
              </a:rPr>
              <a:t> The 5′ end of the genome contains a leader sequence and untranslated region (UTR) that contains multiple stem loop structures required for RNA replication and transcription.</a:t>
            </a:r>
            <a:endParaRPr lang="ru-RU" dirty="0"/>
          </a:p>
        </p:txBody>
      </p:sp>
      <p:sp>
        <p:nvSpPr>
          <p:cNvPr id="7" name="Прямоугольник 6"/>
          <p:cNvSpPr/>
          <p:nvPr/>
        </p:nvSpPr>
        <p:spPr>
          <a:xfrm>
            <a:off x="336520" y="3388974"/>
            <a:ext cx="8229600" cy="646331"/>
          </a:xfrm>
          <a:prstGeom prst="rect">
            <a:avLst/>
          </a:prstGeom>
        </p:spPr>
        <p:txBody>
          <a:bodyPr wrap="square">
            <a:spAutoFit/>
          </a:bodyPr>
          <a:lstStyle/>
          <a:p>
            <a:r>
              <a:rPr lang="en-US" dirty="0">
                <a:solidFill>
                  <a:srgbClr val="000000"/>
                </a:solidFill>
                <a:latin typeface="Times New Roman" panose="02020603050405020304" pitchFamily="18" charset="0"/>
              </a:rPr>
              <a:t>Coronavirus </a:t>
            </a:r>
            <a:r>
              <a:rPr lang="en-US" dirty="0" err="1">
                <a:solidFill>
                  <a:srgbClr val="000000"/>
                </a:solidFill>
                <a:latin typeface="Times New Roman" panose="02020603050405020304" pitchFamily="18" charset="0"/>
              </a:rPr>
              <a:t>virions</a:t>
            </a:r>
            <a:r>
              <a:rPr lang="en-US" dirty="0">
                <a:solidFill>
                  <a:srgbClr val="000000"/>
                </a:solidFill>
                <a:latin typeface="Times New Roman" panose="02020603050405020304" pitchFamily="18" charset="0"/>
              </a:rPr>
              <a:t> are spherical with diameters of approximately 125 nm as depicted in recent studies by </a:t>
            </a:r>
            <a:r>
              <a:rPr lang="en-US" dirty="0" err="1">
                <a:solidFill>
                  <a:srgbClr val="000000"/>
                </a:solidFill>
                <a:latin typeface="Times New Roman" panose="02020603050405020304" pitchFamily="18" charset="0"/>
              </a:rPr>
              <a:t>cryo</a:t>
            </a:r>
            <a:r>
              <a:rPr lang="en-US" dirty="0">
                <a:solidFill>
                  <a:srgbClr val="000000"/>
                </a:solidFill>
                <a:latin typeface="Times New Roman" panose="02020603050405020304" pitchFamily="18" charset="0"/>
              </a:rPr>
              <a:t>-electron tomography and </a:t>
            </a:r>
            <a:r>
              <a:rPr lang="en-US" dirty="0" err="1">
                <a:solidFill>
                  <a:srgbClr val="000000"/>
                </a:solidFill>
                <a:latin typeface="Times New Roman" panose="02020603050405020304" pitchFamily="18" charset="0"/>
              </a:rPr>
              <a:t>cryo</a:t>
            </a:r>
            <a:r>
              <a:rPr lang="en-US" dirty="0">
                <a:solidFill>
                  <a:srgbClr val="000000"/>
                </a:solidFill>
                <a:latin typeface="Times New Roman" panose="02020603050405020304" pitchFamily="18" charset="0"/>
              </a:rPr>
              <a:t>-electron microscopy</a:t>
            </a:r>
            <a:endParaRPr lang="ru-RU" dirty="0"/>
          </a:p>
        </p:txBody>
      </p:sp>
      <p:sp>
        <p:nvSpPr>
          <p:cNvPr id="8" name="Прямоугольник 7"/>
          <p:cNvSpPr/>
          <p:nvPr/>
        </p:nvSpPr>
        <p:spPr>
          <a:xfrm>
            <a:off x="349263" y="4118419"/>
            <a:ext cx="8101642" cy="646331"/>
          </a:xfrm>
          <a:prstGeom prst="rect">
            <a:avLst/>
          </a:prstGeom>
        </p:spPr>
        <p:txBody>
          <a:bodyPr wrap="square">
            <a:spAutoFit/>
          </a:bodyPr>
          <a:lstStyle/>
          <a:p>
            <a:r>
              <a:rPr lang="en-US" dirty="0">
                <a:solidFill>
                  <a:srgbClr val="000000"/>
                </a:solidFill>
                <a:latin typeface="Times New Roman" panose="02020603050405020304" pitchFamily="18" charset="0"/>
              </a:rPr>
              <a:t> In most, but not all, coronaviruses, S is cleaved by a host cell </a:t>
            </a:r>
            <a:r>
              <a:rPr lang="en-US" dirty="0" err="1">
                <a:solidFill>
                  <a:srgbClr val="000000"/>
                </a:solidFill>
                <a:latin typeface="Times New Roman" panose="02020603050405020304" pitchFamily="18" charset="0"/>
              </a:rPr>
              <a:t>furin</a:t>
            </a:r>
            <a:r>
              <a:rPr lang="en-US" dirty="0">
                <a:solidFill>
                  <a:srgbClr val="000000"/>
                </a:solidFill>
                <a:latin typeface="Times New Roman" panose="02020603050405020304" pitchFamily="18" charset="0"/>
              </a:rPr>
              <a:t>-like protease into two separate polypeptides noted S1 and S2</a:t>
            </a:r>
            <a:endParaRPr lang="ru-RU" dirty="0"/>
          </a:p>
        </p:txBody>
      </p:sp>
      <p:sp>
        <p:nvSpPr>
          <p:cNvPr id="9" name="Прямоугольник 8"/>
          <p:cNvSpPr/>
          <p:nvPr/>
        </p:nvSpPr>
        <p:spPr>
          <a:xfrm>
            <a:off x="362651" y="4847864"/>
            <a:ext cx="8472303" cy="646331"/>
          </a:xfrm>
          <a:prstGeom prst="rect">
            <a:avLst/>
          </a:prstGeom>
        </p:spPr>
        <p:txBody>
          <a:bodyPr wrap="square">
            <a:spAutoFit/>
          </a:bodyPr>
          <a:lstStyle/>
          <a:p>
            <a:r>
              <a:rPr lang="en-US" dirty="0">
                <a:solidFill>
                  <a:srgbClr val="000000"/>
                </a:solidFill>
                <a:latin typeface="Times New Roman" panose="02020603050405020304" pitchFamily="18" charset="0"/>
              </a:rPr>
              <a:t> S1 makes up the large receptor-binding domain of the S protein while S2 forms the stalk of the spike molecule</a:t>
            </a:r>
            <a:endParaRPr lang="ru-RU" dirty="0"/>
          </a:p>
        </p:txBody>
      </p:sp>
      <p:sp>
        <p:nvSpPr>
          <p:cNvPr id="10" name="Прямоугольник 9"/>
          <p:cNvSpPr/>
          <p:nvPr/>
        </p:nvSpPr>
        <p:spPr>
          <a:xfrm>
            <a:off x="457200" y="5550981"/>
            <a:ext cx="8229600" cy="646331"/>
          </a:xfrm>
          <a:prstGeom prst="rect">
            <a:avLst/>
          </a:prstGeom>
        </p:spPr>
        <p:txBody>
          <a:bodyPr wrap="square">
            <a:spAutoFit/>
          </a:bodyPr>
          <a:lstStyle/>
          <a:p>
            <a:r>
              <a:rPr lang="en-US" dirty="0">
                <a:solidFill>
                  <a:srgbClr val="000000"/>
                </a:solidFill>
                <a:latin typeface="Times New Roman" panose="02020603050405020304" pitchFamily="18" charset="0"/>
              </a:rPr>
              <a:t>As opposed to other structural proteins, recombinant viruses lacking the E protein are not always lethal although this is virus type dependent</a:t>
            </a:r>
            <a:endParaRPr lang="ru-RU" dirty="0"/>
          </a:p>
        </p:txBody>
      </p:sp>
    </p:spTree>
    <p:extLst>
      <p:ext uri="{BB962C8B-B14F-4D97-AF65-F5344CB8AC3E}">
        <p14:creationId xmlns:p14="http://schemas.microsoft.com/office/powerpoint/2010/main" val="264226983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51B0424B-BA00-4C1D-946A-CCF19F3E8C64}" type="slidenum">
              <a:rPr lang="ru-RU" smtClean="0"/>
              <a:pPr/>
              <a:t>73</a:t>
            </a:fld>
            <a:endParaRPr lang="ru-RU"/>
          </a:p>
        </p:txBody>
      </p:sp>
      <p:sp>
        <p:nvSpPr>
          <p:cNvPr id="3" name="Прямоугольник 2"/>
          <p:cNvSpPr/>
          <p:nvPr/>
        </p:nvSpPr>
        <p:spPr>
          <a:xfrm>
            <a:off x="347450" y="356600"/>
            <a:ext cx="8449100" cy="1200329"/>
          </a:xfrm>
          <a:prstGeom prst="rect">
            <a:avLst/>
          </a:prstGeom>
        </p:spPr>
        <p:txBody>
          <a:bodyPr wrap="square">
            <a:spAutoFit/>
          </a:bodyPr>
          <a:lstStyle/>
          <a:p>
            <a:r>
              <a:rPr lang="en-US" dirty="0">
                <a:solidFill>
                  <a:srgbClr val="000000"/>
                </a:solidFill>
                <a:latin typeface="Times New Roman" panose="02020603050405020304" pitchFamily="18" charset="0"/>
              </a:rPr>
              <a:t>The N protein constitutes the only protein present in the </a:t>
            </a:r>
            <a:r>
              <a:rPr lang="en-US" dirty="0" err="1">
                <a:solidFill>
                  <a:srgbClr val="000000"/>
                </a:solidFill>
                <a:latin typeface="Times New Roman" panose="02020603050405020304" pitchFamily="18" charset="0"/>
              </a:rPr>
              <a:t>nucleocapsid</a:t>
            </a:r>
            <a:r>
              <a:rPr lang="en-US" dirty="0">
                <a:solidFill>
                  <a:srgbClr val="000000"/>
                </a:solidFill>
                <a:latin typeface="Times New Roman" panose="02020603050405020304" pitchFamily="18" charset="0"/>
              </a:rPr>
              <a:t>. It is composed of two separate domains, an N-terminal domain (NTD) and a C-terminal domain (CTD), both capable of binding RNA </a:t>
            </a:r>
            <a:r>
              <a:rPr lang="en-US" i="1" dirty="0">
                <a:solidFill>
                  <a:srgbClr val="000000"/>
                </a:solidFill>
                <a:latin typeface="Times New Roman" panose="02020603050405020304" pitchFamily="18" charset="0"/>
              </a:rPr>
              <a:t>in vitro</a:t>
            </a:r>
            <a:r>
              <a:rPr lang="en-US" dirty="0">
                <a:solidFill>
                  <a:srgbClr val="000000"/>
                </a:solidFill>
                <a:latin typeface="Times New Roman" panose="02020603050405020304" pitchFamily="18" charset="0"/>
              </a:rPr>
              <a:t>, but each domain uses different mechanisms to bind RNA. </a:t>
            </a:r>
            <a:endParaRPr lang="ru-RU" dirty="0"/>
          </a:p>
        </p:txBody>
      </p:sp>
      <p:sp>
        <p:nvSpPr>
          <p:cNvPr id="4" name="Прямоугольник 3"/>
          <p:cNvSpPr/>
          <p:nvPr/>
        </p:nvSpPr>
        <p:spPr>
          <a:xfrm>
            <a:off x="347450" y="1854395"/>
            <a:ext cx="8449100" cy="923330"/>
          </a:xfrm>
          <a:prstGeom prst="rect">
            <a:avLst/>
          </a:prstGeom>
        </p:spPr>
        <p:txBody>
          <a:bodyPr wrap="square">
            <a:spAutoFit/>
          </a:bodyPr>
          <a:lstStyle/>
          <a:p>
            <a:r>
              <a:rPr lang="en-US" dirty="0">
                <a:solidFill>
                  <a:srgbClr val="000000"/>
                </a:solidFill>
                <a:latin typeface="Times New Roman" panose="02020603050405020304" pitchFamily="18" charset="0"/>
              </a:rPr>
              <a:t> N protein is also heavily </a:t>
            </a:r>
            <a:r>
              <a:rPr lang="en-US" dirty="0" smtClean="0">
                <a:solidFill>
                  <a:srgbClr val="000000"/>
                </a:solidFill>
                <a:latin typeface="Times New Roman" panose="02020603050405020304" pitchFamily="18" charset="0"/>
              </a:rPr>
              <a:t>phosphorylated</a:t>
            </a:r>
            <a:r>
              <a:rPr lang="ru-RU" dirty="0"/>
              <a:t/>
            </a:r>
            <a:br>
              <a:rPr lang="ru-RU" dirty="0"/>
            </a:br>
            <a:r>
              <a:rPr lang="ru-RU" dirty="0" err="1"/>
              <a:t>конформация</a:t>
            </a:r>
            <a:r>
              <a:rPr lang="ru-RU" dirty="0"/>
              <a:t> типа бусы на струне</a:t>
            </a:r>
            <a:r>
              <a:rPr lang="en-US" dirty="0" smtClean="0">
                <a:solidFill>
                  <a:srgbClr val="000000"/>
                </a:solidFill>
                <a:latin typeface="Times New Roman" panose="02020603050405020304" pitchFamily="18" charset="0"/>
              </a:rPr>
              <a:t>, </a:t>
            </a:r>
            <a:r>
              <a:rPr lang="en-US" dirty="0">
                <a:solidFill>
                  <a:srgbClr val="000000"/>
                </a:solidFill>
                <a:latin typeface="Times New Roman" panose="02020603050405020304" pitchFamily="18" charset="0"/>
              </a:rPr>
              <a:t>and phosphorylation has been suggested to trigger a structural change enhancing the affinity for viral versus non-viral RNA. </a:t>
            </a:r>
            <a:endParaRPr lang="ru-RU" dirty="0"/>
          </a:p>
        </p:txBody>
      </p:sp>
      <p:sp>
        <p:nvSpPr>
          <p:cNvPr id="5" name="Прямоугольник 4"/>
          <p:cNvSpPr/>
          <p:nvPr/>
        </p:nvSpPr>
        <p:spPr>
          <a:xfrm>
            <a:off x="366480" y="2545685"/>
            <a:ext cx="4572000" cy="646331"/>
          </a:xfrm>
          <a:prstGeom prst="rect">
            <a:avLst/>
          </a:prstGeom>
        </p:spPr>
        <p:txBody>
          <a:bodyPr>
            <a:spAutoFit/>
          </a:bodyPr>
          <a:lstStyle/>
          <a:p>
            <a:r>
              <a:rPr lang="ru-RU" dirty="0"/>
              <a:t/>
            </a:r>
            <a:br>
              <a:rPr lang="ru-RU" dirty="0"/>
            </a:br>
            <a:r>
              <a:rPr lang="ru-RU" dirty="0" err="1">
                <a:solidFill>
                  <a:srgbClr val="222222"/>
                </a:solidFill>
                <a:latin typeface="arial" panose="020B0604020202020204" pitchFamily="34" charset="0"/>
              </a:rPr>
              <a:t>конформация</a:t>
            </a:r>
            <a:r>
              <a:rPr lang="ru-RU" dirty="0">
                <a:solidFill>
                  <a:srgbClr val="222222"/>
                </a:solidFill>
                <a:latin typeface="arial" panose="020B0604020202020204" pitchFamily="34" charset="0"/>
              </a:rPr>
              <a:t> типа бусы на струне</a:t>
            </a:r>
            <a:endParaRPr lang="ru-RU" dirty="0"/>
          </a:p>
        </p:txBody>
      </p:sp>
      <p:sp>
        <p:nvSpPr>
          <p:cNvPr id="6" name="Прямоугольник 5"/>
          <p:cNvSpPr/>
          <p:nvPr/>
        </p:nvSpPr>
        <p:spPr>
          <a:xfrm>
            <a:off x="378921" y="3381228"/>
            <a:ext cx="8532844" cy="1200329"/>
          </a:xfrm>
          <a:prstGeom prst="rect">
            <a:avLst/>
          </a:prstGeom>
        </p:spPr>
        <p:txBody>
          <a:bodyPr wrap="square">
            <a:spAutoFit/>
          </a:bodyPr>
          <a:lstStyle/>
          <a:p>
            <a:r>
              <a:rPr lang="en-US" dirty="0">
                <a:solidFill>
                  <a:srgbClr val="000000"/>
                </a:solidFill>
                <a:latin typeface="Times New Roman" panose="02020603050405020304" pitchFamily="18" charset="0"/>
              </a:rPr>
              <a:t>The S-protein/receptor interaction is the primary determinant for a coronavirus to infect a host species and also governs the tissue tropism of the virus. Many coronaviruses utilize peptidases as their cellular receptor. It is unclear why peptidases are used, as entry occurs even in the absence of the enzymatic domain of these proteins. </a:t>
            </a:r>
            <a:endParaRPr lang="ru-RU" dirty="0"/>
          </a:p>
        </p:txBody>
      </p:sp>
      <p:sp>
        <p:nvSpPr>
          <p:cNvPr id="7" name="Прямоугольник 6"/>
          <p:cNvSpPr/>
          <p:nvPr/>
        </p:nvSpPr>
        <p:spPr>
          <a:xfrm>
            <a:off x="378921" y="4591790"/>
            <a:ext cx="8532844" cy="923330"/>
          </a:xfrm>
          <a:prstGeom prst="rect">
            <a:avLst/>
          </a:prstGeom>
        </p:spPr>
        <p:txBody>
          <a:bodyPr wrap="square">
            <a:spAutoFit/>
          </a:bodyPr>
          <a:lstStyle/>
          <a:p>
            <a:r>
              <a:rPr lang="en-US" dirty="0">
                <a:solidFill>
                  <a:srgbClr val="000000"/>
                </a:solidFill>
                <a:latin typeface="Times New Roman" panose="02020603050405020304" pitchFamily="18" charset="0"/>
              </a:rPr>
              <a:t> Coronaviruses encode either two or three proteases that cleave the </a:t>
            </a:r>
            <a:r>
              <a:rPr lang="en-US" dirty="0" err="1">
                <a:solidFill>
                  <a:srgbClr val="000000"/>
                </a:solidFill>
                <a:latin typeface="Times New Roman" panose="02020603050405020304" pitchFamily="18" charset="0"/>
              </a:rPr>
              <a:t>replicase</a:t>
            </a:r>
            <a:r>
              <a:rPr lang="en-US" dirty="0">
                <a:solidFill>
                  <a:srgbClr val="000000"/>
                </a:solidFill>
                <a:latin typeface="Times New Roman" panose="02020603050405020304" pitchFamily="18" charset="0"/>
              </a:rPr>
              <a:t> polyproteins. They are the papain-like proteases (</a:t>
            </a:r>
            <a:r>
              <a:rPr lang="en-US" dirty="0" err="1">
                <a:solidFill>
                  <a:srgbClr val="000000"/>
                </a:solidFill>
                <a:latin typeface="Times New Roman" panose="02020603050405020304" pitchFamily="18" charset="0"/>
              </a:rPr>
              <a:t>PLpro</a:t>
            </a:r>
            <a:r>
              <a:rPr lang="en-US" dirty="0">
                <a:solidFill>
                  <a:srgbClr val="000000"/>
                </a:solidFill>
                <a:latin typeface="Times New Roman" panose="02020603050405020304" pitchFamily="18" charset="0"/>
              </a:rPr>
              <a:t>), encoded within nsp3, and a serine type protease, the main protease, or </a:t>
            </a:r>
            <a:r>
              <a:rPr lang="en-US" dirty="0" err="1">
                <a:solidFill>
                  <a:srgbClr val="000000"/>
                </a:solidFill>
                <a:latin typeface="Times New Roman" panose="02020603050405020304" pitchFamily="18" charset="0"/>
              </a:rPr>
              <a:t>Mpro</a:t>
            </a:r>
            <a:r>
              <a:rPr lang="en-US" dirty="0">
                <a:solidFill>
                  <a:srgbClr val="000000"/>
                </a:solidFill>
                <a:latin typeface="Times New Roman" panose="02020603050405020304" pitchFamily="18" charset="0"/>
              </a:rPr>
              <a:t>, encoded by nsp5</a:t>
            </a:r>
            <a:endParaRPr lang="ru-RU" dirty="0"/>
          </a:p>
        </p:txBody>
      </p:sp>
      <p:sp>
        <p:nvSpPr>
          <p:cNvPr id="8" name="Прямоугольник 7"/>
          <p:cNvSpPr/>
          <p:nvPr/>
        </p:nvSpPr>
        <p:spPr>
          <a:xfrm>
            <a:off x="397648" y="5586234"/>
            <a:ext cx="8289151" cy="646331"/>
          </a:xfrm>
          <a:prstGeom prst="rect">
            <a:avLst/>
          </a:prstGeom>
        </p:spPr>
        <p:txBody>
          <a:bodyPr wrap="square">
            <a:spAutoFit/>
          </a:bodyPr>
          <a:lstStyle/>
          <a:p>
            <a:r>
              <a:rPr lang="en-US" dirty="0">
                <a:solidFill>
                  <a:srgbClr val="000000"/>
                </a:solidFill>
                <a:latin typeface="Times New Roman" panose="02020603050405020304" pitchFamily="18" charset="0"/>
              </a:rPr>
              <a:t>The </a:t>
            </a:r>
            <a:r>
              <a:rPr lang="en-US" dirty="0" err="1">
                <a:solidFill>
                  <a:srgbClr val="000000"/>
                </a:solidFill>
                <a:latin typeface="Times New Roman" panose="02020603050405020304" pitchFamily="18" charset="0"/>
              </a:rPr>
              <a:t>PLpros</a:t>
            </a:r>
            <a:r>
              <a:rPr lang="en-US" dirty="0">
                <a:solidFill>
                  <a:srgbClr val="000000"/>
                </a:solidFill>
                <a:latin typeface="Times New Roman" panose="02020603050405020304" pitchFamily="18" charset="0"/>
              </a:rPr>
              <a:t> cleave the nsp1/2, nsp2/3, and nsp3/4 boundaries while the </a:t>
            </a:r>
            <a:r>
              <a:rPr lang="en-US" dirty="0" err="1">
                <a:solidFill>
                  <a:srgbClr val="000000"/>
                </a:solidFill>
                <a:latin typeface="Times New Roman" panose="02020603050405020304" pitchFamily="18" charset="0"/>
              </a:rPr>
              <a:t>Mpro</a:t>
            </a:r>
            <a:r>
              <a:rPr lang="en-US" dirty="0">
                <a:solidFill>
                  <a:srgbClr val="000000"/>
                </a:solidFill>
                <a:latin typeface="Times New Roman" panose="02020603050405020304" pitchFamily="18" charset="0"/>
              </a:rPr>
              <a:t> is responsible for the remaining 11 cleavage events.</a:t>
            </a:r>
            <a:endParaRPr lang="ru-RU" dirty="0"/>
          </a:p>
        </p:txBody>
      </p:sp>
    </p:spTree>
    <p:extLst>
      <p:ext uri="{BB962C8B-B14F-4D97-AF65-F5344CB8AC3E}">
        <p14:creationId xmlns:p14="http://schemas.microsoft.com/office/powerpoint/2010/main" val="114191742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51B0424B-BA00-4C1D-946A-CCF19F3E8C64}" type="slidenum">
              <a:rPr lang="ru-RU" smtClean="0"/>
              <a:pPr/>
              <a:t>74</a:t>
            </a:fld>
            <a:endParaRPr lang="ru-RU"/>
          </a:p>
        </p:txBody>
      </p:sp>
      <p:sp>
        <p:nvSpPr>
          <p:cNvPr id="3" name="Прямоугольник 2"/>
          <p:cNvSpPr/>
          <p:nvPr/>
        </p:nvSpPr>
        <p:spPr>
          <a:xfrm>
            <a:off x="923525" y="587030"/>
            <a:ext cx="7143330" cy="2246769"/>
          </a:xfrm>
          <a:prstGeom prst="rect">
            <a:avLst/>
          </a:prstGeom>
        </p:spPr>
        <p:txBody>
          <a:bodyPr wrap="square">
            <a:spAutoFit/>
          </a:bodyPr>
          <a:lstStyle/>
          <a:p>
            <a:r>
              <a:rPr lang="en-US" sz="2800" dirty="0">
                <a:solidFill>
                  <a:srgbClr val="000000"/>
                </a:solidFill>
                <a:latin typeface="Montserrat"/>
              </a:rPr>
              <a:t> In early 2015, members of Parliament in the United Kingdom voted in </a:t>
            </a:r>
            <a:r>
              <a:rPr lang="en-US" sz="2800" dirty="0" err="1">
                <a:solidFill>
                  <a:srgbClr val="000000"/>
                </a:solidFill>
                <a:latin typeface="Montserrat"/>
              </a:rPr>
              <a:t>favour</a:t>
            </a:r>
            <a:r>
              <a:rPr lang="en-US" sz="2800" dirty="0">
                <a:solidFill>
                  <a:srgbClr val="000000"/>
                </a:solidFill>
                <a:latin typeface="Montserrat"/>
              </a:rPr>
              <a:t> of allowing three-parent babies; the country was poised to become the first to introduce laws to guide the use of three-person IVF.</a:t>
            </a:r>
            <a:endParaRPr lang="ru-RU" sz="2800" dirty="0"/>
          </a:p>
        </p:txBody>
      </p:sp>
      <p:sp>
        <p:nvSpPr>
          <p:cNvPr id="4" name="Прямоугольник 3"/>
          <p:cNvSpPr/>
          <p:nvPr/>
        </p:nvSpPr>
        <p:spPr>
          <a:xfrm>
            <a:off x="1077145" y="3433465"/>
            <a:ext cx="7527380" cy="1200329"/>
          </a:xfrm>
          <a:prstGeom prst="rect">
            <a:avLst/>
          </a:prstGeom>
        </p:spPr>
        <p:txBody>
          <a:bodyPr wrap="square">
            <a:spAutoFit/>
          </a:bodyPr>
          <a:lstStyle/>
          <a:p>
            <a:r>
              <a:rPr lang="ru-RU" dirty="0" err="1"/>
              <a:t>Valery</a:t>
            </a:r>
            <a:r>
              <a:rPr lang="ru-RU" dirty="0"/>
              <a:t> </a:t>
            </a:r>
            <a:r>
              <a:rPr lang="ru-RU" dirty="0" err="1"/>
              <a:t>Zukin</a:t>
            </a:r>
            <a:r>
              <a:rPr lang="ru-RU" dirty="0"/>
              <a:t>, </a:t>
            </a:r>
            <a:r>
              <a:rPr lang="ru-RU" dirty="0" err="1"/>
              <a:t>director</a:t>
            </a:r>
            <a:r>
              <a:rPr lang="ru-RU" dirty="0"/>
              <a:t> </a:t>
            </a:r>
            <a:r>
              <a:rPr lang="ru-RU" dirty="0" err="1"/>
              <a:t>of</a:t>
            </a:r>
            <a:r>
              <a:rPr lang="ru-RU" dirty="0"/>
              <a:t> </a:t>
            </a:r>
            <a:r>
              <a:rPr lang="ru-RU" dirty="0" err="1"/>
              <a:t>the</a:t>
            </a:r>
            <a:r>
              <a:rPr lang="ru-RU" dirty="0"/>
              <a:t> </a:t>
            </a:r>
            <a:r>
              <a:rPr lang="ru-RU" dirty="0" err="1"/>
              <a:t>Nadiya</a:t>
            </a:r>
            <a:r>
              <a:rPr lang="ru-RU" dirty="0"/>
              <a:t> </a:t>
            </a:r>
            <a:r>
              <a:rPr lang="ru-RU" dirty="0" err="1"/>
              <a:t>Clinic</a:t>
            </a:r>
            <a:r>
              <a:rPr lang="ru-RU" dirty="0"/>
              <a:t>, </a:t>
            </a:r>
            <a:r>
              <a:rPr lang="ru-RU" dirty="0" err="1"/>
              <a:t>leads</a:t>
            </a:r>
            <a:r>
              <a:rPr lang="ru-RU" dirty="0"/>
              <a:t> a </a:t>
            </a:r>
            <a:r>
              <a:rPr lang="ru-RU" dirty="0" err="1"/>
              <a:t>Ukrainian</a:t>
            </a:r>
            <a:r>
              <a:rPr lang="ru-RU" dirty="0"/>
              <a:t> </a:t>
            </a:r>
            <a:r>
              <a:rPr lang="ru-RU" dirty="0" err="1"/>
              <a:t>team</a:t>
            </a:r>
            <a:r>
              <a:rPr lang="ru-RU" dirty="0"/>
              <a:t> </a:t>
            </a:r>
            <a:r>
              <a:rPr lang="ru-RU" dirty="0" err="1"/>
              <a:t>that</a:t>
            </a:r>
            <a:r>
              <a:rPr lang="ru-RU" dirty="0"/>
              <a:t> </a:t>
            </a:r>
            <a:r>
              <a:rPr lang="ru-RU" dirty="0" err="1"/>
              <a:t>uses</a:t>
            </a:r>
            <a:r>
              <a:rPr lang="ru-RU" dirty="0"/>
              <a:t> </a:t>
            </a:r>
            <a:r>
              <a:rPr lang="ru-RU" dirty="0" err="1"/>
              <a:t>mitochondrial</a:t>
            </a:r>
            <a:r>
              <a:rPr lang="ru-RU" dirty="0"/>
              <a:t> </a:t>
            </a:r>
            <a:r>
              <a:rPr lang="ru-RU" dirty="0" err="1"/>
              <a:t>transfer</a:t>
            </a:r>
            <a:r>
              <a:rPr lang="ru-RU" dirty="0"/>
              <a:t> </a:t>
            </a:r>
            <a:r>
              <a:rPr lang="ru-RU" dirty="0" err="1"/>
              <a:t>to</a:t>
            </a:r>
            <a:r>
              <a:rPr lang="ru-RU" dirty="0"/>
              <a:t> </a:t>
            </a:r>
            <a:r>
              <a:rPr lang="ru-RU" dirty="0" err="1"/>
              <a:t>treat</a:t>
            </a:r>
            <a:r>
              <a:rPr lang="ru-RU" dirty="0"/>
              <a:t> </a:t>
            </a:r>
            <a:r>
              <a:rPr lang="ru-RU" dirty="0" err="1"/>
              <a:t>infertility</a:t>
            </a:r>
            <a:r>
              <a:rPr lang="ru-RU" dirty="0"/>
              <a:t>. </a:t>
            </a:r>
            <a:r>
              <a:rPr lang="ru-RU" dirty="0" err="1"/>
              <a:t>He</a:t>
            </a:r>
            <a:r>
              <a:rPr lang="ru-RU" dirty="0"/>
              <a:t> </a:t>
            </a:r>
            <a:r>
              <a:rPr lang="ru-RU" dirty="0" err="1"/>
              <a:t>has</a:t>
            </a:r>
            <a:r>
              <a:rPr lang="ru-RU" dirty="0"/>
              <a:t> </a:t>
            </a:r>
            <a:r>
              <a:rPr lang="ru-RU" dirty="0" err="1"/>
              <a:t>successfully</a:t>
            </a:r>
            <a:r>
              <a:rPr lang="ru-RU" dirty="0"/>
              <a:t> </a:t>
            </a:r>
            <a:r>
              <a:rPr lang="ru-RU" dirty="0" err="1"/>
              <a:t>helped</a:t>
            </a:r>
            <a:r>
              <a:rPr lang="ru-RU" dirty="0"/>
              <a:t> </a:t>
            </a:r>
            <a:r>
              <a:rPr lang="ru-RU" dirty="0" err="1"/>
              <a:t>at</a:t>
            </a:r>
            <a:r>
              <a:rPr lang="ru-RU" dirty="0"/>
              <a:t> </a:t>
            </a:r>
            <a:r>
              <a:rPr lang="ru-RU" dirty="0" err="1"/>
              <a:t>least</a:t>
            </a:r>
            <a:r>
              <a:rPr lang="ru-RU" dirty="0"/>
              <a:t> 4 </a:t>
            </a:r>
            <a:r>
              <a:rPr lang="ru-RU" dirty="0" err="1"/>
              <a:t>couples</a:t>
            </a:r>
            <a:r>
              <a:rPr lang="ru-RU" dirty="0"/>
              <a:t> </a:t>
            </a:r>
            <a:r>
              <a:rPr lang="ru-RU" dirty="0" err="1"/>
              <a:t>have</a:t>
            </a:r>
            <a:r>
              <a:rPr lang="ru-RU" dirty="0"/>
              <a:t> </a:t>
            </a:r>
            <a:r>
              <a:rPr lang="ru-RU" dirty="0" err="1"/>
              <a:t>seemingly</a:t>
            </a:r>
            <a:r>
              <a:rPr lang="ru-RU" dirty="0"/>
              <a:t> </a:t>
            </a:r>
            <a:r>
              <a:rPr lang="ru-RU" dirty="0" err="1"/>
              <a:t>healthy</a:t>
            </a:r>
            <a:r>
              <a:rPr lang="ru-RU" dirty="0"/>
              <a:t> </a:t>
            </a:r>
            <a:r>
              <a:rPr lang="ru-RU" dirty="0" err="1"/>
              <a:t>children</a:t>
            </a:r>
            <a:r>
              <a:rPr lang="ru-RU" dirty="0"/>
              <a:t> </a:t>
            </a:r>
            <a:r>
              <a:rPr lang="ru-RU" dirty="0" err="1"/>
              <a:t>using</a:t>
            </a:r>
            <a:r>
              <a:rPr lang="ru-RU" dirty="0"/>
              <a:t> </a:t>
            </a:r>
            <a:r>
              <a:rPr lang="ru-RU" dirty="0" err="1"/>
              <a:t>mitochondrial</a:t>
            </a:r>
            <a:r>
              <a:rPr lang="ru-RU" dirty="0"/>
              <a:t> </a:t>
            </a:r>
            <a:r>
              <a:rPr lang="ru-RU" dirty="0" err="1"/>
              <a:t>transfer</a:t>
            </a:r>
            <a:r>
              <a:rPr lang="ru-RU" dirty="0"/>
              <a:t>, </a:t>
            </a:r>
            <a:r>
              <a:rPr lang="ru-RU" dirty="0" err="1"/>
              <a:t>as</a:t>
            </a:r>
            <a:r>
              <a:rPr lang="ru-RU" dirty="0"/>
              <a:t> </a:t>
            </a:r>
            <a:r>
              <a:rPr lang="ru-RU" dirty="0" err="1"/>
              <a:t>these</a:t>
            </a:r>
            <a:r>
              <a:rPr lang="ru-RU" dirty="0"/>
              <a:t> </a:t>
            </a:r>
            <a:r>
              <a:rPr lang="ru-RU" dirty="0" err="1"/>
              <a:t>couples</a:t>
            </a:r>
            <a:r>
              <a:rPr lang="ru-RU" dirty="0"/>
              <a:t> </a:t>
            </a:r>
            <a:r>
              <a:rPr lang="ru-RU" dirty="0" err="1"/>
              <a:t>had</a:t>
            </a:r>
            <a:r>
              <a:rPr lang="ru-RU" dirty="0"/>
              <a:t> </a:t>
            </a:r>
            <a:r>
              <a:rPr lang="ru-RU" dirty="0" err="1"/>
              <a:t>failed</a:t>
            </a:r>
            <a:r>
              <a:rPr lang="ru-RU" dirty="0"/>
              <a:t> </a:t>
            </a:r>
            <a:r>
              <a:rPr lang="ru-RU" dirty="0" err="1"/>
              <a:t>to</a:t>
            </a:r>
            <a:r>
              <a:rPr lang="ru-RU" dirty="0"/>
              <a:t> </a:t>
            </a:r>
            <a:r>
              <a:rPr lang="ru-RU" dirty="0" err="1"/>
              <a:t>conceive</a:t>
            </a:r>
            <a:r>
              <a:rPr lang="ru-RU" dirty="0"/>
              <a:t> </a:t>
            </a:r>
            <a:r>
              <a:rPr lang="ru-RU" dirty="0" err="1"/>
              <a:t>through</a:t>
            </a:r>
            <a:r>
              <a:rPr lang="ru-RU" dirty="0"/>
              <a:t> </a:t>
            </a:r>
            <a:r>
              <a:rPr lang="ru-RU" dirty="0" err="1"/>
              <a:t>conventional</a:t>
            </a:r>
            <a:r>
              <a:rPr lang="ru-RU" dirty="0"/>
              <a:t> </a:t>
            </a:r>
            <a:r>
              <a:rPr lang="ru-RU" dirty="0" err="1"/>
              <a:t>in</a:t>
            </a:r>
            <a:r>
              <a:rPr lang="ru-RU" dirty="0"/>
              <a:t> </a:t>
            </a:r>
            <a:r>
              <a:rPr lang="ru-RU" dirty="0" err="1"/>
              <a:t>vitro</a:t>
            </a:r>
            <a:r>
              <a:rPr lang="ru-RU" dirty="0"/>
              <a:t> </a:t>
            </a:r>
            <a:r>
              <a:rPr lang="ru-RU" dirty="0" err="1"/>
              <a:t>fertilization</a:t>
            </a:r>
            <a:r>
              <a:rPr lang="ru-RU" dirty="0"/>
              <a:t> (IVF).</a:t>
            </a:r>
          </a:p>
        </p:txBody>
      </p:sp>
    </p:spTree>
    <p:extLst>
      <p:ext uri="{BB962C8B-B14F-4D97-AF65-F5344CB8AC3E}">
        <p14:creationId xmlns:p14="http://schemas.microsoft.com/office/powerpoint/2010/main" val="39843772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1125" y="334962"/>
            <a:ext cx="8229600" cy="866548"/>
          </a:xfrm>
        </p:spPr>
        <p:txBody>
          <a:bodyPr>
            <a:normAutofit/>
          </a:bodyPr>
          <a:lstStyle/>
          <a:p>
            <a:r>
              <a:rPr lang="ru-RU" dirty="0" smtClean="0"/>
              <a:t>Что в геноме?</a:t>
            </a:r>
            <a:endParaRPr lang="en-US" dirty="0"/>
          </a:p>
        </p:txBody>
      </p:sp>
      <p:sp>
        <p:nvSpPr>
          <p:cNvPr id="3" name="Объект 2"/>
          <p:cNvSpPr>
            <a:spLocks noGrp="1"/>
          </p:cNvSpPr>
          <p:nvPr>
            <p:ph idx="1"/>
          </p:nvPr>
        </p:nvSpPr>
        <p:spPr>
          <a:xfrm>
            <a:off x="155500" y="1201511"/>
            <a:ext cx="8833000" cy="4919890"/>
          </a:xfrm>
        </p:spPr>
        <p:txBody>
          <a:bodyPr>
            <a:normAutofit lnSpcReduction="10000"/>
          </a:bodyPr>
          <a:lstStyle/>
          <a:p>
            <a:r>
              <a:rPr lang="ru-RU" dirty="0" smtClean="0"/>
              <a:t>Из заголовка: </a:t>
            </a:r>
            <a:br>
              <a:rPr lang="ru-RU" dirty="0" smtClean="0"/>
            </a:br>
            <a:r>
              <a:rPr lang="ru-RU" sz="4000" dirty="0" smtClean="0"/>
              <a:t>Это  полный геном </a:t>
            </a:r>
            <a:r>
              <a:rPr lang="ru-RU" sz="4000" dirty="0" err="1" smtClean="0"/>
              <a:t>Уханьского</a:t>
            </a:r>
            <a:r>
              <a:rPr lang="ru-RU" sz="4000" dirty="0" smtClean="0"/>
              <a:t> вируса</a:t>
            </a:r>
            <a:br>
              <a:rPr lang="ru-RU" sz="4000" dirty="0" smtClean="0"/>
            </a:br>
            <a:r>
              <a:rPr lang="en-US" sz="4000" dirty="0" smtClean="0">
                <a:solidFill>
                  <a:srgbClr val="C00000"/>
                </a:solidFill>
              </a:rPr>
              <a:t>SARS-CoV-2</a:t>
            </a:r>
            <a:r>
              <a:rPr lang="ru-RU" sz="4000" dirty="0" smtClean="0">
                <a:solidFill>
                  <a:srgbClr val="C00000"/>
                </a:solidFill>
              </a:rPr>
              <a:t> </a:t>
            </a:r>
            <a:r>
              <a:rPr lang="ru-RU" sz="2600" dirty="0" smtClean="0"/>
              <a:t>(Только на прошлой неделе ему присвоено это официальное название)</a:t>
            </a:r>
            <a:r>
              <a:rPr lang="ru-RU" dirty="0" smtClean="0"/>
              <a:t/>
            </a:r>
            <a:br>
              <a:rPr lang="ru-RU" dirty="0" smtClean="0"/>
            </a:br>
            <a:endParaRPr lang="ru-RU" dirty="0" smtClean="0"/>
          </a:p>
          <a:p>
            <a:r>
              <a:rPr lang="ru-RU" sz="4000" dirty="0" smtClean="0"/>
              <a:t>В геноме четыре буквы</a:t>
            </a:r>
            <a:r>
              <a:rPr lang="en-US" sz="4000" dirty="0" smtClean="0"/>
              <a:t>  A, T, G, C</a:t>
            </a:r>
            <a:r>
              <a:rPr lang="ru-RU" sz="4000" dirty="0" smtClean="0"/>
              <a:t/>
            </a:r>
            <a:br>
              <a:rPr lang="ru-RU" sz="4000" dirty="0" smtClean="0"/>
            </a:br>
            <a:endParaRPr lang="en-US" sz="4000" dirty="0" smtClean="0"/>
          </a:p>
          <a:p>
            <a:r>
              <a:rPr lang="ru-RU" sz="4000" dirty="0" smtClean="0"/>
              <a:t>Буквы идут неупорядоченно</a:t>
            </a:r>
            <a:r>
              <a:rPr lang="ru-RU" dirty="0" smtClean="0"/>
              <a:t>, </a:t>
            </a:r>
            <a:br>
              <a:rPr lang="ru-RU" dirty="0" smtClean="0"/>
            </a:br>
            <a:r>
              <a:rPr lang="ru-RU" dirty="0" smtClean="0"/>
              <a:t>похоже на случайную последовательность</a:t>
            </a:r>
            <a:endParaRPr lang="en-US" dirty="0"/>
          </a:p>
        </p:txBody>
      </p:sp>
      <p:sp>
        <p:nvSpPr>
          <p:cNvPr id="4" name="Номер слайда 3"/>
          <p:cNvSpPr>
            <a:spLocks noGrp="1"/>
          </p:cNvSpPr>
          <p:nvPr>
            <p:ph type="sldNum" sz="quarter" idx="12"/>
          </p:nvPr>
        </p:nvSpPr>
        <p:spPr/>
        <p:txBody>
          <a:bodyPr/>
          <a:lstStyle/>
          <a:p>
            <a:fld id="{51B0424B-BA00-4C1D-946A-CCF19F3E8C64}" type="slidenum">
              <a:rPr lang="ru-RU" smtClean="0"/>
              <a:pPr/>
              <a:t>8</a:t>
            </a:fld>
            <a:endParaRPr lang="ru-RU"/>
          </a:p>
        </p:txBody>
      </p:sp>
    </p:spTree>
    <p:extLst>
      <p:ext uri="{BB962C8B-B14F-4D97-AF65-F5344CB8AC3E}">
        <p14:creationId xmlns:p14="http://schemas.microsoft.com/office/powerpoint/2010/main" val="29932551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105"/>
            <a:ext cx="8229600" cy="682140"/>
          </a:xfrm>
        </p:spPr>
        <p:txBody>
          <a:bodyPr>
            <a:normAutofit fontScale="90000"/>
          </a:bodyPr>
          <a:lstStyle/>
          <a:p>
            <a:r>
              <a:rPr lang="ru-RU" dirty="0" smtClean="0"/>
              <a:t>Лингвистический анализ текста</a:t>
            </a:r>
            <a:endParaRPr lang="ru-RU" dirty="0"/>
          </a:p>
        </p:txBody>
      </p:sp>
      <p:sp>
        <p:nvSpPr>
          <p:cNvPr id="3" name="Объект 2"/>
          <p:cNvSpPr>
            <a:spLocks noGrp="1"/>
          </p:cNvSpPr>
          <p:nvPr>
            <p:ph idx="1"/>
          </p:nvPr>
        </p:nvSpPr>
        <p:spPr>
          <a:xfrm>
            <a:off x="325515" y="702245"/>
            <a:ext cx="8492970" cy="6019230"/>
          </a:xfrm>
        </p:spPr>
        <p:txBody>
          <a:bodyPr>
            <a:normAutofit lnSpcReduction="10000"/>
          </a:bodyPr>
          <a:lstStyle/>
          <a:p>
            <a:r>
              <a:rPr lang="ru-RU" dirty="0" smtClean="0"/>
              <a:t>Частоты букв</a:t>
            </a:r>
          </a:p>
          <a:p>
            <a:r>
              <a:rPr lang="ru-RU" dirty="0" smtClean="0"/>
              <a:t>Часто и редко встречающиеся слова</a:t>
            </a:r>
          </a:p>
          <a:p>
            <a:r>
              <a:rPr lang="ru-RU" dirty="0" smtClean="0"/>
              <a:t>Равномерность частоты букв и слов вдоль текста  </a:t>
            </a:r>
          </a:p>
          <a:p>
            <a:pPr marL="0" indent="0">
              <a:buNone/>
            </a:pPr>
            <a:r>
              <a:rPr lang="ru-RU" dirty="0">
                <a:solidFill>
                  <a:srgbClr val="C00000"/>
                </a:solidFill>
              </a:rPr>
              <a:t>Эти вопросы изучаются и имеют биологически смысл! Примеры наблюдений:</a:t>
            </a:r>
          </a:p>
          <a:p>
            <a:r>
              <a:rPr lang="en-US" dirty="0" smtClean="0"/>
              <a:t>#C </a:t>
            </a:r>
            <a:r>
              <a:rPr lang="en-US" dirty="0" smtClean="0">
                <a:sym typeface="Symbol" panose="05050102010706020507" pitchFamily="18" charset="2"/>
              </a:rPr>
              <a:t> #G,    </a:t>
            </a:r>
            <a:r>
              <a:rPr lang="ru-RU" dirty="0" smtClean="0">
                <a:sym typeface="Symbol" panose="05050102010706020507" pitchFamily="18" charset="2"/>
              </a:rPr>
              <a:t> </a:t>
            </a:r>
            <a:r>
              <a:rPr lang="en-US" dirty="0" smtClean="0">
                <a:sym typeface="Symbol" panose="05050102010706020507" pitchFamily="18" charset="2"/>
              </a:rPr>
              <a:t>#T </a:t>
            </a:r>
            <a:r>
              <a:rPr lang="en-US" dirty="0">
                <a:sym typeface="Symbol" panose="05050102010706020507" pitchFamily="18" charset="2"/>
              </a:rPr>
              <a:t>  </a:t>
            </a:r>
            <a:r>
              <a:rPr lang="en-US" dirty="0" smtClean="0">
                <a:sym typeface="Symbol" panose="05050102010706020507" pitchFamily="18" charset="2"/>
              </a:rPr>
              <a:t>#A    (#  = </a:t>
            </a:r>
            <a:r>
              <a:rPr lang="ru-RU" dirty="0" smtClean="0">
                <a:sym typeface="Symbol" panose="05050102010706020507" pitchFamily="18" charset="2"/>
              </a:rPr>
              <a:t>число)</a:t>
            </a:r>
            <a:endParaRPr lang="en-US" dirty="0" smtClean="0">
              <a:sym typeface="Symbol" panose="05050102010706020507" pitchFamily="18" charset="2"/>
            </a:endParaRPr>
          </a:p>
          <a:p>
            <a:r>
              <a:rPr lang="ru-RU" dirty="0" smtClean="0">
                <a:sym typeface="Symbol" panose="05050102010706020507" pitchFamily="18" charset="2"/>
              </a:rPr>
              <a:t>Слов  </a:t>
            </a:r>
            <a:r>
              <a:rPr lang="en-US" dirty="0" smtClean="0">
                <a:sym typeface="Symbol" panose="05050102010706020507" pitchFamily="18" charset="2"/>
              </a:rPr>
              <a:t>CG   </a:t>
            </a:r>
            <a:r>
              <a:rPr lang="ru-RU" i="1" dirty="0" smtClean="0">
                <a:sym typeface="Symbol" panose="05050102010706020507" pitchFamily="18" charset="2"/>
              </a:rPr>
              <a:t>мало </a:t>
            </a:r>
            <a:r>
              <a:rPr lang="ru-RU" dirty="0" smtClean="0">
                <a:sym typeface="Symbol" panose="05050102010706020507" pitchFamily="18" charset="2"/>
              </a:rPr>
              <a:t> в определенных геномах</a:t>
            </a:r>
          </a:p>
          <a:p>
            <a:r>
              <a:rPr lang="ru-RU" dirty="0" smtClean="0">
                <a:sym typeface="Symbol" panose="05050102010706020507" pitchFamily="18" charset="2"/>
              </a:rPr>
              <a:t>Слов  </a:t>
            </a:r>
            <a:r>
              <a:rPr lang="en-US" dirty="0" smtClean="0">
                <a:sym typeface="Symbol" panose="05050102010706020507" pitchFamily="18" charset="2"/>
              </a:rPr>
              <a:t>TA </a:t>
            </a:r>
            <a:r>
              <a:rPr lang="ru-RU" dirty="0" smtClean="0">
                <a:sym typeface="Symbol" panose="05050102010706020507" pitchFamily="18" charset="2"/>
              </a:rPr>
              <a:t>  </a:t>
            </a:r>
            <a:r>
              <a:rPr lang="en-US" dirty="0" smtClean="0">
                <a:sym typeface="Symbol" panose="05050102010706020507" pitchFamily="18" charset="2"/>
              </a:rPr>
              <a:t> </a:t>
            </a:r>
            <a:r>
              <a:rPr lang="ru-RU" i="1" dirty="0" smtClean="0">
                <a:sym typeface="Symbol" panose="05050102010706020507" pitchFamily="18" charset="2"/>
              </a:rPr>
              <a:t>мало </a:t>
            </a:r>
            <a:r>
              <a:rPr lang="ru-RU" dirty="0" smtClean="0">
                <a:sym typeface="Symbol" panose="05050102010706020507" pitchFamily="18" charset="2"/>
              </a:rPr>
              <a:t> во всех ДНК геномах</a:t>
            </a:r>
          </a:p>
          <a:p>
            <a:r>
              <a:rPr lang="ru-RU" dirty="0" smtClean="0"/>
              <a:t>В некоторых геномах </a:t>
            </a:r>
            <a:r>
              <a:rPr lang="en-US" dirty="0" smtClean="0"/>
              <a:t>#C </a:t>
            </a:r>
            <a:r>
              <a:rPr lang="en-US" b="1" dirty="0" smtClean="0">
                <a:solidFill>
                  <a:srgbClr val="7030A0"/>
                </a:solidFill>
              </a:rPr>
              <a:t>&gt;</a:t>
            </a:r>
            <a:r>
              <a:rPr lang="en-US" dirty="0" smtClean="0"/>
              <a:t> #G </a:t>
            </a:r>
            <a:r>
              <a:rPr lang="ru-RU" dirty="0" smtClean="0"/>
              <a:t>в одной части и</a:t>
            </a:r>
            <a:endParaRPr lang="en-US" dirty="0" smtClean="0"/>
          </a:p>
          <a:p>
            <a:pPr marL="0" indent="0">
              <a:buNone/>
            </a:pPr>
            <a:r>
              <a:rPr lang="en-US" dirty="0" smtClean="0"/>
              <a:t>#G </a:t>
            </a:r>
            <a:r>
              <a:rPr lang="en-US" b="1" dirty="0">
                <a:solidFill>
                  <a:srgbClr val="7030A0"/>
                </a:solidFill>
              </a:rPr>
              <a:t>&gt;</a:t>
            </a:r>
            <a:r>
              <a:rPr lang="en-US" dirty="0" smtClean="0"/>
              <a:t> #C </a:t>
            </a:r>
            <a:r>
              <a:rPr lang="ru-RU" dirty="0" smtClean="0"/>
              <a:t>в другой части</a:t>
            </a:r>
            <a:r>
              <a:rPr lang="en-US" dirty="0" smtClean="0"/>
              <a:t>  </a:t>
            </a:r>
            <a:r>
              <a:rPr lang="ru-RU" dirty="0" smtClean="0"/>
              <a:t>(«</a:t>
            </a:r>
            <a:r>
              <a:rPr lang="en-US" dirty="0" smtClean="0"/>
              <a:t>G</a:t>
            </a:r>
            <a:r>
              <a:rPr lang="ru-RU" dirty="0" smtClean="0"/>
              <a:t>С</a:t>
            </a:r>
            <a:r>
              <a:rPr lang="en-US" dirty="0" smtClean="0"/>
              <a:t> skew</a:t>
            </a:r>
            <a:r>
              <a:rPr lang="ru-RU" dirty="0" smtClean="0"/>
              <a:t>») </a:t>
            </a:r>
            <a:endParaRPr lang="ru-RU" dirty="0"/>
          </a:p>
        </p:txBody>
      </p:sp>
      <p:sp>
        <p:nvSpPr>
          <p:cNvPr id="4" name="Номер слайда 3"/>
          <p:cNvSpPr>
            <a:spLocks noGrp="1"/>
          </p:cNvSpPr>
          <p:nvPr>
            <p:ph type="sldNum" sz="quarter" idx="12"/>
          </p:nvPr>
        </p:nvSpPr>
        <p:spPr/>
        <p:txBody>
          <a:bodyPr/>
          <a:lstStyle/>
          <a:p>
            <a:fld id="{51B0424B-BA00-4C1D-946A-CCF19F3E8C64}" type="slidenum">
              <a:rPr lang="ru-RU" smtClean="0"/>
              <a:pPr/>
              <a:t>9</a:t>
            </a:fld>
            <a:endParaRPr lang="ru-RU"/>
          </a:p>
        </p:txBody>
      </p:sp>
    </p:spTree>
    <p:extLst>
      <p:ext uri="{BB962C8B-B14F-4D97-AF65-F5344CB8AC3E}">
        <p14:creationId xmlns:p14="http://schemas.microsoft.com/office/powerpoint/2010/main" val="2186672317"/>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8302</TotalTime>
  <Words>4054</Words>
  <Application>Microsoft Office PowerPoint</Application>
  <PresentationFormat>Экран (4:3)</PresentationFormat>
  <Paragraphs>646</Paragraphs>
  <Slides>74</Slides>
  <Notes>9</Notes>
  <HiddenSlides>0</HiddenSlides>
  <MMClips>0</MMClips>
  <ScaleCrop>false</ScaleCrop>
  <HeadingPairs>
    <vt:vector size="6" baseType="variant">
      <vt:variant>
        <vt:lpstr>Использованные шрифты</vt:lpstr>
      </vt:variant>
      <vt:variant>
        <vt:i4>13</vt:i4>
      </vt:variant>
      <vt:variant>
        <vt:lpstr>Тема</vt:lpstr>
      </vt:variant>
      <vt:variant>
        <vt:i4>1</vt:i4>
      </vt:variant>
      <vt:variant>
        <vt:lpstr>Заголовки слайдов</vt:lpstr>
      </vt:variant>
      <vt:variant>
        <vt:i4>74</vt:i4>
      </vt:variant>
    </vt:vector>
  </HeadingPairs>
  <TitlesOfParts>
    <vt:vector size="88" baseType="lpstr">
      <vt:lpstr>AdvOT596495f2</vt:lpstr>
      <vt:lpstr>AdvOT596495f2+fb</vt:lpstr>
      <vt:lpstr>Arial</vt:lpstr>
      <vt:lpstr>Arial</vt:lpstr>
      <vt:lpstr>Calibri</vt:lpstr>
      <vt:lpstr>Courier New</vt:lpstr>
      <vt:lpstr>Linux Libertine</vt:lpstr>
      <vt:lpstr>Montserrat</vt:lpstr>
      <vt:lpstr>Open Sans</vt:lpstr>
      <vt:lpstr>Symbol</vt:lpstr>
      <vt:lpstr>Times New Roman</vt:lpstr>
      <vt:lpstr>Verdana</vt:lpstr>
      <vt:lpstr>Wingdings</vt:lpstr>
      <vt:lpstr>Тема Office</vt:lpstr>
      <vt:lpstr>Геном</vt:lpstr>
      <vt:lpstr>Презентация PowerPoint</vt:lpstr>
      <vt:lpstr>Сайт МФК: «Биоинформатика 2020»</vt:lpstr>
      <vt:lpstr>Геном</vt:lpstr>
      <vt:lpstr> Вот геном  </vt:lpstr>
      <vt:lpstr>Презентация PowerPoint</vt:lpstr>
      <vt:lpstr>Презентация PowerPoint</vt:lpstr>
      <vt:lpstr>Что в геноме?</vt:lpstr>
      <vt:lpstr>Лингвистический анализ текста</vt:lpstr>
      <vt:lpstr>Биологический анализ генома</vt:lpstr>
      <vt:lpstr>Формула молекулы ДНК определяется последовательностью букв A, T, G, C</vt:lpstr>
      <vt:lpstr>ДНК состоит из двух антипараллельных комплементарных цепочек</vt:lpstr>
      <vt:lpstr>Маленькая кольцевая ДНК бактерии - плазмида</vt:lpstr>
      <vt:lpstr>Презентация PowerPoint</vt:lpstr>
      <vt:lpstr>Геном коронавируса - молекула РНК</vt:lpstr>
      <vt:lpstr> Что в геноме коронавируса?  1. ГЕНЫ  </vt:lpstr>
      <vt:lpstr>1. ГЕНЫ БЕЛКОВ</vt:lpstr>
      <vt:lpstr>Коронавирус вирус: белки Схема вириона, существующего между заражениями </vt:lpstr>
      <vt:lpstr>Функции белков</vt:lpstr>
      <vt:lpstr> S белок главный для проникновения в клетку хозяина.  </vt:lpstr>
      <vt:lpstr>S – троянский конь</vt:lpstr>
      <vt:lpstr>Презентация PowerPoint</vt:lpstr>
      <vt:lpstr>S-белок стягивает мембраны вируса и клетки.   Хозяйские протеазы должны его разрезать!</vt:lpstr>
      <vt:lpstr>Презентация PowerPoint</vt:lpstr>
      <vt:lpstr>Коронавирус MERS-CoV  микрофотография, раскрашенная</vt:lpstr>
      <vt:lpstr>Гены и белки</vt:lpstr>
      <vt:lpstr>Ген белка E</vt:lpstr>
      <vt:lpstr>Белок E коронавируса SARS-CoV-2</vt:lpstr>
      <vt:lpstr>Как биоинформатики получают белок?</vt:lpstr>
      <vt:lpstr>По таблице генетического кода!</vt:lpstr>
      <vt:lpstr>Как  узнать 3D структуру белка E из SARS-CoV-2?</vt:lpstr>
      <vt:lpstr>Презентация PowerPoint</vt:lpstr>
      <vt:lpstr>Коронавирус уговаривает (?) рибосомы в клетке, что им надо синтезировать белки вируса</vt:lpstr>
      <vt:lpstr>Для синтеза белка нужна мРНК</vt:lpstr>
      <vt:lpstr>Так рибосомы делают белки</vt:lpstr>
      <vt:lpstr> РНК коронавируса содержит сигналы мРНК  </vt:lpstr>
      <vt:lpstr>Презентация PowerPoint</vt:lpstr>
      <vt:lpstr>Огромный полипротеин состоит из доменов, соответствующих зрелым белкам.</vt:lpstr>
      <vt:lpstr>Ключевые ранние белки</vt:lpstr>
      <vt:lpstr>Сигналы в РНК коронавируса</vt:lpstr>
      <vt:lpstr>Заключение по SARS-CoV2</vt:lpstr>
      <vt:lpstr>До революции 2005.  Закон Мура: новая технология на первом этапе развивается по экспоненте</vt:lpstr>
      <vt:lpstr>Задачи на примере SARS-CoV2</vt:lpstr>
      <vt:lpstr>Классическая аналогия задачи сборки генома</vt:lpstr>
      <vt:lpstr>De novo genome assembly</vt:lpstr>
      <vt:lpstr>3D модель для поиска лекарств</vt:lpstr>
      <vt:lpstr> Еще задачи: Эволюция см.  https://trv-science.ru/2020/02/11/chto-mozhet-skazat-bioinformatika-o-vspyshke-coronavirusa/ </vt:lpstr>
      <vt:lpstr>Био-информатика. Объекты</vt:lpstr>
      <vt:lpstr>Три технологических изобретения, изменившие молекулярную биологию и породившие биоинформатику</vt:lpstr>
      <vt:lpstr>История</vt:lpstr>
      <vt:lpstr>Геном </vt:lpstr>
      <vt:lpstr>Презентация PowerPoint</vt:lpstr>
      <vt:lpstr>Эксперимент вентера. 2010 год</vt:lpstr>
      <vt:lpstr>Возможны ли манипуляции с геномом человека? “Ребенок от трех родителей”</vt:lpstr>
      <vt:lpstr>Конец лекции</vt:lpstr>
      <vt:lpstr>Этапы эксперимента Вентера</vt:lpstr>
      <vt:lpstr>Детали</vt:lpstr>
      <vt:lpstr>Презентация PowerPoint</vt:lpstr>
      <vt:lpstr>Презентация PowerPoint</vt:lpstr>
      <vt:lpstr>Ребенок от трех родителей</vt:lpstr>
      <vt:lpstr>Возможны ли манипуляции с геномом человека? “Ребенок от трех родителей”</vt:lpstr>
      <vt:lpstr>Геном человека</vt:lpstr>
      <vt:lpstr>Презентация PowerPoint</vt:lpstr>
      <vt:lpstr>Презентация PowerPoint</vt:lpstr>
      <vt:lpstr>Презентация PowerPoint</vt:lpstr>
      <vt:lpstr>Презентация PowerPoint</vt:lpstr>
      <vt:lpstr>Презентация PowerPoint</vt:lpstr>
      <vt:lpstr>Her Son Is One Of The Few Children To Have 3 Parents' DNA.  Интервью с матерью Тамарой от июня 2018 г.</vt:lpstr>
      <vt:lpstr>Презентация PowerPoint</vt:lpstr>
      <vt:lpstr>Конец презентации</vt:lpstr>
      <vt:lpstr>Презентация PowerPoint</vt:lpstr>
      <vt:lpstr>Coronaviruses: An Overview of Their Replication and Pathogenesis Anthony R. Fehr and Stanley Perlman</vt:lpstr>
      <vt:lpstr>Презентация PowerPoint</vt:lpstr>
      <vt:lpstr>Презентация PowerPoint</vt:lpstr>
    </vt:vector>
  </TitlesOfParts>
  <Company>msu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Геном</dc:title>
  <dc:creator>aba</dc:creator>
  <cp:lastModifiedBy>aba</cp:lastModifiedBy>
  <cp:revision>639</cp:revision>
  <dcterms:created xsi:type="dcterms:W3CDTF">2014-09-13T11:53:54Z</dcterms:created>
  <dcterms:modified xsi:type="dcterms:W3CDTF">2020-02-19T11:17:11Z</dcterms:modified>
</cp:coreProperties>
</file>