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56" r:id="rId2"/>
    <p:sldId id="266" r:id="rId3"/>
    <p:sldId id="273" r:id="rId4"/>
    <p:sldId id="275" r:id="rId5"/>
    <p:sldId id="311" r:id="rId6"/>
    <p:sldId id="314" r:id="rId7"/>
    <p:sldId id="277" r:id="rId8"/>
    <p:sldId id="276" r:id="rId9"/>
    <p:sldId id="278" r:id="rId10"/>
    <p:sldId id="279" r:id="rId11"/>
    <p:sldId id="267" r:id="rId12"/>
    <p:sldId id="280" r:id="rId13"/>
    <p:sldId id="283" r:id="rId14"/>
    <p:sldId id="281" r:id="rId15"/>
    <p:sldId id="282" r:id="rId16"/>
    <p:sldId id="284" r:id="rId17"/>
    <p:sldId id="274" r:id="rId18"/>
    <p:sldId id="264" r:id="rId19"/>
    <p:sldId id="261" r:id="rId20"/>
    <p:sldId id="263" r:id="rId21"/>
    <p:sldId id="285" r:id="rId22"/>
    <p:sldId id="305" r:id="rId23"/>
    <p:sldId id="286" r:id="rId24"/>
    <p:sldId id="265" r:id="rId25"/>
    <p:sldId id="258" r:id="rId26"/>
    <p:sldId id="268" r:id="rId27"/>
    <p:sldId id="272" r:id="rId28"/>
    <p:sldId id="306" r:id="rId29"/>
    <p:sldId id="259" r:id="rId30"/>
    <p:sldId id="288" r:id="rId31"/>
    <p:sldId id="290" r:id="rId32"/>
    <p:sldId id="289" r:id="rId33"/>
    <p:sldId id="291" r:id="rId34"/>
    <p:sldId id="292" r:id="rId35"/>
    <p:sldId id="293" r:id="rId36"/>
    <p:sldId id="294" r:id="rId37"/>
    <p:sldId id="302" r:id="rId38"/>
    <p:sldId id="303" r:id="rId39"/>
    <p:sldId id="304" r:id="rId40"/>
    <p:sldId id="301" r:id="rId41"/>
    <p:sldId id="313" r:id="rId42"/>
    <p:sldId id="312" r:id="rId43"/>
    <p:sldId id="310" r:id="rId44"/>
    <p:sldId id="309" r:id="rId45"/>
    <p:sldId id="315" r:id="rId46"/>
    <p:sldId id="316" r:id="rId47"/>
  </p:sldIdLst>
  <p:sldSz cx="12192000" cy="6858000"/>
  <p:notesSz cx="67691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7FB5C-78BF-4B3D-A93A-0F5D0DF4119C}" type="datetimeFigureOut">
              <a:rPr lang="ru-RU" smtClean="0"/>
              <a:pPr/>
              <a:t>25.03.2020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2092-1717-4B92-A11F-BB8C97158A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8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C35C-24BC-4172-A4B8-C6755C1914EC}" type="datetime1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1E7BA-D869-440B-8C0E-54E6E7A6C72F}" type="datetime1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9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94A1-0CD6-4DDF-8D9B-3D653496D1BC}" type="datetime1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1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се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0009717" cy="548680"/>
          </a:xfrm>
        </p:spPr>
        <p:txBody>
          <a:bodyPr anchor="b"/>
          <a:lstStyle>
            <a:lvl1pPr>
              <a:defRPr sz="4000" u="sng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3152" y="6345128"/>
            <a:ext cx="731520" cy="39624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8716935" y="2790124"/>
            <a:ext cx="607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Структурные</a:t>
            </a:r>
            <a:r>
              <a:rPr lang="ru-RU" sz="3200" baseline="0" dirty="0" smtClean="0">
                <a:solidFill>
                  <a:schemeClr val="bg1"/>
                </a:solidFill>
              </a:rPr>
              <a:t> классификации </a:t>
            </a:r>
            <a:r>
              <a:rPr lang="ru-RU" sz="3200" dirty="0" smtClean="0">
                <a:solidFill>
                  <a:schemeClr val="bg1"/>
                </a:solidFill>
              </a:rPr>
              <a:t>2014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5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922A4-1522-4FA2-92DD-06C8900EC4DF}" type="datetime1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3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0A91-F88B-470D-BA2F-6B6F15CC9CD7}" type="datetime1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13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B32B-9FC6-4E9D-AD60-EA96CE1C9007}" type="datetime1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37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211C-FECA-4072-818E-9A6CA2E7CAA5}" type="datetime1">
              <a:rPr lang="ru-RU" smtClean="0"/>
              <a:t>25.03.2020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0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74C78-F148-4B2D-B18E-288A3FCC2600}" type="datetime1">
              <a:rPr lang="ru-RU" smtClean="0"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1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C28B-97EB-4D3B-95A6-5EBB268C0DB0}" type="datetime1">
              <a:rPr lang="ru-RU" smtClean="0"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1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7DB0-872B-41CF-9FC7-BDF7753E5DCB}" type="datetime1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36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8B46-19EF-4DF2-96CF-C54D2E4B2139}" type="datetime1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17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93A5E-CB0A-4206-9561-C48539F1EBEC}" type="datetime1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6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hyperlink" Target="https://en.wikipedia.org/wiki/Maurice_Wilkins" TargetMode="External"/><Relationship Id="rId18" Type="http://schemas.openxmlformats.org/officeDocument/2006/relationships/hyperlink" Target="https://en.wikipedia.org/wiki/William_Howard_Stein" TargetMode="External"/><Relationship Id="rId26" Type="http://schemas.openxmlformats.org/officeDocument/2006/relationships/hyperlink" Target="https://en.wikipedia.org/wiki/Hartmut_Michel" TargetMode="External"/><Relationship Id="rId39" Type="http://schemas.openxmlformats.org/officeDocument/2006/relationships/hyperlink" Target="https://en.wikipedia.org/wiki/Venkatraman_Ramakrishnan" TargetMode="External"/><Relationship Id="rId21" Type="http://schemas.openxmlformats.org/officeDocument/2006/relationships/hyperlink" Target="https://en.wikipedia.org/wiki/Jerome_Karle" TargetMode="External"/><Relationship Id="rId34" Type="http://schemas.openxmlformats.org/officeDocument/2006/relationships/hyperlink" Target="https://en.wikipedia.org/wiki/Roger_D._Kornberg" TargetMode="External"/><Relationship Id="rId42" Type="http://schemas.openxmlformats.org/officeDocument/2006/relationships/image" Target="../media/image24.png"/><Relationship Id="rId7" Type="http://schemas.openxmlformats.org/officeDocument/2006/relationships/hyperlink" Target="https://en.wikipedia.org/wiki/Max_F._Perutz" TargetMode="External"/><Relationship Id="rId2" Type="http://schemas.openxmlformats.org/officeDocument/2006/relationships/hyperlink" Target="https://en.wikipedia.org/wiki/Max_von_Laue" TargetMode="External"/><Relationship Id="rId16" Type="http://schemas.openxmlformats.org/officeDocument/2006/relationships/hyperlink" Target="https://en.wikipedia.org/wiki/Stanford_Moore" TargetMode="External"/><Relationship Id="rId20" Type="http://schemas.openxmlformats.org/officeDocument/2006/relationships/hyperlink" Target="https://en.wikipedia.org/wiki/Borane" TargetMode="External"/><Relationship Id="rId29" Type="http://schemas.openxmlformats.org/officeDocument/2006/relationships/hyperlink" Target="https://en.wikipedia.org/wiki/ATP_synthase" TargetMode="External"/><Relationship Id="rId41" Type="http://schemas.openxmlformats.org/officeDocument/2006/relationships/hyperlink" Target="https://en.wikipedia.org/wiki/G_protein-coupled_recepto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illiam_Lawrence_Bragg" TargetMode="External"/><Relationship Id="rId11" Type="http://schemas.openxmlformats.org/officeDocument/2006/relationships/hyperlink" Target="https://en.wikipedia.org/wiki/Nucleic_acid" TargetMode="External"/><Relationship Id="rId24" Type="http://schemas.openxmlformats.org/officeDocument/2006/relationships/hyperlink" Target="https://en.wikipedia.org/wiki/Johann_Deisenhofer" TargetMode="External"/><Relationship Id="rId32" Type="http://schemas.openxmlformats.org/officeDocument/2006/relationships/hyperlink" Target="https://en.wikipedia.org/wiki/Peter_Agre" TargetMode="External"/><Relationship Id="rId37" Type="http://schemas.openxmlformats.org/officeDocument/2006/relationships/hyperlink" Target="https://en.wikipedia.org/wiki/Ribosome" TargetMode="External"/><Relationship Id="rId40" Type="http://schemas.openxmlformats.org/officeDocument/2006/relationships/hyperlink" Target="https://en.wikipedia.org/wiki/Brian_Kobilka" TargetMode="External"/><Relationship Id="rId5" Type="http://schemas.openxmlformats.org/officeDocument/2006/relationships/hyperlink" Target="https://en.wikipedia.org/wiki/Crystal_structure" TargetMode="External"/><Relationship Id="rId15" Type="http://schemas.openxmlformats.org/officeDocument/2006/relationships/hyperlink" Target="https://en.wikipedia.org/wiki/X-ray_crystallography" TargetMode="External"/><Relationship Id="rId23" Type="http://schemas.openxmlformats.org/officeDocument/2006/relationships/hyperlink" Target="https://en.wikipedia.org/wiki/Herbert_A._Hauptman" TargetMode="External"/><Relationship Id="rId28" Type="http://schemas.openxmlformats.org/officeDocument/2006/relationships/hyperlink" Target="https://en.wikipedia.org/wiki/John_E._Walker" TargetMode="External"/><Relationship Id="rId36" Type="http://schemas.openxmlformats.org/officeDocument/2006/relationships/hyperlink" Target="https://en.wikipedia.org/wiki/Ada_E._Yonath" TargetMode="External"/><Relationship Id="rId10" Type="http://schemas.openxmlformats.org/officeDocument/2006/relationships/hyperlink" Target="https://en.wikipedia.org/wiki/James_D._Watson" TargetMode="External"/><Relationship Id="rId19" Type="http://schemas.openxmlformats.org/officeDocument/2006/relationships/hyperlink" Target="https://en.wikipedia.org/wiki/William_Lipscomb" TargetMode="External"/><Relationship Id="rId31" Type="http://schemas.openxmlformats.org/officeDocument/2006/relationships/hyperlink" Target="https://en.wikipedia.org/wiki/Potassium_channel" TargetMode="External"/><Relationship Id="rId4" Type="http://schemas.openxmlformats.org/officeDocument/2006/relationships/hyperlink" Target="https://en.wikipedia.org/wiki/William_Henry_Bragg" TargetMode="External"/><Relationship Id="rId9" Type="http://schemas.openxmlformats.org/officeDocument/2006/relationships/hyperlink" Target="https://en.wikipedia.org/wiki/John_C._Kendrew" TargetMode="External"/><Relationship Id="rId14" Type="http://schemas.openxmlformats.org/officeDocument/2006/relationships/hyperlink" Target="https://en.wikipedia.org/wiki/Dorothy_Hodgkin" TargetMode="External"/><Relationship Id="rId22" Type="http://schemas.openxmlformats.org/officeDocument/2006/relationships/hyperlink" Target="https://en.wikipedia.org/wiki/Hauptman-Karle_method" TargetMode="External"/><Relationship Id="rId27" Type="http://schemas.openxmlformats.org/officeDocument/2006/relationships/hyperlink" Target="https://en.wikipedia.org/wiki/Robert_Huber" TargetMode="External"/><Relationship Id="rId30" Type="http://schemas.openxmlformats.org/officeDocument/2006/relationships/hyperlink" Target="https://en.wikipedia.org/wiki/Roderick_MacKinnon" TargetMode="External"/><Relationship Id="rId35" Type="http://schemas.openxmlformats.org/officeDocument/2006/relationships/hyperlink" Target="https://en.wikipedia.org/wiki/Transcription_(genetics)" TargetMode="External"/><Relationship Id="rId8" Type="http://schemas.openxmlformats.org/officeDocument/2006/relationships/hyperlink" Target="https://en.wikipedia.org/wiki/Myoglobin" TargetMode="External"/><Relationship Id="rId3" Type="http://schemas.openxmlformats.org/officeDocument/2006/relationships/hyperlink" Target="https://en.wikipedia.org/wiki/X-ray_spectroscopy" TargetMode="External"/><Relationship Id="rId12" Type="http://schemas.openxmlformats.org/officeDocument/2006/relationships/hyperlink" Target="https://en.wikipedia.org/wiki/Francis_Crick" TargetMode="External"/><Relationship Id="rId17" Type="http://schemas.openxmlformats.org/officeDocument/2006/relationships/hyperlink" Target="https://en.wikipedia.org/wiki/Ribonuclease" TargetMode="External"/><Relationship Id="rId25" Type="http://schemas.openxmlformats.org/officeDocument/2006/relationships/hyperlink" Target="https://en.wikipedia.org/wiki/Photosynthetic_reaction_center" TargetMode="External"/><Relationship Id="rId33" Type="http://schemas.openxmlformats.org/officeDocument/2006/relationships/hyperlink" Target="https://en.wikipedia.org/wiki/Aquaporin" TargetMode="External"/><Relationship Id="rId38" Type="http://schemas.openxmlformats.org/officeDocument/2006/relationships/hyperlink" Target="https://en.wikipedia.org/wiki/Thomas_A._Steitz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hyperlink" Target="https://www.cgl.ucsf.edu/chimera/docs/UsersGuide/inspection.html" TargetMode="External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gl.ucsf.edu/chimera/docs/UsersGuide/midas/vdwrad.html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0%D0%BC%D0%B8%D0%BD%D0%BE%D0%B0%D1%86%D0%B8%D0%BB-%D1%82%D0%A0%D0%9D%D0%9A-%D1%81%D0%B8%D0%BD%D1%82%D0%B5%D1%82%D0%B0%D0%B7%D0%B0" TargetMode="Externa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://pdbjs3.protein.osaka-u.ac.jp/xPSSS/DetailServlet?PAGEID=Summary&amp;PDBID=2GB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prot.org/uniprot/?query=*&amp;fil=reviewed:ye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uniprot.org/uniprot/?query=*&amp;fil=reviewed:n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6%D0%B8%D1%80%D0%BD%D1%8B%D0%B5_%D0%BA%D0%B8%D1%81%D0%BB%D0%BE%D1%82%D1%8B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F%D0%BE%D1%81%D1%82%D1%82%D1%80%D0%B0%D0%BD%D1%81%D0%BB%D1%8F%D1%86%D0%B8%D0%BE%D0%BD%D0%BD%D0%B0%D1%8F_%D0%BC%D0%BE%D0%B4%D0%B8%D1%84%D0%B8%D0%BA%D0%B0%D1%86%D0%B8%D1%8F" TargetMode="External"/><Relationship Id="rId4" Type="http://schemas.openxmlformats.org/officeDocument/2006/relationships/hyperlink" Target="https://ru.wikipedia.org/wiki/%D0%93%D0%BB%D0%B8%D0%BA%D0%BE%D0%B7%D0%B8%D0%BB%D1%84%D0%BE%D1%81%D1%84%D0%B0%D1%82%D0%B8%D0%B4%D0%B8%D0%BB%D0%B8%D0%BD%D0%BE%D0%B7%D0%B8%D1%82%D0%BE%D0%BB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hyperlink" Target="https://ru.wikipedia.org/w/index.php?title=Aequorea_victoria&amp;action=edit&amp;redlink=1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6%D0%B8%D1%82%D0%BE%D0%B7%D0%B8%D0%BD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u.wikipedia.org/w/index.php?title=%D0%90%D0%B4%D0%B5%D0%BD%D0%BE%D0%B7%D0%B8%D0%BB%D0%B3%D0%BE%D0%BC%D0%BE%D1%86%D0%B8%D1%81%D1%82%D0%B5%D0%B8%D0%BD&amp;action=edit&amp;redlink=1" TargetMode="External"/><Relationship Id="rId5" Type="http://schemas.openxmlformats.org/officeDocument/2006/relationships/hyperlink" Target="https://ru.wikipedia.org/w/index.php?title=5-%D0%BC%D0%B5%D1%82%D0%B8%D0%BB%D1%86%D0%B8%D1%82%D0%BE%D0%B7%D0%B8%D0%BD&amp;action=edit&amp;redlink=1" TargetMode="External"/><Relationship Id="rId4" Type="http://schemas.openxmlformats.org/officeDocument/2006/relationships/hyperlink" Target="https://ru.wikipedia.org/wiki/%D0%94%D0%9D%D0%9A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akaryagina@gmail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en.yandex.ru/media/nplus1/kak-uchenye-razgliadeli-atomarnuiu-strukturu-biomolekul-5d78cc0043fdc000c3a7c12d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986" y="247352"/>
            <a:ext cx="7339584" cy="1776978"/>
          </a:xfrm>
        </p:spPr>
        <p:txBody>
          <a:bodyPr>
            <a:noAutofit/>
          </a:bodyPr>
          <a:lstStyle/>
          <a:p>
            <a:pPr algn="l"/>
            <a:r>
              <a:rPr lang="ru-RU" sz="4400" dirty="0" smtClean="0">
                <a:latin typeface="Calibri" panose="020F0502020204030204" pitchFamily="34" charset="0"/>
              </a:rPr>
              <a:t>Структура биополимеров</a:t>
            </a:r>
            <a:br>
              <a:rPr lang="ru-RU" sz="44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д.б.н., проф. Анна Карягина</a:t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НИИ ФХБ им. А.Н. Белозерского МГУ им. М.В Ломоносова</a:t>
            </a:r>
            <a:r>
              <a:rPr lang="en-US" sz="2000" dirty="0">
                <a:latin typeface="Calibri" panose="020F0502020204030204" pitchFamily="34" charset="0"/>
              </a:rPr>
              <a:t>,</a:t>
            </a:r>
            <a:r>
              <a:rPr lang="ru-RU" sz="2000" dirty="0" smtClean="0">
                <a:latin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ФГБУ «НИ</a:t>
            </a:r>
            <a:r>
              <a:rPr lang="ru-RU" sz="2000" dirty="0">
                <a:latin typeface="Calibri" panose="020F0502020204030204" pitchFamily="34" charset="0"/>
              </a:rPr>
              <a:t>Ц</a:t>
            </a:r>
            <a:r>
              <a:rPr lang="ru-RU" sz="2000" dirty="0" smtClean="0">
                <a:latin typeface="Calibri" panose="020F0502020204030204" pitchFamily="34" charset="0"/>
              </a:rPr>
              <a:t> эпидемиологии и микробиологии им. Н.Ф. </a:t>
            </a:r>
            <a:r>
              <a:rPr lang="ru-RU" sz="2000" dirty="0" err="1" smtClean="0">
                <a:latin typeface="Calibri" panose="020F0502020204030204" pitchFamily="34" charset="0"/>
              </a:rPr>
              <a:t>Гамалеи</a:t>
            </a:r>
            <a:r>
              <a:rPr lang="ru-RU" sz="2000" dirty="0" smtClean="0">
                <a:latin typeface="Calibri" panose="020F0502020204030204" pitchFamily="34" charset="0"/>
              </a:rPr>
              <a:t>» Минздрава РФ</a:t>
            </a:r>
            <a:r>
              <a:rPr lang="en-US" sz="2000" dirty="0" smtClean="0">
                <a:latin typeface="Calibri" panose="020F0502020204030204" pitchFamily="34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e-mail akaryagina@gmail.com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 descr="Donald Lab Graphic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39" y="228600"/>
            <a:ext cx="4904105" cy="376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east phenylalanine tRNA (1ehz) with WC base-pair bloc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460" y="1988074"/>
            <a:ext cx="3274570" cy="34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raveling the DNA stretching myst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360"/>
            <a:ext cx="3596639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60179"/>
              </p:ext>
            </p:extLst>
          </p:nvPr>
        </p:nvGraphicFramePr>
        <p:xfrm>
          <a:off x="182880" y="-19951"/>
          <a:ext cx="11801856" cy="6893975"/>
        </p:xfrm>
        <a:graphic>
          <a:graphicData uri="http://schemas.openxmlformats.org/drawingml/2006/table">
            <a:tbl>
              <a:tblPr/>
              <a:tblGrid>
                <a:gridCol w="450616"/>
                <a:gridCol w="1995586"/>
                <a:gridCol w="804674"/>
                <a:gridCol w="8550980"/>
              </a:tblGrid>
              <a:tr h="1879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</a:rPr>
                        <a:t>Year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Laureate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Prize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Rationale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1914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" tooltip="Max von Laue"/>
                        </a:rPr>
                        <a:t>Max von Laue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discovery of the diffraction of X-rays by crystals</a:t>
                      </a:r>
                      <a:r>
                        <a:rPr lang="en-US" sz="1200" dirty="0" smtClean="0">
                          <a:effectLst/>
                        </a:rPr>
                        <a:t>",</a:t>
                      </a:r>
                      <a:r>
                        <a:rPr lang="en-US" sz="1200" dirty="0">
                          <a:effectLst/>
                        </a:rPr>
                        <a:t> an important step in the development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" tooltip="X-ray spectroscopy"/>
                        </a:rPr>
                        <a:t>X-ray spectroscopy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4" tooltip="William Henry Bragg"/>
                        </a:rPr>
                        <a:t>William Henry Bragg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services in the analysis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Crystal structure"/>
                        </a:rPr>
                        <a:t>crystal structure</a:t>
                      </a:r>
                      <a:r>
                        <a:rPr lang="en-US" sz="1200" dirty="0">
                          <a:effectLst/>
                        </a:rPr>
                        <a:t> by means of X-rays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6" tooltip="William Lawrence Bragg"/>
                        </a:rPr>
                        <a:t>William Lawrence Bragg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services in the analysis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Crystal structure"/>
                        </a:rPr>
                        <a:t>crystal structure</a:t>
                      </a:r>
                      <a:r>
                        <a:rPr lang="en-US" sz="1200" dirty="0">
                          <a:effectLst/>
                        </a:rPr>
                        <a:t> by means of X-rays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7" tooltip="Max F. Perutz"/>
                        </a:rPr>
                        <a:t>Max F. Perutz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studies of the structures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globular 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proteins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9" tooltip="John C. Kendrew"/>
                        </a:rPr>
                        <a:t>John C. Kendrew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studies of the structures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globular 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proteins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0" tooltip="James D. Watson"/>
                        </a:rPr>
                        <a:t>James Dewey Watson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</a:t>
                      </a:r>
                      <a:r>
                        <a:rPr lang="en-US" sz="1200" dirty="0" smtClean="0">
                          <a:effectLst/>
                        </a:rPr>
                        <a:t>material”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2" tooltip="Francis Crick"/>
                        </a:rPr>
                        <a:t>Francis Harry Compton Crick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material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3" tooltip="Maurice Wilkins"/>
                        </a:rPr>
                        <a:t>Maurice Hugh Frederick Wilkins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material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1964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4" tooltip="Dorothy Hodgkin"/>
                        </a:rPr>
                        <a:t>Dorothy Hodgkin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her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5" tooltip="X-ray crystallography"/>
                        </a:rPr>
                        <a:t>determinations by X-ray techniques</a:t>
                      </a:r>
                      <a:r>
                        <a:rPr lang="en-US" sz="1200" dirty="0">
                          <a:effectLst/>
                        </a:rPr>
                        <a:t> of the structures of important biochemical substances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6" tooltip="Stanford Moore"/>
                        </a:rPr>
                        <a:t>Stanford Moore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contribution to the understanding of the connection between chemical structure and catalytic activity of the active </a:t>
                      </a:r>
                      <a:r>
                        <a:rPr lang="en-US" sz="1200" dirty="0" err="1">
                          <a:effectLst/>
                        </a:rPr>
                        <a:t>centre</a:t>
                      </a:r>
                      <a:r>
                        <a:rPr lang="en-US" sz="1200" dirty="0">
                          <a:effectLst/>
                        </a:rPr>
                        <a:t> of the 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17" tooltip="Ribonuclease"/>
                        </a:rPr>
                        <a:t>ribonuclease</a:t>
                      </a:r>
                      <a:r>
                        <a:rPr lang="en-US" sz="1200" dirty="0" err="1">
                          <a:effectLst/>
                        </a:rPr>
                        <a:t>molecule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8" tooltip="William Howard Stein"/>
                        </a:rPr>
                        <a:t>William H. Stein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contribution to the understanding of the connection between chemical structure and catalytic activity of the active </a:t>
                      </a:r>
                      <a:r>
                        <a:rPr lang="en-US" sz="1200" dirty="0" err="1">
                          <a:effectLst/>
                        </a:rPr>
                        <a:t>centre</a:t>
                      </a:r>
                      <a:r>
                        <a:rPr lang="en-US" sz="1200" dirty="0">
                          <a:effectLst/>
                        </a:rPr>
                        <a:t> of the 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17" tooltip="Ribonuclease"/>
                        </a:rPr>
                        <a:t>ribonuclease</a:t>
                      </a:r>
                      <a:r>
                        <a:rPr lang="en-US" sz="1200" dirty="0" err="1">
                          <a:effectLst/>
                        </a:rPr>
                        <a:t>molecule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1976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9" tooltip="William Lipscomb"/>
                        </a:rPr>
                        <a:t>William N. Lipscomb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studies on the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0" tooltip="Borane"/>
                        </a:rPr>
                        <a:t>boranes</a:t>
                      </a:r>
                      <a:r>
                        <a:rPr lang="en-US" sz="1200" dirty="0">
                          <a:effectLst/>
                        </a:rPr>
                        <a:t> illuminating problems of chemical bonding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1" tooltip="Jerome Karle"/>
                        </a:rPr>
                        <a:t>Jerome Karle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outstanding achievements in developing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2" tooltip="Hauptman-Karle method"/>
                        </a:rPr>
                        <a:t>direct methods</a:t>
                      </a:r>
                      <a:r>
                        <a:rPr lang="en-US" sz="1200" dirty="0">
                          <a:effectLst/>
                        </a:rPr>
                        <a:t> for the determination of crystal structures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3" tooltip="Herbert A. Hauptman"/>
                        </a:rPr>
                        <a:t>Herbert A. Hauptman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outstanding achievements in developing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2" tooltip="Hauptman-Karle method"/>
                        </a:rPr>
                        <a:t>direct methods</a:t>
                      </a:r>
                      <a:r>
                        <a:rPr lang="en-US" sz="1200" dirty="0">
                          <a:effectLst/>
                        </a:rPr>
                        <a:t> for the determination of crystal structures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4" tooltip="Johann Deisenhofer"/>
                        </a:rPr>
                        <a:t>Johann Deisenhofer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6" tooltip="Hartmut Michel"/>
                        </a:rPr>
                        <a:t>Hartmut Michel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7" tooltip="Robert Huber"/>
                        </a:rPr>
                        <a:t>Robert Huber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1997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8" tooltip="John E. Walker"/>
                        </a:rPr>
                        <a:t>John E. Walker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elucidation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9" tooltip="ATP synthase"/>
                        </a:rPr>
                        <a:t>enzymatic mechanism</a:t>
                      </a:r>
                      <a:r>
                        <a:rPr lang="en-US" sz="1200" dirty="0">
                          <a:effectLst/>
                        </a:rPr>
                        <a:t> underlying the synthesis of adenosine triphosphate (ATP</a:t>
                      </a:r>
                      <a:r>
                        <a:rPr lang="en-US" sz="1200" dirty="0" smtClean="0">
                          <a:effectLst/>
                        </a:rPr>
                        <a:t>)"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2003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0" tooltip="Roderick MacKinnon"/>
                        </a:rPr>
                        <a:t>Roderick MacKinnon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discoveries concerning channels in cell membranes [...] for structural and mechanistic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1" tooltip="Potassium channel"/>
                        </a:rPr>
                        <a:t>studies of ion channels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2003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2" tooltip="Peter Agre"/>
                        </a:rPr>
                        <a:t>Peter Agre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discoveries concerning channels in cell membranes [...] for the discovery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3" tooltip="Aquaporin"/>
                        </a:rPr>
                        <a:t>water channels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2006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4" tooltip="Roger D. Kornberg"/>
                        </a:rPr>
                        <a:t>Roger D. Kornberg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studies of the molecular basis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5" tooltip="Transcription (genetics)"/>
                        </a:rPr>
                        <a:t>eukaryotic transcription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6" tooltip="Ada E. Yonath"/>
                        </a:rPr>
                        <a:t>Ada E. Yonath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8" tooltip="Thomas A. Steitz"/>
                        </a:rPr>
                        <a:t>Thomas A. Steitz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0239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9" tooltip="Venkatraman Ramakrishnan"/>
                        </a:rPr>
                        <a:t>Venkatraman Ramakrishnan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2012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40" tooltip="Brian Kobilka"/>
                        </a:rPr>
                        <a:t>Brian Kobilka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41" tooltip="G protein-coupled receptor"/>
                        </a:rPr>
                        <a:t>G-protein-coupled receptors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7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2/24/Protein_structure_exampl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16"/>
          <a:stretch/>
        </p:blipFill>
        <p:spPr bwMode="auto">
          <a:xfrm>
            <a:off x="2897421" y="0"/>
            <a:ext cx="654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84" y="352933"/>
            <a:ext cx="11219688" cy="41516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Различные способы представления пространственных структур</a:t>
            </a:r>
            <a:endParaRPr lang="ru-RU" sz="3200" dirty="0"/>
          </a:p>
        </p:txBody>
      </p:sp>
      <p:pic>
        <p:nvPicPr>
          <p:cNvPr id="5122" name="Picture 2" descr="sph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18538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07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ll-and-sti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91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5959" y="126915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wire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(проволочная)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 simple line drawing with dot atoms and wire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Stick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(палочковая)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“endcap” atoms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ball-and-stick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шарико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-палочковая)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ball atoms (atomic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×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7"/>
              </a:rPr>
              <a:t>ball scale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Sphere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сферическая)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sphere atoms (full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wire bonds; also called Corey-Pauling-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Koltun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CPK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130" name="Picture 10" descr="nucleotide display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47" y="4426362"/>
            <a:ext cx="3725732" cy="20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lat ribb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8" y="4003454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olid surfa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99" y="3844682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esh surfac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649" y="3844682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dot surfac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088" y="3844682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09381" y="3914538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Нуклеиновые кислоты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96075" y="3682890"/>
            <a:ext cx="100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Cartoon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23966" y="3423396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Молекулярные поверхности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9804" y="6477922"/>
            <a:ext cx="210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Ленточные модели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212591" y="6284171"/>
            <a:ext cx="96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твердая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485836" y="6296891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ячеистая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0719356" y="6270997"/>
            <a:ext cx="107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точечная</a:t>
            </a:r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335" y="468891"/>
            <a:ext cx="9942552" cy="12267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Различные способы визуализации трехмерной структуры макромолекулы</a:t>
            </a:r>
            <a:endParaRPr lang="ru-RU" dirty="0"/>
          </a:p>
        </p:txBody>
      </p:sp>
      <p:pic>
        <p:nvPicPr>
          <p:cNvPr id="1026" name="Picture 2" descr="Spacefill expre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dbj.org/jv/images/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lecular surf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82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dbj.org/jv/images/ed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491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943100" y="5873736"/>
          <a:ext cx="7620000" cy="36576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1905000"/>
                <a:gridCol w="19050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4046" y="5062022"/>
            <a:ext cx="2017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effectLst/>
              </a:rPr>
              <a:t>Spacefill</a:t>
            </a:r>
            <a:r>
              <a:rPr lang="en-US" dirty="0" smtClean="0">
                <a:effectLst/>
              </a:rPr>
              <a:t> expression</a:t>
            </a:r>
            <a:endParaRPr lang="en-US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4012" y="5051197"/>
            <a:ext cx="1993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Cartoon expression</a:t>
            </a:r>
            <a:endParaRPr lang="en-US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9728" y="5072846"/>
            <a:ext cx="186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Molecular surface</a:t>
            </a:r>
            <a:endParaRPr lang="en-US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73035" y="5062166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Electron density</a:t>
            </a:r>
            <a:endParaRPr lang="en-US" dirty="0">
              <a:effectLst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jmol.sourceforge.net/screenshots/bbdo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" y="1"/>
            <a:ext cx="3370223" cy="24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0548" y="2426209"/>
            <a:ext cx="276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Участок белковой цепи</a:t>
            </a:r>
            <a:endParaRPr lang="ru-RU" dirty="0"/>
          </a:p>
        </p:txBody>
      </p:sp>
      <p:pic>
        <p:nvPicPr>
          <p:cNvPr id="6150" name="Picture 6" descr="http://jmol.sourceforge.net/screenshots/hem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38" y="0"/>
            <a:ext cx="4814795" cy="39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7873" y="3995851"/>
            <a:ext cx="452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Гемоглобин. Окраска по цепям,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гемы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изображены в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mode.</a:t>
            </a:r>
            <a:endParaRPr lang="ru-RU" dirty="0"/>
          </a:p>
        </p:txBody>
      </p:sp>
      <p:pic>
        <p:nvPicPr>
          <p:cNvPr id="6152" name="Picture 8" descr="http://jmol.sourceforge.net/screenshots/screenshot_streptavid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95" y="0"/>
            <a:ext cx="3995848" cy="39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409375" y="3995849"/>
            <a:ext cx="3770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Биотин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cpk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color,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внутри участок связывания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стрептавидина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(cyan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translucent surface)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и фрагмент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стрептавидина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(yellow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translucent surface).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93542" y="6488668"/>
            <a:ext cx="406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http://jmol.sourceforge.net/screenshots/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357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https://encrypted-tbn1.gstatic.com/images?q=tbn:ANd9GcTW2mYPCftJHhAlh101owhTBzGuVqDy6GFU35XKKjI9rFZ_2cA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88900"/>
            <a:ext cx="3962400" cy="45963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62912" y="4829873"/>
            <a:ext cx="8583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В 1952 году 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Джеймс Уотсон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и </a:t>
            </a:r>
            <a:r>
              <a:rPr lang="ru-RU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Фрэнсис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 Крик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стали работать над моделированием </a:t>
            </a:r>
            <a:r>
              <a:rPr lang="ru-RU" dirty="0">
                <a:latin typeface="Arial" panose="020B0604020202020204" pitchFamily="34" charset="0"/>
              </a:rPr>
              <a:t>структуры ДНК. </a:t>
            </a:r>
            <a:r>
              <a:rPr lang="ru-RU" dirty="0" smtClean="0">
                <a:latin typeface="Arial" panose="020B0604020202020204" pitchFamily="34" charset="0"/>
              </a:rPr>
              <a:t>При этом они использовали шариковую </a:t>
            </a:r>
            <a:r>
              <a:rPr lang="ru-RU" dirty="0">
                <a:latin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</a:rPr>
              <a:t>одель. Используя</a:t>
            </a:r>
            <a:r>
              <a:rPr lang="ru-RU" dirty="0">
                <a:latin typeface="Arial" panose="020B0604020202020204" pitchFamily="34" charset="0"/>
              </a:rPr>
              <a:t> правила </a:t>
            </a:r>
            <a:r>
              <a:rPr lang="ru-RU" dirty="0" err="1">
                <a:latin typeface="Arial" panose="020B0604020202020204" pitchFamily="34" charset="0"/>
              </a:rPr>
              <a:t>Чаргаффа</a:t>
            </a:r>
            <a:r>
              <a:rPr lang="ru-RU" dirty="0">
                <a:latin typeface="Arial" panose="020B0604020202020204" pitchFamily="34" charset="0"/>
              </a:rPr>
              <a:t> и </a:t>
            </a:r>
            <a:r>
              <a:rPr lang="ru-RU" dirty="0" smtClean="0">
                <a:latin typeface="Arial" panose="020B0604020202020204" pitchFamily="34" charset="0"/>
              </a:rPr>
              <a:t>рентгенограммы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Розалинды</a:t>
            </a:r>
            <a:r>
              <a:rPr lang="ru-RU" dirty="0" smtClean="0">
                <a:latin typeface="Arial" panose="020B0604020202020204" pitchFamily="34" charset="0"/>
              </a:rPr>
              <a:t> Франклин и Мориса </a:t>
            </a:r>
            <a:r>
              <a:rPr lang="ru-RU" dirty="0" err="1" smtClean="0">
                <a:latin typeface="Arial" panose="020B0604020202020204" pitchFamily="34" charset="0"/>
              </a:rPr>
              <a:t>Уилкинса</a:t>
            </a:r>
            <a:r>
              <a:rPr lang="ru-RU" dirty="0">
                <a:latin typeface="Arial" panose="020B0604020202020204" pitchFamily="34" charset="0"/>
              </a:rPr>
              <a:t> </a:t>
            </a:r>
            <a:r>
              <a:rPr lang="ru-RU" dirty="0" smtClean="0">
                <a:latin typeface="Arial" panose="020B0604020202020204" pitchFamily="34" charset="0"/>
              </a:rPr>
              <a:t>они построили </a:t>
            </a:r>
            <a:r>
              <a:rPr lang="ru-RU" dirty="0" err="1">
                <a:latin typeface="Arial" panose="020B0604020202020204" pitchFamily="34" charset="0"/>
              </a:rPr>
              <a:t>двухспиральную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</a:rPr>
              <a:t>модель ДНК. Результаты </a:t>
            </a:r>
            <a:r>
              <a:rPr lang="ru-RU" dirty="0">
                <a:latin typeface="Arial" panose="020B0604020202020204" pitchFamily="34" charset="0"/>
              </a:rPr>
              <a:t>работы опубликовали 30 мая 1953 года в </a:t>
            </a:r>
            <a:r>
              <a:rPr lang="ru-RU" dirty="0" smtClean="0">
                <a:latin typeface="Arial" panose="020B0604020202020204" pitchFamily="34" charset="0"/>
              </a:rPr>
              <a:t>журнале </a:t>
            </a:r>
            <a:r>
              <a:rPr lang="en-US" dirty="0" smtClean="0">
                <a:latin typeface="Arial" panose="020B0604020202020204" pitchFamily="34" charset="0"/>
              </a:rPr>
              <a:t>Nature</a:t>
            </a:r>
            <a:r>
              <a:rPr lang="ru-RU" dirty="0" smtClean="0">
                <a:latin typeface="Arial" panose="020B0604020202020204" pitchFamily="34" charset="0"/>
              </a:rPr>
              <a:t>, а в 1962 году за эту работу им была присуждена Нобелевская премия</a:t>
            </a:r>
            <a:r>
              <a:rPr lang="en-US" dirty="0" smtClean="0">
                <a:latin typeface="Arial" panose="020B0604020202020204" pitchFamily="34" charset="0"/>
              </a:rPr>
              <a:t>.</a:t>
            </a:r>
            <a:endParaRPr lang="ru-R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https://www.mun.ca/biology/scarr/CG_Chargaf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62" y="559213"/>
            <a:ext cx="4791682" cy="36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omputerra.ru/wp-content/uploads/2014/04/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44" y="1019936"/>
            <a:ext cx="2624153" cy="27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530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NA_D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0"/>
            <a:ext cx="9412224" cy="68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livescience.com/images/i/000/053/587/i02/dna-rna-structure.jpg?1370549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9" y="133082"/>
            <a:ext cx="8573897" cy="67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45" y="84787"/>
            <a:ext cx="6974504" cy="3626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2" y="-10393"/>
            <a:ext cx="1202076" cy="68580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5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ru-RU" dirty="0"/>
          </a:p>
        </p:txBody>
      </p:sp>
      <p:pic>
        <p:nvPicPr>
          <p:cNvPr id="5122" name="Picture 2" descr="http://www.rcsb.org/pdb/education_discussion/molecule_of_the_month/images/ABZ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1" y="519549"/>
            <a:ext cx="5009590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88627" y="33584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222222"/>
                </a:solidFill>
                <a:effectLst/>
              </a:rPr>
              <a:t>В обычных условиях ДНК существует в виде В-спирали (в центре). Слева – А форма ДНК с наклоненными стопками оснований и глубокой большой бороздкой, которая получается в условиях дегидратации. Такая форма характерна для спиральных участков РНК. Справа – </a:t>
            </a:r>
            <a:r>
              <a:rPr lang="en-US" b="0" i="0" dirty="0" smtClean="0">
                <a:solidFill>
                  <a:srgbClr val="222222"/>
                </a:solidFill>
                <a:effectLst/>
              </a:rPr>
              <a:t>Z-</a:t>
            </a:r>
            <a:r>
              <a:rPr lang="ru-RU" b="0" i="0" dirty="0" smtClean="0">
                <a:solidFill>
                  <a:srgbClr val="222222"/>
                </a:solidFill>
                <a:effectLst/>
              </a:rPr>
              <a:t>форма, </a:t>
            </a:r>
            <a:r>
              <a:rPr lang="ru-RU" dirty="0" smtClean="0">
                <a:solidFill>
                  <a:srgbClr val="222222"/>
                </a:solidFill>
              </a:rPr>
              <a:t>закрученная в противоположном направлении, она получается при высокой концентрации соли и требует определенных последовательностей с чередованием </a:t>
            </a:r>
            <a:r>
              <a:rPr lang="en-US" dirty="0" smtClean="0">
                <a:solidFill>
                  <a:srgbClr val="222222"/>
                </a:solidFill>
              </a:rPr>
              <a:t>G-C </a:t>
            </a:r>
            <a:r>
              <a:rPr lang="ru-RU" dirty="0" smtClean="0">
                <a:solidFill>
                  <a:srgbClr val="222222"/>
                </a:solidFill>
              </a:rPr>
              <a:t>и </a:t>
            </a:r>
            <a:r>
              <a:rPr lang="en-US" dirty="0" smtClean="0">
                <a:solidFill>
                  <a:srgbClr val="222222"/>
                </a:solidFill>
              </a:rPr>
              <a:t>C-G </a:t>
            </a:r>
            <a:r>
              <a:rPr lang="ru-RU" dirty="0" smtClean="0">
                <a:solidFill>
                  <a:srgbClr val="222222"/>
                </a:solidFill>
              </a:rPr>
              <a:t>пар.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59873" y="634884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3405" y="6348847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6937" y="634884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Z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45" y="-65226"/>
            <a:ext cx="274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ДНК</a:t>
            </a:r>
            <a:endParaRPr lang="ru-RU" sz="32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648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iomedic.com.ua/photos/biologicheskaya_entsiklopediya/biosintez_belk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-1000" b="5034"/>
          <a:stretch/>
        </p:blipFill>
        <p:spPr bwMode="auto">
          <a:xfrm>
            <a:off x="838200" y="365125"/>
            <a:ext cx="9788524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839" y="1024128"/>
            <a:ext cx="8547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1" y="1969125"/>
            <a:ext cx="11714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мРНК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159" y="5730357"/>
            <a:ext cx="9428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тРНК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9143" y="5590149"/>
            <a:ext cx="11102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белок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2945" y="357463"/>
            <a:ext cx="51378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Структурная </a:t>
            </a:r>
            <a:r>
              <a:rPr lang="ru-RU" sz="2000" dirty="0" err="1" smtClean="0"/>
              <a:t>биоинформатика</a:t>
            </a:r>
            <a:r>
              <a:rPr lang="ru-RU" sz="2000" dirty="0" smtClean="0"/>
              <a:t> – область </a:t>
            </a:r>
          </a:p>
          <a:p>
            <a:r>
              <a:rPr lang="ru-RU" sz="2000" dirty="0" err="1" smtClean="0"/>
              <a:t>биоинформатики</a:t>
            </a:r>
            <a:r>
              <a:rPr lang="ru-RU" sz="2000" dirty="0" smtClean="0"/>
              <a:t>, связанная с разработкой</a:t>
            </a:r>
          </a:p>
          <a:p>
            <a:r>
              <a:rPr lang="ru-RU" sz="2000" dirty="0"/>
              <a:t>м</a:t>
            </a:r>
            <a:r>
              <a:rPr lang="ru-RU" sz="2000" dirty="0" smtClean="0"/>
              <a:t>етодов и алгоритмов для изучения структур</a:t>
            </a:r>
          </a:p>
          <a:p>
            <a:r>
              <a:rPr lang="ru-RU" sz="2000" dirty="0" smtClean="0"/>
              <a:t>биополимеров и, собственно, изучением их</a:t>
            </a:r>
          </a:p>
          <a:p>
            <a:r>
              <a:rPr lang="ru-RU" sz="2000" dirty="0" smtClean="0"/>
              <a:t>структуры.</a:t>
            </a:r>
            <a:endParaRPr lang="ru-RU" sz="20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5945" cy="3697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2346" y="3697166"/>
            <a:ext cx="1213658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30" dirty="0" smtClean="0">
                <a:solidFill>
                  <a:srgbClr val="000000"/>
                </a:solidFill>
              </a:rPr>
              <a:t>Информация, хранимая в ДНК. Как ее считать?</a:t>
            </a:r>
            <a:endParaRPr lang="en-US" sz="1600" b="1" i="0" spc="30" dirty="0" smtClean="0">
              <a:solidFill>
                <a:srgbClr val="000000"/>
              </a:solidFill>
              <a:effectLst/>
            </a:endParaRP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</a:rPr>
              <a:t>Основной механизм хранения генетической информации в ДНК и путь ее передачи в живой природе были открыты в 1950-х годах Уотсоном и Криком. Основная информация хранится в виде последовательности нуклеотидов, причем нуклеотиды одной цепи ДНК строго соответствуют нуклеотидам противоположной цепи, образуя </a:t>
            </a:r>
            <a:r>
              <a:rPr lang="ru-RU" sz="1600" dirty="0" smtClean="0">
                <a:solidFill>
                  <a:srgbClr val="222222"/>
                </a:solidFill>
              </a:rPr>
              <a:t>комплементарные </a:t>
            </a:r>
            <a:r>
              <a:rPr lang="ru-RU" sz="1600" b="0" i="0" dirty="0" smtClean="0">
                <a:solidFill>
                  <a:srgbClr val="222222"/>
                </a:solidFill>
                <a:effectLst/>
              </a:rPr>
              <a:t>пары А-Т </a:t>
            </a:r>
            <a:r>
              <a:rPr lang="ru-RU" sz="1600" dirty="0" smtClean="0">
                <a:solidFill>
                  <a:srgbClr val="222222"/>
                </a:solidFill>
              </a:rPr>
              <a:t>и </a:t>
            </a:r>
            <a:r>
              <a:rPr lang="en-US" sz="1600" dirty="0" smtClean="0">
                <a:solidFill>
                  <a:srgbClr val="222222"/>
                </a:solidFill>
              </a:rPr>
              <a:t>G-C</a:t>
            </a:r>
            <a:r>
              <a:rPr lang="ru-RU" sz="1600" dirty="0" smtClean="0">
                <a:solidFill>
                  <a:srgbClr val="222222"/>
                </a:solidFill>
              </a:rPr>
              <a:t>. В комплементарных парах нуклеотиды образуют между собой водородные связи (красные стрелки слева, пунктирные линии справа). Эта информация непосредственно считывается и воспроизводится в процессе репликации ДНК и транскрипции.</a:t>
            </a:r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r>
              <a:rPr lang="ru-RU" sz="1600" dirty="0" smtClean="0">
                <a:solidFill>
                  <a:srgbClr val="222222"/>
                </a:solidFill>
              </a:rPr>
              <a:t>В процессе жизнедеятельности клетки с ДНК взаимодействует большое количество разнообразных белков, выполняющих структурные и регуляторные функции. Эти белки узнают ДНК, не раскручивая двойную спираль. Они считывают информацию с поверхности ДНК. В большую и малую бороздки ДНК обращены боковые стороны азотистых оснований, химические группы которых способны также быть донорами или акцепторами водородных связей, участвовать в образовании гидрофобных контактов. Белки также образуют контакты с фосфатами </a:t>
            </a:r>
            <a:r>
              <a:rPr lang="ru-RU" sz="1600" dirty="0" err="1" smtClean="0">
                <a:solidFill>
                  <a:srgbClr val="222222"/>
                </a:solidFill>
              </a:rPr>
              <a:t>сахарофосфатного</a:t>
            </a:r>
            <a:r>
              <a:rPr lang="ru-RU" sz="1600" dirty="0" smtClean="0">
                <a:solidFill>
                  <a:srgbClr val="222222"/>
                </a:solidFill>
              </a:rPr>
              <a:t> остова.</a:t>
            </a:r>
            <a:r>
              <a:rPr lang="en-US" sz="1600" b="0" i="0" dirty="0" smtClean="0">
                <a:solidFill>
                  <a:srgbClr val="222222"/>
                </a:solidFill>
                <a:effectLst/>
              </a:rPr>
              <a:t/>
            </a:r>
            <a:br>
              <a:rPr lang="en-US" sz="1600" b="0" i="0" dirty="0" smtClean="0">
                <a:solidFill>
                  <a:srgbClr val="222222"/>
                </a:solidFill>
                <a:effectLst/>
              </a:rPr>
            </a:br>
            <a:endParaRPr lang="en-US" sz="1600" b="0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9218" name="Picture 2" descr="Base pair AT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63" y="29451"/>
            <a:ext cx="3075305" cy="17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ase pair GC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751" y="1726663"/>
            <a:ext cx="3106018" cy="18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393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14" y="560313"/>
            <a:ext cx="4086225" cy="56292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8482" y="137124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3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Реальная структура ДНК</a:t>
            </a:r>
          </a:p>
          <a:p>
            <a:endParaRPr lang="en-US" b="1" i="0" spc="30" dirty="0" smtClean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Молекулы ДНК, расшифрованные рентгеноструктурным анализом, как правило, не представляют собой совершенной двойной спирали, а представлены целым набором локальных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конформаций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Данная ДНК – из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PDB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файла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1bna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– в верхней части изогнута. В нижней части две пары оснований не лежат в одной плоскости, а образуют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конформацию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222222"/>
                </a:solidFill>
                <a:latin typeface="verdana" panose="020B0604030504040204" pitchFamily="34" charset="0"/>
              </a:rPr>
              <a:t>“propeller twist”. 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ДНК – динамичная молекула, претерпевающая различные изменения структуры в зависимости от условий окружающей среды и взаимодействующих с ней молекул. </a:t>
            </a:r>
            <a:endParaRPr lang="en-US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4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intechopen.com/source/html/16928/media/image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32" y="3453368"/>
            <a:ext cx="8887968" cy="34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nmr.chem.uu.nl/Software/Images/bp_ste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223"/>
            <a:ext cx="5169407" cy="33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926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upload.wikimedia.org/wikipedia/commons/0/0f/Peptide_sy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928739"/>
            <a:ext cx="4420434" cy="2824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15" y="-31173"/>
            <a:ext cx="3684932" cy="4582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51" y="160337"/>
            <a:ext cx="3873348" cy="38297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575" y="4399815"/>
            <a:ext cx="1167967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cs typeface="Aharoni" panose="02010803020104030203" pitchFamily="2" charset="-79"/>
              </a:rPr>
              <a:t>тРНК</a:t>
            </a:r>
            <a:r>
              <a:rPr lang="ru-RU" sz="1400" dirty="0">
                <a:solidFill>
                  <a:srgbClr val="252525"/>
                </a:solidFill>
              </a:rPr>
              <a:t> </a:t>
            </a:r>
            <a:r>
              <a:rPr lang="ru-RU" sz="1600" dirty="0">
                <a:solidFill>
                  <a:srgbClr val="252525"/>
                </a:solidFill>
              </a:rPr>
              <a:t>является </a:t>
            </a:r>
            <a:r>
              <a:rPr lang="ru-RU" sz="1600" dirty="0" err="1"/>
              <a:t>одноцепочечной</a:t>
            </a:r>
            <a:r>
              <a:rPr lang="ru-RU" sz="1600" dirty="0"/>
              <a:t> РНК, однако в функциональной форме имеет </a:t>
            </a:r>
            <a:r>
              <a:rPr lang="ru-RU" sz="1600" dirty="0" err="1"/>
              <a:t>конформацию</a:t>
            </a:r>
            <a:r>
              <a:rPr lang="ru-RU" sz="1600" dirty="0"/>
              <a:t> «клеверного листа</a:t>
            </a:r>
            <a:r>
              <a:rPr lang="ru-RU" sz="1600" dirty="0" smtClean="0"/>
              <a:t>». В </a:t>
            </a:r>
            <a:r>
              <a:rPr lang="ru-RU" sz="1600" dirty="0"/>
              <a:t>ней выделяют 4 части, выполняющие различные функции</a:t>
            </a:r>
            <a:r>
              <a:rPr lang="ru-RU" sz="1600" dirty="0" smtClean="0"/>
              <a:t>. Первая </a:t>
            </a:r>
            <a:r>
              <a:rPr lang="ru-RU" sz="1600" dirty="0"/>
              <a:t>часть-акцепторный "стебель", образованный 2-мя комплементарно соединёнными концевыми частями</a:t>
            </a:r>
            <a:r>
              <a:rPr lang="ru-RU" sz="1600" dirty="0" smtClean="0"/>
              <a:t>. Он </a:t>
            </a:r>
            <a:r>
              <a:rPr lang="ru-RU" sz="1600" dirty="0"/>
              <a:t>состоит из 7 пар оснований</a:t>
            </a:r>
            <a:r>
              <a:rPr lang="ru-RU" sz="1600" dirty="0" smtClean="0"/>
              <a:t>. 3</a:t>
            </a:r>
            <a:r>
              <a:rPr lang="en-US" sz="1600" dirty="0" smtClean="0"/>
              <a:t>’</a:t>
            </a:r>
            <a:r>
              <a:rPr lang="ru-RU" sz="1600" dirty="0" smtClean="0"/>
              <a:t>-конец </a:t>
            </a:r>
            <a:r>
              <a:rPr lang="ru-RU" sz="1600" dirty="0"/>
              <a:t>этого стебля </a:t>
            </a:r>
            <a:r>
              <a:rPr lang="ru-RU" sz="1600" dirty="0" smtClean="0"/>
              <a:t>нескол</a:t>
            </a:r>
            <a:r>
              <a:rPr lang="ru-RU" sz="1600" dirty="0"/>
              <a:t>ь</a:t>
            </a:r>
            <a:r>
              <a:rPr lang="ru-RU" sz="1600" dirty="0" smtClean="0"/>
              <a:t>ко </a:t>
            </a:r>
            <a:r>
              <a:rPr lang="ru-RU" sz="1600" dirty="0"/>
              <a:t>длиннее</a:t>
            </a:r>
            <a:r>
              <a:rPr lang="ru-RU" sz="1600" dirty="0" smtClean="0"/>
              <a:t>. Он </a:t>
            </a:r>
            <a:r>
              <a:rPr lang="ru-RU" sz="1600" dirty="0"/>
              <a:t>формирует </a:t>
            </a:r>
            <a:r>
              <a:rPr lang="ru-RU" sz="1600" dirty="0" err="1"/>
              <a:t>одноцепочечный</a:t>
            </a:r>
            <a:r>
              <a:rPr lang="ru-RU" sz="1600" dirty="0"/>
              <a:t> участок, который заканчивается последовательностью </a:t>
            </a:r>
            <a:r>
              <a:rPr lang="en-US" sz="1600" dirty="0" smtClean="0"/>
              <a:t>CCA</a:t>
            </a:r>
            <a:r>
              <a:rPr lang="ru-RU" sz="1600" dirty="0" smtClean="0"/>
              <a:t> </a:t>
            </a:r>
            <a:r>
              <a:rPr lang="ru-RU" sz="1600" dirty="0"/>
              <a:t>со свободной ОН-группой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К </a:t>
            </a:r>
            <a:r>
              <a:rPr lang="ru-RU" sz="1600" dirty="0"/>
              <a:t>этому концу присоединяется транспортируемая аминокислота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3 </a:t>
            </a:r>
            <a:r>
              <a:rPr lang="ru-RU" sz="1600" dirty="0"/>
              <a:t>остальные части представляют собой комплементарно спаренные последовательности нуклеотидов, которые заканчиваются неспаренными участками, образующими петли. Средняя часть состоит из 5 пар нуклеотидов и содержит в центре своей петли </a:t>
            </a:r>
            <a:r>
              <a:rPr lang="ru-RU" sz="1600" dirty="0" smtClean="0"/>
              <a:t>антикодон.</a:t>
            </a:r>
            <a:r>
              <a:rPr lang="en-US" sz="1600" baseline="30000" dirty="0"/>
              <a:t> </a:t>
            </a:r>
            <a:r>
              <a:rPr lang="ru-RU" sz="1600" dirty="0" smtClean="0"/>
              <a:t>Аминокислота </a:t>
            </a:r>
            <a:r>
              <a:rPr lang="ru-RU" sz="1600" dirty="0"/>
              <a:t>ковалентно присоединяется к 3'-концу молекулы с помощью специфичного для каждого типа </a:t>
            </a:r>
            <a:r>
              <a:rPr lang="ru-RU" sz="1600" dirty="0" err="1"/>
              <a:t>тРНК</a:t>
            </a:r>
            <a:r>
              <a:rPr lang="ru-RU" sz="1600" dirty="0"/>
              <a:t> фермента </a:t>
            </a:r>
            <a:r>
              <a:rPr lang="ru-RU" sz="1600" dirty="0" err="1">
                <a:hlinkClick r:id="rId5" tooltip="Аминоацил-тРНК-синтетаза"/>
              </a:rPr>
              <a:t>аминоацил-тРНК-синтетазы</a:t>
            </a:r>
            <a:r>
              <a:rPr lang="ru-RU" sz="1600" dirty="0"/>
              <a:t>. На участке C находится антикодон, </a:t>
            </a:r>
            <a:r>
              <a:rPr lang="ru-RU" sz="1600" dirty="0">
                <a:solidFill>
                  <a:srgbClr val="252525"/>
                </a:solidFill>
              </a:rPr>
              <a:t>соответствующий аминокислоте</a:t>
            </a:r>
            <a:r>
              <a:rPr lang="ru-RU" sz="1600" dirty="0" smtClean="0">
                <a:solidFill>
                  <a:srgbClr val="252525"/>
                </a:solidFill>
              </a:rPr>
              <a:t>.</a:t>
            </a:r>
            <a:r>
              <a:rPr lang="en-US" sz="1600" dirty="0" smtClean="0">
                <a:solidFill>
                  <a:srgbClr val="252525"/>
                </a:solidFill>
              </a:rPr>
              <a:t> </a:t>
            </a:r>
            <a:r>
              <a:rPr lang="ru-RU" sz="1600" dirty="0" err="1" smtClean="0">
                <a:solidFill>
                  <a:srgbClr val="252525"/>
                </a:solidFill>
              </a:rPr>
              <a:t>тРНК</a:t>
            </a:r>
            <a:r>
              <a:rPr lang="ru-RU" sz="1600" dirty="0" smtClean="0">
                <a:solidFill>
                  <a:srgbClr val="252525"/>
                </a:solidFill>
              </a:rPr>
              <a:t> содержат </a:t>
            </a:r>
            <a:r>
              <a:rPr lang="ru-RU" sz="1600" dirty="0" err="1" smtClean="0">
                <a:solidFill>
                  <a:srgbClr val="252525"/>
                </a:solidFill>
              </a:rPr>
              <a:t>дигидроуридин</a:t>
            </a:r>
            <a:r>
              <a:rPr lang="ru-RU" sz="1600" dirty="0" smtClean="0">
                <a:solidFill>
                  <a:srgbClr val="252525"/>
                </a:solidFill>
              </a:rPr>
              <a:t>, </a:t>
            </a:r>
            <a:r>
              <a:rPr lang="ru-RU" sz="1600" dirty="0" err="1" smtClean="0">
                <a:solidFill>
                  <a:srgbClr val="252525"/>
                </a:solidFill>
              </a:rPr>
              <a:t>псевдоуридин</a:t>
            </a:r>
            <a:r>
              <a:rPr lang="ru-RU" sz="1600" dirty="0" smtClean="0">
                <a:solidFill>
                  <a:srgbClr val="252525"/>
                </a:solidFill>
              </a:rPr>
              <a:t>, 7-метилгуанин, не Уотсон-</a:t>
            </a:r>
            <a:r>
              <a:rPr lang="ru-RU" sz="1600" dirty="0" err="1" smtClean="0">
                <a:solidFill>
                  <a:srgbClr val="252525"/>
                </a:solidFill>
              </a:rPr>
              <a:t>Криковские</a:t>
            </a:r>
            <a:r>
              <a:rPr lang="ru-RU" sz="1600" dirty="0" smtClean="0">
                <a:solidFill>
                  <a:srgbClr val="252525"/>
                </a:solidFill>
              </a:rPr>
              <a:t> пары.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5" y="-65226"/>
            <a:ext cx="269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РНК</a:t>
            </a:r>
            <a:endParaRPr lang="ru-RU" sz="32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413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s.nashaucheba.ru/tw_files2/urls_2/244/d-243460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6" y="322119"/>
            <a:ext cx="8285017" cy="62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minoAcidStru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765" y="1380564"/>
            <a:ext cx="3063113" cy="29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" y="0"/>
            <a:ext cx="8686101" cy="6858000"/>
          </a:xfrm>
          <a:prstGeom prst="rect">
            <a:avLst/>
          </a:prstGeom>
        </p:spPr>
      </p:pic>
      <p:pic>
        <p:nvPicPr>
          <p:cNvPr id="2071" name="Picture 23" descr="G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04" y="2511988"/>
            <a:ext cx="1746265" cy="16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TR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132" y="0"/>
            <a:ext cx="2503010" cy="23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P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635" y="4411924"/>
            <a:ext cx="1899574" cy="17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705768" y="195072"/>
            <a:ext cx="8489641" cy="6572218"/>
            <a:chOff x="2169576" y="195072"/>
            <a:chExt cx="8489641" cy="6572218"/>
          </a:xfrm>
        </p:grpSpPr>
        <p:pic>
          <p:nvPicPr>
            <p:cNvPr id="10242" name="Picture 2" descr="http://alevelnotes.com/content_images/Image8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800" y="195072"/>
              <a:ext cx="7273255" cy="657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646580" y="195072"/>
              <a:ext cx="4012637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Гидрофобные взаимодействия</a:t>
              </a:r>
            </a:p>
            <a:p>
              <a:r>
                <a:rPr lang="ru-RU" dirty="0" smtClean="0"/>
                <a:t>(стремление гидрофобных групп</a:t>
              </a:r>
            </a:p>
            <a:p>
              <a:r>
                <a:rPr lang="ru-RU" dirty="0"/>
                <a:t>о</a:t>
              </a:r>
              <a:r>
                <a:rPr lang="ru-RU" dirty="0" smtClean="0"/>
                <a:t>бъединиться в водном окружении)</a:t>
              </a:r>
            </a:p>
            <a:p>
              <a:r>
                <a:rPr lang="ru-RU" dirty="0"/>
                <a:t>и</a:t>
              </a:r>
              <a:r>
                <a:rPr lang="ru-RU" dirty="0" smtClean="0"/>
                <a:t> </a:t>
              </a:r>
              <a:r>
                <a:rPr lang="ru-RU" b="1" dirty="0" err="1" smtClean="0"/>
                <a:t>ван</a:t>
              </a:r>
              <a:r>
                <a:rPr lang="ru-RU" b="1" dirty="0" smtClean="0"/>
                <a:t>-дер </a:t>
              </a:r>
              <a:r>
                <a:rPr lang="ru-RU" b="1" dirty="0" err="1" smtClean="0"/>
                <a:t>Ваальсовы</a:t>
              </a:r>
              <a:r>
                <a:rPr lang="ru-RU" b="1" dirty="0" smtClean="0"/>
                <a:t> взаимодействия</a:t>
              </a:r>
              <a:endParaRPr lang="ru-RU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50084" y="1395401"/>
              <a:ext cx="17304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Полипептидная</a:t>
              </a:r>
            </a:p>
            <a:p>
              <a:r>
                <a:rPr lang="ru-RU" dirty="0" smtClean="0"/>
                <a:t>цепочка</a:t>
              </a:r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64461" y="3321076"/>
              <a:ext cx="19856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Дисульфидная</a:t>
              </a:r>
              <a:endParaRPr lang="ru-RU" dirty="0" smtClean="0"/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57272" y="516773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Ионная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576" y="196205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Водородная 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437800" y="6534912"/>
              <a:ext cx="4450680" cy="232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242" y="195072"/>
            <a:ext cx="370691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Внутримолекулярные </a:t>
            </a:r>
          </a:p>
          <a:p>
            <a:r>
              <a:rPr lang="ru-RU" sz="2800" b="1" dirty="0"/>
              <a:t>в</a:t>
            </a:r>
            <a:r>
              <a:rPr lang="ru-RU" sz="2800" b="1" dirty="0" smtClean="0"/>
              <a:t>заимодействия,</a:t>
            </a:r>
          </a:p>
          <a:p>
            <a:r>
              <a:rPr lang="ru-RU" sz="2800" b="1" dirty="0"/>
              <a:t>с</a:t>
            </a:r>
            <a:r>
              <a:rPr lang="ru-RU" sz="2800" b="1" dirty="0" smtClean="0"/>
              <a:t>пособствующие</a:t>
            </a:r>
          </a:p>
          <a:p>
            <a:r>
              <a:rPr lang="ru-RU" sz="2800" b="1" dirty="0"/>
              <a:t>у</a:t>
            </a:r>
            <a:r>
              <a:rPr lang="ru-RU" sz="2800" b="1" dirty="0" smtClean="0"/>
              <a:t>кладке белковой</a:t>
            </a:r>
          </a:p>
          <a:p>
            <a:r>
              <a:rPr lang="ru-RU" sz="2800" b="1" dirty="0"/>
              <a:t>ц</a:t>
            </a:r>
            <a:r>
              <a:rPr lang="ru-RU" sz="2800" b="1" dirty="0" smtClean="0"/>
              <a:t>епи (</a:t>
            </a:r>
            <a:r>
              <a:rPr lang="ru-RU" sz="2800" b="1" dirty="0" err="1" smtClean="0"/>
              <a:t>фолдингу</a:t>
            </a:r>
            <a:r>
              <a:rPr lang="ru-RU" sz="2800" b="1" dirty="0"/>
              <a:t>)</a:t>
            </a:r>
          </a:p>
        </p:txBody>
      </p:sp>
      <p:pic>
        <p:nvPicPr>
          <p:cNvPr id="9218" name="Picture 2" descr="http://lib4all.ru/base/B2319/img/B2319p7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4" y="3321076"/>
            <a:ext cx="1721094" cy="162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9240" y="5091852"/>
            <a:ext cx="47656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Водородная </a:t>
            </a:r>
            <a:r>
              <a:rPr lang="ru-RU" sz="1400" b="1" dirty="0" smtClean="0">
                <a:latin typeface="Arial" panose="020B0604020202020204" pitchFamily="34" charset="0"/>
              </a:rPr>
              <a:t>связь</a:t>
            </a:r>
            <a:r>
              <a:rPr lang="ru-RU" sz="1400" dirty="0" smtClean="0">
                <a:latin typeface="Arial" panose="020B0604020202020204" pitchFamily="34" charset="0"/>
              </a:rPr>
              <a:t> образуется между</a:t>
            </a:r>
            <a:r>
              <a:rPr lang="ru-RU" sz="1400" dirty="0">
                <a:latin typeface="Arial" panose="020B0604020202020204" pitchFamily="34" charset="0"/>
              </a:rPr>
              <a:t> электроотрицательным атомом и атомом водорода </a:t>
            </a:r>
            <a:r>
              <a:rPr lang="ru-RU" sz="1400" b="1" dirty="0">
                <a:latin typeface="Arial" panose="020B0604020202020204" pitchFamily="34" charset="0"/>
              </a:rPr>
              <a:t>H</a:t>
            </a:r>
            <a:r>
              <a:rPr lang="ru-RU" sz="1400" dirty="0">
                <a:latin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</a:rPr>
              <a:t>связанным</a:t>
            </a:r>
            <a:r>
              <a:rPr lang="ru-RU" sz="1400" dirty="0">
                <a:latin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</a:rPr>
              <a:t>ковалентно</a:t>
            </a:r>
            <a:r>
              <a:rPr lang="ru-RU" sz="1400" dirty="0">
                <a:latin typeface="Arial" panose="020B0604020202020204" pitchFamily="34" charset="0"/>
              </a:rPr>
              <a:t> с </a:t>
            </a:r>
            <a:r>
              <a:rPr lang="ru-RU" sz="1400" dirty="0" smtClean="0">
                <a:latin typeface="Arial" panose="020B0604020202020204" pitchFamily="34" charset="0"/>
              </a:rPr>
              <a:t>другим электроотрицательным</a:t>
            </a:r>
            <a:r>
              <a:rPr lang="ru-RU" sz="1400" dirty="0">
                <a:latin typeface="Arial" panose="020B0604020202020204" pitchFamily="34" charset="0"/>
              </a:rPr>
              <a:t> атомом. В качестве электроотрицательных атомов могут выступать N, O или F. Водородные связи могут быть </a:t>
            </a:r>
            <a:r>
              <a:rPr lang="ru-RU" sz="1400" dirty="0" smtClean="0">
                <a:latin typeface="Arial" panose="020B0604020202020204" pitchFamily="34" charset="0"/>
              </a:rPr>
              <a:t>межмолекулярными или</a:t>
            </a:r>
            <a:r>
              <a:rPr lang="ru-RU" sz="1400" dirty="0">
                <a:latin typeface="Arial" panose="020B0604020202020204" pitchFamily="34" charset="0"/>
              </a:rPr>
              <a:t> внутримолекулярными.</a:t>
            </a:r>
            <a:endParaRPr lang="ru-RU" sz="1400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0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23645" y="80646"/>
            <a:ext cx="33261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Уровни структурной</a:t>
            </a:r>
          </a:p>
          <a:p>
            <a:r>
              <a:rPr lang="ru-RU" sz="2800" b="1" dirty="0"/>
              <a:t>о</a:t>
            </a:r>
            <a:r>
              <a:rPr lang="ru-RU" sz="2800" b="1" dirty="0" smtClean="0"/>
              <a:t>рганизации </a:t>
            </a:r>
          </a:p>
          <a:p>
            <a:r>
              <a:rPr lang="ru-RU" sz="2800" b="1" dirty="0" smtClean="0"/>
              <a:t>белка</a:t>
            </a:r>
            <a:endParaRPr lang="ru-RU" sz="28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8021" y="-20782"/>
            <a:ext cx="6768733" cy="6913879"/>
            <a:chOff x="4667855" y="-19686"/>
            <a:chExt cx="6768733" cy="6913879"/>
          </a:xfrm>
        </p:grpSpPr>
        <p:pic>
          <p:nvPicPr>
            <p:cNvPr id="14340" name="Picture 4" descr="ProteinStructu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911" y="60960"/>
              <a:ext cx="4660265" cy="683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205984" y="-19686"/>
              <a:ext cx="22982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Первичная структура</a:t>
              </a:r>
              <a:endParaRPr lang="ru-RU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93792" y="930629"/>
              <a:ext cx="2263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Вторичная структура</a:t>
              </a:r>
              <a:endParaRPr lang="ru-RU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67948" y="4809739"/>
              <a:ext cx="22313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Третичная структура</a:t>
              </a:r>
              <a:endParaRPr lang="ru-RU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2968" y="4797547"/>
              <a:ext cx="2620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Четвертичная структура</a:t>
              </a:r>
              <a:endParaRPr lang="ru-RU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716245" y="1767840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Альфа-спираль</a:t>
              </a:r>
              <a:endParaRPr lang="ru-RU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90176" y="3282693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67855" y="3652025"/>
              <a:ext cx="1137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Бета-лист</a:t>
              </a:r>
              <a:endParaRPr lang="ru-RU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62999" y="4097291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</p:grpSp>
      <p:pic>
        <p:nvPicPr>
          <p:cNvPr id="1026" name="Picture 2" descr="Третичная структу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68" y="2725704"/>
            <a:ext cx="4791075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iokhimija.ru/images/aminokisloty-belki/s02-beta-struc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7" y="3739896"/>
            <a:ext cx="7851550" cy="30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studentguru.ru/wp-content/uploads/2014/04/polypeptide3.jpg?afb1e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0"/>
          <a:stretch/>
        </p:blipFill>
        <p:spPr bwMode="auto">
          <a:xfrm>
            <a:off x="1972134" y="304038"/>
            <a:ext cx="7067219" cy="31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03140" y="5089111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Бета-лист</a:t>
            </a:r>
            <a:endParaRPr lang="ru-RU" b="1" dirty="0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9871969" y="4101483"/>
            <a:ext cx="461639" cy="23703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281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dbj.org/eprots/images/eprots/katachi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dbj.org/eprots/images/eprots/katachi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55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7002" y="4050299"/>
            <a:ext cx="100351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Структура </a:t>
            </a:r>
            <a:r>
              <a:rPr lang="ru-RU" dirty="0"/>
              <a:t>маленького белка</a:t>
            </a:r>
            <a:r>
              <a:rPr lang="en-US" dirty="0"/>
              <a:t> (protein G, </a:t>
            </a:r>
            <a:r>
              <a:rPr lang="en-US" dirty="0">
                <a:hlinkClick r:id="rId4"/>
              </a:rPr>
              <a:t>2GB1</a:t>
            </a:r>
            <a:r>
              <a:rPr lang="en-US" dirty="0"/>
              <a:t>) </a:t>
            </a:r>
            <a:r>
              <a:rPr lang="ru-RU" dirty="0"/>
              <a:t>из 56 аминокислот</a:t>
            </a:r>
            <a:r>
              <a:rPr lang="en-US" dirty="0"/>
              <a:t>. </a:t>
            </a:r>
            <a:r>
              <a:rPr lang="ru-RU" dirty="0"/>
              <a:t>Остов белка показан в </a:t>
            </a:r>
            <a:r>
              <a:rPr lang="en-US" dirty="0"/>
              <a:t>cartoon expression.</a:t>
            </a:r>
            <a:endParaRPr lang="ru-RU" dirty="0"/>
          </a:p>
          <a:p>
            <a:r>
              <a:rPr lang="ru-RU" b="1" dirty="0"/>
              <a:t>Первичная структура</a:t>
            </a:r>
            <a:r>
              <a:rPr lang="ru-RU" dirty="0"/>
              <a:t>:</a:t>
            </a:r>
            <a:endParaRPr lang="en-US" dirty="0"/>
          </a:p>
          <a:p>
            <a:r>
              <a:rPr lang="en-US" dirty="0"/>
              <a:t>MTYKLILNGK TLKGETTTEA VDAATAEKVF KQYANDNGVD GEWTYDDATK TFTVTE</a:t>
            </a:r>
            <a:endParaRPr lang="ru-RU" dirty="0"/>
          </a:p>
          <a:p>
            <a:r>
              <a:rPr lang="ru-RU" b="1" dirty="0"/>
              <a:t>Вторичная структура </a:t>
            </a:r>
            <a:r>
              <a:rPr lang="ru-RU" dirty="0"/>
              <a:t>образована двумя антипараллельными бета-тяжами, альфа-спиралью, и еще двумя антипараллельными бета-тяжами, между которыми находятся неструктурированные участки (петли).</a:t>
            </a:r>
          </a:p>
          <a:p>
            <a:r>
              <a:rPr lang="ru-RU" b="1" dirty="0"/>
              <a:t>Третичная структура </a:t>
            </a:r>
            <a:r>
              <a:rPr lang="ru-RU" dirty="0"/>
              <a:t>представляет собой глобулярный белок, в котором альфа-спираль лежит поверх бета-слоя.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02" y="201499"/>
            <a:ext cx="4028636" cy="381152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5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iomedicalcomputationreview.org/sites/default/files/u6/c_topographydn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" y="265060"/>
            <a:ext cx="6992389" cy="244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5" y="2876210"/>
            <a:ext cx="11214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 биополимеров есть последовательность составляющих их </a:t>
            </a:r>
            <a:r>
              <a:rPr lang="ru-RU" sz="2400" dirty="0" err="1" smtClean="0"/>
              <a:t>мономерных</a:t>
            </a:r>
            <a:r>
              <a:rPr lang="ru-RU" sz="2400" dirty="0" smtClean="0"/>
              <a:t> блоков. </a:t>
            </a:r>
          </a:p>
          <a:p>
            <a:r>
              <a:rPr lang="ru-RU" sz="2400" dirty="0" smtClean="0"/>
              <a:t>Цепочка биополимера имеет структуру, причем, уровней структурной организации </a:t>
            </a:r>
          </a:p>
          <a:p>
            <a:r>
              <a:rPr lang="ru-RU" sz="2400" dirty="0" smtClean="0"/>
              <a:t>много.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66955" y="4637051"/>
            <a:ext cx="642504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/>
              <a:t> </a:t>
            </a:r>
            <a:r>
              <a:rPr lang="en-US" sz="2200" dirty="0" smtClean="0"/>
              <a:t>1</a:t>
            </a:r>
            <a:r>
              <a:rPr lang="ru-RU" sz="2200" dirty="0" smtClean="0"/>
              <a:t>61 470</a:t>
            </a:r>
            <a:r>
              <a:rPr lang="ru-RU" sz="2200" dirty="0"/>
              <a:t> </a:t>
            </a:r>
            <a:r>
              <a:rPr lang="ru-RU" sz="2200" dirty="0" smtClean="0"/>
              <a:t>структур макромолекул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 </a:t>
            </a:r>
            <a:r>
              <a:rPr lang="ru-RU" sz="2200" dirty="0" smtClean="0"/>
              <a:t>47 229 структур человеческих белков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en-US" sz="2400" dirty="0" smtClean="0"/>
              <a:t>49991</a:t>
            </a:r>
            <a:r>
              <a:rPr lang="en-US" sz="2400" dirty="0"/>
              <a:t> </a:t>
            </a:r>
            <a:r>
              <a:rPr lang="ru-RU" sz="2400" dirty="0" smtClean="0"/>
              <a:t>разных белковых последовательностей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/>
              <a:t> 6930 </a:t>
            </a:r>
            <a:r>
              <a:rPr lang="ru-RU" sz="2200" dirty="0"/>
              <a:t>структур </a:t>
            </a:r>
            <a:r>
              <a:rPr lang="ru-RU" sz="2200" dirty="0" smtClean="0"/>
              <a:t>разных человеческих </a:t>
            </a:r>
            <a:r>
              <a:rPr lang="ru-RU" sz="2200" dirty="0"/>
              <a:t>белков</a:t>
            </a: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 </a:t>
            </a:r>
            <a:r>
              <a:rPr lang="ru-RU" sz="2400" dirty="0" smtClean="0"/>
              <a:t>11812 </a:t>
            </a:r>
            <a:r>
              <a:rPr lang="ru-RU" sz="2200" dirty="0" smtClean="0"/>
              <a:t>структур ДНК, РНК и комплексов с ними</a:t>
            </a:r>
            <a:endParaRPr lang="en-US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8944" y="50740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en-US" sz="2400" dirty="0" smtClean="0"/>
              <a:t>Reviewed (</a:t>
            </a:r>
            <a:r>
              <a:rPr lang="ru-RU" sz="2400" b="1" dirty="0" smtClean="0"/>
              <a:t>561 911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r>
              <a:rPr lang="en-US" sz="2400" dirty="0" smtClean="0"/>
              <a:t>Swiss-</a:t>
            </a:r>
            <a:r>
              <a:rPr lang="en-US" sz="2400" dirty="0" err="1" smtClean="0"/>
              <a:t>Prot</a:t>
            </a:r>
            <a:endParaRPr lang="en-US" sz="2400" dirty="0" smtClean="0">
              <a:hlinkClick r:id="rId3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en-US" sz="2400" dirty="0" err="1" smtClean="0"/>
              <a:t>Unreviewed</a:t>
            </a:r>
            <a:r>
              <a:rPr lang="en-US" sz="2400" dirty="0" smtClean="0"/>
              <a:t> (</a:t>
            </a:r>
            <a:r>
              <a:rPr lang="ru-RU" sz="2400" b="1" dirty="0" smtClean="0"/>
              <a:t>177 754 527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r>
              <a:rPr lang="en-US" sz="2400" dirty="0" err="1" smtClean="0"/>
              <a:t>TrEMBL</a:t>
            </a:r>
            <a:endParaRPr lang="en-US" sz="2400" dirty="0" smtClean="0">
              <a:hlinkClick r:id="rId4"/>
            </a:endParaRP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1950" y="4123978"/>
            <a:ext cx="5341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последовательности </a:t>
            </a:r>
          </a:p>
          <a:p>
            <a:r>
              <a:rPr lang="ru-RU" sz="2400" dirty="0" smtClean="0"/>
              <a:t>белков: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73091" y="3796206"/>
            <a:ext cx="3965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структуры 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елков и их комплексов:</a:t>
            </a:r>
            <a:endParaRPr lang="ru-RU" sz="2400" dirty="0"/>
          </a:p>
        </p:txBody>
      </p:sp>
      <p:pic>
        <p:nvPicPr>
          <p:cNvPr id="2050" name="Picture 2" descr="Единица упаковки ДНК — нуклеосома; спираль ДНК намотана на комплекс-шайбу гистоновых белков. (Рисунок &lt;noindex&gt;&lt;a target=_blank href=http://sciencephoto.com&gt;Laguna Design&lt;/a&gt;&lt;/noindex&gt;.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183" y="43966"/>
            <a:ext cx="4118384" cy="28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556" y="43966"/>
            <a:ext cx="7175269" cy="283224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936" y="140596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Бета-структурные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1026" name="Picture 2" descr="https://www3.nd.edu/%7Easeriann/sil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0771" y="9910"/>
            <a:ext cx="4019550" cy="5276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549" y="4272677"/>
            <a:ext cx="1100507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smtClean="0"/>
              <a:t>Фиброин</a:t>
            </a:r>
            <a:r>
              <a:rPr lang="ru-RU" smtClean="0"/>
              <a:t> – фибриллярный белок, выделяемый паукообразными и некоторыми насекомыми и составляющий основу нитей паутины и коконов насекомых, в частности шёлка тутового шелкопряда </a:t>
            </a:r>
            <a:r>
              <a:rPr lang="ru-RU" i="1" smtClean="0"/>
              <a:t>Bombyx mori</a:t>
            </a:r>
            <a:r>
              <a:rPr lang="ru-RU" smtClean="0"/>
              <a:t>. Его первичная структура состоит из повторяющейся аминокислотной последовательности (Gly-Ser-Gly-Ala-Gly-Ala)</a:t>
            </a:r>
            <a:r>
              <a:rPr lang="ru-RU" baseline="-25000" smtClean="0"/>
              <a:t>n</a:t>
            </a:r>
            <a:r>
              <a:rPr lang="ru-RU" smtClean="0"/>
              <a:t>. В свою очередь, повторяющиеся аминокислотные последовательности образуют антипараллельные складчатые β-слои, связанные водородными связями. Эта структура обуславливает высокий предел прочности нитей паутин и шелка. Антипараллельные бета-слои уложены друг на друга по принципу «лицом к лицу, спиной к спине»: двойной слой глицинов (расстояние между плоскостями 3.5 ангстрем) – двойной слой аланинов</a:t>
            </a:r>
            <a:r>
              <a:rPr lang="en-US" smtClean="0"/>
              <a:t>/</a:t>
            </a:r>
            <a:r>
              <a:rPr lang="ru-RU" smtClean="0"/>
              <a:t>серинов (расстояние между плоскостями 5.7 ангстрем) и т.д.</a:t>
            </a:r>
            <a:endParaRPr lang="ru-RU"/>
          </a:p>
        </p:txBody>
      </p:sp>
      <p:pic>
        <p:nvPicPr>
          <p:cNvPr id="1028" name="Picture 4" descr="https://upload.wikimedia.org/wikipedia/commons/thumb/3/3f/Silk_fibroin_primary_structure.svg/2000px-Silk_fibroin_primary_structur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69" y="1985870"/>
            <a:ext cx="4427183" cy="138413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693" y="291203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Альфа-структурные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43010" name="Picture 2" descr="http://previews.123rf.com/images/molekuul/molekuul1309/molekuul130900046/22802648-Keratin-intermediate-filament-chemical-structure-Keratin-is-one-of-the-main-components-of-human-skin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318" y="0"/>
            <a:ext cx="6054128" cy="2706961"/>
          </a:xfrm>
          <a:prstGeom prst="rect">
            <a:avLst/>
          </a:prstGeom>
          <a:noFill/>
        </p:spPr>
      </p:pic>
      <p:pic>
        <p:nvPicPr>
          <p:cNvPr id="43012" name="Picture 4" descr="http://activilong.com/img/cms/structure_du_cheveu_liaisonsfortesetfaibles_EN.jpg"/>
          <p:cNvPicPr>
            <a:picLocks noChangeAspect="1" noChangeArrowheads="1"/>
          </p:cNvPicPr>
          <p:nvPr/>
        </p:nvPicPr>
        <p:blipFill>
          <a:blip r:embed="rId3" cstate="print"/>
          <a:srcRect t="13130"/>
          <a:stretch>
            <a:fillRect/>
          </a:stretch>
        </p:blipFill>
        <p:spPr bwMode="auto">
          <a:xfrm>
            <a:off x="6131634" y="2475530"/>
            <a:ext cx="5772648" cy="37423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3284" y="1870121"/>
            <a:ext cx="59023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Кератины</a:t>
            </a:r>
            <a:r>
              <a:rPr lang="ru-RU" dirty="0" smtClean="0"/>
              <a:t> — семейство фибриллярных белков, обладающих высокой механической прочностью, которая среди материалов биологического происхождения уступает лишь хитину. В основном из кератинов состоят роговые производные эпидермиса кожи - такие структуры, как волосы, ногти, рога носорогов, перья и рамфотека клюва птиц и др. В это семейство входят также </a:t>
            </a:r>
            <a:r>
              <a:rPr lang="ru-RU" dirty="0" err="1" smtClean="0"/>
              <a:t>цитокератины</a:t>
            </a:r>
            <a:r>
              <a:rPr lang="ru-RU" dirty="0" smtClean="0"/>
              <a:t>, образующие наиболее прочные элементы внутриклеточного </a:t>
            </a:r>
            <a:r>
              <a:rPr lang="ru-RU" dirty="0" err="1" smtClean="0"/>
              <a:t>цитоскелета</a:t>
            </a:r>
            <a:r>
              <a:rPr lang="ru-RU" dirty="0" smtClean="0"/>
              <a:t> эпителиальных клеток. </a:t>
            </a:r>
          </a:p>
          <a:p>
            <a:r>
              <a:rPr lang="ru-RU" b="1" dirty="0" smtClean="0"/>
              <a:t>α-кератины</a:t>
            </a:r>
            <a:r>
              <a:rPr lang="ru-RU" dirty="0" smtClean="0"/>
              <a:t> являются основой волос (включая шерсть), рогов, когтей и копыт млекопитающих. Белки сложены из длинных перевитых альфа-спиралей (</a:t>
            </a:r>
            <a:r>
              <a:rPr lang="en-US" dirty="0" smtClean="0"/>
              <a:t>coiled coil). </a:t>
            </a:r>
            <a:r>
              <a:rPr lang="ru-RU" dirty="0" smtClean="0"/>
              <a:t>Содержат много глицина и цистеина, образующего </a:t>
            </a:r>
            <a:r>
              <a:rPr lang="ru-RU" dirty="0" err="1" smtClean="0"/>
              <a:t>дисульфидные</a:t>
            </a:r>
            <a:r>
              <a:rPr lang="ru-RU" dirty="0" smtClean="0"/>
              <a:t> связи. Человеческие волосы на 14% состоят из цистеина.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3625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Фибриллярные белки</a:t>
            </a:r>
          </a:p>
          <a:p>
            <a:r>
              <a:rPr lang="ru-RU" sz="2800" b="1" smtClean="0"/>
              <a:t>(коллаген)</a:t>
            </a:r>
            <a:endParaRPr lang="ru-RU" sz="2800" b="1" dirty="0"/>
          </a:p>
        </p:txBody>
      </p:sp>
      <p:pic>
        <p:nvPicPr>
          <p:cNvPr id="41990" name="Picture 6" descr="http://www.sonescollagen.eu/wp-content/uploads/2013/02/Collagen-Triple-Helix_White-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690" y="511071"/>
            <a:ext cx="8286750" cy="5086350"/>
          </a:xfrm>
          <a:prstGeom prst="rect">
            <a:avLst/>
          </a:prstGeom>
          <a:noFill/>
        </p:spPr>
      </p:pic>
      <p:pic>
        <p:nvPicPr>
          <p:cNvPr id="41986" name="Picture 2" descr="http://www.sigmaaldrich.com/content/dam/sigma-aldrich/life-science/metabolomics/enzyme-explorer/collag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605" y="-24092"/>
            <a:ext cx="5502835" cy="2216075"/>
          </a:xfrm>
          <a:prstGeom prst="rect">
            <a:avLst/>
          </a:prstGeom>
          <a:noFill/>
        </p:spPr>
      </p:pic>
      <p:pic>
        <p:nvPicPr>
          <p:cNvPr id="41988" name="Picture 4" descr="Image result for coll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9344" y="2356641"/>
            <a:ext cx="2865120" cy="23876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188121"/>
            <a:ext cx="1136724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Коллаген</a:t>
            </a:r>
            <a:r>
              <a:rPr lang="ru-RU" sz="1600" dirty="0" smtClean="0"/>
              <a:t> — фибриллярный белок, </a:t>
            </a:r>
          </a:p>
          <a:p>
            <a:r>
              <a:rPr lang="ru-RU" sz="1600" dirty="0" smtClean="0"/>
              <a:t>составляющий основу соединительной ткани </a:t>
            </a:r>
          </a:p>
          <a:p>
            <a:r>
              <a:rPr lang="ru-RU" sz="1600" dirty="0" smtClean="0"/>
              <a:t>организма (сухожилие, кость, хрящ, дерма и т. п.) </a:t>
            </a:r>
          </a:p>
          <a:p>
            <a:r>
              <a:rPr lang="ru-RU" sz="1600" dirty="0" smtClean="0"/>
              <a:t>и обеспечивающий её прочность и эластичность. </a:t>
            </a:r>
          </a:p>
          <a:p>
            <a:r>
              <a:rPr lang="ru-RU" sz="1600" dirty="0" smtClean="0"/>
              <a:t>Коллаген обнаружен у многоклеточных животных. </a:t>
            </a:r>
          </a:p>
          <a:p>
            <a:r>
              <a:rPr lang="ru-RU" sz="1600" dirty="0" smtClean="0"/>
              <a:t>Коллаген — основной компонент соединительной ткани </a:t>
            </a:r>
          </a:p>
          <a:p>
            <a:r>
              <a:rPr lang="ru-RU" sz="1600" dirty="0" smtClean="0"/>
              <a:t>и самый распространённый белок у млекопитающих, составляющий </a:t>
            </a:r>
          </a:p>
          <a:p>
            <a:r>
              <a:rPr lang="ru-RU" sz="1600" dirty="0" smtClean="0"/>
              <a:t>от 25 % до 35 % белков во всём теле. Молекула коллагена представляет </a:t>
            </a:r>
          </a:p>
          <a:p>
            <a:r>
              <a:rPr lang="ru-RU" sz="1600" dirty="0"/>
              <a:t>с</a:t>
            </a:r>
            <a:r>
              <a:rPr lang="ru-RU" sz="1600" dirty="0" smtClean="0"/>
              <a:t>обой правозакрученную спираль из трёх α-цепей. Такое образование известно под </a:t>
            </a:r>
          </a:p>
          <a:p>
            <a:r>
              <a:rPr lang="ru-RU" sz="1600" dirty="0" smtClean="0"/>
              <a:t>названием </a:t>
            </a:r>
            <a:r>
              <a:rPr lang="ru-RU" sz="1600" i="1" dirty="0" err="1" smtClean="0"/>
              <a:t>тропоколлаген</a:t>
            </a:r>
            <a:r>
              <a:rPr lang="ru-RU" sz="1600" dirty="0" smtClean="0"/>
              <a:t>. Один виток спирали α-цепи содержит три аминокислотных остатка. </a:t>
            </a:r>
          </a:p>
          <a:p>
            <a:r>
              <a:rPr lang="ru-RU" sz="1600" dirty="0" smtClean="0"/>
              <a:t>Молекулярная масса коллагена около 300 </a:t>
            </a:r>
            <a:r>
              <a:rPr lang="ru-RU" sz="1600" dirty="0" err="1" smtClean="0"/>
              <a:t>кДа</a:t>
            </a:r>
            <a:r>
              <a:rPr lang="ru-RU" sz="1600" dirty="0" smtClean="0"/>
              <a:t>, длина 300 </a:t>
            </a:r>
            <a:r>
              <a:rPr lang="ru-RU" sz="1600" dirty="0" err="1" smtClean="0"/>
              <a:t>нм</a:t>
            </a:r>
            <a:r>
              <a:rPr lang="ru-RU" sz="1600" dirty="0" smtClean="0"/>
              <a:t>, толщина 1,5 </a:t>
            </a:r>
            <a:r>
              <a:rPr lang="ru-RU" sz="1600" dirty="0" err="1" smtClean="0"/>
              <a:t>нм</a:t>
            </a:r>
            <a:r>
              <a:rPr lang="ru-RU" sz="1600" dirty="0" smtClean="0"/>
              <a:t>. Коллаген относится </a:t>
            </a:r>
          </a:p>
          <a:p>
            <a:r>
              <a:rPr lang="ru-RU" sz="1600" dirty="0" smtClean="0"/>
              <a:t>к немногим белкам животного происхождения, которые содержат остатки нестандартных аминокислот: </a:t>
            </a:r>
          </a:p>
          <a:p>
            <a:r>
              <a:rPr lang="ru-RU" sz="1600" dirty="0" smtClean="0"/>
              <a:t>около 21 % от общего числа остатков приходится на 3-гидроксипролин, 4-гидроксипролин и 5-гидроксилизин. </a:t>
            </a:r>
          </a:p>
          <a:p>
            <a:r>
              <a:rPr lang="ru-RU" sz="1600" dirty="0" smtClean="0"/>
              <a:t>Каждая из α-цепей состоит из триад аминокислот. В триадах третья аминокислота всегда глицин, вторая — </a:t>
            </a:r>
            <a:r>
              <a:rPr lang="ru-RU" sz="1600" dirty="0" err="1" smtClean="0"/>
              <a:t>пролин</a:t>
            </a:r>
            <a:r>
              <a:rPr lang="ru-RU" sz="1600" dirty="0" smtClean="0"/>
              <a:t> или лизин, первая — любая другая аминокислота, кроме трёх перечисленных. Мутации в генах коллагенов приводят к тяжелым генетическим заболеваниям, в частности, </a:t>
            </a:r>
            <a:r>
              <a:rPr lang="en-US" sz="1600" i="1" dirty="0" smtClean="0"/>
              <a:t>osteogenesis imperfecta</a:t>
            </a:r>
            <a:r>
              <a:rPr lang="en-US" sz="1600" dirty="0" smtClean="0"/>
              <a:t>, </a:t>
            </a:r>
            <a:r>
              <a:rPr lang="ru-RU" sz="1600" dirty="0" smtClean="0"/>
              <a:t>или болезнь «ломких костей».</a:t>
            </a:r>
          </a:p>
          <a:p>
            <a:r>
              <a:rPr lang="ru-RU" sz="1600" dirty="0"/>
              <a:t>Синтез нестандартных аминокислот происходит </a:t>
            </a:r>
            <a:r>
              <a:rPr lang="ru-RU" sz="1600" dirty="0" err="1"/>
              <a:t>посттрансляционно</a:t>
            </a:r>
            <a:r>
              <a:rPr lang="ru-RU" sz="1600" dirty="0"/>
              <a:t>. Для этого нужен витамин С. При нехватке витамина С нарушается синтез коллагенов. Развивающееся при этом заболевание называется цинга. Симптомы - выпадение зубов и слабость</a:t>
            </a:r>
            <a:r>
              <a:rPr lang="ru-RU" sz="1600" dirty="0" smtClean="0"/>
              <a:t>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Амилоидные фибриллы</a:t>
            </a:r>
          </a:p>
        </p:txBody>
      </p:sp>
      <p:pic>
        <p:nvPicPr>
          <p:cNvPr id="44036" name="Picture 4" descr="http://www.rcsb.org/pdb/education_discussion/molecule_of_the_month/images/189-Amyloids_2m4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8652" y="202489"/>
            <a:ext cx="2293348" cy="5945506"/>
          </a:xfrm>
          <a:prstGeom prst="rect">
            <a:avLst/>
          </a:prstGeom>
          <a:noFill/>
        </p:spPr>
      </p:pic>
      <p:pic>
        <p:nvPicPr>
          <p:cNvPr id="44034" name="Picture 2" descr="DpB08b D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544" y="4452257"/>
            <a:ext cx="2230511" cy="2144486"/>
          </a:xfrm>
          <a:prstGeom prst="rect">
            <a:avLst/>
          </a:prstGeom>
          <a:noFill/>
        </p:spPr>
      </p:pic>
      <p:pic>
        <p:nvPicPr>
          <p:cNvPr id="44038" name="Picture 6" descr="http://www.rcsb.org/pdb/education_discussion/molecule_of_the_month/images/189-Amyloids_2lmn_2lmp_jm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7972" y="4452643"/>
            <a:ext cx="3973286" cy="2159394"/>
          </a:xfrm>
          <a:prstGeom prst="rect">
            <a:avLst/>
          </a:prstGeom>
          <a:noFill/>
        </p:spPr>
      </p:pic>
      <p:pic>
        <p:nvPicPr>
          <p:cNvPr id="44040" name="Picture 8" descr="http://previews.123rf.com/images/molekuul/molekuul1309/molekuul130900007/22802612-beta-amyloid-abeta-peptide-chemical-structure-major-component-of-plaques-found-in-alzheimer-s-dise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0000">
            <a:off x="1980262" y="4639609"/>
            <a:ext cx="1618003" cy="1211330"/>
          </a:xfrm>
          <a:prstGeom prst="rect">
            <a:avLst/>
          </a:prstGeom>
          <a:noFill/>
        </p:spPr>
      </p:pic>
      <p:pic>
        <p:nvPicPr>
          <p:cNvPr id="44042" name="Picture 10" descr="http://www.rcsb.org/pdb/education_discussion/molecule_of_the_month/images/79_app-composi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3784"/>
            <a:ext cx="1979689" cy="599905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7913" y="958178"/>
            <a:ext cx="80336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Бета-амилоид</a:t>
            </a:r>
            <a:r>
              <a:rPr lang="ru-RU" dirty="0" smtClean="0"/>
              <a:t> - пептид из 42 аминокислотных остатков, образующийся из трансмембранного белка — предшественника бета-амилоида. Пептид Aβ42 считается одним из основных факторов, провоцирующих болезнь Альцгеймера. В мозге пациента, страдающего болезнью Альцгеймера, этот пептид может образовывать так называемые амилоидные бляшки, состоящие из скоплений пептида, свёрнутого в виде бета-складчатых структур. </a:t>
            </a:r>
          </a:p>
          <a:p>
            <a:r>
              <a:rPr lang="ru-RU" b="1" dirty="0" smtClean="0"/>
              <a:t>Амилоидные фибриллы </a:t>
            </a:r>
            <a:r>
              <a:rPr lang="ru-RU" dirty="0" smtClean="0"/>
              <a:t>могут формироваться и из других белков, например, таких «нормальных» глобулярных белков, как лизоцим, миоглобин и т.д. Образование амилоидных фибрилл также вызывает инфекционная форма </a:t>
            </a:r>
            <a:r>
              <a:rPr lang="ru-RU" dirty="0" err="1" smtClean="0"/>
              <a:t>прионов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2158" y="6367054"/>
            <a:ext cx="155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Предшественник </a:t>
            </a:r>
          </a:p>
          <a:p>
            <a:r>
              <a:rPr lang="ru-RU" sz="1400" b="1" smtClean="0"/>
              <a:t>бета-амилоида</a:t>
            </a:r>
            <a:endParaRPr lang="ru-RU" sz="1400" b="1"/>
          </a:p>
        </p:txBody>
      </p:sp>
      <p:sp>
        <p:nvSpPr>
          <p:cNvPr id="12" name="Прямоугольник 11"/>
          <p:cNvSpPr/>
          <p:nvPr/>
        </p:nvSpPr>
        <p:spPr>
          <a:xfrm>
            <a:off x="2144488" y="5964667"/>
            <a:ext cx="17796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Бета-амилоид</a:t>
            </a:r>
          </a:p>
          <a:p>
            <a:r>
              <a:rPr lang="ru-RU" sz="1400" b="1" smtClean="0"/>
              <a:t>в альфа-спиральной</a:t>
            </a:r>
          </a:p>
          <a:p>
            <a:r>
              <a:rPr lang="ru-RU" sz="1400" b="1" smtClean="0"/>
              <a:t>конформации</a:t>
            </a:r>
            <a:endParaRPr lang="ru-RU" sz="1400" b="1"/>
          </a:p>
        </p:txBody>
      </p:sp>
      <p:sp>
        <p:nvSpPr>
          <p:cNvPr id="13" name="Прямоугольник 12"/>
          <p:cNvSpPr/>
          <p:nvPr/>
        </p:nvSpPr>
        <p:spPr>
          <a:xfrm>
            <a:off x="3875315" y="4048782"/>
            <a:ext cx="3973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Бета-амилоид в бета-структурной конформации</a:t>
            </a:r>
            <a:endParaRPr lang="ru-RU" sz="1400" b="1"/>
          </a:p>
        </p:txBody>
      </p:sp>
      <p:sp>
        <p:nvSpPr>
          <p:cNvPr id="14" name="Прямоугольник 13"/>
          <p:cNvSpPr/>
          <p:nvPr/>
        </p:nvSpPr>
        <p:spPr>
          <a:xfrm>
            <a:off x="9209319" y="3733097"/>
            <a:ext cx="1251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Амилоидные</a:t>
            </a:r>
          </a:p>
          <a:p>
            <a:r>
              <a:rPr lang="ru-RU" sz="1400" b="1" smtClean="0"/>
              <a:t>фибриллы</a:t>
            </a:r>
            <a:endParaRPr lang="ru-RU" sz="1400" b="1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mglinets.narod.ru/gif/prionD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5975"/>
            <a:ext cx="3910815" cy="34109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3261" y="381891"/>
            <a:ext cx="722196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Прионы</a:t>
            </a:r>
            <a:r>
              <a:rPr lang="ru-RU" dirty="0" smtClean="0"/>
              <a:t> (</a:t>
            </a:r>
            <a:r>
              <a:rPr lang="ru-RU" i="1" dirty="0" err="1" smtClean="0"/>
              <a:t>prion</a:t>
            </a:r>
            <a:r>
              <a:rPr lang="ru-RU" dirty="0" smtClean="0"/>
              <a:t> от </a:t>
            </a:r>
            <a:r>
              <a:rPr lang="ru-RU" i="1" dirty="0" err="1" smtClean="0"/>
              <a:t>protein</a:t>
            </a:r>
            <a:r>
              <a:rPr lang="ru-RU" dirty="0" smtClean="0"/>
              <a:t> — «белок» и </a:t>
            </a:r>
            <a:r>
              <a:rPr lang="ru-RU" i="1" dirty="0" err="1" smtClean="0"/>
              <a:t>infection</a:t>
            </a:r>
            <a:r>
              <a:rPr lang="ru-RU" dirty="0" smtClean="0"/>
              <a:t> — «инфекция») — особый класс инфекционных агентов, представленных белками с аномальной трёхмерной (третичной) структурой, способными катализировать конформационное превращение гомологичных им нормальных клеточных белков в себе подобные. Как правило, при переходе белка в </a:t>
            </a:r>
            <a:r>
              <a:rPr lang="ru-RU" dirty="0" err="1" smtClean="0"/>
              <a:t>прионное</a:t>
            </a:r>
            <a:r>
              <a:rPr lang="ru-RU" dirty="0" smtClean="0"/>
              <a:t> состояние его α-спирали превращаются в β-слои. Появившиеся в результате такого перехода </a:t>
            </a:r>
            <a:r>
              <a:rPr lang="ru-RU" dirty="0" err="1" smtClean="0"/>
              <a:t>прионы</a:t>
            </a:r>
            <a:r>
              <a:rPr lang="ru-RU" dirty="0" smtClean="0"/>
              <a:t> могут в свою очередь перестраивать новые молекулы белка; таким образом, запускается цепная реакция, в ходе которой образуется огромное количество неправильно свёрнутых молекул. Все известные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формирование амилоидов — белковых агрегатов, включающих плотно упакованные β-слои. Прионы вызывают  трансмиссивные губчатые энцефалопатии (ТГЭ) у различных млекопитающих, в том числе скрейпи овец и губчатую энцефалопатию крупного рогатого скота («коровье бешенство»). У человека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болезнь </a:t>
            </a:r>
            <a:r>
              <a:rPr lang="ru-RU" dirty="0" err="1" smtClean="0"/>
              <a:t>Крейтцфельдта</a:t>
            </a:r>
            <a:r>
              <a:rPr lang="ru-RU" dirty="0" smtClean="0"/>
              <a:t> — Якоба, синдром </a:t>
            </a:r>
            <a:r>
              <a:rPr lang="ru-RU" dirty="0" err="1" smtClean="0"/>
              <a:t>Герстмана</a:t>
            </a:r>
            <a:r>
              <a:rPr lang="ru-RU" dirty="0" smtClean="0"/>
              <a:t> — </a:t>
            </a:r>
            <a:r>
              <a:rPr lang="ru-RU" dirty="0" err="1" smtClean="0"/>
              <a:t>Штраусслера</a:t>
            </a:r>
            <a:r>
              <a:rPr lang="ru-RU" dirty="0" smtClean="0"/>
              <a:t> — Шейнкера, фатальную семейную бессонницу и куру. Все известные </a:t>
            </a:r>
            <a:r>
              <a:rPr lang="ru-RU" dirty="0" err="1" smtClean="0"/>
              <a:t>прионные</a:t>
            </a:r>
            <a:r>
              <a:rPr lang="ru-RU" dirty="0" smtClean="0"/>
              <a:t> заболевания поражают головной мозг и другие нервные ткани, в настоящее время неизлечимы и в конечном итоге смертельны.</a:t>
            </a:r>
          </a:p>
          <a:p>
            <a:r>
              <a:rPr lang="ru-RU" dirty="0" err="1" smtClean="0"/>
              <a:t>Прионные</a:t>
            </a:r>
            <a:r>
              <a:rPr lang="ru-RU" dirty="0" smtClean="0"/>
              <a:t> заболевания млекопитающих вызываются белком </a:t>
            </a:r>
            <a:r>
              <a:rPr lang="ru-RU" dirty="0" err="1" smtClean="0"/>
              <a:t>PrP</a:t>
            </a:r>
            <a:r>
              <a:rPr lang="ru-RU" dirty="0" smtClean="0"/>
              <a:t>.  Его нормальная функция в организме до сих пор не установлена.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0938" y="237416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Прионы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greatneck.k12.ny.us/GNPS/SHS/dept/science/krauz/bio_h/images/07_07PlasmaMembran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0674"/>
            <a:ext cx="7620000" cy="52673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550223"/>
            <a:ext cx="3220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/>
              <a:t>http://r-mirzaii.blogfa.com/post-275.aspx</a:t>
            </a:r>
            <a:endParaRPr lang="ru-RU" sz="1400"/>
          </a:p>
        </p:txBody>
      </p:sp>
      <p:sp>
        <p:nvSpPr>
          <p:cNvPr id="6" name="TextBox 5"/>
          <p:cNvSpPr txBox="1"/>
          <p:nvPr/>
        </p:nvSpPr>
        <p:spPr>
          <a:xfrm>
            <a:off x="96216" y="129836"/>
            <a:ext cx="5938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Мембранные белки: классификация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91718" y="516384"/>
            <a:ext cx="45002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Биохимическая классификация: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Интегральные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прочно встроены в мембрану и могут быть извлечены из липидного окружения только с помощью детергентов или неполярных растворителей. По отношению к липидному </a:t>
            </a:r>
            <a:r>
              <a:rPr lang="ru-RU" sz="1400" dirty="0" err="1" smtClean="0"/>
              <a:t>бислою</a:t>
            </a:r>
            <a:r>
              <a:rPr lang="ru-RU" sz="1400" dirty="0" smtClean="0"/>
              <a:t> интегральные белки могут быть трансмембранными </a:t>
            </a:r>
            <a:r>
              <a:rPr lang="ru-RU" sz="1400" dirty="0" err="1" smtClean="0">
                <a:solidFill>
                  <a:srgbClr val="FF0000"/>
                </a:solidFill>
              </a:rPr>
              <a:t>политопическими</a:t>
            </a:r>
            <a:r>
              <a:rPr lang="ru-RU" sz="1400" dirty="0" smtClean="0"/>
              <a:t>  (выходить на обе стороны) или интегральными </a:t>
            </a:r>
            <a:r>
              <a:rPr lang="ru-RU" sz="1400" dirty="0" err="1" smtClean="0">
                <a:solidFill>
                  <a:srgbClr val="FF0000"/>
                </a:solidFill>
              </a:rPr>
              <a:t>монотопическими</a:t>
            </a:r>
            <a:r>
              <a:rPr lang="ru-RU" sz="1400" dirty="0" smtClean="0"/>
              <a:t> (выходить на одну сторону).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Периферические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являются </a:t>
            </a:r>
            <a:r>
              <a:rPr lang="ru-RU" sz="1400" dirty="0" err="1" smtClean="0"/>
              <a:t>монотопическими</a:t>
            </a:r>
            <a:r>
              <a:rPr lang="ru-RU" sz="1400" dirty="0" smtClean="0"/>
              <a:t> белками. Они либо связаны слабыми связями с липидной мембраной, либо ассоциируют с интегральными белками за счёт гидрофобных, электростатических или других </a:t>
            </a:r>
            <a:r>
              <a:rPr lang="ru-RU" sz="1400" dirty="0" err="1" smtClean="0"/>
              <a:t>нековалентных</a:t>
            </a:r>
            <a:r>
              <a:rPr lang="ru-RU" sz="1400" dirty="0" smtClean="0"/>
              <a:t> сил. Таким образом, в отличие от интегральных белков они </a:t>
            </a:r>
            <a:r>
              <a:rPr lang="ru-RU" sz="1400" dirty="0" err="1" smtClean="0"/>
              <a:t>диссоциируют</a:t>
            </a:r>
            <a:r>
              <a:rPr lang="ru-RU" sz="1400" dirty="0" smtClean="0"/>
              <a:t> от мембраны при обработке соответствующим водным раствором (например, с низким или высоким </a:t>
            </a:r>
            <a:r>
              <a:rPr lang="ru-RU" sz="1400" dirty="0" err="1" smtClean="0"/>
              <a:t>pH</a:t>
            </a:r>
            <a:r>
              <a:rPr lang="ru-RU" sz="1400" dirty="0" smtClean="0"/>
              <a:t>, с высокой концентрацией соли или под действием </a:t>
            </a:r>
            <a:r>
              <a:rPr lang="ru-RU" sz="1400" dirty="0" err="1" smtClean="0"/>
              <a:t>хаотропного</a:t>
            </a:r>
            <a:r>
              <a:rPr lang="ru-RU" sz="1400" dirty="0" smtClean="0"/>
              <a:t> агента). Эта диссоциация не требует разрушения мембраны.</a:t>
            </a:r>
          </a:p>
          <a:p>
            <a:endParaRPr lang="ru-RU" sz="1400" dirty="0" smtClean="0"/>
          </a:p>
          <a:p>
            <a:r>
              <a:rPr lang="ru-RU" sz="1400" dirty="0" smtClean="0"/>
              <a:t>Мембранные белки могут быть встроены в мембрану за счёт </a:t>
            </a:r>
            <a:r>
              <a:rPr lang="ru-RU" sz="1400" dirty="0" err="1">
                <a:hlinkClick r:id="rId3" tooltip="Жирные кислоты"/>
              </a:rPr>
              <a:t>жирнокислотных</a:t>
            </a:r>
            <a:r>
              <a:rPr lang="ru-RU" sz="1400" dirty="0"/>
              <a:t> или </a:t>
            </a:r>
            <a:r>
              <a:rPr lang="ru-RU" sz="1400" dirty="0" err="1" smtClean="0"/>
              <a:t>пренильных</a:t>
            </a:r>
            <a:r>
              <a:rPr lang="ru-RU" sz="1400" dirty="0" smtClean="0"/>
              <a:t> остатков либо </a:t>
            </a:r>
            <a:r>
              <a:rPr lang="ru-RU" sz="1400" dirty="0" err="1" smtClean="0">
                <a:hlinkClick r:id="rId4" tooltip="Гликозилфосфатидилинозитол"/>
              </a:rPr>
              <a:t>гликозилфосфатидилинозитола</a:t>
            </a:r>
            <a:r>
              <a:rPr lang="ru-RU" sz="1400" dirty="0" smtClean="0"/>
              <a:t>, присоединённых к белку в процессе их </a:t>
            </a:r>
            <a:r>
              <a:rPr lang="ru-RU" sz="1400" dirty="0" err="1" smtClean="0">
                <a:hlinkClick r:id="rId5" tooltip="Посттрансляционная модификация"/>
              </a:rPr>
              <a:t>посттрансляционной</a:t>
            </a:r>
            <a:r>
              <a:rPr lang="ru-RU" sz="1400" dirty="0" smtClean="0">
                <a:hlinkClick r:id="rId5" tooltip="Посттрансляционная модификация"/>
              </a:rPr>
              <a:t> модификации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embrane prote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664"/>
            <a:ext cx="5470687" cy="22612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9045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smtClean="0"/>
              <a:t>http://www2.warwick.ac.uk/fac/sci/chemistry/research/dixon/dixongroup/members/msrhar/research/background/</a:t>
            </a:r>
            <a:endParaRPr lang="ru-RU" sz="900"/>
          </a:p>
        </p:txBody>
      </p:sp>
      <p:pic>
        <p:nvPicPr>
          <p:cNvPr id="47110" name="Picture 6" descr="bacteriorhodop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54" y="3281202"/>
            <a:ext cx="3405206" cy="294550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779" y="6327298"/>
            <a:ext cx="571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Бактериородопсин </a:t>
            </a:r>
            <a:r>
              <a:rPr lang="ru-RU" smtClean="0"/>
              <a:t>(проводит протон через мембрану)</a:t>
            </a:r>
            <a:endParaRPr lang="ru-RU"/>
          </a:p>
        </p:txBody>
      </p:sp>
      <p:pic>
        <p:nvPicPr>
          <p:cNvPr id="47112" name="Picture 8" descr="http://www.mdpi.com/nanomaterials/nanomaterials-05-00144/article_deploy/html/images/nanomaterials-05-00144-g001-10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313" y="892885"/>
            <a:ext cx="5541197" cy="410404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96000" y="49884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mtClean="0"/>
              <a:t>Альфа-гемолизин</a:t>
            </a:r>
            <a:r>
              <a:rPr lang="ru-RU" smtClean="0"/>
              <a:t> (</a:t>
            </a:r>
            <a:r>
              <a:rPr lang="en-US" i="1" smtClean="0"/>
              <a:t>Staphylococcus aureus</a:t>
            </a:r>
            <a:r>
              <a:rPr lang="en-US" smtClean="0"/>
              <a:t>, PDB </a:t>
            </a:r>
            <a:r>
              <a:rPr lang="ru-RU" smtClean="0"/>
              <a:t>код 7</a:t>
            </a:r>
            <a:r>
              <a:rPr lang="en-US" smtClean="0"/>
              <a:t>ahl)</a:t>
            </a:r>
            <a:r>
              <a:rPr lang="ru-RU" smtClean="0"/>
              <a:t> - токсин, формирующий поры в клеточных мембранах. Встроившись в мембрану, он создает в ней ионные каналы, что в итоге приводит к разрушению клетки. </a:t>
            </a: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6216" y="129836"/>
            <a:ext cx="637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Мембранные белки: примеры структур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3300" y="2621023"/>
            <a:ext cx="6193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GFP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— белок, выделенный из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медузы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Aequorea</a:t>
            </a: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 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victoria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который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флуоресцирует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в зелёном диапазоне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освещении его синим светом.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2008 году Осаму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Симомура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 Мартин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Чалфи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и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Роджер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Tc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ьен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получили Нобелевскую премию по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химии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 открытие и разработку зелёного флуоресцентного белка GFP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 Белок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состоит из 238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аминокислотных остатков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с молекулярной массой 26,9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Белок представляет собой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бета-баррель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из 11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бета-тяжей,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внутри которого находится 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Оболочка цилиндра защищает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от тушения его флуоресценции компонентами микроокружения. Кроме этого, внутренняя структура молекулы вызывает специфические реакции циклизации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трипептида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Ser65-Tyr66-Gly67, что приводит к образованию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354" y="-32804"/>
            <a:ext cx="375686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spc="-100" dirty="0"/>
              <a:t>Green Fluorescent Protein</a:t>
            </a:r>
            <a:endParaRPr lang="ru-RU" sz="2800" b="1" spc="-100" dirty="0"/>
          </a:p>
        </p:txBody>
      </p:sp>
      <p:pic>
        <p:nvPicPr>
          <p:cNvPr id="3074" name="Picture 2" descr="http://en.academic.ru/pictures/enwiki/71/Gfp_and_fluoropho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33648"/>
            <a:ext cx="5574664" cy="38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jplus.ru/img4/p/a/palindromer/m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0864"/>
            <a:ext cx="3388962" cy="232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.livescience.com/images/i/000/021/350/original/Transgenic_frog.jpg?13197263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25" y="4965108"/>
            <a:ext cx="2678063" cy="190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layer.myshared.ru/524692/data/images/img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924" y="0"/>
            <a:ext cx="279307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biologylib.ru/news/item/f00/s02/n0000220/pic/00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62" y="0"/>
            <a:ext cx="329861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875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nas.org/content/110/1/105/F5.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70371" r="49301" b="-794"/>
          <a:stretch/>
        </p:blipFill>
        <p:spPr bwMode="auto">
          <a:xfrm>
            <a:off x="155574" y="1352823"/>
            <a:ext cx="7513193" cy="50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ДНК-</a:t>
            </a:r>
            <a:r>
              <a:rPr lang="ru-RU" sz="2400" b="1" u="none" dirty="0" err="1" smtClean="0">
                <a:latin typeface="+mn-lt"/>
              </a:rPr>
              <a:t>метилтрансфераза</a:t>
            </a:r>
            <a:r>
              <a:rPr lang="ru-RU" sz="2400" b="1" u="none" dirty="0" smtClean="0">
                <a:latin typeface="+mn-lt"/>
              </a:rPr>
              <a:t> </a:t>
            </a:r>
            <a:r>
              <a:rPr lang="en-US" sz="2400" b="1" u="none" dirty="0" err="1" smtClean="0">
                <a:latin typeface="+mn-lt"/>
              </a:rPr>
              <a:t>HhaI</a:t>
            </a:r>
            <a:endParaRPr lang="ru-RU" sz="2400" b="1" u="none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6577" y="719328"/>
            <a:ext cx="40599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C5-Цитозин-ДНК-метилтрансферазы </a:t>
            </a:r>
            <a:r>
              <a:rPr lang="ru-RU" dirty="0"/>
              <a:t>катализируют перенос </a:t>
            </a:r>
            <a:r>
              <a:rPr lang="ru-RU" dirty="0" err="1"/>
              <a:t>метильной</a:t>
            </a:r>
            <a:r>
              <a:rPr lang="ru-RU" dirty="0"/>
              <a:t> группы от S-</a:t>
            </a:r>
            <a:r>
              <a:rPr lang="ru-RU" dirty="0" err="1"/>
              <a:t>аденозил</a:t>
            </a:r>
            <a:r>
              <a:rPr lang="ru-RU" dirty="0"/>
              <a:t>-метионина на остаток </a:t>
            </a:r>
            <a:r>
              <a:rPr lang="ru-RU" dirty="0" err="1">
                <a:hlinkClick r:id="rId3" tooltip="Цитозин"/>
              </a:rPr>
              <a:t>цитозина</a:t>
            </a:r>
            <a:r>
              <a:rPr lang="ru-RU" dirty="0"/>
              <a:t>, находящегося в специфической последовательности в </a:t>
            </a:r>
            <a:r>
              <a:rPr lang="ru-RU" dirty="0" err="1"/>
              <a:t>двухцепочечной</a:t>
            </a:r>
            <a:r>
              <a:rPr lang="ru-RU" dirty="0"/>
              <a:t> </a:t>
            </a:r>
            <a:r>
              <a:rPr lang="ru-RU" dirty="0">
                <a:hlinkClick r:id="rId4" tooltip="ДНК"/>
              </a:rPr>
              <a:t>ДНК</a:t>
            </a:r>
            <a:r>
              <a:rPr lang="ru-RU" dirty="0"/>
              <a:t>, с образованием </a:t>
            </a:r>
            <a:r>
              <a:rPr lang="ru-RU" dirty="0">
                <a:hlinkClick r:id="rId5" tooltip="5-метилцитозин (страница отсутствует)"/>
              </a:rPr>
              <a:t>5-метилцитозина</a:t>
            </a:r>
            <a:r>
              <a:rPr lang="ru-RU" dirty="0"/>
              <a:t> и S-</a:t>
            </a:r>
            <a:r>
              <a:rPr lang="ru-RU" dirty="0" err="1">
                <a:hlinkClick r:id="rId6" tooltip="Аденозилгомоцистеин (страница отсутствует)"/>
              </a:rPr>
              <a:t>аденозилгомоцистеина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Получение кристаллов ДНК-белковых</a:t>
            </a:r>
          </a:p>
          <a:p>
            <a:r>
              <a:rPr lang="ru-RU" dirty="0"/>
              <a:t>к</a:t>
            </a:r>
            <a:r>
              <a:rPr lang="ru-RU" dirty="0" smtClean="0"/>
              <a:t>омплексов очень сложный процесс.</a:t>
            </a:r>
          </a:p>
          <a:p>
            <a:r>
              <a:rPr lang="ru-RU" dirty="0" smtClean="0"/>
              <a:t>Удалось научиться кристаллизовать ДНК-</a:t>
            </a:r>
            <a:r>
              <a:rPr lang="ru-RU" dirty="0" err="1" smtClean="0"/>
              <a:t>метилтрансферазу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</a:t>
            </a:r>
            <a:r>
              <a:rPr lang="ru-RU" dirty="0" err="1" smtClean="0"/>
              <a:t>рфзличными</a:t>
            </a:r>
            <a:r>
              <a:rPr lang="ru-RU" dirty="0" smtClean="0"/>
              <a:t> вариантами ДНК и донора </a:t>
            </a:r>
            <a:r>
              <a:rPr lang="ru-RU" dirty="0" err="1" smtClean="0"/>
              <a:t>метильной</a:t>
            </a:r>
            <a:r>
              <a:rPr lang="ru-RU" dirty="0" smtClean="0"/>
              <a:t> группы.</a:t>
            </a:r>
            <a:endParaRPr lang="ru-RU" dirty="0"/>
          </a:p>
          <a:p>
            <a:r>
              <a:rPr lang="ru-RU" dirty="0" smtClean="0"/>
              <a:t>Всего расшифровано 29 комплексов</a:t>
            </a:r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метилтрансферазы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ДНК.</a:t>
            </a:r>
          </a:p>
          <a:p>
            <a:r>
              <a:rPr lang="ru-RU" dirty="0" smtClean="0"/>
              <a:t>Помимо этого удалось расшифровать</a:t>
            </a:r>
          </a:p>
          <a:p>
            <a:r>
              <a:rPr lang="ru-RU" dirty="0"/>
              <a:t>л</a:t>
            </a:r>
            <a:r>
              <a:rPr lang="ru-RU" dirty="0" smtClean="0"/>
              <a:t>ишь 2 комплекса для двух </a:t>
            </a:r>
            <a:r>
              <a:rPr lang="ru-RU" dirty="0" err="1" smtClean="0"/>
              <a:t>цитозиновых</a:t>
            </a:r>
            <a:endParaRPr lang="ru-RU" dirty="0" smtClean="0"/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</a:t>
            </a:r>
            <a:r>
              <a:rPr lang="ru-RU" dirty="0"/>
              <a:t> </a:t>
            </a:r>
            <a:r>
              <a:rPr lang="ru-RU" dirty="0" smtClean="0"/>
              <a:t>бактерий.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015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РНК-белковые комплексы: рибосома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 descr="http://ko.com.ua/img/ko/2009/26/037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9172"/>
            <a:ext cx="5715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55418" y="787673"/>
            <a:ext cx="62079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Эукариотическая</a:t>
            </a:r>
            <a:r>
              <a:rPr lang="ru-RU" dirty="0" smtClean="0"/>
              <a:t> рибосома (константы седиментации 80</a:t>
            </a:r>
            <a:r>
              <a:rPr lang="en-US" dirty="0" smtClean="0"/>
              <a:t>S </a:t>
            </a:r>
          </a:p>
          <a:p>
            <a:r>
              <a:rPr lang="en-US" dirty="0" smtClean="0"/>
              <a:t>(40S+60S)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включает 4 молекулы РНК и около 100 белков.</a:t>
            </a:r>
          </a:p>
          <a:p>
            <a:endParaRPr lang="ru-RU" dirty="0" smtClean="0"/>
          </a:p>
          <a:p>
            <a:r>
              <a:rPr lang="en-US" dirty="0" smtClean="0"/>
              <a:t>PDB </a:t>
            </a:r>
            <a:r>
              <a:rPr lang="ru-RU" dirty="0" smtClean="0"/>
              <a:t>содержит большое число расшифрованных структур </a:t>
            </a:r>
          </a:p>
          <a:p>
            <a:r>
              <a:rPr lang="ru-RU" dirty="0"/>
              <a:t>р</a:t>
            </a:r>
            <a:r>
              <a:rPr lang="ru-RU" dirty="0" smtClean="0"/>
              <a:t>азличных рибосом и их компонентов, полученных разными</a:t>
            </a:r>
          </a:p>
          <a:p>
            <a:r>
              <a:rPr lang="ru-RU" dirty="0"/>
              <a:t>м</a:t>
            </a:r>
            <a:r>
              <a:rPr lang="ru-RU" dirty="0" smtClean="0"/>
              <a:t>етодами:</a:t>
            </a:r>
            <a:endParaRPr lang="ru-RU" dirty="0"/>
          </a:p>
          <a:p>
            <a:r>
              <a:rPr lang="en-US" dirty="0"/>
              <a:t>X-ray (1840)</a:t>
            </a:r>
          </a:p>
          <a:p>
            <a:r>
              <a:rPr lang="en-US" dirty="0"/>
              <a:t>Electron Microscopy (688)</a:t>
            </a:r>
          </a:p>
          <a:p>
            <a:r>
              <a:rPr lang="en-US" dirty="0"/>
              <a:t>NMR (25</a:t>
            </a:r>
            <a:r>
              <a:rPr lang="ru-RU" dirty="0"/>
              <a:t>1</a:t>
            </a:r>
            <a:r>
              <a:rPr lang="en-US" dirty="0"/>
              <a:t>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827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8455" y="820158"/>
            <a:ext cx="9469384" cy="5612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9809" y="93518"/>
            <a:ext cx="85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Данные о структурах биополимеров хранятся в </a:t>
            </a:r>
            <a:r>
              <a:rPr lang="en-US" dirty="0" smtClean="0"/>
              <a:t>RCSB PDB </a:t>
            </a:r>
          </a:p>
          <a:p>
            <a:pPr algn="ctr"/>
            <a:r>
              <a:rPr lang="en-US" dirty="0" smtClean="0"/>
              <a:t>(Research </a:t>
            </a:r>
            <a:r>
              <a:rPr lang="en-US" dirty="0" err="1"/>
              <a:t>Collaboratory</a:t>
            </a:r>
            <a:r>
              <a:rPr lang="en-US" dirty="0"/>
              <a:t> for Structural Bioinformatics Protein Data </a:t>
            </a:r>
            <a:r>
              <a:rPr lang="en-US" dirty="0" smtClean="0"/>
              <a:t>Bank)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6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01" y="0"/>
            <a:ext cx="9695397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321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826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15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3D render of the structure of a coronaviru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602180" cy="202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9540" y="1386089"/>
            <a:ext cx="8867775" cy="5191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2242" y="6659767"/>
            <a:ext cx="952500" cy="1905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9425" y="1200149"/>
            <a:ext cx="7408164" cy="53669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19425" y="1220932"/>
            <a:ext cx="305666" cy="327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1730" y="0"/>
            <a:ext cx="115652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-100" dirty="0" smtClean="0"/>
              <a:t>Структура комплекса рецептор-связывающего домена белка </a:t>
            </a:r>
            <a:r>
              <a:rPr lang="en-US" sz="2800" b="1" spc="-100" dirty="0" smtClean="0"/>
              <a:t>S (</a:t>
            </a:r>
            <a:r>
              <a:rPr lang="ru-RU" sz="2800" b="1" spc="-100" dirty="0" smtClean="0"/>
              <a:t>от </a:t>
            </a:r>
            <a:r>
              <a:rPr lang="en-US" sz="2800" b="1" spc="-100" dirty="0" smtClean="0"/>
              <a:t>spike – </a:t>
            </a:r>
            <a:r>
              <a:rPr lang="ru-RU" sz="2800" b="1" spc="-100" dirty="0" smtClean="0"/>
              <a:t>шип)</a:t>
            </a:r>
          </a:p>
          <a:p>
            <a:pPr algn="ctr"/>
            <a:r>
              <a:rPr lang="ru-RU" sz="2800" b="1" spc="-100" dirty="0" smtClean="0"/>
              <a:t>с </a:t>
            </a:r>
            <a:r>
              <a:rPr lang="en-US" sz="2800" b="1" spc="-100" dirty="0" smtClean="0"/>
              <a:t>ACE2 </a:t>
            </a:r>
            <a:r>
              <a:rPr lang="ru-RU" sz="2800" b="1" spc="-100" dirty="0" smtClean="0"/>
              <a:t>(</a:t>
            </a:r>
            <a:r>
              <a:rPr lang="ru-RU" sz="2800" b="1" spc="-100" dirty="0" err="1" smtClean="0"/>
              <a:t>ангиотензин</a:t>
            </a:r>
            <a:r>
              <a:rPr lang="ru-RU" sz="2800" b="1" spc="-100" dirty="0" smtClean="0"/>
              <a:t> превращающий фермент 2)</a:t>
            </a:r>
            <a:endParaRPr lang="ru-RU" sz="2800" b="1" spc="-1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3803073"/>
            <a:ext cx="223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Collectrin</a:t>
            </a:r>
            <a:r>
              <a:rPr lang="en-US" dirty="0" smtClean="0"/>
              <a:t>-like domain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1500" y="2708564"/>
            <a:ext cx="1868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Peptidase domain</a:t>
            </a:r>
          </a:p>
          <a:p>
            <a:r>
              <a:rPr lang="en-US" dirty="0" smtClean="0"/>
              <a:t>of ACE2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" y="1508170"/>
            <a:ext cx="195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S-protein </a:t>
            </a:r>
            <a:r>
              <a:rPr lang="en-US" dirty="0"/>
              <a:t>r</a:t>
            </a:r>
            <a:r>
              <a:rPr lang="en-US" dirty="0" smtClean="0"/>
              <a:t>eceptor </a:t>
            </a:r>
          </a:p>
          <a:p>
            <a:r>
              <a:rPr lang="en-US" dirty="0" smtClean="0"/>
              <a:t>binding domain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" y="5003467"/>
            <a:ext cx="2204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Transmembrane helix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68108" y="5557530"/>
            <a:ext cx="2355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Amino acid transporter</a:t>
            </a:r>
          </a:p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AT1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608118" y="1831335"/>
            <a:ext cx="104948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419057" y="3031729"/>
            <a:ext cx="83329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824302" y="3987739"/>
            <a:ext cx="1477534" cy="149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871622" y="5219234"/>
            <a:ext cx="1710769" cy="1535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871622" y="5874815"/>
            <a:ext cx="609333" cy="58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631" y="0"/>
            <a:ext cx="1174652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Домашнее </a:t>
            </a:r>
            <a:r>
              <a:rPr lang="ru-RU" sz="2000" b="1" dirty="0" smtClean="0"/>
              <a:t>задание</a:t>
            </a:r>
            <a:r>
              <a:rPr lang="en-US" sz="2000" b="1" dirty="0" smtClean="0"/>
              <a:t> </a:t>
            </a:r>
            <a:r>
              <a:rPr lang="ru-RU" sz="2000" b="1" dirty="0" smtClean="0"/>
              <a:t>по Лекции 6 – Структура биополимеров</a:t>
            </a:r>
            <a:endParaRPr lang="en-US" sz="2000" b="1" dirty="0" smtClean="0"/>
          </a:p>
          <a:p>
            <a:endParaRPr lang="en-US" sz="2000" b="1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Найдите </a:t>
            </a:r>
            <a:r>
              <a:rPr lang="ru-RU" sz="2000" dirty="0"/>
              <a:t>в PDB </a:t>
            </a:r>
            <a:r>
              <a:rPr lang="en-US" sz="2000" dirty="0" smtClean="0"/>
              <a:t>(</a:t>
            </a:r>
            <a:r>
              <a:rPr lang="ru-RU" sz="2000" dirty="0" smtClean="0"/>
              <a:t>http</a:t>
            </a:r>
            <a:r>
              <a:rPr lang="en-US" sz="2000" dirty="0" smtClean="0"/>
              <a:t>s</a:t>
            </a:r>
            <a:r>
              <a:rPr lang="ru-RU" sz="2000" dirty="0" smtClean="0"/>
              <a:t>://</a:t>
            </a:r>
            <a:r>
              <a:rPr lang="ru-RU" sz="2000" dirty="0"/>
              <a:t>www.rcsb.org</a:t>
            </a:r>
            <a:r>
              <a:rPr lang="ru-RU" sz="2000" dirty="0" smtClean="0"/>
              <a:t>/</a:t>
            </a:r>
            <a:r>
              <a:rPr lang="en-US" sz="2000" dirty="0" smtClean="0"/>
              <a:t>)</a:t>
            </a:r>
            <a:r>
              <a:rPr lang="ru-RU" sz="2000" dirty="0" smtClean="0"/>
              <a:t> структуру </a:t>
            </a:r>
            <a:r>
              <a:rPr lang="ru-RU" sz="2000" dirty="0"/>
              <a:t>какого-нибудь белка из списка: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Пепсин 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Трипсин 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Миоглобин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Лизоцим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Родопсин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Инсулин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Ещё </a:t>
            </a:r>
            <a:r>
              <a:rPr lang="ru-RU" sz="2000" dirty="0"/>
              <a:t>какого-нибудь известного вам </a:t>
            </a:r>
            <a:endParaRPr lang="en-US" sz="2000" dirty="0" smtClean="0"/>
          </a:p>
          <a:p>
            <a:endParaRPr lang="en-US" sz="2000" dirty="0"/>
          </a:p>
          <a:p>
            <a:r>
              <a:rPr lang="ru-RU" sz="2000" dirty="0" smtClean="0"/>
              <a:t>В </a:t>
            </a:r>
            <a:r>
              <a:rPr lang="ru-RU" sz="2000" dirty="0"/>
              <a:t>отчёте приведите: детали поиска (какое слово куда писали и что потом выбирали), сколько всего белков с подобным названием нашлось, код (4 символа) выбранной структуры, её краткое описание (желательно с переводом на русский), дату депонирования в PDB, из какого организма белок, ещё что-то, привлекшее ваше внимание на странице структуры. </a:t>
            </a:r>
            <a:r>
              <a:rPr lang="ru-RU" sz="2000" dirty="0" smtClean="0"/>
              <a:t>Из текста, приведенного в Википедии, составьте несколько предложений, описывающих функцию выбранного белка.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ru-RU" sz="2000" i="1" dirty="0" smtClean="0"/>
              <a:t>Указания</a:t>
            </a:r>
            <a:r>
              <a:rPr lang="ru-RU" sz="2000" i="1" dirty="0"/>
              <a:t>. </a:t>
            </a:r>
            <a:r>
              <a:rPr lang="ru-RU" sz="2000" dirty="0"/>
              <a:t>Выясните, как пишется название белка по-английски (хороший способ: найти статью об этом белке в русской Википедии и затем перейти по ссылке на соответствующую английскую статью). Зайдите на сайт PDB </a:t>
            </a:r>
            <a:r>
              <a:rPr lang="ru-RU" sz="2000" dirty="0" smtClean="0"/>
              <a:t>http</a:t>
            </a:r>
            <a:r>
              <a:rPr lang="en-US" sz="2000" dirty="0" smtClean="0"/>
              <a:t>s</a:t>
            </a:r>
            <a:r>
              <a:rPr lang="ru-RU" sz="2000" dirty="0" smtClean="0"/>
              <a:t>://</a:t>
            </a:r>
            <a:r>
              <a:rPr lang="ru-RU" sz="2000" dirty="0"/>
              <a:t>www.rcsb.org/ . Внесите название в окошко поиска справа вверху или пройдите по ссылке </a:t>
            </a:r>
            <a:r>
              <a:rPr lang="ru-RU" sz="2000" dirty="0" err="1"/>
              <a:t>Advanced</a:t>
            </a:r>
            <a:r>
              <a:rPr lang="ru-RU" sz="2000" dirty="0"/>
              <a:t> </a:t>
            </a:r>
            <a:r>
              <a:rPr lang="ru-RU" sz="2000" dirty="0" err="1"/>
              <a:t>search</a:t>
            </a:r>
            <a:r>
              <a:rPr lang="ru-RU" sz="2000" dirty="0"/>
              <a:t>, далее действуйте по смыслу. На странице конкретного комплекса: краткое описание находится сразу под кодом, остальная информация чуть ниже. </a:t>
            </a:r>
            <a:endParaRPr lang="en-US" sz="2000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816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5138" y="28036"/>
            <a:ext cx="11476892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2. На странице структуры найдите гиперссылку “3D </a:t>
            </a:r>
            <a:r>
              <a:rPr lang="ru-RU" sz="2000" dirty="0" err="1"/>
              <a:t>View</a:t>
            </a:r>
            <a:r>
              <a:rPr lang="ru-RU" sz="2000" dirty="0"/>
              <a:t>: </a:t>
            </a:r>
            <a:r>
              <a:rPr lang="ru-RU" sz="2000" dirty="0" err="1"/>
              <a:t>Structure</a:t>
            </a:r>
            <a:r>
              <a:rPr lang="ru-RU" sz="2000" dirty="0"/>
              <a:t>” и пройдите по ней (если такой гиперссылки вдруг нет, смените браузер :). Найдите окошко “</a:t>
            </a:r>
            <a:r>
              <a:rPr lang="ru-RU" sz="2000" dirty="0" err="1"/>
              <a:t>Select</a:t>
            </a:r>
            <a:r>
              <a:rPr lang="ru-RU" sz="2000" dirty="0"/>
              <a:t> a </a:t>
            </a:r>
            <a:r>
              <a:rPr lang="ru-RU" sz="2000" dirty="0" err="1"/>
              <a:t>different</a:t>
            </a:r>
            <a:r>
              <a:rPr lang="ru-RU" sz="2000" dirty="0"/>
              <a:t> </a:t>
            </a:r>
            <a:r>
              <a:rPr lang="ru-RU" sz="2000" dirty="0" err="1"/>
              <a:t>viewer</a:t>
            </a:r>
            <a:r>
              <a:rPr lang="ru-RU" sz="2000" dirty="0"/>
              <a:t>” и выберите </a:t>
            </a:r>
            <a:r>
              <a:rPr lang="ru-RU" sz="2000" dirty="0" err="1"/>
              <a:t>JSmol</a:t>
            </a:r>
            <a:r>
              <a:rPr lang="ru-RU" sz="2000" dirty="0"/>
              <a:t>. Создайте два изображения структуры на сером фоне</a:t>
            </a:r>
            <a:r>
              <a:rPr lang="ru-RU" sz="2000" dirty="0" smtClean="0"/>
              <a:t>: </a:t>
            </a:r>
            <a:r>
              <a:rPr lang="ru-RU" sz="2000" dirty="0" err="1"/>
              <a:t>полноатомное</a:t>
            </a:r>
            <a:r>
              <a:rPr lang="ru-RU" sz="2000" dirty="0"/>
              <a:t> с раскраской по химическим элементам</a:t>
            </a:r>
            <a:r>
              <a:rPr lang="ru-RU" sz="2000" dirty="0" smtClean="0"/>
              <a:t>; </a:t>
            </a:r>
            <a:r>
              <a:rPr lang="ru-RU" sz="2000" dirty="0" err="1"/>
              <a:t>остовное</a:t>
            </a:r>
            <a:r>
              <a:rPr lang="ru-RU" sz="2000" dirty="0"/>
              <a:t> с раскраской по цепям и приложите к отчёту графические файлы с изображениями. </a:t>
            </a:r>
            <a:endParaRPr lang="ru-RU" sz="2000" dirty="0" smtClean="0"/>
          </a:p>
          <a:p>
            <a:r>
              <a:rPr lang="ru-RU" sz="2000" i="1" dirty="0" smtClean="0"/>
              <a:t>Указания</a:t>
            </a:r>
            <a:r>
              <a:rPr lang="ru-RU" sz="2000" i="1" dirty="0"/>
              <a:t>. </a:t>
            </a:r>
            <a:r>
              <a:rPr lang="ru-RU" sz="2000" dirty="0"/>
              <a:t>Щёлкните правой кнопкой мыши по окошку </a:t>
            </a:r>
            <a:r>
              <a:rPr lang="ru-RU" sz="2000" dirty="0" err="1"/>
              <a:t>JSmol</a:t>
            </a:r>
            <a:r>
              <a:rPr lang="ru-RU" sz="2000" dirty="0"/>
              <a:t> и выберите </a:t>
            </a:r>
            <a:r>
              <a:rPr lang="ru-RU" sz="2000" dirty="0" err="1"/>
              <a:t>Console</a:t>
            </a:r>
            <a:r>
              <a:rPr lang="ru-RU" sz="2000" dirty="0"/>
              <a:t>. Чтобы создать </a:t>
            </a:r>
            <a:r>
              <a:rPr lang="ru-RU" sz="2000" dirty="0" err="1"/>
              <a:t>полноатомное</a:t>
            </a:r>
            <a:r>
              <a:rPr lang="ru-RU" sz="2000" dirty="0"/>
              <a:t> изображение, нужно выполнить в консоли следующие команды: </a:t>
            </a:r>
            <a:r>
              <a:rPr lang="ru-RU" sz="2000" dirty="0" err="1"/>
              <a:t>cpk</a:t>
            </a:r>
            <a:r>
              <a:rPr lang="ru-RU" sz="2000" dirty="0"/>
              <a:t> </a:t>
            </a:r>
            <a:r>
              <a:rPr lang="ru-RU" sz="2000" dirty="0" err="1"/>
              <a:t>only</a:t>
            </a:r>
            <a:r>
              <a:rPr lang="ru-RU" sz="2000" dirty="0"/>
              <a:t> </a:t>
            </a:r>
            <a:r>
              <a:rPr lang="ru-RU" sz="2000" dirty="0" err="1"/>
              <a:t>color</a:t>
            </a:r>
            <a:r>
              <a:rPr lang="ru-RU" sz="2000" dirty="0"/>
              <a:t> </a:t>
            </a:r>
            <a:r>
              <a:rPr lang="ru-RU" sz="2000" dirty="0" err="1"/>
              <a:t>cpk</a:t>
            </a:r>
            <a:r>
              <a:rPr lang="ru-RU" sz="2000" dirty="0"/>
              <a:t> </a:t>
            </a:r>
            <a:r>
              <a:rPr lang="ru-RU" sz="2000" dirty="0" err="1"/>
              <a:t>background</a:t>
            </a:r>
            <a:r>
              <a:rPr lang="ru-RU" sz="2000" dirty="0"/>
              <a:t> </a:t>
            </a:r>
            <a:r>
              <a:rPr lang="ru-RU" sz="2000" dirty="0" err="1"/>
              <a:t>grey</a:t>
            </a:r>
            <a:r>
              <a:rPr lang="ru-RU" sz="2000" dirty="0"/>
              <a:t> Чтобы перейти от </a:t>
            </a:r>
            <a:r>
              <a:rPr lang="ru-RU" sz="2000" dirty="0" err="1"/>
              <a:t>полноатомного</a:t>
            </a:r>
            <a:r>
              <a:rPr lang="ru-RU" sz="2000" dirty="0"/>
              <a:t> изображения к </a:t>
            </a:r>
            <a:r>
              <a:rPr lang="ru-RU" sz="2000" dirty="0" err="1"/>
              <a:t>остовному</a:t>
            </a:r>
            <a:r>
              <a:rPr lang="ru-RU" sz="2000" dirty="0"/>
              <a:t> с раскраской по цепям, нужно выполнить следующие команды: </a:t>
            </a:r>
            <a:r>
              <a:rPr lang="ru-RU" sz="2000" dirty="0" err="1"/>
              <a:t>cpk</a:t>
            </a:r>
            <a:r>
              <a:rPr lang="ru-RU" sz="2000" dirty="0"/>
              <a:t> </a:t>
            </a:r>
            <a:r>
              <a:rPr lang="ru-RU" sz="2000" dirty="0" err="1"/>
              <a:t>off</a:t>
            </a:r>
            <a:r>
              <a:rPr lang="ru-RU" sz="2000" dirty="0"/>
              <a:t> </a:t>
            </a:r>
            <a:r>
              <a:rPr lang="ru-RU" sz="2000" dirty="0" err="1"/>
              <a:t>backbone</a:t>
            </a:r>
            <a:r>
              <a:rPr lang="ru-RU" sz="2000" dirty="0"/>
              <a:t> 0.3 (вместо 0.3 может стоять 0.2 или 0.5, подберите толщину линий по своему вкусу) </a:t>
            </a:r>
            <a:r>
              <a:rPr lang="ru-RU" sz="2000" dirty="0" err="1"/>
              <a:t>color</a:t>
            </a:r>
            <a:r>
              <a:rPr lang="ru-RU" sz="2000" dirty="0"/>
              <a:t> </a:t>
            </a:r>
            <a:r>
              <a:rPr lang="ru-RU" sz="2000" dirty="0" err="1"/>
              <a:t>chain</a:t>
            </a:r>
            <a:r>
              <a:rPr lang="ru-RU" sz="2000" dirty="0"/>
              <a:t> Чтобы сохранить изображение в графический файл, нужно (подобрав подходящий ракурс и величину изображения) щёлкнуть правой кнопкой мыши по окошку </a:t>
            </a:r>
            <a:r>
              <a:rPr lang="ru-RU" sz="2000" dirty="0" err="1"/>
              <a:t>JSmol</a:t>
            </a:r>
            <a:r>
              <a:rPr lang="ru-RU" sz="2000" dirty="0"/>
              <a:t> и в открывшемся меню выбрать </a:t>
            </a:r>
            <a:r>
              <a:rPr lang="ru-RU" sz="2000" dirty="0" err="1"/>
              <a:t>File</a:t>
            </a:r>
            <a:r>
              <a:rPr lang="ru-RU" sz="2000" dirty="0"/>
              <a:t> → </a:t>
            </a:r>
            <a:r>
              <a:rPr lang="ru-RU" sz="2000" dirty="0" err="1"/>
              <a:t>Export</a:t>
            </a:r>
            <a:r>
              <a:rPr lang="ru-RU" sz="2000" dirty="0"/>
              <a:t>. </a:t>
            </a:r>
            <a:endParaRPr lang="en-US" sz="2000" dirty="0" smtClean="0"/>
          </a:p>
          <a:p>
            <a:r>
              <a:rPr lang="ru-RU" sz="2000" dirty="0" smtClean="0"/>
              <a:t>3</a:t>
            </a:r>
            <a:r>
              <a:rPr lang="ru-RU" sz="2000" dirty="0"/>
              <a:t>. (* — дополнительно) Изучите руководство по </a:t>
            </a:r>
            <a:r>
              <a:rPr lang="ru-RU" sz="2000" dirty="0" err="1"/>
              <a:t>Jmol</a:t>
            </a:r>
            <a:r>
              <a:rPr lang="ru-RU" sz="2000" dirty="0"/>
              <a:t> https://kodomo.fbb.msu.ru/wiki/Main/Jmol и создайте, пользуясь возможностями </a:t>
            </a:r>
            <a:r>
              <a:rPr lang="ru-RU" sz="2000" dirty="0" err="1"/>
              <a:t>Jmol</a:t>
            </a:r>
            <a:r>
              <a:rPr lang="ru-RU" sz="2000" dirty="0"/>
              <a:t> или </a:t>
            </a:r>
            <a:r>
              <a:rPr lang="ru-RU" sz="2000" dirty="0" err="1"/>
              <a:t>JSmol</a:t>
            </a:r>
            <a:r>
              <a:rPr lang="ru-RU" sz="2000" dirty="0"/>
              <a:t> (интерфейс у них максимально сближен), какие-нибудь ещё изображения структуры, иллюстрирующие её особенности. Если будете делать это упражнение, обязательно снабдите картинки понятным описанием того, что именно на них изображено</a:t>
            </a:r>
            <a:r>
              <a:rPr lang="ru-RU" sz="2000" dirty="0" smtClean="0"/>
              <a:t>!</a:t>
            </a:r>
          </a:p>
          <a:p>
            <a:pPr>
              <a:spcBef>
                <a:spcPts val="600"/>
              </a:spcBef>
            </a:pPr>
            <a:r>
              <a:rPr lang="ru-RU" sz="2000" dirty="0" smtClean="0"/>
              <a:t>Выполненное задание присылать на адрес </a:t>
            </a:r>
            <a:r>
              <a:rPr lang="en-US" sz="2000" dirty="0" smtClean="0">
                <a:hlinkClick r:id="rId2"/>
              </a:rPr>
              <a:t>akaryagina@gmail.com</a:t>
            </a:r>
            <a:r>
              <a:rPr lang="en-US" sz="2000" dirty="0" smtClean="0"/>
              <a:t> , </a:t>
            </a:r>
            <a:r>
              <a:rPr lang="ru-RU" sz="2000" dirty="0" smtClean="0"/>
              <a:t>желательно в виде файла </a:t>
            </a:r>
            <a:r>
              <a:rPr lang="en-US" sz="2000" dirty="0" smtClean="0"/>
              <a:t>Word, </a:t>
            </a:r>
            <a:r>
              <a:rPr lang="ru-RU" sz="2000" dirty="0" smtClean="0"/>
              <a:t>вставив в текст рисунки (в подписях к рисунку необходимо привести название рисунка и расшифровать все обозначения). В теме письма указать «МФК </a:t>
            </a:r>
            <a:r>
              <a:rPr lang="ru-RU" sz="2000" dirty="0" err="1" smtClean="0"/>
              <a:t>Биоинформатика</a:t>
            </a:r>
            <a:r>
              <a:rPr lang="ru-RU" sz="2000" dirty="0" smtClean="0"/>
              <a:t>, задание по лекции 6, ФИО, факультет, курс».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28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9809" y="51954"/>
            <a:ext cx="85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Криоэлектронная микроскопия</a:t>
            </a:r>
            <a:endParaRPr lang="ru-RU" sz="3600" dirty="0"/>
          </a:p>
        </p:txBody>
      </p:sp>
      <p:pic>
        <p:nvPicPr>
          <p:cNvPr id="1026" name="Picture 2" descr="https://upload.wikimedia.org/wikipedia/commons/thumb/0/00/Carl_Zeiss_Elektronenmikroskop_Marburg.jpg/800px-Carl_Zeiss_Elektronenmikroskop_Marbu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849"/>
            <a:ext cx="3730336" cy="55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11191"/>
            <a:ext cx="3940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Просвечивающий электронный микроскоп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03517" y="758177"/>
            <a:ext cx="81291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Крио-ЭМ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- метод электронной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микроскопии,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применяемый на образцах, охлажденных до криогенных температур и погруженных в среду стекловидной воды. Водный раствор образца наносят на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специальную сетку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и погружают в жидкий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этан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Последние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достижения в области детекторной техники и программных алгоритмов позволили определить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биомолекулярные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структуры с почти атомным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разрешением.</a:t>
            </a:r>
          </a:p>
          <a:p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2017 году Нобелевская премия по химии была присуждена Жаку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Дюбоше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Иоахиму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Франку и Ричарду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Хендерсону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«за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разработку криоэлектронной микроскопии для определения структуры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биомолекул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в растворе с высоким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разрешением».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Jacques Dubochet, 2017 (cropped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99" y="4062844"/>
            <a:ext cx="1894609" cy="26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oachim Fran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63" y="4062844"/>
            <a:ext cx="1847244" cy="26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chard Henderson D81 4486 (3800504269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792" y="4062844"/>
            <a:ext cx="2157365" cy="26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бщий принцип сборки трехмерной структуры из двухмерных «проекций» («теней») частиц. На первом этапе ученые получают изображение большого количества хаотически расположенных частиц. Затем компьютер классифицирует изображения и помещает похожие проекции в одну группу. Из тысяч изображений в этой группе формируется одно двухмерное изображение высокого разрешения. Затем из серии групповых изображений собирается трехмерная модель высокого разрешения&#10;&#10;Nobelprize.o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730" y="38635"/>
            <a:ext cx="2725964" cy="64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етод витрификации Дюбоше — создания тонкого аморфного слоя водного льда, содержащего частицы биомолекул и вирусов.&#10;Nobelprize.o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84"/>
            <a:ext cx="3189842" cy="648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хендерсон бактериородоп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503" y="10926"/>
            <a:ext cx="4612522" cy="28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37847" y="2674025"/>
            <a:ext cx="5244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1990 </a:t>
            </a:r>
            <a:r>
              <a:rPr lang="ru-RU" dirty="0" smtClean="0"/>
              <a:t>году </a:t>
            </a:r>
            <a:r>
              <a:rPr lang="ru-RU" dirty="0"/>
              <a:t>Ричард </a:t>
            </a:r>
            <a:r>
              <a:rPr lang="ru-RU" dirty="0" err="1" smtClean="0"/>
              <a:t>Хендерсон</a:t>
            </a:r>
            <a:r>
              <a:rPr lang="ru-RU" dirty="0" smtClean="0"/>
              <a:t> </a:t>
            </a:r>
            <a:r>
              <a:rPr lang="ru-RU" dirty="0"/>
              <a:t>после 15 лет работы </a:t>
            </a:r>
            <a:endParaRPr lang="ru-RU" dirty="0" smtClean="0"/>
          </a:p>
          <a:p>
            <a:r>
              <a:rPr lang="ru-RU" dirty="0" smtClean="0"/>
              <a:t>получил структуру </a:t>
            </a:r>
            <a:r>
              <a:rPr lang="ru-RU" dirty="0" err="1"/>
              <a:t>бактериородопсина</a:t>
            </a:r>
            <a:r>
              <a:rPr lang="ru-RU" dirty="0"/>
              <a:t> с разрешением </a:t>
            </a:r>
            <a:r>
              <a:rPr lang="ru-RU" dirty="0" smtClean="0"/>
              <a:t>около 3 ангстрем.</a:t>
            </a:r>
            <a:r>
              <a:rPr lang="ru-RU" dirty="0"/>
              <a:t> </a:t>
            </a:r>
          </a:p>
        </p:txBody>
      </p:sp>
      <p:pic>
        <p:nvPicPr>
          <p:cNvPr id="2056" name="Picture 8" descr="Разрешение, достигаемое криоэлектронной микроскопией — слева до 2013 года, справа — сейчас&#10;&#10;Nobelprize.or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70" y="3487792"/>
            <a:ext cx="4474856" cy="298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88" y="6471030"/>
            <a:ext cx="118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https://zen.yandex.ru/media/nplus1/kak-uchenye-razgliadeli-atomarnuiu-strukturu-biomolekul-5d78cc0043fdc000c3a7c12d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qph.is.quoracdn.net/main-qimg-3e4ca1b6be6fa3bc4ecf75faad6055db?convert_to_webp=tr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 b="-1073"/>
          <a:stretch/>
        </p:blipFill>
        <p:spPr bwMode="auto">
          <a:xfrm>
            <a:off x="4675909" y="1476000"/>
            <a:ext cx="7200902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X-ray structure mont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359236" cy="25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341102"/>
            <a:ext cx="5053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Научно-популярная статья о РСА белков:</a:t>
            </a:r>
          </a:p>
          <a:p>
            <a:r>
              <a:rPr lang="ru-RU" sz="1600" dirty="0" smtClean="0"/>
              <a:t>http://bio.1september.ru/view_article.php?ID=200900401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19" y="3216670"/>
            <a:ext cx="4922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</a:rPr>
              <a:t>основе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рентгеноструктурного анализа </a:t>
            </a:r>
            <a:r>
              <a:rPr lang="ru-RU" dirty="0">
                <a:latin typeface="Arial" panose="020B0604020202020204" pitchFamily="34" charset="0"/>
              </a:rPr>
              <a:t>лежит явление дифракции рентгеновских лучей на трёхмерной кристаллической решётке.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3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.gazeta.ru/files3/245/5816245/Esrf_grenoble-pic4_zoom-1000x1000-42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8" y="0"/>
            <a:ext cx="9525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608" y="5313093"/>
            <a:ext cx="11618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Рентгеноструктурный анализ проводится с использованием синхротронов. Синхротрон — это кольцевой ускоритель элементарных частиц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.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 Длина ESRF, расположенного в Гренобле на слиянии двух рек, — 844 метра. 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С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инхротроны используются для изучения широкого круга объектов, например, белков и их комплексов с нуклеиновыми кислотами, </a:t>
            </a:r>
            <a:r>
              <a:rPr lang="ru-RU" b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с помощью 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излучения, генерируемого при участии элементарных частиц.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031437" y="6488668"/>
            <a:ext cx="4160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https://en.wikipedia.org/wiki/Synchrotron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upload.wikimedia.org/wikipedia/commons/thumb/a/ad/Protein_crystals_grown_in_space.jpg/800px-Protein_crystals_grown_in_sp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14" y="0"/>
            <a:ext cx="2836986" cy="35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esrf greno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64" y="2999231"/>
            <a:ext cx="5601436" cy="385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odont.uio.no/iko/english/about/organization/units/biomaterials/bilder/2015/esrf/2015_esrf_underbe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6931152" cy="46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e:Protein Crystal Growth Porcine Elast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51" y="0"/>
            <a:ext cx="2423863" cy="302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ис. 2. Получение кристаллов белка до сих пор — скорее искусство чем наук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080"/>
            <a:ext cx="2617148" cy="227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148" y="4729324"/>
            <a:ext cx="4060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проведения рентгеноструктурного</a:t>
            </a:r>
          </a:p>
          <a:p>
            <a:r>
              <a:rPr lang="ru-RU" dirty="0"/>
              <a:t>а</a:t>
            </a:r>
            <a:r>
              <a:rPr lang="ru-RU" dirty="0" smtClean="0"/>
              <a:t>нализа белки предварительно нужно</a:t>
            </a:r>
          </a:p>
          <a:p>
            <a:r>
              <a:rPr lang="ru-RU" dirty="0"/>
              <a:t>к</a:t>
            </a:r>
            <a:r>
              <a:rPr lang="ru-RU" dirty="0" smtClean="0"/>
              <a:t>ристаллизовать. Кристалл белка </a:t>
            </a:r>
          </a:p>
          <a:p>
            <a:r>
              <a:rPr lang="ru-RU" dirty="0"/>
              <a:t>п</a:t>
            </a:r>
            <a:r>
              <a:rPr lang="ru-RU" dirty="0" smtClean="0"/>
              <a:t>омещают в рентгеновский пучок и </a:t>
            </a:r>
          </a:p>
          <a:p>
            <a:r>
              <a:rPr lang="ru-RU" dirty="0"/>
              <a:t>п</a:t>
            </a:r>
            <a:r>
              <a:rPr lang="ru-RU" dirty="0" smtClean="0"/>
              <a:t>олучают дифракционную картину для</a:t>
            </a:r>
          </a:p>
          <a:p>
            <a:r>
              <a:rPr lang="ru-RU" dirty="0"/>
              <a:t>п</a:t>
            </a:r>
            <a:r>
              <a:rPr lang="ru-RU" dirty="0" smtClean="0"/>
              <a:t>оследующего анализа.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20417</TotalTime>
  <Words>2183</Words>
  <Application>Microsoft Office PowerPoint</Application>
  <PresentationFormat>Custom</PresentationFormat>
  <Paragraphs>367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Тема Office</vt:lpstr>
      <vt:lpstr>Структура биополимеров д.б.н., проф. Анна Карягина НИИ ФХБ им. А.Н. Белозерского МГУ им. М.В Ломоносова, ФГБУ «НИЦ эпидемиологии и микробиологии им. Н.Ф. Гамалеи» Минздрава РФ e-mail akaryagina@gmail.com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Различные способы представления пространственных структур</vt:lpstr>
      <vt:lpstr>Различные способы визуализации трехмерной структуры макромолекулы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ДНК-белковые комплексы: ДНК-метилтрансфераза HhaI</vt:lpstr>
      <vt:lpstr>РНК-белковые комплексы: рибосома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макромолекул</dc:title>
  <dc:creator>Anna</dc:creator>
  <cp:lastModifiedBy>Andrei Vladimirovich Alexeevsky</cp:lastModifiedBy>
  <cp:revision>192</cp:revision>
  <cp:lastPrinted>2020-03-17T12:50:35Z</cp:lastPrinted>
  <dcterms:created xsi:type="dcterms:W3CDTF">2015-10-06T19:10:50Z</dcterms:created>
  <dcterms:modified xsi:type="dcterms:W3CDTF">2020-03-25T13:43:13Z</dcterms:modified>
</cp:coreProperties>
</file>