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8" r:id="rId10"/>
    <p:sldId id="271" r:id="rId11"/>
    <p:sldId id="299" r:id="rId12"/>
    <p:sldId id="272" r:id="rId13"/>
    <p:sldId id="303" r:id="rId14"/>
    <p:sldId id="302" r:id="rId15"/>
    <p:sldId id="267" r:id="rId16"/>
    <p:sldId id="263" r:id="rId17"/>
    <p:sldId id="269" r:id="rId18"/>
    <p:sldId id="275" r:id="rId19"/>
    <p:sldId id="270" r:id="rId20"/>
    <p:sldId id="276" r:id="rId21"/>
    <p:sldId id="300" r:id="rId22"/>
    <p:sldId id="278" r:id="rId23"/>
    <p:sldId id="273" r:id="rId24"/>
    <p:sldId id="277" r:id="rId25"/>
    <p:sldId id="279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5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5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0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8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2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8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7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9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A672-7CB1-4AF6-AE6C-FE0ACB06D97B}" type="datetimeFigureOut">
              <a:rPr lang="ru-RU" smtClean="0"/>
              <a:t>чт 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4C3-82C1-4E69-9BB6-79455C62C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molecula.ru/articles/metody-v-kartinkakh-polimeraznaia-tsepnaia-reaktsii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729FE-C727-4193-903C-07B0BF67EFE8}"/>
              </a:ext>
            </a:extLst>
          </p:cNvPr>
          <p:cNvSpPr txBox="1"/>
          <p:nvPr/>
        </p:nvSpPr>
        <p:spPr>
          <a:xfrm>
            <a:off x="1" y="1828799"/>
            <a:ext cx="9143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entury Schoolbook" panose="02040604050505020304" pitchFamily="18" charset="0"/>
              </a:rPr>
              <a:t>Секвенирование: что, как и зачем</a:t>
            </a:r>
          </a:p>
          <a:p>
            <a:pPr algn="ctr"/>
            <a:endParaRPr lang="ru-RU" sz="3600" dirty="0">
              <a:latin typeface="Century Schoolbook" panose="02040604050505020304" pitchFamily="18" charset="0"/>
            </a:endParaRPr>
          </a:p>
          <a:p>
            <a:pPr algn="ctr"/>
            <a:endParaRPr lang="ru-RU" sz="3600" dirty="0">
              <a:latin typeface="Century Schoolbook" panose="02040604050505020304" pitchFamily="18" charset="0"/>
            </a:endParaRPr>
          </a:p>
          <a:p>
            <a:pPr algn="ctr"/>
            <a:r>
              <a:rPr lang="ru-RU" sz="3200" dirty="0">
                <a:latin typeface="Century Schoolbook" panose="02040604050505020304" pitchFamily="18" charset="0"/>
              </a:rPr>
              <a:t>Анастасия Жарикова</a:t>
            </a:r>
            <a:endParaRPr lang="en-US" sz="3200" dirty="0">
              <a:latin typeface="Century Schoolbook" panose="02040604050505020304" pitchFamily="18" charset="0"/>
            </a:endParaRPr>
          </a:p>
          <a:p>
            <a:pPr algn="ctr"/>
            <a:endParaRPr lang="ru-RU" sz="3200" dirty="0">
              <a:latin typeface="Century Schoolbook" panose="02040604050505020304" pitchFamily="18" charset="0"/>
            </a:endParaRPr>
          </a:p>
          <a:p>
            <a:pPr algn="ctr"/>
            <a:r>
              <a:rPr lang="en-US" sz="2400" dirty="0">
                <a:latin typeface="Century Schoolbook" panose="02040604050505020304" pitchFamily="18" charset="0"/>
              </a:rPr>
              <a:t>11 </a:t>
            </a:r>
            <a:r>
              <a:rPr lang="ru-RU" sz="2400" dirty="0">
                <a:latin typeface="Century Schoolbook" panose="02040604050505020304" pitchFamily="18" charset="0"/>
              </a:rPr>
              <a:t>марта 2020</a:t>
            </a:r>
            <a:endParaRPr lang="en-US" sz="2400" dirty="0">
              <a:latin typeface="Century Schoolbook" panose="02040604050505020304" pitchFamily="18" charset="0"/>
            </a:endParaRPr>
          </a:p>
          <a:p>
            <a:pPr algn="ctr"/>
            <a:endParaRPr lang="ru-RU" sz="2400" dirty="0">
              <a:latin typeface="Century Schoolbook" panose="02040604050505020304" pitchFamily="18" charset="0"/>
            </a:endParaRPr>
          </a:p>
          <a:p>
            <a:pPr algn="ctr"/>
            <a:r>
              <a:rPr lang="en-US" sz="2400" dirty="0">
                <a:latin typeface="Century Schoolbook" panose="02040604050505020304" pitchFamily="18" charset="0"/>
              </a:rPr>
              <a:t>azharikova89@gmail.com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4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47C1A-BFB9-44C8-A35B-866E8EBD664C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 ДНК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03785-499B-4AE1-AD55-76D10740EBDC}"/>
              </a:ext>
            </a:extLst>
          </p:cNvPr>
          <p:cNvSpPr txBox="1"/>
          <p:nvPr/>
        </p:nvSpPr>
        <p:spPr>
          <a:xfrm>
            <a:off x="1" y="1300114"/>
            <a:ext cx="91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Метод</a:t>
            </a:r>
            <a:r>
              <a:rPr lang="ru-RU" sz="3200" b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32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терминаторов</a:t>
            </a:r>
            <a:r>
              <a:rPr lang="ru-RU" sz="3200" b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ru-RU" sz="3200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0_76a24_aa49a729_XL.jpg">
            <a:extLst>
              <a:ext uri="{FF2B5EF4-FFF2-40B4-BE49-F238E27FC236}">
                <a16:creationId xmlns:a16="http://schemas.microsoft.com/office/drawing/2014/main" id="{FFC19CCB-C0B6-4B50-BE9D-34D1454FD1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720" y="2255634"/>
            <a:ext cx="6557987" cy="40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3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E860E6-FFD0-46AB-829F-C99D96E5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1052512"/>
            <a:ext cx="38004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47C1A-BFB9-44C8-A35B-866E8EBD664C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 ДНК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03785-499B-4AE1-AD55-76D10740EBDC}"/>
              </a:ext>
            </a:extLst>
          </p:cNvPr>
          <p:cNvSpPr txBox="1"/>
          <p:nvPr/>
        </p:nvSpPr>
        <p:spPr>
          <a:xfrm>
            <a:off x="1" y="1300114"/>
            <a:ext cx="91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терминаторов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8C907D-AC18-44B1-94C4-BC9D2CA1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5" y="2069527"/>
            <a:ext cx="3286125" cy="450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4A0337-6E6B-4760-BC1F-5D3C92588544}"/>
              </a:ext>
            </a:extLst>
          </p:cNvPr>
          <p:cNvSpPr txBox="1"/>
          <p:nvPr/>
        </p:nvSpPr>
        <p:spPr>
          <a:xfrm>
            <a:off x="362404" y="5826674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1000 </a:t>
            </a:r>
            <a:r>
              <a:rPr lang="ru-RU" sz="24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п.н</a:t>
            </a:r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«Золотой стандарт»</a:t>
            </a:r>
          </a:p>
        </p:txBody>
      </p:sp>
    </p:spTree>
    <p:extLst>
      <p:ext uri="{BB962C8B-B14F-4D97-AF65-F5344CB8AC3E}">
        <p14:creationId xmlns:p14="http://schemas.microsoft.com/office/powerpoint/2010/main" val="364259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4A7878-A334-433A-88CC-E862573C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31" y="737696"/>
            <a:ext cx="8210550" cy="1819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BD2449-26A4-486C-906A-BA355AA4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1" y="3072304"/>
            <a:ext cx="8172450" cy="304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E5C4D0-42C3-41EB-8F09-74C0D506A24E}"/>
              </a:ext>
            </a:extLst>
          </p:cNvPr>
          <p:cNvSpPr/>
          <p:nvPr/>
        </p:nvSpPr>
        <p:spPr>
          <a:xfrm>
            <a:off x="113122" y="6312471"/>
            <a:ext cx="8955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https://biomolecula.ru/articles/metody-v-kartinkakh-polimeraznaia-tsepnaia-reaktsiia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E1E59-C4BB-41D1-B457-F4D85FF98514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Полимеразно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-цепная реакция</a:t>
            </a:r>
          </a:p>
        </p:txBody>
      </p:sp>
    </p:spTree>
    <p:extLst>
      <p:ext uri="{BB962C8B-B14F-4D97-AF65-F5344CB8AC3E}">
        <p14:creationId xmlns:p14="http://schemas.microsoft.com/office/powerpoint/2010/main" val="420490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D96F4DF-B67E-4E68-AB47-81EFF2DA2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D95AEB-7DF6-4DE3-967B-95BC523B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906030"/>
            <a:ext cx="7372350" cy="3762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74658-F82D-4D94-A8EB-6B5974861EF2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Полимеразно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-цепная реакция</a:t>
            </a:r>
          </a:p>
        </p:txBody>
      </p:sp>
    </p:spTree>
    <p:extLst>
      <p:ext uri="{BB962C8B-B14F-4D97-AF65-F5344CB8AC3E}">
        <p14:creationId xmlns:p14="http://schemas.microsoft.com/office/powerpoint/2010/main" val="374454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1D383-5E48-409D-8084-611B884FD928}"/>
              </a:ext>
            </a:extLst>
          </p:cNvPr>
          <p:cNvSpPr txBox="1"/>
          <p:nvPr/>
        </p:nvSpPr>
        <p:spPr>
          <a:xfrm>
            <a:off x="0" y="45719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 второго поколения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Next-generation sequencing (NGS) 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 descr="1.jpeg">
            <a:extLst>
              <a:ext uri="{FF2B5EF4-FFF2-40B4-BE49-F238E27FC236}">
                <a16:creationId xmlns:a16="http://schemas.microsoft.com/office/drawing/2014/main" id="{6C106415-30EE-497F-B3F2-67FC4E434C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75" y="2369083"/>
            <a:ext cx="4306824" cy="4248472"/>
          </a:xfrm>
          <a:prstGeom prst="rect">
            <a:avLst/>
          </a:prstGeom>
        </p:spPr>
      </p:pic>
      <p:pic>
        <p:nvPicPr>
          <p:cNvPr id="4" name="Рисунок 3" descr="2.jpeg">
            <a:extLst>
              <a:ext uri="{FF2B5EF4-FFF2-40B4-BE49-F238E27FC236}">
                <a16:creationId xmlns:a16="http://schemas.microsoft.com/office/drawing/2014/main" id="{DF0522B4-342A-487B-99CC-E615C88E88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153059"/>
            <a:ext cx="4501516" cy="4464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524AA-BC3A-4566-A6D8-C2B73733D4CD}"/>
              </a:ext>
            </a:extLst>
          </p:cNvPr>
          <p:cNvSpPr txBox="1"/>
          <p:nvPr/>
        </p:nvSpPr>
        <p:spPr>
          <a:xfrm>
            <a:off x="0" y="1568284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Illumina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9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D58E8-4175-4457-9EDD-B0D8077E76F8}"/>
              </a:ext>
            </a:extLst>
          </p:cNvPr>
          <p:cNvSpPr txBox="1"/>
          <p:nvPr/>
        </p:nvSpPr>
        <p:spPr>
          <a:xfrm>
            <a:off x="0" y="45719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 второго поколения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Next-generation sequencing (NGS) 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27A9A-DBE0-4D27-BFFF-327FC5F241C5}"/>
              </a:ext>
            </a:extLst>
          </p:cNvPr>
          <p:cNvSpPr txBox="1"/>
          <p:nvPr/>
        </p:nvSpPr>
        <p:spPr>
          <a:xfrm>
            <a:off x="867266" y="2479249"/>
            <a:ext cx="7880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“+”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одновременно идет сиквенс большого количества разных фрагментов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“-”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прочтения длиной 75-150 нуклеотидов</a:t>
            </a:r>
          </a:p>
        </p:txBody>
      </p:sp>
    </p:spTree>
    <p:extLst>
      <p:ext uri="{BB962C8B-B14F-4D97-AF65-F5344CB8AC3E}">
        <p14:creationId xmlns:p14="http://schemas.microsoft.com/office/powerpoint/2010/main" val="410957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77AEE-DCE4-4649-9045-D31932282103}"/>
              </a:ext>
            </a:extLst>
          </p:cNvPr>
          <p:cNvSpPr txBox="1"/>
          <p:nvPr/>
        </p:nvSpPr>
        <p:spPr>
          <a:xfrm>
            <a:off x="0" y="457197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Одномолекулярное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секвенирование в реальном времени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Pacific Biosciences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E53701-FFC6-416F-9DFD-B5A3D95B6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0" y="2128972"/>
            <a:ext cx="8116479" cy="42718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F65F90-FF6A-4174-8E59-763BD89DB182}"/>
              </a:ext>
            </a:extLst>
          </p:cNvPr>
          <p:cNvSpPr/>
          <p:nvPr/>
        </p:nvSpPr>
        <p:spPr>
          <a:xfrm>
            <a:off x="513760" y="6400803"/>
            <a:ext cx="8564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ru.wikipedia.org/</a:t>
            </a:r>
            <a:r>
              <a:rPr lang="ru-RU" dirty="0" err="1"/>
              <a:t>wiki</a:t>
            </a:r>
            <a:r>
              <a:rPr lang="ru-RU" dirty="0"/>
              <a:t>/</a:t>
            </a:r>
            <a:r>
              <a:rPr lang="ru-RU" dirty="0" err="1"/>
              <a:t>Одномолекулярное_секвенирование_в_реальном_времени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61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77AEE-DCE4-4649-9045-D31932282103}"/>
              </a:ext>
            </a:extLst>
          </p:cNvPr>
          <p:cNvSpPr txBox="1"/>
          <p:nvPr/>
        </p:nvSpPr>
        <p:spPr>
          <a:xfrm>
            <a:off x="0" y="457197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Одномолекулярное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секвенирование в реальном времени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Pacific Biosciences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A29B5-5A0B-426A-9463-AE9C9B8461C8}"/>
              </a:ext>
            </a:extLst>
          </p:cNvPr>
          <p:cNvSpPr txBox="1"/>
          <p:nvPr/>
        </p:nvSpPr>
        <p:spPr>
          <a:xfrm>
            <a:off x="867266" y="2479249"/>
            <a:ext cx="7880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“+”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длина прочтений 20000-60000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без амплификации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быстро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“-”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большой процент ошибок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цена	</a:t>
            </a:r>
          </a:p>
        </p:txBody>
      </p:sp>
    </p:spTree>
    <p:extLst>
      <p:ext uri="{BB962C8B-B14F-4D97-AF65-F5344CB8AC3E}">
        <p14:creationId xmlns:p14="http://schemas.microsoft.com/office/powerpoint/2010/main" val="62297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A83333-0FF7-4010-8D8D-A6964A573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6" y="1657526"/>
            <a:ext cx="7286625" cy="3895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DB4FA-C5C2-48BB-A015-501702815381}"/>
              </a:ext>
            </a:extLst>
          </p:cNvPr>
          <p:cNvSpPr txBox="1"/>
          <p:nvPr/>
        </p:nvSpPr>
        <p:spPr>
          <a:xfrm>
            <a:off x="0" y="45719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Нанопоровое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секвенирование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Oxford Nanopore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F04002-466A-4829-A7C1-9A4BB2453C5E}"/>
              </a:ext>
            </a:extLst>
          </p:cNvPr>
          <p:cNvSpPr/>
          <p:nvPr/>
        </p:nvSpPr>
        <p:spPr>
          <a:xfrm>
            <a:off x="141402" y="5973969"/>
            <a:ext cx="8861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https://www.skygen.com/katalog/oborudovanie/oxford_nanopore_technologies/nanoporovyy_sekvenator_minion/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6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4C5335-AD63-413D-822C-FEC5DDD9BE11}"/>
              </a:ext>
            </a:extLst>
          </p:cNvPr>
          <p:cNvSpPr txBox="1"/>
          <p:nvPr/>
        </p:nvSpPr>
        <p:spPr>
          <a:xfrm>
            <a:off x="1" y="48547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Прочитан геном человека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882ED-38FE-4D3F-A71E-AFE11B01AAE9}"/>
              </a:ext>
            </a:extLst>
          </p:cNvPr>
          <p:cNvSpPr txBox="1"/>
          <p:nvPr/>
        </p:nvSpPr>
        <p:spPr>
          <a:xfrm>
            <a:off x="1570" y="119405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Что это значит?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4CE51-DD76-4F8E-A68E-09FE37FBB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3" y="1762057"/>
            <a:ext cx="3808184" cy="25464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2E5C1C-DFF1-441F-8161-E113F9DE6D50}"/>
              </a:ext>
            </a:extLst>
          </p:cNvPr>
          <p:cNvSpPr/>
          <p:nvPr/>
        </p:nvSpPr>
        <p:spPr>
          <a:xfrm>
            <a:off x="188783" y="4261324"/>
            <a:ext cx="39639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https://www.factruz.ru/genetic_mistery/human-genome.htm</a:t>
            </a:r>
            <a:endParaRPr lang="ru-RU" sz="1050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16C3FA-C276-4BD5-B727-CE2459A5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967" y="1762058"/>
            <a:ext cx="5067874" cy="318701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A750C0-AC28-4A54-AA66-973F827FCEEB}"/>
              </a:ext>
            </a:extLst>
          </p:cNvPr>
          <p:cNvSpPr/>
          <p:nvPr/>
        </p:nvSpPr>
        <p:spPr>
          <a:xfrm>
            <a:off x="6171059" y="4815911"/>
            <a:ext cx="29409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entury Schoolbook" panose="02040604050505020304" pitchFamily="18" charset="0"/>
              </a:rPr>
              <a:t>https://ru.wikipedia.org/wiki/</a:t>
            </a:r>
            <a:r>
              <a:rPr lang="ru-RU" sz="1050" dirty="0" err="1">
                <a:latin typeface="Century Schoolbook" panose="02040604050505020304" pitchFamily="18" charset="0"/>
              </a:rPr>
              <a:t>Геном_человека</a:t>
            </a:r>
            <a:endParaRPr lang="ru-RU" sz="1050" dirty="0">
              <a:latin typeface="Century Schoolbook" panose="020406040505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ECB1DD-E7FB-4A4D-BB38-7287BEF20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33" y="4477532"/>
            <a:ext cx="3963971" cy="22328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01A9FA7-4506-47FC-BC7E-2F74E35AFE7A}"/>
              </a:ext>
            </a:extLst>
          </p:cNvPr>
          <p:cNvSpPr/>
          <p:nvPr/>
        </p:nvSpPr>
        <p:spPr>
          <a:xfrm>
            <a:off x="2496345" y="6680767"/>
            <a:ext cx="26180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Century Schoolbook" panose="02040604050505020304" pitchFamily="18" charset="0"/>
              </a:rPr>
              <a:t>https://www.vladtime.ru/nauka/610769</a:t>
            </a:r>
            <a:endParaRPr lang="ru-RU" sz="105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DB4FA-C5C2-48BB-A015-501702815381}"/>
              </a:ext>
            </a:extLst>
          </p:cNvPr>
          <p:cNvSpPr txBox="1"/>
          <p:nvPr/>
        </p:nvSpPr>
        <p:spPr>
          <a:xfrm>
            <a:off x="0" y="45719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Нанопоровое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секвенирование</a:t>
            </a: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Oxford Nanopore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D0E93-2618-45DB-9CB2-DCEE5342D46C}"/>
              </a:ext>
            </a:extLst>
          </p:cNvPr>
          <p:cNvSpPr txBox="1"/>
          <p:nvPr/>
        </p:nvSpPr>
        <p:spPr>
          <a:xfrm>
            <a:off x="518474" y="1874728"/>
            <a:ext cx="7880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“+”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длина прочтений 20000-60000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без амплификации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быстро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компактность и мобильность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“-”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большой процент ошибок </a:t>
            </a: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4AA0CA-ECC5-40BD-8024-E586D414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086" y="3930977"/>
            <a:ext cx="3350459" cy="27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86A298-310A-4617-A37F-5133DBA12FE8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же выбрать?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55E07-849A-418A-9189-7CFC7672E6E1}"/>
              </a:ext>
            </a:extLst>
          </p:cNvPr>
          <p:cNvSpPr txBox="1"/>
          <p:nvPr/>
        </p:nvSpPr>
        <p:spPr>
          <a:xfrm>
            <a:off x="631595" y="2082118"/>
            <a:ext cx="7880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зависит от задачи!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Комбинировать платформы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Увеличивать покрытие</a:t>
            </a:r>
          </a:p>
        </p:txBody>
      </p:sp>
    </p:spTree>
    <p:extLst>
      <p:ext uri="{BB962C8B-B14F-4D97-AF65-F5344CB8AC3E}">
        <p14:creationId xmlns:p14="http://schemas.microsoft.com/office/powerpoint/2010/main" val="263873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8AA90A-980D-4C96-8723-B7741EC13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1" y="0"/>
            <a:ext cx="8593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2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7B82A-677B-462B-BF23-590EC5D5D0A8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 ДНК бывает …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49C0926-C571-48C0-93A6-EA44AD321F30}"/>
              </a:ext>
            </a:extLst>
          </p:cNvPr>
          <p:cNvSpPr/>
          <p:nvPr/>
        </p:nvSpPr>
        <p:spPr>
          <a:xfrm>
            <a:off x="1000933" y="1464970"/>
            <a:ext cx="2571768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 генома «нового» организма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9ED7E2DD-E612-46E6-9A2B-2FBBB0A6A005}"/>
              </a:ext>
            </a:extLst>
          </p:cNvPr>
          <p:cNvSpPr/>
          <p:nvPr/>
        </p:nvSpPr>
        <p:spPr>
          <a:xfrm>
            <a:off x="4506012" y="1464970"/>
            <a:ext cx="3710159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Ресеквенирование организма с уже известной последовательностью генома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07FF930-D7A2-4CE5-935D-B81C89D35129}"/>
              </a:ext>
            </a:extLst>
          </p:cNvPr>
          <p:cNvSpPr/>
          <p:nvPr/>
        </p:nvSpPr>
        <p:spPr>
          <a:xfrm>
            <a:off x="1000933" y="3322358"/>
            <a:ext cx="2571768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Сборка генома</a:t>
            </a: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6BDA3733-6820-4480-85A6-5B0135F28BBB}"/>
              </a:ext>
            </a:extLst>
          </p:cNvPr>
          <p:cNvSpPr/>
          <p:nvPr/>
        </p:nvSpPr>
        <p:spPr>
          <a:xfrm>
            <a:off x="4506012" y="3322358"/>
            <a:ext cx="3710159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Картирование чтений на референсный геном</a:t>
            </a:r>
          </a:p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(Genome Browser)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id="{5888216D-E2DA-4C40-AA9E-768FB25257E8}"/>
              </a:ext>
            </a:extLst>
          </p:cNvPr>
          <p:cNvSpPr/>
          <p:nvPr/>
        </p:nvSpPr>
        <p:spPr>
          <a:xfrm>
            <a:off x="4506012" y="5251184"/>
            <a:ext cx="3710159" cy="1428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отличий исследуемого образца от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референса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их анализ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F1DC981-5BDF-4AD4-B606-9673D9BC3415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5400000">
            <a:off x="2072503" y="31080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F2DB508-11F1-4290-BE1D-E6D0C1428717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6361092" y="2893730"/>
            <a:ext cx="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820DB31-AF75-4D4C-8F41-172D1A3306A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351236" y="4751118"/>
            <a:ext cx="985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28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F6EB0-EA20-4A1A-8265-53F2CE5F2BFC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</a:t>
            </a:r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ресеквенирования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8C59DC-679A-409B-A45D-FAC90C442738}"/>
              </a:ext>
            </a:extLst>
          </p:cNvPr>
          <p:cNvSpPr/>
          <p:nvPr/>
        </p:nvSpPr>
        <p:spPr>
          <a:xfrm>
            <a:off x="329938" y="1693279"/>
            <a:ext cx="86632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ресеквенировать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геном 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экзом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(кодирующую часть генома)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отдельные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таргетные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гены или области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транскриптом</a:t>
            </a: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!!!Выбор в зависимости от бюджета и целей исследования!!!</a:t>
            </a:r>
          </a:p>
        </p:txBody>
      </p:sp>
    </p:spTree>
    <p:extLst>
      <p:ext uri="{BB962C8B-B14F-4D97-AF65-F5344CB8AC3E}">
        <p14:creationId xmlns:p14="http://schemas.microsoft.com/office/powerpoint/2010/main" val="1313434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172F95-AC1D-4FA3-88F9-43C4C5549D0C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- Эволюция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2FE2D-8E4A-407E-838E-6ED64692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00" y="1285844"/>
            <a:ext cx="7682600" cy="52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91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50D42A-8909-4956-8278-B6146D02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93" y="1457039"/>
            <a:ext cx="8305014" cy="5100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57D49-F1B2-4F90-B4FE-B0B9C34A8B5B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- Филогения</a:t>
            </a:r>
          </a:p>
        </p:txBody>
      </p:sp>
    </p:spTree>
    <p:extLst>
      <p:ext uri="{BB962C8B-B14F-4D97-AF65-F5344CB8AC3E}">
        <p14:creationId xmlns:p14="http://schemas.microsoft.com/office/powerpoint/2010/main" val="22845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2BDAE4-7840-4C13-9657-8E5C0202FDBF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Прочитана последовательность ДНК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730B04-11A5-40AC-9BA6-21835224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90" y="1186957"/>
            <a:ext cx="6301820" cy="3963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180D7-C539-43AE-8542-682774384C9E}"/>
              </a:ext>
            </a:extLst>
          </p:cNvPr>
          <p:cNvSpPr txBox="1"/>
          <p:nvPr/>
        </p:nvSpPr>
        <p:spPr>
          <a:xfrm>
            <a:off x="1" y="5218555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 человека 23 пары хромосом</a:t>
            </a:r>
          </a:p>
          <a:p>
            <a:pPr algn="ctr"/>
            <a:r>
              <a:rPr lang="ru-RU" sz="32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Много или мало?</a:t>
            </a:r>
          </a:p>
        </p:txBody>
      </p:sp>
    </p:spTree>
    <p:extLst>
      <p:ext uri="{BB962C8B-B14F-4D97-AF65-F5344CB8AC3E}">
        <p14:creationId xmlns:p14="http://schemas.microsoft.com/office/powerpoint/2010/main" val="152782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CEEAB-FCAF-4E09-A00C-DAD9609478C5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Число хромосом у разных видов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BDF7A0-90A5-4620-90C9-216C4545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88" y="1218069"/>
            <a:ext cx="1009650" cy="1895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F37257-5D97-4857-A3DF-E2957D07132F}"/>
              </a:ext>
            </a:extLst>
          </p:cNvPr>
          <p:cNvSpPr txBox="1"/>
          <p:nvPr/>
        </p:nvSpPr>
        <p:spPr>
          <a:xfrm>
            <a:off x="7858508" y="2997724"/>
            <a:ext cx="68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8F42A-FB37-446A-896A-70F5700C3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5" r="15783"/>
          <a:stretch/>
        </p:blipFill>
        <p:spPr>
          <a:xfrm>
            <a:off x="4596619" y="1218069"/>
            <a:ext cx="1621411" cy="1895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8FAC7-6D51-4F9F-A0B2-6AD1C670D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34" y="1218069"/>
            <a:ext cx="1543140" cy="1895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0FC0FA-FC02-46E3-90E7-C34B4D7E7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574" y="1219674"/>
            <a:ext cx="1132847" cy="1893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AC9192-80C2-4768-8992-2B4A714EC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27" y="1103528"/>
            <a:ext cx="1289985" cy="1817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9D80C8-8C86-44C2-A16A-18CB7784EEC9}"/>
              </a:ext>
            </a:extLst>
          </p:cNvPr>
          <p:cNvSpPr txBox="1"/>
          <p:nvPr/>
        </p:nvSpPr>
        <p:spPr>
          <a:xfrm>
            <a:off x="1484412" y="1965751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Гиббоны - 44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646B17-A78F-4EAB-AE41-50108D595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37" y="2913488"/>
            <a:ext cx="1289986" cy="19811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8AE0FE-077B-47AD-A7A5-14D05154510A}"/>
              </a:ext>
            </a:extLst>
          </p:cNvPr>
          <p:cNvSpPr txBox="1"/>
          <p:nvPr/>
        </p:nvSpPr>
        <p:spPr>
          <a:xfrm>
            <a:off x="1556473" y="3644055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Макака - 42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2B8820-BF5E-4CCF-9468-8F5E5BD203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44" r="28660"/>
          <a:stretch/>
        </p:blipFill>
        <p:spPr>
          <a:xfrm>
            <a:off x="186337" y="4886891"/>
            <a:ext cx="1289986" cy="18177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C7A88B-4AD0-44C8-A118-35F5C327D0F9}"/>
              </a:ext>
            </a:extLst>
          </p:cNvPr>
          <p:cNvSpPr txBox="1"/>
          <p:nvPr/>
        </p:nvSpPr>
        <p:spPr>
          <a:xfrm>
            <a:off x="1484412" y="5595689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Капуцин - 54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C0088A-487A-4EB0-8120-626F42D70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3932" y="3592868"/>
            <a:ext cx="3619926" cy="31117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67E50A-B09E-4D1F-A6CE-63F45B11F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5" r="15783"/>
          <a:stretch/>
        </p:blipFill>
        <p:spPr>
          <a:xfrm>
            <a:off x="3294345" y="1218069"/>
            <a:ext cx="1621411" cy="1895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0300C3-638A-45EF-80F4-776325D1BFDF}"/>
              </a:ext>
            </a:extLst>
          </p:cNvPr>
          <p:cNvSpPr txBox="1"/>
          <p:nvPr/>
        </p:nvSpPr>
        <p:spPr>
          <a:xfrm>
            <a:off x="5267905" y="299772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0B38E8-A371-4B68-95B8-A154C771904B}"/>
              </a:ext>
            </a:extLst>
          </p:cNvPr>
          <p:cNvSpPr txBox="1"/>
          <p:nvPr/>
        </p:nvSpPr>
        <p:spPr>
          <a:xfrm rot="16200000">
            <a:off x="7433304" y="450454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2 хромосома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CDC401A-D6BD-443A-995D-E8DBBC312EDD}"/>
              </a:ext>
            </a:extLst>
          </p:cNvPr>
          <p:cNvSpPr/>
          <p:nvPr/>
        </p:nvSpPr>
        <p:spPr>
          <a:xfrm>
            <a:off x="0" y="6674292"/>
            <a:ext cx="99247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Century Schoolbook" panose="02040604050505020304" pitchFamily="18" charset="0"/>
              </a:rPr>
              <a:t>https://ru.wikipedia.org/wiki/2-%D1%8F_%D1%85%D1%80%D0%BE%D0%BC%D0%BE%D1%81%D0%BE%D0%BC%D0%B0_%D1%87%D0%B5%D0%BB%D0%BE%D0%B2%D0%B5%D0%BA%D0%B0</a:t>
            </a:r>
            <a:endParaRPr lang="ru-RU" sz="7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5CFC53-C169-4B0F-A8BF-BDEF28CB5351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Число хромосом у разных видов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280ABE-62AE-4EC5-BFFC-2DB57274D6DA}"/>
              </a:ext>
            </a:extLst>
          </p:cNvPr>
          <p:cNvSpPr/>
          <p:nvPr/>
        </p:nvSpPr>
        <p:spPr>
          <a:xfrm>
            <a:off x="223064" y="1029035"/>
            <a:ext cx="4929555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Муравей (</a:t>
            </a:r>
            <a:r>
              <a:rPr lang="en-US" sz="24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Myrmecia</a:t>
            </a:r>
            <a:r>
              <a:rPr lang="en-US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pilosula</a:t>
            </a:r>
            <a:r>
              <a:rPr lang="en-US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– 2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Плодовая мушка - 8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Арабидопсис – 10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Голубь – 16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Кошка – 38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Лиса - 34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Мышь - 40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Собака – 78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Утка – 80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Сазан - 104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Корова – 120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Рак (</a:t>
            </a:r>
            <a:r>
              <a:rPr lang="en-US" sz="24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Cambarus</a:t>
            </a:r>
            <a:r>
              <a:rPr lang="en-US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clarkii</a:t>
            </a:r>
            <a:r>
              <a:rPr lang="en-US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– 200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Хвощ – 216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Краб - 254</a:t>
            </a:r>
          </a:p>
          <a:p>
            <a:r>
              <a:rPr lang="ru-RU" sz="24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Бабочка – 380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18A340-FF3C-4C95-ACFD-2883E2412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26" y="1163933"/>
            <a:ext cx="2544304" cy="5544601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836DFC-8AB6-49C3-A40C-70F56E73EEDC}"/>
              </a:ext>
            </a:extLst>
          </p:cNvPr>
          <p:cNvSpPr/>
          <p:nvPr/>
        </p:nvSpPr>
        <p:spPr>
          <a:xfrm>
            <a:off x="4491873" y="66458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Century Schoolbook" panose="02040604050505020304" pitchFamily="18" charset="0"/>
              </a:rPr>
              <a:t>https://pikabu.ru/story/chislo_khromosom_u_raznyikh_vidov_5141209</a:t>
            </a:r>
            <a:endParaRPr lang="ru-RU" sz="1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6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D7B77D-23A7-47F9-9EC3-AB6D3676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53" y="1103528"/>
            <a:ext cx="6477294" cy="5714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280B6-5D8E-4D7A-87A8-340E32054AEA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Число хромосом у разных видов</a:t>
            </a:r>
          </a:p>
        </p:txBody>
      </p:sp>
    </p:spTree>
    <p:extLst>
      <p:ext uri="{BB962C8B-B14F-4D97-AF65-F5344CB8AC3E}">
        <p14:creationId xmlns:p14="http://schemas.microsoft.com/office/powerpoint/2010/main" val="101395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3F4D1-F9E0-4ADE-A720-DFDB11D43D63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Размер генома у разных видов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79FB2F-A0CB-4D55-9346-5850F38F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1423733"/>
            <a:ext cx="8058150" cy="48101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5449E7-C014-4E7A-871A-C6C4C4BF0BBC}"/>
              </a:ext>
            </a:extLst>
          </p:cNvPr>
          <p:cNvSpPr/>
          <p:nvPr/>
        </p:nvSpPr>
        <p:spPr>
          <a:xfrm>
            <a:off x="4571999" y="6369397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https://ria.ru/20170704/1497743424.html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1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DD4DB3-ACC8-4D95-8F38-DB9DE3906BB2}"/>
              </a:ext>
            </a:extLst>
          </p:cNvPr>
          <p:cNvSpPr txBox="1"/>
          <p:nvPr/>
        </p:nvSpPr>
        <p:spPr>
          <a:xfrm>
            <a:off x="0" y="45719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белок кодирующих генов      у разных видов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EFB31-158A-4F39-B665-E119907D125C}"/>
              </a:ext>
            </a:extLst>
          </p:cNvPr>
          <p:cNvSpPr txBox="1"/>
          <p:nvPr/>
        </p:nvSpPr>
        <p:spPr>
          <a:xfrm>
            <a:off x="2931736" y="2243580"/>
            <a:ext cx="44566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Картофель – 39 000</a:t>
            </a:r>
          </a:p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Человек </a:t>
            </a:r>
            <a:r>
              <a:rPr lang="en-US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20 000</a:t>
            </a:r>
          </a:p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Черви – 14 000</a:t>
            </a:r>
          </a:p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Мухи – 12 000</a:t>
            </a:r>
          </a:p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Грибы – 6 000</a:t>
            </a:r>
          </a:p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Бактерии – 2 000 – 4 000</a:t>
            </a:r>
          </a:p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Микоплазмы - 500 </a:t>
            </a:r>
          </a:p>
          <a:p>
            <a:r>
              <a:rPr lang="ru-RU" sz="28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Вирус гриппа – 12</a:t>
            </a:r>
          </a:p>
        </p:txBody>
      </p:sp>
    </p:spTree>
    <p:extLst>
      <p:ext uri="{BB962C8B-B14F-4D97-AF65-F5344CB8AC3E}">
        <p14:creationId xmlns:p14="http://schemas.microsoft.com/office/powerpoint/2010/main" val="149627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47C1A-BFB9-44C8-A35B-866E8EBD664C}"/>
              </a:ext>
            </a:extLst>
          </p:cNvPr>
          <p:cNvSpPr txBox="1"/>
          <p:nvPr/>
        </p:nvSpPr>
        <p:spPr>
          <a:xfrm>
            <a:off x="0" y="45719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Секвенирование ДНК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800C1-841E-4D92-B9CE-CBEAC207FBCD}"/>
              </a:ext>
            </a:extLst>
          </p:cNvPr>
          <p:cNvSpPr txBox="1"/>
          <p:nvPr/>
        </p:nvSpPr>
        <p:spPr>
          <a:xfrm>
            <a:off x="736311" y="2890391"/>
            <a:ext cx="3499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Выделение ДНК</a:t>
            </a:r>
          </a:p>
          <a:p>
            <a:endParaRPr lang="ru-RU" sz="3200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E2244-A820-4C0D-8048-8544ACA1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73" y="2075675"/>
            <a:ext cx="2033151" cy="2006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5F357B-14C1-4A77-92BA-7E9C0067E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185" y="4506218"/>
            <a:ext cx="2559898" cy="1812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E1AC69-C761-4994-8461-CE8262196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983" y="4119720"/>
            <a:ext cx="2462017" cy="23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9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568</Words>
  <Application>Microsoft Office PowerPoint</Application>
  <PresentationFormat>Экран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Century Schoolbook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Жарикова</dc:creator>
  <cp:lastModifiedBy>Анастасия Жарикова</cp:lastModifiedBy>
  <cp:revision>40</cp:revision>
  <dcterms:created xsi:type="dcterms:W3CDTF">2020-03-10T16:23:58Z</dcterms:created>
  <dcterms:modified xsi:type="dcterms:W3CDTF">2020-03-12T12:42:24Z</dcterms:modified>
</cp:coreProperties>
</file>