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2" r:id="rId2"/>
    <p:sldId id="256" r:id="rId3"/>
    <p:sldId id="281" r:id="rId4"/>
    <p:sldId id="303" r:id="rId5"/>
    <p:sldId id="304" r:id="rId6"/>
    <p:sldId id="282" r:id="rId7"/>
    <p:sldId id="280" r:id="rId8"/>
    <p:sldId id="288" r:id="rId9"/>
    <p:sldId id="285" r:id="rId10"/>
    <p:sldId id="284" r:id="rId11"/>
    <p:sldId id="286" r:id="rId12"/>
    <p:sldId id="287" r:id="rId13"/>
    <p:sldId id="289" r:id="rId14"/>
    <p:sldId id="290" r:id="rId15"/>
    <p:sldId id="294" r:id="rId16"/>
    <p:sldId id="295" r:id="rId17"/>
    <p:sldId id="296" r:id="rId18"/>
    <p:sldId id="297" r:id="rId19"/>
    <p:sldId id="298" r:id="rId20"/>
    <p:sldId id="274" r:id="rId21"/>
    <p:sldId id="293" r:id="rId22"/>
    <p:sldId id="305" r:id="rId23"/>
    <p:sldId id="306" r:id="rId24"/>
    <p:sldId id="292" r:id="rId25"/>
    <p:sldId id="307" r:id="rId26"/>
    <p:sldId id="30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218352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228355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376786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360549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377736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39308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7780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160272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321384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29291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90BDB7-226D-44FA-BEB0-DB8FFF48F091}" type="datetimeFigureOut">
              <a:rPr lang="ru-RU" smtClean="0"/>
              <a:t>вт 17.03.2020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4704DDF-FF78-4D91-BD04-6FAAB5519513}" type="slidenum">
              <a:rPr lang="ru-RU" smtClean="0"/>
              <a:t>‹#›</a:t>
            </a:fld>
            <a:endParaRPr lang="ru-RU"/>
          </a:p>
        </p:txBody>
      </p:sp>
    </p:spTree>
    <p:extLst>
      <p:ext uri="{BB962C8B-B14F-4D97-AF65-F5344CB8AC3E}">
        <p14:creationId xmlns:p14="http://schemas.microsoft.com/office/powerpoint/2010/main" val="179948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0BDB7-226D-44FA-BEB0-DB8FFF48F091}" type="datetimeFigureOut">
              <a:rPr lang="ru-RU" smtClean="0"/>
              <a:t>вт 17.03.2020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04DDF-FF78-4D91-BD04-6FAAB5519513}" type="slidenum">
              <a:rPr lang="ru-RU" smtClean="0"/>
              <a:t>‹#›</a:t>
            </a:fld>
            <a:endParaRPr lang="ru-RU"/>
          </a:p>
        </p:txBody>
      </p:sp>
    </p:spTree>
    <p:extLst>
      <p:ext uri="{BB962C8B-B14F-4D97-AF65-F5344CB8AC3E}">
        <p14:creationId xmlns:p14="http://schemas.microsoft.com/office/powerpoint/2010/main" val="1557628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journals.plos.org/ploscompbiol/article/figure?id=10.1371/journal.pcbi.1004221.g00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genome.ucsc.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A729FE-C727-4193-903C-07B0BF67EFE8}"/>
              </a:ext>
            </a:extLst>
          </p:cNvPr>
          <p:cNvSpPr txBox="1"/>
          <p:nvPr/>
        </p:nvSpPr>
        <p:spPr>
          <a:xfrm>
            <a:off x="1" y="1828799"/>
            <a:ext cx="9143999" cy="3908762"/>
          </a:xfrm>
          <a:prstGeom prst="rect">
            <a:avLst/>
          </a:prstGeom>
          <a:noFill/>
        </p:spPr>
        <p:txBody>
          <a:bodyPr wrap="square" rtlCol="0">
            <a:spAutoFit/>
          </a:bodyPr>
          <a:lstStyle/>
          <a:p>
            <a:pPr algn="ctr"/>
            <a:r>
              <a:rPr lang="ru-RU" sz="4000" dirty="0">
                <a:latin typeface="Century Schoolbook" panose="02040604050505020304" pitchFamily="18" charset="0"/>
              </a:rPr>
              <a:t>Секвенирование: что, как и зачем</a:t>
            </a:r>
          </a:p>
          <a:p>
            <a:pPr algn="ctr"/>
            <a:r>
              <a:rPr lang="ru-RU" sz="3600" dirty="0">
                <a:latin typeface="Century Schoolbook" panose="02040604050505020304" pitchFamily="18" charset="0"/>
              </a:rPr>
              <a:t>Часть 2</a:t>
            </a:r>
          </a:p>
          <a:p>
            <a:pPr algn="ctr"/>
            <a:endParaRPr lang="ru-RU" sz="3600" dirty="0">
              <a:latin typeface="Century Schoolbook" panose="02040604050505020304" pitchFamily="18" charset="0"/>
            </a:endParaRPr>
          </a:p>
          <a:p>
            <a:pPr algn="ctr"/>
            <a:r>
              <a:rPr lang="ru-RU" sz="3200" dirty="0">
                <a:latin typeface="Century Schoolbook" panose="02040604050505020304" pitchFamily="18" charset="0"/>
              </a:rPr>
              <a:t>Анастасия Жарикова</a:t>
            </a:r>
            <a:endParaRPr lang="en-US" sz="3200" dirty="0">
              <a:latin typeface="Century Schoolbook" panose="02040604050505020304" pitchFamily="18" charset="0"/>
            </a:endParaRPr>
          </a:p>
          <a:p>
            <a:pPr algn="ctr"/>
            <a:endParaRPr lang="ru-RU" sz="3200" dirty="0">
              <a:latin typeface="Century Schoolbook" panose="02040604050505020304" pitchFamily="18" charset="0"/>
            </a:endParaRPr>
          </a:p>
          <a:p>
            <a:pPr algn="ctr"/>
            <a:r>
              <a:rPr lang="en-US" sz="2400" dirty="0">
                <a:latin typeface="Century Schoolbook" panose="02040604050505020304" pitchFamily="18" charset="0"/>
              </a:rPr>
              <a:t>1</a:t>
            </a:r>
            <a:r>
              <a:rPr lang="ru-RU" sz="2400" dirty="0">
                <a:latin typeface="Century Schoolbook" panose="02040604050505020304" pitchFamily="18" charset="0"/>
              </a:rPr>
              <a:t>8</a:t>
            </a:r>
            <a:r>
              <a:rPr lang="en-US" sz="2400" dirty="0">
                <a:latin typeface="Century Schoolbook" panose="02040604050505020304" pitchFamily="18" charset="0"/>
              </a:rPr>
              <a:t> </a:t>
            </a:r>
            <a:r>
              <a:rPr lang="ru-RU" sz="2400" dirty="0">
                <a:latin typeface="Century Schoolbook" panose="02040604050505020304" pitchFamily="18" charset="0"/>
              </a:rPr>
              <a:t>марта 2020</a:t>
            </a:r>
            <a:endParaRPr lang="en-US" sz="2400" dirty="0">
              <a:latin typeface="Century Schoolbook" panose="02040604050505020304" pitchFamily="18" charset="0"/>
            </a:endParaRPr>
          </a:p>
          <a:p>
            <a:pPr algn="ctr"/>
            <a:endParaRPr lang="ru-RU" sz="2400" dirty="0">
              <a:latin typeface="Century Schoolbook" panose="02040604050505020304" pitchFamily="18" charset="0"/>
            </a:endParaRPr>
          </a:p>
          <a:p>
            <a:pPr algn="ctr"/>
            <a:r>
              <a:rPr lang="en-US" sz="2400" dirty="0">
                <a:latin typeface="Century Schoolbook" panose="02040604050505020304" pitchFamily="18" charset="0"/>
              </a:rPr>
              <a:t>azharikova89@gmail.com</a:t>
            </a:r>
            <a:endParaRPr lang="ru-RU" sz="2400" dirty="0">
              <a:latin typeface="Century Schoolbook" panose="02040604050505020304" pitchFamily="18" charset="0"/>
            </a:endParaRPr>
          </a:p>
        </p:txBody>
      </p:sp>
    </p:spTree>
    <p:extLst>
      <p:ext uri="{BB962C8B-B14F-4D97-AF65-F5344CB8AC3E}">
        <p14:creationId xmlns:p14="http://schemas.microsoft.com/office/powerpoint/2010/main" val="332364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36A24-417D-4B11-8E54-9BCA325EE79A}"/>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Типы РНК</a:t>
            </a:r>
          </a:p>
        </p:txBody>
      </p:sp>
      <p:sp>
        <p:nvSpPr>
          <p:cNvPr id="3" name="TextBox 2">
            <a:extLst>
              <a:ext uri="{FF2B5EF4-FFF2-40B4-BE49-F238E27FC236}">
                <a16:creationId xmlns:a16="http://schemas.microsoft.com/office/drawing/2014/main" id="{9E986A21-EBB4-4FD2-8592-671E8056A888}"/>
              </a:ext>
            </a:extLst>
          </p:cNvPr>
          <p:cNvSpPr txBox="1"/>
          <p:nvPr/>
        </p:nvSpPr>
        <p:spPr>
          <a:xfrm>
            <a:off x="3" y="1166844"/>
            <a:ext cx="9143999" cy="5262979"/>
          </a:xfrm>
          <a:prstGeom prst="rect">
            <a:avLst/>
          </a:prstGeom>
          <a:noFill/>
        </p:spPr>
        <p:txBody>
          <a:bodyPr wrap="square" rtlCol="0">
            <a:spAutoFit/>
          </a:bodyPr>
          <a:lstStyle/>
          <a:p>
            <a:pPr algn="ctr"/>
            <a:r>
              <a:rPr lang="ru-RU" sz="2400" dirty="0">
                <a:latin typeface="Tahoma" panose="020B0604030504040204" pitchFamily="34" charset="0"/>
                <a:ea typeface="Tahoma" panose="020B0604030504040204" pitchFamily="34" charset="0"/>
                <a:cs typeface="Tahoma" panose="020B0604030504040204" pitchFamily="34" charset="0"/>
              </a:rPr>
              <a:t>мРНК</a:t>
            </a:r>
          </a:p>
          <a:p>
            <a:pPr algn="ctr"/>
            <a:r>
              <a:rPr lang="ru-RU" sz="2400" dirty="0">
                <a:latin typeface="Tahoma" panose="020B0604030504040204" pitchFamily="34" charset="0"/>
                <a:ea typeface="Tahoma" panose="020B0604030504040204" pitchFamily="34" charset="0"/>
                <a:cs typeface="Tahoma" panose="020B0604030504040204" pitchFamily="34" charset="0"/>
              </a:rPr>
              <a:t>тРНК</a:t>
            </a:r>
          </a:p>
          <a:p>
            <a:pPr algn="ctr"/>
            <a:r>
              <a:rPr lang="ru-RU" sz="2400" dirty="0">
                <a:latin typeface="Tahoma" panose="020B0604030504040204" pitchFamily="34" charset="0"/>
                <a:ea typeface="Tahoma" panose="020B0604030504040204" pitchFamily="34" charset="0"/>
                <a:cs typeface="Tahoma" panose="020B0604030504040204" pitchFamily="34" charset="0"/>
              </a:rPr>
              <a:t>рРНК</a:t>
            </a:r>
          </a:p>
          <a:p>
            <a:pPr algn="ctr"/>
            <a:r>
              <a:rPr lang="ru-RU" sz="2400" dirty="0" err="1">
                <a:latin typeface="Tahoma" panose="020B0604030504040204" pitchFamily="34" charset="0"/>
                <a:ea typeface="Tahoma" panose="020B0604030504040204" pitchFamily="34" charset="0"/>
                <a:cs typeface="Tahoma" panose="020B0604030504040204" pitchFamily="34" charset="0"/>
              </a:rPr>
              <a:t>микроРНК</a:t>
            </a:r>
            <a:endParaRPr lang="ru-RU" sz="2400" dirty="0">
              <a:latin typeface="Tahoma" panose="020B0604030504040204" pitchFamily="34" charset="0"/>
              <a:ea typeface="Tahoma" panose="020B0604030504040204" pitchFamily="34" charset="0"/>
              <a:cs typeface="Tahoma" panose="020B0604030504040204" pitchFamily="34" charset="0"/>
            </a:endParaRPr>
          </a:p>
          <a:p>
            <a:pPr algn="ctr"/>
            <a:r>
              <a:rPr lang="ru-RU" sz="2400" dirty="0">
                <a:latin typeface="Tahoma" panose="020B0604030504040204" pitchFamily="34" charset="0"/>
                <a:ea typeface="Tahoma" panose="020B0604030504040204" pitchFamily="34" charset="0"/>
                <a:cs typeface="Tahoma" panose="020B0604030504040204" pitchFamily="34" charset="0"/>
              </a:rPr>
              <a:t>Малые интерферирующие РНК</a:t>
            </a:r>
          </a:p>
          <a:p>
            <a:pPr algn="ctr"/>
            <a:r>
              <a:rPr lang="ru-RU" sz="2400" dirty="0">
                <a:latin typeface="Tahoma" panose="020B0604030504040204" pitchFamily="34" charset="0"/>
                <a:ea typeface="Tahoma" panose="020B0604030504040204" pitchFamily="34" charset="0"/>
                <a:cs typeface="Tahoma" panose="020B0604030504040204" pitchFamily="34" charset="0"/>
              </a:rPr>
              <a:t>Малые ядерные РНК</a:t>
            </a:r>
          </a:p>
          <a:p>
            <a:pPr algn="ctr"/>
            <a:r>
              <a:rPr lang="ru-RU" sz="2400" dirty="0">
                <a:latin typeface="Tahoma" panose="020B0604030504040204" pitchFamily="34" charset="0"/>
                <a:ea typeface="Tahoma" panose="020B0604030504040204" pitchFamily="34" charset="0"/>
                <a:cs typeface="Tahoma" panose="020B0604030504040204" pitchFamily="34" charset="0"/>
              </a:rPr>
              <a:t>Малые ядрышковые РНК</a:t>
            </a:r>
          </a:p>
          <a:p>
            <a:pPr algn="ctr"/>
            <a:r>
              <a:rPr lang="ru-RU" sz="2400" dirty="0" err="1">
                <a:latin typeface="Tahoma" panose="020B0604030504040204" pitchFamily="34" charset="0"/>
                <a:ea typeface="Tahoma" panose="020B0604030504040204" pitchFamily="34" charset="0"/>
                <a:cs typeface="Tahoma" panose="020B0604030504040204" pitchFamily="34" charset="0"/>
              </a:rPr>
              <a:t>пиви</a:t>
            </a:r>
            <a:r>
              <a:rPr lang="ru-RU" sz="2400" dirty="0">
                <a:latin typeface="Tahoma" panose="020B0604030504040204" pitchFamily="34" charset="0"/>
                <a:ea typeface="Tahoma" panose="020B0604030504040204" pitchFamily="34" charset="0"/>
                <a:cs typeface="Tahoma" panose="020B0604030504040204" pitchFamily="34" charset="0"/>
              </a:rPr>
              <a:t>-РНК</a:t>
            </a:r>
          </a:p>
          <a:p>
            <a:pPr algn="ctr"/>
            <a:r>
              <a:rPr lang="ru-RU" sz="2400" dirty="0">
                <a:latin typeface="Tahoma" panose="020B0604030504040204" pitchFamily="34" charset="0"/>
                <a:ea typeface="Tahoma" panose="020B0604030504040204" pitchFamily="34" charset="0"/>
                <a:cs typeface="Tahoma" panose="020B0604030504040204" pitchFamily="34" charset="0"/>
              </a:rPr>
              <a:t>Длинные </a:t>
            </a:r>
            <a:r>
              <a:rPr lang="ru-RU" sz="2400" dirty="0" err="1">
                <a:latin typeface="Tahoma" panose="020B0604030504040204" pitchFamily="34" charset="0"/>
                <a:ea typeface="Tahoma" panose="020B0604030504040204" pitchFamily="34" charset="0"/>
                <a:cs typeface="Tahoma" panose="020B0604030504040204" pitchFamily="34" charset="0"/>
              </a:rPr>
              <a:t>некодирующие</a:t>
            </a:r>
            <a:r>
              <a:rPr lang="ru-RU" sz="2400" dirty="0">
                <a:latin typeface="Tahoma" panose="020B0604030504040204" pitchFamily="34" charset="0"/>
                <a:ea typeface="Tahoma" panose="020B0604030504040204" pitchFamily="34" charset="0"/>
                <a:cs typeface="Tahoma" panose="020B0604030504040204" pitchFamily="34" charset="0"/>
              </a:rPr>
              <a:t> РНК</a:t>
            </a:r>
          </a:p>
          <a:p>
            <a:pPr algn="ctr"/>
            <a:r>
              <a:rPr lang="ru-RU" sz="2400" dirty="0" err="1">
                <a:latin typeface="Tahoma" panose="020B0604030504040204" pitchFamily="34" charset="0"/>
                <a:ea typeface="Tahoma" panose="020B0604030504040204" pitchFamily="34" charset="0"/>
                <a:cs typeface="Tahoma" panose="020B0604030504040204" pitchFamily="34" charset="0"/>
              </a:rPr>
              <a:t>Энхансерные</a:t>
            </a:r>
            <a:r>
              <a:rPr lang="ru-RU" sz="2400" dirty="0">
                <a:latin typeface="Tahoma" panose="020B0604030504040204" pitchFamily="34" charset="0"/>
                <a:ea typeface="Tahoma" panose="020B0604030504040204" pitchFamily="34" charset="0"/>
                <a:cs typeface="Tahoma" panose="020B0604030504040204" pitchFamily="34" charset="0"/>
              </a:rPr>
              <a:t> РНК</a:t>
            </a:r>
          </a:p>
          <a:p>
            <a:pPr algn="ctr"/>
            <a:r>
              <a:rPr lang="ru-RU" sz="2400" dirty="0">
                <a:latin typeface="Tahoma" panose="020B0604030504040204" pitchFamily="34" charset="0"/>
                <a:ea typeface="Tahoma" panose="020B0604030504040204" pitchFamily="34" charset="0"/>
                <a:cs typeface="Tahoma" panose="020B0604030504040204" pitchFamily="34" charset="0"/>
              </a:rPr>
              <a:t>Очень длинные </a:t>
            </a:r>
            <a:r>
              <a:rPr lang="ru-RU" sz="2400" dirty="0" err="1">
                <a:latin typeface="Tahoma" panose="020B0604030504040204" pitchFamily="34" charset="0"/>
                <a:ea typeface="Tahoma" panose="020B0604030504040204" pitchFamily="34" charset="0"/>
                <a:cs typeface="Tahoma" panose="020B0604030504040204" pitchFamily="34" charset="0"/>
              </a:rPr>
              <a:t>некодирующие</a:t>
            </a:r>
            <a:r>
              <a:rPr lang="ru-RU" sz="2400" dirty="0">
                <a:latin typeface="Tahoma" panose="020B0604030504040204" pitchFamily="34" charset="0"/>
                <a:ea typeface="Tahoma" panose="020B0604030504040204" pitchFamily="34" charset="0"/>
                <a:cs typeface="Tahoma" panose="020B0604030504040204" pitchFamily="34" charset="0"/>
              </a:rPr>
              <a:t> РНК</a:t>
            </a:r>
          </a:p>
          <a:p>
            <a:pPr algn="ctr"/>
            <a:r>
              <a:rPr lang="ru-RU" sz="2400" dirty="0">
                <a:latin typeface="Tahoma" panose="020B0604030504040204" pitchFamily="34" charset="0"/>
                <a:ea typeface="Tahoma" panose="020B0604030504040204" pitchFamily="34" charset="0"/>
                <a:cs typeface="Tahoma" panose="020B0604030504040204" pitchFamily="34" charset="0"/>
              </a:rPr>
              <a:t>РНК, </a:t>
            </a:r>
            <a:r>
              <a:rPr lang="ru-RU" sz="2400" dirty="0" err="1">
                <a:latin typeface="Tahoma" panose="020B0604030504040204" pitchFamily="34" charset="0"/>
                <a:ea typeface="Tahoma" panose="020B0604030504040204" pitchFamily="34" charset="0"/>
                <a:cs typeface="Tahoma" panose="020B0604030504040204" pitchFamily="34" charset="0"/>
              </a:rPr>
              <a:t>асоциированные</a:t>
            </a:r>
            <a:r>
              <a:rPr lang="ru-RU" sz="2400" dirty="0">
                <a:latin typeface="Tahoma" panose="020B0604030504040204" pitchFamily="34" charset="0"/>
                <a:ea typeface="Tahoma" panose="020B0604030504040204" pitchFamily="34" charset="0"/>
                <a:cs typeface="Tahoma" panose="020B0604030504040204" pitchFamily="34" charset="0"/>
              </a:rPr>
              <a:t> с повторами</a:t>
            </a:r>
          </a:p>
          <a:p>
            <a:pPr algn="ctr"/>
            <a:r>
              <a:rPr lang="ru-RU" sz="2400" dirty="0">
                <a:latin typeface="Tahoma" panose="020B0604030504040204" pitchFamily="34" charset="0"/>
                <a:ea typeface="Tahoma" panose="020B0604030504040204" pitchFamily="34" charset="0"/>
                <a:cs typeface="Tahoma" panose="020B0604030504040204" pitchFamily="34" charset="0"/>
              </a:rPr>
              <a:t>Кольцевые РНК</a:t>
            </a:r>
          </a:p>
          <a:p>
            <a:pPr algn="ctr"/>
            <a:r>
              <a:rPr lang="ru-RU" sz="2400" dirty="0" err="1">
                <a:latin typeface="Tahoma" panose="020B0604030504040204" pitchFamily="34" charset="0"/>
                <a:ea typeface="Tahoma" panose="020B0604030504040204" pitchFamily="34" charset="0"/>
                <a:cs typeface="Tahoma" panose="020B0604030504040204" pitchFamily="34" charset="0"/>
              </a:rPr>
              <a:t>Антисмысловые</a:t>
            </a:r>
            <a:r>
              <a:rPr lang="ru-RU" sz="2400" dirty="0">
                <a:latin typeface="Tahoma" panose="020B0604030504040204" pitchFamily="34" charset="0"/>
                <a:ea typeface="Tahoma" panose="020B0604030504040204" pitchFamily="34" charset="0"/>
                <a:cs typeface="Tahoma" panose="020B0604030504040204" pitchFamily="34" charset="0"/>
              </a:rPr>
              <a:t> РНК</a:t>
            </a:r>
          </a:p>
        </p:txBody>
      </p:sp>
    </p:spTree>
    <p:extLst>
      <p:ext uri="{BB962C8B-B14F-4D97-AF65-F5344CB8AC3E}">
        <p14:creationId xmlns:p14="http://schemas.microsoft.com/office/powerpoint/2010/main" val="193596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916C65-D6CC-4AFD-9492-4B30A73090A7}"/>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Секвенирование </a:t>
            </a:r>
            <a:r>
              <a:rPr lang="ru-RU" sz="3600" dirty="0" err="1">
                <a:latin typeface="Tahoma" panose="020B0604030504040204" pitchFamily="34" charset="0"/>
                <a:ea typeface="Tahoma" panose="020B0604030504040204" pitchFamily="34" charset="0"/>
                <a:cs typeface="Tahoma" panose="020B0604030504040204" pitchFamily="34" charset="0"/>
              </a:rPr>
              <a:t>транскриптома</a:t>
            </a:r>
            <a:endParaRPr lang="ru-RU" sz="36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B5B1FB30-F89D-45E8-88E2-0C8169532BA6}"/>
              </a:ext>
            </a:extLst>
          </p:cNvPr>
          <p:cNvSpPr txBox="1"/>
          <p:nvPr/>
        </p:nvSpPr>
        <p:spPr>
          <a:xfrm>
            <a:off x="123628" y="2091982"/>
            <a:ext cx="9474925" cy="3416320"/>
          </a:xfrm>
          <a:prstGeom prst="rect">
            <a:avLst/>
          </a:prstGeom>
          <a:noFill/>
        </p:spPr>
        <p:txBody>
          <a:bodyPr wrap="square" rtlCol="0">
            <a:spAutoFit/>
          </a:bodyPr>
          <a:lstStyle/>
          <a:p>
            <a:pPr marL="457200" indent="-457200">
              <a:buAutoNum type="arabicPeriod"/>
            </a:pPr>
            <a:r>
              <a:rPr lang="ru-RU" sz="2400" dirty="0">
                <a:latin typeface="Times New Roman" panose="02020603050405020304" pitchFamily="18" charset="0"/>
                <a:cs typeface="Times New Roman" panose="02020603050405020304" pitchFamily="18" charset="0"/>
              </a:rPr>
              <a:t>Подготовка нужной фракции РНК</a:t>
            </a:r>
          </a:p>
          <a:p>
            <a:pPr marL="457200" indent="-457200">
              <a:buAutoNum type="arabicPeriod"/>
            </a:pPr>
            <a:r>
              <a:rPr lang="ru-RU" sz="2400" dirty="0">
                <a:latin typeface="Times New Roman" panose="02020603050405020304" pitchFamily="18" charset="0"/>
                <a:cs typeface="Times New Roman" panose="02020603050405020304" pitchFamily="18" charset="0"/>
              </a:rPr>
              <a:t>Проверка качества РНК</a:t>
            </a:r>
          </a:p>
          <a:p>
            <a:pPr marL="457200" indent="-457200">
              <a:buFontTx/>
              <a:buAutoNum type="arabicPeriod"/>
            </a:pPr>
            <a:r>
              <a:rPr lang="ru-RU" sz="2400" dirty="0">
                <a:latin typeface="Times New Roman" panose="02020603050405020304" pitchFamily="18" charset="0"/>
                <a:cs typeface="Times New Roman" panose="02020603050405020304" pitchFamily="18" charset="0"/>
              </a:rPr>
              <a:t>Фрагментация (</a:t>
            </a:r>
            <a:r>
              <a:rPr lang="en-US"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200-300 </a:t>
            </a:r>
            <a:r>
              <a:rPr lang="ru-RU" sz="2400" dirty="0" err="1">
                <a:latin typeface="Times New Roman" panose="02020603050405020304" pitchFamily="18" charset="0"/>
                <a:cs typeface="Times New Roman" panose="02020603050405020304" pitchFamily="18" charset="0"/>
              </a:rPr>
              <a:t>нк</a:t>
            </a:r>
            <a:r>
              <a:rPr lang="ru-RU" sz="2400" dirty="0">
                <a:latin typeface="Times New Roman" panose="02020603050405020304" pitchFamily="18" charset="0"/>
                <a:cs typeface="Times New Roman" panose="02020603050405020304" pitchFamily="18" charset="0"/>
              </a:rPr>
              <a:t>)</a:t>
            </a:r>
          </a:p>
          <a:p>
            <a:pPr marL="457200" indent="-457200">
              <a:buAutoNum type="arabicPeriod"/>
            </a:pPr>
            <a:r>
              <a:rPr lang="ru-RU" sz="2400" dirty="0">
                <a:latin typeface="Times New Roman" panose="02020603050405020304" pitchFamily="18" charset="0"/>
                <a:cs typeface="Times New Roman" panose="02020603050405020304" pitchFamily="18" charset="0"/>
              </a:rPr>
              <a:t>Обратная транскрипция</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РНК </a:t>
            </a:r>
            <a:r>
              <a:rPr lang="ru-RU" sz="2400" dirty="0">
                <a:latin typeface="Times New Roman" panose="02020603050405020304" pitchFamily="18" charset="0"/>
                <a:cs typeface="Times New Roman" panose="02020603050405020304" pitchFamily="18" charset="0"/>
                <a:sym typeface="Symbol"/>
              </a:rPr>
              <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кДНК</a:t>
            </a:r>
            <a:endParaRPr lang="ru-RU" sz="2400" dirty="0">
              <a:latin typeface="Times New Roman" panose="02020603050405020304" pitchFamily="18" charset="0"/>
              <a:cs typeface="Times New Roman" panose="02020603050405020304" pitchFamily="18" charset="0"/>
            </a:endParaRPr>
          </a:p>
          <a:p>
            <a:pPr marL="457200" indent="-457200">
              <a:buAutoNum type="arabicPeriod"/>
            </a:pPr>
            <a:r>
              <a:rPr lang="ru-RU" sz="2400" dirty="0" err="1">
                <a:latin typeface="Times New Roman" panose="02020603050405020304" pitchFamily="18" charset="0"/>
                <a:cs typeface="Times New Roman" panose="02020603050405020304" pitchFamily="18" charset="0"/>
              </a:rPr>
              <a:t>Секвенирование</a:t>
            </a:r>
            <a:endParaRPr lang="ru-RU" sz="2400" dirty="0">
              <a:latin typeface="Times New Roman" panose="02020603050405020304" pitchFamily="18" charset="0"/>
              <a:cs typeface="Times New Roman" panose="02020603050405020304" pitchFamily="18" charset="0"/>
            </a:endParaRPr>
          </a:p>
          <a:p>
            <a:pPr marL="457200" indent="-457200">
              <a:buAutoNum type="arabicPeriod"/>
            </a:pP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Технические реплики – повторный анализ одного и того же образца</a:t>
            </a:r>
          </a:p>
          <a:p>
            <a:r>
              <a:rPr lang="ru-RU" sz="2400" dirty="0">
                <a:latin typeface="Times New Roman" panose="02020603050405020304" pitchFamily="18" charset="0"/>
                <a:cs typeface="Times New Roman" panose="02020603050405020304" pitchFamily="18" charset="0"/>
              </a:rPr>
              <a:t>Биологические реплики – повторное взятие образца и анализ </a:t>
            </a:r>
          </a:p>
          <a:p>
            <a:pPr marL="457200" indent="-457200">
              <a:buAutoNum type="arabicPeriod"/>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728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D83D95-0AB0-47C9-B820-D236A54534C9}"/>
              </a:ext>
            </a:extLst>
          </p:cNvPr>
          <p:cNvSpPr txBox="1"/>
          <p:nvPr/>
        </p:nvSpPr>
        <p:spPr>
          <a:xfrm>
            <a:off x="630632" y="1154784"/>
            <a:ext cx="7655531" cy="830997"/>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Первые работы по секвенированию </a:t>
            </a:r>
            <a:r>
              <a:rPr lang="ru-RU" sz="2400" dirty="0" err="1">
                <a:latin typeface="Times New Roman" panose="02020603050405020304" pitchFamily="18" charset="0"/>
                <a:cs typeface="Times New Roman" panose="02020603050405020304" pitchFamily="18" charset="0"/>
              </a:rPr>
              <a:t>транскриптомов</a:t>
            </a:r>
            <a:r>
              <a:rPr lang="ru-RU" sz="2400" dirty="0">
                <a:latin typeface="Times New Roman" panose="02020603050405020304" pitchFamily="18" charset="0"/>
                <a:cs typeface="Times New Roman" panose="02020603050405020304" pitchFamily="18" charset="0"/>
              </a:rPr>
              <a:t> </a:t>
            </a:r>
          </a:p>
          <a:p>
            <a:r>
              <a:rPr lang="ru-RU" sz="2400" dirty="0">
                <a:latin typeface="Times New Roman" panose="02020603050405020304" pitchFamily="18" charset="0"/>
                <a:cs typeface="Times New Roman" panose="02020603050405020304" pitchFamily="18" charset="0"/>
              </a:rPr>
              <a:t>появились в 2008 году</a:t>
            </a:r>
          </a:p>
        </p:txBody>
      </p:sp>
      <p:pic>
        <p:nvPicPr>
          <p:cNvPr id="3" name="Рисунок 2">
            <a:extLst>
              <a:ext uri="{FF2B5EF4-FFF2-40B4-BE49-F238E27FC236}">
                <a16:creationId xmlns:a16="http://schemas.microsoft.com/office/drawing/2014/main" id="{361DAB3F-14D2-4612-B744-C89C0D0DEC23}"/>
              </a:ext>
            </a:extLst>
          </p:cNvPr>
          <p:cNvPicPr>
            <a:picLocks noChangeAspect="1"/>
          </p:cNvPicPr>
          <p:nvPr/>
        </p:nvPicPr>
        <p:blipFill rotWithShape="1">
          <a:blip r:embed="rId2" cstate="print"/>
          <a:srcRect t="4017" b="41788"/>
          <a:stretch/>
        </p:blipFill>
        <p:spPr>
          <a:xfrm>
            <a:off x="2" y="2509725"/>
            <a:ext cx="4769963" cy="3021875"/>
          </a:xfrm>
          <a:prstGeom prst="rect">
            <a:avLst/>
          </a:prstGeom>
        </p:spPr>
      </p:pic>
      <p:sp>
        <p:nvSpPr>
          <p:cNvPr id="4" name="Прямоугольник 3">
            <a:extLst>
              <a:ext uri="{FF2B5EF4-FFF2-40B4-BE49-F238E27FC236}">
                <a16:creationId xmlns:a16="http://schemas.microsoft.com/office/drawing/2014/main" id="{0959B3E4-61D9-4BCF-93F3-76666492CA78}"/>
              </a:ext>
            </a:extLst>
          </p:cNvPr>
          <p:cNvSpPr/>
          <p:nvPr/>
        </p:nvSpPr>
        <p:spPr>
          <a:xfrm>
            <a:off x="3264439" y="6082180"/>
            <a:ext cx="3876382" cy="338554"/>
          </a:xfrm>
          <a:prstGeom prst="rect">
            <a:avLst/>
          </a:prstGeom>
        </p:spPr>
        <p:txBody>
          <a:bodyPr wrap="none">
            <a:spAutoFit/>
          </a:bodyPr>
          <a:lstStyle/>
          <a:p>
            <a:r>
              <a:rPr lang="fr-FR" sz="1600" dirty="0">
                <a:latin typeface="Times New Roman" panose="02020603050405020304" pitchFamily="18" charset="0"/>
                <a:cs typeface="Times New Roman" panose="02020603050405020304" pitchFamily="18" charset="0"/>
              </a:rPr>
              <a:t>Science. 2008 Jun 6; 320(5881): 1344–1349.</a:t>
            </a:r>
            <a:endParaRPr lang="ru-RU" sz="1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AA47170-FB22-4376-986E-2454D10442D4}"/>
              </a:ext>
            </a:extLst>
          </p:cNvPr>
          <p:cNvSpPr txBox="1"/>
          <p:nvPr/>
        </p:nvSpPr>
        <p:spPr>
          <a:xfrm>
            <a:off x="6044723" y="1921163"/>
            <a:ext cx="1058303"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дрожжи</a:t>
            </a:r>
          </a:p>
        </p:txBody>
      </p:sp>
      <p:pic>
        <p:nvPicPr>
          <p:cNvPr id="6" name="Рисунок 5">
            <a:extLst>
              <a:ext uri="{FF2B5EF4-FFF2-40B4-BE49-F238E27FC236}">
                <a16:creationId xmlns:a16="http://schemas.microsoft.com/office/drawing/2014/main" id="{F76980D2-2E65-408C-A8BD-6A963A47F4C4}"/>
              </a:ext>
            </a:extLst>
          </p:cNvPr>
          <p:cNvPicPr>
            <a:picLocks noChangeAspect="1"/>
          </p:cNvPicPr>
          <p:nvPr/>
        </p:nvPicPr>
        <p:blipFill rotWithShape="1">
          <a:blip r:embed="rId2" cstate="print"/>
          <a:srcRect l="5516" t="59453" r="46999" b="414"/>
          <a:stretch/>
        </p:blipFill>
        <p:spPr>
          <a:xfrm>
            <a:off x="5408100" y="2520364"/>
            <a:ext cx="3223730" cy="3000597"/>
          </a:xfrm>
          <a:prstGeom prst="rect">
            <a:avLst/>
          </a:prstGeom>
        </p:spPr>
      </p:pic>
      <p:sp>
        <p:nvSpPr>
          <p:cNvPr id="7" name="TextBox 6">
            <a:extLst>
              <a:ext uri="{FF2B5EF4-FFF2-40B4-BE49-F238E27FC236}">
                <a16:creationId xmlns:a16="http://schemas.microsoft.com/office/drawing/2014/main" id="{275629D3-8CB1-4A8C-A700-B52C23429497}"/>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Секвенирование </a:t>
            </a:r>
            <a:r>
              <a:rPr lang="ru-RU" sz="3600" dirty="0" err="1">
                <a:latin typeface="Tahoma" panose="020B0604030504040204" pitchFamily="34" charset="0"/>
                <a:ea typeface="Tahoma" panose="020B0604030504040204" pitchFamily="34" charset="0"/>
                <a:cs typeface="Tahoma" panose="020B0604030504040204" pitchFamily="34" charset="0"/>
              </a:rPr>
              <a:t>транскриптома</a:t>
            </a:r>
            <a:endParaRPr lang="ru-RU"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385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09804FA-C336-4340-B8BE-4EFE0EE9826F}"/>
              </a:ext>
            </a:extLst>
          </p:cNvPr>
          <p:cNvPicPr>
            <a:picLocks noChangeAspect="1"/>
          </p:cNvPicPr>
          <p:nvPr/>
        </p:nvPicPr>
        <p:blipFill>
          <a:blip r:embed="rId2" cstate="print"/>
          <a:stretch>
            <a:fillRect/>
          </a:stretch>
        </p:blipFill>
        <p:spPr>
          <a:xfrm>
            <a:off x="1101912" y="1123360"/>
            <a:ext cx="5350193" cy="5111470"/>
          </a:xfrm>
          <a:prstGeom prst="rect">
            <a:avLst/>
          </a:prstGeom>
        </p:spPr>
      </p:pic>
      <p:sp>
        <p:nvSpPr>
          <p:cNvPr id="5" name="Прямоугольник 4">
            <a:extLst>
              <a:ext uri="{FF2B5EF4-FFF2-40B4-BE49-F238E27FC236}">
                <a16:creationId xmlns:a16="http://schemas.microsoft.com/office/drawing/2014/main" id="{321810E8-DA76-44EB-BC81-91AED886FC61}"/>
              </a:ext>
            </a:extLst>
          </p:cNvPr>
          <p:cNvSpPr/>
          <p:nvPr/>
        </p:nvSpPr>
        <p:spPr>
          <a:xfrm>
            <a:off x="4166829" y="6050164"/>
            <a:ext cx="4615366"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Grunda</a:t>
            </a:r>
            <a:r>
              <a:rPr lang="en-US" dirty="0">
                <a:latin typeface="Times New Roman" panose="02020603050405020304" pitchFamily="18" charset="0"/>
                <a:cs typeface="Times New Roman" panose="02020603050405020304" pitchFamily="18" charset="0"/>
              </a:rPr>
              <a:t> et al. BMC Research Notes 2012, 5:248</a:t>
            </a:r>
            <a:endParaRPr lang="ru-RU"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90F39A7-85C0-4759-A177-6218CC0A8762}"/>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Анализ дифференциальной экспрессии</a:t>
            </a:r>
          </a:p>
        </p:txBody>
      </p:sp>
    </p:spTree>
    <p:extLst>
      <p:ext uri="{BB962C8B-B14F-4D97-AF65-F5344CB8AC3E}">
        <p14:creationId xmlns:p14="http://schemas.microsoft.com/office/powerpoint/2010/main" val="3406042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061C24D-0677-478D-A896-DD9BB50BFAE9}"/>
              </a:ext>
            </a:extLst>
          </p:cNvPr>
          <p:cNvPicPr>
            <a:picLocks noChangeAspect="1"/>
          </p:cNvPicPr>
          <p:nvPr/>
        </p:nvPicPr>
        <p:blipFill>
          <a:blip r:embed="rId2" cstate="print"/>
          <a:stretch>
            <a:fillRect/>
          </a:stretch>
        </p:blipFill>
        <p:spPr>
          <a:xfrm>
            <a:off x="1" y="1741623"/>
            <a:ext cx="9144001" cy="1450114"/>
          </a:xfrm>
          <a:prstGeom prst="rect">
            <a:avLst/>
          </a:prstGeom>
        </p:spPr>
      </p:pic>
      <p:sp>
        <p:nvSpPr>
          <p:cNvPr id="5" name="TextBox 4">
            <a:extLst>
              <a:ext uri="{FF2B5EF4-FFF2-40B4-BE49-F238E27FC236}">
                <a16:creationId xmlns:a16="http://schemas.microsoft.com/office/drawing/2014/main" id="{8F9B8980-127F-4CEE-B80B-105500897C0A}"/>
              </a:ext>
            </a:extLst>
          </p:cNvPr>
          <p:cNvSpPr txBox="1"/>
          <p:nvPr/>
        </p:nvSpPr>
        <p:spPr>
          <a:xfrm>
            <a:off x="820133" y="3881250"/>
            <a:ext cx="6962126" cy="1938992"/>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АпоВ-100 – длинный </a:t>
            </a:r>
            <a:r>
              <a:rPr lang="ru-RU" sz="2000" dirty="0" err="1">
                <a:latin typeface="Times New Roman" panose="02020603050405020304" pitchFamily="18" charset="0"/>
                <a:cs typeface="Times New Roman" panose="02020603050405020304" pitchFamily="18" charset="0"/>
              </a:rPr>
              <a:t>транскрипт</a:t>
            </a:r>
            <a:r>
              <a:rPr lang="ru-RU" sz="2000" dirty="0">
                <a:latin typeface="Times New Roman" panose="02020603050405020304" pitchFamily="18" charset="0"/>
                <a:cs typeface="Times New Roman" panose="02020603050405020304" pitchFamily="18" charset="0"/>
              </a:rPr>
              <a:t> – синтезируется в печени.</a:t>
            </a:r>
          </a:p>
          <a:p>
            <a:r>
              <a:rPr lang="ru-RU" sz="2000" dirty="0">
                <a:latin typeface="Times New Roman" panose="02020603050405020304" pitchFamily="18" charset="0"/>
                <a:cs typeface="Times New Roman" panose="02020603050405020304" pitchFamily="18" charset="0"/>
              </a:rPr>
              <a:t>АпоВ-48 – короткий </a:t>
            </a:r>
            <a:r>
              <a:rPr lang="ru-RU" sz="2000" dirty="0" err="1">
                <a:latin typeface="Times New Roman" panose="02020603050405020304" pitchFamily="18" charset="0"/>
                <a:cs typeface="Times New Roman" panose="02020603050405020304" pitchFamily="18" charset="0"/>
              </a:rPr>
              <a:t>транскрипт</a:t>
            </a:r>
            <a:r>
              <a:rPr lang="ru-RU" sz="2000" dirty="0">
                <a:latin typeface="Times New Roman" panose="02020603050405020304" pitchFamily="18" charset="0"/>
                <a:cs typeface="Times New Roman" panose="02020603050405020304" pitchFamily="18" charset="0"/>
              </a:rPr>
              <a:t> – синтезируется в кишечнике.</a:t>
            </a:r>
          </a:p>
          <a:p>
            <a:r>
              <a:rPr lang="ru-RU" sz="2000" dirty="0">
                <a:latin typeface="Times New Roman" panose="02020603050405020304" pitchFamily="18" charset="0"/>
                <a:cs typeface="Times New Roman" panose="02020603050405020304" pitchFamily="18" charset="0"/>
              </a:rPr>
              <a:t>Синтезирующиеся белки входят в состав разных групп липопротеинов, которые в последующем идут каждый своим путем метаболизма </a:t>
            </a:r>
          </a:p>
        </p:txBody>
      </p:sp>
      <p:sp>
        <p:nvSpPr>
          <p:cNvPr id="6" name="TextBox 5">
            <a:extLst>
              <a:ext uri="{FF2B5EF4-FFF2-40B4-BE49-F238E27FC236}">
                <a16:creationId xmlns:a16="http://schemas.microsoft.com/office/drawing/2014/main" id="{82BBD310-4C7D-4E8F-8088-19858B24831E}"/>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Анализ альтернативного сплайсинга</a:t>
            </a:r>
          </a:p>
        </p:txBody>
      </p:sp>
      <p:sp>
        <p:nvSpPr>
          <p:cNvPr id="7" name="Прямоугольник 6">
            <a:extLst>
              <a:ext uri="{FF2B5EF4-FFF2-40B4-BE49-F238E27FC236}">
                <a16:creationId xmlns:a16="http://schemas.microsoft.com/office/drawing/2014/main" id="{0A2B3AE3-1791-460B-85D6-423A9E116EAF}"/>
              </a:ext>
            </a:extLst>
          </p:cNvPr>
          <p:cNvSpPr/>
          <p:nvPr/>
        </p:nvSpPr>
        <p:spPr>
          <a:xfrm>
            <a:off x="4453217" y="3244334"/>
            <a:ext cx="237566" cy="369332"/>
          </a:xfrm>
          <a:prstGeom prst="rect">
            <a:avLst/>
          </a:prstGeom>
        </p:spPr>
        <p:txBody>
          <a:bodyPr wrap="none">
            <a:spAutoFit/>
          </a:bodyPr>
          <a:lstStyle/>
          <a:p>
            <a:r>
              <a:rPr lang="ru-RU" dirty="0"/>
              <a:t> </a:t>
            </a:r>
          </a:p>
        </p:txBody>
      </p:sp>
    </p:spTree>
    <p:extLst>
      <p:ext uri="{BB962C8B-B14F-4D97-AF65-F5344CB8AC3E}">
        <p14:creationId xmlns:p14="http://schemas.microsoft.com/office/powerpoint/2010/main" val="340574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365757"/>
            <a:ext cx="9144000" cy="584775"/>
          </a:xfrm>
          <a:prstGeom prst="rect">
            <a:avLst/>
          </a:prstGeom>
          <a:noFill/>
        </p:spPr>
        <p:txBody>
          <a:bodyPr wrap="square" rtlCol="0">
            <a:spAutoFit/>
          </a:bodyPr>
          <a:lstStyle/>
          <a:p>
            <a:pPr algn="ctr"/>
            <a:r>
              <a:rPr lang="ru-RU" sz="3200" dirty="0">
                <a:latin typeface="Century Schoolbook" panose="02040604050505020304" pitchFamily="18" charset="0"/>
              </a:rPr>
              <a:t>Дозовая компенсация генов</a:t>
            </a:r>
            <a:endParaRPr lang="ru-RU" sz="2400" dirty="0">
              <a:latin typeface="Century Schoolbook" panose="02040604050505020304" pitchFamily="18" charset="0"/>
            </a:endParaRPr>
          </a:p>
        </p:txBody>
      </p:sp>
      <p:sp>
        <p:nvSpPr>
          <p:cNvPr id="5" name="Rectangle 1"/>
          <p:cNvSpPr>
            <a:spLocks noChangeArrowheads="1"/>
          </p:cNvSpPr>
          <p:nvPr/>
        </p:nvSpPr>
        <p:spPr bwMode="auto">
          <a:xfrm>
            <a:off x="4186876" y="6190271"/>
            <a:ext cx="19178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ru-RU" altLang="ru-RU" sz="1400" dirty="0" err="1">
                <a:solidFill>
                  <a:srgbClr val="000000"/>
                </a:solidFill>
                <a:latin typeface="Century Schoolbook" panose="02040604050505020304" pitchFamily="18" charset="0"/>
                <a:cs typeface="Calibri" panose="020F0502020204030204" pitchFamily="34" charset="0"/>
              </a:rPr>
              <a:t>Engreitz</a:t>
            </a:r>
            <a:r>
              <a:rPr lang="ru-RU" altLang="ru-RU" sz="1400" dirty="0">
                <a:solidFill>
                  <a:srgbClr val="000000"/>
                </a:solidFill>
                <a:latin typeface="Century Schoolbook" panose="02040604050505020304" pitchFamily="18" charset="0"/>
                <a:cs typeface="Calibri" panose="020F0502020204030204" pitchFamily="34" charset="0"/>
              </a:rPr>
              <a:t> </a:t>
            </a:r>
            <a:r>
              <a:rPr lang="ru-RU" altLang="ru-RU" sz="1400" dirty="0" err="1">
                <a:solidFill>
                  <a:srgbClr val="000000"/>
                </a:solidFill>
                <a:latin typeface="Century Schoolbook" panose="02040604050505020304" pitchFamily="18" charset="0"/>
                <a:cs typeface="Calibri" panose="020F0502020204030204" pitchFamily="34" charset="0"/>
              </a:rPr>
              <a:t>et</a:t>
            </a:r>
            <a:r>
              <a:rPr lang="ru-RU" altLang="ru-RU" sz="1400" dirty="0">
                <a:solidFill>
                  <a:srgbClr val="000000"/>
                </a:solidFill>
                <a:latin typeface="Century Schoolbook" panose="02040604050505020304" pitchFamily="18" charset="0"/>
                <a:cs typeface="Calibri" panose="020F0502020204030204" pitchFamily="34" charset="0"/>
              </a:rPr>
              <a:t> </a:t>
            </a:r>
            <a:r>
              <a:rPr lang="ru-RU" altLang="ru-RU" sz="1400" dirty="0" err="1">
                <a:solidFill>
                  <a:srgbClr val="000000"/>
                </a:solidFill>
                <a:latin typeface="Century Schoolbook" panose="02040604050505020304" pitchFamily="18" charset="0"/>
                <a:cs typeface="Calibri" panose="020F0502020204030204" pitchFamily="34" charset="0"/>
              </a:rPr>
              <a:t>al</a:t>
            </a:r>
            <a:r>
              <a:rPr lang="ru-RU" altLang="ru-RU" sz="1400" dirty="0">
                <a:solidFill>
                  <a:srgbClr val="000000"/>
                </a:solidFill>
                <a:latin typeface="Century Schoolbook" panose="02040604050505020304" pitchFamily="18" charset="0"/>
                <a:cs typeface="Calibri" panose="020F0502020204030204" pitchFamily="34" charset="0"/>
              </a:rPr>
              <a:t>., 2016 </a:t>
            </a:r>
            <a:endParaRPr lang="ru-RU" altLang="ru-RU" sz="1400" dirty="0">
              <a:latin typeface="Century Schoolbook" panose="02040604050505020304" pitchFamily="18" charset="0"/>
            </a:endParaRPr>
          </a:p>
        </p:txBody>
      </p:sp>
      <p:pic>
        <p:nvPicPr>
          <p:cNvPr id="1026" name="Picture 2" descr="https://lh6.googleusercontent.com/E1fLdmejmNyZk9Hv3VsJYG5jmdc8zxrqgCh9UDyuxRvk5D8hmCieDqMjbXrYMo_Sx0MtRznE0avKDIXk0PQ38HZ-2q_HVXKgxmXcf6ksJrnC8Dbx-CR4iUD24fYN8PNO49Hrh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048" y="2156302"/>
            <a:ext cx="5027974" cy="14217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lh3.googleusercontent.com/VCiAIhtYxTKrbVEUuL_T7v6sXDbZbHfAElmKqvkmdGUkxhiwjgQKlj_rSK9Gfykn0kO-BQTEiOVkwet9-_F7jPwgJUShetmUwLUAeVnuXEWXDdMBcuGWTz5TbbdaQVdqYojgY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48" y="4045851"/>
            <a:ext cx="5027974" cy="19209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072263"/>
            <a:ext cx="5756362" cy="830997"/>
          </a:xfrm>
          <a:prstGeom prst="rect">
            <a:avLst/>
          </a:prstGeom>
          <a:noFill/>
        </p:spPr>
        <p:txBody>
          <a:bodyPr wrap="square" rtlCol="0">
            <a:spAutoFit/>
          </a:bodyPr>
          <a:lstStyle/>
          <a:p>
            <a:pPr algn="r"/>
            <a:r>
              <a:rPr lang="en-US" sz="2400" b="1" dirty="0">
                <a:latin typeface="Century Schoolbook" panose="02040604050505020304" pitchFamily="18" charset="0"/>
              </a:rPr>
              <a:t>XIST</a:t>
            </a:r>
            <a:r>
              <a:rPr lang="ru-RU" sz="2400" dirty="0">
                <a:latin typeface="Century Schoolbook" panose="02040604050505020304" pitchFamily="18" charset="0"/>
              </a:rPr>
              <a:t> - инактивация Х хромосомы у самок млекопитающих</a:t>
            </a:r>
          </a:p>
        </p:txBody>
      </p:sp>
      <p:pic>
        <p:nvPicPr>
          <p:cNvPr id="7" name="Рисунок 6"/>
          <p:cNvPicPr>
            <a:picLocks noChangeAspect="1"/>
          </p:cNvPicPr>
          <p:nvPr/>
        </p:nvPicPr>
        <p:blipFill>
          <a:blip r:embed="rId4"/>
          <a:stretch>
            <a:fillRect/>
          </a:stretch>
        </p:blipFill>
        <p:spPr>
          <a:xfrm>
            <a:off x="6308041" y="1049982"/>
            <a:ext cx="1719399" cy="5438451"/>
          </a:xfrm>
          <a:prstGeom prst="rect">
            <a:avLst/>
          </a:prstGeom>
        </p:spPr>
      </p:pic>
      <p:sp>
        <p:nvSpPr>
          <p:cNvPr id="9" name="Номер слайда 8"/>
          <p:cNvSpPr>
            <a:spLocks noGrp="1"/>
          </p:cNvSpPr>
          <p:nvPr>
            <p:ph type="sldNum" sz="quarter" idx="12"/>
          </p:nvPr>
        </p:nvSpPr>
        <p:spPr/>
        <p:txBody>
          <a:bodyPr/>
          <a:lstStyle/>
          <a:p>
            <a:fld id="{1B37B285-CADA-4988-A3C9-9FF09363520B}" type="slidenum">
              <a:rPr lang="ru-RU" smtClean="0"/>
              <a:t>15</a:t>
            </a:fld>
            <a:endParaRPr lang="ru-RU"/>
          </a:p>
        </p:txBody>
      </p:sp>
    </p:spTree>
    <p:extLst>
      <p:ext uri="{BB962C8B-B14F-4D97-AF65-F5344CB8AC3E}">
        <p14:creationId xmlns:p14="http://schemas.microsoft.com/office/powerpoint/2010/main" val="14105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6165"/>
          <a:stretch/>
        </p:blipFill>
        <p:spPr>
          <a:xfrm>
            <a:off x="1580186" y="2055793"/>
            <a:ext cx="5710481" cy="4098880"/>
          </a:xfrm>
          <a:prstGeom prst="rect">
            <a:avLst/>
          </a:prstGeom>
        </p:spPr>
      </p:pic>
      <p:sp>
        <p:nvSpPr>
          <p:cNvPr id="6" name="Прямоугольник 5"/>
          <p:cNvSpPr/>
          <p:nvPr/>
        </p:nvSpPr>
        <p:spPr>
          <a:xfrm>
            <a:off x="6194979" y="6154675"/>
            <a:ext cx="2191377" cy="307777"/>
          </a:xfrm>
          <a:prstGeom prst="rect">
            <a:avLst/>
          </a:prstGeom>
        </p:spPr>
        <p:txBody>
          <a:bodyPr wrap="square">
            <a:spAutoFit/>
          </a:bodyPr>
          <a:lstStyle/>
          <a:p>
            <a:r>
              <a:rPr lang="en-US" sz="1400" dirty="0" err="1">
                <a:solidFill>
                  <a:srgbClr val="000000"/>
                </a:solidFill>
                <a:latin typeface="Century Schoolbook" panose="02040604050505020304" pitchFamily="18" charset="0"/>
              </a:rPr>
              <a:t>Guil</a:t>
            </a:r>
            <a:r>
              <a:rPr lang="en-US" sz="1400" dirty="0">
                <a:solidFill>
                  <a:srgbClr val="000000"/>
                </a:solidFill>
                <a:latin typeface="Century Schoolbook" panose="02040604050505020304" pitchFamily="18" charset="0"/>
              </a:rPr>
              <a:t> and </a:t>
            </a:r>
            <a:r>
              <a:rPr lang="en-US" sz="1400" dirty="0" err="1">
                <a:solidFill>
                  <a:srgbClr val="000000"/>
                </a:solidFill>
                <a:latin typeface="Century Schoolbook" panose="02040604050505020304" pitchFamily="18" charset="0"/>
              </a:rPr>
              <a:t>Esteller</a:t>
            </a:r>
            <a:r>
              <a:rPr lang="en-US" sz="1400" dirty="0">
                <a:solidFill>
                  <a:srgbClr val="000000"/>
                </a:solidFill>
                <a:latin typeface="Century Schoolbook" panose="02040604050505020304" pitchFamily="18" charset="0"/>
              </a:rPr>
              <a:t>, 2012</a:t>
            </a:r>
            <a:endParaRPr lang="ru-RU" sz="1400" dirty="0">
              <a:latin typeface="Century Schoolbook" panose="02040604050505020304" pitchFamily="18" charset="0"/>
            </a:endParaRPr>
          </a:p>
        </p:txBody>
      </p:sp>
      <p:sp>
        <p:nvSpPr>
          <p:cNvPr id="7" name="TextBox 6"/>
          <p:cNvSpPr txBox="1"/>
          <p:nvPr/>
        </p:nvSpPr>
        <p:spPr>
          <a:xfrm>
            <a:off x="1" y="365757"/>
            <a:ext cx="9144000" cy="584775"/>
          </a:xfrm>
          <a:prstGeom prst="rect">
            <a:avLst/>
          </a:prstGeom>
          <a:noFill/>
        </p:spPr>
        <p:txBody>
          <a:bodyPr wrap="square" rtlCol="0">
            <a:spAutoFit/>
          </a:bodyPr>
          <a:lstStyle/>
          <a:p>
            <a:pPr algn="ctr"/>
            <a:r>
              <a:rPr lang="ru-RU" sz="3200" dirty="0">
                <a:latin typeface="Century Schoolbook" panose="02040604050505020304" pitchFamily="18" charset="0"/>
              </a:rPr>
              <a:t>Активация транскрипции</a:t>
            </a:r>
            <a:endParaRPr lang="ru-RU" sz="2400" dirty="0">
              <a:latin typeface="Century Schoolbook" panose="02040604050505020304" pitchFamily="18" charset="0"/>
            </a:endParaRPr>
          </a:p>
        </p:txBody>
      </p:sp>
      <p:sp>
        <p:nvSpPr>
          <p:cNvPr id="8" name="TextBox 7"/>
          <p:cNvSpPr txBox="1"/>
          <p:nvPr/>
        </p:nvSpPr>
        <p:spPr>
          <a:xfrm>
            <a:off x="0" y="1275804"/>
            <a:ext cx="5939246" cy="461665"/>
          </a:xfrm>
          <a:prstGeom prst="rect">
            <a:avLst/>
          </a:prstGeom>
          <a:noFill/>
        </p:spPr>
        <p:txBody>
          <a:bodyPr wrap="square" rtlCol="0">
            <a:spAutoFit/>
          </a:bodyPr>
          <a:lstStyle/>
          <a:p>
            <a:pPr algn="ctr"/>
            <a:r>
              <a:rPr lang="en-US" sz="2400" b="1" dirty="0">
                <a:latin typeface="Century Schoolbook" panose="02040604050505020304" pitchFamily="18" charset="0"/>
              </a:rPr>
              <a:t>HOTTIP</a:t>
            </a:r>
            <a:r>
              <a:rPr lang="en-US" sz="2400" dirty="0">
                <a:latin typeface="Century Schoolbook" panose="02040604050505020304" pitchFamily="18" charset="0"/>
              </a:rPr>
              <a:t> – </a:t>
            </a:r>
            <a:r>
              <a:rPr lang="ru-RU" sz="2400" dirty="0">
                <a:latin typeface="Century Schoolbook" panose="02040604050505020304" pitchFamily="18" charset="0"/>
              </a:rPr>
              <a:t>активация генов </a:t>
            </a:r>
            <a:r>
              <a:rPr lang="en-US" sz="2400" i="1" dirty="0">
                <a:latin typeface="Century Schoolbook" panose="02040604050505020304" pitchFamily="18" charset="0"/>
              </a:rPr>
              <a:t>HOXA</a:t>
            </a:r>
            <a:endParaRPr lang="ru-RU" sz="2400" i="1" dirty="0">
              <a:latin typeface="Century Schoolbook" panose="02040604050505020304" pitchFamily="18" charset="0"/>
            </a:endParaRPr>
          </a:p>
        </p:txBody>
      </p:sp>
      <p:sp>
        <p:nvSpPr>
          <p:cNvPr id="10" name="Номер слайда 9"/>
          <p:cNvSpPr>
            <a:spLocks noGrp="1"/>
          </p:cNvSpPr>
          <p:nvPr>
            <p:ph type="sldNum" sz="quarter" idx="12"/>
          </p:nvPr>
        </p:nvSpPr>
        <p:spPr/>
        <p:txBody>
          <a:bodyPr/>
          <a:lstStyle/>
          <a:p>
            <a:fld id="{1B37B285-CADA-4988-A3C9-9FF09363520B}" type="slidenum">
              <a:rPr lang="ru-RU" smtClean="0"/>
              <a:t>16</a:t>
            </a:fld>
            <a:endParaRPr lang="ru-RU"/>
          </a:p>
        </p:txBody>
      </p:sp>
    </p:spTree>
    <p:extLst>
      <p:ext uri="{BB962C8B-B14F-4D97-AF65-F5344CB8AC3E}">
        <p14:creationId xmlns:p14="http://schemas.microsoft.com/office/powerpoint/2010/main" val="71220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4676232" y="1482294"/>
            <a:ext cx="3457575" cy="4343400"/>
          </a:xfrm>
          <a:prstGeom prst="rect">
            <a:avLst/>
          </a:prstGeom>
        </p:spPr>
      </p:pic>
      <p:sp>
        <p:nvSpPr>
          <p:cNvPr id="6" name="Прямоугольник 5"/>
          <p:cNvSpPr/>
          <p:nvPr/>
        </p:nvSpPr>
        <p:spPr>
          <a:xfrm>
            <a:off x="6194979" y="6154675"/>
            <a:ext cx="2191377" cy="307777"/>
          </a:xfrm>
          <a:prstGeom prst="rect">
            <a:avLst/>
          </a:prstGeom>
        </p:spPr>
        <p:txBody>
          <a:bodyPr wrap="square">
            <a:spAutoFit/>
          </a:bodyPr>
          <a:lstStyle/>
          <a:p>
            <a:r>
              <a:rPr lang="en-US" sz="1400" dirty="0">
                <a:solidFill>
                  <a:srgbClr val="000000"/>
                </a:solidFill>
                <a:latin typeface="Century Schoolbook" panose="02040604050505020304" pitchFamily="18" charset="0"/>
              </a:rPr>
              <a:t>Mercer, 2009</a:t>
            </a:r>
            <a:endParaRPr lang="ru-RU" sz="1400" dirty="0">
              <a:latin typeface="Century Schoolbook" panose="02040604050505020304" pitchFamily="18" charset="0"/>
            </a:endParaRPr>
          </a:p>
        </p:txBody>
      </p:sp>
      <p:sp>
        <p:nvSpPr>
          <p:cNvPr id="7" name="TextBox 6"/>
          <p:cNvSpPr txBox="1"/>
          <p:nvPr/>
        </p:nvSpPr>
        <p:spPr>
          <a:xfrm>
            <a:off x="1" y="365757"/>
            <a:ext cx="9144000" cy="584775"/>
          </a:xfrm>
          <a:prstGeom prst="rect">
            <a:avLst/>
          </a:prstGeom>
          <a:noFill/>
        </p:spPr>
        <p:txBody>
          <a:bodyPr wrap="square" rtlCol="0">
            <a:spAutoFit/>
          </a:bodyPr>
          <a:lstStyle/>
          <a:p>
            <a:pPr algn="ctr"/>
            <a:r>
              <a:rPr lang="ru-RU" sz="3200" dirty="0">
                <a:latin typeface="Century Schoolbook" panose="02040604050505020304" pitchFamily="18" charset="0"/>
              </a:rPr>
              <a:t>Формирование гетерохроматина</a:t>
            </a:r>
            <a:endParaRPr lang="ru-RU" sz="2400" dirty="0">
              <a:latin typeface="Century Schoolbook" panose="02040604050505020304" pitchFamily="18" charset="0"/>
            </a:endParaRPr>
          </a:p>
        </p:txBody>
      </p:sp>
      <p:sp>
        <p:nvSpPr>
          <p:cNvPr id="8" name="TextBox 7"/>
          <p:cNvSpPr txBox="1"/>
          <p:nvPr/>
        </p:nvSpPr>
        <p:spPr>
          <a:xfrm>
            <a:off x="226425" y="1284513"/>
            <a:ext cx="4824549" cy="1200329"/>
          </a:xfrm>
          <a:prstGeom prst="rect">
            <a:avLst/>
          </a:prstGeom>
          <a:noFill/>
        </p:spPr>
        <p:txBody>
          <a:bodyPr wrap="square" rtlCol="0">
            <a:spAutoFit/>
          </a:bodyPr>
          <a:lstStyle/>
          <a:p>
            <a:r>
              <a:rPr lang="en-US" sz="2400" b="1" dirty="0">
                <a:latin typeface="Century Schoolbook" panose="02040604050505020304" pitchFamily="18" charset="0"/>
              </a:rPr>
              <a:t>HOTAIR, Kcnqot1 </a:t>
            </a:r>
            <a:r>
              <a:rPr lang="en-US" sz="2400" dirty="0">
                <a:latin typeface="Century Schoolbook" panose="02040604050505020304" pitchFamily="18" charset="0"/>
              </a:rPr>
              <a:t>– </a:t>
            </a:r>
            <a:r>
              <a:rPr lang="ru-RU" sz="2400" dirty="0">
                <a:latin typeface="Century Schoolbook" panose="02040604050505020304" pitchFamily="18" charset="0"/>
              </a:rPr>
              <a:t>привлечение факторов ремоделирования хроматина </a:t>
            </a:r>
            <a:endParaRPr lang="ru-RU" sz="2400" i="1" dirty="0">
              <a:latin typeface="Century Schoolbook" panose="02040604050505020304" pitchFamily="18" charset="0"/>
            </a:endParaRPr>
          </a:p>
        </p:txBody>
      </p:sp>
      <p:sp>
        <p:nvSpPr>
          <p:cNvPr id="10" name="Номер слайда 9"/>
          <p:cNvSpPr>
            <a:spLocks noGrp="1"/>
          </p:cNvSpPr>
          <p:nvPr>
            <p:ph type="sldNum" sz="quarter" idx="12"/>
          </p:nvPr>
        </p:nvSpPr>
        <p:spPr/>
        <p:txBody>
          <a:bodyPr/>
          <a:lstStyle/>
          <a:p>
            <a:fld id="{1B37B285-CADA-4988-A3C9-9FF09363520B}" type="slidenum">
              <a:rPr lang="ru-RU" smtClean="0"/>
              <a:t>17</a:t>
            </a:fld>
            <a:endParaRPr lang="ru-RU"/>
          </a:p>
        </p:txBody>
      </p:sp>
    </p:spTree>
    <p:extLst>
      <p:ext uri="{BB962C8B-B14F-4D97-AF65-F5344CB8AC3E}">
        <p14:creationId xmlns:p14="http://schemas.microsoft.com/office/powerpoint/2010/main" val="35625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365757"/>
            <a:ext cx="9144000" cy="584775"/>
          </a:xfrm>
          <a:prstGeom prst="rect">
            <a:avLst/>
          </a:prstGeom>
          <a:noFill/>
        </p:spPr>
        <p:txBody>
          <a:bodyPr wrap="square" rtlCol="0">
            <a:spAutoFit/>
          </a:bodyPr>
          <a:lstStyle/>
          <a:p>
            <a:pPr algn="ctr"/>
            <a:r>
              <a:rPr lang="ru-RU" sz="3200" dirty="0" err="1">
                <a:latin typeface="Century Schoolbook" panose="02040604050505020304" pitchFamily="18" charset="0"/>
              </a:rPr>
              <a:t>микроРНК</a:t>
            </a:r>
            <a:r>
              <a:rPr lang="ru-RU" sz="3200" dirty="0">
                <a:latin typeface="Century Schoolbook" panose="02040604050505020304" pitchFamily="18" charset="0"/>
              </a:rPr>
              <a:t> и </a:t>
            </a:r>
            <a:r>
              <a:rPr lang="ru-RU" sz="3200" dirty="0" err="1">
                <a:latin typeface="Century Schoolbook" panose="02040604050505020304" pitchFamily="18" charset="0"/>
              </a:rPr>
              <a:t>пиРНК</a:t>
            </a:r>
            <a:r>
              <a:rPr lang="ru-RU" sz="3200" dirty="0">
                <a:latin typeface="Century Schoolbook" panose="02040604050505020304" pitchFamily="18" charset="0"/>
              </a:rPr>
              <a:t> работают в ядре </a:t>
            </a:r>
            <a:endParaRPr lang="ru-RU" sz="2400" dirty="0">
              <a:latin typeface="Century Schoolbook" panose="02040604050505020304" pitchFamily="18" charset="0"/>
            </a:endParaRPr>
          </a:p>
        </p:txBody>
      </p:sp>
      <p:pic>
        <p:nvPicPr>
          <p:cNvPr id="9" name="Рисунок 8"/>
          <p:cNvPicPr>
            <a:picLocks noChangeAspect="1"/>
          </p:cNvPicPr>
          <p:nvPr/>
        </p:nvPicPr>
        <p:blipFill>
          <a:blip r:embed="rId2"/>
          <a:stretch>
            <a:fillRect/>
          </a:stretch>
        </p:blipFill>
        <p:spPr>
          <a:xfrm>
            <a:off x="561159" y="1674682"/>
            <a:ext cx="4077324" cy="3890100"/>
          </a:xfrm>
          <a:prstGeom prst="rect">
            <a:avLst/>
          </a:prstGeom>
        </p:spPr>
      </p:pic>
      <p:sp>
        <p:nvSpPr>
          <p:cNvPr id="11" name="Прямоугольник 10"/>
          <p:cNvSpPr/>
          <p:nvPr/>
        </p:nvSpPr>
        <p:spPr>
          <a:xfrm>
            <a:off x="3164396" y="5978285"/>
            <a:ext cx="2191377" cy="307777"/>
          </a:xfrm>
          <a:prstGeom prst="rect">
            <a:avLst/>
          </a:prstGeom>
        </p:spPr>
        <p:txBody>
          <a:bodyPr wrap="square">
            <a:spAutoFit/>
          </a:bodyPr>
          <a:lstStyle/>
          <a:p>
            <a:r>
              <a:rPr lang="en-US" sz="1400" dirty="0">
                <a:solidFill>
                  <a:srgbClr val="000000"/>
                </a:solidFill>
                <a:latin typeface="Century Schoolbook" panose="02040604050505020304" pitchFamily="18" charset="0"/>
              </a:rPr>
              <a:t>Roberts, 2014</a:t>
            </a:r>
            <a:endParaRPr lang="ru-RU" sz="1400" dirty="0">
              <a:latin typeface="Century Schoolbook" panose="02040604050505020304" pitchFamily="18" charset="0"/>
            </a:endParaRPr>
          </a:p>
        </p:txBody>
      </p:sp>
      <p:pic>
        <p:nvPicPr>
          <p:cNvPr id="12" name="Picture 2"/>
          <p:cNvPicPr>
            <a:picLocks noChangeAspect="1" noChangeArrowheads="1"/>
          </p:cNvPicPr>
          <p:nvPr/>
        </p:nvPicPr>
        <p:blipFill rotWithShape="1">
          <a:blip r:embed="rId3"/>
          <a:srcRect t="23283"/>
          <a:stretch/>
        </p:blipFill>
        <p:spPr bwMode="auto">
          <a:xfrm>
            <a:off x="4626591" y="2738305"/>
            <a:ext cx="4287495" cy="1074136"/>
          </a:xfrm>
          <a:prstGeom prst="rect">
            <a:avLst/>
          </a:prstGeom>
          <a:noFill/>
          <a:ln w="9525">
            <a:noFill/>
            <a:miter lim="800000"/>
            <a:headEnd/>
            <a:tailEnd/>
          </a:ln>
          <a:effectLst/>
        </p:spPr>
      </p:pic>
      <p:sp>
        <p:nvSpPr>
          <p:cNvPr id="13" name="Прямоугольник 12"/>
          <p:cNvSpPr/>
          <p:nvPr/>
        </p:nvSpPr>
        <p:spPr>
          <a:xfrm>
            <a:off x="6626063" y="5973930"/>
            <a:ext cx="2191377" cy="307777"/>
          </a:xfrm>
          <a:prstGeom prst="rect">
            <a:avLst/>
          </a:prstGeom>
        </p:spPr>
        <p:txBody>
          <a:bodyPr wrap="square">
            <a:spAutoFit/>
          </a:bodyPr>
          <a:lstStyle/>
          <a:p>
            <a:r>
              <a:rPr lang="en-US" sz="1400" dirty="0" err="1">
                <a:solidFill>
                  <a:srgbClr val="000000"/>
                </a:solidFill>
                <a:latin typeface="Century Schoolbook" panose="02040604050505020304" pitchFamily="18" charset="0"/>
              </a:rPr>
              <a:t>Rajasethupathy</a:t>
            </a:r>
            <a:r>
              <a:rPr lang="en-US" sz="1400" dirty="0">
                <a:solidFill>
                  <a:srgbClr val="000000"/>
                </a:solidFill>
                <a:latin typeface="Century Schoolbook" panose="02040604050505020304" pitchFamily="18" charset="0"/>
              </a:rPr>
              <a:t>, 2012</a:t>
            </a:r>
            <a:endParaRPr lang="ru-RU" sz="1400" dirty="0">
              <a:latin typeface="Century Schoolbook" panose="02040604050505020304" pitchFamily="18" charset="0"/>
            </a:endParaRPr>
          </a:p>
        </p:txBody>
      </p:sp>
      <p:sp>
        <p:nvSpPr>
          <p:cNvPr id="10" name="Номер слайда 9"/>
          <p:cNvSpPr>
            <a:spLocks noGrp="1"/>
          </p:cNvSpPr>
          <p:nvPr>
            <p:ph type="sldNum" sz="quarter" idx="12"/>
          </p:nvPr>
        </p:nvSpPr>
        <p:spPr/>
        <p:txBody>
          <a:bodyPr/>
          <a:lstStyle/>
          <a:p>
            <a:fld id="{1B37B285-CADA-4988-A3C9-9FF09363520B}" type="slidenum">
              <a:rPr lang="ru-RU" smtClean="0"/>
              <a:t>18</a:t>
            </a:fld>
            <a:endParaRPr lang="ru-RU"/>
          </a:p>
        </p:txBody>
      </p:sp>
    </p:spTree>
    <p:extLst>
      <p:ext uri="{BB962C8B-B14F-4D97-AF65-F5344CB8AC3E}">
        <p14:creationId xmlns:p14="http://schemas.microsoft.com/office/powerpoint/2010/main" val="1818271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65757"/>
            <a:ext cx="9144000" cy="584775"/>
          </a:xfrm>
          <a:prstGeom prst="rect">
            <a:avLst/>
          </a:prstGeom>
          <a:noFill/>
        </p:spPr>
        <p:txBody>
          <a:bodyPr wrap="square" rtlCol="0">
            <a:spAutoFit/>
          </a:bodyPr>
          <a:lstStyle/>
          <a:p>
            <a:pPr algn="ctr"/>
            <a:r>
              <a:rPr lang="ru-RU" sz="3200" dirty="0">
                <a:latin typeface="Century Schoolbook" panose="02040604050505020304" pitchFamily="18" charset="0"/>
              </a:rPr>
              <a:t>Организация ядерных структур</a:t>
            </a:r>
            <a:endParaRPr lang="ru-RU" sz="2400" dirty="0">
              <a:latin typeface="Century Schoolbook" panose="02040604050505020304" pitchFamily="18" charset="0"/>
            </a:endParaRPr>
          </a:p>
        </p:txBody>
      </p:sp>
      <p:pic>
        <p:nvPicPr>
          <p:cNvPr id="21506" name="Picture 2" descr="https://lh5.googleusercontent.com/IBEYb0TwUwmJGlTI8_5_trQ4pAsRH2e8t84Kx-endY1wjau_PWjGxe8BPzMIVx2Szcoh6gF4z_Os9djcIGBWZtULTVic15Ntzp_vLhNrdsvVrm3BglYTeMi5PsDB3z5IYyx7t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5" y="1283960"/>
            <a:ext cx="36766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lh5.googleusercontent.com/j95921BQI6N9j7mXMAq6FsbGINc-zUkyE7opBFGWyC1ERcEM6spSzNzY3yGP1nFbvQn6Wq9FR8ILBWBMuoo1BG-5UkEOzerMrInd44jMwAPEeJ6Cae1btPjVTIYwSevHZ1uyo2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2" y="3794071"/>
            <a:ext cx="3667125" cy="221932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839098" y="6013397"/>
            <a:ext cx="2457179" cy="369332"/>
          </a:xfrm>
          <a:prstGeom prst="rect">
            <a:avLst/>
          </a:prstGeom>
        </p:spPr>
        <p:txBody>
          <a:bodyPr wrap="square">
            <a:spAutoFit/>
          </a:bodyPr>
          <a:lstStyle/>
          <a:p>
            <a:r>
              <a:rPr lang="en-US" dirty="0" err="1">
                <a:solidFill>
                  <a:srgbClr val="000000"/>
                </a:solidFill>
                <a:latin typeface="Century Schoolbook" panose="02040604050505020304" pitchFamily="18" charset="0"/>
              </a:rPr>
              <a:t>Engreitz</a:t>
            </a:r>
            <a:r>
              <a:rPr lang="en-US" dirty="0">
                <a:solidFill>
                  <a:srgbClr val="000000"/>
                </a:solidFill>
                <a:latin typeface="Century Schoolbook" panose="02040604050505020304" pitchFamily="18" charset="0"/>
              </a:rPr>
              <a:t> et al., 2016 </a:t>
            </a:r>
            <a:endParaRPr lang="en-US" dirty="0">
              <a:latin typeface="Century Schoolbook" panose="02040604050505020304" pitchFamily="18" charset="0"/>
            </a:endParaRPr>
          </a:p>
        </p:txBody>
      </p:sp>
      <p:sp>
        <p:nvSpPr>
          <p:cNvPr id="8" name="TextBox 7"/>
          <p:cNvSpPr txBox="1"/>
          <p:nvPr/>
        </p:nvSpPr>
        <p:spPr>
          <a:xfrm>
            <a:off x="3" y="1789609"/>
            <a:ext cx="4319451" cy="461665"/>
          </a:xfrm>
          <a:prstGeom prst="rect">
            <a:avLst/>
          </a:prstGeom>
          <a:noFill/>
        </p:spPr>
        <p:txBody>
          <a:bodyPr wrap="square" rtlCol="0">
            <a:spAutoFit/>
          </a:bodyPr>
          <a:lstStyle/>
          <a:p>
            <a:pPr algn="ctr"/>
            <a:r>
              <a:rPr lang="en-US" sz="2400" b="1" dirty="0">
                <a:latin typeface="Century Schoolbook" panose="02040604050505020304" pitchFamily="18" charset="0"/>
              </a:rPr>
              <a:t>MALAT1</a:t>
            </a:r>
            <a:r>
              <a:rPr lang="en-US" sz="2400" dirty="0">
                <a:latin typeface="Century Schoolbook" panose="02040604050505020304" pitchFamily="18" charset="0"/>
              </a:rPr>
              <a:t> – </a:t>
            </a:r>
            <a:r>
              <a:rPr lang="ru-RU" sz="2400" dirty="0" err="1">
                <a:latin typeface="Century Schoolbook" panose="02040604050505020304" pitchFamily="18" charset="0"/>
              </a:rPr>
              <a:t>спеклы</a:t>
            </a:r>
            <a:endParaRPr lang="ru-RU" sz="2400" i="1" dirty="0">
              <a:latin typeface="Century Schoolbook" panose="02040604050505020304" pitchFamily="18" charset="0"/>
            </a:endParaRPr>
          </a:p>
        </p:txBody>
      </p:sp>
      <p:sp>
        <p:nvSpPr>
          <p:cNvPr id="10" name="TextBox 9"/>
          <p:cNvSpPr txBox="1"/>
          <p:nvPr/>
        </p:nvSpPr>
        <p:spPr>
          <a:xfrm>
            <a:off x="2" y="4554580"/>
            <a:ext cx="4319451" cy="461665"/>
          </a:xfrm>
          <a:prstGeom prst="rect">
            <a:avLst/>
          </a:prstGeom>
          <a:noFill/>
        </p:spPr>
        <p:txBody>
          <a:bodyPr wrap="square" rtlCol="0">
            <a:spAutoFit/>
          </a:bodyPr>
          <a:lstStyle/>
          <a:p>
            <a:pPr algn="ctr"/>
            <a:r>
              <a:rPr lang="en-US" sz="2400" b="1" dirty="0">
                <a:latin typeface="Century Schoolbook" panose="02040604050505020304" pitchFamily="18" charset="0"/>
              </a:rPr>
              <a:t>NEAT1</a:t>
            </a:r>
            <a:r>
              <a:rPr lang="en-US" sz="2400" dirty="0">
                <a:latin typeface="Century Schoolbook" panose="02040604050505020304" pitchFamily="18" charset="0"/>
              </a:rPr>
              <a:t> – </a:t>
            </a:r>
            <a:r>
              <a:rPr lang="ru-RU" sz="2400" dirty="0" err="1">
                <a:latin typeface="Century Schoolbook" panose="02040604050505020304" pitchFamily="18" charset="0"/>
              </a:rPr>
              <a:t>параспеклы</a:t>
            </a:r>
            <a:endParaRPr lang="ru-RU" sz="2400" i="1" dirty="0">
              <a:latin typeface="Century Schoolbook" panose="02040604050505020304" pitchFamily="18" charset="0"/>
            </a:endParaRPr>
          </a:p>
        </p:txBody>
      </p:sp>
      <p:sp>
        <p:nvSpPr>
          <p:cNvPr id="6" name="Номер слайда 5"/>
          <p:cNvSpPr>
            <a:spLocks noGrp="1"/>
          </p:cNvSpPr>
          <p:nvPr>
            <p:ph type="sldNum" sz="quarter" idx="12"/>
          </p:nvPr>
        </p:nvSpPr>
        <p:spPr/>
        <p:txBody>
          <a:bodyPr/>
          <a:lstStyle/>
          <a:p>
            <a:fld id="{1B37B285-CADA-4988-A3C9-9FF09363520B}" type="slidenum">
              <a:rPr lang="ru-RU" smtClean="0"/>
              <a:t>19</a:t>
            </a:fld>
            <a:endParaRPr lang="ru-RU"/>
          </a:p>
        </p:txBody>
      </p:sp>
    </p:spTree>
    <p:extLst>
      <p:ext uri="{BB962C8B-B14F-4D97-AF65-F5344CB8AC3E}">
        <p14:creationId xmlns:p14="http://schemas.microsoft.com/office/powerpoint/2010/main" val="354019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72D9A-7611-4445-876F-2A84EA5D2EAB}"/>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Организация</a:t>
            </a:r>
          </a:p>
        </p:txBody>
      </p:sp>
      <p:sp>
        <p:nvSpPr>
          <p:cNvPr id="3" name="TextBox 2">
            <a:extLst>
              <a:ext uri="{FF2B5EF4-FFF2-40B4-BE49-F238E27FC236}">
                <a16:creationId xmlns:a16="http://schemas.microsoft.com/office/drawing/2014/main" id="{C3B0DBA8-D7CD-48DA-9138-DFED3258B3D7}"/>
              </a:ext>
            </a:extLst>
          </p:cNvPr>
          <p:cNvSpPr txBox="1"/>
          <p:nvPr/>
        </p:nvSpPr>
        <p:spPr>
          <a:xfrm>
            <a:off x="395926" y="1904214"/>
            <a:ext cx="8323868" cy="3785652"/>
          </a:xfrm>
          <a:prstGeom prst="rect">
            <a:avLst/>
          </a:prstGeom>
          <a:noFill/>
        </p:spPr>
        <p:txBody>
          <a:bodyPr wrap="square" rtlCol="0">
            <a:spAutoFit/>
          </a:bodyPr>
          <a:lstStyle/>
          <a:p>
            <a:pPr marL="457200" indent="-457200">
              <a:buAutoNum type="arabicPeriod"/>
            </a:pPr>
            <a:r>
              <a:rPr lang="ru-RU" sz="2000" dirty="0">
                <a:latin typeface="Tahoma" panose="020B0604030504040204" pitchFamily="34" charset="0"/>
                <a:ea typeface="Tahoma" panose="020B0604030504040204" pitchFamily="34" charset="0"/>
                <a:cs typeface="Tahoma" panose="020B0604030504040204" pitchFamily="34" charset="0"/>
              </a:rPr>
              <a:t>Просьба всем слушателям курса убедиться, что Вы записаны на этот курс официально. В противном случае могут возникнуть проблемы с получением зачета. </a:t>
            </a:r>
          </a:p>
          <a:p>
            <a:pPr marL="457200" indent="-457200">
              <a:buAutoNum type="arabicPeriod"/>
            </a:pPr>
            <a:r>
              <a:rPr lang="ru-RU" sz="2000" dirty="0">
                <a:latin typeface="Tahoma" panose="020B0604030504040204" pitchFamily="34" charset="0"/>
                <a:ea typeface="Tahoma" panose="020B0604030504040204" pitchFamily="34" charset="0"/>
                <a:cs typeface="Tahoma" panose="020B0604030504040204" pitchFamily="34" charset="0"/>
              </a:rPr>
              <a:t>Обратите, пожалуйста, особое внимание на оформление домашних заданий. Тема письма: МФК2020 Имя Фамилия ДЗ4. Название файла: МФК2020 Имя Фамилия ДЗ4. Старайтесь формулировать само задание, кратко описать входные данные, излагайте шаги, которые Вы делаете при выполнении задания, какими ресурсами Вы пользуетесь, программами, какие используете настройки, меняете ли какие-то параметры. Далее излагайте полученные результаты. В конце сформулируйте выводы, сделанные на основании полученных результатов. </a:t>
            </a:r>
          </a:p>
        </p:txBody>
      </p:sp>
    </p:spTree>
    <p:extLst>
      <p:ext uri="{BB962C8B-B14F-4D97-AF65-F5344CB8AC3E}">
        <p14:creationId xmlns:p14="http://schemas.microsoft.com/office/powerpoint/2010/main" val="2175742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423DD75-BEAF-4262-8C3E-F3D3E87D6BF1}"/>
              </a:ext>
            </a:extLst>
          </p:cNvPr>
          <p:cNvPicPr>
            <a:picLocks noChangeAspect="1"/>
          </p:cNvPicPr>
          <p:nvPr/>
        </p:nvPicPr>
        <p:blipFill>
          <a:blip r:embed="rId2"/>
          <a:stretch>
            <a:fillRect/>
          </a:stretch>
        </p:blipFill>
        <p:spPr>
          <a:xfrm>
            <a:off x="104775" y="1360311"/>
            <a:ext cx="8934450" cy="4476750"/>
          </a:xfrm>
          <a:prstGeom prst="rect">
            <a:avLst/>
          </a:prstGeom>
        </p:spPr>
      </p:pic>
      <p:sp>
        <p:nvSpPr>
          <p:cNvPr id="3" name="TextBox 2">
            <a:extLst>
              <a:ext uri="{FF2B5EF4-FFF2-40B4-BE49-F238E27FC236}">
                <a16:creationId xmlns:a16="http://schemas.microsoft.com/office/drawing/2014/main" id="{9C10C8C6-8C7E-4846-81B8-90C7D979AD2A}"/>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Обработка данных</a:t>
            </a:r>
          </a:p>
        </p:txBody>
      </p:sp>
    </p:spTree>
    <p:extLst>
      <p:ext uri="{BB962C8B-B14F-4D97-AF65-F5344CB8AC3E}">
        <p14:creationId xmlns:p14="http://schemas.microsoft.com/office/powerpoint/2010/main" val="4994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2472F63-480C-4ADE-B3C9-70C5E9E39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45" y="4336479"/>
            <a:ext cx="4795374" cy="2257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0C55E1-4E01-4F1B-A288-3C869B49E420}"/>
              </a:ext>
            </a:extLst>
          </p:cNvPr>
          <p:cNvSpPr txBox="1"/>
          <p:nvPr/>
        </p:nvSpPr>
        <p:spPr>
          <a:xfrm>
            <a:off x="-141405" y="290460"/>
            <a:ext cx="9144000" cy="1077218"/>
          </a:xfrm>
          <a:prstGeom prst="rect">
            <a:avLst/>
          </a:prstGeom>
          <a:noFill/>
        </p:spPr>
        <p:txBody>
          <a:bodyPr wrap="square" rtlCol="0">
            <a:spAutoFit/>
          </a:bodyPr>
          <a:lstStyle/>
          <a:p>
            <a:pPr algn="ctr"/>
            <a:r>
              <a:rPr lang="en-US" sz="3200" dirty="0">
                <a:latin typeface="Century Schoolbook" panose="02040604050505020304" pitchFamily="18" charset="0"/>
              </a:rPr>
              <a:t>Hi-C – </a:t>
            </a:r>
            <a:r>
              <a:rPr lang="ru-RU" sz="3200" dirty="0">
                <a:latin typeface="Century Schoolbook" panose="02040604050505020304" pitchFamily="18" charset="0"/>
              </a:rPr>
              <a:t>определение пространственной организации генома</a:t>
            </a:r>
            <a:endParaRPr lang="ru-RU" sz="2400" dirty="0">
              <a:latin typeface="Century Schoolbook" panose="02040604050505020304" pitchFamily="18" charset="0"/>
            </a:endParaRPr>
          </a:p>
        </p:txBody>
      </p:sp>
      <p:pic>
        <p:nvPicPr>
          <p:cNvPr id="1028" name="Picture 4">
            <a:extLst>
              <a:ext uri="{FF2B5EF4-FFF2-40B4-BE49-F238E27FC236}">
                <a16:creationId xmlns:a16="http://schemas.microsoft.com/office/drawing/2014/main" id="{55E72C43-B496-44F0-A8E8-BA5D05AACA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203"/>
          <a:stretch/>
        </p:blipFill>
        <p:spPr bwMode="auto">
          <a:xfrm>
            <a:off x="1747788" y="1353608"/>
            <a:ext cx="5648423" cy="246881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6E3EBDA7-D58B-4F49-A499-2D6E84EB9E98}"/>
              </a:ext>
            </a:extLst>
          </p:cNvPr>
          <p:cNvSpPr/>
          <p:nvPr/>
        </p:nvSpPr>
        <p:spPr>
          <a:xfrm>
            <a:off x="280446" y="3839289"/>
            <a:ext cx="5517037" cy="261610"/>
          </a:xfrm>
          <a:prstGeom prst="rect">
            <a:avLst/>
          </a:prstGeom>
        </p:spPr>
        <p:txBody>
          <a:bodyPr wrap="square">
            <a:spAutoFit/>
          </a:bodyPr>
          <a:lstStyle/>
          <a:p>
            <a:r>
              <a:rPr lang="en-US" sz="1100" dirty="0">
                <a:hlinkClick r:id="rId4"/>
              </a:rPr>
              <a:t>https://journals.plos.org/ploscompbiol/article/figure?id=10.1371/journal.pcbi.1004221.g001</a:t>
            </a:r>
            <a:endParaRPr lang="ru-RU" sz="1100" dirty="0"/>
          </a:p>
        </p:txBody>
      </p:sp>
      <p:pic>
        <p:nvPicPr>
          <p:cNvPr id="4" name="Рисунок 3">
            <a:extLst>
              <a:ext uri="{FF2B5EF4-FFF2-40B4-BE49-F238E27FC236}">
                <a16:creationId xmlns:a16="http://schemas.microsoft.com/office/drawing/2014/main" id="{160096D3-6360-47FD-BC0F-8504CA7940F0}"/>
              </a:ext>
            </a:extLst>
          </p:cNvPr>
          <p:cNvPicPr>
            <a:picLocks noChangeAspect="1"/>
          </p:cNvPicPr>
          <p:nvPr/>
        </p:nvPicPr>
        <p:blipFill>
          <a:blip r:embed="rId5"/>
          <a:stretch>
            <a:fillRect/>
          </a:stretch>
        </p:blipFill>
        <p:spPr>
          <a:xfrm>
            <a:off x="5062191" y="4110238"/>
            <a:ext cx="3949831" cy="2674119"/>
          </a:xfrm>
          <a:prstGeom prst="rect">
            <a:avLst/>
          </a:prstGeom>
        </p:spPr>
      </p:pic>
    </p:spTree>
    <p:extLst>
      <p:ext uri="{BB962C8B-B14F-4D97-AF65-F5344CB8AC3E}">
        <p14:creationId xmlns:p14="http://schemas.microsoft.com/office/powerpoint/2010/main" val="3272564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FEFC9AC-CB21-431C-8E7A-78F9E4782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56" y="870065"/>
            <a:ext cx="7349176" cy="55118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856578-3835-4F97-90AA-50B07D0DF75E}"/>
              </a:ext>
            </a:extLst>
          </p:cNvPr>
          <p:cNvSpPr txBox="1"/>
          <p:nvPr/>
        </p:nvSpPr>
        <p:spPr>
          <a:xfrm>
            <a:off x="-141405" y="290460"/>
            <a:ext cx="9144000" cy="584775"/>
          </a:xfrm>
          <a:prstGeom prst="rect">
            <a:avLst/>
          </a:prstGeom>
          <a:noFill/>
        </p:spPr>
        <p:txBody>
          <a:bodyPr wrap="square" rtlCol="0">
            <a:spAutoFit/>
          </a:bodyPr>
          <a:lstStyle/>
          <a:p>
            <a:pPr algn="ctr"/>
            <a:r>
              <a:rPr lang="ru-RU" sz="3200" dirty="0">
                <a:latin typeface="Century Schoolbook" panose="02040604050505020304" pitchFamily="18" charset="0"/>
              </a:rPr>
              <a:t>ДНК-белковые взаимодействия</a:t>
            </a:r>
            <a:endParaRPr lang="ru-RU" sz="2400" dirty="0">
              <a:latin typeface="Century Schoolbook" panose="02040604050505020304" pitchFamily="18" charset="0"/>
            </a:endParaRPr>
          </a:p>
        </p:txBody>
      </p:sp>
    </p:spTree>
    <p:extLst>
      <p:ext uri="{BB962C8B-B14F-4D97-AF65-F5344CB8AC3E}">
        <p14:creationId xmlns:p14="http://schemas.microsoft.com/office/powerpoint/2010/main" val="2103383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1979B-D8C9-4644-941D-5A100C9CD2C2}"/>
              </a:ext>
            </a:extLst>
          </p:cNvPr>
          <p:cNvSpPr txBox="1"/>
          <p:nvPr/>
        </p:nvSpPr>
        <p:spPr>
          <a:xfrm>
            <a:off x="-141405" y="290460"/>
            <a:ext cx="9144000" cy="584775"/>
          </a:xfrm>
          <a:prstGeom prst="rect">
            <a:avLst/>
          </a:prstGeom>
          <a:noFill/>
        </p:spPr>
        <p:txBody>
          <a:bodyPr wrap="square" rtlCol="0">
            <a:spAutoFit/>
          </a:bodyPr>
          <a:lstStyle/>
          <a:p>
            <a:pPr algn="ctr"/>
            <a:r>
              <a:rPr lang="ru-RU" sz="3200" dirty="0">
                <a:latin typeface="Century Schoolbook" panose="02040604050505020304" pitchFamily="18" charset="0"/>
              </a:rPr>
              <a:t>Другие методы</a:t>
            </a:r>
            <a:endParaRPr lang="ru-RU" sz="2400" dirty="0">
              <a:latin typeface="Century Schoolbook" panose="02040604050505020304" pitchFamily="18" charset="0"/>
            </a:endParaRPr>
          </a:p>
        </p:txBody>
      </p:sp>
      <p:sp>
        <p:nvSpPr>
          <p:cNvPr id="3" name="TextBox 2">
            <a:extLst>
              <a:ext uri="{FF2B5EF4-FFF2-40B4-BE49-F238E27FC236}">
                <a16:creationId xmlns:a16="http://schemas.microsoft.com/office/drawing/2014/main" id="{5C78268F-C5D0-46F1-AE7C-895C4AE6866F}"/>
              </a:ext>
            </a:extLst>
          </p:cNvPr>
          <p:cNvSpPr txBox="1"/>
          <p:nvPr/>
        </p:nvSpPr>
        <p:spPr>
          <a:xfrm>
            <a:off x="0" y="1423247"/>
            <a:ext cx="9144000" cy="1815882"/>
          </a:xfrm>
          <a:prstGeom prst="rect">
            <a:avLst/>
          </a:prstGeom>
          <a:noFill/>
        </p:spPr>
        <p:txBody>
          <a:bodyPr wrap="square" rtlCol="0">
            <a:spAutoFit/>
          </a:bodyPr>
          <a:lstStyle/>
          <a:p>
            <a:pPr algn="ctr"/>
            <a:r>
              <a:rPr lang="en-US" sz="2800" dirty="0" err="1">
                <a:latin typeface="Century Schoolbook" panose="02040604050505020304" pitchFamily="18" charset="0"/>
              </a:rPr>
              <a:t>eCLIP</a:t>
            </a:r>
            <a:r>
              <a:rPr lang="en-US" sz="2800" dirty="0">
                <a:latin typeface="Century Schoolbook" panose="02040604050505020304" pitchFamily="18" charset="0"/>
              </a:rPr>
              <a:t> – </a:t>
            </a:r>
            <a:r>
              <a:rPr lang="ru-RU" sz="2800" dirty="0">
                <a:latin typeface="Century Schoolbook" panose="02040604050505020304" pitchFamily="18" charset="0"/>
              </a:rPr>
              <a:t>РНК-белковые взаимодействия</a:t>
            </a:r>
          </a:p>
          <a:p>
            <a:pPr algn="ctr"/>
            <a:r>
              <a:rPr lang="ru-RU" sz="2800" dirty="0">
                <a:latin typeface="Century Schoolbook" panose="02040604050505020304" pitchFamily="18" charset="0"/>
              </a:rPr>
              <a:t>РНК-ДНК взаимодействия</a:t>
            </a:r>
          </a:p>
          <a:p>
            <a:pPr algn="ctr"/>
            <a:r>
              <a:rPr lang="ru-RU" sz="2800" dirty="0">
                <a:latin typeface="Century Schoolbook" panose="02040604050505020304" pitchFamily="18" charset="0"/>
              </a:rPr>
              <a:t>РНК-РНК взаимодействия</a:t>
            </a:r>
            <a:endParaRPr lang="en-US" sz="2800" dirty="0">
              <a:latin typeface="Century Schoolbook" panose="02040604050505020304" pitchFamily="18" charset="0"/>
            </a:endParaRPr>
          </a:p>
          <a:p>
            <a:pPr algn="ctr"/>
            <a:r>
              <a:rPr lang="ru-RU" sz="2800" dirty="0">
                <a:latin typeface="Century Schoolbook" panose="02040604050505020304" pitchFamily="18" charset="0"/>
              </a:rPr>
              <a:t>Секвенирование одиночных клеток</a:t>
            </a:r>
          </a:p>
        </p:txBody>
      </p:sp>
    </p:spTree>
    <p:extLst>
      <p:ext uri="{BB962C8B-B14F-4D97-AF65-F5344CB8AC3E}">
        <p14:creationId xmlns:p14="http://schemas.microsoft.com/office/powerpoint/2010/main" val="313577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65BB28-CF3A-48D0-B043-43663C01AD6E}"/>
              </a:ext>
            </a:extLst>
          </p:cNvPr>
          <p:cNvSpPr txBox="1"/>
          <p:nvPr/>
        </p:nvSpPr>
        <p:spPr>
          <a:xfrm>
            <a:off x="1" y="365757"/>
            <a:ext cx="9144000" cy="584775"/>
          </a:xfrm>
          <a:prstGeom prst="rect">
            <a:avLst/>
          </a:prstGeom>
          <a:noFill/>
        </p:spPr>
        <p:txBody>
          <a:bodyPr wrap="square" rtlCol="0">
            <a:spAutoFit/>
          </a:bodyPr>
          <a:lstStyle/>
          <a:p>
            <a:pPr algn="ctr"/>
            <a:r>
              <a:rPr lang="en-US" sz="3200" dirty="0">
                <a:latin typeface="Century Schoolbook" panose="02040604050505020304" pitchFamily="18" charset="0"/>
              </a:rPr>
              <a:t>Genome Browser</a:t>
            </a:r>
            <a:endParaRPr lang="ru-RU" sz="2400" dirty="0">
              <a:latin typeface="Century Schoolbook" panose="02040604050505020304" pitchFamily="18" charset="0"/>
            </a:endParaRPr>
          </a:p>
        </p:txBody>
      </p:sp>
      <p:sp>
        <p:nvSpPr>
          <p:cNvPr id="3" name="Прямоугольник 2">
            <a:extLst>
              <a:ext uri="{FF2B5EF4-FFF2-40B4-BE49-F238E27FC236}">
                <a16:creationId xmlns:a16="http://schemas.microsoft.com/office/drawing/2014/main" id="{E94287F1-5D38-4D0E-84FD-D9A38EDF57D5}"/>
              </a:ext>
            </a:extLst>
          </p:cNvPr>
          <p:cNvSpPr/>
          <p:nvPr/>
        </p:nvSpPr>
        <p:spPr>
          <a:xfrm>
            <a:off x="3392976" y="1047889"/>
            <a:ext cx="2640851" cy="369332"/>
          </a:xfrm>
          <a:prstGeom prst="rect">
            <a:avLst/>
          </a:prstGeom>
        </p:spPr>
        <p:txBody>
          <a:bodyPr wrap="none">
            <a:spAutoFit/>
          </a:bodyPr>
          <a:lstStyle/>
          <a:p>
            <a:r>
              <a:rPr lang="en-US" dirty="0">
                <a:hlinkClick r:id="rId2"/>
              </a:rPr>
              <a:t>https://genome.ucsc.edu/</a:t>
            </a:r>
            <a:endParaRPr lang="ru-RU" dirty="0"/>
          </a:p>
        </p:txBody>
      </p:sp>
    </p:spTree>
    <p:extLst>
      <p:ext uri="{BB962C8B-B14F-4D97-AF65-F5344CB8AC3E}">
        <p14:creationId xmlns:p14="http://schemas.microsoft.com/office/powerpoint/2010/main" val="2895824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343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21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21737A5-16AE-4ED5-8D60-FFB69153D57E}"/>
              </a:ext>
            </a:extLst>
          </p:cNvPr>
          <p:cNvPicPr>
            <a:picLocks noChangeAspect="1"/>
          </p:cNvPicPr>
          <p:nvPr/>
        </p:nvPicPr>
        <p:blipFill>
          <a:blip r:embed="rId2"/>
          <a:stretch>
            <a:fillRect/>
          </a:stretch>
        </p:blipFill>
        <p:spPr>
          <a:xfrm>
            <a:off x="0" y="324782"/>
            <a:ext cx="9144000" cy="6208439"/>
          </a:xfrm>
          <a:prstGeom prst="rect">
            <a:avLst/>
          </a:prstGeom>
        </p:spPr>
      </p:pic>
    </p:spTree>
    <p:extLst>
      <p:ext uri="{BB962C8B-B14F-4D97-AF65-F5344CB8AC3E}">
        <p14:creationId xmlns:p14="http://schemas.microsoft.com/office/powerpoint/2010/main" val="91212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80B1538-A051-49DA-8161-1C5D76D9AB21}"/>
              </a:ext>
            </a:extLst>
          </p:cNvPr>
          <p:cNvPicPr>
            <a:picLocks noChangeAspect="1"/>
          </p:cNvPicPr>
          <p:nvPr/>
        </p:nvPicPr>
        <p:blipFill>
          <a:blip r:embed="rId2"/>
          <a:stretch>
            <a:fillRect/>
          </a:stretch>
        </p:blipFill>
        <p:spPr>
          <a:xfrm>
            <a:off x="1152525" y="1242668"/>
            <a:ext cx="6838950" cy="5353050"/>
          </a:xfrm>
          <a:prstGeom prst="rect">
            <a:avLst/>
          </a:prstGeom>
        </p:spPr>
      </p:pic>
      <p:sp>
        <p:nvSpPr>
          <p:cNvPr id="5" name="TextBox 4">
            <a:extLst>
              <a:ext uri="{FF2B5EF4-FFF2-40B4-BE49-F238E27FC236}">
                <a16:creationId xmlns:a16="http://schemas.microsoft.com/office/drawing/2014/main" id="{B272F2E1-1C17-4DAE-A6D9-33499A0710C3}"/>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Эффект основателя</a:t>
            </a:r>
          </a:p>
        </p:txBody>
      </p:sp>
    </p:spTree>
    <p:extLst>
      <p:ext uri="{BB962C8B-B14F-4D97-AF65-F5344CB8AC3E}">
        <p14:creationId xmlns:p14="http://schemas.microsoft.com/office/powerpoint/2010/main" val="54317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FE851DA-B227-4A92-8186-E3E3426830C9}"/>
              </a:ext>
            </a:extLst>
          </p:cNvPr>
          <p:cNvPicPr>
            <a:picLocks noChangeAspect="1"/>
          </p:cNvPicPr>
          <p:nvPr/>
        </p:nvPicPr>
        <p:blipFill>
          <a:blip r:embed="rId2"/>
          <a:stretch>
            <a:fillRect/>
          </a:stretch>
        </p:blipFill>
        <p:spPr>
          <a:xfrm>
            <a:off x="374715" y="1419225"/>
            <a:ext cx="8394569" cy="5390378"/>
          </a:xfrm>
          <a:prstGeom prst="rect">
            <a:avLst/>
          </a:prstGeom>
        </p:spPr>
      </p:pic>
      <p:pic>
        <p:nvPicPr>
          <p:cNvPr id="5" name="Рисунок 4">
            <a:extLst>
              <a:ext uri="{FF2B5EF4-FFF2-40B4-BE49-F238E27FC236}">
                <a16:creationId xmlns:a16="http://schemas.microsoft.com/office/drawing/2014/main" id="{CAEE54F6-715B-447D-8BB0-81A8A9D440FA}"/>
              </a:ext>
            </a:extLst>
          </p:cNvPr>
          <p:cNvPicPr>
            <a:picLocks noChangeAspect="1"/>
          </p:cNvPicPr>
          <p:nvPr/>
        </p:nvPicPr>
        <p:blipFill>
          <a:blip r:embed="rId3"/>
          <a:stretch>
            <a:fillRect/>
          </a:stretch>
        </p:blipFill>
        <p:spPr>
          <a:xfrm>
            <a:off x="1868814" y="28281"/>
            <a:ext cx="5953125" cy="1419225"/>
          </a:xfrm>
          <a:prstGeom prst="rect">
            <a:avLst/>
          </a:prstGeom>
        </p:spPr>
      </p:pic>
    </p:spTree>
    <p:extLst>
      <p:ext uri="{BB962C8B-B14F-4D97-AF65-F5344CB8AC3E}">
        <p14:creationId xmlns:p14="http://schemas.microsoft.com/office/powerpoint/2010/main" val="416234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F75D24A-CC9E-4C40-9B50-6317DB4AA44F}"/>
              </a:ext>
            </a:extLst>
          </p:cNvPr>
          <p:cNvPicPr>
            <a:picLocks noChangeAspect="1"/>
          </p:cNvPicPr>
          <p:nvPr/>
        </p:nvPicPr>
        <p:blipFill>
          <a:blip r:embed="rId2"/>
          <a:stretch>
            <a:fillRect/>
          </a:stretch>
        </p:blipFill>
        <p:spPr>
          <a:xfrm>
            <a:off x="782427" y="1476656"/>
            <a:ext cx="7965649" cy="5381344"/>
          </a:xfrm>
          <a:prstGeom prst="rect">
            <a:avLst/>
          </a:prstGeom>
        </p:spPr>
      </p:pic>
      <p:sp>
        <p:nvSpPr>
          <p:cNvPr id="3" name="TextBox 2">
            <a:extLst>
              <a:ext uri="{FF2B5EF4-FFF2-40B4-BE49-F238E27FC236}">
                <a16:creationId xmlns:a16="http://schemas.microsoft.com/office/drawing/2014/main" id="{DDE39064-C1BA-4559-AC03-1B00AE4D68F9}"/>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Какие бывают мутации </a:t>
            </a:r>
          </a:p>
        </p:txBody>
      </p:sp>
    </p:spTree>
    <p:extLst>
      <p:ext uri="{BB962C8B-B14F-4D97-AF65-F5344CB8AC3E}">
        <p14:creationId xmlns:p14="http://schemas.microsoft.com/office/powerpoint/2010/main" val="350808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B41AAB-3ACE-4B69-99D8-E7CDD3CFD3E3}"/>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Секвенирование </a:t>
            </a:r>
            <a:r>
              <a:rPr lang="ru-RU" sz="3600" dirty="0" err="1">
                <a:latin typeface="Tahoma" panose="020B0604030504040204" pitchFamily="34" charset="0"/>
                <a:ea typeface="Tahoma" panose="020B0604030504040204" pitchFamily="34" charset="0"/>
                <a:cs typeface="Tahoma" panose="020B0604030504040204" pitchFamily="34" charset="0"/>
              </a:rPr>
              <a:t>транскриптома</a:t>
            </a:r>
            <a:endParaRPr lang="ru-RU" sz="36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98EEBF9-8783-4CDC-B640-A7096DF18B08}"/>
              </a:ext>
            </a:extLst>
          </p:cNvPr>
          <p:cNvSpPr txBox="1"/>
          <p:nvPr/>
        </p:nvSpPr>
        <p:spPr>
          <a:xfrm>
            <a:off x="3" y="2231010"/>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Какие бывают РНК?</a:t>
            </a:r>
          </a:p>
        </p:txBody>
      </p:sp>
    </p:spTree>
    <p:extLst>
      <p:ext uri="{BB962C8B-B14F-4D97-AF65-F5344CB8AC3E}">
        <p14:creationId xmlns:p14="http://schemas.microsoft.com/office/powerpoint/2010/main" val="418412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B41AAB-3ACE-4B69-99D8-E7CDD3CFD3E3}"/>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Секвенирование </a:t>
            </a:r>
            <a:r>
              <a:rPr lang="ru-RU" sz="3600" dirty="0" err="1">
                <a:latin typeface="Tahoma" panose="020B0604030504040204" pitchFamily="34" charset="0"/>
                <a:ea typeface="Tahoma" panose="020B0604030504040204" pitchFamily="34" charset="0"/>
                <a:cs typeface="Tahoma" panose="020B0604030504040204" pitchFamily="34" charset="0"/>
              </a:rPr>
              <a:t>транскриптома</a:t>
            </a:r>
            <a:endParaRPr lang="ru-RU" sz="36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98EEBF9-8783-4CDC-B640-A7096DF18B08}"/>
              </a:ext>
            </a:extLst>
          </p:cNvPr>
          <p:cNvSpPr txBox="1"/>
          <p:nvPr/>
        </p:nvSpPr>
        <p:spPr>
          <a:xfrm>
            <a:off x="3" y="2231008"/>
            <a:ext cx="9143999" cy="2862322"/>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Какие бывают РНК?</a:t>
            </a:r>
          </a:p>
          <a:p>
            <a:pPr algn="ctr"/>
            <a:endParaRPr lang="ru-RU" sz="3600" dirty="0">
              <a:latin typeface="Tahoma" panose="020B0604030504040204" pitchFamily="34" charset="0"/>
              <a:ea typeface="Tahoma" panose="020B0604030504040204" pitchFamily="34" charset="0"/>
              <a:cs typeface="Tahoma" panose="020B0604030504040204" pitchFamily="34" charset="0"/>
            </a:endParaRPr>
          </a:p>
          <a:p>
            <a:pPr algn="ctr"/>
            <a:endParaRPr lang="ru-RU" sz="3600" dirty="0">
              <a:latin typeface="Tahoma" panose="020B0604030504040204" pitchFamily="34" charset="0"/>
              <a:ea typeface="Tahoma" panose="020B0604030504040204" pitchFamily="34" charset="0"/>
              <a:cs typeface="Tahoma" panose="020B0604030504040204" pitchFamily="34" charset="0"/>
            </a:endParaRPr>
          </a:p>
          <a:p>
            <a:pPr marL="571500" indent="-571500" algn="ctr">
              <a:buFontTx/>
              <a:buChar char="-"/>
            </a:pPr>
            <a:r>
              <a:rPr lang="ru-RU" sz="3600" dirty="0">
                <a:latin typeface="Tahoma" panose="020B0604030504040204" pitchFamily="34" charset="0"/>
                <a:ea typeface="Tahoma" panose="020B0604030504040204" pitchFamily="34" charset="0"/>
                <a:cs typeface="Tahoma" panose="020B0604030504040204" pitchFamily="34" charset="0"/>
              </a:rPr>
              <a:t>Кодирующие (мРНК)</a:t>
            </a:r>
          </a:p>
          <a:p>
            <a:pPr marL="571500" indent="-571500" algn="ctr">
              <a:buFontTx/>
              <a:buChar char="-"/>
            </a:pPr>
            <a:r>
              <a:rPr lang="ru-RU" sz="3600" dirty="0" err="1">
                <a:latin typeface="Tahoma" panose="020B0604030504040204" pitchFamily="34" charset="0"/>
                <a:ea typeface="Tahoma" panose="020B0604030504040204" pitchFamily="34" charset="0"/>
                <a:cs typeface="Tahoma" panose="020B0604030504040204" pitchFamily="34" charset="0"/>
              </a:rPr>
              <a:t>Некодирующие</a:t>
            </a:r>
            <a:r>
              <a:rPr lang="ru-RU" sz="36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54576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6EB19-38E3-42D0-96E5-18091D74560A}"/>
              </a:ext>
            </a:extLst>
          </p:cNvPr>
          <p:cNvSpPr txBox="1"/>
          <p:nvPr/>
        </p:nvSpPr>
        <p:spPr>
          <a:xfrm>
            <a:off x="2434741" y="1167614"/>
            <a:ext cx="5569132" cy="5324535"/>
          </a:xfrm>
          <a:prstGeom prst="rect">
            <a:avLst/>
          </a:prstGeom>
          <a:noFill/>
        </p:spPr>
        <p:txBody>
          <a:bodyPr wrap="square" rtlCol="0">
            <a:spAutoFit/>
          </a:bodyPr>
          <a:lstStyle/>
          <a:p>
            <a:pPr marL="457200" indent="-457200">
              <a:buFontTx/>
              <a:buChar char="-"/>
            </a:pPr>
            <a:r>
              <a:rPr lang="ru-RU" sz="2000" b="1" dirty="0">
                <a:latin typeface="Times New Roman" panose="02020603050405020304" pitchFamily="18" charset="0"/>
                <a:cs typeface="Times New Roman" panose="02020603050405020304" pitchFamily="18" charset="0"/>
              </a:rPr>
              <a:t>Тотальная РНК</a:t>
            </a:r>
          </a:p>
          <a:p>
            <a:pPr marL="457200" indent="-457200">
              <a:buFontTx/>
              <a:buChar char="-"/>
            </a:pPr>
            <a:r>
              <a:rPr lang="ru-RU" sz="2000" b="1" dirty="0" err="1">
                <a:latin typeface="Times New Roman" panose="02020603050405020304" pitchFamily="18" charset="0"/>
                <a:cs typeface="Times New Roman" panose="02020603050405020304" pitchFamily="18" charset="0"/>
              </a:rPr>
              <a:t>полиА</a:t>
            </a:r>
            <a:endParaRPr lang="ru-RU" sz="2000" b="1" dirty="0">
              <a:latin typeface="Times New Roman" panose="02020603050405020304" pitchFamily="18" charset="0"/>
              <a:cs typeface="Times New Roman" panose="02020603050405020304" pitchFamily="18" charset="0"/>
            </a:endParaRPr>
          </a:p>
          <a:p>
            <a:pPr marL="457200" indent="-457200">
              <a:buFontTx/>
              <a:buChar char="-"/>
            </a:pPr>
            <a:r>
              <a:rPr lang="ru-RU" sz="2000" b="1" dirty="0">
                <a:latin typeface="Times New Roman" panose="02020603050405020304" pitchFamily="18" charset="0"/>
                <a:cs typeface="Times New Roman" panose="02020603050405020304" pitchFamily="18" charset="0"/>
              </a:rPr>
              <a:t>Без фракции </a:t>
            </a:r>
            <a:r>
              <a:rPr lang="ru-RU" sz="2000" b="1" dirty="0" err="1">
                <a:latin typeface="Times New Roman" panose="02020603050405020304" pitchFamily="18" charset="0"/>
                <a:cs typeface="Times New Roman" panose="02020603050405020304" pitchFamily="18" charset="0"/>
              </a:rPr>
              <a:t>рРНК</a:t>
            </a:r>
            <a:endParaRPr lang="ru-RU" sz="2000" b="1" dirty="0">
              <a:latin typeface="Times New Roman" panose="02020603050405020304" pitchFamily="18" charset="0"/>
              <a:cs typeface="Times New Roman" panose="02020603050405020304" pitchFamily="18" charset="0"/>
            </a:endParaRPr>
          </a:p>
          <a:p>
            <a:pPr marL="457200" indent="-457200">
              <a:buFontTx/>
              <a:buChar char="-"/>
            </a:pPr>
            <a:r>
              <a:rPr lang="ru-RU" sz="2000" b="1" dirty="0">
                <a:latin typeface="Times New Roman" panose="02020603050405020304" pitchFamily="18" charset="0"/>
                <a:cs typeface="Times New Roman" panose="02020603050405020304" pitchFamily="18" charset="0"/>
              </a:rPr>
              <a:t>По размеру: </a:t>
            </a:r>
          </a:p>
          <a:p>
            <a:pPr marL="914400" lvl="1" indent="-457200">
              <a:buFontTx/>
              <a:buChar char="-"/>
            </a:pPr>
            <a:r>
              <a:rPr lang="ru-RU" sz="2000" u="sng" dirty="0">
                <a:latin typeface="Times New Roman" panose="02020603050405020304" pitchFamily="18" charset="0"/>
                <a:cs typeface="Times New Roman" panose="02020603050405020304" pitchFamily="18" charset="0"/>
              </a:rPr>
              <a:t>Малые РНК:</a:t>
            </a:r>
            <a:r>
              <a:rPr lang="ru-RU" sz="2000" dirty="0">
                <a:latin typeface="Times New Roman" panose="02020603050405020304" pitchFamily="18" charset="0"/>
                <a:cs typeface="Times New Roman" panose="02020603050405020304" pitchFamily="18" charset="0"/>
              </a:rPr>
              <a:t> </a:t>
            </a:r>
          </a:p>
          <a:p>
            <a:pPr marL="1371600" lvl="2" indent="-457200">
              <a:buFontTx/>
              <a:buChar char="-"/>
            </a:pPr>
            <a:r>
              <a:rPr lang="ru-RU" sz="2000" dirty="0" err="1">
                <a:latin typeface="Times New Roman" panose="02020603050405020304" pitchFamily="18" charset="0"/>
                <a:cs typeface="Times New Roman" panose="02020603050405020304" pitchFamily="18" charset="0"/>
              </a:rPr>
              <a:t>микроРНК</a:t>
            </a:r>
            <a:endParaRPr lang="ru-RU" sz="2000" dirty="0">
              <a:latin typeface="Times New Roman" panose="02020603050405020304" pitchFamily="18" charset="0"/>
              <a:cs typeface="Times New Roman" panose="02020603050405020304" pitchFamily="18" charset="0"/>
            </a:endParaRPr>
          </a:p>
          <a:p>
            <a:pPr marL="1371600" lvl="2" indent="-457200">
              <a:buFontTx/>
              <a:buChar char="-"/>
            </a:pPr>
            <a:r>
              <a:rPr lang="ru-RU" sz="2000" dirty="0">
                <a:latin typeface="Times New Roman" panose="02020603050405020304" pitchFamily="18" charset="0"/>
                <a:cs typeface="Times New Roman" panose="02020603050405020304" pitchFamily="18" charset="0"/>
              </a:rPr>
              <a:t>малые ядерные РНК </a:t>
            </a:r>
          </a:p>
          <a:p>
            <a:pPr marL="1371600" lvl="2" indent="-457200">
              <a:buFontTx/>
              <a:buChar char="-"/>
            </a:pPr>
            <a:r>
              <a:rPr lang="ru-RU" sz="2000" dirty="0">
                <a:latin typeface="Times New Roman" panose="02020603050405020304" pitchFamily="18" charset="0"/>
                <a:cs typeface="Times New Roman" panose="02020603050405020304" pitchFamily="18" charset="0"/>
              </a:rPr>
              <a:t>малые ядрышковые РНК </a:t>
            </a:r>
          </a:p>
          <a:p>
            <a:pPr marL="1371600" lvl="2" indent="-457200">
              <a:buFontTx/>
              <a:buChar char="-"/>
            </a:pPr>
            <a:r>
              <a:rPr lang="ru-RU" sz="2000" dirty="0">
                <a:latin typeface="Times New Roman" panose="02020603050405020304" pitchFamily="18" charset="0"/>
                <a:cs typeface="Times New Roman" panose="02020603050405020304" pitchFamily="18" charset="0"/>
              </a:rPr>
              <a:t>малые интерферирующие РНК </a:t>
            </a:r>
          </a:p>
          <a:p>
            <a:pPr marL="1371600" lvl="2" indent="-457200">
              <a:buFontTx/>
              <a:buChar char="-"/>
            </a:pPr>
            <a:r>
              <a:rPr lang="ru-RU" sz="2000" dirty="0" err="1">
                <a:latin typeface="Times New Roman" panose="02020603050405020304" pitchFamily="18" charset="0"/>
                <a:cs typeface="Times New Roman" panose="02020603050405020304" pitchFamily="18" charset="0"/>
              </a:rPr>
              <a:t>пиРНК</a:t>
            </a:r>
            <a:endParaRPr lang="ru-RU" sz="2000" dirty="0">
              <a:latin typeface="Times New Roman" panose="02020603050405020304" pitchFamily="18" charset="0"/>
              <a:cs typeface="Times New Roman" panose="02020603050405020304" pitchFamily="18" charset="0"/>
            </a:endParaRPr>
          </a:p>
          <a:p>
            <a:pPr marL="914400" lvl="1" indent="-457200">
              <a:buFontTx/>
              <a:buChar char="-"/>
            </a:pPr>
            <a:r>
              <a:rPr lang="ru-RU" sz="2000" u="sng" dirty="0">
                <a:latin typeface="Times New Roman" panose="02020603050405020304" pitchFamily="18" charset="0"/>
                <a:cs typeface="Times New Roman" panose="02020603050405020304" pitchFamily="18" charset="0"/>
              </a:rPr>
              <a:t>«Длинные» РНК: </a:t>
            </a:r>
          </a:p>
          <a:p>
            <a:pPr marL="1371600" lvl="2" indent="-457200">
              <a:buFontTx/>
              <a:buChar char="-"/>
            </a:pPr>
            <a:r>
              <a:rPr lang="ru-RU" sz="2000" dirty="0" err="1">
                <a:latin typeface="Times New Roman" panose="02020603050405020304" pitchFamily="18" charset="0"/>
                <a:cs typeface="Times New Roman" panose="02020603050405020304" pitchFamily="18" charset="0"/>
              </a:rPr>
              <a:t>мРНК</a:t>
            </a:r>
            <a:r>
              <a:rPr lang="ru-RU" sz="2000" dirty="0">
                <a:latin typeface="Times New Roman" panose="02020603050405020304" pitchFamily="18" charset="0"/>
                <a:cs typeface="Times New Roman" panose="02020603050405020304" pitchFamily="18" charset="0"/>
              </a:rPr>
              <a:t> </a:t>
            </a:r>
          </a:p>
          <a:p>
            <a:pPr marL="1371600" lvl="2" indent="-457200">
              <a:buFontTx/>
              <a:buChar char="-"/>
            </a:pPr>
            <a:r>
              <a:rPr lang="ru-RU" sz="2000" dirty="0">
                <a:latin typeface="Times New Roman" panose="02020603050405020304" pitchFamily="18" charset="0"/>
                <a:cs typeface="Times New Roman" panose="02020603050405020304" pitchFamily="18" charset="0"/>
              </a:rPr>
              <a:t>длинные </a:t>
            </a:r>
            <a:r>
              <a:rPr lang="ru-RU" sz="2000" dirty="0" err="1">
                <a:latin typeface="Times New Roman" panose="02020603050405020304" pitchFamily="18" charset="0"/>
                <a:cs typeface="Times New Roman" panose="02020603050405020304" pitchFamily="18" charset="0"/>
              </a:rPr>
              <a:t>некодирующие</a:t>
            </a:r>
            <a:r>
              <a:rPr lang="ru-RU" sz="2000" dirty="0">
                <a:latin typeface="Times New Roman" panose="02020603050405020304" pitchFamily="18" charset="0"/>
                <a:cs typeface="Times New Roman" panose="02020603050405020304" pitchFamily="18" charset="0"/>
              </a:rPr>
              <a:t> РНК</a:t>
            </a:r>
          </a:p>
          <a:p>
            <a:pPr marL="457200" indent="-457200">
              <a:buFontTx/>
              <a:buChar char="-"/>
            </a:pPr>
            <a:r>
              <a:rPr lang="ru-RU" sz="2000" b="1" dirty="0">
                <a:latin typeface="Times New Roman" panose="02020603050405020304" pitchFamily="18" charset="0"/>
                <a:cs typeface="Times New Roman" panose="02020603050405020304" pitchFamily="18" charset="0"/>
              </a:rPr>
              <a:t>По внутриклеточной локализации: </a:t>
            </a:r>
          </a:p>
          <a:p>
            <a:pPr marL="914400" lvl="1" indent="-457200">
              <a:buFontTx/>
              <a:buChar char="-"/>
            </a:pPr>
            <a:r>
              <a:rPr lang="ru-RU" sz="2000" dirty="0">
                <a:latin typeface="Times New Roman" panose="02020603050405020304" pitchFamily="18" charset="0"/>
                <a:cs typeface="Times New Roman" panose="02020603050405020304" pitchFamily="18" charset="0"/>
              </a:rPr>
              <a:t>Ядерные</a:t>
            </a:r>
          </a:p>
          <a:p>
            <a:pPr marL="914400" lvl="1" indent="-457200">
              <a:buFontTx/>
              <a:buChar char="-"/>
            </a:pPr>
            <a:r>
              <a:rPr lang="ru-RU" sz="2000" dirty="0">
                <a:latin typeface="Times New Roman" panose="02020603050405020304" pitchFamily="18" charset="0"/>
                <a:cs typeface="Times New Roman" panose="02020603050405020304" pitchFamily="18" charset="0"/>
              </a:rPr>
              <a:t>Цитоплазматические</a:t>
            </a:r>
          </a:p>
          <a:p>
            <a:r>
              <a:rPr lang="en-US" sz="2000"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256355B-CF9D-47C8-A77D-5DAAC6F1FE71}"/>
              </a:ext>
            </a:extLst>
          </p:cNvPr>
          <p:cNvSpPr txBox="1"/>
          <p:nvPr/>
        </p:nvSpPr>
        <p:spPr>
          <a:xfrm>
            <a:off x="2" y="457199"/>
            <a:ext cx="9143999" cy="646331"/>
          </a:xfrm>
          <a:prstGeom prst="rect">
            <a:avLst/>
          </a:prstGeom>
          <a:noFill/>
        </p:spPr>
        <p:txBody>
          <a:bodyPr wrap="square" rtlCol="0">
            <a:spAutoFit/>
          </a:bodyPr>
          <a:lstStyle/>
          <a:p>
            <a:pPr algn="ctr"/>
            <a:r>
              <a:rPr lang="ru-RU" sz="3600" dirty="0">
                <a:latin typeface="Tahoma" panose="020B0604030504040204" pitchFamily="34" charset="0"/>
                <a:ea typeface="Tahoma" panose="020B0604030504040204" pitchFamily="34" charset="0"/>
                <a:cs typeface="Tahoma" panose="020B0604030504040204" pitchFamily="34" charset="0"/>
              </a:rPr>
              <a:t>Типы РНК</a:t>
            </a:r>
          </a:p>
        </p:txBody>
      </p:sp>
    </p:spTree>
    <p:extLst>
      <p:ext uri="{BB962C8B-B14F-4D97-AF65-F5344CB8AC3E}">
        <p14:creationId xmlns:p14="http://schemas.microsoft.com/office/powerpoint/2010/main" val="415336505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889</TotalTime>
  <Words>466</Words>
  <Application>Microsoft Office PowerPoint</Application>
  <PresentationFormat>Экран (4:3)</PresentationFormat>
  <Paragraphs>107</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Calibri</vt:lpstr>
      <vt:lpstr>Calibri Light</vt:lpstr>
      <vt:lpstr>Century Schoolbook</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Жарикова</dc:creator>
  <cp:lastModifiedBy>Анастасия Жарикова</cp:lastModifiedBy>
  <cp:revision>14</cp:revision>
  <dcterms:created xsi:type="dcterms:W3CDTF">2020-03-12T12:41:15Z</dcterms:created>
  <dcterms:modified xsi:type="dcterms:W3CDTF">2020-03-18T11:11:29Z</dcterms:modified>
</cp:coreProperties>
</file>