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70" r:id="rId2"/>
    <p:sldId id="472" r:id="rId3"/>
    <p:sldId id="474" r:id="rId4"/>
    <p:sldId id="477" r:id="rId5"/>
    <p:sldId id="478" r:id="rId6"/>
    <p:sldId id="48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">
          <p15:clr>
            <a:srgbClr val="A4A3A4"/>
          </p15:clr>
        </p15:guide>
        <p15:guide id="2" pos="9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a" initials="a" lastIdx="1" clrIdx="0">
    <p:extLst>
      <p:ext uri="{19B8F6BF-5375-455C-9EA6-DF929625EA0E}">
        <p15:presenceInfo xmlns:p15="http://schemas.microsoft.com/office/powerpoint/2012/main" userId="ab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68" autoAdjust="0"/>
    <p:restoredTop sz="73036" autoAdjust="0"/>
  </p:normalViewPr>
  <p:slideViewPr>
    <p:cSldViewPr showGuides="1">
      <p:cViewPr varScale="1">
        <p:scale>
          <a:sx n="73" d="100"/>
          <a:sy n="73" d="100"/>
        </p:scale>
        <p:origin x="2286" y="60"/>
      </p:cViewPr>
      <p:guideLst>
        <p:guide orient="horz" pos="104"/>
        <p:guide pos="9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78"/>
    </p:cViewPr>
  </p:sorterViewPr>
  <p:notesViewPr>
    <p:cSldViewPr showGuides="1">
      <p:cViewPr varScale="1">
        <p:scale>
          <a:sx n="63" d="100"/>
          <a:sy n="63" d="100"/>
        </p:scale>
        <p:origin x="-2358" y="-108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B5A0D-71F0-46CA-8B08-337F55B097DB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427EB-7C38-4F2A-B4CB-1B07B193E7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24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427EB-7C38-4F2A-B4CB-1B07B193E7F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6175-97C5-401D-AFFD-6081115370E9}" type="datetime1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F2B1-A9D6-4525-A432-42FDB5472075}" type="datetime1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692E-3653-41FB-A577-1DCF59F5F061}" type="datetime1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3E25D-D2A7-40BB-A68F-4C3E346A7752}" type="datetime1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0B4F-7794-4838-A1A2-0266B5E9837E}" type="datetime1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0A40-BA2A-4504-AEA1-32F63C5D275D}" type="datetime1">
              <a:rPr lang="ru-RU" smtClean="0"/>
              <a:pPr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8F2-D3B2-4519-A5CE-4DE089D56471}" type="datetime1">
              <a:rPr lang="ru-RU" smtClean="0"/>
              <a:pPr/>
              <a:t>28.04.2021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1ED0-A0B1-4F14-8CF5-11E9537E7683}" type="datetime1">
              <a:rPr lang="ru-RU" smtClean="0"/>
              <a:pPr/>
              <a:t>28.04.2021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702C-D99E-4C9F-AD82-C1949628A8CE}" type="datetime1">
              <a:rPr lang="ru-RU" smtClean="0"/>
              <a:pPr/>
              <a:t>28.04.2021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777B-9C9C-475E-96D5-0ABE378269A1}" type="datetime1">
              <a:rPr lang="ru-RU" smtClean="0"/>
              <a:pPr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C137-9D05-4510-9A92-AB3338CABC7A}" type="datetime1">
              <a:rPr lang="ru-RU" smtClean="0"/>
              <a:pPr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4D48D-B21D-4A66-BAAD-B40A47096E42}" type="datetime1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0424B-BA00-4C1D-946A-CCF19F3E8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Два метода сравнения последовательностей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5575" y="1600200"/>
            <a:ext cx="8717785" cy="452596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Карта локального сходства. Может быть применена для сравнения геномов целиком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Выравнивание последовательностей. Может быть применена только для сравнения последовательностей, произошедших из одной и той же предковой последовательности. Такие последовательности называются </a:t>
            </a:r>
            <a:r>
              <a:rPr lang="ru-RU" dirty="0" smtClean="0">
                <a:solidFill>
                  <a:srgbClr val="FF0000"/>
                </a:solidFill>
              </a:rPr>
              <a:t>гомологичными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009999"/>
                </a:solidFill>
              </a:rPr>
              <a:t>(следующая лекция)</a:t>
            </a:r>
            <a:endParaRPr lang="ru-RU" dirty="0">
              <a:solidFill>
                <a:srgbClr val="009999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330" y="126170"/>
            <a:ext cx="8229600" cy="69644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Карта сходства 2х последовательностей</a:t>
            </a:r>
            <a:endParaRPr lang="ru-RU" sz="3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1735" y="855866"/>
          <a:ext cx="8229600" cy="56081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1805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*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*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5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*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*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*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*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*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5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*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*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05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G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*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*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05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*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*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05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*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*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*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05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*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*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*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05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*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*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44680"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T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G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G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2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768435" y="4696365"/>
            <a:ext cx="691290" cy="49926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574940" y="4197100"/>
            <a:ext cx="652885" cy="43341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5071265" y="3160165"/>
            <a:ext cx="652885" cy="43341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5877770" y="2660900"/>
            <a:ext cx="652885" cy="43341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6684275" y="2161635"/>
            <a:ext cx="652885" cy="43341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7490780" y="1662370"/>
            <a:ext cx="652885" cy="43341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1768435" y="2123230"/>
            <a:ext cx="652885" cy="43341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6684275" y="4734770"/>
            <a:ext cx="652885" cy="43341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62665" y="6309375"/>
            <a:ext cx="8065050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616285" y="817460"/>
            <a:ext cx="0" cy="541510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7529185" y="3659430"/>
            <a:ext cx="652885" cy="43341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3419850" y="3697835"/>
            <a:ext cx="1459390" cy="395009"/>
          </a:xfrm>
          <a:prstGeom prst="line">
            <a:avLst/>
          </a:prstGeom>
          <a:ln w="2222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329" y="126169"/>
            <a:ext cx="8344815" cy="806505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Карта сходства 2х последовательностей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100" dirty="0" smtClean="0"/>
              <a:t>с учетом </a:t>
            </a:r>
            <a:r>
              <a:rPr lang="ru-RU" sz="3100" dirty="0" err="1" smtClean="0"/>
              <a:t>комплементарной</a:t>
            </a:r>
            <a:r>
              <a:rPr lang="ru-RU" sz="3100" dirty="0" smtClean="0"/>
              <a:t> цепочки</a:t>
            </a:r>
            <a:endParaRPr lang="ru-RU" sz="3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35815" y="1086294"/>
          <a:ext cx="8268007" cy="560713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751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1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1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1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16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16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16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16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16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16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16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2169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G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+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+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69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+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+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+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69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G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+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+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69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G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+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+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69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G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+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+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69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+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+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69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+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+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+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169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G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+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+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169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+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+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+</a:t>
                      </a:r>
                      <a:endParaRPr lang="ru-RU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11876"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T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G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G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51B0424B-BA00-4C1D-946A-CCF19F3E8C64}" type="slidenum">
              <a:rPr lang="ru-RU" smtClean="0"/>
              <a:pPr/>
              <a:t>3</a:t>
            </a:fld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92265" y="1875705"/>
            <a:ext cx="614480" cy="42245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721960" y="2374970"/>
            <a:ext cx="614480" cy="42245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566870" y="2912640"/>
            <a:ext cx="614480" cy="42245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258160" y="3450310"/>
            <a:ext cx="614480" cy="42245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026260" y="3949575"/>
            <a:ext cx="614480" cy="42245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755955" y="4410435"/>
            <a:ext cx="614480" cy="42245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456065" y="3949575"/>
            <a:ext cx="614480" cy="42245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577880" y="6386185"/>
            <a:ext cx="8291820" cy="2131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1495940" y="817460"/>
            <a:ext cx="0" cy="541510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766245" y="1069200"/>
            <a:ext cx="37185" cy="529989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035080" y="1261225"/>
            <a:ext cx="460860" cy="1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035080" y="1722085"/>
            <a:ext cx="460860" cy="1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996675" y="2298160"/>
            <a:ext cx="460860" cy="1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996675" y="2835830"/>
            <a:ext cx="460860" cy="1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996675" y="3335095"/>
            <a:ext cx="460860" cy="1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073485" y="3834360"/>
            <a:ext cx="460860" cy="1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1035080" y="4448840"/>
            <a:ext cx="460860" cy="1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996675" y="4948105"/>
            <a:ext cx="460860" cy="1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958270" y="5447370"/>
            <a:ext cx="460860" cy="1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5855" y="356600"/>
            <a:ext cx="85779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События: Инверсия на месте (</a:t>
            </a:r>
            <a:r>
              <a:rPr lang="en-US" sz="2800" i="1" dirty="0" smtClean="0"/>
              <a:t>in situ</a:t>
            </a:r>
            <a:r>
              <a:rPr lang="en-US" sz="2800" dirty="0" smtClean="0"/>
              <a:t>)</a:t>
            </a:r>
            <a:r>
              <a:rPr lang="ru-RU" sz="2800" dirty="0" smtClean="0"/>
              <a:t>; </a:t>
            </a:r>
            <a:r>
              <a:rPr lang="ru-RU" sz="2800" dirty="0" err="1" smtClean="0"/>
              <a:t>делеция</a:t>
            </a:r>
            <a:r>
              <a:rPr lang="ru-RU" sz="2800" dirty="0" smtClean="0"/>
              <a:t> в одной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из бактерий; </a:t>
            </a:r>
            <a:endParaRPr lang="ru-RU" sz="2800" dirty="0"/>
          </a:p>
        </p:txBody>
      </p:sp>
      <p:pic>
        <p:nvPicPr>
          <p:cNvPr id="1030" name="Picture 6" descr="http://kodomo.fbb.msu.ru/~anandia/term3/block2/pr10/ricket_goo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260" y="1662369"/>
            <a:ext cx="8483280" cy="42629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1069" y="241384"/>
            <a:ext cx="84106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События:  </a:t>
            </a:r>
            <a:r>
              <a:rPr lang="en-US" sz="2800" dirty="0" smtClean="0"/>
              <a:t>…  </a:t>
            </a:r>
            <a:r>
              <a:rPr lang="ru-RU" sz="2800" dirty="0" smtClean="0"/>
              <a:t>перемещение участка ДНК в другое место </a:t>
            </a:r>
            <a:r>
              <a:rPr lang="en-US" sz="2800" dirty="0" smtClean="0"/>
              <a:t>(</a:t>
            </a:r>
            <a:r>
              <a:rPr lang="ru-RU" sz="2800" dirty="0" err="1" smtClean="0"/>
              <a:t>транслокация</a:t>
            </a:r>
            <a:r>
              <a:rPr lang="en-US" sz="2800" dirty="0" smtClean="0"/>
              <a:t>)</a:t>
            </a:r>
            <a:r>
              <a:rPr lang="ru-RU" sz="2800" dirty="0" smtClean="0"/>
              <a:t> в одной из бактерий</a:t>
            </a:r>
            <a:endParaRPr lang="ru-RU" sz="2800" dirty="0"/>
          </a:p>
        </p:txBody>
      </p:sp>
      <p:pic>
        <p:nvPicPr>
          <p:cNvPr id="156674" name="Picture 2" descr="http://kodomo.fbb.msu.ru/~tsvetcovroman/term3/block2/pr9/hit_matri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25" y="1585560"/>
            <a:ext cx="8602720" cy="4608600"/>
          </a:xfrm>
          <a:prstGeom prst="rect">
            <a:avLst/>
          </a:prstGeom>
          <a:noFill/>
        </p:spPr>
      </p:pic>
      <p:sp>
        <p:nvSpPr>
          <p:cNvPr id="7" name="Овал 6"/>
          <p:cNvSpPr/>
          <p:nvPr/>
        </p:nvSpPr>
        <p:spPr>
          <a:xfrm>
            <a:off x="5532125" y="2200040"/>
            <a:ext cx="691290" cy="5760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1028" name="Picture 4" descr="http://kodomo.fbb.msu.ru/~anandia/term3/block2/pr10/helicobacteriu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450" y="2008015"/>
            <a:ext cx="8214766" cy="453179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1069" y="241384"/>
            <a:ext cx="84106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События:  </a:t>
            </a:r>
            <a:r>
              <a:rPr lang="en-US" sz="2800" dirty="0" smtClean="0"/>
              <a:t>…  </a:t>
            </a:r>
            <a:r>
              <a:rPr lang="ru-RU" sz="2800" dirty="0" err="1" smtClean="0"/>
              <a:t>транслокация</a:t>
            </a:r>
            <a:r>
              <a:rPr lang="ru-RU" sz="2800" dirty="0" smtClean="0"/>
              <a:t> </a:t>
            </a:r>
            <a:r>
              <a:rPr lang="en-US" sz="2800" dirty="0" smtClean="0"/>
              <a:t>c </a:t>
            </a:r>
            <a:r>
              <a:rPr lang="ru-RU" sz="2800" dirty="0" smtClean="0"/>
              <a:t>инверсией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5099</TotalTime>
  <Words>208</Words>
  <Application>Microsoft Office PowerPoint</Application>
  <PresentationFormat>Экран (4:3)</PresentationFormat>
  <Paragraphs>119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Два метода сравнения последовательностей </vt:lpstr>
      <vt:lpstr>Карта сходства 2х последовательностей</vt:lpstr>
      <vt:lpstr>Карта сходства 2х последовательностей  с учетом комплементарной цепочки</vt:lpstr>
      <vt:lpstr>Презентация PowerPoint</vt:lpstr>
      <vt:lpstr>Презентация PowerPoint</vt:lpstr>
      <vt:lpstr>Презентация PowerPoint</vt:lpstr>
    </vt:vector>
  </TitlesOfParts>
  <Company>msu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Геном</dc:title>
  <dc:creator>aba</dc:creator>
  <cp:lastModifiedBy>aba</cp:lastModifiedBy>
  <cp:revision>477</cp:revision>
  <dcterms:created xsi:type="dcterms:W3CDTF">2014-09-13T11:53:54Z</dcterms:created>
  <dcterms:modified xsi:type="dcterms:W3CDTF">2021-04-28T16:35:28Z</dcterms:modified>
</cp:coreProperties>
</file>