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513" r:id="rId3"/>
    <p:sldId id="592" r:id="rId4"/>
    <p:sldId id="515" r:id="rId5"/>
    <p:sldId id="516" r:id="rId6"/>
    <p:sldId id="517" r:id="rId7"/>
    <p:sldId id="518" r:id="rId8"/>
    <p:sldId id="629" r:id="rId9"/>
    <p:sldId id="630" r:id="rId10"/>
    <p:sldId id="594" r:id="rId11"/>
    <p:sldId id="599" r:id="rId12"/>
    <p:sldId id="520" r:id="rId13"/>
    <p:sldId id="546" r:id="rId14"/>
    <p:sldId id="570" r:id="rId15"/>
    <p:sldId id="583" r:id="rId16"/>
    <p:sldId id="543" r:id="rId17"/>
    <p:sldId id="600" r:id="rId18"/>
    <p:sldId id="660" r:id="rId19"/>
    <p:sldId id="596" r:id="rId20"/>
    <p:sldId id="597" r:id="rId21"/>
    <p:sldId id="637" r:id="rId22"/>
    <p:sldId id="598" r:id="rId23"/>
    <p:sldId id="521" r:id="rId24"/>
    <p:sldId id="523" r:id="rId25"/>
    <p:sldId id="576" r:id="rId26"/>
    <p:sldId id="604" r:id="rId27"/>
    <p:sldId id="609" r:id="rId28"/>
    <p:sldId id="640" r:id="rId29"/>
    <p:sldId id="644" r:id="rId30"/>
    <p:sldId id="638" r:id="rId31"/>
    <p:sldId id="577" r:id="rId32"/>
    <p:sldId id="661" r:id="rId33"/>
    <p:sldId id="610" r:id="rId34"/>
    <p:sldId id="611" r:id="rId35"/>
    <p:sldId id="612" r:id="rId36"/>
    <p:sldId id="613" r:id="rId37"/>
    <p:sldId id="662" r:id="rId38"/>
    <p:sldId id="607" r:id="rId39"/>
    <p:sldId id="614" r:id="rId40"/>
    <p:sldId id="563" r:id="rId41"/>
    <p:sldId id="615" r:id="rId42"/>
    <p:sldId id="553" r:id="rId43"/>
    <p:sldId id="618" r:id="rId44"/>
    <p:sldId id="526" r:id="rId45"/>
    <p:sldId id="622" r:id="rId46"/>
    <p:sldId id="623" r:id="rId47"/>
    <p:sldId id="624" r:id="rId48"/>
    <p:sldId id="625" r:id="rId49"/>
    <p:sldId id="626" r:id="rId50"/>
    <p:sldId id="665" r:id="rId51"/>
    <p:sldId id="627" r:id="rId52"/>
    <p:sldId id="628" r:id="rId53"/>
    <p:sldId id="631" r:id="rId54"/>
    <p:sldId id="635" r:id="rId55"/>
    <p:sldId id="666" r:id="rId5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a" initials="a" lastIdx="1" clrIdx="0">
    <p:extLst>
      <p:ext uri="{19B8F6BF-5375-455C-9EA6-DF929625EA0E}">
        <p15:presenceInfo xmlns:p15="http://schemas.microsoft.com/office/powerpoint/2012/main" userId="ab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55" autoAdjust="0"/>
    <p:restoredTop sz="93512" autoAdjust="0"/>
  </p:normalViewPr>
  <p:slideViewPr>
    <p:cSldViewPr showGuides="1">
      <p:cViewPr varScale="1">
        <p:scale>
          <a:sx n="67" d="100"/>
          <a:sy n="67" d="100"/>
        </p:scale>
        <p:origin x="1104" y="60"/>
      </p:cViewPr>
      <p:guideLst>
        <p:guide orient="horz" pos="2160"/>
        <p:guide pos="2880"/>
      </p:guideLst>
    </p:cSldViewPr>
  </p:slideViewPr>
  <p:outlineViewPr>
    <p:cViewPr>
      <p:scale>
        <a:sx n="33" d="100"/>
        <a:sy n="33" d="100"/>
      </p:scale>
      <p:origin x="0" y="-8444"/>
    </p:cViewPr>
  </p:outlineViewPr>
  <p:notesTextViewPr>
    <p:cViewPr>
      <p:scale>
        <a:sx n="66" d="100"/>
        <a:sy n="66" d="100"/>
      </p:scale>
      <p:origin x="0" y="0"/>
    </p:cViewPr>
  </p:notesTextViewPr>
  <p:sorterViewPr>
    <p:cViewPr>
      <p:scale>
        <a:sx n="66" d="100"/>
        <a:sy n="66" d="100"/>
      </p:scale>
      <p:origin x="0" y="4578"/>
    </p:cViewPr>
  </p:sorterViewPr>
  <p:notesViewPr>
    <p:cSldViewPr showGuides="1">
      <p:cViewPr>
        <p:scale>
          <a:sx n="75" d="100"/>
          <a:sy n="75" d="100"/>
        </p:scale>
        <p:origin x="2056" y="44"/>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17T16:05:45.450"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6B5A0D-71F0-46CA-8B08-337F55B097DB}" type="datetimeFigureOut">
              <a:rPr lang="ru-RU" smtClean="0"/>
              <a:pPr/>
              <a:t>17-02-2021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1427EB-7C38-4F2A-B4CB-1B07B193E7F2}" type="slidenum">
              <a:rPr lang="ru-RU" smtClean="0"/>
              <a:pPr/>
              <a:t>‹#›</a:t>
            </a:fld>
            <a:endParaRPr lang="ru-RU"/>
          </a:p>
        </p:txBody>
      </p:sp>
    </p:spTree>
    <p:extLst>
      <p:ext uri="{BB962C8B-B14F-4D97-AF65-F5344CB8AC3E}">
        <p14:creationId xmlns:p14="http://schemas.microsoft.com/office/powerpoint/2010/main" val="3420247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Мы</a:t>
            </a:r>
            <a:r>
              <a:rPr lang="ru-RU" baseline="0" dirty="0" smtClean="0"/>
              <a:t> будем стараться не пропускать обсуждение  как бы всем известных вещей. Собственно, в этом смысл межфакультетских курсов.</a:t>
            </a:r>
          </a:p>
          <a:p>
            <a:r>
              <a:rPr lang="ru-RU" baseline="0" dirty="0" smtClean="0"/>
              <a:t>Слово геном знают все, я думаю! В </a:t>
            </a:r>
            <a:r>
              <a:rPr lang="ru-RU" baseline="0" dirty="0" err="1" smtClean="0"/>
              <a:t>медиа</a:t>
            </a:r>
            <a:r>
              <a:rPr lang="ru-RU" baseline="0" dirty="0" smtClean="0"/>
              <a:t> обсуждаются всякие вопросы, касающиеся геномов. </a:t>
            </a:r>
            <a:br>
              <a:rPr lang="ru-RU" baseline="0" dirty="0" smtClean="0"/>
            </a:br>
            <a:r>
              <a:rPr lang="ru-RU" baseline="0" dirty="0" smtClean="0"/>
              <a:t>В некоторых случаях информация затрагивает этические вопросы, по которых идет публичная дискуссия. </a:t>
            </a:r>
            <a:br>
              <a:rPr lang="ru-RU" baseline="0" dirty="0" smtClean="0"/>
            </a:br>
            <a:r>
              <a:rPr lang="ru-RU" baseline="0" dirty="0" smtClean="0"/>
              <a:t>Например, про генно-инженерных китайских новорожденных. Решение о допустимости некоторых действий  ученых нуждаются в одобрении общественности.</a:t>
            </a:r>
          </a:p>
          <a:p>
            <a:r>
              <a:rPr lang="ru-RU" baseline="0" dirty="0" smtClean="0"/>
              <a:t>Мне хочется, чтобы в лекциях мы ставили такие публично значимые вопросы перед Вами. Чтобы Вы были осведомлены, насколько возможно, в содержании вопросов.</a:t>
            </a:r>
          </a:p>
          <a:p>
            <a:r>
              <a:rPr lang="ru-RU" baseline="0" dirty="0" smtClean="0"/>
              <a:t>Один пример будет сегодня.</a:t>
            </a:r>
          </a:p>
          <a:p>
            <a:endParaRPr lang="el-GR"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1</a:t>
            </a:fld>
            <a:endParaRPr lang="ru-RU"/>
          </a:p>
        </p:txBody>
      </p:sp>
    </p:spTree>
    <p:extLst>
      <p:ext uri="{BB962C8B-B14F-4D97-AF65-F5344CB8AC3E}">
        <p14:creationId xmlns:p14="http://schemas.microsoft.com/office/powerpoint/2010/main" val="2460239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2</a:t>
            </a:fld>
            <a:endParaRPr lang="ru-RU"/>
          </a:p>
        </p:txBody>
      </p:sp>
    </p:spTree>
    <p:extLst>
      <p:ext uri="{BB962C8B-B14F-4D97-AF65-F5344CB8AC3E}">
        <p14:creationId xmlns:p14="http://schemas.microsoft.com/office/powerpoint/2010/main" val="4120754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3</a:t>
            </a:fld>
            <a:endParaRPr lang="ru-RU"/>
          </a:p>
        </p:txBody>
      </p:sp>
    </p:spTree>
    <p:extLst>
      <p:ext uri="{BB962C8B-B14F-4D97-AF65-F5344CB8AC3E}">
        <p14:creationId xmlns:p14="http://schemas.microsoft.com/office/powerpoint/2010/main" val="1733632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12</a:t>
            </a:fld>
            <a:endParaRPr lang="ru-RU"/>
          </a:p>
        </p:txBody>
      </p:sp>
    </p:spTree>
    <p:extLst>
      <p:ext uri="{BB962C8B-B14F-4D97-AF65-F5344CB8AC3E}">
        <p14:creationId xmlns:p14="http://schemas.microsoft.com/office/powerpoint/2010/main" val="1497808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17500" y="1806575"/>
            <a:ext cx="5899150" cy="4424363"/>
          </a:xfrm>
        </p:spPr>
      </p:sp>
      <p:sp>
        <p:nvSpPr>
          <p:cNvPr id="3" name="Заметки 2"/>
          <p:cNvSpPr>
            <a:spLocks noGrp="1"/>
          </p:cNvSpPr>
          <p:nvPr>
            <p:ph type="body" idx="1"/>
          </p:nvPr>
        </p:nvSpPr>
        <p:spPr>
          <a:xfrm>
            <a:off x="817460" y="6415440"/>
            <a:ext cx="5486400" cy="468155"/>
          </a:xfrm>
        </p:spPr>
        <p:txBody>
          <a:bodyPr/>
          <a:lstStyle/>
          <a:p>
            <a:r>
              <a:rPr lang="ru-RU" dirty="0" smtClean="0"/>
              <a:t>Всего-то отличий, а какая разница в химии и биологии!!!</a:t>
            </a:r>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16</a:t>
            </a:fld>
            <a:endParaRPr lang="ru-RU"/>
          </a:p>
        </p:txBody>
      </p:sp>
    </p:spTree>
    <p:extLst>
      <p:ext uri="{BB962C8B-B14F-4D97-AF65-F5344CB8AC3E}">
        <p14:creationId xmlns:p14="http://schemas.microsoft.com/office/powerpoint/2010/main" val="694083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19</a:t>
            </a:fld>
            <a:endParaRPr lang="ru-RU"/>
          </a:p>
        </p:txBody>
      </p:sp>
    </p:spTree>
    <p:extLst>
      <p:ext uri="{BB962C8B-B14F-4D97-AF65-F5344CB8AC3E}">
        <p14:creationId xmlns:p14="http://schemas.microsoft.com/office/powerpoint/2010/main" val="6568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23</a:t>
            </a:fld>
            <a:endParaRPr lang="ru-RU"/>
          </a:p>
        </p:txBody>
      </p:sp>
    </p:spTree>
    <p:extLst>
      <p:ext uri="{BB962C8B-B14F-4D97-AF65-F5344CB8AC3E}">
        <p14:creationId xmlns:p14="http://schemas.microsoft.com/office/powerpoint/2010/main" val="1595308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a:t>
            </a:r>
            <a:r>
              <a:rPr lang="ru-RU" baseline="0" dirty="0" smtClean="0"/>
              <a:t> </a:t>
            </a:r>
            <a:r>
              <a:rPr lang="ru-RU" baseline="0" dirty="0" err="1" smtClean="0"/>
              <a:t>обяснения</a:t>
            </a:r>
            <a:r>
              <a:rPr lang="ru-RU" baseline="0" dirty="0" smtClean="0"/>
              <a:t> я должен повторить как происходит трансляция гена, синтез молекулы белка на основе инструкции - гена</a:t>
            </a:r>
            <a:endParaRPr lang="en-US"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38</a:t>
            </a:fld>
            <a:endParaRPr lang="ru-RU"/>
          </a:p>
        </p:txBody>
      </p:sp>
    </p:spTree>
    <p:extLst>
      <p:ext uri="{BB962C8B-B14F-4D97-AF65-F5344CB8AC3E}">
        <p14:creationId xmlns:p14="http://schemas.microsoft.com/office/powerpoint/2010/main" val="76373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3276175-97C5-401D-AFFD-6081115370E9}" type="datetime1">
              <a:rPr lang="ru-RU" smtClean="0"/>
              <a:pPr/>
              <a:t>17-02-2021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5AF2B1-A9D6-4525-A432-42FDB5472075}" type="datetime1">
              <a:rPr lang="ru-RU" smtClean="0"/>
              <a:pPr/>
              <a:t>17-02-2021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6C692E-3653-41FB-A577-1DCF59F5F061}" type="datetime1">
              <a:rPr lang="ru-RU" smtClean="0"/>
              <a:pPr/>
              <a:t>17-02-2021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33E25D-D2A7-40BB-A68F-4C3E346A7752}" type="datetime1">
              <a:rPr lang="ru-RU" smtClean="0"/>
              <a:pPr/>
              <a:t>17-02-2021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D470B4F-7794-4838-A1A2-0266B5E9837E}" type="datetime1">
              <a:rPr lang="ru-RU" smtClean="0"/>
              <a:pPr/>
              <a:t>17-02-2021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7D10A40-BA2A-4504-AEA1-32F63C5D275D}" type="datetime1">
              <a:rPr lang="ru-RU" smtClean="0"/>
              <a:pPr/>
              <a:t>17-02-2021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71CE8F2-D3B2-4519-A5CE-4DE089D56471}" type="datetime1">
              <a:rPr lang="ru-RU" smtClean="0"/>
              <a:pPr/>
              <a:t>17-02-2021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9361ED0-A0B1-4F14-8CF5-11E9537E7683}" type="datetime1">
              <a:rPr lang="ru-RU" smtClean="0"/>
              <a:pPr/>
              <a:t>17-02-2021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87E702C-D99E-4C9F-AD82-C1949628A8CE}" type="datetime1">
              <a:rPr lang="ru-RU" smtClean="0"/>
              <a:pPr/>
              <a:t>17-02-2021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197777B-9C9C-475E-96D5-0ABE378269A1}" type="datetime1">
              <a:rPr lang="ru-RU" smtClean="0"/>
              <a:pPr/>
              <a:t>17-02-2021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CBC137-9D05-4510-9A92-AB3338CABC7A}" type="datetime1">
              <a:rPr lang="ru-RU" smtClean="0"/>
              <a:pPr/>
              <a:t>17-02-2021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4D48D-B21D-4A66-BAAD-B40A47096E42}" type="datetime1">
              <a:rPr lang="ru-RU" smtClean="0"/>
              <a:pPr/>
              <a:t>17-02-2021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0424B-BA00-4C1D-946A-CCF19F3E8C6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quora.com/What-is-the-importance-of-plasmids-in-biotechnology"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cbi.nlm.nih.gov/pmc/articles/PMC6846928/#B46" TargetMode="External"/><Relationship Id="rId2" Type="http://schemas.openxmlformats.org/officeDocument/2006/relationships/hyperlink" Target="https://www.ncbi.nlm.nih.gov/pmc/articles/PMC6846928/#B45" TargetMode="External"/><Relationship Id="rId1" Type="http://schemas.openxmlformats.org/officeDocument/2006/relationships/slideLayout" Target="../slideLayouts/slideLayout6.xml"/><Relationship Id="rId5" Type="http://schemas.openxmlformats.org/officeDocument/2006/relationships/hyperlink" Target="https://www.ncbi.nlm.nih.gov/pmc/articles/PMC6846928/#B144" TargetMode="External"/><Relationship Id="rId4" Type="http://schemas.openxmlformats.org/officeDocument/2006/relationships/hyperlink" Target="https://www.ncbi.nlm.nih.gov/pmc/articles/PMC6846928/#B47"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spreadsheets/d/11yj9CzDd2wiYRWbMNAZdmfnpdyi-LthcMWyIWf97xD8/edit#gid=68364581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8000" dirty="0" smtClean="0"/>
              <a:t>Геном</a:t>
            </a:r>
            <a:endParaRPr lang="ru-RU" sz="8000" dirty="0"/>
          </a:p>
        </p:txBody>
      </p:sp>
      <p:sp>
        <p:nvSpPr>
          <p:cNvPr id="3" name="Подзаголовок 2"/>
          <p:cNvSpPr>
            <a:spLocks noGrp="1"/>
          </p:cNvSpPr>
          <p:nvPr>
            <p:ph type="subTitle" idx="1"/>
          </p:nvPr>
        </p:nvSpPr>
        <p:spPr/>
        <p:txBody>
          <a:bodyPr>
            <a:normAutofit/>
          </a:bodyPr>
          <a:lstStyle/>
          <a:p>
            <a:r>
              <a:rPr lang="ru-RU" dirty="0"/>
              <a:t>Андрей Владимирович Алексеевский</a:t>
            </a:r>
          </a:p>
          <a:p>
            <a:r>
              <a:rPr lang="en-US" dirty="0" smtClean="0"/>
              <a:t>aba@belozersky.msu.ru</a:t>
            </a:r>
            <a:endParaRPr lang="en-US"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1</a:t>
            </a:fld>
            <a:endParaRPr lang="ru-RU"/>
          </a:p>
        </p:txBody>
      </p:sp>
      <p:sp>
        <p:nvSpPr>
          <p:cNvPr id="5" name="TextBox 4"/>
          <p:cNvSpPr txBox="1"/>
          <p:nvPr/>
        </p:nvSpPr>
        <p:spPr>
          <a:xfrm>
            <a:off x="4809713" y="5387655"/>
            <a:ext cx="184731" cy="461665"/>
          </a:xfrm>
          <a:prstGeom prst="rect">
            <a:avLst/>
          </a:prstGeom>
          <a:noFill/>
        </p:spPr>
        <p:txBody>
          <a:bodyPr wrap="none" rtlCol="0">
            <a:spAutoFit/>
          </a:bodyPr>
          <a:lstStyle/>
          <a:p>
            <a:endParaRPr lang="ru-RU" sz="2400"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3110" y="241385"/>
            <a:ext cx="1888966" cy="205253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Вопросы</a:t>
            </a:r>
            <a:endParaRPr lang="ru-RU" dirty="0"/>
          </a:p>
        </p:txBody>
      </p:sp>
      <p:sp>
        <p:nvSpPr>
          <p:cNvPr id="3" name="Объект 2"/>
          <p:cNvSpPr>
            <a:spLocks noGrp="1"/>
          </p:cNvSpPr>
          <p:nvPr>
            <p:ph idx="1"/>
          </p:nvPr>
        </p:nvSpPr>
        <p:spPr/>
        <p:txBody>
          <a:bodyPr/>
          <a:lstStyle/>
          <a:p>
            <a:pPr marL="514350" indent="-514350">
              <a:buFont typeface="+mj-lt"/>
              <a:buAutoNum type="arabicPeriod"/>
            </a:pPr>
            <a:r>
              <a:rPr lang="ru-RU" dirty="0" smtClean="0"/>
              <a:t>Естественный носитель текста генома</a:t>
            </a:r>
          </a:p>
          <a:p>
            <a:pPr marL="514350" indent="-514350">
              <a:buFont typeface="+mj-lt"/>
              <a:buAutoNum type="arabicPeriod"/>
            </a:pPr>
            <a:r>
              <a:rPr lang="ru-RU" dirty="0"/>
              <a:t>Что записано в тексте</a:t>
            </a:r>
          </a:p>
          <a:p>
            <a:pPr marL="514350" indent="-514350">
              <a:buFont typeface="+mj-lt"/>
              <a:buAutoNum type="arabicPeriod"/>
            </a:pPr>
            <a:r>
              <a:rPr lang="ru-RU" dirty="0" smtClean="0"/>
              <a:t>Как расшифровать</a:t>
            </a:r>
          </a:p>
          <a:p>
            <a:pPr marL="514350" indent="-514350">
              <a:buFont typeface="+mj-lt"/>
              <a:buAutoNum type="arabicPeriod"/>
            </a:pPr>
            <a:r>
              <a:rPr lang="ru-RU" dirty="0" smtClean="0"/>
              <a:t>Много или мало информации в геноме</a:t>
            </a:r>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10</a:t>
            </a:fld>
            <a:endParaRPr lang="ru-RU"/>
          </a:p>
        </p:txBody>
      </p:sp>
    </p:spTree>
    <p:extLst>
      <p:ext uri="{BB962C8B-B14F-4D97-AF65-F5344CB8AC3E}">
        <p14:creationId xmlns:p14="http://schemas.microsoft.com/office/powerpoint/2010/main" val="2307240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1. Носители геномов</a:t>
            </a:r>
            <a:endParaRPr lang="ru-RU" dirty="0"/>
          </a:p>
        </p:txBody>
      </p:sp>
      <p:sp>
        <p:nvSpPr>
          <p:cNvPr id="6" name="Текст 5"/>
          <p:cNvSpPr>
            <a:spLocks noGrp="1"/>
          </p:cNvSpPr>
          <p:nvPr>
            <p:ph type="body" idx="1"/>
          </p:nvPr>
        </p:nvSpPr>
        <p:spPr/>
        <p:txBody>
          <a:bodyPr>
            <a:normAutofit/>
          </a:bodyPr>
          <a:lstStyle/>
          <a:p>
            <a:r>
              <a:rPr lang="ru-RU" sz="2400" b="1" dirty="0" smtClean="0"/>
              <a:t>Молекулы</a:t>
            </a:r>
            <a:r>
              <a:rPr lang="ru-RU" sz="2400" dirty="0" smtClean="0"/>
              <a:t> ДНК или РНК</a:t>
            </a:r>
            <a:endParaRPr lang="ru-RU" sz="24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11</a:t>
            </a:fld>
            <a:endParaRPr lang="ru-RU"/>
          </a:p>
        </p:txBody>
      </p:sp>
    </p:spTree>
    <p:extLst>
      <p:ext uri="{BB962C8B-B14F-4D97-AF65-F5344CB8AC3E}">
        <p14:creationId xmlns:p14="http://schemas.microsoft.com/office/powerpoint/2010/main" val="3940937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719" y="4398"/>
            <a:ext cx="8988425" cy="1378816"/>
          </a:xfrm>
        </p:spPr>
        <p:txBody>
          <a:bodyPr>
            <a:normAutofit fontScale="90000"/>
          </a:bodyPr>
          <a:lstStyle/>
          <a:p>
            <a:r>
              <a:rPr lang="ru-RU" dirty="0" smtClean="0"/>
              <a:t>Формула молекулы ДНК определяется последовательностью букв </a:t>
            </a:r>
            <a:r>
              <a:rPr lang="en-US" b="1" dirty="0" smtClean="0"/>
              <a:t>A, T, G, C</a:t>
            </a:r>
            <a:endParaRPr lang="en-US" b="1" dirty="0"/>
          </a:p>
        </p:txBody>
      </p:sp>
      <p:sp>
        <p:nvSpPr>
          <p:cNvPr id="3" name="Номер слайда 2"/>
          <p:cNvSpPr>
            <a:spLocks noGrp="1"/>
          </p:cNvSpPr>
          <p:nvPr>
            <p:ph type="sldNum" sz="quarter" idx="12"/>
          </p:nvPr>
        </p:nvSpPr>
        <p:spPr>
          <a:xfrm>
            <a:off x="6838557" y="6322771"/>
            <a:ext cx="2133600" cy="365125"/>
          </a:xfrm>
        </p:spPr>
        <p:txBody>
          <a:bodyPr/>
          <a:lstStyle/>
          <a:p>
            <a:fld id="{51B0424B-BA00-4C1D-946A-CCF19F3E8C64}" type="slidenum">
              <a:rPr lang="ru-RU" smtClean="0"/>
              <a:pPr/>
              <a:t>12</a:t>
            </a:fld>
            <a:endParaRPr lang="ru-RU"/>
          </a:p>
        </p:txBody>
      </p:sp>
      <p:sp>
        <p:nvSpPr>
          <p:cNvPr id="6" name="AutoShape 6" descr="Image result for днк строени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nvGrpSpPr>
          <p:cNvPr id="30" name="Группа 29"/>
          <p:cNvGrpSpPr/>
          <p:nvPr/>
        </p:nvGrpSpPr>
        <p:grpSpPr>
          <a:xfrm>
            <a:off x="307975" y="1512226"/>
            <a:ext cx="6595630" cy="5278061"/>
            <a:chOff x="145048" y="1227273"/>
            <a:chExt cx="6595630" cy="5278061"/>
          </a:xfrm>
        </p:grpSpPr>
        <p:grpSp>
          <p:nvGrpSpPr>
            <p:cNvPr id="25" name="Группа 24"/>
            <p:cNvGrpSpPr/>
            <p:nvPr/>
          </p:nvGrpSpPr>
          <p:grpSpPr>
            <a:xfrm>
              <a:off x="453055" y="1470345"/>
              <a:ext cx="6287623" cy="4492584"/>
              <a:chOff x="460375" y="2079084"/>
              <a:chExt cx="6287623" cy="4492584"/>
            </a:xfrm>
          </p:grpSpPr>
          <p:pic>
            <p:nvPicPr>
              <p:cNvPr id="15" name="Рисунок 14"/>
              <p:cNvPicPr>
                <a:picLocks noChangeAspect="1"/>
              </p:cNvPicPr>
              <p:nvPr/>
            </p:nvPicPr>
            <p:blipFill rotWithShape="1">
              <a:blip r:embed="rId3"/>
              <a:srcRect l="7389" r="20"/>
              <a:stretch/>
            </p:blipFill>
            <p:spPr>
              <a:xfrm>
                <a:off x="460375" y="2079084"/>
                <a:ext cx="6073917" cy="4492584"/>
              </a:xfrm>
              <a:prstGeom prst="rect">
                <a:avLst/>
              </a:prstGeom>
            </p:spPr>
          </p:pic>
          <p:sp>
            <p:nvSpPr>
              <p:cNvPr id="12" name="TextBox 11"/>
              <p:cNvSpPr txBox="1"/>
              <p:nvPr/>
            </p:nvSpPr>
            <p:spPr>
              <a:xfrm flipH="1">
                <a:off x="3885186" y="2103642"/>
                <a:ext cx="1546132" cy="705510"/>
              </a:xfrm>
              <a:prstGeom prst="rect">
                <a:avLst/>
              </a:prstGeom>
              <a:noFill/>
            </p:spPr>
            <p:txBody>
              <a:bodyPr wrap="square" rtlCol="0">
                <a:spAutoFit/>
              </a:bodyPr>
              <a:lstStyle/>
              <a:p>
                <a:r>
                  <a:rPr lang="en-US" sz="4000" dirty="0" smtClean="0"/>
                  <a:t>A</a:t>
                </a:r>
                <a:r>
                  <a:rPr lang="en-US" dirty="0" smtClean="0"/>
                  <a:t> </a:t>
                </a:r>
                <a:r>
                  <a:rPr lang="ru-RU" dirty="0" err="1" smtClean="0"/>
                  <a:t>аденин</a:t>
                </a:r>
                <a:endParaRPr lang="ru-RU" dirty="0"/>
              </a:p>
            </p:txBody>
          </p:sp>
          <p:sp>
            <p:nvSpPr>
              <p:cNvPr id="17" name="TextBox 16"/>
              <p:cNvSpPr txBox="1"/>
              <p:nvPr/>
            </p:nvSpPr>
            <p:spPr>
              <a:xfrm flipH="1">
                <a:off x="4488312" y="2997614"/>
                <a:ext cx="1442270" cy="705510"/>
              </a:xfrm>
              <a:prstGeom prst="rect">
                <a:avLst/>
              </a:prstGeom>
              <a:noFill/>
            </p:spPr>
            <p:txBody>
              <a:bodyPr wrap="square" rtlCol="0">
                <a:spAutoFit/>
              </a:bodyPr>
              <a:lstStyle/>
              <a:p>
                <a:r>
                  <a:rPr lang="en-US" sz="4000" dirty="0" smtClean="0"/>
                  <a:t>G</a:t>
                </a:r>
                <a:r>
                  <a:rPr lang="ru-RU" sz="4000" dirty="0" smtClean="0"/>
                  <a:t> </a:t>
                </a:r>
                <a:r>
                  <a:rPr lang="ru-RU" dirty="0" smtClean="0"/>
                  <a:t>гуанин</a:t>
                </a:r>
                <a:r>
                  <a:rPr lang="en-US" dirty="0" smtClean="0"/>
                  <a:t> </a:t>
                </a:r>
                <a:endParaRPr lang="ru-RU" dirty="0"/>
              </a:p>
            </p:txBody>
          </p:sp>
          <p:sp>
            <p:nvSpPr>
              <p:cNvPr id="18" name="TextBox 17"/>
              <p:cNvSpPr txBox="1"/>
              <p:nvPr/>
            </p:nvSpPr>
            <p:spPr>
              <a:xfrm flipH="1">
                <a:off x="4498687" y="3796547"/>
                <a:ext cx="1431895" cy="705510"/>
              </a:xfrm>
              <a:prstGeom prst="rect">
                <a:avLst/>
              </a:prstGeom>
              <a:noFill/>
            </p:spPr>
            <p:txBody>
              <a:bodyPr wrap="square" rtlCol="0">
                <a:spAutoFit/>
              </a:bodyPr>
              <a:lstStyle/>
              <a:p>
                <a:r>
                  <a:rPr lang="ru-RU" sz="4000" dirty="0"/>
                  <a:t>С</a:t>
                </a:r>
                <a:r>
                  <a:rPr lang="ru-RU" sz="4000" dirty="0" smtClean="0"/>
                  <a:t> </a:t>
                </a:r>
                <a:r>
                  <a:rPr lang="ru-RU" dirty="0" err="1" smtClean="0"/>
                  <a:t>цитозин</a:t>
                </a:r>
                <a:r>
                  <a:rPr lang="en-US" dirty="0" smtClean="0"/>
                  <a:t> </a:t>
                </a:r>
                <a:endParaRPr lang="ru-RU" dirty="0"/>
              </a:p>
            </p:txBody>
          </p:sp>
          <p:sp>
            <p:nvSpPr>
              <p:cNvPr id="26" name="TextBox 25"/>
              <p:cNvSpPr txBox="1"/>
              <p:nvPr/>
            </p:nvSpPr>
            <p:spPr>
              <a:xfrm flipH="1">
                <a:off x="5316103" y="4784641"/>
                <a:ext cx="1431895" cy="707886"/>
              </a:xfrm>
              <a:prstGeom prst="rect">
                <a:avLst/>
              </a:prstGeom>
              <a:noFill/>
            </p:spPr>
            <p:txBody>
              <a:bodyPr wrap="square" rtlCol="0">
                <a:spAutoFit/>
              </a:bodyPr>
              <a:lstStyle/>
              <a:p>
                <a:r>
                  <a:rPr lang="en-US" sz="4000" dirty="0"/>
                  <a:t>T</a:t>
                </a:r>
                <a:r>
                  <a:rPr lang="ru-RU" sz="4000" dirty="0" smtClean="0"/>
                  <a:t> </a:t>
                </a:r>
                <a:r>
                  <a:rPr lang="ru-RU" dirty="0" err="1" smtClean="0"/>
                  <a:t>тимин</a:t>
                </a:r>
                <a:r>
                  <a:rPr lang="en-US" dirty="0" smtClean="0"/>
                  <a:t> </a:t>
                </a:r>
                <a:endParaRPr lang="ru-RU" dirty="0"/>
              </a:p>
            </p:txBody>
          </p:sp>
        </p:grpSp>
        <p:sp>
          <p:nvSpPr>
            <p:cNvPr id="28" name="TextBox 27"/>
            <p:cNvSpPr txBox="1"/>
            <p:nvPr/>
          </p:nvSpPr>
          <p:spPr>
            <a:xfrm flipH="1">
              <a:off x="145048" y="1227273"/>
              <a:ext cx="2045842" cy="707886"/>
            </a:xfrm>
            <a:prstGeom prst="rect">
              <a:avLst/>
            </a:prstGeom>
            <a:noFill/>
          </p:spPr>
          <p:txBody>
            <a:bodyPr wrap="square" rtlCol="0">
              <a:spAutoFit/>
            </a:bodyPr>
            <a:lstStyle/>
            <a:p>
              <a:r>
                <a:rPr lang="en-US" sz="4000" dirty="0" smtClean="0"/>
                <a:t>5’ </a:t>
              </a:r>
              <a:r>
                <a:rPr lang="ru-RU" sz="4000" dirty="0" smtClean="0"/>
                <a:t>конец</a:t>
              </a:r>
              <a:r>
                <a:rPr lang="en-US" dirty="0" smtClean="0"/>
                <a:t> </a:t>
              </a:r>
              <a:endParaRPr lang="ru-RU" dirty="0"/>
            </a:p>
          </p:txBody>
        </p:sp>
        <p:sp>
          <p:nvSpPr>
            <p:cNvPr id="29" name="TextBox 28"/>
            <p:cNvSpPr txBox="1"/>
            <p:nvPr/>
          </p:nvSpPr>
          <p:spPr>
            <a:xfrm flipH="1">
              <a:off x="3156285" y="5797448"/>
              <a:ext cx="2045842" cy="707886"/>
            </a:xfrm>
            <a:prstGeom prst="rect">
              <a:avLst/>
            </a:prstGeom>
            <a:noFill/>
          </p:spPr>
          <p:txBody>
            <a:bodyPr wrap="square" rtlCol="0">
              <a:spAutoFit/>
            </a:bodyPr>
            <a:lstStyle/>
            <a:p>
              <a:r>
                <a:rPr lang="ru-RU" sz="4000" dirty="0" smtClean="0"/>
                <a:t>3</a:t>
              </a:r>
              <a:r>
                <a:rPr lang="en-US" sz="4000" dirty="0" smtClean="0"/>
                <a:t>’ </a:t>
              </a:r>
              <a:r>
                <a:rPr lang="ru-RU" sz="4000" dirty="0" smtClean="0"/>
                <a:t>конец</a:t>
              </a:r>
              <a:r>
                <a:rPr lang="en-US" dirty="0" smtClean="0"/>
                <a:t> </a:t>
              </a:r>
              <a:endParaRPr lang="ru-RU" dirty="0"/>
            </a:p>
          </p:txBody>
        </p:sp>
      </p:grpSp>
      <p:sp>
        <p:nvSpPr>
          <p:cNvPr id="4" name="Прямоугольник 3"/>
          <p:cNvSpPr/>
          <p:nvPr/>
        </p:nvSpPr>
        <p:spPr>
          <a:xfrm>
            <a:off x="6569060" y="3083551"/>
            <a:ext cx="2251642" cy="769441"/>
          </a:xfrm>
          <a:prstGeom prst="rect">
            <a:avLst/>
          </a:prstGeom>
        </p:spPr>
        <p:txBody>
          <a:bodyPr wrap="none">
            <a:spAutoFit/>
          </a:bodyPr>
          <a:lstStyle/>
          <a:p>
            <a:r>
              <a:rPr lang="ru-RU" sz="4400" b="1" dirty="0" smtClean="0"/>
              <a:t>= </a:t>
            </a:r>
            <a:r>
              <a:rPr lang="en-US" sz="4400" b="1" dirty="0" smtClean="0"/>
              <a:t>   AGCT</a:t>
            </a:r>
            <a:endParaRPr lang="ru-RU" sz="4400" dirty="0"/>
          </a:p>
        </p:txBody>
      </p:sp>
      <p:sp>
        <p:nvSpPr>
          <p:cNvPr id="5" name="TextBox 4"/>
          <p:cNvSpPr txBox="1"/>
          <p:nvPr/>
        </p:nvSpPr>
        <p:spPr>
          <a:xfrm>
            <a:off x="36942" y="5875204"/>
            <a:ext cx="2632989" cy="646331"/>
          </a:xfrm>
          <a:prstGeom prst="rect">
            <a:avLst/>
          </a:prstGeom>
          <a:noFill/>
        </p:spPr>
        <p:txBody>
          <a:bodyPr wrap="square" rtlCol="0">
            <a:spAutoFit/>
          </a:bodyPr>
          <a:lstStyle/>
          <a:p>
            <a:r>
              <a:rPr lang="ru-RU" dirty="0" smtClean="0"/>
              <a:t>Как найти 5</a:t>
            </a:r>
            <a:r>
              <a:rPr lang="en-US" dirty="0" smtClean="0"/>
              <a:t>’ </a:t>
            </a:r>
            <a:r>
              <a:rPr lang="ru-RU" dirty="0" smtClean="0"/>
              <a:t>конец, </a:t>
            </a:r>
            <a:br>
              <a:rPr lang="ru-RU" dirty="0" smtClean="0"/>
            </a:br>
            <a:r>
              <a:rPr lang="ru-RU" dirty="0" smtClean="0"/>
              <a:t>глядя на формулу?</a:t>
            </a:r>
            <a:endParaRPr lang="ru-RU" dirty="0"/>
          </a:p>
        </p:txBody>
      </p:sp>
    </p:spTree>
    <p:extLst>
      <p:ext uri="{BB962C8B-B14F-4D97-AF65-F5344CB8AC3E}">
        <p14:creationId xmlns:p14="http://schemas.microsoft.com/office/powerpoint/2010/main" val="2285243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805" y="49360"/>
            <a:ext cx="9144000" cy="1143000"/>
          </a:xfrm>
        </p:spPr>
        <p:txBody>
          <a:bodyPr>
            <a:normAutofit fontScale="90000"/>
          </a:bodyPr>
          <a:lstStyle/>
          <a:p>
            <a:r>
              <a:rPr lang="ru-RU" dirty="0" smtClean="0"/>
              <a:t>ДНК состоит из двух </a:t>
            </a:r>
            <a:r>
              <a:rPr lang="ru-RU" dirty="0" smtClean="0">
                <a:solidFill>
                  <a:srgbClr val="C00000"/>
                </a:solidFill>
              </a:rPr>
              <a:t>антипараллельных </a:t>
            </a:r>
            <a:r>
              <a:rPr lang="ru-RU" dirty="0" smtClean="0"/>
              <a:t>комплементарных цепочек</a:t>
            </a:r>
            <a:endParaRPr lang="ru-RU"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13</a:t>
            </a:fld>
            <a:endParaRPr lang="ru-RU"/>
          </a:p>
        </p:txBody>
      </p:sp>
      <p:grpSp>
        <p:nvGrpSpPr>
          <p:cNvPr id="4" name="Группа 3"/>
          <p:cNvGrpSpPr/>
          <p:nvPr/>
        </p:nvGrpSpPr>
        <p:grpSpPr>
          <a:xfrm>
            <a:off x="309045" y="1547155"/>
            <a:ext cx="4581946" cy="3562727"/>
            <a:chOff x="923525" y="1962145"/>
            <a:chExt cx="4581946" cy="3562727"/>
          </a:xfrm>
        </p:grpSpPr>
        <p:pic>
          <p:nvPicPr>
            <p:cNvPr id="4100" name="Picture 4" descr="http://cnx.org/contents/k6E8Y6SA@8/Primary-DNA-Molecular-Struct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525" y="2430469"/>
              <a:ext cx="4581946" cy="2803565"/>
            </a:xfrm>
            <a:prstGeom prst="rect">
              <a:avLst/>
            </a:prstGeom>
            <a:noFill/>
            <a:extLst>
              <a:ext uri="{909E8E84-426E-40DD-AFC4-6F175D3DCCD1}">
                <a14:hiddenFill xmlns:a14="http://schemas.microsoft.com/office/drawing/2010/main">
                  <a:solidFill>
                    <a:srgbClr val="FFFFFF"/>
                  </a:solidFill>
                </a14:hiddenFill>
              </a:ext>
            </a:extLst>
          </p:spPr>
        </p:pic>
        <p:sp>
          <p:nvSpPr>
            <p:cNvPr id="6" name="Стрелка вниз 5"/>
            <p:cNvSpPr/>
            <p:nvPr/>
          </p:nvSpPr>
          <p:spPr>
            <a:xfrm rot="20820000" flipH="1">
              <a:off x="1616571" y="2184942"/>
              <a:ext cx="226920" cy="3114528"/>
            </a:xfrm>
            <a:prstGeom prst="downArrow">
              <a:avLst>
                <a:gd name="adj1" fmla="val 50000"/>
                <a:gd name="adj2" fmla="val 7000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Стрелка вниз 6"/>
            <p:cNvSpPr/>
            <p:nvPr/>
          </p:nvSpPr>
          <p:spPr>
            <a:xfrm rot="31560000">
              <a:off x="4454915" y="2188341"/>
              <a:ext cx="264466" cy="2941541"/>
            </a:xfrm>
            <a:prstGeom prst="downArrow">
              <a:avLst>
                <a:gd name="adj1" fmla="val 50000"/>
                <a:gd name="adj2" fmla="val 7000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p:cNvSpPr txBox="1"/>
            <p:nvPr/>
          </p:nvSpPr>
          <p:spPr>
            <a:xfrm flipH="1">
              <a:off x="1440009" y="1962145"/>
              <a:ext cx="679742" cy="705510"/>
            </a:xfrm>
            <a:prstGeom prst="rect">
              <a:avLst/>
            </a:prstGeom>
            <a:noFill/>
          </p:spPr>
          <p:txBody>
            <a:bodyPr wrap="square" rtlCol="0">
              <a:spAutoFit/>
            </a:bodyPr>
            <a:lstStyle/>
            <a:p>
              <a:r>
                <a:rPr lang="en-US" sz="4000" dirty="0" smtClean="0"/>
                <a:t>5’</a:t>
              </a:r>
              <a:r>
                <a:rPr lang="en-US" dirty="0" smtClean="0"/>
                <a:t> </a:t>
              </a:r>
              <a:endParaRPr lang="ru-RU" dirty="0"/>
            </a:p>
          </p:txBody>
        </p:sp>
        <p:sp>
          <p:nvSpPr>
            <p:cNvPr id="9" name="TextBox 8"/>
            <p:cNvSpPr txBox="1"/>
            <p:nvPr/>
          </p:nvSpPr>
          <p:spPr>
            <a:xfrm flipH="1">
              <a:off x="4247277" y="4765429"/>
              <a:ext cx="679742" cy="705510"/>
            </a:xfrm>
            <a:prstGeom prst="rect">
              <a:avLst/>
            </a:prstGeom>
            <a:noFill/>
          </p:spPr>
          <p:txBody>
            <a:bodyPr wrap="square" rtlCol="0">
              <a:spAutoFit/>
            </a:bodyPr>
            <a:lstStyle/>
            <a:p>
              <a:r>
                <a:rPr lang="en-US" sz="4000" dirty="0" smtClean="0"/>
                <a:t>5’</a:t>
              </a:r>
              <a:r>
                <a:rPr lang="en-US" dirty="0" smtClean="0"/>
                <a:t> </a:t>
              </a:r>
              <a:endParaRPr lang="ru-RU" dirty="0"/>
            </a:p>
          </p:txBody>
        </p:sp>
        <p:sp>
          <p:nvSpPr>
            <p:cNvPr id="10" name="TextBox 9"/>
            <p:cNvSpPr txBox="1"/>
            <p:nvPr/>
          </p:nvSpPr>
          <p:spPr>
            <a:xfrm flipH="1">
              <a:off x="2140247" y="4819362"/>
              <a:ext cx="679742" cy="705510"/>
            </a:xfrm>
            <a:prstGeom prst="rect">
              <a:avLst/>
            </a:prstGeom>
            <a:noFill/>
          </p:spPr>
          <p:txBody>
            <a:bodyPr wrap="square" rtlCol="0">
              <a:spAutoFit/>
            </a:bodyPr>
            <a:lstStyle/>
            <a:p>
              <a:r>
                <a:rPr lang="en-US" sz="4000" dirty="0" smtClean="0"/>
                <a:t>3’</a:t>
              </a:r>
              <a:r>
                <a:rPr lang="en-US" dirty="0" smtClean="0"/>
                <a:t> </a:t>
              </a:r>
              <a:endParaRPr lang="ru-RU" dirty="0"/>
            </a:p>
          </p:txBody>
        </p:sp>
        <p:sp>
          <p:nvSpPr>
            <p:cNvPr id="11" name="TextBox 10"/>
            <p:cNvSpPr txBox="1"/>
            <p:nvPr/>
          </p:nvSpPr>
          <p:spPr>
            <a:xfrm flipH="1">
              <a:off x="3641763" y="2026667"/>
              <a:ext cx="679742" cy="705510"/>
            </a:xfrm>
            <a:prstGeom prst="rect">
              <a:avLst/>
            </a:prstGeom>
            <a:noFill/>
          </p:spPr>
          <p:txBody>
            <a:bodyPr wrap="square" rtlCol="0">
              <a:spAutoFit/>
            </a:bodyPr>
            <a:lstStyle/>
            <a:p>
              <a:r>
                <a:rPr lang="en-US" sz="4000" dirty="0" smtClean="0"/>
                <a:t>3’</a:t>
              </a:r>
              <a:r>
                <a:rPr lang="en-US" dirty="0" smtClean="0"/>
                <a:t> </a:t>
              </a:r>
              <a:endParaRPr lang="ru-RU" dirty="0"/>
            </a:p>
          </p:txBody>
        </p:sp>
      </p:grpSp>
      <p:pic>
        <p:nvPicPr>
          <p:cNvPr id="13" name="Picture 2" descr="F:\Common\Education\FBB\Year_02\Term_6\Lectures\3Dcomparison\Examples\1nwq_na.GIF"/>
          <p:cNvPicPr>
            <a:picLocks noChangeAspect="1" noChangeArrowheads="1"/>
          </p:cNvPicPr>
          <p:nvPr/>
        </p:nvPicPr>
        <p:blipFill>
          <a:blip r:embed="rId3" cstate="print"/>
          <a:srcRect/>
          <a:stretch>
            <a:fillRect/>
          </a:stretch>
        </p:blipFill>
        <p:spPr bwMode="auto">
          <a:xfrm>
            <a:off x="6235803" y="1410291"/>
            <a:ext cx="2627506" cy="5244729"/>
          </a:xfrm>
          <a:prstGeom prst="rect">
            <a:avLst/>
          </a:prstGeom>
          <a:noFill/>
          <a:ln w="9525">
            <a:noFill/>
            <a:miter lim="800000"/>
            <a:headEnd/>
            <a:tailEnd/>
          </a:ln>
        </p:spPr>
      </p:pic>
      <p:sp>
        <p:nvSpPr>
          <p:cNvPr id="5" name="TextBox 4"/>
          <p:cNvSpPr txBox="1"/>
          <p:nvPr/>
        </p:nvSpPr>
        <p:spPr>
          <a:xfrm>
            <a:off x="1519698" y="5129272"/>
            <a:ext cx="4701678" cy="1523494"/>
          </a:xfrm>
          <a:prstGeom prst="rect">
            <a:avLst/>
          </a:prstGeom>
          <a:noFill/>
          <a:ln w="19050">
            <a:solidFill>
              <a:schemeClr val="accent1">
                <a:shade val="95000"/>
                <a:satMod val="105000"/>
              </a:schemeClr>
            </a:solidFill>
          </a:ln>
        </p:spPr>
        <p:txBody>
          <a:bodyPr wrap="square" rtlCol="0">
            <a:spAutoFit/>
          </a:bodyPr>
          <a:lstStyle/>
          <a:p>
            <a:pPr>
              <a:spcAft>
                <a:spcPts val="600"/>
              </a:spcAft>
            </a:pPr>
            <a:r>
              <a:rPr lang="ru-RU" sz="3200" dirty="0" smtClean="0"/>
              <a:t>Фрагмент молекулы ДНК при высоком разрешении</a:t>
            </a:r>
          </a:p>
          <a:p>
            <a:pPr lvl="0">
              <a:spcAft>
                <a:spcPts val="600"/>
              </a:spcAft>
            </a:pPr>
            <a:r>
              <a:rPr lang="ru-RU" sz="2400" dirty="0" smtClean="0">
                <a:solidFill>
                  <a:prstClr val="black"/>
                </a:solidFill>
                <a:latin typeface="Verdana" pitchFamily="34" charset="0"/>
              </a:rPr>
              <a:t>Раскраска </a:t>
            </a:r>
            <a:r>
              <a:rPr lang="ru-RU" sz="2400" dirty="0">
                <a:solidFill>
                  <a:prstClr val="black"/>
                </a:solidFill>
                <a:latin typeface="Verdana" pitchFamily="34" charset="0"/>
              </a:rPr>
              <a:t>моя </a:t>
            </a:r>
            <a:r>
              <a:rPr lang="ru-RU" sz="2400" dirty="0" err="1">
                <a:solidFill>
                  <a:prstClr val="black"/>
                </a:solidFill>
                <a:latin typeface="Verdana" pitchFamily="34" charset="0"/>
              </a:rPr>
              <a:t>ААл</a:t>
            </a:r>
            <a:r>
              <a:rPr lang="ru-RU" sz="2400" dirty="0">
                <a:solidFill>
                  <a:prstClr val="black"/>
                </a:solidFill>
                <a:latin typeface="Verdana" pitchFamily="34" charset="0"/>
              </a:rPr>
              <a:t> </a:t>
            </a:r>
            <a:r>
              <a:rPr lang="en-US" sz="2400" dirty="0" smtClean="0">
                <a:solidFill>
                  <a:prstClr val="black"/>
                </a:solidFill>
                <a:latin typeface="Verdana" pitchFamily="34" charset="0"/>
                <a:sym typeface="Wingdings" pitchFamily="2" charset="2"/>
              </a:rPr>
              <a:t></a:t>
            </a:r>
            <a:endParaRPr lang="ru-RU" sz="3200" dirty="0"/>
          </a:p>
        </p:txBody>
      </p:sp>
      <p:sp>
        <p:nvSpPr>
          <p:cNvPr id="14" name="Прямоугольник 13"/>
          <p:cNvSpPr/>
          <p:nvPr/>
        </p:nvSpPr>
        <p:spPr>
          <a:xfrm>
            <a:off x="4142930" y="1798323"/>
            <a:ext cx="2225994" cy="769441"/>
          </a:xfrm>
          <a:prstGeom prst="rect">
            <a:avLst/>
          </a:prstGeom>
        </p:spPr>
        <p:txBody>
          <a:bodyPr wrap="none">
            <a:spAutoFit/>
          </a:bodyPr>
          <a:lstStyle/>
          <a:p>
            <a:r>
              <a:rPr lang="ru-RU" sz="4400" b="1" dirty="0" smtClean="0"/>
              <a:t>= </a:t>
            </a:r>
            <a:r>
              <a:rPr lang="en-US" sz="4400" b="1" dirty="0" smtClean="0"/>
              <a:t>GAGCT</a:t>
            </a:r>
            <a:endParaRPr lang="ru-RU" sz="4400" dirty="0"/>
          </a:p>
        </p:txBody>
      </p:sp>
    </p:spTree>
    <p:extLst>
      <p:ext uri="{BB962C8B-B14F-4D97-AF65-F5344CB8AC3E}">
        <p14:creationId xmlns:p14="http://schemas.microsoft.com/office/powerpoint/2010/main" val="334726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4100" y="87765"/>
            <a:ext cx="8873360" cy="1143000"/>
          </a:xfrm>
        </p:spPr>
        <p:txBody>
          <a:bodyPr>
            <a:normAutofit fontScale="90000"/>
          </a:bodyPr>
          <a:lstStyle/>
          <a:p>
            <a:r>
              <a:rPr lang="ru-RU" dirty="0" smtClean="0"/>
              <a:t>Маленькая кольцевая </a:t>
            </a:r>
            <a:r>
              <a:rPr lang="ru-RU" dirty="0"/>
              <a:t>ДНК бактерии </a:t>
            </a:r>
            <a:r>
              <a:rPr lang="ru-RU" dirty="0" smtClean="0"/>
              <a:t>– </a:t>
            </a:r>
            <a:r>
              <a:rPr lang="ru-RU" dirty="0" err="1" smtClean="0">
                <a:solidFill>
                  <a:srgbClr val="7030A0"/>
                </a:solidFill>
              </a:rPr>
              <a:t>плазмида</a:t>
            </a:r>
            <a:r>
              <a:rPr lang="en-US" dirty="0" smtClean="0">
                <a:solidFill>
                  <a:srgbClr val="7030A0"/>
                </a:solidFill>
              </a:rPr>
              <a:t> </a:t>
            </a:r>
            <a:r>
              <a:rPr lang="en-US" sz="2200" dirty="0" smtClean="0"/>
              <a:t>(</a:t>
            </a:r>
            <a:r>
              <a:rPr lang="ru-RU" sz="2200" dirty="0" err="1" smtClean="0"/>
              <a:t>плазмида</a:t>
            </a:r>
            <a:r>
              <a:rPr lang="ru-RU" sz="2200" dirty="0" smtClean="0"/>
              <a:t> – не весь геном бактерии</a:t>
            </a:r>
            <a:r>
              <a:rPr lang="en-US" sz="2200" dirty="0" smtClean="0"/>
              <a:t>!)</a:t>
            </a:r>
            <a:endParaRPr lang="ru-RU" sz="2200" dirty="0"/>
          </a:p>
        </p:txBody>
      </p:sp>
      <p:sp>
        <p:nvSpPr>
          <p:cNvPr id="2" name="Номер слайда 1"/>
          <p:cNvSpPr>
            <a:spLocks noGrp="1"/>
          </p:cNvSpPr>
          <p:nvPr>
            <p:ph type="sldNum" sz="quarter" idx="12"/>
          </p:nvPr>
        </p:nvSpPr>
        <p:spPr>
          <a:xfrm>
            <a:off x="6108200" y="6590882"/>
            <a:ext cx="2133600" cy="365125"/>
          </a:xfrm>
        </p:spPr>
        <p:txBody>
          <a:bodyPr/>
          <a:lstStyle/>
          <a:p>
            <a:fld id="{51B0424B-BA00-4C1D-946A-CCF19F3E8C64}" type="slidenum">
              <a:rPr lang="ru-RU" smtClean="0"/>
              <a:pPr/>
              <a:t>14</a:t>
            </a:fld>
            <a:endParaRPr lang="ru-RU"/>
          </a:p>
        </p:txBody>
      </p:sp>
      <p:pic>
        <p:nvPicPr>
          <p:cNvPr id="6" name="Рисунок 5"/>
          <p:cNvPicPr>
            <a:picLocks noChangeAspect="1"/>
          </p:cNvPicPr>
          <p:nvPr/>
        </p:nvPicPr>
        <p:blipFill>
          <a:blip r:embed="rId2"/>
          <a:stretch>
            <a:fillRect/>
          </a:stretch>
        </p:blipFill>
        <p:spPr>
          <a:xfrm>
            <a:off x="539475" y="1399756"/>
            <a:ext cx="4456870" cy="4919921"/>
          </a:xfrm>
          <a:prstGeom prst="rect">
            <a:avLst/>
          </a:prstGeom>
        </p:spPr>
      </p:pic>
      <p:sp>
        <p:nvSpPr>
          <p:cNvPr id="7" name="Прямоугольник 6"/>
          <p:cNvSpPr/>
          <p:nvPr/>
        </p:nvSpPr>
        <p:spPr>
          <a:xfrm>
            <a:off x="347450" y="6488668"/>
            <a:ext cx="7604190" cy="369332"/>
          </a:xfrm>
          <a:prstGeom prst="rect">
            <a:avLst/>
          </a:prstGeom>
        </p:spPr>
        <p:txBody>
          <a:bodyPr wrap="square">
            <a:spAutoFit/>
          </a:bodyPr>
          <a:lstStyle/>
          <a:p>
            <a:r>
              <a:rPr lang="en-US" dirty="0">
                <a:hlinkClick r:id="rId3"/>
              </a:rPr>
              <a:t>https://www.quora.com/What-is-the-importance-of-plasmids-in-biotechnology</a:t>
            </a:r>
            <a:endParaRPr lang="ru-RU" dirty="0"/>
          </a:p>
        </p:txBody>
      </p:sp>
      <p:sp>
        <p:nvSpPr>
          <p:cNvPr id="8" name="Прямоугольник 7"/>
          <p:cNvSpPr/>
          <p:nvPr/>
        </p:nvSpPr>
        <p:spPr>
          <a:xfrm>
            <a:off x="5148075" y="4465935"/>
            <a:ext cx="4572000" cy="1569660"/>
          </a:xfrm>
          <a:prstGeom prst="rect">
            <a:avLst/>
          </a:prstGeom>
        </p:spPr>
        <p:txBody>
          <a:bodyPr>
            <a:spAutoFit/>
          </a:bodyPr>
          <a:lstStyle/>
          <a:p>
            <a:r>
              <a:rPr lang="ru-RU" sz="3200" dirty="0">
                <a:solidFill>
                  <a:srgbClr val="000000"/>
                </a:solidFill>
                <a:latin typeface="Linux Libertine"/>
              </a:rPr>
              <a:t>Просвечивающий электронный микроскоп</a:t>
            </a:r>
            <a:endParaRPr lang="ru-RU" sz="3200" b="0" i="0" dirty="0">
              <a:solidFill>
                <a:srgbClr val="000000"/>
              </a:solidFill>
              <a:effectLst/>
              <a:latin typeface="Linux Libertine"/>
            </a:endParaRPr>
          </a:p>
        </p:txBody>
      </p:sp>
    </p:spTree>
    <p:extLst>
      <p:ext uri="{BB962C8B-B14F-4D97-AF65-F5344CB8AC3E}">
        <p14:creationId xmlns:p14="http://schemas.microsoft.com/office/powerpoint/2010/main" val="2250054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15</a:t>
            </a:fld>
            <a:endParaRPr lang="ru-RU"/>
          </a:p>
        </p:txBody>
      </p:sp>
      <p:sp>
        <p:nvSpPr>
          <p:cNvPr id="3" name="TextBox 2"/>
          <p:cNvSpPr txBox="1"/>
          <p:nvPr/>
        </p:nvSpPr>
        <p:spPr>
          <a:xfrm>
            <a:off x="462665" y="1470345"/>
            <a:ext cx="8372290" cy="3785652"/>
          </a:xfrm>
          <a:prstGeom prst="rect">
            <a:avLst/>
          </a:prstGeom>
          <a:noFill/>
        </p:spPr>
        <p:txBody>
          <a:bodyPr wrap="square" rtlCol="0">
            <a:spAutoFit/>
          </a:bodyPr>
          <a:lstStyle/>
          <a:p>
            <a:r>
              <a:rPr lang="ru-RU" sz="3200" dirty="0" smtClean="0">
                <a:solidFill>
                  <a:srgbClr val="C00000"/>
                </a:solidFill>
              </a:rPr>
              <a:t>Задание 1.</a:t>
            </a:r>
            <a:r>
              <a:rPr lang="ru-RU" sz="3200" dirty="0" smtClean="0"/>
              <a:t> Известна последовательность одной цепочки ДНК:</a:t>
            </a:r>
          </a:p>
          <a:p>
            <a:endParaRPr lang="ru-RU" sz="3200" dirty="0"/>
          </a:p>
          <a:p>
            <a:r>
              <a:rPr lang="en-US" sz="4000" dirty="0" smtClean="0"/>
              <a:t>A T G A C </a:t>
            </a:r>
            <a:r>
              <a:rPr lang="en-US" sz="4000" dirty="0" err="1" smtClean="0"/>
              <a:t>C</a:t>
            </a:r>
            <a:r>
              <a:rPr lang="en-US" sz="4000" dirty="0" smtClean="0"/>
              <a:t> A</a:t>
            </a:r>
            <a:r>
              <a:rPr lang="ru-RU" sz="4000" dirty="0" smtClean="0"/>
              <a:t> </a:t>
            </a:r>
            <a:r>
              <a:rPr lang="en-US" sz="4000" dirty="0" smtClean="0"/>
              <a:t>A</a:t>
            </a:r>
            <a:r>
              <a:rPr lang="ru-RU" sz="4000" dirty="0" smtClean="0"/>
              <a:t> </a:t>
            </a:r>
            <a:r>
              <a:rPr lang="en-US" sz="4000" dirty="0" smtClean="0"/>
              <a:t>A</a:t>
            </a:r>
          </a:p>
          <a:p>
            <a:endParaRPr lang="en-US" sz="4000" dirty="0"/>
          </a:p>
          <a:p>
            <a:r>
              <a:rPr lang="ru-RU" sz="3200" dirty="0" smtClean="0"/>
              <a:t>Напишите последовательность второй цепочки.</a:t>
            </a:r>
            <a:r>
              <a:rPr lang="en-US" sz="3200" dirty="0" smtClean="0"/>
              <a:t> </a:t>
            </a:r>
            <a:r>
              <a:rPr lang="en-US" sz="3200" dirty="0"/>
              <a:t> </a:t>
            </a:r>
            <a:endParaRPr lang="ru-RU" sz="3200" dirty="0"/>
          </a:p>
        </p:txBody>
      </p:sp>
      <p:sp>
        <p:nvSpPr>
          <p:cNvPr id="4" name="Прямоугольник 3"/>
          <p:cNvSpPr/>
          <p:nvPr/>
        </p:nvSpPr>
        <p:spPr>
          <a:xfrm>
            <a:off x="961930" y="5621507"/>
            <a:ext cx="6580519" cy="369332"/>
          </a:xfrm>
          <a:prstGeom prst="rect">
            <a:avLst/>
          </a:prstGeom>
        </p:spPr>
        <p:txBody>
          <a:bodyPr wrap="none">
            <a:spAutoFit/>
          </a:bodyPr>
          <a:lstStyle/>
          <a:p>
            <a:r>
              <a:rPr lang="en-US" dirty="0"/>
              <a:t>(</a:t>
            </a:r>
            <a:r>
              <a:rPr lang="en-US" i="1" dirty="0"/>
              <a:t>sic</a:t>
            </a:r>
            <a:r>
              <a:rPr lang="en-US" i="1" dirty="0" smtClean="0"/>
              <a:t>!</a:t>
            </a:r>
            <a:r>
              <a:rPr lang="en-US" dirty="0" smtClean="0"/>
              <a:t>) </a:t>
            </a:r>
            <a:r>
              <a:rPr lang="ru-RU" dirty="0" smtClean="0"/>
              <a:t>чтобы не ошибиться, посмотрите предыдущие слайды. </a:t>
            </a:r>
            <a:r>
              <a:rPr lang="ru-RU" dirty="0" err="1" smtClean="0"/>
              <a:t>ААл</a:t>
            </a:r>
            <a:endParaRPr lang="ru-RU" dirty="0"/>
          </a:p>
        </p:txBody>
      </p:sp>
    </p:spTree>
    <p:extLst>
      <p:ext uri="{BB962C8B-B14F-4D97-AF65-F5344CB8AC3E}">
        <p14:creationId xmlns:p14="http://schemas.microsoft.com/office/powerpoint/2010/main" val="530094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4"/>
          <p:cNvSpPr>
            <a:spLocks noGrp="1"/>
          </p:cNvSpPr>
          <p:nvPr>
            <p:ph type="title"/>
          </p:nvPr>
        </p:nvSpPr>
        <p:spPr>
          <a:xfrm>
            <a:off x="150695" y="-86333"/>
            <a:ext cx="8229600" cy="774563"/>
          </a:xfrm>
        </p:spPr>
        <p:txBody>
          <a:bodyPr>
            <a:normAutofit fontScale="90000"/>
          </a:bodyPr>
          <a:lstStyle/>
          <a:p>
            <a:r>
              <a:rPr lang="ru-RU" dirty="0" smtClean="0"/>
              <a:t>Геном </a:t>
            </a:r>
            <a:r>
              <a:rPr lang="ru-RU" dirty="0" err="1" smtClean="0"/>
              <a:t>коронавируса</a:t>
            </a:r>
            <a:r>
              <a:rPr lang="ru-RU" dirty="0" smtClean="0"/>
              <a:t> - молекула </a:t>
            </a:r>
            <a:r>
              <a:rPr lang="ru-RU" dirty="0" smtClean="0">
                <a:solidFill>
                  <a:srgbClr val="7030A0"/>
                </a:solidFill>
              </a:rPr>
              <a:t>РНК</a:t>
            </a:r>
            <a:endParaRPr lang="ru-RU" dirty="0">
              <a:solidFill>
                <a:srgbClr val="7030A0"/>
              </a:solidFill>
            </a:endParaRPr>
          </a:p>
        </p:txBody>
      </p:sp>
      <p:sp>
        <p:nvSpPr>
          <p:cNvPr id="2" name="Номер слайда 1"/>
          <p:cNvSpPr>
            <a:spLocks noGrp="1"/>
          </p:cNvSpPr>
          <p:nvPr>
            <p:ph type="sldNum" sz="quarter" idx="12"/>
          </p:nvPr>
        </p:nvSpPr>
        <p:spPr/>
        <p:txBody>
          <a:bodyPr/>
          <a:lstStyle/>
          <a:p>
            <a:fld id="{51B0424B-BA00-4C1D-946A-CCF19F3E8C64}" type="slidenum">
              <a:rPr lang="ru-RU" smtClean="0"/>
              <a:pPr/>
              <a:t>16</a:t>
            </a:fld>
            <a:endParaRPr lang="ru-RU"/>
          </a:p>
        </p:txBody>
      </p:sp>
      <p:grpSp>
        <p:nvGrpSpPr>
          <p:cNvPr id="14" name="Группа 13"/>
          <p:cNvGrpSpPr/>
          <p:nvPr/>
        </p:nvGrpSpPr>
        <p:grpSpPr>
          <a:xfrm>
            <a:off x="64579" y="794820"/>
            <a:ext cx="8401831" cy="6062325"/>
            <a:chOff x="413288" y="135118"/>
            <a:chExt cx="8615787" cy="6268868"/>
          </a:xfrm>
        </p:grpSpPr>
        <p:pic>
          <p:nvPicPr>
            <p:cNvPr id="2050" name="Picture 2" descr="https://upload.wikimedia.org/wikipedia/commons/thumb/3/38/RNA_polinukleotido.PNG/250px-RNA_polinukleoti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288" y="135118"/>
              <a:ext cx="5415105" cy="6043259"/>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stretch>
              <a:fillRect/>
            </a:stretch>
          </p:blipFill>
          <p:spPr>
            <a:xfrm>
              <a:off x="6752600" y="2622561"/>
              <a:ext cx="2276475" cy="3781425"/>
            </a:xfrm>
            <a:prstGeom prst="rect">
              <a:avLst/>
            </a:prstGeom>
          </p:spPr>
        </p:pic>
        <p:cxnSp>
          <p:nvCxnSpPr>
            <p:cNvPr id="6" name="Прямая со стрелкой 5"/>
            <p:cNvCxnSpPr/>
            <p:nvPr/>
          </p:nvCxnSpPr>
          <p:spPr>
            <a:xfrm flipH="1" flipV="1">
              <a:off x="2618399" y="3291929"/>
              <a:ext cx="5001641" cy="673242"/>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H="1" flipV="1">
              <a:off x="3508583" y="4686299"/>
              <a:ext cx="3790173" cy="323317"/>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5119218" y="5126125"/>
              <a:ext cx="2041715" cy="1113919"/>
            </a:xfrm>
            <a:prstGeom prst="rect">
              <a:avLst/>
            </a:prstGeom>
            <a:noFill/>
          </p:spPr>
          <p:txBody>
            <a:bodyPr wrap="square" rtlCol="0">
              <a:spAutoFit/>
            </a:bodyPr>
            <a:lstStyle/>
            <a:p>
              <a:pPr>
                <a:lnSpc>
                  <a:spcPct val="80000"/>
                </a:lnSpc>
              </a:pPr>
              <a:r>
                <a:rPr lang="en-US" sz="4000" dirty="0" smtClean="0"/>
                <a:t>U </a:t>
              </a:r>
              <a:r>
                <a:rPr lang="ru-RU" sz="2800" dirty="0" err="1" smtClean="0"/>
                <a:t>урацил</a:t>
              </a:r>
              <a:endParaRPr lang="en-US" sz="2800" dirty="0" smtClean="0"/>
            </a:p>
            <a:p>
              <a:pPr>
                <a:lnSpc>
                  <a:spcPct val="80000"/>
                </a:lnSpc>
              </a:pPr>
              <a:r>
                <a:rPr lang="ru-RU" sz="2800" dirty="0" smtClean="0"/>
                <a:t>вместо</a:t>
              </a:r>
              <a:r>
                <a:rPr lang="ru-RU" dirty="0" smtClean="0"/>
                <a:t> </a:t>
              </a:r>
              <a:r>
                <a:rPr lang="en-US" sz="4000" dirty="0" smtClean="0">
                  <a:solidFill>
                    <a:prstClr val="black"/>
                  </a:solidFill>
                </a:rPr>
                <a:t>T </a:t>
              </a:r>
              <a:r>
                <a:rPr lang="en-US" dirty="0" smtClean="0"/>
                <a:t> </a:t>
              </a:r>
              <a:endParaRPr lang="ru-RU" dirty="0"/>
            </a:p>
          </p:txBody>
        </p:sp>
      </p:grpSp>
      <p:sp>
        <p:nvSpPr>
          <p:cNvPr id="3" name="TextBox 2"/>
          <p:cNvSpPr txBox="1"/>
          <p:nvPr/>
        </p:nvSpPr>
        <p:spPr>
          <a:xfrm>
            <a:off x="3496660" y="1287746"/>
            <a:ext cx="5764093" cy="954107"/>
          </a:xfrm>
          <a:prstGeom prst="rect">
            <a:avLst/>
          </a:prstGeom>
          <a:noFill/>
        </p:spPr>
        <p:txBody>
          <a:bodyPr wrap="square" rtlCol="0">
            <a:spAutoFit/>
          </a:bodyPr>
          <a:lstStyle/>
          <a:p>
            <a:r>
              <a:rPr lang="ru-RU" sz="2800" dirty="0" err="1" smtClean="0">
                <a:solidFill>
                  <a:srgbClr val="C00000"/>
                </a:solidFill>
              </a:rPr>
              <a:t>Дезокси</a:t>
            </a:r>
            <a:r>
              <a:rPr lang="ru-RU" sz="2800" dirty="0" err="1" smtClean="0"/>
              <a:t>рибоНуклеиновая</a:t>
            </a:r>
            <a:r>
              <a:rPr lang="ru-RU" sz="2800" dirty="0" smtClean="0"/>
              <a:t> </a:t>
            </a:r>
            <a:r>
              <a:rPr lang="ru-RU" sz="2800" dirty="0"/>
              <a:t>К</a:t>
            </a:r>
            <a:r>
              <a:rPr lang="ru-RU" sz="2800" dirty="0" smtClean="0"/>
              <a:t>ислота</a:t>
            </a:r>
          </a:p>
          <a:p>
            <a:r>
              <a:rPr lang="ru-RU" sz="2800" dirty="0" smtClean="0"/>
              <a:t>               </a:t>
            </a:r>
            <a:r>
              <a:rPr lang="ru-RU" sz="2800" b="1" dirty="0" err="1" smtClean="0"/>
              <a:t>РибоНуклеиновая</a:t>
            </a:r>
            <a:r>
              <a:rPr lang="ru-RU" sz="2800" b="1" dirty="0" smtClean="0"/>
              <a:t> Кислота</a:t>
            </a:r>
            <a:endParaRPr lang="ru-RU" sz="2800" b="1" dirty="0"/>
          </a:p>
        </p:txBody>
      </p:sp>
      <p:sp>
        <p:nvSpPr>
          <p:cNvPr id="16" name="Прямоугольник 15"/>
          <p:cNvSpPr/>
          <p:nvPr/>
        </p:nvSpPr>
        <p:spPr>
          <a:xfrm>
            <a:off x="5500565" y="2411562"/>
            <a:ext cx="2812950" cy="523220"/>
          </a:xfrm>
          <a:prstGeom prst="rect">
            <a:avLst/>
          </a:prstGeom>
        </p:spPr>
        <p:txBody>
          <a:bodyPr wrap="none">
            <a:spAutoFit/>
          </a:bodyPr>
          <a:lstStyle/>
          <a:p>
            <a:r>
              <a:rPr lang="ru-RU" sz="2800" b="1" dirty="0" err="1">
                <a:solidFill>
                  <a:srgbClr val="C00000"/>
                </a:solidFill>
              </a:rPr>
              <a:t>одноцепочечная</a:t>
            </a:r>
            <a:endParaRPr lang="ru-RU" sz="2800" b="1" dirty="0">
              <a:solidFill>
                <a:srgbClr val="C00000"/>
              </a:solidFill>
            </a:endParaRPr>
          </a:p>
        </p:txBody>
      </p:sp>
      <p:sp>
        <p:nvSpPr>
          <p:cNvPr id="17" name="Овал 16"/>
          <p:cNvSpPr/>
          <p:nvPr/>
        </p:nvSpPr>
        <p:spPr>
          <a:xfrm>
            <a:off x="4407967" y="1796056"/>
            <a:ext cx="331502" cy="350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5190479" y="2539032"/>
            <a:ext cx="331502" cy="350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5283943" y="4077518"/>
            <a:ext cx="331502" cy="350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5301319" y="5265171"/>
            <a:ext cx="331502" cy="350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4620480" y="4583905"/>
            <a:ext cx="486030" cy="646331"/>
          </a:xfrm>
          <a:prstGeom prst="rect">
            <a:avLst/>
          </a:prstGeom>
          <a:noFill/>
        </p:spPr>
        <p:txBody>
          <a:bodyPr wrap="none" rtlCol="0">
            <a:spAutoFit/>
          </a:bodyPr>
          <a:lstStyle/>
          <a:p>
            <a:r>
              <a:rPr lang="en-US" sz="3600" b="1" dirty="0">
                <a:solidFill>
                  <a:srgbClr val="FFC000"/>
                </a:solidFill>
              </a:rPr>
              <a:t>U</a:t>
            </a:r>
            <a:endParaRPr lang="en-US" b="1" dirty="0">
              <a:solidFill>
                <a:srgbClr val="FFC000"/>
              </a:solidFill>
            </a:endParaRPr>
          </a:p>
        </p:txBody>
      </p:sp>
      <p:sp>
        <p:nvSpPr>
          <p:cNvPr id="5" name="TextBox 4"/>
          <p:cNvSpPr txBox="1"/>
          <p:nvPr/>
        </p:nvSpPr>
        <p:spPr>
          <a:xfrm>
            <a:off x="4573718" y="626598"/>
            <a:ext cx="4394921" cy="646331"/>
          </a:xfrm>
          <a:prstGeom prst="rect">
            <a:avLst/>
          </a:prstGeom>
          <a:noFill/>
        </p:spPr>
        <p:txBody>
          <a:bodyPr wrap="none" rtlCol="0">
            <a:spAutoFit/>
          </a:bodyPr>
          <a:lstStyle/>
          <a:p>
            <a:r>
              <a:rPr lang="ru-RU" sz="3600" dirty="0" smtClean="0"/>
              <a:t>Отличия РНК от ДНК</a:t>
            </a:r>
            <a:r>
              <a:rPr lang="en-US" sz="3600" dirty="0" smtClean="0"/>
              <a:t>:</a:t>
            </a:r>
            <a:r>
              <a:rPr lang="ru-RU" sz="3600" dirty="0" smtClean="0"/>
              <a:t> </a:t>
            </a:r>
            <a:endParaRPr lang="ru-RU" sz="3600" dirty="0"/>
          </a:p>
        </p:txBody>
      </p:sp>
      <p:sp>
        <p:nvSpPr>
          <p:cNvPr id="9" name="Прямоугольник 8"/>
          <p:cNvSpPr/>
          <p:nvPr/>
        </p:nvSpPr>
        <p:spPr>
          <a:xfrm>
            <a:off x="-75005" y="6462995"/>
            <a:ext cx="4992650" cy="369332"/>
          </a:xfrm>
          <a:prstGeom prst="rect">
            <a:avLst/>
          </a:prstGeom>
        </p:spPr>
        <p:txBody>
          <a:bodyPr wrap="square">
            <a:spAutoFit/>
          </a:bodyPr>
          <a:lstStyle/>
          <a:p>
            <a:r>
              <a:rPr lang="ru-RU" dirty="0"/>
              <a:t>Всего-то отличий, а какая разница в </a:t>
            </a:r>
            <a:r>
              <a:rPr lang="ru-RU" dirty="0" smtClean="0"/>
              <a:t>биологии</a:t>
            </a:r>
            <a:r>
              <a:rPr lang="ru-RU" dirty="0"/>
              <a:t>!!!</a:t>
            </a:r>
          </a:p>
        </p:txBody>
      </p:sp>
    </p:spTree>
    <p:extLst>
      <p:ext uri="{BB962C8B-B14F-4D97-AF65-F5344CB8AC3E}">
        <p14:creationId xmlns:p14="http://schemas.microsoft.com/office/powerpoint/2010/main" val="3536414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a:t>2</a:t>
            </a:r>
            <a:r>
              <a:rPr lang="ru-RU" dirty="0" smtClean="0"/>
              <a:t>. Что записано в геноме?</a:t>
            </a:r>
            <a:endParaRPr lang="ru-RU" dirty="0"/>
          </a:p>
        </p:txBody>
      </p:sp>
      <p:sp>
        <p:nvSpPr>
          <p:cNvPr id="6" name="Текст 5"/>
          <p:cNvSpPr>
            <a:spLocks noGrp="1"/>
          </p:cNvSpPr>
          <p:nvPr>
            <p:ph type="body" idx="1"/>
          </p:nvPr>
        </p:nvSpPr>
        <p:spPr/>
        <p:txBody>
          <a:bodyPr>
            <a:normAutofit/>
          </a:bodyPr>
          <a:lstStyle/>
          <a:p>
            <a:r>
              <a:rPr lang="ru-RU" sz="2400" dirty="0" smtClean="0"/>
              <a:t>Гены и сигналы</a:t>
            </a:r>
            <a:endParaRPr lang="ru-RU" sz="24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17</a:t>
            </a:fld>
            <a:endParaRPr lang="ru-RU"/>
          </a:p>
        </p:txBody>
      </p:sp>
    </p:spTree>
    <p:extLst>
      <p:ext uri="{BB962C8B-B14F-4D97-AF65-F5344CB8AC3E}">
        <p14:creationId xmlns:p14="http://schemas.microsoft.com/office/powerpoint/2010/main" val="1019931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829" y="84566"/>
            <a:ext cx="8717935" cy="652884"/>
          </a:xfrm>
        </p:spPr>
        <p:txBody>
          <a:bodyPr>
            <a:normAutofit fontScale="90000"/>
          </a:bodyPr>
          <a:lstStyle/>
          <a:p>
            <a:r>
              <a:rPr lang="ru-RU" dirty="0"/>
              <a:t>Что видим своими глазами</a:t>
            </a:r>
            <a:endParaRPr lang="en-US" sz="36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18</a:t>
            </a:fld>
            <a:endParaRPr lang="ru-RU"/>
          </a:p>
        </p:txBody>
      </p:sp>
      <p:grpSp>
        <p:nvGrpSpPr>
          <p:cNvPr id="5" name="Группа 4"/>
          <p:cNvGrpSpPr/>
          <p:nvPr/>
        </p:nvGrpSpPr>
        <p:grpSpPr>
          <a:xfrm>
            <a:off x="0" y="931788"/>
            <a:ext cx="9217588" cy="5424562"/>
            <a:chOff x="78227" y="1348873"/>
            <a:chExt cx="9217588" cy="5424562"/>
          </a:xfrm>
        </p:grpSpPr>
        <p:sp>
          <p:nvSpPr>
            <p:cNvPr id="6" name="Rectangle 2"/>
            <p:cNvSpPr>
              <a:spLocks noChangeArrowheads="1"/>
            </p:cNvSpPr>
            <p:nvPr/>
          </p:nvSpPr>
          <p:spPr bwMode="auto">
            <a:xfrm>
              <a:off x="78227" y="1348873"/>
              <a:ext cx="9217588" cy="542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&gt;NC_045512.2 </a:t>
              </a:r>
              <a:r>
                <a:rPr kumimoji="0" lang="en-US" altLang="en-US" sz="2400" b="0" i="0" u="none" strike="noStrike" cap="none" normalizeH="0" baseline="0" dirty="0" smtClean="0">
                  <a:ln>
                    <a:noFill/>
                  </a:ln>
                  <a:solidFill>
                    <a:srgbClr val="7030A0"/>
                  </a:solidFill>
                  <a:effectLst/>
                  <a:latin typeface="Courier New" panose="02070309020205020404" pitchFamily="49" charset="0"/>
                  <a:cs typeface="Courier New" panose="02070309020205020404" pitchFamily="49" charset="0"/>
                </a:rPr>
                <a:t>Wuhan seafood market pneumonia virus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isolate Wuhan-Hu-1,</a:t>
              </a:r>
              <a:r>
                <a:rPr kumimoji="0" lang="en-US" altLang="en-US" sz="2400" b="0" i="0" u="none" strike="noStrike" cap="none" normalizeH="0" baseline="0" dirty="0" smtClean="0">
                  <a:ln>
                    <a:noFill/>
                  </a:ln>
                  <a:solidFill>
                    <a:srgbClr val="7030A0"/>
                  </a:solidFill>
                  <a:effectLst/>
                  <a:latin typeface="Courier New" panose="02070309020205020404" pitchFamily="49" charset="0"/>
                  <a:cs typeface="Courier New" panose="02070309020205020404" pitchFamily="49" charset="0"/>
                </a:rPr>
                <a:t>complete genome</a:t>
              </a:r>
              <a:endParaRPr kumimoji="0" lang="ru-RU" altLang="en-US" sz="2400" b="0" i="0" u="none" strike="noStrike" cap="none" normalizeH="0" baseline="0" dirty="0" smtClean="0">
                <a:ln>
                  <a:noFill/>
                </a:ln>
                <a:solidFill>
                  <a:srgbClr val="7030A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ATTAAAGGTTTATACCTTCCCAGGTAACAAACCAACCAACTTTCGATCTCTTGTAGATCTGTTCTCTAAA</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CGAACTTTAAAATCTGTGTGGCTGTCACTCGGCTGCATGCTTAGTGCACTCACGCAGTATAATTAATAAC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TAATTACTGTCGTTGACAGGACACGAGTAACTCGTCTATCTTCTGCAGGCTGCTTACGGTTTCGTCCGTG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TTGCAGCCGATCATCAGCACATCTAGGTTTCGTCCGGGTGTGACCGAAAGGTAAGATGGAGAGCCTTGTC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CCTGGTTTCAACGAGAAAACACACGTCCAACTCAGTTTGCCTGTTTTACAGGTTCGCGACGTGCTCGTAC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GTGGCTTTGGAGACTCCGTGGAGGAGGTCTTATCAGAGGCACGTCAACATCTTAAAGATGGCACTTGTGG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CTTAGTAGAAGTTGAAAAAGGCGTTTTGCCTCAACTTGAACAGCCCTATGTGTTCATCAAACGTTCGGAT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GCTCGAACTGCACCTCATGGTCATGTTATGGTTGAGCTGGTAGCAGAACTCGAAGGCATTCAGTACGGTC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GTAGTGGTGAGACACTTGGTGTCCTTGTCCCTCATGTGGGCGAAATACCAGTGGCTTACCGCAAGGTTCT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TCTTCGTAAGAACGGTAATAAAGGAGCTGGTGGCCATAGTTACGGCGCCGATCTAAAGTCATTTGACTTA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GGCGACGAGCTTGGCACTGATCCTTATGAAGATTTTCAAGAAAACTGGAACACTAAACATAGCAGTGGTG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TTACCCGTGAACTCATGCGTGAGCTTAACGGAGGGGCATACACTCGCTATGTCGATAACAACTTCTGTGG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Courier New" panose="02070309020205020404" pitchFamily="49" charset="0"/>
                  <a:cs typeface="Courier New" panose="02070309020205020404" pitchFamily="49" charset="0"/>
                </a:rPr>
                <a:t>CCCTGATGGCTACCCTCTTGAGTGCATTAAAGACCTTCTAGCACGTGCTGGTAAAGCTTCATGCACTTTG</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TCCGAACAACTGGACTTTATTGACACTAAGAGGGGTGTATACTGCTGCCGTGAACATGAGCATGAAATTG</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CTTGGTACACGGAACGTTCTGAAAAGAGCTATGAATTGCAGACACCTTTTGAAATTAAATTGGCAAAGAA</a:t>
              </a:r>
            </a:p>
            <a:p>
              <a:pPr lvl="0" eaLnBrk="0" fontAlgn="base" hangingPunct="0">
                <a:spcBef>
                  <a:spcPct val="0"/>
                </a:spcBef>
                <a:spcAft>
                  <a:spcPct val="0"/>
                </a:spcAft>
              </a:pPr>
              <a:r>
                <a:rPr lang="en-US" altLang="en-US" sz="1600" dirty="0" smtClean="0">
                  <a:latin typeface="Courier New" panose="02070309020205020404" pitchFamily="49" charset="0"/>
                  <a:cs typeface="Courier New" panose="02070309020205020404" pitchFamily="49" charset="0"/>
                </a:rPr>
                <a:t>ATTTGACACCTTCAATGGGGAATGTCCAAATTTTGTATTTCCCTTAAATTCCATAATCAAGACTATTCAA</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CCAAGGGTTGAAAAGAAAAAGCTTGATGGCTTTATGGGTAGAATTCGATCTGTCTATCCAGTTGCGTCAC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endParaRPr kumimoji="0" lang="en-US" altLang="en-US" sz="3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4" name="Прямоугольник 3"/>
            <p:cNvSpPr/>
            <p:nvPr/>
          </p:nvSpPr>
          <p:spPr>
            <a:xfrm>
              <a:off x="6777654" y="1700775"/>
              <a:ext cx="1684692" cy="461665"/>
            </a:xfrm>
            <a:prstGeom prst="rect">
              <a:avLst/>
            </a:prstGeom>
          </p:spPr>
          <p:txBody>
            <a:bodyPr wrap="none">
              <a:spAutoFit/>
            </a:bodyPr>
            <a:lstStyle/>
            <a:p>
              <a:r>
                <a:rPr lang="en-US" sz="2400" b="1" dirty="0" smtClean="0">
                  <a:solidFill>
                    <a:srgbClr val="C00000"/>
                  </a:solidFill>
                </a:rPr>
                <a:t>SARS-CoV-2</a:t>
              </a:r>
              <a:endParaRPr lang="ru-RU" sz="2400" b="1" dirty="0">
                <a:solidFill>
                  <a:srgbClr val="C00000"/>
                </a:solidFill>
              </a:endParaRPr>
            </a:p>
          </p:txBody>
        </p:sp>
      </p:grpSp>
    </p:spTree>
    <p:extLst>
      <p:ext uri="{BB962C8B-B14F-4D97-AF65-F5344CB8AC3E}">
        <p14:creationId xmlns:p14="http://schemas.microsoft.com/office/powerpoint/2010/main" val="3064077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1125" y="334962"/>
            <a:ext cx="8229600" cy="866548"/>
          </a:xfrm>
        </p:spPr>
        <p:txBody>
          <a:bodyPr>
            <a:normAutofit/>
          </a:bodyPr>
          <a:lstStyle/>
          <a:p>
            <a:r>
              <a:rPr lang="ru-RU" dirty="0" smtClean="0"/>
              <a:t>Что видим своими глазами</a:t>
            </a:r>
            <a:endParaRPr lang="en-US" dirty="0"/>
          </a:p>
        </p:txBody>
      </p:sp>
      <p:sp>
        <p:nvSpPr>
          <p:cNvPr id="3" name="Объект 2"/>
          <p:cNvSpPr>
            <a:spLocks noGrp="1"/>
          </p:cNvSpPr>
          <p:nvPr>
            <p:ph idx="1"/>
          </p:nvPr>
        </p:nvSpPr>
        <p:spPr>
          <a:xfrm>
            <a:off x="117020" y="1316725"/>
            <a:ext cx="9026980" cy="4525963"/>
          </a:xfrm>
        </p:spPr>
        <p:txBody>
          <a:bodyPr>
            <a:normAutofit/>
          </a:bodyPr>
          <a:lstStyle/>
          <a:p>
            <a:pPr marL="0" indent="0">
              <a:buNone/>
            </a:pPr>
            <a:r>
              <a:rPr lang="ru-RU" dirty="0" smtClean="0"/>
              <a:t/>
            </a:r>
            <a:br>
              <a:rPr lang="ru-RU" dirty="0" smtClean="0"/>
            </a:br>
            <a:endParaRPr lang="ru-RU" dirty="0" smtClean="0"/>
          </a:p>
          <a:p>
            <a:r>
              <a:rPr lang="ru-RU" sz="4000" dirty="0" smtClean="0"/>
              <a:t>В геноме четыре буквы</a:t>
            </a:r>
            <a:r>
              <a:rPr lang="en-US" sz="4000" dirty="0" smtClean="0"/>
              <a:t>  A, T, G, C</a:t>
            </a:r>
            <a:r>
              <a:rPr lang="ru-RU" sz="4000" dirty="0" smtClean="0"/>
              <a:t> </a:t>
            </a:r>
            <a:r>
              <a:rPr lang="ru-RU" sz="2600" dirty="0" smtClean="0"/>
              <a:t>(понятно)</a:t>
            </a:r>
            <a:r>
              <a:rPr lang="ru-RU" sz="4000" dirty="0" smtClean="0"/>
              <a:t/>
            </a:r>
            <a:br>
              <a:rPr lang="ru-RU" sz="4000" dirty="0" smtClean="0"/>
            </a:br>
            <a:endParaRPr lang="en-US" sz="4000" dirty="0" smtClean="0"/>
          </a:p>
          <a:p>
            <a:r>
              <a:rPr lang="ru-RU" sz="4000" dirty="0" smtClean="0"/>
              <a:t>Буквы идут неупорядоченно</a:t>
            </a:r>
            <a:r>
              <a:rPr lang="ru-RU" dirty="0" smtClean="0"/>
              <a:t>, </a:t>
            </a:r>
            <a:br>
              <a:rPr lang="ru-RU" dirty="0" smtClean="0"/>
            </a:br>
            <a:r>
              <a:rPr lang="ru-RU" dirty="0" smtClean="0"/>
              <a:t>похоже на случайную последовательность</a:t>
            </a:r>
            <a:endParaRPr lang="en-US"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19</a:t>
            </a:fld>
            <a:endParaRPr lang="ru-RU"/>
          </a:p>
        </p:txBody>
      </p:sp>
    </p:spTree>
    <p:extLst>
      <p:ext uri="{BB962C8B-B14F-4D97-AF65-F5344CB8AC3E}">
        <p14:creationId xmlns:p14="http://schemas.microsoft.com/office/powerpoint/2010/main" val="3729412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615" y="126170"/>
            <a:ext cx="8986770" cy="1143000"/>
          </a:xfrm>
        </p:spPr>
        <p:txBody>
          <a:bodyPr>
            <a:normAutofit/>
          </a:bodyPr>
          <a:lstStyle/>
          <a:p>
            <a:r>
              <a:rPr lang="ru-RU" dirty="0" smtClean="0"/>
              <a:t>Сайт МФК</a:t>
            </a:r>
            <a:r>
              <a:rPr lang="en-US" dirty="0" smtClean="0"/>
              <a:t>: </a:t>
            </a:r>
            <a:r>
              <a:rPr lang="ru-RU" dirty="0" smtClean="0"/>
              <a:t>«</a:t>
            </a:r>
            <a:r>
              <a:rPr lang="ru-RU" dirty="0" err="1" smtClean="0"/>
              <a:t>Биоинформатика</a:t>
            </a:r>
            <a:r>
              <a:rPr lang="ru-RU" dirty="0" smtClean="0"/>
              <a:t> 202</a:t>
            </a:r>
            <a:r>
              <a:rPr lang="en-US" dirty="0" smtClean="0"/>
              <a:t>1</a:t>
            </a:r>
            <a:r>
              <a:rPr lang="ru-RU" dirty="0" smtClean="0"/>
              <a:t>»</a:t>
            </a:r>
            <a:endParaRPr lang="el-GR" dirty="0"/>
          </a:p>
        </p:txBody>
      </p:sp>
      <p:sp>
        <p:nvSpPr>
          <p:cNvPr id="6" name="Содержимое 5"/>
          <p:cNvSpPr>
            <a:spLocks noGrp="1"/>
          </p:cNvSpPr>
          <p:nvPr>
            <p:ph idx="1"/>
          </p:nvPr>
        </p:nvSpPr>
        <p:spPr>
          <a:xfrm>
            <a:off x="289842" y="1571409"/>
            <a:ext cx="8564315" cy="4950444"/>
          </a:xfrm>
        </p:spPr>
        <p:txBody>
          <a:bodyPr>
            <a:normAutofit lnSpcReduction="10000"/>
          </a:bodyPr>
          <a:lstStyle/>
          <a:p>
            <a:pPr>
              <a:buNone/>
            </a:pPr>
            <a:r>
              <a:rPr lang="ru-RU" b="1" dirty="0" smtClean="0"/>
              <a:t>На нем найдете</a:t>
            </a:r>
          </a:p>
          <a:p>
            <a:r>
              <a:rPr lang="ru-RU" dirty="0" smtClean="0"/>
              <a:t>Список записавшихся на МФК</a:t>
            </a:r>
            <a:r>
              <a:rPr lang="en-US" dirty="0" smtClean="0"/>
              <a:t> </a:t>
            </a:r>
            <a:endParaRPr lang="ru-RU" dirty="0" smtClean="0"/>
          </a:p>
          <a:p>
            <a:r>
              <a:rPr lang="ru-RU" dirty="0" smtClean="0"/>
              <a:t>Ссылки на презентации</a:t>
            </a:r>
          </a:p>
          <a:p>
            <a:r>
              <a:rPr lang="ru-RU" dirty="0" smtClean="0"/>
              <a:t>Домашние задания </a:t>
            </a:r>
            <a:r>
              <a:rPr lang="ru-RU" sz="2400" dirty="0" smtClean="0"/>
              <a:t>(после каждой лекции)</a:t>
            </a:r>
          </a:p>
          <a:p>
            <a:r>
              <a:rPr lang="ru-RU" dirty="0" smtClean="0"/>
              <a:t>Форма для вопросов преподавателям</a:t>
            </a:r>
          </a:p>
          <a:p>
            <a:pPr>
              <a:buNone/>
            </a:pPr>
            <a:r>
              <a:rPr lang="ru-RU" b="1" dirty="0" smtClean="0"/>
              <a:t>Попозже</a:t>
            </a:r>
          </a:p>
          <a:p>
            <a:r>
              <a:rPr lang="ru-RU" dirty="0" smtClean="0"/>
              <a:t>Правила получения зачета </a:t>
            </a:r>
          </a:p>
          <a:p>
            <a:r>
              <a:rPr lang="ru-RU" dirty="0"/>
              <a:t>Ведомость - и результаты </a:t>
            </a:r>
            <a:r>
              <a:rPr lang="ru-RU" dirty="0" smtClean="0"/>
              <a:t>проверок </a:t>
            </a:r>
            <a:r>
              <a:rPr lang="ru-RU" dirty="0"/>
              <a:t>ДЗ</a:t>
            </a:r>
          </a:p>
          <a:p>
            <a:r>
              <a:rPr lang="ru-RU" dirty="0" smtClean="0"/>
              <a:t>Другое</a:t>
            </a:r>
          </a:p>
          <a:p>
            <a:pPr marL="0" indent="0">
              <a:buNone/>
            </a:pPr>
            <a:endParaRPr lang="el-GR"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2</a:t>
            </a:fld>
            <a:endParaRPr lang="ru-RU"/>
          </a:p>
        </p:txBody>
      </p:sp>
      <p:sp>
        <p:nvSpPr>
          <p:cNvPr id="4" name="Прямоугольник 3"/>
          <p:cNvSpPr/>
          <p:nvPr/>
        </p:nvSpPr>
        <p:spPr>
          <a:xfrm>
            <a:off x="117020" y="961393"/>
            <a:ext cx="8909960" cy="615553"/>
          </a:xfrm>
          <a:prstGeom prst="rect">
            <a:avLst/>
          </a:prstGeom>
        </p:spPr>
        <p:txBody>
          <a:bodyPr wrap="square">
            <a:spAutoFit/>
          </a:bodyPr>
          <a:lstStyle/>
          <a:p>
            <a:pPr algn="ctr"/>
            <a:r>
              <a:rPr lang="en-US" sz="3400" dirty="0" smtClean="0"/>
              <a:t>https://kodomo.fbb.msu.ru/wiki/Main/mf_2021s</a:t>
            </a:r>
            <a:endParaRPr lang="el-GR" sz="3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105"/>
            <a:ext cx="8229600" cy="682140"/>
          </a:xfrm>
        </p:spPr>
        <p:txBody>
          <a:bodyPr>
            <a:normAutofit fontScale="90000"/>
          </a:bodyPr>
          <a:lstStyle/>
          <a:p>
            <a:r>
              <a:rPr lang="ru-RU" dirty="0" smtClean="0"/>
              <a:t>Лингвистический анализ текста</a:t>
            </a:r>
            <a:endParaRPr lang="ru-RU" dirty="0"/>
          </a:p>
        </p:txBody>
      </p:sp>
      <p:sp>
        <p:nvSpPr>
          <p:cNvPr id="3" name="Объект 2"/>
          <p:cNvSpPr>
            <a:spLocks noGrp="1"/>
          </p:cNvSpPr>
          <p:nvPr>
            <p:ph idx="1"/>
          </p:nvPr>
        </p:nvSpPr>
        <p:spPr>
          <a:xfrm>
            <a:off x="325515" y="702245"/>
            <a:ext cx="8492970" cy="6019230"/>
          </a:xfrm>
        </p:spPr>
        <p:txBody>
          <a:bodyPr>
            <a:normAutofit lnSpcReduction="10000"/>
          </a:bodyPr>
          <a:lstStyle/>
          <a:p>
            <a:r>
              <a:rPr lang="ru-RU" dirty="0" smtClean="0"/>
              <a:t>Частоты букв</a:t>
            </a:r>
          </a:p>
          <a:p>
            <a:r>
              <a:rPr lang="ru-RU" dirty="0" smtClean="0"/>
              <a:t>Часто и редко встречающиеся слова</a:t>
            </a:r>
          </a:p>
          <a:p>
            <a:r>
              <a:rPr lang="ru-RU" dirty="0" smtClean="0"/>
              <a:t>Равномерность частоты букв и слов вдоль текста  </a:t>
            </a:r>
          </a:p>
          <a:p>
            <a:pPr marL="0" indent="0">
              <a:buNone/>
            </a:pPr>
            <a:r>
              <a:rPr lang="ru-RU" dirty="0">
                <a:solidFill>
                  <a:srgbClr val="C00000"/>
                </a:solidFill>
              </a:rPr>
              <a:t>Эти вопросы изучаются и имеют биологически смысл! Примеры наблюдений:</a:t>
            </a:r>
          </a:p>
          <a:p>
            <a:r>
              <a:rPr lang="en-US" dirty="0" smtClean="0"/>
              <a:t>#C </a:t>
            </a:r>
            <a:r>
              <a:rPr lang="en-US" dirty="0" smtClean="0">
                <a:sym typeface="Symbol" panose="05050102010706020507" pitchFamily="18" charset="2"/>
              </a:rPr>
              <a:t> #G,    </a:t>
            </a:r>
            <a:r>
              <a:rPr lang="ru-RU" dirty="0" smtClean="0">
                <a:sym typeface="Symbol" panose="05050102010706020507" pitchFamily="18" charset="2"/>
              </a:rPr>
              <a:t> </a:t>
            </a:r>
            <a:r>
              <a:rPr lang="en-US" dirty="0" smtClean="0">
                <a:sym typeface="Symbol" panose="05050102010706020507" pitchFamily="18" charset="2"/>
              </a:rPr>
              <a:t>#T </a:t>
            </a:r>
            <a:r>
              <a:rPr lang="en-US" dirty="0">
                <a:sym typeface="Symbol" panose="05050102010706020507" pitchFamily="18" charset="2"/>
              </a:rPr>
              <a:t>  </a:t>
            </a:r>
            <a:r>
              <a:rPr lang="en-US" dirty="0" smtClean="0">
                <a:sym typeface="Symbol" panose="05050102010706020507" pitchFamily="18" charset="2"/>
              </a:rPr>
              <a:t>#A    (#  = </a:t>
            </a:r>
            <a:r>
              <a:rPr lang="ru-RU" dirty="0" smtClean="0">
                <a:sym typeface="Symbol" panose="05050102010706020507" pitchFamily="18" charset="2"/>
              </a:rPr>
              <a:t>число)</a:t>
            </a:r>
            <a:endParaRPr lang="en-US" dirty="0" smtClean="0">
              <a:sym typeface="Symbol" panose="05050102010706020507" pitchFamily="18" charset="2"/>
            </a:endParaRPr>
          </a:p>
          <a:p>
            <a:r>
              <a:rPr lang="ru-RU" dirty="0" smtClean="0">
                <a:sym typeface="Symbol" panose="05050102010706020507" pitchFamily="18" charset="2"/>
              </a:rPr>
              <a:t>Слов  </a:t>
            </a:r>
            <a:r>
              <a:rPr lang="en-US" dirty="0" smtClean="0">
                <a:sym typeface="Symbol" panose="05050102010706020507" pitchFamily="18" charset="2"/>
              </a:rPr>
              <a:t>CG   </a:t>
            </a:r>
            <a:r>
              <a:rPr lang="ru-RU" i="1" dirty="0" smtClean="0">
                <a:sym typeface="Symbol" panose="05050102010706020507" pitchFamily="18" charset="2"/>
              </a:rPr>
              <a:t>мало </a:t>
            </a:r>
            <a:r>
              <a:rPr lang="ru-RU" dirty="0" smtClean="0">
                <a:sym typeface="Symbol" panose="05050102010706020507" pitchFamily="18" charset="2"/>
              </a:rPr>
              <a:t> в определенных геномах</a:t>
            </a:r>
          </a:p>
          <a:p>
            <a:r>
              <a:rPr lang="ru-RU" dirty="0" smtClean="0">
                <a:sym typeface="Symbol" panose="05050102010706020507" pitchFamily="18" charset="2"/>
              </a:rPr>
              <a:t>Слов  </a:t>
            </a:r>
            <a:r>
              <a:rPr lang="en-US" dirty="0" smtClean="0">
                <a:sym typeface="Symbol" panose="05050102010706020507" pitchFamily="18" charset="2"/>
              </a:rPr>
              <a:t>TA </a:t>
            </a:r>
            <a:r>
              <a:rPr lang="ru-RU" dirty="0" smtClean="0">
                <a:sym typeface="Symbol" panose="05050102010706020507" pitchFamily="18" charset="2"/>
              </a:rPr>
              <a:t>  </a:t>
            </a:r>
            <a:r>
              <a:rPr lang="en-US" dirty="0" smtClean="0">
                <a:sym typeface="Symbol" panose="05050102010706020507" pitchFamily="18" charset="2"/>
              </a:rPr>
              <a:t> </a:t>
            </a:r>
            <a:r>
              <a:rPr lang="ru-RU" i="1" dirty="0" smtClean="0">
                <a:sym typeface="Symbol" panose="05050102010706020507" pitchFamily="18" charset="2"/>
              </a:rPr>
              <a:t>мало </a:t>
            </a:r>
            <a:r>
              <a:rPr lang="ru-RU" dirty="0" smtClean="0">
                <a:sym typeface="Symbol" panose="05050102010706020507" pitchFamily="18" charset="2"/>
              </a:rPr>
              <a:t> во всех геномах</a:t>
            </a:r>
          </a:p>
          <a:p>
            <a:r>
              <a:rPr lang="ru-RU" dirty="0" smtClean="0"/>
              <a:t>В некоторых геномах </a:t>
            </a:r>
            <a:r>
              <a:rPr lang="en-US" dirty="0" smtClean="0"/>
              <a:t>#C </a:t>
            </a:r>
            <a:r>
              <a:rPr lang="en-US" b="1" dirty="0" smtClean="0">
                <a:solidFill>
                  <a:srgbClr val="7030A0"/>
                </a:solidFill>
              </a:rPr>
              <a:t>&gt;</a:t>
            </a:r>
            <a:r>
              <a:rPr lang="en-US" dirty="0" smtClean="0"/>
              <a:t> #G </a:t>
            </a:r>
            <a:r>
              <a:rPr lang="ru-RU" dirty="0" smtClean="0"/>
              <a:t>в одной части и</a:t>
            </a:r>
            <a:endParaRPr lang="en-US" dirty="0" smtClean="0"/>
          </a:p>
          <a:p>
            <a:pPr marL="0" indent="0">
              <a:buNone/>
            </a:pPr>
            <a:r>
              <a:rPr lang="en-US" dirty="0" smtClean="0"/>
              <a:t>#G </a:t>
            </a:r>
            <a:r>
              <a:rPr lang="en-US" b="1" dirty="0">
                <a:solidFill>
                  <a:srgbClr val="7030A0"/>
                </a:solidFill>
              </a:rPr>
              <a:t>&gt;</a:t>
            </a:r>
            <a:r>
              <a:rPr lang="en-US" dirty="0" smtClean="0"/>
              <a:t> #C </a:t>
            </a:r>
            <a:r>
              <a:rPr lang="ru-RU" dirty="0" smtClean="0"/>
              <a:t>в другой части</a:t>
            </a:r>
            <a:r>
              <a:rPr lang="en-US" dirty="0" smtClean="0"/>
              <a:t>  </a:t>
            </a:r>
            <a:r>
              <a:rPr lang="ru-RU" dirty="0" smtClean="0"/>
              <a:t>(«</a:t>
            </a:r>
            <a:r>
              <a:rPr lang="en-US" dirty="0" smtClean="0"/>
              <a:t>G</a:t>
            </a:r>
            <a:r>
              <a:rPr lang="ru-RU" dirty="0" smtClean="0"/>
              <a:t>С</a:t>
            </a:r>
            <a:r>
              <a:rPr lang="en-US" dirty="0" smtClean="0"/>
              <a:t> skew</a:t>
            </a:r>
            <a:r>
              <a:rPr lang="ru-RU" dirty="0" smtClean="0"/>
              <a:t>») </a:t>
            </a:r>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20</a:t>
            </a:fld>
            <a:endParaRPr lang="ru-RU"/>
          </a:p>
        </p:txBody>
      </p:sp>
    </p:spTree>
    <p:extLst>
      <p:ext uri="{BB962C8B-B14F-4D97-AF65-F5344CB8AC3E}">
        <p14:creationId xmlns:p14="http://schemas.microsoft.com/office/powerpoint/2010/main" val="2305192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110" y="203115"/>
            <a:ext cx="8229600" cy="1574470"/>
          </a:xfrm>
        </p:spPr>
        <p:txBody>
          <a:bodyPr>
            <a:normAutofit fontScale="90000"/>
          </a:bodyPr>
          <a:lstStyle/>
          <a:p>
            <a:r>
              <a:rPr lang="ru-RU" dirty="0" smtClean="0"/>
              <a:t>Всерьёз думают о живых вакцинах, основанных на вирусах с увеличенным числом </a:t>
            </a:r>
            <a:r>
              <a:rPr lang="en-US" dirty="0" smtClean="0"/>
              <a:t>CG </a:t>
            </a:r>
            <a:r>
              <a:rPr lang="ru-RU" dirty="0" smtClean="0"/>
              <a:t>или</a:t>
            </a:r>
            <a:r>
              <a:rPr lang="en-US" dirty="0" smtClean="0"/>
              <a:t> TA!</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21</a:t>
            </a:fld>
            <a:endParaRPr lang="ru-RU"/>
          </a:p>
        </p:txBody>
      </p:sp>
      <p:sp>
        <p:nvSpPr>
          <p:cNvPr id="5" name="TextBox 4"/>
          <p:cNvSpPr txBox="1"/>
          <p:nvPr/>
        </p:nvSpPr>
        <p:spPr>
          <a:xfrm>
            <a:off x="5416910" y="5936969"/>
            <a:ext cx="3032561" cy="400110"/>
          </a:xfrm>
          <a:prstGeom prst="rect">
            <a:avLst/>
          </a:prstGeom>
          <a:noFill/>
        </p:spPr>
        <p:txBody>
          <a:bodyPr wrap="none" rtlCol="0">
            <a:spAutoFit/>
          </a:bodyPr>
          <a:lstStyle/>
          <a:p>
            <a:r>
              <a:rPr lang="en-US" sz="2000" dirty="0" smtClean="0"/>
              <a:t>Martinez et al.,  2019,  NAR</a:t>
            </a:r>
            <a:endParaRPr lang="ru-RU" sz="2000" dirty="0"/>
          </a:p>
        </p:txBody>
      </p:sp>
      <p:sp>
        <p:nvSpPr>
          <p:cNvPr id="6" name="Прямоугольник 5"/>
          <p:cNvSpPr/>
          <p:nvPr/>
        </p:nvSpPr>
        <p:spPr>
          <a:xfrm>
            <a:off x="577880" y="2555635"/>
            <a:ext cx="8410695" cy="3170099"/>
          </a:xfrm>
          <a:prstGeom prst="rect">
            <a:avLst/>
          </a:prstGeom>
        </p:spPr>
        <p:txBody>
          <a:bodyPr wrap="square">
            <a:spAutoFit/>
          </a:bodyPr>
          <a:lstStyle/>
          <a:p>
            <a:r>
              <a:rPr lang="en-US" sz="2000" dirty="0" smtClean="0">
                <a:solidFill>
                  <a:srgbClr val="000000"/>
                </a:solidFill>
                <a:latin typeface="Times New Roman" panose="02020603050405020304" pitchFamily="18" charset="0"/>
              </a:rPr>
              <a:t> </a:t>
            </a:r>
            <a:r>
              <a:rPr lang="en-US" sz="2000" dirty="0">
                <a:solidFill>
                  <a:srgbClr val="000000"/>
                </a:solidFill>
                <a:latin typeface="Times New Roman" panose="02020603050405020304" pitchFamily="18" charset="0"/>
              </a:rPr>
              <a:t>Interestingly, most mammalian RNA viruses have low frequencies of </a:t>
            </a:r>
            <a:r>
              <a:rPr lang="en-US" sz="2000" dirty="0" err="1">
                <a:solidFill>
                  <a:srgbClr val="000000"/>
                </a:solidFill>
                <a:latin typeface="Times New Roman" panose="02020603050405020304" pitchFamily="18" charset="0"/>
              </a:rPr>
              <a:t>CpGs</a:t>
            </a:r>
            <a:r>
              <a:rPr lang="en-US" sz="2000" dirty="0">
                <a:solidFill>
                  <a:srgbClr val="000000"/>
                </a:solidFill>
                <a:latin typeface="Times New Roman" panose="02020603050405020304" pitchFamily="18" charset="0"/>
              </a:rPr>
              <a:t> (</a:t>
            </a:r>
            <a:r>
              <a:rPr lang="en-US" sz="2000" dirty="0">
                <a:solidFill>
                  <a:srgbClr val="2F4A8B"/>
                </a:solidFill>
                <a:latin typeface="Times New Roman" panose="02020603050405020304" pitchFamily="18" charset="0"/>
                <a:hlinkClick r:id="rId2"/>
              </a:rPr>
              <a:t>45</a:t>
            </a:r>
            <a:r>
              <a:rPr lang="en-US" sz="2000" dirty="0">
                <a:solidFill>
                  <a:srgbClr val="000000"/>
                </a:solidFill>
                <a:latin typeface="Times New Roman" panose="02020603050405020304" pitchFamily="18" charset="0"/>
              </a:rPr>
              <a:t>,</a:t>
            </a:r>
            <a:r>
              <a:rPr lang="en-US" sz="2000" dirty="0">
                <a:solidFill>
                  <a:srgbClr val="2F4A8B"/>
                </a:solidFill>
                <a:latin typeface="Times New Roman" panose="02020603050405020304" pitchFamily="18" charset="0"/>
                <a:hlinkClick r:id="rId3"/>
              </a:rPr>
              <a:t>46</a:t>
            </a:r>
            <a:r>
              <a:rPr lang="en-US" sz="2000" dirty="0">
                <a:solidFill>
                  <a:srgbClr val="000000"/>
                </a:solidFill>
                <a:latin typeface="Times New Roman" panose="02020603050405020304" pitchFamily="18" charset="0"/>
              </a:rPr>
              <a:t>). Furthermore, viruses with high </a:t>
            </a:r>
            <a:r>
              <a:rPr lang="en-US" sz="2000" dirty="0" err="1">
                <a:solidFill>
                  <a:srgbClr val="000000"/>
                </a:solidFill>
                <a:latin typeface="Times New Roman" panose="02020603050405020304" pitchFamily="18" charset="0"/>
              </a:rPr>
              <a:t>CpG</a:t>
            </a:r>
            <a:r>
              <a:rPr lang="en-US" sz="2000" dirty="0">
                <a:solidFill>
                  <a:srgbClr val="000000"/>
                </a:solidFill>
                <a:latin typeface="Times New Roman" panose="02020603050405020304" pitchFamily="18" charset="0"/>
              </a:rPr>
              <a:t> frequencies may be more recognizable by pathogen innate immune sensors (</a:t>
            </a:r>
            <a:r>
              <a:rPr lang="en-US" sz="2000" dirty="0">
                <a:solidFill>
                  <a:srgbClr val="2F4A8B"/>
                </a:solidFill>
                <a:latin typeface="Times New Roman" panose="02020603050405020304" pitchFamily="18" charset="0"/>
                <a:hlinkClick r:id="rId4"/>
              </a:rPr>
              <a:t>47–50</a:t>
            </a:r>
            <a:r>
              <a:rPr lang="en-US" sz="2000" dirty="0">
                <a:solidFill>
                  <a:srgbClr val="000000"/>
                </a:solidFill>
                <a:latin typeface="Times New Roman" panose="02020603050405020304" pitchFamily="18" charset="0"/>
              </a:rPr>
              <a:t>). </a:t>
            </a:r>
            <a:r>
              <a:rPr lang="en-US" sz="2000" dirty="0" smtClean="0">
                <a:solidFill>
                  <a:srgbClr val="000000"/>
                </a:solidFill>
                <a:latin typeface="Times New Roman" panose="02020603050405020304" pitchFamily="18" charset="0"/>
              </a:rPr>
              <a:t/>
            </a:r>
            <a:br>
              <a:rPr lang="en-US" sz="2000" dirty="0" smtClean="0">
                <a:solidFill>
                  <a:srgbClr val="000000"/>
                </a:solidFill>
                <a:latin typeface="Times New Roman" panose="02020603050405020304" pitchFamily="18" charset="0"/>
              </a:rPr>
            </a:br>
            <a:r>
              <a:rPr lang="en-US" sz="2000" dirty="0" smtClean="0">
                <a:solidFill>
                  <a:srgbClr val="000000"/>
                </a:solidFill>
                <a:latin typeface="Times New Roman" panose="02020603050405020304" pitchFamily="18" charset="0"/>
              </a:rPr>
              <a:t/>
            </a:r>
            <a:br>
              <a:rPr lang="en-US" sz="2000" dirty="0" smtClean="0">
                <a:solidFill>
                  <a:srgbClr val="000000"/>
                </a:solidFill>
                <a:latin typeface="Times New Roman" panose="02020603050405020304" pitchFamily="18" charset="0"/>
              </a:rPr>
            </a:br>
            <a:r>
              <a:rPr lang="en-US" sz="2000" dirty="0"/>
              <a:t>Attenuation of the classical oral poliovirus vaccine is based on very few point mutations, which can revert to virulence after a few rounds of viral replication (</a:t>
            </a:r>
            <a:r>
              <a:rPr lang="en-US" sz="2000" dirty="0">
                <a:hlinkClick r:id="rId5"/>
              </a:rPr>
              <a:t>144</a:t>
            </a:r>
            <a:r>
              <a:rPr lang="en-US" sz="2000" dirty="0"/>
              <a:t>). These pioneering results obtained with recoded polioviruses suggest that codon-usage in recoded viruses may be much more stable than most RNA virus point mutants, and could possibly enable the development of live attenuated RNA virus vaccines with superior genetic stability. </a:t>
            </a:r>
            <a:endParaRPr lang="ru-RU" sz="2000" dirty="0"/>
          </a:p>
        </p:txBody>
      </p:sp>
    </p:spTree>
    <p:extLst>
      <p:ext uri="{BB962C8B-B14F-4D97-AF65-F5344CB8AC3E}">
        <p14:creationId xmlns:p14="http://schemas.microsoft.com/office/powerpoint/2010/main" val="4264552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5845" y="87765"/>
            <a:ext cx="8229600" cy="576075"/>
          </a:xfrm>
        </p:spPr>
        <p:txBody>
          <a:bodyPr>
            <a:noAutofit/>
          </a:bodyPr>
          <a:lstStyle/>
          <a:p>
            <a:r>
              <a:rPr lang="ru-RU" sz="4800" dirty="0" smtClean="0"/>
              <a:t>Биологический анализ генома</a:t>
            </a:r>
            <a:endParaRPr lang="ru-RU" sz="4800" dirty="0"/>
          </a:p>
        </p:txBody>
      </p:sp>
      <p:sp>
        <p:nvSpPr>
          <p:cNvPr id="4" name="Объект 3"/>
          <p:cNvSpPr>
            <a:spLocks noGrp="1"/>
          </p:cNvSpPr>
          <p:nvPr>
            <p:ph idx="1"/>
          </p:nvPr>
        </p:nvSpPr>
        <p:spPr>
          <a:xfrm>
            <a:off x="462665" y="1086295"/>
            <a:ext cx="8295480" cy="5069460"/>
          </a:xfrm>
        </p:spPr>
        <p:txBody>
          <a:bodyPr>
            <a:noAutofit/>
          </a:bodyPr>
          <a:lstStyle/>
          <a:p>
            <a:r>
              <a:rPr lang="ru-RU" sz="4000" dirty="0" smtClean="0"/>
              <a:t>Есть файл </a:t>
            </a:r>
            <a:r>
              <a:rPr lang="ru-RU" sz="2400" dirty="0" smtClean="0"/>
              <a:t>(</a:t>
            </a:r>
            <a:r>
              <a:rPr lang="en-US" sz="2400" dirty="0"/>
              <a:t>https://www.ncbi.nlm.nih.gov/nuccore/NC_045512</a:t>
            </a:r>
            <a:r>
              <a:rPr lang="ru-RU" sz="2400" dirty="0" smtClean="0"/>
              <a:t>)</a:t>
            </a:r>
            <a:r>
              <a:rPr lang="ru-RU" sz="4000" dirty="0" smtClean="0"/>
              <a:t>, включающий кроме генома, его аннотацию</a:t>
            </a:r>
            <a:r>
              <a:rPr lang="en-US" sz="4000" dirty="0" smtClean="0"/>
              <a:t> </a:t>
            </a:r>
            <a:r>
              <a:rPr lang="en-US" sz="2400" dirty="0" smtClean="0"/>
              <a:t>(</a:t>
            </a:r>
            <a:r>
              <a:rPr lang="ru-RU" sz="2400" dirty="0" smtClean="0"/>
              <a:t>описание)</a:t>
            </a:r>
            <a:r>
              <a:rPr lang="ru-RU" sz="4000" dirty="0" smtClean="0"/>
              <a:t>. </a:t>
            </a:r>
            <a:br>
              <a:rPr lang="ru-RU" sz="4000" dirty="0" smtClean="0"/>
            </a:br>
            <a:r>
              <a:rPr lang="ru-RU" sz="4000" dirty="0" smtClean="0"/>
              <a:t>В аннотации написано:</a:t>
            </a:r>
            <a:br>
              <a:rPr lang="ru-RU" sz="4000" dirty="0" smtClean="0"/>
            </a:br>
            <a:endParaRPr lang="ru-RU" sz="4000" dirty="0" smtClean="0"/>
          </a:p>
          <a:p>
            <a:r>
              <a:rPr lang="ru-RU" sz="4000" dirty="0" smtClean="0"/>
              <a:t>Геном вируса </a:t>
            </a:r>
            <a:r>
              <a:rPr lang="en-US" sz="4000" dirty="0" smtClean="0"/>
              <a:t>SARS-CoV-2 </a:t>
            </a:r>
            <a:r>
              <a:rPr lang="ru-RU" sz="4000" dirty="0" smtClean="0"/>
              <a:t>это </a:t>
            </a:r>
            <a:r>
              <a:rPr lang="ru-RU" sz="4000" dirty="0"/>
              <a:t/>
            </a:r>
            <a:br>
              <a:rPr lang="ru-RU" sz="4000" dirty="0"/>
            </a:br>
            <a:r>
              <a:rPr lang="ru-RU" sz="4000" dirty="0">
                <a:solidFill>
                  <a:srgbClr val="C00000"/>
                </a:solidFill>
              </a:rPr>
              <a:t>ОДНА молекула РНК</a:t>
            </a:r>
            <a:r>
              <a:rPr lang="ru-RU" sz="4000" dirty="0"/>
              <a:t/>
            </a:r>
            <a:br>
              <a:rPr lang="ru-RU" sz="4000" dirty="0"/>
            </a:br>
            <a:r>
              <a:rPr lang="ru-RU" sz="4000" dirty="0"/>
              <a:t/>
            </a:r>
            <a:br>
              <a:rPr lang="ru-RU" sz="4000" dirty="0"/>
            </a:br>
            <a:endParaRPr lang="ru-RU" sz="40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22</a:t>
            </a:fld>
            <a:endParaRPr lang="ru-RU" dirty="0"/>
          </a:p>
        </p:txBody>
      </p:sp>
    </p:spTree>
    <p:extLst>
      <p:ext uri="{BB962C8B-B14F-4D97-AF65-F5344CB8AC3E}">
        <p14:creationId xmlns:p14="http://schemas.microsoft.com/office/powerpoint/2010/main" val="3265285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665" y="121018"/>
            <a:ext cx="8229600" cy="542822"/>
          </a:xfrm>
        </p:spPr>
        <p:txBody>
          <a:bodyPr>
            <a:normAutofit fontScale="90000"/>
          </a:bodyPr>
          <a:lstStyle/>
          <a:p>
            <a:r>
              <a:rPr lang="ru-RU" dirty="0" smtClean="0"/>
              <a:t>ГЕНЫ БЕЛКОВ</a:t>
            </a:r>
            <a:endParaRPr lang="en-US" dirty="0"/>
          </a:p>
        </p:txBody>
      </p:sp>
      <p:sp>
        <p:nvSpPr>
          <p:cNvPr id="4" name="Номер слайда 3"/>
          <p:cNvSpPr>
            <a:spLocks noGrp="1"/>
          </p:cNvSpPr>
          <p:nvPr>
            <p:ph type="sldNum" sz="quarter" idx="12"/>
          </p:nvPr>
        </p:nvSpPr>
        <p:spPr>
          <a:xfrm>
            <a:off x="6553200" y="6356350"/>
            <a:ext cx="2126409" cy="364979"/>
          </a:xfrm>
        </p:spPr>
        <p:txBody>
          <a:bodyPr/>
          <a:lstStyle/>
          <a:p>
            <a:fld id="{51B0424B-BA00-4C1D-946A-CCF19F3E8C64}" type="slidenum">
              <a:rPr lang="ru-RU" smtClean="0"/>
              <a:pPr/>
              <a:t>23</a:t>
            </a:fld>
            <a:endParaRPr lang="ru-RU"/>
          </a:p>
        </p:txBody>
      </p:sp>
      <p:grpSp>
        <p:nvGrpSpPr>
          <p:cNvPr id="8" name="Группа 7"/>
          <p:cNvGrpSpPr/>
          <p:nvPr/>
        </p:nvGrpSpPr>
        <p:grpSpPr>
          <a:xfrm>
            <a:off x="171391" y="740649"/>
            <a:ext cx="8786835" cy="5799155"/>
            <a:chOff x="563774" y="393293"/>
            <a:chExt cx="8786835" cy="5839272"/>
          </a:xfrm>
        </p:grpSpPr>
        <p:sp>
          <p:nvSpPr>
            <p:cNvPr id="3" name="TextBox 2"/>
            <p:cNvSpPr txBox="1"/>
            <p:nvPr/>
          </p:nvSpPr>
          <p:spPr>
            <a:xfrm>
              <a:off x="563774" y="393293"/>
              <a:ext cx="8786835" cy="1084670"/>
            </a:xfrm>
            <a:prstGeom prst="rect">
              <a:avLst/>
            </a:prstGeom>
            <a:noFill/>
          </p:spPr>
          <p:txBody>
            <a:bodyPr wrap="square" rtlCol="0">
              <a:spAutoFit/>
            </a:bodyPr>
            <a:lstStyle/>
            <a:p>
              <a:r>
                <a:rPr lang="ru-RU" sz="3200" dirty="0" smtClean="0"/>
                <a:t>По оси </a:t>
              </a:r>
              <a:r>
                <a:rPr lang="en-US" sz="3200" dirty="0" smtClean="0"/>
                <a:t>X </a:t>
              </a:r>
              <a:r>
                <a:rPr lang="ru-RU" sz="3200" dirty="0" smtClean="0"/>
                <a:t>нуклеотиды РНК</a:t>
              </a:r>
              <a:r>
                <a:rPr lang="en-US" sz="3200" dirty="0" smtClean="0"/>
                <a:t>:</a:t>
              </a:r>
              <a:endParaRPr lang="ru-RU" sz="3200" dirty="0" smtClean="0"/>
            </a:p>
            <a:p>
              <a:r>
                <a:rPr lang="en-US" sz="3200" dirty="0" smtClean="0"/>
                <a:t> </a:t>
              </a:r>
              <a:r>
                <a:rPr lang="ru-RU" sz="3200" dirty="0" smtClean="0"/>
                <a:t>1</a:t>
              </a:r>
              <a:r>
                <a:rPr lang="en-US" sz="3200" dirty="0" smtClean="0"/>
                <a:t>                 10 000                  20 000                 29 903</a:t>
              </a:r>
              <a:endParaRPr lang="ru-RU" sz="3200" dirty="0"/>
            </a:p>
          </p:txBody>
        </p:sp>
        <p:pic>
          <p:nvPicPr>
            <p:cNvPr id="5" name="Рисунок 4"/>
            <p:cNvPicPr>
              <a:picLocks noChangeAspect="1"/>
            </p:cNvPicPr>
            <p:nvPr/>
          </p:nvPicPr>
          <p:blipFill>
            <a:blip r:embed="rId3"/>
            <a:stretch>
              <a:fillRect/>
            </a:stretch>
          </p:blipFill>
          <p:spPr>
            <a:xfrm>
              <a:off x="766156" y="1316728"/>
              <a:ext cx="8377843" cy="4915837"/>
            </a:xfrm>
            <a:prstGeom prst="rect">
              <a:avLst/>
            </a:prstGeom>
            <a:ln w="19050">
              <a:solidFill>
                <a:srgbClr val="92D050"/>
              </a:solidFill>
            </a:ln>
          </p:spPr>
        </p:pic>
      </p:grpSp>
      <p:sp>
        <p:nvSpPr>
          <p:cNvPr id="9" name="TextBox 8"/>
          <p:cNvSpPr txBox="1"/>
          <p:nvPr/>
        </p:nvSpPr>
        <p:spPr>
          <a:xfrm>
            <a:off x="373190" y="6536663"/>
            <a:ext cx="5722529" cy="369332"/>
          </a:xfrm>
          <a:prstGeom prst="rect">
            <a:avLst/>
          </a:prstGeom>
          <a:noFill/>
        </p:spPr>
        <p:txBody>
          <a:bodyPr wrap="none" rtlCol="0">
            <a:spAutoFit/>
          </a:bodyPr>
          <a:lstStyle/>
          <a:p>
            <a:r>
              <a:rPr lang="ru-RU" dirty="0" smtClean="0"/>
              <a:t>Гены изображены красными и коричневыми полосками</a:t>
            </a:r>
            <a:endParaRPr lang="en-US" dirty="0"/>
          </a:p>
        </p:txBody>
      </p:sp>
      <p:cxnSp>
        <p:nvCxnSpPr>
          <p:cNvPr id="12" name="Прямая соединительная линия 11"/>
          <p:cNvCxnSpPr/>
          <p:nvPr/>
        </p:nvCxnSpPr>
        <p:spPr>
          <a:xfrm flipH="1">
            <a:off x="6377036" y="279790"/>
            <a:ext cx="38404" cy="662303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037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115215"/>
            <a:ext cx="9143999" cy="1208219"/>
          </a:xfrm>
        </p:spPr>
        <p:txBody>
          <a:bodyPr>
            <a:normAutofit fontScale="90000"/>
          </a:bodyPr>
          <a:lstStyle/>
          <a:p>
            <a:r>
              <a:rPr lang="ru-RU" dirty="0" err="1" smtClean="0"/>
              <a:t>Коронавирус</a:t>
            </a:r>
            <a:r>
              <a:rPr lang="ru-RU" dirty="0" smtClean="0"/>
              <a:t> вирус: </a:t>
            </a:r>
            <a:r>
              <a:rPr lang="ru-RU" dirty="0" smtClean="0">
                <a:solidFill>
                  <a:srgbClr val="C00000"/>
                </a:solidFill>
              </a:rPr>
              <a:t>белки</a:t>
            </a:r>
            <a:r>
              <a:rPr lang="en-US" sz="3600" dirty="0" smtClean="0"/>
              <a:t/>
            </a:r>
            <a:br>
              <a:rPr lang="en-US" sz="3600" dirty="0" smtClean="0"/>
            </a:br>
            <a:r>
              <a:rPr lang="ru-RU" sz="3100" dirty="0" smtClean="0"/>
              <a:t>Схема вириона, существующего между заражениями </a:t>
            </a:r>
            <a:endParaRPr lang="en-US" sz="3100"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24</a:t>
            </a:fld>
            <a:endParaRPr lang="ru-RU"/>
          </a:p>
        </p:txBody>
      </p:sp>
      <p:pic>
        <p:nvPicPr>
          <p:cNvPr id="5" name="Рисунок 4"/>
          <p:cNvPicPr>
            <a:picLocks noChangeAspect="1"/>
          </p:cNvPicPr>
          <p:nvPr/>
        </p:nvPicPr>
        <p:blipFill rotWithShape="1">
          <a:blip r:embed="rId2"/>
          <a:srcRect l="-2" t="7831" r="4433" b="6929"/>
          <a:stretch/>
        </p:blipFill>
        <p:spPr>
          <a:xfrm>
            <a:off x="193830" y="1394735"/>
            <a:ext cx="6480000" cy="4428000"/>
          </a:xfrm>
          <a:prstGeom prst="rect">
            <a:avLst/>
          </a:prstGeom>
        </p:spPr>
      </p:pic>
      <p:sp>
        <p:nvSpPr>
          <p:cNvPr id="29" name="Прямоугольник 28"/>
          <p:cNvSpPr/>
          <p:nvPr/>
        </p:nvSpPr>
        <p:spPr>
          <a:xfrm>
            <a:off x="347450" y="6169580"/>
            <a:ext cx="8613705" cy="646331"/>
          </a:xfrm>
          <a:prstGeom prst="rect">
            <a:avLst/>
          </a:prstGeom>
        </p:spPr>
        <p:txBody>
          <a:bodyPr wrap="none">
            <a:spAutoFit/>
          </a:bodyPr>
          <a:lstStyle/>
          <a:p>
            <a:r>
              <a:rPr lang="en-US" dirty="0"/>
              <a:t>Xu J, et al. Antibodies and vaccines against Middle East respiratory syndrome coronavirus. </a:t>
            </a:r>
            <a:endParaRPr lang="en-US" dirty="0" smtClean="0"/>
          </a:p>
          <a:p>
            <a:r>
              <a:rPr lang="en-US" dirty="0" err="1" smtClean="0"/>
              <a:t>Emerg</a:t>
            </a:r>
            <a:r>
              <a:rPr lang="en-US" dirty="0" smtClean="0"/>
              <a:t> </a:t>
            </a:r>
            <a:r>
              <a:rPr lang="en-US" dirty="0"/>
              <a:t>Microbes Infect 2019, Review</a:t>
            </a:r>
            <a:r>
              <a:rPr lang="en-US" dirty="0" smtClean="0"/>
              <a:t>.           MERS-</a:t>
            </a:r>
            <a:r>
              <a:rPr lang="en-US" dirty="0" err="1" smtClean="0"/>
              <a:t>CoV</a:t>
            </a:r>
            <a:endParaRPr lang="en-US" dirty="0"/>
          </a:p>
        </p:txBody>
      </p:sp>
      <p:sp>
        <p:nvSpPr>
          <p:cNvPr id="30" name="TextBox 29"/>
          <p:cNvSpPr txBox="1"/>
          <p:nvPr/>
        </p:nvSpPr>
        <p:spPr>
          <a:xfrm>
            <a:off x="6442773" y="1323434"/>
            <a:ext cx="2518382" cy="3970318"/>
          </a:xfrm>
          <a:prstGeom prst="rect">
            <a:avLst/>
          </a:prstGeom>
          <a:noFill/>
        </p:spPr>
        <p:txBody>
          <a:bodyPr wrap="none" rtlCol="0">
            <a:spAutoFit/>
          </a:bodyPr>
          <a:lstStyle/>
          <a:p>
            <a:r>
              <a:rPr lang="ru-RU" sz="2800" dirty="0" smtClean="0"/>
              <a:t>Четыре белка:</a:t>
            </a:r>
          </a:p>
          <a:p>
            <a:r>
              <a:rPr lang="en-US" sz="2800" dirty="0" smtClean="0"/>
              <a:t>S, M, E, N</a:t>
            </a:r>
            <a:endParaRPr lang="ru-RU" sz="2800" dirty="0" smtClean="0"/>
          </a:p>
          <a:p>
            <a:r>
              <a:rPr lang="ru-RU" sz="2800" dirty="0" smtClean="0"/>
              <a:t>и РНК</a:t>
            </a:r>
          </a:p>
          <a:p>
            <a:r>
              <a:rPr lang="ru-RU" sz="2800" dirty="0" smtClean="0"/>
              <a:t>оставляют </a:t>
            </a:r>
          </a:p>
          <a:p>
            <a:r>
              <a:rPr lang="ru-RU" sz="2800" dirty="0"/>
              <a:t>в</a:t>
            </a:r>
            <a:r>
              <a:rPr lang="ru-RU" sz="2800" dirty="0" smtClean="0"/>
              <a:t>ирион</a:t>
            </a:r>
          </a:p>
          <a:p>
            <a:endParaRPr lang="ru-RU" sz="2800" dirty="0"/>
          </a:p>
          <a:p>
            <a:endParaRPr lang="ru-RU" sz="2800" dirty="0" smtClean="0"/>
          </a:p>
          <a:p>
            <a:r>
              <a:rPr lang="ru-RU" sz="2800" dirty="0" smtClean="0"/>
              <a:t>РНК облеплена</a:t>
            </a:r>
          </a:p>
          <a:p>
            <a:r>
              <a:rPr lang="ru-RU" sz="2800" dirty="0" smtClean="0"/>
              <a:t>белками </a:t>
            </a:r>
            <a:r>
              <a:rPr lang="en-US" sz="2800" dirty="0" smtClean="0"/>
              <a:t>N</a:t>
            </a:r>
            <a:endParaRPr lang="ru-RU" sz="2800" dirty="0"/>
          </a:p>
        </p:txBody>
      </p:sp>
    </p:spTree>
    <p:extLst>
      <p:ext uri="{BB962C8B-B14F-4D97-AF65-F5344CB8AC3E}">
        <p14:creationId xmlns:p14="http://schemas.microsoft.com/office/powerpoint/2010/main" val="2010090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4484" y="87765"/>
            <a:ext cx="8229600" cy="542822"/>
          </a:xfrm>
        </p:spPr>
        <p:txBody>
          <a:bodyPr>
            <a:normAutofit fontScale="90000"/>
          </a:bodyPr>
          <a:lstStyle/>
          <a:p>
            <a:r>
              <a:rPr lang="ru-RU" dirty="0" smtClean="0"/>
              <a:t>Функции белков</a:t>
            </a:r>
            <a:endParaRPr lang="en-US" dirty="0"/>
          </a:p>
        </p:txBody>
      </p:sp>
      <p:sp>
        <p:nvSpPr>
          <p:cNvPr id="3" name="Объект 2"/>
          <p:cNvSpPr>
            <a:spLocks noGrp="1"/>
          </p:cNvSpPr>
          <p:nvPr>
            <p:ph idx="1"/>
          </p:nvPr>
        </p:nvSpPr>
        <p:spPr>
          <a:xfrm>
            <a:off x="457200" y="817461"/>
            <a:ext cx="8229600" cy="5904014"/>
          </a:xfrm>
        </p:spPr>
        <p:txBody>
          <a:bodyPr>
            <a:normAutofit fontScale="25000" lnSpcReduction="20000"/>
          </a:bodyPr>
          <a:lstStyle/>
          <a:p>
            <a:r>
              <a:rPr lang="en-US" sz="11200" dirty="0" smtClean="0">
                <a:solidFill>
                  <a:srgbClr val="C00000"/>
                </a:solidFill>
              </a:rPr>
              <a:t>M </a:t>
            </a:r>
            <a:r>
              <a:rPr lang="ru-RU" sz="11200" dirty="0" smtClean="0">
                <a:solidFill>
                  <a:srgbClr val="C00000"/>
                </a:solidFill>
              </a:rPr>
              <a:t>белок</a:t>
            </a:r>
            <a:r>
              <a:rPr lang="ru-RU" sz="11200" dirty="0" smtClean="0">
                <a:solidFill>
                  <a:srgbClr val="7030A0"/>
                </a:solidFill>
              </a:rPr>
              <a:t> </a:t>
            </a:r>
            <a:r>
              <a:rPr lang="ru-RU" sz="11200" dirty="0" smtClean="0"/>
              <a:t>составляет оболочку (</a:t>
            </a:r>
            <a:r>
              <a:rPr lang="ru-RU" sz="11200" dirty="0" err="1" smtClean="0">
                <a:solidFill>
                  <a:srgbClr val="C00000"/>
                </a:solidFill>
              </a:rPr>
              <a:t>капсид</a:t>
            </a:r>
            <a:r>
              <a:rPr lang="ru-RU" sz="11200" dirty="0" smtClean="0"/>
              <a:t>) вириона, вместе с липидной мембраной (желтая)</a:t>
            </a:r>
            <a:br>
              <a:rPr lang="ru-RU" sz="11200" dirty="0" smtClean="0"/>
            </a:br>
            <a:endParaRPr lang="ru-RU" sz="11200" dirty="0" smtClean="0"/>
          </a:p>
          <a:p>
            <a:r>
              <a:rPr lang="en-US" sz="11200" dirty="0" smtClean="0">
                <a:solidFill>
                  <a:srgbClr val="C00000"/>
                </a:solidFill>
              </a:rPr>
              <a:t>E </a:t>
            </a:r>
            <a:r>
              <a:rPr lang="ru-RU" sz="11200" dirty="0" smtClean="0">
                <a:solidFill>
                  <a:srgbClr val="C00000"/>
                </a:solidFill>
              </a:rPr>
              <a:t>белок </a:t>
            </a:r>
            <a:r>
              <a:rPr lang="ru-RU" sz="11200" dirty="0" smtClean="0"/>
              <a:t>нужен </a:t>
            </a:r>
            <a:r>
              <a:rPr lang="ru-RU" sz="11200" dirty="0" smtClean="0">
                <a:solidFill>
                  <a:srgbClr val="C00000"/>
                </a:solidFill>
              </a:rPr>
              <a:t>для правильной кривизны </a:t>
            </a:r>
            <a:r>
              <a:rPr lang="ru-RU" sz="11200" dirty="0" err="1" smtClean="0">
                <a:solidFill>
                  <a:srgbClr val="C00000"/>
                </a:solidFill>
              </a:rPr>
              <a:t>капсида</a:t>
            </a:r>
            <a:r>
              <a:rPr lang="ru-RU" sz="11200" dirty="0" smtClean="0"/>
              <a:t>. </a:t>
            </a:r>
            <a:r>
              <a:rPr lang="en-US" sz="11200" dirty="0" smtClean="0"/>
              <a:t>2</a:t>
            </a:r>
            <a:r>
              <a:rPr lang="ru-RU" sz="11200" dirty="0" smtClean="0"/>
              <a:t>я функция - в хозяйской клетке. </a:t>
            </a:r>
            <a:r>
              <a:rPr lang="ru-RU" sz="8000" dirty="0" err="1" smtClean="0"/>
              <a:t>Пентамер</a:t>
            </a:r>
            <a:r>
              <a:rPr lang="ru-RU" sz="8000" dirty="0" smtClean="0"/>
              <a:t> </a:t>
            </a:r>
            <a:r>
              <a:rPr lang="en-US" sz="8000" dirty="0" smtClean="0"/>
              <a:t>E </a:t>
            </a:r>
            <a:r>
              <a:rPr lang="ru-RU" sz="8000" dirty="0" smtClean="0"/>
              <a:t>является ионным каналом в мембране органеллы </a:t>
            </a:r>
            <a:r>
              <a:rPr lang="en-US" sz="8000" dirty="0" smtClean="0"/>
              <a:t>ERGIC</a:t>
            </a:r>
            <a:r>
              <a:rPr lang="ru-RU" sz="8000" baseline="30000" dirty="0" smtClean="0"/>
              <a:t>1)</a:t>
            </a:r>
            <a:r>
              <a:rPr lang="ru-RU" sz="8000" dirty="0" smtClean="0"/>
              <a:t> </a:t>
            </a:r>
            <a:r>
              <a:rPr lang="en-US" sz="8000" dirty="0" smtClean="0"/>
              <a:t/>
            </a:r>
            <a:br>
              <a:rPr lang="en-US" sz="8000" dirty="0" smtClean="0"/>
            </a:br>
            <a:r>
              <a:rPr lang="ru-RU" sz="11200" dirty="0" err="1" smtClean="0"/>
              <a:t>Коронавирусы</a:t>
            </a:r>
            <a:r>
              <a:rPr lang="ru-RU" sz="11200" dirty="0" smtClean="0"/>
              <a:t>, лишенные </a:t>
            </a:r>
            <a:r>
              <a:rPr lang="en-US" sz="11200" dirty="0" smtClean="0"/>
              <a:t>E</a:t>
            </a:r>
            <a:r>
              <a:rPr lang="ru-RU" sz="11200" dirty="0" smtClean="0"/>
              <a:t>, могут размножаться, хотя и менее патогенны</a:t>
            </a:r>
            <a:br>
              <a:rPr lang="ru-RU" sz="11200" dirty="0" smtClean="0"/>
            </a:br>
            <a:endParaRPr lang="ru-RU" sz="11200" dirty="0" smtClean="0"/>
          </a:p>
          <a:p>
            <a:r>
              <a:rPr lang="en-US" sz="11200" dirty="0" smtClean="0">
                <a:solidFill>
                  <a:srgbClr val="C00000"/>
                </a:solidFill>
              </a:rPr>
              <a:t>N </a:t>
            </a:r>
            <a:r>
              <a:rPr lang="ru-RU" sz="11200" dirty="0" smtClean="0">
                <a:solidFill>
                  <a:srgbClr val="C00000"/>
                </a:solidFill>
              </a:rPr>
              <a:t>белок </a:t>
            </a:r>
            <a:r>
              <a:rPr lang="ru-RU" sz="11200" dirty="0" smtClean="0"/>
              <a:t>облепляет РНК </a:t>
            </a:r>
            <a:r>
              <a:rPr lang="ru-RU" sz="11200" dirty="0"/>
              <a:t>в </a:t>
            </a:r>
            <a:r>
              <a:rPr lang="ru-RU" sz="11200" dirty="0" err="1"/>
              <a:t>конформации</a:t>
            </a:r>
            <a:r>
              <a:rPr lang="ru-RU" sz="11200" dirty="0"/>
              <a:t> </a:t>
            </a:r>
            <a:r>
              <a:rPr lang="ru-RU" sz="11200" b="1" dirty="0">
                <a:solidFill>
                  <a:srgbClr val="C00000"/>
                </a:solidFill>
              </a:rPr>
              <a:t>бусы на </a:t>
            </a:r>
            <a:r>
              <a:rPr lang="ru-RU" sz="11200" b="1" dirty="0" smtClean="0">
                <a:solidFill>
                  <a:srgbClr val="C00000"/>
                </a:solidFill>
              </a:rPr>
              <a:t>струне</a:t>
            </a:r>
            <a:r>
              <a:rPr lang="en-US" sz="11200" dirty="0"/>
              <a:t> </a:t>
            </a:r>
            <a:r>
              <a:rPr lang="ru-RU" sz="11200" dirty="0" smtClean="0"/>
              <a:t>для сохранности генома. При сборке </a:t>
            </a:r>
            <a:r>
              <a:rPr lang="ru-RU" sz="11200" dirty="0" err="1" smtClean="0"/>
              <a:t>капсида</a:t>
            </a:r>
            <a:r>
              <a:rPr lang="ru-RU" sz="11200" dirty="0" smtClean="0"/>
              <a:t> он обладает удивительной </a:t>
            </a:r>
            <a:r>
              <a:rPr lang="ru-RU" sz="11200" dirty="0" smtClean="0">
                <a:solidFill>
                  <a:srgbClr val="C00000"/>
                </a:solidFill>
              </a:rPr>
              <a:t>способностью связываться только с РНК </a:t>
            </a:r>
            <a:r>
              <a:rPr lang="ru-RU" sz="11200" dirty="0" err="1" smtClean="0">
                <a:solidFill>
                  <a:srgbClr val="C00000"/>
                </a:solidFill>
              </a:rPr>
              <a:t>коронавируса</a:t>
            </a:r>
            <a:r>
              <a:rPr lang="ru-RU" sz="11200" dirty="0" smtClean="0"/>
              <a:t>!</a:t>
            </a:r>
          </a:p>
          <a:p>
            <a:pPr marL="0" indent="0">
              <a:buNone/>
            </a:pPr>
            <a:endParaRPr lang="ru-RU" sz="6700" dirty="0"/>
          </a:p>
          <a:p>
            <a:pPr marL="0" indent="0">
              <a:buNone/>
            </a:pPr>
            <a:endParaRPr lang="ru-RU" sz="6700" dirty="0"/>
          </a:p>
          <a:p>
            <a:pPr marL="0" indent="0">
              <a:buNone/>
            </a:pPr>
            <a:endParaRPr lang="ru-RU" sz="6700" dirty="0" smtClean="0"/>
          </a:p>
          <a:p>
            <a:pPr marL="0" indent="0">
              <a:buNone/>
            </a:pPr>
            <a:r>
              <a:rPr lang="ru-RU" sz="9600" b="1" baseline="30000" dirty="0"/>
              <a:t>1)</a:t>
            </a:r>
            <a:r>
              <a:rPr lang="en-US" sz="9600" b="1" dirty="0"/>
              <a:t> </a:t>
            </a:r>
            <a:r>
              <a:rPr lang="ru-RU" sz="6000" b="1" dirty="0" smtClean="0"/>
              <a:t>Между </a:t>
            </a:r>
            <a:r>
              <a:rPr lang="ru-RU" sz="6000" b="1" dirty="0"/>
              <a:t>эндоплазматическим </a:t>
            </a:r>
            <a:r>
              <a:rPr lang="ru-RU" sz="6000" b="1" dirty="0" err="1"/>
              <a:t>ретикулумом</a:t>
            </a:r>
            <a:r>
              <a:rPr lang="ru-RU" sz="6000" b="1" dirty="0"/>
              <a:t> и аппаратом </a:t>
            </a:r>
            <a:r>
              <a:rPr lang="ru-RU" sz="6000" b="1" dirty="0" err="1"/>
              <a:t>Гольджи</a:t>
            </a:r>
            <a:r>
              <a:rPr lang="ru-RU" sz="6000" b="1" dirty="0"/>
              <a:t>) </a:t>
            </a:r>
            <a:endParaRPr lang="ru-RU" sz="6000" b="1" dirty="0" smtClean="0"/>
          </a:p>
        </p:txBody>
      </p:sp>
      <p:sp>
        <p:nvSpPr>
          <p:cNvPr id="4" name="Номер слайда 3"/>
          <p:cNvSpPr>
            <a:spLocks noGrp="1"/>
          </p:cNvSpPr>
          <p:nvPr>
            <p:ph type="sldNum" sz="quarter" idx="12"/>
          </p:nvPr>
        </p:nvSpPr>
        <p:spPr/>
        <p:txBody>
          <a:bodyPr/>
          <a:lstStyle/>
          <a:p>
            <a:fld id="{51B0424B-BA00-4C1D-946A-CCF19F3E8C64}" type="slidenum">
              <a:rPr lang="ru-RU" smtClean="0"/>
              <a:pPr/>
              <a:t>25</a:t>
            </a:fld>
            <a:endParaRPr lang="ru-RU"/>
          </a:p>
        </p:txBody>
      </p:sp>
    </p:spTree>
    <p:extLst>
      <p:ext uri="{BB962C8B-B14F-4D97-AF65-F5344CB8AC3E}">
        <p14:creationId xmlns:p14="http://schemas.microsoft.com/office/powerpoint/2010/main" val="124004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070" y="49360"/>
            <a:ext cx="8229600" cy="907270"/>
          </a:xfrm>
        </p:spPr>
        <p:txBody>
          <a:bodyPr>
            <a:normAutofit fontScale="90000"/>
          </a:bodyPr>
          <a:lstStyle/>
          <a:p>
            <a:r>
              <a:rPr lang="ru-RU" dirty="0" smtClean="0"/>
              <a:t/>
            </a:r>
            <a:br>
              <a:rPr lang="ru-RU" dirty="0" smtClean="0"/>
            </a:br>
            <a:r>
              <a:rPr lang="en-US" b="1" dirty="0" smtClean="0">
                <a:solidFill>
                  <a:srgbClr val="C00000"/>
                </a:solidFill>
              </a:rPr>
              <a:t>S</a:t>
            </a:r>
            <a:r>
              <a:rPr lang="ru-RU" b="1" dirty="0" smtClean="0">
                <a:solidFill>
                  <a:srgbClr val="C00000"/>
                </a:solidFill>
              </a:rPr>
              <a:t> белок</a:t>
            </a:r>
            <a:r>
              <a:rPr lang="ru-RU" b="1" dirty="0" smtClean="0"/>
              <a:t> </a:t>
            </a:r>
            <a:r>
              <a:rPr lang="ru-RU" dirty="0" smtClean="0"/>
              <a:t>главный </a:t>
            </a:r>
            <a:r>
              <a:rPr lang="ru-RU" dirty="0"/>
              <a:t>для проникновения в клетку хозяина. </a:t>
            </a:r>
            <a:r>
              <a:rPr lang="en-US" dirty="0"/>
              <a:t/>
            </a:r>
            <a:br>
              <a:rPr lang="en-US" dirty="0"/>
            </a:br>
            <a:endParaRPr lang="en-US"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26</a:t>
            </a:fld>
            <a:endParaRPr lang="ru-RU"/>
          </a:p>
        </p:txBody>
      </p:sp>
      <p:sp>
        <p:nvSpPr>
          <p:cNvPr id="4" name="TextBox 3"/>
          <p:cNvSpPr txBox="1"/>
          <p:nvPr/>
        </p:nvSpPr>
        <p:spPr>
          <a:xfrm>
            <a:off x="193830" y="1062339"/>
            <a:ext cx="5491915" cy="523220"/>
          </a:xfrm>
          <a:prstGeom prst="rect">
            <a:avLst/>
          </a:prstGeom>
          <a:noFill/>
        </p:spPr>
        <p:txBody>
          <a:bodyPr wrap="square" rtlCol="0">
            <a:spAutoFit/>
          </a:bodyPr>
          <a:lstStyle/>
          <a:p>
            <a:r>
              <a:rPr lang="ru-RU" sz="2800" dirty="0" err="1" smtClean="0"/>
              <a:t>Шипик</a:t>
            </a:r>
            <a:r>
              <a:rPr lang="ru-RU" sz="2800" dirty="0" smtClean="0"/>
              <a:t> короны состоит </a:t>
            </a:r>
            <a:r>
              <a:rPr lang="ru-RU" sz="2800" dirty="0"/>
              <a:t>из трех </a:t>
            </a:r>
            <a:r>
              <a:rPr lang="en-US" sz="2800" dirty="0"/>
              <a:t>S</a:t>
            </a:r>
            <a:r>
              <a:rPr lang="ru-RU" sz="2800" dirty="0" smtClean="0"/>
              <a:t>.</a:t>
            </a:r>
            <a:endParaRPr lang="en-US" dirty="0"/>
          </a:p>
        </p:txBody>
      </p:sp>
      <p:sp>
        <p:nvSpPr>
          <p:cNvPr id="5" name="Заголовок 1"/>
          <p:cNvSpPr txBox="1">
            <a:spLocks/>
          </p:cNvSpPr>
          <p:nvPr/>
        </p:nvSpPr>
        <p:spPr>
          <a:xfrm>
            <a:off x="166295" y="1599317"/>
            <a:ext cx="8833150" cy="12920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200" dirty="0" smtClean="0"/>
              <a:t>Клетка защищена мембраной, как крепостная стена, но со всех сторон.</a:t>
            </a:r>
            <a:endParaRPr lang="en-US" sz="32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08" y="2891330"/>
            <a:ext cx="5552385" cy="3840400"/>
          </a:xfrm>
          <a:prstGeom prst="rect">
            <a:avLst/>
          </a:prstGeom>
        </p:spPr>
      </p:pic>
      <p:sp>
        <p:nvSpPr>
          <p:cNvPr id="7" name="Прямоугольник 6"/>
          <p:cNvSpPr/>
          <p:nvPr/>
        </p:nvSpPr>
        <p:spPr>
          <a:xfrm>
            <a:off x="5673870" y="4288310"/>
            <a:ext cx="3470130" cy="523220"/>
          </a:xfrm>
          <a:prstGeom prst="rect">
            <a:avLst/>
          </a:prstGeom>
        </p:spPr>
        <p:txBody>
          <a:bodyPr wrap="square">
            <a:spAutoFit/>
          </a:bodyPr>
          <a:lstStyle/>
          <a:p>
            <a:r>
              <a:rPr lang="ru-RU" sz="2800" dirty="0" smtClean="0"/>
              <a:t>Штурм или хитрость?</a:t>
            </a:r>
            <a:endParaRPr lang="ru-RU" sz="2800" dirty="0"/>
          </a:p>
        </p:txBody>
      </p:sp>
    </p:spTree>
    <p:extLst>
      <p:ext uri="{BB962C8B-B14F-4D97-AF65-F5344CB8AC3E}">
        <p14:creationId xmlns:p14="http://schemas.microsoft.com/office/powerpoint/2010/main" val="2438600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 y="33565"/>
            <a:ext cx="9065385" cy="630275"/>
          </a:xfrm>
        </p:spPr>
        <p:txBody>
          <a:bodyPr>
            <a:noAutofit/>
          </a:bodyPr>
          <a:lstStyle/>
          <a:p>
            <a:r>
              <a:rPr lang="en-US" sz="4000" dirty="0" smtClean="0"/>
              <a:t>S – </a:t>
            </a:r>
            <a:r>
              <a:rPr lang="ru-RU" sz="4000" dirty="0" smtClean="0"/>
              <a:t>троянский конь</a:t>
            </a:r>
            <a:endParaRPr lang="en-US" sz="4000"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27</a:t>
            </a:fld>
            <a:endParaRPr lang="ru-RU"/>
          </a:p>
        </p:txBody>
      </p:sp>
      <p:sp>
        <p:nvSpPr>
          <p:cNvPr id="7" name="Заголовок 1"/>
          <p:cNvSpPr txBox="1">
            <a:spLocks/>
          </p:cNvSpPr>
          <p:nvPr/>
        </p:nvSpPr>
        <p:spPr>
          <a:xfrm>
            <a:off x="234042" y="832098"/>
            <a:ext cx="8909958" cy="5784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800"/>
              </a:spcAft>
            </a:pPr>
            <a:r>
              <a:rPr lang="ru-RU" sz="3200" dirty="0" smtClean="0"/>
              <a:t>В </a:t>
            </a:r>
            <a:r>
              <a:rPr lang="ru-RU" sz="3200" dirty="0"/>
              <a:t>крепости есть ворота. </a:t>
            </a:r>
            <a:r>
              <a:rPr lang="ru-RU" sz="3200" dirty="0" smtClean="0"/>
              <a:t>Но не каждого пускают. </a:t>
            </a:r>
            <a:r>
              <a:rPr lang="ru-RU" sz="3200" dirty="0"/>
              <a:t/>
            </a:r>
            <a:br>
              <a:rPr lang="ru-RU" sz="3200" dirty="0"/>
            </a:br>
            <a:r>
              <a:rPr lang="en-US" sz="2800" dirty="0" smtClean="0"/>
              <a:t>S-</a:t>
            </a:r>
            <a:r>
              <a:rPr lang="ru-RU" sz="2800" dirty="0" smtClean="0"/>
              <a:t>белок </a:t>
            </a:r>
            <a:r>
              <a:rPr lang="ru-RU" sz="2800" dirty="0" err="1" smtClean="0">
                <a:solidFill>
                  <a:srgbClr val="C00000"/>
                </a:solidFill>
              </a:rPr>
              <a:t>мимикрирует</a:t>
            </a:r>
            <a:r>
              <a:rPr lang="ru-RU" sz="2800" dirty="0" smtClean="0">
                <a:solidFill>
                  <a:srgbClr val="C00000"/>
                </a:solidFill>
              </a:rPr>
              <a:t> под белок человека</a:t>
            </a:r>
            <a:r>
              <a:rPr lang="ru-RU" sz="2800" dirty="0" smtClean="0"/>
              <a:t>, с которым знаком рецептор, который называ</a:t>
            </a:r>
            <a:r>
              <a:rPr lang="ru-RU" sz="2800" dirty="0"/>
              <a:t>е</a:t>
            </a:r>
            <a:r>
              <a:rPr lang="ru-RU" sz="2800" dirty="0" smtClean="0"/>
              <a:t>тся </a:t>
            </a:r>
            <a:r>
              <a:rPr lang="en-US" sz="2800" dirty="0" smtClean="0"/>
              <a:t>ACE2 – </a:t>
            </a:r>
            <a:r>
              <a:rPr lang="ru-RU" sz="2800" dirty="0" err="1" smtClean="0"/>
              <a:t>ангиотензин</a:t>
            </a:r>
            <a:r>
              <a:rPr lang="ru-RU" sz="2800" dirty="0" smtClean="0"/>
              <a:t> превращающий фермент 2.</a:t>
            </a:r>
          </a:p>
          <a:p>
            <a:pPr algn="l">
              <a:spcAft>
                <a:spcPts val="1800"/>
              </a:spcAft>
            </a:pPr>
            <a:r>
              <a:rPr lang="ru-RU" sz="2800" dirty="0" smtClean="0"/>
              <a:t>Другой белок протеаза (</a:t>
            </a:r>
            <a:r>
              <a:rPr lang="ru-RU" sz="2800" dirty="0" err="1" smtClean="0"/>
              <a:t>разрезатель</a:t>
            </a:r>
            <a:r>
              <a:rPr lang="ru-RU" sz="2800" dirty="0" smtClean="0"/>
              <a:t> белка) </a:t>
            </a:r>
            <a:r>
              <a:rPr lang="en-US" sz="2800" dirty="0" smtClean="0"/>
              <a:t>serine </a:t>
            </a:r>
            <a:r>
              <a:rPr lang="en-US" sz="2800" dirty="0"/>
              <a:t>protease TMPRSS2 </a:t>
            </a:r>
            <a:r>
              <a:rPr lang="ru-RU" sz="2800" dirty="0" smtClean="0"/>
              <a:t>активирует</a:t>
            </a:r>
            <a:r>
              <a:rPr lang="en-US" sz="2800" dirty="0" smtClean="0"/>
              <a:t> </a:t>
            </a:r>
            <a:r>
              <a:rPr lang="en-US" sz="2800" dirty="0"/>
              <a:t>S </a:t>
            </a:r>
            <a:r>
              <a:rPr lang="ru-RU" sz="2800" dirty="0" smtClean="0"/>
              <a:t>белок, путем отрезания </a:t>
            </a:r>
            <a:r>
              <a:rPr lang="en-US" sz="2800" dirty="0" smtClean="0"/>
              <a:t>“</a:t>
            </a:r>
            <a:r>
              <a:rPr lang="ru-RU" sz="2800" dirty="0" smtClean="0"/>
              <a:t>шапочки</a:t>
            </a:r>
            <a:r>
              <a:rPr lang="en-US" sz="2800" dirty="0" smtClean="0"/>
              <a:t>” </a:t>
            </a:r>
            <a:r>
              <a:rPr lang="en-US" sz="2800" dirty="0"/>
              <a:t>S</a:t>
            </a:r>
            <a:r>
              <a:rPr lang="ru-RU" sz="2800" dirty="0" smtClean="0"/>
              <a:t>-белка</a:t>
            </a:r>
            <a:r>
              <a:rPr lang="en-US" sz="2800" dirty="0" smtClean="0"/>
              <a:t/>
            </a:r>
            <a:br>
              <a:rPr lang="en-US" sz="2800" dirty="0" smtClean="0"/>
            </a:br>
            <a:r>
              <a:rPr lang="en-US" sz="2800" dirty="0" smtClean="0"/>
              <a:t/>
            </a:r>
            <a:br>
              <a:rPr lang="en-US" sz="2800" dirty="0" smtClean="0"/>
            </a:br>
            <a:r>
              <a:rPr lang="ru-RU" sz="2800" dirty="0" smtClean="0"/>
              <a:t>Получив добро, </a:t>
            </a:r>
            <a:r>
              <a:rPr lang="en-US" sz="2800" dirty="0" smtClean="0"/>
              <a:t>S </a:t>
            </a:r>
            <a:r>
              <a:rPr lang="ru-RU" sz="2800" dirty="0"/>
              <a:t>стягивает </a:t>
            </a:r>
            <a:r>
              <a:rPr lang="ru-RU" sz="2800" dirty="0" smtClean="0"/>
              <a:t>мембрану </a:t>
            </a:r>
            <a:r>
              <a:rPr lang="ru-RU" sz="2800" dirty="0"/>
              <a:t>вируса </a:t>
            </a:r>
            <a:r>
              <a:rPr lang="ru-RU" sz="2800" dirty="0" smtClean="0"/>
              <a:t>и мембрану хозяйской клетки; мембраны сливаются, РНК оказывается в клетке хозяина.</a:t>
            </a:r>
          </a:p>
          <a:p>
            <a:pPr algn="l">
              <a:spcAft>
                <a:spcPts val="1800"/>
              </a:spcAft>
            </a:pPr>
            <a:r>
              <a:rPr lang="en-US" sz="2800" dirty="0" smtClean="0">
                <a:solidFill>
                  <a:srgbClr val="C00000"/>
                </a:solidFill>
              </a:rPr>
              <a:t>S-</a:t>
            </a:r>
            <a:r>
              <a:rPr lang="ru-RU" sz="2800" dirty="0" smtClean="0">
                <a:solidFill>
                  <a:srgbClr val="C00000"/>
                </a:solidFill>
              </a:rPr>
              <a:t>белком определяется кого и какую ткань заражает вирус</a:t>
            </a:r>
            <a:endParaRPr lang="en-US" sz="2800" dirty="0">
              <a:solidFill>
                <a:srgbClr val="C00000"/>
              </a:solidFill>
            </a:endParaRPr>
          </a:p>
        </p:txBody>
      </p:sp>
    </p:spTree>
    <p:extLst>
      <p:ext uri="{BB962C8B-B14F-4D97-AF65-F5344CB8AC3E}">
        <p14:creationId xmlns:p14="http://schemas.microsoft.com/office/powerpoint/2010/main" val="2753169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0725" y="72249"/>
            <a:ext cx="8229600" cy="409964"/>
          </a:xfrm>
        </p:spPr>
        <p:txBody>
          <a:bodyPr>
            <a:normAutofit fontScale="90000"/>
          </a:bodyPr>
          <a:lstStyle/>
          <a:p>
            <a:r>
              <a:rPr lang="ru-RU" sz="3600" dirty="0" smtClean="0"/>
              <a:t>Как вирус вводит РНК в клетку </a:t>
            </a:r>
            <a:r>
              <a:rPr lang="ru-RU" sz="2000" dirty="0" smtClean="0"/>
              <a:t>(в картинках)</a:t>
            </a:r>
            <a:endParaRPr lang="ru-RU" sz="36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28</a:t>
            </a:fld>
            <a:endParaRPr lang="ru-RU"/>
          </a:p>
        </p:txBody>
      </p:sp>
      <p:sp>
        <p:nvSpPr>
          <p:cNvPr id="8" name="TextBox 7"/>
          <p:cNvSpPr txBox="1"/>
          <p:nvPr/>
        </p:nvSpPr>
        <p:spPr>
          <a:xfrm>
            <a:off x="147025" y="388768"/>
            <a:ext cx="7613300" cy="2923877"/>
          </a:xfrm>
          <a:prstGeom prst="rect">
            <a:avLst/>
          </a:prstGeom>
          <a:noFill/>
        </p:spPr>
        <p:txBody>
          <a:bodyPr wrap="square" rtlCol="0">
            <a:spAutoFit/>
          </a:bodyPr>
          <a:lstStyle/>
          <a:p>
            <a:pPr marL="342900" indent="-342900">
              <a:buAutoNum type="arabicPeriod"/>
            </a:pPr>
            <a:r>
              <a:rPr lang="en-US" sz="2000" dirty="0" smtClean="0"/>
              <a:t>S-</a:t>
            </a:r>
            <a:r>
              <a:rPr lang="ru-RU" sz="2000" dirty="0" smtClean="0"/>
              <a:t>белок связывается с </a:t>
            </a:r>
            <a:r>
              <a:rPr lang="en-US" sz="2000" dirty="0" smtClean="0"/>
              <a:t>ACE2</a:t>
            </a:r>
          </a:p>
          <a:p>
            <a:pPr marL="342900" indent="-342900">
              <a:buAutoNum type="arabicPeriod"/>
            </a:pPr>
            <a:r>
              <a:rPr lang="ru-RU" sz="2000" dirty="0" smtClean="0"/>
              <a:t>Протеаза </a:t>
            </a:r>
            <a:r>
              <a:rPr lang="en-US" sz="2000" dirty="0" smtClean="0"/>
              <a:t>TMPRSS2 </a:t>
            </a:r>
            <a:r>
              <a:rPr lang="ru-RU" sz="2000" dirty="0" smtClean="0"/>
              <a:t>отрезает «шапочку» с верхней части </a:t>
            </a:r>
            <a:r>
              <a:rPr lang="en-US" sz="2000" dirty="0" smtClean="0"/>
              <a:t>S-</a:t>
            </a:r>
            <a:r>
              <a:rPr lang="ru-RU" sz="2000" dirty="0" smtClean="0"/>
              <a:t>белка</a:t>
            </a:r>
          </a:p>
          <a:p>
            <a:pPr marL="342900" indent="-342900">
              <a:buAutoNum type="arabicPeriod"/>
            </a:pPr>
            <a:r>
              <a:rPr lang="ru-RU" sz="2000" dirty="0" smtClean="0"/>
              <a:t>Верхушка </a:t>
            </a:r>
            <a:r>
              <a:rPr lang="en-US" sz="2000" dirty="0" smtClean="0"/>
              <a:t>S-</a:t>
            </a:r>
            <a:r>
              <a:rPr lang="ru-RU" sz="2000" dirty="0" smtClean="0"/>
              <a:t>белка перестраивается  и зеленые участки (гидрофобные) </a:t>
            </a:r>
            <a:br>
              <a:rPr lang="ru-RU" sz="2000" dirty="0" smtClean="0"/>
            </a:br>
            <a:r>
              <a:rPr lang="ru-RU" sz="2000" dirty="0" err="1" smtClean="0"/>
              <a:t>заякориваются</a:t>
            </a:r>
            <a:r>
              <a:rPr lang="ru-RU" sz="2000" dirty="0" smtClean="0"/>
              <a:t> в мембрану клетки</a:t>
            </a:r>
          </a:p>
          <a:p>
            <a:pPr marL="342900" indent="-342900">
              <a:buAutoNum type="arabicPeriod"/>
            </a:pPr>
            <a:r>
              <a:rPr lang="en-US" sz="2000" dirty="0" smtClean="0"/>
              <a:t>S</a:t>
            </a:r>
            <a:r>
              <a:rPr lang="ru-RU" sz="2000" dirty="0" smtClean="0"/>
              <a:t>-белок</a:t>
            </a:r>
            <a:r>
              <a:rPr lang="en-US" sz="2000" dirty="0" smtClean="0"/>
              <a:t> </a:t>
            </a:r>
            <a:r>
              <a:rPr lang="ru-RU" sz="2000" dirty="0" smtClean="0"/>
              <a:t>складывается в прежний вид.</a:t>
            </a:r>
          </a:p>
          <a:p>
            <a:pPr marL="342900" indent="-342900">
              <a:buAutoNum type="arabicPeriod"/>
            </a:pPr>
            <a:r>
              <a:rPr lang="ru-RU" sz="2000" dirty="0" smtClean="0"/>
              <a:t>Мембраны вируса  и клетки сливаются </a:t>
            </a:r>
            <a:br>
              <a:rPr lang="ru-RU" sz="2000" dirty="0" smtClean="0"/>
            </a:br>
            <a:r>
              <a:rPr lang="ru-RU" dirty="0" smtClean="0"/>
              <a:t>(как сливаются два мыльных пузыря)</a:t>
            </a:r>
            <a:br>
              <a:rPr lang="ru-RU" dirty="0" smtClean="0"/>
            </a:br>
            <a:r>
              <a:rPr lang="ru-RU" sz="2400" dirty="0" smtClean="0"/>
              <a:t>РНК оказывается  внутри клетки хозяина</a:t>
            </a:r>
            <a:endParaRPr lang="ru-RU" sz="2400" dirty="0"/>
          </a:p>
        </p:txBody>
      </p:sp>
      <p:grpSp>
        <p:nvGrpSpPr>
          <p:cNvPr id="15" name="Группа 14"/>
          <p:cNvGrpSpPr/>
          <p:nvPr/>
        </p:nvGrpSpPr>
        <p:grpSpPr>
          <a:xfrm>
            <a:off x="1338504" y="3514488"/>
            <a:ext cx="6281496" cy="3165602"/>
            <a:chOff x="175540" y="3463411"/>
            <a:chExt cx="6281496" cy="3165602"/>
          </a:xfrm>
        </p:grpSpPr>
        <p:pic>
          <p:nvPicPr>
            <p:cNvPr id="4" name="Рисунок 3"/>
            <p:cNvPicPr>
              <a:picLocks noChangeAspect="1"/>
            </p:cNvPicPr>
            <p:nvPr/>
          </p:nvPicPr>
          <p:blipFill>
            <a:blip r:embed="rId2"/>
            <a:stretch>
              <a:fillRect/>
            </a:stretch>
          </p:blipFill>
          <p:spPr>
            <a:xfrm>
              <a:off x="175540" y="3481231"/>
              <a:ext cx="6281496" cy="2880375"/>
            </a:xfrm>
            <a:prstGeom prst="rect">
              <a:avLst/>
            </a:prstGeom>
          </p:spPr>
        </p:pic>
        <p:cxnSp>
          <p:nvCxnSpPr>
            <p:cNvPr id="10" name="Прямая со стрелкой 9"/>
            <p:cNvCxnSpPr/>
            <p:nvPr/>
          </p:nvCxnSpPr>
          <p:spPr>
            <a:xfrm flipV="1">
              <a:off x="270640" y="6538912"/>
              <a:ext cx="6067990" cy="3063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21320" y="6259681"/>
              <a:ext cx="795667" cy="369332"/>
            </a:xfrm>
            <a:prstGeom prst="rect">
              <a:avLst/>
            </a:prstGeom>
            <a:noFill/>
          </p:spPr>
          <p:txBody>
            <a:bodyPr wrap="none" rtlCol="0">
              <a:spAutoFit/>
            </a:bodyPr>
            <a:lstStyle/>
            <a:p>
              <a:r>
                <a:rPr lang="ru-RU" dirty="0" smtClean="0"/>
                <a:t>время</a:t>
              </a:r>
              <a:endParaRPr lang="ru-RU" dirty="0"/>
            </a:p>
          </p:txBody>
        </p:sp>
        <p:sp>
          <p:nvSpPr>
            <p:cNvPr id="13" name="TextBox 12"/>
            <p:cNvSpPr txBox="1"/>
            <p:nvPr/>
          </p:nvSpPr>
          <p:spPr>
            <a:xfrm>
              <a:off x="756964" y="3463411"/>
              <a:ext cx="5351235" cy="307777"/>
            </a:xfrm>
            <a:prstGeom prst="rect">
              <a:avLst/>
            </a:prstGeom>
            <a:noFill/>
          </p:spPr>
          <p:txBody>
            <a:bodyPr wrap="square" rtlCol="0">
              <a:spAutoFit/>
            </a:bodyPr>
            <a:lstStyle/>
            <a:p>
              <a:r>
                <a:rPr lang="ru-RU" sz="1400" dirty="0" smtClean="0"/>
                <a:t>1.                                2.                         3.                              4.                          5.    </a:t>
              </a:r>
              <a:endParaRPr lang="ru-RU" dirty="0"/>
            </a:p>
          </p:txBody>
        </p:sp>
      </p:grpSp>
    </p:spTree>
    <p:extLst>
      <p:ext uri="{BB962C8B-B14F-4D97-AF65-F5344CB8AC3E}">
        <p14:creationId xmlns:p14="http://schemas.microsoft.com/office/powerpoint/2010/main" val="1054968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29</a:t>
            </a:fld>
            <a:endParaRPr lang="ru-RU"/>
          </a:p>
        </p:txBody>
      </p:sp>
      <p:pic>
        <p:nvPicPr>
          <p:cNvPr id="2050" name="Picture 2" descr="Image result for SARS-CoV-2 S protein ACE2 TMPRS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5" y="279790"/>
            <a:ext cx="5690341" cy="32984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SARS-CoV-2 S protein ACE2 TMPRS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20" y="4542744"/>
            <a:ext cx="5171873" cy="22165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00960" y="433409"/>
            <a:ext cx="3343040" cy="6124754"/>
          </a:xfrm>
          <a:prstGeom prst="rect">
            <a:avLst/>
          </a:prstGeom>
          <a:noFill/>
        </p:spPr>
        <p:txBody>
          <a:bodyPr wrap="square" rtlCol="0">
            <a:spAutoFit/>
          </a:bodyPr>
          <a:lstStyle/>
          <a:p>
            <a:r>
              <a:rPr lang="ru-RU" sz="2800" dirty="0" smtClean="0">
                <a:solidFill>
                  <a:srgbClr val="C00000"/>
                </a:solidFill>
              </a:rPr>
              <a:t>Два белка</a:t>
            </a:r>
            <a:r>
              <a:rPr lang="en-US" sz="2800" dirty="0" smtClean="0">
                <a:solidFill>
                  <a:srgbClr val="C00000"/>
                </a:solidFill>
              </a:rPr>
              <a:t> (ACE2</a:t>
            </a:r>
            <a:r>
              <a:rPr lang="ru-RU" sz="2800" dirty="0">
                <a:solidFill>
                  <a:srgbClr val="C00000"/>
                </a:solidFill>
              </a:rPr>
              <a:t> </a:t>
            </a:r>
            <a:r>
              <a:rPr lang="ru-RU" sz="2800" dirty="0" smtClean="0">
                <a:solidFill>
                  <a:srgbClr val="C00000"/>
                </a:solidFill>
              </a:rPr>
              <a:t>и </a:t>
            </a:r>
            <a:r>
              <a:rPr lang="en-US" sz="2800" dirty="0" smtClean="0">
                <a:solidFill>
                  <a:srgbClr val="C00000"/>
                </a:solidFill>
              </a:rPr>
              <a:t>TMPRSS2)</a:t>
            </a:r>
            <a:r>
              <a:rPr lang="ru-RU" sz="2800" dirty="0" smtClean="0">
                <a:solidFill>
                  <a:srgbClr val="C00000"/>
                </a:solidFill>
              </a:rPr>
              <a:t> должны</a:t>
            </a:r>
          </a:p>
          <a:p>
            <a:r>
              <a:rPr lang="ru-RU" sz="2800" dirty="0">
                <a:solidFill>
                  <a:srgbClr val="C00000"/>
                </a:solidFill>
              </a:rPr>
              <a:t>б</a:t>
            </a:r>
            <a:r>
              <a:rPr lang="ru-RU" sz="2800" dirty="0" smtClean="0">
                <a:solidFill>
                  <a:srgbClr val="C00000"/>
                </a:solidFill>
              </a:rPr>
              <a:t>ыть рядом в </a:t>
            </a:r>
          </a:p>
          <a:p>
            <a:r>
              <a:rPr lang="ru-RU" sz="2800" dirty="0">
                <a:solidFill>
                  <a:srgbClr val="C00000"/>
                </a:solidFill>
              </a:rPr>
              <a:t>м</a:t>
            </a:r>
            <a:r>
              <a:rPr lang="ru-RU" sz="2800" dirty="0" smtClean="0">
                <a:solidFill>
                  <a:srgbClr val="C00000"/>
                </a:solidFill>
              </a:rPr>
              <a:t>ембране клетки</a:t>
            </a:r>
          </a:p>
          <a:p>
            <a:r>
              <a:rPr lang="ru-RU" sz="2800" dirty="0" smtClean="0">
                <a:solidFill>
                  <a:srgbClr val="C00000"/>
                </a:solidFill>
              </a:rPr>
              <a:t>чтобы произошло </a:t>
            </a:r>
            <a:br>
              <a:rPr lang="ru-RU" sz="2800" dirty="0" smtClean="0">
                <a:solidFill>
                  <a:srgbClr val="C00000"/>
                </a:solidFill>
              </a:rPr>
            </a:br>
            <a:r>
              <a:rPr lang="ru-RU" sz="2800" dirty="0" smtClean="0">
                <a:solidFill>
                  <a:srgbClr val="C00000"/>
                </a:solidFill>
              </a:rPr>
              <a:t>заражение!!!</a:t>
            </a:r>
            <a:br>
              <a:rPr lang="ru-RU" sz="2800" dirty="0" smtClean="0">
                <a:solidFill>
                  <a:srgbClr val="C00000"/>
                </a:solidFill>
              </a:rPr>
            </a:br>
            <a:r>
              <a:rPr lang="ru-RU" sz="2800" dirty="0" smtClean="0">
                <a:solidFill>
                  <a:srgbClr val="C00000"/>
                </a:solidFill>
              </a:rPr>
              <a:t/>
            </a:r>
            <a:br>
              <a:rPr lang="ru-RU" sz="2800" dirty="0" smtClean="0">
                <a:solidFill>
                  <a:srgbClr val="C00000"/>
                </a:solidFill>
              </a:rPr>
            </a:br>
            <a:r>
              <a:rPr lang="ru-RU" sz="2800" dirty="0" smtClean="0">
                <a:solidFill>
                  <a:srgbClr val="C00000"/>
                </a:solidFill>
              </a:rPr>
              <a:t>Исследуется этим</a:t>
            </a:r>
            <a:br>
              <a:rPr lang="ru-RU" sz="2800" dirty="0" smtClean="0">
                <a:solidFill>
                  <a:srgbClr val="C00000"/>
                </a:solidFill>
              </a:rPr>
            </a:br>
            <a:r>
              <a:rPr lang="ru-RU" sz="2800" dirty="0" smtClean="0">
                <a:solidFill>
                  <a:srgbClr val="C00000"/>
                </a:solidFill>
              </a:rPr>
              <a:t>ли определяется</a:t>
            </a:r>
            <a:br>
              <a:rPr lang="ru-RU" sz="2800" dirty="0" smtClean="0">
                <a:solidFill>
                  <a:srgbClr val="C00000"/>
                </a:solidFill>
              </a:rPr>
            </a:br>
            <a:r>
              <a:rPr lang="ru-RU" sz="2800" dirty="0" smtClean="0">
                <a:solidFill>
                  <a:srgbClr val="C00000"/>
                </a:solidFill>
              </a:rPr>
              <a:t>выраженность</a:t>
            </a:r>
          </a:p>
          <a:p>
            <a:r>
              <a:rPr lang="ru-RU" sz="2800" dirty="0" smtClean="0">
                <a:solidFill>
                  <a:srgbClr val="C00000"/>
                </a:solidFill>
              </a:rPr>
              <a:t>симптомов </a:t>
            </a:r>
            <a:r>
              <a:rPr lang="en-US" sz="2800" dirty="0" smtClean="0">
                <a:solidFill>
                  <a:srgbClr val="C00000"/>
                </a:solidFill>
              </a:rPr>
              <a:t>covid-19</a:t>
            </a:r>
            <a:endParaRPr lang="ru-RU" sz="2800" dirty="0" smtClean="0">
              <a:solidFill>
                <a:srgbClr val="C00000"/>
              </a:solidFill>
            </a:endParaRPr>
          </a:p>
          <a:p>
            <a:endParaRPr lang="ru-RU" sz="2800" dirty="0">
              <a:solidFill>
                <a:srgbClr val="C00000"/>
              </a:solidFill>
            </a:endParaRPr>
          </a:p>
          <a:p>
            <a:r>
              <a:rPr lang="ru-RU" sz="2800" dirty="0" smtClean="0">
                <a:solidFill>
                  <a:srgbClr val="C00000"/>
                </a:solidFill>
              </a:rPr>
              <a:t>И иммунитетом, конечно</a:t>
            </a:r>
            <a:r>
              <a:rPr lang="en-US" sz="2800" dirty="0" smtClean="0">
                <a:solidFill>
                  <a:srgbClr val="C00000"/>
                </a:solidFill>
              </a:rPr>
              <a:t>.</a:t>
            </a:r>
            <a:endParaRPr lang="ru-RU" sz="2800" dirty="0">
              <a:solidFill>
                <a:srgbClr val="C00000"/>
              </a:solidFill>
            </a:endParaRPr>
          </a:p>
        </p:txBody>
      </p:sp>
    </p:spTree>
    <p:extLst>
      <p:ext uri="{BB962C8B-B14F-4D97-AF65-F5344CB8AC3E}">
        <p14:creationId xmlns:p14="http://schemas.microsoft.com/office/powerpoint/2010/main" val="3565584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615" y="126170"/>
            <a:ext cx="8986770" cy="1143000"/>
          </a:xfrm>
        </p:spPr>
        <p:txBody>
          <a:bodyPr>
            <a:normAutofit fontScale="90000"/>
          </a:bodyPr>
          <a:lstStyle/>
          <a:p>
            <a:r>
              <a:rPr lang="ru-RU" dirty="0" smtClean="0"/>
              <a:t>Список открыт для записи </a:t>
            </a:r>
            <a:r>
              <a:rPr lang="ru-RU" dirty="0"/>
              <a:t>вольнослушателей сегодня </a:t>
            </a:r>
            <a:endParaRPr lang="el-GR" dirty="0"/>
          </a:p>
        </p:txBody>
      </p:sp>
      <p:sp>
        <p:nvSpPr>
          <p:cNvPr id="6" name="Содержимое 5"/>
          <p:cNvSpPr>
            <a:spLocks noGrp="1"/>
          </p:cNvSpPr>
          <p:nvPr>
            <p:ph idx="1"/>
          </p:nvPr>
        </p:nvSpPr>
        <p:spPr>
          <a:xfrm>
            <a:off x="289842" y="1879185"/>
            <a:ext cx="8564315" cy="4775835"/>
          </a:xfrm>
        </p:spPr>
        <p:txBody>
          <a:bodyPr>
            <a:normAutofit lnSpcReduction="10000"/>
          </a:bodyPr>
          <a:lstStyle/>
          <a:p>
            <a:pPr marL="0" indent="0">
              <a:buNone/>
            </a:pPr>
            <a:r>
              <a:rPr lang="ru-RU" dirty="0" smtClean="0"/>
              <a:t>ОФИЦИАЛЬНЫЙ список,   записавшихся в ректорате, - 80 студентов, - уже включен </a:t>
            </a:r>
            <a:r>
              <a:rPr lang="ru-RU" sz="2000" dirty="0" smtClean="0"/>
              <a:t>(проверьте есть ли вы) </a:t>
            </a:r>
            <a:r>
              <a:rPr lang="ru-RU" dirty="0" smtClean="0"/>
              <a:t>. Он дает право на получение зачёта в зачётку и в зачётную ведомость МГУ.</a:t>
            </a:r>
          </a:p>
          <a:p>
            <a:pPr marL="0" indent="0">
              <a:buNone/>
            </a:pPr>
            <a:r>
              <a:rPr lang="ru-RU" dirty="0" err="1" smtClean="0"/>
              <a:t>Самозаписавшиеся</a:t>
            </a:r>
            <a:r>
              <a:rPr lang="ru-RU" dirty="0" smtClean="0"/>
              <a:t> не получают права на </a:t>
            </a:r>
            <a:r>
              <a:rPr lang="ru-RU" dirty="0"/>
              <a:t>проставление зачёта по </a:t>
            </a:r>
            <a:r>
              <a:rPr lang="ru-RU" dirty="0" smtClean="0"/>
              <a:t>МФК.</a:t>
            </a:r>
            <a:br>
              <a:rPr lang="ru-RU" dirty="0" smtClean="0"/>
            </a:br>
            <a:r>
              <a:rPr lang="ru-RU" dirty="0" smtClean="0"/>
              <a:t/>
            </a:r>
            <a:br>
              <a:rPr lang="ru-RU" dirty="0" smtClean="0"/>
            </a:br>
            <a:r>
              <a:rPr lang="ru-RU" dirty="0" smtClean="0"/>
              <a:t>Более того, преподаватель не обязан проверять домашние задания вольнослушателей. Но </a:t>
            </a:r>
            <a:r>
              <a:rPr lang="ru-RU" dirty="0"/>
              <a:t>если </a:t>
            </a:r>
            <a:r>
              <a:rPr lang="ru-RU" dirty="0" smtClean="0"/>
              <a:t>захочет </a:t>
            </a:r>
            <a:r>
              <a:rPr lang="ru-RU" dirty="0"/>
              <a:t>–</a:t>
            </a:r>
            <a:r>
              <a:rPr lang="ru-RU" dirty="0" smtClean="0"/>
              <a:t> может</a:t>
            </a:r>
            <a:endParaRPr lang="ru-RU" dirty="0"/>
          </a:p>
          <a:p>
            <a:pPr marL="0" indent="0">
              <a:buNone/>
            </a:pPr>
            <a:endParaRPr lang="el-GR"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3</a:t>
            </a:fld>
            <a:endParaRPr lang="ru-RU"/>
          </a:p>
        </p:txBody>
      </p:sp>
      <p:sp>
        <p:nvSpPr>
          <p:cNvPr id="4" name="Прямоугольник 3"/>
          <p:cNvSpPr/>
          <p:nvPr/>
        </p:nvSpPr>
        <p:spPr>
          <a:xfrm>
            <a:off x="-18675" y="1263632"/>
            <a:ext cx="8909960" cy="523220"/>
          </a:xfrm>
          <a:prstGeom prst="rect">
            <a:avLst/>
          </a:prstGeom>
        </p:spPr>
        <p:txBody>
          <a:bodyPr wrap="square">
            <a:spAutoFit/>
          </a:bodyPr>
          <a:lstStyle/>
          <a:p>
            <a:pPr algn="ctr"/>
            <a:r>
              <a:rPr lang="en-US" sz="1400" dirty="0">
                <a:hlinkClick r:id="rId3"/>
              </a:rPr>
              <a:t>https://</a:t>
            </a:r>
            <a:r>
              <a:rPr lang="en-US" sz="1400" dirty="0" smtClean="0">
                <a:hlinkClick r:id="rId3"/>
              </a:rPr>
              <a:t>docs.google.com/spreadsheets/d/11yj9CzDd2wiYRWbMNAZdmfnpdyi-LthcMWyIWf97xD8/edit#gid=683645815</a:t>
            </a:r>
            <a:r>
              <a:rPr lang="ru-RU" sz="1400" dirty="0" smtClean="0"/>
              <a:t/>
            </a:r>
            <a:br>
              <a:rPr lang="ru-RU" sz="1400" dirty="0" smtClean="0"/>
            </a:br>
            <a:r>
              <a:rPr lang="ru-RU" sz="1400" dirty="0" smtClean="0"/>
              <a:t>заполнять только зелёные колонки</a:t>
            </a:r>
            <a:endParaRPr lang="el-GR" sz="1400" dirty="0"/>
          </a:p>
        </p:txBody>
      </p:sp>
    </p:spTree>
    <p:extLst>
      <p:ext uri="{BB962C8B-B14F-4D97-AF65-F5344CB8AC3E}">
        <p14:creationId xmlns:p14="http://schemas.microsoft.com/office/powerpoint/2010/main" val="33698301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7450" y="279789"/>
            <a:ext cx="8572513" cy="5107866"/>
          </a:xfrm>
        </p:spPr>
        <p:txBody>
          <a:bodyPr>
            <a:normAutofit fontScale="90000"/>
          </a:bodyPr>
          <a:lstStyle/>
          <a:p>
            <a:pPr algn="l"/>
            <a:r>
              <a:rPr lang="ru-RU" sz="3600" dirty="0" smtClean="0"/>
              <a:t>Вакцина Спутник </a:t>
            </a:r>
            <a:r>
              <a:rPr lang="en-US" sz="3600" dirty="0" smtClean="0"/>
              <a:t>V </a:t>
            </a:r>
            <a:r>
              <a:rPr lang="ru-RU" sz="3600" dirty="0" smtClean="0"/>
              <a:t> вырабатывает иммунитет – антитела к части </a:t>
            </a:r>
            <a:r>
              <a:rPr lang="en-US" sz="3600" dirty="0" smtClean="0"/>
              <a:t>S-</a:t>
            </a:r>
            <a:r>
              <a:rPr lang="ru-RU" sz="3600" dirty="0" smtClean="0"/>
              <a:t>белка- домену, который связывается с рецептором (</a:t>
            </a:r>
            <a:r>
              <a:rPr lang="en-US" sz="3600" dirty="0" smtClean="0"/>
              <a:t>RBD – receptor binding domain)</a:t>
            </a:r>
            <a:r>
              <a:rPr lang="ru-RU" sz="3600" dirty="0" smtClean="0"/>
              <a:t/>
            </a:r>
            <a:br>
              <a:rPr lang="ru-RU" sz="3600" dirty="0" smtClean="0"/>
            </a:br>
            <a:r>
              <a:rPr lang="en-US" dirty="0" smtClean="0"/>
              <a:t/>
            </a:r>
            <a:br>
              <a:rPr lang="en-US" dirty="0" smtClean="0"/>
            </a:br>
            <a:r>
              <a:rPr lang="ru-RU" sz="2700" dirty="0" smtClean="0"/>
              <a:t>Я привился и проверил что антитела </a:t>
            </a:r>
            <a:r>
              <a:rPr lang="en-US" sz="2700" dirty="0" smtClean="0"/>
              <a:t>IgG </a:t>
            </a:r>
            <a:r>
              <a:rPr lang="ru-RU" sz="2700" dirty="0" smtClean="0"/>
              <a:t>к </a:t>
            </a:r>
            <a:r>
              <a:rPr lang="en-US" sz="2700" dirty="0" smtClean="0"/>
              <a:t>RBD </a:t>
            </a:r>
            <a:r>
              <a:rPr lang="ru-RU" sz="2700" dirty="0" smtClean="0"/>
              <a:t>есть в</a:t>
            </a:r>
            <a:r>
              <a:rPr lang="en-US" sz="2700" dirty="0" smtClean="0"/>
              <a:t> </a:t>
            </a:r>
            <a:r>
              <a:rPr lang="ru-RU" sz="2700" dirty="0" smtClean="0"/>
              <a:t>достаточном количестве </a:t>
            </a:r>
            <a:r>
              <a:rPr lang="en-US" sz="2700" dirty="0" smtClean="0"/>
              <a:t/>
            </a:r>
            <a:br>
              <a:rPr lang="en-US" sz="2700" dirty="0" smtClean="0"/>
            </a:br>
            <a:r>
              <a:rPr lang="ru-RU" sz="2700" dirty="0" smtClean="0"/>
              <a:t/>
            </a:r>
            <a:br>
              <a:rPr lang="ru-RU" sz="2700" dirty="0" smtClean="0"/>
            </a:br>
            <a:r>
              <a:rPr lang="ru-RU" sz="2700" dirty="0"/>
              <a:t>Вакцина </a:t>
            </a:r>
            <a:r>
              <a:rPr lang="en-US" sz="2700" dirty="0" smtClean="0"/>
              <a:t>Pfizer </a:t>
            </a:r>
            <a:r>
              <a:rPr lang="ru-RU" sz="2700" dirty="0" smtClean="0"/>
              <a:t>приводит к выработке антител к тому же </a:t>
            </a:r>
            <a:r>
              <a:rPr lang="en-US" sz="2700" dirty="0" smtClean="0"/>
              <a:t>RBD.</a:t>
            </a:r>
            <a:br>
              <a:rPr lang="en-US" sz="2700" dirty="0" smtClean="0"/>
            </a:br>
            <a:r>
              <a:rPr lang="en-US" sz="2700" dirty="0"/>
              <a:t/>
            </a:r>
            <a:br>
              <a:rPr lang="en-US" sz="2700" dirty="0"/>
            </a:br>
            <a:r>
              <a:rPr lang="ru-RU" sz="2700" dirty="0" smtClean="0"/>
              <a:t>Эти вакцины отличаются способом доставки антигена, т.е. </a:t>
            </a:r>
            <a:r>
              <a:rPr lang="en-US" sz="2700" dirty="0" smtClean="0"/>
              <a:t>RBD</a:t>
            </a:r>
            <a:r>
              <a:rPr lang="ru-RU" sz="2700" dirty="0" smtClean="0"/>
              <a:t>, в клетки</a:t>
            </a:r>
            <a:r>
              <a:rPr lang="en-US" sz="2700" dirty="0" smtClean="0"/>
              <a:t> </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30</a:t>
            </a:fld>
            <a:endParaRPr lang="ru-RU"/>
          </a:p>
        </p:txBody>
      </p:sp>
    </p:spTree>
    <p:extLst>
      <p:ext uri="{BB962C8B-B14F-4D97-AF65-F5344CB8AC3E}">
        <p14:creationId xmlns:p14="http://schemas.microsoft.com/office/powerpoint/2010/main" val="28930008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51B0424B-BA00-4C1D-946A-CCF19F3E8C64}" type="slidenum">
              <a:rPr lang="ru-RU" smtClean="0"/>
              <a:pPr/>
              <a:t>31</a:t>
            </a:fld>
            <a:endParaRPr lang="ru-RU"/>
          </a:p>
        </p:txBody>
      </p:sp>
      <p:sp>
        <p:nvSpPr>
          <p:cNvPr id="6" name="Заголовок 5"/>
          <p:cNvSpPr>
            <a:spLocks noGrp="1"/>
          </p:cNvSpPr>
          <p:nvPr>
            <p:ph type="title"/>
          </p:nvPr>
        </p:nvSpPr>
        <p:spPr>
          <a:xfrm>
            <a:off x="457199" y="179964"/>
            <a:ext cx="8229600" cy="811657"/>
          </a:xfrm>
        </p:spPr>
        <p:txBody>
          <a:bodyPr/>
          <a:lstStyle/>
          <a:p>
            <a:r>
              <a:rPr lang="ru-RU" dirty="0" smtClean="0"/>
              <a:t>Толщина мембраны</a:t>
            </a:r>
            <a:endParaRPr lang="en-US" dirty="0"/>
          </a:p>
        </p:txBody>
      </p:sp>
      <p:sp>
        <p:nvSpPr>
          <p:cNvPr id="7" name="TextBox 6"/>
          <p:cNvSpPr txBox="1"/>
          <p:nvPr/>
        </p:nvSpPr>
        <p:spPr>
          <a:xfrm>
            <a:off x="289842" y="1029288"/>
            <a:ext cx="8564315" cy="830997"/>
          </a:xfrm>
          <a:prstGeom prst="rect">
            <a:avLst/>
          </a:prstGeom>
          <a:noFill/>
        </p:spPr>
        <p:txBody>
          <a:bodyPr wrap="square" rtlCol="0">
            <a:spAutoFit/>
          </a:bodyPr>
          <a:lstStyle/>
          <a:p>
            <a:r>
              <a:rPr lang="ru-RU" sz="2400" dirty="0" smtClean="0"/>
              <a:t>Размеры разных клеток человека   см. в интернете, например,</a:t>
            </a:r>
            <a:br>
              <a:rPr lang="ru-RU" sz="2400" dirty="0" smtClean="0"/>
            </a:br>
            <a:r>
              <a:rPr lang="en-US" sz="2400" dirty="0" smtClean="0"/>
              <a:t>https</a:t>
            </a:r>
            <a:r>
              <a:rPr lang="en-US" sz="2400" dirty="0"/>
              <a:t>://www.youtube.com/watch?reload=9&amp;v=qz53ud-i_sY</a:t>
            </a:r>
            <a:r>
              <a:rPr lang="ru-RU" sz="2400" dirty="0" smtClean="0"/>
              <a:t>                     </a:t>
            </a:r>
            <a:endParaRPr lang="en-US" sz="2400" dirty="0"/>
          </a:p>
        </p:txBody>
      </p:sp>
      <p:sp>
        <p:nvSpPr>
          <p:cNvPr id="8" name="TextBox 7"/>
          <p:cNvSpPr txBox="1"/>
          <p:nvPr/>
        </p:nvSpPr>
        <p:spPr>
          <a:xfrm>
            <a:off x="347450" y="1897952"/>
            <a:ext cx="7681000" cy="461665"/>
          </a:xfrm>
          <a:prstGeom prst="rect">
            <a:avLst/>
          </a:prstGeom>
          <a:noFill/>
        </p:spPr>
        <p:txBody>
          <a:bodyPr wrap="square" rtlCol="0">
            <a:spAutoFit/>
          </a:bodyPr>
          <a:lstStyle/>
          <a:p>
            <a:r>
              <a:rPr lang="ru-RU" sz="2400" dirty="0" smtClean="0"/>
              <a:t>Толщина мембраны (липидного </a:t>
            </a:r>
            <a:r>
              <a:rPr lang="ru-RU" sz="2400" dirty="0" err="1" smtClean="0"/>
              <a:t>бислоя</a:t>
            </a:r>
            <a:r>
              <a:rPr lang="ru-RU" sz="2400" dirty="0" smtClean="0"/>
              <a:t>)  -  5 </a:t>
            </a:r>
            <a:r>
              <a:rPr lang="ru-RU" sz="2400" dirty="0" err="1" smtClean="0"/>
              <a:t>нм</a:t>
            </a:r>
            <a:endParaRPr lang="en-US" sz="2400" dirty="0"/>
          </a:p>
        </p:txBody>
      </p:sp>
      <p:sp>
        <p:nvSpPr>
          <p:cNvPr id="9" name="TextBox 8"/>
          <p:cNvSpPr txBox="1"/>
          <p:nvPr/>
        </p:nvSpPr>
        <p:spPr>
          <a:xfrm>
            <a:off x="347450" y="2397284"/>
            <a:ext cx="5727810" cy="1384995"/>
          </a:xfrm>
          <a:prstGeom prst="rect">
            <a:avLst/>
          </a:prstGeom>
          <a:noFill/>
        </p:spPr>
        <p:txBody>
          <a:bodyPr wrap="square" rtlCol="0">
            <a:spAutoFit/>
          </a:bodyPr>
          <a:lstStyle/>
          <a:p>
            <a:r>
              <a:rPr lang="ru-RU" sz="2800" dirty="0" smtClean="0"/>
              <a:t>1 метр = 1 000 миллиметров</a:t>
            </a:r>
          </a:p>
          <a:p>
            <a:r>
              <a:rPr lang="ru-RU" sz="2800" dirty="0" smtClean="0"/>
              <a:t>1миллиметр = 1 000 микрометров</a:t>
            </a:r>
          </a:p>
          <a:p>
            <a:r>
              <a:rPr lang="ru-RU" sz="2800" dirty="0" smtClean="0"/>
              <a:t>1 микрометр = 1 000 нанометров</a:t>
            </a:r>
            <a:endParaRPr lang="en-US" sz="2800" dirty="0"/>
          </a:p>
        </p:txBody>
      </p:sp>
      <p:sp>
        <p:nvSpPr>
          <p:cNvPr id="10" name="TextBox 9"/>
          <p:cNvSpPr txBox="1"/>
          <p:nvPr/>
        </p:nvSpPr>
        <p:spPr>
          <a:xfrm>
            <a:off x="461029" y="4298198"/>
            <a:ext cx="8108920" cy="2062103"/>
          </a:xfrm>
          <a:prstGeom prst="rect">
            <a:avLst/>
          </a:prstGeom>
          <a:noFill/>
        </p:spPr>
        <p:txBody>
          <a:bodyPr wrap="square" rtlCol="0">
            <a:spAutoFit/>
          </a:bodyPr>
          <a:lstStyle/>
          <a:p>
            <a:r>
              <a:rPr lang="ru-RU" sz="3200" dirty="0" smtClean="0">
                <a:solidFill>
                  <a:srgbClr val="C00000"/>
                </a:solidFill>
              </a:rPr>
              <a:t>Задание 2 </a:t>
            </a:r>
            <a:r>
              <a:rPr lang="ru-RU" sz="3200" dirty="0" smtClean="0"/>
              <a:t>(классика). Возьмем примерно шарообразную клетку человека. Пропорционально увеличим ее до размера арбуза. Какой толщины будет мембрана?</a:t>
            </a:r>
            <a:endParaRPr lang="en-US" sz="3200" dirty="0"/>
          </a:p>
        </p:txBody>
      </p:sp>
    </p:spTree>
    <p:extLst>
      <p:ext uri="{BB962C8B-B14F-4D97-AF65-F5344CB8AC3E}">
        <p14:creationId xmlns:p14="http://schemas.microsoft.com/office/powerpoint/2010/main" val="32209669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47140" y="126171"/>
            <a:ext cx="8229600" cy="691290"/>
          </a:xfrm>
        </p:spPr>
        <p:txBody>
          <a:bodyPr>
            <a:normAutofit fontScale="90000"/>
          </a:bodyPr>
          <a:lstStyle/>
          <a:p>
            <a:pPr algn="l"/>
            <a:r>
              <a:rPr lang="ru-RU" sz="4000" dirty="0" smtClean="0"/>
              <a:t>Липидный</a:t>
            </a:r>
            <a:r>
              <a:rPr lang="ru-RU" dirty="0" smtClean="0"/>
              <a:t> </a:t>
            </a:r>
            <a:r>
              <a:rPr lang="ru-RU" dirty="0" err="1" smtClean="0"/>
              <a:t>бислой</a:t>
            </a:r>
            <a:endParaRPr lang="ru-RU"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32</a:t>
            </a:fld>
            <a:endParaRPr lang="ru-RU"/>
          </a:p>
        </p:txBody>
      </p:sp>
      <p:pic>
        <p:nvPicPr>
          <p:cNvPr id="1026" name="Picture 2" descr="Image result for Толщина мембраны (липидного бисло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55" y="937827"/>
            <a:ext cx="3893420" cy="22319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Толщина мембраны (липидного бисло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70" y="3186961"/>
            <a:ext cx="4723665" cy="35427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40100" y="3434030"/>
            <a:ext cx="3648475" cy="1569660"/>
          </a:xfrm>
          <a:prstGeom prst="rect">
            <a:avLst/>
          </a:prstGeom>
          <a:noFill/>
        </p:spPr>
        <p:txBody>
          <a:bodyPr wrap="square" rtlCol="0">
            <a:spAutoFit/>
          </a:bodyPr>
          <a:lstStyle/>
          <a:p>
            <a:r>
              <a:rPr lang="ru-RU" sz="2400" dirty="0" smtClean="0"/>
              <a:t>В мембрану включены </a:t>
            </a:r>
          </a:p>
          <a:p>
            <a:r>
              <a:rPr lang="ru-RU" sz="2400" dirty="0" smtClean="0"/>
              <a:t>или к ней присоединены другие молекулы, белки и углеводы</a:t>
            </a:r>
            <a:endParaRPr lang="ru-RU" sz="2400" dirty="0"/>
          </a:p>
        </p:txBody>
      </p:sp>
    </p:spTree>
    <p:extLst>
      <p:ext uri="{BB962C8B-B14F-4D97-AF65-F5344CB8AC3E}">
        <p14:creationId xmlns:p14="http://schemas.microsoft.com/office/powerpoint/2010/main" val="29994894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24" y="76810"/>
            <a:ext cx="9021655" cy="817460"/>
          </a:xfrm>
        </p:spPr>
        <p:txBody>
          <a:bodyPr>
            <a:normAutofit fontScale="90000"/>
          </a:bodyPr>
          <a:lstStyle/>
          <a:p>
            <a:r>
              <a:rPr lang="ru-RU" dirty="0" smtClean="0"/>
              <a:t>Гены и белки. Ген белка</a:t>
            </a:r>
            <a:r>
              <a:rPr lang="en-US" dirty="0" smtClean="0"/>
              <a:t> E</a:t>
            </a:r>
            <a:r>
              <a:rPr lang="ru-RU" dirty="0" smtClean="0"/>
              <a:t> </a:t>
            </a:r>
            <a:br>
              <a:rPr lang="ru-RU" dirty="0" smtClean="0"/>
            </a:br>
            <a:r>
              <a:rPr lang="ru-RU" sz="2400" dirty="0" smtClean="0"/>
              <a:t>(выбрал его за длину – чтобы поместился на странице)</a:t>
            </a:r>
            <a:endParaRPr lang="en-US" sz="24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33</a:t>
            </a:fld>
            <a:endParaRPr lang="ru-RU" dirty="0"/>
          </a:p>
        </p:txBody>
      </p:sp>
      <p:sp>
        <p:nvSpPr>
          <p:cNvPr id="5" name="Прямоугольник 4"/>
          <p:cNvSpPr/>
          <p:nvPr/>
        </p:nvSpPr>
        <p:spPr>
          <a:xfrm>
            <a:off x="462665" y="1124700"/>
            <a:ext cx="8410545" cy="5293757"/>
          </a:xfrm>
          <a:prstGeom prst="rect">
            <a:avLst/>
          </a:prstGeom>
        </p:spPr>
        <p:txBody>
          <a:bodyPr wrap="square">
            <a:spAutoFit/>
          </a:bodyPr>
          <a:lstStyle/>
          <a:p>
            <a:r>
              <a:rPr lang="ru-RU" dirty="0"/>
              <a:t>&gt;NC_045512.2:26195-26522 </a:t>
            </a:r>
            <a:r>
              <a:rPr lang="ru-RU" dirty="0" err="1"/>
              <a:t>Wuhan</a:t>
            </a:r>
            <a:r>
              <a:rPr lang="ru-RU" dirty="0"/>
              <a:t> </a:t>
            </a:r>
            <a:r>
              <a:rPr lang="ru-RU" dirty="0" err="1"/>
              <a:t>seafood</a:t>
            </a:r>
            <a:r>
              <a:rPr lang="ru-RU" dirty="0"/>
              <a:t> </a:t>
            </a:r>
            <a:r>
              <a:rPr lang="ru-RU" dirty="0" err="1"/>
              <a:t>market</a:t>
            </a:r>
            <a:r>
              <a:rPr lang="ru-RU" dirty="0"/>
              <a:t> </a:t>
            </a:r>
            <a:r>
              <a:rPr lang="ru-RU" dirty="0" err="1"/>
              <a:t>pneumonia</a:t>
            </a:r>
            <a:r>
              <a:rPr lang="ru-RU" dirty="0"/>
              <a:t> </a:t>
            </a:r>
            <a:r>
              <a:rPr lang="ru-RU" dirty="0" err="1"/>
              <a:t>virus</a:t>
            </a:r>
            <a:r>
              <a:rPr lang="ru-RU" dirty="0"/>
              <a:t> </a:t>
            </a:r>
            <a:r>
              <a:rPr lang="ru-RU" dirty="0" err="1"/>
              <a:t>complete</a:t>
            </a:r>
            <a:r>
              <a:rPr lang="ru-RU" dirty="0"/>
              <a:t> </a:t>
            </a:r>
            <a:r>
              <a:rPr lang="ru-RU" dirty="0" err="1"/>
              <a:t>genome</a:t>
            </a:r>
            <a:endParaRPr lang="ru-RU" dirty="0"/>
          </a:p>
          <a:p>
            <a:r>
              <a:rPr lang="ru-RU" sz="3200" dirty="0" smtClean="0">
                <a:latin typeface="Courier New" panose="02070309020205020404" pitchFamily="49" charset="0"/>
                <a:cs typeface="Courier New" panose="02070309020205020404" pitchFamily="49" charset="0"/>
              </a:rPr>
              <a:t>CGACGACTACTAGCGTGCCTTTGTAAGCACAAGCTGATGAGTACGAACTT</a:t>
            </a:r>
            <a:r>
              <a:rPr lang="ru-RU" sz="3200" b="1" dirty="0" smtClean="0">
                <a:solidFill>
                  <a:srgbClr val="C00000"/>
                </a:solidFill>
                <a:latin typeface="Courier New" panose="02070309020205020404" pitchFamily="49" charset="0"/>
                <a:cs typeface="Courier New" panose="02070309020205020404" pitchFamily="49" charset="0"/>
              </a:rPr>
              <a:t>ATG</a:t>
            </a:r>
            <a:r>
              <a:rPr lang="ru-RU" sz="3200" b="1" dirty="0" smtClean="0">
                <a:latin typeface="Courier New" panose="02070309020205020404" pitchFamily="49" charset="0"/>
                <a:cs typeface="Courier New" panose="02070309020205020404" pitchFamily="49" charset="0"/>
              </a:rPr>
              <a:t>TACTCATTCGTTTCGGAAGAGACAGGTACGTTAATAGTTAATAGCGTACTTCTTTTTCTTGCTTTCGTGGTATTCTTGCTAGTTACACTAGCCATCCTTACTGCGCTTCGATTGTGTGCGTACTGCTGCAATATTGTTAACGTGAGTCTTGTAAAACCTTCTTTTTACGTTTACTCTCGTGTTAAAAATCTGAATTCTTCTAGAGTTCCTGATCTTCTGGTC</a:t>
            </a:r>
            <a:r>
              <a:rPr lang="ru-RU" sz="3200" b="1" dirty="0" smtClean="0">
                <a:solidFill>
                  <a:srgbClr val="C00000"/>
                </a:solidFill>
                <a:latin typeface="Courier New" panose="02070309020205020404" pitchFamily="49" charset="0"/>
                <a:cs typeface="Courier New" panose="02070309020205020404" pitchFamily="49" charset="0"/>
              </a:rPr>
              <a:t>TAA</a:t>
            </a:r>
            <a:r>
              <a:rPr lang="ru-RU" sz="3200" dirty="0" smtClean="0">
                <a:latin typeface="Courier New" panose="02070309020205020404" pitchFamily="49" charset="0"/>
                <a:cs typeface="Courier New" panose="02070309020205020404" pitchFamily="49" charset="0"/>
              </a:rPr>
              <a:t>ACGAACTAAATATTATATTAGTTTTTCTGTTTGGAACTTTAATTTTAGCC</a:t>
            </a:r>
            <a:endParaRPr lang="ru-RU" sz="3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819029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785"/>
            <a:ext cx="8229600" cy="542822"/>
          </a:xfrm>
        </p:spPr>
        <p:txBody>
          <a:bodyPr>
            <a:normAutofit fontScale="90000"/>
          </a:bodyPr>
          <a:lstStyle/>
          <a:p>
            <a:r>
              <a:rPr lang="ru-RU" dirty="0" smtClean="0"/>
              <a:t>Белок </a:t>
            </a:r>
            <a:r>
              <a:rPr lang="en-US" dirty="0" smtClean="0"/>
              <a:t>E  </a:t>
            </a:r>
            <a:r>
              <a:rPr lang="ru-RU" dirty="0" smtClean="0"/>
              <a:t>из</a:t>
            </a:r>
            <a:r>
              <a:rPr lang="en-US" dirty="0" smtClean="0"/>
              <a:t>  SARS-CoV-2</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34</a:t>
            </a:fld>
            <a:endParaRPr lang="ru-RU"/>
          </a:p>
        </p:txBody>
      </p:sp>
      <p:sp>
        <p:nvSpPr>
          <p:cNvPr id="4" name="Прямоугольник 3"/>
          <p:cNvSpPr/>
          <p:nvPr/>
        </p:nvSpPr>
        <p:spPr>
          <a:xfrm>
            <a:off x="232235" y="781600"/>
            <a:ext cx="8679530" cy="1200329"/>
          </a:xfrm>
          <a:prstGeom prst="rect">
            <a:avLst/>
          </a:prstGeom>
        </p:spPr>
        <p:txBody>
          <a:bodyPr wrap="square">
            <a:spAutoFit/>
          </a:bodyPr>
          <a:lstStyle/>
          <a:p>
            <a:r>
              <a:rPr lang="ru-RU" b="1" dirty="0">
                <a:latin typeface="Courier New" panose="02070309020205020404" pitchFamily="49" charset="0"/>
                <a:cs typeface="Courier New" panose="02070309020205020404" pitchFamily="49" charset="0"/>
              </a:rPr>
              <a:t>ATG</a:t>
            </a:r>
            <a:r>
              <a:rPr lang="ru-RU" dirty="0">
                <a:latin typeface="Courier New" panose="02070309020205020404" pitchFamily="49" charset="0"/>
                <a:cs typeface="Courier New" panose="02070309020205020404" pitchFamily="49" charset="0"/>
              </a:rPr>
              <a:t>TACTCATTCGTTTCGGAAGAGACAGGTACGTTAATAGTTAATAGCGTACTTCTTTTTCTTGCTTTCGTGGTATTCTTGCTAGTTACACTAGCCATCCTTACTGCGCTTCGATTGTGTGCGTACTGCTGCAATATTGTTAACGTGAGTCTTGTAAAACCTTCTTTTTACGTTTACTCTCGTGTTAAAAATCTGAATTCTTCTAGAGTTCCTGATCTTCTGGTC</a:t>
            </a:r>
            <a:r>
              <a:rPr lang="ru-RU" b="1" dirty="0">
                <a:latin typeface="Courier New" panose="02070309020205020404" pitchFamily="49" charset="0"/>
                <a:cs typeface="Courier New" panose="02070309020205020404" pitchFamily="49" charset="0"/>
              </a:rPr>
              <a:t>TAA</a:t>
            </a:r>
            <a:endParaRPr lang="ru-RU" b="1" dirty="0"/>
          </a:p>
        </p:txBody>
      </p:sp>
      <p:sp>
        <p:nvSpPr>
          <p:cNvPr id="6" name="Rectangle 2"/>
          <p:cNvSpPr>
            <a:spLocks noChangeArrowheads="1"/>
          </p:cNvSpPr>
          <p:nvPr/>
        </p:nvSpPr>
        <p:spPr bwMode="auto">
          <a:xfrm>
            <a:off x="336933" y="2191992"/>
            <a:ext cx="8574832" cy="18466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&gt;YP_009724392.1 </a:t>
            </a:r>
            <a:r>
              <a:rPr kumimoji="0" lang="ru-RU" altLang="ru-RU" sz="24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envelope</a:t>
            </a:r>
            <a:r>
              <a:rPr kumimoji="0" lang="ru-RU" altLang="ru-RU" sz="24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ru-RU" altLang="ru-RU" sz="24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protein</a:t>
            </a:r>
            <a:endParaRPr kumimoji="0" lang="en-US" altLang="ru-RU" sz="24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2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MYSFVSEETGTLIVNSVLLFLAFVVFLLVTLAIL</a:t>
            </a:r>
            <a:endParaRPr kumimoji="0" lang="en-US" altLang="ru-RU" sz="32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2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TALRLCAYCCNIVNVSLVKPSFYVYSRVKNLNSS</a:t>
            </a:r>
            <a:endParaRPr kumimoji="0" lang="en-US" altLang="ru-RU" sz="32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2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VPDLLV</a:t>
            </a:r>
            <a:r>
              <a:rPr kumimoji="0" lang="ru-RU" altLang="ru-RU" sz="3200" b="1" i="0" u="none" strike="noStrike" cap="none" normalizeH="0" baseline="0" dirty="0" smtClean="0">
                <a:ln>
                  <a:noFill/>
                </a:ln>
                <a:solidFill>
                  <a:schemeClr val="tx1"/>
                </a:solidFill>
                <a:effectLst/>
              </a:rPr>
              <a:t> </a:t>
            </a:r>
            <a:endParaRPr kumimoji="0" lang="ru-RU" altLang="ru-RU" sz="3200" b="1" i="0" u="none" strike="noStrike" cap="none" normalizeH="0" baseline="0" dirty="0" smtClean="0">
              <a:ln>
                <a:noFill/>
              </a:ln>
              <a:solidFill>
                <a:schemeClr val="tx1"/>
              </a:solidFill>
              <a:effectLst/>
              <a:latin typeface="Arial" panose="020B0604020202020204" pitchFamily="34" charset="0"/>
            </a:endParaRPr>
          </a:p>
        </p:txBody>
      </p:sp>
      <p:sp>
        <p:nvSpPr>
          <p:cNvPr id="8" name="TextBox 7"/>
          <p:cNvSpPr txBox="1"/>
          <p:nvPr/>
        </p:nvSpPr>
        <p:spPr>
          <a:xfrm>
            <a:off x="232235" y="4248714"/>
            <a:ext cx="655949" cy="369332"/>
          </a:xfrm>
          <a:prstGeom prst="rect">
            <a:avLst/>
          </a:prstGeom>
          <a:noFill/>
        </p:spPr>
        <p:txBody>
          <a:bodyPr wrap="none" rtlCol="0">
            <a:spAutoFit/>
          </a:bodyPr>
          <a:lstStyle/>
          <a:p>
            <a:r>
              <a:rPr lang="en-US" dirty="0" smtClean="0"/>
              <a:t>5X29</a:t>
            </a:r>
            <a:endParaRPr lang="ru-RU" dirty="0"/>
          </a:p>
        </p:txBody>
      </p:sp>
      <p:pic>
        <p:nvPicPr>
          <p:cNvPr id="9" name="Рисунок 8"/>
          <p:cNvPicPr>
            <a:picLocks noChangeAspect="1"/>
          </p:cNvPicPr>
          <p:nvPr/>
        </p:nvPicPr>
        <p:blipFill>
          <a:blip r:embed="rId2"/>
          <a:stretch>
            <a:fillRect/>
          </a:stretch>
        </p:blipFill>
        <p:spPr>
          <a:xfrm>
            <a:off x="901722" y="4042306"/>
            <a:ext cx="3212483" cy="2865188"/>
          </a:xfrm>
          <a:prstGeom prst="rect">
            <a:avLst/>
          </a:prstGeom>
        </p:spPr>
      </p:pic>
      <p:pic>
        <p:nvPicPr>
          <p:cNvPr id="10" name="Рисунок 9"/>
          <p:cNvPicPr>
            <a:picLocks noChangeAspect="1"/>
          </p:cNvPicPr>
          <p:nvPr/>
        </p:nvPicPr>
        <p:blipFill>
          <a:blip r:embed="rId3"/>
          <a:stretch>
            <a:fillRect/>
          </a:stretch>
        </p:blipFill>
        <p:spPr>
          <a:xfrm>
            <a:off x="4108988" y="4008961"/>
            <a:ext cx="2983117" cy="2831111"/>
          </a:xfrm>
          <a:prstGeom prst="rect">
            <a:avLst/>
          </a:prstGeom>
        </p:spPr>
      </p:pic>
      <p:sp>
        <p:nvSpPr>
          <p:cNvPr id="11" name="TextBox 10"/>
          <p:cNvSpPr txBox="1"/>
          <p:nvPr/>
        </p:nvSpPr>
        <p:spPr>
          <a:xfrm>
            <a:off x="6953111" y="4299628"/>
            <a:ext cx="1843440" cy="2031325"/>
          </a:xfrm>
          <a:prstGeom prst="rect">
            <a:avLst/>
          </a:prstGeom>
          <a:noFill/>
        </p:spPr>
        <p:txBody>
          <a:bodyPr wrap="square" rtlCol="0">
            <a:spAutoFit/>
          </a:bodyPr>
          <a:lstStyle/>
          <a:p>
            <a:r>
              <a:rPr lang="ru-RU" dirty="0" smtClean="0"/>
              <a:t>Модель, построенная с помощью ЯМР, </a:t>
            </a:r>
            <a:r>
              <a:rPr lang="ru-RU" dirty="0" err="1" smtClean="0"/>
              <a:t>экпериментальных</a:t>
            </a:r>
            <a:r>
              <a:rPr lang="ru-RU" dirty="0" smtClean="0"/>
              <a:t> данных и компьютерного моделирования </a:t>
            </a:r>
            <a:endParaRPr lang="ru-RU" dirty="0"/>
          </a:p>
        </p:txBody>
      </p:sp>
    </p:spTree>
    <p:extLst>
      <p:ext uri="{BB962C8B-B14F-4D97-AF65-F5344CB8AC3E}">
        <p14:creationId xmlns:p14="http://schemas.microsoft.com/office/powerpoint/2010/main" val="4109710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4892" y="-218373"/>
            <a:ext cx="8229600" cy="1143000"/>
          </a:xfrm>
        </p:spPr>
        <p:txBody>
          <a:bodyPr>
            <a:normAutofit/>
          </a:bodyPr>
          <a:lstStyle/>
          <a:p>
            <a:r>
              <a:rPr lang="ru-RU" dirty="0" smtClean="0"/>
              <a:t>По таблице генетического кода!</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35</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2287555730"/>
              </p:ext>
            </p:extLst>
          </p:nvPr>
        </p:nvGraphicFramePr>
        <p:xfrm>
          <a:off x="1345980" y="896732"/>
          <a:ext cx="6528851" cy="5928368"/>
        </p:xfrm>
        <a:graphic>
          <a:graphicData uri="http://schemas.openxmlformats.org/drawingml/2006/table">
            <a:tbl>
              <a:tblPr>
                <a:tableStyleId>{5C22544A-7EE6-4342-B048-85BDC9FD1C3A}</a:tableStyleId>
              </a:tblPr>
              <a:tblGrid>
                <a:gridCol w="867113">
                  <a:extLst>
                    <a:ext uri="{9D8B030D-6E8A-4147-A177-3AD203B41FA5}">
                      <a16:colId xmlns:a16="http://schemas.microsoft.com/office/drawing/2014/main" xmlns="" val="20000"/>
                    </a:ext>
                  </a:extLst>
                </a:gridCol>
                <a:gridCol w="477062">
                  <a:extLst>
                    <a:ext uri="{9D8B030D-6E8A-4147-A177-3AD203B41FA5}">
                      <a16:colId xmlns:a16="http://schemas.microsoft.com/office/drawing/2014/main" xmlns="" val="20001"/>
                    </a:ext>
                  </a:extLst>
                </a:gridCol>
                <a:gridCol w="1075340">
                  <a:extLst>
                    <a:ext uri="{9D8B030D-6E8A-4147-A177-3AD203B41FA5}">
                      <a16:colId xmlns:a16="http://schemas.microsoft.com/office/drawing/2014/main" xmlns="" val="20002"/>
                    </a:ext>
                  </a:extLst>
                </a:gridCol>
                <a:gridCol w="640884">
                  <a:extLst>
                    <a:ext uri="{9D8B030D-6E8A-4147-A177-3AD203B41FA5}">
                      <a16:colId xmlns:a16="http://schemas.microsoft.com/office/drawing/2014/main" xmlns="" val="20003"/>
                    </a:ext>
                  </a:extLst>
                </a:gridCol>
                <a:gridCol w="1048936">
                  <a:extLst>
                    <a:ext uri="{9D8B030D-6E8A-4147-A177-3AD203B41FA5}">
                      <a16:colId xmlns:a16="http://schemas.microsoft.com/office/drawing/2014/main" xmlns="" val="20004"/>
                    </a:ext>
                  </a:extLst>
                </a:gridCol>
                <a:gridCol w="685290">
                  <a:extLst>
                    <a:ext uri="{9D8B030D-6E8A-4147-A177-3AD203B41FA5}">
                      <a16:colId xmlns:a16="http://schemas.microsoft.com/office/drawing/2014/main" xmlns="" val="20005"/>
                    </a:ext>
                  </a:extLst>
                </a:gridCol>
                <a:gridCol w="1081340">
                  <a:extLst>
                    <a:ext uri="{9D8B030D-6E8A-4147-A177-3AD203B41FA5}">
                      <a16:colId xmlns:a16="http://schemas.microsoft.com/office/drawing/2014/main" xmlns="" val="20006"/>
                    </a:ext>
                  </a:extLst>
                </a:gridCol>
                <a:gridCol w="652886">
                  <a:extLst>
                    <a:ext uri="{9D8B030D-6E8A-4147-A177-3AD203B41FA5}">
                      <a16:colId xmlns:a16="http://schemas.microsoft.com/office/drawing/2014/main" xmlns="" val="20007"/>
                    </a:ext>
                  </a:extLst>
                </a:gridCol>
              </a:tblGrid>
              <a:tr h="180975">
                <a:tc>
                  <a:txBody>
                    <a:bodyPr/>
                    <a:lstStyle/>
                    <a:p>
                      <a:pPr algn="r" fontAlgn="b"/>
                      <a:r>
                        <a:rPr lang="en-US" sz="2400" u="none" strike="noStrike" dirty="0">
                          <a:effectLst/>
                        </a:rPr>
                        <a:t>AAA</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K</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CAA</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Q</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GAA</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E</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solidFill>
                            <a:srgbClr val="C00000"/>
                          </a:solidFill>
                          <a:effectLst/>
                        </a:rPr>
                        <a:t>TAA</a:t>
                      </a:r>
                      <a:endParaRPr lang="en-US" sz="2400" b="0" i="0" u="none" strike="noStrike" dirty="0">
                        <a:solidFill>
                          <a:srgbClr val="C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smtClean="0">
                          <a:solidFill>
                            <a:srgbClr val="C00000"/>
                          </a:solidFill>
                          <a:effectLst/>
                        </a:rPr>
                        <a:t>Stop</a:t>
                      </a:r>
                      <a:endParaRPr lang="ru-RU" sz="2400" b="1" i="0" u="none" strike="noStrike" dirty="0">
                        <a:solidFill>
                          <a:srgbClr val="C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10000"/>
                  </a:ext>
                </a:extLst>
              </a:tr>
              <a:tr h="180975">
                <a:tc>
                  <a:txBody>
                    <a:bodyPr/>
                    <a:lstStyle/>
                    <a:p>
                      <a:pPr algn="r" fontAlgn="b"/>
                      <a:r>
                        <a:rPr lang="en-US" sz="2400" u="none" strike="noStrike" dirty="0">
                          <a:effectLst/>
                        </a:rPr>
                        <a:t>AAC</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N</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CAC</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H</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GAC</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D</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TAC</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Y</a:t>
                      </a:r>
                      <a:endParaRPr lang="en-US" sz="24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10001"/>
                  </a:ext>
                </a:extLst>
              </a:tr>
              <a:tr h="180975">
                <a:tc>
                  <a:txBody>
                    <a:bodyPr/>
                    <a:lstStyle/>
                    <a:p>
                      <a:pPr algn="r" fontAlgn="b"/>
                      <a:r>
                        <a:rPr lang="en-US" sz="2400" u="none" strike="noStrike" dirty="0">
                          <a:effectLst/>
                        </a:rPr>
                        <a:t>AAG</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K</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CAG</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Q</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GAG</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E</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solidFill>
                            <a:srgbClr val="C00000"/>
                          </a:solidFill>
                          <a:effectLst/>
                        </a:rPr>
                        <a:t>TAG</a:t>
                      </a:r>
                      <a:endParaRPr lang="en-US" sz="2400" b="0" i="0" u="none" strike="noStrike" dirty="0">
                        <a:solidFill>
                          <a:srgbClr val="C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smtClean="0">
                          <a:solidFill>
                            <a:srgbClr val="C00000"/>
                          </a:solidFill>
                          <a:effectLst/>
                        </a:rPr>
                        <a:t>Stop</a:t>
                      </a:r>
                      <a:endParaRPr lang="ru-RU" sz="2400" b="1" i="0" u="none" strike="noStrike" dirty="0">
                        <a:solidFill>
                          <a:srgbClr val="C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10002"/>
                  </a:ext>
                </a:extLst>
              </a:tr>
              <a:tr h="180975">
                <a:tc>
                  <a:txBody>
                    <a:bodyPr/>
                    <a:lstStyle/>
                    <a:p>
                      <a:pPr algn="r" fontAlgn="b"/>
                      <a:r>
                        <a:rPr lang="en-US" sz="2400" u="none" strike="noStrike" dirty="0">
                          <a:effectLst/>
                        </a:rPr>
                        <a:t>AAT</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N</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CAT</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H</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GAT</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D</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TAT</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Y</a:t>
                      </a:r>
                      <a:endParaRPr lang="en-US" sz="24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10003"/>
                  </a:ext>
                </a:extLst>
              </a:tr>
              <a:tr h="180975">
                <a:tc>
                  <a:txBody>
                    <a:bodyPr/>
                    <a:lstStyle/>
                    <a:p>
                      <a:pPr algn="r" fontAlgn="b"/>
                      <a:r>
                        <a:rPr lang="en-US" sz="2400" u="none" strike="noStrike" dirty="0">
                          <a:effectLst/>
                        </a:rPr>
                        <a:t>ACA</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T</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CCA</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GCA</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A</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TCA</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S</a:t>
                      </a:r>
                      <a:endParaRPr lang="en-US" sz="24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10004"/>
                  </a:ext>
                </a:extLst>
              </a:tr>
              <a:tr h="180975">
                <a:tc>
                  <a:txBody>
                    <a:bodyPr/>
                    <a:lstStyle/>
                    <a:p>
                      <a:pPr algn="r" fontAlgn="b"/>
                      <a:r>
                        <a:rPr lang="en-US" sz="2400" u="none" strike="noStrike" dirty="0">
                          <a:effectLst/>
                        </a:rPr>
                        <a:t>ACC</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T</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CCC</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GCC</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A</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TCC</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S</a:t>
                      </a:r>
                      <a:endParaRPr lang="en-US" sz="24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10005"/>
                  </a:ext>
                </a:extLst>
              </a:tr>
              <a:tr h="180975">
                <a:tc>
                  <a:txBody>
                    <a:bodyPr/>
                    <a:lstStyle/>
                    <a:p>
                      <a:pPr algn="r" fontAlgn="b"/>
                      <a:r>
                        <a:rPr lang="en-US" sz="2400" u="none" strike="noStrike" dirty="0">
                          <a:effectLst/>
                        </a:rPr>
                        <a:t>ACG</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T</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CCG</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GCG</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A</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TCG</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S</a:t>
                      </a:r>
                      <a:endParaRPr lang="en-US" sz="24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10006"/>
                  </a:ext>
                </a:extLst>
              </a:tr>
              <a:tr h="180975">
                <a:tc>
                  <a:txBody>
                    <a:bodyPr/>
                    <a:lstStyle/>
                    <a:p>
                      <a:pPr algn="r" fontAlgn="b"/>
                      <a:r>
                        <a:rPr lang="en-US" sz="2400" u="none" strike="noStrike" dirty="0">
                          <a:effectLst/>
                        </a:rPr>
                        <a:t>ACT</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T</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CCT</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P</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GCT</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A</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TCT</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S</a:t>
                      </a:r>
                      <a:endParaRPr lang="en-US" sz="24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10007"/>
                  </a:ext>
                </a:extLst>
              </a:tr>
              <a:tr h="180975">
                <a:tc>
                  <a:txBody>
                    <a:bodyPr/>
                    <a:lstStyle/>
                    <a:p>
                      <a:pPr algn="r" fontAlgn="b"/>
                      <a:r>
                        <a:rPr lang="en-US" sz="2400" u="none" strike="noStrike" dirty="0">
                          <a:effectLst/>
                        </a:rPr>
                        <a:t>AGA</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R</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CGA</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R</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GGA</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G</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solidFill>
                            <a:srgbClr val="C00000"/>
                          </a:solidFill>
                          <a:effectLst/>
                        </a:rPr>
                        <a:t>TGA</a:t>
                      </a:r>
                      <a:endParaRPr lang="en-US" sz="2400" b="0" i="0" u="none" strike="noStrike" dirty="0">
                        <a:solidFill>
                          <a:srgbClr val="C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smtClean="0">
                          <a:solidFill>
                            <a:srgbClr val="C00000"/>
                          </a:solidFill>
                          <a:effectLst/>
                        </a:rPr>
                        <a:t>Stop</a:t>
                      </a:r>
                      <a:endParaRPr lang="ru-RU" sz="2400" b="1" i="0" u="none" strike="noStrike" dirty="0">
                        <a:solidFill>
                          <a:srgbClr val="C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10008"/>
                  </a:ext>
                </a:extLst>
              </a:tr>
              <a:tr h="180975">
                <a:tc>
                  <a:txBody>
                    <a:bodyPr/>
                    <a:lstStyle/>
                    <a:p>
                      <a:pPr algn="r" fontAlgn="b"/>
                      <a:r>
                        <a:rPr lang="en-US" sz="2400" u="none" strike="noStrike" dirty="0">
                          <a:effectLst/>
                        </a:rPr>
                        <a:t>AGC</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S</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CGC</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R</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GGC</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G</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TGC</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C</a:t>
                      </a:r>
                      <a:endParaRPr lang="en-US" sz="24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10009"/>
                  </a:ext>
                </a:extLst>
              </a:tr>
              <a:tr h="180975">
                <a:tc>
                  <a:txBody>
                    <a:bodyPr/>
                    <a:lstStyle/>
                    <a:p>
                      <a:pPr algn="r" fontAlgn="b"/>
                      <a:r>
                        <a:rPr lang="en-US" sz="2400" u="none" strike="noStrike" dirty="0">
                          <a:effectLst/>
                        </a:rPr>
                        <a:t>AGG</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R</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CGG</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R</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GGG</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G</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TGG</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W</a:t>
                      </a:r>
                      <a:endParaRPr lang="en-US" sz="24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10010"/>
                  </a:ext>
                </a:extLst>
              </a:tr>
              <a:tr h="180975">
                <a:tc>
                  <a:txBody>
                    <a:bodyPr/>
                    <a:lstStyle/>
                    <a:p>
                      <a:pPr algn="r" fontAlgn="b"/>
                      <a:r>
                        <a:rPr lang="en-US" sz="2400" u="none" strike="noStrike" dirty="0">
                          <a:effectLst/>
                        </a:rPr>
                        <a:t>AGT</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S</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CGT</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a:effectLst/>
                        </a:rPr>
                        <a:t>R</a:t>
                      </a:r>
                      <a:endParaRPr lang="en-US" sz="2400" b="1"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GGT</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G</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TGT</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C</a:t>
                      </a:r>
                      <a:endParaRPr lang="en-US" sz="24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10011"/>
                  </a:ext>
                </a:extLst>
              </a:tr>
              <a:tr h="180975">
                <a:tc>
                  <a:txBody>
                    <a:bodyPr/>
                    <a:lstStyle/>
                    <a:p>
                      <a:pPr algn="r" fontAlgn="b"/>
                      <a:r>
                        <a:rPr lang="en-US" sz="2400" u="none" strike="noStrike" dirty="0">
                          <a:effectLst/>
                        </a:rPr>
                        <a:t>ATA</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I</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CTA</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L</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GTA</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V</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TTA</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L</a:t>
                      </a:r>
                      <a:endParaRPr lang="en-US" sz="24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10012"/>
                  </a:ext>
                </a:extLst>
              </a:tr>
              <a:tr h="180975">
                <a:tc>
                  <a:txBody>
                    <a:bodyPr/>
                    <a:lstStyle/>
                    <a:p>
                      <a:pPr algn="r" fontAlgn="b"/>
                      <a:r>
                        <a:rPr lang="en-US" sz="2400" u="none" strike="noStrike" dirty="0">
                          <a:effectLst/>
                        </a:rPr>
                        <a:t>ATC</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I</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CTC</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L</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GTC</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V</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TTC</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F</a:t>
                      </a:r>
                      <a:endParaRPr lang="en-US" sz="24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10013"/>
                  </a:ext>
                </a:extLst>
              </a:tr>
              <a:tr h="180975">
                <a:tc>
                  <a:txBody>
                    <a:bodyPr/>
                    <a:lstStyle/>
                    <a:p>
                      <a:pPr algn="r" fontAlgn="b"/>
                      <a:r>
                        <a:rPr lang="en-US" sz="2400" u="none" strike="noStrike" dirty="0">
                          <a:solidFill>
                            <a:srgbClr val="C00000"/>
                          </a:solidFill>
                          <a:effectLst/>
                        </a:rPr>
                        <a:t>ATG</a:t>
                      </a:r>
                      <a:endParaRPr lang="en-US" sz="2400" b="0" i="0" u="none" strike="noStrike" dirty="0">
                        <a:solidFill>
                          <a:srgbClr val="C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solidFill>
                            <a:srgbClr val="C00000"/>
                          </a:solidFill>
                          <a:effectLst/>
                        </a:rPr>
                        <a:t>M</a:t>
                      </a:r>
                      <a:endParaRPr lang="en-US" sz="2400" b="1" i="0" u="none" strike="noStrike" dirty="0">
                        <a:solidFill>
                          <a:srgbClr val="C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CTG</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L</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GTG</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V</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TTG</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L</a:t>
                      </a:r>
                      <a:endParaRPr lang="en-US" sz="24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10014"/>
                  </a:ext>
                </a:extLst>
              </a:tr>
              <a:tr h="180975">
                <a:tc>
                  <a:txBody>
                    <a:bodyPr/>
                    <a:lstStyle/>
                    <a:p>
                      <a:pPr algn="r" fontAlgn="b"/>
                      <a:r>
                        <a:rPr lang="en-US" sz="2400" u="none" strike="noStrike" dirty="0">
                          <a:effectLst/>
                        </a:rPr>
                        <a:t>ATT</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I</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CTT</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L</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GTT</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V</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2400" u="none" strike="noStrike" dirty="0">
                          <a:effectLst/>
                        </a:rPr>
                        <a:t>TTT</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F</a:t>
                      </a:r>
                      <a:endParaRPr lang="en-US" sz="24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29618517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210" y="126170"/>
            <a:ext cx="8988575" cy="542822"/>
          </a:xfrm>
        </p:spPr>
        <p:txBody>
          <a:bodyPr>
            <a:normAutofit fontScale="90000"/>
          </a:bodyPr>
          <a:lstStyle/>
          <a:p>
            <a:r>
              <a:rPr lang="ru-RU" dirty="0" smtClean="0"/>
              <a:t>Транслировать ген может компьютер</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36</a:t>
            </a:fld>
            <a:endParaRPr lang="ru-RU"/>
          </a:p>
        </p:txBody>
      </p:sp>
      <p:sp>
        <p:nvSpPr>
          <p:cNvPr id="6" name="Rectangle 2"/>
          <p:cNvSpPr>
            <a:spLocks noChangeArrowheads="1"/>
          </p:cNvSpPr>
          <p:nvPr/>
        </p:nvSpPr>
        <p:spPr bwMode="auto">
          <a:xfrm>
            <a:off x="453050" y="4120290"/>
            <a:ext cx="8393323" cy="196977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&gt;YP_009724392.1 </a:t>
            </a:r>
            <a:r>
              <a:rPr kumimoji="0" lang="ru-RU" altLang="ru-RU" sz="32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envelope</a:t>
            </a:r>
            <a:r>
              <a:rPr kumimoji="0" lang="ru-RU" altLang="ru-RU" sz="3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ru-RU" altLang="ru-RU" sz="32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protein</a:t>
            </a:r>
            <a:endParaRPr kumimoji="0" lang="en-US" altLang="ru-RU" sz="3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MYSFVSEETGTLIVNSVLLFLAFVVFLLVTLAIL</a:t>
            </a:r>
            <a:endParaRPr kumimoji="0" lang="en-US" altLang="ru-RU" sz="3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TALRLCAYCCNIVNVSLVKPSFYVYSRVKNLNSS</a:t>
            </a:r>
            <a:endParaRPr kumimoji="0" lang="en-US" altLang="ru-RU" sz="3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VPDLLV</a:t>
            </a:r>
            <a:r>
              <a:rPr kumimoji="0" lang="ru-RU" altLang="ru-RU" sz="3200" b="0" i="0" u="none" strike="noStrike" cap="none" normalizeH="0" baseline="0" dirty="0" smtClean="0">
                <a:ln>
                  <a:noFill/>
                </a:ln>
                <a:solidFill>
                  <a:schemeClr val="tx1"/>
                </a:solidFill>
                <a:effectLst/>
              </a:rPr>
              <a:t> </a:t>
            </a:r>
            <a:endParaRPr kumimoji="0" lang="ru-RU" altLang="ru-RU" sz="3200" b="0" i="0" u="none" strike="noStrike" cap="none" normalizeH="0" baseline="0" dirty="0" smtClean="0">
              <a:ln>
                <a:noFill/>
              </a:ln>
              <a:solidFill>
                <a:schemeClr val="tx1"/>
              </a:solidFill>
              <a:effectLst/>
              <a:latin typeface="Arial" panose="020B0604020202020204" pitchFamily="34" charset="0"/>
            </a:endParaRPr>
          </a:p>
        </p:txBody>
      </p:sp>
      <p:sp>
        <p:nvSpPr>
          <p:cNvPr id="8" name="Прямоугольник 7"/>
          <p:cNvSpPr/>
          <p:nvPr/>
        </p:nvSpPr>
        <p:spPr>
          <a:xfrm>
            <a:off x="577880" y="923530"/>
            <a:ext cx="6603090" cy="2554545"/>
          </a:xfrm>
          <a:prstGeom prst="rect">
            <a:avLst/>
          </a:prstGeom>
        </p:spPr>
        <p:txBody>
          <a:bodyPr wrap="none">
            <a:spAutoFit/>
          </a:bodyPr>
          <a:lstStyle/>
          <a:p>
            <a:r>
              <a:rPr lang="ru-RU" sz="3200" b="1" dirty="0" smtClean="0">
                <a:latin typeface="Courier New" panose="02070309020205020404" pitchFamily="49" charset="0"/>
                <a:cs typeface="Courier New" panose="02070309020205020404" pitchFamily="49" charset="0"/>
              </a:rPr>
              <a:t>ATG</a:t>
            </a:r>
            <a:r>
              <a:rPr lang="en-US" sz="3200" b="1" dirty="0" smtClean="0">
                <a:latin typeface="Courier New" panose="02070309020205020404" pitchFamily="49" charset="0"/>
                <a:cs typeface="Courier New" panose="02070309020205020404" pitchFamily="49" charset="0"/>
              </a:rPr>
              <a:t>|</a:t>
            </a:r>
            <a:r>
              <a:rPr lang="ru-RU" sz="3200" dirty="0" smtClean="0">
                <a:latin typeface="Courier New" panose="02070309020205020404" pitchFamily="49" charset="0"/>
                <a:cs typeface="Courier New" panose="02070309020205020404" pitchFamily="49" charset="0"/>
              </a:rPr>
              <a:t>TAC</a:t>
            </a:r>
            <a:r>
              <a:rPr lang="en-US" sz="3200" dirty="0" smtClean="0">
                <a:latin typeface="Courier New" panose="02070309020205020404" pitchFamily="49" charset="0"/>
                <a:cs typeface="Courier New" panose="02070309020205020404" pitchFamily="49" charset="0"/>
              </a:rPr>
              <a:t>|</a:t>
            </a:r>
            <a:r>
              <a:rPr lang="ru-RU" sz="3200" dirty="0" smtClean="0">
                <a:latin typeface="Courier New" panose="02070309020205020404" pitchFamily="49" charset="0"/>
                <a:cs typeface="Courier New" panose="02070309020205020404" pitchFamily="49" charset="0"/>
              </a:rPr>
              <a:t>TCA</a:t>
            </a:r>
            <a:r>
              <a:rPr lang="en-US" sz="3200" dirty="0" smtClean="0">
                <a:latin typeface="Courier New" panose="02070309020205020404" pitchFamily="49" charset="0"/>
                <a:cs typeface="Courier New" panose="02070309020205020404" pitchFamily="49" charset="0"/>
              </a:rPr>
              <a:t>|</a:t>
            </a:r>
            <a:r>
              <a:rPr lang="ru-RU" sz="3200" dirty="0" smtClean="0">
                <a:latin typeface="Courier New" panose="02070309020205020404" pitchFamily="49" charset="0"/>
                <a:cs typeface="Courier New" panose="02070309020205020404" pitchFamily="49" charset="0"/>
              </a:rPr>
              <a:t>TTC</a:t>
            </a:r>
            <a:r>
              <a:rPr lang="en-US" sz="3200" dirty="0" smtClean="0">
                <a:latin typeface="Courier New" panose="02070309020205020404" pitchFamily="49" charset="0"/>
                <a:cs typeface="Courier New" panose="02070309020205020404" pitchFamily="49" charset="0"/>
              </a:rPr>
              <a:t>|</a:t>
            </a:r>
            <a:r>
              <a:rPr lang="ru-RU" sz="3200" dirty="0" smtClean="0">
                <a:latin typeface="Courier New" panose="02070309020205020404" pitchFamily="49" charset="0"/>
                <a:cs typeface="Courier New" panose="02070309020205020404" pitchFamily="49" charset="0"/>
              </a:rPr>
              <a:t>GTT</a:t>
            </a:r>
            <a:r>
              <a:rPr lang="en-US" sz="3200" dirty="0" smtClean="0">
                <a:latin typeface="Courier New" panose="02070309020205020404" pitchFamily="49" charset="0"/>
                <a:cs typeface="Courier New" panose="02070309020205020404" pitchFamily="49" charset="0"/>
              </a:rPr>
              <a:t>|</a:t>
            </a:r>
            <a:r>
              <a:rPr lang="ru-RU" sz="3200" dirty="0" smtClean="0">
                <a:latin typeface="Courier New" panose="02070309020205020404" pitchFamily="49" charset="0"/>
                <a:cs typeface="Courier New" panose="02070309020205020404" pitchFamily="49" charset="0"/>
              </a:rPr>
              <a:t>TCG</a:t>
            </a:r>
            <a:r>
              <a:rPr lang="en-US" sz="3200" dirty="0" smtClean="0">
                <a:latin typeface="Courier New" panose="02070309020205020404" pitchFamily="49" charset="0"/>
                <a:cs typeface="Courier New" panose="02070309020205020404" pitchFamily="49" charset="0"/>
              </a:rPr>
              <a:t>| …</a:t>
            </a:r>
          </a:p>
          <a:p>
            <a:r>
              <a:rPr lang="en-US" sz="3200" b="1" dirty="0" smtClean="0">
                <a:latin typeface="Courier New" panose="02070309020205020404" pitchFamily="49" charset="0"/>
                <a:cs typeface="Courier New" panose="02070309020205020404" pitchFamily="49" charset="0"/>
              </a:rPr>
              <a:t> M   Y   S   F   V   S</a:t>
            </a:r>
            <a:r>
              <a:rPr lang="en-US" sz="3200" dirty="0" smtClean="0">
                <a:latin typeface="Courier New" panose="02070309020205020404" pitchFamily="49" charset="0"/>
                <a:cs typeface="Courier New" panose="02070309020205020404" pitchFamily="49" charset="0"/>
              </a:rPr>
              <a:t>   …</a:t>
            </a:r>
          </a:p>
          <a:p>
            <a:r>
              <a:rPr lang="en-US" sz="3200" dirty="0" smtClean="0">
                <a:latin typeface="Courier New" panose="02070309020205020404" pitchFamily="49" charset="0"/>
                <a:cs typeface="Courier New" panose="02070309020205020404" pitchFamily="49" charset="0"/>
              </a:rPr>
              <a:t>……………………………………………………………………</a:t>
            </a:r>
          </a:p>
          <a:p>
            <a:r>
              <a:rPr lang="en-US" sz="3200" dirty="0" smtClean="0">
                <a:latin typeface="Courier New" panose="02070309020205020404" pitchFamily="49" charset="0"/>
                <a:cs typeface="Courier New" panose="02070309020205020404" pitchFamily="49" charset="0"/>
              </a:rPr>
              <a:t>……|</a:t>
            </a:r>
            <a:r>
              <a:rPr lang="ru-RU" sz="3200" dirty="0" smtClean="0">
                <a:latin typeface="Courier New" panose="02070309020205020404" pitchFamily="49" charset="0"/>
                <a:cs typeface="Courier New" panose="02070309020205020404" pitchFamily="49" charset="0"/>
              </a:rPr>
              <a:t>CCT</a:t>
            </a:r>
            <a:r>
              <a:rPr lang="en-US" sz="3200" dirty="0" smtClean="0">
                <a:latin typeface="Courier New" panose="02070309020205020404" pitchFamily="49" charset="0"/>
                <a:cs typeface="Courier New" panose="02070309020205020404" pitchFamily="49" charset="0"/>
              </a:rPr>
              <a:t>|</a:t>
            </a:r>
            <a:r>
              <a:rPr lang="ru-RU" sz="3200" dirty="0" smtClean="0">
                <a:latin typeface="Courier New" panose="02070309020205020404" pitchFamily="49" charset="0"/>
                <a:cs typeface="Courier New" panose="02070309020205020404" pitchFamily="49" charset="0"/>
              </a:rPr>
              <a:t>GAT</a:t>
            </a:r>
            <a:r>
              <a:rPr lang="en-US" sz="3200" dirty="0" smtClean="0">
                <a:latin typeface="Courier New" panose="02070309020205020404" pitchFamily="49" charset="0"/>
                <a:cs typeface="Courier New" panose="02070309020205020404" pitchFamily="49" charset="0"/>
              </a:rPr>
              <a:t>|</a:t>
            </a:r>
            <a:r>
              <a:rPr lang="ru-RU" sz="3200" dirty="0" smtClean="0">
                <a:latin typeface="Courier New" panose="02070309020205020404" pitchFamily="49" charset="0"/>
                <a:cs typeface="Courier New" panose="02070309020205020404" pitchFamily="49" charset="0"/>
              </a:rPr>
              <a:t>CTT</a:t>
            </a:r>
            <a:r>
              <a:rPr lang="en-US" sz="3200" dirty="0" smtClean="0">
                <a:latin typeface="Courier New" panose="02070309020205020404" pitchFamily="49" charset="0"/>
                <a:cs typeface="Courier New" panose="02070309020205020404" pitchFamily="49" charset="0"/>
              </a:rPr>
              <a:t>|</a:t>
            </a:r>
            <a:r>
              <a:rPr lang="ru-RU" sz="3200" dirty="0" smtClean="0">
                <a:latin typeface="Courier New" panose="02070309020205020404" pitchFamily="49" charset="0"/>
                <a:cs typeface="Courier New" panose="02070309020205020404" pitchFamily="49" charset="0"/>
              </a:rPr>
              <a:t>CTG</a:t>
            </a:r>
            <a:r>
              <a:rPr lang="en-US" sz="3200" dirty="0" smtClean="0">
                <a:latin typeface="Courier New" panose="02070309020205020404" pitchFamily="49" charset="0"/>
                <a:cs typeface="Courier New" panose="02070309020205020404" pitchFamily="49" charset="0"/>
              </a:rPr>
              <a:t>|</a:t>
            </a:r>
            <a:r>
              <a:rPr lang="ru-RU" sz="3200" dirty="0" smtClean="0">
                <a:latin typeface="Courier New" panose="02070309020205020404" pitchFamily="49" charset="0"/>
                <a:cs typeface="Courier New" panose="02070309020205020404" pitchFamily="49" charset="0"/>
              </a:rPr>
              <a:t>GTC</a:t>
            </a:r>
            <a:r>
              <a:rPr lang="en-US" sz="3200" dirty="0" smtClean="0">
                <a:latin typeface="Courier New" panose="02070309020205020404" pitchFamily="49" charset="0"/>
                <a:cs typeface="Courier New" panose="02070309020205020404" pitchFamily="49" charset="0"/>
              </a:rPr>
              <a:t>|</a:t>
            </a:r>
            <a:r>
              <a:rPr lang="ru-RU" sz="3200" b="1" dirty="0" smtClean="0">
                <a:latin typeface="Courier New" panose="02070309020205020404" pitchFamily="49" charset="0"/>
                <a:cs typeface="Courier New" panose="02070309020205020404" pitchFamily="49" charset="0"/>
              </a:rPr>
              <a:t>TAA</a:t>
            </a:r>
            <a:endParaRPr lang="ru-RU" sz="3200" b="1" dirty="0"/>
          </a:p>
          <a:p>
            <a:r>
              <a:rPr lang="en-US" sz="3200" dirty="0" smtClean="0"/>
              <a:t>……     P        D        L         </a:t>
            </a:r>
            <a:r>
              <a:rPr lang="en-US" sz="3200" dirty="0" err="1" smtClean="0"/>
              <a:t>L</a:t>
            </a:r>
            <a:r>
              <a:rPr lang="en-US" sz="3200" dirty="0" smtClean="0"/>
              <a:t>         V</a:t>
            </a:r>
            <a:endParaRPr lang="ru-RU" sz="3200" dirty="0"/>
          </a:p>
        </p:txBody>
      </p:sp>
    </p:spTree>
    <p:extLst>
      <p:ext uri="{BB962C8B-B14F-4D97-AF65-F5344CB8AC3E}">
        <p14:creationId xmlns:p14="http://schemas.microsoft.com/office/powerpoint/2010/main" val="11583789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665" y="154271"/>
            <a:ext cx="8224135" cy="2770312"/>
          </a:xfrm>
        </p:spPr>
        <p:txBody>
          <a:bodyPr>
            <a:normAutofit fontScale="90000"/>
          </a:bodyPr>
          <a:lstStyle/>
          <a:p>
            <a:pPr algn="l"/>
            <a:r>
              <a:rPr lang="ru-RU" dirty="0" smtClean="0"/>
              <a:t>Задача построения пространственной структуры белка по его последовательности имеет долгую историю</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37</a:t>
            </a:fld>
            <a:endParaRPr lang="ru-RU"/>
          </a:p>
        </p:txBody>
      </p:sp>
      <p:sp>
        <p:nvSpPr>
          <p:cNvPr id="4" name="Заголовок 1"/>
          <p:cNvSpPr txBox="1">
            <a:spLocks/>
          </p:cNvSpPr>
          <p:nvPr/>
        </p:nvSpPr>
        <p:spPr>
          <a:xfrm>
            <a:off x="474075" y="2924583"/>
            <a:ext cx="7916895" cy="204061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smtClean="0"/>
              <a:t>Не решена до сих пор. </a:t>
            </a:r>
            <a:br>
              <a:rPr lang="ru-RU" dirty="0" smtClean="0"/>
            </a:br>
            <a:r>
              <a:rPr lang="ru-RU" dirty="0" smtClean="0"/>
              <a:t>Однако есть серьёзные успехи</a:t>
            </a:r>
            <a:endParaRPr lang="ru-RU" dirty="0"/>
          </a:p>
        </p:txBody>
      </p:sp>
      <p:sp>
        <p:nvSpPr>
          <p:cNvPr id="5" name="TextBox 4"/>
          <p:cNvSpPr txBox="1"/>
          <p:nvPr/>
        </p:nvSpPr>
        <p:spPr>
          <a:xfrm>
            <a:off x="923525" y="6040540"/>
            <a:ext cx="4390946" cy="369332"/>
          </a:xfrm>
          <a:prstGeom prst="rect">
            <a:avLst/>
          </a:prstGeom>
          <a:noFill/>
        </p:spPr>
        <p:txBody>
          <a:bodyPr wrap="none" rtlCol="0">
            <a:spAutoFit/>
          </a:bodyPr>
          <a:lstStyle/>
          <a:p>
            <a:r>
              <a:rPr lang="ru-RU" dirty="0" smtClean="0"/>
              <a:t>Спросить Сашу Злобина прочесть лекцию?</a:t>
            </a:r>
            <a:endParaRPr lang="ru-RU" dirty="0"/>
          </a:p>
        </p:txBody>
      </p:sp>
    </p:spTree>
    <p:extLst>
      <p:ext uri="{BB962C8B-B14F-4D97-AF65-F5344CB8AC3E}">
        <p14:creationId xmlns:p14="http://schemas.microsoft.com/office/powerpoint/2010/main" val="11383112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665" y="121017"/>
            <a:ext cx="8229600" cy="1118897"/>
          </a:xfrm>
        </p:spPr>
        <p:txBody>
          <a:bodyPr>
            <a:normAutofit fontScale="90000"/>
          </a:bodyPr>
          <a:lstStyle/>
          <a:p>
            <a:r>
              <a:rPr lang="ru-RU" dirty="0" smtClean="0"/>
              <a:t>ГЕНЫ </a:t>
            </a:r>
            <a:r>
              <a:rPr lang="en-US" dirty="0" smtClean="0"/>
              <a:t>ORF1ab </a:t>
            </a:r>
            <a:r>
              <a:rPr lang="ru-RU" dirty="0" smtClean="0"/>
              <a:t>и </a:t>
            </a:r>
            <a:r>
              <a:rPr lang="en-US" dirty="0" smtClean="0"/>
              <a:t>ORF1a</a:t>
            </a:r>
            <a:r>
              <a:rPr lang="ru-RU" dirty="0" smtClean="0"/>
              <a:t/>
            </a:r>
            <a:br>
              <a:rPr lang="ru-RU" dirty="0" smtClean="0"/>
            </a:br>
            <a:r>
              <a:rPr lang="ru-RU" sz="2700" dirty="0" smtClean="0">
                <a:solidFill>
                  <a:srgbClr val="C00000"/>
                </a:solidFill>
              </a:rPr>
              <a:t>красные полоски до вертикальной линии</a:t>
            </a:r>
            <a:endParaRPr lang="en-US" dirty="0">
              <a:solidFill>
                <a:srgbClr val="C00000"/>
              </a:solidFill>
            </a:endParaRPr>
          </a:p>
        </p:txBody>
      </p:sp>
      <p:sp>
        <p:nvSpPr>
          <p:cNvPr id="4" name="Номер слайда 3"/>
          <p:cNvSpPr>
            <a:spLocks noGrp="1"/>
          </p:cNvSpPr>
          <p:nvPr>
            <p:ph type="sldNum" sz="quarter" idx="12"/>
          </p:nvPr>
        </p:nvSpPr>
        <p:spPr>
          <a:xfrm>
            <a:off x="6553200" y="6356350"/>
            <a:ext cx="2126409" cy="364979"/>
          </a:xfrm>
        </p:spPr>
        <p:txBody>
          <a:bodyPr/>
          <a:lstStyle/>
          <a:p>
            <a:fld id="{51B0424B-BA00-4C1D-946A-CCF19F3E8C64}" type="slidenum">
              <a:rPr lang="ru-RU" smtClean="0"/>
              <a:pPr/>
              <a:t>38</a:t>
            </a:fld>
            <a:endParaRPr lang="ru-RU"/>
          </a:p>
        </p:txBody>
      </p:sp>
      <p:grpSp>
        <p:nvGrpSpPr>
          <p:cNvPr id="7" name="Группа 6"/>
          <p:cNvGrpSpPr/>
          <p:nvPr/>
        </p:nvGrpSpPr>
        <p:grpSpPr>
          <a:xfrm>
            <a:off x="4577465" y="1508750"/>
            <a:ext cx="4179616" cy="3264425"/>
            <a:chOff x="558920" y="1462932"/>
            <a:chExt cx="8291292" cy="4893418"/>
          </a:xfrm>
        </p:grpSpPr>
        <p:pic>
          <p:nvPicPr>
            <p:cNvPr id="5" name="Рисунок 4"/>
            <p:cNvPicPr>
              <a:picLocks noChangeAspect="1"/>
            </p:cNvPicPr>
            <p:nvPr/>
          </p:nvPicPr>
          <p:blipFill>
            <a:blip r:embed="rId3"/>
            <a:stretch>
              <a:fillRect/>
            </a:stretch>
          </p:blipFill>
          <p:spPr>
            <a:xfrm>
              <a:off x="558920" y="1462932"/>
              <a:ext cx="8291292" cy="4893418"/>
            </a:xfrm>
            <a:prstGeom prst="rect">
              <a:avLst/>
            </a:prstGeom>
            <a:ln w="19050">
              <a:solidFill>
                <a:srgbClr val="92D050"/>
              </a:solidFill>
            </a:ln>
          </p:spPr>
        </p:pic>
        <p:sp>
          <p:nvSpPr>
            <p:cNvPr id="6" name="Овал 5"/>
            <p:cNvSpPr/>
            <p:nvPr/>
          </p:nvSpPr>
          <p:spPr>
            <a:xfrm>
              <a:off x="7650498" y="3121760"/>
              <a:ext cx="377952" cy="614285"/>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8" name="Прямая соединительная линия 7"/>
          <p:cNvCxnSpPr/>
          <p:nvPr/>
        </p:nvCxnSpPr>
        <p:spPr>
          <a:xfrm>
            <a:off x="7567590" y="1239914"/>
            <a:ext cx="38405" cy="376369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7450" y="1508750"/>
            <a:ext cx="4109335" cy="3046988"/>
          </a:xfrm>
          <a:prstGeom prst="rect">
            <a:avLst/>
          </a:prstGeom>
          <a:noFill/>
        </p:spPr>
        <p:txBody>
          <a:bodyPr wrap="square" rtlCol="0">
            <a:spAutoFit/>
          </a:bodyPr>
          <a:lstStyle/>
          <a:p>
            <a:r>
              <a:rPr lang="ru-RU" sz="2400" dirty="0" smtClean="0"/>
              <a:t>А зрелые белки, которые они кодируют, изображены коричневыми полосками.</a:t>
            </a:r>
          </a:p>
          <a:p>
            <a:endParaRPr lang="ru-RU" sz="2400" dirty="0" smtClean="0"/>
          </a:p>
          <a:p>
            <a:r>
              <a:rPr lang="ru-RU" sz="2400" dirty="0" smtClean="0"/>
              <a:t>Как так?</a:t>
            </a:r>
          </a:p>
          <a:p>
            <a:endParaRPr lang="ru-RU" sz="2400" dirty="0"/>
          </a:p>
          <a:p>
            <a:r>
              <a:rPr lang="ru-RU" sz="2400" dirty="0" smtClean="0"/>
              <a:t>И почему два гена на одном месте, но разной длины?</a:t>
            </a:r>
            <a:endParaRPr lang="en-US" sz="2400" dirty="0"/>
          </a:p>
        </p:txBody>
      </p:sp>
    </p:spTree>
    <p:extLst>
      <p:ext uri="{BB962C8B-B14F-4D97-AF65-F5344CB8AC3E}">
        <p14:creationId xmlns:p14="http://schemas.microsoft.com/office/powerpoint/2010/main" val="14416720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748855"/>
          </a:xfrm>
        </p:spPr>
        <p:txBody>
          <a:bodyPr>
            <a:normAutofit/>
          </a:bodyPr>
          <a:lstStyle/>
          <a:p>
            <a:r>
              <a:rPr lang="ru-RU" dirty="0" smtClean="0"/>
              <a:t>Трансляция: синтез молекулы белка</a:t>
            </a:r>
            <a:endParaRPr lang="en-US" dirty="0"/>
          </a:p>
        </p:txBody>
      </p:sp>
      <p:sp>
        <p:nvSpPr>
          <p:cNvPr id="3" name="Текст 2"/>
          <p:cNvSpPr>
            <a:spLocks noGrp="1"/>
          </p:cNvSpPr>
          <p:nvPr>
            <p:ph type="body" idx="1"/>
          </p:nvPr>
        </p:nvSpPr>
        <p:spPr>
          <a:xfrm>
            <a:off x="722313" y="2699305"/>
            <a:ext cx="7772400" cy="1707595"/>
          </a:xfrm>
        </p:spPr>
        <p:txBody>
          <a:bodyPr>
            <a:normAutofit fontScale="85000" lnSpcReduction="10000"/>
          </a:bodyPr>
          <a:lstStyle/>
          <a:p>
            <a:r>
              <a:rPr lang="ru-RU" dirty="0" smtClean="0"/>
              <a:t>При заражении </a:t>
            </a:r>
            <a:r>
              <a:rPr lang="en-US" dirty="0" smtClean="0"/>
              <a:t>covid-19 </a:t>
            </a:r>
            <a:r>
              <a:rPr lang="ru-RU" dirty="0" smtClean="0"/>
              <a:t>в клетке хозяина</a:t>
            </a:r>
            <a:r>
              <a:rPr lang="en-US" dirty="0" smtClean="0"/>
              <a:t> (</a:t>
            </a:r>
            <a:r>
              <a:rPr lang="ru-RU" dirty="0" smtClean="0"/>
              <a:t>человека) оказывается РНК вируса</a:t>
            </a:r>
            <a:r>
              <a:rPr lang="en-US" dirty="0" smtClean="0"/>
              <a:t>. </a:t>
            </a:r>
            <a:endParaRPr lang="ru-RU" dirty="0"/>
          </a:p>
          <a:p>
            <a:r>
              <a:rPr lang="ru-RU" dirty="0" smtClean="0"/>
              <a:t>РИБОСОМА (молекулярная машина для синтеза белков) опознаёт ее как </a:t>
            </a:r>
            <a:r>
              <a:rPr lang="ru-RU" dirty="0" err="1" smtClean="0"/>
              <a:t>мРНК</a:t>
            </a:r>
            <a:r>
              <a:rPr lang="ru-RU" dirty="0" smtClean="0"/>
              <a:t>  - матричную РНК гена</a:t>
            </a:r>
            <a:br>
              <a:rPr lang="ru-RU" dirty="0" smtClean="0"/>
            </a:br>
            <a:r>
              <a:rPr lang="ru-RU" dirty="0" smtClean="0"/>
              <a:t/>
            </a:r>
            <a:br>
              <a:rPr lang="ru-RU" dirty="0" smtClean="0"/>
            </a:br>
            <a:r>
              <a:rPr lang="ru-RU" dirty="0" smtClean="0"/>
              <a:t>Для ответа на вопросы про </a:t>
            </a:r>
            <a:r>
              <a:rPr lang="ru-RU" dirty="0" err="1" smtClean="0"/>
              <a:t>коронавирус</a:t>
            </a:r>
            <a:r>
              <a:rPr lang="ru-RU" dirty="0" smtClean="0"/>
              <a:t>,  </a:t>
            </a:r>
            <a:r>
              <a:rPr lang="ru-RU" dirty="0"/>
              <a:t>я должен </a:t>
            </a:r>
            <a:r>
              <a:rPr lang="ru-RU" dirty="0" smtClean="0"/>
              <a:t>описать </a:t>
            </a:r>
            <a:r>
              <a:rPr lang="ru-RU" dirty="0"/>
              <a:t>как происходит трансляция гена, синтез молекулы </a:t>
            </a:r>
            <a:r>
              <a:rPr lang="ru-RU" dirty="0" smtClean="0"/>
              <a:t>белка в клетке человека.</a:t>
            </a:r>
            <a:endParaRPr lang="en-US"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39</a:t>
            </a:fld>
            <a:endParaRPr lang="ru-RU"/>
          </a:p>
        </p:txBody>
      </p:sp>
    </p:spTree>
    <p:extLst>
      <p:ext uri="{BB962C8B-B14F-4D97-AF65-F5344CB8AC3E}">
        <p14:creationId xmlns:p14="http://schemas.microsoft.com/office/powerpoint/2010/main" val="1178058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Геном</a:t>
            </a:r>
            <a:endParaRPr lang="en-US" dirty="0"/>
          </a:p>
        </p:txBody>
      </p:sp>
      <p:sp>
        <p:nvSpPr>
          <p:cNvPr id="3" name="Текст 2"/>
          <p:cNvSpPr>
            <a:spLocks noGrp="1"/>
          </p:cNvSpPr>
          <p:nvPr>
            <p:ph type="body" idx="1"/>
          </p:nvPr>
        </p:nvSpPr>
        <p:spPr>
          <a:xfrm>
            <a:off x="722313" y="2927343"/>
            <a:ext cx="7772400" cy="1500187"/>
          </a:xfrm>
        </p:spPr>
        <p:txBody>
          <a:bodyPr>
            <a:normAutofit/>
          </a:bodyPr>
          <a:lstStyle/>
          <a:p>
            <a:r>
              <a:rPr lang="ru-RU" sz="3200" dirty="0" smtClean="0"/>
              <a:t>На примере вируса</a:t>
            </a:r>
            <a:endParaRPr lang="en-US" sz="32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4</a:t>
            </a:fld>
            <a:endParaRPr lang="ru-RU"/>
          </a:p>
        </p:txBody>
      </p:sp>
    </p:spTree>
    <p:extLst>
      <p:ext uri="{BB962C8B-B14F-4D97-AF65-F5344CB8AC3E}">
        <p14:creationId xmlns:p14="http://schemas.microsoft.com/office/powerpoint/2010/main" val="34709004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 клетке для синтеза белка нужна </a:t>
            </a:r>
            <a:r>
              <a:rPr lang="ru-RU" dirty="0" smtClean="0">
                <a:solidFill>
                  <a:srgbClr val="C00000"/>
                </a:solidFill>
              </a:rPr>
              <a:t>матричная РНК</a:t>
            </a:r>
            <a:endParaRPr lang="ru-RU" dirty="0">
              <a:solidFill>
                <a:srgbClr val="C00000"/>
              </a:solidFill>
            </a:endParaRPr>
          </a:p>
        </p:txBody>
      </p:sp>
      <p:sp>
        <p:nvSpPr>
          <p:cNvPr id="3" name="Объект 2"/>
          <p:cNvSpPr>
            <a:spLocks noGrp="1"/>
          </p:cNvSpPr>
          <p:nvPr>
            <p:ph idx="1"/>
          </p:nvPr>
        </p:nvSpPr>
        <p:spPr>
          <a:xfrm>
            <a:off x="457200" y="1739180"/>
            <a:ext cx="8229600" cy="4416575"/>
          </a:xfrm>
        </p:spPr>
        <p:txBody>
          <a:bodyPr>
            <a:normAutofit fontScale="92500" lnSpcReduction="10000"/>
          </a:bodyPr>
          <a:lstStyle/>
          <a:p>
            <a:r>
              <a:rPr lang="ru-RU" dirty="0" err="1" smtClean="0"/>
              <a:t>мРНК</a:t>
            </a:r>
            <a:r>
              <a:rPr lang="ru-RU" dirty="0" smtClean="0"/>
              <a:t> это молекула РНК, на которой записана копия гена </a:t>
            </a:r>
            <a:br>
              <a:rPr lang="ru-RU" dirty="0" smtClean="0"/>
            </a:br>
            <a:r>
              <a:rPr lang="ru-RU" sz="2000" dirty="0" smtClean="0"/>
              <a:t>(комплементарная к комплементарной цепочке гена!</a:t>
            </a:r>
            <a:br>
              <a:rPr lang="ru-RU" sz="2000" dirty="0" smtClean="0"/>
            </a:br>
            <a:r>
              <a:rPr lang="ru-RU" sz="2000" dirty="0" smtClean="0"/>
              <a:t> «минус на минус = плюс»)</a:t>
            </a:r>
            <a:endParaRPr lang="en-US" sz="2000" dirty="0" smtClean="0"/>
          </a:p>
          <a:p>
            <a:r>
              <a:rPr lang="ru-RU" dirty="0" smtClean="0"/>
              <a:t>Белок синтезирует рибосома используя </a:t>
            </a:r>
            <a:r>
              <a:rPr lang="ru-RU" dirty="0" err="1" smtClean="0"/>
              <a:t>мРНК</a:t>
            </a:r>
            <a:endParaRPr lang="ru-RU" dirty="0" smtClean="0"/>
          </a:p>
          <a:p>
            <a:r>
              <a:rPr lang="ru-RU" dirty="0"/>
              <a:t>В клетке человека много РНК разных типов </a:t>
            </a:r>
            <a:r>
              <a:rPr lang="ru-RU" dirty="0" smtClean="0"/>
              <a:t/>
            </a:r>
            <a:br>
              <a:rPr lang="ru-RU" dirty="0" smtClean="0"/>
            </a:br>
            <a:r>
              <a:rPr lang="ru-RU" sz="1800" dirty="0" smtClean="0"/>
              <a:t>(</a:t>
            </a:r>
            <a:r>
              <a:rPr lang="ru-RU" sz="1800" dirty="0"/>
              <a:t>в лекции </a:t>
            </a:r>
            <a:r>
              <a:rPr lang="ru-RU" sz="1800" dirty="0" err="1"/>
              <a:t>А.Жариковой</a:t>
            </a:r>
            <a:r>
              <a:rPr lang="ru-RU" sz="1800" dirty="0"/>
              <a:t> будет об этом</a:t>
            </a:r>
            <a:r>
              <a:rPr lang="ru-RU" sz="1800" dirty="0" smtClean="0"/>
              <a:t>)</a:t>
            </a:r>
            <a:r>
              <a:rPr lang="ru-RU" dirty="0" smtClean="0"/>
              <a:t>.</a:t>
            </a:r>
          </a:p>
          <a:p>
            <a:r>
              <a:rPr lang="ru-RU" dirty="0" smtClean="0"/>
              <a:t>Рибосома отличает </a:t>
            </a:r>
            <a:r>
              <a:rPr lang="ru-RU" dirty="0" err="1" smtClean="0"/>
              <a:t>мРНК</a:t>
            </a:r>
            <a:r>
              <a:rPr lang="ru-RU" dirty="0" smtClean="0"/>
              <a:t> по двум сигналам</a:t>
            </a:r>
          </a:p>
          <a:p>
            <a:pPr lvl="1"/>
            <a:r>
              <a:rPr lang="ru-RU" dirty="0"/>
              <a:t>Специальная группа атомов </a:t>
            </a:r>
            <a:r>
              <a:rPr lang="en-US" dirty="0">
                <a:solidFill>
                  <a:srgbClr val="7030A0"/>
                </a:solidFill>
              </a:rPr>
              <a:t>cap</a:t>
            </a:r>
            <a:r>
              <a:rPr lang="en-US" dirty="0"/>
              <a:t> </a:t>
            </a:r>
            <a:r>
              <a:rPr lang="ru-RU" dirty="0"/>
              <a:t>на 5</a:t>
            </a:r>
            <a:r>
              <a:rPr lang="en-US" dirty="0"/>
              <a:t>’ </a:t>
            </a:r>
            <a:r>
              <a:rPr lang="ru-RU" dirty="0"/>
              <a:t>конце.</a:t>
            </a:r>
          </a:p>
          <a:p>
            <a:pPr lvl="1"/>
            <a:r>
              <a:rPr lang="ru-RU" dirty="0" err="1">
                <a:solidFill>
                  <a:srgbClr val="7030A0"/>
                </a:solidFill>
              </a:rPr>
              <a:t>ПолиА</a:t>
            </a:r>
            <a:r>
              <a:rPr lang="ru-RU" dirty="0"/>
              <a:t> на 3</a:t>
            </a:r>
            <a:r>
              <a:rPr lang="en-US" dirty="0"/>
              <a:t>’-</a:t>
            </a:r>
            <a:r>
              <a:rPr lang="ru-RU" dirty="0"/>
              <a:t>конце</a:t>
            </a:r>
            <a:endParaRPr lang="en-US" dirty="0"/>
          </a:p>
          <a:p>
            <a:endParaRPr lang="ru-RU" dirty="0" smtClean="0"/>
          </a:p>
          <a:p>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40</a:t>
            </a:fld>
            <a:endParaRPr lang="ru-RU" dirty="0"/>
          </a:p>
        </p:txBody>
      </p:sp>
    </p:spTree>
    <p:extLst>
      <p:ext uri="{BB962C8B-B14F-4D97-AF65-F5344CB8AC3E}">
        <p14:creationId xmlns:p14="http://schemas.microsoft.com/office/powerpoint/2010/main" val="42125356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6170"/>
            <a:ext cx="8229600" cy="1143000"/>
          </a:xfrm>
        </p:spPr>
        <p:txBody>
          <a:bodyPr>
            <a:normAutofit fontScale="90000"/>
          </a:bodyPr>
          <a:lstStyle/>
          <a:p>
            <a:r>
              <a:rPr lang="ru-RU" dirty="0" smtClean="0"/>
              <a:t/>
            </a:r>
            <a:br>
              <a:rPr lang="ru-RU" dirty="0" smtClean="0"/>
            </a:br>
            <a:r>
              <a:rPr lang="ru-RU" dirty="0" smtClean="0"/>
              <a:t>В клетке хозяина (человека) оказывается РНК </a:t>
            </a:r>
            <a:r>
              <a:rPr lang="ru-RU" dirty="0" err="1" smtClean="0"/>
              <a:t>коронавируса</a:t>
            </a:r>
            <a:r>
              <a:rPr lang="en-US" dirty="0" smtClean="0"/>
              <a:t> </a:t>
            </a:r>
            <a:r>
              <a:rPr lang="en-US" dirty="0"/>
              <a:t/>
            </a:r>
            <a:br>
              <a:rPr lang="en-US" dirty="0"/>
            </a:br>
            <a:r>
              <a:rPr lang="ru-RU" dirty="0" smtClean="0"/>
              <a:t> </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41</a:t>
            </a:fld>
            <a:endParaRPr lang="ru-RU"/>
          </a:p>
        </p:txBody>
      </p:sp>
      <p:sp>
        <p:nvSpPr>
          <p:cNvPr id="7" name="Прямоугольник 6"/>
          <p:cNvSpPr/>
          <p:nvPr/>
        </p:nvSpPr>
        <p:spPr>
          <a:xfrm>
            <a:off x="457200" y="4162325"/>
            <a:ext cx="8329253" cy="2308324"/>
          </a:xfrm>
          <a:prstGeom prst="rect">
            <a:avLst/>
          </a:prstGeom>
        </p:spPr>
        <p:txBody>
          <a:bodyPr wrap="square">
            <a:spAutoFit/>
          </a:bodyPr>
          <a:lstStyle/>
          <a:p>
            <a:r>
              <a:rPr lang="ru-RU" sz="3600" dirty="0" smtClean="0">
                <a:latin typeface="Courier New" panose="02070309020205020404" pitchFamily="49" charset="0"/>
                <a:cs typeface="Courier New" panose="02070309020205020404" pitchFamily="49" charset="0"/>
              </a:rPr>
              <a:t>……AAAATTAATTTTAGTAGTGCTATCCCCATGTGATTTTAATAGCTTCTTAGGAGAATGAC</a:t>
            </a:r>
            <a:r>
              <a:rPr lang="ru-RU" sz="3600" b="1" dirty="0" smtClean="0">
                <a:latin typeface="Courier New" panose="02070309020205020404" pitchFamily="49" charset="0"/>
                <a:cs typeface="Courier New" panose="02070309020205020404" pitchFamily="49" charset="0"/>
              </a:rPr>
              <a:t>AAAAAAAAAAAAAAAAAAAAAAAAAAAAAAAAA</a:t>
            </a:r>
            <a:r>
              <a:rPr lang="ru-RU" sz="3600" dirty="0" smtClean="0">
                <a:latin typeface="Courier New" panose="02070309020205020404" pitchFamily="49" charset="0"/>
                <a:cs typeface="Courier New" panose="02070309020205020404" pitchFamily="49" charset="0"/>
              </a:rPr>
              <a:t>                                                         </a:t>
            </a:r>
            <a:endParaRPr lang="ru-RU" sz="3600" dirty="0">
              <a:latin typeface="Courier New" panose="02070309020205020404" pitchFamily="49" charset="0"/>
              <a:cs typeface="Courier New" panose="02070309020205020404" pitchFamily="49" charset="0"/>
            </a:endParaRPr>
          </a:p>
        </p:txBody>
      </p:sp>
      <p:sp>
        <p:nvSpPr>
          <p:cNvPr id="8" name="Объект 5"/>
          <p:cNvSpPr txBox="1">
            <a:spLocks/>
          </p:cNvSpPr>
          <p:nvPr/>
        </p:nvSpPr>
        <p:spPr>
          <a:xfrm>
            <a:off x="457200" y="2032881"/>
            <a:ext cx="8229600" cy="14303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ru-RU" dirty="0" smtClean="0"/>
              <a:t>РНК </a:t>
            </a:r>
            <a:r>
              <a:rPr lang="ru-RU" dirty="0" err="1" smtClean="0"/>
              <a:t>коронавируса</a:t>
            </a:r>
            <a:r>
              <a:rPr lang="ru-RU" dirty="0" smtClean="0"/>
              <a:t> несет оба эти сигнала.</a:t>
            </a:r>
            <a:br>
              <a:rPr lang="ru-RU" dirty="0" smtClean="0"/>
            </a:br>
            <a:r>
              <a:rPr lang="ru-RU" dirty="0" smtClean="0"/>
              <a:t> - </a:t>
            </a:r>
            <a:r>
              <a:rPr lang="ru-RU" sz="2400" dirty="0" err="1" smtClean="0">
                <a:solidFill>
                  <a:srgbClr val="7030A0"/>
                </a:solidFill>
              </a:rPr>
              <a:t>ПолиА</a:t>
            </a:r>
            <a:r>
              <a:rPr lang="ru-RU" sz="2400" dirty="0" smtClean="0"/>
              <a:t> на 3</a:t>
            </a:r>
            <a:r>
              <a:rPr lang="en-US" sz="2400" dirty="0" smtClean="0"/>
              <a:t>’-</a:t>
            </a:r>
            <a:r>
              <a:rPr lang="ru-RU" sz="2400" dirty="0" smtClean="0"/>
              <a:t>конце </a:t>
            </a:r>
            <a:r>
              <a:rPr lang="ru-RU" sz="2400" dirty="0" err="1" smtClean="0"/>
              <a:t>конце</a:t>
            </a:r>
            <a:r>
              <a:rPr lang="ru-RU" sz="2400" dirty="0" smtClean="0"/>
              <a:t> РНК видны в файле с РНК (см)</a:t>
            </a:r>
          </a:p>
          <a:p>
            <a:pPr marL="0" indent="0">
              <a:buFont typeface="Arial" pitchFamily="34" charset="0"/>
              <a:buNone/>
            </a:pPr>
            <a:r>
              <a:rPr lang="ru-RU" sz="2400" dirty="0"/>
              <a:t> </a:t>
            </a:r>
            <a:r>
              <a:rPr lang="ru-RU" sz="2400" dirty="0" smtClean="0"/>
              <a:t>-  </a:t>
            </a:r>
            <a:r>
              <a:rPr lang="ru-RU" sz="2400" dirty="0" err="1" smtClean="0"/>
              <a:t>Кэп</a:t>
            </a:r>
            <a:r>
              <a:rPr lang="ru-RU" sz="2400" dirty="0" smtClean="0"/>
              <a:t> тоже есть</a:t>
            </a:r>
            <a:endParaRPr lang="ru-RU" dirty="0" smtClean="0"/>
          </a:p>
        </p:txBody>
      </p:sp>
    </p:spTree>
    <p:extLst>
      <p:ext uri="{BB962C8B-B14F-4D97-AF65-F5344CB8AC3E}">
        <p14:creationId xmlns:p14="http://schemas.microsoft.com/office/powerpoint/2010/main" val="35635949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7450" y="93551"/>
            <a:ext cx="8686800" cy="1143000"/>
          </a:xfrm>
        </p:spPr>
        <p:txBody>
          <a:bodyPr>
            <a:normAutofit/>
          </a:bodyPr>
          <a:lstStyle/>
          <a:p>
            <a:r>
              <a:rPr lang="ru-RU" dirty="0" smtClean="0"/>
              <a:t>Так рибосомы делают белки</a:t>
            </a:r>
            <a:endParaRPr lang="ru-RU" dirty="0"/>
          </a:p>
        </p:txBody>
      </p:sp>
      <p:sp>
        <p:nvSpPr>
          <p:cNvPr id="3" name="Номер слайда 2"/>
          <p:cNvSpPr>
            <a:spLocks noGrp="1"/>
          </p:cNvSpPr>
          <p:nvPr>
            <p:ph type="sldNum" sz="quarter" idx="12"/>
          </p:nvPr>
        </p:nvSpPr>
        <p:spPr>
          <a:xfrm>
            <a:off x="6784030" y="6492875"/>
            <a:ext cx="2133600" cy="365125"/>
          </a:xfrm>
        </p:spPr>
        <p:txBody>
          <a:bodyPr/>
          <a:lstStyle/>
          <a:p>
            <a:fld id="{51B0424B-BA00-4C1D-946A-CCF19F3E8C64}" type="slidenum">
              <a:rPr lang="ru-RU" smtClean="0"/>
              <a:pPr/>
              <a:t>42</a:t>
            </a:fld>
            <a:endParaRPr lang="ru-RU"/>
          </a:p>
        </p:txBody>
      </p:sp>
      <p:grpSp>
        <p:nvGrpSpPr>
          <p:cNvPr id="9" name="Группа 8"/>
          <p:cNvGrpSpPr/>
          <p:nvPr/>
        </p:nvGrpSpPr>
        <p:grpSpPr>
          <a:xfrm>
            <a:off x="1505575" y="1408112"/>
            <a:ext cx="6231090" cy="5130800"/>
            <a:chOff x="1505575" y="1408112"/>
            <a:chExt cx="6231090" cy="5130800"/>
          </a:xfrm>
        </p:grpSpPr>
        <p:pic>
          <p:nvPicPr>
            <p:cNvPr id="5" name="Рисунок 4"/>
            <p:cNvPicPr>
              <a:picLocks noChangeAspect="1"/>
            </p:cNvPicPr>
            <p:nvPr/>
          </p:nvPicPr>
          <p:blipFill>
            <a:blip r:embed="rId2"/>
            <a:stretch>
              <a:fillRect/>
            </a:stretch>
          </p:blipFill>
          <p:spPr>
            <a:xfrm>
              <a:off x="1505575" y="1408112"/>
              <a:ext cx="6114425" cy="5130800"/>
            </a:xfrm>
            <a:prstGeom prst="rect">
              <a:avLst/>
            </a:prstGeom>
          </p:spPr>
        </p:pic>
        <p:sp>
          <p:nvSpPr>
            <p:cNvPr id="4" name="TextBox 3"/>
            <p:cNvSpPr txBox="1"/>
            <p:nvPr/>
          </p:nvSpPr>
          <p:spPr>
            <a:xfrm>
              <a:off x="5369735" y="1569326"/>
              <a:ext cx="2366930" cy="523220"/>
            </a:xfrm>
            <a:prstGeom prst="rect">
              <a:avLst/>
            </a:prstGeom>
            <a:noFill/>
          </p:spPr>
          <p:txBody>
            <a:bodyPr wrap="none" rtlCol="0">
              <a:spAutoFit/>
            </a:bodyPr>
            <a:lstStyle/>
            <a:p>
              <a:r>
                <a:rPr lang="ru-RU" sz="2800" dirty="0" smtClean="0">
                  <a:solidFill>
                    <a:schemeClr val="bg1"/>
                  </a:solidFill>
                </a:rPr>
                <a:t>аминокислота</a:t>
              </a:r>
              <a:endParaRPr lang="ru-RU" sz="2800" dirty="0">
                <a:solidFill>
                  <a:schemeClr val="bg1"/>
                </a:solidFill>
              </a:endParaRPr>
            </a:p>
          </p:txBody>
        </p:sp>
        <p:sp>
          <p:nvSpPr>
            <p:cNvPr id="6" name="TextBox 5"/>
            <p:cNvSpPr txBox="1"/>
            <p:nvPr/>
          </p:nvSpPr>
          <p:spPr>
            <a:xfrm>
              <a:off x="2114080" y="5502870"/>
              <a:ext cx="1032655" cy="523220"/>
            </a:xfrm>
            <a:prstGeom prst="rect">
              <a:avLst/>
            </a:prstGeom>
            <a:noFill/>
          </p:spPr>
          <p:txBody>
            <a:bodyPr wrap="none" rtlCol="0">
              <a:spAutoFit/>
            </a:bodyPr>
            <a:lstStyle/>
            <a:p>
              <a:r>
                <a:rPr lang="ru-RU" sz="2800" dirty="0" err="1" smtClean="0">
                  <a:solidFill>
                    <a:schemeClr val="bg1"/>
                  </a:solidFill>
                </a:rPr>
                <a:t>мРНК</a:t>
              </a:r>
              <a:endParaRPr lang="ru-RU" sz="2800" dirty="0">
                <a:solidFill>
                  <a:schemeClr val="bg1"/>
                </a:solidFill>
              </a:endParaRPr>
            </a:p>
          </p:txBody>
        </p:sp>
        <p:sp>
          <p:nvSpPr>
            <p:cNvPr id="7" name="TextBox 6"/>
            <p:cNvSpPr txBox="1"/>
            <p:nvPr/>
          </p:nvSpPr>
          <p:spPr>
            <a:xfrm rot="1258833">
              <a:off x="2621822" y="1801044"/>
              <a:ext cx="1086003" cy="523220"/>
            </a:xfrm>
            <a:prstGeom prst="rect">
              <a:avLst/>
            </a:prstGeom>
            <a:noFill/>
          </p:spPr>
          <p:txBody>
            <a:bodyPr wrap="none" rtlCol="0">
              <a:spAutoFit/>
            </a:bodyPr>
            <a:lstStyle/>
            <a:p>
              <a:r>
                <a:rPr lang="ru-RU" sz="2800" dirty="0" smtClean="0">
                  <a:solidFill>
                    <a:schemeClr val="bg1"/>
                  </a:solidFill>
                </a:rPr>
                <a:t>белок</a:t>
              </a:r>
              <a:endParaRPr lang="ru-RU" sz="2800" dirty="0">
                <a:solidFill>
                  <a:schemeClr val="bg1"/>
                </a:solidFill>
              </a:endParaRPr>
            </a:p>
          </p:txBody>
        </p:sp>
        <p:sp>
          <p:nvSpPr>
            <p:cNvPr id="8" name="TextBox 7"/>
            <p:cNvSpPr txBox="1"/>
            <p:nvPr/>
          </p:nvSpPr>
          <p:spPr>
            <a:xfrm>
              <a:off x="6138262" y="2867375"/>
              <a:ext cx="930063" cy="523220"/>
            </a:xfrm>
            <a:prstGeom prst="rect">
              <a:avLst/>
            </a:prstGeom>
            <a:noFill/>
          </p:spPr>
          <p:txBody>
            <a:bodyPr wrap="none" rtlCol="0">
              <a:spAutoFit/>
            </a:bodyPr>
            <a:lstStyle/>
            <a:p>
              <a:r>
                <a:rPr lang="ru-RU" sz="2800" dirty="0" err="1">
                  <a:solidFill>
                    <a:schemeClr val="bg1"/>
                  </a:solidFill>
                </a:rPr>
                <a:t>т</a:t>
              </a:r>
              <a:r>
                <a:rPr lang="ru-RU" sz="2800" dirty="0" err="1" smtClean="0">
                  <a:solidFill>
                    <a:schemeClr val="bg1"/>
                  </a:solidFill>
                </a:rPr>
                <a:t>РНК</a:t>
              </a:r>
              <a:endParaRPr lang="ru-RU" sz="2800" dirty="0">
                <a:solidFill>
                  <a:schemeClr val="bg1"/>
                </a:solidFill>
              </a:endParaRPr>
            </a:p>
          </p:txBody>
        </p:sp>
      </p:grpSp>
    </p:spTree>
    <p:extLst>
      <p:ext uri="{BB962C8B-B14F-4D97-AF65-F5344CB8AC3E}">
        <p14:creationId xmlns:p14="http://schemas.microsoft.com/office/powerpoint/2010/main" val="22987394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6332"/>
            <a:ext cx="8229600" cy="1143000"/>
          </a:xfrm>
        </p:spPr>
        <p:txBody>
          <a:bodyPr>
            <a:normAutofit fontScale="90000"/>
          </a:bodyPr>
          <a:lstStyle/>
          <a:p>
            <a:r>
              <a:rPr lang="ru-RU" dirty="0" smtClean="0"/>
              <a:t>Одна </a:t>
            </a:r>
            <a:r>
              <a:rPr lang="ru-RU" dirty="0" err="1" smtClean="0"/>
              <a:t>мРНК</a:t>
            </a:r>
            <a:r>
              <a:rPr lang="ru-RU" dirty="0" smtClean="0"/>
              <a:t> – один ген и один белок</a:t>
            </a:r>
            <a:endParaRPr lang="en-US"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43</a:t>
            </a:fld>
            <a:endParaRPr lang="ru-RU"/>
          </a:p>
        </p:txBody>
      </p:sp>
      <p:sp>
        <p:nvSpPr>
          <p:cNvPr id="4" name="TextBox 3"/>
          <p:cNvSpPr txBox="1"/>
          <p:nvPr/>
        </p:nvSpPr>
        <p:spPr>
          <a:xfrm>
            <a:off x="112232" y="1227382"/>
            <a:ext cx="9031768" cy="461665"/>
          </a:xfrm>
          <a:prstGeom prst="rect">
            <a:avLst/>
          </a:prstGeom>
          <a:noFill/>
        </p:spPr>
        <p:txBody>
          <a:bodyPr wrap="none" rtlCol="0">
            <a:spAutoFit/>
          </a:bodyPr>
          <a:lstStyle/>
          <a:p>
            <a:r>
              <a:rPr lang="ru-RU" sz="2400" dirty="0" smtClean="0"/>
              <a:t>У человека и других эукариот. Бывают исключения, но они редки!!!</a:t>
            </a:r>
            <a:endParaRPr lang="en-US" sz="2400" dirty="0"/>
          </a:p>
        </p:txBody>
      </p:sp>
      <p:pic>
        <p:nvPicPr>
          <p:cNvPr id="1026" name="Picture 2" descr="https://upload.wikimedia.org/wikipedia/commons/thumb/3/39/Mature_human_mRNA.svg/600px-Mature_human_mRNA.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235" y="1999153"/>
            <a:ext cx="8641125" cy="16007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26355" y="3167390"/>
            <a:ext cx="3647152" cy="261610"/>
          </a:xfrm>
          <a:prstGeom prst="rect">
            <a:avLst/>
          </a:prstGeom>
          <a:noFill/>
        </p:spPr>
        <p:txBody>
          <a:bodyPr wrap="none" rtlCol="0">
            <a:spAutoFit/>
          </a:bodyPr>
          <a:lstStyle/>
          <a:p>
            <a:r>
              <a:rPr lang="en-US" sz="1100" dirty="0"/>
              <a:t>https://</a:t>
            </a:r>
            <a:r>
              <a:rPr lang="en-US" sz="1100" dirty="0" smtClean="0"/>
              <a:t>ru.wikipedia.org/wiki/</a:t>
            </a:r>
            <a:r>
              <a:rPr lang="ru-RU" sz="1100" dirty="0" err="1"/>
              <a:t>Матричная_РНК#Трансляция</a:t>
            </a:r>
            <a:endParaRPr lang="en-US" sz="1100" dirty="0"/>
          </a:p>
        </p:txBody>
      </p:sp>
      <p:sp>
        <p:nvSpPr>
          <p:cNvPr id="6" name="TextBox 5"/>
          <p:cNvSpPr txBox="1"/>
          <p:nvPr/>
        </p:nvSpPr>
        <p:spPr>
          <a:xfrm>
            <a:off x="244864" y="3933802"/>
            <a:ext cx="8654272" cy="2677656"/>
          </a:xfrm>
          <a:prstGeom prst="rect">
            <a:avLst/>
          </a:prstGeom>
          <a:noFill/>
        </p:spPr>
        <p:txBody>
          <a:bodyPr wrap="square" rtlCol="0">
            <a:spAutoFit/>
          </a:bodyPr>
          <a:lstStyle/>
          <a:p>
            <a:r>
              <a:rPr lang="ru-RU" sz="2400" dirty="0" smtClean="0"/>
              <a:t>* Малая </a:t>
            </a:r>
            <a:r>
              <a:rPr lang="ru-RU" sz="2400" dirty="0"/>
              <a:t>с</a:t>
            </a:r>
            <a:r>
              <a:rPr lang="ru-RU" sz="2400" dirty="0" smtClean="0"/>
              <a:t>убъединица рибосомы узнает </a:t>
            </a:r>
            <a:r>
              <a:rPr lang="ru-RU" sz="2400" dirty="0" err="1" smtClean="0"/>
              <a:t>кэп</a:t>
            </a:r>
            <a:r>
              <a:rPr lang="ru-RU" sz="2400" dirty="0" smtClean="0"/>
              <a:t> и сканирует </a:t>
            </a:r>
            <a:r>
              <a:rPr lang="ru-RU" sz="2400" dirty="0" err="1" smtClean="0"/>
              <a:t>мРНК</a:t>
            </a:r>
            <a:r>
              <a:rPr lang="ru-RU" sz="2400" dirty="0" smtClean="0"/>
              <a:t> </a:t>
            </a:r>
          </a:p>
          <a:p>
            <a:r>
              <a:rPr lang="ru-RU" sz="2400" dirty="0" smtClean="0"/>
              <a:t>до появления кодона А</a:t>
            </a:r>
            <a:r>
              <a:rPr lang="en-US" sz="2400" dirty="0" smtClean="0"/>
              <a:t>TG.</a:t>
            </a:r>
            <a:br>
              <a:rPr lang="en-US" sz="2400" dirty="0" smtClean="0"/>
            </a:br>
            <a:r>
              <a:rPr lang="ru-RU" sz="2400" dirty="0" smtClean="0"/>
              <a:t>Причем не просто </a:t>
            </a:r>
            <a:r>
              <a:rPr lang="en-US" sz="2400" dirty="0" smtClean="0"/>
              <a:t>ATG, </a:t>
            </a:r>
            <a:r>
              <a:rPr lang="ru-RU" sz="2400" dirty="0" smtClean="0"/>
              <a:t>а </a:t>
            </a:r>
            <a:r>
              <a:rPr lang="en-US" sz="2400" dirty="0" smtClean="0"/>
              <a:t>ATG </a:t>
            </a:r>
            <a:r>
              <a:rPr lang="ru-RU" sz="2400" dirty="0" smtClean="0"/>
              <a:t>в подходящем окружении, </a:t>
            </a:r>
            <a:br>
              <a:rPr lang="ru-RU" sz="2400" dirty="0" smtClean="0"/>
            </a:br>
            <a:r>
              <a:rPr lang="ru-RU" sz="2400" dirty="0" smtClean="0"/>
              <a:t>так называемая последовательность К</a:t>
            </a:r>
            <a:r>
              <a:rPr lang="en-US" sz="2400" dirty="0" smtClean="0"/>
              <a:t>ó</a:t>
            </a:r>
            <a:r>
              <a:rPr lang="ru-RU" sz="2400" dirty="0" err="1" smtClean="0"/>
              <a:t>зак</a:t>
            </a:r>
            <a:endParaRPr lang="en-US" sz="2400" dirty="0" smtClean="0"/>
          </a:p>
          <a:p>
            <a:endParaRPr lang="en-US" sz="2400" dirty="0"/>
          </a:p>
          <a:p>
            <a:r>
              <a:rPr lang="ru-RU" sz="2400" dirty="0" smtClean="0"/>
              <a:t>* </a:t>
            </a:r>
            <a:r>
              <a:rPr lang="en-US" sz="2400" dirty="0" smtClean="0"/>
              <a:t>C ATG </a:t>
            </a:r>
            <a:r>
              <a:rPr lang="ru-RU" sz="2400" dirty="0" smtClean="0"/>
              <a:t>начинается синтез белка рибосомой, по кодонам.</a:t>
            </a:r>
            <a:br>
              <a:rPr lang="ru-RU" sz="2400" dirty="0" smtClean="0"/>
            </a:br>
            <a:r>
              <a:rPr lang="ru-RU" sz="2400" dirty="0" smtClean="0"/>
              <a:t>Заканчивается на стоп кодоне.</a:t>
            </a:r>
            <a:endParaRPr lang="en-US" sz="2400" dirty="0"/>
          </a:p>
        </p:txBody>
      </p:sp>
    </p:spTree>
    <p:extLst>
      <p:ext uri="{BB962C8B-B14F-4D97-AF65-F5344CB8AC3E}">
        <p14:creationId xmlns:p14="http://schemas.microsoft.com/office/powerpoint/2010/main" val="12575918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1923" y="202980"/>
            <a:ext cx="8229600" cy="1728225"/>
          </a:xfrm>
        </p:spPr>
        <p:txBody>
          <a:bodyPr>
            <a:normAutofit fontScale="90000"/>
          </a:bodyPr>
          <a:lstStyle/>
          <a:p>
            <a:pPr algn="l"/>
            <a:r>
              <a:rPr lang="ru-RU" sz="3600" dirty="0" smtClean="0"/>
              <a:t>Ген </a:t>
            </a:r>
            <a:r>
              <a:rPr lang="en-US" sz="3600" dirty="0" smtClean="0"/>
              <a:t>ORF1a </a:t>
            </a:r>
            <a:r>
              <a:rPr lang="ru-RU" sz="3600" dirty="0" smtClean="0"/>
              <a:t>заканчивается стоп-кодоном, как положено. </a:t>
            </a:r>
            <a:br>
              <a:rPr lang="ru-RU" sz="3600" dirty="0" smtClean="0"/>
            </a:br>
            <a:r>
              <a:rPr lang="ru-RU" sz="3600" dirty="0" smtClean="0"/>
              <a:t>Так и транслируется рибосомой человека</a:t>
            </a:r>
            <a:endParaRPr lang="en-US" sz="36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44</a:t>
            </a:fld>
            <a:endParaRPr lang="ru-RU"/>
          </a:p>
        </p:txBody>
      </p:sp>
      <p:grpSp>
        <p:nvGrpSpPr>
          <p:cNvPr id="6" name="Группа 5"/>
          <p:cNvGrpSpPr/>
          <p:nvPr/>
        </p:nvGrpSpPr>
        <p:grpSpPr>
          <a:xfrm>
            <a:off x="309045" y="1931709"/>
            <a:ext cx="7559048" cy="3686274"/>
            <a:chOff x="60952" y="2866053"/>
            <a:chExt cx="7559048" cy="3686274"/>
          </a:xfrm>
        </p:grpSpPr>
        <p:pic>
          <p:nvPicPr>
            <p:cNvPr id="5" name="Рисунок 4"/>
            <p:cNvPicPr>
              <a:picLocks noChangeAspect="1"/>
            </p:cNvPicPr>
            <p:nvPr/>
          </p:nvPicPr>
          <p:blipFill>
            <a:blip r:embed="rId2"/>
            <a:stretch>
              <a:fillRect/>
            </a:stretch>
          </p:blipFill>
          <p:spPr>
            <a:xfrm>
              <a:off x="1352941" y="2866053"/>
              <a:ext cx="6267059" cy="3686274"/>
            </a:xfrm>
            <a:prstGeom prst="rect">
              <a:avLst/>
            </a:prstGeom>
          </p:spPr>
        </p:pic>
        <p:sp>
          <p:nvSpPr>
            <p:cNvPr id="3" name="Выноска 1 2"/>
            <p:cNvSpPr/>
            <p:nvPr/>
          </p:nvSpPr>
          <p:spPr>
            <a:xfrm>
              <a:off x="78615" y="5080415"/>
              <a:ext cx="914400" cy="348045"/>
            </a:xfrm>
            <a:prstGeom prst="borderCallout1">
              <a:avLst>
                <a:gd name="adj1" fmla="val 47083"/>
                <a:gd name="adj2" fmla="val 95589"/>
                <a:gd name="adj3" fmla="val 45531"/>
                <a:gd name="adj4" fmla="val 1440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ORF1a</a:t>
              </a:r>
              <a:endParaRPr lang="en-US" dirty="0"/>
            </a:p>
          </p:txBody>
        </p:sp>
        <p:sp>
          <p:nvSpPr>
            <p:cNvPr id="7" name="Выноска 1 6"/>
            <p:cNvSpPr/>
            <p:nvPr/>
          </p:nvSpPr>
          <p:spPr>
            <a:xfrm>
              <a:off x="60952" y="3979798"/>
              <a:ext cx="914400" cy="348045"/>
            </a:xfrm>
            <a:prstGeom prst="borderCallout1">
              <a:avLst>
                <a:gd name="adj1" fmla="val 47083"/>
                <a:gd name="adj2" fmla="val 95589"/>
                <a:gd name="adj3" fmla="val 45531"/>
                <a:gd name="adj4" fmla="val 1440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ORF1ab</a:t>
              </a:r>
              <a:endParaRPr lang="en-US" dirty="0"/>
            </a:p>
          </p:txBody>
        </p:sp>
      </p:grpSp>
      <p:sp>
        <p:nvSpPr>
          <p:cNvPr id="8" name="Заголовок 1"/>
          <p:cNvSpPr txBox="1">
            <a:spLocks/>
          </p:cNvSpPr>
          <p:nvPr/>
        </p:nvSpPr>
        <p:spPr>
          <a:xfrm>
            <a:off x="439483" y="5733300"/>
            <a:ext cx="8229600" cy="75257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600" dirty="0" smtClean="0"/>
              <a:t>Как же транслируется ген </a:t>
            </a:r>
            <a:r>
              <a:rPr lang="en-US" sz="3600" dirty="0" smtClean="0"/>
              <a:t>ORF1ab</a:t>
            </a:r>
            <a:r>
              <a:rPr lang="ru-RU" sz="3600" dirty="0" smtClean="0"/>
              <a:t>???</a:t>
            </a:r>
            <a:endParaRPr lang="en-US" sz="3600" dirty="0"/>
          </a:p>
        </p:txBody>
      </p:sp>
    </p:spTree>
    <p:extLst>
      <p:ext uri="{BB962C8B-B14F-4D97-AF65-F5344CB8AC3E}">
        <p14:creationId xmlns:p14="http://schemas.microsoft.com/office/powerpoint/2010/main" val="8850721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9242"/>
            <a:ext cx="9144000" cy="1708343"/>
          </a:xfrm>
        </p:spPr>
        <p:txBody>
          <a:bodyPr>
            <a:normAutofit fontScale="90000"/>
          </a:bodyPr>
          <a:lstStyle/>
          <a:p>
            <a:pPr algn="l"/>
            <a:r>
              <a:rPr lang="ru-RU" sz="3600" dirty="0" smtClean="0"/>
              <a:t>Не бывает правил без исключений!</a:t>
            </a:r>
            <a:r>
              <a:rPr lang="en-US" sz="3600" dirty="0" smtClean="0"/>
              <a:t/>
            </a:r>
            <a:br>
              <a:rPr lang="en-US" sz="3600" dirty="0" smtClean="0"/>
            </a:br>
            <a:r>
              <a:rPr lang="ru-RU" sz="2700" u="sng" dirty="0" smtClean="0"/>
              <a:t>Программируемый</a:t>
            </a:r>
            <a:r>
              <a:rPr lang="ru-RU" sz="2700" dirty="0" smtClean="0"/>
              <a:t> </a:t>
            </a:r>
            <a:r>
              <a:rPr lang="ru-RU" sz="2700" dirty="0" err="1" smtClean="0"/>
              <a:t>рибосомный</a:t>
            </a:r>
            <a:r>
              <a:rPr lang="ru-RU" sz="2700" dirty="0" smtClean="0"/>
              <a:t> сдвиг. </a:t>
            </a:r>
            <a:br>
              <a:rPr lang="ru-RU" sz="2700" dirty="0" smtClean="0"/>
            </a:br>
            <a:r>
              <a:rPr lang="ru-RU" sz="2700" dirty="0" smtClean="0"/>
              <a:t>Рибосома останавливается из-за шпильки на РНК</a:t>
            </a:r>
            <a:br>
              <a:rPr lang="ru-RU" sz="2700" dirty="0" smtClean="0"/>
            </a:br>
            <a:r>
              <a:rPr lang="ru-RU" sz="2700" dirty="0" smtClean="0"/>
              <a:t> и </a:t>
            </a:r>
            <a:r>
              <a:rPr lang="en-US" sz="2700" dirty="0" smtClean="0"/>
              <a:t>slippery sequence</a:t>
            </a:r>
            <a:r>
              <a:rPr lang="ru-RU" sz="2700" dirty="0" smtClean="0"/>
              <a:t>. Отскакивает на ОДИН нуклеотид(букву).</a:t>
            </a:r>
            <a:r>
              <a:rPr lang="en-US" sz="2700" dirty="0" smtClean="0"/>
              <a:t> </a:t>
            </a:r>
            <a:r>
              <a:rPr lang="ru-RU" sz="2700" dirty="0" smtClean="0"/>
              <a:t>И продолжает синтез белка</a:t>
            </a:r>
            <a:endParaRPr lang="en-US" sz="31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45</a:t>
            </a:fld>
            <a:endParaRPr lang="ru-RU"/>
          </a:p>
        </p:txBody>
      </p:sp>
      <p:sp>
        <p:nvSpPr>
          <p:cNvPr id="8" name="Заголовок 1"/>
          <p:cNvSpPr txBox="1">
            <a:spLocks/>
          </p:cNvSpPr>
          <p:nvPr/>
        </p:nvSpPr>
        <p:spPr>
          <a:xfrm>
            <a:off x="439483" y="5733300"/>
            <a:ext cx="8229600" cy="75257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p>
        </p:txBody>
      </p:sp>
      <p:sp>
        <p:nvSpPr>
          <p:cNvPr id="9" name="AutoShape 4" descr="Image result for frameshif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4" descr="Image result for frameshifting S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30" y="2008015"/>
            <a:ext cx="4877435" cy="18700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6" descr="Image result for frameshifting SARS"/>
          <p:cNvPicPr>
            <a:picLocks noChangeAspect="1" noChangeArrowheads="1"/>
          </p:cNvPicPr>
          <p:nvPr/>
        </p:nvPicPr>
        <p:blipFill rotWithShape="1">
          <a:blip r:embed="rId3">
            <a:extLst>
              <a:ext uri="{28A0092B-C50C-407E-A947-70E740481C1C}">
                <a14:useLocalDpi xmlns:a14="http://schemas.microsoft.com/office/drawing/2010/main" val="0"/>
              </a:ext>
            </a:extLst>
          </a:blip>
          <a:srcRect l="-1" r="43138"/>
          <a:stretch/>
        </p:blipFill>
        <p:spPr bwMode="auto">
          <a:xfrm>
            <a:off x="5455315" y="2030514"/>
            <a:ext cx="3226020" cy="42275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frameshif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815" y="4235505"/>
            <a:ext cx="2512472" cy="23728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7644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58037"/>
          </a:xfrm>
        </p:spPr>
        <p:txBody>
          <a:bodyPr>
            <a:normAutofit fontScale="90000"/>
          </a:bodyPr>
          <a:lstStyle/>
          <a:p>
            <a:r>
              <a:rPr lang="ru-RU" dirty="0" smtClean="0"/>
              <a:t>Продукты генов </a:t>
            </a:r>
            <a:r>
              <a:rPr lang="en-US" dirty="0" smtClean="0"/>
              <a:t>ORF1ab </a:t>
            </a:r>
            <a:r>
              <a:rPr lang="ru-RU" dirty="0" smtClean="0"/>
              <a:t>и </a:t>
            </a:r>
            <a:r>
              <a:rPr lang="en-US" dirty="0" smtClean="0"/>
              <a:t>ORF1a</a:t>
            </a:r>
            <a:r>
              <a:rPr lang="ru-RU" dirty="0" smtClean="0"/>
              <a:t/>
            </a:r>
            <a:br>
              <a:rPr lang="ru-RU" dirty="0" smtClean="0"/>
            </a:br>
            <a:r>
              <a:rPr lang="ru-RU" sz="2700" dirty="0" smtClean="0"/>
              <a:t>на рис </a:t>
            </a:r>
            <a:r>
              <a:rPr lang="ru-RU" sz="2700" dirty="0" err="1" smtClean="0"/>
              <a:t>полипротеины</a:t>
            </a:r>
            <a:r>
              <a:rPr lang="ru-RU" sz="2700" dirty="0" smtClean="0"/>
              <a:t> другого вируса - ВИЧ</a:t>
            </a:r>
            <a:endParaRPr lang="en-US" sz="2700"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46</a:t>
            </a:fld>
            <a:endParaRPr lang="ru-RU"/>
          </a:p>
        </p:txBody>
      </p:sp>
      <p:sp>
        <p:nvSpPr>
          <p:cNvPr id="5" name="TextBox 4"/>
          <p:cNvSpPr txBox="1"/>
          <p:nvPr/>
        </p:nvSpPr>
        <p:spPr>
          <a:xfrm>
            <a:off x="6837896" y="2276850"/>
            <a:ext cx="2150680" cy="1754326"/>
          </a:xfrm>
          <a:prstGeom prst="rect">
            <a:avLst/>
          </a:prstGeom>
          <a:noFill/>
        </p:spPr>
        <p:txBody>
          <a:bodyPr wrap="square" rtlCol="0">
            <a:spAutoFit/>
          </a:bodyPr>
          <a:lstStyle/>
          <a:p>
            <a:r>
              <a:rPr lang="ru-RU" dirty="0" smtClean="0"/>
              <a:t>Большие белки – </a:t>
            </a:r>
            <a:r>
              <a:rPr lang="ru-RU" dirty="0" err="1" smtClean="0"/>
              <a:t>полипротеины</a:t>
            </a:r>
            <a:r>
              <a:rPr lang="ru-RU" dirty="0" smtClean="0"/>
              <a:t>.</a:t>
            </a:r>
          </a:p>
          <a:p>
            <a:endParaRPr lang="ru-RU" dirty="0"/>
          </a:p>
          <a:p>
            <a:r>
              <a:rPr lang="ru-RU" dirty="0" smtClean="0"/>
              <a:t>Они сами себя разрезают на отдельные белки</a:t>
            </a:r>
            <a:endParaRPr lang="en-US" dirty="0"/>
          </a:p>
        </p:txBody>
      </p:sp>
      <p:pic>
        <p:nvPicPr>
          <p:cNvPr id="4104" name="Picture 8" descr="Image result for polyprot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235" y="1417638"/>
            <a:ext cx="6429258" cy="41183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5674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47</a:t>
            </a:fld>
            <a:endParaRPr lang="ru-RU"/>
          </a:p>
        </p:txBody>
      </p:sp>
      <p:pic>
        <p:nvPicPr>
          <p:cNvPr id="3" name="Picture 10" descr="Image result for polyprotein S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55" y="182561"/>
            <a:ext cx="8498806" cy="635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9503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2822"/>
          </a:xfrm>
        </p:spPr>
        <p:txBody>
          <a:bodyPr>
            <a:normAutofit fontScale="90000"/>
          </a:bodyPr>
          <a:lstStyle/>
          <a:p>
            <a:r>
              <a:rPr lang="ru-RU" dirty="0" smtClean="0"/>
              <a:t>Функции некоторых ранних белков</a:t>
            </a:r>
            <a:endParaRPr lang="en-US"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4009063288"/>
              </p:ext>
            </p:extLst>
          </p:nvPr>
        </p:nvGraphicFramePr>
        <p:xfrm>
          <a:off x="117020" y="710325"/>
          <a:ext cx="8998020" cy="5752670"/>
        </p:xfrm>
        <a:graphic>
          <a:graphicData uri="http://schemas.openxmlformats.org/drawingml/2006/table">
            <a:tbl>
              <a:tblPr firstRow="1" bandRow="1"/>
              <a:tblGrid>
                <a:gridCol w="1144588">
                  <a:extLst>
                    <a:ext uri="{9D8B030D-6E8A-4147-A177-3AD203B41FA5}">
                      <a16:colId xmlns:a16="http://schemas.microsoft.com/office/drawing/2014/main" xmlns="" val="586344044"/>
                    </a:ext>
                  </a:extLst>
                </a:gridCol>
                <a:gridCol w="1286177">
                  <a:extLst>
                    <a:ext uri="{9D8B030D-6E8A-4147-A177-3AD203B41FA5}">
                      <a16:colId xmlns:a16="http://schemas.microsoft.com/office/drawing/2014/main" xmlns="" val="3636672779"/>
                    </a:ext>
                  </a:extLst>
                </a:gridCol>
                <a:gridCol w="6567255">
                  <a:extLst>
                    <a:ext uri="{9D8B030D-6E8A-4147-A177-3AD203B41FA5}">
                      <a16:colId xmlns:a16="http://schemas.microsoft.com/office/drawing/2014/main" xmlns="" val="493638716"/>
                    </a:ext>
                  </a:extLst>
                </a:gridCol>
              </a:tblGrid>
              <a:tr h="370840">
                <a:tc>
                  <a:txBody>
                    <a:bodyPr/>
                    <a:lstStyle/>
                    <a:p>
                      <a:pPr algn="l" fontAlgn="t"/>
                      <a:r>
                        <a:rPr lang="en-US" sz="2400" b="0" i="0" u="none" strike="noStrike" dirty="0">
                          <a:solidFill>
                            <a:srgbClr val="333333"/>
                          </a:solidFill>
                          <a:effectLst/>
                          <a:latin typeface="Segoe UI" panose="020B0502040204020203" pitchFamily="34" charset="0"/>
                        </a:rPr>
                        <a:t>Name</a:t>
                      </a:r>
                    </a:p>
                  </a:txBody>
                  <a:tcPr marL="6350" marR="6350" marT="6350" marB="0"/>
                </a:tc>
                <a:tc>
                  <a:txBody>
                    <a:bodyPr/>
                    <a:lstStyle/>
                    <a:p>
                      <a:pPr algn="l" fontAlgn="t"/>
                      <a:r>
                        <a:rPr lang="ru-RU" sz="2400" b="0" i="0" u="none" strike="noStrike" dirty="0" smtClean="0">
                          <a:solidFill>
                            <a:srgbClr val="333333"/>
                          </a:solidFill>
                          <a:effectLst/>
                          <a:latin typeface="Segoe UI" panose="020B0502040204020203" pitchFamily="34" charset="0"/>
                        </a:rPr>
                        <a:t>Число а/к</a:t>
                      </a:r>
                      <a:endParaRPr lang="en-US" sz="2400" b="0" i="0" u="none" strike="noStrike" dirty="0">
                        <a:solidFill>
                          <a:srgbClr val="333333"/>
                        </a:solidFill>
                        <a:effectLst/>
                        <a:latin typeface="Segoe UI" panose="020B0502040204020203" pitchFamily="34" charset="0"/>
                      </a:endParaRPr>
                    </a:p>
                  </a:txBody>
                  <a:tcPr marL="6350" marR="6350" marT="6350" marB="0"/>
                </a:tc>
                <a:tc>
                  <a:txBody>
                    <a:bodyPr/>
                    <a:lstStyle/>
                    <a:p>
                      <a:pPr algn="l" fontAlgn="t"/>
                      <a:r>
                        <a:rPr lang="ru-RU" sz="2400" b="0" i="0" u="none" strike="noStrike" dirty="0">
                          <a:solidFill>
                            <a:srgbClr val="333333"/>
                          </a:solidFill>
                          <a:effectLst/>
                          <a:latin typeface="Segoe UI" panose="020B0502040204020203" pitchFamily="34" charset="0"/>
                        </a:rPr>
                        <a:t>зачем нужен</a:t>
                      </a:r>
                    </a:p>
                  </a:txBody>
                  <a:tcPr marL="6350" marR="6350" marT="6350" marB="0"/>
                </a:tc>
                <a:extLst>
                  <a:ext uri="{0D108BD9-81ED-4DB2-BD59-A6C34878D82A}">
                    <a16:rowId xmlns:a16="http://schemas.microsoft.com/office/drawing/2014/main" xmlns="" val="156105552"/>
                  </a:ext>
                </a:extLst>
              </a:tr>
              <a:tr h="675035">
                <a:tc>
                  <a:txBody>
                    <a:bodyPr/>
                    <a:lstStyle/>
                    <a:p>
                      <a:pPr algn="l" fontAlgn="t"/>
                      <a:r>
                        <a:rPr lang="en-US" sz="2400" b="0" i="0" u="none" strike="noStrike" dirty="0">
                          <a:solidFill>
                            <a:srgbClr val="333333"/>
                          </a:solidFill>
                          <a:effectLst/>
                          <a:latin typeface="Segoe UI" panose="020B0502040204020203" pitchFamily="34" charset="0"/>
                        </a:rPr>
                        <a:t>NSP1</a:t>
                      </a:r>
                    </a:p>
                  </a:txBody>
                  <a:tcPr marL="6350" marR="6350" marT="6350" marB="0"/>
                </a:tc>
                <a:tc>
                  <a:txBody>
                    <a:bodyPr/>
                    <a:lstStyle/>
                    <a:p>
                      <a:pPr algn="l" fontAlgn="t"/>
                      <a:r>
                        <a:rPr lang="ru-RU" sz="2400" b="0" i="0" u="none" strike="noStrike" dirty="0">
                          <a:solidFill>
                            <a:srgbClr val="333333"/>
                          </a:solidFill>
                          <a:effectLst/>
                          <a:latin typeface="Segoe UI" panose="020B0502040204020203" pitchFamily="34" charset="0"/>
                        </a:rPr>
                        <a:t>180</a:t>
                      </a:r>
                    </a:p>
                  </a:txBody>
                  <a:tcPr marL="6350" marR="6350" marT="6350" marB="0"/>
                </a:tc>
                <a:tc>
                  <a:txBody>
                    <a:bodyPr/>
                    <a:lstStyle/>
                    <a:p>
                      <a:pPr algn="l" fontAlgn="t"/>
                      <a:r>
                        <a:rPr lang="ru-RU" sz="2400" b="0" i="0" u="none" strike="noStrike">
                          <a:solidFill>
                            <a:srgbClr val="333333"/>
                          </a:solidFill>
                          <a:effectLst/>
                          <a:latin typeface="Segoe UI" panose="020B0502040204020203" pitchFamily="34" charset="0"/>
                        </a:rPr>
                        <a:t>Деградирует некоторые хозяйские РНК</a:t>
                      </a:r>
                    </a:p>
                  </a:txBody>
                  <a:tcPr marL="6350" marR="6350" marT="6350" marB="0"/>
                </a:tc>
                <a:extLst>
                  <a:ext uri="{0D108BD9-81ED-4DB2-BD59-A6C34878D82A}">
                    <a16:rowId xmlns:a16="http://schemas.microsoft.com/office/drawing/2014/main" xmlns="" val="2005713942"/>
                  </a:ext>
                </a:extLst>
              </a:tr>
              <a:tr h="614480">
                <a:tc>
                  <a:txBody>
                    <a:bodyPr/>
                    <a:lstStyle/>
                    <a:p>
                      <a:pPr algn="l" fontAlgn="t"/>
                      <a:r>
                        <a:rPr lang="en-US" sz="2400" b="0" i="0" u="none" strike="noStrike" dirty="0">
                          <a:solidFill>
                            <a:srgbClr val="333333"/>
                          </a:solidFill>
                          <a:effectLst/>
                          <a:latin typeface="Segoe UI" panose="020B0502040204020203" pitchFamily="34" charset="0"/>
                        </a:rPr>
                        <a:t>NSP3a</a:t>
                      </a:r>
                    </a:p>
                  </a:txBody>
                  <a:tcPr marL="6350" marR="6350" marT="6350" marB="0"/>
                </a:tc>
                <a:tc>
                  <a:txBody>
                    <a:bodyPr/>
                    <a:lstStyle/>
                    <a:p>
                      <a:pPr algn="l" fontAlgn="t"/>
                      <a:r>
                        <a:rPr lang="ru-RU" sz="2400" b="0" i="0" u="none" strike="noStrike" dirty="0">
                          <a:solidFill>
                            <a:srgbClr val="333333"/>
                          </a:solidFill>
                          <a:effectLst/>
                          <a:latin typeface="Segoe UI" panose="020B0502040204020203" pitchFamily="34" charset="0"/>
                        </a:rPr>
                        <a:t>1945</a:t>
                      </a:r>
                    </a:p>
                  </a:txBody>
                  <a:tcPr marL="6350" marR="6350" marT="6350" marB="0"/>
                </a:tc>
                <a:tc>
                  <a:txBody>
                    <a:bodyPr/>
                    <a:lstStyle/>
                    <a:p>
                      <a:pPr algn="l" fontAlgn="t"/>
                      <a:r>
                        <a:rPr lang="ru-RU" sz="2400" b="0" i="0" u="none" strike="noStrike">
                          <a:solidFill>
                            <a:srgbClr val="333333"/>
                          </a:solidFill>
                          <a:effectLst/>
                          <a:latin typeface="Segoe UI" panose="020B0502040204020203" pitchFamily="34" charset="0"/>
                        </a:rPr>
                        <a:t>Протеиназа, отрезает nsp1, nsp2, nsp3</a:t>
                      </a:r>
                    </a:p>
                  </a:txBody>
                  <a:tcPr marL="6350" marR="6350" marT="6350" marB="0"/>
                </a:tc>
                <a:extLst>
                  <a:ext uri="{0D108BD9-81ED-4DB2-BD59-A6C34878D82A}">
                    <a16:rowId xmlns:a16="http://schemas.microsoft.com/office/drawing/2014/main" xmlns="" val="132863008"/>
                  </a:ext>
                </a:extLst>
              </a:tr>
              <a:tr h="614480">
                <a:tc>
                  <a:txBody>
                    <a:bodyPr/>
                    <a:lstStyle/>
                    <a:p>
                      <a:pPr algn="l" fontAlgn="t"/>
                      <a:r>
                        <a:rPr lang="en-US" sz="2400" b="0" i="0" u="none" strike="noStrike" dirty="0">
                          <a:solidFill>
                            <a:srgbClr val="333333"/>
                          </a:solidFill>
                          <a:effectLst/>
                          <a:latin typeface="Segoe UI" panose="020B0502040204020203" pitchFamily="34" charset="0"/>
                        </a:rPr>
                        <a:t>NSP5a</a:t>
                      </a:r>
                    </a:p>
                  </a:txBody>
                  <a:tcPr marL="6350" marR="6350" marT="6350" marB="0"/>
                </a:tc>
                <a:tc>
                  <a:txBody>
                    <a:bodyPr/>
                    <a:lstStyle/>
                    <a:p>
                      <a:pPr algn="l" fontAlgn="t"/>
                      <a:r>
                        <a:rPr lang="ru-RU" sz="2400" b="0" i="0" u="none" strike="noStrike" dirty="0">
                          <a:solidFill>
                            <a:srgbClr val="333333"/>
                          </a:solidFill>
                          <a:effectLst/>
                          <a:latin typeface="Segoe UI" panose="020B0502040204020203" pitchFamily="34" charset="0"/>
                        </a:rPr>
                        <a:t>306</a:t>
                      </a:r>
                    </a:p>
                  </a:txBody>
                  <a:tcPr marL="6350" marR="6350" marT="6350" marB="0"/>
                </a:tc>
                <a:tc>
                  <a:txBody>
                    <a:bodyPr/>
                    <a:lstStyle/>
                    <a:p>
                      <a:pPr algn="l" fontAlgn="t"/>
                      <a:r>
                        <a:rPr lang="ru-RU" sz="2400" b="0" i="0" u="none" strike="noStrike" dirty="0" err="1">
                          <a:solidFill>
                            <a:srgbClr val="333333"/>
                          </a:solidFill>
                          <a:effectLst/>
                          <a:latin typeface="Segoe UI" panose="020B0502040204020203" pitchFamily="34" charset="0"/>
                        </a:rPr>
                        <a:t>Протеиназа</a:t>
                      </a:r>
                      <a:r>
                        <a:rPr lang="ru-RU" sz="2400" b="0" i="0" u="none" strike="noStrike" dirty="0">
                          <a:solidFill>
                            <a:srgbClr val="333333"/>
                          </a:solidFill>
                          <a:effectLst/>
                          <a:latin typeface="Segoe UI" panose="020B0502040204020203" pitchFamily="34" charset="0"/>
                        </a:rPr>
                        <a:t>, режет </a:t>
                      </a:r>
                      <a:r>
                        <a:rPr lang="ru-RU" sz="2400" b="0" i="0" u="none" strike="noStrike" dirty="0" err="1">
                          <a:solidFill>
                            <a:srgbClr val="333333"/>
                          </a:solidFill>
                          <a:effectLst/>
                          <a:latin typeface="Segoe UI" panose="020B0502040204020203" pitchFamily="34" charset="0"/>
                        </a:rPr>
                        <a:t>полипротеин</a:t>
                      </a:r>
                      <a:r>
                        <a:rPr lang="ru-RU" sz="2400" b="0" i="0" u="none" strike="noStrike" dirty="0">
                          <a:solidFill>
                            <a:srgbClr val="333333"/>
                          </a:solidFill>
                          <a:effectLst/>
                          <a:latin typeface="Segoe UI" panose="020B0502040204020203" pitchFamily="34" charset="0"/>
                        </a:rPr>
                        <a:t> в 11 местах</a:t>
                      </a:r>
                    </a:p>
                  </a:txBody>
                  <a:tcPr marL="6350" marR="6350" marT="6350" marB="0"/>
                </a:tc>
                <a:extLst>
                  <a:ext uri="{0D108BD9-81ED-4DB2-BD59-A6C34878D82A}">
                    <a16:rowId xmlns:a16="http://schemas.microsoft.com/office/drawing/2014/main" xmlns="" val="4170608004"/>
                  </a:ext>
                </a:extLst>
              </a:tr>
              <a:tr h="537670">
                <a:tc>
                  <a:txBody>
                    <a:bodyPr/>
                    <a:lstStyle/>
                    <a:p>
                      <a:pPr algn="l" fontAlgn="t"/>
                      <a:r>
                        <a:rPr lang="en-US" sz="2400" b="0" i="0" u="none" strike="noStrike" dirty="0">
                          <a:solidFill>
                            <a:srgbClr val="333333"/>
                          </a:solidFill>
                          <a:effectLst/>
                          <a:latin typeface="Segoe UI" panose="020B0502040204020203" pitchFamily="34" charset="0"/>
                        </a:rPr>
                        <a:t>NSP8</a:t>
                      </a:r>
                    </a:p>
                  </a:txBody>
                  <a:tcPr marL="6350" marR="6350" marT="6350" marB="0"/>
                </a:tc>
                <a:tc>
                  <a:txBody>
                    <a:bodyPr/>
                    <a:lstStyle/>
                    <a:p>
                      <a:pPr algn="l" fontAlgn="t"/>
                      <a:r>
                        <a:rPr lang="ru-RU" sz="2400" b="0" i="0" u="none" strike="noStrike" dirty="0">
                          <a:solidFill>
                            <a:srgbClr val="333333"/>
                          </a:solidFill>
                          <a:effectLst/>
                          <a:latin typeface="Segoe UI" panose="020B0502040204020203" pitchFamily="34" charset="0"/>
                        </a:rPr>
                        <a:t>198</a:t>
                      </a:r>
                    </a:p>
                  </a:txBody>
                  <a:tcPr marL="6350" marR="6350" marT="6350" marB="0"/>
                </a:tc>
                <a:tc>
                  <a:txBody>
                    <a:bodyPr/>
                    <a:lstStyle/>
                    <a:p>
                      <a:pPr algn="l" fontAlgn="t"/>
                      <a:r>
                        <a:rPr lang="ru-RU" sz="2400" b="0" i="0" u="none" strike="noStrike" dirty="0" smtClean="0">
                          <a:solidFill>
                            <a:srgbClr val="333333"/>
                          </a:solidFill>
                          <a:effectLst/>
                          <a:latin typeface="Segoe UI" panose="020B0502040204020203" pitchFamily="34" charset="0"/>
                        </a:rPr>
                        <a:t>Помогает </a:t>
                      </a:r>
                      <a:r>
                        <a:rPr lang="ru-RU" sz="2400" b="0" i="0" u="none" strike="noStrike" dirty="0">
                          <a:solidFill>
                            <a:srgbClr val="333333"/>
                          </a:solidFill>
                          <a:effectLst/>
                          <a:latin typeface="Segoe UI" panose="020B0502040204020203" pitchFamily="34" charset="0"/>
                        </a:rPr>
                        <a:t>при репликации РНК</a:t>
                      </a:r>
                    </a:p>
                  </a:txBody>
                  <a:tcPr marL="6350" marR="6350" marT="6350" marB="0"/>
                </a:tc>
                <a:extLst>
                  <a:ext uri="{0D108BD9-81ED-4DB2-BD59-A6C34878D82A}">
                    <a16:rowId xmlns:a16="http://schemas.microsoft.com/office/drawing/2014/main" xmlns="" val="1614632222"/>
                  </a:ext>
                </a:extLst>
              </a:tr>
              <a:tr h="537670">
                <a:tc>
                  <a:txBody>
                    <a:bodyPr/>
                    <a:lstStyle/>
                    <a:p>
                      <a:pPr algn="l" fontAlgn="t"/>
                      <a:r>
                        <a:rPr lang="en-US" sz="2400" b="0" i="0" u="none" strike="noStrike" dirty="0">
                          <a:solidFill>
                            <a:srgbClr val="333333"/>
                          </a:solidFill>
                          <a:effectLst/>
                          <a:latin typeface="Segoe UI" panose="020B0502040204020203" pitchFamily="34" charset="0"/>
                        </a:rPr>
                        <a:t>NSP12a</a:t>
                      </a:r>
                    </a:p>
                  </a:txBody>
                  <a:tcPr marL="6350" marR="6350" marT="6350" marB="0"/>
                </a:tc>
                <a:tc>
                  <a:txBody>
                    <a:bodyPr/>
                    <a:lstStyle/>
                    <a:p>
                      <a:pPr algn="l" fontAlgn="t"/>
                      <a:r>
                        <a:rPr lang="ru-RU" sz="2400" b="0" i="0" u="none" strike="noStrike">
                          <a:solidFill>
                            <a:srgbClr val="333333"/>
                          </a:solidFill>
                          <a:effectLst/>
                          <a:latin typeface="Segoe UI" panose="020B0502040204020203" pitchFamily="34" charset="0"/>
                        </a:rPr>
                        <a:t>932</a:t>
                      </a:r>
                    </a:p>
                  </a:txBody>
                  <a:tcPr marL="6350" marR="6350" marT="6350" marB="0"/>
                </a:tc>
                <a:tc>
                  <a:txBody>
                    <a:bodyPr/>
                    <a:lstStyle/>
                    <a:p>
                      <a:pPr algn="l" fontAlgn="t"/>
                      <a:r>
                        <a:rPr lang="ru-RU" sz="2400" b="0" i="0" u="none" strike="noStrike" smtClean="0">
                          <a:solidFill>
                            <a:srgbClr val="333333"/>
                          </a:solidFill>
                          <a:effectLst/>
                          <a:latin typeface="Segoe UI" panose="020B0502040204020203" pitchFamily="34" charset="0"/>
                        </a:rPr>
                        <a:t>Полимераза</a:t>
                      </a:r>
                      <a:r>
                        <a:rPr lang="ru-RU" sz="2400" b="0" i="0" u="none" strike="noStrike" baseline="0" smtClean="0">
                          <a:solidFill>
                            <a:srgbClr val="333333"/>
                          </a:solidFill>
                          <a:effectLst/>
                          <a:latin typeface="Segoe UI" panose="020B0502040204020203" pitchFamily="34" charset="0"/>
                        </a:rPr>
                        <a:t> – по РНК делает комплементарную РНК (</a:t>
                      </a:r>
                      <a:r>
                        <a:rPr lang="en-US" sz="2400" b="0" i="0" u="none" strike="noStrike" smtClean="0">
                          <a:solidFill>
                            <a:srgbClr val="333333"/>
                          </a:solidFill>
                          <a:effectLst/>
                          <a:latin typeface="Segoe UI" panose="020B0502040204020203" pitchFamily="34" charset="0"/>
                        </a:rPr>
                        <a:t>RDRp</a:t>
                      </a:r>
                      <a:r>
                        <a:rPr lang="ru-RU" sz="2400" b="0" i="0" u="none" strike="noStrike" smtClean="0">
                          <a:solidFill>
                            <a:srgbClr val="333333"/>
                          </a:solidFill>
                          <a:effectLst/>
                          <a:latin typeface="Segoe UI" panose="020B0502040204020203" pitchFamily="34" charset="0"/>
                        </a:rPr>
                        <a:t>)</a:t>
                      </a:r>
                      <a:endParaRPr lang="en-US" sz="2400" b="0" i="0" u="none" strike="noStrike" dirty="0">
                        <a:solidFill>
                          <a:srgbClr val="333333"/>
                        </a:solidFill>
                        <a:effectLst/>
                        <a:latin typeface="Segoe UI" panose="020B0502040204020203" pitchFamily="34" charset="0"/>
                      </a:endParaRPr>
                    </a:p>
                  </a:txBody>
                  <a:tcPr marL="6350" marR="6350" marT="6350" marB="0"/>
                </a:tc>
                <a:extLst>
                  <a:ext uri="{0D108BD9-81ED-4DB2-BD59-A6C34878D82A}">
                    <a16:rowId xmlns:a16="http://schemas.microsoft.com/office/drawing/2014/main" xmlns="" val="2220057891"/>
                  </a:ext>
                </a:extLst>
              </a:tr>
              <a:tr h="567900">
                <a:tc>
                  <a:txBody>
                    <a:bodyPr/>
                    <a:lstStyle/>
                    <a:p>
                      <a:pPr algn="l" fontAlgn="t"/>
                      <a:r>
                        <a:rPr lang="en-US" sz="2400" b="0" i="0" u="none" strike="noStrike" dirty="0">
                          <a:solidFill>
                            <a:srgbClr val="333333"/>
                          </a:solidFill>
                          <a:effectLst/>
                          <a:latin typeface="Segoe UI" panose="020B0502040204020203" pitchFamily="34" charset="0"/>
                        </a:rPr>
                        <a:t>NSP13</a:t>
                      </a:r>
                    </a:p>
                  </a:txBody>
                  <a:tcPr marL="6350" marR="6350" marT="6350" marB="0"/>
                </a:tc>
                <a:tc>
                  <a:txBody>
                    <a:bodyPr/>
                    <a:lstStyle/>
                    <a:p>
                      <a:pPr algn="l" fontAlgn="t"/>
                      <a:r>
                        <a:rPr lang="ru-RU" sz="2400" b="0" i="0" u="none" strike="noStrike">
                          <a:solidFill>
                            <a:srgbClr val="333333"/>
                          </a:solidFill>
                          <a:effectLst/>
                          <a:latin typeface="Segoe UI" panose="020B0502040204020203" pitchFamily="34" charset="0"/>
                        </a:rPr>
                        <a:t>601</a:t>
                      </a:r>
                    </a:p>
                  </a:txBody>
                  <a:tcPr marL="6350" marR="6350" marT="6350" marB="0"/>
                </a:tc>
                <a:tc>
                  <a:txBody>
                    <a:bodyPr/>
                    <a:lstStyle/>
                    <a:p>
                      <a:pPr algn="l" fontAlgn="t"/>
                      <a:r>
                        <a:rPr lang="ru-RU" sz="2400" b="0" i="0" u="none" strike="noStrike" dirty="0" err="1" smtClean="0">
                          <a:solidFill>
                            <a:srgbClr val="333333"/>
                          </a:solidFill>
                          <a:effectLst/>
                          <a:latin typeface="Segoe UI" panose="020B0502040204020203" pitchFamily="34" charset="0"/>
                        </a:rPr>
                        <a:t>Хеликаза</a:t>
                      </a:r>
                      <a:r>
                        <a:rPr lang="ru-RU" sz="2400" b="0" i="0" u="none" strike="noStrike" dirty="0" smtClean="0">
                          <a:solidFill>
                            <a:srgbClr val="333333"/>
                          </a:solidFill>
                          <a:effectLst/>
                          <a:latin typeface="Segoe UI" panose="020B0502040204020203" pitchFamily="34" charset="0"/>
                        </a:rPr>
                        <a:t> (расплетает</a:t>
                      </a:r>
                      <a:r>
                        <a:rPr lang="ru-RU" sz="2400" b="0" i="0" u="none" strike="noStrike" baseline="0" dirty="0" smtClean="0">
                          <a:solidFill>
                            <a:srgbClr val="333333"/>
                          </a:solidFill>
                          <a:effectLst/>
                          <a:latin typeface="Segoe UI" panose="020B0502040204020203" pitchFamily="34" charset="0"/>
                        </a:rPr>
                        <a:t> двойную спираль РНК)</a:t>
                      </a:r>
                      <a:endParaRPr lang="ru-RU" sz="2400" b="0" i="0" u="none" strike="noStrike" dirty="0">
                        <a:solidFill>
                          <a:srgbClr val="333333"/>
                        </a:solidFill>
                        <a:effectLst/>
                        <a:latin typeface="Segoe UI" panose="020B0502040204020203" pitchFamily="34" charset="0"/>
                      </a:endParaRPr>
                    </a:p>
                  </a:txBody>
                  <a:tcPr marL="6350" marR="6350" marT="6350" marB="0"/>
                </a:tc>
                <a:extLst>
                  <a:ext uri="{0D108BD9-81ED-4DB2-BD59-A6C34878D82A}">
                    <a16:rowId xmlns:a16="http://schemas.microsoft.com/office/drawing/2014/main" xmlns="" val="1624247081"/>
                  </a:ext>
                </a:extLst>
              </a:tr>
              <a:tr h="669865">
                <a:tc>
                  <a:txBody>
                    <a:bodyPr/>
                    <a:lstStyle/>
                    <a:p>
                      <a:pPr algn="l" fontAlgn="t"/>
                      <a:r>
                        <a:rPr lang="en-US" sz="2400" b="0" i="0" u="none" strike="noStrike" dirty="0">
                          <a:solidFill>
                            <a:srgbClr val="333333"/>
                          </a:solidFill>
                          <a:effectLst/>
                          <a:latin typeface="Segoe UI" panose="020B0502040204020203" pitchFamily="34" charset="0"/>
                        </a:rPr>
                        <a:t>NSP14</a:t>
                      </a:r>
                    </a:p>
                  </a:txBody>
                  <a:tcPr marL="6350" marR="6350" marT="6350" marB="0"/>
                </a:tc>
                <a:tc>
                  <a:txBody>
                    <a:bodyPr/>
                    <a:lstStyle/>
                    <a:p>
                      <a:pPr algn="l" fontAlgn="t"/>
                      <a:r>
                        <a:rPr lang="ru-RU" sz="2400" b="0" i="0" u="none" strike="noStrike" dirty="0">
                          <a:solidFill>
                            <a:srgbClr val="333333"/>
                          </a:solidFill>
                          <a:effectLst/>
                          <a:latin typeface="Segoe UI" panose="020B0502040204020203" pitchFamily="34" charset="0"/>
                        </a:rPr>
                        <a:t>527</a:t>
                      </a:r>
                    </a:p>
                  </a:txBody>
                  <a:tcPr marL="6350" marR="6350" marT="6350" marB="0"/>
                </a:tc>
                <a:tc>
                  <a:txBody>
                    <a:bodyPr/>
                    <a:lstStyle/>
                    <a:p>
                      <a:pPr algn="l" fontAlgn="t"/>
                      <a:r>
                        <a:rPr lang="ru-RU" sz="2400" b="0" i="0" u="none" strike="noStrike" dirty="0">
                          <a:solidFill>
                            <a:srgbClr val="333333"/>
                          </a:solidFill>
                          <a:effectLst/>
                          <a:latin typeface="Segoe UI" panose="020B0502040204020203" pitchFamily="34" charset="0"/>
                        </a:rPr>
                        <a:t>Присоединяет </a:t>
                      </a:r>
                      <a:r>
                        <a:rPr lang="en-US" sz="2400" b="0" i="0" u="none" strike="noStrike" dirty="0">
                          <a:solidFill>
                            <a:srgbClr val="333333"/>
                          </a:solidFill>
                          <a:effectLst/>
                          <a:latin typeface="Segoe UI" panose="020B0502040204020203" pitchFamily="34" charset="0"/>
                        </a:rPr>
                        <a:t>cap </a:t>
                      </a:r>
                      <a:r>
                        <a:rPr lang="ru-RU" sz="2400" b="0" i="0" u="none" strike="noStrike" dirty="0">
                          <a:solidFill>
                            <a:srgbClr val="333333"/>
                          </a:solidFill>
                          <a:effectLst/>
                          <a:latin typeface="Segoe UI" panose="020B0502040204020203" pitchFamily="34" charset="0"/>
                        </a:rPr>
                        <a:t>к РНК</a:t>
                      </a:r>
                    </a:p>
                  </a:txBody>
                  <a:tcPr marL="6350" marR="6350" marT="6350" marB="0"/>
                </a:tc>
                <a:extLst>
                  <a:ext uri="{0D108BD9-81ED-4DB2-BD59-A6C34878D82A}">
                    <a16:rowId xmlns:a16="http://schemas.microsoft.com/office/drawing/2014/main" xmlns="" val="3366935912"/>
                  </a:ext>
                </a:extLst>
              </a:tr>
              <a:tr h="597500">
                <a:tc>
                  <a:txBody>
                    <a:bodyPr/>
                    <a:lstStyle/>
                    <a:p>
                      <a:pPr algn="l" fontAlgn="t"/>
                      <a:r>
                        <a:rPr lang="en-US" sz="2400" b="0" i="0" u="none" strike="noStrike">
                          <a:solidFill>
                            <a:srgbClr val="333333"/>
                          </a:solidFill>
                          <a:effectLst/>
                          <a:latin typeface="Segoe UI" panose="020B0502040204020203" pitchFamily="34" charset="0"/>
                        </a:rPr>
                        <a:t>NSP15a</a:t>
                      </a:r>
                    </a:p>
                  </a:txBody>
                  <a:tcPr marL="6350" marR="6350" marT="6350" marB="0"/>
                </a:tc>
                <a:tc>
                  <a:txBody>
                    <a:bodyPr/>
                    <a:lstStyle/>
                    <a:p>
                      <a:pPr algn="l" fontAlgn="t"/>
                      <a:r>
                        <a:rPr lang="ru-RU" sz="2400" b="0" i="0" u="none" strike="noStrike" dirty="0">
                          <a:solidFill>
                            <a:srgbClr val="333333"/>
                          </a:solidFill>
                          <a:effectLst/>
                          <a:latin typeface="Segoe UI" panose="020B0502040204020203" pitchFamily="34" charset="0"/>
                        </a:rPr>
                        <a:t>346</a:t>
                      </a:r>
                    </a:p>
                  </a:txBody>
                  <a:tcPr marL="6350" marR="6350" marT="6350" marB="0"/>
                </a:tc>
                <a:tc>
                  <a:txBody>
                    <a:bodyPr/>
                    <a:lstStyle/>
                    <a:p>
                      <a:pPr algn="l" fontAlgn="t"/>
                      <a:r>
                        <a:rPr lang="ru-RU" sz="2400" b="0" i="0" u="none" strike="noStrike" dirty="0">
                          <a:solidFill>
                            <a:srgbClr val="333333"/>
                          </a:solidFill>
                          <a:effectLst/>
                          <a:latin typeface="Segoe UI" panose="020B0502040204020203" pitchFamily="34" charset="0"/>
                        </a:rPr>
                        <a:t>Уклонение от защиты хозяйских клеток</a:t>
                      </a:r>
                    </a:p>
                  </a:txBody>
                  <a:tcPr marL="6350" marR="6350" marT="6350" marB="0"/>
                </a:tc>
                <a:extLst>
                  <a:ext uri="{0D108BD9-81ED-4DB2-BD59-A6C34878D82A}">
                    <a16:rowId xmlns:a16="http://schemas.microsoft.com/office/drawing/2014/main" xmlns="" val="2172923282"/>
                  </a:ext>
                </a:extLst>
              </a:tr>
            </a:tbl>
          </a:graphicData>
        </a:graphic>
      </p:graphicFrame>
      <p:sp>
        <p:nvSpPr>
          <p:cNvPr id="4" name="Номер слайда 3"/>
          <p:cNvSpPr>
            <a:spLocks noGrp="1"/>
          </p:cNvSpPr>
          <p:nvPr>
            <p:ph type="sldNum" sz="quarter" idx="12"/>
          </p:nvPr>
        </p:nvSpPr>
        <p:spPr/>
        <p:txBody>
          <a:bodyPr/>
          <a:lstStyle/>
          <a:p>
            <a:fld id="{51B0424B-BA00-4C1D-946A-CCF19F3E8C64}" type="slidenum">
              <a:rPr lang="ru-RU" smtClean="0"/>
              <a:pPr/>
              <a:t>48</a:t>
            </a:fld>
            <a:endParaRPr lang="ru-RU"/>
          </a:p>
        </p:txBody>
      </p:sp>
      <p:sp>
        <p:nvSpPr>
          <p:cNvPr id="6" name="Прямоугольник 5"/>
          <p:cNvSpPr/>
          <p:nvPr/>
        </p:nvSpPr>
        <p:spPr>
          <a:xfrm>
            <a:off x="1230765" y="6462995"/>
            <a:ext cx="4572000" cy="369332"/>
          </a:xfrm>
          <a:prstGeom prst="rect">
            <a:avLst/>
          </a:prstGeom>
        </p:spPr>
        <p:txBody>
          <a:bodyPr>
            <a:spAutoFit/>
          </a:bodyPr>
          <a:lstStyle/>
          <a:p>
            <a:r>
              <a:rPr lang="en-US" dirty="0">
                <a:solidFill>
                  <a:srgbClr val="333333"/>
                </a:solidFill>
                <a:latin typeface="-apple-system"/>
              </a:rPr>
              <a:t>Yoshimoto, </a:t>
            </a:r>
            <a:r>
              <a:rPr lang="en-US" i="1" dirty="0" smtClean="0">
                <a:solidFill>
                  <a:srgbClr val="333333"/>
                </a:solidFill>
                <a:latin typeface="-apple-system"/>
              </a:rPr>
              <a:t>Protein </a:t>
            </a:r>
            <a:r>
              <a:rPr lang="en-US" i="1" dirty="0">
                <a:solidFill>
                  <a:srgbClr val="333333"/>
                </a:solidFill>
                <a:latin typeface="-apple-system"/>
              </a:rPr>
              <a:t>J</a:t>
            </a:r>
            <a:r>
              <a:rPr lang="en-US" dirty="0">
                <a:solidFill>
                  <a:srgbClr val="333333"/>
                </a:solidFill>
                <a:latin typeface="-apple-system"/>
              </a:rPr>
              <a:t> </a:t>
            </a:r>
            <a:r>
              <a:rPr lang="en-US" b="1" dirty="0">
                <a:solidFill>
                  <a:srgbClr val="333333"/>
                </a:solidFill>
                <a:latin typeface="-apple-system"/>
              </a:rPr>
              <a:t>39, </a:t>
            </a:r>
            <a:r>
              <a:rPr lang="en-US" dirty="0">
                <a:solidFill>
                  <a:srgbClr val="333333"/>
                </a:solidFill>
                <a:latin typeface="-apple-system"/>
              </a:rPr>
              <a:t>198–216 (2020).</a:t>
            </a:r>
            <a:endParaRPr lang="ru-RU" dirty="0"/>
          </a:p>
        </p:txBody>
      </p:sp>
    </p:spTree>
    <p:extLst>
      <p:ext uri="{BB962C8B-B14F-4D97-AF65-F5344CB8AC3E}">
        <p14:creationId xmlns:p14="http://schemas.microsoft.com/office/powerpoint/2010/main" val="12063599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Как транслируются поздние белки?</a:t>
            </a:r>
            <a:endParaRPr lang="en-US"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49</a:t>
            </a:fld>
            <a:endParaRPr lang="ru-RU"/>
          </a:p>
        </p:txBody>
      </p:sp>
      <p:sp>
        <p:nvSpPr>
          <p:cNvPr id="4" name="TextBox 3"/>
          <p:cNvSpPr txBox="1"/>
          <p:nvPr/>
        </p:nvSpPr>
        <p:spPr>
          <a:xfrm>
            <a:off x="6553200" y="1585560"/>
            <a:ext cx="2244076" cy="369332"/>
          </a:xfrm>
          <a:prstGeom prst="rect">
            <a:avLst/>
          </a:prstGeom>
          <a:noFill/>
        </p:spPr>
        <p:txBody>
          <a:bodyPr wrap="none" rtlCol="0">
            <a:spAutoFit/>
          </a:bodyPr>
          <a:lstStyle/>
          <a:p>
            <a:r>
              <a:rPr lang="ru-RU" dirty="0" smtClean="0"/>
              <a:t>Потом когда-нибудь</a:t>
            </a:r>
            <a:endParaRPr lang="ru-RU" dirty="0"/>
          </a:p>
        </p:txBody>
      </p:sp>
    </p:spTree>
    <p:extLst>
      <p:ext uri="{BB962C8B-B14F-4D97-AF65-F5344CB8AC3E}">
        <p14:creationId xmlns:p14="http://schemas.microsoft.com/office/powerpoint/2010/main" val="2786333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829" y="164576"/>
            <a:ext cx="8717935" cy="998530"/>
          </a:xfrm>
        </p:spPr>
        <p:txBody>
          <a:bodyPr>
            <a:normAutofit fontScale="90000"/>
          </a:bodyPr>
          <a:lstStyle/>
          <a:p>
            <a:r>
              <a:rPr lang="ru-RU" dirty="0" smtClean="0"/>
              <a:t>Вот геном вируса </a:t>
            </a:r>
            <a:r>
              <a:rPr lang="en-US" dirty="0" smtClean="0"/>
              <a:t>SARS-CoV-2</a:t>
            </a:r>
            <a:r>
              <a:rPr lang="ru-RU" dirty="0" smtClean="0"/>
              <a:t/>
            </a:r>
            <a:br>
              <a:rPr lang="ru-RU" dirty="0" smtClean="0"/>
            </a:br>
            <a:r>
              <a:rPr lang="ru-RU" sz="3600" dirty="0" smtClean="0"/>
              <a:t>(так он снится </a:t>
            </a:r>
            <a:r>
              <a:rPr lang="ru-RU" sz="3600" dirty="0" err="1" smtClean="0"/>
              <a:t>биоинформатикам</a:t>
            </a:r>
            <a:r>
              <a:rPr lang="ru-RU" sz="3600" dirty="0" smtClean="0"/>
              <a:t> </a:t>
            </a:r>
            <a:r>
              <a:rPr lang="en-US" sz="3600" dirty="0" smtClean="0"/>
              <a:t>……</a:t>
            </a:r>
            <a:r>
              <a:rPr lang="ru-RU" sz="3600" dirty="0" smtClean="0"/>
              <a:t>)</a:t>
            </a:r>
            <a:endParaRPr lang="en-US" sz="36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5</a:t>
            </a:fld>
            <a:endParaRPr lang="ru-RU"/>
          </a:p>
        </p:txBody>
      </p:sp>
      <p:sp>
        <p:nvSpPr>
          <p:cNvPr id="6" name="Rectangle 2"/>
          <p:cNvSpPr>
            <a:spLocks noChangeArrowheads="1"/>
          </p:cNvSpPr>
          <p:nvPr/>
        </p:nvSpPr>
        <p:spPr bwMode="auto">
          <a:xfrm>
            <a:off x="78227" y="1268863"/>
            <a:ext cx="9217588" cy="542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&gt;NC_045512.2 </a:t>
            </a:r>
            <a:r>
              <a:rPr kumimoji="0" lang="en-US" altLang="en-US" sz="2400" b="0" i="0" u="none" strike="noStrike" cap="none" normalizeH="0" baseline="0" dirty="0" smtClean="0">
                <a:ln>
                  <a:noFill/>
                </a:ln>
                <a:solidFill>
                  <a:srgbClr val="7030A0"/>
                </a:solidFill>
                <a:effectLst/>
                <a:latin typeface="Courier New" panose="02070309020205020404" pitchFamily="49" charset="0"/>
                <a:cs typeface="Courier New" panose="02070309020205020404" pitchFamily="49" charset="0"/>
              </a:rPr>
              <a:t>Wuhan seafood market pneumonia virus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isolate Wuhan-Hu-1,</a:t>
            </a:r>
            <a:r>
              <a:rPr kumimoji="0" lang="en-US" altLang="en-US" sz="2400" b="0" i="0" u="none" strike="noStrike" cap="none" normalizeH="0" baseline="0" dirty="0" smtClean="0">
                <a:ln>
                  <a:noFill/>
                </a:ln>
                <a:solidFill>
                  <a:srgbClr val="7030A0"/>
                </a:solidFill>
                <a:effectLst/>
                <a:latin typeface="Courier New" panose="02070309020205020404" pitchFamily="49" charset="0"/>
                <a:cs typeface="Courier New" panose="02070309020205020404" pitchFamily="49" charset="0"/>
              </a:rPr>
              <a:t>complete genome</a:t>
            </a:r>
            <a:endParaRPr kumimoji="0" lang="ru-RU" altLang="en-US" sz="2400" b="0" i="0" u="none" strike="noStrike" cap="none" normalizeH="0" baseline="0" dirty="0" smtClean="0">
              <a:ln>
                <a:noFill/>
              </a:ln>
              <a:solidFill>
                <a:srgbClr val="7030A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ATTAAAGGTTTATACCTTCCCAGGTAACAAACCAACCAACTTTCGATCTCTTGTAGATCTGTTCTCTAAA</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CGAACTTTAAAATCTGTGTGGCTGTCACTCGGCTGCATGCTTAGTGCACTCACGCAGTATAATTAATAAC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TAATTACTGTCGTTGACAGGACACGAGTAACTCGTCTATCTTCTGCAGGCTGCTTACGGTTTCGTCCGTG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TTGCAGCCGATCATCAGCACATCTAGGTTTCGTCCGGGTGTGACCGAAAGGTAAGATGGAGAGCCTTGTC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CCTGGTTTCAACGAGAAAACACACGTCCAACTCAGTTTGCCTGTTTTACAGGTTCGCGACGTGCTCGTAC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GTGGCTTTGGAGACTCCGTGGAGGAGGTCTTATCAGAGGCACGTCAACATCTTAAAGATGGCACTTGTGG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CTTAGTAGAAGTTGAAAAAGGCGTTTTGCCTCAACTTGAACAGCCCTATGTGTTCATCAAACGTTCGGAT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GCTCGAACTGCACCTCATGGTCATGTTATGGTTGAGCTGGTAGCAGAACTCGAAGGCATTCAGTACGGTC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GTAGTGGTGAGACACTTGGTGTCCTTGTCCCTCATGTGGGCGAAATACCAGTGGCTTACCGCAAGGTTCT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TCTTCGTAAGAACGGTAATAAAGGAGCTGGTGGCCATAGTTACGGCGCCGATCTAAAGTCATTTGACTTA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GGCGACGAGCTTGGCACTGATCCTTATGAAGATTTTCAAGAAAACTGGAACACTAAACATAGCAGTGGTG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TTACCCGTGAACTCATGCGTGAGCTTAACGGAGGGGCATACACTCGCTATGTCGATAACAACTTCTGTGG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Courier New" panose="02070309020205020404" pitchFamily="49" charset="0"/>
                <a:cs typeface="Courier New" panose="02070309020205020404" pitchFamily="49" charset="0"/>
              </a:rPr>
              <a:t>CCCTGATGGCTACCCTCTTGAGTGCATTAAAGACCTTCTAGCACGTGCTGGTAAAGCTTCATGCACTTTG</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TCCGAACAACTGGACTTTATTGACACTAAGAGGGGTGTATACTGCTGCCGTGAACATGAGCATGAAATTG</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CTTGGTACACGGAACGTTCTGAAAAGAGCTATGAATTGCAGACACCTTTTGAAATTAAATTGGCAAAGAA</a:t>
            </a:r>
          </a:p>
          <a:p>
            <a:pPr lvl="0" eaLnBrk="0" fontAlgn="base" hangingPunct="0">
              <a:spcBef>
                <a:spcPct val="0"/>
              </a:spcBef>
              <a:spcAft>
                <a:spcPct val="0"/>
              </a:spcAft>
            </a:pPr>
            <a:r>
              <a:rPr lang="en-US" altLang="en-US" sz="1600" dirty="0" smtClean="0">
                <a:latin typeface="Courier New" panose="02070309020205020404" pitchFamily="49" charset="0"/>
                <a:cs typeface="Courier New" panose="02070309020205020404" pitchFamily="49" charset="0"/>
              </a:rPr>
              <a:t>ATTTGACACCTTCAATGGGGAATGTCCAAATTTTGTATTTCCCTTAAATTCCATAATCAAGACTATTCAA</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CCAAGGGTTGAAAAGAAAAAGCTTGATGGCTTTATGGGTAGAATTCGATCTGTCTATCCAGTTGCGTCAC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endParaRPr kumimoji="0" lang="en-US" altLang="en-US" sz="3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327087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Откуда все известно?</a:t>
            </a:r>
            <a:endParaRPr lang="ru-RU" dirty="0"/>
          </a:p>
        </p:txBody>
      </p:sp>
      <p:sp>
        <p:nvSpPr>
          <p:cNvPr id="3" name="Текст 2"/>
          <p:cNvSpPr>
            <a:spLocks noGrp="1"/>
          </p:cNvSpPr>
          <p:nvPr>
            <p:ph type="body" idx="1"/>
          </p:nvPr>
        </p:nvSpPr>
        <p:spPr/>
        <p:txBody>
          <a:bodyPr/>
          <a:lstStyle/>
          <a:p>
            <a:endParaRPr lang="ru-RU"/>
          </a:p>
        </p:txBody>
      </p:sp>
      <p:sp>
        <p:nvSpPr>
          <p:cNvPr id="4" name="Номер слайда 3"/>
          <p:cNvSpPr>
            <a:spLocks noGrp="1"/>
          </p:cNvSpPr>
          <p:nvPr>
            <p:ph type="sldNum" sz="quarter" idx="12"/>
          </p:nvPr>
        </p:nvSpPr>
        <p:spPr/>
        <p:txBody>
          <a:bodyPr/>
          <a:lstStyle/>
          <a:p>
            <a:fld id="{51B0424B-BA00-4C1D-946A-CCF19F3E8C64}" type="slidenum">
              <a:rPr lang="ru-RU" smtClean="0"/>
              <a:pPr/>
              <a:t>50</a:t>
            </a:fld>
            <a:endParaRPr lang="ru-RU"/>
          </a:p>
        </p:txBody>
      </p:sp>
    </p:spTree>
    <p:extLst>
      <p:ext uri="{BB962C8B-B14F-4D97-AF65-F5344CB8AC3E}">
        <p14:creationId xmlns:p14="http://schemas.microsoft.com/office/powerpoint/2010/main" val="6350389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79790"/>
            <a:ext cx="8229600" cy="6260015"/>
          </a:xfrm>
        </p:spPr>
        <p:txBody>
          <a:bodyPr>
            <a:normAutofit lnSpcReduction="10000"/>
          </a:bodyPr>
          <a:lstStyle/>
          <a:p>
            <a:r>
              <a:rPr lang="ru-RU" dirty="0" smtClean="0"/>
              <a:t>Последовательность генома </a:t>
            </a:r>
            <a:r>
              <a:rPr lang="en-US" dirty="0" smtClean="0"/>
              <a:t>SARS-CoV-2</a:t>
            </a:r>
          </a:p>
          <a:p>
            <a:pPr lvl="1"/>
            <a:r>
              <a:rPr lang="ru-RU" dirty="0" err="1" smtClean="0"/>
              <a:t>Севенирование</a:t>
            </a:r>
            <a:r>
              <a:rPr lang="ru-RU" dirty="0" smtClean="0"/>
              <a:t> нового поколения </a:t>
            </a:r>
            <a:r>
              <a:rPr lang="en-US" dirty="0" smtClean="0"/>
              <a:t>(NGS)</a:t>
            </a:r>
            <a:br>
              <a:rPr lang="en-US" dirty="0" smtClean="0"/>
            </a:br>
            <a:r>
              <a:rPr lang="ru-RU" sz="2400" dirty="0" smtClean="0"/>
              <a:t>(январь 2020)</a:t>
            </a:r>
            <a:endParaRPr lang="ru-RU" sz="2400" dirty="0"/>
          </a:p>
          <a:p>
            <a:r>
              <a:rPr lang="ru-RU" dirty="0" smtClean="0"/>
              <a:t>Определение родства</a:t>
            </a:r>
          </a:p>
          <a:p>
            <a:pPr lvl="1"/>
            <a:r>
              <a:rPr lang="ru-RU" dirty="0" err="1" smtClean="0"/>
              <a:t>биоинформатика</a:t>
            </a:r>
            <a:r>
              <a:rPr lang="ru-RU" dirty="0" smtClean="0"/>
              <a:t> </a:t>
            </a:r>
            <a:endParaRPr lang="en-US" dirty="0" smtClean="0"/>
          </a:p>
          <a:p>
            <a:r>
              <a:rPr lang="ru-RU" dirty="0" smtClean="0"/>
              <a:t>Гены</a:t>
            </a:r>
          </a:p>
          <a:p>
            <a:pPr lvl="1"/>
            <a:r>
              <a:rPr lang="ru-RU" dirty="0" err="1" smtClean="0"/>
              <a:t>Биоинформатика</a:t>
            </a:r>
            <a:r>
              <a:rPr lang="ru-RU" dirty="0" smtClean="0"/>
              <a:t> – сравнение с белками известных </a:t>
            </a:r>
            <a:r>
              <a:rPr lang="ru-RU" dirty="0" err="1" smtClean="0"/>
              <a:t>коронавирусов</a:t>
            </a:r>
            <a:endParaRPr lang="ru-RU" dirty="0" smtClean="0"/>
          </a:p>
          <a:p>
            <a:pPr lvl="1"/>
            <a:r>
              <a:rPr lang="ru-RU" dirty="0" err="1" smtClean="0"/>
              <a:t>Эксперимент+биоинформатика</a:t>
            </a:r>
            <a:r>
              <a:rPr lang="ru-RU" dirty="0" smtClean="0"/>
              <a:t>:</a:t>
            </a:r>
            <a:br>
              <a:rPr lang="ru-RU" dirty="0" smtClean="0"/>
            </a:br>
            <a:r>
              <a:rPr lang="en-US" dirty="0" smtClean="0"/>
              <a:t>NGS </a:t>
            </a:r>
            <a:r>
              <a:rPr lang="ru-RU" dirty="0" err="1" smtClean="0"/>
              <a:t>транскриптом</a:t>
            </a:r>
            <a:r>
              <a:rPr lang="ru-RU" dirty="0" smtClean="0"/>
              <a:t> </a:t>
            </a:r>
            <a:r>
              <a:rPr lang="ru-RU" sz="2200" dirty="0" smtClean="0"/>
              <a:t>(май 2020)  </a:t>
            </a:r>
          </a:p>
          <a:p>
            <a:r>
              <a:rPr lang="ru-RU" dirty="0" smtClean="0"/>
              <a:t>Белки</a:t>
            </a:r>
            <a:r>
              <a:rPr lang="ru-RU" sz="2600" dirty="0" smtClean="0"/>
              <a:t> </a:t>
            </a:r>
          </a:p>
          <a:p>
            <a:pPr lvl="1"/>
            <a:r>
              <a:rPr lang="ru-RU" sz="3000" dirty="0" smtClean="0"/>
              <a:t>Масс-спектроскопия</a:t>
            </a:r>
          </a:p>
          <a:p>
            <a:pPr lvl="1"/>
            <a:r>
              <a:rPr lang="ru-RU" sz="3000" dirty="0" err="1" smtClean="0"/>
              <a:t>биоинформатика</a:t>
            </a:r>
            <a:endParaRPr lang="ru-RU" sz="3000" dirty="0" smtClean="0"/>
          </a:p>
          <a:p>
            <a:endParaRPr lang="ru-RU" dirty="0" smtClean="0"/>
          </a:p>
          <a:p>
            <a:endParaRPr lang="en-US"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51</a:t>
            </a:fld>
            <a:endParaRPr lang="ru-RU"/>
          </a:p>
        </p:txBody>
      </p:sp>
    </p:spTree>
    <p:extLst>
      <p:ext uri="{BB962C8B-B14F-4D97-AF65-F5344CB8AC3E}">
        <p14:creationId xmlns:p14="http://schemas.microsoft.com/office/powerpoint/2010/main" val="12819399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40740" y="126170"/>
            <a:ext cx="8229600" cy="537670"/>
          </a:xfrm>
        </p:spPr>
        <p:txBody>
          <a:bodyPr>
            <a:normAutofit fontScale="90000"/>
          </a:bodyPr>
          <a:lstStyle/>
          <a:p>
            <a:r>
              <a:rPr lang="ru-RU" dirty="0" smtClean="0"/>
              <a:t>Сигналы</a:t>
            </a:r>
            <a:endParaRPr lang="ru-RU" dirty="0"/>
          </a:p>
        </p:txBody>
      </p:sp>
      <p:sp>
        <p:nvSpPr>
          <p:cNvPr id="3" name="Объект 2"/>
          <p:cNvSpPr>
            <a:spLocks noGrp="1"/>
          </p:cNvSpPr>
          <p:nvPr>
            <p:ph idx="1"/>
          </p:nvPr>
        </p:nvSpPr>
        <p:spPr>
          <a:xfrm>
            <a:off x="457200" y="1124700"/>
            <a:ext cx="8229600" cy="5001463"/>
          </a:xfrm>
        </p:spPr>
        <p:txBody>
          <a:bodyPr>
            <a:normAutofit fontScale="77500" lnSpcReduction="20000"/>
          </a:bodyPr>
          <a:lstStyle/>
          <a:p>
            <a:r>
              <a:rPr lang="en-US" dirty="0" err="1"/>
              <a:t>FrameShift</a:t>
            </a:r>
            <a:r>
              <a:rPr lang="en-US" dirty="0"/>
              <a:t>: </a:t>
            </a:r>
            <a:endParaRPr lang="ru-RU" dirty="0"/>
          </a:p>
          <a:p>
            <a:pPr lvl="1"/>
            <a:r>
              <a:rPr lang="ru-RU" dirty="0"/>
              <a:t>алгоритмы предсказания</a:t>
            </a:r>
            <a:r>
              <a:rPr lang="en-US" dirty="0"/>
              <a:t> </a:t>
            </a:r>
            <a:endParaRPr lang="ru-RU" dirty="0"/>
          </a:p>
          <a:p>
            <a:pPr lvl="1"/>
            <a:r>
              <a:rPr lang="ru-RU" dirty="0" err="1"/>
              <a:t>Рибосомный</a:t>
            </a:r>
            <a:r>
              <a:rPr lang="ru-RU" dirty="0"/>
              <a:t> </a:t>
            </a:r>
            <a:r>
              <a:rPr lang="ru-RU" dirty="0" err="1" smtClean="0"/>
              <a:t>профайлинг</a:t>
            </a:r>
            <a:endParaRPr lang="ru-RU" dirty="0" smtClean="0"/>
          </a:p>
          <a:p>
            <a:pPr lvl="1"/>
            <a:endParaRPr lang="ru-RU" dirty="0"/>
          </a:p>
          <a:p>
            <a:r>
              <a:rPr lang="ru-RU" dirty="0" smtClean="0"/>
              <a:t>Сайты </a:t>
            </a:r>
            <a:r>
              <a:rPr lang="ru-RU" dirty="0" err="1"/>
              <a:t>протеолиза</a:t>
            </a:r>
            <a:r>
              <a:rPr lang="ru-RU" dirty="0"/>
              <a:t> (по которым режутся </a:t>
            </a:r>
            <a:r>
              <a:rPr lang="ru-RU" dirty="0" err="1"/>
              <a:t>полипротеины</a:t>
            </a:r>
            <a:r>
              <a:rPr lang="ru-RU" dirty="0"/>
              <a:t>)</a:t>
            </a:r>
          </a:p>
          <a:p>
            <a:pPr lvl="1"/>
            <a:r>
              <a:rPr lang="ru-RU" dirty="0" err="1"/>
              <a:t>Биоинформатика</a:t>
            </a:r>
            <a:endParaRPr lang="ru-RU" dirty="0"/>
          </a:p>
          <a:p>
            <a:pPr lvl="1"/>
            <a:r>
              <a:rPr lang="ru-RU" dirty="0" smtClean="0"/>
              <a:t>Эксперимент, масс-спектроскопия</a:t>
            </a:r>
            <a:endParaRPr lang="ru-RU" dirty="0"/>
          </a:p>
          <a:p>
            <a:pPr marL="457200" lvl="1" indent="0">
              <a:buNone/>
            </a:pPr>
            <a:endParaRPr lang="en-US" dirty="0"/>
          </a:p>
          <a:p>
            <a:r>
              <a:rPr lang="ru-RU" dirty="0" smtClean="0">
                <a:solidFill>
                  <a:schemeClr val="bg1">
                    <a:lumMod val="85000"/>
                  </a:schemeClr>
                </a:solidFill>
              </a:rPr>
              <a:t>Матричные РНК поздних генов:</a:t>
            </a:r>
          </a:p>
          <a:p>
            <a:pPr lvl="1"/>
            <a:r>
              <a:rPr lang="ru-RU" dirty="0" err="1" smtClean="0">
                <a:solidFill>
                  <a:schemeClr val="bg1">
                    <a:lumMod val="85000"/>
                  </a:schemeClr>
                </a:solidFill>
              </a:rPr>
              <a:t>Транскриптом</a:t>
            </a:r>
            <a:r>
              <a:rPr lang="ru-RU" dirty="0" smtClean="0">
                <a:solidFill>
                  <a:schemeClr val="bg1">
                    <a:lumMod val="85000"/>
                  </a:schemeClr>
                </a:solidFill>
              </a:rPr>
              <a:t> + </a:t>
            </a:r>
            <a:r>
              <a:rPr lang="ru-RU" dirty="0" err="1" smtClean="0">
                <a:solidFill>
                  <a:schemeClr val="bg1">
                    <a:lumMod val="85000"/>
                  </a:schemeClr>
                </a:solidFill>
              </a:rPr>
              <a:t>биоинформатика</a:t>
            </a:r>
            <a:r>
              <a:rPr lang="ru-RU" dirty="0" smtClean="0">
                <a:solidFill>
                  <a:schemeClr val="bg1">
                    <a:lumMod val="85000"/>
                  </a:schemeClr>
                </a:solidFill>
              </a:rPr>
              <a:t/>
            </a:r>
            <a:br>
              <a:rPr lang="ru-RU" dirty="0" smtClean="0">
                <a:solidFill>
                  <a:schemeClr val="bg1">
                    <a:lumMod val="85000"/>
                  </a:schemeClr>
                </a:solidFill>
              </a:rPr>
            </a:br>
            <a:endParaRPr lang="ru-RU" dirty="0" smtClean="0">
              <a:solidFill>
                <a:schemeClr val="bg1">
                  <a:lumMod val="85000"/>
                </a:schemeClr>
              </a:solidFill>
            </a:endParaRPr>
          </a:p>
          <a:p>
            <a:r>
              <a:rPr lang="ru-RU" dirty="0" smtClean="0">
                <a:solidFill>
                  <a:schemeClr val="bg1">
                    <a:lumMod val="85000"/>
                  </a:schemeClr>
                </a:solidFill>
              </a:rPr>
              <a:t>Сигналы перестройки транскрипции.</a:t>
            </a:r>
          </a:p>
          <a:p>
            <a:pPr lvl="1"/>
            <a:r>
              <a:rPr lang="ru-RU" dirty="0" err="1" smtClean="0">
                <a:solidFill>
                  <a:schemeClr val="bg1">
                    <a:lumMod val="85000"/>
                  </a:schemeClr>
                </a:solidFill>
              </a:rPr>
              <a:t>Биоинформатика</a:t>
            </a:r>
            <a:r>
              <a:rPr lang="ru-RU" dirty="0" smtClean="0">
                <a:solidFill>
                  <a:schemeClr val="bg1">
                    <a:lumMod val="85000"/>
                  </a:schemeClr>
                </a:solidFill>
              </a:rPr>
              <a:t> + </a:t>
            </a:r>
            <a:r>
              <a:rPr lang="ru-RU" dirty="0" err="1">
                <a:solidFill>
                  <a:schemeClr val="bg1">
                    <a:lumMod val="85000"/>
                  </a:schemeClr>
                </a:solidFill>
              </a:rPr>
              <a:t>Транскриптом</a:t>
            </a:r>
            <a:r>
              <a:rPr lang="ru-RU" dirty="0">
                <a:solidFill>
                  <a:schemeClr val="bg1">
                    <a:lumMod val="85000"/>
                  </a:schemeClr>
                </a:solidFill>
              </a:rPr>
              <a:t> </a:t>
            </a:r>
            <a:r>
              <a:rPr lang="ru-RU" dirty="0" smtClean="0">
                <a:solidFill>
                  <a:schemeClr val="bg1">
                    <a:lumMod val="85000"/>
                  </a:schemeClr>
                </a:solidFill>
              </a:rPr>
              <a:t> </a:t>
            </a:r>
          </a:p>
          <a:p>
            <a:pPr marL="457200" lvl="1" indent="0">
              <a:buNone/>
            </a:pPr>
            <a:endParaRPr lang="en-US" dirty="0" smtClean="0"/>
          </a:p>
          <a:p>
            <a:endParaRPr lang="ru-RU" dirty="0" smtClean="0"/>
          </a:p>
          <a:p>
            <a:endParaRPr lang="en-US"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52</a:t>
            </a:fld>
            <a:endParaRPr lang="ru-RU"/>
          </a:p>
        </p:txBody>
      </p:sp>
    </p:spTree>
    <p:extLst>
      <p:ext uri="{BB962C8B-B14F-4D97-AF65-F5344CB8AC3E}">
        <p14:creationId xmlns:p14="http://schemas.microsoft.com/office/powerpoint/2010/main" val="30168901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3. Геном и информация</a:t>
            </a:r>
            <a:endParaRPr lang="en-US" dirty="0"/>
          </a:p>
        </p:txBody>
      </p:sp>
      <p:sp>
        <p:nvSpPr>
          <p:cNvPr id="3" name="Текст 2"/>
          <p:cNvSpPr>
            <a:spLocks noGrp="1"/>
          </p:cNvSpPr>
          <p:nvPr>
            <p:ph type="body" idx="1"/>
          </p:nvPr>
        </p:nvSpPr>
        <p:spPr/>
        <p:txBody>
          <a:bodyPr/>
          <a:lstStyle/>
          <a:p>
            <a:endParaRPr lang="en-US"/>
          </a:p>
        </p:txBody>
      </p:sp>
      <p:sp>
        <p:nvSpPr>
          <p:cNvPr id="4" name="Номер слайда 3"/>
          <p:cNvSpPr>
            <a:spLocks noGrp="1"/>
          </p:cNvSpPr>
          <p:nvPr>
            <p:ph type="sldNum" sz="quarter" idx="12"/>
          </p:nvPr>
        </p:nvSpPr>
        <p:spPr/>
        <p:txBody>
          <a:bodyPr/>
          <a:lstStyle/>
          <a:p>
            <a:fld id="{51B0424B-BA00-4C1D-946A-CCF19F3E8C64}" type="slidenum">
              <a:rPr lang="ru-RU" smtClean="0"/>
              <a:pPr/>
              <a:t>53</a:t>
            </a:fld>
            <a:endParaRPr lang="ru-RU"/>
          </a:p>
        </p:txBody>
      </p:sp>
    </p:spTree>
    <p:extLst>
      <p:ext uri="{BB962C8B-B14F-4D97-AF65-F5344CB8AC3E}">
        <p14:creationId xmlns:p14="http://schemas.microsoft.com/office/powerpoint/2010/main" val="22811886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55" y="49360"/>
            <a:ext cx="9134840" cy="811657"/>
          </a:xfrm>
        </p:spPr>
        <p:txBody>
          <a:bodyPr>
            <a:normAutofit fontScale="90000"/>
          </a:bodyPr>
          <a:lstStyle/>
          <a:p>
            <a:r>
              <a:rPr lang="en-US" sz="3600" dirty="0" smtClean="0"/>
              <a:t>SARS-CoV-3. </a:t>
            </a:r>
            <a:r>
              <a:rPr lang="ru-RU" sz="3600" dirty="0" smtClean="0"/>
              <a:t>30</a:t>
            </a:r>
            <a:r>
              <a:rPr lang="en-US" sz="3600" dirty="0" smtClean="0"/>
              <a:t>K -</a:t>
            </a:r>
            <a:r>
              <a:rPr lang="ru-RU" sz="3600" dirty="0" smtClean="0"/>
              <a:t> большой геном или маленький?</a:t>
            </a:r>
            <a:br>
              <a:rPr lang="ru-RU" sz="3600" dirty="0" smtClean="0"/>
            </a:br>
            <a:r>
              <a:rPr lang="ru-RU" sz="2700" dirty="0" smtClean="0"/>
              <a:t>Как посмотреть!</a:t>
            </a:r>
            <a:endParaRPr lang="ru-RU" sz="27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710368519"/>
              </p:ext>
            </p:extLst>
          </p:nvPr>
        </p:nvGraphicFramePr>
        <p:xfrm>
          <a:off x="329840" y="1124700"/>
          <a:ext cx="8356960" cy="4297680"/>
        </p:xfrm>
        <a:graphic>
          <a:graphicData uri="http://schemas.openxmlformats.org/drawingml/2006/table">
            <a:tbl>
              <a:tblPr firstRow="1" bandRow="1">
                <a:tableStyleId>{5940675A-B579-460E-94D1-54222C63F5DA}</a:tableStyleId>
              </a:tblPr>
              <a:tblGrid>
                <a:gridCol w="2073870">
                  <a:extLst>
                    <a:ext uri="{9D8B030D-6E8A-4147-A177-3AD203B41FA5}">
                      <a16:colId xmlns:a16="http://schemas.microsoft.com/office/drawing/2014/main" xmlns="" val="20000"/>
                    </a:ext>
                  </a:extLst>
                </a:gridCol>
                <a:gridCol w="2824604">
                  <a:extLst>
                    <a:ext uri="{9D8B030D-6E8A-4147-A177-3AD203B41FA5}">
                      <a16:colId xmlns:a16="http://schemas.microsoft.com/office/drawing/2014/main" xmlns="" val="20001"/>
                    </a:ext>
                  </a:extLst>
                </a:gridCol>
                <a:gridCol w="1729243">
                  <a:extLst>
                    <a:ext uri="{9D8B030D-6E8A-4147-A177-3AD203B41FA5}">
                      <a16:colId xmlns:a16="http://schemas.microsoft.com/office/drawing/2014/main" xmlns="" val="20002"/>
                    </a:ext>
                  </a:extLst>
                </a:gridCol>
                <a:gridCol w="1729243">
                  <a:extLst>
                    <a:ext uri="{9D8B030D-6E8A-4147-A177-3AD203B41FA5}">
                      <a16:colId xmlns:a16="http://schemas.microsoft.com/office/drawing/2014/main" xmlns="" val="20003"/>
                    </a:ext>
                  </a:extLst>
                </a:gridCol>
              </a:tblGrid>
              <a:tr h="497336">
                <a:tc gridSpan="2">
                  <a:txBody>
                    <a:bodyPr/>
                    <a:lstStyle/>
                    <a:p>
                      <a:endParaRPr lang="ru-RU" sz="2400" dirty="0"/>
                    </a:p>
                  </a:txBody>
                  <a:tcPr/>
                </a:tc>
                <a:tc hMerge="1">
                  <a:txBody>
                    <a:bodyPr/>
                    <a:lstStyle/>
                    <a:p>
                      <a:endParaRPr lang="ru-RU" sz="2400" dirty="0"/>
                    </a:p>
                  </a:txBody>
                  <a:tcPr/>
                </a:tc>
                <a:tc gridSpan="2">
                  <a:txBody>
                    <a:bodyPr/>
                    <a:lstStyle/>
                    <a:p>
                      <a:r>
                        <a:rPr lang="ru-RU" dirty="0" smtClean="0"/>
                        <a:t> ответ</a:t>
                      </a:r>
                      <a:r>
                        <a:rPr lang="ru-RU" baseline="0" dirty="0" smtClean="0"/>
                        <a:t> – вид и </a:t>
                      </a:r>
                      <a:r>
                        <a:rPr lang="ru-RU" dirty="0" smtClean="0"/>
                        <a:t>число букв в геноме</a:t>
                      </a:r>
                      <a:endParaRPr lang="ru-RU" dirty="0"/>
                    </a:p>
                  </a:txBody>
                  <a:tcPr/>
                </a:tc>
                <a:tc hMerge="1">
                  <a:txBody>
                    <a:bodyPr/>
                    <a:lstStyle/>
                    <a:p>
                      <a:endParaRPr lang="ru-RU" dirty="0"/>
                    </a:p>
                  </a:txBody>
                  <a:tcPr/>
                </a:tc>
                <a:extLst>
                  <a:ext uri="{0D108BD9-81ED-4DB2-BD59-A6C34878D82A}">
                    <a16:rowId xmlns:a16="http://schemas.microsoft.com/office/drawing/2014/main" xmlns="" val="10000"/>
                  </a:ext>
                </a:extLst>
              </a:tr>
              <a:tr h="497336">
                <a:tc>
                  <a:txBody>
                    <a:bodyPr/>
                    <a:lstStyle/>
                    <a:p>
                      <a:r>
                        <a:rPr lang="ru-RU" sz="2400" dirty="0" err="1" smtClean="0"/>
                        <a:t>Суперцарство</a:t>
                      </a:r>
                      <a:endParaRPr lang="ru-RU" sz="2400" dirty="0"/>
                    </a:p>
                  </a:txBody>
                  <a:tcPr/>
                </a:tc>
                <a:tc>
                  <a:txBody>
                    <a:bodyPr/>
                    <a:lstStyle/>
                    <a:p>
                      <a:r>
                        <a:rPr lang="ru-RU" sz="2400" dirty="0" smtClean="0"/>
                        <a:t>Примеры</a:t>
                      </a:r>
                      <a:endParaRPr lang="ru-RU" sz="2400" dirty="0"/>
                    </a:p>
                  </a:txBody>
                  <a:tcPr/>
                </a:tc>
                <a:tc>
                  <a:txBody>
                    <a:bodyPr/>
                    <a:lstStyle/>
                    <a:p>
                      <a:r>
                        <a:rPr lang="ru-RU" dirty="0" smtClean="0"/>
                        <a:t>Маленький</a:t>
                      </a:r>
                      <a:br>
                        <a:rPr lang="ru-RU" dirty="0" smtClean="0"/>
                      </a:br>
                      <a:r>
                        <a:rPr lang="ru-RU" dirty="0" smtClean="0"/>
                        <a:t>(самый)</a:t>
                      </a:r>
                      <a:endParaRPr lang="ru-RU" dirty="0">
                        <a:solidFill>
                          <a:srgbClr val="FF0000"/>
                        </a:solidFill>
                      </a:endParaRPr>
                    </a:p>
                  </a:txBody>
                  <a:tcPr/>
                </a:tc>
                <a:tc>
                  <a:txBody>
                    <a:bodyPr/>
                    <a:lstStyle/>
                    <a:p>
                      <a:r>
                        <a:rPr lang="ru-RU" dirty="0" smtClean="0"/>
                        <a:t>Большой</a:t>
                      </a:r>
                    </a:p>
                    <a:p>
                      <a:r>
                        <a:rPr lang="ru-RU" dirty="0" smtClean="0"/>
                        <a:t>(самый)</a:t>
                      </a:r>
                      <a:endParaRPr lang="ru-RU" dirty="0"/>
                    </a:p>
                  </a:txBody>
                  <a:tcPr/>
                </a:tc>
                <a:extLst>
                  <a:ext uri="{0D108BD9-81ED-4DB2-BD59-A6C34878D82A}">
                    <a16:rowId xmlns:a16="http://schemas.microsoft.com/office/drawing/2014/main" xmlns="" val="10001"/>
                  </a:ext>
                </a:extLst>
              </a:tr>
              <a:tr h="497336">
                <a:tc>
                  <a:txBody>
                    <a:bodyPr/>
                    <a:lstStyle/>
                    <a:p>
                      <a:r>
                        <a:rPr lang="ru-RU" sz="2400" dirty="0" smtClean="0"/>
                        <a:t>Вирусы</a:t>
                      </a:r>
                      <a:endParaRPr lang="ru-RU" sz="2400" dirty="0"/>
                    </a:p>
                  </a:txBody>
                  <a:tcPr/>
                </a:tc>
                <a:tc>
                  <a:txBody>
                    <a:bodyPr/>
                    <a:lstStyle/>
                    <a:p>
                      <a:r>
                        <a:rPr lang="ru-RU" sz="1800" dirty="0" smtClean="0"/>
                        <a:t>ВИЧ, </a:t>
                      </a:r>
                      <a:r>
                        <a:rPr lang="ru-RU" sz="1800" dirty="0" err="1" smtClean="0"/>
                        <a:t>Коронавирусы</a:t>
                      </a:r>
                      <a:r>
                        <a:rPr lang="ru-RU" sz="1800" dirty="0" smtClean="0"/>
                        <a:t>, вирус полиомиелита,</a:t>
                      </a:r>
                      <a:r>
                        <a:rPr lang="en-US" sz="1800" dirty="0" smtClean="0"/>
                        <a:t> ….</a:t>
                      </a:r>
                      <a:endParaRPr lang="ru-RU" sz="1800" dirty="0"/>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xmlns="" val="10002"/>
                  </a:ext>
                </a:extLst>
              </a:tr>
              <a:tr h="858415">
                <a:tc>
                  <a:txBody>
                    <a:bodyPr/>
                    <a:lstStyle/>
                    <a:p>
                      <a:r>
                        <a:rPr lang="ru-RU" sz="2400" dirty="0" smtClean="0"/>
                        <a:t>Прокариоты</a:t>
                      </a:r>
                      <a:endParaRPr lang="ru-RU" sz="2400" dirty="0"/>
                    </a:p>
                  </a:txBody>
                  <a:tcPr/>
                </a:tc>
                <a:tc>
                  <a:txBody>
                    <a:bodyPr/>
                    <a:lstStyle/>
                    <a:p>
                      <a:r>
                        <a:rPr lang="ru-RU" sz="1800" dirty="0" smtClean="0"/>
                        <a:t>Бактерии и археи (похожи на бактерий,</a:t>
                      </a:r>
                      <a:r>
                        <a:rPr lang="ru-RU" sz="1800" baseline="0" dirty="0" smtClean="0"/>
                        <a:t> но другое </a:t>
                      </a:r>
                      <a:r>
                        <a:rPr lang="ru-RU" sz="1800" baseline="0" dirty="0" err="1" smtClean="0"/>
                        <a:t>суперцарство</a:t>
                      </a:r>
                      <a:r>
                        <a:rPr lang="ru-RU" sz="1800" baseline="0" dirty="0" smtClean="0"/>
                        <a:t>)</a:t>
                      </a:r>
                      <a:endParaRPr lang="ru-RU" sz="1800" dirty="0"/>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xmlns="" val="10003"/>
                  </a:ext>
                </a:extLst>
              </a:tr>
              <a:tr h="497336">
                <a:tc>
                  <a:txBody>
                    <a:bodyPr/>
                    <a:lstStyle/>
                    <a:p>
                      <a:r>
                        <a:rPr lang="ru-RU" sz="2400" dirty="0" smtClean="0"/>
                        <a:t>Эукариоты</a:t>
                      </a:r>
                      <a:endParaRPr lang="ru-RU" sz="2400" dirty="0"/>
                    </a:p>
                  </a:txBody>
                  <a:tcPr/>
                </a:tc>
                <a:tc>
                  <a:txBody>
                    <a:bodyPr/>
                    <a:lstStyle/>
                    <a:p>
                      <a:r>
                        <a:rPr lang="ru-RU" sz="1800" dirty="0" smtClean="0"/>
                        <a:t>Животные, растения, грибы, простейшие</a:t>
                      </a:r>
                      <a:r>
                        <a:rPr lang="en-US" sz="1800" dirty="0" smtClean="0"/>
                        <a:t> …</a:t>
                      </a:r>
                      <a:endParaRPr lang="ru-RU" sz="1800" dirty="0"/>
                    </a:p>
                  </a:txBody>
                  <a:tcPr/>
                </a:tc>
                <a:tc>
                  <a:txBody>
                    <a:bodyPr/>
                    <a:lstStyle/>
                    <a:p>
                      <a:endParaRPr lang="ru-RU" dirty="0"/>
                    </a:p>
                  </a:txBody>
                  <a:tcPr/>
                </a:tc>
                <a:tc>
                  <a:txBody>
                    <a:bodyPr/>
                    <a:lstStyle/>
                    <a:p>
                      <a:endParaRPr lang="ru-RU"/>
                    </a:p>
                  </a:txBody>
                  <a:tcPr/>
                </a:tc>
                <a:extLst>
                  <a:ext uri="{0D108BD9-81ED-4DB2-BD59-A6C34878D82A}">
                    <a16:rowId xmlns:a16="http://schemas.microsoft.com/office/drawing/2014/main" xmlns="" val="10004"/>
                  </a:ext>
                </a:extLst>
              </a:tr>
              <a:tr h="497336">
                <a:tc>
                  <a:txBody>
                    <a:bodyPr/>
                    <a:lstStyle/>
                    <a:p>
                      <a:r>
                        <a:rPr lang="ru-RU" sz="2400" dirty="0" smtClean="0"/>
                        <a:t>Абсолютная категория</a:t>
                      </a:r>
                      <a:endParaRPr lang="ru-RU" sz="2400" dirty="0"/>
                    </a:p>
                  </a:txBody>
                  <a:tcPr/>
                </a:tc>
                <a:tc>
                  <a:txBody>
                    <a:bodyPr/>
                    <a:lstStyle/>
                    <a:p>
                      <a:r>
                        <a:rPr lang="ru-RU" sz="1800" dirty="0" smtClean="0"/>
                        <a:t>(может выше забыл каких-нибудь?:)</a:t>
                      </a:r>
                      <a:endParaRPr lang="ru-RU" sz="1800" dirty="0"/>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xmlns="" val="10005"/>
                  </a:ext>
                </a:extLst>
              </a:tr>
            </a:tbl>
          </a:graphicData>
        </a:graphic>
      </p:graphicFrame>
      <p:sp>
        <p:nvSpPr>
          <p:cNvPr id="4" name="Номер слайда 3"/>
          <p:cNvSpPr>
            <a:spLocks noGrp="1"/>
          </p:cNvSpPr>
          <p:nvPr>
            <p:ph type="sldNum" sz="quarter" idx="12"/>
          </p:nvPr>
        </p:nvSpPr>
        <p:spPr/>
        <p:txBody>
          <a:bodyPr/>
          <a:lstStyle/>
          <a:p>
            <a:fld id="{51B0424B-BA00-4C1D-946A-CCF19F3E8C64}" type="slidenum">
              <a:rPr lang="ru-RU" smtClean="0"/>
              <a:pPr/>
              <a:t>54</a:t>
            </a:fld>
            <a:endParaRPr lang="ru-RU"/>
          </a:p>
        </p:txBody>
      </p:sp>
      <p:sp>
        <p:nvSpPr>
          <p:cNvPr id="6" name="TextBox 5"/>
          <p:cNvSpPr txBox="1"/>
          <p:nvPr/>
        </p:nvSpPr>
        <p:spPr>
          <a:xfrm>
            <a:off x="270640" y="5464465"/>
            <a:ext cx="8602720" cy="461665"/>
          </a:xfrm>
          <a:prstGeom prst="rect">
            <a:avLst/>
          </a:prstGeom>
          <a:noFill/>
        </p:spPr>
        <p:txBody>
          <a:bodyPr wrap="square" rtlCol="0">
            <a:spAutoFit/>
          </a:bodyPr>
          <a:lstStyle/>
          <a:p>
            <a:r>
              <a:rPr lang="ru-RU" sz="2400" dirty="0" smtClean="0">
                <a:solidFill>
                  <a:srgbClr val="C00000"/>
                </a:solidFill>
              </a:rPr>
              <a:t>Задание 6 (на сайте с ДЗ)</a:t>
            </a:r>
            <a:endParaRPr lang="ru-RU" sz="2400" dirty="0">
              <a:solidFill>
                <a:srgbClr val="C00000"/>
              </a:solidFill>
            </a:endParaRPr>
          </a:p>
        </p:txBody>
      </p:sp>
      <p:sp>
        <p:nvSpPr>
          <p:cNvPr id="3" name="TextBox 2"/>
          <p:cNvSpPr txBox="1"/>
          <p:nvPr/>
        </p:nvSpPr>
        <p:spPr>
          <a:xfrm>
            <a:off x="345365" y="5968215"/>
            <a:ext cx="7337440" cy="646331"/>
          </a:xfrm>
          <a:prstGeom prst="rect">
            <a:avLst/>
          </a:prstGeom>
          <a:noFill/>
        </p:spPr>
        <p:txBody>
          <a:bodyPr wrap="square" rtlCol="0">
            <a:spAutoFit/>
          </a:bodyPr>
          <a:lstStyle/>
          <a:p>
            <a:r>
              <a:rPr lang="ru-RU" dirty="0" smtClean="0"/>
              <a:t>При выполнении этого задания опишите  вид и источник информации</a:t>
            </a:r>
          </a:p>
          <a:p>
            <a:r>
              <a:rPr lang="ru-RU" dirty="0" smtClean="0"/>
              <a:t>Наука идет вперед, мои знания могли устареть(((</a:t>
            </a:r>
            <a:endParaRPr lang="ru-RU" dirty="0"/>
          </a:p>
        </p:txBody>
      </p:sp>
    </p:spTree>
    <p:extLst>
      <p:ext uri="{BB962C8B-B14F-4D97-AF65-F5344CB8AC3E}">
        <p14:creationId xmlns:p14="http://schemas.microsoft.com/office/powerpoint/2010/main" val="26595500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Конец презентации</a:t>
            </a:r>
            <a:endParaRPr lang="ru-RU" dirty="0"/>
          </a:p>
        </p:txBody>
      </p:sp>
      <p:sp>
        <p:nvSpPr>
          <p:cNvPr id="3" name="Текст 2"/>
          <p:cNvSpPr>
            <a:spLocks noGrp="1"/>
          </p:cNvSpPr>
          <p:nvPr>
            <p:ph type="body" idx="1"/>
          </p:nvPr>
        </p:nvSpPr>
        <p:spPr/>
        <p:txBody>
          <a:bodyPr/>
          <a:lstStyle/>
          <a:p>
            <a:endParaRPr lang="ru-RU"/>
          </a:p>
        </p:txBody>
      </p:sp>
      <p:sp>
        <p:nvSpPr>
          <p:cNvPr id="4" name="Номер слайда 3"/>
          <p:cNvSpPr>
            <a:spLocks noGrp="1"/>
          </p:cNvSpPr>
          <p:nvPr>
            <p:ph type="sldNum" sz="quarter" idx="12"/>
          </p:nvPr>
        </p:nvSpPr>
        <p:spPr/>
        <p:txBody>
          <a:bodyPr/>
          <a:lstStyle/>
          <a:p>
            <a:fld id="{51B0424B-BA00-4C1D-946A-CCF19F3E8C64}" type="slidenum">
              <a:rPr lang="ru-RU" smtClean="0"/>
              <a:pPr/>
              <a:t>55</a:t>
            </a:fld>
            <a:endParaRPr lang="ru-RU"/>
          </a:p>
        </p:txBody>
      </p:sp>
    </p:spTree>
    <p:extLst>
      <p:ext uri="{BB962C8B-B14F-4D97-AF65-F5344CB8AC3E}">
        <p14:creationId xmlns:p14="http://schemas.microsoft.com/office/powerpoint/2010/main" val="327833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51B0424B-BA00-4C1D-946A-CCF19F3E8C64}" type="slidenum">
              <a:rPr lang="ru-RU" smtClean="0"/>
              <a:pPr/>
              <a:t>6</a:t>
            </a:fld>
            <a:endParaRPr lang="ru-RU"/>
          </a:p>
        </p:txBody>
      </p:sp>
      <p:sp>
        <p:nvSpPr>
          <p:cNvPr id="6" name="Rectangle 2"/>
          <p:cNvSpPr>
            <a:spLocks noChangeArrowheads="1"/>
          </p:cNvSpPr>
          <p:nvPr/>
        </p:nvSpPr>
        <p:spPr bwMode="auto">
          <a:xfrm>
            <a:off x="193830" y="87765"/>
            <a:ext cx="8905002"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1600" dirty="0" smtClean="0">
                <a:latin typeface="Courier New" panose="02070309020205020404" pitchFamily="49" charset="0"/>
                <a:cs typeface="Courier New" panose="02070309020205020404" pitchFamily="49" charset="0"/>
              </a:rPr>
              <a:t>CCAAGGGTTGAAAAGAAAAAGCTTGATGGCTTTATGGGTAGAATTCGATCTGTCTATCCAGTTGCGTCAC</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CAAATGAATGCAACCAAATGTGCCTTTCAACTCTCATGAAGTGTGATCATTGTGGTGAAACTTCATGGCA</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GACGGGCGATTTTGTTAAAGCCACTTGCGAATTTTGTGGCACTGAGAATTTGACTAAAGAAGGTGCCACT</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ACTTGTGGTTACTTACCCCAAAATGCTGTTGTTAAAATTTATTGTCCAGCATGTCACAATTCAGAAGTAG</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GACCTGAGCATAGTCTTGCCGAATACCATAATGAATCTGGCTTGAAAACCATTCTTCGTAAGGGTGGTCG</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CACTATTGCCTTTGGAGGCTGTGTGTTCTCTTATGTTGGTTGCCATAACAAGTGTGCCTATTGGGTTCCA</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CGTGCTAGCGCTAACATAGGTTGTAACCATACAGGTGTTGTTGGAGAAGGTTCCGAAGGTCTTAATGACA</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ACCTTCTTGAAATACTCCAAAAAGAGAAAGTCAACATCAATATTGTTGGTGACTTTAAACTTAATGAAGA</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GATCGCCATTATTTTGGCATCTTTTTCTGCTTCCACAAGTGCTTTTGTGGAAACTGTGAAAGGTTTGGAT</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TATAAAGCATTCAAACAAATTGTTGAATCCTGTGGTAATTTTAAAGTTACAAAAGGAAAAGCTAAAAAAG</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GTGCCTGGAATATTGGTGAACAGAAATCAATACTGAGTCCTCTTTATGCATTTGCATCAGAGGCTGCTCG</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TGTTGTACGATCAATTTTCTCCCGCACTCTTGAAACTGCTCAAAATTCTGTGCGTGTTTTACAGAAGGCC</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GCTATAACAATACTAGATGGAATTTCACAGTATTCACTGAGACTCATTGATGCTATGATGTTCACATCTG</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ATTTGGCTACTAACAATCTAGTTGTAATGGCCTACATTACAGGTGGTGTTGTTCAGTTGACTTCGCAGTG</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GCTAACTAACATCTTTGGCACTGTTTATGAAAAACTCAAACCCGTCCTTGATTGGCTTGAAGAGAAGTTT</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AAGGAAGGTGTAGAGTTTCTTAGAGACGGTTGGGAAATTGTTAAATTTATCTCAACCTGTGCTTGTGAAA</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TTGTCGGTGGACAAATTGTCACCTGTGCAAAGGAAATTAAGGAGAGTGTTCAGACATTCTTTAAGCTTGT</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AAATAAATTTTTGGCTTTGTGTGCTGACTCTATCATTATTGGTGGAGCTAAACTTAAAGCCTTGAATTTA</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GGTGAAACATTTGTCACGCACTCAAAGGGATTGTACAGAAAGTGTGTTAAATCCAGAGAAGAAACTGGCC</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TACTCATGCCTCTAAAAGCCCCAAAAGAAATTATCTTCTTAGAGGGAGAAACACTTCCCACAGAAGTGTT</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AACAGAGGAAGTTGTCTTGAAAACTGGTGATTTACAACCATTAGAACAACCTACTAGTGAAGCTGTTGAA</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GCTCCATTGGTTGGTACACCAGTTTGTATTAACGGGCTTATGTTGCTCGAAATCAAAGACACAGAAAAGT</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ACTGTGCCCTTGCACCTAATATGATGGTAACAAACAATACCTTCACACTCAAAGGCGGTGCACCAACAAA</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GGTTACTTTTGGTGATGACACTGTGATAGAAGTGCAAGGTTACAAGAGTGTGAATATCACTTTTGAACTT</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GATGAAAGGATTGATAAAGTACTTAATGAGAAGTGCTCTGCCTATACAGTTGAACTCGGTACAGAAGTAA</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ATGAGTTCGCCTGTGTTGTGGCAGATGCTGTCATAAAAACTTTGCAACCAGTATCTGAATTACTTACACC</a:t>
            </a:r>
          </a:p>
          <a:p>
            <a:pPr lvl="0" eaLnBrk="0" fontAlgn="base" hangingPunct="0">
              <a:spcBef>
                <a:spcPct val="0"/>
              </a:spcBef>
              <a:spcAft>
                <a:spcPct val="0"/>
              </a:spcAft>
            </a:pPr>
            <a:r>
              <a:rPr lang="en-US" altLang="en-US" sz="1600" dirty="0" smtClean="0">
                <a:latin typeface="Courier New" panose="02070309020205020404" pitchFamily="49" charset="0"/>
                <a:cs typeface="Courier New" panose="02070309020205020404" pitchFamily="49" charset="0"/>
              </a:rPr>
              <a:t>ACTGGGCATTGATTTAGATGAGTGGAGTATGGCTACATACTACTTATTTGATGAGTCTGGTGAGTTTAAA</a:t>
            </a:r>
            <a:r>
              <a:rPr kumimoji="0" lang="en-US" altLang="en-US" sz="105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endParaRPr kumimoji="0" lang="en-US" altLang="en-US" sz="3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02627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7</a:t>
            </a:fld>
            <a:endParaRPr lang="ru-RU"/>
          </a:p>
        </p:txBody>
      </p:sp>
      <p:sp>
        <p:nvSpPr>
          <p:cNvPr id="3" name="TextBox 2"/>
          <p:cNvSpPr txBox="1"/>
          <p:nvPr/>
        </p:nvSpPr>
        <p:spPr>
          <a:xfrm>
            <a:off x="117020" y="241385"/>
            <a:ext cx="8911765" cy="6232475"/>
          </a:xfrm>
          <a:prstGeom prst="rect">
            <a:avLst/>
          </a:prstGeom>
          <a:noFill/>
        </p:spPr>
        <p:txBody>
          <a:bodyPr wrap="square" rtlCol="0">
            <a:spAutoFit/>
          </a:bodyPr>
          <a:lstStyle/>
          <a:p>
            <a:pPr>
              <a:spcAft>
                <a:spcPts val="1800"/>
              </a:spcAft>
            </a:pPr>
            <a:r>
              <a:rPr lang="ru-RU" sz="3600" dirty="0" smtClean="0"/>
              <a:t>И еще 27 страниц такого текста …</a:t>
            </a:r>
          </a:p>
          <a:p>
            <a:pPr>
              <a:spcAft>
                <a:spcPts val="1800"/>
              </a:spcAft>
            </a:pPr>
            <a:r>
              <a:rPr lang="ru-RU" sz="3600" dirty="0" smtClean="0"/>
              <a:t>Всего 29 903 букв</a:t>
            </a:r>
            <a:r>
              <a:rPr lang="en-US" sz="3600" dirty="0"/>
              <a:t>.</a:t>
            </a:r>
            <a:endParaRPr lang="ru-RU" sz="3600" dirty="0" smtClean="0"/>
          </a:p>
          <a:p>
            <a:pPr>
              <a:spcAft>
                <a:spcPts val="1800"/>
              </a:spcAft>
            </a:pPr>
            <a:endParaRPr lang="ru-RU" sz="3600" dirty="0"/>
          </a:p>
          <a:p>
            <a:pPr>
              <a:spcAft>
                <a:spcPts val="1800"/>
              </a:spcAft>
            </a:pPr>
            <a:r>
              <a:rPr lang="ru-RU" sz="3600" dirty="0" smtClean="0"/>
              <a:t>Геном содержит информацию:</a:t>
            </a:r>
            <a:br>
              <a:rPr lang="ru-RU" sz="3600" dirty="0" smtClean="0"/>
            </a:br>
            <a:r>
              <a:rPr lang="ru-RU" sz="3600" dirty="0" smtClean="0"/>
              <a:t>инструкцию для клеток организма хозяина</a:t>
            </a:r>
            <a:br>
              <a:rPr lang="ru-RU" sz="3600" dirty="0" smtClean="0"/>
            </a:br>
            <a:r>
              <a:rPr lang="ru-RU" sz="3600" dirty="0" smtClean="0"/>
              <a:t>(человека) как размножить вирус </a:t>
            </a:r>
            <a:br>
              <a:rPr lang="ru-RU" sz="3600" dirty="0" smtClean="0"/>
            </a:br>
            <a:r>
              <a:rPr lang="en-US" sz="3600" dirty="0" smtClean="0"/>
              <a:t>SARS-CoV-2</a:t>
            </a:r>
            <a:r>
              <a:rPr lang="ru-RU" sz="3600" dirty="0" smtClean="0"/>
              <a:t>. При этом хозяин заболеет!!!</a:t>
            </a:r>
            <a:endParaRPr lang="ru-RU" sz="3600" dirty="0"/>
          </a:p>
          <a:p>
            <a:pPr>
              <a:spcAft>
                <a:spcPts val="1800"/>
              </a:spcAft>
            </a:pPr>
            <a:endParaRPr lang="ru-RU" sz="3600" dirty="0" smtClean="0"/>
          </a:p>
          <a:p>
            <a:pPr>
              <a:spcAft>
                <a:spcPts val="1800"/>
              </a:spcAft>
            </a:pPr>
            <a:r>
              <a:rPr lang="ru-RU" sz="3600" dirty="0" smtClean="0"/>
              <a:t>Информация: Текст и читатель</a:t>
            </a:r>
            <a:endParaRPr lang="en-US" sz="3600" dirty="0"/>
          </a:p>
        </p:txBody>
      </p:sp>
    </p:spTree>
    <p:extLst>
      <p:ext uri="{BB962C8B-B14F-4D97-AF65-F5344CB8AC3E}">
        <p14:creationId xmlns:p14="http://schemas.microsoft.com/office/powerpoint/2010/main" val="2530235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1227"/>
          </a:xfrm>
        </p:spPr>
        <p:txBody>
          <a:bodyPr>
            <a:normAutofit fontScale="90000"/>
          </a:bodyPr>
          <a:lstStyle/>
          <a:p>
            <a:r>
              <a:rPr lang="ru-RU" dirty="0" smtClean="0"/>
              <a:t>Что такое информация?</a:t>
            </a:r>
            <a:endParaRPr lang="ru-RU" dirty="0"/>
          </a:p>
        </p:txBody>
      </p:sp>
      <p:sp>
        <p:nvSpPr>
          <p:cNvPr id="3" name="Объект 2"/>
          <p:cNvSpPr>
            <a:spLocks noGrp="1"/>
          </p:cNvSpPr>
          <p:nvPr>
            <p:ph idx="1"/>
          </p:nvPr>
        </p:nvSpPr>
        <p:spPr>
          <a:xfrm>
            <a:off x="490140" y="1316725"/>
            <a:ext cx="8229600" cy="3778366"/>
          </a:xfrm>
        </p:spPr>
        <p:txBody>
          <a:bodyPr/>
          <a:lstStyle/>
          <a:p>
            <a:r>
              <a:rPr lang="ru-RU" dirty="0" smtClean="0"/>
              <a:t>«Правда ли, что </a:t>
            </a:r>
            <a:r>
              <a:rPr lang="ru-RU" dirty="0" err="1" smtClean="0"/>
              <a:t>Иштоян</a:t>
            </a:r>
            <a:r>
              <a:rPr lang="ru-RU" dirty="0" smtClean="0"/>
              <a:t> выиграл в лотерею машину?»</a:t>
            </a:r>
            <a:br>
              <a:rPr lang="ru-RU" dirty="0" smtClean="0"/>
            </a:br>
            <a:endParaRPr lang="ru-RU" dirty="0" smtClean="0"/>
          </a:p>
          <a:p>
            <a:r>
              <a:rPr lang="ru-RU" dirty="0" smtClean="0"/>
              <a:t>«</a:t>
            </a:r>
            <a:r>
              <a:rPr lang="ru-RU" b="1" dirty="0" smtClean="0"/>
              <a:t>Правда</a:t>
            </a:r>
            <a:r>
              <a:rPr lang="ru-RU" dirty="0" smtClean="0"/>
              <a:t>. Но не </a:t>
            </a:r>
            <a:r>
              <a:rPr lang="ru-RU" dirty="0" err="1" smtClean="0"/>
              <a:t>Иштоян</a:t>
            </a:r>
            <a:r>
              <a:rPr lang="ru-RU" dirty="0" smtClean="0"/>
              <a:t>, а  Петросян, не машину, а швейную машинку; не в лотерею,  а в карты; и не выиграл, а проиграл»</a:t>
            </a:r>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8</a:t>
            </a:fld>
            <a:endParaRPr lang="ru-RU"/>
          </a:p>
        </p:txBody>
      </p:sp>
      <p:sp>
        <p:nvSpPr>
          <p:cNvPr id="5" name="TextBox 4"/>
          <p:cNvSpPr txBox="1"/>
          <p:nvPr/>
        </p:nvSpPr>
        <p:spPr>
          <a:xfrm>
            <a:off x="731500" y="5272440"/>
            <a:ext cx="7141955" cy="954107"/>
          </a:xfrm>
          <a:prstGeom prst="rect">
            <a:avLst/>
          </a:prstGeom>
          <a:noFill/>
        </p:spPr>
        <p:txBody>
          <a:bodyPr wrap="none" rtlCol="0">
            <a:spAutoFit/>
          </a:bodyPr>
          <a:lstStyle/>
          <a:p>
            <a:r>
              <a:rPr lang="ru-RU" sz="2800" i="1" dirty="0" smtClean="0"/>
              <a:t>«Сколько информации в  этом сообщении?» </a:t>
            </a:r>
            <a:br>
              <a:rPr lang="ru-RU" sz="2800" i="1" dirty="0" smtClean="0"/>
            </a:br>
            <a:r>
              <a:rPr lang="ru-RU" sz="2800" i="1" dirty="0" err="1" smtClean="0"/>
              <a:t>И.М.Гельфанд</a:t>
            </a:r>
            <a:endParaRPr lang="ru-RU" sz="2800" i="1" dirty="0"/>
          </a:p>
        </p:txBody>
      </p:sp>
      <p:sp>
        <p:nvSpPr>
          <p:cNvPr id="6" name="TextBox 5"/>
          <p:cNvSpPr txBox="1"/>
          <p:nvPr/>
        </p:nvSpPr>
        <p:spPr>
          <a:xfrm>
            <a:off x="6656467" y="985668"/>
            <a:ext cx="1927066" cy="369332"/>
          </a:xfrm>
          <a:prstGeom prst="rect">
            <a:avLst/>
          </a:prstGeom>
          <a:noFill/>
        </p:spPr>
        <p:txBody>
          <a:bodyPr wrap="none" rtlCol="0">
            <a:spAutoFit/>
          </a:bodyPr>
          <a:lstStyle/>
          <a:p>
            <a:r>
              <a:rPr lang="ru-RU" dirty="0" smtClean="0"/>
              <a:t>Армянское радио</a:t>
            </a:r>
            <a:endParaRPr lang="ru-RU" dirty="0"/>
          </a:p>
        </p:txBody>
      </p:sp>
    </p:spTree>
    <p:extLst>
      <p:ext uri="{BB962C8B-B14F-4D97-AF65-F5344CB8AC3E}">
        <p14:creationId xmlns:p14="http://schemas.microsoft.com/office/powerpoint/2010/main" val="2089789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426" y="243963"/>
            <a:ext cx="8833150" cy="1143000"/>
          </a:xfrm>
        </p:spPr>
        <p:txBody>
          <a:bodyPr>
            <a:normAutofit/>
          </a:bodyPr>
          <a:lstStyle/>
          <a:p>
            <a:r>
              <a:rPr lang="ru-RU" dirty="0" smtClean="0"/>
              <a:t>Анекдоты нам устраивают и вирусы</a:t>
            </a:r>
            <a:endParaRPr lang="en-US"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9</a:t>
            </a:fld>
            <a:endParaRPr lang="ru-RU"/>
          </a:p>
        </p:txBody>
      </p:sp>
      <p:pic>
        <p:nvPicPr>
          <p:cNvPr id="5122" name="Picture 2" descr="Image result for вирус и челове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840" y="2238445"/>
            <a:ext cx="2628900" cy="17430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84385" y="3991785"/>
            <a:ext cx="3662926" cy="369332"/>
          </a:xfrm>
          <a:prstGeom prst="rect">
            <a:avLst/>
          </a:prstGeom>
          <a:noFill/>
        </p:spPr>
        <p:txBody>
          <a:bodyPr wrap="none" rtlCol="0">
            <a:spAutoFit/>
          </a:bodyPr>
          <a:lstStyle/>
          <a:p>
            <a:r>
              <a:rPr lang="ru-RU" dirty="0" smtClean="0"/>
              <a:t>Вирус друг человека? </a:t>
            </a:r>
            <a:r>
              <a:rPr lang="ru-RU" dirty="0" err="1" smtClean="0"/>
              <a:t>К.Северинов</a:t>
            </a:r>
            <a:endParaRPr lang="en-US" dirty="0"/>
          </a:p>
        </p:txBody>
      </p:sp>
      <p:pic>
        <p:nvPicPr>
          <p:cNvPr id="5124" name="Picture 4" descr="Image result for вирус и челове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3720" y="4081885"/>
            <a:ext cx="2667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вирус и челове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22" y="4784724"/>
            <a:ext cx="2905125" cy="157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355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9037</TotalTime>
  <Words>1659</Words>
  <Application>Microsoft Office PowerPoint</Application>
  <PresentationFormat>Экран (4:3)</PresentationFormat>
  <Paragraphs>566</Paragraphs>
  <Slides>55</Slides>
  <Notes>8</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55</vt:i4>
      </vt:variant>
    </vt:vector>
  </HeadingPairs>
  <TitlesOfParts>
    <vt:vector size="66" baseType="lpstr">
      <vt:lpstr>-apple-system</vt:lpstr>
      <vt:lpstr>Arial</vt:lpstr>
      <vt:lpstr>Calibri</vt:lpstr>
      <vt:lpstr>Courier New</vt:lpstr>
      <vt:lpstr>Linux Libertine</vt:lpstr>
      <vt:lpstr>Segoe UI</vt:lpstr>
      <vt:lpstr>Symbol</vt:lpstr>
      <vt:lpstr>Times New Roman</vt:lpstr>
      <vt:lpstr>Verdana</vt:lpstr>
      <vt:lpstr>Wingdings</vt:lpstr>
      <vt:lpstr>Тема Office</vt:lpstr>
      <vt:lpstr>Геном</vt:lpstr>
      <vt:lpstr>Сайт МФК: «Биоинформатика 2021»</vt:lpstr>
      <vt:lpstr>Список открыт для записи вольнослушателей сегодня </vt:lpstr>
      <vt:lpstr>Геном</vt:lpstr>
      <vt:lpstr>Вот геном вируса SARS-CoV-2 (так он снится биоинформатикам ……)</vt:lpstr>
      <vt:lpstr>Презентация PowerPoint</vt:lpstr>
      <vt:lpstr>Презентация PowerPoint</vt:lpstr>
      <vt:lpstr>Что такое информация?</vt:lpstr>
      <vt:lpstr>Анекдоты нам устраивают и вирусы</vt:lpstr>
      <vt:lpstr>Вопросы</vt:lpstr>
      <vt:lpstr>1. Носители геномов</vt:lpstr>
      <vt:lpstr>Формула молекулы ДНК определяется последовательностью букв A, T, G, C</vt:lpstr>
      <vt:lpstr>ДНК состоит из двух антипараллельных комплементарных цепочек</vt:lpstr>
      <vt:lpstr>Маленькая кольцевая ДНК бактерии – плазмида (плазмида – не весь геном бактерии!)</vt:lpstr>
      <vt:lpstr>Презентация PowerPoint</vt:lpstr>
      <vt:lpstr>Геном коронавируса - молекула РНК</vt:lpstr>
      <vt:lpstr>2. Что записано в геноме?</vt:lpstr>
      <vt:lpstr>Что видим своими глазами</vt:lpstr>
      <vt:lpstr>Что видим своими глазами</vt:lpstr>
      <vt:lpstr>Лингвистический анализ текста</vt:lpstr>
      <vt:lpstr>Всерьёз думают о живых вакцинах, основанных на вирусах с увеличенным числом CG или TA!</vt:lpstr>
      <vt:lpstr>Биологический анализ генома</vt:lpstr>
      <vt:lpstr>ГЕНЫ БЕЛКОВ</vt:lpstr>
      <vt:lpstr>Коронавирус вирус: белки Схема вириона, существующего между заражениями </vt:lpstr>
      <vt:lpstr>Функции белков</vt:lpstr>
      <vt:lpstr> S белок главный для проникновения в клетку хозяина.  </vt:lpstr>
      <vt:lpstr>S – троянский конь</vt:lpstr>
      <vt:lpstr>Как вирус вводит РНК в клетку (в картинках)</vt:lpstr>
      <vt:lpstr>Презентация PowerPoint</vt:lpstr>
      <vt:lpstr>Вакцина Спутник V  вырабатывает иммунитет – антитела к части S-белка- домену, который связывается с рецептором (RBD – receptor binding domain)  Я привился и проверил что антитела IgG к RBD есть в достаточном количестве   Вакцина Pfizer приводит к выработке антител к тому же RBD.  Эти вакцины отличаются способом доставки антигена, т.е. RBD, в клетки </vt:lpstr>
      <vt:lpstr>Толщина мембраны</vt:lpstr>
      <vt:lpstr>Липидный бислой</vt:lpstr>
      <vt:lpstr>Гены и белки. Ген белка E  (выбрал его за длину – чтобы поместился на странице)</vt:lpstr>
      <vt:lpstr>Белок E  из  SARS-CoV-2</vt:lpstr>
      <vt:lpstr>По таблице генетического кода!</vt:lpstr>
      <vt:lpstr>Транслировать ген может компьютер</vt:lpstr>
      <vt:lpstr>Задача построения пространственной структуры белка по его последовательности имеет долгую историю</vt:lpstr>
      <vt:lpstr>ГЕНЫ ORF1ab и ORF1a красные полоски до вертикальной линии</vt:lpstr>
      <vt:lpstr>Трансляция: синтез молекулы белка</vt:lpstr>
      <vt:lpstr>В клетке для синтеза белка нужна матричная РНК</vt:lpstr>
      <vt:lpstr> В клетке хозяина (человека) оказывается РНК коронавируса   </vt:lpstr>
      <vt:lpstr>Так рибосомы делают белки</vt:lpstr>
      <vt:lpstr>Одна мРНК – один ген и один белок</vt:lpstr>
      <vt:lpstr>Ген ORF1a заканчивается стоп-кодоном, как положено.  Так и транслируется рибосомой человека</vt:lpstr>
      <vt:lpstr>Не бывает правил без исключений! Программируемый рибосомный сдвиг.  Рибосома останавливается из-за шпильки на РНК  и slippery sequence. Отскакивает на ОДИН нуклеотид(букву). И продолжает синтез белка</vt:lpstr>
      <vt:lpstr>Продукты генов ORF1ab и ORF1a на рис полипротеины другого вируса - ВИЧ</vt:lpstr>
      <vt:lpstr>Презентация PowerPoint</vt:lpstr>
      <vt:lpstr>Функции некоторых ранних белков</vt:lpstr>
      <vt:lpstr>Как транслируются поздние белки?</vt:lpstr>
      <vt:lpstr>Откуда все известно?</vt:lpstr>
      <vt:lpstr>Презентация PowerPoint</vt:lpstr>
      <vt:lpstr>Сигналы</vt:lpstr>
      <vt:lpstr>3. Геном и информация</vt:lpstr>
      <vt:lpstr>SARS-CoV-3. 30K - большой геном или маленький? Как посмотреть!</vt:lpstr>
      <vt:lpstr>Конец презентации</vt:lpstr>
    </vt:vector>
  </TitlesOfParts>
  <Company>msu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Геном</dc:title>
  <dc:creator>aba</dc:creator>
  <cp:lastModifiedBy>aba</cp:lastModifiedBy>
  <cp:revision>676</cp:revision>
  <dcterms:created xsi:type="dcterms:W3CDTF">2014-09-13T11:53:54Z</dcterms:created>
  <dcterms:modified xsi:type="dcterms:W3CDTF">2021-02-17T15:10:13Z</dcterms:modified>
</cp:coreProperties>
</file>