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96" r:id="rId8"/>
    <p:sldId id="297" r:id="rId9"/>
    <p:sldId id="298" r:id="rId10"/>
    <p:sldId id="263" r:id="rId11"/>
    <p:sldId id="264" r:id="rId12"/>
    <p:sldId id="265" r:id="rId13"/>
    <p:sldId id="266" r:id="rId14"/>
    <p:sldId id="267" r:id="rId15"/>
    <p:sldId id="257" r:id="rId16"/>
    <p:sldId id="268" r:id="rId17"/>
    <p:sldId id="269" r:id="rId18"/>
    <p:sldId id="270" r:id="rId19"/>
    <p:sldId id="293" r:id="rId20"/>
    <p:sldId id="271" r:id="rId21"/>
    <p:sldId id="272" r:id="rId22"/>
    <p:sldId id="273" r:id="rId23"/>
    <p:sldId id="274" r:id="rId24"/>
    <p:sldId id="275" r:id="rId25"/>
    <p:sldId id="29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8" autoAdjust="0"/>
  </p:normalViewPr>
  <p:slideViewPr>
    <p:cSldViewPr>
      <p:cViewPr>
        <p:scale>
          <a:sx n="70" d="100"/>
          <a:sy n="70" d="100"/>
        </p:scale>
        <p:origin x="1180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8A65C-89FA-4240-BE16-44A97FB5529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82922-B440-4AD1-9727-4CFBE547C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8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Полиморфизм</a:t>
            </a:r>
            <a:r>
              <a:rPr lang="ru-RU" baseline="0" dirty="0"/>
              <a:t> = различие геномов разных членов одной популяции.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измерять время</a:t>
            </a:r>
            <a:r>
              <a:rPr lang="en-US" baseline="0" dirty="0"/>
              <a:t> </a:t>
            </a:r>
            <a:r>
              <a:rPr lang="ru-RU" baseline="0" dirty="0"/>
              <a:t>в секундах, а расстояние в шагах, то среднее удаление от исходной точки равно корню квадратному из </a:t>
            </a:r>
            <a:r>
              <a:rPr lang="en-US" i="1" baseline="0" dirty="0"/>
              <a:t>T </a:t>
            </a:r>
            <a:r>
              <a:rPr lang="en-US" baseline="0" dirty="0"/>
              <a:t>/10.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Пьяный</a:t>
            </a:r>
            <a:r>
              <a:rPr lang="ru-RU" baseline="0" dirty="0"/>
              <a:t> свалится в среднем за </a:t>
            </a:r>
            <a:r>
              <a:rPr lang="en-US" i="1" baseline="0" dirty="0"/>
              <a:t>B</a:t>
            </a:r>
            <a:r>
              <a:rPr lang="en-US" baseline="30000" dirty="0"/>
              <a:t>2</a:t>
            </a:r>
            <a:r>
              <a:rPr lang="en-US" baseline="0" dirty="0"/>
              <a:t> </a:t>
            </a:r>
            <a:r>
              <a:rPr lang="ru-RU" baseline="0" dirty="0"/>
              <a:t>шагов, если в начале он находился в середине дамбы на расстоянии </a:t>
            </a:r>
            <a:r>
              <a:rPr lang="en-US" i="1" baseline="0" dirty="0"/>
              <a:t>B</a:t>
            </a:r>
            <a:r>
              <a:rPr lang="en-US" baseline="0" dirty="0"/>
              <a:t> </a:t>
            </a:r>
            <a:r>
              <a:rPr lang="ru-RU" baseline="0" dirty="0"/>
              <a:t>метров от края. </a:t>
            </a:r>
            <a:br>
              <a:rPr lang="ru-RU" baseline="0" dirty="0"/>
            </a:br>
            <a:r>
              <a:rPr lang="ru-RU" baseline="0" dirty="0"/>
              <a:t>См. </a:t>
            </a:r>
            <a:r>
              <a:rPr lang="pl-PL" baseline="0" dirty="0"/>
              <a:t>https://ru.wikipedia.org/wiki/</a:t>
            </a:r>
            <a:r>
              <a:rPr lang="ru-RU" baseline="0" dirty="0" err="1"/>
              <a:t>Задача_о_разорении_игрока</a:t>
            </a:r>
            <a:r>
              <a:rPr lang="ru-RU" baseline="0" dirty="0"/>
              <a:t> .</a:t>
            </a:r>
            <a:br>
              <a:rPr lang="ru-RU" baseline="0" dirty="0"/>
            </a:br>
            <a:r>
              <a:rPr lang="ru-RU" baseline="0" dirty="0"/>
              <a:t>Там много сложной математики, но стоит посмотреть на графики, а в разделе «Длительность случайного блуждания» можно найти ответ</a:t>
            </a:r>
            <a:r>
              <a:rPr lang="en-US" baseline="0" dirty="0"/>
              <a:t>.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п.н.</a:t>
            </a:r>
            <a:r>
              <a:rPr lang="ru-RU" baseline="0" dirty="0"/>
              <a:t> = пара нуклеотидов. По</a:t>
            </a:r>
            <a:r>
              <a:rPr lang="en-US" baseline="0" dirty="0"/>
              <a:t>-</a:t>
            </a:r>
            <a:r>
              <a:rPr lang="ru-RU" baseline="0" dirty="0" err="1"/>
              <a:t>английски</a:t>
            </a:r>
            <a:r>
              <a:rPr lang="ru-RU" baseline="0" dirty="0"/>
              <a:t> принято писать </a:t>
            </a:r>
            <a:r>
              <a:rPr lang="en-US" baseline="0" dirty="0" err="1"/>
              <a:t>bp</a:t>
            </a:r>
            <a:r>
              <a:rPr lang="en-US" baseline="0" dirty="0"/>
              <a:t> = base pair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«Отрицательный» потому, что часто вместо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 пользуются величиной </a:t>
            </a:r>
            <a:r>
              <a:rPr lang="en-US" i="1" dirty="0"/>
              <a:t>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ru-RU" baseline="0" dirty="0"/>
              <a:t>связанной с </a:t>
            </a:r>
            <a:r>
              <a:rPr lang="en-US" i="1" baseline="0" dirty="0"/>
              <a:t>f</a:t>
            </a:r>
            <a:r>
              <a:rPr lang="en-US" baseline="0" dirty="0"/>
              <a:t> </a:t>
            </a:r>
            <a:r>
              <a:rPr lang="ru-RU" baseline="0" dirty="0"/>
              <a:t> соотношением </a:t>
            </a:r>
            <a:r>
              <a:rPr lang="en-US" i="1" baseline="0" dirty="0"/>
              <a:t>f</a:t>
            </a:r>
            <a:r>
              <a:rPr lang="en-US" baseline="0" dirty="0"/>
              <a:t> = 1 + S (</a:t>
            </a:r>
            <a:r>
              <a:rPr lang="ru-RU" baseline="0" dirty="0"/>
              <a:t>или же </a:t>
            </a:r>
            <a:r>
              <a:rPr lang="en-US" i="1" baseline="0" dirty="0"/>
              <a:t>S</a:t>
            </a:r>
            <a:r>
              <a:rPr lang="en-US" baseline="0" dirty="0"/>
              <a:t> = </a:t>
            </a:r>
            <a:r>
              <a:rPr lang="en-US" i="1" baseline="0" dirty="0"/>
              <a:t>f</a:t>
            </a:r>
            <a:r>
              <a:rPr lang="en-US" baseline="0" dirty="0"/>
              <a:t> −</a:t>
            </a:r>
            <a:r>
              <a:rPr lang="en-US" i="0" baseline="0" dirty="0"/>
              <a:t>1</a:t>
            </a:r>
            <a:r>
              <a:rPr lang="en-US" baseline="0" dirty="0"/>
              <a:t>  )</a:t>
            </a:r>
            <a:r>
              <a:rPr lang="ru-RU" baseline="0" dirty="0"/>
              <a:t>.</a:t>
            </a:r>
            <a:br>
              <a:rPr lang="ru-RU" baseline="0" dirty="0"/>
            </a:br>
            <a:r>
              <a:rPr lang="en-US" i="1" baseline="0" dirty="0"/>
              <a:t>S</a:t>
            </a:r>
            <a:r>
              <a:rPr lang="en-US" baseline="0" dirty="0"/>
              <a:t> </a:t>
            </a:r>
            <a:r>
              <a:rPr lang="ru-RU" baseline="0" dirty="0"/>
              <a:t> называется «коэффициентом отбора» и для случая стабилизирующего отбора </a:t>
            </a:r>
            <a:r>
              <a:rPr lang="en-US" i="1" baseline="0" dirty="0"/>
              <a:t>S</a:t>
            </a:r>
            <a:r>
              <a:rPr lang="en-US" baseline="0" dirty="0"/>
              <a:t> &lt; 0.</a:t>
            </a:r>
          </a:p>
          <a:p>
            <a:r>
              <a:rPr lang="ru-RU" baseline="0" dirty="0"/>
              <a:t>Роль отрицательного отбора для популяции как раз сугубо </a:t>
            </a:r>
            <a:r>
              <a:rPr lang="ru-RU" baseline="0"/>
              <a:t>положительная :)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Положительный отбор ещё называют направленным.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Подсказки ко второму заданию:</a:t>
            </a:r>
          </a:p>
          <a:p>
            <a:r>
              <a:rPr lang="ru-RU" dirty="0"/>
              <a:t>На</a:t>
            </a:r>
            <a:r>
              <a:rPr lang="ru-RU" baseline="0" dirty="0"/>
              <a:t> главной странице </a:t>
            </a:r>
            <a:r>
              <a:rPr lang="en-US" baseline="0" dirty="0" err="1"/>
              <a:t>Uniprot</a:t>
            </a:r>
            <a:r>
              <a:rPr lang="en-US" baseline="0" dirty="0"/>
              <a:t> </a:t>
            </a:r>
            <a:r>
              <a:rPr lang="ru-RU" baseline="0" dirty="0"/>
              <a:t>найдите гиперссылку </a:t>
            </a:r>
            <a:r>
              <a:rPr lang="en-US" baseline="0" dirty="0"/>
              <a:t>Advanced, </a:t>
            </a:r>
            <a:r>
              <a:rPr lang="ru-RU" baseline="0" dirty="0"/>
              <a:t>откроется форма поиска.</a:t>
            </a:r>
          </a:p>
          <a:p>
            <a:r>
              <a:rPr lang="ru-RU" baseline="0" dirty="0"/>
              <a:t>Давайте считать, что </a:t>
            </a:r>
            <a:r>
              <a:rPr lang="ru-RU" baseline="0" dirty="0" err="1"/>
              <a:t>альфа-цепи</a:t>
            </a:r>
            <a:r>
              <a:rPr lang="ru-RU" baseline="0" dirty="0"/>
              <a:t> гемоглобинов имеют идентификатор («</a:t>
            </a:r>
            <a:r>
              <a:rPr lang="en-US" baseline="0" dirty="0"/>
              <a:t>Entry name</a:t>
            </a:r>
            <a:r>
              <a:rPr lang="ru-RU" baseline="0" dirty="0"/>
              <a:t>»), начинающийся с  </a:t>
            </a:r>
            <a:r>
              <a:rPr lang="en-US" baseline="0" dirty="0"/>
              <a:t>HBA_</a:t>
            </a:r>
          </a:p>
          <a:p>
            <a:r>
              <a:rPr lang="ru-RU" baseline="0" dirty="0"/>
              <a:t>Значит, чтобы найти все </a:t>
            </a:r>
            <a:r>
              <a:rPr lang="ru-RU" baseline="0" dirty="0" err="1"/>
              <a:t>альфа-цепи</a:t>
            </a:r>
            <a:r>
              <a:rPr lang="ru-RU" baseline="0" dirty="0"/>
              <a:t> млекопитающих, нужно выбрать в верхнем левом окошке формы поиска </a:t>
            </a:r>
            <a:r>
              <a:rPr lang="en-US" baseline="0" dirty="0"/>
              <a:t>Entry name[ID] </a:t>
            </a:r>
            <a:r>
              <a:rPr lang="ru-RU" baseline="0" dirty="0"/>
              <a:t>и против него написать </a:t>
            </a:r>
            <a:r>
              <a:rPr lang="en-US" baseline="0" dirty="0"/>
              <a:t>HBA_* (</a:t>
            </a:r>
            <a:r>
              <a:rPr lang="ru-RU" baseline="0" dirty="0"/>
              <a:t>звёздочка заменяет любые символы), а в следующем левом окошке выбрать </a:t>
            </a:r>
            <a:r>
              <a:rPr lang="en-US" baseline="0" dirty="0"/>
              <a:t>Taxonomy[OS] </a:t>
            </a:r>
            <a:r>
              <a:rPr lang="ru-RU" baseline="0" dirty="0"/>
              <a:t>и против него начать писать латинское название таксона: </a:t>
            </a:r>
            <a:r>
              <a:rPr lang="en-US" baseline="0" dirty="0" err="1"/>
              <a:t>Mammalia</a:t>
            </a:r>
            <a:r>
              <a:rPr lang="ru-RU" baseline="0" dirty="0"/>
              <a:t> –</a:t>
            </a:r>
            <a:r>
              <a:rPr lang="en-US" baseline="0" dirty="0"/>
              <a:t> </a:t>
            </a:r>
            <a:r>
              <a:rPr lang="ru-RU" baseline="0" dirty="0"/>
              <a:t>появится  список вариантов, из которого нужно выбрать очевидный (название </a:t>
            </a:r>
            <a:r>
              <a:rPr lang="en-US" baseline="0" dirty="0" err="1"/>
              <a:t>Mammalia</a:t>
            </a:r>
            <a:r>
              <a:rPr lang="en-US" baseline="0" dirty="0"/>
              <a:t> </a:t>
            </a:r>
            <a:r>
              <a:rPr lang="ru-RU" baseline="0" dirty="0"/>
              <a:t>вместе с номером этого таксона в базе).</a:t>
            </a:r>
          </a:p>
          <a:p>
            <a:r>
              <a:rPr lang="ru-RU" baseline="0" dirty="0"/>
              <a:t>После завершения поиска найдите на открывшейся странице общее число находок.</a:t>
            </a:r>
          </a:p>
          <a:p>
            <a:r>
              <a:rPr lang="ru-RU" baseline="0" dirty="0"/>
              <a:t>Аналогично с </a:t>
            </a:r>
            <a:r>
              <a:rPr lang="ru-RU" baseline="0" dirty="0" err="1"/>
              <a:t>бета-цепями</a:t>
            </a:r>
            <a:r>
              <a:rPr lang="ru-RU" baseline="0" dirty="0"/>
              <a:t> – </a:t>
            </a:r>
            <a:r>
              <a:rPr lang="en-US" baseline="0" dirty="0"/>
              <a:t>HBB</a:t>
            </a:r>
            <a:r>
              <a:rPr lang="ru-RU" baseline="0" dirty="0"/>
              <a:t>_*</a:t>
            </a:r>
            <a:r>
              <a:rPr lang="en-US" baseline="0" dirty="0"/>
              <a:t>.</a:t>
            </a:r>
          </a:p>
          <a:p>
            <a:r>
              <a:rPr lang="ru-RU" baseline="0" dirty="0"/>
              <a:t>Вместо </a:t>
            </a:r>
            <a:r>
              <a:rPr lang="en-US" baseline="0" dirty="0" err="1"/>
              <a:t>Mammalia</a:t>
            </a:r>
            <a:r>
              <a:rPr lang="en-US" baseline="0" dirty="0"/>
              <a:t> </a:t>
            </a:r>
            <a:r>
              <a:rPr lang="ru-RU" baseline="0" dirty="0"/>
              <a:t>можно вводить другие таксоны (например, </a:t>
            </a:r>
            <a:r>
              <a:rPr lang="en-US" baseline="0" dirty="0" err="1"/>
              <a:t>Cingulata</a:t>
            </a:r>
            <a:r>
              <a:rPr lang="en-US" baseline="0" dirty="0"/>
              <a:t>).</a:t>
            </a:r>
          </a:p>
          <a:p>
            <a:endParaRPr lang="en-US" baseline="0" dirty="0"/>
          </a:p>
          <a:p>
            <a:r>
              <a:rPr lang="ru-RU" baseline="0" dirty="0"/>
              <a:t>Чтобы найти все гемоглобины человека, можно в качестве таксона указать род </a:t>
            </a:r>
            <a:r>
              <a:rPr lang="en-US" baseline="0" dirty="0"/>
              <a:t>Homo, </a:t>
            </a:r>
            <a:r>
              <a:rPr lang="ru-RU" baseline="0" dirty="0"/>
              <a:t>а вместо </a:t>
            </a:r>
            <a:r>
              <a:rPr lang="en-US" baseline="0" dirty="0"/>
              <a:t>Entry name </a:t>
            </a:r>
            <a:r>
              <a:rPr lang="ru-RU" baseline="0" dirty="0"/>
              <a:t>искать по </a:t>
            </a:r>
            <a:r>
              <a:rPr lang="en-US" baseline="0" dirty="0"/>
              <a:t>Protein name[DE] </a:t>
            </a:r>
            <a:r>
              <a:rPr lang="ru-RU" baseline="0" dirty="0"/>
              <a:t>слово </a:t>
            </a:r>
            <a:r>
              <a:rPr lang="en-US" baseline="0" dirty="0"/>
              <a:t>hemoglobin. </a:t>
            </a:r>
            <a:r>
              <a:rPr lang="ru-RU" baseline="0" dirty="0"/>
              <a:t>Внимание: не всё, что так найдётся, будет цепями гемоглобина, читайте краткие описания. Совет: после того, как откроется страница с находками, найдите слева гиперссылку </a:t>
            </a:r>
            <a:r>
              <a:rPr lang="en-US" baseline="0" dirty="0"/>
              <a:t>Reviewed </a:t>
            </a:r>
            <a:r>
              <a:rPr lang="ru-RU" baseline="0" dirty="0"/>
              <a:t>и щёлкните по ней (</a:t>
            </a:r>
            <a:r>
              <a:rPr lang="ru-RU" baseline="0" dirty="0" err="1"/>
              <a:t>неаннотированные</a:t>
            </a:r>
            <a:r>
              <a:rPr lang="ru-RU" baseline="0" dirty="0"/>
              <a:t> белки – </a:t>
            </a:r>
            <a:r>
              <a:rPr lang="en-US" baseline="0" dirty="0" err="1"/>
              <a:t>Unreviewed</a:t>
            </a:r>
            <a:r>
              <a:rPr lang="en-US" baseline="0" dirty="0"/>
              <a:t> – </a:t>
            </a:r>
            <a:r>
              <a:rPr lang="ru-RU" baseline="0" dirty="0"/>
              <a:t>нам пока не нужны).</a:t>
            </a:r>
          </a:p>
          <a:p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 тексте отчёта, чтобы буквы в подравненных последовательностях не съезжали друг относительно друга, нужно представлять их шрифтом постоянной ширины (в </a:t>
            </a:r>
            <a:r>
              <a:rPr lang="en-US" baseline="0" dirty="0"/>
              <a:t>MS-Word </a:t>
            </a:r>
            <a:r>
              <a:rPr lang="ru-RU" baseline="0" dirty="0"/>
              <a:t>это, например, </a:t>
            </a:r>
            <a:r>
              <a:rPr lang="en-US" baseline="0" dirty="0"/>
              <a:t>Courier New).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Эволюция</a:t>
            </a:r>
            <a:r>
              <a:rPr lang="ru-RU" baseline="0" dirty="0"/>
              <a:t> форм жизни обуславливается эволюцией геномов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Здесь четыре молекулы белка и четыре молекулы </a:t>
            </a:r>
            <a:r>
              <a:rPr lang="ru-RU" dirty="0" err="1"/>
              <a:t>гема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Аминокислоты</a:t>
            </a:r>
            <a:r>
              <a:rPr lang="ru-RU" baseline="0" dirty="0"/>
              <a:t> различаются по величине, сродству к воде, заряду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ELEMA</a:t>
            </a:r>
            <a:r>
              <a:rPr lang="en-US" baseline="0" dirty="0"/>
              <a:t> — </a:t>
            </a:r>
            <a:r>
              <a:rPr lang="ru-RU" baseline="0" dirty="0"/>
              <a:t>это </a:t>
            </a:r>
            <a:r>
              <a:rPr lang="en-US" baseline="0" dirty="0"/>
              <a:t> </a:t>
            </a:r>
            <a:r>
              <a:rPr lang="en-US" i="1" baseline="0" dirty="0" err="1"/>
              <a:t>Elephas</a:t>
            </a:r>
            <a:r>
              <a:rPr lang="en-US" i="1" baseline="0" dirty="0"/>
              <a:t> </a:t>
            </a:r>
            <a:r>
              <a:rPr lang="en-US" i="1" baseline="0" dirty="0" err="1"/>
              <a:t>maximus</a:t>
            </a:r>
            <a:r>
              <a:rPr lang="en-US" baseline="0" dirty="0"/>
              <a:t> (</a:t>
            </a:r>
            <a:r>
              <a:rPr lang="ru-RU" baseline="0" dirty="0"/>
              <a:t>индийский слон)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Дерево сделано на основе работы 2007 года</a:t>
            </a:r>
            <a:r>
              <a:rPr lang="ru-RU" baseline="0" dirty="0"/>
              <a:t> </a:t>
            </a:r>
            <a:r>
              <a:rPr lang="en-GB" baseline="0" dirty="0"/>
              <a:t>Murphy</a:t>
            </a:r>
            <a:r>
              <a:rPr lang="ru-RU" baseline="0" dirty="0"/>
              <a:t> </a:t>
            </a:r>
            <a:r>
              <a:rPr lang="en-US" baseline="0" dirty="0"/>
              <a:t>et al. (Genome Research v.17 no. 4)</a:t>
            </a:r>
            <a:endParaRPr lang="ru-RU" dirty="0"/>
          </a:p>
          <a:p>
            <a:r>
              <a:rPr lang="ru-RU" dirty="0"/>
              <a:t>Не</a:t>
            </a:r>
            <a:r>
              <a:rPr lang="ru-RU" baseline="0" dirty="0"/>
              <a:t> все ветви этого дерева </a:t>
            </a:r>
            <a:r>
              <a:rPr lang="ru-RU" baseline="0" dirty="0" err="1"/>
              <a:t>общепризнаны</a:t>
            </a:r>
            <a:r>
              <a:rPr lang="ru-RU" baseline="0" dirty="0"/>
              <a:t>!</a:t>
            </a:r>
            <a:r>
              <a:rPr lang="en-US" baseline="0" dirty="0"/>
              <a:t> </a:t>
            </a:r>
            <a:r>
              <a:rPr lang="ru-RU" baseline="0" dirty="0"/>
              <a:t>Например, объединение непарнокопытных с рукокрылыми поддерживается не всеми исследованиями.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Здесь под «генами» понимаются </a:t>
            </a:r>
            <a:r>
              <a:rPr lang="ru-RU" dirty="0" err="1"/>
              <a:t>белок</a:t>
            </a:r>
            <a:r>
              <a:rPr lang="ru-RU" baseline="0" dirty="0" err="1"/>
              <a:t>-кодирующие</a:t>
            </a:r>
            <a:r>
              <a:rPr lang="ru-RU" baseline="0" dirty="0"/>
              <a:t> участки.</a:t>
            </a:r>
          </a:p>
          <a:p>
            <a:r>
              <a:rPr lang="ru-RU" baseline="0" dirty="0"/>
              <a:t>Генетический код почти универсален – во всяком случае у животных, растений и большинства бактерий и архей он един. Исключения редки и незначительны.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Синонимические</a:t>
            </a:r>
            <a:r>
              <a:rPr lang="ru-RU" baseline="0" dirty="0"/>
              <a:t> мутации, как правило, нейтральны.</a:t>
            </a:r>
          </a:p>
          <a:p>
            <a:r>
              <a:rPr lang="ru-RU" baseline="0" dirty="0"/>
              <a:t>Замена остатка на близкий может быть нейтральной, </a:t>
            </a:r>
            <a:r>
              <a:rPr lang="ru-RU" baseline="0" dirty="0" err="1"/>
              <a:t>слабовредной</a:t>
            </a:r>
            <a:r>
              <a:rPr lang="ru-RU" baseline="0" dirty="0"/>
              <a:t> (например, порождать вариант с </a:t>
            </a:r>
            <a:r>
              <a:rPr lang="en-US" i="1" baseline="0" dirty="0"/>
              <a:t>f</a:t>
            </a:r>
            <a:r>
              <a:rPr lang="en-US" baseline="0" dirty="0"/>
              <a:t> = 0,9999)</a:t>
            </a:r>
            <a:r>
              <a:rPr lang="ru-RU" baseline="0" dirty="0"/>
              <a:t> или вредной, изредка и летальной.</a:t>
            </a:r>
          </a:p>
          <a:p>
            <a:r>
              <a:rPr lang="ru-RU" baseline="0" dirty="0"/>
              <a:t>Замена остатка на непохожий обычно вредная, часто летальная, но в некоторых случаях может быть и нейтральной.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Популяция (в данном</a:t>
            </a:r>
            <a:r>
              <a:rPr lang="ru-RU" baseline="0" dirty="0"/>
              <a:t> случае) </a:t>
            </a:r>
            <a:r>
              <a:rPr lang="ru-RU" dirty="0">
                <a:latin typeface="Times New Roman"/>
                <a:cs typeface="Times New Roman"/>
              </a:rPr>
              <a:t>– набор организмов, занимающих одну экологическую нишу;</a:t>
            </a:r>
            <a:r>
              <a:rPr lang="ru-RU" baseline="0" dirty="0">
                <a:latin typeface="Times New Roman"/>
                <a:cs typeface="Times New Roman"/>
              </a:rPr>
              <a:t> из-за этого численность популяции ограничена сверху ресурсами ниши.</a:t>
            </a:r>
          </a:p>
          <a:p>
            <a:r>
              <a:rPr lang="ru-RU" baseline="0" dirty="0">
                <a:latin typeface="Times New Roman"/>
                <a:cs typeface="Times New Roman"/>
              </a:rPr>
              <a:t>Бывают популяции быстро растущие, это означает, что популяция осваивает новую нишу. Бывают вымирающие популяции (при наступлении неблагоприятных условий). </a:t>
            </a:r>
          </a:p>
          <a:p>
            <a:r>
              <a:rPr lang="ru-RU" baseline="0" dirty="0">
                <a:latin typeface="Times New Roman"/>
                <a:cs typeface="Times New Roman"/>
              </a:rPr>
              <a:t>Но такие состояния не может продолжаться сколько-нибудь продолжительное время.</a:t>
            </a:r>
          </a:p>
          <a:p>
            <a:r>
              <a:rPr lang="ru-RU" baseline="0" dirty="0">
                <a:latin typeface="Times New Roman"/>
                <a:cs typeface="Times New Roman"/>
              </a:rPr>
              <a:t>Поэтому в историческом контексте можно считать, что все популяции имеют постоянную численность, по крайней мере в среднем за несколько сотен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A987-7CF9-4EBB-A06C-2EAC39D232B9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D9A8-F043-4227-A80A-5E6DAAC77309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675-4408-49E5-AC2F-7025F94B9373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2705-3BBD-42C1-BED1-22C2C3382FF1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A1DE-7999-4423-99F2-E2192B7B6750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46B8-8C9C-425D-8C8C-5849A0B20ED9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6183-4CB4-4DA9-ACE6-4151125220FC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67D-6ABB-4286-8882-730951DCE164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1B3B-37B6-4EF1-8B95-1CFDBD5580CF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F2AF-05C3-4299-B548-FCDC87FE19F3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689-7D4B-460D-979A-199ACC949388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C92-5C71-4CB6-8E39-BFEF97777221}" type="datetime1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kodomo.fbb.msu.ru/wiki/Main/mf_2022s/tasks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as@belozersky.msu.ru" TargetMode="External"/><Relationship Id="rId4" Type="http://schemas.openxmlformats.org/officeDocument/2006/relationships/hyperlink" Target="https://www.unipro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Кто больше похож на человека, мышь или слон?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Сергей Александрович Спирин</a:t>
            </a:r>
          </a:p>
          <a:p>
            <a:r>
              <a:rPr lang="ru-RU" sz="1500" dirty="0"/>
              <a:t>Институт физико-химической биологии им. А.Н.Белозерского МГУ, Москва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МФК «Биоинформатика» </a:t>
            </a:r>
            <a:br>
              <a:rPr lang="ru-RU" dirty="0"/>
            </a:br>
            <a:r>
              <a:rPr lang="ru-RU" dirty="0"/>
              <a:t>весна 20</a:t>
            </a:r>
            <a:r>
              <a:rPr lang="en-US" dirty="0"/>
              <a:t>2</a:t>
            </a:r>
            <a:r>
              <a:rPr lang="ru-RU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ru-RU" dirty="0"/>
              <a:t> марта 202</a:t>
            </a:r>
            <a:r>
              <a:rPr lang="en-US" dirty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Раскраска атомов по химическим элементам</a:t>
            </a:r>
          </a:p>
        </p:txBody>
      </p:sp>
      <p:pic>
        <p:nvPicPr>
          <p:cNvPr id="4" name="Рисунок 3" descr="2dn2-c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Молекула гемоглобина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Молекула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–  это, строго говоря , комплекс из нескольких молекул</a:t>
            </a:r>
          </a:p>
        </p:txBody>
      </p:sp>
      <p:pic>
        <p:nvPicPr>
          <p:cNvPr id="4" name="Рисунок 3" descr="2dn2-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3" name="Рисунок 2" descr="2dn2-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3" name="Рисунок 2" descr="2dn2-alp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287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dirty="0"/>
              <a:t>Аминокислотные остатки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390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Альфа-цепь гемоглобина</a:t>
            </a:r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rcRect b="31156"/>
          <a:stretch>
            <a:fillRect/>
          </a:stretch>
        </p:blipFill>
        <p:spPr>
          <a:xfrm>
            <a:off x="2190750" y="1081087"/>
            <a:ext cx="4762500" cy="323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72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MVLSPADKTNVKAAWGKVGAHAGEYGAEALERMFLSFPTTKTYFPHFDLSHGSAQVKGHG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KKVADALTNAVAHVDDMPNALSALSDLHAHKLRVDPVNFKLLSHCLLVTLAAHLPAEFTP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AVHASLDKFLASVSTVLTSKYR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Третичная структура (</a:t>
            </a:r>
            <a:r>
              <a:rPr lang="en-US" dirty="0"/>
              <a:t>3D-</a:t>
            </a:r>
            <a:r>
              <a:rPr lang="ru-RU" dirty="0"/>
              <a:t>структура)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031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Первичная структура (последовательность)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MVLSGEDKSNIKAAWGKIGGHGAEYGAEALERMFASFPTTKTYFPHFDVSHGSAQVKGHG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MVLSDKDKTNVKATWSKVGDHASDYVAEALERMFFSFPTTKTYFPHFDLSHGSGQVKGHG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KKVADALASAAGHLDDLPGALSALSDLHAHKLRVDPVNFKLLSHCLLVTLASHHPADFTP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KKVGEALTQAVGHLDDLPSALSALSDLHAHKLRVDPVNFKLLSHCLLVTLSSHQPTEFTP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EVHASLDKFLSNVSTVLTSKYR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Названия последовательностей – из общедоступного банка </a:t>
            </a:r>
            <a:r>
              <a:rPr lang="en-US" dirty="0" err="1"/>
              <a:t>Uniprot</a:t>
            </a:r>
            <a:br>
              <a:rPr lang="en-US" dirty="0"/>
            </a:br>
            <a:r>
              <a:rPr lang="en-US" dirty="0"/>
              <a:t>https://www.uniprot.org/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Итого 8 позиций в пользу мнения «ближе слон»</a:t>
            </a:r>
          </a:p>
          <a:p>
            <a:pPr algn="ctr"/>
            <a:r>
              <a:rPr lang="ru-RU" dirty="0"/>
              <a:t>12 позиций в пользу мнения «ближе мышь»</a:t>
            </a:r>
          </a:p>
          <a:p>
            <a:pPr algn="ctr"/>
            <a:r>
              <a:rPr lang="ru-RU" dirty="0"/>
              <a:t>4 позиции в пользу мнения «одинаково далеко»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Добавим родственников для достоверности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«Древо жизни»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14400"/>
            <a:ext cx="49276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534835"/>
            <a:ext cx="716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From "A Simplified Family Tree of Life" in </a:t>
            </a:r>
            <a:r>
              <a:rPr lang="en-US" sz="1500" i="1" dirty="0"/>
              <a:t>The Evidence of Evolution</a:t>
            </a:r>
            <a:r>
              <a:rPr lang="en-US" sz="1500" dirty="0"/>
              <a:t> by Nicholas </a:t>
            </a:r>
            <a:r>
              <a:rPr lang="en-US" sz="1500" dirty="0" err="1"/>
              <a:t>Hotton</a:t>
            </a:r>
            <a:r>
              <a:rPr lang="en-US" sz="1500" dirty="0"/>
              <a:t> III</a:t>
            </a:r>
            <a:endParaRPr lang="ru-RU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GHVDD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AHVDD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SHHPA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DHVED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PGALSTLSDLHAHKLRVDPVNFKFLSHCLLVTL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CHHPG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KKV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400" dirty="0">
              <a:solidFill>
                <a:srgbClr val="00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MHASLDKFL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 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953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MACMU = </a:t>
            </a:r>
            <a:r>
              <a:rPr lang="en-US" sz="1400" i="1" dirty="0" err="1"/>
              <a:t>Macaca</a:t>
            </a:r>
            <a:r>
              <a:rPr lang="en-US" sz="1400" i="1" dirty="0"/>
              <a:t> </a:t>
            </a:r>
            <a:r>
              <a:rPr lang="en-US" sz="1400" i="1" dirty="0" err="1"/>
              <a:t>mulatta</a:t>
            </a:r>
            <a:endParaRPr lang="en-US" sz="1400" i="1" dirty="0"/>
          </a:p>
          <a:p>
            <a:r>
              <a:rPr lang="en-US" sz="1400" dirty="0"/>
              <a:t>ELEMA = </a:t>
            </a:r>
            <a:r>
              <a:rPr lang="en-US" sz="1400" i="1" dirty="0" err="1"/>
              <a:t>Elephas</a:t>
            </a:r>
            <a:r>
              <a:rPr lang="en-US" sz="1400" i="1" dirty="0"/>
              <a:t> </a:t>
            </a:r>
            <a:r>
              <a:rPr lang="en-US" sz="1400" i="1" dirty="0" err="1"/>
              <a:t>maximus</a:t>
            </a:r>
            <a:r>
              <a:rPr lang="en-US" sz="1400" i="1" dirty="0"/>
              <a:t> </a:t>
            </a:r>
            <a:r>
              <a:rPr lang="en-US" sz="1400" dirty="0"/>
              <a:t>(</a:t>
            </a:r>
            <a:r>
              <a:rPr lang="ru-RU" sz="1400" dirty="0"/>
              <a:t>индийский слон)</a:t>
            </a:r>
            <a:endParaRPr lang="en-US" sz="1400" i="1" dirty="0"/>
          </a:p>
          <a:p>
            <a:r>
              <a:rPr lang="en-US" sz="1400" dirty="0"/>
              <a:t>LOXAF = </a:t>
            </a:r>
            <a:r>
              <a:rPr lang="en-US" sz="1400" i="1" dirty="0" err="1"/>
              <a:t>Loxodonta</a:t>
            </a:r>
            <a:r>
              <a:rPr lang="en-US" sz="1400" i="1" dirty="0"/>
              <a:t> </a:t>
            </a:r>
            <a:r>
              <a:rPr lang="en-US" sz="1400" i="1" dirty="0" err="1"/>
              <a:t>africana</a:t>
            </a:r>
            <a:r>
              <a:rPr lang="ru-RU" sz="1400" i="1" dirty="0"/>
              <a:t> </a:t>
            </a:r>
            <a:r>
              <a:rPr lang="ru-RU" sz="1400" dirty="0"/>
              <a:t>(африканский слон)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альфа-цепей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HBA_MACMU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LA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GHVDD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HBA_HUMAN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NA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AHVDD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HBA_MOUSE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PGALSALSDLHAHKLRVDPVNFKLLSHCLLVTL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SHHPA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HBA_RAT  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KA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DHVED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PGALSTLSDLHAHKLRVDPVNFKFLSHCLLVTL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CHHPG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HBA_ELEMA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HBA_LOXAF   KKV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HBA_MACMU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HBA_HUMAN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HBA_MOUSE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HBA_RAT  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HBA_ELEMA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>
                <a:latin typeface="Courier New"/>
                <a:ea typeface="Times New Roman"/>
                <a:cs typeface="Times New Roman"/>
              </a:rPr>
              <a:t>HBA_LOXAF  </a:t>
            </a:r>
            <a:r>
              <a:rPr lang="ru-RU" sz="1400" dirty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953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Итого 10:7 в пользу предположения, что мышь ближе к человеку!</a:t>
            </a:r>
          </a:p>
          <a:p>
            <a:endParaRPr lang="ru-RU" sz="1400" i="1" dirty="0"/>
          </a:p>
          <a:p>
            <a:r>
              <a:rPr lang="ru-RU" sz="1400" i="1" dirty="0"/>
              <a:t>Это не очень много (могло получиться случайно)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Бета-цепи</a:t>
            </a:r>
            <a:r>
              <a:rPr lang="ru-RU" dirty="0"/>
              <a:t> гемоглобина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VTALWGKVNV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VTTLWGKVNV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RLLLVYPWT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VNGLWGKVNP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VSCLWGKVNS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MV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GLAHLDNLKGTFATLSELHCDKLHVDPENFRLLGN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GLNHLDNLKGTFAQLSELHCDKLHVDPENFKLLGN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GLKHLDNLKGTFAHLSELHCDKLHVDPENFRLLGN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GLNHLDSLKGTFASLSELHCDKLHVDPENFRLLGN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V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KEFTPP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KEFTPQ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KEFTPC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KVVAGVASALAHKYH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KDFTPA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KVVAGVATALAHKYH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KEFTPD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KEFTPD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endParaRPr lang="ru-RU" sz="1100" dirty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lnSpc>
                <a:spcPct val="9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0292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Ещё один слабый аргумент (15:10)</a:t>
            </a:r>
          </a:p>
          <a:p>
            <a:endParaRPr lang="ru-RU" sz="1400" dirty="0"/>
          </a:p>
          <a:p>
            <a:r>
              <a:rPr lang="ru-RU" sz="1400" i="1" dirty="0"/>
              <a:t>Но вместе уже немного убедительнее.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Белков – десятки тысяч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последовательностей белков у каждого млекопитающего около 20 000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Около 5 000 пригодны для реконструкции филогении отрядов млекопитающих</a:t>
            </a:r>
            <a:br>
              <a:rPr lang="ru-RU" dirty="0"/>
            </a:br>
            <a:r>
              <a:rPr lang="ru-RU" dirty="0"/>
              <a:t>(отряды — это приматы, грызуны, хищные, хоботные и т.п.)</a:t>
            </a:r>
          </a:p>
          <a:p>
            <a:endParaRPr lang="ru-RU" dirty="0"/>
          </a:p>
          <a:p>
            <a:r>
              <a:rPr lang="ru-RU" dirty="0"/>
              <a:t>На основании большого материала установлено почти наверняка, что общий предок слона и человека жил существенно раньше, чем общий предок мыши и человека.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Человек, шимпанзе, горилла, </a:t>
            </a:r>
            <a:r>
              <a:rPr lang="ru-RU" dirty="0" err="1"/>
              <a:t>орангутан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HBA_PANTR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HBA_PANPA   MVLSPADKTNVKAAWGKVGAHAGEYGAEALERMFLSFPTTKTYFPHFDLSHGSAQVKGHG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HBA_GORGO   MVLSPADKTNVKAAWGKVGAHAG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YGAEALERMFLSFPTTKTYFPHFDLSHGSAQVKGHG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HBA_PONPY   MVLSPADKTNVKTAWGKVGAHAG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YGAEALERMFLSFPTTKTYFPHFDLSHGSAQVK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HG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HBA_PANTR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HBA_PANPA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HBA_GORGO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HBA_PONPY   KKVADALTNAVAHVDDMPNALSALSDLHAHKLRVDPVNFKLLSHCLLVTLAAHLPAEFTP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HBA_HUMAN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HBA_PANTR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HBA_PANPA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HBA_GORGO   AVHASLDKFLASVSTVLTSKYR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HBA_PONPY   AVHASLDKFLASVSTVLTSKYR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PANTR = </a:t>
            </a:r>
            <a:r>
              <a:rPr lang="en-US" i="1" dirty="0"/>
              <a:t>Pan troglodytes</a:t>
            </a:r>
          </a:p>
          <a:p>
            <a:r>
              <a:rPr lang="en-US" dirty="0"/>
              <a:t>PANPA = </a:t>
            </a:r>
            <a:r>
              <a:rPr lang="en-US" i="1" dirty="0"/>
              <a:t>Pan </a:t>
            </a:r>
            <a:r>
              <a:rPr lang="en-US" i="1" dirty="0" err="1"/>
              <a:t>paniscus</a:t>
            </a:r>
            <a:endParaRPr lang="en-US" i="1" dirty="0"/>
          </a:p>
          <a:p>
            <a:r>
              <a:rPr lang="en-US" dirty="0"/>
              <a:t>GORGO = </a:t>
            </a:r>
            <a:r>
              <a:rPr lang="en-US" i="1" dirty="0"/>
              <a:t>Gorilla </a:t>
            </a:r>
            <a:r>
              <a:rPr lang="en-US" i="1" dirty="0" err="1"/>
              <a:t>gorilla</a:t>
            </a:r>
            <a:endParaRPr lang="en-US" i="1" dirty="0"/>
          </a:p>
          <a:p>
            <a:r>
              <a:rPr lang="en-US" dirty="0"/>
              <a:t>PONPY = </a:t>
            </a:r>
            <a:r>
              <a:rPr lang="en-US" i="1" dirty="0" err="1"/>
              <a:t>Pongo</a:t>
            </a:r>
            <a:r>
              <a:rPr lang="en-US" i="1" dirty="0"/>
              <a:t> </a:t>
            </a:r>
            <a:r>
              <a:rPr lang="en-US" i="1" dirty="0" err="1"/>
              <a:t>pygmaeus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33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орангутана</a:t>
            </a:r>
            <a:r>
              <a:rPr lang="ru-RU" dirty="0"/>
              <a:t> два отличия, у гориллы – одно, у шимпанзе нет. Вывода сделать нельзя!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Дерево млекопитающих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550223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By </a:t>
            </a:r>
            <a:r>
              <a:rPr lang="en-GB" sz="1400" dirty="0" err="1"/>
              <a:t>Graphodatsky</a:t>
            </a:r>
            <a:r>
              <a:rPr lang="en-GB" sz="1400" dirty="0"/>
              <a:t> et al</a:t>
            </a:r>
            <a:r>
              <a:rPr lang="ru-RU" sz="1400" dirty="0"/>
              <a:t>., 2011 </a:t>
            </a:r>
            <a:r>
              <a:rPr lang="en-GB" sz="1400" dirty="0"/>
              <a:t>https://commons.wikimedia.org/w/index.php?curid=19303917</a:t>
            </a:r>
            <a:endParaRPr lang="ru-RU" sz="1400" dirty="0"/>
          </a:p>
        </p:txBody>
      </p:sp>
      <p:pic>
        <p:nvPicPr>
          <p:cNvPr id="5" name="Рисунок 4" descr="An_evolutionary_tree_of_mammal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143000"/>
            <a:ext cx="6729984" cy="550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Числа означают время расхождения (в миллионах лет назад)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белки разные, но похожие?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88900"/>
            <a:ext cx="9297988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63550"/>
            <a:ext cx="85439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1600200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/>
              <a:t>Точечные замены в гене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533525" y="3111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4635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57325" y="6159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Сейчас чаще рисуют так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371600"/>
            <a:ext cx="7934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Бактерия разделилась, и у одного из потомков произошла мутация.</a:t>
            </a:r>
          </a:p>
          <a:p>
            <a:r>
              <a:rPr lang="ru-RU" dirty="0"/>
              <a:t>(ошибка репликации, или повреждение ДНК и ошибка репарации).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Что будет с потомством мутанта? Увидим ли мы эту мутацию, если </a:t>
            </a:r>
            <a:r>
              <a:rPr lang="ru-RU" dirty="0" err="1"/>
              <a:t>отсеквенируем</a:t>
            </a:r>
            <a:r>
              <a:rPr lang="ru-RU" dirty="0"/>
              <a:t> 1 000 000 бактерий этого штамма через 10 лет?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Потомство бактерии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/>
              <a:t>Сколько будет бактерий через 24 часа? А через год????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Потомство бактерии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/>
              <a:t>Ответ: примерно столько же, сколько сейчас.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Потомство бактерии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/>
              <a:t>Ответ: примерно столько же, сколько сейчас.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Численность подавляющего большинства популяций </a:t>
            </a:r>
            <a:r>
              <a:rPr lang="ru-RU" b="1" dirty="0"/>
              <a:t>постоянна</a:t>
            </a:r>
            <a:r>
              <a:rPr lang="ru-RU" dirty="0"/>
              <a:t> (по крайней мере на отрезках времени порядка лет) </a:t>
            </a:r>
            <a:r>
              <a:rPr lang="ru-RU" dirty="0">
                <a:latin typeface="Times New Roman"/>
                <a:cs typeface="Times New Roman"/>
              </a:rPr>
              <a:t>– </a:t>
            </a:r>
            <a:r>
              <a:rPr lang="ru-RU" dirty="0">
                <a:cs typeface="Times New Roman"/>
              </a:rPr>
              <a:t>погибает примерно столько же, сколько рождается.</a:t>
            </a:r>
            <a:br>
              <a:rPr lang="ru-RU" dirty="0"/>
            </a:br>
            <a:r>
              <a:rPr lang="ru-RU" i="1" dirty="0"/>
              <a:t>Современная популяция человека – исключение!</a:t>
            </a:r>
          </a:p>
          <a:p>
            <a:endParaRPr lang="ru-RU" dirty="0"/>
          </a:p>
          <a:p>
            <a:r>
              <a:rPr lang="ru-RU" dirty="0"/>
              <a:t>Если члены популяции генетически идентичны, то вероятность оставить потомство для всех </a:t>
            </a:r>
            <a:r>
              <a:rPr lang="ru-RU" b="1" dirty="0"/>
              <a:t>одинакова</a:t>
            </a:r>
            <a:r>
              <a:rPr lang="ru-RU" dirty="0"/>
              <a:t> (точнее, зависит от только от внешних факторов).</a:t>
            </a:r>
          </a:p>
          <a:p>
            <a:endParaRPr lang="ru-RU" i="1" dirty="0"/>
          </a:p>
          <a:p>
            <a:r>
              <a:rPr lang="ru-RU" sz="2000" b="1" i="1" dirty="0"/>
              <a:t>Следствие: математическое ожидание числа потомков одной бактерии через достаточно большой промежуток времени равно 1.</a:t>
            </a:r>
            <a:endParaRPr lang="ru-RU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нейтральной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Предположим, что мутация </a:t>
            </a:r>
            <a:r>
              <a:rPr lang="ru-RU" b="1" dirty="0"/>
              <a:t>нейтральна</a:t>
            </a:r>
            <a:r>
              <a:rPr lang="ru-RU" dirty="0"/>
              <a:t> = никак не влияет на </a:t>
            </a:r>
            <a:r>
              <a:rPr lang="ru-RU" dirty="0" err="1"/>
              <a:t>матожидание</a:t>
            </a:r>
            <a:r>
              <a:rPr lang="ru-RU" dirty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/>
              <a:t>Мутация произошла и передаётся потомкам мутанта. Значит, в популяции появился новый </a:t>
            </a:r>
            <a:r>
              <a:rPr lang="ru-RU" b="1" dirty="0"/>
              <a:t>полиморфизм</a:t>
            </a:r>
            <a:r>
              <a:rPr lang="ru-RU" dirty="0"/>
              <a:t>. У данного варианта кода есть </a:t>
            </a:r>
            <a:r>
              <a:rPr lang="ru-RU" b="1" dirty="0"/>
              <a:t>частота</a:t>
            </a:r>
            <a:r>
              <a:rPr lang="ru-RU" dirty="0"/>
              <a:t> (сначала очень маленькая).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нейтральной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Предположим, что мутация </a:t>
            </a:r>
            <a:r>
              <a:rPr lang="ru-RU" b="1" dirty="0"/>
              <a:t>нейтральна</a:t>
            </a:r>
            <a:r>
              <a:rPr lang="ru-RU" dirty="0"/>
              <a:t> = никак не влияет на </a:t>
            </a:r>
            <a:r>
              <a:rPr lang="ru-RU" dirty="0" err="1"/>
              <a:t>матожидание</a:t>
            </a:r>
            <a:r>
              <a:rPr lang="ru-RU" dirty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/>
              <a:t>Мутация произошла и передаётся потомкам мутанта. Значит, в популяции появился новый </a:t>
            </a:r>
            <a:r>
              <a:rPr lang="ru-RU" b="1" dirty="0"/>
              <a:t>полиморфизм</a:t>
            </a:r>
            <a:r>
              <a:rPr lang="ru-RU" dirty="0"/>
              <a:t>. У данного варианта генома есть </a:t>
            </a:r>
            <a:r>
              <a:rPr lang="ru-RU" b="1" dirty="0"/>
              <a:t>частота</a:t>
            </a:r>
            <a:r>
              <a:rPr lang="ru-RU" dirty="0"/>
              <a:t> 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 произойдёт с частотой через пару суток?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Судьба нейтральной мутации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Предположим, что мутация </a:t>
            </a:r>
            <a:r>
              <a:rPr lang="ru-RU" b="1" dirty="0"/>
              <a:t>нейтральна</a:t>
            </a:r>
            <a:r>
              <a:rPr lang="ru-RU" dirty="0"/>
              <a:t> = никак не влияет на </a:t>
            </a:r>
            <a:r>
              <a:rPr lang="ru-RU" dirty="0" err="1"/>
              <a:t>матожидание</a:t>
            </a:r>
            <a:r>
              <a:rPr lang="ru-RU" dirty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/>
              <a:t>Мутация произошла и передаётся потомкам мутанта. Значит, в популяции появился новый </a:t>
            </a:r>
            <a:r>
              <a:rPr lang="ru-RU" b="1" dirty="0"/>
              <a:t>полиморфизм</a:t>
            </a:r>
            <a:r>
              <a:rPr lang="ru-RU" dirty="0"/>
              <a:t>. У данного варианта генома есть </a:t>
            </a:r>
            <a:r>
              <a:rPr lang="ru-RU" b="1" dirty="0"/>
              <a:t>частота</a:t>
            </a:r>
            <a:r>
              <a:rPr lang="ru-RU" dirty="0"/>
              <a:t> 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 произойдёт с частотой через пару суток?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частота либо немного возрастёт, либо немного упадёт. То и другое примерно равновероятно.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Случайное блуждание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Частота любого нейтрального полиморфизма постоянно колеблется случайным образом.</a:t>
            </a:r>
            <a:r>
              <a:rPr lang="en-US" dirty="0"/>
              <a:t> </a:t>
            </a:r>
            <a:r>
              <a:rPr lang="ru-RU" dirty="0"/>
              <a:t>Это называется «генетический дрейф».</a:t>
            </a:r>
          </a:p>
          <a:p>
            <a:r>
              <a:rPr lang="ru-RU" dirty="0"/>
              <a:t>Математическая модель такого процесса называется «случайное блуждание».</a:t>
            </a:r>
          </a:p>
          <a:p>
            <a:endParaRPr lang="ru-RU" dirty="0"/>
          </a:p>
          <a:p>
            <a:r>
              <a:rPr lang="ru-RU" i="1" dirty="0"/>
              <a:t>На тротуаре стоит пьяный и каждые 10 сек. делает шаг либо направо, либо налево, случайно выбирая направление. Как далеко он уйдёт за время </a:t>
            </a:r>
            <a:r>
              <a:rPr lang="en-US" i="1" dirty="0"/>
              <a:t>T?</a:t>
            </a:r>
            <a:endParaRPr lang="ru-RU" i="1" dirty="0"/>
          </a:p>
          <a:p>
            <a:endParaRPr lang="en-US" i="1" dirty="0"/>
          </a:p>
          <a:p>
            <a:r>
              <a:rPr lang="ru-RU" i="1" dirty="0"/>
              <a:t>Ответ: в среднем на расстояние, пропорциональное квадратному корню из </a:t>
            </a:r>
            <a:r>
              <a:rPr lang="en-US" i="1" dirty="0"/>
              <a:t>T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Случайное блуждание с поглощением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 длинной дамбе идёт пьяный и с каждым шагом отклоняется либо на полметра вправо, либо на полметра влево. Как скоро он свалится с дамбы?</a:t>
            </a:r>
          </a:p>
          <a:p>
            <a:r>
              <a:rPr lang="ru-RU" b="1" i="1" dirty="0"/>
              <a:t>Ответ:</a:t>
            </a:r>
            <a:r>
              <a:rPr lang="ru-RU" i="1" dirty="0"/>
              <a:t> скоро…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частота генетического варианта достигает 100% или 0%, процесс её изменения прекращается.</a:t>
            </a:r>
          </a:p>
          <a:p>
            <a:endParaRPr lang="ru-RU" dirty="0"/>
          </a:p>
          <a:p>
            <a:r>
              <a:rPr lang="ru-RU" b="1" dirty="0"/>
              <a:t>За исторически короткое время любой нейтральный вариант либо исчезает из популяции, либо закрепляется в ней!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результате генетического дрейфа происходит закрепление новых нейтральных (или почти нейтральных)  вариантов.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Накопление нейтральных мутаций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Вероятность закрепиться для новой нейтральной мутации очень мала, но не 0.</a:t>
            </a:r>
          </a:p>
          <a:p>
            <a:endParaRPr lang="ru-RU" dirty="0"/>
          </a:p>
          <a:p>
            <a:r>
              <a:rPr lang="ru-RU" dirty="0"/>
              <a:t>Организмов в популяции много, мутаций в них происходит тоже много</a:t>
            </a:r>
          </a:p>
          <a:p>
            <a:r>
              <a:rPr lang="ru-RU" dirty="0"/>
              <a:t>(примерно 10</a:t>
            </a:r>
            <a:r>
              <a:rPr lang="ru-RU" baseline="30000" dirty="0"/>
              <a:t>−8</a:t>
            </a:r>
            <a:r>
              <a:rPr lang="ru-RU" dirty="0"/>
              <a:t> на п.н. на поколение – каждая сотая новорождённая бактерия несёт новую мутацию). Значительная доля мутаций нейтральна.</a:t>
            </a:r>
          </a:p>
          <a:p>
            <a:endParaRPr lang="ru-RU" dirty="0"/>
          </a:p>
          <a:p>
            <a:r>
              <a:rPr lang="ru-RU" dirty="0"/>
              <a:t>Итог: геномы независимых популяций начинают различаться, чем дальше, тем больше – в них независимо накапливаются нейтральные мутации.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 родственники, но кто ближайший?</a:t>
            </a:r>
          </a:p>
        </p:txBody>
      </p:sp>
      <p:sp>
        <p:nvSpPr>
          <p:cNvPr id="16390" name="AutoShape 6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&amp;Kcy;&amp;acy;&amp;rcy;&amp;tcy;&amp;icy;&amp;ncy;&amp;kcy;&amp;icy; &amp;pcy;&amp;ocy; &amp;zcy;&amp;acy;&amp;pcy;&amp;rcy;&amp;ocy;&amp;scy;&amp;ucy; elephant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26" y="1583348"/>
            <a:ext cx="3981873" cy="3445852"/>
          </a:xfrm>
          <a:prstGeom prst="rect">
            <a:avLst/>
          </a:prstGeom>
        </p:spPr>
      </p:pic>
      <p:pic>
        <p:nvPicPr>
          <p:cNvPr id="1639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1134908" cy="25146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5058" name="AutoShape 2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76600" y="3912108"/>
            <a:ext cx="914400" cy="40843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если мутация не нейтральна?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Каждому варианту генома можно сопоставить его «приспособленность»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ru-RU" dirty="0"/>
              <a:t>= </a:t>
            </a:r>
            <a:r>
              <a:rPr lang="ru-RU" dirty="0" err="1"/>
              <a:t>матожидание</a:t>
            </a:r>
            <a:r>
              <a:rPr lang="ru-RU" dirty="0"/>
              <a:t> числа потомков организма с таким геномом (через какой-то фиксированный промежуток времени).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подавляющем большинстве случаев новая мутация порождает либо нейтральный вариант (</a:t>
            </a:r>
            <a:r>
              <a:rPr lang="en-US" i="1" dirty="0"/>
              <a:t>f </a:t>
            </a:r>
            <a:r>
              <a:rPr lang="en-US" dirty="0"/>
              <a:t>= 1) </a:t>
            </a:r>
            <a:r>
              <a:rPr lang="ru-RU" dirty="0"/>
              <a:t>либо вредный (</a:t>
            </a:r>
            <a:r>
              <a:rPr lang="en-US" i="1" dirty="0"/>
              <a:t>f </a:t>
            </a:r>
            <a:r>
              <a:rPr lang="en-US" dirty="0"/>
              <a:t>&lt; 1</a:t>
            </a:r>
            <a:r>
              <a:rPr lang="ru-RU" dirty="0"/>
              <a:t>).</a:t>
            </a:r>
            <a:endParaRPr lang="en-US" dirty="0"/>
          </a:p>
          <a:p>
            <a:endParaRPr lang="en-US" dirty="0"/>
          </a:p>
          <a:p>
            <a:r>
              <a:rPr lang="ru-RU" dirty="0"/>
              <a:t>Вредный вариант тоже начинает «блуждать», но вероятность «шага вверх» оказывается меньше вероятности «шага вниз». Это очень сильно уменьшает вероятность закрепления – тем сильнее, чем меньше </a:t>
            </a:r>
            <a:r>
              <a:rPr lang="en-US" i="1" dirty="0"/>
              <a:t>f</a:t>
            </a:r>
            <a:r>
              <a:rPr lang="ru-RU" dirty="0"/>
              <a:t>, и тем сильнее, чем больше популяция.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Явление невозможности закрепления вредной мутации называется </a:t>
            </a:r>
            <a:r>
              <a:rPr lang="ru-RU" b="1" dirty="0"/>
              <a:t>стабилизирующий отбор</a:t>
            </a:r>
            <a:r>
              <a:rPr lang="ru-RU" dirty="0"/>
              <a:t> или же </a:t>
            </a:r>
            <a:r>
              <a:rPr lang="ru-RU" b="1" dirty="0"/>
              <a:t>отрицательный отбор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Положительный отбор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вдруг </a:t>
            </a:r>
            <a:r>
              <a:rPr lang="en-US" i="1" dirty="0"/>
              <a:t>f </a:t>
            </a:r>
            <a:r>
              <a:rPr lang="en-US" dirty="0"/>
              <a:t>&gt; 1</a:t>
            </a:r>
            <a:r>
              <a:rPr lang="ru-RU" dirty="0"/>
              <a:t> </a:t>
            </a:r>
            <a:r>
              <a:rPr lang="en-US" dirty="0"/>
              <a:t>, </a:t>
            </a:r>
            <a:r>
              <a:rPr lang="ru-RU" dirty="0"/>
              <a:t>то вероятность закрепления мутации вырастает во много раз.</a:t>
            </a:r>
          </a:p>
          <a:p>
            <a:r>
              <a:rPr lang="ru-RU" dirty="0"/>
              <a:t>Процесс закрепления полезных мутаций называется </a:t>
            </a:r>
            <a:r>
              <a:rPr lang="ru-RU" b="1" dirty="0"/>
              <a:t>положительным отбором.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Собственно, полезных мутаций так мало именно потому, что большинство возможных полезных мутаций уже закрепились.</a:t>
            </a:r>
          </a:p>
          <a:p>
            <a:endParaRPr lang="ru-RU" dirty="0"/>
          </a:p>
          <a:p>
            <a:r>
              <a:rPr lang="ru-RU" dirty="0"/>
              <a:t>Обычно полезные мутации начинают появляться в заметном количестве только при изменении условий жизни организмов – например при появлении нового источника пищи или новой опасности или попадании части популяции в другой климат.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белков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Мутации возникают случайно.</a:t>
            </a:r>
            <a:endParaRPr lang="ru-RU" sz="1400" dirty="0"/>
          </a:p>
          <a:p>
            <a:endParaRPr lang="ru-RU" dirty="0"/>
          </a:p>
          <a:p>
            <a:r>
              <a:rPr lang="ru-RU" dirty="0"/>
              <a:t>Конкретная мутация может быть:</a:t>
            </a:r>
            <a:endParaRPr lang="ru-RU" sz="1400" dirty="0"/>
          </a:p>
          <a:p>
            <a:pPr lvl="1"/>
            <a:r>
              <a:rPr lang="ru-RU" dirty="0"/>
              <a:t> летальной;</a:t>
            </a:r>
          </a:p>
          <a:p>
            <a:pPr lvl="1"/>
            <a:r>
              <a:rPr lang="ru-RU" dirty="0"/>
              <a:t> вредной;</a:t>
            </a:r>
          </a:p>
          <a:p>
            <a:pPr lvl="1"/>
            <a:r>
              <a:rPr lang="ru-RU" dirty="0"/>
              <a:t> </a:t>
            </a:r>
            <a:r>
              <a:rPr lang="ru-RU" dirty="0" err="1"/>
              <a:t>слабовредной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 нейтральной;</a:t>
            </a:r>
          </a:p>
          <a:p>
            <a:pPr lvl="1"/>
            <a:r>
              <a:rPr lang="ru-RU" dirty="0"/>
              <a:t> полезной.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Мутация порождает </a:t>
            </a:r>
            <a:r>
              <a:rPr lang="ru-RU" b="1" dirty="0"/>
              <a:t>полиморфизм данного белка в популяции.</a:t>
            </a:r>
          </a:p>
          <a:p>
            <a:r>
              <a:rPr lang="ru-RU" dirty="0"/>
              <a:t>Доля каждого варианта подвержена случайным изменением (модель: «случайное блуждание с поглощением»).</a:t>
            </a:r>
          </a:p>
          <a:p>
            <a:r>
              <a:rPr lang="ru-RU" dirty="0"/>
              <a:t>За исторически короткое время один из вариантов (старый или новый) исчезает. Во втором случае говорят, что мутация </a:t>
            </a:r>
            <a:r>
              <a:rPr lang="ru-RU" b="1" dirty="0"/>
              <a:t>закрепилась.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на дом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Построение филогенетического дерева «руками», см. на </a:t>
            </a:r>
            <a:r>
              <a:rPr lang="ru-RU" dirty="0">
                <a:hlinkClick r:id="rId3"/>
              </a:rPr>
              <a:t>сайте курса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Зайдите на сайт банка </a:t>
            </a:r>
            <a:r>
              <a:rPr lang="en-US" dirty="0" err="1"/>
              <a:t>Uniprot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GB" dirty="0">
                <a:hlinkClick r:id="rId4"/>
              </a:rPr>
              <a:t>https://www.uniprot.org/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Попробуйте, пользуясь поиском, ответить на вопросы: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сколько альфа-цепей и сколько бета-цепей гемоглобинов млекопитающих описано в базе?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есть ли среди них цепи гемоглобинов представителей отряда броненосцев (</a:t>
            </a:r>
            <a:r>
              <a:rPr lang="la-Latn" i="1" dirty="0"/>
              <a:t>Cingulata</a:t>
            </a:r>
            <a:r>
              <a:rPr lang="ru-RU" dirty="0"/>
              <a:t>)? Если да, подравняйте их к соответствующим цепям из данной презентации.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сколько описано цепей гемоглобинов человека (есть ли ещё субъединицы гемоглобина, помимо альфа и бета, и как они называются?) Попробуйте выяснить что-нибудь о роли какого-нибудь из них в организме.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Подсказки см. в заметках к слайду или на сайте курса.</a:t>
            </a:r>
          </a:p>
          <a:p>
            <a:r>
              <a:rPr lang="ru-RU" dirty="0"/>
              <a:t>Ответы присылайте на адрес </a:t>
            </a:r>
            <a:r>
              <a:rPr lang="en-US" dirty="0">
                <a:hlinkClick r:id="rId5"/>
              </a:rPr>
              <a:t>sas@belozersky.msu.ru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Важно: </a:t>
            </a:r>
            <a:r>
              <a:rPr lang="ru-RU" dirty="0"/>
              <a:t>в ответах </a:t>
            </a:r>
            <a:r>
              <a:rPr lang="ru-RU" dirty="0" err="1"/>
              <a:t>скриншоты</a:t>
            </a:r>
            <a:r>
              <a:rPr lang="ru-RU" dirty="0"/>
              <a:t> страниц и </a:t>
            </a:r>
            <a:r>
              <a:rPr lang="en-US" dirty="0"/>
              <a:t>copy-paste </a:t>
            </a:r>
            <a:r>
              <a:rPr lang="ru-RU" dirty="0"/>
              <a:t>английского текста не принимаются, напишите </a:t>
            </a:r>
            <a:r>
              <a:rPr lang="ru-RU" b="1" dirty="0"/>
              <a:t>своими словами</a:t>
            </a:r>
            <a:r>
              <a:rPr lang="ru-RU" dirty="0"/>
              <a:t> то, что удалось понять. </a:t>
            </a:r>
            <a:r>
              <a:rPr lang="ru-RU" sz="1400" dirty="0" err="1"/>
              <a:t>Скриншоты</a:t>
            </a:r>
            <a:r>
              <a:rPr lang="ru-RU" sz="1400" dirty="0"/>
              <a:t> можно включать в ответ, но они не заменяют связного текста, а могут лишь иллюстрировать его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953000" y="4668715"/>
            <a:ext cx="1032934" cy="893885"/>
          </a:xfrm>
          <a:prstGeom prst="rect">
            <a:avLst/>
          </a:prstGeom>
        </p:spPr>
      </p:pic>
      <p:pic>
        <p:nvPicPr>
          <p:cNvPr id="21" name="Рисунок 20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15666" y="2382715"/>
            <a:ext cx="1032934" cy="893885"/>
          </a:xfrm>
          <a:prstGeom prst="rect">
            <a:avLst/>
          </a:prstGeom>
        </p:spPr>
      </p:pic>
      <p:pic>
        <p:nvPicPr>
          <p:cNvPr id="6" name="Рисунок 5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971800" y="2667000"/>
            <a:ext cx="1032934" cy="893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варианта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1100667" y="1689735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3048000" y="4191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4910667" y="1918335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34267" y="2527934"/>
            <a:ext cx="423333" cy="189090"/>
          </a:xfrm>
          <a:prstGeom prst="rect">
            <a:avLst/>
          </a:prstGeom>
        </p:spPr>
      </p:pic>
      <p:pic>
        <p:nvPicPr>
          <p:cNvPr id="19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76400"/>
            <a:ext cx="304800" cy="675341"/>
          </a:xfrm>
          <a:prstGeom prst="rect">
            <a:avLst/>
          </a:prstGeom>
          <a:noFill/>
        </p:spPr>
      </p:pic>
      <p:pic>
        <p:nvPicPr>
          <p:cNvPr id="20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828800"/>
            <a:ext cx="304800" cy="675341"/>
          </a:xfrm>
          <a:prstGeom prst="rect">
            <a:avLst/>
          </a:prstGeom>
          <a:noFill/>
        </p:spPr>
      </p:pic>
      <p:pic>
        <p:nvPicPr>
          <p:cNvPr id="22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410200"/>
            <a:ext cx="304800" cy="675341"/>
          </a:xfrm>
          <a:prstGeom prst="rect">
            <a:avLst/>
          </a:prstGeom>
          <a:noFill/>
        </p:spPr>
      </p:pic>
      <p:pic>
        <p:nvPicPr>
          <p:cNvPr id="24" name="Рисунок 23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7010400" y="3200400"/>
            <a:ext cx="423333" cy="189090"/>
          </a:xfrm>
          <a:prstGeom prst="rect">
            <a:avLst/>
          </a:prstGeom>
        </p:spPr>
      </p:pic>
      <p:pic>
        <p:nvPicPr>
          <p:cNvPr id="25" name="Рисунок 24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5139267" y="4535310"/>
            <a:ext cx="423333" cy="189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Молекула гемоглобина</a:t>
            </a:r>
          </a:p>
        </p:txBody>
      </p:sp>
      <p:pic>
        <p:nvPicPr>
          <p:cNvPr id="3" name="Рисунок 2" descr="2dn2.p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5A96-9CEB-4035-A8E9-AA25DE17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Отступление: про атомы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B3FF2-B143-4F78-BF01-A537B6B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534E4-B93C-49AC-B37D-661DA1D9465D}"/>
              </a:ext>
            </a:extLst>
          </p:cNvPr>
          <p:cNvSpPr txBox="1"/>
          <p:nvPr/>
        </p:nvSpPr>
        <p:spPr>
          <a:xfrm>
            <a:off x="685800" y="1685544"/>
            <a:ext cx="762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/>
              <a:t>Все тела состоят из </a:t>
            </a:r>
            <a:r>
              <a:rPr lang="ru-RU" sz="2400" b="1" dirty="0"/>
              <a:t>атомов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Многие вещества состоят из </a:t>
            </a:r>
            <a:r>
              <a:rPr lang="ru-RU" sz="2400" b="1" dirty="0"/>
              <a:t>молекул</a:t>
            </a:r>
            <a:r>
              <a:rPr lang="ru-RU" sz="2400" dirty="0"/>
              <a:t>. Молекулы состоят из атомов, связанных между собой </a:t>
            </a:r>
            <a:r>
              <a:rPr lang="ru-RU" sz="2400" b="1" dirty="0"/>
              <a:t>ковалентными связ</a:t>
            </a:r>
            <a:r>
              <a:rPr lang="ru-RU" sz="2400" dirty="0"/>
              <a:t>ями.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Молекулы притягиваются друг к другу разнообразными </a:t>
            </a:r>
            <a:r>
              <a:rPr lang="ru-RU" sz="2400" b="1" dirty="0"/>
              <a:t>межмолекулярными</a:t>
            </a:r>
            <a:r>
              <a:rPr lang="ru-RU" sz="2400" dirty="0"/>
              <a:t> взаимодействиями (благодаря им не все вещества – </a:t>
            </a:r>
            <a:r>
              <a:rPr lang="ru-RU" sz="2400" dirty="0" err="1"/>
              <a:t>газы</a:t>
            </a:r>
            <a:r>
              <a:rPr lang="ru-RU" sz="2400" dirty="0"/>
              <a:t>). Но эти взаимодействия намного слабее ковалентных связей, поэтому молекулы сохраняют индивидуальность.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4561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5A96-9CEB-4035-A8E9-AA25DE17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Отступление: про атомы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B3FF2-B143-4F78-BF01-A537B6B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534E4-B93C-49AC-B37D-661DA1D9465D}"/>
              </a:ext>
            </a:extLst>
          </p:cNvPr>
          <p:cNvSpPr txBox="1"/>
          <p:nvPr/>
        </p:nvSpPr>
        <p:spPr>
          <a:xfrm>
            <a:off x="685800" y="125130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«логическая» схема атома: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8C6B39-CBB1-4D22-ACE4-9635CEAA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9018"/>
            <a:ext cx="2502876" cy="25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243E1-7DFC-43E4-A713-17A3B1BE8AF7}"/>
              </a:ext>
            </a:extLst>
          </p:cNvPr>
          <p:cNvSpPr txBox="1"/>
          <p:nvPr/>
        </p:nvSpPr>
        <p:spPr>
          <a:xfrm>
            <a:off x="609600" y="4848542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Число протонов равно числу электронов и определяет атомный номер, которому взаимно однозначно соответствует химический элемент.</a:t>
            </a:r>
          </a:p>
          <a:p>
            <a:r>
              <a:rPr lang="ru-RU" dirty="0"/>
              <a:t>Химические элементы отличаются друг от друга не только размерами их атомов, но также количеством и качеством ковалентных связей, которые могут образовывать их атомы.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34193-1ADA-491F-A9E9-04ADE2A99AC2}"/>
              </a:ext>
            </a:extLst>
          </p:cNvPr>
          <p:cNvSpPr txBox="1"/>
          <p:nvPr/>
        </p:nvSpPr>
        <p:spPr>
          <a:xfrm>
            <a:off x="978408" y="4380837"/>
            <a:ext cx="709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https://www.sciencefacts.net/wp-content/uploads/2020/11/Parts-of-an-Atom-Diagram.jpg</a:t>
            </a:r>
          </a:p>
        </p:txBody>
      </p:sp>
    </p:spTree>
    <p:extLst>
      <p:ext uri="{BB962C8B-B14F-4D97-AF65-F5344CB8AC3E}">
        <p14:creationId xmlns:p14="http://schemas.microsoft.com/office/powerpoint/2010/main" val="422053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5A96-9CEB-4035-A8E9-AA25DE17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Отступление: про атомы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B3FF2-B143-4F78-BF01-A537B6B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534E4-B93C-49AC-B37D-661DA1D9465D}"/>
              </a:ext>
            </a:extLst>
          </p:cNvPr>
          <p:cNvSpPr txBox="1"/>
          <p:nvPr/>
        </p:nvSpPr>
        <p:spPr>
          <a:xfrm>
            <a:off x="685800" y="1251306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 физически атом не такой. Например, молекула воды состоит из атома кислорода и двух атомов водорода. Ближе всего к реальности будет представлять эти атомы как перекрывающиеся шарики.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243E1-7DFC-43E4-A713-17A3B1BE8AF7}"/>
              </a:ext>
            </a:extLst>
          </p:cNvPr>
          <p:cNvSpPr txBox="1"/>
          <p:nvPr/>
        </p:nvSpPr>
        <p:spPr>
          <a:xfrm>
            <a:off x="609600" y="4848542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 надо иметь в виду: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Атом не имеет чётких границ (шарик – это «размазанные» электроны, чья плотность экспоненциально убывает с расстоянием от центра)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Ядро по размерам в тысячи раз меньше атома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Тем не менее почти вся масса атома сосредоточена в ядре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34193-1ADA-491F-A9E9-04ADE2A99AC2}"/>
              </a:ext>
            </a:extLst>
          </p:cNvPr>
          <p:cNvSpPr txBox="1"/>
          <p:nvPr/>
        </p:nvSpPr>
        <p:spPr>
          <a:xfrm>
            <a:off x="609600" y="4380837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https://favpng.com/png_view/lacrosse-ball-red-chemical-element-chemistry-atom-sphere-word-png</a:t>
            </a:r>
          </a:p>
        </p:txBody>
      </p:sp>
      <p:pic>
        <p:nvPicPr>
          <p:cNvPr id="2050" name="Picture 2" descr="Chemical Element Chemistry Atom Sphere Word, PNG, 640x599px, Watercolor,  Atom, Ball, Chemical Element, Chemistry Download Free">
            <a:extLst>
              <a:ext uri="{FF2B5EF4-FFF2-40B4-BE49-F238E27FC236}">
                <a16:creationId xmlns:a16="http://schemas.microsoft.com/office/drawing/2014/main" id="{357692B9-97F6-4930-9C78-499FBE1C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223690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65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2759</Words>
  <Application>Microsoft Office PowerPoint</Application>
  <PresentationFormat>On-screen Show (4:3)</PresentationFormat>
  <Paragraphs>382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Тема Office</vt:lpstr>
      <vt:lpstr>Кто больше похож на человека, мышь или слон?</vt:lpstr>
      <vt:lpstr>«Древо жизни»</vt:lpstr>
      <vt:lpstr>Сейчас чаще рисуют так</vt:lpstr>
      <vt:lpstr>Все родственники, но кто ближайший?</vt:lpstr>
      <vt:lpstr>Три варианта</vt:lpstr>
      <vt:lpstr>Молекула гемоглобина</vt:lpstr>
      <vt:lpstr>Отступление: про атомы</vt:lpstr>
      <vt:lpstr>Отступление: про атомы</vt:lpstr>
      <vt:lpstr>Отступление: про атомы</vt:lpstr>
      <vt:lpstr>Молекула гемоглобина</vt:lpstr>
      <vt:lpstr>Молекула гемоглобина</vt:lpstr>
      <vt:lpstr>Альфа-цепь гемоглобина</vt:lpstr>
      <vt:lpstr>Альфа-цепь гемоглобина</vt:lpstr>
      <vt:lpstr>Альфа-цепь гемоглобина</vt:lpstr>
      <vt:lpstr>Аминокислотные остатки</vt:lpstr>
      <vt:lpstr>Альфа-цепь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Бета-цепи гемоглобина</vt:lpstr>
      <vt:lpstr>Белков – десятки тысяч</vt:lpstr>
      <vt:lpstr>Человек, шимпанзе, горилла, орангутан</vt:lpstr>
      <vt:lpstr>Дерево млекопитающих</vt:lpstr>
      <vt:lpstr>Почему белки разные, но похожие?</vt:lpstr>
      <vt:lpstr>PowerPoint Presentation</vt:lpstr>
      <vt:lpstr>PowerPoint Presentation</vt:lpstr>
      <vt:lpstr>Точечные замены в гене</vt:lpstr>
      <vt:lpstr>Судьба мутации</vt:lpstr>
      <vt:lpstr>Потомство бактерии</vt:lpstr>
      <vt:lpstr>Потомство бактерии</vt:lpstr>
      <vt:lpstr>Потомство бактерии</vt:lpstr>
      <vt:lpstr>Судьба нейтральной мутации</vt:lpstr>
      <vt:lpstr>Судьба нейтральной мутации</vt:lpstr>
      <vt:lpstr>Судьба нейтральной мутации</vt:lpstr>
      <vt:lpstr>Случайное блуждание</vt:lpstr>
      <vt:lpstr>Случайное блуждание с поглощением</vt:lpstr>
      <vt:lpstr>Накопление нейтральных мутаций</vt:lpstr>
      <vt:lpstr>А если мутация не нейтральна?</vt:lpstr>
      <vt:lpstr>Положительный отбор</vt:lpstr>
      <vt:lpstr>Эволюция белков</vt:lpstr>
      <vt:lpstr>Задания на дом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больше похож на человека, мышь или слон?</dc:title>
  <dc:creator>Spirin</dc:creator>
  <cp:lastModifiedBy>Сергей</cp:lastModifiedBy>
  <cp:revision>76</cp:revision>
  <dcterms:created xsi:type="dcterms:W3CDTF">2016-03-24T08:22:01Z</dcterms:created>
  <dcterms:modified xsi:type="dcterms:W3CDTF">2022-03-09T11:58:55Z</dcterms:modified>
</cp:coreProperties>
</file>