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7" r:id="rId2"/>
    <p:sldId id="258" r:id="rId3"/>
    <p:sldId id="330" r:id="rId4"/>
    <p:sldId id="303" r:id="rId5"/>
    <p:sldId id="302" r:id="rId6"/>
    <p:sldId id="259" r:id="rId7"/>
    <p:sldId id="260" r:id="rId8"/>
    <p:sldId id="261" r:id="rId9"/>
    <p:sldId id="262" r:id="rId10"/>
    <p:sldId id="331" r:id="rId11"/>
    <p:sldId id="264" r:id="rId12"/>
    <p:sldId id="265" r:id="rId13"/>
    <p:sldId id="332" r:id="rId14"/>
    <p:sldId id="266" r:id="rId15"/>
    <p:sldId id="267" r:id="rId16"/>
    <p:sldId id="268" r:id="rId17"/>
    <p:sldId id="270" r:id="rId18"/>
    <p:sldId id="271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9" r:id="rId37"/>
    <p:sldId id="324" r:id="rId38"/>
    <p:sldId id="325" r:id="rId39"/>
    <p:sldId id="327" r:id="rId40"/>
    <p:sldId id="333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9" autoAdjust="0"/>
    <p:restoredTop sz="94660"/>
  </p:normalViewPr>
  <p:slideViewPr>
    <p:cSldViewPr>
      <p:cViewPr varScale="1">
        <p:scale>
          <a:sx n="87" d="100"/>
          <a:sy n="87" d="100"/>
        </p:scale>
        <p:origin x="1518" y="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730158730158716E-2"/>
          <c:y val="5.2757793764988049E-2"/>
          <c:w val="0.92698412698412702"/>
          <c:h val="0.8297362110311761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column 2</c:v>
                </c:pt>
              </c:strCache>
            </c:strRef>
          </c:tx>
          <c:invertIfNegative val="0"/>
          <c:cat>
            <c:numRef>
              <c:f>Sheet1!$B$1:$Z$1</c:f>
              <c:numCache>
                <c:formatCode>General</c:formatCode>
                <c:ptCount val="25"/>
                <c:pt idx="0">
                  <c:v>1980</c:v>
                </c:pt>
                <c:pt idx="4">
                  <c:v>1984</c:v>
                </c:pt>
                <c:pt idx="8">
                  <c:v>1988</c:v>
                </c:pt>
                <c:pt idx="12">
                  <c:v>1992</c:v>
                </c:pt>
                <c:pt idx="16">
                  <c:v>1996</c:v>
                </c:pt>
                <c:pt idx="20">
                  <c:v>2000</c:v>
                </c:pt>
                <c:pt idx="24">
                  <c:v>2004</c:v>
                </c:pt>
              </c:numCache>
            </c:numRef>
          </c:cat>
          <c:val>
            <c:numRef>
              <c:f>Sheet1!$B$2:$Z$2</c:f>
              <c:numCache>
                <c:formatCode>General</c:formatCode>
                <c:ptCount val="25"/>
                <c:pt idx="0">
                  <c:v>1.875</c:v>
                </c:pt>
                <c:pt idx="1">
                  <c:v>2.5</c:v>
                </c:pt>
                <c:pt idx="2">
                  <c:v>2.8124999999999947</c:v>
                </c:pt>
                <c:pt idx="3">
                  <c:v>2.8124999999999947</c:v>
                </c:pt>
                <c:pt idx="4">
                  <c:v>3.125</c:v>
                </c:pt>
                <c:pt idx="5">
                  <c:v>4.0624999999999956</c:v>
                </c:pt>
                <c:pt idx="6">
                  <c:v>5</c:v>
                </c:pt>
                <c:pt idx="7">
                  <c:v>6.25</c:v>
                </c:pt>
                <c:pt idx="8">
                  <c:v>7.1874999999999956</c:v>
                </c:pt>
                <c:pt idx="9">
                  <c:v>7.8124999999999956</c:v>
                </c:pt>
                <c:pt idx="10">
                  <c:v>8.75</c:v>
                </c:pt>
                <c:pt idx="11">
                  <c:v>9.0625000000000178</c:v>
                </c:pt>
                <c:pt idx="12">
                  <c:v>10.312500000000018</c:v>
                </c:pt>
                <c:pt idx="13">
                  <c:v>12.5</c:v>
                </c:pt>
                <c:pt idx="14">
                  <c:v>13.125</c:v>
                </c:pt>
                <c:pt idx="15">
                  <c:v>15.625</c:v>
                </c:pt>
                <c:pt idx="16">
                  <c:v>17.1875</c:v>
                </c:pt>
                <c:pt idx="17">
                  <c:v>19.375</c:v>
                </c:pt>
                <c:pt idx="18">
                  <c:v>21.875</c:v>
                </c:pt>
                <c:pt idx="19">
                  <c:v>24.68</c:v>
                </c:pt>
                <c:pt idx="20">
                  <c:v>26.562499999999954</c:v>
                </c:pt>
                <c:pt idx="21">
                  <c:v>27.8125</c:v>
                </c:pt>
                <c:pt idx="22">
                  <c:v>31.25</c:v>
                </c:pt>
                <c:pt idx="23">
                  <c:v>34.375</c:v>
                </c:pt>
                <c:pt idx="24">
                  <c:v>35.3125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1895664"/>
        <c:axId val="181896056"/>
      </c:barChart>
      <c:lineChart>
        <c:grouping val="standard"/>
        <c:varyColors val="0"/>
        <c:ser>
          <c:idx val="0"/>
          <c:order val="1"/>
          <c:tx>
            <c:strRef>
              <c:f>Sheet1!$A$3</c:f>
              <c:strCache>
                <c:ptCount val="1"/>
                <c:pt idx="0">
                  <c:v>column 3</c:v>
                </c:pt>
              </c:strCache>
            </c:strRef>
          </c:tx>
          <c:cat>
            <c:numRef>
              <c:f>Sheet1!$B$1:$Z$1</c:f>
              <c:numCache>
                <c:formatCode>General</c:formatCode>
                <c:ptCount val="25"/>
                <c:pt idx="0">
                  <c:v>1980</c:v>
                </c:pt>
                <c:pt idx="4">
                  <c:v>1984</c:v>
                </c:pt>
                <c:pt idx="8">
                  <c:v>1988</c:v>
                </c:pt>
                <c:pt idx="12">
                  <c:v>1992</c:v>
                </c:pt>
                <c:pt idx="16">
                  <c:v>1996</c:v>
                </c:pt>
                <c:pt idx="20">
                  <c:v>2000</c:v>
                </c:pt>
                <c:pt idx="24">
                  <c:v>2004</c:v>
                </c:pt>
              </c:numCache>
            </c:numRef>
          </c:cat>
          <c:val>
            <c:numRef>
              <c:f>Sheet1!$B$3:$Z$3</c:f>
              <c:numCache>
                <c:formatCode>General</c:formatCode>
                <c:ptCount val="25"/>
                <c:pt idx="0">
                  <c:v>1.875</c:v>
                </c:pt>
                <c:pt idx="1">
                  <c:v>3.125</c:v>
                </c:pt>
                <c:pt idx="2">
                  <c:v>5</c:v>
                </c:pt>
                <c:pt idx="3">
                  <c:v>2.1875000000000044</c:v>
                </c:pt>
                <c:pt idx="4">
                  <c:v>3.125</c:v>
                </c:pt>
                <c:pt idx="5">
                  <c:v>5.3124999999999956</c:v>
                </c:pt>
                <c:pt idx="6">
                  <c:v>3.4749999999999988</c:v>
                </c:pt>
                <c:pt idx="7">
                  <c:v>3.75</c:v>
                </c:pt>
                <c:pt idx="8">
                  <c:v>3.75</c:v>
                </c:pt>
                <c:pt idx="9">
                  <c:v>4.0624999999999956</c:v>
                </c:pt>
                <c:pt idx="10">
                  <c:v>4.0624999999999956</c:v>
                </c:pt>
                <c:pt idx="11">
                  <c:v>5</c:v>
                </c:pt>
                <c:pt idx="12">
                  <c:v>4.6874999999999956</c:v>
                </c:pt>
                <c:pt idx="13">
                  <c:v>4.375</c:v>
                </c:pt>
                <c:pt idx="14">
                  <c:v>4.0624999999999956</c:v>
                </c:pt>
                <c:pt idx="15">
                  <c:v>4.6874999999999956</c:v>
                </c:pt>
                <c:pt idx="16">
                  <c:v>10.9375</c:v>
                </c:pt>
                <c:pt idx="17">
                  <c:v>8.4375</c:v>
                </c:pt>
                <c:pt idx="18">
                  <c:v>7.1874999999999956</c:v>
                </c:pt>
                <c:pt idx="19">
                  <c:v>6.875</c:v>
                </c:pt>
                <c:pt idx="20">
                  <c:v>6.25</c:v>
                </c:pt>
                <c:pt idx="21">
                  <c:v>6.53</c:v>
                </c:pt>
                <c:pt idx="22">
                  <c:v>4.6874999999999956</c:v>
                </c:pt>
                <c:pt idx="23">
                  <c:v>6.25</c:v>
                </c:pt>
                <c:pt idx="24">
                  <c:v>6.25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1896448"/>
        <c:axId val="181896840"/>
      </c:lineChart>
      <c:catAx>
        <c:axId val="181895664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ru-RU"/>
          </a:p>
        </c:txPr>
        <c:crossAx val="18189605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81896056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81895664"/>
        <c:crosses val="autoZero"/>
        <c:crossBetween val="between"/>
      </c:valAx>
      <c:catAx>
        <c:axId val="1818964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81896840"/>
        <c:crosses val="autoZero"/>
        <c:auto val="0"/>
        <c:lblAlgn val="ctr"/>
        <c:lblOffset val="100"/>
        <c:noMultiLvlLbl val="0"/>
      </c:catAx>
      <c:valAx>
        <c:axId val="1818968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81896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0.7405</cdr:x>
      <cdr:y>0.465</cdr:y>
    </cdr:from>
    <cdr:to>
      <cdr:x>0.74675</cdr:x>
      <cdr:y>0.50825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443555" y="1846945"/>
          <a:ext cx="37505" cy="17178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</cdr:sp>
  </cdr:relSizeAnchor>
  <cdr:relSizeAnchor xmlns:cdr="http://schemas.openxmlformats.org/drawingml/2006/chartDrawing">
    <cdr:from>
      <cdr:x>0.5875</cdr:x>
      <cdr:y>0.50825</cdr:y>
    </cdr:from>
    <cdr:to>
      <cdr:x>0.59375</cdr:x>
      <cdr:y>0.5515</cdr:y>
    </cdr:to>
    <cdr:sp macro="" textlink="">
      <cdr:nvSpPr>
        <cdr:cNvPr id="1027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525441" y="2018731"/>
          <a:ext cx="37504" cy="17178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3E337D-EA5B-4B33-86F5-E95C574361A5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EA2F41-574D-43C2-99C3-98999282B6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538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11224D3-9D7F-4977-91F7-BBE53F11BB1A}" type="slidenum">
              <a:rPr lang="ru-RU" smtClean="0">
                <a:ea typeface="SimSun" charset="-122"/>
              </a:rPr>
              <a:pPr/>
              <a:t>3</a:t>
            </a:fld>
            <a:endParaRPr lang="ru-RU" smtClean="0">
              <a:ea typeface="SimSun" charset="-122"/>
            </a:endParaRPr>
          </a:p>
        </p:txBody>
      </p:sp>
      <p:sp>
        <p:nvSpPr>
          <p:cNvPr id="17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982663" y="1093788"/>
            <a:ext cx="7186613" cy="53911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74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2055" y="6831308"/>
            <a:ext cx="4178631" cy="647255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45427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11224D3-9D7F-4977-91F7-BBE53F11BB1A}" type="slidenum">
              <a:rPr lang="ru-RU" smtClean="0">
                <a:ea typeface="SimSun" charset="-122"/>
              </a:rPr>
              <a:pPr/>
              <a:t>6</a:t>
            </a:fld>
            <a:endParaRPr lang="ru-RU" smtClean="0">
              <a:ea typeface="SimSun" charset="-122"/>
            </a:endParaRPr>
          </a:p>
        </p:txBody>
      </p:sp>
      <p:sp>
        <p:nvSpPr>
          <p:cNvPr id="17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982663" y="1093788"/>
            <a:ext cx="7186613" cy="53911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74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2055" y="6831308"/>
            <a:ext cx="4178631" cy="647255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055924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9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C759EFB-C552-4EF4-88C0-5AA085CEEB56}" type="slidenum">
              <a:rPr lang="en-US" smtClean="0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3738"/>
            <a:ext cx="4572000" cy="34305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21150"/>
          </a:xfrm>
          <a:noFill/>
        </p:spPr>
        <p:txBody>
          <a:bodyPr wrap="square" lIns="0" tIns="14040" rIns="0" bIns="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3000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Виртуальный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скрининг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3000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Подавляющее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большинство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лекарств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ингибиторы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ферментов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рецепторов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прочих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белков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3000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Существует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синтезировано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доступно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для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покупки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огромное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количество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хим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в-в и building blocks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для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синтеза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новых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хим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в-в.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Среди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этого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пространства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в-в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можно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найти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ингибиторы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практически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любых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белков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ферментов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факторов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патогенеза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мы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же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инс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-т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эпидемиологии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).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Однако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перепробовать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их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все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in vitro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не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возможно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и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тут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приходит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на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помощь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подход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in silico :-). </a:t>
            </a:r>
          </a:p>
          <a:p>
            <a:pPr eaLnBrk="1" hangingPunct="1">
              <a:lnSpc>
                <a:spcPct val="93000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3000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836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9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2017DD2-1127-45ED-AE40-4A3EBC0CCDC8}" type="slidenum">
              <a:rPr lang="en-US" smtClean="0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93738"/>
            <a:ext cx="4565650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1" y="4343401"/>
            <a:ext cx="5484813" cy="4027488"/>
          </a:xfrm>
          <a:noFill/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3000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smtClean="0">
                <a:latin typeface="Arial" pitchFamily="34" charset="0"/>
                <a:cs typeface="Arial" pitchFamily="34" charset="0"/>
              </a:rPr>
              <a:t>Докинг – способ предсказать (смоделировать) взаимодействие двух в-в. Чаще всего под докингом понимается моделирование взаимодействия белка и низкомолекулярного лиганда.</a:t>
            </a:r>
          </a:p>
          <a:p>
            <a:pPr eaLnBrk="1" hangingPunct="1">
              <a:lnSpc>
                <a:spcPct val="93000"/>
              </a:lnSpc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600" smtClean="0">
                <a:latin typeface="Arial" pitchFamily="34" charset="0"/>
                <a:cs typeface="Arial" pitchFamily="34" charset="0"/>
              </a:rPr>
              <a:t>Виртуальный скрининг – докинг большого количества в-в, с целью отобрать N соединений для проверки in vitro. Вероятность найти ингибитор среди наудачу взятых N в-в мала, вероятность же найти ингибитор среди N в-в, показавших лучшие результаты в процессе моделирования, сильно больше (конкретные цифры? Средний хит рэйт10%).</a:t>
            </a:r>
          </a:p>
        </p:txBody>
      </p:sp>
    </p:spTree>
    <p:extLst>
      <p:ext uri="{BB962C8B-B14F-4D97-AF65-F5344CB8AC3E}">
        <p14:creationId xmlns:p14="http://schemas.microsoft.com/office/powerpoint/2010/main" val="4125426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601A6C-E71A-4111-9DA5-553A1350FD73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99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601A6C-E71A-4111-9DA5-553A1350FD73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357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FBEDF6-3F96-42DE-8F04-FE15C09BFE97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598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A9FF6-0C06-4309-9487-FEACE9D84B0D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2D58-7504-4474-B644-6F3B54EAC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A9FF6-0C06-4309-9487-FEACE9D84B0D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2D58-7504-4474-B644-6F3B54EAC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A9FF6-0C06-4309-9487-FEACE9D84B0D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2D58-7504-4474-B644-6F3B54EAC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8013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A9FF6-0C06-4309-9487-FEACE9D84B0D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2D58-7504-4474-B644-6F3B54EAC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A9FF6-0C06-4309-9487-FEACE9D84B0D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2D58-7504-4474-B644-6F3B54EAC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A9FF6-0C06-4309-9487-FEACE9D84B0D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2D58-7504-4474-B644-6F3B54EAC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A9FF6-0C06-4309-9487-FEACE9D84B0D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2D58-7504-4474-B644-6F3B54EAC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A9FF6-0C06-4309-9487-FEACE9D84B0D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2D58-7504-4474-B644-6F3B54EAC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A9FF6-0C06-4309-9487-FEACE9D84B0D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2D58-7504-4474-B644-6F3B54EAC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A9FF6-0C06-4309-9487-FEACE9D84B0D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2D58-7504-4474-B644-6F3B54EAC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A9FF6-0C06-4309-9487-FEACE9D84B0D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E2D58-7504-4474-B644-6F3B54EAC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A9FF6-0C06-4309-9487-FEACE9D84B0D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E2D58-7504-4474-B644-6F3B54EAC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jpeg"/><Relationship Id="rId5" Type="http://schemas.openxmlformats.org/officeDocument/2006/relationships/image" Target="../media/image22.png"/><Relationship Id="rId10" Type="http://schemas.openxmlformats.org/officeDocument/2006/relationships/image" Target="../media/image27.jpeg"/><Relationship Id="rId4" Type="http://schemas.openxmlformats.org/officeDocument/2006/relationships/image" Target="../media/image21.png"/><Relationship Id="rId9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1.jpeg"/><Relationship Id="rId5" Type="http://schemas.openxmlformats.org/officeDocument/2006/relationships/image" Target="../media/image29.png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yesopen.com/products/applications/fred.html" TargetMode="External"/><Relationship Id="rId13" Type="http://schemas.openxmlformats.org/officeDocument/2006/relationships/hyperlink" Target="http://www.molsoft.com/icm_pro.html" TargetMode="External"/><Relationship Id="rId18" Type="http://schemas.openxmlformats.org/officeDocument/2006/relationships/hyperlink" Target="http://www.schrodinger.com/ProductDescription.php?mID=6&amp;sID=6&amp;cID=0" TargetMode="External"/><Relationship Id="rId3" Type="http://schemas.openxmlformats.org/officeDocument/2006/relationships/hyperlink" Target="http://www.biosolveit.de/FlexX/" TargetMode="External"/><Relationship Id="rId7" Type="http://schemas.openxmlformats.org/officeDocument/2006/relationships/hyperlink" Target="http://www.biopharmics.com/" TargetMode="External"/><Relationship Id="rId12" Type="http://schemas.openxmlformats.org/officeDocument/2006/relationships/hyperlink" Target="http://www.molegro.com/" TargetMode="External"/><Relationship Id="rId17" Type="http://schemas.openxmlformats.org/officeDocument/2006/relationships/hyperlink" Target="http://www.simbiosys.ca/ehits/index.html" TargetMode="External"/><Relationship Id="rId2" Type="http://schemas.openxmlformats.org/officeDocument/2006/relationships/image" Target="../media/image41.png"/><Relationship Id="rId16" Type="http://schemas.openxmlformats.org/officeDocument/2006/relationships/hyperlink" Target="http://www.ibmc.msk.ru/" TargetMode="External"/><Relationship Id="rId20" Type="http://schemas.openxmlformats.org/officeDocument/2006/relationships/hyperlink" Target="http://www.bhsai.org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vina.scripps.edu/" TargetMode="External"/><Relationship Id="rId11" Type="http://schemas.openxmlformats.org/officeDocument/2006/relationships/hyperlink" Target="http://www.chemnavigator.com/cnc/products/3dpl.asp" TargetMode="External"/><Relationship Id="rId5" Type="http://schemas.openxmlformats.org/officeDocument/2006/relationships/hyperlink" Target="http://autodock.scripps.edu/" TargetMode="External"/><Relationship Id="rId15" Type="http://schemas.openxmlformats.org/officeDocument/2006/relationships/hyperlink" Target="http://accelrys.com/services/training/life-science/StructureBasedDesignDescription.html" TargetMode="External"/><Relationship Id="rId10" Type="http://schemas.openxmlformats.org/officeDocument/2006/relationships/hyperlink" Target="http://www.tcd.uni-konstanz.de/research/plants.php" TargetMode="External"/><Relationship Id="rId19" Type="http://schemas.openxmlformats.org/officeDocument/2006/relationships/hyperlink" Target="http://bio.nnov.ru/projects/vsdocker2" TargetMode="External"/><Relationship Id="rId4" Type="http://schemas.openxmlformats.org/officeDocument/2006/relationships/hyperlink" Target="http://dock.compbio.ucsf.edu/" TargetMode="External"/><Relationship Id="rId9" Type="http://schemas.openxmlformats.org/officeDocument/2006/relationships/hyperlink" Target="http://www.ccdc.cam.ac.uk/products/life_sciences/gold/" TargetMode="External"/><Relationship Id="rId14" Type="http://schemas.openxmlformats.org/officeDocument/2006/relationships/hyperlink" Target="http://www.q-pharm.com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Users\Anna\Desktop\&#1056;&#1072;&#1073;&#1086;&#1095;&#1080;&#1081;%20&#1089;&#1090;&#1086;&#1083;\MGU_projects\&#1050;&#1083;&#1072;&#1089;&#1090;&#1077;&#1088;\icmmov.avi" TargetMode="External"/><Relationship Id="rId1" Type="http://schemas.microsoft.com/office/2007/relationships/media" Target="file:///C:\Users\Anna\Desktop\&#1056;&#1072;&#1073;&#1086;&#1095;&#1080;&#1081;%20&#1089;&#1090;&#1086;&#1083;\MGU_projects\&#1050;&#1083;&#1072;&#1089;&#1090;&#1077;&#1088;\icmmov.avi" TargetMode="External"/><Relationship Id="rId5" Type="http://schemas.openxmlformats.org/officeDocument/2006/relationships/image" Target="../media/image42.png"/><Relationship Id="rId4" Type="http://schemas.openxmlformats.org/officeDocument/2006/relationships/notesSlide" Target="../notesSlides/notesSlide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chrodinger.com/" TargetMode="External"/><Relationship Id="rId13" Type="http://schemas.openxmlformats.org/officeDocument/2006/relationships/hyperlink" Target="http://bioinfo3d.cs.tau.ac.il/PharmaGist/" TargetMode="External"/><Relationship Id="rId3" Type="http://schemas.openxmlformats.org/officeDocument/2006/relationships/hyperlink" Target="http://en.wikipedia.org/wiki/Accelrys" TargetMode="External"/><Relationship Id="rId7" Type="http://schemas.openxmlformats.org/officeDocument/2006/relationships/hyperlink" Target="http://www.schrodinger.com/ProductDescription.php?mID=6&amp;sID=16&amp;cID=0" TargetMode="External"/><Relationship Id="rId12" Type="http://schemas.openxmlformats.org/officeDocument/2006/relationships/hyperlink" Target="http://www.tripos.com/index.php?family=modules,SimplePage,,,&amp;page=sybyl_discotech" TargetMode="External"/><Relationship Id="rId2" Type="http://schemas.openxmlformats.org/officeDocument/2006/relationships/hyperlink" Target="http://accelrys.com/products/discovery-studio/pharmacophores/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Inte:ligand" TargetMode="External"/><Relationship Id="rId11" Type="http://schemas.openxmlformats.org/officeDocument/2006/relationships/hyperlink" Target="http://www.molsoft.com/gui/ph4.html" TargetMode="External"/><Relationship Id="rId5" Type="http://schemas.openxmlformats.org/officeDocument/2006/relationships/hyperlink" Target="http://www.inteligand.com/ligandscout/" TargetMode="External"/><Relationship Id="rId10" Type="http://schemas.openxmlformats.org/officeDocument/2006/relationships/hyperlink" Target="http://en.wikipedia.org/wiki/Chemical_Computing_Group" TargetMode="External"/><Relationship Id="rId4" Type="http://schemas.openxmlformats.org/officeDocument/2006/relationships/hyperlink" Target="http://en.wikipedia.org/wiki/LigandScout" TargetMode="External"/><Relationship Id="rId9" Type="http://schemas.openxmlformats.org/officeDocument/2006/relationships/hyperlink" Target="http://www.chemcomp.com/software-ph4.htm" TargetMode="External"/><Relationship Id="rId14" Type="http://schemas.openxmlformats.org/officeDocument/2006/relationships/image" Target="../media/image4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chembench.mml.unc.edu/" TargetMode="External"/><Relationship Id="rId2" Type="http://schemas.openxmlformats.org/officeDocument/2006/relationships/hyperlink" Target="http://ochem.eu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303C9-FE37-47E0-AC4A-0EB9CA6C1BD5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pic>
        <p:nvPicPr>
          <p:cNvPr id="138242" name="Picture 2" descr="&amp;Ocy;&amp;tcy;&amp;ocy;&amp;bcy;&amp;rcy;&amp;acy;&amp;zhcy;&amp;acy;&amp;iecy;&amp;tcy;&amp;scy;&amp;yacy; &amp;fcy;&amp;acy;&amp;jcy;&amp;lcy; &quot;&quot;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138" y="1700808"/>
            <a:ext cx="9168138" cy="518457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46647" y="260648"/>
            <a:ext cx="7513275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Лекция 7. </a:t>
            </a:r>
            <a:r>
              <a:rPr lang="ru-RU" sz="2400" b="1" dirty="0" err="1" smtClean="0"/>
              <a:t>Биоинформатика</a:t>
            </a:r>
            <a:r>
              <a:rPr lang="ru-RU" sz="2400" b="1" dirty="0" smtClean="0"/>
              <a:t> и разработка лекарств</a:t>
            </a:r>
          </a:p>
          <a:p>
            <a:r>
              <a:rPr lang="ru-RU" b="1" dirty="0" smtClean="0"/>
              <a:t>Анна Станиславовна Карягина</a:t>
            </a:r>
          </a:p>
          <a:p>
            <a:r>
              <a:rPr lang="ru-RU" sz="1600" b="1" dirty="0" smtClean="0"/>
              <a:t>ФГБУ «ФНИЦ эпидемиологии и микробиологии им. Н.Ф.</a:t>
            </a:r>
            <a:r>
              <a:rPr lang="en-US" sz="1600" b="1" dirty="0" smtClean="0"/>
              <a:t> </a:t>
            </a:r>
            <a:r>
              <a:rPr lang="ru-RU" sz="1600" b="1" dirty="0" err="1" smtClean="0"/>
              <a:t>Гамалеи</a:t>
            </a:r>
            <a:r>
              <a:rPr lang="ru-RU" sz="1600" b="1" dirty="0" smtClean="0"/>
              <a:t>» Минздрава РФ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63904"/>
            <a:ext cx="8432240" cy="679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292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96552" y="0"/>
            <a:ext cx="6861448" cy="1143000"/>
          </a:xfrm>
        </p:spPr>
        <p:txBody>
          <a:bodyPr/>
          <a:lstStyle/>
          <a:p>
            <a:r>
              <a:rPr lang="ru-RU" sz="3600" b="1" dirty="0" smtClean="0">
                <a:latin typeface="Arial" pitchFamily="34" charset="0"/>
                <a:ea typeface="+mn-ea"/>
                <a:cs typeface="Arial" pitchFamily="34" charset="0"/>
              </a:rPr>
              <a:t>Что такое лекарство?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908720"/>
            <a:ext cx="4906888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/>
              <a:t>	</a:t>
            </a:r>
            <a:r>
              <a:rPr lang="ru-RU" sz="2800" b="1" dirty="0" smtClean="0"/>
              <a:t>Лекарственное средство</a:t>
            </a:r>
            <a:r>
              <a:rPr lang="ru-RU" sz="2800" dirty="0" smtClean="0"/>
              <a:t>, </a:t>
            </a:r>
            <a:r>
              <a:rPr lang="ru-RU" sz="2800" b="1" dirty="0" smtClean="0"/>
              <a:t>лекарственный препарат</a:t>
            </a:r>
            <a:r>
              <a:rPr lang="ru-RU" sz="2800" dirty="0" smtClean="0"/>
              <a:t>, </a:t>
            </a:r>
            <a:r>
              <a:rPr lang="ru-RU" sz="2800" b="1" dirty="0" smtClean="0"/>
              <a:t>медикамент</a:t>
            </a:r>
            <a:r>
              <a:rPr lang="ru-RU" sz="2800" dirty="0" smtClean="0"/>
              <a:t>, </a:t>
            </a:r>
            <a:r>
              <a:rPr lang="ru-RU" sz="2800" b="1" dirty="0" smtClean="0"/>
              <a:t>лекарство</a:t>
            </a:r>
            <a:r>
              <a:rPr lang="ru-RU" sz="2800" dirty="0" smtClean="0"/>
              <a:t>  — вещество или смесь веществ синтетического или природного происхождения в виде лекарственной формы (таблетки, капсулы, раствора, мази и т. п.), применяемое для профилактики и лечения заболеваний.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303C9-FE37-47E0-AC4A-0EB9CA6C1BD5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189442" name="Picture 2" descr="https://upload.wikimedia.org/wikipedia/commons/0/03/Medikamen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02051"/>
            <a:ext cx="4139952" cy="3519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303C9-FE37-47E0-AC4A-0EB9CA6C1BD5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71600"/>
          </a:xfrm>
        </p:spPr>
        <p:txBody>
          <a:bodyPr/>
          <a:lstStyle/>
          <a:p>
            <a:r>
              <a:rPr lang="ru-RU" sz="3600" b="1" dirty="0" smtClean="0">
                <a:latin typeface="Arial" pitchFamily="34" charset="0"/>
                <a:ea typeface="+mn-ea"/>
                <a:cs typeface="Arial" pitchFamily="34" charset="0"/>
              </a:rPr>
              <a:t>Сколько существует лекарств?</a:t>
            </a:r>
          </a:p>
        </p:txBody>
      </p:sp>
      <p:pic>
        <p:nvPicPr>
          <p:cNvPr id="193538" name="Picture 2" descr="http://lh6.ggpht.com/-GfkGDzNPySk/UgKK3xl8VRI/AAAAAAAF72U/VGVPLV8ZNGM/clip_image001_thumb%25255B1%25255D.jpg?imgmax=8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088232"/>
            <a:ext cx="5482750" cy="367240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03648" y="5470630"/>
            <a:ext cx="6492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 – 3000   B – 7000   C – 15000    D - 30000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6"/>
          <p:cNvSpPr txBox="1">
            <a:spLocks/>
          </p:cNvSpPr>
          <p:nvPr/>
        </p:nvSpPr>
        <p:spPr>
          <a:xfrm>
            <a:off x="467544" y="2060848"/>
            <a:ext cx="8229600" cy="23328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К настоящему времени в мире разработано немного более 7 тысяч лекарственных препаратов.</a:t>
            </a:r>
          </a:p>
          <a:p>
            <a:r>
              <a:rPr lang="ru-RU" dirty="0" smtClean="0"/>
              <a:t>Большинство из них появилось в последние 25 лет.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4730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303C9-FE37-47E0-AC4A-0EB9CA6C1BD5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195586" name="Picture 2" descr="http://7iskusstv.com/2013/Nomer12/bem19_ehrli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60" y="216024"/>
            <a:ext cx="3833984" cy="486916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322835" y="908720"/>
            <a:ext cx="4785669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Основоположником современной </a:t>
            </a:r>
          </a:p>
          <a:p>
            <a:r>
              <a:rPr lang="ru-RU" dirty="0" smtClean="0"/>
              <a:t>химиотерапии считается  </a:t>
            </a:r>
            <a:r>
              <a:rPr lang="ru-RU" dirty="0" err="1" smtClean="0"/>
              <a:t>Пауль</a:t>
            </a:r>
            <a:r>
              <a:rPr lang="ru-RU" dirty="0" smtClean="0"/>
              <a:t> Эрлих</a:t>
            </a:r>
          </a:p>
          <a:p>
            <a:r>
              <a:rPr lang="ru-RU" dirty="0" smtClean="0"/>
              <a:t>(1854–1915), нобелевский лауреат 1908 г. </a:t>
            </a:r>
          </a:p>
          <a:p>
            <a:r>
              <a:rPr lang="ru-RU" dirty="0" smtClean="0"/>
              <a:t>(совместно с Мечниковым) по медицине и </a:t>
            </a:r>
          </a:p>
          <a:p>
            <a:r>
              <a:rPr lang="ru-RU" dirty="0" smtClean="0"/>
              <a:t>физиологии.</a:t>
            </a:r>
          </a:p>
          <a:p>
            <a:r>
              <a:rPr lang="ru-RU" dirty="0" smtClean="0"/>
              <a:t>Он выдвинул гипотезу о существовании </a:t>
            </a:r>
          </a:p>
          <a:p>
            <a:r>
              <a:rPr lang="ru-RU" i="1" dirty="0" smtClean="0"/>
              <a:t>хеморецепторов </a:t>
            </a:r>
            <a:r>
              <a:rPr lang="ru-RU" dirty="0" smtClean="0"/>
              <a:t>— специальных </a:t>
            </a:r>
          </a:p>
          <a:p>
            <a:r>
              <a:rPr lang="ru-RU" dirty="0" smtClean="0"/>
              <a:t>тканевых структур, специфически </a:t>
            </a:r>
          </a:p>
          <a:p>
            <a:r>
              <a:rPr lang="ru-RU" dirty="0" smtClean="0"/>
              <a:t>взаимодействующих с химическими </a:t>
            </a:r>
          </a:p>
          <a:p>
            <a:r>
              <a:rPr lang="ru-RU" dirty="0" smtClean="0"/>
              <a:t>веществами, и постулировал </a:t>
            </a:r>
          </a:p>
          <a:p>
            <a:r>
              <a:rPr lang="ru-RU" dirty="0" smtClean="0"/>
              <a:t>возможность использования этого </a:t>
            </a:r>
          </a:p>
          <a:p>
            <a:r>
              <a:rPr lang="ru-RU" dirty="0" smtClean="0"/>
              <a:t>феномена в терапии различных </a:t>
            </a:r>
          </a:p>
          <a:p>
            <a:r>
              <a:rPr lang="ru-RU" dirty="0" smtClean="0"/>
              <a:t>заболеваний. </a:t>
            </a:r>
          </a:p>
          <a:p>
            <a:r>
              <a:rPr lang="ru-RU" dirty="0" smtClean="0"/>
              <a:t>На протяжении многих лет он </a:t>
            </a:r>
          </a:p>
          <a:p>
            <a:r>
              <a:rPr lang="ru-RU" dirty="0" smtClean="0"/>
              <a:t>разрабатывал лекарства на основе</a:t>
            </a:r>
          </a:p>
          <a:p>
            <a:r>
              <a:rPr lang="ru-RU" dirty="0" smtClean="0"/>
              <a:t>мышьяка и в конце концов достиг</a:t>
            </a:r>
          </a:p>
          <a:p>
            <a:r>
              <a:rPr lang="ru-RU" dirty="0" smtClean="0"/>
              <a:t>невероятного успеха – получил</a:t>
            </a:r>
          </a:p>
          <a:p>
            <a:r>
              <a:rPr lang="ru-RU" dirty="0" smtClean="0"/>
              <a:t>абсолютно безвредное и очень </a:t>
            </a:r>
          </a:p>
          <a:p>
            <a:r>
              <a:rPr lang="ru-RU" dirty="0" smtClean="0"/>
              <a:t>эффективное лекарство от сифилиса. </a:t>
            </a:r>
          </a:p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129608" y="-27384"/>
            <a:ext cx="4906888" cy="971600"/>
          </a:xfrm>
        </p:spPr>
        <p:txBody>
          <a:bodyPr/>
          <a:lstStyle/>
          <a:p>
            <a:r>
              <a:rPr lang="ru-RU" sz="3600" b="1" dirty="0" smtClean="0">
                <a:latin typeface="Arial" pitchFamily="34" charset="0"/>
                <a:ea typeface="+mn-ea"/>
                <a:cs typeface="Arial" pitchFamily="34" charset="0"/>
              </a:rPr>
              <a:t>Немного истории…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564904"/>
            <a:ext cx="8377758" cy="3801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15416"/>
            <a:ext cx="8229600" cy="1143000"/>
          </a:xfrm>
        </p:spPr>
        <p:txBody>
          <a:bodyPr/>
          <a:lstStyle/>
          <a:p>
            <a:r>
              <a:rPr lang="ru-RU" sz="2400" b="1" dirty="0" smtClean="0"/>
              <a:t>Особенности разработки лекарств на современном этапе </a:t>
            </a:r>
            <a:endParaRPr lang="en-US" sz="2400" b="1" dirty="0"/>
          </a:p>
        </p:txBody>
      </p:sp>
      <p:sp>
        <p:nvSpPr>
          <p:cNvPr id="74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620688"/>
            <a:ext cx="8229600" cy="2016224"/>
          </a:xfrm>
        </p:spPr>
        <p:txBody>
          <a:bodyPr>
            <a:normAutofit lnSpcReduction="10000"/>
          </a:bodyPr>
          <a:lstStyle/>
          <a:p>
            <a:r>
              <a:rPr lang="ru-RU" sz="2000" b="1" dirty="0" smtClean="0"/>
              <a:t>Очень сегментированный рынок – самая большая компания </a:t>
            </a:r>
            <a:r>
              <a:rPr lang="en-US" sz="2000" b="1" dirty="0" smtClean="0"/>
              <a:t>(</a:t>
            </a:r>
            <a:r>
              <a:rPr lang="en-US" sz="2000" b="1" dirty="0"/>
              <a:t>Pfizer) </a:t>
            </a:r>
            <a:r>
              <a:rPr lang="ru-RU" sz="2000" b="1" dirty="0" smtClean="0"/>
              <a:t>имеет только</a:t>
            </a:r>
            <a:r>
              <a:rPr lang="en-US" sz="2000" b="1" dirty="0" smtClean="0"/>
              <a:t> </a:t>
            </a:r>
            <a:r>
              <a:rPr lang="en-US" sz="2000" b="1" dirty="0"/>
              <a:t>11% </a:t>
            </a:r>
            <a:r>
              <a:rPr lang="ru-RU" sz="2000" b="1" dirty="0" smtClean="0"/>
              <a:t>рынка</a:t>
            </a:r>
            <a:endParaRPr lang="en-US" sz="2000" b="1" dirty="0"/>
          </a:p>
          <a:p>
            <a:r>
              <a:rPr lang="ru-RU" sz="2000" b="1" dirty="0" smtClean="0"/>
              <a:t>Высокий уровень риска: разработка лекарства длится </a:t>
            </a:r>
            <a:r>
              <a:rPr lang="en-US" sz="2000" b="1" dirty="0" smtClean="0"/>
              <a:t>10-20 </a:t>
            </a:r>
            <a:r>
              <a:rPr lang="ru-RU" sz="2000" b="1" dirty="0" smtClean="0"/>
              <a:t>лет, при этом большинство лекарств не выходит на рынок</a:t>
            </a:r>
            <a:endParaRPr lang="en-US" sz="2000" b="1" dirty="0"/>
          </a:p>
          <a:p>
            <a:r>
              <a:rPr lang="ru-RU" sz="2000" b="1" dirty="0" smtClean="0"/>
              <a:t>Регистрация препаратов – отдельный сложный и длительный процесс </a:t>
            </a:r>
            <a:endParaRPr lang="en-US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35288" y="6381328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D. Schuster et al.: Curr. Pharm. Des. 11, 3545-3559</a:t>
            </a:r>
            <a:r>
              <a:rPr lang="ru-RU" dirty="0" smtClean="0"/>
              <a:t> </a:t>
            </a:r>
            <a:r>
              <a:rPr lang="fr-FR" dirty="0" smtClean="0"/>
              <a:t>(2005)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Ежегодные вложения в разработку лекарств и </a:t>
            </a:r>
            <a:br>
              <a:rPr lang="ru-RU" sz="2800" dirty="0" smtClean="0"/>
            </a:br>
            <a:r>
              <a:rPr lang="ru-RU" sz="2800" dirty="0" smtClean="0"/>
              <a:t>количество одобренных препаратов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graphicFrame>
        <p:nvGraphicFramePr>
          <p:cNvPr id="18" name="Object 2"/>
          <p:cNvGraphicFramePr>
            <a:graphicFrameLocks noChangeAspect="1"/>
          </p:cNvGraphicFramePr>
          <p:nvPr/>
        </p:nvGraphicFramePr>
        <p:xfrm>
          <a:off x="452438" y="1203325"/>
          <a:ext cx="7686675" cy="5094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186" name="Text Box 18"/>
          <p:cNvSpPr txBox="1">
            <a:spLocks noChangeArrowheads="1"/>
          </p:cNvSpPr>
          <p:nvPr/>
        </p:nvSpPr>
        <p:spPr bwMode="auto">
          <a:xfrm rot="16200000">
            <a:off x="-989012" y="3408363"/>
            <a:ext cx="27876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1600" dirty="0">
                <a:cs typeface="Arial" charset="0"/>
              </a:rPr>
              <a:t>Expense  ($ Billions) </a:t>
            </a:r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8074025" y="4605338"/>
            <a:ext cx="352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cs typeface="Arial" charset="0"/>
              </a:rPr>
              <a:t>40</a:t>
            </a:r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8074025" y="3703638"/>
            <a:ext cx="352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cs typeface="Arial" charset="0"/>
              </a:rPr>
              <a:t>80</a:t>
            </a:r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8031163" y="2789238"/>
            <a:ext cx="4365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cs typeface="Arial" charset="0"/>
              </a:rPr>
              <a:t>120</a:t>
            </a:r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8066088" y="1887538"/>
            <a:ext cx="4365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cs typeface="Arial" charset="0"/>
              </a:rPr>
              <a:t>160</a:t>
            </a:r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8005763" y="1160463"/>
            <a:ext cx="184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ru-RU" sz="1200">
              <a:cs typeface="Arial" charset="0"/>
            </a:endParaRPr>
          </a:p>
        </p:txBody>
      </p:sp>
      <p:sp>
        <p:nvSpPr>
          <p:cNvPr id="7192" name="Text Box 24"/>
          <p:cNvSpPr txBox="1">
            <a:spLocks noChangeArrowheads="1"/>
          </p:cNvSpPr>
          <p:nvPr/>
        </p:nvSpPr>
        <p:spPr bwMode="auto">
          <a:xfrm rot="16200000">
            <a:off x="7300118" y="3275807"/>
            <a:ext cx="2614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1600" dirty="0">
                <a:cs typeface="Arial" charset="0"/>
              </a:rPr>
              <a:t>Annual NME  Approvals</a:t>
            </a:r>
          </a:p>
        </p:txBody>
      </p:sp>
      <p:sp>
        <p:nvSpPr>
          <p:cNvPr id="7193" name="Rectangle 25"/>
          <p:cNvSpPr>
            <a:spLocks noChangeArrowheads="1"/>
          </p:cNvSpPr>
          <p:nvPr/>
        </p:nvSpPr>
        <p:spPr bwMode="auto">
          <a:xfrm>
            <a:off x="5435600" y="6323013"/>
            <a:ext cx="431800" cy="1270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94" name="Text Box 26"/>
          <p:cNvSpPr txBox="1">
            <a:spLocks noChangeArrowheads="1"/>
          </p:cNvSpPr>
          <p:nvPr/>
        </p:nvSpPr>
        <p:spPr bwMode="auto">
          <a:xfrm>
            <a:off x="5867400" y="6248400"/>
            <a:ext cx="13779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>
                <a:cs typeface="Arial" charset="0"/>
              </a:rPr>
              <a:t>R &amp; D Investment</a:t>
            </a:r>
          </a:p>
        </p:txBody>
      </p:sp>
      <p:sp>
        <p:nvSpPr>
          <p:cNvPr id="7195" name="Text Box 27"/>
          <p:cNvSpPr txBox="1">
            <a:spLocks noChangeArrowheads="1"/>
          </p:cNvSpPr>
          <p:nvPr/>
        </p:nvSpPr>
        <p:spPr bwMode="auto">
          <a:xfrm>
            <a:off x="5838825" y="6570663"/>
            <a:ext cx="22050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200" dirty="0">
                <a:cs typeface="Arial" charset="0"/>
              </a:rPr>
              <a:t> NME ( New Medical Entities )</a:t>
            </a:r>
          </a:p>
        </p:txBody>
      </p:sp>
      <p:sp>
        <p:nvSpPr>
          <p:cNvPr id="7196" name="Text Box 28"/>
          <p:cNvSpPr txBox="1">
            <a:spLocks noChangeArrowheads="1"/>
          </p:cNvSpPr>
          <p:nvPr/>
        </p:nvSpPr>
        <p:spPr bwMode="auto">
          <a:xfrm>
            <a:off x="1747838" y="6486525"/>
            <a:ext cx="3162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 dirty="0">
                <a:cs typeface="Arial" charset="0"/>
              </a:rPr>
              <a:t>Source : </a:t>
            </a:r>
            <a:r>
              <a:rPr lang="en-US" sz="1600" dirty="0" err="1">
                <a:cs typeface="Arial" charset="0"/>
              </a:rPr>
              <a:t>Pharma</a:t>
            </a:r>
            <a:r>
              <a:rPr lang="en-US" sz="1600" dirty="0">
                <a:cs typeface="Arial" charset="0"/>
              </a:rPr>
              <a:t>, FDA, Lehman</a:t>
            </a:r>
            <a:r>
              <a:rPr lang="en-US" sz="1200" dirty="0">
                <a:cs typeface="Arial" charset="0"/>
              </a:rPr>
              <a:t> :</a:t>
            </a:r>
          </a:p>
        </p:txBody>
      </p:sp>
      <p:sp>
        <p:nvSpPr>
          <p:cNvPr id="7197" name="Line 29"/>
          <p:cNvSpPr>
            <a:spLocks noChangeShapeType="1"/>
          </p:cNvSpPr>
          <p:nvPr/>
        </p:nvSpPr>
        <p:spPr bwMode="auto">
          <a:xfrm>
            <a:off x="8086725" y="1460500"/>
            <a:ext cx="0" cy="42291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cxnSp>
        <p:nvCxnSpPr>
          <p:cNvPr id="7198" name="AutoShape 30"/>
          <p:cNvCxnSpPr>
            <a:cxnSpLocks noChangeShapeType="1"/>
          </p:cNvCxnSpPr>
          <p:nvPr/>
        </p:nvCxnSpPr>
        <p:spPr bwMode="auto">
          <a:xfrm>
            <a:off x="944563" y="7008813"/>
            <a:ext cx="1587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7199" name="Line 31"/>
          <p:cNvSpPr>
            <a:spLocks noChangeShapeType="1"/>
          </p:cNvSpPr>
          <p:nvPr/>
        </p:nvSpPr>
        <p:spPr bwMode="auto">
          <a:xfrm>
            <a:off x="5461000" y="6718300"/>
            <a:ext cx="403225" cy="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 type="diamond" w="med" len="med"/>
            <a:tailEnd type="diamond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/>
            </a:pPr>
            <a:r>
              <a:rPr lang="ru-RU" sz="3200" kern="0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Этапы создания нового лекарства</a:t>
            </a:r>
          </a:p>
        </p:txBody>
      </p:sp>
      <p:pic>
        <p:nvPicPr>
          <p:cNvPr id="3075" name="Picture 4" descr="clin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425" y="692150"/>
            <a:ext cx="7926388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Box 6"/>
          <p:cNvSpPr txBox="1">
            <a:spLocks noChangeArrowheads="1"/>
          </p:cNvSpPr>
          <p:nvPr/>
        </p:nvSpPr>
        <p:spPr bwMode="auto">
          <a:xfrm>
            <a:off x="323528" y="5013325"/>
            <a:ext cx="878522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alibri" pitchFamily="34" charset="0"/>
              </a:rPr>
              <a:t>Затраты на полный цикл разработки одного нового лекарства обычно составляют от 900 миллионов до 2 миллиардов долларов. Типичное время разработки лекарства – 10-15 лет.</a:t>
            </a:r>
            <a:endParaRPr lang="en-US" dirty="0">
              <a:latin typeface="Calibri" pitchFamily="34" charset="0"/>
            </a:endParaRPr>
          </a:p>
          <a:p>
            <a:r>
              <a:rPr lang="ru-RU" b="1" dirty="0">
                <a:latin typeface="Calibri" pitchFamily="34" charset="0"/>
              </a:rPr>
              <a:t>Использование новых </a:t>
            </a:r>
            <a:r>
              <a:rPr lang="ru-RU" b="1" dirty="0" smtClean="0">
                <a:latin typeface="Calibri" pitchFamily="34" charset="0"/>
              </a:rPr>
              <a:t>технологий, в частности, основанных на методах </a:t>
            </a:r>
            <a:r>
              <a:rPr lang="ru-RU" b="1" dirty="0" err="1" smtClean="0">
                <a:latin typeface="Calibri" pitchFamily="34" charset="0"/>
              </a:rPr>
              <a:t>био</a:t>
            </a:r>
            <a:r>
              <a:rPr lang="ru-RU" b="1" dirty="0" smtClean="0">
                <a:latin typeface="Calibri" pitchFamily="34" charset="0"/>
              </a:rPr>
              <a:t>- и </a:t>
            </a:r>
            <a:r>
              <a:rPr lang="ru-RU" b="1" dirty="0" err="1" smtClean="0">
                <a:latin typeface="Calibri" pitchFamily="34" charset="0"/>
              </a:rPr>
              <a:t>хемиоинформатики</a:t>
            </a:r>
            <a:r>
              <a:rPr lang="ru-RU" b="1" dirty="0" smtClean="0">
                <a:latin typeface="Calibri" pitchFamily="34" charset="0"/>
              </a:rPr>
              <a:t>, может </a:t>
            </a:r>
            <a:r>
              <a:rPr lang="ru-RU" b="1" dirty="0">
                <a:latin typeface="Calibri" pitchFamily="34" charset="0"/>
              </a:rPr>
              <a:t>существенно ускорить и удешевить стадию поиска и оптимизации </a:t>
            </a:r>
            <a:r>
              <a:rPr lang="ru-RU" b="1" dirty="0" err="1">
                <a:latin typeface="Calibri" pitchFamily="34" charset="0"/>
              </a:rPr>
              <a:t>лидерного</a:t>
            </a:r>
            <a:r>
              <a:rPr lang="ru-RU" b="1" dirty="0">
                <a:latin typeface="Calibri" pitchFamily="34" charset="0"/>
              </a:rPr>
              <a:t> соединения.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8D1433-82AA-4C26-9D5A-C187B2C6E753}" type="slidenum">
              <a:rPr lang="ru-RU"/>
              <a:pPr>
                <a:defRPr/>
              </a:pPr>
              <a:t>17</a:t>
            </a:fld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536" y="692696"/>
            <a:ext cx="2520280" cy="3888432"/>
          </a:xfrm>
          <a:prstGeom prst="roundRect">
            <a:avLst/>
          </a:prstGeom>
          <a:solidFill>
            <a:srgbClr val="FFC000">
              <a:alpha val="12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303C9-FE37-47E0-AC4A-0EB9CA6C1BD5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886936"/>
            <a:ext cx="8208912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/>
              <a:t>Пример:</a:t>
            </a:r>
          </a:p>
          <a:p>
            <a:pPr>
              <a:spcBef>
                <a:spcPts val="600"/>
              </a:spcBef>
            </a:pPr>
            <a:r>
              <a:rPr lang="ru-RU" sz="2400" dirty="0" smtClean="0"/>
              <a:t>Специалисты фирмы </a:t>
            </a:r>
            <a:r>
              <a:rPr lang="en-US" sz="2400" dirty="0" smtClean="0"/>
              <a:t>Pharmacia (</a:t>
            </a:r>
            <a:r>
              <a:rPr lang="ru-RU" sz="2400" dirty="0" smtClean="0"/>
              <a:t>сейчас – часть фирмы </a:t>
            </a:r>
            <a:r>
              <a:rPr lang="en-US" sz="2400" dirty="0" smtClean="0"/>
              <a:t>Pfizer) </a:t>
            </a:r>
            <a:r>
              <a:rPr lang="ru-RU" sz="2400" dirty="0" smtClean="0"/>
              <a:t>использовали компьютерные методы для поиска ингибиторов </a:t>
            </a:r>
            <a:r>
              <a:rPr lang="ru-RU" sz="2400" i="1" dirty="0" err="1" smtClean="0"/>
              <a:t>тирозин-фосфатазы</a:t>
            </a:r>
            <a:r>
              <a:rPr lang="ru-RU" sz="2400" i="1" dirty="0" smtClean="0"/>
              <a:t>-</a:t>
            </a:r>
            <a:r>
              <a:rPr lang="en-US" sz="2400" i="1" dirty="0" smtClean="0"/>
              <a:t>1B</a:t>
            </a:r>
            <a:r>
              <a:rPr lang="ru-RU" sz="2400" i="1" dirty="0" smtClean="0"/>
              <a:t> </a:t>
            </a:r>
            <a:r>
              <a:rPr lang="ru-RU" sz="2400" dirty="0" smtClean="0"/>
              <a:t>с целью разработки лекарства от диабета. </a:t>
            </a:r>
            <a:endParaRPr lang="en-US" sz="2400" dirty="0" smtClean="0"/>
          </a:p>
          <a:p>
            <a:pPr>
              <a:spcBef>
                <a:spcPts val="600"/>
              </a:spcBef>
            </a:pPr>
            <a:r>
              <a:rPr lang="ru-RU" sz="2400" dirty="0" smtClean="0"/>
              <a:t>В результате было отобрано </a:t>
            </a:r>
            <a:r>
              <a:rPr lang="en-US" sz="2400" dirty="0" smtClean="0"/>
              <a:t>365 </a:t>
            </a:r>
            <a:r>
              <a:rPr lang="ru-RU" sz="2400" dirty="0" smtClean="0"/>
              <a:t>соединений </a:t>
            </a:r>
            <a:r>
              <a:rPr lang="en-US" sz="2400" dirty="0" smtClean="0"/>
              <a:t>, 127 </a:t>
            </a:r>
            <a:r>
              <a:rPr lang="ru-RU" sz="2400" dirty="0" smtClean="0"/>
              <a:t>из которых демонстрировали ингибирующий эффект </a:t>
            </a:r>
            <a:r>
              <a:rPr lang="ru-RU" sz="2400" dirty="0"/>
              <a:t>(</a:t>
            </a:r>
            <a:r>
              <a:rPr lang="en-US" sz="2400" dirty="0" smtClean="0">
                <a:solidFill>
                  <a:srgbClr val="FF0000"/>
                </a:solidFill>
              </a:rPr>
              <a:t>hit rate 35%</a:t>
            </a:r>
            <a:r>
              <a:rPr lang="ru-RU" sz="2400" dirty="0" smtClean="0"/>
              <a:t>)</a:t>
            </a:r>
            <a:r>
              <a:rPr lang="en-US" sz="2400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ru-RU" sz="2400" dirty="0" smtClean="0"/>
              <a:t>Одновременно проведенный традиционный высокопроизводительный скрининг</a:t>
            </a:r>
            <a:r>
              <a:rPr lang="en-US" sz="2400" dirty="0" smtClean="0"/>
              <a:t> </a:t>
            </a:r>
            <a:r>
              <a:rPr lang="ru-RU" sz="2400" dirty="0" smtClean="0"/>
              <a:t>(</a:t>
            </a:r>
            <a:r>
              <a:rPr lang="en-US" sz="2400" dirty="0" smtClean="0"/>
              <a:t>HTS</a:t>
            </a:r>
            <a:r>
              <a:rPr lang="ru-RU" sz="2400" dirty="0" smtClean="0"/>
              <a:t>) среди </a:t>
            </a:r>
            <a:r>
              <a:rPr lang="en-US" sz="2400" dirty="0" smtClean="0"/>
              <a:t>400000</a:t>
            </a:r>
            <a:r>
              <a:rPr lang="ru-RU" sz="2400" dirty="0" smtClean="0"/>
              <a:t> соединений позволил отобрать </a:t>
            </a:r>
            <a:r>
              <a:rPr lang="en-US" sz="2400" dirty="0" smtClean="0"/>
              <a:t>81 </a:t>
            </a:r>
            <a:r>
              <a:rPr lang="ru-RU" sz="2400" dirty="0" smtClean="0"/>
              <a:t>ингибитор </a:t>
            </a:r>
            <a:endParaRPr lang="en-US" sz="2400" dirty="0" smtClean="0"/>
          </a:p>
          <a:p>
            <a:pPr>
              <a:spcBef>
                <a:spcPts val="600"/>
              </a:spcBef>
            </a:pPr>
            <a:r>
              <a:rPr lang="ru-RU" sz="2400" dirty="0" smtClean="0"/>
              <a:t>(</a:t>
            </a:r>
            <a:r>
              <a:rPr lang="en-US" sz="2400" dirty="0" smtClean="0">
                <a:solidFill>
                  <a:srgbClr val="FF0000"/>
                </a:solidFill>
              </a:rPr>
              <a:t>hit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rate 0.021%</a:t>
            </a:r>
            <a:r>
              <a:rPr lang="ru-RU" sz="2400" dirty="0" smtClean="0"/>
              <a:t>)</a:t>
            </a:r>
            <a:r>
              <a:rPr lang="en-US" sz="2400" dirty="0" smtClean="0"/>
              <a:t>. </a:t>
            </a:r>
            <a:endParaRPr lang="ru-RU" sz="2400" dirty="0" smtClean="0"/>
          </a:p>
          <a:p>
            <a:pPr>
              <a:spcBef>
                <a:spcPts val="600"/>
              </a:spcBef>
            </a:pPr>
            <a:r>
              <a:rPr lang="en-US" sz="2400" dirty="0" smtClean="0"/>
              <a:t>Doman et al. J Med </a:t>
            </a:r>
            <a:r>
              <a:rPr lang="en-US" sz="2400" dirty="0" err="1" smtClean="0"/>
              <a:t>Chem</a:t>
            </a:r>
            <a:r>
              <a:rPr lang="en-US" sz="2400" dirty="0" smtClean="0"/>
              <a:t> 45: 2213–2221.</a:t>
            </a:r>
            <a:endParaRPr lang="ru-RU" sz="24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-162272"/>
            <a:ext cx="89644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/>
            </a:pPr>
            <a:r>
              <a:rPr lang="ru-RU" sz="2400" kern="0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Как сравнить эффективность  использования компьютерных технологий и традиционных методов при разработке лекарств?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B858A2-5AE2-45F0-9333-F007E038DA77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graphicFrame>
        <p:nvGraphicFramePr>
          <p:cNvPr id="4" name="Group 2"/>
          <p:cNvGraphicFramePr>
            <a:graphicFrameLocks noGrp="1"/>
          </p:cNvGraphicFramePr>
          <p:nvPr/>
        </p:nvGraphicFramePr>
        <p:xfrm>
          <a:off x="251519" y="620688"/>
          <a:ext cx="8640962" cy="5162928"/>
        </p:xfrm>
        <a:graphic>
          <a:graphicData uri="http://schemas.openxmlformats.org/drawingml/2006/table">
            <a:tbl>
              <a:tblPr/>
              <a:tblGrid>
                <a:gridCol w="997036"/>
                <a:gridCol w="1412464"/>
                <a:gridCol w="1294759"/>
                <a:gridCol w="1613256"/>
                <a:gridCol w="1412464"/>
                <a:gridCol w="675076"/>
                <a:gridCol w="1235907"/>
              </a:tblGrid>
              <a:tr h="882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Capoten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Captopril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ACE</a:t>
                      </a: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en-US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angiotensin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-converting-enzyme</a:t>
                      </a: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)</a:t>
                      </a:r>
                      <a:endParaRPr kumimoji="0" lang="en-U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Hypertension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1981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Bristol-Myers Squibb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1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Trusopt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Dorzolamide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Carbonic anhydrase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Glaucoma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1995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Merck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2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Viracept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Nelfinavir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HIV protease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HIV/ AIDS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1999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Agouron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(Pfizer) and Lilly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1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Tamiflu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Oseltamivir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Neuraminidase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Influenza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1999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Gilead and Roche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Gleevec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Imatinib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BCR-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Abl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Chronic myelogenous leukaemia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2001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Novartis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Picture 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551" y="706414"/>
            <a:ext cx="888297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3152" y="1560489"/>
            <a:ext cx="1184396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73152" y="2325664"/>
            <a:ext cx="1263356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73152" y="3240064"/>
            <a:ext cx="1243616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96951" y="4224314"/>
            <a:ext cx="142127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4" name="Picture 4" descr="http://www.inhousepharmacy.biz/watermark.axd?productid=925&amp;size=mediu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496" y="4812406"/>
            <a:ext cx="1761034" cy="1568922"/>
          </a:xfrm>
          <a:prstGeom prst="rect">
            <a:avLst/>
          </a:prstGeom>
          <a:noFill/>
        </p:spPr>
      </p:pic>
      <p:pic>
        <p:nvPicPr>
          <p:cNvPr id="76806" name="Picture 6" descr="http://www.avclinic.com/images/Trusopt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1720" y="5373216"/>
            <a:ext cx="1014112" cy="1296144"/>
          </a:xfrm>
          <a:prstGeom prst="rect">
            <a:avLst/>
          </a:prstGeom>
          <a:noFill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5856" y="4885055"/>
            <a:ext cx="1872109" cy="149627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6808" name="Picture 8" descr="http://www.edrugsearch.com/edsblog/wp-content/uploads/2009/05/tamiflu-relenza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36096" y="5301208"/>
            <a:ext cx="1728192" cy="1332149"/>
          </a:xfrm>
          <a:prstGeom prst="rect">
            <a:avLst/>
          </a:prstGeom>
          <a:noFill/>
        </p:spPr>
      </p:pic>
      <p:pic>
        <p:nvPicPr>
          <p:cNvPr id="76810" name="Picture 10" descr="http://www.targetedcancerdrugs.com/Gleevec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80312" y="4725144"/>
            <a:ext cx="1584175" cy="1584175"/>
          </a:xfrm>
          <a:prstGeom prst="rect">
            <a:avLst/>
          </a:prstGeom>
          <a:noFill/>
        </p:spPr>
      </p:pic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79388" y="44624"/>
            <a:ext cx="8964612" cy="576064"/>
          </a:xfrm>
          <a:prstGeom prst="rect">
            <a:avLst/>
          </a:prstGeom>
          <a:solidFill>
            <a:schemeClr val="bg1">
              <a:alpha val="52940"/>
            </a:schemeClr>
          </a:solidFill>
          <a:ln w="9525">
            <a:noFill/>
            <a:round/>
            <a:headEnd/>
            <a:tailEnd/>
          </a:ln>
        </p:spPr>
        <p:txBody>
          <a:bodyPr wrap="none" lIns="81639" tIns="40820" rIns="81639" bIns="40820"/>
          <a:lstStyle/>
          <a:p>
            <a:pPr algn="ctr"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/>
            </a:pPr>
            <a:r>
              <a:rPr lang="en-US" sz="2000" kern="0" dirty="0" err="1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Примеры</a:t>
            </a:r>
            <a:r>
              <a:rPr lang="en-US" sz="2000" kern="0" dirty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000" kern="0" dirty="0" err="1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лекарств</a:t>
            </a:r>
            <a:r>
              <a:rPr lang="en-US" sz="2000" kern="0" dirty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, </a:t>
            </a:r>
            <a:r>
              <a:rPr lang="en-US" sz="2000" kern="0" dirty="0" err="1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разработанных</a:t>
            </a:r>
            <a:r>
              <a:rPr lang="en-US" sz="2000" kern="0" dirty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с </a:t>
            </a:r>
            <a:r>
              <a:rPr lang="en-US" sz="2000" kern="0" dirty="0" err="1" smtClean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применением</a:t>
            </a:r>
            <a:r>
              <a:rPr lang="ru-RU" sz="2000" kern="0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компьютерных подходов</a:t>
            </a:r>
            <a:endParaRPr lang="en-US" sz="2000" kern="0" dirty="0">
              <a:solidFill>
                <a:srgbClr val="0066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F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6512" y="0"/>
            <a:ext cx="9450000" cy="685800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303C9-FE37-47E0-AC4A-0EB9CA6C1BD5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67544" y="332656"/>
            <a:ext cx="8422705" cy="6264697"/>
          </a:xfrm>
          <a:prstGeom prst="rect">
            <a:avLst/>
          </a:prstGeom>
          <a:solidFill>
            <a:schemeClr val="bg1">
              <a:alpha val="42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 smtClean="0">
                <a:latin typeface="Times New Roman" pitchFamily="18" charset="0"/>
                <a:ea typeface="+mj-ea"/>
                <a:cs typeface="+mj-cs"/>
              </a:rPr>
              <a:t>Как можно использовать </a:t>
            </a:r>
            <a:r>
              <a:rPr lang="ru-RU" sz="2800" dirty="0" err="1" smtClean="0">
                <a:latin typeface="Times New Roman" pitchFamily="18" charset="0"/>
                <a:ea typeface="+mj-ea"/>
                <a:cs typeface="+mj-cs"/>
              </a:rPr>
              <a:t>биоинформатику</a:t>
            </a:r>
            <a:r>
              <a:rPr lang="ru-RU" sz="2800" dirty="0" smtClean="0">
                <a:latin typeface="Times New Roman" pitchFamily="18" charset="0"/>
                <a:ea typeface="+mj-ea"/>
                <a:cs typeface="+mj-cs"/>
              </a:rPr>
              <a:t> для разработки лекарств?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800" dirty="0" smtClean="0">
              <a:latin typeface="Times New Roman" pitchFamily="18" charset="0"/>
              <a:ea typeface="+mj-ea"/>
              <a:cs typeface="+mj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i="1" dirty="0" smtClean="0">
                <a:latin typeface="Times New Roman" pitchFamily="18" charset="0"/>
                <a:ea typeface="+mj-ea"/>
                <a:cs typeface="+mj-cs"/>
              </a:rPr>
              <a:t>Пример использования «обычных» методов </a:t>
            </a:r>
            <a:r>
              <a:rPr lang="ru-RU" sz="2800" i="1" dirty="0" err="1" smtClean="0">
                <a:latin typeface="Times New Roman" pitchFamily="18" charset="0"/>
                <a:ea typeface="+mj-ea"/>
                <a:cs typeface="+mj-cs"/>
              </a:rPr>
              <a:t>биоинформатики</a:t>
            </a:r>
            <a:r>
              <a:rPr lang="ru-RU" sz="2800" i="1" dirty="0" smtClean="0">
                <a:latin typeface="Times New Roman" pitchFamily="18" charset="0"/>
                <a:ea typeface="+mj-ea"/>
                <a:cs typeface="+mj-cs"/>
              </a:rPr>
              <a:t>: </a:t>
            </a:r>
          </a:p>
          <a:p>
            <a:pPr lvl="0">
              <a:defRPr/>
            </a:pPr>
            <a:r>
              <a:rPr lang="ru-RU" sz="2800" b="1" dirty="0" smtClean="0">
                <a:latin typeface="Times New Roman" pitchFamily="18" charset="0"/>
                <a:ea typeface="+mj-ea"/>
                <a:cs typeface="+mj-cs"/>
              </a:rPr>
              <a:t>Изменение тропизма вектора для генной терапии: </a:t>
            </a:r>
            <a:r>
              <a:rPr lang="ru-RU" sz="2800" b="1" i="1" dirty="0" smtClean="0">
                <a:latin typeface="Times New Roman" pitchFamily="18" charset="0"/>
                <a:ea typeface="+mj-ea"/>
                <a:cs typeface="+mj-cs"/>
              </a:rPr>
              <a:t>компьютерный дизайн </a:t>
            </a:r>
            <a:r>
              <a:rPr lang="ru-RU" sz="2800" b="1" i="1" dirty="0" err="1" smtClean="0">
                <a:latin typeface="Times New Roman" pitchFamily="18" charset="0"/>
                <a:ea typeface="+mj-ea"/>
                <a:cs typeface="+mj-cs"/>
              </a:rPr>
              <a:t>фибера</a:t>
            </a:r>
            <a:r>
              <a:rPr lang="ru-RU" sz="2800" b="1" i="1" dirty="0" smtClean="0">
                <a:latin typeface="Times New Roman" pitchFamily="18" charset="0"/>
                <a:ea typeface="+mj-ea"/>
                <a:cs typeface="+mj-cs"/>
              </a:rPr>
              <a:t> рекомбинантного птичьего аденовируса CELO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/>
            </a:r>
            <a:b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</a:br>
            <a:endParaRPr kumimoji="0" lang="ru-RU" sz="28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Скругленный прямоугольник 115"/>
          <p:cNvSpPr/>
          <p:nvPr/>
        </p:nvSpPr>
        <p:spPr>
          <a:xfrm>
            <a:off x="4211960" y="908720"/>
            <a:ext cx="4608512" cy="331236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72008" y="3284984"/>
            <a:ext cx="3995936" cy="108012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91" name="Скругленный прямоугольник 90"/>
          <p:cNvSpPr/>
          <p:nvPr/>
        </p:nvSpPr>
        <p:spPr>
          <a:xfrm>
            <a:off x="72008" y="980728"/>
            <a:ext cx="3995936" cy="216024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72008" y="4509120"/>
            <a:ext cx="9071992" cy="86409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72008" y="5517232"/>
            <a:ext cx="6012160" cy="108012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grpSp>
        <p:nvGrpSpPr>
          <p:cNvPr id="2" name="Группа 86"/>
          <p:cNvGrpSpPr/>
          <p:nvPr/>
        </p:nvGrpSpPr>
        <p:grpSpPr>
          <a:xfrm>
            <a:off x="1403648" y="4674622"/>
            <a:ext cx="1539204" cy="584775"/>
            <a:chOff x="1619672" y="3933056"/>
            <a:chExt cx="1539204" cy="584775"/>
          </a:xfrm>
        </p:grpSpPr>
        <p:sp>
          <p:nvSpPr>
            <p:cNvPr id="40" name="Скругленный прямоугольник 39"/>
            <p:cNvSpPr/>
            <p:nvPr/>
          </p:nvSpPr>
          <p:spPr>
            <a:xfrm>
              <a:off x="1651339" y="3959950"/>
              <a:ext cx="1368152" cy="54868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619672" y="3933056"/>
              <a:ext cx="15392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Виртуальный</a:t>
              </a:r>
            </a:p>
            <a:p>
              <a:r>
                <a:rPr lang="en-US" sz="1600" dirty="0" smtClean="0"/>
                <a:t>c</a:t>
              </a:r>
              <a:r>
                <a:rPr lang="ru-RU" sz="1600" dirty="0" err="1" smtClean="0"/>
                <a:t>крининг</a:t>
              </a:r>
              <a:r>
                <a:rPr lang="ru-RU" sz="1600" dirty="0" smtClean="0"/>
                <a:t> (</a:t>
              </a:r>
              <a:r>
                <a:rPr lang="en-US" sz="1600" dirty="0" smtClean="0"/>
                <a:t>hits)</a:t>
              </a:r>
              <a:endParaRPr lang="ru-RU" sz="1600" dirty="0"/>
            </a:p>
          </p:txBody>
        </p:sp>
      </p:grpSp>
      <p:grpSp>
        <p:nvGrpSpPr>
          <p:cNvPr id="16" name="Группа 77"/>
          <p:cNvGrpSpPr/>
          <p:nvPr/>
        </p:nvGrpSpPr>
        <p:grpSpPr>
          <a:xfrm>
            <a:off x="4467524" y="4656402"/>
            <a:ext cx="2048692" cy="594284"/>
            <a:chOff x="4801470" y="3986844"/>
            <a:chExt cx="1832668" cy="594284"/>
          </a:xfrm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4860032" y="4005064"/>
              <a:ext cx="1368152" cy="576064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801470" y="3986844"/>
              <a:ext cx="18326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/>
                <a:t>Оптимизация </a:t>
              </a:r>
            </a:p>
            <a:p>
              <a:r>
                <a:rPr lang="ru-RU" sz="1600" dirty="0" smtClean="0"/>
                <a:t>прототипа</a:t>
              </a:r>
              <a:r>
                <a:rPr lang="en-US" sz="1600" dirty="0" smtClean="0"/>
                <a:t> (lead)</a:t>
              </a:r>
              <a:endParaRPr lang="ru-RU" sz="1600" dirty="0"/>
            </a:p>
          </p:txBody>
        </p:sp>
      </p:grpSp>
      <p:grpSp>
        <p:nvGrpSpPr>
          <p:cNvPr id="36" name="Группа 71"/>
          <p:cNvGrpSpPr/>
          <p:nvPr/>
        </p:nvGrpSpPr>
        <p:grpSpPr>
          <a:xfrm>
            <a:off x="683568" y="1362254"/>
            <a:ext cx="1440160" cy="584775"/>
            <a:chOff x="1547664" y="620688"/>
            <a:chExt cx="1440160" cy="584775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1547664" y="692696"/>
              <a:ext cx="1368152" cy="47667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556022" y="620688"/>
              <a:ext cx="143180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3</a:t>
              </a:r>
              <a:r>
                <a:rPr lang="en-US" sz="1600" dirty="0" smtClean="0"/>
                <a:t>D </a:t>
              </a:r>
              <a:r>
                <a:rPr lang="ru-RU" sz="1600" dirty="0" smtClean="0"/>
                <a:t>структура</a:t>
              </a:r>
            </a:p>
            <a:p>
              <a:r>
                <a:rPr lang="ru-RU" sz="1600" dirty="0" smtClean="0"/>
                <a:t>гомолога</a:t>
              </a:r>
              <a:endParaRPr lang="ru-RU" sz="1600" dirty="0"/>
            </a:p>
          </p:txBody>
        </p:sp>
      </p:grpSp>
      <p:grpSp>
        <p:nvGrpSpPr>
          <p:cNvPr id="46" name="Группа 72"/>
          <p:cNvGrpSpPr/>
          <p:nvPr/>
        </p:nvGrpSpPr>
        <p:grpSpPr>
          <a:xfrm>
            <a:off x="842799" y="2010326"/>
            <a:ext cx="1208921" cy="338554"/>
            <a:chOff x="1547664" y="1196752"/>
            <a:chExt cx="1208921" cy="338554"/>
          </a:xfrm>
        </p:grpSpPr>
        <p:sp>
          <p:nvSpPr>
            <p:cNvPr id="52" name="Скругленный прямоугольник 51"/>
            <p:cNvSpPr/>
            <p:nvPr/>
          </p:nvSpPr>
          <p:spPr>
            <a:xfrm>
              <a:off x="1547664" y="1268760"/>
              <a:ext cx="1152128" cy="216024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47664" y="1196752"/>
              <a:ext cx="120892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3</a:t>
              </a:r>
              <a:r>
                <a:rPr lang="en-US" sz="1600" dirty="0" smtClean="0"/>
                <a:t>D </a:t>
              </a:r>
              <a:r>
                <a:rPr lang="ru-RU" sz="1600" dirty="0" smtClean="0"/>
                <a:t>модель</a:t>
              </a:r>
            </a:p>
          </p:txBody>
        </p:sp>
      </p:grpSp>
      <p:grpSp>
        <p:nvGrpSpPr>
          <p:cNvPr id="47" name="Группа 80"/>
          <p:cNvGrpSpPr/>
          <p:nvPr/>
        </p:nvGrpSpPr>
        <p:grpSpPr>
          <a:xfrm>
            <a:off x="1547664" y="3789040"/>
            <a:ext cx="834587" cy="360040"/>
            <a:chOff x="1547664" y="2996952"/>
            <a:chExt cx="834587" cy="360040"/>
          </a:xfrm>
        </p:grpSpPr>
        <p:sp>
          <p:nvSpPr>
            <p:cNvPr id="43" name="Скругленный прямоугольник 42"/>
            <p:cNvSpPr/>
            <p:nvPr/>
          </p:nvSpPr>
          <p:spPr>
            <a:xfrm>
              <a:off x="1547664" y="2996952"/>
              <a:ext cx="792088" cy="36004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547664" y="2996952"/>
              <a:ext cx="8345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err="1" smtClean="0"/>
                <a:t>Докинг</a:t>
              </a:r>
              <a:endParaRPr lang="ru-RU" sz="1600" dirty="0"/>
            </a:p>
          </p:txBody>
        </p:sp>
      </p:grpSp>
      <p:grpSp>
        <p:nvGrpSpPr>
          <p:cNvPr id="48" name="Группа 79"/>
          <p:cNvGrpSpPr/>
          <p:nvPr/>
        </p:nvGrpSpPr>
        <p:grpSpPr>
          <a:xfrm>
            <a:off x="2555776" y="3636313"/>
            <a:ext cx="1008112" cy="584775"/>
            <a:chOff x="2843808" y="3010399"/>
            <a:chExt cx="1008112" cy="584775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2843808" y="3068960"/>
              <a:ext cx="1008112" cy="47667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870561" y="3010399"/>
              <a:ext cx="98135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/>
                <a:t>De Novo</a:t>
              </a:r>
            </a:p>
            <a:p>
              <a:r>
                <a:rPr lang="en-US" sz="1600" dirty="0" smtClean="0"/>
                <a:t>design</a:t>
              </a:r>
              <a:endParaRPr lang="ru-RU" sz="1600" dirty="0"/>
            </a:p>
          </p:txBody>
        </p:sp>
      </p:grpSp>
      <p:grpSp>
        <p:nvGrpSpPr>
          <p:cNvPr id="53" name="Группа 69"/>
          <p:cNvGrpSpPr/>
          <p:nvPr/>
        </p:nvGrpSpPr>
        <p:grpSpPr>
          <a:xfrm>
            <a:off x="4355976" y="1340768"/>
            <a:ext cx="1296144" cy="584775"/>
            <a:chOff x="4644008" y="620688"/>
            <a:chExt cx="1296144" cy="584775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4644008" y="692696"/>
              <a:ext cx="1224136" cy="476672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679871" y="620688"/>
              <a:ext cx="126028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Наработка </a:t>
              </a:r>
            </a:p>
            <a:p>
              <a:r>
                <a:rPr lang="ru-RU" sz="1600" dirty="0" smtClean="0"/>
                <a:t>белка</a:t>
              </a:r>
              <a:endParaRPr lang="ru-RU" sz="1600" dirty="0"/>
            </a:p>
          </p:txBody>
        </p:sp>
      </p:grpSp>
      <p:grpSp>
        <p:nvGrpSpPr>
          <p:cNvPr id="54" name="Группа 68"/>
          <p:cNvGrpSpPr/>
          <p:nvPr/>
        </p:nvGrpSpPr>
        <p:grpSpPr>
          <a:xfrm>
            <a:off x="4283968" y="2268161"/>
            <a:ext cx="1524072" cy="584775"/>
            <a:chOff x="4644008" y="1196752"/>
            <a:chExt cx="1524072" cy="584775"/>
          </a:xfrm>
        </p:grpSpPr>
        <p:sp>
          <p:nvSpPr>
            <p:cNvPr id="49" name="Скругленный прямоугольник 48"/>
            <p:cNvSpPr/>
            <p:nvPr/>
          </p:nvSpPr>
          <p:spPr>
            <a:xfrm>
              <a:off x="4644008" y="1196752"/>
              <a:ext cx="1512168" cy="576064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644008" y="1196752"/>
              <a:ext cx="15240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Расшифровка</a:t>
              </a:r>
            </a:p>
            <a:p>
              <a:r>
                <a:rPr lang="ru-RU" sz="1600" dirty="0" smtClean="0"/>
                <a:t>структуры</a:t>
              </a:r>
              <a:endParaRPr lang="ru-RU" sz="1600" dirty="0"/>
            </a:p>
          </p:txBody>
        </p:sp>
      </p:grpSp>
      <p:grpSp>
        <p:nvGrpSpPr>
          <p:cNvPr id="55" name="Группа 67"/>
          <p:cNvGrpSpPr/>
          <p:nvPr/>
        </p:nvGrpSpPr>
        <p:grpSpPr>
          <a:xfrm>
            <a:off x="5796136" y="1445875"/>
            <a:ext cx="1512168" cy="830997"/>
            <a:chOff x="6228184" y="620688"/>
            <a:chExt cx="1512168" cy="830997"/>
          </a:xfrm>
        </p:grpSpPr>
        <p:sp>
          <p:nvSpPr>
            <p:cNvPr id="60" name="Скругленный прямоугольник 59"/>
            <p:cNvSpPr/>
            <p:nvPr/>
          </p:nvSpPr>
          <p:spPr>
            <a:xfrm>
              <a:off x="6228184" y="620688"/>
              <a:ext cx="1512168" cy="792088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249046" y="620688"/>
              <a:ext cx="149130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Метод </a:t>
              </a:r>
            </a:p>
            <a:p>
              <a:r>
                <a:rPr lang="ru-RU" sz="1600" dirty="0" smtClean="0"/>
                <a:t>тестирования</a:t>
              </a:r>
            </a:p>
            <a:p>
              <a:r>
                <a:rPr lang="ru-RU" sz="1600" dirty="0" smtClean="0"/>
                <a:t>активности</a:t>
              </a:r>
              <a:endParaRPr lang="ru-RU" sz="1600" dirty="0"/>
            </a:p>
          </p:txBody>
        </p:sp>
      </p:grpSp>
      <p:grpSp>
        <p:nvGrpSpPr>
          <p:cNvPr id="57" name="Группа 65"/>
          <p:cNvGrpSpPr/>
          <p:nvPr/>
        </p:nvGrpSpPr>
        <p:grpSpPr>
          <a:xfrm>
            <a:off x="7092280" y="3172635"/>
            <a:ext cx="1527085" cy="832429"/>
            <a:chOff x="7038492" y="2020507"/>
            <a:chExt cx="1527085" cy="832429"/>
          </a:xfrm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7092280" y="2060848"/>
              <a:ext cx="1368152" cy="792088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038492" y="2020507"/>
              <a:ext cx="152708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Высоко-</a:t>
              </a:r>
            </a:p>
            <a:p>
              <a:r>
                <a:rPr lang="ru-RU" sz="1600" dirty="0" smtClean="0"/>
                <a:t>эффективный</a:t>
              </a:r>
            </a:p>
            <a:p>
              <a:r>
                <a:rPr lang="ru-RU" sz="1600" dirty="0" smtClean="0"/>
                <a:t>скрининг</a:t>
              </a:r>
              <a:endParaRPr lang="ru-RU" sz="1600" dirty="0"/>
            </a:p>
          </p:txBody>
        </p:sp>
      </p:grpSp>
      <p:grpSp>
        <p:nvGrpSpPr>
          <p:cNvPr id="64" name="Группа 66"/>
          <p:cNvGrpSpPr/>
          <p:nvPr/>
        </p:nvGrpSpPr>
        <p:grpSpPr>
          <a:xfrm>
            <a:off x="7092280" y="2340169"/>
            <a:ext cx="1671163" cy="584775"/>
            <a:chOff x="7077301" y="1404065"/>
            <a:chExt cx="1671163" cy="584775"/>
          </a:xfrm>
        </p:grpSpPr>
        <p:sp>
          <p:nvSpPr>
            <p:cNvPr id="59" name="Скругленный прямоугольник 58"/>
            <p:cNvSpPr/>
            <p:nvPr/>
          </p:nvSpPr>
          <p:spPr>
            <a:xfrm>
              <a:off x="7092280" y="1412776"/>
              <a:ext cx="1656184" cy="576064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77301" y="1404065"/>
              <a:ext cx="16711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Комбинаторная</a:t>
              </a:r>
            </a:p>
            <a:p>
              <a:r>
                <a:rPr lang="ru-RU" sz="1600" dirty="0" smtClean="0"/>
                <a:t>химия</a:t>
              </a:r>
              <a:endParaRPr lang="ru-RU" sz="16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521873" y="1074222"/>
            <a:ext cx="28469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/>
              <a:t>Экспериментальные </a:t>
            </a:r>
            <a:r>
              <a:rPr lang="ru-RU" sz="1600" i="1" dirty="0" smtClean="0"/>
              <a:t>подходы</a:t>
            </a:r>
            <a:endParaRPr lang="ru-RU" sz="16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323528" y="1052736"/>
            <a:ext cx="17493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/>
              <a:t>И</a:t>
            </a:r>
            <a:r>
              <a:rPr lang="ru-RU" sz="1600" i="1" dirty="0" smtClean="0"/>
              <a:t>сходные данные</a:t>
            </a:r>
            <a:endParaRPr lang="ru-RU" sz="16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1278824" y="6256621"/>
            <a:ext cx="25539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/>
              <a:t>Ligand</a:t>
            </a:r>
            <a:r>
              <a:rPr lang="en-US" sz="1600" i="1" dirty="0" smtClean="0"/>
              <a:t>-based</a:t>
            </a:r>
            <a:r>
              <a:rPr lang="ru-RU" sz="1600" i="1" dirty="0" smtClean="0"/>
              <a:t> </a:t>
            </a:r>
            <a:r>
              <a:rPr lang="en-US" sz="1600" i="1" dirty="0" smtClean="0"/>
              <a:t>drug design</a:t>
            </a:r>
            <a:endParaRPr lang="ru-RU" sz="1600" i="1" dirty="0"/>
          </a:p>
        </p:txBody>
      </p:sp>
      <p:grpSp>
        <p:nvGrpSpPr>
          <p:cNvPr id="65" name="Группа 78"/>
          <p:cNvGrpSpPr/>
          <p:nvPr/>
        </p:nvGrpSpPr>
        <p:grpSpPr>
          <a:xfrm>
            <a:off x="2915816" y="4665911"/>
            <a:ext cx="1515736" cy="584775"/>
            <a:chOff x="3203848" y="3996353"/>
            <a:chExt cx="1515736" cy="584775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3203848" y="4005064"/>
              <a:ext cx="1512168" cy="576064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203848" y="3996353"/>
              <a:ext cx="15157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Тестирование</a:t>
              </a:r>
            </a:p>
            <a:p>
              <a:r>
                <a:rPr lang="ru-RU" sz="1600" dirty="0" smtClean="0"/>
                <a:t>активности</a:t>
              </a:r>
              <a:endParaRPr lang="ru-RU" sz="1600" dirty="0"/>
            </a:p>
          </p:txBody>
        </p:sp>
      </p:grpSp>
      <p:grpSp>
        <p:nvGrpSpPr>
          <p:cNvPr id="66" name="Группа 87"/>
          <p:cNvGrpSpPr/>
          <p:nvPr/>
        </p:nvGrpSpPr>
        <p:grpSpPr>
          <a:xfrm>
            <a:off x="6156176" y="4674622"/>
            <a:ext cx="1440160" cy="584775"/>
            <a:chOff x="6228184" y="4005064"/>
            <a:chExt cx="1440160" cy="584775"/>
          </a:xfrm>
        </p:grpSpPr>
        <p:sp>
          <p:nvSpPr>
            <p:cNvPr id="62" name="Скругленный прямоугольник 61"/>
            <p:cNvSpPr/>
            <p:nvPr/>
          </p:nvSpPr>
          <p:spPr>
            <a:xfrm>
              <a:off x="6228184" y="4005064"/>
              <a:ext cx="1368152" cy="576064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273410" y="4005064"/>
              <a:ext cx="13949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Химический </a:t>
              </a:r>
            </a:p>
            <a:p>
              <a:r>
                <a:rPr lang="ru-RU" sz="1600" dirty="0" smtClean="0"/>
                <a:t>синтез</a:t>
              </a:r>
              <a:endParaRPr lang="ru-RU" sz="1600" dirty="0"/>
            </a:p>
          </p:txBody>
        </p:sp>
      </p:grpSp>
      <p:grpSp>
        <p:nvGrpSpPr>
          <p:cNvPr id="67" name="Группа 75"/>
          <p:cNvGrpSpPr/>
          <p:nvPr/>
        </p:nvGrpSpPr>
        <p:grpSpPr>
          <a:xfrm>
            <a:off x="7592768" y="4674622"/>
            <a:ext cx="1515736" cy="584775"/>
            <a:chOff x="7628264" y="4005064"/>
            <a:chExt cx="1515736" cy="584775"/>
          </a:xfrm>
        </p:grpSpPr>
        <p:sp>
          <p:nvSpPr>
            <p:cNvPr id="63" name="Скругленный прямоугольник 62"/>
            <p:cNvSpPr/>
            <p:nvPr/>
          </p:nvSpPr>
          <p:spPr>
            <a:xfrm>
              <a:off x="7631832" y="4005064"/>
              <a:ext cx="1512168" cy="576064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628264" y="4005064"/>
              <a:ext cx="15157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Тестирование</a:t>
              </a:r>
            </a:p>
            <a:p>
              <a:r>
                <a:rPr lang="ru-RU" sz="1600" dirty="0" smtClean="0"/>
                <a:t>активности</a:t>
              </a:r>
              <a:endParaRPr lang="ru-RU" sz="1600" dirty="0"/>
            </a:p>
          </p:txBody>
        </p:sp>
      </p:grpSp>
      <p:grpSp>
        <p:nvGrpSpPr>
          <p:cNvPr id="68" name="Группа 74"/>
          <p:cNvGrpSpPr/>
          <p:nvPr/>
        </p:nvGrpSpPr>
        <p:grpSpPr>
          <a:xfrm>
            <a:off x="7524328" y="5949280"/>
            <a:ext cx="1512168" cy="864096"/>
            <a:chOff x="7308304" y="5013176"/>
            <a:chExt cx="1512168" cy="864096"/>
          </a:xfrm>
        </p:grpSpPr>
        <p:sp>
          <p:nvSpPr>
            <p:cNvPr id="50" name="Скругленный прямоугольник 49"/>
            <p:cNvSpPr/>
            <p:nvPr/>
          </p:nvSpPr>
          <p:spPr>
            <a:xfrm>
              <a:off x="7308304" y="5013176"/>
              <a:ext cx="1512168" cy="864096"/>
            </a:xfrm>
            <a:prstGeom prst="roundRect">
              <a:avLst/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308304" y="5013176"/>
              <a:ext cx="148681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err="1" smtClean="0"/>
                <a:t>Доклиника</a:t>
              </a:r>
              <a:r>
                <a:rPr lang="ru-RU" sz="1600" dirty="0" smtClean="0"/>
                <a:t>,</a:t>
              </a:r>
            </a:p>
            <a:p>
              <a:r>
                <a:rPr lang="ru-RU" sz="1600" dirty="0" smtClean="0"/>
                <a:t>клиника, </a:t>
              </a:r>
            </a:p>
            <a:p>
              <a:r>
                <a:rPr lang="ru-RU" sz="1600" dirty="0" smtClean="0"/>
                <a:t>производство</a:t>
              </a:r>
              <a:endParaRPr lang="ru-RU" sz="1600" dirty="0"/>
            </a:p>
          </p:txBody>
        </p:sp>
      </p:grpSp>
      <p:sp>
        <p:nvSpPr>
          <p:cNvPr id="93" name="Стрелка вправо 92"/>
          <p:cNvSpPr/>
          <p:nvPr/>
        </p:nvSpPr>
        <p:spPr>
          <a:xfrm rot="5400000">
            <a:off x="1295636" y="1907722"/>
            <a:ext cx="216024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98" name="Стрелка вправо 97"/>
          <p:cNvSpPr/>
          <p:nvPr/>
        </p:nvSpPr>
        <p:spPr>
          <a:xfrm rot="5400000">
            <a:off x="1691680" y="4365104"/>
            <a:ext cx="576064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0" name="Стрелка вправо 99"/>
          <p:cNvSpPr/>
          <p:nvPr/>
        </p:nvSpPr>
        <p:spPr>
          <a:xfrm rot="10800000">
            <a:off x="2699792" y="4941168"/>
            <a:ext cx="274585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4" name="Стрелка вправо 103"/>
          <p:cNvSpPr/>
          <p:nvPr/>
        </p:nvSpPr>
        <p:spPr>
          <a:xfrm rot="5400000">
            <a:off x="408983" y="4378551"/>
            <a:ext cx="549170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5" name="Стрелка вправо 104"/>
          <p:cNvSpPr/>
          <p:nvPr/>
        </p:nvSpPr>
        <p:spPr>
          <a:xfrm rot="-5400000">
            <a:off x="431540" y="5337212"/>
            <a:ext cx="504056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6" name="Стрелка вправо 105"/>
          <p:cNvSpPr/>
          <p:nvPr/>
        </p:nvSpPr>
        <p:spPr>
          <a:xfrm rot="-5400000">
            <a:off x="2015716" y="5409220"/>
            <a:ext cx="504056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grpSp>
        <p:nvGrpSpPr>
          <p:cNvPr id="69" name="Группа 84"/>
          <p:cNvGrpSpPr/>
          <p:nvPr/>
        </p:nvGrpSpPr>
        <p:grpSpPr>
          <a:xfrm>
            <a:off x="1937671" y="5610726"/>
            <a:ext cx="1482201" cy="584775"/>
            <a:chOff x="1835696" y="4797152"/>
            <a:chExt cx="1482201" cy="584775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1835696" y="4869160"/>
              <a:ext cx="1368152" cy="47667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835696" y="4797152"/>
              <a:ext cx="148220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err="1" smtClean="0"/>
                <a:t>Фармакофор</a:t>
              </a:r>
              <a:r>
                <a:rPr lang="ru-RU" sz="1600" dirty="0" smtClean="0"/>
                <a:t>,</a:t>
              </a:r>
            </a:p>
            <a:p>
              <a:r>
                <a:rPr lang="ru-RU" sz="1600" dirty="0" err="1" smtClean="0"/>
                <a:t>докинг</a:t>
              </a:r>
              <a:endParaRPr lang="ru-RU" sz="1600" dirty="0"/>
            </a:p>
          </p:txBody>
        </p:sp>
      </p:grpSp>
      <p:grpSp>
        <p:nvGrpSpPr>
          <p:cNvPr id="70" name="Группа 83"/>
          <p:cNvGrpSpPr/>
          <p:nvPr/>
        </p:nvGrpSpPr>
        <p:grpSpPr>
          <a:xfrm>
            <a:off x="317395" y="5616134"/>
            <a:ext cx="1518301" cy="584775"/>
            <a:chOff x="359024" y="4725144"/>
            <a:chExt cx="1518301" cy="584775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395536" y="4797152"/>
              <a:ext cx="1440160" cy="47667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59024" y="4725144"/>
              <a:ext cx="151830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Модель сайта</a:t>
              </a:r>
            </a:p>
            <a:p>
              <a:r>
                <a:rPr lang="ru-RU" sz="1600" dirty="0" smtClean="0"/>
                <a:t>связывания</a:t>
              </a:r>
              <a:endParaRPr lang="ru-RU" sz="1600" dirty="0"/>
            </a:p>
          </p:txBody>
        </p:sp>
      </p:grpSp>
      <p:sp>
        <p:nvSpPr>
          <p:cNvPr id="108" name="Стрелка вправо 107"/>
          <p:cNvSpPr/>
          <p:nvPr/>
        </p:nvSpPr>
        <p:spPr>
          <a:xfrm>
            <a:off x="2771800" y="4797152"/>
            <a:ext cx="216024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grpSp>
        <p:nvGrpSpPr>
          <p:cNvPr id="71" name="Группа 70"/>
          <p:cNvGrpSpPr/>
          <p:nvPr/>
        </p:nvGrpSpPr>
        <p:grpSpPr>
          <a:xfrm>
            <a:off x="2316443" y="1362254"/>
            <a:ext cx="1431802" cy="584775"/>
            <a:chOff x="2964515" y="620688"/>
            <a:chExt cx="1431802" cy="584775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2987824" y="692696"/>
              <a:ext cx="1368152" cy="47667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964515" y="620688"/>
              <a:ext cx="143180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3</a:t>
              </a:r>
              <a:r>
                <a:rPr lang="en-US" sz="1600" dirty="0" smtClean="0"/>
                <a:t>D </a:t>
              </a:r>
              <a:r>
                <a:rPr lang="ru-RU" sz="1600" dirty="0" smtClean="0"/>
                <a:t>структура</a:t>
              </a:r>
            </a:p>
            <a:p>
              <a:r>
                <a:rPr lang="ru-RU" sz="1600" dirty="0" smtClean="0"/>
                <a:t>мишени</a:t>
              </a:r>
              <a:endParaRPr lang="ru-RU" sz="1600" dirty="0"/>
            </a:p>
          </p:txBody>
        </p:sp>
      </p:grpSp>
      <p:sp>
        <p:nvSpPr>
          <p:cNvPr id="110" name="Стрелка вправо 109"/>
          <p:cNvSpPr/>
          <p:nvPr/>
        </p:nvSpPr>
        <p:spPr>
          <a:xfrm>
            <a:off x="4355976" y="4869160"/>
            <a:ext cx="216024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11" name="Стрелка вправо 110"/>
          <p:cNvSpPr/>
          <p:nvPr/>
        </p:nvSpPr>
        <p:spPr>
          <a:xfrm rot="-5400000">
            <a:off x="4896036" y="5409220"/>
            <a:ext cx="504056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grpSp>
        <p:nvGrpSpPr>
          <p:cNvPr id="72" name="Группа 85"/>
          <p:cNvGrpSpPr/>
          <p:nvPr/>
        </p:nvGrpSpPr>
        <p:grpSpPr>
          <a:xfrm>
            <a:off x="4572000" y="5682734"/>
            <a:ext cx="1224136" cy="476672"/>
            <a:chOff x="4788024" y="4797152"/>
            <a:chExt cx="1224136" cy="476672"/>
          </a:xfrm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4788024" y="4797152"/>
              <a:ext cx="1224136" cy="47667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860032" y="4869160"/>
              <a:ext cx="8324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/>
                <a:t> </a:t>
              </a:r>
              <a:r>
                <a:rPr lang="ru-RU" sz="1600" dirty="0" smtClean="0"/>
                <a:t>   </a:t>
              </a:r>
              <a:r>
                <a:rPr lang="en-US" sz="1600" dirty="0" smtClean="0"/>
                <a:t>QSAR</a:t>
              </a:r>
              <a:endParaRPr lang="ru-RU" sz="1600" dirty="0" smtClean="0"/>
            </a:p>
          </p:txBody>
        </p:sp>
      </p:grpSp>
      <p:cxnSp>
        <p:nvCxnSpPr>
          <p:cNvPr id="113" name="Прямая со стрелкой 112"/>
          <p:cNvCxnSpPr/>
          <p:nvPr/>
        </p:nvCxnSpPr>
        <p:spPr>
          <a:xfrm flipH="1">
            <a:off x="4355976" y="2204864"/>
            <a:ext cx="2278684" cy="2520280"/>
          </a:xfrm>
          <a:prstGeom prst="straightConnector1">
            <a:avLst/>
          </a:prstGeom>
          <a:ln w="57150">
            <a:solidFill>
              <a:srgbClr val="FF69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Стрелка вправо 117"/>
          <p:cNvSpPr/>
          <p:nvPr/>
        </p:nvSpPr>
        <p:spPr>
          <a:xfrm rot="5400000">
            <a:off x="4752020" y="2011397"/>
            <a:ext cx="360040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grpSp>
        <p:nvGrpSpPr>
          <p:cNvPr id="73" name="Группа 64"/>
          <p:cNvGrpSpPr/>
          <p:nvPr/>
        </p:nvGrpSpPr>
        <p:grpSpPr>
          <a:xfrm>
            <a:off x="4283968" y="3204265"/>
            <a:ext cx="1512168" cy="584775"/>
            <a:chOff x="4716016" y="2060848"/>
            <a:chExt cx="1512168" cy="584775"/>
          </a:xfrm>
        </p:grpSpPr>
        <p:sp>
          <p:nvSpPr>
            <p:cNvPr id="56" name="Скругленный прямоугольник 55"/>
            <p:cNvSpPr/>
            <p:nvPr/>
          </p:nvSpPr>
          <p:spPr>
            <a:xfrm>
              <a:off x="4716016" y="2060848"/>
              <a:ext cx="1440160" cy="576064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33250" y="2060848"/>
              <a:ext cx="13949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Химический </a:t>
              </a:r>
            </a:p>
            <a:p>
              <a:r>
                <a:rPr lang="ru-RU" sz="1600" dirty="0" smtClean="0"/>
                <a:t>синтез</a:t>
              </a:r>
              <a:endParaRPr lang="ru-RU" sz="1600" dirty="0"/>
            </a:p>
          </p:txBody>
        </p:sp>
      </p:grpSp>
      <p:sp>
        <p:nvSpPr>
          <p:cNvPr id="122" name="Стрелка вправо 121"/>
          <p:cNvSpPr/>
          <p:nvPr/>
        </p:nvSpPr>
        <p:spPr>
          <a:xfrm rot="5400000">
            <a:off x="7884368" y="5517232"/>
            <a:ext cx="720080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23" name="Стрелка вправо 122"/>
          <p:cNvSpPr/>
          <p:nvPr/>
        </p:nvSpPr>
        <p:spPr>
          <a:xfrm rot="5400000">
            <a:off x="7740352" y="2996952"/>
            <a:ext cx="288032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cxnSp>
        <p:nvCxnSpPr>
          <p:cNvPr id="124" name="Прямая со стрелкой 123"/>
          <p:cNvCxnSpPr/>
          <p:nvPr/>
        </p:nvCxnSpPr>
        <p:spPr>
          <a:xfrm flipH="1">
            <a:off x="755576" y="2276872"/>
            <a:ext cx="648072" cy="1512168"/>
          </a:xfrm>
          <a:prstGeom prst="straightConnector1">
            <a:avLst/>
          </a:prstGeom>
          <a:ln w="57150">
            <a:solidFill>
              <a:srgbClr val="FF69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Группа 63"/>
          <p:cNvGrpSpPr/>
          <p:nvPr/>
        </p:nvGrpSpPr>
        <p:grpSpPr>
          <a:xfrm>
            <a:off x="323528" y="2492896"/>
            <a:ext cx="1224136" cy="584775"/>
            <a:chOff x="251520" y="631069"/>
            <a:chExt cx="1224136" cy="593618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51520" y="692696"/>
              <a:ext cx="1224136" cy="47667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1520" y="631069"/>
              <a:ext cx="1219501" cy="5936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Известные</a:t>
              </a:r>
            </a:p>
            <a:p>
              <a:r>
                <a:rPr lang="ru-RU" sz="1600" dirty="0" err="1" smtClean="0"/>
                <a:t>лиганды</a:t>
              </a:r>
              <a:endParaRPr lang="ru-RU" sz="1600" dirty="0" smtClean="0"/>
            </a:p>
          </p:txBody>
        </p:sp>
      </p:grpSp>
      <p:cxnSp>
        <p:nvCxnSpPr>
          <p:cNvPr id="126" name="Прямая со стрелкой 125"/>
          <p:cNvCxnSpPr/>
          <p:nvPr/>
        </p:nvCxnSpPr>
        <p:spPr>
          <a:xfrm flipH="1">
            <a:off x="755576" y="1916832"/>
            <a:ext cx="2160240" cy="1872208"/>
          </a:xfrm>
          <a:prstGeom prst="straightConnector1">
            <a:avLst/>
          </a:prstGeom>
          <a:ln w="57150">
            <a:solidFill>
              <a:srgbClr val="FF69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 стрелкой 127"/>
          <p:cNvCxnSpPr>
            <a:stCxn id="21" idx="3"/>
            <a:endCxn id="56" idx="1"/>
          </p:cNvCxnSpPr>
          <p:nvPr/>
        </p:nvCxnSpPr>
        <p:spPr>
          <a:xfrm flipV="1">
            <a:off x="3563888" y="3492297"/>
            <a:ext cx="720080" cy="436404"/>
          </a:xfrm>
          <a:prstGeom prst="straightConnector1">
            <a:avLst/>
          </a:prstGeom>
          <a:ln w="57150">
            <a:solidFill>
              <a:srgbClr val="FF69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 стрелкой 130"/>
          <p:cNvCxnSpPr>
            <a:stCxn id="9" idx="1"/>
          </p:cNvCxnSpPr>
          <p:nvPr/>
        </p:nvCxnSpPr>
        <p:spPr>
          <a:xfrm flipH="1" flipV="1">
            <a:off x="2915816" y="1916832"/>
            <a:ext cx="1368152" cy="643717"/>
          </a:xfrm>
          <a:prstGeom prst="straightConnector1">
            <a:avLst/>
          </a:prstGeom>
          <a:ln w="57150">
            <a:solidFill>
              <a:srgbClr val="FF69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Скругленная соединительная линия 135"/>
          <p:cNvCxnSpPr>
            <a:stCxn id="122" idx="1"/>
            <a:endCxn id="111" idx="3"/>
          </p:cNvCxnSpPr>
          <p:nvPr/>
        </p:nvCxnSpPr>
        <p:spPr>
          <a:xfrm rot="16200000" flipV="1">
            <a:off x="6696236" y="3681028"/>
            <a:ext cx="12700" cy="3096344"/>
          </a:xfrm>
          <a:prstGeom prst="curvedConnector3">
            <a:avLst>
              <a:gd name="adj1" fmla="val -1099835"/>
            </a:avLst>
          </a:prstGeom>
          <a:ln w="57150">
            <a:solidFill>
              <a:srgbClr val="FF690D"/>
            </a:solidFill>
            <a:headEnd type="none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Скругленная соединительная линия 139"/>
          <p:cNvCxnSpPr>
            <a:stCxn id="7" idx="1"/>
            <a:endCxn id="24" idx="1"/>
          </p:cNvCxnSpPr>
          <p:nvPr/>
        </p:nvCxnSpPr>
        <p:spPr>
          <a:xfrm rot="10800000" flipV="1">
            <a:off x="317396" y="2785284"/>
            <a:ext cx="6133" cy="3123238"/>
          </a:xfrm>
          <a:prstGeom prst="curvedConnector3">
            <a:avLst>
              <a:gd name="adj1" fmla="val 4923660"/>
            </a:avLst>
          </a:prstGeom>
          <a:ln w="57150">
            <a:solidFill>
              <a:srgbClr val="FF69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Группа 82"/>
          <p:cNvGrpSpPr/>
          <p:nvPr/>
        </p:nvGrpSpPr>
        <p:grpSpPr>
          <a:xfrm>
            <a:off x="107504" y="4665911"/>
            <a:ext cx="1306961" cy="584775"/>
            <a:chOff x="467544" y="3861048"/>
            <a:chExt cx="1306961" cy="584775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467544" y="3933056"/>
              <a:ext cx="1224136" cy="47667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67544" y="3861048"/>
              <a:ext cx="13069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Сайт</a:t>
              </a:r>
            </a:p>
            <a:p>
              <a:r>
                <a:rPr lang="ru-RU" sz="1600" dirty="0" smtClean="0"/>
                <a:t>связывания</a:t>
              </a:r>
              <a:endParaRPr lang="ru-RU" sz="1600" dirty="0"/>
            </a:p>
          </p:txBody>
        </p:sp>
      </p:grpSp>
      <p:grpSp>
        <p:nvGrpSpPr>
          <p:cNvPr id="76" name="Группа 81"/>
          <p:cNvGrpSpPr/>
          <p:nvPr/>
        </p:nvGrpSpPr>
        <p:grpSpPr>
          <a:xfrm>
            <a:off x="107504" y="3636313"/>
            <a:ext cx="1152128" cy="584775"/>
            <a:chOff x="323528" y="2996952"/>
            <a:chExt cx="1152128" cy="584775"/>
          </a:xfrm>
        </p:grpSpPr>
        <p:sp>
          <p:nvSpPr>
            <p:cNvPr id="44" name="Скругленный прямоугольник 43"/>
            <p:cNvSpPr/>
            <p:nvPr/>
          </p:nvSpPr>
          <p:spPr>
            <a:xfrm>
              <a:off x="323528" y="3068960"/>
              <a:ext cx="1152128" cy="47667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23528" y="2996952"/>
              <a:ext cx="114646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Анализ</a:t>
              </a:r>
            </a:p>
            <a:p>
              <a:r>
                <a:rPr lang="ru-RU" sz="1600" dirty="0" smtClean="0"/>
                <a:t>структуры</a:t>
              </a:r>
              <a:endParaRPr lang="ru-RU" sz="1600" dirty="0"/>
            </a:p>
          </p:txBody>
        </p:sp>
      </p:grpSp>
      <p:cxnSp>
        <p:nvCxnSpPr>
          <p:cNvPr id="147" name="Прямая со стрелкой 146"/>
          <p:cNvCxnSpPr>
            <a:endCxn id="26" idx="0"/>
          </p:cNvCxnSpPr>
          <p:nvPr/>
        </p:nvCxnSpPr>
        <p:spPr>
          <a:xfrm flipH="1">
            <a:off x="3673684" y="3789040"/>
            <a:ext cx="1258356" cy="876871"/>
          </a:xfrm>
          <a:prstGeom prst="straightConnector1">
            <a:avLst/>
          </a:prstGeom>
          <a:ln w="57150">
            <a:solidFill>
              <a:srgbClr val="FF69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Прямая со стрелкой 151"/>
          <p:cNvCxnSpPr>
            <a:stCxn id="32" idx="2"/>
          </p:cNvCxnSpPr>
          <p:nvPr/>
        </p:nvCxnSpPr>
        <p:spPr>
          <a:xfrm flipH="1">
            <a:off x="2987824" y="908720"/>
            <a:ext cx="1260140" cy="522276"/>
          </a:xfrm>
          <a:prstGeom prst="straightConnector1">
            <a:avLst/>
          </a:prstGeom>
          <a:ln w="57150">
            <a:solidFill>
              <a:srgbClr val="FF69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я со стрелкой 154"/>
          <p:cNvCxnSpPr>
            <a:stCxn id="32" idx="2"/>
          </p:cNvCxnSpPr>
          <p:nvPr/>
        </p:nvCxnSpPr>
        <p:spPr>
          <a:xfrm>
            <a:off x="4247964" y="908720"/>
            <a:ext cx="900100" cy="504056"/>
          </a:xfrm>
          <a:prstGeom prst="straightConnector1">
            <a:avLst/>
          </a:prstGeom>
          <a:ln w="57150">
            <a:solidFill>
              <a:srgbClr val="FF69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Прямая со стрелкой 160"/>
          <p:cNvCxnSpPr>
            <a:endCxn id="10" idx="1"/>
          </p:cNvCxnSpPr>
          <p:nvPr/>
        </p:nvCxnSpPr>
        <p:spPr>
          <a:xfrm>
            <a:off x="5508104" y="1628800"/>
            <a:ext cx="308894" cy="232574"/>
          </a:xfrm>
          <a:prstGeom prst="straightConnector1">
            <a:avLst/>
          </a:prstGeom>
          <a:ln w="57150">
            <a:solidFill>
              <a:srgbClr val="FF69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Прямая со стрелкой 163"/>
          <p:cNvCxnSpPr>
            <a:stCxn id="12" idx="2"/>
          </p:cNvCxnSpPr>
          <p:nvPr/>
        </p:nvCxnSpPr>
        <p:spPr>
          <a:xfrm flipH="1">
            <a:off x="5076056" y="4003632"/>
            <a:ext cx="2779767" cy="649504"/>
          </a:xfrm>
          <a:prstGeom prst="straightConnector1">
            <a:avLst/>
          </a:prstGeom>
          <a:ln w="57150">
            <a:solidFill>
              <a:srgbClr val="FF69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Группа 73"/>
          <p:cNvGrpSpPr/>
          <p:nvPr/>
        </p:nvGrpSpPr>
        <p:grpSpPr>
          <a:xfrm>
            <a:off x="3779912" y="432048"/>
            <a:ext cx="983940" cy="476672"/>
            <a:chOff x="4067944" y="0"/>
            <a:chExt cx="983940" cy="476672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4067944" y="0"/>
              <a:ext cx="936104" cy="476672"/>
            </a:xfrm>
            <a:prstGeom prst="roundRect">
              <a:avLst/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080143" y="44624"/>
              <a:ext cx="9717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Мишень</a:t>
              </a:r>
              <a:endParaRPr lang="ru-RU" sz="1600" dirty="0"/>
            </a:p>
          </p:txBody>
        </p:sp>
      </p:grpSp>
      <p:cxnSp>
        <p:nvCxnSpPr>
          <p:cNvPr id="167" name="Прямая со стрелкой 166"/>
          <p:cNvCxnSpPr/>
          <p:nvPr/>
        </p:nvCxnSpPr>
        <p:spPr>
          <a:xfrm>
            <a:off x="2915816" y="1947029"/>
            <a:ext cx="144016" cy="1770003"/>
          </a:xfrm>
          <a:prstGeom prst="straightConnector1">
            <a:avLst/>
          </a:prstGeom>
          <a:ln w="57150">
            <a:solidFill>
              <a:srgbClr val="FF69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259632" y="3234462"/>
            <a:ext cx="27735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Structure-based drug design</a:t>
            </a:r>
            <a:endParaRPr lang="ru-RU" sz="1600" i="1" dirty="0"/>
          </a:p>
        </p:txBody>
      </p:sp>
      <p:sp>
        <p:nvSpPr>
          <p:cNvPr id="177" name="Стрелка вправо 176"/>
          <p:cNvSpPr/>
          <p:nvPr/>
        </p:nvSpPr>
        <p:spPr>
          <a:xfrm>
            <a:off x="6012160" y="4887380"/>
            <a:ext cx="216024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78" name="Стрелка вправо 177"/>
          <p:cNvSpPr/>
          <p:nvPr/>
        </p:nvSpPr>
        <p:spPr>
          <a:xfrm>
            <a:off x="7452320" y="4941168"/>
            <a:ext cx="216024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79" name="Стрелка вправо 178"/>
          <p:cNvSpPr/>
          <p:nvPr/>
        </p:nvSpPr>
        <p:spPr>
          <a:xfrm>
            <a:off x="1259632" y="4896054"/>
            <a:ext cx="216024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86" name="Rectangle 2"/>
          <p:cNvSpPr txBox="1">
            <a:spLocks noChangeArrowheads="1"/>
          </p:cNvSpPr>
          <p:nvPr/>
        </p:nvSpPr>
        <p:spPr bwMode="auto">
          <a:xfrm>
            <a:off x="0" y="-387424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/>
            </a:pPr>
            <a:r>
              <a:rPr lang="ru-RU" sz="2000" kern="0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Основные стратегии, используемые при компьютерной разработке лекарств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0066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4" name="Овал 113"/>
          <p:cNvSpPr/>
          <p:nvPr/>
        </p:nvSpPr>
        <p:spPr>
          <a:xfrm>
            <a:off x="-14068" y="3573016"/>
            <a:ext cx="1403648" cy="720080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5" name="Прямая со стрелкой 114"/>
          <p:cNvCxnSpPr/>
          <p:nvPr/>
        </p:nvCxnSpPr>
        <p:spPr>
          <a:xfrm flipV="1">
            <a:off x="5004048" y="2636912"/>
            <a:ext cx="2088232" cy="2020579"/>
          </a:xfrm>
          <a:prstGeom prst="straightConnector1">
            <a:avLst/>
          </a:prstGeom>
          <a:ln w="57150">
            <a:solidFill>
              <a:srgbClr val="FF69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Овал 124"/>
          <p:cNvSpPr/>
          <p:nvPr/>
        </p:nvSpPr>
        <p:spPr>
          <a:xfrm>
            <a:off x="6485" y="4587516"/>
            <a:ext cx="1403648" cy="720080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Овал 126"/>
          <p:cNvSpPr/>
          <p:nvPr/>
        </p:nvSpPr>
        <p:spPr>
          <a:xfrm>
            <a:off x="291734" y="5543073"/>
            <a:ext cx="1543961" cy="720080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7" name="Рисунок 1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6464" y="3042113"/>
            <a:ext cx="1183808" cy="1178975"/>
          </a:xfrm>
          <a:prstGeom prst="rect">
            <a:avLst/>
          </a:prstGeom>
        </p:spPr>
      </p:pic>
      <p:graphicFrame>
        <p:nvGraphicFramePr>
          <p:cNvPr id="11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7911576"/>
              </p:ext>
            </p:extLst>
          </p:nvPr>
        </p:nvGraphicFramePr>
        <p:xfrm>
          <a:off x="6278440" y="5817110"/>
          <a:ext cx="1276270" cy="1128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Bitmap Image" r:id="rId4" imgW="1400000" imgH="1238423" progId="PBrush">
                  <p:embed/>
                </p:oleObj>
              </mc:Choice>
              <mc:Fallback>
                <p:oleObj name="Bitmap Image" r:id="rId4" imgW="1400000" imgH="1238423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000080"/>
                          </a:clrFrom>
                          <a:clrTo>
                            <a:srgbClr val="000080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8440" y="5817110"/>
                        <a:ext cx="1276270" cy="11284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0" name="Picture 5" descr="dock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18000"/>
          </a:blip>
          <a:srcRect r="31482" b="2647"/>
          <a:stretch>
            <a:fillRect/>
          </a:stretch>
        </p:blipFill>
        <p:spPr>
          <a:xfrm>
            <a:off x="2129705" y="2019998"/>
            <a:ext cx="804336" cy="937530"/>
          </a:xfrm>
          <a:prstGeom prst="rect">
            <a:avLst/>
          </a:prstGeom>
          <a:noFill/>
          <a:ln/>
        </p:spPr>
      </p:pic>
      <p:pic>
        <p:nvPicPr>
          <p:cNvPr id="121" name="Picture 6" descr="s-tyrosin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535243" y="5502018"/>
            <a:ext cx="809243" cy="111054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B858A2-5AE2-45F0-9333-F007E038DA77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pic>
        <p:nvPicPr>
          <p:cNvPr id="3645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670545"/>
            <a:ext cx="470535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67544" y="4494019"/>
            <a:ext cx="80648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Результат анализа структуры не всегда очевиден:</a:t>
            </a:r>
          </a:p>
          <a:p>
            <a:r>
              <a:rPr lang="ru-RU" dirty="0" smtClean="0"/>
              <a:t>Методом симуляции молекулярной динамики исследовали структуру комплекса </a:t>
            </a:r>
            <a:r>
              <a:rPr lang="ru-RU" dirty="0" err="1" smtClean="0"/>
              <a:t>интергазы</a:t>
            </a:r>
            <a:r>
              <a:rPr lang="ru-RU" dirty="0" smtClean="0"/>
              <a:t> ВИЧ с известным ингибитором. При этом нашли новое место связывания, отличное от того, которое обнаружили при расшифровке структуры с помощью РСА. Это привело к разработке в дальнейшем фирмой </a:t>
            </a:r>
            <a:r>
              <a:rPr lang="nb-NO" dirty="0" smtClean="0"/>
              <a:t>Merck </a:t>
            </a:r>
            <a:r>
              <a:rPr lang="ru-RU" dirty="0" smtClean="0"/>
              <a:t>лекарства </a:t>
            </a:r>
            <a:r>
              <a:rPr lang="ru-RU" dirty="0" err="1" smtClean="0"/>
              <a:t>ралтегравира</a:t>
            </a:r>
            <a:r>
              <a:rPr lang="ru-RU" dirty="0" smtClean="0"/>
              <a:t>, используемого для лечения </a:t>
            </a:r>
            <a:r>
              <a:rPr lang="ru-RU" dirty="0" err="1" smtClean="0"/>
              <a:t>СПИДа</a:t>
            </a:r>
            <a:r>
              <a:rPr lang="ru-RU" dirty="0" smtClean="0"/>
              <a:t> </a:t>
            </a:r>
            <a:r>
              <a:rPr lang="nb-NO" dirty="0" smtClean="0"/>
              <a:t>(Summa et al.,</a:t>
            </a:r>
            <a:r>
              <a:rPr lang="ru-RU" dirty="0" smtClean="0"/>
              <a:t> </a:t>
            </a:r>
            <a:r>
              <a:rPr lang="nb-NO" dirty="0" smtClean="0"/>
              <a:t>2008)</a:t>
            </a:r>
            <a:r>
              <a:rPr lang="ru-RU" dirty="0" smtClean="0"/>
              <a:t>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-23428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/>
            </a:pPr>
            <a:r>
              <a:rPr lang="ru-RU" sz="2800" kern="0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Анализ структуры белка-мишени и его комплексов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0066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Скругленный прямоугольник 115"/>
          <p:cNvSpPr/>
          <p:nvPr/>
        </p:nvSpPr>
        <p:spPr>
          <a:xfrm>
            <a:off x="4211960" y="908720"/>
            <a:ext cx="4608512" cy="331236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72008" y="3284984"/>
            <a:ext cx="3995936" cy="108012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91" name="Скругленный прямоугольник 90"/>
          <p:cNvSpPr/>
          <p:nvPr/>
        </p:nvSpPr>
        <p:spPr>
          <a:xfrm>
            <a:off x="72008" y="980728"/>
            <a:ext cx="3995936" cy="216024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72008" y="4509120"/>
            <a:ext cx="9071992" cy="86409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72008" y="5517232"/>
            <a:ext cx="6012160" cy="108012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grpSp>
        <p:nvGrpSpPr>
          <p:cNvPr id="2" name="Группа 86"/>
          <p:cNvGrpSpPr/>
          <p:nvPr/>
        </p:nvGrpSpPr>
        <p:grpSpPr>
          <a:xfrm>
            <a:off x="1403648" y="4674622"/>
            <a:ext cx="1539204" cy="584775"/>
            <a:chOff x="1619672" y="3933056"/>
            <a:chExt cx="1539204" cy="584775"/>
          </a:xfrm>
        </p:grpSpPr>
        <p:sp>
          <p:nvSpPr>
            <p:cNvPr id="40" name="Скругленный прямоугольник 39"/>
            <p:cNvSpPr/>
            <p:nvPr/>
          </p:nvSpPr>
          <p:spPr>
            <a:xfrm>
              <a:off x="1651339" y="3959950"/>
              <a:ext cx="1368152" cy="54868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619672" y="3933056"/>
              <a:ext cx="15392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Виртуальный</a:t>
              </a:r>
            </a:p>
            <a:p>
              <a:r>
                <a:rPr lang="en-US" sz="1600" dirty="0" smtClean="0"/>
                <a:t>c</a:t>
              </a:r>
              <a:r>
                <a:rPr lang="ru-RU" sz="1600" dirty="0" err="1" smtClean="0"/>
                <a:t>крининг</a:t>
              </a:r>
              <a:r>
                <a:rPr lang="ru-RU" sz="1600" dirty="0" smtClean="0"/>
                <a:t> (</a:t>
              </a:r>
              <a:r>
                <a:rPr lang="en-US" sz="1600" dirty="0" smtClean="0"/>
                <a:t>hits)</a:t>
              </a:r>
              <a:endParaRPr lang="ru-RU" sz="1600" dirty="0"/>
            </a:p>
          </p:txBody>
        </p:sp>
      </p:grpSp>
      <p:grpSp>
        <p:nvGrpSpPr>
          <p:cNvPr id="16" name="Группа 77"/>
          <p:cNvGrpSpPr/>
          <p:nvPr/>
        </p:nvGrpSpPr>
        <p:grpSpPr>
          <a:xfrm>
            <a:off x="4467524" y="4656402"/>
            <a:ext cx="2048692" cy="594284"/>
            <a:chOff x="4801470" y="3986844"/>
            <a:chExt cx="1832668" cy="594284"/>
          </a:xfrm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4860032" y="4005064"/>
              <a:ext cx="1368152" cy="576064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801470" y="3986844"/>
              <a:ext cx="18326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/>
                <a:t>Оптимизация </a:t>
              </a:r>
            </a:p>
            <a:p>
              <a:r>
                <a:rPr lang="ru-RU" sz="1600" dirty="0" smtClean="0"/>
                <a:t>прототипа</a:t>
              </a:r>
              <a:r>
                <a:rPr lang="en-US" sz="1600" dirty="0" smtClean="0"/>
                <a:t> (lead)</a:t>
              </a:r>
              <a:endParaRPr lang="ru-RU" sz="1600" dirty="0"/>
            </a:p>
          </p:txBody>
        </p:sp>
      </p:grpSp>
      <p:grpSp>
        <p:nvGrpSpPr>
          <p:cNvPr id="36" name="Группа 71"/>
          <p:cNvGrpSpPr/>
          <p:nvPr/>
        </p:nvGrpSpPr>
        <p:grpSpPr>
          <a:xfrm>
            <a:off x="683568" y="1362254"/>
            <a:ext cx="1440160" cy="584775"/>
            <a:chOff x="1547664" y="620688"/>
            <a:chExt cx="1440160" cy="584775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1547664" y="692696"/>
              <a:ext cx="1368152" cy="47667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556022" y="620688"/>
              <a:ext cx="143180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3</a:t>
              </a:r>
              <a:r>
                <a:rPr lang="en-US" sz="1600" dirty="0" smtClean="0"/>
                <a:t>D </a:t>
              </a:r>
              <a:r>
                <a:rPr lang="ru-RU" sz="1600" dirty="0" smtClean="0"/>
                <a:t>структура</a:t>
              </a:r>
            </a:p>
            <a:p>
              <a:r>
                <a:rPr lang="ru-RU" sz="1600" dirty="0" smtClean="0"/>
                <a:t>гомолога</a:t>
              </a:r>
              <a:endParaRPr lang="ru-RU" sz="1600" dirty="0"/>
            </a:p>
          </p:txBody>
        </p:sp>
      </p:grpSp>
      <p:grpSp>
        <p:nvGrpSpPr>
          <p:cNvPr id="46" name="Группа 72"/>
          <p:cNvGrpSpPr/>
          <p:nvPr/>
        </p:nvGrpSpPr>
        <p:grpSpPr>
          <a:xfrm>
            <a:off x="842799" y="2010326"/>
            <a:ext cx="1208921" cy="338554"/>
            <a:chOff x="1547664" y="1196752"/>
            <a:chExt cx="1208921" cy="338554"/>
          </a:xfrm>
        </p:grpSpPr>
        <p:sp>
          <p:nvSpPr>
            <p:cNvPr id="52" name="Скругленный прямоугольник 51"/>
            <p:cNvSpPr/>
            <p:nvPr/>
          </p:nvSpPr>
          <p:spPr>
            <a:xfrm>
              <a:off x="1547664" y="1268760"/>
              <a:ext cx="1152128" cy="216024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47664" y="1196752"/>
              <a:ext cx="120892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3</a:t>
              </a:r>
              <a:r>
                <a:rPr lang="en-US" sz="1600" dirty="0" smtClean="0"/>
                <a:t>D </a:t>
              </a:r>
              <a:r>
                <a:rPr lang="ru-RU" sz="1600" dirty="0" smtClean="0"/>
                <a:t>модель</a:t>
              </a:r>
            </a:p>
          </p:txBody>
        </p:sp>
      </p:grpSp>
      <p:grpSp>
        <p:nvGrpSpPr>
          <p:cNvPr id="47" name="Группа 80"/>
          <p:cNvGrpSpPr/>
          <p:nvPr/>
        </p:nvGrpSpPr>
        <p:grpSpPr>
          <a:xfrm>
            <a:off x="1547664" y="3789040"/>
            <a:ext cx="834587" cy="360040"/>
            <a:chOff x="1547664" y="2996952"/>
            <a:chExt cx="834587" cy="360040"/>
          </a:xfrm>
        </p:grpSpPr>
        <p:sp>
          <p:nvSpPr>
            <p:cNvPr id="43" name="Скругленный прямоугольник 42"/>
            <p:cNvSpPr/>
            <p:nvPr/>
          </p:nvSpPr>
          <p:spPr>
            <a:xfrm>
              <a:off x="1547664" y="2996952"/>
              <a:ext cx="792088" cy="36004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547664" y="2996952"/>
              <a:ext cx="8345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err="1" smtClean="0"/>
                <a:t>Докинг</a:t>
              </a:r>
              <a:endParaRPr lang="ru-RU" sz="1600" dirty="0"/>
            </a:p>
          </p:txBody>
        </p:sp>
      </p:grpSp>
      <p:grpSp>
        <p:nvGrpSpPr>
          <p:cNvPr id="48" name="Группа 79"/>
          <p:cNvGrpSpPr/>
          <p:nvPr/>
        </p:nvGrpSpPr>
        <p:grpSpPr>
          <a:xfrm>
            <a:off x="2555776" y="3636313"/>
            <a:ext cx="1008112" cy="584775"/>
            <a:chOff x="2843808" y="3010399"/>
            <a:chExt cx="1008112" cy="584775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2843808" y="3068960"/>
              <a:ext cx="1008112" cy="47667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870561" y="3010399"/>
              <a:ext cx="98135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/>
                <a:t>De Novo</a:t>
              </a:r>
            </a:p>
            <a:p>
              <a:r>
                <a:rPr lang="en-US" sz="1600" dirty="0" smtClean="0"/>
                <a:t>design</a:t>
              </a:r>
              <a:endParaRPr lang="ru-RU" sz="1600" dirty="0"/>
            </a:p>
          </p:txBody>
        </p:sp>
      </p:grpSp>
      <p:grpSp>
        <p:nvGrpSpPr>
          <p:cNvPr id="53" name="Группа 69"/>
          <p:cNvGrpSpPr/>
          <p:nvPr/>
        </p:nvGrpSpPr>
        <p:grpSpPr>
          <a:xfrm>
            <a:off x="4355976" y="1340768"/>
            <a:ext cx="1296144" cy="584775"/>
            <a:chOff x="4644008" y="620688"/>
            <a:chExt cx="1296144" cy="584775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4644008" y="692696"/>
              <a:ext cx="1224136" cy="476672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679871" y="620688"/>
              <a:ext cx="126028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Наработка </a:t>
              </a:r>
            </a:p>
            <a:p>
              <a:r>
                <a:rPr lang="ru-RU" sz="1600" dirty="0" smtClean="0"/>
                <a:t>белка</a:t>
              </a:r>
              <a:endParaRPr lang="ru-RU" sz="1600" dirty="0"/>
            </a:p>
          </p:txBody>
        </p:sp>
      </p:grpSp>
      <p:grpSp>
        <p:nvGrpSpPr>
          <p:cNvPr id="54" name="Группа 68"/>
          <p:cNvGrpSpPr/>
          <p:nvPr/>
        </p:nvGrpSpPr>
        <p:grpSpPr>
          <a:xfrm>
            <a:off x="4283968" y="2268161"/>
            <a:ext cx="1524072" cy="584775"/>
            <a:chOff x="4644008" y="1196752"/>
            <a:chExt cx="1524072" cy="584775"/>
          </a:xfrm>
        </p:grpSpPr>
        <p:sp>
          <p:nvSpPr>
            <p:cNvPr id="49" name="Скругленный прямоугольник 48"/>
            <p:cNvSpPr/>
            <p:nvPr/>
          </p:nvSpPr>
          <p:spPr>
            <a:xfrm>
              <a:off x="4644008" y="1196752"/>
              <a:ext cx="1512168" cy="576064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644008" y="1196752"/>
              <a:ext cx="15240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Расшифровка</a:t>
              </a:r>
            </a:p>
            <a:p>
              <a:r>
                <a:rPr lang="ru-RU" sz="1600" dirty="0" smtClean="0"/>
                <a:t>структуры</a:t>
              </a:r>
              <a:endParaRPr lang="ru-RU" sz="1600" dirty="0"/>
            </a:p>
          </p:txBody>
        </p:sp>
      </p:grpSp>
      <p:grpSp>
        <p:nvGrpSpPr>
          <p:cNvPr id="55" name="Группа 67"/>
          <p:cNvGrpSpPr/>
          <p:nvPr/>
        </p:nvGrpSpPr>
        <p:grpSpPr>
          <a:xfrm>
            <a:off x="5796136" y="1445875"/>
            <a:ext cx="1512168" cy="830997"/>
            <a:chOff x="6228184" y="620688"/>
            <a:chExt cx="1512168" cy="830997"/>
          </a:xfrm>
        </p:grpSpPr>
        <p:sp>
          <p:nvSpPr>
            <p:cNvPr id="60" name="Скругленный прямоугольник 59"/>
            <p:cNvSpPr/>
            <p:nvPr/>
          </p:nvSpPr>
          <p:spPr>
            <a:xfrm>
              <a:off x="6228184" y="620688"/>
              <a:ext cx="1512168" cy="792088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249046" y="620688"/>
              <a:ext cx="149130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Метод </a:t>
              </a:r>
            </a:p>
            <a:p>
              <a:r>
                <a:rPr lang="ru-RU" sz="1600" dirty="0" smtClean="0"/>
                <a:t>тестирования</a:t>
              </a:r>
            </a:p>
            <a:p>
              <a:r>
                <a:rPr lang="ru-RU" sz="1600" dirty="0" smtClean="0"/>
                <a:t>активности</a:t>
              </a:r>
              <a:endParaRPr lang="ru-RU" sz="1600" dirty="0"/>
            </a:p>
          </p:txBody>
        </p:sp>
      </p:grpSp>
      <p:grpSp>
        <p:nvGrpSpPr>
          <p:cNvPr id="57" name="Группа 65"/>
          <p:cNvGrpSpPr/>
          <p:nvPr/>
        </p:nvGrpSpPr>
        <p:grpSpPr>
          <a:xfrm>
            <a:off x="7092280" y="3172635"/>
            <a:ext cx="1527085" cy="832429"/>
            <a:chOff x="7038492" y="2020507"/>
            <a:chExt cx="1527085" cy="832429"/>
          </a:xfrm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7092280" y="2060848"/>
              <a:ext cx="1368152" cy="792088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038492" y="2020507"/>
              <a:ext cx="152708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Высоко-</a:t>
              </a:r>
            </a:p>
            <a:p>
              <a:r>
                <a:rPr lang="ru-RU" sz="1600" dirty="0" smtClean="0"/>
                <a:t>эффективный</a:t>
              </a:r>
            </a:p>
            <a:p>
              <a:r>
                <a:rPr lang="ru-RU" sz="1600" dirty="0" smtClean="0"/>
                <a:t>скрининг</a:t>
              </a:r>
              <a:endParaRPr lang="ru-RU" sz="1600" dirty="0"/>
            </a:p>
          </p:txBody>
        </p:sp>
      </p:grpSp>
      <p:grpSp>
        <p:nvGrpSpPr>
          <p:cNvPr id="64" name="Группа 66"/>
          <p:cNvGrpSpPr/>
          <p:nvPr/>
        </p:nvGrpSpPr>
        <p:grpSpPr>
          <a:xfrm>
            <a:off x="7092280" y="2340169"/>
            <a:ext cx="1671163" cy="584775"/>
            <a:chOff x="7077301" y="1404065"/>
            <a:chExt cx="1671163" cy="584775"/>
          </a:xfrm>
        </p:grpSpPr>
        <p:sp>
          <p:nvSpPr>
            <p:cNvPr id="59" name="Скругленный прямоугольник 58"/>
            <p:cNvSpPr/>
            <p:nvPr/>
          </p:nvSpPr>
          <p:spPr>
            <a:xfrm>
              <a:off x="7092280" y="1412776"/>
              <a:ext cx="1656184" cy="576064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77301" y="1404065"/>
              <a:ext cx="16711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Комбинаторная</a:t>
              </a:r>
            </a:p>
            <a:p>
              <a:r>
                <a:rPr lang="ru-RU" sz="1600" dirty="0" smtClean="0"/>
                <a:t>химия</a:t>
              </a:r>
              <a:endParaRPr lang="ru-RU" sz="1600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730064" y="6237312"/>
            <a:ext cx="25539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/>
              <a:t>Ligand</a:t>
            </a:r>
            <a:r>
              <a:rPr lang="en-US" sz="1600" i="1" dirty="0" smtClean="0"/>
              <a:t>-based</a:t>
            </a:r>
            <a:r>
              <a:rPr lang="ru-RU" sz="1600" i="1" dirty="0" smtClean="0"/>
              <a:t> </a:t>
            </a:r>
            <a:r>
              <a:rPr lang="en-US" sz="1600" i="1" dirty="0" smtClean="0"/>
              <a:t>drug design</a:t>
            </a:r>
            <a:endParaRPr lang="ru-RU" sz="1600" i="1" dirty="0"/>
          </a:p>
        </p:txBody>
      </p:sp>
      <p:grpSp>
        <p:nvGrpSpPr>
          <p:cNvPr id="65" name="Группа 78"/>
          <p:cNvGrpSpPr/>
          <p:nvPr/>
        </p:nvGrpSpPr>
        <p:grpSpPr>
          <a:xfrm>
            <a:off x="2915816" y="4665911"/>
            <a:ext cx="1515736" cy="584775"/>
            <a:chOff x="3203848" y="3996353"/>
            <a:chExt cx="1515736" cy="584775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3203848" y="4005064"/>
              <a:ext cx="1512168" cy="576064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203848" y="3996353"/>
              <a:ext cx="15157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Тестирование</a:t>
              </a:r>
            </a:p>
            <a:p>
              <a:r>
                <a:rPr lang="ru-RU" sz="1600" dirty="0" smtClean="0"/>
                <a:t>активности</a:t>
              </a:r>
              <a:endParaRPr lang="ru-RU" sz="1600" dirty="0"/>
            </a:p>
          </p:txBody>
        </p:sp>
      </p:grpSp>
      <p:grpSp>
        <p:nvGrpSpPr>
          <p:cNvPr id="66" name="Группа 87"/>
          <p:cNvGrpSpPr/>
          <p:nvPr/>
        </p:nvGrpSpPr>
        <p:grpSpPr>
          <a:xfrm>
            <a:off x="6156176" y="4674622"/>
            <a:ext cx="1440160" cy="584775"/>
            <a:chOff x="6228184" y="4005064"/>
            <a:chExt cx="1440160" cy="584775"/>
          </a:xfrm>
        </p:grpSpPr>
        <p:sp>
          <p:nvSpPr>
            <p:cNvPr id="62" name="Скругленный прямоугольник 61"/>
            <p:cNvSpPr/>
            <p:nvPr/>
          </p:nvSpPr>
          <p:spPr>
            <a:xfrm>
              <a:off x="6228184" y="4005064"/>
              <a:ext cx="1368152" cy="576064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273410" y="4005064"/>
              <a:ext cx="13949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Химический </a:t>
              </a:r>
            </a:p>
            <a:p>
              <a:r>
                <a:rPr lang="ru-RU" sz="1600" dirty="0" smtClean="0"/>
                <a:t>синтез</a:t>
              </a:r>
              <a:endParaRPr lang="ru-RU" sz="1600" dirty="0"/>
            </a:p>
          </p:txBody>
        </p:sp>
      </p:grpSp>
      <p:grpSp>
        <p:nvGrpSpPr>
          <p:cNvPr id="67" name="Группа 75"/>
          <p:cNvGrpSpPr/>
          <p:nvPr/>
        </p:nvGrpSpPr>
        <p:grpSpPr>
          <a:xfrm>
            <a:off x="7592768" y="4674622"/>
            <a:ext cx="1515736" cy="584775"/>
            <a:chOff x="7628264" y="4005064"/>
            <a:chExt cx="1515736" cy="584775"/>
          </a:xfrm>
        </p:grpSpPr>
        <p:sp>
          <p:nvSpPr>
            <p:cNvPr id="63" name="Скругленный прямоугольник 62"/>
            <p:cNvSpPr/>
            <p:nvPr/>
          </p:nvSpPr>
          <p:spPr>
            <a:xfrm>
              <a:off x="7631832" y="4005064"/>
              <a:ext cx="1512168" cy="576064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628264" y="4005064"/>
              <a:ext cx="15157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Тестирование</a:t>
              </a:r>
            </a:p>
            <a:p>
              <a:r>
                <a:rPr lang="ru-RU" sz="1600" dirty="0" smtClean="0"/>
                <a:t>активности</a:t>
              </a:r>
              <a:endParaRPr lang="ru-RU" sz="1600" dirty="0"/>
            </a:p>
          </p:txBody>
        </p:sp>
      </p:grpSp>
      <p:grpSp>
        <p:nvGrpSpPr>
          <p:cNvPr id="68" name="Группа 74"/>
          <p:cNvGrpSpPr/>
          <p:nvPr/>
        </p:nvGrpSpPr>
        <p:grpSpPr>
          <a:xfrm>
            <a:off x="7524328" y="5949280"/>
            <a:ext cx="1512168" cy="864096"/>
            <a:chOff x="7308304" y="5013176"/>
            <a:chExt cx="1512168" cy="864096"/>
          </a:xfrm>
        </p:grpSpPr>
        <p:sp>
          <p:nvSpPr>
            <p:cNvPr id="50" name="Скругленный прямоугольник 49"/>
            <p:cNvSpPr/>
            <p:nvPr/>
          </p:nvSpPr>
          <p:spPr>
            <a:xfrm>
              <a:off x="7308304" y="5013176"/>
              <a:ext cx="1512168" cy="864096"/>
            </a:xfrm>
            <a:prstGeom prst="roundRect">
              <a:avLst/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308304" y="5013176"/>
              <a:ext cx="148681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err="1" smtClean="0"/>
                <a:t>Доклиника</a:t>
              </a:r>
              <a:r>
                <a:rPr lang="ru-RU" sz="1600" dirty="0" smtClean="0"/>
                <a:t>,</a:t>
              </a:r>
            </a:p>
            <a:p>
              <a:r>
                <a:rPr lang="ru-RU" sz="1600" dirty="0" smtClean="0"/>
                <a:t>клиника, </a:t>
              </a:r>
            </a:p>
            <a:p>
              <a:r>
                <a:rPr lang="ru-RU" sz="1600" dirty="0" smtClean="0"/>
                <a:t>производство</a:t>
              </a:r>
              <a:endParaRPr lang="ru-RU" sz="1600" dirty="0"/>
            </a:p>
          </p:txBody>
        </p:sp>
      </p:grpSp>
      <p:sp>
        <p:nvSpPr>
          <p:cNvPr id="93" name="Стрелка вправо 92"/>
          <p:cNvSpPr/>
          <p:nvPr/>
        </p:nvSpPr>
        <p:spPr>
          <a:xfrm rot="5400000">
            <a:off x="1295636" y="1907722"/>
            <a:ext cx="216024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98" name="Стрелка вправо 97"/>
          <p:cNvSpPr/>
          <p:nvPr/>
        </p:nvSpPr>
        <p:spPr>
          <a:xfrm rot="5400000">
            <a:off x="1691680" y="4365104"/>
            <a:ext cx="576064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0" name="Стрелка вправо 99"/>
          <p:cNvSpPr/>
          <p:nvPr/>
        </p:nvSpPr>
        <p:spPr>
          <a:xfrm rot="10800000">
            <a:off x="2699792" y="4941168"/>
            <a:ext cx="274585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4" name="Стрелка вправо 103"/>
          <p:cNvSpPr/>
          <p:nvPr/>
        </p:nvSpPr>
        <p:spPr>
          <a:xfrm rot="5400000">
            <a:off x="408983" y="4378551"/>
            <a:ext cx="549170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5" name="Стрелка вправо 104"/>
          <p:cNvSpPr/>
          <p:nvPr/>
        </p:nvSpPr>
        <p:spPr>
          <a:xfrm rot="-5400000">
            <a:off x="431540" y="5337212"/>
            <a:ext cx="504056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6" name="Стрелка вправо 105"/>
          <p:cNvSpPr/>
          <p:nvPr/>
        </p:nvSpPr>
        <p:spPr>
          <a:xfrm rot="-5400000">
            <a:off x="2015716" y="5409220"/>
            <a:ext cx="504056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grpSp>
        <p:nvGrpSpPr>
          <p:cNvPr id="69" name="Группа 84"/>
          <p:cNvGrpSpPr/>
          <p:nvPr/>
        </p:nvGrpSpPr>
        <p:grpSpPr>
          <a:xfrm>
            <a:off x="1937671" y="5610726"/>
            <a:ext cx="1482201" cy="584775"/>
            <a:chOff x="1835696" y="4797152"/>
            <a:chExt cx="1482201" cy="584775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1835696" y="4869160"/>
              <a:ext cx="1368152" cy="47667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835696" y="4797152"/>
              <a:ext cx="148220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err="1" smtClean="0"/>
                <a:t>Фармакофор</a:t>
              </a:r>
              <a:r>
                <a:rPr lang="ru-RU" sz="1600" dirty="0" smtClean="0"/>
                <a:t>,</a:t>
              </a:r>
            </a:p>
            <a:p>
              <a:r>
                <a:rPr lang="ru-RU" sz="1600" dirty="0" err="1" smtClean="0"/>
                <a:t>докинг</a:t>
              </a:r>
              <a:endParaRPr lang="ru-RU" sz="1600" dirty="0"/>
            </a:p>
          </p:txBody>
        </p:sp>
      </p:grpSp>
      <p:grpSp>
        <p:nvGrpSpPr>
          <p:cNvPr id="70" name="Группа 83"/>
          <p:cNvGrpSpPr/>
          <p:nvPr/>
        </p:nvGrpSpPr>
        <p:grpSpPr>
          <a:xfrm>
            <a:off x="317395" y="5616134"/>
            <a:ext cx="1518301" cy="584775"/>
            <a:chOff x="359024" y="4725144"/>
            <a:chExt cx="1518301" cy="584775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395536" y="4797152"/>
              <a:ext cx="1440160" cy="47667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59024" y="4725144"/>
              <a:ext cx="151830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Модель сайта</a:t>
              </a:r>
            </a:p>
            <a:p>
              <a:r>
                <a:rPr lang="ru-RU" sz="1600" dirty="0" smtClean="0"/>
                <a:t>связывания</a:t>
              </a:r>
              <a:endParaRPr lang="ru-RU" sz="1600" dirty="0"/>
            </a:p>
          </p:txBody>
        </p:sp>
      </p:grpSp>
      <p:sp>
        <p:nvSpPr>
          <p:cNvPr id="108" name="Стрелка вправо 107"/>
          <p:cNvSpPr/>
          <p:nvPr/>
        </p:nvSpPr>
        <p:spPr>
          <a:xfrm>
            <a:off x="2771800" y="4797152"/>
            <a:ext cx="216024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grpSp>
        <p:nvGrpSpPr>
          <p:cNvPr id="71" name="Группа 70"/>
          <p:cNvGrpSpPr/>
          <p:nvPr/>
        </p:nvGrpSpPr>
        <p:grpSpPr>
          <a:xfrm>
            <a:off x="2316443" y="1362254"/>
            <a:ext cx="1431802" cy="584775"/>
            <a:chOff x="2964515" y="620688"/>
            <a:chExt cx="1431802" cy="584775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2987824" y="692696"/>
              <a:ext cx="1368152" cy="47667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964515" y="620688"/>
              <a:ext cx="143180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3</a:t>
              </a:r>
              <a:r>
                <a:rPr lang="en-US" sz="1600" dirty="0" smtClean="0"/>
                <a:t>D </a:t>
              </a:r>
              <a:r>
                <a:rPr lang="ru-RU" sz="1600" dirty="0" smtClean="0"/>
                <a:t>структура</a:t>
              </a:r>
            </a:p>
            <a:p>
              <a:r>
                <a:rPr lang="ru-RU" sz="1600" dirty="0" smtClean="0"/>
                <a:t>мишени</a:t>
              </a:r>
              <a:endParaRPr lang="ru-RU" sz="1600" dirty="0"/>
            </a:p>
          </p:txBody>
        </p:sp>
      </p:grpSp>
      <p:sp>
        <p:nvSpPr>
          <p:cNvPr id="110" name="Стрелка вправо 109"/>
          <p:cNvSpPr/>
          <p:nvPr/>
        </p:nvSpPr>
        <p:spPr>
          <a:xfrm>
            <a:off x="4355976" y="4869160"/>
            <a:ext cx="216024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11" name="Стрелка вправо 110"/>
          <p:cNvSpPr/>
          <p:nvPr/>
        </p:nvSpPr>
        <p:spPr>
          <a:xfrm rot="-5400000">
            <a:off x="4896036" y="5409220"/>
            <a:ext cx="504056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grpSp>
        <p:nvGrpSpPr>
          <p:cNvPr id="72" name="Группа 85"/>
          <p:cNvGrpSpPr/>
          <p:nvPr/>
        </p:nvGrpSpPr>
        <p:grpSpPr>
          <a:xfrm>
            <a:off x="4572000" y="5682734"/>
            <a:ext cx="1224136" cy="476672"/>
            <a:chOff x="4788024" y="4797152"/>
            <a:chExt cx="1224136" cy="476672"/>
          </a:xfrm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4788024" y="4797152"/>
              <a:ext cx="1224136" cy="47667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860032" y="4869160"/>
              <a:ext cx="8324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/>
                <a:t> </a:t>
              </a:r>
              <a:r>
                <a:rPr lang="ru-RU" sz="1600" dirty="0" smtClean="0"/>
                <a:t>   </a:t>
              </a:r>
              <a:r>
                <a:rPr lang="en-US" sz="1600" dirty="0" smtClean="0"/>
                <a:t>QSAR</a:t>
              </a:r>
              <a:endParaRPr lang="ru-RU" sz="1600" dirty="0" smtClean="0"/>
            </a:p>
          </p:txBody>
        </p:sp>
      </p:grpSp>
      <p:cxnSp>
        <p:nvCxnSpPr>
          <p:cNvPr id="113" name="Прямая со стрелкой 112"/>
          <p:cNvCxnSpPr/>
          <p:nvPr/>
        </p:nvCxnSpPr>
        <p:spPr>
          <a:xfrm flipH="1">
            <a:off x="4355976" y="2204864"/>
            <a:ext cx="2278684" cy="2520280"/>
          </a:xfrm>
          <a:prstGeom prst="straightConnector1">
            <a:avLst/>
          </a:prstGeom>
          <a:ln w="57150">
            <a:solidFill>
              <a:srgbClr val="FF69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Стрелка вправо 117"/>
          <p:cNvSpPr/>
          <p:nvPr/>
        </p:nvSpPr>
        <p:spPr>
          <a:xfrm rot="5400000">
            <a:off x="4752020" y="2011397"/>
            <a:ext cx="360040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grpSp>
        <p:nvGrpSpPr>
          <p:cNvPr id="73" name="Группа 64"/>
          <p:cNvGrpSpPr/>
          <p:nvPr/>
        </p:nvGrpSpPr>
        <p:grpSpPr>
          <a:xfrm>
            <a:off x="4283968" y="3204265"/>
            <a:ext cx="1512168" cy="584775"/>
            <a:chOff x="4716016" y="2060848"/>
            <a:chExt cx="1512168" cy="584775"/>
          </a:xfrm>
        </p:grpSpPr>
        <p:sp>
          <p:nvSpPr>
            <p:cNvPr id="56" name="Скругленный прямоугольник 55"/>
            <p:cNvSpPr/>
            <p:nvPr/>
          </p:nvSpPr>
          <p:spPr>
            <a:xfrm>
              <a:off x="4716016" y="2060848"/>
              <a:ext cx="1440160" cy="576064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33250" y="2060848"/>
              <a:ext cx="13949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Химический </a:t>
              </a:r>
            </a:p>
            <a:p>
              <a:r>
                <a:rPr lang="ru-RU" sz="1600" dirty="0" smtClean="0"/>
                <a:t>синтез</a:t>
              </a:r>
              <a:endParaRPr lang="ru-RU" sz="1600" dirty="0"/>
            </a:p>
          </p:txBody>
        </p:sp>
      </p:grpSp>
      <p:sp>
        <p:nvSpPr>
          <p:cNvPr id="122" name="Стрелка вправо 121"/>
          <p:cNvSpPr/>
          <p:nvPr/>
        </p:nvSpPr>
        <p:spPr>
          <a:xfrm rot="5400000">
            <a:off x="7884368" y="5517232"/>
            <a:ext cx="720080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23" name="Стрелка вправо 122"/>
          <p:cNvSpPr/>
          <p:nvPr/>
        </p:nvSpPr>
        <p:spPr>
          <a:xfrm rot="5400000">
            <a:off x="7740352" y="2996952"/>
            <a:ext cx="288032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cxnSp>
        <p:nvCxnSpPr>
          <p:cNvPr id="124" name="Прямая со стрелкой 123"/>
          <p:cNvCxnSpPr/>
          <p:nvPr/>
        </p:nvCxnSpPr>
        <p:spPr>
          <a:xfrm flipH="1">
            <a:off x="755576" y="2276872"/>
            <a:ext cx="648072" cy="1512168"/>
          </a:xfrm>
          <a:prstGeom prst="straightConnector1">
            <a:avLst/>
          </a:prstGeom>
          <a:ln w="57150">
            <a:solidFill>
              <a:srgbClr val="FF69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Группа 63"/>
          <p:cNvGrpSpPr/>
          <p:nvPr/>
        </p:nvGrpSpPr>
        <p:grpSpPr>
          <a:xfrm>
            <a:off x="323528" y="2492896"/>
            <a:ext cx="1224136" cy="584775"/>
            <a:chOff x="251520" y="631069"/>
            <a:chExt cx="1224136" cy="593618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51520" y="692696"/>
              <a:ext cx="1224136" cy="47667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1520" y="631069"/>
              <a:ext cx="1219501" cy="5936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Известные</a:t>
              </a:r>
            </a:p>
            <a:p>
              <a:r>
                <a:rPr lang="ru-RU" sz="1600" dirty="0" err="1" smtClean="0"/>
                <a:t>лиганды</a:t>
              </a:r>
              <a:endParaRPr lang="ru-RU" sz="1600" dirty="0" smtClean="0"/>
            </a:p>
          </p:txBody>
        </p:sp>
      </p:grpSp>
      <p:cxnSp>
        <p:nvCxnSpPr>
          <p:cNvPr id="126" name="Прямая со стрелкой 125"/>
          <p:cNvCxnSpPr/>
          <p:nvPr/>
        </p:nvCxnSpPr>
        <p:spPr>
          <a:xfrm flipH="1">
            <a:off x="755576" y="1916832"/>
            <a:ext cx="2160240" cy="1872208"/>
          </a:xfrm>
          <a:prstGeom prst="straightConnector1">
            <a:avLst/>
          </a:prstGeom>
          <a:ln w="57150">
            <a:solidFill>
              <a:srgbClr val="FF69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 стрелкой 127"/>
          <p:cNvCxnSpPr>
            <a:stCxn id="21" idx="3"/>
            <a:endCxn id="56" idx="1"/>
          </p:cNvCxnSpPr>
          <p:nvPr/>
        </p:nvCxnSpPr>
        <p:spPr>
          <a:xfrm flipV="1">
            <a:off x="3563888" y="3492297"/>
            <a:ext cx="720080" cy="436404"/>
          </a:xfrm>
          <a:prstGeom prst="straightConnector1">
            <a:avLst/>
          </a:prstGeom>
          <a:ln w="57150">
            <a:solidFill>
              <a:srgbClr val="FF69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 стрелкой 130"/>
          <p:cNvCxnSpPr>
            <a:stCxn id="9" idx="1"/>
          </p:cNvCxnSpPr>
          <p:nvPr/>
        </p:nvCxnSpPr>
        <p:spPr>
          <a:xfrm flipH="1" flipV="1">
            <a:off x="2915816" y="1916832"/>
            <a:ext cx="1368152" cy="643717"/>
          </a:xfrm>
          <a:prstGeom prst="straightConnector1">
            <a:avLst/>
          </a:prstGeom>
          <a:ln w="57150">
            <a:solidFill>
              <a:srgbClr val="FF69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Скругленная соединительная линия 135"/>
          <p:cNvCxnSpPr>
            <a:stCxn id="122" idx="1"/>
            <a:endCxn id="111" idx="3"/>
          </p:cNvCxnSpPr>
          <p:nvPr/>
        </p:nvCxnSpPr>
        <p:spPr>
          <a:xfrm rot="16200000" flipV="1">
            <a:off x="6696236" y="3681028"/>
            <a:ext cx="12700" cy="3096344"/>
          </a:xfrm>
          <a:prstGeom prst="curvedConnector3">
            <a:avLst>
              <a:gd name="adj1" fmla="val -1099835"/>
            </a:avLst>
          </a:prstGeom>
          <a:ln w="57150">
            <a:solidFill>
              <a:srgbClr val="FF690D"/>
            </a:solidFill>
            <a:headEnd type="none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Скругленная соединительная линия 139"/>
          <p:cNvCxnSpPr>
            <a:stCxn id="7" idx="1"/>
            <a:endCxn id="24" idx="1"/>
          </p:cNvCxnSpPr>
          <p:nvPr/>
        </p:nvCxnSpPr>
        <p:spPr>
          <a:xfrm rot="10800000" flipV="1">
            <a:off x="317396" y="2785284"/>
            <a:ext cx="6133" cy="3123238"/>
          </a:xfrm>
          <a:prstGeom prst="curvedConnector3">
            <a:avLst>
              <a:gd name="adj1" fmla="val 4923660"/>
            </a:avLst>
          </a:prstGeom>
          <a:ln w="57150">
            <a:solidFill>
              <a:srgbClr val="FF69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Группа 82"/>
          <p:cNvGrpSpPr/>
          <p:nvPr/>
        </p:nvGrpSpPr>
        <p:grpSpPr>
          <a:xfrm>
            <a:off x="107504" y="4665911"/>
            <a:ext cx="1306961" cy="584775"/>
            <a:chOff x="467544" y="3861048"/>
            <a:chExt cx="1306961" cy="584775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467544" y="3933056"/>
              <a:ext cx="1224136" cy="47667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67544" y="3861048"/>
              <a:ext cx="13069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Сайт</a:t>
              </a:r>
            </a:p>
            <a:p>
              <a:r>
                <a:rPr lang="ru-RU" sz="1600" dirty="0" smtClean="0"/>
                <a:t>связывания</a:t>
              </a:r>
              <a:endParaRPr lang="ru-RU" sz="1600" dirty="0"/>
            </a:p>
          </p:txBody>
        </p:sp>
      </p:grpSp>
      <p:grpSp>
        <p:nvGrpSpPr>
          <p:cNvPr id="76" name="Группа 81"/>
          <p:cNvGrpSpPr/>
          <p:nvPr/>
        </p:nvGrpSpPr>
        <p:grpSpPr>
          <a:xfrm>
            <a:off x="107504" y="3636313"/>
            <a:ext cx="1152128" cy="584775"/>
            <a:chOff x="323528" y="2996952"/>
            <a:chExt cx="1152128" cy="584775"/>
          </a:xfrm>
        </p:grpSpPr>
        <p:sp>
          <p:nvSpPr>
            <p:cNvPr id="44" name="Скругленный прямоугольник 43"/>
            <p:cNvSpPr/>
            <p:nvPr/>
          </p:nvSpPr>
          <p:spPr>
            <a:xfrm>
              <a:off x="323528" y="3068960"/>
              <a:ext cx="1152128" cy="47667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23528" y="2996952"/>
              <a:ext cx="114646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Анализ</a:t>
              </a:r>
            </a:p>
            <a:p>
              <a:r>
                <a:rPr lang="ru-RU" sz="1600" dirty="0" smtClean="0"/>
                <a:t>структуры</a:t>
              </a:r>
              <a:endParaRPr lang="ru-RU" sz="1600" dirty="0"/>
            </a:p>
          </p:txBody>
        </p:sp>
      </p:grpSp>
      <p:cxnSp>
        <p:nvCxnSpPr>
          <p:cNvPr id="147" name="Прямая со стрелкой 146"/>
          <p:cNvCxnSpPr>
            <a:endCxn id="26" idx="0"/>
          </p:cNvCxnSpPr>
          <p:nvPr/>
        </p:nvCxnSpPr>
        <p:spPr>
          <a:xfrm flipH="1">
            <a:off x="3673684" y="3789040"/>
            <a:ext cx="1258356" cy="876871"/>
          </a:xfrm>
          <a:prstGeom prst="straightConnector1">
            <a:avLst/>
          </a:prstGeom>
          <a:ln w="57150">
            <a:solidFill>
              <a:srgbClr val="FF69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Прямая со стрелкой 151"/>
          <p:cNvCxnSpPr>
            <a:stCxn id="32" idx="2"/>
          </p:cNvCxnSpPr>
          <p:nvPr/>
        </p:nvCxnSpPr>
        <p:spPr>
          <a:xfrm flipH="1">
            <a:off x="2987824" y="908720"/>
            <a:ext cx="1260140" cy="522276"/>
          </a:xfrm>
          <a:prstGeom prst="straightConnector1">
            <a:avLst/>
          </a:prstGeom>
          <a:ln w="57150">
            <a:solidFill>
              <a:srgbClr val="FF69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я со стрелкой 154"/>
          <p:cNvCxnSpPr>
            <a:stCxn id="32" idx="2"/>
          </p:cNvCxnSpPr>
          <p:nvPr/>
        </p:nvCxnSpPr>
        <p:spPr>
          <a:xfrm>
            <a:off x="4247964" y="908720"/>
            <a:ext cx="900100" cy="504056"/>
          </a:xfrm>
          <a:prstGeom prst="straightConnector1">
            <a:avLst/>
          </a:prstGeom>
          <a:ln w="57150">
            <a:solidFill>
              <a:srgbClr val="FF69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Прямая со стрелкой 160"/>
          <p:cNvCxnSpPr>
            <a:endCxn id="10" idx="1"/>
          </p:cNvCxnSpPr>
          <p:nvPr/>
        </p:nvCxnSpPr>
        <p:spPr>
          <a:xfrm>
            <a:off x="5508104" y="1628800"/>
            <a:ext cx="308894" cy="232574"/>
          </a:xfrm>
          <a:prstGeom prst="straightConnector1">
            <a:avLst/>
          </a:prstGeom>
          <a:ln w="57150">
            <a:solidFill>
              <a:srgbClr val="FF69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Прямая со стрелкой 163"/>
          <p:cNvCxnSpPr>
            <a:stCxn id="12" idx="2"/>
          </p:cNvCxnSpPr>
          <p:nvPr/>
        </p:nvCxnSpPr>
        <p:spPr>
          <a:xfrm flipH="1">
            <a:off x="5076056" y="4003632"/>
            <a:ext cx="2779767" cy="649504"/>
          </a:xfrm>
          <a:prstGeom prst="straightConnector1">
            <a:avLst/>
          </a:prstGeom>
          <a:ln w="57150">
            <a:solidFill>
              <a:srgbClr val="FF69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Группа 73"/>
          <p:cNvGrpSpPr/>
          <p:nvPr/>
        </p:nvGrpSpPr>
        <p:grpSpPr>
          <a:xfrm>
            <a:off x="3779912" y="432048"/>
            <a:ext cx="983940" cy="476672"/>
            <a:chOff x="4067944" y="0"/>
            <a:chExt cx="983940" cy="476672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4067944" y="0"/>
              <a:ext cx="936104" cy="476672"/>
            </a:xfrm>
            <a:prstGeom prst="roundRect">
              <a:avLst/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080143" y="44624"/>
              <a:ext cx="9717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Мишень</a:t>
              </a:r>
              <a:endParaRPr lang="ru-RU" sz="1600" dirty="0"/>
            </a:p>
          </p:txBody>
        </p:sp>
      </p:grpSp>
      <p:cxnSp>
        <p:nvCxnSpPr>
          <p:cNvPr id="167" name="Прямая со стрелкой 166"/>
          <p:cNvCxnSpPr/>
          <p:nvPr/>
        </p:nvCxnSpPr>
        <p:spPr>
          <a:xfrm>
            <a:off x="2915816" y="1947029"/>
            <a:ext cx="144016" cy="1770003"/>
          </a:xfrm>
          <a:prstGeom prst="straightConnector1">
            <a:avLst/>
          </a:prstGeom>
          <a:ln w="57150">
            <a:solidFill>
              <a:srgbClr val="FF69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259632" y="3234462"/>
            <a:ext cx="27735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Structure-based drug design</a:t>
            </a:r>
            <a:endParaRPr lang="ru-RU" sz="1600" i="1" dirty="0"/>
          </a:p>
        </p:txBody>
      </p:sp>
      <p:sp>
        <p:nvSpPr>
          <p:cNvPr id="177" name="Стрелка вправо 176"/>
          <p:cNvSpPr/>
          <p:nvPr/>
        </p:nvSpPr>
        <p:spPr>
          <a:xfrm>
            <a:off x="6012160" y="4887380"/>
            <a:ext cx="216024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78" name="Стрелка вправо 177"/>
          <p:cNvSpPr/>
          <p:nvPr/>
        </p:nvSpPr>
        <p:spPr>
          <a:xfrm>
            <a:off x="7452320" y="4941168"/>
            <a:ext cx="216024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79" name="Стрелка вправо 178"/>
          <p:cNvSpPr/>
          <p:nvPr/>
        </p:nvSpPr>
        <p:spPr>
          <a:xfrm>
            <a:off x="1259632" y="4896054"/>
            <a:ext cx="216024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86" name="Rectangle 2"/>
          <p:cNvSpPr txBox="1">
            <a:spLocks noChangeArrowheads="1"/>
          </p:cNvSpPr>
          <p:nvPr/>
        </p:nvSpPr>
        <p:spPr bwMode="auto">
          <a:xfrm>
            <a:off x="0" y="-387424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/>
            </a:pPr>
            <a:r>
              <a:rPr lang="ru-RU" sz="2000" kern="0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Основные стратегии, используемые при компьютерной разработке лекарств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0066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2" name="Овал 111"/>
          <p:cNvSpPr/>
          <p:nvPr/>
        </p:nvSpPr>
        <p:spPr>
          <a:xfrm>
            <a:off x="1403648" y="3645024"/>
            <a:ext cx="1008112" cy="648072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Овал 113"/>
          <p:cNvSpPr/>
          <p:nvPr/>
        </p:nvSpPr>
        <p:spPr>
          <a:xfrm>
            <a:off x="1331640" y="4581128"/>
            <a:ext cx="1584176" cy="792088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5" name="Прямая со стрелкой 114"/>
          <p:cNvCxnSpPr/>
          <p:nvPr/>
        </p:nvCxnSpPr>
        <p:spPr>
          <a:xfrm flipV="1">
            <a:off x="5004048" y="2636912"/>
            <a:ext cx="2088232" cy="2020579"/>
          </a:xfrm>
          <a:prstGeom prst="straightConnector1">
            <a:avLst/>
          </a:prstGeom>
          <a:ln w="57150">
            <a:solidFill>
              <a:srgbClr val="FF69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5521873" y="1074222"/>
            <a:ext cx="28469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/>
              <a:t>Экспериментальные </a:t>
            </a:r>
            <a:r>
              <a:rPr lang="ru-RU" sz="1600" i="1" dirty="0" smtClean="0"/>
              <a:t>подходы</a:t>
            </a:r>
            <a:endParaRPr lang="ru-RU" sz="1600" i="1" dirty="0"/>
          </a:p>
        </p:txBody>
      </p:sp>
      <p:sp>
        <p:nvSpPr>
          <p:cNvPr id="119" name="TextBox 118"/>
          <p:cNvSpPr txBox="1"/>
          <p:nvPr/>
        </p:nvSpPr>
        <p:spPr>
          <a:xfrm>
            <a:off x="323528" y="1052736"/>
            <a:ext cx="17493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/>
              <a:t>И</a:t>
            </a:r>
            <a:r>
              <a:rPr lang="ru-RU" sz="1600" i="1" dirty="0" smtClean="0"/>
              <a:t>сходные данные</a:t>
            </a:r>
            <a:endParaRPr lang="ru-RU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4572000" y="763959"/>
            <a:ext cx="4240213" cy="3313113"/>
          </a:xfrm>
          <a:prstGeom prst="rect">
            <a:avLst/>
          </a:prstGeom>
          <a:solidFill>
            <a:schemeClr val="bg1">
              <a:alpha val="74117"/>
            </a:schemeClr>
          </a:solidFill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US" sz="1600" dirty="0" err="1">
                <a:solidFill>
                  <a:srgbClr val="000000"/>
                </a:solidFill>
                <a:latin typeface="Calibri" pitchFamily="34" charset="0"/>
              </a:rPr>
              <a:t>Подавляющее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libri" pitchFamily="34" charset="0"/>
              </a:rPr>
              <a:t>большинство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libri" pitchFamily="34" charset="0"/>
              </a:rPr>
              <a:t>лекарств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 – </a:t>
            </a:r>
            <a:r>
              <a:rPr lang="en-US" sz="1600" dirty="0" err="1">
                <a:solidFill>
                  <a:srgbClr val="000000"/>
                </a:solidFill>
                <a:latin typeface="Calibri" pitchFamily="34" charset="0"/>
              </a:rPr>
              <a:t>низкомолекулярные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libri" pitchFamily="34" charset="0"/>
              </a:rPr>
              <a:t>ингибиторы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libri" pitchFamily="34" charset="0"/>
              </a:rPr>
              <a:t>белков</a:t>
            </a:r>
            <a:r>
              <a:rPr lang="ru-RU" sz="1600" dirty="0">
                <a:solidFill>
                  <a:srgbClr val="000000"/>
                </a:solidFill>
                <a:latin typeface="Calibri" pitchFamily="34" charset="0"/>
              </a:rPr>
              <a:t>.</a:t>
            </a:r>
          </a:p>
          <a:p>
            <a:pPr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endParaRPr lang="ru-RU" sz="1600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US" sz="1600" dirty="0" err="1">
                <a:solidFill>
                  <a:srgbClr val="000000"/>
                </a:solidFill>
                <a:latin typeface="Calibri" pitchFamily="34" charset="0"/>
              </a:rPr>
              <a:t>PubChem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 – </a:t>
            </a:r>
            <a:r>
              <a:rPr lang="en-US" sz="1600" dirty="0" err="1">
                <a:solidFill>
                  <a:srgbClr val="000000"/>
                </a:solidFill>
                <a:latin typeface="Calibri" pitchFamily="34" charset="0"/>
              </a:rPr>
              <a:t>наиболее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libri" pitchFamily="34" charset="0"/>
              </a:rPr>
              <a:t>полная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libri" pitchFamily="34" charset="0"/>
              </a:rPr>
              <a:t>база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libri" pitchFamily="34" charset="0"/>
              </a:rPr>
              <a:t>данных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libri" pitchFamily="34" charset="0"/>
              </a:rPr>
              <a:t>известных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libri" pitchFamily="34" charset="0"/>
              </a:rPr>
              <a:t>низкомолекулярных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libri" pitchFamily="34" charset="0"/>
              </a:rPr>
              <a:t>соединений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alibri" pitchFamily="34" charset="0"/>
              </a:rPr>
              <a:t>содежит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 &gt; 37 </a:t>
            </a:r>
            <a:r>
              <a:rPr lang="en-US" sz="1600" dirty="0" err="1">
                <a:solidFill>
                  <a:srgbClr val="000000"/>
                </a:solidFill>
                <a:latin typeface="Calibri" pitchFamily="34" charset="0"/>
              </a:rPr>
              <a:t>миллионов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 в-в.</a:t>
            </a:r>
          </a:p>
          <a:p>
            <a:pPr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endParaRPr lang="en-US" sz="1600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US" sz="1600" dirty="0" err="1">
                <a:solidFill>
                  <a:srgbClr val="000000"/>
                </a:solidFill>
                <a:latin typeface="Calibri" pitchFamily="34" charset="0"/>
              </a:rPr>
              <a:t>Даже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libri" pitchFamily="34" charset="0"/>
              </a:rPr>
              <a:t>среди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libri" pitchFamily="34" charset="0"/>
              </a:rPr>
              <a:t>гораздо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libri" pitchFamily="34" charset="0"/>
              </a:rPr>
              <a:t>меньшего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libri" pitchFamily="34" charset="0"/>
              </a:rPr>
              <a:t>количества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libri" pitchFamily="34" charset="0"/>
              </a:rPr>
              <a:t>соединений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libri" pitchFamily="34" charset="0"/>
              </a:rPr>
              <a:t>можно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libri" pitchFamily="34" charset="0"/>
              </a:rPr>
              <a:t>найти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libri" pitchFamily="34" charset="0"/>
              </a:rPr>
              <a:t>такое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alibri" pitchFamily="34" charset="0"/>
              </a:rPr>
              <a:t>которое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libri" pitchFamily="34" charset="0"/>
              </a:rPr>
              <a:t>будет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libri" pitchFamily="34" charset="0"/>
              </a:rPr>
              <a:t>связываться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 с </a:t>
            </a:r>
            <a:r>
              <a:rPr lang="en-US" sz="1600" dirty="0" err="1">
                <a:solidFill>
                  <a:srgbClr val="000000"/>
                </a:solidFill>
                <a:latin typeface="Calibri" pitchFamily="34" charset="0"/>
              </a:rPr>
              <a:t>интересующим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libri" pitchFamily="34" charset="0"/>
              </a:rPr>
              <a:t>нас</a:t>
            </a:r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libri" pitchFamily="34" charset="0"/>
              </a:rPr>
              <a:t>белком</a:t>
            </a: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</a:rPr>
              <a:t>.</a:t>
            </a:r>
            <a:endParaRPr lang="ru-RU" sz="1600" dirty="0" smtClean="0">
              <a:solidFill>
                <a:srgbClr val="000000"/>
              </a:solidFill>
              <a:latin typeface="Calibri" pitchFamily="34" charset="0"/>
            </a:endParaRPr>
          </a:p>
          <a:p>
            <a:pPr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endParaRPr lang="en-US" sz="1600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US" sz="2000" b="1" dirty="0" err="1" smtClean="0">
                <a:solidFill>
                  <a:srgbClr val="000000"/>
                </a:solidFill>
                <a:latin typeface="Calibri" pitchFamily="34" charset="0"/>
              </a:rPr>
              <a:t>Как</a:t>
            </a:r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alibri" pitchFamily="34" charset="0"/>
              </a:rPr>
              <a:t>это</a:t>
            </a:r>
            <a:r>
              <a:rPr lang="en-US" sz="20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alibri" pitchFamily="34" charset="0"/>
              </a:rPr>
              <a:t>сделать</a:t>
            </a:r>
            <a:r>
              <a:rPr lang="en-US" sz="2000" b="1" dirty="0">
                <a:solidFill>
                  <a:srgbClr val="000000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051720" y="91926"/>
            <a:ext cx="4838700" cy="312738"/>
          </a:xfrm>
          <a:prstGeom prst="rect">
            <a:avLst/>
          </a:prstGeom>
          <a:solidFill>
            <a:schemeClr val="bg1">
              <a:alpha val="52156"/>
            </a:schemeClr>
          </a:solidFill>
          <a:ln w="9525">
            <a:noFill/>
            <a:round/>
            <a:headEnd/>
            <a:tailEnd/>
          </a:ln>
        </p:spPr>
        <p:txBody>
          <a:bodyPr wrap="none" lIns="81639" tIns="40820" rIns="81639" bIns="4082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/>
            </a:pPr>
            <a:r>
              <a:rPr lang="en-US" sz="2800" kern="0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Structure-based drug design: </a:t>
            </a:r>
            <a:r>
              <a:rPr lang="ru-RU" sz="2800" kern="0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молекулярный </a:t>
            </a:r>
            <a:r>
              <a:rPr lang="ru-RU" sz="2800" kern="0" dirty="0" err="1" smtClean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докинг</a:t>
            </a:r>
            <a:endParaRPr lang="en-US" sz="2800" kern="0" dirty="0" smtClean="0">
              <a:solidFill>
                <a:srgbClr val="0066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/>
            </a:pPr>
            <a:r>
              <a:rPr lang="ru-RU" sz="2800" kern="0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lang="en-US" sz="2800" kern="0" dirty="0">
              <a:solidFill>
                <a:srgbClr val="0066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79863"/>
            <a:ext cx="3492500" cy="2878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3276600" y="4292600"/>
            <a:ext cx="1874838" cy="2027238"/>
          </a:xfrm>
          <a:prstGeom prst="rect">
            <a:avLst/>
          </a:prstGeom>
          <a:solidFill>
            <a:schemeClr val="bg1">
              <a:alpha val="52156"/>
            </a:schemeClr>
          </a:solidFill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ru-RU" sz="1600">
                <a:solidFill>
                  <a:srgbClr val="000000"/>
                </a:solidFill>
                <a:latin typeface="Calibri" pitchFamily="34" charset="0"/>
              </a:rPr>
              <a:t>Нужно найти соединение, подходящее к определенному месту белка, например, активному центру, как ключ к замку.</a:t>
            </a:r>
            <a:endParaRPr lang="en-US" sz="16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512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99914"/>
            <a:ext cx="4535488" cy="3105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3747AE-576F-4F55-8644-132153F35719}" type="slidenum">
              <a:rPr lang="ru-RU"/>
              <a:pPr>
                <a:defRPr/>
              </a:pPr>
              <a:t>23</a:t>
            </a:fld>
            <a:endParaRPr lang="ru-RU"/>
          </a:p>
        </p:txBody>
      </p:sp>
      <p:pic>
        <p:nvPicPr>
          <p:cNvPr id="5128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4077072"/>
            <a:ext cx="3168352" cy="2677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350" y="0"/>
            <a:ext cx="4291013" cy="3541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52800"/>
            <a:ext cx="4356100" cy="3490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4356100" y="188913"/>
            <a:ext cx="4608513" cy="2735262"/>
          </a:xfrm>
          <a:prstGeom prst="rect">
            <a:avLst/>
          </a:prstGeom>
          <a:solidFill>
            <a:schemeClr val="bg1">
              <a:alpha val="52940"/>
            </a:schemeClr>
          </a:solidFill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US" sz="2000" dirty="0" err="1">
                <a:solidFill>
                  <a:srgbClr val="FF0000"/>
                </a:solidFill>
                <a:latin typeface="Calibri" pitchFamily="34" charset="0"/>
              </a:rPr>
              <a:t>Докинг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(docking) –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</a:rPr>
              <a:t>моделирование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</a:rPr>
              <a:t>взаимодействия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</a:rPr>
              <a:t>двух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</a:rPr>
              <a:t>молекул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</a:rPr>
              <a:t>чаще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</a:rPr>
              <a:t>всего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</a:rPr>
              <a:t>белка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и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</a:rPr>
              <a:t>низкомолекулярного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</a:rPr>
              <a:t>вещества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–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</a:rPr>
              <a:t>предполагаемого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</a:rPr>
              <a:t>лиганда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.</a:t>
            </a:r>
          </a:p>
          <a:p>
            <a:pPr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Позволяет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</a:rPr>
              <a:t>найти оптимальную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</a:rPr>
              <a:t>конформацию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 и </a:t>
            </a: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</a:rPr>
              <a:t>расположение л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</a:rPr>
              <a:t>иганда</a:t>
            </a: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</a:rPr>
              <a:t> в месте связывания и оценить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</a:rPr>
              <a:t>силу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</a:rPr>
              <a:t>взаимодействия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4427538" y="2924175"/>
            <a:ext cx="4716462" cy="3933825"/>
          </a:xfrm>
          <a:prstGeom prst="rect">
            <a:avLst/>
          </a:prstGeom>
          <a:solidFill>
            <a:schemeClr val="bg1">
              <a:alpha val="52156"/>
            </a:schemeClr>
          </a:solidFill>
          <a:ln w="9525">
            <a:noFill/>
            <a:round/>
            <a:headEnd/>
            <a:tailEnd/>
          </a:ln>
        </p:spPr>
        <p:txBody>
          <a:bodyPr lIns="81639" tIns="40820" rIns="81639" bIns="40820"/>
          <a:lstStyle/>
          <a:p>
            <a:pPr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US" sz="2000" dirty="0" err="1">
                <a:solidFill>
                  <a:srgbClr val="FF0000"/>
                </a:solidFill>
                <a:latin typeface="Calibri" pitchFamily="34" charset="0"/>
              </a:rPr>
              <a:t>Виртуальный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Calibri" pitchFamily="34" charset="0"/>
              </a:rPr>
              <a:t>скрини</a:t>
            </a:r>
            <a:r>
              <a:rPr lang="ru-RU" sz="2000" dirty="0" smtClean="0">
                <a:solidFill>
                  <a:srgbClr val="FF0000"/>
                </a:solidFill>
                <a:latin typeface="Calibri" pitchFamily="34" charset="0"/>
              </a:rPr>
              <a:t>н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>г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(virtual screening) –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</a:rPr>
              <a:t>последовательный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</a:rPr>
              <a:t>докинг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</a:rPr>
              <a:t>множества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</a:rPr>
              <a:t>различных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</a:rPr>
              <a:t>низкомолекулярных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</a:rPr>
              <a:t>веществ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</a:rPr>
              <a:t>против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</a:rPr>
              <a:t>одного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</a:rPr>
              <a:t>белка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 с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</a:rPr>
              <a:t>целью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</a:rPr>
              <a:t>отобрать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</a:rPr>
              <a:t>для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</a:rPr>
              <a:t>экспериментальной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</a:rPr>
              <a:t>проверки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</a:rPr>
              <a:t>наиболее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</a:rPr>
              <a:t>перспективные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.</a:t>
            </a:r>
          </a:p>
          <a:p>
            <a:pPr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US" sz="2000" dirty="0" err="1">
                <a:solidFill>
                  <a:srgbClr val="000000"/>
                </a:solidFill>
                <a:latin typeface="Calibri" pitchFamily="34" charset="0"/>
              </a:rPr>
              <a:t>Позволяет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</a:rPr>
              <a:t>повысить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</a:rPr>
              <a:t>вероятность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</a:rPr>
              <a:t>обнаруж</a:t>
            </a:r>
            <a:r>
              <a:rPr lang="ru-RU" sz="2000" dirty="0" err="1">
                <a:solidFill>
                  <a:srgbClr val="000000"/>
                </a:solidFill>
                <a:latin typeface="Calibri" pitchFamily="34" charset="0"/>
              </a:rPr>
              <a:t>ения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</a:rPr>
              <a:t>ингибитор</a:t>
            </a:r>
            <a:r>
              <a:rPr lang="ru-RU" sz="2000" dirty="0">
                <a:solidFill>
                  <a:srgbClr val="000000"/>
                </a:solidFill>
                <a:latin typeface="Calibri" pitchFamily="34" charset="0"/>
              </a:rPr>
              <a:t>а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</a:rPr>
              <a:t>интересующего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</a:rPr>
              <a:t>нас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</a:rPr>
              <a:t>белка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</a:rPr>
              <a:t>по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</a:rPr>
              <a:t>сравнению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</a:rPr>
              <a:t>со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</a:rPr>
              <a:t>случайным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</a:rPr>
              <a:t>поиском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</a:rPr>
              <a:t>по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</a:rPr>
              <a:t>банку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</a:rPr>
              <a:t>веществ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</a:rPr>
              <a:t>т.е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.</a:t>
            </a:r>
            <a:r>
              <a:rPr lang="ru-RU" sz="2000" dirty="0">
                <a:solidFill>
                  <a:srgbClr val="000000"/>
                </a:solidFill>
                <a:latin typeface="Calibri" pitchFamily="34" charset="0"/>
              </a:rPr>
              <a:t>,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</a:rPr>
              <a:t>сократить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</a:rPr>
              <a:t>количество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 в-в,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</a:rPr>
              <a:t>требующих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</a:rPr>
              <a:t>экспериментальной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</a:rPr>
              <a:t>проверки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463CE3-399E-480D-B1AB-FF2388185410}" type="slidenum">
              <a:rPr lang="ru-RU"/>
              <a:pPr>
                <a:defRPr/>
              </a:pPr>
              <a:t>24</a:t>
            </a:fld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B858A2-5AE2-45F0-9333-F007E038DA77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pic>
        <p:nvPicPr>
          <p:cNvPr id="3635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33563"/>
            <a:ext cx="9015274" cy="260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99592" y="764704"/>
            <a:ext cx="69220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kern="0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Список баз данных химических соединений</a:t>
            </a:r>
          </a:p>
        </p:txBody>
      </p:sp>
      <p:pic>
        <p:nvPicPr>
          <p:cNvPr id="3635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4437112"/>
            <a:ext cx="18954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-144015"/>
            <a:ext cx="8348464" cy="908719"/>
          </a:xfrm>
        </p:spPr>
        <p:txBody>
          <a:bodyPr>
            <a:noAutofit/>
          </a:bodyPr>
          <a:lstStyle/>
          <a:p>
            <a:r>
              <a:rPr lang="ru-RU" sz="2800" kern="0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Программы для </a:t>
            </a:r>
            <a:r>
              <a:rPr lang="ru-RU" sz="2800" kern="0" dirty="0" err="1" smtClean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докинга</a:t>
            </a:r>
            <a:r>
              <a:rPr lang="ru-RU" sz="2800" kern="0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и виртуального скрининга</a:t>
            </a:r>
            <a:endParaRPr lang="ru-RU" sz="2800" kern="0" dirty="0">
              <a:solidFill>
                <a:srgbClr val="0066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484" y="980728"/>
            <a:ext cx="476250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635896" y="1916832"/>
            <a:ext cx="85929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/>
              <a:t>AutoDock</a:t>
            </a:r>
            <a:endParaRPr lang="en-US" sz="1200" dirty="0" smtClean="0"/>
          </a:p>
          <a:p>
            <a:pPr algn="ctr"/>
            <a:r>
              <a:rPr lang="en-US" sz="1200" dirty="0" smtClean="0"/>
              <a:t>27%</a:t>
            </a:r>
            <a:endParaRPr lang="ru-RU" sz="1200" dirty="0"/>
          </a:p>
        </p:txBody>
      </p:sp>
      <p:sp useBgFill="1">
        <p:nvSpPr>
          <p:cNvPr id="9" name="Прямоугольник 1"/>
          <p:cNvSpPr>
            <a:spLocks noChangeArrowheads="1"/>
          </p:cNvSpPr>
          <p:nvPr/>
        </p:nvSpPr>
        <p:spPr bwMode="auto">
          <a:xfrm>
            <a:off x="4427984" y="548680"/>
            <a:ext cx="4895899" cy="590931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err="1" smtClean="0"/>
              <a:t>FlexX</a:t>
            </a:r>
            <a:r>
              <a:rPr lang="en-US" sz="1400" dirty="0" smtClean="0"/>
              <a:t> </a:t>
            </a:r>
            <a:r>
              <a:rPr lang="en-US" sz="1400" dirty="0"/>
              <a:t>(</a:t>
            </a:r>
            <a:r>
              <a:rPr lang="en-US" sz="1400" dirty="0">
                <a:hlinkClick r:id="rId3"/>
              </a:rPr>
              <a:t>http://www.biosolveit.de/FlexX/</a:t>
            </a:r>
            <a:r>
              <a:rPr lang="en-US" sz="1400" dirty="0"/>
              <a:t>)</a:t>
            </a:r>
          </a:p>
          <a:p>
            <a:r>
              <a:rPr lang="en-US" sz="1400" dirty="0"/>
              <a:t>Dock (</a:t>
            </a:r>
            <a:r>
              <a:rPr lang="en-US" sz="1400" dirty="0">
                <a:hlinkClick r:id="rId4"/>
              </a:rPr>
              <a:t>http://dock.compbio.ucsf.edu</a:t>
            </a:r>
            <a:r>
              <a:rPr lang="en-US" sz="1400" dirty="0"/>
              <a:t>)</a:t>
            </a:r>
          </a:p>
          <a:p>
            <a:r>
              <a:rPr lang="en-US" sz="1400" dirty="0" err="1"/>
              <a:t>AutoDock</a:t>
            </a:r>
            <a:r>
              <a:rPr lang="en-US" sz="1400" dirty="0"/>
              <a:t> (</a:t>
            </a:r>
            <a:r>
              <a:rPr lang="en-US" sz="1400" dirty="0">
                <a:hlinkClick r:id="rId5"/>
              </a:rPr>
              <a:t>http://autodock.scripps.edu</a:t>
            </a:r>
            <a:r>
              <a:rPr lang="en-US" sz="1400" dirty="0"/>
              <a:t>)</a:t>
            </a:r>
          </a:p>
          <a:p>
            <a:r>
              <a:rPr lang="en-US" sz="1400" dirty="0" err="1"/>
              <a:t>AutoDock</a:t>
            </a:r>
            <a:r>
              <a:rPr lang="en-US" sz="1400" dirty="0"/>
              <a:t> </a:t>
            </a:r>
            <a:r>
              <a:rPr lang="en-US" sz="1400" dirty="0" err="1"/>
              <a:t>Vina</a:t>
            </a:r>
            <a:r>
              <a:rPr lang="en-US" sz="1400" dirty="0"/>
              <a:t> </a:t>
            </a:r>
            <a:r>
              <a:rPr lang="en-US" sz="1400" dirty="0">
                <a:solidFill>
                  <a:srgbClr val="0070C0"/>
                </a:solidFill>
              </a:rPr>
              <a:t>(</a:t>
            </a:r>
            <a:r>
              <a:rPr lang="en-US" sz="1400" dirty="0">
                <a:solidFill>
                  <a:srgbClr val="0070C0"/>
                </a:solidFill>
                <a:hlinkClick r:id="rId6"/>
              </a:rPr>
              <a:t>http://vina.scripps.edu</a:t>
            </a:r>
            <a:r>
              <a:rPr lang="en-US" sz="1400" dirty="0">
                <a:solidFill>
                  <a:srgbClr val="0070C0"/>
                </a:solidFill>
              </a:rPr>
              <a:t>)</a:t>
            </a:r>
          </a:p>
          <a:p>
            <a:r>
              <a:rPr lang="en-US" sz="1400" dirty="0" err="1"/>
              <a:t>Surflex</a:t>
            </a:r>
            <a:r>
              <a:rPr lang="en-US" sz="1400" dirty="0"/>
              <a:t> (</a:t>
            </a:r>
            <a:r>
              <a:rPr lang="en-US" sz="1400" dirty="0">
                <a:hlinkClick r:id="rId7"/>
              </a:rPr>
              <a:t>http://www.biopharmics.com</a:t>
            </a:r>
            <a:r>
              <a:rPr lang="en-US" sz="1400" dirty="0"/>
              <a:t>, www.tripos.com)</a:t>
            </a:r>
          </a:p>
          <a:p>
            <a:r>
              <a:rPr lang="en-US" sz="1400" dirty="0"/>
              <a:t>Fred (</a:t>
            </a:r>
            <a:r>
              <a:rPr lang="en-US" sz="1400" dirty="0">
                <a:hlinkClick r:id="rId8"/>
              </a:rPr>
              <a:t>http://www.eyesopen.com/products/applications</a:t>
            </a:r>
            <a:r>
              <a:rPr lang="en-US" sz="1400" dirty="0" smtClean="0">
                <a:hlinkClick r:id="rId8"/>
              </a:rPr>
              <a:t>/</a:t>
            </a:r>
            <a:endParaRPr lang="ru-RU" sz="1400" dirty="0" smtClean="0">
              <a:hlinkClick r:id="rId8"/>
            </a:endParaRPr>
          </a:p>
          <a:p>
            <a:r>
              <a:rPr lang="en-US" sz="1400" dirty="0" smtClean="0">
                <a:hlinkClick r:id="rId8"/>
              </a:rPr>
              <a:t>fred.html</a:t>
            </a:r>
            <a:r>
              <a:rPr lang="en-US" sz="1400" dirty="0"/>
              <a:t>)</a:t>
            </a:r>
          </a:p>
          <a:p>
            <a:r>
              <a:rPr lang="en-US" sz="1400" dirty="0"/>
              <a:t>Gold (</a:t>
            </a:r>
            <a:r>
              <a:rPr lang="en-US" sz="1400" dirty="0">
                <a:hlinkClick r:id="rId9"/>
              </a:rPr>
              <a:t>http://www.ccdc.cam.ac.uk/products/life_sciences</a:t>
            </a:r>
            <a:r>
              <a:rPr lang="en-US" sz="1400" dirty="0" smtClean="0">
                <a:hlinkClick r:id="rId9"/>
              </a:rPr>
              <a:t>/</a:t>
            </a:r>
            <a:endParaRPr lang="ru-RU" sz="1400" dirty="0" smtClean="0">
              <a:hlinkClick r:id="rId9"/>
            </a:endParaRPr>
          </a:p>
          <a:p>
            <a:r>
              <a:rPr lang="en-US" sz="1400" dirty="0" smtClean="0">
                <a:hlinkClick r:id="rId9"/>
              </a:rPr>
              <a:t>gold</a:t>
            </a:r>
            <a:r>
              <a:rPr lang="en-US" sz="1400" dirty="0">
                <a:hlinkClick r:id="rId9"/>
              </a:rPr>
              <a:t>/</a:t>
            </a:r>
            <a:r>
              <a:rPr lang="en-US" sz="1400" dirty="0"/>
              <a:t>)</a:t>
            </a:r>
          </a:p>
          <a:p>
            <a:r>
              <a:rPr lang="en-US" sz="1400" dirty="0"/>
              <a:t>PLANTS (</a:t>
            </a:r>
            <a:r>
              <a:rPr lang="en-US" sz="1400" dirty="0">
                <a:hlinkClick r:id="rId10"/>
              </a:rPr>
              <a:t>http://www.tcd.uni-konstanz.de/research/plants</a:t>
            </a:r>
            <a:r>
              <a:rPr lang="en-US" sz="1400" dirty="0" smtClean="0">
                <a:hlinkClick r:id="rId10"/>
              </a:rPr>
              <a:t>.</a:t>
            </a:r>
            <a:endParaRPr lang="ru-RU" sz="1400" dirty="0" smtClean="0">
              <a:hlinkClick r:id="rId10"/>
            </a:endParaRPr>
          </a:p>
          <a:p>
            <a:r>
              <a:rPr lang="en-US" sz="1400" dirty="0" err="1" smtClean="0">
                <a:hlinkClick r:id="rId10"/>
              </a:rPr>
              <a:t>php</a:t>
            </a:r>
            <a:r>
              <a:rPr lang="en-US" sz="1400" dirty="0"/>
              <a:t>)</a:t>
            </a:r>
          </a:p>
          <a:p>
            <a:r>
              <a:rPr lang="en-US" sz="1400" dirty="0"/>
              <a:t>3DPL (</a:t>
            </a:r>
            <a:r>
              <a:rPr lang="en-US" sz="1400" dirty="0">
                <a:hlinkClick r:id="rId11"/>
              </a:rPr>
              <a:t>http://www.chemnavigator.com/cnc/products</a:t>
            </a:r>
            <a:r>
              <a:rPr lang="en-US" sz="1400" dirty="0" smtClean="0">
                <a:hlinkClick r:id="rId11"/>
              </a:rPr>
              <a:t>/</a:t>
            </a:r>
            <a:endParaRPr lang="ru-RU" sz="1400" dirty="0" smtClean="0">
              <a:hlinkClick r:id="rId11"/>
            </a:endParaRPr>
          </a:p>
          <a:p>
            <a:r>
              <a:rPr lang="en-US" sz="1400" dirty="0" smtClean="0">
                <a:hlinkClick r:id="rId11"/>
              </a:rPr>
              <a:t>3dpl.asp</a:t>
            </a:r>
            <a:r>
              <a:rPr lang="en-US" sz="1400" dirty="0"/>
              <a:t>)</a:t>
            </a:r>
          </a:p>
          <a:p>
            <a:r>
              <a:rPr lang="en-US" sz="1400" dirty="0" err="1"/>
              <a:t>Molegro</a:t>
            </a:r>
            <a:r>
              <a:rPr lang="en-US" sz="1400" dirty="0"/>
              <a:t> Virtual </a:t>
            </a:r>
            <a:r>
              <a:rPr lang="en-US" sz="1400" dirty="0" err="1"/>
              <a:t>Docker</a:t>
            </a:r>
            <a:r>
              <a:rPr lang="en-US" sz="1400" dirty="0"/>
              <a:t> (</a:t>
            </a:r>
            <a:r>
              <a:rPr lang="en-US" sz="1400" dirty="0">
                <a:hlinkClick r:id="rId12"/>
              </a:rPr>
              <a:t>http://www.molegro.com</a:t>
            </a:r>
            <a:r>
              <a:rPr lang="en-US" sz="1400" dirty="0"/>
              <a:t>)</a:t>
            </a:r>
          </a:p>
          <a:p>
            <a:r>
              <a:rPr lang="en-US" sz="1400" dirty="0"/>
              <a:t>ICM Pro (</a:t>
            </a:r>
            <a:r>
              <a:rPr lang="en-US" sz="1400" dirty="0">
                <a:hlinkClick r:id="rId13"/>
              </a:rPr>
              <a:t>http://www.molsoft.com/icm_pro.html</a:t>
            </a:r>
            <a:r>
              <a:rPr lang="en-US" sz="1400" dirty="0"/>
              <a:t>)</a:t>
            </a:r>
          </a:p>
          <a:p>
            <a:r>
              <a:rPr lang="en-US" sz="1400" dirty="0"/>
              <a:t>Q-</a:t>
            </a:r>
            <a:r>
              <a:rPr lang="en-US" sz="1400" dirty="0" err="1"/>
              <a:t>Pharm</a:t>
            </a:r>
            <a:r>
              <a:rPr lang="en-US" sz="1400" dirty="0"/>
              <a:t> (</a:t>
            </a:r>
            <a:r>
              <a:rPr lang="en-US" sz="1400" dirty="0">
                <a:hlinkClick r:id="rId14"/>
              </a:rPr>
              <a:t>http://www.q-pharm.com</a:t>
            </a:r>
            <a:r>
              <a:rPr lang="en-US" sz="1400" dirty="0"/>
              <a:t>)</a:t>
            </a:r>
          </a:p>
          <a:p>
            <a:r>
              <a:rPr lang="en-US" sz="1400" dirty="0" err="1"/>
              <a:t>Ligand</a:t>
            </a:r>
            <a:r>
              <a:rPr lang="en-US" sz="1400" dirty="0"/>
              <a:t> fit, </a:t>
            </a:r>
            <a:r>
              <a:rPr lang="en-US" sz="1400" dirty="0" err="1"/>
              <a:t>Libdock</a:t>
            </a:r>
            <a:r>
              <a:rPr lang="en-US" sz="1400" dirty="0"/>
              <a:t> and </a:t>
            </a:r>
            <a:r>
              <a:rPr lang="en-US" sz="1400" dirty="0" err="1"/>
              <a:t>CDocker</a:t>
            </a:r>
            <a:r>
              <a:rPr lang="en-US" sz="1400" dirty="0"/>
              <a:t> (</a:t>
            </a:r>
            <a:r>
              <a:rPr lang="en-US" sz="1400" dirty="0">
                <a:hlinkClick r:id="rId15"/>
              </a:rPr>
              <a:t>http://</a:t>
            </a:r>
            <a:r>
              <a:rPr lang="en-US" sz="1400" dirty="0" smtClean="0">
                <a:hlinkClick r:id="rId15"/>
              </a:rPr>
              <a:t>accelrys.com/services/training/life-science/Structure</a:t>
            </a:r>
            <a:endParaRPr lang="ru-RU" sz="1400" dirty="0" smtClean="0">
              <a:hlinkClick r:id="rId15"/>
            </a:endParaRPr>
          </a:p>
          <a:p>
            <a:r>
              <a:rPr lang="en-US" sz="1400" dirty="0" smtClean="0">
                <a:hlinkClick r:id="rId15"/>
              </a:rPr>
              <a:t>BasedDesignDescription.html</a:t>
            </a:r>
            <a:r>
              <a:rPr lang="en-US" sz="1400" dirty="0"/>
              <a:t>)</a:t>
            </a:r>
          </a:p>
          <a:p>
            <a:r>
              <a:rPr lang="en-US" sz="1400" dirty="0" err="1"/>
              <a:t>DockSearch</a:t>
            </a:r>
            <a:r>
              <a:rPr lang="en-US" sz="1400" dirty="0"/>
              <a:t> (</a:t>
            </a:r>
            <a:r>
              <a:rPr lang="en-US" sz="1400" dirty="0">
                <a:hlinkClick r:id="rId16"/>
              </a:rPr>
              <a:t>http://www.ibmc.msk.ru</a:t>
            </a:r>
            <a:r>
              <a:rPr lang="en-US" sz="1400" dirty="0"/>
              <a:t>)</a:t>
            </a:r>
          </a:p>
          <a:p>
            <a:r>
              <a:rPr lang="en-US" sz="1400" dirty="0" err="1"/>
              <a:t>eHiTS</a:t>
            </a:r>
            <a:r>
              <a:rPr lang="en-US" sz="1400" dirty="0"/>
              <a:t> (</a:t>
            </a:r>
            <a:r>
              <a:rPr lang="en-US" sz="1400" dirty="0">
                <a:hlinkClick r:id="rId17"/>
              </a:rPr>
              <a:t>http://www.simbiosys.ca/ehits/index.html</a:t>
            </a:r>
            <a:r>
              <a:rPr lang="en-US" sz="1400" dirty="0"/>
              <a:t>)</a:t>
            </a:r>
          </a:p>
          <a:p>
            <a:r>
              <a:rPr lang="en-US" sz="1400" dirty="0"/>
              <a:t>Glide (</a:t>
            </a:r>
            <a:r>
              <a:rPr lang="en-US" sz="1400" dirty="0">
                <a:hlinkClick r:id="rId18"/>
              </a:rPr>
              <a:t>http://www.schrodinger.com/ProductDescription</a:t>
            </a:r>
            <a:r>
              <a:rPr lang="en-US" sz="1400" dirty="0" smtClean="0">
                <a:hlinkClick r:id="rId18"/>
              </a:rPr>
              <a:t>.</a:t>
            </a:r>
            <a:endParaRPr lang="ru-RU" sz="1400" dirty="0" smtClean="0">
              <a:hlinkClick r:id="rId18"/>
            </a:endParaRPr>
          </a:p>
          <a:p>
            <a:r>
              <a:rPr lang="en-US" sz="1400" dirty="0" err="1" smtClean="0">
                <a:hlinkClick r:id="rId18"/>
              </a:rPr>
              <a:t>php?mID</a:t>
            </a:r>
            <a:r>
              <a:rPr lang="en-US" sz="1400" dirty="0" smtClean="0">
                <a:hlinkClick r:id="rId18"/>
              </a:rPr>
              <a:t>=6&amp;sID=6&amp;cID=0</a:t>
            </a:r>
            <a:r>
              <a:rPr lang="en-US" sz="1400" dirty="0"/>
              <a:t>)</a:t>
            </a:r>
          </a:p>
          <a:p>
            <a:r>
              <a:rPr lang="en-US" sz="1400" dirty="0"/>
              <a:t/>
            </a:r>
            <a:br>
              <a:rPr lang="en-US" sz="1400" dirty="0"/>
            </a:br>
            <a:r>
              <a:rPr lang="ru-RU" sz="1400" dirty="0"/>
              <a:t>Программы для виртуального скрининга:</a:t>
            </a:r>
          </a:p>
          <a:p>
            <a:r>
              <a:rPr lang="en-US" sz="1400" dirty="0" err="1" smtClean="0"/>
              <a:t>VSDocker</a:t>
            </a:r>
            <a:r>
              <a:rPr lang="en-US" sz="1400" dirty="0" smtClean="0"/>
              <a:t> </a:t>
            </a:r>
            <a:r>
              <a:rPr lang="en-US" sz="1400" dirty="0"/>
              <a:t>(</a:t>
            </a:r>
            <a:r>
              <a:rPr lang="en-US" sz="1400" dirty="0">
                <a:hlinkClick r:id="rId19"/>
              </a:rPr>
              <a:t>http://bio.nnov.ru/projects/vsdocker2</a:t>
            </a:r>
            <a:r>
              <a:rPr lang="en-US" sz="1400" dirty="0"/>
              <a:t>)</a:t>
            </a:r>
          </a:p>
          <a:p>
            <a:r>
              <a:rPr lang="en-US" sz="1400" dirty="0"/>
              <a:t>DOVIS (</a:t>
            </a:r>
            <a:r>
              <a:rPr lang="en-US" sz="1400" dirty="0">
                <a:hlinkClick r:id="rId20"/>
              </a:rPr>
              <a:t>http</a:t>
            </a:r>
            <a:r>
              <a:rPr lang="en-US" sz="1400" dirty="0">
                <a:solidFill>
                  <a:srgbClr val="FF0000"/>
                </a:solidFill>
                <a:hlinkClick r:id="rId20"/>
              </a:rPr>
              <a:t>://www.bhsai.org/</a:t>
            </a:r>
            <a:r>
              <a:rPr lang="en-US" sz="1400" dirty="0">
                <a:solidFill>
                  <a:srgbClr val="FF0000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cmmov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8575" y="-26988"/>
            <a:ext cx="9191625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2F66D7-4AA3-4976-9B25-01EB0D64B603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724" y="1584177"/>
            <a:ext cx="5831243" cy="4365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091500" y="1700808"/>
            <a:ext cx="2805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Библиотека химических </a:t>
            </a:r>
          </a:p>
          <a:p>
            <a:pPr algn="ctr"/>
            <a:r>
              <a:rPr lang="ru-RU" dirty="0" smtClean="0"/>
              <a:t>соединений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372200" y="2627620"/>
            <a:ext cx="21718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Фильтры</a:t>
            </a:r>
          </a:p>
          <a:p>
            <a:pPr algn="ctr"/>
            <a:r>
              <a:rPr lang="ru-RU" dirty="0" smtClean="0"/>
              <a:t>(</a:t>
            </a:r>
            <a:r>
              <a:rPr lang="ru-RU" dirty="0" smtClean="0">
                <a:solidFill>
                  <a:srgbClr val="FF0000"/>
                </a:solidFill>
              </a:rPr>
              <a:t>правило пяти</a:t>
            </a:r>
          </a:p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Липински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200760" y="3923764"/>
            <a:ext cx="2624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Виртуальный скрининг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088636" y="4809926"/>
            <a:ext cx="28758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Отбор лучших по </a:t>
            </a:r>
          </a:p>
          <a:p>
            <a:pPr algn="ctr"/>
            <a:r>
              <a:rPr lang="ru-RU" dirty="0" smtClean="0"/>
              <a:t>оценочной функции</a:t>
            </a:r>
          </a:p>
          <a:p>
            <a:pPr algn="ctr"/>
            <a:r>
              <a:rPr lang="ru-RU" dirty="0" smtClean="0"/>
              <a:t>соединений-ингибиторов</a:t>
            </a:r>
          </a:p>
          <a:p>
            <a:pPr algn="ctr"/>
            <a:r>
              <a:rPr lang="ru-RU" dirty="0" smtClean="0"/>
              <a:t>(</a:t>
            </a:r>
            <a:r>
              <a:rPr lang="en-US" dirty="0" smtClean="0"/>
              <a:t>scoring, hits)</a:t>
            </a:r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>
            <a:off x="7312772" y="2348880"/>
            <a:ext cx="268608" cy="288032"/>
          </a:xfrm>
          <a:prstGeom prst="dow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7312772" y="3645024"/>
            <a:ext cx="268608" cy="288032"/>
          </a:xfrm>
          <a:prstGeom prst="dow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7312772" y="4437112"/>
            <a:ext cx="268608" cy="288032"/>
          </a:xfrm>
          <a:prstGeom prst="dow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181572" y="-99392"/>
            <a:ext cx="4838700" cy="312738"/>
          </a:xfrm>
          <a:prstGeom prst="rect">
            <a:avLst/>
          </a:prstGeom>
          <a:solidFill>
            <a:schemeClr val="bg1">
              <a:alpha val="52156"/>
            </a:schemeClr>
          </a:solidFill>
          <a:ln w="9525">
            <a:noFill/>
            <a:round/>
            <a:headEnd/>
            <a:tailEnd/>
          </a:ln>
        </p:spPr>
        <p:txBody>
          <a:bodyPr wrap="none" lIns="81639" tIns="40820" rIns="81639" bIns="4082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/>
            </a:pPr>
            <a:r>
              <a:rPr lang="ru-RU" sz="2800" kern="0" dirty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Подбор низкомолекулярных</a:t>
            </a:r>
            <a:r>
              <a:rPr lang="en-US" sz="2800" kern="0" dirty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800" kern="0" dirty="0" err="1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ингибитор</a:t>
            </a:r>
            <a:r>
              <a:rPr lang="ru-RU" sz="2800" kern="0" dirty="0" err="1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ов</a:t>
            </a:r>
            <a:r>
              <a:rPr lang="en-US" sz="2800" kern="0" dirty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800" kern="0" dirty="0" err="1" smtClean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белков</a:t>
            </a:r>
            <a:r>
              <a:rPr lang="ru-RU" sz="2800" kern="0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/>
            </a:pPr>
            <a:r>
              <a:rPr lang="ru-RU" sz="2800" kern="0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с помощью виртуального скрининга: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/>
            </a:pPr>
            <a:r>
              <a:rPr lang="ru-RU" sz="2800" kern="0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общая схема</a:t>
            </a:r>
            <a:endParaRPr lang="en-US" sz="2800" kern="0" dirty="0">
              <a:solidFill>
                <a:srgbClr val="0066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120680" cy="648072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kern="0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Фильтры. </a:t>
            </a:r>
            <a:br>
              <a:rPr lang="ru-RU" sz="3200" kern="0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200" kern="0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«Правило пяти» </a:t>
            </a:r>
            <a:r>
              <a:rPr lang="ru-RU" sz="3200" kern="0" dirty="0" err="1" smtClean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Липински</a:t>
            </a:r>
            <a:r>
              <a:rPr lang="ru-RU" sz="3200" kern="0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303C9-FE37-47E0-AC4A-0EB9CA6C1BD5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187624" y="22768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3622372"/>
            <a:ext cx="913968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Лекарство должно иметь:</a:t>
            </a:r>
          </a:p>
          <a:p>
            <a:endParaRPr lang="ru-RU" sz="2400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молекулярную массу не более 500 Да;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</a:t>
            </a:r>
            <a:r>
              <a:rPr lang="ru-RU" sz="2400" dirty="0" err="1" smtClean="0"/>
              <a:t>липофильность</a:t>
            </a:r>
            <a:r>
              <a:rPr lang="ru-RU" sz="2400" dirty="0" smtClean="0"/>
              <a:t> </a:t>
            </a:r>
            <a:r>
              <a:rPr lang="en-US" sz="2400" dirty="0" err="1" smtClean="0"/>
              <a:t>logP</a:t>
            </a:r>
            <a:r>
              <a:rPr lang="en-US" sz="2400" dirty="0" smtClean="0"/>
              <a:t> &lt; 5 </a:t>
            </a:r>
            <a:endParaRPr lang="ru-RU" sz="2400" dirty="0" smtClean="0"/>
          </a:p>
          <a:p>
            <a:r>
              <a:rPr lang="ru-RU" sz="2400" dirty="0" smtClean="0"/>
              <a:t>  </a:t>
            </a:r>
            <a:r>
              <a:rPr lang="en-US" sz="2400" dirty="0" smtClean="0"/>
              <a:t>(P – </a:t>
            </a:r>
            <a:r>
              <a:rPr lang="ru-RU" sz="2400" dirty="0" smtClean="0"/>
              <a:t>коэффициент распределения в системе </a:t>
            </a:r>
            <a:r>
              <a:rPr lang="ru-RU" sz="2400" i="1" dirty="0" err="1" smtClean="0"/>
              <a:t>н-</a:t>
            </a:r>
            <a:r>
              <a:rPr lang="ru-RU" sz="2400" dirty="0" err="1" smtClean="0"/>
              <a:t>октанол</a:t>
            </a:r>
            <a:r>
              <a:rPr lang="en-US" sz="2400" dirty="0" smtClean="0"/>
              <a:t>/</a:t>
            </a:r>
            <a:r>
              <a:rPr lang="ru-RU" sz="2400" dirty="0" smtClean="0"/>
              <a:t>вода);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не более пяти доноров водородной связи;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не более 10 атомов азота и кислорода </a:t>
            </a:r>
          </a:p>
          <a:p>
            <a:r>
              <a:rPr lang="ru-RU" sz="2400" dirty="0" smtClean="0"/>
              <a:t>  (грубая оценка числа акцепторов водородных связей).</a:t>
            </a:r>
          </a:p>
        </p:txBody>
      </p:sp>
      <p:pic>
        <p:nvPicPr>
          <p:cNvPr id="1029" name="Picture 5" descr="http://www.rsrt.org/_cms/wp-content/uploads/2011/06/Lipins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-1"/>
            <a:ext cx="2987824" cy="3610289"/>
          </a:xfrm>
          <a:prstGeom prst="rect">
            <a:avLst/>
          </a:prstGeom>
          <a:noFill/>
        </p:spPr>
      </p:pic>
      <p:pic>
        <p:nvPicPr>
          <p:cNvPr id="1031" name="Picture 7" descr="http://www.scfbio-iitd.res.in/sanjeevini/WebPix1/lipinski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0200" y="1052736"/>
            <a:ext cx="3635896" cy="24591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320561" y="3573016"/>
            <a:ext cx="278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Christopher Lipinski, PhD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251520" y="5589240"/>
            <a:ext cx="8640960" cy="136815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b="1" i="1" dirty="0" smtClean="0">
                <a:solidFill>
                  <a:srgbClr val="000000"/>
                </a:solidFill>
              </a:rPr>
              <a:t>Задача: </a:t>
            </a:r>
            <a:r>
              <a:rPr lang="ru-RU" b="1" dirty="0" smtClean="0">
                <a:solidFill>
                  <a:srgbClr val="000000"/>
                </a:solidFill>
              </a:rPr>
              <a:t>С целью изменения тропизма вектора (способности проникать в клетки другого типа, несущие на поверхности рецепторы - </a:t>
            </a:r>
            <a:r>
              <a:rPr lang="ru-RU" b="1" dirty="0" err="1" smtClean="0">
                <a:solidFill>
                  <a:srgbClr val="FF0000"/>
                </a:solidFill>
              </a:rPr>
              <a:t>интегрины</a:t>
            </a:r>
            <a:r>
              <a:rPr lang="ru-RU" b="1" dirty="0" smtClean="0">
                <a:solidFill>
                  <a:srgbClr val="000000"/>
                </a:solidFill>
              </a:rPr>
              <a:t>) было необходимо вставить аминокислотные остатки </a:t>
            </a:r>
            <a:r>
              <a:rPr lang="en-US" b="1" dirty="0" smtClean="0">
                <a:solidFill>
                  <a:srgbClr val="FF0000"/>
                </a:solidFill>
              </a:rPr>
              <a:t>RGD</a:t>
            </a:r>
            <a:r>
              <a:rPr lang="ru-RU" b="1" dirty="0" smtClean="0">
                <a:solidFill>
                  <a:srgbClr val="000000"/>
                </a:solidFill>
              </a:rPr>
              <a:t> в поверхностно экспонированный участок длинного </a:t>
            </a:r>
            <a:r>
              <a:rPr lang="ru-RU" b="1" dirty="0" err="1" smtClean="0">
                <a:solidFill>
                  <a:srgbClr val="000000"/>
                </a:solidFill>
              </a:rPr>
              <a:t>фибера</a:t>
            </a:r>
            <a:r>
              <a:rPr lang="ru-RU" b="1" dirty="0" smtClean="0">
                <a:solidFill>
                  <a:srgbClr val="000000"/>
                </a:solidFill>
              </a:rPr>
              <a:t> аденовируса CELO. 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n-US" b="1" dirty="0">
              <a:solidFill>
                <a:srgbClr val="000000"/>
              </a:solidFill>
            </a:endParaRPr>
          </a:p>
          <a:p>
            <a:pPr algn="just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75" y="527423"/>
            <a:ext cx="3483045" cy="38376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173" name="Rectangle 339"/>
          <p:cNvSpPr>
            <a:spLocks noChangeArrowheads="1"/>
          </p:cNvSpPr>
          <p:nvPr/>
        </p:nvSpPr>
        <p:spPr bwMode="auto">
          <a:xfrm>
            <a:off x="3719513" y="-531440"/>
            <a:ext cx="115887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74" name="Rectangle 338"/>
          <p:cNvSpPr>
            <a:spLocks noChangeArrowheads="1"/>
          </p:cNvSpPr>
          <p:nvPr/>
        </p:nvSpPr>
        <p:spPr bwMode="auto">
          <a:xfrm>
            <a:off x="3605213" y="-531440"/>
            <a:ext cx="1143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75" name="Rectangle 337"/>
          <p:cNvSpPr>
            <a:spLocks noChangeArrowheads="1"/>
          </p:cNvSpPr>
          <p:nvPr/>
        </p:nvSpPr>
        <p:spPr bwMode="auto">
          <a:xfrm>
            <a:off x="3489325" y="-531440"/>
            <a:ext cx="1158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76" name="Rectangle 336"/>
          <p:cNvSpPr>
            <a:spLocks noChangeArrowheads="1"/>
          </p:cNvSpPr>
          <p:nvPr/>
        </p:nvSpPr>
        <p:spPr bwMode="auto">
          <a:xfrm>
            <a:off x="3375025" y="-531440"/>
            <a:ext cx="1143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77" name="Rectangle 335"/>
          <p:cNvSpPr>
            <a:spLocks noChangeArrowheads="1"/>
          </p:cNvSpPr>
          <p:nvPr/>
        </p:nvSpPr>
        <p:spPr bwMode="auto">
          <a:xfrm>
            <a:off x="3259138" y="-531440"/>
            <a:ext cx="115887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78" name="Rectangle 333"/>
          <p:cNvSpPr>
            <a:spLocks noChangeArrowheads="1"/>
          </p:cNvSpPr>
          <p:nvPr/>
        </p:nvSpPr>
        <p:spPr bwMode="auto">
          <a:xfrm>
            <a:off x="3028950" y="-531440"/>
            <a:ext cx="1158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79" name="Rectangle 332"/>
          <p:cNvSpPr>
            <a:spLocks noChangeArrowheads="1"/>
          </p:cNvSpPr>
          <p:nvPr/>
        </p:nvSpPr>
        <p:spPr bwMode="auto">
          <a:xfrm>
            <a:off x="2914650" y="-531440"/>
            <a:ext cx="1143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80" name="Rectangle 331"/>
          <p:cNvSpPr>
            <a:spLocks noChangeArrowheads="1"/>
          </p:cNvSpPr>
          <p:nvPr/>
        </p:nvSpPr>
        <p:spPr bwMode="auto">
          <a:xfrm>
            <a:off x="2798763" y="-531440"/>
            <a:ext cx="115887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81" name="Rectangle 330"/>
          <p:cNvSpPr>
            <a:spLocks noChangeArrowheads="1"/>
          </p:cNvSpPr>
          <p:nvPr/>
        </p:nvSpPr>
        <p:spPr bwMode="auto">
          <a:xfrm>
            <a:off x="2684463" y="-531440"/>
            <a:ext cx="1143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82" name="Rectangle 329"/>
          <p:cNvSpPr>
            <a:spLocks noChangeArrowheads="1"/>
          </p:cNvSpPr>
          <p:nvPr/>
        </p:nvSpPr>
        <p:spPr bwMode="auto">
          <a:xfrm>
            <a:off x="2568575" y="-531440"/>
            <a:ext cx="1158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83" name="Rectangle 328"/>
          <p:cNvSpPr>
            <a:spLocks noChangeArrowheads="1"/>
          </p:cNvSpPr>
          <p:nvPr/>
        </p:nvSpPr>
        <p:spPr bwMode="auto">
          <a:xfrm>
            <a:off x="2454275" y="-531440"/>
            <a:ext cx="1143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84" name="Rectangle 327"/>
          <p:cNvSpPr>
            <a:spLocks noChangeArrowheads="1"/>
          </p:cNvSpPr>
          <p:nvPr/>
        </p:nvSpPr>
        <p:spPr bwMode="auto">
          <a:xfrm>
            <a:off x="2338388" y="-531440"/>
            <a:ext cx="115887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85" name="Rectangle 326"/>
          <p:cNvSpPr>
            <a:spLocks noChangeArrowheads="1"/>
          </p:cNvSpPr>
          <p:nvPr/>
        </p:nvSpPr>
        <p:spPr bwMode="auto">
          <a:xfrm>
            <a:off x="2222500" y="-531440"/>
            <a:ext cx="1158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86" name="Rectangle 325"/>
          <p:cNvSpPr>
            <a:spLocks noChangeArrowheads="1"/>
          </p:cNvSpPr>
          <p:nvPr/>
        </p:nvSpPr>
        <p:spPr bwMode="auto">
          <a:xfrm>
            <a:off x="2108200" y="-531440"/>
            <a:ext cx="1143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87" name="Rectangle 324"/>
          <p:cNvSpPr>
            <a:spLocks noChangeArrowheads="1"/>
          </p:cNvSpPr>
          <p:nvPr/>
        </p:nvSpPr>
        <p:spPr bwMode="auto">
          <a:xfrm>
            <a:off x="1992313" y="-531440"/>
            <a:ext cx="115887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88" name="Rectangle 323"/>
          <p:cNvSpPr>
            <a:spLocks noChangeArrowheads="1"/>
          </p:cNvSpPr>
          <p:nvPr/>
        </p:nvSpPr>
        <p:spPr bwMode="auto">
          <a:xfrm>
            <a:off x="1878013" y="-531440"/>
            <a:ext cx="1143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89" name="Rectangle 322"/>
          <p:cNvSpPr>
            <a:spLocks noChangeArrowheads="1"/>
          </p:cNvSpPr>
          <p:nvPr/>
        </p:nvSpPr>
        <p:spPr bwMode="auto">
          <a:xfrm>
            <a:off x="1762125" y="-531440"/>
            <a:ext cx="1158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90" name="Rectangle 321"/>
          <p:cNvSpPr>
            <a:spLocks noChangeArrowheads="1"/>
          </p:cNvSpPr>
          <p:nvPr/>
        </p:nvSpPr>
        <p:spPr bwMode="auto">
          <a:xfrm>
            <a:off x="1647825" y="-531440"/>
            <a:ext cx="1143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rot="10800000" flipV="1">
            <a:off x="2051720" y="404664"/>
            <a:ext cx="503237" cy="215900"/>
          </a:xfrm>
          <a:prstGeom prst="straightConnector1">
            <a:avLst/>
          </a:prstGeom>
          <a:ln w="444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92" name="TextBox 24"/>
          <p:cNvSpPr txBox="1">
            <a:spLocks noChangeArrowheads="1"/>
          </p:cNvSpPr>
          <p:nvPr/>
        </p:nvSpPr>
        <p:spPr bwMode="auto">
          <a:xfrm>
            <a:off x="2627784" y="188640"/>
            <a:ext cx="69850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RGD</a:t>
            </a:r>
            <a:endParaRPr lang="ru-RU" dirty="0"/>
          </a:p>
        </p:txBody>
      </p:sp>
      <p:sp>
        <p:nvSpPr>
          <p:cNvPr id="7193" name="TextBox 27"/>
          <p:cNvSpPr txBox="1">
            <a:spLocks noChangeArrowheads="1"/>
          </p:cNvSpPr>
          <p:nvPr/>
        </p:nvSpPr>
        <p:spPr bwMode="auto">
          <a:xfrm>
            <a:off x="107950" y="232147"/>
            <a:ext cx="150495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Long fiber</a:t>
            </a:r>
          </a:p>
          <a:p>
            <a:r>
              <a:rPr lang="en-US"/>
              <a:t>knob domain</a:t>
            </a:r>
            <a:endParaRPr lang="ru-RU"/>
          </a:p>
        </p:txBody>
      </p:sp>
      <p:cxnSp>
        <p:nvCxnSpPr>
          <p:cNvPr id="29" name="Прямая со стрелкой 28"/>
          <p:cNvCxnSpPr/>
          <p:nvPr/>
        </p:nvCxnSpPr>
        <p:spPr>
          <a:xfrm flipH="1">
            <a:off x="611560" y="836712"/>
            <a:ext cx="176212" cy="504058"/>
          </a:xfrm>
          <a:prstGeom prst="straightConnector1">
            <a:avLst/>
          </a:prstGeom>
          <a:ln w="444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1547813" y="663947"/>
            <a:ext cx="287883" cy="28749"/>
          </a:xfrm>
          <a:prstGeom prst="straightConnector1">
            <a:avLst/>
          </a:prstGeom>
          <a:ln w="444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3635896" y="0"/>
            <a:ext cx="5508104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ru-RU" b="1" dirty="0" smtClean="0">
                <a:latin typeface="Arial" charset="0"/>
              </a:rPr>
              <a:t>Птичьи аденовирусы можно использовать в качестве векторов для генной терапии.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ru-RU" b="1" dirty="0" smtClean="0">
                <a:latin typeface="Arial" charset="0"/>
              </a:rPr>
              <a:t>	</a:t>
            </a:r>
            <a:r>
              <a:rPr lang="ru-RU" b="1" i="1" dirty="0" smtClean="0">
                <a:latin typeface="Arial" charset="0"/>
              </a:rPr>
              <a:t>Преимущества по сравнению с </a:t>
            </a:r>
            <a:r>
              <a:rPr lang="en-US" b="1" i="1" dirty="0" smtClean="0">
                <a:latin typeface="Arial" charset="0"/>
              </a:rPr>
              <a:t>a</a:t>
            </a:r>
            <a:r>
              <a:rPr lang="ru-RU" b="1" i="1" dirty="0" err="1" smtClean="0">
                <a:latin typeface="Arial" charset="0"/>
              </a:rPr>
              <a:t>деновирусами</a:t>
            </a:r>
            <a:r>
              <a:rPr lang="ru-RU" b="1" i="1" dirty="0" smtClean="0">
                <a:latin typeface="Arial" charset="0"/>
              </a:rPr>
              <a:t> человека: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ru-RU" b="1" dirty="0" smtClean="0">
                <a:latin typeface="Arial" charset="0"/>
              </a:rPr>
              <a:t>Вирус </a:t>
            </a:r>
            <a:r>
              <a:rPr lang="en-US" b="1" dirty="0" smtClean="0">
                <a:latin typeface="Arial" charset="0"/>
              </a:rPr>
              <a:t>CELO </a:t>
            </a:r>
            <a:r>
              <a:rPr lang="ru-RU" b="1" dirty="0" smtClean="0">
                <a:latin typeface="Arial" charset="0"/>
              </a:rPr>
              <a:t>(</a:t>
            </a:r>
            <a:r>
              <a:rPr lang="ru-RU" b="1" dirty="0">
                <a:latin typeface="Arial" charset="0"/>
              </a:rPr>
              <a:t>С</a:t>
            </a:r>
            <a:r>
              <a:rPr lang="en-US" b="1" dirty="0" err="1">
                <a:latin typeface="Arial" charset="0"/>
              </a:rPr>
              <a:t>hicken</a:t>
            </a:r>
            <a:r>
              <a:rPr lang="en-US" b="1" dirty="0">
                <a:latin typeface="Arial" charset="0"/>
              </a:rPr>
              <a:t> Embryo Lethal Orphan</a:t>
            </a:r>
            <a:r>
              <a:rPr lang="ru-RU" dirty="0" smtClean="0"/>
              <a:t>) </a:t>
            </a:r>
            <a:r>
              <a:rPr lang="ru-RU" b="1" dirty="0" smtClean="0">
                <a:latin typeface="Arial" charset="0"/>
              </a:rPr>
              <a:t>можно наращивать в куриных эмбрионах </a:t>
            </a:r>
            <a:r>
              <a:rPr lang="en-US" b="1" dirty="0" smtClean="0">
                <a:latin typeface="Arial" charset="0"/>
              </a:rPr>
              <a:t>(</a:t>
            </a:r>
            <a:r>
              <a:rPr lang="ru-RU" b="1" dirty="0" smtClean="0">
                <a:latin typeface="Arial" charset="0"/>
              </a:rPr>
              <a:t>до 10</a:t>
            </a:r>
            <a:r>
              <a:rPr lang="ru-RU" b="1" baseline="30000" dirty="0" smtClean="0">
                <a:latin typeface="Arial" charset="0"/>
              </a:rPr>
              <a:t>12 </a:t>
            </a:r>
            <a:r>
              <a:rPr lang="ru-RU" b="1" dirty="0" smtClean="0">
                <a:latin typeface="Arial" charset="0"/>
              </a:rPr>
              <a:t>вирусных частиц на эмбрион</a:t>
            </a:r>
            <a:r>
              <a:rPr lang="en-US" b="1" dirty="0" smtClean="0">
                <a:latin typeface="Arial" charset="0"/>
              </a:rPr>
              <a:t>) </a:t>
            </a:r>
            <a:r>
              <a:rPr lang="ru-RU" b="1" dirty="0" smtClean="0">
                <a:latin typeface="Arial" charset="0"/>
              </a:rPr>
              <a:t>– это гораздо проще и дешевле, чем выращивание вирусов человека в культурах </a:t>
            </a:r>
            <a:r>
              <a:rPr lang="ru-RU" b="1" dirty="0" err="1" smtClean="0">
                <a:latin typeface="Arial" charset="0"/>
              </a:rPr>
              <a:t>эукариотических</a:t>
            </a:r>
            <a:r>
              <a:rPr lang="ru-RU" b="1" dirty="0" smtClean="0">
                <a:latin typeface="Arial" charset="0"/>
              </a:rPr>
              <a:t> клеток</a:t>
            </a:r>
            <a:r>
              <a:rPr lang="en-US" b="1" dirty="0" smtClean="0">
                <a:latin typeface="Arial" charset="0"/>
              </a:rPr>
              <a:t>. </a:t>
            </a:r>
            <a:endParaRPr lang="ru-RU" b="1" dirty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ru-RU" b="1" dirty="0" smtClean="0">
                <a:latin typeface="Arial" charset="0"/>
              </a:rPr>
              <a:t>На вирус </a:t>
            </a:r>
            <a:r>
              <a:rPr lang="en-US" b="1" dirty="0" smtClean="0">
                <a:latin typeface="Arial" charset="0"/>
              </a:rPr>
              <a:t>CELO </a:t>
            </a:r>
            <a:r>
              <a:rPr lang="ru-RU" b="1" dirty="0" smtClean="0">
                <a:latin typeface="Arial" charset="0"/>
              </a:rPr>
              <a:t>отсутствует первичная иммунная реакция, поскольку люди не инфицируются этим вирусом</a:t>
            </a:r>
            <a:r>
              <a:rPr lang="en-US" b="1" dirty="0" smtClean="0">
                <a:latin typeface="Arial" charset="0"/>
              </a:rPr>
              <a:t>. </a:t>
            </a:r>
            <a:endParaRPr lang="en-US" b="1" dirty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n-US" b="1" dirty="0" smtClean="0">
                <a:latin typeface="Arial" charset="0"/>
              </a:rPr>
              <a:t>CELO</a:t>
            </a:r>
            <a:r>
              <a:rPr lang="ru-RU" b="1" dirty="0" smtClean="0">
                <a:latin typeface="Arial" charset="0"/>
              </a:rPr>
              <a:t> не реплицируется в клетках человека и млекопитающих.</a:t>
            </a:r>
            <a:r>
              <a:rPr lang="en-US" b="1" dirty="0" smtClean="0">
                <a:latin typeface="Arial" charset="0"/>
              </a:rPr>
              <a:t> </a:t>
            </a:r>
            <a:endParaRPr lang="ru-RU" b="1" dirty="0" smtClean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ru-RU" b="1" dirty="0" smtClean="0">
                <a:latin typeface="Arial" charset="0"/>
              </a:rPr>
              <a:t>	</a:t>
            </a:r>
            <a:r>
              <a:rPr lang="ru-RU" b="1" i="1" dirty="0" smtClean="0">
                <a:latin typeface="Arial" charset="0"/>
              </a:rPr>
              <a:t>Недостаток: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ru-RU" b="1" dirty="0" smtClean="0">
                <a:latin typeface="Arial" charset="0"/>
              </a:rPr>
              <a:t>Вирус не способен проникать в некоторые типы клеток млекопитающих (клетки молочной железы).</a:t>
            </a:r>
            <a:endParaRPr lang="ru-RU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8832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303C9-FE37-47E0-AC4A-0EB9CA6C1BD5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  <p:pic>
        <p:nvPicPr>
          <p:cNvPr id="5" name="Picture 2" descr="http://www.scilogs.com/import-data/images/22/Lipins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32657"/>
            <a:ext cx="6120680" cy="5618784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7504" y="-99392"/>
            <a:ext cx="6120680" cy="648072"/>
          </a:xfrm>
        </p:spPr>
        <p:txBody>
          <a:bodyPr>
            <a:normAutofit/>
          </a:bodyPr>
          <a:lstStyle/>
          <a:p>
            <a:pPr algn="l"/>
            <a:r>
              <a:rPr lang="ru-RU" sz="2000" kern="0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 всё так просто…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2917" y="5947299"/>
            <a:ext cx="90604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kern="0" dirty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Лекарства для ЦНС в большинстве случаев удовлетворяют правилам </a:t>
            </a:r>
            <a:r>
              <a:rPr lang="ru-RU" kern="0" dirty="0" err="1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Липински</a:t>
            </a:r>
            <a:r>
              <a:rPr lang="ru-RU" kern="0" dirty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.</a:t>
            </a:r>
          </a:p>
          <a:p>
            <a:r>
              <a:rPr lang="ru-RU" kern="0" dirty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Антибактериальные препараты, как правило, более </a:t>
            </a:r>
            <a:r>
              <a:rPr lang="ru-RU" kern="0" dirty="0" err="1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гидрофильны</a:t>
            </a:r>
            <a:r>
              <a:rPr lang="ru-RU" kern="0" dirty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и большей мол. массы.</a:t>
            </a:r>
            <a:endParaRPr lang="ru-RU" kern="0" dirty="0">
              <a:solidFill>
                <a:srgbClr val="0066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Скругленный прямоугольник 115"/>
          <p:cNvSpPr/>
          <p:nvPr/>
        </p:nvSpPr>
        <p:spPr>
          <a:xfrm>
            <a:off x="4211960" y="908720"/>
            <a:ext cx="4608512" cy="331236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72008" y="3284984"/>
            <a:ext cx="3995936" cy="108012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91" name="Скругленный прямоугольник 90"/>
          <p:cNvSpPr/>
          <p:nvPr/>
        </p:nvSpPr>
        <p:spPr>
          <a:xfrm>
            <a:off x="72008" y="980728"/>
            <a:ext cx="3995936" cy="216024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72008" y="4509120"/>
            <a:ext cx="9071992" cy="86409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72008" y="5517232"/>
            <a:ext cx="6012160" cy="108012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grpSp>
        <p:nvGrpSpPr>
          <p:cNvPr id="2" name="Группа 86"/>
          <p:cNvGrpSpPr/>
          <p:nvPr/>
        </p:nvGrpSpPr>
        <p:grpSpPr>
          <a:xfrm>
            <a:off x="1403648" y="4674622"/>
            <a:ext cx="1539204" cy="584775"/>
            <a:chOff x="1619672" y="3933056"/>
            <a:chExt cx="1539204" cy="584775"/>
          </a:xfrm>
        </p:grpSpPr>
        <p:sp>
          <p:nvSpPr>
            <p:cNvPr id="40" name="Скругленный прямоугольник 39"/>
            <p:cNvSpPr/>
            <p:nvPr/>
          </p:nvSpPr>
          <p:spPr>
            <a:xfrm>
              <a:off x="1651339" y="3959950"/>
              <a:ext cx="1368152" cy="54868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619672" y="3933056"/>
              <a:ext cx="15392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Виртуальный</a:t>
              </a:r>
            </a:p>
            <a:p>
              <a:r>
                <a:rPr lang="en-US" sz="1600" dirty="0" smtClean="0"/>
                <a:t>c</a:t>
              </a:r>
              <a:r>
                <a:rPr lang="ru-RU" sz="1600" dirty="0" err="1" smtClean="0"/>
                <a:t>крининг</a:t>
              </a:r>
              <a:r>
                <a:rPr lang="ru-RU" sz="1600" dirty="0" smtClean="0"/>
                <a:t> (</a:t>
              </a:r>
              <a:r>
                <a:rPr lang="en-US" sz="1600" dirty="0" smtClean="0"/>
                <a:t>hits)</a:t>
              </a:r>
              <a:endParaRPr lang="ru-RU" sz="1600" dirty="0"/>
            </a:p>
          </p:txBody>
        </p:sp>
      </p:grpSp>
      <p:grpSp>
        <p:nvGrpSpPr>
          <p:cNvPr id="16" name="Группа 77"/>
          <p:cNvGrpSpPr/>
          <p:nvPr/>
        </p:nvGrpSpPr>
        <p:grpSpPr>
          <a:xfrm>
            <a:off x="4467524" y="4656402"/>
            <a:ext cx="2048692" cy="594284"/>
            <a:chOff x="4801470" y="3986844"/>
            <a:chExt cx="1832668" cy="594284"/>
          </a:xfrm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4860032" y="4005064"/>
              <a:ext cx="1368152" cy="576064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801470" y="3986844"/>
              <a:ext cx="18326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/>
                <a:t>Оптимизация </a:t>
              </a:r>
            </a:p>
            <a:p>
              <a:r>
                <a:rPr lang="ru-RU" sz="1600" dirty="0" smtClean="0"/>
                <a:t>прототипа</a:t>
              </a:r>
              <a:r>
                <a:rPr lang="en-US" sz="1600" dirty="0" smtClean="0"/>
                <a:t> (lead)</a:t>
              </a:r>
              <a:endParaRPr lang="ru-RU" sz="1600" dirty="0"/>
            </a:p>
          </p:txBody>
        </p:sp>
      </p:grpSp>
      <p:grpSp>
        <p:nvGrpSpPr>
          <p:cNvPr id="36" name="Группа 71"/>
          <p:cNvGrpSpPr/>
          <p:nvPr/>
        </p:nvGrpSpPr>
        <p:grpSpPr>
          <a:xfrm>
            <a:off x="683568" y="1362254"/>
            <a:ext cx="1440160" cy="584775"/>
            <a:chOff x="1547664" y="620688"/>
            <a:chExt cx="1440160" cy="584775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1547664" y="692696"/>
              <a:ext cx="1368152" cy="47667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556022" y="620688"/>
              <a:ext cx="143180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3</a:t>
              </a:r>
              <a:r>
                <a:rPr lang="en-US" sz="1600" dirty="0" smtClean="0"/>
                <a:t>D </a:t>
              </a:r>
              <a:r>
                <a:rPr lang="ru-RU" sz="1600" dirty="0" smtClean="0"/>
                <a:t>структура</a:t>
              </a:r>
            </a:p>
            <a:p>
              <a:r>
                <a:rPr lang="ru-RU" sz="1600" dirty="0" smtClean="0"/>
                <a:t>гомолога</a:t>
              </a:r>
              <a:endParaRPr lang="ru-RU" sz="1600" dirty="0"/>
            </a:p>
          </p:txBody>
        </p:sp>
      </p:grpSp>
      <p:grpSp>
        <p:nvGrpSpPr>
          <p:cNvPr id="46" name="Группа 72"/>
          <p:cNvGrpSpPr/>
          <p:nvPr/>
        </p:nvGrpSpPr>
        <p:grpSpPr>
          <a:xfrm>
            <a:off x="842799" y="2010326"/>
            <a:ext cx="1208921" cy="338554"/>
            <a:chOff x="1547664" y="1196752"/>
            <a:chExt cx="1208921" cy="338554"/>
          </a:xfrm>
        </p:grpSpPr>
        <p:sp>
          <p:nvSpPr>
            <p:cNvPr id="52" name="Скругленный прямоугольник 51"/>
            <p:cNvSpPr/>
            <p:nvPr/>
          </p:nvSpPr>
          <p:spPr>
            <a:xfrm>
              <a:off x="1547664" y="1268760"/>
              <a:ext cx="1152128" cy="216024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47664" y="1196752"/>
              <a:ext cx="120892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3</a:t>
              </a:r>
              <a:r>
                <a:rPr lang="en-US" sz="1600" dirty="0" smtClean="0"/>
                <a:t>D </a:t>
              </a:r>
              <a:r>
                <a:rPr lang="ru-RU" sz="1600" dirty="0" smtClean="0"/>
                <a:t>модель</a:t>
              </a:r>
            </a:p>
          </p:txBody>
        </p:sp>
      </p:grpSp>
      <p:grpSp>
        <p:nvGrpSpPr>
          <p:cNvPr id="47" name="Группа 80"/>
          <p:cNvGrpSpPr/>
          <p:nvPr/>
        </p:nvGrpSpPr>
        <p:grpSpPr>
          <a:xfrm>
            <a:off x="1547664" y="3789040"/>
            <a:ext cx="834587" cy="360040"/>
            <a:chOff x="1547664" y="2996952"/>
            <a:chExt cx="834587" cy="360040"/>
          </a:xfrm>
        </p:grpSpPr>
        <p:sp>
          <p:nvSpPr>
            <p:cNvPr id="43" name="Скругленный прямоугольник 42"/>
            <p:cNvSpPr/>
            <p:nvPr/>
          </p:nvSpPr>
          <p:spPr>
            <a:xfrm>
              <a:off x="1547664" y="2996952"/>
              <a:ext cx="792088" cy="36004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547664" y="2996952"/>
              <a:ext cx="8345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err="1" smtClean="0"/>
                <a:t>Докинг</a:t>
              </a:r>
              <a:endParaRPr lang="ru-RU" sz="1600" dirty="0"/>
            </a:p>
          </p:txBody>
        </p:sp>
      </p:grpSp>
      <p:grpSp>
        <p:nvGrpSpPr>
          <p:cNvPr id="48" name="Группа 79"/>
          <p:cNvGrpSpPr/>
          <p:nvPr/>
        </p:nvGrpSpPr>
        <p:grpSpPr>
          <a:xfrm>
            <a:off x="2555776" y="3636313"/>
            <a:ext cx="1008112" cy="584775"/>
            <a:chOff x="2843808" y="3010399"/>
            <a:chExt cx="1008112" cy="584775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2843808" y="3068960"/>
              <a:ext cx="1008112" cy="47667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870561" y="3010399"/>
              <a:ext cx="98135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/>
                <a:t>De Novo</a:t>
              </a:r>
            </a:p>
            <a:p>
              <a:r>
                <a:rPr lang="en-US" sz="1600" dirty="0" smtClean="0"/>
                <a:t>design</a:t>
              </a:r>
              <a:endParaRPr lang="ru-RU" sz="1600" dirty="0"/>
            </a:p>
          </p:txBody>
        </p:sp>
      </p:grpSp>
      <p:grpSp>
        <p:nvGrpSpPr>
          <p:cNvPr id="53" name="Группа 69"/>
          <p:cNvGrpSpPr/>
          <p:nvPr/>
        </p:nvGrpSpPr>
        <p:grpSpPr>
          <a:xfrm>
            <a:off x="4355976" y="1340768"/>
            <a:ext cx="1296144" cy="584775"/>
            <a:chOff x="4644008" y="620688"/>
            <a:chExt cx="1296144" cy="584775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4644008" y="692696"/>
              <a:ext cx="1224136" cy="476672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679871" y="620688"/>
              <a:ext cx="126028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Наработка </a:t>
              </a:r>
            </a:p>
            <a:p>
              <a:r>
                <a:rPr lang="ru-RU" sz="1600" dirty="0" smtClean="0"/>
                <a:t>белка</a:t>
              </a:r>
              <a:endParaRPr lang="ru-RU" sz="1600" dirty="0"/>
            </a:p>
          </p:txBody>
        </p:sp>
      </p:grpSp>
      <p:grpSp>
        <p:nvGrpSpPr>
          <p:cNvPr id="54" name="Группа 68"/>
          <p:cNvGrpSpPr/>
          <p:nvPr/>
        </p:nvGrpSpPr>
        <p:grpSpPr>
          <a:xfrm>
            <a:off x="4283968" y="2268161"/>
            <a:ext cx="1524072" cy="584775"/>
            <a:chOff x="4644008" y="1196752"/>
            <a:chExt cx="1524072" cy="584775"/>
          </a:xfrm>
        </p:grpSpPr>
        <p:sp>
          <p:nvSpPr>
            <p:cNvPr id="49" name="Скругленный прямоугольник 48"/>
            <p:cNvSpPr/>
            <p:nvPr/>
          </p:nvSpPr>
          <p:spPr>
            <a:xfrm>
              <a:off x="4644008" y="1196752"/>
              <a:ext cx="1512168" cy="576064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644008" y="1196752"/>
              <a:ext cx="15240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Расшифровка</a:t>
              </a:r>
            </a:p>
            <a:p>
              <a:r>
                <a:rPr lang="ru-RU" sz="1600" dirty="0" smtClean="0"/>
                <a:t>структуры</a:t>
              </a:r>
              <a:endParaRPr lang="ru-RU" sz="1600" dirty="0"/>
            </a:p>
          </p:txBody>
        </p:sp>
      </p:grpSp>
      <p:grpSp>
        <p:nvGrpSpPr>
          <p:cNvPr id="55" name="Группа 67"/>
          <p:cNvGrpSpPr/>
          <p:nvPr/>
        </p:nvGrpSpPr>
        <p:grpSpPr>
          <a:xfrm>
            <a:off x="5796136" y="1445875"/>
            <a:ext cx="1512168" cy="830997"/>
            <a:chOff x="6228184" y="620688"/>
            <a:chExt cx="1512168" cy="830997"/>
          </a:xfrm>
        </p:grpSpPr>
        <p:sp>
          <p:nvSpPr>
            <p:cNvPr id="60" name="Скругленный прямоугольник 59"/>
            <p:cNvSpPr/>
            <p:nvPr/>
          </p:nvSpPr>
          <p:spPr>
            <a:xfrm>
              <a:off x="6228184" y="620688"/>
              <a:ext cx="1512168" cy="792088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249046" y="620688"/>
              <a:ext cx="149130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Метод </a:t>
              </a:r>
            </a:p>
            <a:p>
              <a:r>
                <a:rPr lang="ru-RU" sz="1600" dirty="0" smtClean="0"/>
                <a:t>тестирования</a:t>
              </a:r>
            </a:p>
            <a:p>
              <a:r>
                <a:rPr lang="ru-RU" sz="1600" dirty="0" smtClean="0"/>
                <a:t>активности</a:t>
              </a:r>
              <a:endParaRPr lang="ru-RU" sz="1600" dirty="0"/>
            </a:p>
          </p:txBody>
        </p:sp>
      </p:grpSp>
      <p:grpSp>
        <p:nvGrpSpPr>
          <p:cNvPr id="57" name="Группа 65"/>
          <p:cNvGrpSpPr/>
          <p:nvPr/>
        </p:nvGrpSpPr>
        <p:grpSpPr>
          <a:xfrm>
            <a:off x="7092280" y="3172635"/>
            <a:ext cx="1527085" cy="832429"/>
            <a:chOff x="7038492" y="2020507"/>
            <a:chExt cx="1527085" cy="832429"/>
          </a:xfrm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7092280" y="2060848"/>
              <a:ext cx="1368152" cy="792088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038492" y="2020507"/>
              <a:ext cx="152708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Высоко-</a:t>
              </a:r>
            </a:p>
            <a:p>
              <a:r>
                <a:rPr lang="ru-RU" sz="1600" dirty="0" smtClean="0"/>
                <a:t>эффективный</a:t>
              </a:r>
            </a:p>
            <a:p>
              <a:r>
                <a:rPr lang="ru-RU" sz="1600" dirty="0" smtClean="0"/>
                <a:t>скрининг</a:t>
              </a:r>
              <a:endParaRPr lang="ru-RU" sz="1600" dirty="0"/>
            </a:p>
          </p:txBody>
        </p:sp>
      </p:grpSp>
      <p:grpSp>
        <p:nvGrpSpPr>
          <p:cNvPr id="64" name="Группа 66"/>
          <p:cNvGrpSpPr/>
          <p:nvPr/>
        </p:nvGrpSpPr>
        <p:grpSpPr>
          <a:xfrm>
            <a:off x="7092280" y="2340169"/>
            <a:ext cx="1671163" cy="584775"/>
            <a:chOff x="7077301" y="1404065"/>
            <a:chExt cx="1671163" cy="584775"/>
          </a:xfrm>
        </p:grpSpPr>
        <p:sp>
          <p:nvSpPr>
            <p:cNvPr id="59" name="Скругленный прямоугольник 58"/>
            <p:cNvSpPr/>
            <p:nvPr/>
          </p:nvSpPr>
          <p:spPr>
            <a:xfrm>
              <a:off x="7092280" y="1412776"/>
              <a:ext cx="1656184" cy="576064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77301" y="1404065"/>
              <a:ext cx="16711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Комбинаторная</a:t>
              </a:r>
            </a:p>
            <a:p>
              <a:r>
                <a:rPr lang="ru-RU" sz="1600" dirty="0" smtClean="0"/>
                <a:t>химия</a:t>
              </a:r>
              <a:endParaRPr lang="ru-RU" sz="1600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730064" y="6237312"/>
            <a:ext cx="25539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/>
              <a:t>Ligand</a:t>
            </a:r>
            <a:r>
              <a:rPr lang="en-US" sz="1600" i="1" dirty="0" smtClean="0"/>
              <a:t>-based</a:t>
            </a:r>
            <a:r>
              <a:rPr lang="ru-RU" sz="1600" i="1" dirty="0" smtClean="0"/>
              <a:t> </a:t>
            </a:r>
            <a:r>
              <a:rPr lang="en-US" sz="1600" i="1" dirty="0" smtClean="0"/>
              <a:t>drug design</a:t>
            </a:r>
            <a:endParaRPr lang="ru-RU" sz="1600" i="1" dirty="0"/>
          </a:p>
        </p:txBody>
      </p:sp>
      <p:grpSp>
        <p:nvGrpSpPr>
          <p:cNvPr id="65" name="Группа 78"/>
          <p:cNvGrpSpPr/>
          <p:nvPr/>
        </p:nvGrpSpPr>
        <p:grpSpPr>
          <a:xfrm>
            <a:off x="2915816" y="4665911"/>
            <a:ext cx="1515736" cy="584775"/>
            <a:chOff x="3203848" y="3996353"/>
            <a:chExt cx="1515736" cy="584775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3203848" y="4005064"/>
              <a:ext cx="1512168" cy="576064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203848" y="3996353"/>
              <a:ext cx="15157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Тестирование</a:t>
              </a:r>
            </a:p>
            <a:p>
              <a:r>
                <a:rPr lang="ru-RU" sz="1600" dirty="0" smtClean="0"/>
                <a:t>активности</a:t>
              </a:r>
              <a:endParaRPr lang="ru-RU" sz="1600" dirty="0"/>
            </a:p>
          </p:txBody>
        </p:sp>
      </p:grpSp>
      <p:grpSp>
        <p:nvGrpSpPr>
          <p:cNvPr id="66" name="Группа 87"/>
          <p:cNvGrpSpPr/>
          <p:nvPr/>
        </p:nvGrpSpPr>
        <p:grpSpPr>
          <a:xfrm>
            <a:off x="6156176" y="4674622"/>
            <a:ext cx="1440160" cy="584775"/>
            <a:chOff x="6228184" y="4005064"/>
            <a:chExt cx="1440160" cy="584775"/>
          </a:xfrm>
        </p:grpSpPr>
        <p:sp>
          <p:nvSpPr>
            <p:cNvPr id="62" name="Скругленный прямоугольник 61"/>
            <p:cNvSpPr/>
            <p:nvPr/>
          </p:nvSpPr>
          <p:spPr>
            <a:xfrm>
              <a:off x="6228184" y="4005064"/>
              <a:ext cx="1368152" cy="576064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273410" y="4005064"/>
              <a:ext cx="13949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Химический </a:t>
              </a:r>
            </a:p>
            <a:p>
              <a:r>
                <a:rPr lang="ru-RU" sz="1600" dirty="0" smtClean="0"/>
                <a:t>синтез</a:t>
              </a:r>
              <a:endParaRPr lang="ru-RU" sz="1600" dirty="0"/>
            </a:p>
          </p:txBody>
        </p:sp>
      </p:grpSp>
      <p:grpSp>
        <p:nvGrpSpPr>
          <p:cNvPr id="67" name="Группа 75"/>
          <p:cNvGrpSpPr/>
          <p:nvPr/>
        </p:nvGrpSpPr>
        <p:grpSpPr>
          <a:xfrm>
            <a:off x="7592768" y="4674622"/>
            <a:ext cx="1515736" cy="584775"/>
            <a:chOff x="7628264" y="4005064"/>
            <a:chExt cx="1515736" cy="584775"/>
          </a:xfrm>
        </p:grpSpPr>
        <p:sp>
          <p:nvSpPr>
            <p:cNvPr id="63" name="Скругленный прямоугольник 62"/>
            <p:cNvSpPr/>
            <p:nvPr/>
          </p:nvSpPr>
          <p:spPr>
            <a:xfrm>
              <a:off x="7631832" y="4005064"/>
              <a:ext cx="1512168" cy="576064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628264" y="4005064"/>
              <a:ext cx="15157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Тестирование</a:t>
              </a:r>
            </a:p>
            <a:p>
              <a:r>
                <a:rPr lang="ru-RU" sz="1600" dirty="0" smtClean="0"/>
                <a:t>активности</a:t>
              </a:r>
              <a:endParaRPr lang="ru-RU" sz="1600" dirty="0"/>
            </a:p>
          </p:txBody>
        </p:sp>
      </p:grpSp>
      <p:grpSp>
        <p:nvGrpSpPr>
          <p:cNvPr id="68" name="Группа 74"/>
          <p:cNvGrpSpPr/>
          <p:nvPr/>
        </p:nvGrpSpPr>
        <p:grpSpPr>
          <a:xfrm>
            <a:off x="7524328" y="5949280"/>
            <a:ext cx="1512168" cy="864096"/>
            <a:chOff x="7308304" y="5013176"/>
            <a:chExt cx="1512168" cy="864096"/>
          </a:xfrm>
        </p:grpSpPr>
        <p:sp>
          <p:nvSpPr>
            <p:cNvPr id="50" name="Скругленный прямоугольник 49"/>
            <p:cNvSpPr/>
            <p:nvPr/>
          </p:nvSpPr>
          <p:spPr>
            <a:xfrm>
              <a:off x="7308304" y="5013176"/>
              <a:ext cx="1512168" cy="864096"/>
            </a:xfrm>
            <a:prstGeom prst="roundRect">
              <a:avLst/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308304" y="5013176"/>
              <a:ext cx="148681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err="1" smtClean="0"/>
                <a:t>Доклиника</a:t>
              </a:r>
              <a:r>
                <a:rPr lang="ru-RU" sz="1600" dirty="0" smtClean="0"/>
                <a:t>,</a:t>
              </a:r>
            </a:p>
            <a:p>
              <a:r>
                <a:rPr lang="ru-RU" sz="1600" dirty="0" smtClean="0"/>
                <a:t>клиника, </a:t>
              </a:r>
            </a:p>
            <a:p>
              <a:r>
                <a:rPr lang="ru-RU" sz="1600" dirty="0" smtClean="0"/>
                <a:t>производство</a:t>
              </a:r>
              <a:endParaRPr lang="ru-RU" sz="1600" dirty="0"/>
            </a:p>
          </p:txBody>
        </p:sp>
      </p:grpSp>
      <p:sp>
        <p:nvSpPr>
          <p:cNvPr id="93" name="Стрелка вправо 92"/>
          <p:cNvSpPr/>
          <p:nvPr/>
        </p:nvSpPr>
        <p:spPr>
          <a:xfrm rot="5400000">
            <a:off x="1295636" y="1907722"/>
            <a:ext cx="216024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98" name="Стрелка вправо 97"/>
          <p:cNvSpPr/>
          <p:nvPr/>
        </p:nvSpPr>
        <p:spPr>
          <a:xfrm rot="5400000">
            <a:off x="1691680" y="4365104"/>
            <a:ext cx="576064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0" name="Стрелка вправо 99"/>
          <p:cNvSpPr/>
          <p:nvPr/>
        </p:nvSpPr>
        <p:spPr>
          <a:xfrm rot="10800000">
            <a:off x="2699792" y="4941168"/>
            <a:ext cx="274585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4" name="Стрелка вправо 103"/>
          <p:cNvSpPr/>
          <p:nvPr/>
        </p:nvSpPr>
        <p:spPr>
          <a:xfrm rot="5400000">
            <a:off x="408983" y="4378551"/>
            <a:ext cx="549170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5" name="Стрелка вправо 104"/>
          <p:cNvSpPr/>
          <p:nvPr/>
        </p:nvSpPr>
        <p:spPr>
          <a:xfrm rot="-5400000">
            <a:off x="431540" y="5337212"/>
            <a:ext cx="504056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6" name="Стрелка вправо 105"/>
          <p:cNvSpPr/>
          <p:nvPr/>
        </p:nvSpPr>
        <p:spPr>
          <a:xfrm rot="-5400000">
            <a:off x="2015716" y="5409220"/>
            <a:ext cx="504056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grpSp>
        <p:nvGrpSpPr>
          <p:cNvPr id="69" name="Группа 84"/>
          <p:cNvGrpSpPr/>
          <p:nvPr/>
        </p:nvGrpSpPr>
        <p:grpSpPr>
          <a:xfrm>
            <a:off x="1937671" y="5610726"/>
            <a:ext cx="1482201" cy="584775"/>
            <a:chOff x="1835696" y="4797152"/>
            <a:chExt cx="1482201" cy="584775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1835696" y="4869160"/>
              <a:ext cx="1368152" cy="47667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835696" y="4797152"/>
              <a:ext cx="148220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err="1" smtClean="0"/>
                <a:t>Фармакофор</a:t>
              </a:r>
              <a:r>
                <a:rPr lang="ru-RU" sz="1600" dirty="0" smtClean="0"/>
                <a:t>,</a:t>
              </a:r>
            </a:p>
            <a:p>
              <a:r>
                <a:rPr lang="ru-RU" sz="1600" dirty="0" err="1" smtClean="0"/>
                <a:t>докинг</a:t>
              </a:r>
              <a:endParaRPr lang="ru-RU" sz="1600" dirty="0"/>
            </a:p>
          </p:txBody>
        </p:sp>
      </p:grpSp>
      <p:grpSp>
        <p:nvGrpSpPr>
          <p:cNvPr id="70" name="Группа 83"/>
          <p:cNvGrpSpPr/>
          <p:nvPr/>
        </p:nvGrpSpPr>
        <p:grpSpPr>
          <a:xfrm>
            <a:off x="317395" y="5616134"/>
            <a:ext cx="1518301" cy="584775"/>
            <a:chOff x="359024" y="4725144"/>
            <a:chExt cx="1518301" cy="584775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395536" y="4797152"/>
              <a:ext cx="1440160" cy="47667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59024" y="4725144"/>
              <a:ext cx="151830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Модель сайта</a:t>
              </a:r>
            </a:p>
            <a:p>
              <a:r>
                <a:rPr lang="ru-RU" sz="1600" dirty="0" smtClean="0"/>
                <a:t>связывания</a:t>
              </a:r>
              <a:endParaRPr lang="ru-RU" sz="1600" dirty="0"/>
            </a:p>
          </p:txBody>
        </p:sp>
      </p:grpSp>
      <p:sp>
        <p:nvSpPr>
          <p:cNvPr id="108" name="Стрелка вправо 107"/>
          <p:cNvSpPr/>
          <p:nvPr/>
        </p:nvSpPr>
        <p:spPr>
          <a:xfrm>
            <a:off x="2771800" y="4797152"/>
            <a:ext cx="216024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grpSp>
        <p:nvGrpSpPr>
          <p:cNvPr id="71" name="Группа 70"/>
          <p:cNvGrpSpPr/>
          <p:nvPr/>
        </p:nvGrpSpPr>
        <p:grpSpPr>
          <a:xfrm>
            <a:off x="2316443" y="1362254"/>
            <a:ext cx="1431802" cy="584775"/>
            <a:chOff x="2964515" y="620688"/>
            <a:chExt cx="1431802" cy="584775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2987824" y="692696"/>
              <a:ext cx="1368152" cy="47667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964515" y="620688"/>
              <a:ext cx="143180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3</a:t>
              </a:r>
              <a:r>
                <a:rPr lang="en-US" sz="1600" dirty="0" smtClean="0"/>
                <a:t>D </a:t>
              </a:r>
              <a:r>
                <a:rPr lang="ru-RU" sz="1600" dirty="0" smtClean="0"/>
                <a:t>структура</a:t>
              </a:r>
            </a:p>
            <a:p>
              <a:r>
                <a:rPr lang="ru-RU" sz="1600" dirty="0" smtClean="0"/>
                <a:t>мишени</a:t>
              </a:r>
              <a:endParaRPr lang="ru-RU" sz="1600" dirty="0"/>
            </a:p>
          </p:txBody>
        </p:sp>
      </p:grpSp>
      <p:sp>
        <p:nvSpPr>
          <p:cNvPr id="110" name="Стрелка вправо 109"/>
          <p:cNvSpPr/>
          <p:nvPr/>
        </p:nvSpPr>
        <p:spPr>
          <a:xfrm>
            <a:off x="4355976" y="4869160"/>
            <a:ext cx="216024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11" name="Стрелка вправо 110"/>
          <p:cNvSpPr/>
          <p:nvPr/>
        </p:nvSpPr>
        <p:spPr>
          <a:xfrm rot="-5400000">
            <a:off x="4896036" y="5409220"/>
            <a:ext cx="504056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grpSp>
        <p:nvGrpSpPr>
          <p:cNvPr id="72" name="Группа 85"/>
          <p:cNvGrpSpPr/>
          <p:nvPr/>
        </p:nvGrpSpPr>
        <p:grpSpPr>
          <a:xfrm>
            <a:off x="4572000" y="5682734"/>
            <a:ext cx="1224136" cy="476672"/>
            <a:chOff x="4788024" y="4797152"/>
            <a:chExt cx="1224136" cy="476672"/>
          </a:xfrm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4788024" y="4797152"/>
              <a:ext cx="1224136" cy="47667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860032" y="4869160"/>
              <a:ext cx="8324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/>
                <a:t> </a:t>
              </a:r>
              <a:r>
                <a:rPr lang="ru-RU" sz="1600" dirty="0" smtClean="0"/>
                <a:t>   </a:t>
              </a:r>
              <a:r>
                <a:rPr lang="en-US" sz="1600" dirty="0" smtClean="0"/>
                <a:t>QSAR</a:t>
              </a:r>
              <a:endParaRPr lang="ru-RU" sz="1600" dirty="0" smtClean="0"/>
            </a:p>
          </p:txBody>
        </p:sp>
      </p:grpSp>
      <p:cxnSp>
        <p:nvCxnSpPr>
          <p:cNvPr id="113" name="Прямая со стрелкой 112"/>
          <p:cNvCxnSpPr/>
          <p:nvPr/>
        </p:nvCxnSpPr>
        <p:spPr>
          <a:xfrm flipH="1">
            <a:off x="4355976" y="2204864"/>
            <a:ext cx="2278684" cy="2520280"/>
          </a:xfrm>
          <a:prstGeom prst="straightConnector1">
            <a:avLst/>
          </a:prstGeom>
          <a:ln w="57150">
            <a:solidFill>
              <a:srgbClr val="FF69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Стрелка вправо 117"/>
          <p:cNvSpPr/>
          <p:nvPr/>
        </p:nvSpPr>
        <p:spPr>
          <a:xfrm rot="5400000">
            <a:off x="4752020" y="2011397"/>
            <a:ext cx="360040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grpSp>
        <p:nvGrpSpPr>
          <p:cNvPr id="73" name="Группа 64"/>
          <p:cNvGrpSpPr/>
          <p:nvPr/>
        </p:nvGrpSpPr>
        <p:grpSpPr>
          <a:xfrm>
            <a:off x="4283968" y="3204265"/>
            <a:ext cx="1512168" cy="584775"/>
            <a:chOff x="4716016" y="2060848"/>
            <a:chExt cx="1512168" cy="584775"/>
          </a:xfrm>
        </p:grpSpPr>
        <p:sp>
          <p:nvSpPr>
            <p:cNvPr id="56" name="Скругленный прямоугольник 55"/>
            <p:cNvSpPr/>
            <p:nvPr/>
          </p:nvSpPr>
          <p:spPr>
            <a:xfrm>
              <a:off x="4716016" y="2060848"/>
              <a:ext cx="1440160" cy="576064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33250" y="2060848"/>
              <a:ext cx="13949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Химический </a:t>
              </a:r>
            </a:p>
            <a:p>
              <a:r>
                <a:rPr lang="ru-RU" sz="1600" dirty="0" smtClean="0"/>
                <a:t>синтез</a:t>
              </a:r>
              <a:endParaRPr lang="ru-RU" sz="1600" dirty="0"/>
            </a:p>
          </p:txBody>
        </p:sp>
      </p:grpSp>
      <p:sp>
        <p:nvSpPr>
          <p:cNvPr id="122" name="Стрелка вправо 121"/>
          <p:cNvSpPr/>
          <p:nvPr/>
        </p:nvSpPr>
        <p:spPr>
          <a:xfrm rot="5400000">
            <a:off x="7884368" y="5517232"/>
            <a:ext cx="720080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23" name="Стрелка вправо 122"/>
          <p:cNvSpPr/>
          <p:nvPr/>
        </p:nvSpPr>
        <p:spPr>
          <a:xfrm rot="5400000">
            <a:off x="7740352" y="2996952"/>
            <a:ext cx="288032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cxnSp>
        <p:nvCxnSpPr>
          <p:cNvPr id="124" name="Прямая со стрелкой 123"/>
          <p:cNvCxnSpPr/>
          <p:nvPr/>
        </p:nvCxnSpPr>
        <p:spPr>
          <a:xfrm flipH="1">
            <a:off x="755576" y="2276872"/>
            <a:ext cx="648072" cy="1512168"/>
          </a:xfrm>
          <a:prstGeom prst="straightConnector1">
            <a:avLst/>
          </a:prstGeom>
          <a:ln w="57150">
            <a:solidFill>
              <a:srgbClr val="FF69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Группа 63"/>
          <p:cNvGrpSpPr/>
          <p:nvPr/>
        </p:nvGrpSpPr>
        <p:grpSpPr>
          <a:xfrm>
            <a:off x="323528" y="2492896"/>
            <a:ext cx="1224136" cy="584775"/>
            <a:chOff x="251520" y="631069"/>
            <a:chExt cx="1224136" cy="593618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51520" y="692696"/>
              <a:ext cx="1224136" cy="47667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1520" y="631069"/>
              <a:ext cx="1219501" cy="5936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Известные</a:t>
              </a:r>
            </a:p>
            <a:p>
              <a:r>
                <a:rPr lang="ru-RU" sz="1600" dirty="0" err="1" smtClean="0"/>
                <a:t>лиганды</a:t>
              </a:r>
              <a:endParaRPr lang="ru-RU" sz="1600" dirty="0" smtClean="0"/>
            </a:p>
          </p:txBody>
        </p:sp>
      </p:grpSp>
      <p:cxnSp>
        <p:nvCxnSpPr>
          <p:cNvPr id="126" name="Прямая со стрелкой 125"/>
          <p:cNvCxnSpPr/>
          <p:nvPr/>
        </p:nvCxnSpPr>
        <p:spPr>
          <a:xfrm flipH="1">
            <a:off x="755576" y="1916832"/>
            <a:ext cx="2160240" cy="1872208"/>
          </a:xfrm>
          <a:prstGeom prst="straightConnector1">
            <a:avLst/>
          </a:prstGeom>
          <a:ln w="57150">
            <a:solidFill>
              <a:srgbClr val="FF69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 стрелкой 127"/>
          <p:cNvCxnSpPr>
            <a:stCxn id="21" idx="3"/>
            <a:endCxn id="56" idx="1"/>
          </p:cNvCxnSpPr>
          <p:nvPr/>
        </p:nvCxnSpPr>
        <p:spPr>
          <a:xfrm flipV="1">
            <a:off x="3563888" y="3492297"/>
            <a:ext cx="720080" cy="436404"/>
          </a:xfrm>
          <a:prstGeom prst="straightConnector1">
            <a:avLst/>
          </a:prstGeom>
          <a:ln w="57150">
            <a:solidFill>
              <a:srgbClr val="FF69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 стрелкой 130"/>
          <p:cNvCxnSpPr>
            <a:stCxn id="9" idx="1"/>
          </p:cNvCxnSpPr>
          <p:nvPr/>
        </p:nvCxnSpPr>
        <p:spPr>
          <a:xfrm flipH="1" flipV="1">
            <a:off x="2915816" y="1916832"/>
            <a:ext cx="1368152" cy="643717"/>
          </a:xfrm>
          <a:prstGeom prst="straightConnector1">
            <a:avLst/>
          </a:prstGeom>
          <a:ln w="57150">
            <a:solidFill>
              <a:srgbClr val="FF69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Скругленная соединительная линия 135"/>
          <p:cNvCxnSpPr>
            <a:stCxn id="122" idx="1"/>
            <a:endCxn id="111" idx="3"/>
          </p:cNvCxnSpPr>
          <p:nvPr/>
        </p:nvCxnSpPr>
        <p:spPr>
          <a:xfrm rot="16200000" flipV="1">
            <a:off x="6696236" y="3681028"/>
            <a:ext cx="12700" cy="3096344"/>
          </a:xfrm>
          <a:prstGeom prst="curvedConnector3">
            <a:avLst>
              <a:gd name="adj1" fmla="val -1099835"/>
            </a:avLst>
          </a:prstGeom>
          <a:ln w="57150">
            <a:solidFill>
              <a:srgbClr val="FF690D"/>
            </a:solidFill>
            <a:headEnd type="none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Скругленная соединительная линия 139"/>
          <p:cNvCxnSpPr>
            <a:stCxn id="7" idx="1"/>
            <a:endCxn id="24" idx="1"/>
          </p:cNvCxnSpPr>
          <p:nvPr/>
        </p:nvCxnSpPr>
        <p:spPr>
          <a:xfrm rot="10800000" flipV="1">
            <a:off x="317396" y="2785284"/>
            <a:ext cx="6133" cy="3123238"/>
          </a:xfrm>
          <a:prstGeom prst="curvedConnector3">
            <a:avLst>
              <a:gd name="adj1" fmla="val 4923660"/>
            </a:avLst>
          </a:prstGeom>
          <a:ln w="57150">
            <a:solidFill>
              <a:srgbClr val="FF69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Группа 82"/>
          <p:cNvGrpSpPr/>
          <p:nvPr/>
        </p:nvGrpSpPr>
        <p:grpSpPr>
          <a:xfrm>
            <a:off x="107504" y="4665911"/>
            <a:ext cx="1306961" cy="584775"/>
            <a:chOff x="467544" y="3861048"/>
            <a:chExt cx="1306961" cy="584775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467544" y="3933056"/>
              <a:ext cx="1224136" cy="47667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67544" y="3861048"/>
              <a:ext cx="13069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Сайт</a:t>
              </a:r>
            </a:p>
            <a:p>
              <a:r>
                <a:rPr lang="ru-RU" sz="1600" dirty="0" smtClean="0"/>
                <a:t>связывания</a:t>
              </a:r>
              <a:endParaRPr lang="ru-RU" sz="1600" dirty="0"/>
            </a:p>
          </p:txBody>
        </p:sp>
      </p:grpSp>
      <p:grpSp>
        <p:nvGrpSpPr>
          <p:cNvPr id="76" name="Группа 81"/>
          <p:cNvGrpSpPr/>
          <p:nvPr/>
        </p:nvGrpSpPr>
        <p:grpSpPr>
          <a:xfrm>
            <a:off x="107504" y="3636313"/>
            <a:ext cx="1152128" cy="584775"/>
            <a:chOff x="323528" y="2996952"/>
            <a:chExt cx="1152128" cy="584775"/>
          </a:xfrm>
        </p:grpSpPr>
        <p:sp>
          <p:nvSpPr>
            <p:cNvPr id="44" name="Скругленный прямоугольник 43"/>
            <p:cNvSpPr/>
            <p:nvPr/>
          </p:nvSpPr>
          <p:spPr>
            <a:xfrm>
              <a:off x="323528" y="3068960"/>
              <a:ext cx="1152128" cy="47667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23528" y="2996952"/>
              <a:ext cx="114646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Анализ</a:t>
              </a:r>
            </a:p>
            <a:p>
              <a:r>
                <a:rPr lang="ru-RU" sz="1600" dirty="0" smtClean="0"/>
                <a:t>структуры</a:t>
              </a:r>
              <a:endParaRPr lang="ru-RU" sz="1600" dirty="0"/>
            </a:p>
          </p:txBody>
        </p:sp>
      </p:grpSp>
      <p:cxnSp>
        <p:nvCxnSpPr>
          <p:cNvPr id="147" name="Прямая со стрелкой 146"/>
          <p:cNvCxnSpPr>
            <a:endCxn id="26" idx="0"/>
          </p:cNvCxnSpPr>
          <p:nvPr/>
        </p:nvCxnSpPr>
        <p:spPr>
          <a:xfrm flipH="1">
            <a:off x="3673684" y="3789040"/>
            <a:ext cx="1258356" cy="876871"/>
          </a:xfrm>
          <a:prstGeom prst="straightConnector1">
            <a:avLst/>
          </a:prstGeom>
          <a:ln w="57150">
            <a:solidFill>
              <a:srgbClr val="FF69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Прямая со стрелкой 151"/>
          <p:cNvCxnSpPr>
            <a:stCxn id="32" idx="2"/>
          </p:cNvCxnSpPr>
          <p:nvPr/>
        </p:nvCxnSpPr>
        <p:spPr>
          <a:xfrm flipH="1">
            <a:off x="2987824" y="908720"/>
            <a:ext cx="1260140" cy="522276"/>
          </a:xfrm>
          <a:prstGeom prst="straightConnector1">
            <a:avLst/>
          </a:prstGeom>
          <a:ln w="57150">
            <a:solidFill>
              <a:srgbClr val="FF69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я со стрелкой 154"/>
          <p:cNvCxnSpPr>
            <a:stCxn id="32" idx="2"/>
          </p:cNvCxnSpPr>
          <p:nvPr/>
        </p:nvCxnSpPr>
        <p:spPr>
          <a:xfrm>
            <a:off x="4247964" y="908720"/>
            <a:ext cx="900100" cy="504056"/>
          </a:xfrm>
          <a:prstGeom prst="straightConnector1">
            <a:avLst/>
          </a:prstGeom>
          <a:ln w="57150">
            <a:solidFill>
              <a:srgbClr val="FF69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Прямая со стрелкой 160"/>
          <p:cNvCxnSpPr>
            <a:endCxn id="10" idx="1"/>
          </p:cNvCxnSpPr>
          <p:nvPr/>
        </p:nvCxnSpPr>
        <p:spPr>
          <a:xfrm>
            <a:off x="5508104" y="1628800"/>
            <a:ext cx="308894" cy="232574"/>
          </a:xfrm>
          <a:prstGeom prst="straightConnector1">
            <a:avLst/>
          </a:prstGeom>
          <a:ln w="57150">
            <a:solidFill>
              <a:srgbClr val="FF69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Прямая со стрелкой 163"/>
          <p:cNvCxnSpPr>
            <a:stCxn id="12" idx="2"/>
          </p:cNvCxnSpPr>
          <p:nvPr/>
        </p:nvCxnSpPr>
        <p:spPr>
          <a:xfrm flipH="1">
            <a:off x="5076056" y="4003632"/>
            <a:ext cx="2779767" cy="649504"/>
          </a:xfrm>
          <a:prstGeom prst="straightConnector1">
            <a:avLst/>
          </a:prstGeom>
          <a:ln w="57150">
            <a:solidFill>
              <a:srgbClr val="FF69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Группа 73"/>
          <p:cNvGrpSpPr/>
          <p:nvPr/>
        </p:nvGrpSpPr>
        <p:grpSpPr>
          <a:xfrm>
            <a:off x="3779912" y="432048"/>
            <a:ext cx="983940" cy="476672"/>
            <a:chOff x="4067944" y="0"/>
            <a:chExt cx="983940" cy="476672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4067944" y="0"/>
              <a:ext cx="936104" cy="476672"/>
            </a:xfrm>
            <a:prstGeom prst="roundRect">
              <a:avLst/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080143" y="44624"/>
              <a:ext cx="9717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Мишень</a:t>
              </a:r>
              <a:endParaRPr lang="ru-RU" sz="1600" dirty="0"/>
            </a:p>
          </p:txBody>
        </p:sp>
      </p:grpSp>
      <p:cxnSp>
        <p:nvCxnSpPr>
          <p:cNvPr id="167" name="Прямая со стрелкой 166"/>
          <p:cNvCxnSpPr/>
          <p:nvPr/>
        </p:nvCxnSpPr>
        <p:spPr>
          <a:xfrm>
            <a:off x="2915816" y="1947029"/>
            <a:ext cx="144016" cy="1770003"/>
          </a:xfrm>
          <a:prstGeom prst="straightConnector1">
            <a:avLst/>
          </a:prstGeom>
          <a:ln w="57150">
            <a:solidFill>
              <a:srgbClr val="FF69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259632" y="3234462"/>
            <a:ext cx="27735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Structure-based drug design</a:t>
            </a:r>
            <a:endParaRPr lang="ru-RU" sz="1600" i="1" dirty="0"/>
          </a:p>
        </p:txBody>
      </p:sp>
      <p:sp>
        <p:nvSpPr>
          <p:cNvPr id="177" name="Стрелка вправо 176"/>
          <p:cNvSpPr/>
          <p:nvPr/>
        </p:nvSpPr>
        <p:spPr>
          <a:xfrm>
            <a:off x="6012160" y="4887380"/>
            <a:ext cx="216024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78" name="Стрелка вправо 177"/>
          <p:cNvSpPr/>
          <p:nvPr/>
        </p:nvSpPr>
        <p:spPr>
          <a:xfrm>
            <a:off x="7452320" y="4941168"/>
            <a:ext cx="216024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79" name="Стрелка вправо 178"/>
          <p:cNvSpPr/>
          <p:nvPr/>
        </p:nvSpPr>
        <p:spPr>
          <a:xfrm>
            <a:off x="1259632" y="4896054"/>
            <a:ext cx="216024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86" name="Rectangle 2"/>
          <p:cNvSpPr txBox="1">
            <a:spLocks noChangeArrowheads="1"/>
          </p:cNvSpPr>
          <p:nvPr/>
        </p:nvSpPr>
        <p:spPr bwMode="auto">
          <a:xfrm>
            <a:off x="0" y="-387424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/>
            </a:pPr>
            <a:r>
              <a:rPr lang="ru-RU" sz="2000" kern="0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Основные стратегии, используемые при компьютерной разработке лекарств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0066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4" name="Овал 113"/>
          <p:cNvSpPr/>
          <p:nvPr/>
        </p:nvSpPr>
        <p:spPr>
          <a:xfrm>
            <a:off x="2411760" y="3573016"/>
            <a:ext cx="1224136" cy="720080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7" name="Прямая со стрелкой 116"/>
          <p:cNvCxnSpPr/>
          <p:nvPr/>
        </p:nvCxnSpPr>
        <p:spPr>
          <a:xfrm flipV="1">
            <a:off x="5004048" y="2636912"/>
            <a:ext cx="2088232" cy="2020579"/>
          </a:xfrm>
          <a:prstGeom prst="straightConnector1">
            <a:avLst/>
          </a:prstGeom>
          <a:ln w="57150">
            <a:solidFill>
              <a:srgbClr val="FF69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5521873" y="1074222"/>
            <a:ext cx="28469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/>
              <a:t>Экспериментальные </a:t>
            </a:r>
            <a:r>
              <a:rPr lang="ru-RU" sz="1600" i="1" dirty="0" smtClean="0"/>
              <a:t>подходы</a:t>
            </a:r>
            <a:endParaRPr lang="ru-RU" sz="1600" i="1" dirty="0"/>
          </a:p>
        </p:txBody>
      </p:sp>
      <p:sp>
        <p:nvSpPr>
          <p:cNvPr id="119" name="TextBox 118"/>
          <p:cNvSpPr txBox="1"/>
          <p:nvPr/>
        </p:nvSpPr>
        <p:spPr>
          <a:xfrm>
            <a:off x="323528" y="1052736"/>
            <a:ext cx="17493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/>
              <a:t>И</a:t>
            </a:r>
            <a:r>
              <a:rPr lang="ru-RU" sz="1600" i="1" dirty="0" smtClean="0"/>
              <a:t>сходные данные</a:t>
            </a:r>
            <a:endParaRPr lang="ru-RU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B858A2-5AE2-45F0-9333-F007E038DA77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  <p:pic>
        <p:nvPicPr>
          <p:cNvPr id="391178" name="Picture 10" descr="http://www.jscimedcentral.com/ChemicalEngineering/Articles/images/chemicalengineering-1-1004-g00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1293465"/>
            <a:ext cx="8279974" cy="479983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83568" y="476672"/>
            <a:ext cx="30622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Виртуальный скрининг</a:t>
            </a:r>
          </a:p>
          <a:p>
            <a:r>
              <a:rPr lang="ru-RU" dirty="0" smtClean="0"/>
              <a:t>с помощью молекулярного</a:t>
            </a:r>
          </a:p>
          <a:p>
            <a:r>
              <a:rPr lang="ru-RU" dirty="0" err="1" smtClean="0"/>
              <a:t>докинга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572000" y="478413"/>
            <a:ext cx="31341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Fragment based drug design</a:t>
            </a:r>
          </a:p>
          <a:p>
            <a:r>
              <a:rPr lang="en-US" dirty="0" smtClean="0"/>
              <a:t>(</a:t>
            </a:r>
            <a:r>
              <a:rPr lang="en-US" i="1" dirty="0" smtClean="0"/>
              <a:t>de novo</a:t>
            </a:r>
            <a:r>
              <a:rPr lang="en-US" dirty="0" smtClean="0"/>
              <a:t>)</a:t>
            </a:r>
            <a:endParaRPr lang="ru-RU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5934670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Fig from: Park S, Mann J, Li N (2013) Targeted Inhibitor Design: Lessons from Small Molecule Drug Design, Directed Evolution, and Vaccine Research. </a:t>
            </a:r>
            <a:r>
              <a:rPr lang="en-US" sz="1200" dirty="0" err="1" smtClean="0"/>
              <a:t>Chem</a:t>
            </a:r>
            <a:r>
              <a:rPr lang="en-US" sz="1200" dirty="0" smtClean="0"/>
              <a:t> Eng Process Tech 1: 1004.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Скругленный прямоугольник 115"/>
          <p:cNvSpPr/>
          <p:nvPr/>
        </p:nvSpPr>
        <p:spPr>
          <a:xfrm>
            <a:off x="4211960" y="908720"/>
            <a:ext cx="4608512" cy="331236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72008" y="3284984"/>
            <a:ext cx="3995936" cy="108012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91" name="Скругленный прямоугольник 90"/>
          <p:cNvSpPr/>
          <p:nvPr/>
        </p:nvSpPr>
        <p:spPr>
          <a:xfrm>
            <a:off x="72008" y="980728"/>
            <a:ext cx="3995936" cy="216024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72008" y="4509120"/>
            <a:ext cx="9071992" cy="86409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72008" y="5517232"/>
            <a:ext cx="6012160" cy="108012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grpSp>
        <p:nvGrpSpPr>
          <p:cNvPr id="2" name="Группа 86"/>
          <p:cNvGrpSpPr/>
          <p:nvPr/>
        </p:nvGrpSpPr>
        <p:grpSpPr>
          <a:xfrm>
            <a:off x="1403648" y="4674622"/>
            <a:ext cx="1539204" cy="584775"/>
            <a:chOff x="1619672" y="3933056"/>
            <a:chExt cx="1539204" cy="584775"/>
          </a:xfrm>
        </p:grpSpPr>
        <p:sp>
          <p:nvSpPr>
            <p:cNvPr id="40" name="Скругленный прямоугольник 39"/>
            <p:cNvSpPr/>
            <p:nvPr/>
          </p:nvSpPr>
          <p:spPr>
            <a:xfrm>
              <a:off x="1651339" y="3959950"/>
              <a:ext cx="1368152" cy="54868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619672" y="3933056"/>
              <a:ext cx="15392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Виртуальный</a:t>
              </a:r>
            </a:p>
            <a:p>
              <a:r>
                <a:rPr lang="en-US" sz="1600" dirty="0" smtClean="0"/>
                <a:t>c</a:t>
              </a:r>
              <a:r>
                <a:rPr lang="ru-RU" sz="1600" dirty="0" err="1" smtClean="0"/>
                <a:t>крининг</a:t>
              </a:r>
              <a:r>
                <a:rPr lang="ru-RU" sz="1600" dirty="0" smtClean="0"/>
                <a:t> (</a:t>
              </a:r>
              <a:r>
                <a:rPr lang="en-US" sz="1600" dirty="0" smtClean="0"/>
                <a:t>hits)</a:t>
              </a:r>
              <a:endParaRPr lang="ru-RU" sz="1600" dirty="0"/>
            </a:p>
          </p:txBody>
        </p:sp>
      </p:grpSp>
      <p:grpSp>
        <p:nvGrpSpPr>
          <p:cNvPr id="16" name="Группа 77"/>
          <p:cNvGrpSpPr/>
          <p:nvPr/>
        </p:nvGrpSpPr>
        <p:grpSpPr>
          <a:xfrm>
            <a:off x="4467524" y="4656402"/>
            <a:ext cx="2048692" cy="594284"/>
            <a:chOff x="4801470" y="3986844"/>
            <a:chExt cx="1832668" cy="594284"/>
          </a:xfrm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4860032" y="4005064"/>
              <a:ext cx="1368152" cy="576064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801470" y="3986844"/>
              <a:ext cx="18326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/>
                <a:t>Оптимизация </a:t>
              </a:r>
            </a:p>
            <a:p>
              <a:r>
                <a:rPr lang="ru-RU" sz="1600" dirty="0" smtClean="0"/>
                <a:t>прототипа</a:t>
              </a:r>
              <a:r>
                <a:rPr lang="en-US" sz="1600" dirty="0" smtClean="0"/>
                <a:t> (lead)</a:t>
              </a:r>
              <a:endParaRPr lang="ru-RU" sz="1600" dirty="0"/>
            </a:p>
          </p:txBody>
        </p:sp>
      </p:grpSp>
      <p:grpSp>
        <p:nvGrpSpPr>
          <p:cNvPr id="36" name="Группа 71"/>
          <p:cNvGrpSpPr/>
          <p:nvPr/>
        </p:nvGrpSpPr>
        <p:grpSpPr>
          <a:xfrm>
            <a:off x="683568" y="1362254"/>
            <a:ext cx="1440160" cy="584775"/>
            <a:chOff x="1547664" y="620688"/>
            <a:chExt cx="1440160" cy="584775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1547664" y="692696"/>
              <a:ext cx="1368152" cy="47667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556022" y="620688"/>
              <a:ext cx="143180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3</a:t>
              </a:r>
              <a:r>
                <a:rPr lang="en-US" sz="1600" dirty="0" smtClean="0"/>
                <a:t>D </a:t>
              </a:r>
              <a:r>
                <a:rPr lang="ru-RU" sz="1600" dirty="0" smtClean="0"/>
                <a:t>структура</a:t>
              </a:r>
            </a:p>
            <a:p>
              <a:r>
                <a:rPr lang="ru-RU" sz="1600" dirty="0" smtClean="0"/>
                <a:t>гомолога</a:t>
              </a:r>
              <a:endParaRPr lang="ru-RU" sz="1600" dirty="0"/>
            </a:p>
          </p:txBody>
        </p:sp>
      </p:grpSp>
      <p:grpSp>
        <p:nvGrpSpPr>
          <p:cNvPr id="46" name="Группа 72"/>
          <p:cNvGrpSpPr/>
          <p:nvPr/>
        </p:nvGrpSpPr>
        <p:grpSpPr>
          <a:xfrm>
            <a:off x="842799" y="2010326"/>
            <a:ext cx="1208921" cy="338554"/>
            <a:chOff x="1547664" y="1196752"/>
            <a:chExt cx="1208921" cy="338554"/>
          </a:xfrm>
        </p:grpSpPr>
        <p:sp>
          <p:nvSpPr>
            <p:cNvPr id="52" name="Скругленный прямоугольник 51"/>
            <p:cNvSpPr/>
            <p:nvPr/>
          </p:nvSpPr>
          <p:spPr>
            <a:xfrm>
              <a:off x="1547664" y="1268760"/>
              <a:ext cx="1152128" cy="216024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47664" y="1196752"/>
              <a:ext cx="120892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3</a:t>
              </a:r>
              <a:r>
                <a:rPr lang="en-US" sz="1600" dirty="0" smtClean="0"/>
                <a:t>D </a:t>
              </a:r>
              <a:r>
                <a:rPr lang="ru-RU" sz="1600" dirty="0" smtClean="0"/>
                <a:t>модель</a:t>
              </a:r>
            </a:p>
          </p:txBody>
        </p:sp>
      </p:grpSp>
      <p:grpSp>
        <p:nvGrpSpPr>
          <p:cNvPr id="47" name="Группа 80"/>
          <p:cNvGrpSpPr/>
          <p:nvPr/>
        </p:nvGrpSpPr>
        <p:grpSpPr>
          <a:xfrm>
            <a:off x="1547664" y="3789040"/>
            <a:ext cx="834587" cy="360040"/>
            <a:chOff x="1547664" y="2996952"/>
            <a:chExt cx="834587" cy="360040"/>
          </a:xfrm>
        </p:grpSpPr>
        <p:sp>
          <p:nvSpPr>
            <p:cNvPr id="43" name="Скругленный прямоугольник 42"/>
            <p:cNvSpPr/>
            <p:nvPr/>
          </p:nvSpPr>
          <p:spPr>
            <a:xfrm>
              <a:off x="1547664" y="2996952"/>
              <a:ext cx="792088" cy="36004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547664" y="2996952"/>
              <a:ext cx="8345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err="1" smtClean="0"/>
                <a:t>Докинг</a:t>
              </a:r>
              <a:endParaRPr lang="ru-RU" sz="1600" dirty="0"/>
            </a:p>
          </p:txBody>
        </p:sp>
      </p:grpSp>
      <p:grpSp>
        <p:nvGrpSpPr>
          <p:cNvPr id="48" name="Группа 79"/>
          <p:cNvGrpSpPr/>
          <p:nvPr/>
        </p:nvGrpSpPr>
        <p:grpSpPr>
          <a:xfrm>
            <a:off x="2555776" y="3636313"/>
            <a:ext cx="1008112" cy="584775"/>
            <a:chOff x="2843808" y="3010399"/>
            <a:chExt cx="1008112" cy="584775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2843808" y="3068960"/>
              <a:ext cx="1008112" cy="47667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870561" y="3010399"/>
              <a:ext cx="98135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/>
                <a:t>De Novo</a:t>
              </a:r>
            </a:p>
            <a:p>
              <a:r>
                <a:rPr lang="en-US" sz="1600" dirty="0" smtClean="0"/>
                <a:t>design</a:t>
              </a:r>
              <a:endParaRPr lang="ru-RU" sz="1600" dirty="0"/>
            </a:p>
          </p:txBody>
        </p:sp>
      </p:grpSp>
      <p:grpSp>
        <p:nvGrpSpPr>
          <p:cNvPr id="53" name="Группа 69"/>
          <p:cNvGrpSpPr/>
          <p:nvPr/>
        </p:nvGrpSpPr>
        <p:grpSpPr>
          <a:xfrm>
            <a:off x="4355976" y="1340768"/>
            <a:ext cx="1296144" cy="584775"/>
            <a:chOff x="4644008" y="620688"/>
            <a:chExt cx="1296144" cy="584775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4644008" y="692696"/>
              <a:ext cx="1224136" cy="476672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679871" y="620688"/>
              <a:ext cx="126028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Наработка </a:t>
              </a:r>
            </a:p>
            <a:p>
              <a:r>
                <a:rPr lang="ru-RU" sz="1600" dirty="0" smtClean="0"/>
                <a:t>белка</a:t>
              </a:r>
              <a:endParaRPr lang="ru-RU" sz="1600" dirty="0"/>
            </a:p>
          </p:txBody>
        </p:sp>
      </p:grpSp>
      <p:grpSp>
        <p:nvGrpSpPr>
          <p:cNvPr id="54" name="Группа 68"/>
          <p:cNvGrpSpPr/>
          <p:nvPr/>
        </p:nvGrpSpPr>
        <p:grpSpPr>
          <a:xfrm>
            <a:off x="4283968" y="2268161"/>
            <a:ext cx="1524072" cy="584775"/>
            <a:chOff x="4644008" y="1196752"/>
            <a:chExt cx="1524072" cy="584775"/>
          </a:xfrm>
        </p:grpSpPr>
        <p:sp>
          <p:nvSpPr>
            <p:cNvPr id="49" name="Скругленный прямоугольник 48"/>
            <p:cNvSpPr/>
            <p:nvPr/>
          </p:nvSpPr>
          <p:spPr>
            <a:xfrm>
              <a:off x="4644008" y="1196752"/>
              <a:ext cx="1512168" cy="576064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644008" y="1196752"/>
              <a:ext cx="15240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Расшифровка</a:t>
              </a:r>
            </a:p>
            <a:p>
              <a:r>
                <a:rPr lang="ru-RU" sz="1600" dirty="0" smtClean="0"/>
                <a:t>структуры</a:t>
              </a:r>
              <a:endParaRPr lang="ru-RU" sz="1600" dirty="0"/>
            </a:p>
          </p:txBody>
        </p:sp>
      </p:grpSp>
      <p:grpSp>
        <p:nvGrpSpPr>
          <p:cNvPr id="55" name="Группа 67"/>
          <p:cNvGrpSpPr/>
          <p:nvPr/>
        </p:nvGrpSpPr>
        <p:grpSpPr>
          <a:xfrm>
            <a:off x="5796136" y="1445875"/>
            <a:ext cx="1512168" cy="830997"/>
            <a:chOff x="6228184" y="620688"/>
            <a:chExt cx="1512168" cy="830997"/>
          </a:xfrm>
        </p:grpSpPr>
        <p:sp>
          <p:nvSpPr>
            <p:cNvPr id="60" name="Скругленный прямоугольник 59"/>
            <p:cNvSpPr/>
            <p:nvPr/>
          </p:nvSpPr>
          <p:spPr>
            <a:xfrm>
              <a:off x="6228184" y="620688"/>
              <a:ext cx="1512168" cy="792088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249046" y="620688"/>
              <a:ext cx="149130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Метод </a:t>
              </a:r>
            </a:p>
            <a:p>
              <a:r>
                <a:rPr lang="ru-RU" sz="1600" dirty="0" smtClean="0"/>
                <a:t>тестирования</a:t>
              </a:r>
            </a:p>
            <a:p>
              <a:r>
                <a:rPr lang="ru-RU" sz="1600" dirty="0" smtClean="0"/>
                <a:t>активности</a:t>
              </a:r>
              <a:endParaRPr lang="ru-RU" sz="1600" dirty="0"/>
            </a:p>
          </p:txBody>
        </p:sp>
      </p:grpSp>
      <p:grpSp>
        <p:nvGrpSpPr>
          <p:cNvPr id="57" name="Группа 65"/>
          <p:cNvGrpSpPr/>
          <p:nvPr/>
        </p:nvGrpSpPr>
        <p:grpSpPr>
          <a:xfrm>
            <a:off x="7092280" y="3172635"/>
            <a:ext cx="1527085" cy="832429"/>
            <a:chOff x="7038492" y="2020507"/>
            <a:chExt cx="1527085" cy="832429"/>
          </a:xfrm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7092280" y="2060848"/>
              <a:ext cx="1368152" cy="792088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038492" y="2020507"/>
              <a:ext cx="152708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Высоко-</a:t>
              </a:r>
            </a:p>
            <a:p>
              <a:r>
                <a:rPr lang="ru-RU" sz="1600" dirty="0" smtClean="0"/>
                <a:t>эффективный</a:t>
              </a:r>
            </a:p>
            <a:p>
              <a:r>
                <a:rPr lang="ru-RU" sz="1600" dirty="0" smtClean="0"/>
                <a:t>скрининг</a:t>
              </a:r>
              <a:endParaRPr lang="ru-RU" sz="1600" dirty="0"/>
            </a:p>
          </p:txBody>
        </p:sp>
      </p:grpSp>
      <p:grpSp>
        <p:nvGrpSpPr>
          <p:cNvPr id="64" name="Группа 66"/>
          <p:cNvGrpSpPr/>
          <p:nvPr/>
        </p:nvGrpSpPr>
        <p:grpSpPr>
          <a:xfrm>
            <a:off x="7092280" y="2340169"/>
            <a:ext cx="1671163" cy="584775"/>
            <a:chOff x="7077301" y="1404065"/>
            <a:chExt cx="1671163" cy="584775"/>
          </a:xfrm>
        </p:grpSpPr>
        <p:sp>
          <p:nvSpPr>
            <p:cNvPr id="59" name="Скругленный прямоугольник 58"/>
            <p:cNvSpPr/>
            <p:nvPr/>
          </p:nvSpPr>
          <p:spPr>
            <a:xfrm>
              <a:off x="7092280" y="1412776"/>
              <a:ext cx="1656184" cy="576064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77301" y="1404065"/>
              <a:ext cx="16711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Комбинаторная</a:t>
              </a:r>
            </a:p>
            <a:p>
              <a:r>
                <a:rPr lang="ru-RU" sz="1600" dirty="0" smtClean="0"/>
                <a:t>химия</a:t>
              </a:r>
              <a:endParaRPr lang="ru-RU" sz="1600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730064" y="6237312"/>
            <a:ext cx="25539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/>
              <a:t>Ligand</a:t>
            </a:r>
            <a:r>
              <a:rPr lang="en-US" sz="1600" i="1" dirty="0" smtClean="0"/>
              <a:t>-based</a:t>
            </a:r>
            <a:r>
              <a:rPr lang="ru-RU" sz="1600" i="1" dirty="0" smtClean="0"/>
              <a:t> </a:t>
            </a:r>
            <a:r>
              <a:rPr lang="en-US" sz="1600" i="1" dirty="0" smtClean="0"/>
              <a:t>drug design</a:t>
            </a:r>
            <a:endParaRPr lang="ru-RU" sz="1600" i="1" dirty="0"/>
          </a:p>
        </p:txBody>
      </p:sp>
      <p:grpSp>
        <p:nvGrpSpPr>
          <p:cNvPr id="65" name="Группа 78"/>
          <p:cNvGrpSpPr/>
          <p:nvPr/>
        </p:nvGrpSpPr>
        <p:grpSpPr>
          <a:xfrm>
            <a:off x="2915816" y="4665911"/>
            <a:ext cx="1515736" cy="584775"/>
            <a:chOff x="3203848" y="3996353"/>
            <a:chExt cx="1515736" cy="584775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3203848" y="4005064"/>
              <a:ext cx="1512168" cy="576064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203848" y="3996353"/>
              <a:ext cx="15157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Тестирование</a:t>
              </a:r>
            </a:p>
            <a:p>
              <a:r>
                <a:rPr lang="ru-RU" sz="1600" dirty="0" smtClean="0"/>
                <a:t>активности</a:t>
              </a:r>
              <a:endParaRPr lang="ru-RU" sz="1600" dirty="0"/>
            </a:p>
          </p:txBody>
        </p:sp>
      </p:grpSp>
      <p:grpSp>
        <p:nvGrpSpPr>
          <p:cNvPr id="66" name="Группа 87"/>
          <p:cNvGrpSpPr/>
          <p:nvPr/>
        </p:nvGrpSpPr>
        <p:grpSpPr>
          <a:xfrm>
            <a:off x="6156176" y="4674622"/>
            <a:ext cx="1440160" cy="584775"/>
            <a:chOff x="6228184" y="4005064"/>
            <a:chExt cx="1440160" cy="584775"/>
          </a:xfrm>
        </p:grpSpPr>
        <p:sp>
          <p:nvSpPr>
            <p:cNvPr id="62" name="Скругленный прямоугольник 61"/>
            <p:cNvSpPr/>
            <p:nvPr/>
          </p:nvSpPr>
          <p:spPr>
            <a:xfrm>
              <a:off x="6228184" y="4005064"/>
              <a:ext cx="1368152" cy="576064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273410" y="4005064"/>
              <a:ext cx="13949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Химический </a:t>
              </a:r>
            </a:p>
            <a:p>
              <a:r>
                <a:rPr lang="ru-RU" sz="1600" dirty="0" smtClean="0"/>
                <a:t>синтез</a:t>
              </a:r>
              <a:endParaRPr lang="ru-RU" sz="1600" dirty="0"/>
            </a:p>
          </p:txBody>
        </p:sp>
      </p:grpSp>
      <p:grpSp>
        <p:nvGrpSpPr>
          <p:cNvPr id="67" name="Группа 75"/>
          <p:cNvGrpSpPr/>
          <p:nvPr/>
        </p:nvGrpSpPr>
        <p:grpSpPr>
          <a:xfrm>
            <a:off x="7592768" y="4674622"/>
            <a:ext cx="1515736" cy="584775"/>
            <a:chOff x="7628264" y="4005064"/>
            <a:chExt cx="1515736" cy="584775"/>
          </a:xfrm>
        </p:grpSpPr>
        <p:sp>
          <p:nvSpPr>
            <p:cNvPr id="63" name="Скругленный прямоугольник 62"/>
            <p:cNvSpPr/>
            <p:nvPr/>
          </p:nvSpPr>
          <p:spPr>
            <a:xfrm>
              <a:off x="7631832" y="4005064"/>
              <a:ext cx="1512168" cy="576064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628264" y="4005064"/>
              <a:ext cx="15157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Тестирование</a:t>
              </a:r>
            </a:p>
            <a:p>
              <a:r>
                <a:rPr lang="ru-RU" sz="1600" dirty="0" smtClean="0"/>
                <a:t>активности</a:t>
              </a:r>
              <a:endParaRPr lang="ru-RU" sz="1600" dirty="0"/>
            </a:p>
          </p:txBody>
        </p:sp>
      </p:grpSp>
      <p:grpSp>
        <p:nvGrpSpPr>
          <p:cNvPr id="68" name="Группа 74"/>
          <p:cNvGrpSpPr/>
          <p:nvPr/>
        </p:nvGrpSpPr>
        <p:grpSpPr>
          <a:xfrm>
            <a:off x="7524328" y="5949280"/>
            <a:ext cx="1512168" cy="864096"/>
            <a:chOff x="7308304" y="5013176"/>
            <a:chExt cx="1512168" cy="864096"/>
          </a:xfrm>
        </p:grpSpPr>
        <p:sp>
          <p:nvSpPr>
            <p:cNvPr id="50" name="Скругленный прямоугольник 49"/>
            <p:cNvSpPr/>
            <p:nvPr/>
          </p:nvSpPr>
          <p:spPr>
            <a:xfrm>
              <a:off x="7308304" y="5013176"/>
              <a:ext cx="1512168" cy="864096"/>
            </a:xfrm>
            <a:prstGeom prst="roundRect">
              <a:avLst/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308304" y="5013176"/>
              <a:ext cx="148681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err="1" smtClean="0"/>
                <a:t>Доклиника</a:t>
              </a:r>
              <a:r>
                <a:rPr lang="ru-RU" sz="1600" dirty="0" smtClean="0"/>
                <a:t>,</a:t>
              </a:r>
            </a:p>
            <a:p>
              <a:r>
                <a:rPr lang="ru-RU" sz="1600" dirty="0" smtClean="0"/>
                <a:t>клиника, </a:t>
              </a:r>
            </a:p>
            <a:p>
              <a:r>
                <a:rPr lang="ru-RU" sz="1600" dirty="0" smtClean="0"/>
                <a:t>производство</a:t>
              </a:r>
              <a:endParaRPr lang="ru-RU" sz="1600" dirty="0"/>
            </a:p>
          </p:txBody>
        </p:sp>
      </p:grpSp>
      <p:sp>
        <p:nvSpPr>
          <p:cNvPr id="93" name="Стрелка вправо 92"/>
          <p:cNvSpPr/>
          <p:nvPr/>
        </p:nvSpPr>
        <p:spPr>
          <a:xfrm rot="5400000">
            <a:off x="1295636" y="1907722"/>
            <a:ext cx="216024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98" name="Стрелка вправо 97"/>
          <p:cNvSpPr/>
          <p:nvPr/>
        </p:nvSpPr>
        <p:spPr>
          <a:xfrm rot="5400000">
            <a:off x="1691680" y="4365104"/>
            <a:ext cx="576064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0" name="Стрелка вправо 99"/>
          <p:cNvSpPr/>
          <p:nvPr/>
        </p:nvSpPr>
        <p:spPr>
          <a:xfrm rot="10800000">
            <a:off x="2699792" y="4941168"/>
            <a:ext cx="274585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4" name="Стрелка вправо 103"/>
          <p:cNvSpPr/>
          <p:nvPr/>
        </p:nvSpPr>
        <p:spPr>
          <a:xfrm rot="5400000">
            <a:off x="408983" y="4378551"/>
            <a:ext cx="549170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5" name="Стрелка вправо 104"/>
          <p:cNvSpPr/>
          <p:nvPr/>
        </p:nvSpPr>
        <p:spPr>
          <a:xfrm rot="-5400000">
            <a:off x="431540" y="5337212"/>
            <a:ext cx="504056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6" name="Стрелка вправо 105"/>
          <p:cNvSpPr/>
          <p:nvPr/>
        </p:nvSpPr>
        <p:spPr>
          <a:xfrm rot="-5400000">
            <a:off x="2015716" y="5409220"/>
            <a:ext cx="504056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grpSp>
        <p:nvGrpSpPr>
          <p:cNvPr id="69" name="Группа 84"/>
          <p:cNvGrpSpPr/>
          <p:nvPr/>
        </p:nvGrpSpPr>
        <p:grpSpPr>
          <a:xfrm>
            <a:off x="1937671" y="5610726"/>
            <a:ext cx="1482201" cy="584775"/>
            <a:chOff x="1835696" y="4797152"/>
            <a:chExt cx="1482201" cy="584775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1835696" y="4869160"/>
              <a:ext cx="1368152" cy="47667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835696" y="4797152"/>
              <a:ext cx="148220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err="1" smtClean="0"/>
                <a:t>Фармакофор</a:t>
              </a:r>
              <a:r>
                <a:rPr lang="ru-RU" sz="1600" dirty="0" smtClean="0"/>
                <a:t>,</a:t>
              </a:r>
            </a:p>
            <a:p>
              <a:r>
                <a:rPr lang="ru-RU" sz="1600" dirty="0" err="1" smtClean="0"/>
                <a:t>докинг</a:t>
              </a:r>
              <a:endParaRPr lang="ru-RU" sz="1600" dirty="0"/>
            </a:p>
          </p:txBody>
        </p:sp>
      </p:grpSp>
      <p:grpSp>
        <p:nvGrpSpPr>
          <p:cNvPr id="70" name="Группа 83"/>
          <p:cNvGrpSpPr/>
          <p:nvPr/>
        </p:nvGrpSpPr>
        <p:grpSpPr>
          <a:xfrm>
            <a:off x="317395" y="5616134"/>
            <a:ext cx="1518301" cy="584775"/>
            <a:chOff x="359024" y="4725144"/>
            <a:chExt cx="1518301" cy="584775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395536" y="4797152"/>
              <a:ext cx="1440160" cy="47667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59024" y="4725144"/>
              <a:ext cx="151830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Модель сайта</a:t>
              </a:r>
            </a:p>
            <a:p>
              <a:r>
                <a:rPr lang="ru-RU" sz="1600" dirty="0" smtClean="0"/>
                <a:t>связывания</a:t>
              </a:r>
              <a:endParaRPr lang="ru-RU" sz="1600" dirty="0"/>
            </a:p>
          </p:txBody>
        </p:sp>
      </p:grpSp>
      <p:sp>
        <p:nvSpPr>
          <p:cNvPr id="108" name="Стрелка вправо 107"/>
          <p:cNvSpPr/>
          <p:nvPr/>
        </p:nvSpPr>
        <p:spPr>
          <a:xfrm>
            <a:off x="2771800" y="4797152"/>
            <a:ext cx="216024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grpSp>
        <p:nvGrpSpPr>
          <p:cNvPr id="71" name="Группа 70"/>
          <p:cNvGrpSpPr/>
          <p:nvPr/>
        </p:nvGrpSpPr>
        <p:grpSpPr>
          <a:xfrm>
            <a:off x="2316443" y="1362254"/>
            <a:ext cx="1431802" cy="584775"/>
            <a:chOff x="2964515" y="620688"/>
            <a:chExt cx="1431802" cy="584775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2987824" y="692696"/>
              <a:ext cx="1368152" cy="47667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964515" y="620688"/>
              <a:ext cx="143180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3</a:t>
              </a:r>
              <a:r>
                <a:rPr lang="en-US" sz="1600" dirty="0" smtClean="0"/>
                <a:t>D </a:t>
              </a:r>
              <a:r>
                <a:rPr lang="ru-RU" sz="1600" dirty="0" smtClean="0"/>
                <a:t>структура</a:t>
              </a:r>
            </a:p>
            <a:p>
              <a:r>
                <a:rPr lang="ru-RU" sz="1600" dirty="0" smtClean="0"/>
                <a:t>мишени</a:t>
              </a:r>
              <a:endParaRPr lang="ru-RU" sz="1600" dirty="0"/>
            </a:p>
          </p:txBody>
        </p:sp>
      </p:grpSp>
      <p:sp>
        <p:nvSpPr>
          <p:cNvPr id="110" name="Стрелка вправо 109"/>
          <p:cNvSpPr/>
          <p:nvPr/>
        </p:nvSpPr>
        <p:spPr>
          <a:xfrm>
            <a:off x="4355976" y="4869160"/>
            <a:ext cx="216024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11" name="Стрелка вправо 110"/>
          <p:cNvSpPr/>
          <p:nvPr/>
        </p:nvSpPr>
        <p:spPr>
          <a:xfrm rot="-5400000">
            <a:off x="4896036" y="5409220"/>
            <a:ext cx="504056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grpSp>
        <p:nvGrpSpPr>
          <p:cNvPr id="72" name="Группа 85"/>
          <p:cNvGrpSpPr/>
          <p:nvPr/>
        </p:nvGrpSpPr>
        <p:grpSpPr>
          <a:xfrm>
            <a:off x="4572000" y="5682734"/>
            <a:ext cx="1224136" cy="476672"/>
            <a:chOff x="4788024" y="4797152"/>
            <a:chExt cx="1224136" cy="476672"/>
          </a:xfrm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4788024" y="4797152"/>
              <a:ext cx="1224136" cy="47667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860032" y="4869160"/>
              <a:ext cx="8324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/>
                <a:t> </a:t>
              </a:r>
              <a:r>
                <a:rPr lang="ru-RU" sz="1600" dirty="0" smtClean="0"/>
                <a:t>   </a:t>
              </a:r>
              <a:r>
                <a:rPr lang="en-US" sz="1600" dirty="0" smtClean="0"/>
                <a:t>QSAR</a:t>
              </a:r>
              <a:endParaRPr lang="ru-RU" sz="1600" dirty="0" smtClean="0"/>
            </a:p>
          </p:txBody>
        </p:sp>
      </p:grpSp>
      <p:cxnSp>
        <p:nvCxnSpPr>
          <p:cNvPr id="113" name="Прямая со стрелкой 112"/>
          <p:cNvCxnSpPr/>
          <p:nvPr/>
        </p:nvCxnSpPr>
        <p:spPr>
          <a:xfrm flipH="1">
            <a:off x="4355976" y="2204864"/>
            <a:ext cx="2278684" cy="2520280"/>
          </a:xfrm>
          <a:prstGeom prst="straightConnector1">
            <a:avLst/>
          </a:prstGeom>
          <a:ln w="57150">
            <a:solidFill>
              <a:srgbClr val="FF69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Стрелка вправо 117"/>
          <p:cNvSpPr/>
          <p:nvPr/>
        </p:nvSpPr>
        <p:spPr>
          <a:xfrm rot="5400000">
            <a:off x="4752020" y="2011397"/>
            <a:ext cx="360040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grpSp>
        <p:nvGrpSpPr>
          <p:cNvPr id="73" name="Группа 64"/>
          <p:cNvGrpSpPr/>
          <p:nvPr/>
        </p:nvGrpSpPr>
        <p:grpSpPr>
          <a:xfrm>
            <a:off x="4283968" y="3204265"/>
            <a:ext cx="1512168" cy="584775"/>
            <a:chOff x="4716016" y="2060848"/>
            <a:chExt cx="1512168" cy="584775"/>
          </a:xfrm>
        </p:grpSpPr>
        <p:sp>
          <p:nvSpPr>
            <p:cNvPr id="56" name="Скругленный прямоугольник 55"/>
            <p:cNvSpPr/>
            <p:nvPr/>
          </p:nvSpPr>
          <p:spPr>
            <a:xfrm>
              <a:off x="4716016" y="2060848"/>
              <a:ext cx="1440160" cy="576064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33250" y="2060848"/>
              <a:ext cx="13949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Химический </a:t>
              </a:r>
            </a:p>
            <a:p>
              <a:r>
                <a:rPr lang="ru-RU" sz="1600" dirty="0" smtClean="0"/>
                <a:t>синтез</a:t>
              </a:r>
              <a:endParaRPr lang="ru-RU" sz="1600" dirty="0"/>
            </a:p>
          </p:txBody>
        </p:sp>
      </p:grpSp>
      <p:sp>
        <p:nvSpPr>
          <p:cNvPr id="122" name="Стрелка вправо 121"/>
          <p:cNvSpPr/>
          <p:nvPr/>
        </p:nvSpPr>
        <p:spPr>
          <a:xfrm rot="5400000">
            <a:off x="7884368" y="5517232"/>
            <a:ext cx="720080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23" name="Стрелка вправо 122"/>
          <p:cNvSpPr/>
          <p:nvPr/>
        </p:nvSpPr>
        <p:spPr>
          <a:xfrm rot="5400000">
            <a:off x="7740352" y="2996952"/>
            <a:ext cx="288032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cxnSp>
        <p:nvCxnSpPr>
          <p:cNvPr id="124" name="Прямая со стрелкой 123"/>
          <p:cNvCxnSpPr/>
          <p:nvPr/>
        </p:nvCxnSpPr>
        <p:spPr>
          <a:xfrm flipH="1">
            <a:off x="755576" y="2276872"/>
            <a:ext cx="648072" cy="1512168"/>
          </a:xfrm>
          <a:prstGeom prst="straightConnector1">
            <a:avLst/>
          </a:prstGeom>
          <a:ln w="57150">
            <a:solidFill>
              <a:srgbClr val="FF69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Группа 63"/>
          <p:cNvGrpSpPr/>
          <p:nvPr/>
        </p:nvGrpSpPr>
        <p:grpSpPr>
          <a:xfrm>
            <a:off x="323528" y="2492896"/>
            <a:ext cx="1224136" cy="584775"/>
            <a:chOff x="251520" y="631069"/>
            <a:chExt cx="1224136" cy="593618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51520" y="692696"/>
              <a:ext cx="1224136" cy="47667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1520" y="631069"/>
              <a:ext cx="1219501" cy="5936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Известные</a:t>
              </a:r>
            </a:p>
            <a:p>
              <a:r>
                <a:rPr lang="ru-RU" sz="1600" dirty="0" err="1" smtClean="0"/>
                <a:t>лиганды</a:t>
              </a:r>
              <a:endParaRPr lang="ru-RU" sz="1600" dirty="0" smtClean="0"/>
            </a:p>
          </p:txBody>
        </p:sp>
      </p:grpSp>
      <p:cxnSp>
        <p:nvCxnSpPr>
          <p:cNvPr id="126" name="Прямая со стрелкой 125"/>
          <p:cNvCxnSpPr/>
          <p:nvPr/>
        </p:nvCxnSpPr>
        <p:spPr>
          <a:xfrm flipH="1">
            <a:off x="755576" y="1916832"/>
            <a:ext cx="2160240" cy="1872208"/>
          </a:xfrm>
          <a:prstGeom prst="straightConnector1">
            <a:avLst/>
          </a:prstGeom>
          <a:ln w="57150">
            <a:solidFill>
              <a:srgbClr val="FF69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 стрелкой 127"/>
          <p:cNvCxnSpPr>
            <a:stCxn id="21" idx="3"/>
            <a:endCxn id="56" idx="1"/>
          </p:cNvCxnSpPr>
          <p:nvPr/>
        </p:nvCxnSpPr>
        <p:spPr>
          <a:xfrm flipV="1">
            <a:off x="3563888" y="3492297"/>
            <a:ext cx="720080" cy="436404"/>
          </a:xfrm>
          <a:prstGeom prst="straightConnector1">
            <a:avLst/>
          </a:prstGeom>
          <a:ln w="57150">
            <a:solidFill>
              <a:srgbClr val="FF69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 стрелкой 130"/>
          <p:cNvCxnSpPr>
            <a:stCxn id="9" idx="1"/>
          </p:cNvCxnSpPr>
          <p:nvPr/>
        </p:nvCxnSpPr>
        <p:spPr>
          <a:xfrm flipH="1" flipV="1">
            <a:off x="2915816" y="1916832"/>
            <a:ext cx="1368152" cy="643717"/>
          </a:xfrm>
          <a:prstGeom prst="straightConnector1">
            <a:avLst/>
          </a:prstGeom>
          <a:ln w="57150">
            <a:solidFill>
              <a:srgbClr val="FF69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Скругленная соединительная линия 135"/>
          <p:cNvCxnSpPr>
            <a:stCxn id="122" idx="1"/>
            <a:endCxn id="111" idx="3"/>
          </p:cNvCxnSpPr>
          <p:nvPr/>
        </p:nvCxnSpPr>
        <p:spPr>
          <a:xfrm rot="16200000" flipV="1">
            <a:off x="6696236" y="3681028"/>
            <a:ext cx="12700" cy="3096344"/>
          </a:xfrm>
          <a:prstGeom prst="curvedConnector3">
            <a:avLst>
              <a:gd name="adj1" fmla="val -1099835"/>
            </a:avLst>
          </a:prstGeom>
          <a:ln w="57150">
            <a:solidFill>
              <a:srgbClr val="FF690D"/>
            </a:solidFill>
            <a:headEnd type="none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Скругленная соединительная линия 139"/>
          <p:cNvCxnSpPr>
            <a:stCxn id="7" idx="1"/>
            <a:endCxn id="24" idx="1"/>
          </p:cNvCxnSpPr>
          <p:nvPr/>
        </p:nvCxnSpPr>
        <p:spPr>
          <a:xfrm rot="10800000" flipV="1">
            <a:off x="317396" y="2785284"/>
            <a:ext cx="6133" cy="3123238"/>
          </a:xfrm>
          <a:prstGeom prst="curvedConnector3">
            <a:avLst>
              <a:gd name="adj1" fmla="val 4923660"/>
            </a:avLst>
          </a:prstGeom>
          <a:ln w="57150">
            <a:solidFill>
              <a:srgbClr val="FF69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Группа 82"/>
          <p:cNvGrpSpPr/>
          <p:nvPr/>
        </p:nvGrpSpPr>
        <p:grpSpPr>
          <a:xfrm>
            <a:off x="107504" y="4665911"/>
            <a:ext cx="1306961" cy="584775"/>
            <a:chOff x="467544" y="3861048"/>
            <a:chExt cx="1306961" cy="584775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467544" y="3933056"/>
              <a:ext cx="1224136" cy="47667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67544" y="3861048"/>
              <a:ext cx="13069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Сайт</a:t>
              </a:r>
            </a:p>
            <a:p>
              <a:r>
                <a:rPr lang="ru-RU" sz="1600" dirty="0" smtClean="0"/>
                <a:t>связывания</a:t>
              </a:r>
              <a:endParaRPr lang="ru-RU" sz="1600" dirty="0"/>
            </a:p>
          </p:txBody>
        </p:sp>
      </p:grpSp>
      <p:grpSp>
        <p:nvGrpSpPr>
          <p:cNvPr id="76" name="Группа 81"/>
          <p:cNvGrpSpPr/>
          <p:nvPr/>
        </p:nvGrpSpPr>
        <p:grpSpPr>
          <a:xfrm>
            <a:off x="107504" y="3636313"/>
            <a:ext cx="1152128" cy="584775"/>
            <a:chOff x="323528" y="2996952"/>
            <a:chExt cx="1152128" cy="584775"/>
          </a:xfrm>
        </p:grpSpPr>
        <p:sp>
          <p:nvSpPr>
            <p:cNvPr id="44" name="Скругленный прямоугольник 43"/>
            <p:cNvSpPr/>
            <p:nvPr/>
          </p:nvSpPr>
          <p:spPr>
            <a:xfrm>
              <a:off x="323528" y="3068960"/>
              <a:ext cx="1152128" cy="47667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23528" y="2996952"/>
              <a:ext cx="114646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Анализ</a:t>
              </a:r>
            </a:p>
            <a:p>
              <a:r>
                <a:rPr lang="ru-RU" sz="1600" dirty="0" smtClean="0"/>
                <a:t>структуры</a:t>
              </a:r>
              <a:endParaRPr lang="ru-RU" sz="1600" dirty="0"/>
            </a:p>
          </p:txBody>
        </p:sp>
      </p:grpSp>
      <p:cxnSp>
        <p:nvCxnSpPr>
          <p:cNvPr id="147" name="Прямая со стрелкой 146"/>
          <p:cNvCxnSpPr>
            <a:endCxn id="26" idx="0"/>
          </p:cNvCxnSpPr>
          <p:nvPr/>
        </p:nvCxnSpPr>
        <p:spPr>
          <a:xfrm flipH="1">
            <a:off x="3673684" y="3789040"/>
            <a:ext cx="1258356" cy="876871"/>
          </a:xfrm>
          <a:prstGeom prst="straightConnector1">
            <a:avLst/>
          </a:prstGeom>
          <a:ln w="57150">
            <a:solidFill>
              <a:srgbClr val="FF69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Прямая со стрелкой 151"/>
          <p:cNvCxnSpPr>
            <a:stCxn id="32" idx="2"/>
          </p:cNvCxnSpPr>
          <p:nvPr/>
        </p:nvCxnSpPr>
        <p:spPr>
          <a:xfrm flipH="1">
            <a:off x="2987824" y="908720"/>
            <a:ext cx="1260140" cy="522276"/>
          </a:xfrm>
          <a:prstGeom prst="straightConnector1">
            <a:avLst/>
          </a:prstGeom>
          <a:ln w="57150">
            <a:solidFill>
              <a:srgbClr val="FF69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я со стрелкой 154"/>
          <p:cNvCxnSpPr>
            <a:stCxn id="32" idx="2"/>
          </p:cNvCxnSpPr>
          <p:nvPr/>
        </p:nvCxnSpPr>
        <p:spPr>
          <a:xfrm>
            <a:off x="4247964" y="908720"/>
            <a:ext cx="900100" cy="504056"/>
          </a:xfrm>
          <a:prstGeom prst="straightConnector1">
            <a:avLst/>
          </a:prstGeom>
          <a:ln w="57150">
            <a:solidFill>
              <a:srgbClr val="FF69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Прямая со стрелкой 160"/>
          <p:cNvCxnSpPr>
            <a:endCxn id="10" idx="1"/>
          </p:cNvCxnSpPr>
          <p:nvPr/>
        </p:nvCxnSpPr>
        <p:spPr>
          <a:xfrm>
            <a:off x="5508104" y="1628800"/>
            <a:ext cx="308894" cy="232574"/>
          </a:xfrm>
          <a:prstGeom prst="straightConnector1">
            <a:avLst/>
          </a:prstGeom>
          <a:ln w="57150">
            <a:solidFill>
              <a:srgbClr val="FF69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Прямая со стрелкой 163"/>
          <p:cNvCxnSpPr>
            <a:stCxn id="12" idx="2"/>
          </p:cNvCxnSpPr>
          <p:nvPr/>
        </p:nvCxnSpPr>
        <p:spPr>
          <a:xfrm flipH="1">
            <a:off x="5076056" y="4003632"/>
            <a:ext cx="2779767" cy="649504"/>
          </a:xfrm>
          <a:prstGeom prst="straightConnector1">
            <a:avLst/>
          </a:prstGeom>
          <a:ln w="57150">
            <a:solidFill>
              <a:srgbClr val="FF69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Группа 73"/>
          <p:cNvGrpSpPr/>
          <p:nvPr/>
        </p:nvGrpSpPr>
        <p:grpSpPr>
          <a:xfrm>
            <a:off x="3779912" y="432048"/>
            <a:ext cx="983940" cy="476672"/>
            <a:chOff x="4067944" y="0"/>
            <a:chExt cx="983940" cy="476672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4067944" y="0"/>
              <a:ext cx="936104" cy="476672"/>
            </a:xfrm>
            <a:prstGeom prst="roundRect">
              <a:avLst/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080143" y="44624"/>
              <a:ext cx="9717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Мишень</a:t>
              </a:r>
              <a:endParaRPr lang="ru-RU" sz="1600" dirty="0"/>
            </a:p>
          </p:txBody>
        </p:sp>
      </p:grpSp>
      <p:cxnSp>
        <p:nvCxnSpPr>
          <p:cNvPr id="167" name="Прямая со стрелкой 166"/>
          <p:cNvCxnSpPr/>
          <p:nvPr/>
        </p:nvCxnSpPr>
        <p:spPr>
          <a:xfrm>
            <a:off x="2915816" y="1947029"/>
            <a:ext cx="144016" cy="1770003"/>
          </a:xfrm>
          <a:prstGeom prst="straightConnector1">
            <a:avLst/>
          </a:prstGeom>
          <a:ln w="57150">
            <a:solidFill>
              <a:srgbClr val="FF69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259632" y="3234462"/>
            <a:ext cx="27735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Structure-based drug design</a:t>
            </a:r>
            <a:endParaRPr lang="ru-RU" sz="1600" i="1" dirty="0"/>
          </a:p>
        </p:txBody>
      </p:sp>
      <p:sp>
        <p:nvSpPr>
          <p:cNvPr id="177" name="Стрелка вправо 176"/>
          <p:cNvSpPr/>
          <p:nvPr/>
        </p:nvSpPr>
        <p:spPr>
          <a:xfrm>
            <a:off x="6012160" y="4887380"/>
            <a:ext cx="216024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78" name="Стрелка вправо 177"/>
          <p:cNvSpPr/>
          <p:nvPr/>
        </p:nvSpPr>
        <p:spPr>
          <a:xfrm>
            <a:off x="7452320" y="4941168"/>
            <a:ext cx="216024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79" name="Стрелка вправо 178"/>
          <p:cNvSpPr/>
          <p:nvPr/>
        </p:nvSpPr>
        <p:spPr>
          <a:xfrm>
            <a:off x="1259632" y="4896054"/>
            <a:ext cx="216024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86" name="Rectangle 2"/>
          <p:cNvSpPr txBox="1">
            <a:spLocks noChangeArrowheads="1"/>
          </p:cNvSpPr>
          <p:nvPr/>
        </p:nvSpPr>
        <p:spPr bwMode="auto">
          <a:xfrm>
            <a:off x="0" y="-387424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/>
            </a:pPr>
            <a:r>
              <a:rPr lang="ru-RU" sz="2000" kern="0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Основные стратегии, используемые при компьютерной разработке лекарств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0066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7" name="Овал 116"/>
          <p:cNvSpPr/>
          <p:nvPr/>
        </p:nvSpPr>
        <p:spPr>
          <a:xfrm>
            <a:off x="1835696" y="5517232"/>
            <a:ext cx="1584176" cy="792088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9" name="Прямая со стрелкой 118"/>
          <p:cNvCxnSpPr/>
          <p:nvPr/>
        </p:nvCxnSpPr>
        <p:spPr>
          <a:xfrm flipV="1">
            <a:off x="5004048" y="2636912"/>
            <a:ext cx="2088232" cy="2020579"/>
          </a:xfrm>
          <a:prstGeom prst="straightConnector1">
            <a:avLst/>
          </a:prstGeom>
          <a:ln w="57150">
            <a:solidFill>
              <a:srgbClr val="FF69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5521873" y="1074222"/>
            <a:ext cx="28469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/>
              <a:t>Экспериментальные </a:t>
            </a:r>
            <a:r>
              <a:rPr lang="ru-RU" sz="1600" i="1" dirty="0" smtClean="0"/>
              <a:t>подходы</a:t>
            </a:r>
            <a:endParaRPr lang="ru-RU" sz="1600" i="1" dirty="0"/>
          </a:p>
        </p:txBody>
      </p:sp>
      <p:sp>
        <p:nvSpPr>
          <p:cNvPr id="115" name="TextBox 114"/>
          <p:cNvSpPr txBox="1"/>
          <p:nvPr/>
        </p:nvSpPr>
        <p:spPr>
          <a:xfrm>
            <a:off x="323528" y="1052736"/>
            <a:ext cx="17493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/>
              <a:t>И</a:t>
            </a:r>
            <a:r>
              <a:rPr lang="ru-RU" sz="1600" i="1" dirty="0" smtClean="0"/>
              <a:t>сходные данные</a:t>
            </a:r>
            <a:endParaRPr lang="ru-RU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303C9-FE37-47E0-AC4A-0EB9CA6C1BD5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  <p:pic>
        <p:nvPicPr>
          <p:cNvPr id="3614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620688"/>
            <a:ext cx="3600400" cy="2894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1475" name="Rectangle 3"/>
          <p:cNvSpPr>
            <a:spLocks noChangeArrowheads="1"/>
          </p:cNvSpPr>
          <p:nvPr/>
        </p:nvSpPr>
        <p:spPr bwMode="auto">
          <a:xfrm>
            <a:off x="3707904" y="1037635"/>
            <a:ext cx="500404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Термин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фармакофор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был введен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Паулем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" charset="0"/>
              </a:rPr>
              <a:t>Эрлихом в 1909 г.: 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Фармакофор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 — это молекулярный остов, который несет (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фор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) существенные признаки, ответственные за биологическую активность лекарства (</a:t>
            </a:r>
            <a:r>
              <a:rPr kumimoji="0" lang="ru-RU" sz="18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фармако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)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(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Ehrlich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Dtsch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 </a:t>
            </a:r>
            <a:r>
              <a:rPr kumimoji="0" lang="ru-RU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Chem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 </a:t>
            </a:r>
            <a:r>
              <a:rPr kumimoji="0" lang="ru-RU" sz="1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Ges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1909, 42: p.17).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181572" y="91926"/>
            <a:ext cx="4838700" cy="312738"/>
          </a:xfrm>
          <a:prstGeom prst="rect">
            <a:avLst/>
          </a:prstGeom>
          <a:solidFill>
            <a:schemeClr val="bg1">
              <a:alpha val="52156"/>
            </a:schemeClr>
          </a:solidFill>
          <a:ln w="9525">
            <a:noFill/>
            <a:round/>
            <a:headEnd/>
            <a:tailEnd/>
          </a:ln>
        </p:spPr>
        <p:txBody>
          <a:bodyPr wrap="none" lIns="81639" tIns="40820" rIns="81639" bIns="4082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/>
            </a:pPr>
            <a:r>
              <a:rPr lang="en-US" sz="2400" kern="0" dirty="0" err="1" smtClean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Ligand</a:t>
            </a:r>
            <a:r>
              <a:rPr lang="en-US" sz="2400" kern="0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-based drug design: </a:t>
            </a:r>
            <a:r>
              <a:rPr lang="ru-RU" sz="2400" kern="0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построение модели </a:t>
            </a:r>
            <a:r>
              <a:rPr lang="ru-RU" sz="2400" kern="0" dirty="0" err="1" smtClean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фармакофора</a:t>
            </a:r>
            <a:endParaRPr lang="en-US" sz="2400" kern="0" dirty="0" smtClean="0">
              <a:solidFill>
                <a:srgbClr val="0066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/>
            </a:pPr>
            <a:r>
              <a:rPr lang="ru-RU" sz="2400" kern="0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lang="en-US" sz="2400" kern="0" dirty="0">
              <a:solidFill>
                <a:srgbClr val="0066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3530039"/>
            <a:ext cx="82089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ru-RU" dirty="0" smtClean="0">
                <a:latin typeface="Arial" charset="0"/>
                <a:cs typeface="Arial" charset="0"/>
              </a:rPr>
              <a:t>В 1977 г. это определение было модифицировано Питером </a:t>
            </a:r>
            <a:r>
              <a:rPr lang="ru-RU" dirty="0" err="1" smtClean="0">
                <a:latin typeface="Arial" charset="0"/>
                <a:cs typeface="Arial" charset="0"/>
              </a:rPr>
              <a:t>Гундом</a:t>
            </a:r>
            <a:r>
              <a:rPr lang="ru-RU" dirty="0" smtClean="0">
                <a:latin typeface="Arial" charset="0"/>
                <a:cs typeface="Arial" charset="0"/>
              </a:rPr>
              <a:t> (</a:t>
            </a:r>
            <a:r>
              <a:rPr lang="ru-RU" dirty="0" err="1" smtClean="0">
                <a:latin typeface="Arial" charset="0"/>
                <a:cs typeface="Arial" charset="0"/>
              </a:rPr>
              <a:t>Peter</a:t>
            </a:r>
            <a:r>
              <a:rPr lang="ru-RU" dirty="0" smtClean="0">
                <a:latin typeface="Arial" charset="0"/>
                <a:cs typeface="Arial" charset="0"/>
              </a:rPr>
              <a:t> </a:t>
            </a:r>
            <a:r>
              <a:rPr lang="ru-RU" dirty="0" err="1" smtClean="0">
                <a:latin typeface="Arial" charset="0"/>
                <a:cs typeface="Arial" charset="0"/>
              </a:rPr>
              <a:t>Gund</a:t>
            </a:r>
            <a:r>
              <a:rPr lang="ru-RU" dirty="0" smtClean="0">
                <a:latin typeface="Arial" charset="0"/>
                <a:cs typeface="Arial" charset="0"/>
              </a:rPr>
              <a:t>): </a:t>
            </a:r>
            <a:r>
              <a:rPr lang="ru-RU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Фармакофор</a:t>
            </a:r>
            <a:r>
              <a:rPr lang="ru-RU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 — это набор структурных признаков в молекуле, которые распознаются биологическими рецепторами и являются ответственными за биологическую активность молекулы </a:t>
            </a:r>
            <a:r>
              <a:rPr lang="ru-RU" dirty="0" smtClean="0">
                <a:latin typeface="Arial" charset="0"/>
                <a:cs typeface="Arial" charset="0"/>
              </a:rPr>
              <a:t>(</a:t>
            </a:r>
            <a:r>
              <a:rPr lang="ru-RU" dirty="0" err="1" smtClean="0">
                <a:latin typeface="Arial" charset="0"/>
                <a:cs typeface="Arial" charset="0"/>
              </a:rPr>
              <a:t>Gund</a:t>
            </a:r>
            <a:r>
              <a:rPr lang="ru-RU" dirty="0" smtClean="0">
                <a:latin typeface="Arial" charset="0"/>
                <a:cs typeface="Arial" charset="0"/>
              </a:rPr>
              <a:t>. </a:t>
            </a:r>
            <a:r>
              <a:rPr lang="ru-RU" i="1" dirty="0" err="1" smtClean="0">
                <a:latin typeface="Arial" charset="0"/>
                <a:cs typeface="Arial" charset="0"/>
              </a:rPr>
              <a:t>Prog</a:t>
            </a:r>
            <a:r>
              <a:rPr lang="ru-RU" i="1" dirty="0" smtClean="0">
                <a:latin typeface="Arial" charset="0"/>
                <a:cs typeface="Arial" charset="0"/>
              </a:rPr>
              <a:t>. </a:t>
            </a:r>
            <a:r>
              <a:rPr lang="ru-RU" i="1" dirty="0" err="1" smtClean="0">
                <a:latin typeface="Arial" charset="0"/>
                <a:cs typeface="Arial" charset="0"/>
              </a:rPr>
              <a:t>Mol</a:t>
            </a:r>
            <a:r>
              <a:rPr lang="ru-RU" i="1" dirty="0" smtClean="0">
                <a:latin typeface="Arial" charset="0"/>
                <a:cs typeface="Arial" charset="0"/>
              </a:rPr>
              <a:t>. </a:t>
            </a:r>
            <a:r>
              <a:rPr lang="ru-RU" i="1" dirty="0" err="1" smtClean="0">
                <a:latin typeface="Arial" charset="0"/>
                <a:cs typeface="Arial" charset="0"/>
              </a:rPr>
              <a:t>Subcell</a:t>
            </a:r>
            <a:r>
              <a:rPr lang="ru-RU" i="1" dirty="0" smtClean="0">
                <a:latin typeface="Arial" charset="0"/>
                <a:cs typeface="Arial" charset="0"/>
              </a:rPr>
              <a:t>. </a:t>
            </a:r>
            <a:r>
              <a:rPr lang="ru-RU" i="1" dirty="0" err="1" smtClean="0">
                <a:latin typeface="Arial" charset="0"/>
                <a:cs typeface="Arial" charset="0"/>
              </a:rPr>
              <a:t>Biol</a:t>
            </a:r>
            <a:r>
              <a:rPr lang="ru-RU" i="1" dirty="0" smtClean="0">
                <a:latin typeface="Arial" charset="0"/>
                <a:cs typeface="Arial" charset="0"/>
              </a:rPr>
              <a:t>.</a:t>
            </a:r>
            <a:r>
              <a:rPr lang="ru-RU" dirty="0" smtClean="0">
                <a:latin typeface="Arial" charset="0"/>
                <a:cs typeface="Arial" charset="0"/>
              </a:rPr>
              <a:t> 1977, 5: </a:t>
            </a:r>
            <a:r>
              <a:rPr lang="ru-RU" dirty="0" err="1" smtClean="0">
                <a:latin typeface="Arial" charset="0"/>
                <a:cs typeface="Arial" charset="0"/>
              </a:rPr>
              <a:t>pp</a:t>
            </a:r>
            <a:r>
              <a:rPr lang="ru-RU" dirty="0" smtClean="0">
                <a:latin typeface="Arial" charset="0"/>
                <a:cs typeface="Arial" charset="0"/>
              </a:rPr>
              <a:t> 117—143).</a:t>
            </a:r>
          </a:p>
          <a:p>
            <a:pPr lvl="0" eaLnBrk="0" hangingPunct="0"/>
            <a:endParaRPr lang="ru-RU" dirty="0" smtClean="0">
              <a:latin typeface="Arial" charset="0"/>
              <a:cs typeface="Arial" charset="0"/>
            </a:endParaRPr>
          </a:p>
          <a:p>
            <a:pPr lvl="0" eaLnBrk="0" hangingPunct="0"/>
            <a:r>
              <a:rPr lang="ru-RU" dirty="0" smtClean="0">
                <a:latin typeface="Arial" charset="0"/>
                <a:cs typeface="Arial" charset="0"/>
              </a:rPr>
              <a:t>Определение ИЮПАК</a:t>
            </a:r>
            <a:r>
              <a:rPr lang="en-US" dirty="0" smtClean="0">
                <a:latin typeface="Arial" charset="0"/>
                <a:cs typeface="Arial" charset="0"/>
              </a:rPr>
              <a:t> (</a:t>
            </a:r>
            <a:r>
              <a:rPr lang="en-US" dirty="0" smtClean="0"/>
              <a:t>International </a:t>
            </a:r>
            <a:r>
              <a:rPr lang="en-US" dirty="0"/>
              <a:t>Union of Pure and Applied </a:t>
            </a:r>
            <a:r>
              <a:rPr lang="en-US" dirty="0" smtClean="0"/>
              <a:t>Chemistry)</a:t>
            </a:r>
            <a:r>
              <a:rPr lang="ru-RU" dirty="0" smtClean="0">
                <a:latin typeface="Arial" charset="0"/>
                <a:cs typeface="Arial" charset="0"/>
              </a:rPr>
              <a:t>: </a:t>
            </a:r>
            <a:r>
              <a:rPr lang="ru-RU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Фармакофор</a:t>
            </a:r>
            <a:r>
              <a:rPr lang="ru-RU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 — это набор пространственных и электронных признаков, необходимых для обеспечения оптимальных </a:t>
            </a:r>
            <a:r>
              <a:rPr lang="ru-RU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супрамолекулярных</a:t>
            </a:r>
            <a:r>
              <a:rPr lang="ru-RU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взаимодействий со специфической биологической мишенью, которые могут вызывать (или блокировать) ее биологический ответ.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303C9-FE37-47E0-AC4A-0EB9CA6C1BD5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3746063"/>
            <a:ext cx="799288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Программное обеспечение для моделирования </a:t>
            </a:r>
            <a:r>
              <a:rPr lang="ru-RU" b="1" dirty="0" err="1" smtClean="0"/>
              <a:t>фармакофоров</a:t>
            </a:r>
            <a:endParaRPr lang="ru-RU" b="1" dirty="0" smtClean="0"/>
          </a:p>
          <a:p>
            <a:r>
              <a:rPr lang="en-US" dirty="0" smtClean="0">
                <a:hlinkClick r:id="rId2"/>
              </a:rPr>
              <a:t>Discovery Studio</a:t>
            </a:r>
            <a:r>
              <a:rPr lang="en-US" dirty="0" smtClean="0"/>
              <a:t> — </a:t>
            </a:r>
            <a:r>
              <a:rPr lang="ru-RU" dirty="0" smtClean="0"/>
              <a:t>от </a:t>
            </a:r>
            <a:r>
              <a:rPr lang="en-US" dirty="0" err="1" smtClean="0">
                <a:hlinkClick r:id="rId3" tooltip="en:Accelrys"/>
              </a:rPr>
              <a:t>Accelrys</a:t>
            </a:r>
            <a:endParaRPr lang="en-US" dirty="0" smtClean="0"/>
          </a:p>
          <a:p>
            <a:r>
              <a:rPr lang="en-US" dirty="0" err="1" smtClean="0">
                <a:hlinkClick r:id="rId4" tooltip="en:LigandScout"/>
              </a:rPr>
              <a:t>LigandScout</a:t>
            </a:r>
            <a:r>
              <a:rPr lang="en-US" dirty="0" smtClean="0"/>
              <a:t> (</a:t>
            </a:r>
            <a:r>
              <a:rPr lang="en-US" dirty="0" smtClean="0">
                <a:hlinkClick r:id="rId5"/>
              </a:rPr>
              <a:t>external link</a:t>
            </a:r>
            <a:r>
              <a:rPr lang="en-US" dirty="0" smtClean="0"/>
              <a:t>) — </a:t>
            </a:r>
            <a:r>
              <a:rPr lang="ru-RU" dirty="0" smtClean="0"/>
              <a:t>от </a:t>
            </a:r>
            <a:r>
              <a:rPr lang="en-US" dirty="0" err="1" smtClean="0">
                <a:hlinkClick r:id="rId6" tooltip="en:Inte:ligand"/>
              </a:rPr>
              <a:t>Inte:ligand</a:t>
            </a:r>
            <a:endParaRPr lang="en-US" dirty="0" smtClean="0"/>
          </a:p>
          <a:p>
            <a:r>
              <a:rPr lang="en-US" dirty="0" smtClean="0">
                <a:hlinkClick r:id="rId7"/>
              </a:rPr>
              <a:t>Phase</a:t>
            </a:r>
            <a:r>
              <a:rPr lang="en-US" dirty="0" smtClean="0"/>
              <a:t> — </a:t>
            </a:r>
            <a:r>
              <a:rPr lang="ru-RU" dirty="0" smtClean="0"/>
              <a:t>от </a:t>
            </a:r>
            <a:r>
              <a:rPr lang="en-US" dirty="0" err="1" smtClean="0">
                <a:hlinkClick r:id="rId8"/>
              </a:rPr>
              <a:t>Schroedinger</a:t>
            </a:r>
            <a:endParaRPr lang="en-US" dirty="0" smtClean="0"/>
          </a:p>
          <a:p>
            <a:r>
              <a:rPr lang="en-US" dirty="0" smtClean="0">
                <a:hlinkClick r:id="rId9"/>
              </a:rPr>
              <a:t>MOE</a:t>
            </a:r>
            <a:r>
              <a:rPr lang="en-US" dirty="0" smtClean="0"/>
              <a:t> — </a:t>
            </a:r>
            <a:r>
              <a:rPr lang="ru-RU" dirty="0" smtClean="0"/>
              <a:t>от </a:t>
            </a:r>
            <a:r>
              <a:rPr lang="en-US" dirty="0" smtClean="0">
                <a:hlinkClick r:id="rId10" tooltip="en:Chemical Computing Group"/>
              </a:rPr>
              <a:t>Chemical Computing Group</a:t>
            </a:r>
            <a:endParaRPr lang="en-US" dirty="0" smtClean="0"/>
          </a:p>
          <a:p>
            <a:r>
              <a:rPr lang="en-US" dirty="0" smtClean="0"/>
              <a:t>ICM Pro (</a:t>
            </a:r>
            <a:r>
              <a:rPr lang="en-US" dirty="0" smtClean="0">
                <a:hlinkClick r:id="rId11"/>
              </a:rPr>
              <a:t>http://www.molsoft.com/gui/ph4.html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DISCOtech</a:t>
            </a:r>
            <a:r>
              <a:rPr lang="en-US" dirty="0" smtClean="0"/>
              <a:t> (</a:t>
            </a:r>
            <a:r>
              <a:rPr lang="en-US" dirty="0" smtClean="0">
                <a:hlinkClick r:id="rId12"/>
              </a:rPr>
              <a:t>http://www.tripos.com/index.php?family=modules,SimplePage,,,&amp;page=sybyl_discotech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PharmaGist</a:t>
            </a:r>
            <a:r>
              <a:rPr lang="en-US" dirty="0" smtClean="0"/>
              <a:t> (</a:t>
            </a:r>
            <a:r>
              <a:rPr lang="en-US" dirty="0" smtClean="0">
                <a:hlinkClick r:id="rId13"/>
              </a:rPr>
              <a:t>http://bioinfo3d.cs.tau.ac.il/PharmaGist/</a:t>
            </a:r>
            <a:r>
              <a:rPr lang="en-US" dirty="0" smtClean="0"/>
              <a:t>)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sz="1200" dirty="0" smtClean="0"/>
              <a:t>из </a:t>
            </a:r>
            <a:r>
              <a:rPr lang="en-US" sz="1200" dirty="0" smtClean="0"/>
              <a:t>http://dic.academic.ru/dic.nsf/ruwiki/694816</a:t>
            </a:r>
          </a:p>
        </p:txBody>
      </p:sp>
      <p:pic>
        <p:nvPicPr>
          <p:cNvPr id="44034" name="Picture 2" descr="http://biuletynfarmacji.wum.edu.pl/1001Bielenica/Bielenica1_pliki/image080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118273" y="293660"/>
            <a:ext cx="3990231" cy="270329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543609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Под </a:t>
            </a:r>
            <a:r>
              <a:rPr lang="ru-RU" dirty="0" err="1" smtClean="0"/>
              <a:t>фармакофорными</a:t>
            </a:r>
            <a:r>
              <a:rPr lang="ru-RU" dirty="0" smtClean="0"/>
              <a:t> признаками обычно понимаются </a:t>
            </a:r>
            <a:r>
              <a:rPr lang="ru-RU" dirty="0" err="1" smtClean="0"/>
              <a:t>фармакофорные</a:t>
            </a:r>
            <a:r>
              <a:rPr lang="ru-RU" dirty="0" smtClean="0"/>
              <a:t> центры и интервалы расстояний между ними, необходимые для проявления данного типа биологической активности. </a:t>
            </a:r>
            <a:endParaRPr lang="en-US" dirty="0" smtClean="0"/>
          </a:p>
          <a:p>
            <a:endParaRPr lang="ru-RU" dirty="0" smtClean="0"/>
          </a:p>
          <a:p>
            <a:r>
              <a:rPr lang="ru-RU" dirty="0" smtClean="0"/>
              <a:t>Типичные </a:t>
            </a:r>
            <a:r>
              <a:rPr lang="ru-RU" dirty="0" err="1" smtClean="0"/>
              <a:t>фармакофорные</a:t>
            </a:r>
            <a:r>
              <a:rPr lang="ru-RU" dirty="0" smtClean="0"/>
              <a:t> центры: гидрофобные области, ароматические кольца, доноры и акцепторы водородной связи, анионные и катионные центры. </a:t>
            </a:r>
          </a:p>
          <a:p>
            <a:endParaRPr lang="ru-RU" dirty="0" smtClean="0"/>
          </a:p>
          <a:p>
            <a:r>
              <a:rPr lang="ru-RU" dirty="0" smtClean="0"/>
              <a:t>При </a:t>
            </a:r>
            <a:r>
              <a:rPr lang="ru-RU" dirty="0" err="1" smtClean="0"/>
              <a:t>фармакофорном</a:t>
            </a:r>
            <a:r>
              <a:rPr lang="ru-RU" dirty="0" smtClean="0"/>
              <a:t> поиске проводится поиск соответствия между описанием </a:t>
            </a:r>
            <a:r>
              <a:rPr lang="ru-RU" dirty="0" err="1" smtClean="0"/>
              <a:t>фармакофора</a:t>
            </a:r>
            <a:r>
              <a:rPr lang="ru-RU" dirty="0" smtClean="0"/>
              <a:t> и характеристиками молекул из базы данных, находящихся в допустимых </a:t>
            </a:r>
            <a:r>
              <a:rPr lang="ru-RU" dirty="0" err="1" smtClean="0"/>
              <a:t>конформациях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B858A2-5AE2-45F0-9333-F007E038DA77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4423171"/>
            <a:ext cx="903649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Пример:</a:t>
            </a:r>
            <a:r>
              <a:rPr lang="en-US" i="1" dirty="0" smtClean="0"/>
              <a:t> </a:t>
            </a:r>
            <a:r>
              <a:rPr lang="ru-RU" dirty="0" smtClean="0"/>
              <a:t>Поиск ингибиторов </a:t>
            </a:r>
            <a:r>
              <a:rPr lang="ru-RU" dirty="0" err="1" smtClean="0"/>
              <a:t>киназного</a:t>
            </a:r>
            <a:r>
              <a:rPr lang="ru-RU" dirty="0" smtClean="0"/>
              <a:t> домена рецептора </a:t>
            </a:r>
            <a:r>
              <a:rPr lang="en-US" dirty="0" smtClean="0"/>
              <a:t>TGF</a:t>
            </a:r>
            <a:r>
              <a:rPr lang="en-US" dirty="0" smtClean="0">
                <a:latin typeface="Symbol" pitchFamily="18" charset="2"/>
              </a:rPr>
              <a:t>b</a:t>
            </a:r>
            <a:r>
              <a:rPr lang="en-US" dirty="0" smtClean="0"/>
              <a:t>1 (Transforming </a:t>
            </a:r>
            <a:r>
              <a:rPr lang="en-US" dirty="0"/>
              <a:t>growth factor beta </a:t>
            </a:r>
            <a:r>
              <a:rPr lang="en-US" dirty="0" smtClean="0"/>
              <a:t>1).</a:t>
            </a:r>
          </a:p>
          <a:p>
            <a:pPr>
              <a:spcBef>
                <a:spcPts val="600"/>
              </a:spcBef>
            </a:pPr>
            <a:r>
              <a:rPr lang="ru-RU" dirty="0" smtClean="0"/>
              <a:t>Компания </a:t>
            </a:r>
            <a:r>
              <a:rPr lang="en-US" dirty="0" smtClean="0"/>
              <a:t>Eli Lilly </a:t>
            </a:r>
            <a:r>
              <a:rPr lang="ru-RU" dirty="0" smtClean="0"/>
              <a:t>использовала традиционный химический скрининг для поиска </a:t>
            </a:r>
            <a:r>
              <a:rPr lang="ru-RU" dirty="0" err="1" smtClean="0"/>
              <a:t>лидерного</a:t>
            </a:r>
            <a:r>
              <a:rPr lang="ru-RU" dirty="0" smtClean="0"/>
              <a:t> соединения, затем провела его оптимизацию (</a:t>
            </a:r>
            <a:r>
              <a:rPr lang="en-US" dirty="0" smtClean="0"/>
              <a:t>I</a:t>
            </a:r>
            <a:r>
              <a:rPr lang="ru-RU" dirty="0" smtClean="0"/>
              <a:t>) </a:t>
            </a:r>
            <a:r>
              <a:rPr lang="en-US" dirty="0" smtClean="0"/>
              <a:t>(Sawyer et al., 2003)</a:t>
            </a:r>
            <a:r>
              <a:rPr lang="ru-RU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en-US" dirty="0" err="1" smtClean="0"/>
              <a:t>Biogen</a:t>
            </a:r>
            <a:r>
              <a:rPr lang="en-US" dirty="0" smtClean="0"/>
              <a:t> Idec </a:t>
            </a:r>
            <a:r>
              <a:rPr lang="ru-RU" dirty="0" smtClean="0"/>
              <a:t>использовала виртуальный скрининг на основе структуры более слабого ингибитора</a:t>
            </a:r>
            <a:r>
              <a:rPr lang="en-US" dirty="0" smtClean="0"/>
              <a:t> </a:t>
            </a:r>
            <a:r>
              <a:rPr lang="ru-RU" dirty="0" smtClean="0"/>
              <a:t>и </a:t>
            </a:r>
            <a:r>
              <a:rPr lang="en-US" dirty="0" smtClean="0"/>
              <a:t>TGF</a:t>
            </a:r>
            <a:r>
              <a:rPr lang="en-US" dirty="0" smtClean="0">
                <a:latin typeface="Symbol" pitchFamily="18" charset="2"/>
              </a:rPr>
              <a:t>b</a:t>
            </a:r>
            <a:r>
              <a:rPr lang="en-US" dirty="0" smtClean="0"/>
              <a:t>1R</a:t>
            </a:r>
            <a:r>
              <a:rPr lang="ru-RU" dirty="0" smtClean="0"/>
              <a:t> </a:t>
            </a:r>
            <a:r>
              <a:rPr lang="en-US" dirty="0" smtClean="0"/>
              <a:t>(Singh et al., 2003a).</a:t>
            </a:r>
            <a:r>
              <a:rPr lang="ru-RU" dirty="0" smtClean="0"/>
              <a:t> Было отобрано 87 соединений, лучшее из которых </a:t>
            </a:r>
            <a:r>
              <a:rPr lang="en-US" dirty="0" smtClean="0"/>
              <a:t>(II) </a:t>
            </a:r>
            <a:r>
              <a:rPr lang="ru-RU" dirty="0" smtClean="0"/>
              <a:t>совпало по структуре с соединением, отобранным на основании традиционного химического скрининга</a:t>
            </a:r>
            <a:r>
              <a:rPr lang="en-US" dirty="0" smtClean="0"/>
              <a:t> </a:t>
            </a:r>
            <a:r>
              <a:rPr lang="ru-RU" dirty="0" smtClean="0"/>
              <a:t>в </a:t>
            </a:r>
            <a:r>
              <a:rPr lang="en-US" dirty="0" smtClean="0"/>
              <a:t>Eli Lilly.</a:t>
            </a:r>
            <a:endParaRPr lang="ru-RU" dirty="0"/>
          </a:p>
        </p:txBody>
      </p:sp>
      <p:pic>
        <p:nvPicPr>
          <p:cNvPr id="3614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6162"/>
            <a:ext cx="9144000" cy="3882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14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50546" y="4293096"/>
            <a:ext cx="18859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83568" y="-35706"/>
            <a:ext cx="70775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kern="0" dirty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Традиционный химический скрининг и виртуальный скрининг </a:t>
            </a:r>
          </a:p>
          <a:p>
            <a:pPr algn="ctr"/>
            <a:r>
              <a:rPr lang="ru-RU" sz="2000" kern="0" dirty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могут дать одинаковый результат</a:t>
            </a:r>
            <a:endParaRPr lang="ru-RU" sz="2000" kern="0" dirty="0">
              <a:solidFill>
                <a:srgbClr val="0066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Скругленный прямоугольник 115"/>
          <p:cNvSpPr/>
          <p:nvPr/>
        </p:nvSpPr>
        <p:spPr>
          <a:xfrm>
            <a:off x="4211960" y="908720"/>
            <a:ext cx="4498641" cy="348117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72008" y="3284984"/>
            <a:ext cx="3995936" cy="108012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91" name="Скругленный прямоугольник 90"/>
          <p:cNvSpPr/>
          <p:nvPr/>
        </p:nvSpPr>
        <p:spPr>
          <a:xfrm>
            <a:off x="72008" y="980728"/>
            <a:ext cx="3995936" cy="216024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72008" y="4509120"/>
            <a:ext cx="9071992" cy="86409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72008" y="5517232"/>
            <a:ext cx="6012160" cy="108012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grpSp>
        <p:nvGrpSpPr>
          <p:cNvPr id="2" name="Группа 86"/>
          <p:cNvGrpSpPr/>
          <p:nvPr/>
        </p:nvGrpSpPr>
        <p:grpSpPr>
          <a:xfrm>
            <a:off x="1403648" y="4674622"/>
            <a:ext cx="1539204" cy="584775"/>
            <a:chOff x="1619672" y="3933056"/>
            <a:chExt cx="1539204" cy="584775"/>
          </a:xfrm>
        </p:grpSpPr>
        <p:sp>
          <p:nvSpPr>
            <p:cNvPr id="40" name="Скругленный прямоугольник 39"/>
            <p:cNvSpPr/>
            <p:nvPr/>
          </p:nvSpPr>
          <p:spPr>
            <a:xfrm>
              <a:off x="1651339" y="3959950"/>
              <a:ext cx="1368152" cy="54868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619672" y="3933056"/>
              <a:ext cx="15392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Виртуальный</a:t>
              </a:r>
            </a:p>
            <a:p>
              <a:r>
                <a:rPr lang="en-US" sz="1600" dirty="0" smtClean="0"/>
                <a:t>c</a:t>
              </a:r>
              <a:r>
                <a:rPr lang="ru-RU" sz="1600" dirty="0" err="1" smtClean="0"/>
                <a:t>крининг</a:t>
              </a:r>
              <a:r>
                <a:rPr lang="ru-RU" sz="1600" dirty="0" smtClean="0"/>
                <a:t> (</a:t>
              </a:r>
              <a:r>
                <a:rPr lang="en-US" sz="1600" dirty="0" smtClean="0"/>
                <a:t>hits)</a:t>
              </a:r>
              <a:endParaRPr lang="ru-RU" sz="1600" dirty="0"/>
            </a:p>
          </p:txBody>
        </p:sp>
      </p:grpSp>
      <p:grpSp>
        <p:nvGrpSpPr>
          <p:cNvPr id="16" name="Группа 77"/>
          <p:cNvGrpSpPr/>
          <p:nvPr/>
        </p:nvGrpSpPr>
        <p:grpSpPr>
          <a:xfrm>
            <a:off x="4467524" y="4656402"/>
            <a:ext cx="2048692" cy="594284"/>
            <a:chOff x="4801470" y="3986844"/>
            <a:chExt cx="1832668" cy="594284"/>
          </a:xfrm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4860032" y="4005064"/>
              <a:ext cx="1368152" cy="576064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801470" y="3986844"/>
              <a:ext cx="18326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/>
                <a:t>Оптимизация </a:t>
              </a:r>
            </a:p>
            <a:p>
              <a:r>
                <a:rPr lang="ru-RU" sz="1600" dirty="0" smtClean="0"/>
                <a:t>прототипа</a:t>
              </a:r>
              <a:r>
                <a:rPr lang="en-US" sz="1600" dirty="0" smtClean="0"/>
                <a:t> (lead)</a:t>
              </a:r>
              <a:endParaRPr lang="ru-RU" sz="1600" dirty="0"/>
            </a:p>
          </p:txBody>
        </p:sp>
      </p:grpSp>
      <p:grpSp>
        <p:nvGrpSpPr>
          <p:cNvPr id="36" name="Группа 71"/>
          <p:cNvGrpSpPr/>
          <p:nvPr/>
        </p:nvGrpSpPr>
        <p:grpSpPr>
          <a:xfrm>
            <a:off x="683568" y="1362254"/>
            <a:ext cx="1440160" cy="584775"/>
            <a:chOff x="1547664" y="620688"/>
            <a:chExt cx="1440160" cy="584775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1547664" y="692696"/>
              <a:ext cx="1368152" cy="47667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556022" y="620688"/>
              <a:ext cx="143180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3</a:t>
              </a:r>
              <a:r>
                <a:rPr lang="en-US" sz="1600" dirty="0" smtClean="0"/>
                <a:t>D </a:t>
              </a:r>
              <a:r>
                <a:rPr lang="ru-RU" sz="1600" dirty="0" smtClean="0"/>
                <a:t>структура</a:t>
              </a:r>
            </a:p>
            <a:p>
              <a:r>
                <a:rPr lang="ru-RU" sz="1600" dirty="0" smtClean="0"/>
                <a:t>гомолога</a:t>
              </a:r>
              <a:endParaRPr lang="ru-RU" sz="1600" dirty="0"/>
            </a:p>
          </p:txBody>
        </p:sp>
      </p:grpSp>
      <p:grpSp>
        <p:nvGrpSpPr>
          <p:cNvPr id="46" name="Группа 72"/>
          <p:cNvGrpSpPr/>
          <p:nvPr/>
        </p:nvGrpSpPr>
        <p:grpSpPr>
          <a:xfrm>
            <a:off x="842799" y="2010326"/>
            <a:ext cx="1208921" cy="338554"/>
            <a:chOff x="1547664" y="1196752"/>
            <a:chExt cx="1208921" cy="338554"/>
          </a:xfrm>
        </p:grpSpPr>
        <p:sp>
          <p:nvSpPr>
            <p:cNvPr id="52" name="Скругленный прямоугольник 51"/>
            <p:cNvSpPr/>
            <p:nvPr/>
          </p:nvSpPr>
          <p:spPr>
            <a:xfrm>
              <a:off x="1547664" y="1268760"/>
              <a:ext cx="1152128" cy="216024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47664" y="1196752"/>
              <a:ext cx="120892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3</a:t>
              </a:r>
              <a:r>
                <a:rPr lang="en-US" sz="1600" dirty="0" smtClean="0"/>
                <a:t>D </a:t>
              </a:r>
              <a:r>
                <a:rPr lang="ru-RU" sz="1600" dirty="0" smtClean="0"/>
                <a:t>модель</a:t>
              </a:r>
            </a:p>
          </p:txBody>
        </p:sp>
      </p:grpSp>
      <p:grpSp>
        <p:nvGrpSpPr>
          <p:cNvPr id="47" name="Группа 80"/>
          <p:cNvGrpSpPr/>
          <p:nvPr/>
        </p:nvGrpSpPr>
        <p:grpSpPr>
          <a:xfrm>
            <a:off x="1547664" y="3789040"/>
            <a:ext cx="834587" cy="360040"/>
            <a:chOff x="1547664" y="2996952"/>
            <a:chExt cx="834587" cy="360040"/>
          </a:xfrm>
        </p:grpSpPr>
        <p:sp>
          <p:nvSpPr>
            <p:cNvPr id="43" name="Скругленный прямоугольник 42"/>
            <p:cNvSpPr/>
            <p:nvPr/>
          </p:nvSpPr>
          <p:spPr>
            <a:xfrm>
              <a:off x="1547664" y="2996952"/>
              <a:ext cx="792088" cy="36004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547664" y="2996952"/>
              <a:ext cx="8345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err="1" smtClean="0"/>
                <a:t>Докинг</a:t>
              </a:r>
              <a:endParaRPr lang="ru-RU" sz="1600" dirty="0"/>
            </a:p>
          </p:txBody>
        </p:sp>
      </p:grpSp>
      <p:grpSp>
        <p:nvGrpSpPr>
          <p:cNvPr id="48" name="Группа 79"/>
          <p:cNvGrpSpPr/>
          <p:nvPr/>
        </p:nvGrpSpPr>
        <p:grpSpPr>
          <a:xfrm>
            <a:off x="2555776" y="3636313"/>
            <a:ext cx="1008112" cy="584775"/>
            <a:chOff x="2843808" y="3010399"/>
            <a:chExt cx="1008112" cy="584775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2843808" y="3068960"/>
              <a:ext cx="1008112" cy="47667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870561" y="3010399"/>
              <a:ext cx="98135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/>
                <a:t>De Novo</a:t>
              </a:r>
            </a:p>
            <a:p>
              <a:r>
                <a:rPr lang="en-US" sz="1600" dirty="0" smtClean="0"/>
                <a:t>design</a:t>
              </a:r>
              <a:endParaRPr lang="ru-RU" sz="1600" dirty="0"/>
            </a:p>
          </p:txBody>
        </p:sp>
      </p:grpSp>
      <p:grpSp>
        <p:nvGrpSpPr>
          <p:cNvPr id="53" name="Группа 69"/>
          <p:cNvGrpSpPr/>
          <p:nvPr/>
        </p:nvGrpSpPr>
        <p:grpSpPr>
          <a:xfrm>
            <a:off x="4355976" y="1340768"/>
            <a:ext cx="1296144" cy="584775"/>
            <a:chOff x="4644008" y="620688"/>
            <a:chExt cx="1296144" cy="584775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4644008" y="692696"/>
              <a:ext cx="1224136" cy="476672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679871" y="620688"/>
              <a:ext cx="126028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Наработка </a:t>
              </a:r>
            </a:p>
            <a:p>
              <a:r>
                <a:rPr lang="ru-RU" sz="1600" dirty="0" smtClean="0"/>
                <a:t>белка</a:t>
              </a:r>
              <a:endParaRPr lang="ru-RU" sz="1600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730064" y="6237312"/>
            <a:ext cx="25539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/>
              <a:t>Ligand</a:t>
            </a:r>
            <a:r>
              <a:rPr lang="en-US" sz="1600" i="1" dirty="0" smtClean="0"/>
              <a:t>-based</a:t>
            </a:r>
            <a:r>
              <a:rPr lang="ru-RU" sz="1600" i="1" dirty="0" smtClean="0"/>
              <a:t> </a:t>
            </a:r>
            <a:r>
              <a:rPr lang="en-US" sz="1600" i="1" dirty="0" smtClean="0"/>
              <a:t>drug design</a:t>
            </a:r>
            <a:endParaRPr lang="ru-RU" sz="1600" i="1" dirty="0"/>
          </a:p>
        </p:txBody>
      </p:sp>
      <p:grpSp>
        <p:nvGrpSpPr>
          <p:cNvPr id="65" name="Группа 78"/>
          <p:cNvGrpSpPr/>
          <p:nvPr/>
        </p:nvGrpSpPr>
        <p:grpSpPr>
          <a:xfrm>
            <a:off x="2915816" y="4665911"/>
            <a:ext cx="1515736" cy="584775"/>
            <a:chOff x="3203848" y="3996353"/>
            <a:chExt cx="1515736" cy="584775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3203848" y="4005064"/>
              <a:ext cx="1512168" cy="576064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203848" y="3996353"/>
              <a:ext cx="15157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Тестирование</a:t>
              </a:r>
            </a:p>
            <a:p>
              <a:r>
                <a:rPr lang="ru-RU" sz="1600" dirty="0" smtClean="0"/>
                <a:t>активности</a:t>
              </a:r>
              <a:endParaRPr lang="ru-RU" sz="1600" dirty="0"/>
            </a:p>
          </p:txBody>
        </p:sp>
      </p:grpSp>
      <p:grpSp>
        <p:nvGrpSpPr>
          <p:cNvPr id="66" name="Группа 87"/>
          <p:cNvGrpSpPr/>
          <p:nvPr/>
        </p:nvGrpSpPr>
        <p:grpSpPr>
          <a:xfrm>
            <a:off x="6156176" y="4674622"/>
            <a:ext cx="1440160" cy="584775"/>
            <a:chOff x="6228184" y="4005064"/>
            <a:chExt cx="1440160" cy="584775"/>
          </a:xfrm>
        </p:grpSpPr>
        <p:sp>
          <p:nvSpPr>
            <p:cNvPr id="62" name="Скругленный прямоугольник 61"/>
            <p:cNvSpPr/>
            <p:nvPr/>
          </p:nvSpPr>
          <p:spPr>
            <a:xfrm>
              <a:off x="6228184" y="4005064"/>
              <a:ext cx="1368152" cy="576064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273410" y="4005064"/>
              <a:ext cx="13949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Химический </a:t>
              </a:r>
            </a:p>
            <a:p>
              <a:r>
                <a:rPr lang="ru-RU" sz="1600" dirty="0" smtClean="0"/>
                <a:t>синтез</a:t>
              </a:r>
              <a:endParaRPr lang="ru-RU" sz="1600" dirty="0"/>
            </a:p>
          </p:txBody>
        </p:sp>
      </p:grpSp>
      <p:grpSp>
        <p:nvGrpSpPr>
          <p:cNvPr id="67" name="Группа 75"/>
          <p:cNvGrpSpPr/>
          <p:nvPr/>
        </p:nvGrpSpPr>
        <p:grpSpPr>
          <a:xfrm>
            <a:off x="7592768" y="4674622"/>
            <a:ext cx="1515736" cy="584775"/>
            <a:chOff x="7628264" y="4005064"/>
            <a:chExt cx="1515736" cy="584775"/>
          </a:xfrm>
        </p:grpSpPr>
        <p:sp>
          <p:nvSpPr>
            <p:cNvPr id="63" name="Скругленный прямоугольник 62"/>
            <p:cNvSpPr/>
            <p:nvPr/>
          </p:nvSpPr>
          <p:spPr>
            <a:xfrm>
              <a:off x="7631832" y="4005064"/>
              <a:ext cx="1512168" cy="576064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628264" y="4005064"/>
              <a:ext cx="15157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Тестирование</a:t>
              </a:r>
            </a:p>
            <a:p>
              <a:r>
                <a:rPr lang="ru-RU" sz="1600" dirty="0" smtClean="0"/>
                <a:t>активности</a:t>
              </a:r>
              <a:endParaRPr lang="ru-RU" sz="1600" dirty="0"/>
            </a:p>
          </p:txBody>
        </p:sp>
      </p:grpSp>
      <p:grpSp>
        <p:nvGrpSpPr>
          <p:cNvPr id="68" name="Группа 74"/>
          <p:cNvGrpSpPr/>
          <p:nvPr/>
        </p:nvGrpSpPr>
        <p:grpSpPr>
          <a:xfrm>
            <a:off x="7524328" y="5949280"/>
            <a:ext cx="1512168" cy="864096"/>
            <a:chOff x="7308304" y="5013176"/>
            <a:chExt cx="1512168" cy="864096"/>
          </a:xfrm>
        </p:grpSpPr>
        <p:sp>
          <p:nvSpPr>
            <p:cNvPr id="50" name="Скругленный прямоугольник 49"/>
            <p:cNvSpPr/>
            <p:nvPr/>
          </p:nvSpPr>
          <p:spPr>
            <a:xfrm>
              <a:off x="7308304" y="5013176"/>
              <a:ext cx="1512168" cy="864096"/>
            </a:xfrm>
            <a:prstGeom prst="roundRect">
              <a:avLst/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308304" y="5013176"/>
              <a:ext cx="148681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err="1" smtClean="0"/>
                <a:t>Доклиника</a:t>
              </a:r>
              <a:r>
                <a:rPr lang="ru-RU" sz="1600" dirty="0" smtClean="0"/>
                <a:t>,</a:t>
              </a:r>
            </a:p>
            <a:p>
              <a:r>
                <a:rPr lang="ru-RU" sz="1600" dirty="0" smtClean="0"/>
                <a:t>клиника, </a:t>
              </a:r>
            </a:p>
            <a:p>
              <a:r>
                <a:rPr lang="ru-RU" sz="1600" dirty="0" smtClean="0"/>
                <a:t>производство</a:t>
              </a:r>
              <a:endParaRPr lang="ru-RU" sz="1600" dirty="0"/>
            </a:p>
          </p:txBody>
        </p:sp>
      </p:grpSp>
      <p:sp>
        <p:nvSpPr>
          <p:cNvPr id="93" name="Стрелка вправо 92"/>
          <p:cNvSpPr/>
          <p:nvPr/>
        </p:nvSpPr>
        <p:spPr>
          <a:xfrm rot="5400000">
            <a:off x="1295636" y="1907722"/>
            <a:ext cx="216024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98" name="Стрелка вправо 97"/>
          <p:cNvSpPr/>
          <p:nvPr/>
        </p:nvSpPr>
        <p:spPr>
          <a:xfrm rot="5400000">
            <a:off x="1691680" y="4365104"/>
            <a:ext cx="576064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0" name="Стрелка вправо 99"/>
          <p:cNvSpPr/>
          <p:nvPr/>
        </p:nvSpPr>
        <p:spPr>
          <a:xfrm rot="10800000">
            <a:off x="2699792" y="4941168"/>
            <a:ext cx="274585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4" name="Стрелка вправо 103"/>
          <p:cNvSpPr/>
          <p:nvPr/>
        </p:nvSpPr>
        <p:spPr>
          <a:xfrm rot="5400000">
            <a:off x="408983" y="4378551"/>
            <a:ext cx="549170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5" name="Стрелка вправо 104"/>
          <p:cNvSpPr/>
          <p:nvPr/>
        </p:nvSpPr>
        <p:spPr>
          <a:xfrm rot="-5400000">
            <a:off x="431540" y="5409220"/>
            <a:ext cx="504056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6" name="Стрелка вправо 105"/>
          <p:cNvSpPr/>
          <p:nvPr/>
        </p:nvSpPr>
        <p:spPr>
          <a:xfrm rot="-5400000">
            <a:off x="2015716" y="5409220"/>
            <a:ext cx="504056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grpSp>
        <p:nvGrpSpPr>
          <p:cNvPr id="69" name="Группа 84"/>
          <p:cNvGrpSpPr/>
          <p:nvPr/>
        </p:nvGrpSpPr>
        <p:grpSpPr>
          <a:xfrm>
            <a:off x="1937671" y="5610726"/>
            <a:ext cx="1482201" cy="584775"/>
            <a:chOff x="1835696" y="4797152"/>
            <a:chExt cx="1482201" cy="584775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1835696" y="4869160"/>
              <a:ext cx="1368152" cy="47667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835696" y="4797152"/>
              <a:ext cx="148220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err="1" smtClean="0"/>
                <a:t>Фармакофор</a:t>
              </a:r>
              <a:r>
                <a:rPr lang="ru-RU" sz="1600" dirty="0" smtClean="0"/>
                <a:t>,</a:t>
              </a:r>
            </a:p>
            <a:p>
              <a:r>
                <a:rPr lang="ru-RU" sz="1600" dirty="0" err="1" smtClean="0"/>
                <a:t>докинг</a:t>
              </a:r>
              <a:endParaRPr lang="ru-RU" sz="1600" dirty="0"/>
            </a:p>
          </p:txBody>
        </p:sp>
      </p:grpSp>
      <p:grpSp>
        <p:nvGrpSpPr>
          <p:cNvPr id="70" name="Группа 83"/>
          <p:cNvGrpSpPr/>
          <p:nvPr/>
        </p:nvGrpSpPr>
        <p:grpSpPr>
          <a:xfrm>
            <a:off x="317395" y="5616134"/>
            <a:ext cx="1518301" cy="584775"/>
            <a:chOff x="359024" y="4725144"/>
            <a:chExt cx="1518301" cy="584775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395536" y="4797152"/>
              <a:ext cx="1440160" cy="47667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59024" y="4725144"/>
              <a:ext cx="151830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Модель сайта</a:t>
              </a:r>
            </a:p>
            <a:p>
              <a:r>
                <a:rPr lang="ru-RU" sz="1600" dirty="0" smtClean="0"/>
                <a:t>связывания</a:t>
              </a:r>
              <a:endParaRPr lang="ru-RU" sz="1600" dirty="0"/>
            </a:p>
          </p:txBody>
        </p:sp>
      </p:grpSp>
      <p:sp>
        <p:nvSpPr>
          <p:cNvPr id="108" name="Стрелка вправо 107"/>
          <p:cNvSpPr/>
          <p:nvPr/>
        </p:nvSpPr>
        <p:spPr>
          <a:xfrm>
            <a:off x="2771800" y="4797152"/>
            <a:ext cx="216024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grpSp>
        <p:nvGrpSpPr>
          <p:cNvPr id="71" name="Группа 70"/>
          <p:cNvGrpSpPr/>
          <p:nvPr/>
        </p:nvGrpSpPr>
        <p:grpSpPr>
          <a:xfrm>
            <a:off x="2316443" y="1362254"/>
            <a:ext cx="1431802" cy="584775"/>
            <a:chOff x="2964515" y="620688"/>
            <a:chExt cx="1431802" cy="584775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2987824" y="692696"/>
              <a:ext cx="1368152" cy="47667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964515" y="620688"/>
              <a:ext cx="143180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3</a:t>
              </a:r>
              <a:r>
                <a:rPr lang="en-US" sz="1600" dirty="0" smtClean="0"/>
                <a:t>D </a:t>
              </a:r>
              <a:r>
                <a:rPr lang="ru-RU" sz="1600" dirty="0" smtClean="0"/>
                <a:t>структура</a:t>
              </a:r>
            </a:p>
            <a:p>
              <a:r>
                <a:rPr lang="ru-RU" sz="1600" dirty="0" smtClean="0"/>
                <a:t>мишени</a:t>
              </a:r>
              <a:endParaRPr lang="ru-RU" sz="1600" dirty="0"/>
            </a:p>
          </p:txBody>
        </p:sp>
      </p:grpSp>
      <p:sp>
        <p:nvSpPr>
          <p:cNvPr id="110" name="Стрелка вправо 109"/>
          <p:cNvSpPr/>
          <p:nvPr/>
        </p:nvSpPr>
        <p:spPr>
          <a:xfrm>
            <a:off x="4355976" y="4869160"/>
            <a:ext cx="216024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11" name="Стрелка вправо 110"/>
          <p:cNvSpPr/>
          <p:nvPr/>
        </p:nvSpPr>
        <p:spPr>
          <a:xfrm rot="-5400000">
            <a:off x="4896036" y="5409220"/>
            <a:ext cx="504056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grpSp>
        <p:nvGrpSpPr>
          <p:cNvPr id="72" name="Группа 85"/>
          <p:cNvGrpSpPr/>
          <p:nvPr/>
        </p:nvGrpSpPr>
        <p:grpSpPr>
          <a:xfrm>
            <a:off x="4572000" y="5682734"/>
            <a:ext cx="1224136" cy="476672"/>
            <a:chOff x="4788024" y="4797152"/>
            <a:chExt cx="1224136" cy="476672"/>
          </a:xfrm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4788024" y="4797152"/>
              <a:ext cx="1224136" cy="47667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076056" y="4869160"/>
              <a:ext cx="6464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QSAR</a:t>
              </a:r>
              <a:endParaRPr lang="ru-RU" sz="1600" dirty="0" smtClean="0"/>
            </a:p>
          </p:txBody>
        </p:sp>
      </p:grpSp>
      <p:sp>
        <p:nvSpPr>
          <p:cNvPr id="118" name="Стрелка вправо 117"/>
          <p:cNvSpPr/>
          <p:nvPr/>
        </p:nvSpPr>
        <p:spPr>
          <a:xfrm rot="5400000">
            <a:off x="4752020" y="2011397"/>
            <a:ext cx="360040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22" name="Стрелка вправо 121"/>
          <p:cNvSpPr/>
          <p:nvPr/>
        </p:nvSpPr>
        <p:spPr>
          <a:xfrm rot="5400000">
            <a:off x="7884368" y="5517232"/>
            <a:ext cx="720080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23" name="Стрелка вправо 122"/>
          <p:cNvSpPr/>
          <p:nvPr/>
        </p:nvSpPr>
        <p:spPr>
          <a:xfrm rot="5400000">
            <a:off x="7740352" y="2996952"/>
            <a:ext cx="288032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cxnSp>
        <p:nvCxnSpPr>
          <p:cNvPr id="124" name="Прямая со стрелкой 123"/>
          <p:cNvCxnSpPr/>
          <p:nvPr/>
        </p:nvCxnSpPr>
        <p:spPr>
          <a:xfrm flipH="1">
            <a:off x="755576" y="2276872"/>
            <a:ext cx="648072" cy="1512168"/>
          </a:xfrm>
          <a:prstGeom prst="straightConnector1">
            <a:avLst/>
          </a:prstGeom>
          <a:ln w="57150">
            <a:solidFill>
              <a:srgbClr val="FF69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Группа 63"/>
          <p:cNvGrpSpPr/>
          <p:nvPr/>
        </p:nvGrpSpPr>
        <p:grpSpPr>
          <a:xfrm>
            <a:off x="323528" y="2492896"/>
            <a:ext cx="1224136" cy="584775"/>
            <a:chOff x="251520" y="631069"/>
            <a:chExt cx="1224136" cy="593618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51520" y="692696"/>
              <a:ext cx="1224136" cy="47667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1520" y="631069"/>
              <a:ext cx="1219501" cy="5936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Известные</a:t>
              </a:r>
            </a:p>
            <a:p>
              <a:r>
                <a:rPr lang="ru-RU" sz="1600" dirty="0" err="1" smtClean="0"/>
                <a:t>лиганды</a:t>
              </a:r>
              <a:endParaRPr lang="ru-RU" sz="1600" dirty="0" smtClean="0"/>
            </a:p>
          </p:txBody>
        </p:sp>
      </p:grpSp>
      <p:cxnSp>
        <p:nvCxnSpPr>
          <p:cNvPr id="126" name="Прямая со стрелкой 125"/>
          <p:cNvCxnSpPr/>
          <p:nvPr/>
        </p:nvCxnSpPr>
        <p:spPr>
          <a:xfrm flipH="1">
            <a:off x="755576" y="1916832"/>
            <a:ext cx="2160240" cy="1872208"/>
          </a:xfrm>
          <a:prstGeom prst="straightConnector1">
            <a:avLst/>
          </a:prstGeom>
          <a:ln w="57150">
            <a:solidFill>
              <a:srgbClr val="FF69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 стрелкой 127"/>
          <p:cNvCxnSpPr>
            <a:stCxn id="21" idx="3"/>
            <a:endCxn id="56" idx="1"/>
          </p:cNvCxnSpPr>
          <p:nvPr/>
        </p:nvCxnSpPr>
        <p:spPr>
          <a:xfrm flipV="1">
            <a:off x="3563888" y="3492297"/>
            <a:ext cx="720080" cy="436404"/>
          </a:xfrm>
          <a:prstGeom prst="straightConnector1">
            <a:avLst/>
          </a:prstGeom>
          <a:ln w="57150">
            <a:solidFill>
              <a:srgbClr val="FF69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 стрелкой 130"/>
          <p:cNvCxnSpPr>
            <a:stCxn id="9" idx="1"/>
          </p:cNvCxnSpPr>
          <p:nvPr/>
        </p:nvCxnSpPr>
        <p:spPr>
          <a:xfrm flipH="1" flipV="1">
            <a:off x="2915816" y="1916832"/>
            <a:ext cx="1368152" cy="643717"/>
          </a:xfrm>
          <a:prstGeom prst="straightConnector1">
            <a:avLst/>
          </a:prstGeom>
          <a:ln w="57150">
            <a:solidFill>
              <a:srgbClr val="FF69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Скругленная соединительная линия 135"/>
          <p:cNvCxnSpPr>
            <a:stCxn id="122" idx="1"/>
            <a:endCxn id="111" idx="3"/>
          </p:cNvCxnSpPr>
          <p:nvPr/>
        </p:nvCxnSpPr>
        <p:spPr>
          <a:xfrm rot="16200000" flipV="1">
            <a:off x="6696236" y="3681028"/>
            <a:ext cx="12700" cy="3096344"/>
          </a:xfrm>
          <a:prstGeom prst="curvedConnector3">
            <a:avLst>
              <a:gd name="adj1" fmla="val -1099835"/>
            </a:avLst>
          </a:prstGeom>
          <a:ln w="57150">
            <a:solidFill>
              <a:srgbClr val="FF690D"/>
            </a:solidFill>
            <a:headEnd type="none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Скругленная соединительная линия 139"/>
          <p:cNvCxnSpPr>
            <a:stCxn id="7" idx="1"/>
            <a:endCxn id="24" idx="1"/>
          </p:cNvCxnSpPr>
          <p:nvPr/>
        </p:nvCxnSpPr>
        <p:spPr>
          <a:xfrm rot="10800000" flipV="1">
            <a:off x="317396" y="2785284"/>
            <a:ext cx="6133" cy="3123238"/>
          </a:xfrm>
          <a:prstGeom prst="curvedConnector3">
            <a:avLst>
              <a:gd name="adj1" fmla="val 4923660"/>
            </a:avLst>
          </a:prstGeom>
          <a:ln w="57150">
            <a:solidFill>
              <a:srgbClr val="FF69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Группа 82"/>
          <p:cNvGrpSpPr/>
          <p:nvPr/>
        </p:nvGrpSpPr>
        <p:grpSpPr>
          <a:xfrm>
            <a:off x="107504" y="4665911"/>
            <a:ext cx="1306961" cy="584775"/>
            <a:chOff x="467544" y="3861048"/>
            <a:chExt cx="1306961" cy="584775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467544" y="3933056"/>
              <a:ext cx="1224136" cy="47667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67544" y="3861048"/>
              <a:ext cx="13069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Сайт</a:t>
              </a:r>
            </a:p>
            <a:p>
              <a:r>
                <a:rPr lang="ru-RU" sz="1600" dirty="0" smtClean="0"/>
                <a:t>связывания</a:t>
              </a:r>
              <a:endParaRPr lang="ru-RU" sz="1600" dirty="0"/>
            </a:p>
          </p:txBody>
        </p:sp>
      </p:grpSp>
      <p:grpSp>
        <p:nvGrpSpPr>
          <p:cNvPr id="76" name="Группа 81"/>
          <p:cNvGrpSpPr/>
          <p:nvPr/>
        </p:nvGrpSpPr>
        <p:grpSpPr>
          <a:xfrm>
            <a:off x="107504" y="3636313"/>
            <a:ext cx="1152128" cy="584775"/>
            <a:chOff x="323528" y="2996952"/>
            <a:chExt cx="1152128" cy="584775"/>
          </a:xfrm>
        </p:grpSpPr>
        <p:sp>
          <p:nvSpPr>
            <p:cNvPr id="44" name="Скругленный прямоугольник 43"/>
            <p:cNvSpPr/>
            <p:nvPr/>
          </p:nvSpPr>
          <p:spPr>
            <a:xfrm>
              <a:off x="323528" y="3068960"/>
              <a:ext cx="1152128" cy="47667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23528" y="2996952"/>
              <a:ext cx="114646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Анализ</a:t>
              </a:r>
            </a:p>
            <a:p>
              <a:r>
                <a:rPr lang="ru-RU" sz="1600" dirty="0" smtClean="0"/>
                <a:t>структуры</a:t>
              </a:r>
              <a:endParaRPr lang="ru-RU" sz="1600" dirty="0"/>
            </a:p>
          </p:txBody>
        </p:sp>
      </p:grpSp>
      <p:cxnSp>
        <p:nvCxnSpPr>
          <p:cNvPr id="147" name="Прямая со стрелкой 146"/>
          <p:cNvCxnSpPr>
            <a:endCxn id="26" idx="0"/>
          </p:cNvCxnSpPr>
          <p:nvPr/>
        </p:nvCxnSpPr>
        <p:spPr>
          <a:xfrm flipH="1">
            <a:off x="3673684" y="3789040"/>
            <a:ext cx="1258356" cy="876871"/>
          </a:xfrm>
          <a:prstGeom prst="straightConnector1">
            <a:avLst/>
          </a:prstGeom>
          <a:ln w="57150">
            <a:solidFill>
              <a:srgbClr val="FF69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Прямая со стрелкой 151"/>
          <p:cNvCxnSpPr>
            <a:stCxn id="32" idx="2"/>
          </p:cNvCxnSpPr>
          <p:nvPr/>
        </p:nvCxnSpPr>
        <p:spPr>
          <a:xfrm flipH="1">
            <a:off x="2987824" y="908720"/>
            <a:ext cx="1260140" cy="522276"/>
          </a:xfrm>
          <a:prstGeom prst="straightConnector1">
            <a:avLst/>
          </a:prstGeom>
          <a:ln w="57150">
            <a:solidFill>
              <a:srgbClr val="FF69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я со стрелкой 154"/>
          <p:cNvCxnSpPr>
            <a:stCxn id="32" idx="2"/>
          </p:cNvCxnSpPr>
          <p:nvPr/>
        </p:nvCxnSpPr>
        <p:spPr>
          <a:xfrm>
            <a:off x="4247964" y="908720"/>
            <a:ext cx="900100" cy="504056"/>
          </a:xfrm>
          <a:prstGeom prst="straightConnector1">
            <a:avLst/>
          </a:prstGeom>
          <a:ln w="57150">
            <a:solidFill>
              <a:srgbClr val="FF69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Прямая со стрелкой 160"/>
          <p:cNvCxnSpPr>
            <a:endCxn id="10" idx="1"/>
          </p:cNvCxnSpPr>
          <p:nvPr/>
        </p:nvCxnSpPr>
        <p:spPr>
          <a:xfrm>
            <a:off x="5508104" y="1628800"/>
            <a:ext cx="308894" cy="232574"/>
          </a:xfrm>
          <a:prstGeom prst="straightConnector1">
            <a:avLst/>
          </a:prstGeom>
          <a:ln w="57150">
            <a:solidFill>
              <a:srgbClr val="FF69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Группа 73"/>
          <p:cNvGrpSpPr/>
          <p:nvPr/>
        </p:nvGrpSpPr>
        <p:grpSpPr>
          <a:xfrm>
            <a:off x="3779912" y="432048"/>
            <a:ext cx="983940" cy="476672"/>
            <a:chOff x="4067944" y="0"/>
            <a:chExt cx="983940" cy="476672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4067944" y="0"/>
              <a:ext cx="936104" cy="476672"/>
            </a:xfrm>
            <a:prstGeom prst="roundRect">
              <a:avLst/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080143" y="44624"/>
              <a:ext cx="9717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Мишень</a:t>
              </a:r>
              <a:endParaRPr lang="ru-RU" sz="1600" dirty="0"/>
            </a:p>
          </p:txBody>
        </p:sp>
      </p:grpSp>
      <p:cxnSp>
        <p:nvCxnSpPr>
          <p:cNvPr id="167" name="Прямая со стрелкой 166"/>
          <p:cNvCxnSpPr/>
          <p:nvPr/>
        </p:nvCxnSpPr>
        <p:spPr>
          <a:xfrm>
            <a:off x="2915816" y="1947029"/>
            <a:ext cx="144016" cy="1770003"/>
          </a:xfrm>
          <a:prstGeom prst="straightConnector1">
            <a:avLst/>
          </a:prstGeom>
          <a:ln w="57150">
            <a:solidFill>
              <a:srgbClr val="FF69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259632" y="3234462"/>
            <a:ext cx="27735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Structure-based drug design</a:t>
            </a:r>
            <a:endParaRPr lang="ru-RU" sz="1600" i="1" dirty="0"/>
          </a:p>
        </p:txBody>
      </p:sp>
      <p:sp>
        <p:nvSpPr>
          <p:cNvPr id="177" name="Стрелка вправо 176"/>
          <p:cNvSpPr/>
          <p:nvPr/>
        </p:nvSpPr>
        <p:spPr>
          <a:xfrm>
            <a:off x="6012160" y="4887380"/>
            <a:ext cx="216024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78" name="Стрелка вправо 177"/>
          <p:cNvSpPr/>
          <p:nvPr/>
        </p:nvSpPr>
        <p:spPr>
          <a:xfrm>
            <a:off x="7452320" y="4941168"/>
            <a:ext cx="216024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79" name="Стрелка вправо 178"/>
          <p:cNvSpPr/>
          <p:nvPr/>
        </p:nvSpPr>
        <p:spPr>
          <a:xfrm>
            <a:off x="1259632" y="4896054"/>
            <a:ext cx="216024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86" name="Rectangle 2"/>
          <p:cNvSpPr txBox="1">
            <a:spLocks noChangeArrowheads="1"/>
          </p:cNvSpPr>
          <p:nvPr/>
        </p:nvSpPr>
        <p:spPr bwMode="auto">
          <a:xfrm>
            <a:off x="0" y="-387424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/>
            </a:pPr>
            <a:r>
              <a:rPr lang="ru-RU" sz="2000" kern="0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Основные стратегии, используемые при компьютерной разработке лекарств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0066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5369721" y="1000782"/>
            <a:ext cx="28469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/>
              <a:t>Экспериментальные </a:t>
            </a:r>
            <a:r>
              <a:rPr lang="ru-RU" sz="1600" i="1" dirty="0" smtClean="0"/>
              <a:t>подходы</a:t>
            </a:r>
            <a:endParaRPr lang="ru-RU" sz="1600" i="1" dirty="0"/>
          </a:p>
        </p:txBody>
      </p:sp>
      <p:sp>
        <p:nvSpPr>
          <p:cNvPr id="115" name="TextBox 114"/>
          <p:cNvSpPr txBox="1"/>
          <p:nvPr/>
        </p:nvSpPr>
        <p:spPr>
          <a:xfrm>
            <a:off x="323528" y="1052736"/>
            <a:ext cx="17493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/>
              <a:t>И</a:t>
            </a:r>
            <a:r>
              <a:rPr lang="ru-RU" sz="1600" i="1" dirty="0" smtClean="0"/>
              <a:t>сходные данные</a:t>
            </a:r>
            <a:endParaRPr lang="ru-RU" sz="1600" i="1" dirty="0"/>
          </a:p>
        </p:txBody>
      </p:sp>
      <p:cxnSp>
        <p:nvCxnSpPr>
          <p:cNvPr id="113" name="Прямая со стрелкой 112"/>
          <p:cNvCxnSpPr/>
          <p:nvPr/>
        </p:nvCxnSpPr>
        <p:spPr>
          <a:xfrm flipH="1">
            <a:off x="4355976" y="2204864"/>
            <a:ext cx="2278684" cy="2520280"/>
          </a:xfrm>
          <a:prstGeom prst="straightConnector1">
            <a:avLst/>
          </a:prstGeom>
          <a:ln w="57150">
            <a:solidFill>
              <a:srgbClr val="FF69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Группа 64"/>
          <p:cNvGrpSpPr/>
          <p:nvPr/>
        </p:nvGrpSpPr>
        <p:grpSpPr>
          <a:xfrm>
            <a:off x="4283968" y="3204265"/>
            <a:ext cx="1512168" cy="584775"/>
            <a:chOff x="4716016" y="2060848"/>
            <a:chExt cx="1512168" cy="584775"/>
          </a:xfrm>
        </p:grpSpPr>
        <p:sp>
          <p:nvSpPr>
            <p:cNvPr id="56" name="Скругленный прямоугольник 55"/>
            <p:cNvSpPr/>
            <p:nvPr/>
          </p:nvSpPr>
          <p:spPr>
            <a:xfrm>
              <a:off x="4716016" y="2060848"/>
              <a:ext cx="1440160" cy="576064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33250" y="2060848"/>
              <a:ext cx="13949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Химический </a:t>
              </a:r>
            </a:p>
            <a:p>
              <a:r>
                <a:rPr lang="ru-RU" sz="1600" dirty="0" smtClean="0"/>
                <a:t>синтез</a:t>
              </a:r>
              <a:endParaRPr lang="ru-RU" sz="1600" dirty="0"/>
            </a:p>
          </p:txBody>
        </p:sp>
      </p:grpSp>
      <p:grpSp>
        <p:nvGrpSpPr>
          <p:cNvPr id="64" name="Группа 66"/>
          <p:cNvGrpSpPr/>
          <p:nvPr/>
        </p:nvGrpSpPr>
        <p:grpSpPr>
          <a:xfrm>
            <a:off x="7092280" y="2340169"/>
            <a:ext cx="1671163" cy="584775"/>
            <a:chOff x="7077301" y="1404065"/>
            <a:chExt cx="1671163" cy="584775"/>
          </a:xfrm>
        </p:grpSpPr>
        <p:sp>
          <p:nvSpPr>
            <p:cNvPr id="59" name="Скругленный прямоугольник 58"/>
            <p:cNvSpPr/>
            <p:nvPr/>
          </p:nvSpPr>
          <p:spPr>
            <a:xfrm>
              <a:off x="7092280" y="1412776"/>
              <a:ext cx="1656184" cy="576064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77301" y="1404065"/>
              <a:ext cx="16711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Комбинаторная</a:t>
              </a:r>
            </a:p>
            <a:p>
              <a:r>
                <a:rPr lang="ru-RU" sz="1600" dirty="0" smtClean="0"/>
                <a:t>химия</a:t>
              </a:r>
              <a:endParaRPr lang="ru-RU" sz="1600" dirty="0"/>
            </a:p>
          </p:txBody>
        </p:sp>
      </p:grpSp>
      <p:grpSp>
        <p:nvGrpSpPr>
          <p:cNvPr id="57" name="Группа 65"/>
          <p:cNvGrpSpPr/>
          <p:nvPr/>
        </p:nvGrpSpPr>
        <p:grpSpPr>
          <a:xfrm>
            <a:off x="7347175" y="3172635"/>
            <a:ext cx="1545305" cy="832429"/>
            <a:chOff x="7092280" y="2020507"/>
            <a:chExt cx="1545305" cy="832429"/>
          </a:xfrm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7092280" y="2060848"/>
              <a:ext cx="1368152" cy="792088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110500" y="2020507"/>
              <a:ext cx="152708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Высоко-</a:t>
              </a:r>
            </a:p>
            <a:p>
              <a:r>
                <a:rPr lang="ru-RU" sz="1600" dirty="0" smtClean="0"/>
                <a:t>эффективный</a:t>
              </a:r>
            </a:p>
            <a:p>
              <a:r>
                <a:rPr lang="ru-RU" sz="1600" dirty="0" smtClean="0"/>
                <a:t>скрининг</a:t>
              </a:r>
              <a:endParaRPr lang="ru-RU" sz="1600" dirty="0"/>
            </a:p>
          </p:txBody>
        </p:sp>
      </p:grpSp>
      <p:cxnSp>
        <p:nvCxnSpPr>
          <p:cNvPr id="164" name="Прямая со стрелкой 163"/>
          <p:cNvCxnSpPr>
            <a:stCxn id="12" idx="2"/>
          </p:cNvCxnSpPr>
          <p:nvPr/>
        </p:nvCxnSpPr>
        <p:spPr>
          <a:xfrm flipH="1">
            <a:off x="5349171" y="4003632"/>
            <a:ext cx="2779767" cy="649504"/>
          </a:xfrm>
          <a:prstGeom prst="straightConnector1">
            <a:avLst/>
          </a:prstGeom>
          <a:ln w="57150">
            <a:solidFill>
              <a:srgbClr val="FF69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Группа 68"/>
          <p:cNvGrpSpPr/>
          <p:nvPr/>
        </p:nvGrpSpPr>
        <p:grpSpPr>
          <a:xfrm>
            <a:off x="4283968" y="2268161"/>
            <a:ext cx="1524072" cy="584775"/>
            <a:chOff x="4644008" y="1196752"/>
            <a:chExt cx="1524072" cy="584775"/>
          </a:xfrm>
        </p:grpSpPr>
        <p:sp>
          <p:nvSpPr>
            <p:cNvPr id="49" name="Скругленный прямоугольник 48"/>
            <p:cNvSpPr/>
            <p:nvPr/>
          </p:nvSpPr>
          <p:spPr>
            <a:xfrm>
              <a:off x="4644008" y="1196752"/>
              <a:ext cx="1512168" cy="576064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644008" y="1196752"/>
              <a:ext cx="15240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Расшифровка</a:t>
              </a:r>
            </a:p>
            <a:p>
              <a:r>
                <a:rPr lang="ru-RU" sz="1600" dirty="0" smtClean="0"/>
                <a:t>структуры</a:t>
              </a:r>
              <a:endParaRPr lang="ru-RU" sz="1600" dirty="0"/>
            </a:p>
          </p:txBody>
        </p:sp>
      </p:grpSp>
      <p:grpSp>
        <p:nvGrpSpPr>
          <p:cNvPr id="55" name="Группа 67"/>
          <p:cNvGrpSpPr/>
          <p:nvPr/>
        </p:nvGrpSpPr>
        <p:grpSpPr>
          <a:xfrm>
            <a:off x="5796136" y="1445875"/>
            <a:ext cx="1512168" cy="830997"/>
            <a:chOff x="6228184" y="620688"/>
            <a:chExt cx="1512168" cy="830997"/>
          </a:xfrm>
        </p:grpSpPr>
        <p:sp>
          <p:nvSpPr>
            <p:cNvPr id="60" name="Скругленный прямоугольник 59"/>
            <p:cNvSpPr/>
            <p:nvPr/>
          </p:nvSpPr>
          <p:spPr>
            <a:xfrm>
              <a:off x="6228184" y="620688"/>
              <a:ext cx="1512168" cy="792088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249046" y="620688"/>
              <a:ext cx="149130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Метод </a:t>
              </a:r>
            </a:p>
            <a:p>
              <a:r>
                <a:rPr lang="ru-RU" sz="1600" dirty="0" smtClean="0"/>
                <a:t>тестирования</a:t>
              </a:r>
            </a:p>
            <a:p>
              <a:r>
                <a:rPr lang="ru-RU" sz="1600" dirty="0" smtClean="0"/>
                <a:t>активности</a:t>
              </a:r>
              <a:endParaRPr lang="ru-RU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2163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303C9-FE37-47E0-AC4A-0EB9CA6C1BD5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620688"/>
            <a:ext cx="8424936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	</a:t>
            </a:r>
            <a:r>
              <a:rPr lang="ru-RU" b="1" dirty="0" smtClean="0"/>
              <a:t>Поиск количественных соотношений структура-свойство</a:t>
            </a:r>
            <a:r>
              <a:rPr lang="ru-RU" dirty="0" smtClean="0"/>
              <a:t> — процедура построения моделей, позволяющих по структурам химических соединений предсказывать их разнообразные свойства.</a:t>
            </a:r>
            <a:endParaRPr lang="en-US" dirty="0" smtClean="0"/>
          </a:p>
          <a:p>
            <a:pPr>
              <a:spcBef>
                <a:spcPts val="600"/>
              </a:spcBef>
            </a:pPr>
            <a:r>
              <a:rPr lang="en-US" dirty="0" smtClean="0"/>
              <a:t>	</a:t>
            </a:r>
            <a:r>
              <a:rPr lang="ru-RU" dirty="0" smtClean="0"/>
              <a:t>Поиск количественных соотношений структура-свойство основан на применении методов математической статистики и машинного обучения для построения моделей, позволяющих по описанию структур химических соединений предсказывать их свойства (физические, химические, биологическую активность).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44624"/>
            <a:ext cx="82089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kern="0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QSAR (Quantitative Structure</a:t>
            </a:r>
            <a:r>
              <a:rPr lang="ru-RU" sz="2600" kern="0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-</a:t>
            </a:r>
            <a:r>
              <a:rPr lang="en-US" sz="2600" kern="0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Activity</a:t>
            </a:r>
            <a:r>
              <a:rPr lang="ru-RU" sz="2600" kern="0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600" kern="0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Relationship) </a:t>
            </a:r>
            <a:r>
              <a:rPr lang="ru-RU" sz="2600" kern="0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анализ</a:t>
            </a:r>
            <a:endParaRPr lang="ru-RU" sz="2600" kern="0" dirty="0">
              <a:solidFill>
                <a:srgbClr val="0066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5070" y="3230053"/>
            <a:ext cx="83529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	Ресурсы</a:t>
            </a:r>
            <a:r>
              <a:rPr lang="ru-RU" b="1" dirty="0"/>
              <a:t>, позволяющие строить новые модели структура-свойство</a:t>
            </a:r>
          </a:p>
          <a:p>
            <a:r>
              <a:rPr lang="ru-RU" dirty="0" err="1" smtClean="0">
                <a:hlinkClick r:id="rId2"/>
              </a:rPr>
              <a:t>Online</a:t>
            </a:r>
            <a:r>
              <a:rPr lang="ru-RU" dirty="0" smtClean="0">
                <a:hlinkClick r:id="rId2"/>
              </a:rPr>
              <a:t> </a:t>
            </a:r>
            <a:r>
              <a:rPr lang="ru-RU" dirty="0" err="1">
                <a:hlinkClick r:id="rId2"/>
              </a:rPr>
              <a:t>CHemical</a:t>
            </a:r>
            <a:r>
              <a:rPr lang="ru-RU" dirty="0">
                <a:hlinkClick r:id="rId2"/>
              </a:rPr>
              <a:t> </a:t>
            </a:r>
            <a:r>
              <a:rPr lang="ru-RU" dirty="0" err="1">
                <a:hlinkClick r:id="rId2"/>
              </a:rPr>
              <a:t>Modeling</a:t>
            </a:r>
            <a:r>
              <a:rPr lang="ru-RU" dirty="0">
                <a:hlinkClick r:id="rId2"/>
              </a:rPr>
              <a:t> (OCHEM)</a:t>
            </a:r>
            <a:r>
              <a:rPr lang="ru-RU" dirty="0"/>
              <a:t> — информационный и вычислительный ресурс, позволяющий работать через </a:t>
            </a:r>
            <a:r>
              <a:rPr lang="ru-RU" dirty="0" err="1"/>
              <a:t>Web</a:t>
            </a:r>
            <a:r>
              <a:rPr lang="ru-RU" dirty="0"/>
              <a:t>-интерфейс с базой данных по органическим соединениям и их свойствам, пополнять её, осуществлять в ней поиск и формировать выборки, рассчитывать широкий набор молекулярных дескрипторов, строить количественные модели структура-свойство и применять их для прогнозирования свойств новых соединений</a:t>
            </a:r>
          </a:p>
          <a:p>
            <a:r>
              <a:rPr lang="ru-RU" dirty="0" err="1" smtClean="0">
                <a:hlinkClick r:id="rId3"/>
              </a:rPr>
              <a:t>Chembench</a:t>
            </a:r>
            <a:r>
              <a:rPr lang="ru-RU" dirty="0"/>
              <a:t> — ресурс, позволяющий строить модели структура-свойство и использовать их для прогнозирования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85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323850" y="-3175"/>
            <a:ext cx="8785225" cy="492125"/>
          </a:xfrm>
          <a:prstGeom prst="rect">
            <a:avLst/>
          </a:prstGeom>
          <a:solidFill>
            <a:schemeClr val="bg1">
              <a:alpha val="7294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600" kern="0" dirty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3D-QSAR (Quantitative Structure</a:t>
            </a:r>
            <a:r>
              <a:rPr lang="ru-RU" sz="2600" kern="0" dirty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-</a:t>
            </a:r>
            <a:r>
              <a:rPr lang="en-US" sz="2600" kern="0" dirty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Activity</a:t>
            </a:r>
            <a:r>
              <a:rPr lang="ru-RU" sz="2600" kern="0" dirty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600" kern="0" dirty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Relationship) </a:t>
            </a:r>
            <a:r>
              <a:rPr lang="ru-RU" sz="2600" kern="0" dirty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анализ</a:t>
            </a:r>
          </a:p>
        </p:txBody>
      </p:sp>
      <p:sp>
        <p:nvSpPr>
          <p:cNvPr id="10244" name="TextBox 6"/>
          <p:cNvSpPr txBox="1">
            <a:spLocks noChangeArrowheads="1"/>
          </p:cNvSpPr>
          <p:nvPr/>
        </p:nvSpPr>
        <p:spPr bwMode="auto">
          <a:xfrm>
            <a:off x="3490913" y="5876925"/>
            <a:ext cx="32416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bg1"/>
                </a:solidFill>
              </a:rPr>
              <a:t>Активный центр белка</a:t>
            </a:r>
          </a:p>
        </p:txBody>
      </p:sp>
      <p:sp>
        <p:nvSpPr>
          <p:cNvPr id="10245" name="TextBox 7"/>
          <p:cNvSpPr txBox="1">
            <a:spLocks noChangeArrowheads="1"/>
          </p:cNvSpPr>
          <p:nvPr/>
        </p:nvSpPr>
        <p:spPr bwMode="auto">
          <a:xfrm>
            <a:off x="0" y="1628800"/>
            <a:ext cx="3094038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/>
              <a:t>Взаимодействие с </a:t>
            </a:r>
          </a:p>
          <a:p>
            <a:r>
              <a:rPr lang="ru-RU" sz="2000" dirty="0"/>
              <a:t>красными областями</a:t>
            </a:r>
          </a:p>
          <a:p>
            <a:r>
              <a:rPr lang="ru-RU" sz="2000" dirty="0"/>
              <a:t>негативно отражается</a:t>
            </a:r>
          </a:p>
          <a:p>
            <a:r>
              <a:rPr lang="ru-RU" sz="2000" dirty="0"/>
              <a:t>на активности </a:t>
            </a:r>
            <a:r>
              <a:rPr lang="ru-RU" sz="2000" dirty="0" err="1"/>
              <a:t>лиганда</a:t>
            </a:r>
            <a:endParaRPr lang="ru-RU" sz="2000" dirty="0"/>
          </a:p>
        </p:txBody>
      </p:sp>
      <p:sp>
        <p:nvSpPr>
          <p:cNvPr id="10246" name="TextBox 8"/>
          <p:cNvSpPr txBox="1">
            <a:spLocks noChangeArrowheads="1"/>
          </p:cNvSpPr>
          <p:nvPr/>
        </p:nvSpPr>
        <p:spPr bwMode="auto">
          <a:xfrm>
            <a:off x="4751387" y="1988840"/>
            <a:ext cx="43926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/>
              <a:t>Взаимодействие с синими областями положительно влияет </a:t>
            </a:r>
          </a:p>
          <a:p>
            <a:r>
              <a:rPr lang="ru-RU" sz="2000" dirty="0"/>
              <a:t>на активность </a:t>
            </a:r>
            <a:r>
              <a:rPr lang="ru-RU" sz="2000" dirty="0" err="1"/>
              <a:t>лиганда</a:t>
            </a:r>
            <a:endParaRPr lang="ru-RU" sz="2000" dirty="0"/>
          </a:p>
        </p:txBody>
      </p:sp>
      <p:pic>
        <p:nvPicPr>
          <p:cNvPr id="39938" name="Picture 2" descr="http://www.schrodinger.com/upload/product_pages/image-000003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00"/>
            <a:ext cx="8763000" cy="3810000"/>
          </a:xfrm>
          <a:prstGeom prst="rect">
            <a:avLst/>
          </a:prstGeom>
          <a:noFill/>
        </p:spPr>
      </p:pic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1259631" y="2924944"/>
            <a:ext cx="2952328" cy="720080"/>
          </a:xfrm>
          <a:prstGeom prst="line">
            <a:avLst/>
          </a:prstGeom>
          <a:noFill/>
          <a:ln w="28440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atin typeface="+mn-lt"/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5148064" y="3068960"/>
            <a:ext cx="648519" cy="1799580"/>
          </a:xfrm>
          <a:prstGeom prst="line">
            <a:avLst/>
          </a:prstGeom>
          <a:noFill/>
          <a:ln w="28440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atin typeface="+mn-lt"/>
            </a:endParaRP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 flipH="1">
            <a:off x="2987824" y="2996952"/>
            <a:ext cx="2088232" cy="647576"/>
          </a:xfrm>
          <a:prstGeom prst="line">
            <a:avLst/>
          </a:prstGeom>
          <a:noFill/>
          <a:ln w="28440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1560" y="561454"/>
            <a:ext cx="80543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r>
              <a:rPr lang="en-US" dirty="0" smtClean="0"/>
              <a:t>D-QSAR – </a:t>
            </a:r>
            <a:r>
              <a:rPr lang="ru-RU" dirty="0" smtClean="0"/>
              <a:t> это расширение классических </a:t>
            </a:r>
            <a:r>
              <a:rPr lang="en-US" dirty="0" smtClean="0"/>
              <a:t>QSAR </a:t>
            </a:r>
            <a:r>
              <a:rPr lang="ru-RU" dirty="0" smtClean="0"/>
              <a:t>подходов с учетом трехмерной</a:t>
            </a:r>
          </a:p>
          <a:p>
            <a:r>
              <a:rPr lang="ru-RU" dirty="0" smtClean="0"/>
              <a:t>структуры </a:t>
            </a:r>
            <a:r>
              <a:rPr lang="ru-RU" dirty="0" err="1" smtClean="0"/>
              <a:t>лигандов</a:t>
            </a:r>
            <a:r>
              <a:rPr lang="ru-RU" dirty="0" smtClean="0"/>
              <a:t> для предсказания их биологической активности с </a:t>
            </a:r>
          </a:p>
          <a:p>
            <a:r>
              <a:rPr lang="ru-RU" dirty="0" smtClean="0"/>
              <a:t>использованием современных </a:t>
            </a:r>
            <a:r>
              <a:rPr lang="ru-RU" dirty="0" err="1" smtClean="0"/>
              <a:t>хемометрических</a:t>
            </a:r>
            <a:r>
              <a:rPr lang="ru-RU" dirty="0" smtClean="0"/>
              <a:t> методик.</a:t>
            </a:r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83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frontiersin.org/files/Articles/62772/fonc-03-00222-HTML/image_m/fonc-03-00222-g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" t="-5" r="59212" b="51037"/>
          <a:stretch/>
        </p:blipFill>
        <p:spPr bwMode="auto">
          <a:xfrm>
            <a:off x="323528" y="72991"/>
            <a:ext cx="2952328" cy="169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475" y="1628108"/>
            <a:ext cx="6623997" cy="5229892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4139952" y="2852936"/>
            <a:ext cx="1152128" cy="15841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515644" y="3164697"/>
            <a:ext cx="1223767" cy="12461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550096" y="4797152"/>
            <a:ext cx="1223767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851920" y="539969"/>
            <a:ext cx="3241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Что такое </a:t>
            </a:r>
            <a:r>
              <a:rPr lang="en-US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RGD?</a:t>
            </a:r>
            <a:endParaRPr lang="ru-RU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71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Скругленный прямоугольник 115"/>
          <p:cNvSpPr/>
          <p:nvPr/>
        </p:nvSpPr>
        <p:spPr>
          <a:xfrm>
            <a:off x="4211960" y="908720"/>
            <a:ext cx="4608512" cy="331236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72008" y="3284984"/>
            <a:ext cx="3995936" cy="108012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91" name="Скругленный прямоугольник 90"/>
          <p:cNvSpPr/>
          <p:nvPr/>
        </p:nvSpPr>
        <p:spPr>
          <a:xfrm>
            <a:off x="72008" y="980728"/>
            <a:ext cx="3995936" cy="216024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72008" y="4509120"/>
            <a:ext cx="9071992" cy="86409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72008" y="5517232"/>
            <a:ext cx="6012160" cy="108012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grpSp>
        <p:nvGrpSpPr>
          <p:cNvPr id="2" name="Группа 86"/>
          <p:cNvGrpSpPr/>
          <p:nvPr/>
        </p:nvGrpSpPr>
        <p:grpSpPr>
          <a:xfrm>
            <a:off x="1403648" y="4674622"/>
            <a:ext cx="1539204" cy="584775"/>
            <a:chOff x="1619672" y="3933056"/>
            <a:chExt cx="1539204" cy="584775"/>
          </a:xfrm>
        </p:grpSpPr>
        <p:sp>
          <p:nvSpPr>
            <p:cNvPr id="40" name="Скругленный прямоугольник 39"/>
            <p:cNvSpPr/>
            <p:nvPr/>
          </p:nvSpPr>
          <p:spPr>
            <a:xfrm>
              <a:off x="1651339" y="3959950"/>
              <a:ext cx="1368152" cy="54868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619672" y="3933056"/>
              <a:ext cx="15392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Виртуальный</a:t>
              </a:r>
            </a:p>
            <a:p>
              <a:r>
                <a:rPr lang="en-US" sz="1600" dirty="0" smtClean="0"/>
                <a:t>c</a:t>
              </a:r>
              <a:r>
                <a:rPr lang="ru-RU" sz="1600" dirty="0" err="1" smtClean="0"/>
                <a:t>крининг</a:t>
              </a:r>
              <a:r>
                <a:rPr lang="ru-RU" sz="1600" dirty="0" smtClean="0"/>
                <a:t> (</a:t>
              </a:r>
              <a:r>
                <a:rPr lang="en-US" sz="1600" dirty="0" smtClean="0"/>
                <a:t>hits)</a:t>
              </a:r>
              <a:endParaRPr lang="ru-RU" sz="1600" dirty="0"/>
            </a:p>
          </p:txBody>
        </p:sp>
      </p:grpSp>
      <p:grpSp>
        <p:nvGrpSpPr>
          <p:cNvPr id="16" name="Группа 77"/>
          <p:cNvGrpSpPr/>
          <p:nvPr/>
        </p:nvGrpSpPr>
        <p:grpSpPr>
          <a:xfrm>
            <a:off x="4467524" y="4656402"/>
            <a:ext cx="2048692" cy="594284"/>
            <a:chOff x="4801470" y="3986844"/>
            <a:chExt cx="1832668" cy="594284"/>
          </a:xfrm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4860032" y="4005064"/>
              <a:ext cx="1368152" cy="576064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801470" y="3986844"/>
              <a:ext cx="18326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/>
                <a:t>Оптимизация </a:t>
              </a:r>
            </a:p>
            <a:p>
              <a:r>
                <a:rPr lang="ru-RU" sz="1600" dirty="0" smtClean="0"/>
                <a:t>прототипа</a:t>
              </a:r>
              <a:r>
                <a:rPr lang="en-US" sz="1600" dirty="0" smtClean="0"/>
                <a:t> (lead)</a:t>
              </a:r>
              <a:endParaRPr lang="ru-RU" sz="1600" dirty="0"/>
            </a:p>
          </p:txBody>
        </p:sp>
      </p:grpSp>
      <p:grpSp>
        <p:nvGrpSpPr>
          <p:cNvPr id="36" name="Группа 71"/>
          <p:cNvGrpSpPr/>
          <p:nvPr/>
        </p:nvGrpSpPr>
        <p:grpSpPr>
          <a:xfrm>
            <a:off x="683568" y="1362254"/>
            <a:ext cx="1440160" cy="584775"/>
            <a:chOff x="1547664" y="620688"/>
            <a:chExt cx="1440160" cy="584775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1547664" y="692696"/>
              <a:ext cx="1368152" cy="47667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556022" y="620688"/>
              <a:ext cx="143180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3</a:t>
              </a:r>
              <a:r>
                <a:rPr lang="en-US" sz="1600" dirty="0" smtClean="0"/>
                <a:t>D </a:t>
              </a:r>
              <a:r>
                <a:rPr lang="ru-RU" sz="1600" dirty="0" smtClean="0"/>
                <a:t>структура</a:t>
              </a:r>
            </a:p>
            <a:p>
              <a:r>
                <a:rPr lang="ru-RU" sz="1600" dirty="0" smtClean="0"/>
                <a:t>гомолога</a:t>
              </a:r>
              <a:endParaRPr lang="ru-RU" sz="1600" dirty="0"/>
            </a:p>
          </p:txBody>
        </p:sp>
      </p:grpSp>
      <p:grpSp>
        <p:nvGrpSpPr>
          <p:cNvPr id="46" name="Группа 72"/>
          <p:cNvGrpSpPr/>
          <p:nvPr/>
        </p:nvGrpSpPr>
        <p:grpSpPr>
          <a:xfrm>
            <a:off x="842799" y="2010326"/>
            <a:ext cx="1208921" cy="338554"/>
            <a:chOff x="1547664" y="1196752"/>
            <a:chExt cx="1208921" cy="338554"/>
          </a:xfrm>
        </p:grpSpPr>
        <p:sp>
          <p:nvSpPr>
            <p:cNvPr id="52" name="Скругленный прямоугольник 51"/>
            <p:cNvSpPr/>
            <p:nvPr/>
          </p:nvSpPr>
          <p:spPr>
            <a:xfrm>
              <a:off x="1547664" y="1268760"/>
              <a:ext cx="1152128" cy="216024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47664" y="1196752"/>
              <a:ext cx="120892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3</a:t>
              </a:r>
              <a:r>
                <a:rPr lang="en-US" sz="1600" dirty="0" smtClean="0"/>
                <a:t>D </a:t>
              </a:r>
              <a:r>
                <a:rPr lang="ru-RU" sz="1600" dirty="0" smtClean="0"/>
                <a:t>модель</a:t>
              </a:r>
            </a:p>
          </p:txBody>
        </p:sp>
      </p:grpSp>
      <p:grpSp>
        <p:nvGrpSpPr>
          <p:cNvPr id="47" name="Группа 80"/>
          <p:cNvGrpSpPr/>
          <p:nvPr/>
        </p:nvGrpSpPr>
        <p:grpSpPr>
          <a:xfrm>
            <a:off x="1547664" y="3789040"/>
            <a:ext cx="834587" cy="360040"/>
            <a:chOff x="1547664" y="2996952"/>
            <a:chExt cx="834587" cy="360040"/>
          </a:xfrm>
        </p:grpSpPr>
        <p:sp>
          <p:nvSpPr>
            <p:cNvPr id="43" name="Скругленный прямоугольник 42"/>
            <p:cNvSpPr/>
            <p:nvPr/>
          </p:nvSpPr>
          <p:spPr>
            <a:xfrm>
              <a:off x="1547664" y="2996952"/>
              <a:ext cx="792088" cy="36004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547664" y="2996952"/>
              <a:ext cx="8345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err="1" smtClean="0"/>
                <a:t>Докинг</a:t>
              </a:r>
              <a:endParaRPr lang="ru-RU" sz="1600" dirty="0"/>
            </a:p>
          </p:txBody>
        </p:sp>
      </p:grpSp>
      <p:grpSp>
        <p:nvGrpSpPr>
          <p:cNvPr id="48" name="Группа 79"/>
          <p:cNvGrpSpPr/>
          <p:nvPr/>
        </p:nvGrpSpPr>
        <p:grpSpPr>
          <a:xfrm>
            <a:off x="2555776" y="3636313"/>
            <a:ext cx="1008112" cy="584775"/>
            <a:chOff x="2843808" y="3010399"/>
            <a:chExt cx="1008112" cy="584775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2843808" y="3068960"/>
              <a:ext cx="1008112" cy="47667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870561" y="3010399"/>
              <a:ext cx="98135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/>
                <a:t>De Novo</a:t>
              </a:r>
            </a:p>
            <a:p>
              <a:r>
                <a:rPr lang="en-US" sz="1600" dirty="0" smtClean="0"/>
                <a:t>design</a:t>
              </a:r>
              <a:endParaRPr lang="ru-RU" sz="1600" dirty="0"/>
            </a:p>
          </p:txBody>
        </p:sp>
      </p:grpSp>
      <p:grpSp>
        <p:nvGrpSpPr>
          <p:cNvPr id="53" name="Группа 69"/>
          <p:cNvGrpSpPr/>
          <p:nvPr/>
        </p:nvGrpSpPr>
        <p:grpSpPr>
          <a:xfrm>
            <a:off x="4355976" y="1340768"/>
            <a:ext cx="1296144" cy="584775"/>
            <a:chOff x="4644008" y="620688"/>
            <a:chExt cx="1296144" cy="584775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4644008" y="692696"/>
              <a:ext cx="1224136" cy="476672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679871" y="620688"/>
              <a:ext cx="126028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Наработка </a:t>
              </a:r>
            </a:p>
            <a:p>
              <a:r>
                <a:rPr lang="ru-RU" sz="1600" dirty="0" smtClean="0"/>
                <a:t>белка</a:t>
              </a:r>
              <a:endParaRPr lang="ru-RU" sz="1600" dirty="0"/>
            </a:p>
          </p:txBody>
        </p:sp>
      </p:grpSp>
      <p:grpSp>
        <p:nvGrpSpPr>
          <p:cNvPr id="54" name="Группа 68"/>
          <p:cNvGrpSpPr/>
          <p:nvPr/>
        </p:nvGrpSpPr>
        <p:grpSpPr>
          <a:xfrm>
            <a:off x="4283968" y="2268161"/>
            <a:ext cx="1524072" cy="584775"/>
            <a:chOff x="4644008" y="1196752"/>
            <a:chExt cx="1524072" cy="584775"/>
          </a:xfrm>
        </p:grpSpPr>
        <p:sp>
          <p:nvSpPr>
            <p:cNvPr id="49" name="Скругленный прямоугольник 48"/>
            <p:cNvSpPr/>
            <p:nvPr/>
          </p:nvSpPr>
          <p:spPr>
            <a:xfrm>
              <a:off x="4644008" y="1196752"/>
              <a:ext cx="1512168" cy="576064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644008" y="1196752"/>
              <a:ext cx="15240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Расшифровка</a:t>
              </a:r>
            </a:p>
            <a:p>
              <a:r>
                <a:rPr lang="ru-RU" sz="1600" dirty="0" smtClean="0"/>
                <a:t>структуры</a:t>
              </a:r>
              <a:endParaRPr lang="ru-RU" sz="1600" dirty="0"/>
            </a:p>
          </p:txBody>
        </p:sp>
      </p:grpSp>
      <p:grpSp>
        <p:nvGrpSpPr>
          <p:cNvPr id="55" name="Группа 67"/>
          <p:cNvGrpSpPr/>
          <p:nvPr/>
        </p:nvGrpSpPr>
        <p:grpSpPr>
          <a:xfrm>
            <a:off x="5796136" y="1445875"/>
            <a:ext cx="1512168" cy="830997"/>
            <a:chOff x="6228184" y="620688"/>
            <a:chExt cx="1512168" cy="830997"/>
          </a:xfrm>
        </p:grpSpPr>
        <p:sp>
          <p:nvSpPr>
            <p:cNvPr id="60" name="Скругленный прямоугольник 59"/>
            <p:cNvSpPr/>
            <p:nvPr/>
          </p:nvSpPr>
          <p:spPr>
            <a:xfrm>
              <a:off x="6228184" y="620688"/>
              <a:ext cx="1512168" cy="792088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249046" y="620688"/>
              <a:ext cx="149130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Метод </a:t>
              </a:r>
            </a:p>
            <a:p>
              <a:r>
                <a:rPr lang="ru-RU" sz="1600" dirty="0" smtClean="0"/>
                <a:t>тестирования</a:t>
              </a:r>
            </a:p>
            <a:p>
              <a:r>
                <a:rPr lang="ru-RU" sz="1600" dirty="0" smtClean="0"/>
                <a:t>активности</a:t>
              </a:r>
              <a:endParaRPr lang="ru-RU" sz="1600" dirty="0"/>
            </a:p>
          </p:txBody>
        </p:sp>
      </p:grpSp>
      <p:grpSp>
        <p:nvGrpSpPr>
          <p:cNvPr id="57" name="Группа 65"/>
          <p:cNvGrpSpPr/>
          <p:nvPr/>
        </p:nvGrpSpPr>
        <p:grpSpPr>
          <a:xfrm>
            <a:off x="7092280" y="3172635"/>
            <a:ext cx="1527085" cy="832429"/>
            <a:chOff x="7038492" y="2020507"/>
            <a:chExt cx="1527085" cy="832429"/>
          </a:xfrm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7092280" y="2060848"/>
              <a:ext cx="1368152" cy="792088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038492" y="2020507"/>
              <a:ext cx="152708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Высоко-</a:t>
              </a:r>
            </a:p>
            <a:p>
              <a:r>
                <a:rPr lang="ru-RU" sz="1600" dirty="0" smtClean="0"/>
                <a:t>эффективный</a:t>
              </a:r>
            </a:p>
            <a:p>
              <a:r>
                <a:rPr lang="ru-RU" sz="1600" dirty="0" smtClean="0"/>
                <a:t>скрининг</a:t>
              </a:r>
              <a:endParaRPr lang="ru-RU" sz="1600" dirty="0"/>
            </a:p>
          </p:txBody>
        </p:sp>
      </p:grpSp>
      <p:grpSp>
        <p:nvGrpSpPr>
          <p:cNvPr id="64" name="Группа 66"/>
          <p:cNvGrpSpPr/>
          <p:nvPr/>
        </p:nvGrpSpPr>
        <p:grpSpPr>
          <a:xfrm>
            <a:off x="7092280" y="2340169"/>
            <a:ext cx="1671163" cy="584775"/>
            <a:chOff x="7077301" y="1404065"/>
            <a:chExt cx="1671163" cy="584775"/>
          </a:xfrm>
        </p:grpSpPr>
        <p:sp>
          <p:nvSpPr>
            <p:cNvPr id="59" name="Скругленный прямоугольник 58"/>
            <p:cNvSpPr/>
            <p:nvPr/>
          </p:nvSpPr>
          <p:spPr>
            <a:xfrm>
              <a:off x="7092280" y="1412776"/>
              <a:ext cx="1656184" cy="576064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77301" y="1404065"/>
              <a:ext cx="16711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Комбинаторная</a:t>
              </a:r>
            </a:p>
            <a:p>
              <a:r>
                <a:rPr lang="ru-RU" sz="1600" dirty="0" smtClean="0"/>
                <a:t>химия</a:t>
              </a:r>
              <a:endParaRPr lang="ru-RU" sz="1600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730064" y="6237312"/>
            <a:ext cx="25539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/>
              <a:t>Ligand</a:t>
            </a:r>
            <a:r>
              <a:rPr lang="en-US" sz="1600" i="1" dirty="0" smtClean="0"/>
              <a:t>-based</a:t>
            </a:r>
            <a:r>
              <a:rPr lang="ru-RU" sz="1600" i="1" dirty="0" smtClean="0"/>
              <a:t> </a:t>
            </a:r>
            <a:r>
              <a:rPr lang="en-US" sz="1600" i="1" dirty="0" smtClean="0"/>
              <a:t>drug design</a:t>
            </a:r>
            <a:endParaRPr lang="ru-RU" sz="1600" i="1" dirty="0"/>
          </a:p>
        </p:txBody>
      </p:sp>
      <p:grpSp>
        <p:nvGrpSpPr>
          <p:cNvPr id="65" name="Группа 78"/>
          <p:cNvGrpSpPr/>
          <p:nvPr/>
        </p:nvGrpSpPr>
        <p:grpSpPr>
          <a:xfrm>
            <a:off x="2915816" y="4665911"/>
            <a:ext cx="1515736" cy="584775"/>
            <a:chOff x="3203848" y="3996353"/>
            <a:chExt cx="1515736" cy="584775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3203848" y="4005064"/>
              <a:ext cx="1512168" cy="576064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203848" y="3996353"/>
              <a:ext cx="15157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Тестирование</a:t>
              </a:r>
            </a:p>
            <a:p>
              <a:r>
                <a:rPr lang="ru-RU" sz="1600" dirty="0" smtClean="0"/>
                <a:t>активности</a:t>
              </a:r>
              <a:endParaRPr lang="ru-RU" sz="1600" dirty="0"/>
            </a:p>
          </p:txBody>
        </p:sp>
      </p:grpSp>
      <p:grpSp>
        <p:nvGrpSpPr>
          <p:cNvPr id="66" name="Группа 87"/>
          <p:cNvGrpSpPr/>
          <p:nvPr/>
        </p:nvGrpSpPr>
        <p:grpSpPr>
          <a:xfrm>
            <a:off x="6156176" y="4674622"/>
            <a:ext cx="1440160" cy="584775"/>
            <a:chOff x="6228184" y="4005064"/>
            <a:chExt cx="1440160" cy="584775"/>
          </a:xfrm>
        </p:grpSpPr>
        <p:sp>
          <p:nvSpPr>
            <p:cNvPr id="62" name="Скругленный прямоугольник 61"/>
            <p:cNvSpPr/>
            <p:nvPr/>
          </p:nvSpPr>
          <p:spPr>
            <a:xfrm>
              <a:off x="6228184" y="4005064"/>
              <a:ext cx="1368152" cy="576064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273410" y="4005064"/>
              <a:ext cx="13949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Химический </a:t>
              </a:r>
            </a:p>
            <a:p>
              <a:r>
                <a:rPr lang="ru-RU" sz="1600" dirty="0" smtClean="0"/>
                <a:t>синтез</a:t>
              </a:r>
              <a:endParaRPr lang="ru-RU" sz="1600" dirty="0"/>
            </a:p>
          </p:txBody>
        </p:sp>
      </p:grpSp>
      <p:grpSp>
        <p:nvGrpSpPr>
          <p:cNvPr id="67" name="Группа 75"/>
          <p:cNvGrpSpPr/>
          <p:nvPr/>
        </p:nvGrpSpPr>
        <p:grpSpPr>
          <a:xfrm>
            <a:off x="7592768" y="4674622"/>
            <a:ext cx="1515736" cy="584775"/>
            <a:chOff x="7628264" y="4005064"/>
            <a:chExt cx="1515736" cy="584775"/>
          </a:xfrm>
        </p:grpSpPr>
        <p:sp>
          <p:nvSpPr>
            <p:cNvPr id="63" name="Скругленный прямоугольник 62"/>
            <p:cNvSpPr/>
            <p:nvPr/>
          </p:nvSpPr>
          <p:spPr>
            <a:xfrm>
              <a:off x="7631832" y="4005064"/>
              <a:ext cx="1512168" cy="576064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628264" y="4005064"/>
              <a:ext cx="15157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Тестирование</a:t>
              </a:r>
            </a:p>
            <a:p>
              <a:r>
                <a:rPr lang="ru-RU" sz="1600" dirty="0" smtClean="0"/>
                <a:t>активности</a:t>
              </a:r>
              <a:endParaRPr lang="ru-RU" sz="1600" dirty="0"/>
            </a:p>
          </p:txBody>
        </p:sp>
      </p:grpSp>
      <p:grpSp>
        <p:nvGrpSpPr>
          <p:cNvPr id="68" name="Группа 74"/>
          <p:cNvGrpSpPr/>
          <p:nvPr/>
        </p:nvGrpSpPr>
        <p:grpSpPr>
          <a:xfrm>
            <a:off x="7524328" y="5949280"/>
            <a:ext cx="1512168" cy="864096"/>
            <a:chOff x="7308304" y="5013176"/>
            <a:chExt cx="1512168" cy="864096"/>
          </a:xfrm>
        </p:grpSpPr>
        <p:sp>
          <p:nvSpPr>
            <p:cNvPr id="50" name="Скругленный прямоугольник 49"/>
            <p:cNvSpPr/>
            <p:nvPr/>
          </p:nvSpPr>
          <p:spPr>
            <a:xfrm>
              <a:off x="7308304" y="5013176"/>
              <a:ext cx="1512168" cy="864096"/>
            </a:xfrm>
            <a:prstGeom prst="roundRect">
              <a:avLst/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308304" y="5013176"/>
              <a:ext cx="148681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err="1" smtClean="0"/>
                <a:t>Доклиника</a:t>
              </a:r>
              <a:r>
                <a:rPr lang="ru-RU" sz="1600" dirty="0" smtClean="0"/>
                <a:t>,</a:t>
              </a:r>
            </a:p>
            <a:p>
              <a:r>
                <a:rPr lang="ru-RU" sz="1600" dirty="0" smtClean="0"/>
                <a:t>клиника, </a:t>
              </a:r>
            </a:p>
            <a:p>
              <a:r>
                <a:rPr lang="ru-RU" sz="1600" dirty="0" smtClean="0"/>
                <a:t>производство</a:t>
              </a:r>
              <a:endParaRPr lang="ru-RU" sz="1600" dirty="0"/>
            </a:p>
          </p:txBody>
        </p:sp>
      </p:grpSp>
      <p:sp>
        <p:nvSpPr>
          <p:cNvPr id="93" name="Стрелка вправо 92"/>
          <p:cNvSpPr/>
          <p:nvPr/>
        </p:nvSpPr>
        <p:spPr>
          <a:xfrm rot="5400000">
            <a:off x="1295636" y="1907722"/>
            <a:ext cx="216024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98" name="Стрелка вправо 97"/>
          <p:cNvSpPr/>
          <p:nvPr/>
        </p:nvSpPr>
        <p:spPr>
          <a:xfrm rot="5400000">
            <a:off x="1691680" y="4365104"/>
            <a:ext cx="576064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0" name="Стрелка вправо 99"/>
          <p:cNvSpPr/>
          <p:nvPr/>
        </p:nvSpPr>
        <p:spPr>
          <a:xfrm rot="10800000">
            <a:off x="2699792" y="4941168"/>
            <a:ext cx="274585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4" name="Стрелка вправо 103"/>
          <p:cNvSpPr/>
          <p:nvPr/>
        </p:nvSpPr>
        <p:spPr>
          <a:xfrm rot="5400000">
            <a:off x="408983" y="4378551"/>
            <a:ext cx="549170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5" name="Стрелка вправо 104"/>
          <p:cNvSpPr/>
          <p:nvPr/>
        </p:nvSpPr>
        <p:spPr>
          <a:xfrm rot="-5400000">
            <a:off x="431540" y="5409220"/>
            <a:ext cx="504056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06" name="Стрелка вправо 105"/>
          <p:cNvSpPr/>
          <p:nvPr/>
        </p:nvSpPr>
        <p:spPr>
          <a:xfrm rot="-5400000">
            <a:off x="2015716" y="5409220"/>
            <a:ext cx="504056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grpSp>
        <p:nvGrpSpPr>
          <p:cNvPr id="69" name="Группа 84"/>
          <p:cNvGrpSpPr/>
          <p:nvPr/>
        </p:nvGrpSpPr>
        <p:grpSpPr>
          <a:xfrm>
            <a:off x="1937671" y="5610726"/>
            <a:ext cx="1482201" cy="584775"/>
            <a:chOff x="1835696" y="4797152"/>
            <a:chExt cx="1482201" cy="584775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1835696" y="4869160"/>
              <a:ext cx="1368152" cy="47667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835696" y="4797152"/>
              <a:ext cx="148220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err="1" smtClean="0"/>
                <a:t>Фармакофор</a:t>
              </a:r>
              <a:r>
                <a:rPr lang="ru-RU" sz="1600" dirty="0" smtClean="0"/>
                <a:t>,</a:t>
              </a:r>
            </a:p>
            <a:p>
              <a:r>
                <a:rPr lang="ru-RU" sz="1600" dirty="0" err="1" smtClean="0"/>
                <a:t>докинг</a:t>
              </a:r>
              <a:endParaRPr lang="ru-RU" sz="1600" dirty="0"/>
            </a:p>
          </p:txBody>
        </p:sp>
      </p:grpSp>
      <p:grpSp>
        <p:nvGrpSpPr>
          <p:cNvPr id="70" name="Группа 83"/>
          <p:cNvGrpSpPr/>
          <p:nvPr/>
        </p:nvGrpSpPr>
        <p:grpSpPr>
          <a:xfrm>
            <a:off x="317395" y="5616134"/>
            <a:ext cx="1518301" cy="584775"/>
            <a:chOff x="359024" y="4725144"/>
            <a:chExt cx="1518301" cy="584775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395536" y="4797152"/>
              <a:ext cx="1440160" cy="47667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59024" y="4725144"/>
              <a:ext cx="151830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Модель сайта</a:t>
              </a:r>
            </a:p>
            <a:p>
              <a:r>
                <a:rPr lang="ru-RU" sz="1600" dirty="0" smtClean="0"/>
                <a:t>связывания</a:t>
              </a:r>
              <a:endParaRPr lang="ru-RU" sz="1600" dirty="0"/>
            </a:p>
          </p:txBody>
        </p:sp>
      </p:grpSp>
      <p:sp>
        <p:nvSpPr>
          <p:cNvPr id="108" name="Стрелка вправо 107"/>
          <p:cNvSpPr/>
          <p:nvPr/>
        </p:nvSpPr>
        <p:spPr>
          <a:xfrm>
            <a:off x="2771800" y="4797152"/>
            <a:ext cx="216024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grpSp>
        <p:nvGrpSpPr>
          <p:cNvPr id="71" name="Группа 70"/>
          <p:cNvGrpSpPr/>
          <p:nvPr/>
        </p:nvGrpSpPr>
        <p:grpSpPr>
          <a:xfrm>
            <a:off x="2316443" y="1362254"/>
            <a:ext cx="1431802" cy="584775"/>
            <a:chOff x="2964515" y="620688"/>
            <a:chExt cx="1431802" cy="584775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2987824" y="692696"/>
              <a:ext cx="1368152" cy="47667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964515" y="620688"/>
              <a:ext cx="143180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3</a:t>
              </a:r>
              <a:r>
                <a:rPr lang="en-US" sz="1600" dirty="0" smtClean="0"/>
                <a:t>D </a:t>
              </a:r>
              <a:r>
                <a:rPr lang="ru-RU" sz="1600" dirty="0" smtClean="0"/>
                <a:t>структура</a:t>
              </a:r>
            </a:p>
            <a:p>
              <a:r>
                <a:rPr lang="ru-RU" sz="1600" dirty="0" smtClean="0"/>
                <a:t>мишени</a:t>
              </a:r>
              <a:endParaRPr lang="ru-RU" sz="1600" dirty="0"/>
            </a:p>
          </p:txBody>
        </p:sp>
      </p:grpSp>
      <p:sp>
        <p:nvSpPr>
          <p:cNvPr id="110" name="Стрелка вправо 109"/>
          <p:cNvSpPr/>
          <p:nvPr/>
        </p:nvSpPr>
        <p:spPr>
          <a:xfrm>
            <a:off x="4355976" y="4869160"/>
            <a:ext cx="216024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11" name="Стрелка вправо 110"/>
          <p:cNvSpPr/>
          <p:nvPr/>
        </p:nvSpPr>
        <p:spPr>
          <a:xfrm rot="-5400000">
            <a:off x="4896036" y="5409220"/>
            <a:ext cx="504056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grpSp>
        <p:nvGrpSpPr>
          <p:cNvPr id="72" name="Группа 85"/>
          <p:cNvGrpSpPr/>
          <p:nvPr/>
        </p:nvGrpSpPr>
        <p:grpSpPr>
          <a:xfrm>
            <a:off x="4572000" y="5682734"/>
            <a:ext cx="1224136" cy="476672"/>
            <a:chOff x="4788024" y="4797152"/>
            <a:chExt cx="1224136" cy="476672"/>
          </a:xfrm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4788024" y="4797152"/>
              <a:ext cx="1224136" cy="47667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076056" y="4869160"/>
              <a:ext cx="6464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QSAR</a:t>
              </a:r>
              <a:endParaRPr lang="ru-RU" sz="1600" dirty="0" smtClean="0"/>
            </a:p>
          </p:txBody>
        </p:sp>
      </p:grpSp>
      <p:cxnSp>
        <p:nvCxnSpPr>
          <p:cNvPr id="113" name="Прямая со стрелкой 112"/>
          <p:cNvCxnSpPr/>
          <p:nvPr/>
        </p:nvCxnSpPr>
        <p:spPr>
          <a:xfrm flipH="1">
            <a:off x="4355976" y="2204864"/>
            <a:ext cx="2278684" cy="2520280"/>
          </a:xfrm>
          <a:prstGeom prst="straightConnector1">
            <a:avLst/>
          </a:prstGeom>
          <a:ln w="57150">
            <a:solidFill>
              <a:srgbClr val="FF69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Стрелка вправо 117"/>
          <p:cNvSpPr/>
          <p:nvPr/>
        </p:nvSpPr>
        <p:spPr>
          <a:xfrm rot="5400000">
            <a:off x="4752020" y="2011397"/>
            <a:ext cx="360040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grpSp>
        <p:nvGrpSpPr>
          <p:cNvPr id="73" name="Группа 64"/>
          <p:cNvGrpSpPr/>
          <p:nvPr/>
        </p:nvGrpSpPr>
        <p:grpSpPr>
          <a:xfrm>
            <a:off x="4283968" y="3204265"/>
            <a:ext cx="1512168" cy="584775"/>
            <a:chOff x="4716016" y="2060848"/>
            <a:chExt cx="1512168" cy="584775"/>
          </a:xfrm>
        </p:grpSpPr>
        <p:sp>
          <p:nvSpPr>
            <p:cNvPr id="56" name="Скругленный прямоугольник 55"/>
            <p:cNvSpPr/>
            <p:nvPr/>
          </p:nvSpPr>
          <p:spPr>
            <a:xfrm>
              <a:off x="4716016" y="2060848"/>
              <a:ext cx="1440160" cy="576064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33250" y="2060848"/>
              <a:ext cx="13949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Химический </a:t>
              </a:r>
            </a:p>
            <a:p>
              <a:r>
                <a:rPr lang="ru-RU" sz="1600" dirty="0" smtClean="0"/>
                <a:t>синтез</a:t>
              </a:r>
              <a:endParaRPr lang="ru-RU" sz="1600" dirty="0"/>
            </a:p>
          </p:txBody>
        </p:sp>
      </p:grpSp>
      <p:sp>
        <p:nvSpPr>
          <p:cNvPr id="122" name="Стрелка вправо 121"/>
          <p:cNvSpPr/>
          <p:nvPr/>
        </p:nvSpPr>
        <p:spPr>
          <a:xfrm rot="5400000">
            <a:off x="7884368" y="5517232"/>
            <a:ext cx="720080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23" name="Стрелка вправо 122"/>
          <p:cNvSpPr/>
          <p:nvPr/>
        </p:nvSpPr>
        <p:spPr>
          <a:xfrm rot="5400000">
            <a:off x="7740352" y="2996952"/>
            <a:ext cx="288032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cxnSp>
        <p:nvCxnSpPr>
          <p:cNvPr id="124" name="Прямая со стрелкой 123"/>
          <p:cNvCxnSpPr/>
          <p:nvPr/>
        </p:nvCxnSpPr>
        <p:spPr>
          <a:xfrm flipH="1">
            <a:off x="755576" y="2276872"/>
            <a:ext cx="648072" cy="1512168"/>
          </a:xfrm>
          <a:prstGeom prst="straightConnector1">
            <a:avLst/>
          </a:prstGeom>
          <a:ln w="57150">
            <a:solidFill>
              <a:srgbClr val="FF69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Группа 63"/>
          <p:cNvGrpSpPr/>
          <p:nvPr/>
        </p:nvGrpSpPr>
        <p:grpSpPr>
          <a:xfrm>
            <a:off x="323528" y="2492896"/>
            <a:ext cx="1224136" cy="584775"/>
            <a:chOff x="251520" y="631069"/>
            <a:chExt cx="1224136" cy="593618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51520" y="692696"/>
              <a:ext cx="1224136" cy="47667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1520" y="631069"/>
              <a:ext cx="1219501" cy="5936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Известные</a:t>
              </a:r>
            </a:p>
            <a:p>
              <a:r>
                <a:rPr lang="ru-RU" sz="1600" dirty="0" err="1" smtClean="0"/>
                <a:t>лиганды</a:t>
              </a:r>
              <a:endParaRPr lang="ru-RU" sz="1600" dirty="0" smtClean="0"/>
            </a:p>
          </p:txBody>
        </p:sp>
      </p:grpSp>
      <p:cxnSp>
        <p:nvCxnSpPr>
          <p:cNvPr id="126" name="Прямая со стрелкой 125"/>
          <p:cNvCxnSpPr/>
          <p:nvPr/>
        </p:nvCxnSpPr>
        <p:spPr>
          <a:xfrm flipH="1">
            <a:off x="755576" y="1916832"/>
            <a:ext cx="2160240" cy="1872208"/>
          </a:xfrm>
          <a:prstGeom prst="straightConnector1">
            <a:avLst/>
          </a:prstGeom>
          <a:ln w="57150">
            <a:solidFill>
              <a:srgbClr val="FF69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 стрелкой 127"/>
          <p:cNvCxnSpPr>
            <a:stCxn id="21" idx="3"/>
            <a:endCxn id="56" idx="1"/>
          </p:cNvCxnSpPr>
          <p:nvPr/>
        </p:nvCxnSpPr>
        <p:spPr>
          <a:xfrm flipV="1">
            <a:off x="3563888" y="3492297"/>
            <a:ext cx="720080" cy="436404"/>
          </a:xfrm>
          <a:prstGeom prst="straightConnector1">
            <a:avLst/>
          </a:prstGeom>
          <a:ln w="57150">
            <a:solidFill>
              <a:srgbClr val="FF69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 стрелкой 130"/>
          <p:cNvCxnSpPr>
            <a:stCxn id="9" idx="1"/>
          </p:cNvCxnSpPr>
          <p:nvPr/>
        </p:nvCxnSpPr>
        <p:spPr>
          <a:xfrm flipH="1" flipV="1">
            <a:off x="2915816" y="1916832"/>
            <a:ext cx="1368152" cy="643717"/>
          </a:xfrm>
          <a:prstGeom prst="straightConnector1">
            <a:avLst/>
          </a:prstGeom>
          <a:ln w="57150">
            <a:solidFill>
              <a:srgbClr val="FF69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Скругленная соединительная линия 135"/>
          <p:cNvCxnSpPr>
            <a:stCxn id="122" idx="1"/>
            <a:endCxn id="111" idx="3"/>
          </p:cNvCxnSpPr>
          <p:nvPr/>
        </p:nvCxnSpPr>
        <p:spPr>
          <a:xfrm rot="16200000" flipV="1">
            <a:off x="6696236" y="3681028"/>
            <a:ext cx="12700" cy="3096344"/>
          </a:xfrm>
          <a:prstGeom prst="curvedConnector3">
            <a:avLst>
              <a:gd name="adj1" fmla="val -1099835"/>
            </a:avLst>
          </a:prstGeom>
          <a:ln w="57150">
            <a:solidFill>
              <a:srgbClr val="FF690D"/>
            </a:solidFill>
            <a:headEnd type="none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Скругленная соединительная линия 139"/>
          <p:cNvCxnSpPr>
            <a:stCxn id="7" idx="1"/>
            <a:endCxn id="24" idx="1"/>
          </p:cNvCxnSpPr>
          <p:nvPr/>
        </p:nvCxnSpPr>
        <p:spPr>
          <a:xfrm rot="10800000" flipV="1">
            <a:off x="317396" y="2785284"/>
            <a:ext cx="6133" cy="3123238"/>
          </a:xfrm>
          <a:prstGeom prst="curvedConnector3">
            <a:avLst>
              <a:gd name="adj1" fmla="val 4923660"/>
            </a:avLst>
          </a:prstGeom>
          <a:ln w="57150">
            <a:solidFill>
              <a:srgbClr val="FF69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Группа 82"/>
          <p:cNvGrpSpPr/>
          <p:nvPr/>
        </p:nvGrpSpPr>
        <p:grpSpPr>
          <a:xfrm>
            <a:off x="107504" y="4665911"/>
            <a:ext cx="1306961" cy="584775"/>
            <a:chOff x="467544" y="3861048"/>
            <a:chExt cx="1306961" cy="584775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467544" y="3933056"/>
              <a:ext cx="1224136" cy="47667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67544" y="3861048"/>
              <a:ext cx="13069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Сайт</a:t>
              </a:r>
            </a:p>
            <a:p>
              <a:r>
                <a:rPr lang="ru-RU" sz="1600" dirty="0" smtClean="0"/>
                <a:t>связывания</a:t>
              </a:r>
              <a:endParaRPr lang="ru-RU" sz="1600" dirty="0"/>
            </a:p>
          </p:txBody>
        </p:sp>
      </p:grpSp>
      <p:grpSp>
        <p:nvGrpSpPr>
          <p:cNvPr id="76" name="Группа 81"/>
          <p:cNvGrpSpPr/>
          <p:nvPr/>
        </p:nvGrpSpPr>
        <p:grpSpPr>
          <a:xfrm>
            <a:off x="107504" y="3636313"/>
            <a:ext cx="1152128" cy="584775"/>
            <a:chOff x="323528" y="2996952"/>
            <a:chExt cx="1152128" cy="584775"/>
          </a:xfrm>
        </p:grpSpPr>
        <p:sp>
          <p:nvSpPr>
            <p:cNvPr id="44" name="Скругленный прямоугольник 43"/>
            <p:cNvSpPr/>
            <p:nvPr/>
          </p:nvSpPr>
          <p:spPr>
            <a:xfrm>
              <a:off x="323528" y="3068960"/>
              <a:ext cx="1152128" cy="47667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23528" y="2996952"/>
              <a:ext cx="114646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Анализ</a:t>
              </a:r>
            </a:p>
            <a:p>
              <a:r>
                <a:rPr lang="ru-RU" sz="1600" dirty="0" smtClean="0"/>
                <a:t>структуры</a:t>
              </a:r>
              <a:endParaRPr lang="ru-RU" sz="1600" dirty="0"/>
            </a:p>
          </p:txBody>
        </p:sp>
      </p:grpSp>
      <p:cxnSp>
        <p:nvCxnSpPr>
          <p:cNvPr id="147" name="Прямая со стрелкой 146"/>
          <p:cNvCxnSpPr>
            <a:endCxn id="26" idx="0"/>
          </p:cNvCxnSpPr>
          <p:nvPr/>
        </p:nvCxnSpPr>
        <p:spPr>
          <a:xfrm flipH="1">
            <a:off x="3673684" y="3789040"/>
            <a:ext cx="1258356" cy="876871"/>
          </a:xfrm>
          <a:prstGeom prst="straightConnector1">
            <a:avLst/>
          </a:prstGeom>
          <a:ln w="57150">
            <a:solidFill>
              <a:srgbClr val="FF69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Прямая со стрелкой 151"/>
          <p:cNvCxnSpPr>
            <a:stCxn id="32" idx="2"/>
          </p:cNvCxnSpPr>
          <p:nvPr/>
        </p:nvCxnSpPr>
        <p:spPr>
          <a:xfrm flipH="1">
            <a:off x="2987824" y="908720"/>
            <a:ext cx="1260140" cy="522276"/>
          </a:xfrm>
          <a:prstGeom prst="straightConnector1">
            <a:avLst/>
          </a:prstGeom>
          <a:ln w="57150">
            <a:solidFill>
              <a:srgbClr val="FF69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я со стрелкой 154"/>
          <p:cNvCxnSpPr>
            <a:stCxn id="32" idx="2"/>
          </p:cNvCxnSpPr>
          <p:nvPr/>
        </p:nvCxnSpPr>
        <p:spPr>
          <a:xfrm>
            <a:off x="4247964" y="908720"/>
            <a:ext cx="900100" cy="504056"/>
          </a:xfrm>
          <a:prstGeom prst="straightConnector1">
            <a:avLst/>
          </a:prstGeom>
          <a:ln w="57150">
            <a:solidFill>
              <a:srgbClr val="FF69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Прямая со стрелкой 160"/>
          <p:cNvCxnSpPr>
            <a:endCxn id="10" idx="1"/>
          </p:cNvCxnSpPr>
          <p:nvPr/>
        </p:nvCxnSpPr>
        <p:spPr>
          <a:xfrm>
            <a:off x="5508104" y="1628800"/>
            <a:ext cx="308894" cy="232574"/>
          </a:xfrm>
          <a:prstGeom prst="straightConnector1">
            <a:avLst/>
          </a:prstGeom>
          <a:ln w="57150">
            <a:solidFill>
              <a:srgbClr val="FF69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Прямая со стрелкой 163"/>
          <p:cNvCxnSpPr>
            <a:stCxn id="12" idx="2"/>
          </p:cNvCxnSpPr>
          <p:nvPr/>
        </p:nvCxnSpPr>
        <p:spPr>
          <a:xfrm flipH="1">
            <a:off x="5076056" y="4003632"/>
            <a:ext cx="2779767" cy="649504"/>
          </a:xfrm>
          <a:prstGeom prst="straightConnector1">
            <a:avLst/>
          </a:prstGeom>
          <a:ln w="57150">
            <a:solidFill>
              <a:srgbClr val="FF69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Группа 73"/>
          <p:cNvGrpSpPr/>
          <p:nvPr/>
        </p:nvGrpSpPr>
        <p:grpSpPr>
          <a:xfrm>
            <a:off x="3779912" y="432048"/>
            <a:ext cx="983940" cy="476672"/>
            <a:chOff x="4067944" y="0"/>
            <a:chExt cx="983940" cy="476672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4067944" y="0"/>
              <a:ext cx="936104" cy="476672"/>
            </a:xfrm>
            <a:prstGeom prst="roundRect">
              <a:avLst/>
            </a:prstGeom>
            <a:solidFill>
              <a:srgbClr val="66FF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080143" y="44624"/>
              <a:ext cx="9717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 smtClean="0"/>
                <a:t>Мишень</a:t>
              </a:r>
              <a:endParaRPr lang="ru-RU" sz="1600" dirty="0"/>
            </a:p>
          </p:txBody>
        </p:sp>
      </p:grpSp>
      <p:cxnSp>
        <p:nvCxnSpPr>
          <p:cNvPr id="167" name="Прямая со стрелкой 166"/>
          <p:cNvCxnSpPr/>
          <p:nvPr/>
        </p:nvCxnSpPr>
        <p:spPr>
          <a:xfrm>
            <a:off x="2915816" y="1947029"/>
            <a:ext cx="144016" cy="1770003"/>
          </a:xfrm>
          <a:prstGeom prst="straightConnector1">
            <a:avLst/>
          </a:prstGeom>
          <a:ln w="57150">
            <a:solidFill>
              <a:srgbClr val="FF690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259632" y="3234462"/>
            <a:ext cx="27735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Structure-based drug design</a:t>
            </a:r>
            <a:endParaRPr lang="ru-RU" sz="1600" i="1" dirty="0"/>
          </a:p>
        </p:txBody>
      </p:sp>
      <p:sp>
        <p:nvSpPr>
          <p:cNvPr id="177" name="Стрелка вправо 176"/>
          <p:cNvSpPr/>
          <p:nvPr/>
        </p:nvSpPr>
        <p:spPr>
          <a:xfrm>
            <a:off x="6012160" y="4887380"/>
            <a:ext cx="216024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78" name="Стрелка вправо 177"/>
          <p:cNvSpPr/>
          <p:nvPr/>
        </p:nvSpPr>
        <p:spPr>
          <a:xfrm>
            <a:off x="7452320" y="4941168"/>
            <a:ext cx="216024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79" name="Стрелка вправо 178"/>
          <p:cNvSpPr/>
          <p:nvPr/>
        </p:nvSpPr>
        <p:spPr>
          <a:xfrm>
            <a:off x="1259632" y="4896054"/>
            <a:ext cx="216024" cy="144016"/>
          </a:xfrm>
          <a:prstGeom prst="rightArrow">
            <a:avLst/>
          </a:prstGeom>
          <a:solidFill>
            <a:srgbClr val="FF690D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86" name="Rectangle 2"/>
          <p:cNvSpPr txBox="1">
            <a:spLocks noChangeArrowheads="1"/>
          </p:cNvSpPr>
          <p:nvPr/>
        </p:nvSpPr>
        <p:spPr bwMode="auto">
          <a:xfrm>
            <a:off x="0" y="-387424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  <a:defRPr/>
            </a:pPr>
            <a:r>
              <a:rPr lang="ru-RU" sz="2000" kern="0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Основные стратегии, используемые при компьютерной разработке лекарств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0066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9" name="Овал 118"/>
          <p:cNvSpPr/>
          <p:nvPr/>
        </p:nvSpPr>
        <p:spPr>
          <a:xfrm>
            <a:off x="4427984" y="5517232"/>
            <a:ext cx="1584176" cy="792088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TextBox 113"/>
          <p:cNvSpPr txBox="1"/>
          <p:nvPr/>
        </p:nvSpPr>
        <p:spPr>
          <a:xfrm>
            <a:off x="5521873" y="1074222"/>
            <a:ext cx="28469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/>
              <a:t>Экспериментальные </a:t>
            </a:r>
            <a:r>
              <a:rPr lang="ru-RU" sz="1600" i="1" dirty="0" smtClean="0"/>
              <a:t>подходы</a:t>
            </a:r>
            <a:endParaRPr lang="ru-RU" sz="1600" i="1" dirty="0"/>
          </a:p>
        </p:txBody>
      </p:sp>
      <p:sp>
        <p:nvSpPr>
          <p:cNvPr id="115" name="TextBox 114"/>
          <p:cNvSpPr txBox="1"/>
          <p:nvPr/>
        </p:nvSpPr>
        <p:spPr>
          <a:xfrm>
            <a:off x="323528" y="1052736"/>
            <a:ext cx="17493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/>
              <a:t>И</a:t>
            </a:r>
            <a:r>
              <a:rPr lang="ru-RU" sz="1600" i="1" dirty="0" smtClean="0"/>
              <a:t>сходные данные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290136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44791" y="185350"/>
            <a:ext cx="49330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latin typeface="Arial" panose="020B0604020202020204" pitchFamily="34" charset="0"/>
              </a:rPr>
              <a:t>Интегрины</a:t>
            </a:r>
            <a:r>
              <a:rPr lang="ru-RU" dirty="0">
                <a:latin typeface="Arial" panose="020B0604020202020204" pitchFamily="34" charset="0"/>
              </a:rPr>
              <a:t> — это трансмембранные </a:t>
            </a:r>
            <a:r>
              <a:rPr lang="ru-RU" dirty="0" err="1">
                <a:latin typeface="Arial" panose="020B0604020202020204" pitchFamily="34" charset="0"/>
              </a:rPr>
              <a:t>гетеродимерные</a:t>
            </a:r>
            <a:r>
              <a:rPr lang="ru-RU" dirty="0">
                <a:latin typeface="Arial" panose="020B0604020202020204" pitchFamily="34" charset="0"/>
              </a:rPr>
              <a:t> клеточные рецепторы, взаимодействующие с внеклеточным матриксом и передающие различные межклеточные сигналы. От них зависит форма клетки, её подвижность, они участвуют в регулировке клеточного цикла.</a:t>
            </a:r>
          </a:p>
          <a:p>
            <a:r>
              <a:rPr lang="ru-RU" dirty="0">
                <a:latin typeface="Arial" panose="020B0604020202020204" pitchFamily="34" charset="0"/>
              </a:rPr>
              <a:t>Структурно </a:t>
            </a:r>
            <a:r>
              <a:rPr lang="ru-RU" dirty="0" err="1">
                <a:latin typeface="Arial" panose="020B0604020202020204" pitchFamily="34" charset="0"/>
              </a:rPr>
              <a:t>интегриновые</a:t>
            </a:r>
            <a:r>
              <a:rPr lang="ru-RU" dirty="0">
                <a:latin typeface="Arial" panose="020B0604020202020204" pitchFamily="34" charset="0"/>
              </a:rPr>
              <a:t> рецепторы представляют собой </a:t>
            </a:r>
            <a:r>
              <a:rPr lang="ru-RU" dirty="0" err="1" smtClean="0">
                <a:latin typeface="Arial" panose="020B0604020202020204" pitchFamily="34" charset="0"/>
              </a:rPr>
              <a:t>гетеродимеры</a:t>
            </a:r>
            <a:r>
              <a:rPr lang="ru-RU" dirty="0">
                <a:latin typeface="Arial" panose="020B0604020202020204" pitchFamily="34" charset="0"/>
              </a:rPr>
              <a:t> — каждый состоит из одной альфа- и одной бета-субъединицы. </a:t>
            </a:r>
            <a:r>
              <a:rPr lang="ru-RU" dirty="0" smtClean="0">
                <a:latin typeface="Arial" panose="020B0604020202020204" pitchFamily="34" charset="0"/>
              </a:rPr>
              <a:t>Альфа-субъединицы </a:t>
            </a:r>
            <a:r>
              <a:rPr lang="ru-RU" dirty="0">
                <a:latin typeface="Arial" panose="020B0604020202020204" pitchFamily="34" charset="0"/>
              </a:rPr>
              <a:t>определяют специфичность </a:t>
            </a:r>
            <a:r>
              <a:rPr lang="ru-RU" dirty="0" err="1">
                <a:latin typeface="Arial" panose="020B0604020202020204" pitchFamily="34" charset="0"/>
              </a:rPr>
              <a:t>интегрина</a:t>
            </a:r>
            <a:r>
              <a:rPr lang="ru-RU" dirty="0">
                <a:latin typeface="Arial" panose="020B0604020202020204" pitchFamily="34" charset="0"/>
              </a:rPr>
              <a:t> к </a:t>
            </a:r>
            <a:r>
              <a:rPr lang="ru-RU" dirty="0" err="1" smtClean="0">
                <a:latin typeface="Arial" panose="020B0604020202020204" pitchFamily="34" charset="0"/>
              </a:rPr>
              <a:t>лиганду</a:t>
            </a:r>
            <a:r>
              <a:rPr lang="ru-RU" dirty="0" smtClean="0">
                <a:latin typeface="Arial" panose="020B0604020202020204" pitchFamily="34" charset="0"/>
              </a:rPr>
              <a:t>, </a:t>
            </a:r>
            <a:r>
              <a:rPr lang="ru-RU" dirty="0">
                <a:latin typeface="Arial" panose="020B0604020202020204" pitchFamily="34" charset="0"/>
              </a:rPr>
              <a:t>а бета-субъединицы связаны с компонентами </a:t>
            </a:r>
            <a:r>
              <a:rPr lang="ru-RU" dirty="0" err="1" smtClean="0">
                <a:latin typeface="Arial" panose="020B0604020202020204" pitchFamily="34" charset="0"/>
              </a:rPr>
              <a:t>цитоскелета</a:t>
            </a:r>
            <a:r>
              <a:rPr lang="ru-RU" dirty="0">
                <a:latin typeface="Arial" panose="020B0604020202020204" pitchFamily="34" charset="0"/>
              </a:rPr>
              <a:t> и обеспечивают передачу сигнала в клетке. </a:t>
            </a:r>
            <a:r>
              <a:rPr lang="ru-RU" dirty="0" smtClean="0">
                <a:latin typeface="Arial" panose="020B0604020202020204" pitchFamily="34" charset="0"/>
              </a:rPr>
              <a:t>У</a:t>
            </a:r>
            <a:r>
              <a:rPr lang="ru-RU" dirty="0">
                <a:latin typeface="Arial" panose="020B0604020202020204" pitchFamily="34" charset="0"/>
              </a:rPr>
              <a:t> человека описано 18 альфа- и 8 бета-субъединиц, при этом каждая альфа-субъединица образует комплекс только с определённым набором бета-единиц, что в итоге порождает 24 </a:t>
            </a:r>
            <a:r>
              <a:rPr lang="ru-RU" dirty="0">
                <a:solidFill>
                  <a:srgbClr val="252525"/>
                </a:solidFill>
                <a:latin typeface="Arial" panose="020B0604020202020204" pitchFamily="34" charset="0"/>
              </a:rPr>
              <a:t>варианта </a:t>
            </a:r>
            <a:r>
              <a:rPr lang="ru-RU" dirty="0" err="1" smtClean="0">
                <a:solidFill>
                  <a:srgbClr val="252525"/>
                </a:solidFill>
                <a:latin typeface="Arial" panose="020B0604020202020204" pitchFamily="34" charset="0"/>
              </a:rPr>
              <a:t>димеров</a:t>
            </a:r>
            <a:r>
              <a:rPr lang="ru-RU" dirty="0" smtClean="0">
                <a:solidFill>
                  <a:srgbClr val="252525"/>
                </a:solidFill>
                <a:latin typeface="Arial" panose="020B0604020202020204" pitchFamily="34" charset="0"/>
              </a:rPr>
              <a:t>.</a:t>
            </a:r>
            <a:endParaRPr lang="ru-RU" b="0" i="0" dirty="0">
              <a:solidFill>
                <a:srgbClr val="252525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04664"/>
            <a:ext cx="3866897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48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3988540" y="512614"/>
            <a:ext cx="4985072" cy="111618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b="1" i="1" dirty="0" smtClean="0">
                <a:solidFill>
                  <a:srgbClr val="000000"/>
                </a:solidFill>
              </a:rPr>
              <a:t>Задача: </a:t>
            </a:r>
            <a:r>
              <a:rPr lang="ru-RU" b="1" dirty="0" smtClean="0">
                <a:solidFill>
                  <a:srgbClr val="000000"/>
                </a:solidFill>
              </a:rPr>
              <a:t>Вставить аминокислотные остатки </a:t>
            </a:r>
            <a:r>
              <a:rPr lang="en-US" b="1" dirty="0" smtClean="0">
                <a:solidFill>
                  <a:srgbClr val="FF0000"/>
                </a:solidFill>
              </a:rPr>
              <a:t>RGD </a:t>
            </a:r>
            <a:r>
              <a:rPr lang="ru-RU" b="1" dirty="0" smtClean="0">
                <a:solidFill>
                  <a:srgbClr val="000000"/>
                </a:solidFill>
              </a:rPr>
              <a:t>в поверхностно экспонированный участок длинного </a:t>
            </a:r>
            <a:r>
              <a:rPr lang="ru-RU" b="1" dirty="0" err="1" smtClean="0">
                <a:solidFill>
                  <a:srgbClr val="000000"/>
                </a:solidFill>
              </a:rPr>
              <a:t>фибера</a:t>
            </a:r>
            <a:r>
              <a:rPr lang="ru-RU" b="1" dirty="0" smtClean="0">
                <a:solidFill>
                  <a:srgbClr val="000000"/>
                </a:solidFill>
              </a:rPr>
              <a:t> аденовируса CELO. </a:t>
            </a: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75" y="527423"/>
            <a:ext cx="3483045" cy="38376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173" name="Rectangle 339"/>
          <p:cNvSpPr>
            <a:spLocks noChangeArrowheads="1"/>
          </p:cNvSpPr>
          <p:nvPr/>
        </p:nvSpPr>
        <p:spPr bwMode="auto">
          <a:xfrm>
            <a:off x="3719513" y="-531440"/>
            <a:ext cx="115887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74" name="Rectangle 338"/>
          <p:cNvSpPr>
            <a:spLocks noChangeArrowheads="1"/>
          </p:cNvSpPr>
          <p:nvPr/>
        </p:nvSpPr>
        <p:spPr bwMode="auto">
          <a:xfrm>
            <a:off x="3605213" y="-531440"/>
            <a:ext cx="1143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75" name="Rectangle 337"/>
          <p:cNvSpPr>
            <a:spLocks noChangeArrowheads="1"/>
          </p:cNvSpPr>
          <p:nvPr/>
        </p:nvSpPr>
        <p:spPr bwMode="auto">
          <a:xfrm>
            <a:off x="3489325" y="-531440"/>
            <a:ext cx="1158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76" name="Rectangle 336"/>
          <p:cNvSpPr>
            <a:spLocks noChangeArrowheads="1"/>
          </p:cNvSpPr>
          <p:nvPr/>
        </p:nvSpPr>
        <p:spPr bwMode="auto">
          <a:xfrm>
            <a:off x="3375025" y="-531440"/>
            <a:ext cx="1143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77" name="Rectangle 335"/>
          <p:cNvSpPr>
            <a:spLocks noChangeArrowheads="1"/>
          </p:cNvSpPr>
          <p:nvPr/>
        </p:nvSpPr>
        <p:spPr bwMode="auto">
          <a:xfrm>
            <a:off x="3259138" y="-531440"/>
            <a:ext cx="115887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78" name="Rectangle 333"/>
          <p:cNvSpPr>
            <a:spLocks noChangeArrowheads="1"/>
          </p:cNvSpPr>
          <p:nvPr/>
        </p:nvSpPr>
        <p:spPr bwMode="auto">
          <a:xfrm>
            <a:off x="3028950" y="-531440"/>
            <a:ext cx="1158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79" name="Rectangle 332"/>
          <p:cNvSpPr>
            <a:spLocks noChangeArrowheads="1"/>
          </p:cNvSpPr>
          <p:nvPr/>
        </p:nvSpPr>
        <p:spPr bwMode="auto">
          <a:xfrm>
            <a:off x="2914650" y="-531440"/>
            <a:ext cx="1143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80" name="Rectangle 331"/>
          <p:cNvSpPr>
            <a:spLocks noChangeArrowheads="1"/>
          </p:cNvSpPr>
          <p:nvPr/>
        </p:nvSpPr>
        <p:spPr bwMode="auto">
          <a:xfrm>
            <a:off x="2798763" y="-531440"/>
            <a:ext cx="115887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81" name="Rectangle 330"/>
          <p:cNvSpPr>
            <a:spLocks noChangeArrowheads="1"/>
          </p:cNvSpPr>
          <p:nvPr/>
        </p:nvSpPr>
        <p:spPr bwMode="auto">
          <a:xfrm>
            <a:off x="2684463" y="-531440"/>
            <a:ext cx="1143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82" name="Rectangle 329"/>
          <p:cNvSpPr>
            <a:spLocks noChangeArrowheads="1"/>
          </p:cNvSpPr>
          <p:nvPr/>
        </p:nvSpPr>
        <p:spPr bwMode="auto">
          <a:xfrm>
            <a:off x="2568575" y="-531440"/>
            <a:ext cx="1158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83" name="Rectangle 328"/>
          <p:cNvSpPr>
            <a:spLocks noChangeArrowheads="1"/>
          </p:cNvSpPr>
          <p:nvPr/>
        </p:nvSpPr>
        <p:spPr bwMode="auto">
          <a:xfrm>
            <a:off x="2454275" y="-531440"/>
            <a:ext cx="1143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84" name="Rectangle 327"/>
          <p:cNvSpPr>
            <a:spLocks noChangeArrowheads="1"/>
          </p:cNvSpPr>
          <p:nvPr/>
        </p:nvSpPr>
        <p:spPr bwMode="auto">
          <a:xfrm>
            <a:off x="2338388" y="-531440"/>
            <a:ext cx="115887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85" name="Rectangle 326"/>
          <p:cNvSpPr>
            <a:spLocks noChangeArrowheads="1"/>
          </p:cNvSpPr>
          <p:nvPr/>
        </p:nvSpPr>
        <p:spPr bwMode="auto">
          <a:xfrm>
            <a:off x="2222500" y="-531440"/>
            <a:ext cx="1158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86" name="Rectangle 325"/>
          <p:cNvSpPr>
            <a:spLocks noChangeArrowheads="1"/>
          </p:cNvSpPr>
          <p:nvPr/>
        </p:nvSpPr>
        <p:spPr bwMode="auto">
          <a:xfrm>
            <a:off x="2108200" y="-531440"/>
            <a:ext cx="1143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87" name="Rectangle 324"/>
          <p:cNvSpPr>
            <a:spLocks noChangeArrowheads="1"/>
          </p:cNvSpPr>
          <p:nvPr/>
        </p:nvSpPr>
        <p:spPr bwMode="auto">
          <a:xfrm>
            <a:off x="1992313" y="-531440"/>
            <a:ext cx="115887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88" name="Rectangle 323"/>
          <p:cNvSpPr>
            <a:spLocks noChangeArrowheads="1"/>
          </p:cNvSpPr>
          <p:nvPr/>
        </p:nvSpPr>
        <p:spPr bwMode="auto">
          <a:xfrm>
            <a:off x="1878013" y="-531440"/>
            <a:ext cx="1143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89" name="Rectangle 322"/>
          <p:cNvSpPr>
            <a:spLocks noChangeArrowheads="1"/>
          </p:cNvSpPr>
          <p:nvPr/>
        </p:nvSpPr>
        <p:spPr bwMode="auto">
          <a:xfrm>
            <a:off x="1762125" y="-531440"/>
            <a:ext cx="1158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90" name="Rectangle 321"/>
          <p:cNvSpPr>
            <a:spLocks noChangeArrowheads="1"/>
          </p:cNvSpPr>
          <p:nvPr/>
        </p:nvSpPr>
        <p:spPr bwMode="auto">
          <a:xfrm>
            <a:off x="1647825" y="-531440"/>
            <a:ext cx="1143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rot="10800000" flipV="1">
            <a:off x="2051720" y="404664"/>
            <a:ext cx="503237" cy="215900"/>
          </a:xfrm>
          <a:prstGeom prst="straightConnector1">
            <a:avLst/>
          </a:prstGeom>
          <a:ln w="444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92" name="TextBox 24"/>
          <p:cNvSpPr txBox="1">
            <a:spLocks noChangeArrowheads="1"/>
          </p:cNvSpPr>
          <p:nvPr/>
        </p:nvSpPr>
        <p:spPr bwMode="auto">
          <a:xfrm>
            <a:off x="2627784" y="188640"/>
            <a:ext cx="69850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RGD</a:t>
            </a:r>
            <a:endParaRPr lang="ru-RU" dirty="0"/>
          </a:p>
        </p:txBody>
      </p:sp>
      <p:sp>
        <p:nvSpPr>
          <p:cNvPr id="7193" name="TextBox 27"/>
          <p:cNvSpPr txBox="1">
            <a:spLocks noChangeArrowheads="1"/>
          </p:cNvSpPr>
          <p:nvPr/>
        </p:nvSpPr>
        <p:spPr bwMode="auto">
          <a:xfrm>
            <a:off x="107950" y="232147"/>
            <a:ext cx="150495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Long fiber</a:t>
            </a:r>
          </a:p>
          <a:p>
            <a:r>
              <a:rPr lang="en-US"/>
              <a:t>knob domain</a:t>
            </a:r>
            <a:endParaRPr lang="ru-RU"/>
          </a:p>
        </p:txBody>
      </p:sp>
      <p:cxnSp>
        <p:nvCxnSpPr>
          <p:cNvPr id="29" name="Прямая со стрелкой 28"/>
          <p:cNvCxnSpPr/>
          <p:nvPr/>
        </p:nvCxnSpPr>
        <p:spPr>
          <a:xfrm flipH="1">
            <a:off x="611560" y="836712"/>
            <a:ext cx="176212" cy="504058"/>
          </a:xfrm>
          <a:prstGeom prst="straightConnector1">
            <a:avLst/>
          </a:prstGeom>
          <a:ln w="444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1547813" y="663947"/>
            <a:ext cx="287883" cy="28749"/>
          </a:xfrm>
          <a:prstGeom prst="straightConnector1">
            <a:avLst/>
          </a:prstGeom>
          <a:ln w="444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3964116" y="3356992"/>
            <a:ext cx="4572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b="1" i="1" dirty="0" smtClean="0">
                <a:solidFill>
                  <a:srgbClr val="000000"/>
                </a:solidFill>
              </a:rPr>
              <a:t>Проблема: </a:t>
            </a:r>
            <a:r>
              <a:rPr lang="ru-RU" b="1" dirty="0" smtClean="0">
                <a:solidFill>
                  <a:srgbClr val="000000"/>
                </a:solidFill>
              </a:rPr>
              <a:t>Пространственная структура длинного </a:t>
            </a:r>
            <a:r>
              <a:rPr lang="ru-RU" b="1" dirty="0" err="1" smtClean="0">
                <a:solidFill>
                  <a:srgbClr val="000000"/>
                </a:solidFill>
              </a:rPr>
              <a:t>фибера</a:t>
            </a:r>
            <a:r>
              <a:rPr lang="ru-RU" b="1" dirty="0" smtClean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CELO </a:t>
            </a:r>
            <a:r>
              <a:rPr lang="ru-RU" b="1" dirty="0" smtClean="0">
                <a:solidFill>
                  <a:srgbClr val="000000"/>
                </a:solidFill>
              </a:rPr>
              <a:t>была не расшифрована. При этом наблюдалось очень ограниченное сходство аминокислотных последовательностей между </a:t>
            </a:r>
            <a:r>
              <a:rPr lang="ru-RU" b="1" dirty="0" err="1" smtClean="0">
                <a:solidFill>
                  <a:srgbClr val="000000"/>
                </a:solidFill>
              </a:rPr>
              <a:t>фибером</a:t>
            </a:r>
            <a:r>
              <a:rPr lang="ru-RU" b="1" dirty="0" smtClean="0">
                <a:solidFill>
                  <a:srgbClr val="000000"/>
                </a:solidFill>
              </a:rPr>
              <a:t> </a:t>
            </a:r>
            <a:r>
              <a:rPr lang="en-US" b="1" dirty="0" smtClean="0">
                <a:solidFill>
                  <a:srgbClr val="000000"/>
                </a:solidFill>
              </a:rPr>
              <a:t>CELO </a:t>
            </a:r>
            <a:r>
              <a:rPr lang="ru-RU" b="1" dirty="0" smtClean="0">
                <a:solidFill>
                  <a:srgbClr val="000000"/>
                </a:solidFill>
              </a:rPr>
              <a:t>и аналогичными белками человеческих аденовирусов с известной трехмерной структурой. </a:t>
            </a:r>
            <a:endParaRPr lang="en-US" b="1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US" b="1" dirty="0" smtClean="0">
                <a:solidFill>
                  <a:srgbClr val="000000"/>
                </a:solidFill>
              </a:rPr>
              <a:t>	</a:t>
            </a:r>
            <a:endParaRPr lang="ru-RU" b="1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50477"/>
            <a:ext cx="9144000" cy="2494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9511" y="0"/>
            <a:ext cx="87992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b="1" i="1" dirty="0" smtClean="0">
                <a:solidFill>
                  <a:srgbClr val="000000"/>
                </a:solidFill>
              </a:rPr>
              <a:t>Путь решения: 	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ru-RU" b="1" dirty="0" smtClean="0">
                <a:solidFill>
                  <a:srgbClr val="000000"/>
                </a:solidFill>
              </a:rPr>
              <a:t>Применение </a:t>
            </a:r>
            <a:r>
              <a:rPr lang="ru-RU" b="1" dirty="0" err="1" smtClean="0">
                <a:solidFill>
                  <a:srgbClr val="000000"/>
                </a:solidFill>
              </a:rPr>
              <a:t>биоинформатических</a:t>
            </a:r>
            <a:r>
              <a:rPr lang="ru-RU" b="1" dirty="0" smtClean="0">
                <a:solidFill>
                  <a:srgbClr val="000000"/>
                </a:solidFill>
              </a:rPr>
              <a:t> подходов: выравнивание аминокислотных   последовательностей </a:t>
            </a:r>
            <a:r>
              <a:rPr lang="ru-RU" b="1" dirty="0" smtClean="0">
                <a:solidFill>
                  <a:srgbClr val="FF0000"/>
                </a:solidFill>
              </a:rPr>
              <a:t>с совмещением и введением нумерации предсказанных элементов вторичной структуры белка.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76256" y="3450486"/>
            <a:ext cx="19028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EEEE – </a:t>
            </a:r>
            <a:r>
              <a:rPr lang="ru-RU" sz="1600" dirty="0" smtClean="0"/>
              <a:t>бета тяжи</a:t>
            </a:r>
            <a:endParaRPr lang="ru-RU" sz="1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422108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Д</a:t>
            </a:r>
            <a:r>
              <a:rPr lang="ru-RU" b="1" dirty="0" smtClean="0"/>
              <a:t>ля </a:t>
            </a:r>
            <a:r>
              <a:rPr lang="ru-RU" b="1" dirty="0"/>
              <a:t>вставки </a:t>
            </a:r>
            <a:r>
              <a:rPr lang="en-US" b="1" dirty="0"/>
              <a:t> </a:t>
            </a:r>
            <a:r>
              <a:rPr lang="en-US" b="1" dirty="0" smtClean="0"/>
              <a:t>RGD</a:t>
            </a:r>
            <a:r>
              <a:rPr lang="ru-RU" b="1" dirty="0" smtClean="0"/>
              <a:t> в </a:t>
            </a:r>
            <a:r>
              <a:rPr lang="ru-RU" b="1" dirty="0"/>
              <a:t>аминокислотной последовательности </a:t>
            </a:r>
            <a:r>
              <a:rPr lang="ru-RU" b="1" dirty="0" err="1"/>
              <a:t>фибера</a:t>
            </a:r>
            <a:r>
              <a:rPr lang="ru-RU" b="1" dirty="0"/>
              <a:t> </a:t>
            </a:r>
            <a:r>
              <a:rPr lang="en-US" b="1" dirty="0"/>
              <a:t>CELO </a:t>
            </a:r>
            <a:r>
              <a:rPr lang="ru-RU" b="1" dirty="0"/>
              <a:t>было выбрано </a:t>
            </a:r>
            <a:r>
              <a:rPr lang="ru-RU" b="1" dirty="0" smtClean="0"/>
              <a:t>место между тяжами </a:t>
            </a:r>
            <a:r>
              <a:rPr lang="en-US" b="1" dirty="0" smtClean="0"/>
              <a:t>H </a:t>
            </a:r>
            <a:r>
              <a:rPr lang="ru-RU" b="1" dirty="0" smtClean="0"/>
              <a:t>и </a:t>
            </a:r>
            <a:r>
              <a:rPr lang="en-US" b="1" dirty="0" smtClean="0"/>
              <a:t>I</a:t>
            </a:r>
            <a:r>
              <a:rPr lang="ru-RU" b="1" dirty="0" smtClean="0"/>
              <a:t>, соответствующее промежутку между </a:t>
            </a:r>
            <a:r>
              <a:rPr lang="en-US" b="1" dirty="0" smtClean="0"/>
              <a:t>H </a:t>
            </a:r>
            <a:r>
              <a:rPr lang="ru-RU" b="1" dirty="0" smtClean="0"/>
              <a:t>и </a:t>
            </a:r>
            <a:r>
              <a:rPr lang="en-US" b="1" dirty="0" smtClean="0"/>
              <a:t>I </a:t>
            </a:r>
            <a:r>
              <a:rPr lang="ru-RU" b="1" dirty="0" smtClean="0"/>
              <a:t>в структуре белка </a:t>
            </a:r>
            <a:r>
              <a:rPr lang="en-US" b="1" dirty="0" smtClean="0"/>
              <a:t>Ad5,</a:t>
            </a:r>
            <a:r>
              <a:rPr lang="ru-RU" b="1" dirty="0" smtClean="0"/>
              <a:t> локализующемуся </a:t>
            </a:r>
            <a:r>
              <a:rPr lang="ru-RU" b="1" dirty="0"/>
              <a:t>на поверхности. </a:t>
            </a: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 rot="16200000" flipH="1">
            <a:off x="3429652" y="1830413"/>
            <a:ext cx="403225" cy="0"/>
          </a:xfrm>
          <a:prstGeom prst="straightConnector1">
            <a:avLst/>
          </a:prstGeom>
          <a:ln w="444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349"/>
          <p:cNvSpPr txBox="1">
            <a:spLocks noChangeArrowheads="1"/>
          </p:cNvSpPr>
          <p:nvPr/>
        </p:nvSpPr>
        <p:spPr bwMode="auto">
          <a:xfrm>
            <a:off x="3515048" y="1340768"/>
            <a:ext cx="696912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RGD</a:t>
            </a:r>
            <a:endParaRPr lang="ru-RU" dirty="0"/>
          </a:p>
        </p:txBody>
      </p:sp>
      <p:pic>
        <p:nvPicPr>
          <p:cNvPr id="10" name="Picture 2" descr="https://cdn.rcsb.org/images/structures/kn/1knb/1knb_assembly-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098019"/>
            <a:ext cx="28083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 стрелкой 10"/>
          <p:cNvCxnSpPr/>
          <p:nvPr/>
        </p:nvCxnSpPr>
        <p:spPr>
          <a:xfrm flipH="1">
            <a:off x="6843503" y="4079843"/>
            <a:ext cx="32753" cy="260267"/>
          </a:xfrm>
          <a:prstGeom prst="straightConnector1">
            <a:avLst/>
          </a:prstGeom>
          <a:ln w="444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4117918" y="2975692"/>
            <a:ext cx="32753" cy="260267"/>
          </a:xfrm>
          <a:prstGeom prst="straightConnector1">
            <a:avLst/>
          </a:prstGeom>
          <a:ln w="444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3" name="Rectangle 301"/>
          <p:cNvSpPr>
            <a:spLocks noChangeArrowheads="1"/>
          </p:cNvSpPr>
          <p:nvPr/>
        </p:nvSpPr>
        <p:spPr bwMode="auto">
          <a:xfrm>
            <a:off x="3798888" y="764704"/>
            <a:ext cx="115887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24" name="Rectangle 300"/>
          <p:cNvSpPr>
            <a:spLocks noChangeArrowheads="1"/>
          </p:cNvSpPr>
          <p:nvPr/>
        </p:nvSpPr>
        <p:spPr bwMode="auto">
          <a:xfrm>
            <a:off x="3684588" y="764704"/>
            <a:ext cx="1143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47" name="Rectangle 262"/>
          <p:cNvSpPr>
            <a:spLocks noChangeArrowheads="1"/>
          </p:cNvSpPr>
          <p:nvPr/>
        </p:nvSpPr>
        <p:spPr bwMode="auto">
          <a:xfrm>
            <a:off x="3798888" y="739775"/>
            <a:ext cx="230187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48" name="Rectangle 261"/>
          <p:cNvSpPr>
            <a:spLocks noChangeArrowheads="1"/>
          </p:cNvSpPr>
          <p:nvPr/>
        </p:nvSpPr>
        <p:spPr bwMode="auto">
          <a:xfrm>
            <a:off x="3684588" y="739775"/>
            <a:ext cx="1143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49" name="Rectangle 260"/>
          <p:cNvSpPr>
            <a:spLocks noChangeArrowheads="1"/>
          </p:cNvSpPr>
          <p:nvPr/>
        </p:nvSpPr>
        <p:spPr bwMode="auto">
          <a:xfrm>
            <a:off x="3454400" y="739775"/>
            <a:ext cx="230188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50" name="Rectangle 259"/>
          <p:cNvSpPr>
            <a:spLocks noChangeArrowheads="1"/>
          </p:cNvSpPr>
          <p:nvPr/>
        </p:nvSpPr>
        <p:spPr bwMode="auto">
          <a:xfrm>
            <a:off x="3338513" y="739775"/>
            <a:ext cx="115887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51" name="Rectangle 257"/>
          <p:cNvSpPr>
            <a:spLocks noChangeArrowheads="1"/>
          </p:cNvSpPr>
          <p:nvPr/>
        </p:nvSpPr>
        <p:spPr bwMode="auto">
          <a:xfrm>
            <a:off x="1841500" y="739775"/>
            <a:ext cx="115888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52" name="Rectangle 256"/>
          <p:cNvSpPr>
            <a:spLocks noChangeArrowheads="1"/>
          </p:cNvSpPr>
          <p:nvPr/>
        </p:nvSpPr>
        <p:spPr bwMode="auto">
          <a:xfrm>
            <a:off x="1497013" y="739775"/>
            <a:ext cx="344487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53" name="Rectangle 255"/>
          <p:cNvSpPr>
            <a:spLocks noChangeArrowheads="1"/>
          </p:cNvSpPr>
          <p:nvPr/>
        </p:nvSpPr>
        <p:spPr bwMode="auto">
          <a:xfrm>
            <a:off x="1381125" y="739775"/>
            <a:ext cx="115888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54" name="Rectangle 254"/>
          <p:cNvSpPr>
            <a:spLocks noChangeArrowheads="1"/>
          </p:cNvSpPr>
          <p:nvPr/>
        </p:nvSpPr>
        <p:spPr bwMode="auto">
          <a:xfrm>
            <a:off x="0" y="739775"/>
            <a:ext cx="1366838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55" name="Rectangle 252"/>
          <p:cNvSpPr>
            <a:spLocks noChangeArrowheads="1"/>
          </p:cNvSpPr>
          <p:nvPr/>
        </p:nvSpPr>
        <p:spPr bwMode="auto">
          <a:xfrm>
            <a:off x="0" y="511175"/>
            <a:ext cx="13668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56" name="Rectangle 251"/>
          <p:cNvSpPr>
            <a:spLocks noChangeArrowheads="1"/>
          </p:cNvSpPr>
          <p:nvPr/>
        </p:nvSpPr>
        <p:spPr bwMode="auto">
          <a:xfrm>
            <a:off x="0" y="42863"/>
            <a:ext cx="82756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57" name="Rectangle 250"/>
          <p:cNvSpPr>
            <a:spLocks noChangeArrowheads="1"/>
          </p:cNvSpPr>
          <p:nvPr/>
        </p:nvSpPr>
        <p:spPr bwMode="auto">
          <a:xfrm>
            <a:off x="8174038" y="-147638"/>
            <a:ext cx="115887" cy="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58" name="Rectangle 249"/>
          <p:cNvSpPr>
            <a:spLocks noChangeArrowheads="1"/>
          </p:cNvSpPr>
          <p:nvPr/>
        </p:nvSpPr>
        <p:spPr bwMode="auto">
          <a:xfrm>
            <a:off x="8059738" y="-147638"/>
            <a:ext cx="114300" cy="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59" name="Rectangle 248"/>
          <p:cNvSpPr>
            <a:spLocks noChangeArrowheads="1"/>
          </p:cNvSpPr>
          <p:nvPr/>
        </p:nvSpPr>
        <p:spPr bwMode="auto">
          <a:xfrm>
            <a:off x="7943850" y="-147638"/>
            <a:ext cx="115888" cy="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60" name="Rectangle 247"/>
          <p:cNvSpPr>
            <a:spLocks noChangeArrowheads="1"/>
          </p:cNvSpPr>
          <p:nvPr/>
        </p:nvSpPr>
        <p:spPr bwMode="auto">
          <a:xfrm>
            <a:off x="7829550" y="-147638"/>
            <a:ext cx="114300" cy="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61" name="Rectangle 246"/>
          <p:cNvSpPr>
            <a:spLocks noChangeArrowheads="1"/>
          </p:cNvSpPr>
          <p:nvPr/>
        </p:nvSpPr>
        <p:spPr bwMode="auto">
          <a:xfrm>
            <a:off x="7713663" y="-147638"/>
            <a:ext cx="115887" cy="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62" name="Rectangle 245"/>
          <p:cNvSpPr>
            <a:spLocks noChangeArrowheads="1"/>
          </p:cNvSpPr>
          <p:nvPr/>
        </p:nvSpPr>
        <p:spPr bwMode="auto">
          <a:xfrm>
            <a:off x="7599363" y="-147638"/>
            <a:ext cx="114300" cy="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63" name="Rectangle 244"/>
          <p:cNvSpPr>
            <a:spLocks noChangeArrowheads="1"/>
          </p:cNvSpPr>
          <p:nvPr/>
        </p:nvSpPr>
        <p:spPr bwMode="auto">
          <a:xfrm>
            <a:off x="7483475" y="-147638"/>
            <a:ext cx="115888" cy="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64" name="Rectangle 243"/>
          <p:cNvSpPr>
            <a:spLocks noChangeArrowheads="1"/>
          </p:cNvSpPr>
          <p:nvPr/>
        </p:nvSpPr>
        <p:spPr bwMode="auto">
          <a:xfrm>
            <a:off x="7369175" y="-147638"/>
            <a:ext cx="114300" cy="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65" name="Rectangle 242"/>
          <p:cNvSpPr>
            <a:spLocks noChangeArrowheads="1"/>
          </p:cNvSpPr>
          <p:nvPr/>
        </p:nvSpPr>
        <p:spPr bwMode="auto">
          <a:xfrm>
            <a:off x="7253288" y="-147638"/>
            <a:ext cx="115887" cy="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66" name="Rectangle 241"/>
          <p:cNvSpPr>
            <a:spLocks noChangeArrowheads="1"/>
          </p:cNvSpPr>
          <p:nvPr/>
        </p:nvSpPr>
        <p:spPr bwMode="auto">
          <a:xfrm>
            <a:off x="7138988" y="-147638"/>
            <a:ext cx="114300" cy="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67" name="Rectangle 240"/>
          <p:cNvSpPr>
            <a:spLocks noChangeArrowheads="1"/>
          </p:cNvSpPr>
          <p:nvPr/>
        </p:nvSpPr>
        <p:spPr bwMode="auto">
          <a:xfrm>
            <a:off x="7023100" y="-147638"/>
            <a:ext cx="115888" cy="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68" name="Rectangle 239"/>
          <p:cNvSpPr>
            <a:spLocks noChangeArrowheads="1"/>
          </p:cNvSpPr>
          <p:nvPr/>
        </p:nvSpPr>
        <p:spPr bwMode="auto">
          <a:xfrm>
            <a:off x="6908800" y="-147638"/>
            <a:ext cx="114300" cy="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69" name="Rectangle 238"/>
          <p:cNvSpPr>
            <a:spLocks noChangeArrowheads="1"/>
          </p:cNvSpPr>
          <p:nvPr/>
        </p:nvSpPr>
        <p:spPr bwMode="auto">
          <a:xfrm>
            <a:off x="6792913" y="-147638"/>
            <a:ext cx="115887" cy="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70" name="Rectangle 237"/>
          <p:cNvSpPr>
            <a:spLocks noChangeArrowheads="1"/>
          </p:cNvSpPr>
          <p:nvPr/>
        </p:nvSpPr>
        <p:spPr bwMode="auto">
          <a:xfrm>
            <a:off x="6677025" y="-147638"/>
            <a:ext cx="115888" cy="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71" name="Rectangle 236"/>
          <p:cNvSpPr>
            <a:spLocks noChangeArrowheads="1"/>
          </p:cNvSpPr>
          <p:nvPr/>
        </p:nvSpPr>
        <p:spPr bwMode="auto">
          <a:xfrm>
            <a:off x="6562725" y="-147638"/>
            <a:ext cx="114300" cy="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72" name="Rectangle 235"/>
          <p:cNvSpPr>
            <a:spLocks noChangeArrowheads="1"/>
          </p:cNvSpPr>
          <p:nvPr/>
        </p:nvSpPr>
        <p:spPr bwMode="auto">
          <a:xfrm>
            <a:off x="6446838" y="-147638"/>
            <a:ext cx="115887" cy="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73" name="Rectangle 234"/>
          <p:cNvSpPr>
            <a:spLocks noChangeArrowheads="1"/>
          </p:cNvSpPr>
          <p:nvPr/>
        </p:nvSpPr>
        <p:spPr bwMode="auto">
          <a:xfrm>
            <a:off x="6332538" y="-147638"/>
            <a:ext cx="114300" cy="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74" name="Rectangle 233"/>
          <p:cNvSpPr>
            <a:spLocks noChangeArrowheads="1"/>
          </p:cNvSpPr>
          <p:nvPr/>
        </p:nvSpPr>
        <p:spPr bwMode="auto">
          <a:xfrm>
            <a:off x="6216650" y="-147638"/>
            <a:ext cx="115888" cy="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75" name="Rectangle 232"/>
          <p:cNvSpPr>
            <a:spLocks noChangeArrowheads="1"/>
          </p:cNvSpPr>
          <p:nvPr/>
        </p:nvSpPr>
        <p:spPr bwMode="auto">
          <a:xfrm>
            <a:off x="6102350" y="-147638"/>
            <a:ext cx="114300" cy="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76" name="Rectangle 231"/>
          <p:cNvSpPr>
            <a:spLocks noChangeArrowheads="1"/>
          </p:cNvSpPr>
          <p:nvPr/>
        </p:nvSpPr>
        <p:spPr bwMode="auto">
          <a:xfrm>
            <a:off x="5986463" y="-147638"/>
            <a:ext cx="115887" cy="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77" name="Rectangle 230"/>
          <p:cNvSpPr>
            <a:spLocks noChangeArrowheads="1"/>
          </p:cNvSpPr>
          <p:nvPr/>
        </p:nvSpPr>
        <p:spPr bwMode="auto">
          <a:xfrm>
            <a:off x="5872163" y="-147638"/>
            <a:ext cx="114300" cy="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78" name="Rectangle 229"/>
          <p:cNvSpPr>
            <a:spLocks noChangeArrowheads="1"/>
          </p:cNvSpPr>
          <p:nvPr/>
        </p:nvSpPr>
        <p:spPr bwMode="auto">
          <a:xfrm>
            <a:off x="5756275" y="-147638"/>
            <a:ext cx="115888" cy="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79" name="Rectangle 228"/>
          <p:cNvSpPr>
            <a:spLocks noChangeArrowheads="1"/>
          </p:cNvSpPr>
          <p:nvPr/>
        </p:nvSpPr>
        <p:spPr bwMode="auto">
          <a:xfrm>
            <a:off x="5641975" y="-147638"/>
            <a:ext cx="114300" cy="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80" name="Rectangle 227"/>
          <p:cNvSpPr>
            <a:spLocks noChangeArrowheads="1"/>
          </p:cNvSpPr>
          <p:nvPr/>
        </p:nvSpPr>
        <p:spPr bwMode="auto">
          <a:xfrm>
            <a:off x="5526088" y="-147638"/>
            <a:ext cx="115887" cy="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81" name="Rectangle 226"/>
          <p:cNvSpPr>
            <a:spLocks noChangeArrowheads="1"/>
          </p:cNvSpPr>
          <p:nvPr/>
        </p:nvSpPr>
        <p:spPr bwMode="auto">
          <a:xfrm>
            <a:off x="5411788" y="-147638"/>
            <a:ext cx="114300" cy="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82" name="Rectangle 225"/>
          <p:cNvSpPr>
            <a:spLocks noChangeArrowheads="1"/>
          </p:cNvSpPr>
          <p:nvPr/>
        </p:nvSpPr>
        <p:spPr bwMode="auto">
          <a:xfrm>
            <a:off x="5295900" y="-147638"/>
            <a:ext cx="115888" cy="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83" name="Rectangle 224"/>
          <p:cNvSpPr>
            <a:spLocks noChangeArrowheads="1"/>
          </p:cNvSpPr>
          <p:nvPr/>
        </p:nvSpPr>
        <p:spPr bwMode="auto">
          <a:xfrm>
            <a:off x="5181600" y="-147638"/>
            <a:ext cx="114300" cy="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84" name="Rectangle 223"/>
          <p:cNvSpPr>
            <a:spLocks noChangeArrowheads="1"/>
          </p:cNvSpPr>
          <p:nvPr/>
        </p:nvSpPr>
        <p:spPr bwMode="auto">
          <a:xfrm>
            <a:off x="5065713" y="-147638"/>
            <a:ext cx="115887" cy="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85" name="Rectangle 222"/>
          <p:cNvSpPr>
            <a:spLocks noChangeArrowheads="1"/>
          </p:cNvSpPr>
          <p:nvPr/>
        </p:nvSpPr>
        <p:spPr bwMode="auto">
          <a:xfrm>
            <a:off x="4951413" y="-147638"/>
            <a:ext cx="114300" cy="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86" name="Rectangle 221"/>
          <p:cNvSpPr>
            <a:spLocks noChangeArrowheads="1"/>
          </p:cNvSpPr>
          <p:nvPr/>
        </p:nvSpPr>
        <p:spPr bwMode="auto">
          <a:xfrm>
            <a:off x="4835525" y="-147638"/>
            <a:ext cx="115888" cy="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87" name="Rectangle 220"/>
          <p:cNvSpPr>
            <a:spLocks noChangeArrowheads="1"/>
          </p:cNvSpPr>
          <p:nvPr/>
        </p:nvSpPr>
        <p:spPr bwMode="auto">
          <a:xfrm>
            <a:off x="4721225" y="-147638"/>
            <a:ext cx="114300" cy="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88" name="Rectangle 219"/>
          <p:cNvSpPr>
            <a:spLocks noChangeArrowheads="1"/>
          </p:cNvSpPr>
          <p:nvPr/>
        </p:nvSpPr>
        <p:spPr bwMode="auto">
          <a:xfrm>
            <a:off x="4605338" y="-147638"/>
            <a:ext cx="115887" cy="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89" name="Rectangle 218"/>
          <p:cNvSpPr>
            <a:spLocks noChangeArrowheads="1"/>
          </p:cNvSpPr>
          <p:nvPr/>
        </p:nvSpPr>
        <p:spPr bwMode="auto">
          <a:xfrm>
            <a:off x="4491038" y="-147638"/>
            <a:ext cx="114300" cy="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90" name="Rectangle 217"/>
          <p:cNvSpPr>
            <a:spLocks noChangeArrowheads="1"/>
          </p:cNvSpPr>
          <p:nvPr/>
        </p:nvSpPr>
        <p:spPr bwMode="auto">
          <a:xfrm>
            <a:off x="4375150" y="-147638"/>
            <a:ext cx="115888" cy="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91" name="Rectangle 216"/>
          <p:cNvSpPr>
            <a:spLocks noChangeArrowheads="1"/>
          </p:cNvSpPr>
          <p:nvPr/>
        </p:nvSpPr>
        <p:spPr bwMode="auto">
          <a:xfrm>
            <a:off x="4259263" y="-147638"/>
            <a:ext cx="115887" cy="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92" name="Rectangle 215"/>
          <p:cNvSpPr>
            <a:spLocks noChangeArrowheads="1"/>
          </p:cNvSpPr>
          <p:nvPr/>
        </p:nvSpPr>
        <p:spPr bwMode="auto">
          <a:xfrm>
            <a:off x="4144963" y="-147638"/>
            <a:ext cx="114300" cy="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93" name="Rectangle 214"/>
          <p:cNvSpPr>
            <a:spLocks noChangeArrowheads="1"/>
          </p:cNvSpPr>
          <p:nvPr/>
        </p:nvSpPr>
        <p:spPr bwMode="auto">
          <a:xfrm>
            <a:off x="4029075" y="-147638"/>
            <a:ext cx="115888" cy="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94" name="Rectangle 213"/>
          <p:cNvSpPr>
            <a:spLocks noChangeArrowheads="1"/>
          </p:cNvSpPr>
          <p:nvPr/>
        </p:nvSpPr>
        <p:spPr bwMode="auto">
          <a:xfrm>
            <a:off x="3914775" y="-147638"/>
            <a:ext cx="114300" cy="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95" name="Rectangle 212"/>
          <p:cNvSpPr>
            <a:spLocks noChangeArrowheads="1"/>
          </p:cNvSpPr>
          <p:nvPr/>
        </p:nvSpPr>
        <p:spPr bwMode="auto">
          <a:xfrm>
            <a:off x="3798888" y="-147638"/>
            <a:ext cx="115887" cy="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96" name="Rectangle 211"/>
          <p:cNvSpPr>
            <a:spLocks noChangeArrowheads="1"/>
          </p:cNvSpPr>
          <p:nvPr/>
        </p:nvSpPr>
        <p:spPr bwMode="auto">
          <a:xfrm>
            <a:off x="3684588" y="-147638"/>
            <a:ext cx="114300" cy="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97" name="Rectangle 210"/>
          <p:cNvSpPr>
            <a:spLocks noChangeArrowheads="1"/>
          </p:cNvSpPr>
          <p:nvPr/>
        </p:nvSpPr>
        <p:spPr bwMode="auto">
          <a:xfrm>
            <a:off x="3568700" y="-147638"/>
            <a:ext cx="115888" cy="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98" name="Rectangle 209"/>
          <p:cNvSpPr>
            <a:spLocks noChangeArrowheads="1"/>
          </p:cNvSpPr>
          <p:nvPr/>
        </p:nvSpPr>
        <p:spPr bwMode="auto">
          <a:xfrm>
            <a:off x="3454400" y="-147638"/>
            <a:ext cx="114300" cy="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99" name="Rectangle 208"/>
          <p:cNvSpPr>
            <a:spLocks noChangeArrowheads="1"/>
          </p:cNvSpPr>
          <p:nvPr/>
        </p:nvSpPr>
        <p:spPr bwMode="auto">
          <a:xfrm>
            <a:off x="3338513" y="-147638"/>
            <a:ext cx="115887" cy="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00" name="Rectangle 207"/>
          <p:cNvSpPr>
            <a:spLocks noChangeArrowheads="1"/>
          </p:cNvSpPr>
          <p:nvPr/>
        </p:nvSpPr>
        <p:spPr bwMode="auto">
          <a:xfrm>
            <a:off x="3224213" y="-147638"/>
            <a:ext cx="114300" cy="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01" name="Rectangle 206"/>
          <p:cNvSpPr>
            <a:spLocks noChangeArrowheads="1"/>
          </p:cNvSpPr>
          <p:nvPr/>
        </p:nvSpPr>
        <p:spPr bwMode="auto">
          <a:xfrm>
            <a:off x="3108325" y="-147638"/>
            <a:ext cx="115888" cy="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02" name="Rectangle 205"/>
          <p:cNvSpPr>
            <a:spLocks noChangeArrowheads="1"/>
          </p:cNvSpPr>
          <p:nvPr/>
        </p:nvSpPr>
        <p:spPr bwMode="auto">
          <a:xfrm>
            <a:off x="2994025" y="-147638"/>
            <a:ext cx="114300" cy="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03" name="Rectangle 204"/>
          <p:cNvSpPr>
            <a:spLocks noChangeArrowheads="1"/>
          </p:cNvSpPr>
          <p:nvPr/>
        </p:nvSpPr>
        <p:spPr bwMode="auto">
          <a:xfrm>
            <a:off x="2878138" y="-147638"/>
            <a:ext cx="115887" cy="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04" name="Rectangle 203"/>
          <p:cNvSpPr>
            <a:spLocks noChangeArrowheads="1"/>
          </p:cNvSpPr>
          <p:nvPr/>
        </p:nvSpPr>
        <p:spPr bwMode="auto">
          <a:xfrm>
            <a:off x="2763838" y="-147638"/>
            <a:ext cx="114300" cy="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05" name="Rectangle 202"/>
          <p:cNvSpPr>
            <a:spLocks noChangeArrowheads="1"/>
          </p:cNvSpPr>
          <p:nvPr/>
        </p:nvSpPr>
        <p:spPr bwMode="auto">
          <a:xfrm>
            <a:off x="2647950" y="-147638"/>
            <a:ext cx="115888" cy="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06" name="Rectangle 201"/>
          <p:cNvSpPr>
            <a:spLocks noChangeArrowheads="1"/>
          </p:cNvSpPr>
          <p:nvPr/>
        </p:nvSpPr>
        <p:spPr bwMode="auto">
          <a:xfrm>
            <a:off x="2533650" y="-147638"/>
            <a:ext cx="114300" cy="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07" name="Rectangle 200"/>
          <p:cNvSpPr>
            <a:spLocks noChangeArrowheads="1"/>
          </p:cNvSpPr>
          <p:nvPr/>
        </p:nvSpPr>
        <p:spPr bwMode="auto">
          <a:xfrm>
            <a:off x="2417763" y="-147638"/>
            <a:ext cx="115887" cy="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08" name="Rectangle 199"/>
          <p:cNvSpPr>
            <a:spLocks noChangeArrowheads="1"/>
          </p:cNvSpPr>
          <p:nvPr/>
        </p:nvSpPr>
        <p:spPr bwMode="auto">
          <a:xfrm>
            <a:off x="2303463" y="-147638"/>
            <a:ext cx="114300" cy="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09" name="Rectangle 198"/>
          <p:cNvSpPr>
            <a:spLocks noChangeArrowheads="1"/>
          </p:cNvSpPr>
          <p:nvPr/>
        </p:nvSpPr>
        <p:spPr bwMode="auto">
          <a:xfrm>
            <a:off x="2187575" y="-147638"/>
            <a:ext cx="115888" cy="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10" name="Rectangle 197"/>
          <p:cNvSpPr>
            <a:spLocks noChangeArrowheads="1"/>
          </p:cNvSpPr>
          <p:nvPr/>
        </p:nvSpPr>
        <p:spPr bwMode="auto">
          <a:xfrm>
            <a:off x="2071688" y="-147638"/>
            <a:ext cx="115887" cy="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11" name="Rectangle 196"/>
          <p:cNvSpPr>
            <a:spLocks noChangeArrowheads="1"/>
          </p:cNvSpPr>
          <p:nvPr/>
        </p:nvSpPr>
        <p:spPr bwMode="auto">
          <a:xfrm>
            <a:off x="1957388" y="-147638"/>
            <a:ext cx="114300" cy="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12" name="Rectangle 195"/>
          <p:cNvSpPr>
            <a:spLocks noChangeArrowheads="1"/>
          </p:cNvSpPr>
          <p:nvPr/>
        </p:nvSpPr>
        <p:spPr bwMode="auto">
          <a:xfrm>
            <a:off x="1841500" y="-147638"/>
            <a:ext cx="115888" cy="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13" name="Rectangle 194"/>
          <p:cNvSpPr>
            <a:spLocks noChangeArrowheads="1"/>
          </p:cNvSpPr>
          <p:nvPr/>
        </p:nvSpPr>
        <p:spPr bwMode="auto">
          <a:xfrm>
            <a:off x="1727200" y="-147638"/>
            <a:ext cx="114300" cy="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14" name="Rectangle 193"/>
          <p:cNvSpPr>
            <a:spLocks noChangeArrowheads="1"/>
          </p:cNvSpPr>
          <p:nvPr/>
        </p:nvSpPr>
        <p:spPr bwMode="auto">
          <a:xfrm>
            <a:off x="1611313" y="-147638"/>
            <a:ext cx="115887" cy="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15" name="Rectangle 192"/>
          <p:cNvSpPr>
            <a:spLocks noChangeArrowheads="1"/>
          </p:cNvSpPr>
          <p:nvPr/>
        </p:nvSpPr>
        <p:spPr bwMode="auto">
          <a:xfrm>
            <a:off x="1497013" y="-147638"/>
            <a:ext cx="114300" cy="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16" name="Rectangle 191"/>
          <p:cNvSpPr>
            <a:spLocks noChangeArrowheads="1"/>
          </p:cNvSpPr>
          <p:nvPr/>
        </p:nvSpPr>
        <p:spPr bwMode="auto">
          <a:xfrm>
            <a:off x="1381125" y="-147638"/>
            <a:ext cx="115888" cy="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17" name="Rectangle 190"/>
          <p:cNvSpPr>
            <a:spLocks noChangeArrowheads="1"/>
          </p:cNvSpPr>
          <p:nvPr/>
        </p:nvSpPr>
        <p:spPr bwMode="auto">
          <a:xfrm>
            <a:off x="0" y="-147638"/>
            <a:ext cx="1366838" cy="19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18" name="Rectangle 189"/>
          <p:cNvSpPr>
            <a:spLocks noChangeArrowheads="1"/>
          </p:cNvSpPr>
          <p:nvPr/>
        </p:nvSpPr>
        <p:spPr bwMode="auto">
          <a:xfrm>
            <a:off x="8059738" y="-490538"/>
            <a:ext cx="23018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19" name="Rectangle 188"/>
          <p:cNvSpPr>
            <a:spLocks noChangeArrowheads="1"/>
          </p:cNvSpPr>
          <p:nvPr/>
        </p:nvSpPr>
        <p:spPr bwMode="auto">
          <a:xfrm>
            <a:off x="7943850" y="-490538"/>
            <a:ext cx="1158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20" name="Rectangle 187"/>
          <p:cNvSpPr>
            <a:spLocks noChangeArrowheads="1"/>
          </p:cNvSpPr>
          <p:nvPr/>
        </p:nvSpPr>
        <p:spPr bwMode="auto">
          <a:xfrm>
            <a:off x="7138988" y="-490538"/>
            <a:ext cx="8048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21" name="Rectangle 186"/>
          <p:cNvSpPr>
            <a:spLocks noChangeArrowheads="1"/>
          </p:cNvSpPr>
          <p:nvPr/>
        </p:nvSpPr>
        <p:spPr bwMode="auto">
          <a:xfrm>
            <a:off x="7023100" y="-490538"/>
            <a:ext cx="1158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22" name="Rectangle 185"/>
          <p:cNvSpPr>
            <a:spLocks noChangeArrowheads="1"/>
          </p:cNvSpPr>
          <p:nvPr/>
        </p:nvSpPr>
        <p:spPr bwMode="auto">
          <a:xfrm>
            <a:off x="6908800" y="-490538"/>
            <a:ext cx="1143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23" name="Rectangle 184"/>
          <p:cNvSpPr>
            <a:spLocks noChangeArrowheads="1"/>
          </p:cNvSpPr>
          <p:nvPr/>
        </p:nvSpPr>
        <p:spPr bwMode="auto">
          <a:xfrm>
            <a:off x="6792913" y="-490538"/>
            <a:ext cx="11588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24" name="Rectangle 183"/>
          <p:cNvSpPr>
            <a:spLocks noChangeArrowheads="1"/>
          </p:cNvSpPr>
          <p:nvPr/>
        </p:nvSpPr>
        <p:spPr bwMode="auto">
          <a:xfrm>
            <a:off x="6446838" y="-490538"/>
            <a:ext cx="3460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25" name="Rectangle 182"/>
          <p:cNvSpPr>
            <a:spLocks noChangeArrowheads="1"/>
          </p:cNvSpPr>
          <p:nvPr/>
        </p:nvSpPr>
        <p:spPr bwMode="auto">
          <a:xfrm>
            <a:off x="5872163" y="-490538"/>
            <a:ext cx="5746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26" name="Rectangle 181"/>
          <p:cNvSpPr>
            <a:spLocks noChangeArrowheads="1"/>
          </p:cNvSpPr>
          <p:nvPr/>
        </p:nvSpPr>
        <p:spPr bwMode="auto">
          <a:xfrm>
            <a:off x="5641975" y="-490538"/>
            <a:ext cx="2301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27" name="Rectangle 180"/>
          <p:cNvSpPr>
            <a:spLocks noChangeArrowheads="1"/>
          </p:cNvSpPr>
          <p:nvPr/>
        </p:nvSpPr>
        <p:spPr bwMode="auto">
          <a:xfrm>
            <a:off x="5526088" y="-490538"/>
            <a:ext cx="11588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28" name="Rectangle 179"/>
          <p:cNvSpPr>
            <a:spLocks noChangeArrowheads="1"/>
          </p:cNvSpPr>
          <p:nvPr/>
        </p:nvSpPr>
        <p:spPr bwMode="auto">
          <a:xfrm>
            <a:off x="5411788" y="-490538"/>
            <a:ext cx="1143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29" name="Rectangle 178"/>
          <p:cNvSpPr>
            <a:spLocks noChangeArrowheads="1"/>
          </p:cNvSpPr>
          <p:nvPr/>
        </p:nvSpPr>
        <p:spPr bwMode="auto">
          <a:xfrm>
            <a:off x="5181600" y="-490538"/>
            <a:ext cx="2301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30" name="Rectangle 177"/>
          <p:cNvSpPr>
            <a:spLocks noChangeArrowheads="1"/>
          </p:cNvSpPr>
          <p:nvPr/>
        </p:nvSpPr>
        <p:spPr bwMode="auto">
          <a:xfrm>
            <a:off x="4951413" y="-490538"/>
            <a:ext cx="23018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31" name="Rectangle 176"/>
          <p:cNvSpPr>
            <a:spLocks noChangeArrowheads="1"/>
          </p:cNvSpPr>
          <p:nvPr/>
        </p:nvSpPr>
        <p:spPr bwMode="auto">
          <a:xfrm>
            <a:off x="4835525" y="-490538"/>
            <a:ext cx="1158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32" name="Rectangle 175"/>
          <p:cNvSpPr>
            <a:spLocks noChangeArrowheads="1"/>
          </p:cNvSpPr>
          <p:nvPr/>
        </p:nvSpPr>
        <p:spPr bwMode="auto">
          <a:xfrm>
            <a:off x="4491038" y="-490538"/>
            <a:ext cx="34448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33" name="Rectangle 174"/>
          <p:cNvSpPr>
            <a:spLocks noChangeArrowheads="1"/>
          </p:cNvSpPr>
          <p:nvPr/>
        </p:nvSpPr>
        <p:spPr bwMode="auto">
          <a:xfrm>
            <a:off x="4029075" y="-490538"/>
            <a:ext cx="46196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34" name="Rectangle 173"/>
          <p:cNvSpPr>
            <a:spLocks noChangeArrowheads="1"/>
          </p:cNvSpPr>
          <p:nvPr/>
        </p:nvSpPr>
        <p:spPr bwMode="auto">
          <a:xfrm>
            <a:off x="3914775" y="-490538"/>
            <a:ext cx="1143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35" name="Rectangle 172"/>
          <p:cNvSpPr>
            <a:spLocks noChangeArrowheads="1"/>
          </p:cNvSpPr>
          <p:nvPr/>
        </p:nvSpPr>
        <p:spPr bwMode="auto">
          <a:xfrm>
            <a:off x="3798888" y="-490538"/>
            <a:ext cx="11588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36" name="Rectangle 171"/>
          <p:cNvSpPr>
            <a:spLocks noChangeArrowheads="1"/>
          </p:cNvSpPr>
          <p:nvPr/>
        </p:nvSpPr>
        <p:spPr bwMode="auto">
          <a:xfrm>
            <a:off x="3684588" y="-490538"/>
            <a:ext cx="1143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37" name="Rectangle 170"/>
          <p:cNvSpPr>
            <a:spLocks noChangeArrowheads="1"/>
          </p:cNvSpPr>
          <p:nvPr/>
        </p:nvSpPr>
        <p:spPr bwMode="auto">
          <a:xfrm>
            <a:off x="3224213" y="-490538"/>
            <a:ext cx="4603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38" name="Rectangle 169"/>
          <p:cNvSpPr>
            <a:spLocks noChangeArrowheads="1"/>
          </p:cNvSpPr>
          <p:nvPr/>
        </p:nvSpPr>
        <p:spPr bwMode="auto">
          <a:xfrm>
            <a:off x="2994025" y="-490538"/>
            <a:ext cx="2301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39" name="Rectangle 167"/>
          <p:cNvSpPr>
            <a:spLocks noChangeArrowheads="1"/>
          </p:cNvSpPr>
          <p:nvPr/>
        </p:nvSpPr>
        <p:spPr bwMode="auto">
          <a:xfrm>
            <a:off x="2647950" y="-490538"/>
            <a:ext cx="1158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40" name="Rectangle 166"/>
          <p:cNvSpPr>
            <a:spLocks noChangeArrowheads="1"/>
          </p:cNvSpPr>
          <p:nvPr/>
        </p:nvSpPr>
        <p:spPr bwMode="auto">
          <a:xfrm>
            <a:off x="2187575" y="-490538"/>
            <a:ext cx="4603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41" name="Rectangle 165"/>
          <p:cNvSpPr>
            <a:spLocks noChangeArrowheads="1"/>
          </p:cNvSpPr>
          <p:nvPr/>
        </p:nvSpPr>
        <p:spPr bwMode="auto">
          <a:xfrm>
            <a:off x="2071688" y="-490538"/>
            <a:ext cx="11588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42" name="Rectangle 164"/>
          <p:cNvSpPr>
            <a:spLocks noChangeArrowheads="1"/>
          </p:cNvSpPr>
          <p:nvPr/>
        </p:nvSpPr>
        <p:spPr bwMode="auto">
          <a:xfrm>
            <a:off x="1957388" y="-490538"/>
            <a:ext cx="1143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43" name="Rectangle 163"/>
          <p:cNvSpPr>
            <a:spLocks noChangeArrowheads="1"/>
          </p:cNvSpPr>
          <p:nvPr/>
        </p:nvSpPr>
        <p:spPr bwMode="auto">
          <a:xfrm>
            <a:off x="1727200" y="-490538"/>
            <a:ext cx="2301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44" name="Rectangle 162"/>
          <p:cNvSpPr>
            <a:spLocks noChangeArrowheads="1"/>
          </p:cNvSpPr>
          <p:nvPr/>
        </p:nvSpPr>
        <p:spPr bwMode="auto">
          <a:xfrm>
            <a:off x="1497013" y="-490538"/>
            <a:ext cx="23018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45" name="Rectangle 161"/>
          <p:cNvSpPr>
            <a:spLocks noChangeArrowheads="1"/>
          </p:cNvSpPr>
          <p:nvPr/>
        </p:nvSpPr>
        <p:spPr bwMode="auto">
          <a:xfrm>
            <a:off x="1381125" y="-490538"/>
            <a:ext cx="1158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46" name="Rectangle 160"/>
          <p:cNvSpPr>
            <a:spLocks noChangeArrowheads="1"/>
          </p:cNvSpPr>
          <p:nvPr/>
        </p:nvSpPr>
        <p:spPr bwMode="auto">
          <a:xfrm>
            <a:off x="0" y="-490538"/>
            <a:ext cx="136683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47" name="Rectangle 158"/>
          <p:cNvSpPr>
            <a:spLocks noChangeArrowheads="1"/>
          </p:cNvSpPr>
          <p:nvPr/>
        </p:nvSpPr>
        <p:spPr bwMode="auto">
          <a:xfrm>
            <a:off x="0" y="-717550"/>
            <a:ext cx="1366838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48" name="Rectangle 155"/>
          <p:cNvSpPr>
            <a:spLocks noChangeArrowheads="1"/>
          </p:cNvSpPr>
          <p:nvPr/>
        </p:nvSpPr>
        <p:spPr bwMode="auto">
          <a:xfrm>
            <a:off x="8059738" y="-1376363"/>
            <a:ext cx="114300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49" name="Rectangle 154"/>
          <p:cNvSpPr>
            <a:spLocks noChangeArrowheads="1"/>
          </p:cNvSpPr>
          <p:nvPr/>
        </p:nvSpPr>
        <p:spPr bwMode="auto">
          <a:xfrm>
            <a:off x="7943850" y="-1376363"/>
            <a:ext cx="115888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50" name="Rectangle 153"/>
          <p:cNvSpPr>
            <a:spLocks noChangeArrowheads="1"/>
          </p:cNvSpPr>
          <p:nvPr/>
        </p:nvSpPr>
        <p:spPr bwMode="auto">
          <a:xfrm>
            <a:off x="7829550" y="-1376363"/>
            <a:ext cx="114300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51" name="Rectangle 152"/>
          <p:cNvSpPr>
            <a:spLocks noChangeArrowheads="1"/>
          </p:cNvSpPr>
          <p:nvPr/>
        </p:nvSpPr>
        <p:spPr bwMode="auto">
          <a:xfrm>
            <a:off x="7713663" y="-1376363"/>
            <a:ext cx="115887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52" name="Rectangle 151"/>
          <p:cNvSpPr>
            <a:spLocks noChangeArrowheads="1"/>
          </p:cNvSpPr>
          <p:nvPr/>
        </p:nvSpPr>
        <p:spPr bwMode="auto">
          <a:xfrm>
            <a:off x="7599363" y="-1376363"/>
            <a:ext cx="114300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53" name="Rectangle 150"/>
          <p:cNvSpPr>
            <a:spLocks noChangeArrowheads="1"/>
          </p:cNvSpPr>
          <p:nvPr/>
        </p:nvSpPr>
        <p:spPr bwMode="auto">
          <a:xfrm>
            <a:off x="7483475" y="-1376363"/>
            <a:ext cx="115888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54" name="Rectangle 149"/>
          <p:cNvSpPr>
            <a:spLocks noChangeArrowheads="1"/>
          </p:cNvSpPr>
          <p:nvPr/>
        </p:nvSpPr>
        <p:spPr bwMode="auto">
          <a:xfrm>
            <a:off x="7369175" y="-1376363"/>
            <a:ext cx="114300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55" name="Rectangle 148"/>
          <p:cNvSpPr>
            <a:spLocks noChangeArrowheads="1"/>
          </p:cNvSpPr>
          <p:nvPr/>
        </p:nvSpPr>
        <p:spPr bwMode="auto">
          <a:xfrm>
            <a:off x="7253288" y="-1376363"/>
            <a:ext cx="115887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56" name="Rectangle 147"/>
          <p:cNvSpPr>
            <a:spLocks noChangeArrowheads="1"/>
          </p:cNvSpPr>
          <p:nvPr/>
        </p:nvSpPr>
        <p:spPr bwMode="auto">
          <a:xfrm>
            <a:off x="7138988" y="-1376363"/>
            <a:ext cx="114300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57" name="Rectangle 146"/>
          <p:cNvSpPr>
            <a:spLocks noChangeArrowheads="1"/>
          </p:cNvSpPr>
          <p:nvPr/>
        </p:nvSpPr>
        <p:spPr bwMode="auto">
          <a:xfrm>
            <a:off x="7023100" y="-1376363"/>
            <a:ext cx="115888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58" name="Rectangle 145"/>
          <p:cNvSpPr>
            <a:spLocks noChangeArrowheads="1"/>
          </p:cNvSpPr>
          <p:nvPr/>
        </p:nvSpPr>
        <p:spPr bwMode="auto">
          <a:xfrm>
            <a:off x="6908800" y="-1376363"/>
            <a:ext cx="114300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59" name="Rectangle 143"/>
          <p:cNvSpPr>
            <a:spLocks noChangeArrowheads="1"/>
          </p:cNvSpPr>
          <p:nvPr/>
        </p:nvSpPr>
        <p:spPr bwMode="auto">
          <a:xfrm>
            <a:off x="6677025" y="-1376363"/>
            <a:ext cx="115888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60" name="Rectangle 142"/>
          <p:cNvSpPr>
            <a:spLocks noChangeArrowheads="1"/>
          </p:cNvSpPr>
          <p:nvPr/>
        </p:nvSpPr>
        <p:spPr bwMode="auto">
          <a:xfrm>
            <a:off x="6562725" y="-1376363"/>
            <a:ext cx="114300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61" name="Rectangle 141"/>
          <p:cNvSpPr>
            <a:spLocks noChangeArrowheads="1"/>
          </p:cNvSpPr>
          <p:nvPr/>
        </p:nvSpPr>
        <p:spPr bwMode="auto">
          <a:xfrm>
            <a:off x="6446838" y="-1376363"/>
            <a:ext cx="115887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62" name="Rectangle 140"/>
          <p:cNvSpPr>
            <a:spLocks noChangeArrowheads="1"/>
          </p:cNvSpPr>
          <p:nvPr/>
        </p:nvSpPr>
        <p:spPr bwMode="auto">
          <a:xfrm>
            <a:off x="6332538" y="-1376363"/>
            <a:ext cx="114300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63" name="Rectangle 139"/>
          <p:cNvSpPr>
            <a:spLocks noChangeArrowheads="1"/>
          </p:cNvSpPr>
          <p:nvPr/>
        </p:nvSpPr>
        <p:spPr bwMode="auto">
          <a:xfrm>
            <a:off x="6216650" y="-1376363"/>
            <a:ext cx="115888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64" name="Rectangle 138"/>
          <p:cNvSpPr>
            <a:spLocks noChangeArrowheads="1"/>
          </p:cNvSpPr>
          <p:nvPr/>
        </p:nvSpPr>
        <p:spPr bwMode="auto">
          <a:xfrm>
            <a:off x="6102350" y="-1376363"/>
            <a:ext cx="114300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65" name="Rectangle 137"/>
          <p:cNvSpPr>
            <a:spLocks noChangeArrowheads="1"/>
          </p:cNvSpPr>
          <p:nvPr/>
        </p:nvSpPr>
        <p:spPr bwMode="auto">
          <a:xfrm>
            <a:off x="5986463" y="-1376363"/>
            <a:ext cx="115887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66" name="Rectangle 136"/>
          <p:cNvSpPr>
            <a:spLocks noChangeArrowheads="1"/>
          </p:cNvSpPr>
          <p:nvPr/>
        </p:nvSpPr>
        <p:spPr bwMode="auto">
          <a:xfrm>
            <a:off x="5872163" y="-1376363"/>
            <a:ext cx="114300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67" name="Rectangle 135"/>
          <p:cNvSpPr>
            <a:spLocks noChangeArrowheads="1"/>
          </p:cNvSpPr>
          <p:nvPr/>
        </p:nvSpPr>
        <p:spPr bwMode="auto">
          <a:xfrm>
            <a:off x="5756275" y="-1376363"/>
            <a:ext cx="115888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68" name="Rectangle 134"/>
          <p:cNvSpPr>
            <a:spLocks noChangeArrowheads="1"/>
          </p:cNvSpPr>
          <p:nvPr/>
        </p:nvSpPr>
        <p:spPr bwMode="auto">
          <a:xfrm>
            <a:off x="5641975" y="-1376363"/>
            <a:ext cx="114300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69" name="Rectangle 133"/>
          <p:cNvSpPr>
            <a:spLocks noChangeArrowheads="1"/>
          </p:cNvSpPr>
          <p:nvPr/>
        </p:nvSpPr>
        <p:spPr bwMode="auto">
          <a:xfrm>
            <a:off x="5526088" y="-1376363"/>
            <a:ext cx="115887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70" name="Rectangle 132"/>
          <p:cNvSpPr>
            <a:spLocks noChangeArrowheads="1"/>
          </p:cNvSpPr>
          <p:nvPr/>
        </p:nvSpPr>
        <p:spPr bwMode="auto">
          <a:xfrm>
            <a:off x="5411788" y="-1376363"/>
            <a:ext cx="114300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71" name="Rectangle 131"/>
          <p:cNvSpPr>
            <a:spLocks noChangeArrowheads="1"/>
          </p:cNvSpPr>
          <p:nvPr/>
        </p:nvSpPr>
        <p:spPr bwMode="auto">
          <a:xfrm>
            <a:off x="5295900" y="-1376363"/>
            <a:ext cx="115888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72" name="Rectangle 130"/>
          <p:cNvSpPr>
            <a:spLocks noChangeArrowheads="1"/>
          </p:cNvSpPr>
          <p:nvPr/>
        </p:nvSpPr>
        <p:spPr bwMode="auto">
          <a:xfrm>
            <a:off x="5181600" y="-1376363"/>
            <a:ext cx="114300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73" name="Rectangle 129"/>
          <p:cNvSpPr>
            <a:spLocks noChangeArrowheads="1"/>
          </p:cNvSpPr>
          <p:nvPr/>
        </p:nvSpPr>
        <p:spPr bwMode="auto">
          <a:xfrm>
            <a:off x="5065713" y="-1376363"/>
            <a:ext cx="115887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74" name="Rectangle 127"/>
          <p:cNvSpPr>
            <a:spLocks noChangeArrowheads="1"/>
          </p:cNvSpPr>
          <p:nvPr/>
        </p:nvSpPr>
        <p:spPr bwMode="auto">
          <a:xfrm>
            <a:off x="4835525" y="-1376363"/>
            <a:ext cx="115888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75" name="Rectangle 126"/>
          <p:cNvSpPr>
            <a:spLocks noChangeArrowheads="1"/>
          </p:cNvSpPr>
          <p:nvPr/>
        </p:nvSpPr>
        <p:spPr bwMode="auto">
          <a:xfrm>
            <a:off x="4721225" y="-1376363"/>
            <a:ext cx="114300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76" name="Rectangle 125"/>
          <p:cNvSpPr>
            <a:spLocks noChangeArrowheads="1"/>
          </p:cNvSpPr>
          <p:nvPr/>
        </p:nvSpPr>
        <p:spPr bwMode="auto">
          <a:xfrm>
            <a:off x="4605338" y="-1376363"/>
            <a:ext cx="115887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77" name="Rectangle 124"/>
          <p:cNvSpPr>
            <a:spLocks noChangeArrowheads="1"/>
          </p:cNvSpPr>
          <p:nvPr/>
        </p:nvSpPr>
        <p:spPr bwMode="auto">
          <a:xfrm>
            <a:off x="4491038" y="-1376363"/>
            <a:ext cx="114300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78" name="Rectangle 123"/>
          <p:cNvSpPr>
            <a:spLocks noChangeArrowheads="1"/>
          </p:cNvSpPr>
          <p:nvPr/>
        </p:nvSpPr>
        <p:spPr bwMode="auto">
          <a:xfrm>
            <a:off x="4375150" y="-1376363"/>
            <a:ext cx="115888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79" name="Rectangle 122"/>
          <p:cNvSpPr>
            <a:spLocks noChangeArrowheads="1"/>
          </p:cNvSpPr>
          <p:nvPr/>
        </p:nvSpPr>
        <p:spPr bwMode="auto">
          <a:xfrm>
            <a:off x="4259263" y="-1376363"/>
            <a:ext cx="115887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80" name="Rectangle 121"/>
          <p:cNvSpPr>
            <a:spLocks noChangeArrowheads="1"/>
          </p:cNvSpPr>
          <p:nvPr/>
        </p:nvSpPr>
        <p:spPr bwMode="auto">
          <a:xfrm>
            <a:off x="4144963" y="-1376363"/>
            <a:ext cx="114300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81" name="Rectangle 120"/>
          <p:cNvSpPr>
            <a:spLocks noChangeArrowheads="1"/>
          </p:cNvSpPr>
          <p:nvPr/>
        </p:nvSpPr>
        <p:spPr bwMode="auto">
          <a:xfrm>
            <a:off x="4029075" y="-1376363"/>
            <a:ext cx="115888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82" name="Rectangle 119"/>
          <p:cNvSpPr>
            <a:spLocks noChangeArrowheads="1"/>
          </p:cNvSpPr>
          <p:nvPr/>
        </p:nvSpPr>
        <p:spPr bwMode="auto">
          <a:xfrm>
            <a:off x="3914775" y="-1376363"/>
            <a:ext cx="114300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83" name="Rectangle 118"/>
          <p:cNvSpPr>
            <a:spLocks noChangeArrowheads="1"/>
          </p:cNvSpPr>
          <p:nvPr/>
        </p:nvSpPr>
        <p:spPr bwMode="auto">
          <a:xfrm>
            <a:off x="3798888" y="-1376363"/>
            <a:ext cx="115887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84" name="Rectangle 117"/>
          <p:cNvSpPr>
            <a:spLocks noChangeArrowheads="1"/>
          </p:cNvSpPr>
          <p:nvPr/>
        </p:nvSpPr>
        <p:spPr bwMode="auto">
          <a:xfrm>
            <a:off x="3684588" y="-1376363"/>
            <a:ext cx="114300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85" name="Rectangle 116"/>
          <p:cNvSpPr>
            <a:spLocks noChangeArrowheads="1"/>
          </p:cNvSpPr>
          <p:nvPr/>
        </p:nvSpPr>
        <p:spPr bwMode="auto">
          <a:xfrm>
            <a:off x="3568700" y="-1376363"/>
            <a:ext cx="115888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86" name="Rectangle 115"/>
          <p:cNvSpPr>
            <a:spLocks noChangeArrowheads="1"/>
          </p:cNvSpPr>
          <p:nvPr/>
        </p:nvSpPr>
        <p:spPr bwMode="auto">
          <a:xfrm>
            <a:off x="3454400" y="-1376363"/>
            <a:ext cx="114300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87" name="Rectangle 114"/>
          <p:cNvSpPr>
            <a:spLocks noChangeArrowheads="1"/>
          </p:cNvSpPr>
          <p:nvPr/>
        </p:nvSpPr>
        <p:spPr bwMode="auto">
          <a:xfrm>
            <a:off x="3338513" y="-1376363"/>
            <a:ext cx="115887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88" name="Rectangle 113"/>
          <p:cNvSpPr>
            <a:spLocks noChangeArrowheads="1"/>
          </p:cNvSpPr>
          <p:nvPr/>
        </p:nvSpPr>
        <p:spPr bwMode="auto">
          <a:xfrm>
            <a:off x="3224213" y="-1376363"/>
            <a:ext cx="114300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89" name="Rectangle 112"/>
          <p:cNvSpPr>
            <a:spLocks noChangeArrowheads="1"/>
          </p:cNvSpPr>
          <p:nvPr/>
        </p:nvSpPr>
        <p:spPr bwMode="auto">
          <a:xfrm>
            <a:off x="3108325" y="-1376363"/>
            <a:ext cx="115888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90" name="Rectangle 111"/>
          <p:cNvSpPr>
            <a:spLocks noChangeArrowheads="1"/>
          </p:cNvSpPr>
          <p:nvPr/>
        </p:nvSpPr>
        <p:spPr bwMode="auto">
          <a:xfrm>
            <a:off x="2994025" y="-1376363"/>
            <a:ext cx="114300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91" name="Rectangle 110"/>
          <p:cNvSpPr>
            <a:spLocks noChangeArrowheads="1"/>
          </p:cNvSpPr>
          <p:nvPr/>
        </p:nvSpPr>
        <p:spPr bwMode="auto">
          <a:xfrm>
            <a:off x="2878138" y="-1376363"/>
            <a:ext cx="115887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92" name="Rectangle 109"/>
          <p:cNvSpPr>
            <a:spLocks noChangeArrowheads="1"/>
          </p:cNvSpPr>
          <p:nvPr/>
        </p:nvSpPr>
        <p:spPr bwMode="auto">
          <a:xfrm>
            <a:off x="2763838" y="-1376363"/>
            <a:ext cx="114300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93" name="Rectangle 108"/>
          <p:cNvSpPr>
            <a:spLocks noChangeArrowheads="1"/>
          </p:cNvSpPr>
          <p:nvPr/>
        </p:nvSpPr>
        <p:spPr bwMode="auto">
          <a:xfrm>
            <a:off x="2647950" y="-1376363"/>
            <a:ext cx="115888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94" name="Rectangle 107"/>
          <p:cNvSpPr>
            <a:spLocks noChangeArrowheads="1"/>
          </p:cNvSpPr>
          <p:nvPr/>
        </p:nvSpPr>
        <p:spPr bwMode="auto">
          <a:xfrm>
            <a:off x="2533650" y="-1376363"/>
            <a:ext cx="114300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95" name="Rectangle 106"/>
          <p:cNvSpPr>
            <a:spLocks noChangeArrowheads="1"/>
          </p:cNvSpPr>
          <p:nvPr/>
        </p:nvSpPr>
        <p:spPr bwMode="auto">
          <a:xfrm>
            <a:off x="2417763" y="-1376363"/>
            <a:ext cx="115887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96" name="Rectangle 105"/>
          <p:cNvSpPr>
            <a:spLocks noChangeArrowheads="1"/>
          </p:cNvSpPr>
          <p:nvPr/>
        </p:nvSpPr>
        <p:spPr bwMode="auto">
          <a:xfrm>
            <a:off x="2303463" y="-1376363"/>
            <a:ext cx="114300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97" name="Rectangle 104"/>
          <p:cNvSpPr>
            <a:spLocks noChangeArrowheads="1"/>
          </p:cNvSpPr>
          <p:nvPr/>
        </p:nvSpPr>
        <p:spPr bwMode="auto">
          <a:xfrm>
            <a:off x="2187575" y="-1376363"/>
            <a:ext cx="115888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98" name="Rectangle 103"/>
          <p:cNvSpPr>
            <a:spLocks noChangeArrowheads="1"/>
          </p:cNvSpPr>
          <p:nvPr/>
        </p:nvSpPr>
        <p:spPr bwMode="auto">
          <a:xfrm>
            <a:off x="2071688" y="-1376363"/>
            <a:ext cx="115887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399" name="Rectangle 102"/>
          <p:cNvSpPr>
            <a:spLocks noChangeArrowheads="1"/>
          </p:cNvSpPr>
          <p:nvPr/>
        </p:nvSpPr>
        <p:spPr bwMode="auto">
          <a:xfrm>
            <a:off x="1957388" y="-1376363"/>
            <a:ext cx="114300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00" name="Rectangle 101"/>
          <p:cNvSpPr>
            <a:spLocks noChangeArrowheads="1"/>
          </p:cNvSpPr>
          <p:nvPr/>
        </p:nvSpPr>
        <p:spPr bwMode="auto">
          <a:xfrm>
            <a:off x="1841500" y="-1376363"/>
            <a:ext cx="115888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01" name="Rectangle 100"/>
          <p:cNvSpPr>
            <a:spLocks noChangeArrowheads="1"/>
          </p:cNvSpPr>
          <p:nvPr/>
        </p:nvSpPr>
        <p:spPr bwMode="auto">
          <a:xfrm>
            <a:off x="1727200" y="-1376363"/>
            <a:ext cx="114300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02" name="Rectangle 99"/>
          <p:cNvSpPr>
            <a:spLocks noChangeArrowheads="1"/>
          </p:cNvSpPr>
          <p:nvPr/>
        </p:nvSpPr>
        <p:spPr bwMode="auto">
          <a:xfrm>
            <a:off x="1611313" y="-1376363"/>
            <a:ext cx="115887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03" name="Rectangle 98"/>
          <p:cNvSpPr>
            <a:spLocks noChangeArrowheads="1"/>
          </p:cNvSpPr>
          <p:nvPr/>
        </p:nvSpPr>
        <p:spPr bwMode="auto">
          <a:xfrm>
            <a:off x="1497013" y="-1376363"/>
            <a:ext cx="114300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04" name="Rectangle 97"/>
          <p:cNvSpPr>
            <a:spLocks noChangeArrowheads="1"/>
          </p:cNvSpPr>
          <p:nvPr/>
        </p:nvSpPr>
        <p:spPr bwMode="auto">
          <a:xfrm>
            <a:off x="1381125" y="-1376363"/>
            <a:ext cx="115888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05" name="Rectangle 96"/>
          <p:cNvSpPr>
            <a:spLocks noChangeArrowheads="1"/>
          </p:cNvSpPr>
          <p:nvPr/>
        </p:nvSpPr>
        <p:spPr bwMode="auto">
          <a:xfrm>
            <a:off x="0" y="-1376363"/>
            <a:ext cx="1366838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06" name="Rectangle 94"/>
          <p:cNvSpPr>
            <a:spLocks noChangeArrowheads="1"/>
          </p:cNvSpPr>
          <p:nvPr/>
        </p:nvSpPr>
        <p:spPr bwMode="auto">
          <a:xfrm>
            <a:off x="7829550" y="-1719263"/>
            <a:ext cx="1143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07" name="Rectangle 93"/>
          <p:cNvSpPr>
            <a:spLocks noChangeArrowheads="1"/>
          </p:cNvSpPr>
          <p:nvPr/>
        </p:nvSpPr>
        <p:spPr bwMode="auto">
          <a:xfrm>
            <a:off x="7713663" y="-1719263"/>
            <a:ext cx="11588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08" name="Rectangle 91"/>
          <p:cNvSpPr>
            <a:spLocks noChangeArrowheads="1"/>
          </p:cNvSpPr>
          <p:nvPr/>
        </p:nvSpPr>
        <p:spPr bwMode="auto">
          <a:xfrm>
            <a:off x="7138988" y="-1719263"/>
            <a:ext cx="1143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09" name="Rectangle 89"/>
          <p:cNvSpPr>
            <a:spLocks noChangeArrowheads="1"/>
          </p:cNvSpPr>
          <p:nvPr/>
        </p:nvSpPr>
        <p:spPr bwMode="auto">
          <a:xfrm>
            <a:off x="6216650" y="-1719263"/>
            <a:ext cx="1158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10" name="Rectangle 88"/>
          <p:cNvSpPr>
            <a:spLocks noChangeArrowheads="1"/>
          </p:cNvSpPr>
          <p:nvPr/>
        </p:nvSpPr>
        <p:spPr bwMode="auto">
          <a:xfrm>
            <a:off x="5756275" y="-1719263"/>
            <a:ext cx="4603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11" name="Rectangle 87"/>
          <p:cNvSpPr>
            <a:spLocks noChangeArrowheads="1"/>
          </p:cNvSpPr>
          <p:nvPr/>
        </p:nvSpPr>
        <p:spPr bwMode="auto">
          <a:xfrm>
            <a:off x="5641975" y="-1719263"/>
            <a:ext cx="1143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12" name="Rectangle 85"/>
          <p:cNvSpPr>
            <a:spLocks noChangeArrowheads="1"/>
          </p:cNvSpPr>
          <p:nvPr/>
        </p:nvSpPr>
        <p:spPr bwMode="auto">
          <a:xfrm>
            <a:off x="5181600" y="-1719263"/>
            <a:ext cx="1143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13" name="Rectangle 84"/>
          <p:cNvSpPr>
            <a:spLocks noChangeArrowheads="1"/>
          </p:cNvSpPr>
          <p:nvPr/>
        </p:nvSpPr>
        <p:spPr bwMode="auto">
          <a:xfrm>
            <a:off x="5065713" y="-1719263"/>
            <a:ext cx="11588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14" name="Rectangle 82"/>
          <p:cNvSpPr>
            <a:spLocks noChangeArrowheads="1"/>
          </p:cNvSpPr>
          <p:nvPr/>
        </p:nvSpPr>
        <p:spPr bwMode="auto">
          <a:xfrm>
            <a:off x="3454400" y="-1719263"/>
            <a:ext cx="12668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15" name="Rectangle 81"/>
          <p:cNvSpPr>
            <a:spLocks noChangeArrowheads="1"/>
          </p:cNvSpPr>
          <p:nvPr/>
        </p:nvSpPr>
        <p:spPr bwMode="auto">
          <a:xfrm>
            <a:off x="3224213" y="-1719263"/>
            <a:ext cx="23018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16" name="Rectangle 79"/>
          <p:cNvSpPr>
            <a:spLocks noChangeArrowheads="1"/>
          </p:cNvSpPr>
          <p:nvPr/>
        </p:nvSpPr>
        <p:spPr bwMode="auto">
          <a:xfrm>
            <a:off x="1381125" y="-1719263"/>
            <a:ext cx="2301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17" name="Rectangle 78"/>
          <p:cNvSpPr>
            <a:spLocks noChangeArrowheads="1"/>
          </p:cNvSpPr>
          <p:nvPr/>
        </p:nvSpPr>
        <p:spPr bwMode="auto">
          <a:xfrm>
            <a:off x="0" y="-1719263"/>
            <a:ext cx="136683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18" name="Rectangle 76"/>
          <p:cNvSpPr>
            <a:spLocks noChangeArrowheads="1"/>
          </p:cNvSpPr>
          <p:nvPr/>
        </p:nvSpPr>
        <p:spPr bwMode="auto">
          <a:xfrm>
            <a:off x="0" y="-1947863"/>
            <a:ext cx="13668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19" name="Rectangle 74"/>
          <p:cNvSpPr>
            <a:spLocks noChangeArrowheads="1"/>
          </p:cNvSpPr>
          <p:nvPr/>
        </p:nvSpPr>
        <p:spPr bwMode="auto">
          <a:xfrm>
            <a:off x="8174038" y="-2606675"/>
            <a:ext cx="115887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20" name="Rectangle 73"/>
          <p:cNvSpPr>
            <a:spLocks noChangeArrowheads="1"/>
          </p:cNvSpPr>
          <p:nvPr/>
        </p:nvSpPr>
        <p:spPr bwMode="auto">
          <a:xfrm>
            <a:off x="8059738" y="-2606675"/>
            <a:ext cx="1143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21" name="Rectangle 72"/>
          <p:cNvSpPr>
            <a:spLocks noChangeArrowheads="1"/>
          </p:cNvSpPr>
          <p:nvPr/>
        </p:nvSpPr>
        <p:spPr bwMode="auto">
          <a:xfrm>
            <a:off x="7943850" y="-2606675"/>
            <a:ext cx="115888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22" name="Rectangle 71"/>
          <p:cNvSpPr>
            <a:spLocks noChangeArrowheads="1"/>
          </p:cNvSpPr>
          <p:nvPr/>
        </p:nvSpPr>
        <p:spPr bwMode="auto">
          <a:xfrm>
            <a:off x="7829550" y="-2606675"/>
            <a:ext cx="1143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23" name="Rectangle 70"/>
          <p:cNvSpPr>
            <a:spLocks noChangeArrowheads="1"/>
          </p:cNvSpPr>
          <p:nvPr/>
        </p:nvSpPr>
        <p:spPr bwMode="auto">
          <a:xfrm>
            <a:off x="7713663" y="-2606675"/>
            <a:ext cx="115887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24" name="Rectangle 69"/>
          <p:cNvSpPr>
            <a:spLocks noChangeArrowheads="1"/>
          </p:cNvSpPr>
          <p:nvPr/>
        </p:nvSpPr>
        <p:spPr bwMode="auto">
          <a:xfrm>
            <a:off x="7599363" y="-2606675"/>
            <a:ext cx="1143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25" name="Rectangle 68"/>
          <p:cNvSpPr>
            <a:spLocks noChangeArrowheads="1"/>
          </p:cNvSpPr>
          <p:nvPr/>
        </p:nvSpPr>
        <p:spPr bwMode="auto">
          <a:xfrm>
            <a:off x="7483475" y="-2606675"/>
            <a:ext cx="115888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26" name="Rectangle 67"/>
          <p:cNvSpPr>
            <a:spLocks noChangeArrowheads="1"/>
          </p:cNvSpPr>
          <p:nvPr/>
        </p:nvSpPr>
        <p:spPr bwMode="auto">
          <a:xfrm>
            <a:off x="7369175" y="-2606675"/>
            <a:ext cx="1143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27" name="Rectangle 66"/>
          <p:cNvSpPr>
            <a:spLocks noChangeArrowheads="1"/>
          </p:cNvSpPr>
          <p:nvPr/>
        </p:nvSpPr>
        <p:spPr bwMode="auto">
          <a:xfrm>
            <a:off x="7253288" y="-2606675"/>
            <a:ext cx="115887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28" name="Rectangle 65"/>
          <p:cNvSpPr>
            <a:spLocks noChangeArrowheads="1"/>
          </p:cNvSpPr>
          <p:nvPr/>
        </p:nvSpPr>
        <p:spPr bwMode="auto">
          <a:xfrm>
            <a:off x="7138988" y="-2606675"/>
            <a:ext cx="1143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29" name="Rectangle 64"/>
          <p:cNvSpPr>
            <a:spLocks noChangeArrowheads="1"/>
          </p:cNvSpPr>
          <p:nvPr/>
        </p:nvSpPr>
        <p:spPr bwMode="auto">
          <a:xfrm>
            <a:off x="7023100" y="-2606675"/>
            <a:ext cx="115888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30" name="Rectangle 63"/>
          <p:cNvSpPr>
            <a:spLocks noChangeArrowheads="1"/>
          </p:cNvSpPr>
          <p:nvPr/>
        </p:nvSpPr>
        <p:spPr bwMode="auto">
          <a:xfrm>
            <a:off x="6908800" y="-2606675"/>
            <a:ext cx="1143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31" name="Rectangle 62"/>
          <p:cNvSpPr>
            <a:spLocks noChangeArrowheads="1"/>
          </p:cNvSpPr>
          <p:nvPr/>
        </p:nvSpPr>
        <p:spPr bwMode="auto">
          <a:xfrm>
            <a:off x="6792913" y="-2606675"/>
            <a:ext cx="115887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32" name="Rectangle 61"/>
          <p:cNvSpPr>
            <a:spLocks noChangeArrowheads="1"/>
          </p:cNvSpPr>
          <p:nvPr/>
        </p:nvSpPr>
        <p:spPr bwMode="auto">
          <a:xfrm>
            <a:off x="6677025" y="-2606675"/>
            <a:ext cx="115888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33" name="Rectangle 60"/>
          <p:cNvSpPr>
            <a:spLocks noChangeArrowheads="1"/>
          </p:cNvSpPr>
          <p:nvPr/>
        </p:nvSpPr>
        <p:spPr bwMode="auto">
          <a:xfrm>
            <a:off x="6562725" y="-2606675"/>
            <a:ext cx="1143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34" name="Rectangle 59"/>
          <p:cNvSpPr>
            <a:spLocks noChangeArrowheads="1"/>
          </p:cNvSpPr>
          <p:nvPr/>
        </p:nvSpPr>
        <p:spPr bwMode="auto">
          <a:xfrm>
            <a:off x="6446838" y="-2606675"/>
            <a:ext cx="115887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35" name="Rectangle 58"/>
          <p:cNvSpPr>
            <a:spLocks noChangeArrowheads="1"/>
          </p:cNvSpPr>
          <p:nvPr/>
        </p:nvSpPr>
        <p:spPr bwMode="auto">
          <a:xfrm>
            <a:off x="6332538" y="-2606675"/>
            <a:ext cx="1143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36" name="Rectangle 57"/>
          <p:cNvSpPr>
            <a:spLocks noChangeArrowheads="1"/>
          </p:cNvSpPr>
          <p:nvPr/>
        </p:nvSpPr>
        <p:spPr bwMode="auto">
          <a:xfrm>
            <a:off x="6216650" y="-2606675"/>
            <a:ext cx="115888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37" name="Rectangle 56"/>
          <p:cNvSpPr>
            <a:spLocks noChangeArrowheads="1"/>
          </p:cNvSpPr>
          <p:nvPr/>
        </p:nvSpPr>
        <p:spPr bwMode="auto">
          <a:xfrm>
            <a:off x="6102350" y="-2606675"/>
            <a:ext cx="1143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38" name="Rectangle 55"/>
          <p:cNvSpPr>
            <a:spLocks noChangeArrowheads="1"/>
          </p:cNvSpPr>
          <p:nvPr/>
        </p:nvSpPr>
        <p:spPr bwMode="auto">
          <a:xfrm>
            <a:off x="5986463" y="-2606675"/>
            <a:ext cx="115887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39" name="Rectangle 54"/>
          <p:cNvSpPr>
            <a:spLocks noChangeArrowheads="1"/>
          </p:cNvSpPr>
          <p:nvPr/>
        </p:nvSpPr>
        <p:spPr bwMode="auto">
          <a:xfrm>
            <a:off x="5872163" y="-2606675"/>
            <a:ext cx="1143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40" name="Rectangle 53"/>
          <p:cNvSpPr>
            <a:spLocks noChangeArrowheads="1"/>
          </p:cNvSpPr>
          <p:nvPr/>
        </p:nvSpPr>
        <p:spPr bwMode="auto">
          <a:xfrm>
            <a:off x="5756275" y="-2606675"/>
            <a:ext cx="115888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41" name="Rectangle 52"/>
          <p:cNvSpPr>
            <a:spLocks noChangeArrowheads="1"/>
          </p:cNvSpPr>
          <p:nvPr/>
        </p:nvSpPr>
        <p:spPr bwMode="auto">
          <a:xfrm>
            <a:off x="5641975" y="-2606675"/>
            <a:ext cx="1143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42" name="Rectangle 51"/>
          <p:cNvSpPr>
            <a:spLocks noChangeArrowheads="1"/>
          </p:cNvSpPr>
          <p:nvPr/>
        </p:nvSpPr>
        <p:spPr bwMode="auto">
          <a:xfrm>
            <a:off x="5526088" y="-2606675"/>
            <a:ext cx="115887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43" name="Rectangle 50"/>
          <p:cNvSpPr>
            <a:spLocks noChangeArrowheads="1"/>
          </p:cNvSpPr>
          <p:nvPr/>
        </p:nvSpPr>
        <p:spPr bwMode="auto">
          <a:xfrm>
            <a:off x="5411788" y="-2606675"/>
            <a:ext cx="1143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44" name="Rectangle 49"/>
          <p:cNvSpPr>
            <a:spLocks noChangeArrowheads="1"/>
          </p:cNvSpPr>
          <p:nvPr/>
        </p:nvSpPr>
        <p:spPr bwMode="auto">
          <a:xfrm>
            <a:off x="5295900" y="-2606675"/>
            <a:ext cx="115888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45" name="Rectangle 48"/>
          <p:cNvSpPr>
            <a:spLocks noChangeArrowheads="1"/>
          </p:cNvSpPr>
          <p:nvPr/>
        </p:nvSpPr>
        <p:spPr bwMode="auto">
          <a:xfrm>
            <a:off x="5181600" y="-2606675"/>
            <a:ext cx="1143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46" name="Rectangle 47"/>
          <p:cNvSpPr>
            <a:spLocks noChangeArrowheads="1"/>
          </p:cNvSpPr>
          <p:nvPr/>
        </p:nvSpPr>
        <p:spPr bwMode="auto">
          <a:xfrm>
            <a:off x="5065713" y="-2606675"/>
            <a:ext cx="115887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47" name="Rectangle 46"/>
          <p:cNvSpPr>
            <a:spLocks noChangeArrowheads="1"/>
          </p:cNvSpPr>
          <p:nvPr/>
        </p:nvSpPr>
        <p:spPr bwMode="auto">
          <a:xfrm>
            <a:off x="4951413" y="-2606675"/>
            <a:ext cx="1143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48" name="Rectangle 45"/>
          <p:cNvSpPr>
            <a:spLocks noChangeArrowheads="1"/>
          </p:cNvSpPr>
          <p:nvPr/>
        </p:nvSpPr>
        <p:spPr bwMode="auto">
          <a:xfrm>
            <a:off x="4835525" y="-2606675"/>
            <a:ext cx="115888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49" name="Rectangle 44"/>
          <p:cNvSpPr>
            <a:spLocks noChangeArrowheads="1"/>
          </p:cNvSpPr>
          <p:nvPr/>
        </p:nvSpPr>
        <p:spPr bwMode="auto">
          <a:xfrm>
            <a:off x="4721225" y="-2606675"/>
            <a:ext cx="1143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50" name="Rectangle 43"/>
          <p:cNvSpPr>
            <a:spLocks noChangeArrowheads="1"/>
          </p:cNvSpPr>
          <p:nvPr/>
        </p:nvSpPr>
        <p:spPr bwMode="auto">
          <a:xfrm>
            <a:off x="4605338" y="-2606675"/>
            <a:ext cx="115887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51" name="Rectangle 42"/>
          <p:cNvSpPr>
            <a:spLocks noChangeArrowheads="1"/>
          </p:cNvSpPr>
          <p:nvPr/>
        </p:nvSpPr>
        <p:spPr bwMode="auto">
          <a:xfrm>
            <a:off x="4491038" y="-2606675"/>
            <a:ext cx="1143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52" name="Rectangle 41"/>
          <p:cNvSpPr>
            <a:spLocks noChangeArrowheads="1"/>
          </p:cNvSpPr>
          <p:nvPr/>
        </p:nvSpPr>
        <p:spPr bwMode="auto">
          <a:xfrm>
            <a:off x="4375150" y="-2606675"/>
            <a:ext cx="115888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53" name="Rectangle 40"/>
          <p:cNvSpPr>
            <a:spLocks noChangeArrowheads="1"/>
          </p:cNvSpPr>
          <p:nvPr/>
        </p:nvSpPr>
        <p:spPr bwMode="auto">
          <a:xfrm>
            <a:off x="4259263" y="-2606675"/>
            <a:ext cx="115887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54" name="Rectangle 39"/>
          <p:cNvSpPr>
            <a:spLocks noChangeArrowheads="1"/>
          </p:cNvSpPr>
          <p:nvPr/>
        </p:nvSpPr>
        <p:spPr bwMode="auto">
          <a:xfrm>
            <a:off x="4144963" y="-2606675"/>
            <a:ext cx="1143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55" name="Rectangle 38"/>
          <p:cNvSpPr>
            <a:spLocks noChangeArrowheads="1"/>
          </p:cNvSpPr>
          <p:nvPr/>
        </p:nvSpPr>
        <p:spPr bwMode="auto">
          <a:xfrm>
            <a:off x="4029075" y="-2606675"/>
            <a:ext cx="115888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56" name="Rectangle 37"/>
          <p:cNvSpPr>
            <a:spLocks noChangeArrowheads="1"/>
          </p:cNvSpPr>
          <p:nvPr/>
        </p:nvSpPr>
        <p:spPr bwMode="auto">
          <a:xfrm>
            <a:off x="3914775" y="-2606675"/>
            <a:ext cx="1143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57" name="Rectangle 36"/>
          <p:cNvSpPr>
            <a:spLocks noChangeArrowheads="1"/>
          </p:cNvSpPr>
          <p:nvPr/>
        </p:nvSpPr>
        <p:spPr bwMode="auto">
          <a:xfrm>
            <a:off x="3798888" y="-2606675"/>
            <a:ext cx="115887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58" name="Rectangle 35"/>
          <p:cNvSpPr>
            <a:spLocks noChangeArrowheads="1"/>
          </p:cNvSpPr>
          <p:nvPr/>
        </p:nvSpPr>
        <p:spPr bwMode="auto">
          <a:xfrm>
            <a:off x="3684588" y="-2606675"/>
            <a:ext cx="1143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59" name="Rectangle 34"/>
          <p:cNvSpPr>
            <a:spLocks noChangeArrowheads="1"/>
          </p:cNvSpPr>
          <p:nvPr/>
        </p:nvSpPr>
        <p:spPr bwMode="auto">
          <a:xfrm>
            <a:off x="3568700" y="-2606675"/>
            <a:ext cx="115888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60" name="Rectangle 33"/>
          <p:cNvSpPr>
            <a:spLocks noChangeArrowheads="1"/>
          </p:cNvSpPr>
          <p:nvPr/>
        </p:nvSpPr>
        <p:spPr bwMode="auto">
          <a:xfrm>
            <a:off x="3454400" y="-2606675"/>
            <a:ext cx="1143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61" name="Rectangle 32"/>
          <p:cNvSpPr>
            <a:spLocks noChangeArrowheads="1"/>
          </p:cNvSpPr>
          <p:nvPr/>
        </p:nvSpPr>
        <p:spPr bwMode="auto">
          <a:xfrm>
            <a:off x="3338513" y="-2606675"/>
            <a:ext cx="115887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62" name="Rectangle 31"/>
          <p:cNvSpPr>
            <a:spLocks noChangeArrowheads="1"/>
          </p:cNvSpPr>
          <p:nvPr/>
        </p:nvSpPr>
        <p:spPr bwMode="auto">
          <a:xfrm>
            <a:off x="3224213" y="-2606675"/>
            <a:ext cx="1143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63" name="Rectangle 30"/>
          <p:cNvSpPr>
            <a:spLocks noChangeArrowheads="1"/>
          </p:cNvSpPr>
          <p:nvPr/>
        </p:nvSpPr>
        <p:spPr bwMode="auto">
          <a:xfrm>
            <a:off x="3108325" y="-2606675"/>
            <a:ext cx="115888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64" name="Rectangle 29"/>
          <p:cNvSpPr>
            <a:spLocks noChangeArrowheads="1"/>
          </p:cNvSpPr>
          <p:nvPr/>
        </p:nvSpPr>
        <p:spPr bwMode="auto">
          <a:xfrm>
            <a:off x="2994025" y="-2606675"/>
            <a:ext cx="1143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65" name="Rectangle 28"/>
          <p:cNvSpPr>
            <a:spLocks noChangeArrowheads="1"/>
          </p:cNvSpPr>
          <p:nvPr/>
        </p:nvSpPr>
        <p:spPr bwMode="auto">
          <a:xfrm>
            <a:off x="2878138" y="-2606675"/>
            <a:ext cx="115887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66" name="Rectangle 27"/>
          <p:cNvSpPr>
            <a:spLocks noChangeArrowheads="1"/>
          </p:cNvSpPr>
          <p:nvPr/>
        </p:nvSpPr>
        <p:spPr bwMode="auto">
          <a:xfrm>
            <a:off x="2763838" y="-2606675"/>
            <a:ext cx="1143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67" name="Rectangle 26"/>
          <p:cNvSpPr>
            <a:spLocks noChangeArrowheads="1"/>
          </p:cNvSpPr>
          <p:nvPr/>
        </p:nvSpPr>
        <p:spPr bwMode="auto">
          <a:xfrm>
            <a:off x="2647950" y="-2606675"/>
            <a:ext cx="115888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68" name="Rectangle 25"/>
          <p:cNvSpPr>
            <a:spLocks noChangeArrowheads="1"/>
          </p:cNvSpPr>
          <p:nvPr/>
        </p:nvSpPr>
        <p:spPr bwMode="auto">
          <a:xfrm>
            <a:off x="2533650" y="-2606675"/>
            <a:ext cx="1143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69" name="Rectangle 24"/>
          <p:cNvSpPr>
            <a:spLocks noChangeArrowheads="1"/>
          </p:cNvSpPr>
          <p:nvPr/>
        </p:nvSpPr>
        <p:spPr bwMode="auto">
          <a:xfrm>
            <a:off x="2417763" y="-2606675"/>
            <a:ext cx="115887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70" name="Rectangle 23"/>
          <p:cNvSpPr>
            <a:spLocks noChangeArrowheads="1"/>
          </p:cNvSpPr>
          <p:nvPr/>
        </p:nvSpPr>
        <p:spPr bwMode="auto">
          <a:xfrm>
            <a:off x="2303463" y="-2606675"/>
            <a:ext cx="1143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71" name="Rectangle 22"/>
          <p:cNvSpPr>
            <a:spLocks noChangeArrowheads="1"/>
          </p:cNvSpPr>
          <p:nvPr/>
        </p:nvSpPr>
        <p:spPr bwMode="auto">
          <a:xfrm>
            <a:off x="2187575" y="-2606675"/>
            <a:ext cx="115888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72" name="Rectangle 21"/>
          <p:cNvSpPr>
            <a:spLocks noChangeArrowheads="1"/>
          </p:cNvSpPr>
          <p:nvPr/>
        </p:nvSpPr>
        <p:spPr bwMode="auto">
          <a:xfrm>
            <a:off x="2071688" y="-2606675"/>
            <a:ext cx="115887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73" name="Rectangle 19"/>
          <p:cNvSpPr>
            <a:spLocks noChangeArrowheads="1"/>
          </p:cNvSpPr>
          <p:nvPr/>
        </p:nvSpPr>
        <p:spPr bwMode="auto">
          <a:xfrm>
            <a:off x="1841500" y="-2606675"/>
            <a:ext cx="115888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74" name="Rectangle 18"/>
          <p:cNvSpPr>
            <a:spLocks noChangeArrowheads="1"/>
          </p:cNvSpPr>
          <p:nvPr/>
        </p:nvSpPr>
        <p:spPr bwMode="auto">
          <a:xfrm>
            <a:off x="1727200" y="-2606675"/>
            <a:ext cx="1143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75" name="Rectangle 16"/>
          <p:cNvSpPr>
            <a:spLocks noChangeArrowheads="1"/>
          </p:cNvSpPr>
          <p:nvPr/>
        </p:nvSpPr>
        <p:spPr bwMode="auto">
          <a:xfrm>
            <a:off x="1497013" y="-2606675"/>
            <a:ext cx="1143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76" name="Rectangle 15"/>
          <p:cNvSpPr>
            <a:spLocks noChangeArrowheads="1"/>
          </p:cNvSpPr>
          <p:nvPr/>
        </p:nvSpPr>
        <p:spPr bwMode="auto">
          <a:xfrm>
            <a:off x="1381125" y="-2606675"/>
            <a:ext cx="115888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77" name="Rectangle 14"/>
          <p:cNvSpPr>
            <a:spLocks noChangeArrowheads="1"/>
          </p:cNvSpPr>
          <p:nvPr/>
        </p:nvSpPr>
        <p:spPr bwMode="auto">
          <a:xfrm>
            <a:off x="0" y="-2606675"/>
            <a:ext cx="1366838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78" name="Rectangle 13"/>
          <p:cNvSpPr>
            <a:spLocks noChangeArrowheads="1"/>
          </p:cNvSpPr>
          <p:nvPr/>
        </p:nvSpPr>
        <p:spPr bwMode="auto">
          <a:xfrm>
            <a:off x="8174038" y="-2947988"/>
            <a:ext cx="115887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79" name="Rectangle 10"/>
          <p:cNvSpPr>
            <a:spLocks noChangeArrowheads="1"/>
          </p:cNvSpPr>
          <p:nvPr/>
        </p:nvSpPr>
        <p:spPr bwMode="auto">
          <a:xfrm>
            <a:off x="6792913" y="-2947988"/>
            <a:ext cx="230187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80" name="Rectangle 9"/>
          <p:cNvSpPr>
            <a:spLocks noChangeArrowheads="1"/>
          </p:cNvSpPr>
          <p:nvPr/>
        </p:nvSpPr>
        <p:spPr bwMode="auto">
          <a:xfrm>
            <a:off x="6677025" y="-2947988"/>
            <a:ext cx="115888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81" name="Rectangle 8"/>
          <p:cNvSpPr>
            <a:spLocks noChangeArrowheads="1"/>
          </p:cNvSpPr>
          <p:nvPr/>
        </p:nvSpPr>
        <p:spPr bwMode="auto">
          <a:xfrm>
            <a:off x="5872163" y="-2947988"/>
            <a:ext cx="804862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82" name="Rectangle 7"/>
          <p:cNvSpPr>
            <a:spLocks noChangeArrowheads="1"/>
          </p:cNvSpPr>
          <p:nvPr/>
        </p:nvSpPr>
        <p:spPr bwMode="auto">
          <a:xfrm>
            <a:off x="5641975" y="-2947988"/>
            <a:ext cx="230188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483" name="Rectangle 3"/>
          <p:cNvSpPr>
            <a:spLocks noChangeArrowheads="1"/>
          </p:cNvSpPr>
          <p:nvPr/>
        </p:nvSpPr>
        <p:spPr bwMode="auto">
          <a:xfrm>
            <a:off x="1381125" y="-3176588"/>
            <a:ext cx="42608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8491" name="Picture 2"/>
          <p:cNvPicPr>
            <a:picLocks noChangeAspect="1" noChangeArrowheads="1"/>
          </p:cNvPicPr>
          <p:nvPr/>
        </p:nvPicPr>
        <p:blipFill>
          <a:blip r:embed="rId2" cstate="print"/>
          <a:srcRect b="35724"/>
          <a:stretch>
            <a:fillRect/>
          </a:stretch>
        </p:blipFill>
        <p:spPr bwMode="auto">
          <a:xfrm>
            <a:off x="539552" y="2852936"/>
            <a:ext cx="813403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3" name="TextBox 342"/>
          <p:cNvSpPr txBox="1">
            <a:spLocks noChangeArrowheads="1"/>
          </p:cNvSpPr>
          <p:nvPr/>
        </p:nvSpPr>
        <p:spPr bwMode="auto">
          <a:xfrm>
            <a:off x="179388" y="1"/>
            <a:ext cx="87407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i="1" dirty="0" smtClean="0"/>
              <a:t>Результат: </a:t>
            </a:r>
            <a:r>
              <a:rPr lang="ru-RU" sz="1600" b="1" dirty="0" smtClean="0"/>
              <a:t>Полученный модифицированный </a:t>
            </a:r>
            <a:r>
              <a:rPr lang="en-US" sz="1600" b="1" dirty="0" smtClean="0"/>
              <a:t>RGD </a:t>
            </a:r>
            <a:r>
              <a:rPr lang="ru-RU" sz="1600" b="1" dirty="0" smtClean="0"/>
              <a:t>вирус проникал в кроличьи клетки молочной железы </a:t>
            </a:r>
            <a:r>
              <a:rPr lang="en-US" sz="1600" b="1" i="1" dirty="0" smtClean="0"/>
              <a:t>in vivo </a:t>
            </a:r>
            <a:r>
              <a:rPr lang="ru-RU" sz="1600" b="1" dirty="0" smtClean="0"/>
              <a:t>с эффективностью, сравнимой с эффективностью человеческого </a:t>
            </a:r>
            <a:r>
              <a:rPr lang="en-US" sz="1600" b="1" dirty="0" smtClean="0"/>
              <a:t>Ad </a:t>
            </a:r>
            <a:r>
              <a:rPr lang="ru-RU" sz="1600" b="1" dirty="0" smtClean="0"/>
              <a:t>вируса типа 5</a:t>
            </a:r>
            <a:r>
              <a:rPr lang="en-US" sz="1600" b="1" dirty="0" smtClean="0"/>
              <a:t>.</a:t>
            </a:r>
            <a:r>
              <a:rPr lang="ru-RU" sz="1600" b="1" dirty="0" smtClean="0"/>
              <a:t> В сентябре 2007 года в </a:t>
            </a:r>
            <a:r>
              <a:rPr lang="en-US" sz="1600" b="1" dirty="0" smtClean="0"/>
              <a:t>J. </a:t>
            </a:r>
            <a:r>
              <a:rPr lang="en-US" sz="1600" b="1" dirty="0" err="1" smtClean="0"/>
              <a:t>Virol</a:t>
            </a:r>
            <a:r>
              <a:rPr lang="en-US" sz="1600" b="1" dirty="0" smtClean="0"/>
              <a:t> </a:t>
            </a:r>
            <a:r>
              <a:rPr lang="ru-RU" sz="1600" b="1" dirty="0" smtClean="0"/>
              <a:t>была опубликована наша статья.</a:t>
            </a:r>
          </a:p>
        </p:txBody>
      </p:sp>
      <p:pic>
        <p:nvPicPr>
          <p:cNvPr id="8494" name="Picture 372" descr="Fig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3280" y="1384151"/>
            <a:ext cx="46990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44" name="Прямая со стрелкой 343"/>
          <p:cNvCxnSpPr/>
          <p:nvPr/>
        </p:nvCxnSpPr>
        <p:spPr>
          <a:xfrm rot="16200000" flipH="1">
            <a:off x="4099842" y="1361381"/>
            <a:ext cx="403225" cy="0"/>
          </a:xfrm>
          <a:prstGeom prst="straightConnector1">
            <a:avLst/>
          </a:prstGeom>
          <a:ln w="444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96" name="TextBox 349"/>
          <p:cNvSpPr txBox="1">
            <a:spLocks noChangeArrowheads="1"/>
          </p:cNvSpPr>
          <p:nvPr/>
        </p:nvSpPr>
        <p:spPr bwMode="auto">
          <a:xfrm>
            <a:off x="3968080" y="880368"/>
            <a:ext cx="696912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RGD</a:t>
            </a:r>
            <a:endParaRPr lang="ru-RU"/>
          </a:p>
        </p:txBody>
      </p:sp>
      <p:sp>
        <p:nvSpPr>
          <p:cNvPr id="307" name="Овал 306"/>
          <p:cNvSpPr/>
          <p:nvPr/>
        </p:nvSpPr>
        <p:spPr>
          <a:xfrm>
            <a:off x="2051720" y="3284984"/>
            <a:ext cx="720080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B858A2-5AE2-45F0-9333-F007E038DA77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 b="47328"/>
          <a:stretch>
            <a:fillRect/>
          </a:stretch>
        </p:blipFill>
        <p:spPr bwMode="auto">
          <a:xfrm>
            <a:off x="34925" y="55014"/>
            <a:ext cx="6337275" cy="3445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345"/>
          <p:cNvSpPr txBox="1">
            <a:spLocks noChangeArrowheads="1"/>
          </p:cNvSpPr>
          <p:nvPr/>
        </p:nvSpPr>
        <p:spPr bwMode="auto">
          <a:xfrm>
            <a:off x="107950" y="4509120"/>
            <a:ext cx="576019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/>
              <a:t>Месяцем позже в </a:t>
            </a:r>
            <a:r>
              <a:rPr lang="en-US" sz="1600" b="1" dirty="0" smtClean="0"/>
              <a:t>J. of General Virology</a:t>
            </a:r>
            <a:r>
              <a:rPr lang="ru-RU" sz="1600" b="1" dirty="0" smtClean="0"/>
              <a:t> была опубликована статья со структурой длинного </a:t>
            </a:r>
            <a:r>
              <a:rPr lang="ru-RU" sz="1600" b="1" dirty="0" err="1" smtClean="0"/>
              <a:t>фибера</a:t>
            </a:r>
            <a:r>
              <a:rPr lang="ru-RU" sz="1600" b="1" dirty="0" smtClean="0"/>
              <a:t> аденовируса </a:t>
            </a:r>
            <a:r>
              <a:rPr lang="en-US" sz="1600" b="1" dirty="0" smtClean="0"/>
              <a:t>CELO. </a:t>
            </a:r>
            <a:r>
              <a:rPr lang="ru-RU" sz="1600" b="1" dirty="0" smtClean="0"/>
              <a:t>Предсказанное место для введения </a:t>
            </a:r>
            <a:r>
              <a:rPr lang="en-US" sz="1600" b="1" dirty="0" smtClean="0"/>
              <a:t>RGD, </a:t>
            </a:r>
            <a:r>
              <a:rPr lang="ru-RU" sz="1600" b="1" dirty="0" smtClean="0"/>
              <a:t>действительно, оказалось на поверхности белковой глобулы, и представляло собой очень удобный для введения модификаций участок.</a:t>
            </a:r>
          </a:p>
        </p:txBody>
      </p:sp>
      <p:pic>
        <p:nvPicPr>
          <p:cNvPr id="4" name="Рисунок 365" descr="CELO_HI_loop_PV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988" y="2744788"/>
            <a:ext cx="2849562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366"/>
          <p:cNvSpPr txBox="1">
            <a:spLocks noChangeArrowheads="1"/>
          </p:cNvSpPr>
          <p:nvPr/>
        </p:nvSpPr>
        <p:spPr bwMode="auto">
          <a:xfrm>
            <a:off x="5795963" y="5121275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alibri" pitchFamily="34" charset="0"/>
              </a:rPr>
              <a:t>PV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6" name="TextBox 368"/>
          <p:cNvSpPr txBox="1">
            <a:spLocks noChangeArrowheads="1"/>
          </p:cNvSpPr>
          <p:nvPr/>
        </p:nvSpPr>
        <p:spPr bwMode="auto">
          <a:xfrm>
            <a:off x="8662988" y="4471988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alibri" pitchFamily="34" charset="0"/>
              </a:rPr>
              <a:t>PV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7" name="TextBox 369"/>
          <p:cNvSpPr txBox="1">
            <a:spLocks noChangeArrowheads="1"/>
          </p:cNvSpPr>
          <p:nvPr/>
        </p:nvSpPr>
        <p:spPr bwMode="auto">
          <a:xfrm>
            <a:off x="6227763" y="2887663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PV</a:t>
            </a:r>
            <a:endParaRPr lang="ru-RU" sz="2400" dirty="0">
              <a:latin typeface="Calibri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6224588" y="4978400"/>
            <a:ext cx="428625" cy="214313"/>
          </a:xfrm>
          <a:prstGeom prst="straightConnector1">
            <a:avLst/>
          </a:prstGeom>
          <a:ln w="444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6656388" y="3244850"/>
            <a:ext cx="357187" cy="285750"/>
          </a:xfrm>
          <a:prstGeom prst="straightConnector1">
            <a:avLst/>
          </a:prstGeom>
          <a:ln w="444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0800000">
            <a:off x="8305800" y="4471988"/>
            <a:ext cx="428625" cy="142875"/>
          </a:xfrm>
          <a:prstGeom prst="straightConnector1">
            <a:avLst/>
          </a:prstGeom>
          <a:ln w="444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13921</TotalTime>
  <Words>2185</Words>
  <Application>Microsoft Office PowerPoint</Application>
  <PresentationFormat>Экран (4:3)</PresentationFormat>
  <Paragraphs>585</Paragraphs>
  <Slides>40</Slides>
  <Notes>7</Notes>
  <HiddenSlides>0</HiddenSlides>
  <MMClips>1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9" baseType="lpstr">
      <vt:lpstr>SimSun</vt:lpstr>
      <vt:lpstr>Arial</vt:lpstr>
      <vt:lpstr>Calibri</vt:lpstr>
      <vt:lpstr>Comic Sans MS</vt:lpstr>
      <vt:lpstr>Symbol</vt:lpstr>
      <vt:lpstr>Times New Roman</vt:lpstr>
      <vt:lpstr>Wingdings</vt:lpstr>
      <vt:lpstr>Тема Office</vt:lpstr>
      <vt:lpstr>Bitmap Image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 такое лекарство?</vt:lpstr>
      <vt:lpstr>Сколько существует лекарств?</vt:lpstr>
      <vt:lpstr>Презентация PowerPoint</vt:lpstr>
      <vt:lpstr>Немного истории…</vt:lpstr>
      <vt:lpstr>Особенности разработки лекарств на современном этапе </vt:lpstr>
      <vt:lpstr>Ежегодные вложения в разработку лекарств и  количество одобренных препаратов </vt:lpstr>
      <vt:lpstr>Этапы создания нового лекарства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Программы для докинга и виртуального скрининга</vt:lpstr>
      <vt:lpstr>Презентация PowerPoint</vt:lpstr>
      <vt:lpstr>Презентация PowerPoint</vt:lpstr>
      <vt:lpstr>Фильтры.  «Правило пяти» Липински.</vt:lpstr>
      <vt:lpstr>Не всё так просто…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administrator</dc:creator>
  <cp:lastModifiedBy>akaryagina@gmail.com</cp:lastModifiedBy>
  <cp:revision>81</cp:revision>
  <dcterms:created xsi:type="dcterms:W3CDTF">2014-11-18T19:32:21Z</dcterms:created>
  <dcterms:modified xsi:type="dcterms:W3CDTF">2022-04-06T08:09:59Z</dcterms:modified>
</cp:coreProperties>
</file>