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60" r:id="rId1"/>
  </p:sldMasterIdLst>
  <p:notesMasterIdLst>
    <p:notesMasterId r:id="rId48"/>
  </p:notesMasterIdLst>
  <p:sldIdLst>
    <p:sldId id="256" r:id="rId2"/>
    <p:sldId id="259" r:id="rId3"/>
    <p:sldId id="305" r:id="rId4"/>
    <p:sldId id="306" r:id="rId5"/>
    <p:sldId id="257" r:id="rId6"/>
    <p:sldId id="284" r:id="rId7"/>
    <p:sldId id="258" r:id="rId8"/>
    <p:sldId id="273" r:id="rId9"/>
    <p:sldId id="261" r:id="rId10"/>
    <p:sldId id="270" r:id="rId11"/>
    <p:sldId id="271" r:id="rId12"/>
    <p:sldId id="272" r:id="rId13"/>
    <p:sldId id="295" r:id="rId14"/>
    <p:sldId id="285" r:id="rId15"/>
    <p:sldId id="291" r:id="rId16"/>
    <p:sldId id="269" r:id="rId17"/>
    <p:sldId id="292" r:id="rId18"/>
    <p:sldId id="293" r:id="rId19"/>
    <p:sldId id="294" r:id="rId20"/>
    <p:sldId id="274" r:id="rId21"/>
    <p:sldId id="268" r:id="rId22"/>
    <p:sldId id="296" r:id="rId23"/>
    <p:sldId id="297" r:id="rId24"/>
    <p:sldId id="301" r:id="rId25"/>
    <p:sldId id="262" r:id="rId26"/>
    <p:sldId id="298" r:id="rId27"/>
    <p:sldId id="299" r:id="rId28"/>
    <p:sldId id="303" r:id="rId29"/>
    <p:sldId id="290" r:id="rId30"/>
    <p:sldId id="264" r:id="rId31"/>
    <p:sldId id="275" r:id="rId32"/>
    <p:sldId id="263" r:id="rId33"/>
    <p:sldId id="302" r:id="rId34"/>
    <p:sldId id="289" r:id="rId35"/>
    <p:sldId id="276" r:id="rId36"/>
    <p:sldId id="277" r:id="rId37"/>
    <p:sldId id="287" r:id="rId38"/>
    <p:sldId id="288" r:id="rId39"/>
    <p:sldId id="304" r:id="rId40"/>
    <p:sldId id="260" r:id="rId41"/>
    <p:sldId id="300" r:id="rId42"/>
    <p:sldId id="278" r:id="rId43"/>
    <p:sldId id="279" r:id="rId44"/>
    <p:sldId id="286" r:id="rId45"/>
    <p:sldId id="281" r:id="rId46"/>
    <p:sldId id="282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126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FD2E2-D4A2-49F1-A26F-AF03A62628F2}" type="datetimeFigureOut">
              <a:rPr lang="ru-RU" smtClean="0"/>
              <a:t>ср 16 03 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F59C96-2C59-4A0E-92F5-8B1434017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834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2E495E5-4A3D-42F3-A427-1770ADA6BFE7}" type="datetime1">
              <a:rPr lang="en-US" smtClean="0"/>
              <a:t>3/16/2022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895568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97C4-56E8-46EA-B493-6381549D1019}" type="datetime1">
              <a:rPr lang="en-US" smtClean="0"/>
              <a:t>3/16/2022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896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CF685-8FEC-4640-9E60-05C4DB58B91D}" type="datetime1">
              <a:rPr lang="en-US" smtClean="0"/>
              <a:t>3/16/2022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19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9BEF3-5224-455A-B030-C7612D4967EF}" type="datetime1">
              <a:rPr lang="en-US" smtClean="0"/>
              <a:t>3/16/2022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81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9E980A-3E4A-4F65-8827-08B4268A5A03}" type="datetime1">
              <a:rPr lang="en-US" smtClean="0"/>
              <a:t>3/16/2022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8083198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9985-A669-4634-B85A-DCC198DD98DC}" type="datetime1">
              <a:rPr lang="en-US" smtClean="0"/>
              <a:t>3/16/2022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352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9D9E-D77E-41AE-A0B3-E8A8A060B610}" type="datetime1">
              <a:rPr lang="en-US" smtClean="0"/>
              <a:t>3/16/2022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56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C87AD-C1ED-41B5-B184-C97AF7B85D3D}" type="datetime1">
              <a:rPr lang="en-US" smtClean="0"/>
              <a:t>3/16/2022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798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0167-1DA0-41FF-9578-EEFEF48F71F3}" type="datetime1">
              <a:rPr lang="en-US" smtClean="0"/>
              <a:t>3/16/2022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752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8E1F72A-E230-469B-B790-0A66FBB89929}" type="datetime1">
              <a:rPr lang="en-US" smtClean="0"/>
              <a:t>3/16/2022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1150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D5891B4-717A-4853-8535-96BEC7C5A970}" type="datetime1">
              <a:rPr lang="en-US" smtClean="0"/>
              <a:t>3/16/2022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97841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E3B429C7-B92E-47C4-881B-06C446FA0219}" type="datetime1">
              <a:rPr lang="en-US" smtClean="0"/>
              <a:t>3/16/2022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42311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11" orient="horz" pos="1368" userDrawn="1">
          <p15:clr>
            <a:srgbClr val="F26B43"/>
          </p15:clr>
        </p15:guide>
        <p15:guide id="12" orient="horz" pos="1440" userDrawn="1">
          <p15:clr>
            <a:srgbClr val="F26B43"/>
          </p15:clr>
        </p15:guide>
        <p15:guide id="13" orient="horz" pos="3696" userDrawn="1">
          <p15:clr>
            <a:srgbClr val="F26B43"/>
          </p15:clr>
        </p15:guide>
        <p15:guide id="14" orient="horz" pos="432" userDrawn="1">
          <p15:clr>
            <a:srgbClr val="F26B43"/>
          </p15:clr>
        </p15:guide>
        <p15:guide id="15" orient="horz" pos="1512" userDrawn="1">
          <p15:clr>
            <a:srgbClr val="F26B43"/>
          </p15:clr>
        </p15:guide>
        <p15:guide id="16" pos="5184" userDrawn="1">
          <p15:clr>
            <a:srgbClr val="F26B43"/>
          </p15:clr>
        </p15:guide>
        <p15:guide id="17" pos="702" userDrawn="1">
          <p15:clr>
            <a:srgbClr val="F26B43"/>
          </p15:clr>
        </p15:guide>
        <p15:guide id="18" pos="6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scitable/topicpage/eukaryotic-cells-14023963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itn.hms.harvard.edu/flash/2014/long-noncoding-rnas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0934986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ncodegenes.org/human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0635897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ncbi.nlm.nih.gov/genome/browse#!/overview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ature.com/articles/nmicrobiol201648.pdf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hyperlink" Target="https://ru.wikipedia.org/wiki/2-%D1%8F_%D1%85%D1%80%D0%BE%D0%BC%D0%BE%D1%81%D0%BE%D0%BC%D0%B0_%D1%87%D0%B5%D0%BB%D0%BE%D0%B2%D0%B5%D0%BA%D0%B0" TargetMode="External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ikabu.ru/story/chislo_khromosom_u_raznyikh_vidov_5141209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ll.com/trends/plant-science/fulltext/S1360-1385(16)30068-1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pubmed.ncbi.nlm.nih.gov/16527928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immersive/d42859-020-00002-x/index.html" TargetMode="External"/><Relationship Id="rId2" Type="http://schemas.openxmlformats.org/officeDocument/2006/relationships/hyperlink" Target="https://www.internationalgenome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hyperlink" Target="https://www.ukbiobank.ac.uk/" TargetMode="External"/><Relationship Id="rId4" Type="http://schemas.openxmlformats.org/officeDocument/2006/relationships/hyperlink" Target="https://www.genomicsengland.co.uk/initiatives/100000-genomes-project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nrg2793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ubmed.ncbi.nlm.nih.gov/30777892/" TargetMode="External"/><Relationship Id="rId4" Type="http://schemas.openxmlformats.org/officeDocument/2006/relationships/hyperlink" Target="https://pubmed.ncbi.nlm.nih.gov/27104977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ell.com/current-biology/fulltext/S0960-9822(21)01507-4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Class/MLACourse/Modules/MolBioReview/alternative_splicing.html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basicmedicalkey.com/pharmacology-of-cholesterol-and-lipoprotein-metabolism/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cage-seq.com/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3854505/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20461051/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genomebiology.biomedcentral.com/articles/10.1186/s13059-020-1929-3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ctivemotif.com/blog-atac-seq" TargetMode="External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ncomms12023.pdf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nmeth.f.247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nmeth.3810.pdf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.org/doi/10.1126/science.1237973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2479626/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ubmed.ncbi.nlm.nih.gov/34739832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iomolecula.ru/articles/metody-v-kartinkakh-sekvenirovanie-nukleinovykh-kislot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enseqlopedia.com/enseqlopedia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s41576-019-0093-7.pdf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29154853/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ubmed.ncbi.nlm.nih.gov/27941783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27559074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iomolecula.ru/articles/metody-v-kartinkakh-sekvenirovanie-nukleinovykh-kislo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ubmed.ncbi.nlm.nih.gov/31341269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itesizebio.com/13546/sequencing-by-synthesis-explaining-the-illumina-sequencing-technology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womKfikWlx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itesizebio.com/13546/sequencing-by-synthesis-explaining-the-illumina-sequencing-technology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womKfikWlxM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5BE988-031E-449F-AD7C-829E3CABD4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500" dirty="0">
                <a:latin typeface="Bookman Old Style" panose="02050604050505020204" pitchFamily="18" charset="0"/>
              </a:rPr>
              <a:t>Возможности Секвенирования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A2AC814-31FF-4C93-9304-3135160C4B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Анастасия Жарикова – 2022</a:t>
            </a:r>
          </a:p>
          <a:p>
            <a:r>
              <a:rPr lang="en-US" dirty="0"/>
              <a:t>azharikova89@gmail.com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8467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D07F2C-52EA-4B02-8CCD-E8E385FFC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Где находится ДНК?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35C799-AE8B-43B5-91DD-1244F5276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176" y="1607530"/>
            <a:ext cx="6433647" cy="50039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84789B-899F-49C6-A4B0-AFD370EA6EA8}"/>
              </a:ext>
            </a:extLst>
          </p:cNvPr>
          <p:cNvSpPr txBox="1"/>
          <p:nvPr/>
        </p:nvSpPr>
        <p:spPr>
          <a:xfrm rot="16200000">
            <a:off x="-3099053" y="3173871"/>
            <a:ext cx="6536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hlinkClick r:id="rId3"/>
              </a:rPr>
              <a:t>https://www.nature.com/scitable/topicpage/eukaryotic-cells-14023963/</a:t>
            </a:r>
            <a:endParaRPr lang="ru-RU" sz="16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CF32653-CB72-4D38-80C4-D81FF25F61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1387" y="6551138"/>
            <a:ext cx="3638550" cy="276225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E30E021-BF74-43B1-93EB-C4217622E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304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ECF1BB-3DC9-494D-8122-D8158D331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Откуда берется РНК?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B7F4D88-82C1-4712-B8DD-2AD477CF9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634" y="1521258"/>
            <a:ext cx="5850343" cy="51327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7C054D-2EEA-47C4-B364-92C7A9672EBE}"/>
              </a:ext>
            </a:extLst>
          </p:cNvPr>
          <p:cNvSpPr txBox="1"/>
          <p:nvPr/>
        </p:nvSpPr>
        <p:spPr>
          <a:xfrm rot="16200000">
            <a:off x="-3016595" y="3244334"/>
            <a:ext cx="6402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https://sitn.hms.harvard.edu/flash/2014/long-noncoding-rnas/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86D5564-E63F-4552-B942-C95D779F7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352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C4C3D3-64A4-41AD-87B6-283675B45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Какие бывают РНК? </a:t>
            </a:r>
          </a:p>
        </p:txBody>
      </p:sp>
      <p:pic>
        <p:nvPicPr>
          <p:cNvPr id="4" name="Google Shape;102;p18">
            <a:extLst>
              <a:ext uri="{FF2B5EF4-FFF2-40B4-BE49-F238E27FC236}">
                <a16:creationId xmlns:a16="http://schemas.microsoft.com/office/drawing/2014/main" id="{A43EDCDA-9631-48EF-A692-64AB0731C6A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31216" y="1798175"/>
            <a:ext cx="7720553" cy="42349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C5E97D-571C-4DCC-953E-CCA74A3D90F6}"/>
              </a:ext>
            </a:extLst>
          </p:cNvPr>
          <p:cNvSpPr txBox="1"/>
          <p:nvPr/>
        </p:nvSpPr>
        <p:spPr>
          <a:xfrm rot="16200000">
            <a:off x="-2155494" y="3244334"/>
            <a:ext cx="4680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https://pubmed.ncbi.nlm.nih.gov/30934986/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A4A5AFE-8C07-4F28-BC58-5BDEE5086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756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794665-2F84-4D93-99D4-F24954BEB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GENCODE </a:t>
            </a:r>
            <a:br>
              <a:rPr lang="ru-RU" dirty="0"/>
            </a:br>
            <a:r>
              <a:rPr lang="ru-RU" dirty="0"/>
              <a:t>разметка генов человека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5F13F1-F70C-4E72-9398-D8FE09478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906" y="2089803"/>
            <a:ext cx="3757143" cy="46815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240A80-C779-4958-8129-D2BF2251CD5C}"/>
              </a:ext>
            </a:extLst>
          </p:cNvPr>
          <p:cNvSpPr txBox="1"/>
          <p:nvPr/>
        </p:nvSpPr>
        <p:spPr>
          <a:xfrm rot="16200000">
            <a:off x="-1884104" y="3244333"/>
            <a:ext cx="4137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https://www.gencodegenes.org/human/</a:t>
            </a: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1B01EC-EE9F-463D-B20C-9D0F75E30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010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AB5242-8A75-4B5D-B607-9E86D58C4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Количество белок-кодирующих генов у разных видов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0BC661-6398-42B2-8667-7B8FC37F4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Картофель – 39 000</a:t>
            </a:r>
          </a:p>
          <a:p>
            <a:r>
              <a:rPr lang="ru-RU" sz="2000" dirty="0"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Человек </a:t>
            </a:r>
            <a:r>
              <a:rPr lang="en-US" sz="2000" dirty="0"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~</a:t>
            </a:r>
            <a:r>
              <a:rPr lang="ru-RU" sz="2000" dirty="0"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20 000</a:t>
            </a:r>
          </a:p>
          <a:p>
            <a:r>
              <a:rPr lang="ru-RU" sz="2000" dirty="0"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Черви – 14 000</a:t>
            </a:r>
          </a:p>
          <a:p>
            <a:r>
              <a:rPr lang="ru-RU" sz="2000" dirty="0"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Мухи – 12 000</a:t>
            </a:r>
          </a:p>
          <a:p>
            <a:r>
              <a:rPr lang="ru-RU" sz="2000" dirty="0"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Грибы – 6 000</a:t>
            </a:r>
          </a:p>
          <a:p>
            <a:r>
              <a:rPr lang="ru-RU" sz="2000" dirty="0"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Бактерии – 2 000 – 4 000</a:t>
            </a:r>
          </a:p>
          <a:p>
            <a:r>
              <a:rPr lang="ru-RU" sz="2000" dirty="0"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Микоплазмы - 500 </a:t>
            </a:r>
          </a:p>
          <a:p>
            <a:r>
              <a:rPr lang="ru-RU" sz="2000" dirty="0"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Вирус гриппа – 12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DE15618-43CE-4EC8-B628-94892F54B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675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87D075-2D0D-45A2-869E-5303334E0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Некодирующие</a:t>
            </a:r>
            <a:r>
              <a:rPr lang="ru-RU" dirty="0"/>
              <a:t> РНК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7567F9-2280-4B40-998F-F13A0689B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711" y="1507700"/>
            <a:ext cx="8429625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0BFDE2-8317-4386-9ECC-D0B975A44F39}"/>
              </a:ext>
            </a:extLst>
          </p:cNvPr>
          <p:cNvSpPr txBox="1"/>
          <p:nvPr/>
        </p:nvSpPr>
        <p:spPr>
          <a:xfrm rot="16200000">
            <a:off x="-2148793" y="3244333"/>
            <a:ext cx="4666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https://pubmed.ncbi.nlm.nih.gov/30635897/</a:t>
            </a: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50540B-2134-4989-9636-1D64F67AA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763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00A27-66AF-4E0E-9276-4C4D947C3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Геномы организмов в </a:t>
            </a:r>
            <a:r>
              <a:rPr lang="en-US" dirty="0"/>
              <a:t>NCBI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62FE93-5817-46FE-805D-7005136BE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Eukaryotes (21680)</a:t>
            </a:r>
          </a:p>
          <a:p>
            <a:r>
              <a:rPr lang="en-US" dirty="0"/>
              <a:t>Prokaryotes (390644)</a:t>
            </a:r>
          </a:p>
          <a:p>
            <a:r>
              <a:rPr lang="en-US" dirty="0"/>
              <a:t>Viruses (47571)</a:t>
            </a:r>
          </a:p>
          <a:p>
            <a:r>
              <a:rPr lang="en-US" dirty="0"/>
              <a:t>Plasmids (36213)</a:t>
            </a:r>
          </a:p>
          <a:p>
            <a:r>
              <a:rPr lang="en-US" dirty="0"/>
              <a:t>Organelles (21972)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Задачи: </a:t>
            </a:r>
          </a:p>
          <a:p>
            <a:pPr>
              <a:buFontTx/>
              <a:buChar char="-"/>
            </a:pPr>
            <a:r>
              <a:rPr lang="ru-RU" dirty="0"/>
              <a:t>Сборка геномов</a:t>
            </a:r>
          </a:p>
          <a:p>
            <a:pPr>
              <a:buFontTx/>
              <a:buChar char="-"/>
            </a:pPr>
            <a:r>
              <a:rPr lang="ru-RU" dirty="0"/>
              <a:t>Сравнительная геномика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30F757-D34F-4A7C-A8BD-2CEC8DD6FC33}"/>
              </a:ext>
            </a:extLst>
          </p:cNvPr>
          <p:cNvSpPr txBox="1"/>
          <p:nvPr/>
        </p:nvSpPr>
        <p:spPr>
          <a:xfrm rot="16200000">
            <a:off x="-2807147" y="3063711"/>
            <a:ext cx="5983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https://www.ncbi.nlm.nih.gov/genome/browse#!/overview/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E6A223F-D2CA-43E5-9143-5EA4DF61B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428750"/>
            <a:ext cx="4066635" cy="45863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2C1E39-3102-44AD-B4F7-B2BE3AE4DA36}"/>
              </a:ext>
            </a:extLst>
          </p:cNvPr>
          <p:cNvSpPr txBox="1"/>
          <p:nvPr/>
        </p:nvSpPr>
        <p:spPr>
          <a:xfrm>
            <a:off x="4374353" y="6001382"/>
            <a:ext cx="4461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4"/>
              </a:rPr>
              <a:t>https://www.nature.com/articles/nmicrobiol201648.pdf</a:t>
            </a:r>
            <a:endParaRPr lang="ru-RU" sz="140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593C908-EBED-40C6-B3AF-F893CEE03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896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74181D-B93A-47AA-BCE9-0360170FA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497262"/>
            <a:ext cx="7200900" cy="1485900"/>
          </a:xfrm>
        </p:spPr>
        <p:txBody>
          <a:bodyPr>
            <a:normAutofit/>
          </a:bodyPr>
          <a:lstStyle/>
          <a:p>
            <a:r>
              <a:rPr lang="ru-RU" sz="3600" dirty="0"/>
              <a:t>Число хромосом у разных видов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9DA7E17-8F46-46D6-894A-C99AC8207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5333" y="1386624"/>
            <a:ext cx="1009650" cy="18954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947BD2-DE73-4C63-B291-2D1A79EC7A00}"/>
              </a:ext>
            </a:extLst>
          </p:cNvPr>
          <p:cNvSpPr txBox="1"/>
          <p:nvPr/>
        </p:nvSpPr>
        <p:spPr>
          <a:xfrm>
            <a:off x="7995611" y="3166279"/>
            <a:ext cx="91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46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206DB2D-6A30-4448-B809-DDB396EF0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4219" y="1388229"/>
            <a:ext cx="1132847" cy="18938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7914E7-71EA-4CBA-9D9E-35EFAD3CB8C3}"/>
              </a:ext>
            </a:extLst>
          </p:cNvPr>
          <p:cNvSpPr txBox="1"/>
          <p:nvPr/>
        </p:nvSpPr>
        <p:spPr>
          <a:xfrm>
            <a:off x="5635550" y="3166279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48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938A0B0-397D-4150-8D81-A40ADB07BE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9169" y="1371472"/>
            <a:ext cx="1543140" cy="18954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1E040CC-FC4C-4268-B11C-8CE93B2FFB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9667" y="3746271"/>
            <a:ext cx="3619926" cy="311172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01C4D09-7805-45F0-A7E7-1C8B097A312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775" r="15783"/>
          <a:stretch/>
        </p:blipFill>
        <p:spPr>
          <a:xfrm>
            <a:off x="3670080" y="1371472"/>
            <a:ext cx="1621411" cy="18954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E395D8E-C789-4629-B99C-3B5AA17F5E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4793" y="1256931"/>
            <a:ext cx="1289985" cy="181770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F66DB75-3961-4C8D-AFCC-8AB5507E59EA}"/>
              </a:ext>
            </a:extLst>
          </p:cNvPr>
          <p:cNvSpPr txBox="1"/>
          <p:nvPr/>
        </p:nvSpPr>
        <p:spPr>
          <a:xfrm>
            <a:off x="1864778" y="2119154"/>
            <a:ext cx="1758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Гиббоны - 44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87EA1A7-DA32-433A-B499-774B642734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6703" y="3066891"/>
            <a:ext cx="1289986" cy="198114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79FD269-F635-4AE3-AE1F-988AF72BD377}"/>
              </a:ext>
            </a:extLst>
          </p:cNvPr>
          <p:cNvSpPr txBox="1"/>
          <p:nvPr/>
        </p:nvSpPr>
        <p:spPr>
          <a:xfrm>
            <a:off x="1936839" y="3797458"/>
            <a:ext cx="1661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Макака - 42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C6C2586-6767-4838-8B83-EF215BE4B15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044" r="28660"/>
          <a:stretch/>
        </p:blipFill>
        <p:spPr>
          <a:xfrm>
            <a:off x="566703" y="5040294"/>
            <a:ext cx="1289986" cy="181770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7606431-0E84-4A8E-8133-C380AB1F45F3}"/>
              </a:ext>
            </a:extLst>
          </p:cNvPr>
          <p:cNvSpPr txBox="1"/>
          <p:nvPr/>
        </p:nvSpPr>
        <p:spPr>
          <a:xfrm>
            <a:off x="1864778" y="5749092"/>
            <a:ext cx="1805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Капуцин - 54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FC1FC5-5F39-40AE-BC5D-E67687F55194}"/>
              </a:ext>
            </a:extLst>
          </p:cNvPr>
          <p:cNvSpPr txBox="1"/>
          <p:nvPr/>
        </p:nvSpPr>
        <p:spPr>
          <a:xfrm rot="16200000">
            <a:off x="-1235864" y="3244334"/>
            <a:ext cx="2727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hlinkClick r:id="rId10"/>
              </a:rPr>
              <a:t>2ая хромосома человека</a:t>
            </a:r>
            <a:endParaRPr lang="ru-RU" dirty="0"/>
          </a:p>
        </p:txBody>
      </p:sp>
      <p:sp>
        <p:nvSpPr>
          <p:cNvPr id="18" name="Номер слайда 17">
            <a:extLst>
              <a:ext uri="{FF2B5EF4-FFF2-40B4-BE49-F238E27FC236}">
                <a16:creationId xmlns:a16="http://schemas.microsoft.com/office/drawing/2014/main" id="{803F1063-347A-41F9-A896-C053F48AA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597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45681E-8D4C-4AE4-BD19-90D168DC4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Число хромосом у разных видов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CE1837E-1D5B-49BC-9561-6F5C4F1260C3}"/>
              </a:ext>
            </a:extLst>
          </p:cNvPr>
          <p:cNvSpPr/>
          <p:nvPr/>
        </p:nvSpPr>
        <p:spPr>
          <a:xfrm>
            <a:off x="914400" y="1688913"/>
            <a:ext cx="4137671" cy="4708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Муравей (</a:t>
            </a:r>
            <a:r>
              <a:rPr lang="en-US" sz="2000" dirty="0" err="1"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Myrmecia</a:t>
            </a:r>
            <a:r>
              <a:rPr lang="en-US" sz="2000" dirty="0"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pilosula</a:t>
            </a:r>
            <a:r>
              <a:rPr lang="en-US" sz="2000" dirty="0"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ru-RU" sz="2000" dirty="0"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– 2</a:t>
            </a:r>
          </a:p>
          <a:p>
            <a:r>
              <a:rPr lang="ru-RU" sz="2000" dirty="0"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Плодовая мушка - 8</a:t>
            </a:r>
          </a:p>
          <a:p>
            <a:r>
              <a:rPr lang="ru-RU" sz="2000" dirty="0"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Арабидопсис – 10</a:t>
            </a:r>
          </a:p>
          <a:p>
            <a:r>
              <a:rPr lang="ru-RU" sz="2000" dirty="0"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Голубь – 16</a:t>
            </a:r>
          </a:p>
          <a:p>
            <a:r>
              <a:rPr lang="ru-RU" sz="2000" dirty="0"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Кошка – 38</a:t>
            </a:r>
          </a:p>
          <a:p>
            <a:r>
              <a:rPr lang="ru-RU" sz="2000" dirty="0"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Лиса - 34</a:t>
            </a:r>
          </a:p>
          <a:p>
            <a:r>
              <a:rPr lang="ru-RU" sz="2000" dirty="0"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Мышь - 40</a:t>
            </a:r>
          </a:p>
          <a:p>
            <a:r>
              <a:rPr lang="ru-RU" sz="2000" dirty="0"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Собака – 78</a:t>
            </a:r>
          </a:p>
          <a:p>
            <a:r>
              <a:rPr lang="ru-RU" sz="2000" dirty="0"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Утка – 80</a:t>
            </a:r>
          </a:p>
          <a:p>
            <a:r>
              <a:rPr lang="ru-RU" sz="2000" dirty="0"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Сазан - 104</a:t>
            </a:r>
          </a:p>
          <a:p>
            <a:r>
              <a:rPr lang="ru-RU" sz="2000" dirty="0"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Корова – 120</a:t>
            </a:r>
          </a:p>
          <a:p>
            <a:r>
              <a:rPr lang="ru-RU" sz="2000" dirty="0"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Рак (</a:t>
            </a:r>
            <a:r>
              <a:rPr lang="en-US" sz="2000" dirty="0" err="1"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Cambarus</a:t>
            </a:r>
            <a:r>
              <a:rPr lang="en-US" sz="2000" dirty="0"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clarkii</a:t>
            </a:r>
            <a:r>
              <a:rPr lang="en-US" sz="2000" dirty="0"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ru-RU" sz="2000" dirty="0"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– 200</a:t>
            </a:r>
          </a:p>
          <a:p>
            <a:r>
              <a:rPr lang="ru-RU" sz="2000" dirty="0"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Хвощ – 216</a:t>
            </a:r>
          </a:p>
          <a:p>
            <a:r>
              <a:rPr lang="ru-RU" sz="2000" dirty="0"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Краб - 254</a:t>
            </a:r>
          </a:p>
          <a:p>
            <a:r>
              <a:rPr lang="ru-RU" sz="2000" dirty="0"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Бабочка – 380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C8D3F52-5643-42BF-8F4B-E9BFBB982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2779" y="1382007"/>
            <a:ext cx="2442521" cy="53227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A831AF-6FA1-4667-8BB0-8CBAF153FE62}"/>
              </a:ext>
            </a:extLst>
          </p:cNvPr>
          <p:cNvSpPr txBox="1"/>
          <p:nvPr/>
        </p:nvSpPr>
        <p:spPr>
          <a:xfrm rot="16200000">
            <a:off x="-2728151" y="3167390"/>
            <a:ext cx="5979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entury Schoolbook" panose="02040604050505020304" pitchFamily="18" charset="0"/>
                <a:hlinkClick r:id="rId3"/>
              </a:rPr>
              <a:t>https://pikabu.ru/story/chislo_khromosom_u_raznyikh_vidov_5141209</a:t>
            </a:r>
            <a:endParaRPr lang="ru-RU" sz="1400" dirty="0">
              <a:latin typeface="Century Schoolbook" panose="02040604050505020304" pitchFamily="18" charset="0"/>
            </a:endParaRPr>
          </a:p>
          <a:p>
            <a:endParaRPr lang="ru-RU" sz="140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EEC30A-C9DD-4147-857A-06C4809BC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627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958C1B-5663-45DF-9DE0-2CBE03122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Размер генома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B9096E9-0315-4B3C-98C4-CE239C7018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6856" y="1456621"/>
            <a:ext cx="6224587" cy="423633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5306CD-8CD2-40E0-BA39-EED23A6A8346}"/>
              </a:ext>
            </a:extLst>
          </p:cNvPr>
          <p:cNvSpPr txBox="1"/>
          <p:nvPr/>
        </p:nvSpPr>
        <p:spPr>
          <a:xfrm rot="16200000">
            <a:off x="-3298563" y="3259722"/>
            <a:ext cx="69356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hlinkClick r:id="rId3"/>
              </a:rPr>
              <a:t>https://www.cell.com/trends/plant-science/fulltext/S1360-1385(16)30068-1</a:t>
            </a:r>
            <a:endParaRPr lang="ru-RU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6A918E-65CC-4308-8E9E-F81F5581E848}"/>
              </a:ext>
            </a:extLst>
          </p:cNvPr>
          <p:cNvSpPr txBox="1"/>
          <p:nvPr/>
        </p:nvSpPr>
        <p:spPr>
          <a:xfrm>
            <a:off x="938138" y="5929460"/>
            <a:ext cx="738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Размер генома человека </a:t>
            </a:r>
            <a:r>
              <a:rPr lang="en-US" dirty="0"/>
              <a:t>~</a:t>
            </a:r>
            <a:r>
              <a:rPr lang="ru-RU" dirty="0"/>
              <a:t> 3 млрд </a:t>
            </a:r>
            <a:r>
              <a:rPr lang="ru-RU" dirty="0" err="1"/>
              <a:t>п.н</a:t>
            </a:r>
            <a:r>
              <a:rPr lang="ru-RU" dirty="0"/>
              <a:t>.</a:t>
            </a:r>
          </a:p>
          <a:p>
            <a:r>
              <a:rPr lang="ru-RU" dirty="0"/>
              <a:t>База про размеры геномов: </a:t>
            </a:r>
            <a:r>
              <a:rPr lang="en-US" dirty="0"/>
              <a:t>https://www.genomesize.com/statistics.php</a:t>
            </a:r>
            <a:endParaRPr lang="ru-RU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2E340C5C-ED9B-45ED-850F-51D00FEE3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950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2C6CF9-CA38-4DA5-9FF6-F2107A0B5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секвенирование?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F67BE7-FDC8-4F7A-87C7-692760485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699" y="2286000"/>
            <a:ext cx="8030460" cy="358140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Определение последовательности макромолекулы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800" dirty="0"/>
              <a:t>Будем говорить о нуклеиновых кислотах =</a:t>
            </a:r>
            <a:r>
              <a:rPr lang="en-US" sz="2800" dirty="0"/>
              <a:t>&gt;</a:t>
            </a:r>
            <a:endParaRPr lang="ru-RU" sz="2800" dirty="0"/>
          </a:p>
          <a:p>
            <a:pPr marL="0" indent="0">
              <a:buNone/>
            </a:pPr>
            <a:r>
              <a:rPr lang="ru-RU" sz="2800" b="1" dirty="0"/>
              <a:t>РНК</a:t>
            </a:r>
            <a:r>
              <a:rPr lang="ru-RU" sz="2800" dirty="0"/>
              <a:t> </a:t>
            </a:r>
            <a:r>
              <a:rPr lang="en-US" sz="2800" dirty="0"/>
              <a:t>(</a:t>
            </a:r>
            <a:r>
              <a:rPr lang="ru-RU" sz="2800" dirty="0"/>
              <a:t>рибонуклеиновая кислота</a:t>
            </a:r>
            <a:r>
              <a:rPr lang="en-US" sz="2800" dirty="0"/>
              <a:t>) </a:t>
            </a:r>
            <a:r>
              <a:rPr lang="ru-RU" sz="2800" dirty="0"/>
              <a:t>или </a:t>
            </a:r>
            <a:r>
              <a:rPr lang="ru-RU" sz="2800" b="1" dirty="0"/>
              <a:t>ДНК</a:t>
            </a:r>
            <a:r>
              <a:rPr lang="ru-RU" sz="2800" dirty="0"/>
              <a:t> (дезоксирибонуклеиновая кислота) </a:t>
            </a:r>
            <a:r>
              <a:rPr lang="en-US" sz="2800" dirty="0"/>
              <a:t>=&gt;</a:t>
            </a:r>
            <a:r>
              <a:rPr lang="ru-RU" sz="2800" dirty="0"/>
              <a:t> </a:t>
            </a:r>
          </a:p>
          <a:p>
            <a:pPr marL="0" indent="0">
              <a:buNone/>
            </a:pPr>
            <a:r>
              <a:rPr lang="ru-RU" sz="2800" dirty="0"/>
              <a:t>Последовательность нуклеотидов 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DEB64D-A558-4E5B-BAE5-630D586E9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302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2D5937-D7E8-475C-9B20-1C73C565B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685800"/>
            <a:ext cx="7559119" cy="1485900"/>
          </a:xfrm>
        </p:spPr>
        <p:txBody>
          <a:bodyPr/>
          <a:lstStyle/>
          <a:p>
            <a:r>
              <a:rPr lang="ru-RU" dirty="0"/>
              <a:t>Доместикация риса</a:t>
            </a:r>
            <a:endParaRPr lang="ru-RU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D0A9D5-3740-4BC6-8872-B3CBC90184D7}"/>
              </a:ext>
            </a:extLst>
          </p:cNvPr>
          <p:cNvSpPr txBox="1"/>
          <p:nvPr/>
        </p:nvSpPr>
        <p:spPr>
          <a:xfrm rot="16200000">
            <a:off x="-2146355" y="3244333"/>
            <a:ext cx="4662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https://pubmed.ncbi.nlm.nih.gov/16527928/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60F14F2-E501-4CAA-8BEB-E56146AE6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25" y="1891154"/>
            <a:ext cx="7229475" cy="2076450"/>
          </a:xfrm>
          <a:prstGeom prst="rect">
            <a:avLst/>
          </a:prstGeom>
        </p:spPr>
      </p:pic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F118EE7D-7311-49AF-B8C8-E3516B1AA565}"/>
              </a:ext>
            </a:extLst>
          </p:cNvPr>
          <p:cNvCxnSpPr>
            <a:cxnSpLocks/>
          </p:cNvCxnSpPr>
          <p:nvPr/>
        </p:nvCxnSpPr>
        <p:spPr>
          <a:xfrm flipH="1">
            <a:off x="5373278" y="1753386"/>
            <a:ext cx="490194" cy="49019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C57FA16-0C61-4421-97EF-88CE95CE350F}"/>
              </a:ext>
            </a:extLst>
          </p:cNvPr>
          <p:cNvSpPr txBox="1"/>
          <p:nvPr/>
        </p:nvSpPr>
        <p:spPr>
          <a:xfrm>
            <a:off x="1028700" y="4364610"/>
            <a:ext cx="7200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Дикий рис – </a:t>
            </a:r>
            <a:r>
              <a:rPr lang="en-US" sz="2800" dirty="0"/>
              <a:t>AA</a:t>
            </a:r>
            <a:r>
              <a:rPr lang="en-US" sz="2800" dirty="0">
                <a:solidFill>
                  <a:srgbClr val="C00000"/>
                </a:solidFill>
              </a:rPr>
              <a:t>G</a:t>
            </a:r>
            <a:r>
              <a:rPr lang="en-US" sz="2800" dirty="0"/>
              <a:t> – </a:t>
            </a:r>
            <a:r>
              <a:rPr lang="ru-RU" sz="2800" dirty="0"/>
              <a:t>лизин</a:t>
            </a:r>
          </a:p>
          <a:p>
            <a:pPr algn="ctr"/>
            <a:r>
              <a:rPr lang="ru-RU" sz="2800" dirty="0"/>
              <a:t>Культурный рис – АА</a:t>
            </a:r>
            <a:r>
              <a:rPr lang="ru-RU" sz="2800" dirty="0">
                <a:solidFill>
                  <a:srgbClr val="C00000"/>
                </a:solidFill>
              </a:rPr>
              <a:t>Т</a:t>
            </a:r>
            <a:r>
              <a:rPr lang="ru-RU" sz="2800" dirty="0"/>
              <a:t> – аспарагин  </a:t>
            </a:r>
          </a:p>
        </p:txBody>
      </p:sp>
      <p:sp>
        <p:nvSpPr>
          <p:cNvPr id="14" name="Номер слайда 13">
            <a:extLst>
              <a:ext uri="{FF2B5EF4-FFF2-40B4-BE49-F238E27FC236}">
                <a16:creationId xmlns:a16="http://schemas.microsoft.com/office/drawing/2014/main" id="{6A6A069A-FEC0-4EBF-8792-7982860BD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415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DEB0FE-03A6-4F6A-9B22-6E31E89CD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DNA-seq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32A42E-6651-457E-9C3D-5D84F64FF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171700"/>
            <a:ext cx="7766508" cy="2531100"/>
          </a:xfrm>
        </p:spPr>
        <p:txBody>
          <a:bodyPr>
            <a:normAutofit/>
          </a:bodyPr>
          <a:lstStyle/>
          <a:p>
            <a:r>
              <a:rPr lang="ru-RU" sz="2400" dirty="0"/>
              <a:t>Изучение отличий образца от </a:t>
            </a:r>
            <a:r>
              <a:rPr lang="ru-RU" sz="2400" dirty="0" err="1"/>
              <a:t>референсного</a:t>
            </a:r>
            <a:r>
              <a:rPr lang="ru-RU" sz="2400" dirty="0"/>
              <a:t> генома</a:t>
            </a:r>
          </a:p>
          <a:p>
            <a:r>
              <a:rPr lang="ru-RU" sz="2400" dirty="0"/>
              <a:t>Можно секвенировать</a:t>
            </a:r>
          </a:p>
          <a:p>
            <a:pPr lvl="1"/>
            <a:r>
              <a:rPr lang="ru-RU" sz="2400" dirty="0"/>
              <a:t>Геном </a:t>
            </a:r>
          </a:p>
          <a:p>
            <a:pPr lvl="1"/>
            <a:r>
              <a:rPr lang="ru-RU" sz="2400" dirty="0"/>
              <a:t>Экзоны мРНК =</a:t>
            </a:r>
            <a:r>
              <a:rPr lang="en-US" sz="2400" dirty="0"/>
              <a:t>&gt;</a:t>
            </a:r>
            <a:r>
              <a:rPr lang="ru-RU" sz="2400" dirty="0"/>
              <a:t> </a:t>
            </a:r>
            <a:r>
              <a:rPr lang="ru-RU" sz="2400" dirty="0" err="1"/>
              <a:t>экзом</a:t>
            </a:r>
            <a:r>
              <a:rPr lang="ru-RU" sz="2400" dirty="0"/>
              <a:t> (</a:t>
            </a:r>
            <a:r>
              <a:rPr lang="en-US" sz="2400" dirty="0"/>
              <a:t>&lt; 2%</a:t>
            </a:r>
            <a:r>
              <a:rPr lang="ru-RU" sz="2400" dirty="0"/>
              <a:t>)</a:t>
            </a:r>
          </a:p>
          <a:p>
            <a:pPr lvl="1"/>
            <a:r>
              <a:rPr lang="ru-RU" sz="2400" dirty="0"/>
              <a:t>Конкретные области или гены</a:t>
            </a:r>
          </a:p>
          <a:p>
            <a:pPr lvl="1"/>
            <a:endParaRPr lang="ru-RU" sz="2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0CC6D78-A616-4B65-B090-BDB45AC58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3933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82B672-3C15-4E5B-856E-623A8FA50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Коллекции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09FFB5-203C-46D9-B63D-7D73BD4C3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hlinkClick r:id="rId2"/>
              </a:rPr>
              <a:t>1000 </a:t>
            </a:r>
            <a:r>
              <a:rPr lang="en-US" dirty="0">
                <a:hlinkClick r:id="rId2"/>
              </a:rPr>
              <a:t>genomes</a:t>
            </a:r>
            <a:r>
              <a:rPr lang="en-US" dirty="0"/>
              <a:t> project</a:t>
            </a:r>
          </a:p>
          <a:p>
            <a:r>
              <a:rPr lang="en-US" dirty="0"/>
              <a:t>The genome aggregation </a:t>
            </a:r>
          </a:p>
          <a:p>
            <a:pPr marL="0" indent="0">
              <a:buNone/>
            </a:pPr>
            <a:r>
              <a:rPr lang="en-US" dirty="0"/>
              <a:t>database (</a:t>
            </a:r>
            <a:r>
              <a:rPr lang="en-US" dirty="0" err="1">
                <a:hlinkClick r:id="rId3"/>
              </a:rPr>
              <a:t>gnomAD</a:t>
            </a:r>
            <a:r>
              <a:rPr lang="en-US" dirty="0"/>
              <a:t>)</a:t>
            </a:r>
          </a:p>
          <a:p>
            <a:r>
              <a:rPr lang="en-US" dirty="0">
                <a:hlinkClick r:id="rId4"/>
              </a:rPr>
              <a:t>100000 genomes</a:t>
            </a:r>
            <a:endParaRPr lang="en-US" dirty="0"/>
          </a:p>
          <a:p>
            <a:r>
              <a:rPr lang="en-US" dirty="0">
                <a:hlinkClick r:id="rId5"/>
              </a:rPr>
              <a:t>UK Biobank</a:t>
            </a:r>
            <a:endParaRPr lang="en-US" dirty="0"/>
          </a:p>
          <a:p>
            <a:r>
              <a:rPr lang="en-US" dirty="0"/>
              <a:t>…</a:t>
            </a:r>
          </a:p>
          <a:p>
            <a:pPr marL="0" indent="0">
              <a:buNone/>
            </a:pPr>
            <a:endParaRPr lang="en-US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2C1674A-65E8-48BD-9658-7235D78E9D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9150" y="1914598"/>
            <a:ext cx="4243959" cy="4173373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2422D4-A324-4E4C-AB0E-827A80849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7762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8ED6E9-1AEE-48CE-936E-3E16F9836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Зачем?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4FBE59-044A-4617-8AD9-E2FB5B02A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Геногеография – изучает географическое распространение генетических признаков живых организмов</a:t>
            </a:r>
          </a:p>
          <a:p>
            <a:r>
              <a:rPr lang="ru-RU" dirty="0"/>
              <a:t>Медицинская геномика – изучает влияние геномных нарушений на развитие наследственных заболеваний</a:t>
            </a:r>
          </a:p>
          <a:p>
            <a:r>
              <a:rPr lang="ru-RU" dirty="0" err="1"/>
              <a:t>Фармакогенетика</a:t>
            </a:r>
            <a:r>
              <a:rPr lang="ru-RU" dirty="0"/>
              <a:t> – изучает генетические особенности человека, влияющие на индивидуальную переносимость лекарственных средств</a:t>
            </a:r>
          </a:p>
          <a:p>
            <a:r>
              <a:rPr lang="ru-RU" dirty="0"/>
              <a:t>…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0E1FD1A-93BF-4810-813D-9226BB99A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5206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BE6DF-054B-43DB-A733-74E14F3E6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Генетика и заболевания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CB6A6A0-0D7E-4368-AD8E-BEB9F6C98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211" y="1949089"/>
            <a:ext cx="7096125" cy="36385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97F1AB-0B61-401D-B023-F8967281623A}"/>
              </a:ext>
            </a:extLst>
          </p:cNvPr>
          <p:cNvSpPr txBox="1"/>
          <p:nvPr/>
        </p:nvSpPr>
        <p:spPr>
          <a:xfrm rot="16200000">
            <a:off x="-1983748" y="3244334"/>
            <a:ext cx="4336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https://www.nature.com/articles/nrg2793</a:t>
            </a:r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CEBD329-791E-4DA6-AE4E-553F833EA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6365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DEB0FE-03A6-4F6A-9B22-6E31E89CD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RNA-seq</a:t>
            </a:r>
            <a:r>
              <a:rPr lang="ru-RU" dirty="0"/>
              <a:t> - Задачи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32A42E-6651-457E-9C3D-5D84F64FF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Экспрессия генов </a:t>
            </a:r>
          </a:p>
          <a:p>
            <a:r>
              <a:rPr lang="ru-RU" dirty="0"/>
              <a:t>Дифференциальная экспрессия генов</a:t>
            </a:r>
          </a:p>
          <a:p>
            <a:r>
              <a:rPr lang="ru-RU" dirty="0"/>
              <a:t>Сплайсинг</a:t>
            </a:r>
          </a:p>
          <a:p>
            <a:r>
              <a:rPr lang="ru-RU" dirty="0"/>
              <a:t>Редактирование РНК</a:t>
            </a:r>
          </a:p>
          <a:p>
            <a:r>
              <a:rPr lang="ru-RU" dirty="0"/>
              <a:t>Сборка </a:t>
            </a:r>
            <a:r>
              <a:rPr lang="ru-RU" dirty="0" err="1"/>
              <a:t>транскриптома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57D97C-36F0-4619-A16E-75C1278C3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2255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0B937D-2797-418B-9F7C-544DFC0B2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мРНК</a:t>
            </a:r>
          </a:p>
        </p:txBody>
      </p:sp>
      <p:pic>
        <p:nvPicPr>
          <p:cNvPr id="4" name="Google Shape;121;p20">
            <a:extLst>
              <a:ext uri="{FF2B5EF4-FFF2-40B4-BE49-F238E27FC236}">
                <a16:creationId xmlns:a16="http://schemas.microsoft.com/office/drawing/2014/main" id="{13F87458-48EC-4F9A-B797-BBDBD04361F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3255"/>
          <a:stretch/>
        </p:blipFill>
        <p:spPr>
          <a:xfrm>
            <a:off x="577195" y="5067187"/>
            <a:ext cx="8551559" cy="1250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22;p20">
            <a:extLst>
              <a:ext uri="{FF2B5EF4-FFF2-40B4-BE49-F238E27FC236}">
                <a16:creationId xmlns:a16="http://schemas.microsoft.com/office/drawing/2014/main" id="{DFE49571-8364-4932-8821-605F2BB009B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537" y="1582997"/>
            <a:ext cx="4304400" cy="31313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23;p20">
            <a:extLst>
              <a:ext uri="{FF2B5EF4-FFF2-40B4-BE49-F238E27FC236}">
                <a16:creationId xmlns:a16="http://schemas.microsoft.com/office/drawing/2014/main" id="{36A4EB88-F3A0-4266-B834-4C5E66DD3AE8}"/>
              </a:ext>
            </a:extLst>
          </p:cNvPr>
          <p:cNvSpPr txBox="1"/>
          <p:nvPr/>
        </p:nvSpPr>
        <p:spPr>
          <a:xfrm>
            <a:off x="159150" y="1906967"/>
            <a:ext cx="703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" name="Google Shape;124;p20">
            <a:extLst>
              <a:ext uri="{FF2B5EF4-FFF2-40B4-BE49-F238E27FC236}">
                <a16:creationId xmlns:a16="http://schemas.microsoft.com/office/drawing/2014/main" id="{0CD766F4-20F5-4660-B99A-10548F532B46}"/>
              </a:ext>
            </a:extLst>
          </p:cNvPr>
          <p:cNvSpPr txBox="1"/>
          <p:nvPr/>
        </p:nvSpPr>
        <p:spPr>
          <a:xfrm>
            <a:off x="5333100" y="1609900"/>
            <a:ext cx="4407300" cy="16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>
                <a:latin typeface="Open Sans"/>
                <a:ea typeface="Open Sans"/>
                <a:cs typeface="Open Sans"/>
                <a:sym typeface="Open Sans"/>
              </a:rPr>
              <a:t>Транскрипционный профиль белок-кодирующих генов </a:t>
            </a:r>
            <a:endParaRPr sz="19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>
                <a:latin typeface="Open Sans"/>
                <a:ea typeface="Open Sans"/>
                <a:cs typeface="Open Sans"/>
                <a:sym typeface="Open Sans"/>
              </a:rPr>
              <a:t>Можем косвенно судить о концентрации белков</a:t>
            </a:r>
            <a:endParaRPr sz="19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" name="Google Shape;125;p20">
            <a:extLst>
              <a:ext uri="{FF2B5EF4-FFF2-40B4-BE49-F238E27FC236}">
                <a16:creationId xmlns:a16="http://schemas.microsoft.com/office/drawing/2014/main" id="{F048F93B-ED75-4F15-8A49-C26BCCC5D2FA}"/>
              </a:ext>
            </a:extLst>
          </p:cNvPr>
          <p:cNvSpPr txBox="1"/>
          <p:nvPr/>
        </p:nvSpPr>
        <p:spPr>
          <a:xfrm>
            <a:off x="497192" y="6317929"/>
            <a:ext cx="8551558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On the Dependency of Cellular Protein Levels on mRNA Abundance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" name="Google Shape;126;p20">
            <a:extLst>
              <a:ext uri="{FF2B5EF4-FFF2-40B4-BE49-F238E27FC236}">
                <a16:creationId xmlns:a16="http://schemas.microsoft.com/office/drawing/2014/main" id="{48436305-5D2F-4AFE-9FD1-289D3DFC5D14}"/>
              </a:ext>
            </a:extLst>
          </p:cNvPr>
          <p:cNvSpPr txBox="1"/>
          <p:nvPr/>
        </p:nvSpPr>
        <p:spPr>
          <a:xfrm>
            <a:off x="5023629" y="3464306"/>
            <a:ext cx="4120371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A deep proteome and transcriptome abundance atlas of 29 healthy human tissues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" name="Google Shape;123;p20">
            <a:extLst>
              <a:ext uri="{FF2B5EF4-FFF2-40B4-BE49-F238E27FC236}">
                <a16:creationId xmlns:a16="http://schemas.microsoft.com/office/drawing/2014/main" id="{A87EC67E-F5CF-4F3A-8758-8B4F869F42A8}"/>
              </a:ext>
            </a:extLst>
          </p:cNvPr>
          <p:cNvSpPr txBox="1"/>
          <p:nvPr/>
        </p:nvSpPr>
        <p:spPr>
          <a:xfrm>
            <a:off x="152401" y="1906967"/>
            <a:ext cx="703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72419EA7-D380-4FB1-B9FA-3753614F3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4916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FEDE4E-CF28-409E-AAA4-982654362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Дифференциальная экспрессия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93F161-7959-4B9C-9EF8-8A7F4F2EE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2950543"/>
            <a:ext cx="3781275" cy="269611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FE43AC-DF96-47C0-B434-5004971E6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7212" y="2950543"/>
            <a:ext cx="3708582" cy="26961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EAF08F-5E37-409D-92A9-145B0C9DABAD}"/>
              </a:ext>
            </a:extLst>
          </p:cNvPr>
          <p:cNvSpPr txBox="1"/>
          <p:nvPr/>
        </p:nvSpPr>
        <p:spPr>
          <a:xfrm rot="16200000">
            <a:off x="-3015633" y="3259723"/>
            <a:ext cx="64005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hlinkClick r:id="rId4"/>
              </a:rPr>
              <a:t>https://www.cell.com/current-biology/fulltext/S0960-9822(21)01507-4</a:t>
            </a:r>
            <a:endParaRPr lang="ru-RU" sz="1600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70F67E2-5282-49BE-9548-254F1A979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27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CEE5DE-F7B7-40B7-AFE5-DFE0A6B10DC9}"/>
              </a:ext>
            </a:extLst>
          </p:cNvPr>
          <p:cNvSpPr txBox="1"/>
          <p:nvPr/>
        </p:nvSpPr>
        <p:spPr>
          <a:xfrm>
            <a:off x="1028700" y="1753386"/>
            <a:ext cx="76470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Interspecies transcriptomics identify genes that</a:t>
            </a:r>
            <a:r>
              <a:rPr lang="ru-RU" sz="2400" dirty="0"/>
              <a:t> </a:t>
            </a:r>
            <a:r>
              <a:rPr lang="en-US" sz="2400" dirty="0"/>
              <a:t>underlie disproportionate foot growth in jerboas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455664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04E990-7AAC-4632-A25D-5D967C5D9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Альтернативный сплайсинг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D5E423-F2E8-44BF-8BE3-A722D212C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28</a:t>
            </a:fld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1B30518-5B68-464A-B873-035111C9C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974192"/>
            <a:ext cx="7300226" cy="40255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5C0680-ABE5-46D5-9DE6-43F6C5E6BC1A}"/>
              </a:ext>
            </a:extLst>
          </p:cNvPr>
          <p:cNvSpPr txBox="1"/>
          <p:nvPr/>
        </p:nvSpPr>
        <p:spPr>
          <a:xfrm rot="16200000">
            <a:off x="-3081542" y="3290501"/>
            <a:ext cx="6583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https://www.ncbi.nlm.nih.gov/Class/MLACourse/Modules/MolBioReview/alternative_splicing.html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3632689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D4147B-4E12-4D84-8C51-3928857EF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Редактирование РНК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6BFB9F6-2FA7-4D73-9F7E-D74A419A30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74"/>
          <a:stretch/>
        </p:blipFill>
        <p:spPr bwMode="auto">
          <a:xfrm>
            <a:off x="1829978" y="1832335"/>
            <a:ext cx="5598343" cy="441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8501E8-AA4A-4390-9603-2C9DD97B7DF2}"/>
              </a:ext>
            </a:extLst>
          </p:cNvPr>
          <p:cNvSpPr txBox="1"/>
          <p:nvPr/>
        </p:nvSpPr>
        <p:spPr>
          <a:xfrm rot="16200000">
            <a:off x="-3237873" y="3275112"/>
            <a:ext cx="6783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3"/>
              </a:rPr>
              <a:t>https://basicmedicalkey.com/pharmacology-of-cholesterol-and-lipoprotein-metabolism/</a:t>
            </a:r>
            <a:endParaRPr lang="ru-RU" sz="140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7C7B67-CA68-4FD7-B4EA-D74630EE7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547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72A224-7564-40E1-B91B-CA4C4DBBB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Метод «терминаторов»</a:t>
            </a:r>
            <a:br>
              <a:rPr lang="ru-RU" dirty="0"/>
            </a:br>
            <a:r>
              <a:rPr lang="ru-RU" sz="3200" dirty="0"/>
              <a:t>секвенирование ДНК по </a:t>
            </a:r>
            <a:r>
              <a:rPr lang="ru-RU" sz="3200" dirty="0" err="1"/>
              <a:t>Сэнгеру</a:t>
            </a:r>
            <a:r>
              <a:rPr lang="ru-RU" sz="3200" dirty="0"/>
              <a:t> – 1977г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0F1D0D-FC27-492C-B40A-D9038391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Рисунок 4" descr="0_76a24_aa49a729_XL.jpg">
            <a:extLst>
              <a:ext uri="{FF2B5EF4-FFF2-40B4-BE49-F238E27FC236}">
                <a16:creationId xmlns:a16="http://schemas.microsoft.com/office/drawing/2014/main" id="{66C7A945-E529-49C2-BBAD-F43E4D4BC66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3641" y="2313102"/>
            <a:ext cx="5678545" cy="349380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91CEE35-EFB5-4053-B745-4DF13A4BC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597" y="2042168"/>
            <a:ext cx="3192403" cy="402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8554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DEB0FE-03A6-4F6A-9B22-6E31E89CD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CAGE</a:t>
            </a:r>
            <a:r>
              <a:rPr lang="ru-RU" dirty="0"/>
              <a:t> </a:t>
            </a:r>
            <a:br>
              <a:rPr lang="ru-RU" dirty="0"/>
            </a:br>
            <a:r>
              <a:rPr lang="ru-RU" sz="4000" dirty="0"/>
              <a:t>уточнение старта транскрипции</a:t>
            </a:r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B74FFE0-4DD1-4BE5-AB6E-521EB9BA77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158" b="46067"/>
          <a:stretch/>
        </p:blipFill>
        <p:spPr bwMode="auto">
          <a:xfrm>
            <a:off x="751468" y="2171700"/>
            <a:ext cx="3914152" cy="385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7370754-65E1-4F9A-844D-0D05789E03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33" r="56158"/>
          <a:stretch/>
        </p:blipFill>
        <p:spPr bwMode="auto">
          <a:xfrm>
            <a:off x="4665619" y="2491031"/>
            <a:ext cx="4202541" cy="353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497CD3-48CC-4CBE-8EA9-EBC916EAF427}"/>
              </a:ext>
            </a:extLst>
          </p:cNvPr>
          <p:cNvSpPr txBox="1"/>
          <p:nvPr/>
        </p:nvSpPr>
        <p:spPr>
          <a:xfrm rot="16200000">
            <a:off x="-1013739" y="3244334"/>
            <a:ext cx="2396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https://cage-seq.com/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B9396C-0DD7-49F1-8197-F180261AD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2827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DEB0FE-03A6-4F6A-9B22-6E31E89CD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Укладка ДНК в ядре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6AB04C6-C0AC-4198-93BB-FCDB66AA7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746" y="1692935"/>
            <a:ext cx="8294998" cy="44874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5C4655-0D31-43C8-9726-6B2FD4905BEE}"/>
              </a:ext>
            </a:extLst>
          </p:cNvPr>
          <p:cNvSpPr txBox="1"/>
          <p:nvPr/>
        </p:nvSpPr>
        <p:spPr>
          <a:xfrm rot="16200000">
            <a:off x="-2155494" y="3244334"/>
            <a:ext cx="4680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https://pubmed.ncbi.nlm.nih.gov/33854505/</a:t>
            </a: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07A5B21-1F87-4C4F-8214-B55DF749A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561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DEB0FE-03A6-4F6A-9B22-6E31E89CD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Hi-C</a:t>
            </a:r>
            <a:r>
              <a:rPr lang="ru-RU" dirty="0"/>
              <a:t> - ДНК+ДНК</a:t>
            </a:r>
            <a:br>
              <a:rPr lang="ru-RU" dirty="0"/>
            </a:br>
            <a:r>
              <a:rPr lang="ru-RU" sz="3600" dirty="0"/>
              <a:t>определение 3</a:t>
            </a:r>
            <a:r>
              <a:rPr lang="en-US" sz="3600" dirty="0"/>
              <a:t>D</a:t>
            </a:r>
            <a:r>
              <a:rPr lang="ru-RU" sz="3600" dirty="0"/>
              <a:t>-структуры хроматина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6AE058-763B-4712-97FC-CDA216FB5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843" y="2363054"/>
            <a:ext cx="7645040" cy="31122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9CA780-5619-4CE0-BFCA-F62FF1D090AE}"/>
              </a:ext>
            </a:extLst>
          </p:cNvPr>
          <p:cNvSpPr txBox="1"/>
          <p:nvPr/>
        </p:nvSpPr>
        <p:spPr>
          <a:xfrm rot="16200000">
            <a:off x="-2140554" y="2945494"/>
            <a:ext cx="4650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https://pubmed.ncbi.nlm.nih.gov/20461051/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5B85028-CBA8-48C3-9E43-AD30AFEFF4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909"/>
          <a:stretch/>
        </p:blipFill>
        <p:spPr>
          <a:xfrm>
            <a:off x="6975835" y="4496586"/>
            <a:ext cx="2034961" cy="2079211"/>
          </a:xfrm>
          <a:prstGeom prst="rect">
            <a:avLst/>
          </a:prstGeom>
        </p:spPr>
      </p:pic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1D82DBC-4320-4A96-AE78-CD0028770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7666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77E066-A962-45C8-B320-E022EB185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121335"/>
            <a:ext cx="7200900" cy="1485900"/>
          </a:xfrm>
        </p:spPr>
        <p:txBody>
          <a:bodyPr>
            <a:normAutofit/>
          </a:bodyPr>
          <a:lstStyle/>
          <a:p>
            <a:r>
              <a:rPr lang="en-US" sz="4000" dirty="0"/>
              <a:t>ATAC-seq</a:t>
            </a:r>
            <a:r>
              <a:rPr lang="ru-RU" sz="4000" dirty="0"/>
              <a:t> - доступный хроматин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ED7F32-896F-433A-AA06-D449D11F9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303" y="4229709"/>
            <a:ext cx="8295587" cy="25069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0E701C-BCC4-43E7-9A56-D5E409E6BAA2}"/>
              </a:ext>
            </a:extLst>
          </p:cNvPr>
          <p:cNvSpPr txBox="1"/>
          <p:nvPr/>
        </p:nvSpPr>
        <p:spPr>
          <a:xfrm rot="16200000">
            <a:off x="-3078631" y="3275112"/>
            <a:ext cx="64650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3"/>
              </a:rPr>
              <a:t>https://genomebiology.biomedcentral.com/articles/10.1186/s13059-020-1929-3</a:t>
            </a:r>
            <a:endParaRPr lang="ru-RU" sz="14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A7C1A0D-7DDA-4E5E-911D-22B8371855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303" y="971788"/>
            <a:ext cx="3815696" cy="30106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81B465-4889-43F1-BDD0-C9438F7B302D}"/>
              </a:ext>
            </a:extLst>
          </p:cNvPr>
          <p:cNvSpPr txBox="1"/>
          <p:nvPr/>
        </p:nvSpPr>
        <p:spPr>
          <a:xfrm>
            <a:off x="593888" y="3921932"/>
            <a:ext cx="3462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5"/>
              </a:rPr>
              <a:t>https://www.activemotif.com/blog-atac-seq</a:t>
            </a:r>
            <a:endParaRPr lang="ru-RU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ADBE09-07F1-4F84-922A-F8C250F9E669}"/>
              </a:ext>
            </a:extLst>
          </p:cNvPr>
          <p:cNvSpPr txBox="1"/>
          <p:nvPr/>
        </p:nvSpPr>
        <p:spPr>
          <a:xfrm>
            <a:off x="4787246" y="1441144"/>
            <a:ext cx="41605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Высокоактивная </a:t>
            </a:r>
            <a:r>
              <a:rPr lang="ru-RU" dirty="0" err="1"/>
              <a:t>транспозаза</a:t>
            </a:r>
            <a:r>
              <a:rPr lang="ru-RU" dirty="0"/>
              <a:t> </a:t>
            </a:r>
            <a:r>
              <a:rPr lang="en-US" dirty="0"/>
              <a:t>Tn5</a:t>
            </a:r>
            <a:r>
              <a:rPr lang="ru-RU" dirty="0"/>
              <a:t> вносит двуцепочечные разрывы в открытые участки хроматина и вставляет в области разрывов адаптеры для секвенирования</a:t>
            </a:r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D6AE1D44-6CA1-4B27-A6E8-BD00211AD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3970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CF9931-56C9-401B-8820-F9E9AB677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MARIO</a:t>
            </a:r>
            <a:r>
              <a:rPr lang="ru-RU" dirty="0"/>
              <a:t> – РНК+РНК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E32B29-D91F-45D3-902A-6DBD4CE26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5757" y="1358058"/>
            <a:ext cx="4543211" cy="34963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91C05A-DA59-40F2-911C-E0DEF190014E}"/>
              </a:ext>
            </a:extLst>
          </p:cNvPr>
          <p:cNvSpPr txBox="1"/>
          <p:nvPr/>
        </p:nvSpPr>
        <p:spPr>
          <a:xfrm rot="16200000">
            <a:off x="-2504308" y="3244333"/>
            <a:ext cx="5377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https://www.nature.com/articles/ncomms12023.pdf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4B2492-27CD-402D-8BBB-9AE9ECED0676}"/>
              </a:ext>
            </a:extLst>
          </p:cNvPr>
          <p:cNvSpPr txBox="1"/>
          <p:nvPr/>
        </p:nvSpPr>
        <p:spPr>
          <a:xfrm>
            <a:off x="742179" y="4549676"/>
            <a:ext cx="63442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Both"/>
            </a:pPr>
            <a:r>
              <a:rPr lang="en-US" dirty="0"/>
              <a:t>cross-linking RNAs to proteins; </a:t>
            </a:r>
            <a:endParaRPr lang="ru-RU" dirty="0"/>
          </a:p>
          <a:p>
            <a:pPr marL="342900" indent="-342900">
              <a:buAutoNum type="arabicParenBoth"/>
            </a:pPr>
            <a:r>
              <a:rPr lang="en-US" dirty="0"/>
              <a:t>RNA fragmentation, protein denaturing and </a:t>
            </a:r>
            <a:r>
              <a:rPr lang="en-US" dirty="0" err="1"/>
              <a:t>biotinylation</a:t>
            </a:r>
            <a:r>
              <a:rPr lang="en-US" dirty="0"/>
              <a:t>; </a:t>
            </a:r>
            <a:endParaRPr lang="ru-RU" dirty="0"/>
          </a:p>
          <a:p>
            <a:pPr marL="342900" indent="-342900">
              <a:buAutoNum type="arabicParenBoth"/>
            </a:pPr>
            <a:r>
              <a:rPr lang="en-US" dirty="0"/>
              <a:t>immobilization of RNA-binding proteins at low density; </a:t>
            </a:r>
            <a:endParaRPr lang="ru-RU" dirty="0"/>
          </a:p>
          <a:p>
            <a:pPr marL="342900" indent="-342900">
              <a:buAutoNum type="arabicParenBoth"/>
            </a:pPr>
            <a:r>
              <a:rPr lang="en-US" dirty="0"/>
              <a:t>ligation of a biotinylated RNA linker; </a:t>
            </a:r>
            <a:endParaRPr lang="ru-RU" dirty="0"/>
          </a:p>
          <a:p>
            <a:pPr marL="342900" indent="-342900">
              <a:buAutoNum type="arabicParenBoth"/>
            </a:pPr>
            <a:r>
              <a:rPr lang="en-US" dirty="0"/>
              <a:t>proximity ligation under a dilute condition; </a:t>
            </a:r>
            <a:endParaRPr lang="ru-RU" dirty="0"/>
          </a:p>
          <a:p>
            <a:pPr marL="342900" indent="-342900">
              <a:buAutoNum type="arabicParenBoth"/>
            </a:pPr>
            <a:r>
              <a:rPr lang="en-US" dirty="0"/>
              <a:t>RNA purification and RT; </a:t>
            </a:r>
            <a:endParaRPr lang="ru-RU" dirty="0"/>
          </a:p>
          <a:p>
            <a:pPr marL="342900" indent="-342900">
              <a:buAutoNum type="arabicParenBoth"/>
            </a:pPr>
            <a:r>
              <a:rPr lang="en-US" dirty="0"/>
              <a:t>biotin pull-down; </a:t>
            </a:r>
            <a:endParaRPr lang="ru-RU" dirty="0"/>
          </a:p>
          <a:p>
            <a:pPr marL="342900" indent="-342900">
              <a:buAutoNum type="arabicParenBoth"/>
            </a:pPr>
            <a:r>
              <a:rPr lang="en-US" dirty="0"/>
              <a:t>construction of sequencing library</a:t>
            </a:r>
            <a:endParaRPr lang="ru-RU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AA35F3DD-EA96-4A6B-98AF-7B8DA2E58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4666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DEB0FE-03A6-4F6A-9B22-6E31E89CD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Chip-seq</a:t>
            </a:r>
            <a:r>
              <a:rPr lang="ru-RU" dirty="0"/>
              <a:t> – </a:t>
            </a:r>
            <a:r>
              <a:rPr lang="ru-RU" dirty="0" err="1"/>
              <a:t>ДНК+белок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0097D9-7068-4B77-BC7A-21108EEB9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557580"/>
            <a:ext cx="5696465" cy="42138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F9D02A-96E2-4AD5-95A4-0C621FB26602}"/>
              </a:ext>
            </a:extLst>
          </p:cNvPr>
          <p:cNvSpPr txBox="1"/>
          <p:nvPr/>
        </p:nvSpPr>
        <p:spPr>
          <a:xfrm rot="16200000">
            <a:off x="-2157739" y="3244333"/>
            <a:ext cx="4684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https://www.nature.com/articles/nmeth.f.247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7C8AEA-4D14-4B58-9637-2177079CFFB0}"/>
              </a:ext>
            </a:extLst>
          </p:cNvPr>
          <p:cNvSpPr txBox="1"/>
          <p:nvPr/>
        </p:nvSpPr>
        <p:spPr>
          <a:xfrm>
            <a:off x="1028700" y="5891750"/>
            <a:ext cx="7766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Антитела специфичны к одному белку =</a:t>
            </a:r>
            <a:r>
              <a:rPr lang="en-US" dirty="0"/>
              <a:t>&gt;</a:t>
            </a:r>
            <a:r>
              <a:rPr lang="ru-RU" dirty="0"/>
              <a:t> за один эксперимент устанавливаем сайты связывания по всему геному, но для одного белка </a:t>
            </a:r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C446856A-1E43-4266-A1A2-A64114FF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5383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DEB0FE-03A6-4F6A-9B22-6E31E89CD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eClip</a:t>
            </a:r>
            <a:r>
              <a:rPr lang="en-US" dirty="0"/>
              <a:t> – </a:t>
            </a:r>
            <a:r>
              <a:rPr lang="ru-RU" dirty="0" err="1"/>
              <a:t>РНК+белок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3704FD-C8BF-4C20-A311-DC08F09C0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3059" y="1428750"/>
            <a:ext cx="3272181" cy="53693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F7589B-111F-46C0-A652-83D78A2D60DF}"/>
              </a:ext>
            </a:extLst>
          </p:cNvPr>
          <p:cNvSpPr txBox="1"/>
          <p:nvPr/>
        </p:nvSpPr>
        <p:spPr>
          <a:xfrm rot="16200000">
            <a:off x="-2353626" y="3244333"/>
            <a:ext cx="5076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https://www.nature.com/articles/nmeth.3810.pdf</a:t>
            </a: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8D3DE6-C202-4137-B26C-D2139F168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3470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54518-BD44-4DC8-91E4-C348CB2EE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RAP-seq – </a:t>
            </a:r>
            <a:r>
              <a:rPr lang="ru-RU" dirty="0"/>
              <a:t>РНК+ДНК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C2E252-C9F9-47E4-B3A6-877EC2FC2D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972" b="12688"/>
          <a:stretch/>
        </p:blipFill>
        <p:spPr>
          <a:xfrm>
            <a:off x="914400" y="1715678"/>
            <a:ext cx="3335410" cy="434953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F445349-8CDF-495B-8D65-71BB91E10C22}"/>
              </a:ext>
            </a:extLst>
          </p:cNvPr>
          <p:cNvSpPr/>
          <p:nvPr/>
        </p:nvSpPr>
        <p:spPr>
          <a:xfrm>
            <a:off x="1028700" y="1715678"/>
            <a:ext cx="262772" cy="245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187B37-7A9B-48A2-970E-D4E88EB6D055}"/>
              </a:ext>
            </a:extLst>
          </p:cNvPr>
          <p:cNvSpPr txBox="1"/>
          <p:nvPr/>
        </p:nvSpPr>
        <p:spPr>
          <a:xfrm>
            <a:off x="4402318" y="1960775"/>
            <a:ext cx="45248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Для одной заранее (!) известной РНК устанавливаем локусы взаимодействия с хроматином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2D773C-9A95-4F81-A58D-5C4AAB589328}"/>
              </a:ext>
            </a:extLst>
          </p:cNvPr>
          <p:cNvSpPr txBox="1"/>
          <p:nvPr/>
        </p:nvSpPr>
        <p:spPr>
          <a:xfrm rot="16200000">
            <a:off x="-2718179" y="3015919"/>
            <a:ext cx="5729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https://www.science.org/doi/10.1126/science.1237973</a:t>
            </a:r>
            <a:endParaRPr lang="ru-RU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2EB63EE7-FA4A-461C-A3B3-913E97280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8117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8FA55E-3246-4D08-AC99-96489CAA3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Red-C – </a:t>
            </a:r>
            <a:r>
              <a:rPr lang="ru-RU" dirty="0"/>
              <a:t>РНК+ДНК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3D91AD-09B6-4E9C-AFDD-11B9B723A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746383"/>
            <a:ext cx="4429125" cy="45243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F8CEDC-5139-4422-86DA-1B7C1AC930A6}"/>
              </a:ext>
            </a:extLst>
          </p:cNvPr>
          <p:cNvSpPr txBox="1"/>
          <p:nvPr/>
        </p:nvSpPr>
        <p:spPr>
          <a:xfrm>
            <a:off x="5457825" y="2283595"/>
            <a:ext cx="3551421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Для всех РНК, независимо от типа и длины, устанавливаем все локусы взаимодействия с хроматином</a:t>
            </a:r>
            <a:endParaRPr lang="en-US" sz="2000" dirty="0"/>
          </a:p>
          <a:p>
            <a:endParaRPr lang="en-US" dirty="0"/>
          </a:p>
          <a:p>
            <a:r>
              <a:rPr lang="ru-RU" dirty="0"/>
              <a:t>Есть другие методы: </a:t>
            </a:r>
            <a:r>
              <a:rPr lang="en-US" dirty="0"/>
              <a:t>GRID-seq, RADICL-seq, …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4858F6-3CD1-48BE-B704-216992B8C581}"/>
              </a:ext>
            </a:extLst>
          </p:cNvPr>
          <p:cNvSpPr txBox="1"/>
          <p:nvPr/>
        </p:nvSpPr>
        <p:spPr>
          <a:xfrm rot="16200000">
            <a:off x="-2142926" y="3244334"/>
            <a:ext cx="465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https://pubmed.ncbi.nlm.nih.gov/32479626/</a:t>
            </a: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F1FA46-7B12-48BB-BC4D-67DC73CCA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518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4352AE-C5CB-4DF3-8D67-EDFDE608D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297" y="233312"/>
            <a:ext cx="7200900" cy="1485900"/>
          </a:xfrm>
        </p:spPr>
        <p:txBody>
          <a:bodyPr/>
          <a:lstStyle/>
          <a:p>
            <a:r>
              <a:rPr lang="en-US" dirty="0"/>
              <a:t>RD-SPRITE – </a:t>
            </a:r>
            <a:r>
              <a:rPr lang="ru-RU" dirty="0"/>
              <a:t>РНК+ДНК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748AEB2-7B2D-4D74-B724-8A2F085CC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39</a:t>
            </a:fld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35ED47-2211-43B4-9487-F6443016B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584" y="1039266"/>
            <a:ext cx="3684703" cy="364143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717D51B-FDF0-4E5C-9332-3A6990E73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08" y="4746695"/>
            <a:ext cx="8183055" cy="17407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F0B103-CEE3-4E20-8D44-9695FE8191D8}"/>
              </a:ext>
            </a:extLst>
          </p:cNvPr>
          <p:cNvSpPr txBox="1"/>
          <p:nvPr/>
        </p:nvSpPr>
        <p:spPr>
          <a:xfrm rot="16200000">
            <a:off x="-2187387" y="3244334"/>
            <a:ext cx="4665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https://pubmed.ncbi.nlm.nih.gov/34739832/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67A1A5-DB03-4AE4-9A9F-C9254EAB32C1}"/>
              </a:ext>
            </a:extLst>
          </p:cNvPr>
          <p:cNvSpPr txBox="1"/>
          <p:nvPr/>
        </p:nvSpPr>
        <p:spPr>
          <a:xfrm>
            <a:off x="4572000" y="1225485"/>
            <a:ext cx="43174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Можно детектировать крупные макромолекулярные комплексы, ядерные структуры</a:t>
            </a:r>
          </a:p>
          <a:p>
            <a:endParaRPr lang="ru-RU" sz="2000" dirty="0"/>
          </a:p>
          <a:p>
            <a:r>
              <a:rPr lang="ru-RU" sz="2000" dirty="0"/>
              <a:t>Нет стадии </a:t>
            </a:r>
            <a:r>
              <a:rPr lang="ru-RU" sz="2000" dirty="0" err="1"/>
              <a:t>лигирования</a:t>
            </a:r>
            <a:r>
              <a:rPr lang="ru-RU" sz="2000" dirty="0"/>
              <a:t> близко расположенных молекул </a:t>
            </a:r>
          </a:p>
        </p:txBody>
      </p:sp>
    </p:spTree>
    <p:extLst>
      <p:ext uri="{BB962C8B-B14F-4D97-AF65-F5344CB8AC3E}">
        <p14:creationId xmlns:p14="http://schemas.microsoft.com/office/powerpoint/2010/main" val="366631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55422A-6440-4DBA-85EE-683B6B1B6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 «терминаторов»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DC0874-E828-4715-9B8C-0CE84AD38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23CB118-2AFC-4DD6-B5C8-EC25F40693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97" t="1924" r="3078"/>
          <a:stretch/>
        </p:blipFill>
        <p:spPr>
          <a:xfrm>
            <a:off x="914400" y="1630833"/>
            <a:ext cx="3280528" cy="432547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5D63F3E-9286-4AEF-BA3F-D8580628B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8392" y="1630833"/>
            <a:ext cx="3154948" cy="4325479"/>
          </a:xfrm>
          <a:prstGeom prst="rect">
            <a:avLst/>
          </a:prstGeom>
        </p:spPr>
      </p:pic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4A9E21B2-45F7-46F7-91F8-F91C8283AAFA}"/>
              </a:ext>
            </a:extLst>
          </p:cNvPr>
          <p:cNvSpPr/>
          <p:nvPr/>
        </p:nvSpPr>
        <p:spPr>
          <a:xfrm>
            <a:off x="4369325" y="3841424"/>
            <a:ext cx="1159497" cy="6693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Стало</a:t>
            </a:r>
          </a:p>
        </p:txBody>
      </p:sp>
      <p:sp>
        <p:nvSpPr>
          <p:cNvPr id="9" name="Стрелка: влево 8">
            <a:extLst>
              <a:ext uri="{FF2B5EF4-FFF2-40B4-BE49-F238E27FC236}">
                <a16:creationId xmlns:a16="http://schemas.microsoft.com/office/drawing/2014/main" id="{CC9E8B5B-13EE-43CB-88F0-33E93A5D60D1}"/>
              </a:ext>
            </a:extLst>
          </p:cNvPr>
          <p:cNvSpPr/>
          <p:nvPr/>
        </p:nvSpPr>
        <p:spPr>
          <a:xfrm>
            <a:off x="4294497" y="2461575"/>
            <a:ext cx="1159497" cy="66930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Было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3F12E3-791E-4F88-9315-430C19F035EB}"/>
              </a:ext>
            </a:extLst>
          </p:cNvPr>
          <p:cNvSpPr txBox="1"/>
          <p:nvPr/>
        </p:nvSpPr>
        <p:spPr>
          <a:xfrm>
            <a:off x="5628392" y="5987534"/>
            <a:ext cx="3154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«Золотой стандарт»</a:t>
            </a:r>
          </a:p>
          <a:p>
            <a:r>
              <a:rPr lang="en-US" dirty="0"/>
              <a:t>~</a:t>
            </a:r>
            <a:r>
              <a:rPr lang="ru-RU" dirty="0"/>
              <a:t> 1000 </a:t>
            </a:r>
            <a:r>
              <a:rPr lang="ru-RU" dirty="0" err="1"/>
              <a:t>п.н</a:t>
            </a:r>
            <a:r>
              <a:rPr lang="ru-RU" dirty="0"/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178C13-5E3E-482F-9620-72C4B6D5D02C}"/>
              </a:ext>
            </a:extLst>
          </p:cNvPr>
          <p:cNvSpPr txBox="1"/>
          <p:nvPr/>
        </p:nvSpPr>
        <p:spPr>
          <a:xfrm>
            <a:off x="663641" y="6084054"/>
            <a:ext cx="4115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hlinkClick r:id="rId4"/>
              </a:rPr>
              <a:t>Секвенирование нуклеиновых кислот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60627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DEB0FE-03A6-4F6A-9B22-6E31E89CD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enSEQlopedia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32A42E-6651-457E-9C3D-5D84F64FF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http://enseqlopedia.com/enseqlopedia/</a:t>
            </a:r>
            <a:endParaRPr lang="en-US" dirty="0"/>
          </a:p>
          <a:p>
            <a:r>
              <a:rPr lang="ru-RU" dirty="0"/>
              <a:t>Описание большого количества протоколов</a:t>
            </a:r>
          </a:p>
          <a:p>
            <a:r>
              <a:rPr lang="ru-RU" dirty="0"/>
              <a:t>Есть далеко не все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9620114-D204-4BBF-A819-99FAF3AFF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2500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3A3BBA-6C5B-4684-8042-C500A3CE0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 еще есть </a:t>
            </a:r>
            <a:r>
              <a:rPr lang="en-US" dirty="0"/>
              <a:t>single cell </a:t>
            </a:r>
            <a:r>
              <a:rPr lang="ru-RU" dirty="0"/>
              <a:t>методы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E55008-9328-4A40-8958-335E53407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37" y="2035077"/>
            <a:ext cx="8229600" cy="41371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FB114A-B913-4D6E-A53D-AEAC6FB8FFB9}"/>
              </a:ext>
            </a:extLst>
          </p:cNvPr>
          <p:cNvSpPr txBox="1"/>
          <p:nvPr/>
        </p:nvSpPr>
        <p:spPr>
          <a:xfrm rot="16200000">
            <a:off x="-2724625" y="3244333"/>
            <a:ext cx="5818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https://www.nature.com/articles/s41576-019-0093-7.pdf</a:t>
            </a: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A83B91-FF0C-4310-8976-F59FAC7D5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2472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1B79D2-57A0-42F7-8F46-50EA9209F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Важно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287517-0136-445D-9267-EF26F8169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 всех методов есть свои ограничения, особенности, «подводные камни», источники «шума», вариации протокола</a:t>
            </a:r>
          </a:p>
          <a:p>
            <a:r>
              <a:rPr lang="ru-RU" dirty="0"/>
              <a:t>Необходимо понимать природу данных (организм, ткань, клеточная линия, процесс выделения и обработки)</a:t>
            </a:r>
          </a:p>
          <a:p>
            <a:r>
              <a:rPr lang="ru-RU" dirty="0"/>
              <a:t>Разобраться во всех этапах пробоподготовки и контролях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BE3BB49-4857-42AE-AAE0-28D8DE63C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6061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1B79D2-57A0-42F7-8F46-50EA9209F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обрабатывать данные?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287517-0136-445D-9267-EF26F8169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Говорим только о </a:t>
            </a:r>
            <a:r>
              <a:rPr lang="en-US" dirty="0"/>
              <a:t>Illumina</a:t>
            </a:r>
            <a:endParaRPr lang="ru-RU" dirty="0"/>
          </a:p>
          <a:p>
            <a:r>
              <a:rPr lang="ru-RU" dirty="0"/>
              <a:t>В любом случае получаем чтения или «риды»</a:t>
            </a:r>
          </a:p>
          <a:p>
            <a:r>
              <a:rPr lang="ru-RU" dirty="0"/>
              <a:t>Для каждого типа секвенирования разрабатывают свой подход </a:t>
            </a:r>
            <a:r>
              <a:rPr lang="ru-RU" dirty="0" err="1"/>
              <a:t>биоинформатической</a:t>
            </a:r>
            <a:r>
              <a:rPr lang="ru-RU" dirty="0"/>
              <a:t> обработки</a:t>
            </a:r>
          </a:p>
          <a:p>
            <a:r>
              <a:rPr lang="ru-RU" dirty="0"/>
              <a:t>Есть общие шаги в обработке чтений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B1C3F9F-BB52-43C3-B6AE-ACB95DE7C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744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A3E0E6-3089-4470-9DC6-2BC892174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Всегда нужно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191187-B094-40D2-9D77-E8A79E1BC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699" y="2286000"/>
            <a:ext cx="7936192" cy="3581400"/>
          </a:xfrm>
        </p:spPr>
        <p:txBody>
          <a:bodyPr>
            <a:normAutofit/>
          </a:bodyPr>
          <a:lstStyle/>
          <a:p>
            <a:r>
              <a:rPr lang="ru-RU" sz="2800" dirty="0"/>
              <a:t>Проверить качество чтений</a:t>
            </a:r>
          </a:p>
          <a:p>
            <a:r>
              <a:rPr lang="ru-RU" sz="2800" dirty="0"/>
              <a:t>Проверить наличие адаптеров или других технических последовательностей в чтениях</a:t>
            </a:r>
          </a:p>
          <a:p>
            <a:r>
              <a:rPr lang="ru-RU" sz="2800" i="1" dirty="0"/>
              <a:t>Картировать чтения на </a:t>
            </a:r>
            <a:r>
              <a:rPr lang="ru-RU" sz="2800" i="1" dirty="0" err="1"/>
              <a:t>референсный</a:t>
            </a:r>
            <a:r>
              <a:rPr lang="ru-RU" sz="2800" i="1" dirty="0"/>
              <a:t> геном или собрать </a:t>
            </a:r>
            <a:r>
              <a:rPr lang="ru-RU" sz="2800" i="1" dirty="0" err="1"/>
              <a:t>референсный</a:t>
            </a:r>
            <a:r>
              <a:rPr lang="ru-RU" sz="2800" i="1" dirty="0"/>
              <a:t> геном\транскриптом</a:t>
            </a:r>
          </a:p>
          <a:p>
            <a:r>
              <a:rPr lang="ru-RU" sz="2800" i="1" dirty="0"/>
              <a:t>Проверить качество сборки или картирования</a:t>
            </a:r>
          </a:p>
        </p:txBody>
      </p:sp>
      <p:pic>
        <p:nvPicPr>
          <p:cNvPr id="4" name="Google Shape;382;p45">
            <a:extLst>
              <a:ext uri="{FF2B5EF4-FFF2-40B4-BE49-F238E27FC236}">
                <a16:creationId xmlns:a16="http://schemas.microsoft.com/office/drawing/2014/main" id="{C682FC5F-C8BF-470F-8ABE-E9FFB2DF15B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40967" y="194952"/>
            <a:ext cx="3123924" cy="22123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6052C8E-3A7A-4E87-A4C3-D37E13312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0005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1B79D2-57A0-42F7-8F46-50EA9209F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Программный конвейер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EAE8733-D290-4C90-966D-1763F4FD8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624" y="1469505"/>
            <a:ext cx="4198807" cy="53029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C35240-1F6B-49C5-9C36-37EDF57FA291}"/>
              </a:ext>
            </a:extLst>
          </p:cNvPr>
          <p:cNvSpPr txBox="1"/>
          <p:nvPr/>
        </p:nvSpPr>
        <p:spPr>
          <a:xfrm rot="16200000">
            <a:off x="-2149114" y="3244334"/>
            <a:ext cx="4667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https://pubmed.ncbi.nlm.nih.gov/29154853/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38CCE3-CBF6-4BDA-91C6-B80A7F5AE4C4}"/>
              </a:ext>
            </a:extLst>
          </p:cNvPr>
          <p:cNvSpPr txBox="1"/>
          <p:nvPr/>
        </p:nvSpPr>
        <p:spPr>
          <a:xfrm>
            <a:off x="5128181" y="1469505"/>
            <a:ext cx="39026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Каждый блок – шаг обработки, отдельная программа</a:t>
            </a:r>
          </a:p>
          <a:p>
            <a:endParaRPr lang="ru-RU" dirty="0"/>
          </a:p>
          <a:p>
            <a:r>
              <a:rPr lang="ru-RU" dirty="0"/>
              <a:t>Не все эксперименты одинаковые</a:t>
            </a:r>
          </a:p>
          <a:p>
            <a:endParaRPr lang="ru-RU" dirty="0"/>
          </a:p>
          <a:p>
            <a:r>
              <a:rPr lang="ru-RU" dirty="0"/>
              <a:t>«Стандартный» протокол обработки может не подойти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546A1C1C-D387-49C0-A6A1-2EBC74226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3527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1B79D2-57A0-42F7-8F46-50EA9209F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Benchmarks</a:t>
            </a:r>
            <a:endParaRPr lang="ru-RU" dirty="0"/>
          </a:p>
        </p:txBody>
      </p:sp>
      <p:pic>
        <p:nvPicPr>
          <p:cNvPr id="4" name="Google Shape;536;p58">
            <a:extLst>
              <a:ext uri="{FF2B5EF4-FFF2-40B4-BE49-F238E27FC236}">
                <a16:creationId xmlns:a16="http://schemas.microsoft.com/office/drawing/2014/main" id="{1880CA94-80C0-4DBB-8584-5367EF0C23BF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3671" y="2907350"/>
            <a:ext cx="4796525" cy="274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37;p58">
            <a:extLst>
              <a:ext uri="{FF2B5EF4-FFF2-40B4-BE49-F238E27FC236}">
                <a16:creationId xmlns:a16="http://schemas.microsoft.com/office/drawing/2014/main" id="{6599DA63-AAC8-4AB6-929E-4857FEAC203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2024" y="2390017"/>
            <a:ext cx="3852549" cy="378218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59732E-7272-4004-929A-399CF4167444}"/>
              </a:ext>
            </a:extLst>
          </p:cNvPr>
          <p:cNvSpPr txBox="1"/>
          <p:nvPr/>
        </p:nvSpPr>
        <p:spPr>
          <a:xfrm rot="16200000">
            <a:off x="-2367399" y="3244334"/>
            <a:ext cx="5104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https://pubmed.ncbi.nlm.nih.gov/27941783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89E78E-FA3C-46BF-A2C0-A2EB5C727A2B}"/>
              </a:ext>
            </a:extLst>
          </p:cNvPr>
          <p:cNvSpPr txBox="1"/>
          <p:nvPr/>
        </p:nvSpPr>
        <p:spPr>
          <a:xfrm>
            <a:off x="650449" y="1348033"/>
            <a:ext cx="82390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Практически для каждого шага программного конвейера можно нейти несколько похожих программ</a:t>
            </a:r>
          </a:p>
          <a:p>
            <a:r>
              <a:rPr lang="ru-RU" dirty="0"/>
              <a:t>Нужно быть в курсе актуального ПО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1C401D9C-0A3B-4AA0-B62F-526C444B8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022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F53E12-C712-4943-8217-55F791A6B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Поколения подходов к секвенированию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A54EE9-9624-48A2-8758-A61E589A7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911" y="2013655"/>
            <a:ext cx="7179469" cy="38147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D0BD3D-A212-47FA-90A9-1407825AF7C4}"/>
              </a:ext>
            </a:extLst>
          </p:cNvPr>
          <p:cNvSpPr txBox="1"/>
          <p:nvPr/>
        </p:nvSpPr>
        <p:spPr>
          <a:xfrm rot="16200000">
            <a:off x="-1623201" y="3101072"/>
            <a:ext cx="352340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hlinkClick r:id="rId3"/>
              </a:rPr>
              <a:t>https://pubmed.ncbi.nlm.nih.gov/27559074/</a:t>
            </a:r>
            <a:endParaRPr lang="ru-RU" sz="135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F7A9AD8-84E7-4A47-9962-EDBEA8337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70EB17-F5B9-4FCE-9AC8-41DBC7B41B38}"/>
              </a:ext>
            </a:extLst>
          </p:cNvPr>
          <p:cNvSpPr txBox="1"/>
          <p:nvPr/>
        </p:nvSpPr>
        <p:spPr>
          <a:xfrm>
            <a:off x="2881770" y="6084054"/>
            <a:ext cx="4115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hlinkClick r:id="rId4"/>
              </a:rPr>
              <a:t>Секвенирование нуклеиновых кислот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3099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4D7995-879A-4CBF-8C04-CDEB6F5EF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Разнообразие платформ</a:t>
            </a:r>
          </a:p>
        </p:txBody>
      </p:sp>
      <p:pic>
        <p:nvPicPr>
          <p:cNvPr id="4" name="Google Shape;250;p32">
            <a:extLst>
              <a:ext uri="{FF2B5EF4-FFF2-40B4-BE49-F238E27FC236}">
                <a16:creationId xmlns:a16="http://schemas.microsoft.com/office/drawing/2014/main" id="{F500673E-7068-4A41-82A5-9E75B7B2F8E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b="1787"/>
          <a:stretch/>
        </p:blipFill>
        <p:spPr>
          <a:xfrm>
            <a:off x="1181100" y="1656767"/>
            <a:ext cx="6781800" cy="331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51;p32">
            <a:extLst>
              <a:ext uri="{FF2B5EF4-FFF2-40B4-BE49-F238E27FC236}">
                <a16:creationId xmlns:a16="http://schemas.microsoft.com/office/drawing/2014/main" id="{6585AC00-D0F8-4D61-BCEC-93505C8D5A8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5825" y="5108592"/>
            <a:ext cx="7372350" cy="15144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A79F44-EDA8-434D-AA96-67F652CC6E81}"/>
              </a:ext>
            </a:extLst>
          </p:cNvPr>
          <p:cNvSpPr txBox="1"/>
          <p:nvPr/>
        </p:nvSpPr>
        <p:spPr>
          <a:xfrm rot="16200000">
            <a:off x="-2141227" y="3244334"/>
            <a:ext cx="4651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hlinkClick r:id="rId4"/>
              </a:rPr>
              <a:t>https://pubmed.ncbi.nlm.nih.gov/31341269/</a:t>
            </a:r>
            <a:endParaRPr lang="ru-RU" dirty="0"/>
          </a:p>
        </p:txBody>
      </p:sp>
      <p:sp>
        <p:nvSpPr>
          <p:cNvPr id="7" name="Google Shape;254;p32">
            <a:extLst>
              <a:ext uri="{FF2B5EF4-FFF2-40B4-BE49-F238E27FC236}">
                <a16:creationId xmlns:a16="http://schemas.microsoft.com/office/drawing/2014/main" id="{DF9DF3DD-07F3-4E31-A235-74472DAD454C}"/>
              </a:ext>
            </a:extLst>
          </p:cNvPr>
          <p:cNvSpPr/>
          <p:nvPr/>
        </p:nvSpPr>
        <p:spPr>
          <a:xfrm>
            <a:off x="1055325" y="1676926"/>
            <a:ext cx="1894500" cy="32970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255;p32">
            <a:extLst>
              <a:ext uri="{FF2B5EF4-FFF2-40B4-BE49-F238E27FC236}">
                <a16:creationId xmlns:a16="http://schemas.microsoft.com/office/drawing/2014/main" id="{DBD9ECAA-2F98-4B8C-B72E-70AD926CFE44}"/>
              </a:ext>
            </a:extLst>
          </p:cNvPr>
          <p:cNvSpPr/>
          <p:nvPr/>
        </p:nvSpPr>
        <p:spPr>
          <a:xfrm>
            <a:off x="6974700" y="5915265"/>
            <a:ext cx="1211400" cy="3321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AB3C00D-6104-4324-861B-A28E7171D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615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FCE5DD-CF95-4123-9941-7AEAE97BA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Next generation sequencing</a:t>
            </a:r>
            <a:r>
              <a:rPr lang="ru-RU" sz="2800" dirty="0"/>
              <a:t> – </a:t>
            </a:r>
            <a:r>
              <a:rPr lang="en-US" sz="2800" dirty="0"/>
              <a:t>NGS - Illumina</a:t>
            </a:r>
            <a:endParaRPr lang="ru-RU" sz="2800" dirty="0"/>
          </a:p>
        </p:txBody>
      </p:sp>
      <p:pic>
        <p:nvPicPr>
          <p:cNvPr id="1026" name="Picture 2" descr="Sequencing-by-Synthesis: Explaining the Illumina Sequencing Technology">
            <a:extLst>
              <a:ext uri="{FF2B5EF4-FFF2-40B4-BE49-F238E27FC236}">
                <a16:creationId xmlns:a16="http://schemas.microsoft.com/office/drawing/2014/main" id="{D0C35A18-4059-4F83-8ABB-958EF78EF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602556"/>
            <a:ext cx="3923554" cy="475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5BC968-F945-4748-B86E-11E4C2E23D56}"/>
              </a:ext>
            </a:extLst>
          </p:cNvPr>
          <p:cNvSpPr txBox="1"/>
          <p:nvPr/>
        </p:nvSpPr>
        <p:spPr>
          <a:xfrm rot="16200000">
            <a:off x="-3345403" y="3235598"/>
            <a:ext cx="69678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https://bitesizebio.com/13546/sequencing-by-synthesis-explaining-the-illumina-sequencing-technology/</a:t>
            </a:r>
            <a:endParaRPr lang="ru-RU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A398F0-D48A-45A2-8693-B0D063F5CAED}"/>
              </a:ext>
            </a:extLst>
          </p:cNvPr>
          <p:cNvSpPr txBox="1"/>
          <p:nvPr/>
        </p:nvSpPr>
        <p:spPr>
          <a:xfrm>
            <a:off x="5140790" y="1602556"/>
            <a:ext cx="36928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Выделение ДНК</a:t>
            </a:r>
          </a:p>
          <a:p>
            <a:r>
              <a:rPr lang="ru-RU" dirty="0"/>
              <a:t>Фрагментация</a:t>
            </a:r>
          </a:p>
          <a:p>
            <a:r>
              <a:rPr lang="ru-RU" dirty="0"/>
              <a:t>Подготовка библиотеки</a:t>
            </a:r>
          </a:p>
          <a:p>
            <a:r>
              <a:rPr lang="ru-RU" dirty="0"/>
              <a:t>Секвенирование</a:t>
            </a:r>
            <a:endParaRPr lang="en-US" dirty="0"/>
          </a:p>
          <a:p>
            <a:r>
              <a:rPr lang="ru-RU" dirty="0">
                <a:hlinkClick r:id="rId4"/>
              </a:rPr>
              <a:t>мультик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31125D-DBFF-4F99-88D7-4678962C6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453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FCE5DD-CF95-4123-9941-7AEAE97BA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Next generation sequencing</a:t>
            </a:r>
            <a:r>
              <a:rPr lang="ru-RU" sz="2800" dirty="0"/>
              <a:t> – </a:t>
            </a:r>
            <a:r>
              <a:rPr lang="en-US" sz="2800" dirty="0"/>
              <a:t>NGS - Illumina</a:t>
            </a:r>
            <a:endParaRPr lang="ru-RU" sz="2800" dirty="0"/>
          </a:p>
        </p:txBody>
      </p:sp>
      <p:pic>
        <p:nvPicPr>
          <p:cNvPr id="1026" name="Picture 2" descr="Sequencing-by-Synthesis: Explaining the Illumina Sequencing Technology">
            <a:extLst>
              <a:ext uri="{FF2B5EF4-FFF2-40B4-BE49-F238E27FC236}">
                <a16:creationId xmlns:a16="http://schemas.microsoft.com/office/drawing/2014/main" id="{D0C35A18-4059-4F83-8ABB-958EF78EF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602556"/>
            <a:ext cx="3923554" cy="475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5BC968-F945-4748-B86E-11E4C2E23D56}"/>
              </a:ext>
            </a:extLst>
          </p:cNvPr>
          <p:cNvSpPr txBox="1"/>
          <p:nvPr/>
        </p:nvSpPr>
        <p:spPr>
          <a:xfrm rot="16200000">
            <a:off x="-3345403" y="3235598"/>
            <a:ext cx="69678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https://bitesizebio.com/13546/sequencing-by-synthesis-explaining-the-illumina-sequencing-technology/</a:t>
            </a:r>
            <a:endParaRPr lang="ru-RU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A398F0-D48A-45A2-8693-B0D063F5CAED}"/>
              </a:ext>
            </a:extLst>
          </p:cNvPr>
          <p:cNvSpPr txBox="1"/>
          <p:nvPr/>
        </p:nvSpPr>
        <p:spPr>
          <a:xfrm>
            <a:off x="5140790" y="1602556"/>
            <a:ext cx="36928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Выделение ДНК</a:t>
            </a:r>
          </a:p>
          <a:p>
            <a:r>
              <a:rPr lang="ru-RU" dirty="0"/>
              <a:t>Фрагментация</a:t>
            </a:r>
          </a:p>
          <a:p>
            <a:r>
              <a:rPr lang="ru-RU" dirty="0"/>
              <a:t>Подготовка библиотеки</a:t>
            </a:r>
          </a:p>
          <a:p>
            <a:r>
              <a:rPr lang="ru-RU" dirty="0"/>
              <a:t>Секвенирование</a:t>
            </a:r>
            <a:endParaRPr lang="en-US" dirty="0"/>
          </a:p>
          <a:p>
            <a:r>
              <a:rPr lang="ru-RU" dirty="0">
                <a:hlinkClick r:id="rId4"/>
              </a:rPr>
              <a:t>мультик</a:t>
            </a:r>
            <a:endParaRPr lang="en-US" dirty="0"/>
          </a:p>
          <a:p>
            <a:endParaRPr lang="en-US" dirty="0"/>
          </a:p>
          <a:p>
            <a:r>
              <a:rPr lang="ru-RU" dirty="0"/>
              <a:t>Умеем секвенировать только ДНК</a:t>
            </a:r>
          </a:p>
          <a:p>
            <a:r>
              <a:rPr lang="ru-RU" dirty="0"/>
              <a:t>А что же с РНК?</a:t>
            </a:r>
          </a:p>
          <a:p>
            <a:r>
              <a:rPr lang="ru-RU" dirty="0"/>
              <a:t>РНК =</a:t>
            </a:r>
            <a:r>
              <a:rPr lang="en-US" dirty="0"/>
              <a:t>&gt;</a:t>
            </a:r>
            <a:r>
              <a:rPr lang="ru-RU" dirty="0"/>
              <a:t> обратная транскрипция </a:t>
            </a:r>
            <a:r>
              <a:rPr lang="en-US" dirty="0"/>
              <a:t>=&gt;</a:t>
            </a:r>
            <a:r>
              <a:rPr lang="ru-RU" dirty="0"/>
              <a:t> </a:t>
            </a:r>
            <a:r>
              <a:rPr lang="ru-RU" dirty="0" err="1"/>
              <a:t>кДНК</a:t>
            </a:r>
            <a:r>
              <a:rPr lang="ru-RU" dirty="0"/>
              <a:t> =</a:t>
            </a:r>
            <a:r>
              <a:rPr lang="en-US" dirty="0"/>
              <a:t>&gt;</a:t>
            </a:r>
            <a:r>
              <a:rPr lang="ru-RU" dirty="0"/>
              <a:t> секвенирование</a:t>
            </a:r>
            <a:endParaRPr lang="en-US" dirty="0"/>
          </a:p>
          <a:p>
            <a:endParaRPr lang="en-US" dirty="0"/>
          </a:p>
          <a:p>
            <a:r>
              <a:rPr lang="ru-RU" dirty="0"/>
              <a:t>В итоге мы в любом случае секвенируем короткие фрагменты ДНК</a:t>
            </a:r>
            <a:endParaRPr lang="en-US" dirty="0"/>
          </a:p>
          <a:p>
            <a:endParaRPr lang="en-US" dirty="0"/>
          </a:p>
          <a:p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B982AE7-6144-4569-9D16-11CF8F743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77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DEB0FE-03A6-4F6A-9B22-6E31E89CD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DNA-seq</a:t>
            </a:r>
            <a:r>
              <a:rPr lang="ru-RU" dirty="0"/>
              <a:t> </a:t>
            </a:r>
            <a:r>
              <a:rPr lang="en-US" dirty="0"/>
              <a:t>&amp; RNA-seq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32A42E-6651-457E-9C3D-5D84F64FF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Стремимся секвенировать</a:t>
            </a:r>
          </a:p>
          <a:p>
            <a:pPr lvl="1"/>
            <a:r>
              <a:rPr lang="ru-RU" sz="2800" dirty="0"/>
              <a:t>Всю ДНК =</a:t>
            </a:r>
            <a:r>
              <a:rPr lang="en-US" sz="2800" dirty="0"/>
              <a:t>&gt;</a:t>
            </a:r>
            <a:r>
              <a:rPr lang="ru-RU" sz="2800" dirty="0"/>
              <a:t> </a:t>
            </a:r>
            <a:r>
              <a:rPr lang="ru-RU" sz="2800" u="sng" dirty="0"/>
              <a:t>геном</a:t>
            </a:r>
          </a:p>
          <a:p>
            <a:pPr lvl="1"/>
            <a:r>
              <a:rPr lang="ru-RU" sz="2800" dirty="0"/>
              <a:t>Конкретные области генома</a:t>
            </a:r>
          </a:p>
          <a:p>
            <a:pPr lvl="1"/>
            <a:r>
              <a:rPr lang="ru-RU" sz="2800" dirty="0"/>
              <a:t>Всю РНК =</a:t>
            </a:r>
            <a:r>
              <a:rPr lang="en-US" sz="2800" dirty="0"/>
              <a:t>&gt;</a:t>
            </a:r>
            <a:r>
              <a:rPr lang="ru-RU" sz="2800" dirty="0"/>
              <a:t> </a:t>
            </a:r>
            <a:r>
              <a:rPr lang="ru-RU" sz="2800" u="sng" dirty="0"/>
              <a:t>транскриптом</a:t>
            </a:r>
          </a:p>
          <a:p>
            <a:pPr lvl="1"/>
            <a:r>
              <a:rPr lang="ru-RU" sz="2800" dirty="0"/>
              <a:t>Отдельные фракции </a:t>
            </a:r>
            <a:r>
              <a:rPr lang="ru-RU" sz="2800" dirty="0" err="1"/>
              <a:t>транскриптома</a:t>
            </a:r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ru-RU" sz="2800" dirty="0"/>
          </a:p>
          <a:p>
            <a:endParaRPr lang="ru-RU" sz="28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A99A6DE-26C7-4059-9AFE-EC94CA96F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435524"/>
      </p:ext>
    </p:extLst>
  </p:cSld>
  <p:clrMapOvr>
    <a:masterClrMapping/>
  </p:clrMapOvr>
</p:sld>
</file>

<file path=ppt/theme/theme1.xml><?xml version="1.0" encoding="utf-8"?>
<a:theme xmlns:a="http://schemas.openxmlformats.org/drawingml/2006/main" name="Уголки">
  <a:themeElements>
    <a:clrScheme name="Уголки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Уголки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Уголки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5469</TotalTime>
  <Words>1346</Words>
  <Application>Microsoft Office PowerPoint</Application>
  <PresentationFormat>Экран (4:3)</PresentationFormat>
  <Paragraphs>265</Paragraphs>
  <Slides>46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3" baseType="lpstr">
      <vt:lpstr>Arial</vt:lpstr>
      <vt:lpstr>Bookman Old Style</vt:lpstr>
      <vt:lpstr>Calibri</vt:lpstr>
      <vt:lpstr>Century Schoolbook</vt:lpstr>
      <vt:lpstr>Franklin Gothic Book</vt:lpstr>
      <vt:lpstr>Open Sans</vt:lpstr>
      <vt:lpstr>Уголки</vt:lpstr>
      <vt:lpstr>Возможности Секвенирования</vt:lpstr>
      <vt:lpstr>Что такое секвенирование?</vt:lpstr>
      <vt:lpstr>Метод «терминаторов» секвенирование ДНК по Сэнгеру – 1977г</vt:lpstr>
      <vt:lpstr>Метод «терминаторов»</vt:lpstr>
      <vt:lpstr>Поколения подходов к секвенированию</vt:lpstr>
      <vt:lpstr>Разнообразие платформ</vt:lpstr>
      <vt:lpstr>Next generation sequencing – NGS - Illumina</vt:lpstr>
      <vt:lpstr>Next generation sequencing – NGS - Illumina</vt:lpstr>
      <vt:lpstr>DNA-seq &amp; RNA-seq</vt:lpstr>
      <vt:lpstr>Где находится ДНК?</vt:lpstr>
      <vt:lpstr>Откуда берется РНК?</vt:lpstr>
      <vt:lpstr>Какие бывают РНК? </vt:lpstr>
      <vt:lpstr>GENCODE  разметка генов человека</vt:lpstr>
      <vt:lpstr>Количество белок-кодирующих генов у разных видов</vt:lpstr>
      <vt:lpstr>Некодирующие РНК</vt:lpstr>
      <vt:lpstr>Геномы организмов в NCBI</vt:lpstr>
      <vt:lpstr>Число хромосом у разных видов</vt:lpstr>
      <vt:lpstr>Число хромосом у разных видов</vt:lpstr>
      <vt:lpstr>Размер генома</vt:lpstr>
      <vt:lpstr>Доместикация риса</vt:lpstr>
      <vt:lpstr>DNA-seq</vt:lpstr>
      <vt:lpstr>Коллекции </vt:lpstr>
      <vt:lpstr>Зачем?</vt:lpstr>
      <vt:lpstr>Генетика и заболевания</vt:lpstr>
      <vt:lpstr>RNA-seq - Задачи</vt:lpstr>
      <vt:lpstr>мРНК</vt:lpstr>
      <vt:lpstr>Дифференциальная экспрессия</vt:lpstr>
      <vt:lpstr>Альтернативный сплайсинг</vt:lpstr>
      <vt:lpstr>Редактирование РНК</vt:lpstr>
      <vt:lpstr>CAGE  уточнение старта транскрипции</vt:lpstr>
      <vt:lpstr>Укладка ДНК в ядре</vt:lpstr>
      <vt:lpstr>Hi-C - ДНК+ДНК определение 3D-структуры хроматина</vt:lpstr>
      <vt:lpstr>ATAC-seq - доступный хроматин</vt:lpstr>
      <vt:lpstr>MARIO – РНК+РНК</vt:lpstr>
      <vt:lpstr>Chip-seq – ДНК+белок</vt:lpstr>
      <vt:lpstr>eClip – РНК+белок</vt:lpstr>
      <vt:lpstr>RAP-seq – РНК+ДНК</vt:lpstr>
      <vt:lpstr>Red-C – РНК+ДНК</vt:lpstr>
      <vt:lpstr>RD-SPRITE – РНК+ДНК</vt:lpstr>
      <vt:lpstr>enSEQlopedia</vt:lpstr>
      <vt:lpstr>А еще есть single cell методы</vt:lpstr>
      <vt:lpstr>Важно</vt:lpstr>
      <vt:lpstr>Как обрабатывать данные?</vt:lpstr>
      <vt:lpstr>Всегда нужно</vt:lpstr>
      <vt:lpstr>Программный конвейер</vt:lpstr>
      <vt:lpstr>Benchmarks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Возможности Секвенирования</dc:title>
  <dc:creator>Анастасия Жарикова</dc:creator>
  <cp:lastModifiedBy>Анастасия Жарикова</cp:lastModifiedBy>
  <cp:revision>24</cp:revision>
  <dcterms:created xsi:type="dcterms:W3CDTF">2022-03-12T11:08:35Z</dcterms:created>
  <dcterms:modified xsi:type="dcterms:W3CDTF">2022-03-16T11:39:32Z</dcterms:modified>
</cp:coreProperties>
</file>