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92" r:id="rId4"/>
    <p:sldId id="258" r:id="rId5"/>
    <p:sldId id="259" r:id="rId6"/>
    <p:sldId id="291" r:id="rId7"/>
    <p:sldId id="260" r:id="rId8"/>
    <p:sldId id="313" r:id="rId9"/>
    <p:sldId id="296" r:id="rId10"/>
    <p:sldId id="264" r:id="rId11"/>
    <p:sldId id="293" r:id="rId12"/>
    <p:sldId id="294" r:id="rId13"/>
    <p:sldId id="295" r:id="rId14"/>
    <p:sldId id="312" r:id="rId15"/>
    <p:sldId id="314" r:id="rId16"/>
    <p:sldId id="261" r:id="rId17"/>
    <p:sldId id="262" r:id="rId18"/>
    <p:sldId id="263" r:id="rId19"/>
    <p:sldId id="297" r:id="rId20"/>
    <p:sldId id="298" r:id="rId21"/>
    <p:sldId id="301" r:id="rId22"/>
    <p:sldId id="302" r:id="rId23"/>
    <p:sldId id="303" r:id="rId24"/>
    <p:sldId id="299" r:id="rId25"/>
    <p:sldId id="300" r:id="rId26"/>
    <p:sldId id="304" r:id="rId27"/>
    <p:sldId id="305" r:id="rId28"/>
    <p:sldId id="311" r:id="rId29"/>
    <p:sldId id="306" r:id="rId30"/>
    <p:sldId id="308" r:id="rId31"/>
    <p:sldId id="309" r:id="rId32"/>
    <p:sldId id="310" r:id="rId33"/>
    <p:sldId id="317" r:id="rId34"/>
    <p:sldId id="315" r:id="rId35"/>
    <p:sldId id="316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FD2E2-D4A2-49F1-A26F-AF03A62628F2}" type="datetimeFigureOut">
              <a:rPr lang="ru-RU" smtClean="0"/>
              <a:t>пн 21 03 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59C96-2C59-4A0E-92F5-8B143401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E495E5-4A3D-42F3-A427-1770ADA6BFE7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9556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7C4-56E8-46EA-B493-6381549D1019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9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F685-8FEC-4640-9E60-05C4DB58B91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BEF3-5224-455A-B030-C7612D4967EF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9E980A-3E4A-4F65-8827-08B4268A5A03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0831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9985-A669-4634-B85A-DCC198DD98DC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5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9D9E-D77E-41AE-A0B3-E8A8A060B610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7AD-C1ED-41B5-B184-C97AF7B85D3D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167-1DA0-41FF-9578-EEFEF48F71F3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5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E1F72A-E230-469B-B790-0A66FBB89929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15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5891B4-717A-4853-8535-96BEC7C5A970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784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E3B429C7-B92E-47C4-881B-06C446FA0219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23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2778360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2778360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188922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3132386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biologynotes.com/rna-processing-in-eukaryot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xogen.com/rna-lexicon-rna-pretreatment-enrichment-or-depletion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csc.ed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cards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teinatlas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18-05462-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eneontology.org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eneontology.org/docs/guide-go-evidence-code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e.jp/kegg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ubmed.ncbi.nlm.nih.gov/1845126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eactome.org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tring-db.org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22105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29982784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73510971600224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635897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567410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journals.ru/view-article/?j=genrus&amp;y=2020&amp;v=56&amp;n=1&amp;a=GenRus1908016Vashukova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ekalert.org/multimedia/66383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BE988-031E-449F-AD7C-829E3CABD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500" dirty="0">
                <a:latin typeface="Bookman Old Style" panose="02050604050505020204" pitchFamily="18" charset="0"/>
              </a:rPr>
              <a:t>Мир РНК разнообразнее, чем кажется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2AC814-31FF-4C93-9304-3135160C4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Анастасия Жарикова – 2022</a:t>
            </a:r>
          </a:p>
          <a:p>
            <a:r>
              <a:rPr lang="en-US" dirty="0"/>
              <a:t>azharikova89@gmail.com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46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D3178-BACF-4299-ABF3-4BFBC16A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656" y="287978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XIST </a:t>
            </a:r>
            <a:br>
              <a:rPr lang="ru-RU" dirty="0"/>
            </a:br>
            <a:r>
              <a:rPr lang="ru-RU" sz="3600" dirty="0"/>
              <a:t>инактивация Х хромосомы у самок млекопитающих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7DC0D4-2E93-4B64-B16F-D5D62A6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2" descr="https://lh6.googleusercontent.com/E1fLdmejmNyZk9Hv3VsJYG5jmdc8zxrqgCh9UDyuxRvk5D8hmCieDqMjbXrYMo_Sx0MtRznE0avKDIXk0PQ38HZ-2q_HVXKgxmXcf6ksJrnC8Dbx-CR4iUD24fYN8PNO49HrhoY">
            <a:extLst>
              <a:ext uri="{FF2B5EF4-FFF2-40B4-BE49-F238E27FC236}">
                <a16:creationId xmlns:a16="http://schemas.microsoft.com/office/drawing/2014/main" id="{0DAFE047-63B8-4682-9CFD-C81D75F7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6" y="2007455"/>
            <a:ext cx="6682135" cy="18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ttps://lh3.googleusercontent.com/VCiAIhtYxTKrbVEUuL_T7v6sXDbZbHfAElmKqvkmdGUkxhiwjgQKlj_rSK9Gfykn0kO-BQTEiOVkwet9-_F7jPwgJUShetmUwLUAeVnuXEWXDdMBcuGWTz5TbbdaQVdqYojgYlU">
            <a:extLst>
              <a:ext uri="{FF2B5EF4-FFF2-40B4-BE49-F238E27FC236}">
                <a16:creationId xmlns:a16="http://schemas.microsoft.com/office/drawing/2014/main" id="{3D13F3DD-64A1-4EA1-95C1-7393514F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6" y="4019555"/>
            <a:ext cx="6682134" cy="25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589C3-F5DA-4302-A00F-23715EF89B6F}"/>
              </a:ext>
            </a:extLst>
          </p:cNvPr>
          <p:cNvSpPr txBox="1"/>
          <p:nvPr/>
        </p:nvSpPr>
        <p:spPr>
          <a:xfrm rot="16200000">
            <a:off x="-2147095" y="3244333"/>
            <a:ext cx="466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https://pubmed.ncbi.nlm.nih.gov/27783602/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50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Организация ядерных структур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552" y="6462813"/>
            <a:ext cx="1197219" cy="404614"/>
          </a:xfrm>
        </p:spPr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2" descr="https://lh5.googleusercontent.com/IBEYb0TwUwmJGlTI8_5_trQ4pAsRH2e8t84Kx-endY1wjau_PWjGxe8BPzMIVx2Szcoh6gF4z_Os9djcIGBWZtULTVic15Ntzp_vLhNrdsvVrm3BglYTeMi5PsDB3z5IYyx7tWY">
            <a:extLst>
              <a:ext uri="{FF2B5EF4-FFF2-40B4-BE49-F238E27FC236}">
                <a16:creationId xmlns:a16="http://schemas.microsoft.com/office/drawing/2014/main" id="{79ECEC4F-6BA2-46F7-ADD3-72D04E27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95" y="1716141"/>
            <a:ext cx="36766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5.googleusercontent.com/j95921BQI6N9j7mXMAq6FsbGINc-zUkyE7opBFGWyC1ERcEM6spSzNzY3yGP1nFbvQn6Wq9FR8ILBWBMuoo1BG-5UkEOzerMrInd44jMwAPEeJ6Cae1btPjVTIYwSevHZ1uyo2w">
            <a:extLst>
              <a:ext uri="{FF2B5EF4-FFF2-40B4-BE49-F238E27FC236}">
                <a16:creationId xmlns:a16="http://schemas.microsoft.com/office/drawing/2014/main" id="{C5377630-9FC9-4454-9875-E38D8BE45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20" y="4226252"/>
            <a:ext cx="36671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7C7963-B1FD-4B49-A305-C0EE544CC98C}"/>
              </a:ext>
            </a:extLst>
          </p:cNvPr>
          <p:cNvSpPr txBox="1"/>
          <p:nvPr/>
        </p:nvSpPr>
        <p:spPr>
          <a:xfrm>
            <a:off x="622171" y="2221788"/>
            <a:ext cx="431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MALAT1</a:t>
            </a:r>
            <a:r>
              <a:rPr lang="en-US" sz="2400" dirty="0">
                <a:latin typeface="Century Schoolbook" panose="02040604050505020304" pitchFamily="18" charset="0"/>
              </a:rPr>
              <a:t> – </a:t>
            </a:r>
            <a:r>
              <a:rPr lang="ru-RU" sz="2400" dirty="0" err="1">
                <a:latin typeface="Century Schoolbook" panose="02040604050505020304" pitchFamily="18" charset="0"/>
              </a:rPr>
              <a:t>спеклы</a:t>
            </a:r>
            <a:endParaRPr lang="ru-RU" sz="2400" i="1" dirty="0">
              <a:latin typeface="Century Schoolbook" panose="0204060405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6271F-43B5-4DD2-BF35-DC9E52ECCE21}"/>
              </a:ext>
            </a:extLst>
          </p:cNvPr>
          <p:cNvSpPr txBox="1"/>
          <p:nvPr/>
        </p:nvSpPr>
        <p:spPr>
          <a:xfrm>
            <a:off x="622170" y="4986759"/>
            <a:ext cx="431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NEAT1</a:t>
            </a:r>
            <a:r>
              <a:rPr lang="en-US" sz="2400" dirty="0">
                <a:latin typeface="Century Schoolbook" panose="02040604050505020304" pitchFamily="18" charset="0"/>
              </a:rPr>
              <a:t> – </a:t>
            </a:r>
            <a:r>
              <a:rPr lang="ru-RU" sz="2400" dirty="0" err="1">
                <a:latin typeface="Century Schoolbook" panose="02040604050505020304" pitchFamily="18" charset="0"/>
              </a:rPr>
              <a:t>параспеклы</a:t>
            </a:r>
            <a:endParaRPr lang="ru-RU" sz="2400" i="1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36E31-4CE5-49D9-8632-1FEC57C1E593}"/>
              </a:ext>
            </a:extLst>
          </p:cNvPr>
          <p:cNvSpPr txBox="1"/>
          <p:nvPr/>
        </p:nvSpPr>
        <p:spPr>
          <a:xfrm rot="16200000">
            <a:off x="-2147095" y="3244333"/>
            <a:ext cx="466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https://pubmed.ncbi.nlm.nih.gov/27783602/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69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Формирование гетерохроматина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20FD2C-6620-4164-973E-C2F3F61D4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507" y="1828800"/>
            <a:ext cx="3457575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D0529E-A9C3-4741-9883-71F8AD390BBC}"/>
              </a:ext>
            </a:extLst>
          </p:cNvPr>
          <p:cNvSpPr txBox="1"/>
          <p:nvPr/>
        </p:nvSpPr>
        <p:spPr>
          <a:xfrm>
            <a:off x="1028700" y="1631017"/>
            <a:ext cx="482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Schoolbook" panose="02040604050505020304" pitchFamily="18" charset="0"/>
              </a:rPr>
              <a:t>HOTAIR, Kcnqot1 </a:t>
            </a:r>
            <a:r>
              <a:rPr lang="en-US" sz="2400" dirty="0">
                <a:latin typeface="Century Schoolbook" panose="02040604050505020304" pitchFamily="18" charset="0"/>
              </a:rPr>
              <a:t>– </a:t>
            </a:r>
            <a:r>
              <a:rPr lang="ru-RU" sz="2400" dirty="0">
                <a:latin typeface="Century Schoolbook" panose="02040604050505020304" pitchFamily="18" charset="0"/>
              </a:rPr>
              <a:t>привлечение факторов ремоделирования хроматина </a:t>
            </a:r>
            <a:endParaRPr lang="ru-RU" sz="2400" i="1" dirty="0">
              <a:latin typeface="Century Schoolbook" panose="020406040505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21ED2-9940-49A2-8E47-04647BE7E3CB}"/>
              </a:ext>
            </a:extLst>
          </p:cNvPr>
          <p:cNvSpPr txBox="1"/>
          <p:nvPr/>
        </p:nvSpPr>
        <p:spPr>
          <a:xfrm rot="16200000">
            <a:off x="-2148441" y="3244334"/>
            <a:ext cx="466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https://pubmed.ncbi.nlm.nih.gov/19188922/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42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Активация транскрипции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91D3CB-0922-4836-9032-F796F92C0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5"/>
          <a:stretch/>
        </p:blipFill>
        <p:spPr>
          <a:xfrm>
            <a:off x="2268341" y="2272609"/>
            <a:ext cx="5710481" cy="4098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D47EBA-1FE1-4B3D-A27F-937F8F608933}"/>
              </a:ext>
            </a:extLst>
          </p:cNvPr>
          <p:cNvSpPr txBox="1"/>
          <p:nvPr/>
        </p:nvSpPr>
        <p:spPr>
          <a:xfrm>
            <a:off x="688157" y="1492618"/>
            <a:ext cx="593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HOTTIP</a:t>
            </a:r>
            <a:r>
              <a:rPr lang="en-US" sz="2400" dirty="0">
                <a:latin typeface="Century Schoolbook" panose="02040604050505020304" pitchFamily="18" charset="0"/>
              </a:rPr>
              <a:t> – </a:t>
            </a:r>
            <a:r>
              <a:rPr lang="ru-RU" sz="2400" dirty="0">
                <a:latin typeface="Century Schoolbook" panose="02040604050505020304" pitchFamily="18" charset="0"/>
              </a:rPr>
              <a:t>активация генов </a:t>
            </a:r>
            <a:r>
              <a:rPr lang="en-US" sz="2400" i="1" dirty="0">
                <a:latin typeface="Century Schoolbook" panose="02040604050505020304" pitchFamily="18" charset="0"/>
              </a:rPr>
              <a:t>HOXA</a:t>
            </a:r>
            <a:endParaRPr lang="ru-RU" sz="2400" i="1" dirty="0">
              <a:latin typeface="Century Schoolbook" panose="020406040505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A374E-4387-45C5-AC01-4F9E21EA97D8}"/>
              </a:ext>
            </a:extLst>
          </p:cNvPr>
          <p:cNvSpPr txBox="1"/>
          <p:nvPr/>
        </p:nvSpPr>
        <p:spPr>
          <a:xfrm rot="16200000">
            <a:off x="-2148954" y="3244334"/>
            <a:ext cx="466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https://pubmed.ncbi.nlm.nih.gov/23132386/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26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Процессинг мРНК у эукариот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2EFA6-4642-476B-BC36-DB3274626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98"/>
          <a:stretch/>
        </p:blipFill>
        <p:spPr>
          <a:xfrm>
            <a:off x="1150070" y="1941922"/>
            <a:ext cx="7413346" cy="3945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6B9F44-EBF1-4AAD-A582-511D125E60C5}"/>
              </a:ext>
            </a:extLst>
          </p:cNvPr>
          <p:cNvSpPr txBox="1"/>
          <p:nvPr/>
        </p:nvSpPr>
        <p:spPr>
          <a:xfrm rot="16200000">
            <a:off x="-3178304" y="3244334"/>
            <a:ext cx="674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https://www.onlinebiologynotes.com/rna-processing-in-eukaryotes/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11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Выделение фракции </a:t>
            </a:r>
            <a:r>
              <a:rPr lang="ru-RU" sz="4000" dirty="0" err="1"/>
              <a:t>полиА</a:t>
            </a:r>
            <a:r>
              <a:rPr lang="ru-RU" sz="4000" dirty="0"/>
              <a:t>-РНК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Google Shape;241;p31">
            <a:extLst>
              <a:ext uri="{FF2B5EF4-FFF2-40B4-BE49-F238E27FC236}">
                <a16:creationId xmlns:a16="http://schemas.microsoft.com/office/drawing/2014/main" id="{199B7E4C-0808-488E-A155-2ED40DDEFC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8700" y="1740076"/>
            <a:ext cx="7200900" cy="43119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CE47F-5340-4F6A-8A0A-6BE56BF2ABB3}"/>
              </a:ext>
            </a:extLst>
          </p:cNvPr>
          <p:cNvSpPr txBox="1"/>
          <p:nvPr/>
        </p:nvSpPr>
        <p:spPr>
          <a:xfrm rot="16200000">
            <a:off x="-98560" y="3237686"/>
            <a:ext cx="579748" cy="382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ref</a:t>
            </a: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6357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D3178-BACF-4299-ABF3-4BFBC16A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 </a:t>
            </a:r>
            <a:r>
              <a:rPr lang="en-US" dirty="0"/>
              <a:t>vs</a:t>
            </a:r>
            <a:r>
              <a:rPr lang="ru-RU" dirty="0"/>
              <a:t> транскрипт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7DC0D4-2E93-4B64-B16F-D5D62A6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4D87CF-2A08-4936-B66B-D223F166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481137"/>
            <a:ext cx="6343837" cy="4608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A43256-5608-4A9C-813D-24B0062E5104}"/>
              </a:ext>
            </a:extLst>
          </p:cNvPr>
          <p:cNvSpPr txBox="1"/>
          <p:nvPr/>
        </p:nvSpPr>
        <p:spPr>
          <a:xfrm rot="16200000">
            <a:off x="-1201290" y="3244333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https://genome.ucsc.edu/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99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D3178-BACF-4299-ABF3-4BFBC16A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GENECARDS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7DC0D4-2E93-4B64-B16F-D5D62A6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3C402D-EB0D-45C5-9E78-7FFFCCC28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8" y="1521514"/>
            <a:ext cx="8550111" cy="4099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B9F0D-7007-42C4-8358-829721577D28}"/>
              </a:ext>
            </a:extLst>
          </p:cNvPr>
          <p:cNvSpPr txBox="1"/>
          <p:nvPr/>
        </p:nvSpPr>
        <p:spPr>
          <a:xfrm rot="16200000">
            <a:off x="-1279580" y="3386716"/>
            <a:ext cx="294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https://www.genecards.org/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69D108-8774-43EE-B5D3-C51755D38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534" y="4124235"/>
            <a:ext cx="3603316" cy="26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4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D3178-BACF-4299-ABF3-4BFBC16A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Protein Atlas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7DC0D4-2E93-4B64-B16F-D5D62A6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AEA7F7-EA2B-4AEC-8484-D49C1ECB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91" y="1366887"/>
            <a:ext cx="8250388" cy="519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7063EF-C837-4A61-A1E8-98BDF1860C54}"/>
              </a:ext>
            </a:extLst>
          </p:cNvPr>
          <p:cNvSpPr txBox="1"/>
          <p:nvPr/>
        </p:nvSpPr>
        <p:spPr>
          <a:xfrm rot="16200000">
            <a:off x="-1377347" y="3244333"/>
            <a:ext cx="30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https://www.proteinatlas.org/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71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если много генов?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62BB4-EAD4-4A19-8435-18F2CAA6D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Ontology</a:t>
            </a:r>
          </a:p>
          <a:p>
            <a:r>
              <a:rPr lang="en-US" dirty="0"/>
              <a:t>KEGG</a:t>
            </a:r>
          </a:p>
          <a:p>
            <a:r>
              <a:rPr lang="en-US" dirty="0" err="1"/>
              <a:t>Reactome</a:t>
            </a:r>
            <a:endParaRPr lang="en-US" dirty="0"/>
          </a:p>
          <a:p>
            <a:r>
              <a:rPr lang="en-US" dirty="0"/>
              <a:t>STRING</a:t>
            </a:r>
            <a:endParaRPr lang="ru-RU" dirty="0"/>
          </a:p>
          <a:p>
            <a:r>
              <a:rPr lang="en-US" dirty="0"/>
              <a:t>Panther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1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0A2E4-9FD2-442B-9920-8B92BE48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же генов?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3258AF-EFF8-4AAB-8415-F5EB6729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970869-F0DD-4153-B944-7C0D2AD61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18" y="1508288"/>
            <a:ext cx="6630357" cy="5034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74BECB-798F-4053-A6D0-019EFA1764F6}"/>
              </a:ext>
            </a:extLst>
          </p:cNvPr>
          <p:cNvSpPr txBox="1"/>
          <p:nvPr/>
        </p:nvSpPr>
        <p:spPr>
          <a:xfrm rot="16200000">
            <a:off x="-2649251" y="3244334"/>
            <a:ext cx="566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https://www.nature.com/articles/d41586-018-05462-w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F84EE-E5D4-4BB6-A277-B62B55C77766}"/>
              </a:ext>
            </a:extLst>
          </p:cNvPr>
          <p:cNvSpPr txBox="1"/>
          <p:nvPr/>
        </p:nvSpPr>
        <p:spPr>
          <a:xfrm>
            <a:off x="7954475" y="5349712"/>
            <a:ext cx="108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223525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- GO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443832-7E1C-4351-AD68-4282C7CCB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7393"/>
            <a:ext cx="7871381" cy="4019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58BB7-2B48-4336-9DF9-B80943884B83}"/>
              </a:ext>
            </a:extLst>
          </p:cNvPr>
          <p:cNvSpPr txBox="1"/>
          <p:nvPr/>
        </p:nvSpPr>
        <p:spPr>
          <a:xfrm rot="16200000">
            <a:off x="-979920" y="2658359"/>
            <a:ext cx="2597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http://geneontology.org/</a:t>
            </a:r>
            <a:endParaRPr lang="ru-RU" sz="1800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EB954-2FA5-462C-B7C3-EA74D628DE88}"/>
              </a:ext>
            </a:extLst>
          </p:cNvPr>
          <p:cNvSpPr txBox="1"/>
          <p:nvPr/>
        </p:nvSpPr>
        <p:spPr>
          <a:xfrm>
            <a:off x="838986" y="5756701"/>
            <a:ext cx="795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База данных </a:t>
            </a:r>
            <a:r>
              <a:rPr lang="en-US" sz="2400" dirty="0"/>
              <a:t>GO </a:t>
            </a:r>
            <a:r>
              <a:rPr lang="ru-RU" sz="2400" dirty="0"/>
              <a:t>представляет собой</a:t>
            </a:r>
            <a:r>
              <a:rPr lang="en-US" sz="2400" dirty="0"/>
              <a:t> </a:t>
            </a:r>
            <a:r>
              <a:rPr lang="ru-RU" sz="2400" dirty="0"/>
              <a:t>граф биологических терминов, соединенных различными отношениями</a:t>
            </a:r>
          </a:p>
        </p:txBody>
      </p:sp>
    </p:spTree>
    <p:extLst>
      <p:ext uri="{BB962C8B-B14F-4D97-AF65-F5344CB8AC3E}">
        <p14:creationId xmlns:p14="http://schemas.microsoft.com/office/powerpoint/2010/main" val="238310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0E9617-9829-4E70-B5C1-2DE326DA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175" y="80718"/>
            <a:ext cx="3272561" cy="34354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AC19F4-2C36-4A79-8C06-853E9FA02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2" y="2965077"/>
            <a:ext cx="8559538" cy="29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8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62BB4-EAD4-4A19-8435-18F2CAA6D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latin typeface="Bookman Old Style" panose="02050604050505020204" pitchFamily="18" charset="0"/>
              </a:rPr>
              <a:t>Молекулярные функции </a:t>
            </a:r>
            <a:r>
              <a:rPr lang="ru-RU" dirty="0">
                <a:latin typeface="Bookman Old Style" panose="02050604050505020204" pitchFamily="18" charset="0"/>
              </a:rPr>
              <a:t>(англ. </a:t>
            </a:r>
            <a:r>
              <a:rPr lang="ru-RU" dirty="0" err="1">
                <a:latin typeface="Bookman Old Style" panose="02050604050505020204" pitchFamily="18" charset="0"/>
              </a:rPr>
              <a:t>molecular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function</a:t>
            </a:r>
            <a:r>
              <a:rPr lang="ru-RU" dirty="0">
                <a:latin typeface="Bookman Old Style" panose="02050604050505020204" pitchFamily="18" charset="0"/>
              </a:rPr>
              <a:t>) — специфическая активность генного продукта на молекулярном уровне, например, связывание углеводов </a:t>
            </a:r>
            <a:r>
              <a:rPr lang="ru-RU" dirty="0" err="1">
                <a:latin typeface="Bookman Old Style" panose="02050604050505020204" pitchFamily="18" charset="0"/>
              </a:rPr>
              <a:t>илиАТФазная</a:t>
            </a:r>
            <a:r>
              <a:rPr lang="ru-RU" dirty="0">
                <a:latin typeface="Bookman Old Style" panose="02050604050505020204" pitchFamily="18" charset="0"/>
              </a:rPr>
              <a:t> активность. </a:t>
            </a:r>
          </a:p>
          <a:p>
            <a:pPr algn="just"/>
            <a:endParaRPr lang="ru-RU" dirty="0">
              <a:latin typeface="Bookman Old Style" panose="02050604050505020204" pitchFamily="18" charset="0"/>
            </a:endParaRP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	</a:t>
            </a:r>
            <a:r>
              <a:rPr lang="ru-RU" b="1" dirty="0">
                <a:latin typeface="Bookman Old Style" panose="02050604050505020204" pitchFamily="18" charset="0"/>
              </a:rPr>
              <a:t>Биологические процессы </a:t>
            </a:r>
            <a:r>
              <a:rPr lang="ru-RU" dirty="0">
                <a:latin typeface="Bookman Old Style" panose="02050604050505020204" pitchFamily="18" charset="0"/>
              </a:rPr>
              <a:t>(англ. </a:t>
            </a:r>
            <a:r>
              <a:rPr lang="ru-RU" dirty="0" err="1">
                <a:latin typeface="Bookman Old Style" panose="02050604050505020204" pitchFamily="18" charset="0"/>
              </a:rPr>
              <a:t>biological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process</a:t>
            </a:r>
            <a:r>
              <a:rPr lang="ru-RU" dirty="0">
                <a:latin typeface="Bookman Old Style" panose="02050604050505020204" pitchFamily="18" charset="0"/>
              </a:rPr>
              <a:t>) — сложные явления, необходимые для жизнедеятельности организмов и происходящие благодаря осуществлению последовательности молекулярных функций, например, митоз или биосинтез пуринов. </a:t>
            </a:r>
          </a:p>
          <a:p>
            <a:pPr algn="just"/>
            <a:endParaRPr lang="ru-RU" dirty="0">
              <a:latin typeface="Bookman Old Style" panose="02050604050505020204" pitchFamily="18" charset="0"/>
            </a:endParaRP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	</a:t>
            </a:r>
            <a:r>
              <a:rPr lang="ru-RU" b="1" dirty="0">
                <a:latin typeface="Bookman Old Style" panose="02050604050505020204" pitchFamily="18" charset="0"/>
              </a:rPr>
              <a:t>Клеточные компоненты </a:t>
            </a:r>
            <a:r>
              <a:rPr lang="ru-RU" dirty="0">
                <a:latin typeface="Bookman Old Style" panose="02050604050505020204" pitchFamily="18" charset="0"/>
              </a:rPr>
              <a:t>(англ. </a:t>
            </a:r>
            <a:r>
              <a:rPr lang="ru-RU" dirty="0" err="1">
                <a:latin typeface="Bookman Old Style" panose="02050604050505020204" pitchFamily="18" charset="0"/>
              </a:rPr>
              <a:t>cellular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component</a:t>
            </a:r>
            <a:r>
              <a:rPr lang="ru-RU" dirty="0">
                <a:latin typeface="Bookman Old Style" panose="02050604050505020204" pitchFamily="18" charset="0"/>
              </a:rPr>
              <a:t>) — части клетки или внеклеточного пространства, где осуществляется функция генного продукта, например, </a:t>
            </a:r>
            <a:r>
              <a:rPr lang="ru-RU" dirty="0" err="1">
                <a:latin typeface="Bookman Old Style" panose="02050604050505020204" pitchFamily="18" charset="0"/>
              </a:rPr>
              <a:t>ядроили</a:t>
            </a:r>
            <a:r>
              <a:rPr lang="ru-RU" dirty="0">
                <a:latin typeface="Bookman Old Style" panose="02050604050505020204" pitchFamily="18" charset="0"/>
              </a:rPr>
              <a:t> рибосома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8710C8-7797-4EF3-B141-EDBDB101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877" y="1601037"/>
            <a:ext cx="4616245" cy="48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3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достоверности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48B4B9-C7F0-4CDD-84BE-57298038A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64" y="1511883"/>
            <a:ext cx="8229600" cy="4804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11DC3-37CE-4BC0-8B5C-C95A3E86F071}"/>
              </a:ext>
            </a:extLst>
          </p:cNvPr>
          <p:cNvSpPr txBox="1"/>
          <p:nvPr/>
        </p:nvSpPr>
        <p:spPr>
          <a:xfrm rot="16200000">
            <a:off x="-2507353" y="3299702"/>
            <a:ext cx="5661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http://geneontology.org/docs/guide-go-evidence-codes/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641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достоверности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37CA44-B5D6-471E-868A-435BAD895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540" y="3657600"/>
            <a:ext cx="4533636" cy="28065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9D7CDF-A10B-4476-942A-C01C8DD6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3" y="1412219"/>
            <a:ext cx="5325653" cy="32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86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KEGG – </a:t>
            </a:r>
            <a:r>
              <a:rPr lang="ru-RU" dirty="0"/>
              <a:t>база данных метаболических путей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A4D475-3AD2-44F3-8A35-3B4AF110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74229"/>
            <a:ext cx="4062953" cy="4676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8EE66-DB7D-46FB-9678-7D7527F75C9B}"/>
              </a:ext>
            </a:extLst>
          </p:cNvPr>
          <p:cNvSpPr txBox="1"/>
          <p:nvPr/>
        </p:nvSpPr>
        <p:spPr>
          <a:xfrm rot="16200000">
            <a:off x="-1402792" y="3244333"/>
            <a:ext cx="314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https://www.genome.jp/kegg/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0D8BB4-7E41-4E1A-AD2A-06D725798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075" y="1974229"/>
            <a:ext cx="4062953" cy="33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6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KEGG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23326A-5A71-49B9-81F0-743404BF7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638" y="1348032"/>
            <a:ext cx="4444903" cy="547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A9610-F071-467C-BFEF-94A609F1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KEGG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26C246-6047-486F-96BD-FD62E39F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4B9892-13D3-47DA-A983-FCAE09C89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63" y="1421390"/>
            <a:ext cx="7692272" cy="51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53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KEGG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A56CF2-29FF-46CB-9592-72207628B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8" y="1367653"/>
            <a:ext cx="8301771" cy="5091753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851658E-2A80-4611-AD70-A26B118E300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223182" y="1160416"/>
            <a:ext cx="1321297" cy="696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D8FB583-7EA2-4E44-B773-ED90E11D8875}"/>
              </a:ext>
            </a:extLst>
          </p:cNvPr>
          <p:cNvSpPr txBox="1"/>
          <p:nvPr/>
        </p:nvSpPr>
        <p:spPr>
          <a:xfrm>
            <a:off x="3544479" y="975750"/>
            <a:ext cx="30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Другой метаболический путь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841CA0A-7C2B-4ED8-B336-FCD3D8B1874C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2130458" y="3770722"/>
            <a:ext cx="185448" cy="1072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062123-DE88-4CD0-AD79-3940045ADEAA}"/>
              </a:ext>
            </a:extLst>
          </p:cNvPr>
          <p:cNvSpPr txBox="1"/>
          <p:nvPr/>
        </p:nvSpPr>
        <p:spPr>
          <a:xfrm>
            <a:off x="914400" y="4843344"/>
            <a:ext cx="2803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Фермент, </a:t>
            </a:r>
          </a:p>
          <a:p>
            <a:r>
              <a:rPr lang="ru-RU" dirty="0">
                <a:latin typeface="+mj-lt"/>
              </a:rPr>
              <a:t>катализирующий </a:t>
            </a:r>
            <a:endParaRPr lang="en-US" dirty="0">
              <a:latin typeface="+mj-lt"/>
            </a:endParaRPr>
          </a:p>
          <a:p>
            <a:r>
              <a:rPr lang="ru-RU" dirty="0">
                <a:latin typeface="+mj-lt"/>
              </a:rPr>
              <a:t>реакцию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E8CCDAF-9663-4F8B-BA75-F0647E0ABCA9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419493" y="5131020"/>
            <a:ext cx="945876" cy="6608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3DEB1F-33B2-48AF-AA63-2F957A51BB8B}"/>
              </a:ext>
            </a:extLst>
          </p:cNvPr>
          <p:cNvSpPr txBox="1"/>
          <p:nvPr/>
        </p:nvSpPr>
        <p:spPr>
          <a:xfrm>
            <a:off x="1720391" y="5791913"/>
            <a:ext cx="139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Соединение</a:t>
            </a:r>
          </a:p>
        </p:txBody>
      </p:sp>
    </p:spTree>
    <p:extLst>
      <p:ext uri="{BB962C8B-B14F-4D97-AF65-F5344CB8AC3E}">
        <p14:creationId xmlns:p14="http://schemas.microsoft.com/office/powerpoint/2010/main" val="35591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A2817-8DB8-46A3-B954-17977055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</a:t>
            </a:r>
            <a:r>
              <a:rPr lang="ru-RU" dirty="0" err="1"/>
              <a:t>транскриптомов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09F197-CED7-4228-8212-41C0CE41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48DA4-FD65-450F-8C29-A0DDFEDD9A28}"/>
              </a:ext>
            </a:extLst>
          </p:cNvPr>
          <p:cNvSpPr txBox="1"/>
          <p:nvPr/>
        </p:nvSpPr>
        <p:spPr>
          <a:xfrm rot="16200000">
            <a:off x="-2148889" y="3487917"/>
            <a:ext cx="466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https://pubmed.ncbi.nlm.nih.gov/18451266/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C61FDF-2169-466A-BC71-231FC4172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48" y="1960776"/>
            <a:ext cx="4474160" cy="47524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47BCB2-02D7-4759-8453-5EAB6C376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13" y="1557091"/>
            <a:ext cx="4977620" cy="30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88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KEGG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14293A-A965-4CCF-9D36-C047088A8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73728"/>
            <a:ext cx="7745250" cy="52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68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Reactome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2FC87F-41C7-4396-954E-D7CADF46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70" y="1997656"/>
            <a:ext cx="8371002" cy="3590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019C8-86B7-4256-9BC1-B696D968530B}"/>
              </a:ext>
            </a:extLst>
          </p:cNvPr>
          <p:cNvSpPr txBox="1"/>
          <p:nvPr/>
        </p:nvSpPr>
        <p:spPr>
          <a:xfrm rot="16200000">
            <a:off x="-870418" y="3017957"/>
            <a:ext cx="2338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3"/>
              </a:rPr>
              <a:t>https://reactome.org/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772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Reactome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3DD1FB-8532-4614-B66E-7B47F8E4A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07" y="1280832"/>
            <a:ext cx="7277493" cy="31113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96EB55-633B-474D-AD5A-6C47B0A2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3" y="4023898"/>
            <a:ext cx="6353666" cy="27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94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B7DE6F-808E-4867-8865-041D86635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32" y="1583703"/>
            <a:ext cx="8319366" cy="4511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072AD-47FB-45AF-8696-C94AFA54FB6F}"/>
              </a:ext>
            </a:extLst>
          </p:cNvPr>
          <p:cNvSpPr txBox="1"/>
          <p:nvPr/>
        </p:nvSpPr>
        <p:spPr>
          <a:xfrm rot="16200000">
            <a:off x="-811921" y="3105834"/>
            <a:ext cx="227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https://string-db.org/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992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5032"/>
            <a:ext cx="7200900" cy="1485900"/>
          </a:xfrm>
        </p:spPr>
        <p:txBody>
          <a:bodyPr/>
          <a:lstStyle/>
          <a:p>
            <a:r>
              <a:rPr lang="en-US" dirty="0"/>
              <a:t>STRING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86F024-AE9C-4F8E-9D43-B49BE23A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29" y="845042"/>
            <a:ext cx="8303345" cy="18920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ECB26E-2EEC-4624-B7FE-7B3EE98DB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77" y="2704269"/>
            <a:ext cx="8410948" cy="1614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13CA52-1021-480F-B7B5-818B15621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76" y="4282875"/>
            <a:ext cx="8410948" cy="23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4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0AB08D-E4CC-416C-A4B0-25DD9BA5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670" y="408245"/>
            <a:ext cx="5532829" cy="22689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52AC38-E034-428A-8786-EFD4D088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6" y="2762052"/>
            <a:ext cx="4481011" cy="39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4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Panther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36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8477EF-9729-4ACC-960B-9D253212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65" y="1684079"/>
            <a:ext cx="6819606" cy="46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C49A2-4279-45B8-AB4F-1659CA47C127}"/>
              </a:ext>
            </a:extLst>
          </p:cNvPr>
          <p:cNvSpPr txBox="1"/>
          <p:nvPr/>
        </p:nvSpPr>
        <p:spPr>
          <a:xfrm rot="16200000">
            <a:off x="-2810669" y="3275112"/>
            <a:ext cx="6042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https://journals.plos.org/plosone/article?id=10.1371/journal.pone.0122105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2724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D0586-2E6D-4070-9FE4-F2251E52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GENCODE </a:t>
            </a:r>
            <a:br>
              <a:rPr lang="en-US" dirty="0"/>
            </a:br>
            <a:r>
              <a:rPr lang="en-US" sz="3200" dirty="0"/>
              <a:t>Release 39 (GRCh38.p13)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F8E88F-BA1D-4038-94F2-5102ABC6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B507B8-82B5-418F-8A32-332EC4F1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03774"/>
            <a:ext cx="3757143" cy="4681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91D015-F7CF-44E4-B371-55D947949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228" y="1508137"/>
            <a:ext cx="493819" cy="4218798"/>
          </a:xfrm>
          <a:prstGeom prst="rect">
            <a:avLst/>
          </a:prstGeom>
        </p:spPr>
      </p:pic>
      <p:pic>
        <p:nvPicPr>
          <p:cNvPr id="9" name="Google Shape;580;p63">
            <a:extLst>
              <a:ext uri="{FF2B5EF4-FFF2-40B4-BE49-F238E27FC236}">
                <a16:creationId xmlns:a16="http://schemas.microsoft.com/office/drawing/2014/main" id="{ACBAF162-EBFA-4E7B-B09D-51A930F67B1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725" y="1903774"/>
            <a:ext cx="4367275" cy="33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B6AF7E-7A55-4D1C-8833-957C99D4CCFA}"/>
              </a:ext>
            </a:extLst>
          </p:cNvPr>
          <p:cNvSpPr txBox="1"/>
          <p:nvPr/>
        </p:nvSpPr>
        <p:spPr>
          <a:xfrm>
            <a:off x="4785843" y="5263199"/>
            <a:ext cx="410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https://pubmed.ncbi.nlm.nih.gov/29982784/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FE8FE-FACF-4732-92F2-D0AC119061C1}"/>
              </a:ext>
            </a:extLst>
          </p:cNvPr>
          <p:cNvSpPr txBox="1"/>
          <p:nvPr/>
        </p:nvSpPr>
        <p:spPr>
          <a:xfrm>
            <a:off x="4901938" y="5835192"/>
            <a:ext cx="293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Следим за версиями всего!</a:t>
            </a:r>
          </a:p>
        </p:txBody>
      </p:sp>
    </p:spTree>
    <p:extLst>
      <p:ext uri="{BB962C8B-B14F-4D97-AF65-F5344CB8AC3E}">
        <p14:creationId xmlns:p14="http://schemas.microsoft.com/office/powerpoint/2010/main" val="136105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B176E-1FAA-457D-A2CE-97F1CA76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РНК бывают?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0F8234C-8C28-4E8F-BBD2-B41677301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871" y="2377442"/>
            <a:ext cx="7200900" cy="312120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A01138-20C7-4A8A-A6D2-B89E1F16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B3BF1-98DF-420A-BE4D-EABB57F19CDF}"/>
              </a:ext>
            </a:extLst>
          </p:cNvPr>
          <p:cNvSpPr txBox="1"/>
          <p:nvPr/>
        </p:nvSpPr>
        <p:spPr>
          <a:xfrm rot="16200000">
            <a:off x="-2760403" y="3275111"/>
            <a:ext cx="5828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https://www.sciencedirect.com/science/article/pii/S0735109716002242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9368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7D075-2D0D-45A2-869E-5303334E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Некодирующие</a:t>
            </a:r>
            <a:r>
              <a:rPr lang="ru-RU" dirty="0"/>
              <a:t> РНК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7567F9-2280-4B40-998F-F13A0689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11" y="1507700"/>
            <a:ext cx="8429625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BFDE2-8317-4386-9ECC-D0B975A44F39}"/>
              </a:ext>
            </a:extLst>
          </p:cNvPr>
          <p:cNvSpPr txBox="1"/>
          <p:nvPr/>
        </p:nvSpPr>
        <p:spPr>
          <a:xfrm rot="16200000">
            <a:off x="-2148793" y="3244333"/>
            <a:ext cx="466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https://pubmed.ncbi.nlm.nih.gov/30635897/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50540B-2134-4989-9636-1D64F67A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6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D3178-BACF-4299-ABF3-4BFBC16A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РНК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7DC0D4-2E93-4B64-B16F-D5D62A6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Google Shape;104;p18">
            <a:extLst>
              <a:ext uri="{FF2B5EF4-FFF2-40B4-BE49-F238E27FC236}">
                <a16:creationId xmlns:a16="http://schemas.microsoft.com/office/drawing/2014/main" id="{89FF6557-EA52-42B9-8A79-FE01885A16D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082" r="48445"/>
          <a:stretch/>
        </p:blipFill>
        <p:spPr>
          <a:xfrm>
            <a:off x="1028699" y="1640175"/>
            <a:ext cx="3854385" cy="333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6;p18">
            <a:extLst>
              <a:ext uri="{FF2B5EF4-FFF2-40B4-BE49-F238E27FC236}">
                <a16:creationId xmlns:a16="http://schemas.microsoft.com/office/drawing/2014/main" id="{F4BE7FD5-1BF2-4031-933E-775658A987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420"/>
          <a:stretch/>
        </p:blipFill>
        <p:spPr>
          <a:xfrm>
            <a:off x="5025075" y="1640175"/>
            <a:ext cx="3486151" cy="33371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FB8630-5B49-4EDC-89E8-92BCAD7A4957}"/>
              </a:ext>
            </a:extLst>
          </p:cNvPr>
          <p:cNvSpPr txBox="1"/>
          <p:nvPr/>
        </p:nvSpPr>
        <p:spPr>
          <a:xfrm>
            <a:off x="1292650" y="5627802"/>
            <a:ext cx="698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При секвенировании тотальной РНК удаляют рРНК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B528E-DCBC-4C14-B59B-854FE62E7ACA}"/>
              </a:ext>
            </a:extLst>
          </p:cNvPr>
          <p:cNvSpPr txBox="1"/>
          <p:nvPr/>
        </p:nvSpPr>
        <p:spPr>
          <a:xfrm rot="16200000">
            <a:off x="-2131834" y="3244334"/>
            <a:ext cx="463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https://pubmed.ncbi.nlm.nih.gov/25674102/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37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микроРНК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1684CF-0DCE-4966-A9FC-B206DC5722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28750"/>
            <a:ext cx="6437329" cy="52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194084-0718-4A3D-9F30-6F1AB631411A}"/>
              </a:ext>
            </a:extLst>
          </p:cNvPr>
          <p:cNvSpPr txBox="1"/>
          <p:nvPr/>
        </p:nvSpPr>
        <p:spPr>
          <a:xfrm rot="16200000">
            <a:off x="-3014010" y="3115614"/>
            <a:ext cx="64139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https://sciencejournals.ru/view-article/?j=genrus&amp;y=2020&amp;v=56&amp;n=1&amp;a=GenRus1908016Vashukova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3196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B006-574D-46B0-964E-7CC3AE6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пиРНК и </a:t>
            </a:r>
            <a:r>
              <a:rPr lang="ru-RU" dirty="0" err="1"/>
              <a:t>транспозоны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B6E78-828B-4ED8-9D6E-2A36C511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098B6B-5F11-4057-B59A-063D00BD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09" y="1719796"/>
            <a:ext cx="6721066" cy="4295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3A4228-97DB-445D-A5EB-ED91A032985C}"/>
              </a:ext>
            </a:extLst>
          </p:cNvPr>
          <p:cNvSpPr txBox="1"/>
          <p:nvPr/>
        </p:nvSpPr>
        <p:spPr>
          <a:xfrm rot="16200000">
            <a:off x="-2286201" y="3244333"/>
            <a:ext cx="494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https://www.eurekalert.org/multimedia/663835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9358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7835</TotalTime>
  <Words>548</Words>
  <Application>Microsoft Office PowerPoint</Application>
  <PresentationFormat>Экран (4:3)</PresentationFormat>
  <Paragraphs>119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Bookman Old Style</vt:lpstr>
      <vt:lpstr>Calibri</vt:lpstr>
      <vt:lpstr>Century Schoolbook</vt:lpstr>
      <vt:lpstr>Franklin Gothic Book</vt:lpstr>
      <vt:lpstr>Open Sans</vt:lpstr>
      <vt:lpstr>Уголки</vt:lpstr>
      <vt:lpstr>Мир РНК разнообразнее, чем кажется</vt:lpstr>
      <vt:lpstr>Сколько же генов?</vt:lpstr>
      <vt:lpstr>Анализ транскриптомов</vt:lpstr>
      <vt:lpstr>GENCODE  Release 39 (GRCh38.p13)</vt:lpstr>
      <vt:lpstr>Какие РНК бывают?</vt:lpstr>
      <vt:lpstr>Некодирующие РНК</vt:lpstr>
      <vt:lpstr>Типы РНК</vt:lpstr>
      <vt:lpstr>микроРНК</vt:lpstr>
      <vt:lpstr>пиРНК и транспозоны</vt:lpstr>
      <vt:lpstr>XIST  инактивация Х хромосомы у самок млекопитающих</vt:lpstr>
      <vt:lpstr>Организация ядерных структур</vt:lpstr>
      <vt:lpstr>Формирование гетерохроматина</vt:lpstr>
      <vt:lpstr>Активация транскрипции</vt:lpstr>
      <vt:lpstr>Процессинг мРНК у эукариот</vt:lpstr>
      <vt:lpstr>Выделение фракции полиА-РНК</vt:lpstr>
      <vt:lpstr>Ген vs транскрипт</vt:lpstr>
      <vt:lpstr>GENECARDS</vt:lpstr>
      <vt:lpstr>Human Protein Atlas</vt:lpstr>
      <vt:lpstr>А если много генов?</vt:lpstr>
      <vt:lpstr>Gene Ontology - GO</vt:lpstr>
      <vt:lpstr>GO</vt:lpstr>
      <vt:lpstr>GO</vt:lpstr>
      <vt:lpstr>GO</vt:lpstr>
      <vt:lpstr>Типы достоверности</vt:lpstr>
      <vt:lpstr>Типы достоверности</vt:lpstr>
      <vt:lpstr>KEGG – база данных метаболических путей</vt:lpstr>
      <vt:lpstr>KEGG</vt:lpstr>
      <vt:lpstr>KEGG</vt:lpstr>
      <vt:lpstr>KEGG</vt:lpstr>
      <vt:lpstr>KEGG</vt:lpstr>
      <vt:lpstr>Reactome</vt:lpstr>
      <vt:lpstr>Reactome</vt:lpstr>
      <vt:lpstr>STRING</vt:lpstr>
      <vt:lpstr>STRING</vt:lpstr>
      <vt:lpstr>STRING</vt:lpstr>
      <vt:lpstr>Panther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Секвенирования</dc:title>
  <dc:creator>Анастасия Жарикова</dc:creator>
  <cp:lastModifiedBy>Анастасия Жарикова</cp:lastModifiedBy>
  <cp:revision>36</cp:revision>
  <dcterms:created xsi:type="dcterms:W3CDTF">2022-03-12T11:08:35Z</dcterms:created>
  <dcterms:modified xsi:type="dcterms:W3CDTF">2022-03-23T11:28:34Z</dcterms:modified>
</cp:coreProperties>
</file>