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6" r:id="rId2"/>
    <p:sldId id="704" r:id="rId3"/>
    <p:sldId id="513" r:id="rId4"/>
    <p:sldId id="592" r:id="rId5"/>
    <p:sldId id="675" r:id="rId6"/>
    <p:sldId id="515" r:id="rId7"/>
    <p:sldId id="722" r:id="rId8"/>
    <p:sldId id="723" r:id="rId9"/>
    <p:sldId id="676" r:id="rId10"/>
    <p:sldId id="690" r:id="rId11"/>
    <p:sldId id="691" r:id="rId12"/>
    <p:sldId id="697" r:id="rId13"/>
    <p:sldId id="692" r:id="rId14"/>
    <p:sldId id="698" r:id="rId15"/>
    <p:sldId id="699" r:id="rId16"/>
    <p:sldId id="709" r:id="rId17"/>
    <p:sldId id="728" r:id="rId18"/>
    <p:sldId id="726" r:id="rId19"/>
    <p:sldId id="752" r:id="rId20"/>
    <p:sldId id="727" r:id="rId21"/>
    <p:sldId id="682" r:id="rId22"/>
    <p:sldId id="684" r:id="rId23"/>
    <p:sldId id="681" r:id="rId24"/>
    <p:sldId id="729" r:id="rId25"/>
    <p:sldId id="570" r:id="rId26"/>
    <p:sldId id="711" r:id="rId27"/>
    <p:sldId id="695" r:id="rId28"/>
    <p:sldId id="694" r:id="rId29"/>
    <p:sldId id="717" r:id="rId30"/>
    <p:sldId id="713" r:id="rId31"/>
    <p:sldId id="714" r:id="rId32"/>
    <p:sldId id="715" r:id="rId33"/>
    <p:sldId id="762" r:id="rId34"/>
    <p:sldId id="716" r:id="rId35"/>
    <p:sldId id="701" r:id="rId36"/>
    <p:sldId id="702" r:id="rId37"/>
    <p:sldId id="516" r:id="rId38"/>
    <p:sldId id="738" r:id="rId39"/>
    <p:sldId id="518" r:id="rId40"/>
    <p:sldId id="731" r:id="rId41"/>
    <p:sldId id="598" r:id="rId42"/>
    <p:sldId id="734" r:id="rId43"/>
    <p:sldId id="736" r:id="rId44"/>
    <p:sldId id="733" r:id="rId45"/>
    <p:sldId id="521" r:id="rId46"/>
    <p:sldId id="740" r:id="rId47"/>
    <p:sldId id="741" r:id="rId48"/>
    <p:sldId id="742" r:id="rId49"/>
    <p:sldId id="743" r:id="rId50"/>
    <p:sldId id="744" r:id="rId51"/>
    <p:sldId id="746" r:id="rId52"/>
    <p:sldId id="745" r:id="rId53"/>
    <p:sldId id="747" r:id="rId54"/>
    <p:sldId id="748" r:id="rId55"/>
    <p:sldId id="749" r:id="rId56"/>
    <p:sldId id="750" r:id="rId57"/>
    <p:sldId id="751" r:id="rId58"/>
    <p:sldId id="753" r:id="rId59"/>
    <p:sldId id="757" r:id="rId60"/>
    <p:sldId id="758" r:id="rId61"/>
    <p:sldId id="754" r:id="rId62"/>
    <p:sldId id="755" r:id="rId63"/>
    <p:sldId id="756" r:id="rId64"/>
    <p:sldId id="761" r:id="rId65"/>
    <p:sldId id="760" r:id="rId66"/>
    <p:sldId id="759" r:id="rId67"/>
    <p:sldId id="763" r:id="rId68"/>
    <p:sldId id="764" r:id="rId69"/>
    <p:sldId id="765" r:id="rId70"/>
    <p:sldId id="766" r:id="rId71"/>
    <p:sldId id="604" r:id="rId72"/>
    <p:sldId id="609" r:id="rId73"/>
    <p:sldId id="640" r:id="rId74"/>
    <p:sldId id="644" r:id="rId75"/>
    <p:sldId id="662" r:id="rId7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36" userDrawn="1">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a" initials="a" lastIdx="1" clrIdx="0">
    <p:extLst>
      <p:ext uri="{19B8F6BF-5375-455C-9EA6-DF929625EA0E}">
        <p15:presenceInfo xmlns:p15="http://schemas.microsoft.com/office/powerpoint/2012/main" userId="ab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7FC6F0"/>
    <a:srgbClr val="EC6A5E"/>
    <a:srgbClr val="FF66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34" autoAdjust="0"/>
    <p:restoredTop sz="93766" autoAdjust="0"/>
  </p:normalViewPr>
  <p:slideViewPr>
    <p:cSldViewPr showGuides="1">
      <p:cViewPr varScale="1">
        <p:scale>
          <a:sx n="108" d="100"/>
          <a:sy n="108" d="100"/>
        </p:scale>
        <p:origin x="1326" y="102"/>
      </p:cViewPr>
      <p:guideLst>
        <p:guide orient="horz" pos="2136"/>
        <p:guide pos="2880"/>
      </p:guideLst>
    </p:cSldViewPr>
  </p:slideViewPr>
  <p:outlineViewPr>
    <p:cViewPr>
      <p:scale>
        <a:sx n="33" d="100"/>
        <a:sy n="33" d="100"/>
      </p:scale>
      <p:origin x="0" y="-8444"/>
    </p:cViewPr>
  </p:outlineViewPr>
  <p:notesTextViewPr>
    <p:cViewPr>
      <p:scale>
        <a:sx n="66" d="100"/>
        <a:sy n="66" d="100"/>
      </p:scale>
      <p:origin x="0" y="0"/>
    </p:cViewPr>
  </p:notesTextViewPr>
  <p:sorterViewPr>
    <p:cViewPr>
      <p:scale>
        <a:sx n="66" d="100"/>
        <a:sy n="66" d="100"/>
      </p:scale>
      <p:origin x="0" y="4578"/>
    </p:cViewPr>
  </p:sorterViewPr>
  <p:notesViewPr>
    <p:cSldViewPr showGuides="1">
      <p:cViewPr>
        <p:scale>
          <a:sx n="75" d="100"/>
          <a:sy n="75" d="100"/>
        </p:scale>
        <p:origin x="2056" y="44"/>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17T16:05:45.450"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6B5A0D-71F0-46CA-8B08-337F55B097DB}" type="datetimeFigureOut">
              <a:rPr lang="ru-RU" smtClean="0"/>
              <a:pPr/>
              <a:t>16.02.2022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1427EB-7C38-4F2A-B4CB-1B07B193E7F2}" type="slidenum">
              <a:rPr lang="ru-RU" smtClean="0"/>
              <a:pPr/>
              <a:t>‹#›</a:t>
            </a:fld>
            <a:endParaRPr lang="ru-RU"/>
          </a:p>
        </p:txBody>
      </p:sp>
    </p:spTree>
    <p:extLst>
      <p:ext uri="{BB962C8B-B14F-4D97-AF65-F5344CB8AC3E}">
        <p14:creationId xmlns:p14="http://schemas.microsoft.com/office/powerpoint/2010/main" val="3420247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l-GR"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a:t>
            </a:fld>
            <a:endParaRPr lang="ru-RU"/>
          </a:p>
        </p:txBody>
      </p:sp>
    </p:spTree>
    <p:extLst>
      <p:ext uri="{BB962C8B-B14F-4D97-AF65-F5344CB8AC3E}">
        <p14:creationId xmlns:p14="http://schemas.microsoft.com/office/powerpoint/2010/main" val="2460239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Мужчина или женщина? Сколько молекул ДНК в ядре клетки человека?</a:t>
            </a:r>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21</a:t>
            </a:fld>
            <a:endParaRPr lang="ru-RU"/>
          </a:p>
        </p:txBody>
      </p:sp>
    </p:spTree>
    <p:extLst>
      <p:ext uri="{BB962C8B-B14F-4D97-AF65-F5344CB8AC3E}">
        <p14:creationId xmlns:p14="http://schemas.microsoft.com/office/powerpoint/2010/main" val="79992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Деконволюция</a:t>
            </a:r>
            <a:r>
              <a:rPr lang="ru-RU" dirty="0" smtClean="0"/>
              <a:t> – для студентов мех-мата: свёртка   искомой</a:t>
            </a:r>
            <a:r>
              <a:rPr lang="ru-RU" baseline="0" dirty="0" smtClean="0"/>
              <a:t> функции </a:t>
            </a:r>
            <a:r>
              <a:rPr lang="en-US" baseline="0" dirty="0" smtClean="0"/>
              <a:t>f</a:t>
            </a:r>
            <a:r>
              <a:rPr lang="ru-RU" baseline="0" dirty="0" smtClean="0"/>
              <a:t>, описывающей совмещённое изображение </a:t>
            </a:r>
            <a:r>
              <a:rPr lang="en-US" baseline="0" dirty="0" smtClean="0"/>
              <a:t>, </a:t>
            </a:r>
            <a:r>
              <a:rPr lang="ru-RU" baseline="0" dirty="0" smtClean="0"/>
              <a:t>с известной функцией </a:t>
            </a:r>
            <a:r>
              <a:rPr lang="en-US" baseline="0" dirty="0" smtClean="0"/>
              <a:t>g</a:t>
            </a:r>
            <a:r>
              <a:rPr lang="ru-RU" baseline="0" dirty="0" smtClean="0"/>
              <a:t>, описывающей эксперимент, равна экспериментально измеренной функции </a:t>
            </a:r>
            <a:r>
              <a:rPr lang="en-US" baseline="0" dirty="0" smtClean="0"/>
              <a:t>h:  f*g = h  </a:t>
            </a:r>
            <a:r>
              <a:rPr lang="ru-RU" baseline="0" dirty="0" smtClean="0"/>
              <a:t>Зная </a:t>
            </a:r>
            <a:r>
              <a:rPr lang="en-US" baseline="0" dirty="0" smtClean="0"/>
              <a:t>g </a:t>
            </a:r>
            <a:r>
              <a:rPr lang="ru-RU" baseline="0" dirty="0" smtClean="0"/>
              <a:t>и </a:t>
            </a:r>
            <a:r>
              <a:rPr lang="en-US" baseline="0" dirty="0" smtClean="0"/>
              <a:t>h  </a:t>
            </a:r>
            <a:r>
              <a:rPr lang="ru-RU" baseline="0" dirty="0" smtClean="0"/>
              <a:t>надо найти </a:t>
            </a:r>
            <a:r>
              <a:rPr lang="en-US" baseline="0" dirty="0" smtClean="0"/>
              <a:t>f. </a:t>
            </a:r>
            <a:r>
              <a:rPr lang="ru-RU" baseline="0" dirty="0" smtClean="0"/>
              <a:t>Это и делается.</a:t>
            </a:r>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22</a:t>
            </a:fld>
            <a:endParaRPr lang="ru-RU"/>
          </a:p>
        </p:txBody>
      </p:sp>
    </p:spTree>
    <p:extLst>
      <p:ext uri="{BB962C8B-B14F-4D97-AF65-F5344CB8AC3E}">
        <p14:creationId xmlns:p14="http://schemas.microsoft.com/office/powerpoint/2010/main" val="1023428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23</a:t>
            </a:fld>
            <a:endParaRPr lang="ru-RU"/>
          </a:p>
        </p:txBody>
      </p:sp>
    </p:spTree>
    <p:extLst>
      <p:ext uri="{BB962C8B-B14F-4D97-AF65-F5344CB8AC3E}">
        <p14:creationId xmlns:p14="http://schemas.microsoft.com/office/powerpoint/2010/main" val="69034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30</a:t>
            </a:fld>
            <a:endParaRPr lang="ru-RU"/>
          </a:p>
        </p:txBody>
      </p:sp>
    </p:spTree>
    <p:extLst>
      <p:ext uri="{BB962C8B-B14F-4D97-AF65-F5344CB8AC3E}">
        <p14:creationId xmlns:p14="http://schemas.microsoft.com/office/powerpoint/2010/main" val="4279809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17500" y="1806575"/>
            <a:ext cx="5899150" cy="4424363"/>
          </a:xfrm>
        </p:spPr>
      </p:sp>
      <p:sp>
        <p:nvSpPr>
          <p:cNvPr id="3" name="Заметки 2"/>
          <p:cNvSpPr>
            <a:spLocks noGrp="1"/>
          </p:cNvSpPr>
          <p:nvPr>
            <p:ph type="body" idx="1"/>
          </p:nvPr>
        </p:nvSpPr>
        <p:spPr>
          <a:xfrm>
            <a:off x="817460" y="6415440"/>
            <a:ext cx="5486400" cy="468155"/>
          </a:xfrm>
        </p:spPr>
        <p:txBody>
          <a:bodyPr/>
          <a:lstStyle/>
          <a:p>
            <a:r>
              <a:rPr lang="ru-RU" dirty="0" smtClean="0"/>
              <a:t>Всего-то отличий, а какая разница в химии и биологии!!!</a:t>
            </a:r>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35</a:t>
            </a:fld>
            <a:endParaRPr lang="ru-RU"/>
          </a:p>
        </p:txBody>
      </p:sp>
    </p:spTree>
    <p:extLst>
      <p:ext uri="{BB962C8B-B14F-4D97-AF65-F5344CB8AC3E}">
        <p14:creationId xmlns:p14="http://schemas.microsoft.com/office/powerpoint/2010/main" val="658646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45</a:t>
            </a:fld>
            <a:endParaRPr lang="ru-RU"/>
          </a:p>
        </p:txBody>
      </p:sp>
    </p:spTree>
    <p:extLst>
      <p:ext uri="{BB962C8B-B14F-4D97-AF65-F5344CB8AC3E}">
        <p14:creationId xmlns:p14="http://schemas.microsoft.com/office/powerpoint/2010/main" val="1595308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a:t>
            </a:r>
            <a:r>
              <a:rPr lang="ru-RU" baseline="0" dirty="0" smtClean="0"/>
              <a:t> </a:t>
            </a:r>
            <a:r>
              <a:rPr lang="ru-RU" baseline="0" dirty="0" err="1" smtClean="0"/>
              <a:t>обяснения</a:t>
            </a:r>
            <a:r>
              <a:rPr lang="ru-RU" baseline="0" dirty="0" smtClean="0"/>
              <a:t> я должен повторить как происходит трансляция гена, синтез молекулы белка на основе инструкции - гена</a:t>
            </a:r>
            <a:endParaRPr lang="en-US"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46</a:t>
            </a:fld>
            <a:endParaRPr lang="ru-RU"/>
          </a:p>
        </p:txBody>
      </p:sp>
    </p:spTree>
    <p:extLst>
      <p:ext uri="{BB962C8B-B14F-4D97-AF65-F5344CB8AC3E}">
        <p14:creationId xmlns:p14="http://schemas.microsoft.com/office/powerpoint/2010/main" val="2417045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48</a:t>
            </a:fld>
            <a:endParaRPr lang="ru-RU"/>
          </a:p>
        </p:txBody>
      </p:sp>
    </p:spTree>
    <p:extLst>
      <p:ext uri="{BB962C8B-B14F-4D97-AF65-F5344CB8AC3E}">
        <p14:creationId xmlns:p14="http://schemas.microsoft.com/office/powerpoint/2010/main" val="870287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65</a:t>
            </a:fld>
            <a:endParaRPr lang="ru-RU"/>
          </a:p>
        </p:txBody>
      </p:sp>
    </p:spTree>
    <p:extLst>
      <p:ext uri="{BB962C8B-B14F-4D97-AF65-F5344CB8AC3E}">
        <p14:creationId xmlns:p14="http://schemas.microsoft.com/office/powerpoint/2010/main" val="344664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3</a:t>
            </a:fld>
            <a:endParaRPr lang="ru-RU"/>
          </a:p>
        </p:txBody>
      </p:sp>
    </p:spTree>
    <p:extLst>
      <p:ext uri="{BB962C8B-B14F-4D97-AF65-F5344CB8AC3E}">
        <p14:creationId xmlns:p14="http://schemas.microsoft.com/office/powerpoint/2010/main" val="4120754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4</a:t>
            </a:fld>
            <a:endParaRPr lang="ru-RU"/>
          </a:p>
        </p:txBody>
      </p:sp>
    </p:spTree>
    <p:extLst>
      <p:ext uri="{BB962C8B-B14F-4D97-AF65-F5344CB8AC3E}">
        <p14:creationId xmlns:p14="http://schemas.microsoft.com/office/powerpoint/2010/main" val="1733632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6</a:t>
            </a:fld>
            <a:endParaRPr lang="ru-RU"/>
          </a:p>
        </p:txBody>
      </p:sp>
    </p:spTree>
    <p:extLst>
      <p:ext uri="{BB962C8B-B14F-4D97-AF65-F5344CB8AC3E}">
        <p14:creationId xmlns:p14="http://schemas.microsoft.com/office/powerpoint/2010/main" val="2335745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7</a:t>
            </a:fld>
            <a:endParaRPr lang="ru-RU"/>
          </a:p>
        </p:txBody>
      </p:sp>
    </p:spTree>
    <p:extLst>
      <p:ext uri="{BB962C8B-B14F-4D97-AF65-F5344CB8AC3E}">
        <p14:creationId xmlns:p14="http://schemas.microsoft.com/office/powerpoint/2010/main" val="3730464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9</a:t>
            </a:fld>
            <a:endParaRPr lang="ru-RU"/>
          </a:p>
        </p:txBody>
      </p:sp>
    </p:spTree>
    <p:extLst>
      <p:ext uri="{BB962C8B-B14F-4D97-AF65-F5344CB8AC3E}">
        <p14:creationId xmlns:p14="http://schemas.microsoft.com/office/powerpoint/2010/main" val="3103697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10</a:t>
            </a:fld>
            <a:endParaRPr lang="ru-RU"/>
          </a:p>
        </p:txBody>
      </p:sp>
    </p:spTree>
    <p:extLst>
      <p:ext uri="{BB962C8B-B14F-4D97-AF65-F5344CB8AC3E}">
        <p14:creationId xmlns:p14="http://schemas.microsoft.com/office/powerpoint/2010/main" val="3189067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14</a:t>
            </a:fld>
            <a:endParaRPr lang="ru-RU"/>
          </a:p>
        </p:txBody>
      </p:sp>
    </p:spTree>
    <p:extLst>
      <p:ext uri="{BB962C8B-B14F-4D97-AF65-F5344CB8AC3E}">
        <p14:creationId xmlns:p14="http://schemas.microsoft.com/office/powerpoint/2010/main" val="1165047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Слева – один шарик – один атом молекулы; атомы водородов не показаны, так как они маленькие</a:t>
            </a:r>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18</a:t>
            </a:fld>
            <a:endParaRPr lang="ru-RU"/>
          </a:p>
        </p:txBody>
      </p:sp>
    </p:spTree>
    <p:extLst>
      <p:ext uri="{BB962C8B-B14F-4D97-AF65-F5344CB8AC3E}">
        <p14:creationId xmlns:p14="http://schemas.microsoft.com/office/powerpoint/2010/main" val="1693326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3276175-97C5-401D-AFFD-6081115370E9}" type="datetime1">
              <a:rPr lang="ru-RU" smtClean="0"/>
              <a:pPr/>
              <a:t>16.02.2022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5AF2B1-A9D6-4525-A432-42FDB5472075}" type="datetime1">
              <a:rPr lang="ru-RU" smtClean="0"/>
              <a:pPr/>
              <a:t>16.02.2022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6C692E-3653-41FB-A577-1DCF59F5F061}" type="datetime1">
              <a:rPr lang="ru-RU" smtClean="0"/>
              <a:pPr/>
              <a:t>16.02.2022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33E25D-D2A7-40BB-A68F-4C3E346A7752}" type="datetime1">
              <a:rPr lang="ru-RU" smtClean="0"/>
              <a:pPr/>
              <a:t>16.02.2022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D470B4F-7794-4838-A1A2-0266B5E9837E}" type="datetime1">
              <a:rPr lang="ru-RU" smtClean="0"/>
              <a:pPr/>
              <a:t>16.02.2022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7D10A40-BA2A-4504-AEA1-32F63C5D275D}" type="datetime1">
              <a:rPr lang="ru-RU" smtClean="0"/>
              <a:pPr/>
              <a:t>16.02.2022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71CE8F2-D3B2-4519-A5CE-4DE089D56471}" type="datetime1">
              <a:rPr lang="ru-RU" smtClean="0"/>
              <a:pPr/>
              <a:t>16.02.2022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9361ED0-A0B1-4F14-8CF5-11E9537E7683}" type="datetime1">
              <a:rPr lang="ru-RU" smtClean="0"/>
              <a:pPr/>
              <a:t>16.02.2022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87E702C-D99E-4C9F-AD82-C1949628A8CE}" type="datetime1">
              <a:rPr lang="ru-RU" smtClean="0"/>
              <a:pPr/>
              <a:t>16.02.2022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97777B-9C9C-475E-96D5-0ABE378269A1}" type="datetime1">
              <a:rPr lang="ru-RU" smtClean="0"/>
              <a:pPr/>
              <a:t>16.02.2022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CBC137-9D05-4510-9A92-AB3338CABC7A}" type="datetime1">
              <a:rPr lang="ru-RU" smtClean="0"/>
              <a:pPr/>
              <a:t>16.02.2022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4D48D-B21D-4A66-BAAD-B40A47096E42}" type="datetime1">
              <a:rPr lang="ru-RU" smtClean="0"/>
              <a:pPr/>
              <a:t>16.02.2022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0424B-BA00-4C1D-946A-CCF19F3E8C6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sas@belozersky.msu.ru"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quora.com/What-is-the-importance-of-plasmids-in-biotechnology"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ncbi.nlm.nih.gov/pmc/articles/PMC6846928/#B46" TargetMode="External"/><Relationship Id="rId2" Type="http://schemas.openxmlformats.org/officeDocument/2006/relationships/hyperlink" Target="https://www.ncbi.nlm.nih.gov/pmc/articles/PMC6846928/#B45" TargetMode="External"/><Relationship Id="rId1" Type="http://schemas.openxmlformats.org/officeDocument/2006/relationships/slideLayout" Target="../slideLayouts/slideLayout6.xml"/><Relationship Id="rId5" Type="http://schemas.openxmlformats.org/officeDocument/2006/relationships/hyperlink" Target="https://www.ncbi.nlm.nih.gov/pmc/articles/PMC6846928/#B144" TargetMode="External"/><Relationship Id="rId4" Type="http://schemas.openxmlformats.org/officeDocument/2006/relationships/hyperlink" Target="https://www.ncbi.nlm.nih.gov/pmc/articles/PMC6846928/#B47"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s://www.ncbi.nlm.nih.gov/nuccore/NC_045512"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ncbi.nlm.nih.gov/protein/1796318598" TargetMode="External"/><Relationship Id="rId2" Type="http://schemas.openxmlformats.org/officeDocument/2006/relationships/hyperlink" Target="https://www.ncbi.nlm.nih.gov/nuccore/NC_045512.2?from=21563&amp;to=25384"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0640" y="1623965"/>
            <a:ext cx="8602720" cy="1976485"/>
          </a:xfrm>
        </p:spPr>
        <p:txBody>
          <a:bodyPr>
            <a:normAutofit fontScale="90000"/>
          </a:bodyPr>
          <a:lstStyle/>
          <a:p>
            <a:r>
              <a:rPr lang="ru-RU" sz="8000" dirty="0" smtClean="0"/>
              <a:t>МФК </a:t>
            </a:r>
            <a:r>
              <a:rPr lang="ru-RU" sz="8000" dirty="0" err="1" smtClean="0"/>
              <a:t>Биоинформатика</a:t>
            </a:r>
            <a:endParaRPr lang="ru-RU" sz="80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1</a:t>
            </a:fld>
            <a:endParaRPr lang="ru-RU"/>
          </a:p>
        </p:txBody>
      </p:sp>
      <p:sp>
        <p:nvSpPr>
          <p:cNvPr id="5" name="TextBox 4"/>
          <p:cNvSpPr txBox="1"/>
          <p:nvPr/>
        </p:nvSpPr>
        <p:spPr>
          <a:xfrm>
            <a:off x="4809713" y="5387655"/>
            <a:ext cx="184731" cy="461665"/>
          </a:xfrm>
          <a:prstGeom prst="rect">
            <a:avLst/>
          </a:prstGeom>
          <a:noFill/>
        </p:spPr>
        <p:txBody>
          <a:bodyPr wrap="none" rtlCol="0">
            <a:spAutoFit/>
          </a:bodyPr>
          <a:lstStyle/>
          <a:p>
            <a:endParaRPr lang="ru-RU" sz="2400" dirty="0"/>
          </a:p>
        </p:txBody>
      </p:sp>
      <p:sp>
        <p:nvSpPr>
          <p:cNvPr id="6" name="Подзаголовок 5"/>
          <p:cNvSpPr>
            <a:spLocks noGrp="1"/>
          </p:cNvSpPr>
          <p:nvPr>
            <p:ph type="subTitle" idx="1"/>
          </p:nvPr>
        </p:nvSpPr>
        <p:spPr/>
        <p:txBody>
          <a:bodyPr/>
          <a:lstStyle/>
          <a:p>
            <a:r>
              <a:rPr lang="ru-RU" dirty="0" smtClean="0"/>
              <a:t>февраль – май 2022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56846"/>
            <a:ext cx="8229600" cy="676988"/>
          </a:xfrm>
        </p:spPr>
        <p:txBody>
          <a:bodyPr>
            <a:normAutofit fontScale="90000"/>
          </a:bodyPr>
          <a:lstStyle/>
          <a:p>
            <a:r>
              <a:rPr lang="ru-RU" dirty="0" smtClean="0"/>
              <a:t>Вопросы</a:t>
            </a:r>
            <a:endParaRPr lang="ru-RU" dirty="0"/>
          </a:p>
        </p:txBody>
      </p:sp>
      <p:sp>
        <p:nvSpPr>
          <p:cNvPr id="5" name="Объект 4"/>
          <p:cNvSpPr>
            <a:spLocks noGrp="1"/>
          </p:cNvSpPr>
          <p:nvPr>
            <p:ph idx="1"/>
          </p:nvPr>
        </p:nvSpPr>
        <p:spPr>
          <a:xfrm>
            <a:off x="232235" y="971080"/>
            <a:ext cx="8756339" cy="4525963"/>
          </a:xfrm>
        </p:spPr>
        <p:txBody>
          <a:bodyPr>
            <a:normAutofit fontScale="70000" lnSpcReduction="20000"/>
          </a:bodyPr>
          <a:lstStyle/>
          <a:p>
            <a:r>
              <a:rPr lang="ru-RU" sz="4100" dirty="0" smtClean="0"/>
              <a:t>Что такое информация</a:t>
            </a:r>
            <a:r>
              <a:rPr lang="ru-RU" sz="3600" dirty="0" smtClean="0"/>
              <a:t>? </a:t>
            </a:r>
            <a:r>
              <a:rPr lang="ru-RU" sz="3100" dirty="0" smtClean="0"/>
              <a:t>Нашел такое</a:t>
            </a:r>
            <a:r>
              <a:rPr lang="en-US" sz="3100" dirty="0" smtClean="0"/>
              <a:t> </a:t>
            </a:r>
            <a:r>
              <a:rPr lang="ru-RU" sz="3100" dirty="0" smtClean="0"/>
              <a:t>определение</a:t>
            </a:r>
            <a:r>
              <a:rPr lang="en-US" sz="3100" dirty="0" smtClean="0"/>
              <a:t>:</a:t>
            </a:r>
            <a:br>
              <a:rPr lang="en-US" sz="3100" dirty="0" smtClean="0"/>
            </a:br>
            <a:r>
              <a:rPr lang="ru-RU" sz="3600" dirty="0" smtClean="0"/>
              <a:t/>
            </a:r>
            <a:br>
              <a:rPr lang="ru-RU" sz="3600" dirty="0" smtClean="0"/>
            </a:br>
            <a:r>
              <a:rPr lang="ru-RU" sz="3600" i="1" dirty="0">
                <a:solidFill>
                  <a:schemeClr val="accent6">
                    <a:lumMod val="75000"/>
                  </a:schemeClr>
                </a:solidFill>
                <a:latin typeface="Arial" panose="020B0604020202020204" pitchFamily="34" charset="0"/>
              </a:rPr>
              <a:t>ИНФОРМАЦИЯ — сведения </a:t>
            </a:r>
            <a:r>
              <a:rPr lang="ru-RU" sz="3600" i="1" dirty="0" smtClean="0">
                <a:solidFill>
                  <a:schemeClr val="accent6">
                    <a:lumMod val="75000"/>
                  </a:schemeClr>
                </a:solidFill>
                <a:latin typeface="Arial" panose="020B0604020202020204" pitchFamily="34" charset="0"/>
              </a:rPr>
              <a:t>независимо </a:t>
            </a:r>
            <a:r>
              <a:rPr lang="ru-RU" sz="3600" i="1" dirty="0">
                <a:solidFill>
                  <a:schemeClr val="accent6">
                    <a:lumMod val="75000"/>
                  </a:schemeClr>
                </a:solidFill>
                <a:latin typeface="Arial" panose="020B0604020202020204" pitchFamily="34" charset="0"/>
              </a:rPr>
              <a:t>от формы их </a:t>
            </a:r>
            <a:r>
              <a:rPr lang="ru-RU" sz="3600" i="1" dirty="0" smtClean="0">
                <a:solidFill>
                  <a:schemeClr val="accent6">
                    <a:lumMod val="75000"/>
                  </a:schemeClr>
                </a:solidFill>
                <a:latin typeface="Arial" panose="020B0604020202020204" pitchFamily="34" charset="0"/>
              </a:rPr>
              <a:t>представления))) </a:t>
            </a:r>
            <a:r>
              <a:rPr lang="ru-RU" sz="3600" i="1" baseline="30000" dirty="0" smtClean="0">
                <a:solidFill>
                  <a:schemeClr val="accent6">
                    <a:lumMod val="75000"/>
                  </a:schemeClr>
                </a:solidFill>
                <a:latin typeface="Arial" panose="020B0604020202020204" pitchFamily="34" charset="0"/>
              </a:rPr>
              <a:t>1)</a:t>
            </a:r>
            <a:br>
              <a:rPr lang="ru-RU" sz="3600" i="1" baseline="30000" dirty="0" smtClean="0">
                <a:solidFill>
                  <a:schemeClr val="accent6">
                    <a:lumMod val="75000"/>
                  </a:schemeClr>
                </a:solidFill>
                <a:latin typeface="Arial" panose="020B0604020202020204" pitchFamily="34" charset="0"/>
              </a:rPr>
            </a:br>
            <a:endParaRPr lang="ru-RU" sz="3600" i="1" dirty="0" smtClean="0">
              <a:solidFill>
                <a:schemeClr val="accent6">
                  <a:lumMod val="75000"/>
                </a:schemeClr>
              </a:solidFill>
              <a:latin typeface="Arial" panose="020B0604020202020204" pitchFamily="34" charset="0"/>
            </a:endParaRPr>
          </a:p>
          <a:p>
            <a:pPr marL="0" indent="0">
              <a:buNone/>
            </a:pPr>
            <a:r>
              <a:rPr lang="ru-RU" sz="1800" u="sng" dirty="0">
                <a:solidFill>
                  <a:srgbClr val="202122"/>
                </a:solidFill>
                <a:latin typeface="Arial" panose="020B0604020202020204" pitchFamily="34" charset="0"/>
              </a:rPr>
              <a:t>Теория информации </a:t>
            </a:r>
            <a:r>
              <a:rPr lang="ru-RU" sz="1800" dirty="0" smtClean="0">
                <a:solidFill>
                  <a:srgbClr val="202122"/>
                </a:solidFill>
                <a:latin typeface="Arial" panose="020B0604020202020204" pitchFamily="34" charset="0"/>
              </a:rPr>
              <a:t>основанная Шенноном – математическая теория передачи данных</a:t>
            </a:r>
            <a:r>
              <a:rPr lang="ru-RU" sz="1800" baseline="30000" dirty="0" smtClean="0">
                <a:solidFill>
                  <a:srgbClr val="202122"/>
                </a:solidFill>
                <a:latin typeface="Arial" panose="020B0604020202020204" pitchFamily="34" charset="0"/>
              </a:rPr>
              <a:t>2)</a:t>
            </a:r>
            <a:r>
              <a:rPr lang="en-US" sz="1800" baseline="30000" dirty="0" smtClean="0">
                <a:solidFill>
                  <a:srgbClr val="202122"/>
                </a:solidFill>
                <a:latin typeface="Arial" panose="020B0604020202020204" pitchFamily="34" charset="0"/>
              </a:rPr>
              <a:t> </a:t>
            </a:r>
            <a:r>
              <a:rPr lang="en-US" sz="1800" dirty="0" smtClean="0">
                <a:solidFill>
                  <a:srgbClr val="202122"/>
                </a:solidFill>
                <a:latin typeface="Arial" panose="020B0604020202020204" pitchFamily="34" charset="0"/>
              </a:rPr>
              <a:t> – </a:t>
            </a:r>
            <a:r>
              <a:rPr lang="ru-RU" sz="1800" dirty="0" smtClean="0">
                <a:solidFill>
                  <a:srgbClr val="202122"/>
                </a:solidFill>
                <a:latin typeface="Arial" panose="020B0604020202020204" pitchFamily="34" charset="0"/>
              </a:rPr>
              <a:t>используется в </a:t>
            </a:r>
            <a:r>
              <a:rPr lang="ru-RU" sz="1800" dirty="0" err="1" smtClean="0">
                <a:solidFill>
                  <a:srgbClr val="202122"/>
                </a:solidFill>
                <a:latin typeface="Arial" panose="020B0604020202020204" pitchFamily="34" charset="0"/>
              </a:rPr>
              <a:t>биоинформатике</a:t>
            </a:r>
            <a:r>
              <a:rPr lang="ru-RU" sz="1800" dirty="0" smtClean="0">
                <a:solidFill>
                  <a:srgbClr val="202122"/>
                </a:solidFill>
                <a:latin typeface="Arial" panose="020B0604020202020204" pitchFamily="34" charset="0"/>
              </a:rPr>
              <a:t>, по слишком формализована и проста для объяснения живого</a:t>
            </a:r>
            <a:r>
              <a:rPr lang="en-US" sz="1800" dirty="0" smtClean="0">
                <a:solidFill>
                  <a:srgbClr val="202122"/>
                </a:solidFill>
                <a:latin typeface="Arial" panose="020B0604020202020204" pitchFamily="34" charset="0"/>
              </a:rPr>
              <a:t>:)</a:t>
            </a:r>
            <a:r>
              <a:rPr lang="ru-RU" sz="1800" dirty="0" smtClean="0">
                <a:solidFill>
                  <a:srgbClr val="202122"/>
                </a:solidFill>
                <a:latin typeface="Arial" panose="020B0604020202020204" pitchFamily="34" charset="0"/>
              </a:rPr>
              <a:t/>
            </a:r>
            <a:br>
              <a:rPr lang="ru-RU" sz="1800" dirty="0" smtClean="0">
                <a:solidFill>
                  <a:srgbClr val="202122"/>
                </a:solidFill>
                <a:latin typeface="Arial" panose="020B0604020202020204" pitchFamily="34" charset="0"/>
              </a:rPr>
            </a:br>
            <a:endParaRPr lang="ru-RU" sz="1800" baseline="30000" dirty="0" smtClean="0">
              <a:solidFill>
                <a:srgbClr val="202122"/>
              </a:solidFill>
              <a:latin typeface="Arial" panose="020B0604020202020204" pitchFamily="34" charset="0"/>
            </a:endParaRPr>
          </a:p>
          <a:p>
            <a:r>
              <a:rPr lang="ru-RU" sz="3100" dirty="0" smtClean="0">
                <a:solidFill>
                  <a:srgbClr val="202122"/>
                </a:solidFill>
                <a:latin typeface="Arial" panose="020B0604020202020204" pitchFamily="34" charset="0"/>
              </a:rPr>
              <a:t>Какая информация закодирована в геноме? </a:t>
            </a:r>
            <a:br>
              <a:rPr lang="ru-RU" sz="3100" dirty="0" smtClean="0">
                <a:solidFill>
                  <a:srgbClr val="202122"/>
                </a:solidFill>
                <a:latin typeface="Arial" panose="020B0604020202020204" pitchFamily="34" charset="0"/>
              </a:rPr>
            </a:br>
            <a:endParaRPr lang="ru-RU" sz="3100" dirty="0" smtClean="0">
              <a:solidFill>
                <a:srgbClr val="202122"/>
              </a:solidFill>
              <a:latin typeface="Arial" panose="020B0604020202020204" pitchFamily="34" charset="0"/>
            </a:endParaRPr>
          </a:p>
          <a:p>
            <a:r>
              <a:rPr lang="ru-RU" sz="3100" dirty="0" smtClean="0">
                <a:solidFill>
                  <a:srgbClr val="202122"/>
                </a:solidFill>
                <a:latin typeface="Arial" panose="020B0604020202020204" pitchFamily="34" charset="0"/>
              </a:rPr>
              <a:t>Сведения</a:t>
            </a:r>
            <a:r>
              <a:rPr lang="en-US" sz="3100" dirty="0" smtClean="0">
                <a:solidFill>
                  <a:srgbClr val="202122"/>
                </a:solidFill>
                <a:latin typeface="Arial" panose="020B0604020202020204" pitchFamily="34" charset="0"/>
              </a:rPr>
              <a:t>: </a:t>
            </a:r>
            <a:r>
              <a:rPr lang="ru-RU" sz="3100" dirty="0" smtClean="0">
                <a:solidFill>
                  <a:srgbClr val="202122"/>
                </a:solidFill>
                <a:latin typeface="Arial" panose="020B0604020202020204" pitchFamily="34" charset="0"/>
              </a:rPr>
              <a:t>от кого? кому (получатель)?</a:t>
            </a:r>
          </a:p>
          <a:p>
            <a:endParaRPr lang="ru-RU" sz="3100" dirty="0" smtClean="0">
              <a:solidFill>
                <a:srgbClr val="202122"/>
              </a:solidFill>
              <a:latin typeface="Arial" panose="020B0604020202020204" pitchFamily="34" charset="0"/>
            </a:endParaRPr>
          </a:p>
          <a:p>
            <a:r>
              <a:rPr lang="ru-RU" sz="3100" dirty="0" smtClean="0">
                <a:solidFill>
                  <a:srgbClr val="202122"/>
                </a:solidFill>
                <a:latin typeface="Arial" panose="020B0604020202020204" pitchFamily="34" charset="0"/>
              </a:rPr>
              <a:t>Как кодируется информация в геноме?</a:t>
            </a:r>
          </a:p>
          <a:p>
            <a:pPr marL="0" indent="0">
              <a:buNone/>
            </a:pPr>
            <a:endParaRPr lang="ru-RU" sz="3100" dirty="0" smtClean="0">
              <a:solidFill>
                <a:srgbClr val="202122"/>
              </a:solidFill>
              <a:latin typeface="Arial" panose="020B0604020202020204" pitchFamily="34" charset="0"/>
            </a:endParaRPr>
          </a:p>
          <a:p>
            <a:r>
              <a:rPr lang="ru-RU" sz="3100" dirty="0" smtClean="0">
                <a:solidFill>
                  <a:srgbClr val="202122"/>
                </a:solidFill>
                <a:latin typeface="Arial" panose="020B0604020202020204" pitchFamily="34" charset="0"/>
              </a:rPr>
              <a:t>Как прочитать её людям и зачем?</a:t>
            </a:r>
            <a:endParaRPr lang="ru-RU" sz="3100"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10</a:t>
            </a:fld>
            <a:endParaRPr lang="ru-RU"/>
          </a:p>
        </p:txBody>
      </p:sp>
      <p:sp>
        <p:nvSpPr>
          <p:cNvPr id="3" name="Прямоугольник 2"/>
          <p:cNvSpPr/>
          <p:nvPr/>
        </p:nvSpPr>
        <p:spPr>
          <a:xfrm>
            <a:off x="3458255" y="5593467"/>
            <a:ext cx="5031055" cy="1077218"/>
          </a:xfrm>
          <a:prstGeom prst="rect">
            <a:avLst/>
          </a:prstGeom>
        </p:spPr>
        <p:txBody>
          <a:bodyPr wrap="square">
            <a:spAutoFit/>
          </a:bodyPr>
          <a:lstStyle/>
          <a:p>
            <a:r>
              <a:rPr lang="ru-RU" i="1" baseline="30000" dirty="0">
                <a:solidFill>
                  <a:schemeClr val="accent6">
                    <a:lumMod val="75000"/>
                  </a:schemeClr>
                </a:solidFill>
                <a:latin typeface="Arial" panose="020B0604020202020204" pitchFamily="34" charset="0"/>
              </a:rPr>
              <a:t>1)</a:t>
            </a:r>
            <a:r>
              <a:rPr lang="ru-RU" dirty="0" smtClean="0">
                <a:solidFill>
                  <a:srgbClr val="202122"/>
                </a:solidFill>
                <a:latin typeface="Arial" panose="020B0604020202020204" pitchFamily="34" charset="0"/>
              </a:rPr>
              <a:t> </a:t>
            </a:r>
            <a:r>
              <a:rPr lang="en-US" sz="1400" dirty="0" smtClean="0">
                <a:solidFill>
                  <a:srgbClr val="202122"/>
                </a:solidFill>
                <a:latin typeface="Arial" panose="020B0604020202020204" pitchFamily="34" charset="0"/>
              </a:rPr>
              <a:t>Wiki </a:t>
            </a:r>
            <a:r>
              <a:rPr lang="ru-RU" sz="1400" dirty="0" smtClean="0">
                <a:solidFill>
                  <a:srgbClr val="202122"/>
                </a:solidFill>
                <a:latin typeface="Arial" panose="020B0604020202020204" pitchFamily="34" charset="0"/>
              </a:rPr>
              <a:t>со ссылкой на </a:t>
            </a:r>
            <a:r>
              <a:rPr lang="ru-RU" sz="1400" dirty="0" err="1" smtClean="0"/>
              <a:t>Когаловского</a:t>
            </a:r>
            <a:r>
              <a:rPr lang="ru-RU" sz="1400" dirty="0" smtClean="0"/>
              <a:t> Р.М. специалиста по информационным систем.</a:t>
            </a:r>
            <a:br>
              <a:rPr lang="ru-RU" sz="1400" dirty="0" smtClean="0"/>
            </a:br>
            <a:r>
              <a:rPr lang="ru-RU" baseline="30000" dirty="0">
                <a:solidFill>
                  <a:srgbClr val="202122"/>
                </a:solidFill>
                <a:latin typeface="Arial" panose="020B0604020202020204" pitchFamily="34" charset="0"/>
              </a:rPr>
              <a:t>2</a:t>
            </a:r>
            <a:r>
              <a:rPr lang="ru-RU" baseline="30000" dirty="0" smtClean="0">
                <a:solidFill>
                  <a:srgbClr val="202122"/>
                </a:solidFill>
                <a:latin typeface="Arial" panose="020B0604020202020204" pitchFamily="34" charset="0"/>
              </a:rPr>
              <a:t>) </a:t>
            </a:r>
            <a:r>
              <a:rPr lang="ru-RU" i="1" dirty="0" smtClean="0"/>
              <a:t> </a:t>
            </a:r>
            <a:r>
              <a:rPr lang="en-US" sz="1400" dirty="0" err="1"/>
              <a:t>C.Shannon</a:t>
            </a:r>
            <a:r>
              <a:rPr lang="en-US" sz="1400" dirty="0" smtClean="0"/>
              <a:t>, “The </a:t>
            </a:r>
            <a:r>
              <a:rPr lang="en-US" sz="1400" dirty="0"/>
              <a:t>Mathematical Theory of </a:t>
            </a:r>
            <a:r>
              <a:rPr lang="en-US" sz="1400" dirty="0" smtClean="0"/>
              <a:t>Communications” , 1948</a:t>
            </a:r>
            <a:endParaRPr lang="ru-RU" sz="1400" dirty="0"/>
          </a:p>
        </p:txBody>
      </p:sp>
    </p:spTree>
    <p:extLst>
      <p:ext uri="{BB962C8B-B14F-4D97-AF65-F5344CB8AC3E}">
        <p14:creationId xmlns:p14="http://schemas.microsoft.com/office/powerpoint/2010/main" val="2466052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227"/>
          </a:xfrm>
        </p:spPr>
        <p:txBody>
          <a:bodyPr>
            <a:normAutofit fontScale="90000"/>
          </a:bodyPr>
          <a:lstStyle/>
          <a:p>
            <a:r>
              <a:rPr lang="ru-RU" dirty="0" smtClean="0"/>
              <a:t>Что такое информация?</a:t>
            </a:r>
            <a:endParaRPr lang="ru-RU" dirty="0"/>
          </a:p>
        </p:txBody>
      </p:sp>
      <p:sp>
        <p:nvSpPr>
          <p:cNvPr id="3" name="Объект 2"/>
          <p:cNvSpPr>
            <a:spLocks noGrp="1"/>
          </p:cNvSpPr>
          <p:nvPr>
            <p:ph idx="1"/>
          </p:nvPr>
        </p:nvSpPr>
        <p:spPr>
          <a:xfrm>
            <a:off x="457200" y="1316725"/>
            <a:ext cx="8262540" cy="3778366"/>
          </a:xfrm>
        </p:spPr>
        <p:txBody>
          <a:bodyPr>
            <a:normAutofit/>
          </a:bodyPr>
          <a:lstStyle/>
          <a:p>
            <a:r>
              <a:rPr lang="ru-RU" dirty="0" smtClean="0"/>
              <a:t>«Правда ли, что </a:t>
            </a:r>
            <a:r>
              <a:rPr lang="ru-RU" dirty="0" err="1" smtClean="0"/>
              <a:t>Иштоян</a:t>
            </a:r>
            <a:r>
              <a:rPr lang="ru-RU" dirty="0" smtClean="0"/>
              <a:t> выиграл в лотерею машину?» </a:t>
            </a:r>
            <a:br>
              <a:rPr lang="ru-RU" dirty="0" smtClean="0"/>
            </a:br>
            <a:r>
              <a:rPr lang="ru-RU" sz="1800" dirty="0" err="1" smtClean="0">
                <a:solidFill>
                  <a:schemeClr val="bg1">
                    <a:lumMod val="85000"/>
                  </a:schemeClr>
                </a:solidFill>
              </a:rPr>
              <a:t>Иштоян</a:t>
            </a:r>
            <a:r>
              <a:rPr lang="ru-RU" sz="1800" dirty="0" smtClean="0">
                <a:solidFill>
                  <a:schemeClr val="bg1">
                    <a:lumMod val="85000"/>
                  </a:schemeClr>
                </a:solidFill>
              </a:rPr>
              <a:t> известный футболист Арарата в 70-х</a:t>
            </a:r>
            <a:endParaRPr lang="ru-RU" dirty="0" smtClean="0"/>
          </a:p>
          <a:p>
            <a:r>
              <a:rPr lang="ru-RU" dirty="0" smtClean="0"/>
              <a:t>«</a:t>
            </a:r>
            <a:r>
              <a:rPr lang="ru-RU" b="1" dirty="0" smtClean="0"/>
              <a:t>Правда</a:t>
            </a:r>
            <a:r>
              <a:rPr lang="ru-RU" dirty="0" smtClean="0"/>
              <a:t>. Но не </a:t>
            </a:r>
            <a:r>
              <a:rPr lang="ru-RU" dirty="0" err="1" smtClean="0"/>
              <a:t>Иштоян</a:t>
            </a:r>
            <a:r>
              <a:rPr lang="ru-RU" dirty="0" smtClean="0"/>
              <a:t>, а  Петросян, не машину, а швейную машинку; не в лотерею,  а в карты; и не выиграл, а проиграл»</a:t>
            </a:r>
            <a:br>
              <a:rPr lang="ru-RU" dirty="0" smtClean="0"/>
            </a:br>
            <a:r>
              <a:rPr lang="ru-RU" sz="1800" dirty="0" smtClean="0">
                <a:solidFill>
                  <a:schemeClr val="bg1">
                    <a:lumMod val="85000"/>
                  </a:schemeClr>
                </a:solidFill>
              </a:rPr>
              <a:t>Петросян чемпион мира по шахматам в 60-х</a:t>
            </a: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11</a:t>
            </a:fld>
            <a:endParaRPr lang="ru-RU"/>
          </a:p>
        </p:txBody>
      </p:sp>
      <p:sp>
        <p:nvSpPr>
          <p:cNvPr id="5" name="TextBox 4"/>
          <p:cNvSpPr txBox="1"/>
          <p:nvPr/>
        </p:nvSpPr>
        <p:spPr>
          <a:xfrm>
            <a:off x="1768435" y="5426148"/>
            <a:ext cx="7141955" cy="954107"/>
          </a:xfrm>
          <a:prstGeom prst="rect">
            <a:avLst/>
          </a:prstGeom>
          <a:noFill/>
        </p:spPr>
        <p:txBody>
          <a:bodyPr wrap="none" rtlCol="0">
            <a:spAutoFit/>
          </a:bodyPr>
          <a:lstStyle/>
          <a:p>
            <a:pPr algn="r"/>
            <a:r>
              <a:rPr lang="ru-RU" sz="2800" i="1" dirty="0" smtClean="0"/>
              <a:t>«Сколько информации в  этом сообщении?» </a:t>
            </a:r>
            <a:br>
              <a:rPr lang="ru-RU" sz="2800" i="1" dirty="0" smtClean="0"/>
            </a:br>
            <a:r>
              <a:rPr lang="ru-RU" sz="2800" i="1" dirty="0" err="1" smtClean="0"/>
              <a:t>И.М.Гельфанд</a:t>
            </a:r>
            <a:endParaRPr lang="ru-RU" sz="2800" i="1" dirty="0"/>
          </a:p>
        </p:txBody>
      </p:sp>
      <p:sp>
        <p:nvSpPr>
          <p:cNvPr id="6" name="TextBox 5"/>
          <p:cNvSpPr txBox="1"/>
          <p:nvPr/>
        </p:nvSpPr>
        <p:spPr>
          <a:xfrm>
            <a:off x="6656467" y="985668"/>
            <a:ext cx="1927066" cy="369332"/>
          </a:xfrm>
          <a:prstGeom prst="rect">
            <a:avLst/>
          </a:prstGeom>
          <a:noFill/>
        </p:spPr>
        <p:txBody>
          <a:bodyPr wrap="none" rtlCol="0">
            <a:spAutoFit/>
          </a:bodyPr>
          <a:lstStyle/>
          <a:p>
            <a:r>
              <a:rPr lang="ru-RU" dirty="0" smtClean="0"/>
              <a:t>Армянское радио</a:t>
            </a:r>
            <a:endParaRPr lang="ru-RU" dirty="0"/>
          </a:p>
        </p:txBody>
      </p:sp>
    </p:spTree>
    <p:extLst>
      <p:ext uri="{BB962C8B-B14F-4D97-AF65-F5344CB8AC3E}">
        <p14:creationId xmlns:p14="http://schemas.microsoft.com/office/powerpoint/2010/main" val="555666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en-US" dirty="0"/>
              <a:t>3</a:t>
            </a:r>
            <a:r>
              <a:rPr lang="ru-RU" dirty="0" smtClean="0"/>
              <a:t>. Кодирование информации</a:t>
            </a:r>
            <a:endParaRPr lang="ru-RU" dirty="0"/>
          </a:p>
        </p:txBody>
      </p:sp>
      <p:sp>
        <p:nvSpPr>
          <p:cNvPr id="6" name="Текст 5"/>
          <p:cNvSpPr>
            <a:spLocks noGrp="1"/>
          </p:cNvSpPr>
          <p:nvPr>
            <p:ph type="body" idx="1"/>
          </p:nvPr>
        </p:nvSpPr>
        <p:spPr/>
        <p:txBody>
          <a:bodyPr>
            <a:normAutofit/>
          </a:bodyPr>
          <a:lstStyle/>
          <a:p>
            <a:r>
              <a:rPr lang="ru-RU" sz="2400" b="1" dirty="0" smtClean="0"/>
              <a:t>Молекулы</a:t>
            </a:r>
            <a:r>
              <a:rPr lang="ru-RU" sz="2400" dirty="0" smtClean="0"/>
              <a:t> ДНК или РНК</a:t>
            </a:r>
            <a:endParaRPr lang="ru-RU" sz="24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12</a:t>
            </a:fld>
            <a:endParaRPr lang="ru-RU"/>
          </a:p>
        </p:txBody>
      </p:sp>
    </p:spTree>
    <p:extLst>
      <p:ext uri="{BB962C8B-B14F-4D97-AF65-F5344CB8AC3E}">
        <p14:creationId xmlns:p14="http://schemas.microsoft.com/office/powerpoint/2010/main" val="3369635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20" y="274638"/>
            <a:ext cx="8833150" cy="1143000"/>
          </a:xfrm>
        </p:spPr>
        <p:txBody>
          <a:bodyPr>
            <a:noAutofit/>
          </a:bodyPr>
          <a:lstStyle/>
          <a:p>
            <a:pPr algn="l"/>
            <a:r>
              <a:rPr lang="ru-RU" sz="3600" dirty="0" smtClean="0"/>
              <a:t>Как </a:t>
            </a:r>
            <a:r>
              <a:rPr lang="ru-RU" sz="3600" dirty="0"/>
              <a:t>к</a:t>
            </a:r>
            <a:r>
              <a:rPr lang="ru-RU" sz="3600" dirty="0" smtClean="0"/>
              <a:t>одируется информация в молекуле ДНК</a:t>
            </a:r>
            <a:endParaRPr lang="ru-RU" sz="3600" dirty="0"/>
          </a:p>
        </p:txBody>
      </p:sp>
      <p:sp>
        <p:nvSpPr>
          <p:cNvPr id="3" name="Объект 2"/>
          <p:cNvSpPr>
            <a:spLocks noGrp="1"/>
          </p:cNvSpPr>
          <p:nvPr>
            <p:ph idx="1"/>
          </p:nvPr>
        </p:nvSpPr>
        <p:spPr>
          <a:xfrm>
            <a:off x="117020" y="1614236"/>
            <a:ext cx="8756340" cy="4742114"/>
          </a:xfrm>
        </p:spPr>
        <p:txBody>
          <a:bodyPr>
            <a:noAutofit/>
          </a:bodyPr>
          <a:lstStyle/>
          <a:p>
            <a:pPr marL="0" indent="0">
              <a:buNone/>
            </a:pPr>
            <a:r>
              <a:rPr lang="ru-RU" sz="2400" b="1" dirty="0" smtClean="0"/>
              <a:t>Уровень 1</a:t>
            </a:r>
            <a:r>
              <a:rPr lang="en-US" sz="2400" b="1" dirty="0" smtClean="0"/>
              <a:t>: </a:t>
            </a:r>
            <a:r>
              <a:rPr lang="ru-RU" sz="2400" b="1" dirty="0" smtClean="0"/>
              <a:t>ГЕНОМИКА </a:t>
            </a:r>
            <a:br>
              <a:rPr lang="ru-RU" sz="2400" b="1" dirty="0" smtClean="0"/>
            </a:br>
            <a:r>
              <a:rPr lang="ru-RU" sz="2400" dirty="0" smtClean="0"/>
              <a:t>Информация кодируется – </a:t>
            </a:r>
            <a:r>
              <a:rPr lang="ru-RU" sz="2400" b="1" u="sng" dirty="0" smtClean="0">
                <a:solidFill>
                  <a:schemeClr val="accent6">
                    <a:lumMod val="75000"/>
                  </a:schemeClr>
                </a:solidFill>
              </a:rPr>
              <a:t>основной</a:t>
            </a:r>
            <a:r>
              <a:rPr lang="ru-RU" sz="2400" b="1" dirty="0" smtClean="0">
                <a:solidFill>
                  <a:schemeClr val="accent6">
                    <a:lumMod val="75000"/>
                  </a:schemeClr>
                </a:solidFill>
              </a:rPr>
              <a:t> </a:t>
            </a:r>
            <a:r>
              <a:rPr lang="ru-RU" sz="2400" b="1" dirty="0" smtClean="0"/>
              <a:t>химической формулой молекулы ДНК </a:t>
            </a:r>
            <a:r>
              <a:rPr lang="ru-RU" sz="2400" dirty="0" smtClean="0"/>
              <a:t>(или РНК).</a:t>
            </a:r>
            <a:br>
              <a:rPr lang="ru-RU" sz="2400" dirty="0" smtClean="0"/>
            </a:br>
            <a:r>
              <a:rPr lang="ru-RU" sz="2400" dirty="0" smtClean="0"/>
              <a:t/>
            </a:r>
            <a:br>
              <a:rPr lang="ru-RU" sz="2400" dirty="0" smtClean="0"/>
            </a:br>
            <a:r>
              <a:rPr lang="ru-RU" sz="2000" dirty="0" smtClean="0"/>
              <a:t>Уровень 2</a:t>
            </a:r>
            <a:r>
              <a:rPr lang="en-US" sz="2000" dirty="0" smtClean="0"/>
              <a:t>: </a:t>
            </a:r>
            <a:r>
              <a:rPr lang="ru-RU" sz="2000" dirty="0" smtClean="0"/>
              <a:t>ЭПИГЕНОМИКА </a:t>
            </a:r>
          </a:p>
          <a:p>
            <a:pPr marL="0" indent="0">
              <a:buNone/>
            </a:pPr>
            <a:r>
              <a:rPr lang="ru-RU" sz="2000" dirty="0" smtClean="0"/>
              <a:t>Кодирование информации сохраняющимися при делении клетки </a:t>
            </a:r>
            <a:r>
              <a:rPr lang="ru-RU" sz="2000" dirty="0" smtClean="0">
                <a:solidFill>
                  <a:schemeClr val="accent6">
                    <a:lumMod val="75000"/>
                  </a:schemeClr>
                </a:solidFill>
              </a:rPr>
              <a:t>химическими модификациями </a:t>
            </a:r>
            <a:r>
              <a:rPr lang="ru-RU" sz="2000" dirty="0" smtClean="0"/>
              <a:t>молекулы </a:t>
            </a:r>
            <a:r>
              <a:rPr lang="ru-RU" sz="2000" dirty="0"/>
              <a:t>ДНК (</a:t>
            </a:r>
            <a:r>
              <a:rPr lang="ru-RU" sz="2000" dirty="0" smtClean="0"/>
              <a:t>или РНК) или белков, стабильно связанных с ДНК</a:t>
            </a:r>
            <a:r>
              <a:rPr lang="ru-RU" sz="2400" dirty="0" smtClean="0"/>
              <a:t/>
            </a:r>
            <a:br>
              <a:rPr lang="ru-RU" sz="2400" dirty="0" smtClean="0"/>
            </a:br>
            <a:r>
              <a:rPr lang="ru-RU" sz="1800" dirty="0" smtClean="0">
                <a:solidFill>
                  <a:schemeClr val="bg2">
                    <a:lumMod val="75000"/>
                  </a:schemeClr>
                </a:solidFill>
              </a:rPr>
              <a:t>Как заметки на полях книги. Содержание не меняют, но смысл для читателя меняют. Заметкам Ленина на полях прочтенных книг посвящен 29 том собрания сочинений:))))</a:t>
            </a:r>
            <a:r>
              <a:rPr lang="ru-RU" sz="2400" dirty="0" smtClean="0">
                <a:solidFill>
                  <a:schemeClr val="bg2">
                    <a:lumMod val="75000"/>
                  </a:schemeClr>
                </a:solidFill>
              </a:rPr>
              <a:t/>
            </a:r>
            <a:br>
              <a:rPr lang="ru-RU" sz="2400" dirty="0" smtClean="0">
                <a:solidFill>
                  <a:schemeClr val="bg2">
                    <a:lumMod val="75000"/>
                  </a:schemeClr>
                </a:solidFill>
              </a:rPr>
            </a:br>
            <a:endParaRPr lang="ru-RU" sz="24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13</a:t>
            </a:fld>
            <a:endParaRPr lang="ru-RU" dirty="0"/>
          </a:p>
        </p:txBody>
      </p:sp>
    </p:spTree>
    <p:extLst>
      <p:ext uri="{BB962C8B-B14F-4D97-AF65-F5344CB8AC3E}">
        <p14:creationId xmlns:p14="http://schemas.microsoft.com/office/powerpoint/2010/main" val="4053648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719" y="4398"/>
            <a:ext cx="8988425" cy="1378816"/>
          </a:xfrm>
        </p:spPr>
        <p:txBody>
          <a:bodyPr>
            <a:normAutofit fontScale="90000"/>
          </a:bodyPr>
          <a:lstStyle/>
          <a:p>
            <a:r>
              <a:rPr lang="ru-RU" dirty="0" smtClean="0"/>
              <a:t>Формула молекулы ДНК определяется последовательностью букв </a:t>
            </a:r>
            <a:r>
              <a:rPr lang="en-US" b="1" dirty="0" smtClean="0"/>
              <a:t>A, T, G, C</a:t>
            </a:r>
            <a:endParaRPr lang="en-US" b="1" dirty="0"/>
          </a:p>
        </p:txBody>
      </p:sp>
      <p:sp>
        <p:nvSpPr>
          <p:cNvPr id="3" name="Номер слайда 2"/>
          <p:cNvSpPr>
            <a:spLocks noGrp="1"/>
          </p:cNvSpPr>
          <p:nvPr>
            <p:ph type="sldNum" sz="quarter" idx="12"/>
          </p:nvPr>
        </p:nvSpPr>
        <p:spPr>
          <a:xfrm>
            <a:off x="6838557" y="6322771"/>
            <a:ext cx="2133600" cy="365125"/>
          </a:xfrm>
        </p:spPr>
        <p:txBody>
          <a:bodyPr/>
          <a:lstStyle/>
          <a:p>
            <a:fld id="{51B0424B-BA00-4C1D-946A-CCF19F3E8C64}" type="slidenum">
              <a:rPr lang="ru-RU" smtClean="0"/>
              <a:pPr/>
              <a:t>14</a:t>
            </a:fld>
            <a:endParaRPr lang="ru-RU"/>
          </a:p>
        </p:txBody>
      </p:sp>
      <p:sp>
        <p:nvSpPr>
          <p:cNvPr id="6" name="AutoShape 6" descr="Image result for днк строени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nvGrpSpPr>
          <p:cNvPr id="30" name="Группа 29"/>
          <p:cNvGrpSpPr/>
          <p:nvPr/>
        </p:nvGrpSpPr>
        <p:grpSpPr>
          <a:xfrm>
            <a:off x="307975" y="1512226"/>
            <a:ext cx="6595630" cy="5278061"/>
            <a:chOff x="145048" y="1227273"/>
            <a:chExt cx="6595630" cy="5278061"/>
          </a:xfrm>
        </p:grpSpPr>
        <p:grpSp>
          <p:nvGrpSpPr>
            <p:cNvPr id="25" name="Группа 24"/>
            <p:cNvGrpSpPr/>
            <p:nvPr/>
          </p:nvGrpSpPr>
          <p:grpSpPr>
            <a:xfrm>
              <a:off x="453055" y="1470345"/>
              <a:ext cx="6287623" cy="4492584"/>
              <a:chOff x="460375" y="2079084"/>
              <a:chExt cx="6287623" cy="4492584"/>
            </a:xfrm>
          </p:grpSpPr>
          <p:pic>
            <p:nvPicPr>
              <p:cNvPr id="15" name="Рисунок 14"/>
              <p:cNvPicPr>
                <a:picLocks noChangeAspect="1"/>
              </p:cNvPicPr>
              <p:nvPr/>
            </p:nvPicPr>
            <p:blipFill rotWithShape="1">
              <a:blip r:embed="rId3"/>
              <a:srcRect l="7389" r="20"/>
              <a:stretch/>
            </p:blipFill>
            <p:spPr>
              <a:xfrm>
                <a:off x="460375" y="2079084"/>
                <a:ext cx="6073917" cy="4492584"/>
              </a:xfrm>
              <a:prstGeom prst="rect">
                <a:avLst/>
              </a:prstGeom>
            </p:spPr>
          </p:pic>
          <p:sp>
            <p:nvSpPr>
              <p:cNvPr id="12" name="TextBox 11"/>
              <p:cNvSpPr txBox="1"/>
              <p:nvPr/>
            </p:nvSpPr>
            <p:spPr>
              <a:xfrm flipH="1">
                <a:off x="3885186" y="2103642"/>
                <a:ext cx="1546132" cy="705510"/>
              </a:xfrm>
              <a:prstGeom prst="rect">
                <a:avLst/>
              </a:prstGeom>
              <a:noFill/>
            </p:spPr>
            <p:txBody>
              <a:bodyPr wrap="square" rtlCol="0">
                <a:spAutoFit/>
              </a:bodyPr>
              <a:lstStyle/>
              <a:p>
                <a:r>
                  <a:rPr lang="en-US" sz="4000" dirty="0" smtClean="0"/>
                  <a:t>A</a:t>
                </a:r>
                <a:r>
                  <a:rPr lang="en-US" dirty="0" smtClean="0"/>
                  <a:t> </a:t>
                </a:r>
                <a:r>
                  <a:rPr lang="ru-RU" dirty="0" err="1" smtClean="0"/>
                  <a:t>аденин</a:t>
                </a:r>
                <a:endParaRPr lang="ru-RU" dirty="0"/>
              </a:p>
            </p:txBody>
          </p:sp>
          <p:sp>
            <p:nvSpPr>
              <p:cNvPr id="17" name="TextBox 16"/>
              <p:cNvSpPr txBox="1"/>
              <p:nvPr/>
            </p:nvSpPr>
            <p:spPr>
              <a:xfrm flipH="1">
                <a:off x="4488312" y="2997614"/>
                <a:ext cx="1442270" cy="705510"/>
              </a:xfrm>
              <a:prstGeom prst="rect">
                <a:avLst/>
              </a:prstGeom>
              <a:noFill/>
            </p:spPr>
            <p:txBody>
              <a:bodyPr wrap="square" rtlCol="0">
                <a:spAutoFit/>
              </a:bodyPr>
              <a:lstStyle/>
              <a:p>
                <a:r>
                  <a:rPr lang="en-US" sz="4000" dirty="0" smtClean="0"/>
                  <a:t>G</a:t>
                </a:r>
                <a:r>
                  <a:rPr lang="ru-RU" sz="4000" dirty="0" smtClean="0"/>
                  <a:t> </a:t>
                </a:r>
                <a:r>
                  <a:rPr lang="ru-RU" dirty="0" smtClean="0"/>
                  <a:t>гуанин</a:t>
                </a:r>
                <a:r>
                  <a:rPr lang="en-US" dirty="0" smtClean="0"/>
                  <a:t> </a:t>
                </a:r>
                <a:endParaRPr lang="ru-RU" dirty="0"/>
              </a:p>
            </p:txBody>
          </p:sp>
          <p:sp>
            <p:nvSpPr>
              <p:cNvPr id="18" name="TextBox 17"/>
              <p:cNvSpPr txBox="1"/>
              <p:nvPr/>
            </p:nvSpPr>
            <p:spPr>
              <a:xfrm flipH="1">
                <a:off x="4498687" y="3796547"/>
                <a:ext cx="1431895" cy="705510"/>
              </a:xfrm>
              <a:prstGeom prst="rect">
                <a:avLst/>
              </a:prstGeom>
              <a:noFill/>
            </p:spPr>
            <p:txBody>
              <a:bodyPr wrap="square" rtlCol="0">
                <a:spAutoFit/>
              </a:bodyPr>
              <a:lstStyle/>
              <a:p>
                <a:r>
                  <a:rPr lang="ru-RU" sz="4000" dirty="0"/>
                  <a:t>С</a:t>
                </a:r>
                <a:r>
                  <a:rPr lang="ru-RU" sz="4000" dirty="0" smtClean="0"/>
                  <a:t> </a:t>
                </a:r>
                <a:r>
                  <a:rPr lang="ru-RU" dirty="0" err="1" smtClean="0"/>
                  <a:t>цитозин</a:t>
                </a:r>
                <a:r>
                  <a:rPr lang="en-US" dirty="0" smtClean="0"/>
                  <a:t> </a:t>
                </a:r>
                <a:endParaRPr lang="ru-RU" dirty="0"/>
              </a:p>
            </p:txBody>
          </p:sp>
          <p:sp>
            <p:nvSpPr>
              <p:cNvPr id="26" name="TextBox 25"/>
              <p:cNvSpPr txBox="1"/>
              <p:nvPr/>
            </p:nvSpPr>
            <p:spPr>
              <a:xfrm flipH="1">
                <a:off x="5316103" y="4784641"/>
                <a:ext cx="1431895" cy="707886"/>
              </a:xfrm>
              <a:prstGeom prst="rect">
                <a:avLst/>
              </a:prstGeom>
              <a:noFill/>
            </p:spPr>
            <p:txBody>
              <a:bodyPr wrap="square" rtlCol="0">
                <a:spAutoFit/>
              </a:bodyPr>
              <a:lstStyle/>
              <a:p>
                <a:r>
                  <a:rPr lang="en-US" sz="4000" dirty="0"/>
                  <a:t>T</a:t>
                </a:r>
                <a:r>
                  <a:rPr lang="ru-RU" sz="4000" dirty="0" smtClean="0"/>
                  <a:t> </a:t>
                </a:r>
                <a:r>
                  <a:rPr lang="ru-RU" dirty="0" err="1" smtClean="0"/>
                  <a:t>тимин</a:t>
                </a:r>
                <a:r>
                  <a:rPr lang="en-US" dirty="0" smtClean="0"/>
                  <a:t> </a:t>
                </a:r>
                <a:endParaRPr lang="ru-RU" dirty="0"/>
              </a:p>
            </p:txBody>
          </p:sp>
        </p:grpSp>
        <p:sp>
          <p:nvSpPr>
            <p:cNvPr id="28" name="TextBox 27"/>
            <p:cNvSpPr txBox="1"/>
            <p:nvPr/>
          </p:nvSpPr>
          <p:spPr>
            <a:xfrm flipH="1">
              <a:off x="145048" y="1227273"/>
              <a:ext cx="2045842" cy="707886"/>
            </a:xfrm>
            <a:prstGeom prst="rect">
              <a:avLst/>
            </a:prstGeom>
            <a:noFill/>
          </p:spPr>
          <p:txBody>
            <a:bodyPr wrap="square" rtlCol="0">
              <a:spAutoFit/>
            </a:bodyPr>
            <a:lstStyle/>
            <a:p>
              <a:r>
                <a:rPr lang="en-US" sz="4000" dirty="0" smtClean="0"/>
                <a:t>5’ </a:t>
              </a:r>
              <a:r>
                <a:rPr lang="ru-RU" sz="4000" dirty="0" smtClean="0"/>
                <a:t>конец</a:t>
              </a:r>
              <a:r>
                <a:rPr lang="en-US" dirty="0" smtClean="0"/>
                <a:t> </a:t>
              </a:r>
              <a:endParaRPr lang="ru-RU" dirty="0"/>
            </a:p>
          </p:txBody>
        </p:sp>
        <p:sp>
          <p:nvSpPr>
            <p:cNvPr id="29" name="TextBox 28"/>
            <p:cNvSpPr txBox="1"/>
            <p:nvPr/>
          </p:nvSpPr>
          <p:spPr>
            <a:xfrm flipH="1">
              <a:off x="3156285" y="5797448"/>
              <a:ext cx="2045842" cy="707886"/>
            </a:xfrm>
            <a:prstGeom prst="rect">
              <a:avLst/>
            </a:prstGeom>
            <a:noFill/>
          </p:spPr>
          <p:txBody>
            <a:bodyPr wrap="square" rtlCol="0">
              <a:spAutoFit/>
            </a:bodyPr>
            <a:lstStyle/>
            <a:p>
              <a:r>
                <a:rPr lang="ru-RU" sz="4000" dirty="0" smtClean="0"/>
                <a:t>3</a:t>
              </a:r>
              <a:r>
                <a:rPr lang="en-US" sz="4000" dirty="0" smtClean="0"/>
                <a:t>’ </a:t>
              </a:r>
              <a:r>
                <a:rPr lang="ru-RU" sz="4000" dirty="0" smtClean="0"/>
                <a:t>конец</a:t>
              </a:r>
              <a:r>
                <a:rPr lang="en-US" dirty="0" smtClean="0"/>
                <a:t> </a:t>
              </a:r>
              <a:endParaRPr lang="ru-RU" dirty="0"/>
            </a:p>
          </p:txBody>
        </p:sp>
      </p:grpSp>
      <p:sp>
        <p:nvSpPr>
          <p:cNvPr id="4" name="Прямоугольник 3"/>
          <p:cNvSpPr/>
          <p:nvPr/>
        </p:nvSpPr>
        <p:spPr>
          <a:xfrm>
            <a:off x="6569060" y="3083551"/>
            <a:ext cx="2251642" cy="769441"/>
          </a:xfrm>
          <a:prstGeom prst="rect">
            <a:avLst/>
          </a:prstGeom>
        </p:spPr>
        <p:txBody>
          <a:bodyPr wrap="none">
            <a:spAutoFit/>
          </a:bodyPr>
          <a:lstStyle/>
          <a:p>
            <a:r>
              <a:rPr lang="ru-RU" sz="4400" b="1" dirty="0" smtClean="0"/>
              <a:t>= </a:t>
            </a:r>
            <a:r>
              <a:rPr lang="en-US" sz="4400" b="1" dirty="0" smtClean="0"/>
              <a:t>   AGCT</a:t>
            </a:r>
            <a:endParaRPr lang="ru-RU" sz="4400" dirty="0"/>
          </a:p>
        </p:txBody>
      </p:sp>
      <p:sp>
        <p:nvSpPr>
          <p:cNvPr id="5" name="TextBox 4"/>
          <p:cNvSpPr txBox="1"/>
          <p:nvPr/>
        </p:nvSpPr>
        <p:spPr>
          <a:xfrm>
            <a:off x="5923088" y="5091664"/>
            <a:ext cx="3189420" cy="923330"/>
          </a:xfrm>
          <a:prstGeom prst="rect">
            <a:avLst/>
          </a:prstGeom>
          <a:noFill/>
          <a:ln w="15875">
            <a:solidFill>
              <a:srgbClr val="C00000"/>
            </a:solidFill>
          </a:ln>
        </p:spPr>
        <p:txBody>
          <a:bodyPr wrap="square" rtlCol="0">
            <a:spAutoFit/>
          </a:bodyPr>
          <a:lstStyle/>
          <a:p>
            <a:r>
              <a:rPr lang="ru-RU" dirty="0" smtClean="0"/>
              <a:t>Как определить направление 5</a:t>
            </a:r>
            <a:r>
              <a:rPr lang="en-US" dirty="0" smtClean="0"/>
              <a:t>’ </a:t>
            </a:r>
            <a:r>
              <a:rPr lang="ru-RU" dirty="0" smtClean="0"/>
              <a:t>=</a:t>
            </a:r>
            <a:r>
              <a:rPr lang="en-US" dirty="0" smtClean="0"/>
              <a:t>&gt; 3’</a:t>
            </a:r>
          </a:p>
          <a:p>
            <a:r>
              <a:rPr lang="ru-RU" dirty="0" smtClean="0"/>
              <a:t>находясь в </a:t>
            </a:r>
            <a:r>
              <a:rPr lang="ru-RU" dirty="0"/>
              <a:t>с</a:t>
            </a:r>
            <a:r>
              <a:rPr lang="ru-RU" dirty="0" smtClean="0"/>
              <a:t>ередине цепочки?</a:t>
            </a:r>
            <a:endParaRPr lang="ru-RU" dirty="0"/>
          </a:p>
        </p:txBody>
      </p:sp>
      <p:sp>
        <p:nvSpPr>
          <p:cNvPr id="7" name="Стрелка вправо 6"/>
          <p:cNvSpPr/>
          <p:nvPr/>
        </p:nvSpPr>
        <p:spPr>
          <a:xfrm rot="3370959">
            <a:off x="-834600" y="4299854"/>
            <a:ext cx="4333238" cy="20698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rot="19690277">
            <a:off x="442754" y="4211427"/>
            <a:ext cx="908518" cy="1338828"/>
          </a:xfrm>
          <a:prstGeom prst="rect">
            <a:avLst/>
          </a:prstGeom>
          <a:noFill/>
        </p:spPr>
        <p:txBody>
          <a:bodyPr wrap="none" rtlCol="0">
            <a:spAutoFit/>
          </a:bodyPr>
          <a:lstStyle/>
          <a:p>
            <a:pPr>
              <a:lnSpc>
                <a:spcPct val="50000"/>
              </a:lnSpc>
            </a:pPr>
            <a:r>
              <a:rPr lang="ru-RU" dirty="0" smtClean="0">
                <a:solidFill>
                  <a:srgbClr val="7FC6F0"/>
                </a:solidFill>
              </a:rPr>
              <a:t>сахар</a:t>
            </a:r>
          </a:p>
          <a:p>
            <a:pPr>
              <a:lnSpc>
                <a:spcPct val="50000"/>
              </a:lnSpc>
            </a:pPr>
            <a:r>
              <a:rPr lang="en-US" dirty="0" smtClean="0">
                <a:solidFill>
                  <a:srgbClr val="7FC6F0"/>
                </a:solidFill>
              </a:rPr>
              <a:t>    |</a:t>
            </a:r>
            <a:endParaRPr lang="ru-RU" dirty="0">
              <a:solidFill>
                <a:srgbClr val="7FC6F0"/>
              </a:solidFill>
            </a:endParaRPr>
          </a:p>
          <a:p>
            <a:pPr>
              <a:lnSpc>
                <a:spcPct val="50000"/>
              </a:lnSpc>
            </a:pPr>
            <a:r>
              <a:rPr lang="ru-RU" dirty="0">
                <a:solidFill>
                  <a:srgbClr val="EC6A5E"/>
                </a:solidFill>
              </a:rPr>
              <a:t>ф</a:t>
            </a:r>
            <a:r>
              <a:rPr lang="ru-RU" dirty="0" smtClean="0">
                <a:solidFill>
                  <a:srgbClr val="EC6A5E"/>
                </a:solidFill>
              </a:rPr>
              <a:t>осфат</a:t>
            </a:r>
            <a:endParaRPr lang="en-US" dirty="0" smtClean="0">
              <a:solidFill>
                <a:srgbClr val="EC6A5E"/>
              </a:solidFill>
            </a:endParaRPr>
          </a:p>
          <a:p>
            <a:pPr>
              <a:lnSpc>
                <a:spcPct val="50000"/>
              </a:lnSpc>
            </a:pPr>
            <a:r>
              <a:rPr lang="en-US" dirty="0" smtClean="0">
                <a:solidFill>
                  <a:srgbClr val="7FC6F0"/>
                </a:solidFill>
              </a:rPr>
              <a:t>    |</a:t>
            </a:r>
            <a:endParaRPr lang="ru-RU" dirty="0" smtClean="0">
              <a:solidFill>
                <a:srgbClr val="EC6A5E"/>
              </a:solidFill>
            </a:endParaRPr>
          </a:p>
          <a:p>
            <a:pPr>
              <a:lnSpc>
                <a:spcPct val="50000"/>
              </a:lnSpc>
            </a:pPr>
            <a:r>
              <a:rPr lang="en-US" dirty="0" smtClean="0"/>
              <a:t>    </a:t>
            </a:r>
            <a:r>
              <a:rPr lang="ru-RU" dirty="0" smtClean="0"/>
              <a:t>СН</a:t>
            </a:r>
            <a:r>
              <a:rPr lang="ru-RU" baseline="-25000" dirty="0" smtClean="0"/>
              <a:t>2</a:t>
            </a:r>
            <a:endParaRPr lang="en-US" baseline="-25000" dirty="0" smtClean="0"/>
          </a:p>
          <a:p>
            <a:pPr>
              <a:lnSpc>
                <a:spcPct val="50000"/>
              </a:lnSpc>
            </a:pPr>
            <a:r>
              <a:rPr lang="en-US" dirty="0" smtClean="0">
                <a:solidFill>
                  <a:srgbClr val="7FC6F0"/>
                </a:solidFill>
              </a:rPr>
              <a:t>    |</a:t>
            </a:r>
            <a:endParaRPr lang="ru-RU" baseline="-25000" dirty="0" smtClean="0"/>
          </a:p>
          <a:p>
            <a:pPr>
              <a:lnSpc>
                <a:spcPct val="50000"/>
              </a:lnSpc>
            </a:pPr>
            <a:r>
              <a:rPr lang="ru-RU" dirty="0" smtClean="0">
                <a:solidFill>
                  <a:srgbClr val="7FC6F0"/>
                </a:solidFill>
              </a:rPr>
              <a:t>сахар</a:t>
            </a:r>
            <a:endParaRPr lang="en-US" dirty="0" smtClean="0">
              <a:solidFill>
                <a:srgbClr val="7FC6F0"/>
              </a:solidFill>
            </a:endParaRPr>
          </a:p>
          <a:p>
            <a:pPr>
              <a:lnSpc>
                <a:spcPct val="50000"/>
              </a:lnSpc>
            </a:pPr>
            <a:r>
              <a:rPr lang="en-US" dirty="0" smtClean="0">
                <a:solidFill>
                  <a:srgbClr val="7FC6F0"/>
                </a:solidFill>
              </a:rPr>
              <a:t>    |</a:t>
            </a:r>
            <a:endParaRPr lang="en-US" dirty="0" smtClean="0">
              <a:solidFill>
                <a:srgbClr val="EC6A5E"/>
              </a:solidFill>
            </a:endParaRPr>
          </a:p>
          <a:p>
            <a:pPr>
              <a:lnSpc>
                <a:spcPct val="50000"/>
              </a:lnSpc>
            </a:pPr>
            <a:r>
              <a:rPr lang="ru-RU" dirty="0" smtClean="0">
                <a:solidFill>
                  <a:srgbClr val="EC6A5E"/>
                </a:solidFill>
              </a:rPr>
              <a:t>фосфат</a:t>
            </a:r>
            <a:endParaRPr lang="ru-RU" dirty="0">
              <a:solidFill>
                <a:srgbClr val="EC6A5E"/>
              </a:solidFill>
            </a:endParaRPr>
          </a:p>
        </p:txBody>
      </p:sp>
      <p:sp>
        <p:nvSpPr>
          <p:cNvPr id="9" name="TextBox 8"/>
          <p:cNvSpPr txBox="1"/>
          <p:nvPr/>
        </p:nvSpPr>
        <p:spPr>
          <a:xfrm rot="3069277">
            <a:off x="5055302" y="2278013"/>
            <a:ext cx="1729961" cy="369332"/>
          </a:xfrm>
          <a:prstGeom prst="rect">
            <a:avLst/>
          </a:prstGeom>
          <a:noFill/>
          <a:ln w="15875">
            <a:solidFill>
              <a:srgbClr val="C00000"/>
            </a:solidFill>
          </a:ln>
        </p:spPr>
        <p:txBody>
          <a:bodyPr wrap="none" rtlCol="0">
            <a:spAutoFit/>
          </a:bodyPr>
          <a:lstStyle/>
          <a:p>
            <a:r>
              <a:rPr lang="ru-RU" dirty="0" smtClean="0"/>
              <a:t>Основания ДНК</a:t>
            </a:r>
            <a:endParaRPr lang="en-US" dirty="0"/>
          </a:p>
        </p:txBody>
      </p:sp>
      <p:sp>
        <p:nvSpPr>
          <p:cNvPr id="19" name="TextBox 18"/>
          <p:cNvSpPr txBox="1"/>
          <p:nvPr/>
        </p:nvSpPr>
        <p:spPr>
          <a:xfrm rot="3250491">
            <a:off x="856494" y="4632968"/>
            <a:ext cx="2644442" cy="369332"/>
          </a:xfrm>
          <a:prstGeom prst="rect">
            <a:avLst/>
          </a:prstGeom>
          <a:noFill/>
          <a:ln w="15875">
            <a:solidFill>
              <a:srgbClr val="C00000"/>
            </a:solidFill>
          </a:ln>
        </p:spPr>
        <p:txBody>
          <a:bodyPr wrap="none" rtlCol="0">
            <a:spAutoFit/>
          </a:bodyPr>
          <a:lstStyle/>
          <a:p>
            <a:r>
              <a:rPr lang="ru-RU" dirty="0" err="1" smtClean="0"/>
              <a:t>Сахаро</a:t>
            </a:r>
            <a:r>
              <a:rPr lang="ru-RU" dirty="0" smtClean="0"/>
              <a:t>-фосфатный остов</a:t>
            </a:r>
          </a:p>
        </p:txBody>
      </p:sp>
    </p:spTree>
    <p:extLst>
      <p:ext uri="{BB962C8B-B14F-4D97-AF65-F5344CB8AC3E}">
        <p14:creationId xmlns:p14="http://schemas.microsoft.com/office/powerpoint/2010/main" val="3013730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37470" y="176367"/>
            <a:ext cx="8796551" cy="1143000"/>
          </a:xfrm>
        </p:spPr>
        <p:txBody>
          <a:bodyPr>
            <a:noAutofit/>
          </a:bodyPr>
          <a:lstStyle/>
          <a:p>
            <a:pPr algn="l"/>
            <a:r>
              <a:rPr lang="ru-RU" sz="3200" dirty="0" smtClean="0"/>
              <a:t>ДНК обычно состоит из двух </a:t>
            </a:r>
            <a:r>
              <a:rPr lang="ru-RU" sz="3200" dirty="0" smtClean="0">
                <a:solidFill>
                  <a:srgbClr val="C00000"/>
                </a:solidFill>
              </a:rPr>
              <a:t>антипараллельных </a:t>
            </a:r>
            <a:r>
              <a:rPr lang="ru-RU" sz="3200" dirty="0" smtClean="0"/>
              <a:t>комплементарных цепочек</a:t>
            </a:r>
            <a:endParaRPr lang="ru-RU" sz="3200"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15</a:t>
            </a:fld>
            <a:endParaRPr lang="ru-RU"/>
          </a:p>
        </p:txBody>
      </p:sp>
      <p:grpSp>
        <p:nvGrpSpPr>
          <p:cNvPr id="12" name="Группа 11"/>
          <p:cNvGrpSpPr/>
          <p:nvPr/>
        </p:nvGrpSpPr>
        <p:grpSpPr>
          <a:xfrm>
            <a:off x="1230765" y="2084825"/>
            <a:ext cx="6059879" cy="3562727"/>
            <a:chOff x="309045" y="1547155"/>
            <a:chExt cx="6059879" cy="3562727"/>
          </a:xfrm>
        </p:grpSpPr>
        <p:grpSp>
          <p:nvGrpSpPr>
            <p:cNvPr id="4" name="Группа 3"/>
            <p:cNvGrpSpPr/>
            <p:nvPr/>
          </p:nvGrpSpPr>
          <p:grpSpPr>
            <a:xfrm>
              <a:off x="309045" y="1547155"/>
              <a:ext cx="4581946" cy="3562727"/>
              <a:chOff x="923525" y="1962145"/>
              <a:chExt cx="4581946" cy="3562727"/>
            </a:xfrm>
          </p:grpSpPr>
          <p:pic>
            <p:nvPicPr>
              <p:cNvPr id="4100" name="Picture 4" descr="http://cnx.org/contents/k6E8Y6SA@8/Primary-DNA-Molecular-Struct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525" y="2430469"/>
                <a:ext cx="4581946" cy="2803565"/>
              </a:xfrm>
              <a:prstGeom prst="rect">
                <a:avLst/>
              </a:prstGeom>
              <a:noFill/>
              <a:extLst>
                <a:ext uri="{909E8E84-426E-40DD-AFC4-6F175D3DCCD1}">
                  <a14:hiddenFill xmlns:a14="http://schemas.microsoft.com/office/drawing/2010/main">
                    <a:solidFill>
                      <a:srgbClr val="FFFFFF"/>
                    </a:solidFill>
                  </a14:hiddenFill>
                </a:ext>
              </a:extLst>
            </p:spPr>
          </p:pic>
          <p:sp>
            <p:nvSpPr>
              <p:cNvPr id="6" name="Стрелка вниз 5"/>
              <p:cNvSpPr/>
              <p:nvPr/>
            </p:nvSpPr>
            <p:spPr>
              <a:xfrm rot="20820000" flipH="1">
                <a:off x="1616571" y="2184942"/>
                <a:ext cx="226920" cy="3114528"/>
              </a:xfrm>
              <a:prstGeom prst="downArrow">
                <a:avLst>
                  <a:gd name="adj1" fmla="val 50000"/>
                  <a:gd name="adj2" fmla="val 7000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Стрелка вниз 6"/>
              <p:cNvSpPr/>
              <p:nvPr/>
            </p:nvSpPr>
            <p:spPr>
              <a:xfrm rot="31560000">
                <a:off x="4454915" y="2188341"/>
                <a:ext cx="264466" cy="2941541"/>
              </a:xfrm>
              <a:prstGeom prst="downArrow">
                <a:avLst>
                  <a:gd name="adj1" fmla="val 50000"/>
                  <a:gd name="adj2" fmla="val 7000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flipH="1">
                <a:off x="1440009" y="1962145"/>
                <a:ext cx="679742" cy="705510"/>
              </a:xfrm>
              <a:prstGeom prst="rect">
                <a:avLst/>
              </a:prstGeom>
              <a:noFill/>
            </p:spPr>
            <p:txBody>
              <a:bodyPr wrap="square" rtlCol="0">
                <a:spAutoFit/>
              </a:bodyPr>
              <a:lstStyle/>
              <a:p>
                <a:r>
                  <a:rPr lang="en-US" sz="4000" dirty="0" smtClean="0"/>
                  <a:t>5’</a:t>
                </a:r>
                <a:r>
                  <a:rPr lang="en-US" dirty="0" smtClean="0"/>
                  <a:t> </a:t>
                </a:r>
                <a:endParaRPr lang="ru-RU" dirty="0"/>
              </a:p>
            </p:txBody>
          </p:sp>
          <p:sp>
            <p:nvSpPr>
              <p:cNvPr id="9" name="TextBox 8"/>
              <p:cNvSpPr txBox="1"/>
              <p:nvPr/>
            </p:nvSpPr>
            <p:spPr>
              <a:xfrm flipH="1">
                <a:off x="4247277" y="4765429"/>
                <a:ext cx="679742" cy="705510"/>
              </a:xfrm>
              <a:prstGeom prst="rect">
                <a:avLst/>
              </a:prstGeom>
              <a:noFill/>
            </p:spPr>
            <p:txBody>
              <a:bodyPr wrap="square" rtlCol="0">
                <a:spAutoFit/>
              </a:bodyPr>
              <a:lstStyle/>
              <a:p>
                <a:r>
                  <a:rPr lang="en-US" sz="4000" dirty="0" smtClean="0"/>
                  <a:t>5’</a:t>
                </a:r>
                <a:r>
                  <a:rPr lang="en-US" dirty="0" smtClean="0"/>
                  <a:t> </a:t>
                </a:r>
                <a:endParaRPr lang="ru-RU" dirty="0"/>
              </a:p>
            </p:txBody>
          </p:sp>
          <p:sp>
            <p:nvSpPr>
              <p:cNvPr id="10" name="TextBox 9"/>
              <p:cNvSpPr txBox="1"/>
              <p:nvPr/>
            </p:nvSpPr>
            <p:spPr>
              <a:xfrm flipH="1">
                <a:off x="2140247" y="4819362"/>
                <a:ext cx="679742" cy="705510"/>
              </a:xfrm>
              <a:prstGeom prst="rect">
                <a:avLst/>
              </a:prstGeom>
              <a:noFill/>
            </p:spPr>
            <p:txBody>
              <a:bodyPr wrap="square" rtlCol="0">
                <a:spAutoFit/>
              </a:bodyPr>
              <a:lstStyle/>
              <a:p>
                <a:r>
                  <a:rPr lang="en-US" sz="4000" dirty="0" smtClean="0"/>
                  <a:t>3’</a:t>
                </a:r>
                <a:r>
                  <a:rPr lang="en-US" dirty="0" smtClean="0"/>
                  <a:t> </a:t>
                </a:r>
                <a:endParaRPr lang="ru-RU" dirty="0"/>
              </a:p>
            </p:txBody>
          </p:sp>
          <p:sp>
            <p:nvSpPr>
              <p:cNvPr id="11" name="TextBox 10"/>
              <p:cNvSpPr txBox="1"/>
              <p:nvPr/>
            </p:nvSpPr>
            <p:spPr>
              <a:xfrm flipH="1">
                <a:off x="3641763" y="2026667"/>
                <a:ext cx="679742" cy="705510"/>
              </a:xfrm>
              <a:prstGeom prst="rect">
                <a:avLst/>
              </a:prstGeom>
              <a:noFill/>
            </p:spPr>
            <p:txBody>
              <a:bodyPr wrap="square" rtlCol="0">
                <a:spAutoFit/>
              </a:bodyPr>
              <a:lstStyle/>
              <a:p>
                <a:r>
                  <a:rPr lang="en-US" sz="4000" dirty="0" smtClean="0"/>
                  <a:t>3’</a:t>
                </a:r>
                <a:r>
                  <a:rPr lang="en-US" dirty="0" smtClean="0"/>
                  <a:t> </a:t>
                </a:r>
                <a:endParaRPr lang="ru-RU" dirty="0"/>
              </a:p>
            </p:txBody>
          </p:sp>
        </p:grpSp>
        <p:sp>
          <p:nvSpPr>
            <p:cNvPr id="14" name="Прямоугольник 13"/>
            <p:cNvSpPr/>
            <p:nvPr/>
          </p:nvSpPr>
          <p:spPr>
            <a:xfrm>
              <a:off x="4142930" y="1798323"/>
              <a:ext cx="2225994" cy="769441"/>
            </a:xfrm>
            <a:prstGeom prst="rect">
              <a:avLst/>
            </a:prstGeom>
          </p:spPr>
          <p:txBody>
            <a:bodyPr wrap="none">
              <a:spAutoFit/>
            </a:bodyPr>
            <a:lstStyle/>
            <a:p>
              <a:r>
                <a:rPr lang="ru-RU" sz="4400" b="1" dirty="0" smtClean="0"/>
                <a:t>= </a:t>
              </a:r>
              <a:r>
                <a:rPr lang="en-US" sz="4400" b="1" dirty="0" smtClean="0"/>
                <a:t>GAGCT</a:t>
              </a:r>
              <a:endParaRPr lang="ru-RU" sz="4400" dirty="0"/>
            </a:p>
          </p:txBody>
        </p:sp>
      </p:grpSp>
    </p:spTree>
    <p:extLst>
      <p:ext uri="{BB962C8B-B14F-4D97-AF65-F5344CB8AC3E}">
        <p14:creationId xmlns:p14="http://schemas.microsoft.com/office/powerpoint/2010/main" val="1946150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1B0424B-BA00-4C1D-946A-CCF19F3E8C64}" type="slidenum">
              <a:rPr lang="ru-RU" smtClean="0"/>
              <a:pPr/>
              <a:t>16</a:t>
            </a:fld>
            <a:endParaRPr lang="ru-RU"/>
          </a:p>
        </p:txBody>
      </p:sp>
      <p:sp>
        <p:nvSpPr>
          <p:cNvPr id="4" name="Прямоугольник 3"/>
          <p:cNvSpPr/>
          <p:nvPr/>
        </p:nvSpPr>
        <p:spPr>
          <a:xfrm>
            <a:off x="443462" y="231596"/>
            <a:ext cx="8257075" cy="6124754"/>
          </a:xfrm>
          <a:prstGeom prst="rect">
            <a:avLst/>
          </a:prstGeom>
        </p:spPr>
        <p:txBody>
          <a:bodyPr wrap="square">
            <a:spAutoFit/>
          </a:bodyPr>
          <a:lstStyle/>
          <a:p>
            <a:r>
              <a:rPr lang="ru-RU" sz="2800" dirty="0" smtClean="0"/>
              <a:t>Можно ли изучая кусочек ДНК (см. предыдущий слайд) определить какая цепочка первая (основная) а какая вторая (дополнительная)?  НЕТ в силу полной симметрии остова ДНК.</a:t>
            </a:r>
            <a:br>
              <a:rPr lang="ru-RU" sz="2800" dirty="0" smtClean="0"/>
            </a:br>
            <a:r>
              <a:rPr lang="ru-RU" sz="2800" dirty="0" smtClean="0"/>
              <a:t/>
            </a:r>
            <a:br>
              <a:rPr lang="ru-RU" sz="2800" dirty="0" smtClean="0"/>
            </a:br>
            <a:r>
              <a:rPr lang="ru-RU" sz="2800" dirty="0" smtClean="0"/>
              <a:t>И направление 5</a:t>
            </a:r>
            <a:r>
              <a:rPr lang="en-US" sz="2800" dirty="0" smtClean="0"/>
              <a:t>’ =&gt; 3’ </a:t>
            </a:r>
            <a:r>
              <a:rPr lang="ru-RU" sz="2800" dirty="0" smtClean="0"/>
              <a:t>каждой цепочки? ДА</a:t>
            </a:r>
          </a:p>
          <a:p>
            <a:endParaRPr lang="ru-RU" sz="2800" dirty="0" smtClean="0"/>
          </a:p>
          <a:p>
            <a:r>
              <a:rPr lang="ru-RU" sz="2800" dirty="0" smtClean="0"/>
              <a:t>Это нужно молекулярным машинам и белкам, которые «читают» геном.</a:t>
            </a:r>
            <a:br>
              <a:rPr lang="ru-RU" sz="2800" dirty="0" smtClean="0"/>
            </a:br>
            <a:endParaRPr lang="ru-RU" sz="2800" dirty="0" smtClean="0"/>
          </a:p>
          <a:p>
            <a:r>
              <a:rPr lang="ru-RU" sz="2800" dirty="0" smtClean="0"/>
              <a:t>И </a:t>
            </a:r>
            <a:r>
              <a:rPr lang="ru-RU" sz="2800" dirty="0" err="1" smtClean="0"/>
              <a:t>биоинформатикам</a:t>
            </a:r>
            <a:r>
              <a:rPr lang="ru-RU" sz="2800" dirty="0" smtClean="0"/>
              <a:t>:</a:t>
            </a:r>
          </a:p>
          <a:p>
            <a:r>
              <a:rPr lang="ru-RU" sz="2800" dirty="0" smtClean="0"/>
              <a:t>в банках данных лежат последовательности полных геномов (например, </a:t>
            </a:r>
            <a:r>
              <a:rPr lang="en-US" sz="2800" dirty="0" smtClean="0"/>
              <a:t>NCBI Genomes)</a:t>
            </a:r>
            <a:r>
              <a:rPr lang="ru-RU" sz="2800" dirty="0" smtClean="0"/>
              <a:t>.</a:t>
            </a:r>
            <a:br>
              <a:rPr lang="ru-RU" sz="2800" dirty="0" smtClean="0"/>
            </a:br>
            <a:r>
              <a:rPr lang="ru-RU" sz="2800" i="1" dirty="0"/>
              <a:t>Какой из цепочек</a:t>
            </a:r>
            <a:r>
              <a:rPr lang="ru-RU" sz="2800" i="1" dirty="0" smtClean="0"/>
              <a:t>? В каком направлении?</a:t>
            </a:r>
            <a:endParaRPr lang="en-US" sz="2800" i="1" dirty="0"/>
          </a:p>
        </p:txBody>
      </p:sp>
    </p:spTree>
    <p:extLst>
      <p:ext uri="{BB962C8B-B14F-4D97-AF65-F5344CB8AC3E}">
        <p14:creationId xmlns:p14="http://schemas.microsoft.com/office/powerpoint/2010/main" val="2671439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17</a:t>
            </a:fld>
            <a:endParaRPr lang="ru-RU"/>
          </a:p>
        </p:txBody>
      </p:sp>
      <p:sp>
        <p:nvSpPr>
          <p:cNvPr id="3" name="TextBox 2"/>
          <p:cNvSpPr txBox="1"/>
          <p:nvPr/>
        </p:nvSpPr>
        <p:spPr>
          <a:xfrm>
            <a:off x="462665" y="1470345"/>
            <a:ext cx="8372290" cy="3785652"/>
          </a:xfrm>
          <a:prstGeom prst="rect">
            <a:avLst/>
          </a:prstGeom>
          <a:noFill/>
        </p:spPr>
        <p:txBody>
          <a:bodyPr wrap="square" rtlCol="0">
            <a:spAutoFit/>
          </a:bodyPr>
          <a:lstStyle/>
          <a:p>
            <a:r>
              <a:rPr lang="ru-RU" sz="3200" dirty="0" smtClean="0">
                <a:solidFill>
                  <a:srgbClr val="C00000"/>
                </a:solidFill>
              </a:rPr>
              <a:t>Задание 1.</a:t>
            </a:r>
            <a:r>
              <a:rPr lang="ru-RU" sz="3200" dirty="0" smtClean="0"/>
              <a:t> Известна последовательность одной цепочки ДНК:</a:t>
            </a:r>
          </a:p>
          <a:p>
            <a:endParaRPr lang="ru-RU" sz="3200" dirty="0"/>
          </a:p>
          <a:p>
            <a:r>
              <a:rPr lang="en-US" sz="4000" dirty="0" smtClean="0"/>
              <a:t>A T G A C </a:t>
            </a:r>
            <a:r>
              <a:rPr lang="en-US" sz="4000" dirty="0" err="1" smtClean="0"/>
              <a:t>C</a:t>
            </a:r>
            <a:r>
              <a:rPr lang="en-US" sz="4000" dirty="0" smtClean="0"/>
              <a:t> A</a:t>
            </a:r>
            <a:r>
              <a:rPr lang="ru-RU" sz="4000" dirty="0" smtClean="0"/>
              <a:t> </a:t>
            </a:r>
            <a:r>
              <a:rPr lang="en-US" sz="4000" dirty="0" smtClean="0"/>
              <a:t>A</a:t>
            </a:r>
            <a:r>
              <a:rPr lang="ru-RU" sz="4000" dirty="0" smtClean="0"/>
              <a:t> </a:t>
            </a:r>
            <a:r>
              <a:rPr lang="en-US" sz="4000" dirty="0" smtClean="0"/>
              <a:t>A</a:t>
            </a:r>
          </a:p>
          <a:p>
            <a:endParaRPr lang="en-US" sz="4000" dirty="0"/>
          </a:p>
          <a:p>
            <a:r>
              <a:rPr lang="ru-RU" sz="3200" dirty="0" smtClean="0"/>
              <a:t>Напишите последовательность второй цепочки.</a:t>
            </a:r>
            <a:r>
              <a:rPr lang="en-US" sz="3200" dirty="0" smtClean="0"/>
              <a:t> </a:t>
            </a:r>
            <a:r>
              <a:rPr lang="en-US" sz="3200" dirty="0"/>
              <a:t> </a:t>
            </a:r>
            <a:endParaRPr lang="ru-RU" sz="3200" dirty="0"/>
          </a:p>
        </p:txBody>
      </p:sp>
    </p:spTree>
    <p:extLst>
      <p:ext uri="{BB962C8B-B14F-4D97-AF65-F5344CB8AC3E}">
        <p14:creationId xmlns:p14="http://schemas.microsoft.com/office/powerpoint/2010/main" val="615456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18</a:t>
            </a:fld>
            <a:endParaRPr lang="ru-RU"/>
          </a:p>
        </p:txBody>
      </p:sp>
      <p:pic>
        <p:nvPicPr>
          <p:cNvPr id="5" name="Picture 2" descr="F:\Common\Education\FBB\Year_02\Term_6\Lectures\3Dcomparison\Examples\1nwq_na.GIF"/>
          <p:cNvPicPr>
            <a:picLocks noChangeAspect="1" noChangeArrowheads="1"/>
          </p:cNvPicPr>
          <p:nvPr/>
        </p:nvPicPr>
        <p:blipFill>
          <a:blip r:embed="rId3" cstate="print"/>
          <a:srcRect/>
          <a:stretch>
            <a:fillRect/>
          </a:stretch>
        </p:blipFill>
        <p:spPr bwMode="auto">
          <a:xfrm>
            <a:off x="155575" y="913955"/>
            <a:ext cx="2433637" cy="4857750"/>
          </a:xfrm>
          <a:prstGeom prst="rect">
            <a:avLst/>
          </a:prstGeom>
          <a:noFill/>
          <a:ln w="9525">
            <a:noFill/>
            <a:miter lim="800000"/>
            <a:headEnd/>
            <a:tailEnd/>
          </a:ln>
        </p:spPr>
      </p:pic>
      <p:pic>
        <p:nvPicPr>
          <p:cNvPr id="6" name="Рисунок 4" descr="nucleosome_1.png"/>
          <p:cNvPicPr>
            <a:picLocks noChangeAspect="1"/>
          </p:cNvPicPr>
          <p:nvPr/>
        </p:nvPicPr>
        <p:blipFill>
          <a:blip r:embed="rId4" cstate="print"/>
          <a:srcRect l="7447" t="787" r="7447" b="1575"/>
          <a:stretch>
            <a:fillRect/>
          </a:stretch>
        </p:blipFill>
        <p:spPr bwMode="auto">
          <a:xfrm rot="16200000">
            <a:off x="5413566" y="436754"/>
            <a:ext cx="2995592" cy="4064244"/>
          </a:xfrm>
          <a:prstGeom prst="rect">
            <a:avLst/>
          </a:prstGeom>
          <a:noFill/>
          <a:ln w="9525">
            <a:noFill/>
            <a:miter lim="800000"/>
            <a:headEnd/>
            <a:tailEnd/>
          </a:ln>
        </p:spPr>
      </p:pic>
      <p:sp>
        <p:nvSpPr>
          <p:cNvPr id="7" name="TextBox 6"/>
          <p:cNvSpPr txBox="1">
            <a:spLocks noChangeArrowheads="1"/>
          </p:cNvSpPr>
          <p:nvPr/>
        </p:nvSpPr>
        <p:spPr bwMode="auto">
          <a:xfrm>
            <a:off x="4725620" y="3889860"/>
            <a:ext cx="4147740" cy="1938992"/>
          </a:xfrm>
          <a:prstGeom prst="rect">
            <a:avLst/>
          </a:prstGeom>
          <a:noFill/>
          <a:ln w="9525">
            <a:noFill/>
            <a:miter lim="800000"/>
            <a:headEnd/>
            <a:tailEnd/>
          </a:ln>
        </p:spPr>
        <p:txBody>
          <a:bodyPr wrap="square">
            <a:spAutoFit/>
          </a:bodyPr>
          <a:lstStyle/>
          <a:p>
            <a:r>
              <a:rPr lang="ru-RU" sz="2400" dirty="0" err="1" smtClean="0">
                <a:latin typeface="Verdana" pitchFamily="34" charset="0"/>
              </a:rPr>
              <a:t>Нуклеосома</a:t>
            </a:r>
            <a:r>
              <a:rPr lang="en-US" sz="2400" dirty="0" smtClean="0">
                <a:latin typeface="Verdana" pitchFamily="34" charset="0"/>
              </a:rPr>
              <a:t>:</a:t>
            </a:r>
            <a:br>
              <a:rPr lang="en-US" sz="2400" dirty="0" smtClean="0">
                <a:latin typeface="Verdana" pitchFamily="34" charset="0"/>
              </a:rPr>
            </a:br>
            <a:r>
              <a:rPr lang="ru-RU" sz="2400" dirty="0" smtClean="0">
                <a:latin typeface="Verdana" pitchFamily="34" charset="0"/>
              </a:rPr>
              <a:t>ДНК человека на </a:t>
            </a:r>
            <a:r>
              <a:rPr lang="en-US" sz="2400" dirty="0" smtClean="0">
                <a:latin typeface="Verdana" pitchFamily="34" charset="0"/>
              </a:rPr>
              <a:t>“</a:t>
            </a:r>
            <a:r>
              <a:rPr lang="ru-RU" sz="2400" dirty="0" smtClean="0">
                <a:latin typeface="Verdana" pitchFamily="34" charset="0"/>
              </a:rPr>
              <a:t>катушке</a:t>
            </a:r>
            <a:r>
              <a:rPr lang="en-US" sz="2400" dirty="0" smtClean="0">
                <a:latin typeface="Verdana" pitchFamily="34" charset="0"/>
              </a:rPr>
              <a:t>”</a:t>
            </a:r>
            <a:r>
              <a:rPr lang="ru-RU" sz="2400" dirty="0" smtClean="0">
                <a:latin typeface="Verdana" pitchFamily="34" charset="0"/>
              </a:rPr>
              <a:t> из гистонов: вид сбоку</a:t>
            </a:r>
            <a:r>
              <a:rPr lang="en-US" sz="2400" dirty="0" smtClean="0">
                <a:latin typeface="Verdana" pitchFamily="34" charset="0"/>
              </a:rPr>
              <a:t> </a:t>
            </a:r>
            <a:r>
              <a:rPr lang="ru-RU" sz="2400" dirty="0" smtClean="0">
                <a:latin typeface="Verdana" pitchFamily="34" charset="0"/>
              </a:rPr>
              <a:t>(гистоны – такие белки)</a:t>
            </a:r>
          </a:p>
        </p:txBody>
      </p:sp>
      <p:sp>
        <p:nvSpPr>
          <p:cNvPr id="8" name="TextBox 7"/>
          <p:cNvSpPr txBox="1">
            <a:spLocks noChangeArrowheads="1"/>
          </p:cNvSpPr>
          <p:nvPr/>
        </p:nvSpPr>
        <p:spPr bwMode="auto">
          <a:xfrm>
            <a:off x="2611541" y="894270"/>
            <a:ext cx="2114080" cy="2677656"/>
          </a:xfrm>
          <a:prstGeom prst="rect">
            <a:avLst/>
          </a:prstGeom>
          <a:noFill/>
          <a:ln w="9525">
            <a:noFill/>
            <a:miter lim="800000"/>
            <a:headEnd/>
            <a:tailEnd/>
          </a:ln>
        </p:spPr>
        <p:txBody>
          <a:bodyPr wrap="square">
            <a:spAutoFit/>
          </a:bodyPr>
          <a:lstStyle/>
          <a:p>
            <a:r>
              <a:rPr lang="ru-RU" sz="2400" dirty="0" smtClean="0">
                <a:latin typeface="Verdana" pitchFamily="34" charset="0"/>
              </a:rPr>
              <a:t>Двойная спираль</a:t>
            </a:r>
          </a:p>
          <a:p>
            <a:r>
              <a:rPr lang="ru-RU" sz="2400" dirty="0" smtClean="0">
                <a:latin typeface="Verdana" pitchFamily="34" charset="0"/>
              </a:rPr>
              <a:t>ДНК.</a:t>
            </a:r>
            <a:endParaRPr lang="en-US" sz="2400" dirty="0" smtClean="0">
              <a:latin typeface="Verdana" pitchFamily="34" charset="0"/>
            </a:endParaRPr>
          </a:p>
          <a:p>
            <a:endParaRPr lang="ru-RU" sz="2400" dirty="0" smtClean="0">
              <a:latin typeface="Verdana" pitchFamily="34" charset="0"/>
            </a:endParaRPr>
          </a:p>
          <a:p>
            <a:r>
              <a:rPr lang="ru-RU" sz="2400" dirty="0" smtClean="0">
                <a:latin typeface="Verdana" pitchFamily="34" charset="0"/>
              </a:rPr>
              <a:t>Раскраска моя </a:t>
            </a:r>
            <a:r>
              <a:rPr lang="ru-RU" sz="2400" dirty="0" err="1" smtClean="0">
                <a:latin typeface="Verdana" pitchFamily="34" charset="0"/>
              </a:rPr>
              <a:t>ААл</a:t>
            </a:r>
            <a:r>
              <a:rPr lang="ru-RU" sz="2400" dirty="0" smtClean="0">
                <a:latin typeface="Verdana" pitchFamily="34" charset="0"/>
              </a:rPr>
              <a:t> </a:t>
            </a:r>
            <a:r>
              <a:rPr lang="en-US" sz="2400" dirty="0" smtClean="0">
                <a:latin typeface="Verdana" pitchFamily="34" charset="0"/>
                <a:sym typeface="Wingdings" pitchFamily="2" charset="2"/>
              </a:rPr>
              <a:t></a:t>
            </a:r>
            <a:endParaRPr lang="ru-RU" sz="2400" dirty="0" smtClean="0">
              <a:latin typeface="Verdana" pitchFamily="34" charset="0"/>
            </a:endParaRPr>
          </a:p>
          <a:p>
            <a:endParaRPr lang="ru-RU" sz="2400" dirty="0" smtClean="0">
              <a:latin typeface="Verdana" pitchFamily="34" charset="0"/>
            </a:endParaRPr>
          </a:p>
        </p:txBody>
      </p:sp>
      <p:cxnSp>
        <p:nvCxnSpPr>
          <p:cNvPr id="10" name="Прямая соединительная линия 9"/>
          <p:cNvCxnSpPr/>
          <p:nvPr/>
        </p:nvCxnSpPr>
        <p:spPr>
          <a:xfrm>
            <a:off x="4725620" y="932675"/>
            <a:ext cx="0" cy="48006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53860" y="202980"/>
            <a:ext cx="6116098" cy="646331"/>
          </a:xfrm>
          <a:prstGeom prst="rect">
            <a:avLst/>
          </a:prstGeom>
          <a:noFill/>
        </p:spPr>
        <p:txBody>
          <a:bodyPr wrap="none" rtlCol="0">
            <a:spAutoFit/>
          </a:bodyPr>
          <a:lstStyle/>
          <a:p>
            <a:r>
              <a:rPr lang="ru-RU" sz="3600" dirty="0" smtClean="0"/>
              <a:t>4. Лучше один раз увидеть .....</a:t>
            </a:r>
            <a:endParaRPr lang="ru-RU" sz="3600" dirty="0"/>
          </a:p>
        </p:txBody>
      </p:sp>
      <p:sp>
        <p:nvSpPr>
          <p:cNvPr id="15" name="Rectangle 14"/>
          <p:cNvSpPr/>
          <p:nvPr/>
        </p:nvSpPr>
        <p:spPr>
          <a:xfrm>
            <a:off x="1153955" y="5816128"/>
            <a:ext cx="6797686" cy="954107"/>
          </a:xfrm>
          <a:prstGeom prst="rect">
            <a:avLst/>
          </a:prstGeom>
        </p:spPr>
        <p:txBody>
          <a:bodyPr wrap="square">
            <a:spAutoFit/>
          </a:bodyPr>
          <a:lstStyle/>
          <a:p>
            <a:r>
              <a:rPr lang="ru-RU" sz="2800" dirty="0" smtClean="0"/>
              <a:t>Обе структуры расшифрованы с помощью рентгеноструктурного анализа. </a:t>
            </a:r>
            <a:endParaRPr lang="ru-RU" sz="3200" dirty="0"/>
          </a:p>
        </p:txBody>
      </p:sp>
    </p:spTree>
    <p:extLst>
      <p:ext uri="{BB962C8B-B14F-4D97-AF65-F5344CB8AC3E}">
        <p14:creationId xmlns:p14="http://schemas.microsoft.com/office/powerpoint/2010/main" val="1641216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19</a:t>
            </a:fld>
            <a:endParaRPr lang="ru-RU"/>
          </a:p>
        </p:txBody>
      </p:sp>
      <p:sp>
        <p:nvSpPr>
          <p:cNvPr id="3" name="TextBox 2"/>
          <p:cNvSpPr txBox="1"/>
          <p:nvPr/>
        </p:nvSpPr>
        <p:spPr>
          <a:xfrm>
            <a:off x="501070" y="1086295"/>
            <a:ext cx="7565785" cy="5262979"/>
          </a:xfrm>
          <a:prstGeom prst="rect">
            <a:avLst/>
          </a:prstGeom>
          <a:noFill/>
        </p:spPr>
        <p:txBody>
          <a:bodyPr wrap="square" rtlCol="0">
            <a:spAutoFit/>
          </a:bodyPr>
          <a:lstStyle/>
          <a:p>
            <a:r>
              <a:rPr lang="ru-RU" sz="2800" dirty="0" smtClean="0"/>
              <a:t>Считывать информацию – </a:t>
            </a:r>
            <a:r>
              <a:rPr lang="ru-RU" sz="2800" dirty="0" err="1" smtClean="0"/>
              <a:t>последовательност</a:t>
            </a:r>
            <a:r>
              <a:rPr lang="ru-RU" sz="2800" dirty="0" smtClean="0"/>
              <a:t> ДНК белки и молекулярные машины могут двумя способами</a:t>
            </a:r>
            <a:br>
              <a:rPr lang="ru-RU" sz="2800" dirty="0" smtClean="0"/>
            </a:br>
            <a:r>
              <a:rPr lang="ru-RU" sz="2800" dirty="0" smtClean="0"/>
              <a:t/>
            </a:r>
            <a:br>
              <a:rPr lang="ru-RU" sz="2800" dirty="0" smtClean="0"/>
            </a:br>
            <a:r>
              <a:rPr lang="ru-RU" sz="2800" dirty="0" smtClean="0"/>
              <a:t>а) </a:t>
            </a:r>
            <a:r>
              <a:rPr lang="ru-RU" sz="2800" b="1" dirty="0" smtClean="0"/>
              <a:t>расплетая цепочки</a:t>
            </a:r>
            <a:r>
              <a:rPr lang="ru-RU" sz="2800" dirty="0" smtClean="0"/>
              <a:t> и различая основания ДНК по их свойствам</a:t>
            </a:r>
            <a:br>
              <a:rPr lang="ru-RU" sz="2800" dirty="0" smtClean="0"/>
            </a:br>
            <a:endParaRPr lang="ru-RU" sz="2800" dirty="0" smtClean="0"/>
          </a:p>
          <a:p>
            <a:r>
              <a:rPr lang="ru-RU" sz="2800" dirty="0" smtClean="0"/>
              <a:t>б) </a:t>
            </a:r>
            <a:r>
              <a:rPr lang="ru-RU" sz="2800" b="1" dirty="0" smtClean="0"/>
              <a:t>без </a:t>
            </a:r>
            <a:r>
              <a:rPr lang="ru-RU" sz="2800" b="1" dirty="0" err="1" smtClean="0"/>
              <a:t>расплетения</a:t>
            </a:r>
            <a:r>
              <a:rPr lang="ru-RU" sz="2800" dirty="0"/>
              <a:t> </a:t>
            </a:r>
            <a:r>
              <a:rPr lang="ru-RU" sz="2800" dirty="0" smtClean="0"/>
              <a:t>- анализируя атомные группы в большой бороздке ДНК (раскрашены на пред. слайде) и малой бороздке – не раскрашены; </a:t>
            </a:r>
            <a:r>
              <a:rPr lang="ru-RU" sz="2800" dirty="0" smtClean="0">
                <a:solidFill>
                  <a:schemeClr val="bg1">
                    <a:lumMod val="75000"/>
                  </a:schemeClr>
                </a:solidFill>
              </a:rPr>
              <a:t>также локальная кривизна ДНК немного зависит от последовательности …</a:t>
            </a:r>
            <a:endParaRPr lang="ru-RU" sz="2800" dirty="0">
              <a:solidFill>
                <a:schemeClr val="bg1">
                  <a:lumMod val="75000"/>
                </a:schemeClr>
              </a:solidFill>
            </a:endParaRPr>
          </a:p>
        </p:txBody>
      </p:sp>
    </p:spTree>
    <p:extLst>
      <p:ext uri="{BB962C8B-B14F-4D97-AF65-F5344CB8AC3E}">
        <p14:creationId xmlns:p14="http://schemas.microsoft.com/office/powerpoint/2010/main" val="3595142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Полезная информация</a:t>
            </a:r>
            <a:endParaRPr lang="en-US"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2</a:t>
            </a:fld>
            <a:endParaRPr lang="ru-RU"/>
          </a:p>
        </p:txBody>
      </p:sp>
      <p:sp>
        <p:nvSpPr>
          <p:cNvPr id="3" name="Подзаголовок 2"/>
          <p:cNvSpPr txBox="1">
            <a:spLocks/>
          </p:cNvSpPr>
          <p:nvPr/>
        </p:nvSpPr>
        <p:spPr>
          <a:xfrm>
            <a:off x="241095" y="2430470"/>
            <a:ext cx="8295480" cy="157826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800" dirty="0" smtClean="0"/>
              <a:t>С </a:t>
            </a:r>
            <a:r>
              <a:rPr lang="ru-RU" sz="2800" dirty="0" err="1" smtClean="0"/>
              <a:t>орг</a:t>
            </a:r>
            <a:r>
              <a:rPr lang="ru-RU" sz="2800" dirty="0" smtClean="0"/>
              <a:t>-вопросами обращайтесь к </a:t>
            </a:r>
            <a:br>
              <a:rPr lang="ru-RU" sz="2800" dirty="0" smtClean="0"/>
            </a:br>
            <a:r>
              <a:rPr lang="ru-RU" sz="2800" dirty="0" smtClean="0"/>
              <a:t>Сергею Александровичу Спирин</a:t>
            </a:r>
            <a:r>
              <a:rPr lang="en-US" sz="2800" dirty="0" smtClean="0"/>
              <a:t> </a:t>
            </a:r>
            <a:r>
              <a:rPr lang="ru-RU" sz="1800" dirty="0" smtClean="0"/>
              <a:t>(организатору МФК и лектору)</a:t>
            </a:r>
            <a:r>
              <a:rPr lang="ru-RU" sz="2800" dirty="0" smtClean="0"/>
              <a:t/>
            </a:r>
            <a:br>
              <a:rPr lang="ru-RU" sz="2800" dirty="0" smtClean="0"/>
            </a:br>
            <a:r>
              <a:rPr lang="en-US" sz="2800" dirty="0" smtClean="0">
                <a:hlinkClick r:id="rId2"/>
              </a:rPr>
              <a:t>sas@belozersky.msu.ru</a:t>
            </a:r>
            <a:r>
              <a:rPr lang="ru-RU" sz="2800" dirty="0" smtClean="0"/>
              <a:t/>
            </a:r>
            <a:br>
              <a:rPr lang="ru-RU" sz="2800" dirty="0" smtClean="0"/>
            </a:br>
            <a:endParaRPr lang="en-US" sz="2800" dirty="0"/>
          </a:p>
        </p:txBody>
      </p:sp>
      <p:sp>
        <p:nvSpPr>
          <p:cNvPr id="4" name="Заголовок 1"/>
          <p:cNvSpPr txBox="1">
            <a:spLocks/>
          </p:cNvSpPr>
          <p:nvPr/>
        </p:nvSpPr>
        <p:spPr>
          <a:xfrm>
            <a:off x="232235" y="1429243"/>
            <a:ext cx="898677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800" dirty="0" smtClean="0"/>
              <a:t>Сайт МФК</a:t>
            </a:r>
            <a:r>
              <a:rPr lang="en-US" sz="2800" dirty="0" smtClean="0"/>
              <a:t>: </a:t>
            </a:r>
            <a:r>
              <a:rPr lang="ru-RU" sz="2800" dirty="0" smtClean="0"/>
              <a:t>«</a:t>
            </a:r>
            <a:r>
              <a:rPr lang="ru-RU" sz="2800" dirty="0" err="1" smtClean="0"/>
              <a:t>Биоинформатика</a:t>
            </a:r>
            <a:r>
              <a:rPr lang="ru-RU" sz="2800" dirty="0" smtClean="0"/>
              <a:t> 2022»</a:t>
            </a:r>
            <a:br>
              <a:rPr lang="ru-RU" sz="2800" dirty="0" smtClean="0"/>
            </a:br>
            <a:r>
              <a:rPr lang="en-US" sz="2800" dirty="0">
                <a:solidFill>
                  <a:srgbClr val="3333FF"/>
                </a:solidFill>
              </a:rPr>
              <a:t>https://</a:t>
            </a:r>
            <a:r>
              <a:rPr lang="en-US" sz="2800" dirty="0" smtClean="0">
                <a:solidFill>
                  <a:srgbClr val="3333FF"/>
                </a:solidFill>
              </a:rPr>
              <a:t>kodomo.fbb.msu.ru/wiki/Main/mf_2022s</a:t>
            </a:r>
            <a:endParaRPr lang="el-GR" sz="3500" dirty="0">
              <a:solidFill>
                <a:srgbClr val="3333FF"/>
              </a:solidFill>
            </a:endParaRPr>
          </a:p>
        </p:txBody>
      </p:sp>
      <p:sp>
        <p:nvSpPr>
          <p:cNvPr id="6" name="Подзаголовок 2"/>
          <p:cNvSpPr txBox="1">
            <a:spLocks/>
          </p:cNvSpPr>
          <p:nvPr/>
        </p:nvSpPr>
        <p:spPr>
          <a:xfrm>
            <a:off x="243304" y="5346718"/>
            <a:ext cx="8630056" cy="130830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800" dirty="0" smtClean="0"/>
              <a:t>Зачёт автомат можно получить при зачёте оговоренного числа домашних заданий, выдаваемых после каждой лекции</a:t>
            </a:r>
            <a:endParaRPr lang="en-US" sz="2800" dirty="0"/>
          </a:p>
        </p:txBody>
      </p:sp>
      <p:sp>
        <p:nvSpPr>
          <p:cNvPr id="7" name="Подзаголовок 2"/>
          <p:cNvSpPr txBox="1">
            <a:spLocks/>
          </p:cNvSpPr>
          <p:nvPr/>
        </p:nvSpPr>
        <p:spPr>
          <a:xfrm>
            <a:off x="223666" y="3910226"/>
            <a:ext cx="8649694" cy="119219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dirty="0" smtClean="0"/>
              <a:t>Кроме лекций для того, чтобы разобраться в теме предлагается выполнять домашние задания. Бывают задания на поиск в интернет, бывают школьного уровня, бывают посложнее  </a:t>
            </a:r>
            <a:endParaRPr lang="en-US" sz="2800" dirty="0"/>
          </a:p>
        </p:txBody>
      </p:sp>
    </p:spTree>
    <p:extLst>
      <p:ext uri="{BB962C8B-B14F-4D97-AF65-F5344CB8AC3E}">
        <p14:creationId xmlns:p14="http://schemas.microsoft.com/office/powerpoint/2010/main" val="2923430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1B0424B-BA00-4C1D-946A-CCF19F3E8C64}" type="slidenum">
              <a:rPr lang="ru-RU" smtClean="0"/>
              <a:pPr/>
              <a:t>20</a:t>
            </a:fld>
            <a:endParaRPr lang="ru-RU"/>
          </a:p>
        </p:txBody>
      </p:sp>
      <p:sp>
        <p:nvSpPr>
          <p:cNvPr id="4" name="Прямоугольник 3"/>
          <p:cNvSpPr/>
          <p:nvPr/>
        </p:nvSpPr>
        <p:spPr>
          <a:xfrm>
            <a:off x="347450" y="302359"/>
            <a:ext cx="8564314" cy="6555641"/>
          </a:xfrm>
          <a:prstGeom prst="rect">
            <a:avLst/>
          </a:prstGeom>
        </p:spPr>
        <p:txBody>
          <a:bodyPr wrap="square">
            <a:spAutoFit/>
          </a:bodyPr>
          <a:lstStyle/>
          <a:p>
            <a:r>
              <a:rPr lang="ru-RU" sz="2800" dirty="0" smtClean="0"/>
              <a:t>Цепочки ДНК с комплементарными последовательностями образуют </a:t>
            </a:r>
            <a:r>
              <a:rPr lang="ru-RU" sz="2800" dirty="0"/>
              <a:t>2х </a:t>
            </a:r>
            <a:r>
              <a:rPr lang="ru-RU" sz="2800" dirty="0" smtClean="0"/>
              <a:t>цепочечные ДНК </a:t>
            </a:r>
            <a:r>
              <a:rPr lang="en-US" sz="2800" dirty="0" smtClean="0"/>
              <a:t>(</a:t>
            </a:r>
            <a:r>
              <a:rPr lang="ru-RU" sz="2800" dirty="0" err="1" smtClean="0"/>
              <a:t>дцДНК</a:t>
            </a:r>
            <a:r>
              <a:rPr lang="ru-RU" sz="2800" dirty="0" smtClean="0"/>
              <a:t>) в силу законов физики </a:t>
            </a:r>
            <a:r>
              <a:rPr lang="ru-RU" sz="2800" i="1" dirty="0" smtClean="0"/>
              <a:t>(гибридизация)</a:t>
            </a:r>
            <a:r>
              <a:rPr lang="ru-RU" sz="2800" dirty="0" smtClean="0"/>
              <a:t>.</a:t>
            </a:r>
            <a:r>
              <a:rPr lang="en-US" sz="2800" dirty="0" smtClean="0"/>
              <a:t> </a:t>
            </a:r>
            <a:r>
              <a:rPr lang="ru-RU" sz="2800" dirty="0" smtClean="0"/>
              <a:t>Возможна гибридизация и ДНК – РНК</a:t>
            </a:r>
            <a:endParaRPr lang="ru-RU" sz="2800" dirty="0" smtClean="0">
              <a:solidFill>
                <a:schemeClr val="bg1">
                  <a:lumMod val="85000"/>
                </a:schemeClr>
              </a:solidFill>
            </a:endParaRPr>
          </a:p>
          <a:p>
            <a:endParaRPr lang="ru-RU" sz="2800" dirty="0" smtClean="0"/>
          </a:p>
          <a:p>
            <a:r>
              <a:rPr lang="ru-RU" sz="2800" dirty="0" smtClean="0"/>
              <a:t>Пары комплементарных оснований </a:t>
            </a:r>
            <a:r>
              <a:rPr lang="en-US" sz="2800" dirty="0" smtClean="0"/>
              <a:t>A – T </a:t>
            </a:r>
            <a:r>
              <a:rPr lang="ru-RU" sz="2800" dirty="0" smtClean="0"/>
              <a:t>и </a:t>
            </a:r>
            <a:r>
              <a:rPr lang="en-US" sz="2800" dirty="0"/>
              <a:t>G</a:t>
            </a:r>
            <a:r>
              <a:rPr lang="en-US" sz="2800" dirty="0" smtClean="0"/>
              <a:t> </a:t>
            </a:r>
            <a:r>
              <a:rPr lang="en-US" sz="2800" dirty="0"/>
              <a:t>–</a:t>
            </a:r>
            <a:r>
              <a:rPr lang="en-US" sz="2800" dirty="0" smtClean="0"/>
              <a:t> C </a:t>
            </a:r>
            <a:r>
              <a:rPr lang="ru-RU" sz="2800" dirty="0" smtClean="0"/>
              <a:t>в </a:t>
            </a:r>
            <a:r>
              <a:rPr lang="ru-RU" sz="2800" dirty="0" err="1" smtClean="0"/>
              <a:t>дцДНК</a:t>
            </a:r>
            <a:r>
              <a:rPr lang="ru-RU" sz="2800" dirty="0" smtClean="0"/>
              <a:t> связаны </a:t>
            </a:r>
            <a:r>
              <a:rPr lang="ru-RU" sz="2800" dirty="0"/>
              <a:t>водородными </a:t>
            </a:r>
            <a:r>
              <a:rPr lang="ru-RU" sz="2800" dirty="0" smtClean="0"/>
              <a:t>связями </a:t>
            </a:r>
            <a:r>
              <a:rPr lang="ru-RU" sz="2800" dirty="0" smtClean="0">
                <a:solidFill>
                  <a:schemeClr val="bg1">
                    <a:lumMod val="75000"/>
                  </a:schemeClr>
                </a:solidFill>
              </a:rPr>
              <a:t>(двумя и тремя соответственно). </a:t>
            </a:r>
            <a:r>
              <a:rPr lang="ru-RU" sz="2800" dirty="0" smtClean="0"/>
              <a:t>Каждая водородная связь – уменьшение энергии, физическая система стремится к минимуму энергии.</a:t>
            </a:r>
            <a:br>
              <a:rPr lang="ru-RU" sz="2800" dirty="0" smtClean="0"/>
            </a:br>
            <a:endParaRPr lang="ru-RU" sz="2800" dirty="0"/>
          </a:p>
          <a:p>
            <a:r>
              <a:rPr lang="ru-RU" sz="2800" dirty="0" smtClean="0"/>
              <a:t>Это свойство лежит в основе устойчивости молекул ДНК </a:t>
            </a:r>
            <a:r>
              <a:rPr lang="ru-RU" dirty="0" smtClean="0">
                <a:solidFill>
                  <a:srgbClr val="FF0000"/>
                </a:solidFill>
              </a:rPr>
              <a:t>(задание 7</a:t>
            </a:r>
            <a:r>
              <a:rPr lang="en-US" dirty="0" smtClean="0">
                <a:solidFill>
                  <a:srgbClr val="FF0000"/>
                </a:solidFill>
              </a:rPr>
              <a:t>: </a:t>
            </a:r>
            <a:r>
              <a:rPr lang="ru-RU" dirty="0" smtClean="0">
                <a:solidFill>
                  <a:srgbClr val="FF0000"/>
                </a:solidFill>
              </a:rPr>
              <a:t>для ДНК какой древности удалось прочитать её последовательность) </a:t>
            </a:r>
            <a:r>
              <a:rPr lang="ru-RU" sz="2800" dirty="0" smtClean="0"/>
              <a:t>и получения микроскопического изображения на след. слайде</a:t>
            </a:r>
          </a:p>
        </p:txBody>
      </p:sp>
    </p:spTree>
    <p:extLst>
      <p:ext uri="{BB962C8B-B14F-4D97-AF65-F5344CB8AC3E}">
        <p14:creationId xmlns:p14="http://schemas.microsoft.com/office/powerpoint/2010/main" val="1306599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658" y="274638"/>
            <a:ext cx="8955342" cy="1143000"/>
          </a:xfrm>
        </p:spPr>
        <p:txBody>
          <a:bodyPr>
            <a:noAutofit/>
          </a:bodyPr>
          <a:lstStyle/>
          <a:p>
            <a:pPr algn="l"/>
            <a:r>
              <a:rPr lang="ru-RU" sz="2800" dirty="0" smtClean="0"/>
              <a:t>ДНК в ядре клетки фибробласта человека. Разные ДНК покрашены в разные цвета, одинаковые по последовательности </a:t>
            </a:r>
            <a:r>
              <a:rPr lang="ru-RU" sz="1800" dirty="0" smtClean="0"/>
              <a:t>(</a:t>
            </a:r>
            <a:r>
              <a:rPr lang="en-US" sz="2000" dirty="0" smtClean="0"/>
              <a:t>&gt;9</a:t>
            </a:r>
            <a:r>
              <a:rPr lang="ru-RU" sz="2000" dirty="0" smtClean="0"/>
              <a:t>9</a:t>
            </a:r>
            <a:r>
              <a:rPr lang="en-US" sz="2000" dirty="0" smtClean="0"/>
              <a:t>%</a:t>
            </a:r>
            <a:r>
              <a:rPr lang="ru-RU" sz="2000" dirty="0" smtClean="0"/>
              <a:t>)</a:t>
            </a:r>
            <a:r>
              <a:rPr lang="en-US" sz="2800" dirty="0" smtClean="0"/>
              <a:t> – </a:t>
            </a:r>
            <a:r>
              <a:rPr lang="ru-RU" sz="2800" dirty="0" smtClean="0"/>
              <a:t>в одинаковые цвета</a:t>
            </a:r>
            <a:endParaRPr lang="ru-RU" sz="36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21</a:t>
            </a:fld>
            <a:endParaRPr lang="ru-RU"/>
          </a:p>
        </p:txBody>
      </p:sp>
      <p:sp>
        <p:nvSpPr>
          <p:cNvPr id="4" name="Прямоугольник 3"/>
          <p:cNvSpPr/>
          <p:nvPr/>
        </p:nvSpPr>
        <p:spPr>
          <a:xfrm>
            <a:off x="208763" y="5646065"/>
            <a:ext cx="8915132" cy="1077218"/>
          </a:xfrm>
          <a:prstGeom prst="rect">
            <a:avLst/>
          </a:prstGeom>
        </p:spPr>
        <p:txBody>
          <a:bodyPr wrap="square">
            <a:spAutoFit/>
          </a:bodyPr>
          <a:lstStyle/>
          <a:p>
            <a:r>
              <a:rPr lang="ru-RU" sz="1400" dirty="0" smtClean="0">
                <a:solidFill>
                  <a:srgbClr val="212121"/>
                </a:solidFill>
                <a:latin typeface="BlinkMacSystemFont"/>
              </a:rPr>
              <a:t>Клетка находится перед стадией деления: каждая хромосома состоит из 2х одинаковых ДНК после удвоения (репликации). При делении клетки он разойдутся в разные дочерние клетки</a:t>
            </a:r>
          </a:p>
          <a:p>
            <a:r>
              <a:rPr lang="en-US" dirty="0" err="1" smtClean="0">
                <a:solidFill>
                  <a:srgbClr val="212121"/>
                </a:solidFill>
                <a:latin typeface="BlinkMacSystemFont"/>
              </a:rPr>
              <a:t>Bolzer</a:t>
            </a:r>
            <a:r>
              <a:rPr lang="en-US" dirty="0" smtClean="0">
                <a:solidFill>
                  <a:srgbClr val="212121"/>
                </a:solidFill>
                <a:latin typeface="BlinkMacSystemFont"/>
              </a:rPr>
              <a:t> A et al. </a:t>
            </a:r>
            <a:r>
              <a:rPr lang="en-US" dirty="0">
                <a:solidFill>
                  <a:srgbClr val="212121"/>
                </a:solidFill>
                <a:latin typeface="BlinkMacSystemFont"/>
              </a:rPr>
              <a:t>Three-dimensional maps of all chromosomes in </a:t>
            </a:r>
            <a:r>
              <a:rPr lang="en-US" dirty="0" smtClean="0">
                <a:solidFill>
                  <a:srgbClr val="212121"/>
                </a:solidFill>
                <a:latin typeface="BlinkMacSystemFont"/>
              </a:rPr>
              <a:t>fibroblast </a:t>
            </a:r>
            <a:r>
              <a:rPr lang="en-US" dirty="0">
                <a:solidFill>
                  <a:srgbClr val="212121"/>
                </a:solidFill>
                <a:latin typeface="BlinkMacSystemFont"/>
              </a:rPr>
              <a:t>nuclei and </a:t>
            </a:r>
            <a:r>
              <a:rPr lang="en-US" dirty="0" smtClean="0">
                <a:solidFill>
                  <a:srgbClr val="212121"/>
                </a:solidFill>
                <a:latin typeface="BlinkMacSystemFont"/>
              </a:rPr>
              <a:t>prometaphase rosettes. </a:t>
            </a:r>
            <a:r>
              <a:rPr lang="en-US" dirty="0" err="1">
                <a:solidFill>
                  <a:srgbClr val="212121"/>
                </a:solidFill>
                <a:latin typeface="BlinkMacSystemFont"/>
              </a:rPr>
              <a:t>PLoS</a:t>
            </a:r>
            <a:r>
              <a:rPr lang="en-US" dirty="0">
                <a:solidFill>
                  <a:srgbClr val="212121"/>
                </a:solidFill>
                <a:latin typeface="BlinkMacSystemFont"/>
              </a:rPr>
              <a:t> Biol. </a:t>
            </a:r>
            <a:r>
              <a:rPr lang="en-US" dirty="0" smtClean="0">
                <a:solidFill>
                  <a:srgbClr val="212121"/>
                </a:solidFill>
                <a:latin typeface="BlinkMacSystemFont"/>
              </a:rPr>
              <a:t>2005</a:t>
            </a:r>
            <a:endParaRPr lang="ru-RU" dirty="0"/>
          </a:p>
        </p:txBody>
      </p:sp>
      <p:pic>
        <p:nvPicPr>
          <p:cNvPr id="6" name="Рисунок 5"/>
          <p:cNvPicPr>
            <a:picLocks noChangeAspect="1"/>
          </p:cNvPicPr>
          <p:nvPr/>
        </p:nvPicPr>
        <p:blipFill rotWithShape="1">
          <a:blip r:embed="rId3"/>
          <a:srcRect l="435" r="-2448" b="6584"/>
          <a:stretch/>
        </p:blipFill>
        <p:spPr>
          <a:xfrm>
            <a:off x="252000" y="1574563"/>
            <a:ext cx="4480450" cy="3888000"/>
          </a:xfrm>
          <a:prstGeom prst="rect">
            <a:avLst/>
          </a:prstGeom>
        </p:spPr>
      </p:pic>
      <p:pic>
        <p:nvPicPr>
          <p:cNvPr id="7" name="Рисунок 6"/>
          <p:cNvPicPr>
            <a:picLocks noChangeAspect="1"/>
          </p:cNvPicPr>
          <p:nvPr/>
        </p:nvPicPr>
        <p:blipFill>
          <a:blip r:embed="rId4"/>
          <a:stretch>
            <a:fillRect/>
          </a:stretch>
        </p:blipFill>
        <p:spPr>
          <a:xfrm>
            <a:off x="4669108" y="1512549"/>
            <a:ext cx="4434682" cy="4046647"/>
          </a:xfrm>
          <a:prstGeom prst="rect">
            <a:avLst/>
          </a:prstGeom>
        </p:spPr>
      </p:pic>
    </p:spTree>
    <p:extLst>
      <p:ext uri="{BB962C8B-B14F-4D97-AF65-F5344CB8AC3E}">
        <p14:creationId xmlns:p14="http://schemas.microsoft.com/office/powerpoint/2010/main" val="2127844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7765"/>
            <a:ext cx="8229600" cy="619632"/>
          </a:xfrm>
        </p:spPr>
        <p:txBody>
          <a:bodyPr>
            <a:noAutofit/>
          </a:bodyPr>
          <a:lstStyle/>
          <a:p>
            <a:pPr algn="l"/>
            <a:r>
              <a:rPr lang="ru-RU" sz="3600" dirty="0" smtClean="0"/>
              <a:t>Как получена микрофотография</a:t>
            </a:r>
            <a:endParaRPr lang="en-US" sz="36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22</a:t>
            </a:fld>
            <a:endParaRPr lang="ru-RU"/>
          </a:p>
        </p:txBody>
      </p:sp>
      <p:sp>
        <p:nvSpPr>
          <p:cNvPr id="4" name="Прямоугольник 3"/>
          <p:cNvSpPr/>
          <p:nvPr/>
        </p:nvSpPr>
        <p:spPr>
          <a:xfrm>
            <a:off x="457200" y="707397"/>
            <a:ext cx="8449100" cy="6032421"/>
          </a:xfrm>
          <a:prstGeom prst="rect">
            <a:avLst/>
          </a:prstGeom>
        </p:spPr>
        <p:txBody>
          <a:bodyPr wrap="square">
            <a:spAutoFit/>
          </a:bodyPr>
          <a:lstStyle/>
          <a:p>
            <a:r>
              <a:rPr lang="ru-RU" sz="2400" dirty="0" smtClean="0">
                <a:latin typeface="AdvC2866"/>
              </a:rPr>
              <a:t>К каждой ДНК подобраны многочисленные пробы – ДНК полностью комплементарные участку данной ДНК. </a:t>
            </a:r>
            <a:br>
              <a:rPr lang="ru-RU" sz="2400" dirty="0" smtClean="0">
                <a:latin typeface="AdvC2866"/>
              </a:rPr>
            </a:br>
            <a:r>
              <a:rPr lang="en-US" dirty="0" smtClean="0"/>
              <a:t>Probe </a:t>
            </a:r>
            <a:r>
              <a:rPr lang="en-US" dirty="0"/>
              <a:t>size can range from few kb to </a:t>
            </a:r>
            <a:r>
              <a:rPr lang="en-US" dirty="0" err="1"/>
              <a:t>megabases</a:t>
            </a:r>
            <a:r>
              <a:rPr lang="en-US" dirty="0"/>
              <a:t> (Mb), depending on the application.  </a:t>
            </a:r>
            <a:r>
              <a:rPr lang="ru-RU" dirty="0" smtClean="0"/>
              <a:t/>
            </a:r>
            <a:br>
              <a:rPr lang="ru-RU" dirty="0" smtClean="0"/>
            </a:br>
            <a:r>
              <a:rPr lang="ru-RU" sz="2400" dirty="0" smtClean="0">
                <a:latin typeface="AdvC2866"/>
              </a:rPr>
              <a:t>К концам проб присоединены </a:t>
            </a:r>
            <a:r>
              <a:rPr lang="ru-RU" sz="2400" dirty="0" err="1" smtClean="0">
                <a:latin typeface="AdvC2866"/>
              </a:rPr>
              <a:t>флюорофоры</a:t>
            </a:r>
            <a:r>
              <a:rPr lang="ru-RU" sz="2400" dirty="0" smtClean="0">
                <a:latin typeface="AdvC2866"/>
              </a:rPr>
              <a:t> одного из 7 цветов. Пропорции проб к одной ДНК с </a:t>
            </a:r>
            <a:r>
              <a:rPr lang="ru-RU" sz="2400" dirty="0" err="1" smtClean="0">
                <a:latin typeface="AdvC2866"/>
              </a:rPr>
              <a:t>флюорофорами</a:t>
            </a:r>
            <a:r>
              <a:rPr lang="ru-RU" sz="2400" dirty="0" smtClean="0">
                <a:latin typeface="AdvC2866"/>
              </a:rPr>
              <a:t> разных цветов подобраны специально, чтобы различать разные ДНК.</a:t>
            </a:r>
            <a:br>
              <a:rPr lang="ru-RU" sz="2400" dirty="0" smtClean="0">
                <a:latin typeface="AdvC2866"/>
              </a:rPr>
            </a:br>
            <a:endParaRPr lang="en-US" sz="2400" dirty="0" smtClean="0">
              <a:latin typeface="AdvC2866"/>
            </a:endParaRPr>
          </a:p>
          <a:p>
            <a:r>
              <a:rPr lang="en-US" sz="2400" dirty="0" smtClean="0">
                <a:latin typeface="AdvC2866"/>
              </a:rPr>
              <a:t>(A) </a:t>
            </a:r>
            <a:r>
              <a:rPr lang="ru-RU" sz="2400" dirty="0" err="1" smtClean="0"/>
              <a:t>Деконволюция</a:t>
            </a:r>
            <a:r>
              <a:rPr lang="en-US" sz="2400" dirty="0" smtClean="0"/>
              <a:t> (</a:t>
            </a:r>
            <a:r>
              <a:rPr lang="ru-RU" sz="2400" dirty="0" smtClean="0"/>
              <a:t>объединение</a:t>
            </a:r>
            <a:r>
              <a:rPr lang="en-US" sz="2400" dirty="0" smtClean="0"/>
              <a:t>)</a:t>
            </a:r>
            <a:r>
              <a:rPr lang="ru-RU" sz="2400" dirty="0"/>
              <a:t> </a:t>
            </a:r>
            <a:r>
              <a:rPr lang="en-US" sz="2400" dirty="0"/>
              <a:t> </a:t>
            </a:r>
            <a:r>
              <a:rPr lang="ru-RU" sz="2400" dirty="0" err="1"/>
              <a:t>флюоресцентных</a:t>
            </a:r>
            <a:r>
              <a:rPr lang="ru-RU" sz="2400" dirty="0"/>
              <a:t> микрофотографий в </a:t>
            </a:r>
            <a:r>
              <a:rPr lang="ru-RU" sz="2400" dirty="0" smtClean="0"/>
              <a:t>7 </a:t>
            </a:r>
            <a:r>
              <a:rPr lang="ru-RU" sz="2400" dirty="0"/>
              <a:t>каналах </a:t>
            </a:r>
            <a:r>
              <a:rPr lang="ru-RU" sz="2400" dirty="0" smtClean="0"/>
              <a:t/>
            </a:r>
            <a:br>
              <a:rPr lang="ru-RU" sz="2400" dirty="0" smtClean="0"/>
            </a:br>
            <a:r>
              <a:rPr lang="ru-RU" sz="1200" dirty="0" smtClean="0"/>
              <a:t>(</a:t>
            </a:r>
            <a:r>
              <a:rPr lang="en-US" sz="1200" dirty="0"/>
              <a:t>one </a:t>
            </a:r>
            <a:r>
              <a:rPr lang="en-US" sz="1200" dirty="0">
                <a:latin typeface="AdvC2866"/>
              </a:rPr>
              <a:t>channel for DAPI (DNA </a:t>
            </a:r>
            <a:r>
              <a:rPr lang="en-US" sz="1200" dirty="0" smtClean="0">
                <a:latin typeface="AdvC2866"/>
              </a:rPr>
              <a:t>counterstain and </a:t>
            </a:r>
            <a:r>
              <a:rPr lang="en-US" sz="1200" dirty="0">
                <a:latin typeface="AdvC2866"/>
              </a:rPr>
              <a:t>seven channels for the following </a:t>
            </a:r>
            <a:r>
              <a:rPr lang="en-US" sz="1200" dirty="0" err="1">
                <a:latin typeface="AdvC2866"/>
              </a:rPr>
              <a:t>fluorochromes</a:t>
            </a:r>
            <a:r>
              <a:rPr lang="en-US" sz="1200" dirty="0">
                <a:latin typeface="AdvC2866"/>
              </a:rPr>
              <a:t>: </a:t>
            </a:r>
            <a:r>
              <a:rPr lang="en-US" sz="1200" dirty="0" err="1">
                <a:latin typeface="AdvC2866"/>
              </a:rPr>
              <a:t>diethylaminocoumarin</a:t>
            </a:r>
            <a:r>
              <a:rPr lang="en-US" sz="1200" dirty="0">
                <a:latin typeface="AdvC2866"/>
              </a:rPr>
              <a:t> (</a:t>
            </a:r>
            <a:r>
              <a:rPr lang="en-US" sz="1200" dirty="0" err="1">
                <a:latin typeface="AdvC2866"/>
              </a:rPr>
              <a:t>Deac</a:t>
            </a:r>
            <a:r>
              <a:rPr lang="en-US" sz="1200" dirty="0">
                <a:latin typeface="AdvC2866"/>
              </a:rPr>
              <a:t>), Spectrum Green (SG), and the cyanine dyes Cy3, Cy3.5, </a:t>
            </a:r>
            <a:r>
              <a:rPr lang="en-US" sz="1200" dirty="0" smtClean="0">
                <a:latin typeface="AdvC2866"/>
              </a:rPr>
              <a:t>Cy5,Cy5.5</a:t>
            </a:r>
            <a:r>
              <a:rPr lang="en-US" sz="1200" dirty="0">
                <a:latin typeface="AdvC2866"/>
              </a:rPr>
              <a:t>, and </a:t>
            </a:r>
            <a:r>
              <a:rPr lang="en-US" sz="1200" dirty="0" smtClean="0">
                <a:latin typeface="AdvC2866"/>
              </a:rPr>
              <a:t>Cy7</a:t>
            </a:r>
            <a:r>
              <a:rPr lang="ru-RU" sz="1200" dirty="0" smtClean="0">
                <a:latin typeface="AdvC2866"/>
              </a:rPr>
              <a:t>)</a:t>
            </a:r>
            <a:r>
              <a:rPr lang="en-US" sz="1200" dirty="0" smtClean="0">
                <a:latin typeface="AdvC2866"/>
              </a:rPr>
              <a:t>)</a:t>
            </a:r>
            <a:r>
              <a:rPr lang="ru-RU" sz="1200" dirty="0" smtClean="0">
                <a:latin typeface="AdvC2866"/>
              </a:rPr>
              <a:t> </a:t>
            </a:r>
            <a:r>
              <a:rPr lang="en-US" dirty="0" smtClean="0">
                <a:latin typeface="AdvC2866"/>
              </a:rPr>
              <a:t/>
            </a:r>
            <a:br>
              <a:rPr lang="en-US" dirty="0" smtClean="0">
                <a:latin typeface="AdvC2866"/>
              </a:rPr>
            </a:br>
            <a:r>
              <a:rPr lang="ru-RU" sz="2400" dirty="0" smtClean="0"/>
              <a:t>Окраска изображения разных хромосом </a:t>
            </a:r>
            <a:r>
              <a:rPr lang="en-US" sz="2400" dirty="0" smtClean="0"/>
              <a:t>(</a:t>
            </a:r>
            <a:r>
              <a:rPr lang="en-US" sz="2400" dirty="0"/>
              <a:t>1–22, X, and Y) </a:t>
            </a:r>
            <a:r>
              <a:rPr lang="ru-RU" sz="2400" dirty="0" smtClean="0"/>
              <a:t>в 24 цвета получена наложением 7 каналов</a:t>
            </a:r>
            <a:r>
              <a:rPr lang="en-US" sz="2400" dirty="0" smtClean="0"/>
              <a:t/>
            </a:r>
            <a:br>
              <a:rPr lang="en-US" sz="2400" dirty="0" smtClean="0"/>
            </a:br>
            <a:endParaRPr lang="en-US" sz="2400" dirty="0"/>
          </a:p>
          <a:p>
            <a:r>
              <a:rPr lang="en-US" sz="2400" dirty="0"/>
              <a:t>(B) </a:t>
            </a:r>
            <a:r>
              <a:rPr lang="ru-RU" sz="2400" dirty="0" smtClean="0"/>
              <a:t>Прорисовка с искусственно подобранными цветами изображения (</a:t>
            </a:r>
            <a:r>
              <a:rPr lang="en-US" sz="2400" dirty="0" smtClean="0"/>
              <a:t>A</a:t>
            </a:r>
            <a:r>
              <a:rPr lang="ru-RU" sz="2400" dirty="0" smtClean="0"/>
              <a:t>)</a:t>
            </a:r>
            <a:endParaRPr lang="ru-RU" sz="2400" dirty="0"/>
          </a:p>
        </p:txBody>
      </p:sp>
    </p:spTree>
    <p:extLst>
      <p:ext uri="{BB962C8B-B14F-4D97-AF65-F5344CB8AC3E}">
        <p14:creationId xmlns:p14="http://schemas.microsoft.com/office/powerpoint/2010/main" val="2919767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3600" dirty="0" smtClean="0"/>
              <a:t>Исходные микрофотографии в восьми каналах и их совмещение</a:t>
            </a:r>
            <a:endParaRPr lang="ru-RU" sz="36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23</a:t>
            </a:fld>
            <a:endParaRPr lang="ru-RU"/>
          </a:p>
        </p:txBody>
      </p:sp>
      <p:pic>
        <p:nvPicPr>
          <p:cNvPr id="8" name="Рисунок 7"/>
          <p:cNvPicPr>
            <a:picLocks noChangeAspect="1"/>
          </p:cNvPicPr>
          <p:nvPr/>
        </p:nvPicPr>
        <p:blipFill>
          <a:blip r:embed="rId3"/>
          <a:stretch>
            <a:fillRect/>
          </a:stretch>
        </p:blipFill>
        <p:spPr>
          <a:xfrm>
            <a:off x="1730030" y="1504774"/>
            <a:ext cx="5683940" cy="5021304"/>
          </a:xfrm>
          <a:prstGeom prst="rect">
            <a:avLst/>
          </a:prstGeom>
        </p:spPr>
      </p:pic>
    </p:spTree>
    <p:extLst>
      <p:ext uri="{BB962C8B-B14F-4D97-AF65-F5344CB8AC3E}">
        <p14:creationId xmlns:p14="http://schemas.microsoft.com/office/powerpoint/2010/main" val="2103912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510220"/>
            <a:ext cx="9144000" cy="762000"/>
          </a:xfrm>
        </p:spPr>
        <p:txBody>
          <a:bodyPr>
            <a:noAutofit/>
          </a:bodyPr>
          <a:lstStyle/>
          <a:p>
            <a:r>
              <a:rPr lang="ru-RU" sz="3200" b="1" dirty="0" smtClean="0">
                <a:latin typeface="+mn-lt"/>
                <a:ea typeface="+mn-ea"/>
                <a:cs typeface="+mn-cs"/>
              </a:rPr>
              <a:t>Микрофотография маленькой кольцевой ДНК бактерии</a:t>
            </a:r>
            <a:r>
              <a:rPr lang="en-US" sz="3200" b="1" dirty="0" smtClean="0">
                <a:latin typeface="+mn-lt"/>
                <a:ea typeface="+mn-ea"/>
                <a:cs typeface="+mn-cs"/>
              </a:rPr>
              <a:t> - </a:t>
            </a:r>
            <a:r>
              <a:rPr lang="ru-RU" sz="3200" b="1" dirty="0" err="1" smtClean="0">
                <a:latin typeface="+mn-lt"/>
                <a:ea typeface="+mn-ea"/>
                <a:cs typeface="+mn-cs"/>
              </a:rPr>
              <a:t>плазмиды</a:t>
            </a:r>
            <a:endParaRPr lang="ru-RU" sz="3200" b="1" dirty="0" smtClean="0">
              <a:latin typeface="+mn-lt"/>
              <a:ea typeface="+mn-ea"/>
              <a:cs typeface="+mn-cs"/>
            </a:endParaRPr>
          </a:p>
        </p:txBody>
      </p:sp>
      <p:grpSp>
        <p:nvGrpSpPr>
          <p:cNvPr id="5" name="Группа 4"/>
          <p:cNvGrpSpPr/>
          <p:nvPr/>
        </p:nvGrpSpPr>
        <p:grpSpPr>
          <a:xfrm>
            <a:off x="462665" y="1623965"/>
            <a:ext cx="8015287" cy="4596335"/>
            <a:chOff x="462665" y="2046420"/>
            <a:chExt cx="8015287" cy="4596335"/>
          </a:xfrm>
        </p:grpSpPr>
        <p:pic>
          <p:nvPicPr>
            <p:cNvPr id="29699" name="Picture 3" descr="D:\-=Gol=-\lect5\Dna-coil.bmp"/>
            <p:cNvPicPr>
              <a:picLocks noChangeAspect="1" noChangeArrowheads="1"/>
            </p:cNvPicPr>
            <p:nvPr/>
          </p:nvPicPr>
          <p:blipFill>
            <a:blip r:embed="rId2" cstate="print"/>
            <a:srcRect t="15265"/>
            <a:stretch>
              <a:fillRect/>
            </a:stretch>
          </p:blipFill>
          <p:spPr bwMode="auto">
            <a:xfrm>
              <a:off x="462665" y="2046420"/>
              <a:ext cx="8015287" cy="4596335"/>
            </a:xfrm>
            <a:prstGeom prst="rect">
              <a:avLst/>
            </a:prstGeom>
            <a:noFill/>
          </p:spPr>
        </p:pic>
        <p:sp>
          <p:nvSpPr>
            <p:cNvPr id="4" name="Прямоугольник 3"/>
            <p:cNvSpPr/>
            <p:nvPr/>
          </p:nvSpPr>
          <p:spPr>
            <a:xfrm>
              <a:off x="2123046" y="5694895"/>
              <a:ext cx="4292394" cy="738664"/>
            </a:xfrm>
            <a:prstGeom prst="rect">
              <a:avLst/>
            </a:prstGeom>
            <a:solidFill>
              <a:schemeClr val="tx2">
                <a:lumMod val="25000"/>
                <a:lumOff val="75000"/>
              </a:schemeClr>
            </a:solidFill>
          </p:spPr>
          <p:txBody>
            <a:bodyPr wrap="none">
              <a:spAutoFit/>
            </a:bodyPr>
            <a:lstStyle/>
            <a:p>
              <a:pPr fontAlgn="auto">
                <a:spcBef>
                  <a:spcPts val="0"/>
                </a:spcBef>
                <a:spcAft>
                  <a:spcPts val="0"/>
                </a:spcAft>
                <a:defRPr/>
              </a:pPr>
              <a:r>
                <a:rPr lang="ru-RU" sz="2400" dirty="0">
                  <a:solidFill>
                    <a:schemeClr val="accent1">
                      <a:lumMod val="75000"/>
                    </a:schemeClr>
                  </a:solidFill>
                  <a:latin typeface="+mn-lt"/>
                </a:rPr>
                <a:t>Маленькая </a:t>
              </a:r>
              <a:r>
                <a:rPr lang="ru-RU" sz="2400" dirty="0" err="1">
                  <a:solidFill>
                    <a:srgbClr val="C00000"/>
                  </a:solidFill>
                  <a:latin typeface="+mn-lt"/>
                </a:rPr>
                <a:t>плазмида</a:t>
              </a:r>
              <a:r>
                <a:rPr lang="ru-RU" sz="2400" dirty="0">
                  <a:solidFill>
                    <a:schemeClr val="accent1">
                      <a:lumMod val="75000"/>
                    </a:schemeClr>
                  </a:solidFill>
                  <a:latin typeface="+mn-lt"/>
                </a:rPr>
                <a:t> бактерии</a:t>
              </a:r>
            </a:p>
            <a:p>
              <a:pPr fontAlgn="auto">
                <a:spcBef>
                  <a:spcPts val="0"/>
                </a:spcBef>
                <a:spcAft>
                  <a:spcPts val="0"/>
                </a:spcAft>
                <a:defRPr/>
              </a:pPr>
              <a:r>
                <a:rPr lang="ru-RU" dirty="0" smtClean="0">
                  <a:latin typeface="+mn-lt"/>
                </a:rPr>
                <a:t>Электронная </a:t>
              </a:r>
              <a:r>
                <a:rPr lang="ru-RU" dirty="0">
                  <a:latin typeface="+mn-lt"/>
                </a:rPr>
                <a:t>микроскопия </a:t>
              </a:r>
            </a:p>
          </p:txBody>
        </p:sp>
      </p:grpSp>
    </p:spTree>
    <p:extLst>
      <p:ext uri="{BB962C8B-B14F-4D97-AF65-F5344CB8AC3E}">
        <p14:creationId xmlns:p14="http://schemas.microsoft.com/office/powerpoint/2010/main" val="42436145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4100" y="87765"/>
            <a:ext cx="8873360" cy="1143000"/>
          </a:xfrm>
        </p:spPr>
        <p:txBody>
          <a:bodyPr>
            <a:normAutofit fontScale="90000"/>
          </a:bodyPr>
          <a:lstStyle/>
          <a:p>
            <a:r>
              <a:rPr lang="ru-RU" dirty="0" smtClean="0"/>
              <a:t>Маленькая кольцевая </a:t>
            </a:r>
            <a:r>
              <a:rPr lang="ru-RU" dirty="0"/>
              <a:t>ДНК бактерии </a:t>
            </a:r>
            <a:r>
              <a:rPr lang="ru-RU" dirty="0" smtClean="0"/>
              <a:t>– </a:t>
            </a:r>
            <a:r>
              <a:rPr lang="ru-RU" dirty="0" err="1" smtClean="0">
                <a:solidFill>
                  <a:srgbClr val="7030A0"/>
                </a:solidFill>
              </a:rPr>
              <a:t>плазмида</a:t>
            </a:r>
            <a:r>
              <a:rPr lang="en-US" baseline="30000" dirty="0" smtClean="0">
                <a:solidFill>
                  <a:srgbClr val="7030A0"/>
                </a:solidFill>
              </a:rPr>
              <a:t>1)</a:t>
            </a:r>
            <a:r>
              <a:rPr lang="en-US" dirty="0" smtClean="0">
                <a:solidFill>
                  <a:srgbClr val="7030A0"/>
                </a:solidFill>
              </a:rPr>
              <a:t> </a:t>
            </a:r>
            <a:r>
              <a:rPr lang="en-US" sz="2200" dirty="0" smtClean="0"/>
              <a:t>(</a:t>
            </a:r>
            <a:r>
              <a:rPr lang="ru-RU" sz="2200" dirty="0" err="1" smtClean="0"/>
              <a:t>плазмида</a:t>
            </a:r>
            <a:r>
              <a:rPr lang="ru-RU" sz="2200" dirty="0" smtClean="0"/>
              <a:t> – не весь геном бактерии</a:t>
            </a:r>
            <a:r>
              <a:rPr lang="en-US" sz="2200" dirty="0" smtClean="0"/>
              <a:t>!)</a:t>
            </a:r>
            <a:endParaRPr lang="ru-RU" sz="2200" dirty="0"/>
          </a:p>
        </p:txBody>
      </p:sp>
      <p:sp>
        <p:nvSpPr>
          <p:cNvPr id="2" name="Номер слайда 1"/>
          <p:cNvSpPr>
            <a:spLocks noGrp="1"/>
          </p:cNvSpPr>
          <p:nvPr>
            <p:ph type="sldNum" sz="quarter" idx="12"/>
          </p:nvPr>
        </p:nvSpPr>
        <p:spPr>
          <a:xfrm>
            <a:off x="6108200" y="6590882"/>
            <a:ext cx="2133600" cy="365125"/>
          </a:xfrm>
        </p:spPr>
        <p:txBody>
          <a:bodyPr/>
          <a:lstStyle/>
          <a:p>
            <a:fld id="{51B0424B-BA00-4C1D-946A-CCF19F3E8C64}" type="slidenum">
              <a:rPr lang="ru-RU" smtClean="0"/>
              <a:pPr/>
              <a:t>25</a:t>
            </a:fld>
            <a:endParaRPr lang="ru-RU"/>
          </a:p>
        </p:txBody>
      </p:sp>
      <p:pic>
        <p:nvPicPr>
          <p:cNvPr id="6" name="Рисунок 5"/>
          <p:cNvPicPr>
            <a:picLocks noChangeAspect="1"/>
          </p:cNvPicPr>
          <p:nvPr/>
        </p:nvPicPr>
        <p:blipFill>
          <a:blip r:embed="rId2"/>
          <a:stretch>
            <a:fillRect/>
          </a:stretch>
        </p:blipFill>
        <p:spPr>
          <a:xfrm>
            <a:off x="360245" y="1247523"/>
            <a:ext cx="4456870" cy="4919921"/>
          </a:xfrm>
          <a:prstGeom prst="rect">
            <a:avLst/>
          </a:prstGeom>
        </p:spPr>
      </p:pic>
      <p:sp>
        <p:nvSpPr>
          <p:cNvPr id="7" name="Прямоугольник 6"/>
          <p:cNvSpPr/>
          <p:nvPr/>
        </p:nvSpPr>
        <p:spPr>
          <a:xfrm>
            <a:off x="360245" y="6225738"/>
            <a:ext cx="7604190" cy="646331"/>
          </a:xfrm>
          <a:prstGeom prst="rect">
            <a:avLst/>
          </a:prstGeom>
        </p:spPr>
        <p:txBody>
          <a:bodyPr wrap="square">
            <a:spAutoFit/>
          </a:bodyPr>
          <a:lstStyle/>
          <a:p>
            <a:r>
              <a:rPr lang="en-US" baseline="30000" dirty="0">
                <a:solidFill>
                  <a:srgbClr val="7030A0"/>
                </a:solidFill>
              </a:rPr>
              <a:t>1</a:t>
            </a:r>
            <a:r>
              <a:rPr lang="en-US" baseline="30000" dirty="0" smtClean="0">
                <a:solidFill>
                  <a:srgbClr val="7030A0"/>
                </a:solidFill>
              </a:rPr>
              <a:t>) </a:t>
            </a:r>
            <a:r>
              <a:rPr lang="ru-RU" dirty="0" smtClean="0">
                <a:solidFill>
                  <a:srgbClr val="7030A0"/>
                </a:solidFill>
              </a:rPr>
              <a:t>про </a:t>
            </a:r>
            <a:r>
              <a:rPr lang="ru-RU" dirty="0" err="1" smtClean="0">
                <a:solidFill>
                  <a:srgbClr val="7030A0"/>
                </a:solidFill>
              </a:rPr>
              <a:t>плазмиды</a:t>
            </a:r>
            <a:endParaRPr lang="en-US" dirty="0" smtClean="0">
              <a:hlinkClick r:id="rId3"/>
            </a:endParaRPr>
          </a:p>
          <a:p>
            <a:r>
              <a:rPr lang="en-US" dirty="0" smtClean="0">
                <a:hlinkClick r:id="rId3"/>
              </a:rPr>
              <a:t>https</a:t>
            </a:r>
            <a:r>
              <a:rPr lang="en-US" dirty="0">
                <a:hlinkClick r:id="rId3"/>
              </a:rPr>
              <a:t>://www.quora.com/What-is-the-importance-of-plasmids-in-biotechnology</a:t>
            </a:r>
            <a:endParaRPr lang="ru-RU" dirty="0"/>
          </a:p>
        </p:txBody>
      </p:sp>
      <p:sp>
        <p:nvSpPr>
          <p:cNvPr id="8" name="Прямоугольник 7"/>
          <p:cNvSpPr/>
          <p:nvPr/>
        </p:nvSpPr>
        <p:spPr>
          <a:xfrm>
            <a:off x="4889000" y="5514532"/>
            <a:ext cx="3561905" cy="646331"/>
          </a:xfrm>
          <a:prstGeom prst="rect">
            <a:avLst/>
          </a:prstGeom>
        </p:spPr>
        <p:txBody>
          <a:bodyPr wrap="square">
            <a:spAutoFit/>
          </a:bodyPr>
          <a:lstStyle/>
          <a:p>
            <a:r>
              <a:rPr lang="ru-RU" dirty="0">
                <a:solidFill>
                  <a:srgbClr val="000000"/>
                </a:solidFill>
                <a:latin typeface="Linux Libertine"/>
              </a:rPr>
              <a:t>Просвечивающий электронный микроскоп</a:t>
            </a:r>
            <a:endParaRPr lang="ru-RU" b="0" i="0" dirty="0">
              <a:solidFill>
                <a:srgbClr val="000000"/>
              </a:solidFill>
              <a:effectLst/>
              <a:latin typeface="Linux Libertine"/>
            </a:endParaRPr>
          </a:p>
        </p:txBody>
      </p:sp>
    </p:spTree>
    <p:extLst>
      <p:ext uri="{BB962C8B-B14F-4D97-AF65-F5344CB8AC3E}">
        <p14:creationId xmlns:p14="http://schemas.microsoft.com/office/powerpoint/2010/main" val="2250054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dirty="0" smtClean="0"/>
              <a:t>Пример</a:t>
            </a:r>
            <a:r>
              <a:rPr lang="en-US" dirty="0" smtClean="0"/>
              <a:t>: </a:t>
            </a:r>
            <a:r>
              <a:rPr lang="ru-RU" dirty="0"/>
              <a:t>Геном </a:t>
            </a:r>
            <a:r>
              <a:rPr lang="ru-RU" dirty="0" err="1"/>
              <a:t>адено</a:t>
            </a:r>
            <a:r>
              <a:rPr lang="ru-RU" dirty="0"/>
              <a:t>-ассоциированного вируса </a:t>
            </a:r>
            <a:r>
              <a:rPr lang="en-US" dirty="0"/>
              <a:t>AAV2</a:t>
            </a:r>
            <a:endParaRPr lang="ru-RU" dirty="0"/>
          </a:p>
        </p:txBody>
      </p:sp>
      <p:sp>
        <p:nvSpPr>
          <p:cNvPr id="3" name="Объект 2"/>
          <p:cNvSpPr>
            <a:spLocks noGrp="1"/>
          </p:cNvSpPr>
          <p:nvPr>
            <p:ph idx="1"/>
          </p:nvPr>
        </p:nvSpPr>
        <p:spPr>
          <a:xfrm>
            <a:off x="310850" y="1435022"/>
            <a:ext cx="8833150" cy="2373364"/>
          </a:xfrm>
        </p:spPr>
        <p:txBody>
          <a:bodyPr>
            <a:noAutofit/>
          </a:bodyPr>
          <a:lstStyle/>
          <a:p>
            <a:r>
              <a:rPr lang="ru-RU" sz="2400" dirty="0" smtClean="0"/>
              <a:t>В вирусных частицах он хранится в виде </a:t>
            </a:r>
            <a:r>
              <a:rPr lang="ru-RU" sz="2400" dirty="0" err="1" smtClean="0"/>
              <a:t>одноцепочечной</a:t>
            </a:r>
            <a:r>
              <a:rPr lang="ru-RU" sz="2400" dirty="0" smtClean="0"/>
              <a:t> ДНК (</a:t>
            </a:r>
            <a:r>
              <a:rPr lang="ru-RU" sz="2400" dirty="0" err="1" smtClean="0"/>
              <a:t>оцДНК</a:t>
            </a:r>
            <a:r>
              <a:rPr lang="ru-RU" sz="2400" dirty="0" smtClean="0"/>
              <a:t>)</a:t>
            </a:r>
            <a:endParaRPr lang="en-US" sz="2400" dirty="0" smtClean="0"/>
          </a:p>
          <a:p>
            <a:r>
              <a:rPr lang="ru-RU" sz="2400" dirty="0" err="1" smtClean="0"/>
              <a:t>Адено</a:t>
            </a:r>
            <a:r>
              <a:rPr lang="ru-RU" sz="2400" dirty="0" smtClean="0"/>
              <a:t>-ассоциированные вирусы человека используются для генной терапии (</a:t>
            </a:r>
            <a:r>
              <a:rPr lang="ru-RU" sz="2400" dirty="0" err="1" smtClean="0"/>
              <a:t>м.б</a:t>
            </a:r>
            <a:r>
              <a:rPr lang="ru-RU" sz="2400" dirty="0" smtClean="0"/>
              <a:t>. расскажу сильно позже в моей второй лекции)</a:t>
            </a:r>
            <a:r>
              <a:rPr lang="en-US" sz="2400" dirty="0" smtClean="0"/>
              <a:t>. </a:t>
            </a:r>
            <a:endParaRPr lang="ru-RU" sz="2400" dirty="0" smtClean="0"/>
          </a:p>
          <a:p>
            <a:r>
              <a:rPr lang="ru-RU" sz="2400" dirty="0" smtClean="0"/>
              <a:t>На следующих двух слайдах – полный геном!</a:t>
            </a:r>
            <a:endParaRPr lang="en-US" sz="1600" dirty="0"/>
          </a:p>
          <a:p>
            <a:endParaRPr lang="ru-RU" sz="1600" dirty="0" smtClean="0"/>
          </a:p>
        </p:txBody>
      </p:sp>
      <p:sp>
        <p:nvSpPr>
          <p:cNvPr id="4" name="Номер слайда 3"/>
          <p:cNvSpPr>
            <a:spLocks noGrp="1"/>
          </p:cNvSpPr>
          <p:nvPr>
            <p:ph type="sldNum" sz="quarter" idx="12"/>
          </p:nvPr>
        </p:nvSpPr>
        <p:spPr/>
        <p:txBody>
          <a:bodyPr/>
          <a:lstStyle/>
          <a:p>
            <a:fld id="{51B0424B-BA00-4C1D-946A-CCF19F3E8C64}" type="slidenum">
              <a:rPr lang="ru-RU" smtClean="0"/>
              <a:pPr/>
              <a:t>26</a:t>
            </a:fld>
            <a:endParaRPr lang="ru-RU"/>
          </a:p>
        </p:txBody>
      </p:sp>
      <p:pic>
        <p:nvPicPr>
          <p:cNvPr id="1026" name="Picture 2" descr="fig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80" y="3851455"/>
            <a:ext cx="2397682" cy="274070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04635" y="5022502"/>
            <a:ext cx="5382165" cy="646331"/>
          </a:xfrm>
          <a:prstGeom prst="rect">
            <a:avLst/>
          </a:prstGeom>
        </p:spPr>
        <p:txBody>
          <a:bodyPr wrap="square">
            <a:spAutoFit/>
          </a:bodyPr>
          <a:lstStyle/>
          <a:p>
            <a:r>
              <a:rPr lang="en-US" b="1" dirty="0">
                <a:solidFill>
                  <a:srgbClr val="222222"/>
                </a:solidFill>
                <a:latin typeface="Harding"/>
              </a:rPr>
              <a:t>Fig. 1: Adeno-associated virus (AAV) capsid structure.</a:t>
            </a:r>
            <a:endParaRPr lang="en-US" dirty="0"/>
          </a:p>
        </p:txBody>
      </p:sp>
      <p:sp>
        <p:nvSpPr>
          <p:cNvPr id="6" name="Прямоугольник 5"/>
          <p:cNvSpPr/>
          <p:nvPr/>
        </p:nvSpPr>
        <p:spPr>
          <a:xfrm>
            <a:off x="3458255" y="5668833"/>
            <a:ext cx="4572000" cy="923330"/>
          </a:xfrm>
          <a:prstGeom prst="rect">
            <a:avLst/>
          </a:prstGeom>
        </p:spPr>
        <p:txBody>
          <a:bodyPr>
            <a:spAutoFit/>
          </a:bodyPr>
          <a:lstStyle/>
          <a:p>
            <a:r>
              <a:rPr lang="en-US" dirty="0"/>
              <a:t>T.P. </a:t>
            </a:r>
            <a:r>
              <a:rPr lang="en-US" dirty="0" err="1"/>
              <a:t>Wörner</a:t>
            </a:r>
            <a:r>
              <a:rPr lang="en-US" dirty="0"/>
              <a:t> et al., Adeno-associated virus capsid assembly is divergent and stochastic, Nature Communications 12:1642 (2021) </a:t>
            </a:r>
          </a:p>
        </p:txBody>
      </p:sp>
    </p:spTree>
    <p:extLst>
      <p:ext uri="{BB962C8B-B14F-4D97-AF65-F5344CB8AC3E}">
        <p14:creationId xmlns:p14="http://schemas.microsoft.com/office/powerpoint/2010/main" val="2982955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27</a:t>
            </a:fld>
            <a:endParaRPr lang="ru-RU"/>
          </a:p>
        </p:txBody>
      </p:sp>
      <p:sp>
        <p:nvSpPr>
          <p:cNvPr id="3" name="Прямоугольник 2"/>
          <p:cNvSpPr/>
          <p:nvPr/>
        </p:nvSpPr>
        <p:spPr>
          <a:xfrm>
            <a:off x="232235" y="170041"/>
            <a:ext cx="8680432" cy="6186309"/>
          </a:xfrm>
          <a:prstGeom prst="rect">
            <a:avLst/>
          </a:prstGeom>
        </p:spPr>
        <p:txBody>
          <a:bodyPr wrap="square">
            <a:spAutoFit/>
          </a:bodyPr>
          <a:lstStyle/>
          <a:p>
            <a:r>
              <a:rPr lang="ru-RU" sz="1200" dirty="0">
                <a:latin typeface="Courier New" panose="02070309020205020404" pitchFamily="49" charset="0"/>
                <a:cs typeface="Courier New" panose="02070309020205020404" pitchFamily="49" charset="0"/>
              </a:rPr>
              <a:t>&gt;NC_001401.2 </a:t>
            </a:r>
            <a:r>
              <a:rPr lang="ru-RU" sz="1200" dirty="0" err="1">
                <a:latin typeface="Courier New" panose="02070309020205020404" pitchFamily="49" charset="0"/>
                <a:cs typeface="Courier New" panose="02070309020205020404" pitchFamily="49" charset="0"/>
              </a:rPr>
              <a:t>Adeno-associated</a:t>
            </a:r>
            <a:r>
              <a:rPr lang="ru-RU" sz="1200" dirty="0">
                <a:latin typeface="Courier New" panose="02070309020205020404" pitchFamily="49" charset="0"/>
                <a:cs typeface="Courier New" panose="02070309020205020404" pitchFamily="49" charset="0"/>
              </a:rPr>
              <a:t> </a:t>
            </a:r>
            <a:r>
              <a:rPr lang="ru-RU" sz="1200" dirty="0" err="1">
                <a:latin typeface="Courier New" panose="02070309020205020404" pitchFamily="49" charset="0"/>
                <a:cs typeface="Courier New" panose="02070309020205020404" pitchFamily="49" charset="0"/>
              </a:rPr>
              <a:t>virus</a:t>
            </a:r>
            <a:r>
              <a:rPr lang="ru-RU" sz="1200" dirty="0">
                <a:latin typeface="Courier New" panose="02070309020205020404" pitchFamily="49" charset="0"/>
                <a:cs typeface="Courier New" panose="02070309020205020404" pitchFamily="49" charset="0"/>
              </a:rPr>
              <a:t> - 2, </a:t>
            </a:r>
            <a:r>
              <a:rPr lang="ru-RU" sz="1200" dirty="0" err="1">
                <a:latin typeface="Courier New" panose="02070309020205020404" pitchFamily="49" charset="0"/>
                <a:cs typeface="Courier New" panose="02070309020205020404" pitchFamily="49" charset="0"/>
              </a:rPr>
              <a:t>complete</a:t>
            </a:r>
            <a:r>
              <a:rPr lang="ru-RU" sz="1200" dirty="0">
                <a:latin typeface="Courier New" panose="02070309020205020404" pitchFamily="49" charset="0"/>
                <a:cs typeface="Courier New" panose="02070309020205020404" pitchFamily="49" charset="0"/>
              </a:rPr>
              <a:t> </a:t>
            </a:r>
            <a:r>
              <a:rPr lang="ru-RU" sz="1200" dirty="0" err="1" smtClean="0">
                <a:latin typeface="Courier New" panose="02070309020205020404" pitchFamily="49" charset="0"/>
                <a:cs typeface="Courier New" panose="02070309020205020404" pitchFamily="49" charset="0"/>
              </a:rPr>
              <a:t>genome</a:t>
            </a:r>
            <a:r>
              <a:rPr lang="en-US" sz="1200" dirty="0" smtClean="0">
                <a:latin typeface="Courier New" panose="02070309020205020404" pitchFamily="49" charset="0"/>
                <a:cs typeface="Courier New" panose="02070309020205020404" pitchFamily="49" charset="0"/>
              </a:rPr>
              <a:t> </a:t>
            </a:r>
            <a:r>
              <a:rPr lang="ru-RU" altLang="ru-RU" sz="1200" dirty="0">
                <a:solidFill>
                  <a:srgbClr val="000000"/>
                </a:solidFill>
                <a:latin typeface="Courier New" panose="02070309020205020404" pitchFamily="49" charset="0"/>
                <a:cs typeface="Courier New" panose="02070309020205020404" pitchFamily="49" charset="0"/>
              </a:rPr>
              <a:t>4679 </a:t>
            </a:r>
            <a:r>
              <a:rPr lang="ru-RU" altLang="ru-RU" sz="1200" dirty="0" err="1">
                <a:solidFill>
                  <a:srgbClr val="000000"/>
                </a:solidFill>
                <a:latin typeface="Courier New" panose="02070309020205020404" pitchFamily="49" charset="0"/>
                <a:cs typeface="Courier New" panose="02070309020205020404" pitchFamily="49" charset="0"/>
              </a:rPr>
              <a:t>bp</a:t>
            </a:r>
            <a:r>
              <a:rPr lang="en-US" sz="1200" dirty="0" smtClean="0">
                <a:latin typeface="Courier New" panose="02070309020205020404" pitchFamily="49" charset="0"/>
                <a:cs typeface="Courier New" panose="02070309020205020404" pitchFamily="49" charset="0"/>
              </a:rPr>
              <a:t> </a:t>
            </a:r>
            <a:r>
              <a:rPr lang="ru-RU" sz="1200" dirty="0" smtClean="0">
                <a:latin typeface="Courier New" panose="02070309020205020404" pitchFamily="49" charset="0"/>
                <a:cs typeface="Courier New" panose="02070309020205020404" pitchFamily="49" charset="0"/>
              </a:rPr>
              <a:t>              </a:t>
            </a:r>
            <a:endParaRPr lang="ru-RU" sz="1200" dirty="0">
              <a:latin typeface="Courier New" panose="02070309020205020404" pitchFamily="49" charset="0"/>
              <a:cs typeface="Courier New" panose="02070309020205020404" pitchFamily="49" charset="0"/>
            </a:endParaRPr>
          </a:p>
          <a:p>
            <a:r>
              <a:rPr lang="ru-RU" sz="1200" dirty="0">
                <a:latin typeface="Courier New" panose="02070309020205020404" pitchFamily="49" charset="0"/>
                <a:cs typeface="Courier New" panose="02070309020205020404" pitchFamily="49" charset="0"/>
              </a:rPr>
              <a:t>TTGGCCACTCCCTCTCTGCGCGCTCGCTCGCTCACTGAGGCCGGGCGACCAAAGGTCGCCCGACGCCCGG</a:t>
            </a:r>
          </a:p>
          <a:p>
            <a:r>
              <a:rPr lang="ru-RU" sz="1200" dirty="0">
                <a:latin typeface="Courier New" panose="02070309020205020404" pitchFamily="49" charset="0"/>
                <a:cs typeface="Courier New" panose="02070309020205020404" pitchFamily="49" charset="0"/>
              </a:rPr>
              <a:t>GCTTTGCCCGGGCGGCCTCAGTGAGCGAGCGAGCGCGCAGAGAGGGAGTGGCCAACTCCATCACTAGGGG</a:t>
            </a:r>
          </a:p>
          <a:p>
            <a:r>
              <a:rPr lang="ru-RU" sz="1200" dirty="0">
                <a:latin typeface="Courier New" panose="02070309020205020404" pitchFamily="49" charset="0"/>
                <a:cs typeface="Courier New" panose="02070309020205020404" pitchFamily="49" charset="0"/>
              </a:rPr>
              <a:t>TTCCTGGAGGGGTGGAGTCGTGACGTGAATTACGTCATAGGGTTAGGGAGGTCCTGTATTAGAGGTCACG</a:t>
            </a:r>
          </a:p>
          <a:p>
            <a:r>
              <a:rPr lang="ru-RU" sz="1200" dirty="0">
                <a:latin typeface="Courier New" panose="02070309020205020404" pitchFamily="49" charset="0"/>
                <a:cs typeface="Courier New" panose="02070309020205020404" pitchFamily="49" charset="0"/>
              </a:rPr>
              <a:t>TGAGTGTTTTGCGACATTTTGCGACACCATGTGGTCACGCTGGGTATTTAAGCCCGAGTGAGCACGCAGG</a:t>
            </a:r>
          </a:p>
          <a:p>
            <a:r>
              <a:rPr lang="ru-RU" sz="1200" dirty="0">
                <a:latin typeface="Courier New" panose="02070309020205020404" pitchFamily="49" charset="0"/>
                <a:cs typeface="Courier New" panose="02070309020205020404" pitchFamily="49" charset="0"/>
              </a:rPr>
              <a:t>GTCTCCATTTTGAAGCGGGAGGTTTGAACGCGCAGCCGCCATGCCGGGGTTTTACGAGATTGTGATTAAG</a:t>
            </a:r>
          </a:p>
          <a:p>
            <a:r>
              <a:rPr lang="ru-RU" sz="1200" dirty="0">
                <a:latin typeface="Courier New" panose="02070309020205020404" pitchFamily="49" charset="0"/>
                <a:cs typeface="Courier New" panose="02070309020205020404" pitchFamily="49" charset="0"/>
              </a:rPr>
              <a:t>GTCCCCAGCGACCTTGACGAGCATCTGCCCGGCATTTCTGACAGCTTTGTGAACTGGGTGGCCGAGAAGG</a:t>
            </a:r>
          </a:p>
          <a:p>
            <a:r>
              <a:rPr lang="ru-RU" sz="1200" dirty="0">
                <a:latin typeface="Courier New" panose="02070309020205020404" pitchFamily="49" charset="0"/>
                <a:cs typeface="Courier New" panose="02070309020205020404" pitchFamily="49" charset="0"/>
              </a:rPr>
              <a:t>AATGGGAGTTGCCGCCAGATTCTGACATGGATCTGAATCTGATTGAGCAGGCACCCCTGACCGTGGCCGA</a:t>
            </a:r>
          </a:p>
          <a:p>
            <a:r>
              <a:rPr lang="ru-RU" sz="1200" dirty="0">
                <a:latin typeface="Courier New" panose="02070309020205020404" pitchFamily="49" charset="0"/>
                <a:cs typeface="Courier New" panose="02070309020205020404" pitchFamily="49" charset="0"/>
              </a:rPr>
              <a:t>GAAGCTGCAGCGCGACTTTCTGACGGAATGGCGCCGTGTGAGTAAGGCCCCGGAGGCCCTTTTCTTTGTG</a:t>
            </a:r>
          </a:p>
          <a:p>
            <a:r>
              <a:rPr lang="ru-RU" sz="1200" dirty="0">
                <a:latin typeface="Courier New" panose="02070309020205020404" pitchFamily="49" charset="0"/>
                <a:cs typeface="Courier New" panose="02070309020205020404" pitchFamily="49" charset="0"/>
              </a:rPr>
              <a:t>CAATTTGAGAAGGGAGAGAGCTACTTCCACATGCACGTGCTCGTGGAAACCACCGGGGTGAAATCCATGG</a:t>
            </a:r>
          </a:p>
          <a:p>
            <a:r>
              <a:rPr lang="ru-RU" sz="1200" dirty="0">
                <a:latin typeface="Courier New" panose="02070309020205020404" pitchFamily="49" charset="0"/>
                <a:cs typeface="Courier New" panose="02070309020205020404" pitchFamily="49" charset="0"/>
              </a:rPr>
              <a:t>TTTTGGGACGTTTCCTGAGTCAGATTCGCGAAAAACTGATTCAGAGAATTTACCGCGGGATCGAGCCGAC</a:t>
            </a:r>
          </a:p>
          <a:p>
            <a:r>
              <a:rPr lang="ru-RU" sz="1200" dirty="0">
                <a:latin typeface="Courier New" panose="02070309020205020404" pitchFamily="49" charset="0"/>
                <a:cs typeface="Courier New" panose="02070309020205020404" pitchFamily="49" charset="0"/>
              </a:rPr>
              <a:t>TTTGCCAAACTGGTTCGCGGTCACAAAGACCAGAAATGGCGCCGGAGGCGGGAACAAGGTGGTGGATGAG</a:t>
            </a:r>
          </a:p>
          <a:p>
            <a:r>
              <a:rPr lang="ru-RU" sz="1200" dirty="0">
                <a:latin typeface="Courier New" panose="02070309020205020404" pitchFamily="49" charset="0"/>
                <a:cs typeface="Courier New" panose="02070309020205020404" pitchFamily="49" charset="0"/>
              </a:rPr>
              <a:t>TGCTACATCCCCAATTACTTGCTCCCCAAAACCCAGCCTGAGCTCCAGTGGGCGTGGACTAATATGGAAC</a:t>
            </a:r>
          </a:p>
          <a:p>
            <a:r>
              <a:rPr lang="ru-RU" sz="1200" dirty="0">
                <a:latin typeface="Courier New" panose="02070309020205020404" pitchFamily="49" charset="0"/>
                <a:cs typeface="Courier New" panose="02070309020205020404" pitchFamily="49" charset="0"/>
              </a:rPr>
              <a:t>AGTATTTAAGCGCCTGTTTGAATCTCACGGAGCGTAAACGGTTGGTGGCGCAGCATCTGACGCACGTGTC</a:t>
            </a:r>
          </a:p>
          <a:p>
            <a:r>
              <a:rPr lang="ru-RU" sz="1200" dirty="0">
                <a:latin typeface="Courier New" panose="02070309020205020404" pitchFamily="49" charset="0"/>
                <a:cs typeface="Courier New" panose="02070309020205020404" pitchFamily="49" charset="0"/>
              </a:rPr>
              <a:t>GCAGACGCAGGAGCAGAACAAAGAGAATCAGAATCCCAATTCTGATGCGCCGGTGATCAGATCAAAAACT</a:t>
            </a:r>
          </a:p>
          <a:p>
            <a:r>
              <a:rPr lang="ru-RU" sz="1200" dirty="0">
                <a:latin typeface="Courier New" panose="02070309020205020404" pitchFamily="49" charset="0"/>
                <a:cs typeface="Courier New" panose="02070309020205020404" pitchFamily="49" charset="0"/>
              </a:rPr>
              <a:t>TCAGCCAGGTACATGGAGCTGGTCGGGTGGCTCGTGGACAAGGGGATTACCTCGGAGAAGCAGTGGATCC</a:t>
            </a:r>
          </a:p>
          <a:p>
            <a:r>
              <a:rPr lang="ru-RU" sz="1200" dirty="0">
                <a:latin typeface="Courier New" panose="02070309020205020404" pitchFamily="49" charset="0"/>
                <a:cs typeface="Courier New" panose="02070309020205020404" pitchFamily="49" charset="0"/>
              </a:rPr>
              <a:t>AGGAGGACCAGGCCTCATACATCTCCTTCAATGCGGCCTCCAACTCGCGGTCCCAAATCAAGGCTGCCTT</a:t>
            </a:r>
          </a:p>
          <a:p>
            <a:r>
              <a:rPr lang="ru-RU" sz="1200" dirty="0">
                <a:latin typeface="Courier New" panose="02070309020205020404" pitchFamily="49" charset="0"/>
                <a:cs typeface="Courier New" panose="02070309020205020404" pitchFamily="49" charset="0"/>
              </a:rPr>
              <a:t>GGACAATGCGGGAAAGATTATGAGCCTGACTAAAACCGCCCCCGACTACCTGGTGGGCCAGCAGCCCGTG</a:t>
            </a:r>
          </a:p>
          <a:p>
            <a:r>
              <a:rPr lang="ru-RU" sz="1200" dirty="0">
                <a:latin typeface="Courier New" panose="02070309020205020404" pitchFamily="49" charset="0"/>
                <a:cs typeface="Courier New" panose="02070309020205020404" pitchFamily="49" charset="0"/>
              </a:rPr>
              <a:t>GAGGACATTTCCAGCAATCGGATTTATAAAATTTTGGAACTAAACGGGTACGATCCCCAATATGCGGCTT</a:t>
            </a:r>
          </a:p>
          <a:p>
            <a:r>
              <a:rPr lang="ru-RU" sz="1200" dirty="0">
                <a:latin typeface="Courier New" panose="02070309020205020404" pitchFamily="49" charset="0"/>
                <a:cs typeface="Courier New" panose="02070309020205020404" pitchFamily="49" charset="0"/>
              </a:rPr>
              <a:t>CCGTCTTTCTGGGATGGGCCACGAAAAAGTTCGGCAAGAGGAACACCATCTGGCTGTTTGGGCCTGCAAC</a:t>
            </a:r>
          </a:p>
          <a:p>
            <a:r>
              <a:rPr lang="ru-RU" sz="1200" dirty="0">
                <a:latin typeface="Courier New" panose="02070309020205020404" pitchFamily="49" charset="0"/>
                <a:cs typeface="Courier New" panose="02070309020205020404" pitchFamily="49" charset="0"/>
              </a:rPr>
              <a:t>TACCGGGAAGACCAACATCGCGGAGGCCATAGCCCACACTGTGCCCTTCTACGGGTGCGTAAACTGGACC</a:t>
            </a:r>
          </a:p>
          <a:p>
            <a:r>
              <a:rPr lang="ru-RU" sz="1200" dirty="0">
                <a:latin typeface="Courier New" panose="02070309020205020404" pitchFamily="49" charset="0"/>
                <a:cs typeface="Courier New" panose="02070309020205020404" pitchFamily="49" charset="0"/>
              </a:rPr>
              <a:t>AATGAGAACTTTCCCTTCAACGACTGTGTCGACAAGATGGTGATCTGGTGGGAGGAGGGGAAGATGACCG</a:t>
            </a:r>
          </a:p>
          <a:p>
            <a:r>
              <a:rPr lang="ru-RU" sz="1200" dirty="0">
                <a:latin typeface="Courier New" panose="02070309020205020404" pitchFamily="49" charset="0"/>
                <a:cs typeface="Courier New" panose="02070309020205020404" pitchFamily="49" charset="0"/>
              </a:rPr>
              <a:t>CCAAGGTCGTGGAGTCGGCCAAAGCCATTCTCGGAGGAAGCAAGGTGCGCGTGGACCAGAAATGCAAGTC</a:t>
            </a:r>
          </a:p>
          <a:p>
            <a:r>
              <a:rPr lang="ru-RU" sz="1200" dirty="0">
                <a:latin typeface="Courier New" panose="02070309020205020404" pitchFamily="49" charset="0"/>
                <a:cs typeface="Courier New" panose="02070309020205020404" pitchFamily="49" charset="0"/>
              </a:rPr>
              <a:t>CTCGGCCCAGATAGACCCGACTCCCGTGATCGTCACCTCCAACACCAACATGTGCGCCGTGATTGACGGG</a:t>
            </a:r>
          </a:p>
          <a:p>
            <a:r>
              <a:rPr lang="ru-RU" sz="1200" dirty="0">
                <a:latin typeface="Courier New" panose="02070309020205020404" pitchFamily="49" charset="0"/>
                <a:cs typeface="Courier New" panose="02070309020205020404" pitchFamily="49" charset="0"/>
              </a:rPr>
              <a:t>AACTCAACGACCTTCGAACACCAGCAGCCGTTGCAAGACCGGATGTTCAAATTTGAACTCACCCGCCGTC</a:t>
            </a:r>
          </a:p>
          <a:p>
            <a:r>
              <a:rPr lang="ru-RU" sz="1200" dirty="0">
                <a:latin typeface="Courier New" panose="02070309020205020404" pitchFamily="49" charset="0"/>
                <a:cs typeface="Courier New" panose="02070309020205020404" pitchFamily="49" charset="0"/>
              </a:rPr>
              <a:t>TGGATCATGACTTTGGGAAGGTCACCAAGCAGGAAGTCAAAGACTTTTTCCGGTGGGCAAAGGATCACGT</a:t>
            </a:r>
          </a:p>
          <a:p>
            <a:r>
              <a:rPr lang="ru-RU" sz="1200" dirty="0">
                <a:latin typeface="Courier New" panose="02070309020205020404" pitchFamily="49" charset="0"/>
                <a:cs typeface="Courier New" panose="02070309020205020404" pitchFamily="49" charset="0"/>
              </a:rPr>
              <a:t>GGTTGAGGTGGAGCATGAATTCTACGTCAAAAAGGGTGGAGCCAAGAAAAGACCCGCCCCCAGTGACGCA</a:t>
            </a:r>
          </a:p>
          <a:p>
            <a:r>
              <a:rPr lang="ru-RU" sz="1200" dirty="0">
                <a:latin typeface="Courier New" panose="02070309020205020404" pitchFamily="49" charset="0"/>
                <a:cs typeface="Courier New" panose="02070309020205020404" pitchFamily="49" charset="0"/>
              </a:rPr>
              <a:t>GATATAAGTGAGCCCAAACGGGTGCGCGAGTCAGTTGCGCAGCCATCGACGTCAGACGCGGAAGCTTCGA</a:t>
            </a:r>
          </a:p>
          <a:p>
            <a:r>
              <a:rPr lang="ru-RU" sz="1200" dirty="0">
                <a:latin typeface="Courier New" panose="02070309020205020404" pitchFamily="49" charset="0"/>
                <a:cs typeface="Courier New" panose="02070309020205020404" pitchFamily="49" charset="0"/>
              </a:rPr>
              <a:t>TCAACTACGCAGACAGGTACCAAAACAAATGTTCTCGTCACGTGGGCATGAATCTGATGCTGTTTCCCTG</a:t>
            </a:r>
          </a:p>
          <a:p>
            <a:r>
              <a:rPr lang="ru-RU" sz="1200" dirty="0">
                <a:latin typeface="Courier New" panose="02070309020205020404" pitchFamily="49" charset="0"/>
                <a:cs typeface="Courier New" panose="02070309020205020404" pitchFamily="49" charset="0"/>
              </a:rPr>
              <a:t>CAGACAATGCGAGAGAATGAATCAGAATTCAAATATCTGCTTCACTCACGGACAGAAAGACTGTTTAGAG</a:t>
            </a:r>
          </a:p>
          <a:p>
            <a:r>
              <a:rPr lang="ru-RU" sz="1200" dirty="0">
                <a:latin typeface="Courier New" panose="02070309020205020404" pitchFamily="49" charset="0"/>
                <a:cs typeface="Courier New" panose="02070309020205020404" pitchFamily="49" charset="0"/>
              </a:rPr>
              <a:t>TGCTTTCCCGTGTCAGAATCTCAACCCGTTTCTGTCGTCAAAAAGGCGTATCAGAAACTGTGCTACATTC</a:t>
            </a:r>
          </a:p>
          <a:p>
            <a:r>
              <a:rPr lang="ru-RU" sz="1200" dirty="0">
                <a:latin typeface="Courier New" panose="02070309020205020404" pitchFamily="49" charset="0"/>
                <a:cs typeface="Courier New" panose="02070309020205020404" pitchFamily="49" charset="0"/>
              </a:rPr>
              <a:t>ATCATATCATGGGAAAGGTGCCAGACGCTTGCACTGCCTGCGATCTGGTCAATGTGGATTTGGATGACTG</a:t>
            </a:r>
          </a:p>
          <a:p>
            <a:r>
              <a:rPr lang="ru-RU" sz="1200" dirty="0">
                <a:latin typeface="Courier New" panose="02070309020205020404" pitchFamily="49" charset="0"/>
                <a:cs typeface="Courier New" panose="02070309020205020404" pitchFamily="49" charset="0"/>
              </a:rPr>
              <a:t>CATCTTTGAACAATAAATGATTTAAATCAGGTATGGCTGCCGATGGTTATCTTCCAGATTGGCTCGAGGA</a:t>
            </a:r>
          </a:p>
        </p:txBody>
      </p:sp>
    </p:spTree>
    <p:extLst>
      <p:ext uri="{BB962C8B-B14F-4D97-AF65-F5344CB8AC3E}">
        <p14:creationId xmlns:p14="http://schemas.microsoft.com/office/powerpoint/2010/main" val="4289370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553199" y="6356350"/>
            <a:ext cx="1873161" cy="365125"/>
          </a:xfrm>
        </p:spPr>
        <p:txBody>
          <a:bodyPr/>
          <a:lstStyle/>
          <a:p>
            <a:fld id="{51B0424B-BA00-4C1D-946A-CCF19F3E8C64}" type="slidenum">
              <a:rPr lang="ru-RU" smtClean="0">
                <a:latin typeface="Courier New" panose="02070309020205020404" pitchFamily="49" charset="0"/>
                <a:cs typeface="Courier New" panose="02070309020205020404" pitchFamily="49" charset="0"/>
              </a:rPr>
              <a:pPr/>
              <a:t>28</a:t>
            </a:fld>
            <a:endParaRPr lang="ru-RU">
              <a:latin typeface="Courier New" panose="02070309020205020404" pitchFamily="49" charset="0"/>
              <a:cs typeface="Courier New" panose="02070309020205020404" pitchFamily="49" charset="0"/>
            </a:endParaRPr>
          </a:p>
        </p:txBody>
      </p:sp>
      <p:sp>
        <p:nvSpPr>
          <p:cNvPr id="6" name="Прямоугольник 5"/>
          <p:cNvSpPr/>
          <p:nvPr/>
        </p:nvSpPr>
        <p:spPr>
          <a:xfrm>
            <a:off x="193829" y="126170"/>
            <a:ext cx="8756341" cy="6555641"/>
          </a:xfrm>
          <a:prstGeom prst="rect">
            <a:avLst/>
          </a:prstGeom>
        </p:spPr>
        <p:txBody>
          <a:bodyPr wrap="square">
            <a:spAutoFit/>
          </a:bodyPr>
          <a:lstStyle/>
          <a:p>
            <a:r>
              <a:rPr lang="ru-RU" sz="1200" dirty="0">
                <a:latin typeface="Courier New" panose="02070309020205020404" pitchFamily="49" charset="0"/>
                <a:cs typeface="Courier New" panose="02070309020205020404" pitchFamily="49" charset="0"/>
              </a:rPr>
              <a:t>CACTCTCTCTGAAGGAATAAGACAGTGGTGGAAGCTCAAACCTGGCCCACCACCACCAAAGCCCGCAGAG</a:t>
            </a:r>
          </a:p>
          <a:p>
            <a:r>
              <a:rPr lang="ru-RU" sz="1200" dirty="0">
                <a:latin typeface="Courier New" panose="02070309020205020404" pitchFamily="49" charset="0"/>
                <a:cs typeface="Courier New" panose="02070309020205020404" pitchFamily="49" charset="0"/>
              </a:rPr>
              <a:t>CGGCATAAGGACGACAGCAGGGGTCTTGTGCTTCCTGGGTACAAGTACCTCGGACCCTTCAACGGACTCG</a:t>
            </a:r>
          </a:p>
          <a:p>
            <a:r>
              <a:rPr lang="ru-RU" sz="1200" dirty="0">
                <a:latin typeface="Courier New" panose="02070309020205020404" pitchFamily="49" charset="0"/>
                <a:cs typeface="Courier New" panose="02070309020205020404" pitchFamily="49" charset="0"/>
              </a:rPr>
              <a:t>ACAAGGGAGAGCCGGTCAACGAGGCAGACGCCGCGGCCCTCGAGCACGACAAAGCCTACGACCGGCAGCT</a:t>
            </a:r>
          </a:p>
          <a:p>
            <a:r>
              <a:rPr lang="ru-RU" sz="1200" dirty="0">
                <a:latin typeface="Courier New" panose="02070309020205020404" pitchFamily="49" charset="0"/>
                <a:cs typeface="Courier New" panose="02070309020205020404" pitchFamily="49" charset="0"/>
              </a:rPr>
              <a:t>CGACAGCGGAGACAACCCGTACCTCAAGTACAACCACGCCGACGCGGAGTTTCAGGAGCGCCTTAAAGAA</a:t>
            </a:r>
          </a:p>
          <a:p>
            <a:r>
              <a:rPr lang="ru-RU" sz="1200" dirty="0">
                <a:latin typeface="Courier New" panose="02070309020205020404" pitchFamily="49" charset="0"/>
                <a:cs typeface="Courier New" panose="02070309020205020404" pitchFamily="49" charset="0"/>
              </a:rPr>
              <a:t>GATACGTCTTTTGGGGGCAACCTCGGACGAGCAGTCTTCCAGGCGAAAAAGAGGGTTCTTGAACCTCTGG</a:t>
            </a:r>
          </a:p>
          <a:p>
            <a:r>
              <a:rPr lang="ru-RU" sz="1200" dirty="0">
                <a:latin typeface="Courier New" panose="02070309020205020404" pitchFamily="49" charset="0"/>
                <a:cs typeface="Courier New" panose="02070309020205020404" pitchFamily="49" charset="0"/>
              </a:rPr>
              <a:t>GCCTGGTTGAGGAACCTGTTAAGACGGCTCCGGGAAAAAAGAGGCCGGTAGAGCACTCTCCTGTGGAGCC</a:t>
            </a:r>
          </a:p>
          <a:p>
            <a:r>
              <a:rPr lang="ru-RU" sz="1200" dirty="0">
                <a:latin typeface="Courier New" panose="02070309020205020404" pitchFamily="49" charset="0"/>
                <a:cs typeface="Courier New" panose="02070309020205020404" pitchFamily="49" charset="0"/>
              </a:rPr>
              <a:t>AGACTCCTCCTCGGGAACCGGAAAGGCGGGCCAGCAGCCTGCAAGAAAAAGATTGAATTTTGGTCAGACT</a:t>
            </a:r>
          </a:p>
          <a:p>
            <a:r>
              <a:rPr lang="ru-RU" sz="1200" dirty="0">
                <a:latin typeface="Courier New" panose="02070309020205020404" pitchFamily="49" charset="0"/>
                <a:cs typeface="Courier New" panose="02070309020205020404" pitchFamily="49" charset="0"/>
              </a:rPr>
              <a:t>GGAGACGCAGACTCAGTACCTGACCCCCAGCCTCTCGGACAGCCACCAGCAGCCCCCTCTGGTCTGGGAA</a:t>
            </a:r>
          </a:p>
          <a:p>
            <a:r>
              <a:rPr lang="ru-RU" sz="1200" dirty="0">
                <a:latin typeface="Courier New" panose="02070309020205020404" pitchFamily="49" charset="0"/>
                <a:cs typeface="Courier New" panose="02070309020205020404" pitchFamily="49" charset="0"/>
              </a:rPr>
              <a:t>CTAATACGATGGCTACAGGCAGTGGCGCACCAATGGCAGACAATAACGAGGGCGCCGACGGAGTGGGTAA</a:t>
            </a:r>
          </a:p>
          <a:p>
            <a:r>
              <a:rPr lang="ru-RU" sz="1200" dirty="0">
                <a:latin typeface="Courier New" panose="02070309020205020404" pitchFamily="49" charset="0"/>
                <a:cs typeface="Courier New" panose="02070309020205020404" pitchFamily="49" charset="0"/>
              </a:rPr>
              <a:t>TTCCTCGGGAAATTGGCATTGCGATTCCACATGGATGGGCGACAGAGTCATCACCACCAGCACCCGAACC</a:t>
            </a:r>
          </a:p>
          <a:p>
            <a:r>
              <a:rPr lang="ru-RU" sz="1200" dirty="0">
                <a:latin typeface="Courier New" panose="02070309020205020404" pitchFamily="49" charset="0"/>
                <a:cs typeface="Courier New" panose="02070309020205020404" pitchFamily="49" charset="0"/>
              </a:rPr>
              <a:t>TGGGCCCTGCCCACCTACAACAACCACCTCTACAAACAAATTTCCAGCCAATCAGGAGCCTCGAACGACA</a:t>
            </a:r>
          </a:p>
          <a:p>
            <a:r>
              <a:rPr lang="ru-RU" sz="1200" dirty="0">
                <a:latin typeface="Courier New" panose="02070309020205020404" pitchFamily="49" charset="0"/>
                <a:cs typeface="Courier New" panose="02070309020205020404" pitchFamily="49" charset="0"/>
              </a:rPr>
              <a:t>ATCACTACTTTGGCTACAGCACCCCTTGGGGGTATTTTGACTTCAACAGATTCCACTGCCACTTTTCACC</a:t>
            </a:r>
          </a:p>
          <a:p>
            <a:r>
              <a:rPr lang="ru-RU" sz="1200" dirty="0">
                <a:latin typeface="Courier New" panose="02070309020205020404" pitchFamily="49" charset="0"/>
                <a:cs typeface="Courier New" panose="02070309020205020404" pitchFamily="49" charset="0"/>
              </a:rPr>
              <a:t>ACGTGACTGGCAAAGACTCATCAACAACAACTGGGGATTCCGACCCAAGAGACTCAACTTCAAGCTCTTT</a:t>
            </a:r>
          </a:p>
          <a:p>
            <a:r>
              <a:rPr lang="ru-RU" sz="1200" dirty="0">
                <a:latin typeface="Courier New" panose="02070309020205020404" pitchFamily="49" charset="0"/>
                <a:cs typeface="Courier New" panose="02070309020205020404" pitchFamily="49" charset="0"/>
              </a:rPr>
              <a:t>AACATTCAAGTCAAAGAGGTCACGCAGAATGACGGTACGACGACGATTGCCAATAACCTTACCAGCACGG</a:t>
            </a:r>
          </a:p>
          <a:p>
            <a:r>
              <a:rPr lang="ru-RU" sz="1200" dirty="0">
                <a:latin typeface="Courier New" panose="02070309020205020404" pitchFamily="49" charset="0"/>
                <a:cs typeface="Courier New" panose="02070309020205020404" pitchFamily="49" charset="0"/>
              </a:rPr>
              <a:t>TTCAGGTGTTTACTGACTCGGAGTACCAGCTCCCGTACGTCCTCGGCTCGGCGCATCAAGGATGCCTCCC</a:t>
            </a:r>
          </a:p>
          <a:p>
            <a:r>
              <a:rPr lang="ru-RU" sz="1200" dirty="0">
                <a:latin typeface="Courier New" panose="02070309020205020404" pitchFamily="49" charset="0"/>
                <a:cs typeface="Courier New" panose="02070309020205020404" pitchFamily="49" charset="0"/>
              </a:rPr>
              <a:t>GCCGTTCCCAGCAGACGTCTTCATGGTGCCACAGTATGGATACCTCACCCTGAACAACGGGAGTCAGGCA</a:t>
            </a:r>
          </a:p>
          <a:p>
            <a:r>
              <a:rPr lang="ru-RU" sz="1200" dirty="0">
                <a:latin typeface="Courier New" panose="02070309020205020404" pitchFamily="49" charset="0"/>
                <a:cs typeface="Courier New" panose="02070309020205020404" pitchFamily="49" charset="0"/>
              </a:rPr>
              <a:t>GTAGGACGCTCTTCATTTTACTGCCTGGAGTACTTTCCTTCTCAGATGCTGCGTACCGGAAACAACTTTA</a:t>
            </a:r>
          </a:p>
          <a:p>
            <a:r>
              <a:rPr lang="ru-RU" sz="1200" dirty="0">
                <a:latin typeface="Courier New" panose="02070309020205020404" pitchFamily="49" charset="0"/>
                <a:cs typeface="Courier New" panose="02070309020205020404" pitchFamily="49" charset="0"/>
              </a:rPr>
              <a:t>CCTTCAGCTACACTTTTGAGGACGTTCCTTTCCACAGCAGCTACGCTCACAGCCAGAGTCTGGACCGTCT</a:t>
            </a:r>
          </a:p>
          <a:p>
            <a:r>
              <a:rPr lang="ru-RU" sz="1200" dirty="0">
                <a:latin typeface="Courier New" panose="02070309020205020404" pitchFamily="49" charset="0"/>
                <a:cs typeface="Courier New" panose="02070309020205020404" pitchFamily="49" charset="0"/>
              </a:rPr>
              <a:t>CATGAATCCTCTCATCGACCAGTACCTGTATTACTTGAGCAGAACAAACACTCCAAGTGGAACCACCACG</a:t>
            </a:r>
          </a:p>
          <a:p>
            <a:r>
              <a:rPr lang="ru-RU" sz="1200" dirty="0">
                <a:latin typeface="Courier New" panose="02070309020205020404" pitchFamily="49" charset="0"/>
                <a:cs typeface="Courier New" panose="02070309020205020404" pitchFamily="49" charset="0"/>
              </a:rPr>
              <a:t>CAGTCAAGGCTTCAGTTTTCTCAGGCCGGAGCGAGTGACATTCGGGACCAGTCTAGGAACTGGCTTCCTG</a:t>
            </a:r>
          </a:p>
          <a:p>
            <a:r>
              <a:rPr lang="ru-RU" sz="1200" dirty="0">
                <a:latin typeface="Courier New" panose="02070309020205020404" pitchFamily="49" charset="0"/>
                <a:cs typeface="Courier New" panose="02070309020205020404" pitchFamily="49" charset="0"/>
              </a:rPr>
              <a:t>GACCCTGTTACCGCCAGCAGCGAGTATCAAAGACATCTGCGGATAACAACAACAGTGAATACTCGTGGAC</a:t>
            </a:r>
          </a:p>
          <a:p>
            <a:r>
              <a:rPr lang="ru-RU" sz="1200" dirty="0">
                <a:latin typeface="Courier New" panose="02070309020205020404" pitchFamily="49" charset="0"/>
                <a:cs typeface="Courier New" panose="02070309020205020404" pitchFamily="49" charset="0"/>
              </a:rPr>
              <a:t>TGGAGCTACCAAGTACCACCTCAATGGCAGAGACTCTCTGGTGAATCCGGGCCCGGCCATGGCAAGCCAC</a:t>
            </a:r>
          </a:p>
          <a:p>
            <a:r>
              <a:rPr lang="ru-RU" sz="1200" dirty="0">
                <a:latin typeface="Courier New" panose="02070309020205020404" pitchFamily="49" charset="0"/>
                <a:cs typeface="Courier New" panose="02070309020205020404" pitchFamily="49" charset="0"/>
              </a:rPr>
              <a:t>AAGGACGATGAAGAAAAGTTTTTTCCTCAGAGCGGGGTTCTCATCTTTGGGAAGCAAGGCTCAGAGAAAA</a:t>
            </a:r>
          </a:p>
          <a:p>
            <a:r>
              <a:rPr lang="ru-RU" sz="1200" dirty="0">
                <a:latin typeface="Courier New" panose="02070309020205020404" pitchFamily="49" charset="0"/>
                <a:cs typeface="Courier New" panose="02070309020205020404" pitchFamily="49" charset="0"/>
              </a:rPr>
              <a:t>CAAATGTGGACATTGAAAAGGTCATGATTACAGACGAAGAGGAAATCAGGACAACCAATCCCGTGGCTAC</a:t>
            </a:r>
          </a:p>
          <a:p>
            <a:r>
              <a:rPr lang="ru-RU" sz="1200" dirty="0">
                <a:latin typeface="Courier New" panose="02070309020205020404" pitchFamily="49" charset="0"/>
                <a:cs typeface="Courier New" panose="02070309020205020404" pitchFamily="49" charset="0"/>
              </a:rPr>
              <a:t>GGAGCAGTATGGTTCTGTATCTACCAACCTCCAGAGAGGCAACAGACAAGCAGCTACCGCAGATGTCAAC</a:t>
            </a:r>
          </a:p>
          <a:p>
            <a:r>
              <a:rPr lang="ru-RU" sz="1200" dirty="0">
                <a:latin typeface="Courier New" panose="02070309020205020404" pitchFamily="49" charset="0"/>
                <a:cs typeface="Courier New" panose="02070309020205020404" pitchFamily="49" charset="0"/>
              </a:rPr>
              <a:t>ACACAAGGCGTTCTTCCAGGCATGGTCTGGCAGGACAGAGATGTGTACCTTCAGGGGCCCATCTGGGCAA</a:t>
            </a:r>
          </a:p>
          <a:p>
            <a:r>
              <a:rPr lang="ru-RU" sz="1200" dirty="0">
                <a:latin typeface="Courier New" panose="02070309020205020404" pitchFamily="49" charset="0"/>
                <a:cs typeface="Courier New" panose="02070309020205020404" pitchFamily="49" charset="0"/>
              </a:rPr>
              <a:t>AGATTCCACACACGGACGGACATTTTCACCCCTCTCCCCTCATGGGTGGATTCGGACTTAAACACCCTCC</a:t>
            </a:r>
          </a:p>
          <a:p>
            <a:r>
              <a:rPr lang="ru-RU" sz="1200" dirty="0">
                <a:latin typeface="Courier New" panose="02070309020205020404" pitchFamily="49" charset="0"/>
                <a:cs typeface="Courier New" panose="02070309020205020404" pitchFamily="49" charset="0"/>
              </a:rPr>
              <a:t>TCCACAGATTCTCATCAAGAACACCCCGGTACCTGCGAATCCTTCGACCACCTTCAGTGCGGCAAAGTTT</a:t>
            </a:r>
          </a:p>
          <a:p>
            <a:r>
              <a:rPr lang="ru-RU" sz="1200" dirty="0">
                <a:latin typeface="Courier New" panose="02070309020205020404" pitchFamily="49" charset="0"/>
                <a:cs typeface="Courier New" panose="02070309020205020404" pitchFamily="49" charset="0"/>
              </a:rPr>
              <a:t>GCTTCCTTCATCACACAGTACTCCACGGGACAGGTCAGCGTGGAGATCGAGTGGGAGCTGCAGAAGGAAA</a:t>
            </a:r>
          </a:p>
          <a:p>
            <a:r>
              <a:rPr lang="ru-RU" sz="1200" dirty="0">
                <a:latin typeface="Courier New" panose="02070309020205020404" pitchFamily="49" charset="0"/>
                <a:cs typeface="Courier New" panose="02070309020205020404" pitchFamily="49" charset="0"/>
              </a:rPr>
              <a:t>ACAGCAAACGCTGGAATCCCGAAATTCAGTACACTTCCAACTACAACAAGTCTGTTAATGTGGACTTTAC</a:t>
            </a:r>
          </a:p>
          <a:p>
            <a:r>
              <a:rPr lang="ru-RU" sz="1200" dirty="0">
                <a:latin typeface="Courier New" panose="02070309020205020404" pitchFamily="49" charset="0"/>
                <a:cs typeface="Courier New" panose="02070309020205020404" pitchFamily="49" charset="0"/>
              </a:rPr>
              <a:t>TGTGGACACTAATGGCGTGTATTCAGAGCCTCGCCCCATTGGCACCAGATACCTGACTCGTAATCTGTAA</a:t>
            </a:r>
          </a:p>
          <a:p>
            <a:r>
              <a:rPr lang="ru-RU" sz="1200" dirty="0">
                <a:latin typeface="Courier New" panose="02070309020205020404" pitchFamily="49" charset="0"/>
                <a:cs typeface="Courier New" panose="02070309020205020404" pitchFamily="49" charset="0"/>
              </a:rPr>
              <a:t>TTGCTTGTTAATCAATAAACCGTTTAATTCGTTTCAGTTGAACTTTGGTCTCTGCGTATTTCTTTCTTAT</a:t>
            </a:r>
          </a:p>
          <a:p>
            <a:r>
              <a:rPr lang="ru-RU" sz="1200" dirty="0">
                <a:latin typeface="Courier New" panose="02070309020205020404" pitchFamily="49" charset="0"/>
                <a:cs typeface="Courier New" panose="02070309020205020404" pitchFamily="49" charset="0"/>
              </a:rPr>
              <a:t>CTAGTTTCCATGGCTACGTAGATAAGTAGCATGGCGGGTTAATCATTAACTACAAGGAACCCCTAGTGAT</a:t>
            </a:r>
          </a:p>
          <a:p>
            <a:r>
              <a:rPr lang="ru-RU" sz="1200" dirty="0">
                <a:latin typeface="Courier New" panose="02070309020205020404" pitchFamily="49" charset="0"/>
                <a:cs typeface="Courier New" panose="02070309020205020404" pitchFamily="49" charset="0"/>
              </a:rPr>
              <a:t>GGAGTTGGCCACTCCCTCTCTGCGCGCTCGCTCGCTCACTGAGGCCGGGCGACCAAAGGTCGCCCGACGC</a:t>
            </a:r>
          </a:p>
          <a:p>
            <a:r>
              <a:rPr lang="ru-RU" sz="1200" dirty="0">
                <a:latin typeface="Courier New" panose="02070309020205020404" pitchFamily="49" charset="0"/>
                <a:cs typeface="Courier New" panose="02070309020205020404" pitchFamily="49" charset="0"/>
              </a:rPr>
              <a:t>CCGGGCTTTGCCCGGGCGGCCTCAGTGAGCGAGCGAGCGCGCAGAGAGGGAGTGGCCAA           </a:t>
            </a:r>
          </a:p>
        </p:txBody>
      </p:sp>
    </p:spTree>
    <p:extLst>
      <p:ext uri="{BB962C8B-B14F-4D97-AF65-F5344CB8AC3E}">
        <p14:creationId xmlns:p14="http://schemas.microsoft.com/office/powerpoint/2010/main" val="4181986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29</a:t>
            </a:fld>
            <a:endParaRPr lang="ru-RU"/>
          </a:p>
        </p:txBody>
      </p:sp>
      <p:sp>
        <p:nvSpPr>
          <p:cNvPr id="3" name="TextBox 2"/>
          <p:cNvSpPr txBox="1"/>
          <p:nvPr/>
        </p:nvSpPr>
        <p:spPr>
          <a:xfrm>
            <a:off x="1000335" y="2238445"/>
            <a:ext cx="6785512" cy="461665"/>
          </a:xfrm>
          <a:prstGeom prst="rect">
            <a:avLst/>
          </a:prstGeom>
          <a:noFill/>
        </p:spPr>
        <p:txBody>
          <a:bodyPr wrap="none" rtlCol="0">
            <a:spAutoFit/>
          </a:bodyPr>
          <a:lstStyle/>
          <a:p>
            <a:r>
              <a:rPr lang="ru-RU" sz="2400" dirty="0" smtClean="0">
                <a:solidFill>
                  <a:srgbClr val="FF0000"/>
                </a:solidFill>
              </a:rPr>
              <a:t>Задания 5, 6, 9 – про гномы экстремальной длины</a:t>
            </a:r>
            <a:endParaRPr lang="en-US" sz="2400" dirty="0">
              <a:solidFill>
                <a:srgbClr val="FF0000"/>
              </a:solidFill>
            </a:endParaRPr>
          </a:p>
        </p:txBody>
      </p:sp>
    </p:spTree>
    <p:extLst>
      <p:ext uri="{BB962C8B-B14F-4D97-AF65-F5344CB8AC3E}">
        <p14:creationId xmlns:p14="http://schemas.microsoft.com/office/powerpoint/2010/main" val="3206833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На сайте найдёте</a:t>
            </a:r>
            <a:endParaRPr lang="en-US" dirty="0"/>
          </a:p>
        </p:txBody>
      </p:sp>
      <p:sp>
        <p:nvSpPr>
          <p:cNvPr id="6" name="Содержимое 5"/>
          <p:cNvSpPr>
            <a:spLocks noGrp="1"/>
          </p:cNvSpPr>
          <p:nvPr>
            <p:ph idx="1"/>
          </p:nvPr>
        </p:nvSpPr>
        <p:spPr>
          <a:xfrm>
            <a:off x="457200" y="1547155"/>
            <a:ext cx="8229600" cy="4525963"/>
          </a:xfrm>
        </p:spPr>
        <p:txBody>
          <a:bodyPr>
            <a:normAutofit lnSpcReduction="10000"/>
          </a:bodyPr>
          <a:lstStyle/>
          <a:p>
            <a:r>
              <a:rPr lang="ru-RU" dirty="0" smtClean="0"/>
              <a:t>Список записавшихся на МФК</a:t>
            </a:r>
            <a:r>
              <a:rPr lang="en-US" dirty="0" smtClean="0"/>
              <a:t> </a:t>
            </a:r>
            <a:endParaRPr lang="ru-RU" dirty="0" smtClean="0"/>
          </a:p>
          <a:p>
            <a:r>
              <a:rPr lang="ru-RU" dirty="0" smtClean="0"/>
              <a:t>Ссылки на презентации </a:t>
            </a:r>
          </a:p>
          <a:p>
            <a:r>
              <a:rPr lang="ru-RU" dirty="0" smtClean="0"/>
              <a:t>Домашние задания </a:t>
            </a:r>
            <a:r>
              <a:rPr lang="ru-RU" sz="2400" dirty="0" smtClean="0"/>
              <a:t>(после каждой лекции)</a:t>
            </a:r>
          </a:p>
          <a:p>
            <a:r>
              <a:rPr lang="ru-RU" dirty="0" smtClean="0"/>
              <a:t>Форма для вопросов преподавателям</a:t>
            </a:r>
          </a:p>
          <a:p>
            <a:pPr>
              <a:buNone/>
            </a:pPr>
            <a:r>
              <a:rPr lang="ru-RU" b="1" dirty="0" smtClean="0"/>
              <a:t>Попозже</a:t>
            </a:r>
          </a:p>
          <a:p>
            <a:r>
              <a:rPr lang="ru-RU" dirty="0" smtClean="0"/>
              <a:t>Правила получения зачета </a:t>
            </a:r>
          </a:p>
          <a:p>
            <a:r>
              <a:rPr lang="ru-RU" dirty="0"/>
              <a:t>Ведомость </a:t>
            </a:r>
            <a:r>
              <a:rPr lang="ru-RU" dirty="0" smtClean="0"/>
              <a:t>с результатами проверок </a:t>
            </a:r>
            <a:r>
              <a:rPr lang="ru-RU" dirty="0"/>
              <a:t>ДЗ</a:t>
            </a:r>
          </a:p>
          <a:p>
            <a:r>
              <a:rPr lang="ru-RU" dirty="0" smtClean="0"/>
              <a:t>Новости</a:t>
            </a:r>
          </a:p>
          <a:p>
            <a:pPr marL="0" indent="0">
              <a:buNone/>
            </a:pPr>
            <a:endParaRPr lang="el-GR" dirty="0">
              <a:solidFill>
                <a:schemeClr val="bg2">
                  <a:lumMod val="90000"/>
                </a:schemeClr>
              </a:solidFill>
            </a:endParaRPr>
          </a:p>
        </p:txBody>
      </p:sp>
      <p:sp>
        <p:nvSpPr>
          <p:cNvPr id="3" name="Номер слайда 2"/>
          <p:cNvSpPr>
            <a:spLocks noGrp="1"/>
          </p:cNvSpPr>
          <p:nvPr>
            <p:ph type="sldNum" sz="quarter" idx="12"/>
          </p:nvPr>
        </p:nvSpPr>
        <p:spPr/>
        <p:txBody>
          <a:bodyPr/>
          <a:lstStyle/>
          <a:p>
            <a:fld id="{51B0424B-BA00-4C1D-946A-CCF19F3E8C64}" type="slidenum">
              <a:rPr lang="ru-RU" smtClean="0">
                <a:solidFill>
                  <a:schemeClr val="bg2">
                    <a:lumMod val="90000"/>
                  </a:schemeClr>
                </a:solidFill>
              </a:rPr>
              <a:pPr/>
              <a:t>3</a:t>
            </a:fld>
            <a:endParaRPr lang="ru-RU" dirty="0">
              <a:solidFill>
                <a:schemeClr val="bg2">
                  <a:lumMod val="9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1125" y="334961"/>
            <a:ext cx="8229600" cy="981763"/>
          </a:xfrm>
        </p:spPr>
        <p:txBody>
          <a:bodyPr>
            <a:noAutofit/>
          </a:bodyPr>
          <a:lstStyle/>
          <a:p>
            <a:pPr algn="l"/>
            <a:r>
              <a:rPr lang="ru-RU" sz="3600" dirty="0"/>
              <a:t>5</a:t>
            </a:r>
            <a:r>
              <a:rPr lang="ru-RU" sz="3600" dirty="0" smtClean="0"/>
              <a:t>. Геном - неизвестный текст, который хочется изучить. С чего начнем?</a:t>
            </a:r>
            <a:endParaRPr lang="en-US" sz="3600" dirty="0"/>
          </a:p>
        </p:txBody>
      </p:sp>
      <p:sp>
        <p:nvSpPr>
          <p:cNvPr id="3" name="Объект 2"/>
          <p:cNvSpPr>
            <a:spLocks noGrp="1"/>
          </p:cNvSpPr>
          <p:nvPr>
            <p:ph idx="1"/>
          </p:nvPr>
        </p:nvSpPr>
        <p:spPr>
          <a:xfrm>
            <a:off x="347450" y="1857327"/>
            <a:ext cx="8566120" cy="2032534"/>
          </a:xfrm>
        </p:spPr>
        <p:txBody>
          <a:bodyPr>
            <a:normAutofit/>
          </a:bodyPr>
          <a:lstStyle/>
          <a:p>
            <a:r>
              <a:rPr lang="ru-RU" sz="2800" dirty="0" smtClean="0"/>
              <a:t>В алфавите четыре буквы</a:t>
            </a:r>
            <a:r>
              <a:rPr lang="en-US" sz="2800" dirty="0" smtClean="0"/>
              <a:t>  A, T, G, C</a:t>
            </a:r>
            <a:r>
              <a:rPr lang="ru-RU" sz="2800" dirty="0" smtClean="0"/>
              <a:t> (понятно)</a:t>
            </a:r>
            <a:br>
              <a:rPr lang="ru-RU" sz="2800" dirty="0" smtClean="0"/>
            </a:br>
            <a:endParaRPr lang="en-US" sz="2800" dirty="0" smtClean="0"/>
          </a:p>
          <a:p>
            <a:r>
              <a:rPr lang="ru-RU" sz="2800" dirty="0" smtClean="0"/>
              <a:t>Буквы идут неупорядоченно</a:t>
            </a:r>
            <a:r>
              <a:rPr lang="ru-RU" dirty="0" smtClean="0"/>
              <a:t>, </a:t>
            </a:r>
            <a:br>
              <a:rPr lang="ru-RU" dirty="0" smtClean="0"/>
            </a:br>
            <a:r>
              <a:rPr lang="ru-RU" sz="2000" dirty="0" smtClean="0"/>
              <a:t>похоже на случайную последовательность?</a:t>
            </a:r>
            <a:endParaRPr lang="en-US" sz="20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30</a:t>
            </a:fld>
            <a:endParaRPr lang="ru-RU"/>
          </a:p>
        </p:txBody>
      </p:sp>
    </p:spTree>
    <p:extLst>
      <p:ext uri="{BB962C8B-B14F-4D97-AF65-F5344CB8AC3E}">
        <p14:creationId xmlns:p14="http://schemas.microsoft.com/office/powerpoint/2010/main" val="3102699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105"/>
            <a:ext cx="8229600" cy="682140"/>
          </a:xfrm>
        </p:spPr>
        <p:txBody>
          <a:bodyPr>
            <a:normAutofit fontScale="90000"/>
          </a:bodyPr>
          <a:lstStyle/>
          <a:p>
            <a:r>
              <a:rPr lang="ru-RU" dirty="0" smtClean="0"/>
              <a:t>Лингвистический анализ текста</a:t>
            </a:r>
            <a:endParaRPr lang="ru-RU" dirty="0"/>
          </a:p>
        </p:txBody>
      </p:sp>
      <p:sp>
        <p:nvSpPr>
          <p:cNvPr id="3" name="Объект 2"/>
          <p:cNvSpPr>
            <a:spLocks noGrp="1"/>
          </p:cNvSpPr>
          <p:nvPr>
            <p:ph idx="1"/>
          </p:nvPr>
        </p:nvSpPr>
        <p:spPr>
          <a:xfrm>
            <a:off x="325515" y="702245"/>
            <a:ext cx="8492970" cy="6019230"/>
          </a:xfrm>
        </p:spPr>
        <p:txBody>
          <a:bodyPr>
            <a:normAutofit fontScale="92500" lnSpcReduction="10000"/>
          </a:bodyPr>
          <a:lstStyle/>
          <a:p>
            <a:r>
              <a:rPr lang="ru-RU" sz="2800" dirty="0" smtClean="0"/>
              <a:t>Одинаковы ли частоты букв?</a:t>
            </a:r>
          </a:p>
          <a:p>
            <a:r>
              <a:rPr lang="ru-RU" sz="2800" dirty="0" smtClean="0"/>
              <a:t>Часто и редко встречающиеся слова </a:t>
            </a:r>
            <a:br>
              <a:rPr lang="ru-RU" sz="2800" dirty="0" smtClean="0"/>
            </a:br>
            <a:r>
              <a:rPr lang="ru-RU" sz="2000" dirty="0" smtClean="0"/>
              <a:t>(т.е. короткие последовательности)</a:t>
            </a:r>
          </a:p>
          <a:p>
            <a:r>
              <a:rPr lang="ru-RU" sz="2800" dirty="0" smtClean="0"/>
              <a:t>Равномерность частоты букв и слов вдоль текста  </a:t>
            </a:r>
          </a:p>
          <a:p>
            <a:pPr marL="0" indent="0">
              <a:buNone/>
            </a:pPr>
            <a:r>
              <a:rPr lang="ru-RU" sz="2800" dirty="0" smtClean="0">
                <a:solidFill>
                  <a:srgbClr val="C00000"/>
                </a:solidFill>
              </a:rPr>
              <a:t>Все эти </a:t>
            </a:r>
            <a:r>
              <a:rPr lang="ru-RU" sz="2800" dirty="0">
                <a:solidFill>
                  <a:srgbClr val="C00000"/>
                </a:solidFill>
              </a:rPr>
              <a:t>вопросы изучаются и имеют биологически смысл! Примеры наблюдений:</a:t>
            </a:r>
          </a:p>
          <a:p>
            <a:r>
              <a:rPr lang="en-US" sz="2800" dirty="0" smtClean="0"/>
              <a:t>#C </a:t>
            </a:r>
            <a:r>
              <a:rPr lang="en-US" sz="2800" dirty="0" smtClean="0">
                <a:sym typeface="Symbol" panose="05050102010706020507" pitchFamily="18" charset="2"/>
              </a:rPr>
              <a:t> #G,    </a:t>
            </a:r>
            <a:r>
              <a:rPr lang="ru-RU" sz="2800" dirty="0" smtClean="0">
                <a:sym typeface="Symbol" panose="05050102010706020507" pitchFamily="18" charset="2"/>
              </a:rPr>
              <a:t> </a:t>
            </a:r>
            <a:r>
              <a:rPr lang="en-US" sz="2800" dirty="0" smtClean="0">
                <a:sym typeface="Symbol" panose="05050102010706020507" pitchFamily="18" charset="2"/>
              </a:rPr>
              <a:t>#T </a:t>
            </a:r>
            <a:r>
              <a:rPr lang="en-US" sz="2800" dirty="0">
                <a:sym typeface="Symbol" panose="05050102010706020507" pitchFamily="18" charset="2"/>
              </a:rPr>
              <a:t>  </a:t>
            </a:r>
            <a:r>
              <a:rPr lang="en-US" sz="2800" dirty="0" smtClean="0">
                <a:sym typeface="Symbol" panose="05050102010706020507" pitchFamily="18" charset="2"/>
              </a:rPr>
              <a:t>#A    (#  = </a:t>
            </a:r>
            <a:r>
              <a:rPr lang="ru-RU" sz="2800" dirty="0" smtClean="0">
                <a:sym typeface="Symbol" panose="05050102010706020507" pitchFamily="18" charset="2"/>
              </a:rPr>
              <a:t>число)</a:t>
            </a:r>
            <a:endParaRPr lang="en-US" sz="2800" dirty="0" smtClean="0">
              <a:sym typeface="Symbol" panose="05050102010706020507" pitchFamily="18" charset="2"/>
            </a:endParaRPr>
          </a:p>
          <a:p>
            <a:r>
              <a:rPr lang="ru-RU" sz="2800" dirty="0" smtClean="0">
                <a:sym typeface="Symbol" panose="05050102010706020507" pitchFamily="18" charset="2"/>
              </a:rPr>
              <a:t>Слов  </a:t>
            </a:r>
            <a:r>
              <a:rPr lang="en-US" sz="2800" dirty="0" smtClean="0">
                <a:sym typeface="Symbol" panose="05050102010706020507" pitchFamily="18" charset="2"/>
              </a:rPr>
              <a:t>CG   </a:t>
            </a:r>
            <a:r>
              <a:rPr lang="ru-RU" sz="2800" i="1" dirty="0" smtClean="0">
                <a:sym typeface="Symbol" panose="05050102010706020507" pitchFamily="18" charset="2"/>
              </a:rPr>
              <a:t>мало </a:t>
            </a:r>
            <a:r>
              <a:rPr lang="ru-RU" sz="2800" dirty="0" smtClean="0">
                <a:sym typeface="Symbol" panose="05050102010706020507" pitchFamily="18" charset="2"/>
              </a:rPr>
              <a:t> в определенных геномах</a:t>
            </a:r>
          </a:p>
          <a:p>
            <a:pPr marL="0" lvl="0" indent="0">
              <a:buNone/>
            </a:pPr>
            <a:r>
              <a:rPr lang="ru-RU" sz="2800" dirty="0" smtClean="0">
                <a:sym typeface="Symbol" panose="05050102010706020507" pitchFamily="18" charset="2"/>
              </a:rPr>
              <a:t>     Слов  </a:t>
            </a:r>
            <a:r>
              <a:rPr lang="en-US" sz="2800" dirty="0" smtClean="0">
                <a:sym typeface="Symbol" panose="05050102010706020507" pitchFamily="18" charset="2"/>
              </a:rPr>
              <a:t>TA </a:t>
            </a:r>
            <a:r>
              <a:rPr lang="ru-RU" sz="2800" dirty="0" smtClean="0">
                <a:sym typeface="Symbol" panose="05050102010706020507" pitchFamily="18" charset="2"/>
              </a:rPr>
              <a:t>  </a:t>
            </a:r>
            <a:r>
              <a:rPr lang="en-US" sz="2800" dirty="0" smtClean="0">
                <a:sym typeface="Symbol" panose="05050102010706020507" pitchFamily="18" charset="2"/>
              </a:rPr>
              <a:t> </a:t>
            </a:r>
            <a:r>
              <a:rPr lang="ru-RU" sz="2800" i="1" dirty="0" smtClean="0">
                <a:sym typeface="Symbol" panose="05050102010706020507" pitchFamily="18" charset="2"/>
              </a:rPr>
              <a:t>мало </a:t>
            </a:r>
            <a:r>
              <a:rPr lang="ru-RU" sz="2800" dirty="0" smtClean="0">
                <a:sym typeface="Symbol" panose="05050102010706020507" pitchFamily="18" charset="2"/>
              </a:rPr>
              <a:t> во всех геномах</a:t>
            </a:r>
            <a:br>
              <a:rPr lang="ru-RU" sz="2800" dirty="0" smtClean="0">
                <a:sym typeface="Symbol" panose="05050102010706020507" pitchFamily="18" charset="2"/>
              </a:rPr>
            </a:br>
            <a:r>
              <a:rPr lang="ru-RU" sz="1800" dirty="0">
                <a:solidFill>
                  <a:srgbClr val="FF0000"/>
                </a:solidFill>
              </a:rPr>
              <a:t>(Задание 8* - нужно уметь программировать</a:t>
            </a:r>
            <a:r>
              <a:rPr lang="ru-RU" sz="1800" dirty="0" smtClean="0">
                <a:solidFill>
                  <a:srgbClr val="FF0000"/>
                </a:solidFill>
              </a:rPr>
              <a:t>)</a:t>
            </a:r>
            <a:endParaRPr lang="ru-RU" sz="2800" dirty="0" smtClean="0">
              <a:sym typeface="Symbol" panose="05050102010706020507" pitchFamily="18" charset="2"/>
            </a:endParaRPr>
          </a:p>
          <a:p>
            <a:pPr marL="0" indent="0">
              <a:buNone/>
            </a:pPr>
            <a:r>
              <a:rPr lang="ru-RU" sz="1600" u="sng" dirty="0" smtClean="0">
                <a:sym typeface="Symbol" panose="05050102010706020507" pitchFamily="18" charset="2"/>
              </a:rPr>
              <a:t>Мало по сравнению с ожидаемым при случайном расположении букв в тексте</a:t>
            </a:r>
            <a:r>
              <a:rPr lang="ru-RU" sz="1600" dirty="0" smtClean="0">
                <a:sym typeface="Symbol" panose="05050102010706020507" pitchFamily="18" charset="2"/>
              </a:rPr>
              <a:t>.</a:t>
            </a:r>
            <a:br>
              <a:rPr lang="ru-RU" sz="1600" dirty="0" smtClean="0">
                <a:sym typeface="Symbol" panose="05050102010706020507" pitchFamily="18" charset="2"/>
              </a:rPr>
            </a:br>
            <a:r>
              <a:rPr lang="ru-RU" sz="1600" dirty="0" smtClean="0">
                <a:sym typeface="Symbol" panose="05050102010706020507" pitchFamily="18" charset="2"/>
              </a:rPr>
              <a:t>Самое простое предположение: </a:t>
            </a:r>
            <a:br>
              <a:rPr lang="ru-RU" sz="1600" dirty="0" smtClean="0">
                <a:sym typeface="Symbol" panose="05050102010706020507" pitchFamily="18" charset="2"/>
              </a:rPr>
            </a:br>
            <a:r>
              <a:rPr lang="ru-RU" sz="1600" dirty="0" smtClean="0">
                <a:sym typeface="Symbol" panose="05050102010706020507" pitchFamily="18" charset="2"/>
              </a:rPr>
              <a:t>Ожидаемое </a:t>
            </a:r>
            <a:r>
              <a:rPr lang="en-US" sz="1600" dirty="0" smtClean="0">
                <a:sym typeface="Symbol" panose="05050102010706020507" pitchFamily="18" charset="2"/>
              </a:rPr>
              <a:t>#CG = </a:t>
            </a:r>
            <a:r>
              <a:rPr lang="ru-RU" sz="1600" dirty="0" smtClean="0">
                <a:sym typeface="Symbol" panose="05050102010706020507" pitchFamily="18" charset="2"/>
              </a:rPr>
              <a:t>частота(С)*частота(</a:t>
            </a:r>
            <a:r>
              <a:rPr lang="en-US" sz="1600" dirty="0" smtClean="0">
                <a:sym typeface="Symbol" panose="05050102010706020507" pitchFamily="18" charset="2"/>
              </a:rPr>
              <a:t>G</a:t>
            </a:r>
            <a:r>
              <a:rPr lang="ru-RU" sz="1600" dirty="0" smtClean="0">
                <a:sym typeface="Symbol" panose="05050102010706020507" pitchFamily="18" charset="2"/>
              </a:rPr>
              <a:t>)* число букв в геноме. Для др. слов аналогично</a:t>
            </a:r>
          </a:p>
          <a:p>
            <a:r>
              <a:rPr lang="ru-RU" sz="2800" dirty="0" smtClean="0"/>
              <a:t>В некоторых геномах </a:t>
            </a:r>
            <a:r>
              <a:rPr lang="en-US" sz="2800" dirty="0" smtClean="0"/>
              <a:t>#C </a:t>
            </a:r>
            <a:r>
              <a:rPr lang="en-US" sz="2800" b="1" dirty="0" smtClean="0">
                <a:solidFill>
                  <a:srgbClr val="7030A0"/>
                </a:solidFill>
              </a:rPr>
              <a:t>&gt;</a:t>
            </a:r>
            <a:r>
              <a:rPr lang="en-US" sz="2800" dirty="0" smtClean="0"/>
              <a:t> #G </a:t>
            </a:r>
            <a:r>
              <a:rPr lang="ru-RU" sz="2800" dirty="0" smtClean="0"/>
              <a:t>в одной части и</a:t>
            </a:r>
            <a:endParaRPr lang="en-US" sz="2800" dirty="0" smtClean="0"/>
          </a:p>
          <a:p>
            <a:pPr marL="0" indent="0">
              <a:buNone/>
            </a:pPr>
            <a:r>
              <a:rPr lang="en-US" sz="2800" dirty="0" smtClean="0"/>
              <a:t>#G </a:t>
            </a:r>
            <a:r>
              <a:rPr lang="en-US" sz="2800" b="1" dirty="0">
                <a:solidFill>
                  <a:srgbClr val="7030A0"/>
                </a:solidFill>
              </a:rPr>
              <a:t>&gt;</a:t>
            </a:r>
            <a:r>
              <a:rPr lang="en-US" sz="2800" dirty="0" smtClean="0"/>
              <a:t> #C </a:t>
            </a:r>
            <a:r>
              <a:rPr lang="ru-RU" sz="2800" dirty="0" smtClean="0"/>
              <a:t>в другой части</a:t>
            </a:r>
            <a:r>
              <a:rPr lang="en-US" sz="2800" dirty="0" smtClean="0"/>
              <a:t>  </a:t>
            </a:r>
            <a:r>
              <a:rPr lang="ru-RU" sz="2800" dirty="0" smtClean="0"/>
              <a:t>(«</a:t>
            </a:r>
            <a:r>
              <a:rPr lang="en-US" sz="2800" dirty="0" smtClean="0"/>
              <a:t>G</a:t>
            </a:r>
            <a:r>
              <a:rPr lang="ru-RU" sz="2800" dirty="0" smtClean="0"/>
              <a:t>С</a:t>
            </a:r>
            <a:r>
              <a:rPr lang="en-US" sz="2800" dirty="0" smtClean="0"/>
              <a:t> skew</a:t>
            </a:r>
            <a:r>
              <a:rPr lang="ru-RU" sz="2800" dirty="0" smtClean="0"/>
              <a:t>») </a:t>
            </a:r>
            <a:br>
              <a:rPr lang="ru-RU" sz="2800" dirty="0" smtClean="0"/>
            </a:br>
            <a:endParaRPr lang="ru-RU" sz="1800" dirty="0">
              <a:solidFill>
                <a:srgbClr val="FF0000"/>
              </a:solidFill>
            </a:endParaRPr>
          </a:p>
        </p:txBody>
      </p:sp>
      <p:sp>
        <p:nvSpPr>
          <p:cNvPr id="4" name="Номер слайда 3"/>
          <p:cNvSpPr>
            <a:spLocks noGrp="1"/>
          </p:cNvSpPr>
          <p:nvPr>
            <p:ph type="sldNum" sz="quarter" idx="12"/>
          </p:nvPr>
        </p:nvSpPr>
        <p:spPr/>
        <p:txBody>
          <a:bodyPr/>
          <a:lstStyle/>
          <a:p>
            <a:fld id="{51B0424B-BA00-4C1D-946A-CCF19F3E8C64}" type="slidenum">
              <a:rPr lang="ru-RU" smtClean="0"/>
              <a:pPr/>
              <a:t>31</a:t>
            </a:fld>
            <a:endParaRPr lang="ru-RU"/>
          </a:p>
        </p:txBody>
      </p:sp>
    </p:spTree>
    <p:extLst>
      <p:ext uri="{BB962C8B-B14F-4D97-AF65-F5344CB8AC3E}">
        <p14:creationId xmlns:p14="http://schemas.microsoft.com/office/powerpoint/2010/main" val="4290398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110" y="203115"/>
            <a:ext cx="8229600" cy="1574470"/>
          </a:xfrm>
        </p:spPr>
        <p:txBody>
          <a:bodyPr>
            <a:normAutofit fontScale="90000"/>
          </a:bodyPr>
          <a:lstStyle/>
          <a:p>
            <a:r>
              <a:rPr lang="ru-RU" dirty="0" smtClean="0"/>
              <a:t>Всерьёз думают о живых вакцинах, основанных на вирусах с увеличенным числом </a:t>
            </a:r>
            <a:r>
              <a:rPr lang="en-US" dirty="0" smtClean="0"/>
              <a:t>CG </a:t>
            </a:r>
            <a:r>
              <a:rPr lang="ru-RU" dirty="0" smtClean="0"/>
              <a:t>или</a:t>
            </a:r>
            <a:r>
              <a:rPr lang="en-US" dirty="0" smtClean="0"/>
              <a:t> TA!</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32</a:t>
            </a:fld>
            <a:endParaRPr lang="ru-RU"/>
          </a:p>
        </p:txBody>
      </p:sp>
      <p:sp>
        <p:nvSpPr>
          <p:cNvPr id="5" name="TextBox 4"/>
          <p:cNvSpPr txBox="1"/>
          <p:nvPr/>
        </p:nvSpPr>
        <p:spPr>
          <a:xfrm>
            <a:off x="5416910" y="5936969"/>
            <a:ext cx="3032561" cy="400110"/>
          </a:xfrm>
          <a:prstGeom prst="rect">
            <a:avLst/>
          </a:prstGeom>
          <a:noFill/>
        </p:spPr>
        <p:txBody>
          <a:bodyPr wrap="none" rtlCol="0">
            <a:spAutoFit/>
          </a:bodyPr>
          <a:lstStyle/>
          <a:p>
            <a:r>
              <a:rPr lang="en-US" sz="2000" dirty="0" smtClean="0"/>
              <a:t>Martinez et al.,  2019,  NAR</a:t>
            </a:r>
            <a:endParaRPr lang="ru-RU" sz="2000" dirty="0"/>
          </a:p>
        </p:txBody>
      </p:sp>
      <p:sp>
        <p:nvSpPr>
          <p:cNvPr id="6" name="Прямоугольник 5"/>
          <p:cNvSpPr/>
          <p:nvPr/>
        </p:nvSpPr>
        <p:spPr>
          <a:xfrm>
            <a:off x="577880" y="2555635"/>
            <a:ext cx="8410695" cy="3170099"/>
          </a:xfrm>
          <a:prstGeom prst="rect">
            <a:avLst/>
          </a:prstGeom>
        </p:spPr>
        <p:txBody>
          <a:bodyPr wrap="square">
            <a:spAutoFit/>
          </a:bodyPr>
          <a:lstStyle/>
          <a:p>
            <a:r>
              <a:rPr lang="en-US" sz="2000" dirty="0" smtClean="0">
                <a:solidFill>
                  <a:srgbClr val="000000"/>
                </a:solidFill>
                <a:latin typeface="Times New Roman" panose="02020603050405020304" pitchFamily="18" charset="0"/>
              </a:rPr>
              <a:t> </a:t>
            </a:r>
            <a:r>
              <a:rPr lang="en-US" sz="2000" dirty="0">
                <a:solidFill>
                  <a:srgbClr val="000000"/>
                </a:solidFill>
                <a:latin typeface="Times New Roman" panose="02020603050405020304" pitchFamily="18" charset="0"/>
              </a:rPr>
              <a:t>Interestingly, most mammalian RNA viruses have low frequencies of </a:t>
            </a:r>
            <a:r>
              <a:rPr lang="en-US" sz="2000" dirty="0" err="1">
                <a:solidFill>
                  <a:srgbClr val="000000"/>
                </a:solidFill>
                <a:latin typeface="Times New Roman" panose="02020603050405020304" pitchFamily="18" charset="0"/>
              </a:rPr>
              <a:t>CpGs</a:t>
            </a:r>
            <a:r>
              <a:rPr lang="en-US" sz="2000" dirty="0">
                <a:solidFill>
                  <a:srgbClr val="000000"/>
                </a:solidFill>
                <a:latin typeface="Times New Roman" panose="02020603050405020304" pitchFamily="18" charset="0"/>
              </a:rPr>
              <a:t> (</a:t>
            </a:r>
            <a:r>
              <a:rPr lang="en-US" sz="2000" dirty="0">
                <a:solidFill>
                  <a:srgbClr val="2F4A8B"/>
                </a:solidFill>
                <a:latin typeface="Times New Roman" panose="02020603050405020304" pitchFamily="18" charset="0"/>
                <a:hlinkClick r:id="rId2"/>
              </a:rPr>
              <a:t>45</a:t>
            </a:r>
            <a:r>
              <a:rPr lang="en-US" sz="2000" dirty="0">
                <a:solidFill>
                  <a:srgbClr val="000000"/>
                </a:solidFill>
                <a:latin typeface="Times New Roman" panose="02020603050405020304" pitchFamily="18" charset="0"/>
              </a:rPr>
              <a:t>,</a:t>
            </a:r>
            <a:r>
              <a:rPr lang="en-US" sz="2000" dirty="0">
                <a:solidFill>
                  <a:srgbClr val="2F4A8B"/>
                </a:solidFill>
                <a:latin typeface="Times New Roman" panose="02020603050405020304" pitchFamily="18" charset="0"/>
                <a:hlinkClick r:id="rId3"/>
              </a:rPr>
              <a:t>46</a:t>
            </a:r>
            <a:r>
              <a:rPr lang="en-US" sz="2000" dirty="0">
                <a:solidFill>
                  <a:srgbClr val="000000"/>
                </a:solidFill>
                <a:latin typeface="Times New Roman" panose="02020603050405020304" pitchFamily="18" charset="0"/>
              </a:rPr>
              <a:t>). Furthermore, viruses with high </a:t>
            </a:r>
            <a:r>
              <a:rPr lang="en-US" sz="2000" dirty="0" err="1">
                <a:solidFill>
                  <a:srgbClr val="000000"/>
                </a:solidFill>
                <a:latin typeface="Times New Roman" panose="02020603050405020304" pitchFamily="18" charset="0"/>
              </a:rPr>
              <a:t>CpG</a:t>
            </a:r>
            <a:r>
              <a:rPr lang="en-US" sz="2000" dirty="0">
                <a:solidFill>
                  <a:srgbClr val="000000"/>
                </a:solidFill>
                <a:latin typeface="Times New Roman" panose="02020603050405020304" pitchFamily="18" charset="0"/>
              </a:rPr>
              <a:t> frequencies may be more recognizable by pathogen innate immune sensors (</a:t>
            </a:r>
            <a:r>
              <a:rPr lang="en-US" sz="2000" dirty="0">
                <a:solidFill>
                  <a:srgbClr val="2F4A8B"/>
                </a:solidFill>
                <a:latin typeface="Times New Roman" panose="02020603050405020304" pitchFamily="18" charset="0"/>
                <a:hlinkClick r:id="rId4"/>
              </a:rPr>
              <a:t>47–50</a:t>
            </a:r>
            <a:r>
              <a:rPr lang="en-US" sz="2000" dirty="0">
                <a:solidFill>
                  <a:srgbClr val="000000"/>
                </a:solidFill>
                <a:latin typeface="Times New Roman" panose="02020603050405020304" pitchFamily="18" charset="0"/>
              </a:rPr>
              <a:t>). </a:t>
            </a:r>
            <a:r>
              <a:rPr lang="en-US" sz="2000" dirty="0" smtClean="0">
                <a:solidFill>
                  <a:srgbClr val="000000"/>
                </a:solidFill>
                <a:latin typeface="Times New Roman" panose="02020603050405020304" pitchFamily="18" charset="0"/>
              </a:rPr>
              <a:t/>
            </a:r>
            <a:br>
              <a:rPr lang="en-US" sz="2000" dirty="0" smtClean="0">
                <a:solidFill>
                  <a:srgbClr val="000000"/>
                </a:solidFill>
                <a:latin typeface="Times New Roman" panose="02020603050405020304" pitchFamily="18" charset="0"/>
              </a:rPr>
            </a:br>
            <a:r>
              <a:rPr lang="en-US" sz="2000" dirty="0" smtClean="0">
                <a:solidFill>
                  <a:srgbClr val="000000"/>
                </a:solidFill>
                <a:latin typeface="Times New Roman" panose="02020603050405020304" pitchFamily="18" charset="0"/>
              </a:rPr>
              <a:t/>
            </a:r>
            <a:br>
              <a:rPr lang="en-US" sz="2000" dirty="0" smtClean="0">
                <a:solidFill>
                  <a:srgbClr val="000000"/>
                </a:solidFill>
                <a:latin typeface="Times New Roman" panose="02020603050405020304" pitchFamily="18" charset="0"/>
              </a:rPr>
            </a:br>
            <a:r>
              <a:rPr lang="en-US" sz="2000" dirty="0"/>
              <a:t>Attenuation of the classical oral poliovirus vaccine is based on very few point mutations, which can revert to virulence after a few rounds of viral replication (</a:t>
            </a:r>
            <a:r>
              <a:rPr lang="en-US" sz="2000" dirty="0">
                <a:hlinkClick r:id="rId5"/>
              </a:rPr>
              <a:t>144</a:t>
            </a:r>
            <a:r>
              <a:rPr lang="en-US" sz="2000" dirty="0"/>
              <a:t>). These pioneering results obtained with recoded polioviruses suggest that codon-usage in recoded viruses may be much more stable than most RNA virus point mutants, and could possibly enable the development of live attenuated RNA virus vaccines with superior genetic stability. </a:t>
            </a:r>
            <a:endParaRPr lang="ru-RU" sz="2000" dirty="0"/>
          </a:p>
        </p:txBody>
      </p:sp>
    </p:spTree>
    <p:extLst>
      <p:ext uri="{BB962C8B-B14F-4D97-AF65-F5344CB8AC3E}">
        <p14:creationId xmlns:p14="http://schemas.microsoft.com/office/powerpoint/2010/main" val="42286120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001" y="164575"/>
            <a:ext cx="8229600" cy="734847"/>
          </a:xfrm>
        </p:spPr>
        <p:txBody>
          <a:bodyPr>
            <a:normAutofit fontScale="90000"/>
          </a:bodyPr>
          <a:lstStyle/>
          <a:p>
            <a:pPr algn="l"/>
            <a:r>
              <a:rPr lang="en-US" dirty="0" smtClean="0"/>
              <a:t>Take home messages</a:t>
            </a:r>
            <a:endParaRPr lang="en-US" dirty="0"/>
          </a:p>
        </p:txBody>
      </p:sp>
      <p:sp>
        <p:nvSpPr>
          <p:cNvPr id="3" name="Объект 2"/>
          <p:cNvSpPr>
            <a:spLocks noGrp="1"/>
          </p:cNvSpPr>
          <p:nvPr>
            <p:ph idx="1"/>
          </p:nvPr>
        </p:nvSpPr>
        <p:spPr>
          <a:xfrm>
            <a:off x="457200" y="899422"/>
            <a:ext cx="8229600" cy="5226741"/>
          </a:xfrm>
        </p:spPr>
        <p:txBody>
          <a:bodyPr>
            <a:normAutofit/>
          </a:bodyPr>
          <a:lstStyle/>
          <a:p>
            <a:r>
              <a:rPr lang="ru-RU" sz="1600" dirty="0" smtClean="0"/>
              <a:t>Геном клетки организма  закодирован во всех молекулах ДНК в ней</a:t>
            </a:r>
            <a:br>
              <a:rPr lang="ru-RU" sz="1600" dirty="0" smtClean="0"/>
            </a:br>
            <a:r>
              <a:rPr lang="ru-RU" sz="1600" dirty="0" smtClean="0">
                <a:solidFill>
                  <a:srgbClr val="FF0000"/>
                </a:solidFill>
              </a:rPr>
              <a:t>(Задание 2. Число молекул ДНК в клетке человека)</a:t>
            </a:r>
          </a:p>
          <a:p>
            <a:r>
              <a:rPr lang="ru-RU" sz="1600" dirty="0" smtClean="0"/>
              <a:t>Вирусы не образуют клетки. Геномы вирусов – ДНК или РНК.</a:t>
            </a:r>
          </a:p>
          <a:p>
            <a:r>
              <a:rPr lang="ru-RU" sz="1600" dirty="0" smtClean="0"/>
              <a:t>Последовательность оснований однозначно определяет химическую формулу одной цепочки молекулы  ДНК (не считая модификаций, они не сохраняются при  репликации ДНК)</a:t>
            </a:r>
          </a:p>
          <a:p>
            <a:r>
              <a:rPr lang="ru-RU" sz="1600" dirty="0" smtClean="0"/>
              <a:t>Последовательность одной цепочки 2х цепочечной ДНК  однозначно определяется последовательностью другой цепочки (не считая ошибок – неправильно спаренных оснований ДНК) </a:t>
            </a:r>
            <a:r>
              <a:rPr lang="ru-RU" sz="1600" dirty="0" smtClean="0">
                <a:solidFill>
                  <a:srgbClr val="FF0000"/>
                </a:solidFill>
              </a:rPr>
              <a:t>(Задание 1. Обязательное)</a:t>
            </a:r>
            <a:endParaRPr lang="ru-RU" sz="1600" dirty="0">
              <a:solidFill>
                <a:srgbClr val="FF0000"/>
              </a:solidFill>
            </a:endParaRPr>
          </a:p>
          <a:p>
            <a:r>
              <a:rPr lang="ru-RU" sz="1600" dirty="0" smtClean="0"/>
              <a:t>По </a:t>
            </a:r>
            <a:r>
              <a:rPr lang="ru-RU" sz="1600" dirty="0" smtClean="0"/>
              <a:t>фрагменту </a:t>
            </a:r>
            <a:r>
              <a:rPr lang="ru-RU" sz="1600" dirty="0"/>
              <a:t>2х цепочечной ДНК можно определить направление 5</a:t>
            </a:r>
            <a:r>
              <a:rPr lang="en-US" sz="1600" dirty="0"/>
              <a:t>’ =&gt; 3’ </a:t>
            </a:r>
            <a:r>
              <a:rPr lang="ru-RU" sz="1600" dirty="0"/>
              <a:t>каждой </a:t>
            </a:r>
            <a:r>
              <a:rPr lang="ru-RU" sz="1600" dirty="0" smtClean="0"/>
              <a:t>цепочки</a:t>
            </a:r>
          </a:p>
          <a:p>
            <a:r>
              <a:rPr lang="ru-RU" sz="1600" dirty="0" smtClean="0"/>
              <a:t>Последовательность </a:t>
            </a:r>
            <a:r>
              <a:rPr lang="ru-RU" sz="1600" dirty="0"/>
              <a:t>оснований </a:t>
            </a:r>
            <a:r>
              <a:rPr lang="ru-RU" sz="1600" dirty="0" smtClean="0"/>
              <a:t>читается молекулярными машинами и записывается людьми всегда от </a:t>
            </a:r>
            <a:r>
              <a:rPr lang="ru-RU" sz="1600" dirty="0"/>
              <a:t>5</a:t>
            </a:r>
            <a:r>
              <a:rPr lang="en-US" sz="1600" dirty="0"/>
              <a:t>’</a:t>
            </a:r>
            <a:r>
              <a:rPr lang="ru-RU" sz="1600" dirty="0"/>
              <a:t>-конца к </a:t>
            </a:r>
            <a:r>
              <a:rPr lang="en-US" sz="1600" dirty="0"/>
              <a:t>3’</a:t>
            </a:r>
            <a:r>
              <a:rPr lang="ru-RU" sz="1600" dirty="0"/>
              <a:t>-концу</a:t>
            </a:r>
          </a:p>
          <a:p>
            <a:pPr marL="0" indent="0">
              <a:buNone/>
            </a:pPr>
            <a:endParaRPr lang="en-US" sz="16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33</a:t>
            </a:fld>
            <a:endParaRPr lang="ru-RU"/>
          </a:p>
        </p:txBody>
      </p:sp>
    </p:spTree>
    <p:extLst>
      <p:ext uri="{BB962C8B-B14F-4D97-AF65-F5344CB8AC3E}">
        <p14:creationId xmlns:p14="http://schemas.microsoft.com/office/powerpoint/2010/main" val="29671206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6</a:t>
            </a:r>
            <a:r>
              <a:rPr lang="en-US" dirty="0" smtClean="0"/>
              <a:t>.</a:t>
            </a:r>
            <a:r>
              <a:rPr lang="ru-RU" dirty="0" smtClean="0"/>
              <a:t>Что закодировано в геноме</a:t>
            </a:r>
            <a:endParaRPr lang="en-US" dirty="0"/>
          </a:p>
        </p:txBody>
      </p:sp>
      <p:sp>
        <p:nvSpPr>
          <p:cNvPr id="3" name="Текст 2"/>
          <p:cNvSpPr>
            <a:spLocks noGrp="1"/>
          </p:cNvSpPr>
          <p:nvPr>
            <p:ph type="body" idx="1"/>
          </p:nvPr>
        </p:nvSpPr>
        <p:spPr/>
        <p:txBody>
          <a:bodyPr>
            <a:normAutofit/>
          </a:bodyPr>
          <a:lstStyle/>
          <a:p>
            <a:r>
              <a:rPr lang="ru-RU" sz="2800" dirty="0" smtClean="0"/>
              <a:t>На примере надоевшего всем генома </a:t>
            </a:r>
            <a:r>
              <a:rPr lang="en-US" sz="2800" dirty="0" smtClean="0"/>
              <a:t>SARS-CoV-2</a:t>
            </a:r>
            <a:endParaRPr lang="en-US" sz="28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34</a:t>
            </a:fld>
            <a:endParaRPr lang="ru-RU"/>
          </a:p>
        </p:txBody>
      </p:sp>
    </p:spTree>
    <p:extLst>
      <p:ext uri="{BB962C8B-B14F-4D97-AF65-F5344CB8AC3E}">
        <p14:creationId xmlns:p14="http://schemas.microsoft.com/office/powerpoint/2010/main" val="91863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p:cNvSpPr>
            <a:spLocks noGrp="1"/>
          </p:cNvSpPr>
          <p:nvPr>
            <p:ph type="title"/>
          </p:nvPr>
        </p:nvSpPr>
        <p:spPr>
          <a:xfrm>
            <a:off x="150695" y="-86333"/>
            <a:ext cx="8229600" cy="774563"/>
          </a:xfrm>
        </p:spPr>
        <p:txBody>
          <a:bodyPr>
            <a:normAutofit fontScale="90000"/>
          </a:bodyPr>
          <a:lstStyle/>
          <a:p>
            <a:r>
              <a:rPr lang="ru-RU" dirty="0" smtClean="0"/>
              <a:t>Геном </a:t>
            </a:r>
            <a:r>
              <a:rPr lang="ru-RU" dirty="0" err="1" smtClean="0"/>
              <a:t>коронавируса</a:t>
            </a:r>
            <a:r>
              <a:rPr lang="ru-RU" dirty="0" smtClean="0"/>
              <a:t> - молекула </a:t>
            </a:r>
            <a:r>
              <a:rPr lang="ru-RU" dirty="0" smtClean="0">
                <a:solidFill>
                  <a:srgbClr val="7030A0"/>
                </a:solidFill>
              </a:rPr>
              <a:t>РНК</a:t>
            </a:r>
            <a:endParaRPr lang="ru-RU" dirty="0">
              <a:solidFill>
                <a:srgbClr val="7030A0"/>
              </a:solidFill>
            </a:endParaRPr>
          </a:p>
        </p:txBody>
      </p:sp>
      <p:sp>
        <p:nvSpPr>
          <p:cNvPr id="2" name="Номер слайда 1"/>
          <p:cNvSpPr>
            <a:spLocks noGrp="1"/>
          </p:cNvSpPr>
          <p:nvPr>
            <p:ph type="sldNum" sz="quarter" idx="12"/>
          </p:nvPr>
        </p:nvSpPr>
        <p:spPr/>
        <p:txBody>
          <a:bodyPr/>
          <a:lstStyle/>
          <a:p>
            <a:fld id="{51B0424B-BA00-4C1D-946A-CCF19F3E8C64}" type="slidenum">
              <a:rPr lang="ru-RU" smtClean="0"/>
              <a:pPr/>
              <a:t>35</a:t>
            </a:fld>
            <a:endParaRPr lang="ru-RU"/>
          </a:p>
        </p:txBody>
      </p:sp>
      <p:grpSp>
        <p:nvGrpSpPr>
          <p:cNvPr id="14" name="Группа 13"/>
          <p:cNvGrpSpPr/>
          <p:nvPr/>
        </p:nvGrpSpPr>
        <p:grpSpPr>
          <a:xfrm>
            <a:off x="64579" y="794820"/>
            <a:ext cx="8401831" cy="6062325"/>
            <a:chOff x="413288" y="135118"/>
            <a:chExt cx="8615787" cy="6268868"/>
          </a:xfrm>
        </p:grpSpPr>
        <p:pic>
          <p:nvPicPr>
            <p:cNvPr id="2050" name="Picture 2" descr="https://upload.wikimedia.org/wikipedia/commons/thumb/3/38/RNA_polinukleotido.PNG/250px-RNA_polinukleoti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88" y="135118"/>
              <a:ext cx="5415105" cy="6043259"/>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stretch>
              <a:fillRect/>
            </a:stretch>
          </p:blipFill>
          <p:spPr>
            <a:xfrm>
              <a:off x="6752600" y="2622561"/>
              <a:ext cx="2276475" cy="3781425"/>
            </a:xfrm>
            <a:prstGeom prst="rect">
              <a:avLst/>
            </a:prstGeom>
          </p:spPr>
        </p:pic>
        <p:cxnSp>
          <p:nvCxnSpPr>
            <p:cNvPr id="6" name="Прямая со стрелкой 5"/>
            <p:cNvCxnSpPr/>
            <p:nvPr/>
          </p:nvCxnSpPr>
          <p:spPr>
            <a:xfrm flipH="1" flipV="1">
              <a:off x="2618399" y="3291929"/>
              <a:ext cx="5001641" cy="673242"/>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flipV="1">
              <a:off x="3508583" y="4686299"/>
              <a:ext cx="3790173" cy="323317"/>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119218" y="5126125"/>
              <a:ext cx="2041715" cy="1113919"/>
            </a:xfrm>
            <a:prstGeom prst="rect">
              <a:avLst/>
            </a:prstGeom>
            <a:noFill/>
          </p:spPr>
          <p:txBody>
            <a:bodyPr wrap="square" rtlCol="0">
              <a:spAutoFit/>
            </a:bodyPr>
            <a:lstStyle/>
            <a:p>
              <a:pPr>
                <a:lnSpc>
                  <a:spcPct val="80000"/>
                </a:lnSpc>
              </a:pPr>
              <a:r>
                <a:rPr lang="en-US" sz="4000" dirty="0" smtClean="0"/>
                <a:t>U </a:t>
              </a:r>
              <a:r>
                <a:rPr lang="ru-RU" sz="2800" dirty="0" err="1" smtClean="0"/>
                <a:t>урацил</a:t>
              </a:r>
              <a:endParaRPr lang="en-US" sz="2800" dirty="0" smtClean="0"/>
            </a:p>
            <a:p>
              <a:pPr>
                <a:lnSpc>
                  <a:spcPct val="80000"/>
                </a:lnSpc>
              </a:pPr>
              <a:r>
                <a:rPr lang="ru-RU" sz="2800" dirty="0" smtClean="0"/>
                <a:t>вместо</a:t>
              </a:r>
              <a:r>
                <a:rPr lang="ru-RU" dirty="0" smtClean="0"/>
                <a:t> </a:t>
              </a:r>
              <a:r>
                <a:rPr lang="en-US" sz="4000" dirty="0" smtClean="0">
                  <a:solidFill>
                    <a:prstClr val="black"/>
                  </a:solidFill>
                </a:rPr>
                <a:t>T </a:t>
              </a:r>
              <a:r>
                <a:rPr lang="en-US" dirty="0" smtClean="0"/>
                <a:t> </a:t>
              </a:r>
              <a:endParaRPr lang="ru-RU" dirty="0"/>
            </a:p>
          </p:txBody>
        </p:sp>
      </p:grpSp>
      <p:sp>
        <p:nvSpPr>
          <p:cNvPr id="3" name="TextBox 2"/>
          <p:cNvSpPr txBox="1"/>
          <p:nvPr/>
        </p:nvSpPr>
        <p:spPr>
          <a:xfrm>
            <a:off x="3496660" y="1287746"/>
            <a:ext cx="5764093" cy="954107"/>
          </a:xfrm>
          <a:prstGeom prst="rect">
            <a:avLst/>
          </a:prstGeom>
          <a:noFill/>
        </p:spPr>
        <p:txBody>
          <a:bodyPr wrap="square" rtlCol="0">
            <a:spAutoFit/>
          </a:bodyPr>
          <a:lstStyle/>
          <a:p>
            <a:r>
              <a:rPr lang="ru-RU" sz="2800" dirty="0" err="1" smtClean="0">
                <a:solidFill>
                  <a:srgbClr val="C00000"/>
                </a:solidFill>
              </a:rPr>
              <a:t>Дезокси</a:t>
            </a:r>
            <a:r>
              <a:rPr lang="ru-RU" sz="2800" dirty="0" err="1" smtClean="0"/>
              <a:t>рибоНуклеиновая</a:t>
            </a:r>
            <a:r>
              <a:rPr lang="ru-RU" sz="2800" dirty="0" smtClean="0"/>
              <a:t> </a:t>
            </a:r>
            <a:r>
              <a:rPr lang="ru-RU" sz="2800" dirty="0"/>
              <a:t>К</a:t>
            </a:r>
            <a:r>
              <a:rPr lang="ru-RU" sz="2800" dirty="0" smtClean="0"/>
              <a:t>ислота</a:t>
            </a:r>
          </a:p>
          <a:p>
            <a:r>
              <a:rPr lang="ru-RU" sz="2800" dirty="0" smtClean="0"/>
              <a:t>               </a:t>
            </a:r>
            <a:r>
              <a:rPr lang="ru-RU" sz="2800" b="1" dirty="0" err="1" smtClean="0"/>
              <a:t>РибоНуклеиновая</a:t>
            </a:r>
            <a:r>
              <a:rPr lang="ru-RU" sz="2800" b="1" dirty="0" smtClean="0"/>
              <a:t> Кислота</a:t>
            </a:r>
            <a:endParaRPr lang="ru-RU" sz="2800" b="1" dirty="0"/>
          </a:p>
        </p:txBody>
      </p:sp>
      <p:sp>
        <p:nvSpPr>
          <p:cNvPr id="16" name="Прямоугольник 15"/>
          <p:cNvSpPr/>
          <p:nvPr/>
        </p:nvSpPr>
        <p:spPr>
          <a:xfrm>
            <a:off x="5500565" y="2411562"/>
            <a:ext cx="2812950" cy="523220"/>
          </a:xfrm>
          <a:prstGeom prst="rect">
            <a:avLst/>
          </a:prstGeom>
        </p:spPr>
        <p:txBody>
          <a:bodyPr wrap="none">
            <a:spAutoFit/>
          </a:bodyPr>
          <a:lstStyle/>
          <a:p>
            <a:r>
              <a:rPr lang="ru-RU" sz="2800" b="1" dirty="0" err="1">
                <a:solidFill>
                  <a:srgbClr val="C00000"/>
                </a:solidFill>
              </a:rPr>
              <a:t>одноцепочечная</a:t>
            </a:r>
            <a:endParaRPr lang="ru-RU" sz="2800" b="1" dirty="0">
              <a:solidFill>
                <a:srgbClr val="C00000"/>
              </a:solidFill>
            </a:endParaRPr>
          </a:p>
        </p:txBody>
      </p:sp>
      <p:sp>
        <p:nvSpPr>
          <p:cNvPr id="17" name="Овал 16"/>
          <p:cNvSpPr/>
          <p:nvPr/>
        </p:nvSpPr>
        <p:spPr>
          <a:xfrm>
            <a:off x="4407967" y="1796056"/>
            <a:ext cx="331502" cy="350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5190479" y="2539032"/>
            <a:ext cx="331502" cy="350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5283943" y="4077518"/>
            <a:ext cx="331502" cy="350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5301319" y="5265171"/>
            <a:ext cx="331502" cy="350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4620480" y="4583905"/>
            <a:ext cx="486030" cy="646331"/>
          </a:xfrm>
          <a:prstGeom prst="rect">
            <a:avLst/>
          </a:prstGeom>
          <a:noFill/>
        </p:spPr>
        <p:txBody>
          <a:bodyPr wrap="none" rtlCol="0">
            <a:spAutoFit/>
          </a:bodyPr>
          <a:lstStyle/>
          <a:p>
            <a:r>
              <a:rPr lang="en-US" sz="3600" b="1" dirty="0">
                <a:solidFill>
                  <a:srgbClr val="FFC000"/>
                </a:solidFill>
              </a:rPr>
              <a:t>U</a:t>
            </a:r>
            <a:endParaRPr lang="en-US" b="1" dirty="0">
              <a:solidFill>
                <a:srgbClr val="FFC000"/>
              </a:solidFill>
            </a:endParaRPr>
          </a:p>
        </p:txBody>
      </p:sp>
      <p:sp>
        <p:nvSpPr>
          <p:cNvPr id="5" name="TextBox 4"/>
          <p:cNvSpPr txBox="1"/>
          <p:nvPr/>
        </p:nvSpPr>
        <p:spPr>
          <a:xfrm>
            <a:off x="4573718" y="626598"/>
            <a:ext cx="4394921" cy="646331"/>
          </a:xfrm>
          <a:prstGeom prst="rect">
            <a:avLst/>
          </a:prstGeom>
          <a:noFill/>
        </p:spPr>
        <p:txBody>
          <a:bodyPr wrap="none" rtlCol="0">
            <a:spAutoFit/>
          </a:bodyPr>
          <a:lstStyle/>
          <a:p>
            <a:r>
              <a:rPr lang="ru-RU" sz="3600" dirty="0" smtClean="0"/>
              <a:t>Отличия РНК от ДНК</a:t>
            </a:r>
            <a:r>
              <a:rPr lang="en-US" sz="3600" dirty="0" smtClean="0"/>
              <a:t>:</a:t>
            </a:r>
            <a:r>
              <a:rPr lang="ru-RU" sz="3600" dirty="0" smtClean="0"/>
              <a:t> </a:t>
            </a:r>
            <a:endParaRPr lang="ru-RU" sz="3600" dirty="0"/>
          </a:p>
        </p:txBody>
      </p:sp>
      <p:sp>
        <p:nvSpPr>
          <p:cNvPr id="9" name="Прямоугольник 8"/>
          <p:cNvSpPr/>
          <p:nvPr/>
        </p:nvSpPr>
        <p:spPr>
          <a:xfrm>
            <a:off x="-75005" y="6462995"/>
            <a:ext cx="4992650" cy="369332"/>
          </a:xfrm>
          <a:prstGeom prst="rect">
            <a:avLst/>
          </a:prstGeom>
        </p:spPr>
        <p:txBody>
          <a:bodyPr wrap="square">
            <a:spAutoFit/>
          </a:bodyPr>
          <a:lstStyle/>
          <a:p>
            <a:r>
              <a:rPr lang="ru-RU" dirty="0"/>
              <a:t>Всего-то отличий, а какая разница в </a:t>
            </a:r>
            <a:r>
              <a:rPr lang="ru-RU" dirty="0" smtClean="0"/>
              <a:t>биологии</a:t>
            </a:r>
            <a:r>
              <a:rPr lang="ru-RU" dirty="0"/>
              <a:t>!!!</a:t>
            </a:r>
          </a:p>
        </p:txBody>
      </p:sp>
    </p:spTree>
    <p:extLst>
      <p:ext uri="{BB962C8B-B14F-4D97-AF65-F5344CB8AC3E}">
        <p14:creationId xmlns:p14="http://schemas.microsoft.com/office/powerpoint/2010/main" val="15982836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5435"/>
            <a:ext cx="8229600" cy="2309452"/>
          </a:xfrm>
        </p:spPr>
        <p:txBody>
          <a:bodyPr>
            <a:normAutofit/>
          </a:bodyPr>
          <a:lstStyle/>
          <a:p>
            <a:pPr algn="l"/>
            <a:r>
              <a:rPr lang="ru-RU" sz="3600" dirty="0" smtClean="0"/>
              <a:t>Небольшие отличия в формуле – большие отличия в пространственной структуре и функциях </a:t>
            </a:r>
            <a:endParaRPr lang="ru-RU" sz="36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36</a:t>
            </a:fld>
            <a:endParaRPr lang="ru-RU"/>
          </a:p>
        </p:txBody>
      </p:sp>
    </p:spTree>
    <p:extLst>
      <p:ext uri="{BB962C8B-B14F-4D97-AF65-F5344CB8AC3E}">
        <p14:creationId xmlns:p14="http://schemas.microsoft.com/office/powerpoint/2010/main" val="2452401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829" y="164575"/>
            <a:ext cx="8717935" cy="1382579"/>
          </a:xfrm>
        </p:spPr>
        <p:txBody>
          <a:bodyPr>
            <a:normAutofit/>
          </a:bodyPr>
          <a:lstStyle/>
          <a:p>
            <a:r>
              <a:rPr lang="ru-RU" sz="3200" dirty="0" err="1" smtClean="0"/>
              <a:t>Референсный</a:t>
            </a:r>
            <a:r>
              <a:rPr lang="ru-RU" sz="3200" dirty="0" smtClean="0"/>
              <a:t> геном </a:t>
            </a:r>
            <a:r>
              <a:rPr lang="en-US" sz="3200" dirty="0" smtClean="0"/>
              <a:t>SARS-CoV-2</a:t>
            </a:r>
            <a:br>
              <a:rPr lang="en-US" sz="3200" dirty="0" smtClean="0"/>
            </a:br>
            <a:endParaRPr lang="en-US" sz="24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37</a:t>
            </a:fld>
            <a:endParaRPr lang="ru-RU"/>
          </a:p>
        </p:txBody>
      </p:sp>
      <p:sp>
        <p:nvSpPr>
          <p:cNvPr id="6" name="Rectangle 2"/>
          <p:cNvSpPr>
            <a:spLocks noChangeArrowheads="1"/>
          </p:cNvSpPr>
          <p:nvPr/>
        </p:nvSpPr>
        <p:spPr bwMode="auto">
          <a:xfrm>
            <a:off x="0" y="1563833"/>
            <a:ext cx="9217588" cy="542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&gt;NC_045512.2 </a:t>
            </a:r>
            <a:r>
              <a:rPr kumimoji="0" lang="en-US" altLang="en-US" sz="2400" b="0" i="0" u="none" strike="noStrike" cap="none" normalizeH="0" baseline="0" dirty="0" smtClean="0">
                <a:ln>
                  <a:noFill/>
                </a:ln>
                <a:solidFill>
                  <a:srgbClr val="7030A0"/>
                </a:solidFill>
                <a:effectLst/>
                <a:latin typeface="Courier New" panose="02070309020205020404" pitchFamily="49" charset="0"/>
                <a:cs typeface="Courier New" panose="02070309020205020404" pitchFamily="49" charset="0"/>
              </a:rPr>
              <a:t>Wuhan seafood market pneumonia virus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isolate Wuhan-Hu-1,</a:t>
            </a:r>
            <a:r>
              <a:rPr kumimoji="0" lang="en-US" altLang="en-US" sz="2400" b="0" i="0" u="none" strike="noStrike" cap="none" normalizeH="0" baseline="0" dirty="0" smtClean="0">
                <a:ln>
                  <a:noFill/>
                </a:ln>
                <a:solidFill>
                  <a:srgbClr val="7030A0"/>
                </a:solidFill>
                <a:effectLst/>
                <a:latin typeface="Courier New" panose="02070309020205020404" pitchFamily="49" charset="0"/>
                <a:cs typeface="Courier New" panose="02070309020205020404" pitchFamily="49" charset="0"/>
              </a:rPr>
              <a:t>complete genome</a:t>
            </a:r>
            <a:endParaRPr kumimoji="0" lang="ru-RU" altLang="en-US" sz="2400" b="0" i="0" u="none" strike="noStrike" cap="none" normalizeH="0" baseline="0" dirty="0" smtClean="0">
              <a:ln>
                <a:noFill/>
              </a:ln>
              <a:solidFill>
                <a:srgbClr val="7030A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ATTAAAGGTTTATACCTTCCCAGGTAACAAACCAACCAACTTTCGATCTCTTGTAGATCTGTTCTCTAAA</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CGAACTTTAAAATCTGTGTGGCTGTCACTCGGCTGCATGCTTAGTGCACTCACGCAGTATAATTAATAAC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TAATTACTGTCGTTGACAGGACACGAGTAACTCGTCTATCTTCTGCAGGCTGCTTACGGTTTCGTCCGTG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TTGCAGCCGATCATCAGCACATCTAGGTTTCGTCCGGGTGTGACCGAAAGGTAAGATGGAGAGCCTTGTC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CCTGGTTTCAACGAGAAAACACACGTCCAACTCAGTTTGCCTGTTTTACAGGTTCGCGACGTGCTCGTAC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GTGGCTTTGGAGACTCCGTGGAGGAGGTCTTATCAGAGGCACGTCAACATCTTAAAGATGGCACTTGTGG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CTTAGTAGAAGTTGAAAAAGGCGTTTTGCCTCAACTTGAACAGCCCTATGTGTTCATCAAACGTTCGGAT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GCTCGAACTGCACCTCATGGTCATGTTATGGTTGAGCTGGTAGCAGAACTCGAAGGCATTCAGTACGGTC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GTAGTGGTGAGACACTTGGTGTCCTTGTCCCTCATGTGGGCGAAATACCAGTGGCTTACCGCAAGGTTCT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TCTTCGTAAGAACGGTAATAAAGGAGCTGGTGGCCATAGTTACGGCGCCGATCTAAAGTCATTTGACTTA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GGCGACGAGCTTGGCACTGATCCTTATGAAGATTTTCAAGAAAACTGGAACACTAAACATAGCAGTGGTG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TTACCCGTGAACTCATGCGTGAGCTTAACGGAGGGGCATACACTCGCTATGTCGATAACAACTTCTGTGG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Courier New" panose="02070309020205020404" pitchFamily="49" charset="0"/>
                <a:cs typeface="Courier New" panose="02070309020205020404" pitchFamily="49" charset="0"/>
              </a:rPr>
              <a:t>CCCTGATGGCTACCCTCTTGAGTGCATTAAAGACCTTCTAGCACGTGCTGGTAAAGCTTCATGCACTTTG</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TCCGAACAACTGGACTTTATTGACACTAAGAGGGGTGTATACTGCTGCCGTGAACATGAGCATGAAATTG</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CTTGGTACACGGAACGTTCTGAAAAGAGCTATGAATTGCAGACACCTTTTGAAATTAAATTGGCAAAGAA</a:t>
            </a:r>
          </a:p>
          <a:p>
            <a:pPr lvl="0" eaLnBrk="0" fontAlgn="base" hangingPunct="0">
              <a:spcBef>
                <a:spcPct val="0"/>
              </a:spcBef>
              <a:spcAft>
                <a:spcPct val="0"/>
              </a:spcAft>
            </a:pPr>
            <a:r>
              <a:rPr lang="en-US" altLang="en-US" sz="1600" dirty="0" smtClean="0">
                <a:latin typeface="Courier New" panose="02070309020205020404" pitchFamily="49" charset="0"/>
                <a:cs typeface="Courier New" panose="02070309020205020404" pitchFamily="49" charset="0"/>
              </a:rPr>
              <a:t>ATTTGACACCTTCAATGGGGAATGTCCAAATTTTGTATTTCCCTTAAATTCCATAATCAAGACTATTCAA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CCAAGGGTTGAAAAGAAAAAGCTTGATGGCTTTATGGGTAGAATTCGATCTGTCTATCCAGTTGCGTCAC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endParaRPr kumimoji="0" lang="en-US" altLang="en-US" sz="3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327087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845" y="87765"/>
            <a:ext cx="8229600" cy="576075"/>
          </a:xfrm>
        </p:spPr>
        <p:txBody>
          <a:bodyPr>
            <a:noAutofit/>
          </a:bodyPr>
          <a:lstStyle/>
          <a:p>
            <a:r>
              <a:rPr lang="ru-RU" sz="3200" dirty="0" smtClean="0"/>
              <a:t>Геном </a:t>
            </a:r>
            <a:r>
              <a:rPr lang="en-US" sz="3200" dirty="0"/>
              <a:t>SARS-CoV-2 </a:t>
            </a:r>
            <a:r>
              <a:rPr lang="ru-RU" sz="3200" dirty="0" smtClean="0"/>
              <a:t> - одна молекула РНК</a:t>
            </a:r>
            <a:endParaRPr lang="ru-RU" sz="3200" dirty="0"/>
          </a:p>
        </p:txBody>
      </p:sp>
      <p:sp>
        <p:nvSpPr>
          <p:cNvPr id="4" name="Объект 3"/>
          <p:cNvSpPr>
            <a:spLocks noGrp="1"/>
          </p:cNvSpPr>
          <p:nvPr>
            <p:ph idx="1"/>
          </p:nvPr>
        </p:nvSpPr>
        <p:spPr>
          <a:xfrm>
            <a:off x="347450" y="817460"/>
            <a:ext cx="8410695" cy="5338295"/>
          </a:xfrm>
        </p:spPr>
        <p:txBody>
          <a:bodyPr>
            <a:noAutofit/>
          </a:bodyPr>
          <a:lstStyle/>
          <a:p>
            <a:r>
              <a:rPr lang="ru-RU" sz="2400" dirty="0" smtClean="0"/>
              <a:t>Файл с геномом лежит в банке данных</a:t>
            </a:r>
            <a:r>
              <a:rPr lang="en-US" sz="2400" dirty="0" smtClean="0"/>
              <a:t>:</a:t>
            </a:r>
            <a:r>
              <a:rPr lang="ru-RU" sz="2400" dirty="0" smtClean="0"/>
              <a:t> </a:t>
            </a:r>
            <a:r>
              <a:rPr lang="en-US" sz="2400" dirty="0" smtClean="0">
                <a:hlinkClick r:id="rId2"/>
              </a:rPr>
              <a:t>https</a:t>
            </a:r>
            <a:r>
              <a:rPr lang="en-US" sz="2400" dirty="0">
                <a:hlinkClick r:id="rId2"/>
              </a:rPr>
              <a:t>://</a:t>
            </a:r>
            <a:r>
              <a:rPr lang="en-US" sz="2400" dirty="0" smtClean="0">
                <a:hlinkClick r:id="rId2"/>
              </a:rPr>
              <a:t>www.ncbi.nlm.nih.gov/nuccore/NC_045512</a:t>
            </a:r>
            <a:r>
              <a:rPr lang="en-US" sz="2400" dirty="0" smtClean="0"/>
              <a:t/>
            </a:r>
            <a:br>
              <a:rPr lang="en-US" sz="2400" dirty="0" smtClean="0"/>
            </a:br>
            <a:r>
              <a:rPr lang="ru-RU" sz="2400" dirty="0" smtClean="0"/>
              <a:t>Содержит:</a:t>
            </a:r>
          </a:p>
          <a:p>
            <a:pPr lvl="1"/>
            <a:r>
              <a:rPr lang="ru-RU" sz="2000" dirty="0" smtClean="0"/>
              <a:t>аннотацию – описание генома </a:t>
            </a:r>
          </a:p>
          <a:p>
            <a:pPr lvl="1"/>
            <a:r>
              <a:rPr lang="ru-RU" sz="2000" dirty="0" smtClean="0"/>
              <a:t>последовательность; хотя геном – РНК, используются буквы </a:t>
            </a:r>
            <a:r>
              <a:rPr lang="en-US" sz="2000" dirty="0" smtClean="0"/>
              <a:t>A, </a:t>
            </a:r>
            <a:r>
              <a:rPr lang="ru-RU" sz="2000" dirty="0" smtClean="0"/>
              <a:t>Т, </a:t>
            </a:r>
            <a:r>
              <a:rPr lang="en-US" sz="2000" dirty="0" smtClean="0"/>
              <a:t>G, C, </a:t>
            </a:r>
            <a:r>
              <a:rPr lang="ru-RU" sz="2000" dirty="0" smtClean="0"/>
              <a:t>а не </a:t>
            </a:r>
            <a:r>
              <a:rPr lang="en-US" sz="2000" dirty="0"/>
              <a:t>A, U</a:t>
            </a:r>
            <a:r>
              <a:rPr lang="ru-RU" sz="2000" dirty="0" smtClean="0"/>
              <a:t>, </a:t>
            </a:r>
            <a:r>
              <a:rPr lang="en-US" sz="2000" dirty="0"/>
              <a:t>G, </a:t>
            </a:r>
            <a:r>
              <a:rPr lang="en-US" sz="2000" dirty="0" smtClean="0"/>
              <a:t>C. </a:t>
            </a:r>
            <a:r>
              <a:rPr lang="ru-RU" sz="2000" dirty="0" smtClean="0"/>
              <a:t>Так принято, для единообразия. Что это РНК написано в аннотации</a:t>
            </a:r>
          </a:p>
          <a:p>
            <a:r>
              <a:rPr lang="ru-RU" sz="2400" dirty="0" smtClean="0"/>
              <a:t>В аннотации – описаны гены белков - участки последовательности , </a:t>
            </a:r>
            <a:r>
              <a:rPr lang="ru-RU" sz="2400" dirty="0"/>
              <a:t>кодирующие </a:t>
            </a:r>
            <a:r>
              <a:rPr lang="ru-RU" sz="2400" dirty="0" smtClean="0"/>
              <a:t>последовательность аминокислот белка, и другая информация, полученная авторами расшифровки последовательности. </a:t>
            </a:r>
            <a:endParaRPr lang="en-US" sz="2400" dirty="0"/>
          </a:p>
          <a:p>
            <a:pPr marL="0" indent="0">
              <a:buNone/>
            </a:pPr>
            <a:r>
              <a:rPr lang="ru-RU" sz="2400" dirty="0"/>
              <a:t/>
            </a:r>
            <a:br>
              <a:rPr lang="ru-RU" sz="2400" dirty="0"/>
            </a:br>
            <a:r>
              <a:rPr lang="ru-RU" sz="4000" dirty="0"/>
              <a:t/>
            </a:r>
            <a:br>
              <a:rPr lang="ru-RU" sz="4000" dirty="0"/>
            </a:br>
            <a:endParaRPr lang="ru-RU" sz="40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38</a:t>
            </a:fld>
            <a:endParaRPr lang="ru-RU" dirty="0"/>
          </a:p>
        </p:txBody>
      </p:sp>
    </p:spTree>
    <p:extLst>
      <p:ext uri="{BB962C8B-B14F-4D97-AF65-F5344CB8AC3E}">
        <p14:creationId xmlns:p14="http://schemas.microsoft.com/office/powerpoint/2010/main" val="38316731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39</a:t>
            </a:fld>
            <a:endParaRPr lang="ru-RU"/>
          </a:p>
        </p:txBody>
      </p:sp>
      <p:sp>
        <p:nvSpPr>
          <p:cNvPr id="3" name="TextBox 2"/>
          <p:cNvSpPr txBox="1"/>
          <p:nvPr/>
        </p:nvSpPr>
        <p:spPr>
          <a:xfrm>
            <a:off x="117020" y="241385"/>
            <a:ext cx="8911765" cy="3600986"/>
          </a:xfrm>
          <a:prstGeom prst="rect">
            <a:avLst/>
          </a:prstGeom>
          <a:noFill/>
        </p:spPr>
        <p:txBody>
          <a:bodyPr wrap="square" rtlCol="0">
            <a:spAutoFit/>
          </a:bodyPr>
          <a:lstStyle/>
          <a:p>
            <a:pPr>
              <a:spcAft>
                <a:spcPts val="1800"/>
              </a:spcAft>
            </a:pPr>
            <a:r>
              <a:rPr lang="ru-RU" sz="2400" dirty="0" smtClean="0"/>
              <a:t>Геном содержит</a:t>
            </a:r>
            <a:r>
              <a:rPr lang="en-US" sz="2400" dirty="0"/>
              <a:t> </a:t>
            </a:r>
            <a:r>
              <a:rPr lang="ru-RU" sz="2400" dirty="0" smtClean="0"/>
              <a:t>инструкцию для клетки организма хозяина</a:t>
            </a:r>
            <a:br>
              <a:rPr lang="ru-RU" sz="2400" dirty="0" smtClean="0"/>
            </a:br>
            <a:r>
              <a:rPr lang="ru-RU" sz="2400" dirty="0" smtClean="0"/>
              <a:t>(человека) как размножить вирус</a:t>
            </a:r>
            <a:r>
              <a:rPr lang="en-US" sz="2400" dirty="0"/>
              <a:t> </a:t>
            </a:r>
            <a:r>
              <a:rPr lang="en-US" sz="2400" dirty="0" smtClean="0"/>
              <a:t>SARS-CoV-2</a:t>
            </a:r>
            <a:r>
              <a:rPr lang="ru-RU" sz="2400" dirty="0" smtClean="0"/>
              <a:t>. При этом клетка умрёт и, если заражено много клеток, хозяин заболеет!!!</a:t>
            </a:r>
            <a:endParaRPr lang="ru-RU" sz="2400" dirty="0"/>
          </a:p>
          <a:p>
            <a:pPr>
              <a:spcAft>
                <a:spcPts val="1800"/>
              </a:spcAft>
            </a:pPr>
            <a:r>
              <a:rPr lang="ru-RU" sz="2400" dirty="0" smtClean="0"/>
              <a:t>Информация: Текст и читатель</a:t>
            </a:r>
          </a:p>
          <a:p>
            <a:pPr>
              <a:spcAft>
                <a:spcPts val="1800"/>
              </a:spcAft>
            </a:pPr>
            <a:endParaRPr lang="ru-RU" sz="2400" dirty="0"/>
          </a:p>
          <a:p>
            <a:pPr>
              <a:spcAft>
                <a:spcPts val="1800"/>
              </a:spcAft>
            </a:pPr>
            <a:endParaRPr lang="ru-RU" sz="2400" dirty="0" smtClean="0"/>
          </a:p>
          <a:p>
            <a:pPr>
              <a:spcAft>
                <a:spcPts val="1800"/>
              </a:spcAft>
            </a:pPr>
            <a:endParaRPr lang="en-US" sz="2400" dirty="0"/>
          </a:p>
        </p:txBody>
      </p:sp>
      <p:sp>
        <p:nvSpPr>
          <p:cNvPr id="6" name="Заголовок 1"/>
          <p:cNvSpPr txBox="1">
            <a:spLocks/>
          </p:cNvSpPr>
          <p:nvPr/>
        </p:nvSpPr>
        <p:spPr>
          <a:xfrm>
            <a:off x="385855" y="2910274"/>
            <a:ext cx="8427516" cy="145939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dirty="0" smtClean="0"/>
              <a:t>Информацию из генома «читают» белки или молекулярные машины, состоящие из белков и других молекул, например, иногда РНК. И выполняют записанную в геноме инструкцию.</a:t>
            </a:r>
            <a:endParaRPr lang="ru-RU" sz="2400" dirty="0"/>
          </a:p>
        </p:txBody>
      </p:sp>
    </p:spTree>
    <p:extLst>
      <p:ext uri="{BB962C8B-B14F-4D97-AF65-F5344CB8AC3E}">
        <p14:creationId xmlns:p14="http://schemas.microsoft.com/office/powerpoint/2010/main" val="2530235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289842" y="164575"/>
            <a:ext cx="8564315" cy="6490445"/>
          </a:xfrm>
        </p:spPr>
        <p:txBody>
          <a:bodyPr>
            <a:normAutofit fontScale="85000" lnSpcReduction="10000"/>
          </a:bodyPr>
          <a:lstStyle/>
          <a:p>
            <a:pPr marL="0" indent="0">
              <a:buNone/>
            </a:pPr>
            <a:r>
              <a:rPr lang="ru-RU" dirty="0" smtClean="0"/>
              <a:t>ОФИЦИАЛЬНЫЙ список   записавшихся в ректорате, - 70 студентов, - уже включен на сайт </a:t>
            </a:r>
            <a:r>
              <a:rPr lang="ru-RU" sz="2000" dirty="0" smtClean="0"/>
              <a:t>(проверьте есть ли вы) </a:t>
            </a:r>
            <a:r>
              <a:rPr lang="ru-RU" dirty="0" smtClean="0"/>
              <a:t>. Он дает право на получение зачёта в зачётку и в зачётную ведомость МГУ.</a:t>
            </a:r>
          </a:p>
          <a:p>
            <a:pPr marL="0" indent="0">
              <a:buNone/>
            </a:pPr>
            <a:endParaRPr lang="ru-RU" dirty="0" smtClean="0"/>
          </a:p>
          <a:p>
            <a:pPr marL="0" indent="0">
              <a:buNone/>
            </a:pPr>
            <a:r>
              <a:rPr lang="ru-RU" dirty="0" smtClean="0"/>
              <a:t>Желающие могут попросить включить их в список участников МФК </a:t>
            </a:r>
            <a:r>
              <a:rPr lang="ru-RU" dirty="0" err="1" smtClean="0"/>
              <a:t>Биоинформатика</a:t>
            </a:r>
            <a:r>
              <a:rPr lang="ru-RU" dirty="0" smtClean="0"/>
              <a:t>.</a:t>
            </a:r>
            <a:br>
              <a:rPr lang="ru-RU" dirty="0" smtClean="0"/>
            </a:br>
            <a:r>
              <a:rPr lang="ru-RU" dirty="0" smtClean="0"/>
              <a:t/>
            </a:r>
            <a:br>
              <a:rPr lang="ru-RU" dirty="0" smtClean="0"/>
            </a:br>
            <a:r>
              <a:rPr lang="ru-RU" dirty="0" smtClean="0"/>
              <a:t>Это не меняет их официальный статус. Дополнительно записанные студенты – вольнослушатели - не получают права на </a:t>
            </a:r>
            <a:r>
              <a:rPr lang="ru-RU" dirty="0"/>
              <a:t>проставление зачёта по </a:t>
            </a:r>
            <a:r>
              <a:rPr lang="ru-RU" dirty="0" smtClean="0"/>
              <a:t>МФК. </a:t>
            </a:r>
            <a:br>
              <a:rPr lang="ru-RU" dirty="0" smtClean="0"/>
            </a:br>
            <a:r>
              <a:rPr lang="ru-RU" dirty="0" smtClean="0"/>
              <a:t>Узнавайте что можно сделать в своей учебной части.</a:t>
            </a:r>
            <a:br>
              <a:rPr lang="ru-RU" dirty="0" smtClean="0"/>
            </a:br>
            <a:r>
              <a:rPr lang="ru-RU" dirty="0" smtClean="0"/>
              <a:t/>
            </a:r>
            <a:br>
              <a:rPr lang="ru-RU" dirty="0" smtClean="0"/>
            </a:br>
            <a:r>
              <a:rPr lang="ru-RU" dirty="0" smtClean="0"/>
              <a:t>Преподаватели не обязаны проверять домашние задания вольнослушателей. Но </a:t>
            </a:r>
            <a:r>
              <a:rPr lang="ru-RU" dirty="0"/>
              <a:t>если </a:t>
            </a:r>
            <a:r>
              <a:rPr lang="ru-RU" dirty="0" smtClean="0"/>
              <a:t>захочет </a:t>
            </a:r>
            <a:r>
              <a:rPr lang="ru-RU" dirty="0"/>
              <a:t>–</a:t>
            </a:r>
            <a:r>
              <a:rPr lang="ru-RU" dirty="0" smtClean="0"/>
              <a:t> может</a:t>
            </a:r>
            <a:endParaRPr lang="ru-RU" dirty="0"/>
          </a:p>
          <a:p>
            <a:pPr marL="0" indent="0">
              <a:buNone/>
            </a:pPr>
            <a:endParaRPr lang="el-GR" dirty="0">
              <a:solidFill>
                <a:schemeClr val="bg2">
                  <a:lumMod val="90000"/>
                </a:schemeClr>
              </a:solidFill>
            </a:endParaRPr>
          </a:p>
        </p:txBody>
      </p:sp>
      <p:sp>
        <p:nvSpPr>
          <p:cNvPr id="3" name="Номер слайда 2"/>
          <p:cNvSpPr>
            <a:spLocks noGrp="1"/>
          </p:cNvSpPr>
          <p:nvPr>
            <p:ph type="sldNum" sz="quarter" idx="12"/>
          </p:nvPr>
        </p:nvSpPr>
        <p:spPr/>
        <p:txBody>
          <a:bodyPr/>
          <a:lstStyle/>
          <a:p>
            <a:fld id="{51B0424B-BA00-4C1D-946A-CCF19F3E8C64}" type="slidenum">
              <a:rPr lang="ru-RU" smtClean="0">
                <a:solidFill>
                  <a:schemeClr val="bg2">
                    <a:lumMod val="90000"/>
                  </a:schemeClr>
                </a:solidFill>
              </a:rPr>
              <a:pPr/>
              <a:t>4</a:t>
            </a:fld>
            <a:endParaRPr lang="ru-RU">
              <a:solidFill>
                <a:schemeClr val="bg2">
                  <a:lumMod val="90000"/>
                </a:schemeClr>
              </a:solidFill>
            </a:endParaRPr>
          </a:p>
        </p:txBody>
      </p:sp>
    </p:spTree>
    <p:extLst>
      <p:ext uri="{BB962C8B-B14F-4D97-AF65-F5344CB8AC3E}">
        <p14:creationId xmlns:p14="http://schemas.microsoft.com/office/powerpoint/2010/main" val="33698301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1B0424B-BA00-4C1D-946A-CCF19F3E8C64}" type="slidenum">
              <a:rPr lang="ru-RU" smtClean="0"/>
              <a:pPr/>
              <a:t>40</a:t>
            </a:fld>
            <a:endParaRPr lang="ru-RU"/>
          </a:p>
        </p:txBody>
      </p:sp>
      <p:pic>
        <p:nvPicPr>
          <p:cNvPr id="6" name="Рисунок 5"/>
          <p:cNvPicPr>
            <a:picLocks noChangeAspect="1"/>
          </p:cNvPicPr>
          <p:nvPr/>
        </p:nvPicPr>
        <p:blipFill>
          <a:blip r:embed="rId2"/>
          <a:stretch>
            <a:fillRect/>
          </a:stretch>
        </p:blipFill>
        <p:spPr>
          <a:xfrm>
            <a:off x="0" y="265627"/>
            <a:ext cx="9144000" cy="6326746"/>
          </a:xfrm>
          <a:prstGeom prst="rect">
            <a:avLst/>
          </a:prstGeom>
        </p:spPr>
      </p:pic>
    </p:spTree>
    <p:extLst>
      <p:ext uri="{BB962C8B-B14F-4D97-AF65-F5344CB8AC3E}">
        <p14:creationId xmlns:p14="http://schemas.microsoft.com/office/powerpoint/2010/main" val="11839337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242" y="241385"/>
            <a:ext cx="8427516" cy="921721"/>
          </a:xfrm>
        </p:spPr>
        <p:txBody>
          <a:bodyPr>
            <a:noAutofit/>
          </a:bodyPr>
          <a:lstStyle/>
          <a:p>
            <a:pPr algn="l"/>
            <a:r>
              <a:rPr lang="ru-RU" sz="4000" dirty="0" smtClean="0"/>
              <a:t>Что записано в геноме</a:t>
            </a:r>
            <a:endParaRPr lang="ru-RU" sz="4000" dirty="0"/>
          </a:p>
        </p:txBody>
      </p:sp>
      <p:sp>
        <p:nvSpPr>
          <p:cNvPr id="4" name="Объект 3"/>
          <p:cNvSpPr>
            <a:spLocks noGrp="1"/>
          </p:cNvSpPr>
          <p:nvPr>
            <p:ph idx="1"/>
          </p:nvPr>
        </p:nvSpPr>
        <p:spPr>
          <a:xfrm>
            <a:off x="281913" y="1147637"/>
            <a:ext cx="8410695" cy="5338295"/>
          </a:xfrm>
        </p:spPr>
        <p:txBody>
          <a:bodyPr>
            <a:noAutofit/>
          </a:bodyPr>
          <a:lstStyle/>
          <a:p>
            <a:r>
              <a:rPr lang="ru-RU" b="1" dirty="0" smtClean="0"/>
              <a:t>Гены белков </a:t>
            </a:r>
            <a:r>
              <a:rPr lang="ru-RU" dirty="0" smtClean="0"/>
              <a:t>– участки ДНК, кодирующие аминокислотную последовательность  белка.</a:t>
            </a:r>
          </a:p>
          <a:p>
            <a:pPr lvl="1"/>
            <a:r>
              <a:rPr lang="ru-RU" b="1" dirty="0" smtClean="0"/>
              <a:t>ДНК-зависимая РНК-полимераза </a:t>
            </a:r>
            <a:r>
              <a:rPr lang="ru-RU" dirty="0" smtClean="0"/>
              <a:t>переписывает участок ДНК содержащий ген белка в матричную РНК с той же последовательностью оснований (с заменой </a:t>
            </a:r>
            <a:r>
              <a:rPr lang="en-US" dirty="0" smtClean="0"/>
              <a:t>T </a:t>
            </a:r>
            <a:r>
              <a:rPr lang="ru-RU" dirty="0" smtClean="0"/>
              <a:t>на </a:t>
            </a:r>
            <a:r>
              <a:rPr lang="en-US" dirty="0" smtClean="0"/>
              <a:t>U)</a:t>
            </a:r>
          </a:p>
          <a:p>
            <a:pPr lvl="1"/>
            <a:r>
              <a:rPr lang="ru-RU" b="1" dirty="0" smtClean="0"/>
              <a:t>Рибосома</a:t>
            </a:r>
            <a:r>
              <a:rPr lang="ru-RU" dirty="0" smtClean="0"/>
              <a:t> в соответствии с триплетами </a:t>
            </a:r>
            <a:r>
              <a:rPr lang="ru-RU" dirty="0" err="1" smtClean="0"/>
              <a:t>мРНК</a:t>
            </a:r>
            <a:r>
              <a:rPr lang="ru-RU" dirty="0" smtClean="0"/>
              <a:t> синтезирует белок</a:t>
            </a:r>
          </a:p>
          <a:p>
            <a:r>
              <a:rPr lang="ru-RU" sz="2800" b="1" dirty="0" smtClean="0"/>
              <a:t>Гены молекул РНК,</a:t>
            </a:r>
            <a:r>
              <a:rPr lang="ru-RU" sz="2800" dirty="0" smtClean="0"/>
              <a:t> отличных от </a:t>
            </a:r>
            <a:r>
              <a:rPr lang="ru-RU" sz="2800" dirty="0" err="1" smtClean="0"/>
              <a:t>мРНК</a:t>
            </a:r>
            <a:endParaRPr lang="ru-RU" sz="2800" dirty="0" smtClean="0"/>
          </a:p>
          <a:p>
            <a:r>
              <a:rPr lang="ru-RU" sz="1800" b="1" dirty="0" smtClean="0"/>
              <a:t>Сигналы</a:t>
            </a:r>
            <a:r>
              <a:rPr lang="ru-RU" sz="1800" dirty="0" smtClean="0"/>
              <a:t> для белков</a:t>
            </a:r>
            <a:r>
              <a:rPr lang="ru-RU" sz="1800" dirty="0"/>
              <a:t> </a:t>
            </a:r>
            <a:r>
              <a:rPr lang="ru-RU" sz="1800" dirty="0" smtClean="0"/>
              <a:t>и молекулярных машин</a:t>
            </a:r>
            <a:endParaRPr lang="en-US" sz="2400" dirty="0"/>
          </a:p>
          <a:p>
            <a:pPr marL="0" indent="0">
              <a:buNone/>
            </a:pPr>
            <a:r>
              <a:rPr lang="ru-RU" sz="2400" dirty="0"/>
              <a:t/>
            </a:r>
            <a:br>
              <a:rPr lang="ru-RU" sz="2400" dirty="0"/>
            </a:br>
            <a:r>
              <a:rPr lang="ru-RU" sz="4000" dirty="0"/>
              <a:t/>
            </a:r>
            <a:br>
              <a:rPr lang="ru-RU" sz="4000" dirty="0"/>
            </a:br>
            <a:endParaRPr lang="ru-RU" sz="40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41</a:t>
            </a:fld>
            <a:endParaRPr lang="ru-RU" dirty="0"/>
          </a:p>
        </p:txBody>
      </p:sp>
    </p:spTree>
    <p:extLst>
      <p:ext uri="{BB962C8B-B14F-4D97-AF65-F5344CB8AC3E}">
        <p14:creationId xmlns:p14="http://schemas.microsoft.com/office/powerpoint/2010/main" val="32652852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35457" y="119518"/>
            <a:ext cx="7885440" cy="659150"/>
          </a:xfrm>
        </p:spPr>
        <p:txBody>
          <a:bodyPr>
            <a:noAutofit/>
          </a:bodyPr>
          <a:lstStyle/>
          <a:p>
            <a:r>
              <a:rPr lang="en-US" sz="3266" b="1" dirty="0"/>
              <a:t>Crick’s first outline of the central dogma, from an unpublished note made in 1956.</a:t>
            </a:r>
          </a:p>
        </p:txBody>
      </p:sp>
      <p:sp>
        <p:nvSpPr>
          <p:cNvPr id="2" name="Номер слайда 1"/>
          <p:cNvSpPr>
            <a:spLocks noGrp="1"/>
          </p:cNvSpPr>
          <p:nvPr>
            <p:ph type="sldNum" sz="quarter" idx="12"/>
          </p:nvPr>
        </p:nvSpPr>
        <p:spPr/>
        <p:txBody>
          <a:bodyPr/>
          <a:lstStyle/>
          <a:p>
            <a:fld id="{8DEEC8EE-03FA-42FE-992C-F282326656FA}" type="slidenum">
              <a:rPr lang="en-US" smtClean="0"/>
              <a:t>42</a:t>
            </a:fld>
            <a:endParaRPr lang="en-US"/>
          </a:p>
        </p:txBody>
      </p:sp>
      <p:grpSp>
        <p:nvGrpSpPr>
          <p:cNvPr id="5" name="Группа 4"/>
          <p:cNvGrpSpPr/>
          <p:nvPr/>
        </p:nvGrpSpPr>
        <p:grpSpPr>
          <a:xfrm>
            <a:off x="543330" y="1094944"/>
            <a:ext cx="7955190" cy="5344650"/>
            <a:chOff x="616844" y="1305777"/>
            <a:chExt cx="8770044" cy="5892105"/>
          </a:xfrm>
        </p:grpSpPr>
        <p:pic>
          <p:nvPicPr>
            <p:cNvPr id="3074" name="Picture 2" descr="https://ndownloader.figshare.com/files/9351043/preview/9351043/previ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844" y="1305777"/>
              <a:ext cx="8770044" cy="589210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539576" y="2564154"/>
              <a:ext cx="505267" cy="923270"/>
            </a:xfrm>
            <a:prstGeom prst="rect">
              <a:avLst/>
            </a:prstGeom>
            <a:noFill/>
          </p:spPr>
          <p:txBody>
            <a:bodyPr wrap="square" lIns="82944" tIns="41472" rIns="82944" bIns="41472">
              <a:spAutoFit/>
            </a:bodyPr>
            <a:lstStyle/>
            <a:p>
              <a:pPr algn="ctr"/>
              <a:r>
                <a:rPr lang="en-US" sz="4898" dirty="0">
                  <a:ln w="0"/>
                  <a:solidFill>
                    <a:schemeClr val="accent1"/>
                  </a:solidFill>
                  <a:effectLst>
                    <a:outerShdw blurRad="38100" dist="25400" dir="5400000" algn="ctr" rotWithShape="0">
                      <a:srgbClr val="6E747A">
                        <a:alpha val="43000"/>
                      </a:srgbClr>
                    </a:outerShdw>
                  </a:effectLst>
                </a:rPr>
                <a:t>?</a:t>
              </a:r>
              <a:endParaRPr lang="ru-RU" sz="4898" dirty="0">
                <a:ln w="0"/>
                <a:solidFill>
                  <a:schemeClr val="accent1"/>
                </a:solidFill>
                <a:effectLst>
                  <a:outerShdw blurRad="38100" dist="25400" dir="5400000" algn="ctr" rotWithShape="0">
                    <a:srgbClr val="6E747A">
                      <a:alpha val="43000"/>
                    </a:srgbClr>
                  </a:outerShdw>
                </a:effectLst>
              </a:endParaRPr>
            </a:p>
          </p:txBody>
        </p:sp>
        <p:sp>
          <p:nvSpPr>
            <p:cNvPr id="7" name="Прямоугольник 6"/>
            <p:cNvSpPr/>
            <p:nvPr/>
          </p:nvSpPr>
          <p:spPr>
            <a:xfrm>
              <a:off x="5411493" y="4339771"/>
              <a:ext cx="505267" cy="584816"/>
            </a:xfrm>
            <a:prstGeom prst="rect">
              <a:avLst/>
            </a:prstGeom>
            <a:noFill/>
          </p:spPr>
          <p:txBody>
            <a:bodyPr wrap="square" lIns="82944" tIns="41472" rIns="82944" bIns="41472">
              <a:spAutoFit/>
            </a:bodyPr>
            <a:lstStyle/>
            <a:p>
              <a:pPr algn="ctr"/>
              <a:r>
                <a:rPr lang="en-US" sz="2903" dirty="0">
                  <a:ln w="0"/>
                  <a:solidFill>
                    <a:schemeClr val="accent1"/>
                  </a:solidFill>
                  <a:effectLst>
                    <a:outerShdw blurRad="38100" dist="25400" dir="5400000" algn="ctr" rotWithShape="0">
                      <a:srgbClr val="6E747A">
                        <a:alpha val="43000"/>
                      </a:srgbClr>
                    </a:outerShdw>
                  </a:effectLst>
                </a:rPr>
                <a:t>+</a:t>
              </a:r>
              <a:endParaRPr lang="ru-RU" sz="2903" dirty="0">
                <a:ln w="0"/>
                <a:solidFill>
                  <a:schemeClr val="accent1"/>
                </a:solidFill>
                <a:effectLst>
                  <a:outerShdw blurRad="38100" dist="25400" dir="5400000" algn="ctr" rotWithShape="0">
                    <a:srgbClr val="6E747A">
                      <a:alpha val="43000"/>
                    </a:srgbClr>
                  </a:outerShdw>
                </a:effectLst>
              </a:endParaRPr>
            </a:p>
          </p:txBody>
        </p:sp>
        <p:sp>
          <p:nvSpPr>
            <p:cNvPr id="8" name="Прямоугольник 7"/>
            <p:cNvSpPr/>
            <p:nvPr/>
          </p:nvSpPr>
          <p:spPr>
            <a:xfrm>
              <a:off x="3835508" y="3884407"/>
              <a:ext cx="505267" cy="584816"/>
            </a:xfrm>
            <a:prstGeom prst="rect">
              <a:avLst/>
            </a:prstGeom>
            <a:noFill/>
          </p:spPr>
          <p:txBody>
            <a:bodyPr wrap="square" lIns="82944" tIns="41472" rIns="82944" bIns="41472">
              <a:spAutoFit/>
            </a:bodyPr>
            <a:lstStyle/>
            <a:p>
              <a:pPr algn="ctr"/>
              <a:r>
                <a:rPr lang="en-US" sz="2903" dirty="0">
                  <a:ln w="0"/>
                  <a:solidFill>
                    <a:schemeClr val="accent1"/>
                  </a:solidFill>
                  <a:effectLst>
                    <a:outerShdw blurRad="38100" dist="25400" dir="5400000" algn="ctr" rotWithShape="0">
                      <a:srgbClr val="6E747A">
                        <a:alpha val="43000"/>
                      </a:srgbClr>
                    </a:outerShdw>
                  </a:effectLst>
                </a:rPr>
                <a:t>+</a:t>
              </a:r>
              <a:endParaRPr lang="ru-RU" sz="2903" dirty="0">
                <a:ln w="0"/>
                <a:solidFill>
                  <a:schemeClr val="accent1"/>
                </a:solidFill>
                <a:effectLst>
                  <a:outerShdw blurRad="38100" dist="25400" dir="5400000" algn="ctr" rotWithShape="0">
                    <a:srgbClr val="6E747A">
                      <a:alpha val="43000"/>
                    </a:srgbClr>
                  </a:outerShdw>
                </a:effectLst>
              </a:endParaRPr>
            </a:p>
          </p:txBody>
        </p:sp>
        <p:sp>
          <p:nvSpPr>
            <p:cNvPr id="9" name="Прямоугольник 8"/>
            <p:cNvSpPr/>
            <p:nvPr/>
          </p:nvSpPr>
          <p:spPr>
            <a:xfrm>
              <a:off x="2446633" y="4251830"/>
              <a:ext cx="505267" cy="584816"/>
            </a:xfrm>
            <a:prstGeom prst="rect">
              <a:avLst/>
            </a:prstGeom>
            <a:noFill/>
          </p:spPr>
          <p:txBody>
            <a:bodyPr wrap="square" lIns="82944" tIns="41472" rIns="82944" bIns="41472">
              <a:spAutoFit/>
            </a:bodyPr>
            <a:lstStyle/>
            <a:p>
              <a:pPr algn="ctr"/>
              <a:r>
                <a:rPr lang="en-US" sz="2903" dirty="0">
                  <a:ln w="0"/>
                  <a:solidFill>
                    <a:schemeClr val="accent1"/>
                  </a:solidFill>
                  <a:effectLst>
                    <a:outerShdw blurRad="38100" dist="25400" dir="5400000" algn="ctr" rotWithShape="0">
                      <a:srgbClr val="6E747A">
                        <a:alpha val="43000"/>
                      </a:srgbClr>
                    </a:outerShdw>
                  </a:effectLst>
                </a:rPr>
                <a:t>+</a:t>
              </a:r>
              <a:endParaRPr lang="ru-RU" sz="2903" dirty="0">
                <a:ln w="0"/>
                <a:solidFill>
                  <a:schemeClr val="accent1"/>
                </a:solidFill>
                <a:effectLst>
                  <a:outerShdw blurRad="38100" dist="25400" dir="5400000" algn="ctr" rotWithShape="0">
                    <a:srgbClr val="6E747A">
                      <a:alpha val="43000"/>
                    </a:srgbClr>
                  </a:outerShdw>
                </a:effectLst>
              </a:endParaRPr>
            </a:p>
          </p:txBody>
        </p:sp>
        <p:sp>
          <p:nvSpPr>
            <p:cNvPr id="10" name="Прямоугольник 9"/>
            <p:cNvSpPr/>
            <p:nvPr/>
          </p:nvSpPr>
          <p:spPr>
            <a:xfrm>
              <a:off x="3582875" y="3195096"/>
              <a:ext cx="505267" cy="584816"/>
            </a:xfrm>
            <a:prstGeom prst="rect">
              <a:avLst/>
            </a:prstGeom>
            <a:noFill/>
          </p:spPr>
          <p:txBody>
            <a:bodyPr wrap="square" lIns="82944" tIns="41472" rIns="82944" bIns="41472">
              <a:spAutoFit/>
            </a:bodyPr>
            <a:lstStyle/>
            <a:p>
              <a:pPr algn="ctr"/>
              <a:r>
                <a:rPr lang="en-US" sz="2903" dirty="0">
                  <a:ln w="0"/>
                  <a:solidFill>
                    <a:schemeClr val="accent1"/>
                  </a:solidFill>
                  <a:effectLst>
                    <a:outerShdw blurRad="38100" dist="25400" dir="5400000" algn="ctr" rotWithShape="0">
                      <a:srgbClr val="6E747A">
                        <a:alpha val="43000"/>
                      </a:srgbClr>
                    </a:outerShdw>
                  </a:effectLst>
                </a:rPr>
                <a:t>+</a:t>
              </a:r>
              <a:endParaRPr lang="ru-RU" sz="2903" dirty="0">
                <a:ln w="0"/>
                <a:solidFill>
                  <a:schemeClr val="accent1"/>
                </a:solidFill>
                <a:effectLst>
                  <a:outerShdw blurRad="38100" dist="25400" dir="5400000" algn="ctr" rotWithShape="0">
                    <a:srgbClr val="6E747A">
                      <a:alpha val="43000"/>
                    </a:srgbClr>
                  </a:outerShdw>
                </a:effectLst>
              </a:endParaRPr>
            </a:p>
          </p:txBody>
        </p:sp>
        <p:sp>
          <p:nvSpPr>
            <p:cNvPr id="11" name="Прямоугольник 10"/>
            <p:cNvSpPr/>
            <p:nvPr/>
          </p:nvSpPr>
          <p:spPr>
            <a:xfrm>
              <a:off x="6358565" y="3553935"/>
              <a:ext cx="505267" cy="584816"/>
            </a:xfrm>
            <a:prstGeom prst="rect">
              <a:avLst/>
            </a:prstGeom>
            <a:noFill/>
          </p:spPr>
          <p:txBody>
            <a:bodyPr wrap="square" lIns="82944" tIns="41472" rIns="82944" bIns="41472">
              <a:spAutoFit/>
            </a:bodyPr>
            <a:lstStyle/>
            <a:p>
              <a:pPr algn="ctr"/>
              <a:r>
                <a:rPr lang="en-US" sz="2903" dirty="0">
                  <a:ln w="0"/>
                  <a:solidFill>
                    <a:schemeClr val="accent1"/>
                  </a:solidFill>
                  <a:effectLst>
                    <a:outerShdw blurRad="38100" dist="25400" dir="5400000" algn="ctr" rotWithShape="0">
                      <a:srgbClr val="6E747A">
                        <a:alpha val="43000"/>
                      </a:srgbClr>
                    </a:outerShdw>
                  </a:effectLst>
                </a:rPr>
                <a:t>+</a:t>
              </a:r>
              <a:endParaRPr lang="ru-RU" sz="2903" dirty="0">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33750596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242" y="241385"/>
            <a:ext cx="8427516" cy="921721"/>
          </a:xfrm>
        </p:spPr>
        <p:txBody>
          <a:bodyPr>
            <a:noAutofit/>
          </a:bodyPr>
          <a:lstStyle/>
          <a:p>
            <a:pPr algn="l"/>
            <a:r>
              <a:rPr lang="ru-RU" sz="4000" dirty="0" smtClean="0"/>
              <a:t>Что записано в геноме</a:t>
            </a:r>
            <a:endParaRPr lang="ru-RU" sz="4000" dirty="0"/>
          </a:p>
        </p:txBody>
      </p:sp>
      <p:sp>
        <p:nvSpPr>
          <p:cNvPr id="4" name="Объект 3"/>
          <p:cNvSpPr>
            <a:spLocks noGrp="1"/>
          </p:cNvSpPr>
          <p:nvPr>
            <p:ph idx="1"/>
          </p:nvPr>
        </p:nvSpPr>
        <p:spPr>
          <a:xfrm>
            <a:off x="281913" y="1147637"/>
            <a:ext cx="8410695" cy="5338295"/>
          </a:xfrm>
        </p:spPr>
        <p:txBody>
          <a:bodyPr>
            <a:noAutofit/>
          </a:bodyPr>
          <a:lstStyle/>
          <a:p>
            <a:r>
              <a:rPr lang="ru-RU" sz="2000" b="1" dirty="0" smtClean="0"/>
              <a:t>Гены белков </a:t>
            </a:r>
            <a:r>
              <a:rPr lang="ru-RU" sz="2000" dirty="0" smtClean="0"/>
              <a:t>– участки ДНК, кодирующие аминокислотную последовательность  белка.</a:t>
            </a:r>
          </a:p>
          <a:p>
            <a:pPr lvl="1"/>
            <a:r>
              <a:rPr lang="ru-RU" sz="1800" b="1" dirty="0" smtClean="0"/>
              <a:t>ДНК-зависимая РНК-полимераза </a:t>
            </a:r>
            <a:r>
              <a:rPr lang="ru-RU" sz="1800" dirty="0" smtClean="0"/>
              <a:t>переписывает участок ДНК содержащий ген белка в матричную РНК с той же последовательностью оснований (с заменой </a:t>
            </a:r>
            <a:r>
              <a:rPr lang="en-US" sz="1800" dirty="0" smtClean="0"/>
              <a:t>T </a:t>
            </a:r>
            <a:r>
              <a:rPr lang="ru-RU" sz="1800" dirty="0" smtClean="0"/>
              <a:t>на </a:t>
            </a:r>
            <a:r>
              <a:rPr lang="en-US" sz="1800" dirty="0" smtClean="0"/>
              <a:t>U)</a:t>
            </a:r>
          </a:p>
          <a:p>
            <a:pPr lvl="1"/>
            <a:r>
              <a:rPr lang="ru-RU" sz="1800" b="1" dirty="0" smtClean="0"/>
              <a:t>Рибосома</a:t>
            </a:r>
            <a:r>
              <a:rPr lang="ru-RU" sz="1800" dirty="0" smtClean="0"/>
              <a:t> в соответствии с триплетами </a:t>
            </a:r>
            <a:r>
              <a:rPr lang="ru-RU" sz="1800" dirty="0" err="1" smtClean="0"/>
              <a:t>мРНК</a:t>
            </a:r>
            <a:r>
              <a:rPr lang="ru-RU" sz="1800" dirty="0" smtClean="0"/>
              <a:t> синтезирует белок</a:t>
            </a:r>
          </a:p>
          <a:p>
            <a:r>
              <a:rPr lang="ru-RU" sz="1800" b="1" dirty="0" smtClean="0"/>
              <a:t>Гены молекул РНК,</a:t>
            </a:r>
            <a:r>
              <a:rPr lang="ru-RU" sz="1800" dirty="0" smtClean="0"/>
              <a:t> отличных от </a:t>
            </a:r>
            <a:r>
              <a:rPr lang="ru-RU" sz="1800" dirty="0" err="1" smtClean="0"/>
              <a:t>мРНК</a:t>
            </a:r>
            <a:endParaRPr lang="ru-RU" sz="1800" dirty="0" smtClean="0"/>
          </a:p>
          <a:p>
            <a:r>
              <a:rPr lang="ru-RU" b="1" dirty="0" smtClean="0"/>
              <a:t>Сигналы</a:t>
            </a:r>
            <a:r>
              <a:rPr lang="ru-RU" dirty="0" smtClean="0"/>
              <a:t> для белков</a:t>
            </a:r>
            <a:r>
              <a:rPr lang="ru-RU" dirty="0"/>
              <a:t> </a:t>
            </a:r>
            <a:r>
              <a:rPr lang="ru-RU" dirty="0" smtClean="0"/>
              <a:t>и молекулярных машин</a:t>
            </a:r>
            <a:endParaRPr lang="en-US" sz="4000" dirty="0"/>
          </a:p>
          <a:p>
            <a:pPr marL="0" indent="0">
              <a:buNone/>
            </a:pPr>
            <a:r>
              <a:rPr lang="ru-RU" sz="2400" dirty="0"/>
              <a:t/>
            </a:r>
            <a:br>
              <a:rPr lang="ru-RU" sz="2400" dirty="0"/>
            </a:br>
            <a:r>
              <a:rPr lang="ru-RU" sz="4000" dirty="0"/>
              <a:t/>
            </a:r>
            <a:br>
              <a:rPr lang="ru-RU" sz="4000" dirty="0"/>
            </a:br>
            <a:endParaRPr lang="ru-RU" sz="40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43</a:t>
            </a:fld>
            <a:endParaRPr lang="ru-RU" dirty="0"/>
          </a:p>
        </p:txBody>
      </p:sp>
    </p:spTree>
    <p:extLst>
      <p:ext uri="{BB962C8B-B14F-4D97-AF65-F5344CB8AC3E}">
        <p14:creationId xmlns:p14="http://schemas.microsoft.com/office/powerpoint/2010/main" val="12049740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845" y="87765"/>
            <a:ext cx="8229600" cy="729695"/>
          </a:xfrm>
        </p:spPr>
        <p:txBody>
          <a:bodyPr>
            <a:noAutofit/>
          </a:bodyPr>
          <a:lstStyle/>
          <a:p>
            <a:pPr algn="l"/>
            <a:r>
              <a:rPr lang="ru-RU" sz="3200" dirty="0" smtClean="0"/>
              <a:t>Что </a:t>
            </a:r>
            <a:r>
              <a:rPr lang="ru-RU" sz="3200" dirty="0"/>
              <a:t>записано </a:t>
            </a:r>
            <a:r>
              <a:rPr lang="ru-RU" sz="3200" dirty="0" smtClean="0"/>
              <a:t>в файле с геномом </a:t>
            </a:r>
            <a:r>
              <a:rPr lang="en-US" sz="3200" dirty="0" smtClean="0"/>
              <a:t>SARS-CoV-2</a:t>
            </a:r>
            <a:r>
              <a:rPr lang="ru-RU" sz="3200" dirty="0" smtClean="0"/>
              <a:t> для людей?</a:t>
            </a:r>
            <a:endParaRPr lang="ru-RU" sz="3200" dirty="0"/>
          </a:p>
        </p:txBody>
      </p:sp>
      <p:sp>
        <p:nvSpPr>
          <p:cNvPr id="4" name="Объект 3"/>
          <p:cNvSpPr>
            <a:spLocks noGrp="1"/>
          </p:cNvSpPr>
          <p:nvPr>
            <p:ph idx="1"/>
          </p:nvPr>
        </p:nvSpPr>
        <p:spPr>
          <a:xfrm>
            <a:off x="347450" y="1009485"/>
            <a:ext cx="8410695" cy="1613010"/>
          </a:xfrm>
        </p:spPr>
        <p:txBody>
          <a:bodyPr>
            <a:noAutofit/>
          </a:bodyPr>
          <a:lstStyle/>
          <a:p>
            <a:r>
              <a:rPr lang="ru-RU" sz="2400" dirty="0" smtClean="0"/>
              <a:t>Последовательность</a:t>
            </a:r>
            <a:endParaRPr lang="ru-RU" sz="2000" dirty="0" smtClean="0"/>
          </a:p>
          <a:p>
            <a:r>
              <a:rPr lang="ru-RU" sz="2400" dirty="0" smtClean="0"/>
              <a:t>Аннотация – формализованное описание того, что известно про последовательность</a:t>
            </a:r>
          </a:p>
          <a:p>
            <a:endParaRPr lang="ru-RU" sz="2400" dirty="0" smtClean="0"/>
          </a:p>
          <a:p>
            <a:pPr marL="0" indent="0">
              <a:buNone/>
            </a:pPr>
            <a:r>
              <a:rPr lang="ru-RU" sz="2400" dirty="0" smtClean="0"/>
              <a:t/>
            </a:r>
            <a:br>
              <a:rPr lang="ru-RU" sz="2400" dirty="0" smtClean="0"/>
            </a:br>
            <a:r>
              <a:rPr lang="ru-RU" sz="4000" dirty="0" smtClean="0"/>
              <a:t/>
            </a:r>
            <a:br>
              <a:rPr lang="ru-RU" sz="4000" dirty="0" smtClean="0"/>
            </a:br>
            <a:endParaRPr lang="ru-RU" sz="40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44</a:t>
            </a:fld>
            <a:endParaRPr lang="ru-RU" dirty="0"/>
          </a:p>
        </p:txBody>
      </p:sp>
      <p:sp>
        <p:nvSpPr>
          <p:cNvPr id="5" name="Прямоугольник 4"/>
          <p:cNvSpPr/>
          <p:nvPr/>
        </p:nvSpPr>
        <p:spPr>
          <a:xfrm>
            <a:off x="347449" y="2665728"/>
            <a:ext cx="8103455" cy="1708160"/>
          </a:xfrm>
          <a:prstGeom prst="rect">
            <a:avLst/>
          </a:prstGeom>
        </p:spPr>
        <p:txBody>
          <a:bodyPr wrap="square">
            <a:spAutoFit/>
          </a:bodyPr>
          <a:lstStyle/>
          <a:p>
            <a:pPr>
              <a:spcAft>
                <a:spcPts val="1800"/>
              </a:spcAft>
            </a:pPr>
            <a:r>
              <a:rPr lang="ru-RU" dirty="0"/>
              <a:t>Из аннотации записи </a:t>
            </a:r>
            <a:r>
              <a:rPr lang="en-US" dirty="0"/>
              <a:t>NC_045512</a:t>
            </a:r>
            <a:r>
              <a:rPr lang="ru-RU" dirty="0"/>
              <a:t> в банке данных </a:t>
            </a:r>
            <a:r>
              <a:rPr lang="en-US" dirty="0" err="1"/>
              <a:t>Refseq</a:t>
            </a:r>
            <a:r>
              <a:rPr lang="en-US" dirty="0"/>
              <a:t>  </a:t>
            </a:r>
            <a:r>
              <a:rPr lang="ru-RU" dirty="0"/>
              <a:t>на сайте </a:t>
            </a:r>
            <a:r>
              <a:rPr lang="en-US" dirty="0"/>
              <a:t>NCBI </a:t>
            </a:r>
            <a:endParaRPr lang="ru-RU" dirty="0"/>
          </a:p>
          <a:p>
            <a:pPr>
              <a:spcAft>
                <a:spcPts val="1800"/>
              </a:spcAft>
            </a:pPr>
            <a:r>
              <a:rPr lang="en-US" dirty="0"/>
              <a:t>LOCUS       NC_045512              29903 </a:t>
            </a:r>
            <a:r>
              <a:rPr lang="en-US" dirty="0" err="1"/>
              <a:t>bp</a:t>
            </a:r>
            <a:r>
              <a:rPr lang="en-US" dirty="0"/>
              <a:t> </a:t>
            </a:r>
            <a:r>
              <a:rPr lang="en-US" dirty="0" err="1"/>
              <a:t>ss</a:t>
            </a:r>
            <a:r>
              <a:rPr lang="en-US" dirty="0"/>
              <a:t>-RNA     linear   VRL 18-JUL-2020</a:t>
            </a:r>
            <a:br>
              <a:rPr lang="en-US" dirty="0"/>
            </a:br>
            <a:r>
              <a:rPr lang="en-US" dirty="0"/>
              <a:t>DEFINITION  Severe acute respiratory syndrome coronavirus 2 isolate Wuhan-Hu-1,           complete genome.</a:t>
            </a:r>
            <a:br>
              <a:rPr lang="en-US" dirty="0"/>
            </a:br>
            <a:r>
              <a:rPr lang="en-US" dirty="0"/>
              <a:t>ACCESSION   NC_045512</a:t>
            </a:r>
            <a:endParaRPr lang="ru-RU" dirty="0"/>
          </a:p>
        </p:txBody>
      </p:sp>
      <p:sp>
        <p:nvSpPr>
          <p:cNvPr id="6" name="Rectangle 1"/>
          <p:cNvSpPr>
            <a:spLocks noChangeArrowheads="1"/>
          </p:cNvSpPr>
          <p:nvPr/>
        </p:nvSpPr>
        <p:spPr bwMode="auto">
          <a:xfrm>
            <a:off x="347449" y="4546080"/>
            <a:ext cx="8794872" cy="24929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eaLnBrk="0" fontAlgn="base" hangingPunct="0">
              <a:spcBef>
                <a:spcPct val="0"/>
              </a:spcBef>
              <a:spcAft>
                <a:spcPct val="0"/>
              </a:spcAft>
            </a:pPr>
            <a:r>
              <a:rPr kumimoji="0" lang="en-US" altLang="en-US" b="0" i="0" u="none" strike="noStrike" cap="none" normalizeH="0" baseline="0" dirty="0" smtClean="0">
                <a:ln>
                  <a:noFill/>
                </a:ln>
                <a:solidFill>
                  <a:srgbClr val="2F4A8B"/>
                </a:solidFill>
                <a:effectLst/>
                <a:latin typeface="Courier New" panose="02070309020205020404" pitchFamily="49" charset="0"/>
                <a:hlinkClick r:id="rId2"/>
              </a:rPr>
              <a:t>gene</a:t>
            </a:r>
            <a:r>
              <a:rPr kumimoji="0" lang="en-US" altLang="en-US" b="0" i="0" u="none" strike="noStrike" cap="none" normalizeH="0" baseline="0" dirty="0" smtClean="0">
                <a:ln>
                  <a:noFill/>
                </a:ln>
                <a:solidFill>
                  <a:srgbClr val="000000"/>
                </a:solidFill>
                <a:effectLst/>
                <a:latin typeface="Courier New" panose="02070309020205020404" pitchFamily="49" charset="0"/>
              </a:rPr>
              <a:t> 21563..25384 /gene="S" /</a:t>
            </a:r>
            <a:r>
              <a:rPr kumimoji="0" lang="en-US" altLang="en-US" b="0" i="0" u="none" strike="noStrike" cap="none" normalizeH="0" baseline="0" dirty="0" err="1" smtClean="0">
                <a:ln>
                  <a:noFill/>
                </a:ln>
                <a:solidFill>
                  <a:srgbClr val="000000"/>
                </a:solidFill>
                <a:effectLst/>
                <a:latin typeface="Courier New" panose="02070309020205020404" pitchFamily="49" charset="0"/>
              </a:rPr>
              <a:t>gene_synonym</a:t>
            </a:r>
            <a:r>
              <a:rPr kumimoji="0" lang="en-US" altLang="en-US" b="0" i="0" u="none" strike="noStrike" cap="none" normalizeH="0" baseline="0" dirty="0" smtClean="0">
                <a:ln>
                  <a:noFill/>
                </a:ln>
                <a:solidFill>
                  <a:srgbClr val="000000"/>
                </a:solidFill>
                <a:effectLst/>
                <a:latin typeface="Courier New" panose="02070309020205020404" pitchFamily="49" charset="0"/>
              </a:rPr>
              <a:t>="spike glycoprotein" </a:t>
            </a:r>
            <a:r>
              <a:rPr kumimoji="0" lang="ru-RU" altLang="en-US" b="0" i="0" u="none" strike="noStrike" cap="none" normalizeH="0" baseline="0" dirty="0" smtClean="0">
                <a:ln>
                  <a:noFill/>
                </a:ln>
                <a:solidFill>
                  <a:srgbClr val="000000"/>
                </a:solidFill>
                <a:effectLst/>
                <a:latin typeface="Courier New" panose="02070309020205020404" pitchFamily="49" charset="0"/>
              </a:rPr>
              <a:t/>
            </a:r>
            <a:br>
              <a:rPr kumimoji="0" lang="ru-RU" altLang="en-US" b="0" i="0" u="none" strike="noStrike" cap="none" normalizeH="0" baseline="0" dirty="0" smtClean="0">
                <a:ln>
                  <a:noFill/>
                </a:ln>
                <a:solidFill>
                  <a:srgbClr val="000000"/>
                </a:solidFill>
                <a:effectLst/>
                <a:latin typeface="Courier New" panose="02070309020205020404" pitchFamily="49" charset="0"/>
              </a:rPr>
            </a:br>
            <a:r>
              <a:rPr kumimoji="0" lang="en-US" altLang="en-US" b="0" i="0" u="none" strike="noStrike" cap="none" normalizeH="0" baseline="0" dirty="0" smtClean="0">
                <a:ln>
                  <a:noFill/>
                </a:ln>
                <a:solidFill>
                  <a:srgbClr val="2F4A8B"/>
                </a:solidFill>
                <a:effectLst/>
                <a:latin typeface="Courier New" panose="02070309020205020404" pitchFamily="49" charset="0"/>
                <a:hlinkClick r:id="rId2"/>
              </a:rPr>
              <a:t>CDS</a:t>
            </a:r>
            <a:r>
              <a:rPr kumimoji="0" lang="en-US" altLang="en-US" b="0" i="0" u="none" strike="noStrike" cap="none" normalizeH="0" baseline="0" dirty="0" smtClean="0">
                <a:ln>
                  <a:noFill/>
                </a:ln>
                <a:solidFill>
                  <a:srgbClr val="000000"/>
                </a:solidFill>
                <a:effectLst/>
                <a:latin typeface="Courier New" panose="02070309020205020404" pitchFamily="49" charset="0"/>
              </a:rPr>
              <a:t> 21563..25384 /gene="S" spike protein" /product="surface glycoprotein" /</a:t>
            </a:r>
            <a:r>
              <a:rPr kumimoji="0" lang="en-US" altLang="en-US" b="0" i="0" u="none" strike="noStrike" cap="none" normalizeH="0" baseline="0" dirty="0" err="1" smtClean="0">
                <a:ln>
                  <a:noFill/>
                </a:ln>
                <a:solidFill>
                  <a:srgbClr val="000000"/>
                </a:solidFill>
                <a:effectLst/>
                <a:latin typeface="Courier New" panose="02070309020205020404" pitchFamily="49" charset="0"/>
              </a:rPr>
              <a:t>protein_id</a:t>
            </a:r>
            <a:r>
              <a:rPr kumimoji="0" lang="en-US" altLang="en-US" b="0" i="0" u="none" strike="noStrike" cap="none" normalizeH="0" baseline="0" dirty="0" smtClean="0">
                <a:ln>
                  <a:noFill/>
                </a:ln>
                <a:solidFill>
                  <a:srgbClr val="000000"/>
                </a:solidFill>
                <a:effectLst/>
                <a:latin typeface="Courier New" panose="02070309020205020404" pitchFamily="49" charset="0"/>
              </a:rPr>
              <a:t>="</a:t>
            </a:r>
            <a:r>
              <a:rPr kumimoji="0" lang="en-US" altLang="en-US" b="0" i="0" u="none" strike="noStrike" cap="none" normalizeH="0" baseline="0" dirty="0" smtClean="0">
                <a:ln>
                  <a:noFill/>
                </a:ln>
                <a:solidFill>
                  <a:srgbClr val="2F4A8B"/>
                </a:solidFill>
                <a:effectLst/>
                <a:latin typeface="Courier New" panose="02070309020205020404" pitchFamily="49" charset="0"/>
                <a:hlinkClick r:id="rId3"/>
              </a:rPr>
              <a:t>YP_009724390.1</a:t>
            </a:r>
            <a:r>
              <a:rPr kumimoji="0" lang="en-US" altLang="en-US" b="0" i="0" u="none" strike="noStrike" cap="none" normalizeH="0" baseline="0" dirty="0" smtClean="0">
                <a:ln>
                  <a:noFill/>
                </a:ln>
                <a:solidFill>
                  <a:srgbClr val="000000"/>
                </a:solidFill>
                <a:effectLst/>
                <a:latin typeface="Courier New" panose="02070309020205020404" pitchFamily="49" charset="0"/>
              </a:rPr>
              <a:t>" /translation="MFVFLVLLPLVSSQCVNLTTRTQLPPAYTNSFTRGVYYPDKVFR SSVLHSTQDLFLPFFSNVTWFHAIHVSGTNGTKRFDNPVLPFNDGVYFASTEKSNIIR GWIFGTTLDSKTQSLLIVNNATNVVIKVCEFQFCNDPFLGVYYHKNNKSWMESEFRVY</a:t>
            </a:r>
            <a:r>
              <a:rPr kumimoji="0" lang="ru-RU" altLang="en-US" b="0" i="0" u="none" strike="noStrike" cap="none" normalizeH="0" baseline="0" dirty="0" smtClean="0">
                <a:ln>
                  <a:noFill/>
                </a:ln>
                <a:solidFill>
                  <a:srgbClr val="000000"/>
                </a:solidFill>
                <a:effectLst/>
                <a:latin typeface="Courier New" panose="02070309020205020404" pitchFamily="49" charset="0"/>
              </a:rPr>
              <a:t/>
            </a:r>
            <a:br>
              <a:rPr kumimoji="0" lang="ru-RU" altLang="en-US" b="0" i="0" u="none" strike="noStrike" cap="none" normalizeH="0" baseline="0" dirty="0" smtClean="0">
                <a:ln>
                  <a:noFill/>
                </a:ln>
                <a:solidFill>
                  <a:srgbClr val="000000"/>
                </a:solidFill>
                <a:effectLst/>
                <a:latin typeface="Courier New" panose="02070309020205020404" pitchFamily="49" charset="0"/>
              </a:rPr>
            </a:br>
            <a:r>
              <a:rPr kumimoji="0" lang="ru-RU" altLang="en-US" b="0" i="0" u="none" strike="noStrike" cap="none" normalizeH="0" baseline="0" dirty="0" smtClean="0">
                <a:ln>
                  <a:noFill/>
                </a:ln>
                <a:solidFill>
                  <a:srgbClr val="000000"/>
                </a:solidFill>
                <a:effectLst/>
                <a:latin typeface="Courier New" panose="02070309020205020404" pitchFamily="49" charset="0"/>
              </a:rPr>
              <a:t>…………………………………………………………………………………………………………………………………………………………</a:t>
            </a:r>
            <a:br>
              <a:rPr kumimoji="0" lang="ru-RU" altLang="en-US" b="0" i="0" u="none" strike="noStrike" cap="none" normalizeH="0" baseline="0" dirty="0" smtClean="0">
                <a:ln>
                  <a:noFill/>
                </a:ln>
                <a:solidFill>
                  <a:srgbClr val="000000"/>
                </a:solidFill>
                <a:effectLst/>
                <a:latin typeface="Courier New" panose="02070309020205020404" pitchFamily="49" charset="0"/>
              </a:rPr>
            </a:br>
            <a:r>
              <a:rPr lang="ru-RU" altLang="en-US" dirty="0">
                <a:solidFill>
                  <a:srgbClr val="000000"/>
                </a:solidFill>
                <a:latin typeface="Courier New" panose="02070309020205020404" pitchFamily="49" charset="0"/>
              </a:rPr>
              <a:t>…………………………………………………………………………………………………………………………………………………………</a:t>
            </a:r>
            <a:endParaRPr lang="en-US" altLang="en-US" dirty="0">
              <a:latin typeface="Arial" panose="020B0604020202020204" pitchFamily="34" charset="0"/>
            </a:endParaRPr>
          </a:p>
          <a:p>
            <a:pPr eaLnBrk="0" fontAlgn="base" hangingPunct="0">
              <a:spcBef>
                <a:spcPct val="0"/>
              </a:spcBef>
              <a:spcAft>
                <a:spcPct val="0"/>
              </a:spcAft>
            </a:pPr>
            <a:r>
              <a:rPr lang="ru-RU" altLang="en-US" dirty="0" smtClean="0">
                <a:solidFill>
                  <a:srgbClr val="000000"/>
                </a:solidFill>
                <a:latin typeface="Courier New" panose="02070309020205020404" pitchFamily="49" charset="0"/>
              </a:rPr>
              <a:t>…………………………………………………………………………………………………………………………………………………………</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46216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665" y="121018"/>
            <a:ext cx="8229600" cy="542822"/>
          </a:xfrm>
        </p:spPr>
        <p:txBody>
          <a:bodyPr>
            <a:noAutofit/>
          </a:bodyPr>
          <a:lstStyle/>
          <a:p>
            <a:pPr algn="l"/>
            <a:r>
              <a:rPr lang="ru-RU" sz="3200" dirty="0" smtClean="0"/>
              <a:t>ГЕНЫ БЕЛКОВ</a:t>
            </a:r>
            <a:r>
              <a:rPr lang="ru-RU" sz="3600" dirty="0" smtClean="0"/>
              <a:t> </a:t>
            </a:r>
            <a:r>
              <a:rPr lang="ru-RU" sz="1800" dirty="0" smtClean="0"/>
              <a:t>ранние и поздние гены разделены линией</a:t>
            </a:r>
            <a:endParaRPr lang="en-US" sz="1800" dirty="0"/>
          </a:p>
        </p:txBody>
      </p:sp>
      <p:sp>
        <p:nvSpPr>
          <p:cNvPr id="4" name="Номер слайда 3"/>
          <p:cNvSpPr>
            <a:spLocks noGrp="1"/>
          </p:cNvSpPr>
          <p:nvPr>
            <p:ph type="sldNum" sz="quarter" idx="12"/>
          </p:nvPr>
        </p:nvSpPr>
        <p:spPr>
          <a:xfrm>
            <a:off x="6553200" y="6356350"/>
            <a:ext cx="2126409" cy="364979"/>
          </a:xfrm>
        </p:spPr>
        <p:txBody>
          <a:bodyPr/>
          <a:lstStyle/>
          <a:p>
            <a:fld id="{51B0424B-BA00-4C1D-946A-CCF19F3E8C64}" type="slidenum">
              <a:rPr lang="ru-RU" smtClean="0"/>
              <a:pPr/>
              <a:t>45</a:t>
            </a:fld>
            <a:endParaRPr lang="ru-RU"/>
          </a:p>
        </p:txBody>
      </p:sp>
      <p:grpSp>
        <p:nvGrpSpPr>
          <p:cNvPr id="8" name="Группа 7"/>
          <p:cNvGrpSpPr/>
          <p:nvPr/>
        </p:nvGrpSpPr>
        <p:grpSpPr>
          <a:xfrm>
            <a:off x="171391" y="823478"/>
            <a:ext cx="8786835" cy="5716326"/>
            <a:chOff x="563774" y="476695"/>
            <a:chExt cx="8786835" cy="5755870"/>
          </a:xfrm>
        </p:grpSpPr>
        <p:sp>
          <p:nvSpPr>
            <p:cNvPr id="3" name="TextBox 2"/>
            <p:cNvSpPr txBox="1"/>
            <p:nvPr/>
          </p:nvSpPr>
          <p:spPr>
            <a:xfrm>
              <a:off x="563774" y="476695"/>
              <a:ext cx="8786835" cy="960707"/>
            </a:xfrm>
            <a:prstGeom prst="rect">
              <a:avLst/>
            </a:prstGeom>
            <a:noFill/>
          </p:spPr>
          <p:txBody>
            <a:bodyPr wrap="square" rtlCol="0">
              <a:spAutoFit/>
            </a:bodyPr>
            <a:lstStyle/>
            <a:p>
              <a:r>
                <a:rPr lang="ru-RU" sz="2400" dirty="0" smtClean="0"/>
                <a:t>По оси </a:t>
              </a:r>
              <a:r>
                <a:rPr lang="en-US" sz="2400" dirty="0" smtClean="0"/>
                <a:t>X </a:t>
              </a:r>
              <a:r>
                <a:rPr lang="ru-RU" sz="2400" dirty="0" smtClean="0"/>
                <a:t>нуклеотиды РНК</a:t>
              </a:r>
              <a:r>
                <a:rPr lang="en-US" sz="2400" dirty="0" smtClean="0"/>
                <a:t>:</a:t>
              </a:r>
              <a:endParaRPr lang="ru-RU" sz="2400" dirty="0" smtClean="0"/>
            </a:p>
            <a:p>
              <a:r>
                <a:rPr lang="en-US" sz="3200" dirty="0" smtClean="0"/>
                <a:t> </a:t>
              </a:r>
              <a:r>
                <a:rPr lang="ru-RU" sz="3200" dirty="0" smtClean="0"/>
                <a:t>1</a:t>
              </a:r>
              <a:r>
                <a:rPr lang="en-US" sz="3200" dirty="0" smtClean="0"/>
                <a:t>                 10 000                  20 000                 29 903</a:t>
              </a:r>
              <a:endParaRPr lang="ru-RU" sz="3200" dirty="0"/>
            </a:p>
          </p:txBody>
        </p:sp>
        <p:pic>
          <p:nvPicPr>
            <p:cNvPr id="5" name="Рисунок 4"/>
            <p:cNvPicPr>
              <a:picLocks noChangeAspect="1"/>
            </p:cNvPicPr>
            <p:nvPr/>
          </p:nvPicPr>
          <p:blipFill>
            <a:blip r:embed="rId3"/>
            <a:stretch>
              <a:fillRect/>
            </a:stretch>
          </p:blipFill>
          <p:spPr>
            <a:xfrm>
              <a:off x="766156" y="1316728"/>
              <a:ext cx="8377843" cy="4915837"/>
            </a:xfrm>
            <a:prstGeom prst="rect">
              <a:avLst/>
            </a:prstGeom>
            <a:ln w="19050">
              <a:solidFill>
                <a:srgbClr val="92D050"/>
              </a:solidFill>
            </a:ln>
          </p:spPr>
        </p:pic>
      </p:grpSp>
      <p:sp>
        <p:nvSpPr>
          <p:cNvPr id="9" name="TextBox 8"/>
          <p:cNvSpPr txBox="1"/>
          <p:nvPr/>
        </p:nvSpPr>
        <p:spPr>
          <a:xfrm>
            <a:off x="373190" y="6536663"/>
            <a:ext cx="5722529" cy="369332"/>
          </a:xfrm>
          <a:prstGeom prst="rect">
            <a:avLst/>
          </a:prstGeom>
          <a:noFill/>
        </p:spPr>
        <p:txBody>
          <a:bodyPr wrap="none" rtlCol="0">
            <a:spAutoFit/>
          </a:bodyPr>
          <a:lstStyle/>
          <a:p>
            <a:r>
              <a:rPr lang="ru-RU" dirty="0" smtClean="0"/>
              <a:t>Гены изображены красными и коричневыми полосками</a:t>
            </a:r>
            <a:endParaRPr lang="en-US" dirty="0"/>
          </a:p>
        </p:txBody>
      </p:sp>
      <p:cxnSp>
        <p:nvCxnSpPr>
          <p:cNvPr id="12" name="Прямая соединительная линия 11"/>
          <p:cNvCxnSpPr/>
          <p:nvPr/>
        </p:nvCxnSpPr>
        <p:spPr>
          <a:xfrm flipH="1">
            <a:off x="6377036" y="1393535"/>
            <a:ext cx="38404" cy="55092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037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665" y="121017"/>
            <a:ext cx="8229600" cy="1118897"/>
          </a:xfrm>
        </p:spPr>
        <p:txBody>
          <a:bodyPr>
            <a:normAutofit fontScale="90000"/>
          </a:bodyPr>
          <a:lstStyle/>
          <a:p>
            <a:r>
              <a:rPr lang="ru-RU" dirty="0" smtClean="0"/>
              <a:t>ГЕНЫ </a:t>
            </a:r>
            <a:r>
              <a:rPr lang="en-US" dirty="0" smtClean="0"/>
              <a:t>ORF1ab </a:t>
            </a:r>
            <a:r>
              <a:rPr lang="ru-RU" dirty="0" smtClean="0"/>
              <a:t>и </a:t>
            </a:r>
            <a:r>
              <a:rPr lang="en-US" dirty="0" smtClean="0"/>
              <a:t>ORF1a</a:t>
            </a:r>
            <a:r>
              <a:rPr lang="ru-RU" dirty="0" smtClean="0"/>
              <a:t/>
            </a:r>
            <a:br>
              <a:rPr lang="ru-RU" dirty="0" smtClean="0"/>
            </a:br>
            <a:r>
              <a:rPr lang="ru-RU" sz="2700" dirty="0" smtClean="0">
                <a:solidFill>
                  <a:srgbClr val="C00000"/>
                </a:solidFill>
              </a:rPr>
              <a:t>красные полоски до вертикальной линии</a:t>
            </a:r>
            <a:endParaRPr lang="en-US" dirty="0">
              <a:solidFill>
                <a:srgbClr val="C00000"/>
              </a:solidFill>
            </a:endParaRPr>
          </a:p>
        </p:txBody>
      </p:sp>
      <p:sp>
        <p:nvSpPr>
          <p:cNvPr id="4" name="Номер слайда 3"/>
          <p:cNvSpPr>
            <a:spLocks noGrp="1"/>
          </p:cNvSpPr>
          <p:nvPr>
            <p:ph type="sldNum" sz="quarter" idx="12"/>
          </p:nvPr>
        </p:nvSpPr>
        <p:spPr>
          <a:xfrm>
            <a:off x="6553200" y="6356350"/>
            <a:ext cx="2126409" cy="364979"/>
          </a:xfrm>
        </p:spPr>
        <p:txBody>
          <a:bodyPr/>
          <a:lstStyle/>
          <a:p>
            <a:fld id="{51B0424B-BA00-4C1D-946A-CCF19F3E8C64}" type="slidenum">
              <a:rPr lang="ru-RU" smtClean="0"/>
              <a:pPr/>
              <a:t>46</a:t>
            </a:fld>
            <a:endParaRPr lang="ru-RU"/>
          </a:p>
        </p:txBody>
      </p:sp>
      <p:grpSp>
        <p:nvGrpSpPr>
          <p:cNvPr id="7" name="Группа 6"/>
          <p:cNvGrpSpPr/>
          <p:nvPr/>
        </p:nvGrpSpPr>
        <p:grpSpPr>
          <a:xfrm>
            <a:off x="4577465" y="1508750"/>
            <a:ext cx="4179616" cy="3264425"/>
            <a:chOff x="558920" y="1462932"/>
            <a:chExt cx="8291292" cy="4893418"/>
          </a:xfrm>
        </p:grpSpPr>
        <p:pic>
          <p:nvPicPr>
            <p:cNvPr id="5" name="Рисунок 4"/>
            <p:cNvPicPr>
              <a:picLocks noChangeAspect="1"/>
            </p:cNvPicPr>
            <p:nvPr/>
          </p:nvPicPr>
          <p:blipFill>
            <a:blip r:embed="rId3"/>
            <a:stretch>
              <a:fillRect/>
            </a:stretch>
          </p:blipFill>
          <p:spPr>
            <a:xfrm>
              <a:off x="558920" y="1462932"/>
              <a:ext cx="8291292" cy="4893418"/>
            </a:xfrm>
            <a:prstGeom prst="rect">
              <a:avLst/>
            </a:prstGeom>
            <a:ln w="19050">
              <a:solidFill>
                <a:srgbClr val="92D050"/>
              </a:solidFill>
            </a:ln>
          </p:spPr>
        </p:pic>
        <p:sp>
          <p:nvSpPr>
            <p:cNvPr id="6" name="Овал 5"/>
            <p:cNvSpPr/>
            <p:nvPr/>
          </p:nvSpPr>
          <p:spPr>
            <a:xfrm>
              <a:off x="7650498" y="3121760"/>
              <a:ext cx="377952" cy="614285"/>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8" name="Прямая соединительная линия 7"/>
          <p:cNvCxnSpPr/>
          <p:nvPr/>
        </p:nvCxnSpPr>
        <p:spPr>
          <a:xfrm>
            <a:off x="7567590" y="1239914"/>
            <a:ext cx="38405" cy="376369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7450" y="1508750"/>
            <a:ext cx="4109335" cy="3046988"/>
          </a:xfrm>
          <a:prstGeom prst="rect">
            <a:avLst/>
          </a:prstGeom>
          <a:noFill/>
        </p:spPr>
        <p:txBody>
          <a:bodyPr wrap="square" rtlCol="0">
            <a:spAutoFit/>
          </a:bodyPr>
          <a:lstStyle/>
          <a:p>
            <a:r>
              <a:rPr lang="ru-RU" sz="2400" dirty="0" smtClean="0"/>
              <a:t>А зрелые белки, которые они кодируют, изображены коричневыми полосками.</a:t>
            </a:r>
          </a:p>
          <a:p>
            <a:endParaRPr lang="ru-RU" sz="2400" dirty="0" smtClean="0"/>
          </a:p>
          <a:p>
            <a:r>
              <a:rPr lang="ru-RU" sz="2400" dirty="0" smtClean="0"/>
              <a:t>Как так?</a:t>
            </a:r>
          </a:p>
          <a:p>
            <a:endParaRPr lang="ru-RU" sz="2400" dirty="0"/>
          </a:p>
          <a:p>
            <a:r>
              <a:rPr lang="ru-RU" sz="2400" dirty="0" smtClean="0"/>
              <a:t>И почему два гена на одном месте, но разной длины?</a:t>
            </a:r>
            <a:endParaRPr lang="en-US" sz="2400" dirty="0"/>
          </a:p>
        </p:txBody>
      </p:sp>
    </p:spTree>
    <p:extLst>
      <p:ext uri="{BB962C8B-B14F-4D97-AF65-F5344CB8AC3E}">
        <p14:creationId xmlns:p14="http://schemas.microsoft.com/office/powerpoint/2010/main" val="38658901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926795"/>
            <a:ext cx="7772400" cy="1228960"/>
          </a:xfrm>
        </p:spPr>
        <p:txBody>
          <a:bodyPr>
            <a:normAutofit/>
          </a:bodyPr>
          <a:lstStyle/>
          <a:p>
            <a:r>
              <a:rPr lang="ru-RU" sz="3200" dirty="0" smtClean="0"/>
              <a:t>Трансляция: синтез мол</a:t>
            </a:r>
            <a:r>
              <a:rPr lang="ru-RU" sz="3200" dirty="0"/>
              <a:t>е</a:t>
            </a:r>
            <a:r>
              <a:rPr lang="ru-RU" sz="3200" dirty="0" smtClean="0"/>
              <a:t>кулы белка</a:t>
            </a:r>
            <a:endParaRPr lang="en-US" sz="3200" dirty="0"/>
          </a:p>
        </p:txBody>
      </p:sp>
      <p:sp>
        <p:nvSpPr>
          <p:cNvPr id="3" name="Текст 2"/>
          <p:cNvSpPr>
            <a:spLocks noGrp="1"/>
          </p:cNvSpPr>
          <p:nvPr>
            <p:ph type="body" idx="1"/>
          </p:nvPr>
        </p:nvSpPr>
        <p:spPr>
          <a:xfrm>
            <a:off x="424260" y="356601"/>
            <a:ext cx="8333885" cy="4224550"/>
          </a:xfrm>
        </p:spPr>
        <p:txBody>
          <a:bodyPr>
            <a:noAutofit/>
          </a:bodyPr>
          <a:lstStyle/>
          <a:p>
            <a:r>
              <a:rPr lang="ru-RU" sz="2800" dirty="0" smtClean="0"/>
              <a:t>При заражении </a:t>
            </a:r>
            <a:r>
              <a:rPr lang="en-US" sz="2800" dirty="0" smtClean="0"/>
              <a:t>covid-19 </a:t>
            </a:r>
            <a:r>
              <a:rPr lang="ru-RU" sz="2800" dirty="0" smtClean="0"/>
              <a:t>в клетке хозяина</a:t>
            </a:r>
            <a:r>
              <a:rPr lang="en-US" sz="2800" dirty="0" smtClean="0"/>
              <a:t> (</a:t>
            </a:r>
            <a:r>
              <a:rPr lang="ru-RU" sz="2800" dirty="0" smtClean="0"/>
              <a:t>человека) оказывается РНК вируса</a:t>
            </a:r>
            <a:r>
              <a:rPr lang="en-US" sz="2800" dirty="0" smtClean="0"/>
              <a:t>. </a:t>
            </a:r>
            <a:endParaRPr lang="ru-RU" sz="2800" dirty="0"/>
          </a:p>
          <a:p>
            <a:r>
              <a:rPr lang="ru-RU" sz="2800" dirty="0" smtClean="0"/>
              <a:t>РИБОСОМА (молекулярная машина для синтеза белков) опознаёт ее как </a:t>
            </a:r>
            <a:r>
              <a:rPr lang="ru-RU" sz="2800" dirty="0" err="1" smtClean="0"/>
              <a:t>мРНК</a:t>
            </a:r>
            <a:r>
              <a:rPr lang="ru-RU" sz="2800" dirty="0" smtClean="0"/>
              <a:t>  - матричную РНК гена</a:t>
            </a:r>
            <a:br>
              <a:rPr lang="ru-RU" sz="2800" dirty="0" smtClean="0"/>
            </a:br>
            <a:endParaRPr lang="ru-RU" sz="2800" dirty="0" smtClean="0"/>
          </a:p>
          <a:p>
            <a:r>
              <a:rPr lang="ru-RU" sz="2800" dirty="0" smtClean="0"/>
              <a:t>Как удаётся </a:t>
            </a:r>
            <a:r>
              <a:rPr lang="ru-RU" sz="2800" dirty="0" err="1" smtClean="0"/>
              <a:t>коронавирусу</a:t>
            </a:r>
            <a:r>
              <a:rPr lang="ru-RU" sz="2800" dirty="0" smtClean="0"/>
              <a:t> выдать свою РНК  за </a:t>
            </a:r>
            <a:r>
              <a:rPr lang="ru-RU" sz="2800" dirty="0" err="1" smtClean="0"/>
              <a:t>мРНК</a:t>
            </a:r>
            <a:r>
              <a:rPr lang="ru-RU" sz="2800" dirty="0" smtClean="0"/>
              <a:t>? Нужны соответствующие сигналы…</a:t>
            </a:r>
            <a:endParaRPr lang="en-US" sz="28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47</a:t>
            </a:fld>
            <a:endParaRPr lang="ru-RU"/>
          </a:p>
        </p:txBody>
      </p:sp>
    </p:spTree>
    <p:extLst>
      <p:ext uri="{BB962C8B-B14F-4D97-AF65-F5344CB8AC3E}">
        <p14:creationId xmlns:p14="http://schemas.microsoft.com/office/powerpoint/2010/main" val="33148800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 клетке для синтеза белка нужна </a:t>
            </a:r>
            <a:r>
              <a:rPr lang="ru-RU" dirty="0" smtClean="0">
                <a:solidFill>
                  <a:srgbClr val="C00000"/>
                </a:solidFill>
              </a:rPr>
              <a:t>матричная РНК</a:t>
            </a:r>
            <a:endParaRPr lang="ru-RU" dirty="0">
              <a:solidFill>
                <a:srgbClr val="C00000"/>
              </a:solidFill>
            </a:endParaRPr>
          </a:p>
        </p:txBody>
      </p:sp>
      <p:sp>
        <p:nvSpPr>
          <p:cNvPr id="3" name="Объект 2"/>
          <p:cNvSpPr>
            <a:spLocks noGrp="1"/>
          </p:cNvSpPr>
          <p:nvPr>
            <p:ph idx="1"/>
          </p:nvPr>
        </p:nvSpPr>
        <p:spPr>
          <a:xfrm>
            <a:off x="457200" y="1739180"/>
            <a:ext cx="8229600" cy="4416575"/>
          </a:xfrm>
        </p:spPr>
        <p:txBody>
          <a:bodyPr>
            <a:normAutofit fontScale="92500" lnSpcReduction="10000"/>
          </a:bodyPr>
          <a:lstStyle/>
          <a:p>
            <a:r>
              <a:rPr lang="ru-RU" dirty="0" err="1" smtClean="0"/>
              <a:t>мРНК</a:t>
            </a:r>
            <a:r>
              <a:rPr lang="ru-RU" dirty="0" smtClean="0"/>
              <a:t> это молекула РНК, на которой записана копия гена </a:t>
            </a:r>
            <a:br>
              <a:rPr lang="ru-RU" dirty="0" smtClean="0"/>
            </a:br>
            <a:r>
              <a:rPr lang="ru-RU" sz="2000" dirty="0" smtClean="0"/>
              <a:t>(комплементарная к комплементарной цепочке гена!</a:t>
            </a:r>
            <a:br>
              <a:rPr lang="ru-RU" sz="2000" dirty="0" smtClean="0"/>
            </a:br>
            <a:r>
              <a:rPr lang="ru-RU" sz="2000" dirty="0" smtClean="0"/>
              <a:t> «минус на минус = плюс»)</a:t>
            </a:r>
            <a:endParaRPr lang="en-US" sz="2000" dirty="0" smtClean="0"/>
          </a:p>
          <a:p>
            <a:r>
              <a:rPr lang="ru-RU" dirty="0" smtClean="0"/>
              <a:t>Белок синтезирует рибосома используя </a:t>
            </a:r>
            <a:r>
              <a:rPr lang="ru-RU" dirty="0" err="1" smtClean="0"/>
              <a:t>мРНК</a:t>
            </a:r>
            <a:endParaRPr lang="ru-RU" dirty="0" smtClean="0"/>
          </a:p>
          <a:p>
            <a:r>
              <a:rPr lang="ru-RU" dirty="0"/>
              <a:t>В клетке человека много РНК разных типов </a:t>
            </a:r>
            <a:r>
              <a:rPr lang="ru-RU" dirty="0" smtClean="0"/>
              <a:t/>
            </a:r>
            <a:br>
              <a:rPr lang="ru-RU" dirty="0" smtClean="0"/>
            </a:br>
            <a:r>
              <a:rPr lang="ru-RU" sz="1800" dirty="0" smtClean="0"/>
              <a:t>(</a:t>
            </a:r>
            <a:r>
              <a:rPr lang="ru-RU" sz="1800" dirty="0"/>
              <a:t>в лекции </a:t>
            </a:r>
            <a:r>
              <a:rPr lang="ru-RU" sz="1800" dirty="0" err="1"/>
              <a:t>А.Жариковой</a:t>
            </a:r>
            <a:r>
              <a:rPr lang="ru-RU" sz="1800" dirty="0"/>
              <a:t> будет об этом</a:t>
            </a:r>
            <a:r>
              <a:rPr lang="ru-RU" sz="1800" dirty="0" smtClean="0"/>
              <a:t>)</a:t>
            </a:r>
            <a:r>
              <a:rPr lang="ru-RU" dirty="0" smtClean="0"/>
              <a:t>.</a:t>
            </a:r>
          </a:p>
          <a:p>
            <a:r>
              <a:rPr lang="ru-RU" dirty="0" smtClean="0"/>
              <a:t>Рибосома отличает </a:t>
            </a:r>
            <a:r>
              <a:rPr lang="ru-RU" dirty="0" err="1" smtClean="0"/>
              <a:t>мРНК</a:t>
            </a:r>
            <a:r>
              <a:rPr lang="ru-RU" dirty="0" smtClean="0"/>
              <a:t> по двум сигналам</a:t>
            </a:r>
          </a:p>
          <a:p>
            <a:pPr lvl="1"/>
            <a:r>
              <a:rPr lang="ru-RU" dirty="0"/>
              <a:t>Специальная группа атомов </a:t>
            </a:r>
            <a:r>
              <a:rPr lang="en-US" dirty="0">
                <a:solidFill>
                  <a:srgbClr val="7030A0"/>
                </a:solidFill>
              </a:rPr>
              <a:t>cap</a:t>
            </a:r>
            <a:r>
              <a:rPr lang="en-US" dirty="0"/>
              <a:t> </a:t>
            </a:r>
            <a:r>
              <a:rPr lang="ru-RU" dirty="0"/>
              <a:t>на 5</a:t>
            </a:r>
            <a:r>
              <a:rPr lang="en-US" dirty="0"/>
              <a:t>’ </a:t>
            </a:r>
            <a:r>
              <a:rPr lang="ru-RU" dirty="0"/>
              <a:t>конце.</a:t>
            </a:r>
          </a:p>
          <a:p>
            <a:pPr lvl="1"/>
            <a:r>
              <a:rPr lang="ru-RU" dirty="0" err="1">
                <a:solidFill>
                  <a:srgbClr val="7030A0"/>
                </a:solidFill>
              </a:rPr>
              <a:t>ПолиА</a:t>
            </a:r>
            <a:r>
              <a:rPr lang="ru-RU" dirty="0"/>
              <a:t> на 3</a:t>
            </a:r>
            <a:r>
              <a:rPr lang="en-US" dirty="0"/>
              <a:t>’-</a:t>
            </a:r>
            <a:r>
              <a:rPr lang="ru-RU" dirty="0"/>
              <a:t>конце</a:t>
            </a:r>
            <a:endParaRPr lang="en-US" dirty="0"/>
          </a:p>
          <a:p>
            <a:endParaRPr lang="ru-RU" dirty="0" smtClean="0"/>
          </a:p>
          <a:p>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48</a:t>
            </a:fld>
            <a:endParaRPr lang="ru-RU" dirty="0"/>
          </a:p>
        </p:txBody>
      </p:sp>
    </p:spTree>
    <p:extLst>
      <p:ext uri="{BB962C8B-B14F-4D97-AF65-F5344CB8AC3E}">
        <p14:creationId xmlns:p14="http://schemas.microsoft.com/office/powerpoint/2010/main" val="30104653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6170"/>
            <a:ext cx="8229600" cy="1143000"/>
          </a:xfrm>
        </p:spPr>
        <p:txBody>
          <a:bodyPr>
            <a:normAutofit fontScale="90000"/>
          </a:bodyPr>
          <a:lstStyle/>
          <a:p>
            <a:r>
              <a:rPr lang="ru-RU" dirty="0" smtClean="0"/>
              <a:t/>
            </a:r>
            <a:br>
              <a:rPr lang="ru-RU" dirty="0" smtClean="0"/>
            </a:br>
            <a:r>
              <a:rPr lang="ru-RU" dirty="0" smtClean="0"/>
              <a:t>В клетке хозяина (человека) оказывается РНК </a:t>
            </a:r>
            <a:r>
              <a:rPr lang="ru-RU" dirty="0" err="1" smtClean="0"/>
              <a:t>коронавируса</a:t>
            </a:r>
            <a:r>
              <a:rPr lang="en-US" dirty="0" smtClean="0"/>
              <a:t> </a:t>
            </a:r>
            <a:r>
              <a:rPr lang="en-US" dirty="0"/>
              <a:t/>
            </a:r>
            <a:br>
              <a:rPr lang="en-US" dirty="0"/>
            </a:br>
            <a:r>
              <a:rPr lang="ru-RU" dirty="0" smtClean="0"/>
              <a:t> </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49</a:t>
            </a:fld>
            <a:endParaRPr lang="ru-RU"/>
          </a:p>
        </p:txBody>
      </p:sp>
      <p:sp>
        <p:nvSpPr>
          <p:cNvPr id="7" name="Прямоугольник 6"/>
          <p:cNvSpPr/>
          <p:nvPr/>
        </p:nvSpPr>
        <p:spPr>
          <a:xfrm>
            <a:off x="457200" y="4162325"/>
            <a:ext cx="8329253" cy="2308324"/>
          </a:xfrm>
          <a:prstGeom prst="rect">
            <a:avLst/>
          </a:prstGeom>
        </p:spPr>
        <p:txBody>
          <a:bodyPr wrap="square">
            <a:spAutoFit/>
          </a:bodyPr>
          <a:lstStyle/>
          <a:p>
            <a:r>
              <a:rPr lang="ru-RU" sz="3600" dirty="0" smtClean="0">
                <a:latin typeface="Courier New" panose="02070309020205020404" pitchFamily="49" charset="0"/>
                <a:cs typeface="Courier New" panose="02070309020205020404" pitchFamily="49" charset="0"/>
              </a:rPr>
              <a:t>……AAAATTAATTTTAGTAGTGCTATCCCCATGTGATTTTAATAGCTTCTTAGGAGAATGAC</a:t>
            </a:r>
            <a:r>
              <a:rPr lang="ru-RU" sz="3600" b="1" dirty="0" smtClean="0">
                <a:latin typeface="Courier New" panose="02070309020205020404" pitchFamily="49" charset="0"/>
                <a:cs typeface="Courier New" panose="02070309020205020404" pitchFamily="49" charset="0"/>
              </a:rPr>
              <a:t>AAAAAAAAAAAAAAAAAAAAAAAAAAAAAAAAA</a:t>
            </a:r>
            <a:r>
              <a:rPr lang="ru-RU" sz="3600" dirty="0" smtClean="0">
                <a:latin typeface="Courier New" panose="02070309020205020404" pitchFamily="49" charset="0"/>
                <a:cs typeface="Courier New" panose="02070309020205020404" pitchFamily="49" charset="0"/>
              </a:rPr>
              <a:t>                                                         </a:t>
            </a:r>
            <a:endParaRPr lang="ru-RU" sz="3600" dirty="0">
              <a:latin typeface="Courier New" panose="02070309020205020404" pitchFamily="49" charset="0"/>
              <a:cs typeface="Courier New" panose="02070309020205020404" pitchFamily="49" charset="0"/>
            </a:endParaRPr>
          </a:p>
        </p:txBody>
      </p:sp>
      <p:sp>
        <p:nvSpPr>
          <p:cNvPr id="8" name="Объект 5"/>
          <p:cNvSpPr txBox="1">
            <a:spLocks/>
          </p:cNvSpPr>
          <p:nvPr/>
        </p:nvSpPr>
        <p:spPr>
          <a:xfrm>
            <a:off x="457200" y="2032881"/>
            <a:ext cx="8229600" cy="14303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u-RU" dirty="0" smtClean="0"/>
              <a:t>РНК </a:t>
            </a:r>
            <a:r>
              <a:rPr lang="ru-RU" dirty="0" err="1" smtClean="0"/>
              <a:t>коронавируса</a:t>
            </a:r>
            <a:r>
              <a:rPr lang="ru-RU" dirty="0" smtClean="0"/>
              <a:t> несет оба эти сигнала.</a:t>
            </a:r>
            <a:br>
              <a:rPr lang="ru-RU" dirty="0" smtClean="0"/>
            </a:br>
            <a:r>
              <a:rPr lang="ru-RU" dirty="0" smtClean="0"/>
              <a:t> - </a:t>
            </a:r>
            <a:r>
              <a:rPr lang="ru-RU" sz="2400" dirty="0" err="1" smtClean="0">
                <a:solidFill>
                  <a:srgbClr val="7030A0"/>
                </a:solidFill>
              </a:rPr>
              <a:t>ПолиА</a:t>
            </a:r>
            <a:r>
              <a:rPr lang="ru-RU" sz="2400" dirty="0" smtClean="0"/>
              <a:t> на 3</a:t>
            </a:r>
            <a:r>
              <a:rPr lang="en-US" sz="2400" dirty="0" smtClean="0"/>
              <a:t>’-</a:t>
            </a:r>
            <a:r>
              <a:rPr lang="ru-RU" sz="2400" dirty="0" smtClean="0"/>
              <a:t>конце </a:t>
            </a:r>
            <a:r>
              <a:rPr lang="ru-RU" sz="2400" dirty="0" err="1" smtClean="0"/>
              <a:t>конце</a:t>
            </a:r>
            <a:r>
              <a:rPr lang="ru-RU" sz="2400" dirty="0" smtClean="0"/>
              <a:t> РНК видны в файле с РНК (см)</a:t>
            </a:r>
          </a:p>
          <a:p>
            <a:pPr marL="0" indent="0">
              <a:buFont typeface="Arial" pitchFamily="34" charset="0"/>
              <a:buNone/>
            </a:pPr>
            <a:r>
              <a:rPr lang="ru-RU" sz="2400" dirty="0"/>
              <a:t> </a:t>
            </a:r>
            <a:r>
              <a:rPr lang="ru-RU" sz="2400" dirty="0" smtClean="0"/>
              <a:t>-  </a:t>
            </a:r>
            <a:r>
              <a:rPr lang="ru-RU" sz="2400" dirty="0" err="1" smtClean="0"/>
              <a:t>Кэп</a:t>
            </a:r>
            <a:r>
              <a:rPr lang="ru-RU" sz="2400" dirty="0" smtClean="0"/>
              <a:t> тоже есть</a:t>
            </a:r>
            <a:endParaRPr lang="ru-RU" dirty="0" smtClean="0"/>
          </a:p>
        </p:txBody>
      </p:sp>
    </p:spTree>
    <p:extLst>
      <p:ext uri="{BB962C8B-B14F-4D97-AF65-F5344CB8AC3E}">
        <p14:creationId xmlns:p14="http://schemas.microsoft.com/office/powerpoint/2010/main" val="3846228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425" y="126170"/>
            <a:ext cx="8833149" cy="1517664"/>
          </a:xfrm>
        </p:spPr>
        <p:txBody>
          <a:bodyPr>
            <a:noAutofit/>
          </a:bodyPr>
          <a:lstStyle/>
          <a:p>
            <a:r>
              <a:rPr lang="ru-RU" sz="3200" dirty="0" smtClean="0">
                <a:solidFill>
                  <a:schemeClr val="bg1">
                    <a:lumMod val="85000"/>
                  </a:schemeClr>
                </a:solidFill>
              </a:rPr>
              <a:t>Обзор тем.</a:t>
            </a:r>
            <a:br>
              <a:rPr lang="ru-RU" sz="3200" dirty="0" smtClean="0">
                <a:solidFill>
                  <a:schemeClr val="bg1">
                    <a:lumMod val="85000"/>
                  </a:schemeClr>
                </a:solidFill>
              </a:rPr>
            </a:br>
            <a:r>
              <a:rPr lang="ru-RU" sz="3200" dirty="0" smtClean="0">
                <a:solidFill>
                  <a:schemeClr val="bg1">
                    <a:lumMod val="85000"/>
                  </a:schemeClr>
                </a:solidFill>
              </a:rPr>
              <a:t>Порядок тем на установлен, дополнения и изменения возможны</a:t>
            </a:r>
            <a:endParaRPr lang="ru-RU" sz="3200" dirty="0">
              <a:solidFill>
                <a:schemeClr val="bg1">
                  <a:lumMod val="85000"/>
                </a:schemeClr>
              </a:solidFill>
            </a:endParaRPr>
          </a:p>
        </p:txBody>
      </p:sp>
      <p:sp>
        <p:nvSpPr>
          <p:cNvPr id="3" name="Объект 2"/>
          <p:cNvSpPr>
            <a:spLocks noGrp="1"/>
          </p:cNvSpPr>
          <p:nvPr>
            <p:ph idx="1"/>
          </p:nvPr>
        </p:nvSpPr>
        <p:spPr>
          <a:xfrm>
            <a:off x="457199" y="1885941"/>
            <a:ext cx="8229600" cy="3439668"/>
          </a:xfrm>
        </p:spPr>
        <p:txBody>
          <a:bodyPr>
            <a:normAutofit fontScale="47500" lnSpcReduction="20000"/>
          </a:bodyPr>
          <a:lstStyle/>
          <a:p>
            <a:r>
              <a:rPr lang="ru-RU" dirty="0" smtClean="0">
                <a:solidFill>
                  <a:schemeClr val="bg1">
                    <a:lumMod val="85000"/>
                  </a:schemeClr>
                </a:solidFill>
              </a:rPr>
              <a:t>ДНК, РНК, их последовательности.</a:t>
            </a:r>
          </a:p>
          <a:p>
            <a:r>
              <a:rPr lang="ru-RU" dirty="0" smtClean="0">
                <a:solidFill>
                  <a:schemeClr val="bg1">
                    <a:lumMod val="85000"/>
                  </a:schemeClr>
                </a:solidFill>
              </a:rPr>
              <a:t>Геном – что такое? Как кодируется и для кого? </a:t>
            </a:r>
          </a:p>
          <a:p>
            <a:pPr lvl="1"/>
            <a:r>
              <a:rPr lang="ru-RU" dirty="0" smtClean="0">
                <a:solidFill>
                  <a:schemeClr val="bg1">
                    <a:lumMod val="85000"/>
                  </a:schemeClr>
                </a:solidFill>
              </a:rPr>
              <a:t>На примере простейших геномов вирусов</a:t>
            </a:r>
          </a:p>
          <a:p>
            <a:r>
              <a:rPr lang="ru-RU" dirty="0" smtClean="0">
                <a:solidFill>
                  <a:schemeClr val="bg1">
                    <a:lumMod val="85000"/>
                  </a:schemeClr>
                </a:solidFill>
              </a:rPr>
              <a:t>Геном человека: история и практика </a:t>
            </a:r>
          </a:p>
          <a:p>
            <a:r>
              <a:rPr lang="ru-RU" dirty="0">
                <a:solidFill>
                  <a:schemeClr val="bg1">
                    <a:lumMod val="85000"/>
                  </a:schemeClr>
                </a:solidFill>
              </a:rPr>
              <a:t>Как расшифровывают последовательности ДНК, РНК, белков</a:t>
            </a:r>
            <a:r>
              <a:rPr lang="ru-RU" dirty="0" smtClean="0">
                <a:solidFill>
                  <a:schemeClr val="bg1">
                    <a:lumMod val="85000"/>
                  </a:schemeClr>
                </a:solidFill>
              </a:rPr>
              <a:t>?</a:t>
            </a:r>
          </a:p>
          <a:p>
            <a:r>
              <a:rPr lang="ru-RU" dirty="0">
                <a:solidFill>
                  <a:schemeClr val="bg1">
                    <a:lumMod val="85000"/>
                  </a:schemeClr>
                </a:solidFill>
              </a:rPr>
              <a:t>Выравнивание последовательностей</a:t>
            </a:r>
            <a:r>
              <a:rPr lang="en-US" dirty="0">
                <a:solidFill>
                  <a:schemeClr val="bg1">
                    <a:lumMod val="85000"/>
                  </a:schemeClr>
                </a:solidFill>
              </a:rPr>
              <a:t>.</a:t>
            </a:r>
            <a:r>
              <a:rPr lang="ru-RU" dirty="0">
                <a:solidFill>
                  <a:schemeClr val="bg1">
                    <a:lumMod val="85000"/>
                  </a:schemeClr>
                </a:solidFill>
              </a:rPr>
              <a:t> </a:t>
            </a:r>
            <a:r>
              <a:rPr lang="en-US" dirty="0">
                <a:solidFill>
                  <a:schemeClr val="bg1">
                    <a:lumMod val="85000"/>
                  </a:schemeClr>
                </a:solidFill>
              </a:rPr>
              <a:t>BLAST</a:t>
            </a:r>
            <a:endParaRPr lang="ru-RU" dirty="0">
              <a:solidFill>
                <a:schemeClr val="bg1">
                  <a:lumMod val="85000"/>
                </a:schemeClr>
              </a:solidFill>
            </a:endParaRPr>
          </a:p>
          <a:p>
            <a:r>
              <a:rPr lang="ru-RU" dirty="0" smtClean="0">
                <a:solidFill>
                  <a:schemeClr val="bg1">
                    <a:lumMod val="85000"/>
                  </a:schemeClr>
                </a:solidFill>
              </a:rPr>
              <a:t>Как реконструировать эволюция </a:t>
            </a:r>
            <a:r>
              <a:rPr lang="ru-RU" dirty="0">
                <a:solidFill>
                  <a:schemeClr val="bg1">
                    <a:lumMod val="85000"/>
                  </a:schemeClr>
                </a:solidFill>
              </a:rPr>
              <a:t>по </a:t>
            </a:r>
            <a:r>
              <a:rPr lang="ru-RU" dirty="0" smtClean="0">
                <a:solidFill>
                  <a:schemeClr val="bg1">
                    <a:lumMod val="85000"/>
                  </a:schemeClr>
                </a:solidFill>
              </a:rPr>
              <a:t>последовательностям</a:t>
            </a:r>
            <a:endParaRPr lang="en-US" dirty="0" smtClean="0">
              <a:solidFill>
                <a:schemeClr val="bg1">
                  <a:lumMod val="85000"/>
                </a:schemeClr>
              </a:solidFill>
            </a:endParaRPr>
          </a:p>
          <a:p>
            <a:r>
              <a:rPr lang="ru-RU" dirty="0" smtClean="0">
                <a:solidFill>
                  <a:schemeClr val="bg1">
                    <a:lumMod val="85000"/>
                  </a:schemeClr>
                </a:solidFill>
              </a:rPr>
              <a:t>Что можно узнать  реконструируя эволюцию по последовательностям современных и сохранившихся архаическим молекул ДНК.</a:t>
            </a:r>
          </a:p>
          <a:p>
            <a:r>
              <a:rPr lang="ru-RU" dirty="0">
                <a:solidFill>
                  <a:schemeClr val="bg1">
                    <a:lumMod val="85000"/>
                  </a:schemeClr>
                </a:solidFill>
              </a:rPr>
              <a:t>Разнообразие мира РНК </a:t>
            </a:r>
            <a:endParaRPr lang="ru-RU" dirty="0" smtClean="0">
              <a:solidFill>
                <a:schemeClr val="bg1">
                  <a:lumMod val="85000"/>
                </a:schemeClr>
              </a:solidFill>
            </a:endParaRPr>
          </a:p>
          <a:p>
            <a:r>
              <a:rPr lang="ru-RU" dirty="0" smtClean="0">
                <a:solidFill>
                  <a:schemeClr val="bg1">
                    <a:lumMod val="85000"/>
                  </a:schemeClr>
                </a:solidFill>
              </a:rPr>
              <a:t>Пространственные структуры биологических молекул  - белков, ДНК и др.</a:t>
            </a:r>
          </a:p>
          <a:p>
            <a:r>
              <a:rPr lang="ru-RU" dirty="0" smtClean="0">
                <a:solidFill>
                  <a:schemeClr val="bg1">
                    <a:lumMod val="85000"/>
                  </a:schemeClr>
                </a:solidFill>
              </a:rPr>
              <a:t>Современные способы разработки лекарств против известной мишени – белка.</a:t>
            </a:r>
          </a:p>
          <a:p>
            <a:r>
              <a:rPr lang="ru-RU" dirty="0" smtClean="0">
                <a:solidFill>
                  <a:schemeClr val="bg1">
                    <a:lumMod val="85000"/>
                  </a:schemeClr>
                </a:solidFill>
              </a:rPr>
              <a:t>Интересные примеры применения науки с использованием </a:t>
            </a:r>
            <a:r>
              <a:rPr lang="ru-RU" dirty="0" err="1" smtClean="0">
                <a:solidFill>
                  <a:schemeClr val="bg1">
                    <a:lumMod val="85000"/>
                  </a:schemeClr>
                </a:solidFill>
              </a:rPr>
              <a:t>биоинформатики</a:t>
            </a:r>
            <a:r>
              <a:rPr lang="ru-RU" dirty="0" smtClean="0">
                <a:solidFill>
                  <a:schemeClr val="bg1">
                    <a:lumMod val="85000"/>
                  </a:schemeClr>
                </a:solidFill>
              </a:rPr>
              <a:t>.  Пример генной терапии. Ребенок трех родителей. </a:t>
            </a:r>
            <a:r>
              <a:rPr lang="ru-RU" dirty="0" err="1" smtClean="0">
                <a:solidFill>
                  <a:schemeClr val="bg1">
                    <a:lumMod val="85000"/>
                  </a:schemeClr>
                </a:solidFill>
              </a:rPr>
              <a:t>Метилирование</a:t>
            </a:r>
            <a:r>
              <a:rPr lang="ru-RU" dirty="0" smtClean="0">
                <a:solidFill>
                  <a:schemeClr val="bg1">
                    <a:lumMod val="85000"/>
                  </a:schemeClr>
                </a:solidFill>
              </a:rPr>
              <a:t> и возраст, можно ли вернуть клетке молодость? И др.</a:t>
            </a:r>
            <a:endParaRPr lang="ru-RU" dirty="0">
              <a:solidFill>
                <a:schemeClr val="bg1">
                  <a:lumMod val="85000"/>
                </a:schemeClr>
              </a:solidFill>
            </a:endParaRPr>
          </a:p>
        </p:txBody>
      </p:sp>
      <p:sp>
        <p:nvSpPr>
          <p:cNvPr id="4" name="Номер слайда 3"/>
          <p:cNvSpPr>
            <a:spLocks noGrp="1"/>
          </p:cNvSpPr>
          <p:nvPr>
            <p:ph type="sldNum" sz="quarter" idx="12"/>
          </p:nvPr>
        </p:nvSpPr>
        <p:spPr/>
        <p:txBody>
          <a:bodyPr/>
          <a:lstStyle/>
          <a:p>
            <a:fld id="{51B0424B-BA00-4C1D-946A-CCF19F3E8C64}" type="slidenum">
              <a:rPr lang="ru-RU" smtClean="0">
                <a:solidFill>
                  <a:schemeClr val="bg1">
                    <a:lumMod val="85000"/>
                  </a:schemeClr>
                </a:solidFill>
              </a:rPr>
              <a:pPr/>
              <a:t>5</a:t>
            </a:fld>
            <a:endParaRPr lang="ru-RU">
              <a:solidFill>
                <a:schemeClr val="bg1">
                  <a:lumMod val="85000"/>
                </a:schemeClr>
              </a:solidFill>
            </a:endParaRPr>
          </a:p>
        </p:txBody>
      </p:sp>
    </p:spTree>
    <p:extLst>
      <p:ext uri="{BB962C8B-B14F-4D97-AF65-F5344CB8AC3E}">
        <p14:creationId xmlns:p14="http://schemas.microsoft.com/office/powerpoint/2010/main" val="22256827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6332"/>
            <a:ext cx="8229600" cy="1143000"/>
          </a:xfrm>
        </p:spPr>
        <p:txBody>
          <a:bodyPr>
            <a:normAutofit fontScale="90000"/>
          </a:bodyPr>
          <a:lstStyle/>
          <a:p>
            <a:r>
              <a:rPr lang="ru-RU" dirty="0" smtClean="0"/>
              <a:t>Одна </a:t>
            </a:r>
            <a:r>
              <a:rPr lang="ru-RU" dirty="0" err="1" smtClean="0"/>
              <a:t>мРНК</a:t>
            </a:r>
            <a:r>
              <a:rPr lang="ru-RU" dirty="0" smtClean="0"/>
              <a:t> – один ген и один белок</a:t>
            </a:r>
            <a:endParaRPr lang="en-US"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50</a:t>
            </a:fld>
            <a:endParaRPr lang="ru-RU"/>
          </a:p>
        </p:txBody>
      </p:sp>
      <p:sp>
        <p:nvSpPr>
          <p:cNvPr id="4" name="TextBox 3"/>
          <p:cNvSpPr txBox="1"/>
          <p:nvPr/>
        </p:nvSpPr>
        <p:spPr>
          <a:xfrm>
            <a:off x="112232" y="1227382"/>
            <a:ext cx="9031768" cy="461665"/>
          </a:xfrm>
          <a:prstGeom prst="rect">
            <a:avLst/>
          </a:prstGeom>
          <a:noFill/>
        </p:spPr>
        <p:txBody>
          <a:bodyPr wrap="none" rtlCol="0">
            <a:spAutoFit/>
          </a:bodyPr>
          <a:lstStyle/>
          <a:p>
            <a:r>
              <a:rPr lang="ru-RU" sz="2400" dirty="0" smtClean="0"/>
              <a:t>У человека и других эукариот. Бывают исключения, но они редки!!!</a:t>
            </a:r>
            <a:endParaRPr lang="en-US" sz="2400" dirty="0"/>
          </a:p>
        </p:txBody>
      </p:sp>
      <p:pic>
        <p:nvPicPr>
          <p:cNvPr id="1026" name="Picture 2" descr="https://upload.wikimedia.org/wikipedia/commons/thumb/3/39/Mature_human_mRNA.svg/600px-Mature_human_mRNA.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35" y="1999153"/>
            <a:ext cx="8641125" cy="16007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26355" y="3167390"/>
            <a:ext cx="3647152" cy="261610"/>
          </a:xfrm>
          <a:prstGeom prst="rect">
            <a:avLst/>
          </a:prstGeom>
          <a:noFill/>
        </p:spPr>
        <p:txBody>
          <a:bodyPr wrap="none" rtlCol="0">
            <a:spAutoFit/>
          </a:bodyPr>
          <a:lstStyle/>
          <a:p>
            <a:r>
              <a:rPr lang="en-US" sz="1100" dirty="0"/>
              <a:t>https://</a:t>
            </a:r>
            <a:r>
              <a:rPr lang="en-US" sz="1100" dirty="0" smtClean="0"/>
              <a:t>ru.wikipedia.org/wiki/</a:t>
            </a:r>
            <a:r>
              <a:rPr lang="ru-RU" sz="1100" dirty="0" err="1"/>
              <a:t>Матричная_РНК#Трансляция</a:t>
            </a:r>
            <a:endParaRPr lang="en-US" sz="1100" dirty="0"/>
          </a:p>
        </p:txBody>
      </p:sp>
      <p:sp>
        <p:nvSpPr>
          <p:cNvPr id="6" name="TextBox 5"/>
          <p:cNvSpPr txBox="1"/>
          <p:nvPr/>
        </p:nvSpPr>
        <p:spPr>
          <a:xfrm>
            <a:off x="244864" y="3933802"/>
            <a:ext cx="8654272" cy="2677656"/>
          </a:xfrm>
          <a:prstGeom prst="rect">
            <a:avLst/>
          </a:prstGeom>
          <a:noFill/>
        </p:spPr>
        <p:txBody>
          <a:bodyPr wrap="square" rtlCol="0">
            <a:spAutoFit/>
          </a:bodyPr>
          <a:lstStyle/>
          <a:p>
            <a:r>
              <a:rPr lang="ru-RU" sz="2400" dirty="0" smtClean="0"/>
              <a:t>* Малая </a:t>
            </a:r>
            <a:r>
              <a:rPr lang="ru-RU" sz="2400" dirty="0"/>
              <a:t>с</a:t>
            </a:r>
            <a:r>
              <a:rPr lang="ru-RU" sz="2400" dirty="0" smtClean="0"/>
              <a:t>убъединица рибосомы узнает </a:t>
            </a:r>
            <a:r>
              <a:rPr lang="ru-RU" sz="2400" dirty="0" err="1" smtClean="0"/>
              <a:t>кэп</a:t>
            </a:r>
            <a:r>
              <a:rPr lang="ru-RU" sz="2400" dirty="0" smtClean="0"/>
              <a:t> и сканирует </a:t>
            </a:r>
            <a:r>
              <a:rPr lang="ru-RU" sz="2400" dirty="0" err="1" smtClean="0"/>
              <a:t>мРНК</a:t>
            </a:r>
            <a:r>
              <a:rPr lang="ru-RU" sz="2400" dirty="0" smtClean="0"/>
              <a:t> </a:t>
            </a:r>
          </a:p>
          <a:p>
            <a:r>
              <a:rPr lang="ru-RU" sz="2400" dirty="0" smtClean="0"/>
              <a:t>до появления кодона А</a:t>
            </a:r>
            <a:r>
              <a:rPr lang="en-US" sz="2400" dirty="0" smtClean="0"/>
              <a:t>TG.</a:t>
            </a:r>
            <a:br>
              <a:rPr lang="en-US" sz="2400" dirty="0" smtClean="0"/>
            </a:br>
            <a:r>
              <a:rPr lang="ru-RU" sz="2400" dirty="0" smtClean="0"/>
              <a:t>Причем не просто </a:t>
            </a:r>
            <a:r>
              <a:rPr lang="en-US" sz="2400" dirty="0" smtClean="0"/>
              <a:t>ATG, </a:t>
            </a:r>
            <a:r>
              <a:rPr lang="ru-RU" sz="2400" dirty="0" smtClean="0"/>
              <a:t>а </a:t>
            </a:r>
            <a:r>
              <a:rPr lang="en-US" sz="2400" dirty="0" smtClean="0"/>
              <a:t>ATG </a:t>
            </a:r>
            <a:r>
              <a:rPr lang="ru-RU" sz="2400" dirty="0" smtClean="0"/>
              <a:t>в подходящем окружении, </a:t>
            </a:r>
            <a:br>
              <a:rPr lang="ru-RU" sz="2400" dirty="0" smtClean="0"/>
            </a:br>
            <a:r>
              <a:rPr lang="ru-RU" sz="2400" dirty="0" smtClean="0"/>
              <a:t>так называемая последовательность К</a:t>
            </a:r>
            <a:r>
              <a:rPr lang="en-US" sz="2400" dirty="0" smtClean="0"/>
              <a:t>ó</a:t>
            </a:r>
            <a:r>
              <a:rPr lang="ru-RU" sz="2400" dirty="0" err="1" smtClean="0"/>
              <a:t>зак</a:t>
            </a:r>
            <a:endParaRPr lang="en-US" sz="2400" dirty="0" smtClean="0"/>
          </a:p>
          <a:p>
            <a:endParaRPr lang="en-US" sz="2400" dirty="0"/>
          </a:p>
          <a:p>
            <a:r>
              <a:rPr lang="ru-RU" sz="2400" dirty="0" smtClean="0"/>
              <a:t>* </a:t>
            </a:r>
            <a:r>
              <a:rPr lang="en-US" sz="2400" dirty="0" smtClean="0"/>
              <a:t>C </a:t>
            </a:r>
            <a:r>
              <a:rPr lang="ru-RU" sz="2400" dirty="0" smtClean="0"/>
              <a:t>триплета   </a:t>
            </a:r>
            <a:r>
              <a:rPr lang="en-US" sz="2400" dirty="0" smtClean="0"/>
              <a:t>ATG </a:t>
            </a:r>
            <a:r>
              <a:rPr lang="ru-RU" sz="2400" dirty="0" smtClean="0"/>
              <a:t>начинается синтез белка рибосомой, по кодонам. Заканчивается на стоп кодоне.</a:t>
            </a:r>
            <a:endParaRPr lang="en-US" sz="2400" dirty="0"/>
          </a:p>
        </p:txBody>
      </p:sp>
    </p:spTree>
    <p:extLst>
      <p:ext uri="{BB962C8B-B14F-4D97-AF65-F5344CB8AC3E}">
        <p14:creationId xmlns:p14="http://schemas.microsoft.com/office/powerpoint/2010/main" val="1554507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4892" y="-218373"/>
            <a:ext cx="8229600" cy="1143000"/>
          </a:xfrm>
        </p:spPr>
        <p:txBody>
          <a:bodyPr>
            <a:normAutofit/>
          </a:bodyPr>
          <a:lstStyle/>
          <a:p>
            <a:r>
              <a:rPr lang="ru-RU" dirty="0" smtClean="0"/>
              <a:t>По таблице генетического кода!</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51</a:t>
            </a:fld>
            <a:endParaRPr lang="ru-RU"/>
          </a:p>
        </p:txBody>
      </p:sp>
      <p:graphicFrame>
        <p:nvGraphicFramePr>
          <p:cNvPr id="4" name="Таблица 3"/>
          <p:cNvGraphicFramePr>
            <a:graphicFrameLocks noGrp="1"/>
          </p:cNvGraphicFramePr>
          <p:nvPr>
            <p:extLst/>
          </p:nvPr>
        </p:nvGraphicFramePr>
        <p:xfrm>
          <a:off x="1305266" y="638209"/>
          <a:ext cx="6528851" cy="6004560"/>
        </p:xfrm>
        <a:graphic>
          <a:graphicData uri="http://schemas.openxmlformats.org/drawingml/2006/table">
            <a:tbl>
              <a:tblPr>
                <a:tableStyleId>{5C22544A-7EE6-4342-B048-85BDC9FD1C3A}</a:tableStyleId>
              </a:tblPr>
              <a:tblGrid>
                <a:gridCol w="867113">
                  <a:extLst>
                    <a:ext uri="{9D8B030D-6E8A-4147-A177-3AD203B41FA5}">
                      <a16:colId xmlns:a16="http://schemas.microsoft.com/office/drawing/2014/main" val="20000"/>
                    </a:ext>
                  </a:extLst>
                </a:gridCol>
                <a:gridCol w="477062">
                  <a:extLst>
                    <a:ext uri="{9D8B030D-6E8A-4147-A177-3AD203B41FA5}">
                      <a16:colId xmlns:a16="http://schemas.microsoft.com/office/drawing/2014/main" val="20001"/>
                    </a:ext>
                  </a:extLst>
                </a:gridCol>
                <a:gridCol w="1116054">
                  <a:extLst>
                    <a:ext uri="{9D8B030D-6E8A-4147-A177-3AD203B41FA5}">
                      <a16:colId xmlns:a16="http://schemas.microsoft.com/office/drawing/2014/main" val="20002"/>
                    </a:ext>
                  </a:extLst>
                </a:gridCol>
                <a:gridCol w="600170">
                  <a:extLst>
                    <a:ext uri="{9D8B030D-6E8A-4147-A177-3AD203B41FA5}">
                      <a16:colId xmlns:a16="http://schemas.microsoft.com/office/drawing/2014/main" val="20003"/>
                    </a:ext>
                  </a:extLst>
                </a:gridCol>
                <a:gridCol w="1048936">
                  <a:extLst>
                    <a:ext uri="{9D8B030D-6E8A-4147-A177-3AD203B41FA5}">
                      <a16:colId xmlns:a16="http://schemas.microsoft.com/office/drawing/2014/main" val="20004"/>
                    </a:ext>
                  </a:extLst>
                </a:gridCol>
                <a:gridCol w="685290">
                  <a:extLst>
                    <a:ext uri="{9D8B030D-6E8A-4147-A177-3AD203B41FA5}">
                      <a16:colId xmlns:a16="http://schemas.microsoft.com/office/drawing/2014/main" val="20005"/>
                    </a:ext>
                  </a:extLst>
                </a:gridCol>
                <a:gridCol w="1081340">
                  <a:extLst>
                    <a:ext uri="{9D8B030D-6E8A-4147-A177-3AD203B41FA5}">
                      <a16:colId xmlns:a16="http://schemas.microsoft.com/office/drawing/2014/main" val="20006"/>
                    </a:ext>
                  </a:extLst>
                </a:gridCol>
                <a:gridCol w="652886">
                  <a:extLst>
                    <a:ext uri="{9D8B030D-6E8A-4147-A177-3AD203B41FA5}">
                      <a16:colId xmlns:a16="http://schemas.microsoft.com/office/drawing/2014/main" val="20007"/>
                    </a:ext>
                  </a:extLst>
                </a:gridCol>
              </a:tblGrid>
              <a:tr h="180975">
                <a:tc>
                  <a:txBody>
                    <a:bodyPr/>
                    <a:lstStyle/>
                    <a:p>
                      <a:pPr algn="r" fontAlgn="b"/>
                      <a:r>
                        <a:rPr lang="en-US" sz="2400" b="0" i="0" u="none" strike="noStrike" dirty="0">
                          <a:solidFill>
                            <a:srgbClr val="000000"/>
                          </a:solidFill>
                          <a:effectLst/>
                          <a:latin typeface="Calibri" panose="020F0502020204030204" pitchFamily="34" charset="0"/>
                        </a:rPr>
                        <a:t>AAA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K</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CAA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Q</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GAA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TAA</a:t>
                      </a:r>
                    </a:p>
                  </a:txBody>
                  <a:tcPr marL="9525" marR="9525" marT="9525" marB="0" anchor="b"/>
                </a:tc>
                <a:tc>
                  <a:txBody>
                    <a:bodyPr/>
                    <a:lstStyle/>
                    <a:p>
                      <a:pPr algn="ctr" fontAlgn="b"/>
                      <a:r>
                        <a:rPr lang="en-US" sz="2400" b="1" i="0" u="none" strike="noStrike" dirty="0" smtClean="0">
                          <a:solidFill>
                            <a:srgbClr val="C00000"/>
                          </a:solidFill>
                          <a:effectLst/>
                          <a:latin typeface="Calibri" panose="020F0502020204030204" pitchFamily="34" charset="0"/>
                        </a:rPr>
                        <a:t>Stop</a:t>
                      </a:r>
                      <a:endParaRPr lang="en-US" sz="2400" b="1"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80975">
                <a:tc>
                  <a:txBody>
                    <a:bodyPr/>
                    <a:lstStyle/>
                    <a:p>
                      <a:pPr algn="r" fontAlgn="b"/>
                      <a:r>
                        <a:rPr lang="en-US" sz="2400" b="0" i="0" u="none" strike="noStrike" dirty="0">
                          <a:solidFill>
                            <a:srgbClr val="000000"/>
                          </a:solidFill>
                          <a:effectLst/>
                          <a:latin typeface="Calibri" panose="020F0502020204030204" pitchFamily="34" charset="0"/>
                        </a:rPr>
                        <a:t>AAG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K</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CAG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Q</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GAG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TAG</a:t>
                      </a:r>
                    </a:p>
                  </a:txBody>
                  <a:tcPr marL="9525" marR="9525" marT="9525" marB="0" anchor="b"/>
                </a:tc>
                <a:tc>
                  <a:txBody>
                    <a:bodyPr/>
                    <a:lstStyle/>
                    <a:p>
                      <a:pPr algn="ctr" fontAlgn="b"/>
                      <a:r>
                        <a:rPr lang="en-US" sz="2400" b="1" i="0" u="none" strike="noStrike" dirty="0" smtClean="0">
                          <a:solidFill>
                            <a:srgbClr val="C00000"/>
                          </a:solidFill>
                          <a:effectLst/>
                          <a:latin typeface="Calibri" panose="020F0502020204030204" pitchFamily="34" charset="0"/>
                        </a:rPr>
                        <a:t>Stop</a:t>
                      </a:r>
                      <a:endParaRPr lang="en-US" sz="2400" b="1"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80975">
                <a:tc>
                  <a:txBody>
                    <a:bodyPr/>
                    <a:lstStyle/>
                    <a:p>
                      <a:pPr algn="r" fontAlgn="b"/>
                      <a:r>
                        <a:rPr lang="en-US" sz="2400" b="0" i="0" u="none" strike="noStrike" dirty="0">
                          <a:solidFill>
                            <a:srgbClr val="000000"/>
                          </a:solidFill>
                          <a:effectLst/>
                          <a:latin typeface="Calibri" panose="020F0502020204030204" pitchFamily="34" charset="0"/>
                        </a:rPr>
                        <a:t>AAC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CAC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H</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GAC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D</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TAC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Y</a:t>
                      </a:r>
                    </a:p>
                  </a:txBody>
                  <a:tcPr marL="9525" marR="9525" marT="9525" marB="0" anchor="b"/>
                </a:tc>
                <a:extLst>
                  <a:ext uri="{0D108BD9-81ED-4DB2-BD59-A6C34878D82A}">
                    <a16:rowId xmlns:a16="http://schemas.microsoft.com/office/drawing/2014/main" val="10002"/>
                  </a:ext>
                </a:extLst>
              </a:tr>
              <a:tr h="180975">
                <a:tc>
                  <a:txBody>
                    <a:bodyPr/>
                    <a:lstStyle/>
                    <a:p>
                      <a:pPr algn="r" fontAlgn="b"/>
                      <a:r>
                        <a:rPr lang="en-US" sz="2400" b="0" i="0" u="none" strike="noStrike" dirty="0">
                          <a:solidFill>
                            <a:srgbClr val="000000"/>
                          </a:solidFill>
                          <a:effectLst/>
                          <a:latin typeface="Calibri" panose="020F0502020204030204" pitchFamily="34" charset="0"/>
                        </a:rPr>
                        <a:t>AAT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CAT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H</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GAT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D</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TAT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Y</a:t>
                      </a:r>
                    </a:p>
                  </a:txBody>
                  <a:tcPr marL="9525" marR="9525" marT="9525" marB="0" anchor="b"/>
                </a:tc>
                <a:extLst>
                  <a:ext uri="{0D108BD9-81ED-4DB2-BD59-A6C34878D82A}">
                    <a16:rowId xmlns:a16="http://schemas.microsoft.com/office/drawing/2014/main" val="10003"/>
                  </a:ext>
                </a:extLst>
              </a:tr>
              <a:tr h="180975">
                <a:tc>
                  <a:txBody>
                    <a:bodyPr/>
                    <a:lstStyle/>
                    <a:p>
                      <a:pPr algn="r" fontAlgn="b"/>
                      <a:r>
                        <a:rPr lang="en-US" sz="2400" b="0" i="0" u="none" strike="noStrike" dirty="0">
                          <a:solidFill>
                            <a:srgbClr val="000000"/>
                          </a:solidFill>
                          <a:effectLst/>
                          <a:latin typeface="Calibri" panose="020F0502020204030204" pitchFamily="34" charset="0"/>
                        </a:rPr>
                        <a:t>ACA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CCA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GCA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TCA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extLst>
                  <a:ext uri="{0D108BD9-81ED-4DB2-BD59-A6C34878D82A}">
                    <a16:rowId xmlns:a16="http://schemas.microsoft.com/office/drawing/2014/main" val="10004"/>
                  </a:ext>
                </a:extLst>
              </a:tr>
              <a:tr h="180975">
                <a:tc>
                  <a:txBody>
                    <a:bodyPr/>
                    <a:lstStyle/>
                    <a:p>
                      <a:pPr algn="r" fontAlgn="b"/>
                      <a:r>
                        <a:rPr lang="en-US" sz="2400" b="0" i="0" u="none" strike="noStrike" dirty="0">
                          <a:solidFill>
                            <a:srgbClr val="000000"/>
                          </a:solidFill>
                          <a:effectLst/>
                          <a:latin typeface="Calibri" panose="020F0502020204030204" pitchFamily="34" charset="0"/>
                        </a:rPr>
                        <a:t>ACG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CCG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GCG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TCG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extLst>
                  <a:ext uri="{0D108BD9-81ED-4DB2-BD59-A6C34878D82A}">
                    <a16:rowId xmlns:a16="http://schemas.microsoft.com/office/drawing/2014/main" val="10005"/>
                  </a:ext>
                </a:extLst>
              </a:tr>
              <a:tr h="180975">
                <a:tc>
                  <a:txBody>
                    <a:bodyPr/>
                    <a:lstStyle/>
                    <a:p>
                      <a:pPr algn="r" fontAlgn="b"/>
                      <a:r>
                        <a:rPr lang="en-US" sz="2400" b="0" i="0" u="none" strike="noStrike" dirty="0">
                          <a:solidFill>
                            <a:srgbClr val="000000"/>
                          </a:solidFill>
                          <a:effectLst/>
                          <a:latin typeface="Calibri" panose="020F0502020204030204" pitchFamily="34" charset="0"/>
                        </a:rPr>
                        <a:t>ACC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CCC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GCC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TCC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extLst>
                  <a:ext uri="{0D108BD9-81ED-4DB2-BD59-A6C34878D82A}">
                    <a16:rowId xmlns:a16="http://schemas.microsoft.com/office/drawing/2014/main" val="10006"/>
                  </a:ext>
                </a:extLst>
              </a:tr>
              <a:tr h="180975">
                <a:tc>
                  <a:txBody>
                    <a:bodyPr/>
                    <a:lstStyle/>
                    <a:p>
                      <a:pPr algn="r" fontAlgn="b"/>
                      <a:r>
                        <a:rPr lang="en-US" sz="2400" b="0" i="0" u="none" strike="noStrike" dirty="0">
                          <a:solidFill>
                            <a:srgbClr val="000000"/>
                          </a:solidFill>
                          <a:effectLst/>
                          <a:latin typeface="Calibri" panose="020F0502020204030204" pitchFamily="34" charset="0"/>
                        </a:rPr>
                        <a:t>ACT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CCT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GCT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TCT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extLst>
                  <a:ext uri="{0D108BD9-81ED-4DB2-BD59-A6C34878D82A}">
                    <a16:rowId xmlns:a16="http://schemas.microsoft.com/office/drawing/2014/main" val="10007"/>
                  </a:ext>
                </a:extLst>
              </a:tr>
              <a:tr h="180975">
                <a:tc>
                  <a:txBody>
                    <a:bodyPr/>
                    <a:lstStyle/>
                    <a:p>
                      <a:pPr algn="r" fontAlgn="b"/>
                      <a:r>
                        <a:rPr lang="en-US" sz="2400" b="0" i="0" u="none" strike="noStrike" dirty="0">
                          <a:solidFill>
                            <a:srgbClr val="000000"/>
                          </a:solidFill>
                          <a:effectLst/>
                          <a:latin typeface="Calibri" panose="020F0502020204030204" pitchFamily="34" charset="0"/>
                        </a:rPr>
                        <a:t>AGA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CGA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GGA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G</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TGA</a:t>
                      </a:r>
                    </a:p>
                  </a:txBody>
                  <a:tcPr marL="9525" marR="9525" marT="9525" marB="0" anchor="b"/>
                </a:tc>
                <a:tc>
                  <a:txBody>
                    <a:bodyPr/>
                    <a:lstStyle/>
                    <a:p>
                      <a:pPr algn="ctr" fontAlgn="b"/>
                      <a:r>
                        <a:rPr lang="en-US" sz="2400" b="1" i="0" u="none" strike="noStrike" dirty="0" smtClean="0">
                          <a:solidFill>
                            <a:srgbClr val="C00000"/>
                          </a:solidFill>
                          <a:effectLst/>
                          <a:latin typeface="Calibri" panose="020F0502020204030204" pitchFamily="34" charset="0"/>
                        </a:rPr>
                        <a:t>Stop</a:t>
                      </a:r>
                      <a:endParaRPr lang="en-US" sz="2400" b="1"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180975">
                <a:tc>
                  <a:txBody>
                    <a:bodyPr/>
                    <a:lstStyle/>
                    <a:p>
                      <a:pPr algn="r" fontAlgn="b"/>
                      <a:r>
                        <a:rPr lang="en-US" sz="2400" b="0" i="0" u="none" strike="noStrike" dirty="0">
                          <a:solidFill>
                            <a:srgbClr val="000000"/>
                          </a:solidFill>
                          <a:effectLst/>
                          <a:latin typeface="Calibri" panose="020F0502020204030204" pitchFamily="34" charset="0"/>
                        </a:rPr>
                        <a:t>AGG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CGG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GGG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G</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TGG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W</a:t>
                      </a:r>
                    </a:p>
                  </a:txBody>
                  <a:tcPr marL="9525" marR="9525" marT="9525" marB="0" anchor="b"/>
                </a:tc>
                <a:extLst>
                  <a:ext uri="{0D108BD9-81ED-4DB2-BD59-A6C34878D82A}">
                    <a16:rowId xmlns:a16="http://schemas.microsoft.com/office/drawing/2014/main" val="10009"/>
                  </a:ext>
                </a:extLst>
              </a:tr>
              <a:tr h="180975">
                <a:tc>
                  <a:txBody>
                    <a:bodyPr/>
                    <a:lstStyle/>
                    <a:p>
                      <a:pPr algn="r" fontAlgn="b"/>
                      <a:r>
                        <a:rPr lang="en-US" sz="2400" b="0" i="0" u="none" strike="noStrike" dirty="0">
                          <a:solidFill>
                            <a:srgbClr val="000000"/>
                          </a:solidFill>
                          <a:effectLst/>
                          <a:latin typeface="Calibri" panose="020F0502020204030204" pitchFamily="34" charset="0"/>
                        </a:rPr>
                        <a:t>AGC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CGC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GGC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G</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TGC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C</a:t>
                      </a:r>
                    </a:p>
                  </a:txBody>
                  <a:tcPr marL="9525" marR="9525" marT="9525" marB="0" anchor="b"/>
                </a:tc>
                <a:extLst>
                  <a:ext uri="{0D108BD9-81ED-4DB2-BD59-A6C34878D82A}">
                    <a16:rowId xmlns:a16="http://schemas.microsoft.com/office/drawing/2014/main" val="10010"/>
                  </a:ext>
                </a:extLst>
              </a:tr>
              <a:tr h="180975">
                <a:tc>
                  <a:txBody>
                    <a:bodyPr/>
                    <a:lstStyle/>
                    <a:p>
                      <a:pPr algn="r" fontAlgn="b"/>
                      <a:r>
                        <a:rPr lang="en-US" sz="2400" b="0" i="0" u="none" strike="noStrike" dirty="0">
                          <a:solidFill>
                            <a:srgbClr val="000000"/>
                          </a:solidFill>
                          <a:effectLst/>
                          <a:latin typeface="Calibri" panose="020F0502020204030204" pitchFamily="34" charset="0"/>
                        </a:rPr>
                        <a:t>AGT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CGT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GGT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G</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TGT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C</a:t>
                      </a:r>
                    </a:p>
                  </a:txBody>
                  <a:tcPr marL="9525" marR="9525" marT="9525" marB="0" anchor="b"/>
                </a:tc>
                <a:extLst>
                  <a:ext uri="{0D108BD9-81ED-4DB2-BD59-A6C34878D82A}">
                    <a16:rowId xmlns:a16="http://schemas.microsoft.com/office/drawing/2014/main" val="10011"/>
                  </a:ext>
                </a:extLst>
              </a:tr>
              <a:tr h="180975">
                <a:tc>
                  <a:txBody>
                    <a:bodyPr/>
                    <a:lstStyle/>
                    <a:p>
                      <a:pPr algn="r" fontAlgn="b"/>
                      <a:r>
                        <a:rPr lang="en-US" sz="2400" b="0" i="0" u="none" strike="noStrike" dirty="0">
                          <a:solidFill>
                            <a:srgbClr val="000000"/>
                          </a:solidFill>
                          <a:effectLst/>
                          <a:latin typeface="Calibri" panose="020F0502020204030204" pitchFamily="34" charset="0"/>
                        </a:rPr>
                        <a:t>ATA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CTA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GTA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V</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TTA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extLst>
                  <a:ext uri="{0D108BD9-81ED-4DB2-BD59-A6C34878D82A}">
                    <a16:rowId xmlns:a16="http://schemas.microsoft.com/office/drawing/2014/main" val="10012"/>
                  </a:ext>
                </a:extLst>
              </a:tr>
              <a:tr h="180975">
                <a:tc>
                  <a:txBody>
                    <a:bodyPr/>
                    <a:lstStyle/>
                    <a:p>
                      <a:pPr algn="r" fontAlgn="b"/>
                      <a:r>
                        <a:rPr lang="en-US" sz="2400" b="1" i="0" u="none" strike="noStrike" dirty="0">
                          <a:solidFill>
                            <a:srgbClr val="C00000"/>
                          </a:solidFill>
                          <a:effectLst/>
                          <a:latin typeface="Calibri" panose="020F0502020204030204" pitchFamily="34" charset="0"/>
                        </a:rPr>
                        <a:t>ATG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M</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CTG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GTG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V</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TTG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extLst>
                  <a:ext uri="{0D108BD9-81ED-4DB2-BD59-A6C34878D82A}">
                    <a16:rowId xmlns:a16="http://schemas.microsoft.com/office/drawing/2014/main" val="10013"/>
                  </a:ext>
                </a:extLst>
              </a:tr>
              <a:tr h="180975">
                <a:tc>
                  <a:txBody>
                    <a:bodyPr/>
                    <a:lstStyle/>
                    <a:p>
                      <a:pPr algn="r" fontAlgn="b"/>
                      <a:r>
                        <a:rPr lang="en-US" sz="2400" b="0" i="0" u="none" strike="noStrike" dirty="0">
                          <a:solidFill>
                            <a:srgbClr val="000000"/>
                          </a:solidFill>
                          <a:effectLst/>
                          <a:latin typeface="Calibri" panose="020F0502020204030204" pitchFamily="34" charset="0"/>
                        </a:rPr>
                        <a:t>ATC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CTC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GTC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V</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TTC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b"/>
                </a:tc>
                <a:extLst>
                  <a:ext uri="{0D108BD9-81ED-4DB2-BD59-A6C34878D82A}">
                    <a16:rowId xmlns:a16="http://schemas.microsoft.com/office/drawing/2014/main" val="10014"/>
                  </a:ext>
                </a:extLst>
              </a:tr>
              <a:tr h="180975">
                <a:tc>
                  <a:txBody>
                    <a:bodyPr/>
                    <a:lstStyle/>
                    <a:p>
                      <a:pPr algn="r" fontAlgn="b"/>
                      <a:r>
                        <a:rPr lang="en-US" sz="2400" b="0" i="0" u="none" strike="noStrike" dirty="0">
                          <a:solidFill>
                            <a:srgbClr val="000000"/>
                          </a:solidFill>
                          <a:effectLst/>
                          <a:latin typeface="Calibri" panose="020F0502020204030204" pitchFamily="34" charset="0"/>
                        </a:rPr>
                        <a:t>ATT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CTT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GTT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V</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TTT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b"/>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0718228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7450" y="93551"/>
            <a:ext cx="8686800" cy="1143000"/>
          </a:xfrm>
        </p:spPr>
        <p:txBody>
          <a:bodyPr>
            <a:normAutofit/>
          </a:bodyPr>
          <a:lstStyle/>
          <a:p>
            <a:r>
              <a:rPr lang="ru-RU" dirty="0" smtClean="0"/>
              <a:t>Так рибосомы делают белки</a:t>
            </a:r>
            <a:endParaRPr lang="ru-RU" dirty="0"/>
          </a:p>
        </p:txBody>
      </p:sp>
      <p:sp>
        <p:nvSpPr>
          <p:cNvPr id="3" name="Номер слайда 2"/>
          <p:cNvSpPr>
            <a:spLocks noGrp="1"/>
          </p:cNvSpPr>
          <p:nvPr>
            <p:ph type="sldNum" sz="quarter" idx="12"/>
          </p:nvPr>
        </p:nvSpPr>
        <p:spPr>
          <a:xfrm>
            <a:off x="6784030" y="6492875"/>
            <a:ext cx="2133600" cy="365125"/>
          </a:xfrm>
        </p:spPr>
        <p:txBody>
          <a:bodyPr/>
          <a:lstStyle/>
          <a:p>
            <a:fld id="{51B0424B-BA00-4C1D-946A-CCF19F3E8C64}" type="slidenum">
              <a:rPr lang="ru-RU" smtClean="0"/>
              <a:pPr/>
              <a:t>52</a:t>
            </a:fld>
            <a:endParaRPr lang="ru-RU"/>
          </a:p>
        </p:txBody>
      </p:sp>
      <p:grpSp>
        <p:nvGrpSpPr>
          <p:cNvPr id="9" name="Группа 8"/>
          <p:cNvGrpSpPr/>
          <p:nvPr/>
        </p:nvGrpSpPr>
        <p:grpSpPr>
          <a:xfrm>
            <a:off x="1505575" y="1408112"/>
            <a:ext cx="6231090" cy="5130800"/>
            <a:chOff x="1505575" y="1408112"/>
            <a:chExt cx="6231090" cy="5130800"/>
          </a:xfrm>
        </p:grpSpPr>
        <p:pic>
          <p:nvPicPr>
            <p:cNvPr id="5" name="Рисунок 4"/>
            <p:cNvPicPr>
              <a:picLocks noChangeAspect="1"/>
            </p:cNvPicPr>
            <p:nvPr/>
          </p:nvPicPr>
          <p:blipFill>
            <a:blip r:embed="rId2"/>
            <a:stretch>
              <a:fillRect/>
            </a:stretch>
          </p:blipFill>
          <p:spPr>
            <a:xfrm>
              <a:off x="1505575" y="1408112"/>
              <a:ext cx="6114425" cy="5130800"/>
            </a:xfrm>
            <a:prstGeom prst="rect">
              <a:avLst/>
            </a:prstGeom>
          </p:spPr>
        </p:pic>
        <p:sp>
          <p:nvSpPr>
            <p:cNvPr id="4" name="TextBox 3"/>
            <p:cNvSpPr txBox="1"/>
            <p:nvPr/>
          </p:nvSpPr>
          <p:spPr>
            <a:xfrm>
              <a:off x="5369735" y="1569326"/>
              <a:ext cx="2366930" cy="523220"/>
            </a:xfrm>
            <a:prstGeom prst="rect">
              <a:avLst/>
            </a:prstGeom>
            <a:noFill/>
          </p:spPr>
          <p:txBody>
            <a:bodyPr wrap="none" rtlCol="0">
              <a:spAutoFit/>
            </a:bodyPr>
            <a:lstStyle/>
            <a:p>
              <a:r>
                <a:rPr lang="ru-RU" sz="2800" dirty="0" smtClean="0">
                  <a:solidFill>
                    <a:schemeClr val="bg1"/>
                  </a:solidFill>
                </a:rPr>
                <a:t>аминокислота</a:t>
              </a:r>
              <a:endParaRPr lang="ru-RU" sz="2800" dirty="0">
                <a:solidFill>
                  <a:schemeClr val="bg1"/>
                </a:solidFill>
              </a:endParaRPr>
            </a:p>
          </p:txBody>
        </p:sp>
        <p:sp>
          <p:nvSpPr>
            <p:cNvPr id="6" name="TextBox 5"/>
            <p:cNvSpPr txBox="1"/>
            <p:nvPr/>
          </p:nvSpPr>
          <p:spPr>
            <a:xfrm>
              <a:off x="2114080" y="5502870"/>
              <a:ext cx="1032655" cy="523220"/>
            </a:xfrm>
            <a:prstGeom prst="rect">
              <a:avLst/>
            </a:prstGeom>
            <a:noFill/>
          </p:spPr>
          <p:txBody>
            <a:bodyPr wrap="none" rtlCol="0">
              <a:spAutoFit/>
            </a:bodyPr>
            <a:lstStyle/>
            <a:p>
              <a:r>
                <a:rPr lang="ru-RU" sz="2800" dirty="0" err="1" smtClean="0">
                  <a:solidFill>
                    <a:schemeClr val="bg1"/>
                  </a:solidFill>
                </a:rPr>
                <a:t>мРНК</a:t>
              </a:r>
              <a:endParaRPr lang="ru-RU" sz="2800" dirty="0">
                <a:solidFill>
                  <a:schemeClr val="bg1"/>
                </a:solidFill>
              </a:endParaRPr>
            </a:p>
          </p:txBody>
        </p:sp>
        <p:sp>
          <p:nvSpPr>
            <p:cNvPr id="7" name="TextBox 6"/>
            <p:cNvSpPr txBox="1"/>
            <p:nvPr/>
          </p:nvSpPr>
          <p:spPr>
            <a:xfrm rot="1258833">
              <a:off x="2621822" y="1801044"/>
              <a:ext cx="1086003" cy="523220"/>
            </a:xfrm>
            <a:prstGeom prst="rect">
              <a:avLst/>
            </a:prstGeom>
            <a:noFill/>
          </p:spPr>
          <p:txBody>
            <a:bodyPr wrap="none" rtlCol="0">
              <a:spAutoFit/>
            </a:bodyPr>
            <a:lstStyle/>
            <a:p>
              <a:r>
                <a:rPr lang="ru-RU" sz="2800" dirty="0" smtClean="0">
                  <a:solidFill>
                    <a:schemeClr val="bg1"/>
                  </a:solidFill>
                </a:rPr>
                <a:t>белок</a:t>
              </a:r>
              <a:endParaRPr lang="ru-RU" sz="2800" dirty="0">
                <a:solidFill>
                  <a:schemeClr val="bg1"/>
                </a:solidFill>
              </a:endParaRPr>
            </a:p>
          </p:txBody>
        </p:sp>
        <p:sp>
          <p:nvSpPr>
            <p:cNvPr id="8" name="TextBox 7"/>
            <p:cNvSpPr txBox="1"/>
            <p:nvPr/>
          </p:nvSpPr>
          <p:spPr>
            <a:xfrm>
              <a:off x="6138262" y="2867375"/>
              <a:ext cx="930063" cy="523220"/>
            </a:xfrm>
            <a:prstGeom prst="rect">
              <a:avLst/>
            </a:prstGeom>
            <a:noFill/>
          </p:spPr>
          <p:txBody>
            <a:bodyPr wrap="none" rtlCol="0">
              <a:spAutoFit/>
            </a:bodyPr>
            <a:lstStyle/>
            <a:p>
              <a:r>
                <a:rPr lang="ru-RU" sz="2800" dirty="0" err="1">
                  <a:solidFill>
                    <a:schemeClr val="bg1"/>
                  </a:solidFill>
                </a:rPr>
                <a:t>т</a:t>
              </a:r>
              <a:r>
                <a:rPr lang="ru-RU" sz="2800" dirty="0" err="1" smtClean="0">
                  <a:solidFill>
                    <a:schemeClr val="bg1"/>
                  </a:solidFill>
                </a:rPr>
                <a:t>РНК</a:t>
              </a:r>
              <a:endParaRPr lang="ru-RU" sz="2800" dirty="0">
                <a:solidFill>
                  <a:schemeClr val="bg1"/>
                </a:solidFill>
              </a:endParaRPr>
            </a:p>
          </p:txBody>
        </p:sp>
      </p:grpSp>
    </p:spTree>
    <p:extLst>
      <p:ext uri="{BB962C8B-B14F-4D97-AF65-F5344CB8AC3E}">
        <p14:creationId xmlns:p14="http://schemas.microsoft.com/office/powerpoint/2010/main" val="42607933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1923" y="202980"/>
            <a:ext cx="8229600" cy="1728225"/>
          </a:xfrm>
        </p:spPr>
        <p:txBody>
          <a:bodyPr>
            <a:normAutofit fontScale="90000"/>
          </a:bodyPr>
          <a:lstStyle/>
          <a:p>
            <a:pPr algn="l"/>
            <a:r>
              <a:rPr lang="ru-RU" sz="3600" dirty="0" smtClean="0"/>
              <a:t>Ген </a:t>
            </a:r>
            <a:r>
              <a:rPr lang="en-US" sz="3600" dirty="0" smtClean="0"/>
              <a:t>ORF1a </a:t>
            </a:r>
            <a:r>
              <a:rPr lang="ru-RU" sz="3600" dirty="0" smtClean="0"/>
              <a:t>заканчивается стоп-кодоном, как положено. </a:t>
            </a:r>
            <a:br>
              <a:rPr lang="ru-RU" sz="3600" dirty="0" smtClean="0"/>
            </a:br>
            <a:r>
              <a:rPr lang="ru-RU" sz="3600" dirty="0" smtClean="0"/>
              <a:t>Так и транслируется рибосомой человека</a:t>
            </a:r>
            <a:endParaRPr lang="en-US" sz="36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53</a:t>
            </a:fld>
            <a:endParaRPr lang="ru-RU"/>
          </a:p>
        </p:txBody>
      </p:sp>
      <p:grpSp>
        <p:nvGrpSpPr>
          <p:cNvPr id="6" name="Группа 5"/>
          <p:cNvGrpSpPr/>
          <p:nvPr/>
        </p:nvGrpSpPr>
        <p:grpSpPr>
          <a:xfrm>
            <a:off x="309045" y="1931709"/>
            <a:ext cx="7559048" cy="3686274"/>
            <a:chOff x="60952" y="2866053"/>
            <a:chExt cx="7559048" cy="3686274"/>
          </a:xfrm>
        </p:grpSpPr>
        <p:pic>
          <p:nvPicPr>
            <p:cNvPr id="5" name="Рисунок 4"/>
            <p:cNvPicPr>
              <a:picLocks noChangeAspect="1"/>
            </p:cNvPicPr>
            <p:nvPr/>
          </p:nvPicPr>
          <p:blipFill>
            <a:blip r:embed="rId2"/>
            <a:stretch>
              <a:fillRect/>
            </a:stretch>
          </p:blipFill>
          <p:spPr>
            <a:xfrm>
              <a:off x="1352941" y="2866053"/>
              <a:ext cx="6267059" cy="3686274"/>
            </a:xfrm>
            <a:prstGeom prst="rect">
              <a:avLst/>
            </a:prstGeom>
          </p:spPr>
        </p:pic>
        <p:sp>
          <p:nvSpPr>
            <p:cNvPr id="3" name="Выноска 1 2"/>
            <p:cNvSpPr/>
            <p:nvPr/>
          </p:nvSpPr>
          <p:spPr>
            <a:xfrm>
              <a:off x="78615" y="5080415"/>
              <a:ext cx="914400" cy="348045"/>
            </a:xfrm>
            <a:prstGeom prst="borderCallout1">
              <a:avLst>
                <a:gd name="adj1" fmla="val 47083"/>
                <a:gd name="adj2" fmla="val 95589"/>
                <a:gd name="adj3" fmla="val 45531"/>
                <a:gd name="adj4" fmla="val 1440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ORF1a</a:t>
              </a:r>
              <a:endParaRPr lang="en-US" dirty="0"/>
            </a:p>
          </p:txBody>
        </p:sp>
        <p:sp>
          <p:nvSpPr>
            <p:cNvPr id="7" name="Выноска 1 6"/>
            <p:cNvSpPr/>
            <p:nvPr/>
          </p:nvSpPr>
          <p:spPr>
            <a:xfrm>
              <a:off x="60952" y="3979798"/>
              <a:ext cx="914400" cy="348045"/>
            </a:xfrm>
            <a:prstGeom prst="borderCallout1">
              <a:avLst>
                <a:gd name="adj1" fmla="val 47083"/>
                <a:gd name="adj2" fmla="val 95589"/>
                <a:gd name="adj3" fmla="val 45531"/>
                <a:gd name="adj4" fmla="val 1440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ORF1ab</a:t>
              </a:r>
              <a:endParaRPr lang="en-US" dirty="0"/>
            </a:p>
          </p:txBody>
        </p:sp>
      </p:grpSp>
      <p:sp>
        <p:nvSpPr>
          <p:cNvPr id="8" name="Заголовок 1"/>
          <p:cNvSpPr txBox="1">
            <a:spLocks/>
          </p:cNvSpPr>
          <p:nvPr/>
        </p:nvSpPr>
        <p:spPr>
          <a:xfrm>
            <a:off x="439483" y="5733300"/>
            <a:ext cx="8229600" cy="75257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600" dirty="0" smtClean="0"/>
              <a:t>Как же транслируется ген </a:t>
            </a:r>
            <a:r>
              <a:rPr lang="en-US" sz="3600" dirty="0" smtClean="0"/>
              <a:t>ORF1ab</a:t>
            </a:r>
            <a:r>
              <a:rPr lang="ru-RU" sz="3600" dirty="0" smtClean="0"/>
              <a:t>???</a:t>
            </a:r>
            <a:endParaRPr lang="en-US" sz="3600" dirty="0"/>
          </a:p>
        </p:txBody>
      </p:sp>
    </p:spTree>
    <p:extLst>
      <p:ext uri="{BB962C8B-B14F-4D97-AF65-F5344CB8AC3E}">
        <p14:creationId xmlns:p14="http://schemas.microsoft.com/office/powerpoint/2010/main" val="26865133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9242"/>
            <a:ext cx="9144000" cy="1708343"/>
          </a:xfrm>
        </p:spPr>
        <p:txBody>
          <a:bodyPr>
            <a:normAutofit fontScale="90000"/>
          </a:bodyPr>
          <a:lstStyle/>
          <a:p>
            <a:pPr algn="l"/>
            <a:r>
              <a:rPr lang="ru-RU" sz="3600" dirty="0" smtClean="0"/>
              <a:t>Не бывает правил без исключений!</a:t>
            </a:r>
            <a:r>
              <a:rPr lang="en-US" sz="3600" dirty="0" smtClean="0"/>
              <a:t/>
            </a:r>
            <a:br>
              <a:rPr lang="en-US" sz="3600" dirty="0" smtClean="0"/>
            </a:br>
            <a:r>
              <a:rPr lang="ru-RU" sz="2700" u="sng" dirty="0" smtClean="0"/>
              <a:t>Программируемый</a:t>
            </a:r>
            <a:r>
              <a:rPr lang="ru-RU" sz="2700" dirty="0" smtClean="0"/>
              <a:t> </a:t>
            </a:r>
            <a:r>
              <a:rPr lang="ru-RU" sz="2700" dirty="0" err="1" smtClean="0"/>
              <a:t>рибосомный</a:t>
            </a:r>
            <a:r>
              <a:rPr lang="ru-RU" sz="2700" dirty="0" smtClean="0"/>
              <a:t> сдвиг. </a:t>
            </a:r>
            <a:br>
              <a:rPr lang="ru-RU" sz="2700" dirty="0" smtClean="0"/>
            </a:br>
            <a:r>
              <a:rPr lang="ru-RU" sz="2700" dirty="0" smtClean="0"/>
              <a:t>Рибосома останавливается из-за шпильки на РНК</a:t>
            </a:r>
            <a:br>
              <a:rPr lang="ru-RU" sz="2700" dirty="0" smtClean="0"/>
            </a:br>
            <a:r>
              <a:rPr lang="ru-RU" sz="2700" dirty="0" smtClean="0"/>
              <a:t> и </a:t>
            </a:r>
            <a:r>
              <a:rPr lang="en-US" sz="2700" dirty="0" smtClean="0"/>
              <a:t>slippery sequence</a:t>
            </a:r>
            <a:r>
              <a:rPr lang="ru-RU" sz="2700" dirty="0" smtClean="0"/>
              <a:t>. Отскакивает на ОДИН нуклеотид(букву).</a:t>
            </a:r>
            <a:r>
              <a:rPr lang="en-US" sz="2700" dirty="0" smtClean="0"/>
              <a:t> </a:t>
            </a:r>
            <a:r>
              <a:rPr lang="ru-RU" sz="2700" dirty="0" smtClean="0"/>
              <a:t>И продолжает синтез белка</a:t>
            </a:r>
            <a:endParaRPr lang="en-US" sz="31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54</a:t>
            </a:fld>
            <a:endParaRPr lang="ru-RU"/>
          </a:p>
        </p:txBody>
      </p:sp>
      <p:sp>
        <p:nvSpPr>
          <p:cNvPr id="8" name="Заголовок 1"/>
          <p:cNvSpPr txBox="1">
            <a:spLocks/>
          </p:cNvSpPr>
          <p:nvPr/>
        </p:nvSpPr>
        <p:spPr>
          <a:xfrm>
            <a:off x="439483" y="5733300"/>
            <a:ext cx="8229600" cy="75257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p>
        </p:txBody>
      </p:sp>
      <p:sp>
        <p:nvSpPr>
          <p:cNvPr id="9" name="AutoShape 4" descr="Image result for frameshif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4" descr="Image result for frameshifting S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30" y="2008015"/>
            <a:ext cx="4877435" cy="18700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6" descr="Image result for frameshifting SARS"/>
          <p:cNvPicPr>
            <a:picLocks noChangeAspect="1" noChangeArrowheads="1"/>
          </p:cNvPicPr>
          <p:nvPr/>
        </p:nvPicPr>
        <p:blipFill rotWithShape="1">
          <a:blip r:embed="rId3">
            <a:extLst>
              <a:ext uri="{28A0092B-C50C-407E-A947-70E740481C1C}">
                <a14:useLocalDpi xmlns:a14="http://schemas.microsoft.com/office/drawing/2010/main" val="0"/>
              </a:ext>
            </a:extLst>
          </a:blip>
          <a:srcRect l="-1" r="43138"/>
          <a:stretch/>
        </p:blipFill>
        <p:spPr bwMode="auto">
          <a:xfrm>
            <a:off x="5455315" y="2030514"/>
            <a:ext cx="3226020" cy="42275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frameshif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815" y="4235505"/>
            <a:ext cx="2512472" cy="23728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734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086295"/>
            <a:ext cx="8229600" cy="1090929"/>
          </a:xfrm>
        </p:spPr>
        <p:txBody>
          <a:bodyPr>
            <a:noAutofit/>
          </a:bodyPr>
          <a:lstStyle/>
          <a:p>
            <a:pPr algn="l"/>
            <a:r>
              <a:rPr lang="ru-RU" sz="2800" dirty="0" smtClean="0"/>
              <a:t>Продукты генов </a:t>
            </a:r>
            <a:r>
              <a:rPr lang="en-US" sz="2800" dirty="0" smtClean="0"/>
              <a:t>ORF1ab </a:t>
            </a:r>
            <a:r>
              <a:rPr lang="ru-RU" sz="2800" dirty="0" smtClean="0"/>
              <a:t>и </a:t>
            </a:r>
            <a:r>
              <a:rPr lang="en-US" sz="2800" dirty="0" smtClean="0"/>
              <a:t>ORF1a</a:t>
            </a:r>
            <a:r>
              <a:rPr lang="ru-RU" sz="2800" dirty="0" smtClean="0"/>
              <a:t> - </a:t>
            </a:r>
            <a:r>
              <a:rPr lang="ru-RU" sz="2800" dirty="0"/>
              <a:t>Большие белки – </a:t>
            </a:r>
            <a:r>
              <a:rPr lang="ru-RU" sz="2800" dirty="0" err="1"/>
              <a:t>полипротеины</a:t>
            </a:r>
            <a:r>
              <a:rPr lang="ru-RU" sz="2800" dirty="0" smtClean="0"/>
              <a:t>. </a:t>
            </a:r>
            <a:r>
              <a:rPr lang="ru-RU" sz="1800" dirty="0" smtClean="0"/>
              <a:t>См. след слайд</a:t>
            </a:r>
            <a:endParaRPr lang="ru-RU" sz="2800"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55</a:t>
            </a:fld>
            <a:endParaRPr lang="ru-RU"/>
          </a:p>
        </p:txBody>
      </p:sp>
      <p:sp>
        <p:nvSpPr>
          <p:cNvPr id="5" name="TextBox 4"/>
          <p:cNvSpPr txBox="1"/>
          <p:nvPr/>
        </p:nvSpPr>
        <p:spPr>
          <a:xfrm>
            <a:off x="616285" y="2507280"/>
            <a:ext cx="8410695" cy="800219"/>
          </a:xfrm>
          <a:prstGeom prst="rect">
            <a:avLst/>
          </a:prstGeom>
          <a:noFill/>
        </p:spPr>
        <p:txBody>
          <a:bodyPr wrap="square" rtlCol="0">
            <a:spAutoFit/>
          </a:bodyPr>
          <a:lstStyle/>
          <a:p>
            <a:endParaRPr lang="ru-RU" dirty="0"/>
          </a:p>
          <a:p>
            <a:r>
              <a:rPr lang="ru-RU" sz="2800" dirty="0" smtClean="0"/>
              <a:t>Они сами себя разрезают на отдельные белки</a:t>
            </a:r>
            <a:endParaRPr lang="en-US" sz="2800" dirty="0"/>
          </a:p>
        </p:txBody>
      </p:sp>
    </p:spTree>
    <p:extLst>
      <p:ext uri="{BB962C8B-B14F-4D97-AF65-F5344CB8AC3E}">
        <p14:creationId xmlns:p14="http://schemas.microsoft.com/office/powerpoint/2010/main" val="3633124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56</a:t>
            </a:fld>
            <a:endParaRPr lang="ru-RU"/>
          </a:p>
        </p:txBody>
      </p:sp>
      <p:pic>
        <p:nvPicPr>
          <p:cNvPr id="3" name="Picture 10" descr="Image result for polyprotein S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55" y="182561"/>
            <a:ext cx="8498806" cy="635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1740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2822"/>
          </a:xfrm>
        </p:spPr>
        <p:txBody>
          <a:bodyPr>
            <a:normAutofit fontScale="90000"/>
          </a:bodyPr>
          <a:lstStyle/>
          <a:p>
            <a:r>
              <a:rPr lang="ru-RU" dirty="0" smtClean="0"/>
              <a:t>Функции некоторых ранних белков</a:t>
            </a:r>
            <a:endParaRPr lang="en-US" dirty="0"/>
          </a:p>
        </p:txBody>
      </p:sp>
      <p:graphicFrame>
        <p:nvGraphicFramePr>
          <p:cNvPr id="5" name="Объект 4"/>
          <p:cNvGraphicFramePr>
            <a:graphicFrameLocks noGrp="1"/>
          </p:cNvGraphicFramePr>
          <p:nvPr>
            <p:ph idx="1"/>
            <p:extLst/>
          </p:nvPr>
        </p:nvGraphicFramePr>
        <p:xfrm>
          <a:off x="117020" y="710325"/>
          <a:ext cx="8998020" cy="5752670"/>
        </p:xfrm>
        <a:graphic>
          <a:graphicData uri="http://schemas.openxmlformats.org/drawingml/2006/table">
            <a:tbl>
              <a:tblPr firstRow="1" bandRow="1"/>
              <a:tblGrid>
                <a:gridCol w="1144588">
                  <a:extLst>
                    <a:ext uri="{9D8B030D-6E8A-4147-A177-3AD203B41FA5}">
                      <a16:colId xmlns:a16="http://schemas.microsoft.com/office/drawing/2014/main" val="586344044"/>
                    </a:ext>
                  </a:extLst>
                </a:gridCol>
                <a:gridCol w="1286177">
                  <a:extLst>
                    <a:ext uri="{9D8B030D-6E8A-4147-A177-3AD203B41FA5}">
                      <a16:colId xmlns:a16="http://schemas.microsoft.com/office/drawing/2014/main" val="3636672779"/>
                    </a:ext>
                  </a:extLst>
                </a:gridCol>
                <a:gridCol w="6567255">
                  <a:extLst>
                    <a:ext uri="{9D8B030D-6E8A-4147-A177-3AD203B41FA5}">
                      <a16:colId xmlns:a16="http://schemas.microsoft.com/office/drawing/2014/main" val="493638716"/>
                    </a:ext>
                  </a:extLst>
                </a:gridCol>
              </a:tblGrid>
              <a:tr h="370840">
                <a:tc>
                  <a:txBody>
                    <a:bodyPr/>
                    <a:lstStyle/>
                    <a:p>
                      <a:pPr algn="l" fontAlgn="t"/>
                      <a:r>
                        <a:rPr lang="en-US" sz="2400" b="0" i="0" u="none" strike="noStrike" dirty="0">
                          <a:solidFill>
                            <a:srgbClr val="333333"/>
                          </a:solidFill>
                          <a:effectLst/>
                          <a:latin typeface="Segoe UI" panose="020B0502040204020203" pitchFamily="34" charset="0"/>
                        </a:rPr>
                        <a:t>Name</a:t>
                      </a:r>
                    </a:p>
                  </a:txBody>
                  <a:tcPr marL="6350" marR="6350" marT="6350" marB="0"/>
                </a:tc>
                <a:tc>
                  <a:txBody>
                    <a:bodyPr/>
                    <a:lstStyle/>
                    <a:p>
                      <a:pPr algn="l" fontAlgn="t"/>
                      <a:r>
                        <a:rPr lang="ru-RU" sz="2400" b="0" i="0" u="none" strike="noStrike" dirty="0" smtClean="0">
                          <a:solidFill>
                            <a:srgbClr val="333333"/>
                          </a:solidFill>
                          <a:effectLst/>
                          <a:latin typeface="Segoe UI" panose="020B0502040204020203" pitchFamily="34" charset="0"/>
                        </a:rPr>
                        <a:t>Число а/к</a:t>
                      </a:r>
                      <a:endParaRPr lang="en-US" sz="2400" b="0" i="0" u="none" strike="noStrike" dirty="0">
                        <a:solidFill>
                          <a:srgbClr val="333333"/>
                        </a:solidFill>
                        <a:effectLst/>
                        <a:latin typeface="Segoe UI" panose="020B0502040204020203" pitchFamily="34" charset="0"/>
                      </a:endParaRP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зачем нужен</a:t>
                      </a:r>
                    </a:p>
                  </a:txBody>
                  <a:tcPr marL="6350" marR="6350" marT="6350" marB="0"/>
                </a:tc>
                <a:extLst>
                  <a:ext uri="{0D108BD9-81ED-4DB2-BD59-A6C34878D82A}">
                    <a16:rowId xmlns:a16="http://schemas.microsoft.com/office/drawing/2014/main" val="156105552"/>
                  </a:ext>
                </a:extLst>
              </a:tr>
              <a:tr h="675035">
                <a:tc>
                  <a:txBody>
                    <a:bodyPr/>
                    <a:lstStyle/>
                    <a:p>
                      <a:pPr algn="l" fontAlgn="t"/>
                      <a:r>
                        <a:rPr lang="en-US" sz="2400" b="0" i="0" u="none" strike="noStrike" dirty="0">
                          <a:solidFill>
                            <a:srgbClr val="333333"/>
                          </a:solidFill>
                          <a:effectLst/>
                          <a:latin typeface="Segoe UI" panose="020B0502040204020203" pitchFamily="34" charset="0"/>
                        </a:rPr>
                        <a:t>NSP1</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180</a:t>
                      </a:r>
                    </a:p>
                  </a:txBody>
                  <a:tcPr marL="6350" marR="6350" marT="6350" marB="0"/>
                </a:tc>
                <a:tc>
                  <a:txBody>
                    <a:bodyPr/>
                    <a:lstStyle/>
                    <a:p>
                      <a:pPr algn="l" fontAlgn="t"/>
                      <a:r>
                        <a:rPr lang="ru-RU" sz="2400" b="0" i="0" u="none" strike="noStrike">
                          <a:solidFill>
                            <a:srgbClr val="333333"/>
                          </a:solidFill>
                          <a:effectLst/>
                          <a:latin typeface="Segoe UI" panose="020B0502040204020203" pitchFamily="34" charset="0"/>
                        </a:rPr>
                        <a:t>Деградирует некоторые хозяйские РНК</a:t>
                      </a:r>
                    </a:p>
                  </a:txBody>
                  <a:tcPr marL="6350" marR="6350" marT="6350" marB="0"/>
                </a:tc>
                <a:extLst>
                  <a:ext uri="{0D108BD9-81ED-4DB2-BD59-A6C34878D82A}">
                    <a16:rowId xmlns:a16="http://schemas.microsoft.com/office/drawing/2014/main" val="2005713942"/>
                  </a:ext>
                </a:extLst>
              </a:tr>
              <a:tr h="614480">
                <a:tc>
                  <a:txBody>
                    <a:bodyPr/>
                    <a:lstStyle/>
                    <a:p>
                      <a:pPr algn="l" fontAlgn="t"/>
                      <a:r>
                        <a:rPr lang="en-US" sz="2400" b="0" i="0" u="none" strike="noStrike" dirty="0">
                          <a:solidFill>
                            <a:srgbClr val="333333"/>
                          </a:solidFill>
                          <a:effectLst/>
                          <a:latin typeface="Segoe UI" panose="020B0502040204020203" pitchFamily="34" charset="0"/>
                        </a:rPr>
                        <a:t>NSP3a</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1945</a:t>
                      </a:r>
                    </a:p>
                  </a:txBody>
                  <a:tcPr marL="6350" marR="6350" marT="6350" marB="0"/>
                </a:tc>
                <a:tc>
                  <a:txBody>
                    <a:bodyPr/>
                    <a:lstStyle/>
                    <a:p>
                      <a:pPr algn="l" fontAlgn="t"/>
                      <a:r>
                        <a:rPr lang="ru-RU" sz="2400" b="0" i="0" u="none" strike="noStrike">
                          <a:solidFill>
                            <a:srgbClr val="333333"/>
                          </a:solidFill>
                          <a:effectLst/>
                          <a:latin typeface="Segoe UI" panose="020B0502040204020203" pitchFamily="34" charset="0"/>
                        </a:rPr>
                        <a:t>Протеиназа, отрезает nsp1, nsp2, nsp3</a:t>
                      </a:r>
                    </a:p>
                  </a:txBody>
                  <a:tcPr marL="6350" marR="6350" marT="6350" marB="0"/>
                </a:tc>
                <a:extLst>
                  <a:ext uri="{0D108BD9-81ED-4DB2-BD59-A6C34878D82A}">
                    <a16:rowId xmlns:a16="http://schemas.microsoft.com/office/drawing/2014/main" val="132863008"/>
                  </a:ext>
                </a:extLst>
              </a:tr>
              <a:tr h="614480">
                <a:tc>
                  <a:txBody>
                    <a:bodyPr/>
                    <a:lstStyle/>
                    <a:p>
                      <a:pPr algn="l" fontAlgn="t"/>
                      <a:r>
                        <a:rPr lang="en-US" sz="2400" b="0" i="0" u="none" strike="noStrike" dirty="0">
                          <a:solidFill>
                            <a:srgbClr val="333333"/>
                          </a:solidFill>
                          <a:effectLst/>
                          <a:latin typeface="Segoe UI" panose="020B0502040204020203" pitchFamily="34" charset="0"/>
                        </a:rPr>
                        <a:t>NSP5a</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306</a:t>
                      </a:r>
                    </a:p>
                  </a:txBody>
                  <a:tcPr marL="6350" marR="6350" marT="6350" marB="0"/>
                </a:tc>
                <a:tc>
                  <a:txBody>
                    <a:bodyPr/>
                    <a:lstStyle/>
                    <a:p>
                      <a:pPr algn="l" fontAlgn="t"/>
                      <a:r>
                        <a:rPr lang="ru-RU" sz="2400" b="0" i="0" u="none" strike="noStrike" dirty="0" err="1">
                          <a:solidFill>
                            <a:srgbClr val="333333"/>
                          </a:solidFill>
                          <a:effectLst/>
                          <a:latin typeface="Segoe UI" panose="020B0502040204020203" pitchFamily="34" charset="0"/>
                        </a:rPr>
                        <a:t>Протеиназа</a:t>
                      </a:r>
                      <a:r>
                        <a:rPr lang="ru-RU" sz="2400" b="0" i="0" u="none" strike="noStrike" dirty="0">
                          <a:solidFill>
                            <a:srgbClr val="333333"/>
                          </a:solidFill>
                          <a:effectLst/>
                          <a:latin typeface="Segoe UI" panose="020B0502040204020203" pitchFamily="34" charset="0"/>
                        </a:rPr>
                        <a:t>, режет </a:t>
                      </a:r>
                      <a:r>
                        <a:rPr lang="ru-RU" sz="2400" b="0" i="0" u="none" strike="noStrike" dirty="0" err="1">
                          <a:solidFill>
                            <a:srgbClr val="333333"/>
                          </a:solidFill>
                          <a:effectLst/>
                          <a:latin typeface="Segoe UI" panose="020B0502040204020203" pitchFamily="34" charset="0"/>
                        </a:rPr>
                        <a:t>полипротеин</a:t>
                      </a:r>
                      <a:r>
                        <a:rPr lang="ru-RU" sz="2400" b="0" i="0" u="none" strike="noStrike" dirty="0">
                          <a:solidFill>
                            <a:srgbClr val="333333"/>
                          </a:solidFill>
                          <a:effectLst/>
                          <a:latin typeface="Segoe UI" panose="020B0502040204020203" pitchFamily="34" charset="0"/>
                        </a:rPr>
                        <a:t> в 11 местах</a:t>
                      </a:r>
                    </a:p>
                  </a:txBody>
                  <a:tcPr marL="6350" marR="6350" marT="6350" marB="0"/>
                </a:tc>
                <a:extLst>
                  <a:ext uri="{0D108BD9-81ED-4DB2-BD59-A6C34878D82A}">
                    <a16:rowId xmlns:a16="http://schemas.microsoft.com/office/drawing/2014/main" val="4170608004"/>
                  </a:ext>
                </a:extLst>
              </a:tr>
              <a:tr h="537670">
                <a:tc>
                  <a:txBody>
                    <a:bodyPr/>
                    <a:lstStyle/>
                    <a:p>
                      <a:pPr algn="l" fontAlgn="t"/>
                      <a:r>
                        <a:rPr lang="en-US" sz="2400" b="0" i="0" u="none" strike="noStrike" dirty="0">
                          <a:solidFill>
                            <a:srgbClr val="333333"/>
                          </a:solidFill>
                          <a:effectLst/>
                          <a:latin typeface="Segoe UI" panose="020B0502040204020203" pitchFamily="34" charset="0"/>
                        </a:rPr>
                        <a:t>NSP8</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198</a:t>
                      </a:r>
                    </a:p>
                  </a:txBody>
                  <a:tcPr marL="6350" marR="6350" marT="6350" marB="0"/>
                </a:tc>
                <a:tc>
                  <a:txBody>
                    <a:bodyPr/>
                    <a:lstStyle/>
                    <a:p>
                      <a:pPr algn="l" fontAlgn="t"/>
                      <a:r>
                        <a:rPr lang="ru-RU" sz="2400" b="0" i="0" u="none" strike="noStrike" dirty="0" smtClean="0">
                          <a:solidFill>
                            <a:srgbClr val="333333"/>
                          </a:solidFill>
                          <a:effectLst/>
                          <a:latin typeface="Segoe UI" panose="020B0502040204020203" pitchFamily="34" charset="0"/>
                        </a:rPr>
                        <a:t>Помогает </a:t>
                      </a:r>
                      <a:r>
                        <a:rPr lang="ru-RU" sz="2400" b="0" i="0" u="none" strike="noStrike" dirty="0">
                          <a:solidFill>
                            <a:srgbClr val="333333"/>
                          </a:solidFill>
                          <a:effectLst/>
                          <a:latin typeface="Segoe UI" panose="020B0502040204020203" pitchFamily="34" charset="0"/>
                        </a:rPr>
                        <a:t>при репликации РНК</a:t>
                      </a:r>
                    </a:p>
                  </a:txBody>
                  <a:tcPr marL="6350" marR="6350" marT="6350" marB="0"/>
                </a:tc>
                <a:extLst>
                  <a:ext uri="{0D108BD9-81ED-4DB2-BD59-A6C34878D82A}">
                    <a16:rowId xmlns:a16="http://schemas.microsoft.com/office/drawing/2014/main" val="1614632222"/>
                  </a:ext>
                </a:extLst>
              </a:tr>
              <a:tr h="537670">
                <a:tc>
                  <a:txBody>
                    <a:bodyPr/>
                    <a:lstStyle/>
                    <a:p>
                      <a:pPr algn="l" fontAlgn="t"/>
                      <a:r>
                        <a:rPr lang="en-US" sz="2400" b="0" i="0" u="none" strike="noStrike" dirty="0">
                          <a:solidFill>
                            <a:srgbClr val="333333"/>
                          </a:solidFill>
                          <a:effectLst/>
                          <a:latin typeface="Segoe UI" panose="020B0502040204020203" pitchFamily="34" charset="0"/>
                        </a:rPr>
                        <a:t>NSP12a</a:t>
                      </a:r>
                    </a:p>
                  </a:txBody>
                  <a:tcPr marL="6350" marR="6350" marT="6350" marB="0"/>
                </a:tc>
                <a:tc>
                  <a:txBody>
                    <a:bodyPr/>
                    <a:lstStyle/>
                    <a:p>
                      <a:pPr algn="l" fontAlgn="t"/>
                      <a:r>
                        <a:rPr lang="ru-RU" sz="2400" b="0" i="0" u="none" strike="noStrike">
                          <a:solidFill>
                            <a:srgbClr val="333333"/>
                          </a:solidFill>
                          <a:effectLst/>
                          <a:latin typeface="Segoe UI" panose="020B0502040204020203" pitchFamily="34" charset="0"/>
                        </a:rPr>
                        <a:t>932</a:t>
                      </a:r>
                    </a:p>
                  </a:txBody>
                  <a:tcPr marL="6350" marR="6350" marT="6350" marB="0"/>
                </a:tc>
                <a:tc>
                  <a:txBody>
                    <a:bodyPr/>
                    <a:lstStyle/>
                    <a:p>
                      <a:pPr algn="l" fontAlgn="t"/>
                      <a:r>
                        <a:rPr lang="ru-RU" sz="2400" b="0" i="0" u="none" strike="noStrike" smtClean="0">
                          <a:solidFill>
                            <a:srgbClr val="333333"/>
                          </a:solidFill>
                          <a:effectLst/>
                          <a:latin typeface="Segoe UI" panose="020B0502040204020203" pitchFamily="34" charset="0"/>
                        </a:rPr>
                        <a:t>Полимераза</a:t>
                      </a:r>
                      <a:r>
                        <a:rPr lang="ru-RU" sz="2400" b="0" i="0" u="none" strike="noStrike" baseline="0" smtClean="0">
                          <a:solidFill>
                            <a:srgbClr val="333333"/>
                          </a:solidFill>
                          <a:effectLst/>
                          <a:latin typeface="Segoe UI" panose="020B0502040204020203" pitchFamily="34" charset="0"/>
                        </a:rPr>
                        <a:t> – по РНК делает комплементарную РНК (</a:t>
                      </a:r>
                      <a:r>
                        <a:rPr lang="en-US" sz="2400" b="0" i="0" u="none" strike="noStrike" smtClean="0">
                          <a:solidFill>
                            <a:srgbClr val="333333"/>
                          </a:solidFill>
                          <a:effectLst/>
                          <a:latin typeface="Segoe UI" panose="020B0502040204020203" pitchFamily="34" charset="0"/>
                        </a:rPr>
                        <a:t>RDRp</a:t>
                      </a:r>
                      <a:r>
                        <a:rPr lang="ru-RU" sz="2400" b="0" i="0" u="none" strike="noStrike" smtClean="0">
                          <a:solidFill>
                            <a:srgbClr val="333333"/>
                          </a:solidFill>
                          <a:effectLst/>
                          <a:latin typeface="Segoe UI" panose="020B0502040204020203" pitchFamily="34" charset="0"/>
                        </a:rPr>
                        <a:t>)</a:t>
                      </a:r>
                      <a:endParaRPr lang="en-US" sz="2400" b="0" i="0" u="none" strike="noStrike" dirty="0">
                        <a:solidFill>
                          <a:srgbClr val="333333"/>
                        </a:solidFill>
                        <a:effectLst/>
                        <a:latin typeface="Segoe UI" panose="020B0502040204020203" pitchFamily="34" charset="0"/>
                      </a:endParaRPr>
                    </a:p>
                  </a:txBody>
                  <a:tcPr marL="6350" marR="6350" marT="6350" marB="0"/>
                </a:tc>
                <a:extLst>
                  <a:ext uri="{0D108BD9-81ED-4DB2-BD59-A6C34878D82A}">
                    <a16:rowId xmlns:a16="http://schemas.microsoft.com/office/drawing/2014/main" val="2220057891"/>
                  </a:ext>
                </a:extLst>
              </a:tr>
              <a:tr h="567900">
                <a:tc>
                  <a:txBody>
                    <a:bodyPr/>
                    <a:lstStyle/>
                    <a:p>
                      <a:pPr algn="l" fontAlgn="t"/>
                      <a:r>
                        <a:rPr lang="en-US" sz="2400" b="0" i="0" u="none" strike="noStrike" dirty="0">
                          <a:solidFill>
                            <a:srgbClr val="333333"/>
                          </a:solidFill>
                          <a:effectLst/>
                          <a:latin typeface="Segoe UI" panose="020B0502040204020203" pitchFamily="34" charset="0"/>
                        </a:rPr>
                        <a:t>NSP13</a:t>
                      </a:r>
                    </a:p>
                  </a:txBody>
                  <a:tcPr marL="6350" marR="6350" marT="6350" marB="0"/>
                </a:tc>
                <a:tc>
                  <a:txBody>
                    <a:bodyPr/>
                    <a:lstStyle/>
                    <a:p>
                      <a:pPr algn="l" fontAlgn="t"/>
                      <a:r>
                        <a:rPr lang="ru-RU" sz="2400" b="0" i="0" u="none" strike="noStrike">
                          <a:solidFill>
                            <a:srgbClr val="333333"/>
                          </a:solidFill>
                          <a:effectLst/>
                          <a:latin typeface="Segoe UI" panose="020B0502040204020203" pitchFamily="34" charset="0"/>
                        </a:rPr>
                        <a:t>601</a:t>
                      </a:r>
                    </a:p>
                  </a:txBody>
                  <a:tcPr marL="6350" marR="6350" marT="6350" marB="0"/>
                </a:tc>
                <a:tc>
                  <a:txBody>
                    <a:bodyPr/>
                    <a:lstStyle/>
                    <a:p>
                      <a:pPr algn="l" fontAlgn="t"/>
                      <a:r>
                        <a:rPr lang="ru-RU" sz="2400" b="0" i="0" u="none" strike="noStrike" dirty="0" err="1" smtClean="0">
                          <a:solidFill>
                            <a:srgbClr val="333333"/>
                          </a:solidFill>
                          <a:effectLst/>
                          <a:latin typeface="Segoe UI" panose="020B0502040204020203" pitchFamily="34" charset="0"/>
                        </a:rPr>
                        <a:t>Хеликаза</a:t>
                      </a:r>
                      <a:r>
                        <a:rPr lang="ru-RU" sz="2400" b="0" i="0" u="none" strike="noStrike" dirty="0" smtClean="0">
                          <a:solidFill>
                            <a:srgbClr val="333333"/>
                          </a:solidFill>
                          <a:effectLst/>
                          <a:latin typeface="Segoe UI" panose="020B0502040204020203" pitchFamily="34" charset="0"/>
                        </a:rPr>
                        <a:t> (расплетает</a:t>
                      </a:r>
                      <a:r>
                        <a:rPr lang="ru-RU" sz="2400" b="0" i="0" u="none" strike="noStrike" baseline="0" dirty="0" smtClean="0">
                          <a:solidFill>
                            <a:srgbClr val="333333"/>
                          </a:solidFill>
                          <a:effectLst/>
                          <a:latin typeface="Segoe UI" panose="020B0502040204020203" pitchFamily="34" charset="0"/>
                        </a:rPr>
                        <a:t> двойную спираль РНК)</a:t>
                      </a:r>
                      <a:endParaRPr lang="ru-RU" sz="2400" b="0" i="0" u="none" strike="noStrike" dirty="0">
                        <a:solidFill>
                          <a:srgbClr val="333333"/>
                        </a:solidFill>
                        <a:effectLst/>
                        <a:latin typeface="Segoe UI" panose="020B0502040204020203" pitchFamily="34" charset="0"/>
                      </a:endParaRPr>
                    </a:p>
                  </a:txBody>
                  <a:tcPr marL="6350" marR="6350" marT="6350" marB="0"/>
                </a:tc>
                <a:extLst>
                  <a:ext uri="{0D108BD9-81ED-4DB2-BD59-A6C34878D82A}">
                    <a16:rowId xmlns:a16="http://schemas.microsoft.com/office/drawing/2014/main" val="1624247081"/>
                  </a:ext>
                </a:extLst>
              </a:tr>
              <a:tr h="669865">
                <a:tc>
                  <a:txBody>
                    <a:bodyPr/>
                    <a:lstStyle/>
                    <a:p>
                      <a:pPr algn="l" fontAlgn="t"/>
                      <a:r>
                        <a:rPr lang="en-US" sz="2400" b="0" i="0" u="none" strike="noStrike" dirty="0">
                          <a:solidFill>
                            <a:srgbClr val="333333"/>
                          </a:solidFill>
                          <a:effectLst/>
                          <a:latin typeface="Segoe UI" panose="020B0502040204020203" pitchFamily="34" charset="0"/>
                        </a:rPr>
                        <a:t>NSP14</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527</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Присоединяет </a:t>
                      </a:r>
                      <a:r>
                        <a:rPr lang="en-US" sz="2400" b="0" i="0" u="none" strike="noStrike" dirty="0">
                          <a:solidFill>
                            <a:srgbClr val="333333"/>
                          </a:solidFill>
                          <a:effectLst/>
                          <a:latin typeface="Segoe UI" panose="020B0502040204020203" pitchFamily="34" charset="0"/>
                        </a:rPr>
                        <a:t>cap </a:t>
                      </a:r>
                      <a:r>
                        <a:rPr lang="ru-RU" sz="2400" b="0" i="0" u="none" strike="noStrike" dirty="0">
                          <a:solidFill>
                            <a:srgbClr val="333333"/>
                          </a:solidFill>
                          <a:effectLst/>
                          <a:latin typeface="Segoe UI" panose="020B0502040204020203" pitchFamily="34" charset="0"/>
                        </a:rPr>
                        <a:t>к РНК</a:t>
                      </a:r>
                    </a:p>
                  </a:txBody>
                  <a:tcPr marL="6350" marR="6350" marT="6350" marB="0"/>
                </a:tc>
                <a:extLst>
                  <a:ext uri="{0D108BD9-81ED-4DB2-BD59-A6C34878D82A}">
                    <a16:rowId xmlns:a16="http://schemas.microsoft.com/office/drawing/2014/main" val="3366935912"/>
                  </a:ext>
                </a:extLst>
              </a:tr>
              <a:tr h="597500">
                <a:tc>
                  <a:txBody>
                    <a:bodyPr/>
                    <a:lstStyle/>
                    <a:p>
                      <a:pPr algn="l" fontAlgn="t"/>
                      <a:r>
                        <a:rPr lang="en-US" sz="2400" b="0" i="0" u="none" strike="noStrike">
                          <a:solidFill>
                            <a:srgbClr val="333333"/>
                          </a:solidFill>
                          <a:effectLst/>
                          <a:latin typeface="Segoe UI" panose="020B0502040204020203" pitchFamily="34" charset="0"/>
                        </a:rPr>
                        <a:t>NSP15a</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346</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Уклонение от защиты хозяйских клеток</a:t>
                      </a:r>
                    </a:p>
                  </a:txBody>
                  <a:tcPr marL="6350" marR="6350" marT="6350" marB="0"/>
                </a:tc>
                <a:extLst>
                  <a:ext uri="{0D108BD9-81ED-4DB2-BD59-A6C34878D82A}">
                    <a16:rowId xmlns:a16="http://schemas.microsoft.com/office/drawing/2014/main" val="2172923282"/>
                  </a:ext>
                </a:extLst>
              </a:tr>
            </a:tbl>
          </a:graphicData>
        </a:graphic>
      </p:graphicFrame>
      <p:sp>
        <p:nvSpPr>
          <p:cNvPr id="4" name="Номер слайда 3"/>
          <p:cNvSpPr>
            <a:spLocks noGrp="1"/>
          </p:cNvSpPr>
          <p:nvPr>
            <p:ph type="sldNum" sz="quarter" idx="12"/>
          </p:nvPr>
        </p:nvSpPr>
        <p:spPr/>
        <p:txBody>
          <a:bodyPr/>
          <a:lstStyle/>
          <a:p>
            <a:fld id="{51B0424B-BA00-4C1D-946A-CCF19F3E8C64}" type="slidenum">
              <a:rPr lang="ru-RU" smtClean="0"/>
              <a:pPr/>
              <a:t>57</a:t>
            </a:fld>
            <a:endParaRPr lang="ru-RU"/>
          </a:p>
        </p:txBody>
      </p:sp>
      <p:sp>
        <p:nvSpPr>
          <p:cNvPr id="6" name="Прямоугольник 5"/>
          <p:cNvSpPr/>
          <p:nvPr/>
        </p:nvSpPr>
        <p:spPr>
          <a:xfrm>
            <a:off x="1230765" y="6462995"/>
            <a:ext cx="4572000" cy="369332"/>
          </a:xfrm>
          <a:prstGeom prst="rect">
            <a:avLst/>
          </a:prstGeom>
        </p:spPr>
        <p:txBody>
          <a:bodyPr>
            <a:spAutoFit/>
          </a:bodyPr>
          <a:lstStyle/>
          <a:p>
            <a:r>
              <a:rPr lang="en-US" dirty="0">
                <a:solidFill>
                  <a:srgbClr val="333333"/>
                </a:solidFill>
                <a:latin typeface="-apple-system"/>
              </a:rPr>
              <a:t>Yoshimoto, </a:t>
            </a:r>
            <a:r>
              <a:rPr lang="en-US" i="1" dirty="0" smtClean="0">
                <a:solidFill>
                  <a:srgbClr val="333333"/>
                </a:solidFill>
                <a:latin typeface="-apple-system"/>
              </a:rPr>
              <a:t>Protein </a:t>
            </a:r>
            <a:r>
              <a:rPr lang="en-US" i="1" dirty="0">
                <a:solidFill>
                  <a:srgbClr val="333333"/>
                </a:solidFill>
                <a:latin typeface="-apple-system"/>
              </a:rPr>
              <a:t>J</a:t>
            </a:r>
            <a:r>
              <a:rPr lang="en-US" dirty="0">
                <a:solidFill>
                  <a:srgbClr val="333333"/>
                </a:solidFill>
                <a:latin typeface="-apple-system"/>
              </a:rPr>
              <a:t> </a:t>
            </a:r>
            <a:r>
              <a:rPr lang="en-US" b="1" dirty="0">
                <a:solidFill>
                  <a:srgbClr val="333333"/>
                </a:solidFill>
                <a:latin typeface="-apple-system"/>
              </a:rPr>
              <a:t>39, </a:t>
            </a:r>
            <a:r>
              <a:rPr lang="en-US" dirty="0">
                <a:solidFill>
                  <a:srgbClr val="333333"/>
                </a:solidFill>
                <a:latin typeface="-apple-system"/>
              </a:rPr>
              <a:t>198–216 (2020).</a:t>
            </a:r>
            <a:endParaRPr lang="ru-RU" dirty="0"/>
          </a:p>
        </p:txBody>
      </p:sp>
    </p:spTree>
    <p:extLst>
      <p:ext uri="{BB962C8B-B14F-4D97-AF65-F5344CB8AC3E}">
        <p14:creationId xmlns:p14="http://schemas.microsoft.com/office/powerpoint/2010/main" val="19551574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710" y="2247899"/>
            <a:ext cx="8229600" cy="3523806"/>
          </a:xfrm>
        </p:spPr>
        <p:txBody>
          <a:bodyPr>
            <a:normAutofit/>
          </a:bodyPr>
          <a:lstStyle/>
          <a:p>
            <a:pPr algn="l"/>
            <a:r>
              <a:rPr lang="ru-RU" sz="3600" dirty="0" smtClean="0"/>
              <a:t>Как транслируются поздние белки</a:t>
            </a:r>
            <a:r>
              <a:rPr lang="ru-RU" sz="3600" dirty="0" smtClean="0"/>
              <a:t>?</a:t>
            </a:r>
            <a:r>
              <a:rPr lang="en-US" sz="3600" dirty="0" smtClean="0"/>
              <a:t/>
            </a:r>
            <a:br>
              <a:rPr lang="en-US" sz="3600" dirty="0" smtClean="0"/>
            </a:br>
            <a:r>
              <a:rPr lang="en-US" sz="3600" dirty="0" smtClean="0"/>
              <a:t/>
            </a:r>
            <a:br>
              <a:rPr lang="en-US" sz="3600" dirty="0" smtClean="0"/>
            </a:br>
            <a:r>
              <a:rPr lang="ru-RU" sz="2700" dirty="0" smtClean="0"/>
              <a:t>Среди поздних генов все белки составляющие вирион, который существует пока вирус вне хозяина.</a:t>
            </a:r>
            <a:br>
              <a:rPr lang="ru-RU" sz="2700" dirty="0" smtClean="0"/>
            </a:br>
            <a:r>
              <a:rPr lang="ru-RU" sz="2700" dirty="0" smtClean="0"/>
              <a:t>Оно и понятно – вирион собирается в конце заражения, когда есть много РНК – геномов и пора выходить из клетки.</a:t>
            </a:r>
            <a:endParaRPr lang="en-US" sz="27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58</a:t>
            </a:fld>
            <a:endParaRPr lang="ru-RU"/>
          </a:p>
        </p:txBody>
      </p:sp>
    </p:spTree>
    <p:extLst>
      <p:ext uri="{BB962C8B-B14F-4D97-AF65-F5344CB8AC3E}">
        <p14:creationId xmlns:p14="http://schemas.microsoft.com/office/powerpoint/2010/main" val="6122688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115215"/>
            <a:ext cx="9143999" cy="1208219"/>
          </a:xfrm>
        </p:spPr>
        <p:txBody>
          <a:bodyPr>
            <a:normAutofit fontScale="90000"/>
          </a:bodyPr>
          <a:lstStyle/>
          <a:p>
            <a:r>
              <a:rPr lang="ru-RU" dirty="0" err="1" smtClean="0"/>
              <a:t>Коронавирус</a:t>
            </a:r>
            <a:r>
              <a:rPr lang="ru-RU" dirty="0" smtClean="0"/>
              <a:t> вирус: </a:t>
            </a:r>
            <a:r>
              <a:rPr lang="ru-RU" dirty="0" smtClean="0">
                <a:solidFill>
                  <a:srgbClr val="C00000"/>
                </a:solidFill>
              </a:rPr>
              <a:t>белки</a:t>
            </a:r>
            <a:r>
              <a:rPr lang="en-US" sz="3600" dirty="0" smtClean="0"/>
              <a:t/>
            </a:r>
            <a:br>
              <a:rPr lang="en-US" sz="3600" dirty="0" smtClean="0"/>
            </a:br>
            <a:r>
              <a:rPr lang="ru-RU" sz="3100" dirty="0" smtClean="0"/>
              <a:t>Схема вириона, существующего между заражениями </a:t>
            </a:r>
            <a:endParaRPr lang="en-US" sz="3100"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59</a:t>
            </a:fld>
            <a:endParaRPr lang="ru-RU"/>
          </a:p>
        </p:txBody>
      </p:sp>
      <p:pic>
        <p:nvPicPr>
          <p:cNvPr id="5" name="Рисунок 4"/>
          <p:cNvPicPr>
            <a:picLocks noChangeAspect="1"/>
          </p:cNvPicPr>
          <p:nvPr/>
        </p:nvPicPr>
        <p:blipFill rotWithShape="1">
          <a:blip r:embed="rId2"/>
          <a:srcRect l="-2" t="7831" r="4433" b="6929"/>
          <a:stretch/>
        </p:blipFill>
        <p:spPr>
          <a:xfrm>
            <a:off x="193830" y="1394735"/>
            <a:ext cx="6480000" cy="4428000"/>
          </a:xfrm>
          <a:prstGeom prst="rect">
            <a:avLst/>
          </a:prstGeom>
        </p:spPr>
      </p:pic>
      <p:sp>
        <p:nvSpPr>
          <p:cNvPr id="29" name="Прямоугольник 28"/>
          <p:cNvSpPr/>
          <p:nvPr/>
        </p:nvSpPr>
        <p:spPr>
          <a:xfrm>
            <a:off x="336980" y="6084556"/>
            <a:ext cx="8613705" cy="646331"/>
          </a:xfrm>
          <a:prstGeom prst="rect">
            <a:avLst/>
          </a:prstGeom>
        </p:spPr>
        <p:txBody>
          <a:bodyPr wrap="none">
            <a:spAutoFit/>
          </a:bodyPr>
          <a:lstStyle/>
          <a:p>
            <a:r>
              <a:rPr lang="en-US" dirty="0"/>
              <a:t>Xu J, et al. Antibodies and vaccines against Middle East respiratory syndrome coronavirus. </a:t>
            </a:r>
            <a:endParaRPr lang="en-US" dirty="0" smtClean="0"/>
          </a:p>
          <a:p>
            <a:r>
              <a:rPr lang="en-US" dirty="0" err="1" smtClean="0"/>
              <a:t>Emerg</a:t>
            </a:r>
            <a:r>
              <a:rPr lang="en-US" dirty="0" smtClean="0"/>
              <a:t> </a:t>
            </a:r>
            <a:r>
              <a:rPr lang="en-US" dirty="0"/>
              <a:t>Microbes Infect 2019, Review</a:t>
            </a:r>
            <a:r>
              <a:rPr lang="en-US" dirty="0" smtClean="0"/>
              <a:t>.           MERS-</a:t>
            </a:r>
            <a:r>
              <a:rPr lang="en-US" dirty="0" err="1" smtClean="0"/>
              <a:t>CoV</a:t>
            </a:r>
            <a:endParaRPr lang="en-US" dirty="0"/>
          </a:p>
        </p:txBody>
      </p:sp>
      <p:sp>
        <p:nvSpPr>
          <p:cNvPr id="30" name="TextBox 29"/>
          <p:cNvSpPr txBox="1"/>
          <p:nvPr/>
        </p:nvSpPr>
        <p:spPr>
          <a:xfrm>
            <a:off x="6442773" y="1323434"/>
            <a:ext cx="2518382" cy="3970318"/>
          </a:xfrm>
          <a:prstGeom prst="rect">
            <a:avLst/>
          </a:prstGeom>
          <a:noFill/>
        </p:spPr>
        <p:txBody>
          <a:bodyPr wrap="none" rtlCol="0">
            <a:spAutoFit/>
          </a:bodyPr>
          <a:lstStyle/>
          <a:p>
            <a:r>
              <a:rPr lang="ru-RU" sz="2800" dirty="0" smtClean="0"/>
              <a:t>Четыре белка:</a:t>
            </a:r>
          </a:p>
          <a:p>
            <a:r>
              <a:rPr lang="en-US" sz="2800" dirty="0" smtClean="0"/>
              <a:t>S, M, E, N</a:t>
            </a:r>
            <a:endParaRPr lang="ru-RU" sz="2800" dirty="0" smtClean="0"/>
          </a:p>
          <a:p>
            <a:r>
              <a:rPr lang="ru-RU" sz="2800" dirty="0" smtClean="0"/>
              <a:t>и РНК</a:t>
            </a:r>
          </a:p>
          <a:p>
            <a:r>
              <a:rPr lang="ru-RU" sz="2800" dirty="0" smtClean="0"/>
              <a:t>оставляют </a:t>
            </a:r>
          </a:p>
          <a:p>
            <a:r>
              <a:rPr lang="ru-RU" sz="2800" dirty="0"/>
              <a:t>в</a:t>
            </a:r>
            <a:r>
              <a:rPr lang="ru-RU" sz="2800" dirty="0" smtClean="0"/>
              <a:t>ирион</a:t>
            </a:r>
          </a:p>
          <a:p>
            <a:endParaRPr lang="ru-RU" sz="2800" dirty="0"/>
          </a:p>
          <a:p>
            <a:endParaRPr lang="ru-RU" sz="2800" dirty="0" smtClean="0"/>
          </a:p>
          <a:p>
            <a:r>
              <a:rPr lang="ru-RU" sz="2800" dirty="0" smtClean="0"/>
              <a:t>РНК облеплена</a:t>
            </a:r>
          </a:p>
          <a:p>
            <a:r>
              <a:rPr lang="ru-RU" sz="2800" dirty="0" smtClean="0"/>
              <a:t>белками </a:t>
            </a:r>
            <a:r>
              <a:rPr lang="en-US" sz="2800" dirty="0" smtClean="0"/>
              <a:t>N</a:t>
            </a:r>
            <a:endParaRPr lang="ru-RU" sz="2800" dirty="0"/>
          </a:p>
        </p:txBody>
      </p:sp>
    </p:spTree>
    <p:extLst>
      <p:ext uri="{BB962C8B-B14F-4D97-AF65-F5344CB8AC3E}">
        <p14:creationId xmlns:p14="http://schemas.microsoft.com/office/powerpoint/2010/main" val="4232228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1070" y="3044951"/>
            <a:ext cx="7772400" cy="998530"/>
          </a:xfrm>
        </p:spPr>
        <p:txBody>
          <a:bodyPr/>
          <a:lstStyle/>
          <a:p>
            <a:r>
              <a:rPr lang="ru-RU" dirty="0" smtClean="0"/>
              <a:t>Л1. Геном</a:t>
            </a:r>
            <a:endParaRPr lang="en-US" dirty="0"/>
          </a:p>
        </p:txBody>
      </p:sp>
      <p:sp>
        <p:nvSpPr>
          <p:cNvPr id="3" name="Текст 2"/>
          <p:cNvSpPr>
            <a:spLocks noGrp="1"/>
          </p:cNvSpPr>
          <p:nvPr>
            <p:ph type="body" idx="1"/>
          </p:nvPr>
        </p:nvSpPr>
        <p:spPr>
          <a:xfrm>
            <a:off x="505785" y="3736240"/>
            <a:ext cx="7772400" cy="1075340"/>
          </a:xfrm>
        </p:spPr>
        <p:txBody>
          <a:bodyPr>
            <a:normAutofit/>
          </a:bodyPr>
          <a:lstStyle/>
          <a:p>
            <a:r>
              <a:rPr lang="ru-RU" sz="2400" dirty="0"/>
              <a:t>Андрей Владимирович Алексеевский</a:t>
            </a:r>
          </a:p>
          <a:p>
            <a:r>
              <a:rPr lang="en-US" sz="2400" dirty="0">
                <a:solidFill>
                  <a:srgbClr val="3333FF"/>
                </a:solidFill>
              </a:rPr>
              <a:t>aba@belozersky.msu.ru</a:t>
            </a:r>
          </a:p>
        </p:txBody>
      </p:sp>
      <p:sp>
        <p:nvSpPr>
          <p:cNvPr id="4" name="Номер слайда 3"/>
          <p:cNvSpPr>
            <a:spLocks noGrp="1"/>
          </p:cNvSpPr>
          <p:nvPr>
            <p:ph type="sldNum" sz="quarter" idx="12"/>
          </p:nvPr>
        </p:nvSpPr>
        <p:spPr/>
        <p:txBody>
          <a:bodyPr/>
          <a:lstStyle/>
          <a:p>
            <a:fld id="{51B0424B-BA00-4C1D-946A-CCF19F3E8C64}" type="slidenum">
              <a:rPr lang="ru-RU" smtClean="0"/>
              <a:pPr/>
              <a:t>6</a:t>
            </a:fld>
            <a:endParaRPr lang="ru-RU"/>
          </a:p>
        </p:txBody>
      </p:sp>
    </p:spTree>
    <p:extLst>
      <p:ext uri="{BB962C8B-B14F-4D97-AF65-F5344CB8AC3E}">
        <p14:creationId xmlns:p14="http://schemas.microsoft.com/office/powerpoint/2010/main" val="34709004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4484" y="87765"/>
            <a:ext cx="8229600" cy="542822"/>
          </a:xfrm>
        </p:spPr>
        <p:txBody>
          <a:bodyPr>
            <a:normAutofit fontScale="90000"/>
          </a:bodyPr>
          <a:lstStyle/>
          <a:p>
            <a:r>
              <a:rPr lang="ru-RU" dirty="0" smtClean="0"/>
              <a:t>Функции белков</a:t>
            </a:r>
            <a:endParaRPr lang="en-US" dirty="0"/>
          </a:p>
        </p:txBody>
      </p:sp>
      <p:sp>
        <p:nvSpPr>
          <p:cNvPr id="3" name="Объект 2"/>
          <p:cNvSpPr>
            <a:spLocks noGrp="1"/>
          </p:cNvSpPr>
          <p:nvPr>
            <p:ph idx="1"/>
          </p:nvPr>
        </p:nvSpPr>
        <p:spPr>
          <a:xfrm>
            <a:off x="457200" y="817461"/>
            <a:ext cx="8229600" cy="5904014"/>
          </a:xfrm>
        </p:spPr>
        <p:txBody>
          <a:bodyPr>
            <a:normAutofit fontScale="25000" lnSpcReduction="20000"/>
          </a:bodyPr>
          <a:lstStyle/>
          <a:p>
            <a:r>
              <a:rPr lang="en-US" sz="11200" dirty="0" smtClean="0">
                <a:solidFill>
                  <a:srgbClr val="C00000"/>
                </a:solidFill>
              </a:rPr>
              <a:t>M </a:t>
            </a:r>
            <a:r>
              <a:rPr lang="ru-RU" sz="11200" dirty="0" smtClean="0">
                <a:solidFill>
                  <a:srgbClr val="C00000"/>
                </a:solidFill>
              </a:rPr>
              <a:t>белок</a:t>
            </a:r>
            <a:r>
              <a:rPr lang="ru-RU" sz="11200" dirty="0" smtClean="0">
                <a:solidFill>
                  <a:srgbClr val="7030A0"/>
                </a:solidFill>
              </a:rPr>
              <a:t> </a:t>
            </a:r>
            <a:r>
              <a:rPr lang="ru-RU" sz="11200" dirty="0" smtClean="0"/>
              <a:t>составляет оболочку (</a:t>
            </a:r>
            <a:r>
              <a:rPr lang="ru-RU" sz="11200" dirty="0" err="1" smtClean="0">
                <a:solidFill>
                  <a:srgbClr val="C00000"/>
                </a:solidFill>
              </a:rPr>
              <a:t>капсид</a:t>
            </a:r>
            <a:r>
              <a:rPr lang="ru-RU" sz="11200" dirty="0" smtClean="0"/>
              <a:t>) вириона, вместе с липидной мембраной (желтая)</a:t>
            </a:r>
            <a:br>
              <a:rPr lang="ru-RU" sz="11200" dirty="0" smtClean="0"/>
            </a:br>
            <a:endParaRPr lang="ru-RU" sz="11200" dirty="0" smtClean="0"/>
          </a:p>
          <a:p>
            <a:r>
              <a:rPr lang="en-US" sz="11200" dirty="0" smtClean="0">
                <a:solidFill>
                  <a:srgbClr val="C00000"/>
                </a:solidFill>
              </a:rPr>
              <a:t>E </a:t>
            </a:r>
            <a:r>
              <a:rPr lang="ru-RU" sz="11200" dirty="0" smtClean="0">
                <a:solidFill>
                  <a:srgbClr val="C00000"/>
                </a:solidFill>
              </a:rPr>
              <a:t>белок </a:t>
            </a:r>
            <a:r>
              <a:rPr lang="ru-RU" sz="11200" dirty="0" smtClean="0"/>
              <a:t>нужен </a:t>
            </a:r>
            <a:r>
              <a:rPr lang="ru-RU" sz="11200" dirty="0" smtClean="0">
                <a:solidFill>
                  <a:srgbClr val="C00000"/>
                </a:solidFill>
              </a:rPr>
              <a:t>для правильной кривизны </a:t>
            </a:r>
            <a:r>
              <a:rPr lang="ru-RU" sz="11200" dirty="0" err="1" smtClean="0">
                <a:solidFill>
                  <a:srgbClr val="C00000"/>
                </a:solidFill>
              </a:rPr>
              <a:t>капсида</a:t>
            </a:r>
            <a:r>
              <a:rPr lang="ru-RU" sz="11200" dirty="0" smtClean="0"/>
              <a:t>. </a:t>
            </a:r>
            <a:r>
              <a:rPr lang="en-US" sz="11200" dirty="0" smtClean="0"/>
              <a:t>2</a:t>
            </a:r>
            <a:r>
              <a:rPr lang="ru-RU" sz="11200" dirty="0" smtClean="0"/>
              <a:t>я функция - в хозяйской клетке. </a:t>
            </a:r>
            <a:r>
              <a:rPr lang="ru-RU" sz="8000" dirty="0" err="1" smtClean="0"/>
              <a:t>Пентамер</a:t>
            </a:r>
            <a:r>
              <a:rPr lang="ru-RU" sz="8000" dirty="0" smtClean="0"/>
              <a:t> </a:t>
            </a:r>
            <a:r>
              <a:rPr lang="en-US" sz="8000" dirty="0" smtClean="0"/>
              <a:t>E </a:t>
            </a:r>
            <a:r>
              <a:rPr lang="ru-RU" sz="8000" dirty="0" smtClean="0"/>
              <a:t>является ионным каналом в мембране органеллы </a:t>
            </a:r>
            <a:r>
              <a:rPr lang="en-US" sz="8000" dirty="0" smtClean="0"/>
              <a:t>ERGIC</a:t>
            </a:r>
            <a:r>
              <a:rPr lang="ru-RU" sz="8000" baseline="30000" dirty="0" smtClean="0"/>
              <a:t>1)</a:t>
            </a:r>
            <a:r>
              <a:rPr lang="ru-RU" sz="8000" dirty="0" smtClean="0"/>
              <a:t> </a:t>
            </a:r>
            <a:r>
              <a:rPr lang="en-US" sz="8000" dirty="0" smtClean="0"/>
              <a:t/>
            </a:r>
            <a:br>
              <a:rPr lang="en-US" sz="8000" dirty="0" smtClean="0"/>
            </a:br>
            <a:r>
              <a:rPr lang="ru-RU" sz="11200" dirty="0" err="1" smtClean="0"/>
              <a:t>Коронавирусы</a:t>
            </a:r>
            <a:r>
              <a:rPr lang="ru-RU" sz="11200" dirty="0" smtClean="0"/>
              <a:t>, лишенные </a:t>
            </a:r>
            <a:r>
              <a:rPr lang="en-US" sz="11200" dirty="0" smtClean="0"/>
              <a:t>E</a:t>
            </a:r>
            <a:r>
              <a:rPr lang="ru-RU" sz="11200" dirty="0" smtClean="0"/>
              <a:t>, могут размножаться, хотя и менее патогенны</a:t>
            </a:r>
            <a:br>
              <a:rPr lang="ru-RU" sz="11200" dirty="0" smtClean="0"/>
            </a:br>
            <a:endParaRPr lang="ru-RU" sz="11200" dirty="0" smtClean="0"/>
          </a:p>
          <a:p>
            <a:r>
              <a:rPr lang="en-US" sz="11200" dirty="0" smtClean="0">
                <a:solidFill>
                  <a:srgbClr val="C00000"/>
                </a:solidFill>
              </a:rPr>
              <a:t>N </a:t>
            </a:r>
            <a:r>
              <a:rPr lang="ru-RU" sz="11200" dirty="0" smtClean="0">
                <a:solidFill>
                  <a:srgbClr val="C00000"/>
                </a:solidFill>
              </a:rPr>
              <a:t>белок </a:t>
            </a:r>
            <a:r>
              <a:rPr lang="ru-RU" sz="11200" dirty="0" smtClean="0"/>
              <a:t>облепляет РНК </a:t>
            </a:r>
            <a:r>
              <a:rPr lang="ru-RU" sz="11200" dirty="0"/>
              <a:t>в </a:t>
            </a:r>
            <a:r>
              <a:rPr lang="ru-RU" sz="11200" dirty="0" err="1"/>
              <a:t>конформации</a:t>
            </a:r>
            <a:r>
              <a:rPr lang="ru-RU" sz="11200" dirty="0"/>
              <a:t> </a:t>
            </a:r>
            <a:r>
              <a:rPr lang="ru-RU" sz="11200" b="1" dirty="0">
                <a:solidFill>
                  <a:srgbClr val="C00000"/>
                </a:solidFill>
              </a:rPr>
              <a:t>бусы на </a:t>
            </a:r>
            <a:r>
              <a:rPr lang="ru-RU" sz="11200" b="1" dirty="0" smtClean="0">
                <a:solidFill>
                  <a:srgbClr val="C00000"/>
                </a:solidFill>
              </a:rPr>
              <a:t>струне</a:t>
            </a:r>
            <a:r>
              <a:rPr lang="en-US" sz="11200" dirty="0"/>
              <a:t> </a:t>
            </a:r>
            <a:r>
              <a:rPr lang="ru-RU" sz="11200" dirty="0" smtClean="0"/>
              <a:t>для сохранности генома</a:t>
            </a:r>
            <a:r>
              <a:rPr lang="ru-RU" sz="11200" dirty="0" smtClean="0"/>
              <a:t>.</a:t>
            </a:r>
            <a:r>
              <a:rPr lang="en-US" sz="11200" dirty="0" smtClean="0"/>
              <a:t> </a:t>
            </a:r>
            <a:r>
              <a:rPr lang="ru-RU" sz="11200" dirty="0" smtClean="0"/>
              <a:t> </a:t>
            </a:r>
            <a:r>
              <a:rPr lang="ru-RU" sz="11200" dirty="0" smtClean="0"/>
              <a:t>При сборке </a:t>
            </a:r>
            <a:r>
              <a:rPr lang="ru-RU" sz="11200" dirty="0" err="1" smtClean="0"/>
              <a:t>капсида</a:t>
            </a:r>
            <a:r>
              <a:rPr lang="ru-RU" sz="11200" dirty="0" smtClean="0"/>
              <a:t> он обладает удивительной </a:t>
            </a:r>
            <a:r>
              <a:rPr lang="ru-RU" sz="11200" dirty="0" smtClean="0">
                <a:solidFill>
                  <a:srgbClr val="C00000"/>
                </a:solidFill>
              </a:rPr>
              <a:t>способностью связываться только с РНК </a:t>
            </a:r>
            <a:r>
              <a:rPr lang="ru-RU" sz="11200" dirty="0" err="1" smtClean="0">
                <a:solidFill>
                  <a:srgbClr val="C00000"/>
                </a:solidFill>
              </a:rPr>
              <a:t>коронавируса</a:t>
            </a:r>
            <a:r>
              <a:rPr lang="ru-RU" sz="11200" dirty="0" smtClean="0"/>
              <a:t>!</a:t>
            </a:r>
          </a:p>
          <a:p>
            <a:pPr marL="0" indent="0">
              <a:buNone/>
            </a:pPr>
            <a:endParaRPr lang="ru-RU" sz="6700" dirty="0"/>
          </a:p>
          <a:p>
            <a:pPr marL="0" indent="0">
              <a:buNone/>
            </a:pPr>
            <a:endParaRPr lang="ru-RU" sz="6700" dirty="0"/>
          </a:p>
          <a:p>
            <a:pPr marL="0" indent="0">
              <a:buNone/>
            </a:pPr>
            <a:endParaRPr lang="ru-RU" sz="6700" dirty="0" smtClean="0"/>
          </a:p>
          <a:p>
            <a:pPr marL="0" indent="0">
              <a:buNone/>
            </a:pPr>
            <a:r>
              <a:rPr lang="ru-RU" sz="9600" b="1" baseline="30000" dirty="0"/>
              <a:t>1)</a:t>
            </a:r>
            <a:r>
              <a:rPr lang="en-US" sz="9600" b="1" dirty="0"/>
              <a:t> </a:t>
            </a:r>
            <a:r>
              <a:rPr lang="ru-RU" sz="6000" b="1" dirty="0" smtClean="0"/>
              <a:t>Между </a:t>
            </a:r>
            <a:r>
              <a:rPr lang="ru-RU" sz="6000" b="1" dirty="0"/>
              <a:t>эндоплазматическим </a:t>
            </a:r>
            <a:r>
              <a:rPr lang="ru-RU" sz="6000" b="1" dirty="0" err="1"/>
              <a:t>ретикулумом</a:t>
            </a:r>
            <a:r>
              <a:rPr lang="ru-RU" sz="6000" b="1" dirty="0"/>
              <a:t> и аппаратом </a:t>
            </a:r>
            <a:r>
              <a:rPr lang="ru-RU" sz="6000" b="1" dirty="0" err="1"/>
              <a:t>Гольджи</a:t>
            </a:r>
            <a:r>
              <a:rPr lang="ru-RU" sz="6000" b="1" dirty="0"/>
              <a:t>) </a:t>
            </a:r>
            <a:endParaRPr lang="ru-RU" sz="6000" b="1" dirty="0" smtClean="0"/>
          </a:p>
        </p:txBody>
      </p:sp>
      <p:sp>
        <p:nvSpPr>
          <p:cNvPr id="4" name="Номер слайда 3"/>
          <p:cNvSpPr>
            <a:spLocks noGrp="1"/>
          </p:cNvSpPr>
          <p:nvPr>
            <p:ph type="sldNum" sz="quarter" idx="12"/>
          </p:nvPr>
        </p:nvSpPr>
        <p:spPr/>
        <p:txBody>
          <a:bodyPr/>
          <a:lstStyle/>
          <a:p>
            <a:fld id="{51B0424B-BA00-4C1D-946A-CCF19F3E8C64}" type="slidenum">
              <a:rPr lang="ru-RU" smtClean="0"/>
              <a:pPr/>
              <a:t>60</a:t>
            </a:fld>
            <a:endParaRPr lang="ru-RU"/>
          </a:p>
        </p:txBody>
      </p:sp>
    </p:spTree>
    <p:extLst>
      <p:ext uri="{BB962C8B-B14F-4D97-AF65-F5344CB8AC3E}">
        <p14:creationId xmlns:p14="http://schemas.microsoft.com/office/powerpoint/2010/main" val="34829688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oronavirus RNA replication strategy. MHV-A59 produces a nested ..."/>
          <p:cNvPicPr>
            <a:picLocks noChangeAspect="1" noChangeArrowheads="1"/>
          </p:cNvPicPr>
          <p:nvPr/>
        </p:nvPicPr>
        <p:blipFill rotWithShape="1">
          <a:blip r:embed="rId2">
            <a:extLst>
              <a:ext uri="{28A0092B-C50C-407E-A947-70E740481C1C}">
                <a14:useLocalDpi xmlns:a14="http://schemas.microsoft.com/office/drawing/2010/main" val="0"/>
              </a:ext>
            </a:extLst>
          </a:blip>
          <a:srcRect l="4216" t="3796" r="2120" b="8146"/>
          <a:stretch/>
        </p:blipFill>
        <p:spPr bwMode="auto">
          <a:xfrm>
            <a:off x="759248" y="1058164"/>
            <a:ext cx="7641298" cy="3592063"/>
          </a:xfrm>
          <a:prstGeom prst="rect">
            <a:avLst/>
          </a:prstGeom>
          <a:noFill/>
          <a:ln w="19050">
            <a:solidFill>
              <a:srgbClr val="0070C0"/>
            </a:solidFill>
          </a:ln>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98377" y="119518"/>
            <a:ext cx="8763042" cy="905753"/>
          </a:xfrm>
        </p:spPr>
        <p:txBody>
          <a:bodyPr>
            <a:noAutofit/>
          </a:bodyPr>
          <a:lstStyle/>
          <a:p>
            <a:r>
              <a:rPr lang="ru-RU" sz="3266" dirty="0" err="1"/>
              <a:t>Коронавирус</a:t>
            </a:r>
            <a:r>
              <a:rPr lang="ru-RU" sz="3266" dirty="0"/>
              <a:t> синтезирует отдельные </a:t>
            </a:r>
            <a:r>
              <a:rPr lang="ru-RU" sz="3266" dirty="0" err="1"/>
              <a:t>мРНК</a:t>
            </a:r>
            <a:r>
              <a:rPr lang="ru-RU" sz="3266" dirty="0"/>
              <a:t> для поздних генов (называют  </a:t>
            </a:r>
            <a:r>
              <a:rPr lang="ru-RU" sz="3266" dirty="0" err="1"/>
              <a:t>сгмРНК</a:t>
            </a:r>
            <a:r>
              <a:rPr lang="ru-RU" sz="3266" dirty="0"/>
              <a:t>, </a:t>
            </a:r>
            <a:r>
              <a:rPr lang="ru-RU" sz="3266" dirty="0" err="1"/>
              <a:t>субгеномные</a:t>
            </a:r>
            <a:r>
              <a:rPr lang="ru-RU" sz="3266" dirty="0"/>
              <a:t>)</a:t>
            </a:r>
          </a:p>
        </p:txBody>
      </p:sp>
      <p:sp>
        <p:nvSpPr>
          <p:cNvPr id="3" name="Номер слайда 2"/>
          <p:cNvSpPr>
            <a:spLocks noGrp="1"/>
          </p:cNvSpPr>
          <p:nvPr>
            <p:ph type="sldNum" sz="quarter" idx="12"/>
          </p:nvPr>
        </p:nvSpPr>
        <p:spPr/>
        <p:txBody>
          <a:bodyPr/>
          <a:lstStyle/>
          <a:p>
            <a:fld id="{8DEEC8EE-03FA-42FE-992C-F282326656FA}" type="slidenum">
              <a:rPr lang="en-US" smtClean="0"/>
              <a:pPr/>
              <a:t>61</a:t>
            </a:fld>
            <a:endParaRPr lang="en-US" dirty="0"/>
          </a:p>
        </p:txBody>
      </p:sp>
      <p:sp>
        <p:nvSpPr>
          <p:cNvPr id="7" name="TextBox 6"/>
          <p:cNvSpPr txBox="1"/>
          <p:nvPr/>
        </p:nvSpPr>
        <p:spPr>
          <a:xfrm flipH="1">
            <a:off x="-1" y="4683120"/>
            <a:ext cx="8961419" cy="2102499"/>
          </a:xfrm>
          <a:prstGeom prst="rect">
            <a:avLst/>
          </a:prstGeom>
          <a:noFill/>
        </p:spPr>
        <p:txBody>
          <a:bodyPr wrap="square" rtlCol="0">
            <a:spAutoFit/>
          </a:bodyPr>
          <a:lstStyle/>
          <a:p>
            <a:r>
              <a:rPr lang="ru-RU" sz="2177" dirty="0">
                <a:solidFill>
                  <a:srgbClr val="C00000"/>
                </a:solidFill>
              </a:rPr>
              <a:t>ИДЕЯ </a:t>
            </a:r>
            <a:r>
              <a:rPr lang="ru-RU" sz="2177" dirty="0" err="1">
                <a:solidFill>
                  <a:srgbClr val="C00000"/>
                </a:solidFill>
              </a:rPr>
              <a:t>коронавируса</a:t>
            </a:r>
            <a:r>
              <a:rPr lang="ru-RU" sz="2177" dirty="0">
                <a:solidFill>
                  <a:srgbClr val="C00000"/>
                </a:solidFill>
              </a:rPr>
              <a:t>: </a:t>
            </a:r>
            <a:r>
              <a:rPr lang="ru-RU" sz="2177" dirty="0" err="1">
                <a:solidFill>
                  <a:srgbClr val="C00000"/>
                </a:solidFill>
              </a:rPr>
              <a:t>лидерную</a:t>
            </a:r>
            <a:r>
              <a:rPr lang="ru-RU" sz="2177" dirty="0">
                <a:solidFill>
                  <a:srgbClr val="C00000"/>
                </a:solidFill>
              </a:rPr>
              <a:t> последовательность «склеить» с участком начиная от позднего гена и до конца!</a:t>
            </a:r>
            <a:r>
              <a:rPr lang="ru-RU" sz="2177" dirty="0"/>
              <a:t/>
            </a:r>
            <a:br>
              <a:rPr lang="ru-RU" sz="2177" dirty="0"/>
            </a:br>
            <a:r>
              <a:rPr lang="ru-RU" sz="2177" dirty="0"/>
              <a:t> Сохраняются все 5</a:t>
            </a:r>
            <a:r>
              <a:rPr lang="en-US" sz="2177" dirty="0"/>
              <a:t>’ </a:t>
            </a:r>
            <a:r>
              <a:rPr lang="ru-RU" sz="2177" dirty="0"/>
              <a:t>концевые и 3</a:t>
            </a:r>
            <a:r>
              <a:rPr lang="en-US" sz="2177" dirty="0"/>
              <a:t>’</a:t>
            </a:r>
            <a:r>
              <a:rPr lang="ru-RU" sz="2177" dirty="0"/>
              <a:t> концевые сигналы (КЭП, поли</a:t>
            </a:r>
            <a:r>
              <a:rPr lang="en-US" sz="2177" dirty="0"/>
              <a:t>A</a:t>
            </a:r>
            <a:r>
              <a:rPr lang="ru-RU" sz="2177" dirty="0"/>
              <a:t> и др.) </a:t>
            </a:r>
            <a:br>
              <a:rPr lang="ru-RU" sz="2177" dirty="0"/>
            </a:br>
            <a:endParaRPr lang="ru-RU" sz="2177" dirty="0"/>
          </a:p>
          <a:p>
            <a:r>
              <a:rPr lang="ru-RU" sz="2177" dirty="0"/>
              <a:t>СДЕЛАВ ЭТО ПРЕДОК КОРОНАВИРУСОВ ЗАКРИЧАЛ ЭВРИКА! И заразил множество хозяев</a:t>
            </a:r>
            <a:r>
              <a:rPr lang="ru-RU" sz="1451" dirty="0"/>
              <a:t>.</a:t>
            </a:r>
          </a:p>
        </p:txBody>
      </p:sp>
    </p:spTree>
    <p:extLst>
      <p:ext uri="{BB962C8B-B14F-4D97-AF65-F5344CB8AC3E}">
        <p14:creationId xmlns:p14="http://schemas.microsoft.com/office/powerpoint/2010/main" val="7559086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163" y="84681"/>
            <a:ext cx="8813675" cy="548043"/>
          </a:xfrm>
        </p:spPr>
        <p:txBody>
          <a:bodyPr>
            <a:normAutofit fontScale="90000"/>
          </a:bodyPr>
          <a:lstStyle/>
          <a:p>
            <a:r>
              <a:rPr lang="ru-RU" sz="3266" dirty="0"/>
              <a:t>РНК зависимая РНК полимераза </a:t>
            </a:r>
            <a:r>
              <a:rPr lang="ru-RU" sz="3266" dirty="0" err="1"/>
              <a:t>коронавируса</a:t>
            </a:r>
            <a:endParaRPr lang="ru-RU" sz="3266" dirty="0"/>
          </a:p>
        </p:txBody>
      </p:sp>
      <p:sp>
        <p:nvSpPr>
          <p:cNvPr id="3" name="Объект 2"/>
          <p:cNvSpPr>
            <a:spLocks noGrp="1"/>
          </p:cNvSpPr>
          <p:nvPr>
            <p:ph idx="1"/>
          </p:nvPr>
        </p:nvSpPr>
        <p:spPr>
          <a:xfrm>
            <a:off x="391601" y="2184437"/>
            <a:ext cx="7885440" cy="4350240"/>
          </a:xfrm>
        </p:spPr>
        <p:txBody>
          <a:bodyPr>
            <a:normAutofit fontScale="92500"/>
          </a:bodyPr>
          <a:lstStyle/>
          <a:p>
            <a:r>
              <a:rPr lang="ru-RU" sz="2540" dirty="0"/>
              <a:t>Для синтеза новых РНК нужных для сборки новых частиц вируса нужен белок «РНК зависимая РНК полимераза, </a:t>
            </a:r>
            <a:r>
              <a:rPr lang="en-US" sz="2540" dirty="0" err="1"/>
              <a:t>RdRP</a:t>
            </a:r>
            <a:r>
              <a:rPr lang="ru-RU" sz="2540" dirty="0"/>
              <a:t>»,  его ген 11й среди зрелых ранних белков</a:t>
            </a:r>
            <a:r>
              <a:rPr lang="en-US" sz="2540" dirty="0"/>
              <a:t> </a:t>
            </a:r>
            <a:r>
              <a:rPr lang="ru-RU" sz="2540" dirty="0" err="1"/>
              <a:t>коронавирусов</a:t>
            </a:r>
            <a:r>
              <a:rPr lang="ru-RU" sz="2540" dirty="0"/>
              <a:t>.</a:t>
            </a:r>
            <a:br>
              <a:rPr lang="ru-RU" sz="2540" dirty="0"/>
            </a:br>
            <a:endParaRPr lang="ru-RU" sz="2540" dirty="0"/>
          </a:p>
          <a:p>
            <a:r>
              <a:rPr lang="ru-RU" sz="2540" dirty="0"/>
              <a:t> С РНК </a:t>
            </a:r>
            <a:r>
              <a:rPr lang="ru-RU" sz="2540" dirty="0" err="1"/>
              <a:t>коронавируса</a:t>
            </a:r>
            <a:r>
              <a:rPr lang="ru-RU" sz="2540" dirty="0"/>
              <a:t>, которую обозначают </a:t>
            </a:r>
            <a:r>
              <a:rPr lang="en-US" sz="2540" dirty="0"/>
              <a:t>+</a:t>
            </a:r>
            <a:r>
              <a:rPr lang="ru-RU" sz="2540" dirty="0"/>
              <a:t>РНК,  он делает комплементарную копию, называемую  -РНК</a:t>
            </a:r>
            <a:br>
              <a:rPr lang="ru-RU" sz="2540" dirty="0"/>
            </a:br>
            <a:endParaRPr lang="en-US" sz="2540" dirty="0"/>
          </a:p>
          <a:p>
            <a:r>
              <a:rPr lang="en-US" sz="2540" dirty="0"/>
              <a:t>RDRP </a:t>
            </a:r>
            <a:r>
              <a:rPr lang="ru-RU" sz="2540" dirty="0"/>
              <a:t>может копировать любую РНК, в частности, -РНК</a:t>
            </a:r>
            <a:br>
              <a:rPr lang="ru-RU" sz="2540" dirty="0"/>
            </a:br>
            <a:endParaRPr lang="ru-RU" sz="2540" dirty="0"/>
          </a:p>
          <a:p>
            <a:r>
              <a:rPr lang="ru-RU" sz="2540" dirty="0">
                <a:solidFill>
                  <a:schemeClr val="accent1"/>
                </a:solidFill>
              </a:rPr>
              <a:t>Минус на минус будет плюс!!!</a:t>
            </a:r>
          </a:p>
        </p:txBody>
      </p:sp>
      <p:sp>
        <p:nvSpPr>
          <p:cNvPr id="4" name="Номер слайда 3"/>
          <p:cNvSpPr>
            <a:spLocks noGrp="1"/>
          </p:cNvSpPr>
          <p:nvPr>
            <p:ph type="sldNum" sz="quarter" idx="12"/>
          </p:nvPr>
        </p:nvSpPr>
        <p:spPr/>
        <p:txBody>
          <a:bodyPr/>
          <a:lstStyle/>
          <a:p>
            <a:fld id="{8DEEC8EE-03FA-42FE-992C-F282326656FA}" type="slidenum">
              <a:rPr lang="en-US" smtClean="0"/>
              <a:t>62</a:t>
            </a:fld>
            <a:endParaRPr lang="en-US"/>
          </a:p>
        </p:txBody>
      </p:sp>
      <p:grpSp>
        <p:nvGrpSpPr>
          <p:cNvPr id="9" name="Группа 8"/>
          <p:cNvGrpSpPr/>
          <p:nvPr/>
        </p:nvGrpSpPr>
        <p:grpSpPr>
          <a:xfrm>
            <a:off x="1438151" y="746578"/>
            <a:ext cx="6264000" cy="1114560"/>
            <a:chOff x="1587499" y="964333"/>
            <a:chExt cx="6905625" cy="1228725"/>
          </a:xfrm>
        </p:grpSpPr>
        <p:pic>
          <p:nvPicPr>
            <p:cNvPr id="6" name="Рисунок 5"/>
            <p:cNvPicPr>
              <a:picLocks noChangeAspect="1"/>
            </p:cNvPicPr>
            <p:nvPr/>
          </p:nvPicPr>
          <p:blipFill>
            <a:blip r:embed="rId2"/>
            <a:stretch>
              <a:fillRect/>
            </a:stretch>
          </p:blipFill>
          <p:spPr>
            <a:xfrm>
              <a:off x="1587499" y="964333"/>
              <a:ext cx="6905625" cy="1228725"/>
            </a:xfrm>
            <a:prstGeom prst="rect">
              <a:avLst/>
            </a:prstGeom>
          </p:spPr>
        </p:pic>
        <p:sp>
          <p:nvSpPr>
            <p:cNvPr id="7" name="Шестиугольник 6"/>
            <p:cNvSpPr/>
            <p:nvPr/>
          </p:nvSpPr>
          <p:spPr>
            <a:xfrm>
              <a:off x="6461297" y="1550357"/>
              <a:ext cx="369414" cy="295066"/>
            </a:xfrm>
            <a:prstGeom prst="hexagon">
              <a:avLst/>
            </a:prstGeom>
            <a:solidFill>
              <a:srgbClr val="3080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8" name="TextBox 7"/>
            <p:cNvSpPr txBox="1"/>
            <p:nvPr/>
          </p:nvSpPr>
          <p:spPr>
            <a:xfrm>
              <a:off x="6328449" y="1776556"/>
              <a:ext cx="652450" cy="347926"/>
            </a:xfrm>
            <a:prstGeom prst="rect">
              <a:avLst/>
            </a:prstGeom>
            <a:noFill/>
          </p:spPr>
          <p:txBody>
            <a:bodyPr wrap="none" rtlCol="0">
              <a:spAutoFit/>
            </a:bodyPr>
            <a:lstStyle/>
            <a:p>
              <a:r>
                <a:rPr lang="en-US" sz="1451" b="1" dirty="0" err="1"/>
                <a:t>RdRP</a:t>
              </a:r>
              <a:endParaRPr lang="ru-RU" sz="1451" b="1" dirty="0"/>
            </a:p>
          </p:txBody>
        </p:sp>
      </p:grpSp>
      <p:sp>
        <p:nvSpPr>
          <p:cNvPr id="5" name="TextBox 4"/>
          <p:cNvSpPr txBox="1"/>
          <p:nvPr/>
        </p:nvSpPr>
        <p:spPr>
          <a:xfrm>
            <a:off x="7252997" y="1591110"/>
            <a:ext cx="1784335" cy="594906"/>
          </a:xfrm>
          <a:prstGeom prst="rect">
            <a:avLst/>
          </a:prstGeom>
          <a:noFill/>
        </p:spPr>
        <p:txBody>
          <a:bodyPr wrap="none" rtlCol="0">
            <a:spAutoFit/>
          </a:bodyPr>
          <a:lstStyle/>
          <a:p>
            <a:r>
              <a:rPr lang="ru-RU" sz="1633" b="1" dirty="0">
                <a:solidFill>
                  <a:schemeClr val="accent1"/>
                </a:solidFill>
              </a:rPr>
              <a:t>ПОМНИМ:</a:t>
            </a:r>
          </a:p>
          <a:p>
            <a:r>
              <a:rPr lang="ru-RU" sz="1633" b="1" dirty="0">
                <a:solidFill>
                  <a:schemeClr val="accent1"/>
                </a:solidFill>
              </a:rPr>
              <a:t>В РНК  </a:t>
            </a:r>
            <a:r>
              <a:rPr lang="en-US" sz="1633" b="1" dirty="0">
                <a:solidFill>
                  <a:schemeClr val="accent1"/>
                </a:solidFill>
              </a:rPr>
              <a:t>U </a:t>
            </a:r>
            <a:r>
              <a:rPr lang="ru-RU" sz="1633" b="1" dirty="0">
                <a:solidFill>
                  <a:schemeClr val="accent1"/>
                </a:solidFill>
              </a:rPr>
              <a:t>вместо </a:t>
            </a:r>
            <a:r>
              <a:rPr lang="en-US" sz="1633" b="1" dirty="0">
                <a:solidFill>
                  <a:schemeClr val="accent1"/>
                </a:solidFill>
              </a:rPr>
              <a:t>T</a:t>
            </a:r>
            <a:endParaRPr lang="ru-RU" sz="1633" b="1" dirty="0">
              <a:solidFill>
                <a:schemeClr val="accent1"/>
              </a:solidFill>
            </a:endParaRPr>
          </a:p>
        </p:txBody>
      </p:sp>
    </p:spTree>
    <p:extLst>
      <p:ext uri="{BB962C8B-B14F-4D97-AF65-F5344CB8AC3E}">
        <p14:creationId xmlns:p14="http://schemas.microsoft.com/office/powerpoint/2010/main" val="10401915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7" y="154354"/>
            <a:ext cx="9144000" cy="1431053"/>
          </a:xfrm>
        </p:spPr>
        <p:txBody>
          <a:bodyPr>
            <a:noAutofit/>
          </a:bodyPr>
          <a:lstStyle/>
          <a:p>
            <a:r>
              <a:rPr lang="ru-RU" sz="2540" dirty="0" err="1"/>
              <a:t>Коронавирусам</a:t>
            </a:r>
            <a:r>
              <a:rPr lang="ru-RU" sz="2540" dirty="0"/>
              <a:t> (эволюции) пришлось долго ломать голову чтобы придумать такое!  Сигналы </a:t>
            </a:r>
            <a:r>
              <a:rPr lang="en-US" sz="2540" dirty="0"/>
              <a:t>TRS – </a:t>
            </a:r>
            <a:r>
              <a:rPr lang="ru-RU" sz="2540" dirty="0"/>
              <a:t>последовательности похожие на </a:t>
            </a:r>
            <a:r>
              <a:rPr lang="en-US" sz="2540" dirty="0"/>
              <a:t>CTAAAC – </a:t>
            </a:r>
            <a:r>
              <a:rPr lang="ru-RU" sz="2540" dirty="0"/>
              <a:t>обозначены черным прямоугольником, желтым на цветном рисунке. </a:t>
            </a:r>
          </a:p>
        </p:txBody>
      </p:sp>
      <p:sp>
        <p:nvSpPr>
          <p:cNvPr id="3" name="Номер слайда 2"/>
          <p:cNvSpPr>
            <a:spLocks noGrp="1"/>
          </p:cNvSpPr>
          <p:nvPr>
            <p:ph type="sldNum" sz="quarter" idx="12"/>
          </p:nvPr>
        </p:nvSpPr>
        <p:spPr/>
        <p:txBody>
          <a:bodyPr/>
          <a:lstStyle/>
          <a:p>
            <a:fld id="{8DEEC8EE-03FA-42FE-992C-F282326656FA}" type="slidenum">
              <a:rPr lang="en-US" smtClean="0"/>
              <a:pPr/>
              <a:t>63</a:t>
            </a:fld>
            <a:endParaRPr lang="en-US" dirty="0"/>
          </a:p>
        </p:txBody>
      </p:sp>
      <p:pic>
        <p:nvPicPr>
          <p:cNvPr id="4" name="Рисунок 3"/>
          <p:cNvPicPr>
            <a:picLocks noChangeAspect="1"/>
          </p:cNvPicPr>
          <p:nvPr/>
        </p:nvPicPr>
        <p:blipFill>
          <a:blip r:embed="rId2"/>
          <a:stretch>
            <a:fillRect/>
          </a:stretch>
        </p:blipFill>
        <p:spPr>
          <a:xfrm>
            <a:off x="83836" y="1767568"/>
            <a:ext cx="4096117" cy="2498715"/>
          </a:xfrm>
          <a:prstGeom prst="rect">
            <a:avLst/>
          </a:prstGeom>
        </p:spPr>
      </p:pic>
      <p:pic>
        <p:nvPicPr>
          <p:cNvPr id="5" name="Рисунок 4"/>
          <p:cNvPicPr>
            <a:picLocks noChangeAspect="1"/>
          </p:cNvPicPr>
          <p:nvPr/>
        </p:nvPicPr>
        <p:blipFill>
          <a:blip r:embed="rId3"/>
          <a:stretch>
            <a:fillRect/>
          </a:stretch>
        </p:blipFill>
        <p:spPr>
          <a:xfrm>
            <a:off x="4571999" y="1529101"/>
            <a:ext cx="4398036" cy="3448829"/>
          </a:xfrm>
          <a:prstGeom prst="rect">
            <a:avLst/>
          </a:prstGeom>
        </p:spPr>
      </p:pic>
      <p:pic>
        <p:nvPicPr>
          <p:cNvPr id="6" name="Рисунок 5"/>
          <p:cNvPicPr>
            <a:picLocks noChangeAspect="1"/>
          </p:cNvPicPr>
          <p:nvPr/>
        </p:nvPicPr>
        <p:blipFill>
          <a:blip r:embed="rId4"/>
          <a:stretch>
            <a:fillRect/>
          </a:stretch>
        </p:blipFill>
        <p:spPr>
          <a:xfrm>
            <a:off x="242119" y="4581782"/>
            <a:ext cx="3779553" cy="1770736"/>
          </a:xfrm>
          <a:prstGeom prst="rect">
            <a:avLst/>
          </a:prstGeom>
        </p:spPr>
      </p:pic>
      <p:cxnSp>
        <p:nvCxnSpPr>
          <p:cNvPr id="8" name="Прямая со стрелкой 7"/>
          <p:cNvCxnSpPr/>
          <p:nvPr/>
        </p:nvCxnSpPr>
        <p:spPr>
          <a:xfrm flipV="1">
            <a:off x="2690820" y="2697430"/>
            <a:ext cx="1743852" cy="1079937"/>
          </a:xfrm>
          <a:prstGeom prst="straightConnector1">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34673" y="5151955"/>
            <a:ext cx="4502773" cy="1432443"/>
          </a:xfrm>
          <a:prstGeom prst="rect">
            <a:avLst/>
          </a:prstGeom>
          <a:noFill/>
        </p:spPr>
        <p:txBody>
          <a:bodyPr wrap="square" rtlCol="0">
            <a:spAutoFit/>
          </a:bodyPr>
          <a:lstStyle/>
          <a:p>
            <a:r>
              <a:rPr lang="ru-RU" sz="2177" dirty="0"/>
              <a:t>По –</a:t>
            </a:r>
            <a:r>
              <a:rPr lang="ru-RU" sz="2177" dirty="0" err="1"/>
              <a:t>сгРНК</a:t>
            </a:r>
            <a:r>
              <a:rPr lang="ru-RU" sz="2177" dirty="0"/>
              <a:t>  полимераза </a:t>
            </a:r>
            <a:r>
              <a:rPr lang="en-US" sz="2177" dirty="0" err="1"/>
              <a:t>RdRP</a:t>
            </a:r>
            <a:r>
              <a:rPr lang="en-US" sz="2177" dirty="0"/>
              <a:t> </a:t>
            </a:r>
            <a:r>
              <a:rPr lang="ru-RU" sz="2177" dirty="0"/>
              <a:t>делает </a:t>
            </a:r>
            <a:br>
              <a:rPr lang="ru-RU" sz="2177" dirty="0"/>
            </a:br>
            <a:r>
              <a:rPr lang="ru-RU" sz="2177" dirty="0"/>
              <a:t>+</a:t>
            </a:r>
            <a:r>
              <a:rPr lang="ru-RU" sz="2177" dirty="0" err="1"/>
              <a:t>сгмРНК</a:t>
            </a:r>
            <a:r>
              <a:rPr lang="ru-RU" sz="2177" dirty="0"/>
              <a:t>.</a:t>
            </a:r>
          </a:p>
          <a:p>
            <a:r>
              <a:rPr lang="ru-RU" sz="2177" dirty="0"/>
              <a:t>И рибосома транслирует первый ген на ней в  белок</a:t>
            </a:r>
          </a:p>
        </p:txBody>
      </p:sp>
      <p:sp>
        <p:nvSpPr>
          <p:cNvPr id="10" name="TextBox 9"/>
          <p:cNvSpPr txBox="1"/>
          <p:nvPr/>
        </p:nvSpPr>
        <p:spPr>
          <a:xfrm>
            <a:off x="6174487" y="1542294"/>
            <a:ext cx="2932875" cy="929870"/>
          </a:xfrm>
          <a:prstGeom prst="rect">
            <a:avLst/>
          </a:prstGeom>
          <a:noFill/>
        </p:spPr>
        <p:txBody>
          <a:bodyPr wrap="square" rtlCol="0">
            <a:spAutoFit/>
          </a:bodyPr>
          <a:lstStyle/>
          <a:p>
            <a:r>
              <a:rPr lang="en-US" sz="1814" b="1" dirty="0">
                <a:solidFill>
                  <a:schemeClr val="accent1"/>
                </a:solidFill>
              </a:rPr>
              <a:t>TRS </a:t>
            </a:r>
            <a:r>
              <a:rPr lang="ru-RU" sz="1814" b="1" dirty="0">
                <a:solidFill>
                  <a:schemeClr val="accent1"/>
                </a:solidFill>
              </a:rPr>
              <a:t>есть перед геном</a:t>
            </a:r>
          </a:p>
          <a:p>
            <a:r>
              <a:rPr lang="en-US" sz="1814" b="1" dirty="0">
                <a:solidFill>
                  <a:schemeClr val="accent1"/>
                </a:solidFill>
              </a:rPr>
              <a:t>ORF1ab </a:t>
            </a:r>
            <a:r>
              <a:rPr lang="ru-RU" sz="1814" b="1" dirty="0">
                <a:solidFill>
                  <a:schemeClr val="accent1"/>
                </a:solidFill>
              </a:rPr>
              <a:t>и перед каждым </a:t>
            </a:r>
          </a:p>
          <a:p>
            <a:r>
              <a:rPr lang="ru-RU" sz="1814" b="1" dirty="0">
                <a:solidFill>
                  <a:schemeClr val="accent1"/>
                </a:solidFill>
              </a:rPr>
              <a:t>поздним геном</a:t>
            </a:r>
          </a:p>
        </p:txBody>
      </p:sp>
    </p:spTree>
    <p:extLst>
      <p:ext uri="{BB962C8B-B14F-4D97-AF65-F5344CB8AC3E}">
        <p14:creationId xmlns:p14="http://schemas.microsoft.com/office/powerpoint/2010/main" val="24626000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Откуда все известно?</a:t>
            </a:r>
            <a:endParaRPr lang="ru-RU" dirty="0"/>
          </a:p>
        </p:txBody>
      </p:sp>
      <p:sp>
        <p:nvSpPr>
          <p:cNvPr id="3" name="Текст 2"/>
          <p:cNvSpPr>
            <a:spLocks noGrp="1"/>
          </p:cNvSpPr>
          <p:nvPr>
            <p:ph type="body" idx="1"/>
          </p:nvPr>
        </p:nvSpPr>
        <p:spPr/>
        <p:txBody>
          <a:bodyPr/>
          <a:lstStyle/>
          <a:p>
            <a:endParaRPr lang="ru-RU"/>
          </a:p>
        </p:txBody>
      </p:sp>
      <p:sp>
        <p:nvSpPr>
          <p:cNvPr id="4" name="Номер слайда 3"/>
          <p:cNvSpPr>
            <a:spLocks noGrp="1"/>
          </p:cNvSpPr>
          <p:nvPr>
            <p:ph type="sldNum" sz="quarter" idx="12"/>
          </p:nvPr>
        </p:nvSpPr>
        <p:spPr/>
        <p:txBody>
          <a:bodyPr/>
          <a:lstStyle/>
          <a:p>
            <a:fld id="{51B0424B-BA00-4C1D-946A-CCF19F3E8C64}" type="slidenum">
              <a:rPr lang="ru-RU" smtClean="0"/>
              <a:pPr/>
              <a:t>64</a:t>
            </a:fld>
            <a:endParaRPr lang="ru-RU"/>
          </a:p>
        </p:txBody>
      </p:sp>
    </p:spTree>
    <p:extLst>
      <p:ext uri="{BB962C8B-B14F-4D97-AF65-F5344CB8AC3E}">
        <p14:creationId xmlns:p14="http://schemas.microsoft.com/office/powerpoint/2010/main" val="30293910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79790"/>
            <a:ext cx="8229600" cy="6260015"/>
          </a:xfrm>
        </p:spPr>
        <p:txBody>
          <a:bodyPr>
            <a:normAutofit lnSpcReduction="10000"/>
          </a:bodyPr>
          <a:lstStyle/>
          <a:p>
            <a:r>
              <a:rPr lang="ru-RU" dirty="0" smtClean="0"/>
              <a:t>Последовательность генома </a:t>
            </a:r>
            <a:r>
              <a:rPr lang="en-US" dirty="0" smtClean="0"/>
              <a:t>SARS-CoV-2</a:t>
            </a:r>
          </a:p>
          <a:p>
            <a:pPr lvl="1"/>
            <a:r>
              <a:rPr lang="ru-RU" dirty="0" err="1" smtClean="0"/>
              <a:t>Севенирование</a:t>
            </a:r>
            <a:r>
              <a:rPr lang="ru-RU" dirty="0" smtClean="0"/>
              <a:t> нового поколения </a:t>
            </a:r>
            <a:r>
              <a:rPr lang="en-US" dirty="0" smtClean="0"/>
              <a:t>(NGS)</a:t>
            </a:r>
            <a:br>
              <a:rPr lang="en-US" dirty="0" smtClean="0"/>
            </a:br>
            <a:endParaRPr lang="ru-RU" sz="2400" dirty="0" smtClean="0"/>
          </a:p>
          <a:p>
            <a:r>
              <a:rPr lang="ru-RU" dirty="0" smtClean="0"/>
              <a:t>Определение родства</a:t>
            </a:r>
          </a:p>
          <a:p>
            <a:pPr lvl="1"/>
            <a:r>
              <a:rPr lang="ru-RU" dirty="0" err="1" smtClean="0"/>
              <a:t>биоинформатика</a:t>
            </a:r>
            <a:r>
              <a:rPr lang="ru-RU" dirty="0" smtClean="0"/>
              <a:t> </a:t>
            </a:r>
            <a:endParaRPr lang="en-US" dirty="0" smtClean="0"/>
          </a:p>
          <a:p>
            <a:r>
              <a:rPr lang="ru-RU" dirty="0" smtClean="0"/>
              <a:t>Гены</a:t>
            </a:r>
          </a:p>
          <a:p>
            <a:pPr lvl="1"/>
            <a:r>
              <a:rPr lang="ru-RU" dirty="0" err="1" smtClean="0"/>
              <a:t>Биоинформатика</a:t>
            </a:r>
            <a:r>
              <a:rPr lang="ru-RU" dirty="0" smtClean="0"/>
              <a:t> – сравнение с белками известных </a:t>
            </a:r>
            <a:r>
              <a:rPr lang="ru-RU" dirty="0" err="1" smtClean="0"/>
              <a:t>коронавирусов</a:t>
            </a:r>
            <a:endParaRPr lang="ru-RU" dirty="0" smtClean="0"/>
          </a:p>
          <a:p>
            <a:pPr lvl="1"/>
            <a:r>
              <a:rPr lang="ru-RU" dirty="0" err="1" smtClean="0"/>
              <a:t>Эксперимент+биоинформатика</a:t>
            </a:r>
            <a:r>
              <a:rPr lang="ru-RU" dirty="0" smtClean="0"/>
              <a:t>:</a:t>
            </a:r>
            <a:br>
              <a:rPr lang="ru-RU" dirty="0" smtClean="0"/>
            </a:br>
            <a:r>
              <a:rPr lang="en-US" dirty="0" smtClean="0"/>
              <a:t>NGS </a:t>
            </a:r>
            <a:r>
              <a:rPr lang="ru-RU" dirty="0" err="1" smtClean="0"/>
              <a:t>транскриптом</a:t>
            </a:r>
            <a:r>
              <a:rPr lang="ru-RU" dirty="0" smtClean="0"/>
              <a:t> </a:t>
            </a:r>
            <a:r>
              <a:rPr lang="ru-RU" sz="2200" dirty="0" smtClean="0"/>
              <a:t>  </a:t>
            </a:r>
            <a:endParaRPr lang="ru-RU" sz="2200" dirty="0" smtClean="0"/>
          </a:p>
          <a:p>
            <a:r>
              <a:rPr lang="ru-RU" dirty="0" smtClean="0"/>
              <a:t>Белки</a:t>
            </a:r>
            <a:r>
              <a:rPr lang="ru-RU" sz="2600" dirty="0" smtClean="0"/>
              <a:t> </a:t>
            </a:r>
          </a:p>
          <a:p>
            <a:pPr lvl="1"/>
            <a:r>
              <a:rPr lang="ru-RU" sz="3000" dirty="0" smtClean="0"/>
              <a:t>Масс-спектроскопия</a:t>
            </a:r>
          </a:p>
          <a:p>
            <a:pPr lvl="1"/>
            <a:r>
              <a:rPr lang="ru-RU" sz="3000" dirty="0" err="1" smtClean="0"/>
              <a:t>биоинформатика</a:t>
            </a:r>
            <a:endParaRPr lang="ru-RU" sz="3000" dirty="0" smtClean="0"/>
          </a:p>
          <a:p>
            <a:endParaRPr lang="ru-RU" dirty="0" smtClean="0"/>
          </a:p>
          <a:p>
            <a:endParaRPr lang="en-US"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65</a:t>
            </a:fld>
            <a:endParaRPr lang="ru-RU"/>
          </a:p>
        </p:txBody>
      </p:sp>
    </p:spTree>
    <p:extLst>
      <p:ext uri="{BB962C8B-B14F-4D97-AF65-F5344CB8AC3E}">
        <p14:creationId xmlns:p14="http://schemas.microsoft.com/office/powerpoint/2010/main" val="16929708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40740" y="126170"/>
            <a:ext cx="8229600" cy="537670"/>
          </a:xfrm>
        </p:spPr>
        <p:txBody>
          <a:bodyPr>
            <a:normAutofit fontScale="90000"/>
          </a:bodyPr>
          <a:lstStyle/>
          <a:p>
            <a:r>
              <a:rPr lang="ru-RU" dirty="0" smtClean="0"/>
              <a:t>Сигналы</a:t>
            </a:r>
            <a:endParaRPr lang="ru-RU" dirty="0"/>
          </a:p>
        </p:txBody>
      </p:sp>
      <p:sp>
        <p:nvSpPr>
          <p:cNvPr id="3" name="Объект 2"/>
          <p:cNvSpPr>
            <a:spLocks noGrp="1"/>
          </p:cNvSpPr>
          <p:nvPr>
            <p:ph idx="1"/>
          </p:nvPr>
        </p:nvSpPr>
        <p:spPr>
          <a:xfrm>
            <a:off x="457200" y="1124700"/>
            <a:ext cx="8229600" cy="5001463"/>
          </a:xfrm>
        </p:spPr>
        <p:txBody>
          <a:bodyPr>
            <a:normAutofit fontScale="70000" lnSpcReduction="20000"/>
          </a:bodyPr>
          <a:lstStyle/>
          <a:p>
            <a:r>
              <a:rPr lang="ru-RU" dirty="0" smtClean="0"/>
              <a:t>Сигнал </a:t>
            </a:r>
            <a:r>
              <a:rPr lang="ru-RU" dirty="0" err="1" smtClean="0"/>
              <a:t>полиаденилирования</a:t>
            </a:r>
            <a:r>
              <a:rPr lang="ru-RU" dirty="0" smtClean="0"/>
              <a:t> </a:t>
            </a:r>
            <a:r>
              <a:rPr lang="ru-RU" dirty="0" err="1" smtClean="0"/>
              <a:t>мРНК</a:t>
            </a:r>
            <a:r>
              <a:rPr lang="ru-RU" dirty="0" smtClean="0"/>
              <a:t> (последовательность поли</a:t>
            </a:r>
            <a:r>
              <a:rPr lang="en-US" dirty="0" smtClean="0"/>
              <a:t>A </a:t>
            </a:r>
            <a:r>
              <a:rPr lang="ru-RU" dirty="0" smtClean="0"/>
              <a:t>не содержится в гене, а присоединяется после транскрипции)</a:t>
            </a:r>
            <a:endParaRPr lang="en-US" dirty="0" smtClean="0"/>
          </a:p>
          <a:p>
            <a:pPr lvl="1"/>
            <a:r>
              <a:rPr lang="ru-RU" dirty="0" smtClean="0"/>
              <a:t>Алгоритм поиска</a:t>
            </a:r>
          </a:p>
          <a:p>
            <a:r>
              <a:rPr lang="ru-RU" dirty="0" smtClean="0"/>
              <a:t>Программируемый сдвиг рамки считывания (</a:t>
            </a:r>
            <a:r>
              <a:rPr lang="en-US" dirty="0" err="1" smtClean="0"/>
              <a:t>FrameShift</a:t>
            </a:r>
            <a:r>
              <a:rPr lang="ru-RU" dirty="0" smtClean="0"/>
              <a:t>)</a:t>
            </a:r>
            <a:r>
              <a:rPr lang="en-US" dirty="0" smtClean="0"/>
              <a:t> </a:t>
            </a:r>
            <a:endParaRPr lang="ru-RU" dirty="0"/>
          </a:p>
          <a:p>
            <a:pPr lvl="1"/>
            <a:r>
              <a:rPr lang="ru-RU" dirty="0"/>
              <a:t>алгоритмы предсказания</a:t>
            </a:r>
            <a:r>
              <a:rPr lang="en-US" dirty="0"/>
              <a:t> </a:t>
            </a:r>
            <a:endParaRPr lang="ru-RU" dirty="0"/>
          </a:p>
          <a:p>
            <a:pPr lvl="1"/>
            <a:r>
              <a:rPr lang="ru-RU" dirty="0" err="1"/>
              <a:t>Рибосомный</a:t>
            </a:r>
            <a:r>
              <a:rPr lang="ru-RU" dirty="0"/>
              <a:t> </a:t>
            </a:r>
            <a:r>
              <a:rPr lang="ru-RU" dirty="0" err="1" smtClean="0"/>
              <a:t>профайлинг</a:t>
            </a:r>
            <a:endParaRPr lang="ru-RU" dirty="0" smtClean="0"/>
          </a:p>
          <a:p>
            <a:pPr lvl="1"/>
            <a:endParaRPr lang="ru-RU" dirty="0"/>
          </a:p>
          <a:p>
            <a:r>
              <a:rPr lang="ru-RU" dirty="0" smtClean="0"/>
              <a:t>Сайты </a:t>
            </a:r>
            <a:r>
              <a:rPr lang="ru-RU" dirty="0" err="1"/>
              <a:t>протеолиза</a:t>
            </a:r>
            <a:r>
              <a:rPr lang="ru-RU" dirty="0"/>
              <a:t> (по которым режутся </a:t>
            </a:r>
            <a:r>
              <a:rPr lang="ru-RU" dirty="0" err="1"/>
              <a:t>полипротеины</a:t>
            </a:r>
            <a:r>
              <a:rPr lang="ru-RU" dirty="0"/>
              <a:t>)</a:t>
            </a:r>
          </a:p>
          <a:p>
            <a:pPr lvl="1"/>
            <a:r>
              <a:rPr lang="ru-RU" dirty="0" err="1"/>
              <a:t>Биоинформатика</a:t>
            </a:r>
            <a:endParaRPr lang="ru-RU" dirty="0"/>
          </a:p>
          <a:p>
            <a:pPr lvl="1"/>
            <a:r>
              <a:rPr lang="ru-RU" dirty="0" smtClean="0"/>
              <a:t>Эксперимент, </a:t>
            </a:r>
            <a:r>
              <a:rPr lang="ru-RU" dirty="0" smtClean="0"/>
              <a:t>масс-спектроскопия</a:t>
            </a:r>
            <a:br>
              <a:rPr lang="ru-RU" dirty="0" smtClean="0"/>
            </a:br>
            <a:endParaRPr lang="en-US" dirty="0"/>
          </a:p>
          <a:p>
            <a:r>
              <a:rPr lang="ru-RU" dirty="0" smtClean="0"/>
              <a:t>Сигналы разрывной транскрипции РНК </a:t>
            </a:r>
            <a:r>
              <a:rPr lang="en-US" dirty="0" smtClean="0"/>
              <a:t>SARS-Cov-2</a:t>
            </a:r>
          </a:p>
          <a:p>
            <a:pPr lvl="1"/>
            <a:r>
              <a:rPr lang="ru-RU" dirty="0" err="1" smtClean="0"/>
              <a:t>Транскриптом</a:t>
            </a:r>
            <a:r>
              <a:rPr lang="ru-RU" dirty="0" err="1" smtClean="0"/>
              <a:t>ы</a:t>
            </a:r>
            <a:endParaRPr lang="ru-RU" dirty="0" smtClean="0"/>
          </a:p>
          <a:p>
            <a:pPr lvl="1"/>
            <a:r>
              <a:rPr lang="ru-RU" dirty="0" err="1" smtClean="0"/>
              <a:t>биоинформатика</a:t>
            </a:r>
            <a:r>
              <a:rPr lang="ru-RU" dirty="0" smtClean="0"/>
              <a:t/>
            </a:r>
            <a:br>
              <a:rPr lang="ru-RU" dirty="0" smtClean="0"/>
            </a:br>
            <a:endParaRPr lang="en-US" dirty="0" smtClean="0"/>
          </a:p>
          <a:p>
            <a:endParaRPr lang="ru-RU" dirty="0" smtClean="0"/>
          </a:p>
          <a:p>
            <a:endParaRPr lang="en-US"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66</a:t>
            </a:fld>
            <a:endParaRPr lang="ru-RU"/>
          </a:p>
        </p:txBody>
      </p:sp>
    </p:spTree>
    <p:extLst>
      <p:ext uri="{BB962C8B-B14F-4D97-AF65-F5344CB8AC3E}">
        <p14:creationId xmlns:p14="http://schemas.microsoft.com/office/powerpoint/2010/main" val="9581245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55" y="49360"/>
            <a:ext cx="9134840" cy="811657"/>
          </a:xfrm>
        </p:spPr>
        <p:txBody>
          <a:bodyPr>
            <a:normAutofit fontScale="90000"/>
          </a:bodyPr>
          <a:lstStyle/>
          <a:p>
            <a:r>
              <a:rPr lang="en-US" sz="3600" dirty="0" smtClean="0"/>
              <a:t>SARS-CoV-3. </a:t>
            </a:r>
            <a:r>
              <a:rPr lang="ru-RU" sz="3600" dirty="0" smtClean="0"/>
              <a:t>30</a:t>
            </a:r>
            <a:r>
              <a:rPr lang="en-US" sz="3600" dirty="0" smtClean="0"/>
              <a:t>K -</a:t>
            </a:r>
            <a:r>
              <a:rPr lang="ru-RU" sz="3600" dirty="0" smtClean="0"/>
              <a:t> большой геном или маленький?</a:t>
            </a:r>
            <a:br>
              <a:rPr lang="ru-RU" sz="3600" dirty="0" smtClean="0"/>
            </a:br>
            <a:r>
              <a:rPr lang="ru-RU" sz="2700" dirty="0" smtClean="0"/>
              <a:t>Как посмотреть!</a:t>
            </a:r>
            <a:endParaRPr lang="ru-RU" sz="2700" dirty="0"/>
          </a:p>
        </p:txBody>
      </p:sp>
      <p:graphicFrame>
        <p:nvGraphicFramePr>
          <p:cNvPr id="5" name="Объект 4"/>
          <p:cNvGraphicFramePr>
            <a:graphicFrameLocks noGrp="1"/>
          </p:cNvGraphicFramePr>
          <p:nvPr>
            <p:ph idx="1"/>
            <p:extLst/>
          </p:nvPr>
        </p:nvGraphicFramePr>
        <p:xfrm>
          <a:off x="329840" y="1124700"/>
          <a:ext cx="8356960" cy="4297680"/>
        </p:xfrm>
        <a:graphic>
          <a:graphicData uri="http://schemas.openxmlformats.org/drawingml/2006/table">
            <a:tbl>
              <a:tblPr firstRow="1" bandRow="1">
                <a:tableStyleId>{5940675A-B579-460E-94D1-54222C63F5DA}</a:tableStyleId>
              </a:tblPr>
              <a:tblGrid>
                <a:gridCol w="2073870">
                  <a:extLst>
                    <a:ext uri="{9D8B030D-6E8A-4147-A177-3AD203B41FA5}">
                      <a16:colId xmlns:a16="http://schemas.microsoft.com/office/drawing/2014/main" val="20000"/>
                    </a:ext>
                  </a:extLst>
                </a:gridCol>
                <a:gridCol w="2824604">
                  <a:extLst>
                    <a:ext uri="{9D8B030D-6E8A-4147-A177-3AD203B41FA5}">
                      <a16:colId xmlns:a16="http://schemas.microsoft.com/office/drawing/2014/main" val="20001"/>
                    </a:ext>
                  </a:extLst>
                </a:gridCol>
                <a:gridCol w="1729243">
                  <a:extLst>
                    <a:ext uri="{9D8B030D-6E8A-4147-A177-3AD203B41FA5}">
                      <a16:colId xmlns:a16="http://schemas.microsoft.com/office/drawing/2014/main" val="20002"/>
                    </a:ext>
                  </a:extLst>
                </a:gridCol>
                <a:gridCol w="1729243">
                  <a:extLst>
                    <a:ext uri="{9D8B030D-6E8A-4147-A177-3AD203B41FA5}">
                      <a16:colId xmlns:a16="http://schemas.microsoft.com/office/drawing/2014/main" val="20003"/>
                    </a:ext>
                  </a:extLst>
                </a:gridCol>
              </a:tblGrid>
              <a:tr h="497336">
                <a:tc gridSpan="2">
                  <a:txBody>
                    <a:bodyPr/>
                    <a:lstStyle/>
                    <a:p>
                      <a:endParaRPr lang="ru-RU" sz="2400" dirty="0"/>
                    </a:p>
                  </a:txBody>
                  <a:tcPr/>
                </a:tc>
                <a:tc hMerge="1">
                  <a:txBody>
                    <a:bodyPr/>
                    <a:lstStyle/>
                    <a:p>
                      <a:endParaRPr lang="ru-RU" sz="2400" dirty="0"/>
                    </a:p>
                  </a:txBody>
                  <a:tcPr/>
                </a:tc>
                <a:tc gridSpan="2">
                  <a:txBody>
                    <a:bodyPr/>
                    <a:lstStyle/>
                    <a:p>
                      <a:r>
                        <a:rPr lang="ru-RU" dirty="0" smtClean="0"/>
                        <a:t> ответ</a:t>
                      </a:r>
                      <a:r>
                        <a:rPr lang="ru-RU" baseline="0" dirty="0" smtClean="0"/>
                        <a:t> – вид и </a:t>
                      </a:r>
                      <a:r>
                        <a:rPr lang="ru-RU" dirty="0" smtClean="0"/>
                        <a:t>число букв в геноме</a:t>
                      </a:r>
                      <a:endParaRPr lang="ru-RU" dirty="0"/>
                    </a:p>
                  </a:txBody>
                  <a:tcPr/>
                </a:tc>
                <a:tc hMerge="1">
                  <a:txBody>
                    <a:bodyPr/>
                    <a:lstStyle/>
                    <a:p>
                      <a:endParaRPr lang="ru-RU" dirty="0"/>
                    </a:p>
                  </a:txBody>
                  <a:tcPr/>
                </a:tc>
                <a:extLst>
                  <a:ext uri="{0D108BD9-81ED-4DB2-BD59-A6C34878D82A}">
                    <a16:rowId xmlns:a16="http://schemas.microsoft.com/office/drawing/2014/main" val="10000"/>
                  </a:ext>
                </a:extLst>
              </a:tr>
              <a:tr h="497336">
                <a:tc>
                  <a:txBody>
                    <a:bodyPr/>
                    <a:lstStyle/>
                    <a:p>
                      <a:r>
                        <a:rPr lang="ru-RU" sz="2400" dirty="0" err="1" smtClean="0"/>
                        <a:t>Суперцарство</a:t>
                      </a:r>
                      <a:endParaRPr lang="ru-RU" sz="2400" dirty="0"/>
                    </a:p>
                  </a:txBody>
                  <a:tcPr/>
                </a:tc>
                <a:tc>
                  <a:txBody>
                    <a:bodyPr/>
                    <a:lstStyle/>
                    <a:p>
                      <a:r>
                        <a:rPr lang="ru-RU" sz="2400" dirty="0" smtClean="0"/>
                        <a:t>Примеры</a:t>
                      </a:r>
                      <a:endParaRPr lang="ru-RU" sz="2400" dirty="0"/>
                    </a:p>
                  </a:txBody>
                  <a:tcPr/>
                </a:tc>
                <a:tc>
                  <a:txBody>
                    <a:bodyPr/>
                    <a:lstStyle/>
                    <a:p>
                      <a:r>
                        <a:rPr lang="ru-RU" dirty="0" smtClean="0"/>
                        <a:t>Маленький</a:t>
                      </a:r>
                      <a:br>
                        <a:rPr lang="ru-RU" dirty="0" smtClean="0"/>
                      </a:br>
                      <a:r>
                        <a:rPr lang="ru-RU" dirty="0" smtClean="0"/>
                        <a:t>(самый)</a:t>
                      </a:r>
                      <a:endParaRPr lang="ru-RU" dirty="0">
                        <a:solidFill>
                          <a:srgbClr val="FF0000"/>
                        </a:solidFill>
                      </a:endParaRPr>
                    </a:p>
                  </a:txBody>
                  <a:tcPr/>
                </a:tc>
                <a:tc>
                  <a:txBody>
                    <a:bodyPr/>
                    <a:lstStyle/>
                    <a:p>
                      <a:r>
                        <a:rPr lang="ru-RU" dirty="0" smtClean="0"/>
                        <a:t>Большой</a:t>
                      </a:r>
                    </a:p>
                    <a:p>
                      <a:r>
                        <a:rPr lang="ru-RU" dirty="0" smtClean="0"/>
                        <a:t>(самый)</a:t>
                      </a:r>
                      <a:endParaRPr lang="ru-RU" dirty="0"/>
                    </a:p>
                  </a:txBody>
                  <a:tcPr/>
                </a:tc>
                <a:extLst>
                  <a:ext uri="{0D108BD9-81ED-4DB2-BD59-A6C34878D82A}">
                    <a16:rowId xmlns:a16="http://schemas.microsoft.com/office/drawing/2014/main" val="10001"/>
                  </a:ext>
                </a:extLst>
              </a:tr>
              <a:tr h="497336">
                <a:tc>
                  <a:txBody>
                    <a:bodyPr/>
                    <a:lstStyle/>
                    <a:p>
                      <a:r>
                        <a:rPr lang="ru-RU" sz="2400" dirty="0" smtClean="0"/>
                        <a:t>Вирусы</a:t>
                      </a:r>
                      <a:endParaRPr lang="ru-RU" sz="2400" dirty="0"/>
                    </a:p>
                  </a:txBody>
                  <a:tcPr/>
                </a:tc>
                <a:tc>
                  <a:txBody>
                    <a:bodyPr/>
                    <a:lstStyle/>
                    <a:p>
                      <a:r>
                        <a:rPr lang="ru-RU" sz="1800" dirty="0" smtClean="0"/>
                        <a:t>ВИЧ, </a:t>
                      </a:r>
                      <a:r>
                        <a:rPr lang="ru-RU" sz="1800" dirty="0" err="1" smtClean="0"/>
                        <a:t>Коронавирусы</a:t>
                      </a:r>
                      <a:r>
                        <a:rPr lang="ru-RU" sz="1800" dirty="0" smtClean="0"/>
                        <a:t>, вирус полиомиелита,</a:t>
                      </a:r>
                      <a:r>
                        <a:rPr lang="en-US" sz="1800" dirty="0" smtClean="0"/>
                        <a:t> ….</a:t>
                      </a:r>
                      <a:endParaRPr lang="ru-RU" sz="1800"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2"/>
                  </a:ext>
                </a:extLst>
              </a:tr>
              <a:tr h="858415">
                <a:tc>
                  <a:txBody>
                    <a:bodyPr/>
                    <a:lstStyle/>
                    <a:p>
                      <a:r>
                        <a:rPr lang="ru-RU" sz="2400" dirty="0" smtClean="0"/>
                        <a:t>Прокариоты</a:t>
                      </a:r>
                      <a:endParaRPr lang="ru-RU" sz="2400" dirty="0"/>
                    </a:p>
                  </a:txBody>
                  <a:tcPr/>
                </a:tc>
                <a:tc>
                  <a:txBody>
                    <a:bodyPr/>
                    <a:lstStyle/>
                    <a:p>
                      <a:r>
                        <a:rPr lang="ru-RU" sz="1800" dirty="0" smtClean="0"/>
                        <a:t>Бактерии и археи (похожи на бактерий,</a:t>
                      </a:r>
                      <a:r>
                        <a:rPr lang="ru-RU" sz="1800" baseline="0" dirty="0" smtClean="0"/>
                        <a:t> но другое </a:t>
                      </a:r>
                      <a:r>
                        <a:rPr lang="ru-RU" sz="1800" baseline="0" dirty="0" err="1" smtClean="0"/>
                        <a:t>суперцарство</a:t>
                      </a:r>
                      <a:r>
                        <a:rPr lang="ru-RU" sz="1800" baseline="0" dirty="0" smtClean="0"/>
                        <a:t>)</a:t>
                      </a:r>
                      <a:endParaRPr lang="ru-RU" sz="1800"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3"/>
                  </a:ext>
                </a:extLst>
              </a:tr>
              <a:tr h="497336">
                <a:tc>
                  <a:txBody>
                    <a:bodyPr/>
                    <a:lstStyle/>
                    <a:p>
                      <a:r>
                        <a:rPr lang="ru-RU" sz="2400" dirty="0" smtClean="0"/>
                        <a:t>Эукариоты</a:t>
                      </a:r>
                      <a:endParaRPr lang="ru-RU" sz="2400" dirty="0"/>
                    </a:p>
                  </a:txBody>
                  <a:tcPr/>
                </a:tc>
                <a:tc>
                  <a:txBody>
                    <a:bodyPr/>
                    <a:lstStyle/>
                    <a:p>
                      <a:r>
                        <a:rPr lang="ru-RU" sz="1800" dirty="0" smtClean="0"/>
                        <a:t>Животные, растения, грибы, простейшие</a:t>
                      </a:r>
                      <a:r>
                        <a:rPr lang="en-US" sz="1800" dirty="0" smtClean="0"/>
                        <a:t> …</a:t>
                      </a:r>
                      <a:endParaRPr lang="ru-RU" sz="1800" dirty="0"/>
                    </a:p>
                  </a:txBody>
                  <a:tcPr/>
                </a:tc>
                <a:tc>
                  <a:txBody>
                    <a:bodyPr/>
                    <a:lstStyle/>
                    <a:p>
                      <a:endParaRPr lang="ru-RU" dirty="0"/>
                    </a:p>
                  </a:txBody>
                  <a:tcPr/>
                </a:tc>
                <a:tc>
                  <a:txBody>
                    <a:bodyPr/>
                    <a:lstStyle/>
                    <a:p>
                      <a:endParaRPr lang="ru-RU"/>
                    </a:p>
                  </a:txBody>
                  <a:tcPr/>
                </a:tc>
                <a:extLst>
                  <a:ext uri="{0D108BD9-81ED-4DB2-BD59-A6C34878D82A}">
                    <a16:rowId xmlns:a16="http://schemas.microsoft.com/office/drawing/2014/main" val="10004"/>
                  </a:ext>
                </a:extLst>
              </a:tr>
              <a:tr h="497336">
                <a:tc>
                  <a:txBody>
                    <a:bodyPr/>
                    <a:lstStyle/>
                    <a:p>
                      <a:r>
                        <a:rPr lang="ru-RU" sz="2400" dirty="0" smtClean="0"/>
                        <a:t>Абсолютная категория</a:t>
                      </a:r>
                      <a:endParaRPr lang="ru-RU" sz="2400" dirty="0"/>
                    </a:p>
                  </a:txBody>
                  <a:tcPr/>
                </a:tc>
                <a:tc>
                  <a:txBody>
                    <a:bodyPr/>
                    <a:lstStyle/>
                    <a:p>
                      <a:r>
                        <a:rPr lang="ru-RU" sz="1800" dirty="0" smtClean="0"/>
                        <a:t>(может выше забыл каких-нибудь?:)</a:t>
                      </a:r>
                      <a:endParaRPr lang="ru-RU" sz="1800"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5"/>
                  </a:ext>
                </a:extLst>
              </a:tr>
            </a:tbl>
          </a:graphicData>
        </a:graphic>
      </p:graphicFrame>
      <p:sp>
        <p:nvSpPr>
          <p:cNvPr id="4" name="Номер слайда 3"/>
          <p:cNvSpPr>
            <a:spLocks noGrp="1"/>
          </p:cNvSpPr>
          <p:nvPr>
            <p:ph type="sldNum" sz="quarter" idx="12"/>
          </p:nvPr>
        </p:nvSpPr>
        <p:spPr/>
        <p:txBody>
          <a:bodyPr/>
          <a:lstStyle/>
          <a:p>
            <a:fld id="{51B0424B-BA00-4C1D-946A-CCF19F3E8C64}" type="slidenum">
              <a:rPr lang="ru-RU" smtClean="0"/>
              <a:pPr/>
              <a:t>67</a:t>
            </a:fld>
            <a:endParaRPr lang="ru-RU"/>
          </a:p>
        </p:txBody>
      </p:sp>
      <p:sp>
        <p:nvSpPr>
          <p:cNvPr id="6" name="TextBox 5"/>
          <p:cNvSpPr txBox="1"/>
          <p:nvPr/>
        </p:nvSpPr>
        <p:spPr>
          <a:xfrm>
            <a:off x="270640" y="5464465"/>
            <a:ext cx="8602720" cy="461665"/>
          </a:xfrm>
          <a:prstGeom prst="rect">
            <a:avLst/>
          </a:prstGeom>
          <a:noFill/>
        </p:spPr>
        <p:txBody>
          <a:bodyPr wrap="square" rtlCol="0">
            <a:spAutoFit/>
          </a:bodyPr>
          <a:lstStyle/>
          <a:p>
            <a:r>
              <a:rPr lang="ru-RU" sz="2400" dirty="0" smtClean="0">
                <a:solidFill>
                  <a:srgbClr val="C00000"/>
                </a:solidFill>
              </a:rPr>
              <a:t>Задание 9 (на сайте с ДЗ)</a:t>
            </a:r>
            <a:endParaRPr lang="ru-RU" sz="2400" dirty="0">
              <a:solidFill>
                <a:srgbClr val="C00000"/>
              </a:solidFill>
            </a:endParaRPr>
          </a:p>
        </p:txBody>
      </p:sp>
      <p:sp>
        <p:nvSpPr>
          <p:cNvPr id="3" name="TextBox 2"/>
          <p:cNvSpPr txBox="1"/>
          <p:nvPr/>
        </p:nvSpPr>
        <p:spPr>
          <a:xfrm>
            <a:off x="345365" y="5968215"/>
            <a:ext cx="7337440" cy="646331"/>
          </a:xfrm>
          <a:prstGeom prst="rect">
            <a:avLst/>
          </a:prstGeom>
          <a:noFill/>
        </p:spPr>
        <p:txBody>
          <a:bodyPr wrap="square" rtlCol="0">
            <a:spAutoFit/>
          </a:bodyPr>
          <a:lstStyle/>
          <a:p>
            <a:r>
              <a:rPr lang="ru-RU" dirty="0" smtClean="0"/>
              <a:t>При выполнении этого задания опишите  вид и источник информации</a:t>
            </a:r>
          </a:p>
          <a:p>
            <a:r>
              <a:rPr lang="ru-RU" dirty="0" smtClean="0"/>
              <a:t>Наука идет вперед, мои знания могли устареть(((</a:t>
            </a:r>
            <a:endParaRPr lang="ru-RU" dirty="0"/>
          </a:p>
        </p:txBody>
      </p:sp>
    </p:spTree>
    <p:extLst>
      <p:ext uri="{BB962C8B-B14F-4D97-AF65-F5344CB8AC3E}">
        <p14:creationId xmlns:p14="http://schemas.microsoft.com/office/powerpoint/2010/main" val="28849549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1B0424B-BA00-4C1D-946A-CCF19F3E8C64}" type="slidenum">
              <a:rPr lang="ru-RU" smtClean="0"/>
              <a:pPr/>
              <a:t>68</a:t>
            </a:fld>
            <a:endParaRPr lang="ru-RU"/>
          </a:p>
        </p:txBody>
      </p:sp>
      <p:sp>
        <p:nvSpPr>
          <p:cNvPr id="6" name="Заголовок 5"/>
          <p:cNvSpPr>
            <a:spLocks noGrp="1"/>
          </p:cNvSpPr>
          <p:nvPr>
            <p:ph type="title"/>
          </p:nvPr>
        </p:nvSpPr>
        <p:spPr>
          <a:xfrm>
            <a:off x="457199" y="179964"/>
            <a:ext cx="8229600" cy="811657"/>
          </a:xfrm>
        </p:spPr>
        <p:txBody>
          <a:bodyPr/>
          <a:lstStyle/>
          <a:p>
            <a:r>
              <a:rPr lang="ru-RU" dirty="0" smtClean="0"/>
              <a:t>Толщина мембраны</a:t>
            </a:r>
            <a:endParaRPr lang="en-US" dirty="0"/>
          </a:p>
        </p:txBody>
      </p:sp>
      <p:sp>
        <p:nvSpPr>
          <p:cNvPr id="7" name="TextBox 6"/>
          <p:cNvSpPr txBox="1"/>
          <p:nvPr/>
        </p:nvSpPr>
        <p:spPr>
          <a:xfrm>
            <a:off x="289842" y="1029288"/>
            <a:ext cx="8564315" cy="830997"/>
          </a:xfrm>
          <a:prstGeom prst="rect">
            <a:avLst/>
          </a:prstGeom>
          <a:noFill/>
        </p:spPr>
        <p:txBody>
          <a:bodyPr wrap="square" rtlCol="0">
            <a:spAutoFit/>
          </a:bodyPr>
          <a:lstStyle/>
          <a:p>
            <a:r>
              <a:rPr lang="ru-RU" sz="2400" dirty="0" smtClean="0"/>
              <a:t>Размеры разных клеток человека   см. в интернете, например,</a:t>
            </a:r>
            <a:br>
              <a:rPr lang="ru-RU" sz="2400" dirty="0" smtClean="0"/>
            </a:br>
            <a:r>
              <a:rPr lang="en-US" sz="2400" dirty="0" smtClean="0"/>
              <a:t>https</a:t>
            </a:r>
            <a:r>
              <a:rPr lang="en-US" sz="2400" dirty="0"/>
              <a:t>://www.youtube.com/watch?reload=9&amp;v=qz53ud-i_sY</a:t>
            </a:r>
            <a:r>
              <a:rPr lang="ru-RU" sz="2400" dirty="0" smtClean="0"/>
              <a:t>                     </a:t>
            </a:r>
            <a:endParaRPr lang="en-US" sz="2400" dirty="0"/>
          </a:p>
        </p:txBody>
      </p:sp>
      <p:sp>
        <p:nvSpPr>
          <p:cNvPr id="8" name="TextBox 7"/>
          <p:cNvSpPr txBox="1"/>
          <p:nvPr/>
        </p:nvSpPr>
        <p:spPr>
          <a:xfrm>
            <a:off x="347450" y="1897952"/>
            <a:ext cx="7681000" cy="461665"/>
          </a:xfrm>
          <a:prstGeom prst="rect">
            <a:avLst/>
          </a:prstGeom>
          <a:noFill/>
        </p:spPr>
        <p:txBody>
          <a:bodyPr wrap="square" rtlCol="0">
            <a:spAutoFit/>
          </a:bodyPr>
          <a:lstStyle/>
          <a:p>
            <a:r>
              <a:rPr lang="ru-RU" sz="2400" dirty="0" smtClean="0"/>
              <a:t>Толщина мембраны (липидного </a:t>
            </a:r>
            <a:r>
              <a:rPr lang="ru-RU" sz="2400" dirty="0" err="1" smtClean="0"/>
              <a:t>бислоя</a:t>
            </a:r>
            <a:r>
              <a:rPr lang="ru-RU" sz="2400" dirty="0" smtClean="0"/>
              <a:t>)  -  5 </a:t>
            </a:r>
            <a:r>
              <a:rPr lang="ru-RU" sz="2400" dirty="0" err="1" smtClean="0"/>
              <a:t>нм</a:t>
            </a:r>
            <a:endParaRPr lang="en-US" sz="2400" dirty="0"/>
          </a:p>
        </p:txBody>
      </p:sp>
      <p:sp>
        <p:nvSpPr>
          <p:cNvPr id="9" name="TextBox 8"/>
          <p:cNvSpPr txBox="1"/>
          <p:nvPr/>
        </p:nvSpPr>
        <p:spPr>
          <a:xfrm>
            <a:off x="347450" y="2397284"/>
            <a:ext cx="5727810" cy="1384995"/>
          </a:xfrm>
          <a:prstGeom prst="rect">
            <a:avLst/>
          </a:prstGeom>
          <a:noFill/>
        </p:spPr>
        <p:txBody>
          <a:bodyPr wrap="square" rtlCol="0">
            <a:spAutoFit/>
          </a:bodyPr>
          <a:lstStyle/>
          <a:p>
            <a:r>
              <a:rPr lang="ru-RU" sz="2800" dirty="0" smtClean="0"/>
              <a:t>1 метр = 1 000 миллиметров</a:t>
            </a:r>
          </a:p>
          <a:p>
            <a:r>
              <a:rPr lang="ru-RU" sz="2800" dirty="0" smtClean="0"/>
              <a:t>1миллиметр = 1 000 микрометров</a:t>
            </a:r>
          </a:p>
          <a:p>
            <a:r>
              <a:rPr lang="ru-RU" sz="2800" dirty="0" smtClean="0"/>
              <a:t>1 микрометр = 1 000 нанометров</a:t>
            </a:r>
            <a:endParaRPr lang="en-US" sz="2800" dirty="0"/>
          </a:p>
        </p:txBody>
      </p:sp>
      <p:sp>
        <p:nvSpPr>
          <p:cNvPr id="10" name="TextBox 9"/>
          <p:cNvSpPr txBox="1"/>
          <p:nvPr/>
        </p:nvSpPr>
        <p:spPr>
          <a:xfrm>
            <a:off x="457199" y="4427530"/>
            <a:ext cx="8108920" cy="923330"/>
          </a:xfrm>
          <a:prstGeom prst="rect">
            <a:avLst/>
          </a:prstGeom>
          <a:noFill/>
        </p:spPr>
        <p:txBody>
          <a:bodyPr wrap="square" rtlCol="0">
            <a:spAutoFit/>
          </a:bodyPr>
          <a:lstStyle/>
          <a:p>
            <a:r>
              <a:rPr lang="ru-RU" dirty="0" smtClean="0">
                <a:solidFill>
                  <a:srgbClr val="FF0000"/>
                </a:solidFill>
              </a:rPr>
              <a:t>Задание 4 (классика). Возьмем примерно шарообразную клетку человека. Пропорционально увеличим ее до размера арбуза. Какой толщины будет мембрана?</a:t>
            </a:r>
            <a:endParaRPr lang="en-US" dirty="0">
              <a:solidFill>
                <a:srgbClr val="FF0000"/>
              </a:solidFill>
            </a:endParaRPr>
          </a:p>
        </p:txBody>
      </p:sp>
    </p:spTree>
    <p:extLst>
      <p:ext uri="{BB962C8B-B14F-4D97-AF65-F5344CB8AC3E}">
        <p14:creationId xmlns:p14="http://schemas.microsoft.com/office/powerpoint/2010/main" val="39246636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47140" y="126171"/>
            <a:ext cx="8229600" cy="691290"/>
          </a:xfrm>
        </p:spPr>
        <p:txBody>
          <a:bodyPr>
            <a:normAutofit fontScale="90000"/>
          </a:bodyPr>
          <a:lstStyle/>
          <a:p>
            <a:pPr algn="l"/>
            <a:r>
              <a:rPr lang="ru-RU" sz="4000" dirty="0" smtClean="0"/>
              <a:t>Липидный</a:t>
            </a:r>
            <a:r>
              <a:rPr lang="ru-RU" dirty="0" smtClean="0"/>
              <a:t> </a:t>
            </a:r>
            <a:r>
              <a:rPr lang="ru-RU" dirty="0" err="1" smtClean="0"/>
              <a:t>бислой</a:t>
            </a:r>
            <a:endParaRPr lang="ru-RU"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69</a:t>
            </a:fld>
            <a:endParaRPr lang="ru-RU"/>
          </a:p>
        </p:txBody>
      </p:sp>
      <p:pic>
        <p:nvPicPr>
          <p:cNvPr id="1026" name="Picture 2" descr="Image result for Толщина мембраны (липидного бисло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55" y="937827"/>
            <a:ext cx="3893420" cy="22319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Толщина мембраны (липидного бисло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70" y="3186961"/>
            <a:ext cx="4723665" cy="35427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40100" y="3434030"/>
            <a:ext cx="3648475" cy="1569660"/>
          </a:xfrm>
          <a:prstGeom prst="rect">
            <a:avLst/>
          </a:prstGeom>
          <a:noFill/>
        </p:spPr>
        <p:txBody>
          <a:bodyPr wrap="square" rtlCol="0">
            <a:spAutoFit/>
          </a:bodyPr>
          <a:lstStyle/>
          <a:p>
            <a:r>
              <a:rPr lang="ru-RU" sz="2400" dirty="0" smtClean="0"/>
              <a:t>В мембрану включены </a:t>
            </a:r>
          </a:p>
          <a:p>
            <a:r>
              <a:rPr lang="ru-RU" sz="2400" dirty="0" smtClean="0"/>
              <a:t>или к ней присоединены другие молекулы, белки и углеводы</a:t>
            </a:r>
            <a:endParaRPr lang="ru-RU" sz="2400" dirty="0"/>
          </a:p>
        </p:txBody>
      </p:sp>
    </p:spTree>
    <p:extLst>
      <p:ext uri="{BB962C8B-B14F-4D97-AF65-F5344CB8AC3E}">
        <p14:creationId xmlns:p14="http://schemas.microsoft.com/office/powerpoint/2010/main" val="615845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223" y="17253"/>
            <a:ext cx="8871554" cy="1143000"/>
          </a:xfrm>
        </p:spPr>
        <p:txBody>
          <a:bodyPr>
            <a:noAutofit/>
          </a:bodyPr>
          <a:lstStyle/>
          <a:p>
            <a:pPr algn="l"/>
            <a:r>
              <a:rPr lang="ru-RU" sz="3200" dirty="0" smtClean="0"/>
              <a:t>1.Особенные молекулы в составе живого на Земле</a:t>
            </a:r>
            <a:endParaRPr lang="ru-RU" sz="3200" dirty="0"/>
          </a:p>
        </p:txBody>
      </p:sp>
      <p:sp>
        <p:nvSpPr>
          <p:cNvPr id="3" name="Объект 2"/>
          <p:cNvSpPr>
            <a:spLocks noGrp="1"/>
          </p:cNvSpPr>
          <p:nvPr>
            <p:ph idx="1"/>
          </p:nvPr>
        </p:nvSpPr>
        <p:spPr>
          <a:xfrm>
            <a:off x="68111" y="1115237"/>
            <a:ext cx="9007777" cy="3312293"/>
          </a:xfrm>
        </p:spPr>
        <p:txBody>
          <a:bodyPr>
            <a:noAutofit/>
          </a:bodyPr>
          <a:lstStyle/>
          <a:p>
            <a:pPr>
              <a:spcBef>
                <a:spcPts val="0"/>
              </a:spcBef>
              <a:spcAft>
                <a:spcPts val="1200"/>
              </a:spcAft>
            </a:pPr>
            <a:r>
              <a:rPr lang="ru-RU" sz="2400" dirty="0" smtClean="0"/>
              <a:t>Живые организмы</a:t>
            </a:r>
            <a:r>
              <a:rPr lang="en-US" sz="2400" dirty="0" smtClean="0"/>
              <a:t> (</a:t>
            </a:r>
            <a:r>
              <a:rPr lang="ru-RU" sz="2400" dirty="0" smtClean="0"/>
              <a:t>клеточные) и вирусы </a:t>
            </a:r>
            <a:r>
              <a:rPr lang="ru-RU" sz="2400" u="sng" dirty="0" smtClean="0"/>
              <a:t>состоят из молекул </a:t>
            </a:r>
            <a:r>
              <a:rPr lang="ru-RU" sz="2400" dirty="0">
                <a:solidFill>
                  <a:schemeClr val="accent6">
                    <a:lumMod val="75000"/>
                  </a:schemeClr>
                </a:solidFill>
              </a:rPr>
              <a:t/>
            </a:r>
            <a:br>
              <a:rPr lang="ru-RU" sz="2400" dirty="0">
                <a:solidFill>
                  <a:schemeClr val="accent6">
                    <a:lumMod val="75000"/>
                  </a:schemeClr>
                </a:solidFill>
              </a:rPr>
            </a:br>
            <a:r>
              <a:rPr lang="ru-RU" sz="2400" dirty="0">
                <a:solidFill>
                  <a:schemeClr val="accent6">
                    <a:lumMod val="75000"/>
                  </a:schemeClr>
                </a:solidFill>
              </a:rPr>
              <a:t>В</a:t>
            </a:r>
            <a:r>
              <a:rPr lang="ru-RU" sz="2400" dirty="0" smtClean="0">
                <a:solidFill>
                  <a:schemeClr val="accent6">
                    <a:lumMod val="75000"/>
                  </a:schemeClr>
                </a:solidFill>
              </a:rPr>
              <a:t>ирусы не клетки))) живые ли…</a:t>
            </a:r>
          </a:p>
          <a:p>
            <a:pPr>
              <a:spcBef>
                <a:spcPts val="0"/>
              </a:spcBef>
              <a:spcAft>
                <a:spcPts val="1200"/>
              </a:spcAft>
            </a:pPr>
            <a:r>
              <a:rPr lang="ru-RU" sz="2400" dirty="0" smtClean="0"/>
              <a:t>У живого </a:t>
            </a:r>
            <a:r>
              <a:rPr lang="ru-RU" sz="2400" dirty="0" smtClean="0">
                <a:solidFill>
                  <a:schemeClr val="accent6">
                    <a:lumMod val="75000"/>
                  </a:schemeClr>
                </a:solidFill>
              </a:rPr>
              <a:t>(на планете ЗЕМЛЕ! Кто знает про другие миры?)  </a:t>
            </a:r>
            <a:br>
              <a:rPr lang="ru-RU" sz="2400" dirty="0" smtClean="0">
                <a:solidFill>
                  <a:schemeClr val="accent6">
                    <a:lumMod val="75000"/>
                  </a:schemeClr>
                </a:solidFill>
              </a:rPr>
            </a:br>
            <a:r>
              <a:rPr lang="ru-RU" sz="2400" dirty="0" smtClean="0"/>
              <a:t>есть особенные молекулы: </a:t>
            </a:r>
            <a:r>
              <a:rPr lang="ru-RU" sz="2400" b="1" dirty="0" smtClean="0"/>
              <a:t>ДНК, РНК, белки, </a:t>
            </a:r>
            <a:r>
              <a:rPr lang="ru-RU" sz="2400" b="1" dirty="0" smtClean="0">
                <a:solidFill>
                  <a:schemeClr val="bg1">
                    <a:lumMod val="85000"/>
                  </a:schemeClr>
                </a:solidFill>
              </a:rPr>
              <a:t>липиды</a:t>
            </a:r>
            <a:r>
              <a:rPr lang="ru-RU" sz="2400" dirty="0" smtClean="0"/>
              <a:t/>
            </a:r>
            <a:br>
              <a:rPr lang="ru-RU" sz="2400" dirty="0" smtClean="0"/>
            </a:br>
            <a:r>
              <a:rPr lang="ru-RU" sz="2400" dirty="0" smtClean="0"/>
              <a:t>Есть и другие молекулы, без которых не проживёшь)))</a:t>
            </a:r>
          </a:p>
          <a:p>
            <a:pPr marL="0" indent="0">
              <a:spcBef>
                <a:spcPts val="0"/>
              </a:spcBef>
              <a:spcAft>
                <a:spcPts val="1200"/>
              </a:spcAft>
              <a:buNone/>
            </a:pPr>
            <a:r>
              <a:rPr lang="ru-RU" sz="2400" dirty="0" smtClean="0"/>
              <a:t>Наверное, можно так сказать:  </a:t>
            </a:r>
            <a:r>
              <a:rPr lang="ru-RU" sz="2400" i="1" dirty="0" smtClean="0"/>
              <a:t>если  физический объект не включает в свой состав ни ДНК, ни РНК,  то он не является живым в земном понимании жизни.</a:t>
            </a:r>
          </a:p>
          <a:p>
            <a:pPr>
              <a:spcBef>
                <a:spcPts val="0"/>
              </a:spcBef>
              <a:spcAft>
                <a:spcPts val="1200"/>
              </a:spcAft>
            </a:pPr>
            <a:endParaRPr lang="ru-RU" sz="2400" i="1" dirty="0"/>
          </a:p>
          <a:p>
            <a:pPr marL="0" indent="0">
              <a:spcBef>
                <a:spcPts val="0"/>
              </a:spcBef>
              <a:spcAft>
                <a:spcPts val="1200"/>
              </a:spcAft>
              <a:buNone/>
            </a:pPr>
            <a:r>
              <a:rPr lang="ru-RU" sz="2400" i="1" dirty="0" smtClean="0"/>
              <a:t/>
            </a:r>
            <a:br>
              <a:rPr lang="ru-RU" sz="2400" i="1" dirty="0" smtClean="0"/>
            </a:br>
            <a:r>
              <a:rPr lang="ru-RU" sz="2400" i="1" dirty="0" smtClean="0"/>
              <a:t/>
            </a:r>
            <a:br>
              <a:rPr lang="ru-RU" sz="2400" i="1" dirty="0" smtClean="0"/>
            </a:br>
            <a:endParaRPr lang="ru-RU" sz="1400" i="1"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7</a:t>
            </a:fld>
            <a:endParaRPr lang="ru-RU"/>
          </a:p>
        </p:txBody>
      </p:sp>
      <p:sp>
        <p:nvSpPr>
          <p:cNvPr id="5" name="TextBox 4"/>
          <p:cNvSpPr txBox="1"/>
          <p:nvPr/>
        </p:nvSpPr>
        <p:spPr>
          <a:xfrm>
            <a:off x="395457" y="4371352"/>
            <a:ext cx="8353086" cy="1938992"/>
          </a:xfrm>
          <a:prstGeom prst="rect">
            <a:avLst/>
          </a:prstGeom>
          <a:noFill/>
        </p:spPr>
        <p:txBody>
          <a:bodyPr wrap="square" rtlCol="0">
            <a:spAutoFit/>
          </a:bodyPr>
          <a:lstStyle/>
          <a:p>
            <a:r>
              <a:rPr lang="ru-RU" sz="2400" dirty="0" err="1" smtClean="0"/>
              <a:t>Биоинформатика</a:t>
            </a:r>
            <a:r>
              <a:rPr lang="ru-RU" sz="2400" dirty="0" smtClean="0"/>
              <a:t> – информатика применяемая к массовым молекулярно-биологическим данным. Современные биотехнологии дают данные. Для того чтобы получить из них новые биологические и медицинские знания необходима </a:t>
            </a:r>
            <a:r>
              <a:rPr lang="ru-RU" sz="2400" dirty="0" err="1" smtClean="0"/>
              <a:t>биоинформатика</a:t>
            </a:r>
            <a:r>
              <a:rPr lang="ru-RU" sz="2400" dirty="0" smtClean="0"/>
              <a:t>. </a:t>
            </a:r>
            <a:endParaRPr lang="ru-RU" sz="2400" dirty="0">
              <a:solidFill>
                <a:schemeClr val="bg1">
                  <a:lumMod val="75000"/>
                </a:schemeClr>
              </a:solidFill>
            </a:endParaRPr>
          </a:p>
        </p:txBody>
      </p:sp>
    </p:spTree>
    <p:extLst>
      <p:ext uri="{BB962C8B-B14F-4D97-AF65-F5344CB8AC3E}">
        <p14:creationId xmlns:p14="http://schemas.microsoft.com/office/powerpoint/2010/main" val="11089550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Конец презентации</a:t>
            </a:r>
            <a:endParaRPr lang="ru-RU" dirty="0"/>
          </a:p>
        </p:txBody>
      </p:sp>
      <p:sp>
        <p:nvSpPr>
          <p:cNvPr id="3" name="Текст 2"/>
          <p:cNvSpPr>
            <a:spLocks noGrp="1"/>
          </p:cNvSpPr>
          <p:nvPr>
            <p:ph type="body" idx="1"/>
          </p:nvPr>
        </p:nvSpPr>
        <p:spPr/>
        <p:txBody>
          <a:bodyPr/>
          <a:lstStyle/>
          <a:p>
            <a:endParaRPr lang="ru-RU"/>
          </a:p>
        </p:txBody>
      </p:sp>
      <p:sp>
        <p:nvSpPr>
          <p:cNvPr id="4" name="Номер слайда 3"/>
          <p:cNvSpPr>
            <a:spLocks noGrp="1"/>
          </p:cNvSpPr>
          <p:nvPr>
            <p:ph type="sldNum" sz="quarter" idx="12"/>
          </p:nvPr>
        </p:nvSpPr>
        <p:spPr/>
        <p:txBody>
          <a:bodyPr/>
          <a:lstStyle/>
          <a:p>
            <a:fld id="{51B0424B-BA00-4C1D-946A-CCF19F3E8C64}" type="slidenum">
              <a:rPr lang="ru-RU" smtClean="0"/>
              <a:pPr/>
              <a:t>70</a:t>
            </a:fld>
            <a:endParaRPr lang="ru-RU"/>
          </a:p>
        </p:txBody>
      </p:sp>
    </p:spTree>
    <p:extLst>
      <p:ext uri="{BB962C8B-B14F-4D97-AF65-F5344CB8AC3E}">
        <p14:creationId xmlns:p14="http://schemas.microsoft.com/office/powerpoint/2010/main" val="15657268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070" y="49360"/>
            <a:ext cx="8229600" cy="907270"/>
          </a:xfrm>
        </p:spPr>
        <p:txBody>
          <a:bodyPr>
            <a:normAutofit fontScale="90000"/>
          </a:bodyPr>
          <a:lstStyle/>
          <a:p>
            <a:r>
              <a:rPr lang="ru-RU" dirty="0" smtClean="0"/>
              <a:t/>
            </a:r>
            <a:br>
              <a:rPr lang="ru-RU" dirty="0" smtClean="0"/>
            </a:br>
            <a:r>
              <a:rPr lang="en-US" b="1" dirty="0" smtClean="0">
                <a:solidFill>
                  <a:srgbClr val="C00000"/>
                </a:solidFill>
              </a:rPr>
              <a:t>S</a:t>
            </a:r>
            <a:r>
              <a:rPr lang="ru-RU" b="1" dirty="0" smtClean="0">
                <a:solidFill>
                  <a:srgbClr val="C00000"/>
                </a:solidFill>
              </a:rPr>
              <a:t> белок</a:t>
            </a:r>
            <a:r>
              <a:rPr lang="ru-RU" b="1" dirty="0" smtClean="0"/>
              <a:t> </a:t>
            </a:r>
            <a:r>
              <a:rPr lang="ru-RU" dirty="0" smtClean="0"/>
              <a:t>главный </a:t>
            </a:r>
            <a:r>
              <a:rPr lang="ru-RU" dirty="0"/>
              <a:t>для проникновения в клетку хозяина. </a:t>
            </a:r>
            <a:r>
              <a:rPr lang="en-US" dirty="0"/>
              <a:t/>
            </a:r>
            <a:br>
              <a:rPr lang="en-US" dirty="0"/>
            </a:br>
            <a:endParaRPr lang="en-US"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71</a:t>
            </a:fld>
            <a:endParaRPr lang="ru-RU"/>
          </a:p>
        </p:txBody>
      </p:sp>
      <p:sp>
        <p:nvSpPr>
          <p:cNvPr id="4" name="TextBox 3"/>
          <p:cNvSpPr txBox="1"/>
          <p:nvPr/>
        </p:nvSpPr>
        <p:spPr>
          <a:xfrm>
            <a:off x="193830" y="1062339"/>
            <a:ext cx="5491915" cy="523220"/>
          </a:xfrm>
          <a:prstGeom prst="rect">
            <a:avLst/>
          </a:prstGeom>
          <a:noFill/>
        </p:spPr>
        <p:txBody>
          <a:bodyPr wrap="square" rtlCol="0">
            <a:spAutoFit/>
          </a:bodyPr>
          <a:lstStyle/>
          <a:p>
            <a:r>
              <a:rPr lang="ru-RU" sz="2800" dirty="0" err="1" smtClean="0"/>
              <a:t>Шипик</a:t>
            </a:r>
            <a:r>
              <a:rPr lang="ru-RU" sz="2800" dirty="0" smtClean="0"/>
              <a:t> короны состоит </a:t>
            </a:r>
            <a:r>
              <a:rPr lang="ru-RU" sz="2800" dirty="0"/>
              <a:t>из трех </a:t>
            </a:r>
            <a:r>
              <a:rPr lang="en-US" sz="2800" dirty="0"/>
              <a:t>S</a:t>
            </a:r>
            <a:r>
              <a:rPr lang="ru-RU" sz="2800" dirty="0" smtClean="0"/>
              <a:t>.</a:t>
            </a:r>
            <a:endParaRPr lang="en-US" dirty="0"/>
          </a:p>
        </p:txBody>
      </p:sp>
      <p:sp>
        <p:nvSpPr>
          <p:cNvPr id="5" name="Заголовок 1"/>
          <p:cNvSpPr txBox="1">
            <a:spLocks/>
          </p:cNvSpPr>
          <p:nvPr/>
        </p:nvSpPr>
        <p:spPr>
          <a:xfrm>
            <a:off x="166295" y="1599317"/>
            <a:ext cx="8833150" cy="12920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200" dirty="0" smtClean="0"/>
              <a:t>Клетка защищена мембраной, как крепостная стена, но со всех сторон.</a:t>
            </a:r>
            <a:endParaRPr lang="en-US" sz="32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08" y="2891330"/>
            <a:ext cx="5552385" cy="3840400"/>
          </a:xfrm>
          <a:prstGeom prst="rect">
            <a:avLst/>
          </a:prstGeom>
        </p:spPr>
      </p:pic>
      <p:sp>
        <p:nvSpPr>
          <p:cNvPr id="7" name="Прямоугольник 6"/>
          <p:cNvSpPr/>
          <p:nvPr/>
        </p:nvSpPr>
        <p:spPr>
          <a:xfrm>
            <a:off x="5673870" y="4288310"/>
            <a:ext cx="3470130" cy="523220"/>
          </a:xfrm>
          <a:prstGeom prst="rect">
            <a:avLst/>
          </a:prstGeom>
        </p:spPr>
        <p:txBody>
          <a:bodyPr wrap="square">
            <a:spAutoFit/>
          </a:bodyPr>
          <a:lstStyle/>
          <a:p>
            <a:r>
              <a:rPr lang="ru-RU" sz="2800" dirty="0" smtClean="0"/>
              <a:t>Штурм или хитрость?</a:t>
            </a:r>
            <a:endParaRPr lang="ru-RU" sz="2800" dirty="0"/>
          </a:p>
        </p:txBody>
      </p:sp>
    </p:spTree>
    <p:extLst>
      <p:ext uri="{BB962C8B-B14F-4D97-AF65-F5344CB8AC3E}">
        <p14:creationId xmlns:p14="http://schemas.microsoft.com/office/powerpoint/2010/main" val="24386004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 y="33565"/>
            <a:ext cx="9065385" cy="630275"/>
          </a:xfrm>
        </p:spPr>
        <p:txBody>
          <a:bodyPr>
            <a:noAutofit/>
          </a:bodyPr>
          <a:lstStyle/>
          <a:p>
            <a:r>
              <a:rPr lang="en-US" sz="4000" dirty="0" smtClean="0"/>
              <a:t>S – </a:t>
            </a:r>
            <a:r>
              <a:rPr lang="ru-RU" sz="4000" dirty="0" smtClean="0"/>
              <a:t>троянский конь</a:t>
            </a:r>
            <a:endParaRPr lang="en-US" sz="4000"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72</a:t>
            </a:fld>
            <a:endParaRPr lang="ru-RU"/>
          </a:p>
        </p:txBody>
      </p:sp>
      <p:sp>
        <p:nvSpPr>
          <p:cNvPr id="7" name="Заголовок 1"/>
          <p:cNvSpPr txBox="1">
            <a:spLocks/>
          </p:cNvSpPr>
          <p:nvPr/>
        </p:nvSpPr>
        <p:spPr>
          <a:xfrm>
            <a:off x="234042" y="832098"/>
            <a:ext cx="8909958" cy="5784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0"/>
              </a:spcAft>
            </a:pPr>
            <a:r>
              <a:rPr lang="ru-RU" sz="3200" dirty="0" smtClean="0"/>
              <a:t>В </a:t>
            </a:r>
            <a:r>
              <a:rPr lang="ru-RU" sz="3200" dirty="0"/>
              <a:t>крепости есть ворота. </a:t>
            </a:r>
            <a:r>
              <a:rPr lang="ru-RU" sz="3200" dirty="0" smtClean="0"/>
              <a:t>Но не каждого пускают. </a:t>
            </a:r>
            <a:r>
              <a:rPr lang="ru-RU" sz="3200" dirty="0"/>
              <a:t/>
            </a:r>
            <a:br>
              <a:rPr lang="ru-RU" sz="3200" dirty="0"/>
            </a:br>
            <a:r>
              <a:rPr lang="en-US" sz="2800" dirty="0" smtClean="0"/>
              <a:t>S-</a:t>
            </a:r>
            <a:r>
              <a:rPr lang="ru-RU" sz="2800" dirty="0" smtClean="0"/>
              <a:t>белок </a:t>
            </a:r>
            <a:r>
              <a:rPr lang="ru-RU" sz="2800" dirty="0" err="1" smtClean="0">
                <a:solidFill>
                  <a:srgbClr val="C00000"/>
                </a:solidFill>
              </a:rPr>
              <a:t>мимикрирует</a:t>
            </a:r>
            <a:r>
              <a:rPr lang="ru-RU" sz="2800" dirty="0" smtClean="0">
                <a:solidFill>
                  <a:srgbClr val="C00000"/>
                </a:solidFill>
              </a:rPr>
              <a:t> под белок человека</a:t>
            </a:r>
            <a:r>
              <a:rPr lang="ru-RU" sz="2800" dirty="0" smtClean="0"/>
              <a:t>, с которым знаком рецептор, который называ</a:t>
            </a:r>
            <a:r>
              <a:rPr lang="ru-RU" sz="2800" dirty="0"/>
              <a:t>е</a:t>
            </a:r>
            <a:r>
              <a:rPr lang="ru-RU" sz="2800" dirty="0" smtClean="0"/>
              <a:t>тся </a:t>
            </a:r>
            <a:r>
              <a:rPr lang="en-US" sz="2800" dirty="0" smtClean="0"/>
              <a:t>ACE2 – </a:t>
            </a:r>
            <a:r>
              <a:rPr lang="ru-RU" sz="2800" dirty="0" err="1" smtClean="0"/>
              <a:t>ангиотензин</a:t>
            </a:r>
            <a:r>
              <a:rPr lang="ru-RU" sz="2800" dirty="0" smtClean="0"/>
              <a:t> превращающий фермент 2.</a:t>
            </a:r>
          </a:p>
          <a:p>
            <a:pPr algn="l">
              <a:spcAft>
                <a:spcPts val="1800"/>
              </a:spcAft>
            </a:pPr>
            <a:r>
              <a:rPr lang="ru-RU" sz="2800" dirty="0" smtClean="0"/>
              <a:t>Другой белок протеаза (</a:t>
            </a:r>
            <a:r>
              <a:rPr lang="ru-RU" sz="2800" dirty="0" err="1" smtClean="0"/>
              <a:t>разрезатель</a:t>
            </a:r>
            <a:r>
              <a:rPr lang="ru-RU" sz="2800" dirty="0" smtClean="0"/>
              <a:t> белка) </a:t>
            </a:r>
            <a:r>
              <a:rPr lang="en-US" sz="2800" dirty="0" smtClean="0"/>
              <a:t>serine </a:t>
            </a:r>
            <a:r>
              <a:rPr lang="en-US" sz="2800" dirty="0"/>
              <a:t>protease TMPRSS2 </a:t>
            </a:r>
            <a:r>
              <a:rPr lang="ru-RU" sz="2800" dirty="0" smtClean="0"/>
              <a:t>активирует</a:t>
            </a:r>
            <a:r>
              <a:rPr lang="en-US" sz="2800" dirty="0" smtClean="0"/>
              <a:t> </a:t>
            </a:r>
            <a:r>
              <a:rPr lang="en-US" sz="2800" dirty="0"/>
              <a:t>S </a:t>
            </a:r>
            <a:r>
              <a:rPr lang="ru-RU" sz="2800" dirty="0" smtClean="0"/>
              <a:t>белок, путем отрезания </a:t>
            </a:r>
            <a:r>
              <a:rPr lang="en-US" sz="2800" dirty="0" smtClean="0"/>
              <a:t>“</a:t>
            </a:r>
            <a:r>
              <a:rPr lang="ru-RU" sz="2800" dirty="0" smtClean="0"/>
              <a:t>шапочки</a:t>
            </a:r>
            <a:r>
              <a:rPr lang="en-US" sz="2800" dirty="0" smtClean="0"/>
              <a:t>” </a:t>
            </a:r>
            <a:r>
              <a:rPr lang="en-US" sz="2800" dirty="0"/>
              <a:t>S</a:t>
            </a:r>
            <a:r>
              <a:rPr lang="ru-RU" sz="2800" dirty="0" smtClean="0"/>
              <a:t>-белка</a:t>
            </a:r>
            <a:r>
              <a:rPr lang="en-US" sz="2800" dirty="0" smtClean="0"/>
              <a:t/>
            </a:r>
            <a:br>
              <a:rPr lang="en-US" sz="2800" dirty="0" smtClean="0"/>
            </a:br>
            <a:r>
              <a:rPr lang="en-US" sz="2800" dirty="0" smtClean="0"/>
              <a:t/>
            </a:r>
            <a:br>
              <a:rPr lang="en-US" sz="2800" dirty="0" smtClean="0"/>
            </a:br>
            <a:r>
              <a:rPr lang="ru-RU" sz="2800" dirty="0" smtClean="0"/>
              <a:t>Получив добро, </a:t>
            </a:r>
            <a:r>
              <a:rPr lang="en-US" sz="2800" dirty="0" smtClean="0"/>
              <a:t>S </a:t>
            </a:r>
            <a:r>
              <a:rPr lang="ru-RU" sz="2800" dirty="0"/>
              <a:t>стягивает </a:t>
            </a:r>
            <a:r>
              <a:rPr lang="ru-RU" sz="2800" dirty="0" smtClean="0"/>
              <a:t>мембрану </a:t>
            </a:r>
            <a:r>
              <a:rPr lang="ru-RU" sz="2800" dirty="0"/>
              <a:t>вируса </a:t>
            </a:r>
            <a:r>
              <a:rPr lang="ru-RU" sz="2800" dirty="0" smtClean="0"/>
              <a:t>и мембрану хозяйской клетки; мембраны сливаются, РНК оказывается в клетке хозяина.</a:t>
            </a:r>
          </a:p>
          <a:p>
            <a:pPr algn="l">
              <a:spcAft>
                <a:spcPts val="1800"/>
              </a:spcAft>
            </a:pPr>
            <a:r>
              <a:rPr lang="en-US" sz="2800" dirty="0" smtClean="0">
                <a:solidFill>
                  <a:srgbClr val="C00000"/>
                </a:solidFill>
              </a:rPr>
              <a:t>S-</a:t>
            </a:r>
            <a:r>
              <a:rPr lang="ru-RU" sz="2800" dirty="0" smtClean="0">
                <a:solidFill>
                  <a:srgbClr val="C00000"/>
                </a:solidFill>
              </a:rPr>
              <a:t>белком определяется кого и какую ткань заражает вирус</a:t>
            </a:r>
            <a:endParaRPr lang="en-US" sz="2800" dirty="0">
              <a:solidFill>
                <a:srgbClr val="C00000"/>
              </a:solidFill>
            </a:endParaRPr>
          </a:p>
        </p:txBody>
      </p:sp>
    </p:spTree>
    <p:extLst>
      <p:ext uri="{BB962C8B-B14F-4D97-AF65-F5344CB8AC3E}">
        <p14:creationId xmlns:p14="http://schemas.microsoft.com/office/powerpoint/2010/main" val="27531696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0725" y="72249"/>
            <a:ext cx="8229600" cy="409964"/>
          </a:xfrm>
        </p:spPr>
        <p:txBody>
          <a:bodyPr>
            <a:normAutofit fontScale="90000"/>
          </a:bodyPr>
          <a:lstStyle/>
          <a:p>
            <a:r>
              <a:rPr lang="ru-RU" sz="3600" dirty="0" smtClean="0"/>
              <a:t>Как вирус вводит РНК в клетку </a:t>
            </a:r>
            <a:r>
              <a:rPr lang="ru-RU" sz="2000" dirty="0" smtClean="0"/>
              <a:t>(в картинках)</a:t>
            </a:r>
            <a:endParaRPr lang="ru-RU" sz="36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73</a:t>
            </a:fld>
            <a:endParaRPr lang="ru-RU"/>
          </a:p>
        </p:txBody>
      </p:sp>
      <p:sp>
        <p:nvSpPr>
          <p:cNvPr id="8" name="TextBox 7"/>
          <p:cNvSpPr txBox="1"/>
          <p:nvPr/>
        </p:nvSpPr>
        <p:spPr>
          <a:xfrm>
            <a:off x="147025" y="388768"/>
            <a:ext cx="7613300" cy="2923877"/>
          </a:xfrm>
          <a:prstGeom prst="rect">
            <a:avLst/>
          </a:prstGeom>
          <a:noFill/>
        </p:spPr>
        <p:txBody>
          <a:bodyPr wrap="square" rtlCol="0">
            <a:spAutoFit/>
          </a:bodyPr>
          <a:lstStyle/>
          <a:p>
            <a:pPr marL="342900" indent="-342900">
              <a:buAutoNum type="arabicPeriod"/>
            </a:pPr>
            <a:r>
              <a:rPr lang="en-US" sz="2000" dirty="0" smtClean="0"/>
              <a:t>S-</a:t>
            </a:r>
            <a:r>
              <a:rPr lang="ru-RU" sz="2000" dirty="0" smtClean="0"/>
              <a:t>белок связывается с </a:t>
            </a:r>
            <a:r>
              <a:rPr lang="en-US" sz="2000" dirty="0" smtClean="0"/>
              <a:t>ACE2</a:t>
            </a:r>
          </a:p>
          <a:p>
            <a:pPr marL="342900" indent="-342900">
              <a:buAutoNum type="arabicPeriod"/>
            </a:pPr>
            <a:r>
              <a:rPr lang="ru-RU" sz="2000" dirty="0" smtClean="0"/>
              <a:t>Протеаза </a:t>
            </a:r>
            <a:r>
              <a:rPr lang="en-US" sz="2000" dirty="0" smtClean="0"/>
              <a:t>TMPRSS2 </a:t>
            </a:r>
            <a:r>
              <a:rPr lang="ru-RU" sz="2000" dirty="0" smtClean="0"/>
              <a:t>отрезает «шапочку» с верхней части </a:t>
            </a:r>
            <a:r>
              <a:rPr lang="en-US" sz="2000" dirty="0" smtClean="0"/>
              <a:t>S-</a:t>
            </a:r>
            <a:r>
              <a:rPr lang="ru-RU" sz="2000" dirty="0" smtClean="0"/>
              <a:t>белка</a:t>
            </a:r>
          </a:p>
          <a:p>
            <a:pPr marL="342900" indent="-342900">
              <a:buAutoNum type="arabicPeriod"/>
            </a:pPr>
            <a:r>
              <a:rPr lang="ru-RU" sz="2000" dirty="0" smtClean="0"/>
              <a:t>Верхушка </a:t>
            </a:r>
            <a:r>
              <a:rPr lang="en-US" sz="2000" dirty="0" smtClean="0"/>
              <a:t>S-</a:t>
            </a:r>
            <a:r>
              <a:rPr lang="ru-RU" sz="2000" dirty="0" smtClean="0"/>
              <a:t>белка перестраивается  и зеленые участки (гидрофобные) </a:t>
            </a:r>
            <a:br>
              <a:rPr lang="ru-RU" sz="2000" dirty="0" smtClean="0"/>
            </a:br>
            <a:r>
              <a:rPr lang="ru-RU" sz="2000" dirty="0" err="1" smtClean="0"/>
              <a:t>заякориваются</a:t>
            </a:r>
            <a:r>
              <a:rPr lang="ru-RU" sz="2000" dirty="0" smtClean="0"/>
              <a:t> в мембрану клетки</a:t>
            </a:r>
          </a:p>
          <a:p>
            <a:pPr marL="342900" indent="-342900">
              <a:buAutoNum type="arabicPeriod"/>
            </a:pPr>
            <a:r>
              <a:rPr lang="en-US" sz="2000" dirty="0" smtClean="0"/>
              <a:t>S</a:t>
            </a:r>
            <a:r>
              <a:rPr lang="ru-RU" sz="2000" dirty="0" smtClean="0"/>
              <a:t>-белок</a:t>
            </a:r>
            <a:r>
              <a:rPr lang="en-US" sz="2000" dirty="0" smtClean="0"/>
              <a:t> </a:t>
            </a:r>
            <a:r>
              <a:rPr lang="ru-RU" sz="2000" dirty="0" smtClean="0"/>
              <a:t>складывается в прежний вид.</a:t>
            </a:r>
          </a:p>
          <a:p>
            <a:pPr marL="342900" indent="-342900">
              <a:buAutoNum type="arabicPeriod"/>
            </a:pPr>
            <a:r>
              <a:rPr lang="ru-RU" sz="2000" dirty="0" smtClean="0"/>
              <a:t>Мембраны вируса  и клетки сливаются </a:t>
            </a:r>
            <a:br>
              <a:rPr lang="ru-RU" sz="2000" dirty="0" smtClean="0"/>
            </a:br>
            <a:r>
              <a:rPr lang="ru-RU" dirty="0" smtClean="0"/>
              <a:t>(как сливаются два мыльных пузыря)</a:t>
            </a:r>
            <a:br>
              <a:rPr lang="ru-RU" dirty="0" smtClean="0"/>
            </a:br>
            <a:r>
              <a:rPr lang="ru-RU" sz="2400" dirty="0" smtClean="0"/>
              <a:t>РНК оказывается  внутри клетки хозяина</a:t>
            </a:r>
            <a:endParaRPr lang="ru-RU" sz="2400" dirty="0"/>
          </a:p>
        </p:txBody>
      </p:sp>
      <p:grpSp>
        <p:nvGrpSpPr>
          <p:cNvPr id="15" name="Группа 14"/>
          <p:cNvGrpSpPr/>
          <p:nvPr/>
        </p:nvGrpSpPr>
        <p:grpSpPr>
          <a:xfrm>
            <a:off x="1338504" y="3514488"/>
            <a:ext cx="6281496" cy="3165602"/>
            <a:chOff x="175540" y="3463411"/>
            <a:chExt cx="6281496" cy="3165602"/>
          </a:xfrm>
        </p:grpSpPr>
        <p:pic>
          <p:nvPicPr>
            <p:cNvPr id="4" name="Рисунок 3"/>
            <p:cNvPicPr>
              <a:picLocks noChangeAspect="1"/>
            </p:cNvPicPr>
            <p:nvPr/>
          </p:nvPicPr>
          <p:blipFill>
            <a:blip r:embed="rId2"/>
            <a:stretch>
              <a:fillRect/>
            </a:stretch>
          </p:blipFill>
          <p:spPr>
            <a:xfrm>
              <a:off x="175540" y="3481231"/>
              <a:ext cx="6281496" cy="2880375"/>
            </a:xfrm>
            <a:prstGeom prst="rect">
              <a:avLst/>
            </a:prstGeom>
          </p:spPr>
        </p:pic>
        <p:cxnSp>
          <p:nvCxnSpPr>
            <p:cNvPr id="10" name="Прямая со стрелкой 9"/>
            <p:cNvCxnSpPr/>
            <p:nvPr/>
          </p:nvCxnSpPr>
          <p:spPr>
            <a:xfrm flipV="1">
              <a:off x="270640" y="6538912"/>
              <a:ext cx="6067990" cy="3063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21320" y="6259681"/>
              <a:ext cx="795667" cy="369332"/>
            </a:xfrm>
            <a:prstGeom prst="rect">
              <a:avLst/>
            </a:prstGeom>
            <a:noFill/>
          </p:spPr>
          <p:txBody>
            <a:bodyPr wrap="none" rtlCol="0">
              <a:spAutoFit/>
            </a:bodyPr>
            <a:lstStyle/>
            <a:p>
              <a:r>
                <a:rPr lang="ru-RU" dirty="0" smtClean="0"/>
                <a:t>время</a:t>
              </a:r>
              <a:endParaRPr lang="ru-RU" dirty="0"/>
            </a:p>
          </p:txBody>
        </p:sp>
        <p:sp>
          <p:nvSpPr>
            <p:cNvPr id="13" name="TextBox 12"/>
            <p:cNvSpPr txBox="1"/>
            <p:nvPr/>
          </p:nvSpPr>
          <p:spPr>
            <a:xfrm>
              <a:off x="756964" y="3463411"/>
              <a:ext cx="5351235" cy="307777"/>
            </a:xfrm>
            <a:prstGeom prst="rect">
              <a:avLst/>
            </a:prstGeom>
            <a:noFill/>
          </p:spPr>
          <p:txBody>
            <a:bodyPr wrap="square" rtlCol="0">
              <a:spAutoFit/>
            </a:bodyPr>
            <a:lstStyle/>
            <a:p>
              <a:r>
                <a:rPr lang="ru-RU" sz="1400" dirty="0" smtClean="0"/>
                <a:t>1.                                2.                         3.                              4.                          5.    </a:t>
              </a:r>
              <a:endParaRPr lang="ru-RU" dirty="0"/>
            </a:p>
          </p:txBody>
        </p:sp>
      </p:grpSp>
    </p:spTree>
    <p:extLst>
      <p:ext uri="{BB962C8B-B14F-4D97-AF65-F5344CB8AC3E}">
        <p14:creationId xmlns:p14="http://schemas.microsoft.com/office/powerpoint/2010/main" val="10549687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74</a:t>
            </a:fld>
            <a:endParaRPr lang="ru-RU"/>
          </a:p>
        </p:txBody>
      </p:sp>
      <p:pic>
        <p:nvPicPr>
          <p:cNvPr id="2050" name="Picture 2" descr="Image result for SARS-CoV-2 S protein ACE2 TMPRS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5" y="279790"/>
            <a:ext cx="5690341" cy="32984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SARS-CoV-2 S protein ACE2 TMPRS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20" y="4542744"/>
            <a:ext cx="5171873" cy="22165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00960" y="433409"/>
            <a:ext cx="3343040" cy="6124754"/>
          </a:xfrm>
          <a:prstGeom prst="rect">
            <a:avLst/>
          </a:prstGeom>
          <a:noFill/>
        </p:spPr>
        <p:txBody>
          <a:bodyPr wrap="square" rtlCol="0">
            <a:spAutoFit/>
          </a:bodyPr>
          <a:lstStyle/>
          <a:p>
            <a:r>
              <a:rPr lang="ru-RU" sz="2800" dirty="0" smtClean="0">
                <a:solidFill>
                  <a:srgbClr val="C00000"/>
                </a:solidFill>
              </a:rPr>
              <a:t>Два белка</a:t>
            </a:r>
            <a:r>
              <a:rPr lang="en-US" sz="2800" dirty="0" smtClean="0">
                <a:solidFill>
                  <a:srgbClr val="C00000"/>
                </a:solidFill>
              </a:rPr>
              <a:t> (ACE2</a:t>
            </a:r>
            <a:r>
              <a:rPr lang="ru-RU" sz="2800" dirty="0">
                <a:solidFill>
                  <a:srgbClr val="C00000"/>
                </a:solidFill>
              </a:rPr>
              <a:t> </a:t>
            </a:r>
            <a:r>
              <a:rPr lang="ru-RU" sz="2800" dirty="0" smtClean="0">
                <a:solidFill>
                  <a:srgbClr val="C00000"/>
                </a:solidFill>
              </a:rPr>
              <a:t>и </a:t>
            </a:r>
            <a:r>
              <a:rPr lang="en-US" sz="2800" dirty="0" smtClean="0">
                <a:solidFill>
                  <a:srgbClr val="C00000"/>
                </a:solidFill>
              </a:rPr>
              <a:t>TMPRSS2)</a:t>
            </a:r>
            <a:r>
              <a:rPr lang="ru-RU" sz="2800" dirty="0" smtClean="0">
                <a:solidFill>
                  <a:srgbClr val="C00000"/>
                </a:solidFill>
              </a:rPr>
              <a:t> должны</a:t>
            </a:r>
          </a:p>
          <a:p>
            <a:r>
              <a:rPr lang="ru-RU" sz="2800" dirty="0">
                <a:solidFill>
                  <a:srgbClr val="C00000"/>
                </a:solidFill>
              </a:rPr>
              <a:t>б</a:t>
            </a:r>
            <a:r>
              <a:rPr lang="ru-RU" sz="2800" dirty="0" smtClean="0">
                <a:solidFill>
                  <a:srgbClr val="C00000"/>
                </a:solidFill>
              </a:rPr>
              <a:t>ыть рядом в </a:t>
            </a:r>
          </a:p>
          <a:p>
            <a:r>
              <a:rPr lang="ru-RU" sz="2800" dirty="0">
                <a:solidFill>
                  <a:srgbClr val="C00000"/>
                </a:solidFill>
              </a:rPr>
              <a:t>м</a:t>
            </a:r>
            <a:r>
              <a:rPr lang="ru-RU" sz="2800" dirty="0" smtClean="0">
                <a:solidFill>
                  <a:srgbClr val="C00000"/>
                </a:solidFill>
              </a:rPr>
              <a:t>ембране клетки</a:t>
            </a:r>
          </a:p>
          <a:p>
            <a:r>
              <a:rPr lang="ru-RU" sz="2800" dirty="0" smtClean="0">
                <a:solidFill>
                  <a:srgbClr val="C00000"/>
                </a:solidFill>
              </a:rPr>
              <a:t>чтобы произошло </a:t>
            </a:r>
            <a:br>
              <a:rPr lang="ru-RU" sz="2800" dirty="0" smtClean="0">
                <a:solidFill>
                  <a:srgbClr val="C00000"/>
                </a:solidFill>
              </a:rPr>
            </a:br>
            <a:r>
              <a:rPr lang="ru-RU" sz="2800" dirty="0" smtClean="0">
                <a:solidFill>
                  <a:srgbClr val="C00000"/>
                </a:solidFill>
              </a:rPr>
              <a:t>заражение!!!</a:t>
            </a:r>
            <a:br>
              <a:rPr lang="ru-RU" sz="2800" dirty="0" smtClean="0">
                <a:solidFill>
                  <a:srgbClr val="C00000"/>
                </a:solidFill>
              </a:rPr>
            </a:br>
            <a:r>
              <a:rPr lang="ru-RU" sz="2800" dirty="0" smtClean="0">
                <a:solidFill>
                  <a:srgbClr val="C00000"/>
                </a:solidFill>
              </a:rPr>
              <a:t/>
            </a:r>
            <a:br>
              <a:rPr lang="ru-RU" sz="2800" dirty="0" smtClean="0">
                <a:solidFill>
                  <a:srgbClr val="C00000"/>
                </a:solidFill>
              </a:rPr>
            </a:br>
            <a:r>
              <a:rPr lang="ru-RU" sz="2800" dirty="0" smtClean="0">
                <a:solidFill>
                  <a:srgbClr val="C00000"/>
                </a:solidFill>
              </a:rPr>
              <a:t>Исследуется этим</a:t>
            </a:r>
            <a:br>
              <a:rPr lang="ru-RU" sz="2800" dirty="0" smtClean="0">
                <a:solidFill>
                  <a:srgbClr val="C00000"/>
                </a:solidFill>
              </a:rPr>
            </a:br>
            <a:r>
              <a:rPr lang="ru-RU" sz="2800" dirty="0" smtClean="0">
                <a:solidFill>
                  <a:srgbClr val="C00000"/>
                </a:solidFill>
              </a:rPr>
              <a:t>ли определяется</a:t>
            </a:r>
            <a:br>
              <a:rPr lang="ru-RU" sz="2800" dirty="0" smtClean="0">
                <a:solidFill>
                  <a:srgbClr val="C00000"/>
                </a:solidFill>
              </a:rPr>
            </a:br>
            <a:r>
              <a:rPr lang="ru-RU" sz="2800" dirty="0" smtClean="0">
                <a:solidFill>
                  <a:srgbClr val="C00000"/>
                </a:solidFill>
              </a:rPr>
              <a:t>выраженность</a:t>
            </a:r>
          </a:p>
          <a:p>
            <a:r>
              <a:rPr lang="ru-RU" sz="2800" dirty="0" smtClean="0">
                <a:solidFill>
                  <a:srgbClr val="C00000"/>
                </a:solidFill>
              </a:rPr>
              <a:t>симптомов </a:t>
            </a:r>
            <a:r>
              <a:rPr lang="en-US" sz="2800" dirty="0" smtClean="0">
                <a:solidFill>
                  <a:srgbClr val="C00000"/>
                </a:solidFill>
              </a:rPr>
              <a:t>covid-19</a:t>
            </a:r>
            <a:endParaRPr lang="ru-RU" sz="2800" dirty="0" smtClean="0">
              <a:solidFill>
                <a:srgbClr val="C00000"/>
              </a:solidFill>
            </a:endParaRPr>
          </a:p>
          <a:p>
            <a:endParaRPr lang="ru-RU" sz="2800" dirty="0">
              <a:solidFill>
                <a:srgbClr val="C00000"/>
              </a:solidFill>
            </a:endParaRPr>
          </a:p>
          <a:p>
            <a:r>
              <a:rPr lang="ru-RU" sz="2800" dirty="0" smtClean="0">
                <a:solidFill>
                  <a:srgbClr val="C00000"/>
                </a:solidFill>
              </a:rPr>
              <a:t>И иммунитетом, конечно</a:t>
            </a:r>
            <a:r>
              <a:rPr lang="en-US" sz="2800" dirty="0" smtClean="0">
                <a:solidFill>
                  <a:srgbClr val="C00000"/>
                </a:solidFill>
              </a:rPr>
              <a:t>.</a:t>
            </a:r>
            <a:endParaRPr lang="ru-RU" sz="2800" dirty="0">
              <a:solidFill>
                <a:srgbClr val="C00000"/>
              </a:solidFill>
            </a:endParaRPr>
          </a:p>
        </p:txBody>
      </p:sp>
    </p:spTree>
    <p:extLst>
      <p:ext uri="{BB962C8B-B14F-4D97-AF65-F5344CB8AC3E}">
        <p14:creationId xmlns:p14="http://schemas.microsoft.com/office/powerpoint/2010/main" val="35655847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665" y="154271"/>
            <a:ext cx="8224135" cy="2770312"/>
          </a:xfrm>
        </p:spPr>
        <p:txBody>
          <a:bodyPr>
            <a:normAutofit fontScale="90000"/>
          </a:bodyPr>
          <a:lstStyle/>
          <a:p>
            <a:pPr algn="l"/>
            <a:r>
              <a:rPr lang="ru-RU" dirty="0" smtClean="0"/>
              <a:t>Задача построения пространственной структуры белка по его последовательности имеет долгую историю</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75</a:t>
            </a:fld>
            <a:endParaRPr lang="ru-RU"/>
          </a:p>
        </p:txBody>
      </p:sp>
      <p:sp>
        <p:nvSpPr>
          <p:cNvPr id="4" name="Заголовок 1"/>
          <p:cNvSpPr txBox="1">
            <a:spLocks/>
          </p:cNvSpPr>
          <p:nvPr/>
        </p:nvSpPr>
        <p:spPr>
          <a:xfrm>
            <a:off x="474075" y="2924583"/>
            <a:ext cx="7916895" cy="2040617"/>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smtClean="0"/>
              <a:t/>
            </a:r>
            <a:br>
              <a:rPr lang="ru-RU" dirty="0" smtClean="0"/>
            </a:br>
            <a:r>
              <a:rPr lang="ru-RU" dirty="0" smtClean="0"/>
              <a:t>Есть серьёзные успехи</a:t>
            </a:r>
          </a:p>
          <a:p>
            <a:pPr algn="l"/>
            <a:r>
              <a:rPr lang="en-US" dirty="0"/>
              <a:t>a</a:t>
            </a:r>
            <a:r>
              <a:rPr lang="en-US" dirty="0" smtClean="0"/>
              <a:t>lpha-fold</a:t>
            </a:r>
            <a:endParaRPr lang="ru-RU" dirty="0"/>
          </a:p>
        </p:txBody>
      </p:sp>
    </p:spTree>
    <p:extLst>
      <p:ext uri="{BB962C8B-B14F-4D97-AF65-F5344CB8AC3E}">
        <p14:creationId xmlns:p14="http://schemas.microsoft.com/office/powerpoint/2010/main" val="1138311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Биоинформатика</a:t>
            </a:r>
            <a:r>
              <a:rPr lang="ru-RU" dirty="0" smtClean="0"/>
              <a:t>. Объекты</a:t>
            </a:r>
            <a:endParaRPr lang="el-GR" dirty="0"/>
          </a:p>
        </p:txBody>
      </p:sp>
      <p:sp>
        <p:nvSpPr>
          <p:cNvPr id="3" name="Содержимое 2"/>
          <p:cNvSpPr>
            <a:spLocks noGrp="1"/>
          </p:cNvSpPr>
          <p:nvPr>
            <p:ph idx="1"/>
          </p:nvPr>
        </p:nvSpPr>
        <p:spPr/>
        <p:txBody>
          <a:bodyPr>
            <a:normAutofit fontScale="92500" lnSpcReduction="20000"/>
          </a:bodyPr>
          <a:lstStyle/>
          <a:p>
            <a:r>
              <a:rPr lang="ru-RU" dirty="0" smtClean="0"/>
              <a:t>Биологические последовательности</a:t>
            </a:r>
          </a:p>
          <a:p>
            <a:pPr lvl="1"/>
            <a:r>
              <a:rPr lang="ru-RU" dirty="0" smtClean="0"/>
              <a:t>ДНК</a:t>
            </a:r>
          </a:p>
          <a:p>
            <a:pPr lvl="2"/>
            <a:r>
              <a:rPr lang="ru-RU" dirty="0" smtClean="0"/>
              <a:t>Например, есть специальный метод </a:t>
            </a:r>
            <a:r>
              <a:rPr lang="ru-RU" dirty="0" err="1" smtClean="0"/>
              <a:t>секвенирования</a:t>
            </a:r>
            <a:r>
              <a:rPr lang="ru-RU" dirty="0" smtClean="0"/>
              <a:t> определенных коротких последовательностей, который позволил получить важную </a:t>
            </a:r>
            <a:r>
              <a:rPr lang="ru-RU" dirty="0" err="1" smtClean="0"/>
              <a:t>инфорамцию</a:t>
            </a:r>
            <a:r>
              <a:rPr lang="ru-RU" dirty="0" smtClean="0"/>
              <a:t> о </a:t>
            </a:r>
            <a:r>
              <a:rPr lang="ru-RU" b="1" dirty="0" smtClean="0"/>
              <a:t>пространственной организации молекул ДНК в хромосомах человека</a:t>
            </a:r>
          </a:p>
          <a:p>
            <a:pPr lvl="1"/>
            <a:r>
              <a:rPr lang="ru-RU" dirty="0" smtClean="0"/>
              <a:t>РНК</a:t>
            </a:r>
          </a:p>
          <a:p>
            <a:pPr lvl="1"/>
            <a:r>
              <a:rPr lang="ru-RU" dirty="0" smtClean="0"/>
              <a:t>белки</a:t>
            </a:r>
          </a:p>
          <a:p>
            <a:r>
              <a:rPr lang="ru-RU" dirty="0" smtClean="0"/>
              <a:t>Пространственные структуры биологических макромолекул</a:t>
            </a:r>
          </a:p>
          <a:p>
            <a:r>
              <a:rPr lang="ru-RU" dirty="0" smtClean="0"/>
              <a:t>Любые массовые биологические данные.</a:t>
            </a:r>
            <a:endParaRPr lang="el-GR"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8</a:t>
            </a:fld>
            <a:endParaRPr lang="ru-RU"/>
          </a:p>
        </p:txBody>
      </p:sp>
    </p:spTree>
    <p:extLst>
      <p:ext uri="{BB962C8B-B14F-4D97-AF65-F5344CB8AC3E}">
        <p14:creationId xmlns:p14="http://schemas.microsoft.com/office/powerpoint/2010/main" val="4173077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81809" y="87765"/>
            <a:ext cx="8641124" cy="1714261"/>
          </a:xfrm>
        </p:spPr>
        <p:txBody>
          <a:bodyPr>
            <a:noAutofit/>
          </a:bodyPr>
          <a:lstStyle/>
          <a:p>
            <a:pPr algn="l"/>
            <a:r>
              <a:rPr lang="en-US" sz="4000" dirty="0"/>
              <a:t>2</a:t>
            </a:r>
            <a:r>
              <a:rPr lang="ru-RU" sz="4000" dirty="0" smtClean="0"/>
              <a:t>. Геном  это  </a:t>
            </a:r>
            <a:r>
              <a:rPr lang="ru-RU" dirty="0" smtClean="0"/>
              <a:t>информация</a:t>
            </a:r>
            <a:r>
              <a:rPr lang="en-US" dirty="0" smtClean="0"/>
              <a:t>*</a:t>
            </a:r>
            <a:r>
              <a:rPr lang="ru-RU" sz="4000" dirty="0" smtClean="0"/>
              <a:t>,</a:t>
            </a:r>
            <a:r>
              <a:rPr lang="ru-RU" sz="3600" dirty="0" smtClean="0"/>
              <a:t> </a:t>
            </a:r>
            <a:br>
              <a:rPr lang="ru-RU" sz="3600" dirty="0" smtClean="0"/>
            </a:br>
            <a:r>
              <a:rPr lang="ru-RU" sz="3600" dirty="0" smtClean="0"/>
              <a:t>которая </a:t>
            </a:r>
            <a:r>
              <a:rPr lang="ru-RU" sz="3600" dirty="0"/>
              <a:t>закодирована в молекулах ДНК, содержащихся в </a:t>
            </a:r>
            <a:r>
              <a:rPr lang="ru-RU" sz="3600" dirty="0" smtClean="0"/>
              <a:t>клетке</a:t>
            </a:r>
            <a:r>
              <a:rPr lang="en-US" sz="3600" dirty="0" smtClean="0"/>
              <a:t> </a:t>
            </a:r>
            <a:r>
              <a:rPr lang="ru-RU" sz="3600" dirty="0" smtClean="0"/>
              <a:t>организма</a:t>
            </a:r>
            <a:endParaRPr lang="ru-RU" sz="3600" dirty="0"/>
          </a:p>
        </p:txBody>
      </p:sp>
      <p:sp>
        <p:nvSpPr>
          <p:cNvPr id="3" name="Объект 2"/>
          <p:cNvSpPr>
            <a:spLocks noGrp="1"/>
          </p:cNvSpPr>
          <p:nvPr>
            <p:ph idx="1"/>
          </p:nvPr>
        </p:nvSpPr>
        <p:spPr>
          <a:xfrm>
            <a:off x="251438" y="2161635"/>
            <a:ext cx="8641124" cy="4025726"/>
          </a:xfrm>
        </p:spPr>
        <p:txBody>
          <a:bodyPr>
            <a:normAutofit/>
          </a:bodyPr>
          <a:lstStyle/>
          <a:p>
            <a:r>
              <a:rPr lang="ru-RU" b="1" dirty="0"/>
              <a:t>Физический носитель генома </a:t>
            </a:r>
            <a:r>
              <a:rPr lang="ru-RU" dirty="0"/>
              <a:t>– совокупность молекул ДНК, содержащихся </a:t>
            </a:r>
            <a:r>
              <a:rPr lang="ru-RU" dirty="0" smtClean="0"/>
              <a:t>в живой клетке</a:t>
            </a:r>
          </a:p>
          <a:p>
            <a:r>
              <a:rPr lang="ru-RU" b="1" dirty="0" smtClean="0"/>
              <a:t>У вирусов</a:t>
            </a:r>
            <a:r>
              <a:rPr lang="ru-RU" dirty="0" smtClean="0"/>
              <a:t>, хотя </a:t>
            </a:r>
            <a:r>
              <a:rPr lang="ru-RU" dirty="0" smtClean="0">
                <a:solidFill>
                  <a:schemeClr val="accent6">
                    <a:lumMod val="75000"/>
                  </a:schemeClr>
                </a:solidFill>
              </a:rPr>
              <a:t>вирусы – не клетк</a:t>
            </a:r>
            <a:r>
              <a:rPr lang="ru-RU" dirty="0">
                <a:solidFill>
                  <a:schemeClr val="accent6">
                    <a:lumMod val="75000"/>
                  </a:schemeClr>
                </a:solidFill>
              </a:rPr>
              <a:t>и</a:t>
            </a:r>
            <a:r>
              <a:rPr lang="ru-RU" dirty="0" smtClean="0"/>
              <a:t>, </a:t>
            </a:r>
            <a:r>
              <a:rPr lang="ru-RU" b="1" dirty="0" smtClean="0"/>
              <a:t>тоже есть геном</a:t>
            </a:r>
            <a:r>
              <a:rPr lang="ru-RU" dirty="0" smtClean="0"/>
              <a:t>. Геномы </a:t>
            </a:r>
            <a:r>
              <a:rPr lang="ru-RU" dirty="0"/>
              <a:t>вирусов, кроме молекул </a:t>
            </a:r>
            <a:r>
              <a:rPr lang="ru-RU" b="1" dirty="0"/>
              <a:t>ДНК</a:t>
            </a:r>
            <a:r>
              <a:rPr lang="ru-RU" dirty="0"/>
              <a:t>, бывают закодированы молекулами </a:t>
            </a:r>
            <a:r>
              <a:rPr lang="ru-RU" b="1" dirty="0"/>
              <a:t>РНК</a:t>
            </a:r>
            <a:r>
              <a:rPr lang="ru-RU" dirty="0"/>
              <a:t>. </a:t>
            </a:r>
            <a:r>
              <a:rPr lang="ru-RU" dirty="0" smtClean="0"/>
              <a:t/>
            </a:r>
            <a:br>
              <a:rPr lang="ru-RU" dirty="0" smtClean="0"/>
            </a:br>
            <a:r>
              <a:rPr lang="ru-RU" dirty="0" smtClean="0"/>
              <a:t/>
            </a:r>
            <a:br>
              <a:rPr lang="ru-RU" dirty="0" smtClean="0"/>
            </a:br>
            <a:r>
              <a:rPr lang="ru-RU" sz="2400" dirty="0" smtClean="0"/>
              <a:t>Соответственно</a:t>
            </a:r>
            <a:r>
              <a:rPr lang="ru-RU" sz="2400" dirty="0"/>
              <a:t>, бывают </a:t>
            </a:r>
            <a:r>
              <a:rPr lang="ru-RU" sz="2400" dirty="0" smtClean="0"/>
              <a:t>  </a:t>
            </a:r>
            <a:r>
              <a:rPr lang="ru-RU" sz="2400" u="sng" dirty="0" smtClean="0"/>
              <a:t>ДНК вирусы</a:t>
            </a:r>
            <a:r>
              <a:rPr lang="ru-RU" sz="2400" dirty="0" smtClean="0"/>
              <a:t>(пример -аденовирусы</a:t>
            </a:r>
            <a:r>
              <a:rPr lang="ru-RU" sz="2400" dirty="0"/>
              <a:t>) и </a:t>
            </a:r>
            <a:r>
              <a:rPr lang="ru-RU" sz="2400" u="sng" dirty="0"/>
              <a:t>РНК вирусы </a:t>
            </a:r>
            <a:r>
              <a:rPr lang="ru-RU" sz="2400" dirty="0" smtClean="0"/>
              <a:t>(</a:t>
            </a:r>
            <a:r>
              <a:rPr lang="ru-RU" sz="2400" dirty="0" err="1" smtClean="0"/>
              <a:t>коронавирусы</a:t>
            </a:r>
            <a:r>
              <a:rPr lang="ru-RU" sz="2400" dirty="0" smtClean="0"/>
              <a:t>, вирус </a:t>
            </a:r>
            <a:r>
              <a:rPr lang="ru-RU" sz="2400" dirty="0"/>
              <a:t>гриппа</a:t>
            </a:r>
            <a:r>
              <a:rPr lang="ru-RU" sz="2400" dirty="0" smtClean="0"/>
              <a:t>)</a:t>
            </a:r>
            <a:endParaRPr lang="ru-RU" sz="2000" i="1"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9</a:t>
            </a:fld>
            <a:endParaRPr lang="ru-RU"/>
          </a:p>
        </p:txBody>
      </p:sp>
      <p:sp>
        <p:nvSpPr>
          <p:cNvPr id="2" name="TextBox 1"/>
          <p:cNvSpPr txBox="1"/>
          <p:nvPr/>
        </p:nvSpPr>
        <p:spPr>
          <a:xfrm>
            <a:off x="3074205" y="6218842"/>
            <a:ext cx="4954245" cy="369332"/>
          </a:xfrm>
          <a:prstGeom prst="rect">
            <a:avLst/>
          </a:prstGeom>
          <a:noFill/>
        </p:spPr>
        <p:txBody>
          <a:bodyPr wrap="square" rtlCol="0">
            <a:spAutoFit/>
          </a:bodyPr>
          <a:lstStyle/>
          <a:p>
            <a:r>
              <a:rPr lang="en-US" dirty="0" smtClean="0"/>
              <a:t>*) </a:t>
            </a:r>
            <a:r>
              <a:rPr lang="ru-RU" dirty="0" smtClean="0"/>
              <a:t>эта информация передаётся по наследству </a:t>
            </a:r>
            <a:endParaRPr lang="ru-RU" dirty="0"/>
          </a:p>
        </p:txBody>
      </p:sp>
    </p:spTree>
    <p:extLst>
      <p:ext uri="{BB962C8B-B14F-4D97-AF65-F5344CB8AC3E}">
        <p14:creationId xmlns:p14="http://schemas.microsoft.com/office/powerpoint/2010/main" val="136403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12683</TotalTime>
  <Words>4318</Words>
  <Application>Microsoft Office PowerPoint</Application>
  <PresentationFormat>Экран (4:3)</PresentationFormat>
  <Paragraphs>729</Paragraphs>
  <Slides>75</Slides>
  <Notes>18</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75</vt:i4>
      </vt:variant>
    </vt:vector>
  </HeadingPairs>
  <TitlesOfParts>
    <vt:vector size="89" baseType="lpstr">
      <vt:lpstr>AdvC2866</vt:lpstr>
      <vt:lpstr>-apple-system</vt:lpstr>
      <vt:lpstr>Arial</vt:lpstr>
      <vt:lpstr>BlinkMacSystemFont</vt:lpstr>
      <vt:lpstr>Calibri</vt:lpstr>
      <vt:lpstr>Courier New</vt:lpstr>
      <vt:lpstr>Harding</vt:lpstr>
      <vt:lpstr>Linux Libertine</vt:lpstr>
      <vt:lpstr>Segoe UI</vt:lpstr>
      <vt:lpstr>Symbol</vt:lpstr>
      <vt:lpstr>Times New Roman</vt:lpstr>
      <vt:lpstr>Verdana</vt:lpstr>
      <vt:lpstr>Wingdings</vt:lpstr>
      <vt:lpstr>Тема Office</vt:lpstr>
      <vt:lpstr>МФК Биоинформатика</vt:lpstr>
      <vt:lpstr>Полезная информация</vt:lpstr>
      <vt:lpstr>На сайте найдёте</vt:lpstr>
      <vt:lpstr>Презентация PowerPoint</vt:lpstr>
      <vt:lpstr>Обзор тем. Порядок тем на установлен, дополнения и изменения возможны</vt:lpstr>
      <vt:lpstr>Л1. Геном</vt:lpstr>
      <vt:lpstr>1.Особенные молекулы в составе живого на Земле</vt:lpstr>
      <vt:lpstr>Биоинформатика. Объекты</vt:lpstr>
      <vt:lpstr>2. Геном  это  информация*,  которая закодирована в молекулах ДНК, содержащихся в клетке организма</vt:lpstr>
      <vt:lpstr>Вопросы</vt:lpstr>
      <vt:lpstr>Что такое информация?</vt:lpstr>
      <vt:lpstr>3. Кодирование информации</vt:lpstr>
      <vt:lpstr>Как кодируется информация в молекуле ДНК</vt:lpstr>
      <vt:lpstr>Формула молекулы ДНК определяется последовательностью букв A, T, G, C</vt:lpstr>
      <vt:lpstr>ДНК обычно состоит из двух антипараллельных комплементарных цепочек</vt:lpstr>
      <vt:lpstr>Презентация PowerPoint</vt:lpstr>
      <vt:lpstr>Презентация PowerPoint</vt:lpstr>
      <vt:lpstr>Презентация PowerPoint</vt:lpstr>
      <vt:lpstr>Презентация PowerPoint</vt:lpstr>
      <vt:lpstr>Презентация PowerPoint</vt:lpstr>
      <vt:lpstr>ДНК в ядре клетки фибробласта человека. Разные ДНК покрашены в разные цвета, одинаковые по последовательности (&gt;99%) – в одинаковые цвета</vt:lpstr>
      <vt:lpstr>Как получена микрофотография</vt:lpstr>
      <vt:lpstr>Исходные микрофотографии в восьми каналах и их совмещение</vt:lpstr>
      <vt:lpstr>Микрофотография маленькой кольцевой ДНК бактерии - плазмиды</vt:lpstr>
      <vt:lpstr>Маленькая кольцевая ДНК бактерии – плазмида1) (плазмида – не весь геном бактерии!)</vt:lpstr>
      <vt:lpstr>Пример: Геном адено-ассоциированного вируса AAV2</vt:lpstr>
      <vt:lpstr>Презентация PowerPoint</vt:lpstr>
      <vt:lpstr>Презентация PowerPoint</vt:lpstr>
      <vt:lpstr>Презентация PowerPoint</vt:lpstr>
      <vt:lpstr>5. Геном - неизвестный текст, который хочется изучить. С чего начнем?</vt:lpstr>
      <vt:lpstr>Лингвистический анализ текста</vt:lpstr>
      <vt:lpstr>Всерьёз думают о живых вакцинах, основанных на вирусах с увеличенным числом CG или TA!</vt:lpstr>
      <vt:lpstr>Take home messages</vt:lpstr>
      <vt:lpstr>6.Что закодировано в геноме</vt:lpstr>
      <vt:lpstr>Геном коронавируса - молекула РНК</vt:lpstr>
      <vt:lpstr>Небольшие отличия в формуле – большие отличия в пространственной структуре и функциях </vt:lpstr>
      <vt:lpstr>Референсный геном SARS-CoV-2 </vt:lpstr>
      <vt:lpstr>Геном SARS-CoV-2  - одна молекула РНК</vt:lpstr>
      <vt:lpstr>Презентация PowerPoint</vt:lpstr>
      <vt:lpstr>Презентация PowerPoint</vt:lpstr>
      <vt:lpstr>Что записано в геноме</vt:lpstr>
      <vt:lpstr>Crick’s first outline of the central dogma, from an unpublished note made in 1956.</vt:lpstr>
      <vt:lpstr>Что записано в геноме</vt:lpstr>
      <vt:lpstr>Что записано в файле с геномом SARS-CoV-2 для людей?</vt:lpstr>
      <vt:lpstr>ГЕНЫ БЕЛКОВ ранние и поздние гены разделены линией</vt:lpstr>
      <vt:lpstr>ГЕНЫ ORF1ab и ORF1a красные полоски до вертикальной линии</vt:lpstr>
      <vt:lpstr>Трансляция: синтез молекулы белка</vt:lpstr>
      <vt:lpstr>В клетке для синтеза белка нужна матричная РНК</vt:lpstr>
      <vt:lpstr> В клетке хозяина (человека) оказывается РНК коронавируса   </vt:lpstr>
      <vt:lpstr>Одна мРНК – один ген и один белок</vt:lpstr>
      <vt:lpstr>По таблице генетического кода!</vt:lpstr>
      <vt:lpstr>Так рибосомы делают белки</vt:lpstr>
      <vt:lpstr>Ген ORF1a заканчивается стоп-кодоном, как положено.  Так и транслируется рибосомой человека</vt:lpstr>
      <vt:lpstr>Не бывает правил без исключений! Программируемый рибосомный сдвиг.  Рибосома останавливается из-за шпильки на РНК  и slippery sequence. Отскакивает на ОДИН нуклеотид(букву). И продолжает синтез белка</vt:lpstr>
      <vt:lpstr>Продукты генов ORF1ab и ORF1a - Большие белки – полипротеины. См. след слайд</vt:lpstr>
      <vt:lpstr>Презентация PowerPoint</vt:lpstr>
      <vt:lpstr>Функции некоторых ранних белков</vt:lpstr>
      <vt:lpstr>Как транслируются поздние белки?  Среди поздних генов все белки составляющие вирион, который существует пока вирус вне хозяина. Оно и понятно – вирион собирается в конце заражения, когда есть много РНК – геномов и пора выходить из клетки.</vt:lpstr>
      <vt:lpstr>Коронавирус вирус: белки Схема вириона, существующего между заражениями </vt:lpstr>
      <vt:lpstr>Функции белков</vt:lpstr>
      <vt:lpstr>Коронавирус синтезирует отдельные мРНК для поздних генов (называют  сгмРНК, субгеномные)</vt:lpstr>
      <vt:lpstr>РНК зависимая РНК полимераза коронавируса</vt:lpstr>
      <vt:lpstr>Коронавирусам (эволюции) пришлось долго ломать голову чтобы придумать такое!  Сигналы TRS – последовательности похожие на CTAAAC – обозначены черным прямоугольником, желтым на цветном рисунке. </vt:lpstr>
      <vt:lpstr>Откуда все известно?</vt:lpstr>
      <vt:lpstr>Презентация PowerPoint</vt:lpstr>
      <vt:lpstr>Сигналы</vt:lpstr>
      <vt:lpstr>SARS-CoV-3. 30K - большой геном или маленький? Как посмотреть!</vt:lpstr>
      <vt:lpstr>Толщина мембраны</vt:lpstr>
      <vt:lpstr>Липидный бислой</vt:lpstr>
      <vt:lpstr>Конец презентации</vt:lpstr>
      <vt:lpstr> S белок главный для проникновения в клетку хозяина.  </vt:lpstr>
      <vt:lpstr>S – троянский конь</vt:lpstr>
      <vt:lpstr>Как вирус вводит РНК в клетку (в картинках)</vt:lpstr>
      <vt:lpstr>Презентация PowerPoint</vt:lpstr>
      <vt:lpstr>Задача построения пространственной структуры белка по его последовательности имеет долгую историю</vt:lpstr>
    </vt:vector>
  </TitlesOfParts>
  <Company>msu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Геном</dc:title>
  <dc:creator>aba</dc:creator>
  <cp:lastModifiedBy>aba</cp:lastModifiedBy>
  <cp:revision>824</cp:revision>
  <dcterms:created xsi:type="dcterms:W3CDTF">2014-09-13T11:53:54Z</dcterms:created>
  <dcterms:modified xsi:type="dcterms:W3CDTF">2022-02-16T11:13:53Z</dcterms:modified>
</cp:coreProperties>
</file>