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341" r:id="rId3"/>
    <p:sldId id="342" r:id="rId4"/>
    <p:sldId id="343" r:id="rId5"/>
    <p:sldId id="340" r:id="rId6"/>
    <p:sldId id="344" r:id="rId7"/>
    <p:sldId id="326" r:id="rId8"/>
    <p:sldId id="349" r:id="rId9"/>
    <p:sldId id="347" r:id="rId10"/>
    <p:sldId id="329" r:id="rId11"/>
    <p:sldId id="345" r:id="rId12"/>
    <p:sldId id="348" r:id="rId13"/>
    <p:sldId id="351" r:id="rId14"/>
    <p:sldId id="350" r:id="rId15"/>
    <p:sldId id="352" r:id="rId16"/>
    <p:sldId id="353" r:id="rId17"/>
    <p:sldId id="327" r:id="rId18"/>
    <p:sldId id="346" r:id="rId19"/>
    <p:sldId id="325" r:id="rId20"/>
    <p:sldId id="334" r:id="rId21"/>
    <p:sldId id="330" r:id="rId22"/>
    <p:sldId id="331" r:id="rId23"/>
    <p:sldId id="335" r:id="rId24"/>
    <p:sldId id="336" r:id="rId25"/>
    <p:sldId id="337" r:id="rId26"/>
    <p:sldId id="33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CC99FF"/>
    <a:srgbClr val="FF00FF"/>
    <a:srgbClr val="FF9999"/>
    <a:srgbClr val="F2F2F2"/>
    <a:srgbClr val="CCFFFF"/>
    <a:srgbClr val="006699"/>
    <a:srgbClr val="00FF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5405" autoAdjust="0"/>
  </p:normalViewPr>
  <p:slideViewPr>
    <p:cSldViewPr snapToGrid="0"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77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03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7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biolib.com/DeepTMHM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72326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bg1">
                    <a:lumMod val="95000"/>
                  </a:schemeClr>
                </a:solidFill>
              </a:rPr>
              <a:t>Биоинформатика трансмембранных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7499" y="216101"/>
            <a:ext cx="8466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Факультет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биоинженерии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и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биоинформатики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altLang="ru-RU" sz="28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3 год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7675" y="5554896"/>
            <a:ext cx="826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</a:rPr>
              <a:t>Лекция №8 МФК</a:t>
            </a:r>
            <a:r>
              <a:rPr lang="en-US" altLang="ru-RU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</a:rPr>
              <a:t>«Биоинформатика»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4A3FD3-31B2-DBFE-C4B5-44B7C2306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628591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bg1">
                    <a:lumMod val="95000"/>
                  </a:schemeClr>
                </a:solidFill>
              </a:rPr>
              <a:t>Дарья Владимировна Диброва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3DB7D8-15B0-3699-DCC0-223A7936C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440" y="4299479"/>
            <a:ext cx="3886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(к.б.н., </a:t>
            </a:r>
            <a:r>
              <a:rPr lang="ru-RU" altLang="ru-RU" sz="2400" b="1" dirty="0" err="1">
                <a:solidFill>
                  <a:schemeClr val="bg1">
                    <a:lumMod val="95000"/>
                  </a:schemeClr>
                </a:solidFill>
              </a:rPr>
              <a:t>с.н.с</a:t>
            </a:r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424237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70343" y="3141636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Элементы вторичной структуры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-лист</a:t>
            </a:r>
            <a:endParaRPr lang="ru-RU" altLang="ru-RU" sz="3200" b="1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06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Кроме «главной цепи» есть еще боковые!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9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Классификация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протеиногенных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аминокислот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4A1554-659E-B4FE-609F-88BBD2D889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53" y="825529"/>
            <a:ext cx="7546694" cy="601847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DF56FDB8-9814-C07F-18FD-C7A534E4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60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</p:spTree>
    <p:extLst>
      <p:ext uri="{BB962C8B-B14F-4D97-AF65-F5344CB8AC3E}">
        <p14:creationId xmlns:p14="http://schemas.microsoft.com/office/powerpoint/2010/main" xmlns="" val="418137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заряженными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51EF7E-55F7-9C2C-D415-EA25242512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7407"/>
            <a:ext cx="9144000" cy="328682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Заряженные остатки = «очень полярные», у них не частичный заряд (δ</a:t>
            </a:r>
            <a:r>
              <a:rPr lang="ru-RU" altLang="ru-RU" sz="2800" baseline="30000" dirty="0"/>
              <a:t>+</a:t>
            </a:r>
            <a:r>
              <a:rPr lang="ru-RU" altLang="ru-RU" sz="2800" dirty="0"/>
              <a:t> или δ</a:t>
            </a:r>
            <a:r>
              <a:rPr lang="ru-RU" altLang="ru-RU" sz="2800" baseline="30000" dirty="0"/>
              <a:t>-</a:t>
            </a:r>
            <a:r>
              <a:rPr lang="ru-RU" altLang="ru-RU" sz="2800" dirty="0"/>
              <a:t>), а полноценный!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EB82AFB5-11FC-DA9F-395F-46CC7DF6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AF0978F-E64D-B7DE-E4E3-D84BC84C286E}"/>
              </a:ext>
            </a:extLst>
          </p:cNvPr>
          <p:cNvSpPr/>
          <p:nvPr/>
        </p:nvSpPr>
        <p:spPr>
          <a:xfrm>
            <a:off x="207733" y="2280213"/>
            <a:ext cx="1204378" cy="68290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0166DD-496B-F5FF-16D2-DA54F0739881}"/>
              </a:ext>
            </a:extLst>
          </p:cNvPr>
          <p:cNvSpPr/>
          <p:nvPr/>
        </p:nvSpPr>
        <p:spPr>
          <a:xfrm>
            <a:off x="2050037" y="2280213"/>
            <a:ext cx="1204378" cy="68290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07B536-5B10-BA95-C63F-B15A6D0EA877}"/>
              </a:ext>
            </a:extLst>
          </p:cNvPr>
          <p:cNvSpPr/>
          <p:nvPr/>
        </p:nvSpPr>
        <p:spPr>
          <a:xfrm>
            <a:off x="3894270" y="2280213"/>
            <a:ext cx="1204378" cy="68290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F7468D-FD12-60C8-94E5-4636C4ACFE59}"/>
              </a:ext>
            </a:extLst>
          </p:cNvPr>
          <p:cNvSpPr/>
          <p:nvPr/>
        </p:nvSpPr>
        <p:spPr>
          <a:xfrm>
            <a:off x="5763582" y="2268286"/>
            <a:ext cx="1204378" cy="68290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816228-24F4-5BD2-7924-0E4C0DD0F82E}"/>
              </a:ext>
            </a:extLst>
          </p:cNvPr>
          <p:cNvSpPr/>
          <p:nvPr/>
        </p:nvSpPr>
        <p:spPr>
          <a:xfrm>
            <a:off x="7770948" y="2334485"/>
            <a:ext cx="1204378" cy="68290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31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Охотно образуют водородные связи между собой или с молекулами воды – и как доноры, и как акцепторы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81C5E58-B6B7-94B2-AE00-CF9F20D758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1596"/>
            <a:ext cx="9144000" cy="3560496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xmlns="" id="{95AE76D9-A9ED-8714-FF0A-19550B86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C3A87B4-67A8-90EA-4035-9F960FD91B28}"/>
              </a:ext>
            </a:extLst>
          </p:cNvPr>
          <p:cNvSpPr/>
          <p:nvPr/>
        </p:nvSpPr>
        <p:spPr>
          <a:xfrm>
            <a:off x="0" y="2113157"/>
            <a:ext cx="2057400" cy="115391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54B842F-C59D-A730-C508-C17793ABDC6A}"/>
              </a:ext>
            </a:extLst>
          </p:cNvPr>
          <p:cNvSpPr/>
          <p:nvPr/>
        </p:nvSpPr>
        <p:spPr>
          <a:xfrm>
            <a:off x="2238375" y="2113156"/>
            <a:ext cx="2057400" cy="115391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67951E9-707B-7B6D-5AA6-2BB51259BE7B}"/>
              </a:ext>
            </a:extLst>
          </p:cNvPr>
          <p:cNvSpPr/>
          <p:nvPr/>
        </p:nvSpPr>
        <p:spPr>
          <a:xfrm>
            <a:off x="4662487" y="2113155"/>
            <a:ext cx="2057400" cy="115391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88962E1-13A9-26D3-60A8-073B12A53DC4}"/>
              </a:ext>
            </a:extLst>
          </p:cNvPr>
          <p:cNvSpPr/>
          <p:nvPr/>
        </p:nvSpPr>
        <p:spPr>
          <a:xfrm>
            <a:off x="6958012" y="2113155"/>
            <a:ext cx="2057400" cy="115391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21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3789F9-22F9-DF3F-A27A-5F144FEE9C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36" y="3494828"/>
            <a:ext cx="7917084" cy="33027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неполярными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E3497A-ABA9-C0D6-357B-699E01F255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36" y="900337"/>
            <a:ext cx="7917084" cy="262249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E5EDBEAA-47EC-F52F-3D2B-1C8D005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F624051-784F-1238-CD5B-1AD10BED7AA0}"/>
              </a:ext>
            </a:extLst>
          </p:cNvPr>
          <p:cNvSpPr/>
          <p:nvPr/>
        </p:nvSpPr>
        <p:spPr>
          <a:xfrm>
            <a:off x="648180" y="1708954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237912-625B-B4A8-4EEE-E5E9B2FED9A4}"/>
              </a:ext>
            </a:extLst>
          </p:cNvPr>
          <p:cNvSpPr/>
          <p:nvPr/>
        </p:nvSpPr>
        <p:spPr>
          <a:xfrm>
            <a:off x="2610330" y="1742036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251460E-A5D5-DC63-A066-9DC0EF15BD44}"/>
              </a:ext>
            </a:extLst>
          </p:cNvPr>
          <p:cNvSpPr/>
          <p:nvPr/>
        </p:nvSpPr>
        <p:spPr>
          <a:xfrm>
            <a:off x="4641924" y="1749102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AF44E50-FD8B-A926-5881-0A8DC8501EDC}"/>
              </a:ext>
            </a:extLst>
          </p:cNvPr>
          <p:cNvSpPr/>
          <p:nvPr/>
        </p:nvSpPr>
        <p:spPr>
          <a:xfrm>
            <a:off x="6673518" y="1742036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EBC2E-B708-8AFD-8FDB-97882ABE2AB4}"/>
              </a:ext>
            </a:extLst>
          </p:cNvPr>
          <p:cNvSpPr/>
          <p:nvPr/>
        </p:nvSpPr>
        <p:spPr>
          <a:xfrm>
            <a:off x="648180" y="4257017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F6D6F72-E270-DF90-C29E-D5A997C47DC7}"/>
              </a:ext>
            </a:extLst>
          </p:cNvPr>
          <p:cNvSpPr/>
          <p:nvPr/>
        </p:nvSpPr>
        <p:spPr>
          <a:xfrm>
            <a:off x="2758743" y="4257017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A4FA23F-13CB-BA83-6611-CE551795E289}"/>
              </a:ext>
            </a:extLst>
          </p:cNvPr>
          <p:cNvSpPr/>
          <p:nvPr/>
        </p:nvSpPr>
        <p:spPr>
          <a:xfrm>
            <a:off x="4775033" y="4257017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F48CBDD-3E7D-9A70-CA72-105C8A379979}"/>
              </a:ext>
            </a:extLst>
          </p:cNvPr>
          <p:cNvSpPr/>
          <p:nvPr/>
        </p:nvSpPr>
        <p:spPr>
          <a:xfrm>
            <a:off x="6722590" y="4257016"/>
            <a:ext cx="1704495" cy="92496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38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«Особые случаи»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035378-7207-6C40-50C9-9C6C758CE4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206"/>
            <a:ext cx="9144000" cy="287127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8A40CED0-EAF2-1788-B781-6AD7D4A0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2001AC10-5411-614C-E6ED-C4992C777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5" y="4723328"/>
            <a:ext cx="885689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Боковая цепь цистеина тоже может образовывать разные водородные связи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dirty="0"/>
              <a:t>Mazmanian K. </a:t>
            </a:r>
            <a:r>
              <a:rPr lang="en-US" altLang="ru-RU" i="1" dirty="0"/>
              <a:t>et al.</a:t>
            </a:r>
            <a:r>
              <a:rPr lang="en-US" altLang="ru-RU" dirty="0"/>
              <a:t> (</a:t>
            </a:r>
            <a:r>
              <a:rPr lang="en-US" altLang="ru-RU" b="1" dirty="0"/>
              <a:t>2016</a:t>
            </a:r>
            <a:r>
              <a:rPr lang="en-US" altLang="ru-RU" dirty="0"/>
              <a:t>) Preferred Hydrogen-Bonding Partners of Cysteine: Implications for Regulating </a:t>
            </a:r>
            <a:r>
              <a:rPr lang="en-US" altLang="ru-RU" dirty="0" err="1"/>
              <a:t>Cys</a:t>
            </a:r>
            <a:r>
              <a:rPr lang="en-US" altLang="ru-RU" dirty="0"/>
              <a:t> Functions. </a:t>
            </a:r>
            <a:r>
              <a:rPr lang="en-US" altLang="ru-RU" i="1" dirty="0"/>
              <a:t>J. Phys. Chem. B.</a:t>
            </a:r>
            <a:r>
              <a:rPr lang="en-US" altLang="ru-RU" dirty="0"/>
              <a:t>, 120:39, 10288–10296.</a:t>
            </a:r>
            <a:endParaRPr lang="ru-RU" alt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1FA9489-6029-BE19-B7AB-7FCA4FC78058}"/>
              </a:ext>
            </a:extLst>
          </p:cNvPr>
          <p:cNvSpPr/>
          <p:nvPr/>
        </p:nvSpPr>
        <p:spPr>
          <a:xfrm>
            <a:off x="2512540" y="2333625"/>
            <a:ext cx="1868960" cy="10287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8674CD6-4537-7EB4-B9B3-4560C13D03FB}"/>
              </a:ext>
            </a:extLst>
          </p:cNvPr>
          <p:cNvSpPr/>
          <p:nvPr/>
        </p:nvSpPr>
        <p:spPr>
          <a:xfrm>
            <a:off x="121765" y="2333625"/>
            <a:ext cx="1868960" cy="10287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D4F1D73-82BB-1A03-7B69-9BD40E76DA8E}"/>
              </a:ext>
            </a:extLst>
          </p:cNvPr>
          <p:cNvSpPr/>
          <p:nvPr/>
        </p:nvSpPr>
        <p:spPr>
          <a:xfrm>
            <a:off x="4893790" y="2333625"/>
            <a:ext cx="1868960" cy="10287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0F315C9-4C6C-2344-6DB5-066B6922AEC0}"/>
              </a:ext>
            </a:extLst>
          </p:cNvPr>
          <p:cNvSpPr/>
          <p:nvPr/>
        </p:nvSpPr>
        <p:spPr>
          <a:xfrm>
            <a:off x="7106366" y="2333625"/>
            <a:ext cx="1868960" cy="10953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28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 полярными боковыми цепями нужно что-то делать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Цитохром </a:t>
            </a:r>
            <a:r>
              <a:rPr lang="ru-RU" altLang="ru-RU" sz="2800" i="1" dirty="0"/>
              <a:t>с</a:t>
            </a:r>
            <a:r>
              <a:rPr lang="ru-RU" altLang="ru-RU" sz="2800" dirty="0"/>
              <a:t> лошади</a:t>
            </a:r>
            <a:endParaRPr lang="en-US" altLang="ru-RU" sz="2800" dirty="0"/>
          </a:p>
          <a:p>
            <a:pPr algn="ctr" eaLnBrk="1" hangingPunct="1"/>
            <a:r>
              <a:rPr lang="ru-RU" altLang="ru-RU" sz="2800" dirty="0"/>
              <a:t>(</a:t>
            </a:r>
            <a:r>
              <a:rPr lang="en-US" altLang="ru-RU" sz="2800" dirty="0"/>
              <a:t>PDB:1hrc)</a:t>
            </a:r>
            <a:endParaRPr lang="ru-RU" altLang="ru-RU" sz="28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У белков обычно много полярных групп.</a:t>
            </a:r>
            <a:endParaRPr lang="en-US" alt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Способные к образованию водородных связей группы белка </a:t>
            </a:r>
            <a:r>
              <a:rPr lang="ru-RU" altLang="ru-RU" sz="2400" b="1" dirty="0"/>
              <a:t>в воде </a:t>
            </a:r>
            <a:r>
              <a:rPr lang="ru-RU" altLang="ru-RU" sz="2400" dirty="0"/>
              <a:t>могут быть свободно экспонированы наружу:</a:t>
            </a:r>
          </a:p>
          <a:p>
            <a:pPr lvl="1" eaLnBrk="1" hangingPunct="1">
              <a:buFontTx/>
              <a:buChar char="-"/>
            </a:pPr>
            <a:r>
              <a:rPr lang="ru-RU" altLang="ru-RU" sz="2400" dirty="0"/>
              <a:t>пептидная связь в петлях;</a:t>
            </a:r>
          </a:p>
          <a:p>
            <a:pPr lvl="1" eaLnBrk="1" hangingPunct="1">
              <a:buFontTx/>
              <a:buChar char="-"/>
            </a:pPr>
            <a:r>
              <a:rPr lang="ru-RU" altLang="ru-RU" sz="2400" dirty="0"/>
              <a:t>полярные остатки.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800080"/>
                </a:solidFill>
              </a:rPr>
              <a:t>Внутри мембраны это энергетически невыгодно: этим группам не с кем образовать связь 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698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Требование</a:t>
            </a:r>
            <a:r>
              <a:rPr lang="ru-RU" altLang="ru-RU" sz="2800" dirty="0"/>
              <a:t>: </a:t>
            </a:r>
          </a:p>
          <a:p>
            <a:pPr algn="ctr" eaLnBrk="1" hangingPunct="1"/>
            <a:r>
              <a:rPr lang="ru-RU" altLang="ru-RU" sz="2800" dirty="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20D1FEF1-B52F-BBA7-8C45-8C75F0DE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670" y="2651404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 dirty="0"/>
              <a:t>Убрать из мембраны способные образовывать водородные связи </a:t>
            </a:r>
            <a:endParaRPr lang="en-US" altLang="ru-RU" sz="2000" dirty="0"/>
          </a:p>
          <a:p>
            <a:pPr algn="ctr" eaLnBrk="1" hangingPunct="1"/>
            <a:r>
              <a:rPr lang="ru-RU" altLang="ru-RU" sz="2000" dirty="0"/>
              <a:t>(</a:t>
            </a:r>
            <a:r>
              <a:rPr lang="en-US" altLang="ru-RU" sz="2000" dirty="0"/>
              <a:t>Ser, </a:t>
            </a:r>
            <a:r>
              <a:rPr lang="en-US" altLang="ru-RU" sz="2000" dirty="0" err="1"/>
              <a:t>Thr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Asn</a:t>
            </a:r>
            <a:r>
              <a:rPr lang="en-US" altLang="ru-RU" sz="2000" dirty="0"/>
              <a:t>, Gln, </a:t>
            </a:r>
            <a:r>
              <a:rPr lang="en-US" altLang="ru-RU" sz="2000" dirty="0" err="1"/>
              <a:t>Cys</a:t>
            </a:r>
            <a:r>
              <a:rPr lang="en-US" altLang="ru-RU" sz="2000" dirty="0"/>
              <a:t>)</a:t>
            </a:r>
            <a:r>
              <a:rPr lang="ru-RU" altLang="ru-RU" sz="2000" dirty="0"/>
              <a:t> и особенно заряженные</a:t>
            </a:r>
            <a:r>
              <a:rPr lang="en-US" altLang="ru-RU" sz="2000" dirty="0"/>
              <a:t> </a:t>
            </a:r>
          </a:p>
          <a:p>
            <a:pPr algn="ctr" eaLnBrk="1" hangingPunct="1"/>
            <a:r>
              <a:rPr lang="en-US" altLang="ru-RU" sz="2000" dirty="0"/>
              <a:t>(Arg, Lys, Asp, Glu, His)</a:t>
            </a:r>
            <a:r>
              <a:rPr lang="ru-RU" altLang="ru-RU" sz="2000" dirty="0"/>
              <a:t> остатки</a:t>
            </a:r>
          </a:p>
          <a:p>
            <a:pPr algn="ctr" eaLnBrk="1" hangingPunct="1"/>
            <a:endParaRPr lang="en-US" altLang="ru-RU" sz="2000" dirty="0"/>
          </a:p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! </a:t>
            </a:r>
            <a:r>
              <a:rPr lang="ru-RU" altLang="ru-RU" sz="2000" dirty="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</a:t>
            </a:r>
            <a:r>
              <a:rPr lang="ru-RU" altLang="ru-RU" sz="2000" dirty="0" err="1"/>
              <a:t>гем</a:t>
            </a:r>
            <a:r>
              <a:rPr lang="ru-RU" alt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7370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24912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Мембраные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белки отличаются по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сиквенсам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9882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500188" y="2332757"/>
            <a:ext cx="1000125" cy="500063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178719" y="3940101"/>
            <a:ext cx="1357312" cy="11430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4"/>
              </a:rPr>
              <a:t>http://www.mrc-mbu.cam.ac.uk/</a:t>
            </a:r>
            <a:endParaRPr lang="ru-RU" altLang="ru-RU" sz="120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Молекулы воды полярны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464787-0952-B473-0E58-FB770CF84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0634" y="996518"/>
            <a:ext cx="4157333" cy="5064711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96A1E17-89B9-F53A-3BCD-2ADB163E2A53}"/>
              </a:ext>
            </a:extLst>
          </p:cNvPr>
          <p:cNvSpPr/>
          <p:nvPr/>
        </p:nvSpPr>
        <p:spPr>
          <a:xfrm>
            <a:off x="1383985" y="2248526"/>
            <a:ext cx="1110898" cy="111089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5F37750-E4C0-ED8A-039D-42739B6E698F}"/>
              </a:ext>
            </a:extLst>
          </p:cNvPr>
          <p:cNvSpPr/>
          <p:nvPr/>
        </p:nvSpPr>
        <p:spPr>
          <a:xfrm>
            <a:off x="2777174" y="1571032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F44174A-00C9-88BC-A39E-A67B5AAEE8F5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2332196" y="2070712"/>
            <a:ext cx="530710" cy="34050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10D5579-EC35-89D1-DC90-F2B332DFD3A3}"/>
              </a:ext>
            </a:extLst>
          </p:cNvPr>
          <p:cNvSpPr/>
          <p:nvPr/>
        </p:nvSpPr>
        <p:spPr>
          <a:xfrm>
            <a:off x="495529" y="1570716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C32B6D5-F9B0-7DF3-AC10-C4ED0ADB6D2B}"/>
              </a:ext>
            </a:extLst>
          </p:cNvPr>
          <p:cNvCxnSpPr>
            <a:cxnSpLocks/>
            <a:stCxn id="10" idx="1"/>
            <a:endCxn id="15" idx="5"/>
          </p:cNvCxnSpPr>
          <p:nvPr/>
        </p:nvCxnSpPr>
        <p:spPr>
          <a:xfrm flipH="1" flipV="1">
            <a:off x="995209" y="2070396"/>
            <a:ext cx="551463" cy="340817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47" y="4089602"/>
            <a:ext cx="34211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Молекула воды (</a:t>
            </a:r>
            <a:r>
              <a:rPr lang="en-US" altLang="ru-RU" sz="2400" dirty="0"/>
              <a:t>H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O)</a:t>
            </a:r>
            <a:r>
              <a:rPr lang="ru-RU" altLang="ru-RU" sz="2400" dirty="0"/>
              <a:t> в растворе может образовать </a:t>
            </a:r>
            <a:r>
              <a:rPr lang="en-US" altLang="ru-RU" sz="2400" dirty="0" smtClean="0"/>
              <a:t>4</a:t>
            </a:r>
            <a:r>
              <a:rPr lang="ru-RU" altLang="ru-RU" sz="2400" dirty="0" smtClean="0"/>
              <a:t> </a:t>
            </a:r>
            <a:r>
              <a:rPr lang="ru-RU" altLang="ru-RU" sz="2400" b="1" dirty="0">
                <a:solidFill>
                  <a:srgbClr val="800080"/>
                </a:solidFill>
              </a:rPr>
              <a:t>водородные связи 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xmlns="" id="{C405462D-1264-4B96-3F97-5678E251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150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2C5D150A-8B82-9ECF-5A9A-8DD25B4E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67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3325E2D5-E856-C770-5AD1-B9D3A00A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73" y="3429000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0000FF"/>
                </a:solidFill>
              </a:rPr>
              <a:t>δ</a:t>
            </a:r>
            <a:r>
              <a:rPr lang="ru-RU" altLang="ru-RU" sz="2400" baseline="30000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xmlns="" id="{D868A3C2-DDB3-8437-A62F-A5D17E46C186}"/>
              </a:ext>
            </a:extLst>
          </p:cNvPr>
          <p:cNvSpPr/>
          <p:nvPr/>
        </p:nvSpPr>
        <p:spPr>
          <a:xfrm>
            <a:off x="1356482" y="1746851"/>
            <a:ext cx="1165904" cy="861309"/>
          </a:xfrm>
          <a:prstGeom prst="arc">
            <a:avLst>
              <a:gd name="adj1" fmla="val 10831231"/>
              <a:gd name="adj2" fmla="val 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xmlns="" id="{FBC553D6-9D25-77A3-5C1A-00CE99A296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97413" y="1303385"/>
            <a:ext cx="988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104°</a:t>
            </a:r>
          </a:p>
        </p:txBody>
      </p:sp>
    </p:spTree>
    <p:extLst>
      <p:ext uri="{BB962C8B-B14F-4D97-AF65-F5344CB8AC3E}">
        <p14:creationId xmlns:p14="http://schemas.microsoft.com/office/powerpoint/2010/main" xmlns="" val="9716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9364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6374" y="115387"/>
            <a:ext cx="8626907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Ориентация мембраны и трансмембранные белки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70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873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Правило “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positive-inside”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Heijne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Biol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225(2):487-494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245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3550" y="104775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Сервис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DeepTMHMM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825" y="2752725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2265363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/>
              <a:t>PDB:2fyn</a:t>
            </a:r>
            <a:r>
              <a:rPr lang="ru-RU" altLang="ru-RU" sz="2800" b="1" dirty="0"/>
              <a:t>, цепь </a:t>
            </a:r>
            <a:r>
              <a:rPr lang="en-US" altLang="ru-RU" sz="2800" b="1" dirty="0"/>
              <a:t>B</a:t>
            </a:r>
            <a:endParaRPr lang="ru-RU" altLang="ru-RU" sz="2800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4200" y="1762187"/>
            <a:ext cx="727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https://dtu.biolib.com/DeepTMHMM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513" y="2809875"/>
            <a:ext cx="1728787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9713" y="2809875"/>
            <a:ext cx="647700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502" y="833313"/>
            <a:ext cx="8963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Deep</a:t>
            </a:r>
            <a:r>
              <a:rPr lang="ru-RU" altLang="ru-RU" sz="2800" dirty="0"/>
              <a:t>TMHMM – программа для предсказания трансмембранных участков</a:t>
            </a:r>
            <a:r>
              <a:rPr lang="en-US" altLang="ru-RU" sz="2800" dirty="0"/>
              <a:t> </a:t>
            </a:r>
            <a:r>
              <a:rPr lang="ru-RU" altLang="ru-RU" sz="2800" dirty="0"/>
              <a:t>по последовательности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525" y="220980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42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Пример: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сукцинатдегидрогеназа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C-</a:t>
            </a:r>
            <a:r>
              <a:rPr lang="ru-RU" altLang="ru-RU" sz="2800" b="1" dirty="0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59643" y="843927"/>
            <a:ext cx="47483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Топология</a:t>
            </a:r>
            <a:r>
              <a:rPr lang="en-US" altLang="ru-RU" sz="2800" dirty="0"/>
              <a:t>:</a:t>
            </a:r>
          </a:p>
          <a:p>
            <a:pPr eaLnBrk="1" hangingPunct="1"/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1 16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17 39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40 54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55 80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81 87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88 113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114 115</a:t>
            </a:r>
            <a:endParaRPr lang="ru-RU" alt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89998" y="3327918"/>
            <a:ext cx="52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N</a:t>
            </a:r>
            <a:endParaRPr lang="ru-RU" altLang="ru-RU" sz="2800" b="1" dirty="0">
              <a:solidFill>
                <a:srgbClr val="FF99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505200"/>
            <a:ext cx="5600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4301" y="6197873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PDB:2wp9</a:t>
            </a:r>
            <a:r>
              <a:rPr lang="ru-RU" altLang="ru-RU" sz="2800" dirty="0"/>
              <a:t>, цепь </a:t>
            </a:r>
            <a:r>
              <a:rPr lang="en-US" altLang="ru-RU" sz="2800" dirty="0"/>
              <a:t>D</a:t>
            </a:r>
            <a:endParaRPr lang="ru-RU" altLang="ru-RU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213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Есть сервер </a:t>
            </a:r>
            <a:r>
              <a:rPr lang="en-US" altLang="ru-RU" sz="2800"/>
              <a:t>(PPM) </a:t>
            </a:r>
            <a:r>
              <a:rPr lang="ru-RU" altLang="ru-RU" sz="2800"/>
              <a:t>для создания предсказания для любого исходного белка</a:t>
            </a:r>
            <a:r>
              <a:rPr lang="en-US" altLang="ru-RU" sz="2800"/>
              <a:t> </a:t>
            </a:r>
            <a:r>
              <a:rPr lang="ru-RU" altLang="ru-RU" sz="2800"/>
              <a:t>по </a:t>
            </a:r>
            <a:r>
              <a:rPr lang="en-US" altLang="ru-RU" sz="2800"/>
              <a:t>PDB-</a:t>
            </a:r>
            <a:r>
              <a:rPr lang="ru-RU" altLang="ru-RU" sz="280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http://opm.phar.umich.edu/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/>
              <a:t>PDB:2zzl</a:t>
            </a:r>
            <a:endParaRPr lang="ru-RU" altLang="ru-RU" sz="28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352" y="884054"/>
            <a:ext cx="8001296" cy="5548594"/>
          </a:xfrm>
          <a:prstGeom prst="rect">
            <a:avLst/>
          </a:prstGeom>
        </p:spPr>
      </p:pic>
      <p:sp>
        <p:nvSpPr>
          <p:cNvPr id="17" name="Стрелка: вправо 16"/>
          <p:cNvSpPr/>
          <p:nvPr/>
        </p:nvSpPr>
        <p:spPr>
          <a:xfrm rot="2893118">
            <a:off x="128734" y="5247967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/>
          <p:cNvSpPr/>
          <p:nvPr/>
        </p:nvSpPr>
        <p:spPr>
          <a:xfrm>
            <a:off x="224318" y="1161261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/>
          <p:cNvSpPr/>
          <p:nvPr/>
        </p:nvSpPr>
        <p:spPr>
          <a:xfrm rot="2661276">
            <a:off x="6310792" y="1418323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A80297-CB69-E27E-1206-CA8F718DDF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406" y="998399"/>
            <a:ext cx="4157334" cy="50933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Что если поместить в воду </a:t>
            </a:r>
            <a:r>
              <a:rPr lang="ru-RU" sz="3600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нечто?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472100EB-4984-FE78-5D28-AEB82C85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58" y="2942132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2409F379-C751-7E10-DF7F-567EF780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81" y="3504827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2E3528D2-DF92-5CD9-8ADD-DF7342A5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32" y="3429000"/>
            <a:ext cx="361787" cy="5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42302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3200" dirty="0"/>
              <a:t>Два варианта: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полярное</a:t>
            </a:r>
            <a:r>
              <a:rPr lang="ru-RU" altLang="ru-RU" sz="2400" dirty="0"/>
              <a:t>, оно «встроится» в сеть водородных связей и его нахождение в водной фазе будет энергетически выгодно</a:t>
            </a:r>
            <a:r>
              <a:rPr lang="en-US" altLang="ru-RU" sz="2400" dirty="0"/>
              <a:t>;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неполярное</a:t>
            </a:r>
            <a:r>
              <a:rPr lang="ru-RU" altLang="ru-RU" sz="2400" dirty="0"/>
              <a:t>, вода будет взаимодействовать сама с собой, а вещество она «вытолкнет».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8C5A7143-0D4D-CF7C-65AC-32947F1F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14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«Гидрофобные» вещества</a:t>
            </a:r>
            <a:endParaRPr lang="ru-RU" sz="3600" b="1" dirty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256746" y="6149120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https://www.istockphoto.com/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88209CE-B5B9-98E3-09FB-13BFD132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093" y="876299"/>
            <a:ext cx="5387123" cy="35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2824AB-A56D-7E68-29E9-BA8024BEC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04" y="3334185"/>
            <a:ext cx="5086350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AE9393F-B2D4-BA9F-CE55-27249126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676" y="4687055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https://tomsk.bezformata.com/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63A12AE2-77E2-E27C-C2FC-FA973BE5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34583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Например, растительное масло или нефть –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неполярные</a:t>
            </a:r>
            <a:r>
              <a:rPr lang="ru-RU" altLang="ru-RU" sz="2400" dirty="0"/>
              <a:t> жидкости, и они не смешиваются с водой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5215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Строение клеточных мембран: издалека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3734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https://www.britannica.com/science/cell-membrane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E42962-B486-FD99-2500-E3A744816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378" y="2276940"/>
            <a:ext cx="5553075" cy="25527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721601F6-79B9-410B-05D1-D62135674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173" y="1193081"/>
            <a:ext cx="273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Полярная «головка» </a:t>
            </a:r>
          </a:p>
          <a:p>
            <a:pPr algn="ctr" eaLnBrk="1" hangingPunct="1"/>
            <a:r>
              <a:rPr lang="ru-RU" altLang="ru-RU" sz="2000" dirty="0"/>
              <a:t>фосфолипида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BD132E5B-70DA-4ABA-A665-CBC66316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101" y="2214013"/>
            <a:ext cx="273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Неполярный «хвост» </a:t>
            </a:r>
          </a:p>
          <a:p>
            <a:pPr algn="ctr" eaLnBrk="1" hangingPunct="1"/>
            <a:r>
              <a:rPr lang="ru-RU" altLang="ru-RU" sz="2000" dirty="0"/>
              <a:t>фосфолипида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2C52DB8-D729-DC45-D07C-43E9EFE11A4A}"/>
              </a:ext>
            </a:extLst>
          </p:cNvPr>
          <p:cNvCxnSpPr>
            <a:cxnSpLocks/>
          </p:cNvCxnSpPr>
          <p:nvPr/>
        </p:nvCxnSpPr>
        <p:spPr>
          <a:xfrm flipV="1">
            <a:off x="5841508" y="1908441"/>
            <a:ext cx="408373" cy="107638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8105525-FC81-F7F8-B1BC-0AB67F49C231}"/>
              </a:ext>
            </a:extLst>
          </p:cNvPr>
          <p:cNvCxnSpPr>
            <a:cxnSpLocks/>
          </p:cNvCxnSpPr>
          <p:nvPr/>
        </p:nvCxnSpPr>
        <p:spPr>
          <a:xfrm flipV="1">
            <a:off x="6081205" y="4048220"/>
            <a:ext cx="168676" cy="45276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BA82EAE-9BC3-8047-767C-280D7C669A55}"/>
              </a:ext>
            </a:extLst>
          </p:cNvPr>
          <p:cNvCxnSpPr>
            <a:cxnSpLocks/>
          </p:cNvCxnSpPr>
          <p:nvPr/>
        </p:nvCxnSpPr>
        <p:spPr>
          <a:xfrm flipV="1">
            <a:off x="6452980" y="2903001"/>
            <a:ext cx="267418" cy="429926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46757E7-199E-6DBE-AFE6-B03B4CFB9CC2}"/>
              </a:ext>
            </a:extLst>
          </p:cNvPr>
          <p:cNvCxnSpPr>
            <a:cxnSpLocks/>
          </p:cNvCxnSpPr>
          <p:nvPr/>
        </p:nvCxnSpPr>
        <p:spPr>
          <a:xfrm flipH="1" flipV="1">
            <a:off x="4229658" y="4345415"/>
            <a:ext cx="211488" cy="547152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CF0D9EEA-E4F4-E256-115C-15D9EDF94FB8}"/>
              </a:ext>
            </a:extLst>
          </p:cNvPr>
          <p:cNvCxnSpPr>
            <a:cxnSpLocks/>
          </p:cNvCxnSpPr>
          <p:nvPr/>
        </p:nvCxnSpPr>
        <p:spPr>
          <a:xfrm flipV="1">
            <a:off x="4994173" y="4313952"/>
            <a:ext cx="272460" cy="57861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F0F47624-F431-636C-594F-DB40E772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589" y="4431191"/>
            <a:ext cx="2498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Периферический белок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F8A93607-D1E3-2E2E-2927-73E3AA65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111" y="4829640"/>
            <a:ext cx="2498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Интегральные </a:t>
            </a:r>
          </a:p>
          <a:p>
            <a:pPr algn="ctr" eaLnBrk="1" hangingPunct="1"/>
            <a:r>
              <a:rPr lang="ru-RU" altLang="ru-RU" dirty="0"/>
              <a:t>белки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xmlns="" id="{12A78060-8190-7642-718F-2B85EC66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27" y="1867705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Внешняя среда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xmlns="" id="{A5EEDBB9-7286-59A3-49EC-FF5191D7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15" y="4787264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Цитоплазма клетки</a:t>
            </a:r>
          </a:p>
        </p:txBody>
      </p:sp>
    </p:spTree>
    <p:extLst>
      <p:ext uri="{BB962C8B-B14F-4D97-AF65-F5344CB8AC3E}">
        <p14:creationId xmlns:p14="http://schemas.microsoft.com/office/powerpoint/2010/main" xmlns="" val="92019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9BC4FBC-C5B4-B08C-6509-52FA4ECAAB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95" y="1407577"/>
            <a:ext cx="7410450" cy="42005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Строение клеточных мембран: поближе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410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https://www.biologyonline.com/dictionary/cell-membrane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BD132E5B-70DA-4ABA-A665-CBC66316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331" y="4151869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Неполярный</a:t>
            </a:r>
          </a:p>
          <a:p>
            <a:pPr algn="ctr" eaLnBrk="1" hangingPunct="1"/>
            <a:r>
              <a:rPr lang="ru-RU" altLang="ru-RU" sz="2000" dirty="0"/>
              <a:t>«хвост» 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F8A93607-D1E3-2E2E-2927-73E3AA65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5" y="2237037"/>
            <a:ext cx="2498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Фосфат + головка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49F7823D-FC40-26CD-36D7-FB919BB6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51" y="1867705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Внешняя среда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3ED88932-BF52-9B34-B50B-DDD13F61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51" y="3982592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Цитоплазма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EE0AC889-CB90-10FC-6DC9-3451D9DD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275" y="4652506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Полярная</a:t>
            </a:r>
          </a:p>
          <a:p>
            <a:pPr algn="ctr" eaLnBrk="1" hangingPunct="1"/>
            <a:r>
              <a:rPr lang="ru-RU" altLang="ru-RU" sz="2000" dirty="0"/>
              <a:t>«головка»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36E4387B-C6A7-EB33-0B37-D951D968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5" y="2606369"/>
            <a:ext cx="1578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err="1"/>
              <a:t>Глицерол</a:t>
            </a:r>
            <a:endParaRPr lang="ru-RU" altLang="ru-RU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91B91DEC-9FA7-E622-D7C3-874A76EC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068" y="3149939"/>
            <a:ext cx="3340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Насыщенная жирная кислота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41649A8D-94F3-9BDD-EDDE-1DA30144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076" y="3517788"/>
            <a:ext cx="3340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Ненасыщенная жирная кислота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275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AF3D58-297C-EB55-7660-C42323FD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</p:spTree>
    <p:extLst>
      <p:ext uri="{BB962C8B-B14F-4D97-AF65-F5344CB8AC3E}">
        <p14:creationId xmlns:p14="http://schemas.microsoft.com/office/powerpoint/2010/main" xmlns="" val="11605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Напоминание: белок как полипептид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A0E36ABA-B12B-DBD6-847E-106B24AA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024" y="5348093"/>
            <a:ext cx="31833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800080"/>
                </a:solidFill>
              </a:rPr>
              <a:t>А белок – полярный или нет?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1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Требование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 sz="280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22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2825</TotalTime>
  <Words>986</Words>
  <Application>Microsoft Office PowerPoint</Application>
  <PresentationFormat>Экран (4:3)</PresentationFormat>
  <Paragraphs>218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260</cp:revision>
  <dcterms:created xsi:type="dcterms:W3CDTF">2015-02-12T07:48:46Z</dcterms:created>
  <dcterms:modified xsi:type="dcterms:W3CDTF">2023-04-14T08:34:52Z</dcterms:modified>
</cp:coreProperties>
</file>