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761" r:id="rId3"/>
    <p:sldId id="836" r:id="rId4"/>
    <p:sldId id="820" r:id="rId5"/>
    <p:sldId id="704" r:id="rId6"/>
    <p:sldId id="513" r:id="rId7"/>
    <p:sldId id="592" r:id="rId8"/>
    <p:sldId id="770" r:id="rId9"/>
    <p:sldId id="837" r:id="rId10"/>
    <p:sldId id="838" r:id="rId11"/>
    <p:sldId id="839" r:id="rId12"/>
    <p:sldId id="840" r:id="rId13"/>
    <p:sldId id="841" r:id="rId14"/>
    <p:sldId id="842" r:id="rId15"/>
    <p:sldId id="843" r:id="rId16"/>
    <p:sldId id="844" r:id="rId17"/>
    <p:sldId id="845" r:id="rId18"/>
    <p:sldId id="846" r:id="rId19"/>
    <p:sldId id="847" r:id="rId20"/>
    <p:sldId id="848" r:id="rId21"/>
    <p:sldId id="907" r:id="rId22"/>
    <p:sldId id="912" r:id="rId23"/>
    <p:sldId id="911" r:id="rId24"/>
    <p:sldId id="914" r:id="rId25"/>
    <p:sldId id="908" r:id="rId26"/>
    <p:sldId id="913" r:id="rId27"/>
    <p:sldId id="909" r:id="rId28"/>
    <p:sldId id="910" r:id="rId29"/>
    <p:sldId id="849" r:id="rId30"/>
    <p:sldId id="850" r:id="rId31"/>
    <p:sldId id="852" r:id="rId32"/>
    <p:sldId id="853" r:id="rId33"/>
    <p:sldId id="854" r:id="rId34"/>
    <p:sldId id="855" r:id="rId35"/>
    <p:sldId id="856" r:id="rId36"/>
    <p:sldId id="857" r:id="rId37"/>
    <p:sldId id="858" r:id="rId38"/>
    <p:sldId id="859" r:id="rId39"/>
    <p:sldId id="860" r:id="rId40"/>
    <p:sldId id="861" r:id="rId41"/>
    <p:sldId id="862" r:id="rId42"/>
    <p:sldId id="863" r:id="rId43"/>
    <p:sldId id="864" r:id="rId44"/>
    <p:sldId id="865" r:id="rId45"/>
    <p:sldId id="866" r:id="rId46"/>
    <p:sldId id="868" r:id="rId47"/>
    <p:sldId id="915" r:id="rId48"/>
    <p:sldId id="869" r:id="rId49"/>
    <p:sldId id="870" r:id="rId50"/>
    <p:sldId id="871" r:id="rId51"/>
    <p:sldId id="872" r:id="rId52"/>
    <p:sldId id="873" r:id="rId53"/>
    <p:sldId id="874" r:id="rId54"/>
    <p:sldId id="885" r:id="rId55"/>
    <p:sldId id="917" r:id="rId56"/>
    <p:sldId id="886" r:id="rId57"/>
    <p:sldId id="883" r:id="rId58"/>
    <p:sldId id="887" r:id="rId59"/>
    <p:sldId id="904" r:id="rId60"/>
    <p:sldId id="903" r:id="rId61"/>
    <p:sldId id="890" r:id="rId62"/>
    <p:sldId id="894" r:id="rId63"/>
    <p:sldId id="896" r:id="rId64"/>
    <p:sldId id="893" r:id="rId65"/>
    <p:sldId id="899" r:id="rId66"/>
    <p:sldId id="939" r:id="rId67"/>
    <p:sldId id="941" r:id="rId68"/>
    <p:sldId id="906" r:id="rId69"/>
    <p:sldId id="888" r:id="rId70"/>
    <p:sldId id="889" r:id="rId71"/>
    <p:sldId id="938" r:id="rId72"/>
    <p:sldId id="918" r:id="rId73"/>
    <p:sldId id="919" r:id="rId74"/>
    <p:sldId id="920" r:id="rId75"/>
    <p:sldId id="921" r:id="rId76"/>
    <p:sldId id="922" r:id="rId77"/>
    <p:sldId id="923" r:id="rId78"/>
    <p:sldId id="924" r:id="rId79"/>
    <p:sldId id="925" r:id="rId80"/>
    <p:sldId id="926" r:id="rId81"/>
    <p:sldId id="927" r:id="rId82"/>
    <p:sldId id="928" r:id="rId83"/>
    <p:sldId id="929" r:id="rId84"/>
    <p:sldId id="930" r:id="rId85"/>
    <p:sldId id="931" r:id="rId86"/>
    <p:sldId id="932" r:id="rId87"/>
    <p:sldId id="933" r:id="rId88"/>
    <p:sldId id="934" r:id="rId89"/>
    <p:sldId id="935" r:id="rId90"/>
    <p:sldId id="936" r:id="rId91"/>
    <p:sldId id="937" r:id="rId92"/>
    <p:sldId id="789" r:id="rId9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F47BC2E-168C-4CE2-8340-66559C25027E}">
          <p14:sldIdLst>
            <p14:sldId id="256"/>
            <p14:sldId id="761"/>
            <p14:sldId id="836"/>
            <p14:sldId id="820"/>
            <p14:sldId id="704"/>
            <p14:sldId id="513"/>
            <p14:sldId id="592"/>
            <p14:sldId id="770"/>
          </p14:sldIdLst>
        </p14:section>
        <p14:section name="Раздел без заголовка" id="{DC89F549-1E11-4503-AAC0-55086E3485A5}">
          <p14:sldIdLst>
            <p14:sldId id="837"/>
            <p14:sldId id="838"/>
            <p14:sldId id="839"/>
            <p14:sldId id="840"/>
            <p14:sldId id="841"/>
            <p14:sldId id="842"/>
            <p14:sldId id="843"/>
            <p14:sldId id="844"/>
            <p14:sldId id="845"/>
            <p14:sldId id="846"/>
            <p14:sldId id="847"/>
            <p14:sldId id="848"/>
            <p14:sldId id="907"/>
            <p14:sldId id="912"/>
            <p14:sldId id="911"/>
            <p14:sldId id="914"/>
            <p14:sldId id="908"/>
            <p14:sldId id="913"/>
            <p14:sldId id="909"/>
            <p14:sldId id="910"/>
            <p14:sldId id="849"/>
            <p14:sldId id="850"/>
            <p14:sldId id="852"/>
            <p14:sldId id="853"/>
            <p14:sldId id="854"/>
            <p14:sldId id="855"/>
            <p14:sldId id="856"/>
            <p14:sldId id="857"/>
            <p14:sldId id="858"/>
            <p14:sldId id="859"/>
            <p14:sldId id="860"/>
            <p14:sldId id="861"/>
            <p14:sldId id="862"/>
            <p14:sldId id="863"/>
            <p14:sldId id="864"/>
            <p14:sldId id="865"/>
            <p14:sldId id="866"/>
            <p14:sldId id="868"/>
            <p14:sldId id="915"/>
            <p14:sldId id="869"/>
            <p14:sldId id="870"/>
            <p14:sldId id="871"/>
            <p14:sldId id="872"/>
            <p14:sldId id="873"/>
            <p14:sldId id="874"/>
            <p14:sldId id="885"/>
            <p14:sldId id="917"/>
            <p14:sldId id="886"/>
            <p14:sldId id="883"/>
            <p14:sldId id="887"/>
            <p14:sldId id="904"/>
            <p14:sldId id="903"/>
            <p14:sldId id="890"/>
            <p14:sldId id="894"/>
            <p14:sldId id="896"/>
            <p14:sldId id="893"/>
            <p14:sldId id="899"/>
            <p14:sldId id="939"/>
            <p14:sldId id="941"/>
            <p14:sldId id="906"/>
            <p14:sldId id="888"/>
            <p14:sldId id="889"/>
            <p14:sldId id="938"/>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789"/>
          </p14:sldIdLst>
        </p14:section>
      </p14:sectionLst>
    </p:ext>
    <p:ext uri="{EFAFB233-063F-42B5-8137-9DF3F51BA10A}">
      <p15:sldGuideLst xmlns:p15="http://schemas.microsoft.com/office/powerpoint/2012/main">
        <p15:guide id="3" orient="horz" pos="2039"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 initials="a" lastIdx="1" clrIdx="0">
    <p:extLst>
      <p:ext uri="{19B8F6BF-5375-455C-9EA6-DF929625EA0E}">
        <p15:presenceInfo xmlns:p15="http://schemas.microsoft.com/office/powerpoint/2012/main" userId="a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33FF"/>
    <a:srgbClr val="7FC6F0"/>
    <a:srgbClr val="EC6A5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1" autoAdjust="0"/>
    <p:restoredTop sz="90041" autoAdjust="0"/>
  </p:normalViewPr>
  <p:slideViewPr>
    <p:cSldViewPr showGuides="1">
      <p:cViewPr varScale="1">
        <p:scale>
          <a:sx n="104" d="100"/>
          <a:sy n="104" d="100"/>
        </p:scale>
        <p:origin x="276" y="96"/>
      </p:cViewPr>
      <p:guideLst>
        <p:guide orient="horz" pos="2039"/>
        <p:guide pos="2880"/>
      </p:guideLst>
    </p:cSldViewPr>
  </p:slideViewPr>
  <p:outlineViewPr>
    <p:cViewPr>
      <p:scale>
        <a:sx n="33" d="100"/>
        <a:sy n="33" d="100"/>
      </p:scale>
      <p:origin x="0" y="-8444"/>
    </p:cViewPr>
  </p:outlineViewPr>
  <p:notesTextViewPr>
    <p:cViewPr>
      <p:scale>
        <a:sx n="66" d="100"/>
        <a:sy n="66" d="100"/>
      </p:scale>
      <p:origin x="0" y="0"/>
    </p:cViewPr>
  </p:notesTextViewPr>
  <p:sorterViewPr>
    <p:cViewPr>
      <p:scale>
        <a:sx n="66" d="100"/>
        <a:sy n="66" d="100"/>
      </p:scale>
      <p:origin x="0" y="4578"/>
    </p:cViewPr>
  </p:sorterViewPr>
  <p:notesViewPr>
    <p:cSldViewPr showGuides="1">
      <p:cViewPr>
        <p:scale>
          <a:sx n="75" d="100"/>
          <a:sy n="75" d="100"/>
        </p:scale>
        <p:origin x="2056" y="4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7T16:05:45.450"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B5A0D-71F0-46CA-8B08-337F55B097DB}" type="datetimeFigureOut">
              <a:rPr lang="ru-RU" smtClean="0"/>
              <a:pPr/>
              <a:t>15.02.2023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427EB-7C38-4F2A-B4CB-1B07B193E7F2}" type="slidenum">
              <a:rPr lang="ru-RU" smtClean="0"/>
              <a:pPr/>
              <a:t>‹#›</a:t>
            </a:fld>
            <a:endParaRPr lang="ru-RU"/>
          </a:p>
        </p:txBody>
      </p:sp>
    </p:spTree>
    <p:extLst>
      <p:ext uri="{BB962C8B-B14F-4D97-AF65-F5344CB8AC3E}">
        <p14:creationId xmlns:p14="http://schemas.microsoft.com/office/powerpoint/2010/main" val="34202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a:t>
            </a:fld>
            <a:endParaRPr lang="ru-RU"/>
          </a:p>
        </p:txBody>
      </p:sp>
    </p:spTree>
    <p:extLst>
      <p:ext uri="{BB962C8B-B14F-4D97-AF65-F5344CB8AC3E}">
        <p14:creationId xmlns:p14="http://schemas.microsoft.com/office/powerpoint/2010/main" val="24602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Мужчина или женщина? Сколько молекул ДНК в ядре клетки человека?</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51</a:t>
            </a:fld>
            <a:endParaRPr lang="ru-RU"/>
          </a:p>
        </p:txBody>
      </p:sp>
    </p:spTree>
    <p:extLst>
      <p:ext uri="{BB962C8B-B14F-4D97-AF65-F5344CB8AC3E}">
        <p14:creationId xmlns:p14="http://schemas.microsoft.com/office/powerpoint/2010/main" val="289111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Деконволюция</a:t>
            </a:r>
            <a:r>
              <a:rPr lang="ru-RU" dirty="0" smtClean="0"/>
              <a:t> – для студентов мех-мата: свёртка   искомой</a:t>
            </a:r>
            <a:r>
              <a:rPr lang="ru-RU" baseline="0" dirty="0" smtClean="0"/>
              <a:t> функции </a:t>
            </a:r>
            <a:r>
              <a:rPr lang="en-US" baseline="0" dirty="0" smtClean="0"/>
              <a:t>f</a:t>
            </a:r>
            <a:r>
              <a:rPr lang="ru-RU" baseline="0" dirty="0" smtClean="0"/>
              <a:t>, описывающей совмещённое изображение </a:t>
            </a:r>
            <a:r>
              <a:rPr lang="en-US" baseline="0" dirty="0" smtClean="0"/>
              <a:t>, </a:t>
            </a:r>
            <a:r>
              <a:rPr lang="ru-RU" baseline="0" dirty="0" smtClean="0"/>
              <a:t>с известной функцией </a:t>
            </a:r>
            <a:r>
              <a:rPr lang="en-US" baseline="0" dirty="0" smtClean="0"/>
              <a:t>g</a:t>
            </a:r>
            <a:r>
              <a:rPr lang="ru-RU" baseline="0" dirty="0" smtClean="0"/>
              <a:t>, описывающей эксперимент, равна экспериментально измеренной функции </a:t>
            </a:r>
            <a:r>
              <a:rPr lang="en-US" baseline="0" dirty="0" smtClean="0"/>
              <a:t>h:  f*g = h  </a:t>
            </a:r>
            <a:r>
              <a:rPr lang="ru-RU" baseline="0" dirty="0" smtClean="0"/>
              <a:t>Зная </a:t>
            </a:r>
            <a:r>
              <a:rPr lang="en-US" baseline="0" dirty="0" smtClean="0"/>
              <a:t>g </a:t>
            </a:r>
            <a:r>
              <a:rPr lang="ru-RU" baseline="0" dirty="0" smtClean="0"/>
              <a:t>и </a:t>
            </a:r>
            <a:r>
              <a:rPr lang="en-US" baseline="0" dirty="0" smtClean="0"/>
              <a:t>h  </a:t>
            </a:r>
            <a:r>
              <a:rPr lang="ru-RU" baseline="0" dirty="0" smtClean="0"/>
              <a:t>надо найти </a:t>
            </a:r>
            <a:r>
              <a:rPr lang="en-US" baseline="0" dirty="0" smtClean="0"/>
              <a:t>f. </a:t>
            </a:r>
            <a:r>
              <a:rPr lang="ru-RU" baseline="0" dirty="0" smtClean="0"/>
              <a:t>Это и делается.</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52</a:t>
            </a:fld>
            <a:endParaRPr lang="ru-RU"/>
          </a:p>
        </p:txBody>
      </p:sp>
    </p:spTree>
    <p:extLst>
      <p:ext uri="{BB962C8B-B14F-4D97-AF65-F5344CB8AC3E}">
        <p14:creationId xmlns:p14="http://schemas.microsoft.com/office/powerpoint/2010/main" val="228976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53</a:t>
            </a:fld>
            <a:endParaRPr lang="ru-RU"/>
          </a:p>
        </p:txBody>
      </p:sp>
    </p:spTree>
    <p:extLst>
      <p:ext uri="{BB962C8B-B14F-4D97-AF65-F5344CB8AC3E}">
        <p14:creationId xmlns:p14="http://schemas.microsoft.com/office/powerpoint/2010/main" val="355850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73</a:t>
            </a:fld>
            <a:endParaRPr lang="ru-RU"/>
          </a:p>
        </p:txBody>
      </p:sp>
    </p:spTree>
    <p:extLst>
      <p:ext uri="{BB962C8B-B14F-4D97-AF65-F5344CB8AC3E}">
        <p14:creationId xmlns:p14="http://schemas.microsoft.com/office/powerpoint/2010/main" val="296749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a:t>
            </a:r>
            <a:r>
              <a:rPr lang="ru-RU" baseline="0" dirty="0" err="1" smtClean="0"/>
              <a:t>обяснения</a:t>
            </a:r>
            <a:r>
              <a:rPr lang="ru-RU" baseline="0" dirty="0" smtClean="0"/>
              <a:t> я должен повторить как происходит трансляция гена, синтез молекулы белка на основе инструкции - гена</a:t>
            </a:r>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74</a:t>
            </a:fld>
            <a:endParaRPr lang="ru-RU"/>
          </a:p>
        </p:txBody>
      </p:sp>
    </p:spTree>
    <p:extLst>
      <p:ext uri="{BB962C8B-B14F-4D97-AF65-F5344CB8AC3E}">
        <p14:creationId xmlns:p14="http://schemas.microsoft.com/office/powerpoint/2010/main" val="191748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76</a:t>
            </a:fld>
            <a:endParaRPr lang="ru-RU"/>
          </a:p>
        </p:txBody>
      </p:sp>
    </p:spTree>
    <p:extLst>
      <p:ext uri="{BB962C8B-B14F-4D97-AF65-F5344CB8AC3E}">
        <p14:creationId xmlns:p14="http://schemas.microsoft.com/office/powerpoint/2010/main" val="26100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6</a:t>
            </a:fld>
            <a:endParaRPr lang="ru-RU"/>
          </a:p>
        </p:txBody>
      </p:sp>
    </p:spTree>
    <p:extLst>
      <p:ext uri="{BB962C8B-B14F-4D97-AF65-F5344CB8AC3E}">
        <p14:creationId xmlns:p14="http://schemas.microsoft.com/office/powerpoint/2010/main" val="412075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a:t>
            </a:fld>
            <a:endParaRPr lang="ru-RU"/>
          </a:p>
        </p:txBody>
      </p:sp>
    </p:spTree>
    <p:extLst>
      <p:ext uri="{BB962C8B-B14F-4D97-AF65-F5344CB8AC3E}">
        <p14:creationId xmlns:p14="http://schemas.microsoft.com/office/powerpoint/2010/main" val="173363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13</a:t>
            </a:fld>
            <a:endParaRPr lang="ru-RU"/>
          </a:p>
        </p:txBody>
      </p:sp>
    </p:spTree>
    <p:extLst>
      <p:ext uri="{BB962C8B-B14F-4D97-AF65-F5344CB8AC3E}">
        <p14:creationId xmlns:p14="http://schemas.microsoft.com/office/powerpoint/2010/main" val="411926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15</a:t>
            </a:fld>
            <a:endParaRPr lang="ru-RU"/>
          </a:p>
        </p:txBody>
      </p:sp>
    </p:spTree>
    <p:extLst>
      <p:ext uri="{BB962C8B-B14F-4D97-AF65-F5344CB8AC3E}">
        <p14:creationId xmlns:p14="http://schemas.microsoft.com/office/powerpoint/2010/main" val="35578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16</a:t>
            </a:fld>
            <a:endParaRPr lang="ru-RU"/>
          </a:p>
        </p:txBody>
      </p:sp>
    </p:spTree>
    <p:extLst>
      <p:ext uri="{BB962C8B-B14F-4D97-AF65-F5344CB8AC3E}">
        <p14:creationId xmlns:p14="http://schemas.microsoft.com/office/powerpoint/2010/main" val="280659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25</a:t>
            </a:fld>
            <a:endParaRPr lang="ru-RU"/>
          </a:p>
        </p:txBody>
      </p:sp>
    </p:spTree>
    <p:extLst>
      <p:ext uri="{BB962C8B-B14F-4D97-AF65-F5344CB8AC3E}">
        <p14:creationId xmlns:p14="http://schemas.microsoft.com/office/powerpoint/2010/main" val="391773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7500" y="1806575"/>
            <a:ext cx="5899150" cy="4424363"/>
          </a:xfrm>
        </p:spPr>
      </p:sp>
      <p:sp>
        <p:nvSpPr>
          <p:cNvPr id="3" name="Заметки 2"/>
          <p:cNvSpPr>
            <a:spLocks noGrp="1"/>
          </p:cNvSpPr>
          <p:nvPr>
            <p:ph type="body" idx="1"/>
          </p:nvPr>
        </p:nvSpPr>
        <p:spPr>
          <a:xfrm>
            <a:off x="817460" y="6415440"/>
            <a:ext cx="5486400" cy="468155"/>
          </a:xfrm>
        </p:spPr>
        <p:txBody>
          <a:bodyPr/>
          <a:lstStyle/>
          <a:p>
            <a:r>
              <a:rPr lang="ru-RU" dirty="0" smtClean="0"/>
              <a:t>Всего-то отличий, а какая разница в химии и биологии!!!</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40</a:t>
            </a:fld>
            <a:endParaRPr lang="ru-RU"/>
          </a:p>
        </p:txBody>
      </p:sp>
    </p:spTree>
    <p:extLst>
      <p:ext uri="{BB962C8B-B14F-4D97-AF65-F5344CB8AC3E}">
        <p14:creationId xmlns:p14="http://schemas.microsoft.com/office/powerpoint/2010/main" val="175570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Слева – один шарик – один атом молекулы; атомы водородов не показаны, так как они маленькие</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44</a:t>
            </a:fld>
            <a:endParaRPr lang="ru-RU"/>
          </a:p>
        </p:txBody>
      </p:sp>
    </p:spTree>
    <p:extLst>
      <p:ext uri="{BB962C8B-B14F-4D97-AF65-F5344CB8AC3E}">
        <p14:creationId xmlns:p14="http://schemas.microsoft.com/office/powerpoint/2010/main" val="182594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76175-97C5-401D-AFFD-6081115370E9}" type="datetime1">
              <a:rPr lang="ru-RU" smtClean="0"/>
              <a:pPr/>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5AF2B1-A9D6-4525-A432-42FDB5472075}" type="datetime1">
              <a:rPr lang="ru-RU" smtClean="0"/>
              <a:pPr/>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6C692E-3653-41FB-A577-1DCF59F5F061}" type="datetime1">
              <a:rPr lang="ru-RU" smtClean="0"/>
              <a:pPr/>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33E25D-D2A7-40BB-A68F-4C3E346A7752}" type="datetime1">
              <a:rPr lang="ru-RU" smtClean="0"/>
              <a:pPr/>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0B4F-7794-4838-A1A2-0266B5E9837E}" type="datetime1">
              <a:rPr lang="ru-RU" smtClean="0"/>
              <a:pPr/>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D10A40-BA2A-4504-AEA1-32F63C5D275D}" type="datetime1">
              <a:rPr lang="ru-RU" smtClean="0"/>
              <a:pPr/>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1CE8F2-D3B2-4519-A5CE-4DE089D56471}" type="datetime1">
              <a:rPr lang="ru-RU" smtClean="0"/>
              <a:pPr/>
              <a:t>15.02.2023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361ED0-A0B1-4F14-8CF5-11E9537E7683}" type="datetime1">
              <a:rPr lang="ru-RU" smtClean="0"/>
              <a:pPr/>
              <a:t>15.02.2023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E702C-D99E-4C9F-AD82-C1949628A8CE}" type="datetime1">
              <a:rPr lang="ru-RU" smtClean="0"/>
              <a:pPr/>
              <a:t>15.02.2023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7777B-9C9C-475E-96D5-0ABE378269A1}" type="datetime1">
              <a:rPr lang="ru-RU" smtClean="0"/>
              <a:pPr/>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BC137-9D05-4510-9A92-AB3338CABC7A}" type="datetime1">
              <a:rPr lang="ru-RU" smtClean="0"/>
              <a:pPr/>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D48D-B21D-4A66-BAAD-B40A47096E42}" type="datetime1">
              <a:rPr lang="ru-RU" smtClean="0"/>
              <a:pPr/>
              <a:t>15.02.2023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24B-BA00-4C1D-946A-CCF19F3E8C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ournals.asm.org/doi/10.1128/AEM.06723-11"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ru.wikipedia.org/wiki/%D0%90%D1%80%D1%85%D0%B5%D0%BB%D0%BB%D1%83%D0%BC" TargetMode="Externa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6846928/#B46" TargetMode="External"/><Relationship Id="rId2" Type="http://schemas.openxmlformats.org/officeDocument/2006/relationships/hyperlink" Target="https://www.ncbi.nlm.nih.gov/pmc/articles/PMC6846928/#B45" TargetMode="External"/><Relationship Id="rId1" Type="http://schemas.openxmlformats.org/officeDocument/2006/relationships/slideLayout" Target="../slideLayouts/slideLayout6.xml"/><Relationship Id="rId5" Type="http://schemas.openxmlformats.org/officeDocument/2006/relationships/hyperlink" Target="https://www.ncbi.nlm.nih.gov/pmc/articles/PMC6846928/#B144" TargetMode="External"/><Relationship Id="rId4" Type="http://schemas.openxmlformats.org/officeDocument/2006/relationships/hyperlink" Target="https://www.ncbi.nlm.nih.gov/pmc/articles/PMC6846928/#B4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nplus1.ru/material/2018/12/04/kunin"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8" Type="http://schemas.openxmlformats.org/officeDocument/2006/relationships/hyperlink" Target="http://dx.doi.org/10.1038/nsmb.2405" TargetMode="External"/><Relationship Id="rId3" Type="http://schemas.openxmlformats.org/officeDocument/2006/relationships/hyperlink" Target="https://www.rcsb.org/structure/4GXY" TargetMode="External"/><Relationship Id="rId7" Type="http://schemas.openxmlformats.org/officeDocument/2006/relationships/hyperlink" Target="http://www.ncbi.nlm.nih.gov/pubmed/?term=23064646" TargetMode="Externa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hyperlink" Target="https://www.rcsb.org/search?q=rcsb_pubmed_container_identifiers.pubmed_id:23064646" TargetMode="External"/><Relationship Id="rId5" Type="http://schemas.openxmlformats.org/officeDocument/2006/relationships/hyperlink" Target="https://www.rcsb.org/search?q=citation.rcsb_authors:Serganov,%20A." TargetMode="External"/><Relationship Id="rId4" Type="http://schemas.openxmlformats.org/officeDocument/2006/relationships/hyperlink" Target="https://www.rcsb.org/search?q=citation.rcsb_authors:Peselis,%20A."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as@belozersky.msu.ru"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ru.wikipedia.org/wiki/%D0%93%D0%BE%D0%BD%D0%BE%D1%81%D0%BE%D0%BC%D1%8B" TargetMode="External"/><Relationship Id="rId2" Type="http://schemas.openxmlformats.org/officeDocument/2006/relationships/hyperlink" Target="https://ru.wikipedia.org/wiki/%D0%90%D1%83%D1%82%D0%BE%D1%81%D0%BE%D0%BC%D1%8B" TargetMode="External"/><Relationship Id="rId1" Type="http://schemas.openxmlformats.org/officeDocument/2006/relationships/slideLayout" Target="../slideLayouts/slideLayout2.xml"/><Relationship Id="rId4" Type="http://schemas.openxmlformats.org/officeDocument/2006/relationships/hyperlink" Target="https://ru.wikipedia.org/wiki/%D0%A1%D0%BF%D0%B0%D1%80%D0%B5%D0%BD%D0%BD%D1%8B%D0%B5_%D0%BE%D1%81%D0%BD%D0%BE%D0%B2%D0%B0%D0%BD%D0%B8%D1%8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ppt-online.org/388476"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ncbi.nlm.nih.gov/protein/1796318598" TargetMode="External"/><Relationship Id="rId2" Type="http://schemas.openxmlformats.org/officeDocument/2006/relationships/hyperlink" Target="https://www.ncbi.nlm.nih.gov/nuccore/NC_045512.2?from=21563&amp;to=25384"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0640" y="1623965"/>
            <a:ext cx="8602720" cy="1976485"/>
          </a:xfrm>
        </p:spPr>
        <p:txBody>
          <a:bodyPr>
            <a:normAutofit fontScale="90000"/>
          </a:bodyPr>
          <a:lstStyle/>
          <a:p>
            <a:r>
              <a:rPr lang="ru-RU" sz="8000" dirty="0" smtClean="0"/>
              <a:t>МФК </a:t>
            </a:r>
            <a:r>
              <a:rPr lang="ru-RU" sz="8000" dirty="0" err="1" smtClean="0"/>
              <a:t>Биоинформатика</a:t>
            </a:r>
            <a:endParaRPr lang="ru-RU" sz="80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a:t>
            </a:fld>
            <a:endParaRPr lang="ru-RU"/>
          </a:p>
        </p:txBody>
      </p:sp>
      <p:sp>
        <p:nvSpPr>
          <p:cNvPr id="5" name="TextBox 4"/>
          <p:cNvSpPr txBox="1"/>
          <p:nvPr/>
        </p:nvSpPr>
        <p:spPr>
          <a:xfrm>
            <a:off x="4809713" y="5387655"/>
            <a:ext cx="184731" cy="461665"/>
          </a:xfrm>
          <a:prstGeom prst="rect">
            <a:avLst/>
          </a:prstGeom>
          <a:noFill/>
        </p:spPr>
        <p:txBody>
          <a:bodyPr wrap="none" rtlCol="0">
            <a:spAutoFit/>
          </a:bodyPr>
          <a:lstStyle/>
          <a:p>
            <a:endParaRPr lang="ru-RU" sz="2400" dirty="0"/>
          </a:p>
        </p:txBody>
      </p:sp>
      <p:sp>
        <p:nvSpPr>
          <p:cNvPr id="6" name="Подзаголовок 5"/>
          <p:cNvSpPr>
            <a:spLocks noGrp="1"/>
          </p:cNvSpPr>
          <p:nvPr>
            <p:ph type="subTitle" idx="1"/>
          </p:nvPr>
        </p:nvSpPr>
        <p:spPr/>
        <p:txBody>
          <a:bodyPr/>
          <a:lstStyle/>
          <a:p>
            <a:r>
              <a:rPr lang="ru-RU" dirty="0" smtClean="0"/>
              <a:t>февраль – май 202</a:t>
            </a:r>
            <a:r>
              <a:rPr lang="en-US" dirty="0" smtClean="0"/>
              <a:t>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 Живое умеет</a:t>
            </a:r>
            <a:endParaRPr lang="en-US" dirty="0"/>
          </a:p>
        </p:txBody>
      </p:sp>
      <p:sp>
        <p:nvSpPr>
          <p:cNvPr id="3" name="Объект 2"/>
          <p:cNvSpPr>
            <a:spLocks noGrp="1"/>
          </p:cNvSpPr>
          <p:nvPr>
            <p:ph idx="1"/>
          </p:nvPr>
        </p:nvSpPr>
        <p:spPr/>
        <p:txBody>
          <a:bodyPr>
            <a:normAutofit fontScale="77500" lnSpcReduction="20000"/>
          </a:bodyPr>
          <a:lstStyle/>
          <a:p>
            <a:r>
              <a:rPr lang="ru-RU" dirty="0"/>
              <a:t>р</a:t>
            </a:r>
            <a:r>
              <a:rPr lang="ru-RU" dirty="0" smtClean="0"/>
              <a:t>азмножаться (это его жизненная установка)</a:t>
            </a:r>
            <a:endParaRPr lang="en-US" dirty="0" smtClean="0"/>
          </a:p>
          <a:p>
            <a:r>
              <a:rPr lang="ru-RU" dirty="0" smtClean="0"/>
              <a:t>копировать свой геном потомкам </a:t>
            </a:r>
            <a:endParaRPr lang="en-US" dirty="0" smtClean="0"/>
          </a:p>
          <a:p>
            <a:r>
              <a:rPr lang="en-US" dirty="0" smtClean="0">
                <a:solidFill>
                  <a:srgbClr val="FF0000"/>
                </a:solidFill>
              </a:rPr>
              <a:t>c</a:t>
            </a:r>
            <a:r>
              <a:rPr lang="ru-RU" dirty="0" smtClean="0">
                <a:solidFill>
                  <a:srgbClr val="FF0000"/>
                </a:solidFill>
              </a:rPr>
              <a:t> ошибками =</a:t>
            </a:r>
            <a:r>
              <a:rPr lang="en-US" dirty="0" smtClean="0">
                <a:solidFill>
                  <a:srgbClr val="FF0000"/>
                </a:solidFill>
              </a:rPr>
              <a:t>&gt; </a:t>
            </a:r>
            <a:r>
              <a:rPr lang="ru-RU" dirty="0" smtClean="0">
                <a:solidFill>
                  <a:srgbClr val="FF0000"/>
                </a:solidFill>
              </a:rPr>
              <a:t>эволюция </a:t>
            </a:r>
            <a:r>
              <a:rPr lang="ru-RU" sz="1800" dirty="0" smtClean="0"/>
              <a:t>этим отличаемся от компьютерных вирусов)))</a:t>
            </a:r>
          </a:p>
          <a:p>
            <a:pPr lvl="1"/>
            <a:r>
              <a:rPr lang="ru-RU" dirty="0" smtClean="0"/>
              <a:t>эу</a:t>
            </a:r>
            <a:r>
              <a:rPr lang="ru-RU" b="1" dirty="0" smtClean="0"/>
              <a:t>кариоты</a:t>
            </a:r>
            <a:r>
              <a:rPr lang="ru-RU" sz="1800" dirty="0" smtClean="0"/>
              <a:t>(от </a:t>
            </a:r>
            <a:r>
              <a:rPr lang="ru-RU" sz="1800" dirty="0"/>
              <a:t>греч. </a:t>
            </a:r>
            <a:r>
              <a:rPr lang="ru-RU" sz="1800" dirty="0" err="1"/>
              <a:t>éu</a:t>
            </a:r>
            <a:r>
              <a:rPr lang="ru-RU" sz="1800" dirty="0"/>
              <a:t> </a:t>
            </a:r>
            <a:r>
              <a:rPr lang="ru-RU" sz="1800" dirty="0" smtClean="0"/>
              <a:t>— полностью </a:t>
            </a:r>
            <a:r>
              <a:rPr lang="ru-RU" sz="1800" dirty="0"/>
              <a:t>и </a:t>
            </a:r>
            <a:r>
              <a:rPr lang="ru-RU" sz="1800" dirty="0" err="1"/>
              <a:t>káryon</a:t>
            </a:r>
            <a:r>
              <a:rPr lang="ru-RU" sz="1800" dirty="0"/>
              <a:t> — ядро</a:t>
            </a:r>
            <a:r>
              <a:rPr lang="ru-RU" sz="1800" dirty="0" smtClean="0"/>
              <a:t>)</a:t>
            </a:r>
            <a:br>
              <a:rPr lang="ru-RU" sz="1800" dirty="0" smtClean="0"/>
            </a:br>
            <a:r>
              <a:rPr lang="ru-RU" sz="1800" dirty="0" smtClean="0"/>
              <a:t>     </a:t>
            </a:r>
            <a:r>
              <a:rPr lang="ru-RU" i="1" dirty="0" smtClean="0"/>
              <a:t>многоклеточные </a:t>
            </a:r>
            <a:r>
              <a:rPr lang="ru-RU" i="1" dirty="0" err="1" smtClean="0"/>
              <a:t>эу</a:t>
            </a:r>
            <a:r>
              <a:rPr lang="ru-RU" i="1" dirty="0" smtClean="0"/>
              <a:t> </a:t>
            </a:r>
            <a:r>
              <a:rPr lang="ru-RU" dirty="0" smtClean="0"/>
              <a:t>это мы</a:t>
            </a:r>
            <a:r>
              <a:rPr lang="en-US" dirty="0" smtClean="0"/>
              <a:t>:  </a:t>
            </a:r>
            <a:r>
              <a:rPr lang="ru-RU" dirty="0" smtClean="0"/>
              <a:t>папа + мама =</a:t>
            </a:r>
            <a:r>
              <a:rPr lang="en-US" dirty="0" smtClean="0"/>
              <a:t>&gt; </a:t>
            </a:r>
            <a:r>
              <a:rPr lang="ru-RU" dirty="0" smtClean="0"/>
              <a:t>ребёнок</a:t>
            </a:r>
            <a:br>
              <a:rPr lang="ru-RU" dirty="0" smtClean="0"/>
            </a:br>
            <a:r>
              <a:rPr lang="ru-RU" dirty="0" smtClean="0"/>
              <a:t>   </a:t>
            </a:r>
            <a:r>
              <a:rPr lang="ru-RU" i="1" dirty="0" smtClean="0"/>
              <a:t>одноклеточные </a:t>
            </a:r>
            <a:r>
              <a:rPr lang="ru-RU" i="1" dirty="0" err="1" smtClean="0"/>
              <a:t>эу</a:t>
            </a:r>
            <a:r>
              <a:rPr lang="ru-RU" i="1" dirty="0" smtClean="0"/>
              <a:t>:</a:t>
            </a:r>
            <a:r>
              <a:rPr lang="ru-RU" dirty="0" smtClean="0"/>
              <a:t> удвоение ядер и деление, несколько   способов. </a:t>
            </a:r>
            <a:endParaRPr lang="en-US" sz="1050" dirty="0" smtClean="0"/>
          </a:p>
          <a:p>
            <a:pPr lvl="1"/>
            <a:r>
              <a:rPr lang="ru-RU" dirty="0" smtClean="0"/>
              <a:t>про</a:t>
            </a:r>
            <a:r>
              <a:rPr lang="ru-RU" b="1" dirty="0" smtClean="0"/>
              <a:t>кариоты</a:t>
            </a:r>
            <a:r>
              <a:rPr lang="ru-RU" dirty="0" smtClean="0"/>
              <a:t> </a:t>
            </a:r>
            <a:r>
              <a:rPr lang="ru-RU" sz="1800" dirty="0" smtClean="0"/>
              <a:t>(от </a:t>
            </a:r>
            <a:r>
              <a:rPr lang="ru-RU" sz="1800" dirty="0"/>
              <a:t>др.-греч. π</a:t>
            </a:r>
            <a:r>
              <a:rPr lang="ru-RU" sz="1800" dirty="0" err="1"/>
              <a:t>ρό</a:t>
            </a:r>
            <a:r>
              <a:rPr lang="ru-RU" sz="1800" dirty="0"/>
              <a:t> — </a:t>
            </a:r>
            <a:r>
              <a:rPr lang="ru-RU" sz="1800" dirty="0" smtClean="0"/>
              <a:t>'перед</a:t>
            </a:r>
            <a:r>
              <a:rPr lang="ru-RU" sz="1800" dirty="0"/>
              <a:t>' и </a:t>
            </a:r>
            <a:r>
              <a:rPr lang="ru-RU" sz="1800" dirty="0" err="1"/>
              <a:t>κάρυον</a:t>
            </a:r>
            <a:r>
              <a:rPr lang="ru-RU" sz="1800" dirty="0"/>
              <a:t> — </a:t>
            </a:r>
            <a:r>
              <a:rPr lang="ru-RU" sz="1800" dirty="0" smtClean="0"/>
              <a:t>'ядро‘)</a:t>
            </a:r>
            <a:r>
              <a:rPr lang="ru-RU" sz="3200" dirty="0">
                <a:solidFill>
                  <a:prstClr val="black"/>
                </a:solidFill>
              </a:rPr>
              <a:t/>
            </a:r>
            <a:br>
              <a:rPr lang="ru-RU" sz="3200" dirty="0">
                <a:solidFill>
                  <a:prstClr val="black"/>
                </a:solidFill>
              </a:rPr>
            </a:br>
            <a:r>
              <a:rPr lang="ru-RU" sz="1800" dirty="0"/>
              <a:t>бактерии</a:t>
            </a:r>
            <a:br>
              <a:rPr lang="ru-RU" sz="1800" dirty="0"/>
            </a:br>
            <a:r>
              <a:rPr lang="ru-RU" sz="1800" dirty="0"/>
              <a:t>археи </a:t>
            </a:r>
            <a:r>
              <a:rPr lang="en-US" sz="1800" dirty="0"/>
              <a:t> </a:t>
            </a:r>
            <a:r>
              <a:rPr lang="ru-RU" sz="1800" dirty="0"/>
              <a:t>про </a:t>
            </a:r>
            <a:r>
              <a:rPr lang="ru-RU" sz="1800" dirty="0" err="1" smtClean="0"/>
              <a:t>Энцеладу</a:t>
            </a:r>
            <a:r>
              <a:rPr lang="ru-RU" sz="1800" dirty="0" smtClean="0"/>
              <a:t> </a:t>
            </a:r>
            <a:r>
              <a:rPr lang="en-US" sz="1800" dirty="0"/>
              <a:t> </a:t>
            </a:r>
            <a:r>
              <a:rPr lang="ru-RU" sz="1800" dirty="0"/>
              <a:t>картинки самый быстрый</a:t>
            </a:r>
            <a:r>
              <a:rPr lang="en-US" sz="1800" dirty="0"/>
              <a:t> </a:t>
            </a:r>
            <a:r>
              <a:rPr lang="ru-RU" sz="1800" dirty="0" smtClean="0"/>
              <a:t/>
            </a:r>
            <a:br>
              <a:rPr lang="ru-RU" sz="1800" dirty="0" smtClean="0"/>
            </a:br>
            <a:r>
              <a:rPr lang="ru-RU" dirty="0"/>
              <a:t>одна клетка делится на </a:t>
            </a:r>
            <a:r>
              <a:rPr lang="ru-RU" dirty="0" smtClean="0"/>
              <a:t>две: клетка =</a:t>
            </a:r>
            <a:r>
              <a:rPr lang="en-US" dirty="0" smtClean="0"/>
              <a:t>&gt; </a:t>
            </a:r>
            <a:r>
              <a:rPr lang="ru-RU" dirty="0" smtClean="0"/>
              <a:t>2 с тем же геномом р</a:t>
            </a:r>
            <a:r>
              <a:rPr lang="ru-RU" i="1" dirty="0" smtClean="0"/>
              <a:t>епликация</a:t>
            </a:r>
            <a:r>
              <a:rPr lang="ru-RU" dirty="0" smtClean="0"/>
              <a:t> (= удвоение) генома</a:t>
            </a:r>
          </a:p>
          <a:p>
            <a:pPr lvl="1"/>
            <a:r>
              <a:rPr lang="ru-RU" dirty="0" smtClean="0"/>
              <a:t>Клетка многоклеточных эукариот – живая!</a:t>
            </a:r>
          </a:p>
          <a:p>
            <a:pPr lvl="1"/>
            <a:r>
              <a:rPr lang="ru-RU" dirty="0" smtClean="0"/>
              <a:t>Вирусы – вообще, анекдот))) </a:t>
            </a:r>
            <a:br>
              <a:rPr lang="ru-RU" dirty="0" smtClean="0"/>
            </a:br>
            <a:r>
              <a:rPr lang="uk-UA" sz="3100" dirty="0" smtClean="0">
                <a:solidFill>
                  <a:srgbClr val="FF0000"/>
                </a:solidFill>
              </a:rPr>
              <a:t>и </a:t>
            </a:r>
            <a:r>
              <a:rPr lang="uk-UA" sz="3100" dirty="0" err="1" smtClean="0">
                <a:solidFill>
                  <a:srgbClr val="FF0000"/>
                </a:solidFill>
              </a:rPr>
              <a:t>сами</a:t>
            </a:r>
            <a:r>
              <a:rPr lang="uk-UA" sz="3100" dirty="0" smtClean="0">
                <a:solidFill>
                  <a:srgbClr val="FF0000"/>
                </a:solidFill>
              </a:rPr>
              <a:t> не </a:t>
            </a:r>
            <a:r>
              <a:rPr lang="uk-UA" sz="3100" dirty="0" err="1" smtClean="0">
                <a:solidFill>
                  <a:srgbClr val="FF0000"/>
                </a:solidFill>
              </a:rPr>
              <a:t>живут</a:t>
            </a:r>
            <a:r>
              <a:rPr lang="uk-UA" sz="3100" dirty="0" smtClean="0">
                <a:solidFill>
                  <a:srgbClr val="FF0000"/>
                </a:solidFill>
              </a:rPr>
              <a:t>, и другим не </a:t>
            </a:r>
            <a:r>
              <a:rPr lang="uk-UA" sz="3100" dirty="0" err="1" smtClean="0">
                <a:solidFill>
                  <a:srgbClr val="FF0000"/>
                </a:solidFill>
              </a:rPr>
              <a:t>дают</a:t>
            </a:r>
            <a:r>
              <a:rPr lang="uk-UA" sz="3100" dirty="0" smtClean="0">
                <a:solidFill>
                  <a:srgbClr val="FF0000"/>
                </a:solidFill>
              </a:rPr>
              <a:t> </a:t>
            </a:r>
            <a:r>
              <a:rPr lang="uk-UA" sz="3100" dirty="0" err="1" smtClean="0">
                <a:solidFill>
                  <a:srgbClr val="FF0000"/>
                </a:solidFill>
              </a:rPr>
              <a:t>жить</a:t>
            </a:r>
            <a:r>
              <a:rPr lang="uk-UA" sz="3100" dirty="0" smtClean="0">
                <a:solidFill>
                  <a:srgbClr val="FF0000"/>
                </a:solidFill>
              </a:rPr>
              <a:t> </a:t>
            </a:r>
            <a:r>
              <a:rPr lang="uk-UA" sz="3100" dirty="0" err="1" smtClean="0">
                <a:solidFill>
                  <a:srgbClr val="FF0000"/>
                </a:solidFill>
              </a:rPr>
              <a:t>здоровимі</a:t>
            </a:r>
            <a:endParaRPr lang="en-US" sz="4100" dirty="0">
              <a:solidFill>
                <a:srgbClr val="FF0000"/>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10</a:t>
            </a:fld>
            <a:endParaRPr lang="ru-RU"/>
          </a:p>
        </p:txBody>
      </p:sp>
    </p:spTree>
    <p:extLst>
      <p:ext uri="{BB962C8B-B14F-4D97-AF65-F5344CB8AC3E}">
        <p14:creationId xmlns:p14="http://schemas.microsoft.com/office/powerpoint/2010/main" val="229499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Археи – древние и </a:t>
            </a:r>
            <a:r>
              <a:rPr lang="ru-RU" dirty="0" err="1" smtClean="0"/>
              <a:t>экстремофилы</a:t>
            </a:r>
            <a:endParaRPr lang="en-US"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11</a:t>
            </a:fld>
            <a:endParaRPr lang="ru-RU"/>
          </a:p>
        </p:txBody>
      </p:sp>
      <p:pic>
        <p:nvPicPr>
          <p:cNvPr id="2050" name="Picture 2" descr="Метаногенная архея Methanocaldococcus villo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937985" y="1904531"/>
            <a:ext cx="2841820" cy="16007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34330" y="1416702"/>
            <a:ext cx="4572000" cy="2092881"/>
          </a:xfrm>
          <a:prstGeom prst="rect">
            <a:avLst/>
          </a:prstGeom>
        </p:spPr>
        <p:txBody>
          <a:bodyPr>
            <a:spAutoFit/>
          </a:bodyPr>
          <a:lstStyle/>
          <a:p>
            <a:r>
              <a:rPr lang="ru-RU" sz="1000" dirty="0" smtClean="0">
                <a:solidFill>
                  <a:srgbClr val="1A1A1A"/>
                </a:solidFill>
                <a:latin typeface="Adonis"/>
              </a:rPr>
              <a:t> </a:t>
            </a:r>
            <a:r>
              <a:rPr lang="ru-RU" sz="1000" i="1" dirty="0" smtClean="0">
                <a:solidFill>
                  <a:srgbClr val="1A1A1A"/>
                </a:solidFill>
                <a:latin typeface="Adonis"/>
              </a:rPr>
              <a:t>М. </a:t>
            </a:r>
            <a:r>
              <a:rPr lang="ru-RU" sz="1000" i="1" dirty="0" err="1" smtClean="0">
                <a:solidFill>
                  <a:srgbClr val="1A1A1A"/>
                </a:solidFill>
                <a:latin typeface="Adonis"/>
              </a:rPr>
              <a:t>villosus</a:t>
            </a:r>
            <a:r>
              <a:rPr lang="ru-RU" sz="1000" dirty="0" smtClean="0">
                <a:solidFill>
                  <a:srgbClr val="1A1A1A"/>
                </a:solidFill>
                <a:latin typeface="Adonis"/>
              </a:rPr>
              <a:t> способны двигаться со скоростью 589 и 468 мкм в секунду соответственно (B. </a:t>
            </a:r>
            <a:r>
              <a:rPr lang="ru-RU" sz="1000" dirty="0" err="1" smtClean="0">
                <a:solidFill>
                  <a:srgbClr val="1A1A1A"/>
                </a:solidFill>
                <a:latin typeface="Adonis"/>
              </a:rPr>
              <a:t>Hertzog</a:t>
            </a:r>
            <a:r>
              <a:rPr lang="ru-RU" sz="1000" dirty="0" smtClean="0">
                <a:solidFill>
                  <a:srgbClr val="1A1A1A"/>
                </a:solidFill>
                <a:latin typeface="Adonis"/>
              </a:rPr>
              <a:t>, R. </a:t>
            </a:r>
            <a:r>
              <a:rPr lang="ru-RU" sz="1000" dirty="0" err="1" smtClean="0">
                <a:solidFill>
                  <a:srgbClr val="1A1A1A"/>
                </a:solidFill>
                <a:latin typeface="Adonis"/>
              </a:rPr>
              <a:t>Wirth</a:t>
            </a:r>
            <a:r>
              <a:rPr lang="ru-RU" sz="1000" dirty="0" smtClean="0">
                <a:solidFill>
                  <a:srgbClr val="1A1A1A"/>
                </a:solidFill>
                <a:latin typeface="Adonis"/>
              </a:rPr>
              <a:t>, 2012. </a:t>
            </a:r>
            <a:r>
              <a:rPr lang="ru-RU" sz="1000" dirty="0" err="1" smtClean="0">
                <a:solidFill>
                  <a:srgbClr val="001034"/>
                </a:solidFill>
                <a:latin typeface="Adonis"/>
                <a:hlinkClick r:id="rId3"/>
              </a:rPr>
              <a:t>Swimming</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Behavior</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of</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Selected</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Species</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of</a:t>
            </a:r>
            <a:r>
              <a:rPr lang="ru-RU" sz="1000" dirty="0" smtClean="0">
                <a:solidFill>
                  <a:srgbClr val="001034"/>
                </a:solidFill>
                <a:latin typeface="Adonis"/>
                <a:hlinkClick r:id="rId3"/>
              </a:rPr>
              <a:t> </a:t>
            </a:r>
            <a:r>
              <a:rPr lang="ru-RU" sz="1000" dirty="0" err="1" smtClean="0">
                <a:solidFill>
                  <a:srgbClr val="001034"/>
                </a:solidFill>
                <a:latin typeface="Adonis"/>
                <a:hlinkClick r:id="rId3"/>
              </a:rPr>
              <a:t>Archaea</a:t>
            </a:r>
            <a:r>
              <a:rPr lang="ru-RU" sz="1000" dirty="0" smtClean="0">
                <a:solidFill>
                  <a:srgbClr val="1A1A1A"/>
                </a:solidFill>
                <a:latin typeface="Adonis"/>
              </a:rPr>
              <a:t>). Скорость последней соответствует почти 500 длинам ее тела в секунду</a:t>
            </a:r>
            <a:r>
              <a:rPr lang="ru-RU" sz="1000" dirty="0">
                <a:solidFill>
                  <a:srgbClr val="1A1A1A"/>
                </a:solidFill>
                <a:latin typeface="Adonis"/>
              </a:rPr>
              <a:t>. Для сравнения: гепард — самое быстрое млекопитающее на </a:t>
            </a:r>
            <a:r>
              <a:rPr lang="ru-RU" sz="1000" dirty="0" smtClean="0">
                <a:solidFill>
                  <a:srgbClr val="1A1A1A"/>
                </a:solidFill>
                <a:latin typeface="Adonis"/>
              </a:rPr>
              <a:t>земле</a:t>
            </a:r>
            <a:r>
              <a:rPr lang="ru-RU" sz="1000" dirty="0">
                <a:solidFill>
                  <a:srgbClr val="1A1A1A"/>
                </a:solidFill>
                <a:latin typeface="Adonis"/>
              </a:rPr>
              <a:t> — при атаке движется со скоростью всего 20 длин тела в секунду, а сапсан — самое быстрое животное вообще — при пикировании разгоняется до ~190 длин своего тела в секунду.</a:t>
            </a:r>
          </a:p>
          <a:p>
            <a:r>
              <a:rPr lang="ru-RU" sz="1000" dirty="0">
                <a:solidFill>
                  <a:srgbClr val="1A1A1A"/>
                </a:solidFill>
                <a:latin typeface="Adonis"/>
              </a:rPr>
              <a:t>Движение архей также контролируется структурами, выступающими за пределы тела. Только вот жгутик архей принципиально отличается от жгутика бактерий. Для него даже используют отдельное название: </a:t>
            </a:r>
            <a:r>
              <a:rPr lang="ru-RU" sz="1000" dirty="0" err="1">
                <a:solidFill>
                  <a:srgbClr val="001034"/>
                </a:solidFill>
                <a:latin typeface="Adonis"/>
                <a:hlinkClick r:id="rId4"/>
              </a:rPr>
              <a:t>археллум</a:t>
            </a:r>
            <a:r>
              <a:rPr lang="ru-RU" sz="1000" dirty="0">
                <a:solidFill>
                  <a:srgbClr val="1A1A1A"/>
                </a:solidFill>
                <a:latin typeface="Adonis"/>
              </a:rPr>
              <a:t> (по аналогии с названием жгутика, </a:t>
            </a:r>
            <a:r>
              <a:rPr lang="ru-RU" sz="1000" i="1" dirty="0" err="1">
                <a:solidFill>
                  <a:srgbClr val="1A1A1A"/>
                </a:solidFill>
                <a:latin typeface="Adonis"/>
              </a:rPr>
              <a:t>flagellum</a:t>
            </a:r>
            <a:r>
              <a:rPr lang="ru-RU" sz="1000" dirty="0">
                <a:solidFill>
                  <a:srgbClr val="1A1A1A"/>
                </a:solidFill>
                <a:latin typeface="Adonis"/>
              </a:rPr>
              <a:t>). Археи передвигаются вперед, если </a:t>
            </a:r>
            <a:r>
              <a:rPr lang="ru-RU" sz="1000" dirty="0" err="1">
                <a:solidFill>
                  <a:srgbClr val="1A1A1A"/>
                </a:solidFill>
                <a:latin typeface="Adonis"/>
              </a:rPr>
              <a:t>археллум</a:t>
            </a:r>
            <a:r>
              <a:rPr lang="ru-RU" sz="1000" dirty="0">
                <a:solidFill>
                  <a:srgbClr val="1A1A1A"/>
                </a:solidFill>
                <a:latin typeface="Adonis"/>
              </a:rPr>
              <a:t> движется по часовой стрелке, и назад — если против часовой стрелки.</a:t>
            </a:r>
            <a:endParaRPr lang="ru-RU" sz="1000" b="0" i="0" dirty="0">
              <a:solidFill>
                <a:srgbClr val="1A1A1A"/>
              </a:solidFill>
              <a:effectLst/>
              <a:latin typeface="Adonis"/>
            </a:endParaRPr>
          </a:p>
        </p:txBody>
      </p:sp>
      <p:sp>
        <p:nvSpPr>
          <p:cNvPr id="6" name="Прямоугольник 5"/>
          <p:cNvSpPr/>
          <p:nvPr/>
        </p:nvSpPr>
        <p:spPr>
          <a:xfrm>
            <a:off x="846714" y="3423022"/>
            <a:ext cx="7181735" cy="369332"/>
          </a:xfrm>
          <a:prstGeom prst="rect">
            <a:avLst/>
          </a:prstGeom>
        </p:spPr>
        <p:txBody>
          <a:bodyPr wrap="square">
            <a:spAutoFit/>
          </a:bodyPr>
          <a:lstStyle/>
          <a:p>
            <a:r>
              <a:rPr lang="ru-RU" dirty="0">
                <a:solidFill>
                  <a:srgbClr val="1A1A1A"/>
                </a:solidFill>
                <a:latin typeface="Gerbera"/>
              </a:rPr>
              <a:t>Иллюстрация с сайта </a:t>
            </a:r>
            <a:r>
              <a:rPr lang="en-US" dirty="0">
                <a:solidFill>
                  <a:srgbClr val="001034"/>
                </a:solidFill>
                <a:latin typeface="Gerbera"/>
              </a:rPr>
              <a:t> https://ecoportal.su/news/view/115435.html</a:t>
            </a:r>
            <a:endParaRPr lang="en-US" dirty="0"/>
          </a:p>
        </p:txBody>
      </p:sp>
      <p:sp>
        <p:nvSpPr>
          <p:cNvPr id="7" name="TextBox 6"/>
          <p:cNvSpPr txBox="1"/>
          <p:nvPr/>
        </p:nvSpPr>
        <p:spPr>
          <a:xfrm>
            <a:off x="539475" y="1416702"/>
            <a:ext cx="3156377" cy="369332"/>
          </a:xfrm>
          <a:prstGeom prst="rect">
            <a:avLst/>
          </a:prstGeom>
          <a:noFill/>
        </p:spPr>
        <p:txBody>
          <a:bodyPr wrap="none" rtlCol="0">
            <a:spAutoFit/>
          </a:bodyPr>
          <a:lstStyle/>
          <a:p>
            <a:r>
              <a:rPr lang="ru-RU" dirty="0" smtClean="0"/>
              <a:t>1) </a:t>
            </a:r>
            <a:r>
              <a:rPr lang="en-US" dirty="0" err="1"/>
              <a:t>Methanocaldococcus</a:t>
            </a:r>
            <a:r>
              <a:rPr lang="en-US" dirty="0"/>
              <a:t> </a:t>
            </a:r>
            <a:r>
              <a:rPr lang="en-US" dirty="0" err="1"/>
              <a:t>villosus</a:t>
            </a:r>
            <a:endParaRPr lang="en-US" dirty="0"/>
          </a:p>
        </p:txBody>
      </p:sp>
      <p:sp>
        <p:nvSpPr>
          <p:cNvPr id="9" name="TextBox 8"/>
          <p:cNvSpPr txBox="1"/>
          <p:nvPr/>
        </p:nvSpPr>
        <p:spPr>
          <a:xfrm>
            <a:off x="270639" y="3736240"/>
            <a:ext cx="3958125" cy="369332"/>
          </a:xfrm>
          <a:prstGeom prst="rect">
            <a:avLst/>
          </a:prstGeom>
          <a:noFill/>
        </p:spPr>
        <p:txBody>
          <a:bodyPr wrap="square" rtlCol="0">
            <a:spAutoFit/>
          </a:bodyPr>
          <a:lstStyle/>
          <a:p>
            <a:r>
              <a:rPr lang="ru-RU" dirty="0"/>
              <a:t>2</a:t>
            </a:r>
            <a:r>
              <a:rPr lang="ru-RU" dirty="0" smtClean="0"/>
              <a:t>) </a:t>
            </a:r>
            <a:r>
              <a:rPr lang="ru-RU" dirty="0" err="1"/>
              <a:t>Methanothermococcus</a:t>
            </a:r>
            <a:r>
              <a:rPr lang="ru-RU" dirty="0"/>
              <a:t> </a:t>
            </a:r>
            <a:r>
              <a:rPr lang="ru-RU" dirty="0" err="1"/>
              <a:t>okinawensis</a:t>
            </a:r>
            <a:endParaRPr lang="en-US" dirty="0"/>
          </a:p>
        </p:txBody>
      </p:sp>
      <p:pic>
        <p:nvPicPr>
          <p:cNvPr id="11" name="Рисунок 10"/>
          <p:cNvPicPr>
            <a:picLocks noChangeAspect="1"/>
          </p:cNvPicPr>
          <p:nvPr/>
        </p:nvPicPr>
        <p:blipFill>
          <a:blip r:embed="rId5"/>
          <a:stretch>
            <a:fillRect/>
          </a:stretch>
        </p:blipFill>
        <p:spPr>
          <a:xfrm>
            <a:off x="7106730" y="3868756"/>
            <a:ext cx="1651415" cy="1205596"/>
          </a:xfrm>
          <a:prstGeom prst="rect">
            <a:avLst/>
          </a:prstGeom>
        </p:spPr>
      </p:pic>
      <p:sp>
        <p:nvSpPr>
          <p:cNvPr id="8" name="Прямоугольник 7"/>
          <p:cNvSpPr/>
          <p:nvPr/>
        </p:nvSpPr>
        <p:spPr>
          <a:xfrm>
            <a:off x="270639" y="4065839"/>
            <a:ext cx="7181735" cy="2677656"/>
          </a:xfrm>
          <a:prstGeom prst="rect">
            <a:avLst/>
          </a:prstGeom>
        </p:spPr>
        <p:txBody>
          <a:bodyPr wrap="square">
            <a:spAutoFit/>
          </a:bodyPr>
          <a:lstStyle/>
          <a:p>
            <a:r>
              <a:rPr lang="en-US" sz="1200" dirty="0"/>
              <a:t>https://life.ru/p/1093754</a:t>
            </a:r>
            <a:r>
              <a:rPr lang="ru-RU" sz="1200" dirty="0"/>
              <a:t/>
            </a:r>
            <a:br>
              <a:rPr lang="ru-RU" sz="1200" dirty="0"/>
            </a:br>
            <a:r>
              <a:rPr lang="ru-RU" sz="1200" dirty="0"/>
              <a:t>По мнению исследователей из Германии и Австрии, условия на </a:t>
            </a:r>
            <a:r>
              <a:rPr lang="ru-RU" sz="1200" dirty="0" err="1"/>
              <a:t>Энцеладе</a:t>
            </a:r>
            <a:r>
              <a:rPr lang="ru-RU" sz="1200" dirty="0"/>
              <a:t>, одном из спутников Сатурна, подходят для жизни архей — одноклеточных микроорганизмов, не имеющих ядра. Под покрытой льдом поверхностью спутника Сатурна находится океан. Выяснилось, что археи вида </a:t>
            </a:r>
            <a:r>
              <a:rPr lang="ru-RU" sz="1200" dirty="0" err="1"/>
              <a:t>Methanothermococcus</a:t>
            </a:r>
            <a:r>
              <a:rPr lang="ru-RU" sz="1200" dirty="0"/>
              <a:t> </a:t>
            </a:r>
            <a:r>
              <a:rPr lang="ru-RU" sz="1200" dirty="0" err="1"/>
              <a:t>okinawensis</a:t>
            </a:r>
            <a:r>
              <a:rPr lang="ru-RU" sz="1200" dirty="0"/>
              <a:t>, производящие метан, оказались прекрасно приспособлены к жизни в условиях, которые ученые создали в лаборатории и которые могут существовать на </a:t>
            </a:r>
            <a:r>
              <a:rPr lang="ru-RU" sz="1200" dirty="0" err="1"/>
              <a:t>Энцеладе</a:t>
            </a:r>
            <a:r>
              <a:rPr lang="ru-RU" sz="1200" dirty="0"/>
              <a:t> Археи </a:t>
            </a:r>
            <a:r>
              <a:rPr lang="ru-RU" sz="1200" dirty="0" err="1"/>
              <a:t>Methanothermococcus</a:t>
            </a:r>
            <a:r>
              <a:rPr lang="ru-RU" sz="1200" dirty="0"/>
              <a:t> </a:t>
            </a:r>
            <a:r>
              <a:rPr lang="ru-RU" sz="1200" dirty="0" err="1"/>
              <a:t>okinawensis</a:t>
            </a:r>
            <a:r>
              <a:rPr lang="ru-RU" sz="1200" dirty="0"/>
              <a:t> живут вблизи гидротермальных источников на морском дне при очень высокой температуре, перерабатывая углекислый газ и водород в метан.</a:t>
            </a:r>
            <a:r>
              <a:rPr lang="en-US" sz="1200" dirty="0"/>
              <a:t> </a:t>
            </a:r>
            <a:r>
              <a:rPr lang="uk-UA" sz="1200" dirty="0" smtClean="0"/>
              <a:t/>
            </a:r>
            <a:br>
              <a:rPr lang="uk-UA" sz="1200" dirty="0" smtClean="0"/>
            </a:br>
            <a:r>
              <a:rPr lang="en-US" sz="1200" dirty="0" smtClean="0"/>
              <a:t>“</a:t>
            </a:r>
            <a:r>
              <a:rPr lang="en-US" sz="1200" dirty="0"/>
              <a:t>To date, methanogenic archaea are the only known microorganisms that are capable of performing biological CH4 production in the absence of oxygen12,13</a:t>
            </a:r>
            <a:r>
              <a:rPr lang="en-US" sz="2000" dirty="0"/>
              <a:t>” </a:t>
            </a:r>
            <a:r>
              <a:rPr lang="en-US" sz="2000" dirty="0" smtClean="0"/>
              <a:t/>
            </a:r>
            <a:br>
              <a:rPr lang="en-US" sz="2000" dirty="0" smtClean="0"/>
            </a:br>
            <a:r>
              <a:rPr lang="en-US" sz="2000" dirty="0" err="1" smtClean="0"/>
              <a:t>Taubner</a:t>
            </a:r>
            <a:r>
              <a:rPr lang="en-US" sz="2000" dirty="0" smtClean="0"/>
              <a:t> et al.,  </a:t>
            </a:r>
            <a:r>
              <a:rPr lang="en-US" sz="2000" dirty="0"/>
              <a:t>Biological methane production under putative </a:t>
            </a:r>
            <a:r>
              <a:rPr lang="en-US" sz="2000" dirty="0" smtClean="0"/>
              <a:t/>
            </a:r>
            <a:br>
              <a:rPr lang="en-US" sz="2000" dirty="0" smtClean="0"/>
            </a:br>
            <a:r>
              <a:rPr lang="en-US" sz="2000" dirty="0" smtClean="0"/>
              <a:t>Enceladus-like conditions, 2018</a:t>
            </a:r>
            <a:endParaRPr lang="ru-RU" sz="2000" dirty="0"/>
          </a:p>
        </p:txBody>
      </p:sp>
    </p:spTree>
    <p:extLst>
      <p:ext uri="{BB962C8B-B14F-4D97-AF65-F5344CB8AC3E}">
        <p14:creationId xmlns:p14="http://schemas.microsoft.com/office/powerpoint/2010/main" val="2366354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227"/>
          </a:xfrm>
        </p:spPr>
        <p:txBody>
          <a:bodyPr>
            <a:normAutofit fontScale="90000"/>
          </a:bodyPr>
          <a:lstStyle/>
          <a:p>
            <a:r>
              <a:rPr lang="ru-RU" dirty="0" smtClean="0"/>
              <a:t>2.Что такое информация?</a:t>
            </a:r>
            <a:endParaRPr lang="ru-RU" dirty="0"/>
          </a:p>
        </p:txBody>
      </p:sp>
      <p:sp>
        <p:nvSpPr>
          <p:cNvPr id="3" name="Объект 2"/>
          <p:cNvSpPr>
            <a:spLocks noGrp="1"/>
          </p:cNvSpPr>
          <p:nvPr>
            <p:ph idx="1"/>
          </p:nvPr>
        </p:nvSpPr>
        <p:spPr>
          <a:xfrm>
            <a:off x="457200" y="1316725"/>
            <a:ext cx="8262540" cy="3778366"/>
          </a:xfrm>
        </p:spPr>
        <p:txBody>
          <a:bodyPr>
            <a:normAutofit/>
          </a:bodyPr>
          <a:lstStyle/>
          <a:p>
            <a:r>
              <a:rPr lang="ru-RU" dirty="0" smtClean="0"/>
              <a:t>«Правда ли, что </a:t>
            </a:r>
            <a:r>
              <a:rPr lang="ru-RU" dirty="0" err="1" smtClean="0"/>
              <a:t>Иштоян</a:t>
            </a:r>
            <a:r>
              <a:rPr lang="ru-RU" dirty="0" smtClean="0"/>
              <a:t> выиграл в лотерею машину?» </a:t>
            </a:r>
            <a:br>
              <a:rPr lang="ru-RU" dirty="0" smtClean="0"/>
            </a:br>
            <a:r>
              <a:rPr lang="ru-RU" sz="1800" dirty="0" err="1" smtClean="0">
                <a:solidFill>
                  <a:schemeClr val="bg1">
                    <a:lumMod val="85000"/>
                  </a:schemeClr>
                </a:solidFill>
              </a:rPr>
              <a:t>Иштоян</a:t>
            </a:r>
            <a:r>
              <a:rPr lang="ru-RU" sz="1800" dirty="0" smtClean="0">
                <a:solidFill>
                  <a:schemeClr val="bg1">
                    <a:lumMod val="85000"/>
                  </a:schemeClr>
                </a:solidFill>
              </a:rPr>
              <a:t> известный футболист Арарата в 70-х</a:t>
            </a:r>
            <a:endParaRPr lang="ru-RU" dirty="0" smtClean="0"/>
          </a:p>
          <a:p>
            <a:r>
              <a:rPr lang="ru-RU" dirty="0" smtClean="0"/>
              <a:t>«</a:t>
            </a:r>
            <a:r>
              <a:rPr lang="ru-RU" b="1" dirty="0" smtClean="0"/>
              <a:t>Правда</a:t>
            </a:r>
            <a:r>
              <a:rPr lang="ru-RU" dirty="0" smtClean="0"/>
              <a:t>. Но не </a:t>
            </a:r>
            <a:r>
              <a:rPr lang="ru-RU" dirty="0" err="1" smtClean="0"/>
              <a:t>Иштоян</a:t>
            </a:r>
            <a:r>
              <a:rPr lang="ru-RU" dirty="0" smtClean="0"/>
              <a:t>, а  Петросян, не машину, а швейную машинку; не в лотерею,  а в карты; и не выиграл, а проиграл»</a:t>
            </a:r>
            <a:br>
              <a:rPr lang="ru-RU" dirty="0" smtClean="0"/>
            </a:br>
            <a:r>
              <a:rPr lang="ru-RU" sz="1800" dirty="0" smtClean="0">
                <a:solidFill>
                  <a:schemeClr val="bg1">
                    <a:lumMod val="85000"/>
                  </a:schemeClr>
                </a:solidFill>
              </a:rPr>
              <a:t>Петросян чемпион мира по шахматам в 60-х</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12</a:t>
            </a:fld>
            <a:endParaRPr lang="ru-RU"/>
          </a:p>
        </p:txBody>
      </p:sp>
      <p:sp>
        <p:nvSpPr>
          <p:cNvPr id="5" name="TextBox 4"/>
          <p:cNvSpPr txBox="1"/>
          <p:nvPr/>
        </p:nvSpPr>
        <p:spPr>
          <a:xfrm>
            <a:off x="1768435" y="5426148"/>
            <a:ext cx="7141955" cy="954107"/>
          </a:xfrm>
          <a:prstGeom prst="rect">
            <a:avLst/>
          </a:prstGeom>
          <a:noFill/>
        </p:spPr>
        <p:txBody>
          <a:bodyPr wrap="none" rtlCol="0">
            <a:spAutoFit/>
          </a:bodyPr>
          <a:lstStyle/>
          <a:p>
            <a:pPr algn="r"/>
            <a:r>
              <a:rPr lang="ru-RU" sz="2800" i="1" dirty="0" smtClean="0"/>
              <a:t>«Сколько информации в  этом сообщении?» </a:t>
            </a:r>
            <a:br>
              <a:rPr lang="ru-RU" sz="2800" i="1" dirty="0" smtClean="0"/>
            </a:br>
            <a:r>
              <a:rPr lang="ru-RU" sz="2800" i="1" dirty="0" err="1" smtClean="0"/>
              <a:t>И.М.Гельфанд</a:t>
            </a:r>
            <a:endParaRPr lang="ru-RU" sz="2800" i="1" dirty="0"/>
          </a:p>
        </p:txBody>
      </p:sp>
      <p:sp>
        <p:nvSpPr>
          <p:cNvPr id="6" name="TextBox 5"/>
          <p:cNvSpPr txBox="1"/>
          <p:nvPr/>
        </p:nvSpPr>
        <p:spPr>
          <a:xfrm>
            <a:off x="6656467" y="985668"/>
            <a:ext cx="1927066" cy="369332"/>
          </a:xfrm>
          <a:prstGeom prst="rect">
            <a:avLst/>
          </a:prstGeom>
          <a:noFill/>
        </p:spPr>
        <p:txBody>
          <a:bodyPr wrap="none" rtlCol="0">
            <a:spAutoFit/>
          </a:bodyPr>
          <a:lstStyle/>
          <a:p>
            <a:r>
              <a:rPr lang="ru-RU" dirty="0" smtClean="0"/>
              <a:t>Армянское радио</a:t>
            </a:r>
            <a:endParaRPr lang="ru-RU" dirty="0"/>
          </a:p>
        </p:txBody>
      </p:sp>
    </p:spTree>
    <p:extLst>
      <p:ext uri="{BB962C8B-B14F-4D97-AF65-F5344CB8AC3E}">
        <p14:creationId xmlns:p14="http://schemas.microsoft.com/office/powerpoint/2010/main" val="3304779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6846"/>
            <a:ext cx="8229600" cy="676988"/>
          </a:xfrm>
        </p:spPr>
        <p:txBody>
          <a:bodyPr>
            <a:normAutofit fontScale="90000"/>
          </a:bodyPr>
          <a:lstStyle/>
          <a:p>
            <a:r>
              <a:rPr lang="ru-RU" dirty="0" smtClean="0"/>
              <a:t>Вопросы</a:t>
            </a:r>
            <a:endParaRPr lang="ru-RU" dirty="0"/>
          </a:p>
        </p:txBody>
      </p:sp>
      <p:sp>
        <p:nvSpPr>
          <p:cNvPr id="5" name="Объект 4"/>
          <p:cNvSpPr>
            <a:spLocks noGrp="1"/>
          </p:cNvSpPr>
          <p:nvPr>
            <p:ph idx="1"/>
          </p:nvPr>
        </p:nvSpPr>
        <p:spPr>
          <a:xfrm>
            <a:off x="232235" y="971080"/>
            <a:ext cx="8756339" cy="4525963"/>
          </a:xfrm>
        </p:spPr>
        <p:txBody>
          <a:bodyPr>
            <a:normAutofit fontScale="70000" lnSpcReduction="20000"/>
          </a:bodyPr>
          <a:lstStyle/>
          <a:p>
            <a:r>
              <a:rPr lang="ru-RU" sz="4100" dirty="0" smtClean="0"/>
              <a:t>Что такое информация</a:t>
            </a:r>
            <a:r>
              <a:rPr lang="ru-RU" sz="3600" dirty="0" smtClean="0"/>
              <a:t>? </a:t>
            </a:r>
            <a:r>
              <a:rPr lang="ru-RU" sz="3100" dirty="0" smtClean="0"/>
              <a:t>Нашел такое</a:t>
            </a:r>
            <a:r>
              <a:rPr lang="en-US" sz="3100" dirty="0" smtClean="0"/>
              <a:t> </a:t>
            </a:r>
            <a:r>
              <a:rPr lang="ru-RU" sz="3100" dirty="0" smtClean="0"/>
              <a:t>определение</a:t>
            </a:r>
            <a:r>
              <a:rPr lang="en-US" sz="3100" dirty="0" smtClean="0"/>
              <a:t>:</a:t>
            </a:r>
            <a:br>
              <a:rPr lang="en-US" sz="3100" dirty="0" smtClean="0"/>
            </a:br>
            <a:r>
              <a:rPr lang="ru-RU" sz="3600" dirty="0" smtClean="0"/>
              <a:t/>
            </a:r>
            <a:br>
              <a:rPr lang="ru-RU" sz="3600" dirty="0" smtClean="0"/>
            </a:br>
            <a:r>
              <a:rPr lang="ru-RU" sz="3600" i="1" dirty="0">
                <a:solidFill>
                  <a:schemeClr val="accent6">
                    <a:lumMod val="75000"/>
                  </a:schemeClr>
                </a:solidFill>
                <a:latin typeface="Arial" panose="020B0604020202020204" pitchFamily="34" charset="0"/>
              </a:rPr>
              <a:t>ИНФОРМАЦИЯ — сведения </a:t>
            </a:r>
            <a:r>
              <a:rPr lang="ru-RU" sz="3600" i="1" dirty="0" smtClean="0">
                <a:solidFill>
                  <a:schemeClr val="accent6">
                    <a:lumMod val="75000"/>
                  </a:schemeClr>
                </a:solidFill>
                <a:latin typeface="Arial" panose="020B0604020202020204" pitchFamily="34" charset="0"/>
              </a:rPr>
              <a:t>независимо </a:t>
            </a:r>
            <a:r>
              <a:rPr lang="ru-RU" sz="3600" i="1" dirty="0">
                <a:solidFill>
                  <a:schemeClr val="accent6">
                    <a:lumMod val="75000"/>
                  </a:schemeClr>
                </a:solidFill>
                <a:latin typeface="Arial" panose="020B0604020202020204" pitchFamily="34" charset="0"/>
              </a:rPr>
              <a:t>от формы их </a:t>
            </a:r>
            <a:r>
              <a:rPr lang="ru-RU" sz="3600" i="1" dirty="0" smtClean="0">
                <a:solidFill>
                  <a:schemeClr val="accent6">
                    <a:lumMod val="75000"/>
                  </a:schemeClr>
                </a:solidFill>
                <a:latin typeface="Arial" panose="020B0604020202020204" pitchFamily="34" charset="0"/>
              </a:rPr>
              <a:t>представления))) </a:t>
            </a:r>
            <a:r>
              <a:rPr lang="ru-RU" sz="3600" i="1" baseline="30000" dirty="0" smtClean="0">
                <a:solidFill>
                  <a:schemeClr val="accent6">
                    <a:lumMod val="75000"/>
                  </a:schemeClr>
                </a:solidFill>
                <a:latin typeface="Arial" panose="020B0604020202020204" pitchFamily="34" charset="0"/>
              </a:rPr>
              <a:t>1)</a:t>
            </a:r>
            <a:br>
              <a:rPr lang="ru-RU" sz="3600" i="1" baseline="30000" dirty="0" smtClean="0">
                <a:solidFill>
                  <a:schemeClr val="accent6">
                    <a:lumMod val="75000"/>
                  </a:schemeClr>
                </a:solidFill>
                <a:latin typeface="Arial" panose="020B0604020202020204" pitchFamily="34" charset="0"/>
              </a:rPr>
            </a:br>
            <a:endParaRPr lang="ru-RU" sz="3600" i="1" dirty="0" smtClean="0">
              <a:solidFill>
                <a:schemeClr val="accent6">
                  <a:lumMod val="75000"/>
                </a:schemeClr>
              </a:solidFill>
              <a:latin typeface="Arial" panose="020B0604020202020204" pitchFamily="34" charset="0"/>
            </a:endParaRPr>
          </a:p>
          <a:p>
            <a:pPr marL="0" indent="0">
              <a:buNone/>
            </a:pPr>
            <a:r>
              <a:rPr lang="ru-RU" sz="1800" u="sng" dirty="0">
                <a:solidFill>
                  <a:srgbClr val="202122"/>
                </a:solidFill>
                <a:latin typeface="Arial" panose="020B0604020202020204" pitchFamily="34" charset="0"/>
              </a:rPr>
              <a:t>Теория информации </a:t>
            </a:r>
            <a:r>
              <a:rPr lang="ru-RU" sz="1800" dirty="0" smtClean="0">
                <a:solidFill>
                  <a:srgbClr val="202122"/>
                </a:solidFill>
                <a:latin typeface="Arial" panose="020B0604020202020204" pitchFamily="34" charset="0"/>
              </a:rPr>
              <a:t>основанная Шенноном – математическая теория передачи данных</a:t>
            </a:r>
            <a:r>
              <a:rPr lang="ru-RU" sz="1800" baseline="30000" dirty="0" smtClean="0">
                <a:solidFill>
                  <a:srgbClr val="202122"/>
                </a:solidFill>
                <a:latin typeface="Arial" panose="020B0604020202020204" pitchFamily="34" charset="0"/>
              </a:rPr>
              <a:t>2)</a:t>
            </a:r>
            <a:r>
              <a:rPr lang="en-US" sz="1800" baseline="30000" dirty="0" smtClean="0">
                <a:solidFill>
                  <a:srgbClr val="202122"/>
                </a:solidFill>
                <a:latin typeface="Arial" panose="020B0604020202020204" pitchFamily="34" charset="0"/>
              </a:rPr>
              <a:t> </a:t>
            </a:r>
            <a:r>
              <a:rPr lang="en-US" sz="1800" dirty="0" smtClean="0">
                <a:solidFill>
                  <a:srgbClr val="202122"/>
                </a:solidFill>
                <a:latin typeface="Arial" panose="020B0604020202020204" pitchFamily="34" charset="0"/>
              </a:rPr>
              <a:t> – </a:t>
            </a:r>
            <a:r>
              <a:rPr lang="ru-RU" sz="1800" dirty="0" smtClean="0">
                <a:solidFill>
                  <a:srgbClr val="202122"/>
                </a:solidFill>
                <a:latin typeface="Arial" panose="020B0604020202020204" pitchFamily="34" charset="0"/>
              </a:rPr>
              <a:t>используется в </a:t>
            </a:r>
            <a:r>
              <a:rPr lang="ru-RU" sz="1800" dirty="0" err="1" smtClean="0">
                <a:solidFill>
                  <a:srgbClr val="202122"/>
                </a:solidFill>
                <a:latin typeface="Arial" panose="020B0604020202020204" pitchFamily="34" charset="0"/>
              </a:rPr>
              <a:t>биоинформатике</a:t>
            </a:r>
            <a:r>
              <a:rPr lang="ru-RU" sz="1800" dirty="0" smtClean="0">
                <a:solidFill>
                  <a:srgbClr val="202122"/>
                </a:solidFill>
                <a:latin typeface="Arial" panose="020B0604020202020204" pitchFamily="34" charset="0"/>
              </a:rPr>
              <a:t>, </a:t>
            </a:r>
            <a:r>
              <a:rPr lang="ru-RU" sz="1800" dirty="0">
                <a:solidFill>
                  <a:srgbClr val="202122"/>
                </a:solidFill>
                <a:latin typeface="Arial" panose="020B0604020202020204" pitchFamily="34" charset="0"/>
              </a:rPr>
              <a:t>н</a:t>
            </a:r>
            <a:r>
              <a:rPr lang="ru-RU" sz="1800" dirty="0" smtClean="0">
                <a:solidFill>
                  <a:srgbClr val="202122"/>
                </a:solidFill>
                <a:latin typeface="Arial" panose="020B0604020202020204" pitchFamily="34" charset="0"/>
              </a:rPr>
              <a:t>о слишком формализована и проста для объяснения живого</a:t>
            </a:r>
            <a:r>
              <a:rPr lang="en-US" sz="1800" dirty="0" smtClean="0">
                <a:solidFill>
                  <a:srgbClr val="202122"/>
                </a:solidFill>
                <a:latin typeface="Arial" panose="020B0604020202020204" pitchFamily="34" charset="0"/>
              </a:rPr>
              <a:t>:)</a:t>
            </a:r>
            <a:r>
              <a:rPr lang="ru-RU" sz="1800" dirty="0" smtClean="0">
                <a:solidFill>
                  <a:srgbClr val="202122"/>
                </a:solidFill>
                <a:latin typeface="Arial" panose="020B0604020202020204" pitchFamily="34" charset="0"/>
              </a:rPr>
              <a:t/>
            </a:r>
            <a:br>
              <a:rPr lang="ru-RU" sz="1800" dirty="0" smtClean="0">
                <a:solidFill>
                  <a:srgbClr val="202122"/>
                </a:solidFill>
                <a:latin typeface="Arial" panose="020B0604020202020204" pitchFamily="34" charset="0"/>
              </a:rPr>
            </a:br>
            <a:endParaRPr lang="ru-RU" sz="1800" baseline="300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Какая информация закодирована в геноме? </a:t>
            </a:r>
            <a:br>
              <a:rPr lang="ru-RU" sz="3100" dirty="0" smtClean="0">
                <a:solidFill>
                  <a:srgbClr val="202122"/>
                </a:solidFill>
                <a:latin typeface="Arial" panose="020B0604020202020204" pitchFamily="34" charset="0"/>
              </a:rPr>
            </a:br>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Сведения</a:t>
            </a:r>
            <a:r>
              <a:rPr lang="en-US" sz="3100" dirty="0" smtClean="0">
                <a:solidFill>
                  <a:srgbClr val="202122"/>
                </a:solidFill>
                <a:latin typeface="Arial" panose="020B0604020202020204" pitchFamily="34" charset="0"/>
              </a:rPr>
              <a:t>: </a:t>
            </a:r>
            <a:r>
              <a:rPr lang="ru-RU" sz="3100" dirty="0" smtClean="0">
                <a:solidFill>
                  <a:srgbClr val="202122"/>
                </a:solidFill>
                <a:latin typeface="Arial" panose="020B0604020202020204" pitchFamily="34" charset="0"/>
              </a:rPr>
              <a:t>от кого? кому (получатель)?</a:t>
            </a:r>
          </a:p>
          <a:p>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 кодируется информация в геноме?</a:t>
            </a:r>
          </a:p>
          <a:p>
            <a:pPr marL="0" indent="0">
              <a:buNone/>
            </a:pPr>
            <a:endParaRPr lang="ru-RU" sz="3100" dirty="0" smtClean="0">
              <a:solidFill>
                <a:srgbClr val="202122"/>
              </a:solidFill>
              <a:latin typeface="Arial" panose="020B0604020202020204" pitchFamily="34" charset="0"/>
            </a:endParaRPr>
          </a:p>
          <a:p>
            <a:r>
              <a:rPr lang="ru-RU" sz="3100" dirty="0" smtClean="0">
                <a:solidFill>
                  <a:srgbClr val="202122"/>
                </a:solidFill>
                <a:latin typeface="Arial" panose="020B0604020202020204" pitchFamily="34" charset="0"/>
              </a:rPr>
              <a:t>Как прочитать её людям и зачем?</a:t>
            </a:r>
            <a:endParaRPr lang="ru-RU" sz="31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13</a:t>
            </a:fld>
            <a:endParaRPr lang="ru-RU"/>
          </a:p>
        </p:txBody>
      </p:sp>
      <p:sp>
        <p:nvSpPr>
          <p:cNvPr id="3" name="Прямоугольник 2"/>
          <p:cNvSpPr/>
          <p:nvPr/>
        </p:nvSpPr>
        <p:spPr>
          <a:xfrm>
            <a:off x="3458255" y="5593467"/>
            <a:ext cx="5031055" cy="1077218"/>
          </a:xfrm>
          <a:prstGeom prst="rect">
            <a:avLst/>
          </a:prstGeom>
        </p:spPr>
        <p:txBody>
          <a:bodyPr wrap="square">
            <a:spAutoFit/>
          </a:bodyPr>
          <a:lstStyle/>
          <a:p>
            <a:r>
              <a:rPr lang="ru-RU" i="1" baseline="30000" dirty="0">
                <a:solidFill>
                  <a:schemeClr val="accent6">
                    <a:lumMod val="75000"/>
                  </a:schemeClr>
                </a:solidFill>
                <a:latin typeface="Arial" panose="020B0604020202020204" pitchFamily="34" charset="0"/>
              </a:rPr>
              <a:t>1)</a:t>
            </a:r>
            <a:r>
              <a:rPr lang="ru-RU" dirty="0" smtClean="0">
                <a:solidFill>
                  <a:srgbClr val="202122"/>
                </a:solidFill>
                <a:latin typeface="Arial" panose="020B0604020202020204" pitchFamily="34" charset="0"/>
              </a:rPr>
              <a:t> </a:t>
            </a:r>
            <a:r>
              <a:rPr lang="en-US" sz="1400" dirty="0" smtClean="0">
                <a:solidFill>
                  <a:srgbClr val="202122"/>
                </a:solidFill>
                <a:latin typeface="Arial" panose="020B0604020202020204" pitchFamily="34" charset="0"/>
              </a:rPr>
              <a:t>Wiki </a:t>
            </a:r>
            <a:r>
              <a:rPr lang="ru-RU" sz="1400" dirty="0" smtClean="0">
                <a:solidFill>
                  <a:srgbClr val="202122"/>
                </a:solidFill>
                <a:latin typeface="Arial" panose="020B0604020202020204" pitchFamily="34" charset="0"/>
              </a:rPr>
              <a:t>со ссылкой на </a:t>
            </a:r>
            <a:r>
              <a:rPr lang="ru-RU" sz="1400" dirty="0" err="1" smtClean="0"/>
              <a:t>Когаловского</a:t>
            </a:r>
            <a:r>
              <a:rPr lang="ru-RU" sz="1400" dirty="0" smtClean="0"/>
              <a:t> Р.М. специалиста по информационным систем.</a:t>
            </a:r>
            <a:br>
              <a:rPr lang="ru-RU" sz="1400" dirty="0" smtClean="0"/>
            </a:br>
            <a:r>
              <a:rPr lang="ru-RU" baseline="30000" dirty="0">
                <a:solidFill>
                  <a:srgbClr val="202122"/>
                </a:solidFill>
                <a:latin typeface="Arial" panose="020B0604020202020204" pitchFamily="34" charset="0"/>
              </a:rPr>
              <a:t>2</a:t>
            </a:r>
            <a:r>
              <a:rPr lang="ru-RU" baseline="30000" dirty="0" smtClean="0">
                <a:solidFill>
                  <a:srgbClr val="202122"/>
                </a:solidFill>
                <a:latin typeface="Arial" panose="020B0604020202020204" pitchFamily="34" charset="0"/>
              </a:rPr>
              <a:t>) </a:t>
            </a:r>
            <a:r>
              <a:rPr lang="ru-RU" i="1" dirty="0" smtClean="0"/>
              <a:t> </a:t>
            </a:r>
            <a:r>
              <a:rPr lang="en-US" sz="1400" dirty="0" err="1"/>
              <a:t>C.Shannon</a:t>
            </a:r>
            <a:r>
              <a:rPr lang="en-US" sz="1400" dirty="0" smtClean="0"/>
              <a:t>, “The </a:t>
            </a:r>
            <a:r>
              <a:rPr lang="en-US" sz="1400" dirty="0"/>
              <a:t>Mathematical Theory of </a:t>
            </a:r>
            <a:r>
              <a:rPr lang="en-US" sz="1400" dirty="0" smtClean="0"/>
              <a:t>Communications” , 1948</a:t>
            </a:r>
            <a:endParaRPr lang="ru-RU" sz="1400" dirty="0"/>
          </a:p>
        </p:txBody>
      </p:sp>
    </p:spTree>
    <p:extLst>
      <p:ext uri="{BB962C8B-B14F-4D97-AF65-F5344CB8AC3E}">
        <p14:creationId xmlns:p14="http://schemas.microsoft.com/office/powerpoint/2010/main" val="42198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uk-UA" dirty="0" smtClean="0"/>
              <a:t>Книги, </a:t>
            </a:r>
            <a:r>
              <a:rPr lang="ru-RU" dirty="0" smtClean="0"/>
              <a:t>электронные носители,</a:t>
            </a:r>
            <a:br>
              <a:rPr lang="ru-RU" dirty="0" smtClean="0"/>
            </a:br>
            <a:r>
              <a:rPr lang="ru-RU" dirty="0" smtClean="0"/>
              <a:t>рисунки, песни, разговоры, обычаи</a:t>
            </a:r>
            <a:endParaRPr lang="uk-UA" dirty="0" smtClean="0"/>
          </a:p>
          <a:p>
            <a:r>
              <a:rPr lang="uk-UA" dirty="0" err="1" smtClean="0"/>
              <a:t>Носители</a:t>
            </a:r>
            <a:r>
              <a:rPr lang="uk-UA" dirty="0" smtClean="0"/>
              <a:t> </a:t>
            </a:r>
            <a:r>
              <a:rPr lang="uk-UA" dirty="0" err="1" smtClean="0"/>
              <a:t>наследственной</a:t>
            </a:r>
            <a:r>
              <a:rPr lang="uk-UA" dirty="0" smtClean="0"/>
              <a:t> </a:t>
            </a:r>
            <a:r>
              <a:rPr lang="uk-UA" dirty="0" err="1" smtClean="0"/>
              <a:t>информации</a:t>
            </a:r>
            <a:r>
              <a:rPr lang="uk-UA" dirty="0" smtClean="0"/>
              <a:t> </a:t>
            </a:r>
            <a:br>
              <a:rPr lang="uk-UA" dirty="0" smtClean="0"/>
            </a:br>
            <a:r>
              <a:rPr lang="uk-UA" dirty="0" smtClean="0"/>
              <a:t>ДНК (и РНК)</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14</a:t>
            </a:fld>
            <a:endParaRPr lang="ru-RU"/>
          </a:p>
        </p:txBody>
      </p:sp>
      <p:sp>
        <p:nvSpPr>
          <p:cNvPr id="5" name="Заголовок 1"/>
          <p:cNvSpPr>
            <a:spLocks noGrp="1"/>
          </p:cNvSpPr>
          <p:nvPr>
            <p:ph type="title"/>
          </p:nvPr>
        </p:nvSpPr>
        <p:spPr/>
        <p:txBody>
          <a:bodyPr>
            <a:normAutofit/>
          </a:bodyPr>
          <a:lstStyle/>
          <a:p>
            <a:r>
              <a:rPr lang="ru-RU" dirty="0" smtClean="0"/>
              <a:t>Носители информации</a:t>
            </a:r>
            <a:endParaRPr lang="en-US" dirty="0"/>
          </a:p>
        </p:txBody>
      </p:sp>
    </p:spTree>
    <p:extLst>
      <p:ext uri="{BB962C8B-B14F-4D97-AF65-F5344CB8AC3E}">
        <p14:creationId xmlns:p14="http://schemas.microsoft.com/office/powerpoint/2010/main" val="121749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19" y="4398"/>
            <a:ext cx="8988425" cy="1378816"/>
          </a:xfrm>
        </p:spPr>
        <p:txBody>
          <a:bodyPr>
            <a:normAutofit fontScale="90000"/>
          </a:bodyPr>
          <a:lstStyle/>
          <a:p>
            <a:r>
              <a:rPr lang="ru-RU" dirty="0"/>
              <a:t>3</a:t>
            </a:r>
            <a:r>
              <a:rPr lang="ru-RU" dirty="0" smtClean="0"/>
              <a:t>. ДНК – молекула. </a:t>
            </a:r>
            <a:br>
              <a:rPr lang="ru-RU" dirty="0" smtClean="0"/>
            </a:br>
            <a:r>
              <a:rPr lang="ru-RU" dirty="0" smtClean="0"/>
              <a:t>У неё есть химическая формула</a:t>
            </a:r>
            <a:endParaRPr lang="en-US" b="1" dirty="0"/>
          </a:p>
        </p:txBody>
      </p:sp>
      <p:sp>
        <p:nvSpPr>
          <p:cNvPr id="3" name="Номер слайда 2"/>
          <p:cNvSpPr>
            <a:spLocks noGrp="1"/>
          </p:cNvSpPr>
          <p:nvPr>
            <p:ph type="sldNum" sz="quarter" idx="12"/>
          </p:nvPr>
        </p:nvSpPr>
        <p:spPr>
          <a:xfrm>
            <a:off x="6838557" y="6322771"/>
            <a:ext cx="2133600" cy="365125"/>
          </a:xfrm>
        </p:spPr>
        <p:txBody>
          <a:bodyPr/>
          <a:lstStyle/>
          <a:p>
            <a:fld id="{51B0424B-BA00-4C1D-946A-CCF19F3E8C64}" type="slidenum">
              <a:rPr lang="ru-RU" smtClean="0"/>
              <a:pPr/>
              <a:t>15</a:t>
            </a:fld>
            <a:endParaRPr lang="ru-RU"/>
          </a:p>
        </p:txBody>
      </p:sp>
      <p:sp>
        <p:nvSpPr>
          <p:cNvPr id="6" name="AutoShape 6" descr="Image result for днк стро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07974" y="1124700"/>
            <a:ext cx="7029185" cy="5665587"/>
            <a:chOff x="145048" y="1227273"/>
            <a:chExt cx="6595630" cy="5278061"/>
          </a:xfrm>
        </p:grpSpPr>
        <p:grpSp>
          <p:nvGrpSpPr>
            <p:cNvPr id="25" name="Группа 24"/>
            <p:cNvGrpSpPr/>
            <p:nvPr/>
          </p:nvGrpSpPr>
          <p:grpSpPr>
            <a:xfrm>
              <a:off x="453055" y="1470345"/>
              <a:ext cx="6287623" cy="4492584"/>
              <a:chOff x="460375" y="2079084"/>
              <a:chExt cx="6287623" cy="4492584"/>
            </a:xfrm>
          </p:grpSpPr>
          <p:pic>
            <p:nvPicPr>
              <p:cNvPr id="15" name="Рисунок 14"/>
              <p:cNvPicPr>
                <a:picLocks noChangeAspect="1"/>
              </p:cNvPicPr>
              <p:nvPr/>
            </p:nvPicPr>
            <p:blipFill rotWithShape="1">
              <a:blip r:embed="rId3"/>
              <a:srcRect l="7389" r="20"/>
              <a:stretch/>
            </p:blipFill>
            <p:spPr>
              <a:xfrm>
                <a:off x="460375" y="2079084"/>
                <a:ext cx="6073917" cy="4492584"/>
              </a:xfrm>
              <a:prstGeom prst="rect">
                <a:avLst/>
              </a:prstGeom>
            </p:spPr>
          </p:pic>
          <p:sp>
            <p:nvSpPr>
              <p:cNvPr id="12" name="TextBox 11"/>
              <p:cNvSpPr txBox="1"/>
              <p:nvPr/>
            </p:nvSpPr>
            <p:spPr>
              <a:xfrm flipH="1">
                <a:off x="3885186" y="2103642"/>
                <a:ext cx="1546132" cy="705510"/>
              </a:xfrm>
              <a:prstGeom prst="rect">
                <a:avLst/>
              </a:prstGeom>
              <a:noFill/>
            </p:spPr>
            <p:txBody>
              <a:bodyPr wrap="square" rtlCol="0">
                <a:spAutoFit/>
              </a:bodyPr>
              <a:lstStyle/>
              <a:p>
                <a:r>
                  <a:rPr lang="en-US" sz="4000" dirty="0" smtClean="0"/>
                  <a:t>A</a:t>
                </a:r>
                <a:r>
                  <a:rPr lang="en-US" dirty="0" smtClean="0"/>
                  <a:t> </a:t>
                </a:r>
                <a:r>
                  <a:rPr lang="ru-RU" dirty="0" err="1" smtClean="0"/>
                  <a:t>аденин</a:t>
                </a:r>
                <a:endParaRPr lang="ru-RU" dirty="0"/>
              </a:p>
            </p:txBody>
          </p:sp>
          <p:sp>
            <p:nvSpPr>
              <p:cNvPr id="17" name="TextBox 16"/>
              <p:cNvSpPr txBox="1"/>
              <p:nvPr/>
            </p:nvSpPr>
            <p:spPr>
              <a:xfrm flipH="1">
                <a:off x="4488312" y="2997614"/>
                <a:ext cx="1442270" cy="705510"/>
              </a:xfrm>
              <a:prstGeom prst="rect">
                <a:avLst/>
              </a:prstGeom>
              <a:noFill/>
            </p:spPr>
            <p:txBody>
              <a:bodyPr wrap="square" rtlCol="0">
                <a:spAutoFit/>
              </a:bodyPr>
              <a:lstStyle/>
              <a:p>
                <a:r>
                  <a:rPr lang="en-US" sz="4000" dirty="0" smtClean="0"/>
                  <a:t>G</a:t>
                </a:r>
                <a:r>
                  <a:rPr lang="ru-RU" sz="4000" dirty="0" smtClean="0"/>
                  <a:t> </a:t>
                </a:r>
                <a:r>
                  <a:rPr lang="ru-RU" dirty="0" smtClean="0"/>
                  <a:t>гуанин</a:t>
                </a:r>
                <a:r>
                  <a:rPr lang="en-US" dirty="0" smtClean="0"/>
                  <a:t> </a:t>
                </a:r>
                <a:endParaRPr lang="ru-RU" dirty="0"/>
              </a:p>
            </p:txBody>
          </p:sp>
          <p:sp>
            <p:nvSpPr>
              <p:cNvPr id="18" name="TextBox 17"/>
              <p:cNvSpPr txBox="1"/>
              <p:nvPr/>
            </p:nvSpPr>
            <p:spPr>
              <a:xfrm flipH="1">
                <a:off x="4498687" y="3796547"/>
                <a:ext cx="1431895" cy="705510"/>
              </a:xfrm>
              <a:prstGeom prst="rect">
                <a:avLst/>
              </a:prstGeom>
              <a:noFill/>
            </p:spPr>
            <p:txBody>
              <a:bodyPr wrap="square" rtlCol="0">
                <a:spAutoFit/>
              </a:bodyPr>
              <a:lstStyle/>
              <a:p>
                <a:r>
                  <a:rPr lang="ru-RU" sz="4000" dirty="0"/>
                  <a:t>С</a:t>
                </a:r>
                <a:r>
                  <a:rPr lang="ru-RU" sz="4000" dirty="0" smtClean="0"/>
                  <a:t> </a:t>
                </a:r>
                <a:r>
                  <a:rPr lang="ru-RU" dirty="0" err="1" smtClean="0"/>
                  <a:t>цитозин</a:t>
                </a:r>
                <a:r>
                  <a:rPr lang="en-US" dirty="0" smtClean="0"/>
                  <a:t> </a:t>
                </a:r>
                <a:endParaRPr lang="ru-RU" dirty="0"/>
              </a:p>
            </p:txBody>
          </p:sp>
          <p:sp>
            <p:nvSpPr>
              <p:cNvPr id="26" name="TextBox 25"/>
              <p:cNvSpPr txBox="1"/>
              <p:nvPr/>
            </p:nvSpPr>
            <p:spPr>
              <a:xfrm flipH="1">
                <a:off x="5316103" y="4784641"/>
                <a:ext cx="1431895" cy="707886"/>
              </a:xfrm>
              <a:prstGeom prst="rect">
                <a:avLst/>
              </a:prstGeom>
              <a:noFill/>
            </p:spPr>
            <p:txBody>
              <a:bodyPr wrap="square" rtlCol="0">
                <a:spAutoFit/>
              </a:bodyPr>
              <a:lstStyle/>
              <a:p>
                <a:r>
                  <a:rPr lang="en-US" sz="4000" dirty="0"/>
                  <a:t>T</a:t>
                </a:r>
                <a:r>
                  <a:rPr lang="ru-RU" sz="4000" dirty="0" smtClean="0"/>
                  <a:t> </a:t>
                </a:r>
                <a:r>
                  <a:rPr lang="ru-RU" dirty="0" err="1" smtClean="0"/>
                  <a:t>тимин</a:t>
                </a:r>
                <a:r>
                  <a:rPr lang="en-US" dirty="0" smtClean="0"/>
                  <a:t> </a:t>
                </a:r>
                <a:endParaRPr lang="ru-RU" dirty="0"/>
              </a:p>
            </p:txBody>
          </p:sp>
        </p:grpSp>
        <p:sp>
          <p:nvSpPr>
            <p:cNvPr id="28" name="TextBox 27"/>
            <p:cNvSpPr txBox="1"/>
            <p:nvPr/>
          </p:nvSpPr>
          <p:spPr>
            <a:xfrm flipH="1">
              <a:off x="145048" y="1227273"/>
              <a:ext cx="2045842" cy="707886"/>
            </a:xfrm>
            <a:prstGeom prst="rect">
              <a:avLst/>
            </a:prstGeom>
            <a:noFill/>
          </p:spPr>
          <p:txBody>
            <a:bodyPr wrap="square" rtlCol="0">
              <a:spAutoFit/>
            </a:bodyPr>
            <a:lstStyle/>
            <a:p>
              <a:r>
                <a:rPr lang="en-US" sz="4000" dirty="0" smtClean="0"/>
                <a:t>5’ </a:t>
              </a:r>
              <a:r>
                <a:rPr lang="ru-RU" sz="4000" dirty="0" smtClean="0"/>
                <a:t>конец</a:t>
              </a:r>
              <a:r>
                <a:rPr lang="en-US" dirty="0" smtClean="0"/>
                <a:t> </a:t>
              </a:r>
              <a:endParaRPr lang="ru-RU" dirty="0"/>
            </a:p>
          </p:txBody>
        </p:sp>
        <p:sp>
          <p:nvSpPr>
            <p:cNvPr id="29" name="TextBox 28"/>
            <p:cNvSpPr txBox="1"/>
            <p:nvPr/>
          </p:nvSpPr>
          <p:spPr>
            <a:xfrm flipH="1">
              <a:off x="3156285" y="5797448"/>
              <a:ext cx="2045842" cy="707886"/>
            </a:xfrm>
            <a:prstGeom prst="rect">
              <a:avLst/>
            </a:prstGeom>
            <a:noFill/>
          </p:spPr>
          <p:txBody>
            <a:bodyPr wrap="square" rtlCol="0">
              <a:spAutoFit/>
            </a:bodyPr>
            <a:lstStyle/>
            <a:p>
              <a:r>
                <a:rPr lang="ru-RU" sz="4000" dirty="0" smtClean="0"/>
                <a:t>3</a:t>
              </a:r>
              <a:r>
                <a:rPr lang="en-US" sz="4000" dirty="0" smtClean="0"/>
                <a:t>’ </a:t>
              </a:r>
              <a:r>
                <a:rPr lang="ru-RU" sz="4000" dirty="0" smtClean="0"/>
                <a:t>конец</a:t>
              </a:r>
              <a:r>
                <a:rPr lang="en-US" dirty="0" smtClean="0"/>
                <a:t> </a:t>
              </a:r>
              <a:endParaRPr lang="ru-RU" dirty="0"/>
            </a:p>
          </p:txBody>
        </p:sp>
      </p:grpSp>
      <p:sp>
        <p:nvSpPr>
          <p:cNvPr id="4" name="Прямоугольник 3"/>
          <p:cNvSpPr/>
          <p:nvPr/>
        </p:nvSpPr>
        <p:spPr>
          <a:xfrm>
            <a:off x="6898953" y="2593338"/>
            <a:ext cx="2251642" cy="769441"/>
          </a:xfrm>
          <a:prstGeom prst="rect">
            <a:avLst/>
          </a:prstGeom>
        </p:spPr>
        <p:txBody>
          <a:bodyPr wrap="none">
            <a:spAutoFit/>
          </a:bodyPr>
          <a:lstStyle/>
          <a:p>
            <a:r>
              <a:rPr lang="ru-RU" sz="4400" b="1" dirty="0" smtClean="0"/>
              <a:t>= </a:t>
            </a:r>
            <a:r>
              <a:rPr lang="en-US" sz="4400" b="1" dirty="0" smtClean="0"/>
              <a:t>   AGCT</a:t>
            </a:r>
            <a:endParaRPr lang="ru-RU" sz="4400" dirty="0"/>
          </a:p>
        </p:txBody>
      </p:sp>
    </p:spTree>
    <p:extLst>
      <p:ext uri="{BB962C8B-B14F-4D97-AF65-F5344CB8AC3E}">
        <p14:creationId xmlns:p14="http://schemas.microsoft.com/office/powerpoint/2010/main" val="1665114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19" y="4398"/>
            <a:ext cx="8988425" cy="1378816"/>
          </a:xfrm>
        </p:spPr>
        <p:txBody>
          <a:bodyPr>
            <a:normAutofit fontScale="90000"/>
          </a:bodyPr>
          <a:lstStyle/>
          <a:p>
            <a:r>
              <a:rPr lang="ru-RU" dirty="0" smtClean="0"/>
              <a:t>Формула молекулы ДНК определяется последовательностью букв </a:t>
            </a:r>
            <a:r>
              <a:rPr lang="en-US" b="1" dirty="0" smtClean="0"/>
              <a:t>A, T, G, C</a:t>
            </a:r>
            <a:endParaRPr lang="en-US" b="1" dirty="0"/>
          </a:p>
        </p:txBody>
      </p:sp>
      <p:sp>
        <p:nvSpPr>
          <p:cNvPr id="3" name="Номер слайда 2"/>
          <p:cNvSpPr>
            <a:spLocks noGrp="1"/>
          </p:cNvSpPr>
          <p:nvPr>
            <p:ph type="sldNum" sz="quarter" idx="12"/>
          </p:nvPr>
        </p:nvSpPr>
        <p:spPr>
          <a:xfrm>
            <a:off x="6838557" y="6322771"/>
            <a:ext cx="2133600" cy="365125"/>
          </a:xfrm>
        </p:spPr>
        <p:txBody>
          <a:bodyPr/>
          <a:lstStyle/>
          <a:p>
            <a:fld id="{51B0424B-BA00-4C1D-946A-CCF19F3E8C64}" type="slidenum">
              <a:rPr lang="ru-RU" smtClean="0"/>
              <a:pPr/>
              <a:t>16</a:t>
            </a:fld>
            <a:endParaRPr lang="ru-RU"/>
          </a:p>
        </p:txBody>
      </p:sp>
      <p:sp>
        <p:nvSpPr>
          <p:cNvPr id="6" name="AutoShape 6" descr="Image result for днк стро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07975" y="1512226"/>
            <a:ext cx="6595630" cy="5278061"/>
            <a:chOff x="145048" y="1227273"/>
            <a:chExt cx="6595630" cy="5278061"/>
          </a:xfrm>
        </p:grpSpPr>
        <p:grpSp>
          <p:nvGrpSpPr>
            <p:cNvPr id="25" name="Группа 24"/>
            <p:cNvGrpSpPr/>
            <p:nvPr/>
          </p:nvGrpSpPr>
          <p:grpSpPr>
            <a:xfrm>
              <a:off x="453055" y="1470345"/>
              <a:ext cx="6287623" cy="4492584"/>
              <a:chOff x="460375" y="2079084"/>
              <a:chExt cx="6287623" cy="4492584"/>
            </a:xfrm>
          </p:grpSpPr>
          <p:pic>
            <p:nvPicPr>
              <p:cNvPr id="15" name="Рисунок 14"/>
              <p:cNvPicPr>
                <a:picLocks noChangeAspect="1"/>
              </p:cNvPicPr>
              <p:nvPr/>
            </p:nvPicPr>
            <p:blipFill rotWithShape="1">
              <a:blip r:embed="rId3"/>
              <a:srcRect l="7389" r="20"/>
              <a:stretch/>
            </p:blipFill>
            <p:spPr>
              <a:xfrm>
                <a:off x="460375" y="2079084"/>
                <a:ext cx="6073917" cy="4492584"/>
              </a:xfrm>
              <a:prstGeom prst="rect">
                <a:avLst/>
              </a:prstGeom>
            </p:spPr>
          </p:pic>
          <p:sp>
            <p:nvSpPr>
              <p:cNvPr id="12" name="TextBox 11"/>
              <p:cNvSpPr txBox="1"/>
              <p:nvPr/>
            </p:nvSpPr>
            <p:spPr>
              <a:xfrm flipH="1">
                <a:off x="3885186" y="2103642"/>
                <a:ext cx="1546132" cy="705510"/>
              </a:xfrm>
              <a:prstGeom prst="rect">
                <a:avLst/>
              </a:prstGeom>
              <a:noFill/>
            </p:spPr>
            <p:txBody>
              <a:bodyPr wrap="square" rtlCol="0">
                <a:spAutoFit/>
              </a:bodyPr>
              <a:lstStyle/>
              <a:p>
                <a:r>
                  <a:rPr lang="en-US" sz="4000" dirty="0" smtClean="0"/>
                  <a:t>A</a:t>
                </a:r>
                <a:r>
                  <a:rPr lang="en-US" dirty="0" smtClean="0"/>
                  <a:t> </a:t>
                </a:r>
                <a:r>
                  <a:rPr lang="ru-RU" dirty="0" err="1" smtClean="0"/>
                  <a:t>аденин</a:t>
                </a:r>
                <a:endParaRPr lang="ru-RU" dirty="0"/>
              </a:p>
            </p:txBody>
          </p:sp>
          <p:sp>
            <p:nvSpPr>
              <p:cNvPr id="17" name="TextBox 16"/>
              <p:cNvSpPr txBox="1"/>
              <p:nvPr/>
            </p:nvSpPr>
            <p:spPr>
              <a:xfrm flipH="1">
                <a:off x="4488312" y="2997614"/>
                <a:ext cx="1442270" cy="705510"/>
              </a:xfrm>
              <a:prstGeom prst="rect">
                <a:avLst/>
              </a:prstGeom>
              <a:noFill/>
            </p:spPr>
            <p:txBody>
              <a:bodyPr wrap="square" rtlCol="0">
                <a:spAutoFit/>
              </a:bodyPr>
              <a:lstStyle/>
              <a:p>
                <a:r>
                  <a:rPr lang="en-US" sz="4000" dirty="0" smtClean="0"/>
                  <a:t>G</a:t>
                </a:r>
                <a:r>
                  <a:rPr lang="ru-RU" sz="4000" dirty="0" smtClean="0"/>
                  <a:t> </a:t>
                </a:r>
                <a:r>
                  <a:rPr lang="ru-RU" dirty="0" smtClean="0"/>
                  <a:t>гуанин</a:t>
                </a:r>
                <a:r>
                  <a:rPr lang="en-US" dirty="0" smtClean="0"/>
                  <a:t> </a:t>
                </a:r>
                <a:endParaRPr lang="ru-RU" dirty="0"/>
              </a:p>
            </p:txBody>
          </p:sp>
          <p:sp>
            <p:nvSpPr>
              <p:cNvPr id="18" name="TextBox 17"/>
              <p:cNvSpPr txBox="1"/>
              <p:nvPr/>
            </p:nvSpPr>
            <p:spPr>
              <a:xfrm flipH="1">
                <a:off x="4498687" y="3796547"/>
                <a:ext cx="1431895" cy="705510"/>
              </a:xfrm>
              <a:prstGeom prst="rect">
                <a:avLst/>
              </a:prstGeom>
              <a:noFill/>
            </p:spPr>
            <p:txBody>
              <a:bodyPr wrap="square" rtlCol="0">
                <a:spAutoFit/>
              </a:bodyPr>
              <a:lstStyle/>
              <a:p>
                <a:r>
                  <a:rPr lang="ru-RU" sz="4000" dirty="0"/>
                  <a:t>С</a:t>
                </a:r>
                <a:r>
                  <a:rPr lang="ru-RU" sz="4000" dirty="0" smtClean="0"/>
                  <a:t> </a:t>
                </a:r>
                <a:r>
                  <a:rPr lang="ru-RU" dirty="0" err="1" smtClean="0"/>
                  <a:t>цитозин</a:t>
                </a:r>
                <a:r>
                  <a:rPr lang="en-US" dirty="0" smtClean="0"/>
                  <a:t> </a:t>
                </a:r>
                <a:endParaRPr lang="ru-RU" dirty="0"/>
              </a:p>
            </p:txBody>
          </p:sp>
          <p:sp>
            <p:nvSpPr>
              <p:cNvPr id="26" name="TextBox 25"/>
              <p:cNvSpPr txBox="1"/>
              <p:nvPr/>
            </p:nvSpPr>
            <p:spPr>
              <a:xfrm flipH="1">
                <a:off x="5316103" y="4784641"/>
                <a:ext cx="1431895" cy="707886"/>
              </a:xfrm>
              <a:prstGeom prst="rect">
                <a:avLst/>
              </a:prstGeom>
              <a:noFill/>
            </p:spPr>
            <p:txBody>
              <a:bodyPr wrap="square" rtlCol="0">
                <a:spAutoFit/>
              </a:bodyPr>
              <a:lstStyle/>
              <a:p>
                <a:r>
                  <a:rPr lang="en-US" sz="4000" dirty="0"/>
                  <a:t>T</a:t>
                </a:r>
                <a:r>
                  <a:rPr lang="ru-RU" sz="4000" dirty="0" smtClean="0"/>
                  <a:t> </a:t>
                </a:r>
                <a:r>
                  <a:rPr lang="ru-RU" dirty="0" err="1" smtClean="0"/>
                  <a:t>тимин</a:t>
                </a:r>
                <a:r>
                  <a:rPr lang="en-US" dirty="0" smtClean="0"/>
                  <a:t> </a:t>
                </a:r>
                <a:endParaRPr lang="ru-RU" dirty="0"/>
              </a:p>
            </p:txBody>
          </p:sp>
        </p:grpSp>
        <p:sp>
          <p:nvSpPr>
            <p:cNvPr id="28" name="TextBox 27"/>
            <p:cNvSpPr txBox="1"/>
            <p:nvPr/>
          </p:nvSpPr>
          <p:spPr>
            <a:xfrm flipH="1">
              <a:off x="145048" y="1227273"/>
              <a:ext cx="2045842" cy="707886"/>
            </a:xfrm>
            <a:prstGeom prst="rect">
              <a:avLst/>
            </a:prstGeom>
            <a:noFill/>
          </p:spPr>
          <p:txBody>
            <a:bodyPr wrap="square" rtlCol="0">
              <a:spAutoFit/>
            </a:bodyPr>
            <a:lstStyle/>
            <a:p>
              <a:r>
                <a:rPr lang="en-US" sz="4000" dirty="0" smtClean="0"/>
                <a:t>5’ </a:t>
              </a:r>
              <a:r>
                <a:rPr lang="ru-RU" sz="4000" dirty="0" smtClean="0"/>
                <a:t>конец</a:t>
              </a:r>
              <a:r>
                <a:rPr lang="en-US" dirty="0" smtClean="0"/>
                <a:t> </a:t>
              </a:r>
              <a:endParaRPr lang="ru-RU" dirty="0"/>
            </a:p>
          </p:txBody>
        </p:sp>
        <p:sp>
          <p:nvSpPr>
            <p:cNvPr id="29" name="TextBox 28"/>
            <p:cNvSpPr txBox="1"/>
            <p:nvPr/>
          </p:nvSpPr>
          <p:spPr>
            <a:xfrm flipH="1">
              <a:off x="3156285" y="5797448"/>
              <a:ext cx="2045842" cy="707886"/>
            </a:xfrm>
            <a:prstGeom prst="rect">
              <a:avLst/>
            </a:prstGeom>
            <a:noFill/>
          </p:spPr>
          <p:txBody>
            <a:bodyPr wrap="square" rtlCol="0">
              <a:spAutoFit/>
            </a:bodyPr>
            <a:lstStyle/>
            <a:p>
              <a:r>
                <a:rPr lang="ru-RU" sz="4000" dirty="0" smtClean="0"/>
                <a:t>3</a:t>
              </a:r>
              <a:r>
                <a:rPr lang="en-US" sz="4000" dirty="0" smtClean="0"/>
                <a:t>’ </a:t>
              </a:r>
              <a:r>
                <a:rPr lang="ru-RU" sz="4000" dirty="0" smtClean="0"/>
                <a:t>конец</a:t>
              </a:r>
              <a:r>
                <a:rPr lang="en-US" dirty="0" smtClean="0"/>
                <a:t> </a:t>
              </a:r>
              <a:endParaRPr lang="ru-RU" dirty="0"/>
            </a:p>
          </p:txBody>
        </p:sp>
      </p:grpSp>
      <p:sp>
        <p:nvSpPr>
          <p:cNvPr id="4" name="Прямоугольник 3"/>
          <p:cNvSpPr/>
          <p:nvPr/>
        </p:nvSpPr>
        <p:spPr>
          <a:xfrm>
            <a:off x="6569060" y="3083551"/>
            <a:ext cx="2251642" cy="769441"/>
          </a:xfrm>
          <a:prstGeom prst="rect">
            <a:avLst/>
          </a:prstGeom>
        </p:spPr>
        <p:txBody>
          <a:bodyPr wrap="none">
            <a:spAutoFit/>
          </a:bodyPr>
          <a:lstStyle/>
          <a:p>
            <a:r>
              <a:rPr lang="ru-RU" sz="4400" b="1" dirty="0" smtClean="0"/>
              <a:t>= </a:t>
            </a:r>
            <a:r>
              <a:rPr lang="en-US" sz="4400" b="1" dirty="0" smtClean="0"/>
              <a:t>   AGCT</a:t>
            </a:r>
            <a:endParaRPr lang="ru-RU" sz="4400" dirty="0"/>
          </a:p>
        </p:txBody>
      </p:sp>
      <p:sp>
        <p:nvSpPr>
          <p:cNvPr id="5" name="TextBox 4"/>
          <p:cNvSpPr txBox="1"/>
          <p:nvPr/>
        </p:nvSpPr>
        <p:spPr>
          <a:xfrm>
            <a:off x="5923088" y="5091664"/>
            <a:ext cx="3189420" cy="923330"/>
          </a:xfrm>
          <a:prstGeom prst="rect">
            <a:avLst/>
          </a:prstGeom>
          <a:noFill/>
          <a:ln w="15875">
            <a:solidFill>
              <a:srgbClr val="C00000"/>
            </a:solidFill>
          </a:ln>
        </p:spPr>
        <p:txBody>
          <a:bodyPr wrap="square" rtlCol="0">
            <a:spAutoFit/>
          </a:bodyPr>
          <a:lstStyle/>
          <a:p>
            <a:r>
              <a:rPr lang="ru-RU" dirty="0" smtClean="0"/>
              <a:t>Как определить направление 5</a:t>
            </a:r>
            <a:r>
              <a:rPr lang="en-US" dirty="0" smtClean="0"/>
              <a:t>’ </a:t>
            </a:r>
            <a:r>
              <a:rPr lang="ru-RU" dirty="0" smtClean="0"/>
              <a:t>=</a:t>
            </a:r>
            <a:r>
              <a:rPr lang="en-US" dirty="0" smtClean="0"/>
              <a:t>&gt; 3’</a:t>
            </a:r>
          </a:p>
          <a:p>
            <a:r>
              <a:rPr lang="ru-RU" dirty="0" smtClean="0"/>
              <a:t>находясь в </a:t>
            </a:r>
            <a:r>
              <a:rPr lang="ru-RU" dirty="0"/>
              <a:t>с</a:t>
            </a:r>
            <a:r>
              <a:rPr lang="ru-RU" dirty="0" smtClean="0"/>
              <a:t>ередине цепочки?</a:t>
            </a:r>
            <a:endParaRPr lang="ru-RU" dirty="0"/>
          </a:p>
        </p:txBody>
      </p:sp>
      <p:sp>
        <p:nvSpPr>
          <p:cNvPr id="7" name="Стрелка вправо 6"/>
          <p:cNvSpPr/>
          <p:nvPr/>
        </p:nvSpPr>
        <p:spPr>
          <a:xfrm rot="3370959">
            <a:off x="-834600" y="4299854"/>
            <a:ext cx="4333238" cy="2069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rot="19690277">
            <a:off x="442754" y="4211427"/>
            <a:ext cx="908518" cy="1338828"/>
          </a:xfrm>
          <a:prstGeom prst="rect">
            <a:avLst/>
          </a:prstGeom>
          <a:noFill/>
        </p:spPr>
        <p:txBody>
          <a:bodyPr wrap="none" rtlCol="0">
            <a:spAutoFit/>
          </a:bodyPr>
          <a:lstStyle/>
          <a:p>
            <a:pPr>
              <a:lnSpc>
                <a:spcPct val="50000"/>
              </a:lnSpc>
            </a:pPr>
            <a:r>
              <a:rPr lang="ru-RU" dirty="0" smtClean="0">
                <a:solidFill>
                  <a:srgbClr val="7FC6F0"/>
                </a:solidFill>
              </a:rPr>
              <a:t>сахар</a:t>
            </a:r>
          </a:p>
          <a:p>
            <a:pPr>
              <a:lnSpc>
                <a:spcPct val="50000"/>
              </a:lnSpc>
            </a:pPr>
            <a:r>
              <a:rPr lang="en-US" dirty="0" smtClean="0">
                <a:solidFill>
                  <a:srgbClr val="7FC6F0"/>
                </a:solidFill>
              </a:rPr>
              <a:t>    |</a:t>
            </a:r>
            <a:endParaRPr lang="ru-RU" dirty="0">
              <a:solidFill>
                <a:srgbClr val="7FC6F0"/>
              </a:solidFill>
            </a:endParaRPr>
          </a:p>
          <a:p>
            <a:pPr>
              <a:lnSpc>
                <a:spcPct val="50000"/>
              </a:lnSpc>
            </a:pPr>
            <a:r>
              <a:rPr lang="ru-RU" dirty="0">
                <a:solidFill>
                  <a:srgbClr val="EC6A5E"/>
                </a:solidFill>
              </a:rPr>
              <a:t>ф</a:t>
            </a:r>
            <a:r>
              <a:rPr lang="ru-RU" dirty="0" smtClean="0">
                <a:solidFill>
                  <a:srgbClr val="EC6A5E"/>
                </a:solidFill>
              </a:rPr>
              <a:t>осфат</a:t>
            </a:r>
            <a:endParaRPr lang="en-US" dirty="0" smtClean="0">
              <a:solidFill>
                <a:srgbClr val="EC6A5E"/>
              </a:solidFill>
            </a:endParaRPr>
          </a:p>
          <a:p>
            <a:pPr>
              <a:lnSpc>
                <a:spcPct val="50000"/>
              </a:lnSpc>
            </a:pPr>
            <a:r>
              <a:rPr lang="en-US" dirty="0" smtClean="0">
                <a:solidFill>
                  <a:srgbClr val="7FC6F0"/>
                </a:solidFill>
              </a:rPr>
              <a:t>    |</a:t>
            </a:r>
            <a:endParaRPr lang="ru-RU" dirty="0" smtClean="0">
              <a:solidFill>
                <a:srgbClr val="EC6A5E"/>
              </a:solidFill>
            </a:endParaRPr>
          </a:p>
          <a:p>
            <a:pPr>
              <a:lnSpc>
                <a:spcPct val="50000"/>
              </a:lnSpc>
            </a:pPr>
            <a:r>
              <a:rPr lang="en-US" dirty="0" smtClean="0"/>
              <a:t>    </a:t>
            </a:r>
            <a:r>
              <a:rPr lang="ru-RU" dirty="0" smtClean="0"/>
              <a:t>СН</a:t>
            </a:r>
            <a:r>
              <a:rPr lang="ru-RU" baseline="-25000" dirty="0" smtClean="0"/>
              <a:t>2</a:t>
            </a:r>
            <a:endParaRPr lang="en-US" baseline="-25000" dirty="0" smtClean="0"/>
          </a:p>
          <a:p>
            <a:pPr>
              <a:lnSpc>
                <a:spcPct val="50000"/>
              </a:lnSpc>
            </a:pPr>
            <a:r>
              <a:rPr lang="en-US" dirty="0" smtClean="0">
                <a:solidFill>
                  <a:srgbClr val="7FC6F0"/>
                </a:solidFill>
              </a:rPr>
              <a:t>    |</a:t>
            </a:r>
            <a:endParaRPr lang="ru-RU" baseline="-25000" dirty="0" smtClean="0"/>
          </a:p>
          <a:p>
            <a:pPr>
              <a:lnSpc>
                <a:spcPct val="50000"/>
              </a:lnSpc>
            </a:pPr>
            <a:r>
              <a:rPr lang="ru-RU" dirty="0" smtClean="0">
                <a:solidFill>
                  <a:srgbClr val="7FC6F0"/>
                </a:solidFill>
              </a:rPr>
              <a:t>сахар</a:t>
            </a:r>
            <a:endParaRPr lang="en-US" dirty="0" smtClean="0">
              <a:solidFill>
                <a:srgbClr val="7FC6F0"/>
              </a:solidFill>
            </a:endParaRPr>
          </a:p>
          <a:p>
            <a:pPr>
              <a:lnSpc>
                <a:spcPct val="50000"/>
              </a:lnSpc>
            </a:pPr>
            <a:r>
              <a:rPr lang="en-US" dirty="0" smtClean="0">
                <a:solidFill>
                  <a:srgbClr val="7FC6F0"/>
                </a:solidFill>
              </a:rPr>
              <a:t>    |</a:t>
            </a:r>
            <a:endParaRPr lang="en-US" dirty="0" smtClean="0">
              <a:solidFill>
                <a:srgbClr val="EC6A5E"/>
              </a:solidFill>
            </a:endParaRPr>
          </a:p>
          <a:p>
            <a:pPr>
              <a:lnSpc>
                <a:spcPct val="50000"/>
              </a:lnSpc>
            </a:pPr>
            <a:r>
              <a:rPr lang="ru-RU" dirty="0" smtClean="0">
                <a:solidFill>
                  <a:srgbClr val="EC6A5E"/>
                </a:solidFill>
              </a:rPr>
              <a:t>фосфат</a:t>
            </a:r>
            <a:endParaRPr lang="ru-RU" dirty="0">
              <a:solidFill>
                <a:srgbClr val="EC6A5E"/>
              </a:solidFill>
            </a:endParaRPr>
          </a:p>
        </p:txBody>
      </p:sp>
      <p:sp>
        <p:nvSpPr>
          <p:cNvPr id="9" name="TextBox 8"/>
          <p:cNvSpPr txBox="1"/>
          <p:nvPr/>
        </p:nvSpPr>
        <p:spPr>
          <a:xfrm rot="3069277">
            <a:off x="5055302" y="2278013"/>
            <a:ext cx="1729961" cy="369332"/>
          </a:xfrm>
          <a:prstGeom prst="rect">
            <a:avLst/>
          </a:prstGeom>
          <a:noFill/>
          <a:ln w="15875">
            <a:solidFill>
              <a:srgbClr val="C00000"/>
            </a:solidFill>
          </a:ln>
        </p:spPr>
        <p:txBody>
          <a:bodyPr wrap="none" rtlCol="0">
            <a:spAutoFit/>
          </a:bodyPr>
          <a:lstStyle/>
          <a:p>
            <a:r>
              <a:rPr lang="ru-RU" dirty="0" smtClean="0"/>
              <a:t>Основания ДНК</a:t>
            </a:r>
            <a:endParaRPr lang="en-US" dirty="0"/>
          </a:p>
        </p:txBody>
      </p:sp>
      <p:sp>
        <p:nvSpPr>
          <p:cNvPr id="19" name="TextBox 18"/>
          <p:cNvSpPr txBox="1"/>
          <p:nvPr/>
        </p:nvSpPr>
        <p:spPr>
          <a:xfrm rot="3250491">
            <a:off x="856494" y="4632968"/>
            <a:ext cx="2644442" cy="369332"/>
          </a:xfrm>
          <a:prstGeom prst="rect">
            <a:avLst/>
          </a:prstGeom>
          <a:noFill/>
          <a:ln w="15875">
            <a:solidFill>
              <a:srgbClr val="C00000"/>
            </a:solidFill>
          </a:ln>
        </p:spPr>
        <p:txBody>
          <a:bodyPr wrap="none" rtlCol="0">
            <a:spAutoFit/>
          </a:bodyPr>
          <a:lstStyle/>
          <a:p>
            <a:r>
              <a:rPr lang="ru-RU" dirty="0" err="1" smtClean="0"/>
              <a:t>Сахаро</a:t>
            </a:r>
            <a:r>
              <a:rPr lang="ru-RU" dirty="0" smtClean="0"/>
              <a:t>-фосфатный остов</a:t>
            </a:r>
          </a:p>
        </p:txBody>
      </p:sp>
    </p:spTree>
    <p:extLst>
      <p:ext uri="{BB962C8B-B14F-4D97-AF65-F5344CB8AC3E}">
        <p14:creationId xmlns:p14="http://schemas.microsoft.com/office/powerpoint/2010/main" val="381538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Читать справа-налево или </a:t>
            </a:r>
            <a:br>
              <a:rPr lang="ru-RU" dirty="0" smtClean="0"/>
            </a:br>
            <a:r>
              <a:rPr lang="ru-RU" dirty="0" smtClean="0"/>
              <a:t>слева-направо?</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17</a:t>
            </a:fld>
            <a:endParaRPr lang="ru-RU"/>
          </a:p>
        </p:txBody>
      </p:sp>
      <p:sp>
        <p:nvSpPr>
          <p:cNvPr id="4" name="TextBox 3"/>
          <p:cNvSpPr txBox="1"/>
          <p:nvPr/>
        </p:nvSpPr>
        <p:spPr>
          <a:xfrm>
            <a:off x="-13782" y="2968140"/>
            <a:ext cx="9145452" cy="1107996"/>
          </a:xfrm>
          <a:prstGeom prst="rect">
            <a:avLst/>
          </a:prstGeom>
          <a:noFill/>
        </p:spPr>
        <p:txBody>
          <a:bodyPr wrap="none" rtlCol="0">
            <a:spAutoFit/>
          </a:bodyPr>
          <a:lstStyle/>
          <a:p>
            <a:pPr algn="r"/>
            <a:r>
              <a:rPr lang="en-US" sz="6600" dirty="0" smtClean="0"/>
              <a:t>5’-</a:t>
            </a:r>
            <a:r>
              <a:rPr lang="en-US" sz="6600" dirty="0" smtClean="0">
                <a:solidFill>
                  <a:srgbClr val="C00000"/>
                </a:solidFill>
              </a:rPr>
              <a:t>P</a:t>
            </a:r>
            <a:r>
              <a:rPr lang="ru-RU" sz="6600" dirty="0" smtClean="0"/>
              <a:t>-</a:t>
            </a:r>
            <a:r>
              <a:rPr lang="en-US" sz="6600" dirty="0" smtClean="0"/>
              <a:t>CH</a:t>
            </a:r>
            <a:r>
              <a:rPr lang="en-US" sz="5400" baseline="-25000" dirty="0" smtClean="0"/>
              <a:t>2</a:t>
            </a:r>
            <a:r>
              <a:rPr lang="ru-RU" sz="6600" dirty="0" smtClean="0"/>
              <a:t>-</a:t>
            </a:r>
            <a:r>
              <a:rPr lang="en-US" sz="6600" dirty="0" err="1" smtClean="0">
                <a:solidFill>
                  <a:schemeClr val="tx2">
                    <a:lumMod val="60000"/>
                    <a:lumOff val="40000"/>
                  </a:schemeClr>
                </a:solidFill>
              </a:rPr>
              <a:t>D</a:t>
            </a:r>
            <a:r>
              <a:rPr lang="en-US" sz="4400" dirty="0" err="1" smtClean="0">
                <a:solidFill>
                  <a:schemeClr val="tx2">
                    <a:lumMod val="60000"/>
                    <a:lumOff val="40000"/>
                  </a:schemeClr>
                </a:solidFill>
              </a:rPr>
              <a:t>o</a:t>
            </a:r>
            <a:r>
              <a:rPr lang="en-US" sz="6600" dirty="0" err="1" smtClean="0">
                <a:solidFill>
                  <a:schemeClr val="tx2">
                    <a:lumMod val="60000"/>
                    <a:lumOff val="40000"/>
                  </a:schemeClr>
                </a:solidFill>
              </a:rPr>
              <a:t>R</a:t>
            </a:r>
            <a:r>
              <a:rPr lang="en-US" sz="6600" dirty="0" smtClean="0">
                <a:solidFill>
                  <a:prstClr val="black"/>
                </a:solidFill>
              </a:rPr>
              <a:t>-</a:t>
            </a:r>
            <a:r>
              <a:rPr lang="en-US" sz="6600" dirty="0" smtClean="0">
                <a:solidFill>
                  <a:srgbClr val="C00000"/>
                </a:solidFill>
              </a:rPr>
              <a:t>P</a:t>
            </a:r>
            <a:r>
              <a:rPr lang="ru-RU" sz="6600" dirty="0"/>
              <a:t>-</a:t>
            </a:r>
            <a:r>
              <a:rPr lang="en-US" sz="6600" dirty="0"/>
              <a:t>CH</a:t>
            </a:r>
            <a:r>
              <a:rPr lang="en-US" sz="5400" baseline="-25000" dirty="0"/>
              <a:t>2</a:t>
            </a:r>
            <a:r>
              <a:rPr lang="ru-RU" sz="6600" dirty="0"/>
              <a:t>-</a:t>
            </a:r>
            <a:r>
              <a:rPr lang="en-US" sz="6600" dirty="0">
                <a:solidFill>
                  <a:schemeClr val="tx2">
                    <a:lumMod val="60000"/>
                    <a:lumOff val="40000"/>
                  </a:schemeClr>
                </a:solidFill>
              </a:rPr>
              <a:t>D</a:t>
            </a:r>
            <a:r>
              <a:rPr lang="en-US" sz="4400" dirty="0">
                <a:solidFill>
                  <a:schemeClr val="tx2">
                    <a:lumMod val="60000"/>
                    <a:lumOff val="40000"/>
                  </a:schemeClr>
                </a:solidFill>
              </a:rPr>
              <a:t>o</a:t>
            </a:r>
            <a:r>
              <a:rPr lang="en-US" sz="6600" dirty="0">
                <a:solidFill>
                  <a:schemeClr val="tx2">
                    <a:lumMod val="60000"/>
                    <a:lumOff val="40000"/>
                  </a:schemeClr>
                </a:solidFill>
              </a:rPr>
              <a:t>R</a:t>
            </a:r>
            <a:r>
              <a:rPr lang="en-US" sz="6600" dirty="0" smtClean="0">
                <a:solidFill>
                  <a:prstClr val="black"/>
                </a:solidFill>
              </a:rPr>
              <a:t>-3’</a:t>
            </a:r>
            <a:endParaRPr lang="en-US" sz="6600" baseline="-25000" dirty="0"/>
          </a:p>
        </p:txBody>
      </p:sp>
      <p:sp>
        <p:nvSpPr>
          <p:cNvPr id="5" name="TextBox 4"/>
          <p:cNvSpPr txBox="1"/>
          <p:nvPr/>
        </p:nvSpPr>
        <p:spPr>
          <a:xfrm>
            <a:off x="4034330" y="1508750"/>
            <a:ext cx="4531790" cy="1815882"/>
          </a:xfrm>
          <a:prstGeom prst="rect">
            <a:avLst/>
          </a:prstGeom>
          <a:noFill/>
        </p:spPr>
        <p:txBody>
          <a:bodyPr wrap="square" rtlCol="0">
            <a:spAutoFit/>
          </a:bodyPr>
          <a:lstStyle/>
          <a:p>
            <a:r>
              <a:rPr lang="en-US" sz="8000" dirty="0" smtClean="0">
                <a:solidFill>
                  <a:schemeClr val="accent5">
                    <a:lumMod val="75000"/>
                  </a:schemeClr>
                </a:solidFill>
              </a:rPr>
              <a:t>A </a:t>
            </a:r>
            <a:r>
              <a:rPr lang="en-US" sz="8000" dirty="0" smtClean="0"/>
              <a:t>            </a:t>
            </a:r>
            <a:r>
              <a:rPr lang="en-US" sz="8000" dirty="0" smtClean="0">
                <a:solidFill>
                  <a:srgbClr val="FFC000"/>
                </a:solidFill>
              </a:rPr>
              <a:t>G</a:t>
            </a:r>
          </a:p>
          <a:p>
            <a:r>
              <a:rPr lang="en-US" sz="2800" dirty="0" smtClean="0"/>
              <a:t>  |                                           |</a:t>
            </a:r>
            <a:endParaRPr lang="en-US" sz="2800" dirty="0"/>
          </a:p>
        </p:txBody>
      </p:sp>
      <p:sp>
        <p:nvSpPr>
          <p:cNvPr id="6" name="TextBox 5"/>
          <p:cNvSpPr txBox="1"/>
          <p:nvPr/>
        </p:nvSpPr>
        <p:spPr>
          <a:xfrm>
            <a:off x="3205175" y="4875134"/>
            <a:ext cx="2707537" cy="923330"/>
          </a:xfrm>
          <a:prstGeom prst="rect">
            <a:avLst/>
          </a:prstGeom>
          <a:noFill/>
        </p:spPr>
        <p:txBody>
          <a:bodyPr wrap="none" rtlCol="0">
            <a:spAutoFit/>
          </a:bodyPr>
          <a:lstStyle/>
          <a:p>
            <a:pPr algn="r"/>
            <a:r>
              <a:rPr lang="en-US" sz="5400" dirty="0" smtClean="0"/>
              <a:t>AG  </a:t>
            </a:r>
            <a:r>
              <a:rPr lang="en-US" sz="5400" dirty="0" smtClean="0">
                <a:sym typeface="Symbol" panose="05050102010706020507" pitchFamily="18" charset="2"/>
              </a:rPr>
              <a:t></a:t>
            </a:r>
            <a:r>
              <a:rPr lang="en-US" sz="5400" dirty="0" smtClean="0"/>
              <a:t> GA</a:t>
            </a:r>
            <a:endParaRPr lang="en-US" sz="5400" dirty="0"/>
          </a:p>
        </p:txBody>
      </p:sp>
    </p:spTree>
    <p:extLst>
      <p:ext uri="{BB962C8B-B14F-4D97-AF65-F5344CB8AC3E}">
        <p14:creationId xmlns:p14="http://schemas.microsoft.com/office/powerpoint/2010/main" val="1141078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79055"/>
          </a:xfrm>
        </p:spPr>
        <p:txBody>
          <a:bodyPr/>
          <a:lstStyle/>
          <a:p>
            <a:r>
              <a:rPr lang="ru-RU" dirty="0"/>
              <a:t>4</a:t>
            </a:r>
            <a:r>
              <a:rPr lang="ru-RU" dirty="0" smtClean="0"/>
              <a:t>.Беда с цепочкой ДНК!!!</a:t>
            </a:r>
            <a:endParaRPr lang="en-US" dirty="0"/>
          </a:p>
        </p:txBody>
      </p:sp>
      <p:sp>
        <p:nvSpPr>
          <p:cNvPr id="3" name="Объект 2"/>
          <p:cNvSpPr>
            <a:spLocks noGrp="1"/>
          </p:cNvSpPr>
          <p:nvPr>
            <p:ph idx="1"/>
          </p:nvPr>
        </p:nvSpPr>
        <p:spPr>
          <a:xfrm>
            <a:off x="457200" y="779055"/>
            <a:ext cx="8229600" cy="5942419"/>
          </a:xfrm>
        </p:spPr>
        <p:txBody>
          <a:bodyPr>
            <a:normAutofit fontScale="92500" lnSpcReduction="20000"/>
          </a:bodyPr>
          <a:lstStyle/>
          <a:p>
            <a:r>
              <a:rPr lang="ru-RU" dirty="0" smtClean="0"/>
              <a:t>Одна цепочка ДНК легко расщепляется при разного рода воздействиях(((</a:t>
            </a:r>
            <a:br>
              <a:rPr lang="ru-RU" dirty="0" smtClean="0"/>
            </a:br>
            <a:r>
              <a:rPr lang="ru-RU" dirty="0" smtClean="0"/>
              <a:t>Что бы придумать … природе? Эволюции? Инопланетянам? </a:t>
            </a:r>
            <a:br>
              <a:rPr lang="ru-RU" dirty="0" smtClean="0"/>
            </a:br>
            <a:r>
              <a:rPr lang="ru-RU" dirty="0" smtClean="0">
                <a:solidFill>
                  <a:srgbClr val="FF0000"/>
                </a:solidFill>
              </a:rPr>
              <a:t>Нам)))</a:t>
            </a:r>
          </a:p>
          <a:p>
            <a:r>
              <a:rPr lang="ru-RU" dirty="0" smtClean="0"/>
              <a:t>Эврика! А вот что можно </a:t>
            </a:r>
            <a:r>
              <a:rPr lang="ru-RU" dirty="0" err="1" smtClean="0"/>
              <a:t>испльзовать</a:t>
            </a:r>
            <a:r>
              <a:rPr lang="ru-RU" dirty="0" smtClean="0"/>
              <a:t>: </a:t>
            </a:r>
            <a:br>
              <a:rPr lang="ru-RU" dirty="0" smtClean="0"/>
            </a:br>
            <a:r>
              <a:rPr lang="en-US" dirty="0" smtClean="0"/>
              <a:t>G c </a:t>
            </a:r>
            <a:r>
              <a:rPr lang="en-US" dirty="0" err="1" smtClean="0"/>
              <a:t>C</a:t>
            </a:r>
            <a:r>
              <a:rPr lang="en-US" dirty="0" smtClean="0"/>
              <a:t> </a:t>
            </a:r>
            <a:r>
              <a:rPr lang="ru-RU" dirty="0" smtClean="0"/>
              <a:t>умеют соединяться 3мя водородными связями, </a:t>
            </a:r>
            <a:br>
              <a:rPr lang="ru-RU" dirty="0" smtClean="0"/>
            </a:br>
            <a:r>
              <a:rPr lang="en-US" dirty="0" smtClean="0"/>
              <a:t>A c T – </a:t>
            </a:r>
            <a:r>
              <a:rPr lang="ru-RU" dirty="0" smtClean="0"/>
              <a:t>двумя, </a:t>
            </a:r>
            <a:br>
              <a:rPr lang="ru-RU" dirty="0" smtClean="0"/>
            </a:br>
            <a:r>
              <a:rPr lang="en-US" dirty="0" smtClean="0"/>
              <a:t>T </a:t>
            </a:r>
            <a:r>
              <a:rPr lang="ru-RU" dirty="0" smtClean="0"/>
              <a:t>с </a:t>
            </a:r>
            <a:r>
              <a:rPr lang="en-US" dirty="0" smtClean="0"/>
              <a:t>G </a:t>
            </a:r>
            <a:r>
              <a:rPr lang="ru-RU" dirty="0" smtClean="0"/>
              <a:t>одной. </a:t>
            </a:r>
            <a:br>
              <a:rPr lang="ru-RU" dirty="0" smtClean="0"/>
            </a:br>
            <a:r>
              <a:rPr lang="ru-RU" dirty="0" smtClean="0"/>
              <a:t/>
            </a:r>
            <a:br>
              <a:rPr lang="ru-RU" dirty="0" smtClean="0"/>
            </a:br>
            <a:r>
              <a:rPr lang="ru-RU" i="1" dirty="0" smtClean="0"/>
              <a:t>Водородные связи слабые((     </a:t>
            </a:r>
            <a:r>
              <a:rPr lang="ru-RU" dirty="0" smtClean="0"/>
              <a:t>НО!</a:t>
            </a:r>
            <a:r>
              <a:rPr lang="ru-RU" i="1" dirty="0" smtClean="0"/>
              <a:t/>
            </a:r>
            <a:br>
              <a:rPr lang="ru-RU" i="1" dirty="0" smtClean="0"/>
            </a:br>
            <a:endParaRPr lang="ru-RU" i="1" dirty="0" smtClean="0"/>
          </a:p>
          <a:p>
            <a:r>
              <a:rPr lang="ru-RU" dirty="0" smtClean="0"/>
              <a:t>Сделаем так</a:t>
            </a:r>
            <a:r>
              <a:rPr lang="en-US" dirty="0" smtClean="0"/>
              <a:t>: </a:t>
            </a:r>
            <a:r>
              <a:rPr lang="en-US" dirty="0" err="1" smtClean="0"/>
              <a:t>verte</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18</a:t>
            </a:fld>
            <a:endParaRPr lang="ru-RU"/>
          </a:p>
        </p:txBody>
      </p:sp>
    </p:spTree>
    <p:extLst>
      <p:ext uri="{BB962C8B-B14F-4D97-AF65-F5344CB8AC3E}">
        <p14:creationId xmlns:p14="http://schemas.microsoft.com/office/powerpoint/2010/main" val="450702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143000"/>
          </a:xfrm>
        </p:spPr>
        <p:txBody>
          <a:bodyPr>
            <a:normAutofit fontScale="90000"/>
          </a:bodyPr>
          <a:lstStyle/>
          <a:p>
            <a:r>
              <a:rPr lang="ru-RU" dirty="0" smtClean="0"/>
              <a:t>Схема </a:t>
            </a:r>
            <a:r>
              <a:rPr lang="ru-RU" dirty="0" err="1" smtClean="0"/>
              <a:t>двухцепочечной</a:t>
            </a:r>
            <a:r>
              <a:rPr lang="ru-RU" dirty="0" smtClean="0"/>
              <a:t> ДНК (</a:t>
            </a:r>
            <a:r>
              <a:rPr lang="en-US" dirty="0" smtClean="0"/>
              <a:t>dsDNA)</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19</a:t>
            </a:fld>
            <a:endParaRPr lang="ru-RU"/>
          </a:p>
        </p:txBody>
      </p:sp>
      <p:pic>
        <p:nvPicPr>
          <p:cNvPr id="4098" name="Picture 2" descr="Азотистое основание в составе нуклеотида атф. Нуклеотиды. Состав. Стро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l="8861" r="10504"/>
          <a:stretch/>
        </p:blipFill>
        <p:spPr bwMode="auto">
          <a:xfrm>
            <a:off x="900000" y="971080"/>
            <a:ext cx="7344000" cy="4469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890" y="4989350"/>
            <a:ext cx="7137865" cy="1815882"/>
          </a:xfrm>
          <a:prstGeom prst="rect">
            <a:avLst/>
          </a:prstGeom>
          <a:noFill/>
        </p:spPr>
        <p:txBody>
          <a:bodyPr wrap="square" rtlCol="0">
            <a:spAutoFit/>
          </a:bodyPr>
          <a:lstStyle/>
          <a:p>
            <a:r>
              <a:rPr lang="ru-RU" sz="2800" dirty="0" smtClean="0"/>
              <a:t>Напишите последовательности цепочек:</a:t>
            </a:r>
          </a:p>
          <a:p>
            <a:r>
              <a:rPr lang="ru-RU" sz="2800" dirty="0" smtClean="0"/>
              <a:t>ВЕРХНЕЙ                 ___   ___   ___   ___</a:t>
            </a:r>
            <a:br>
              <a:rPr lang="ru-RU" sz="2800" dirty="0" smtClean="0"/>
            </a:br>
            <a:r>
              <a:rPr lang="ru-RU" sz="2800" dirty="0" smtClean="0"/>
              <a:t>НИЖНЕЙ                 ___   </a:t>
            </a:r>
            <a:r>
              <a:rPr lang="ru-RU" sz="2800" dirty="0"/>
              <a:t>___   ___   </a:t>
            </a:r>
            <a:r>
              <a:rPr lang="ru-RU" sz="2800" dirty="0" smtClean="0"/>
              <a:t>___</a:t>
            </a:r>
            <a:br>
              <a:rPr lang="ru-RU" sz="2800" dirty="0" smtClean="0"/>
            </a:br>
            <a:r>
              <a:rPr lang="ru-RU" sz="2800" dirty="0" smtClean="0">
                <a:solidFill>
                  <a:srgbClr val="FF0000"/>
                </a:solidFill>
              </a:rPr>
              <a:t>Какая цепочка  главнее?</a:t>
            </a:r>
            <a:endParaRPr lang="ru-RU" sz="2800" dirty="0">
              <a:solidFill>
                <a:srgbClr val="FF0000"/>
              </a:solidFill>
            </a:endParaRPr>
          </a:p>
        </p:txBody>
      </p:sp>
    </p:spTree>
    <p:extLst>
      <p:ext uri="{BB962C8B-B14F-4D97-AF65-F5344CB8AC3E}">
        <p14:creationId xmlns:p14="http://schemas.microsoft.com/office/powerpoint/2010/main" val="1288119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err="1"/>
              <a:t>Биоинформатика</a:t>
            </a:r>
            <a:endParaRPr lang="ru-RU" dirty="0"/>
          </a:p>
        </p:txBody>
      </p:sp>
      <p:sp>
        <p:nvSpPr>
          <p:cNvPr id="4" name="Объект 3"/>
          <p:cNvSpPr>
            <a:spLocks noGrp="1"/>
          </p:cNvSpPr>
          <p:nvPr>
            <p:ph idx="1"/>
          </p:nvPr>
        </p:nvSpPr>
        <p:spPr/>
        <p:txBody>
          <a:bodyPr/>
          <a:lstStyle/>
          <a:p>
            <a:r>
              <a:rPr lang="ru-RU" dirty="0" err="1" smtClean="0"/>
              <a:t>Био</a:t>
            </a:r>
            <a:r>
              <a:rPr lang="ru-RU" dirty="0" smtClean="0"/>
              <a:t>-   </a:t>
            </a:r>
            <a:br>
              <a:rPr lang="ru-RU" dirty="0" smtClean="0"/>
            </a:br>
            <a:r>
              <a:rPr lang="ru-RU" dirty="0" smtClean="0"/>
              <a:t>потому, что </a:t>
            </a:r>
            <a:r>
              <a:rPr lang="ru-RU" dirty="0" smtClean="0">
                <a:solidFill>
                  <a:srgbClr val="FF0000"/>
                </a:solidFill>
              </a:rPr>
              <a:t>результаты биологические</a:t>
            </a:r>
          </a:p>
          <a:p>
            <a:r>
              <a:rPr lang="ru-RU" dirty="0" smtClean="0"/>
              <a:t>-информатика</a:t>
            </a:r>
            <a:br>
              <a:rPr lang="ru-RU" dirty="0" smtClean="0"/>
            </a:br>
            <a:r>
              <a:rPr lang="ru-RU" dirty="0" smtClean="0"/>
              <a:t>потому что </a:t>
            </a:r>
            <a:r>
              <a:rPr lang="ru-RU" dirty="0" smtClean="0">
                <a:solidFill>
                  <a:srgbClr val="FF0000"/>
                </a:solidFill>
              </a:rPr>
              <a:t>методы информатики</a:t>
            </a:r>
          </a:p>
          <a:p>
            <a:r>
              <a:rPr lang="ru-RU" dirty="0" smtClean="0"/>
              <a:t>Какая информация на входе?</a:t>
            </a:r>
            <a:br>
              <a:rPr lang="ru-RU" dirty="0" smtClean="0"/>
            </a:br>
            <a:r>
              <a:rPr lang="ru-RU" dirty="0" smtClean="0">
                <a:solidFill>
                  <a:schemeClr val="accent6">
                    <a:lumMod val="50000"/>
                  </a:schemeClr>
                </a:solidFill>
              </a:rPr>
              <a:t>Объясним  </a:t>
            </a:r>
          </a:p>
          <a:p>
            <a:r>
              <a:rPr lang="ru-RU" dirty="0" smtClean="0"/>
              <a:t>Какие результаты на выходе? </a:t>
            </a:r>
            <a:br>
              <a:rPr lang="ru-RU" dirty="0" smtClean="0"/>
            </a:br>
            <a:r>
              <a:rPr lang="ru-RU" dirty="0" smtClean="0">
                <a:solidFill>
                  <a:schemeClr val="accent6">
                    <a:lumMod val="50000"/>
                  </a:schemeClr>
                </a:solidFill>
              </a:rPr>
              <a:t>Объясним</a:t>
            </a:r>
            <a:endParaRPr lang="ru-RU" dirty="0">
              <a:solidFill>
                <a:schemeClr val="accent6">
                  <a:lumMod val="50000"/>
                </a:schemeClr>
              </a:solidFill>
            </a:endParaRPr>
          </a:p>
        </p:txBody>
      </p:sp>
      <p:sp>
        <p:nvSpPr>
          <p:cNvPr id="2" name="Номер слайда 1"/>
          <p:cNvSpPr>
            <a:spLocks noGrp="1"/>
          </p:cNvSpPr>
          <p:nvPr>
            <p:ph type="sldNum" sz="quarter" idx="12"/>
          </p:nvPr>
        </p:nvSpPr>
        <p:spPr/>
        <p:txBody>
          <a:bodyPr/>
          <a:lstStyle/>
          <a:p>
            <a:fld id="{51B0424B-BA00-4C1D-946A-CCF19F3E8C64}" type="slidenum">
              <a:rPr lang="ru-RU" smtClean="0"/>
              <a:pPr/>
              <a:t>2</a:t>
            </a:fld>
            <a:endParaRPr lang="ru-RU"/>
          </a:p>
        </p:txBody>
      </p:sp>
    </p:spTree>
    <p:extLst>
      <p:ext uri="{BB962C8B-B14F-4D97-AF65-F5344CB8AC3E}">
        <p14:creationId xmlns:p14="http://schemas.microsoft.com/office/powerpoint/2010/main" val="3154143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2425" y="151561"/>
            <a:ext cx="8796551" cy="1143000"/>
          </a:xfrm>
        </p:spPr>
        <p:txBody>
          <a:bodyPr>
            <a:noAutofit/>
          </a:bodyPr>
          <a:lstStyle/>
          <a:p>
            <a:pPr algn="l"/>
            <a:r>
              <a:rPr lang="ru-RU" sz="3200" dirty="0" smtClean="0"/>
              <a:t>ДНК состоит из двух </a:t>
            </a:r>
            <a:r>
              <a:rPr lang="ru-RU" sz="3200" dirty="0" smtClean="0">
                <a:solidFill>
                  <a:srgbClr val="C00000"/>
                </a:solidFill>
              </a:rPr>
              <a:t>антипараллельных </a:t>
            </a:r>
            <a:r>
              <a:rPr lang="ru-RU" sz="3200" dirty="0" smtClean="0"/>
              <a:t>комплементарных цепочек</a:t>
            </a:r>
            <a:endParaRPr lang="ru-RU" sz="32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20</a:t>
            </a:fld>
            <a:endParaRPr lang="ru-RU"/>
          </a:p>
        </p:txBody>
      </p:sp>
      <p:grpSp>
        <p:nvGrpSpPr>
          <p:cNvPr id="12" name="Группа 11"/>
          <p:cNvGrpSpPr/>
          <p:nvPr/>
        </p:nvGrpSpPr>
        <p:grpSpPr>
          <a:xfrm>
            <a:off x="1735322" y="1230222"/>
            <a:ext cx="6059879" cy="3562727"/>
            <a:chOff x="309045" y="1547155"/>
            <a:chExt cx="6059879" cy="3562727"/>
          </a:xfrm>
        </p:grpSpPr>
        <p:grpSp>
          <p:nvGrpSpPr>
            <p:cNvPr id="4" name="Группа 3"/>
            <p:cNvGrpSpPr/>
            <p:nvPr/>
          </p:nvGrpSpPr>
          <p:grpSpPr>
            <a:xfrm>
              <a:off x="309045" y="1547155"/>
              <a:ext cx="4581946" cy="3562727"/>
              <a:chOff x="923525" y="1962145"/>
              <a:chExt cx="4581946" cy="3562727"/>
            </a:xfrm>
          </p:grpSpPr>
          <p:pic>
            <p:nvPicPr>
              <p:cNvPr id="4100" name="Picture 4" descr="http://cnx.org/contents/k6E8Y6SA@8/Primary-DNA-Molecular-Struc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5" y="2430469"/>
                <a:ext cx="4581946" cy="280356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низ 5"/>
              <p:cNvSpPr/>
              <p:nvPr/>
            </p:nvSpPr>
            <p:spPr>
              <a:xfrm rot="20820000" flipH="1">
                <a:off x="1616571" y="2184942"/>
                <a:ext cx="226920" cy="3114528"/>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низ 6"/>
              <p:cNvSpPr/>
              <p:nvPr/>
            </p:nvSpPr>
            <p:spPr>
              <a:xfrm rot="31560000">
                <a:off x="4454915" y="2188341"/>
                <a:ext cx="264466" cy="2941541"/>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flipH="1">
                <a:off x="1440009" y="1962145"/>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9" name="TextBox 8"/>
              <p:cNvSpPr txBox="1"/>
              <p:nvPr/>
            </p:nvSpPr>
            <p:spPr>
              <a:xfrm flipH="1">
                <a:off x="4247277" y="4765429"/>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10" name="TextBox 9"/>
              <p:cNvSpPr txBox="1"/>
              <p:nvPr/>
            </p:nvSpPr>
            <p:spPr>
              <a:xfrm flipH="1">
                <a:off x="2140247" y="4819362"/>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sp>
            <p:nvSpPr>
              <p:cNvPr id="11" name="TextBox 10"/>
              <p:cNvSpPr txBox="1"/>
              <p:nvPr/>
            </p:nvSpPr>
            <p:spPr>
              <a:xfrm flipH="1">
                <a:off x="3641763" y="2026667"/>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grpSp>
        <p:sp>
          <p:nvSpPr>
            <p:cNvPr id="14" name="Прямоугольник 13"/>
            <p:cNvSpPr/>
            <p:nvPr/>
          </p:nvSpPr>
          <p:spPr>
            <a:xfrm>
              <a:off x="4142930" y="1798323"/>
              <a:ext cx="2225994" cy="769441"/>
            </a:xfrm>
            <a:prstGeom prst="rect">
              <a:avLst/>
            </a:prstGeom>
          </p:spPr>
          <p:txBody>
            <a:bodyPr wrap="none">
              <a:spAutoFit/>
            </a:bodyPr>
            <a:lstStyle/>
            <a:p>
              <a:r>
                <a:rPr lang="ru-RU" sz="4400" b="1" dirty="0" smtClean="0"/>
                <a:t>= </a:t>
              </a:r>
              <a:r>
                <a:rPr lang="en-US" sz="4400" b="1" dirty="0" smtClean="0"/>
                <a:t>GAGCT</a:t>
              </a:r>
              <a:endParaRPr lang="ru-RU" sz="4400" dirty="0"/>
            </a:p>
          </p:txBody>
        </p:sp>
      </p:grpSp>
      <p:sp>
        <p:nvSpPr>
          <p:cNvPr id="5" name="TextBox 4"/>
          <p:cNvSpPr txBox="1"/>
          <p:nvPr/>
        </p:nvSpPr>
        <p:spPr>
          <a:xfrm>
            <a:off x="242425" y="4709302"/>
            <a:ext cx="8796550" cy="1569660"/>
          </a:xfrm>
          <a:prstGeom prst="rect">
            <a:avLst/>
          </a:prstGeom>
          <a:noFill/>
        </p:spPr>
        <p:txBody>
          <a:bodyPr wrap="square" rtlCol="0">
            <a:spAutoFit/>
          </a:bodyPr>
          <a:lstStyle/>
          <a:p>
            <a:r>
              <a:rPr lang="ru-RU" sz="2400" dirty="0" smtClean="0"/>
              <a:t>Энергия водородной связи невелика по сравнению с энергией ковалентной связи. </a:t>
            </a:r>
            <a:r>
              <a:rPr lang="en-US" sz="2400" dirty="0" smtClean="0"/>
              <a:t>GC </a:t>
            </a:r>
            <a:r>
              <a:rPr lang="ru-RU" sz="2400" dirty="0" smtClean="0"/>
              <a:t>состав генома = процент комплементарных пар </a:t>
            </a:r>
            <a:r>
              <a:rPr lang="en-US" sz="2400" dirty="0" smtClean="0"/>
              <a:t>GC </a:t>
            </a:r>
            <a:r>
              <a:rPr lang="ru-RU" sz="2400" dirty="0" smtClean="0"/>
              <a:t>от длины генома.</a:t>
            </a:r>
            <a:br>
              <a:rPr lang="ru-RU" sz="2400" dirty="0" smtClean="0"/>
            </a:br>
            <a:endParaRPr lang="ru-RU" sz="2400" dirty="0"/>
          </a:p>
        </p:txBody>
      </p:sp>
      <p:sp>
        <p:nvSpPr>
          <p:cNvPr id="15" name="Прямоугольник 14"/>
          <p:cNvSpPr/>
          <p:nvPr/>
        </p:nvSpPr>
        <p:spPr>
          <a:xfrm>
            <a:off x="361114" y="3878089"/>
            <a:ext cx="2036840" cy="769441"/>
          </a:xfrm>
          <a:prstGeom prst="rect">
            <a:avLst/>
          </a:prstGeom>
        </p:spPr>
        <p:txBody>
          <a:bodyPr wrap="none">
            <a:spAutoFit/>
          </a:bodyPr>
          <a:lstStyle/>
          <a:p>
            <a:r>
              <a:rPr lang="en-US" sz="4400" b="1" dirty="0" smtClean="0"/>
              <a:t>AGCT</a:t>
            </a:r>
            <a:r>
              <a:rPr lang="ru-RU" sz="4400" b="1" dirty="0" smtClean="0"/>
              <a:t>С=</a:t>
            </a:r>
            <a:endParaRPr lang="ru-RU" sz="4400" dirty="0"/>
          </a:p>
        </p:txBody>
      </p:sp>
    </p:spTree>
    <p:extLst>
      <p:ext uri="{BB962C8B-B14F-4D97-AF65-F5344CB8AC3E}">
        <p14:creationId xmlns:p14="http://schemas.microsoft.com/office/powerpoint/2010/main" val="107392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889" y="0"/>
            <a:ext cx="8229600" cy="1143000"/>
          </a:xfrm>
        </p:spPr>
        <p:txBody>
          <a:bodyPr>
            <a:normAutofit/>
          </a:bodyPr>
          <a:lstStyle/>
          <a:p>
            <a:r>
              <a:rPr lang="ru-RU" dirty="0" smtClean="0"/>
              <a:t>Последовательность </a:t>
            </a:r>
            <a:r>
              <a:rPr lang="ru-RU" dirty="0" err="1" smtClean="0"/>
              <a:t>дцДНК</a:t>
            </a:r>
            <a:endParaRPr lang="ru-RU" dirty="0"/>
          </a:p>
        </p:txBody>
      </p:sp>
      <p:sp>
        <p:nvSpPr>
          <p:cNvPr id="5" name="Объект 4"/>
          <p:cNvSpPr>
            <a:spLocks noGrp="1"/>
          </p:cNvSpPr>
          <p:nvPr>
            <p:ph idx="1"/>
          </p:nvPr>
        </p:nvSpPr>
        <p:spPr>
          <a:xfrm>
            <a:off x="457556" y="1016528"/>
            <a:ext cx="8229600" cy="4179102"/>
          </a:xfrm>
        </p:spPr>
        <p:txBody>
          <a:bodyPr>
            <a:normAutofit/>
          </a:bodyPr>
          <a:lstStyle/>
          <a:p>
            <a:pPr marL="514350" indent="-514350">
              <a:buAutoNum type="arabicPeriod"/>
            </a:pPr>
            <a:r>
              <a:rPr lang="ru-RU" dirty="0" smtClean="0"/>
              <a:t>Состоит из </a:t>
            </a:r>
            <a:r>
              <a:rPr lang="ru-RU" dirty="0"/>
              <a:t>букв </a:t>
            </a:r>
            <a:r>
              <a:rPr lang="en-US" b="1" dirty="0"/>
              <a:t>A, T, G, </a:t>
            </a:r>
            <a:r>
              <a:rPr lang="en-US" b="1" dirty="0" smtClean="0"/>
              <a:t>C</a:t>
            </a:r>
            <a:endParaRPr lang="ru-RU" b="1" dirty="0" smtClean="0"/>
          </a:p>
          <a:p>
            <a:pPr marL="514350" indent="-514350">
              <a:buAutoNum type="arabicPeriod"/>
            </a:pPr>
            <a:r>
              <a:rPr lang="ru-RU" dirty="0" smtClean="0"/>
              <a:t>ВСЕГДА пишется в направлении </a:t>
            </a:r>
            <a:br>
              <a:rPr lang="ru-RU" dirty="0" smtClean="0"/>
            </a:br>
            <a:r>
              <a:rPr lang="ru-RU" dirty="0" smtClean="0"/>
              <a:t>ОТ 5</a:t>
            </a:r>
            <a:r>
              <a:rPr lang="en-US" dirty="0" smtClean="0"/>
              <a:t>’ </a:t>
            </a:r>
            <a:r>
              <a:rPr lang="ru-RU" dirty="0" smtClean="0"/>
              <a:t>КОНЦА К </a:t>
            </a:r>
            <a:r>
              <a:rPr lang="en-US" dirty="0" smtClean="0"/>
              <a:t>3’ </a:t>
            </a:r>
            <a:r>
              <a:rPr lang="ru-RU" dirty="0" smtClean="0"/>
              <a:t>КОНЦУ</a:t>
            </a:r>
          </a:p>
          <a:p>
            <a:pPr marL="514350" indent="-514350">
              <a:buAutoNum type="arabicPeriod"/>
            </a:pPr>
            <a:r>
              <a:rPr lang="ru-RU" dirty="0" smtClean="0"/>
              <a:t>Химическая формула </a:t>
            </a:r>
            <a:r>
              <a:rPr lang="ru-RU" dirty="0"/>
              <a:t>ДНК однозначно </a:t>
            </a:r>
            <a:r>
              <a:rPr lang="ru-RU" dirty="0" smtClean="0"/>
              <a:t>опре</a:t>
            </a:r>
            <a:r>
              <a:rPr lang="ru-RU" dirty="0"/>
              <a:t>деляетс</a:t>
            </a:r>
            <a:r>
              <a:rPr lang="ru-RU" dirty="0" smtClean="0"/>
              <a:t>я последовательностью</a:t>
            </a:r>
          </a:p>
          <a:p>
            <a:pPr marL="514350" indent="-514350">
              <a:buAutoNum type="arabicPeriod"/>
            </a:pPr>
            <a:r>
              <a:rPr lang="ru-RU" dirty="0" smtClean="0"/>
              <a:t>Последовательность несёт всю наследственную информацию. </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21</a:t>
            </a:fld>
            <a:endParaRPr lang="ru-RU"/>
          </a:p>
        </p:txBody>
      </p:sp>
      <p:sp>
        <p:nvSpPr>
          <p:cNvPr id="6" name="TextBox 5"/>
          <p:cNvSpPr txBox="1"/>
          <p:nvPr/>
        </p:nvSpPr>
        <p:spPr>
          <a:xfrm>
            <a:off x="442889" y="4786690"/>
            <a:ext cx="8566121" cy="1569660"/>
          </a:xfrm>
          <a:prstGeom prst="rect">
            <a:avLst/>
          </a:prstGeom>
          <a:noFill/>
        </p:spPr>
        <p:txBody>
          <a:bodyPr wrap="square" rtlCol="0">
            <a:spAutoFit/>
          </a:bodyPr>
          <a:lstStyle/>
          <a:p>
            <a:r>
              <a:rPr lang="ru-RU" sz="3200" dirty="0" smtClean="0">
                <a:solidFill>
                  <a:srgbClr val="FF0000"/>
                </a:solidFill>
              </a:rPr>
              <a:t>3. – правда, но не вся: </a:t>
            </a:r>
            <a:br>
              <a:rPr lang="ru-RU" sz="3200" dirty="0" smtClean="0">
                <a:solidFill>
                  <a:srgbClr val="FF0000"/>
                </a:solidFill>
              </a:rPr>
            </a:br>
            <a:r>
              <a:rPr lang="ru-RU" sz="3200" dirty="0" smtClean="0"/>
              <a:t>В клетке бывают химические модификации ДНК</a:t>
            </a:r>
          </a:p>
          <a:p>
            <a:r>
              <a:rPr lang="ru-RU" sz="3200" dirty="0" smtClean="0">
                <a:solidFill>
                  <a:srgbClr val="FF0000"/>
                </a:solidFill>
              </a:rPr>
              <a:t>4. </a:t>
            </a:r>
            <a:r>
              <a:rPr lang="ru-RU" sz="3200" dirty="0">
                <a:solidFill>
                  <a:srgbClr val="FF0000"/>
                </a:solidFill>
              </a:rPr>
              <a:t>– правда, но не вся</a:t>
            </a:r>
            <a:r>
              <a:rPr lang="ru-RU" sz="3200" dirty="0" smtClean="0">
                <a:solidFill>
                  <a:srgbClr val="FF0000"/>
                </a:solidFill>
              </a:rPr>
              <a:t>: …………..</a:t>
            </a:r>
            <a:endParaRPr lang="ru-RU" sz="3200" dirty="0"/>
          </a:p>
        </p:txBody>
      </p:sp>
    </p:spTree>
    <p:extLst>
      <p:ext uri="{BB962C8B-B14F-4D97-AF65-F5344CB8AC3E}">
        <p14:creationId xmlns:p14="http://schemas.microsoft.com/office/powerpoint/2010/main" val="100994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a:t>5</a:t>
            </a:r>
            <a:r>
              <a:rPr lang="ru-RU" dirty="0" smtClean="0"/>
              <a:t>. </a:t>
            </a:r>
            <a:r>
              <a:rPr lang="ru-RU" dirty="0" smtClean="0"/>
              <a:t>Можно ли прочитать последовательность ДНК </a:t>
            </a:r>
            <a:r>
              <a:rPr lang="ru-RU" dirty="0" smtClean="0"/>
              <a:t>(и РНК)?</a:t>
            </a:r>
            <a:endParaRPr lang="ru-RU" dirty="0"/>
          </a:p>
        </p:txBody>
      </p:sp>
      <p:sp>
        <p:nvSpPr>
          <p:cNvPr id="3" name="Объект 2"/>
          <p:cNvSpPr>
            <a:spLocks noGrp="1"/>
          </p:cNvSpPr>
          <p:nvPr>
            <p:ph idx="1"/>
          </p:nvPr>
        </p:nvSpPr>
        <p:spPr/>
        <p:txBody>
          <a:bodyPr/>
          <a:lstStyle/>
          <a:p>
            <a:r>
              <a:rPr lang="ru-RU" dirty="0" smtClean="0"/>
              <a:t>Можно и ДНК, и РНК. Но не просто. </a:t>
            </a:r>
          </a:p>
          <a:p>
            <a:pPr lvl="1"/>
            <a:r>
              <a:rPr lang="ru-RU" dirty="0" err="1" smtClean="0"/>
              <a:t>Секвенаторы</a:t>
            </a:r>
            <a:r>
              <a:rPr lang="ru-RU" dirty="0" smtClean="0"/>
              <a:t> (автоматы для прочтения последовательности ДНК)  умеют читать только относительно короткие последовательности ДНК  (например, 150 </a:t>
            </a:r>
            <a:r>
              <a:rPr lang="ru-RU" dirty="0" err="1" smtClean="0"/>
              <a:t>п.н</a:t>
            </a:r>
            <a:r>
              <a:rPr lang="ru-RU" dirty="0" smtClean="0"/>
              <a:t>.) </a:t>
            </a:r>
          </a:p>
          <a:p>
            <a:pPr lvl="1"/>
            <a:r>
              <a:rPr lang="ru-RU" dirty="0" smtClean="0"/>
              <a:t>Задача </a:t>
            </a:r>
            <a:r>
              <a:rPr lang="ru-RU" dirty="0" err="1" smtClean="0"/>
              <a:t>биоинформатики</a:t>
            </a:r>
            <a:r>
              <a:rPr lang="ru-RU" dirty="0" smtClean="0"/>
              <a:t> из коротких последовательностей составить последовательность всей ДНК</a:t>
            </a:r>
          </a:p>
          <a:p>
            <a:pPr lvl="1"/>
            <a:r>
              <a:rPr lang="ru-RU" dirty="0" smtClean="0"/>
              <a:t>Об этом будет лекция</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22</a:t>
            </a:fld>
            <a:endParaRPr lang="ru-RU"/>
          </a:p>
        </p:txBody>
      </p:sp>
    </p:spTree>
    <p:extLst>
      <p:ext uri="{BB962C8B-B14F-4D97-AF65-F5344CB8AC3E}">
        <p14:creationId xmlns:p14="http://schemas.microsoft.com/office/powerpoint/2010/main" val="3955801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889" y="0"/>
            <a:ext cx="8229600" cy="1143000"/>
          </a:xfrm>
        </p:spPr>
        <p:txBody>
          <a:bodyPr>
            <a:noAutofit/>
          </a:bodyPr>
          <a:lstStyle/>
          <a:p>
            <a:r>
              <a:rPr lang="uk-UA" sz="3200" dirty="0"/>
              <a:t>6</a:t>
            </a:r>
            <a:r>
              <a:rPr lang="uk-UA" sz="3200" dirty="0" smtClean="0"/>
              <a:t>. Геном </a:t>
            </a:r>
            <a:r>
              <a:rPr lang="uk-UA" sz="3200" dirty="0" err="1" smtClean="0"/>
              <a:t>организма</a:t>
            </a:r>
            <a:r>
              <a:rPr lang="uk-UA" sz="3200" dirty="0" smtClean="0"/>
              <a:t> с точки </a:t>
            </a:r>
            <a:r>
              <a:rPr lang="uk-UA" sz="3200" dirty="0" err="1" smtClean="0"/>
              <a:t>зрения</a:t>
            </a:r>
            <a:r>
              <a:rPr lang="uk-UA" sz="3200" dirty="0" smtClean="0"/>
              <a:t> </a:t>
            </a:r>
            <a:r>
              <a:rPr lang="uk-UA" sz="3200" dirty="0" err="1" smtClean="0"/>
              <a:t>биоинформатики</a:t>
            </a:r>
            <a:r>
              <a:rPr lang="uk-UA" sz="3200" dirty="0" smtClean="0"/>
              <a:t> </a:t>
            </a:r>
            <a:r>
              <a:rPr lang="uk-UA" sz="3200" dirty="0" err="1" smtClean="0"/>
              <a:t>это</a:t>
            </a:r>
            <a:endParaRPr lang="ru-RU" sz="3200" dirty="0"/>
          </a:p>
        </p:txBody>
      </p:sp>
      <p:sp>
        <p:nvSpPr>
          <p:cNvPr id="5" name="Объект 4"/>
          <p:cNvSpPr>
            <a:spLocks noGrp="1"/>
          </p:cNvSpPr>
          <p:nvPr>
            <p:ph idx="1"/>
          </p:nvPr>
        </p:nvSpPr>
        <p:spPr>
          <a:xfrm>
            <a:off x="457556" y="1016528"/>
            <a:ext cx="8229600" cy="3180331"/>
          </a:xfrm>
        </p:spPr>
        <p:txBody>
          <a:bodyPr>
            <a:noAutofit/>
          </a:bodyPr>
          <a:lstStyle/>
          <a:p>
            <a:pPr marL="514350" indent="-514350">
              <a:buFont typeface="+mj-lt"/>
              <a:buAutoNum type="arabicPeriod"/>
            </a:pPr>
            <a:r>
              <a:rPr lang="ru-RU" sz="2800" dirty="0" smtClean="0"/>
              <a:t>набор последовательностей </a:t>
            </a:r>
            <a:r>
              <a:rPr lang="uk-UA" sz="2800" dirty="0" err="1" smtClean="0"/>
              <a:t>всех</a:t>
            </a:r>
            <a:r>
              <a:rPr lang="uk-UA" sz="2800" dirty="0" smtClean="0"/>
              <a:t> </a:t>
            </a:r>
            <a:r>
              <a:rPr lang="en-US" sz="2800" dirty="0" smtClean="0"/>
              <a:t>dsDNA</a:t>
            </a:r>
            <a:r>
              <a:rPr lang="ru-RU" sz="2800" dirty="0" smtClean="0"/>
              <a:t> из одной клетки. Т.е.</a:t>
            </a:r>
            <a:r>
              <a:rPr lang="en-US" sz="2800" dirty="0" smtClean="0"/>
              <a:t> </a:t>
            </a:r>
            <a:r>
              <a:rPr lang="uk-UA" sz="2800" dirty="0" smtClean="0"/>
              <a:t>ч</a:t>
            </a:r>
            <a:r>
              <a:rPr lang="ru-RU" sz="2800" dirty="0" err="1" smtClean="0"/>
              <a:t>исло</a:t>
            </a:r>
            <a:r>
              <a:rPr lang="ru-RU" sz="2800" dirty="0" smtClean="0"/>
              <a:t> последовательностей равно числу молекул </a:t>
            </a:r>
            <a:r>
              <a:rPr lang="en-US" sz="2800" dirty="0" smtClean="0"/>
              <a:t>dsDNA </a:t>
            </a:r>
            <a:r>
              <a:rPr lang="ru-RU" sz="2800" dirty="0" smtClean="0"/>
              <a:t>в клетке. </a:t>
            </a:r>
            <a:endParaRPr lang="en-US" sz="2800" dirty="0" smtClean="0"/>
          </a:p>
          <a:p>
            <a:pPr marL="514350" indent="-514350">
              <a:buFont typeface="+mj-lt"/>
              <a:buAutoNum type="arabicPeriod"/>
            </a:pPr>
            <a:r>
              <a:rPr lang="ru-RU" sz="2800" dirty="0" smtClean="0"/>
              <a:t>У многоклеточных (нас с вами) геномы всех клеток совпадают</a:t>
            </a:r>
          </a:p>
          <a:p>
            <a:pPr marL="514350" indent="-514350">
              <a:buFont typeface="+mj-lt"/>
              <a:buAutoNum type="arabicPeriod"/>
            </a:pPr>
            <a:r>
              <a:rPr lang="ru-RU" sz="2800" dirty="0" smtClean="0"/>
              <a:t>В </a:t>
            </a:r>
            <a:r>
              <a:rPr lang="ru-RU" sz="2800" u="sng" dirty="0" err="1" smtClean="0"/>
              <a:t>референсном</a:t>
            </a:r>
            <a:r>
              <a:rPr lang="ru-RU" sz="2800" u="sng" dirty="0" smtClean="0"/>
              <a:t> геноме </a:t>
            </a:r>
            <a:r>
              <a:rPr lang="ru-RU" sz="2800" dirty="0" smtClean="0"/>
              <a:t>вида (человека) – из различающихся </a:t>
            </a:r>
            <a:r>
              <a:rPr lang="ru-RU" sz="2800" dirty="0" err="1" smtClean="0"/>
              <a:t>подпоследовательностей</a:t>
            </a:r>
            <a:r>
              <a:rPr lang="ru-RU" sz="2800" dirty="0" smtClean="0"/>
              <a:t> берут самую типичную</a:t>
            </a:r>
            <a:endParaRPr lang="ru-RU"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23</a:t>
            </a:fld>
            <a:endParaRPr lang="ru-RU"/>
          </a:p>
        </p:txBody>
      </p:sp>
      <p:sp>
        <p:nvSpPr>
          <p:cNvPr id="6" name="TextBox 5"/>
          <p:cNvSpPr txBox="1"/>
          <p:nvPr/>
        </p:nvSpPr>
        <p:spPr>
          <a:xfrm>
            <a:off x="442889" y="4734770"/>
            <a:ext cx="8566121" cy="1384995"/>
          </a:xfrm>
          <a:prstGeom prst="rect">
            <a:avLst/>
          </a:prstGeom>
          <a:noFill/>
        </p:spPr>
        <p:txBody>
          <a:bodyPr wrap="square" rtlCol="0">
            <a:spAutoFit/>
          </a:bodyPr>
          <a:lstStyle/>
          <a:p>
            <a:r>
              <a:rPr lang="ru-RU" sz="2800" dirty="0">
                <a:solidFill>
                  <a:srgbClr val="FF0000"/>
                </a:solidFill>
              </a:rPr>
              <a:t>2</a:t>
            </a:r>
            <a:r>
              <a:rPr lang="ru-RU" sz="2800" dirty="0" smtClean="0">
                <a:solidFill>
                  <a:srgbClr val="FF0000"/>
                </a:solidFill>
              </a:rPr>
              <a:t>. </a:t>
            </a:r>
            <a:r>
              <a:rPr lang="ru-RU" sz="2800" dirty="0" smtClean="0">
                <a:solidFill>
                  <a:srgbClr val="FF0000"/>
                </a:solidFill>
              </a:rPr>
              <a:t>– </a:t>
            </a:r>
            <a:r>
              <a:rPr lang="ru-RU" sz="2800" dirty="0">
                <a:solidFill>
                  <a:srgbClr val="FF0000"/>
                </a:solidFill>
              </a:rPr>
              <a:t>правда, но не </a:t>
            </a:r>
            <a:r>
              <a:rPr lang="ru-RU" sz="2800" dirty="0" smtClean="0">
                <a:solidFill>
                  <a:srgbClr val="FF0000"/>
                </a:solidFill>
              </a:rPr>
              <a:t>вся </a:t>
            </a:r>
            <a:r>
              <a:rPr lang="ru-RU" sz="2800" dirty="0" smtClean="0">
                <a:solidFill>
                  <a:srgbClr val="FF0000"/>
                </a:solidFill>
              </a:rPr>
              <a:t/>
            </a:r>
            <a:br>
              <a:rPr lang="ru-RU" sz="2800" dirty="0" smtClean="0">
                <a:solidFill>
                  <a:srgbClr val="FF0000"/>
                </a:solidFill>
              </a:rPr>
            </a:br>
            <a:r>
              <a:rPr lang="ru-RU" sz="2800" dirty="0" smtClean="0"/>
              <a:t>Бывают различия: соматические мутации; запланированные различия (иммуноглобулины)</a:t>
            </a:r>
            <a:endParaRPr lang="ru-RU" sz="2800" dirty="0" smtClean="0"/>
          </a:p>
        </p:txBody>
      </p:sp>
    </p:spTree>
    <p:extLst>
      <p:ext uri="{BB962C8B-B14F-4D97-AF65-F5344CB8AC3E}">
        <p14:creationId xmlns:p14="http://schemas.microsoft.com/office/powerpoint/2010/main" val="1654553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29" y="164575"/>
            <a:ext cx="8717935" cy="1382579"/>
          </a:xfrm>
        </p:spPr>
        <p:txBody>
          <a:bodyPr>
            <a:normAutofit/>
          </a:bodyPr>
          <a:lstStyle/>
          <a:p>
            <a:r>
              <a:rPr lang="ru-RU" sz="3200" dirty="0" err="1" smtClean="0"/>
              <a:t>Референсный</a:t>
            </a:r>
            <a:r>
              <a:rPr lang="ru-RU" sz="3200" dirty="0" smtClean="0"/>
              <a:t> геном </a:t>
            </a:r>
            <a:r>
              <a:rPr lang="en-US" sz="3200" dirty="0" smtClean="0"/>
              <a:t>SARS-CoV-2</a:t>
            </a:r>
            <a:br>
              <a:rPr lang="en-US" sz="3200" dirty="0" smtClean="0"/>
            </a:br>
            <a:endParaRPr lang="en-US" sz="24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24</a:t>
            </a:fld>
            <a:endParaRPr lang="ru-RU"/>
          </a:p>
        </p:txBody>
      </p:sp>
      <p:sp>
        <p:nvSpPr>
          <p:cNvPr id="6" name="Rectangle 2"/>
          <p:cNvSpPr>
            <a:spLocks noChangeArrowheads="1"/>
          </p:cNvSpPr>
          <p:nvPr/>
        </p:nvSpPr>
        <p:spPr bwMode="auto">
          <a:xfrm>
            <a:off x="0" y="1563833"/>
            <a:ext cx="9217588"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Wuhan seafood market pneumonia 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complete genome</a:t>
            </a:r>
            <a:endParaRPr kumimoji="0" lang="ru-RU"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2459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25" y="334960"/>
            <a:ext cx="8229600" cy="2594775"/>
          </a:xfrm>
        </p:spPr>
        <p:txBody>
          <a:bodyPr>
            <a:noAutofit/>
          </a:bodyPr>
          <a:lstStyle/>
          <a:p>
            <a:pPr algn="l"/>
            <a:r>
              <a:rPr lang="ru-RU" sz="3600" dirty="0" smtClean="0"/>
              <a:t>Геном </a:t>
            </a:r>
            <a:r>
              <a:rPr lang="ru-RU" sz="3600" dirty="0" smtClean="0"/>
              <a:t>- неизвестный </a:t>
            </a:r>
            <a:r>
              <a:rPr lang="ru-RU" sz="3600" dirty="0" smtClean="0"/>
              <a:t>текст, иногда из известного организма, иногда – нет (</a:t>
            </a:r>
            <a:r>
              <a:rPr lang="ru-RU" sz="3600" dirty="0" err="1" smtClean="0"/>
              <a:t>метагеном</a:t>
            </a:r>
            <a:r>
              <a:rPr lang="ru-RU" sz="3600" dirty="0"/>
              <a:t>). </a:t>
            </a:r>
            <a:r>
              <a:rPr lang="ru-RU" sz="3600" dirty="0" smtClean="0"/>
              <a:t/>
            </a:r>
            <a:br>
              <a:rPr lang="ru-RU" sz="3600" dirty="0" smtClean="0"/>
            </a:br>
            <a:r>
              <a:rPr lang="ru-RU" sz="3600" dirty="0" smtClean="0"/>
              <a:t>С </a:t>
            </a:r>
            <a:r>
              <a:rPr lang="ru-RU" sz="3600" dirty="0"/>
              <a:t>чего начнем? </a:t>
            </a:r>
            <a:r>
              <a:rPr lang="ru-RU" sz="3600" dirty="0" smtClean="0"/>
              <a:t/>
            </a:r>
            <a:br>
              <a:rPr lang="ru-RU" sz="3600" dirty="0" smtClean="0"/>
            </a:br>
            <a:r>
              <a:rPr lang="ru-RU" sz="3600" dirty="0" smtClean="0"/>
              <a:t>Знаем</a:t>
            </a:r>
            <a:r>
              <a:rPr lang="ru-RU" sz="3600" dirty="0"/>
              <a:t>:</a:t>
            </a:r>
            <a:endParaRPr lang="en-US" sz="3600" dirty="0"/>
          </a:p>
        </p:txBody>
      </p:sp>
      <p:sp>
        <p:nvSpPr>
          <p:cNvPr id="3" name="Объект 2"/>
          <p:cNvSpPr>
            <a:spLocks noGrp="1"/>
          </p:cNvSpPr>
          <p:nvPr>
            <p:ph idx="1"/>
          </p:nvPr>
        </p:nvSpPr>
        <p:spPr>
          <a:xfrm>
            <a:off x="309045" y="3160165"/>
            <a:ext cx="8566120" cy="2032534"/>
          </a:xfrm>
        </p:spPr>
        <p:txBody>
          <a:bodyPr>
            <a:normAutofit fontScale="92500" lnSpcReduction="10000"/>
          </a:bodyPr>
          <a:lstStyle/>
          <a:p>
            <a:r>
              <a:rPr lang="ru-RU" sz="2800" dirty="0" smtClean="0"/>
              <a:t>В алфавите четыре буквы</a:t>
            </a:r>
            <a:r>
              <a:rPr lang="en-US" sz="2800" dirty="0" smtClean="0"/>
              <a:t>  A, T, G, C</a:t>
            </a:r>
            <a:r>
              <a:rPr lang="ru-RU" sz="2800" dirty="0" smtClean="0"/>
              <a:t> (понятно)</a:t>
            </a:r>
            <a:br>
              <a:rPr lang="ru-RU" sz="2800" dirty="0" smtClean="0"/>
            </a:br>
            <a:r>
              <a:rPr lang="ru-RU" sz="2800" dirty="0" smtClean="0"/>
              <a:t>НАМ ПОВЕЗЛО С ЭТИМ </a:t>
            </a:r>
            <a:br>
              <a:rPr lang="ru-RU" sz="2800" dirty="0" smtClean="0"/>
            </a:br>
            <a:r>
              <a:rPr lang="ru-RU" sz="2800" dirty="0" smtClean="0"/>
              <a:t>(см. след. слайд для неспециалиста)</a:t>
            </a:r>
            <a:endParaRPr lang="en-US" sz="2800" dirty="0" smtClean="0"/>
          </a:p>
          <a:p>
            <a:r>
              <a:rPr lang="ru-RU" sz="2800" dirty="0" smtClean="0"/>
              <a:t>Буквы идут неупорядоченно</a:t>
            </a:r>
            <a:r>
              <a:rPr lang="ru-RU" dirty="0" smtClean="0"/>
              <a:t>, </a:t>
            </a:r>
            <a:br>
              <a:rPr lang="ru-RU" dirty="0" smtClean="0"/>
            </a:br>
            <a:r>
              <a:rPr lang="ru-RU" sz="2000" dirty="0" smtClean="0"/>
              <a:t>похоже на случайную последовательность?</a:t>
            </a:r>
            <a:endParaRPr lang="en-US" sz="20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25</a:t>
            </a:fld>
            <a:endParaRPr lang="ru-RU"/>
          </a:p>
        </p:txBody>
      </p:sp>
    </p:spTree>
    <p:extLst>
      <p:ext uri="{BB962C8B-B14F-4D97-AF65-F5344CB8AC3E}">
        <p14:creationId xmlns:p14="http://schemas.microsoft.com/office/powerpoint/2010/main" val="2726022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1B0424B-BA00-4C1D-946A-CCF19F3E8C64}" type="slidenum">
              <a:rPr lang="ru-RU" smtClean="0"/>
              <a:pPr/>
              <a:t>26</a:t>
            </a:fld>
            <a:endParaRPr lang="ru-RU"/>
          </a:p>
        </p:txBody>
      </p:sp>
      <p:pic>
        <p:nvPicPr>
          <p:cNvPr id="6" name="Рисунок 5"/>
          <p:cNvPicPr>
            <a:picLocks noChangeAspect="1"/>
          </p:cNvPicPr>
          <p:nvPr/>
        </p:nvPicPr>
        <p:blipFill>
          <a:blip r:embed="rId2"/>
          <a:stretch>
            <a:fillRect/>
          </a:stretch>
        </p:blipFill>
        <p:spPr>
          <a:xfrm>
            <a:off x="0" y="265627"/>
            <a:ext cx="9144000" cy="6326746"/>
          </a:xfrm>
          <a:prstGeom prst="rect">
            <a:avLst/>
          </a:prstGeom>
        </p:spPr>
      </p:pic>
    </p:spTree>
    <p:extLst>
      <p:ext uri="{BB962C8B-B14F-4D97-AF65-F5344CB8AC3E}">
        <p14:creationId xmlns:p14="http://schemas.microsoft.com/office/powerpoint/2010/main" val="471109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105"/>
            <a:ext cx="8229600" cy="682140"/>
          </a:xfrm>
        </p:spPr>
        <p:txBody>
          <a:bodyPr>
            <a:normAutofit fontScale="90000"/>
          </a:bodyPr>
          <a:lstStyle/>
          <a:p>
            <a:r>
              <a:rPr lang="ru-RU" dirty="0" smtClean="0"/>
              <a:t>Лингвистический анализ текста</a:t>
            </a:r>
            <a:endParaRPr lang="ru-RU" dirty="0"/>
          </a:p>
        </p:txBody>
      </p:sp>
      <p:sp>
        <p:nvSpPr>
          <p:cNvPr id="3" name="Объект 2"/>
          <p:cNvSpPr>
            <a:spLocks noGrp="1"/>
          </p:cNvSpPr>
          <p:nvPr>
            <p:ph idx="1"/>
          </p:nvPr>
        </p:nvSpPr>
        <p:spPr>
          <a:xfrm>
            <a:off x="325515" y="702245"/>
            <a:ext cx="8492970" cy="6019230"/>
          </a:xfrm>
        </p:spPr>
        <p:txBody>
          <a:bodyPr>
            <a:normAutofit fontScale="92500" lnSpcReduction="20000"/>
          </a:bodyPr>
          <a:lstStyle/>
          <a:p>
            <a:r>
              <a:rPr lang="ru-RU" sz="2800" dirty="0" smtClean="0"/>
              <a:t>Одинаковы ли частоты букв</a:t>
            </a:r>
            <a:r>
              <a:rPr lang="ru-RU" sz="2800" dirty="0" smtClean="0"/>
              <a:t>?</a:t>
            </a:r>
            <a:br>
              <a:rPr lang="ru-RU" sz="2800" dirty="0" smtClean="0"/>
            </a:br>
            <a:r>
              <a:rPr lang="en-US" sz="2800" dirty="0" smtClean="0"/>
              <a:t>G</a:t>
            </a:r>
            <a:r>
              <a:rPr lang="ru-RU" sz="2800" dirty="0" smtClean="0"/>
              <a:t>+</a:t>
            </a:r>
            <a:r>
              <a:rPr lang="en-US" sz="2800" dirty="0" smtClean="0"/>
              <a:t>C – </a:t>
            </a:r>
            <a:r>
              <a:rPr lang="ru-RU" sz="2800" dirty="0" smtClean="0"/>
              <a:t>состав = % процент букв </a:t>
            </a:r>
            <a:r>
              <a:rPr lang="en-US" sz="2800" dirty="0" smtClean="0"/>
              <a:t>G </a:t>
            </a:r>
            <a:r>
              <a:rPr lang="ru-RU" sz="2800" dirty="0" smtClean="0"/>
              <a:t>и</a:t>
            </a:r>
            <a:r>
              <a:rPr lang="en-US" sz="2800" dirty="0" smtClean="0"/>
              <a:t> C</a:t>
            </a:r>
            <a:r>
              <a:rPr lang="ru-RU" sz="2800" dirty="0" smtClean="0"/>
              <a:t> вместе = </a:t>
            </a:r>
            <a:r>
              <a:rPr lang="en-US" sz="2800" dirty="0" smtClean="0"/>
              <a:t>GC-</a:t>
            </a:r>
            <a:r>
              <a:rPr lang="ru-RU" sz="2800" dirty="0" smtClean="0"/>
              <a:t>состав</a:t>
            </a:r>
            <a:r>
              <a:rPr lang="en-US" sz="2800" dirty="0" smtClean="0"/>
              <a:t>. </a:t>
            </a:r>
            <a:r>
              <a:rPr lang="ru-RU" sz="2800" dirty="0" smtClean="0">
                <a:solidFill>
                  <a:srgbClr val="FF0000"/>
                </a:solidFill>
              </a:rPr>
              <a:t>Чем </a:t>
            </a:r>
            <a:r>
              <a:rPr lang="en-US" sz="2800" dirty="0" smtClean="0">
                <a:solidFill>
                  <a:srgbClr val="FF0000"/>
                </a:solidFill>
              </a:rPr>
              <a:t>G </a:t>
            </a:r>
            <a:r>
              <a:rPr lang="ru-RU" sz="2800" dirty="0" smtClean="0">
                <a:solidFill>
                  <a:srgbClr val="FF0000"/>
                </a:solidFill>
              </a:rPr>
              <a:t>и</a:t>
            </a:r>
            <a:r>
              <a:rPr lang="en-US" sz="2800" dirty="0" smtClean="0">
                <a:solidFill>
                  <a:srgbClr val="FF0000"/>
                </a:solidFill>
              </a:rPr>
              <a:t> C </a:t>
            </a:r>
            <a:r>
              <a:rPr lang="ru-RU" sz="2800" dirty="0" smtClean="0">
                <a:solidFill>
                  <a:srgbClr val="FF0000"/>
                </a:solidFill>
              </a:rPr>
              <a:t> отличаются от </a:t>
            </a:r>
            <a:r>
              <a:rPr lang="en-US" sz="2800" dirty="0" smtClean="0">
                <a:solidFill>
                  <a:srgbClr val="FF0000"/>
                </a:solidFill>
              </a:rPr>
              <a:t>A </a:t>
            </a:r>
            <a:r>
              <a:rPr lang="ru-RU" sz="2800" dirty="0" smtClean="0">
                <a:solidFill>
                  <a:srgbClr val="FF0000"/>
                </a:solidFill>
              </a:rPr>
              <a:t>и </a:t>
            </a:r>
            <a:r>
              <a:rPr lang="en-US" sz="2800" dirty="0" smtClean="0">
                <a:solidFill>
                  <a:srgbClr val="FF0000"/>
                </a:solidFill>
              </a:rPr>
              <a:t>T?</a:t>
            </a:r>
            <a:endParaRPr lang="ru-RU" sz="2800" dirty="0" smtClean="0">
              <a:solidFill>
                <a:srgbClr val="FF0000"/>
              </a:solidFill>
            </a:endParaRPr>
          </a:p>
          <a:p>
            <a:r>
              <a:rPr lang="ru-RU" sz="2800" dirty="0" smtClean="0"/>
              <a:t>Часто и редко встречающиеся слова </a:t>
            </a:r>
            <a:br>
              <a:rPr lang="ru-RU" sz="2800" dirty="0" smtClean="0"/>
            </a:br>
            <a:r>
              <a:rPr lang="ru-RU" sz="2000" dirty="0" smtClean="0"/>
              <a:t>(т.е. короткие последовательности)</a:t>
            </a:r>
          </a:p>
          <a:p>
            <a:r>
              <a:rPr lang="ru-RU" sz="2800" dirty="0" smtClean="0"/>
              <a:t>Равномерность </a:t>
            </a:r>
            <a:r>
              <a:rPr lang="ru-RU" sz="2800" dirty="0" smtClean="0"/>
              <a:t>частоты букв и слов вдоль текста  </a:t>
            </a:r>
          </a:p>
          <a:p>
            <a:pPr marL="0" indent="0">
              <a:buNone/>
            </a:pPr>
            <a:r>
              <a:rPr lang="ru-RU" sz="2800" dirty="0" smtClean="0">
                <a:solidFill>
                  <a:srgbClr val="C00000"/>
                </a:solidFill>
              </a:rPr>
              <a:t>Все эти </a:t>
            </a:r>
            <a:r>
              <a:rPr lang="ru-RU" sz="2800" dirty="0">
                <a:solidFill>
                  <a:srgbClr val="C00000"/>
                </a:solidFill>
              </a:rPr>
              <a:t>вопросы изучаются и имеют биологически смысл! Примеры наблюдений:</a:t>
            </a:r>
          </a:p>
          <a:p>
            <a:r>
              <a:rPr lang="en-US" sz="2800" dirty="0" smtClean="0"/>
              <a:t>#C </a:t>
            </a:r>
            <a:r>
              <a:rPr lang="en-US" sz="2800" dirty="0" smtClean="0">
                <a:sym typeface="Symbol" panose="05050102010706020507" pitchFamily="18" charset="2"/>
              </a:rPr>
              <a:t> #G,    </a:t>
            </a:r>
            <a:r>
              <a:rPr lang="ru-RU" sz="2800" dirty="0" smtClean="0">
                <a:sym typeface="Symbol" panose="05050102010706020507" pitchFamily="18" charset="2"/>
              </a:rPr>
              <a:t> </a:t>
            </a:r>
            <a:r>
              <a:rPr lang="en-US" sz="2800" dirty="0" smtClean="0">
                <a:sym typeface="Symbol" panose="05050102010706020507" pitchFamily="18" charset="2"/>
              </a:rPr>
              <a:t>#T </a:t>
            </a:r>
            <a:r>
              <a:rPr lang="en-US" sz="2800" dirty="0">
                <a:sym typeface="Symbol" panose="05050102010706020507" pitchFamily="18" charset="2"/>
              </a:rPr>
              <a:t>  </a:t>
            </a:r>
            <a:r>
              <a:rPr lang="en-US" sz="2800" dirty="0" smtClean="0">
                <a:sym typeface="Symbol" panose="05050102010706020507" pitchFamily="18" charset="2"/>
              </a:rPr>
              <a:t>#A    (#  = </a:t>
            </a:r>
            <a:r>
              <a:rPr lang="ru-RU" sz="2800" dirty="0" smtClean="0">
                <a:sym typeface="Symbol" panose="05050102010706020507" pitchFamily="18" charset="2"/>
              </a:rPr>
              <a:t>число)</a:t>
            </a:r>
            <a:endParaRPr lang="en-US" sz="2800" dirty="0" smtClean="0">
              <a:sym typeface="Symbol" panose="05050102010706020507" pitchFamily="18" charset="2"/>
            </a:endParaRPr>
          </a:p>
          <a:p>
            <a:r>
              <a:rPr lang="ru-RU" sz="2800" dirty="0" smtClean="0">
                <a:sym typeface="Symbol" panose="05050102010706020507" pitchFamily="18" charset="2"/>
              </a:rPr>
              <a:t>Слов  </a:t>
            </a:r>
            <a:r>
              <a:rPr lang="en-US" sz="2800" dirty="0" smtClean="0">
                <a:sym typeface="Symbol" panose="05050102010706020507" pitchFamily="18" charset="2"/>
              </a:rPr>
              <a:t>CG   </a:t>
            </a:r>
            <a:r>
              <a:rPr lang="ru-RU" sz="2800" i="1" dirty="0" smtClean="0">
                <a:sym typeface="Symbol" panose="05050102010706020507" pitchFamily="18" charset="2"/>
              </a:rPr>
              <a:t>мало </a:t>
            </a:r>
            <a:r>
              <a:rPr lang="ru-RU" sz="2800" dirty="0" smtClean="0">
                <a:sym typeface="Symbol" panose="05050102010706020507" pitchFamily="18" charset="2"/>
              </a:rPr>
              <a:t> в определенных геномах</a:t>
            </a:r>
          </a:p>
          <a:p>
            <a:pPr marL="0" lvl="0" indent="0">
              <a:buNone/>
            </a:pPr>
            <a:r>
              <a:rPr lang="ru-RU" sz="2800" dirty="0" smtClean="0">
                <a:sym typeface="Symbol" panose="05050102010706020507" pitchFamily="18" charset="2"/>
              </a:rPr>
              <a:t>     Слов  </a:t>
            </a:r>
            <a:r>
              <a:rPr lang="en-US" sz="2800" dirty="0" smtClean="0">
                <a:sym typeface="Symbol" panose="05050102010706020507" pitchFamily="18" charset="2"/>
              </a:rPr>
              <a:t>TA </a:t>
            </a:r>
            <a:r>
              <a:rPr lang="ru-RU" sz="2800" dirty="0" smtClean="0">
                <a:sym typeface="Symbol" panose="05050102010706020507" pitchFamily="18" charset="2"/>
              </a:rPr>
              <a:t>  </a:t>
            </a:r>
            <a:r>
              <a:rPr lang="en-US" sz="2800" dirty="0" smtClean="0">
                <a:sym typeface="Symbol" panose="05050102010706020507" pitchFamily="18" charset="2"/>
              </a:rPr>
              <a:t> </a:t>
            </a:r>
            <a:r>
              <a:rPr lang="ru-RU" sz="2800" i="1" dirty="0" smtClean="0">
                <a:sym typeface="Symbol" panose="05050102010706020507" pitchFamily="18" charset="2"/>
              </a:rPr>
              <a:t>мало </a:t>
            </a:r>
            <a:r>
              <a:rPr lang="ru-RU" sz="2800" dirty="0" smtClean="0">
                <a:sym typeface="Symbol" panose="05050102010706020507" pitchFamily="18" charset="2"/>
              </a:rPr>
              <a:t> во всех геномах</a:t>
            </a:r>
            <a:br>
              <a:rPr lang="ru-RU" sz="2800" dirty="0" smtClean="0">
                <a:sym typeface="Symbol" panose="05050102010706020507" pitchFamily="18" charset="2"/>
              </a:rPr>
            </a:br>
            <a:r>
              <a:rPr lang="ru-RU" sz="1600" u="sng" dirty="0" smtClean="0">
                <a:sym typeface="Symbol" panose="05050102010706020507" pitchFamily="18" charset="2"/>
              </a:rPr>
              <a:t>Мало </a:t>
            </a:r>
            <a:r>
              <a:rPr lang="ru-RU" sz="1600" u="sng" dirty="0" smtClean="0">
                <a:sym typeface="Symbol" panose="05050102010706020507" pitchFamily="18" charset="2"/>
              </a:rPr>
              <a:t>по сравнению с ожидаемым при случайном расположении букв в тексте</a:t>
            </a:r>
            <a:r>
              <a:rPr lang="ru-RU" sz="1600" dirty="0" smtClean="0">
                <a:sym typeface="Symbol" panose="05050102010706020507" pitchFamily="18" charset="2"/>
              </a:rPr>
              <a:t>.</a:t>
            </a:r>
            <a:br>
              <a:rPr lang="ru-RU" sz="1600" dirty="0" smtClean="0">
                <a:sym typeface="Symbol" panose="05050102010706020507" pitchFamily="18" charset="2"/>
              </a:rPr>
            </a:br>
            <a:r>
              <a:rPr lang="ru-RU" sz="1600" dirty="0" smtClean="0">
                <a:sym typeface="Symbol" panose="05050102010706020507" pitchFamily="18" charset="2"/>
              </a:rPr>
              <a:t>Самое простое предположение: </a:t>
            </a:r>
            <a:br>
              <a:rPr lang="ru-RU" sz="1600" dirty="0" smtClean="0">
                <a:sym typeface="Symbol" panose="05050102010706020507" pitchFamily="18" charset="2"/>
              </a:rPr>
            </a:br>
            <a:r>
              <a:rPr lang="ru-RU" sz="1600" dirty="0" smtClean="0">
                <a:sym typeface="Symbol" panose="05050102010706020507" pitchFamily="18" charset="2"/>
              </a:rPr>
              <a:t>Ожидаемое </a:t>
            </a:r>
            <a:r>
              <a:rPr lang="en-US" sz="1600" dirty="0" smtClean="0">
                <a:sym typeface="Symbol" panose="05050102010706020507" pitchFamily="18" charset="2"/>
              </a:rPr>
              <a:t>#CG = </a:t>
            </a:r>
            <a:r>
              <a:rPr lang="ru-RU" sz="1600" dirty="0" smtClean="0">
                <a:sym typeface="Symbol" panose="05050102010706020507" pitchFamily="18" charset="2"/>
              </a:rPr>
              <a:t>частота(С</a:t>
            </a:r>
            <a:r>
              <a:rPr lang="ru-RU" sz="1600" dirty="0" smtClean="0">
                <a:sym typeface="Symbol" panose="05050102010706020507" pitchFamily="18" charset="2"/>
              </a:rPr>
              <a:t>)</a:t>
            </a:r>
            <a:r>
              <a:rPr lang="en-US" sz="1600" dirty="0" smtClean="0">
                <a:sym typeface="Symbol" panose="05050102010706020507" pitchFamily="18" charset="2"/>
              </a:rPr>
              <a:t> x </a:t>
            </a:r>
            <a:r>
              <a:rPr lang="ru-RU" sz="1600" dirty="0" smtClean="0">
                <a:sym typeface="Symbol" panose="05050102010706020507" pitchFamily="18" charset="2"/>
              </a:rPr>
              <a:t> частота(</a:t>
            </a:r>
            <a:r>
              <a:rPr lang="en-US" sz="1600" dirty="0" smtClean="0">
                <a:sym typeface="Symbol" panose="05050102010706020507" pitchFamily="18" charset="2"/>
              </a:rPr>
              <a:t>G</a:t>
            </a:r>
            <a:r>
              <a:rPr lang="ru-RU" sz="1600" dirty="0" smtClean="0">
                <a:sym typeface="Symbol" panose="05050102010706020507" pitchFamily="18" charset="2"/>
              </a:rPr>
              <a:t>)</a:t>
            </a:r>
            <a:r>
              <a:rPr lang="en-US" sz="1600" dirty="0" smtClean="0">
                <a:sym typeface="Symbol" panose="05050102010706020507" pitchFamily="18" charset="2"/>
              </a:rPr>
              <a:t> x</a:t>
            </a:r>
            <a:r>
              <a:rPr lang="ru-RU" sz="1600" dirty="0" smtClean="0">
                <a:sym typeface="Symbol" panose="05050102010706020507" pitchFamily="18" charset="2"/>
              </a:rPr>
              <a:t> </a:t>
            </a:r>
            <a:r>
              <a:rPr lang="en-US" sz="1600" dirty="0" smtClean="0">
                <a:sym typeface="Symbol" panose="05050102010706020507" pitchFamily="18" charset="2"/>
              </a:rPr>
              <a:t>(</a:t>
            </a:r>
            <a:r>
              <a:rPr lang="ru-RU" sz="1600" dirty="0" smtClean="0">
                <a:sym typeface="Symbol" panose="05050102010706020507" pitchFamily="18" charset="2"/>
              </a:rPr>
              <a:t>число </a:t>
            </a:r>
            <a:r>
              <a:rPr lang="ru-RU" sz="1600" dirty="0" smtClean="0">
                <a:sym typeface="Symbol" panose="05050102010706020507" pitchFamily="18" charset="2"/>
              </a:rPr>
              <a:t>букв в </a:t>
            </a:r>
            <a:r>
              <a:rPr lang="ru-RU" sz="1600" dirty="0" smtClean="0">
                <a:sym typeface="Symbol" panose="05050102010706020507" pitchFamily="18" charset="2"/>
              </a:rPr>
              <a:t>геноме</a:t>
            </a:r>
            <a:r>
              <a:rPr lang="en-US" sz="1600" dirty="0" smtClean="0">
                <a:sym typeface="Symbol" panose="05050102010706020507" pitchFamily="18" charset="2"/>
              </a:rPr>
              <a:t>)</a:t>
            </a:r>
            <a:r>
              <a:rPr lang="ru-RU" sz="1600" dirty="0" smtClean="0">
                <a:sym typeface="Symbol" panose="05050102010706020507" pitchFamily="18" charset="2"/>
              </a:rPr>
              <a:t>. </a:t>
            </a:r>
            <a:r>
              <a:rPr lang="ru-RU" sz="1600" dirty="0" smtClean="0">
                <a:sym typeface="Symbol" panose="05050102010706020507" pitchFamily="18" charset="2"/>
              </a:rPr>
              <a:t>Для др. слов аналогично</a:t>
            </a:r>
          </a:p>
          <a:p>
            <a:r>
              <a:rPr lang="ru-RU" sz="2800" dirty="0" smtClean="0"/>
              <a:t>В некоторых геномах </a:t>
            </a:r>
            <a:r>
              <a:rPr lang="en-US" sz="2800" dirty="0" smtClean="0"/>
              <a:t>#C </a:t>
            </a:r>
            <a:r>
              <a:rPr lang="en-US" sz="2800" b="1" dirty="0" smtClean="0">
                <a:solidFill>
                  <a:srgbClr val="7030A0"/>
                </a:solidFill>
              </a:rPr>
              <a:t>&gt;</a:t>
            </a:r>
            <a:r>
              <a:rPr lang="en-US" sz="2800" dirty="0" smtClean="0"/>
              <a:t> #G </a:t>
            </a:r>
            <a:r>
              <a:rPr lang="ru-RU" sz="2800" dirty="0" smtClean="0"/>
              <a:t>в одной части и</a:t>
            </a:r>
            <a:endParaRPr lang="en-US" sz="2800" dirty="0" smtClean="0"/>
          </a:p>
          <a:p>
            <a:pPr marL="0" indent="0">
              <a:buNone/>
            </a:pPr>
            <a:r>
              <a:rPr lang="en-US" sz="2800" dirty="0" smtClean="0"/>
              <a:t>#G </a:t>
            </a:r>
            <a:r>
              <a:rPr lang="en-US" sz="2800" b="1" dirty="0">
                <a:solidFill>
                  <a:srgbClr val="7030A0"/>
                </a:solidFill>
              </a:rPr>
              <a:t>&gt;</a:t>
            </a:r>
            <a:r>
              <a:rPr lang="en-US" sz="2800" dirty="0" smtClean="0"/>
              <a:t> #C </a:t>
            </a:r>
            <a:r>
              <a:rPr lang="ru-RU" sz="2800" dirty="0" smtClean="0"/>
              <a:t>в другой части</a:t>
            </a:r>
            <a:r>
              <a:rPr lang="en-US" sz="2800" dirty="0" smtClean="0"/>
              <a:t>  </a:t>
            </a:r>
            <a:r>
              <a:rPr lang="ru-RU" sz="2800" dirty="0" smtClean="0"/>
              <a:t>(«</a:t>
            </a:r>
            <a:r>
              <a:rPr lang="en-US" sz="2800" dirty="0" smtClean="0"/>
              <a:t>G</a:t>
            </a:r>
            <a:r>
              <a:rPr lang="ru-RU" sz="2800" dirty="0" smtClean="0"/>
              <a:t>С</a:t>
            </a:r>
            <a:r>
              <a:rPr lang="en-US" sz="2800" dirty="0" smtClean="0"/>
              <a:t> skew</a:t>
            </a:r>
            <a:r>
              <a:rPr lang="ru-RU" sz="2800" dirty="0" smtClean="0"/>
              <a:t>») </a:t>
            </a:r>
            <a:br>
              <a:rPr lang="ru-RU" sz="2800" dirty="0" smtClean="0"/>
            </a:br>
            <a:endParaRPr lang="ru-RU" sz="1800" dirty="0">
              <a:solidFill>
                <a:srgbClr val="FF0000"/>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27</a:t>
            </a:fld>
            <a:endParaRPr lang="ru-RU"/>
          </a:p>
        </p:txBody>
      </p:sp>
    </p:spTree>
    <p:extLst>
      <p:ext uri="{BB962C8B-B14F-4D97-AF65-F5344CB8AC3E}">
        <p14:creationId xmlns:p14="http://schemas.microsoft.com/office/powerpoint/2010/main" val="577278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110" y="203115"/>
            <a:ext cx="8229600" cy="1574470"/>
          </a:xfrm>
        </p:spPr>
        <p:txBody>
          <a:bodyPr>
            <a:normAutofit fontScale="90000"/>
          </a:bodyPr>
          <a:lstStyle/>
          <a:p>
            <a:r>
              <a:rPr lang="ru-RU" dirty="0" smtClean="0"/>
              <a:t>Всерьёз думают о живых вакцинах, основанных на вирусах с увеличенным числом </a:t>
            </a:r>
            <a:r>
              <a:rPr lang="en-US" dirty="0" smtClean="0"/>
              <a:t>CG </a:t>
            </a:r>
            <a:r>
              <a:rPr lang="ru-RU" dirty="0" smtClean="0"/>
              <a:t>или</a:t>
            </a:r>
            <a:r>
              <a:rPr lang="en-US" dirty="0" smtClean="0"/>
              <a:t> TA!</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28</a:t>
            </a:fld>
            <a:endParaRPr lang="ru-RU"/>
          </a:p>
        </p:txBody>
      </p:sp>
      <p:sp>
        <p:nvSpPr>
          <p:cNvPr id="5" name="TextBox 4"/>
          <p:cNvSpPr txBox="1"/>
          <p:nvPr/>
        </p:nvSpPr>
        <p:spPr>
          <a:xfrm>
            <a:off x="5416910" y="5936969"/>
            <a:ext cx="3032561" cy="400110"/>
          </a:xfrm>
          <a:prstGeom prst="rect">
            <a:avLst/>
          </a:prstGeom>
          <a:noFill/>
        </p:spPr>
        <p:txBody>
          <a:bodyPr wrap="none" rtlCol="0">
            <a:spAutoFit/>
          </a:bodyPr>
          <a:lstStyle/>
          <a:p>
            <a:r>
              <a:rPr lang="en-US" sz="2000" dirty="0" smtClean="0"/>
              <a:t>Martinez et al.,  2019,  NAR</a:t>
            </a:r>
            <a:endParaRPr lang="ru-RU" sz="2000" dirty="0"/>
          </a:p>
        </p:txBody>
      </p:sp>
      <p:sp>
        <p:nvSpPr>
          <p:cNvPr id="6" name="Прямоугольник 5"/>
          <p:cNvSpPr/>
          <p:nvPr/>
        </p:nvSpPr>
        <p:spPr>
          <a:xfrm>
            <a:off x="577880" y="2555635"/>
            <a:ext cx="8410695" cy="3170099"/>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Interestingly, most mammalian RNA viruses have low frequencies of </a:t>
            </a:r>
            <a:r>
              <a:rPr lang="en-US" sz="2000" dirty="0" err="1">
                <a:solidFill>
                  <a:srgbClr val="000000"/>
                </a:solidFill>
                <a:latin typeface="Times New Roman" panose="02020603050405020304" pitchFamily="18" charset="0"/>
              </a:rPr>
              <a:t>CpGs</a:t>
            </a:r>
            <a:r>
              <a:rPr lang="en-US" sz="2000" dirty="0">
                <a:solidFill>
                  <a:srgbClr val="000000"/>
                </a:solidFill>
                <a:latin typeface="Times New Roman" panose="02020603050405020304" pitchFamily="18" charset="0"/>
              </a:rPr>
              <a:t> (</a:t>
            </a:r>
            <a:r>
              <a:rPr lang="en-US" sz="2000" dirty="0">
                <a:solidFill>
                  <a:srgbClr val="2F4A8B"/>
                </a:solidFill>
                <a:latin typeface="Times New Roman" panose="02020603050405020304" pitchFamily="18" charset="0"/>
                <a:hlinkClick r:id="rId2"/>
              </a:rPr>
              <a:t>45</a:t>
            </a:r>
            <a:r>
              <a:rPr lang="en-US" sz="2000" dirty="0">
                <a:solidFill>
                  <a:srgbClr val="000000"/>
                </a:solidFill>
                <a:latin typeface="Times New Roman" panose="02020603050405020304" pitchFamily="18" charset="0"/>
              </a:rPr>
              <a:t>,</a:t>
            </a:r>
            <a:r>
              <a:rPr lang="en-US" sz="2000" dirty="0">
                <a:solidFill>
                  <a:srgbClr val="2F4A8B"/>
                </a:solidFill>
                <a:latin typeface="Times New Roman" panose="02020603050405020304" pitchFamily="18" charset="0"/>
                <a:hlinkClick r:id="rId3"/>
              </a:rPr>
              <a:t>46</a:t>
            </a:r>
            <a:r>
              <a:rPr lang="en-US" sz="2000" dirty="0">
                <a:solidFill>
                  <a:srgbClr val="000000"/>
                </a:solidFill>
                <a:latin typeface="Times New Roman" panose="02020603050405020304" pitchFamily="18" charset="0"/>
              </a:rPr>
              <a:t>). Furthermore, viruses with high </a:t>
            </a:r>
            <a:r>
              <a:rPr lang="en-US" sz="2000" dirty="0" err="1">
                <a:solidFill>
                  <a:srgbClr val="000000"/>
                </a:solidFill>
                <a:latin typeface="Times New Roman" panose="02020603050405020304" pitchFamily="18" charset="0"/>
              </a:rPr>
              <a:t>CpG</a:t>
            </a:r>
            <a:r>
              <a:rPr lang="en-US" sz="2000" dirty="0">
                <a:solidFill>
                  <a:srgbClr val="000000"/>
                </a:solidFill>
                <a:latin typeface="Times New Roman" panose="02020603050405020304" pitchFamily="18" charset="0"/>
              </a:rPr>
              <a:t> frequencies may be more recognizable by pathogen innate immune sensors (</a:t>
            </a:r>
            <a:r>
              <a:rPr lang="en-US" sz="2000" dirty="0">
                <a:solidFill>
                  <a:srgbClr val="2F4A8B"/>
                </a:solidFill>
                <a:latin typeface="Times New Roman" panose="02020603050405020304" pitchFamily="18" charset="0"/>
                <a:hlinkClick r:id="rId4"/>
              </a:rPr>
              <a:t>47–50</a:t>
            </a:r>
            <a:r>
              <a:rPr lang="en-US" sz="2000" dirty="0">
                <a:solidFill>
                  <a:srgbClr val="000000"/>
                </a:solidFill>
                <a:latin typeface="Times New Roman" panose="02020603050405020304" pitchFamily="18" charset="0"/>
              </a:rPr>
              <a:t>). </a:t>
            </a: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a:t>Attenuation of the classical oral poliovirus vaccine is based on very few point mutations, which can revert to virulence after a few rounds of viral replication (</a:t>
            </a:r>
            <a:r>
              <a:rPr lang="en-US" sz="2000" dirty="0">
                <a:hlinkClick r:id="rId5"/>
              </a:rPr>
              <a:t>144</a:t>
            </a:r>
            <a:r>
              <a:rPr lang="en-US" sz="2000" dirty="0"/>
              <a:t>). These pioneering results obtained with recoded polioviruses suggest that codon-usage in recoded viruses may be much more stable than most RNA virus point mutants, and could possibly enable the development of live attenuated RNA virus vaccines with superior genetic stability. </a:t>
            </a:r>
            <a:endParaRPr lang="ru-RU" sz="2000" dirty="0"/>
          </a:p>
        </p:txBody>
      </p:sp>
    </p:spTree>
    <p:extLst>
      <p:ext uri="{BB962C8B-B14F-4D97-AF65-F5344CB8AC3E}">
        <p14:creationId xmlns:p14="http://schemas.microsoft.com/office/powerpoint/2010/main" val="2598788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29</a:t>
            </a:fld>
            <a:endParaRPr lang="ru-RU"/>
          </a:p>
        </p:txBody>
      </p:sp>
      <p:pic>
        <p:nvPicPr>
          <p:cNvPr id="1026" name="Picture 2" descr="fmicb-06-00845-g001.jpg (454×3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29" y="202979"/>
            <a:ext cx="4224551" cy="350805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3829" y="3711032"/>
            <a:ext cx="1904817" cy="369332"/>
          </a:xfrm>
          <a:prstGeom prst="rect">
            <a:avLst/>
          </a:prstGeom>
        </p:spPr>
        <p:txBody>
          <a:bodyPr wrap="none">
            <a:spAutoFit/>
          </a:bodyPr>
          <a:lstStyle/>
          <a:p>
            <a:r>
              <a:rPr lang="en-US" dirty="0"/>
              <a:t> </a:t>
            </a:r>
            <a:r>
              <a:rPr lang="en-US" dirty="0" err="1" smtClean="0"/>
              <a:t>Ronca</a:t>
            </a:r>
            <a:r>
              <a:rPr lang="en-US" dirty="0" smtClean="0"/>
              <a:t> et al., 2015</a:t>
            </a:r>
            <a:endParaRPr lang="en-US" dirty="0"/>
          </a:p>
        </p:txBody>
      </p:sp>
      <p:pic>
        <p:nvPicPr>
          <p:cNvPr id="1028" name="Picture 4" descr="Deep Lake, Antarctica. Image credit: © Rob 'Angry' Cu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90" y="3544215"/>
            <a:ext cx="4379975" cy="29073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25620" y="279790"/>
            <a:ext cx="4336620" cy="1938992"/>
          </a:xfrm>
          <a:prstGeom prst="rect">
            <a:avLst/>
          </a:prstGeom>
        </p:spPr>
        <p:txBody>
          <a:bodyPr wrap="square">
            <a:spAutoFit/>
          </a:bodyPr>
          <a:lstStyle/>
          <a:p>
            <a:r>
              <a:rPr lang="ru-RU" b="1" dirty="0">
                <a:solidFill>
                  <a:srgbClr val="FF0000"/>
                </a:solidFill>
              </a:rPr>
              <a:t>ВОПРОС:</a:t>
            </a:r>
            <a:r>
              <a:rPr lang="ru-RU" dirty="0"/>
              <a:t> </a:t>
            </a:r>
            <a:r>
              <a:rPr lang="ru-RU" sz="2400" dirty="0"/>
              <a:t>У какой бактерии </a:t>
            </a:r>
            <a:r>
              <a:rPr lang="en-US" sz="2400" dirty="0" smtClean="0"/>
              <a:t>G</a:t>
            </a:r>
            <a:r>
              <a:rPr lang="ru-RU" sz="2400" dirty="0" smtClean="0"/>
              <a:t>+</a:t>
            </a:r>
            <a:r>
              <a:rPr lang="en-US" sz="2400" dirty="0" smtClean="0"/>
              <a:t>C</a:t>
            </a:r>
            <a:r>
              <a:rPr lang="ru-RU" sz="2400" dirty="0" smtClean="0"/>
              <a:t> </a:t>
            </a:r>
            <a:r>
              <a:rPr lang="ru-RU" sz="2400" dirty="0"/>
              <a:t>состав больше: живущей </a:t>
            </a:r>
            <a:r>
              <a:rPr lang="en-US" sz="2400" dirty="0" smtClean="0"/>
              <a:t/>
            </a:r>
            <a:br>
              <a:rPr lang="en-US" sz="2400" dirty="0" smtClean="0"/>
            </a:br>
            <a:r>
              <a:rPr lang="ru-RU" sz="2400" dirty="0" smtClean="0"/>
              <a:t>(</a:t>
            </a:r>
            <a:r>
              <a:rPr lang="en-US" sz="2400" dirty="0" err="1"/>
              <a:t>i</a:t>
            </a:r>
            <a:r>
              <a:rPr lang="en-US" sz="2400" dirty="0"/>
              <a:t>) </a:t>
            </a:r>
            <a:r>
              <a:rPr lang="ru-RU" sz="2400" dirty="0"/>
              <a:t> в пустыне </a:t>
            </a:r>
            <a:r>
              <a:rPr lang="ru-RU" sz="2400" dirty="0" smtClean="0"/>
              <a:t>НА</a:t>
            </a:r>
            <a:r>
              <a:rPr lang="ru-RU" sz="2400" dirty="0" smtClean="0"/>
              <a:t>МИ</a:t>
            </a:r>
            <a:r>
              <a:rPr lang="ru-RU" sz="2400" dirty="0" smtClean="0"/>
              <a:t>Б </a:t>
            </a:r>
            <a:r>
              <a:rPr lang="ru-RU" sz="2400" dirty="0"/>
              <a:t>в Африке или </a:t>
            </a:r>
            <a:r>
              <a:rPr lang="en-US" sz="2400" dirty="0" smtClean="0"/>
              <a:t/>
            </a:r>
            <a:br>
              <a:rPr lang="en-US" sz="2400" dirty="0" smtClean="0"/>
            </a:br>
            <a:r>
              <a:rPr lang="ru-RU" sz="2400" dirty="0" smtClean="0"/>
              <a:t>(</a:t>
            </a:r>
            <a:r>
              <a:rPr lang="en-US" sz="2400" dirty="0"/>
              <a:t>ii) </a:t>
            </a:r>
            <a:r>
              <a:rPr lang="ru-RU" sz="2400" dirty="0"/>
              <a:t>в Антарктиде?</a:t>
            </a:r>
            <a:endParaRPr lang="ru-RU" dirty="0"/>
          </a:p>
        </p:txBody>
      </p:sp>
      <p:sp>
        <p:nvSpPr>
          <p:cNvPr id="6" name="Прямоугольник 5"/>
          <p:cNvSpPr/>
          <p:nvPr/>
        </p:nvSpPr>
        <p:spPr>
          <a:xfrm>
            <a:off x="4490240" y="2904969"/>
            <a:ext cx="4572000" cy="646331"/>
          </a:xfrm>
          <a:prstGeom prst="rect">
            <a:avLst/>
          </a:prstGeom>
        </p:spPr>
        <p:txBody>
          <a:bodyPr>
            <a:spAutoFit/>
          </a:bodyPr>
          <a:lstStyle/>
          <a:p>
            <a:r>
              <a:rPr lang="en-US" dirty="0"/>
              <a:t>https://www.sci.news/biology/science-microbes-deep-lake-antarctica-01424.html</a:t>
            </a:r>
          </a:p>
        </p:txBody>
      </p:sp>
    </p:spTree>
    <p:extLst>
      <p:ext uri="{BB962C8B-B14F-4D97-AF65-F5344CB8AC3E}">
        <p14:creationId xmlns:p14="http://schemas.microsoft.com/office/powerpoint/2010/main" val="399469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Биоинформатика</a:t>
            </a:r>
            <a:r>
              <a:rPr lang="ru-RU" dirty="0" smtClean="0"/>
              <a:t>. Объекты</a:t>
            </a:r>
            <a:endParaRPr lang="el-GR" dirty="0"/>
          </a:p>
        </p:txBody>
      </p:sp>
      <p:sp>
        <p:nvSpPr>
          <p:cNvPr id="3" name="Содержимое 2"/>
          <p:cNvSpPr>
            <a:spLocks noGrp="1"/>
          </p:cNvSpPr>
          <p:nvPr>
            <p:ph idx="1"/>
          </p:nvPr>
        </p:nvSpPr>
        <p:spPr/>
        <p:txBody>
          <a:bodyPr>
            <a:normAutofit/>
          </a:bodyPr>
          <a:lstStyle/>
          <a:p>
            <a:r>
              <a:rPr lang="ru-RU" dirty="0" smtClean="0"/>
              <a:t>Биологические последовательности</a:t>
            </a:r>
          </a:p>
          <a:p>
            <a:pPr lvl="1"/>
            <a:r>
              <a:rPr lang="ru-RU" dirty="0" smtClean="0"/>
              <a:t>ДНК</a:t>
            </a:r>
          </a:p>
          <a:p>
            <a:pPr lvl="1"/>
            <a:r>
              <a:rPr lang="ru-RU" dirty="0" smtClean="0"/>
              <a:t>РНК</a:t>
            </a:r>
          </a:p>
          <a:p>
            <a:pPr lvl="1"/>
            <a:r>
              <a:rPr lang="ru-RU" dirty="0" smtClean="0"/>
              <a:t>белки</a:t>
            </a:r>
          </a:p>
          <a:p>
            <a:r>
              <a:rPr lang="ru-RU" dirty="0" smtClean="0"/>
              <a:t>Пространственные структуры биологических макромолекул</a:t>
            </a:r>
          </a:p>
          <a:p>
            <a:r>
              <a:rPr lang="ru-RU" dirty="0" smtClean="0"/>
              <a:t>Другие массовые биологические данные.</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a:t>
            </a:fld>
            <a:endParaRPr lang="ru-RU"/>
          </a:p>
        </p:txBody>
      </p:sp>
    </p:spTree>
    <p:extLst>
      <p:ext uri="{BB962C8B-B14F-4D97-AF65-F5344CB8AC3E}">
        <p14:creationId xmlns:p14="http://schemas.microsoft.com/office/powerpoint/2010/main" val="3309266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30</a:t>
            </a:fld>
            <a:endParaRPr lang="ru-RU"/>
          </a:p>
        </p:txBody>
      </p:sp>
      <p:pic>
        <p:nvPicPr>
          <p:cNvPr id="4" name="Рисунок 3"/>
          <p:cNvPicPr>
            <a:picLocks noChangeAspect="1"/>
          </p:cNvPicPr>
          <p:nvPr/>
        </p:nvPicPr>
        <p:blipFill rotWithShape="1">
          <a:blip r:embed="rId2"/>
          <a:srcRect l="18967" t="18676" r="14963" b="8712"/>
          <a:stretch/>
        </p:blipFill>
        <p:spPr>
          <a:xfrm>
            <a:off x="58928" y="9268"/>
            <a:ext cx="7792254" cy="4817030"/>
          </a:xfrm>
          <a:prstGeom prst="rect">
            <a:avLst/>
          </a:prstGeom>
        </p:spPr>
      </p:pic>
      <p:sp>
        <p:nvSpPr>
          <p:cNvPr id="5" name="Прямоугольник 4"/>
          <p:cNvSpPr/>
          <p:nvPr/>
        </p:nvSpPr>
        <p:spPr>
          <a:xfrm>
            <a:off x="385854" y="4733965"/>
            <a:ext cx="8300945" cy="830997"/>
          </a:xfrm>
          <a:prstGeom prst="rect">
            <a:avLst/>
          </a:prstGeom>
        </p:spPr>
        <p:txBody>
          <a:bodyPr wrap="square">
            <a:spAutoFit/>
          </a:bodyPr>
          <a:lstStyle/>
          <a:p>
            <a:r>
              <a:rPr lang="en-US" sz="2400" b="1" dirty="0">
                <a:solidFill>
                  <a:srgbClr val="000000"/>
                </a:solidFill>
                <a:latin typeface="Times New Roman" panose="02020603050405020304" pitchFamily="18" charset="0"/>
              </a:rPr>
              <a:t>Fig. 1. </a:t>
            </a:r>
            <a:r>
              <a:rPr lang="en-US" sz="2400" dirty="0">
                <a:solidFill>
                  <a:srgbClr val="000000"/>
                </a:solidFill>
                <a:latin typeface="Times New Roman" panose="02020603050405020304" pitchFamily="18" charset="0"/>
              </a:rPr>
              <a:t>Relationship between the optimum growth temperature and the G + C content of the 16S </a:t>
            </a:r>
            <a:r>
              <a:rPr lang="en-US" sz="2400" dirty="0" err="1">
                <a:solidFill>
                  <a:srgbClr val="000000"/>
                </a:solidFill>
                <a:latin typeface="Times New Roman" panose="02020603050405020304" pitchFamily="18" charset="0"/>
              </a:rPr>
              <a:t>rRNAs</a:t>
            </a:r>
            <a:r>
              <a:rPr lang="en-US" sz="2400" dirty="0">
                <a:solidFill>
                  <a:srgbClr val="000000"/>
                </a:solidFill>
                <a:latin typeface="Times New Roman" panose="02020603050405020304" pitchFamily="18" charset="0"/>
              </a:rPr>
              <a:t> of archaea and bacteria. </a:t>
            </a:r>
            <a:endParaRPr lang="en-US" sz="2400" dirty="0"/>
          </a:p>
        </p:txBody>
      </p:sp>
      <p:sp>
        <p:nvSpPr>
          <p:cNvPr id="6" name="Прямоугольник 5"/>
          <p:cNvSpPr/>
          <p:nvPr/>
        </p:nvSpPr>
        <p:spPr>
          <a:xfrm>
            <a:off x="385854" y="5694895"/>
            <a:ext cx="8152040" cy="923330"/>
          </a:xfrm>
          <a:prstGeom prst="rect">
            <a:avLst/>
          </a:prstGeom>
        </p:spPr>
        <p:txBody>
          <a:bodyPr wrap="none">
            <a:spAutoFit/>
          </a:bodyPr>
          <a:lstStyle/>
          <a:p>
            <a:r>
              <a:rPr lang="en-US" b="1" dirty="0" err="1" smtClean="0">
                <a:solidFill>
                  <a:srgbClr val="000000"/>
                </a:solidFill>
                <a:latin typeface="Times New Roman" panose="02020603050405020304" pitchFamily="18" charset="0"/>
              </a:rPr>
              <a:t>Lebedinsky</a:t>
            </a:r>
            <a:r>
              <a:rPr lang="en-US" b="1" dirty="0" smtClean="0">
                <a:solidFill>
                  <a:srgbClr val="000000"/>
                </a:solidFill>
                <a:latin typeface="Times New Roman" panose="02020603050405020304" pitchFamily="18" charset="0"/>
              </a:rPr>
              <a:t> et al., </a:t>
            </a:r>
            <a:r>
              <a:rPr lang="en-US" b="1" dirty="0"/>
              <a:t>REVIEW: Phylogenetic Systematics of Microorganisms Inhabiting </a:t>
            </a:r>
            <a:endParaRPr lang="en-US" b="1" dirty="0" smtClean="0"/>
          </a:p>
          <a:p>
            <a:r>
              <a:rPr lang="en-US" b="1" dirty="0" smtClean="0"/>
              <a:t>Thermal Environments, 2007</a:t>
            </a:r>
            <a:endParaRPr lang="en-US" b="1" dirty="0"/>
          </a:p>
          <a:p>
            <a:endParaRPr lang="en-US"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10718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7</a:t>
            </a:r>
            <a:r>
              <a:rPr lang="ru-RU" dirty="0" smtClean="0"/>
              <a:t>. </a:t>
            </a:r>
            <a:r>
              <a:rPr lang="ru-RU" dirty="0" smtClean="0"/>
              <a:t>Откуда взялась </a:t>
            </a:r>
            <a:r>
              <a:rPr lang="en-US" dirty="0" smtClean="0"/>
              <a:t>dsDNA</a:t>
            </a:r>
            <a:r>
              <a:rPr lang="ru-RU" dirty="0" smtClean="0"/>
              <a:t> как носитель генома?</a:t>
            </a:r>
            <a:endParaRPr lang="ru-RU" dirty="0"/>
          </a:p>
        </p:txBody>
      </p:sp>
      <p:sp>
        <p:nvSpPr>
          <p:cNvPr id="4" name="Объект 3"/>
          <p:cNvSpPr>
            <a:spLocks noGrp="1"/>
          </p:cNvSpPr>
          <p:nvPr>
            <p:ph idx="1"/>
          </p:nvPr>
        </p:nvSpPr>
        <p:spPr/>
        <p:txBody>
          <a:bodyPr/>
          <a:lstStyle/>
          <a:p>
            <a:r>
              <a:rPr lang="ru-RU" dirty="0" smtClean="0"/>
              <a:t>Носителем  генома у всех живых клеточных организмов – эукариот и прокариот (архей и бактерий) является </a:t>
            </a:r>
            <a:r>
              <a:rPr lang="en-US" dirty="0" smtClean="0"/>
              <a:t>dsDNA</a:t>
            </a:r>
          </a:p>
          <a:p>
            <a:r>
              <a:rPr lang="ru-RU" dirty="0" smtClean="0"/>
              <a:t>Поэтому считается, что геном </a:t>
            </a:r>
            <a:r>
              <a:rPr lang="en-US" b="1" dirty="0" smtClean="0"/>
              <a:t>LUCA = </a:t>
            </a:r>
            <a:r>
              <a:rPr lang="en-US" b="1" dirty="0"/>
              <a:t>L</a:t>
            </a:r>
            <a:r>
              <a:rPr lang="en-US" b="1" dirty="0" smtClean="0"/>
              <a:t>ast </a:t>
            </a:r>
            <a:r>
              <a:rPr lang="en-US" b="1" dirty="0"/>
              <a:t>U</a:t>
            </a:r>
            <a:r>
              <a:rPr lang="en-US" b="1" dirty="0" smtClean="0"/>
              <a:t>niversal </a:t>
            </a:r>
            <a:r>
              <a:rPr lang="en-US" b="1" dirty="0"/>
              <a:t>C</a:t>
            </a:r>
            <a:r>
              <a:rPr lang="en-US" b="1" dirty="0" smtClean="0"/>
              <a:t>ommon </a:t>
            </a:r>
            <a:r>
              <a:rPr lang="ru-RU" b="1" dirty="0" smtClean="0"/>
              <a:t> </a:t>
            </a:r>
            <a:r>
              <a:rPr lang="en-US" b="1" dirty="0" smtClean="0"/>
              <a:t>Ancestor </a:t>
            </a:r>
            <a:r>
              <a:rPr lang="ru-RU" dirty="0" smtClean="0"/>
              <a:t>также был записан на </a:t>
            </a:r>
            <a:r>
              <a:rPr lang="en-US" dirty="0" smtClean="0"/>
              <a:t>dsDNA.</a:t>
            </a:r>
          </a:p>
          <a:p>
            <a:r>
              <a:rPr lang="ru-RU" dirty="0" smtClean="0"/>
              <a:t>Носителем генома вирусов бывает и РНК, и ДНК.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31</a:t>
            </a:fld>
            <a:endParaRPr lang="ru-RU"/>
          </a:p>
        </p:txBody>
      </p:sp>
    </p:spTree>
    <p:extLst>
      <p:ext uri="{BB962C8B-B14F-4D97-AF65-F5344CB8AC3E}">
        <p14:creationId xmlns:p14="http://schemas.microsoft.com/office/powerpoint/2010/main" val="3926350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32</a:t>
            </a:fld>
            <a:endParaRPr lang="ru-RU"/>
          </a:p>
        </p:txBody>
      </p:sp>
      <p:pic>
        <p:nvPicPr>
          <p:cNvPr id="1026" name="Picture 2" descr="Евгений Куни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030" y="59375"/>
            <a:ext cx="5313420" cy="67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96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74637"/>
            <a:ext cx="8377755" cy="1426137"/>
          </a:xfrm>
        </p:spPr>
        <p:txBody>
          <a:bodyPr>
            <a:normAutofit fontScale="90000"/>
          </a:bodyPr>
          <a:lstStyle/>
          <a:p>
            <a:r>
              <a:rPr lang="ru-RU" dirty="0" smtClean="0"/>
              <a:t>Откуда возникла ДНК (или РНК) первого живого организма на Земле?</a:t>
            </a:r>
            <a:endParaRPr lang="ru-RU" dirty="0"/>
          </a:p>
        </p:txBody>
      </p:sp>
      <p:sp>
        <p:nvSpPr>
          <p:cNvPr id="3" name="Объект 2"/>
          <p:cNvSpPr>
            <a:spLocks noGrp="1"/>
          </p:cNvSpPr>
          <p:nvPr>
            <p:ph idx="1"/>
          </p:nvPr>
        </p:nvSpPr>
        <p:spPr>
          <a:xfrm>
            <a:off x="193830" y="1840754"/>
            <a:ext cx="8492969" cy="4525963"/>
          </a:xfrm>
        </p:spPr>
        <p:txBody>
          <a:bodyPr/>
          <a:lstStyle/>
          <a:p>
            <a:r>
              <a:rPr lang="ru-RU" dirty="0" smtClean="0"/>
              <a:t>НИКТО НЕ ЗНАЕТ</a:t>
            </a:r>
          </a:p>
          <a:p>
            <a:r>
              <a:rPr lang="ru-RU" dirty="0" smtClean="0"/>
              <a:t>Есть гипотезы</a:t>
            </a:r>
          </a:p>
          <a:p>
            <a:r>
              <a:rPr lang="ru-RU" dirty="0" smtClean="0"/>
              <a:t>Читайте </a:t>
            </a:r>
            <a:r>
              <a:rPr lang="ru-RU" b="1" dirty="0" smtClean="0"/>
              <a:t>Евгения </a:t>
            </a:r>
            <a:r>
              <a:rPr lang="ru-RU" b="1" dirty="0" err="1" smtClean="0"/>
              <a:t>Кунина</a:t>
            </a:r>
            <a:r>
              <a:rPr lang="ru-RU" b="1" dirty="0" smtClean="0"/>
              <a:t> </a:t>
            </a:r>
            <a:r>
              <a:rPr lang="en-US" b="1" dirty="0" smtClean="0"/>
              <a:t>“</a:t>
            </a:r>
            <a:r>
              <a:rPr lang="ru-RU" b="1" dirty="0" smtClean="0"/>
              <a:t>Логика случая</a:t>
            </a:r>
            <a:r>
              <a:rPr lang="en-US" b="1" dirty="0" smtClean="0"/>
              <a:t>” </a:t>
            </a:r>
            <a:r>
              <a:rPr lang="ru-RU" dirty="0" smtClean="0"/>
              <a:t>и его интервью последних лет</a:t>
            </a:r>
            <a:br>
              <a:rPr lang="ru-RU" dirty="0" smtClean="0"/>
            </a:br>
            <a:r>
              <a:rPr lang="ru-RU" dirty="0" smtClean="0"/>
              <a:t>Он умный и пытается рационально подойти к решению этого вопроса. </a:t>
            </a:r>
          </a:p>
          <a:p>
            <a:pPr marL="0" indent="0">
              <a:buNone/>
            </a:pPr>
            <a:r>
              <a:rPr lang="ru-RU" dirty="0" smtClean="0"/>
              <a:t/>
            </a:r>
            <a:br>
              <a:rPr lang="ru-RU" dirty="0" smtClean="0"/>
            </a:br>
            <a:r>
              <a:rPr lang="ru-RU" i="1" dirty="0" smtClean="0"/>
              <a:t>Пока данных маловато, на мой вкус.</a:t>
            </a:r>
            <a:endParaRPr lang="ru-RU" i="1"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33</a:t>
            </a:fld>
            <a:endParaRPr lang="ru-RU"/>
          </a:p>
        </p:txBody>
      </p:sp>
    </p:spTree>
    <p:extLst>
      <p:ext uri="{BB962C8B-B14F-4D97-AF65-F5344CB8AC3E}">
        <p14:creationId xmlns:p14="http://schemas.microsoft.com/office/powerpoint/2010/main" val="435332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34</a:t>
            </a:fld>
            <a:endParaRPr lang="ru-RU"/>
          </a:p>
        </p:txBody>
      </p:sp>
      <p:sp>
        <p:nvSpPr>
          <p:cNvPr id="3" name="AutoShape 2" descr="ИИ внес выходца из России в топ-10 самых влиятельных биологов - Индикатор"/>
          <p:cNvSpPr>
            <a:spLocks noChangeAspect="1" noChangeArrowheads="1"/>
          </p:cNvSpPr>
          <p:nvPr/>
        </p:nvSpPr>
        <p:spPr bwMode="auto">
          <a:xfrm>
            <a:off x="1230765" y="1083604"/>
            <a:ext cx="5455290" cy="54553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indicator.ru/imgs/2019/08/05/10/3497014/035b54896454962f1625f5dfbe5fc9ff0667b33f.jpg"/>
          <p:cNvSpPr>
            <a:spLocks noChangeAspect="1" noChangeArrowheads="1"/>
          </p:cNvSpPr>
          <p:nvPr/>
        </p:nvSpPr>
        <p:spPr bwMode="auto">
          <a:xfrm>
            <a:off x="923525" y="740650"/>
            <a:ext cx="4608450" cy="4608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https://indicator.ru/imgs/2019/08/05/10/3497014/035b54896454962f1625f5dfbe5fc9ff0667b3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42" y="1083604"/>
            <a:ext cx="7786316" cy="487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62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a:t>
            </a:r>
            <a:r>
              <a:rPr lang="ru-RU" dirty="0" err="1" smtClean="0"/>
              <a:t>Кунина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35</a:t>
            </a:fld>
            <a:endParaRPr lang="ru-RU"/>
          </a:p>
        </p:txBody>
      </p:sp>
      <p:sp>
        <p:nvSpPr>
          <p:cNvPr id="4" name="Прямоугольник 3"/>
          <p:cNvSpPr/>
          <p:nvPr/>
        </p:nvSpPr>
        <p:spPr>
          <a:xfrm>
            <a:off x="457200" y="1278320"/>
            <a:ext cx="8229600" cy="5201424"/>
          </a:xfrm>
          <a:prstGeom prst="rect">
            <a:avLst/>
          </a:prstGeom>
        </p:spPr>
        <p:txBody>
          <a:bodyPr wrap="square">
            <a:spAutoFit/>
          </a:bodyPr>
          <a:lstStyle/>
          <a:p>
            <a:r>
              <a:rPr lang="ru-RU" sz="2800" dirty="0" smtClean="0"/>
              <a:t>Интервью</a:t>
            </a:r>
            <a:r>
              <a:rPr lang="en-US" sz="2800" dirty="0" smtClean="0"/>
              <a:t>:</a:t>
            </a:r>
            <a:r>
              <a:rPr lang="ru-RU" sz="2800" dirty="0" smtClean="0"/>
              <a:t> Что </a:t>
            </a:r>
            <a:r>
              <a:rPr lang="ru-RU" sz="2800" dirty="0"/>
              <a:t>нового после  издания </a:t>
            </a:r>
            <a:r>
              <a:rPr lang="ru-RU" sz="2800" dirty="0" smtClean="0"/>
              <a:t>книги?</a:t>
            </a:r>
          </a:p>
          <a:p>
            <a:r>
              <a:rPr lang="ru-RU" sz="2800" dirty="0" smtClean="0"/>
              <a:t> </a:t>
            </a:r>
            <a:r>
              <a:rPr lang="ru-RU" sz="2800" dirty="0"/>
              <a:t/>
            </a:r>
            <a:br>
              <a:rPr lang="ru-RU" sz="2800" dirty="0"/>
            </a:br>
            <a:r>
              <a:rPr lang="en-US" sz="2800" dirty="0"/>
              <a:t>“</a:t>
            </a:r>
            <a:r>
              <a:rPr lang="ru-RU" sz="2800" b="1" dirty="0" err="1"/>
              <a:t>Эпигенетика</a:t>
            </a:r>
            <a:r>
              <a:rPr lang="ru-RU" sz="2800" b="1" dirty="0"/>
              <a:t>, </a:t>
            </a:r>
            <a:r>
              <a:rPr lang="ru-RU" sz="2800" b="1" dirty="0" err="1"/>
              <a:t>метагеномика</a:t>
            </a:r>
            <a:r>
              <a:rPr lang="ru-RU" sz="2800" b="1" dirty="0"/>
              <a:t>. </a:t>
            </a:r>
            <a:r>
              <a:rPr lang="ru-RU" sz="2400" b="1" dirty="0"/>
              <a:t>Что-то еще нового и важного?</a:t>
            </a:r>
            <a:r>
              <a:rPr lang="en-US" sz="2800" b="1" dirty="0"/>
              <a:t/>
            </a:r>
            <a:br>
              <a:rPr lang="en-US" sz="2800" b="1" dirty="0"/>
            </a:br>
            <a:r>
              <a:rPr lang="en-US" sz="2800" b="1" dirty="0">
                <a:hlinkClick r:id="rId2"/>
              </a:rPr>
              <a:t>https://</a:t>
            </a:r>
            <a:r>
              <a:rPr lang="en-US" sz="2800" b="1" dirty="0" smtClean="0">
                <a:hlinkClick r:id="rId2"/>
              </a:rPr>
              <a:t>nplus1.ru/material/2018/12/04/kunin</a:t>
            </a:r>
            <a:endParaRPr lang="ru-RU" sz="2800" b="1" dirty="0" smtClean="0"/>
          </a:p>
          <a:p>
            <a:endParaRPr lang="ru-RU" sz="2800" dirty="0"/>
          </a:p>
          <a:p>
            <a:r>
              <a:rPr lang="ru-RU" sz="2800" dirty="0" smtClean="0"/>
              <a:t>«Я </a:t>
            </a:r>
            <a:r>
              <a:rPr lang="ru-RU" sz="2800" dirty="0"/>
              <a:t>бы остановился на этом. Для меня это два крайне важных, фундаментальных направления, получивших неожиданно большое развитие за последние семь лет. Способные сильно повлиять на будущую науку и жизнь (на самом деле они уже влияют</a:t>
            </a:r>
            <a:r>
              <a:rPr lang="ru-RU" sz="2800" dirty="0" smtClean="0"/>
              <a:t>)»</a:t>
            </a:r>
            <a:endParaRPr lang="ru-RU" sz="2800" dirty="0"/>
          </a:p>
        </p:txBody>
      </p:sp>
    </p:spTree>
    <p:extLst>
      <p:ext uri="{BB962C8B-B14F-4D97-AF65-F5344CB8AC3E}">
        <p14:creationId xmlns:p14="http://schemas.microsoft.com/office/powerpoint/2010/main" val="3607912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1500" y="356600"/>
            <a:ext cx="7772400" cy="1047289"/>
          </a:xfrm>
        </p:spPr>
        <p:txBody>
          <a:bodyPr/>
          <a:lstStyle/>
          <a:p>
            <a:r>
              <a:rPr lang="ru-RU" dirty="0" err="1" smtClean="0"/>
              <a:t>Эпигеномика</a:t>
            </a:r>
            <a:r>
              <a:rPr lang="ru-RU" dirty="0" smtClean="0"/>
              <a:t> это</a:t>
            </a:r>
            <a:endParaRPr lang="ru-RU" dirty="0"/>
          </a:p>
        </p:txBody>
      </p:sp>
      <p:sp>
        <p:nvSpPr>
          <p:cNvPr id="5" name="Подзаголовок 4"/>
          <p:cNvSpPr>
            <a:spLocks noGrp="1"/>
          </p:cNvSpPr>
          <p:nvPr>
            <p:ph type="subTitle" idx="1"/>
          </p:nvPr>
        </p:nvSpPr>
        <p:spPr>
          <a:xfrm>
            <a:off x="720345" y="1400021"/>
            <a:ext cx="7849211" cy="5139784"/>
          </a:xfrm>
        </p:spPr>
        <p:txBody>
          <a:bodyPr>
            <a:noAutofit/>
          </a:bodyPr>
          <a:lstStyle/>
          <a:p>
            <a:pPr algn="l"/>
            <a:r>
              <a:rPr lang="ru-RU" sz="2800" dirty="0">
                <a:solidFill>
                  <a:schemeClr val="tx1"/>
                </a:solidFill>
              </a:rPr>
              <a:t>описание </a:t>
            </a:r>
            <a:r>
              <a:rPr lang="ru-RU" sz="2800" dirty="0" smtClean="0">
                <a:solidFill>
                  <a:schemeClr val="tx1"/>
                </a:solidFill>
              </a:rPr>
              <a:t>химических модификаций </a:t>
            </a:r>
            <a:r>
              <a:rPr lang="ru-RU" sz="2800" dirty="0">
                <a:solidFill>
                  <a:schemeClr val="tx1"/>
                </a:solidFill>
              </a:rPr>
              <a:t>ДНК в клетке и их наследования при делении клеток</a:t>
            </a:r>
            <a:r>
              <a:rPr lang="ru-RU" sz="2800" dirty="0" smtClean="0">
                <a:solidFill>
                  <a:schemeClr val="tx1"/>
                </a:solidFill>
              </a:rPr>
              <a:t>.</a:t>
            </a:r>
          </a:p>
          <a:p>
            <a:pPr algn="l"/>
            <a:endParaRPr lang="ru-RU" sz="2800" dirty="0" smtClean="0">
              <a:solidFill>
                <a:schemeClr val="tx1"/>
              </a:solidFill>
            </a:endParaRPr>
          </a:p>
          <a:p>
            <a:pPr algn="l"/>
            <a:r>
              <a:rPr lang="ru-RU" sz="2800" dirty="0" smtClean="0">
                <a:solidFill>
                  <a:schemeClr val="tx1"/>
                </a:solidFill>
              </a:rPr>
              <a:t>Одна из самых частых, и хорошо изученных модификаций – присоединение </a:t>
            </a:r>
            <a:r>
              <a:rPr lang="ru-RU" sz="2800" dirty="0" err="1" smtClean="0">
                <a:solidFill>
                  <a:schemeClr val="tx1"/>
                </a:solidFill>
              </a:rPr>
              <a:t>метильной</a:t>
            </a:r>
            <a:r>
              <a:rPr lang="ru-RU" sz="2800" dirty="0" smtClean="0">
                <a:solidFill>
                  <a:schemeClr val="tx1"/>
                </a:solidFill>
              </a:rPr>
              <a:t> группы к определенному основанию в определенной последовательности.</a:t>
            </a:r>
          </a:p>
          <a:p>
            <a:pPr algn="l"/>
            <a:endParaRPr lang="en-US" sz="2800" dirty="0" smtClean="0">
              <a:solidFill>
                <a:schemeClr val="tx1"/>
              </a:solidFill>
            </a:endParaRPr>
          </a:p>
          <a:p>
            <a:pPr algn="l"/>
            <a:r>
              <a:rPr lang="ru-RU" sz="2800" dirty="0" smtClean="0">
                <a:solidFill>
                  <a:schemeClr val="tx1"/>
                </a:solidFill>
              </a:rPr>
              <a:t>В геноме человека – </a:t>
            </a:r>
            <a:r>
              <a:rPr lang="ru-RU" sz="2800" dirty="0" err="1" smtClean="0">
                <a:solidFill>
                  <a:schemeClr val="tx1"/>
                </a:solidFill>
              </a:rPr>
              <a:t>метилирование</a:t>
            </a:r>
            <a:r>
              <a:rPr lang="ru-RU" sz="2800" dirty="0" smtClean="0">
                <a:solidFill>
                  <a:schemeClr val="tx1"/>
                </a:solidFill>
              </a:rPr>
              <a:t> </a:t>
            </a:r>
            <a:r>
              <a:rPr lang="ru-RU" sz="2800" dirty="0" err="1" smtClean="0">
                <a:solidFill>
                  <a:schemeClr val="tx1"/>
                </a:solidFill>
              </a:rPr>
              <a:t>цитозина</a:t>
            </a:r>
            <a:r>
              <a:rPr lang="ru-RU" sz="2800" dirty="0" smtClean="0">
                <a:solidFill>
                  <a:schemeClr val="tx1"/>
                </a:solidFill>
              </a:rPr>
              <a:t> в последовательности </a:t>
            </a:r>
            <a:r>
              <a:rPr lang="ru-RU" sz="2800" dirty="0" smtClean="0">
                <a:solidFill>
                  <a:schemeClr val="tx1"/>
                </a:solidFill>
              </a:rPr>
              <a:t>из двух букв </a:t>
            </a:r>
            <a:r>
              <a:rPr lang="en-US" sz="2800" b="1" dirty="0" smtClean="0">
                <a:solidFill>
                  <a:schemeClr val="tx1"/>
                </a:solidFill>
              </a:rPr>
              <a:t>CG</a:t>
            </a:r>
            <a:r>
              <a:rPr lang="ru-RU" sz="2800" b="1" dirty="0" smtClean="0">
                <a:solidFill>
                  <a:schemeClr val="tx1"/>
                </a:solidFill>
              </a:rPr>
              <a:t> </a:t>
            </a:r>
            <a:r>
              <a:rPr lang="ru-RU" sz="2800" b="1" dirty="0" smtClean="0">
                <a:solidFill>
                  <a:schemeClr val="tx1"/>
                </a:solidFill>
              </a:rPr>
              <a:t/>
            </a:r>
            <a:br>
              <a:rPr lang="ru-RU" sz="2800" b="1" dirty="0" smtClean="0">
                <a:solidFill>
                  <a:schemeClr val="tx1"/>
                </a:solidFill>
              </a:rPr>
            </a:br>
            <a:r>
              <a:rPr lang="ru-RU" sz="2800" b="1" dirty="0" smtClean="0">
                <a:solidFill>
                  <a:schemeClr val="tx1"/>
                </a:solidFill>
              </a:rPr>
              <a:t>  </a:t>
            </a:r>
            <a:r>
              <a:rPr lang="ru-RU" sz="2800" b="1" dirty="0" smtClean="0">
                <a:solidFill>
                  <a:schemeClr val="tx1"/>
                </a:solidFill>
              </a:rPr>
              <a:t>(С</a:t>
            </a:r>
            <a:r>
              <a:rPr lang="en-US" sz="2800" b="1" dirty="0" err="1" smtClean="0">
                <a:solidFill>
                  <a:schemeClr val="tx1"/>
                </a:solidFill>
              </a:rPr>
              <a:t>pG</a:t>
            </a:r>
            <a:r>
              <a:rPr lang="en-US" sz="2800" b="1" dirty="0" smtClean="0">
                <a:solidFill>
                  <a:schemeClr val="tx1"/>
                </a:solidFill>
              </a:rPr>
              <a:t> </a:t>
            </a:r>
            <a:r>
              <a:rPr lang="ru-RU" sz="2800" b="1" dirty="0" smtClean="0">
                <a:solidFill>
                  <a:schemeClr val="tx1"/>
                </a:solidFill>
              </a:rPr>
              <a:t>острова</a:t>
            </a:r>
            <a:r>
              <a:rPr lang="ru-RU" sz="2800" b="1" dirty="0" smtClean="0">
                <a:solidFill>
                  <a:schemeClr val="tx1"/>
                </a:solidFill>
              </a:rPr>
              <a:t>)</a:t>
            </a:r>
            <a:endParaRPr lang="ru-RU" sz="2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36</a:t>
            </a:fld>
            <a:endParaRPr lang="ru-RU"/>
          </a:p>
        </p:txBody>
      </p:sp>
    </p:spTree>
    <p:extLst>
      <p:ext uri="{BB962C8B-B14F-4D97-AF65-F5344CB8AC3E}">
        <p14:creationId xmlns:p14="http://schemas.microsoft.com/office/powerpoint/2010/main" val="2655806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1500" y="356600"/>
            <a:ext cx="7772400" cy="1470025"/>
          </a:xfrm>
        </p:spPr>
        <p:txBody>
          <a:bodyPr/>
          <a:lstStyle/>
          <a:p>
            <a:r>
              <a:rPr lang="ru-RU" dirty="0" err="1" smtClean="0"/>
              <a:t>Метагеномика</a:t>
            </a:r>
            <a:r>
              <a:rPr lang="ru-RU" dirty="0" smtClean="0"/>
              <a:t> это</a:t>
            </a:r>
            <a:endParaRPr lang="ru-RU" dirty="0"/>
          </a:p>
        </p:txBody>
      </p:sp>
      <p:sp>
        <p:nvSpPr>
          <p:cNvPr id="5" name="Подзаголовок 4"/>
          <p:cNvSpPr>
            <a:spLocks noGrp="1"/>
          </p:cNvSpPr>
          <p:nvPr>
            <p:ph type="subTitle" idx="1"/>
          </p:nvPr>
        </p:nvSpPr>
        <p:spPr>
          <a:xfrm>
            <a:off x="501070" y="2008015"/>
            <a:ext cx="7796215" cy="3571666"/>
          </a:xfrm>
        </p:spPr>
        <p:txBody>
          <a:bodyPr>
            <a:normAutofit fontScale="92500" lnSpcReduction="10000"/>
          </a:bodyPr>
          <a:lstStyle/>
          <a:p>
            <a:pPr algn="l"/>
            <a:r>
              <a:rPr lang="ru-RU" dirty="0" err="1" smtClean="0">
                <a:solidFill>
                  <a:schemeClr val="tx1"/>
                </a:solidFill>
              </a:rPr>
              <a:t>Секвенирование</a:t>
            </a:r>
            <a:r>
              <a:rPr lang="ru-RU" dirty="0" smtClean="0">
                <a:solidFill>
                  <a:schemeClr val="tx1"/>
                </a:solidFill>
              </a:rPr>
              <a:t> тотальной ДНК из образца, чтобы определить какие микроорганизмы обитают в определенном месте.</a:t>
            </a:r>
            <a:br>
              <a:rPr lang="ru-RU" dirty="0" smtClean="0">
                <a:solidFill>
                  <a:schemeClr val="tx1"/>
                </a:solidFill>
              </a:rPr>
            </a:br>
            <a:endParaRPr lang="ru-RU" dirty="0" smtClean="0">
              <a:solidFill>
                <a:schemeClr val="tx1"/>
              </a:solidFill>
            </a:endParaRPr>
          </a:p>
          <a:p>
            <a:pPr algn="l"/>
            <a:r>
              <a:rPr lang="ru-RU" dirty="0" smtClean="0">
                <a:solidFill>
                  <a:schemeClr val="tx1"/>
                </a:solidFill>
              </a:rPr>
              <a:t>Делают </a:t>
            </a:r>
            <a:r>
              <a:rPr lang="ru-RU" dirty="0" err="1" smtClean="0">
                <a:solidFill>
                  <a:schemeClr val="tx1"/>
                </a:solidFill>
              </a:rPr>
              <a:t>метаагеномы</a:t>
            </a:r>
            <a:r>
              <a:rPr lang="ru-RU" dirty="0" smtClean="0">
                <a:solidFill>
                  <a:schemeClr val="tx1"/>
                </a:solidFill>
              </a:rPr>
              <a:t> микробных сообществ почвы, кишечного тракта или полости рта человека, проб воды и </a:t>
            </a:r>
            <a:r>
              <a:rPr lang="ru-RU" dirty="0" smtClean="0">
                <a:solidFill>
                  <a:schemeClr val="tx1"/>
                </a:solidFill>
              </a:rPr>
              <a:t>многих-многих </a:t>
            </a:r>
            <a:r>
              <a:rPr lang="ru-RU" dirty="0" smtClean="0">
                <a:solidFill>
                  <a:schemeClr val="tx1"/>
                </a:solidFill>
              </a:rPr>
              <a:t>других </a:t>
            </a:r>
            <a:r>
              <a:rPr lang="ru-RU" dirty="0" err="1" smtClean="0">
                <a:solidFill>
                  <a:schemeClr val="tx1"/>
                </a:solidFill>
              </a:rPr>
              <a:t>микробиот</a:t>
            </a:r>
            <a:r>
              <a:rPr lang="ru-RU" dirty="0" smtClean="0">
                <a:solidFill>
                  <a:schemeClr val="tx1"/>
                </a:solidFill>
              </a:rPr>
              <a:t>.</a:t>
            </a:r>
            <a:endParaRPr lang="ru-RU" dirty="0">
              <a:solidFill>
                <a:schemeClr val="tx1"/>
              </a:solidFill>
            </a:endParaRPr>
          </a:p>
          <a:p>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37</a:t>
            </a:fld>
            <a:endParaRPr lang="ru-RU"/>
          </a:p>
        </p:txBody>
      </p:sp>
    </p:spTree>
    <p:extLst>
      <p:ext uri="{BB962C8B-B14F-4D97-AF65-F5344CB8AC3E}">
        <p14:creationId xmlns:p14="http://schemas.microsoft.com/office/powerpoint/2010/main" val="1685823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8</a:t>
            </a:r>
            <a:r>
              <a:rPr lang="ru-RU" dirty="0" smtClean="0"/>
              <a:t>. </a:t>
            </a:r>
            <a:r>
              <a:rPr lang="ru-RU" dirty="0" smtClean="0"/>
              <a:t>РНК тоже имеет отношение к кодированию информации</a:t>
            </a:r>
            <a:endParaRPr lang="en-US" dirty="0"/>
          </a:p>
        </p:txBody>
      </p:sp>
      <p:sp>
        <p:nvSpPr>
          <p:cNvPr id="4" name="Объект 3"/>
          <p:cNvSpPr>
            <a:spLocks noGrp="1"/>
          </p:cNvSpPr>
          <p:nvPr>
            <p:ph idx="1"/>
          </p:nvPr>
        </p:nvSpPr>
        <p:spPr>
          <a:xfrm>
            <a:off x="616285" y="2195512"/>
            <a:ext cx="8229600" cy="4525963"/>
          </a:xfrm>
        </p:spPr>
        <p:txBody>
          <a:bodyPr/>
          <a:lstStyle/>
          <a:p>
            <a:r>
              <a:rPr lang="ru-RU" dirty="0" err="1" smtClean="0">
                <a:solidFill>
                  <a:schemeClr val="bg1">
                    <a:lumMod val="85000"/>
                  </a:schemeClr>
                </a:solidFill>
              </a:rPr>
              <a:t>мРНК</a:t>
            </a:r>
            <a:r>
              <a:rPr lang="ru-RU" dirty="0" smtClean="0">
                <a:solidFill>
                  <a:schemeClr val="bg1">
                    <a:lumMod val="85000"/>
                  </a:schemeClr>
                </a:solidFill>
              </a:rPr>
              <a:t>  копирует кусочек генома на ДНК, содержащего информацию о последовательности белка переносить информацию </a:t>
            </a:r>
          </a:p>
          <a:p>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38</a:t>
            </a:fld>
            <a:endParaRPr lang="ru-RU"/>
          </a:p>
        </p:txBody>
      </p:sp>
    </p:spTree>
    <p:extLst>
      <p:ext uri="{BB962C8B-B14F-4D97-AF65-F5344CB8AC3E}">
        <p14:creationId xmlns:p14="http://schemas.microsoft.com/office/powerpoint/2010/main" val="3886106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90"/>
            <a:ext cx="8229600" cy="1143000"/>
          </a:xfrm>
        </p:spPr>
        <p:txBody>
          <a:bodyPr>
            <a:normAutofit/>
          </a:bodyPr>
          <a:lstStyle/>
          <a:p>
            <a:r>
              <a:rPr lang="ru-RU" dirty="0" smtClean="0"/>
              <a:t>6. РНК отличия от ДНК </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39</a:t>
            </a:fld>
            <a:endParaRPr lang="ru-RU"/>
          </a:p>
        </p:txBody>
      </p:sp>
      <p:pic>
        <p:nvPicPr>
          <p:cNvPr id="5" name="Рисунок 4"/>
          <p:cNvPicPr>
            <a:picLocks noChangeAspect="1"/>
          </p:cNvPicPr>
          <p:nvPr/>
        </p:nvPicPr>
        <p:blipFill>
          <a:blip r:embed="rId2"/>
          <a:stretch>
            <a:fillRect/>
          </a:stretch>
        </p:blipFill>
        <p:spPr>
          <a:xfrm>
            <a:off x="459405" y="1648880"/>
            <a:ext cx="6644065" cy="4890032"/>
          </a:xfrm>
          <a:prstGeom prst="rect">
            <a:avLst/>
          </a:prstGeom>
        </p:spPr>
      </p:pic>
      <p:sp>
        <p:nvSpPr>
          <p:cNvPr id="6" name="TextBox 5"/>
          <p:cNvSpPr txBox="1"/>
          <p:nvPr/>
        </p:nvSpPr>
        <p:spPr>
          <a:xfrm>
            <a:off x="4226355" y="1287746"/>
            <a:ext cx="4902158" cy="830997"/>
          </a:xfrm>
          <a:prstGeom prst="rect">
            <a:avLst/>
          </a:prstGeom>
          <a:noFill/>
        </p:spPr>
        <p:txBody>
          <a:bodyPr wrap="square" rtlCol="0">
            <a:spAutoFit/>
          </a:bodyPr>
          <a:lstStyle/>
          <a:p>
            <a:r>
              <a:rPr lang="ru-RU" sz="2400" dirty="0" err="1" smtClean="0">
                <a:solidFill>
                  <a:srgbClr val="C00000"/>
                </a:solidFill>
              </a:rPr>
              <a:t>Дезокси</a:t>
            </a:r>
            <a:r>
              <a:rPr lang="ru-RU" sz="2400" dirty="0" err="1" smtClean="0"/>
              <a:t>рибоНуклеиновая</a:t>
            </a:r>
            <a:r>
              <a:rPr lang="ru-RU" sz="2400" dirty="0" smtClean="0"/>
              <a:t> </a:t>
            </a:r>
            <a:r>
              <a:rPr lang="ru-RU" sz="2400" dirty="0"/>
              <a:t>К</a:t>
            </a:r>
            <a:r>
              <a:rPr lang="ru-RU" sz="2400" dirty="0" smtClean="0"/>
              <a:t>ислота</a:t>
            </a:r>
          </a:p>
          <a:p>
            <a:r>
              <a:rPr lang="ru-RU" sz="2400" dirty="0" smtClean="0"/>
              <a:t>               </a:t>
            </a:r>
            <a:r>
              <a:rPr lang="ru-RU" sz="2400" b="1" dirty="0" err="1" smtClean="0"/>
              <a:t>РибоНуклеиновая</a:t>
            </a:r>
            <a:r>
              <a:rPr lang="ru-RU" sz="2400" b="1" dirty="0" smtClean="0"/>
              <a:t> Кислота</a:t>
            </a:r>
            <a:endParaRPr lang="ru-RU" sz="2400" b="1" dirty="0"/>
          </a:p>
        </p:txBody>
      </p:sp>
      <p:cxnSp>
        <p:nvCxnSpPr>
          <p:cNvPr id="7" name="Прямая со стрелкой 6"/>
          <p:cNvCxnSpPr/>
          <p:nvPr/>
        </p:nvCxnSpPr>
        <p:spPr>
          <a:xfrm flipH="1">
            <a:off x="5378505" y="1969610"/>
            <a:ext cx="1958655" cy="2265895"/>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2805370" y="1703244"/>
            <a:ext cx="2227490" cy="253226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 записавшихся студентов</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23705735"/>
              </p:ext>
            </p:extLst>
          </p:nvPr>
        </p:nvGraphicFramePr>
        <p:xfrm>
          <a:off x="719024" y="1201510"/>
          <a:ext cx="8077525" cy="4118860"/>
        </p:xfrm>
        <a:graphic>
          <a:graphicData uri="http://schemas.openxmlformats.org/drawingml/2006/table">
            <a:tbl>
              <a:tblPr firstRow="1" bandRow="1">
                <a:tableStyleId>{5C22544A-7EE6-4342-B048-85BDC9FD1C3A}</a:tableStyleId>
              </a:tblPr>
              <a:tblGrid>
                <a:gridCol w="2275359">
                  <a:extLst>
                    <a:ext uri="{9D8B030D-6E8A-4147-A177-3AD203B41FA5}">
                      <a16:colId xmlns:a16="http://schemas.microsoft.com/office/drawing/2014/main" val="2931019645"/>
                    </a:ext>
                  </a:extLst>
                </a:gridCol>
                <a:gridCol w="2901083">
                  <a:extLst>
                    <a:ext uri="{9D8B030D-6E8A-4147-A177-3AD203B41FA5}">
                      <a16:colId xmlns:a16="http://schemas.microsoft.com/office/drawing/2014/main" val="3872282941"/>
                    </a:ext>
                  </a:extLst>
                </a:gridCol>
                <a:gridCol w="2901083">
                  <a:extLst>
                    <a:ext uri="{9D8B030D-6E8A-4147-A177-3AD203B41FA5}">
                      <a16:colId xmlns:a16="http://schemas.microsoft.com/office/drawing/2014/main" val="2644021191"/>
                    </a:ext>
                  </a:extLst>
                </a:gridCol>
              </a:tblGrid>
              <a:tr h="1012502">
                <a:tc>
                  <a:txBody>
                    <a:bodyPr/>
                    <a:lstStyle/>
                    <a:p>
                      <a:pPr algn="ctr" fontAlgn="t"/>
                      <a:r>
                        <a:rPr lang="ru-RU" sz="3200" u="none" strike="noStrike" dirty="0">
                          <a:effectLst/>
                          <a:latin typeface="+mn-lt"/>
                        </a:rPr>
                        <a:t>год обучения</a:t>
                      </a:r>
                      <a:endParaRPr lang="ru-RU" sz="3200" b="0" i="0" u="none" strike="noStrike" dirty="0">
                        <a:solidFill>
                          <a:srgbClr val="333333"/>
                        </a:solidFill>
                        <a:effectLst/>
                        <a:latin typeface="+mn-lt"/>
                      </a:endParaRPr>
                    </a:p>
                  </a:txBody>
                  <a:tcPr marL="9525" marR="9525" marT="9525" marB="0"/>
                </a:tc>
                <a:tc>
                  <a:txBody>
                    <a:bodyPr/>
                    <a:lstStyle/>
                    <a:p>
                      <a:pPr algn="ctr" fontAlgn="b"/>
                      <a:r>
                        <a:rPr lang="ru-RU" sz="3200" b="0" i="0" u="none" strike="noStrike" dirty="0" smtClean="0">
                          <a:solidFill>
                            <a:schemeClr val="bg1"/>
                          </a:solidFill>
                          <a:effectLst/>
                          <a:latin typeface="+mn-lt"/>
                        </a:rPr>
                        <a:t>Число записавшихся</a:t>
                      </a:r>
                      <a:endParaRPr lang="en-US" sz="3200" b="0" i="0" u="none" strike="noStrike" dirty="0">
                        <a:solidFill>
                          <a:schemeClr val="bg1"/>
                        </a:solidFill>
                        <a:effectLst/>
                        <a:latin typeface="+mn-lt"/>
                      </a:endParaRPr>
                    </a:p>
                  </a:txBody>
                  <a:tcPr marL="9525" marR="9525" marT="9525" marB="0" anchor="b"/>
                </a:tc>
                <a:tc>
                  <a:txBody>
                    <a:bodyPr/>
                    <a:lstStyle/>
                    <a:p>
                      <a:pPr algn="ctr" fontAlgn="b"/>
                      <a:r>
                        <a:rPr lang="ru-RU" sz="3200" b="0" i="0" u="none" strike="noStrike" dirty="0" smtClean="0">
                          <a:solidFill>
                            <a:schemeClr val="bg1"/>
                          </a:solidFill>
                          <a:effectLst/>
                          <a:latin typeface="+mn-lt"/>
                        </a:rPr>
                        <a:t>Ф-ты с </a:t>
                      </a:r>
                      <a:r>
                        <a:rPr lang="en-US" sz="3200" b="0" i="0" u="none" strike="noStrike" dirty="0" smtClean="0">
                          <a:solidFill>
                            <a:schemeClr val="bg1"/>
                          </a:solidFill>
                          <a:effectLst/>
                          <a:latin typeface="+mn-lt"/>
                        </a:rPr>
                        <a:t>&gt;=</a:t>
                      </a:r>
                      <a:r>
                        <a:rPr lang="en-US" sz="3200" b="0" i="0" u="none" strike="noStrike" baseline="0" dirty="0" smtClean="0">
                          <a:solidFill>
                            <a:schemeClr val="bg1"/>
                          </a:solidFill>
                          <a:effectLst/>
                          <a:latin typeface="+mn-lt"/>
                        </a:rPr>
                        <a:t> 3 </a:t>
                      </a:r>
                      <a:r>
                        <a:rPr lang="ru-RU" sz="3200" b="0" i="0" u="none" strike="noStrike" baseline="0" dirty="0" smtClean="0">
                          <a:solidFill>
                            <a:schemeClr val="bg1"/>
                          </a:solidFill>
                          <a:effectLst/>
                          <a:latin typeface="+mn-lt"/>
                        </a:rPr>
                        <a:t>студентами</a:t>
                      </a:r>
                      <a:endParaRPr lang="en-US" sz="32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3088811410"/>
                  </a:ext>
                </a:extLst>
              </a:tr>
              <a:tr h="370840">
                <a:tc>
                  <a:txBody>
                    <a:bodyPr/>
                    <a:lstStyle/>
                    <a:p>
                      <a:pPr algn="ctr" fontAlgn="b"/>
                      <a:r>
                        <a:rPr lang="en-US" sz="3200" u="none" strike="noStrike" dirty="0">
                          <a:effectLst/>
                          <a:latin typeface="+mn-lt"/>
                        </a:rPr>
                        <a:t>1</a:t>
                      </a:r>
                      <a:endParaRPr lang="en-US" sz="3200" b="0" i="0" u="none" strike="noStrike" dirty="0">
                        <a:solidFill>
                          <a:srgbClr val="000000"/>
                        </a:solidFill>
                        <a:effectLst/>
                        <a:latin typeface="+mn-lt"/>
                      </a:endParaRPr>
                    </a:p>
                  </a:txBody>
                  <a:tcPr marL="9525" marR="9525" marT="9525" marB="0" anchor="b"/>
                </a:tc>
                <a:tc>
                  <a:txBody>
                    <a:bodyPr/>
                    <a:lstStyle/>
                    <a:p>
                      <a:pPr algn="ctr" fontAlgn="b"/>
                      <a:r>
                        <a:rPr lang="en-US" sz="3200" u="none" strike="noStrike" dirty="0">
                          <a:effectLst/>
                          <a:latin typeface="+mn-lt"/>
                        </a:rPr>
                        <a:t>38</a:t>
                      </a:r>
                      <a:endParaRPr lang="en-US" sz="3200" b="0" i="0" u="none" strike="noStrike" dirty="0">
                        <a:solidFill>
                          <a:srgbClr val="000000"/>
                        </a:solidFill>
                        <a:effectLst/>
                        <a:latin typeface="+mn-lt"/>
                      </a:endParaRPr>
                    </a:p>
                  </a:txBody>
                  <a:tcPr marL="9525" marR="9525" marT="9525" marB="0" anchor="b">
                    <a:solidFill>
                      <a:srgbClr val="92D050"/>
                    </a:solidFill>
                  </a:tcPr>
                </a:tc>
                <a:tc>
                  <a:txBody>
                    <a:bodyPr/>
                    <a:lstStyle/>
                    <a:p>
                      <a:pPr algn="ctr" fontAlgn="b"/>
                      <a:r>
                        <a:rPr lang="ru-RU" sz="3200" b="0" i="0" u="none" strike="noStrike" dirty="0" smtClean="0">
                          <a:solidFill>
                            <a:srgbClr val="000000"/>
                          </a:solidFill>
                          <a:effectLst/>
                          <a:latin typeface="+mn-lt"/>
                        </a:rPr>
                        <a:t>Биофак,</a:t>
                      </a:r>
                      <a:r>
                        <a:rPr lang="ru-RU" sz="3200" b="0" i="0" u="none" strike="noStrike" baseline="0" dirty="0" smtClean="0">
                          <a:solidFill>
                            <a:srgbClr val="000000"/>
                          </a:solidFill>
                          <a:effectLst/>
                          <a:latin typeface="+mn-lt"/>
                        </a:rPr>
                        <a:t> </a:t>
                      </a:r>
                      <a:r>
                        <a:rPr lang="ru-RU" sz="3200" b="0" i="0" u="none" strike="noStrike" baseline="0" dirty="0" err="1" smtClean="0">
                          <a:solidFill>
                            <a:srgbClr val="000000"/>
                          </a:solidFill>
                          <a:effectLst/>
                          <a:latin typeface="+mn-lt"/>
                        </a:rPr>
                        <a:t>биотех</a:t>
                      </a:r>
                      <a:r>
                        <a:rPr lang="ru-RU" sz="3200" b="0" i="0" u="none" strike="noStrike" baseline="0" dirty="0" smtClean="0">
                          <a:solidFill>
                            <a:srgbClr val="000000"/>
                          </a:solidFill>
                          <a:effectLst/>
                          <a:latin typeface="+mn-lt"/>
                        </a:rPr>
                        <a:t> </a:t>
                      </a:r>
                      <a:endParaRPr lang="en-US" sz="3200" b="0" i="0" u="none" strike="noStrike" dirty="0">
                        <a:solidFill>
                          <a:srgbClr val="000000"/>
                        </a:solidFill>
                        <a:effectLst/>
                        <a:latin typeface="+mn-lt"/>
                      </a:endParaRPr>
                    </a:p>
                  </a:txBody>
                  <a:tcPr marL="9525" marR="9525" marT="9525" marB="0" anchor="b">
                    <a:solidFill>
                      <a:srgbClr val="92D050"/>
                    </a:solidFill>
                  </a:tcPr>
                </a:tc>
                <a:extLst>
                  <a:ext uri="{0D108BD9-81ED-4DB2-BD59-A6C34878D82A}">
                    <a16:rowId xmlns:a16="http://schemas.microsoft.com/office/drawing/2014/main" val="434214564"/>
                  </a:ext>
                </a:extLst>
              </a:tr>
              <a:tr h="370840">
                <a:tc>
                  <a:txBody>
                    <a:bodyPr/>
                    <a:lstStyle/>
                    <a:p>
                      <a:pPr algn="ctr" fontAlgn="b"/>
                      <a:r>
                        <a:rPr lang="en-US" sz="3200" u="none" strike="noStrike" dirty="0">
                          <a:effectLst/>
                          <a:latin typeface="+mn-lt"/>
                        </a:rPr>
                        <a:t>2</a:t>
                      </a:r>
                      <a:endParaRPr lang="en-US" sz="3200" b="0" i="0" u="none" strike="noStrike" dirty="0">
                        <a:solidFill>
                          <a:srgbClr val="000000"/>
                        </a:solidFill>
                        <a:effectLst/>
                        <a:latin typeface="+mn-lt"/>
                      </a:endParaRPr>
                    </a:p>
                  </a:txBody>
                  <a:tcPr marL="9525" marR="9525" marT="9525" marB="0" anchor="b"/>
                </a:tc>
                <a:tc>
                  <a:txBody>
                    <a:bodyPr/>
                    <a:lstStyle/>
                    <a:p>
                      <a:pPr algn="ctr" fontAlgn="b"/>
                      <a:r>
                        <a:rPr lang="en-US" sz="3200" u="none" strike="noStrike" dirty="0">
                          <a:effectLst/>
                          <a:latin typeface="+mn-lt"/>
                        </a:rPr>
                        <a:t>5</a:t>
                      </a:r>
                      <a:endParaRPr lang="en-US" sz="3200" b="0" i="0" u="none" strike="noStrike" dirty="0">
                        <a:solidFill>
                          <a:srgbClr val="000000"/>
                        </a:solidFill>
                        <a:effectLst/>
                        <a:latin typeface="+mn-lt"/>
                      </a:endParaRPr>
                    </a:p>
                  </a:txBody>
                  <a:tcPr marL="9525" marR="9525" marT="9525" marB="0" anchor="b"/>
                </a:tc>
                <a:tc>
                  <a:txBody>
                    <a:bodyPr/>
                    <a:lstStyle/>
                    <a:p>
                      <a:pPr algn="ctr" fontAlgn="b"/>
                      <a:endParaRPr lang="en-US" sz="3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94739631"/>
                  </a:ext>
                </a:extLst>
              </a:tr>
              <a:tr h="370840">
                <a:tc>
                  <a:txBody>
                    <a:bodyPr/>
                    <a:lstStyle/>
                    <a:p>
                      <a:pPr algn="ctr" fontAlgn="b"/>
                      <a:r>
                        <a:rPr lang="en-US" sz="3200" u="none" strike="noStrike" dirty="0">
                          <a:effectLst/>
                          <a:latin typeface="+mn-lt"/>
                        </a:rPr>
                        <a:t>3</a:t>
                      </a:r>
                      <a:endParaRPr lang="en-US" sz="3200" b="0" i="0" u="none" strike="noStrike" dirty="0">
                        <a:solidFill>
                          <a:srgbClr val="000000"/>
                        </a:solidFill>
                        <a:effectLst/>
                        <a:latin typeface="+mn-lt"/>
                      </a:endParaRPr>
                    </a:p>
                  </a:txBody>
                  <a:tcPr marL="9525" marR="9525" marT="9525" marB="0" anchor="b"/>
                </a:tc>
                <a:tc>
                  <a:txBody>
                    <a:bodyPr/>
                    <a:lstStyle/>
                    <a:p>
                      <a:pPr algn="ctr" fontAlgn="b"/>
                      <a:r>
                        <a:rPr lang="en-US" sz="3200" u="none" strike="noStrike" dirty="0">
                          <a:effectLst/>
                          <a:latin typeface="+mn-lt"/>
                        </a:rPr>
                        <a:t>4</a:t>
                      </a:r>
                      <a:endParaRPr lang="en-US" sz="3200" b="0" i="0" u="none" strike="noStrike" dirty="0">
                        <a:solidFill>
                          <a:srgbClr val="000000"/>
                        </a:solidFill>
                        <a:effectLst/>
                        <a:latin typeface="+mn-lt"/>
                      </a:endParaRPr>
                    </a:p>
                  </a:txBody>
                  <a:tcPr marL="9525" marR="9525" marT="9525" marB="0" anchor="b"/>
                </a:tc>
                <a:tc>
                  <a:txBody>
                    <a:bodyPr/>
                    <a:lstStyle/>
                    <a:p>
                      <a:pPr algn="ctr" fontAlgn="b"/>
                      <a:endParaRPr lang="en-US" sz="3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81679376"/>
                  </a:ext>
                </a:extLst>
              </a:tr>
              <a:tr h="1117538">
                <a:tc>
                  <a:txBody>
                    <a:bodyPr/>
                    <a:lstStyle/>
                    <a:p>
                      <a:pPr algn="ctr" fontAlgn="t"/>
                      <a:r>
                        <a:rPr lang="en-US" sz="3200" b="0" i="0" u="none" strike="noStrike" dirty="0" smtClean="0">
                          <a:solidFill>
                            <a:srgbClr val="333333"/>
                          </a:solidFill>
                          <a:effectLst/>
                          <a:latin typeface="+mn-lt"/>
                        </a:rPr>
                        <a:t>4</a:t>
                      </a:r>
                      <a:endParaRPr lang="ru-RU" sz="3200" b="0" i="0" u="none" strike="noStrike" dirty="0">
                        <a:solidFill>
                          <a:srgbClr val="333333"/>
                        </a:solidFill>
                        <a:effectLst/>
                        <a:latin typeface="+mn-lt"/>
                      </a:endParaRPr>
                    </a:p>
                  </a:txBody>
                  <a:tcPr marL="9525" marR="9525" marT="9525" marB="0"/>
                </a:tc>
                <a:tc>
                  <a:txBody>
                    <a:bodyPr/>
                    <a:lstStyle/>
                    <a:p>
                      <a:pPr algn="ctr" fontAlgn="b"/>
                      <a:r>
                        <a:rPr lang="en-US" sz="3200" b="0" i="0" u="none" strike="noStrike" dirty="0" smtClean="0">
                          <a:solidFill>
                            <a:srgbClr val="000000"/>
                          </a:solidFill>
                          <a:effectLst/>
                          <a:latin typeface="+mn-lt"/>
                        </a:rPr>
                        <a:t>23</a:t>
                      </a:r>
                      <a:endParaRPr lang="en-US" sz="3200" b="0" i="0" u="none" strike="noStrike" dirty="0">
                        <a:solidFill>
                          <a:srgbClr val="000000"/>
                        </a:solidFill>
                        <a:effectLst/>
                        <a:latin typeface="+mn-lt"/>
                      </a:endParaRPr>
                    </a:p>
                  </a:txBody>
                  <a:tcPr marL="9525" marR="9525" marT="9525" marB="0">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3200" b="0" i="0" u="none" strike="noStrike" dirty="0" smtClean="0">
                          <a:solidFill>
                            <a:srgbClr val="000000"/>
                          </a:solidFill>
                          <a:effectLst/>
                          <a:latin typeface="+mn-lt"/>
                        </a:rPr>
                        <a:t>Биофак,</a:t>
                      </a:r>
                      <a:r>
                        <a:rPr lang="ru-RU" sz="3200" b="0" i="0" u="none" strike="noStrike" baseline="0" dirty="0" smtClean="0">
                          <a:solidFill>
                            <a:srgbClr val="000000"/>
                          </a:solidFill>
                          <a:effectLst/>
                          <a:latin typeface="+mn-lt"/>
                        </a:rPr>
                        <a:t> почв, </a:t>
                      </a:r>
                      <a:r>
                        <a:rPr lang="ru-RU" sz="3200" b="0" i="0" u="none" strike="noStrike" baseline="0" dirty="0" err="1" smtClean="0">
                          <a:solidFill>
                            <a:srgbClr val="000000"/>
                          </a:solidFill>
                          <a:effectLst/>
                          <a:latin typeface="+mn-lt"/>
                        </a:rPr>
                        <a:t>вмик</a:t>
                      </a:r>
                      <a:r>
                        <a:rPr lang="ru-RU" sz="3200" b="0" i="0" u="none" strike="noStrike" baseline="0" dirty="0" smtClean="0">
                          <a:solidFill>
                            <a:srgbClr val="000000"/>
                          </a:solidFill>
                          <a:effectLst/>
                          <a:latin typeface="+mn-lt"/>
                        </a:rPr>
                        <a:t>, </a:t>
                      </a:r>
                      <a:r>
                        <a:rPr lang="ru-RU" sz="3200" b="0" i="0" u="none" strike="noStrike" baseline="0" dirty="0" err="1" smtClean="0">
                          <a:solidFill>
                            <a:srgbClr val="000000"/>
                          </a:solidFill>
                          <a:effectLst/>
                          <a:latin typeface="+mn-lt"/>
                        </a:rPr>
                        <a:t>мехм</a:t>
                      </a:r>
                      <a:endParaRPr lang="en-US" sz="3200" b="0" i="0" u="none" strike="noStrike" dirty="0">
                        <a:solidFill>
                          <a:srgbClr val="000000"/>
                        </a:solidFill>
                        <a:effectLst/>
                        <a:latin typeface="+mn-lt"/>
                      </a:endParaRPr>
                    </a:p>
                  </a:txBody>
                  <a:tcPr marL="9525" marR="9525" marT="9525" marB="0">
                    <a:solidFill>
                      <a:schemeClr val="accent6">
                        <a:lumMod val="60000"/>
                        <a:lumOff val="40000"/>
                      </a:schemeClr>
                    </a:solidFill>
                  </a:tcPr>
                </a:tc>
                <a:extLst>
                  <a:ext uri="{0D108BD9-81ED-4DB2-BD59-A6C34878D82A}">
                    <a16:rowId xmlns:a16="http://schemas.microsoft.com/office/drawing/2014/main" val="2216936765"/>
                  </a:ext>
                </a:extLst>
              </a:tr>
              <a:tr h="370840">
                <a:tc>
                  <a:txBody>
                    <a:bodyPr/>
                    <a:lstStyle/>
                    <a:p>
                      <a:pPr algn="ctr" fontAlgn="b"/>
                      <a:r>
                        <a:rPr lang="ru-RU" sz="3200" b="0" i="0" u="none" strike="noStrike" dirty="0" smtClean="0">
                          <a:solidFill>
                            <a:srgbClr val="000000"/>
                          </a:solidFill>
                          <a:effectLst/>
                          <a:latin typeface="+mn-lt"/>
                        </a:rPr>
                        <a:t>Всего</a:t>
                      </a:r>
                    </a:p>
                  </a:txBody>
                  <a:tcPr marL="9525" marR="9525" marT="9525" marB="0" anchor="b"/>
                </a:tc>
                <a:tc>
                  <a:txBody>
                    <a:bodyPr/>
                    <a:lstStyle/>
                    <a:p>
                      <a:pPr algn="ctr" fontAlgn="b"/>
                      <a:r>
                        <a:rPr lang="ru-RU" sz="3200" b="0" i="0" u="none" strike="noStrike" dirty="0" smtClean="0">
                          <a:solidFill>
                            <a:srgbClr val="000000"/>
                          </a:solidFill>
                          <a:effectLst/>
                          <a:latin typeface="+mn-lt"/>
                        </a:rPr>
                        <a:t>70</a:t>
                      </a:r>
                      <a:endParaRPr lang="en-US" sz="3200" b="0" i="0" u="none" strike="noStrike" dirty="0">
                        <a:solidFill>
                          <a:srgbClr val="000000"/>
                        </a:solidFill>
                        <a:effectLst/>
                        <a:latin typeface="+mn-lt"/>
                      </a:endParaRPr>
                    </a:p>
                  </a:txBody>
                  <a:tcPr marL="9525" marR="9525" marT="9525" marB="0"/>
                </a:tc>
                <a:tc>
                  <a:txBody>
                    <a:bodyPr/>
                    <a:lstStyle/>
                    <a:p>
                      <a:pPr algn="ctr" fontAlgn="b"/>
                      <a:endParaRPr lang="en-US" sz="3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051843875"/>
                  </a:ext>
                </a:extLst>
              </a:tr>
            </a:tbl>
          </a:graphicData>
        </a:graphic>
      </p:graphicFrame>
      <p:sp>
        <p:nvSpPr>
          <p:cNvPr id="6" name="TextBox 5"/>
          <p:cNvSpPr txBox="1"/>
          <p:nvPr/>
        </p:nvSpPr>
        <p:spPr>
          <a:xfrm>
            <a:off x="3294725" y="6247242"/>
            <a:ext cx="2182008" cy="369332"/>
          </a:xfrm>
          <a:prstGeom prst="rect">
            <a:avLst/>
          </a:prstGeom>
          <a:noFill/>
        </p:spPr>
        <p:txBody>
          <a:bodyPr wrap="none" rtlCol="0">
            <a:spAutoFit/>
          </a:bodyPr>
          <a:lstStyle/>
          <a:p>
            <a:r>
              <a:rPr lang="ru-RU" dirty="0" smtClean="0"/>
              <a:t>Ну и ну! ПОЕХАЛИ)))</a:t>
            </a:r>
            <a:endParaRPr lang="en-US" dirty="0"/>
          </a:p>
        </p:txBody>
      </p:sp>
    </p:spTree>
    <p:extLst>
      <p:ext uri="{BB962C8B-B14F-4D97-AF65-F5344CB8AC3E}">
        <p14:creationId xmlns:p14="http://schemas.microsoft.com/office/powerpoint/2010/main" val="288681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Формулы по биохимии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269" y="671703"/>
            <a:ext cx="1924050" cy="1800225"/>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4"/>
          <p:cNvSpPr>
            <a:spLocks noGrp="1"/>
          </p:cNvSpPr>
          <p:nvPr>
            <p:ph type="title"/>
          </p:nvPr>
        </p:nvSpPr>
        <p:spPr>
          <a:xfrm>
            <a:off x="150695" y="-86333"/>
            <a:ext cx="8229600" cy="774563"/>
          </a:xfrm>
        </p:spPr>
        <p:txBody>
          <a:bodyPr>
            <a:normAutofit/>
          </a:bodyPr>
          <a:lstStyle/>
          <a:p>
            <a:r>
              <a:rPr lang="ru-RU" dirty="0" err="1"/>
              <a:t>Урацил</a:t>
            </a:r>
            <a:r>
              <a:rPr lang="ru-RU" dirty="0"/>
              <a:t> вместо  </a:t>
            </a:r>
            <a:r>
              <a:rPr lang="ru-RU" dirty="0" err="1"/>
              <a:t>тимина</a:t>
            </a:r>
            <a:endParaRPr lang="ru-RU" dirty="0">
              <a:solidFill>
                <a:srgbClr val="7030A0"/>
              </a:solidFill>
            </a:endParaRPr>
          </a:p>
        </p:txBody>
      </p:sp>
      <p:sp>
        <p:nvSpPr>
          <p:cNvPr id="2" name="Номер слайда 1"/>
          <p:cNvSpPr>
            <a:spLocks noGrp="1"/>
          </p:cNvSpPr>
          <p:nvPr>
            <p:ph type="sldNum" sz="quarter" idx="12"/>
          </p:nvPr>
        </p:nvSpPr>
        <p:spPr/>
        <p:txBody>
          <a:bodyPr/>
          <a:lstStyle/>
          <a:p>
            <a:fld id="{51B0424B-BA00-4C1D-946A-CCF19F3E8C64}" type="slidenum">
              <a:rPr lang="ru-RU" smtClean="0"/>
              <a:pPr/>
              <a:t>40</a:t>
            </a:fld>
            <a:endParaRPr lang="ru-RU"/>
          </a:p>
        </p:txBody>
      </p:sp>
      <p:grpSp>
        <p:nvGrpSpPr>
          <p:cNvPr id="14" name="Группа 13"/>
          <p:cNvGrpSpPr/>
          <p:nvPr/>
        </p:nvGrpSpPr>
        <p:grpSpPr>
          <a:xfrm>
            <a:off x="143992" y="671703"/>
            <a:ext cx="8491202" cy="6022726"/>
            <a:chOff x="413288" y="135118"/>
            <a:chExt cx="8707434" cy="6227918"/>
          </a:xfrm>
        </p:grpSpPr>
        <p:pic>
          <p:nvPicPr>
            <p:cNvPr id="2050" name="Picture 2" descr="https://upload.wikimedia.org/wikipedia/commons/thumb/3/38/RNA_polinukleotido.PNG/250px-RNA_polinukleotid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88" y="135118"/>
              <a:ext cx="5415105" cy="604325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5"/>
            <a:srcRect t="51482" b="1266"/>
            <a:stretch/>
          </p:blipFill>
          <p:spPr>
            <a:xfrm>
              <a:off x="6752600" y="2622561"/>
              <a:ext cx="2276475" cy="1786873"/>
            </a:xfrm>
            <a:prstGeom prst="rect">
              <a:avLst/>
            </a:prstGeom>
          </p:spPr>
        </p:pic>
        <p:cxnSp>
          <p:nvCxnSpPr>
            <p:cNvPr id="8" name="Прямая со стрелкой 7"/>
            <p:cNvCxnSpPr/>
            <p:nvPr/>
          </p:nvCxnSpPr>
          <p:spPr>
            <a:xfrm flipH="1">
              <a:off x="3508583" y="3156748"/>
              <a:ext cx="4037879" cy="152955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4617605" y="1989220"/>
              <a:ext cx="2041715" cy="1113919"/>
            </a:xfrm>
            <a:prstGeom prst="rect">
              <a:avLst/>
            </a:prstGeom>
            <a:noFill/>
          </p:spPr>
          <p:txBody>
            <a:bodyPr wrap="square" rtlCol="0">
              <a:spAutoFit/>
            </a:bodyPr>
            <a:lstStyle/>
            <a:p>
              <a:pPr>
                <a:lnSpc>
                  <a:spcPct val="80000"/>
                </a:lnSpc>
              </a:pPr>
              <a:r>
                <a:rPr lang="en-US" sz="4000" dirty="0" smtClean="0"/>
                <a:t>U </a:t>
              </a:r>
              <a:r>
                <a:rPr lang="ru-RU" sz="2800" dirty="0" err="1" smtClean="0"/>
                <a:t>урацил</a:t>
              </a:r>
              <a:endParaRPr lang="en-US" sz="2800" dirty="0" smtClean="0"/>
            </a:p>
            <a:p>
              <a:pPr>
                <a:lnSpc>
                  <a:spcPct val="80000"/>
                </a:lnSpc>
              </a:pPr>
              <a:r>
                <a:rPr lang="ru-RU" sz="2800" dirty="0" smtClean="0"/>
                <a:t>вместо</a:t>
              </a:r>
              <a:r>
                <a:rPr lang="ru-RU" dirty="0" smtClean="0"/>
                <a:t> </a:t>
              </a:r>
              <a:r>
                <a:rPr lang="en-US" sz="4000" dirty="0" smtClean="0">
                  <a:solidFill>
                    <a:prstClr val="black"/>
                  </a:solidFill>
                </a:rPr>
                <a:t>T </a:t>
              </a:r>
              <a:r>
                <a:rPr lang="en-US" dirty="0" smtClean="0"/>
                <a:t> </a:t>
              </a:r>
              <a:endParaRPr lang="ru-RU" dirty="0"/>
            </a:p>
          </p:txBody>
        </p:sp>
        <p:cxnSp>
          <p:nvCxnSpPr>
            <p:cNvPr id="6" name="Прямая со стрелкой 5"/>
            <p:cNvCxnSpPr/>
            <p:nvPr/>
          </p:nvCxnSpPr>
          <p:spPr>
            <a:xfrm>
              <a:off x="6441307" y="564786"/>
              <a:ext cx="1105154" cy="256260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4389158" y="4790820"/>
              <a:ext cx="4731564" cy="1572216"/>
            </a:xfrm>
            <a:prstGeom prst="rect">
              <a:avLst/>
            </a:prstGeom>
            <a:noFill/>
          </p:spPr>
          <p:txBody>
            <a:bodyPr wrap="square" rtlCol="0">
              <a:spAutoFit/>
            </a:bodyPr>
            <a:lstStyle/>
            <a:p>
              <a:pPr>
                <a:lnSpc>
                  <a:spcPct val="80000"/>
                </a:lnSpc>
              </a:pPr>
              <a:r>
                <a:rPr lang="en-US" sz="4000" dirty="0" smtClean="0"/>
                <a:t>U: </a:t>
              </a:r>
              <a:r>
                <a:rPr lang="ru-RU" sz="2800" dirty="0" smtClean="0"/>
                <a:t>атомы участвующие в образовании водородных связей те же, что у </a:t>
              </a:r>
              <a:r>
                <a:rPr lang="en-US" sz="4000" dirty="0" smtClean="0">
                  <a:solidFill>
                    <a:prstClr val="black"/>
                  </a:solidFill>
                </a:rPr>
                <a:t>T</a:t>
              </a:r>
              <a:r>
                <a:rPr lang="en-US" sz="4800" dirty="0" smtClean="0">
                  <a:solidFill>
                    <a:prstClr val="black"/>
                  </a:solidFill>
                </a:rPr>
                <a:t> </a:t>
              </a:r>
              <a:r>
                <a:rPr lang="en-US" sz="2400" dirty="0" smtClean="0"/>
                <a:t> </a:t>
              </a:r>
              <a:r>
                <a:rPr lang="ru-RU" sz="2400" dirty="0" smtClean="0"/>
                <a:t>!!!</a:t>
              </a:r>
              <a:endParaRPr lang="ru-RU" sz="2400" dirty="0"/>
            </a:p>
          </p:txBody>
        </p:sp>
      </p:grpSp>
      <p:sp>
        <p:nvSpPr>
          <p:cNvPr id="7" name="TextBox 6"/>
          <p:cNvSpPr txBox="1"/>
          <p:nvPr/>
        </p:nvSpPr>
        <p:spPr>
          <a:xfrm>
            <a:off x="4620480" y="4583905"/>
            <a:ext cx="486030" cy="646331"/>
          </a:xfrm>
          <a:prstGeom prst="rect">
            <a:avLst/>
          </a:prstGeom>
          <a:noFill/>
        </p:spPr>
        <p:txBody>
          <a:bodyPr wrap="none" rtlCol="0">
            <a:spAutoFit/>
          </a:bodyPr>
          <a:lstStyle/>
          <a:p>
            <a:r>
              <a:rPr lang="en-US" sz="3600" b="1" dirty="0">
                <a:solidFill>
                  <a:srgbClr val="FFC000"/>
                </a:solidFill>
              </a:rPr>
              <a:t>U</a:t>
            </a:r>
            <a:endParaRPr lang="en-US" b="1" dirty="0">
              <a:solidFill>
                <a:srgbClr val="FFC000"/>
              </a:solidFill>
            </a:endParaRPr>
          </a:p>
        </p:txBody>
      </p:sp>
      <p:sp>
        <p:nvSpPr>
          <p:cNvPr id="3" name="Овал 2"/>
          <p:cNvSpPr/>
          <p:nvPr/>
        </p:nvSpPr>
        <p:spPr>
          <a:xfrm rot="19430868">
            <a:off x="7346689" y="2732806"/>
            <a:ext cx="799185" cy="1658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35437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ru-RU" sz="3200" b="1" dirty="0"/>
              <a:t>Все возможные комплементарные двойные цепочки из ДНК и </a:t>
            </a:r>
            <a:r>
              <a:rPr lang="ru-RU" sz="3200" b="1" dirty="0" smtClean="0"/>
              <a:t>РНК образуются в клетках</a:t>
            </a:r>
            <a:endParaRPr lang="en-US" sz="3200" b="1" dirty="0"/>
          </a:p>
        </p:txBody>
      </p:sp>
      <p:sp>
        <p:nvSpPr>
          <p:cNvPr id="9" name="Объект 8"/>
          <p:cNvSpPr>
            <a:spLocks noGrp="1"/>
          </p:cNvSpPr>
          <p:nvPr>
            <p:ph idx="1"/>
          </p:nvPr>
        </p:nvSpPr>
        <p:spPr>
          <a:xfrm>
            <a:off x="616286" y="2814520"/>
            <a:ext cx="8229600" cy="1878284"/>
          </a:xfrm>
        </p:spPr>
        <p:txBody>
          <a:bodyPr/>
          <a:lstStyle/>
          <a:p>
            <a:r>
              <a:rPr lang="ru-RU" dirty="0" smtClean="0"/>
              <a:t>ДНК-ДНК = </a:t>
            </a:r>
            <a:r>
              <a:rPr lang="en-US" dirty="0" smtClean="0"/>
              <a:t>dsDNA</a:t>
            </a:r>
          </a:p>
          <a:p>
            <a:r>
              <a:rPr lang="ru-RU" dirty="0" smtClean="0"/>
              <a:t>ДНК-РНК </a:t>
            </a:r>
            <a:r>
              <a:rPr lang="ru-RU" dirty="0" smtClean="0"/>
              <a:t>гибриды </a:t>
            </a:r>
          </a:p>
          <a:p>
            <a:r>
              <a:rPr lang="ru-RU" dirty="0" smtClean="0"/>
              <a:t>РНК-РНК</a:t>
            </a:r>
            <a:r>
              <a:rPr lang="en-US" dirty="0" smtClean="0"/>
              <a:t> </a:t>
            </a:r>
            <a:r>
              <a:rPr lang="ru-RU" dirty="0"/>
              <a:t>= </a:t>
            </a:r>
            <a:r>
              <a:rPr lang="en-US" dirty="0" smtClean="0"/>
              <a:t>dsRNA</a:t>
            </a:r>
            <a:endParaRPr lang="ru-RU" dirty="0" smtClean="0"/>
          </a:p>
        </p:txBody>
      </p:sp>
      <p:sp>
        <p:nvSpPr>
          <p:cNvPr id="7" name="Номер слайда 6"/>
          <p:cNvSpPr>
            <a:spLocks noGrp="1"/>
          </p:cNvSpPr>
          <p:nvPr>
            <p:ph type="sldNum" sz="quarter" idx="12"/>
          </p:nvPr>
        </p:nvSpPr>
        <p:spPr/>
        <p:txBody>
          <a:bodyPr/>
          <a:lstStyle/>
          <a:p>
            <a:fld id="{51B0424B-BA00-4C1D-946A-CCF19F3E8C64}" type="slidenum">
              <a:rPr lang="ru-RU" smtClean="0"/>
              <a:pPr/>
              <a:t>41</a:t>
            </a:fld>
            <a:endParaRPr lang="ru-RU"/>
          </a:p>
        </p:txBody>
      </p:sp>
      <p:sp>
        <p:nvSpPr>
          <p:cNvPr id="10" name="Прямоугольник 9"/>
          <p:cNvSpPr/>
          <p:nvPr/>
        </p:nvSpPr>
        <p:spPr>
          <a:xfrm>
            <a:off x="616286" y="1555457"/>
            <a:ext cx="7949834" cy="923330"/>
          </a:xfrm>
          <a:prstGeom prst="rect">
            <a:avLst/>
          </a:prstGeom>
        </p:spPr>
        <p:txBody>
          <a:bodyPr wrap="square">
            <a:spAutoFit/>
          </a:bodyPr>
          <a:lstStyle/>
          <a:p>
            <a:r>
              <a:rPr lang="ru-RU" dirty="0" smtClean="0"/>
              <a:t>Потому, что </a:t>
            </a:r>
            <a:r>
              <a:rPr lang="ru-RU" dirty="0" err="1" smtClean="0"/>
              <a:t>урацил</a:t>
            </a:r>
            <a:r>
              <a:rPr lang="ru-RU" dirty="0" smtClean="0"/>
              <a:t> </a:t>
            </a:r>
            <a:r>
              <a:rPr lang="ru-RU" dirty="0"/>
              <a:t>сохраняет способность образовывать две водородные связи с </a:t>
            </a:r>
            <a:r>
              <a:rPr lang="ru-RU" dirty="0" err="1"/>
              <a:t>аденином</a:t>
            </a:r>
            <a:r>
              <a:rPr lang="ru-RU" dirty="0"/>
              <a:t>, так как </a:t>
            </a:r>
            <a:r>
              <a:rPr lang="ru-RU" dirty="0" err="1"/>
              <a:t>отсутсвующая</a:t>
            </a:r>
            <a:r>
              <a:rPr lang="ru-RU" dirty="0"/>
              <a:t> у него </a:t>
            </a:r>
            <a:r>
              <a:rPr lang="uk-UA" dirty="0"/>
              <a:t>С</a:t>
            </a:r>
            <a:r>
              <a:rPr lang="en-US" dirty="0"/>
              <a:t>H3 </a:t>
            </a:r>
            <a:r>
              <a:rPr lang="ru-RU" dirty="0"/>
              <a:t>группа (</a:t>
            </a:r>
            <a:r>
              <a:rPr lang="ru-RU" dirty="0" err="1"/>
              <a:t>метильная</a:t>
            </a:r>
            <a:r>
              <a:rPr lang="ru-RU" dirty="0"/>
              <a:t> группа) не участвует в образовании водородных </a:t>
            </a:r>
            <a:r>
              <a:rPr lang="ru-RU" dirty="0" smtClean="0"/>
              <a:t>связей. </a:t>
            </a:r>
            <a:endParaRPr lang="en-US" sz="2400" b="1" dirty="0"/>
          </a:p>
        </p:txBody>
      </p:sp>
    </p:spTree>
    <p:extLst>
      <p:ext uri="{BB962C8B-B14F-4D97-AF65-F5344CB8AC3E}">
        <p14:creationId xmlns:p14="http://schemas.microsoft.com/office/powerpoint/2010/main" val="1028194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l"/>
            <a:r>
              <a:rPr lang="ru-RU" sz="3200" dirty="0" smtClean="0"/>
              <a:t>Всего два отличия, </a:t>
            </a:r>
            <a:r>
              <a:rPr lang="ru-RU" sz="3200" dirty="0"/>
              <a:t>а какая разница в биологии</a:t>
            </a:r>
            <a:r>
              <a:rPr lang="ru-RU" sz="3200" dirty="0" smtClean="0"/>
              <a:t>!!!</a:t>
            </a:r>
            <a:endParaRPr lang="ru-RU" sz="3200" dirty="0"/>
          </a:p>
        </p:txBody>
      </p:sp>
      <p:sp>
        <p:nvSpPr>
          <p:cNvPr id="3" name="Объект 2"/>
          <p:cNvSpPr>
            <a:spLocks noGrp="1"/>
          </p:cNvSpPr>
          <p:nvPr>
            <p:ph type="body" idx="1"/>
          </p:nvPr>
        </p:nvSpPr>
        <p:spPr>
          <a:xfrm>
            <a:off x="353825" y="1339057"/>
            <a:ext cx="4040188" cy="639762"/>
          </a:xfrm>
        </p:spPr>
        <p:txBody>
          <a:bodyPr/>
          <a:lstStyle/>
          <a:p>
            <a:r>
              <a:rPr lang="ru-RU" dirty="0" smtClean="0"/>
              <a:t>ДНК</a:t>
            </a:r>
            <a:endParaRPr lang="en-US" dirty="0"/>
          </a:p>
        </p:txBody>
      </p:sp>
      <p:sp>
        <p:nvSpPr>
          <p:cNvPr id="4" name="Объект 3"/>
          <p:cNvSpPr>
            <a:spLocks noGrp="1"/>
          </p:cNvSpPr>
          <p:nvPr>
            <p:ph sz="half" idx="2"/>
          </p:nvPr>
        </p:nvSpPr>
        <p:spPr>
          <a:xfrm>
            <a:off x="427644" y="1907381"/>
            <a:ext cx="4040188" cy="3951288"/>
          </a:xfrm>
        </p:spPr>
        <p:txBody>
          <a:bodyPr/>
          <a:lstStyle/>
          <a:p>
            <a:r>
              <a:rPr lang="ru-RU" dirty="0"/>
              <a:t>ДНК </a:t>
            </a:r>
            <a:r>
              <a:rPr lang="ru-RU" dirty="0" smtClean="0"/>
              <a:t>2х-цепочечная, </a:t>
            </a:r>
            <a:r>
              <a:rPr lang="ru-RU" dirty="0" smtClean="0"/>
              <a:t/>
            </a:r>
            <a:br>
              <a:rPr lang="ru-RU" dirty="0" smtClean="0"/>
            </a:br>
            <a:r>
              <a:rPr lang="ru-RU" dirty="0" smtClean="0"/>
              <a:t>бывает длинной (до сотен  млн </a:t>
            </a:r>
            <a:r>
              <a:rPr lang="ru-RU" dirty="0" err="1" smtClean="0"/>
              <a:t>п.н</a:t>
            </a:r>
            <a:r>
              <a:rPr lang="ru-RU" dirty="0" smtClean="0"/>
              <a:t>.), линейной или кольцевой</a:t>
            </a:r>
          </a:p>
          <a:p>
            <a:r>
              <a:rPr lang="ru-RU" dirty="0" smtClean="0"/>
              <a:t>Носитель генома</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a:p>
            <a:r>
              <a:rPr lang="ru-RU" dirty="0" smtClean="0"/>
              <a:t>3</a:t>
            </a:r>
            <a:r>
              <a:rPr lang="uk-UA" dirty="0" smtClean="0"/>
              <a:t>Д структура – </a:t>
            </a:r>
            <a:r>
              <a:rPr lang="uk-UA" dirty="0" err="1" smtClean="0"/>
              <a:t>след</a:t>
            </a:r>
            <a:r>
              <a:rPr lang="uk-UA" dirty="0" smtClean="0"/>
              <a:t> слайд</a:t>
            </a:r>
            <a:endParaRPr lang="en-US" dirty="0"/>
          </a:p>
        </p:txBody>
      </p:sp>
      <p:sp>
        <p:nvSpPr>
          <p:cNvPr id="8" name="Текст 7"/>
          <p:cNvSpPr>
            <a:spLocks noGrp="1"/>
          </p:cNvSpPr>
          <p:nvPr>
            <p:ph type="body" sz="quarter" idx="3"/>
          </p:nvPr>
        </p:nvSpPr>
        <p:spPr>
          <a:xfrm>
            <a:off x="4581174" y="1097757"/>
            <a:ext cx="4041775" cy="639762"/>
          </a:xfrm>
        </p:spPr>
        <p:txBody>
          <a:bodyPr/>
          <a:lstStyle/>
          <a:p>
            <a:r>
              <a:rPr lang="ru-RU" dirty="0" smtClean="0"/>
              <a:t>РНК</a:t>
            </a:r>
            <a:endParaRPr lang="en-US" dirty="0"/>
          </a:p>
        </p:txBody>
      </p:sp>
      <p:sp>
        <p:nvSpPr>
          <p:cNvPr id="9" name="Объект 8"/>
          <p:cNvSpPr>
            <a:spLocks noGrp="1"/>
          </p:cNvSpPr>
          <p:nvPr>
            <p:ph sz="quarter" idx="4"/>
          </p:nvPr>
        </p:nvSpPr>
        <p:spPr>
          <a:xfrm>
            <a:off x="4581174" y="1748993"/>
            <a:ext cx="4041775" cy="4608000"/>
          </a:xfrm>
        </p:spPr>
        <p:txBody>
          <a:bodyPr>
            <a:normAutofit fontScale="77500" lnSpcReduction="20000"/>
          </a:bodyPr>
          <a:lstStyle/>
          <a:p>
            <a:r>
              <a:rPr lang="ru-RU" sz="3100" dirty="0" smtClean="0"/>
              <a:t>Обычно </a:t>
            </a:r>
            <a:r>
              <a:rPr lang="ru-RU" sz="3100" dirty="0" err="1" smtClean="0"/>
              <a:t>одноцепочечная</a:t>
            </a:r>
            <a:r>
              <a:rPr lang="ru-RU" sz="3100" dirty="0" smtClean="0"/>
              <a:t> и не очень длинная</a:t>
            </a:r>
          </a:p>
          <a:p>
            <a:r>
              <a:rPr lang="ru-RU" sz="3100" dirty="0" smtClean="0"/>
              <a:t>Разные РНК имеют разные функции</a:t>
            </a:r>
          </a:p>
          <a:p>
            <a:pPr lvl="1"/>
            <a:r>
              <a:rPr lang="ru-RU" sz="2900" dirty="0" err="1" smtClean="0"/>
              <a:t>мРНК</a:t>
            </a:r>
            <a:r>
              <a:rPr lang="ru-RU" sz="2900" dirty="0" smtClean="0"/>
              <a:t> копирует последовательность ДНК кодирующую белок</a:t>
            </a:r>
          </a:p>
          <a:p>
            <a:pPr lvl="1"/>
            <a:r>
              <a:rPr lang="ru-RU" sz="2900" dirty="0" err="1" smtClean="0"/>
              <a:t>рРНК</a:t>
            </a:r>
            <a:endParaRPr lang="ru-RU" sz="2900" dirty="0" smtClean="0"/>
          </a:p>
          <a:p>
            <a:pPr lvl="1"/>
            <a:r>
              <a:rPr lang="ru-RU" sz="2900" dirty="0" err="1" smtClean="0"/>
              <a:t>тРНК</a:t>
            </a:r>
            <a:endParaRPr lang="ru-RU" sz="2900" dirty="0" smtClean="0"/>
          </a:p>
          <a:p>
            <a:pPr lvl="1"/>
            <a:r>
              <a:rPr lang="ru-RU" sz="2900" dirty="0" smtClean="0"/>
              <a:t>множество других с разными </a:t>
            </a:r>
            <a:r>
              <a:rPr lang="ru-RU" sz="2900" dirty="0" smtClean="0"/>
              <a:t>функциям</a:t>
            </a:r>
            <a:endParaRPr lang="ru-RU" sz="1800" dirty="0" smtClean="0"/>
          </a:p>
          <a:p>
            <a:r>
              <a:rPr lang="ru-RU" sz="3100" dirty="0" smtClean="0"/>
              <a:t>3</a:t>
            </a:r>
            <a:r>
              <a:rPr lang="uk-UA" sz="3100" dirty="0" smtClean="0"/>
              <a:t>Д структура </a:t>
            </a:r>
            <a:r>
              <a:rPr lang="uk-UA" sz="3100" dirty="0" err="1" smtClean="0"/>
              <a:t>разнообразна</a:t>
            </a:r>
            <a:r>
              <a:rPr lang="uk-UA" sz="3100" dirty="0" smtClean="0"/>
              <a:t> - </a:t>
            </a:r>
            <a:r>
              <a:rPr lang="uk-UA" sz="3100" dirty="0" err="1" smtClean="0"/>
              <a:t>след</a:t>
            </a:r>
            <a:r>
              <a:rPr lang="uk-UA" sz="3100" dirty="0" smtClean="0"/>
              <a:t> слайд</a:t>
            </a:r>
            <a:r>
              <a:rPr lang="ru-RU" sz="3100" dirty="0" smtClean="0"/>
              <a:t>ы</a:t>
            </a:r>
            <a:endParaRPr lang="en-US" sz="26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42</a:t>
            </a:fld>
            <a:endParaRPr lang="ru-RU" dirty="0"/>
          </a:p>
        </p:txBody>
      </p:sp>
    </p:spTree>
    <p:extLst>
      <p:ext uri="{BB962C8B-B14F-4D97-AF65-F5344CB8AC3E}">
        <p14:creationId xmlns:p14="http://schemas.microsoft.com/office/powerpoint/2010/main" val="2698798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955"/>
            <a:ext cx="8229600" cy="729695"/>
          </a:xfrm>
        </p:spPr>
        <p:txBody>
          <a:bodyPr>
            <a:normAutofit fontScale="90000"/>
          </a:bodyPr>
          <a:lstStyle/>
          <a:p>
            <a:r>
              <a:rPr lang="ru-RU" dirty="0">
                <a:latin typeface="Verdana" pitchFamily="34" charset="0"/>
              </a:rPr>
              <a:t>Двойная спираль ДНК</a:t>
            </a:r>
            <a:endParaRPr lang="en-US" dirty="0">
              <a:latin typeface="Verdana" pitchFamily="34" charset="0"/>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43</a:t>
            </a:fld>
            <a:endParaRPr lang="ru-RU"/>
          </a:p>
        </p:txBody>
      </p:sp>
      <p:pic>
        <p:nvPicPr>
          <p:cNvPr id="5" name="Picture 2" descr="F:\Common\Education\FBB\Year_02\Term_6\Lectures\3Dcomparison\Examples\1nwq_na.GIF"/>
          <p:cNvPicPr>
            <a:picLocks noChangeAspect="1" noChangeArrowheads="1"/>
          </p:cNvPicPr>
          <p:nvPr/>
        </p:nvPicPr>
        <p:blipFill>
          <a:blip r:embed="rId2" cstate="print"/>
          <a:srcRect/>
          <a:stretch>
            <a:fillRect/>
          </a:stretch>
        </p:blipFill>
        <p:spPr bwMode="auto">
          <a:xfrm>
            <a:off x="10521" y="740650"/>
            <a:ext cx="2578180" cy="5146270"/>
          </a:xfrm>
          <a:prstGeom prst="rect">
            <a:avLst/>
          </a:prstGeom>
          <a:noFill/>
          <a:ln w="9525">
            <a:noFill/>
            <a:miter lim="800000"/>
            <a:headEnd/>
            <a:tailEnd/>
          </a:ln>
        </p:spPr>
      </p:pic>
      <p:sp>
        <p:nvSpPr>
          <p:cNvPr id="9" name="Rectangle 14"/>
          <p:cNvSpPr/>
          <p:nvPr/>
        </p:nvSpPr>
        <p:spPr>
          <a:xfrm>
            <a:off x="2728560" y="1061361"/>
            <a:ext cx="6415440" cy="2800767"/>
          </a:xfrm>
          <a:prstGeom prst="rect">
            <a:avLst/>
          </a:prstGeom>
        </p:spPr>
        <p:txBody>
          <a:bodyPr wrap="square">
            <a:spAutoFit/>
          </a:bodyPr>
          <a:lstStyle/>
          <a:p>
            <a:r>
              <a:rPr lang="ru-RU" sz="2800" b="1" dirty="0" smtClean="0"/>
              <a:t>Рис. 3</a:t>
            </a:r>
            <a:r>
              <a:rPr lang="en-US" sz="2800" b="1" dirty="0" smtClean="0"/>
              <a:t>D c</a:t>
            </a:r>
            <a:r>
              <a:rPr lang="ru-RU" sz="2800" b="1" dirty="0" err="1" smtClean="0"/>
              <a:t>труктура</a:t>
            </a:r>
            <a:r>
              <a:rPr lang="en-US" sz="2800" b="1" dirty="0" smtClean="0"/>
              <a:t> </a:t>
            </a:r>
            <a:r>
              <a:rPr lang="ru-RU" sz="2800" b="1" dirty="0" smtClean="0"/>
              <a:t>фрагмента ДНК </a:t>
            </a:r>
            <a:r>
              <a:rPr lang="en-US" sz="2800" b="1" i="1" dirty="0" smtClean="0"/>
              <a:t>in vitro</a:t>
            </a:r>
            <a:r>
              <a:rPr lang="en-US" sz="2800" b="1" dirty="0" smtClean="0"/>
              <a:t>.</a:t>
            </a:r>
            <a:r>
              <a:rPr lang="en-US" sz="2800" dirty="0" smtClean="0"/>
              <a:t> </a:t>
            </a:r>
          </a:p>
          <a:p>
            <a:r>
              <a:rPr lang="ru-RU" sz="2400" dirty="0" smtClean="0"/>
              <a:t>Получена с помощью рентгеноструктурного анализа (РСА).</a:t>
            </a:r>
          </a:p>
          <a:p>
            <a:r>
              <a:rPr lang="ru-RU" sz="2400" dirty="0" smtClean="0"/>
              <a:t>Шарик = атом</a:t>
            </a:r>
          </a:p>
          <a:p>
            <a:r>
              <a:rPr lang="ru-RU" sz="2400" dirty="0" smtClean="0"/>
              <a:t>Водороды не видны, т.к. маленькие и РСА их не видит</a:t>
            </a:r>
            <a:endParaRPr lang="ru-RU" sz="2400" dirty="0"/>
          </a:p>
        </p:txBody>
      </p:sp>
      <p:sp>
        <p:nvSpPr>
          <p:cNvPr id="10" name="TextBox 9"/>
          <p:cNvSpPr txBox="1">
            <a:spLocks noChangeArrowheads="1"/>
          </p:cNvSpPr>
          <p:nvPr/>
        </p:nvSpPr>
        <p:spPr bwMode="auto">
          <a:xfrm>
            <a:off x="2793414" y="3862128"/>
            <a:ext cx="6490445" cy="2308324"/>
          </a:xfrm>
          <a:prstGeom prst="rect">
            <a:avLst/>
          </a:prstGeom>
          <a:noFill/>
          <a:ln w="9525">
            <a:noFill/>
            <a:miter lim="800000"/>
            <a:headEnd/>
            <a:tailEnd/>
          </a:ln>
        </p:spPr>
        <p:txBody>
          <a:bodyPr wrap="square">
            <a:spAutoFit/>
          </a:bodyPr>
          <a:lstStyle/>
          <a:p>
            <a:r>
              <a:rPr lang="ru-RU" sz="2400" dirty="0" smtClean="0"/>
              <a:t>Атомы остова – фиолетовые двух оттенков чтобы различать цепочки. </a:t>
            </a:r>
          </a:p>
          <a:p>
            <a:r>
              <a:rPr lang="ru-RU" sz="2400" dirty="0" smtClean="0"/>
              <a:t>В большой бороздке </a:t>
            </a:r>
            <a:r>
              <a:rPr lang="ru-RU" sz="2400" dirty="0" smtClean="0">
                <a:solidFill>
                  <a:srgbClr val="FF0000"/>
                </a:solidFill>
              </a:rPr>
              <a:t>красный – кислород</a:t>
            </a:r>
            <a:r>
              <a:rPr lang="ru-RU" sz="2400" dirty="0" smtClean="0"/>
              <a:t>, </a:t>
            </a:r>
            <a:r>
              <a:rPr lang="ru-RU" sz="2400" dirty="0" smtClean="0">
                <a:solidFill>
                  <a:srgbClr val="3333FF"/>
                </a:solidFill>
              </a:rPr>
              <a:t>синий – азот</a:t>
            </a:r>
            <a:r>
              <a:rPr lang="ru-RU" sz="2400" dirty="0" smtClean="0"/>
              <a:t>, </a:t>
            </a:r>
            <a:r>
              <a:rPr lang="ru-RU" sz="2400" dirty="0" smtClean="0">
                <a:solidFill>
                  <a:srgbClr val="00B050"/>
                </a:solidFill>
              </a:rPr>
              <a:t>зеленый – углерод</a:t>
            </a:r>
            <a:r>
              <a:rPr lang="ru-RU" sz="2400" dirty="0" smtClean="0"/>
              <a:t>. Малая бороздка не окрашена</a:t>
            </a:r>
            <a:br>
              <a:rPr lang="ru-RU" sz="2400" dirty="0" smtClean="0"/>
            </a:br>
            <a:endParaRPr lang="ru-RU" sz="2400" dirty="0" smtClean="0"/>
          </a:p>
        </p:txBody>
      </p:sp>
      <p:sp>
        <p:nvSpPr>
          <p:cNvPr id="11" name="TextBox 10"/>
          <p:cNvSpPr txBox="1"/>
          <p:nvPr/>
        </p:nvSpPr>
        <p:spPr>
          <a:xfrm>
            <a:off x="-13587" y="5935251"/>
            <a:ext cx="9157587" cy="646331"/>
          </a:xfrm>
          <a:prstGeom prst="rect">
            <a:avLst/>
          </a:prstGeom>
          <a:noFill/>
        </p:spPr>
        <p:txBody>
          <a:bodyPr wrap="square" rtlCol="0">
            <a:spAutoFit/>
          </a:bodyPr>
          <a:lstStyle/>
          <a:p>
            <a:r>
              <a:rPr lang="ru-RU" b="1" dirty="0" smtClean="0"/>
              <a:t>БЕЛКИ (некоторые) МОГУТ УЗНАТЬ ПОСЛЕДОВАТЕЛЬНОСТЬ УЧАСТКА ДНК по расположению   </a:t>
            </a:r>
            <a:r>
              <a:rPr lang="en-US" b="1" dirty="0" smtClean="0"/>
              <a:t>N, O, C </a:t>
            </a:r>
            <a:r>
              <a:rPr lang="ru-RU" b="1" dirty="0" smtClean="0"/>
              <a:t>в большой </a:t>
            </a:r>
            <a:r>
              <a:rPr lang="ru-RU" b="1" dirty="0" smtClean="0"/>
              <a:t>бороздке.  СИГНАЛЫ!</a:t>
            </a:r>
            <a:endParaRPr lang="ru-RU" b="1" dirty="0"/>
          </a:p>
        </p:txBody>
      </p:sp>
    </p:spTree>
    <p:extLst>
      <p:ext uri="{BB962C8B-B14F-4D97-AF65-F5344CB8AC3E}">
        <p14:creationId xmlns:p14="http://schemas.microsoft.com/office/powerpoint/2010/main" val="156532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44</a:t>
            </a:fld>
            <a:endParaRPr lang="ru-RU"/>
          </a:p>
        </p:txBody>
      </p:sp>
      <p:pic>
        <p:nvPicPr>
          <p:cNvPr id="5" name="Picture 2" descr="F:\Common\Education\FBB\Year_02\Term_6\Lectures\3Dcomparison\Examples\1nwq_na.GIF"/>
          <p:cNvPicPr>
            <a:picLocks noChangeAspect="1" noChangeArrowheads="1"/>
          </p:cNvPicPr>
          <p:nvPr/>
        </p:nvPicPr>
        <p:blipFill>
          <a:blip r:embed="rId3" cstate="print"/>
          <a:srcRect/>
          <a:stretch>
            <a:fillRect/>
          </a:stretch>
        </p:blipFill>
        <p:spPr bwMode="auto">
          <a:xfrm>
            <a:off x="215706" y="932139"/>
            <a:ext cx="2433637" cy="4857750"/>
          </a:xfrm>
          <a:prstGeom prst="rect">
            <a:avLst/>
          </a:prstGeom>
          <a:noFill/>
          <a:ln w="9525">
            <a:noFill/>
            <a:miter lim="800000"/>
            <a:headEnd/>
            <a:tailEnd/>
          </a:ln>
        </p:spPr>
      </p:pic>
      <p:pic>
        <p:nvPicPr>
          <p:cNvPr id="6" name="Рисунок 4" descr="nucleosome_1.png"/>
          <p:cNvPicPr>
            <a:picLocks noChangeAspect="1"/>
          </p:cNvPicPr>
          <p:nvPr/>
        </p:nvPicPr>
        <p:blipFill>
          <a:blip r:embed="rId4" cstate="print"/>
          <a:srcRect l="7447" t="787" r="7447" b="1575"/>
          <a:stretch>
            <a:fillRect/>
          </a:stretch>
        </p:blipFill>
        <p:spPr bwMode="auto">
          <a:xfrm rot="16200000">
            <a:off x="5413566" y="436754"/>
            <a:ext cx="2995592" cy="4064244"/>
          </a:xfrm>
          <a:prstGeom prst="rect">
            <a:avLst/>
          </a:prstGeom>
          <a:noFill/>
          <a:ln w="9525">
            <a:noFill/>
            <a:miter lim="800000"/>
            <a:headEnd/>
            <a:tailEnd/>
          </a:ln>
        </p:spPr>
      </p:pic>
      <p:sp>
        <p:nvSpPr>
          <p:cNvPr id="7" name="TextBox 6"/>
          <p:cNvSpPr txBox="1">
            <a:spLocks noChangeArrowheads="1"/>
          </p:cNvSpPr>
          <p:nvPr/>
        </p:nvSpPr>
        <p:spPr bwMode="auto">
          <a:xfrm>
            <a:off x="4725620" y="3889860"/>
            <a:ext cx="4147740" cy="1938992"/>
          </a:xfrm>
          <a:prstGeom prst="rect">
            <a:avLst/>
          </a:prstGeom>
          <a:noFill/>
          <a:ln w="9525">
            <a:noFill/>
            <a:miter lim="800000"/>
            <a:headEnd/>
            <a:tailEnd/>
          </a:ln>
        </p:spPr>
        <p:txBody>
          <a:bodyPr wrap="square">
            <a:spAutoFit/>
          </a:bodyPr>
          <a:lstStyle/>
          <a:p>
            <a:r>
              <a:rPr lang="ru-RU" sz="2400" dirty="0" err="1" smtClean="0">
                <a:latin typeface="Verdana" pitchFamily="34" charset="0"/>
              </a:rPr>
              <a:t>Нуклеосома</a:t>
            </a:r>
            <a:r>
              <a:rPr lang="en-US" sz="2400" dirty="0" smtClean="0">
                <a:latin typeface="Verdana" pitchFamily="34" charset="0"/>
              </a:rPr>
              <a:t>:</a:t>
            </a:r>
            <a:br>
              <a:rPr lang="en-US" sz="2400" dirty="0" smtClean="0">
                <a:latin typeface="Verdana" pitchFamily="34" charset="0"/>
              </a:rPr>
            </a:br>
            <a:r>
              <a:rPr lang="ru-RU" sz="2400" dirty="0" smtClean="0">
                <a:latin typeface="Verdana" pitchFamily="34" charset="0"/>
              </a:rPr>
              <a:t>ДНК человека на </a:t>
            </a:r>
            <a:r>
              <a:rPr lang="en-US" sz="2400" dirty="0" smtClean="0">
                <a:latin typeface="Verdana" pitchFamily="34" charset="0"/>
              </a:rPr>
              <a:t>“</a:t>
            </a:r>
            <a:r>
              <a:rPr lang="ru-RU" sz="2400" dirty="0" smtClean="0">
                <a:latin typeface="Verdana" pitchFamily="34" charset="0"/>
              </a:rPr>
              <a:t>катушке</a:t>
            </a:r>
            <a:r>
              <a:rPr lang="en-US" sz="2400" dirty="0" smtClean="0">
                <a:latin typeface="Verdana" pitchFamily="34" charset="0"/>
              </a:rPr>
              <a:t>”</a:t>
            </a:r>
            <a:r>
              <a:rPr lang="ru-RU" sz="2400" dirty="0" smtClean="0">
                <a:latin typeface="Verdana" pitchFamily="34" charset="0"/>
              </a:rPr>
              <a:t> из гистонов: вид сбоку</a:t>
            </a:r>
            <a:r>
              <a:rPr lang="en-US" sz="2400" dirty="0" smtClean="0">
                <a:latin typeface="Verdana" pitchFamily="34" charset="0"/>
              </a:rPr>
              <a:t> </a:t>
            </a:r>
            <a:r>
              <a:rPr lang="ru-RU" sz="2400" dirty="0" smtClean="0">
                <a:latin typeface="Verdana" pitchFamily="34" charset="0"/>
              </a:rPr>
              <a:t>(гистоны – такие белки)</a:t>
            </a:r>
          </a:p>
        </p:txBody>
      </p:sp>
      <p:sp>
        <p:nvSpPr>
          <p:cNvPr id="8" name="TextBox 7"/>
          <p:cNvSpPr txBox="1">
            <a:spLocks noChangeArrowheads="1"/>
          </p:cNvSpPr>
          <p:nvPr/>
        </p:nvSpPr>
        <p:spPr bwMode="auto">
          <a:xfrm>
            <a:off x="2611541" y="894270"/>
            <a:ext cx="2114080" cy="2677656"/>
          </a:xfrm>
          <a:prstGeom prst="rect">
            <a:avLst/>
          </a:prstGeom>
          <a:noFill/>
          <a:ln w="9525">
            <a:noFill/>
            <a:miter lim="800000"/>
            <a:headEnd/>
            <a:tailEnd/>
          </a:ln>
        </p:spPr>
        <p:txBody>
          <a:bodyPr wrap="square">
            <a:spAutoFit/>
          </a:bodyPr>
          <a:lstStyle/>
          <a:p>
            <a:r>
              <a:rPr lang="ru-RU" sz="2400" dirty="0" smtClean="0">
                <a:latin typeface="Verdana" pitchFamily="34" charset="0"/>
              </a:rPr>
              <a:t>Двойная спираль</a:t>
            </a:r>
          </a:p>
          <a:p>
            <a:r>
              <a:rPr lang="ru-RU" sz="2400" dirty="0" smtClean="0">
                <a:latin typeface="Verdana" pitchFamily="34" charset="0"/>
              </a:rPr>
              <a:t>ДНК.</a:t>
            </a:r>
            <a:endParaRPr lang="en-US" sz="2400" dirty="0" smtClean="0">
              <a:latin typeface="Verdana" pitchFamily="34" charset="0"/>
            </a:endParaRPr>
          </a:p>
          <a:p>
            <a:endParaRPr lang="ru-RU" sz="2400" dirty="0" smtClean="0">
              <a:latin typeface="Verdana" pitchFamily="34" charset="0"/>
            </a:endParaRPr>
          </a:p>
          <a:p>
            <a:r>
              <a:rPr lang="ru-RU" sz="2400" dirty="0" smtClean="0">
                <a:latin typeface="Verdana" pitchFamily="34" charset="0"/>
              </a:rPr>
              <a:t>Раскраска моя </a:t>
            </a:r>
            <a:r>
              <a:rPr lang="ru-RU" sz="2400" dirty="0" err="1" smtClean="0">
                <a:latin typeface="Verdana" pitchFamily="34" charset="0"/>
              </a:rPr>
              <a:t>ААл</a:t>
            </a:r>
            <a:r>
              <a:rPr lang="ru-RU" sz="2400" dirty="0" smtClean="0">
                <a:latin typeface="Verdana" pitchFamily="34" charset="0"/>
              </a:rPr>
              <a:t> </a:t>
            </a:r>
            <a:r>
              <a:rPr lang="en-US" sz="2400" dirty="0" smtClean="0">
                <a:latin typeface="Verdana" pitchFamily="34" charset="0"/>
                <a:sym typeface="Wingdings" pitchFamily="2" charset="2"/>
              </a:rPr>
              <a:t></a:t>
            </a:r>
            <a:endParaRPr lang="ru-RU" sz="2400" dirty="0" smtClean="0">
              <a:latin typeface="Verdana" pitchFamily="34" charset="0"/>
            </a:endParaRPr>
          </a:p>
          <a:p>
            <a:endParaRPr lang="ru-RU" sz="2400" dirty="0" smtClean="0">
              <a:latin typeface="Verdana" pitchFamily="34" charset="0"/>
            </a:endParaRPr>
          </a:p>
        </p:txBody>
      </p:sp>
      <p:cxnSp>
        <p:nvCxnSpPr>
          <p:cNvPr id="10" name="Прямая соединительная линия 9"/>
          <p:cNvCxnSpPr/>
          <p:nvPr/>
        </p:nvCxnSpPr>
        <p:spPr>
          <a:xfrm>
            <a:off x="4725620" y="932675"/>
            <a:ext cx="0" cy="48006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3860" y="202980"/>
            <a:ext cx="5660845" cy="646331"/>
          </a:xfrm>
          <a:prstGeom prst="rect">
            <a:avLst/>
          </a:prstGeom>
          <a:noFill/>
        </p:spPr>
        <p:txBody>
          <a:bodyPr wrap="none" rtlCol="0">
            <a:spAutoFit/>
          </a:bodyPr>
          <a:lstStyle/>
          <a:p>
            <a:r>
              <a:rPr lang="ru-RU" sz="3600" dirty="0" smtClean="0"/>
              <a:t>Лучше </a:t>
            </a:r>
            <a:r>
              <a:rPr lang="ru-RU" sz="3600" dirty="0" smtClean="0"/>
              <a:t>один раз увидеть .....</a:t>
            </a:r>
            <a:endParaRPr lang="ru-RU" sz="3600" dirty="0"/>
          </a:p>
        </p:txBody>
      </p:sp>
      <p:sp>
        <p:nvSpPr>
          <p:cNvPr id="15" name="Rectangle 14"/>
          <p:cNvSpPr/>
          <p:nvPr/>
        </p:nvSpPr>
        <p:spPr>
          <a:xfrm>
            <a:off x="1153955" y="5816128"/>
            <a:ext cx="6797686" cy="954107"/>
          </a:xfrm>
          <a:prstGeom prst="rect">
            <a:avLst/>
          </a:prstGeom>
        </p:spPr>
        <p:txBody>
          <a:bodyPr wrap="square">
            <a:spAutoFit/>
          </a:bodyPr>
          <a:lstStyle/>
          <a:p>
            <a:r>
              <a:rPr lang="ru-RU" sz="2800" dirty="0" smtClean="0"/>
              <a:t>Обе структуры расшифрованы с помощью рентгеноструктурного анализа. </a:t>
            </a:r>
            <a:endParaRPr lang="ru-RU" sz="3200" dirty="0"/>
          </a:p>
        </p:txBody>
      </p:sp>
    </p:spTree>
    <p:extLst>
      <p:ext uri="{BB962C8B-B14F-4D97-AF65-F5344CB8AC3E}">
        <p14:creationId xmlns:p14="http://schemas.microsoft.com/office/powerpoint/2010/main" val="1776469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Пространственная структура РНК отличается от таковой у ДНК</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45</a:t>
            </a:fld>
            <a:endParaRPr lang="ru-RU"/>
          </a:p>
        </p:txBody>
      </p:sp>
      <p:pic>
        <p:nvPicPr>
          <p:cNvPr id="4098" name="Picture 2" descr="RCSB PDB - 4GXY: RNA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l="17550" t="4267" r="17550" b="12582"/>
          <a:stretch/>
        </p:blipFill>
        <p:spPr bwMode="auto">
          <a:xfrm>
            <a:off x="164790" y="1417638"/>
            <a:ext cx="3528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790" y="5360469"/>
            <a:ext cx="6462805" cy="1200329"/>
          </a:xfrm>
          <a:prstGeom prst="rect">
            <a:avLst/>
          </a:prstGeom>
          <a:noFill/>
        </p:spPr>
        <p:txBody>
          <a:bodyPr wrap="square" rtlCol="0">
            <a:spAutoFit/>
          </a:bodyPr>
          <a:lstStyle/>
          <a:p>
            <a:r>
              <a:rPr lang="ru-RU" dirty="0" smtClean="0"/>
              <a:t>Рис. </a:t>
            </a:r>
            <a:r>
              <a:rPr lang="en-US" dirty="0" smtClean="0"/>
              <a:t>PDB </a:t>
            </a:r>
            <a:r>
              <a:rPr lang="en-US" dirty="0"/>
              <a:t>code </a:t>
            </a:r>
            <a:r>
              <a:rPr lang="en-US" dirty="0" smtClean="0"/>
              <a:t> </a:t>
            </a:r>
            <a:r>
              <a:rPr lang="en-US" dirty="0" smtClean="0">
                <a:hlinkClick r:id="rId3"/>
              </a:rPr>
              <a:t>4GXY</a:t>
            </a:r>
            <a:r>
              <a:rPr lang="ru-RU" dirty="0" smtClean="0"/>
              <a:t> </a:t>
            </a:r>
            <a:br>
              <a:rPr lang="ru-RU" dirty="0" smtClean="0"/>
            </a:br>
            <a:r>
              <a:rPr lang="ru-RU" dirty="0" smtClean="0"/>
              <a:t>РСА </a:t>
            </a:r>
            <a:r>
              <a:rPr lang="ru-RU" dirty="0"/>
              <a:t>расшифровка 3</a:t>
            </a:r>
            <a:r>
              <a:rPr lang="en-US" dirty="0"/>
              <a:t>D </a:t>
            </a:r>
            <a:r>
              <a:rPr lang="ru-RU" dirty="0"/>
              <a:t>структуры РНК, регулирующей экспрессию некоторых генов </a:t>
            </a:r>
            <a:r>
              <a:rPr lang="ru-RU" dirty="0" smtClean="0"/>
              <a:t>бактерии. Схематическое </a:t>
            </a:r>
            <a:r>
              <a:rPr lang="ru-RU" dirty="0"/>
              <a:t>изображение, построенное на основе расшифровки </a:t>
            </a:r>
            <a:r>
              <a:rPr lang="ru-RU" dirty="0" smtClean="0"/>
              <a:t>координат </a:t>
            </a:r>
            <a:r>
              <a:rPr lang="ru-RU" dirty="0"/>
              <a:t>всех атомов</a:t>
            </a:r>
            <a:endParaRPr lang="en-US" dirty="0"/>
          </a:p>
        </p:txBody>
      </p:sp>
      <p:sp>
        <p:nvSpPr>
          <p:cNvPr id="5" name="Прямоугольник 4"/>
          <p:cNvSpPr/>
          <p:nvPr/>
        </p:nvSpPr>
        <p:spPr>
          <a:xfrm>
            <a:off x="3692790" y="2189354"/>
            <a:ext cx="5340100" cy="3416320"/>
          </a:xfrm>
          <a:prstGeom prst="rect">
            <a:avLst/>
          </a:prstGeom>
        </p:spPr>
        <p:txBody>
          <a:bodyPr wrap="square">
            <a:spAutoFit/>
          </a:bodyPr>
          <a:lstStyle/>
          <a:p>
            <a:r>
              <a:rPr lang="en-US" sz="1200" dirty="0">
                <a:solidFill>
                  <a:srgbClr val="333333"/>
                </a:solidFill>
                <a:latin typeface="Helvetica Neue"/>
              </a:rPr>
              <a:t>Structural insights into ligand binding and gene expression control by an </a:t>
            </a:r>
            <a:r>
              <a:rPr lang="en-US" sz="1200" dirty="0" err="1">
                <a:solidFill>
                  <a:srgbClr val="333333"/>
                </a:solidFill>
                <a:latin typeface="Helvetica Neue"/>
              </a:rPr>
              <a:t>adenosylcobalamin</a:t>
            </a:r>
            <a:r>
              <a:rPr lang="en-US" sz="1200" dirty="0">
                <a:solidFill>
                  <a:srgbClr val="333333"/>
                </a:solidFill>
                <a:latin typeface="Helvetica Neue"/>
              </a:rPr>
              <a:t> riboswitch.</a:t>
            </a:r>
          </a:p>
          <a:p>
            <a:r>
              <a:rPr lang="en-US" sz="1200" b="1" u="sng" dirty="0" err="1">
                <a:solidFill>
                  <a:srgbClr val="337AB7"/>
                </a:solidFill>
                <a:latin typeface="Helvetica Neue"/>
                <a:hlinkClick r:id="rId4"/>
              </a:rPr>
              <a:t>Peselis</a:t>
            </a:r>
            <a:r>
              <a:rPr lang="en-US" sz="1200" b="1" u="sng" dirty="0">
                <a:solidFill>
                  <a:srgbClr val="337AB7"/>
                </a:solidFill>
                <a:latin typeface="Helvetica Neue"/>
                <a:hlinkClick r:id="rId4"/>
              </a:rPr>
              <a:t>, A.</a:t>
            </a:r>
            <a:r>
              <a:rPr lang="en-US" sz="1200" dirty="0">
                <a:solidFill>
                  <a:srgbClr val="333333"/>
                </a:solidFill>
                <a:latin typeface="Helvetica Neue"/>
              </a:rPr>
              <a:t>, </a:t>
            </a:r>
            <a:r>
              <a:rPr lang="en-US" sz="1200" b="1" u="sng" dirty="0" err="1">
                <a:solidFill>
                  <a:srgbClr val="337AB7"/>
                </a:solidFill>
                <a:latin typeface="Helvetica Neue"/>
                <a:hlinkClick r:id="rId5"/>
              </a:rPr>
              <a:t>Serganov</a:t>
            </a:r>
            <a:r>
              <a:rPr lang="en-US" sz="1200" b="1" u="sng" dirty="0">
                <a:solidFill>
                  <a:srgbClr val="337AB7"/>
                </a:solidFill>
                <a:latin typeface="Helvetica Neue"/>
                <a:hlinkClick r:id="rId5"/>
              </a:rPr>
              <a:t>, A.</a:t>
            </a:r>
            <a:r>
              <a:rPr lang="en-US" sz="1200" dirty="0"/>
              <a:t/>
            </a:r>
            <a:br>
              <a:rPr lang="en-US" sz="1200" dirty="0"/>
            </a:br>
            <a:r>
              <a:rPr lang="en-US" sz="1200" dirty="0">
                <a:solidFill>
                  <a:srgbClr val="333333"/>
                </a:solidFill>
                <a:latin typeface="Helvetica Neue"/>
              </a:rPr>
              <a:t>(2012) Nat </a:t>
            </a:r>
            <a:r>
              <a:rPr lang="en-US" sz="1200" dirty="0" err="1">
                <a:solidFill>
                  <a:srgbClr val="333333"/>
                </a:solidFill>
                <a:latin typeface="Helvetica Neue"/>
              </a:rPr>
              <a:t>Struct</a:t>
            </a:r>
            <a:r>
              <a:rPr lang="en-US" sz="1200" dirty="0">
                <a:solidFill>
                  <a:srgbClr val="333333"/>
                </a:solidFill>
                <a:latin typeface="Helvetica Neue"/>
              </a:rPr>
              <a:t> </a:t>
            </a:r>
            <a:r>
              <a:rPr lang="en-US" sz="1200" dirty="0" err="1">
                <a:solidFill>
                  <a:srgbClr val="333333"/>
                </a:solidFill>
                <a:latin typeface="Helvetica Neue"/>
              </a:rPr>
              <a:t>Mol</a:t>
            </a:r>
            <a:r>
              <a:rPr lang="en-US" sz="1200" dirty="0">
                <a:solidFill>
                  <a:srgbClr val="333333"/>
                </a:solidFill>
                <a:latin typeface="Helvetica Neue"/>
              </a:rPr>
              <a:t> </a:t>
            </a:r>
            <a:r>
              <a:rPr lang="en-US" sz="1200" dirty="0" err="1">
                <a:solidFill>
                  <a:srgbClr val="333333"/>
                </a:solidFill>
                <a:latin typeface="Helvetica Neue"/>
              </a:rPr>
              <a:t>Biol</a:t>
            </a:r>
            <a:r>
              <a:rPr lang="en-US" sz="1200" dirty="0">
                <a:solidFill>
                  <a:srgbClr val="333333"/>
                </a:solidFill>
                <a:latin typeface="Helvetica Neue"/>
              </a:rPr>
              <a:t> </a:t>
            </a:r>
            <a:r>
              <a:rPr lang="en-US" sz="1200" b="1" dirty="0">
                <a:solidFill>
                  <a:srgbClr val="333333"/>
                </a:solidFill>
                <a:latin typeface="Helvetica Neue"/>
              </a:rPr>
              <a:t>19</a:t>
            </a:r>
            <a:r>
              <a:rPr lang="en-US" sz="1200" dirty="0">
                <a:solidFill>
                  <a:srgbClr val="333333"/>
                </a:solidFill>
                <a:latin typeface="Helvetica Neue"/>
              </a:rPr>
              <a:t>: 1182-1184</a:t>
            </a:r>
          </a:p>
          <a:p>
            <a:pPr>
              <a:buFont typeface="Arial" panose="020B0604020202020204" pitchFamily="34" charset="0"/>
              <a:buChar char="•"/>
            </a:pPr>
            <a:r>
              <a:rPr lang="en-US" sz="1200" b="1" dirty="0">
                <a:solidFill>
                  <a:srgbClr val="333333"/>
                </a:solidFill>
                <a:latin typeface="Helvetica Neue"/>
              </a:rPr>
              <a:t>PubMed</a:t>
            </a:r>
            <a:r>
              <a:rPr lang="en-US" sz="1200" dirty="0">
                <a:solidFill>
                  <a:srgbClr val="333333"/>
                </a:solidFill>
                <a:latin typeface="Helvetica Neue"/>
              </a:rPr>
              <a:t>: </a:t>
            </a:r>
            <a:r>
              <a:rPr lang="en-US" sz="1200" b="1" u="sng" dirty="0">
                <a:solidFill>
                  <a:srgbClr val="337AB7"/>
                </a:solidFill>
                <a:latin typeface="Helvetica Neue"/>
                <a:hlinkClick r:id="rId6"/>
              </a:rPr>
              <a:t>23064646</a:t>
            </a:r>
            <a:r>
              <a:rPr lang="en-US" sz="1200" dirty="0">
                <a:solidFill>
                  <a:srgbClr val="333333"/>
                </a:solidFill>
                <a:latin typeface="Helvetica Neue"/>
              </a:rPr>
              <a:t> </a:t>
            </a:r>
            <a:r>
              <a:rPr lang="en-US" sz="1200" dirty="0">
                <a:solidFill>
                  <a:srgbClr val="FFFFFF"/>
                </a:solidFill>
                <a:latin typeface="Helvetica Neue"/>
                <a:hlinkClick r:id="rId7"/>
              </a:rPr>
              <a:t>Search on PubMed</a:t>
            </a:r>
            <a:endParaRPr lang="en-US" sz="1200" dirty="0">
              <a:solidFill>
                <a:srgbClr val="333333"/>
              </a:solidFill>
              <a:latin typeface="Helvetica Neue"/>
            </a:endParaRPr>
          </a:p>
          <a:p>
            <a:pPr>
              <a:buFont typeface="Arial" panose="020B0604020202020204" pitchFamily="34" charset="0"/>
              <a:buChar char="•"/>
            </a:pPr>
            <a:r>
              <a:rPr lang="en-US" sz="1200" b="1" dirty="0">
                <a:solidFill>
                  <a:srgbClr val="333333"/>
                </a:solidFill>
                <a:latin typeface="Helvetica Neue"/>
              </a:rPr>
              <a:t>DOI: </a:t>
            </a:r>
            <a:r>
              <a:rPr lang="en-US" sz="1200" dirty="0">
                <a:solidFill>
                  <a:srgbClr val="337AB7"/>
                </a:solidFill>
                <a:latin typeface="Helvetica Neue"/>
                <a:hlinkClick r:id="rId8"/>
              </a:rPr>
              <a:t>10.1038/nsmb.2405</a:t>
            </a:r>
            <a:endParaRPr lang="en-US" sz="1200" dirty="0">
              <a:solidFill>
                <a:srgbClr val="333333"/>
              </a:solidFill>
              <a:latin typeface="Helvetica Neue"/>
            </a:endParaRPr>
          </a:p>
          <a:p>
            <a:pPr>
              <a:buFont typeface="Arial" panose="020B0604020202020204" pitchFamily="34" charset="0"/>
              <a:buChar char="•"/>
            </a:pPr>
            <a:r>
              <a:rPr lang="en-US" sz="1200" dirty="0">
                <a:solidFill>
                  <a:srgbClr val="333333"/>
                </a:solidFill>
                <a:latin typeface="Helvetica Neue"/>
              </a:rPr>
              <a:t>Primary Citation of Related Structures:  </a:t>
            </a:r>
            <a:br>
              <a:rPr lang="en-US" sz="1200" dirty="0">
                <a:solidFill>
                  <a:srgbClr val="333333"/>
                </a:solidFill>
                <a:latin typeface="Helvetica Neue"/>
              </a:rPr>
            </a:br>
            <a:r>
              <a:rPr lang="en-US" sz="1200" dirty="0">
                <a:solidFill>
                  <a:srgbClr val="337AB7"/>
                </a:solidFill>
                <a:latin typeface="Helvetica Neue"/>
                <a:hlinkClick r:id="rId3"/>
              </a:rPr>
              <a:t>4GXY</a:t>
            </a:r>
            <a:endParaRPr lang="en-US" sz="1200" dirty="0">
              <a:solidFill>
                <a:srgbClr val="333333"/>
              </a:solidFill>
              <a:latin typeface="Helvetica Neue"/>
            </a:endParaRPr>
          </a:p>
          <a:p>
            <a:pPr>
              <a:buFont typeface="Arial" panose="020B0604020202020204" pitchFamily="34" charset="0"/>
              <a:buChar char="•"/>
            </a:pPr>
            <a:r>
              <a:rPr lang="en-US" sz="1200" dirty="0">
                <a:solidFill>
                  <a:srgbClr val="333333"/>
                </a:solidFill>
                <a:latin typeface="Helvetica Neue"/>
              </a:rPr>
              <a:t/>
            </a:r>
            <a:br>
              <a:rPr lang="en-US" sz="1200" dirty="0">
                <a:solidFill>
                  <a:srgbClr val="333333"/>
                </a:solidFill>
                <a:latin typeface="Helvetica Neue"/>
              </a:rPr>
            </a:br>
            <a:r>
              <a:rPr lang="en-US" sz="1200" b="1" dirty="0">
                <a:solidFill>
                  <a:srgbClr val="333333"/>
                </a:solidFill>
                <a:latin typeface="Helvetica Neue"/>
              </a:rPr>
              <a:t>PubMed Abstract: </a:t>
            </a:r>
            <a:r>
              <a:rPr lang="en-US" sz="1200" dirty="0">
                <a:solidFill>
                  <a:srgbClr val="333333"/>
                </a:solidFill>
                <a:latin typeface="Helvetica Neue"/>
              </a:rPr>
              <a:t/>
            </a:r>
            <a:br>
              <a:rPr lang="en-US" sz="1200" dirty="0">
                <a:solidFill>
                  <a:srgbClr val="333333"/>
                </a:solidFill>
                <a:latin typeface="Helvetica Neue"/>
              </a:rPr>
            </a:br>
            <a:endParaRPr lang="en-US" sz="1200" dirty="0">
              <a:solidFill>
                <a:srgbClr val="333333"/>
              </a:solidFill>
              <a:latin typeface="Helvetica Neue"/>
            </a:endParaRPr>
          </a:p>
          <a:p>
            <a:r>
              <a:rPr lang="en-US" sz="1200" dirty="0">
                <a:solidFill>
                  <a:srgbClr val="333333"/>
                </a:solidFill>
                <a:latin typeface="Helvetica Neue"/>
              </a:rPr>
              <a:t>Coenzyme B(12) has a key role in various enzymatic reactions and controls expression of bacterial genes through riboswitches. Here we report the crystal structure of the </a:t>
            </a:r>
            <a:r>
              <a:rPr lang="en-US" sz="1200" dirty="0" err="1">
                <a:solidFill>
                  <a:srgbClr val="333333"/>
                </a:solidFill>
                <a:latin typeface="Helvetica Neue"/>
              </a:rPr>
              <a:t>Symbiobacterium</a:t>
            </a:r>
            <a:r>
              <a:rPr lang="en-US" sz="1200" dirty="0">
                <a:solidFill>
                  <a:srgbClr val="333333"/>
                </a:solidFill>
                <a:latin typeface="Helvetica Neue"/>
              </a:rPr>
              <a:t> </a:t>
            </a:r>
            <a:r>
              <a:rPr lang="en-US" sz="1200" dirty="0" err="1">
                <a:solidFill>
                  <a:srgbClr val="333333"/>
                </a:solidFill>
                <a:latin typeface="Helvetica Neue"/>
              </a:rPr>
              <a:t>thermophilum</a:t>
            </a:r>
            <a:r>
              <a:rPr lang="en-US" sz="1200" dirty="0">
                <a:solidFill>
                  <a:srgbClr val="333333"/>
                </a:solidFill>
                <a:latin typeface="Helvetica Neue"/>
              </a:rPr>
              <a:t> B(12) riboswitch bound to its ligand </a:t>
            </a:r>
            <a:r>
              <a:rPr lang="en-US" sz="1200" dirty="0" err="1">
                <a:solidFill>
                  <a:srgbClr val="333333"/>
                </a:solidFill>
                <a:latin typeface="Helvetica Neue"/>
              </a:rPr>
              <a:t>adenosylcobalamin</a:t>
            </a:r>
            <a:r>
              <a:rPr lang="en-US" sz="1200" dirty="0">
                <a:solidFill>
                  <a:srgbClr val="333333"/>
                </a:solidFill>
                <a:latin typeface="Helvetica Neue"/>
              </a:rPr>
              <a:t>. The riboswitch forms a unique junctional structure with a large ligand-binding pocket tailored for specific recognition of the </a:t>
            </a:r>
            <a:r>
              <a:rPr lang="en-US" sz="1200" dirty="0" err="1">
                <a:solidFill>
                  <a:srgbClr val="333333"/>
                </a:solidFill>
                <a:latin typeface="Helvetica Neue"/>
              </a:rPr>
              <a:t>adenosyl</a:t>
            </a:r>
            <a:r>
              <a:rPr lang="en-US" sz="1200" dirty="0">
                <a:solidFill>
                  <a:srgbClr val="333333"/>
                </a:solidFill>
                <a:latin typeface="Helvetica Neue"/>
              </a:rPr>
              <a:t> moiety and flanked by structural elements that stabilize the regulatory region and enable control of gene expression.</a:t>
            </a:r>
            <a:endParaRPr lang="en-US" sz="1200" b="0" i="0" dirty="0">
              <a:solidFill>
                <a:srgbClr val="333333"/>
              </a:solidFill>
              <a:effectLst/>
              <a:latin typeface="Helvetica Neue"/>
            </a:endParaRPr>
          </a:p>
        </p:txBody>
      </p:sp>
      <p:sp>
        <p:nvSpPr>
          <p:cNvPr id="6" name="TextBox 5"/>
          <p:cNvSpPr txBox="1"/>
          <p:nvPr/>
        </p:nvSpPr>
        <p:spPr>
          <a:xfrm>
            <a:off x="3803900" y="1588429"/>
            <a:ext cx="3607078" cy="523220"/>
          </a:xfrm>
          <a:prstGeom prst="rect">
            <a:avLst/>
          </a:prstGeom>
          <a:noFill/>
        </p:spPr>
        <p:txBody>
          <a:bodyPr wrap="none" rtlCol="0">
            <a:spAutoFit/>
          </a:bodyPr>
          <a:lstStyle/>
          <a:p>
            <a:r>
              <a:rPr lang="ru-RU" sz="2800" dirty="0" smtClean="0"/>
              <a:t>Видны участки </a:t>
            </a:r>
            <a:r>
              <a:rPr lang="en-US" sz="2800" dirty="0" smtClean="0"/>
              <a:t>dsRNA!</a:t>
            </a:r>
            <a:endParaRPr lang="en-US" sz="2800" dirty="0"/>
          </a:p>
        </p:txBody>
      </p:sp>
    </p:spTree>
    <p:extLst>
      <p:ext uri="{BB962C8B-B14F-4D97-AF65-F5344CB8AC3E}">
        <p14:creationId xmlns:p14="http://schemas.microsoft.com/office/powerpoint/2010/main" val="1163794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42" y="241385"/>
            <a:ext cx="8427516" cy="921721"/>
          </a:xfrm>
        </p:spPr>
        <p:txBody>
          <a:bodyPr>
            <a:noAutofit/>
          </a:bodyPr>
          <a:lstStyle/>
          <a:p>
            <a:pPr algn="l"/>
            <a:r>
              <a:rPr lang="en-US" sz="4000" dirty="0"/>
              <a:t>9</a:t>
            </a:r>
            <a:r>
              <a:rPr lang="ru-RU" sz="4000" dirty="0" smtClean="0"/>
              <a:t>. </a:t>
            </a:r>
            <a:r>
              <a:rPr lang="ru-RU" sz="4000" dirty="0" smtClean="0"/>
              <a:t>Что записано в геноме </a:t>
            </a:r>
            <a:r>
              <a:rPr lang="ru-RU" sz="2000" dirty="0" smtClean="0"/>
              <a:t>(и </a:t>
            </a:r>
            <a:r>
              <a:rPr lang="ru-RU" sz="2000" dirty="0" err="1" smtClean="0"/>
              <a:t>б.м</a:t>
            </a:r>
            <a:r>
              <a:rPr lang="ru-RU" sz="2000" dirty="0" smtClean="0"/>
              <a:t>. понятно нам)</a:t>
            </a:r>
            <a:endParaRPr lang="ru-RU" sz="2000" dirty="0"/>
          </a:p>
        </p:txBody>
      </p:sp>
      <p:sp>
        <p:nvSpPr>
          <p:cNvPr id="4" name="Объект 3"/>
          <p:cNvSpPr>
            <a:spLocks noGrp="1"/>
          </p:cNvSpPr>
          <p:nvPr>
            <p:ph idx="1"/>
          </p:nvPr>
        </p:nvSpPr>
        <p:spPr>
          <a:xfrm>
            <a:off x="281913" y="1147637"/>
            <a:ext cx="8410695" cy="5338295"/>
          </a:xfrm>
        </p:spPr>
        <p:txBody>
          <a:bodyPr>
            <a:noAutofit/>
          </a:bodyPr>
          <a:lstStyle/>
          <a:p>
            <a:r>
              <a:rPr lang="ru-RU" b="1" dirty="0" smtClean="0"/>
              <a:t>Гены белков </a:t>
            </a:r>
            <a:r>
              <a:rPr lang="ru-RU" dirty="0" smtClean="0"/>
              <a:t>– участки ДНК, кодирующие аминокислотную последовательность  белка.</a:t>
            </a:r>
          </a:p>
          <a:p>
            <a:pPr lvl="1"/>
            <a:r>
              <a:rPr lang="ru-RU" b="1" dirty="0" smtClean="0"/>
              <a:t>ДНК-зависимая РНК-полимераза </a:t>
            </a:r>
            <a:r>
              <a:rPr lang="ru-RU" dirty="0" smtClean="0"/>
              <a:t>переписывает участок ДНК содержащий ген белка в матричную РНК с той же последовательностью оснований (с заменой </a:t>
            </a:r>
            <a:r>
              <a:rPr lang="en-US" dirty="0" smtClean="0"/>
              <a:t>T </a:t>
            </a:r>
            <a:r>
              <a:rPr lang="ru-RU" dirty="0" smtClean="0"/>
              <a:t>на </a:t>
            </a:r>
            <a:r>
              <a:rPr lang="en-US" dirty="0" smtClean="0"/>
              <a:t>U)</a:t>
            </a:r>
          </a:p>
          <a:p>
            <a:pPr lvl="1"/>
            <a:r>
              <a:rPr lang="ru-RU" b="1" dirty="0" smtClean="0"/>
              <a:t>Рибосома</a:t>
            </a:r>
            <a:r>
              <a:rPr lang="ru-RU" dirty="0" smtClean="0"/>
              <a:t> в соответствии с триплетами </a:t>
            </a:r>
            <a:r>
              <a:rPr lang="ru-RU" dirty="0" err="1" smtClean="0"/>
              <a:t>мРНК</a:t>
            </a:r>
            <a:r>
              <a:rPr lang="ru-RU" dirty="0" smtClean="0"/>
              <a:t> синтезирует белок</a:t>
            </a:r>
          </a:p>
          <a:p>
            <a:r>
              <a:rPr lang="ru-RU" sz="2800" b="1" dirty="0" smtClean="0"/>
              <a:t>Гены молекул РНК,</a:t>
            </a:r>
            <a:r>
              <a:rPr lang="ru-RU" sz="2800" dirty="0" smtClean="0"/>
              <a:t> отличных от </a:t>
            </a:r>
            <a:r>
              <a:rPr lang="ru-RU" sz="2800" dirty="0" err="1" smtClean="0"/>
              <a:t>мРНК</a:t>
            </a:r>
            <a:endParaRPr lang="ru-RU" sz="2800" dirty="0" smtClean="0"/>
          </a:p>
          <a:p>
            <a:r>
              <a:rPr lang="ru-RU" sz="2800" b="1" dirty="0"/>
              <a:t>Сигналы</a:t>
            </a:r>
            <a:r>
              <a:rPr lang="ru-RU" sz="2800" dirty="0"/>
              <a:t> для белков и молекулярных </a:t>
            </a:r>
            <a:r>
              <a:rPr lang="ru-RU" sz="2800" dirty="0" smtClean="0"/>
              <a:t>машин</a:t>
            </a:r>
            <a:endParaRPr lang="en-US" sz="2800" dirty="0" smtClean="0"/>
          </a:p>
          <a:p>
            <a:r>
              <a:rPr lang="ru-RU" sz="2800" dirty="0" smtClean="0"/>
              <a:t>Много чего другого ….</a:t>
            </a:r>
            <a:endParaRPr lang="en-US" sz="2800" dirty="0"/>
          </a:p>
          <a:p>
            <a:pPr marL="0" indent="0">
              <a:buNone/>
            </a:pPr>
            <a:r>
              <a:rPr lang="ru-RU" sz="2800" dirty="0"/>
              <a:t/>
            </a:r>
            <a:br>
              <a:rPr lang="ru-RU" sz="28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46</a:t>
            </a:fld>
            <a:endParaRPr lang="ru-RU" dirty="0"/>
          </a:p>
        </p:txBody>
      </p:sp>
    </p:spTree>
    <p:extLst>
      <p:ext uri="{BB962C8B-B14F-4D97-AF65-F5344CB8AC3E}">
        <p14:creationId xmlns:p14="http://schemas.microsoft.com/office/powerpoint/2010/main" val="3775285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49360"/>
            <a:ext cx="8229600" cy="588849"/>
          </a:xfrm>
        </p:spPr>
        <p:txBody>
          <a:bodyPr>
            <a:normAutofit fontScale="90000"/>
          </a:bodyPr>
          <a:lstStyle/>
          <a:p>
            <a:r>
              <a:rPr lang="ru-RU" sz="3600" dirty="0" smtClean="0"/>
              <a:t>Т</a:t>
            </a:r>
            <a:r>
              <a:rPr lang="ru-RU" sz="3600" dirty="0" smtClean="0"/>
              <a:t>аблица </a:t>
            </a:r>
            <a:r>
              <a:rPr lang="ru-RU" sz="3600" dirty="0" smtClean="0"/>
              <a:t>генетического </a:t>
            </a:r>
            <a:r>
              <a:rPr lang="ru-RU" sz="3600" dirty="0" smtClean="0"/>
              <a:t>кода</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47</a:t>
            </a:fld>
            <a:endParaRPr lang="ru-RU"/>
          </a:p>
        </p:txBody>
      </p:sp>
      <p:graphicFrame>
        <p:nvGraphicFramePr>
          <p:cNvPr id="4" name="Таблица 3"/>
          <p:cNvGraphicFramePr>
            <a:graphicFrameLocks noGrp="1"/>
          </p:cNvGraphicFramePr>
          <p:nvPr>
            <p:extLst/>
          </p:nvPr>
        </p:nvGraphicFramePr>
        <p:xfrm>
          <a:off x="1305266" y="638209"/>
          <a:ext cx="6528851" cy="6004560"/>
        </p:xfrm>
        <a:graphic>
          <a:graphicData uri="http://schemas.openxmlformats.org/drawingml/2006/table">
            <a:tbl>
              <a:tblPr>
                <a:tableStyleId>{5C22544A-7EE6-4342-B048-85BDC9FD1C3A}</a:tableStyleId>
              </a:tblPr>
              <a:tblGrid>
                <a:gridCol w="867113">
                  <a:extLst>
                    <a:ext uri="{9D8B030D-6E8A-4147-A177-3AD203B41FA5}">
                      <a16:colId xmlns:a16="http://schemas.microsoft.com/office/drawing/2014/main" val="20000"/>
                    </a:ext>
                  </a:extLst>
                </a:gridCol>
                <a:gridCol w="477062">
                  <a:extLst>
                    <a:ext uri="{9D8B030D-6E8A-4147-A177-3AD203B41FA5}">
                      <a16:colId xmlns:a16="http://schemas.microsoft.com/office/drawing/2014/main" val="20001"/>
                    </a:ext>
                  </a:extLst>
                </a:gridCol>
                <a:gridCol w="1116054">
                  <a:extLst>
                    <a:ext uri="{9D8B030D-6E8A-4147-A177-3AD203B41FA5}">
                      <a16:colId xmlns:a16="http://schemas.microsoft.com/office/drawing/2014/main" val="20002"/>
                    </a:ext>
                  </a:extLst>
                </a:gridCol>
                <a:gridCol w="600170">
                  <a:extLst>
                    <a:ext uri="{9D8B030D-6E8A-4147-A177-3AD203B41FA5}">
                      <a16:colId xmlns:a16="http://schemas.microsoft.com/office/drawing/2014/main" val="20003"/>
                    </a:ext>
                  </a:extLst>
                </a:gridCol>
                <a:gridCol w="1048936">
                  <a:extLst>
                    <a:ext uri="{9D8B030D-6E8A-4147-A177-3AD203B41FA5}">
                      <a16:colId xmlns:a16="http://schemas.microsoft.com/office/drawing/2014/main" val="20004"/>
                    </a:ext>
                  </a:extLst>
                </a:gridCol>
                <a:gridCol w="685290">
                  <a:extLst>
                    <a:ext uri="{9D8B030D-6E8A-4147-A177-3AD203B41FA5}">
                      <a16:colId xmlns:a16="http://schemas.microsoft.com/office/drawing/2014/main" val="20005"/>
                    </a:ext>
                  </a:extLst>
                </a:gridCol>
                <a:gridCol w="1081340">
                  <a:extLst>
                    <a:ext uri="{9D8B030D-6E8A-4147-A177-3AD203B41FA5}">
                      <a16:colId xmlns:a16="http://schemas.microsoft.com/office/drawing/2014/main" val="20006"/>
                    </a:ext>
                  </a:extLst>
                </a:gridCol>
                <a:gridCol w="652886">
                  <a:extLst>
                    <a:ext uri="{9D8B030D-6E8A-4147-A177-3AD203B41FA5}">
                      <a16:colId xmlns:a16="http://schemas.microsoft.com/office/drawing/2014/main" val="20007"/>
                    </a:ext>
                  </a:extLst>
                </a:gridCol>
              </a:tblGrid>
              <a:tr h="180975">
                <a:tc>
                  <a:txBody>
                    <a:bodyPr/>
                    <a:lstStyle/>
                    <a:p>
                      <a:pPr algn="r" fontAlgn="b"/>
                      <a:r>
                        <a:rPr lang="en-US" sz="2400" b="0" i="0" u="none" strike="noStrike" dirty="0">
                          <a:solidFill>
                            <a:srgbClr val="000000"/>
                          </a:solidFill>
                          <a:effectLst/>
                          <a:latin typeface="Calibri" panose="020F0502020204030204" pitchFamily="34" charset="0"/>
                        </a:rPr>
                        <a:t>AAA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80975">
                <a:tc>
                  <a:txBody>
                    <a:bodyPr/>
                    <a:lstStyle/>
                    <a:p>
                      <a:pPr algn="r" fontAlgn="b"/>
                      <a:r>
                        <a:rPr lang="en-US" sz="2400" b="0" i="0" u="none" strike="noStrike" dirty="0">
                          <a:solidFill>
                            <a:srgbClr val="000000"/>
                          </a:solidFill>
                          <a:effectLst/>
                          <a:latin typeface="Calibri" panose="020F0502020204030204" pitchFamily="34" charset="0"/>
                        </a:rPr>
                        <a:t>AAG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TAG</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0975">
                <a:tc>
                  <a:txBody>
                    <a:bodyPr/>
                    <a:lstStyle/>
                    <a:p>
                      <a:pPr algn="r" fontAlgn="b"/>
                      <a:r>
                        <a:rPr lang="en-US" sz="2400" b="0" i="0" u="none" strike="noStrike" dirty="0">
                          <a:solidFill>
                            <a:srgbClr val="000000"/>
                          </a:solidFill>
                          <a:effectLst/>
                          <a:latin typeface="Calibri" panose="020F0502020204030204" pitchFamily="34" charset="0"/>
                        </a:rPr>
                        <a:t>AAC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2"/>
                  </a:ext>
                </a:extLst>
              </a:tr>
              <a:tr h="180975">
                <a:tc>
                  <a:txBody>
                    <a:bodyPr/>
                    <a:lstStyle/>
                    <a:p>
                      <a:pPr algn="r" fontAlgn="b"/>
                      <a:r>
                        <a:rPr lang="en-US" sz="2400" b="0" i="0" u="none" strike="noStrike" dirty="0">
                          <a:solidFill>
                            <a:srgbClr val="000000"/>
                          </a:solidFill>
                          <a:effectLst/>
                          <a:latin typeface="Calibri" panose="020F0502020204030204" pitchFamily="34" charset="0"/>
                        </a:rPr>
                        <a:t>AAT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3"/>
                  </a:ext>
                </a:extLst>
              </a:tr>
              <a:tr h="180975">
                <a:tc>
                  <a:txBody>
                    <a:bodyPr/>
                    <a:lstStyle/>
                    <a:p>
                      <a:pPr algn="r" fontAlgn="b"/>
                      <a:r>
                        <a:rPr lang="en-US" sz="2400" b="0" i="0" u="none" strike="noStrike" dirty="0">
                          <a:solidFill>
                            <a:srgbClr val="000000"/>
                          </a:solidFill>
                          <a:effectLst/>
                          <a:latin typeface="Calibri" panose="020F0502020204030204" pitchFamily="34" charset="0"/>
                        </a:rPr>
                        <a:t>ACA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4"/>
                  </a:ext>
                </a:extLst>
              </a:tr>
              <a:tr h="180975">
                <a:tc>
                  <a:txBody>
                    <a:bodyPr/>
                    <a:lstStyle/>
                    <a:p>
                      <a:pPr algn="r" fontAlgn="b"/>
                      <a:r>
                        <a:rPr lang="en-US" sz="2400" b="0" i="0" u="none" strike="noStrike" dirty="0">
                          <a:solidFill>
                            <a:srgbClr val="000000"/>
                          </a:solidFill>
                          <a:effectLst/>
                          <a:latin typeface="Calibri" panose="020F0502020204030204" pitchFamily="34" charset="0"/>
                        </a:rPr>
                        <a:t>ACG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5"/>
                  </a:ext>
                </a:extLst>
              </a:tr>
              <a:tr h="180975">
                <a:tc>
                  <a:txBody>
                    <a:bodyPr/>
                    <a:lstStyle/>
                    <a:p>
                      <a:pPr algn="r" fontAlgn="b"/>
                      <a:r>
                        <a:rPr lang="en-US" sz="2400" b="0" i="0" u="none" strike="noStrike" dirty="0">
                          <a:solidFill>
                            <a:srgbClr val="000000"/>
                          </a:solidFill>
                          <a:effectLst/>
                          <a:latin typeface="Calibri" panose="020F0502020204030204" pitchFamily="34" charset="0"/>
                        </a:rPr>
                        <a:t>ACC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6"/>
                  </a:ext>
                </a:extLst>
              </a:tr>
              <a:tr h="180975">
                <a:tc>
                  <a:txBody>
                    <a:bodyPr/>
                    <a:lstStyle/>
                    <a:p>
                      <a:pPr algn="r" fontAlgn="b"/>
                      <a:r>
                        <a:rPr lang="en-US" sz="2400" b="0" i="0" u="none" strike="noStrike" dirty="0">
                          <a:solidFill>
                            <a:srgbClr val="000000"/>
                          </a:solidFill>
                          <a:effectLst/>
                          <a:latin typeface="Calibri" panose="020F0502020204030204" pitchFamily="34" charset="0"/>
                        </a:rPr>
                        <a:t>ACT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7"/>
                  </a:ext>
                </a:extLst>
              </a:tr>
              <a:tr h="180975">
                <a:tc>
                  <a:txBody>
                    <a:bodyPr/>
                    <a:lstStyle/>
                    <a:p>
                      <a:pPr algn="r" fontAlgn="b"/>
                      <a:r>
                        <a:rPr lang="en-US" sz="2400" b="0" i="0" u="none" strike="noStrike" dirty="0">
                          <a:solidFill>
                            <a:srgbClr val="000000"/>
                          </a:solidFill>
                          <a:effectLst/>
                          <a:latin typeface="Calibri" panose="020F0502020204030204" pitchFamily="34" charset="0"/>
                        </a:rPr>
                        <a:t>AGA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80975">
                <a:tc>
                  <a:txBody>
                    <a:bodyPr/>
                    <a:lstStyle/>
                    <a:p>
                      <a:pPr algn="r" fontAlgn="b"/>
                      <a:r>
                        <a:rPr lang="en-US" sz="2400" b="0" i="0" u="none" strike="noStrike" dirty="0">
                          <a:solidFill>
                            <a:srgbClr val="000000"/>
                          </a:solidFill>
                          <a:effectLst/>
                          <a:latin typeface="Calibri" panose="020F0502020204030204" pitchFamily="34" charset="0"/>
                        </a:rPr>
                        <a:t>AGG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b"/>
                </a:tc>
                <a:extLst>
                  <a:ext uri="{0D108BD9-81ED-4DB2-BD59-A6C34878D82A}">
                    <a16:rowId xmlns:a16="http://schemas.microsoft.com/office/drawing/2014/main" val="10009"/>
                  </a:ext>
                </a:extLst>
              </a:tr>
              <a:tr h="180975">
                <a:tc>
                  <a:txBody>
                    <a:bodyPr/>
                    <a:lstStyle/>
                    <a:p>
                      <a:pPr algn="r" fontAlgn="b"/>
                      <a:r>
                        <a:rPr lang="en-US" sz="2400" b="0" i="0" u="none" strike="noStrike" dirty="0">
                          <a:solidFill>
                            <a:srgbClr val="000000"/>
                          </a:solidFill>
                          <a:effectLst/>
                          <a:latin typeface="Calibri" panose="020F0502020204030204" pitchFamily="34" charset="0"/>
                        </a:rPr>
                        <a:t>AGC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0"/>
                  </a:ext>
                </a:extLst>
              </a:tr>
              <a:tr h="180975">
                <a:tc>
                  <a:txBody>
                    <a:bodyPr/>
                    <a:lstStyle/>
                    <a:p>
                      <a:pPr algn="r" fontAlgn="b"/>
                      <a:r>
                        <a:rPr lang="en-US" sz="2400" b="0" i="0" u="none" strike="noStrike" dirty="0">
                          <a:solidFill>
                            <a:srgbClr val="000000"/>
                          </a:solidFill>
                          <a:effectLst/>
                          <a:latin typeface="Calibri" panose="020F0502020204030204" pitchFamily="34" charset="0"/>
                        </a:rPr>
                        <a:t>AGT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1"/>
                  </a:ext>
                </a:extLst>
              </a:tr>
              <a:tr h="180975">
                <a:tc>
                  <a:txBody>
                    <a:bodyPr/>
                    <a:lstStyle/>
                    <a:p>
                      <a:pPr algn="r" fontAlgn="b"/>
                      <a:r>
                        <a:rPr lang="en-US" sz="2400" b="0" i="0" u="none" strike="noStrike" dirty="0">
                          <a:solidFill>
                            <a:srgbClr val="000000"/>
                          </a:solidFill>
                          <a:effectLst/>
                          <a:latin typeface="Calibri" panose="020F0502020204030204" pitchFamily="34" charset="0"/>
                        </a:rPr>
                        <a:t>ATA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2"/>
                  </a:ext>
                </a:extLst>
              </a:tr>
              <a:tr h="180975">
                <a:tc>
                  <a:txBody>
                    <a:bodyPr/>
                    <a:lstStyle/>
                    <a:p>
                      <a:pPr algn="r" fontAlgn="b"/>
                      <a:r>
                        <a:rPr lang="en-US" sz="2400" b="1" i="0" u="none" strike="noStrike" dirty="0">
                          <a:solidFill>
                            <a:srgbClr val="C00000"/>
                          </a:solidFill>
                          <a:effectLst/>
                          <a:latin typeface="Calibri" panose="020F0502020204030204" pitchFamily="34" charset="0"/>
                        </a:rPr>
                        <a:t>ATG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3"/>
                  </a:ext>
                </a:extLst>
              </a:tr>
              <a:tr h="180975">
                <a:tc>
                  <a:txBody>
                    <a:bodyPr/>
                    <a:lstStyle/>
                    <a:p>
                      <a:pPr algn="r" fontAlgn="b"/>
                      <a:r>
                        <a:rPr lang="en-US" sz="2400" b="0" i="0" u="none" strike="noStrike" dirty="0">
                          <a:solidFill>
                            <a:srgbClr val="000000"/>
                          </a:solidFill>
                          <a:effectLst/>
                          <a:latin typeface="Calibri" panose="020F0502020204030204" pitchFamily="34" charset="0"/>
                        </a:rPr>
                        <a:t>ATC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4"/>
                  </a:ext>
                </a:extLst>
              </a:tr>
              <a:tr h="180975">
                <a:tc>
                  <a:txBody>
                    <a:bodyPr/>
                    <a:lstStyle/>
                    <a:p>
                      <a:pPr algn="r" fontAlgn="b"/>
                      <a:r>
                        <a:rPr lang="en-US" sz="2400" b="0" i="0" u="none" strike="noStrike" dirty="0">
                          <a:solidFill>
                            <a:srgbClr val="000000"/>
                          </a:solidFill>
                          <a:effectLst/>
                          <a:latin typeface="Calibri" panose="020F0502020204030204" pitchFamily="34" charset="0"/>
                        </a:rPr>
                        <a:t>ATT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04478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35457" y="119518"/>
            <a:ext cx="7885440" cy="659150"/>
          </a:xfrm>
        </p:spPr>
        <p:txBody>
          <a:bodyPr>
            <a:noAutofit/>
          </a:bodyPr>
          <a:lstStyle/>
          <a:p>
            <a:r>
              <a:rPr lang="en-US" sz="3266" b="1" dirty="0"/>
              <a:t>Crick’s first outline of the central dogma, from an unpublished note made in 1956.</a:t>
            </a:r>
          </a:p>
        </p:txBody>
      </p:sp>
      <p:sp>
        <p:nvSpPr>
          <p:cNvPr id="2" name="Номер слайда 1"/>
          <p:cNvSpPr>
            <a:spLocks noGrp="1"/>
          </p:cNvSpPr>
          <p:nvPr>
            <p:ph type="sldNum" sz="quarter" idx="12"/>
          </p:nvPr>
        </p:nvSpPr>
        <p:spPr/>
        <p:txBody>
          <a:bodyPr/>
          <a:lstStyle/>
          <a:p>
            <a:fld id="{8DEEC8EE-03FA-42FE-992C-F282326656FA}" type="slidenum">
              <a:rPr lang="en-US" smtClean="0"/>
              <a:t>48</a:t>
            </a:fld>
            <a:endParaRPr lang="en-US"/>
          </a:p>
        </p:txBody>
      </p:sp>
      <p:grpSp>
        <p:nvGrpSpPr>
          <p:cNvPr id="5" name="Группа 4"/>
          <p:cNvGrpSpPr/>
          <p:nvPr/>
        </p:nvGrpSpPr>
        <p:grpSpPr>
          <a:xfrm>
            <a:off x="543330" y="1094944"/>
            <a:ext cx="7955190" cy="5344650"/>
            <a:chOff x="616844" y="1305777"/>
            <a:chExt cx="8770044" cy="5892105"/>
          </a:xfrm>
        </p:grpSpPr>
        <p:pic>
          <p:nvPicPr>
            <p:cNvPr id="3074" name="Picture 2" descr="https://ndownloader.figshare.com/files/9351043/preview/9351043/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44" y="1305777"/>
              <a:ext cx="8770044" cy="5892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39576" y="2564154"/>
              <a:ext cx="505267" cy="923270"/>
            </a:xfrm>
            <a:prstGeom prst="rect">
              <a:avLst/>
            </a:prstGeom>
            <a:noFill/>
          </p:spPr>
          <p:txBody>
            <a:bodyPr wrap="square" lIns="82944" tIns="41472" rIns="82944" bIns="41472">
              <a:spAutoFit/>
            </a:bodyPr>
            <a:lstStyle/>
            <a:p>
              <a:pPr algn="ctr"/>
              <a:r>
                <a:rPr lang="en-US" sz="4898" dirty="0">
                  <a:ln w="0"/>
                  <a:solidFill>
                    <a:schemeClr val="accent1"/>
                  </a:solidFill>
                  <a:effectLst>
                    <a:outerShdw blurRad="38100" dist="25400" dir="5400000" algn="ctr" rotWithShape="0">
                      <a:srgbClr val="6E747A">
                        <a:alpha val="43000"/>
                      </a:srgbClr>
                    </a:outerShdw>
                  </a:effectLst>
                </a:rPr>
                <a:t>?</a:t>
              </a:r>
              <a:endParaRPr lang="ru-RU" sz="4898" dirty="0">
                <a:ln w="0"/>
                <a:solidFill>
                  <a:schemeClr val="accent1"/>
                </a:solidFill>
                <a:effectLst>
                  <a:outerShdw blurRad="38100" dist="25400" dir="5400000" algn="ctr" rotWithShape="0">
                    <a:srgbClr val="6E747A">
                      <a:alpha val="43000"/>
                    </a:srgbClr>
                  </a:outerShdw>
                </a:effectLst>
              </a:endParaRPr>
            </a:p>
          </p:txBody>
        </p:sp>
        <p:sp>
          <p:nvSpPr>
            <p:cNvPr id="7" name="Прямоугольник 6"/>
            <p:cNvSpPr/>
            <p:nvPr/>
          </p:nvSpPr>
          <p:spPr>
            <a:xfrm>
              <a:off x="5411493" y="4339771"/>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8" name="Прямоугольник 7"/>
            <p:cNvSpPr/>
            <p:nvPr/>
          </p:nvSpPr>
          <p:spPr>
            <a:xfrm>
              <a:off x="3835508" y="3884407"/>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9" name="Прямоугольник 8"/>
            <p:cNvSpPr/>
            <p:nvPr/>
          </p:nvSpPr>
          <p:spPr>
            <a:xfrm>
              <a:off x="2446633" y="4251830"/>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10" name="Прямоугольник 9"/>
            <p:cNvSpPr/>
            <p:nvPr/>
          </p:nvSpPr>
          <p:spPr>
            <a:xfrm>
              <a:off x="3582875" y="3195096"/>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sp>
          <p:nvSpPr>
            <p:cNvPr id="11" name="Прямоугольник 10"/>
            <p:cNvSpPr/>
            <p:nvPr/>
          </p:nvSpPr>
          <p:spPr>
            <a:xfrm>
              <a:off x="6358565" y="3553935"/>
              <a:ext cx="505267" cy="584816"/>
            </a:xfrm>
            <a:prstGeom prst="rect">
              <a:avLst/>
            </a:prstGeom>
            <a:noFill/>
          </p:spPr>
          <p:txBody>
            <a:bodyPr wrap="square" lIns="82944" tIns="41472" rIns="82944" bIns="41472">
              <a:spAutoFit/>
            </a:bodyPr>
            <a:lstStyle/>
            <a:p>
              <a:pPr algn="ctr"/>
              <a:r>
                <a:rPr lang="en-US" sz="2903" dirty="0">
                  <a:ln w="0"/>
                  <a:solidFill>
                    <a:schemeClr val="accent1"/>
                  </a:solidFill>
                  <a:effectLst>
                    <a:outerShdw blurRad="38100" dist="25400" dir="5400000" algn="ctr" rotWithShape="0">
                      <a:srgbClr val="6E747A">
                        <a:alpha val="43000"/>
                      </a:srgbClr>
                    </a:outerShdw>
                  </a:effectLst>
                </a:rPr>
                <a:t>+</a:t>
              </a:r>
              <a:endParaRPr lang="ru-RU" sz="2903" dirty="0">
                <a:ln w="0"/>
                <a:solidFill>
                  <a:schemeClr val="accent1"/>
                </a:solidFill>
                <a:effectLst>
                  <a:outerShdw blurRad="38100" dist="25400" dir="5400000" algn="ctr" rotWithShape="0">
                    <a:srgbClr val="6E747A">
                      <a:alpha val="43000"/>
                    </a:srgbClr>
                  </a:outerShdw>
                </a:effectLst>
              </a:endParaRPr>
            </a:p>
          </p:txBody>
        </p:sp>
      </p:grpSp>
      <p:sp>
        <p:nvSpPr>
          <p:cNvPr id="6" name="TextBox 5"/>
          <p:cNvSpPr txBox="1"/>
          <p:nvPr/>
        </p:nvSpPr>
        <p:spPr>
          <a:xfrm>
            <a:off x="4548525" y="2347055"/>
            <a:ext cx="543739" cy="923330"/>
          </a:xfrm>
          <a:prstGeom prst="rect">
            <a:avLst/>
          </a:prstGeom>
          <a:noFill/>
        </p:spPr>
        <p:txBody>
          <a:bodyPr wrap="none" rtlCol="0">
            <a:spAutoFit/>
          </a:bodyPr>
          <a:lstStyle/>
          <a:p>
            <a:r>
              <a:rPr lang="ru-RU" sz="5400" dirty="0" smtClean="0">
                <a:solidFill>
                  <a:srgbClr val="C00000"/>
                </a:solidFill>
              </a:rPr>
              <a:t>Х</a:t>
            </a:r>
            <a:endParaRPr lang="en-US" dirty="0">
              <a:solidFill>
                <a:srgbClr val="C00000"/>
              </a:solidFill>
            </a:endParaRPr>
          </a:p>
        </p:txBody>
      </p:sp>
    </p:spTree>
    <p:extLst>
      <p:ext uri="{BB962C8B-B14F-4D97-AF65-F5344CB8AC3E}">
        <p14:creationId xmlns:p14="http://schemas.microsoft.com/office/powerpoint/2010/main" val="3544471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42" y="241385"/>
            <a:ext cx="8427516" cy="921721"/>
          </a:xfrm>
        </p:spPr>
        <p:txBody>
          <a:bodyPr>
            <a:noAutofit/>
          </a:bodyPr>
          <a:lstStyle/>
          <a:p>
            <a:pPr algn="l"/>
            <a:r>
              <a:rPr lang="ru-RU" sz="4000" dirty="0" smtClean="0"/>
              <a:t>Что записано в геноме</a:t>
            </a:r>
            <a:endParaRPr lang="ru-RU" sz="4000" dirty="0"/>
          </a:p>
        </p:txBody>
      </p:sp>
      <p:sp>
        <p:nvSpPr>
          <p:cNvPr id="4" name="Объект 3"/>
          <p:cNvSpPr>
            <a:spLocks noGrp="1"/>
          </p:cNvSpPr>
          <p:nvPr>
            <p:ph idx="1"/>
          </p:nvPr>
        </p:nvSpPr>
        <p:spPr>
          <a:xfrm>
            <a:off x="281913" y="1147637"/>
            <a:ext cx="8410695" cy="5338295"/>
          </a:xfrm>
        </p:spPr>
        <p:txBody>
          <a:bodyPr>
            <a:noAutofit/>
          </a:bodyPr>
          <a:lstStyle/>
          <a:p>
            <a:r>
              <a:rPr lang="ru-RU" sz="2000" b="1" dirty="0" smtClean="0"/>
              <a:t>Гены белков </a:t>
            </a:r>
            <a:r>
              <a:rPr lang="ru-RU" sz="2000" dirty="0" smtClean="0"/>
              <a:t>– участки ДНК, кодирующие аминокислотную последовательность  белка.</a:t>
            </a:r>
          </a:p>
          <a:p>
            <a:pPr lvl="1"/>
            <a:r>
              <a:rPr lang="ru-RU" sz="1800" b="1" dirty="0" smtClean="0"/>
              <a:t>ДНК-зависимая РНК-полимераза </a:t>
            </a:r>
            <a:r>
              <a:rPr lang="ru-RU" sz="1800" dirty="0" smtClean="0"/>
              <a:t>переписывает участок ДНК содержащий ген белка в матричную РНК с той же последовательностью оснований (с заменой </a:t>
            </a:r>
            <a:r>
              <a:rPr lang="en-US" sz="1800" dirty="0" smtClean="0"/>
              <a:t>T </a:t>
            </a:r>
            <a:r>
              <a:rPr lang="ru-RU" sz="1800" dirty="0" smtClean="0"/>
              <a:t>на </a:t>
            </a:r>
            <a:r>
              <a:rPr lang="en-US" sz="1800" dirty="0" smtClean="0"/>
              <a:t>U)</a:t>
            </a:r>
          </a:p>
          <a:p>
            <a:pPr lvl="1"/>
            <a:r>
              <a:rPr lang="ru-RU" sz="1800" b="1" dirty="0" smtClean="0"/>
              <a:t>Рибосома</a:t>
            </a:r>
            <a:r>
              <a:rPr lang="ru-RU" sz="1800" dirty="0" smtClean="0"/>
              <a:t> в соответствии с триплетами </a:t>
            </a:r>
            <a:r>
              <a:rPr lang="ru-RU" sz="1800" dirty="0" err="1" smtClean="0"/>
              <a:t>мРНК</a:t>
            </a:r>
            <a:r>
              <a:rPr lang="ru-RU" sz="1800" dirty="0" smtClean="0"/>
              <a:t> синтезирует белок</a:t>
            </a:r>
          </a:p>
          <a:p>
            <a:r>
              <a:rPr lang="ru-RU" sz="1800" b="1" dirty="0" smtClean="0"/>
              <a:t>Гены молекул РНК,</a:t>
            </a:r>
            <a:r>
              <a:rPr lang="ru-RU" sz="1800" dirty="0" smtClean="0"/>
              <a:t> отличных от </a:t>
            </a:r>
            <a:r>
              <a:rPr lang="ru-RU" sz="1800" dirty="0" err="1" smtClean="0"/>
              <a:t>мРНК</a:t>
            </a:r>
            <a:endParaRPr lang="ru-RU" sz="1800" dirty="0" smtClean="0"/>
          </a:p>
          <a:p>
            <a:r>
              <a:rPr lang="ru-RU" b="1" dirty="0" smtClean="0"/>
              <a:t>Сигналы</a:t>
            </a:r>
            <a:r>
              <a:rPr lang="ru-RU" dirty="0" smtClean="0"/>
              <a:t> для белков</a:t>
            </a:r>
            <a:r>
              <a:rPr lang="ru-RU" dirty="0"/>
              <a:t> </a:t>
            </a:r>
            <a:r>
              <a:rPr lang="ru-RU" dirty="0" smtClean="0"/>
              <a:t>и молекулярных машин</a:t>
            </a:r>
            <a:endParaRPr lang="en-US" sz="4000" dirty="0"/>
          </a:p>
          <a:p>
            <a:pPr marL="0" indent="0">
              <a:buNone/>
            </a:pPr>
            <a:r>
              <a:rPr lang="ru-RU" sz="2400" dirty="0"/>
              <a:t/>
            </a:r>
            <a:br>
              <a:rPr lang="ru-RU" sz="24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49</a:t>
            </a:fld>
            <a:endParaRPr lang="ru-RU" dirty="0"/>
          </a:p>
        </p:txBody>
      </p:sp>
    </p:spTree>
    <p:extLst>
      <p:ext uri="{BB962C8B-B14F-4D97-AF65-F5344CB8AC3E}">
        <p14:creationId xmlns:p14="http://schemas.microsoft.com/office/powerpoint/2010/main" val="242923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Полезная информация</a:t>
            </a:r>
            <a:endParaRPr lang="en-US"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5</a:t>
            </a:fld>
            <a:endParaRPr lang="ru-RU"/>
          </a:p>
        </p:txBody>
      </p:sp>
      <p:sp>
        <p:nvSpPr>
          <p:cNvPr id="3" name="Подзаголовок 2"/>
          <p:cNvSpPr txBox="1">
            <a:spLocks/>
          </p:cNvSpPr>
          <p:nvPr/>
        </p:nvSpPr>
        <p:spPr>
          <a:xfrm>
            <a:off x="241095" y="2430470"/>
            <a:ext cx="8295480" cy="15782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800" dirty="0" smtClean="0"/>
              <a:t>С </a:t>
            </a:r>
            <a:r>
              <a:rPr lang="ru-RU" sz="2800" dirty="0" err="1" smtClean="0"/>
              <a:t>орг</a:t>
            </a:r>
            <a:r>
              <a:rPr lang="ru-RU" sz="2800" dirty="0" smtClean="0"/>
              <a:t>-вопросами обращайтесь к </a:t>
            </a:r>
            <a:br>
              <a:rPr lang="ru-RU" sz="2800" dirty="0" smtClean="0"/>
            </a:br>
            <a:r>
              <a:rPr lang="ru-RU" sz="2800" dirty="0" smtClean="0"/>
              <a:t>Сергею Александровичу Спирин</a:t>
            </a:r>
            <a:r>
              <a:rPr lang="en-US" sz="2800" dirty="0" smtClean="0"/>
              <a:t> </a:t>
            </a:r>
            <a:r>
              <a:rPr lang="ru-RU" sz="1800" dirty="0" smtClean="0"/>
              <a:t>(организатору МФК и лектору)</a:t>
            </a:r>
            <a:r>
              <a:rPr lang="ru-RU" sz="2800" dirty="0" smtClean="0"/>
              <a:t/>
            </a:r>
            <a:br>
              <a:rPr lang="ru-RU" sz="2800" dirty="0" smtClean="0"/>
            </a:br>
            <a:r>
              <a:rPr lang="en-US" sz="2800" dirty="0" smtClean="0">
                <a:hlinkClick r:id="rId2"/>
              </a:rPr>
              <a:t>sas@belozersky.msu.ru</a:t>
            </a:r>
            <a:r>
              <a:rPr lang="ru-RU" sz="2800" dirty="0" smtClean="0"/>
              <a:t/>
            </a:r>
            <a:br>
              <a:rPr lang="ru-RU" sz="2800" dirty="0" smtClean="0"/>
            </a:br>
            <a:endParaRPr lang="en-US" sz="2800" dirty="0"/>
          </a:p>
        </p:txBody>
      </p:sp>
      <p:sp>
        <p:nvSpPr>
          <p:cNvPr id="4" name="Заголовок 1"/>
          <p:cNvSpPr txBox="1">
            <a:spLocks/>
          </p:cNvSpPr>
          <p:nvPr/>
        </p:nvSpPr>
        <p:spPr>
          <a:xfrm>
            <a:off x="232235" y="1429243"/>
            <a:ext cx="898677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dirty="0" smtClean="0"/>
              <a:t>Сайт МФК</a:t>
            </a:r>
            <a:r>
              <a:rPr lang="en-US" sz="2800" dirty="0" smtClean="0"/>
              <a:t>: </a:t>
            </a:r>
            <a:r>
              <a:rPr lang="ru-RU" sz="2800" dirty="0" smtClean="0"/>
              <a:t>«</a:t>
            </a:r>
            <a:r>
              <a:rPr lang="ru-RU" sz="2800" dirty="0" err="1" smtClean="0"/>
              <a:t>Биоинформатика</a:t>
            </a:r>
            <a:r>
              <a:rPr lang="ru-RU" sz="2800" dirty="0" smtClean="0"/>
              <a:t> 2022»</a:t>
            </a:r>
            <a:br>
              <a:rPr lang="ru-RU" sz="2800" dirty="0" smtClean="0"/>
            </a:br>
            <a:r>
              <a:rPr lang="en-US" sz="2800" dirty="0">
                <a:solidFill>
                  <a:srgbClr val="3333FF"/>
                </a:solidFill>
              </a:rPr>
              <a:t>https://</a:t>
            </a:r>
            <a:r>
              <a:rPr lang="en-US" sz="2800" dirty="0" smtClean="0">
                <a:solidFill>
                  <a:srgbClr val="3333FF"/>
                </a:solidFill>
              </a:rPr>
              <a:t>kodomo.fbb.msu.ru/wiki/Main/mf_202</a:t>
            </a:r>
            <a:r>
              <a:rPr lang="ru-RU" sz="2800" dirty="0" smtClean="0">
                <a:solidFill>
                  <a:srgbClr val="3333FF"/>
                </a:solidFill>
              </a:rPr>
              <a:t>3</a:t>
            </a:r>
            <a:r>
              <a:rPr lang="en-US" sz="2800" dirty="0" smtClean="0">
                <a:solidFill>
                  <a:srgbClr val="3333FF"/>
                </a:solidFill>
              </a:rPr>
              <a:t>s</a:t>
            </a:r>
            <a:endParaRPr lang="el-GR" sz="3500" dirty="0">
              <a:solidFill>
                <a:srgbClr val="3333FF"/>
              </a:solidFill>
            </a:endParaRPr>
          </a:p>
        </p:txBody>
      </p:sp>
      <p:sp>
        <p:nvSpPr>
          <p:cNvPr id="6" name="Подзаголовок 2"/>
          <p:cNvSpPr txBox="1">
            <a:spLocks/>
          </p:cNvSpPr>
          <p:nvPr/>
        </p:nvSpPr>
        <p:spPr>
          <a:xfrm>
            <a:off x="243304" y="5346718"/>
            <a:ext cx="8630056" cy="13083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800" dirty="0" smtClean="0"/>
              <a:t>Зачёт автомат можно получить при зачёте оговоренного числа домашних заданий, выдаваемых после каждой лекции</a:t>
            </a:r>
            <a:endParaRPr lang="en-US" sz="2800" dirty="0"/>
          </a:p>
        </p:txBody>
      </p:sp>
      <p:sp>
        <p:nvSpPr>
          <p:cNvPr id="7" name="Подзаголовок 2"/>
          <p:cNvSpPr txBox="1">
            <a:spLocks/>
          </p:cNvSpPr>
          <p:nvPr/>
        </p:nvSpPr>
        <p:spPr>
          <a:xfrm>
            <a:off x="223666" y="3835886"/>
            <a:ext cx="8649694" cy="14364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dirty="0" smtClean="0"/>
              <a:t>Кроме лекций для того, чтобы разобраться в теме и получить  зачёт, предлагается выполнять домашние задания. Бывают задания на поиск в интернет, бывают школьного уровня, бывают посложнее  </a:t>
            </a:r>
            <a:endParaRPr lang="en-US" sz="2800" dirty="0"/>
          </a:p>
        </p:txBody>
      </p:sp>
    </p:spTree>
    <p:extLst>
      <p:ext uri="{BB962C8B-B14F-4D97-AF65-F5344CB8AC3E}">
        <p14:creationId xmlns:p14="http://schemas.microsoft.com/office/powerpoint/2010/main" val="2923430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170"/>
            <a:ext cx="8229600" cy="1143000"/>
          </a:xfrm>
        </p:spPr>
        <p:txBody>
          <a:bodyPr>
            <a:normAutofit/>
          </a:bodyPr>
          <a:lstStyle/>
          <a:p>
            <a:r>
              <a:rPr lang="ru-RU" dirty="0" smtClean="0"/>
              <a:t>10</a:t>
            </a:r>
            <a:r>
              <a:rPr lang="ru-RU" dirty="0" smtClean="0"/>
              <a:t>. </a:t>
            </a:r>
            <a:r>
              <a:rPr lang="ru-RU" dirty="0" smtClean="0"/>
              <a:t>Геном человека</a:t>
            </a:r>
            <a:endParaRPr lang="ru-RU" dirty="0"/>
          </a:p>
        </p:txBody>
      </p:sp>
      <p:sp>
        <p:nvSpPr>
          <p:cNvPr id="3" name="Объект 2"/>
          <p:cNvSpPr>
            <a:spLocks noGrp="1"/>
          </p:cNvSpPr>
          <p:nvPr>
            <p:ph idx="1"/>
          </p:nvPr>
        </p:nvSpPr>
        <p:spPr>
          <a:xfrm>
            <a:off x="347450" y="1124700"/>
            <a:ext cx="8466091" cy="3172974"/>
          </a:xfrm>
        </p:spPr>
        <p:txBody>
          <a:bodyPr>
            <a:normAutofit lnSpcReduction="10000"/>
          </a:bodyPr>
          <a:lstStyle/>
          <a:p>
            <a:pPr marL="0" indent="0">
              <a:buNone/>
            </a:pPr>
            <a:r>
              <a:rPr lang="ru-RU" dirty="0" err="1" smtClean="0"/>
              <a:t>Референсный</a:t>
            </a:r>
            <a:r>
              <a:rPr lang="ru-RU" dirty="0" smtClean="0"/>
              <a:t> геном человека </a:t>
            </a:r>
          </a:p>
          <a:p>
            <a:r>
              <a:rPr lang="ru-RU" sz="2400" dirty="0" smtClean="0"/>
              <a:t>двадцать </a:t>
            </a:r>
            <a:r>
              <a:rPr lang="ru-RU" sz="2400" dirty="0"/>
              <a:t>две </a:t>
            </a:r>
            <a:r>
              <a:rPr lang="ru-RU" sz="2400" dirty="0" err="1" smtClean="0">
                <a:hlinkClick r:id="rId2" tooltip="Аутосомы"/>
              </a:rPr>
              <a:t>аутосомы</a:t>
            </a:r>
            <a:r>
              <a:rPr lang="ru-RU" sz="2400" dirty="0" smtClean="0"/>
              <a:t> </a:t>
            </a:r>
            <a:r>
              <a:rPr lang="en-US" sz="2400" dirty="0" smtClean="0"/>
              <a:t> (</a:t>
            </a:r>
            <a:r>
              <a:rPr lang="ru-RU" sz="2400" dirty="0" smtClean="0"/>
              <a:t>в ядре)</a:t>
            </a:r>
            <a:endParaRPr lang="ru-RU" sz="2400" dirty="0" smtClean="0"/>
          </a:p>
          <a:p>
            <a:r>
              <a:rPr lang="ru-RU" sz="2400" dirty="0" smtClean="0"/>
              <a:t>две</a:t>
            </a:r>
            <a:r>
              <a:rPr lang="ru-RU" sz="2400" dirty="0"/>
              <a:t> </a:t>
            </a:r>
            <a:r>
              <a:rPr lang="ru-RU" sz="2400" dirty="0">
                <a:hlinkClick r:id="rId3" tooltip="Гоносомы"/>
              </a:rPr>
              <a:t>половые хромосомы</a:t>
            </a:r>
            <a:r>
              <a:rPr lang="ru-RU" sz="2400" dirty="0"/>
              <a:t> Х и </a:t>
            </a:r>
            <a:r>
              <a:rPr lang="ru-RU" sz="2400" dirty="0" smtClean="0"/>
              <a:t>Y (в ядре)</a:t>
            </a:r>
            <a:endParaRPr lang="ru-RU" sz="2400" dirty="0" smtClean="0"/>
          </a:p>
          <a:p>
            <a:r>
              <a:rPr lang="ru-RU" sz="2400" dirty="0" err="1" smtClean="0"/>
              <a:t>митохондриальная</a:t>
            </a:r>
            <a:r>
              <a:rPr lang="ru-RU" sz="2400" dirty="0" smtClean="0"/>
              <a:t> </a:t>
            </a:r>
            <a:r>
              <a:rPr lang="ru-RU" sz="2400" dirty="0"/>
              <a:t>ДНК человека </a:t>
            </a:r>
            <a:r>
              <a:rPr lang="ru-RU" sz="2400" dirty="0" smtClean="0"/>
              <a:t>(не в ядре – в цитоплазме клетки)</a:t>
            </a:r>
            <a:endParaRPr lang="ru-RU" sz="2400" dirty="0" smtClean="0"/>
          </a:p>
          <a:p>
            <a:r>
              <a:rPr lang="ru-RU" sz="2400" dirty="0" smtClean="0"/>
              <a:t>содержат </a:t>
            </a:r>
            <a:r>
              <a:rPr lang="ru-RU" sz="2400" dirty="0"/>
              <a:t>вместе 3 099 734 149 </a:t>
            </a:r>
            <a:r>
              <a:rPr lang="ru-RU" sz="2400" dirty="0">
                <a:hlinkClick r:id="rId4" tooltip="Спаренные основания"/>
              </a:rPr>
              <a:t>пар </a:t>
            </a:r>
            <a:r>
              <a:rPr lang="ru-RU" sz="2400" dirty="0" smtClean="0">
                <a:hlinkClick r:id="rId4" tooltip="Спаренные основания"/>
              </a:rPr>
              <a:t>оснований</a:t>
            </a:r>
            <a:endParaRPr lang="ru-RU" sz="2400" dirty="0" smtClean="0"/>
          </a:p>
          <a:p>
            <a:pPr marL="0" indent="0">
              <a:buNone/>
            </a:pPr>
            <a:r>
              <a:rPr lang="ru-RU" dirty="0" smtClean="0"/>
              <a:t>  около 3 миллиардов букв </a:t>
            </a:r>
            <a:r>
              <a:rPr lang="en-US" dirty="0" smtClean="0"/>
              <a:t>A, T, G, C</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50</a:t>
            </a:fld>
            <a:endParaRPr lang="ru-RU"/>
          </a:p>
        </p:txBody>
      </p:sp>
      <p:sp>
        <p:nvSpPr>
          <p:cNvPr id="6" name="TextBox 5"/>
          <p:cNvSpPr txBox="1"/>
          <p:nvPr/>
        </p:nvSpPr>
        <p:spPr>
          <a:xfrm>
            <a:off x="438226" y="4297674"/>
            <a:ext cx="7911430" cy="2339102"/>
          </a:xfrm>
          <a:prstGeom prst="rect">
            <a:avLst/>
          </a:prstGeom>
          <a:noFill/>
        </p:spPr>
        <p:txBody>
          <a:bodyPr wrap="square" rtlCol="0">
            <a:spAutoFit/>
          </a:bodyPr>
          <a:lstStyle/>
          <a:p>
            <a:r>
              <a:rPr lang="ru-RU" sz="2800" dirty="0" smtClean="0"/>
              <a:t>В </a:t>
            </a:r>
            <a:r>
              <a:rPr lang="ru-RU" sz="2800" b="1" dirty="0" smtClean="0"/>
              <a:t>ядре клетки </a:t>
            </a:r>
            <a:r>
              <a:rPr lang="ru-RU" sz="2800" dirty="0" smtClean="0"/>
              <a:t>содержится такой набор хромосом</a:t>
            </a:r>
            <a:endParaRPr lang="en-US" sz="2800" dirty="0" smtClean="0"/>
          </a:p>
          <a:p>
            <a:endParaRPr lang="ru-RU" sz="2800" dirty="0" smtClean="0"/>
          </a:p>
          <a:p>
            <a:r>
              <a:rPr lang="ru-RU" sz="2400" dirty="0" smtClean="0"/>
              <a:t>М  22 </a:t>
            </a:r>
            <a:r>
              <a:rPr lang="ru-RU" sz="2400" dirty="0" err="1" smtClean="0"/>
              <a:t>аутосомы</a:t>
            </a:r>
            <a:r>
              <a:rPr lang="ru-RU" sz="2400" dirty="0" smtClean="0"/>
              <a:t> от мамы, 22 </a:t>
            </a:r>
            <a:r>
              <a:rPr lang="ru-RU" sz="2400" dirty="0" err="1" smtClean="0"/>
              <a:t>аутосомы</a:t>
            </a:r>
            <a:r>
              <a:rPr lang="ru-RU" sz="2400" dirty="0" smtClean="0"/>
              <a:t> от папы, </a:t>
            </a:r>
            <a:r>
              <a:rPr lang="en-US" sz="2400" dirty="0" smtClean="0"/>
              <a:t>X, Y  = 46</a:t>
            </a:r>
          </a:p>
          <a:p>
            <a:endParaRPr lang="en-US" sz="2400" dirty="0" smtClean="0"/>
          </a:p>
          <a:p>
            <a:r>
              <a:rPr lang="ru-RU" sz="2400" dirty="0" smtClean="0"/>
              <a:t>Ж  </a:t>
            </a:r>
            <a:r>
              <a:rPr lang="ru-RU" sz="2400" dirty="0"/>
              <a:t>22 </a:t>
            </a:r>
            <a:r>
              <a:rPr lang="ru-RU" sz="2400" dirty="0" err="1"/>
              <a:t>аутосомы</a:t>
            </a:r>
            <a:r>
              <a:rPr lang="ru-RU" sz="2400" dirty="0"/>
              <a:t> от мамы, 22 </a:t>
            </a:r>
            <a:r>
              <a:rPr lang="ru-RU" sz="2400" dirty="0" err="1"/>
              <a:t>аутосомы</a:t>
            </a:r>
            <a:r>
              <a:rPr lang="ru-RU" sz="2400" dirty="0"/>
              <a:t> от папы, </a:t>
            </a:r>
            <a:r>
              <a:rPr lang="en-US" sz="2400" dirty="0"/>
              <a:t>X, X</a:t>
            </a:r>
            <a:r>
              <a:rPr lang="en-US" sz="2400" dirty="0" smtClean="0"/>
              <a:t>  </a:t>
            </a:r>
            <a:r>
              <a:rPr lang="en-US" sz="2400" dirty="0"/>
              <a:t>= 46</a:t>
            </a:r>
          </a:p>
          <a:p>
            <a:endParaRPr lang="en-US" dirty="0"/>
          </a:p>
        </p:txBody>
      </p:sp>
    </p:spTree>
    <p:extLst>
      <p:ext uri="{BB962C8B-B14F-4D97-AF65-F5344CB8AC3E}">
        <p14:creationId xmlns:p14="http://schemas.microsoft.com/office/powerpoint/2010/main" val="728619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58" y="274638"/>
            <a:ext cx="8955342" cy="1143000"/>
          </a:xfrm>
        </p:spPr>
        <p:txBody>
          <a:bodyPr>
            <a:noAutofit/>
          </a:bodyPr>
          <a:lstStyle/>
          <a:p>
            <a:pPr algn="l"/>
            <a:r>
              <a:rPr lang="ru-RU" sz="2800" dirty="0" smtClean="0"/>
              <a:t>ДНК в ядре клетки фибробласта человека. Разные ДНК покрашены в разные цвета, одинаковые по последовательности </a:t>
            </a:r>
            <a:r>
              <a:rPr lang="ru-RU" sz="1800" dirty="0" smtClean="0"/>
              <a:t>(</a:t>
            </a:r>
            <a:r>
              <a:rPr lang="en-US" sz="2000" dirty="0" smtClean="0"/>
              <a:t>&gt;9</a:t>
            </a:r>
            <a:r>
              <a:rPr lang="ru-RU" sz="2000" dirty="0" smtClean="0"/>
              <a:t>9</a:t>
            </a:r>
            <a:r>
              <a:rPr lang="en-US" sz="2000" dirty="0" smtClean="0"/>
              <a:t>%</a:t>
            </a:r>
            <a:r>
              <a:rPr lang="ru-RU" sz="2000" dirty="0" smtClean="0"/>
              <a:t>)</a:t>
            </a:r>
            <a:r>
              <a:rPr lang="en-US" sz="2800" dirty="0" smtClean="0"/>
              <a:t> – </a:t>
            </a:r>
            <a:r>
              <a:rPr lang="ru-RU" sz="2800" dirty="0" smtClean="0"/>
              <a:t>в одинаковые цвета</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51</a:t>
            </a:fld>
            <a:endParaRPr lang="ru-RU"/>
          </a:p>
        </p:txBody>
      </p:sp>
      <p:sp>
        <p:nvSpPr>
          <p:cNvPr id="4" name="Прямоугольник 3"/>
          <p:cNvSpPr/>
          <p:nvPr/>
        </p:nvSpPr>
        <p:spPr>
          <a:xfrm>
            <a:off x="208763" y="5646065"/>
            <a:ext cx="8915132" cy="1077218"/>
          </a:xfrm>
          <a:prstGeom prst="rect">
            <a:avLst/>
          </a:prstGeom>
        </p:spPr>
        <p:txBody>
          <a:bodyPr wrap="square">
            <a:spAutoFit/>
          </a:bodyPr>
          <a:lstStyle/>
          <a:p>
            <a:r>
              <a:rPr lang="ru-RU" sz="1400" dirty="0" smtClean="0">
                <a:solidFill>
                  <a:srgbClr val="212121"/>
                </a:solidFill>
                <a:latin typeface="BlinkMacSystemFont"/>
              </a:rPr>
              <a:t>Клетка находится перед стадией деления: каждая хромосома состоит из 2х одинаковых ДНК после удвоения (репликации). При делении клетки он разойдутся в разные дочерние клетки</a:t>
            </a:r>
          </a:p>
          <a:p>
            <a:r>
              <a:rPr lang="en-US" dirty="0" err="1" smtClean="0">
                <a:solidFill>
                  <a:srgbClr val="212121"/>
                </a:solidFill>
                <a:latin typeface="BlinkMacSystemFont"/>
              </a:rPr>
              <a:t>Bolzer</a:t>
            </a:r>
            <a:r>
              <a:rPr lang="en-US" dirty="0" smtClean="0">
                <a:solidFill>
                  <a:srgbClr val="212121"/>
                </a:solidFill>
                <a:latin typeface="BlinkMacSystemFont"/>
              </a:rPr>
              <a:t> A et al. </a:t>
            </a:r>
            <a:r>
              <a:rPr lang="en-US" dirty="0">
                <a:solidFill>
                  <a:srgbClr val="212121"/>
                </a:solidFill>
                <a:latin typeface="BlinkMacSystemFont"/>
              </a:rPr>
              <a:t>Three-dimensional maps of all chromosomes in </a:t>
            </a:r>
            <a:r>
              <a:rPr lang="en-US" dirty="0" smtClean="0">
                <a:solidFill>
                  <a:srgbClr val="212121"/>
                </a:solidFill>
                <a:latin typeface="BlinkMacSystemFont"/>
              </a:rPr>
              <a:t>fibroblast </a:t>
            </a:r>
            <a:r>
              <a:rPr lang="en-US" dirty="0">
                <a:solidFill>
                  <a:srgbClr val="212121"/>
                </a:solidFill>
                <a:latin typeface="BlinkMacSystemFont"/>
              </a:rPr>
              <a:t>nuclei and </a:t>
            </a:r>
            <a:r>
              <a:rPr lang="en-US" dirty="0" smtClean="0">
                <a:solidFill>
                  <a:srgbClr val="212121"/>
                </a:solidFill>
                <a:latin typeface="BlinkMacSystemFont"/>
              </a:rPr>
              <a:t>prometaphase rosettes. </a:t>
            </a:r>
            <a:r>
              <a:rPr lang="en-US" dirty="0" err="1">
                <a:solidFill>
                  <a:srgbClr val="212121"/>
                </a:solidFill>
                <a:latin typeface="BlinkMacSystemFont"/>
              </a:rPr>
              <a:t>PLoS</a:t>
            </a:r>
            <a:r>
              <a:rPr lang="en-US" dirty="0">
                <a:solidFill>
                  <a:srgbClr val="212121"/>
                </a:solidFill>
                <a:latin typeface="BlinkMacSystemFont"/>
              </a:rPr>
              <a:t> Biol. </a:t>
            </a:r>
            <a:r>
              <a:rPr lang="en-US" dirty="0" smtClean="0">
                <a:solidFill>
                  <a:srgbClr val="212121"/>
                </a:solidFill>
                <a:latin typeface="BlinkMacSystemFont"/>
              </a:rPr>
              <a:t>2005</a:t>
            </a:r>
            <a:endParaRPr lang="ru-RU" dirty="0"/>
          </a:p>
        </p:txBody>
      </p:sp>
      <p:pic>
        <p:nvPicPr>
          <p:cNvPr id="6" name="Рисунок 5"/>
          <p:cNvPicPr>
            <a:picLocks noChangeAspect="1"/>
          </p:cNvPicPr>
          <p:nvPr/>
        </p:nvPicPr>
        <p:blipFill rotWithShape="1">
          <a:blip r:embed="rId3"/>
          <a:srcRect l="435" r="-2448" b="6584"/>
          <a:stretch/>
        </p:blipFill>
        <p:spPr>
          <a:xfrm>
            <a:off x="252000" y="1574563"/>
            <a:ext cx="4480450" cy="3888000"/>
          </a:xfrm>
          <a:prstGeom prst="rect">
            <a:avLst/>
          </a:prstGeom>
        </p:spPr>
      </p:pic>
      <p:pic>
        <p:nvPicPr>
          <p:cNvPr id="7" name="Рисунок 6"/>
          <p:cNvPicPr>
            <a:picLocks noChangeAspect="1"/>
          </p:cNvPicPr>
          <p:nvPr/>
        </p:nvPicPr>
        <p:blipFill>
          <a:blip r:embed="rId4"/>
          <a:stretch>
            <a:fillRect/>
          </a:stretch>
        </p:blipFill>
        <p:spPr>
          <a:xfrm>
            <a:off x="4669108" y="1512549"/>
            <a:ext cx="4434682" cy="4046647"/>
          </a:xfrm>
          <a:prstGeom prst="rect">
            <a:avLst/>
          </a:prstGeom>
        </p:spPr>
      </p:pic>
    </p:spTree>
    <p:extLst>
      <p:ext uri="{BB962C8B-B14F-4D97-AF65-F5344CB8AC3E}">
        <p14:creationId xmlns:p14="http://schemas.microsoft.com/office/powerpoint/2010/main" val="3795365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7765"/>
            <a:ext cx="8229600" cy="619632"/>
          </a:xfrm>
        </p:spPr>
        <p:txBody>
          <a:bodyPr>
            <a:noAutofit/>
          </a:bodyPr>
          <a:lstStyle/>
          <a:p>
            <a:pPr algn="l"/>
            <a:r>
              <a:rPr lang="ru-RU" sz="3600" dirty="0" smtClean="0"/>
              <a:t>Как получена микрофотография</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52</a:t>
            </a:fld>
            <a:endParaRPr lang="ru-RU"/>
          </a:p>
        </p:txBody>
      </p:sp>
      <p:sp>
        <p:nvSpPr>
          <p:cNvPr id="4" name="Прямоугольник 3"/>
          <p:cNvSpPr/>
          <p:nvPr/>
        </p:nvSpPr>
        <p:spPr>
          <a:xfrm>
            <a:off x="457200" y="707397"/>
            <a:ext cx="8449100" cy="6032421"/>
          </a:xfrm>
          <a:prstGeom prst="rect">
            <a:avLst/>
          </a:prstGeom>
        </p:spPr>
        <p:txBody>
          <a:bodyPr wrap="square">
            <a:spAutoFit/>
          </a:bodyPr>
          <a:lstStyle/>
          <a:p>
            <a:r>
              <a:rPr lang="ru-RU" sz="2400" dirty="0" smtClean="0">
                <a:latin typeface="AdvC2866"/>
              </a:rPr>
              <a:t>К каждой ДНК подобраны многочисленные пробы – ДНК полностью комплементарные участку данной ДНК. </a:t>
            </a:r>
            <a:br>
              <a:rPr lang="ru-RU" sz="2400" dirty="0" smtClean="0">
                <a:latin typeface="AdvC2866"/>
              </a:rPr>
            </a:br>
            <a:r>
              <a:rPr lang="en-US" dirty="0" smtClean="0"/>
              <a:t>Probe </a:t>
            </a:r>
            <a:r>
              <a:rPr lang="en-US" dirty="0"/>
              <a:t>size can range from few kb to </a:t>
            </a:r>
            <a:r>
              <a:rPr lang="en-US" dirty="0" err="1"/>
              <a:t>megabases</a:t>
            </a:r>
            <a:r>
              <a:rPr lang="en-US" dirty="0"/>
              <a:t> (Mb), depending on the application.  </a:t>
            </a:r>
            <a:r>
              <a:rPr lang="ru-RU" dirty="0" smtClean="0"/>
              <a:t/>
            </a:r>
            <a:br>
              <a:rPr lang="ru-RU" dirty="0" smtClean="0"/>
            </a:br>
            <a:r>
              <a:rPr lang="ru-RU" sz="2400" dirty="0" smtClean="0">
                <a:latin typeface="AdvC2866"/>
              </a:rPr>
              <a:t>К концам проб присоединены </a:t>
            </a:r>
            <a:r>
              <a:rPr lang="ru-RU" sz="2400" dirty="0" err="1" smtClean="0">
                <a:latin typeface="AdvC2866"/>
              </a:rPr>
              <a:t>флюорофоры</a:t>
            </a:r>
            <a:r>
              <a:rPr lang="ru-RU" sz="2400" dirty="0" smtClean="0">
                <a:latin typeface="AdvC2866"/>
              </a:rPr>
              <a:t> одного из 7 цветов. Пропорции проб к одной ДНК с </a:t>
            </a:r>
            <a:r>
              <a:rPr lang="ru-RU" sz="2400" dirty="0" err="1" smtClean="0">
                <a:latin typeface="AdvC2866"/>
              </a:rPr>
              <a:t>флюорофорами</a:t>
            </a:r>
            <a:r>
              <a:rPr lang="ru-RU" sz="2400" dirty="0" smtClean="0">
                <a:latin typeface="AdvC2866"/>
              </a:rPr>
              <a:t> разных цветов подобраны специально, чтобы различать разные ДНК.</a:t>
            </a:r>
            <a:br>
              <a:rPr lang="ru-RU" sz="2400" dirty="0" smtClean="0">
                <a:latin typeface="AdvC2866"/>
              </a:rPr>
            </a:br>
            <a:endParaRPr lang="en-US" sz="2400" dirty="0" smtClean="0">
              <a:latin typeface="AdvC2866"/>
            </a:endParaRPr>
          </a:p>
          <a:p>
            <a:r>
              <a:rPr lang="en-US" sz="2400" dirty="0" smtClean="0">
                <a:latin typeface="AdvC2866"/>
              </a:rPr>
              <a:t>(A) </a:t>
            </a:r>
            <a:r>
              <a:rPr lang="ru-RU" sz="2400" dirty="0" err="1" smtClean="0"/>
              <a:t>Деконволюция</a:t>
            </a:r>
            <a:r>
              <a:rPr lang="en-US" sz="2400" dirty="0" smtClean="0"/>
              <a:t> (</a:t>
            </a:r>
            <a:r>
              <a:rPr lang="ru-RU" sz="2400" dirty="0" smtClean="0"/>
              <a:t>объединение</a:t>
            </a:r>
            <a:r>
              <a:rPr lang="en-US" sz="2400" dirty="0" smtClean="0"/>
              <a:t>)</a:t>
            </a:r>
            <a:r>
              <a:rPr lang="ru-RU" sz="2400" dirty="0"/>
              <a:t> </a:t>
            </a:r>
            <a:r>
              <a:rPr lang="en-US" sz="2400" dirty="0"/>
              <a:t> </a:t>
            </a:r>
            <a:r>
              <a:rPr lang="ru-RU" sz="2400" dirty="0" err="1"/>
              <a:t>флюоресцентных</a:t>
            </a:r>
            <a:r>
              <a:rPr lang="ru-RU" sz="2400" dirty="0"/>
              <a:t> микрофотографий в </a:t>
            </a:r>
            <a:r>
              <a:rPr lang="ru-RU" sz="2400" dirty="0" smtClean="0"/>
              <a:t>7 </a:t>
            </a:r>
            <a:r>
              <a:rPr lang="ru-RU" sz="2400" dirty="0"/>
              <a:t>каналах </a:t>
            </a:r>
            <a:r>
              <a:rPr lang="ru-RU" sz="2400" dirty="0" smtClean="0"/>
              <a:t/>
            </a:r>
            <a:br>
              <a:rPr lang="ru-RU" sz="2400" dirty="0" smtClean="0"/>
            </a:br>
            <a:r>
              <a:rPr lang="ru-RU" sz="1200" dirty="0" smtClean="0"/>
              <a:t>(</a:t>
            </a:r>
            <a:r>
              <a:rPr lang="en-US" sz="1200" dirty="0"/>
              <a:t>one </a:t>
            </a:r>
            <a:r>
              <a:rPr lang="en-US" sz="1200" dirty="0">
                <a:latin typeface="AdvC2866"/>
              </a:rPr>
              <a:t>channel for DAPI (DNA </a:t>
            </a:r>
            <a:r>
              <a:rPr lang="en-US" sz="1200" dirty="0" smtClean="0">
                <a:latin typeface="AdvC2866"/>
              </a:rPr>
              <a:t>counterstain and </a:t>
            </a:r>
            <a:r>
              <a:rPr lang="en-US" sz="1200" dirty="0">
                <a:latin typeface="AdvC2866"/>
              </a:rPr>
              <a:t>seven channels for the following </a:t>
            </a:r>
            <a:r>
              <a:rPr lang="en-US" sz="1200" dirty="0" err="1">
                <a:latin typeface="AdvC2866"/>
              </a:rPr>
              <a:t>fluorochromes</a:t>
            </a:r>
            <a:r>
              <a:rPr lang="en-US" sz="1200" dirty="0">
                <a:latin typeface="AdvC2866"/>
              </a:rPr>
              <a:t>: </a:t>
            </a:r>
            <a:r>
              <a:rPr lang="en-US" sz="1200" dirty="0" err="1">
                <a:latin typeface="AdvC2866"/>
              </a:rPr>
              <a:t>diethylaminocoumarin</a:t>
            </a:r>
            <a:r>
              <a:rPr lang="en-US" sz="1200" dirty="0">
                <a:latin typeface="AdvC2866"/>
              </a:rPr>
              <a:t> (</a:t>
            </a:r>
            <a:r>
              <a:rPr lang="en-US" sz="1200" dirty="0" err="1">
                <a:latin typeface="AdvC2866"/>
              </a:rPr>
              <a:t>Deac</a:t>
            </a:r>
            <a:r>
              <a:rPr lang="en-US" sz="1200" dirty="0">
                <a:latin typeface="AdvC2866"/>
              </a:rPr>
              <a:t>), Spectrum Green (SG), and the cyanine dyes Cy3, Cy3.5, </a:t>
            </a:r>
            <a:r>
              <a:rPr lang="en-US" sz="1200" dirty="0" smtClean="0">
                <a:latin typeface="AdvC2866"/>
              </a:rPr>
              <a:t>Cy5,Cy5.5</a:t>
            </a:r>
            <a:r>
              <a:rPr lang="en-US" sz="1200" dirty="0">
                <a:latin typeface="AdvC2866"/>
              </a:rPr>
              <a:t>, and </a:t>
            </a:r>
            <a:r>
              <a:rPr lang="en-US" sz="1200" dirty="0" smtClean="0">
                <a:latin typeface="AdvC2866"/>
              </a:rPr>
              <a:t>Cy7</a:t>
            </a:r>
            <a:r>
              <a:rPr lang="ru-RU" sz="1200" dirty="0" smtClean="0">
                <a:latin typeface="AdvC2866"/>
              </a:rPr>
              <a:t>)</a:t>
            </a:r>
            <a:r>
              <a:rPr lang="en-US" sz="1200" dirty="0" smtClean="0">
                <a:latin typeface="AdvC2866"/>
              </a:rPr>
              <a:t>)</a:t>
            </a:r>
            <a:r>
              <a:rPr lang="ru-RU" sz="1200" dirty="0" smtClean="0">
                <a:latin typeface="AdvC2866"/>
              </a:rPr>
              <a:t> </a:t>
            </a:r>
            <a:r>
              <a:rPr lang="en-US" dirty="0" smtClean="0">
                <a:latin typeface="AdvC2866"/>
              </a:rPr>
              <a:t/>
            </a:r>
            <a:br>
              <a:rPr lang="en-US" dirty="0" smtClean="0">
                <a:latin typeface="AdvC2866"/>
              </a:rPr>
            </a:br>
            <a:r>
              <a:rPr lang="ru-RU" sz="2400" dirty="0" smtClean="0"/>
              <a:t>Окраска изображения разных хромосом </a:t>
            </a:r>
            <a:r>
              <a:rPr lang="en-US" sz="2400" dirty="0" smtClean="0"/>
              <a:t>(</a:t>
            </a:r>
            <a:r>
              <a:rPr lang="en-US" sz="2400" dirty="0"/>
              <a:t>1–22, X, and Y) </a:t>
            </a:r>
            <a:r>
              <a:rPr lang="ru-RU" sz="2400" dirty="0" smtClean="0"/>
              <a:t>в 24 цвета получена наложением 7 каналов</a:t>
            </a:r>
            <a:r>
              <a:rPr lang="en-US" sz="2400" dirty="0" smtClean="0"/>
              <a:t/>
            </a:r>
            <a:br>
              <a:rPr lang="en-US" sz="2400" dirty="0" smtClean="0"/>
            </a:br>
            <a:endParaRPr lang="en-US" sz="2400" dirty="0"/>
          </a:p>
          <a:p>
            <a:r>
              <a:rPr lang="en-US" sz="2400" dirty="0"/>
              <a:t>(B) </a:t>
            </a:r>
            <a:r>
              <a:rPr lang="ru-RU" sz="2400" dirty="0" smtClean="0"/>
              <a:t>Прорисовка с искусственно подобранными цветами изображения (</a:t>
            </a:r>
            <a:r>
              <a:rPr lang="en-US" sz="2400" dirty="0" smtClean="0"/>
              <a:t>A</a:t>
            </a:r>
            <a:r>
              <a:rPr lang="ru-RU" sz="2400" dirty="0" smtClean="0"/>
              <a:t>)</a:t>
            </a:r>
            <a:endParaRPr lang="ru-RU" sz="2400" dirty="0"/>
          </a:p>
        </p:txBody>
      </p:sp>
    </p:spTree>
    <p:extLst>
      <p:ext uri="{BB962C8B-B14F-4D97-AF65-F5344CB8AC3E}">
        <p14:creationId xmlns:p14="http://schemas.microsoft.com/office/powerpoint/2010/main" val="4083514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3600" dirty="0" smtClean="0"/>
              <a:t>Исходные микрофотографии в восьми каналах и их совмещение</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53</a:t>
            </a:fld>
            <a:endParaRPr lang="ru-RU"/>
          </a:p>
        </p:txBody>
      </p:sp>
      <p:pic>
        <p:nvPicPr>
          <p:cNvPr id="8" name="Рисунок 7"/>
          <p:cNvPicPr>
            <a:picLocks noChangeAspect="1"/>
          </p:cNvPicPr>
          <p:nvPr/>
        </p:nvPicPr>
        <p:blipFill>
          <a:blip r:embed="rId3"/>
          <a:stretch>
            <a:fillRect/>
          </a:stretch>
        </p:blipFill>
        <p:spPr>
          <a:xfrm>
            <a:off x="1730030" y="1504774"/>
            <a:ext cx="5683940" cy="5021304"/>
          </a:xfrm>
          <a:prstGeom prst="rect">
            <a:avLst/>
          </a:prstGeom>
        </p:spPr>
      </p:pic>
    </p:spTree>
    <p:extLst>
      <p:ext uri="{BB962C8B-B14F-4D97-AF65-F5344CB8AC3E}">
        <p14:creationId xmlns:p14="http://schemas.microsoft.com/office/powerpoint/2010/main" val="3551420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170"/>
            <a:ext cx="8229600" cy="883315"/>
          </a:xfrm>
        </p:spPr>
        <p:txBody>
          <a:bodyPr/>
          <a:lstStyle/>
          <a:p>
            <a:r>
              <a:rPr lang="ru-RU" dirty="0" smtClean="0"/>
              <a:t>1</a:t>
            </a:r>
            <a:r>
              <a:rPr lang="en-US" dirty="0" smtClean="0"/>
              <a:t>1</a:t>
            </a:r>
            <a:r>
              <a:rPr lang="ru-RU" dirty="0" smtClean="0"/>
              <a:t>. </a:t>
            </a:r>
            <a:r>
              <a:rPr lang="ru-RU" dirty="0" smtClean="0"/>
              <a:t>Геном бактерии</a:t>
            </a:r>
            <a:endParaRPr lang="ru-RU" dirty="0"/>
          </a:p>
        </p:txBody>
      </p:sp>
      <p:sp>
        <p:nvSpPr>
          <p:cNvPr id="4" name="Объект 3"/>
          <p:cNvSpPr>
            <a:spLocks noGrp="1"/>
          </p:cNvSpPr>
          <p:nvPr>
            <p:ph idx="1"/>
          </p:nvPr>
        </p:nvSpPr>
        <p:spPr>
          <a:xfrm>
            <a:off x="457200" y="1132645"/>
            <a:ext cx="8229600" cy="5588830"/>
          </a:xfrm>
        </p:spPr>
        <p:txBody>
          <a:bodyPr>
            <a:normAutofit/>
          </a:bodyPr>
          <a:lstStyle/>
          <a:p>
            <a:r>
              <a:rPr lang="ru-RU" sz="2800" dirty="0" smtClean="0"/>
              <a:t>Одна или несколько кольцевых молекул ДНК – хромосом</a:t>
            </a:r>
          </a:p>
          <a:p>
            <a:r>
              <a:rPr lang="ru-RU" sz="2800" dirty="0" smtClean="0"/>
              <a:t>Размер хромосомы порядка 1 млн </a:t>
            </a:r>
            <a:r>
              <a:rPr lang="ru-RU" sz="2800" dirty="0" err="1" smtClean="0"/>
              <a:t>п.н</a:t>
            </a:r>
            <a:r>
              <a:rPr lang="ru-RU" sz="2800" dirty="0" smtClean="0"/>
              <a:t>.</a:t>
            </a:r>
          </a:p>
          <a:p>
            <a:r>
              <a:rPr lang="ru-RU" sz="2800" dirty="0" smtClean="0"/>
              <a:t>Ноль или несколько </a:t>
            </a:r>
            <a:r>
              <a:rPr lang="ru-RU" sz="2800" dirty="0"/>
              <a:t>м</a:t>
            </a:r>
            <a:r>
              <a:rPr lang="ru-RU" sz="2800" dirty="0" smtClean="0"/>
              <a:t>аленьких ДНК,  называемых </a:t>
            </a:r>
            <a:r>
              <a:rPr lang="ru-RU" sz="2800" dirty="0" err="1" smtClean="0"/>
              <a:t>плазмидами</a:t>
            </a:r>
            <a:r>
              <a:rPr lang="ru-RU" sz="2800" dirty="0" smtClean="0"/>
              <a:t>.</a:t>
            </a:r>
          </a:p>
          <a:p>
            <a:r>
              <a:rPr lang="ru-RU" sz="2800" dirty="0" smtClean="0"/>
              <a:t>Бактерии обитающие в одном </a:t>
            </a:r>
            <a:r>
              <a:rPr lang="ru-RU" sz="2800" dirty="0" err="1" smtClean="0"/>
              <a:t>микробиоме</a:t>
            </a:r>
            <a:r>
              <a:rPr lang="ru-RU" sz="2800" dirty="0" smtClean="0"/>
              <a:t> обмениваются </a:t>
            </a:r>
            <a:r>
              <a:rPr lang="ru-RU" sz="2800" dirty="0" err="1" smtClean="0"/>
              <a:t>плазмидами</a:t>
            </a:r>
            <a:r>
              <a:rPr lang="ru-RU" sz="2800" dirty="0" smtClean="0"/>
              <a:t> и фрагментами хромосом.  Для эволюции – это неполовой способ обмена генетическим материалом</a:t>
            </a:r>
          </a:p>
          <a:p>
            <a:r>
              <a:rPr lang="ru-RU" sz="2800" dirty="0" smtClean="0"/>
              <a:t>Пример – обмен </a:t>
            </a:r>
            <a:r>
              <a:rPr lang="ru-RU" sz="2800" dirty="0" err="1" smtClean="0"/>
              <a:t>плазмидами</a:t>
            </a:r>
            <a:r>
              <a:rPr lang="ru-RU" sz="2800" dirty="0" smtClean="0"/>
              <a:t>, несущими устойчивость к антибиотикам</a:t>
            </a:r>
          </a:p>
          <a:p>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54</a:t>
            </a:fld>
            <a:endParaRPr lang="ru-RU"/>
          </a:p>
        </p:txBody>
      </p:sp>
    </p:spTree>
    <p:extLst>
      <p:ext uri="{BB962C8B-B14F-4D97-AF65-F5344CB8AC3E}">
        <p14:creationId xmlns:p14="http://schemas.microsoft.com/office/powerpoint/2010/main" val="4287125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Геном </a:t>
            </a:r>
            <a:r>
              <a:rPr lang="ru-RU" dirty="0"/>
              <a:t>кишечной </a:t>
            </a:r>
            <a:r>
              <a:rPr lang="ru-RU" dirty="0" smtClean="0"/>
              <a:t>палочки </a:t>
            </a:r>
            <a:r>
              <a:rPr lang="en-US" dirty="0" smtClean="0"/>
              <a:t>E.coli </a:t>
            </a:r>
            <a:r>
              <a:rPr lang="uk-UA" dirty="0" err="1" smtClean="0"/>
              <a:t>штамм</a:t>
            </a:r>
            <a:r>
              <a:rPr lang="uk-UA" dirty="0" smtClean="0"/>
              <a:t> </a:t>
            </a:r>
            <a:r>
              <a:rPr lang="en-US" dirty="0" smtClean="0"/>
              <a:t>Y5. </a:t>
            </a:r>
            <a:r>
              <a:rPr lang="ru-RU" sz="3600" dirty="0" smtClean="0"/>
              <a:t>Одна хромосом 3 </a:t>
            </a:r>
            <a:r>
              <a:rPr lang="ru-RU" sz="3600" dirty="0" err="1" smtClean="0"/>
              <a:t>плазмиды</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55</a:t>
            </a:fld>
            <a:endParaRPr lang="ru-RU"/>
          </a:p>
        </p:txBody>
      </p:sp>
      <p:pic>
        <p:nvPicPr>
          <p:cNvPr id="4" name="Рисунок 3"/>
          <p:cNvPicPr>
            <a:picLocks noChangeAspect="1"/>
          </p:cNvPicPr>
          <p:nvPr/>
        </p:nvPicPr>
        <p:blipFill rotWithShape="1">
          <a:blip r:embed="rId2"/>
          <a:srcRect l="11362" t="8615" r="13762" b="7763"/>
          <a:stretch/>
        </p:blipFill>
        <p:spPr>
          <a:xfrm>
            <a:off x="654689" y="1573742"/>
            <a:ext cx="7613129" cy="4782607"/>
          </a:xfrm>
          <a:prstGeom prst="rect">
            <a:avLst/>
          </a:prstGeom>
        </p:spPr>
      </p:pic>
      <p:sp>
        <p:nvSpPr>
          <p:cNvPr id="5" name="Прямоугольник 4"/>
          <p:cNvSpPr/>
          <p:nvPr/>
        </p:nvSpPr>
        <p:spPr>
          <a:xfrm>
            <a:off x="4418380" y="5234035"/>
            <a:ext cx="4572000" cy="923330"/>
          </a:xfrm>
          <a:prstGeom prst="rect">
            <a:avLst/>
          </a:prstGeom>
        </p:spPr>
        <p:txBody>
          <a:bodyPr>
            <a:spAutoFit/>
          </a:bodyPr>
          <a:lstStyle/>
          <a:p>
            <a:r>
              <a:rPr lang="en-US" b="1" dirty="0">
                <a:latin typeface="Manrope Var"/>
              </a:rPr>
              <a:t>Detection of an Escherichia coli ST167 strain with two tandem copies of </a:t>
            </a:r>
            <a:r>
              <a:rPr lang="en-US" b="1" dirty="0" err="1">
                <a:latin typeface="Manrope Var"/>
              </a:rPr>
              <a:t>bla</a:t>
            </a:r>
            <a:r>
              <a:rPr lang="en-US" b="1" dirty="0">
                <a:latin typeface="Manrope Var"/>
              </a:rPr>
              <a:t> NDM-1 encoded in the chromosome</a:t>
            </a:r>
            <a:endParaRPr lang="en-US" dirty="0"/>
          </a:p>
        </p:txBody>
      </p:sp>
    </p:spTree>
    <p:extLst>
      <p:ext uri="{BB962C8B-B14F-4D97-AF65-F5344CB8AC3E}">
        <p14:creationId xmlns:p14="http://schemas.microsoft.com/office/powerpoint/2010/main" val="417888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Один из способов обмена ДНК между бактериями</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56</a:t>
            </a:fld>
            <a:endParaRPr lang="ru-RU"/>
          </a:p>
        </p:txBody>
      </p:sp>
      <p:pic>
        <p:nvPicPr>
          <p:cNvPr id="4" name="Рисунок 3"/>
          <p:cNvPicPr>
            <a:picLocks noChangeAspect="1"/>
          </p:cNvPicPr>
          <p:nvPr/>
        </p:nvPicPr>
        <p:blipFill rotWithShape="1">
          <a:blip r:embed="rId2"/>
          <a:srcRect l="16728" t="23402" r="18698" b="1005"/>
          <a:stretch/>
        </p:blipFill>
        <p:spPr>
          <a:xfrm>
            <a:off x="1461195" y="1777585"/>
            <a:ext cx="5904000" cy="3888000"/>
          </a:xfrm>
          <a:prstGeom prst="rect">
            <a:avLst/>
          </a:prstGeom>
        </p:spPr>
      </p:pic>
      <p:sp>
        <p:nvSpPr>
          <p:cNvPr id="5" name="Прямоугольник 4"/>
          <p:cNvSpPr/>
          <p:nvPr/>
        </p:nvSpPr>
        <p:spPr>
          <a:xfrm>
            <a:off x="169192" y="5892581"/>
            <a:ext cx="8805616" cy="646331"/>
          </a:xfrm>
          <a:prstGeom prst="rect">
            <a:avLst/>
          </a:prstGeom>
        </p:spPr>
        <p:txBody>
          <a:bodyPr wrap="none">
            <a:spAutoFit/>
          </a:bodyPr>
          <a:lstStyle/>
          <a:p>
            <a:r>
              <a:rPr lang="ru-RU" dirty="0" smtClean="0"/>
              <a:t>Слайд из презентации   </a:t>
            </a:r>
            <a:r>
              <a:rPr lang="ru-RU" dirty="0" smtClean="0">
                <a:hlinkClick r:id="rId3"/>
              </a:rPr>
              <a:t>https</a:t>
            </a:r>
            <a:r>
              <a:rPr lang="ru-RU" dirty="0">
                <a:hlinkClick r:id="rId3"/>
              </a:rPr>
              <a:t>://</a:t>
            </a:r>
            <a:r>
              <a:rPr lang="ru-RU" dirty="0" smtClean="0">
                <a:hlinkClick r:id="rId3"/>
              </a:rPr>
              <a:t>ppt-online.org/388476</a:t>
            </a:r>
            <a:r>
              <a:rPr lang="ru-RU" dirty="0" smtClean="0"/>
              <a:t>, посвященной генетике </a:t>
            </a:r>
            <a:r>
              <a:rPr lang="ru-RU" dirty="0"/>
              <a:t>б</a:t>
            </a:r>
            <a:r>
              <a:rPr lang="ru-RU" dirty="0" smtClean="0"/>
              <a:t>актерий.</a:t>
            </a:r>
            <a:br>
              <a:rPr lang="ru-RU" dirty="0" smtClean="0"/>
            </a:br>
            <a:r>
              <a:rPr lang="ru-RU" dirty="0" smtClean="0"/>
              <a:t>Автор мне неизвестен.  Понятная подача материала</a:t>
            </a:r>
            <a:endParaRPr lang="ru-RU" dirty="0"/>
          </a:p>
        </p:txBody>
      </p:sp>
    </p:spTree>
    <p:extLst>
      <p:ext uri="{BB962C8B-B14F-4D97-AF65-F5344CB8AC3E}">
        <p14:creationId xmlns:p14="http://schemas.microsoft.com/office/powerpoint/2010/main" val="3242316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10220"/>
            <a:ext cx="9144000" cy="762000"/>
          </a:xfrm>
        </p:spPr>
        <p:txBody>
          <a:bodyPr>
            <a:noAutofit/>
          </a:bodyPr>
          <a:lstStyle/>
          <a:p>
            <a:r>
              <a:rPr lang="ru-RU" sz="3200" b="1" dirty="0" smtClean="0">
                <a:latin typeface="+mn-lt"/>
                <a:ea typeface="+mn-ea"/>
                <a:cs typeface="+mn-cs"/>
              </a:rPr>
              <a:t>Микрофотография маленькой кольцевой ДНК бактерии</a:t>
            </a:r>
            <a:r>
              <a:rPr lang="en-US" sz="3200" b="1" dirty="0" smtClean="0">
                <a:latin typeface="+mn-lt"/>
                <a:ea typeface="+mn-ea"/>
                <a:cs typeface="+mn-cs"/>
              </a:rPr>
              <a:t> - </a:t>
            </a:r>
            <a:r>
              <a:rPr lang="ru-RU" sz="3200" b="1" dirty="0" err="1" smtClean="0">
                <a:latin typeface="+mn-lt"/>
                <a:ea typeface="+mn-ea"/>
                <a:cs typeface="+mn-cs"/>
              </a:rPr>
              <a:t>плазмиды</a:t>
            </a:r>
            <a:endParaRPr lang="ru-RU" sz="3200" b="1" dirty="0" smtClean="0">
              <a:latin typeface="+mn-lt"/>
              <a:ea typeface="+mn-ea"/>
              <a:cs typeface="+mn-cs"/>
            </a:endParaRPr>
          </a:p>
        </p:txBody>
      </p:sp>
      <p:grpSp>
        <p:nvGrpSpPr>
          <p:cNvPr id="5" name="Группа 4"/>
          <p:cNvGrpSpPr/>
          <p:nvPr/>
        </p:nvGrpSpPr>
        <p:grpSpPr>
          <a:xfrm>
            <a:off x="462665" y="1623965"/>
            <a:ext cx="8015287" cy="4596335"/>
            <a:chOff x="462665" y="2046420"/>
            <a:chExt cx="8015287" cy="4596335"/>
          </a:xfrm>
        </p:grpSpPr>
        <p:pic>
          <p:nvPicPr>
            <p:cNvPr id="29699" name="Picture 3" descr="D:\-=Gol=-\lect5\Dna-coil.bmp"/>
            <p:cNvPicPr>
              <a:picLocks noChangeAspect="1" noChangeArrowheads="1"/>
            </p:cNvPicPr>
            <p:nvPr/>
          </p:nvPicPr>
          <p:blipFill>
            <a:blip r:embed="rId2" cstate="print"/>
            <a:srcRect t="15265"/>
            <a:stretch>
              <a:fillRect/>
            </a:stretch>
          </p:blipFill>
          <p:spPr bwMode="auto">
            <a:xfrm>
              <a:off x="462665" y="2046420"/>
              <a:ext cx="8015287" cy="4596335"/>
            </a:xfrm>
            <a:prstGeom prst="rect">
              <a:avLst/>
            </a:prstGeom>
            <a:noFill/>
          </p:spPr>
        </p:pic>
        <p:sp>
          <p:nvSpPr>
            <p:cNvPr id="4" name="Прямоугольник 3"/>
            <p:cNvSpPr/>
            <p:nvPr/>
          </p:nvSpPr>
          <p:spPr>
            <a:xfrm>
              <a:off x="2123046" y="5694895"/>
              <a:ext cx="4292394" cy="738664"/>
            </a:xfrm>
            <a:prstGeom prst="rect">
              <a:avLst/>
            </a:prstGeom>
            <a:solidFill>
              <a:schemeClr val="tx2">
                <a:lumMod val="25000"/>
                <a:lumOff val="75000"/>
              </a:schemeClr>
            </a:solidFill>
          </p:spPr>
          <p:txBody>
            <a:bodyPr wrap="none">
              <a:spAutoFit/>
            </a:bodyPr>
            <a:lstStyle/>
            <a:p>
              <a:pPr fontAlgn="auto">
                <a:spcBef>
                  <a:spcPts val="0"/>
                </a:spcBef>
                <a:spcAft>
                  <a:spcPts val="0"/>
                </a:spcAft>
                <a:defRPr/>
              </a:pPr>
              <a:r>
                <a:rPr lang="ru-RU" sz="2400" dirty="0">
                  <a:solidFill>
                    <a:schemeClr val="accent1">
                      <a:lumMod val="75000"/>
                    </a:schemeClr>
                  </a:solidFill>
                  <a:latin typeface="+mn-lt"/>
                </a:rPr>
                <a:t>Маленькая </a:t>
              </a:r>
              <a:r>
                <a:rPr lang="ru-RU" sz="2400" dirty="0" err="1">
                  <a:solidFill>
                    <a:srgbClr val="C00000"/>
                  </a:solidFill>
                  <a:latin typeface="+mn-lt"/>
                </a:rPr>
                <a:t>плазмида</a:t>
              </a:r>
              <a:r>
                <a:rPr lang="ru-RU" sz="2400" dirty="0">
                  <a:solidFill>
                    <a:schemeClr val="accent1">
                      <a:lumMod val="75000"/>
                    </a:schemeClr>
                  </a:solidFill>
                  <a:latin typeface="+mn-lt"/>
                </a:rPr>
                <a:t> бактерии</a:t>
              </a:r>
            </a:p>
            <a:p>
              <a:pPr fontAlgn="auto">
                <a:spcBef>
                  <a:spcPts val="0"/>
                </a:spcBef>
                <a:spcAft>
                  <a:spcPts val="0"/>
                </a:spcAft>
                <a:defRPr/>
              </a:pPr>
              <a:r>
                <a:rPr lang="ru-RU" dirty="0" smtClean="0">
                  <a:latin typeface="+mn-lt"/>
                </a:rPr>
                <a:t>Электронная </a:t>
              </a:r>
              <a:r>
                <a:rPr lang="ru-RU" dirty="0">
                  <a:latin typeface="+mn-lt"/>
                </a:rPr>
                <a:t>микроскопия </a:t>
              </a:r>
            </a:p>
          </p:txBody>
        </p:sp>
      </p:grpSp>
    </p:spTree>
    <p:extLst>
      <p:ext uri="{BB962C8B-B14F-4D97-AF65-F5344CB8AC3E}">
        <p14:creationId xmlns:p14="http://schemas.microsoft.com/office/powerpoint/2010/main" val="3124367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1"/>
            <a:ext cx="8229600" cy="3531414"/>
          </a:xfrm>
        </p:spPr>
        <p:txBody>
          <a:bodyPr>
            <a:noAutofit/>
          </a:bodyPr>
          <a:lstStyle/>
          <a:p>
            <a:pPr algn="l"/>
            <a:r>
              <a:rPr lang="ru-RU" sz="3200" dirty="0" smtClean="0"/>
              <a:t>1</a:t>
            </a:r>
            <a:r>
              <a:rPr lang="en-US" sz="3200" dirty="0" smtClean="0"/>
              <a:t>2</a:t>
            </a:r>
            <a:r>
              <a:rPr lang="ru-RU" sz="3200" dirty="0" smtClean="0"/>
              <a:t>. </a:t>
            </a:r>
            <a:r>
              <a:rPr lang="ru-RU" sz="3200" dirty="0" smtClean="0"/>
              <a:t>Геном </a:t>
            </a:r>
            <a:r>
              <a:rPr lang="ru-RU" sz="3200" dirty="0" err="1"/>
              <a:t>адено</a:t>
            </a:r>
            <a:r>
              <a:rPr lang="ru-RU" sz="3200" dirty="0"/>
              <a:t>-ассоциированного вируса </a:t>
            </a:r>
            <a:r>
              <a:rPr lang="en-US" sz="3200" dirty="0" smtClean="0"/>
              <a:t>AAV2 </a:t>
            </a:r>
            <a:r>
              <a:rPr lang="ru-RU" sz="3200" dirty="0" smtClean="0"/>
              <a:t>используют для генной терапии людей с неподдающимися иному лечению патологиями.</a:t>
            </a:r>
            <a:br>
              <a:rPr lang="ru-RU" sz="3200" dirty="0" smtClean="0"/>
            </a:br>
            <a:r>
              <a:rPr lang="ru-RU" sz="3200" dirty="0" smtClean="0"/>
              <a:t/>
            </a:r>
            <a:br>
              <a:rPr lang="ru-RU" sz="3200" dirty="0" smtClean="0"/>
            </a:br>
            <a:r>
              <a:rPr lang="ru-RU" sz="3200" dirty="0" smtClean="0"/>
              <a:t>Проходят клинические испытания.</a:t>
            </a:r>
            <a:br>
              <a:rPr lang="ru-RU" sz="3200" dirty="0" smtClean="0"/>
            </a:br>
            <a:endParaRPr lang="ru-RU" sz="3200" dirty="0"/>
          </a:p>
        </p:txBody>
      </p:sp>
      <p:sp>
        <p:nvSpPr>
          <p:cNvPr id="3" name="Объект 2"/>
          <p:cNvSpPr>
            <a:spLocks noGrp="1"/>
          </p:cNvSpPr>
          <p:nvPr>
            <p:ph idx="1"/>
          </p:nvPr>
        </p:nvSpPr>
        <p:spPr>
          <a:xfrm>
            <a:off x="457200" y="3990157"/>
            <a:ext cx="8833150" cy="998531"/>
          </a:xfrm>
        </p:spPr>
        <p:txBody>
          <a:bodyPr>
            <a:noAutofit/>
          </a:bodyPr>
          <a:lstStyle/>
          <a:p>
            <a:pPr marL="0" indent="0">
              <a:buNone/>
            </a:pPr>
            <a:r>
              <a:rPr lang="en-US" sz="2400" dirty="0" smtClean="0"/>
              <a:t>Wang et al. , Adeno-associated </a:t>
            </a:r>
            <a:r>
              <a:rPr lang="en-US" sz="2400" dirty="0"/>
              <a:t>virus vector as a platform for gene therapy </a:t>
            </a:r>
            <a:r>
              <a:rPr lang="en-US" sz="2400" dirty="0" smtClean="0"/>
              <a:t>delivery, </a:t>
            </a:r>
            <a:r>
              <a:rPr lang="en-US" sz="2400" dirty="0" smtClean="0"/>
              <a:t>2019</a:t>
            </a:r>
            <a:endParaRPr lang="ru-RU" sz="1600"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58</a:t>
            </a:fld>
            <a:endParaRPr lang="ru-RU"/>
          </a:p>
        </p:txBody>
      </p:sp>
    </p:spTree>
    <p:extLst>
      <p:ext uri="{BB962C8B-B14F-4D97-AF65-F5344CB8AC3E}">
        <p14:creationId xmlns:p14="http://schemas.microsoft.com/office/powerpoint/2010/main" val="1333914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424" y="42018"/>
            <a:ext cx="8927746" cy="1143000"/>
          </a:xfrm>
        </p:spPr>
        <p:txBody>
          <a:bodyPr>
            <a:normAutofit fontScale="90000"/>
          </a:bodyPr>
          <a:lstStyle/>
          <a:p>
            <a:pPr algn="l"/>
            <a:r>
              <a:rPr lang="ru-RU" sz="3200" dirty="0" smtClean="0"/>
              <a:t>Список заболеваний при которых применяется генная терапия с помощью </a:t>
            </a:r>
            <a:r>
              <a:rPr lang="en-US" sz="3200" dirty="0" smtClean="0"/>
              <a:t>AAV2. </a:t>
            </a:r>
            <a:r>
              <a:rPr lang="ru-RU" sz="3200" dirty="0" smtClean="0"/>
              <a:t>Фазы испытаний.</a:t>
            </a:r>
            <a:endParaRPr lang="ru-RU" sz="32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59</a:t>
            </a:fld>
            <a:endParaRPr lang="ru-RU"/>
          </a:p>
        </p:txBody>
      </p:sp>
      <p:pic>
        <p:nvPicPr>
          <p:cNvPr id="3" name="Рисунок 2"/>
          <p:cNvPicPr>
            <a:picLocks noChangeAspect="1"/>
          </p:cNvPicPr>
          <p:nvPr/>
        </p:nvPicPr>
        <p:blipFill rotWithShape="1">
          <a:blip r:embed="rId2"/>
          <a:srcRect l="12597" t="23797" r="25196" b="612"/>
          <a:stretch/>
        </p:blipFill>
        <p:spPr>
          <a:xfrm>
            <a:off x="7263" y="1204044"/>
            <a:ext cx="8827691" cy="5499100"/>
          </a:xfrm>
          <a:prstGeom prst="rect">
            <a:avLst/>
          </a:prstGeom>
        </p:spPr>
      </p:pic>
    </p:spTree>
    <p:extLst>
      <p:ext uri="{BB962C8B-B14F-4D97-AF65-F5344CB8AC3E}">
        <p14:creationId xmlns:p14="http://schemas.microsoft.com/office/powerpoint/2010/main" val="163187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На сайте найдёте</a:t>
            </a:r>
            <a:endParaRPr lang="en-US" dirty="0"/>
          </a:p>
        </p:txBody>
      </p:sp>
      <p:sp>
        <p:nvSpPr>
          <p:cNvPr id="6" name="Содержимое 5"/>
          <p:cNvSpPr>
            <a:spLocks noGrp="1"/>
          </p:cNvSpPr>
          <p:nvPr>
            <p:ph idx="1"/>
          </p:nvPr>
        </p:nvSpPr>
        <p:spPr>
          <a:xfrm>
            <a:off x="457200" y="1547155"/>
            <a:ext cx="8229600" cy="4525963"/>
          </a:xfrm>
        </p:spPr>
        <p:txBody>
          <a:bodyPr>
            <a:normAutofit lnSpcReduction="10000"/>
          </a:bodyPr>
          <a:lstStyle/>
          <a:p>
            <a:r>
              <a:rPr lang="ru-RU" dirty="0" smtClean="0"/>
              <a:t>Список записавшихся на МФК</a:t>
            </a:r>
            <a:r>
              <a:rPr lang="en-US" dirty="0" smtClean="0"/>
              <a:t> </a:t>
            </a:r>
            <a:endParaRPr lang="ru-RU" dirty="0" smtClean="0"/>
          </a:p>
          <a:p>
            <a:r>
              <a:rPr lang="ru-RU" dirty="0" smtClean="0"/>
              <a:t>Ссылки на презентации </a:t>
            </a:r>
          </a:p>
          <a:p>
            <a:r>
              <a:rPr lang="ru-RU" dirty="0" smtClean="0"/>
              <a:t>Домашние задания </a:t>
            </a:r>
            <a:r>
              <a:rPr lang="ru-RU" sz="2400" dirty="0" smtClean="0"/>
              <a:t>(после каждой лекции)</a:t>
            </a:r>
          </a:p>
          <a:p>
            <a:r>
              <a:rPr lang="ru-RU" dirty="0" smtClean="0"/>
              <a:t>Форма для вопросов преподавателям</a:t>
            </a:r>
          </a:p>
          <a:p>
            <a:pPr>
              <a:buNone/>
            </a:pPr>
            <a:r>
              <a:rPr lang="ru-RU" b="1" dirty="0" smtClean="0"/>
              <a:t>Попозже</a:t>
            </a:r>
          </a:p>
          <a:p>
            <a:r>
              <a:rPr lang="ru-RU" dirty="0" smtClean="0"/>
              <a:t>Правила получения зачета </a:t>
            </a:r>
          </a:p>
          <a:p>
            <a:r>
              <a:rPr lang="ru-RU" dirty="0"/>
              <a:t>Ведомость </a:t>
            </a:r>
            <a:r>
              <a:rPr lang="ru-RU" dirty="0" smtClean="0"/>
              <a:t>с результатами проверок </a:t>
            </a:r>
            <a:r>
              <a:rPr lang="ru-RU" dirty="0"/>
              <a:t>ДЗ</a:t>
            </a:r>
          </a:p>
          <a:p>
            <a:r>
              <a:rPr lang="ru-RU" dirty="0" smtClean="0"/>
              <a:t>Новости</a:t>
            </a:r>
          </a:p>
          <a:p>
            <a:pPr marL="0" indent="0">
              <a:buNone/>
            </a:pPr>
            <a:endParaRPr lang="el-GR" dirty="0">
              <a:solidFill>
                <a:schemeClr val="bg2">
                  <a:lumMod val="90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solidFill>
                  <a:schemeClr val="bg2">
                    <a:lumMod val="90000"/>
                  </a:schemeClr>
                </a:solidFill>
              </a:rPr>
              <a:pPr/>
              <a:t>6</a:t>
            </a:fld>
            <a:endParaRPr lang="ru-RU" dirty="0">
              <a:solidFill>
                <a:schemeClr val="bg2">
                  <a:lumMod val="90000"/>
                </a:schemeClr>
              </a:solidFill>
            </a:endParaRPr>
          </a:p>
        </p:txBody>
      </p:sp>
      <p:sp>
        <p:nvSpPr>
          <p:cNvPr id="2" name="TextBox 1"/>
          <p:cNvSpPr txBox="1"/>
          <p:nvPr/>
        </p:nvSpPr>
        <p:spPr>
          <a:xfrm>
            <a:off x="2440522" y="6031153"/>
            <a:ext cx="4262955" cy="369332"/>
          </a:xfrm>
          <a:prstGeom prst="rect">
            <a:avLst/>
          </a:prstGeom>
          <a:noFill/>
        </p:spPr>
        <p:txBody>
          <a:bodyPr wrap="square" rtlCol="0">
            <a:spAutoFit/>
          </a:bodyPr>
          <a:lstStyle/>
          <a:p>
            <a:r>
              <a:rPr lang="ru-RU" dirty="0" smtClean="0"/>
              <a:t>Пока сайт в процессе. </a:t>
            </a:r>
            <a:r>
              <a:rPr lang="en-US" dirty="0" smtClean="0"/>
              <a:t>Coming soon</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692453" y="6491275"/>
            <a:ext cx="2133600" cy="365125"/>
          </a:xfrm>
        </p:spPr>
        <p:txBody>
          <a:bodyPr/>
          <a:lstStyle/>
          <a:p>
            <a:fld id="{51B0424B-BA00-4C1D-946A-CCF19F3E8C64}" type="slidenum">
              <a:rPr lang="ru-RU" smtClean="0"/>
              <a:pPr/>
              <a:t>60</a:t>
            </a:fld>
            <a:endParaRPr lang="ru-RU"/>
          </a:p>
        </p:txBody>
      </p:sp>
      <p:pic>
        <p:nvPicPr>
          <p:cNvPr id="5" name="Рисунок 4"/>
          <p:cNvPicPr>
            <a:picLocks noChangeAspect="1"/>
          </p:cNvPicPr>
          <p:nvPr/>
        </p:nvPicPr>
        <p:blipFill rotWithShape="1">
          <a:blip r:embed="rId2"/>
          <a:srcRect l="20278" t="24451" r="32875" b="1347"/>
          <a:stretch/>
        </p:blipFill>
        <p:spPr>
          <a:xfrm>
            <a:off x="270640" y="0"/>
            <a:ext cx="8449100" cy="6731830"/>
          </a:xfrm>
          <a:prstGeom prst="rect">
            <a:avLst/>
          </a:prstGeom>
        </p:spPr>
      </p:pic>
    </p:spTree>
    <p:extLst>
      <p:ext uri="{BB962C8B-B14F-4D97-AF65-F5344CB8AC3E}">
        <p14:creationId xmlns:p14="http://schemas.microsoft.com/office/powerpoint/2010/main" val="928785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0000"/>
                </a:solidFill>
                <a:latin typeface="Arial" panose="020B0604020202020204" pitchFamily="34" charset="0"/>
              </a:rPr>
              <a:t>Adeno-associated viruses (AAV)</a:t>
            </a:r>
            <a:endParaRPr lang="ru-RU" dirty="0"/>
          </a:p>
        </p:txBody>
      </p:sp>
      <p:sp>
        <p:nvSpPr>
          <p:cNvPr id="5" name="Объект 4"/>
          <p:cNvSpPr>
            <a:spLocks noGrp="1"/>
          </p:cNvSpPr>
          <p:nvPr>
            <p:ph idx="1"/>
          </p:nvPr>
        </p:nvSpPr>
        <p:spPr>
          <a:xfrm>
            <a:off x="296229" y="1265879"/>
            <a:ext cx="8615536" cy="5455596"/>
          </a:xfrm>
        </p:spPr>
        <p:txBody>
          <a:bodyPr>
            <a:normAutofit fontScale="92500" lnSpcReduction="10000"/>
          </a:bodyPr>
          <a:lstStyle/>
          <a:p>
            <a:r>
              <a:rPr lang="en-US" dirty="0" smtClean="0"/>
              <a:t>AAV </a:t>
            </a:r>
            <a:r>
              <a:rPr lang="ru-RU" dirty="0" smtClean="0"/>
              <a:t>поражают людей и других примат</a:t>
            </a:r>
          </a:p>
          <a:p>
            <a:r>
              <a:rPr lang="ru-RU" dirty="0" smtClean="0"/>
              <a:t>Для быстрого размножения им необходим  вирус-помощник: аденовирус </a:t>
            </a:r>
            <a:r>
              <a:rPr lang="en-US" dirty="0" smtClean="0"/>
              <a:t>(</a:t>
            </a:r>
            <a:r>
              <a:rPr lang="en-US" dirty="0" err="1" smtClean="0"/>
              <a:t>AdV</a:t>
            </a:r>
            <a:r>
              <a:rPr lang="en-US" dirty="0" smtClean="0"/>
              <a:t>)</a:t>
            </a:r>
            <a:r>
              <a:rPr lang="ru-RU" dirty="0" smtClean="0"/>
              <a:t>или некоторые другие</a:t>
            </a:r>
          </a:p>
          <a:p>
            <a:r>
              <a:rPr lang="ru-RU" dirty="0" smtClean="0"/>
              <a:t>При отсутствии вируса-помощника они встраиваются в геном </a:t>
            </a:r>
            <a:r>
              <a:rPr lang="ru-RU" dirty="0"/>
              <a:t>зараженной клетки и </a:t>
            </a:r>
            <a:r>
              <a:rPr lang="ru-RU" altLang="ru-RU" dirty="0"/>
              <a:t>латентно реплицируются по мере репликации </a:t>
            </a:r>
            <a:r>
              <a:rPr lang="ru-RU" altLang="ru-RU" dirty="0" smtClean="0"/>
              <a:t>клетки-хозяина </a:t>
            </a:r>
            <a:r>
              <a:rPr lang="ru-RU" altLang="ru-RU" i="1" u="sng" dirty="0" smtClean="0"/>
              <a:t>неограниченно долго</a:t>
            </a:r>
            <a:endParaRPr lang="ru-RU" altLang="ru-RU" i="1" u="sng" dirty="0"/>
          </a:p>
          <a:p>
            <a:r>
              <a:rPr lang="ru-RU" dirty="0" smtClean="0"/>
              <a:t>Если аденовирус заражает КЛЕТКУ, ЗАРАЖЁННУЮ </a:t>
            </a:r>
            <a:r>
              <a:rPr lang="en-US" dirty="0" smtClean="0"/>
              <a:t>AAV, </a:t>
            </a:r>
            <a:r>
              <a:rPr lang="ru-RU" dirty="0" smtClean="0"/>
              <a:t>то </a:t>
            </a:r>
            <a:r>
              <a:rPr lang="en-US" dirty="0" smtClean="0"/>
              <a:t>AAV </a:t>
            </a:r>
            <a:r>
              <a:rPr lang="ru-RU" dirty="0" smtClean="0"/>
              <a:t>получает возможность быстро размножаться, выходит из клетки и заражает новые клетки</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61</a:t>
            </a:fld>
            <a:endParaRPr lang="ru-RU"/>
          </a:p>
        </p:txBody>
      </p:sp>
    </p:spTree>
    <p:extLst>
      <p:ext uri="{BB962C8B-B14F-4D97-AF65-F5344CB8AC3E}">
        <p14:creationId xmlns:p14="http://schemas.microsoft.com/office/powerpoint/2010/main" val="636028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Так выглядит </a:t>
            </a:r>
            <a:r>
              <a:rPr lang="en-US" dirty="0" smtClean="0"/>
              <a:t>AAV </a:t>
            </a:r>
            <a:r>
              <a:rPr lang="ru-RU" dirty="0" smtClean="0"/>
              <a:t>в собранном виде</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62</a:t>
            </a:fld>
            <a:endParaRPr lang="ru-RU"/>
          </a:p>
        </p:txBody>
      </p:sp>
      <p:pic>
        <p:nvPicPr>
          <p:cNvPr id="3074" name="Picture 2" descr="Frontiers | Mapping the AAV Capsid Host Antibody Response toward the  Development of Second Generation Gene Delivery V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50" y="1201510"/>
            <a:ext cx="5134943" cy="4933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4969" y="1637229"/>
            <a:ext cx="3519255" cy="1938992"/>
          </a:xfrm>
          <a:prstGeom prst="rect">
            <a:avLst/>
          </a:prstGeom>
          <a:noFill/>
        </p:spPr>
        <p:txBody>
          <a:bodyPr wrap="square" rtlCol="0">
            <a:spAutoFit/>
          </a:bodyPr>
          <a:lstStyle/>
          <a:p>
            <a:r>
              <a:rPr lang="ru-RU" sz="2400" dirty="0" smtClean="0"/>
              <a:t>РСА расшифровка </a:t>
            </a:r>
            <a:endParaRPr lang="en-US" sz="2400" dirty="0" smtClean="0"/>
          </a:p>
          <a:p>
            <a:r>
              <a:rPr lang="ru-RU" sz="2400" dirty="0" err="1" smtClean="0"/>
              <a:t>капсида</a:t>
            </a:r>
            <a:r>
              <a:rPr lang="ru-RU" sz="2400" dirty="0" smtClean="0"/>
              <a:t> </a:t>
            </a:r>
            <a:r>
              <a:rPr lang="en-US" sz="2400" dirty="0" smtClean="0"/>
              <a:t>AAV2</a:t>
            </a:r>
            <a:r>
              <a:rPr lang="ru-RU" sz="2400" dirty="0" smtClean="0"/>
              <a:t> </a:t>
            </a:r>
            <a:br>
              <a:rPr lang="ru-RU" sz="2400" dirty="0" smtClean="0"/>
            </a:br>
            <a:endParaRPr lang="en-US" sz="2400" dirty="0" smtClean="0"/>
          </a:p>
          <a:p>
            <a:r>
              <a:rPr lang="ru-RU" sz="2400" dirty="0" err="1" smtClean="0"/>
              <a:t>Капсид</a:t>
            </a:r>
            <a:r>
              <a:rPr lang="ru-RU" sz="2400" dirty="0" smtClean="0"/>
              <a:t> имеет симметрию икосаэдра</a:t>
            </a:r>
            <a:endParaRPr lang="ru-RU" sz="2400" dirty="0"/>
          </a:p>
        </p:txBody>
      </p:sp>
      <p:sp>
        <p:nvSpPr>
          <p:cNvPr id="7" name="Прямоугольник 6"/>
          <p:cNvSpPr/>
          <p:nvPr/>
        </p:nvSpPr>
        <p:spPr>
          <a:xfrm>
            <a:off x="4582515" y="5211315"/>
            <a:ext cx="4572000" cy="923330"/>
          </a:xfrm>
          <a:prstGeom prst="rect">
            <a:avLst/>
          </a:prstGeom>
        </p:spPr>
        <p:txBody>
          <a:bodyPr>
            <a:spAutoFit/>
          </a:bodyPr>
          <a:lstStyle/>
          <a:p>
            <a:r>
              <a:rPr lang="en-US" dirty="0"/>
              <a:t>T.P. </a:t>
            </a:r>
            <a:r>
              <a:rPr lang="en-US" dirty="0" err="1"/>
              <a:t>Wörner</a:t>
            </a:r>
            <a:r>
              <a:rPr lang="en-US" dirty="0"/>
              <a:t> et al., Adeno-associated virus capsid assembly is divergent and stochastic, Nature Communications 12:1642 (2021) </a:t>
            </a:r>
          </a:p>
        </p:txBody>
      </p:sp>
    </p:spTree>
    <p:extLst>
      <p:ext uri="{BB962C8B-B14F-4D97-AF65-F5344CB8AC3E}">
        <p14:creationId xmlns:p14="http://schemas.microsoft.com/office/powerpoint/2010/main" val="31835951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46" y="164575"/>
            <a:ext cx="8229600" cy="422455"/>
          </a:xfrm>
        </p:spPr>
        <p:txBody>
          <a:bodyPr>
            <a:normAutofit fontScale="90000"/>
          </a:bodyPr>
          <a:lstStyle/>
          <a:p>
            <a:r>
              <a:rPr lang="ru-RU" sz="3600" dirty="0" smtClean="0"/>
              <a:t>Геном </a:t>
            </a:r>
            <a:r>
              <a:rPr lang="en-US" sz="3600" dirty="0" smtClean="0"/>
              <a:t>AAV</a:t>
            </a:r>
            <a:endParaRPr lang="ru-RU" sz="3600" dirty="0"/>
          </a:p>
        </p:txBody>
      </p:sp>
      <p:sp>
        <p:nvSpPr>
          <p:cNvPr id="3" name="Объект 2"/>
          <p:cNvSpPr>
            <a:spLocks noGrp="1"/>
          </p:cNvSpPr>
          <p:nvPr>
            <p:ph idx="1"/>
          </p:nvPr>
        </p:nvSpPr>
        <p:spPr>
          <a:xfrm>
            <a:off x="457200" y="703670"/>
            <a:ext cx="8229600" cy="3992695"/>
          </a:xfrm>
        </p:spPr>
        <p:txBody>
          <a:bodyPr>
            <a:normAutofit/>
          </a:bodyPr>
          <a:lstStyle/>
          <a:p>
            <a:pPr algn="just"/>
            <a:r>
              <a:rPr lang="ru-RU" sz="2400" dirty="0" smtClean="0"/>
              <a:t>Геном </a:t>
            </a:r>
            <a:r>
              <a:rPr lang="en-US" sz="2400" dirty="0" smtClean="0"/>
              <a:t>AAV – </a:t>
            </a:r>
            <a:r>
              <a:rPr lang="en-US" sz="2400" dirty="0" err="1" smtClean="0"/>
              <a:t>ssDNA</a:t>
            </a:r>
            <a:r>
              <a:rPr lang="ru-RU" sz="2400" dirty="0" smtClean="0"/>
              <a:t> одна цепочка ДНК!</a:t>
            </a:r>
            <a:endParaRPr lang="ru-RU" sz="2400" dirty="0" smtClean="0"/>
          </a:p>
          <a:p>
            <a:pPr algn="just"/>
            <a:r>
              <a:rPr lang="ru-RU" sz="2400" dirty="0" smtClean="0"/>
              <a:t>В геноме закодировано ДВА гена: </a:t>
            </a:r>
            <a:r>
              <a:rPr lang="en-US" sz="2400" dirty="0" smtClean="0"/>
              <a:t>  </a:t>
            </a:r>
            <a:r>
              <a:rPr lang="en-US" sz="2400" b="1" dirty="0" smtClean="0"/>
              <a:t>rep</a:t>
            </a:r>
            <a:r>
              <a:rPr lang="en-US" sz="2400" dirty="0" smtClean="0"/>
              <a:t> </a:t>
            </a:r>
            <a:r>
              <a:rPr lang="ru-RU" sz="2400" dirty="0" smtClean="0"/>
              <a:t>и </a:t>
            </a:r>
            <a:r>
              <a:rPr lang="en-US" sz="2400" b="1" dirty="0" smtClean="0"/>
              <a:t>cap</a:t>
            </a:r>
          </a:p>
          <a:p>
            <a:pPr algn="just"/>
            <a:r>
              <a:rPr lang="en-US" sz="2400" b="1" dirty="0" smtClean="0"/>
              <a:t>rep</a:t>
            </a:r>
            <a:r>
              <a:rPr lang="en-US" sz="2400" dirty="0" smtClean="0"/>
              <a:t> </a:t>
            </a:r>
            <a:r>
              <a:rPr lang="ru-RU" sz="2400" dirty="0" smtClean="0"/>
              <a:t> участвует в репликации</a:t>
            </a:r>
            <a:r>
              <a:rPr lang="en-US" sz="2400" dirty="0" smtClean="0"/>
              <a:t> </a:t>
            </a:r>
            <a:endParaRPr lang="ru-RU" sz="2400" dirty="0" smtClean="0"/>
          </a:p>
          <a:p>
            <a:pPr algn="just"/>
            <a:r>
              <a:rPr lang="en-US" sz="2400" b="1" dirty="0" smtClean="0"/>
              <a:t>cap</a:t>
            </a:r>
            <a:r>
              <a:rPr lang="en-US" sz="2400" dirty="0" smtClean="0"/>
              <a:t> – </a:t>
            </a:r>
            <a:r>
              <a:rPr lang="ru-RU" sz="2400" dirty="0" smtClean="0"/>
              <a:t>белок образующий </a:t>
            </a:r>
            <a:r>
              <a:rPr lang="ru-RU" sz="2400" dirty="0" err="1" smtClean="0"/>
              <a:t>икосаэдральный</a:t>
            </a:r>
            <a:r>
              <a:rPr lang="ru-RU" sz="2400" dirty="0" smtClean="0"/>
              <a:t> </a:t>
            </a:r>
            <a:r>
              <a:rPr lang="ru-RU" sz="2400" dirty="0" err="1" smtClean="0"/>
              <a:t>капсид</a:t>
            </a:r>
            <a:r>
              <a:rPr lang="ru-RU" sz="2400" dirty="0" smtClean="0"/>
              <a:t> вириона, содержащий </a:t>
            </a:r>
            <a:r>
              <a:rPr lang="en-US" sz="2400" dirty="0" smtClean="0"/>
              <a:t>ssDNA</a:t>
            </a:r>
            <a:endParaRPr lang="ru-RU" sz="2400" dirty="0" smtClean="0"/>
          </a:p>
          <a:p>
            <a:pPr algn="just"/>
            <a:r>
              <a:rPr lang="ru-RU" sz="2400" dirty="0" smtClean="0"/>
              <a:t>5</a:t>
            </a:r>
            <a:r>
              <a:rPr lang="en-US" sz="2400" dirty="0" smtClean="0"/>
              <a:t>’ </a:t>
            </a:r>
            <a:r>
              <a:rPr lang="ru-RU" sz="2400" dirty="0" smtClean="0"/>
              <a:t>и 3</a:t>
            </a:r>
            <a:r>
              <a:rPr lang="en-US" sz="2400" dirty="0" smtClean="0"/>
              <a:t>’ </a:t>
            </a:r>
            <a:r>
              <a:rPr lang="ru-RU" sz="2400" dirty="0" smtClean="0"/>
              <a:t>концы ДНК содержат инвертированные повторы из 145 нуклеотидов</a:t>
            </a:r>
            <a:endParaRPr lang="en-US" sz="2400" dirty="0" smtClean="0"/>
          </a:p>
          <a:p>
            <a:pPr algn="just"/>
            <a:r>
              <a:rPr lang="ru-RU" sz="2400" dirty="0"/>
              <a:t>Хотя генов два, они кодируют 7 белков благодаря альтернативному </a:t>
            </a:r>
            <a:r>
              <a:rPr lang="ru-RU" sz="2400" dirty="0" err="1"/>
              <a:t>сплайсингу</a:t>
            </a:r>
            <a:r>
              <a:rPr lang="ru-RU" sz="2400" dirty="0"/>
              <a:t>.</a:t>
            </a:r>
            <a:endParaRPr lang="ru-RU" sz="2400" dirty="0" smtClean="0"/>
          </a:p>
          <a:p>
            <a:pPr marL="0" indent="0" algn="just">
              <a:buNone/>
            </a:pP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63</a:t>
            </a:fld>
            <a:endParaRPr lang="ru-RU"/>
          </a:p>
        </p:txBody>
      </p:sp>
      <p:pic>
        <p:nvPicPr>
          <p:cNvPr id="11" name="Рисунок 10"/>
          <p:cNvPicPr>
            <a:picLocks noChangeAspect="1"/>
          </p:cNvPicPr>
          <p:nvPr/>
        </p:nvPicPr>
        <p:blipFill rotWithShape="1">
          <a:blip r:embed="rId2"/>
          <a:srcRect t="-4" b="59815"/>
          <a:stretch/>
        </p:blipFill>
        <p:spPr>
          <a:xfrm>
            <a:off x="1269170" y="4504340"/>
            <a:ext cx="5069460" cy="864000"/>
          </a:xfrm>
          <a:prstGeom prst="rect">
            <a:avLst/>
          </a:prstGeom>
        </p:spPr>
      </p:pic>
      <p:sp>
        <p:nvSpPr>
          <p:cNvPr id="5" name="TextBox 4"/>
          <p:cNvSpPr txBox="1"/>
          <p:nvPr/>
        </p:nvSpPr>
        <p:spPr>
          <a:xfrm>
            <a:off x="1115550" y="5963730"/>
            <a:ext cx="5498172" cy="646331"/>
          </a:xfrm>
          <a:prstGeom prst="rect">
            <a:avLst/>
          </a:prstGeom>
          <a:noFill/>
        </p:spPr>
        <p:txBody>
          <a:bodyPr wrap="none" rtlCol="0">
            <a:spAutoFit/>
          </a:bodyPr>
          <a:lstStyle/>
          <a:p>
            <a:r>
              <a:rPr lang="ru-RU" dirty="0" smtClean="0">
                <a:solidFill>
                  <a:srgbClr val="FF0000"/>
                </a:solidFill>
              </a:rPr>
              <a:t>Придумал непростое задание на дом про этот геном. </a:t>
            </a:r>
            <a:br>
              <a:rPr lang="ru-RU" dirty="0" smtClean="0">
                <a:solidFill>
                  <a:srgbClr val="FF0000"/>
                </a:solidFill>
              </a:rPr>
            </a:br>
            <a:r>
              <a:rPr lang="ru-RU" dirty="0" smtClean="0">
                <a:solidFill>
                  <a:srgbClr val="FF0000"/>
                </a:solidFill>
              </a:rPr>
              <a:t>Будьте внимательны)))</a:t>
            </a:r>
            <a:endParaRPr lang="en-US" dirty="0">
              <a:solidFill>
                <a:srgbClr val="FF0000"/>
              </a:solidFill>
            </a:endParaRPr>
          </a:p>
        </p:txBody>
      </p:sp>
    </p:spTree>
    <p:extLst>
      <p:ext uri="{BB962C8B-B14F-4D97-AF65-F5344CB8AC3E}">
        <p14:creationId xmlns:p14="http://schemas.microsoft.com/office/powerpoint/2010/main" val="38100793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46" y="164575"/>
            <a:ext cx="8229600" cy="422455"/>
          </a:xfrm>
        </p:spPr>
        <p:txBody>
          <a:bodyPr>
            <a:normAutofit fontScale="90000"/>
          </a:bodyPr>
          <a:lstStyle/>
          <a:p>
            <a:r>
              <a:rPr lang="ru-RU" sz="3600" dirty="0" smtClean="0"/>
              <a:t>Промоторы и альтернативный </a:t>
            </a:r>
            <a:r>
              <a:rPr lang="ru-RU" sz="3600" dirty="0" err="1" smtClean="0"/>
              <a:t>сплайсинг</a:t>
            </a:r>
            <a:endParaRPr lang="ru-RU" sz="3600" dirty="0"/>
          </a:p>
        </p:txBody>
      </p:sp>
      <p:sp>
        <p:nvSpPr>
          <p:cNvPr id="3" name="Объект 2"/>
          <p:cNvSpPr>
            <a:spLocks noGrp="1"/>
          </p:cNvSpPr>
          <p:nvPr>
            <p:ph idx="1"/>
          </p:nvPr>
        </p:nvSpPr>
        <p:spPr>
          <a:xfrm>
            <a:off x="457200" y="703670"/>
            <a:ext cx="8229600" cy="3992695"/>
          </a:xfrm>
        </p:spPr>
        <p:txBody>
          <a:bodyPr>
            <a:normAutofit lnSpcReduction="10000"/>
          </a:bodyPr>
          <a:lstStyle/>
          <a:p>
            <a:pPr algn="just"/>
            <a:r>
              <a:rPr lang="ru-RU" sz="2400" dirty="0" smtClean="0"/>
              <a:t>Промотор – </a:t>
            </a:r>
            <a:r>
              <a:rPr lang="ru-RU" sz="2400" dirty="0"/>
              <a:t>э</a:t>
            </a:r>
            <a:r>
              <a:rPr lang="ru-RU" sz="2400" dirty="0" smtClean="0"/>
              <a:t>то участок </a:t>
            </a:r>
            <a:r>
              <a:rPr lang="en-US" sz="2400" dirty="0" smtClean="0"/>
              <a:t>dsDNA </a:t>
            </a:r>
            <a:r>
              <a:rPr lang="ru-RU" sz="2400" dirty="0" smtClean="0"/>
              <a:t>содержащий сигнал </a:t>
            </a:r>
            <a:endParaRPr lang="ru-RU" sz="2400" dirty="0"/>
          </a:p>
          <a:p>
            <a:pPr lvl="1" algn="just"/>
            <a:r>
              <a:rPr lang="ru-RU" sz="2000" dirty="0" smtClean="0"/>
              <a:t>для ДНК-зависимой РНК полимеразы (которая делает </a:t>
            </a:r>
            <a:r>
              <a:rPr lang="ru-RU" sz="2000" dirty="0" err="1" smtClean="0"/>
              <a:t>мРНК</a:t>
            </a:r>
            <a:r>
              <a:rPr lang="ru-RU" sz="2000" dirty="0" smtClean="0"/>
              <a:t>) </a:t>
            </a:r>
          </a:p>
          <a:p>
            <a:pPr lvl="1" algn="just"/>
            <a:r>
              <a:rPr lang="ru-RU" sz="2000" dirty="0" smtClean="0"/>
              <a:t>о том, что после него (промотора) надо начинать транскрипцию – переписывание гена на </a:t>
            </a:r>
            <a:r>
              <a:rPr lang="ru-RU" sz="2000" dirty="0" err="1" smtClean="0"/>
              <a:t>мРНК</a:t>
            </a:r>
            <a:endParaRPr lang="ru-RU" sz="2400" dirty="0" smtClean="0"/>
          </a:p>
          <a:p>
            <a:pPr algn="just"/>
            <a:r>
              <a:rPr lang="ru-RU" sz="2400" dirty="0" err="1" smtClean="0"/>
              <a:t>Сплайсинг</a:t>
            </a:r>
            <a:r>
              <a:rPr lang="ru-RU" sz="2400" dirty="0" smtClean="0"/>
              <a:t> </a:t>
            </a:r>
            <a:r>
              <a:rPr lang="ru-RU" sz="2400" dirty="0" err="1" smtClean="0"/>
              <a:t>мРНК</a:t>
            </a:r>
            <a:r>
              <a:rPr lang="ru-RU" sz="2400" dirty="0" smtClean="0"/>
              <a:t> состоит в том, что удаляются из </a:t>
            </a:r>
            <a:r>
              <a:rPr lang="ru-RU" sz="2400" dirty="0" err="1" smtClean="0"/>
              <a:t>мРНК</a:t>
            </a:r>
            <a:r>
              <a:rPr lang="ru-RU" sz="2400" dirty="0" smtClean="0"/>
              <a:t> определенные участки, называемые </a:t>
            </a:r>
            <a:r>
              <a:rPr lang="ru-RU" sz="2400" dirty="0" err="1" smtClean="0"/>
              <a:t>интронами</a:t>
            </a:r>
            <a:r>
              <a:rPr lang="ru-RU" sz="2400" dirty="0" smtClean="0"/>
              <a:t>. Какие именно – указывается сигналами </a:t>
            </a:r>
            <a:r>
              <a:rPr lang="ru-RU" sz="2400" dirty="0" err="1" smtClean="0"/>
              <a:t>сплайсинга</a:t>
            </a:r>
            <a:r>
              <a:rPr lang="ru-RU" sz="2400" dirty="0" smtClean="0"/>
              <a:t>.</a:t>
            </a:r>
          </a:p>
          <a:p>
            <a:pPr algn="just"/>
            <a:r>
              <a:rPr lang="ru-RU" sz="2400" dirty="0" smtClean="0"/>
              <a:t>Альтернативный </a:t>
            </a:r>
            <a:r>
              <a:rPr lang="ru-RU" sz="2400" dirty="0" err="1" smtClean="0"/>
              <a:t>сплайсинг</a:t>
            </a:r>
            <a:r>
              <a:rPr lang="ru-RU" sz="2400" dirty="0" smtClean="0"/>
              <a:t> состоит в том, что какой-то </a:t>
            </a:r>
            <a:r>
              <a:rPr lang="ru-RU" sz="2400" dirty="0" err="1" smtClean="0"/>
              <a:t>интрон</a:t>
            </a:r>
            <a:r>
              <a:rPr lang="ru-RU" sz="2400" dirty="0" smtClean="0"/>
              <a:t> не удаляется, т.е. в белок вставляется фрагмент.</a:t>
            </a:r>
          </a:p>
          <a:p>
            <a:pPr algn="just"/>
            <a:r>
              <a:rPr lang="ru-RU" sz="2400" dirty="0" smtClean="0"/>
              <a:t> Хотя </a:t>
            </a:r>
            <a:r>
              <a:rPr lang="ru-RU" sz="2400" dirty="0"/>
              <a:t>генов </a:t>
            </a:r>
            <a:r>
              <a:rPr lang="ru-RU" sz="2400" dirty="0" smtClean="0"/>
              <a:t>в геноме </a:t>
            </a:r>
            <a:r>
              <a:rPr lang="en-US" sz="2400" dirty="0" smtClean="0"/>
              <a:t>AAV </a:t>
            </a:r>
            <a:r>
              <a:rPr lang="ru-RU" sz="2400" dirty="0" smtClean="0"/>
              <a:t>два</a:t>
            </a:r>
            <a:r>
              <a:rPr lang="ru-RU" sz="2400" dirty="0"/>
              <a:t>, они кодируют 7 белков благодаря альтернативному </a:t>
            </a:r>
            <a:r>
              <a:rPr lang="ru-RU" sz="2400" dirty="0" err="1"/>
              <a:t>сплайсингу</a:t>
            </a:r>
            <a:r>
              <a:rPr lang="ru-RU" sz="2400" dirty="0"/>
              <a:t>.</a:t>
            </a:r>
            <a:endParaRPr lang="ru-RU" sz="2400" dirty="0" smtClean="0"/>
          </a:p>
          <a:p>
            <a:pPr marL="0" indent="0" algn="just">
              <a:buNone/>
            </a:pP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64</a:t>
            </a:fld>
            <a:endParaRPr lang="ru-RU"/>
          </a:p>
        </p:txBody>
      </p:sp>
      <p:pic>
        <p:nvPicPr>
          <p:cNvPr id="11" name="Рисунок 10"/>
          <p:cNvPicPr>
            <a:picLocks noChangeAspect="1"/>
          </p:cNvPicPr>
          <p:nvPr/>
        </p:nvPicPr>
        <p:blipFill>
          <a:blip r:embed="rId2"/>
          <a:stretch>
            <a:fillRect/>
          </a:stretch>
        </p:blipFill>
        <p:spPr>
          <a:xfrm>
            <a:off x="654690" y="4629026"/>
            <a:ext cx="5069460" cy="2149957"/>
          </a:xfrm>
          <a:prstGeom prst="rect">
            <a:avLst/>
          </a:prstGeom>
        </p:spPr>
      </p:pic>
      <p:sp>
        <p:nvSpPr>
          <p:cNvPr id="12" name="TextBox 11"/>
          <p:cNvSpPr txBox="1"/>
          <p:nvPr/>
        </p:nvSpPr>
        <p:spPr>
          <a:xfrm>
            <a:off x="5570530" y="4813005"/>
            <a:ext cx="3535065" cy="1938992"/>
          </a:xfrm>
          <a:prstGeom prst="rect">
            <a:avLst/>
          </a:prstGeom>
          <a:noFill/>
        </p:spPr>
        <p:txBody>
          <a:bodyPr wrap="square" rtlCol="0">
            <a:spAutoFit/>
          </a:bodyPr>
          <a:lstStyle/>
          <a:p>
            <a:r>
              <a:rPr lang="ru-RU" sz="2000" dirty="0" smtClean="0"/>
              <a:t>Промоторы </a:t>
            </a:r>
            <a:r>
              <a:rPr lang="en-US" sz="2000" dirty="0" smtClean="0"/>
              <a:t>p5, p19, p40</a:t>
            </a:r>
          </a:p>
          <a:p>
            <a:endParaRPr lang="en-US" sz="2000" dirty="0"/>
          </a:p>
          <a:p>
            <a:r>
              <a:rPr lang="ru-RU" sz="2000" dirty="0" smtClean="0"/>
              <a:t>Кодирующие последовательности</a:t>
            </a:r>
          </a:p>
          <a:p>
            <a:r>
              <a:rPr lang="ru-RU" sz="2000" dirty="0"/>
              <a:t>г</a:t>
            </a:r>
            <a:r>
              <a:rPr lang="ru-RU" sz="2000" dirty="0" smtClean="0"/>
              <a:t>енов </a:t>
            </a:r>
            <a:r>
              <a:rPr lang="ru-RU" sz="2000" dirty="0" smtClean="0"/>
              <a:t>изображены </a:t>
            </a:r>
          </a:p>
          <a:p>
            <a:r>
              <a:rPr lang="ru-RU" sz="2000" dirty="0" smtClean="0"/>
              <a:t>прямоугольниками</a:t>
            </a:r>
            <a:endParaRPr lang="ru-RU" dirty="0"/>
          </a:p>
        </p:txBody>
      </p:sp>
    </p:spTree>
    <p:extLst>
      <p:ext uri="{BB962C8B-B14F-4D97-AF65-F5344CB8AC3E}">
        <p14:creationId xmlns:p14="http://schemas.microsoft.com/office/powerpoint/2010/main" val="3350701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67790" y="-12053"/>
            <a:ext cx="8224371" cy="1305770"/>
          </a:xfrm>
        </p:spPr>
        <p:txBody>
          <a:bodyPr>
            <a:normAutofit fontScale="90000"/>
          </a:bodyPr>
          <a:lstStyle/>
          <a:p>
            <a:pPr algn="l"/>
            <a:r>
              <a:rPr lang="ru-RU" sz="3200" dirty="0" smtClean="0"/>
              <a:t>Для репликации генома </a:t>
            </a:r>
            <a:r>
              <a:rPr lang="en-US" sz="3200" dirty="0" smtClean="0"/>
              <a:t>AAV  </a:t>
            </a:r>
            <a:r>
              <a:rPr lang="ru-RU" sz="3200" dirty="0" smtClean="0"/>
              <a:t>нужен хозяйский белок </a:t>
            </a:r>
            <a:r>
              <a:rPr lang="en-US" sz="3200" dirty="0" smtClean="0"/>
              <a:t>RPA, </a:t>
            </a:r>
            <a:r>
              <a:rPr lang="ru-RU" sz="3200" dirty="0" smtClean="0"/>
              <a:t>заделывающий участки </a:t>
            </a:r>
            <a:r>
              <a:rPr lang="en-US" sz="3200" dirty="0" err="1" smtClean="0"/>
              <a:t>ssDNA</a:t>
            </a:r>
            <a:r>
              <a:rPr lang="ru-RU" sz="3200" dirty="0" smtClean="0"/>
              <a:t> в </a:t>
            </a:r>
            <a:r>
              <a:rPr lang="en-US" sz="3200" dirty="0" smtClean="0"/>
              <a:t>dsDNA</a:t>
            </a:r>
            <a:r>
              <a:rPr lang="en-US" sz="3200" dirty="0" smtClean="0"/>
              <a:t> </a:t>
            </a:r>
            <a:endParaRPr lang="ru-RU" sz="32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65</a:t>
            </a:fld>
            <a:endParaRPr lang="ru-RU" dirty="0"/>
          </a:p>
        </p:txBody>
      </p:sp>
      <p:pic>
        <p:nvPicPr>
          <p:cNvPr id="3" name="Рисунок 2"/>
          <p:cNvPicPr>
            <a:picLocks noChangeAspect="1"/>
          </p:cNvPicPr>
          <p:nvPr/>
        </p:nvPicPr>
        <p:blipFill rotWithShape="1">
          <a:blip r:embed="rId2"/>
          <a:srcRect l="30684" t="18223" r="20044" b="7502"/>
          <a:stretch/>
        </p:blipFill>
        <p:spPr>
          <a:xfrm>
            <a:off x="6799" y="1104923"/>
            <a:ext cx="6408005" cy="5433989"/>
          </a:xfrm>
          <a:prstGeom prst="rect">
            <a:avLst/>
          </a:prstGeom>
        </p:spPr>
      </p:pic>
      <p:sp>
        <p:nvSpPr>
          <p:cNvPr id="4" name="Овал 3"/>
          <p:cNvSpPr/>
          <p:nvPr/>
        </p:nvSpPr>
        <p:spPr>
          <a:xfrm>
            <a:off x="3304635" y="1431940"/>
            <a:ext cx="384050" cy="515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6" name="TextBox 5"/>
          <p:cNvSpPr txBox="1"/>
          <p:nvPr/>
        </p:nvSpPr>
        <p:spPr>
          <a:xfrm flipH="1">
            <a:off x="5048257" y="1104923"/>
            <a:ext cx="3459301" cy="5632311"/>
          </a:xfrm>
          <a:prstGeom prst="rect">
            <a:avLst/>
          </a:prstGeom>
          <a:solidFill>
            <a:schemeClr val="bg1"/>
          </a:solidFill>
        </p:spPr>
        <p:txBody>
          <a:bodyPr wrap="square" rtlCol="0">
            <a:spAutoFit/>
          </a:bodyPr>
          <a:lstStyle/>
          <a:p>
            <a:r>
              <a:rPr lang="en-US" sz="2400" dirty="0" smtClean="0"/>
              <a:t>RPA </a:t>
            </a:r>
            <a:r>
              <a:rPr lang="ru-RU" sz="2400" dirty="0" smtClean="0"/>
              <a:t> реагирует на обрыв </a:t>
            </a:r>
            <a:r>
              <a:rPr lang="en-US" sz="2400" dirty="0" smtClean="0"/>
              <a:t>dsDNA </a:t>
            </a:r>
            <a:r>
              <a:rPr lang="ru-RU" sz="2400" dirty="0" smtClean="0"/>
              <a:t>как в овале.</a:t>
            </a:r>
          </a:p>
          <a:p>
            <a:r>
              <a:rPr lang="ru-RU" sz="2400" dirty="0" smtClean="0"/>
              <a:t>Белки</a:t>
            </a:r>
            <a:r>
              <a:rPr lang="en-US" sz="2400" dirty="0" smtClean="0"/>
              <a:t> </a:t>
            </a:r>
            <a:r>
              <a:rPr lang="en-US" sz="2400" dirty="0"/>
              <a:t>Rep78 </a:t>
            </a:r>
            <a:r>
              <a:rPr lang="ru-RU" sz="2400" dirty="0" smtClean="0"/>
              <a:t>и </a:t>
            </a:r>
            <a:r>
              <a:rPr lang="en-US" sz="2400" dirty="0" smtClean="0"/>
              <a:t> </a:t>
            </a:r>
            <a:r>
              <a:rPr lang="en-US" sz="2400" dirty="0"/>
              <a:t>Rep68</a:t>
            </a:r>
            <a:r>
              <a:rPr lang="ru-RU" sz="2400" dirty="0" smtClean="0"/>
              <a:t> связываются с тем же местом, препятствуя связыванию </a:t>
            </a:r>
            <a:r>
              <a:rPr lang="en-US" sz="2400" dirty="0" smtClean="0"/>
              <a:t>RPA</a:t>
            </a:r>
            <a:r>
              <a:rPr lang="ru-RU" sz="2400" dirty="0" smtClean="0"/>
              <a:t> </a:t>
            </a:r>
            <a:endParaRPr lang="ru-RU" sz="2400" dirty="0"/>
          </a:p>
          <a:p>
            <a:endParaRPr lang="ru-RU" sz="2400" dirty="0" smtClean="0"/>
          </a:p>
          <a:p>
            <a:r>
              <a:rPr lang="ru-RU" sz="2400" dirty="0" smtClean="0"/>
              <a:t>Белки вирусов </a:t>
            </a:r>
            <a:r>
              <a:rPr lang="ru-RU" sz="2400" dirty="0" smtClean="0"/>
              <a:t>помощников</a:t>
            </a:r>
            <a:r>
              <a:rPr lang="en-US" sz="2400" dirty="0" smtClean="0"/>
              <a:t> (</a:t>
            </a:r>
            <a:r>
              <a:rPr lang="ru-RU" sz="2400" dirty="0" smtClean="0"/>
              <a:t>жёлтые и красные) </a:t>
            </a:r>
            <a:r>
              <a:rPr lang="ru-RU" sz="2400" dirty="0" smtClean="0"/>
              <a:t>прогоняют </a:t>
            </a:r>
            <a:r>
              <a:rPr lang="en-US" sz="2400" dirty="0" smtClean="0"/>
              <a:t>Rep78 </a:t>
            </a:r>
            <a:r>
              <a:rPr lang="ru-RU" sz="2400" dirty="0" smtClean="0"/>
              <a:t>и </a:t>
            </a:r>
            <a:r>
              <a:rPr lang="en-US" sz="2400" dirty="0" smtClean="0"/>
              <a:t>Rep68</a:t>
            </a:r>
          </a:p>
          <a:p>
            <a:endParaRPr lang="en-US" sz="2400" dirty="0"/>
          </a:p>
          <a:p>
            <a:endParaRPr lang="en-US" sz="2400" dirty="0" smtClean="0"/>
          </a:p>
          <a:p>
            <a:r>
              <a:rPr lang="ru-RU" sz="2400" dirty="0" smtClean="0"/>
              <a:t>… и далее. Получается </a:t>
            </a:r>
            <a:r>
              <a:rPr lang="en-US" sz="2400" dirty="0" smtClean="0"/>
              <a:t>dsDNA AAV</a:t>
            </a:r>
            <a:endParaRPr lang="ru-RU" sz="2400" dirty="0"/>
          </a:p>
        </p:txBody>
      </p:sp>
    </p:spTree>
    <p:extLst>
      <p:ext uri="{BB962C8B-B14F-4D97-AF65-F5344CB8AC3E}">
        <p14:creationId xmlns:p14="http://schemas.microsoft.com/office/powerpoint/2010/main" val="32092445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575"/>
            <a:ext cx="8229600" cy="1002356"/>
          </a:xfrm>
        </p:spPr>
        <p:txBody>
          <a:bodyPr>
            <a:noAutofit/>
          </a:bodyPr>
          <a:lstStyle/>
          <a:p>
            <a:r>
              <a:rPr lang="ru-RU" sz="3200" dirty="0" smtClean="0"/>
              <a:t>Векторы</a:t>
            </a:r>
            <a:r>
              <a:rPr lang="en-US" sz="3200" dirty="0" smtClean="0"/>
              <a:t> </a:t>
            </a:r>
            <a:r>
              <a:rPr lang="en-US" sz="3200" dirty="0" err="1" smtClean="0"/>
              <a:t>rAAV</a:t>
            </a:r>
            <a:r>
              <a:rPr lang="ru-RU" sz="3200" dirty="0" smtClean="0"/>
              <a:t> на основе </a:t>
            </a:r>
            <a:r>
              <a:rPr lang="en-US" sz="3200" dirty="0" smtClean="0"/>
              <a:t>AAV </a:t>
            </a:r>
            <a:r>
              <a:rPr lang="ru-RU" sz="3200" dirty="0" smtClean="0"/>
              <a:t>генома для генной терапии</a:t>
            </a:r>
            <a:endParaRPr lang="en-US" sz="32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66</a:t>
            </a:fld>
            <a:endParaRPr lang="ru-RU"/>
          </a:p>
        </p:txBody>
      </p:sp>
      <p:sp>
        <p:nvSpPr>
          <p:cNvPr id="4" name="Прямоугольник 3"/>
          <p:cNvSpPr/>
          <p:nvPr/>
        </p:nvSpPr>
        <p:spPr>
          <a:xfrm>
            <a:off x="457200" y="1317931"/>
            <a:ext cx="8449099" cy="3108543"/>
          </a:xfrm>
          <a:prstGeom prst="rect">
            <a:avLst/>
          </a:prstGeom>
        </p:spPr>
        <p:txBody>
          <a:bodyPr wrap="square">
            <a:spAutoFit/>
          </a:bodyPr>
          <a:lstStyle/>
          <a:p>
            <a:r>
              <a:rPr lang="en-US" sz="2000" dirty="0" smtClean="0">
                <a:latin typeface="MinionPro-Regular"/>
              </a:rPr>
              <a:t>	Today</a:t>
            </a:r>
            <a:r>
              <a:rPr lang="en-US" sz="2000" dirty="0">
                <a:latin typeface="MinionPro-Regular"/>
              </a:rPr>
              <a:t>, recombinant AAVs (</a:t>
            </a:r>
            <a:r>
              <a:rPr lang="en-US" sz="2000" dirty="0" err="1">
                <a:latin typeface="MinionPro-Regular"/>
              </a:rPr>
              <a:t>rAAVs</a:t>
            </a:r>
            <a:r>
              <a:rPr lang="en-US" sz="2000" dirty="0">
                <a:latin typeface="MinionPro-Regular"/>
              </a:rPr>
              <a:t>) are the </a:t>
            </a:r>
            <a:r>
              <a:rPr lang="en-US" sz="2000" dirty="0" smtClean="0">
                <a:latin typeface="MinionPro-Regular"/>
              </a:rPr>
              <a:t>leading platform </a:t>
            </a:r>
            <a:r>
              <a:rPr lang="en-US" sz="2000" dirty="0">
                <a:latin typeface="MinionPro-Regular"/>
              </a:rPr>
              <a:t>for in vivo delivery of gene therapies. </a:t>
            </a:r>
            <a:r>
              <a:rPr lang="en-US" sz="2000" dirty="0" smtClean="0">
                <a:latin typeface="MinionPro-Regular"/>
              </a:rPr>
              <a:t>The first </a:t>
            </a:r>
            <a:r>
              <a:rPr lang="en-US" sz="2000" dirty="0" err="1">
                <a:latin typeface="MinionPro-Regular"/>
              </a:rPr>
              <a:t>rAAV</a:t>
            </a:r>
            <a:r>
              <a:rPr lang="en-US" sz="2000" dirty="0">
                <a:latin typeface="MinionPro-Regular"/>
              </a:rPr>
              <a:t> gene therapy product, alipogene </a:t>
            </a:r>
            <a:r>
              <a:rPr lang="en-US" sz="2000" dirty="0" smtClean="0">
                <a:latin typeface="MinionPro-Regular"/>
              </a:rPr>
              <a:t>tiparvovec (</a:t>
            </a:r>
            <a:r>
              <a:rPr lang="en-US" sz="2000" dirty="0" err="1" smtClean="0">
                <a:latin typeface="MinionPro-Regular"/>
              </a:rPr>
              <a:t>Glybera</a:t>
            </a:r>
            <a:r>
              <a:rPr lang="en-US" sz="2000" dirty="0">
                <a:latin typeface="MinionPro-Regular"/>
              </a:rPr>
              <a:t>), was approved by the European </a:t>
            </a:r>
            <a:r>
              <a:rPr lang="en-US" sz="2000" dirty="0" smtClean="0">
                <a:latin typeface="MinionPro-Regular"/>
              </a:rPr>
              <a:t>Medicines Agency </a:t>
            </a:r>
            <a:r>
              <a:rPr lang="en-US" sz="2000" dirty="0">
                <a:latin typeface="MinionPro-Regular"/>
              </a:rPr>
              <a:t>to treat lipoprotein lipase deficiency in </a:t>
            </a:r>
            <a:r>
              <a:rPr lang="en-US" sz="2000" dirty="0" smtClean="0">
                <a:latin typeface="MinionPro-Regular"/>
              </a:rPr>
              <a:t>2012</a:t>
            </a:r>
            <a:endParaRPr lang="en-US" sz="2000" b="1" dirty="0" smtClean="0"/>
          </a:p>
          <a:p>
            <a:r>
              <a:rPr lang="en-US" sz="2000" b="1" dirty="0" smtClean="0"/>
              <a:t>	Although </a:t>
            </a:r>
            <a:r>
              <a:rPr lang="en-US" sz="2000" b="1" dirty="0"/>
              <a:t>the clinical success of </a:t>
            </a:r>
            <a:r>
              <a:rPr lang="en-US" sz="2000" b="1" dirty="0" err="1"/>
              <a:t>rAAV</a:t>
            </a:r>
            <a:r>
              <a:rPr lang="en-US" sz="2000" b="1" dirty="0"/>
              <a:t> gene </a:t>
            </a:r>
            <a:r>
              <a:rPr lang="en-US" sz="2000" b="1" dirty="0" smtClean="0"/>
              <a:t>therapy is </a:t>
            </a:r>
            <a:r>
              <a:rPr lang="en-US" sz="2000" b="1" dirty="0"/>
              <a:t>encouraging</a:t>
            </a:r>
            <a:r>
              <a:rPr lang="en-US" sz="2000" dirty="0"/>
              <a:t>, we must acknowledge the </a:t>
            </a:r>
            <a:r>
              <a:rPr lang="en-US" sz="2000" dirty="0" smtClean="0"/>
              <a:t>limitations and </a:t>
            </a:r>
            <a:r>
              <a:rPr lang="en-US" sz="2000" dirty="0"/>
              <a:t>challenges of this gene delivery platform, </a:t>
            </a:r>
            <a:r>
              <a:rPr lang="en-US" sz="2000" dirty="0" smtClean="0"/>
              <a:t>which include </a:t>
            </a:r>
            <a:r>
              <a:rPr lang="en-US" sz="2000" dirty="0"/>
              <a:t>issues with </a:t>
            </a:r>
            <a:r>
              <a:rPr lang="en-US" sz="2000" dirty="0" err="1"/>
              <a:t>rAAV</a:t>
            </a:r>
            <a:r>
              <a:rPr lang="en-US" sz="2000" dirty="0"/>
              <a:t> manufacturing and </a:t>
            </a:r>
            <a:r>
              <a:rPr lang="en-US" sz="2000" dirty="0" smtClean="0"/>
              <a:t>immunological barriers </a:t>
            </a:r>
            <a:r>
              <a:rPr lang="en-US" sz="2000" dirty="0"/>
              <a:t>to </a:t>
            </a:r>
            <a:r>
              <a:rPr lang="en-US" sz="2000" dirty="0" smtClean="0"/>
              <a:t>delivery</a:t>
            </a:r>
            <a:r>
              <a:rPr lang="en-US" dirty="0" smtClean="0"/>
              <a:t>	AAV </a:t>
            </a:r>
            <a:r>
              <a:rPr lang="en-US" dirty="0"/>
              <a:t>is </a:t>
            </a:r>
            <a:r>
              <a:rPr lang="en-US" dirty="0" smtClean="0"/>
              <a:t>found in </a:t>
            </a:r>
            <a:r>
              <a:rPr lang="en-US" dirty="0"/>
              <a:t>multiple vertebrate species, including human </a:t>
            </a:r>
            <a:r>
              <a:rPr lang="en-US" dirty="0" smtClean="0"/>
              <a:t>and non-human </a:t>
            </a:r>
            <a:r>
              <a:rPr lang="en-US" dirty="0"/>
              <a:t>primates (NHPs). </a:t>
            </a:r>
            <a:endParaRPr lang="en-US" dirty="0" smtClean="0"/>
          </a:p>
          <a:p>
            <a:r>
              <a:rPr lang="en-US" b="1" dirty="0"/>
              <a:t>	</a:t>
            </a:r>
            <a:r>
              <a:rPr lang="en-US" b="1" dirty="0" smtClean="0"/>
              <a:t>The </a:t>
            </a:r>
            <a:r>
              <a:rPr lang="en-US" b="1" dirty="0"/>
              <a:t>current </a:t>
            </a:r>
            <a:r>
              <a:rPr lang="en-US" b="1" dirty="0" smtClean="0"/>
              <a:t>consensus is </a:t>
            </a:r>
            <a:r>
              <a:rPr lang="en-US" b="1" dirty="0"/>
              <a:t>that AAV does not cause any human diseases</a:t>
            </a:r>
            <a:endParaRPr lang="en-US" sz="2800" b="1" dirty="0"/>
          </a:p>
        </p:txBody>
      </p:sp>
      <p:sp>
        <p:nvSpPr>
          <p:cNvPr id="5" name="Прямоугольник 4"/>
          <p:cNvSpPr/>
          <p:nvPr/>
        </p:nvSpPr>
        <p:spPr>
          <a:xfrm>
            <a:off x="4840835" y="5885183"/>
            <a:ext cx="4065464" cy="923330"/>
          </a:xfrm>
          <a:prstGeom prst="rect">
            <a:avLst/>
          </a:prstGeom>
        </p:spPr>
        <p:txBody>
          <a:bodyPr wrap="square">
            <a:spAutoFit/>
          </a:bodyPr>
          <a:lstStyle/>
          <a:p>
            <a:r>
              <a:rPr lang="en-US" i="1" dirty="0" smtClean="0">
                <a:latin typeface="ITCSymbolStd-MediumItalic"/>
              </a:rPr>
              <a:t>Wang</a:t>
            </a:r>
            <a:r>
              <a:rPr lang="ru-RU" i="1" dirty="0" smtClean="0">
                <a:latin typeface="ITCSymbolStd-MediumItalic"/>
              </a:rPr>
              <a:t> </a:t>
            </a:r>
            <a:r>
              <a:rPr lang="en-US" i="1" dirty="0" smtClean="0">
                <a:latin typeface="ITCSymbolStd-MediumItalic"/>
              </a:rPr>
              <a:t>et al., </a:t>
            </a:r>
            <a:r>
              <a:rPr lang="en-US" dirty="0"/>
              <a:t>Adeno-associated virus </a:t>
            </a:r>
            <a:endParaRPr lang="ru-RU" dirty="0" smtClean="0"/>
          </a:p>
          <a:p>
            <a:r>
              <a:rPr lang="en-US" dirty="0" smtClean="0"/>
              <a:t>vector as </a:t>
            </a:r>
            <a:r>
              <a:rPr lang="en-US" dirty="0" err="1" smtClean="0"/>
              <a:t>aplatform</a:t>
            </a:r>
            <a:r>
              <a:rPr lang="en-US" dirty="0" smtClean="0"/>
              <a:t> for gene therapy delivery, </a:t>
            </a:r>
            <a:r>
              <a:rPr lang="en-US" i="1" dirty="0" smtClean="0">
                <a:latin typeface="ITCSymbolStd-MediumItalic"/>
              </a:rPr>
              <a:t>2019</a:t>
            </a:r>
            <a:endParaRPr lang="en-US" dirty="0"/>
          </a:p>
        </p:txBody>
      </p:sp>
      <p:sp>
        <p:nvSpPr>
          <p:cNvPr id="6" name="TextBox 5"/>
          <p:cNvSpPr txBox="1"/>
          <p:nvPr/>
        </p:nvSpPr>
        <p:spPr>
          <a:xfrm>
            <a:off x="457200" y="4695243"/>
            <a:ext cx="3840731" cy="1754326"/>
          </a:xfrm>
          <a:prstGeom prst="rect">
            <a:avLst/>
          </a:prstGeom>
          <a:noFill/>
        </p:spPr>
        <p:txBody>
          <a:bodyPr wrap="none" rtlCol="0">
            <a:spAutoFit/>
          </a:bodyPr>
          <a:lstStyle/>
          <a:p>
            <a:r>
              <a:rPr lang="en-US" dirty="0" err="1" smtClean="0"/>
              <a:t>rAAV</a:t>
            </a:r>
            <a:r>
              <a:rPr lang="en-US" dirty="0" smtClean="0"/>
              <a:t> </a:t>
            </a:r>
            <a:r>
              <a:rPr lang="ru-RU" dirty="0" smtClean="0"/>
              <a:t>не встраиваются в геном </a:t>
            </a:r>
          </a:p>
          <a:p>
            <a:r>
              <a:rPr lang="ru-RU" dirty="0" smtClean="0"/>
              <a:t>человека. Существуют в виде </a:t>
            </a:r>
            <a:br>
              <a:rPr lang="ru-RU" dirty="0" smtClean="0"/>
            </a:br>
            <a:r>
              <a:rPr lang="ru-RU" dirty="0" smtClean="0"/>
              <a:t>транскрибируемой </a:t>
            </a:r>
            <a:r>
              <a:rPr lang="en-US" dirty="0" smtClean="0"/>
              <a:t>dsDNA </a:t>
            </a:r>
            <a:r>
              <a:rPr lang="ru-RU" dirty="0" smtClean="0"/>
              <a:t>в виде </a:t>
            </a:r>
          </a:p>
          <a:p>
            <a:r>
              <a:rPr lang="ru-RU" dirty="0" smtClean="0"/>
              <a:t>Гантели (см. пред. Слайды)</a:t>
            </a:r>
          </a:p>
          <a:p>
            <a:r>
              <a:rPr lang="ru-RU" dirty="0" smtClean="0"/>
              <a:t>Для их репликации добавляют белки</a:t>
            </a:r>
          </a:p>
          <a:p>
            <a:r>
              <a:rPr lang="en-US" dirty="0" smtClean="0"/>
              <a:t>b</a:t>
            </a:r>
            <a:r>
              <a:rPr lang="ru-RU" dirty="0" smtClean="0"/>
              <a:t>з </a:t>
            </a:r>
            <a:r>
              <a:rPr lang="en-US" dirty="0" err="1" smtClean="0"/>
              <a:t>AdV</a:t>
            </a:r>
            <a:endParaRPr lang="en-US" dirty="0"/>
          </a:p>
        </p:txBody>
      </p:sp>
    </p:spTree>
    <p:extLst>
      <p:ext uri="{BB962C8B-B14F-4D97-AF65-F5344CB8AC3E}">
        <p14:creationId xmlns:p14="http://schemas.microsoft.com/office/powerpoint/2010/main" val="687650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Номер слайда 2"/>
          <p:cNvSpPr>
            <a:spLocks noGrp="1"/>
          </p:cNvSpPr>
          <p:nvPr>
            <p:ph type="sldNum" sz="quarter" idx="12"/>
          </p:nvPr>
        </p:nvSpPr>
        <p:spPr/>
        <p:txBody>
          <a:bodyPr/>
          <a:lstStyle/>
          <a:p>
            <a:fld id="{51B0424B-BA00-4C1D-946A-CCF19F3E8C64}" type="slidenum">
              <a:rPr lang="ru-RU" smtClean="0"/>
              <a:pPr/>
              <a:t>67</a:t>
            </a:fld>
            <a:endParaRPr lang="ru-RU"/>
          </a:p>
        </p:txBody>
      </p:sp>
    </p:spTree>
    <p:extLst>
      <p:ext uri="{BB962C8B-B14F-4D97-AF65-F5344CB8AC3E}">
        <p14:creationId xmlns:p14="http://schemas.microsoft.com/office/powerpoint/2010/main" val="2792813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63105"/>
            <a:ext cx="7772400" cy="1362075"/>
          </a:xfrm>
        </p:spPr>
        <p:txBody>
          <a:bodyPr>
            <a:normAutofit fontScale="90000"/>
          </a:bodyPr>
          <a:lstStyle/>
          <a:p>
            <a:pPr algn="l"/>
            <a:r>
              <a:rPr lang="ru-RU" dirty="0" smtClean="0"/>
              <a:t>Далее приведена последовательность  полного генома </a:t>
            </a:r>
            <a:r>
              <a:rPr lang="en-US" dirty="0" smtClean="0"/>
              <a:t>AAV2</a:t>
            </a:r>
            <a:endParaRPr lang="ru-RU" dirty="0"/>
          </a:p>
        </p:txBody>
      </p:sp>
      <p:sp>
        <p:nvSpPr>
          <p:cNvPr id="4" name="Текст 3"/>
          <p:cNvSpPr>
            <a:spLocks noGrp="1"/>
          </p:cNvSpPr>
          <p:nvPr>
            <p:ph type="body" idx="1"/>
          </p:nvPr>
        </p:nvSpPr>
        <p:spPr>
          <a:xfrm>
            <a:off x="698002" y="3672805"/>
            <a:ext cx="7772400" cy="1500187"/>
          </a:xfrm>
        </p:spPr>
        <p:txBody>
          <a:bodyPr>
            <a:normAutofit/>
          </a:bodyPr>
          <a:lstStyle/>
          <a:p>
            <a:r>
              <a:rPr lang="ru-RU" sz="2800" dirty="0" smtClean="0">
                <a:solidFill>
                  <a:srgbClr val="FF0000"/>
                </a:solidFill>
              </a:rPr>
              <a:t>Она вам пригодится для выполнения </a:t>
            </a:r>
            <a:r>
              <a:rPr lang="ru-RU" sz="2800" dirty="0" smtClean="0">
                <a:solidFill>
                  <a:srgbClr val="FF0000"/>
                </a:solidFill>
              </a:rPr>
              <a:t>нетривиального </a:t>
            </a:r>
            <a:r>
              <a:rPr lang="ru-RU" sz="2800" dirty="0" smtClean="0">
                <a:solidFill>
                  <a:srgbClr val="FF0000"/>
                </a:solidFill>
              </a:rPr>
              <a:t>домашнего </a:t>
            </a:r>
            <a:r>
              <a:rPr lang="ru-RU" sz="2800" dirty="0" smtClean="0">
                <a:solidFill>
                  <a:srgbClr val="FF0000"/>
                </a:solidFill>
              </a:rPr>
              <a:t>задания</a:t>
            </a:r>
            <a:endParaRPr lang="ru-RU" sz="2800" dirty="0">
              <a:solidFill>
                <a:srgbClr val="FF0000"/>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a:p>
        </p:txBody>
      </p:sp>
    </p:spTree>
    <p:extLst>
      <p:ext uri="{BB962C8B-B14F-4D97-AF65-F5344CB8AC3E}">
        <p14:creationId xmlns:p14="http://schemas.microsoft.com/office/powerpoint/2010/main" val="19556068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69</a:t>
            </a:fld>
            <a:endParaRPr lang="ru-RU"/>
          </a:p>
        </p:txBody>
      </p:sp>
      <p:sp>
        <p:nvSpPr>
          <p:cNvPr id="3" name="Прямоугольник 2"/>
          <p:cNvSpPr/>
          <p:nvPr/>
        </p:nvSpPr>
        <p:spPr>
          <a:xfrm>
            <a:off x="232235" y="170041"/>
            <a:ext cx="8680432" cy="6186309"/>
          </a:xfrm>
          <a:prstGeom prst="rect">
            <a:avLst/>
          </a:prstGeom>
        </p:spPr>
        <p:txBody>
          <a:bodyPr wrap="square">
            <a:spAutoFit/>
          </a:bodyPr>
          <a:lstStyle/>
          <a:p>
            <a:r>
              <a:rPr lang="ru-RU" sz="1200" dirty="0">
                <a:latin typeface="Courier New" panose="02070309020205020404" pitchFamily="49" charset="0"/>
                <a:cs typeface="Courier New" panose="02070309020205020404" pitchFamily="49" charset="0"/>
              </a:rPr>
              <a:t>&gt;NC_001401.2 </a:t>
            </a:r>
            <a:r>
              <a:rPr lang="ru-RU" sz="1200" dirty="0" err="1">
                <a:latin typeface="Courier New" panose="02070309020205020404" pitchFamily="49" charset="0"/>
                <a:cs typeface="Courier New" panose="02070309020205020404" pitchFamily="49" charset="0"/>
              </a:rPr>
              <a:t>Adeno-associated</a:t>
            </a:r>
            <a:r>
              <a:rPr lang="ru-RU" sz="1200" dirty="0">
                <a:latin typeface="Courier New" panose="02070309020205020404" pitchFamily="49" charset="0"/>
                <a:cs typeface="Courier New" panose="02070309020205020404" pitchFamily="49" charset="0"/>
              </a:rPr>
              <a:t> </a:t>
            </a:r>
            <a:r>
              <a:rPr lang="ru-RU" sz="1200" dirty="0" err="1">
                <a:latin typeface="Courier New" panose="02070309020205020404" pitchFamily="49" charset="0"/>
                <a:cs typeface="Courier New" panose="02070309020205020404" pitchFamily="49" charset="0"/>
              </a:rPr>
              <a:t>virus</a:t>
            </a:r>
            <a:r>
              <a:rPr lang="ru-RU" sz="1200" dirty="0">
                <a:latin typeface="Courier New" panose="02070309020205020404" pitchFamily="49" charset="0"/>
                <a:cs typeface="Courier New" panose="02070309020205020404" pitchFamily="49" charset="0"/>
              </a:rPr>
              <a:t> - 2, </a:t>
            </a:r>
            <a:r>
              <a:rPr lang="ru-RU" sz="1200" dirty="0" err="1">
                <a:latin typeface="Courier New" panose="02070309020205020404" pitchFamily="49" charset="0"/>
                <a:cs typeface="Courier New" panose="02070309020205020404" pitchFamily="49" charset="0"/>
              </a:rPr>
              <a:t>complete</a:t>
            </a:r>
            <a:r>
              <a:rPr lang="ru-RU" sz="1200" dirty="0">
                <a:latin typeface="Courier New" panose="02070309020205020404" pitchFamily="49" charset="0"/>
                <a:cs typeface="Courier New" panose="02070309020205020404" pitchFamily="49" charset="0"/>
              </a:rPr>
              <a:t> </a:t>
            </a:r>
            <a:r>
              <a:rPr lang="ru-RU" sz="1200" dirty="0" err="1" smtClean="0">
                <a:latin typeface="Courier New" panose="02070309020205020404" pitchFamily="49" charset="0"/>
                <a:cs typeface="Courier New" panose="02070309020205020404" pitchFamily="49" charset="0"/>
              </a:rPr>
              <a:t>genome</a:t>
            </a:r>
            <a:r>
              <a:rPr lang="en-US" sz="1200" dirty="0" smtClean="0">
                <a:latin typeface="Courier New" panose="02070309020205020404" pitchFamily="49" charset="0"/>
                <a:cs typeface="Courier New" panose="02070309020205020404" pitchFamily="49" charset="0"/>
              </a:rPr>
              <a:t> </a:t>
            </a:r>
            <a:r>
              <a:rPr lang="ru-RU" altLang="ru-RU" sz="1200" dirty="0">
                <a:solidFill>
                  <a:srgbClr val="000000"/>
                </a:solidFill>
                <a:latin typeface="Courier New" panose="02070309020205020404" pitchFamily="49" charset="0"/>
                <a:cs typeface="Courier New" panose="02070309020205020404" pitchFamily="49" charset="0"/>
              </a:rPr>
              <a:t>4679 </a:t>
            </a:r>
            <a:r>
              <a:rPr lang="ru-RU" altLang="ru-RU" sz="1200" dirty="0" err="1">
                <a:solidFill>
                  <a:srgbClr val="000000"/>
                </a:solidFill>
                <a:latin typeface="Courier New" panose="02070309020205020404" pitchFamily="49" charset="0"/>
                <a:cs typeface="Courier New" panose="02070309020205020404" pitchFamily="49" charset="0"/>
              </a:rPr>
              <a:t>bp</a:t>
            </a:r>
            <a:r>
              <a:rPr lang="en-US" sz="1200" dirty="0" smtClean="0">
                <a:latin typeface="Courier New" panose="02070309020205020404" pitchFamily="49" charset="0"/>
                <a:cs typeface="Courier New" panose="02070309020205020404" pitchFamily="49" charset="0"/>
              </a:rPr>
              <a:t> </a:t>
            </a:r>
            <a:r>
              <a:rPr lang="ru-RU" sz="1200" dirty="0" smtClean="0">
                <a:latin typeface="Courier New" panose="02070309020205020404" pitchFamily="49" charset="0"/>
                <a:cs typeface="Courier New" panose="02070309020205020404" pitchFamily="49" charset="0"/>
              </a:rPr>
              <a:t>              </a:t>
            </a:r>
            <a:endParaRPr lang="ru-RU" sz="1200" dirty="0">
              <a:latin typeface="Courier New" panose="02070309020205020404" pitchFamily="49" charset="0"/>
              <a:cs typeface="Courier New" panose="02070309020205020404" pitchFamily="49" charset="0"/>
            </a:endParaRPr>
          </a:p>
          <a:p>
            <a:r>
              <a:rPr lang="ru-RU" sz="1200" dirty="0">
                <a:latin typeface="Courier New" panose="02070309020205020404" pitchFamily="49" charset="0"/>
                <a:cs typeface="Courier New" panose="02070309020205020404" pitchFamily="49" charset="0"/>
              </a:rPr>
              <a:t>TTGGCCACTCCCTCTCTGCGCGCTCGCTCGCTCACTGAGGCCGGGCGACCAAAGGTCGCCCGACGCCCGG</a:t>
            </a:r>
          </a:p>
          <a:p>
            <a:r>
              <a:rPr lang="ru-RU" sz="1200" dirty="0">
                <a:latin typeface="Courier New" panose="02070309020205020404" pitchFamily="49" charset="0"/>
                <a:cs typeface="Courier New" panose="02070309020205020404" pitchFamily="49" charset="0"/>
              </a:rPr>
              <a:t>GCTTTGCCCGGGCGGCCTCAGTGAGCGAGCGAGCGCGCAGAGAGGGAGTGGCCAACTCCATCACTAGGGG</a:t>
            </a:r>
          </a:p>
          <a:p>
            <a:r>
              <a:rPr lang="ru-RU" sz="1200" dirty="0">
                <a:latin typeface="Courier New" panose="02070309020205020404" pitchFamily="49" charset="0"/>
                <a:cs typeface="Courier New" panose="02070309020205020404" pitchFamily="49" charset="0"/>
              </a:rPr>
              <a:t>TTCCTGGAGGGGTGGAGTCGTGACGTGAATTACGTCATAGGGTTAGGGAGGTCCTGTATTAGAGGTCACG</a:t>
            </a:r>
          </a:p>
          <a:p>
            <a:r>
              <a:rPr lang="ru-RU" sz="1200" dirty="0">
                <a:latin typeface="Courier New" panose="02070309020205020404" pitchFamily="49" charset="0"/>
                <a:cs typeface="Courier New" panose="02070309020205020404" pitchFamily="49" charset="0"/>
              </a:rPr>
              <a:t>TGAGTGTTTTGCGACATTTTGCGACACCATGTGGTCACGCTGGGTATTTAAGCCCGAGTGAGCACGCAGG</a:t>
            </a:r>
          </a:p>
          <a:p>
            <a:r>
              <a:rPr lang="ru-RU" sz="1200" dirty="0">
                <a:latin typeface="Courier New" panose="02070309020205020404" pitchFamily="49" charset="0"/>
                <a:cs typeface="Courier New" panose="02070309020205020404" pitchFamily="49" charset="0"/>
              </a:rPr>
              <a:t>GTCTCCATTTTGAAGCGGGAGGTTTGAACGCGCAGCCGCCATGCCGGGGTTTTACGAGATTGTGATTAAG</a:t>
            </a:r>
          </a:p>
          <a:p>
            <a:r>
              <a:rPr lang="ru-RU" sz="1200" dirty="0">
                <a:latin typeface="Courier New" panose="02070309020205020404" pitchFamily="49" charset="0"/>
                <a:cs typeface="Courier New" panose="02070309020205020404" pitchFamily="49" charset="0"/>
              </a:rPr>
              <a:t>GTCCCCAGCGACCTTGACGAGCATCTGCCCGGCATTTCTGACAGCTTTGTGAACTGGGTGGCCGAGAAGG</a:t>
            </a:r>
          </a:p>
          <a:p>
            <a:r>
              <a:rPr lang="ru-RU" sz="1200" dirty="0">
                <a:latin typeface="Courier New" panose="02070309020205020404" pitchFamily="49" charset="0"/>
                <a:cs typeface="Courier New" panose="02070309020205020404" pitchFamily="49" charset="0"/>
              </a:rPr>
              <a:t>AATGGGAGTTGCCGCCAGATTCTGACATGGATCTGAATCTGATTGAGCAGGCACCCCTGACCGTGGCCGA</a:t>
            </a:r>
          </a:p>
          <a:p>
            <a:r>
              <a:rPr lang="ru-RU" sz="1200" dirty="0">
                <a:latin typeface="Courier New" panose="02070309020205020404" pitchFamily="49" charset="0"/>
                <a:cs typeface="Courier New" panose="02070309020205020404" pitchFamily="49" charset="0"/>
              </a:rPr>
              <a:t>GAAGCTGCAGCGCGACTTTCTGACGGAATGGCGCCGTGTGAGTAAGGCCCCGGAGGCCCTTTTCTTTGTG</a:t>
            </a:r>
          </a:p>
          <a:p>
            <a:r>
              <a:rPr lang="ru-RU" sz="1200" dirty="0">
                <a:latin typeface="Courier New" panose="02070309020205020404" pitchFamily="49" charset="0"/>
                <a:cs typeface="Courier New" panose="02070309020205020404" pitchFamily="49" charset="0"/>
              </a:rPr>
              <a:t>CAATTTGAGAAGGGAGAGAGCTACTTCCACATGCACGTGCTCGTGGAAACCACCGGGGTGAAATCCATGG</a:t>
            </a:r>
          </a:p>
          <a:p>
            <a:r>
              <a:rPr lang="ru-RU" sz="1200" dirty="0">
                <a:latin typeface="Courier New" panose="02070309020205020404" pitchFamily="49" charset="0"/>
                <a:cs typeface="Courier New" panose="02070309020205020404" pitchFamily="49" charset="0"/>
              </a:rPr>
              <a:t>TTTTGGGACGTTTCCTGAGTCAGATTCGCGAAAAACTGATTCAGAGAATTTACCGCGGGATCGAGCCGAC</a:t>
            </a:r>
          </a:p>
          <a:p>
            <a:r>
              <a:rPr lang="ru-RU" sz="1200" dirty="0">
                <a:latin typeface="Courier New" panose="02070309020205020404" pitchFamily="49" charset="0"/>
                <a:cs typeface="Courier New" panose="02070309020205020404" pitchFamily="49" charset="0"/>
              </a:rPr>
              <a:t>TTTGCCAAACTGGTTCGCGGTCACAAAGACCAGAAATGGCGCCGGAGGCGGGAACAAGGTGGTGGATGAG</a:t>
            </a:r>
          </a:p>
          <a:p>
            <a:r>
              <a:rPr lang="ru-RU" sz="1200" dirty="0">
                <a:latin typeface="Courier New" panose="02070309020205020404" pitchFamily="49" charset="0"/>
                <a:cs typeface="Courier New" panose="02070309020205020404" pitchFamily="49" charset="0"/>
              </a:rPr>
              <a:t>TGCTACATCCCCAATTACTTGCTCCCCAAAACCCAGCCTGAGCTCCAGTGGGCGTGGACTAATATGGAAC</a:t>
            </a:r>
          </a:p>
          <a:p>
            <a:r>
              <a:rPr lang="ru-RU" sz="1200" dirty="0">
                <a:latin typeface="Courier New" panose="02070309020205020404" pitchFamily="49" charset="0"/>
                <a:cs typeface="Courier New" panose="02070309020205020404" pitchFamily="49" charset="0"/>
              </a:rPr>
              <a:t>AGTATTTAAGCGCCTGTTTGAATCTCACGGAGCGTAAACGGTTGGTGGCGCAGCATCTGACGCACGTGTC</a:t>
            </a:r>
          </a:p>
          <a:p>
            <a:r>
              <a:rPr lang="ru-RU" sz="1200" dirty="0">
                <a:latin typeface="Courier New" panose="02070309020205020404" pitchFamily="49" charset="0"/>
                <a:cs typeface="Courier New" panose="02070309020205020404" pitchFamily="49" charset="0"/>
              </a:rPr>
              <a:t>GCAGACGCAGGAGCAGAACAAAGAGAATCAGAATCCCAATTCTGATGCGCCGGTGATCAGATCAAAAACT</a:t>
            </a:r>
          </a:p>
          <a:p>
            <a:r>
              <a:rPr lang="ru-RU" sz="1200" dirty="0">
                <a:latin typeface="Courier New" panose="02070309020205020404" pitchFamily="49" charset="0"/>
                <a:cs typeface="Courier New" panose="02070309020205020404" pitchFamily="49" charset="0"/>
              </a:rPr>
              <a:t>TCAGCCAGGTACATGGAGCTGGTCGGGTGGCTCGTGGACAAGGGGATTACCTCGGAGAAGCAGTGGATCC</a:t>
            </a:r>
          </a:p>
          <a:p>
            <a:r>
              <a:rPr lang="ru-RU" sz="1200" dirty="0">
                <a:latin typeface="Courier New" panose="02070309020205020404" pitchFamily="49" charset="0"/>
                <a:cs typeface="Courier New" panose="02070309020205020404" pitchFamily="49" charset="0"/>
              </a:rPr>
              <a:t>AGGAGGACCAGGCCTCATACATCTCCTTCAATGCGGCCTCCAACTCGCGGTCCCAAATCAAGGCTGCCTT</a:t>
            </a:r>
          </a:p>
          <a:p>
            <a:r>
              <a:rPr lang="ru-RU" sz="1200" dirty="0">
                <a:latin typeface="Courier New" panose="02070309020205020404" pitchFamily="49" charset="0"/>
                <a:cs typeface="Courier New" panose="02070309020205020404" pitchFamily="49" charset="0"/>
              </a:rPr>
              <a:t>GGACAATGCGGGAAAGATTATGAGCCTGACTAAAACCGCCCCCGACTACCTGGTGGGCCAGCAGCCCGTG</a:t>
            </a:r>
          </a:p>
          <a:p>
            <a:r>
              <a:rPr lang="ru-RU" sz="1200" dirty="0">
                <a:latin typeface="Courier New" panose="02070309020205020404" pitchFamily="49" charset="0"/>
                <a:cs typeface="Courier New" panose="02070309020205020404" pitchFamily="49" charset="0"/>
              </a:rPr>
              <a:t>GAGGACATTTCCAGCAATCGGATTTATAAAATTTTGGAACTAAACGGGTACGATCCCCAATATGCGGCTT</a:t>
            </a:r>
          </a:p>
          <a:p>
            <a:r>
              <a:rPr lang="ru-RU" sz="1200" dirty="0">
                <a:latin typeface="Courier New" panose="02070309020205020404" pitchFamily="49" charset="0"/>
                <a:cs typeface="Courier New" panose="02070309020205020404" pitchFamily="49" charset="0"/>
              </a:rPr>
              <a:t>CCGTCTTTCTGGGATGGGCCACGAAAAAGTTCGGCAAGAGGAACACCATCTGGCTGTTTGGGCCTGCAAC</a:t>
            </a:r>
          </a:p>
          <a:p>
            <a:r>
              <a:rPr lang="ru-RU" sz="1200" dirty="0">
                <a:latin typeface="Courier New" panose="02070309020205020404" pitchFamily="49" charset="0"/>
                <a:cs typeface="Courier New" panose="02070309020205020404" pitchFamily="49" charset="0"/>
              </a:rPr>
              <a:t>TACCGGGAAGACCAACATCGCGGAGGCCATAGCCCACACTGTGCCCTTCTACGGGTGCGTAAACTGGACC</a:t>
            </a:r>
          </a:p>
          <a:p>
            <a:r>
              <a:rPr lang="ru-RU" sz="1200" dirty="0">
                <a:latin typeface="Courier New" panose="02070309020205020404" pitchFamily="49" charset="0"/>
                <a:cs typeface="Courier New" panose="02070309020205020404" pitchFamily="49" charset="0"/>
              </a:rPr>
              <a:t>AATGAGAACTTTCCCTTCAACGACTGTGTCGACAAGATGGTGATCTGGTGGGAGGAGGGGAAGATGACCG</a:t>
            </a:r>
          </a:p>
          <a:p>
            <a:r>
              <a:rPr lang="ru-RU" sz="1200" dirty="0">
                <a:latin typeface="Courier New" panose="02070309020205020404" pitchFamily="49" charset="0"/>
                <a:cs typeface="Courier New" panose="02070309020205020404" pitchFamily="49" charset="0"/>
              </a:rPr>
              <a:t>CCAAGGTCGTGGAGTCGGCCAAAGCCATTCTCGGAGGAAGCAAGGTGCGCGTGGACCAGAAATGCAAGTC</a:t>
            </a:r>
          </a:p>
          <a:p>
            <a:r>
              <a:rPr lang="ru-RU" sz="1200" dirty="0">
                <a:latin typeface="Courier New" panose="02070309020205020404" pitchFamily="49" charset="0"/>
                <a:cs typeface="Courier New" panose="02070309020205020404" pitchFamily="49" charset="0"/>
              </a:rPr>
              <a:t>CTCGGCCCAGATAGACCCGACTCCCGTGATCGTCACCTCCAACACCAACATGTGCGCCGTGATTGACGGG</a:t>
            </a:r>
          </a:p>
          <a:p>
            <a:r>
              <a:rPr lang="ru-RU" sz="1200" dirty="0">
                <a:latin typeface="Courier New" panose="02070309020205020404" pitchFamily="49" charset="0"/>
                <a:cs typeface="Courier New" panose="02070309020205020404" pitchFamily="49" charset="0"/>
              </a:rPr>
              <a:t>AACTCAACGACCTTCGAACACCAGCAGCCGTTGCAAGACCGGATGTTCAAATTTGAACTCACCCGCCGTC</a:t>
            </a:r>
          </a:p>
          <a:p>
            <a:r>
              <a:rPr lang="ru-RU" sz="1200" dirty="0">
                <a:latin typeface="Courier New" panose="02070309020205020404" pitchFamily="49" charset="0"/>
                <a:cs typeface="Courier New" panose="02070309020205020404" pitchFamily="49" charset="0"/>
              </a:rPr>
              <a:t>TGGATCATGACTTTGGGAAGGTCACCAAGCAGGAAGTCAAAGACTTTTTCCGGTGGGCAAAGGATCACGT</a:t>
            </a:r>
          </a:p>
          <a:p>
            <a:r>
              <a:rPr lang="ru-RU" sz="1200" dirty="0">
                <a:latin typeface="Courier New" panose="02070309020205020404" pitchFamily="49" charset="0"/>
                <a:cs typeface="Courier New" panose="02070309020205020404" pitchFamily="49" charset="0"/>
              </a:rPr>
              <a:t>GGTTGAGGTGGAGCATGAATTCTACGTCAAAAAGGGTGGAGCCAAGAAAAGACCCGCCCCCAGTGACGCA</a:t>
            </a:r>
          </a:p>
          <a:p>
            <a:r>
              <a:rPr lang="ru-RU" sz="1200" dirty="0">
                <a:latin typeface="Courier New" panose="02070309020205020404" pitchFamily="49" charset="0"/>
                <a:cs typeface="Courier New" panose="02070309020205020404" pitchFamily="49" charset="0"/>
              </a:rPr>
              <a:t>GATATAAGTGAGCCCAAACGGGTGCGCGAGTCAGTTGCGCAGCCATCGACGTCAGACGCGGAAGCTTCGA</a:t>
            </a:r>
          </a:p>
          <a:p>
            <a:r>
              <a:rPr lang="ru-RU" sz="1200" dirty="0">
                <a:latin typeface="Courier New" panose="02070309020205020404" pitchFamily="49" charset="0"/>
                <a:cs typeface="Courier New" panose="02070309020205020404" pitchFamily="49" charset="0"/>
              </a:rPr>
              <a:t>TCAACTACGCAGACAGGTACCAAAACAAATGTTCTCGTCACGTGGGCATGAATCTGATGCTGTTTCCCTG</a:t>
            </a:r>
          </a:p>
          <a:p>
            <a:r>
              <a:rPr lang="ru-RU" sz="1200" dirty="0">
                <a:latin typeface="Courier New" panose="02070309020205020404" pitchFamily="49" charset="0"/>
                <a:cs typeface="Courier New" panose="02070309020205020404" pitchFamily="49" charset="0"/>
              </a:rPr>
              <a:t>CAGACAATGCGAGAGAATGAATCAGAATTCAAATATCTGCTTCACTCACGGACAGAAAGACTGTTTAGAG</a:t>
            </a:r>
          </a:p>
          <a:p>
            <a:r>
              <a:rPr lang="ru-RU" sz="1200" dirty="0">
                <a:latin typeface="Courier New" panose="02070309020205020404" pitchFamily="49" charset="0"/>
                <a:cs typeface="Courier New" panose="02070309020205020404" pitchFamily="49" charset="0"/>
              </a:rPr>
              <a:t>TGCTTTCCCGTGTCAGAATCTCAACCCGTTTCTGTCGTCAAAAAGGCGTATCAGAAACTGTGCTACATTC</a:t>
            </a:r>
          </a:p>
          <a:p>
            <a:r>
              <a:rPr lang="ru-RU" sz="1200" dirty="0">
                <a:latin typeface="Courier New" panose="02070309020205020404" pitchFamily="49" charset="0"/>
                <a:cs typeface="Courier New" panose="02070309020205020404" pitchFamily="49" charset="0"/>
              </a:rPr>
              <a:t>ATCATATCATGGGAAAGGTGCCAGACGCTTGCACTGCCTGCGATCTGGTCAATGTGGATTTGGATGACTG</a:t>
            </a:r>
          </a:p>
          <a:p>
            <a:r>
              <a:rPr lang="ru-RU" sz="1200" dirty="0">
                <a:latin typeface="Courier New" panose="02070309020205020404" pitchFamily="49" charset="0"/>
                <a:cs typeface="Courier New" panose="02070309020205020404" pitchFamily="49" charset="0"/>
              </a:rPr>
              <a:t>CATCTTTGAACAATAAATGATTTAAATCAGGTATGGCTGCCGATGGTTATCTTCCAGATTGGCTCGAGGA</a:t>
            </a:r>
          </a:p>
        </p:txBody>
      </p:sp>
    </p:spTree>
    <p:extLst>
      <p:ext uri="{BB962C8B-B14F-4D97-AF65-F5344CB8AC3E}">
        <p14:creationId xmlns:p14="http://schemas.microsoft.com/office/powerpoint/2010/main" val="718887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89842" y="164575"/>
            <a:ext cx="8564315" cy="6490445"/>
          </a:xfrm>
        </p:spPr>
        <p:txBody>
          <a:bodyPr>
            <a:normAutofit fontScale="85000" lnSpcReduction="10000"/>
          </a:bodyPr>
          <a:lstStyle/>
          <a:p>
            <a:pPr marL="0" indent="0">
              <a:buNone/>
            </a:pPr>
            <a:r>
              <a:rPr lang="ru-RU" dirty="0" smtClean="0"/>
              <a:t>ОФИЦИАЛЬНЫЙ список студентов</a:t>
            </a:r>
            <a:r>
              <a:rPr lang="en-US" dirty="0"/>
              <a:t>,</a:t>
            </a:r>
            <a:r>
              <a:rPr lang="ru-RU" dirty="0" smtClean="0"/>
              <a:t>  записавшихся через  ректорат дает право на получение зачёта в зачётку и в зачётную ведомость МГУ.</a:t>
            </a:r>
          </a:p>
          <a:p>
            <a:pPr marL="0" indent="0">
              <a:buNone/>
            </a:pPr>
            <a:endParaRPr lang="ru-RU" dirty="0" smtClean="0"/>
          </a:p>
          <a:p>
            <a:pPr marL="0" indent="0">
              <a:buNone/>
            </a:pPr>
            <a:r>
              <a:rPr lang="ru-RU" dirty="0" smtClean="0"/>
              <a:t>Желающие могут попросить включить их дополнительно в список участников МФК </a:t>
            </a:r>
            <a:r>
              <a:rPr lang="ru-RU" dirty="0" err="1" smtClean="0"/>
              <a:t>Биоинформатика</a:t>
            </a:r>
            <a:r>
              <a:rPr lang="ru-RU" dirty="0" smtClean="0"/>
              <a:t> на нашем сайте.</a:t>
            </a:r>
            <a:br>
              <a:rPr lang="ru-RU" dirty="0" smtClean="0"/>
            </a:br>
            <a:r>
              <a:rPr lang="ru-RU" dirty="0" smtClean="0"/>
              <a:t/>
            </a:r>
            <a:br>
              <a:rPr lang="ru-RU" dirty="0" smtClean="0"/>
            </a:br>
            <a:r>
              <a:rPr lang="ru-RU" dirty="0" smtClean="0"/>
              <a:t>Это не меняет их официальный статус. Дополнительно записанные студенты – вольнослушатели – не получают права на </a:t>
            </a:r>
            <a:r>
              <a:rPr lang="ru-RU" dirty="0"/>
              <a:t>проставление зачёта по </a:t>
            </a:r>
            <a:r>
              <a:rPr lang="ru-RU" dirty="0" smtClean="0"/>
              <a:t>МФК. </a:t>
            </a:r>
            <a:br>
              <a:rPr lang="ru-RU" dirty="0" smtClean="0"/>
            </a:br>
            <a:r>
              <a:rPr lang="ru-RU" dirty="0" smtClean="0"/>
              <a:t>Узнавайте что можно сделать в своей учебной части.</a:t>
            </a:r>
            <a:br>
              <a:rPr lang="ru-RU" dirty="0" smtClean="0"/>
            </a:br>
            <a:r>
              <a:rPr lang="ru-RU" dirty="0" smtClean="0"/>
              <a:t/>
            </a:r>
            <a:br>
              <a:rPr lang="ru-RU" dirty="0" smtClean="0"/>
            </a:br>
            <a:r>
              <a:rPr lang="ru-RU" dirty="0" smtClean="0"/>
              <a:t>Преподаватели не обязан проверять домашние задания вольнослушателей. Но </a:t>
            </a:r>
            <a:r>
              <a:rPr lang="ru-RU" dirty="0"/>
              <a:t>если </a:t>
            </a:r>
            <a:r>
              <a:rPr lang="ru-RU" dirty="0" smtClean="0"/>
              <a:t>захочет </a:t>
            </a:r>
            <a:r>
              <a:rPr lang="ru-RU" dirty="0"/>
              <a:t>–</a:t>
            </a:r>
            <a:r>
              <a:rPr lang="ru-RU" dirty="0" smtClean="0"/>
              <a:t> может</a:t>
            </a:r>
            <a:endParaRPr lang="ru-RU" dirty="0"/>
          </a:p>
          <a:p>
            <a:pPr marL="0" indent="0">
              <a:buNone/>
            </a:pPr>
            <a:endParaRPr lang="el-GR" dirty="0">
              <a:solidFill>
                <a:schemeClr val="bg2">
                  <a:lumMod val="90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solidFill>
                  <a:schemeClr val="bg2">
                    <a:lumMod val="90000"/>
                  </a:schemeClr>
                </a:solidFill>
              </a:rPr>
              <a:pPr/>
              <a:t>7</a:t>
            </a:fld>
            <a:endParaRPr lang="ru-RU">
              <a:solidFill>
                <a:schemeClr val="bg2">
                  <a:lumMod val="90000"/>
                </a:schemeClr>
              </a:solidFill>
            </a:endParaRPr>
          </a:p>
        </p:txBody>
      </p:sp>
    </p:spTree>
    <p:extLst>
      <p:ext uri="{BB962C8B-B14F-4D97-AF65-F5344CB8AC3E}">
        <p14:creationId xmlns:p14="http://schemas.microsoft.com/office/powerpoint/2010/main" val="3369830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199" y="6356350"/>
            <a:ext cx="1873161" cy="365125"/>
          </a:xfrm>
        </p:spPr>
        <p:txBody>
          <a:bodyPr/>
          <a:lstStyle/>
          <a:p>
            <a:fld id="{51B0424B-BA00-4C1D-946A-CCF19F3E8C64}" type="slidenum">
              <a:rPr lang="ru-RU" smtClean="0">
                <a:latin typeface="Courier New" panose="02070309020205020404" pitchFamily="49" charset="0"/>
                <a:cs typeface="Courier New" panose="02070309020205020404" pitchFamily="49" charset="0"/>
              </a:rPr>
              <a:pPr/>
              <a:t>70</a:t>
            </a:fld>
            <a:endParaRPr lang="ru-RU">
              <a:latin typeface="Courier New" panose="02070309020205020404" pitchFamily="49" charset="0"/>
              <a:cs typeface="Courier New" panose="02070309020205020404" pitchFamily="49" charset="0"/>
            </a:endParaRPr>
          </a:p>
        </p:txBody>
      </p:sp>
      <p:sp>
        <p:nvSpPr>
          <p:cNvPr id="6" name="Прямоугольник 5"/>
          <p:cNvSpPr/>
          <p:nvPr/>
        </p:nvSpPr>
        <p:spPr>
          <a:xfrm>
            <a:off x="193829" y="126170"/>
            <a:ext cx="8756341" cy="6555641"/>
          </a:xfrm>
          <a:prstGeom prst="rect">
            <a:avLst/>
          </a:prstGeom>
        </p:spPr>
        <p:txBody>
          <a:bodyPr wrap="square">
            <a:spAutoFit/>
          </a:bodyPr>
          <a:lstStyle/>
          <a:p>
            <a:r>
              <a:rPr lang="ru-RU" sz="1200" dirty="0">
                <a:latin typeface="Courier New" panose="02070309020205020404" pitchFamily="49" charset="0"/>
                <a:cs typeface="Courier New" panose="02070309020205020404" pitchFamily="49" charset="0"/>
              </a:rPr>
              <a:t>CACTCTCTCTGAAGGAATAAGACAGTGGTGGAAGCTCAAACCTGGCCCACCACCACCAAAGCCCGCAGAG</a:t>
            </a:r>
          </a:p>
          <a:p>
            <a:r>
              <a:rPr lang="ru-RU" sz="1200" dirty="0">
                <a:latin typeface="Courier New" panose="02070309020205020404" pitchFamily="49" charset="0"/>
                <a:cs typeface="Courier New" panose="02070309020205020404" pitchFamily="49" charset="0"/>
              </a:rPr>
              <a:t>CGGCATAAGGACGACAGCAGGGGTCTTGTGCTTCCTGGGTACAAGTACCTCGGACCCTTCAACGGACTCG</a:t>
            </a:r>
          </a:p>
          <a:p>
            <a:r>
              <a:rPr lang="ru-RU" sz="1200" dirty="0">
                <a:latin typeface="Courier New" panose="02070309020205020404" pitchFamily="49" charset="0"/>
                <a:cs typeface="Courier New" panose="02070309020205020404" pitchFamily="49" charset="0"/>
              </a:rPr>
              <a:t>ACAAGGGAGAGCCGGTCAACGAGGCAGACGCCGCGGCCCTCGAGCACGACAAAGCCTACGACCGGCAGCT</a:t>
            </a:r>
          </a:p>
          <a:p>
            <a:r>
              <a:rPr lang="ru-RU" sz="1200" dirty="0">
                <a:latin typeface="Courier New" panose="02070309020205020404" pitchFamily="49" charset="0"/>
                <a:cs typeface="Courier New" panose="02070309020205020404" pitchFamily="49" charset="0"/>
              </a:rPr>
              <a:t>CGACAGCGGAGACAACCCGTACCTCAAGTACAACCACGCCGACGCGGAGTTTCAGGAGCGCCTTAAAGAA</a:t>
            </a:r>
          </a:p>
          <a:p>
            <a:r>
              <a:rPr lang="ru-RU" sz="1200" dirty="0">
                <a:latin typeface="Courier New" panose="02070309020205020404" pitchFamily="49" charset="0"/>
                <a:cs typeface="Courier New" panose="02070309020205020404" pitchFamily="49" charset="0"/>
              </a:rPr>
              <a:t>GATACGTCTTTTGGGGGCAACCTCGGACGAGCAGTCTTCCAGGCGAAAAAGAGGGTTCTTGAACCTCTGG</a:t>
            </a:r>
          </a:p>
          <a:p>
            <a:r>
              <a:rPr lang="ru-RU" sz="1200" dirty="0">
                <a:latin typeface="Courier New" panose="02070309020205020404" pitchFamily="49" charset="0"/>
                <a:cs typeface="Courier New" panose="02070309020205020404" pitchFamily="49" charset="0"/>
              </a:rPr>
              <a:t>GCCTGGTTGAGGAACCTGTTAAGACGGCTCCGGGAAAAAAGAGGCCGGTAGAGCACTCTCCTGTGGAGCC</a:t>
            </a:r>
          </a:p>
          <a:p>
            <a:r>
              <a:rPr lang="ru-RU" sz="1200" dirty="0">
                <a:latin typeface="Courier New" panose="02070309020205020404" pitchFamily="49" charset="0"/>
                <a:cs typeface="Courier New" panose="02070309020205020404" pitchFamily="49" charset="0"/>
              </a:rPr>
              <a:t>AGACTCCTCCTCGGGAACCGGAAAGGCGGGCCAGCAGCCTGCAAGAAAAAGATTGAATTTTGGTCAGACT</a:t>
            </a:r>
          </a:p>
          <a:p>
            <a:r>
              <a:rPr lang="ru-RU" sz="1200" dirty="0">
                <a:latin typeface="Courier New" panose="02070309020205020404" pitchFamily="49" charset="0"/>
                <a:cs typeface="Courier New" panose="02070309020205020404" pitchFamily="49" charset="0"/>
              </a:rPr>
              <a:t>GGAGACGCAGACTCAGTACCTGACCCCCAGCCTCTCGGACAGCCACCAGCAGCCCCCTCTGGTCTGGGAA</a:t>
            </a:r>
          </a:p>
          <a:p>
            <a:r>
              <a:rPr lang="ru-RU" sz="1200" dirty="0">
                <a:latin typeface="Courier New" panose="02070309020205020404" pitchFamily="49" charset="0"/>
                <a:cs typeface="Courier New" panose="02070309020205020404" pitchFamily="49" charset="0"/>
              </a:rPr>
              <a:t>CTAATACGATGGCTACAGGCAGTGGCGCACCAATGGCAGACAATAACGAGGGCGCCGACGGAGTGGGTAA</a:t>
            </a:r>
          </a:p>
          <a:p>
            <a:r>
              <a:rPr lang="ru-RU" sz="1200" dirty="0">
                <a:latin typeface="Courier New" panose="02070309020205020404" pitchFamily="49" charset="0"/>
                <a:cs typeface="Courier New" panose="02070309020205020404" pitchFamily="49" charset="0"/>
              </a:rPr>
              <a:t>TTCCTCGGGAAATTGGCATTGCGATTCCACATGGATGGGCGACAGAGTCATCACCACCAGCACCCGAACC</a:t>
            </a:r>
          </a:p>
          <a:p>
            <a:r>
              <a:rPr lang="ru-RU" sz="1200" dirty="0">
                <a:latin typeface="Courier New" panose="02070309020205020404" pitchFamily="49" charset="0"/>
                <a:cs typeface="Courier New" panose="02070309020205020404" pitchFamily="49" charset="0"/>
              </a:rPr>
              <a:t>TGGGCCCTGCCCACCTACAACAACCACCTCTACAAACAAATTTCCAGCCAATCAGGAGCCTCGAACGACA</a:t>
            </a:r>
          </a:p>
          <a:p>
            <a:r>
              <a:rPr lang="ru-RU" sz="1200" dirty="0">
                <a:latin typeface="Courier New" panose="02070309020205020404" pitchFamily="49" charset="0"/>
                <a:cs typeface="Courier New" panose="02070309020205020404" pitchFamily="49" charset="0"/>
              </a:rPr>
              <a:t>ATCACTACTTTGGCTACAGCACCCCTTGGGGGTATTTTGACTTCAACAGATTCCACTGCCACTTTTCACC</a:t>
            </a:r>
          </a:p>
          <a:p>
            <a:r>
              <a:rPr lang="ru-RU" sz="1200" dirty="0">
                <a:latin typeface="Courier New" panose="02070309020205020404" pitchFamily="49" charset="0"/>
                <a:cs typeface="Courier New" panose="02070309020205020404" pitchFamily="49" charset="0"/>
              </a:rPr>
              <a:t>ACGTGACTGGCAAAGACTCATCAACAACAACTGGGGATTCCGACCCAAGAGACTCAACTTCAAGCTCTTT</a:t>
            </a:r>
          </a:p>
          <a:p>
            <a:r>
              <a:rPr lang="ru-RU" sz="1200" dirty="0">
                <a:latin typeface="Courier New" panose="02070309020205020404" pitchFamily="49" charset="0"/>
                <a:cs typeface="Courier New" panose="02070309020205020404" pitchFamily="49" charset="0"/>
              </a:rPr>
              <a:t>AACATTCAAGTCAAAGAGGTCACGCAGAATGACGGTACGACGACGATTGCCAATAACCTTACCAGCACGG</a:t>
            </a:r>
          </a:p>
          <a:p>
            <a:r>
              <a:rPr lang="ru-RU" sz="1200" dirty="0">
                <a:latin typeface="Courier New" panose="02070309020205020404" pitchFamily="49" charset="0"/>
                <a:cs typeface="Courier New" panose="02070309020205020404" pitchFamily="49" charset="0"/>
              </a:rPr>
              <a:t>TTCAGGTGTTTACTGACTCGGAGTACCAGCTCCCGTACGTCCTCGGCTCGGCGCATCAAGGATGCCTCCC</a:t>
            </a:r>
          </a:p>
          <a:p>
            <a:r>
              <a:rPr lang="ru-RU" sz="1200" dirty="0">
                <a:latin typeface="Courier New" panose="02070309020205020404" pitchFamily="49" charset="0"/>
                <a:cs typeface="Courier New" panose="02070309020205020404" pitchFamily="49" charset="0"/>
              </a:rPr>
              <a:t>GCCGTTCCCAGCAGACGTCTTCATGGTGCCACAGTATGGATACCTCACCCTGAACAACGGGAGTCAGGCA</a:t>
            </a:r>
          </a:p>
          <a:p>
            <a:r>
              <a:rPr lang="ru-RU" sz="1200" dirty="0">
                <a:latin typeface="Courier New" panose="02070309020205020404" pitchFamily="49" charset="0"/>
                <a:cs typeface="Courier New" panose="02070309020205020404" pitchFamily="49" charset="0"/>
              </a:rPr>
              <a:t>GTAGGACGCTCTTCATTTTACTGCCTGGAGTACTTTCCTTCTCAGATGCTGCGTACCGGAAACAACTTTA</a:t>
            </a:r>
          </a:p>
          <a:p>
            <a:r>
              <a:rPr lang="ru-RU" sz="1200" dirty="0">
                <a:latin typeface="Courier New" panose="02070309020205020404" pitchFamily="49" charset="0"/>
                <a:cs typeface="Courier New" panose="02070309020205020404" pitchFamily="49" charset="0"/>
              </a:rPr>
              <a:t>CCTTCAGCTACACTTTTGAGGACGTTCCTTTCCACAGCAGCTACGCTCACAGCCAGAGTCTGGACCGTCT</a:t>
            </a:r>
          </a:p>
          <a:p>
            <a:r>
              <a:rPr lang="ru-RU" sz="1200" dirty="0">
                <a:latin typeface="Courier New" panose="02070309020205020404" pitchFamily="49" charset="0"/>
                <a:cs typeface="Courier New" panose="02070309020205020404" pitchFamily="49" charset="0"/>
              </a:rPr>
              <a:t>CATGAATCCTCTCATCGACCAGTACCTGTATTACTTGAGCAGAACAAACACTCCAAGTGGAACCACCACG</a:t>
            </a:r>
          </a:p>
          <a:p>
            <a:r>
              <a:rPr lang="ru-RU" sz="1200" dirty="0">
                <a:latin typeface="Courier New" panose="02070309020205020404" pitchFamily="49" charset="0"/>
                <a:cs typeface="Courier New" panose="02070309020205020404" pitchFamily="49" charset="0"/>
              </a:rPr>
              <a:t>CAGTCAAGGCTTCAGTTTTCTCAGGCCGGAGCGAGTGACATTCGGGACCAGTCTAGGAACTGGCTTCCTG</a:t>
            </a:r>
          </a:p>
          <a:p>
            <a:r>
              <a:rPr lang="ru-RU" sz="1200" dirty="0">
                <a:latin typeface="Courier New" panose="02070309020205020404" pitchFamily="49" charset="0"/>
                <a:cs typeface="Courier New" panose="02070309020205020404" pitchFamily="49" charset="0"/>
              </a:rPr>
              <a:t>GACCCTGTTACCGCCAGCAGCGAGTATCAAAGACATCTGCGGATAACAACAACAGTGAATACTCGTGGAC</a:t>
            </a:r>
          </a:p>
          <a:p>
            <a:r>
              <a:rPr lang="ru-RU" sz="1200" dirty="0">
                <a:latin typeface="Courier New" panose="02070309020205020404" pitchFamily="49" charset="0"/>
                <a:cs typeface="Courier New" panose="02070309020205020404" pitchFamily="49" charset="0"/>
              </a:rPr>
              <a:t>TGGAGCTACCAAGTACCACCTCAATGGCAGAGACTCTCTGGTGAATCCGGGCCCGGCCATGGCAAGCCAC</a:t>
            </a:r>
          </a:p>
          <a:p>
            <a:r>
              <a:rPr lang="ru-RU" sz="1200" dirty="0">
                <a:latin typeface="Courier New" panose="02070309020205020404" pitchFamily="49" charset="0"/>
                <a:cs typeface="Courier New" panose="02070309020205020404" pitchFamily="49" charset="0"/>
              </a:rPr>
              <a:t>AAGGACGATGAAGAAAAGTTTTTTCCTCAGAGCGGGGTTCTCATCTTTGGGAAGCAAGGCTCAGAGAAAA</a:t>
            </a:r>
          </a:p>
          <a:p>
            <a:r>
              <a:rPr lang="ru-RU" sz="1200" dirty="0">
                <a:latin typeface="Courier New" panose="02070309020205020404" pitchFamily="49" charset="0"/>
                <a:cs typeface="Courier New" panose="02070309020205020404" pitchFamily="49" charset="0"/>
              </a:rPr>
              <a:t>CAAATGTGGACATTGAAAAGGTCATGATTACAGACGAAGAGGAAATCAGGACAACCAATCCCGTGGCTAC</a:t>
            </a:r>
          </a:p>
          <a:p>
            <a:r>
              <a:rPr lang="ru-RU" sz="1200" dirty="0">
                <a:latin typeface="Courier New" panose="02070309020205020404" pitchFamily="49" charset="0"/>
                <a:cs typeface="Courier New" panose="02070309020205020404" pitchFamily="49" charset="0"/>
              </a:rPr>
              <a:t>GGAGCAGTATGGTTCTGTATCTACCAACCTCCAGAGAGGCAACAGACAAGCAGCTACCGCAGATGTCAAC</a:t>
            </a:r>
          </a:p>
          <a:p>
            <a:r>
              <a:rPr lang="ru-RU" sz="1200" dirty="0">
                <a:latin typeface="Courier New" panose="02070309020205020404" pitchFamily="49" charset="0"/>
                <a:cs typeface="Courier New" panose="02070309020205020404" pitchFamily="49" charset="0"/>
              </a:rPr>
              <a:t>ACACAAGGCGTTCTTCCAGGCATGGTCTGGCAGGACAGAGATGTGTACCTTCAGGGGCCCATCTGGGCAA</a:t>
            </a:r>
          </a:p>
          <a:p>
            <a:r>
              <a:rPr lang="ru-RU" sz="1200" dirty="0">
                <a:latin typeface="Courier New" panose="02070309020205020404" pitchFamily="49" charset="0"/>
                <a:cs typeface="Courier New" panose="02070309020205020404" pitchFamily="49" charset="0"/>
              </a:rPr>
              <a:t>AGATTCCACACACGGACGGACATTTTCACCCCTCTCCCCTCATGGGTGGATTCGGACTTAAACACCCTCC</a:t>
            </a:r>
          </a:p>
          <a:p>
            <a:r>
              <a:rPr lang="ru-RU" sz="1200" dirty="0">
                <a:latin typeface="Courier New" panose="02070309020205020404" pitchFamily="49" charset="0"/>
                <a:cs typeface="Courier New" panose="02070309020205020404" pitchFamily="49" charset="0"/>
              </a:rPr>
              <a:t>TCCACAGATTCTCATCAAGAACACCCCGGTACCTGCGAATCCTTCGACCACCTTCAGTGCGGCAAAGTTT</a:t>
            </a:r>
          </a:p>
          <a:p>
            <a:r>
              <a:rPr lang="ru-RU" sz="1200" dirty="0">
                <a:latin typeface="Courier New" panose="02070309020205020404" pitchFamily="49" charset="0"/>
                <a:cs typeface="Courier New" panose="02070309020205020404" pitchFamily="49" charset="0"/>
              </a:rPr>
              <a:t>GCTTCCTTCATCACACAGTACTCCACGGGACAGGTCAGCGTGGAGATCGAGTGGGAGCTGCAGAAGGAAA</a:t>
            </a:r>
          </a:p>
          <a:p>
            <a:r>
              <a:rPr lang="ru-RU" sz="1200" dirty="0">
                <a:latin typeface="Courier New" panose="02070309020205020404" pitchFamily="49" charset="0"/>
                <a:cs typeface="Courier New" panose="02070309020205020404" pitchFamily="49" charset="0"/>
              </a:rPr>
              <a:t>ACAGCAAACGCTGGAATCCCGAAATTCAGTACACTTCCAACTACAACAAGTCTGTTAATGTGGACTTTAC</a:t>
            </a:r>
          </a:p>
          <a:p>
            <a:r>
              <a:rPr lang="ru-RU" sz="1200" dirty="0">
                <a:latin typeface="Courier New" panose="02070309020205020404" pitchFamily="49" charset="0"/>
                <a:cs typeface="Courier New" panose="02070309020205020404" pitchFamily="49" charset="0"/>
              </a:rPr>
              <a:t>TGTGGACACTAATGGCGTGTATTCAGAGCCTCGCCCCATTGGCACCAGATACCTGACTCGTAATCTGTAA</a:t>
            </a:r>
          </a:p>
          <a:p>
            <a:r>
              <a:rPr lang="ru-RU" sz="1200" dirty="0">
                <a:latin typeface="Courier New" panose="02070309020205020404" pitchFamily="49" charset="0"/>
                <a:cs typeface="Courier New" panose="02070309020205020404" pitchFamily="49" charset="0"/>
              </a:rPr>
              <a:t>TTGCTTGTTAATCAATAAACCGTTTAATTCGTTTCAGTTGAACTTTGGTCTCTGCGTATTTCTTTCTTAT</a:t>
            </a:r>
          </a:p>
          <a:p>
            <a:r>
              <a:rPr lang="ru-RU" sz="1200" dirty="0">
                <a:latin typeface="Courier New" panose="02070309020205020404" pitchFamily="49" charset="0"/>
                <a:cs typeface="Courier New" panose="02070309020205020404" pitchFamily="49" charset="0"/>
              </a:rPr>
              <a:t>CTAGTTTCCATGGCTACGTAGATAAGTAGCATGGCGGGTTAATCATTAACTACAAGGAACCCCTAGTGAT</a:t>
            </a:r>
          </a:p>
          <a:p>
            <a:r>
              <a:rPr lang="ru-RU" sz="1200" dirty="0">
                <a:latin typeface="Courier New" panose="02070309020205020404" pitchFamily="49" charset="0"/>
                <a:cs typeface="Courier New" panose="02070309020205020404" pitchFamily="49" charset="0"/>
              </a:rPr>
              <a:t>GGAGTTGGCCACTCCCTCTCTGCGCGCTCGCTCGCTCACTGAGGCCGGGCGACCAAAGGTCGCCCGACGC</a:t>
            </a:r>
          </a:p>
          <a:p>
            <a:r>
              <a:rPr lang="ru-RU" sz="1200" dirty="0">
                <a:latin typeface="Courier New" panose="02070309020205020404" pitchFamily="49" charset="0"/>
                <a:cs typeface="Courier New" panose="02070309020205020404" pitchFamily="49" charset="0"/>
              </a:rPr>
              <a:t>CCGGGCTTTGCCCGGGCGGCCTCAGTGAGCGAGCGAGCGCGCAGAGAGGGAGTGGCCAA           </a:t>
            </a:r>
          </a:p>
        </p:txBody>
      </p:sp>
    </p:spTree>
    <p:extLst>
      <p:ext uri="{BB962C8B-B14F-4D97-AF65-F5344CB8AC3E}">
        <p14:creationId xmlns:p14="http://schemas.microsoft.com/office/powerpoint/2010/main" val="7355625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13. </a:t>
            </a:r>
            <a:r>
              <a:rPr lang="ru-RU" dirty="0" smtClean="0"/>
              <a:t>Вирус </a:t>
            </a:r>
            <a:r>
              <a:rPr lang="en-US" dirty="0" smtClean="0"/>
              <a:t>SARS-CoV-2</a:t>
            </a:r>
            <a:endParaRPr lang="en-US" dirty="0"/>
          </a:p>
        </p:txBody>
      </p:sp>
      <p:sp>
        <p:nvSpPr>
          <p:cNvPr id="4" name="Объект 3"/>
          <p:cNvSpPr>
            <a:spLocks noGrp="1"/>
          </p:cNvSpPr>
          <p:nvPr>
            <p:ph idx="1"/>
          </p:nvPr>
        </p:nvSpPr>
        <p:spPr/>
        <p:txBody>
          <a:bodyPr/>
          <a:lstStyle/>
          <a:p>
            <a:r>
              <a:rPr lang="ru-RU" dirty="0" smtClean="0"/>
              <a:t>Ну его – надоел)))</a:t>
            </a:r>
          </a:p>
          <a:p>
            <a:r>
              <a:rPr lang="ru-RU" dirty="0" smtClean="0"/>
              <a:t>Ещё и 13й номер(((</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71</a:t>
            </a:fld>
            <a:endParaRPr lang="ru-RU"/>
          </a:p>
        </p:txBody>
      </p:sp>
    </p:spTree>
    <p:extLst>
      <p:ext uri="{BB962C8B-B14F-4D97-AF65-F5344CB8AC3E}">
        <p14:creationId xmlns:p14="http://schemas.microsoft.com/office/powerpoint/2010/main" val="111567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845" y="87765"/>
            <a:ext cx="8229600" cy="729695"/>
          </a:xfrm>
        </p:spPr>
        <p:txBody>
          <a:bodyPr>
            <a:noAutofit/>
          </a:bodyPr>
          <a:lstStyle/>
          <a:p>
            <a:pPr algn="l"/>
            <a:r>
              <a:rPr lang="ru-RU" sz="3200" dirty="0" smtClean="0"/>
              <a:t>Что </a:t>
            </a:r>
            <a:r>
              <a:rPr lang="ru-RU" sz="3200" dirty="0"/>
              <a:t>записано </a:t>
            </a:r>
            <a:r>
              <a:rPr lang="ru-RU" sz="3200" dirty="0" smtClean="0"/>
              <a:t>в файле с геномом </a:t>
            </a:r>
            <a:r>
              <a:rPr lang="en-US" sz="3200" dirty="0" smtClean="0"/>
              <a:t>SARS-CoV-2</a:t>
            </a:r>
            <a:r>
              <a:rPr lang="ru-RU" sz="3200" dirty="0" smtClean="0"/>
              <a:t> для людей?</a:t>
            </a:r>
            <a:endParaRPr lang="ru-RU" sz="3200" dirty="0"/>
          </a:p>
        </p:txBody>
      </p:sp>
      <p:sp>
        <p:nvSpPr>
          <p:cNvPr id="4" name="Объект 3"/>
          <p:cNvSpPr>
            <a:spLocks noGrp="1"/>
          </p:cNvSpPr>
          <p:nvPr>
            <p:ph idx="1"/>
          </p:nvPr>
        </p:nvSpPr>
        <p:spPr>
          <a:xfrm>
            <a:off x="347450" y="1009485"/>
            <a:ext cx="8410695" cy="1613010"/>
          </a:xfrm>
        </p:spPr>
        <p:txBody>
          <a:bodyPr>
            <a:noAutofit/>
          </a:bodyPr>
          <a:lstStyle/>
          <a:p>
            <a:r>
              <a:rPr lang="ru-RU" sz="2400" dirty="0" smtClean="0"/>
              <a:t>Последовательность</a:t>
            </a:r>
            <a:endParaRPr lang="ru-RU" sz="2000" dirty="0" smtClean="0"/>
          </a:p>
          <a:p>
            <a:r>
              <a:rPr lang="ru-RU" sz="2400" dirty="0" smtClean="0"/>
              <a:t>Аннотация – формализованное описание того, что известно про последовательность</a:t>
            </a:r>
          </a:p>
          <a:p>
            <a:endParaRPr lang="ru-RU" sz="2400" dirty="0" smtClean="0"/>
          </a:p>
          <a:p>
            <a:pPr marL="0" indent="0">
              <a:buNone/>
            </a:pPr>
            <a:r>
              <a:rPr lang="ru-RU" sz="2400" dirty="0" smtClean="0"/>
              <a:t/>
            </a:r>
            <a:br>
              <a:rPr lang="ru-RU" sz="2400" dirty="0" smtClean="0"/>
            </a:br>
            <a:r>
              <a:rPr lang="ru-RU" sz="4000" dirty="0" smtClean="0"/>
              <a:t/>
            </a:r>
            <a:br>
              <a:rPr lang="ru-RU" sz="4000" dirty="0" smtClean="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72</a:t>
            </a:fld>
            <a:endParaRPr lang="ru-RU" dirty="0"/>
          </a:p>
        </p:txBody>
      </p:sp>
      <p:sp>
        <p:nvSpPr>
          <p:cNvPr id="5" name="Прямоугольник 4"/>
          <p:cNvSpPr/>
          <p:nvPr/>
        </p:nvSpPr>
        <p:spPr>
          <a:xfrm>
            <a:off x="347449" y="2665728"/>
            <a:ext cx="8103455" cy="1708160"/>
          </a:xfrm>
          <a:prstGeom prst="rect">
            <a:avLst/>
          </a:prstGeom>
        </p:spPr>
        <p:txBody>
          <a:bodyPr wrap="square">
            <a:spAutoFit/>
          </a:bodyPr>
          <a:lstStyle/>
          <a:p>
            <a:pPr>
              <a:spcAft>
                <a:spcPts val="1800"/>
              </a:spcAft>
            </a:pPr>
            <a:r>
              <a:rPr lang="ru-RU" dirty="0"/>
              <a:t>Из аннотации записи </a:t>
            </a:r>
            <a:r>
              <a:rPr lang="en-US" dirty="0"/>
              <a:t>NC_045512</a:t>
            </a:r>
            <a:r>
              <a:rPr lang="ru-RU" dirty="0"/>
              <a:t> в банке данных </a:t>
            </a:r>
            <a:r>
              <a:rPr lang="en-US" dirty="0" err="1"/>
              <a:t>Refseq</a:t>
            </a:r>
            <a:r>
              <a:rPr lang="en-US" dirty="0"/>
              <a:t>  </a:t>
            </a:r>
            <a:r>
              <a:rPr lang="ru-RU" dirty="0"/>
              <a:t>на сайте </a:t>
            </a:r>
            <a:r>
              <a:rPr lang="en-US" dirty="0"/>
              <a:t>NCBI </a:t>
            </a:r>
            <a:endParaRPr lang="ru-RU" dirty="0"/>
          </a:p>
          <a:p>
            <a:pPr>
              <a:spcAft>
                <a:spcPts val="1800"/>
              </a:spcAft>
            </a:pPr>
            <a:r>
              <a:rPr lang="en-US" dirty="0"/>
              <a:t>LOCUS       NC_045512              29903 </a:t>
            </a:r>
            <a:r>
              <a:rPr lang="en-US" dirty="0" err="1"/>
              <a:t>bp</a:t>
            </a:r>
            <a:r>
              <a:rPr lang="en-US" dirty="0"/>
              <a:t> </a:t>
            </a:r>
            <a:r>
              <a:rPr lang="en-US" dirty="0" err="1"/>
              <a:t>ss</a:t>
            </a:r>
            <a:r>
              <a:rPr lang="en-US" dirty="0"/>
              <a:t>-RNA     linear   VRL 18-JUL-2020</a:t>
            </a:r>
            <a:br>
              <a:rPr lang="en-US" dirty="0"/>
            </a:br>
            <a:r>
              <a:rPr lang="en-US" dirty="0"/>
              <a:t>DEFINITION  Severe acute respiratory syndrome coronavirus 2 isolate Wuhan-Hu-1,           complete genome.</a:t>
            </a:r>
            <a:br>
              <a:rPr lang="en-US" dirty="0"/>
            </a:br>
            <a:r>
              <a:rPr lang="en-US" dirty="0"/>
              <a:t>ACCESSION   NC_045512</a:t>
            </a:r>
            <a:endParaRPr lang="ru-RU" dirty="0"/>
          </a:p>
        </p:txBody>
      </p:sp>
      <p:sp>
        <p:nvSpPr>
          <p:cNvPr id="6" name="Rectangle 1"/>
          <p:cNvSpPr>
            <a:spLocks noChangeArrowheads="1"/>
          </p:cNvSpPr>
          <p:nvPr/>
        </p:nvSpPr>
        <p:spPr bwMode="auto">
          <a:xfrm>
            <a:off x="347449" y="4546080"/>
            <a:ext cx="8794872"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kumimoji="0" lang="en-US" altLang="en-US" b="0" i="0" u="none" strike="noStrike" cap="none" normalizeH="0" baseline="0" dirty="0" smtClean="0">
                <a:ln>
                  <a:noFill/>
                </a:ln>
                <a:solidFill>
                  <a:srgbClr val="2F4A8B"/>
                </a:solidFill>
                <a:effectLst/>
                <a:latin typeface="Courier New" panose="02070309020205020404" pitchFamily="49" charset="0"/>
                <a:hlinkClick r:id="rId2"/>
              </a:rPr>
              <a:t>gene</a:t>
            </a:r>
            <a:r>
              <a:rPr kumimoji="0" lang="en-US" altLang="en-US" b="0" i="0" u="none" strike="noStrike" cap="none" normalizeH="0" baseline="0" dirty="0" smtClean="0">
                <a:ln>
                  <a:noFill/>
                </a:ln>
                <a:solidFill>
                  <a:srgbClr val="000000"/>
                </a:solidFill>
                <a:effectLst/>
                <a:latin typeface="Courier New" panose="02070309020205020404" pitchFamily="49" charset="0"/>
              </a:rPr>
              <a:t> 21563..25384 /gene="S" /</a:t>
            </a:r>
            <a:r>
              <a:rPr kumimoji="0" lang="en-US" altLang="en-US" b="0" i="0" u="none" strike="noStrike" cap="none" normalizeH="0" baseline="0" dirty="0" err="1" smtClean="0">
                <a:ln>
                  <a:noFill/>
                </a:ln>
                <a:solidFill>
                  <a:srgbClr val="000000"/>
                </a:solidFill>
                <a:effectLst/>
                <a:latin typeface="Courier New" panose="02070309020205020404" pitchFamily="49" charset="0"/>
              </a:rPr>
              <a:t>gene_synonym</a:t>
            </a:r>
            <a:r>
              <a:rPr kumimoji="0" lang="en-US" altLang="en-US" b="0" i="0" u="none" strike="noStrike" cap="none" normalizeH="0" baseline="0" dirty="0" smtClean="0">
                <a:ln>
                  <a:noFill/>
                </a:ln>
                <a:solidFill>
                  <a:srgbClr val="000000"/>
                </a:solidFill>
                <a:effectLst/>
                <a:latin typeface="Courier New" panose="02070309020205020404" pitchFamily="49" charset="0"/>
              </a:rPr>
              <a:t>="spike glycoprotein" </a:t>
            </a:r>
            <a:r>
              <a:rPr kumimoji="0" lang="ru-RU" altLang="en-US" b="0" i="0" u="none" strike="noStrike" cap="none" normalizeH="0" baseline="0" dirty="0" smtClean="0">
                <a:ln>
                  <a:noFill/>
                </a:ln>
                <a:solidFill>
                  <a:srgbClr val="000000"/>
                </a:solidFill>
                <a:effectLst/>
                <a:latin typeface="Courier New" panose="02070309020205020404" pitchFamily="49" charset="0"/>
              </a:rPr>
              <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kumimoji="0" lang="en-US" altLang="en-US" b="0" i="0" u="none" strike="noStrike" cap="none" normalizeH="0" baseline="0" dirty="0" smtClean="0">
                <a:ln>
                  <a:noFill/>
                </a:ln>
                <a:solidFill>
                  <a:srgbClr val="2F4A8B"/>
                </a:solidFill>
                <a:effectLst/>
                <a:latin typeface="Courier New" panose="02070309020205020404" pitchFamily="49" charset="0"/>
                <a:hlinkClick r:id="rId2"/>
              </a:rPr>
              <a:t>CDS</a:t>
            </a:r>
            <a:r>
              <a:rPr kumimoji="0" lang="en-US" altLang="en-US" b="0" i="0" u="none" strike="noStrike" cap="none" normalizeH="0" baseline="0" dirty="0" smtClean="0">
                <a:ln>
                  <a:noFill/>
                </a:ln>
                <a:solidFill>
                  <a:srgbClr val="000000"/>
                </a:solidFill>
                <a:effectLst/>
                <a:latin typeface="Courier New" panose="02070309020205020404" pitchFamily="49" charset="0"/>
              </a:rPr>
              <a:t> 21563..25384 /gene="S" spike protein" /product="surface glycoprotein" /</a:t>
            </a:r>
            <a:r>
              <a:rPr kumimoji="0" lang="en-US" altLang="en-US" b="0" i="0" u="none" strike="noStrike" cap="none" normalizeH="0" baseline="0" dirty="0" err="1" smtClean="0">
                <a:ln>
                  <a:noFill/>
                </a:ln>
                <a:solidFill>
                  <a:srgbClr val="000000"/>
                </a:solidFill>
                <a:effectLst/>
                <a:latin typeface="Courier New" panose="02070309020205020404" pitchFamily="49" charset="0"/>
              </a:rPr>
              <a:t>protein_id</a:t>
            </a:r>
            <a:r>
              <a:rPr kumimoji="0" lang="en-US" altLang="en-US" b="0" i="0" u="none" strike="noStrike" cap="none" normalizeH="0" baseline="0" dirty="0" smtClean="0">
                <a:ln>
                  <a:noFill/>
                </a:ln>
                <a:solidFill>
                  <a:srgbClr val="000000"/>
                </a:solidFill>
                <a:effectLst/>
                <a:latin typeface="Courier New" panose="02070309020205020404" pitchFamily="49" charset="0"/>
              </a:rPr>
              <a:t>="</a:t>
            </a:r>
            <a:r>
              <a:rPr kumimoji="0" lang="en-US" altLang="en-US" b="0" i="0" u="none" strike="noStrike" cap="none" normalizeH="0" baseline="0" dirty="0" smtClean="0">
                <a:ln>
                  <a:noFill/>
                </a:ln>
                <a:solidFill>
                  <a:srgbClr val="2F4A8B"/>
                </a:solidFill>
                <a:effectLst/>
                <a:latin typeface="Courier New" panose="02070309020205020404" pitchFamily="49" charset="0"/>
                <a:hlinkClick r:id="rId3"/>
              </a:rPr>
              <a:t>YP_009724390.1</a:t>
            </a:r>
            <a:r>
              <a:rPr kumimoji="0" lang="en-US" altLang="en-US" b="0" i="0" u="none" strike="noStrike" cap="none" normalizeH="0" baseline="0" dirty="0" smtClean="0">
                <a:ln>
                  <a:noFill/>
                </a:ln>
                <a:solidFill>
                  <a:srgbClr val="000000"/>
                </a:solidFill>
                <a:effectLst/>
                <a:latin typeface="Courier New" panose="02070309020205020404" pitchFamily="49" charset="0"/>
              </a:rPr>
              <a:t>" /translation="MFVFLVLLPLVSSQCVNLTTRTQLPPAYTNSFTRGVYYPDKVFR SSVLHSTQDLFLPFFSNVTWFHAIHVSGTNGTKRFDNPVLPFNDGVYFASTEKSNIIR GWIFGTTLDSKTQSLLIVNNATNVVIKVCEFQFCNDPFLGVYYHKNNKSWMESEFRVY</a:t>
            </a:r>
            <a:r>
              <a:rPr kumimoji="0" lang="ru-RU" altLang="en-US" b="0" i="0" u="none" strike="noStrike" cap="none" normalizeH="0" baseline="0" dirty="0" smtClean="0">
                <a:ln>
                  <a:noFill/>
                </a:ln>
                <a:solidFill>
                  <a:srgbClr val="000000"/>
                </a:solidFill>
                <a:effectLst/>
                <a:latin typeface="Courier New" panose="02070309020205020404" pitchFamily="49" charset="0"/>
              </a:rPr>
              <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kumimoji="0" lang="ru-RU" altLang="en-US" b="0" i="0" u="none" strike="noStrike" cap="none" normalizeH="0" baseline="0" dirty="0" smtClean="0">
                <a:ln>
                  <a:noFill/>
                </a:ln>
                <a:solidFill>
                  <a:srgbClr val="000000"/>
                </a:solidFill>
                <a:effectLst/>
                <a:latin typeface="Courier New" panose="02070309020205020404" pitchFamily="49" charset="0"/>
              </a:rPr>
              <a:t>…………………………………………………………………………………………………………………………………………………………</a:t>
            </a:r>
            <a:br>
              <a:rPr kumimoji="0" lang="ru-RU" altLang="en-US" b="0" i="0" u="none" strike="noStrike" cap="none" normalizeH="0" baseline="0" dirty="0" smtClean="0">
                <a:ln>
                  <a:noFill/>
                </a:ln>
                <a:solidFill>
                  <a:srgbClr val="000000"/>
                </a:solidFill>
                <a:effectLst/>
                <a:latin typeface="Courier New" panose="02070309020205020404" pitchFamily="49" charset="0"/>
              </a:rPr>
            </a:br>
            <a:r>
              <a:rPr lang="ru-RU" altLang="en-US" dirty="0">
                <a:solidFill>
                  <a:srgbClr val="000000"/>
                </a:solidFill>
                <a:latin typeface="Courier New" panose="02070309020205020404" pitchFamily="49" charset="0"/>
              </a:rPr>
              <a:t>…………………………………………………………………………………………………………………………………………………………</a:t>
            </a:r>
            <a:endParaRPr lang="en-US" altLang="en-US" dirty="0">
              <a:latin typeface="Arial" panose="020B0604020202020204" pitchFamily="34" charset="0"/>
            </a:endParaRPr>
          </a:p>
          <a:p>
            <a:pPr eaLnBrk="0" fontAlgn="base" hangingPunct="0">
              <a:spcBef>
                <a:spcPct val="0"/>
              </a:spcBef>
              <a:spcAft>
                <a:spcPct val="0"/>
              </a:spcAft>
            </a:pPr>
            <a:r>
              <a:rPr lang="ru-RU" altLang="en-US" dirty="0" smtClean="0">
                <a:solidFill>
                  <a:srgbClr val="000000"/>
                </a:solidFill>
                <a:latin typeface="Courier New" panose="02070309020205020404" pitchFamily="49" charset="0"/>
              </a:rPr>
              <a:t>…………………………………………………………………………………………………………………………………………………………</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20437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8"/>
            <a:ext cx="8229600" cy="542822"/>
          </a:xfrm>
        </p:spPr>
        <p:txBody>
          <a:bodyPr>
            <a:noAutofit/>
          </a:bodyPr>
          <a:lstStyle/>
          <a:p>
            <a:pPr algn="l"/>
            <a:r>
              <a:rPr lang="ru-RU" sz="3200" dirty="0" smtClean="0"/>
              <a:t>ГЕНЫ БЕЛКОВ</a:t>
            </a:r>
            <a:r>
              <a:rPr lang="ru-RU" sz="3600" dirty="0" smtClean="0"/>
              <a:t> </a:t>
            </a:r>
            <a:r>
              <a:rPr lang="ru-RU" sz="1800" dirty="0" smtClean="0"/>
              <a:t>ранние и поздние гены разделены линией</a:t>
            </a:r>
            <a:endParaRPr lang="en-US" sz="1800" dirty="0"/>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73</a:t>
            </a:fld>
            <a:endParaRPr lang="ru-RU"/>
          </a:p>
        </p:txBody>
      </p:sp>
      <p:grpSp>
        <p:nvGrpSpPr>
          <p:cNvPr id="8" name="Группа 7"/>
          <p:cNvGrpSpPr/>
          <p:nvPr/>
        </p:nvGrpSpPr>
        <p:grpSpPr>
          <a:xfrm>
            <a:off x="171391" y="823478"/>
            <a:ext cx="8786835" cy="5716326"/>
            <a:chOff x="563774" y="476695"/>
            <a:chExt cx="8786835" cy="5755870"/>
          </a:xfrm>
        </p:grpSpPr>
        <p:sp>
          <p:nvSpPr>
            <p:cNvPr id="3" name="TextBox 2"/>
            <p:cNvSpPr txBox="1"/>
            <p:nvPr/>
          </p:nvSpPr>
          <p:spPr>
            <a:xfrm>
              <a:off x="563774" y="476695"/>
              <a:ext cx="8786835" cy="960707"/>
            </a:xfrm>
            <a:prstGeom prst="rect">
              <a:avLst/>
            </a:prstGeom>
            <a:noFill/>
          </p:spPr>
          <p:txBody>
            <a:bodyPr wrap="square" rtlCol="0">
              <a:spAutoFit/>
            </a:bodyPr>
            <a:lstStyle/>
            <a:p>
              <a:r>
                <a:rPr lang="ru-RU" sz="2400" dirty="0" smtClean="0"/>
                <a:t>По оси </a:t>
              </a:r>
              <a:r>
                <a:rPr lang="en-US" sz="2400" dirty="0" smtClean="0"/>
                <a:t>X </a:t>
              </a:r>
              <a:r>
                <a:rPr lang="ru-RU" sz="2400" dirty="0" smtClean="0"/>
                <a:t>нуклеотиды РНК</a:t>
              </a:r>
              <a:r>
                <a:rPr lang="en-US" sz="2400" dirty="0" smtClean="0"/>
                <a:t>:</a:t>
              </a:r>
              <a:endParaRPr lang="ru-RU" sz="2400" dirty="0" smtClean="0"/>
            </a:p>
            <a:p>
              <a:r>
                <a:rPr lang="en-US" sz="3200" dirty="0" smtClean="0"/>
                <a:t> </a:t>
              </a:r>
              <a:r>
                <a:rPr lang="ru-RU" sz="3200" dirty="0" smtClean="0"/>
                <a:t>1</a:t>
              </a:r>
              <a:r>
                <a:rPr lang="en-US" sz="3200" dirty="0" smtClean="0"/>
                <a:t>                 10 000                  20 000                 29 903</a:t>
              </a:r>
              <a:endParaRPr lang="ru-RU" sz="3200" dirty="0"/>
            </a:p>
          </p:txBody>
        </p:sp>
        <p:pic>
          <p:nvPicPr>
            <p:cNvPr id="5" name="Рисунок 4"/>
            <p:cNvPicPr>
              <a:picLocks noChangeAspect="1"/>
            </p:cNvPicPr>
            <p:nvPr/>
          </p:nvPicPr>
          <p:blipFill>
            <a:blip r:embed="rId3"/>
            <a:stretch>
              <a:fillRect/>
            </a:stretch>
          </p:blipFill>
          <p:spPr>
            <a:xfrm>
              <a:off x="766156" y="1316728"/>
              <a:ext cx="8377843" cy="4915837"/>
            </a:xfrm>
            <a:prstGeom prst="rect">
              <a:avLst/>
            </a:prstGeom>
            <a:ln w="19050">
              <a:solidFill>
                <a:srgbClr val="92D050"/>
              </a:solidFill>
            </a:ln>
          </p:spPr>
        </p:pic>
      </p:grpSp>
      <p:sp>
        <p:nvSpPr>
          <p:cNvPr id="9" name="TextBox 8"/>
          <p:cNvSpPr txBox="1"/>
          <p:nvPr/>
        </p:nvSpPr>
        <p:spPr>
          <a:xfrm>
            <a:off x="373190" y="6536663"/>
            <a:ext cx="5722529" cy="369332"/>
          </a:xfrm>
          <a:prstGeom prst="rect">
            <a:avLst/>
          </a:prstGeom>
          <a:noFill/>
        </p:spPr>
        <p:txBody>
          <a:bodyPr wrap="none" rtlCol="0">
            <a:spAutoFit/>
          </a:bodyPr>
          <a:lstStyle/>
          <a:p>
            <a:r>
              <a:rPr lang="ru-RU" dirty="0" smtClean="0"/>
              <a:t>Гены изображены красными и коричневыми полосками</a:t>
            </a:r>
            <a:endParaRPr lang="en-US" dirty="0"/>
          </a:p>
        </p:txBody>
      </p:sp>
      <p:cxnSp>
        <p:nvCxnSpPr>
          <p:cNvPr id="12" name="Прямая соединительная линия 11"/>
          <p:cNvCxnSpPr/>
          <p:nvPr/>
        </p:nvCxnSpPr>
        <p:spPr>
          <a:xfrm flipH="1">
            <a:off x="6377036" y="1393535"/>
            <a:ext cx="38404" cy="55092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668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7"/>
            <a:ext cx="8229600" cy="1118897"/>
          </a:xfrm>
        </p:spPr>
        <p:txBody>
          <a:bodyPr>
            <a:normAutofit fontScale="90000"/>
          </a:bodyPr>
          <a:lstStyle/>
          <a:p>
            <a:r>
              <a:rPr lang="ru-RU" dirty="0" smtClean="0"/>
              <a:t>ГЕНЫ </a:t>
            </a:r>
            <a:r>
              <a:rPr lang="en-US" dirty="0" smtClean="0"/>
              <a:t>ORF1ab </a:t>
            </a:r>
            <a:r>
              <a:rPr lang="ru-RU" dirty="0" smtClean="0"/>
              <a:t>и </a:t>
            </a:r>
            <a:r>
              <a:rPr lang="en-US" dirty="0" smtClean="0"/>
              <a:t>ORF1a</a:t>
            </a:r>
            <a:r>
              <a:rPr lang="ru-RU" dirty="0" smtClean="0"/>
              <a:t/>
            </a:r>
            <a:br>
              <a:rPr lang="ru-RU" dirty="0" smtClean="0"/>
            </a:br>
            <a:r>
              <a:rPr lang="ru-RU" sz="2700" dirty="0" smtClean="0">
                <a:solidFill>
                  <a:srgbClr val="C00000"/>
                </a:solidFill>
              </a:rPr>
              <a:t>красные полоски до вертикальной линии</a:t>
            </a:r>
            <a:endParaRPr lang="en-US" dirty="0">
              <a:solidFill>
                <a:srgbClr val="C00000"/>
              </a:solidFill>
            </a:endParaRPr>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74</a:t>
            </a:fld>
            <a:endParaRPr lang="ru-RU"/>
          </a:p>
        </p:txBody>
      </p:sp>
      <p:grpSp>
        <p:nvGrpSpPr>
          <p:cNvPr id="7" name="Группа 6"/>
          <p:cNvGrpSpPr/>
          <p:nvPr/>
        </p:nvGrpSpPr>
        <p:grpSpPr>
          <a:xfrm>
            <a:off x="4577465" y="1508750"/>
            <a:ext cx="4179616" cy="3264425"/>
            <a:chOff x="558920" y="1462932"/>
            <a:chExt cx="8291292" cy="4893418"/>
          </a:xfrm>
        </p:grpSpPr>
        <p:pic>
          <p:nvPicPr>
            <p:cNvPr id="5" name="Рисунок 4"/>
            <p:cNvPicPr>
              <a:picLocks noChangeAspect="1"/>
            </p:cNvPicPr>
            <p:nvPr/>
          </p:nvPicPr>
          <p:blipFill>
            <a:blip r:embed="rId3"/>
            <a:stretch>
              <a:fillRect/>
            </a:stretch>
          </p:blipFill>
          <p:spPr>
            <a:xfrm>
              <a:off x="558920" y="1462932"/>
              <a:ext cx="8291292" cy="4893418"/>
            </a:xfrm>
            <a:prstGeom prst="rect">
              <a:avLst/>
            </a:prstGeom>
            <a:ln w="19050">
              <a:solidFill>
                <a:srgbClr val="92D050"/>
              </a:solidFill>
            </a:ln>
          </p:spPr>
        </p:pic>
        <p:sp>
          <p:nvSpPr>
            <p:cNvPr id="6" name="Овал 5"/>
            <p:cNvSpPr/>
            <p:nvPr/>
          </p:nvSpPr>
          <p:spPr>
            <a:xfrm>
              <a:off x="7650498" y="3121760"/>
              <a:ext cx="377952" cy="61428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 name="Прямая соединительная линия 7"/>
          <p:cNvCxnSpPr/>
          <p:nvPr/>
        </p:nvCxnSpPr>
        <p:spPr>
          <a:xfrm>
            <a:off x="7567590" y="1239914"/>
            <a:ext cx="38405" cy="37636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7450" y="1508750"/>
            <a:ext cx="4109335" cy="3046988"/>
          </a:xfrm>
          <a:prstGeom prst="rect">
            <a:avLst/>
          </a:prstGeom>
          <a:noFill/>
        </p:spPr>
        <p:txBody>
          <a:bodyPr wrap="square" rtlCol="0">
            <a:spAutoFit/>
          </a:bodyPr>
          <a:lstStyle/>
          <a:p>
            <a:r>
              <a:rPr lang="ru-RU" sz="2400" dirty="0" smtClean="0"/>
              <a:t>А зрелые белки, которые они кодируют, изображены коричневыми полосками.</a:t>
            </a:r>
          </a:p>
          <a:p>
            <a:endParaRPr lang="ru-RU" sz="2400" dirty="0" smtClean="0"/>
          </a:p>
          <a:p>
            <a:r>
              <a:rPr lang="ru-RU" sz="2400" dirty="0" smtClean="0"/>
              <a:t>Как так?</a:t>
            </a:r>
          </a:p>
          <a:p>
            <a:endParaRPr lang="ru-RU" sz="2400" dirty="0"/>
          </a:p>
          <a:p>
            <a:r>
              <a:rPr lang="ru-RU" sz="2400" dirty="0" smtClean="0"/>
              <a:t>И почему два гена на одном месте, но разной длины?</a:t>
            </a:r>
            <a:endParaRPr lang="en-US" sz="2400" dirty="0"/>
          </a:p>
        </p:txBody>
      </p:sp>
    </p:spTree>
    <p:extLst>
      <p:ext uri="{BB962C8B-B14F-4D97-AF65-F5344CB8AC3E}">
        <p14:creationId xmlns:p14="http://schemas.microsoft.com/office/powerpoint/2010/main" val="14212123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926795"/>
            <a:ext cx="7772400" cy="1228960"/>
          </a:xfrm>
        </p:spPr>
        <p:txBody>
          <a:bodyPr>
            <a:normAutofit/>
          </a:bodyPr>
          <a:lstStyle/>
          <a:p>
            <a:r>
              <a:rPr lang="ru-RU" sz="3200" dirty="0" smtClean="0"/>
              <a:t>Трансляция: синтез мол</a:t>
            </a:r>
            <a:r>
              <a:rPr lang="ru-RU" sz="3200" dirty="0"/>
              <a:t>е</a:t>
            </a:r>
            <a:r>
              <a:rPr lang="ru-RU" sz="3200" dirty="0" smtClean="0"/>
              <a:t>кулы белка</a:t>
            </a:r>
            <a:endParaRPr lang="en-US" sz="3200" dirty="0"/>
          </a:p>
        </p:txBody>
      </p:sp>
      <p:sp>
        <p:nvSpPr>
          <p:cNvPr id="3" name="Текст 2"/>
          <p:cNvSpPr>
            <a:spLocks noGrp="1"/>
          </p:cNvSpPr>
          <p:nvPr>
            <p:ph type="body" idx="1"/>
          </p:nvPr>
        </p:nvSpPr>
        <p:spPr>
          <a:xfrm>
            <a:off x="424260" y="356601"/>
            <a:ext cx="8333885" cy="4224550"/>
          </a:xfrm>
        </p:spPr>
        <p:txBody>
          <a:bodyPr>
            <a:noAutofit/>
          </a:bodyPr>
          <a:lstStyle/>
          <a:p>
            <a:r>
              <a:rPr lang="ru-RU" sz="2800" dirty="0" smtClean="0"/>
              <a:t>При заражении </a:t>
            </a:r>
            <a:r>
              <a:rPr lang="en-US" sz="2800" dirty="0" smtClean="0"/>
              <a:t>covid-19 </a:t>
            </a:r>
            <a:r>
              <a:rPr lang="ru-RU" sz="2800" dirty="0" smtClean="0"/>
              <a:t>в клетке хозяина</a:t>
            </a:r>
            <a:r>
              <a:rPr lang="en-US" sz="2800" dirty="0" smtClean="0"/>
              <a:t> (</a:t>
            </a:r>
            <a:r>
              <a:rPr lang="ru-RU" sz="2800" dirty="0" smtClean="0"/>
              <a:t>человека) оказывается РНК вируса</a:t>
            </a:r>
            <a:r>
              <a:rPr lang="en-US" sz="2800" dirty="0" smtClean="0"/>
              <a:t>. </a:t>
            </a:r>
            <a:endParaRPr lang="ru-RU" sz="2800" dirty="0"/>
          </a:p>
          <a:p>
            <a:r>
              <a:rPr lang="ru-RU" sz="2800" dirty="0" smtClean="0"/>
              <a:t>РИБОСОМА (молекулярная машина для синтеза белков) опознаёт ее как </a:t>
            </a:r>
            <a:r>
              <a:rPr lang="ru-RU" sz="2800" dirty="0" err="1" smtClean="0"/>
              <a:t>мРНК</a:t>
            </a:r>
            <a:r>
              <a:rPr lang="ru-RU" sz="2800" dirty="0" smtClean="0"/>
              <a:t>  - матричную РНК гена</a:t>
            </a:r>
            <a:br>
              <a:rPr lang="ru-RU" sz="2800" dirty="0" smtClean="0"/>
            </a:br>
            <a:endParaRPr lang="ru-RU" sz="2800" dirty="0" smtClean="0"/>
          </a:p>
          <a:p>
            <a:r>
              <a:rPr lang="ru-RU" sz="2800" dirty="0" smtClean="0"/>
              <a:t>Как удаётся </a:t>
            </a:r>
            <a:r>
              <a:rPr lang="ru-RU" sz="2800" dirty="0" err="1" smtClean="0"/>
              <a:t>коронавирусу</a:t>
            </a:r>
            <a:r>
              <a:rPr lang="ru-RU" sz="2800" dirty="0" smtClean="0"/>
              <a:t> выдать свою РНК  за </a:t>
            </a:r>
            <a:r>
              <a:rPr lang="ru-RU" sz="2800" dirty="0" err="1" smtClean="0"/>
              <a:t>мРНК</a:t>
            </a:r>
            <a:r>
              <a:rPr lang="ru-RU" sz="2800" dirty="0" smtClean="0"/>
              <a:t>? Нужны соответствующие сигналы…</a:t>
            </a:r>
            <a:endParaRPr lang="en-US"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75</a:t>
            </a:fld>
            <a:endParaRPr lang="ru-RU"/>
          </a:p>
        </p:txBody>
      </p:sp>
    </p:spTree>
    <p:extLst>
      <p:ext uri="{BB962C8B-B14F-4D97-AF65-F5344CB8AC3E}">
        <p14:creationId xmlns:p14="http://schemas.microsoft.com/office/powerpoint/2010/main" val="6864957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клетке для синтеза белка нужна </a:t>
            </a:r>
            <a:r>
              <a:rPr lang="ru-RU" dirty="0" smtClean="0">
                <a:solidFill>
                  <a:srgbClr val="C00000"/>
                </a:solidFill>
              </a:rPr>
              <a:t>матричная РНК</a:t>
            </a:r>
            <a:endParaRPr lang="ru-RU" dirty="0">
              <a:solidFill>
                <a:srgbClr val="C00000"/>
              </a:solidFill>
            </a:endParaRPr>
          </a:p>
        </p:txBody>
      </p:sp>
      <p:sp>
        <p:nvSpPr>
          <p:cNvPr id="3" name="Объект 2"/>
          <p:cNvSpPr>
            <a:spLocks noGrp="1"/>
          </p:cNvSpPr>
          <p:nvPr>
            <p:ph idx="1"/>
          </p:nvPr>
        </p:nvSpPr>
        <p:spPr>
          <a:xfrm>
            <a:off x="457200" y="1739180"/>
            <a:ext cx="8229600" cy="4416575"/>
          </a:xfrm>
        </p:spPr>
        <p:txBody>
          <a:bodyPr>
            <a:normAutofit fontScale="92500" lnSpcReduction="10000"/>
          </a:bodyPr>
          <a:lstStyle/>
          <a:p>
            <a:r>
              <a:rPr lang="ru-RU" dirty="0" err="1" smtClean="0"/>
              <a:t>мРНК</a:t>
            </a:r>
            <a:r>
              <a:rPr lang="ru-RU" dirty="0" smtClean="0"/>
              <a:t> это молекула РНК, на которой записана копия гена </a:t>
            </a:r>
            <a:br>
              <a:rPr lang="ru-RU" dirty="0" smtClean="0"/>
            </a:br>
            <a:r>
              <a:rPr lang="ru-RU" sz="2000" dirty="0" smtClean="0"/>
              <a:t>(комплементарная к комплементарной цепочке гена!</a:t>
            </a:r>
            <a:br>
              <a:rPr lang="ru-RU" sz="2000" dirty="0" smtClean="0"/>
            </a:br>
            <a:r>
              <a:rPr lang="ru-RU" sz="2000" dirty="0" smtClean="0"/>
              <a:t> «минус на минус = плюс»)</a:t>
            </a:r>
            <a:endParaRPr lang="en-US" sz="2000" dirty="0" smtClean="0"/>
          </a:p>
          <a:p>
            <a:r>
              <a:rPr lang="ru-RU" dirty="0" smtClean="0"/>
              <a:t>Белок синтезирует рибосома используя </a:t>
            </a:r>
            <a:r>
              <a:rPr lang="ru-RU" dirty="0" err="1" smtClean="0"/>
              <a:t>мРНК</a:t>
            </a:r>
            <a:endParaRPr lang="ru-RU" dirty="0" smtClean="0"/>
          </a:p>
          <a:p>
            <a:r>
              <a:rPr lang="ru-RU" dirty="0"/>
              <a:t>В клетке человека много РНК разных типов </a:t>
            </a:r>
            <a:r>
              <a:rPr lang="ru-RU" dirty="0" smtClean="0"/>
              <a:t/>
            </a:r>
            <a:br>
              <a:rPr lang="ru-RU" dirty="0" smtClean="0"/>
            </a:br>
            <a:r>
              <a:rPr lang="ru-RU" sz="1800" dirty="0" smtClean="0"/>
              <a:t>(</a:t>
            </a:r>
            <a:r>
              <a:rPr lang="ru-RU" sz="1800" dirty="0"/>
              <a:t>в лекции </a:t>
            </a:r>
            <a:r>
              <a:rPr lang="ru-RU" sz="1800" dirty="0" err="1"/>
              <a:t>А.Жариковой</a:t>
            </a:r>
            <a:r>
              <a:rPr lang="ru-RU" sz="1800" dirty="0"/>
              <a:t> будет об этом</a:t>
            </a:r>
            <a:r>
              <a:rPr lang="ru-RU" sz="1800" dirty="0" smtClean="0"/>
              <a:t>)</a:t>
            </a:r>
            <a:r>
              <a:rPr lang="ru-RU" dirty="0" smtClean="0"/>
              <a:t>.</a:t>
            </a:r>
          </a:p>
          <a:p>
            <a:r>
              <a:rPr lang="ru-RU" dirty="0" smtClean="0"/>
              <a:t>Рибосома отличает </a:t>
            </a:r>
            <a:r>
              <a:rPr lang="ru-RU" dirty="0" err="1" smtClean="0"/>
              <a:t>мРНК</a:t>
            </a:r>
            <a:r>
              <a:rPr lang="ru-RU" dirty="0" smtClean="0"/>
              <a:t> по двум сигналам</a:t>
            </a:r>
          </a:p>
          <a:p>
            <a:pPr lvl="1"/>
            <a:r>
              <a:rPr lang="ru-RU" dirty="0"/>
              <a:t>Специальная группа атомов </a:t>
            </a:r>
            <a:r>
              <a:rPr lang="en-US" dirty="0">
                <a:solidFill>
                  <a:srgbClr val="7030A0"/>
                </a:solidFill>
              </a:rPr>
              <a:t>cap</a:t>
            </a:r>
            <a:r>
              <a:rPr lang="en-US" dirty="0"/>
              <a:t> </a:t>
            </a:r>
            <a:r>
              <a:rPr lang="ru-RU" dirty="0"/>
              <a:t>на 5</a:t>
            </a:r>
            <a:r>
              <a:rPr lang="en-US" dirty="0"/>
              <a:t>’ </a:t>
            </a:r>
            <a:r>
              <a:rPr lang="ru-RU" dirty="0"/>
              <a:t>конце.</a:t>
            </a:r>
          </a:p>
          <a:p>
            <a:pPr lvl="1"/>
            <a:r>
              <a:rPr lang="ru-RU" dirty="0" err="1">
                <a:solidFill>
                  <a:srgbClr val="7030A0"/>
                </a:solidFill>
              </a:rPr>
              <a:t>ПолиА</a:t>
            </a:r>
            <a:r>
              <a:rPr lang="ru-RU" dirty="0"/>
              <a:t> на 3</a:t>
            </a:r>
            <a:r>
              <a:rPr lang="en-US" dirty="0"/>
              <a:t>’-</a:t>
            </a:r>
            <a:r>
              <a:rPr lang="ru-RU" dirty="0"/>
              <a:t>конце</a:t>
            </a:r>
            <a:endParaRPr lang="en-US" dirty="0"/>
          </a:p>
          <a:p>
            <a:endParaRPr lang="ru-RU" dirty="0" smtClean="0"/>
          </a:p>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76</a:t>
            </a:fld>
            <a:endParaRPr lang="ru-RU" dirty="0"/>
          </a:p>
        </p:txBody>
      </p:sp>
    </p:spTree>
    <p:extLst>
      <p:ext uri="{BB962C8B-B14F-4D97-AF65-F5344CB8AC3E}">
        <p14:creationId xmlns:p14="http://schemas.microsoft.com/office/powerpoint/2010/main" val="7996441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170"/>
            <a:ext cx="8229600" cy="1143000"/>
          </a:xfrm>
        </p:spPr>
        <p:txBody>
          <a:bodyPr>
            <a:normAutofit fontScale="90000"/>
          </a:bodyPr>
          <a:lstStyle/>
          <a:p>
            <a:r>
              <a:rPr lang="ru-RU" dirty="0" smtClean="0"/>
              <a:t/>
            </a:r>
            <a:br>
              <a:rPr lang="ru-RU" dirty="0" smtClean="0"/>
            </a:br>
            <a:r>
              <a:rPr lang="ru-RU" dirty="0" smtClean="0"/>
              <a:t>В клетке хозяина (человека) оказывается РНК </a:t>
            </a:r>
            <a:r>
              <a:rPr lang="ru-RU" dirty="0" err="1" smtClean="0"/>
              <a:t>коронавируса</a:t>
            </a:r>
            <a:r>
              <a:rPr lang="en-US" dirty="0" smtClean="0"/>
              <a:t> </a:t>
            </a:r>
            <a:r>
              <a:rPr lang="en-US" dirty="0"/>
              <a:t/>
            </a:r>
            <a:br>
              <a:rPr lang="en-US" dirty="0"/>
            </a:br>
            <a:r>
              <a:rPr lang="ru-RU"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77</a:t>
            </a:fld>
            <a:endParaRPr lang="ru-RU"/>
          </a:p>
        </p:txBody>
      </p:sp>
      <p:sp>
        <p:nvSpPr>
          <p:cNvPr id="7" name="Прямоугольник 6"/>
          <p:cNvSpPr/>
          <p:nvPr/>
        </p:nvSpPr>
        <p:spPr>
          <a:xfrm>
            <a:off x="457200" y="4162325"/>
            <a:ext cx="8329253" cy="2308324"/>
          </a:xfrm>
          <a:prstGeom prst="rect">
            <a:avLst/>
          </a:prstGeom>
        </p:spPr>
        <p:txBody>
          <a:bodyPr wrap="square">
            <a:spAutoFit/>
          </a:bodyPr>
          <a:lstStyle/>
          <a:p>
            <a:r>
              <a:rPr lang="ru-RU" sz="3600" dirty="0" smtClean="0">
                <a:latin typeface="Courier New" panose="02070309020205020404" pitchFamily="49" charset="0"/>
                <a:cs typeface="Courier New" panose="02070309020205020404" pitchFamily="49" charset="0"/>
              </a:rPr>
              <a:t>……AAAATTAATTTTAGTAGTGCTATCCCCATGTGATTTTAATAGCTTCTTAGGAGAATGAC</a:t>
            </a:r>
            <a:r>
              <a:rPr lang="ru-RU" sz="3600" b="1" dirty="0" smtClean="0">
                <a:latin typeface="Courier New" panose="02070309020205020404" pitchFamily="49" charset="0"/>
                <a:cs typeface="Courier New" panose="02070309020205020404" pitchFamily="49" charset="0"/>
              </a:rPr>
              <a:t>AAAAAAAAAAAAAAAAAAAAAAAAAAAAAAAAA</a:t>
            </a:r>
            <a:r>
              <a:rPr lang="ru-RU" sz="3600" dirty="0" smtClean="0">
                <a:latin typeface="Courier New" panose="02070309020205020404" pitchFamily="49" charset="0"/>
                <a:cs typeface="Courier New" panose="02070309020205020404" pitchFamily="49" charset="0"/>
              </a:rPr>
              <a:t>                                                         </a:t>
            </a:r>
            <a:endParaRPr lang="ru-RU" sz="3600" dirty="0">
              <a:latin typeface="Courier New" panose="02070309020205020404" pitchFamily="49" charset="0"/>
              <a:cs typeface="Courier New" panose="02070309020205020404" pitchFamily="49" charset="0"/>
            </a:endParaRPr>
          </a:p>
        </p:txBody>
      </p:sp>
      <p:sp>
        <p:nvSpPr>
          <p:cNvPr id="8" name="Объект 5"/>
          <p:cNvSpPr txBox="1">
            <a:spLocks/>
          </p:cNvSpPr>
          <p:nvPr/>
        </p:nvSpPr>
        <p:spPr>
          <a:xfrm>
            <a:off x="457200" y="2032881"/>
            <a:ext cx="8229600" cy="1430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smtClean="0"/>
              <a:t>РНК </a:t>
            </a:r>
            <a:r>
              <a:rPr lang="ru-RU" dirty="0" err="1" smtClean="0"/>
              <a:t>коронавируса</a:t>
            </a:r>
            <a:r>
              <a:rPr lang="ru-RU" dirty="0" smtClean="0"/>
              <a:t> несет оба эти сигнала.</a:t>
            </a:r>
            <a:br>
              <a:rPr lang="ru-RU" dirty="0" smtClean="0"/>
            </a:br>
            <a:r>
              <a:rPr lang="ru-RU" dirty="0" smtClean="0"/>
              <a:t> - </a:t>
            </a:r>
            <a:r>
              <a:rPr lang="ru-RU" sz="2400" dirty="0" err="1" smtClean="0">
                <a:solidFill>
                  <a:srgbClr val="7030A0"/>
                </a:solidFill>
              </a:rPr>
              <a:t>ПолиА</a:t>
            </a:r>
            <a:r>
              <a:rPr lang="ru-RU" sz="2400" dirty="0" smtClean="0"/>
              <a:t> на 3</a:t>
            </a:r>
            <a:r>
              <a:rPr lang="en-US" sz="2400" dirty="0" smtClean="0"/>
              <a:t>’-</a:t>
            </a:r>
            <a:r>
              <a:rPr lang="ru-RU" sz="2400" dirty="0" smtClean="0"/>
              <a:t>конце </a:t>
            </a:r>
            <a:r>
              <a:rPr lang="ru-RU" sz="2400" dirty="0" err="1" smtClean="0"/>
              <a:t>конце</a:t>
            </a:r>
            <a:r>
              <a:rPr lang="ru-RU" sz="2400" dirty="0" smtClean="0"/>
              <a:t> РНК видны в файле с РНК (см)</a:t>
            </a:r>
          </a:p>
          <a:p>
            <a:pPr marL="0" indent="0">
              <a:buFont typeface="Arial" pitchFamily="34" charset="0"/>
              <a:buNone/>
            </a:pPr>
            <a:r>
              <a:rPr lang="ru-RU" sz="2400" dirty="0"/>
              <a:t> </a:t>
            </a:r>
            <a:r>
              <a:rPr lang="ru-RU" sz="2400" dirty="0" smtClean="0"/>
              <a:t>-  </a:t>
            </a:r>
            <a:r>
              <a:rPr lang="ru-RU" sz="2400" dirty="0" err="1" smtClean="0"/>
              <a:t>Кэп</a:t>
            </a:r>
            <a:r>
              <a:rPr lang="ru-RU" sz="2400" dirty="0" smtClean="0"/>
              <a:t> тоже есть</a:t>
            </a:r>
            <a:endParaRPr lang="ru-RU" dirty="0" smtClean="0"/>
          </a:p>
        </p:txBody>
      </p:sp>
    </p:spTree>
    <p:extLst>
      <p:ext uri="{BB962C8B-B14F-4D97-AF65-F5344CB8AC3E}">
        <p14:creationId xmlns:p14="http://schemas.microsoft.com/office/powerpoint/2010/main" val="9971518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6332"/>
            <a:ext cx="8229600" cy="1143000"/>
          </a:xfrm>
        </p:spPr>
        <p:txBody>
          <a:bodyPr>
            <a:normAutofit fontScale="90000"/>
          </a:bodyPr>
          <a:lstStyle/>
          <a:p>
            <a:r>
              <a:rPr lang="ru-RU" dirty="0" smtClean="0"/>
              <a:t>Одна </a:t>
            </a:r>
            <a:r>
              <a:rPr lang="ru-RU" dirty="0" err="1" smtClean="0"/>
              <a:t>мРНК</a:t>
            </a:r>
            <a:r>
              <a:rPr lang="ru-RU" dirty="0" smtClean="0"/>
              <a:t> – один ген и один белок</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78</a:t>
            </a:fld>
            <a:endParaRPr lang="ru-RU"/>
          </a:p>
        </p:txBody>
      </p:sp>
      <p:sp>
        <p:nvSpPr>
          <p:cNvPr id="4" name="TextBox 3"/>
          <p:cNvSpPr txBox="1"/>
          <p:nvPr/>
        </p:nvSpPr>
        <p:spPr>
          <a:xfrm>
            <a:off x="112232" y="1227382"/>
            <a:ext cx="9031768" cy="461665"/>
          </a:xfrm>
          <a:prstGeom prst="rect">
            <a:avLst/>
          </a:prstGeom>
          <a:noFill/>
        </p:spPr>
        <p:txBody>
          <a:bodyPr wrap="none" rtlCol="0">
            <a:spAutoFit/>
          </a:bodyPr>
          <a:lstStyle/>
          <a:p>
            <a:r>
              <a:rPr lang="ru-RU" sz="2400" dirty="0" smtClean="0"/>
              <a:t>У человека и других эукариот. Бывают исключения, но они редки!!!</a:t>
            </a:r>
            <a:endParaRPr lang="en-US" sz="2400" dirty="0"/>
          </a:p>
        </p:txBody>
      </p:sp>
      <p:pic>
        <p:nvPicPr>
          <p:cNvPr id="1026" name="Picture 2" descr="https://upload.wikimedia.org/wikipedia/commons/thumb/3/39/Mature_human_mRNA.svg/600px-Mature_human_mRN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1999153"/>
            <a:ext cx="8641125" cy="1600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26355" y="3167390"/>
            <a:ext cx="3647152" cy="261610"/>
          </a:xfrm>
          <a:prstGeom prst="rect">
            <a:avLst/>
          </a:prstGeom>
          <a:noFill/>
        </p:spPr>
        <p:txBody>
          <a:bodyPr wrap="none" rtlCol="0">
            <a:spAutoFit/>
          </a:bodyPr>
          <a:lstStyle/>
          <a:p>
            <a:r>
              <a:rPr lang="en-US" sz="1100" dirty="0"/>
              <a:t>https://</a:t>
            </a:r>
            <a:r>
              <a:rPr lang="en-US" sz="1100" dirty="0" smtClean="0"/>
              <a:t>ru.wikipedia.org/wiki/</a:t>
            </a:r>
            <a:r>
              <a:rPr lang="ru-RU" sz="1100" dirty="0" err="1"/>
              <a:t>Матричная_РНК#Трансляция</a:t>
            </a:r>
            <a:endParaRPr lang="en-US" sz="1100" dirty="0"/>
          </a:p>
        </p:txBody>
      </p:sp>
      <p:sp>
        <p:nvSpPr>
          <p:cNvPr id="6" name="TextBox 5"/>
          <p:cNvSpPr txBox="1"/>
          <p:nvPr/>
        </p:nvSpPr>
        <p:spPr>
          <a:xfrm>
            <a:off x="244864" y="3933802"/>
            <a:ext cx="8654272" cy="2677656"/>
          </a:xfrm>
          <a:prstGeom prst="rect">
            <a:avLst/>
          </a:prstGeom>
          <a:noFill/>
        </p:spPr>
        <p:txBody>
          <a:bodyPr wrap="square" rtlCol="0">
            <a:spAutoFit/>
          </a:bodyPr>
          <a:lstStyle/>
          <a:p>
            <a:r>
              <a:rPr lang="ru-RU" sz="2400" dirty="0" smtClean="0"/>
              <a:t>* Малая </a:t>
            </a:r>
            <a:r>
              <a:rPr lang="ru-RU" sz="2400" dirty="0"/>
              <a:t>с</a:t>
            </a:r>
            <a:r>
              <a:rPr lang="ru-RU" sz="2400" dirty="0" smtClean="0"/>
              <a:t>убъединица рибосомы узнает </a:t>
            </a:r>
            <a:r>
              <a:rPr lang="ru-RU" sz="2400" dirty="0" err="1" smtClean="0"/>
              <a:t>кэп</a:t>
            </a:r>
            <a:r>
              <a:rPr lang="ru-RU" sz="2400" dirty="0" smtClean="0"/>
              <a:t> и сканирует </a:t>
            </a:r>
            <a:r>
              <a:rPr lang="ru-RU" sz="2400" dirty="0" err="1" smtClean="0"/>
              <a:t>мРНК</a:t>
            </a:r>
            <a:r>
              <a:rPr lang="ru-RU" sz="2400" dirty="0" smtClean="0"/>
              <a:t> </a:t>
            </a:r>
          </a:p>
          <a:p>
            <a:r>
              <a:rPr lang="ru-RU" sz="2400" dirty="0" smtClean="0"/>
              <a:t>до появления кодона А</a:t>
            </a:r>
            <a:r>
              <a:rPr lang="en-US" sz="2400" dirty="0" smtClean="0"/>
              <a:t>TG.</a:t>
            </a:r>
            <a:br>
              <a:rPr lang="en-US" sz="2400" dirty="0" smtClean="0"/>
            </a:br>
            <a:r>
              <a:rPr lang="ru-RU" sz="2400" dirty="0" smtClean="0"/>
              <a:t>Причем не просто </a:t>
            </a:r>
            <a:r>
              <a:rPr lang="en-US" sz="2400" dirty="0" smtClean="0"/>
              <a:t>ATG, </a:t>
            </a:r>
            <a:r>
              <a:rPr lang="ru-RU" sz="2400" dirty="0" smtClean="0"/>
              <a:t>а </a:t>
            </a:r>
            <a:r>
              <a:rPr lang="en-US" sz="2400" dirty="0" smtClean="0"/>
              <a:t>ATG </a:t>
            </a:r>
            <a:r>
              <a:rPr lang="ru-RU" sz="2400" dirty="0" smtClean="0"/>
              <a:t>в подходящем окружении, </a:t>
            </a:r>
            <a:br>
              <a:rPr lang="ru-RU" sz="2400" dirty="0" smtClean="0"/>
            </a:br>
            <a:r>
              <a:rPr lang="ru-RU" sz="2400" dirty="0" smtClean="0"/>
              <a:t>так называемая последовательность К</a:t>
            </a:r>
            <a:r>
              <a:rPr lang="en-US" sz="2400" dirty="0" smtClean="0"/>
              <a:t>ó</a:t>
            </a:r>
            <a:r>
              <a:rPr lang="ru-RU" sz="2400" dirty="0" err="1" smtClean="0"/>
              <a:t>зак</a:t>
            </a:r>
            <a:endParaRPr lang="en-US" sz="2400" dirty="0" smtClean="0"/>
          </a:p>
          <a:p>
            <a:endParaRPr lang="en-US" sz="2400" dirty="0"/>
          </a:p>
          <a:p>
            <a:r>
              <a:rPr lang="ru-RU" sz="2400" dirty="0" smtClean="0"/>
              <a:t>* </a:t>
            </a:r>
            <a:r>
              <a:rPr lang="en-US" sz="2400" dirty="0" smtClean="0"/>
              <a:t>C </a:t>
            </a:r>
            <a:r>
              <a:rPr lang="ru-RU" sz="2400" dirty="0" smtClean="0"/>
              <a:t>триплета   </a:t>
            </a:r>
            <a:r>
              <a:rPr lang="en-US" sz="2400" dirty="0" smtClean="0"/>
              <a:t>ATG </a:t>
            </a:r>
            <a:r>
              <a:rPr lang="ru-RU" sz="2400" dirty="0" smtClean="0"/>
              <a:t>начинается синтез белка рибосомой, по кодонам. Заканчивается на стоп кодоне.</a:t>
            </a:r>
            <a:endParaRPr lang="en-US" sz="2400" dirty="0"/>
          </a:p>
        </p:txBody>
      </p:sp>
    </p:spTree>
    <p:extLst>
      <p:ext uri="{BB962C8B-B14F-4D97-AF65-F5344CB8AC3E}">
        <p14:creationId xmlns:p14="http://schemas.microsoft.com/office/powerpoint/2010/main" val="3815716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4892" y="-218373"/>
            <a:ext cx="8229600" cy="1143000"/>
          </a:xfrm>
        </p:spPr>
        <p:txBody>
          <a:bodyPr>
            <a:normAutofit/>
          </a:bodyPr>
          <a:lstStyle/>
          <a:p>
            <a:r>
              <a:rPr lang="ru-RU" dirty="0" smtClean="0"/>
              <a:t>По таблице генетического кода!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79</a:t>
            </a:fld>
            <a:endParaRPr lang="ru-RU"/>
          </a:p>
        </p:txBody>
      </p:sp>
      <p:graphicFrame>
        <p:nvGraphicFramePr>
          <p:cNvPr id="4" name="Таблица 3"/>
          <p:cNvGraphicFramePr>
            <a:graphicFrameLocks noGrp="1"/>
          </p:cNvGraphicFramePr>
          <p:nvPr>
            <p:extLst/>
          </p:nvPr>
        </p:nvGraphicFramePr>
        <p:xfrm>
          <a:off x="1305266" y="638209"/>
          <a:ext cx="6528851" cy="6004560"/>
        </p:xfrm>
        <a:graphic>
          <a:graphicData uri="http://schemas.openxmlformats.org/drawingml/2006/table">
            <a:tbl>
              <a:tblPr>
                <a:tableStyleId>{5C22544A-7EE6-4342-B048-85BDC9FD1C3A}</a:tableStyleId>
              </a:tblPr>
              <a:tblGrid>
                <a:gridCol w="867113">
                  <a:extLst>
                    <a:ext uri="{9D8B030D-6E8A-4147-A177-3AD203B41FA5}">
                      <a16:colId xmlns:a16="http://schemas.microsoft.com/office/drawing/2014/main" val="20000"/>
                    </a:ext>
                  </a:extLst>
                </a:gridCol>
                <a:gridCol w="477062">
                  <a:extLst>
                    <a:ext uri="{9D8B030D-6E8A-4147-A177-3AD203B41FA5}">
                      <a16:colId xmlns:a16="http://schemas.microsoft.com/office/drawing/2014/main" val="20001"/>
                    </a:ext>
                  </a:extLst>
                </a:gridCol>
                <a:gridCol w="1116054">
                  <a:extLst>
                    <a:ext uri="{9D8B030D-6E8A-4147-A177-3AD203B41FA5}">
                      <a16:colId xmlns:a16="http://schemas.microsoft.com/office/drawing/2014/main" val="20002"/>
                    </a:ext>
                  </a:extLst>
                </a:gridCol>
                <a:gridCol w="600170">
                  <a:extLst>
                    <a:ext uri="{9D8B030D-6E8A-4147-A177-3AD203B41FA5}">
                      <a16:colId xmlns:a16="http://schemas.microsoft.com/office/drawing/2014/main" val="20003"/>
                    </a:ext>
                  </a:extLst>
                </a:gridCol>
                <a:gridCol w="1048936">
                  <a:extLst>
                    <a:ext uri="{9D8B030D-6E8A-4147-A177-3AD203B41FA5}">
                      <a16:colId xmlns:a16="http://schemas.microsoft.com/office/drawing/2014/main" val="20004"/>
                    </a:ext>
                  </a:extLst>
                </a:gridCol>
                <a:gridCol w="685290">
                  <a:extLst>
                    <a:ext uri="{9D8B030D-6E8A-4147-A177-3AD203B41FA5}">
                      <a16:colId xmlns:a16="http://schemas.microsoft.com/office/drawing/2014/main" val="20005"/>
                    </a:ext>
                  </a:extLst>
                </a:gridCol>
                <a:gridCol w="1081340">
                  <a:extLst>
                    <a:ext uri="{9D8B030D-6E8A-4147-A177-3AD203B41FA5}">
                      <a16:colId xmlns:a16="http://schemas.microsoft.com/office/drawing/2014/main" val="20006"/>
                    </a:ext>
                  </a:extLst>
                </a:gridCol>
                <a:gridCol w="652886">
                  <a:extLst>
                    <a:ext uri="{9D8B030D-6E8A-4147-A177-3AD203B41FA5}">
                      <a16:colId xmlns:a16="http://schemas.microsoft.com/office/drawing/2014/main" val="20007"/>
                    </a:ext>
                  </a:extLst>
                </a:gridCol>
              </a:tblGrid>
              <a:tr h="180975">
                <a:tc>
                  <a:txBody>
                    <a:bodyPr/>
                    <a:lstStyle/>
                    <a:p>
                      <a:pPr algn="r" fontAlgn="b"/>
                      <a:r>
                        <a:rPr lang="en-US" sz="2400" b="0" i="0" u="none" strike="noStrike" dirty="0">
                          <a:solidFill>
                            <a:srgbClr val="000000"/>
                          </a:solidFill>
                          <a:effectLst/>
                          <a:latin typeface="Calibri" panose="020F0502020204030204" pitchFamily="34" charset="0"/>
                        </a:rPr>
                        <a:t>AAA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80975">
                <a:tc>
                  <a:txBody>
                    <a:bodyPr/>
                    <a:lstStyle/>
                    <a:p>
                      <a:pPr algn="r" fontAlgn="b"/>
                      <a:r>
                        <a:rPr lang="en-US" sz="2400" b="0" i="0" u="none" strike="noStrike" dirty="0">
                          <a:solidFill>
                            <a:srgbClr val="000000"/>
                          </a:solidFill>
                          <a:effectLst/>
                          <a:latin typeface="Calibri" panose="020F0502020204030204" pitchFamily="34" charset="0"/>
                        </a:rPr>
                        <a:t>AAG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TAG</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0975">
                <a:tc>
                  <a:txBody>
                    <a:bodyPr/>
                    <a:lstStyle/>
                    <a:p>
                      <a:pPr algn="r" fontAlgn="b"/>
                      <a:r>
                        <a:rPr lang="en-US" sz="2400" b="0" i="0" u="none" strike="noStrike" dirty="0">
                          <a:solidFill>
                            <a:srgbClr val="000000"/>
                          </a:solidFill>
                          <a:effectLst/>
                          <a:latin typeface="Calibri" panose="020F0502020204030204" pitchFamily="34" charset="0"/>
                        </a:rPr>
                        <a:t>AAC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2"/>
                  </a:ext>
                </a:extLst>
              </a:tr>
              <a:tr h="180975">
                <a:tc>
                  <a:txBody>
                    <a:bodyPr/>
                    <a:lstStyle/>
                    <a:p>
                      <a:pPr algn="r" fontAlgn="b"/>
                      <a:r>
                        <a:rPr lang="en-US" sz="2400" b="0" i="0" u="none" strike="noStrike" dirty="0">
                          <a:solidFill>
                            <a:srgbClr val="000000"/>
                          </a:solidFill>
                          <a:effectLst/>
                          <a:latin typeface="Calibri" panose="020F0502020204030204" pitchFamily="34" charset="0"/>
                        </a:rPr>
                        <a:t>AAT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3"/>
                  </a:ext>
                </a:extLst>
              </a:tr>
              <a:tr h="180975">
                <a:tc>
                  <a:txBody>
                    <a:bodyPr/>
                    <a:lstStyle/>
                    <a:p>
                      <a:pPr algn="r" fontAlgn="b"/>
                      <a:r>
                        <a:rPr lang="en-US" sz="2400" b="0" i="0" u="none" strike="noStrike" dirty="0">
                          <a:solidFill>
                            <a:srgbClr val="000000"/>
                          </a:solidFill>
                          <a:effectLst/>
                          <a:latin typeface="Calibri" panose="020F0502020204030204" pitchFamily="34" charset="0"/>
                        </a:rPr>
                        <a:t>ACA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4"/>
                  </a:ext>
                </a:extLst>
              </a:tr>
              <a:tr h="180975">
                <a:tc>
                  <a:txBody>
                    <a:bodyPr/>
                    <a:lstStyle/>
                    <a:p>
                      <a:pPr algn="r" fontAlgn="b"/>
                      <a:r>
                        <a:rPr lang="en-US" sz="2400" b="0" i="0" u="none" strike="noStrike" dirty="0">
                          <a:solidFill>
                            <a:srgbClr val="000000"/>
                          </a:solidFill>
                          <a:effectLst/>
                          <a:latin typeface="Calibri" panose="020F0502020204030204" pitchFamily="34" charset="0"/>
                        </a:rPr>
                        <a:t>ACG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5"/>
                  </a:ext>
                </a:extLst>
              </a:tr>
              <a:tr h="180975">
                <a:tc>
                  <a:txBody>
                    <a:bodyPr/>
                    <a:lstStyle/>
                    <a:p>
                      <a:pPr algn="r" fontAlgn="b"/>
                      <a:r>
                        <a:rPr lang="en-US" sz="2400" b="0" i="0" u="none" strike="noStrike" dirty="0">
                          <a:solidFill>
                            <a:srgbClr val="000000"/>
                          </a:solidFill>
                          <a:effectLst/>
                          <a:latin typeface="Calibri" panose="020F0502020204030204" pitchFamily="34" charset="0"/>
                        </a:rPr>
                        <a:t>ACC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6"/>
                  </a:ext>
                </a:extLst>
              </a:tr>
              <a:tr h="180975">
                <a:tc>
                  <a:txBody>
                    <a:bodyPr/>
                    <a:lstStyle/>
                    <a:p>
                      <a:pPr algn="r" fontAlgn="b"/>
                      <a:r>
                        <a:rPr lang="en-US" sz="2400" b="0" i="0" u="none" strike="noStrike" dirty="0">
                          <a:solidFill>
                            <a:srgbClr val="000000"/>
                          </a:solidFill>
                          <a:effectLst/>
                          <a:latin typeface="Calibri" panose="020F0502020204030204" pitchFamily="34" charset="0"/>
                        </a:rPr>
                        <a:t>ACT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7"/>
                  </a:ext>
                </a:extLst>
              </a:tr>
              <a:tr h="180975">
                <a:tc>
                  <a:txBody>
                    <a:bodyPr/>
                    <a:lstStyle/>
                    <a:p>
                      <a:pPr algn="r" fontAlgn="b"/>
                      <a:r>
                        <a:rPr lang="en-US" sz="2400" b="0" i="0" u="none" strike="noStrike" dirty="0">
                          <a:solidFill>
                            <a:srgbClr val="000000"/>
                          </a:solidFill>
                          <a:effectLst/>
                          <a:latin typeface="Calibri" panose="020F0502020204030204" pitchFamily="34" charset="0"/>
                        </a:rPr>
                        <a:t>AGA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80975">
                <a:tc>
                  <a:txBody>
                    <a:bodyPr/>
                    <a:lstStyle/>
                    <a:p>
                      <a:pPr algn="r" fontAlgn="b"/>
                      <a:r>
                        <a:rPr lang="en-US" sz="2400" b="0" i="0" u="none" strike="noStrike" dirty="0">
                          <a:solidFill>
                            <a:srgbClr val="000000"/>
                          </a:solidFill>
                          <a:effectLst/>
                          <a:latin typeface="Calibri" panose="020F0502020204030204" pitchFamily="34" charset="0"/>
                        </a:rPr>
                        <a:t>AGG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b"/>
                </a:tc>
                <a:extLst>
                  <a:ext uri="{0D108BD9-81ED-4DB2-BD59-A6C34878D82A}">
                    <a16:rowId xmlns:a16="http://schemas.microsoft.com/office/drawing/2014/main" val="10009"/>
                  </a:ext>
                </a:extLst>
              </a:tr>
              <a:tr h="180975">
                <a:tc>
                  <a:txBody>
                    <a:bodyPr/>
                    <a:lstStyle/>
                    <a:p>
                      <a:pPr algn="r" fontAlgn="b"/>
                      <a:r>
                        <a:rPr lang="en-US" sz="2400" b="0" i="0" u="none" strike="noStrike" dirty="0">
                          <a:solidFill>
                            <a:srgbClr val="000000"/>
                          </a:solidFill>
                          <a:effectLst/>
                          <a:latin typeface="Calibri" panose="020F0502020204030204" pitchFamily="34" charset="0"/>
                        </a:rPr>
                        <a:t>AGC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0"/>
                  </a:ext>
                </a:extLst>
              </a:tr>
              <a:tr h="180975">
                <a:tc>
                  <a:txBody>
                    <a:bodyPr/>
                    <a:lstStyle/>
                    <a:p>
                      <a:pPr algn="r" fontAlgn="b"/>
                      <a:r>
                        <a:rPr lang="en-US" sz="2400" b="0" i="0" u="none" strike="noStrike" dirty="0">
                          <a:solidFill>
                            <a:srgbClr val="000000"/>
                          </a:solidFill>
                          <a:effectLst/>
                          <a:latin typeface="Calibri" panose="020F0502020204030204" pitchFamily="34" charset="0"/>
                        </a:rPr>
                        <a:t>AGT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1"/>
                  </a:ext>
                </a:extLst>
              </a:tr>
              <a:tr h="180975">
                <a:tc>
                  <a:txBody>
                    <a:bodyPr/>
                    <a:lstStyle/>
                    <a:p>
                      <a:pPr algn="r" fontAlgn="b"/>
                      <a:r>
                        <a:rPr lang="en-US" sz="2400" b="0" i="0" u="none" strike="noStrike" dirty="0">
                          <a:solidFill>
                            <a:srgbClr val="000000"/>
                          </a:solidFill>
                          <a:effectLst/>
                          <a:latin typeface="Calibri" panose="020F0502020204030204" pitchFamily="34" charset="0"/>
                        </a:rPr>
                        <a:t>ATA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2"/>
                  </a:ext>
                </a:extLst>
              </a:tr>
              <a:tr h="180975">
                <a:tc>
                  <a:txBody>
                    <a:bodyPr/>
                    <a:lstStyle/>
                    <a:p>
                      <a:pPr algn="r" fontAlgn="b"/>
                      <a:r>
                        <a:rPr lang="en-US" sz="2400" b="1" i="0" u="none" strike="noStrike" dirty="0">
                          <a:solidFill>
                            <a:srgbClr val="C00000"/>
                          </a:solidFill>
                          <a:effectLst/>
                          <a:latin typeface="Calibri" panose="020F0502020204030204" pitchFamily="34" charset="0"/>
                        </a:rPr>
                        <a:t>ATG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3"/>
                  </a:ext>
                </a:extLst>
              </a:tr>
              <a:tr h="180975">
                <a:tc>
                  <a:txBody>
                    <a:bodyPr/>
                    <a:lstStyle/>
                    <a:p>
                      <a:pPr algn="r" fontAlgn="b"/>
                      <a:r>
                        <a:rPr lang="en-US" sz="2400" b="0" i="0" u="none" strike="noStrike" dirty="0">
                          <a:solidFill>
                            <a:srgbClr val="000000"/>
                          </a:solidFill>
                          <a:effectLst/>
                          <a:latin typeface="Calibri" panose="020F0502020204030204" pitchFamily="34" charset="0"/>
                        </a:rPr>
                        <a:t>ATC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4"/>
                  </a:ext>
                </a:extLst>
              </a:tr>
              <a:tr h="180975">
                <a:tc>
                  <a:txBody>
                    <a:bodyPr/>
                    <a:lstStyle/>
                    <a:p>
                      <a:pPr algn="r" fontAlgn="b"/>
                      <a:r>
                        <a:rPr lang="en-US" sz="2400" b="0" i="0" u="none" strike="noStrike" dirty="0">
                          <a:solidFill>
                            <a:srgbClr val="000000"/>
                          </a:solidFill>
                          <a:effectLst/>
                          <a:latin typeface="Calibri" panose="020F0502020204030204" pitchFamily="34" charset="0"/>
                        </a:rPr>
                        <a:t>ATT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9882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905" y="1163105"/>
            <a:ext cx="7772400" cy="1362075"/>
          </a:xfrm>
        </p:spPr>
        <p:txBody>
          <a:bodyPr/>
          <a:lstStyle/>
          <a:p>
            <a:r>
              <a:rPr lang="ru-RU" dirty="0"/>
              <a:t>Л1 </a:t>
            </a:r>
            <a:r>
              <a:rPr lang="ru-RU" dirty="0" smtClean="0"/>
              <a:t>Геном</a:t>
            </a:r>
            <a:r>
              <a:rPr lang="en-US" dirty="0" smtClean="0"/>
              <a:t> </a:t>
            </a:r>
            <a:endParaRPr lang="en-US" dirty="0"/>
          </a:p>
        </p:txBody>
      </p:sp>
      <p:sp>
        <p:nvSpPr>
          <p:cNvPr id="5" name="Текст 4"/>
          <p:cNvSpPr>
            <a:spLocks noGrp="1"/>
          </p:cNvSpPr>
          <p:nvPr>
            <p:ph type="body" idx="1"/>
          </p:nvPr>
        </p:nvSpPr>
        <p:spPr>
          <a:xfrm>
            <a:off x="309046" y="2123230"/>
            <a:ext cx="8641124" cy="1805035"/>
          </a:xfrm>
        </p:spPr>
        <p:txBody>
          <a:bodyPr>
            <a:normAutofit/>
          </a:bodyPr>
          <a:lstStyle/>
          <a:p>
            <a:r>
              <a:rPr lang="ru-RU" sz="3200" b="1" dirty="0" err="1">
                <a:solidFill>
                  <a:schemeClr val="tx1"/>
                </a:solidFill>
              </a:rPr>
              <a:t>Гено́м</a:t>
            </a:r>
            <a:r>
              <a:rPr lang="ru-RU" sz="3200" dirty="0">
                <a:solidFill>
                  <a:schemeClr val="tx1"/>
                </a:solidFill>
              </a:rPr>
              <a:t> — </a:t>
            </a:r>
            <a:r>
              <a:rPr lang="ru-RU" sz="3200" dirty="0" smtClean="0">
                <a:solidFill>
                  <a:schemeClr val="tx1"/>
                </a:solidFill>
              </a:rPr>
              <a:t/>
            </a:r>
            <a:br>
              <a:rPr lang="ru-RU" sz="3200" dirty="0" smtClean="0">
                <a:solidFill>
                  <a:schemeClr val="tx1"/>
                </a:solidFill>
              </a:rPr>
            </a:br>
            <a:r>
              <a:rPr lang="ru-RU" sz="3200" dirty="0" smtClean="0">
                <a:solidFill>
                  <a:schemeClr val="tx1"/>
                </a:solidFill>
              </a:rPr>
              <a:t>совокупность </a:t>
            </a:r>
            <a:r>
              <a:rPr lang="ru-RU" sz="3200" dirty="0">
                <a:solidFill>
                  <a:schemeClr val="tx1"/>
                </a:solidFill>
              </a:rPr>
              <a:t>наследственной информации  о живом </a:t>
            </a:r>
            <a:endParaRPr lang="en-US" sz="3200" dirty="0">
              <a:solidFill>
                <a:schemeClr val="tx1"/>
              </a:solidFill>
            </a:endParaRPr>
          </a:p>
          <a:p>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8</a:t>
            </a:fld>
            <a:endParaRPr lang="ru-RU"/>
          </a:p>
        </p:txBody>
      </p:sp>
      <p:sp>
        <p:nvSpPr>
          <p:cNvPr id="4" name="TextBox 3"/>
          <p:cNvSpPr txBox="1"/>
          <p:nvPr/>
        </p:nvSpPr>
        <p:spPr>
          <a:xfrm>
            <a:off x="4725620" y="5579680"/>
            <a:ext cx="3877087" cy="646331"/>
          </a:xfrm>
          <a:prstGeom prst="rect">
            <a:avLst/>
          </a:prstGeom>
          <a:noFill/>
        </p:spPr>
        <p:txBody>
          <a:bodyPr wrap="none" rtlCol="0">
            <a:spAutoFit/>
          </a:bodyPr>
          <a:lstStyle/>
          <a:p>
            <a:r>
              <a:rPr lang="ru-RU" dirty="0" smtClean="0"/>
              <a:t>Андрей Владимирович Алексеевский</a:t>
            </a:r>
          </a:p>
          <a:p>
            <a:r>
              <a:rPr lang="en-US" dirty="0" smtClean="0"/>
              <a:t>aba@belozersky.msu.ru</a:t>
            </a:r>
            <a:endParaRPr lang="ru-RU" dirty="0"/>
          </a:p>
        </p:txBody>
      </p:sp>
    </p:spTree>
    <p:extLst>
      <p:ext uri="{BB962C8B-B14F-4D97-AF65-F5344CB8AC3E}">
        <p14:creationId xmlns:p14="http://schemas.microsoft.com/office/powerpoint/2010/main" val="8063220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50" y="93551"/>
            <a:ext cx="8686800" cy="1143000"/>
          </a:xfrm>
        </p:spPr>
        <p:txBody>
          <a:bodyPr>
            <a:normAutofit/>
          </a:bodyPr>
          <a:lstStyle/>
          <a:p>
            <a:r>
              <a:rPr lang="ru-RU" dirty="0" smtClean="0"/>
              <a:t>Так рибосомы делают белки</a:t>
            </a:r>
            <a:endParaRPr lang="ru-RU" dirty="0"/>
          </a:p>
        </p:txBody>
      </p:sp>
      <p:sp>
        <p:nvSpPr>
          <p:cNvPr id="3" name="Номер слайда 2"/>
          <p:cNvSpPr>
            <a:spLocks noGrp="1"/>
          </p:cNvSpPr>
          <p:nvPr>
            <p:ph type="sldNum" sz="quarter" idx="12"/>
          </p:nvPr>
        </p:nvSpPr>
        <p:spPr>
          <a:xfrm>
            <a:off x="6784030" y="6492875"/>
            <a:ext cx="2133600" cy="365125"/>
          </a:xfrm>
        </p:spPr>
        <p:txBody>
          <a:bodyPr/>
          <a:lstStyle/>
          <a:p>
            <a:fld id="{51B0424B-BA00-4C1D-946A-CCF19F3E8C64}" type="slidenum">
              <a:rPr lang="ru-RU" smtClean="0"/>
              <a:pPr/>
              <a:t>80</a:t>
            </a:fld>
            <a:endParaRPr lang="ru-RU"/>
          </a:p>
        </p:txBody>
      </p:sp>
      <p:grpSp>
        <p:nvGrpSpPr>
          <p:cNvPr id="9" name="Группа 8"/>
          <p:cNvGrpSpPr/>
          <p:nvPr/>
        </p:nvGrpSpPr>
        <p:grpSpPr>
          <a:xfrm>
            <a:off x="1505575" y="1408112"/>
            <a:ext cx="6231090" cy="5130800"/>
            <a:chOff x="1505575" y="1408112"/>
            <a:chExt cx="6231090" cy="5130800"/>
          </a:xfrm>
        </p:grpSpPr>
        <p:pic>
          <p:nvPicPr>
            <p:cNvPr id="5" name="Рисунок 4"/>
            <p:cNvPicPr>
              <a:picLocks noChangeAspect="1"/>
            </p:cNvPicPr>
            <p:nvPr/>
          </p:nvPicPr>
          <p:blipFill>
            <a:blip r:embed="rId2"/>
            <a:stretch>
              <a:fillRect/>
            </a:stretch>
          </p:blipFill>
          <p:spPr>
            <a:xfrm>
              <a:off x="1505575" y="1408112"/>
              <a:ext cx="6114425" cy="5130800"/>
            </a:xfrm>
            <a:prstGeom prst="rect">
              <a:avLst/>
            </a:prstGeom>
          </p:spPr>
        </p:pic>
        <p:sp>
          <p:nvSpPr>
            <p:cNvPr id="4" name="TextBox 3"/>
            <p:cNvSpPr txBox="1"/>
            <p:nvPr/>
          </p:nvSpPr>
          <p:spPr>
            <a:xfrm>
              <a:off x="5369735" y="1569326"/>
              <a:ext cx="2366930" cy="523220"/>
            </a:xfrm>
            <a:prstGeom prst="rect">
              <a:avLst/>
            </a:prstGeom>
            <a:noFill/>
          </p:spPr>
          <p:txBody>
            <a:bodyPr wrap="none" rtlCol="0">
              <a:spAutoFit/>
            </a:bodyPr>
            <a:lstStyle/>
            <a:p>
              <a:r>
                <a:rPr lang="ru-RU" sz="2800" dirty="0" smtClean="0">
                  <a:solidFill>
                    <a:schemeClr val="bg1"/>
                  </a:solidFill>
                </a:rPr>
                <a:t>аминокислота</a:t>
              </a:r>
              <a:endParaRPr lang="ru-RU" sz="2800" dirty="0">
                <a:solidFill>
                  <a:schemeClr val="bg1"/>
                </a:solidFill>
              </a:endParaRPr>
            </a:p>
          </p:txBody>
        </p:sp>
        <p:sp>
          <p:nvSpPr>
            <p:cNvPr id="6" name="TextBox 5"/>
            <p:cNvSpPr txBox="1"/>
            <p:nvPr/>
          </p:nvSpPr>
          <p:spPr>
            <a:xfrm>
              <a:off x="2114080" y="5502870"/>
              <a:ext cx="1032655" cy="523220"/>
            </a:xfrm>
            <a:prstGeom prst="rect">
              <a:avLst/>
            </a:prstGeom>
            <a:noFill/>
          </p:spPr>
          <p:txBody>
            <a:bodyPr wrap="none" rtlCol="0">
              <a:spAutoFit/>
            </a:bodyPr>
            <a:lstStyle/>
            <a:p>
              <a:r>
                <a:rPr lang="ru-RU" sz="2800" dirty="0" err="1" smtClean="0">
                  <a:solidFill>
                    <a:schemeClr val="bg1"/>
                  </a:solidFill>
                </a:rPr>
                <a:t>мРНК</a:t>
              </a:r>
              <a:endParaRPr lang="ru-RU" sz="2800" dirty="0">
                <a:solidFill>
                  <a:schemeClr val="bg1"/>
                </a:solidFill>
              </a:endParaRPr>
            </a:p>
          </p:txBody>
        </p:sp>
        <p:sp>
          <p:nvSpPr>
            <p:cNvPr id="7" name="TextBox 6"/>
            <p:cNvSpPr txBox="1"/>
            <p:nvPr/>
          </p:nvSpPr>
          <p:spPr>
            <a:xfrm rot="1258833">
              <a:off x="2621822" y="1801044"/>
              <a:ext cx="1086003" cy="523220"/>
            </a:xfrm>
            <a:prstGeom prst="rect">
              <a:avLst/>
            </a:prstGeom>
            <a:noFill/>
          </p:spPr>
          <p:txBody>
            <a:bodyPr wrap="none" rtlCol="0">
              <a:spAutoFit/>
            </a:bodyPr>
            <a:lstStyle/>
            <a:p>
              <a:r>
                <a:rPr lang="ru-RU" sz="2800" dirty="0" smtClean="0">
                  <a:solidFill>
                    <a:schemeClr val="bg1"/>
                  </a:solidFill>
                </a:rPr>
                <a:t>белок</a:t>
              </a:r>
              <a:endParaRPr lang="ru-RU" sz="2800" dirty="0">
                <a:solidFill>
                  <a:schemeClr val="bg1"/>
                </a:solidFill>
              </a:endParaRPr>
            </a:p>
          </p:txBody>
        </p:sp>
        <p:sp>
          <p:nvSpPr>
            <p:cNvPr id="8" name="TextBox 7"/>
            <p:cNvSpPr txBox="1"/>
            <p:nvPr/>
          </p:nvSpPr>
          <p:spPr>
            <a:xfrm>
              <a:off x="6138262" y="2867375"/>
              <a:ext cx="930063" cy="523220"/>
            </a:xfrm>
            <a:prstGeom prst="rect">
              <a:avLst/>
            </a:prstGeom>
            <a:noFill/>
          </p:spPr>
          <p:txBody>
            <a:bodyPr wrap="none" rtlCol="0">
              <a:spAutoFit/>
            </a:bodyPr>
            <a:lstStyle/>
            <a:p>
              <a:r>
                <a:rPr lang="ru-RU" sz="2800" dirty="0" err="1">
                  <a:solidFill>
                    <a:schemeClr val="bg1"/>
                  </a:solidFill>
                </a:rPr>
                <a:t>т</a:t>
              </a:r>
              <a:r>
                <a:rPr lang="ru-RU" sz="2800" dirty="0" err="1" smtClean="0">
                  <a:solidFill>
                    <a:schemeClr val="bg1"/>
                  </a:solidFill>
                </a:rPr>
                <a:t>РНК</a:t>
              </a:r>
              <a:endParaRPr lang="ru-RU" sz="2800" dirty="0">
                <a:solidFill>
                  <a:schemeClr val="bg1"/>
                </a:solidFill>
              </a:endParaRPr>
            </a:p>
          </p:txBody>
        </p:sp>
      </p:grpSp>
    </p:spTree>
    <p:extLst>
      <p:ext uri="{BB962C8B-B14F-4D97-AF65-F5344CB8AC3E}">
        <p14:creationId xmlns:p14="http://schemas.microsoft.com/office/powerpoint/2010/main" val="12958801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23" y="202980"/>
            <a:ext cx="8229600" cy="1728225"/>
          </a:xfrm>
        </p:spPr>
        <p:txBody>
          <a:bodyPr>
            <a:normAutofit fontScale="90000"/>
          </a:bodyPr>
          <a:lstStyle/>
          <a:p>
            <a:pPr algn="l"/>
            <a:r>
              <a:rPr lang="ru-RU" sz="3600" dirty="0" smtClean="0"/>
              <a:t>Ген </a:t>
            </a:r>
            <a:r>
              <a:rPr lang="en-US" sz="3600" dirty="0" smtClean="0"/>
              <a:t>ORF1a </a:t>
            </a:r>
            <a:r>
              <a:rPr lang="ru-RU" sz="3600" dirty="0" smtClean="0"/>
              <a:t>заканчивается стоп-кодоном, как положено. </a:t>
            </a:r>
            <a:br>
              <a:rPr lang="ru-RU" sz="3600" dirty="0" smtClean="0"/>
            </a:br>
            <a:r>
              <a:rPr lang="ru-RU" sz="3600" dirty="0" smtClean="0"/>
              <a:t>Так и транслируется рибосомой человека</a:t>
            </a:r>
            <a:endParaRPr lang="en-US" sz="3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81</a:t>
            </a:fld>
            <a:endParaRPr lang="ru-RU"/>
          </a:p>
        </p:txBody>
      </p:sp>
      <p:grpSp>
        <p:nvGrpSpPr>
          <p:cNvPr id="6" name="Группа 5"/>
          <p:cNvGrpSpPr/>
          <p:nvPr/>
        </p:nvGrpSpPr>
        <p:grpSpPr>
          <a:xfrm>
            <a:off x="309045" y="1931709"/>
            <a:ext cx="7559048" cy="3686274"/>
            <a:chOff x="60952" y="2866053"/>
            <a:chExt cx="7559048" cy="3686274"/>
          </a:xfrm>
        </p:grpSpPr>
        <p:pic>
          <p:nvPicPr>
            <p:cNvPr id="5" name="Рисунок 4"/>
            <p:cNvPicPr>
              <a:picLocks noChangeAspect="1"/>
            </p:cNvPicPr>
            <p:nvPr/>
          </p:nvPicPr>
          <p:blipFill>
            <a:blip r:embed="rId2"/>
            <a:stretch>
              <a:fillRect/>
            </a:stretch>
          </p:blipFill>
          <p:spPr>
            <a:xfrm>
              <a:off x="1352941" y="2866053"/>
              <a:ext cx="6267059" cy="3686274"/>
            </a:xfrm>
            <a:prstGeom prst="rect">
              <a:avLst/>
            </a:prstGeom>
          </p:spPr>
        </p:pic>
        <p:sp>
          <p:nvSpPr>
            <p:cNvPr id="3" name="Выноска 1 2"/>
            <p:cNvSpPr/>
            <p:nvPr/>
          </p:nvSpPr>
          <p:spPr>
            <a:xfrm>
              <a:off x="78615" y="5080415"/>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a:t>
              </a:r>
              <a:endParaRPr lang="en-US" dirty="0"/>
            </a:p>
          </p:txBody>
        </p:sp>
        <p:sp>
          <p:nvSpPr>
            <p:cNvPr id="7" name="Выноска 1 6"/>
            <p:cNvSpPr/>
            <p:nvPr/>
          </p:nvSpPr>
          <p:spPr>
            <a:xfrm>
              <a:off x="60952" y="3979798"/>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ORF1ab</a:t>
              </a:r>
              <a:endParaRPr lang="en-US" dirty="0"/>
            </a:p>
          </p:txBody>
        </p:sp>
      </p:gr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Как же транслируется ген </a:t>
            </a:r>
            <a:r>
              <a:rPr lang="en-US" sz="3600" dirty="0" smtClean="0"/>
              <a:t>ORF1ab</a:t>
            </a:r>
            <a:r>
              <a:rPr lang="ru-RU" sz="3600" dirty="0" smtClean="0"/>
              <a:t>???</a:t>
            </a:r>
            <a:endParaRPr lang="en-US" sz="3600" dirty="0"/>
          </a:p>
        </p:txBody>
      </p:sp>
    </p:spTree>
    <p:extLst>
      <p:ext uri="{BB962C8B-B14F-4D97-AF65-F5344CB8AC3E}">
        <p14:creationId xmlns:p14="http://schemas.microsoft.com/office/powerpoint/2010/main" val="13786449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42"/>
            <a:ext cx="9144000" cy="1708343"/>
          </a:xfrm>
        </p:spPr>
        <p:txBody>
          <a:bodyPr>
            <a:normAutofit fontScale="90000"/>
          </a:bodyPr>
          <a:lstStyle/>
          <a:p>
            <a:pPr algn="l"/>
            <a:r>
              <a:rPr lang="ru-RU" sz="3600" dirty="0" smtClean="0"/>
              <a:t>Не бывает правил без исключений!</a:t>
            </a:r>
            <a:r>
              <a:rPr lang="en-US" sz="3600" dirty="0" smtClean="0"/>
              <a:t/>
            </a:r>
            <a:br>
              <a:rPr lang="en-US" sz="3600" dirty="0" smtClean="0"/>
            </a:br>
            <a:r>
              <a:rPr lang="ru-RU" sz="2700" u="sng" dirty="0" smtClean="0"/>
              <a:t>Программируемый</a:t>
            </a:r>
            <a:r>
              <a:rPr lang="ru-RU" sz="2700" dirty="0" smtClean="0"/>
              <a:t> </a:t>
            </a:r>
            <a:r>
              <a:rPr lang="ru-RU" sz="2700" dirty="0" err="1" smtClean="0"/>
              <a:t>рибосомный</a:t>
            </a:r>
            <a:r>
              <a:rPr lang="ru-RU" sz="2700" dirty="0" smtClean="0"/>
              <a:t> сдвиг. </a:t>
            </a:r>
            <a:br>
              <a:rPr lang="ru-RU" sz="2700" dirty="0" smtClean="0"/>
            </a:br>
            <a:r>
              <a:rPr lang="ru-RU" sz="2700" dirty="0" smtClean="0"/>
              <a:t>Рибосома останавливается из-за шпильки на РНК</a:t>
            </a:r>
            <a:br>
              <a:rPr lang="ru-RU" sz="2700" dirty="0" smtClean="0"/>
            </a:br>
            <a:r>
              <a:rPr lang="ru-RU" sz="2700" dirty="0" smtClean="0"/>
              <a:t> и </a:t>
            </a:r>
            <a:r>
              <a:rPr lang="en-US" sz="2700" dirty="0" smtClean="0"/>
              <a:t>slippery sequence</a:t>
            </a:r>
            <a:r>
              <a:rPr lang="ru-RU" sz="2700" dirty="0" smtClean="0"/>
              <a:t>. Отскакивает на ОДИН нуклеотид(букву).</a:t>
            </a:r>
            <a:r>
              <a:rPr lang="en-US" sz="2700" dirty="0" smtClean="0"/>
              <a:t> </a:t>
            </a:r>
            <a:r>
              <a:rPr lang="ru-RU" sz="2700" dirty="0" smtClean="0"/>
              <a:t>И продолжает синтез белка</a:t>
            </a:r>
            <a:endParaRPr lang="en-US" sz="3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82</a:t>
            </a:fld>
            <a:endParaRPr lang="ru-RU"/>
          </a:p>
        </p:txBody>
      </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AutoShape 4" descr="Image result for frameshif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4" descr="Image result for frameshifting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0" y="2008015"/>
            <a:ext cx="4877435" cy="1870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Image result for frameshifting SARS"/>
          <p:cNvPicPr>
            <a:picLocks noChangeAspect="1" noChangeArrowheads="1"/>
          </p:cNvPicPr>
          <p:nvPr/>
        </p:nvPicPr>
        <p:blipFill rotWithShape="1">
          <a:blip r:embed="rId3">
            <a:extLst>
              <a:ext uri="{28A0092B-C50C-407E-A947-70E740481C1C}">
                <a14:useLocalDpi xmlns:a14="http://schemas.microsoft.com/office/drawing/2010/main" val="0"/>
              </a:ext>
            </a:extLst>
          </a:blip>
          <a:srcRect l="-1" r="43138"/>
          <a:stretch/>
        </p:blipFill>
        <p:spPr bwMode="auto">
          <a:xfrm>
            <a:off x="5455315" y="2030514"/>
            <a:ext cx="3226020" cy="4227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rameshif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815" y="4235505"/>
            <a:ext cx="2512472" cy="2372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08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086295"/>
            <a:ext cx="8229600" cy="1090929"/>
          </a:xfrm>
        </p:spPr>
        <p:txBody>
          <a:bodyPr>
            <a:noAutofit/>
          </a:bodyPr>
          <a:lstStyle/>
          <a:p>
            <a:pPr algn="l"/>
            <a:r>
              <a:rPr lang="ru-RU" sz="2800" dirty="0" smtClean="0"/>
              <a:t>Продукты генов </a:t>
            </a:r>
            <a:r>
              <a:rPr lang="en-US" sz="2800" dirty="0" smtClean="0"/>
              <a:t>ORF1ab </a:t>
            </a:r>
            <a:r>
              <a:rPr lang="ru-RU" sz="2800" dirty="0" smtClean="0"/>
              <a:t>и </a:t>
            </a:r>
            <a:r>
              <a:rPr lang="en-US" sz="2800" dirty="0" smtClean="0"/>
              <a:t>ORF1a</a:t>
            </a:r>
            <a:r>
              <a:rPr lang="ru-RU" sz="2800" dirty="0" smtClean="0"/>
              <a:t> - </a:t>
            </a:r>
            <a:r>
              <a:rPr lang="ru-RU" sz="2800" dirty="0"/>
              <a:t>Большие белки – </a:t>
            </a:r>
            <a:r>
              <a:rPr lang="ru-RU" sz="2800" dirty="0" err="1"/>
              <a:t>полипротеины</a:t>
            </a:r>
            <a:r>
              <a:rPr lang="ru-RU" sz="2800" dirty="0" smtClean="0"/>
              <a:t>. </a:t>
            </a:r>
            <a:r>
              <a:rPr lang="ru-RU" sz="1800" dirty="0" smtClean="0"/>
              <a:t>См. след слайд</a:t>
            </a:r>
            <a:endParaRPr lang="ru-RU" sz="28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83</a:t>
            </a:fld>
            <a:endParaRPr lang="ru-RU"/>
          </a:p>
        </p:txBody>
      </p:sp>
      <p:sp>
        <p:nvSpPr>
          <p:cNvPr id="5" name="TextBox 4"/>
          <p:cNvSpPr txBox="1"/>
          <p:nvPr/>
        </p:nvSpPr>
        <p:spPr>
          <a:xfrm>
            <a:off x="616285" y="2507280"/>
            <a:ext cx="8410695" cy="800219"/>
          </a:xfrm>
          <a:prstGeom prst="rect">
            <a:avLst/>
          </a:prstGeom>
          <a:noFill/>
        </p:spPr>
        <p:txBody>
          <a:bodyPr wrap="square" rtlCol="0">
            <a:spAutoFit/>
          </a:bodyPr>
          <a:lstStyle/>
          <a:p>
            <a:endParaRPr lang="ru-RU" dirty="0"/>
          </a:p>
          <a:p>
            <a:r>
              <a:rPr lang="ru-RU" sz="2800" dirty="0" smtClean="0"/>
              <a:t>Они сами себя разрезают на отдельные белки</a:t>
            </a:r>
            <a:endParaRPr lang="en-US" sz="2800" dirty="0"/>
          </a:p>
        </p:txBody>
      </p:sp>
    </p:spTree>
    <p:extLst>
      <p:ext uri="{BB962C8B-B14F-4D97-AF65-F5344CB8AC3E}">
        <p14:creationId xmlns:p14="http://schemas.microsoft.com/office/powerpoint/2010/main" val="2292506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84</a:t>
            </a:fld>
            <a:endParaRPr lang="ru-RU"/>
          </a:p>
        </p:txBody>
      </p:sp>
      <p:pic>
        <p:nvPicPr>
          <p:cNvPr id="3" name="Picture 10" descr="Image result for polyprotein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5" y="182561"/>
            <a:ext cx="8498806" cy="635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12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2822"/>
          </a:xfrm>
        </p:spPr>
        <p:txBody>
          <a:bodyPr>
            <a:normAutofit fontScale="90000"/>
          </a:bodyPr>
          <a:lstStyle/>
          <a:p>
            <a:r>
              <a:rPr lang="ru-RU" dirty="0" smtClean="0"/>
              <a:t>Функции некоторых ранних белков</a:t>
            </a:r>
            <a:endParaRPr lang="en-US" dirty="0"/>
          </a:p>
        </p:txBody>
      </p:sp>
      <p:graphicFrame>
        <p:nvGraphicFramePr>
          <p:cNvPr id="5" name="Объект 4"/>
          <p:cNvGraphicFramePr>
            <a:graphicFrameLocks noGrp="1"/>
          </p:cNvGraphicFramePr>
          <p:nvPr>
            <p:ph idx="1"/>
            <p:extLst/>
          </p:nvPr>
        </p:nvGraphicFramePr>
        <p:xfrm>
          <a:off x="117020" y="710325"/>
          <a:ext cx="8998020" cy="5752670"/>
        </p:xfrm>
        <a:graphic>
          <a:graphicData uri="http://schemas.openxmlformats.org/drawingml/2006/table">
            <a:tbl>
              <a:tblPr firstRow="1" bandRow="1"/>
              <a:tblGrid>
                <a:gridCol w="1144588">
                  <a:extLst>
                    <a:ext uri="{9D8B030D-6E8A-4147-A177-3AD203B41FA5}">
                      <a16:colId xmlns:a16="http://schemas.microsoft.com/office/drawing/2014/main" val="586344044"/>
                    </a:ext>
                  </a:extLst>
                </a:gridCol>
                <a:gridCol w="1286177">
                  <a:extLst>
                    <a:ext uri="{9D8B030D-6E8A-4147-A177-3AD203B41FA5}">
                      <a16:colId xmlns:a16="http://schemas.microsoft.com/office/drawing/2014/main" val="3636672779"/>
                    </a:ext>
                  </a:extLst>
                </a:gridCol>
                <a:gridCol w="6567255">
                  <a:extLst>
                    <a:ext uri="{9D8B030D-6E8A-4147-A177-3AD203B41FA5}">
                      <a16:colId xmlns:a16="http://schemas.microsoft.com/office/drawing/2014/main" val="493638716"/>
                    </a:ext>
                  </a:extLst>
                </a:gridCol>
              </a:tblGrid>
              <a:tr h="370840">
                <a:tc>
                  <a:txBody>
                    <a:bodyPr/>
                    <a:lstStyle/>
                    <a:p>
                      <a:pPr algn="l" fontAlgn="t"/>
                      <a:r>
                        <a:rPr lang="en-US" sz="2400" b="0" i="0" u="none" strike="noStrike" dirty="0">
                          <a:solidFill>
                            <a:srgbClr val="333333"/>
                          </a:solidFill>
                          <a:effectLst/>
                          <a:latin typeface="Segoe UI" panose="020B0502040204020203" pitchFamily="34" charset="0"/>
                        </a:rPr>
                        <a:t>Name</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Число а/к</a:t>
                      </a:r>
                      <a:endParaRPr lang="en-US" sz="2400" b="0" i="0" u="none" strike="noStrike" dirty="0">
                        <a:solidFill>
                          <a:srgbClr val="333333"/>
                        </a:solidFill>
                        <a:effectLst/>
                        <a:latin typeface="Segoe UI" panose="020B0502040204020203" pitchFamily="34" charset="0"/>
                      </a:endParaRP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зачем нужен</a:t>
                      </a:r>
                    </a:p>
                  </a:txBody>
                  <a:tcPr marL="6350" marR="6350" marT="6350" marB="0"/>
                </a:tc>
                <a:extLst>
                  <a:ext uri="{0D108BD9-81ED-4DB2-BD59-A6C34878D82A}">
                    <a16:rowId xmlns:a16="http://schemas.microsoft.com/office/drawing/2014/main" val="156105552"/>
                  </a:ext>
                </a:extLst>
              </a:tr>
              <a:tr h="675035">
                <a:tc>
                  <a:txBody>
                    <a:bodyPr/>
                    <a:lstStyle/>
                    <a:p>
                      <a:pPr algn="l" fontAlgn="t"/>
                      <a:r>
                        <a:rPr lang="en-US" sz="2400" b="0" i="0" u="none" strike="noStrike" dirty="0">
                          <a:solidFill>
                            <a:srgbClr val="333333"/>
                          </a:solidFill>
                          <a:effectLst/>
                          <a:latin typeface="Segoe UI" panose="020B0502040204020203" pitchFamily="34" charset="0"/>
                        </a:rPr>
                        <a:t>NSP1</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180</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Деградирует некоторые хозяйские РНК</a:t>
                      </a:r>
                    </a:p>
                  </a:txBody>
                  <a:tcPr marL="6350" marR="6350" marT="6350" marB="0"/>
                </a:tc>
                <a:extLst>
                  <a:ext uri="{0D108BD9-81ED-4DB2-BD59-A6C34878D82A}">
                    <a16:rowId xmlns:a16="http://schemas.microsoft.com/office/drawing/2014/main" val="2005713942"/>
                  </a:ext>
                </a:extLst>
              </a:tr>
              <a:tr h="614480">
                <a:tc>
                  <a:txBody>
                    <a:bodyPr/>
                    <a:lstStyle/>
                    <a:p>
                      <a:pPr algn="l" fontAlgn="t"/>
                      <a:r>
                        <a:rPr lang="en-US" sz="2400" b="0" i="0" u="none" strike="noStrike" dirty="0">
                          <a:solidFill>
                            <a:srgbClr val="333333"/>
                          </a:solidFill>
                          <a:effectLst/>
                          <a:latin typeface="Segoe UI" panose="020B0502040204020203" pitchFamily="34" charset="0"/>
                        </a:rPr>
                        <a:t>NSP3a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1945</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Протеиназа, отрезает nsp1, nsp2, nsp3</a:t>
                      </a:r>
                    </a:p>
                  </a:txBody>
                  <a:tcPr marL="6350" marR="6350" marT="6350" marB="0"/>
                </a:tc>
                <a:extLst>
                  <a:ext uri="{0D108BD9-81ED-4DB2-BD59-A6C34878D82A}">
                    <a16:rowId xmlns:a16="http://schemas.microsoft.com/office/drawing/2014/main" val="132863008"/>
                  </a:ext>
                </a:extLst>
              </a:tr>
              <a:tr h="614480">
                <a:tc>
                  <a:txBody>
                    <a:bodyPr/>
                    <a:lstStyle/>
                    <a:p>
                      <a:pPr algn="l" fontAlgn="t"/>
                      <a:r>
                        <a:rPr lang="en-US" sz="2400" b="0" i="0" u="none" strike="noStrike" dirty="0">
                          <a:solidFill>
                            <a:srgbClr val="333333"/>
                          </a:solidFill>
                          <a:effectLst/>
                          <a:latin typeface="Segoe UI" panose="020B0502040204020203" pitchFamily="34" charset="0"/>
                        </a:rPr>
                        <a:t>NSP5a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306</a:t>
                      </a:r>
                    </a:p>
                  </a:txBody>
                  <a:tcPr marL="6350" marR="6350" marT="6350" marB="0"/>
                </a:tc>
                <a:tc>
                  <a:txBody>
                    <a:bodyPr/>
                    <a:lstStyle/>
                    <a:p>
                      <a:pPr algn="l" fontAlgn="t"/>
                      <a:r>
                        <a:rPr lang="ru-RU" sz="2400" b="0" i="0" u="none" strike="noStrike" dirty="0" err="1">
                          <a:solidFill>
                            <a:srgbClr val="333333"/>
                          </a:solidFill>
                          <a:effectLst/>
                          <a:latin typeface="Segoe UI" panose="020B0502040204020203" pitchFamily="34" charset="0"/>
                        </a:rPr>
                        <a:t>Протеиназа</a:t>
                      </a:r>
                      <a:r>
                        <a:rPr lang="ru-RU" sz="2400" b="0" i="0" u="none" strike="noStrike" dirty="0">
                          <a:solidFill>
                            <a:srgbClr val="333333"/>
                          </a:solidFill>
                          <a:effectLst/>
                          <a:latin typeface="Segoe UI" panose="020B0502040204020203" pitchFamily="34" charset="0"/>
                        </a:rPr>
                        <a:t>, режет </a:t>
                      </a:r>
                      <a:r>
                        <a:rPr lang="ru-RU" sz="2400" b="0" i="0" u="none" strike="noStrike" dirty="0" err="1">
                          <a:solidFill>
                            <a:srgbClr val="333333"/>
                          </a:solidFill>
                          <a:effectLst/>
                          <a:latin typeface="Segoe UI" panose="020B0502040204020203" pitchFamily="34" charset="0"/>
                        </a:rPr>
                        <a:t>полипротеин</a:t>
                      </a:r>
                      <a:r>
                        <a:rPr lang="ru-RU" sz="2400" b="0" i="0" u="none" strike="noStrike" dirty="0">
                          <a:solidFill>
                            <a:srgbClr val="333333"/>
                          </a:solidFill>
                          <a:effectLst/>
                          <a:latin typeface="Segoe UI" panose="020B0502040204020203" pitchFamily="34" charset="0"/>
                        </a:rPr>
                        <a:t> в 11 местах</a:t>
                      </a:r>
                    </a:p>
                  </a:txBody>
                  <a:tcPr marL="6350" marR="6350" marT="6350" marB="0"/>
                </a:tc>
                <a:extLst>
                  <a:ext uri="{0D108BD9-81ED-4DB2-BD59-A6C34878D82A}">
                    <a16:rowId xmlns:a16="http://schemas.microsoft.com/office/drawing/2014/main" val="4170608004"/>
                  </a:ext>
                </a:extLst>
              </a:tr>
              <a:tr h="537670">
                <a:tc>
                  <a:txBody>
                    <a:bodyPr/>
                    <a:lstStyle/>
                    <a:p>
                      <a:pPr algn="l" fontAlgn="t"/>
                      <a:r>
                        <a:rPr lang="en-US" sz="2400" b="0" i="0" u="none" strike="noStrike" dirty="0">
                          <a:solidFill>
                            <a:srgbClr val="333333"/>
                          </a:solidFill>
                          <a:effectLst/>
                          <a:latin typeface="Segoe UI" panose="020B0502040204020203" pitchFamily="34" charset="0"/>
                        </a:rPr>
                        <a:t>NSP8</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198</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Помогает </a:t>
                      </a:r>
                      <a:r>
                        <a:rPr lang="ru-RU" sz="2400" b="0" i="0" u="none" strike="noStrike" dirty="0">
                          <a:solidFill>
                            <a:srgbClr val="333333"/>
                          </a:solidFill>
                          <a:effectLst/>
                          <a:latin typeface="Segoe UI" panose="020B0502040204020203" pitchFamily="34" charset="0"/>
                        </a:rPr>
                        <a:t>при репликации РНК</a:t>
                      </a:r>
                    </a:p>
                  </a:txBody>
                  <a:tcPr marL="6350" marR="6350" marT="6350" marB="0"/>
                </a:tc>
                <a:extLst>
                  <a:ext uri="{0D108BD9-81ED-4DB2-BD59-A6C34878D82A}">
                    <a16:rowId xmlns:a16="http://schemas.microsoft.com/office/drawing/2014/main" val="1614632222"/>
                  </a:ext>
                </a:extLst>
              </a:tr>
              <a:tr h="537670">
                <a:tc>
                  <a:txBody>
                    <a:bodyPr/>
                    <a:lstStyle/>
                    <a:p>
                      <a:pPr algn="l" fontAlgn="t"/>
                      <a:r>
                        <a:rPr lang="en-US" sz="2400" b="0" i="0" u="none" strike="noStrike" dirty="0">
                          <a:solidFill>
                            <a:srgbClr val="333333"/>
                          </a:solidFill>
                          <a:effectLst/>
                          <a:latin typeface="Segoe UI" panose="020B0502040204020203" pitchFamily="34" charset="0"/>
                        </a:rPr>
                        <a:t>NSP12a</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932</a:t>
                      </a:r>
                    </a:p>
                  </a:txBody>
                  <a:tcPr marL="6350" marR="6350" marT="6350" marB="0"/>
                </a:tc>
                <a:tc>
                  <a:txBody>
                    <a:bodyPr/>
                    <a:lstStyle/>
                    <a:p>
                      <a:pPr algn="l" fontAlgn="t"/>
                      <a:r>
                        <a:rPr lang="ru-RU" sz="2400" b="0" i="0" u="none" strike="noStrike" smtClean="0">
                          <a:solidFill>
                            <a:srgbClr val="333333"/>
                          </a:solidFill>
                          <a:effectLst/>
                          <a:latin typeface="Segoe UI" panose="020B0502040204020203" pitchFamily="34" charset="0"/>
                        </a:rPr>
                        <a:t>Полимераза</a:t>
                      </a:r>
                      <a:r>
                        <a:rPr lang="ru-RU" sz="2400" b="0" i="0" u="none" strike="noStrike" baseline="0" smtClean="0">
                          <a:solidFill>
                            <a:srgbClr val="333333"/>
                          </a:solidFill>
                          <a:effectLst/>
                          <a:latin typeface="Segoe UI" panose="020B0502040204020203" pitchFamily="34" charset="0"/>
                        </a:rPr>
                        <a:t> – по РНК делает комплементарную РНК (</a:t>
                      </a:r>
                      <a:r>
                        <a:rPr lang="en-US" sz="2400" b="0" i="0" u="none" strike="noStrike" smtClean="0">
                          <a:solidFill>
                            <a:srgbClr val="333333"/>
                          </a:solidFill>
                          <a:effectLst/>
                          <a:latin typeface="Segoe UI" panose="020B0502040204020203" pitchFamily="34" charset="0"/>
                        </a:rPr>
                        <a:t>RDRp</a:t>
                      </a:r>
                      <a:r>
                        <a:rPr lang="ru-RU" sz="2400" b="0" i="0" u="none" strike="noStrike" smtClean="0">
                          <a:solidFill>
                            <a:srgbClr val="333333"/>
                          </a:solidFill>
                          <a:effectLst/>
                          <a:latin typeface="Segoe UI" panose="020B0502040204020203" pitchFamily="34" charset="0"/>
                        </a:rPr>
                        <a:t>)</a:t>
                      </a:r>
                      <a:endParaRPr lang="en-US"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val="2220057891"/>
                  </a:ext>
                </a:extLst>
              </a:tr>
              <a:tr h="567900">
                <a:tc>
                  <a:txBody>
                    <a:bodyPr/>
                    <a:lstStyle/>
                    <a:p>
                      <a:pPr algn="l" fontAlgn="t"/>
                      <a:r>
                        <a:rPr lang="en-US" sz="2400" b="0" i="0" u="none" strike="noStrike" dirty="0">
                          <a:solidFill>
                            <a:srgbClr val="333333"/>
                          </a:solidFill>
                          <a:effectLst/>
                          <a:latin typeface="Segoe UI" panose="020B0502040204020203" pitchFamily="34" charset="0"/>
                        </a:rPr>
                        <a:t>NSP13</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601</a:t>
                      </a:r>
                    </a:p>
                  </a:txBody>
                  <a:tcPr marL="6350" marR="6350" marT="6350" marB="0"/>
                </a:tc>
                <a:tc>
                  <a:txBody>
                    <a:bodyPr/>
                    <a:lstStyle/>
                    <a:p>
                      <a:pPr algn="l" fontAlgn="t"/>
                      <a:r>
                        <a:rPr lang="ru-RU" sz="2400" b="0" i="0" u="none" strike="noStrike" dirty="0" err="1" smtClean="0">
                          <a:solidFill>
                            <a:srgbClr val="333333"/>
                          </a:solidFill>
                          <a:effectLst/>
                          <a:latin typeface="Segoe UI" panose="020B0502040204020203" pitchFamily="34" charset="0"/>
                        </a:rPr>
                        <a:t>Хеликаза</a:t>
                      </a:r>
                      <a:r>
                        <a:rPr lang="ru-RU" sz="2400" b="0" i="0" u="none" strike="noStrike" dirty="0" smtClean="0">
                          <a:solidFill>
                            <a:srgbClr val="333333"/>
                          </a:solidFill>
                          <a:effectLst/>
                          <a:latin typeface="Segoe UI" panose="020B0502040204020203" pitchFamily="34" charset="0"/>
                        </a:rPr>
                        <a:t> (расплетает</a:t>
                      </a:r>
                      <a:r>
                        <a:rPr lang="ru-RU" sz="2400" b="0" i="0" u="none" strike="noStrike" baseline="0" dirty="0" smtClean="0">
                          <a:solidFill>
                            <a:srgbClr val="333333"/>
                          </a:solidFill>
                          <a:effectLst/>
                          <a:latin typeface="Segoe UI" panose="020B0502040204020203" pitchFamily="34" charset="0"/>
                        </a:rPr>
                        <a:t> двойную спираль РНК)</a:t>
                      </a:r>
                      <a:endParaRPr lang="ru-RU"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val="1624247081"/>
                  </a:ext>
                </a:extLst>
              </a:tr>
              <a:tr h="669865">
                <a:tc>
                  <a:txBody>
                    <a:bodyPr/>
                    <a:lstStyle/>
                    <a:p>
                      <a:pPr algn="l" fontAlgn="t"/>
                      <a:r>
                        <a:rPr lang="en-US" sz="2400" b="0" i="0" u="none" strike="noStrike" dirty="0">
                          <a:solidFill>
                            <a:srgbClr val="333333"/>
                          </a:solidFill>
                          <a:effectLst/>
                          <a:latin typeface="Segoe UI" panose="020B0502040204020203" pitchFamily="34" charset="0"/>
                        </a:rPr>
                        <a:t>NSP14</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527</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Присоединяет </a:t>
                      </a:r>
                      <a:r>
                        <a:rPr lang="en-US" sz="2400" b="0" i="0" u="none" strike="noStrike" dirty="0">
                          <a:solidFill>
                            <a:srgbClr val="333333"/>
                          </a:solidFill>
                          <a:effectLst/>
                          <a:latin typeface="Segoe UI" panose="020B0502040204020203" pitchFamily="34" charset="0"/>
                        </a:rPr>
                        <a:t>cap </a:t>
                      </a:r>
                      <a:r>
                        <a:rPr lang="ru-RU" sz="2400" b="0" i="0" u="none" strike="noStrike" dirty="0">
                          <a:solidFill>
                            <a:srgbClr val="333333"/>
                          </a:solidFill>
                          <a:effectLst/>
                          <a:latin typeface="Segoe UI" panose="020B0502040204020203" pitchFamily="34" charset="0"/>
                        </a:rPr>
                        <a:t>к РНК</a:t>
                      </a:r>
                    </a:p>
                  </a:txBody>
                  <a:tcPr marL="6350" marR="6350" marT="6350" marB="0"/>
                </a:tc>
                <a:extLst>
                  <a:ext uri="{0D108BD9-81ED-4DB2-BD59-A6C34878D82A}">
                    <a16:rowId xmlns:a16="http://schemas.microsoft.com/office/drawing/2014/main" val="3366935912"/>
                  </a:ext>
                </a:extLst>
              </a:tr>
              <a:tr h="597500">
                <a:tc>
                  <a:txBody>
                    <a:bodyPr/>
                    <a:lstStyle/>
                    <a:p>
                      <a:pPr algn="l" fontAlgn="t"/>
                      <a:r>
                        <a:rPr lang="en-US" sz="2400" b="0" i="0" u="none" strike="noStrike">
                          <a:solidFill>
                            <a:srgbClr val="333333"/>
                          </a:solidFill>
                          <a:effectLst/>
                          <a:latin typeface="Segoe UI" panose="020B0502040204020203" pitchFamily="34" charset="0"/>
                        </a:rPr>
                        <a:t>NSP15a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346</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Уклонение от защиты хозяйских клеток</a:t>
                      </a:r>
                    </a:p>
                  </a:txBody>
                  <a:tcPr marL="6350" marR="6350" marT="6350" marB="0"/>
                </a:tc>
                <a:extLst>
                  <a:ext uri="{0D108BD9-81ED-4DB2-BD59-A6C34878D82A}">
                    <a16:rowId xmlns:a16="http://schemas.microsoft.com/office/drawing/2014/main" val="2172923282"/>
                  </a:ext>
                </a:extLst>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85</a:t>
            </a:fld>
            <a:endParaRPr lang="ru-RU"/>
          </a:p>
        </p:txBody>
      </p:sp>
      <p:sp>
        <p:nvSpPr>
          <p:cNvPr id="6" name="Прямоугольник 5"/>
          <p:cNvSpPr/>
          <p:nvPr/>
        </p:nvSpPr>
        <p:spPr>
          <a:xfrm>
            <a:off x="1230765" y="6462995"/>
            <a:ext cx="4572000" cy="369332"/>
          </a:xfrm>
          <a:prstGeom prst="rect">
            <a:avLst/>
          </a:prstGeom>
        </p:spPr>
        <p:txBody>
          <a:bodyPr>
            <a:spAutoFit/>
          </a:bodyPr>
          <a:lstStyle/>
          <a:p>
            <a:r>
              <a:rPr lang="en-US" dirty="0">
                <a:solidFill>
                  <a:srgbClr val="333333"/>
                </a:solidFill>
                <a:latin typeface="-apple-system"/>
              </a:rPr>
              <a:t>Yoshimoto, </a:t>
            </a:r>
            <a:r>
              <a:rPr lang="en-US" i="1" dirty="0" smtClean="0">
                <a:solidFill>
                  <a:srgbClr val="333333"/>
                </a:solidFill>
                <a:latin typeface="-apple-system"/>
              </a:rPr>
              <a:t>Protein </a:t>
            </a:r>
            <a:r>
              <a:rPr lang="en-US" i="1" dirty="0">
                <a:solidFill>
                  <a:srgbClr val="333333"/>
                </a:solidFill>
                <a:latin typeface="-apple-system"/>
              </a:rPr>
              <a:t>J</a:t>
            </a:r>
            <a:r>
              <a:rPr lang="en-US" dirty="0">
                <a:solidFill>
                  <a:srgbClr val="333333"/>
                </a:solidFill>
                <a:latin typeface="-apple-system"/>
              </a:rPr>
              <a:t> </a:t>
            </a:r>
            <a:r>
              <a:rPr lang="en-US" b="1" dirty="0">
                <a:solidFill>
                  <a:srgbClr val="333333"/>
                </a:solidFill>
                <a:latin typeface="-apple-system"/>
              </a:rPr>
              <a:t>39, </a:t>
            </a:r>
            <a:r>
              <a:rPr lang="en-US" dirty="0">
                <a:solidFill>
                  <a:srgbClr val="333333"/>
                </a:solidFill>
                <a:latin typeface="-apple-system"/>
              </a:rPr>
              <a:t>198–216 (2020).</a:t>
            </a:r>
            <a:endParaRPr lang="ru-RU" dirty="0"/>
          </a:p>
        </p:txBody>
      </p:sp>
    </p:spTree>
    <p:extLst>
      <p:ext uri="{BB962C8B-B14F-4D97-AF65-F5344CB8AC3E}">
        <p14:creationId xmlns:p14="http://schemas.microsoft.com/office/powerpoint/2010/main" val="10976527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710" y="2247899"/>
            <a:ext cx="8229600" cy="3523806"/>
          </a:xfrm>
        </p:spPr>
        <p:txBody>
          <a:bodyPr>
            <a:normAutofit/>
          </a:bodyPr>
          <a:lstStyle/>
          <a:p>
            <a:pPr algn="l"/>
            <a:r>
              <a:rPr lang="ru-RU" sz="3600" dirty="0" smtClean="0"/>
              <a:t>Как транслируются поздние белки?</a:t>
            </a:r>
            <a:r>
              <a:rPr lang="en-US" sz="3600" dirty="0" smtClean="0"/>
              <a:t/>
            </a:r>
            <a:br>
              <a:rPr lang="en-US" sz="3600" dirty="0" smtClean="0"/>
            </a:br>
            <a:r>
              <a:rPr lang="en-US" sz="3600" dirty="0" smtClean="0"/>
              <a:t/>
            </a:r>
            <a:br>
              <a:rPr lang="en-US" sz="3600" dirty="0" smtClean="0"/>
            </a:br>
            <a:r>
              <a:rPr lang="ru-RU" sz="2700" dirty="0" smtClean="0"/>
              <a:t>Среди поздних генов все белки составляющие вирион, который существует пока вирус вне хозяина.</a:t>
            </a:r>
            <a:br>
              <a:rPr lang="ru-RU" sz="2700" dirty="0" smtClean="0"/>
            </a:br>
            <a:r>
              <a:rPr lang="ru-RU" sz="2700" dirty="0" smtClean="0"/>
              <a:t>Оно и понятно – вирион собирается в конце заражения, когда есть много РНК – геномов и пора выходить из клетки.</a:t>
            </a:r>
            <a:endParaRPr lang="en-US" sz="27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86</a:t>
            </a:fld>
            <a:endParaRPr lang="ru-RU"/>
          </a:p>
        </p:txBody>
      </p:sp>
    </p:spTree>
    <p:extLst>
      <p:ext uri="{BB962C8B-B14F-4D97-AF65-F5344CB8AC3E}">
        <p14:creationId xmlns:p14="http://schemas.microsoft.com/office/powerpoint/2010/main" val="21587788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5215"/>
            <a:ext cx="9143999" cy="1208219"/>
          </a:xfrm>
        </p:spPr>
        <p:txBody>
          <a:bodyPr>
            <a:normAutofit fontScale="90000"/>
          </a:bodyPr>
          <a:lstStyle/>
          <a:p>
            <a:r>
              <a:rPr lang="ru-RU" dirty="0" err="1" smtClean="0"/>
              <a:t>Коронавирус</a:t>
            </a:r>
            <a:r>
              <a:rPr lang="ru-RU" dirty="0" smtClean="0"/>
              <a:t> вирус: </a:t>
            </a:r>
            <a:r>
              <a:rPr lang="ru-RU" dirty="0" smtClean="0">
                <a:solidFill>
                  <a:srgbClr val="C00000"/>
                </a:solidFill>
              </a:rPr>
              <a:t>белки</a:t>
            </a:r>
            <a:r>
              <a:rPr lang="en-US" sz="3600" dirty="0" smtClean="0"/>
              <a:t/>
            </a:r>
            <a:br>
              <a:rPr lang="en-US" sz="3600" dirty="0" smtClean="0"/>
            </a:br>
            <a:r>
              <a:rPr lang="ru-RU" sz="3100" dirty="0" smtClean="0"/>
              <a:t>Схема вириона, существующего между заражениями </a:t>
            </a:r>
            <a:endParaRPr lang="en-US" sz="31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87</a:t>
            </a:fld>
            <a:endParaRPr lang="ru-RU"/>
          </a:p>
        </p:txBody>
      </p:sp>
      <p:pic>
        <p:nvPicPr>
          <p:cNvPr id="5" name="Рисунок 4"/>
          <p:cNvPicPr>
            <a:picLocks noChangeAspect="1"/>
          </p:cNvPicPr>
          <p:nvPr/>
        </p:nvPicPr>
        <p:blipFill rotWithShape="1">
          <a:blip r:embed="rId2"/>
          <a:srcRect l="-2" t="7831" r="4433" b="6929"/>
          <a:stretch/>
        </p:blipFill>
        <p:spPr>
          <a:xfrm>
            <a:off x="193830" y="1394735"/>
            <a:ext cx="6480000" cy="4428000"/>
          </a:xfrm>
          <a:prstGeom prst="rect">
            <a:avLst/>
          </a:prstGeom>
        </p:spPr>
      </p:pic>
      <p:sp>
        <p:nvSpPr>
          <p:cNvPr id="29" name="Прямоугольник 28"/>
          <p:cNvSpPr/>
          <p:nvPr/>
        </p:nvSpPr>
        <p:spPr>
          <a:xfrm>
            <a:off x="336980" y="6084556"/>
            <a:ext cx="8613705" cy="646331"/>
          </a:xfrm>
          <a:prstGeom prst="rect">
            <a:avLst/>
          </a:prstGeom>
        </p:spPr>
        <p:txBody>
          <a:bodyPr wrap="none">
            <a:spAutoFit/>
          </a:bodyPr>
          <a:lstStyle/>
          <a:p>
            <a:r>
              <a:rPr lang="en-US" dirty="0"/>
              <a:t>Xu J, et al. Antibodies and vaccines against Middle East respiratory syndrome coronavirus. </a:t>
            </a:r>
            <a:endParaRPr lang="en-US" dirty="0" smtClean="0"/>
          </a:p>
          <a:p>
            <a:r>
              <a:rPr lang="en-US" dirty="0" err="1" smtClean="0"/>
              <a:t>Emerg</a:t>
            </a:r>
            <a:r>
              <a:rPr lang="en-US" dirty="0" smtClean="0"/>
              <a:t> </a:t>
            </a:r>
            <a:r>
              <a:rPr lang="en-US" dirty="0"/>
              <a:t>Microbes Infect 2019, Review</a:t>
            </a:r>
            <a:r>
              <a:rPr lang="en-US" dirty="0" smtClean="0"/>
              <a:t>.           MERS-</a:t>
            </a:r>
            <a:r>
              <a:rPr lang="en-US" dirty="0" err="1" smtClean="0"/>
              <a:t>CoV</a:t>
            </a:r>
            <a:endParaRPr lang="en-US" dirty="0"/>
          </a:p>
        </p:txBody>
      </p:sp>
      <p:sp>
        <p:nvSpPr>
          <p:cNvPr id="30" name="TextBox 29"/>
          <p:cNvSpPr txBox="1"/>
          <p:nvPr/>
        </p:nvSpPr>
        <p:spPr>
          <a:xfrm>
            <a:off x="6442773" y="1323434"/>
            <a:ext cx="2518382" cy="3970318"/>
          </a:xfrm>
          <a:prstGeom prst="rect">
            <a:avLst/>
          </a:prstGeom>
          <a:noFill/>
        </p:spPr>
        <p:txBody>
          <a:bodyPr wrap="none" rtlCol="0">
            <a:spAutoFit/>
          </a:bodyPr>
          <a:lstStyle/>
          <a:p>
            <a:r>
              <a:rPr lang="ru-RU" sz="2800" dirty="0" smtClean="0"/>
              <a:t>Четыре белка:</a:t>
            </a:r>
          </a:p>
          <a:p>
            <a:r>
              <a:rPr lang="en-US" sz="2800" dirty="0" smtClean="0"/>
              <a:t>S, M, E, N</a:t>
            </a:r>
            <a:endParaRPr lang="ru-RU" sz="2800" dirty="0" smtClean="0"/>
          </a:p>
          <a:p>
            <a:r>
              <a:rPr lang="ru-RU" sz="2800" dirty="0" smtClean="0"/>
              <a:t>и РНК</a:t>
            </a:r>
          </a:p>
          <a:p>
            <a:r>
              <a:rPr lang="ru-RU" sz="2800" dirty="0" smtClean="0"/>
              <a:t>оставляют </a:t>
            </a:r>
          </a:p>
          <a:p>
            <a:r>
              <a:rPr lang="ru-RU" sz="2800" dirty="0"/>
              <a:t>в</a:t>
            </a:r>
            <a:r>
              <a:rPr lang="ru-RU" sz="2800" dirty="0" smtClean="0"/>
              <a:t>ирион</a:t>
            </a:r>
          </a:p>
          <a:p>
            <a:endParaRPr lang="ru-RU" sz="2800" dirty="0"/>
          </a:p>
          <a:p>
            <a:endParaRPr lang="ru-RU" sz="2800" dirty="0" smtClean="0"/>
          </a:p>
          <a:p>
            <a:r>
              <a:rPr lang="ru-RU" sz="2800" dirty="0" smtClean="0"/>
              <a:t>РНК облеплена</a:t>
            </a:r>
          </a:p>
          <a:p>
            <a:r>
              <a:rPr lang="ru-RU" sz="2800" dirty="0" smtClean="0"/>
              <a:t>белками </a:t>
            </a:r>
            <a:r>
              <a:rPr lang="en-US" sz="2800" dirty="0" smtClean="0"/>
              <a:t>N</a:t>
            </a:r>
            <a:endParaRPr lang="ru-RU" sz="2800" dirty="0"/>
          </a:p>
        </p:txBody>
      </p:sp>
    </p:spTree>
    <p:extLst>
      <p:ext uri="{BB962C8B-B14F-4D97-AF65-F5344CB8AC3E}">
        <p14:creationId xmlns:p14="http://schemas.microsoft.com/office/powerpoint/2010/main" val="1866345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484" y="87765"/>
            <a:ext cx="8229600" cy="542822"/>
          </a:xfrm>
        </p:spPr>
        <p:txBody>
          <a:bodyPr>
            <a:normAutofit fontScale="90000"/>
          </a:bodyPr>
          <a:lstStyle/>
          <a:p>
            <a:r>
              <a:rPr lang="ru-RU" dirty="0" smtClean="0"/>
              <a:t>Функции белков</a:t>
            </a:r>
            <a:endParaRPr lang="en-US" dirty="0"/>
          </a:p>
        </p:txBody>
      </p:sp>
      <p:sp>
        <p:nvSpPr>
          <p:cNvPr id="3" name="Объект 2"/>
          <p:cNvSpPr>
            <a:spLocks noGrp="1"/>
          </p:cNvSpPr>
          <p:nvPr>
            <p:ph idx="1"/>
          </p:nvPr>
        </p:nvSpPr>
        <p:spPr>
          <a:xfrm>
            <a:off x="457200" y="817461"/>
            <a:ext cx="8229600" cy="5904014"/>
          </a:xfrm>
        </p:spPr>
        <p:txBody>
          <a:bodyPr>
            <a:normAutofit fontScale="25000" lnSpcReduction="20000"/>
          </a:bodyPr>
          <a:lstStyle/>
          <a:p>
            <a:r>
              <a:rPr lang="en-US" sz="11200" dirty="0" smtClean="0">
                <a:solidFill>
                  <a:srgbClr val="C00000"/>
                </a:solidFill>
              </a:rPr>
              <a:t>M </a:t>
            </a:r>
            <a:r>
              <a:rPr lang="ru-RU" sz="11200" dirty="0" smtClean="0">
                <a:solidFill>
                  <a:srgbClr val="C00000"/>
                </a:solidFill>
              </a:rPr>
              <a:t>белок</a:t>
            </a:r>
            <a:r>
              <a:rPr lang="ru-RU" sz="11200" dirty="0" smtClean="0">
                <a:solidFill>
                  <a:srgbClr val="7030A0"/>
                </a:solidFill>
              </a:rPr>
              <a:t> </a:t>
            </a:r>
            <a:r>
              <a:rPr lang="ru-RU" sz="11200" dirty="0" smtClean="0"/>
              <a:t>составляет оболочку (</a:t>
            </a:r>
            <a:r>
              <a:rPr lang="ru-RU" sz="11200" dirty="0" err="1" smtClean="0">
                <a:solidFill>
                  <a:srgbClr val="C00000"/>
                </a:solidFill>
              </a:rPr>
              <a:t>капсид</a:t>
            </a:r>
            <a:r>
              <a:rPr lang="ru-RU" sz="11200" dirty="0" smtClean="0"/>
              <a:t>) вириона, вместе с липидной мембраной (желтая)</a:t>
            </a:r>
            <a:br>
              <a:rPr lang="ru-RU" sz="11200" dirty="0" smtClean="0"/>
            </a:br>
            <a:endParaRPr lang="ru-RU" sz="11200" dirty="0" smtClean="0"/>
          </a:p>
          <a:p>
            <a:r>
              <a:rPr lang="en-US" sz="11200" dirty="0" smtClean="0">
                <a:solidFill>
                  <a:srgbClr val="C00000"/>
                </a:solidFill>
              </a:rPr>
              <a:t>E </a:t>
            </a:r>
            <a:r>
              <a:rPr lang="ru-RU" sz="11200" dirty="0" smtClean="0">
                <a:solidFill>
                  <a:srgbClr val="C00000"/>
                </a:solidFill>
              </a:rPr>
              <a:t>белок </a:t>
            </a:r>
            <a:r>
              <a:rPr lang="ru-RU" sz="11200" dirty="0" smtClean="0"/>
              <a:t>нужен </a:t>
            </a:r>
            <a:r>
              <a:rPr lang="ru-RU" sz="11200" dirty="0" smtClean="0">
                <a:solidFill>
                  <a:srgbClr val="C00000"/>
                </a:solidFill>
              </a:rPr>
              <a:t>для правильной кривизны </a:t>
            </a:r>
            <a:r>
              <a:rPr lang="ru-RU" sz="11200" dirty="0" err="1" smtClean="0">
                <a:solidFill>
                  <a:srgbClr val="C00000"/>
                </a:solidFill>
              </a:rPr>
              <a:t>капсида</a:t>
            </a:r>
            <a:r>
              <a:rPr lang="ru-RU" sz="11200" dirty="0" smtClean="0"/>
              <a:t>. </a:t>
            </a:r>
            <a:r>
              <a:rPr lang="en-US" sz="11200" dirty="0" smtClean="0"/>
              <a:t>2</a:t>
            </a:r>
            <a:r>
              <a:rPr lang="ru-RU" sz="11200" dirty="0" smtClean="0"/>
              <a:t>я функция - в хозяйской клетке. </a:t>
            </a:r>
            <a:r>
              <a:rPr lang="ru-RU" sz="8000" dirty="0" err="1" smtClean="0"/>
              <a:t>Пентамер</a:t>
            </a:r>
            <a:r>
              <a:rPr lang="ru-RU" sz="8000" dirty="0" smtClean="0"/>
              <a:t> </a:t>
            </a:r>
            <a:r>
              <a:rPr lang="en-US" sz="8000" dirty="0" smtClean="0"/>
              <a:t>E </a:t>
            </a:r>
            <a:r>
              <a:rPr lang="ru-RU" sz="8000" dirty="0" smtClean="0"/>
              <a:t>является ионным каналом в мембране органеллы </a:t>
            </a:r>
            <a:r>
              <a:rPr lang="en-US" sz="8000" dirty="0" smtClean="0"/>
              <a:t>ERGIC</a:t>
            </a:r>
            <a:r>
              <a:rPr lang="ru-RU" sz="8000" baseline="30000" dirty="0" smtClean="0"/>
              <a:t>1)</a:t>
            </a:r>
            <a:r>
              <a:rPr lang="ru-RU" sz="8000" dirty="0" smtClean="0"/>
              <a:t> </a:t>
            </a:r>
            <a:r>
              <a:rPr lang="en-US" sz="8000" dirty="0" smtClean="0"/>
              <a:t/>
            </a:r>
            <a:br>
              <a:rPr lang="en-US" sz="8000" dirty="0" smtClean="0"/>
            </a:br>
            <a:r>
              <a:rPr lang="ru-RU" sz="11200" dirty="0" err="1" smtClean="0"/>
              <a:t>Коронавирусы</a:t>
            </a:r>
            <a:r>
              <a:rPr lang="ru-RU" sz="11200" dirty="0" smtClean="0"/>
              <a:t>, лишенные </a:t>
            </a:r>
            <a:r>
              <a:rPr lang="en-US" sz="11200" dirty="0" smtClean="0"/>
              <a:t>E</a:t>
            </a:r>
            <a:r>
              <a:rPr lang="ru-RU" sz="11200" dirty="0" smtClean="0"/>
              <a:t>, могут размножаться, хотя и менее патогенны</a:t>
            </a:r>
            <a:br>
              <a:rPr lang="ru-RU" sz="11200" dirty="0" smtClean="0"/>
            </a:br>
            <a:endParaRPr lang="ru-RU" sz="11200" dirty="0" smtClean="0"/>
          </a:p>
          <a:p>
            <a:r>
              <a:rPr lang="en-US" sz="11200" dirty="0" smtClean="0">
                <a:solidFill>
                  <a:srgbClr val="C00000"/>
                </a:solidFill>
              </a:rPr>
              <a:t>N </a:t>
            </a:r>
            <a:r>
              <a:rPr lang="ru-RU" sz="11200" dirty="0" smtClean="0">
                <a:solidFill>
                  <a:srgbClr val="C00000"/>
                </a:solidFill>
              </a:rPr>
              <a:t>белок </a:t>
            </a:r>
            <a:r>
              <a:rPr lang="ru-RU" sz="11200" dirty="0" smtClean="0"/>
              <a:t>облепляет РНК </a:t>
            </a:r>
            <a:r>
              <a:rPr lang="ru-RU" sz="11200" dirty="0"/>
              <a:t>в </a:t>
            </a:r>
            <a:r>
              <a:rPr lang="ru-RU" sz="11200" dirty="0" err="1"/>
              <a:t>конформации</a:t>
            </a:r>
            <a:r>
              <a:rPr lang="ru-RU" sz="11200" dirty="0"/>
              <a:t> </a:t>
            </a:r>
            <a:r>
              <a:rPr lang="ru-RU" sz="11200" b="1" dirty="0">
                <a:solidFill>
                  <a:srgbClr val="C00000"/>
                </a:solidFill>
              </a:rPr>
              <a:t>бусы на </a:t>
            </a:r>
            <a:r>
              <a:rPr lang="ru-RU" sz="11200" b="1" dirty="0" smtClean="0">
                <a:solidFill>
                  <a:srgbClr val="C00000"/>
                </a:solidFill>
              </a:rPr>
              <a:t>струне</a:t>
            </a:r>
            <a:r>
              <a:rPr lang="en-US" sz="11200" dirty="0"/>
              <a:t> </a:t>
            </a:r>
            <a:r>
              <a:rPr lang="ru-RU" sz="11200" dirty="0" smtClean="0"/>
              <a:t>для сохранности генома.</a:t>
            </a:r>
            <a:r>
              <a:rPr lang="en-US" sz="11200" dirty="0" smtClean="0"/>
              <a:t> </a:t>
            </a:r>
            <a:r>
              <a:rPr lang="ru-RU" sz="11200" dirty="0" smtClean="0"/>
              <a:t> При сборке </a:t>
            </a:r>
            <a:r>
              <a:rPr lang="ru-RU" sz="11200" dirty="0" err="1" smtClean="0"/>
              <a:t>капсида</a:t>
            </a:r>
            <a:r>
              <a:rPr lang="ru-RU" sz="11200" dirty="0" smtClean="0"/>
              <a:t> он обладает удивительной </a:t>
            </a:r>
            <a:r>
              <a:rPr lang="ru-RU" sz="11200" dirty="0" smtClean="0">
                <a:solidFill>
                  <a:srgbClr val="C00000"/>
                </a:solidFill>
              </a:rPr>
              <a:t>способностью связываться только с РНК </a:t>
            </a:r>
            <a:r>
              <a:rPr lang="ru-RU" sz="11200" dirty="0" err="1" smtClean="0">
                <a:solidFill>
                  <a:srgbClr val="C00000"/>
                </a:solidFill>
              </a:rPr>
              <a:t>коронавируса</a:t>
            </a:r>
            <a:r>
              <a:rPr lang="ru-RU" sz="11200" dirty="0" smtClean="0"/>
              <a:t>!</a:t>
            </a:r>
          </a:p>
          <a:p>
            <a:pPr marL="0" indent="0">
              <a:buNone/>
            </a:pPr>
            <a:endParaRPr lang="ru-RU" sz="6700" dirty="0"/>
          </a:p>
          <a:p>
            <a:pPr marL="0" indent="0">
              <a:buNone/>
            </a:pPr>
            <a:endParaRPr lang="ru-RU" sz="6700" dirty="0"/>
          </a:p>
          <a:p>
            <a:pPr marL="0" indent="0">
              <a:buNone/>
            </a:pPr>
            <a:endParaRPr lang="ru-RU" sz="6700" dirty="0" smtClean="0"/>
          </a:p>
          <a:p>
            <a:pPr marL="0" indent="0">
              <a:buNone/>
            </a:pPr>
            <a:r>
              <a:rPr lang="ru-RU" sz="9600" b="1" baseline="30000" dirty="0"/>
              <a:t>1)</a:t>
            </a:r>
            <a:r>
              <a:rPr lang="en-US" sz="9600" b="1" dirty="0"/>
              <a:t> </a:t>
            </a:r>
            <a:r>
              <a:rPr lang="ru-RU" sz="6000" b="1" dirty="0" smtClean="0"/>
              <a:t>Между </a:t>
            </a:r>
            <a:r>
              <a:rPr lang="ru-RU" sz="6000" b="1" dirty="0"/>
              <a:t>эндоплазматическим </a:t>
            </a:r>
            <a:r>
              <a:rPr lang="ru-RU" sz="6000" b="1" dirty="0" err="1"/>
              <a:t>ретикулумом</a:t>
            </a:r>
            <a:r>
              <a:rPr lang="ru-RU" sz="6000" b="1" dirty="0"/>
              <a:t> и аппаратом </a:t>
            </a:r>
            <a:r>
              <a:rPr lang="ru-RU" sz="6000" b="1" dirty="0" err="1"/>
              <a:t>Гольджи</a:t>
            </a:r>
            <a:r>
              <a:rPr lang="ru-RU" sz="6000" b="1" dirty="0"/>
              <a:t>) </a:t>
            </a:r>
            <a:endParaRPr lang="ru-RU" sz="6000" b="1"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88</a:t>
            </a:fld>
            <a:endParaRPr lang="ru-RU"/>
          </a:p>
        </p:txBody>
      </p:sp>
    </p:spTree>
    <p:extLst>
      <p:ext uri="{BB962C8B-B14F-4D97-AF65-F5344CB8AC3E}">
        <p14:creationId xmlns:p14="http://schemas.microsoft.com/office/powerpoint/2010/main" val="13238248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ronavirus RNA replication strategy. MHV-A59 produces a nested ..."/>
          <p:cNvPicPr>
            <a:picLocks noChangeAspect="1" noChangeArrowheads="1"/>
          </p:cNvPicPr>
          <p:nvPr/>
        </p:nvPicPr>
        <p:blipFill rotWithShape="1">
          <a:blip r:embed="rId2">
            <a:extLst>
              <a:ext uri="{28A0092B-C50C-407E-A947-70E740481C1C}">
                <a14:useLocalDpi xmlns:a14="http://schemas.microsoft.com/office/drawing/2010/main" val="0"/>
              </a:ext>
            </a:extLst>
          </a:blip>
          <a:srcRect l="4216" t="3796" r="2120" b="8146"/>
          <a:stretch/>
        </p:blipFill>
        <p:spPr bwMode="auto">
          <a:xfrm>
            <a:off x="759248" y="1058164"/>
            <a:ext cx="7641298" cy="3592063"/>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8377" y="119518"/>
            <a:ext cx="8763042" cy="905753"/>
          </a:xfrm>
        </p:spPr>
        <p:txBody>
          <a:bodyPr>
            <a:noAutofit/>
          </a:bodyPr>
          <a:lstStyle/>
          <a:p>
            <a:r>
              <a:rPr lang="ru-RU" sz="3266" dirty="0" err="1"/>
              <a:t>Коронавирус</a:t>
            </a:r>
            <a:r>
              <a:rPr lang="ru-RU" sz="3266" dirty="0"/>
              <a:t> синтезирует отдельные </a:t>
            </a:r>
            <a:r>
              <a:rPr lang="ru-RU" sz="3266" dirty="0" err="1"/>
              <a:t>мРНК</a:t>
            </a:r>
            <a:r>
              <a:rPr lang="ru-RU" sz="3266" dirty="0"/>
              <a:t> для поздних генов (называют  </a:t>
            </a:r>
            <a:r>
              <a:rPr lang="ru-RU" sz="3266" dirty="0" err="1"/>
              <a:t>сгмРНК</a:t>
            </a:r>
            <a:r>
              <a:rPr lang="ru-RU" sz="3266" dirty="0"/>
              <a:t>, </a:t>
            </a:r>
            <a:r>
              <a:rPr lang="ru-RU" sz="3266" dirty="0" err="1"/>
              <a:t>субгеномные</a:t>
            </a:r>
            <a:r>
              <a:rPr lang="ru-RU" sz="3266" dirty="0"/>
              <a:t>)</a:t>
            </a:r>
          </a:p>
        </p:txBody>
      </p:sp>
      <p:sp>
        <p:nvSpPr>
          <p:cNvPr id="3" name="Номер слайда 2"/>
          <p:cNvSpPr>
            <a:spLocks noGrp="1"/>
          </p:cNvSpPr>
          <p:nvPr>
            <p:ph type="sldNum" sz="quarter" idx="12"/>
          </p:nvPr>
        </p:nvSpPr>
        <p:spPr/>
        <p:txBody>
          <a:bodyPr/>
          <a:lstStyle/>
          <a:p>
            <a:fld id="{8DEEC8EE-03FA-42FE-992C-F282326656FA}" type="slidenum">
              <a:rPr lang="en-US" smtClean="0"/>
              <a:pPr/>
              <a:t>89</a:t>
            </a:fld>
            <a:endParaRPr lang="en-US" dirty="0"/>
          </a:p>
        </p:txBody>
      </p:sp>
      <p:sp>
        <p:nvSpPr>
          <p:cNvPr id="7" name="TextBox 6"/>
          <p:cNvSpPr txBox="1"/>
          <p:nvPr/>
        </p:nvSpPr>
        <p:spPr>
          <a:xfrm flipH="1">
            <a:off x="-1" y="4683120"/>
            <a:ext cx="8961419" cy="2102499"/>
          </a:xfrm>
          <a:prstGeom prst="rect">
            <a:avLst/>
          </a:prstGeom>
          <a:noFill/>
        </p:spPr>
        <p:txBody>
          <a:bodyPr wrap="square" rtlCol="0">
            <a:spAutoFit/>
          </a:bodyPr>
          <a:lstStyle/>
          <a:p>
            <a:r>
              <a:rPr lang="ru-RU" sz="2177" dirty="0">
                <a:solidFill>
                  <a:srgbClr val="C00000"/>
                </a:solidFill>
              </a:rPr>
              <a:t>ИДЕЯ </a:t>
            </a:r>
            <a:r>
              <a:rPr lang="ru-RU" sz="2177" dirty="0" err="1">
                <a:solidFill>
                  <a:srgbClr val="C00000"/>
                </a:solidFill>
              </a:rPr>
              <a:t>коронавируса</a:t>
            </a:r>
            <a:r>
              <a:rPr lang="ru-RU" sz="2177" dirty="0">
                <a:solidFill>
                  <a:srgbClr val="C00000"/>
                </a:solidFill>
              </a:rPr>
              <a:t>: </a:t>
            </a:r>
            <a:r>
              <a:rPr lang="ru-RU" sz="2177" dirty="0" err="1">
                <a:solidFill>
                  <a:srgbClr val="C00000"/>
                </a:solidFill>
              </a:rPr>
              <a:t>лидерную</a:t>
            </a:r>
            <a:r>
              <a:rPr lang="ru-RU" sz="2177" dirty="0">
                <a:solidFill>
                  <a:srgbClr val="C00000"/>
                </a:solidFill>
              </a:rPr>
              <a:t> последовательность «склеить» с участком начиная от позднего гена и до конца!</a:t>
            </a:r>
            <a:r>
              <a:rPr lang="ru-RU" sz="2177" dirty="0"/>
              <a:t/>
            </a:r>
            <a:br>
              <a:rPr lang="ru-RU" sz="2177" dirty="0"/>
            </a:br>
            <a:r>
              <a:rPr lang="ru-RU" sz="2177" dirty="0"/>
              <a:t> Сохраняются все 5</a:t>
            </a:r>
            <a:r>
              <a:rPr lang="en-US" sz="2177" dirty="0"/>
              <a:t>’ </a:t>
            </a:r>
            <a:r>
              <a:rPr lang="ru-RU" sz="2177" dirty="0"/>
              <a:t>концевые и 3</a:t>
            </a:r>
            <a:r>
              <a:rPr lang="en-US" sz="2177" dirty="0"/>
              <a:t>’</a:t>
            </a:r>
            <a:r>
              <a:rPr lang="ru-RU" sz="2177" dirty="0"/>
              <a:t> концевые сигналы (КЭП, поли</a:t>
            </a:r>
            <a:r>
              <a:rPr lang="en-US" sz="2177" dirty="0"/>
              <a:t>A</a:t>
            </a:r>
            <a:r>
              <a:rPr lang="ru-RU" sz="2177" dirty="0"/>
              <a:t> и др.) </a:t>
            </a:r>
            <a:br>
              <a:rPr lang="ru-RU" sz="2177" dirty="0"/>
            </a:br>
            <a:endParaRPr lang="ru-RU" sz="2177" dirty="0"/>
          </a:p>
          <a:p>
            <a:r>
              <a:rPr lang="ru-RU" sz="2177" dirty="0"/>
              <a:t>СДЕЛАВ ЭТО ПРЕДОК КОРОНАВИРУСОВ ЗАКРИЧАЛ ЭВРИКА! И заразил множество хозяев</a:t>
            </a:r>
            <a:r>
              <a:rPr lang="ru-RU" sz="1451" dirty="0"/>
              <a:t>.</a:t>
            </a:r>
          </a:p>
        </p:txBody>
      </p:sp>
    </p:spTree>
    <p:extLst>
      <p:ext uri="{BB962C8B-B14F-4D97-AF65-F5344CB8AC3E}">
        <p14:creationId xmlns:p14="http://schemas.microsoft.com/office/powerpoint/2010/main" val="297282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en-US" dirty="0"/>
          </a:p>
        </p:txBody>
      </p:sp>
      <p:sp>
        <p:nvSpPr>
          <p:cNvPr id="3" name="Объект 2"/>
          <p:cNvSpPr>
            <a:spLocks noGrp="1"/>
          </p:cNvSpPr>
          <p:nvPr>
            <p:ph idx="1"/>
          </p:nvPr>
        </p:nvSpPr>
        <p:spPr>
          <a:xfrm>
            <a:off x="193830" y="1163105"/>
            <a:ext cx="8229600" cy="5294063"/>
          </a:xfrm>
        </p:spPr>
        <p:txBody>
          <a:bodyPr>
            <a:normAutofit fontScale="85000" lnSpcReduction="20000"/>
          </a:bodyPr>
          <a:lstStyle/>
          <a:p>
            <a:pPr marL="514350" indent="-514350">
              <a:buAutoNum type="arabicPeriod"/>
            </a:pPr>
            <a:r>
              <a:rPr lang="ru-RU" sz="2800" dirty="0" smtClean="0"/>
              <a:t>Живое умеет</a:t>
            </a:r>
          </a:p>
          <a:p>
            <a:pPr marL="514350" indent="-514350">
              <a:buAutoNum type="arabicPeriod"/>
            </a:pPr>
            <a:r>
              <a:rPr lang="ru-RU" sz="2800" dirty="0" smtClean="0"/>
              <a:t>Что </a:t>
            </a:r>
            <a:r>
              <a:rPr lang="ru-RU" sz="2800" dirty="0"/>
              <a:t>такое </a:t>
            </a:r>
            <a:r>
              <a:rPr lang="ru-RU" sz="2800" dirty="0" smtClean="0"/>
              <a:t>информация? Носители информации</a:t>
            </a:r>
          </a:p>
          <a:p>
            <a:pPr marL="514350" indent="-514350">
              <a:buAutoNum type="arabicPeriod"/>
            </a:pPr>
            <a:r>
              <a:rPr lang="ru-RU" sz="2800" dirty="0" smtClean="0"/>
              <a:t>Цепочка ДНК </a:t>
            </a:r>
            <a:r>
              <a:rPr lang="ru-RU" sz="2800" dirty="0"/>
              <a:t>– </a:t>
            </a:r>
            <a:r>
              <a:rPr lang="ru-RU" sz="2800" dirty="0" smtClean="0"/>
              <a:t>молекула</a:t>
            </a:r>
          </a:p>
          <a:p>
            <a:pPr marL="514350" indent="-514350">
              <a:buAutoNum type="arabicPeriod"/>
            </a:pPr>
            <a:r>
              <a:rPr lang="ru-RU" sz="2800" dirty="0" smtClean="0"/>
              <a:t>Беда </a:t>
            </a:r>
            <a:r>
              <a:rPr lang="ru-RU" sz="2800" dirty="0"/>
              <a:t>с </a:t>
            </a:r>
            <a:r>
              <a:rPr lang="ru-RU" sz="2800" dirty="0" smtClean="0"/>
              <a:t>одной цепочкой </a:t>
            </a:r>
            <a:r>
              <a:rPr lang="ru-RU" sz="2800" dirty="0"/>
              <a:t>ДНК</a:t>
            </a:r>
            <a:r>
              <a:rPr lang="ru-RU" sz="2800" dirty="0" smtClean="0"/>
              <a:t>!!!</a:t>
            </a:r>
            <a:r>
              <a:rPr lang="ru-RU" sz="2800" dirty="0"/>
              <a:t/>
            </a:r>
            <a:br>
              <a:rPr lang="ru-RU" sz="2800" dirty="0"/>
            </a:br>
            <a:r>
              <a:rPr lang="ru-RU" sz="2800" dirty="0" smtClean="0"/>
              <a:t>Последовательность </a:t>
            </a:r>
            <a:r>
              <a:rPr lang="ru-RU" sz="2800" dirty="0" err="1" smtClean="0"/>
              <a:t>дцДНК</a:t>
            </a:r>
            <a:r>
              <a:rPr lang="ru-RU" sz="2800" dirty="0" smtClean="0"/>
              <a:t>=</a:t>
            </a:r>
            <a:r>
              <a:rPr lang="en-US" sz="2800" dirty="0" smtClean="0"/>
              <a:t>dsDNA</a:t>
            </a:r>
            <a:endParaRPr lang="ru-RU" sz="2800" dirty="0" smtClean="0"/>
          </a:p>
          <a:p>
            <a:pPr marL="514350" indent="-514350">
              <a:buAutoNum type="arabicPeriod"/>
            </a:pPr>
            <a:r>
              <a:rPr lang="ru-RU" sz="2800" dirty="0"/>
              <a:t>Можно ли прочитать последовательность ДНК и РНК?</a:t>
            </a:r>
            <a:endParaRPr lang="ru-RU" sz="2800" dirty="0" smtClean="0"/>
          </a:p>
          <a:p>
            <a:pPr marL="514350" indent="-514350">
              <a:buAutoNum type="arabicPeriod"/>
            </a:pPr>
            <a:r>
              <a:rPr lang="uk-UA" sz="2800" dirty="0" smtClean="0"/>
              <a:t>Геном </a:t>
            </a:r>
            <a:r>
              <a:rPr lang="uk-UA" sz="2800" dirty="0" err="1"/>
              <a:t>организма</a:t>
            </a:r>
            <a:r>
              <a:rPr lang="uk-UA" sz="2800" dirty="0"/>
              <a:t> с точки </a:t>
            </a:r>
            <a:r>
              <a:rPr lang="uk-UA" sz="2800" dirty="0" err="1"/>
              <a:t>зрения</a:t>
            </a:r>
            <a:r>
              <a:rPr lang="uk-UA" sz="2800" dirty="0"/>
              <a:t> </a:t>
            </a:r>
            <a:r>
              <a:rPr lang="uk-UA" sz="2800" dirty="0" err="1"/>
              <a:t>биоинформатики</a:t>
            </a:r>
            <a:r>
              <a:rPr lang="uk-UA" sz="2800" dirty="0"/>
              <a:t> </a:t>
            </a:r>
            <a:r>
              <a:rPr lang="uk-UA" sz="2800" dirty="0" err="1"/>
              <a:t>это</a:t>
            </a:r>
            <a:endParaRPr lang="en-US" sz="2800" dirty="0" smtClean="0"/>
          </a:p>
          <a:p>
            <a:pPr marL="514350" indent="-514350">
              <a:buAutoNum type="arabicPeriod"/>
            </a:pPr>
            <a:r>
              <a:rPr lang="ru-RU" sz="2800" dirty="0" smtClean="0"/>
              <a:t>Откуда взялись </a:t>
            </a:r>
            <a:r>
              <a:rPr lang="ru-RU" sz="2800" dirty="0" err="1" smtClean="0"/>
              <a:t>дцДНК</a:t>
            </a:r>
            <a:r>
              <a:rPr lang="ru-RU" sz="2800" dirty="0" smtClean="0"/>
              <a:t> молекулы?</a:t>
            </a:r>
          </a:p>
          <a:p>
            <a:pPr marL="514350" indent="-514350">
              <a:buAutoNum type="arabicPeriod"/>
            </a:pPr>
            <a:r>
              <a:rPr lang="ru-RU" sz="2800" dirty="0" smtClean="0"/>
              <a:t>РНК тоже имеет отношение к </a:t>
            </a:r>
            <a:r>
              <a:rPr lang="ru-RU" sz="2800" dirty="0" smtClean="0"/>
              <a:t>кодированию</a:t>
            </a:r>
            <a:endParaRPr lang="ru-RU" sz="2800" dirty="0" smtClean="0"/>
          </a:p>
          <a:p>
            <a:pPr marL="514350" indent="-514350">
              <a:buAutoNum type="arabicPeriod"/>
            </a:pPr>
            <a:r>
              <a:rPr lang="ru-RU" sz="2800" dirty="0"/>
              <a:t>Что записано в геноме </a:t>
            </a:r>
            <a:r>
              <a:rPr lang="ru-RU" sz="1400" dirty="0"/>
              <a:t>(и </a:t>
            </a:r>
            <a:r>
              <a:rPr lang="ru-RU" sz="1400" dirty="0" err="1"/>
              <a:t>б.м</a:t>
            </a:r>
            <a:r>
              <a:rPr lang="ru-RU" sz="1400" dirty="0"/>
              <a:t>. понятно нам)</a:t>
            </a:r>
            <a:endParaRPr lang="ru-RU" sz="2800" dirty="0" smtClean="0"/>
          </a:p>
          <a:p>
            <a:pPr marL="514350" indent="-514350">
              <a:buAutoNum type="arabicPeriod"/>
            </a:pPr>
            <a:r>
              <a:rPr lang="ru-RU" sz="2800" dirty="0" smtClean="0"/>
              <a:t>Геном человека</a:t>
            </a:r>
          </a:p>
          <a:p>
            <a:pPr marL="514350" indent="-514350">
              <a:buAutoNum type="arabicPeriod"/>
            </a:pPr>
            <a:r>
              <a:rPr lang="ru-RU" sz="2800" dirty="0" smtClean="0"/>
              <a:t>Геномы бактерий</a:t>
            </a:r>
          </a:p>
          <a:p>
            <a:pPr marL="514350" indent="-514350">
              <a:buAutoNum type="arabicPeriod"/>
            </a:pPr>
            <a:r>
              <a:rPr lang="ru-RU" sz="2800" dirty="0" smtClean="0"/>
              <a:t>Геном </a:t>
            </a:r>
            <a:r>
              <a:rPr lang="ru-RU" sz="2800" dirty="0" err="1" smtClean="0"/>
              <a:t>адено</a:t>
            </a:r>
            <a:r>
              <a:rPr lang="ru-RU" sz="2800" dirty="0" smtClean="0"/>
              <a:t>-ассоциированного вируса</a:t>
            </a:r>
          </a:p>
          <a:p>
            <a:pPr marL="514350" indent="-514350">
              <a:buAutoNum type="arabicPeriod"/>
            </a:pPr>
            <a:r>
              <a:rPr lang="ru-RU" sz="2800" dirty="0" smtClean="0"/>
              <a:t>Геном </a:t>
            </a:r>
            <a:r>
              <a:rPr lang="ru-RU" sz="2800" dirty="0" err="1" smtClean="0"/>
              <a:t>коронавируса</a:t>
            </a:r>
            <a:r>
              <a:rPr lang="ru-RU" sz="2800" dirty="0" smtClean="0"/>
              <a:t>.  Надеюсь, что не успею рассказать</a:t>
            </a:r>
            <a:endParaRPr lang="en-US"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9</a:t>
            </a:fld>
            <a:endParaRPr lang="ru-RU"/>
          </a:p>
        </p:txBody>
      </p:sp>
    </p:spTree>
    <p:extLst>
      <p:ext uri="{BB962C8B-B14F-4D97-AF65-F5344CB8AC3E}">
        <p14:creationId xmlns:p14="http://schemas.microsoft.com/office/powerpoint/2010/main" val="20139380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63" y="84681"/>
            <a:ext cx="8813675" cy="548043"/>
          </a:xfrm>
        </p:spPr>
        <p:txBody>
          <a:bodyPr>
            <a:normAutofit fontScale="90000"/>
          </a:bodyPr>
          <a:lstStyle/>
          <a:p>
            <a:r>
              <a:rPr lang="ru-RU" sz="3266" dirty="0"/>
              <a:t>РНК зависимая РНК полимераза </a:t>
            </a:r>
            <a:r>
              <a:rPr lang="ru-RU" sz="3266" dirty="0" err="1"/>
              <a:t>коронавируса</a:t>
            </a:r>
            <a:endParaRPr lang="ru-RU" sz="3266" dirty="0"/>
          </a:p>
        </p:txBody>
      </p:sp>
      <p:sp>
        <p:nvSpPr>
          <p:cNvPr id="3" name="Объект 2"/>
          <p:cNvSpPr>
            <a:spLocks noGrp="1"/>
          </p:cNvSpPr>
          <p:nvPr>
            <p:ph idx="1"/>
          </p:nvPr>
        </p:nvSpPr>
        <p:spPr>
          <a:xfrm>
            <a:off x="391601" y="2184437"/>
            <a:ext cx="7885440" cy="4350240"/>
          </a:xfrm>
        </p:spPr>
        <p:txBody>
          <a:bodyPr>
            <a:normAutofit fontScale="92500"/>
          </a:bodyPr>
          <a:lstStyle/>
          <a:p>
            <a:r>
              <a:rPr lang="ru-RU" sz="2540" dirty="0"/>
              <a:t>Для синтеза новых РНК нужных для сборки новых частиц вируса нужен белок «РНК зависимая РНК полимераза, </a:t>
            </a:r>
            <a:r>
              <a:rPr lang="en-US" sz="2540" dirty="0" err="1"/>
              <a:t>RdRP</a:t>
            </a:r>
            <a:r>
              <a:rPr lang="ru-RU" sz="2540" dirty="0"/>
              <a:t>»,  его ген 11й среди зрелых ранних белков</a:t>
            </a:r>
            <a:r>
              <a:rPr lang="en-US" sz="2540" dirty="0"/>
              <a:t> </a:t>
            </a:r>
            <a:r>
              <a:rPr lang="ru-RU" sz="2540" dirty="0" err="1"/>
              <a:t>коронавирусов</a:t>
            </a:r>
            <a:r>
              <a:rPr lang="ru-RU" sz="2540" dirty="0"/>
              <a:t>.</a:t>
            </a:r>
            <a:br>
              <a:rPr lang="ru-RU" sz="2540" dirty="0"/>
            </a:br>
            <a:endParaRPr lang="ru-RU" sz="2540" dirty="0"/>
          </a:p>
          <a:p>
            <a:r>
              <a:rPr lang="ru-RU" sz="2540" dirty="0"/>
              <a:t> С РНК </a:t>
            </a:r>
            <a:r>
              <a:rPr lang="ru-RU" sz="2540" dirty="0" err="1"/>
              <a:t>коронавируса</a:t>
            </a:r>
            <a:r>
              <a:rPr lang="ru-RU" sz="2540" dirty="0"/>
              <a:t>, которую обозначают </a:t>
            </a:r>
            <a:r>
              <a:rPr lang="en-US" sz="2540" dirty="0"/>
              <a:t>+</a:t>
            </a:r>
            <a:r>
              <a:rPr lang="ru-RU" sz="2540" dirty="0"/>
              <a:t>РНК,  он делает комплементарную копию, называемую  -РНК</a:t>
            </a:r>
            <a:br>
              <a:rPr lang="ru-RU" sz="2540" dirty="0"/>
            </a:br>
            <a:endParaRPr lang="en-US" sz="2540" dirty="0"/>
          </a:p>
          <a:p>
            <a:r>
              <a:rPr lang="en-US" sz="2540" dirty="0"/>
              <a:t>RDRP </a:t>
            </a:r>
            <a:r>
              <a:rPr lang="ru-RU" sz="2540" dirty="0"/>
              <a:t>может копировать любую РНК, в частности, -РНК</a:t>
            </a:r>
            <a:br>
              <a:rPr lang="ru-RU" sz="2540" dirty="0"/>
            </a:br>
            <a:endParaRPr lang="ru-RU" sz="2540" dirty="0"/>
          </a:p>
          <a:p>
            <a:r>
              <a:rPr lang="ru-RU" sz="2540" dirty="0">
                <a:solidFill>
                  <a:schemeClr val="accent1"/>
                </a:solidFill>
              </a:rPr>
              <a:t>Минус на минус будет плюс!!!</a:t>
            </a:r>
          </a:p>
        </p:txBody>
      </p:sp>
      <p:sp>
        <p:nvSpPr>
          <p:cNvPr id="4" name="Номер слайда 3"/>
          <p:cNvSpPr>
            <a:spLocks noGrp="1"/>
          </p:cNvSpPr>
          <p:nvPr>
            <p:ph type="sldNum" sz="quarter" idx="12"/>
          </p:nvPr>
        </p:nvSpPr>
        <p:spPr/>
        <p:txBody>
          <a:bodyPr/>
          <a:lstStyle/>
          <a:p>
            <a:fld id="{8DEEC8EE-03FA-42FE-992C-F282326656FA}" type="slidenum">
              <a:rPr lang="en-US" smtClean="0"/>
              <a:t>90</a:t>
            </a:fld>
            <a:endParaRPr lang="en-US"/>
          </a:p>
        </p:txBody>
      </p:sp>
      <p:grpSp>
        <p:nvGrpSpPr>
          <p:cNvPr id="9" name="Группа 8"/>
          <p:cNvGrpSpPr/>
          <p:nvPr/>
        </p:nvGrpSpPr>
        <p:grpSpPr>
          <a:xfrm>
            <a:off x="1438151" y="746578"/>
            <a:ext cx="6264000" cy="1114560"/>
            <a:chOff x="1587499" y="964333"/>
            <a:chExt cx="6905625" cy="1228725"/>
          </a:xfrm>
        </p:grpSpPr>
        <p:pic>
          <p:nvPicPr>
            <p:cNvPr id="6" name="Рисунок 5"/>
            <p:cNvPicPr>
              <a:picLocks noChangeAspect="1"/>
            </p:cNvPicPr>
            <p:nvPr/>
          </p:nvPicPr>
          <p:blipFill>
            <a:blip r:embed="rId2"/>
            <a:stretch>
              <a:fillRect/>
            </a:stretch>
          </p:blipFill>
          <p:spPr>
            <a:xfrm>
              <a:off x="1587499" y="964333"/>
              <a:ext cx="6905625" cy="1228725"/>
            </a:xfrm>
            <a:prstGeom prst="rect">
              <a:avLst/>
            </a:prstGeom>
          </p:spPr>
        </p:pic>
        <p:sp>
          <p:nvSpPr>
            <p:cNvPr id="7" name="Шестиугольник 6"/>
            <p:cNvSpPr/>
            <p:nvPr/>
          </p:nvSpPr>
          <p:spPr>
            <a:xfrm>
              <a:off x="6461297" y="1550357"/>
              <a:ext cx="369414" cy="295066"/>
            </a:xfrm>
            <a:prstGeom prst="hexagon">
              <a:avLst/>
            </a:prstGeom>
            <a:solidFill>
              <a:srgbClr val="308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8" name="TextBox 7"/>
            <p:cNvSpPr txBox="1"/>
            <p:nvPr/>
          </p:nvSpPr>
          <p:spPr>
            <a:xfrm>
              <a:off x="6328449" y="1776556"/>
              <a:ext cx="652450" cy="347926"/>
            </a:xfrm>
            <a:prstGeom prst="rect">
              <a:avLst/>
            </a:prstGeom>
            <a:noFill/>
          </p:spPr>
          <p:txBody>
            <a:bodyPr wrap="none" rtlCol="0">
              <a:spAutoFit/>
            </a:bodyPr>
            <a:lstStyle/>
            <a:p>
              <a:r>
                <a:rPr lang="en-US" sz="1451" b="1" dirty="0" err="1"/>
                <a:t>RdRP</a:t>
              </a:r>
              <a:endParaRPr lang="ru-RU" sz="1451" b="1" dirty="0"/>
            </a:p>
          </p:txBody>
        </p:sp>
      </p:grpSp>
      <p:sp>
        <p:nvSpPr>
          <p:cNvPr id="5" name="TextBox 4"/>
          <p:cNvSpPr txBox="1"/>
          <p:nvPr/>
        </p:nvSpPr>
        <p:spPr>
          <a:xfrm>
            <a:off x="7252997" y="1591110"/>
            <a:ext cx="1784335" cy="594906"/>
          </a:xfrm>
          <a:prstGeom prst="rect">
            <a:avLst/>
          </a:prstGeom>
          <a:noFill/>
        </p:spPr>
        <p:txBody>
          <a:bodyPr wrap="none" rtlCol="0">
            <a:spAutoFit/>
          </a:bodyPr>
          <a:lstStyle/>
          <a:p>
            <a:r>
              <a:rPr lang="ru-RU" sz="1633" b="1" dirty="0">
                <a:solidFill>
                  <a:schemeClr val="accent1"/>
                </a:solidFill>
              </a:rPr>
              <a:t>ПОМНИМ:</a:t>
            </a:r>
          </a:p>
          <a:p>
            <a:r>
              <a:rPr lang="ru-RU" sz="1633" b="1" dirty="0">
                <a:solidFill>
                  <a:schemeClr val="accent1"/>
                </a:solidFill>
              </a:rPr>
              <a:t>В РНК  </a:t>
            </a:r>
            <a:r>
              <a:rPr lang="en-US" sz="1633" b="1" dirty="0">
                <a:solidFill>
                  <a:schemeClr val="accent1"/>
                </a:solidFill>
              </a:rPr>
              <a:t>U </a:t>
            </a:r>
            <a:r>
              <a:rPr lang="ru-RU" sz="1633" b="1" dirty="0">
                <a:solidFill>
                  <a:schemeClr val="accent1"/>
                </a:solidFill>
              </a:rPr>
              <a:t>вместо </a:t>
            </a:r>
            <a:r>
              <a:rPr lang="en-US" sz="1633" b="1" dirty="0">
                <a:solidFill>
                  <a:schemeClr val="accent1"/>
                </a:solidFill>
              </a:rPr>
              <a:t>T</a:t>
            </a:r>
            <a:endParaRPr lang="ru-RU" sz="1633" b="1" dirty="0">
              <a:solidFill>
                <a:schemeClr val="accent1"/>
              </a:solidFill>
            </a:endParaRPr>
          </a:p>
        </p:txBody>
      </p:sp>
    </p:spTree>
    <p:extLst>
      <p:ext uri="{BB962C8B-B14F-4D97-AF65-F5344CB8AC3E}">
        <p14:creationId xmlns:p14="http://schemas.microsoft.com/office/powerpoint/2010/main" val="1556852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 y="154354"/>
            <a:ext cx="9144000" cy="1431053"/>
          </a:xfrm>
        </p:spPr>
        <p:txBody>
          <a:bodyPr>
            <a:noAutofit/>
          </a:bodyPr>
          <a:lstStyle/>
          <a:p>
            <a:r>
              <a:rPr lang="ru-RU" sz="2540" dirty="0" err="1"/>
              <a:t>Коронавирусам</a:t>
            </a:r>
            <a:r>
              <a:rPr lang="ru-RU" sz="2540" dirty="0"/>
              <a:t> (эволюции) пришлось долго ломать голову чтобы придумать такое!  Сигналы </a:t>
            </a:r>
            <a:r>
              <a:rPr lang="en-US" sz="2540" dirty="0"/>
              <a:t>TRS – </a:t>
            </a:r>
            <a:r>
              <a:rPr lang="ru-RU" sz="2540" dirty="0"/>
              <a:t>последовательности похожие на </a:t>
            </a:r>
            <a:r>
              <a:rPr lang="en-US" sz="2540" dirty="0"/>
              <a:t>CTAAAC – </a:t>
            </a:r>
            <a:r>
              <a:rPr lang="ru-RU" sz="2540" dirty="0"/>
              <a:t>обозначены черным прямоугольником, желтым на цветном рисунке. </a:t>
            </a:r>
          </a:p>
        </p:txBody>
      </p:sp>
      <p:sp>
        <p:nvSpPr>
          <p:cNvPr id="3" name="Номер слайда 2"/>
          <p:cNvSpPr>
            <a:spLocks noGrp="1"/>
          </p:cNvSpPr>
          <p:nvPr>
            <p:ph type="sldNum" sz="quarter" idx="12"/>
          </p:nvPr>
        </p:nvSpPr>
        <p:spPr/>
        <p:txBody>
          <a:bodyPr/>
          <a:lstStyle/>
          <a:p>
            <a:fld id="{8DEEC8EE-03FA-42FE-992C-F282326656FA}" type="slidenum">
              <a:rPr lang="en-US" smtClean="0"/>
              <a:pPr/>
              <a:t>91</a:t>
            </a:fld>
            <a:endParaRPr lang="en-US" dirty="0"/>
          </a:p>
        </p:txBody>
      </p:sp>
      <p:pic>
        <p:nvPicPr>
          <p:cNvPr id="4" name="Рисунок 3"/>
          <p:cNvPicPr>
            <a:picLocks noChangeAspect="1"/>
          </p:cNvPicPr>
          <p:nvPr/>
        </p:nvPicPr>
        <p:blipFill>
          <a:blip r:embed="rId2"/>
          <a:stretch>
            <a:fillRect/>
          </a:stretch>
        </p:blipFill>
        <p:spPr>
          <a:xfrm>
            <a:off x="83836" y="1767568"/>
            <a:ext cx="4096117" cy="2498715"/>
          </a:xfrm>
          <a:prstGeom prst="rect">
            <a:avLst/>
          </a:prstGeom>
        </p:spPr>
      </p:pic>
      <p:pic>
        <p:nvPicPr>
          <p:cNvPr id="5" name="Рисунок 4"/>
          <p:cNvPicPr>
            <a:picLocks noChangeAspect="1"/>
          </p:cNvPicPr>
          <p:nvPr/>
        </p:nvPicPr>
        <p:blipFill>
          <a:blip r:embed="rId3"/>
          <a:stretch>
            <a:fillRect/>
          </a:stretch>
        </p:blipFill>
        <p:spPr>
          <a:xfrm>
            <a:off x="4571999" y="1529101"/>
            <a:ext cx="4398036" cy="3448829"/>
          </a:xfrm>
          <a:prstGeom prst="rect">
            <a:avLst/>
          </a:prstGeom>
        </p:spPr>
      </p:pic>
      <p:pic>
        <p:nvPicPr>
          <p:cNvPr id="6" name="Рисунок 5"/>
          <p:cNvPicPr>
            <a:picLocks noChangeAspect="1"/>
          </p:cNvPicPr>
          <p:nvPr/>
        </p:nvPicPr>
        <p:blipFill>
          <a:blip r:embed="rId4"/>
          <a:stretch>
            <a:fillRect/>
          </a:stretch>
        </p:blipFill>
        <p:spPr>
          <a:xfrm>
            <a:off x="242119" y="4581782"/>
            <a:ext cx="3779553" cy="1770736"/>
          </a:xfrm>
          <a:prstGeom prst="rect">
            <a:avLst/>
          </a:prstGeom>
        </p:spPr>
      </p:pic>
      <p:cxnSp>
        <p:nvCxnSpPr>
          <p:cNvPr id="8" name="Прямая со стрелкой 7"/>
          <p:cNvCxnSpPr/>
          <p:nvPr/>
        </p:nvCxnSpPr>
        <p:spPr>
          <a:xfrm flipV="1">
            <a:off x="2690820" y="2697430"/>
            <a:ext cx="1743852" cy="1079937"/>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34673" y="5151955"/>
            <a:ext cx="4502773" cy="1432443"/>
          </a:xfrm>
          <a:prstGeom prst="rect">
            <a:avLst/>
          </a:prstGeom>
          <a:noFill/>
        </p:spPr>
        <p:txBody>
          <a:bodyPr wrap="square" rtlCol="0">
            <a:spAutoFit/>
          </a:bodyPr>
          <a:lstStyle/>
          <a:p>
            <a:r>
              <a:rPr lang="ru-RU" sz="2177" dirty="0"/>
              <a:t>По –</a:t>
            </a:r>
            <a:r>
              <a:rPr lang="ru-RU" sz="2177" dirty="0" err="1"/>
              <a:t>сгРНК</a:t>
            </a:r>
            <a:r>
              <a:rPr lang="ru-RU" sz="2177" dirty="0"/>
              <a:t>  полимераза </a:t>
            </a:r>
            <a:r>
              <a:rPr lang="en-US" sz="2177" dirty="0" err="1"/>
              <a:t>RdRP</a:t>
            </a:r>
            <a:r>
              <a:rPr lang="en-US" sz="2177" dirty="0"/>
              <a:t> </a:t>
            </a:r>
            <a:r>
              <a:rPr lang="ru-RU" sz="2177" dirty="0"/>
              <a:t>делает </a:t>
            </a:r>
            <a:br>
              <a:rPr lang="ru-RU" sz="2177" dirty="0"/>
            </a:br>
            <a:r>
              <a:rPr lang="ru-RU" sz="2177" dirty="0"/>
              <a:t>+</a:t>
            </a:r>
            <a:r>
              <a:rPr lang="ru-RU" sz="2177" dirty="0" err="1"/>
              <a:t>сгмРНК</a:t>
            </a:r>
            <a:r>
              <a:rPr lang="ru-RU" sz="2177" dirty="0"/>
              <a:t>.</a:t>
            </a:r>
          </a:p>
          <a:p>
            <a:r>
              <a:rPr lang="ru-RU" sz="2177" dirty="0"/>
              <a:t>И рибосома транслирует первый ген на ней в  белок</a:t>
            </a:r>
          </a:p>
        </p:txBody>
      </p:sp>
      <p:sp>
        <p:nvSpPr>
          <p:cNvPr id="10" name="TextBox 9"/>
          <p:cNvSpPr txBox="1"/>
          <p:nvPr/>
        </p:nvSpPr>
        <p:spPr>
          <a:xfrm>
            <a:off x="6174487" y="1542294"/>
            <a:ext cx="2932875" cy="929870"/>
          </a:xfrm>
          <a:prstGeom prst="rect">
            <a:avLst/>
          </a:prstGeom>
          <a:noFill/>
        </p:spPr>
        <p:txBody>
          <a:bodyPr wrap="square" rtlCol="0">
            <a:spAutoFit/>
          </a:bodyPr>
          <a:lstStyle/>
          <a:p>
            <a:r>
              <a:rPr lang="en-US" sz="1814" b="1" dirty="0">
                <a:solidFill>
                  <a:schemeClr val="accent1"/>
                </a:solidFill>
              </a:rPr>
              <a:t>TRS </a:t>
            </a:r>
            <a:r>
              <a:rPr lang="ru-RU" sz="1814" b="1" dirty="0">
                <a:solidFill>
                  <a:schemeClr val="accent1"/>
                </a:solidFill>
              </a:rPr>
              <a:t>есть перед геном</a:t>
            </a:r>
          </a:p>
          <a:p>
            <a:r>
              <a:rPr lang="en-US" sz="1814" b="1" dirty="0">
                <a:solidFill>
                  <a:schemeClr val="accent1"/>
                </a:solidFill>
              </a:rPr>
              <a:t>ORF1ab </a:t>
            </a:r>
            <a:r>
              <a:rPr lang="ru-RU" sz="1814" b="1" dirty="0">
                <a:solidFill>
                  <a:schemeClr val="accent1"/>
                </a:solidFill>
              </a:rPr>
              <a:t>и перед каждым </a:t>
            </a:r>
          </a:p>
          <a:p>
            <a:r>
              <a:rPr lang="ru-RU" sz="1814" b="1" dirty="0">
                <a:solidFill>
                  <a:schemeClr val="accent1"/>
                </a:solidFill>
              </a:rPr>
              <a:t>поздним геном</a:t>
            </a:r>
          </a:p>
        </p:txBody>
      </p:sp>
    </p:spTree>
    <p:extLst>
      <p:ext uri="{BB962C8B-B14F-4D97-AF65-F5344CB8AC3E}">
        <p14:creationId xmlns:p14="http://schemas.microsoft.com/office/powerpoint/2010/main" val="22922845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Конец презентации</a:t>
            </a:r>
            <a:endParaRPr lang="ru-RU" dirty="0"/>
          </a:p>
        </p:txBody>
      </p:sp>
      <p:sp>
        <p:nvSpPr>
          <p:cNvPr id="4" name="Текст 3"/>
          <p:cNvSpPr>
            <a:spLocks noGrp="1"/>
          </p:cNvSpPr>
          <p:nvPr>
            <p:ph type="body" idx="1"/>
          </p:nvPr>
        </p:nvSpPr>
        <p:spPr/>
        <p:txBody>
          <a:bodyPr/>
          <a:lstStyle/>
          <a:p>
            <a:endParaRPr lang="ru-RU"/>
          </a:p>
        </p:txBody>
      </p:sp>
      <p:sp>
        <p:nvSpPr>
          <p:cNvPr id="2" name="Номер слайда 1"/>
          <p:cNvSpPr>
            <a:spLocks noGrp="1"/>
          </p:cNvSpPr>
          <p:nvPr>
            <p:ph type="sldNum" sz="quarter" idx="12"/>
          </p:nvPr>
        </p:nvSpPr>
        <p:spPr/>
        <p:txBody>
          <a:bodyPr/>
          <a:lstStyle/>
          <a:p>
            <a:fld id="{51B0424B-BA00-4C1D-946A-CCF19F3E8C64}" type="slidenum">
              <a:rPr lang="ru-RU" smtClean="0"/>
              <a:pPr/>
              <a:t>92</a:t>
            </a:fld>
            <a:endParaRPr lang="ru-RU"/>
          </a:p>
        </p:txBody>
      </p:sp>
    </p:spTree>
    <p:extLst>
      <p:ext uri="{BB962C8B-B14F-4D97-AF65-F5344CB8AC3E}">
        <p14:creationId xmlns:p14="http://schemas.microsoft.com/office/powerpoint/2010/main" val="1798924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15058</TotalTime>
  <Words>5472</Words>
  <Application>Microsoft Office PowerPoint</Application>
  <PresentationFormat>Экран (4:3)</PresentationFormat>
  <Paragraphs>958</Paragraphs>
  <Slides>92</Slides>
  <Notes>15</Notes>
  <HiddenSlides>0</HiddenSlides>
  <MMClips>0</MMClips>
  <ScaleCrop>false</ScaleCrop>
  <HeadingPairs>
    <vt:vector size="6" baseType="variant">
      <vt:variant>
        <vt:lpstr>Использованные шрифты</vt:lpstr>
      </vt:variant>
      <vt:variant>
        <vt:i4>17</vt:i4>
      </vt:variant>
      <vt:variant>
        <vt:lpstr>Тема</vt:lpstr>
      </vt:variant>
      <vt:variant>
        <vt:i4>1</vt:i4>
      </vt:variant>
      <vt:variant>
        <vt:lpstr>Заголовки слайдов</vt:lpstr>
      </vt:variant>
      <vt:variant>
        <vt:i4>92</vt:i4>
      </vt:variant>
    </vt:vector>
  </HeadingPairs>
  <TitlesOfParts>
    <vt:vector size="110" baseType="lpstr">
      <vt:lpstr>Adonis</vt:lpstr>
      <vt:lpstr>AdvC2866</vt:lpstr>
      <vt:lpstr>-apple-system</vt:lpstr>
      <vt:lpstr>Arial</vt:lpstr>
      <vt:lpstr>BlinkMacSystemFont</vt:lpstr>
      <vt:lpstr>Calibri</vt:lpstr>
      <vt:lpstr>Courier New</vt:lpstr>
      <vt:lpstr>Gerbera</vt:lpstr>
      <vt:lpstr>Helvetica Neue</vt:lpstr>
      <vt:lpstr>ITCSymbolStd-MediumItalic</vt:lpstr>
      <vt:lpstr>Manrope Var</vt:lpstr>
      <vt:lpstr>MinionPro-Regular</vt:lpstr>
      <vt:lpstr>Segoe UI</vt:lpstr>
      <vt:lpstr>Symbol</vt:lpstr>
      <vt:lpstr>Times New Roman</vt:lpstr>
      <vt:lpstr>Verdana</vt:lpstr>
      <vt:lpstr>Wingdings</vt:lpstr>
      <vt:lpstr>Тема Office</vt:lpstr>
      <vt:lpstr>МФК Биоинформатика</vt:lpstr>
      <vt:lpstr>Биоинформатика</vt:lpstr>
      <vt:lpstr>Биоинформатика. Объекты</vt:lpstr>
      <vt:lpstr>Состав записавшихся студентов</vt:lpstr>
      <vt:lpstr>Полезная информация</vt:lpstr>
      <vt:lpstr>На сайте найдёте</vt:lpstr>
      <vt:lpstr>Презентация PowerPoint</vt:lpstr>
      <vt:lpstr>Л1 Геном </vt:lpstr>
      <vt:lpstr>План</vt:lpstr>
      <vt:lpstr>1. Живое умеет</vt:lpstr>
      <vt:lpstr>Археи – древние и экстремофилы</vt:lpstr>
      <vt:lpstr>2.Что такое информация?</vt:lpstr>
      <vt:lpstr>Вопросы</vt:lpstr>
      <vt:lpstr>Носители информации</vt:lpstr>
      <vt:lpstr>3. ДНК – молекула.  У неё есть химическая формула</vt:lpstr>
      <vt:lpstr>Формула молекулы ДНК определяется последовательностью букв A, T, G, C</vt:lpstr>
      <vt:lpstr>Читать справа-налево или  слева-направо?</vt:lpstr>
      <vt:lpstr>4.Беда с цепочкой ДНК!!!</vt:lpstr>
      <vt:lpstr>Схема двухцепочечной ДНК (dsDNA)</vt:lpstr>
      <vt:lpstr>ДНК состоит из двух антипараллельных комплементарных цепочек</vt:lpstr>
      <vt:lpstr>Последовательность дцДНК</vt:lpstr>
      <vt:lpstr>5. Можно ли прочитать последовательность ДНК (и РНК)?</vt:lpstr>
      <vt:lpstr>6. Геном организма с точки зрения биоинформатики это</vt:lpstr>
      <vt:lpstr>Референсный геном SARS-CoV-2 </vt:lpstr>
      <vt:lpstr>Геном - неизвестный текст, иногда из известного организма, иногда – нет (метагеном).  С чего начнем?  Знаем:</vt:lpstr>
      <vt:lpstr>Презентация PowerPoint</vt:lpstr>
      <vt:lpstr>Лингвистический анализ текста</vt:lpstr>
      <vt:lpstr>Всерьёз думают о живых вакцинах, основанных на вирусах с увеличенным числом CG или TA!</vt:lpstr>
      <vt:lpstr>Презентация PowerPoint</vt:lpstr>
      <vt:lpstr>Презентация PowerPoint</vt:lpstr>
      <vt:lpstr>7. Откуда взялась dsDNA как носитель генома?</vt:lpstr>
      <vt:lpstr>Презентация PowerPoint</vt:lpstr>
      <vt:lpstr>Откуда возникла ДНК (или РНК) первого живого организма на Земле?</vt:lpstr>
      <vt:lpstr>Презентация PowerPoint</vt:lpstr>
      <vt:lpstr>Из Кунина</vt:lpstr>
      <vt:lpstr>Эпигеномика это</vt:lpstr>
      <vt:lpstr>Метагеномика это</vt:lpstr>
      <vt:lpstr>8. РНК тоже имеет отношение к кодированию информации</vt:lpstr>
      <vt:lpstr>6. РНК отличия от ДНК </vt:lpstr>
      <vt:lpstr>Урацил вместо  тимина</vt:lpstr>
      <vt:lpstr>Все возможные комплементарные двойные цепочки из ДНК и РНК образуются в клетках</vt:lpstr>
      <vt:lpstr>Всего два отличия, а какая разница в биологии!!!</vt:lpstr>
      <vt:lpstr>Двойная спираль ДНК</vt:lpstr>
      <vt:lpstr>Презентация PowerPoint</vt:lpstr>
      <vt:lpstr>Пространственная структура РНК отличается от таковой у ДНК</vt:lpstr>
      <vt:lpstr>9. Что записано в геноме (и б.м. понятно нам)</vt:lpstr>
      <vt:lpstr>Таблица генетического кода</vt:lpstr>
      <vt:lpstr>Crick’s first outline of the central dogma, from an unpublished note made in 1956.</vt:lpstr>
      <vt:lpstr>Что записано в геноме</vt:lpstr>
      <vt:lpstr>10. Геном человека</vt:lpstr>
      <vt:lpstr>ДНК в ядре клетки фибробласта человека. Разные ДНК покрашены в разные цвета, одинаковые по последовательности (&gt;99%) – в одинаковые цвета</vt:lpstr>
      <vt:lpstr>Как получена микрофотография</vt:lpstr>
      <vt:lpstr>Исходные микрофотографии в восьми каналах и их совмещение</vt:lpstr>
      <vt:lpstr>11. Геном бактерии</vt:lpstr>
      <vt:lpstr>Геном кишечной палочки E.coli штамм Y5. Одна хромосом 3 плазмиды</vt:lpstr>
      <vt:lpstr>Один из способов обмена ДНК между бактериями</vt:lpstr>
      <vt:lpstr>Микрофотография маленькой кольцевой ДНК бактерии - плазмиды</vt:lpstr>
      <vt:lpstr>12. Геном адено-ассоциированного вируса AAV2 используют для генной терапии людей с неподдающимися иному лечению патологиями.  Проходят клинические испытания. </vt:lpstr>
      <vt:lpstr>Список заболеваний при которых применяется генная терапия с помощью AAV2. Фазы испытаний.</vt:lpstr>
      <vt:lpstr>Презентация PowerPoint</vt:lpstr>
      <vt:lpstr>Adeno-associated viruses (AAV)</vt:lpstr>
      <vt:lpstr>Так выглядит AAV в собранном виде</vt:lpstr>
      <vt:lpstr>Геном AAV</vt:lpstr>
      <vt:lpstr>Промоторы и альтернативный сплайсинг</vt:lpstr>
      <vt:lpstr>Для репликации генома AAV  нужен хозяйский белок RPA, заделывающий участки ssDNA в dsDNA </vt:lpstr>
      <vt:lpstr>Векторы rAAV на основе AAV генома для генной терапии</vt:lpstr>
      <vt:lpstr>Презентация PowerPoint</vt:lpstr>
      <vt:lpstr>Далее приведена последовательность  полного генома AAV2</vt:lpstr>
      <vt:lpstr>Презентация PowerPoint</vt:lpstr>
      <vt:lpstr>Презентация PowerPoint</vt:lpstr>
      <vt:lpstr>13. Вирус SARS-CoV-2</vt:lpstr>
      <vt:lpstr>Что записано в файле с геномом SARS-CoV-2 для людей?</vt:lpstr>
      <vt:lpstr>ГЕНЫ БЕЛКОВ ранние и поздние гены разделены линией</vt:lpstr>
      <vt:lpstr>ГЕНЫ ORF1ab и ORF1a красные полоски до вертикальной линии</vt:lpstr>
      <vt:lpstr>Трансляция: синтез молекулы белка</vt:lpstr>
      <vt:lpstr>В клетке для синтеза белка нужна матричная РНК</vt:lpstr>
      <vt:lpstr> В клетке хозяина (человека) оказывается РНК коронавируса   </vt:lpstr>
      <vt:lpstr>Одна мРНК – один ген и один белок</vt:lpstr>
      <vt:lpstr>По таблице генетического кода!</vt:lpstr>
      <vt:lpstr>Так рибосомы делают белки</vt:lpstr>
      <vt:lpstr>Ген ORF1a заканчивается стоп-кодоном, как положено.  Так и транслируется рибосомой человека</vt:lpstr>
      <vt:lpstr>Не бывает правил без исключений! Программируемый рибосомный сдвиг.  Рибосома останавливается из-за шпильки на РНК  и slippery sequence. Отскакивает на ОДИН нуклеотид(букву). И продолжает синтез белка</vt:lpstr>
      <vt:lpstr>Продукты генов ORF1ab и ORF1a - Большие белки – полипротеины. См. след слайд</vt:lpstr>
      <vt:lpstr>Презентация PowerPoint</vt:lpstr>
      <vt:lpstr>Функции некоторых ранних белков</vt:lpstr>
      <vt:lpstr>Как транслируются поздние белки?  Среди поздних генов все белки составляющие вирион, который существует пока вирус вне хозяина. Оно и понятно – вирион собирается в конце заражения, когда есть много РНК – геномов и пора выходить из клетки.</vt:lpstr>
      <vt:lpstr>Коронавирус вирус: белки Схема вириона, существующего между заражениями </vt:lpstr>
      <vt:lpstr>Функции белков</vt:lpstr>
      <vt:lpstr>Коронавирус синтезирует отдельные мРНК для поздних генов (называют  сгмРНК, субгеномные)</vt:lpstr>
      <vt:lpstr>РНК зависимая РНК полимераза коронавируса</vt:lpstr>
      <vt:lpstr>Коронавирусам (эволюции) пришлось долго ломать голову чтобы придумать такое!  Сигналы TRS – последовательности похожие на CTAAAC – обозначены черным прямоугольником, желтым на цветном рисунке. </vt:lpstr>
      <vt:lpstr>Конец презентации</vt:lpstr>
    </vt:vector>
  </TitlesOfParts>
  <Company>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Геном</dc:title>
  <dc:creator>aba</dc:creator>
  <cp:lastModifiedBy>aba</cp:lastModifiedBy>
  <cp:revision>962</cp:revision>
  <dcterms:created xsi:type="dcterms:W3CDTF">2014-09-13T11:53:54Z</dcterms:created>
  <dcterms:modified xsi:type="dcterms:W3CDTF">2023-02-15T11:26:04Z</dcterms:modified>
</cp:coreProperties>
</file>