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65" r:id="rId1"/>
    <p:sldMasterId id="2147483700" r:id="rId2"/>
  </p:sldMasterIdLst>
  <p:notesMasterIdLst>
    <p:notesMasterId r:id="rId72"/>
  </p:notesMasterIdLst>
  <p:sldIdLst>
    <p:sldId id="464" r:id="rId3"/>
    <p:sldId id="463" r:id="rId4"/>
    <p:sldId id="466" r:id="rId5"/>
    <p:sldId id="467" r:id="rId6"/>
    <p:sldId id="468" r:id="rId7"/>
    <p:sldId id="493" r:id="rId8"/>
    <p:sldId id="469" r:id="rId9"/>
    <p:sldId id="488" r:id="rId10"/>
    <p:sldId id="434" r:id="rId11"/>
    <p:sldId id="461" r:id="rId12"/>
    <p:sldId id="383" r:id="rId13"/>
    <p:sldId id="490" r:id="rId14"/>
    <p:sldId id="491" r:id="rId15"/>
    <p:sldId id="492" r:id="rId16"/>
    <p:sldId id="480" r:id="rId17"/>
    <p:sldId id="471" r:id="rId18"/>
    <p:sldId id="494" r:id="rId19"/>
    <p:sldId id="479" r:id="rId20"/>
    <p:sldId id="481" r:id="rId21"/>
    <p:sldId id="482" r:id="rId22"/>
    <p:sldId id="483" r:id="rId23"/>
    <p:sldId id="484" r:id="rId24"/>
    <p:sldId id="495" r:id="rId25"/>
    <p:sldId id="472" r:id="rId26"/>
    <p:sldId id="473" r:id="rId27"/>
    <p:sldId id="485" r:id="rId28"/>
    <p:sldId id="476" r:id="rId29"/>
    <p:sldId id="477" r:id="rId30"/>
    <p:sldId id="496" r:id="rId31"/>
    <p:sldId id="380" r:id="rId32"/>
    <p:sldId id="311" r:id="rId33"/>
    <p:sldId id="312" r:id="rId34"/>
    <p:sldId id="313" r:id="rId35"/>
    <p:sldId id="439" r:id="rId36"/>
    <p:sldId id="442" r:id="rId37"/>
    <p:sldId id="441" r:id="rId38"/>
    <p:sldId id="300" r:id="rId39"/>
    <p:sldId id="392" r:id="rId40"/>
    <p:sldId id="390" r:id="rId41"/>
    <p:sldId id="416" r:id="rId42"/>
    <p:sldId id="415" r:id="rId43"/>
    <p:sldId id="393" r:id="rId44"/>
    <p:sldId id="394" r:id="rId45"/>
    <p:sldId id="395" r:id="rId46"/>
    <p:sldId id="446" r:id="rId47"/>
    <p:sldId id="447" r:id="rId48"/>
    <p:sldId id="413" r:id="rId49"/>
    <p:sldId id="444" r:id="rId50"/>
    <p:sldId id="417" r:id="rId51"/>
    <p:sldId id="449" r:id="rId52"/>
    <p:sldId id="425" r:id="rId53"/>
    <p:sldId id="419" r:id="rId54"/>
    <p:sldId id="400" r:id="rId55"/>
    <p:sldId id="401" r:id="rId56"/>
    <p:sldId id="402" r:id="rId57"/>
    <p:sldId id="403" r:id="rId58"/>
    <p:sldId id="406" r:id="rId59"/>
    <p:sldId id="409" r:id="rId60"/>
    <p:sldId id="452" r:id="rId61"/>
    <p:sldId id="427" r:id="rId62"/>
    <p:sldId id="426" r:id="rId63"/>
    <p:sldId id="411" r:id="rId64"/>
    <p:sldId id="399" r:id="rId65"/>
    <p:sldId id="462" r:id="rId66"/>
    <p:sldId id="455" r:id="rId67"/>
    <p:sldId id="456" r:id="rId68"/>
    <p:sldId id="457" r:id="rId69"/>
    <p:sldId id="458" r:id="rId70"/>
    <p:sldId id="459" r:id="rId71"/>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5" userDrawn="1">
          <p15:clr>
            <a:srgbClr val="A4A3A4"/>
          </p15:clr>
        </p15:guide>
        <p15:guide id="2" pos="3175">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669900"/>
    <a:srgbClr val="66FF33"/>
    <a:srgbClr val="308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1" autoAdjust="0"/>
    <p:restoredTop sz="83055" autoAdjust="0"/>
  </p:normalViewPr>
  <p:slideViewPr>
    <p:cSldViewPr>
      <p:cViewPr>
        <p:scale>
          <a:sx n="66" d="100"/>
          <a:sy n="66" d="100"/>
        </p:scale>
        <p:origin x="1387" y="-154"/>
      </p:cViewPr>
      <p:guideLst>
        <p:guide orient="horz" pos="2405"/>
        <p:guide pos="3175"/>
      </p:guideLst>
    </p:cSldViewPr>
  </p:slideViewPr>
  <p:outlineViewPr>
    <p:cViewPr>
      <p:scale>
        <a:sx n="33" d="100"/>
        <a:sy n="33" d="100"/>
      </p:scale>
      <p:origin x="0" y="-1816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490" y="-2957"/>
      </p:cViewPr>
      <p:guideLst>
        <p:guide orient="horz" pos="3367"/>
        <p:guide pos="238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9" name="PlaceHolder 1"/>
          <p:cNvSpPr>
            <a:spLocks noGrp="1"/>
          </p:cNvSpPr>
          <p:nvPr>
            <p:ph type="body"/>
          </p:nvPr>
        </p:nvSpPr>
        <p:spPr>
          <a:xfrm>
            <a:off x="756000" y="5078520"/>
            <a:ext cx="6047640" cy="4811040"/>
          </a:xfrm>
          <a:prstGeom prst="rect">
            <a:avLst/>
          </a:prstGeom>
        </p:spPr>
        <p:txBody>
          <a:bodyPr lIns="0" tIns="0" rIns="0" bIns="0"/>
          <a:lstStyle/>
          <a:p>
            <a:r>
              <a:rPr lang="ru-RU" sz="2000" b="0" strike="noStrike" spc="-1">
                <a:solidFill>
                  <a:srgbClr val="000000"/>
                </a:solidFill>
                <a:uFill>
                  <a:solidFill>
                    <a:srgbClr val="FFFFFF"/>
                  </a:solidFill>
                </a:uFill>
                <a:latin typeface="Arial"/>
              </a:rPr>
              <a:t>Для правки формата примечаний щёлкните мышью</a:t>
            </a:r>
          </a:p>
        </p:txBody>
      </p:sp>
      <p:sp>
        <p:nvSpPr>
          <p:cNvPr id="290" name="PlaceHolder 2"/>
          <p:cNvSpPr>
            <a:spLocks noGrp="1"/>
          </p:cNvSpPr>
          <p:nvPr>
            <p:ph type="hdr"/>
          </p:nvPr>
        </p:nvSpPr>
        <p:spPr>
          <a:xfrm>
            <a:off x="0" y="0"/>
            <a:ext cx="3280680" cy="534240"/>
          </a:xfrm>
          <a:prstGeom prst="rect">
            <a:avLst/>
          </a:prstGeom>
        </p:spPr>
        <p:txBody>
          <a:bodyPr lIns="0" tIns="0" rIns="0" bIns="0"/>
          <a:lstStyle/>
          <a:p>
            <a:r>
              <a:rPr lang="ru-RU" sz="1400" b="0" strike="noStrike" spc="-1">
                <a:solidFill>
                  <a:srgbClr val="000000"/>
                </a:solidFill>
                <a:uFill>
                  <a:solidFill>
                    <a:srgbClr val="FFFFFF"/>
                  </a:solidFill>
                </a:uFill>
                <a:latin typeface="Times New Roman"/>
              </a:rPr>
              <a:t> </a:t>
            </a:r>
          </a:p>
        </p:txBody>
      </p:sp>
      <p:sp>
        <p:nvSpPr>
          <p:cNvPr id="291" name="PlaceHolder 3"/>
          <p:cNvSpPr>
            <a:spLocks noGrp="1"/>
          </p:cNvSpPr>
          <p:nvPr>
            <p:ph type="dt"/>
          </p:nvPr>
        </p:nvSpPr>
        <p:spPr>
          <a:xfrm>
            <a:off x="4278960" y="0"/>
            <a:ext cx="3280680" cy="534240"/>
          </a:xfrm>
          <a:prstGeom prst="rect">
            <a:avLst/>
          </a:prstGeom>
        </p:spPr>
        <p:txBody>
          <a:bodyPr lIns="0" tIns="0" rIns="0" bIns="0"/>
          <a:lstStyle/>
          <a:p>
            <a:pPr algn="r"/>
            <a:r>
              <a:rPr lang="ru-RU" sz="1400" b="0" strike="noStrike" spc="-1">
                <a:solidFill>
                  <a:srgbClr val="000000"/>
                </a:solidFill>
                <a:uFill>
                  <a:solidFill>
                    <a:srgbClr val="FFFFFF"/>
                  </a:solidFill>
                </a:uFill>
                <a:latin typeface="Times New Roman"/>
              </a:rPr>
              <a:t> </a:t>
            </a:r>
          </a:p>
        </p:txBody>
      </p:sp>
      <p:sp>
        <p:nvSpPr>
          <p:cNvPr id="292" name="PlaceHolder 4"/>
          <p:cNvSpPr>
            <a:spLocks noGrp="1"/>
          </p:cNvSpPr>
          <p:nvPr>
            <p:ph type="ftr"/>
          </p:nvPr>
        </p:nvSpPr>
        <p:spPr>
          <a:xfrm>
            <a:off x="0" y="10157400"/>
            <a:ext cx="3280680" cy="534240"/>
          </a:xfrm>
          <a:prstGeom prst="rect">
            <a:avLst/>
          </a:prstGeom>
        </p:spPr>
        <p:txBody>
          <a:bodyPr lIns="0" tIns="0" rIns="0" bIns="0" anchor="b"/>
          <a:lstStyle/>
          <a:p>
            <a:r>
              <a:rPr lang="ru-RU" sz="1400" b="0" strike="noStrike" spc="-1">
                <a:solidFill>
                  <a:srgbClr val="000000"/>
                </a:solidFill>
                <a:uFill>
                  <a:solidFill>
                    <a:srgbClr val="FFFFFF"/>
                  </a:solidFill>
                </a:uFill>
                <a:latin typeface="Times New Roman"/>
              </a:rPr>
              <a:t> </a:t>
            </a:r>
          </a:p>
        </p:txBody>
      </p:sp>
      <p:sp>
        <p:nvSpPr>
          <p:cNvPr id="293" name="PlaceHolder 5"/>
          <p:cNvSpPr>
            <a:spLocks noGrp="1"/>
          </p:cNvSpPr>
          <p:nvPr>
            <p:ph type="sldNum"/>
          </p:nvPr>
        </p:nvSpPr>
        <p:spPr>
          <a:xfrm>
            <a:off x="4278960" y="10157400"/>
            <a:ext cx="3280680" cy="534240"/>
          </a:xfrm>
          <a:prstGeom prst="rect">
            <a:avLst/>
          </a:prstGeom>
        </p:spPr>
        <p:txBody>
          <a:bodyPr lIns="0" tIns="0" rIns="0" bIns="0" anchor="b"/>
          <a:lstStyle/>
          <a:p>
            <a:pPr algn="r"/>
            <a:fld id="{151A0BC5-4977-48AF-8644-18973B5889BA}" type="slidenum">
              <a:rPr lang="ru-RU" sz="1400" b="0" strike="noStrike" spc="-1">
                <a:solidFill>
                  <a:srgbClr val="000000"/>
                </a:solidFill>
                <a:uFill>
                  <a:solidFill>
                    <a:srgbClr val="FFFFFF"/>
                  </a:solidFill>
                </a:uFill>
                <a:latin typeface="Times New Roman"/>
              </a:rPr>
              <a:pPr algn="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8970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13</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0154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51</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9357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68</a:t>
            </a:fld>
            <a:endParaRPr lang="ru-RU"/>
          </a:p>
        </p:txBody>
      </p:sp>
    </p:spTree>
    <p:extLst>
      <p:ext uri="{BB962C8B-B14F-4D97-AF65-F5344CB8AC3E}">
        <p14:creationId xmlns:p14="http://schemas.microsoft.com/office/powerpoint/2010/main" val="383870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5827F-1CF5-4649-8758-B54AA09C71A4}" type="slidenum">
              <a:rPr lang="en-US" altLang="en-US"/>
              <a:pPr/>
              <a:t>16</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en-US" sz="600" baseline="0" dirty="0" smtClean="0"/>
              <a:t>The central Dogma of Molecular Biology</a:t>
            </a:r>
            <a:endParaRPr lang="en-US" altLang="en-US" sz="600" baseline="0" dirty="0"/>
          </a:p>
        </p:txBody>
      </p:sp>
    </p:spTree>
    <p:extLst>
      <p:ext uri="{BB962C8B-B14F-4D97-AF65-F5344CB8AC3E}">
        <p14:creationId xmlns:p14="http://schemas.microsoft.com/office/powerpoint/2010/main" val="333979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31</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4137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32</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8070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33</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7654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a:prstGeom prst="rect">
            <a:avLst/>
          </a:prstGeo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38</a:t>
            </a:fld>
            <a:endParaRPr lang="ru-RU"/>
          </a:p>
        </p:txBody>
      </p:sp>
    </p:spTree>
    <p:extLst>
      <p:ext uri="{BB962C8B-B14F-4D97-AF65-F5344CB8AC3E}">
        <p14:creationId xmlns:p14="http://schemas.microsoft.com/office/powerpoint/2010/main" val="66798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a:prstGeom prst="rect">
            <a:avLst/>
          </a:prstGeo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39</a:t>
            </a:fld>
            <a:endParaRPr lang="ru-RU"/>
          </a:p>
        </p:txBody>
      </p:sp>
    </p:spTree>
    <p:extLst>
      <p:ext uri="{BB962C8B-B14F-4D97-AF65-F5344CB8AC3E}">
        <p14:creationId xmlns:p14="http://schemas.microsoft.com/office/powerpoint/2010/main" val="19539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40</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54200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49</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0155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normAutofit/>
          </a:bodyPr>
          <a:lstStyle>
            <a:lvl1pPr algn="ctr">
              <a:defRPr sz="6000" baseline="0"/>
            </a:lvl1pPr>
          </a:lstStyle>
          <a:p>
            <a:r>
              <a:rPr lang="ru-RU" dirty="0" smtClean="0"/>
              <a:t>Образец заголовка</a:t>
            </a:r>
            <a:endParaRPr lang="en-US" dirty="0"/>
          </a:p>
        </p:txBody>
      </p:sp>
      <p:sp>
        <p:nvSpPr>
          <p:cNvPr id="3" name="Подзаголовок 2"/>
          <p:cNvSpPr>
            <a:spLocks noGrp="1"/>
          </p:cNvSpPr>
          <p:nvPr>
            <p:ph type="subTitle" idx="1"/>
          </p:nvPr>
        </p:nvSpPr>
        <p:spPr>
          <a:xfrm>
            <a:off x="1260475" y="3970338"/>
            <a:ext cx="7559675" cy="1825625"/>
          </a:xfrm>
        </p:spPr>
        <p:txBody>
          <a:bodyPr>
            <a:normAutofit/>
          </a:bodyPr>
          <a:lstStyle>
            <a:lvl1pPr marL="0" indent="0" algn="ctr">
              <a:buNone/>
              <a:defRPr sz="32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en-US" dirty="0"/>
          </a:p>
        </p:txBody>
      </p:sp>
      <p:sp>
        <p:nvSpPr>
          <p:cNvPr id="4" name="Дата 3"/>
          <p:cNvSpPr>
            <a:spLocks noGrp="1"/>
          </p:cNvSpPr>
          <p:nvPr>
            <p:ph type="dt" sz="half" idx="10"/>
          </p:nvPr>
        </p:nvSpPr>
        <p:spPr/>
        <p:txBody>
          <a:bodyPr/>
          <a:lstStyle/>
          <a:p>
            <a:fld id="{616EF3EC-45CE-4CBE-A892-6E5BA243DEAE}" type="datetime1">
              <a:rPr lang="en-US" smtClean="0"/>
              <a:t>4/19/2023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34737341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D48C82F-4865-4876-BA0A-88307CDAD44E}" type="datetime1">
              <a:rPr lang="en-US" smtClean="0"/>
              <a:t>4/19/2023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92306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13600" y="403225"/>
            <a:ext cx="2173288" cy="6405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93738" y="403225"/>
            <a:ext cx="6367462" cy="6405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D3E994D-CD71-44C2-9CA4-EE79B0F7B43B}" type="datetime1">
              <a:rPr lang="en-US" smtClean="0"/>
              <a:t>4/19/2023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18440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693000" y="402120"/>
            <a:ext cx="8693280" cy="14605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47" name="PlaceHolder 2"/>
          <p:cNvSpPr>
            <a:spLocks noGrp="1"/>
          </p:cNvSpPr>
          <p:nvPr>
            <p:ph type="subTitle"/>
          </p:nvPr>
        </p:nvSpPr>
        <p:spPr>
          <a:xfrm>
            <a:off x="693000" y="2012400"/>
            <a:ext cx="8693280" cy="479592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93000" y="402120"/>
            <a:ext cx="8693280" cy="14605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49" name="PlaceHolder 2"/>
          <p:cNvSpPr>
            <a:spLocks noGrp="1"/>
          </p:cNvSpPr>
          <p:nvPr>
            <p:ph type="body"/>
          </p:nvPr>
        </p:nvSpPr>
        <p:spPr>
          <a:xfrm>
            <a:off x="693000" y="2012400"/>
            <a:ext cx="8693280" cy="479592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93000" y="402120"/>
            <a:ext cx="8693280" cy="14605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51" name="PlaceHolder 2"/>
          <p:cNvSpPr>
            <a:spLocks noGrp="1"/>
          </p:cNvSpPr>
          <p:nvPr>
            <p:ph type="body"/>
          </p:nvPr>
        </p:nvSpPr>
        <p:spPr>
          <a:xfrm>
            <a:off x="693000" y="2012400"/>
            <a:ext cx="4242240" cy="479592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52" name="PlaceHolder 3"/>
          <p:cNvSpPr>
            <a:spLocks noGrp="1"/>
          </p:cNvSpPr>
          <p:nvPr>
            <p:ph type="body"/>
          </p:nvPr>
        </p:nvSpPr>
        <p:spPr>
          <a:xfrm>
            <a:off x="5147640" y="2012400"/>
            <a:ext cx="4242240" cy="479592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693000" y="402120"/>
            <a:ext cx="8693280" cy="14605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693000" y="402120"/>
            <a:ext cx="8693280" cy="67712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ADF1F35-A60C-4C12-BC79-134F90EBDF1D}" type="datetime1">
              <a:rPr lang="en-US" smtClean="0"/>
              <a:t>4/19/2023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1B96EBA-8A46-4954-B28D-1764C90203DB}" type="slidenum">
              <a:rPr lang="en-US" smtClean="0"/>
              <a:t>‹#›</a:t>
            </a:fld>
            <a:endParaRPr lang="en-US"/>
          </a:p>
        </p:txBody>
      </p:sp>
    </p:spTree>
    <p:extLst>
      <p:ext uri="{BB962C8B-B14F-4D97-AF65-F5344CB8AC3E}">
        <p14:creationId xmlns:p14="http://schemas.microsoft.com/office/powerpoint/2010/main" val="426531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lvl1pPr>
              <a:defRPr sz="3200"/>
            </a:lvl1pPr>
            <a:lvl2pPr>
              <a:defRPr sz="2800"/>
            </a:lvl2pPr>
            <a:lvl3pPr>
              <a:defRPr sz="2400"/>
            </a:lvl3pPr>
            <a:lvl4pPr>
              <a:defRPr sz="1800"/>
            </a:lvl4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Дата 3"/>
          <p:cNvSpPr>
            <a:spLocks noGrp="1"/>
          </p:cNvSpPr>
          <p:nvPr>
            <p:ph type="dt" sz="half" idx="10"/>
          </p:nvPr>
        </p:nvSpPr>
        <p:spPr/>
        <p:txBody>
          <a:bodyPr/>
          <a:lstStyle/>
          <a:p>
            <a:fld id="{901946FD-D636-425E-B440-B76964B88FE7}" type="datetime1">
              <a:rPr lang="en-US" smtClean="0"/>
              <a:t>4/19/2023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3344129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normAutofit/>
          </a:bodyPr>
          <a:lstStyle>
            <a:lvl1pPr>
              <a:defRPr sz="4800"/>
            </a:lvl1pPr>
          </a:lstStyle>
          <a:p>
            <a:r>
              <a:rPr lang="ru-RU" dirty="0" smtClean="0"/>
              <a:t>Образец заголовка</a:t>
            </a:r>
            <a:endParaRPr lang="en-US" dirty="0"/>
          </a:p>
        </p:txBody>
      </p:sp>
      <p:sp>
        <p:nvSpPr>
          <p:cNvPr id="3" name="Текст 2"/>
          <p:cNvSpPr>
            <a:spLocks noGrp="1"/>
          </p:cNvSpPr>
          <p:nvPr>
            <p:ph type="body" idx="1"/>
          </p:nvPr>
        </p:nvSpPr>
        <p:spPr>
          <a:xfrm>
            <a:off x="687388" y="5059363"/>
            <a:ext cx="8694737" cy="1652587"/>
          </a:xfrm>
        </p:spPr>
        <p:txBody>
          <a:bodyPr>
            <a:normAutofit/>
          </a:bodyPr>
          <a:lstStyle>
            <a:lvl1pPr marL="0" indent="0">
              <a:buNone/>
              <a:defRPr sz="28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p>
            <a:fld id="{35FCB430-CFAF-44FA-BC63-BECC63153096}" type="datetime1">
              <a:rPr lang="en-US" smtClean="0"/>
              <a:t>4/19/2023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1906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693738" y="2012950"/>
            <a:ext cx="4270375" cy="47958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5116513" y="2012950"/>
            <a:ext cx="4270375" cy="47958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4E5B2A83-4DE6-42A4-9121-F6C4C5EA196C}" type="datetime1">
              <a:rPr lang="en-US" smtClean="0"/>
              <a:t>4/19/2023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273909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en-US"/>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46A723F9-2036-4B8D-82EC-BF0AD9D759C7}" type="datetime1">
              <a:rPr lang="en-US" smtClean="0"/>
              <a:t>4/19/2023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172614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D15B107-49D5-4336-9D99-AAEB0350B853}" type="datetime1">
              <a:rPr lang="en-US" smtClean="0"/>
              <a:t>4/19/2023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lvl1pPr>
              <a:defRPr sz="2000">
                <a:solidFill>
                  <a:srgbClr val="00B0F0"/>
                </a:solidFill>
              </a:defRPr>
            </a:lvl1pPr>
          </a:lstStyle>
          <a:p>
            <a:fld id="{8DEEC8EE-03FA-42FE-992C-F282326656FA}" type="slidenum">
              <a:rPr lang="en-US" smtClean="0"/>
              <a:pPr/>
              <a:t>‹#›</a:t>
            </a:fld>
            <a:endParaRPr lang="en-US" dirty="0"/>
          </a:p>
        </p:txBody>
      </p:sp>
    </p:spTree>
    <p:extLst>
      <p:ext uri="{BB962C8B-B14F-4D97-AF65-F5344CB8AC3E}">
        <p14:creationId xmlns:p14="http://schemas.microsoft.com/office/powerpoint/2010/main" val="389778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97F196-04A5-40B1-9B54-01509159AC26}" type="datetime1">
              <a:rPr lang="en-US" smtClean="0"/>
              <a:t>4/19/2023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343241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A3AF92D-CB9C-40BF-A6EF-5F69C0A7A052}" type="datetime1">
              <a:rPr lang="en-US" smtClean="0"/>
              <a:t>4/19/2023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251931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418A63-E00D-4CED-BCF0-8AE0F09D08C3}" type="datetime1">
              <a:rPr lang="en-US" smtClean="0"/>
              <a:t>4/19/2023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40313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50668FDB-9AA1-40E2-BDCA-72DB77F281B3}" type="datetime1">
              <a:rPr lang="en-US" smtClean="0"/>
              <a:t>4/19/2023</a:t>
            </a:fld>
            <a:endParaRPr lang="en-US"/>
          </a:p>
        </p:txBody>
      </p:sp>
      <p:sp>
        <p:nvSpPr>
          <p:cNvPr id="5" name="Нижний колонтитул 4"/>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496762" y="7002812"/>
            <a:ext cx="890126" cy="401638"/>
          </a:xfrm>
          <a:prstGeom prst="rect">
            <a:avLst/>
          </a:prstGeom>
          <a:solidFill>
            <a:schemeClr val="accent2">
              <a:lumMod val="75000"/>
            </a:schemeClr>
          </a:solidFill>
        </p:spPr>
        <p:txBody>
          <a:bodyPr vert="horz" lIns="91440" tIns="45720" rIns="91440" bIns="45720" rtlCol="0" anchor="ctr"/>
          <a:lstStyle>
            <a:lvl1pPr algn="r">
              <a:defRPr sz="2000">
                <a:solidFill>
                  <a:schemeClr val="bg1"/>
                </a:solidFill>
              </a:defRPr>
            </a:lvl1pPr>
          </a:lstStyle>
          <a:p>
            <a:fld id="{8DEEC8EE-03FA-42FE-992C-F282326656FA}" type="slidenum">
              <a:rPr lang="en-US" smtClean="0"/>
              <a:pPr/>
              <a:t>‹#›</a:t>
            </a:fld>
            <a:endParaRPr lang="en-US" dirty="0"/>
          </a:p>
        </p:txBody>
      </p:sp>
    </p:spTree>
    <p:extLst>
      <p:ext uri="{BB962C8B-B14F-4D97-AF65-F5344CB8AC3E}">
        <p14:creationId xmlns:p14="http://schemas.microsoft.com/office/powerpoint/2010/main" val="208821126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ru-RU" sz="4400" b="0" strike="noStrike" spc="-1">
                <a:solidFill>
                  <a:srgbClr val="000000"/>
                </a:solidFill>
                <a:uFill>
                  <a:solidFill>
                    <a:srgbClr val="FFFFFF"/>
                  </a:solidFill>
                </a:uFill>
                <a:latin typeface="Arial"/>
              </a:rPr>
              <a:t>Для правки текста заголовка щёлкните мышью</a:t>
            </a:r>
          </a:p>
        </p:txBody>
      </p:sp>
      <p:sp>
        <p:nvSpPr>
          <p:cNvPr id="145"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000000"/>
                </a:solidFill>
                <a:uFill>
                  <a:solidFill>
                    <a:srgbClr val="FFFFFF"/>
                  </a:solidFill>
                </a:uFill>
                <a:latin typeface="Arial"/>
              </a:rPr>
              <a:t>Для правки структуры щёлкните мышью</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Arial"/>
              </a:rPr>
              <a:t>Второй уровень структуры</a:t>
            </a:r>
          </a:p>
          <a:p>
            <a:pPr marL="1296000" lvl="2" indent="-288000">
              <a:buClr>
                <a:srgbClr val="000000"/>
              </a:buClr>
              <a:buSzPct val="45000"/>
              <a:buFont typeface="Wingdings" charset="2"/>
              <a:buChar char=""/>
            </a:pPr>
            <a:r>
              <a:rPr lang="ru-RU" sz="2400" b="0" strike="noStrike" spc="-1">
                <a:solidFill>
                  <a:srgbClr val="000000"/>
                </a:solidFill>
                <a:uFill>
                  <a:solidFill>
                    <a:srgbClr val="FFFFFF"/>
                  </a:solidFill>
                </a:uFill>
                <a:latin typeface="Arial"/>
              </a:rPr>
              <a:t>Третий уровень структуры</a:t>
            </a:r>
          </a:p>
          <a:p>
            <a:pPr marL="1728000" lvl="3" indent="-216000">
              <a:buClr>
                <a:srgbClr val="000000"/>
              </a:buClr>
              <a:buSzPct val="75000"/>
              <a:buFont typeface="Symbol" charset="2"/>
              <a:buChar char=""/>
            </a:pPr>
            <a:r>
              <a:rPr lang="ru-RU" sz="2000" b="0" strike="noStrike" spc="-1">
                <a:solidFill>
                  <a:srgbClr val="000000"/>
                </a:solidFill>
                <a:uFill>
                  <a:solidFill>
                    <a:srgbClr val="FFFFFF"/>
                  </a:solidFill>
                </a:uFill>
                <a:latin typeface="Arial"/>
              </a:rPr>
              <a:t>Четвёртый уровень структуры</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Пятый уровень структуры</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Шестой уровень структуры</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64" r:id="rId7"/>
  </p:sldLayoutIdLst>
  <p:hf hdr="0" ftr="0" dt="0"/>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s://microbiologysociety.org/publication/past-issues/what-is-life/article/synthia-playing-god-in-a-sandbox-what-is-life.html" TargetMode="External"/><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dl-nadiya.com/href=" TargetMode="External"/><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hyperlink" Target="https://www.npr.org/sections/health-shots/2016/02/03/465319186/babies-with-genes-from-three-people-could-be-ethical-panel-says" TargetMode="External"/><Relationship Id="rId2" Type="http://schemas.openxmlformats.org/officeDocument/2006/relationships/hyperlink" Target="https://www.npr.org/templates/transcript/transcript.php?storyId=465319186" TargetMode="Externa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3307" y="822652"/>
            <a:ext cx="9294010" cy="2803198"/>
          </a:xfrm>
        </p:spPr>
        <p:txBody>
          <a:bodyPr>
            <a:normAutofit/>
          </a:bodyPr>
          <a:lstStyle/>
          <a:p>
            <a:r>
              <a:rPr lang="ru-RU" dirty="0" smtClean="0"/>
              <a:t>Л9</a:t>
            </a:r>
            <a:r>
              <a:rPr lang="en-US" dirty="0" smtClean="0"/>
              <a:t>. </a:t>
            </a:r>
            <a:r>
              <a:rPr lang="ru-RU" dirty="0" smtClean="0"/>
              <a:t>И</a:t>
            </a:r>
            <a:r>
              <a:rPr lang="ru-RU" dirty="0" smtClean="0"/>
              <a:t>нформация закодированная в геноме</a:t>
            </a:r>
            <a:endParaRPr lang="en-US" dirty="0"/>
          </a:p>
        </p:txBody>
      </p:sp>
      <p:sp>
        <p:nvSpPr>
          <p:cNvPr id="3" name="Подзаголовок 2"/>
          <p:cNvSpPr>
            <a:spLocks noGrp="1"/>
          </p:cNvSpPr>
          <p:nvPr>
            <p:ph type="subTitle" idx="1"/>
          </p:nvPr>
        </p:nvSpPr>
        <p:spPr>
          <a:xfrm>
            <a:off x="1260475" y="3979574"/>
            <a:ext cx="7559675" cy="764316"/>
          </a:xfrm>
        </p:spPr>
        <p:txBody>
          <a:bodyPr>
            <a:normAutofit/>
          </a:bodyPr>
          <a:lstStyle/>
          <a:p>
            <a:r>
              <a:rPr lang="ru-RU" dirty="0" smtClean="0"/>
              <a:t>и </a:t>
            </a:r>
            <a:r>
              <a:rPr lang="ru-RU" dirty="0" smtClean="0"/>
              <a:t>её </a:t>
            </a:r>
            <a:r>
              <a:rPr lang="ru-RU" dirty="0" smtClean="0"/>
              <a:t>использование вирусами и людьми</a:t>
            </a:r>
            <a:endParaRPr lang="en-US" dirty="0"/>
          </a:p>
        </p:txBody>
      </p:sp>
    </p:spTree>
    <p:extLst>
      <p:ext uri="{BB962C8B-B14F-4D97-AF65-F5344CB8AC3E}">
        <p14:creationId xmlns:p14="http://schemas.microsoft.com/office/powerpoint/2010/main" val="3528391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6863" y="112017"/>
            <a:ext cx="8693150" cy="1460500"/>
          </a:xfrm>
        </p:spPr>
        <p:txBody>
          <a:bodyPr/>
          <a:lstStyle/>
          <a:p>
            <a:r>
              <a:rPr lang="ru-RU" dirty="0" smtClean="0"/>
              <a:t>ИСПОЛНИТЕЛИ</a:t>
            </a:r>
            <a:endParaRPr lang="ru-RU" dirty="0"/>
          </a:p>
        </p:txBody>
      </p:sp>
      <p:sp>
        <p:nvSpPr>
          <p:cNvPr id="4" name="Номер слайда 3"/>
          <p:cNvSpPr>
            <a:spLocks noGrp="1"/>
          </p:cNvSpPr>
          <p:nvPr>
            <p:ph type="sldNum" sz="quarter" idx="12"/>
          </p:nvPr>
        </p:nvSpPr>
        <p:spPr/>
        <p:txBody>
          <a:bodyPr/>
          <a:lstStyle/>
          <a:p>
            <a:fld id="{8DEEC8EE-03FA-42FE-992C-F282326656FA}" type="slidenum">
              <a:rPr lang="en-US" smtClean="0"/>
              <a:t>10</a:t>
            </a:fld>
            <a:endParaRPr lang="en-US"/>
          </a:p>
        </p:txBody>
      </p:sp>
      <p:sp>
        <p:nvSpPr>
          <p:cNvPr id="6" name="Прямоугольник 5"/>
          <p:cNvSpPr/>
          <p:nvPr/>
        </p:nvSpPr>
        <p:spPr>
          <a:xfrm>
            <a:off x="3471778" y="6792397"/>
            <a:ext cx="5038725" cy="646331"/>
          </a:xfrm>
          <a:prstGeom prst="rect">
            <a:avLst/>
          </a:prstGeom>
        </p:spPr>
        <p:txBody>
          <a:bodyPr>
            <a:spAutoFit/>
          </a:bodyPr>
          <a:lstStyle/>
          <a:p>
            <a:r>
              <a:rPr lang="ru-RU" dirty="0" err="1"/>
              <a:t>Freitag</a:t>
            </a:r>
            <a:r>
              <a:rPr lang="ru-RU" dirty="0"/>
              <a:t> </a:t>
            </a:r>
            <a:r>
              <a:rPr lang="ru-RU" dirty="0" err="1"/>
              <a:t>et</a:t>
            </a:r>
            <a:r>
              <a:rPr lang="ru-RU" dirty="0"/>
              <a:t> </a:t>
            </a:r>
            <a:r>
              <a:rPr lang="ru-RU" dirty="0" err="1"/>
              <a:t>al</a:t>
            </a:r>
            <a:r>
              <a:rPr lang="ru-RU" dirty="0"/>
              <a:t>., </a:t>
            </a:r>
            <a:r>
              <a:rPr lang="ru-RU" dirty="0" err="1"/>
              <a:t>Integration</a:t>
            </a:r>
            <a:r>
              <a:rPr lang="ru-RU" dirty="0"/>
              <a:t> </a:t>
            </a:r>
            <a:r>
              <a:rPr lang="ru-RU" dirty="0" err="1"/>
              <a:t>of</a:t>
            </a:r>
            <a:r>
              <a:rPr lang="ru-RU" dirty="0"/>
              <a:t> </a:t>
            </a:r>
            <a:r>
              <a:rPr lang="ru-RU" dirty="0" err="1"/>
              <a:t>functional</a:t>
            </a:r>
            <a:r>
              <a:rPr lang="ru-RU" dirty="0"/>
              <a:t> </a:t>
            </a:r>
            <a:r>
              <a:rPr lang="ru-RU" dirty="0" err="1"/>
              <a:t>peptides</a:t>
            </a:r>
            <a:r>
              <a:rPr lang="ru-RU" dirty="0"/>
              <a:t> </a:t>
            </a:r>
            <a:r>
              <a:rPr lang="ru-RU" dirty="0" err="1"/>
              <a:t>into</a:t>
            </a:r>
            <a:r>
              <a:rPr lang="ru-RU" dirty="0"/>
              <a:t> </a:t>
            </a:r>
            <a:r>
              <a:rPr lang="ru-RU" dirty="0" err="1" smtClean="0"/>
              <a:t>nucleic</a:t>
            </a:r>
            <a:r>
              <a:rPr lang="en-US" dirty="0" smtClean="0"/>
              <a:t> </a:t>
            </a:r>
            <a:r>
              <a:rPr lang="ru-RU" dirty="0" err="1" smtClean="0"/>
              <a:t>acid-based</a:t>
            </a:r>
            <a:r>
              <a:rPr lang="ru-RU" dirty="0" smtClean="0"/>
              <a:t> </a:t>
            </a:r>
            <a:r>
              <a:rPr lang="ru-RU" dirty="0" err="1"/>
              <a:t>nanostructures</a:t>
            </a:r>
            <a:r>
              <a:rPr lang="ru-RU" dirty="0"/>
              <a:t>, </a:t>
            </a:r>
            <a:r>
              <a:rPr lang="ru-RU" dirty="0" err="1"/>
              <a:t>Nanoscale</a:t>
            </a:r>
            <a:r>
              <a:rPr lang="ru-RU" dirty="0"/>
              <a:t>, 2023</a:t>
            </a:r>
          </a:p>
        </p:txBody>
      </p:sp>
      <p:graphicFrame>
        <p:nvGraphicFramePr>
          <p:cNvPr id="2" name="Таблица 1"/>
          <p:cNvGraphicFramePr>
            <a:graphicFrameLocks noGrp="1"/>
          </p:cNvGraphicFramePr>
          <p:nvPr>
            <p:extLst>
              <p:ext uri="{D42A27DB-BD31-4B8C-83A1-F6EECF244321}">
                <p14:modId xmlns:p14="http://schemas.microsoft.com/office/powerpoint/2010/main" val="1689738567"/>
              </p:ext>
            </p:extLst>
          </p:nvPr>
        </p:nvGraphicFramePr>
        <p:xfrm>
          <a:off x="278092" y="1329997"/>
          <a:ext cx="7342284" cy="5480230"/>
        </p:xfrm>
        <a:graphic>
          <a:graphicData uri="http://schemas.openxmlformats.org/drawingml/2006/table">
            <a:tbl>
              <a:tblPr firstRow="1" bandRow="1">
                <a:tableStyleId>{5C22544A-7EE6-4342-B048-85BDC9FD1C3A}</a:tableStyleId>
              </a:tblPr>
              <a:tblGrid>
                <a:gridCol w="3671142"/>
                <a:gridCol w="3671142"/>
              </a:tblGrid>
              <a:tr h="952045">
                <a:tc>
                  <a:txBody>
                    <a:bodyPr/>
                    <a:lstStyle/>
                    <a:p>
                      <a:r>
                        <a:rPr lang="ru-RU" sz="3200" dirty="0" smtClean="0">
                          <a:solidFill>
                            <a:srgbClr val="CC0099"/>
                          </a:solidFill>
                        </a:rPr>
                        <a:t>ДНК ПОЛИМЕРАЗА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ru-RU" sz="3200" b="0" dirty="0" smtClean="0">
                          <a:solidFill>
                            <a:schemeClr val="tx1"/>
                          </a:solidFill>
                        </a:rPr>
                        <a:t>Репликация</a:t>
                      </a:r>
                      <a:endParaRPr lang="ru-RU"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503">
                <a:tc>
                  <a:txBody>
                    <a:bodyPr/>
                    <a:lstStyle/>
                    <a:p>
                      <a:r>
                        <a:rPr lang="ru-RU" sz="3200" dirty="0" smtClean="0">
                          <a:solidFill>
                            <a:srgbClr val="CC0099"/>
                          </a:solidFill>
                        </a:rPr>
                        <a:t>РНК ПОЛИМЕРАЗА</a:t>
                      </a:r>
                      <a:endParaRPr lang="ru-RU" sz="3200" dirty="0" smtClean="0">
                        <a:solidFill>
                          <a:srgbClr val="CC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ru-RU" sz="3200" dirty="0" smtClean="0">
                          <a:solidFill>
                            <a:schemeClr val="tx1"/>
                          </a:solidFill>
                        </a:rPr>
                        <a:t>Транскрипция</a:t>
                      </a:r>
                      <a:endParaRPr lang="ru-RU"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6778">
                <a:tc>
                  <a:txBody>
                    <a:bodyPr/>
                    <a:lstStyle/>
                    <a:p>
                      <a:r>
                        <a:rPr lang="ru-RU" sz="3200" dirty="0" smtClean="0">
                          <a:solidFill>
                            <a:srgbClr val="CC0099"/>
                          </a:solidFill>
                        </a:rPr>
                        <a:t>РИБОСОМА</a:t>
                      </a:r>
                      <a:endParaRPr lang="ru-RU" sz="3200" dirty="0" smtClean="0">
                        <a:solidFill>
                          <a:srgbClr val="CC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ru-RU" sz="3200" dirty="0" smtClean="0">
                          <a:solidFill>
                            <a:schemeClr val="tx1"/>
                          </a:solidFill>
                        </a:rPr>
                        <a:t>Трансляция</a:t>
                      </a:r>
                      <a:endParaRPr lang="ru-RU"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3200" dirty="0" smtClean="0">
                          <a:solidFill>
                            <a:srgbClr val="669900"/>
                          </a:solidFill>
                        </a:rPr>
                        <a:t>РНК зависимая РНК полимераза</a:t>
                      </a:r>
                    </a:p>
                    <a:p>
                      <a:endParaRPr lang="ru-RU"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ru-RU" sz="3200" dirty="0" smtClean="0">
                          <a:solidFill>
                            <a:schemeClr val="tx1"/>
                          </a:solidFill>
                        </a:rPr>
                        <a:t>Репликация РНК </a:t>
                      </a:r>
                      <a:endParaRPr lang="ru-RU"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503">
                <a:tc>
                  <a:txBody>
                    <a:bodyPr/>
                    <a:lstStyle/>
                    <a:p>
                      <a:r>
                        <a:rPr lang="ru-RU" sz="3200" dirty="0" smtClean="0">
                          <a:solidFill>
                            <a:srgbClr val="669900"/>
                          </a:solidFill>
                        </a:rPr>
                        <a:t>ОБРАТНАЯ ТРАНСКРИПТАЗА</a:t>
                      </a:r>
                      <a:endParaRPr lang="ru-RU"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ru-RU" sz="3200" dirty="0" err="1" smtClean="0">
                          <a:solidFill>
                            <a:schemeClr val="tx1"/>
                          </a:solidFill>
                        </a:rPr>
                        <a:t>Реплицирование</a:t>
                      </a:r>
                      <a:r>
                        <a:rPr lang="ru-RU" sz="3200" dirty="0" smtClean="0">
                          <a:solidFill>
                            <a:schemeClr val="tx1"/>
                          </a:solidFill>
                        </a:rPr>
                        <a:t> РНК в ДНК</a:t>
                      </a:r>
                      <a:endParaRPr lang="ru-RU"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241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8890" y="131362"/>
            <a:ext cx="9562845" cy="921720"/>
          </a:xfrm>
        </p:spPr>
        <p:txBody>
          <a:bodyPr>
            <a:normAutofit/>
          </a:bodyPr>
          <a:lstStyle/>
          <a:p>
            <a:r>
              <a:rPr lang="ru-RU" sz="4000" dirty="0" smtClean="0"/>
              <a:t>На языке понятном для студентов ВМК!</a:t>
            </a:r>
            <a:endParaRPr lang="ru-RU" sz="4000" dirty="0"/>
          </a:p>
        </p:txBody>
      </p:sp>
      <p:sp>
        <p:nvSpPr>
          <p:cNvPr id="2" name="Номер слайда 1"/>
          <p:cNvSpPr>
            <a:spLocks noGrp="1"/>
          </p:cNvSpPr>
          <p:nvPr>
            <p:ph type="sldNum" sz="quarter" idx="12"/>
          </p:nvPr>
        </p:nvSpPr>
        <p:spPr/>
        <p:txBody>
          <a:bodyPr/>
          <a:lstStyle/>
          <a:p>
            <a:fld id="{8DEEC8EE-03FA-42FE-992C-F282326656FA}" type="slidenum">
              <a:rPr lang="en-US" smtClean="0"/>
              <a:t>11</a:t>
            </a:fld>
            <a:endParaRPr lang="en-US"/>
          </a:p>
        </p:txBody>
      </p:sp>
      <p:pic>
        <p:nvPicPr>
          <p:cNvPr id="3074" name="Picture 2" descr="Computational biology - Vladimir Naumov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887" y="1182751"/>
            <a:ext cx="7296565" cy="558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92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Забыл про репликацию </a:t>
            </a:r>
            <a:r>
              <a:rPr lang="en-US" dirty="0" smtClean="0"/>
              <a:t>:</a:t>
            </a:r>
            <a:endParaRPr lang="ru-RU" dirty="0"/>
          </a:p>
        </p:txBody>
      </p:sp>
      <p:sp>
        <p:nvSpPr>
          <p:cNvPr id="3" name="Номер слайда 2"/>
          <p:cNvSpPr>
            <a:spLocks noGrp="1"/>
          </p:cNvSpPr>
          <p:nvPr>
            <p:ph type="sldNum" sz="quarter" idx="12"/>
          </p:nvPr>
        </p:nvSpPr>
        <p:spPr/>
        <p:txBody>
          <a:bodyPr/>
          <a:lstStyle/>
          <a:p>
            <a:fld id="{8DEEC8EE-03FA-42FE-992C-F282326656FA}" type="slidenum">
              <a:rPr lang="en-US" smtClean="0"/>
              <a:pPr/>
              <a:t>12</a:t>
            </a:fld>
            <a:endParaRPr lang="en-US" dirty="0"/>
          </a:p>
        </p:txBody>
      </p:sp>
      <p:pic>
        <p:nvPicPr>
          <p:cNvPr id="4" name="Рисунок 3"/>
          <p:cNvPicPr>
            <a:picLocks noChangeAspect="1"/>
          </p:cNvPicPr>
          <p:nvPr/>
        </p:nvPicPr>
        <p:blipFill rotWithShape="1">
          <a:blip r:embed="rId2"/>
          <a:srcRect l="28954" t="17592" r="30662" b="30309"/>
          <a:stretch/>
        </p:blipFill>
        <p:spPr>
          <a:xfrm>
            <a:off x="1709551" y="1847309"/>
            <a:ext cx="6661523" cy="4839031"/>
          </a:xfrm>
          <a:prstGeom prst="rect">
            <a:avLst/>
          </a:prstGeom>
        </p:spPr>
      </p:pic>
    </p:spTree>
    <p:extLst>
      <p:ext uri="{BB962C8B-B14F-4D97-AF65-F5344CB8AC3E}">
        <p14:creationId xmlns:p14="http://schemas.microsoft.com/office/powerpoint/2010/main" val="3607231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117" y="220900"/>
            <a:ext cx="8693150" cy="657100"/>
          </a:xfrm>
        </p:spPr>
        <p:txBody>
          <a:bodyPr>
            <a:normAutofit fontScale="90000"/>
          </a:bodyPr>
          <a:lstStyle/>
          <a:p>
            <a:r>
              <a:rPr lang="ru-RU" sz="5400" b="1" dirty="0" smtClean="0"/>
              <a:t>Геном</a:t>
            </a:r>
            <a:r>
              <a:rPr lang="en-US" sz="5400" b="1" dirty="0" smtClean="0"/>
              <a:t> </a:t>
            </a:r>
            <a:endParaRPr lang="en-US" sz="5400" b="1"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13</a:t>
            </a:fld>
            <a:endParaRPr lang="ru-RU"/>
          </a:p>
        </p:txBody>
      </p:sp>
      <p:sp>
        <p:nvSpPr>
          <p:cNvPr id="5" name="Текст 4"/>
          <p:cNvSpPr>
            <a:spLocks noGrp="1"/>
          </p:cNvSpPr>
          <p:nvPr>
            <p:ph type="body" idx="4294967295"/>
          </p:nvPr>
        </p:nvSpPr>
        <p:spPr>
          <a:xfrm>
            <a:off x="162877" y="1098899"/>
            <a:ext cx="4877436" cy="6305551"/>
          </a:xfrm>
        </p:spPr>
        <p:txBody>
          <a:bodyPr>
            <a:normAutofit/>
          </a:bodyPr>
          <a:lstStyle/>
          <a:p>
            <a:r>
              <a:rPr lang="ru-RU" sz="3200" dirty="0" smtClean="0">
                <a:solidFill>
                  <a:schemeClr val="tx1"/>
                </a:solidFill>
              </a:rPr>
              <a:t>совокупность </a:t>
            </a:r>
            <a:br>
              <a:rPr lang="ru-RU" sz="3200" dirty="0" smtClean="0">
                <a:solidFill>
                  <a:schemeClr val="tx1"/>
                </a:solidFill>
              </a:rPr>
            </a:br>
            <a:r>
              <a:rPr lang="ru-RU" sz="3200" dirty="0" smtClean="0">
                <a:solidFill>
                  <a:schemeClr val="tx1"/>
                </a:solidFill>
              </a:rPr>
              <a:t>наследственной </a:t>
            </a:r>
            <a:br>
              <a:rPr lang="ru-RU" sz="3200" dirty="0" smtClean="0">
                <a:solidFill>
                  <a:schemeClr val="tx1"/>
                </a:solidFill>
              </a:rPr>
            </a:br>
            <a:r>
              <a:rPr lang="ru-RU" sz="3200" dirty="0" smtClean="0">
                <a:solidFill>
                  <a:schemeClr val="tx1"/>
                </a:solidFill>
              </a:rPr>
              <a:t>информации  </a:t>
            </a:r>
            <a:br>
              <a:rPr lang="ru-RU" sz="3200" dirty="0" smtClean="0">
                <a:solidFill>
                  <a:schemeClr val="tx1"/>
                </a:solidFill>
              </a:rPr>
            </a:br>
            <a:r>
              <a:rPr lang="ru-RU" sz="3200" u="sng" dirty="0" smtClean="0">
                <a:solidFill>
                  <a:schemeClr val="tx1"/>
                </a:solidFill>
              </a:rPr>
              <a:t>о </a:t>
            </a:r>
            <a:r>
              <a:rPr lang="ru-RU" sz="3200" u="sng" dirty="0">
                <a:solidFill>
                  <a:schemeClr val="tx1"/>
                </a:solidFill>
              </a:rPr>
              <a:t>живом </a:t>
            </a:r>
            <a:endParaRPr lang="ru-RU" sz="3200" u="sng" dirty="0" smtClean="0">
              <a:solidFill>
                <a:schemeClr val="tx1"/>
              </a:solidFill>
            </a:endParaRPr>
          </a:p>
          <a:p>
            <a:r>
              <a:rPr lang="ru-RU" sz="3200" dirty="0" smtClean="0"/>
              <a:t>Живое</a:t>
            </a:r>
            <a:r>
              <a:rPr lang="en-US" sz="3200" dirty="0" smtClean="0"/>
              <a:t> </a:t>
            </a:r>
            <a:r>
              <a:rPr lang="ru-RU" sz="3200" dirty="0" smtClean="0"/>
              <a:t>умеет</a:t>
            </a:r>
            <a:r>
              <a:rPr lang="en-US" sz="3200" dirty="0" smtClean="0"/>
              <a:t>:</a:t>
            </a:r>
          </a:p>
          <a:p>
            <a:pPr lvl="1"/>
            <a:r>
              <a:rPr lang="ru-RU" dirty="0"/>
              <a:t>размножаться (это его жизненная установка)</a:t>
            </a:r>
          </a:p>
          <a:p>
            <a:pPr lvl="1"/>
            <a:r>
              <a:rPr lang="ru-RU" sz="2400" dirty="0" smtClean="0"/>
              <a:t>копировать </a:t>
            </a:r>
            <a:r>
              <a:rPr lang="ru-RU" sz="2400" dirty="0"/>
              <a:t>свой геном потомкам </a:t>
            </a:r>
            <a:endParaRPr lang="ru-RU" sz="2400" dirty="0" smtClean="0"/>
          </a:p>
          <a:p>
            <a:pPr lvl="1"/>
            <a:r>
              <a:rPr lang="en-US" sz="2800" b="1" dirty="0" smtClean="0">
                <a:solidFill>
                  <a:srgbClr val="FF0000"/>
                </a:solidFill>
              </a:rPr>
              <a:t>c</a:t>
            </a:r>
            <a:r>
              <a:rPr lang="ru-RU" sz="2800" b="1" dirty="0" smtClean="0">
                <a:solidFill>
                  <a:srgbClr val="FF0000"/>
                </a:solidFill>
              </a:rPr>
              <a:t> </a:t>
            </a:r>
            <a:r>
              <a:rPr lang="ru-RU" sz="2800" b="1" dirty="0">
                <a:solidFill>
                  <a:srgbClr val="FF0000"/>
                </a:solidFill>
              </a:rPr>
              <a:t>ошибками =</a:t>
            </a:r>
            <a:r>
              <a:rPr lang="en-US" sz="2800" b="1" dirty="0">
                <a:solidFill>
                  <a:srgbClr val="FF0000"/>
                </a:solidFill>
              </a:rPr>
              <a:t>&gt; </a:t>
            </a:r>
            <a:r>
              <a:rPr lang="en-US" sz="2800" b="1" dirty="0">
                <a:solidFill>
                  <a:srgbClr val="FF0000"/>
                </a:solidFill>
              </a:rPr>
              <a:t/>
            </a:r>
            <a:br>
              <a:rPr lang="en-US" sz="2800" b="1" dirty="0">
                <a:solidFill>
                  <a:srgbClr val="FF0000"/>
                </a:solidFill>
              </a:rPr>
            </a:br>
            <a:r>
              <a:rPr lang="ru-RU" sz="2800" b="1" dirty="0" smtClean="0">
                <a:solidFill>
                  <a:srgbClr val="FF0000"/>
                </a:solidFill>
              </a:rPr>
              <a:t>эволюция </a:t>
            </a:r>
            <a:r>
              <a:rPr lang="en-US" sz="2800" b="1" dirty="0" smtClean="0">
                <a:solidFill>
                  <a:srgbClr val="FF0000"/>
                </a:solidFill>
              </a:rPr>
              <a:t/>
            </a:r>
            <a:br>
              <a:rPr lang="en-US" sz="2800" b="1" dirty="0" smtClean="0">
                <a:solidFill>
                  <a:srgbClr val="FF0000"/>
                </a:solidFill>
              </a:rPr>
            </a:br>
            <a:r>
              <a:rPr lang="ru-RU" sz="2800" dirty="0" smtClean="0"/>
              <a:t>этим </a:t>
            </a:r>
            <a:r>
              <a:rPr lang="ru-RU" sz="2800" dirty="0"/>
              <a:t>отличаемся от компьютерных вирусов</a:t>
            </a:r>
            <a:r>
              <a:rPr lang="ru-RU" sz="2800" dirty="0" smtClean="0"/>
              <a:t>)))</a:t>
            </a:r>
          </a:p>
          <a:p>
            <a:pPr lvl="1"/>
            <a:r>
              <a:rPr lang="ru-RU" sz="2800" dirty="0" smtClean="0">
                <a:solidFill>
                  <a:schemeClr val="tx2">
                    <a:lumMod val="50000"/>
                    <a:lumOff val="50000"/>
                  </a:schemeClr>
                </a:solidFill>
              </a:rPr>
              <a:t>Стареть </a:t>
            </a:r>
            <a:r>
              <a:rPr lang="ru-RU" sz="2800" dirty="0" smtClean="0">
                <a:solidFill>
                  <a:schemeClr val="tx2">
                    <a:lumMod val="25000"/>
                    <a:lumOff val="75000"/>
                  </a:schemeClr>
                </a:solidFill>
              </a:rPr>
              <a:t>и умирать</a:t>
            </a:r>
            <a:endParaRPr lang="ru-RU" sz="2800" dirty="0">
              <a:solidFill>
                <a:schemeClr val="tx2">
                  <a:lumMod val="25000"/>
                  <a:lumOff val="75000"/>
                </a:schemeClr>
              </a:solidFill>
            </a:endParaRPr>
          </a:p>
          <a:p>
            <a:pPr marL="0" indent="0">
              <a:buNone/>
            </a:pPr>
            <a:endParaRPr lang="en-US" sz="3527" dirty="0" smtClean="0"/>
          </a:p>
          <a:p>
            <a:pPr lvl="1"/>
            <a:endParaRPr lang="en-US" sz="3127" dirty="0">
              <a:solidFill>
                <a:schemeClr val="tx1"/>
              </a:solidFill>
            </a:endParaRPr>
          </a:p>
          <a:p>
            <a:endParaRPr lang="en-US" dirty="0"/>
          </a:p>
        </p:txBody>
      </p:sp>
      <p:pic>
        <p:nvPicPr>
          <p:cNvPr id="6" name="Picture 2" descr="Евгений Кунин"/>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35" t="-220" r="7194" b="4433"/>
          <a:stretch/>
        </p:blipFill>
        <p:spPr bwMode="auto">
          <a:xfrm>
            <a:off x="4547858" y="353721"/>
            <a:ext cx="4685409" cy="7044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indicator.ru/imgs/2019/08/05/10/3497014/035b54896454962f1625f5dfbe5fc9ff0667b33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224" y="209504"/>
            <a:ext cx="2458747" cy="153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7947"/>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914" y="143257"/>
            <a:ext cx="8693150" cy="592222"/>
          </a:xfrm>
        </p:spPr>
        <p:txBody>
          <a:bodyPr>
            <a:normAutofit fontScale="90000"/>
          </a:bodyPr>
          <a:lstStyle/>
          <a:p>
            <a:r>
              <a:rPr lang="ru-RU" dirty="0" smtClean="0"/>
              <a:t>Размножение</a:t>
            </a:r>
            <a:endParaRPr lang="ru-RU" dirty="0"/>
          </a:p>
        </p:txBody>
      </p:sp>
      <p:sp>
        <p:nvSpPr>
          <p:cNvPr id="4" name="Объект 3"/>
          <p:cNvSpPr>
            <a:spLocks noGrp="1"/>
          </p:cNvSpPr>
          <p:nvPr>
            <p:ph idx="1"/>
          </p:nvPr>
        </p:nvSpPr>
        <p:spPr>
          <a:xfrm>
            <a:off x="306675" y="878736"/>
            <a:ext cx="9447629" cy="5837561"/>
          </a:xfrm>
        </p:spPr>
        <p:txBody>
          <a:bodyPr>
            <a:normAutofit fontScale="62500" lnSpcReduction="20000"/>
          </a:bodyPr>
          <a:lstStyle/>
          <a:p>
            <a:pPr lvl="1"/>
            <a:r>
              <a:rPr lang="ru-RU" sz="4400" i="1" dirty="0" smtClean="0"/>
              <a:t>эу</a:t>
            </a:r>
            <a:r>
              <a:rPr lang="ru-RU" sz="4400" b="1" dirty="0" smtClean="0"/>
              <a:t>кариоты</a:t>
            </a:r>
            <a:r>
              <a:rPr lang="ru-RU" sz="4400" dirty="0"/>
              <a:t/>
            </a:r>
            <a:br>
              <a:rPr lang="ru-RU" sz="4400" dirty="0"/>
            </a:br>
            <a:r>
              <a:rPr lang="ru-RU" sz="4400" dirty="0"/>
              <a:t>   </a:t>
            </a:r>
            <a:r>
              <a:rPr lang="ru-RU" sz="4400" i="1" dirty="0" smtClean="0"/>
              <a:t>многоклеточные </a:t>
            </a:r>
            <a:r>
              <a:rPr lang="ru-RU" sz="4400" i="1" dirty="0" err="1"/>
              <a:t>эу</a:t>
            </a:r>
            <a:r>
              <a:rPr lang="ru-RU" sz="4400" i="1" dirty="0"/>
              <a:t> </a:t>
            </a:r>
            <a:r>
              <a:rPr lang="ru-RU" sz="4400" dirty="0"/>
              <a:t>это мы</a:t>
            </a:r>
            <a:r>
              <a:rPr lang="en-US" sz="4400" dirty="0"/>
              <a:t>:  </a:t>
            </a:r>
            <a:r>
              <a:rPr lang="ru-RU" sz="4400" dirty="0"/>
              <a:t>папа + мама =</a:t>
            </a:r>
            <a:r>
              <a:rPr lang="en-US" sz="4400" dirty="0"/>
              <a:t>&gt; </a:t>
            </a:r>
            <a:r>
              <a:rPr lang="ru-RU" sz="4400" dirty="0"/>
              <a:t>ребёнок</a:t>
            </a:r>
            <a:br>
              <a:rPr lang="ru-RU" sz="4400" dirty="0"/>
            </a:br>
            <a:r>
              <a:rPr lang="ru-RU" sz="4400" dirty="0"/>
              <a:t>   </a:t>
            </a:r>
            <a:r>
              <a:rPr lang="ru-RU" sz="4400" i="1" dirty="0"/>
              <a:t>одноклеточные </a:t>
            </a:r>
            <a:r>
              <a:rPr lang="ru-RU" sz="4400" i="1" dirty="0" err="1"/>
              <a:t>эу</a:t>
            </a:r>
            <a:r>
              <a:rPr lang="ru-RU" sz="4400" i="1" dirty="0"/>
              <a:t>:</a:t>
            </a:r>
            <a:r>
              <a:rPr lang="ru-RU" sz="4400" dirty="0"/>
              <a:t> удвоение ядер и деление, несколько   способов. </a:t>
            </a:r>
            <a:r>
              <a:rPr lang="ru-RU" sz="4400" dirty="0" smtClean="0"/>
              <a:t/>
            </a:r>
            <a:br>
              <a:rPr lang="ru-RU" sz="4400" dirty="0" smtClean="0"/>
            </a:br>
            <a:endParaRPr lang="en-US" sz="4400" dirty="0"/>
          </a:p>
          <a:p>
            <a:pPr lvl="1"/>
            <a:r>
              <a:rPr lang="ru-RU" sz="4400" i="1" dirty="0" smtClean="0"/>
              <a:t>про</a:t>
            </a:r>
            <a:r>
              <a:rPr lang="ru-RU" sz="4400" b="1" dirty="0" smtClean="0"/>
              <a:t>кариоты</a:t>
            </a:r>
            <a:r>
              <a:rPr lang="ru-RU" sz="4400" dirty="0">
                <a:solidFill>
                  <a:prstClr val="black"/>
                </a:solidFill>
              </a:rPr>
              <a:t/>
            </a:r>
            <a:br>
              <a:rPr lang="ru-RU" sz="4400" dirty="0">
                <a:solidFill>
                  <a:prstClr val="black"/>
                </a:solidFill>
              </a:rPr>
            </a:br>
            <a:r>
              <a:rPr lang="ru-RU" sz="4400" dirty="0"/>
              <a:t>бактерии</a:t>
            </a:r>
            <a:br>
              <a:rPr lang="ru-RU" sz="4400" dirty="0"/>
            </a:br>
            <a:r>
              <a:rPr lang="ru-RU" sz="4400" dirty="0"/>
              <a:t>археи </a:t>
            </a:r>
            <a:r>
              <a:rPr lang="en-US" sz="4400" dirty="0"/>
              <a:t> </a:t>
            </a:r>
            <a:r>
              <a:rPr lang="ru-RU" sz="4400" dirty="0"/>
              <a:t/>
            </a:r>
            <a:br>
              <a:rPr lang="ru-RU" sz="4400" dirty="0"/>
            </a:br>
            <a:r>
              <a:rPr lang="ru-RU" sz="4400" dirty="0" smtClean="0"/>
              <a:t>р</a:t>
            </a:r>
            <a:r>
              <a:rPr lang="ru-RU" sz="4400" i="1" dirty="0" smtClean="0"/>
              <a:t>епликация</a:t>
            </a:r>
            <a:r>
              <a:rPr lang="ru-RU" sz="4400" dirty="0" smtClean="0"/>
              <a:t>: </a:t>
            </a:r>
            <a:r>
              <a:rPr lang="ru-RU" sz="4400" dirty="0"/>
              <a:t>клетка </a:t>
            </a:r>
            <a:r>
              <a:rPr lang="ru-RU" sz="4400" dirty="0" smtClean="0"/>
              <a:t>делится на 2, удвоение генома</a:t>
            </a:r>
            <a:br>
              <a:rPr lang="ru-RU" sz="4400" dirty="0" smtClean="0"/>
            </a:br>
            <a:endParaRPr lang="ru-RU" sz="4400" dirty="0"/>
          </a:p>
          <a:p>
            <a:pPr lvl="1"/>
            <a:r>
              <a:rPr lang="ru-RU" sz="4400" dirty="0"/>
              <a:t>Клетка многоклеточных эукариот – живая</a:t>
            </a:r>
            <a:r>
              <a:rPr lang="ru-RU" sz="4400" dirty="0" smtClean="0"/>
              <a:t>! </a:t>
            </a:r>
            <a:r>
              <a:rPr lang="en-US" sz="4400" dirty="0" smtClean="0"/>
              <a:t/>
            </a:r>
            <a:br>
              <a:rPr lang="en-US" sz="4400" dirty="0" smtClean="0"/>
            </a:br>
            <a:r>
              <a:rPr lang="ru-RU" sz="4400" dirty="0" smtClean="0"/>
              <a:t>(кроме тех, которые не делятся</a:t>
            </a:r>
            <a:r>
              <a:rPr lang="en-US" sz="4400" dirty="0" smtClean="0"/>
              <a:t>)</a:t>
            </a:r>
            <a:r>
              <a:rPr lang="ru-RU" sz="4400" dirty="0" smtClean="0"/>
              <a:t> размножается как прокариоты. </a:t>
            </a:r>
            <a:r>
              <a:rPr lang="ru-RU" sz="3800" i="1" dirty="0" smtClean="0"/>
              <a:t>Еще и про митохондрии вспомним</a:t>
            </a:r>
            <a:r>
              <a:rPr lang="ru-RU" sz="4400" dirty="0" smtClean="0"/>
              <a:t/>
            </a:r>
            <a:br>
              <a:rPr lang="ru-RU" sz="4400" dirty="0" smtClean="0"/>
            </a:br>
            <a:endParaRPr lang="ru-RU" sz="4400" dirty="0"/>
          </a:p>
          <a:p>
            <a:pPr lvl="1"/>
            <a:r>
              <a:rPr lang="ru-RU" sz="4400" dirty="0"/>
              <a:t>Вирусы – вообще, анекдот))) </a:t>
            </a:r>
            <a:br>
              <a:rPr lang="ru-RU" sz="4400" dirty="0"/>
            </a:br>
            <a:r>
              <a:rPr lang="uk-UA" sz="3800" i="1" dirty="0">
                <a:solidFill>
                  <a:srgbClr val="FF0000"/>
                </a:solidFill>
              </a:rPr>
              <a:t>и </a:t>
            </a:r>
            <a:r>
              <a:rPr lang="uk-UA" sz="3800" i="1" dirty="0" err="1">
                <a:solidFill>
                  <a:srgbClr val="FF0000"/>
                </a:solidFill>
              </a:rPr>
              <a:t>сами</a:t>
            </a:r>
            <a:r>
              <a:rPr lang="uk-UA" sz="3800" i="1" dirty="0">
                <a:solidFill>
                  <a:srgbClr val="FF0000"/>
                </a:solidFill>
              </a:rPr>
              <a:t> не </a:t>
            </a:r>
            <a:r>
              <a:rPr lang="uk-UA" sz="3800" i="1" dirty="0" err="1">
                <a:solidFill>
                  <a:srgbClr val="FF0000"/>
                </a:solidFill>
              </a:rPr>
              <a:t>живут</a:t>
            </a:r>
            <a:r>
              <a:rPr lang="uk-UA" sz="3800" i="1" dirty="0">
                <a:solidFill>
                  <a:srgbClr val="FF0000"/>
                </a:solidFill>
              </a:rPr>
              <a:t>, и другим не </a:t>
            </a:r>
            <a:r>
              <a:rPr lang="uk-UA" sz="3800" i="1" dirty="0" err="1">
                <a:solidFill>
                  <a:srgbClr val="FF0000"/>
                </a:solidFill>
              </a:rPr>
              <a:t>дают</a:t>
            </a:r>
            <a:r>
              <a:rPr lang="uk-UA" sz="3800" i="1" dirty="0">
                <a:solidFill>
                  <a:srgbClr val="FF0000"/>
                </a:solidFill>
              </a:rPr>
              <a:t> </a:t>
            </a:r>
            <a:r>
              <a:rPr lang="uk-UA" sz="3800" i="1" dirty="0" err="1">
                <a:solidFill>
                  <a:srgbClr val="FF0000"/>
                </a:solidFill>
              </a:rPr>
              <a:t>жить</a:t>
            </a:r>
            <a:r>
              <a:rPr lang="uk-UA" sz="3800" i="1" dirty="0">
                <a:solidFill>
                  <a:srgbClr val="FF0000"/>
                </a:solidFill>
              </a:rPr>
              <a:t> </a:t>
            </a:r>
            <a:r>
              <a:rPr lang="uk-UA" sz="3800" i="1" dirty="0" err="1" smtClean="0">
                <a:solidFill>
                  <a:srgbClr val="FF0000"/>
                </a:solidFill>
              </a:rPr>
              <a:t>здоровыми</a:t>
            </a:r>
            <a:endParaRPr lang="ru-RU" sz="3800" i="1" dirty="0"/>
          </a:p>
          <a:p>
            <a:endParaRPr lang="ru-RU" i="1" dirty="0"/>
          </a:p>
        </p:txBody>
      </p:sp>
      <p:sp>
        <p:nvSpPr>
          <p:cNvPr id="3" name="Номер слайда 2"/>
          <p:cNvSpPr>
            <a:spLocks noGrp="1"/>
          </p:cNvSpPr>
          <p:nvPr>
            <p:ph type="sldNum" sz="quarter" idx="12"/>
          </p:nvPr>
        </p:nvSpPr>
        <p:spPr/>
        <p:txBody>
          <a:bodyPr/>
          <a:lstStyle/>
          <a:p>
            <a:fld id="{8DEEC8EE-03FA-42FE-992C-F282326656FA}" type="slidenum">
              <a:rPr lang="en-US" smtClean="0"/>
              <a:pPr/>
              <a:t>14</a:t>
            </a:fld>
            <a:endParaRPr lang="en-US" dirty="0"/>
          </a:p>
        </p:txBody>
      </p:sp>
    </p:spTree>
    <p:extLst>
      <p:ext uri="{BB962C8B-B14F-4D97-AF65-F5344CB8AC3E}">
        <p14:creationId xmlns:p14="http://schemas.microsoft.com/office/powerpoint/2010/main" val="857720295"/>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3</a:t>
            </a:r>
            <a:r>
              <a:rPr lang="ru-RU" dirty="0" smtClean="0"/>
              <a:t>. СИГНАЛЫ</a:t>
            </a:r>
            <a:endParaRPr lang="ru-RU" dirty="0"/>
          </a:p>
        </p:txBody>
      </p:sp>
      <p:sp>
        <p:nvSpPr>
          <p:cNvPr id="3" name="Подзаголовок 2"/>
          <p:cNvSpPr>
            <a:spLocks noGrp="1"/>
          </p:cNvSpPr>
          <p:nvPr>
            <p:ph type="subTitle" idx="1"/>
          </p:nvPr>
        </p:nvSpPr>
        <p:spPr/>
        <p:txBody>
          <a:bodyPr/>
          <a:lstStyle/>
          <a:p>
            <a:r>
              <a:rPr lang="ru-RU" dirty="0" smtClean="0"/>
              <a:t>Нужны белкам - исполнителям</a:t>
            </a:r>
            <a:endParaRPr lang="ru-RU" dirty="0"/>
          </a:p>
        </p:txBody>
      </p:sp>
    </p:spTree>
    <p:extLst>
      <p:ext uri="{BB962C8B-B14F-4D97-AF65-F5344CB8AC3E}">
        <p14:creationId xmlns:p14="http://schemas.microsoft.com/office/powerpoint/2010/main" val="1344899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85332" y="15531"/>
            <a:ext cx="8794745" cy="1344175"/>
          </a:xfrm>
        </p:spPr>
        <p:txBody>
          <a:bodyPr>
            <a:noAutofit/>
          </a:bodyPr>
          <a:lstStyle/>
          <a:p>
            <a:pPr algn="ctr"/>
            <a:r>
              <a:rPr lang="en-US" sz="4800" b="1" dirty="0" smtClean="0"/>
              <a:t>C</a:t>
            </a:r>
            <a:r>
              <a:rPr lang="ru-RU" sz="4800" b="1" dirty="0" err="1" smtClean="0"/>
              <a:t>игналы</a:t>
            </a:r>
            <a:r>
              <a:rPr lang="ru-RU" sz="4800" b="1" dirty="0" smtClean="0"/>
              <a:t> процессов передачи генетической информации</a:t>
            </a:r>
            <a:endParaRPr lang="en-US" sz="4800" b="1" dirty="0"/>
          </a:p>
        </p:txBody>
      </p:sp>
      <p:sp>
        <p:nvSpPr>
          <p:cNvPr id="5" name="Номер слайда 4"/>
          <p:cNvSpPr>
            <a:spLocks noGrp="1"/>
          </p:cNvSpPr>
          <p:nvPr>
            <p:ph type="sldNum" sz="quarter" idx="12"/>
          </p:nvPr>
        </p:nvSpPr>
        <p:spPr/>
        <p:txBody>
          <a:bodyPr/>
          <a:lstStyle/>
          <a:p>
            <a:fld id="{8DEEC8EE-03FA-42FE-992C-F282326656FA}" type="slidenum">
              <a:rPr lang="en-US" smtClean="0"/>
              <a:pPr/>
              <a:t>16</a:t>
            </a:fld>
            <a:endParaRPr lang="en-US" dirty="0"/>
          </a:p>
        </p:txBody>
      </p:sp>
      <p:pic>
        <p:nvPicPr>
          <p:cNvPr id="51202" name="Picture 2" descr="http://www.accessexcellence.org/AB/GG/central.gif"/>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0" y="1244600"/>
            <a:ext cx="6384925" cy="6318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8148179" y="6887704"/>
            <a:ext cx="1651414" cy="369332"/>
          </a:xfrm>
          <a:prstGeom prst="rect">
            <a:avLst/>
          </a:prstGeom>
          <a:noFill/>
        </p:spPr>
        <p:txBody>
          <a:bodyPr wrap="none" rtlCol="0">
            <a:spAutoFit/>
          </a:bodyPr>
          <a:lstStyle/>
          <a:p>
            <a:r>
              <a:rPr lang="en-US" dirty="0" smtClean="0">
                <a:solidFill>
                  <a:srgbClr val="C00000"/>
                </a:solidFill>
              </a:rPr>
              <a:t>Designer Chang</a:t>
            </a:r>
            <a:endParaRPr lang="en-US" dirty="0">
              <a:solidFill>
                <a:srgbClr val="C00000"/>
              </a:solidFill>
            </a:endParaRPr>
          </a:p>
        </p:txBody>
      </p:sp>
      <p:sp>
        <p:nvSpPr>
          <p:cNvPr id="4" name="TextBox 3"/>
          <p:cNvSpPr txBox="1"/>
          <p:nvPr/>
        </p:nvSpPr>
        <p:spPr>
          <a:xfrm>
            <a:off x="6778232" y="2397256"/>
            <a:ext cx="3021361" cy="2123658"/>
          </a:xfrm>
          <a:prstGeom prst="rect">
            <a:avLst/>
          </a:prstGeom>
          <a:noFill/>
        </p:spPr>
        <p:txBody>
          <a:bodyPr wrap="square" rtlCol="0">
            <a:spAutoFit/>
          </a:bodyPr>
          <a:lstStyle/>
          <a:p>
            <a:r>
              <a:rPr lang="ru-RU" sz="4400" dirty="0" smtClean="0"/>
              <a:t>Какие сигналы  нужны?</a:t>
            </a:r>
            <a:endParaRPr lang="en-US" sz="4400" dirty="0"/>
          </a:p>
        </p:txBody>
      </p:sp>
    </p:spTree>
    <p:extLst>
      <p:ext uri="{BB962C8B-B14F-4D97-AF65-F5344CB8AC3E}">
        <p14:creationId xmlns:p14="http://schemas.microsoft.com/office/powerpoint/2010/main" val="3687121637"/>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Сигнал места начала </a:t>
            </a:r>
            <a:r>
              <a:rPr lang="ru-RU" dirty="0"/>
              <a:t>репликации</a:t>
            </a:r>
            <a:r>
              <a:rPr lang="en-US" dirty="0"/>
              <a:t> </a:t>
            </a:r>
            <a:r>
              <a:rPr lang="ru-RU" dirty="0"/>
              <a:t>ДНК </a:t>
            </a:r>
            <a:r>
              <a:rPr lang="ru-RU" dirty="0" smtClean="0"/>
              <a:t>-</a:t>
            </a:r>
            <a:endParaRPr lang="ru-RU" dirty="0"/>
          </a:p>
        </p:txBody>
      </p:sp>
      <p:sp>
        <p:nvSpPr>
          <p:cNvPr id="3" name="Подзаголовок 2"/>
          <p:cNvSpPr>
            <a:spLocks noGrp="1"/>
          </p:cNvSpPr>
          <p:nvPr>
            <p:ph type="subTitle" idx="1"/>
          </p:nvPr>
        </p:nvSpPr>
        <p:spPr/>
        <p:txBody>
          <a:bodyPr>
            <a:normAutofit/>
          </a:bodyPr>
          <a:lstStyle/>
          <a:p>
            <a:r>
              <a:rPr lang="ru-RU" sz="4400" dirty="0" err="1"/>
              <a:t>ориджин</a:t>
            </a:r>
            <a:endParaRPr lang="ru-RU" sz="4400" dirty="0"/>
          </a:p>
        </p:txBody>
      </p:sp>
    </p:spTree>
    <p:extLst>
      <p:ext uri="{BB962C8B-B14F-4D97-AF65-F5344CB8AC3E}">
        <p14:creationId xmlns:p14="http://schemas.microsoft.com/office/powerpoint/2010/main" val="2123442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774" y="60403"/>
            <a:ext cx="9191077" cy="775430"/>
          </a:xfrm>
        </p:spPr>
        <p:txBody>
          <a:bodyPr>
            <a:noAutofit/>
          </a:bodyPr>
          <a:lstStyle/>
          <a:p>
            <a:r>
              <a:rPr lang="ru-RU" sz="4000" b="1" dirty="0" smtClean="0"/>
              <a:t>Место начала репликации</a:t>
            </a:r>
            <a:r>
              <a:rPr lang="en-US" sz="4000" b="1" dirty="0" smtClean="0"/>
              <a:t> </a:t>
            </a:r>
            <a:r>
              <a:rPr lang="ru-RU" sz="4000" b="1" dirty="0" smtClean="0"/>
              <a:t>ДНК </a:t>
            </a:r>
            <a:r>
              <a:rPr lang="ru-RU" sz="4000" b="1" dirty="0" smtClean="0"/>
              <a:t>- </a:t>
            </a:r>
            <a:r>
              <a:rPr lang="ru-RU" sz="4000" b="1" dirty="0" err="1" smtClean="0"/>
              <a:t>ориджин</a:t>
            </a:r>
            <a:endParaRPr lang="ru-RU" sz="4000" b="1" dirty="0"/>
          </a:p>
        </p:txBody>
      </p:sp>
      <p:sp>
        <p:nvSpPr>
          <p:cNvPr id="10" name="Объект 9"/>
          <p:cNvSpPr>
            <a:spLocks noGrp="1"/>
          </p:cNvSpPr>
          <p:nvPr>
            <p:ph idx="1"/>
          </p:nvPr>
        </p:nvSpPr>
        <p:spPr>
          <a:xfrm>
            <a:off x="369825" y="3690303"/>
            <a:ext cx="9195691" cy="2669043"/>
          </a:xfrm>
        </p:spPr>
        <p:txBody>
          <a:bodyPr>
            <a:normAutofit/>
          </a:bodyPr>
          <a:lstStyle/>
          <a:p>
            <a:r>
              <a:rPr lang="ru-RU" dirty="0" smtClean="0"/>
              <a:t>Широкая полоса </a:t>
            </a:r>
            <a:r>
              <a:rPr lang="ru-RU" dirty="0" err="1" smtClean="0"/>
              <a:t>дцДНК</a:t>
            </a:r>
            <a:r>
              <a:rPr lang="ru-RU" dirty="0" smtClean="0"/>
              <a:t> </a:t>
            </a:r>
            <a:r>
              <a:rPr lang="ru-RU" b="1" dirty="0" smtClean="0"/>
              <a:t>бактерии</a:t>
            </a:r>
          </a:p>
          <a:p>
            <a:r>
              <a:rPr lang="ru-RU" sz="2400" dirty="0" smtClean="0"/>
              <a:t>Все цветные фигуры – сигналы = специальные последовательности, с которыми связываются белки для начала репликации</a:t>
            </a:r>
          </a:p>
          <a:p>
            <a:r>
              <a:rPr lang="ru-RU" sz="2400" dirty="0" smtClean="0"/>
              <a:t>Белки  </a:t>
            </a:r>
            <a:r>
              <a:rPr lang="ru-RU" sz="2400" dirty="0" err="1"/>
              <a:t>DnaA</a:t>
            </a:r>
            <a:r>
              <a:rPr lang="ru-RU" sz="2400" dirty="0"/>
              <a:t> – первыми связываются со своими сайтами (</a:t>
            </a:r>
            <a:r>
              <a:rPr lang="ru-RU" sz="2400" dirty="0" err="1"/>
              <a:t>DnaA</a:t>
            </a:r>
            <a:r>
              <a:rPr lang="ru-RU" sz="2400" dirty="0"/>
              <a:t> </a:t>
            </a:r>
            <a:r>
              <a:rPr lang="ru-RU" sz="2400" dirty="0" err="1"/>
              <a:t>boxes</a:t>
            </a:r>
            <a:r>
              <a:rPr lang="ru-RU" sz="2400" dirty="0" smtClean="0"/>
              <a:t>) чтобы инициировать репликацию.</a:t>
            </a:r>
            <a:endParaRPr lang="ru-RU" sz="2400" dirty="0"/>
          </a:p>
        </p:txBody>
      </p:sp>
      <p:sp>
        <p:nvSpPr>
          <p:cNvPr id="4" name="Номер слайда 3"/>
          <p:cNvSpPr>
            <a:spLocks noGrp="1"/>
          </p:cNvSpPr>
          <p:nvPr>
            <p:ph type="sldNum" sz="quarter" idx="12"/>
          </p:nvPr>
        </p:nvSpPr>
        <p:spPr/>
        <p:txBody>
          <a:bodyPr/>
          <a:lstStyle/>
          <a:p>
            <a:fld id="{8DEEC8EE-03FA-42FE-992C-F282326656FA}" type="slidenum">
              <a:rPr lang="en-US" smtClean="0"/>
              <a:t>18</a:t>
            </a:fld>
            <a:endParaRPr lang="en-US"/>
          </a:p>
        </p:txBody>
      </p:sp>
      <p:sp>
        <p:nvSpPr>
          <p:cNvPr id="5" name="Прямоугольник 4"/>
          <p:cNvSpPr/>
          <p:nvPr/>
        </p:nvSpPr>
        <p:spPr>
          <a:xfrm>
            <a:off x="586559" y="6359346"/>
            <a:ext cx="8357367" cy="584775"/>
          </a:xfrm>
          <a:prstGeom prst="rect">
            <a:avLst/>
          </a:prstGeom>
        </p:spPr>
        <p:txBody>
          <a:bodyPr wrap="square">
            <a:spAutoFit/>
          </a:bodyPr>
          <a:lstStyle/>
          <a:p>
            <a:r>
              <a:rPr lang="ru-RU" sz="3200" i="1" dirty="0"/>
              <a:t>Как решается вопрос когда пора делиться? </a:t>
            </a:r>
            <a:endParaRPr lang="ru-RU" sz="3200" dirty="0"/>
          </a:p>
        </p:txBody>
      </p:sp>
      <p:sp>
        <p:nvSpPr>
          <p:cNvPr id="7" name="Прямоугольник 6"/>
          <p:cNvSpPr/>
          <p:nvPr/>
        </p:nvSpPr>
        <p:spPr>
          <a:xfrm>
            <a:off x="2659202" y="6188655"/>
            <a:ext cx="5038725" cy="646331"/>
          </a:xfrm>
          <a:prstGeom prst="rect">
            <a:avLst/>
          </a:prstGeom>
        </p:spPr>
        <p:txBody>
          <a:bodyPr>
            <a:spAutoFit/>
          </a:bodyPr>
          <a:lstStyle/>
          <a:p>
            <a:r>
              <a:rPr lang="ru-RU" dirty="0"/>
              <a:t/>
            </a:r>
            <a:br>
              <a:rPr lang="ru-RU" dirty="0"/>
            </a:br>
            <a:endParaRPr lang="ru-RU" dirty="0"/>
          </a:p>
        </p:txBody>
      </p:sp>
      <p:pic>
        <p:nvPicPr>
          <p:cNvPr id="9" name="Рисунок 8"/>
          <p:cNvPicPr>
            <a:picLocks noChangeAspect="1"/>
          </p:cNvPicPr>
          <p:nvPr/>
        </p:nvPicPr>
        <p:blipFill rotWithShape="1">
          <a:blip r:embed="rId2"/>
          <a:srcRect l="19633" t="1555" r="14123" b="84454"/>
          <a:stretch/>
        </p:blipFill>
        <p:spPr>
          <a:xfrm>
            <a:off x="369825" y="1051486"/>
            <a:ext cx="9195691" cy="2452903"/>
          </a:xfrm>
          <a:prstGeom prst="rect">
            <a:avLst/>
          </a:prstGeom>
          <a:ln w="38100">
            <a:solidFill>
              <a:schemeClr val="tx1"/>
            </a:solidFill>
          </a:ln>
        </p:spPr>
      </p:pic>
      <p:sp>
        <p:nvSpPr>
          <p:cNvPr id="15" name="TextBox 14"/>
          <p:cNvSpPr txBox="1"/>
          <p:nvPr/>
        </p:nvSpPr>
        <p:spPr>
          <a:xfrm>
            <a:off x="4411641" y="1211328"/>
            <a:ext cx="2137508" cy="584775"/>
          </a:xfrm>
          <a:prstGeom prst="rect">
            <a:avLst/>
          </a:prstGeom>
          <a:noFill/>
        </p:spPr>
        <p:txBody>
          <a:bodyPr wrap="none" rtlCol="0">
            <a:spAutoFit/>
          </a:bodyPr>
          <a:lstStyle/>
          <a:p>
            <a:r>
              <a:rPr lang="en-US" sz="3200" dirty="0" err="1" smtClean="0">
                <a:solidFill>
                  <a:srgbClr val="FF0000"/>
                </a:solidFill>
              </a:rPr>
              <a:t>DnaA</a:t>
            </a:r>
            <a:r>
              <a:rPr lang="en-US" sz="3200" dirty="0" smtClean="0">
                <a:solidFill>
                  <a:srgbClr val="FF0000"/>
                </a:solidFill>
              </a:rPr>
              <a:t> boxes</a:t>
            </a:r>
            <a:endParaRPr lang="en-US" sz="3200" dirty="0">
              <a:solidFill>
                <a:srgbClr val="FF0000"/>
              </a:solidFill>
            </a:endParaRPr>
          </a:p>
        </p:txBody>
      </p:sp>
      <p:cxnSp>
        <p:nvCxnSpPr>
          <p:cNvPr id="16" name="Прямая со стрелкой 15"/>
          <p:cNvCxnSpPr/>
          <p:nvPr/>
        </p:nvCxnSpPr>
        <p:spPr>
          <a:xfrm flipH="1">
            <a:off x="4765243" y="1683868"/>
            <a:ext cx="631362" cy="290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278355" y="1745559"/>
            <a:ext cx="35897" cy="342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6278355" y="1745559"/>
            <a:ext cx="2751980" cy="274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5" idx="1"/>
          </p:cNvCxnSpPr>
          <p:nvPr/>
        </p:nvCxnSpPr>
        <p:spPr>
          <a:xfrm flipH="1">
            <a:off x="1291550" y="1503716"/>
            <a:ext cx="3120091" cy="516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569704"/>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DEEC8EE-03FA-42FE-992C-F282326656FA}" type="slidenum">
              <a:rPr lang="en-US" smtClean="0"/>
              <a:t>19</a:t>
            </a:fld>
            <a:endParaRPr lang="en-US"/>
          </a:p>
        </p:txBody>
      </p:sp>
      <p:sp>
        <p:nvSpPr>
          <p:cNvPr id="3" name="Прямоугольник 2"/>
          <p:cNvSpPr/>
          <p:nvPr/>
        </p:nvSpPr>
        <p:spPr>
          <a:xfrm>
            <a:off x="3619327" y="6278299"/>
            <a:ext cx="6307678" cy="1200329"/>
          </a:xfrm>
          <a:prstGeom prst="rect">
            <a:avLst/>
          </a:prstGeom>
        </p:spPr>
        <p:txBody>
          <a:bodyPr wrap="square">
            <a:spAutoFit/>
          </a:bodyPr>
          <a:lstStyle/>
          <a:p>
            <a:r>
              <a:rPr lang="ru-RU" dirty="0" smtClean="0">
                <a:solidFill>
                  <a:srgbClr val="212121"/>
                </a:solidFill>
                <a:latin typeface="BlinkMacSystemFont"/>
              </a:rPr>
              <a:t>Из</a:t>
            </a:r>
            <a:endParaRPr lang="en-US" dirty="0" smtClean="0">
              <a:solidFill>
                <a:srgbClr val="212121"/>
              </a:solidFill>
              <a:latin typeface="BlinkMacSystemFont"/>
            </a:endParaRPr>
          </a:p>
          <a:p>
            <a:r>
              <a:rPr lang="en-US" dirty="0" smtClean="0">
                <a:solidFill>
                  <a:srgbClr val="212121"/>
                </a:solidFill>
                <a:latin typeface="BlinkMacSystemFont"/>
              </a:rPr>
              <a:t>[3] </a:t>
            </a:r>
            <a:r>
              <a:rPr lang="en-US" dirty="0" err="1" smtClean="0">
                <a:solidFill>
                  <a:srgbClr val="212121"/>
                </a:solidFill>
                <a:latin typeface="BlinkMacSystemFont"/>
              </a:rPr>
              <a:t>Wegrzyn</a:t>
            </a:r>
            <a:r>
              <a:rPr lang="en-US" dirty="0" smtClean="0">
                <a:solidFill>
                  <a:srgbClr val="212121"/>
                </a:solidFill>
                <a:latin typeface="BlinkMacSystemFont"/>
              </a:rPr>
              <a:t> et al., </a:t>
            </a:r>
            <a:br>
              <a:rPr lang="en-US" dirty="0" smtClean="0">
                <a:solidFill>
                  <a:srgbClr val="212121"/>
                </a:solidFill>
                <a:latin typeface="BlinkMacSystemFont"/>
              </a:rPr>
            </a:br>
            <a:r>
              <a:rPr lang="en-US" dirty="0" smtClean="0">
                <a:solidFill>
                  <a:srgbClr val="212121"/>
                </a:solidFill>
                <a:latin typeface="BlinkMacSystemFont"/>
              </a:rPr>
              <a:t>Replisome </a:t>
            </a:r>
            <a:r>
              <a:rPr lang="en-US" dirty="0">
                <a:solidFill>
                  <a:srgbClr val="212121"/>
                </a:solidFill>
                <a:latin typeface="BlinkMacSystemFont"/>
              </a:rPr>
              <a:t>Assembly at Bacterial Chromosomes and </a:t>
            </a:r>
            <a:r>
              <a:rPr lang="en-US" dirty="0" err="1">
                <a:solidFill>
                  <a:srgbClr val="212121"/>
                </a:solidFill>
                <a:latin typeface="BlinkMacSystemFont"/>
              </a:rPr>
              <a:t>Iteron</a:t>
            </a:r>
            <a:r>
              <a:rPr lang="en-US" dirty="0">
                <a:solidFill>
                  <a:srgbClr val="212121"/>
                </a:solidFill>
                <a:latin typeface="BlinkMacSystemFont"/>
              </a:rPr>
              <a:t> </a:t>
            </a:r>
            <a:r>
              <a:rPr lang="en-US" dirty="0" smtClean="0">
                <a:solidFill>
                  <a:srgbClr val="212121"/>
                </a:solidFill>
                <a:latin typeface="BlinkMacSystemFont"/>
              </a:rPr>
              <a:t>Plasmids. Front </a:t>
            </a:r>
            <a:r>
              <a:rPr lang="en-US" dirty="0" err="1">
                <a:solidFill>
                  <a:srgbClr val="212121"/>
                </a:solidFill>
                <a:latin typeface="BlinkMacSystemFont"/>
              </a:rPr>
              <a:t>Mol</a:t>
            </a:r>
            <a:r>
              <a:rPr lang="en-US" dirty="0">
                <a:solidFill>
                  <a:srgbClr val="212121"/>
                </a:solidFill>
                <a:latin typeface="BlinkMacSystemFont"/>
              </a:rPr>
              <a:t> </a:t>
            </a:r>
            <a:r>
              <a:rPr lang="en-US" dirty="0" err="1">
                <a:solidFill>
                  <a:srgbClr val="212121"/>
                </a:solidFill>
                <a:latin typeface="BlinkMacSystemFont"/>
              </a:rPr>
              <a:t>Biosci</a:t>
            </a:r>
            <a:r>
              <a:rPr lang="en-US" dirty="0">
                <a:solidFill>
                  <a:srgbClr val="212121"/>
                </a:solidFill>
                <a:latin typeface="BlinkMacSystemFont"/>
              </a:rPr>
              <a:t>. 2016 </a:t>
            </a:r>
            <a:endParaRPr lang="en-US" dirty="0"/>
          </a:p>
        </p:txBody>
      </p:sp>
      <p:pic>
        <p:nvPicPr>
          <p:cNvPr id="5" name="Picture 2" descr="fmolb-03-00039-g002.jpg (964×821)"/>
          <p:cNvPicPr>
            <a:picLocks noChangeAspect="1" noChangeArrowheads="1"/>
          </p:cNvPicPr>
          <p:nvPr/>
        </p:nvPicPr>
        <p:blipFill rotWithShape="1">
          <a:blip r:embed="rId2">
            <a:extLst>
              <a:ext uri="{28A0092B-C50C-407E-A947-70E740481C1C}">
                <a14:useLocalDpi xmlns:a14="http://schemas.microsoft.com/office/drawing/2010/main" val="0"/>
              </a:ext>
            </a:extLst>
          </a:blip>
          <a:srcRect r="61962"/>
          <a:stretch/>
        </p:blipFill>
        <p:spPr bwMode="auto">
          <a:xfrm>
            <a:off x="124472" y="169767"/>
            <a:ext cx="3494855" cy="730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96193"/>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DEEC8EE-03FA-42FE-992C-F282326656FA}" type="slidenum">
              <a:rPr lang="en-US" smtClean="0"/>
              <a:t>2</a:t>
            </a:fld>
            <a:endParaRPr lang="en-US"/>
          </a:p>
        </p:txBody>
      </p:sp>
      <p:sp>
        <p:nvSpPr>
          <p:cNvPr id="3" name="Прямоугольник 2"/>
          <p:cNvSpPr/>
          <p:nvPr/>
        </p:nvSpPr>
        <p:spPr>
          <a:xfrm>
            <a:off x="316497" y="592221"/>
            <a:ext cx="9447630" cy="5262979"/>
          </a:xfrm>
          <a:prstGeom prst="rect">
            <a:avLst/>
          </a:prstGeom>
        </p:spPr>
        <p:txBody>
          <a:bodyPr wrap="square">
            <a:spAutoFit/>
          </a:bodyPr>
          <a:lstStyle/>
          <a:p>
            <a:r>
              <a:rPr lang="ru-RU" sz="4800" dirty="0">
                <a:solidFill>
                  <a:srgbClr val="000000"/>
                </a:solidFill>
                <a:latin typeface="Calibri" panose="020F0502020204030204" pitchFamily="34" charset="0"/>
              </a:rPr>
              <a:t>План</a:t>
            </a:r>
          </a:p>
          <a:p>
            <a:pPr marL="742950" indent="-742950">
              <a:buAutoNum type="arabicPeriod"/>
            </a:pPr>
            <a:r>
              <a:rPr lang="ru-RU" sz="3600" dirty="0" smtClean="0">
                <a:solidFill>
                  <a:srgbClr val="000000"/>
                </a:solidFill>
                <a:latin typeface="Calibri" panose="020F0502020204030204" pitchFamily="34" charset="0"/>
              </a:rPr>
              <a:t>Информация в геноме (3-7)</a:t>
            </a:r>
          </a:p>
          <a:p>
            <a:pPr marL="742950" indent="-742950">
              <a:buAutoNum type="arabicPeriod"/>
            </a:pPr>
            <a:r>
              <a:rPr lang="ru-RU" sz="3600" dirty="0" smtClean="0">
                <a:solidFill>
                  <a:srgbClr val="000000"/>
                </a:solidFill>
                <a:latin typeface="Calibri" panose="020F0502020204030204" pitchFamily="34" charset="0"/>
              </a:rPr>
              <a:t>Белки – исполнители </a:t>
            </a:r>
            <a:r>
              <a:rPr lang="ru-RU" sz="3600" dirty="0" err="1" smtClean="0">
                <a:solidFill>
                  <a:srgbClr val="000000"/>
                </a:solidFill>
                <a:latin typeface="Calibri" panose="020F0502020204030204" pitchFamily="34" charset="0"/>
              </a:rPr>
              <a:t>остовных</a:t>
            </a:r>
            <a:r>
              <a:rPr lang="ru-RU" sz="3600" dirty="0" smtClean="0">
                <a:solidFill>
                  <a:srgbClr val="000000"/>
                </a:solidFill>
                <a:latin typeface="Calibri" panose="020F0502020204030204" pitchFamily="34" charset="0"/>
              </a:rPr>
              <a:t> процессов в клетке (8-14)</a:t>
            </a:r>
          </a:p>
          <a:p>
            <a:pPr marL="742950" indent="-742950">
              <a:buAutoNum type="arabicPeriod"/>
            </a:pPr>
            <a:r>
              <a:rPr lang="ru-RU" sz="3600" dirty="0" smtClean="0">
                <a:solidFill>
                  <a:srgbClr val="000000"/>
                </a:solidFill>
                <a:latin typeface="Calibri" panose="020F0502020204030204" pitchFamily="34" charset="0"/>
              </a:rPr>
              <a:t>Сигналы исполнителям (15-28)</a:t>
            </a:r>
          </a:p>
          <a:p>
            <a:pPr marL="742950" indent="-742950">
              <a:buAutoNum type="arabicPeriod"/>
            </a:pPr>
            <a:r>
              <a:rPr lang="ru-RU" sz="3600" dirty="0" smtClean="0">
                <a:solidFill>
                  <a:srgbClr val="000000"/>
                </a:solidFill>
                <a:latin typeface="Calibri" panose="020F0502020204030204" pitchFamily="34" charset="0"/>
              </a:rPr>
              <a:t>Сигналы </a:t>
            </a:r>
            <a:r>
              <a:rPr lang="en-US" sz="3600" dirty="0" smtClean="0">
                <a:solidFill>
                  <a:srgbClr val="000000"/>
                </a:solidFill>
                <a:latin typeface="Calibri" panose="020F0502020204030204" pitchFamily="34" charset="0"/>
              </a:rPr>
              <a:t>SARS-CoV-2 (29-36)</a:t>
            </a:r>
          </a:p>
          <a:p>
            <a:pPr marL="742950" indent="-742950">
              <a:buAutoNum type="arabicPeriod"/>
            </a:pPr>
            <a:r>
              <a:rPr lang="ru-RU" sz="3600" dirty="0" smtClean="0">
                <a:solidFill>
                  <a:srgbClr val="000000"/>
                </a:solidFill>
                <a:latin typeface="Calibri" panose="020F0502020204030204" pitchFamily="34" charset="0"/>
              </a:rPr>
              <a:t>Синтетическая бактерия (37- 48)</a:t>
            </a:r>
          </a:p>
          <a:p>
            <a:pPr marL="742950" indent="-742950">
              <a:buAutoNum type="arabicPeriod"/>
            </a:pPr>
            <a:r>
              <a:rPr lang="ru-RU" sz="3600" dirty="0" smtClean="0">
                <a:solidFill>
                  <a:srgbClr val="000000"/>
                </a:solidFill>
                <a:latin typeface="Calibri" panose="020F0502020204030204" pitchFamily="34" charset="0"/>
              </a:rPr>
              <a:t>Минимальный геном </a:t>
            </a:r>
            <a:r>
              <a:rPr lang="ru-RU" sz="3600" dirty="0" err="1" smtClean="0">
                <a:solidFill>
                  <a:srgbClr val="000000"/>
                </a:solidFill>
                <a:latin typeface="Calibri" panose="020F0502020204030204" pitchFamily="34" charset="0"/>
              </a:rPr>
              <a:t>Вентера</a:t>
            </a:r>
            <a:r>
              <a:rPr lang="ru-RU" sz="3600" dirty="0">
                <a:solidFill>
                  <a:srgbClr val="000000"/>
                </a:solidFill>
                <a:latin typeface="Calibri" panose="020F0502020204030204" pitchFamily="34" charset="0"/>
              </a:rPr>
              <a:t> </a:t>
            </a:r>
            <a:r>
              <a:rPr lang="ru-RU" sz="3600" dirty="0" smtClean="0">
                <a:solidFill>
                  <a:srgbClr val="000000"/>
                </a:solidFill>
                <a:latin typeface="Calibri" panose="020F0502020204030204" pitchFamily="34" charset="0"/>
              </a:rPr>
              <a:t>(49-51)</a:t>
            </a:r>
          </a:p>
          <a:p>
            <a:pPr marL="742950" indent="-742950">
              <a:buAutoNum type="arabicPeriod"/>
            </a:pPr>
            <a:r>
              <a:rPr lang="ru-RU" sz="3600" dirty="0" smtClean="0">
                <a:solidFill>
                  <a:srgbClr val="000000"/>
                </a:solidFill>
                <a:latin typeface="Calibri" panose="020F0502020204030204" pitchFamily="34" charset="0"/>
              </a:rPr>
              <a:t>Ребенок </a:t>
            </a:r>
            <a:r>
              <a:rPr lang="ru-RU" sz="3600" dirty="0">
                <a:solidFill>
                  <a:srgbClr val="000000"/>
                </a:solidFill>
                <a:latin typeface="Calibri" panose="020F0502020204030204" pitchFamily="34" charset="0"/>
              </a:rPr>
              <a:t>3х </a:t>
            </a:r>
            <a:r>
              <a:rPr lang="ru-RU" sz="3600" smtClean="0">
                <a:solidFill>
                  <a:srgbClr val="000000"/>
                </a:solidFill>
                <a:latin typeface="Calibri" panose="020F0502020204030204" pitchFamily="34" charset="0"/>
              </a:rPr>
              <a:t>родителей(52-62) </a:t>
            </a:r>
            <a:r>
              <a:rPr lang="ru-RU" sz="2400" smtClean="0">
                <a:latin typeface="Calibri" panose="020F0502020204030204" pitchFamily="34" charset="0"/>
              </a:rPr>
              <a:t>2 </a:t>
            </a:r>
            <a:endParaRPr lang="ru-RU" sz="3600" dirty="0"/>
          </a:p>
        </p:txBody>
      </p:sp>
    </p:spTree>
    <p:extLst>
      <p:ext uri="{BB962C8B-B14F-4D97-AF65-F5344CB8AC3E}">
        <p14:creationId xmlns:p14="http://schemas.microsoft.com/office/powerpoint/2010/main" val="998550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687" y="208172"/>
            <a:ext cx="9486035" cy="2112275"/>
          </a:xfrm>
        </p:spPr>
        <p:txBody>
          <a:bodyPr>
            <a:normAutofit fontScale="90000"/>
          </a:bodyPr>
          <a:lstStyle/>
          <a:p>
            <a:r>
              <a:rPr lang="ru-RU" sz="7300" dirty="0" smtClean="0"/>
              <a:t>Сигнал с</a:t>
            </a:r>
            <a:r>
              <a:rPr lang="ru-RU" sz="7300" dirty="0" smtClean="0"/>
              <a:t>тарта транскрипции - промотор</a:t>
            </a:r>
            <a:endParaRPr lang="en-US" dirty="0"/>
          </a:p>
        </p:txBody>
      </p:sp>
      <p:sp>
        <p:nvSpPr>
          <p:cNvPr id="5" name="Объект 4"/>
          <p:cNvSpPr>
            <a:spLocks noGrp="1"/>
          </p:cNvSpPr>
          <p:nvPr>
            <p:ph idx="1"/>
          </p:nvPr>
        </p:nvSpPr>
        <p:spPr>
          <a:xfrm>
            <a:off x="815762" y="2934494"/>
            <a:ext cx="8693150" cy="1766888"/>
          </a:xfrm>
        </p:spPr>
        <p:txBody>
          <a:bodyPr>
            <a:normAutofit/>
          </a:bodyPr>
          <a:lstStyle/>
          <a:p>
            <a:pPr marL="0" indent="0">
              <a:buNone/>
            </a:pPr>
            <a:r>
              <a:rPr lang="ru-RU" sz="3600" dirty="0" smtClean="0"/>
              <a:t>Первой </a:t>
            </a:r>
            <a:r>
              <a:rPr lang="ru-RU" sz="3600" dirty="0" smtClean="0"/>
              <a:t>с промотором связывается </a:t>
            </a:r>
            <a:r>
              <a:rPr lang="ru-RU" sz="3600" dirty="0" smtClean="0">
                <a:sym typeface="Symbol" panose="05050102010706020507" pitchFamily="18" charset="2"/>
              </a:rPr>
              <a:t>-суб</a:t>
            </a:r>
            <a:r>
              <a:rPr lang="ru-RU" sz="3600" dirty="0">
                <a:sym typeface="Symbol" panose="05050102010706020507" pitchFamily="18" charset="2"/>
              </a:rPr>
              <a:t>ъ</a:t>
            </a:r>
            <a:r>
              <a:rPr lang="ru-RU" sz="3600" dirty="0" smtClean="0">
                <a:sym typeface="Symbol" panose="05050102010706020507" pitchFamily="18" charset="2"/>
              </a:rPr>
              <a:t>единица </a:t>
            </a:r>
            <a:r>
              <a:rPr lang="ru-RU" sz="3600" dirty="0" smtClean="0">
                <a:sym typeface="Symbol" panose="05050102010706020507" pitchFamily="18" charset="2"/>
              </a:rPr>
              <a:t>РНК Полимеразы</a:t>
            </a:r>
            <a:endParaRPr lang="en-US" sz="3600" dirty="0"/>
          </a:p>
        </p:txBody>
      </p:sp>
      <p:sp>
        <p:nvSpPr>
          <p:cNvPr id="4" name="Номер слайда 3"/>
          <p:cNvSpPr>
            <a:spLocks noGrp="1"/>
          </p:cNvSpPr>
          <p:nvPr>
            <p:ph type="sldNum" sz="quarter" idx="12"/>
          </p:nvPr>
        </p:nvSpPr>
        <p:spPr/>
        <p:txBody>
          <a:bodyPr/>
          <a:lstStyle/>
          <a:p>
            <a:fld id="{8DEEC8EE-03FA-42FE-992C-F282326656FA}" type="slidenum">
              <a:rPr lang="en-US" smtClean="0"/>
              <a:t>20</a:t>
            </a:fld>
            <a:endParaRPr lang="en-US"/>
          </a:p>
        </p:txBody>
      </p:sp>
    </p:spTree>
    <p:extLst>
      <p:ext uri="{BB962C8B-B14F-4D97-AF65-F5344CB8AC3E}">
        <p14:creationId xmlns:p14="http://schemas.microsoft.com/office/powerpoint/2010/main" val="566091431"/>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52963" y="347591"/>
            <a:ext cx="8374699" cy="60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3256" dirty="0">
                <a:solidFill>
                  <a:schemeClr val="tx2"/>
                </a:solidFill>
              </a:rPr>
              <a:t>Схема инициации транскрипции у прокариот</a:t>
            </a:r>
          </a:p>
        </p:txBody>
      </p:sp>
      <p:grpSp>
        <p:nvGrpSpPr>
          <p:cNvPr id="2" name="Группа 1"/>
          <p:cNvGrpSpPr/>
          <p:nvPr/>
        </p:nvGrpSpPr>
        <p:grpSpPr>
          <a:xfrm>
            <a:off x="316498" y="1135663"/>
            <a:ext cx="9070390" cy="6268787"/>
            <a:chOff x="1492250" y="1912144"/>
            <a:chExt cx="6517267" cy="4145716"/>
          </a:xfrm>
        </p:grpSpPr>
        <p:pic>
          <p:nvPicPr>
            <p:cNvPr id="4" name="Picture 6" descr="D:\Ravcheyev\Work\Learning\Gelfand\2-й курс - 2007-08 (Гены и сайты)\Лекции\Materials\Transcription-initi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250" y="1912144"/>
              <a:ext cx="5400675" cy="3856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5327650" y="2466975"/>
              <a:ext cx="2681867" cy="3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832"/>
                <a:t>Направление транскрипции</a:t>
              </a:r>
            </a:p>
          </p:txBody>
        </p:sp>
        <p:sp>
          <p:nvSpPr>
            <p:cNvPr id="6" name="Text Box 8"/>
            <p:cNvSpPr txBox="1">
              <a:spLocks noChangeArrowheads="1"/>
            </p:cNvSpPr>
            <p:nvPr/>
          </p:nvSpPr>
          <p:spPr bwMode="auto">
            <a:xfrm>
              <a:off x="5403850" y="3671888"/>
              <a:ext cx="1766647" cy="300989"/>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628"/>
                <a:t>Старт транскрипции</a:t>
              </a:r>
            </a:p>
          </p:txBody>
        </p:sp>
        <p:sp>
          <p:nvSpPr>
            <p:cNvPr id="7" name="Text Box 9"/>
            <p:cNvSpPr txBox="1">
              <a:spLocks noChangeArrowheads="1"/>
            </p:cNvSpPr>
            <p:nvPr/>
          </p:nvSpPr>
          <p:spPr bwMode="auto">
            <a:xfrm>
              <a:off x="3490913" y="5729288"/>
              <a:ext cx="1073485" cy="3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832"/>
                <a:t>Промотор</a:t>
              </a:r>
            </a:p>
          </p:txBody>
        </p:sp>
      </p:grpSp>
      <p:sp>
        <p:nvSpPr>
          <p:cNvPr id="8" name="TextBox 7"/>
          <p:cNvSpPr txBox="1"/>
          <p:nvPr/>
        </p:nvSpPr>
        <p:spPr>
          <a:xfrm>
            <a:off x="7870641" y="6639245"/>
            <a:ext cx="2025818" cy="380868"/>
          </a:xfrm>
          <a:prstGeom prst="rect">
            <a:avLst/>
          </a:prstGeom>
          <a:noFill/>
        </p:spPr>
        <p:txBody>
          <a:bodyPr wrap="square" rtlCol="0">
            <a:spAutoFit/>
          </a:bodyPr>
          <a:lstStyle/>
          <a:p>
            <a:r>
              <a:rPr lang="ru-RU" sz="1832" dirty="0"/>
              <a:t>Источник</a:t>
            </a:r>
            <a:r>
              <a:rPr lang="en-US" sz="1832" dirty="0"/>
              <a:t>: </a:t>
            </a:r>
            <a:r>
              <a:rPr lang="ru-RU" sz="1832" dirty="0"/>
              <a:t>РГМ</a:t>
            </a:r>
          </a:p>
        </p:txBody>
      </p:sp>
      <p:sp>
        <p:nvSpPr>
          <p:cNvPr id="9" name="Номер слайда 8"/>
          <p:cNvSpPr>
            <a:spLocks noGrp="1"/>
          </p:cNvSpPr>
          <p:nvPr>
            <p:ph type="sldNum" sz="quarter" idx="12"/>
          </p:nvPr>
        </p:nvSpPr>
        <p:spPr/>
        <p:txBody>
          <a:bodyPr/>
          <a:lstStyle/>
          <a:p>
            <a:fld id="{4280A8C7-CE2A-4171-8686-5727339A32FC}" type="slidenum">
              <a:rPr lang="ru-RU" smtClean="0"/>
              <a:pPr/>
              <a:t>21</a:t>
            </a:fld>
            <a:endParaRPr lang="ru-RU"/>
          </a:p>
        </p:txBody>
      </p:sp>
    </p:spTree>
    <p:extLst>
      <p:ext uri="{BB962C8B-B14F-4D97-AF65-F5344CB8AC3E}">
        <p14:creationId xmlns:p14="http://schemas.microsoft.com/office/powerpoint/2010/main" val="2505545942"/>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599" y="121690"/>
            <a:ext cx="8694539" cy="1461188"/>
          </a:xfrm>
        </p:spPr>
        <p:txBody>
          <a:bodyPr>
            <a:normAutofit/>
          </a:bodyPr>
          <a:lstStyle/>
          <a:p>
            <a:r>
              <a:rPr lang="ru-RU" dirty="0" smtClean="0"/>
              <a:t>Сигналы инициации транскрипции. Консенсус </a:t>
            </a:r>
            <a:r>
              <a:rPr lang="ru-RU" dirty="0" smtClean="0"/>
              <a:t>для промоторов 3х генов</a:t>
            </a:r>
            <a:endParaRPr lang="en-US" dirty="0"/>
          </a:p>
        </p:txBody>
      </p:sp>
      <p:sp>
        <p:nvSpPr>
          <p:cNvPr id="4" name="Номер слайда 3"/>
          <p:cNvSpPr>
            <a:spLocks noGrp="1"/>
          </p:cNvSpPr>
          <p:nvPr>
            <p:ph type="sldNum" sz="quarter" idx="12"/>
          </p:nvPr>
        </p:nvSpPr>
        <p:spPr/>
        <p:txBody>
          <a:bodyPr/>
          <a:lstStyle/>
          <a:p>
            <a:fld id="{8DEEC8EE-03FA-42FE-992C-F282326656FA}" type="slidenum">
              <a:rPr lang="en-US" smtClean="0"/>
              <a:t>22</a:t>
            </a:fld>
            <a:endParaRPr lang="en-US"/>
          </a:p>
        </p:txBody>
      </p:sp>
      <p:pic>
        <p:nvPicPr>
          <p:cNvPr id="5" name="Рисунок 4"/>
          <p:cNvPicPr>
            <a:picLocks noChangeAspect="1"/>
          </p:cNvPicPr>
          <p:nvPr/>
        </p:nvPicPr>
        <p:blipFill>
          <a:blip r:embed="rId2"/>
          <a:stretch>
            <a:fillRect/>
          </a:stretch>
        </p:blipFill>
        <p:spPr>
          <a:xfrm>
            <a:off x="671881" y="1582878"/>
            <a:ext cx="8265001" cy="2538667"/>
          </a:xfrm>
          <a:prstGeom prst="rect">
            <a:avLst/>
          </a:prstGeom>
        </p:spPr>
      </p:pic>
      <p:pic>
        <p:nvPicPr>
          <p:cNvPr id="6" name="Рисунок 5"/>
          <p:cNvPicPr>
            <a:picLocks noChangeAspect="1"/>
          </p:cNvPicPr>
          <p:nvPr/>
        </p:nvPicPr>
        <p:blipFill>
          <a:blip r:embed="rId3"/>
          <a:stretch>
            <a:fillRect/>
          </a:stretch>
        </p:blipFill>
        <p:spPr>
          <a:xfrm>
            <a:off x="671881" y="4121545"/>
            <a:ext cx="8265001" cy="2538667"/>
          </a:xfrm>
          <a:prstGeom prst="rect">
            <a:avLst/>
          </a:prstGeom>
        </p:spPr>
      </p:pic>
      <p:sp>
        <p:nvSpPr>
          <p:cNvPr id="3" name="Прямоугольник 2"/>
          <p:cNvSpPr/>
          <p:nvPr/>
        </p:nvSpPr>
        <p:spPr>
          <a:xfrm>
            <a:off x="1276621" y="6700854"/>
            <a:ext cx="1843441" cy="152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542517" y="6727493"/>
            <a:ext cx="806505" cy="12576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045321" y="6719595"/>
            <a:ext cx="684812" cy="13365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539577" y="6727492"/>
            <a:ext cx="345645" cy="12576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25528871"/>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8485" y="937867"/>
            <a:ext cx="8503653" cy="2632075"/>
          </a:xfrm>
        </p:spPr>
        <p:txBody>
          <a:bodyPr/>
          <a:lstStyle/>
          <a:p>
            <a:r>
              <a:rPr lang="ru-RU" dirty="0" smtClean="0"/>
              <a:t>Регуляция транскрипции </a:t>
            </a:r>
            <a:endParaRPr lang="ru-RU" dirty="0"/>
          </a:p>
        </p:txBody>
      </p:sp>
      <p:sp>
        <p:nvSpPr>
          <p:cNvPr id="3" name="Подзаголовок 2"/>
          <p:cNvSpPr>
            <a:spLocks noGrp="1"/>
          </p:cNvSpPr>
          <p:nvPr>
            <p:ph type="subTitle" idx="1"/>
          </p:nvPr>
        </p:nvSpPr>
        <p:spPr/>
        <p:txBody>
          <a:bodyPr/>
          <a:lstStyle/>
          <a:p>
            <a:r>
              <a:rPr lang="ru-RU" dirty="0" smtClean="0"/>
              <a:t>сигналы</a:t>
            </a:r>
            <a:endParaRPr lang="ru-RU" dirty="0"/>
          </a:p>
        </p:txBody>
      </p:sp>
    </p:spTree>
    <p:extLst>
      <p:ext uri="{BB962C8B-B14F-4D97-AF65-F5344CB8AC3E}">
        <p14:creationId xmlns:p14="http://schemas.microsoft.com/office/powerpoint/2010/main" val="2335624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39499" y="56220"/>
            <a:ext cx="92658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4800" dirty="0">
                <a:solidFill>
                  <a:schemeClr val="tx2"/>
                </a:solidFill>
              </a:rPr>
              <a:t>Регуляция </a:t>
            </a:r>
            <a:r>
              <a:rPr lang="ru-RU" sz="4400" dirty="0">
                <a:solidFill>
                  <a:schemeClr val="tx2"/>
                </a:solidFill>
              </a:rPr>
              <a:t>транскрипции</a:t>
            </a:r>
            <a:r>
              <a:rPr lang="ru-RU" sz="4800" dirty="0">
                <a:solidFill>
                  <a:schemeClr val="tx2"/>
                </a:solidFill>
              </a:rPr>
              <a:t> у эукариот</a:t>
            </a:r>
          </a:p>
        </p:txBody>
      </p:sp>
      <p:pic>
        <p:nvPicPr>
          <p:cNvPr id="3" name="Picture 9" descr="D:\Ravcheyev\Work\Learning\Gelfand\2-й курс - 2007-08 (Гены и сайты)\Лекции\Materials\Eucariote_transc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097" y="1279066"/>
            <a:ext cx="8681615" cy="5331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80334" y="6631733"/>
            <a:ext cx="2025818" cy="380868"/>
          </a:xfrm>
          <a:prstGeom prst="rect">
            <a:avLst/>
          </a:prstGeom>
          <a:noFill/>
        </p:spPr>
        <p:txBody>
          <a:bodyPr wrap="square" rtlCol="0">
            <a:spAutoFit/>
          </a:bodyPr>
          <a:lstStyle/>
          <a:p>
            <a:r>
              <a:rPr lang="ru-RU" sz="1832" dirty="0"/>
              <a:t>Источник</a:t>
            </a:r>
            <a:r>
              <a:rPr lang="en-US" sz="1832" dirty="0"/>
              <a:t>: </a:t>
            </a:r>
            <a:r>
              <a:rPr lang="ru-RU" sz="1832" dirty="0"/>
              <a:t>РГМ</a:t>
            </a:r>
          </a:p>
        </p:txBody>
      </p:sp>
      <p:sp>
        <p:nvSpPr>
          <p:cNvPr id="5" name="Номер слайда 4"/>
          <p:cNvSpPr>
            <a:spLocks noGrp="1"/>
          </p:cNvSpPr>
          <p:nvPr>
            <p:ph type="sldNum" sz="quarter" idx="12"/>
          </p:nvPr>
        </p:nvSpPr>
        <p:spPr/>
        <p:txBody>
          <a:bodyPr/>
          <a:lstStyle/>
          <a:p>
            <a:fld id="{4280A8C7-CE2A-4171-8686-5727339A32FC}" type="slidenum">
              <a:rPr lang="ru-RU" smtClean="0"/>
              <a:pPr/>
              <a:t>24</a:t>
            </a:fld>
            <a:endParaRPr lang="ru-RU"/>
          </a:p>
        </p:txBody>
      </p:sp>
    </p:spTree>
    <p:extLst>
      <p:ext uri="{BB962C8B-B14F-4D97-AF65-F5344CB8AC3E}">
        <p14:creationId xmlns:p14="http://schemas.microsoft.com/office/powerpoint/2010/main" val="1433392239"/>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25" y="230139"/>
            <a:ext cx="10066499" cy="1552637"/>
          </a:xfrm>
        </p:spPr>
        <p:txBody>
          <a:bodyPr>
            <a:normAutofit fontScale="90000"/>
          </a:bodyPr>
          <a:lstStyle/>
          <a:p>
            <a:r>
              <a:rPr lang="ru-RU" dirty="0" smtClean="0"/>
              <a:t>У </a:t>
            </a:r>
            <a:r>
              <a:rPr lang="ru-RU" dirty="0" smtClean="0"/>
              <a:t>эукариот </a:t>
            </a:r>
            <a:r>
              <a:rPr lang="ru-RU" dirty="0" smtClean="0"/>
              <a:t>транскрипция регулируется доступностью </a:t>
            </a:r>
            <a:r>
              <a:rPr lang="ru-RU" dirty="0" smtClean="0"/>
              <a:t>ДНК для </a:t>
            </a:r>
            <a:r>
              <a:rPr lang="ru-RU" dirty="0" smtClean="0"/>
              <a:t>белков - исполнителей</a:t>
            </a:r>
            <a:endParaRPr lang="en-US" dirty="0"/>
          </a:p>
        </p:txBody>
      </p:sp>
      <p:sp>
        <p:nvSpPr>
          <p:cNvPr id="3" name="Номер слайда 2"/>
          <p:cNvSpPr>
            <a:spLocks noGrp="1"/>
          </p:cNvSpPr>
          <p:nvPr>
            <p:ph type="sldNum" sz="quarter" idx="12"/>
          </p:nvPr>
        </p:nvSpPr>
        <p:spPr/>
        <p:txBody>
          <a:bodyPr/>
          <a:lstStyle/>
          <a:p>
            <a:fld id="{8DEEC8EE-03FA-42FE-992C-F282326656FA}" type="slidenum">
              <a:rPr lang="en-US" smtClean="0"/>
              <a:pPr/>
              <a:t>25</a:t>
            </a:fld>
            <a:endParaRPr lang="en-US" dirty="0"/>
          </a:p>
        </p:txBody>
      </p:sp>
      <p:pic>
        <p:nvPicPr>
          <p:cNvPr id="4" name="Рисунок 4" descr="nucleosome_1.png"/>
          <p:cNvPicPr>
            <a:picLocks noChangeAspect="1"/>
          </p:cNvPicPr>
          <p:nvPr/>
        </p:nvPicPr>
        <p:blipFill>
          <a:blip r:embed="rId2" cstate="print"/>
          <a:srcRect l="7447" t="787" r="7447" b="1575"/>
          <a:stretch>
            <a:fillRect/>
          </a:stretch>
        </p:blipFill>
        <p:spPr bwMode="auto">
          <a:xfrm rot="16200000">
            <a:off x="1542113" y="1478292"/>
            <a:ext cx="2995592" cy="4064244"/>
          </a:xfrm>
          <a:prstGeom prst="rect">
            <a:avLst/>
          </a:prstGeom>
          <a:noFill/>
          <a:ln w="9525">
            <a:noFill/>
            <a:miter lim="800000"/>
            <a:headEnd/>
            <a:tailEnd/>
          </a:ln>
        </p:spPr>
      </p:pic>
      <p:sp>
        <p:nvSpPr>
          <p:cNvPr id="5" name="TextBox 4"/>
          <p:cNvSpPr txBox="1">
            <a:spLocks noChangeArrowheads="1"/>
          </p:cNvSpPr>
          <p:nvPr/>
        </p:nvSpPr>
        <p:spPr bwMode="auto">
          <a:xfrm>
            <a:off x="966038" y="5063820"/>
            <a:ext cx="4147740" cy="1938992"/>
          </a:xfrm>
          <a:prstGeom prst="rect">
            <a:avLst/>
          </a:prstGeom>
          <a:noFill/>
          <a:ln w="9525">
            <a:noFill/>
            <a:miter lim="800000"/>
            <a:headEnd/>
            <a:tailEnd/>
          </a:ln>
        </p:spPr>
        <p:txBody>
          <a:bodyPr wrap="square">
            <a:spAutoFit/>
          </a:bodyPr>
          <a:lstStyle/>
          <a:p>
            <a:r>
              <a:rPr lang="ru-RU" sz="2400" dirty="0" err="1" smtClean="0">
                <a:latin typeface="Verdana" pitchFamily="34" charset="0"/>
              </a:rPr>
              <a:t>Нуклеосома</a:t>
            </a:r>
            <a:r>
              <a:rPr lang="en-US" sz="2400" dirty="0" smtClean="0">
                <a:latin typeface="Verdana" pitchFamily="34" charset="0"/>
              </a:rPr>
              <a:t>:</a:t>
            </a:r>
            <a:br>
              <a:rPr lang="en-US" sz="2400" dirty="0" smtClean="0">
                <a:latin typeface="Verdana" pitchFamily="34" charset="0"/>
              </a:rPr>
            </a:br>
            <a:r>
              <a:rPr lang="ru-RU" sz="2400" dirty="0" smtClean="0">
                <a:latin typeface="Verdana" pitchFamily="34" charset="0"/>
              </a:rPr>
              <a:t>ДНК человека на </a:t>
            </a:r>
            <a:r>
              <a:rPr lang="en-US" sz="2400" dirty="0" smtClean="0">
                <a:latin typeface="Verdana" pitchFamily="34" charset="0"/>
              </a:rPr>
              <a:t>“</a:t>
            </a:r>
            <a:r>
              <a:rPr lang="ru-RU" sz="2400" dirty="0" smtClean="0">
                <a:latin typeface="Verdana" pitchFamily="34" charset="0"/>
              </a:rPr>
              <a:t>катушке</a:t>
            </a:r>
            <a:r>
              <a:rPr lang="en-US" sz="2400" dirty="0" smtClean="0">
                <a:latin typeface="Verdana" pitchFamily="34" charset="0"/>
              </a:rPr>
              <a:t>”</a:t>
            </a:r>
            <a:r>
              <a:rPr lang="ru-RU" sz="2400" dirty="0" smtClean="0">
                <a:latin typeface="Verdana" pitchFamily="34" charset="0"/>
              </a:rPr>
              <a:t> из гистонов: вид сбоку</a:t>
            </a:r>
            <a:r>
              <a:rPr lang="en-US" sz="2400" dirty="0" smtClean="0">
                <a:latin typeface="Verdana" pitchFamily="34" charset="0"/>
              </a:rPr>
              <a:t> </a:t>
            </a:r>
            <a:r>
              <a:rPr lang="ru-RU" sz="2400" dirty="0" smtClean="0">
                <a:latin typeface="Verdana" pitchFamily="34" charset="0"/>
              </a:rPr>
              <a:t>(гистоны – такие белки)</a:t>
            </a:r>
          </a:p>
        </p:txBody>
      </p:sp>
      <p:sp>
        <p:nvSpPr>
          <p:cNvPr id="6" name="TextBox 5"/>
          <p:cNvSpPr txBox="1">
            <a:spLocks noChangeArrowheads="1"/>
          </p:cNvSpPr>
          <p:nvPr/>
        </p:nvSpPr>
        <p:spPr bwMode="auto">
          <a:xfrm>
            <a:off x="5501172" y="5162417"/>
            <a:ext cx="4147740" cy="1200329"/>
          </a:xfrm>
          <a:prstGeom prst="rect">
            <a:avLst/>
          </a:prstGeom>
          <a:noFill/>
          <a:ln w="9525">
            <a:noFill/>
            <a:miter lim="800000"/>
            <a:headEnd/>
            <a:tailEnd/>
          </a:ln>
        </p:spPr>
        <p:txBody>
          <a:bodyPr wrap="square">
            <a:spAutoFit/>
          </a:bodyPr>
          <a:lstStyle/>
          <a:p>
            <a:r>
              <a:rPr lang="ru-RU" sz="2400" dirty="0" smtClean="0">
                <a:latin typeface="Verdana" pitchFamily="34" charset="0"/>
              </a:rPr>
              <a:t>Ещё сложнее на более высоких уровнях организации хроматина.</a:t>
            </a:r>
          </a:p>
        </p:txBody>
      </p:sp>
    </p:spTree>
    <p:extLst>
      <p:ext uri="{BB962C8B-B14F-4D97-AF65-F5344CB8AC3E}">
        <p14:creationId xmlns:p14="http://schemas.microsoft.com/office/powerpoint/2010/main" val="3318921552"/>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ТРАНСЛЯЦИЯ БЕЛКОВ</a:t>
            </a:r>
            <a:endParaRPr lang="ru-RU" dirty="0"/>
          </a:p>
        </p:txBody>
      </p:sp>
      <p:sp>
        <p:nvSpPr>
          <p:cNvPr id="3" name="Подзаголовок 2"/>
          <p:cNvSpPr>
            <a:spLocks noGrp="1"/>
          </p:cNvSpPr>
          <p:nvPr>
            <p:ph type="subTitle" idx="1"/>
          </p:nvPr>
        </p:nvSpPr>
        <p:spPr/>
        <p:txBody>
          <a:bodyPr/>
          <a:lstStyle/>
          <a:p>
            <a:r>
              <a:rPr lang="ru-RU" dirty="0" smtClean="0"/>
              <a:t>с </a:t>
            </a:r>
            <a:r>
              <a:rPr lang="ru-RU" dirty="0" err="1" smtClean="0"/>
              <a:t>мРНК</a:t>
            </a:r>
            <a:endParaRPr lang="ru-RU" dirty="0"/>
          </a:p>
        </p:txBody>
      </p:sp>
    </p:spTree>
    <p:extLst>
      <p:ext uri="{BB962C8B-B14F-4D97-AF65-F5344CB8AC3E}">
        <p14:creationId xmlns:p14="http://schemas.microsoft.com/office/powerpoint/2010/main" val="1490468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3150" cy="1187527"/>
          </a:xfrm>
        </p:spPr>
        <p:txBody>
          <a:bodyPr>
            <a:normAutofit fontScale="90000"/>
          </a:bodyPr>
          <a:lstStyle/>
          <a:p>
            <a:r>
              <a:rPr lang="ru-RU" dirty="0" smtClean="0"/>
              <a:t>Сигналы, позволяющие рибосоме отличить </a:t>
            </a:r>
            <a:r>
              <a:rPr lang="ru-RU" dirty="0" err="1" smtClean="0"/>
              <a:t>мРНК</a:t>
            </a:r>
            <a:r>
              <a:rPr lang="ru-RU" dirty="0" smtClean="0"/>
              <a:t> человека (</a:t>
            </a:r>
            <a:r>
              <a:rPr lang="ru-RU" dirty="0" err="1" smtClean="0"/>
              <a:t>эук</a:t>
            </a:r>
            <a:r>
              <a:rPr lang="ru-RU" dirty="0" smtClean="0"/>
              <a:t>.) от остальных РНК</a:t>
            </a:r>
            <a:endParaRPr lang="en-US" dirty="0"/>
          </a:p>
        </p:txBody>
      </p:sp>
      <p:sp>
        <p:nvSpPr>
          <p:cNvPr id="3" name="Объект 2"/>
          <p:cNvSpPr>
            <a:spLocks noGrp="1"/>
          </p:cNvSpPr>
          <p:nvPr>
            <p:ph idx="1"/>
          </p:nvPr>
        </p:nvSpPr>
        <p:spPr>
          <a:xfrm>
            <a:off x="543522" y="3357382"/>
            <a:ext cx="8993581" cy="3418302"/>
          </a:xfrm>
        </p:spPr>
        <p:txBody>
          <a:bodyPr>
            <a:normAutofit fontScale="92500"/>
          </a:bodyPr>
          <a:lstStyle/>
          <a:p>
            <a:pPr marL="0" indent="0">
              <a:buNone/>
            </a:pPr>
            <a:r>
              <a:rPr lang="ru-RU" u="sng" dirty="0" err="1" smtClean="0"/>
              <a:t>мРНК</a:t>
            </a:r>
            <a:r>
              <a:rPr lang="ru-RU" u="sng" dirty="0" smtClean="0"/>
              <a:t> эукариот</a:t>
            </a:r>
            <a:r>
              <a:rPr lang="ru-RU" dirty="0" smtClean="0"/>
              <a:t> содержит такие сигналы рибосоме: </a:t>
            </a:r>
            <a:br>
              <a:rPr lang="ru-RU" dirty="0" smtClean="0"/>
            </a:br>
            <a:endParaRPr lang="en-US" dirty="0" smtClean="0"/>
          </a:p>
          <a:p>
            <a:pPr lvl="1"/>
            <a:r>
              <a:rPr lang="ru-RU" dirty="0" smtClean="0"/>
              <a:t>5</a:t>
            </a:r>
            <a:r>
              <a:rPr lang="en-US" dirty="0" smtClean="0"/>
              <a:t>’:  </a:t>
            </a:r>
            <a:r>
              <a:rPr lang="ru-RU" b="1" dirty="0" smtClean="0"/>
              <a:t>КЭП  (</a:t>
            </a:r>
            <a:r>
              <a:rPr lang="en-US" b="1" dirty="0" smtClean="0"/>
              <a:t>cap</a:t>
            </a:r>
            <a:r>
              <a:rPr lang="ru-RU" b="1" dirty="0" smtClean="0"/>
              <a:t>) </a:t>
            </a:r>
            <a:r>
              <a:rPr lang="en-US" dirty="0" smtClean="0"/>
              <a:t> - </a:t>
            </a:r>
            <a:r>
              <a:rPr lang="ru-RU" dirty="0" smtClean="0"/>
              <a:t>7-метилгуанозин</a:t>
            </a:r>
          </a:p>
          <a:p>
            <a:pPr lvl="2"/>
            <a:r>
              <a:rPr lang="ru-RU" dirty="0" smtClean="0"/>
              <a:t>присоединяет </a:t>
            </a:r>
            <a:r>
              <a:rPr lang="ru-RU" dirty="0" err="1" smtClean="0"/>
              <a:t>кэп</a:t>
            </a:r>
            <a:r>
              <a:rPr lang="en-US" dirty="0" smtClean="0"/>
              <a:t> </a:t>
            </a:r>
            <a:r>
              <a:rPr lang="ru-RU" dirty="0" smtClean="0"/>
              <a:t> связывающий комплекс </a:t>
            </a:r>
            <a:r>
              <a:rPr lang="en-US" dirty="0" smtClean="0"/>
              <a:t>(CBC)</a:t>
            </a:r>
            <a:r>
              <a:rPr lang="ru-RU" dirty="0" smtClean="0"/>
              <a:t/>
            </a:r>
            <a:br>
              <a:rPr lang="ru-RU" dirty="0" smtClean="0"/>
            </a:br>
            <a:endParaRPr lang="en-US" dirty="0" smtClean="0"/>
          </a:p>
          <a:p>
            <a:pPr lvl="1"/>
            <a:r>
              <a:rPr lang="en-US" dirty="0" smtClean="0"/>
              <a:t>3’:  </a:t>
            </a:r>
            <a:r>
              <a:rPr lang="ru-RU" b="1" dirty="0" err="1" smtClean="0"/>
              <a:t>ПолиА</a:t>
            </a:r>
            <a:r>
              <a:rPr lang="ru-RU" b="1" dirty="0" smtClean="0"/>
              <a:t> </a:t>
            </a:r>
            <a:r>
              <a:rPr lang="ru-RU" dirty="0" smtClean="0"/>
              <a:t>-  много-много-много А (</a:t>
            </a:r>
            <a:r>
              <a:rPr lang="ru-RU" dirty="0" err="1" smtClean="0"/>
              <a:t>аденинов</a:t>
            </a:r>
            <a:r>
              <a:rPr lang="ru-RU" dirty="0" smtClean="0"/>
              <a:t>) </a:t>
            </a:r>
          </a:p>
          <a:p>
            <a:pPr lvl="2"/>
            <a:r>
              <a:rPr lang="ru-RU" dirty="0" smtClean="0"/>
              <a:t>Присоединяет поли(А)-полимераза при наличии  сигнала </a:t>
            </a:r>
            <a:r>
              <a:rPr lang="ru-RU" dirty="0" err="1" smtClean="0"/>
              <a:t>полиаденилирования</a:t>
            </a:r>
            <a:r>
              <a:rPr lang="ru-RU" dirty="0" smtClean="0"/>
              <a:t> в 3</a:t>
            </a:r>
            <a:r>
              <a:rPr lang="en-US" dirty="0" smtClean="0"/>
              <a:t>’ </a:t>
            </a:r>
            <a:r>
              <a:rPr lang="ru-RU" dirty="0" smtClean="0"/>
              <a:t>концевой части </a:t>
            </a:r>
            <a:r>
              <a:rPr lang="ru-RU" dirty="0" err="1" smtClean="0"/>
              <a:t>транскрипта</a:t>
            </a:r>
            <a:r>
              <a:rPr lang="ru-RU" dirty="0" smtClean="0"/>
              <a:t/>
            </a:r>
            <a:br>
              <a:rPr lang="ru-RU" dirty="0" smtClean="0"/>
            </a:br>
            <a:endParaRPr lang="ru-RU" dirty="0" smtClean="0"/>
          </a:p>
          <a:p>
            <a:pPr lvl="2"/>
            <a:endParaRPr lang="en-US" dirty="0"/>
          </a:p>
        </p:txBody>
      </p:sp>
      <p:sp>
        <p:nvSpPr>
          <p:cNvPr id="4" name="Номер слайда 3"/>
          <p:cNvSpPr>
            <a:spLocks noGrp="1"/>
          </p:cNvSpPr>
          <p:nvPr>
            <p:ph type="sldNum" sz="quarter" idx="12"/>
          </p:nvPr>
        </p:nvSpPr>
        <p:spPr/>
        <p:txBody>
          <a:bodyPr/>
          <a:lstStyle/>
          <a:p>
            <a:fld id="{8DEEC8EE-03FA-42FE-992C-F282326656FA}" type="slidenum">
              <a:rPr lang="en-US" smtClean="0"/>
              <a:t>27</a:t>
            </a:fld>
            <a:endParaRPr lang="en-US"/>
          </a:p>
        </p:txBody>
      </p:sp>
      <p:pic>
        <p:nvPicPr>
          <p:cNvPr id="5" name="Picture 2" descr="https://upload.wikimedia.org/wikipedia/commons/thumb/b/ba/MRNA_structure.svg/430px-MRNA_struc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04" y="1686764"/>
            <a:ext cx="8359015" cy="157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917499"/>
      </p:ext>
    </p:extLst>
  </p:cSld>
  <p:clrMapOvr>
    <a:masterClrMapping/>
  </p:clrMapOvr>
  <mc:AlternateContent xmlns:mc="http://schemas.openxmlformats.org/markup-compatibility/2006" xmlns:p14="http://schemas.microsoft.com/office/powerpoint/2010/main">
    <mc:Choice Requires="p14">
      <p:transition spd="slow" p14:dur="3250">
        <p:cut/>
      </p:transition>
    </mc:Choice>
    <mc:Fallback xmlns="">
      <p:transitio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43367" y="2819712"/>
            <a:ext cx="1805035" cy="708166"/>
          </a:xfrm>
        </p:spPr>
        <p:txBody>
          <a:bodyPr>
            <a:normAutofit fontScale="90000"/>
          </a:bodyPr>
          <a:lstStyle/>
          <a:p>
            <a:r>
              <a:rPr lang="ru-RU" b="1" dirty="0" smtClean="0">
                <a:solidFill>
                  <a:schemeClr val="accent1"/>
                </a:solidFill>
              </a:rPr>
              <a:t>сигнал</a:t>
            </a:r>
            <a:endParaRPr lang="en-US" b="1" dirty="0">
              <a:solidFill>
                <a:schemeClr val="accent1"/>
              </a:solidFill>
            </a:endParaRPr>
          </a:p>
        </p:txBody>
      </p:sp>
      <p:sp>
        <p:nvSpPr>
          <p:cNvPr id="5" name="Текст 4"/>
          <p:cNvSpPr>
            <a:spLocks noGrp="1"/>
          </p:cNvSpPr>
          <p:nvPr>
            <p:ph type="body" idx="1"/>
          </p:nvPr>
        </p:nvSpPr>
        <p:spPr>
          <a:xfrm>
            <a:off x="253478" y="5878370"/>
            <a:ext cx="9574688" cy="880271"/>
          </a:xfrm>
        </p:spPr>
        <p:txBody>
          <a:bodyPr>
            <a:noAutofit/>
          </a:bodyPr>
          <a:lstStyle/>
          <a:p>
            <a:r>
              <a:rPr lang="ru-RU" sz="4400" dirty="0" smtClean="0"/>
              <a:t>Сигналы </a:t>
            </a:r>
            <a:r>
              <a:rPr lang="ru-RU" sz="4400" dirty="0" err="1" smtClean="0"/>
              <a:t>коронавируса</a:t>
            </a:r>
            <a:r>
              <a:rPr lang="ru-RU" sz="4400" dirty="0" smtClean="0"/>
              <a:t> </a:t>
            </a:r>
            <a:r>
              <a:rPr lang="en-US" sz="4400" dirty="0" smtClean="0"/>
              <a:t>SARS-CoV-2</a:t>
            </a:r>
            <a:endParaRPr lang="en-US" sz="4400" dirty="0"/>
          </a:p>
        </p:txBody>
      </p:sp>
      <p:sp>
        <p:nvSpPr>
          <p:cNvPr id="2" name="Номер слайда 1"/>
          <p:cNvSpPr>
            <a:spLocks noGrp="1"/>
          </p:cNvSpPr>
          <p:nvPr>
            <p:ph type="sldNum" sz="quarter" idx="12"/>
          </p:nvPr>
        </p:nvSpPr>
        <p:spPr/>
        <p:txBody>
          <a:bodyPr/>
          <a:lstStyle/>
          <a:p>
            <a:fld id="{8DEEC8EE-03FA-42FE-992C-F282326656FA}" type="slidenum">
              <a:rPr lang="en-US" smtClean="0"/>
              <a:t>28</a:t>
            </a:fld>
            <a:endParaRPr lang="en-US"/>
          </a:p>
        </p:txBody>
      </p:sp>
      <p:pic>
        <p:nvPicPr>
          <p:cNvPr id="8" name="Picture 6" descr="Image result for Express letter  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384" y="320772"/>
            <a:ext cx="1605002" cy="24427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054" y="922612"/>
            <a:ext cx="1691297" cy="584775"/>
          </a:xfrm>
          <a:prstGeom prst="rect">
            <a:avLst/>
          </a:prstGeom>
          <a:noFill/>
        </p:spPr>
        <p:txBody>
          <a:bodyPr wrap="none" rtlCol="0">
            <a:spAutoFit/>
          </a:bodyPr>
          <a:lstStyle/>
          <a:p>
            <a:r>
              <a:rPr lang="ru-RU" sz="3200" b="1" dirty="0" smtClean="0">
                <a:solidFill>
                  <a:schemeClr val="accent1"/>
                </a:solidFill>
              </a:rPr>
              <a:t>ОТ КОГО</a:t>
            </a:r>
            <a:endParaRPr lang="ru-RU" sz="3200" b="1" dirty="0">
              <a:solidFill>
                <a:schemeClr val="accent1"/>
              </a:solidFill>
            </a:endParaRPr>
          </a:p>
        </p:txBody>
      </p:sp>
      <p:sp>
        <p:nvSpPr>
          <p:cNvPr id="10" name="TextBox 9"/>
          <p:cNvSpPr txBox="1"/>
          <p:nvPr/>
        </p:nvSpPr>
        <p:spPr>
          <a:xfrm>
            <a:off x="3648723" y="995681"/>
            <a:ext cx="1265859" cy="584775"/>
          </a:xfrm>
          <a:prstGeom prst="rect">
            <a:avLst/>
          </a:prstGeom>
          <a:noFill/>
        </p:spPr>
        <p:txBody>
          <a:bodyPr wrap="none" rtlCol="0">
            <a:spAutoFit/>
          </a:bodyPr>
          <a:lstStyle/>
          <a:p>
            <a:r>
              <a:rPr lang="ru-RU" sz="3200" b="1" dirty="0" smtClean="0">
                <a:solidFill>
                  <a:schemeClr val="accent1"/>
                </a:solidFill>
              </a:rPr>
              <a:t>КОМУ</a:t>
            </a:r>
            <a:endParaRPr lang="ru-RU" sz="3200" b="1" dirty="0">
              <a:solidFill>
                <a:schemeClr val="accent1"/>
              </a:solidFill>
            </a:endParaRPr>
          </a:p>
        </p:txBody>
      </p:sp>
      <p:sp>
        <p:nvSpPr>
          <p:cNvPr id="9" name="TextBox 8"/>
          <p:cNvSpPr txBox="1"/>
          <p:nvPr/>
        </p:nvSpPr>
        <p:spPr>
          <a:xfrm>
            <a:off x="-16763" y="777680"/>
            <a:ext cx="2114681" cy="707886"/>
          </a:xfrm>
          <a:prstGeom prst="rect">
            <a:avLst/>
          </a:prstGeom>
          <a:noFill/>
        </p:spPr>
        <p:txBody>
          <a:bodyPr wrap="none" rtlCol="0">
            <a:spAutoFit/>
          </a:bodyPr>
          <a:lstStyle/>
          <a:p>
            <a:r>
              <a:rPr lang="en-US" sz="4000" dirty="0" smtClean="0"/>
              <a:t>[ </a:t>
            </a:r>
            <a:r>
              <a:rPr lang="en-US" sz="4000" b="1" dirty="0" smtClean="0">
                <a:solidFill>
                  <a:schemeClr val="accent1"/>
                </a:solidFill>
              </a:rPr>
              <a:t>             </a:t>
            </a:r>
            <a:r>
              <a:rPr lang="en-US" sz="4000" dirty="0" smtClean="0"/>
              <a:t>]</a:t>
            </a:r>
            <a:endParaRPr lang="ru-RU" sz="4000" dirty="0"/>
          </a:p>
        </p:txBody>
      </p:sp>
      <p:pic>
        <p:nvPicPr>
          <p:cNvPr id="11" name="Picture 2" descr="Image result for машина стоит на светофор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696" y="2737162"/>
            <a:ext cx="4885470" cy="218217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Прямая соединительная линия 13"/>
          <p:cNvCxnSpPr/>
          <p:nvPr/>
        </p:nvCxnSpPr>
        <p:spPr>
          <a:xfrm>
            <a:off x="152054" y="5700087"/>
            <a:ext cx="977753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56997" y="1605416"/>
            <a:ext cx="1290353" cy="584775"/>
          </a:xfrm>
          <a:prstGeom prst="rect">
            <a:avLst/>
          </a:prstGeom>
          <a:noFill/>
        </p:spPr>
        <p:txBody>
          <a:bodyPr wrap="none" rtlCol="0">
            <a:spAutoFit/>
          </a:bodyPr>
          <a:lstStyle/>
          <a:p>
            <a:r>
              <a:rPr lang="ru-RU" sz="3200" b="1" dirty="0" smtClean="0">
                <a:solidFill>
                  <a:schemeClr val="accent1"/>
                </a:solidFill>
              </a:rPr>
              <a:t>ОТВЕТ</a:t>
            </a:r>
            <a:endParaRPr lang="ru-RU" sz="3200" b="1" dirty="0">
              <a:solidFill>
                <a:schemeClr val="accent1"/>
              </a:solidFill>
            </a:endParaRPr>
          </a:p>
        </p:txBody>
      </p:sp>
      <p:sp>
        <p:nvSpPr>
          <p:cNvPr id="15" name="TextBox 14"/>
          <p:cNvSpPr txBox="1"/>
          <p:nvPr/>
        </p:nvSpPr>
        <p:spPr>
          <a:xfrm>
            <a:off x="5170361" y="4937600"/>
            <a:ext cx="4376967" cy="584775"/>
          </a:xfrm>
          <a:prstGeom prst="rect">
            <a:avLst/>
          </a:prstGeom>
          <a:noFill/>
        </p:spPr>
        <p:txBody>
          <a:bodyPr wrap="none" rtlCol="0">
            <a:spAutoFit/>
          </a:bodyPr>
          <a:lstStyle/>
          <a:p>
            <a:r>
              <a:rPr lang="ru-RU" sz="3200" b="1" dirty="0" smtClean="0">
                <a:solidFill>
                  <a:schemeClr val="accent1"/>
                </a:solidFill>
              </a:rPr>
              <a:t>ОТВЕТ И ПОСЛЕДСТВИЯ</a:t>
            </a:r>
            <a:endParaRPr lang="ru-RU" sz="3200" b="1" dirty="0">
              <a:solidFill>
                <a:schemeClr val="accent1"/>
              </a:solidFill>
            </a:endParaRPr>
          </a:p>
        </p:txBody>
      </p:sp>
    </p:spTree>
    <p:extLst>
      <p:ext uri="{BB962C8B-B14F-4D97-AF65-F5344CB8AC3E}">
        <p14:creationId xmlns:p14="http://schemas.microsoft.com/office/powerpoint/2010/main" val="12501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4. </a:t>
            </a:r>
            <a:r>
              <a:rPr lang="en-US" dirty="0" smtClean="0"/>
              <a:t>SARS-CoV-2</a:t>
            </a:r>
            <a:endParaRPr lang="ru-RU" dirty="0"/>
          </a:p>
        </p:txBody>
      </p:sp>
      <p:sp>
        <p:nvSpPr>
          <p:cNvPr id="3" name="Подзаголовок 2"/>
          <p:cNvSpPr>
            <a:spLocks noGrp="1"/>
          </p:cNvSpPr>
          <p:nvPr>
            <p:ph type="subTitle" idx="1"/>
          </p:nvPr>
        </p:nvSpPr>
        <p:spPr/>
        <p:txBody>
          <a:bodyPr/>
          <a:lstStyle/>
          <a:p>
            <a:r>
              <a:rPr lang="ru-RU" dirty="0" smtClean="0"/>
              <a:t>Сигналы хозяйской клетке</a:t>
            </a:r>
            <a:endParaRPr lang="ru-RU" dirty="0"/>
          </a:p>
        </p:txBody>
      </p:sp>
    </p:spTree>
    <p:extLst>
      <p:ext uri="{BB962C8B-B14F-4D97-AF65-F5344CB8AC3E}">
        <p14:creationId xmlns:p14="http://schemas.microsoft.com/office/powerpoint/2010/main" val="254332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409" dirty="0" smtClean="0"/>
              <a:t>1. Информация </a:t>
            </a:r>
            <a:r>
              <a:rPr lang="ru-RU" sz="4409" dirty="0" smtClean="0"/>
              <a:t>в геноме</a:t>
            </a:r>
            <a:endParaRPr lang="ru-RU" sz="2205" dirty="0"/>
          </a:p>
        </p:txBody>
      </p:sp>
      <p:sp>
        <p:nvSpPr>
          <p:cNvPr id="4" name="Подзаголовок 3"/>
          <p:cNvSpPr>
            <a:spLocks noGrp="1"/>
          </p:cNvSpPr>
          <p:nvPr>
            <p:ph type="subTitle" idx="1"/>
          </p:nvPr>
        </p:nvSpPr>
        <p:spPr/>
        <p:txBody>
          <a:bodyPr/>
          <a:lstStyle/>
          <a:p>
            <a:r>
              <a:rPr lang="ru-RU" dirty="0" smtClean="0"/>
              <a:t>Известная  людям</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a:t>
            </a:fld>
            <a:endParaRPr lang="ru-RU" dirty="0"/>
          </a:p>
        </p:txBody>
      </p:sp>
    </p:spTree>
    <p:extLst>
      <p:ext uri="{BB962C8B-B14F-4D97-AF65-F5344CB8AC3E}">
        <p14:creationId xmlns:p14="http://schemas.microsoft.com/office/powerpoint/2010/main" val="145324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927" y="400197"/>
            <a:ext cx="9217200" cy="3144837"/>
          </a:xfrm>
        </p:spPr>
        <p:txBody>
          <a:bodyPr>
            <a:normAutofit fontScale="90000"/>
          </a:bodyPr>
          <a:lstStyle/>
          <a:p>
            <a:r>
              <a:rPr lang="ru-RU" dirty="0" smtClean="0"/>
              <a:t>Как </a:t>
            </a:r>
            <a:r>
              <a:rPr lang="ru-RU" dirty="0" err="1" smtClean="0"/>
              <a:t>коронавирус</a:t>
            </a:r>
            <a:r>
              <a:rPr lang="ru-RU" dirty="0" smtClean="0"/>
              <a:t> </a:t>
            </a:r>
            <a:r>
              <a:rPr lang="en-US" dirty="0"/>
              <a:t>SARS-CoV-2 </a:t>
            </a:r>
            <a:br>
              <a:rPr lang="en-US" dirty="0"/>
            </a:br>
            <a:r>
              <a:rPr lang="ru-RU" dirty="0" smtClean="0"/>
              <a:t>делает </a:t>
            </a:r>
            <a:r>
              <a:rPr lang="ru-RU" dirty="0"/>
              <a:t>матричные РНК всех своих генов </a:t>
            </a:r>
            <a:r>
              <a:rPr lang="ru-RU" dirty="0" smtClean="0"/>
              <a:t>для трансляции их рибосомами человека в </a:t>
            </a:r>
            <a:r>
              <a:rPr lang="ru-RU" dirty="0" err="1" smtClean="0"/>
              <a:t>виручные</a:t>
            </a:r>
            <a:r>
              <a:rPr lang="ru-RU" dirty="0" smtClean="0"/>
              <a:t> белки</a:t>
            </a:r>
            <a:r>
              <a:rPr lang="ru-RU" dirty="0"/>
              <a:t/>
            </a:r>
            <a:br>
              <a:rPr lang="ru-RU" dirty="0"/>
            </a:br>
            <a:endParaRPr lang="ru-RU" dirty="0"/>
          </a:p>
        </p:txBody>
      </p:sp>
      <p:sp>
        <p:nvSpPr>
          <p:cNvPr id="4" name="Номер слайда 3"/>
          <p:cNvSpPr>
            <a:spLocks noGrp="1"/>
          </p:cNvSpPr>
          <p:nvPr>
            <p:ph type="sldNum" sz="quarter" idx="12"/>
          </p:nvPr>
        </p:nvSpPr>
        <p:spPr/>
        <p:txBody>
          <a:bodyPr/>
          <a:lstStyle/>
          <a:p>
            <a:fld id="{8DEEC8EE-03FA-42FE-992C-F282326656FA}" type="slidenum">
              <a:rPr lang="en-US" smtClean="0"/>
              <a:t>30</a:t>
            </a:fld>
            <a:endParaRPr lang="en-US"/>
          </a:p>
        </p:txBody>
      </p:sp>
      <p:pic>
        <p:nvPicPr>
          <p:cNvPr id="6" name="Picture 16" descr="Image result for coronavirus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367" y="3187209"/>
            <a:ext cx="4608600" cy="421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94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507" y="181413"/>
            <a:ext cx="9071610" cy="1063694"/>
          </a:xfrm>
        </p:spPr>
        <p:txBody>
          <a:bodyPr>
            <a:normAutofit fontScale="90000"/>
          </a:bodyPr>
          <a:lstStyle/>
          <a:p>
            <a:r>
              <a:rPr lang="ru-RU" dirty="0" smtClean="0"/>
              <a:t/>
            </a:r>
            <a:br>
              <a:rPr lang="ru-RU" dirty="0" smtClean="0"/>
            </a:br>
            <a:r>
              <a:rPr lang="ru-RU" dirty="0" smtClean="0"/>
              <a:t>РНК </a:t>
            </a:r>
            <a:r>
              <a:rPr lang="ru-RU" dirty="0" err="1" smtClean="0"/>
              <a:t>коронавируса</a:t>
            </a:r>
            <a:r>
              <a:rPr lang="en-US" dirty="0" smtClean="0"/>
              <a:t> </a:t>
            </a:r>
            <a:r>
              <a:rPr lang="ru-RU" dirty="0" smtClean="0"/>
              <a:t>содержит оба сигнала</a:t>
            </a:r>
            <a:r>
              <a:rPr lang="en-US" dirty="0"/>
              <a:t/>
            </a:r>
            <a:br>
              <a:rPr lang="en-US" dirty="0"/>
            </a:br>
            <a:r>
              <a:rPr lang="ru-RU" dirty="0" smtClean="0"/>
              <a:t> </a:t>
            </a:r>
            <a:endParaRPr lang="ru-RU" dirty="0"/>
          </a:p>
        </p:txBody>
      </p:sp>
      <p:sp>
        <p:nvSpPr>
          <p:cNvPr id="6" name="Объект 5"/>
          <p:cNvSpPr>
            <a:spLocks noGrp="1"/>
          </p:cNvSpPr>
          <p:nvPr>
            <p:ph idx="1"/>
          </p:nvPr>
        </p:nvSpPr>
        <p:spPr>
          <a:xfrm>
            <a:off x="394658" y="1129893"/>
            <a:ext cx="9071610" cy="1613010"/>
          </a:xfrm>
        </p:spPr>
        <p:txBody>
          <a:bodyPr>
            <a:normAutofit fontScale="40000" lnSpcReduction="20000"/>
          </a:bodyPr>
          <a:lstStyle/>
          <a:p>
            <a:pPr lvl="1"/>
            <a:r>
              <a:rPr lang="ru-RU" sz="7000" dirty="0" err="1" smtClean="0">
                <a:solidFill>
                  <a:srgbClr val="C00000"/>
                </a:solidFill>
              </a:rPr>
              <a:t>ПолиА</a:t>
            </a:r>
            <a:r>
              <a:rPr lang="ru-RU" sz="7000" dirty="0" smtClean="0">
                <a:solidFill>
                  <a:srgbClr val="C00000"/>
                </a:solidFill>
              </a:rPr>
              <a:t> </a:t>
            </a:r>
            <a:r>
              <a:rPr lang="ru-RU" sz="7000" dirty="0" smtClean="0"/>
              <a:t>на 3</a:t>
            </a:r>
            <a:r>
              <a:rPr lang="en-US" sz="7000" dirty="0" smtClean="0"/>
              <a:t>’-</a:t>
            </a:r>
            <a:r>
              <a:rPr lang="ru-RU" sz="7000" dirty="0" smtClean="0"/>
              <a:t>конце </a:t>
            </a:r>
            <a:r>
              <a:rPr lang="en-US" sz="7000" dirty="0" smtClean="0"/>
              <a:t>[ c</a:t>
            </a:r>
            <a:r>
              <a:rPr lang="ru-RU" sz="7000" dirty="0" err="1" smtClean="0"/>
              <a:t>игнал</a:t>
            </a:r>
            <a:r>
              <a:rPr lang="ru-RU" sz="7000" dirty="0" smtClean="0"/>
              <a:t> в последовательности</a:t>
            </a:r>
            <a:r>
              <a:rPr lang="en-US" sz="7000" dirty="0" smtClean="0"/>
              <a:t> ]</a:t>
            </a:r>
            <a:r>
              <a:rPr lang="ru-RU" sz="7000" dirty="0" smtClean="0"/>
              <a:t/>
            </a:r>
            <a:br>
              <a:rPr lang="ru-RU" sz="7000" dirty="0" smtClean="0"/>
            </a:br>
            <a:endParaRPr lang="en-US" sz="7000" dirty="0" smtClean="0"/>
          </a:p>
          <a:p>
            <a:pPr lvl="1"/>
            <a:r>
              <a:rPr lang="ru-RU" sz="7000" dirty="0" smtClean="0">
                <a:solidFill>
                  <a:srgbClr val="C00000"/>
                </a:solidFill>
              </a:rPr>
              <a:t>КЭП</a:t>
            </a:r>
            <a:r>
              <a:rPr lang="en-US" sz="7000" dirty="0" smtClean="0">
                <a:solidFill>
                  <a:srgbClr val="C00000"/>
                </a:solidFill>
              </a:rPr>
              <a:t> – 7-</a:t>
            </a:r>
            <a:r>
              <a:rPr lang="ru-RU" sz="7000" dirty="0" err="1" smtClean="0">
                <a:solidFill>
                  <a:srgbClr val="C00000"/>
                </a:solidFill>
              </a:rPr>
              <a:t>метилгуанизин</a:t>
            </a:r>
            <a:r>
              <a:rPr lang="ru-RU" sz="7000" dirty="0" smtClean="0">
                <a:solidFill>
                  <a:srgbClr val="C00000"/>
                </a:solidFill>
              </a:rPr>
              <a:t> -</a:t>
            </a:r>
            <a:r>
              <a:rPr lang="en-US" sz="7000" dirty="0" smtClean="0"/>
              <a:t> </a:t>
            </a:r>
            <a:r>
              <a:rPr lang="ru-RU" sz="7000" dirty="0" smtClean="0"/>
              <a:t>на 5</a:t>
            </a:r>
            <a:r>
              <a:rPr lang="en-US" sz="7000" dirty="0" smtClean="0"/>
              <a:t>’ </a:t>
            </a:r>
            <a:r>
              <a:rPr lang="ru-RU" sz="7000" dirty="0" smtClean="0"/>
              <a:t>конце</a:t>
            </a:r>
            <a:r>
              <a:rPr lang="en-US" sz="7000" dirty="0" smtClean="0"/>
              <a:t> [ </a:t>
            </a:r>
            <a:r>
              <a:rPr lang="ru-RU" sz="7000" dirty="0" smtClean="0"/>
              <a:t>химический сигнал </a:t>
            </a:r>
            <a:r>
              <a:rPr lang="en-US" sz="7000" dirty="0" smtClean="0"/>
              <a:t>]</a:t>
            </a:r>
            <a:r>
              <a:rPr lang="ru-RU" dirty="0" smtClean="0"/>
              <a:t/>
            </a:r>
            <a:br>
              <a:rPr lang="ru-RU" dirty="0" smtClean="0"/>
            </a:br>
            <a:endParaRPr lang="ru-RU" dirty="0" smtClean="0"/>
          </a:p>
        </p:txBody>
      </p:sp>
      <p:sp>
        <p:nvSpPr>
          <p:cNvPr id="3" name="Номер слайда 2"/>
          <p:cNvSpPr>
            <a:spLocks noGrp="1"/>
          </p:cNvSpPr>
          <p:nvPr>
            <p:ph type="sldNum" sz="quarter" idx="12"/>
          </p:nvPr>
        </p:nvSpPr>
        <p:spPr/>
        <p:txBody>
          <a:bodyPr/>
          <a:lstStyle/>
          <a:p>
            <a:fld id="{51B0424B-BA00-4C1D-946A-CCF19F3E8C64}" type="slidenum">
              <a:rPr lang="ru-RU" smtClean="0"/>
              <a:pPr/>
              <a:t>31</a:t>
            </a:fld>
            <a:endParaRPr lang="ru-RU"/>
          </a:p>
        </p:txBody>
      </p:sp>
      <p:sp>
        <p:nvSpPr>
          <p:cNvPr id="7" name="Прямоугольник 6"/>
          <p:cNvSpPr/>
          <p:nvPr/>
        </p:nvSpPr>
        <p:spPr>
          <a:xfrm>
            <a:off x="173367" y="2525308"/>
            <a:ext cx="9181459" cy="2534796"/>
          </a:xfrm>
          <a:prstGeom prst="rect">
            <a:avLst/>
          </a:prstGeom>
        </p:spPr>
        <p:txBody>
          <a:bodyPr wrap="square">
            <a:spAutoFit/>
          </a:bodyPr>
          <a:lstStyle/>
          <a:p>
            <a:r>
              <a:rPr lang="ru-RU" sz="3968" dirty="0" smtClean="0">
                <a:latin typeface="Courier New" panose="02070309020205020404" pitchFamily="49" charset="0"/>
                <a:cs typeface="Courier New" panose="02070309020205020404" pitchFamily="49" charset="0"/>
              </a:rPr>
              <a:t>……AAAATTAATTTTAGTAGTGCTATCCCCATGTGATTTTAATAGCTTCTTAGGAGAATGAC</a:t>
            </a:r>
            <a:r>
              <a:rPr lang="ru-RU" sz="3968" b="1" dirty="0" smtClean="0">
                <a:latin typeface="Courier New" panose="02070309020205020404" pitchFamily="49" charset="0"/>
                <a:cs typeface="Courier New" panose="02070309020205020404" pitchFamily="49" charset="0"/>
              </a:rPr>
              <a:t>AAAAAAAAAAAAAAAAAAAAAAAAAAAAAAAAA</a:t>
            </a:r>
            <a:r>
              <a:rPr lang="ru-RU" sz="3968" dirty="0" smtClean="0">
                <a:latin typeface="Courier New" panose="02070309020205020404" pitchFamily="49" charset="0"/>
                <a:cs typeface="Courier New" panose="02070309020205020404" pitchFamily="49" charset="0"/>
              </a:rPr>
              <a:t> – 29903                      </a:t>
            </a:r>
            <a:endParaRPr lang="ru-RU" sz="3968" dirty="0">
              <a:latin typeface="Courier New" panose="02070309020205020404" pitchFamily="49" charset="0"/>
              <a:cs typeface="Courier New" panose="02070309020205020404" pitchFamily="49" charset="0"/>
            </a:endParaRPr>
          </a:p>
        </p:txBody>
      </p:sp>
      <p:grpSp>
        <p:nvGrpSpPr>
          <p:cNvPr id="10" name="Группа 9"/>
          <p:cNvGrpSpPr/>
          <p:nvPr/>
        </p:nvGrpSpPr>
        <p:grpSpPr>
          <a:xfrm>
            <a:off x="2941950" y="4905478"/>
            <a:ext cx="4838702" cy="2298153"/>
            <a:chOff x="2941950" y="4905478"/>
            <a:chExt cx="4838702" cy="2298153"/>
          </a:xfrm>
        </p:grpSpPr>
        <p:pic>
          <p:nvPicPr>
            <p:cNvPr id="1026" name="Picture 2" descr="Другие модификации эукариотических мРН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535" y="5233631"/>
              <a:ext cx="2845556" cy="1970000"/>
            </a:xfrm>
            <a:prstGeom prst="rect">
              <a:avLst/>
            </a:prstGeom>
            <a:noFill/>
            <a:extLst>
              <a:ext uri="{909E8E84-426E-40DD-AFC4-6F175D3DCCD1}">
                <a14:hiddenFill xmlns:a14="http://schemas.microsoft.com/office/drawing/2010/main">
                  <a:solidFill>
                    <a:srgbClr val="FFFFFF"/>
                  </a:solidFill>
                </a14:hiddenFill>
              </a:ext>
            </a:extLst>
          </p:spPr>
        </p:pic>
        <p:sp>
          <p:nvSpPr>
            <p:cNvPr id="4" name="Выноска 1 3"/>
            <p:cNvSpPr/>
            <p:nvPr/>
          </p:nvSpPr>
          <p:spPr>
            <a:xfrm>
              <a:off x="2941950" y="6324574"/>
              <a:ext cx="914400" cy="612648"/>
            </a:xfrm>
            <a:prstGeom prst="borderCallout1">
              <a:avLst>
                <a:gd name="adj1" fmla="val -14417"/>
                <a:gd name="adj2" fmla="val 46111"/>
                <a:gd name="adj3" fmla="val -71580"/>
                <a:gd name="adj4" fmla="val 113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кэп</a:t>
              </a:r>
              <a:endParaRPr lang="ru-RU" dirty="0"/>
            </a:p>
          </p:txBody>
        </p:sp>
        <p:sp>
          <p:nvSpPr>
            <p:cNvPr id="9" name="Выноска 1 8"/>
            <p:cNvSpPr/>
            <p:nvPr/>
          </p:nvSpPr>
          <p:spPr>
            <a:xfrm>
              <a:off x="6866252" y="4905478"/>
              <a:ext cx="914400" cy="612648"/>
            </a:xfrm>
            <a:prstGeom prst="borderCallout1">
              <a:avLst>
                <a:gd name="adj1" fmla="val 45285"/>
                <a:gd name="adj2" fmla="val -5000"/>
                <a:gd name="adj3" fmla="val 94258"/>
                <a:gd name="adj4" fmla="val -66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мРНК</a:t>
              </a:r>
              <a:endParaRPr lang="ru-RU" dirty="0"/>
            </a:p>
          </p:txBody>
        </p:sp>
        <p:sp>
          <p:nvSpPr>
            <p:cNvPr id="5" name="Правая фигурная скобка 4"/>
            <p:cNvSpPr/>
            <p:nvPr/>
          </p:nvSpPr>
          <p:spPr>
            <a:xfrm rot="18708374">
              <a:off x="5790865" y="4672381"/>
              <a:ext cx="576075" cy="20926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Tree>
    <p:extLst>
      <p:ext uri="{BB962C8B-B14F-4D97-AF65-F5344CB8AC3E}">
        <p14:creationId xmlns:p14="http://schemas.microsoft.com/office/powerpoint/2010/main" val="204233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378119" y="899462"/>
            <a:ext cx="9332416" cy="4614476"/>
            <a:chOff x="259947" y="1359435"/>
            <a:chExt cx="9797175" cy="5362707"/>
          </a:xfrm>
        </p:grpSpPr>
        <p:sp>
          <p:nvSpPr>
            <p:cNvPr id="3" name="TextBox 2"/>
            <p:cNvSpPr txBox="1"/>
            <p:nvPr/>
          </p:nvSpPr>
          <p:spPr>
            <a:xfrm>
              <a:off x="259947" y="1359435"/>
              <a:ext cx="9797175" cy="608059"/>
            </a:xfrm>
            <a:prstGeom prst="rect">
              <a:avLst/>
            </a:prstGeom>
            <a:noFill/>
          </p:spPr>
          <p:txBody>
            <a:bodyPr wrap="square" rtlCol="0">
              <a:spAutoFit/>
            </a:bodyPr>
            <a:lstStyle/>
            <a:p>
              <a:r>
                <a:rPr lang="ru-RU" sz="1400" dirty="0"/>
                <a:t>По оси </a:t>
              </a:r>
              <a:r>
                <a:rPr lang="en-US" sz="1400" dirty="0"/>
                <a:t>X </a:t>
              </a:r>
              <a:r>
                <a:rPr lang="ru-RU" sz="1400" dirty="0"/>
                <a:t>нуклеотиды </a:t>
              </a:r>
              <a:r>
                <a:rPr lang="ru-RU" sz="1400" dirty="0" smtClean="0"/>
                <a:t>РНК</a:t>
              </a:r>
              <a:endParaRPr lang="ru-RU" sz="1400" dirty="0"/>
            </a:p>
            <a:p>
              <a:r>
                <a:rPr lang="ru-RU" sz="1400" dirty="0" smtClean="0"/>
                <a:t>1</a:t>
              </a:r>
              <a:r>
                <a:rPr lang="en-US" sz="1400" dirty="0" smtClean="0"/>
                <a:t>                </a:t>
              </a:r>
              <a:r>
                <a:rPr lang="ru-RU" sz="1400" dirty="0" smtClean="0"/>
                <a:t>                                               </a:t>
              </a:r>
              <a:r>
                <a:rPr lang="en-US" sz="1400" dirty="0" smtClean="0"/>
                <a:t> </a:t>
              </a:r>
              <a:r>
                <a:rPr lang="ru-RU" sz="1400" dirty="0" smtClean="0"/>
                <a:t> </a:t>
              </a:r>
              <a:r>
                <a:rPr lang="en-US" sz="1400" dirty="0" smtClean="0"/>
                <a:t> </a:t>
              </a:r>
              <a:r>
                <a:rPr lang="en-US" sz="1400" dirty="0"/>
                <a:t>10 000               </a:t>
              </a:r>
              <a:r>
                <a:rPr lang="ru-RU" sz="1400" dirty="0" smtClean="0"/>
                <a:t>  </a:t>
              </a:r>
              <a:r>
                <a:rPr lang="en-US" sz="1400" dirty="0" smtClean="0"/>
                <a:t> </a:t>
              </a:r>
              <a:r>
                <a:rPr lang="ru-RU" sz="1400" dirty="0" smtClean="0"/>
                <a:t>                                               </a:t>
              </a:r>
              <a:r>
                <a:rPr lang="en-US" sz="1400" dirty="0" smtClean="0"/>
                <a:t> </a:t>
              </a:r>
              <a:r>
                <a:rPr lang="en-US" sz="1400" dirty="0"/>
                <a:t>20 000        </a:t>
              </a:r>
              <a:r>
                <a:rPr lang="ru-RU" sz="1400" dirty="0" smtClean="0"/>
                <a:t>                                                 </a:t>
              </a:r>
              <a:r>
                <a:rPr lang="en-US" sz="1400" dirty="0" smtClean="0"/>
                <a:t>29 </a:t>
              </a:r>
              <a:r>
                <a:rPr lang="en-US" sz="1400" dirty="0"/>
                <a:t>903</a:t>
              </a:r>
              <a:endParaRPr lang="ru-RU" sz="1400" dirty="0"/>
            </a:p>
          </p:txBody>
        </p:sp>
        <p:pic>
          <p:nvPicPr>
            <p:cNvPr id="5" name="Рисунок 4"/>
            <p:cNvPicPr>
              <a:picLocks noChangeAspect="1"/>
            </p:cNvPicPr>
            <p:nvPr/>
          </p:nvPicPr>
          <p:blipFill rotWithShape="1">
            <a:blip r:embed="rId3"/>
            <a:srcRect l="-635" t="7700" r="-513" b="6587"/>
            <a:stretch/>
          </p:blipFill>
          <p:spPr>
            <a:xfrm>
              <a:off x="259947" y="1970141"/>
              <a:ext cx="9685857" cy="4752001"/>
            </a:xfrm>
            <a:prstGeom prst="rect">
              <a:avLst/>
            </a:prstGeom>
            <a:ln w="19050">
              <a:solidFill>
                <a:srgbClr val="92D050"/>
              </a:solidFill>
            </a:ln>
          </p:spPr>
        </p:pic>
      </p:grpSp>
      <p:sp>
        <p:nvSpPr>
          <p:cNvPr id="2" name="Заголовок 1"/>
          <p:cNvSpPr>
            <a:spLocks noGrp="1"/>
          </p:cNvSpPr>
          <p:nvPr>
            <p:ph type="title"/>
          </p:nvPr>
        </p:nvSpPr>
        <p:spPr>
          <a:xfrm>
            <a:off x="508522" y="94656"/>
            <a:ext cx="9071610" cy="920021"/>
          </a:xfrm>
        </p:spPr>
        <p:txBody>
          <a:bodyPr>
            <a:normAutofit/>
          </a:bodyPr>
          <a:lstStyle/>
          <a:p>
            <a:r>
              <a:rPr lang="ru-RU" dirty="0" smtClean="0"/>
              <a:t>У </a:t>
            </a:r>
            <a:r>
              <a:rPr lang="en-US" dirty="0"/>
              <a:t>SARS-CoV-2</a:t>
            </a:r>
            <a:r>
              <a:rPr lang="ru-RU" dirty="0" smtClean="0"/>
              <a:t> много генов белков:</a:t>
            </a:r>
            <a:endParaRPr lang="en-US" dirty="0"/>
          </a:p>
        </p:txBody>
      </p:sp>
      <p:sp>
        <p:nvSpPr>
          <p:cNvPr id="4" name="Номер слайда 3"/>
          <p:cNvSpPr>
            <a:spLocks noGrp="1"/>
          </p:cNvSpPr>
          <p:nvPr>
            <p:ph type="sldNum" sz="quarter" idx="12"/>
          </p:nvPr>
        </p:nvSpPr>
        <p:spPr>
          <a:xfrm>
            <a:off x="8458357" y="7006699"/>
            <a:ext cx="1109834" cy="402322"/>
          </a:xfrm>
        </p:spPr>
        <p:txBody>
          <a:bodyPr/>
          <a:lstStyle/>
          <a:p>
            <a:fld id="{51B0424B-BA00-4C1D-946A-CCF19F3E8C64}" type="slidenum">
              <a:rPr lang="ru-RU" smtClean="0"/>
              <a:pPr/>
              <a:t>32</a:t>
            </a:fld>
            <a:endParaRPr lang="ru-RU"/>
          </a:p>
        </p:txBody>
      </p:sp>
      <p:sp>
        <p:nvSpPr>
          <p:cNvPr id="7" name="TextBox 6"/>
          <p:cNvSpPr txBox="1"/>
          <p:nvPr/>
        </p:nvSpPr>
        <p:spPr>
          <a:xfrm>
            <a:off x="378120" y="5738492"/>
            <a:ext cx="9226378" cy="1754326"/>
          </a:xfrm>
          <a:prstGeom prst="rect">
            <a:avLst/>
          </a:prstGeom>
          <a:noFill/>
        </p:spPr>
        <p:txBody>
          <a:bodyPr wrap="square" rtlCol="0">
            <a:spAutoFit/>
          </a:bodyPr>
          <a:lstStyle/>
          <a:p>
            <a:r>
              <a:rPr lang="ru-RU" sz="3600" dirty="0" smtClean="0"/>
              <a:t>Рибосома с одной </a:t>
            </a:r>
            <a:r>
              <a:rPr lang="ru-RU" sz="3600" dirty="0" err="1" smtClean="0"/>
              <a:t>мРНК</a:t>
            </a:r>
            <a:r>
              <a:rPr lang="ru-RU" sz="3600" dirty="0" smtClean="0"/>
              <a:t> син</a:t>
            </a:r>
            <a:r>
              <a:rPr lang="ru-RU" sz="3600" dirty="0"/>
              <a:t>т</a:t>
            </a:r>
            <a:r>
              <a:rPr lang="ru-RU" sz="3600" dirty="0" smtClean="0"/>
              <a:t>езирует </a:t>
            </a:r>
            <a:r>
              <a:rPr lang="ru-RU" sz="3600" dirty="0"/>
              <a:t>один белок</a:t>
            </a:r>
            <a:r>
              <a:rPr lang="ru-RU" sz="4000" dirty="0"/>
              <a:t> </a:t>
            </a:r>
            <a:r>
              <a:rPr lang="ru-RU" sz="2400" dirty="0"/>
              <a:t>(</a:t>
            </a:r>
            <a:r>
              <a:rPr lang="ru-RU" sz="2400" dirty="0" smtClean="0"/>
              <a:t>у человека и др. эукариот).  Этот или этот.</a:t>
            </a:r>
            <a:br>
              <a:rPr lang="ru-RU" sz="2400" dirty="0" smtClean="0"/>
            </a:br>
            <a:r>
              <a:rPr lang="ru-RU" sz="3200" dirty="0" smtClean="0">
                <a:solidFill>
                  <a:srgbClr val="C00000"/>
                </a:solidFill>
              </a:rPr>
              <a:t>Как же транслируются 10 «поздних» генов?</a:t>
            </a:r>
            <a:endParaRPr lang="ru-RU" sz="2400" dirty="0" smtClean="0">
              <a:solidFill>
                <a:srgbClr val="C00000"/>
              </a:solidFill>
            </a:endParaRPr>
          </a:p>
        </p:txBody>
      </p:sp>
      <p:cxnSp>
        <p:nvCxnSpPr>
          <p:cNvPr id="8" name="Прямая со стрелкой 7"/>
          <p:cNvCxnSpPr/>
          <p:nvPr/>
        </p:nvCxnSpPr>
        <p:spPr>
          <a:xfrm flipH="1" flipV="1">
            <a:off x="3120062" y="4240697"/>
            <a:ext cx="2604997" cy="237495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5539577" y="2781307"/>
            <a:ext cx="1228961" cy="383434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561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118" y="131363"/>
            <a:ext cx="9140389" cy="921720"/>
          </a:xfrm>
        </p:spPr>
        <p:txBody>
          <a:bodyPr/>
          <a:lstStyle/>
          <a:p>
            <a:pPr algn="ctr"/>
            <a:r>
              <a:rPr lang="ru-RU" dirty="0" smtClean="0"/>
              <a:t> Сигнал</a:t>
            </a:r>
            <a:r>
              <a:rPr lang="en-US" dirty="0" smtClean="0"/>
              <a:t> </a:t>
            </a:r>
            <a:r>
              <a:rPr lang="ru-RU" dirty="0" smtClean="0">
                <a:solidFill>
                  <a:srgbClr val="C00000"/>
                </a:solidFill>
              </a:rPr>
              <a:t>старта трансляции</a:t>
            </a:r>
            <a:endParaRPr lang="en-US" dirty="0">
              <a:solidFill>
                <a:srgbClr val="C00000"/>
              </a:solidFill>
            </a:endParaRPr>
          </a:p>
        </p:txBody>
      </p:sp>
      <p:sp>
        <p:nvSpPr>
          <p:cNvPr id="3" name="Объект 2"/>
          <p:cNvSpPr>
            <a:spLocks noGrp="1"/>
          </p:cNvSpPr>
          <p:nvPr>
            <p:ph idx="1"/>
          </p:nvPr>
        </p:nvSpPr>
        <p:spPr>
          <a:xfrm>
            <a:off x="507468" y="976272"/>
            <a:ext cx="8987824" cy="3685682"/>
          </a:xfrm>
        </p:spPr>
        <p:txBody>
          <a:bodyPr>
            <a:normAutofit/>
          </a:bodyPr>
          <a:lstStyle/>
          <a:p>
            <a:r>
              <a:rPr lang="ru-RU" dirty="0" smtClean="0"/>
              <a:t>Первый ген </a:t>
            </a:r>
            <a:r>
              <a:rPr lang="en-US" dirty="0" err="1" smtClean="0"/>
              <a:t>CoV</a:t>
            </a:r>
            <a:r>
              <a:rPr lang="en-US" dirty="0" smtClean="0"/>
              <a:t> - orf1ab </a:t>
            </a:r>
            <a:r>
              <a:rPr lang="ru-RU" dirty="0" smtClean="0"/>
              <a:t>или </a:t>
            </a:r>
            <a:r>
              <a:rPr lang="en-US" dirty="0" smtClean="0"/>
              <a:t>orf1a - </a:t>
            </a:r>
            <a:r>
              <a:rPr lang="ru-RU" dirty="0" smtClean="0"/>
              <a:t>начинается с 266 </a:t>
            </a:r>
            <a:r>
              <a:rPr lang="ru-RU" dirty="0" err="1" smtClean="0"/>
              <a:t>пн</a:t>
            </a:r>
            <a:r>
              <a:rPr lang="ru-RU" dirty="0" smtClean="0"/>
              <a:t> </a:t>
            </a:r>
            <a:r>
              <a:rPr lang="en-US" dirty="0" smtClean="0"/>
              <a:t>(</a:t>
            </a:r>
            <a:r>
              <a:rPr lang="ru-RU" dirty="0" smtClean="0"/>
              <a:t>кодируют </a:t>
            </a:r>
            <a:r>
              <a:rPr lang="ru-RU" dirty="0" err="1" smtClean="0"/>
              <a:t>полипротеины</a:t>
            </a:r>
            <a:r>
              <a:rPr lang="ru-RU" dirty="0" smtClean="0"/>
              <a:t>)</a:t>
            </a:r>
            <a:endParaRPr lang="en-US" dirty="0" smtClean="0"/>
          </a:p>
          <a:p>
            <a:r>
              <a:rPr lang="ru-RU" dirty="0" smtClean="0"/>
              <a:t>Малая субъединица рибосомы узнает </a:t>
            </a:r>
            <a:r>
              <a:rPr lang="ru-RU" dirty="0" err="1" smtClean="0"/>
              <a:t>кэп</a:t>
            </a:r>
            <a:r>
              <a:rPr lang="ru-RU" dirty="0" smtClean="0"/>
              <a:t> и сканирует РНК до сигнала старта </a:t>
            </a:r>
            <a:r>
              <a:rPr lang="en-US" dirty="0" smtClean="0"/>
              <a:t> </a:t>
            </a:r>
            <a:endParaRPr lang="ru-RU" dirty="0" smtClean="0"/>
          </a:p>
          <a:p>
            <a:pPr lvl="1"/>
            <a:r>
              <a:rPr lang="ru-RU" dirty="0" smtClean="0"/>
              <a:t>У млекопитающих трансляция начин</a:t>
            </a:r>
            <a:r>
              <a:rPr lang="ru-RU" dirty="0"/>
              <a:t>а</a:t>
            </a:r>
            <a:r>
              <a:rPr lang="ru-RU" dirty="0" smtClean="0"/>
              <a:t>ется с </a:t>
            </a:r>
            <a:r>
              <a:rPr lang="en-US" b="1" dirty="0" smtClean="0">
                <a:solidFill>
                  <a:schemeClr val="accent1"/>
                </a:solidFill>
              </a:rPr>
              <a:t>ATG</a:t>
            </a:r>
            <a:r>
              <a:rPr lang="ru-RU" dirty="0" smtClean="0"/>
              <a:t> кодона (аминокислота метионин) в подходящем </a:t>
            </a:r>
            <a:r>
              <a:rPr lang="ru-RU" dirty="0"/>
              <a:t>окружении </a:t>
            </a:r>
            <a:r>
              <a:rPr lang="ru-RU" sz="2000" dirty="0" smtClean="0"/>
              <a:t>(последовательность Козак)</a:t>
            </a:r>
            <a:endParaRPr lang="en-US" sz="2000" dirty="0"/>
          </a:p>
          <a:p>
            <a:pPr lvl="1"/>
            <a:r>
              <a:rPr lang="ru-RU" dirty="0" smtClean="0"/>
              <a:t>У </a:t>
            </a:r>
            <a:r>
              <a:rPr lang="en-US" dirty="0" smtClean="0"/>
              <a:t>SARS-CoV-2 </a:t>
            </a:r>
            <a:r>
              <a:rPr lang="ru-RU" dirty="0" smtClean="0"/>
              <a:t>такой кодон </a:t>
            </a:r>
            <a:r>
              <a:rPr lang="en-US" dirty="0" smtClean="0"/>
              <a:t>ATG </a:t>
            </a:r>
            <a:r>
              <a:rPr lang="ru-RU" dirty="0" smtClean="0"/>
              <a:t>в  позиции 266</a:t>
            </a:r>
          </a:p>
        </p:txBody>
      </p:sp>
      <p:sp>
        <p:nvSpPr>
          <p:cNvPr id="4" name="Номер слайда 3"/>
          <p:cNvSpPr>
            <a:spLocks noGrp="1"/>
          </p:cNvSpPr>
          <p:nvPr>
            <p:ph type="sldNum" sz="quarter" idx="12"/>
          </p:nvPr>
        </p:nvSpPr>
        <p:spPr>
          <a:xfrm>
            <a:off x="7190992" y="6929047"/>
            <a:ext cx="2266950" cy="401638"/>
          </a:xfrm>
          <a:solidFill>
            <a:schemeClr val="accent4">
              <a:lumMod val="40000"/>
              <a:lumOff val="60000"/>
              <a:alpha val="91000"/>
            </a:schemeClr>
          </a:solidFill>
          <a:ln>
            <a:solidFill>
              <a:schemeClr val="accent4">
                <a:lumMod val="75000"/>
              </a:schemeClr>
            </a:solidFill>
          </a:ln>
        </p:spPr>
        <p:txBody>
          <a:bodyPr/>
          <a:lstStyle/>
          <a:p>
            <a:fld id="{8DEEC8EE-03FA-42FE-992C-F282326656FA}" type="slidenum">
              <a:rPr lang="en-US" sz="2000" smtClean="0">
                <a:solidFill>
                  <a:srgbClr val="00B0F0"/>
                </a:solidFill>
              </a:rPr>
              <a:t>33</a:t>
            </a:fld>
            <a:endParaRPr lang="en-US" sz="2000" dirty="0">
              <a:solidFill>
                <a:srgbClr val="00B0F0"/>
              </a:solidFill>
            </a:endParaRPr>
          </a:p>
        </p:txBody>
      </p:sp>
      <p:pic>
        <p:nvPicPr>
          <p:cNvPr id="5" name="Picture 4" descr="Kozak consensus sequence surrounding bFLIC start methionine. Kozak ..."/>
          <p:cNvPicPr>
            <a:picLocks noChangeAspect="1" noChangeArrowheads="1"/>
          </p:cNvPicPr>
          <p:nvPr/>
        </p:nvPicPr>
        <p:blipFill rotWithShape="1">
          <a:blip r:embed="rId3">
            <a:extLst>
              <a:ext uri="{28A0092B-C50C-407E-A947-70E740481C1C}">
                <a14:useLocalDpi xmlns:a14="http://schemas.microsoft.com/office/drawing/2010/main" val="0"/>
              </a:ext>
            </a:extLst>
          </a:blip>
          <a:srcRect l="899" t="7240" r="4776" b="7708"/>
          <a:stretch/>
        </p:blipFill>
        <p:spPr bwMode="auto">
          <a:xfrm>
            <a:off x="462315" y="4966218"/>
            <a:ext cx="4440656" cy="217562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999082" y="6575104"/>
            <a:ext cx="4578346" cy="707886"/>
          </a:xfrm>
          <a:prstGeom prst="rect">
            <a:avLst/>
          </a:prstGeom>
        </p:spPr>
        <p:txBody>
          <a:bodyPr wrap="square">
            <a:spAutoFit/>
          </a:bodyPr>
          <a:lstStyle/>
          <a:p>
            <a:r>
              <a:rPr lang="ru-RU" sz="2000" dirty="0" smtClean="0"/>
              <a:t>Рис. ЛОГО последовательности Козак у человека. </a:t>
            </a:r>
            <a:endParaRPr lang="ru-RU" dirty="0"/>
          </a:p>
        </p:txBody>
      </p:sp>
      <p:pic>
        <p:nvPicPr>
          <p:cNvPr id="7" name="Picture 2" descr="Marilyn Kozak - Alchetron, The Free Social Encyclo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903" y="5085607"/>
            <a:ext cx="1113745" cy="1292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41376" y="5367081"/>
            <a:ext cx="3285543" cy="923330"/>
          </a:xfrm>
          <a:prstGeom prst="rect">
            <a:avLst/>
          </a:prstGeom>
          <a:noFill/>
        </p:spPr>
        <p:txBody>
          <a:bodyPr wrap="square" rtlCol="0">
            <a:spAutoFit/>
          </a:bodyPr>
          <a:lstStyle/>
          <a:p>
            <a:r>
              <a:rPr lang="en-US" dirty="0" err="1" smtClean="0"/>
              <a:t>Merylin</a:t>
            </a:r>
            <a:r>
              <a:rPr lang="en-US" dirty="0" smtClean="0"/>
              <a:t> </a:t>
            </a:r>
            <a:r>
              <a:rPr lang="en-US" dirty="0" err="1" smtClean="0"/>
              <a:t>Kozak</a:t>
            </a:r>
            <a:endParaRPr lang="en-US" dirty="0" smtClean="0"/>
          </a:p>
          <a:p>
            <a:r>
              <a:rPr lang="ru-RU" dirty="0" smtClean="0"/>
              <a:t>нашла эту последовательность</a:t>
            </a:r>
          </a:p>
          <a:p>
            <a:r>
              <a:rPr lang="ru-RU" dirty="0" smtClean="0"/>
              <a:t>В 1986 году</a:t>
            </a:r>
            <a:endParaRPr lang="ru-RU" dirty="0"/>
          </a:p>
        </p:txBody>
      </p:sp>
    </p:spTree>
    <p:extLst>
      <p:ext uri="{BB962C8B-B14F-4D97-AF65-F5344CB8AC3E}">
        <p14:creationId xmlns:p14="http://schemas.microsoft.com/office/powerpoint/2010/main" val="1288713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oronavirus RNA replication strategy. MHV-A59 produces a nested ..."/>
          <p:cNvPicPr>
            <a:picLocks noChangeAspect="1" noChangeArrowheads="1"/>
          </p:cNvPicPr>
          <p:nvPr/>
        </p:nvPicPr>
        <p:blipFill rotWithShape="1">
          <a:blip r:embed="rId2">
            <a:extLst>
              <a:ext uri="{28A0092B-C50C-407E-A947-70E740481C1C}">
                <a14:useLocalDpi xmlns:a14="http://schemas.microsoft.com/office/drawing/2010/main" val="0"/>
              </a:ext>
            </a:extLst>
          </a:blip>
          <a:srcRect l="4216" t="3796" r="2120" b="8146"/>
          <a:stretch/>
        </p:blipFill>
        <p:spPr bwMode="auto">
          <a:xfrm>
            <a:off x="828312" y="939415"/>
            <a:ext cx="8424000" cy="3960000"/>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6712" y="0"/>
            <a:ext cx="9147201" cy="998530"/>
          </a:xfrm>
        </p:spPr>
        <p:txBody>
          <a:bodyPr>
            <a:normAutofit fontScale="90000"/>
          </a:bodyPr>
          <a:lstStyle/>
          <a:p>
            <a:r>
              <a:rPr lang="ru-RU" sz="3600" dirty="0" err="1" smtClean="0"/>
              <a:t>Коронавирус</a:t>
            </a:r>
            <a:r>
              <a:rPr lang="ru-RU" sz="3600" dirty="0" smtClean="0"/>
              <a:t> синтезирует отдельные </a:t>
            </a:r>
            <a:r>
              <a:rPr lang="ru-RU" sz="3600" dirty="0" err="1" smtClean="0"/>
              <a:t>мРНК</a:t>
            </a:r>
            <a:r>
              <a:rPr lang="ru-RU" sz="3600" dirty="0" smtClean="0"/>
              <a:t> для поздних генов (называют их </a:t>
            </a:r>
            <a:r>
              <a:rPr lang="ru-RU" sz="3600" dirty="0" err="1" smtClean="0"/>
              <a:t>сгмРНК</a:t>
            </a:r>
            <a:r>
              <a:rPr lang="ru-RU" sz="3600" dirty="0" smtClean="0"/>
              <a:t>, </a:t>
            </a:r>
            <a:r>
              <a:rPr lang="ru-RU" sz="3600" dirty="0" err="1" smtClean="0"/>
              <a:t>субгеномные</a:t>
            </a:r>
            <a:r>
              <a:rPr lang="ru-RU" sz="3600" dirty="0" smtClean="0"/>
              <a:t>)</a:t>
            </a:r>
            <a:endParaRPr lang="ru-RU" sz="3600" dirty="0"/>
          </a:p>
        </p:txBody>
      </p:sp>
      <p:sp>
        <p:nvSpPr>
          <p:cNvPr id="3" name="Номер слайда 2"/>
          <p:cNvSpPr>
            <a:spLocks noGrp="1"/>
          </p:cNvSpPr>
          <p:nvPr>
            <p:ph type="sldNum" sz="quarter" idx="12"/>
          </p:nvPr>
        </p:nvSpPr>
        <p:spPr/>
        <p:txBody>
          <a:bodyPr/>
          <a:lstStyle/>
          <a:p>
            <a:fld id="{8DEEC8EE-03FA-42FE-992C-F282326656FA}" type="slidenum">
              <a:rPr lang="en-US" smtClean="0"/>
              <a:pPr/>
              <a:t>34</a:t>
            </a:fld>
            <a:endParaRPr lang="en-US" dirty="0"/>
          </a:p>
        </p:txBody>
      </p:sp>
      <p:sp>
        <p:nvSpPr>
          <p:cNvPr id="5" name="TextBox 4"/>
          <p:cNvSpPr txBox="1"/>
          <p:nvPr/>
        </p:nvSpPr>
        <p:spPr>
          <a:xfrm flipH="1">
            <a:off x="218696" y="6402647"/>
            <a:ext cx="9660644" cy="1200329"/>
          </a:xfrm>
          <a:prstGeom prst="rect">
            <a:avLst/>
          </a:prstGeom>
          <a:noFill/>
        </p:spPr>
        <p:txBody>
          <a:bodyPr wrap="square" rtlCol="0">
            <a:spAutoFit/>
          </a:bodyPr>
          <a:lstStyle/>
          <a:p>
            <a:r>
              <a:rPr lang="ru-RU" sz="2400" dirty="0" smtClean="0"/>
              <a:t>Делать </a:t>
            </a:r>
            <a:r>
              <a:rPr lang="ru-RU" sz="2400" dirty="0" err="1" smtClean="0"/>
              <a:t>сгмРНК</a:t>
            </a:r>
            <a:r>
              <a:rPr lang="ru-RU" sz="2400" dirty="0" smtClean="0"/>
              <a:t> приходится своими силами – своими белками </a:t>
            </a:r>
          </a:p>
          <a:p>
            <a:r>
              <a:rPr lang="ru-RU" sz="2400" dirty="0" smtClean="0"/>
              <a:t>Сигналы для своих белков должны быть на языке </a:t>
            </a:r>
            <a:r>
              <a:rPr lang="ru-RU" sz="2400" dirty="0" err="1" smtClean="0"/>
              <a:t>коронавируса</a:t>
            </a:r>
            <a:r>
              <a:rPr lang="ru-RU" sz="2400" dirty="0" smtClean="0"/>
              <a:t> (а не хозяйской клетки)   </a:t>
            </a:r>
            <a:endParaRPr lang="ru-RU" dirty="0"/>
          </a:p>
        </p:txBody>
      </p:sp>
      <p:sp>
        <p:nvSpPr>
          <p:cNvPr id="7" name="TextBox 6"/>
          <p:cNvSpPr txBox="1"/>
          <p:nvPr/>
        </p:nvSpPr>
        <p:spPr>
          <a:xfrm flipH="1">
            <a:off x="231201" y="4899415"/>
            <a:ext cx="9648139" cy="1631216"/>
          </a:xfrm>
          <a:prstGeom prst="rect">
            <a:avLst/>
          </a:prstGeom>
          <a:noFill/>
        </p:spPr>
        <p:txBody>
          <a:bodyPr wrap="square" rtlCol="0">
            <a:spAutoFit/>
          </a:bodyPr>
          <a:lstStyle/>
          <a:p>
            <a:r>
              <a:rPr lang="ru-RU" sz="2000" dirty="0" smtClean="0"/>
              <a:t>ИДЕЯ </a:t>
            </a:r>
            <a:r>
              <a:rPr lang="ru-RU" sz="2000" dirty="0" err="1" smtClean="0"/>
              <a:t>коронавируса</a:t>
            </a:r>
            <a:r>
              <a:rPr lang="ru-RU" sz="2000" dirty="0" smtClean="0"/>
              <a:t>: </a:t>
            </a:r>
            <a:r>
              <a:rPr lang="ru-RU" sz="2000" dirty="0" err="1" smtClean="0"/>
              <a:t>лидерную</a:t>
            </a:r>
            <a:r>
              <a:rPr lang="ru-RU" sz="2000" dirty="0" smtClean="0"/>
              <a:t> последовательность «склеить» с участком начиная от позднего гена и до конца!</a:t>
            </a:r>
            <a:r>
              <a:rPr lang="ru-RU" sz="2000" dirty="0"/>
              <a:t/>
            </a:r>
            <a:br>
              <a:rPr lang="ru-RU" sz="2000" dirty="0"/>
            </a:br>
            <a:r>
              <a:rPr lang="ru-RU" sz="2000" dirty="0" smtClean="0"/>
              <a:t> Сохраняются все 5</a:t>
            </a:r>
            <a:r>
              <a:rPr lang="en-US" sz="2000" dirty="0" smtClean="0"/>
              <a:t>’ </a:t>
            </a:r>
            <a:r>
              <a:rPr lang="ru-RU" sz="2000" dirty="0" err="1" smtClean="0"/>
              <a:t>концевы</a:t>
            </a:r>
            <a:r>
              <a:rPr lang="ru-RU" sz="2000" dirty="0" smtClean="0"/>
              <a:t> е и 3</a:t>
            </a:r>
            <a:r>
              <a:rPr lang="en-US" sz="2000" dirty="0" smtClean="0"/>
              <a:t>’</a:t>
            </a:r>
            <a:r>
              <a:rPr lang="ru-RU" sz="2000" dirty="0" smtClean="0"/>
              <a:t> концевые сигналы (КЭП, поли</a:t>
            </a:r>
            <a:r>
              <a:rPr lang="en-US" sz="2000" dirty="0" smtClean="0"/>
              <a:t>A</a:t>
            </a:r>
            <a:r>
              <a:rPr lang="ru-RU" sz="2000" dirty="0" smtClean="0"/>
              <a:t> т другие).</a:t>
            </a:r>
            <a:br>
              <a:rPr lang="ru-RU" sz="2000" dirty="0" smtClean="0"/>
            </a:br>
            <a:r>
              <a:rPr lang="ru-RU" sz="2000" dirty="0" smtClean="0"/>
              <a:t>СДЕЛАВ ЭТО ПРЕДОК КОРОНАВИРУСОВ ЗАКРИЧАЛ ЭВРИКА! И заразил множество хозяев.</a:t>
            </a:r>
            <a:endParaRPr lang="ru-RU" sz="2000" dirty="0"/>
          </a:p>
        </p:txBody>
      </p:sp>
    </p:spTree>
    <p:extLst>
      <p:ext uri="{BB962C8B-B14F-4D97-AF65-F5344CB8AC3E}">
        <p14:creationId xmlns:p14="http://schemas.microsoft.com/office/powerpoint/2010/main" val="179918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080" y="92957"/>
            <a:ext cx="9716465" cy="604179"/>
          </a:xfrm>
        </p:spPr>
        <p:txBody>
          <a:bodyPr>
            <a:normAutofit/>
          </a:bodyPr>
          <a:lstStyle/>
          <a:p>
            <a:r>
              <a:rPr lang="ru-RU" sz="3600" dirty="0" smtClean="0"/>
              <a:t>РНК зависимая РНК полимераза </a:t>
            </a:r>
            <a:r>
              <a:rPr lang="ru-RU" sz="3600" dirty="0" err="1" smtClean="0"/>
              <a:t>коронавируса</a:t>
            </a:r>
            <a:endParaRPr lang="ru-RU" sz="3600" dirty="0"/>
          </a:p>
        </p:txBody>
      </p:sp>
      <p:sp>
        <p:nvSpPr>
          <p:cNvPr id="3" name="Объект 2"/>
          <p:cNvSpPr>
            <a:spLocks noGrp="1"/>
          </p:cNvSpPr>
          <p:nvPr>
            <p:ph idx="1"/>
          </p:nvPr>
        </p:nvSpPr>
        <p:spPr>
          <a:xfrm>
            <a:off x="431712" y="2407793"/>
            <a:ext cx="8693150" cy="4795838"/>
          </a:xfrm>
        </p:spPr>
        <p:txBody>
          <a:bodyPr>
            <a:normAutofit/>
          </a:bodyPr>
          <a:lstStyle/>
          <a:p>
            <a:r>
              <a:rPr lang="ru-RU" sz="2800" dirty="0" smtClean="0"/>
              <a:t>Для синтеза новых РНК нужных для сборки новых частиц вируса нужен белок «РНК зависимая РНК полимераза, </a:t>
            </a:r>
            <a:r>
              <a:rPr lang="en-US" sz="2800" dirty="0" err="1" smtClean="0"/>
              <a:t>RdRP</a:t>
            </a:r>
            <a:r>
              <a:rPr lang="ru-RU" sz="2800" dirty="0" smtClean="0"/>
              <a:t>»,  его ген 11й среди зрелых ранних белков</a:t>
            </a:r>
            <a:r>
              <a:rPr lang="en-US" sz="2800" dirty="0" smtClean="0"/>
              <a:t> </a:t>
            </a:r>
            <a:r>
              <a:rPr lang="ru-RU" sz="2800" dirty="0" err="1" smtClean="0"/>
              <a:t>коронавирусов</a:t>
            </a:r>
            <a:r>
              <a:rPr lang="ru-RU" sz="2800" dirty="0" smtClean="0"/>
              <a:t>.</a:t>
            </a:r>
            <a:br>
              <a:rPr lang="ru-RU" sz="2800" dirty="0" smtClean="0"/>
            </a:br>
            <a:endParaRPr lang="ru-RU" sz="2800" dirty="0" smtClean="0"/>
          </a:p>
          <a:p>
            <a:r>
              <a:rPr lang="ru-RU" sz="2800" dirty="0" smtClean="0"/>
              <a:t> С РНК </a:t>
            </a:r>
            <a:r>
              <a:rPr lang="ru-RU" sz="2800" dirty="0" err="1" smtClean="0"/>
              <a:t>коронавируса</a:t>
            </a:r>
            <a:r>
              <a:rPr lang="ru-RU" sz="2800" dirty="0" smtClean="0"/>
              <a:t>, которую обозначают </a:t>
            </a:r>
            <a:r>
              <a:rPr lang="en-US" sz="2800" dirty="0" smtClean="0"/>
              <a:t>+</a:t>
            </a:r>
            <a:r>
              <a:rPr lang="ru-RU" sz="2800" dirty="0" smtClean="0"/>
              <a:t>РНК,  он делает комплементарную копию, называемую  -РНК</a:t>
            </a:r>
            <a:br>
              <a:rPr lang="ru-RU" sz="2800" dirty="0" smtClean="0"/>
            </a:br>
            <a:endParaRPr lang="en-US" sz="2800" dirty="0" smtClean="0"/>
          </a:p>
          <a:p>
            <a:r>
              <a:rPr lang="en-US" sz="2800" dirty="0" smtClean="0"/>
              <a:t>RDRP </a:t>
            </a:r>
            <a:r>
              <a:rPr lang="ru-RU" sz="2800" dirty="0" smtClean="0"/>
              <a:t>может копировать любую РНК, в частности, -РНК</a:t>
            </a:r>
            <a:br>
              <a:rPr lang="ru-RU" sz="2800" dirty="0" smtClean="0"/>
            </a:br>
            <a:endParaRPr lang="ru-RU" sz="2800" dirty="0" smtClean="0"/>
          </a:p>
          <a:p>
            <a:r>
              <a:rPr lang="ru-RU" sz="2800" dirty="0" smtClean="0">
                <a:solidFill>
                  <a:schemeClr val="accent1"/>
                </a:solidFill>
              </a:rPr>
              <a:t>Минус на минус будет плюс!!!</a:t>
            </a:r>
            <a:endParaRPr lang="ru-RU" sz="2800" dirty="0">
              <a:solidFill>
                <a:schemeClr val="accent1"/>
              </a:solidFill>
            </a:endParaRPr>
          </a:p>
        </p:txBody>
      </p:sp>
      <p:sp>
        <p:nvSpPr>
          <p:cNvPr id="4" name="Номер слайда 3"/>
          <p:cNvSpPr>
            <a:spLocks noGrp="1"/>
          </p:cNvSpPr>
          <p:nvPr>
            <p:ph type="sldNum" sz="quarter" idx="12"/>
          </p:nvPr>
        </p:nvSpPr>
        <p:spPr/>
        <p:txBody>
          <a:bodyPr/>
          <a:lstStyle/>
          <a:p>
            <a:fld id="{8DEEC8EE-03FA-42FE-992C-F282326656FA}" type="slidenum">
              <a:rPr lang="en-US" smtClean="0"/>
              <a:t>35</a:t>
            </a:fld>
            <a:endParaRPr lang="en-US"/>
          </a:p>
        </p:txBody>
      </p:sp>
      <p:grpSp>
        <p:nvGrpSpPr>
          <p:cNvPr id="9" name="Группа 8"/>
          <p:cNvGrpSpPr/>
          <p:nvPr/>
        </p:nvGrpSpPr>
        <p:grpSpPr>
          <a:xfrm>
            <a:off x="1585461" y="822652"/>
            <a:ext cx="6905625" cy="1228725"/>
            <a:chOff x="1587499" y="964333"/>
            <a:chExt cx="6905625" cy="1228725"/>
          </a:xfrm>
        </p:grpSpPr>
        <p:pic>
          <p:nvPicPr>
            <p:cNvPr id="6" name="Рисунок 5"/>
            <p:cNvPicPr>
              <a:picLocks noChangeAspect="1"/>
            </p:cNvPicPr>
            <p:nvPr/>
          </p:nvPicPr>
          <p:blipFill>
            <a:blip r:embed="rId2"/>
            <a:stretch>
              <a:fillRect/>
            </a:stretch>
          </p:blipFill>
          <p:spPr>
            <a:xfrm>
              <a:off x="1587499" y="964333"/>
              <a:ext cx="6905625" cy="1228725"/>
            </a:xfrm>
            <a:prstGeom prst="rect">
              <a:avLst/>
            </a:prstGeom>
          </p:spPr>
        </p:pic>
        <p:sp>
          <p:nvSpPr>
            <p:cNvPr id="7" name="Шестиугольник 6"/>
            <p:cNvSpPr/>
            <p:nvPr/>
          </p:nvSpPr>
          <p:spPr>
            <a:xfrm>
              <a:off x="6461297" y="1550357"/>
              <a:ext cx="369414" cy="295066"/>
            </a:xfrm>
            <a:prstGeom prst="hexagon">
              <a:avLst/>
            </a:prstGeom>
            <a:solidFill>
              <a:srgbClr val="308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328449" y="1776556"/>
              <a:ext cx="635110" cy="338554"/>
            </a:xfrm>
            <a:prstGeom prst="rect">
              <a:avLst/>
            </a:prstGeom>
            <a:noFill/>
          </p:spPr>
          <p:txBody>
            <a:bodyPr wrap="none" rtlCol="0">
              <a:spAutoFit/>
            </a:bodyPr>
            <a:lstStyle/>
            <a:p>
              <a:r>
                <a:rPr lang="en-US" sz="1600" b="1" dirty="0" err="1" smtClean="0"/>
                <a:t>RdRP</a:t>
              </a:r>
              <a:endParaRPr lang="ru-RU" sz="1600" b="1" dirty="0"/>
            </a:p>
          </p:txBody>
        </p:sp>
      </p:grpSp>
      <p:sp>
        <p:nvSpPr>
          <p:cNvPr id="5" name="TextBox 4"/>
          <p:cNvSpPr txBox="1"/>
          <p:nvPr/>
        </p:nvSpPr>
        <p:spPr>
          <a:xfrm>
            <a:off x="7995924" y="1753691"/>
            <a:ext cx="1944443" cy="646331"/>
          </a:xfrm>
          <a:prstGeom prst="rect">
            <a:avLst/>
          </a:prstGeom>
          <a:noFill/>
        </p:spPr>
        <p:txBody>
          <a:bodyPr wrap="none" rtlCol="0">
            <a:spAutoFit/>
          </a:bodyPr>
          <a:lstStyle/>
          <a:p>
            <a:r>
              <a:rPr lang="ru-RU" b="1" dirty="0" smtClean="0">
                <a:solidFill>
                  <a:schemeClr val="accent1"/>
                </a:solidFill>
              </a:rPr>
              <a:t>ПОМНИМ:</a:t>
            </a:r>
          </a:p>
          <a:p>
            <a:r>
              <a:rPr lang="ru-RU" b="1" dirty="0" smtClean="0">
                <a:solidFill>
                  <a:schemeClr val="accent1"/>
                </a:solidFill>
              </a:rPr>
              <a:t>В РНК  </a:t>
            </a:r>
            <a:r>
              <a:rPr lang="en-US" b="1" dirty="0" smtClean="0">
                <a:solidFill>
                  <a:schemeClr val="accent1"/>
                </a:solidFill>
              </a:rPr>
              <a:t>U </a:t>
            </a:r>
            <a:r>
              <a:rPr lang="ru-RU" b="1" dirty="0" smtClean="0">
                <a:solidFill>
                  <a:schemeClr val="accent1"/>
                </a:solidFill>
              </a:rPr>
              <a:t>вместо </a:t>
            </a:r>
            <a:r>
              <a:rPr lang="en-US" b="1" dirty="0" smtClean="0">
                <a:solidFill>
                  <a:schemeClr val="accent1"/>
                </a:solidFill>
              </a:rPr>
              <a:t>T</a:t>
            </a:r>
            <a:endParaRPr lang="ru-RU" b="1" dirty="0">
              <a:solidFill>
                <a:schemeClr val="accent1"/>
              </a:solidFill>
            </a:endParaRPr>
          </a:p>
        </p:txBody>
      </p:sp>
    </p:spTree>
    <p:extLst>
      <p:ext uri="{BB962C8B-B14F-4D97-AF65-F5344CB8AC3E}">
        <p14:creationId xmlns:p14="http://schemas.microsoft.com/office/powerpoint/2010/main" val="226410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2835"/>
            <a:ext cx="10080625" cy="1212272"/>
          </a:xfrm>
        </p:spPr>
        <p:txBody>
          <a:bodyPr>
            <a:normAutofit fontScale="90000"/>
          </a:bodyPr>
          <a:lstStyle/>
          <a:p>
            <a:r>
              <a:rPr lang="ru-RU" sz="2800" dirty="0" err="1" smtClean="0"/>
              <a:t>Коронавирусам</a:t>
            </a:r>
            <a:r>
              <a:rPr lang="ru-RU" sz="2800" dirty="0" smtClean="0"/>
              <a:t> (эволюции) пришлось долго ломать голову чтобы придумать такое! Сигналы </a:t>
            </a:r>
            <a:r>
              <a:rPr lang="en-US" sz="2800" dirty="0" smtClean="0"/>
              <a:t>TRS – </a:t>
            </a:r>
            <a:r>
              <a:rPr lang="ru-RU" sz="2800" dirty="0" smtClean="0"/>
              <a:t>последовательности похожие на </a:t>
            </a:r>
            <a:r>
              <a:rPr lang="en-US" sz="2800" dirty="0" smtClean="0"/>
              <a:t>CTAAAC – </a:t>
            </a:r>
            <a:r>
              <a:rPr lang="ru-RU" sz="2800" dirty="0" smtClean="0"/>
              <a:t>обозначены черным прямоугольником, желтым на цветном рисунке. </a:t>
            </a:r>
            <a:endParaRPr lang="ru-RU" sz="2800" dirty="0"/>
          </a:p>
        </p:txBody>
      </p:sp>
      <p:sp>
        <p:nvSpPr>
          <p:cNvPr id="3" name="Номер слайда 2"/>
          <p:cNvSpPr>
            <a:spLocks noGrp="1"/>
          </p:cNvSpPr>
          <p:nvPr>
            <p:ph type="sldNum" sz="quarter" idx="12"/>
          </p:nvPr>
        </p:nvSpPr>
        <p:spPr/>
        <p:txBody>
          <a:bodyPr/>
          <a:lstStyle/>
          <a:p>
            <a:fld id="{8DEEC8EE-03FA-42FE-992C-F282326656FA}" type="slidenum">
              <a:rPr lang="en-US" smtClean="0"/>
              <a:pPr/>
              <a:t>36</a:t>
            </a:fld>
            <a:endParaRPr lang="en-US" dirty="0"/>
          </a:p>
        </p:txBody>
      </p:sp>
      <p:pic>
        <p:nvPicPr>
          <p:cNvPr id="4" name="Рисунок 3"/>
          <p:cNvPicPr>
            <a:picLocks noChangeAspect="1"/>
          </p:cNvPicPr>
          <p:nvPr/>
        </p:nvPicPr>
        <p:blipFill>
          <a:blip r:embed="rId2"/>
          <a:stretch>
            <a:fillRect/>
          </a:stretch>
        </p:blipFill>
        <p:spPr>
          <a:xfrm>
            <a:off x="160393" y="1360322"/>
            <a:ext cx="4515684" cy="2754660"/>
          </a:xfrm>
          <a:prstGeom prst="rect">
            <a:avLst/>
          </a:prstGeom>
        </p:spPr>
      </p:pic>
      <p:pic>
        <p:nvPicPr>
          <p:cNvPr id="5" name="Рисунок 4"/>
          <p:cNvPicPr>
            <a:picLocks noChangeAspect="1"/>
          </p:cNvPicPr>
          <p:nvPr/>
        </p:nvPicPr>
        <p:blipFill>
          <a:blip r:embed="rId3"/>
          <a:stretch>
            <a:fillRect/>
          </a:stretch>
        </p:blipFill>
        <p:spPr>
          <a:xfrm>
            <a:off x="5054511" y="1280895"/>
            <a:ext cx="4848529" cy="3802095"/>
          </a:xfrm>
          <a:prstGeom prst="rect">
            <a:avLst/>
          </a:prstGeom>
        </p:spPr>
      </p:pic>
      <p:pic>
        <p:nvPicPr>
          <p:cNvPr id="6" name="Рисунок 5"/>
          <p:cNvPicPr>
            <a:picLocks noChangeAspect="1"/>
          </p:cNvPicPr>
          <p:nvPr/>
        </p:nvPicPr>
        <p:blipFill>
          <a:blip r:embed="rId4"/>
          <a:stretch>
            <a:fillRect/>
          </a:stretch>
        </p:blipFill>
        <p:spPr>
          <a:xfrm>
            <a:off x="509382" y="5111098"/>
            <a:ext cx="4166695" cy="1952113"/>
          </a:xfrm>
          <a:prstGeom prst="rect">
            <a:avLst/>
          </a:prstGeom>
        </p:spPr>
      </p:pic>
      <p:cxnSp>
        <p:nvCxnSpPr>
          <p:cNvPr id="8" name="Прямая со стрелкой 7"/>
          <p:cNvCxnSpPr/>
          <p:nvPr/>
        </p:nvCxnSpPr>
        <p:spPr>
          <a:xfrm flipV="1">
            <a:off x="3905169" y="2550877"/>
            <a:ext cx="1019928" cy="774676"/>
          </a:xfrm>
          <a:prstGeom prst="straightConnector1">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16387" y="5584872"/>
            <a:ext cx="4500656" cy="1477328"/>
          </a:xfrm>
          <a:prstGeom prst="rect">
            <a:avLst/>
          </a:prstGeom>
          <a:noFill/>
        </p:spPr>
        <p:txBody>
          <a:bodyPr wrap="none" rtlCol="0">
            <a:spAutoFit/>
          </a:bodyPr>
          <a:lstStyle/>
          <a:p>
            <a:r>
              <a:rPr lang="ru-RU" dirty="0" smtClean="0"/>
              <a:t>По –</a:t>
            </a:r>
            <a:r>
              <a:rPr lang="ru-RU" dirty="0" err="1" smtClean="0"/>
              <a:t>сгРНК</a:t>
            </a:r>
            <a:r>
              <a:rPr lang="ru-RU" dirty="0" smtClean="0"/>
              <a:t>  полимераза </a:t>
            </a:r>
            <a:r>
              <a:rPr lang="en-US" dirty="0" err="1" smtClean="0"/>
              <a:t>RdRP</a:t>
            </a:r>
            <a:r>
              <a:rPr lang="en-US" dirty="0" smtClean="0"/>
              <a:t> </a:t>
            </a:r>
            <a:r>
              <a:rPr lang="ru-RU" dirty="0" smtClean="0"/>
              <a:t>делает </a:t>
            </a:r>
            <a:br>
              <a:rPr lang="ru-RU" dirty="0" smtClean="0"/>
            </a:br>
            <a:r>
              <a:rPr lang="ru-RU" dirty="0" smtClean="0"/>
              <a:t>+</a:t>
            </a:r>
            <a:r>
              <a:rPr lang="ru-RU" dirty="0" err="1" smtClean="0"/>
              <a:t>сгмРНК</a:t>
            </a:r>
            <a:r>
              <a:rPr lang="ru-RU" dirty="0" smtClean="0"/>
              <a:t>.</a:t>
            </a:r>
            <a:br>
              <a:rPr lang="ru-RU" dirty="0" smtClean="0"/>
            </a:br>
            <a:endParaRPr lang="ru-RU" dirty="0" smtClean="0"/>
          </a:p>
          <a:p>
            <a:r>
              <a:rPr lang="ru-RU" dirty="0" smtClean="0"/>
              <a:t>И рибосома транслирует первый ген на ней</a:t>
            </a:r>
          </a:p>
          <a:p>
            <a:r>
              <a:rPr lang="ru-RU" dirty="0" smtClean="0"/>
              <a:t>в  белок</a:t>
            </a:r>
            <a:endParaRPr lang="ru-RU" dirty="0"/>
          </a:p>
        </p:txBody>
      </p:sp>
      <p:sp>
        <p:nvSpPr>
          <p:cNvPr id="10" name="TextBox 9"/>
          <p:cNvSpPr txBox="1"/>
          <p:nvPr/>
        </p:nvSpPr>
        <p:spPr>
          <a:xfrm>
            <a:off x="7306207" y="1245107"/>
            <a:ext cx="2734026" cy="923330"/>
          </a:xfrm>
          <a:prstGeom prst="rect">
            <a:avLst/>
          </a:prstGeom>
          <a:noFill/>
        </p:spPr>
        <p:txBody>
          <a:bodyPr wrap="square" rtlCol="0">
            <a:spAutoFit/>
          </a:bodyPr>
          <a:lstStyle/>
          <a:p>
            <a:r>
              <a:rPr lang="en-US" b="1" dirty="0" smtClean="0">
                <a:solidFill>
                  <a:schemeClr val="accent1"/>
                </a:solidFill>
              </a:rPr>
              <a:t>TRS </a:t>
            </a:r>
            <a:r>
              <a:rPr lang="ru-RU" b="1" dirty="0" smtClean="0">
                <a:solidFill>
                  <a:schemeClr val="accent1"/>
                </a:solidFill>
              </a:rPr>
              <a:t>есть перед геном</a:t>
            </a:r>
          </a:p>
          <a:p>
            <a:r>
              <a:rPr lang="en-US" b="1" dirty="0" smtClean="0">
                <a:solidFill>
                  <a:schemeClr val="accent1"/>
                </a:solidFill>
              </a:rPr>
              <a:t>ORF1ab </a:t>
            </a:r>
            <a:r>
              <a:rPr lang="ru-RU" b="1" dirty="0" smtClean="0">
                <a:solidFill>
                  <a:schemeClr val="accent1"/>
                </a:solidFill>
              </a:rPr>
              <a:t>и перед каждым </a:t>
            </a:r>
          </a:p>
          <a:p>
            <a:r>
              <a:rPr lang="ru-RU" b="1" dirty="0" smtClean="0">
                <a:solidFill>
                  <a:schemeClr val="accent1"/>
                </a:solidFill>
              </a:rPr>
              <a:t>поздним геном</a:t>
            </a:r>
            <a:endParaRPr lang="ru-RU" b="1" dirty="0">
              <a:solidFill>
                <a:schemeClr val="accent1"/>
              </a:solidFill>
            </a:endParaRPr>
          </a:p>
        </p:txBody>
      </p:sp>
    </p:spTree>
    <p:extLst>
      <p:ext uri="{BB962C8B-B14F-4D97-AF65-F5344CB8AC3E}">
        <p14:creationId xmlns:p14="http://schemas.microsoft.com/office/powerpoint/2010/main" val="3815992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p:nvPr>
        </p:nvSpPr>
        <p:spPr>
          <a:xfrm>
            <a:off x="712079" y="3933457"/>
            <a:ext cx="8693280" cy="1460520"/>
          </a:xfrm>
        </p:spPr>
        <p:txBody>
          <a:bodyPr/>
          <a:lstStyle/>
          <a:p>
            <a:pPr algn="ctr"/>
            <a:r>
              <a:rPr lang="ru-RU" sz="2400" dirty="0" smtClean="0"/>
              <a:t>Игры генных инженеров. Вся жизнь закодирована в </a:t>
            </a:r>
            <a:r>
              <a:rPr lang="ru-RU" sz="2400" dirty="0" smtClean="0"/>
              <a:t>ДНК.</a:t>
            </a:r>
            <a:r>
              <a:rPr lang="ru-RU" sz="2400" dirty="0" smtClean="0"/>
              <a:t/>
            </a:r>
            <a:br>
              <a:rPr lang="ru-RU" sz="2400" dirty="0" smtClean="0"/>
            </a:br>
            <a:r>
              <a:rPr lang="ru-RU" sz="2400" dirty="0" smtClean="0"/>
              <a:t> ДНК можно синтезировать. Можно ли создать бактерию химическим путем? </a:t>
            </a:r>
            <a:endParaRPr lang="ru-RU" sz="2400" dirty="0"/>
          </a:p>
        </p:txBody>
      </p:sp>
      <p:sp>
        <p:nvSpPr>
          <p:cNvPr id="2" name="Заголовок 1"/>
          <p:cNvSpPr>
            <a:spLocks noGrp="1"/>
          </p:cNvSpPr>
          <p:nvPr>
            <p:ph type="title"/>
          </p:nvPr>
        </p:nvSpPr>
        <p:spPr>
          <a:xfrm>
            <a:off x="693000" y="2163891"/>
            <a:ext cx="8703781" cy="1461959"/>
          </a:xfrm>
        </p:spPr>
        <p:txBody>
          <a:bodyPr/>
          <a:lstStyle/>
          <a:p>
            <a:pPr algn="ctr"/>
            <a:r>
              <a:rPr lang="ru-RU" sz="4800" dirty="0" smtClean="0"/>
              <a:t>5</a:t>
            </a:r>
            <a:r>
              <a:rPr lang="en-US" sz="4800" dirty="0" smtClean="0"/>
              <a:t>. </a:t>
            </a:r>
            <a:r>
              <a:rPr lang="ru-RU" sz="4800" dirty="0" smtClean="0"/>
              <a:t>Синтетическая бактерия</a:t>
            </a:r>
            <a:endParaRPr lang="ru-RU" sz="4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3668" y="1168297"/>
            <a:ext cx="9652077" cy="3595757"/>
          </a:xfrm>
          <a:prstGeom prst="rect">
            <a:avLst/>
          </a:prstGeom>
        </p:spPr>
        <p:txBody>
          <a:bodyPr/>
          <a:lstStyle/>
          <a:p>
            <a:pPr defTabSz="1007943">
              <a:lnSpc>
                <a:spcPct val="150000"/>
              </a:lnSpc>
              <a:spcAft>
                <a:spcPts val="600"/>
              </a:spcAft>
              <a:defRPr/>
            </a:pPr>
            <a:r>
              <a:rPr lang="en-US" sz="2800" dirty="0">
                <a:ea typeface="ＭＳ Ｐゴシック" pitchFamily="-105" charset="-128"/>
              </a:rPr>
              <a:t>“</a:t>
            </a:r>
            <a:r>
              <a:rPr lang="en-US" sz="2800" b="1" dirty="0">
                <a:ea typeface="ＭＳ Ｐゴシック" pitchFamily="-105" charset="-128"/>
              </a:rPr>
              <a:t>We built it from four bottles of chemicals</a:t>
            </a:r>
            <a:r>
              <a:rPr lang="en-US" sz="2800" dirty="0" smtClean="0">
                <a:ea typeface="ＭＳ Ｐゴシック" pitchFamily="-105" charset="-128"/>
              </a:rPr>
              <a:t>.</a:t>
            </a:r>
            <a:r>
              <a:rPr lang="ru-RU" sz="2800" dirty="0" smtClean="0">
                <a:ea typeface="ＭＳ Ｐゴシック" pitchFamily="-105" charset="-128"/>
              </a:rPr>
              <a:t/>
            </a:r>
            <a:br>
              <a:rPr lang="ru-RU" sz="2800" dirty="0" smtClean="0">
                <a:ea typeface="ＭＳ Ｐゴシック" pitchFamily="-105" charset="-128"/>
              </a:rPr>
            </a:br>
            <a:r>
              <a:rPr lang="en-US" sz="2800" dirty="0" smtClean="0">
                <a:ea typeface="ＭＳ Ｐゴシック" pitchFamily="-105" charset="-128"/>
              </a:rPr>
              <a:t>So </a:t>
            </a:r>
            <a:r>
              <a:rPr lang="en-US" sz="2800" dirty="0">
                <a:ea typeface="ＭＳ Ｐゴシック" pitchFamily="-105" charset="-128"/>
              </a:rPr>
              <a:t>it's the first living self-replicating cell that we have on the planet whose DNA was made chemically and designed in the computer</a:t>
            </a:r>
            <a:r>
              <a:rPr lang="en-US" sz="2800" dirty="0" smtClean="0">
                <a:ea typeface="ＭＳ Ｐゴシック" pitchFamily="-105" charset="-128"/>
              </a:rPr>
              <a:t>. </a:t>
            </a:r>
            <a:endParaRPr lang="en-US" sz="2800" dirty="0">
              <a:ea typeface="ＭＳ Ｐゴシック" pitchFamily="-105" charset="-128"/>
            </a:endParaRPr>
          </a:p>
          <a:p>
            <a:pPr defTabSz="1007943">
              <a:lnSpc>
                <a:spcPct val="150000"/>
              </a:lnSpc>
              <a:spcAft>
                <a:spcPts val="600"/>
              </a:spcAft>
              <a:defRPr/>
            </a:pPr>
            <a:r>
              <a:rPr lang="en-US" sz="2800" dirty="0" smtClean="0">
                <a:ea typeface="ＭＳ Ｐゴシック" pitchFamily="-105" charset="-128"/>
              </a:rPr>
              <a:t>So </a:t>
            </a:r>
            <a:r>
              <a:rPr lang="en-US" sz="2800" dirty="0">
                <a:ea typeface="ＭＳ Ｐゴシック" pitchFamily="-105" charset="-128"/>
              </a:rPr>
              <a:t>it has no genetic ancestors. </a:t>
            </a:r>
            <a:r>
              <a:rPr lang="en-US" sz="2800" b="1" dirty="0">
                <a:ea typeface="ＭＳ Ｐゴシック" pitchFamily="-105" charset="-128"/>
              </a:rPr>
              <a:t>Its parent is a computer</a:t>
            </a:r>
            <a:r>
              <a:rPr lang="en-US" sz="2800" dirty="0">
                <a:ea typeface="ＭＳ Ｐゴシック" pitchFamily="-105" charset="-128"/>
              </a:rPr>
              <a:t>.”</a:t>
            </a:r>
          </a:p>
        </p:txBody>
      </p:sp>
      <p:sp>
        <p:nvSpPr>
          <p:cNvPr id="4" name="Заголовок 3"/>
          <p:cNvSpPr>
            <a:spLocks noGrp="1"/>
          </p:cNvSpPr>
          <p:nvPr>
            <p:ph type="title"/>
          </p:nvPr>
        </p:nvSpPr>
        <p:spPr>
          <a:xfrm>
            <a:off x="303982" y="208172"/>
            <a:ext cx="9511448" cy="682451"/>
          </a:xfrm>
        </p:spPr>
        <p:txBody>
          <a:bodyPr>
            <a:normAutofit fontScale="90000"/>
          </a:bodyPr>
          <a:lstStyle/>
          <a:p>
            <a:pPr lvl="0" algn="ctr"/>
            <a:r>
              <a:rPr lang="ru-RU" sz="4400" dirty="0" smtClean="0">
                <a:ea typeface="ＭＳ Ｐゴシック" pitchFamily="-105" charset="-128"/>
              </a:rPr>
              <a:t/>
            </a:r>
            <a:br>
              <a:rPr lang="ru-RU" sz="4400" dirty="0" smtClean="0">
                <a:ea typeface="ＭＳ Ｐゴシック" pitchFamily="-105" charset="-128"/>
              </a:rPr>
            </a:br>
            <a:r>
              <a:rPr lang="ru-RU" sz="4400" dirty="0" smtClean="0">
                <a:ea typeface="ＭＳ Ｐゴシック" pitchFamily="-105" charset="-128"/>
              </a:rPr>
              <a:t>Из интервью </a:t>
            </a:r>
            <a:r>
              <a:rPr lang="en-US" sz="4400" dirty="0" smtClean="0">
                <a:ea typeface="ＭＳ Ｐゴシック" pitchFamily="-105" charset="-128"/>
              </a:rPr>
              <a:t>C.</a:t>
            </a:r>
            <a:r>
              <a:rPr lang="ru-RU" sz="4400" dirty="0" smtClean="0">
                <a:ea typeface="ＭＳ Ｐゴシック" pitchFamily="-105" charset="-128"/>
              </a:rPr>
              <a:t> </a:t>
            </a:r>
            <a:r>
              <a:rPr lang="en-US" sz="4400" dirty="0" smtClean="0">
                <a:ea typeface="ＭＳ Ｐゴシック" pitchFamily="-105" charset="-128"/>
              </a:rPr>
              <a:t>Venter’</a:t>
            </a:r>
            <a:r>
              <a:rPr lang="ru-RU" sz="4400" dirty="0" smtClean="0">
                <a:ea typeface="ＭＳ Ｐゴシック" pitchFamily="-105" charset="-128"/>
              </a:rPr>
              <a:t>а</a:t>
            </a:r>
            <a:r>
              <a:rPr lang="en-US" sz="4400" dirty="0" smtClean="0">
                <a:ea typeface="ＭＳ Ｐゴシック" pitchFamily="-105" charset="-128"/>
              </a:rPr>
              <a:t> </a:t>
            </a:r>
            <a:r>
              <a:rPr lang="en-US" sz="4400" b="1" dirty="0" smtClean="0">
                <a:ea typeface="ＭＳ Ｐゴシック" pitchFamily="-105" charset="-128"/>
              </a:rPr>
              <a:t>CNN</a:t>
            </a:r>
            <a:br>
              <a:rPr lang="en-US" sz="4400" b="1" dirty="0" smtClean="0">
                <a:ea typeface="ＭＳ Ｐゴシック" pitchFamily="-105" charset="-128"/>
              </a:rPr>
            </a:br>
            <a:endParaRPr lang="ru-RU" sz="4400" b="1" dirty="0"/>
          </a:p>
        </p:txBody>
      </p:sp>
      <p:sp>
        <p:nvSpPr>
          <p:cNvPr id="3" name="Номер слайда 2"/>
          <p:cNvSpPr>
            <a:spLocks noGrp="1"/>
          </p:cNvSpPr>
          <p:nvPr>
            <p:ph type="sldNum" sz="quarter" idx="4294967295"/>
          </p:nvPr>
        </p:nvSpPr>
        <p:spPr>
          <a:xfrm>
            <a:off x="7729538" y="7007225"/>
            <a:ext cx="2351087" cy="401638"/>
          </a:xfrm>
          <a:prstGeom prst="rect">
            <a:avLst/>
          </a:prstGeom>
        </p:spPr>
        <p:txBody>
          <a:bodyPr/>
          <a:lstStyle/>
          <a:p>
            <a:pPr algn="ctr"/>
            <a:fld id="{51B0424B-BA00-4C1D-946A-CCF19F3E8C64}" type="slidenum">
              <a:rPr lang="ru-RU" smtClean="0"/>
              <a:pPr algn="ctr"/>
              <a:t>38</a:t>
            </a:fld>
            <a:endParaRPr lang="ru-RU"/>
          </a:p>
        </p:txBody>
      </p:sp>
      <p:pic>
        <p:nvPicPr>
          <p:cNvPr id="5" name="Picture 2" descr="4 Bottles and a Mach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31" t="7585" r="4794" b="24919"/>
          <a:stretch/>
        </p:blipFill>
        <p:spPr bwMode="auto">
          <a:xfrm>
            <a:off x="212396" y="4440237"/>
            <a:ext cx="7200000" cy="2412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412396" y="5209566"/>
            <a:ext cx="588623" cy="923330"/>
          </a:xfrm>
          <a:prstGeom prst="rect">
            <a:avLst/>
          </a:prstGeom>
        </p:spPr>
        <p:txBody>
          <a:bodyPr wrap="none">
            <a:spAutoFit/>
          </a:bodyPr>
          <a:lstStyle/>
          <a:p>
            <a:r>
              <a:rPr lang="en-US" sz="5400" dirty="0">
                <a:ea typeface="ＭＳ Ｐゴシック" pitchFamily="-105" charset="-128"/>
              </a:rPr>
              <a:t>=</a:t>
            </a:r>
            <a:endParaRPr lang="ru-RU" sz="5400" dirty="0"/>
          </a:p>
        </p:txBody>
      </p:sp>
      <p:pic>
        <p:nvPicPr>
          <p:cNvPr id="8" name="Рисунок 7"/>
          <p:cNvPicPr>
            <a:picLocks noChangeAspect="1"/>
          </p:cNvPicPr>
          <p:nvPr/>
        </p:nvPicPr>
        <p:blipFill>
          <a:blip r:embed="rId4"/>
          <a:stretch>
            <a:fillRect/>
          </a:stretch>
        </p:blipFill>
        <p:spPr>
          <a:xfrm>
            <a:off x="8001019" y="4816772"/>
            <a:ext cx="1961902" cy="1536631"/>
          </a:xfrm>
          <a:prstGeom prst="rect">
            <a:avLst/>
          </a:prstGeom>
        </p:spPr>
      </p:pic>
      <p:sp>
        <p:nvSpPr>
          <p:cNvPr id="9" name="TextBox 8"/>
          <p:cNvSpPr txBox="1"/>
          <p:nvPr/>
        </p:nvSpPr>
        <p:spPr>
          <a:xfrm>
            <a:off x="7584098" y="6581401"/>
            <a:ext cx="2395871" cy="646331"/>
          </a:xfrm>
          <a:prstGeom prst="rect">
            <a:avLst/>
          </a:prstGeom>
          <a:noFill/>
        </p:spPr>
        <p:txBody>
          <a:bodyPr wrap="square" rtlCol="0">
            <a:spAutoFit/>
          </a:bodyPr>
          <a:lstStyle/>
          <a:p>
            <a:r>
              <a:rPr lang="ru-RU" sz="1200" dirty="0" smtClean="0"/>
              <a:t>Фото синтетической Бактерии  </a:t>
            </a:r>
          </a:p>
          <a:p>
            <a:r>
              <a:rPr lang="ru-RU" sz="1200" dirty="0" smtClean="0"/>
              <a:t>Сканирующий электронный микроскоп</a:t>
            </a:r>
            <a:endParaRPr lang="ru-RU" sz="1200" dirty="0"/>
          </a:p>
        </p:txBody>
      </p:sp>
      <p:sp>
        <p:nvSpPr>
          <p:cNvPr id="11" name="Прямоугольник 10"/>
          <p:cNvSpPr/>
          <p:nvPr/>
        </p:nvSpPr>
        <p:spPr>
          <a:xfrm>
            <a:off x="487225" y="5763564"/>
            <a:ext cx="3177216" cy="369332"/>
          </a:xfrm>
          <a:prstGeom prst="rect">
            <a:avLst/>
          </a:prstGeom>
        </p:spPr>
        <p:txBody>
          <a:bodyPr wrap="none">
            <a:spAutoFit/>
          </a:bodyPr>
          <a:lstStyle/>
          <a:p>
            <a:r>
              <a:rPr lang="en-US" b="1" dirty="0">
                <a:solidFill>
                  <a:srgbClr val="C00000"/>
                </a:solidFill>
              </a:rPr>
              <a:t>A     </a:t>
            </a:r>
            <a:r>
              <a:rPr lang="en-US" b="1" dirty="0" smtClean="0">
                <a:solidFill>
                  <a:srgbClr val="C00000"/>
                </a:solidFill>
              </a:rPr>
              <a:t>        T            </a:t>
            </a:r>
            <a:r>
              <a:rPr lang="en-US" b="1" dirty="0">
                <a:solidFill>
                  <a:srgbClr val="C00000"/>
                </a:solidFill>
              </a:rPr>
              <a:t>G   </a:t>
            </a:r>
            <a:r>
              <a:rPr lang="en-US" b="1" dirty="0" smtClean="0">
                <a:solidFill>
                  <a:srgbClr val="C00000"/>
                </a:solidFill>
              </a:rPr>
              <a:t>         </a:t>
            </a:r>
            <a:r>
              <a:rPr lang="en-US" b="1" dirty="0">
                <a:solidFill>
                  <a:srgbClr val="C00000"/>
                </a:solidFill>
              </a:rPr>
              <a:t>C</a:t>
            </a:r>
            <a:endParaRPr lang="ru-RU" b="1" dirty="0">
              <a:solidFill>
                <a:srgbClr val="C00000"/>
              </a:solidFill>
            </a:endParaRPr>
          </a:p>
        </p:txBody>
      </p:sp>
    </p:spTree>
    <p:extLst>
      <p:ext uri="{BB962C8B-B14F-4D97-AF65-F5344CB8AC3E}">
        <p14:creationId xmlns:p14="http://schemas.microsoft.com/office/powerpoint/2010/main" val="1020401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757" y="0"/>
            <a:ext cx="9071610" cy="810033"/>
          </a:xfrm>
        </p:spPr>
        <p:txBody>
          <a:bodyPr>
            <a:normAutofit/>
          </a:bodyPr>
          <a:lstStyle/>
          <a:p>
            <a:pPr algn="ctr"/>
            <a:r>
              <a:rPr lang="ru-RU" sz="4000" dirty="0" smtClean="0"/>
              <a:t>Этапы эксперимента</a:t>
            </a:r>
            <a:endParaRPr lang="ru-RU" sz="4000" dirty="0"/>
          </a:p>
        </p:txBody>
      </p:sp>
      <p:sp>
        <p:nvSpPr>
          <p:cNvPr id="3" name="Содержимое 2"/>
          <p:cNvSpPr>
            <a:spLocks noGrp="1"/>
          </p:cNvSpPr>
          <p:nvPr>
            <p:ph idx="4294967295"/>
          </p:nvPr>
        </p:nvSpPr>
        <p:spPr>
          <a:xfrm>
            <a:off x="214356" y="1014677"/>
            <a:ext cx="9694412" cy="4514814"/>
          </a:xfrm>
          <a:prstGeom prst="rect">
            <a:avLst/>
          </a:prstGeom>
        </p:spPr>
        <p:txBody>
          <a:bodyPr>
            <a:normAutofit fontScale="47500" lnSpcReduction="20000"/>
          </a:bodyPr>
          <a:lstStyle/>
          <a:p>
            <a:pPr marL="818954" indent="-818954">
              <a:buFont typeface="+mj-lt"/>
              <a:buAutoNum type="arabicPeriod"/>
            </a:pPr>
            <a:r>
              <a:rPr lang="ru-RU" sz="4630" dirty="0"/>
              <a:t>Из базы данных скачали последовательность генома одной бактерии </a:t>
            </a:r>
            <a:r>
              <a:rPr lang="en-US" sz="4630" dirty="0"/>
              <a:t>--- </a:t>
            </a:r>
            <a:r>
              <a:rPr lang="en-US" sz="4630" i="1" dirty="0" err="1"/>
              <a:t>M.mycoides</a:t>
            </a:r>
            <a:r>
              <a:rPr lang="en-US" sz="4630" dirty="0"/>
              <a:t/>
            </a:r>
            <a:br>
              <a:rPr lang="en-US" sz="4630" dirty="0"/>
            </a:br>
            <a:r>
              <a:rPr lang="en-US" sz="3086" i="1" dirty="0" err="1"/>
              <a:t>Mycoplasma</a:t>
            </a:r>
            <a:r>
              <a:rPr lang="en-US" sz="3086" i="1" dirty="0"/>
              <a:t> </a:t>
            </a:r>
            <a:r>
              <a:rPr lang="en-US" sz="3086" i="1" dirty="0" err="1"/>
              <a:t>mycoides</a:t>
            </a:r>
            <a:r>
              <a:rPr lang="ru-RU" sz="3086" dirty="0"/>
              <a:t> (возбудитель лёгочных заболеваний крупного рогатого скота и домашних коз). Геном состоит из </a:t>
            </a:r>
            <a:r>
              <a:rPr lang="en-US" sz="3086" dirty="0"/>
              <a:t> 1 </a:t>
            </a:r>
            <a:r>
              <a:rPr lang="ru-RU" sz="3086" dirty="0" err="1"/>
              <a:t>млн</a:t>
            </a:r>
            <a:r>
              <a:rPr lang="ru-RU" sz="3086" dirty="0"/>
              <a:t> </a:t>
            </a:r>
            <a:r>
              <a:rPr lang="en-US" sz="3086" dirty="0"/>
              <a:t>80 </a:t>
            </a:r>
            <a:r>
              <a:rPr lang="ru-RU" sz="3086" dirty="0"/>
              <a:t>тыс. букв</a:t>
            </a:r>
            <a:r>
              <a:rPr lang="en-US" sz="3086" dirty="0"/>
              <a:t/>
            </a:r>
            <a:br>
              <a:rPr lang="en-US" sz="3086" dirty="0"/>
            </a:br>
            <a:r>
              <a:rPr lang="ru-RU" sz="3086" dirty="0" smtClean="0"/>
              <a:t/>
            </a:r>
            <a:br>
              <a:rPr lang="ru-RU" sz="3086" dirty="0" smtClean="0"/>
            </a:br>
            <a:endParaRPr lang="ru-RU" sz="4630" dirty="0"/>
          </a:p>
          <a:p>
            <a:pPr marL="566968" indent="-566968">
              <a:buFont typeface="+mj-lt"/>
              <a:buAutoNum type="arabicPeriod"/>
            </a:pPr>
            <a:r>
              <a:rPr lang="en-US" sz="4630" dirty="0"/>
              <a:t> </a:t>
            </a:r>
            <a:r>
              <a:rPr lang="ru-RU" sz="4630" dirty="0"/>
              <a:t>Синтезировали химическим путем ДНК с такой </a:t>
            </a:r>
            <a:r>
              <a:rPr lang="ru-RU" sz="4630" dirty="0" smtClean="0"/>
              <a:t>последовательностью + дополнительные кусочки, подписи</a:t>
            </a:r>
            <a:br>
              <a:rPr lang="ru-RU" sz="4630" dirty="0" smtClean="0"/>
            </a:br>
            <a:r>
              <a:rPr lang="en-US" sz="4630" dirty="0"/>
              <a:t/>
            </a:r>
            <a:br>
              <a:rPr lang="en-US" sz="4630" dirty="0"/>
            </a:br>
            <a:endParaRPr lang="ru-RU" sz="4630" dirty="0"/>
          </a:p>
          <a:p>
            <a:pPr marL="818954" indent="-818954">
              <a:buFont typeface="+mj-lt"/>
              <a:buAutoNum type="arabicPeriod"/>
            </a:pPr>
            <a:r>
              <a:rPr lang="ru-RU" sz="4630" dirty="0" smtClean="0"/>
              <a:t>ДНК поместили в клетку другой бактерии --- </a:t>
            </a:r>
            <a:r>
              <a:rPr lang="en-US" sz="4630" i="1" dirty="0" err="1" smtClean="0"/>
              <a:t>M.capricolum</a:t>
            </a:r>
            <a:r>
              <a:rPr lang="en-US" sz="4630" i="1" dirty="0" smtClean="0"/>
              <a:t> </a:t>
            </a:r>
            <a:r>
              <a:rPr lang="en-US" sz="5181" i="1" dirty="0" smtClean="0"/>
              <a:t/>
            </a:r>
            <a:br>
              <a:rPr lang="en-US" sz="5181" i="1" dirty="0" smtClean="0"/>
            </a:br>
            <a:r>
              <a:rPr lang="en-US" sz="3086" i="1" dirty="0" smtClean="0"/>
              <a:t>Mycoplasma </a:t>
            </a:r>
            <a:r>
              <a:rPr lang="en-US" sz="3086" i="1" dirty="0" err="1" smtClean="0"/>
              <a:t>capricolum</a:t>
            </a:r>
            <a:r>
              <a:rPr lang="en-US" sz="3086" i="1" dirty="0" smtClean="0"/>
              <a:t> </a:t>
            </a:r>
            <a:r>
              <a:rPr lang="ru-RU" sz="3086" dirty="0" smtClean="0"/>
              <a:t>(возбудитель инфекционных заболеваний у домашних коз)</a:t>
            </a:r>
            <a:r>
              <a:rPr lang="ru-RU" sz="3086" i="1" dirty="0" smtClean="0"/>
              <a:t> </a:t>
            </a:r>
            <a:r>
              <a:rPr lang="en-US" sz="3086" dirty="0" smtClean="0"/>
              <a:t/>
            </a:r>
            <a:br>
              <a:rPr lang="en-US" sz="3086" dirty="0" smtClean="0"/>
            </a:br>
            <a:r>
              <a:rPr lang="ru-RU" sz="3086" dirty="0" smtClean="0"/>
              <a:t/>
            </a:r>
            <a:br>
              <a:rPr lang="ru-RU" sz="3086" dirty="0" smtClean="0"/>
            </a:br>
            <a:r>
              <a:rPr lang="ru-RU" sz="3086" dirty="0" smtClean="0"/>
              <a:t>Назвали </a:t>
            </a:r>
            <a:r>
              <a:rPr lang="en-US" sz="3086" dirty="0" err="1" smtClean="0"/>
              <a:t>M.mycoides</a:t>
            </a:r>
            <a:r>
              <a:rPr lang="en-US" sz="3086" dirty="0" smtClean="0"/>
              <a:t> JCVI-syn1.0</a:t>
            </a:r>
            <a:r>
              <a:rPr lang="ru-RU" sz="3086" dirty="0" smtClean="0"/>
              <a:t>, народное название  </a:t>
            </a:r>
            <a:r>
              <a:rPr lang="en-US" sz="3086" b="1" dirty="0" smtClean="0">
                <a:solidFill>
                  <a:srgbClr val="C00000"/>
                </a:solidFill>
              </a:rPr>
              <a:t>SYNTHIA</a:t>
            </a:r>
          </a:p>
          <a:p>
            <a:r>
              <a:rPr lang="ru-RU" sz="3086" i="1" dirty="0" smtClean="0"/>
              <a:t/>
            </a:r>
            <a:br>
              <a:rPr lang="ru-RU" sz="3086" i="1" dirty="0" smtClean="0"/>
            </a:br>
            <a:r>
              <a:rPr lang="ru-RU" sz="3086" i="1" dirty="0" smtClean="0"/>
              <a:t/>
            </a:r>
            <a:br>
              <a:rPr lang="ru-RU" sz="3086" i="1" dirty="0" smtClean="0"/>
            </a:br>
            <a:r>
              <a:rPr lang="ru-RU" sz="3086" i="1" dirty="0" smtClean="0"/>
              <a:t/>
            </a:r>
            <a:br>
              <a:rPr lang="ru-RU" sz="3086" i="1" dirty="0" smtClean="0"/>
            </a:br>
            <a:r>
              <a:rPr lang="en-US" sz="3086" i="1" dirty="0" smtClean="0"/>
              <a:t>                </a:t>
            </a:r>
            <a:r>
              <a:rPr lang="ru-RU" sz="4519" dirty="0" smtClean="0"/>
              <a:t>Химерные бактерии оказались жизнеспособными!</a:t>
            </a:r>
            <a:br>
              <a:rPr lang="ru-RU" sz="4519" dirty="0" smtClean="0"/>
            </a:br>
            <a:endParaRPr lang="ru-RU" sz="4519"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39</a:t>
            </a:fld>
            <a:endParaRPr lang="ru-RU"/>
          </a:p>
        </p:txBody>
      </p:sp>
      <p:sp>
        <p:nvSpPr>
          <p:cNvPr id="5" name="Заголовок 1"/>
          <p:cNvSpPr txBox="1">
            <a:spLocks/>
          </p:cNvSpPr>
          <p:nvPr/>
        </p:nvSpPr>
        <p:spPr>
          <a:xfrm>
            <a:off x="664120" y="5734135"/>
            <a:ext cx="8752385" cy="879901"/>
          </a:xfrm>
          <a:prstGeom prst="rect">
            <a:avLst/>
          </a:prstGeom>
        </p:spPr>
        <p:txBody>
          <a:bodyPr lIns="0" tIns="0" rIns="0" bIns="0" anchor="ctr">
            <a:normAutofit/>
          </a:bodyPr>
          <a:lstStyle/>
          <a:p>
            <a:r>
              <a:rPr lang="ru-RU" sz="2400" kern="0" dirty="0" smtClean="0">
                <a:solidFill>
                  <a:srgbClr val="C00000"/>
                </a:solidFill>
              </a:rPr>
              <a:t>По всем признакам химерные бактерии</a:t>
            </a:r>
            <a:r>
              <a:rPr lang="en-US" sz="2400" kern="0" dirty="0" smtClean="0">
                <a:solidFill>
                  <a:srgbClr val="C00000"/>
                </a:solidFill>
              </a:rPr>
              <a:t> </a:t>
            </a:r>
            <a:r>
              <a:rPr lang="ru-RU" sz="2400" kern="0" dirty="0" smtClean="0">
                <a:solidFill>
                  <a:srgbClr val="C00000"/>
                </a:solidFill>
              </a:rPr>
              <a:t>были как </a:t>
            </a:r>
            <a:r>
              <a:rPr lang="en-US" sz="2400" i="1" kern="0" dirty="0" err="1" smtClean="0">
                <a:solidFill>
                  <a:srgbClr val="C00000"/>
                </a:solidFill>
              </a:rPr>
              <a:t>M.mycoides</a:t>
            </a:r>
            <a:endParaRPr lang="ru-RU" sz="2400" kern="0" dirty="0">
              <a:solidFill>
                <a:srgbClr val="C00000"/>
              </a:solidFill>
            </a:endParaRPr>
          </a:p>
        </p:txBody>
      </p:sp>
    </p:spTree>
    <p:extLst>
      <p:ext uri="{BB962C8B-B14F-4D97-AF65-F5344CB8AC3E}">
        <p14:creationId xmlns:p14="http://schemas.microsoft.com/office/powerpoint/2010/main" val="1043053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187" y="0"/>
            <a:ext cx="9289776" cy="1016027"/>
          </a:xfrm>
        </p:spPr>
        <p:txBody>
          <a:bodyPr>
            <a:noAutofit/>
          </a:bodyPr>
          <a:lstStyle/>
          <a:p>
            <a:r>
              <a:rPr lang="ru-RU" sz="4409" dirty="0" smtClean="0"/>
              <a:t>Информация в геноме</a:t>
            </a:r>
            <a:endParaRPr lang="ru-RU" sz="2205" dirty="0"/>
          </a:p>
        </p:txBody>
      </p:sp>
      <p:sp>
        <p:nvSpPr>
          <p:cNvPr id="4" name="Объект 3"/>
          <p:cNvSpPr>
            <a:spLocks noGrp="1"/>
          </p:cNvSpPr>
          <p:nvPr>
            <p:ph idx="1"/>
          </p:nvPr>
        </p:nvSpPr>
        <p:spPr>
          <a:xfrm>
            <a:off x="319102" y="815685"/>
            <a:ext cx="9271234" cy="1554655"/>
          </a:xfrm>
        </p:spPr>
        <p:txBody>
          <a:bodyPr>
            <a:noAutofit/>
          </a:bodyPr>
          <a:lstStyle/>
          <a:p>
            <a:r>
              <a:rPr lang="ru-RU" b="1" dirty="0" smtClean="0"/>
              <a:t>Гены белков </a:t>
            </a:r>
            <a:r>
              <a:rPr lang="ru-RU" dirty="0" smtClean="0"/>
              <a:t>– участки ДНК, кодирующие химическую формулу без модификаций (=аминокислотную последовательность)  белка.</a:t>
            </a:r>
          </a:p>
          <a:p>
            <a:pPr marL="0" indent="0">
              <a:buNone/>
            </a:pPr>
            <a:r>
              <a:rPr lang="ru-RU" sz="3086" dirty="0"/>
              <a:t/>
            </a:r>
            <a:br>
              <a:rPr lang="ru-RU" sz="3086" dirty="0"/>
            </a:br>
            <a:r>
              <a:rPr lang="ru-RU" sz="4409" dirty="0"/>
              <a:t/>
            </a:r>
            <a:br>
              <a:rPr lang="ru-RU" sz="4409" dirty="0"/>
            </a:br>
            <a:endParaRPr lang="ru-RU" sz="4409"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a:t>
            </a:fld>
            <a:endParaRPr lang="ru-RU" dirty="0"/>
          </a:p>
        </p:txBody>
      </p:sp>
    </p:spTree>
    <p:extLst>
      <p:ext uri="{BB962C8B-B14F-4D97-AF65-F5344CB8AC3E}">
        <p14:creationId xmlns:p14="http://schemas.microsoft.com/office/powerpoint/2010/main" val="3583361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522" y="141491"/>
            <a:ext cx="6612534" cy="689367"/>
          </a:xfrm>
        </p:spPr>
        <p:txBody>
          <a:bodyPr/>
          <a:lstStyle/>
          <a:p>
            <a:r>
              <a:rPr lang="ru-RU" dirty="0" smtClean="0"/>
              <a:t>1. Фрагмент (1/3) сконструированного генома. Стрелка - ген</a:t>
            </a:r>
            <a:endParaRPr lang="ru-RU" dirty="0"/>
          </a:p>
        </p:txBody>
      </p:sp>
      <p:pic>
        <p:nvPicPr>
          <p:cNvPr id="4" name="Рисунок 3"/>
          <p:cNvPicPr>
            <a:picLocks noChangeAspect="1"/>
          </p:cNvPicPr>
          <p:nvPr/>
        </p:nvPicPr>
        <p:blipFill rotWithShape="1">
          <a:blip r:embed="rId3"/>
          <a:srcRect t="6" b="25000"/>
          <a:stretch/>
        </p:blipFill>
        <p:spPr>
          <a:xfrm>
            <a:off x="20377" y="707437"/>
            <a:ext cx="9949786" cy="4224550"/>
          </a:xfrm>
          <a:prstGeom prst="rect">
            <a:avLst/>
          </a:prstGeom>
        </p:spPr>
      </p:pic>
      <p:pic>
        <p:nvPicPr>
          <p:cNvPr id="5" name="Рисунок 4"/>
          <p:cNvPicPr>
            <a:picLocks noChangeAspect="1"/>
          </p:cNvPicPr>
          <p:nvPr/>
        </p:nvPicPr>
        <p:blipFill>
          <a:blip r:embed="rId4"/>
          <a:stretch>
            <a:fillRect/>
          </a:stretch>
        </p:blipFill>
        <p:spPr>
          <a:xfrm>
            <a:off x="179519" y="5277631"/>
            <a:ext cx="9721588" cy="1344175"/>
          </a:xfrm>
          <a:prstGeom prst="rect">
            <a:avLst/>
          </a:prstGeom>
        </p:spPr>
      </p:pic>
    </p:spTree>
    <p:extLst>
      <p:ext uri="{BB962C8B-B14F-4D97-AF65-F5344CB8AC3E}">
        <p14:creationId xmlns:p14="http://schemas.microsoft.com/office/powerpoint/2010/main" val="2460779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73" y="284982"/>
            <a:ext cx="8693280" cy="727772"/>
          </a:xfrm>
        </p:spPr>
        <p:txBody>
          <a:bodyPr/>
          <a:lstStyle/>
          <a:p>
            <a:pPr algn="ctr"/>
            <a:r>
              <a:rPr lang="ru-RU" sz="3600" dirty="0" smtClean="0"/>
              <a:t>Сравнение</a:t>
            </a:r>
            <a:endParaRPr lang="ru-RU" sz="3600" dirty="0"/>
          </a:p>
        </p:txBody>
      </p:sp>
      <p:pic>
        <p:nvPicPr>
          <p:cNvPr id="3" name="Рисунок 2"/>
          <p:cNvPicPr>
            <a:picLocks noChangeAspect="1"/>
          </p:cNvPicPr>
          <p:nvPr/>
        </p:nvPicPr>
        <p:blipFill>
          <a:blip r:embed="rId2"/>
          <a:stretch>
            <a:fillRect/>
          </a:stretch>
        </p:blipFill>
        <p:spPr>
          <a:xfrm>
            <a:off x="6000437" y="1283512"/>
            <a:ext cx="3835321" cy="3508972"/>
          </a:xfrm>
          <a:prstGeom prst="rect">
            <a:avLst/>
          </a:prstGeom>
        </p:spPr>
      </p:pic>
      <p:sp>
        <p:nvSpPr>
          <p:cNvPr id="4" name="Прямоугольник 3"/>
          <p:cNvSpPr/>
          <p:nvPr/>
        </p:nvSpPr>
        <p:spPr>
          <a:xfrm>
            <a:off x="3212160" y="1283512"/>
            <a:ext cx="2803565" cy="1200329"/>
          </a:xfrm>
          <a:prstGeom prst="rect">
            <a:avLst/>
          </a:prstGeom>
        </p:spPr>
        <p:txBody>
          <a:bodyPr wrap="square">
            <a:spAutoFit/>
          </a:bodyPr>
          <a:lstStyle/>
          <a:p>
            <a:pPr algn="r"/>
            <a:r>
              <a:rPr lang="en-US" dirty="0" err="1" smtClean="0">
                <a:latin typeface="AdvTT50a2f13e.I"/>
              </a:rPr>
              <a:t>M.mycoides</a:t>
            </a:r>
            <a:r>
              <a:rPr lang="en-US" dirty="0" smtClean="0">
                <a:latin typeface="AdvTT50a2f13e.I"/>
              </a:rPr>
              <a:t> </a:t>
            </a:r>
            <a:r>
              <a:rPr lang="en-US" dirty="0" smtClean="0">
                <a:latin typeface="AdvTT3713a231"/>
              </a:rPr>
              <a:t>JCVI-syn1.0</a:t>
            </a:r>
            <a:endParaRPr lang="ru-RU" dirty="0" smtClean="0">
              <a:latin typeface="AdvTT3713a231"/>
            </a:endParaRPr>
          </a:p>
          <a:p>
            <a:pPr algn="r"/>
            <a:endParaRPr lang="ru-RU" dirty="0">
              <a:latin typeface="AdvTT3713a231"/>
            </a:endParaRPr>
          </a:p>
          <a:p>
            <a:r>
              <a:rPr lang="ru-RU" dirty="0" smtClean="0">
                <a:latin typeface="AdvTT3713a231"/>
              </a:rPr>
              <a:t>Окрашена – это одна из подписей, ген </a:t>
            </a:r>
            <a:r>
              <a:rPr lang="en-US" dirty="0" err="1" smtClean="0">
                <a:latin typeface="AdvTT3713a231"/>
              </a:rPr>
              <a:t>lacZ</a:t>
            </a:r>
            <a:endParaRPr lang="ru-RU" dirty="0"/>
          </a:p>
        </p:txBody>
      </p:sp>
      <p:sp>
        <p:nvSpPr>
          <p:cNvPr id="5" name="Прямоугольник 4"/>
          <p:cNvSpPr/>
          <p:nvPr/>
        </p:nvSpPr>
        <p:spPr>
          <a:xfrm>
            <a:off x="3204516" y="3090928"/>
            <a:ext cx="2803565" cy="369332"/>
          </a:xfrm>
          <a:prstGeom prst="rect">
            <a:avLst/>
          </a:prstGeom>
        </p:spPr>
        <p:txBody>
          <a:bodyPr wrap="square">
            <a:spAutoFit/>
          </a:bodyPr>
          <a:lstStyle/>
          <a:p>
            <a:pPr algn="r"/>
            <a:r>
              <a:rPr lang="en-US" dirty="0" err="1" smtClean="0">
                <a:latin typeface="AdvTT50a2f13e.I"/>
              </a:rPr>
              <a:t>M.mycoides</a:t>
            </a:r>
            <a:r>
              <a:rPr lang="en-US" dirty="0" smtClean="0">
                <a:latin typeface="AdvTT50a2f13e.I"/>
              </a:rPr>
              <a:t> </a:t>
            </a:r>
            <a:r>
              <a:rPr lang="en-US" dirty="0" smtClean="0">
                <a:latin typeface="AdvTT3713a231"/>
              </a:rPr>
              <a:t>WT</a:t>
            </a:r>
            <a:endParaRPr lang="ru-RU" dirty="0"/>
          </a:p>
        </p:txBody>
      </p:sp>
      <p:pic>
        <p:nvPicPr>
          <p:cNvPr id="11" name="Рисунок 10"/>
          <p:cNvPicPr>
            <a:picLocks noChangeAspect="1"/>
          </p:cNvPicPr>
          <p:nvPr/>
        </p:nvPicPr>
        <p:blipFill>
          <a:blip r:embed="rId3"/>
          <a:stretch>
            <a:fillRect/>
          </a:stretch>
        </p:blipFill>
        <p:spPr>
          <a:xfrm>
            <a:off x="28777" y="1263965"/>
            <a:ext cx="3302829" cy="4975443"/>
          </a:xfrm>
          <a:prstGeom prst="rect">
            <a:avLst/>
          </a:prstGeom>
        </p:spPr>
      </p:pic>
      <p:sp>
        <p:nvSpPr>
          <p:cNvPr id="12" name="TextBox 11"/>
          <p:cNvSpPr txBox="1"/>
          <p:nvPr/>
        </p:nvSpPr>
        <p:spPr>
          <a:xfrm>
            <a:off x="116828" y="6384830"/>
            <a:ext cx="3087688" cy="923330"/>
          </a:xfrm>
          <a:prstGeom prst="rect">
            <a:avLst/>
          </a:prstGeom>
          <a:noFill/>
        </p:spPr>
        <p:txBody>
          <a:bodyPr wrap="square" rtlCol="0">
            <a:spAutoFit/>
          </a:bodyPr>
          <a:lstStyle/>
          <a:p>
            <a:r>
              <a:rPr lang="ru-RU" dirty="0" smtClean="0"/>
              <a:t>Сравнение белков с помощью двумерного электрофореза в геле</a:t>
            </a:r>
            <a:endParaRPr lang="ru-RU" dirty="0"/>
          </a:p>
        </p:txBody>
      </p:sp>
    </p:spTree>
    <p:extLst>
      <p:ext uri="{BB962C8B-B14F-4D97-AF65-F5344CB8AC3E}">
        <p14:creationId xmlns:p14="http://schemas.microsoft.com/office/powerpoint/2010/main" val="1798654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307" y="2550877"/>
            <a:ext cx="4963884" cy="3172042"/>
          </a:xfrm>
        </p:spPr>
        <p:txBody>
          <a:bodyPr/>
          <a:lstStyle/>
          <a:p>
            <a:r>
              <a:rPr lang="ru-RU" sz="4000" dirty="0" smtClean="0"/>
              <a:t>Торжество науки! </a:t>
            </a:r>
            <a:br>
              <a:rPr lang="ru-RU" sz="4000" dirty="0" smtClean="0"/>
            </a:br>
            <a:r>
              <a:rPr lang="ru-RU" sz="4000" dirty="0"/>
              <a:t/>
            </a:r>
            <a:br>
              <a:rPr lang="ru-RU" sz="4000" dirty="0"/>
            </a:br>
            <a:r>
              <a:rPr lang="ru-RU" sz="4000" dirty="0"/>
              <a:t/>
            </a:r>
            <a:br>
              <a:rPr lang="ru-RU" sz="4000" dirty="0"/>
            </a:br>
            <a:r>
              <a:rPr lang="ru-RU" sz="3200" dirty="0" smtClean="0"/>
              <a:t>но …</a:t>
            </a:r>
            <a:r>
              <a:rPr lang="en-US" sz="4000" dirty="0"/>
              <a:t/>
            </a:r>
            <a:br>
              <a:rPr lang="en-US" sz="4000" dirty="0"/>
            </a:br>
            <a:r>
              <a:rPr lang="ru-RU" sz="2400" dirty="0" smtClean="0"/>
              <a:t>Обратимся к деталям</a:t>
            </a:r>
            <a:endParaRPr lang="ru-RU" sz="4000" dirty="0"/>
          </a:p>
        </p:txBody>
      </p:sp>
      <p:sp>
        <p:nvSpPr>
          <p:cNvPr id="3" name="Номер слайда 2"/>
          <p:cNvSpPr>
            <a:spLocks noGrp="1"/>
          </p:cNvSpPr>
          <p:nvPr>
            <p:ph type="sldNum" sz="quarter" idx="4294967295"/>
          </p:nvPr>
        </p:nvSpPr>
        <p:spPr>
          <a:xfrm>
            <a:off x="7224218" y="7018113"/>
            <a:ext cx="2351899" cy="402483"/>
          </a:xfrm>
          <a:prstGeom prst="rect">
            <a:avLst/>
          </a:prstGeom>
        </p:spPr>
        <p:txBody>
          <a:bodyPr/>
          <a:lstStyle/>
          <a:p>
            <a:fld id="{51B0424B-BA00-4C1D-946A-CCF19F3E8C64}" type="slidenum">
              <a:rPr lang="ru-RU" smtClean="0"/>
              <a:pPr/>
              <a:t>42</a:t>
            </a:fld>
            <a:endParaRPr lang="ru-RU"/>
          </a:p>
        </p:txBody>
      </p:sp>
      <p:pic>
        <p:nvPicPr>
          <p:cNvPr id="6" name="Picture 2" descr="Картинки по запросу Craig venter"/>
          <p:cNvPicPr>
            <a:picLocks noChangeAspect="1" noChangeArrowheads="1"/>
          </p:cNvPicPr>
          <p:nvPr/>
        </p:nvPicPr>
        <p:blipFill>
          <a:blip r:embed="rId2" cstate="print"/>
          <a:srcRect/>
          <a:stretch>
            <a:fillRect/>
          </a:stretch>
        </p:blipFill>
        <p:spPr bwMode="auto">
          <a:xfrm>
            <a:off x="5616387" y="1590752"/>
            <a:ext cx="3556372" cy="2761418"/>
          </a:xfrm>
          <a:prstGeom prst="rect">
            <a:avLst/>
          </a:prstGeom>
          <a:noFill/>
        </p:spPr>
      </p:pic>
    </p:spTree>
    <p:extLst>
      <p:ext uri="{BB962C8B-B14F-4D97-AF65-F5344CB8AC3E}">
        <p14:creationId xmlns:p14="http://schemas.microsoft.com/office/powerpoint/2010/main" val="15323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73" y="208172"/>
            <a:ext cx="8693280" cy="1460520"/>
          </a:xfrm>
        </p:spPr>
        <p:txBody>
          <a:bodyPr>
            <a:normAutofit/>
          </a:bodyPr>
          <a:lstStyle/>
          <a:p>
            <a:r>
              <a:rPr lang="ru-RU" sz="4000" dirty="0" smtClean="0"/>
              <a:t>Детали</a:t>
            </a:r>
            <a:endParaRPr lang="ru-RU" sz="4000" dirty="0"/>
          </a:p>
        </p:txBody>
      </p:sp>
      <p:sp>
        <p:nvSpPr>
          <p:cNvPr id="3" name="Содержимое 2"/>
          <p:cNvSpPr>
            <a:spLocks noGrp="1"/>
          </p:cNvSpPr>
          <p:nvPr>
            <p:ph idx="4294967295"/>
          </p:nvPr>
        </p:nvSpPr>
        <p:spPr>
          <a:xfrm>
            <a:off x="509519" y="1668692"/>
            <a:ext cx="9071610" cy="2611614"/>
          </a:xfrm>
          <a:prstGeom prst="rect">
            <a:avLst/>
          </a:prstGeom>
        </p:spPr>
        <p:txBody>
          <a:bodyPr>
            <a:normAutofit/>
          </a:bodyPr>
          <a:lstStyle/>
          <a:p>
            <a:r>
              <a:rPr lang="ru-RU" dirty="0" smtClean="0"/>
              <a:t>На фирме были заказаны фрагменты ДНК длиной 1080 п.н., покрывающие геном с пересечениями </a:t>
            </a:r>
            <a:r>
              <a:rPr lang="ru-RU" i="1" dirty="0" smtClean="0"/>
              <a:t>(сегодня в </a:t>
            </a:r>
            <a:r>
              <a:rPr lang="ru-RU" i="1" dirty="0"/>
              <a:t>М</a:t>
            </a:r>
            <a:r>
              <a:rPr lang="ru-RU" i="1" dirty="0" smtClean="0"/>
              <a:t>оскве 22 </a:t>
            </a:r>
            <a:r>
              <a:rPr lang="ru-RU" i="1" dirty="0" err="1" smtClean="0"/>
              <a:t>руб</a:t>
            </a:r>
            <a:r>
              <a:rPr lang="ru-RU" i="1" dirty="0" smtClean="0"/>
              <a:t> за нуклеотид)</a:t>
            </a:r>
            <a:r>
              <a:rPr lang="en-US" i="1" dirty="0" smtClean="0"/>
              <a:t/>
            </a:r>
            <a:br>
              <a:rPr lang="en-US" i="1" dirty="0" smtClean="0"/>
            </a:br>
            <a:endParaRPr lang="ru-RU" i="1" dirty="0"/>
          </a:p>
          <a:p>
            <a:r>
              <a:rPr lang="ru-RU" dirty="0"/>
              <a:t>Фрагменты соединили в одну ДНК путем </a:t>
            </a:r>
            <a:r>
              <a:rPr lang="ru-RU" dirty="0" smtClean="0"/>
              <a:t>биоинженерных процедур </a:t>
            </a:r>
            <a:r>
              <a:rPr lang="ru-RU" dirty="0">
                <a:solidFill>
                  <a:srgbClr val="C00000"/>
                </a:solidFill>
              </a:rPr>
              <a:t>в клетках дрожжей</a:t>
            </a:r>
            <a:r>
              <a:rPr lang="ru-RU" dirty="0"/>
              <a:t/>
            </a:r>
            <a:br>
              <a:rPr lang="ru-RU" dirty="0"/>
            </a:br>
            <a:endParaRPr lang="ru-RU"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43</a:t>
            </a:fld>
            <a:endParaRPr lang="ru-RU" dirty="0"/>
          </a:p>
        </p:txBody>
      </p:sp>
      <p:pic>
        <p:nvPicPr>
          <p:cNvPr id="7" name="Рисунок 6"/>
          <p:cNvPicPr>
            <a:picLocks noChangeAspect="1"/>
          </p:cNvPicPr>
          <p:nvPr/>
        </p:nvPicPr>
        <p:blipFill>
          <a:blip r:embed="rId2"/>
          <a:stretch>
            <a:fillRect/>
          </a:stretch>
        </p:blipFill>
        <p:spPr>
          <a:xfrm>
            <a:off x="509519" y="3280572"/>
            <a:ext cx="3726397" cy="3840500"/>
          </a:xfrm>
          <a:prstGeom prst="rect">
            <a:avLst/>
          </a:prstGeom>
        </p:spPr>
      </p:pic>
      <p:sp>
        <p:nvSpPr>
          <p:cNvPr id="8" name="TextBox 7"/>
          <p:cNvSpPr txBox="1"/>
          <p:nvPr/>
        </p:nvSpPr>
        <p:spPr>
          <a:xfrm>
            <a:off x="5462767" y="3511002"/>
            <a:ext cx="4350871" cy="2308324"/>
          </a:xfrm>
          <a:prstGeom prst="rect">
            <a:avLst/>
          </a:prstGeom>
          <a:noFill/>
        </p:spPr>
        <p:txBody>
          <a:bodyPr wrap="none" rtlCol="0">
            <a:spAutoFit/>
          </a:bodyPr>
          <a:lstStyle/>
          <a:p>
            <a:r>
              <a:rPr lang="ru-RU" dirty="0" smtClean="0"/>
              <a:t>Этапы сборки генома из фрагментов</a:t>
            </a:r>
          </a:p>
          <a:p>
            <a:endParaRPr lang="ru-RU" dirty="0"/>
          </a:p>
          <a:p>
            <a:pPr marL="342900" indent="-342900">
              <a:buAutoNum type="arabicPeriod"/>
            </a:pPr>
            <a:r>
              <a:rPr lang="ru-RU" dirty="0" smtClean="0"/>
              <a:t>Сборка 10 </a:t>
            </a:r>
            <a:r>
              <a:rPr lang="en-US" dirty="0" smtClean="0"/>
              <a:t>x 1080 = 10 KB </a:t>
            </a:r>
            <a:br>
              <a:rPr lang="en-US" dirty="0" smtClean="0"/>
            </a:br>
            <a:r>
              <a:rPr lang="ru-RU" dirty="0" smtClean="0"/>
              <a:t>синие стрелки</a:t>
            </a:r>
          </a:p>
          <a:p>
            <a:pPr marL="342900" indent="-342900">
              <a:buAutoNum type="arabicPeriod"/>
            </a:pPr>
            <a:r>
              <a:rPr lang="ru-RU" dirty="0" smtClean="0"/>
              <a:t>Сборка 10 </a:t>
            </a:r>
            <a:r>
              <a:rPr lang="en-US" dirty="0" smtClean="0"/>
              <a:t>x 10 KB = 100 KB</a:t>
            </a:r>
          </a:p>
          <a:p>
            <a:r>
              <a:rPr lang="en-US" dirty="0"/>
              <a:t> </a:t>
            </a:r>
            <a:r>
              <a:rPr lang="en-US" dirty="0" smtClean="0"/>
              <a:t>    11 </a:t>
            </a:r>
            <a:r>
              <a:rPr lang="ru-RU" dirty="0" smtClean="0"/>
              <a:t>зеленых стрелок</a:t>
            </a:r>
          </a:p>
          <a:p>
            <a:pPr marL="342900" indent="-342900">
              <a:buAutoNum type="arabicPeriod" startAt="3"/>
            </a:pPr>
            <a:r>
              <a:rPr lang="ru-RU" dirty="0" smtClean="0"/>
              <a:t>Сборка полного генома 11 </a:t>
            </a:r>
            <a:r>
              <a:rPr lang="en-US" dirty="0" smtClean="0"/>
              <a:t>x 100 KB</a:t>
            </a:r>
          </a:p>
          <a:p>
            <a:r>
              <a:rPr lang="en-US" dirty="0"/>
              <a:t> </a:t>
            </a:r>
            <a:r>
              <a:rPr lang="en-US" dirty="0" smtClean="0"/>
              <a:t>     </a:t>
            </a:r>
            <a:r>
              <a:rPr lang="ru-RU" dirty="0" smtClean="0"/>
              <a:t>Красный круг</a:t>
            </a:r>
            <a:endParaRPr lang="ru-RU" dirty="0"/>
          </a:p>
        </p:txBody>
      </p:sp>
    </p:spTree>
    <p:extLst>
      <p:ext uri="{BB962C8B-B14F-4D97-AF65-F5344CB8AC3E}">
        <p14:creationId xmlns:p14="http://schemas.microsoft.com/office/powerpoint/2010/main" val="648315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56526" y="1168297"/>
            <a:ext cx="9567573" cy="5955958"/>
          </a:xfrm>
          <a:prstGeom prst="rect">
            <a:avLst/>
          </a:prstGeom>
        </p:spPr>
        <p:txBody>
          <a:bodyPr>
            <a:normAutofit/>
          </a:bodyPr>
          <a:lstStyle/>
          <a:p>
            <a:r>
              <a:rPr lang="ru-RU" sz="2800" dirty="0" smtClean="0"/>
              <a:t>Одна из подписей в синтезированном геноме - ген </a:t>
            </a:r>
            <a:r>
              <a:rPr lang="ru-RU" sz="2800" dirty="0"/>
              <a:t>устойчивости к </a:t>
            </a:r>
            <a:r>
              <a:rPr lang="ru-RU" sz="2800" dirty="0" smtClean="0"/>
              <a:t>антибиотику тетрациклину</a:t>
            </a:r>
            <a:r>
              <a:rPr lang="ru-RU" sz="2800" dirty="0"/>
              <a:t/>
            </a:r>
            <a:br>
              <a:rPr lang="ru-RU" sz="2800" dirty="0"/>
            </a:br>
            <a:endParaRPr lang="ru-RU" sz="2800" dirty="0" smtClean="0"/>
          </a:p>
          <a:p>
            <a:endParaRPr lang="en-US" sz="2800" dirty="0"/>
          </a:p>
          <a:p>
            <a:r>
              <a:rPr lang="ru-RU" sz="2800" dirty="0"/>
              <a:t>После </a:t>
            </a:r>
            <a:r>
              <a:rPr lang="ru-RU" sz="2800" dirty="0" err="1"/>
              <a:t>трансфекции</a:t>
            </a:r>
            <a:r>
              <a:rPr lang="ru-RU" sz="2800" dirty="0"/>
              <a:t> и деления половина клеток получила свой геном, а другая половина – синтетический геном  (см. след слайд)</a:t>
            </a:r>
            <a:br>
              <a:rPr lang="ru-RU" sz="2800" dirty="0"/>
            </a:br>
            <a:endParaRPr lang="ru-RU" sz="2800" dirty="0" smtClean="0"/>
          </a:p>
          <a:p>
            <a:endParaRPr lang="ru-RU" sz="2800" dirty="0"/>
          </a:p>
          <a:p>
            <a:r>
              <a:rPr lang="ru-RU" sz="2800" dirty="0"/>
              <a:t>Все клетки  с геномом </a:t>
            </a:r>
            <a:r>
              <a:rPr lang="en-US" sz="2800" i="1" dirty="0" err="1" smtClean="0"/>
              <a:t>M.capricolum</a:t>
            </a:r>
            <a:r>
              <a:rPr lang="ru-RU" sz="2800" i="1" dirty="0"/>
              <a:t> </a:t>
            </a:r>
            <a:r>
              <a:rPr lang="ru-RU" sz="2800" i="1" dirty="0" smtClean="0"/>
              <a:t>- </a:t>
            </a:r>
            <a:r>
              <a:rPr lang="ru-RU" sz="2800" dirty="0" smtClean="0"/>
              <a:t>донором клетки -</a:t>
            </a:r>
            <a:r>
              <a:rPr lang="ru-RU" sz="2800" i="1" dirty="0" smtClean="0"/>
              <a:t> </a:t>
            </a:r>
            <a:r>
              <a:rPr lang="ru-RU" sz="2800" dirty="0"/>
              <a:t>были убиты  антибиотиком тетрациклином</a:t>
            </a:r>
            <a:endParaRPr lang="ru-RU" sz="1400"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44</a:t>
            </a:fld>
            <a:endParaRPr lang="ru-RU"/>
          </a:p>
        </p:txBody>
      </p:sp>
    </p:spTree>
    <p:extLst>
      <p:ext uri="{BB962C8B-B14F-4D97-AF65-F5344CB8AC3E}">
        <p14:creationId xmlns:p14="http://schemas.microsoft.com/office/powerpoint/2010/main" val="1645782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73" y="208172"/>
            <a:ext cx="8693280" cy="465542"/>
          </a:xfrm>
        </p:spPr>
        <p:txBody>
          <a:bodyPr>
            <a:normAutofit fontScale="90000"/>
          </a:bodyPr>
          <a:lstStyle/>
          <a:p>
            <a:r>
              <a:rPr lang="ru-RU" sz="4000" dirty="0" smtClean="0"/>
              <a:t>Детали</a:t>
            </a:r>
            <a:endParaRPr lang="ru-RU" sz="4000" dirty="0"/>
          </a:p>
        </p:txBody>
      </p:sp>
      <p:sp>
        <p:nvSpPr>
          <p:cNvPr id="3" name="Содержимое 2"/>
          <p:cNvSpPr>
            <a:spLocks noGrp="1"/>
          </p:cNvSpPr>
          <p:nvPr>
            <p:ph idx="4294967295"/>
          </p:nvPr>
        </p:nvSpPr>
        <p:spPr>
          <a:xfrm>
            <a:off x="316497" y="823734"/>
            <a:ext cx="9412716" cy="1035853"/>
          </a:xfrm>
          <a:prstGeom prst="rect">
            <a:avLst/>
          </a:prstGeom>
        </p:spPr>
        <p:txBody>
          <a:bodyPr>
            <a:normAutofit/>
          </a:bodyPr>
          <a:lstStyle/>
          <a:p>
            <a:r>
              <a:rPr lang="ru-RU" dirty="0" err="1" smtClean="0"/>
              <a:t>Трансфецировали</a:t>
            </a:r>
            <a:r>
              <a:rPr lang="ru-RU" dirty="0" smtClean="0"/>
              <a:t> (внедрили) </a:t>
            </a:r>
            <a:r>
              <a:rPr lang="en-US" dirty="0" smtClean="0"/>
              <a:t>“</a:t>
            </a:r>
            <a:r>
              <a:rPr lang="ru-RU" dirty="0" smtClean="0"/>
              <a:t>синтетическую</a:t>
            </a:r>
            <a:r>
              <a:rPr lang="en-US" dirty="0" smtClean="0"/>
              <a:t>”</a:t>
            </a:r>
            <a:r>
              <a:rPr lang="ru-RU" dirty="0" smtClean="0"/>
              <a:t> </a:t>
            </a:r>
            <a:r>
              <a:rPr lang="ru-RU" dirty="0"/>
              <a:t>ДНК в клетки </a:t>
            </a:r>
            <a:r>
              <a:rPr lang="en-US" i="1" dirty="0" err="1" smtClean="0"/>
              <a:t>M.capricolum</a:t>
            </a:r>
            <a:r>
              <a:rPr lang="en-US" i="1" dirty="0" smtClean="0"/>
              <a:t> </a:t>
            </a:r>
            <a:r>
              <a:rPr lang="ru-RU" i="1" dirty="0" smtClean="0"/>
              <a:t/>
            </a:r>
            <a:br>
              <a:rPr lang="ru-RU" i="1" dirty="0" smtClean="0"/>
            </a:br>
            <a:endParaRPr lang="ru-RU" dirty="0"/>
          </a:p>
          <a:p>
            <a:r>
              <a:rPr lang="ru-RU" dirty="0" smtClean="0"/>
              <a:t>ОДНА из ПОДПИСЕЙ, внесенных компьютером,  – ген устойчивости к тетрациклину.</a:t>
            </a:r>
          </a:p>
          <a:p>
            <a:endParaRPr lang="ru-RU" dirty="0" smtClean="0"/>
          </a:p>
          <a:p>
            <a:endParaRPr lang="ru-RU" i="1" dirty="0"/>
          </a:p>
          <a:p>
            <a:endParaRPr lang="ru-RU" dirty="0" smtClean="0"/>
          </a:p>
          <a:p>
            <a:endParaRPr lang="ru-RU" i="1"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45</a:t>
            </a:fld>
            <a:endParaRPr lang="ru-RU" dirty="0"/>
          </a:p>
        </p:txBody>
      </p:sp>
      <p:pic>
        <p:nvPicPr>
          <p:cNvPr id="7" name="Picture 4" descr="Picture 2.png"/>
          <p:cNvPicPr>
            <a:picLocks noChangeAspect="1"/>
          </p:cNvPicPr>
          <p:nvPr/>
        </p:nvPicPr>
        <p:blipFill>
          <a:blip r:embed="rId2" cstate="print"/>
          <a:srcRect/>
          <a:stretch>
            <a:fillRect/>
          </a:stretch>
        </p:blipFill>
        <p:spPr bwMode="auto">
          <a:xfrm>
            <a:off x="155614" y="2107113"/>
            <a:ext cx="9641005" cy="3344418"/>
          </a:xfrm>
          <a:prstGeom prst="rect">
            <a:avLst/>
          </a:prstGeom>
          <a:noFill/>
          <a:ln w="9525">
            <a:noFill/>
            <a:miter lim="800000"/>
            <a:headEnd/>
            <a:tailEnd/>
          </a:ln>
        </p:spPr>
      </p:pic>
      <p:sp>
        <p:nvSpPr>
          <p:cNvPr id="8" name="TextBox 7"/>
          <p:cNvSpPr txBox="1"/>
          <p:nvPr/>
        </p:nvSpPr>
        <p:spPr>
          <a:xfrm>
            <a:off x="2187666" y="5790206"/>
            <a:ext cx="7885813" cy="499496"/>
          </a:xfrm>
          <a:prstGeom prst="rect">
            <a:avLst/>
          </a:prstGeom>
          <a:noFill/>
        </p:spPr>
        <p:txBody>
          <a:bodyPr wrap="none" rtlCol="0">
            <a:spAutoFit/>
          </a:bodyPr>
          <a:lstStyle/>
          <a:p>
            <a:r>
              <a:rPr lang="ru-RU" sz="2646" dirty="0"/>
              <a:t>Убили, добавив в среду антибиотик тетрациклин</a:t>
            </a:r>
          </a:p>
        </p:txBody>
      </p:sp>
      <p:cxnSp>
        <p:nvCxnSpPr>
          <p:cNvPr id="9" name="Straight Arrow Connector 6"/>
          <p:cNvCxnSpPr/>
          <p:nvPr/>
        </p:nvCxnSpPr>
        <p:spPr>
          <a:xfrm flipV="1">
            <a:off x="5193408" y="4858849"/>
            <a:ext cx="2159054" cy="93135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693673" y="6631592"/>
            <a:ext cx="5607130"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lang="en-US" altLang="ru-RU" sz="1400" dirty="0" smtClean="0">
                <a:latin typeface="Arial" panose="020B0604020202020204" pitchFamily="34" charset="0"/>
              </a:rPr>
              <a:t>Gibson et al.,  </a:t>
            </a:r>
            <a:r>
              <a:rPr kumimoji="0" lang="ru-RU" altLang="ru-RU" sz="1400" b="1" i="0" u="none" strike="noStrike" cap="none" normalizeH="0" baseline="0" dirty="0" err="1" smtClean="0">
                <a:ln>
                  <a:noFill/>
                </a:ln>
                <a:solidFill>
                  <a:srgbClr val="212121"/>
                </a:solidFill>
                <a:effectLst/>
                <a:latin typeface="Merriweather"/>
              </a:rPr>
              <a:t>Creation</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of</a:t>
            </a:r>
            <a:r>
              <a:rPr kumimoji="0" lang="ru-RU" altLang="ru-RU" sz="1400" b="1" i="0" u="none" strike="noStrike" cap="none" normalizeH="0" baseline="0" dirty="0" smtClean="0">
                <a:ln>
                  <a:noFill/>
                </a:ln>
                <a:solidFill>
                  <a:srgbClr val="212121"/>
                </a:solidFill>
                <a:effectLst/>
                <a:latin typeface="Merriweather"/>
              </a:rPr>
              <a:t> a </a:t>
            </a:r>
            <a:r>
              <a:rPr kumimoji="0" lang="ru-RU" altLang="ru-RU" sz="1400" b="1" i="0" u="none" strike="noStrike" cap="none" normalizeH="0" baseline="0" dirty="0" err="1" smtClean="0">
                <a:ln>
                  <a:noFill/>
                </a:ln>
                <a:solidFill>
                  <a:srgbClr val="212121"/>
                </a:solidFill>
                <a:effectLst/>
                <a:latin typeface="Merriweather"/>
              </a:rPr>
              <a:t>Bacterial</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Cell</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Controlled</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by</a:t>
            </a:r>
            <a:r>
              <a:rPr kumimoji="0" lang="ru-RU" altLang="ru-RU" sz="1400" b="1" i="0" u="none" strike="noStrike" cap="none" normalizeH="0" baseline="0" dirty="0" smtClean="0">
                <a:ln>
                  <a:noFill/>
                </a:ln>
                <a:solidFill>
                  <a:srgbClr val="212121"/>
                </a:solidFill>
                <a:effectLst/>
                <a:latin typeface="Merriweather"/>
              </a:rPr>
              <a:t> a </a:t>
            </a:r>
            <a:r>
              <a:rPr kumimoji="0" lang="ru-RU" altLang="ru-RU" sz="1400" b="1" i="0" u="none" strike="noStrike" cap="none" normalizeH="0" baseline="0" dirty="0" err="1" smtClean="0">
                <a:ln>
                  <a:noFill/>
                </a:ln>
                <a:solidFill>
                  <a:srgbClr val="212121"/>
                </a:solidFill>
                <a:effectLst/>
                <a:latin typeface="Merriweather"/>
              </a:rPr>
              <a:t>Chemically</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Synthesized</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Genome</a:t>
            </a:r>
            <a:r>
              <a:rPr lang="en-US" altLang="ru-RU" sz="1400" b="1" dirty="0" smtClean="0">
                <a:solidFill>
                  <a:srgbClr val="212121"/>
                </a:solidFill>
                <a:latin typeface="Merriweather"/>
              </a:rPr>
              <a:t>. Science, </a:t>
            </a:r>
            <a:r>
              <a:rPr lang="ru-RU" altLang="ru-RU" sz="1400" dirty="0">
                <a:solidFill>
                  <a:srgbClr val="0071BC"/>
                </a:solidFill>
                <a:latin typeface="BlinkMacSystemFont"/>
              </a:rPr>
              <a:t> </a:t>
            </a:r>
            <a:r>
              <a:rPr lang="ru-RU" altLang="ru-RU" sz="1400" dirty="0" smtClean="0">
                <a:solidFill>
                  <a:srgbClr val="212121"/>
                </a:solidFill>
                <a:latin typeface="BlinkMacSystemFont"/>
              </a:rPr>
              <a:t>329(5987</a:t>
            </a:r>
            <a:r>
              <a:rPr lang="ru-RU" altLang="ru-RU" sz="1400" dirty="0">
                <a:solidFill>
                  <a:srgbClr val="212121"/>
                </a:solidFill>
                <a:latin typeface="BlinkMacSystemFont"/>
              </a:rPr>
              <a:t>):</a:t>
            </a:r>
            <a:r>
              <a:rPr lang="ru-RU" altLang="ru-RU" sz="1400" dirty="0" smtClean="0">
                <a:solidFill>
                  <a:srgbClr val="212121"/>
                </a:solidFill>
                <a:latin typeface="BlinkMacSystemFont"/>
              </a:rPr>
              <a:t>52-6</a:t>
            </a:r>
            <a:r>
              <a:rPr lang="en-US" altLang="ru-RU" sz="1400" dirty="0" smtClean="0">
                <a:solidFill>
                  <a:srgbClr val="212121"/>
                </a:solidFill>
                <a:latin typeface="BlinkMacSystemFont"/>
              </a:rPr>
              <a:t>,</a:t>
            </a:r>
            <a:r>
              <a:rPr lang="ru-RU" altLang="ru-RU" sz="1400" dirty="0" smtClean="0">
                <a:solidFill>
                  <a:srgbClr val="212121"/>
                </a:solidFill>
                <a:latin typeface="BlinkMacSystemFont"/>
              </a:rPr>
              <a:t> </a:t>
            </a:r>
            <a:r>
              <a:rPr lang="ru-RU" altLang="ru-RU" sz="1400" b="1" dirty="0" smtClean="0">
                <a:solidFill>
                  <a:srgbClr val="212121"/>
                </a:solidFill>
                <a:latin typeface="BlinkMacSystemFont"/>
              </a:rPr>
              <a:t>2010</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8799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73" y="0"/>
            <a:ext cx="8693280" cy="921720"/>
          </a:xfrm>
        </p:spPr>
        <p:txBody>
          <a:bodyPr>
            <a:normAutofit fontScale="90000"/>
          </a:bodyPr>
          <a:lstStyle/>
          <a:p>
            <a:r>
              <a:rPr lang="ru-RU" sz="4000" dirty="0" smtClean="0"/>
              <a:t>Что не прописано в центральной догме</a:t>
            </a:r>
            <a:endParaRPr lang="ru-RU" sz="4000" dirty="0"/>
          </a:p>
        </p:txBody>
      </p:sp>
      <p:sp>
        <p:nvSpPr>
          <p:cNvPr id="3" name="Содержимое 2"/>
          <p:cNvSpPr>
            <a:spLocks noGrp="1"/>
          </p:cNvSpPr>
          <p:nvPr>
            <p:ph idx="4294967295"/>
          </p:nvPr>
        </p:nvSpPr>
        <p:spPr>
          <a:xfrm>
            <a:off x="251561" y="620821"/>
            <a:ext cx="9627782" cy="3735091"/>
          </a:xfrm>
          <a:prstGeom prst="rect">
            <a:avLst/>
          </a:prstGeom>
        </p:spPr>
        <p:txBody>
          <a:bodyPr>
            <a:normAutofit lnSpcReduction="10000"/>
          </a:bodyPr>
          <a:lstStyle/>
          <a:p>
            <a:endParaRPr lang="ru-RU" i="1" dirty="0"/>
          </a:p>
          <a:p>
            <a:r>
              <a:rPr lang="ru-RU" dirty="0" smtClean="0"/>
              <a:t>В центральной догме  дана схема передачи информации. </a:t>
            </a:r>
            <a:br>
              <a:rPr lang="ru-RU" dirty="0" smtClean="0"/>
            </a:br>
            <a:r>
              <a:rPr lang="ru-RU" dirty="0" smtClean="0"/>
              <a:t/>
            </a:r>
            <a:br>
              <a:rPr lang="ru-RU" dirty="0" smtClean="0"/>
            </a:br>
            <a:r>
              <a:rPr lang="ru-RU" dirty="0" smtClean="0"/>
              <a:t>Но кто получатель?  Кто может прочесть и использовать эту информацию?</a:t>
            </a:r>
          </a:p>
          <a:p>
            <a:endParaRPr lang="ru-RU" dirty="0"/>
          </a:p>
          <a:p>
            <a:r>
              <a:rPr lang="ru-RU" dirty="0" smtClean="0"/>
              <a:t>Эволюция приводит к постоянному изменению последовательностей ДНК, значит, и РНК, и белков, и СИГНАЛОВ.</a:t>
            </a:r>
          </a:p>
          <a:p>
            <a:endParaRPr lang="ru-RU" dirty="0"/>
          </a:p>
          <a:p>
            <a:r>
              <a:rPr lang="ru-RU" dirty="0" smtClean="0"/>
              <a:t>Как и языки народов, языки клеток разных видов, удаляются настолько, что клетки одного биологического вида перестают понимать язык клеток другого вида. Рак – то же про это.</a:t>
            </a:r>
          </a:p>
          <a:p>
            <a:endParaRPr lang="ru-RU" dirty="0" smtClean="0"/>
          </a:p>
          <a:p>
            <a:r>
              <a:rPr lang="ru-RU" dirty="0" smtClean="0"/>
              <a:t>Переводчиков и билингв нет, кроме, разве что, вирусы. </a:t>
            </a:r>
          </a:p>
          <a:p>
            <a:r>
              <a:rPr lang="ru-RU" dirty="0" smtClean="0"/>
              <a:t>ПРОБЛЕМА ЯЗЫКА!</a:t>
            </a:r>
            <a:endParaRPr lang="ru-RU" i="1"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46</a:t>
            </a:fld>
            <a:endParaRPr lang="ru-RU" dirty="0"/>
          </a:p>
        </p:txBody>
      </p:sp>
      <p:pic>
        <p:nvPicPr>
          <p:cNvPr id="6" name="Рисунок 5"/>
          <p:cNvPicPr>
            <a:picLocks noChangeAspect="1"/>
          </p:cNvPicPr>
          <p:nvPr/>
        </p:nvPicPr>
        <p:blipFill rotWithShape="1">
          <a:blip r:embed="rId2" cstate="print"/>
          <a:srcRect l="8364" t="10386" r="1669" b="9266"/>
          <a:stretch/>
        </p:blipFill>
        <p:spPr>
          <a:xfrm>
            <a:off x="4685762" y="4721866"/>
            <a:ext cx="5076912" cy="2270707"/>
          </a:xfrm>
          <a:prstGeom prst="rect">
            <a:avLst/>
          </a:prstGeom>
        </p:spPr>
      </p:pic>
      <p:sp>
        <p:nvSpPr>
          <p:cNvPr id="7" name="TextBox 6"/>
          <p:cNvSpPr txBox="1"/>
          <p:nvPr/>
        </p:nvSpPr>
        <p:spPr>
          <a:xfrm>
            <a:off x="265298" y="4432722"/>
            <a:ext cx="3983763" cy="2862322"/>
          </a:xfrm>
          <a:prstGeom prst="rect">
            <a:avLst/>
          </a:prstGeom>
          <a:noFill/>
        </p:spPr>
        <p:txBody>
          <a:bodyPr wrap="square" rtlCol="0">
            <a:spAutoFit/>
          </a:bodyPr>
          <a:lstStyle/>
          <a:p>
            <a:r>
              <a:rPr lang="ru-RU" b="1" dirty="0" smtClean="0">
                <a:solidFill>
                  <a:srgbClr val="C00000"/>
                </a:solidFill>
              </a:rPr>
              <a:t>ПРИНЦИП: что консервативно,</a:t>
            </a:r>
          </a:p>
          <a:p>
            <a:r>
              <a:rPr lang="ru-RU" b="1" dirty="0">
                <a:solidFill>
                  <a:srgbClr val="C00000"/>
                </a:solidFill>
              </a:rPr>
              <a:t>т</a:t>
            </a:r>
            <a:r>
              <a:rPr lang="ru-RU" b="1" dirty="0" smtClean="0">
                <a:solidFill>
                  <a:srgbClr val="C00000"/>
                </a:solidFill>
              </a:rPr>
              <a:t>о важно.</a:t>
            </a:r>
          </a:p>
          <a:p>
            <a:r>
              <a:rPr lang="ru-RU" dirty="0" smtClean="0"/>
              <a:t>     Слова «Спутник» и  «</a:t>
            </a:r>
            <a:r>
              <a:rPr lang="en-US" dirty="0" smtClean="0"/>
              <a:t>iPhon</a:t>
            </a:r>
            <a:r>
              <a:rPr lang="en-US" dirty="0"/>
              <a:t>e</a:t>
            </a:r>
            <a:r>
              <a:rPr lang="ru-RU" dirty="0" smtClean="0"/>
              <a:t>» одинаковы во всех языках. </a:t>
            </a:r>
            <a:br>
              <a:rPr lang="ru-RU" dirty="0" smtClean="0"/>
            </a:br>
            <a:r>
              <a:rPr lang="ru-RU" dirty="0" smtClean="0"/>
              <a:t>     Так и в последовательностях ДНК, белков, РНК и сигналов</a:t>
            </a:r>
          </a:p>
          <a:p>
            <a:endParaRPr lang="ru-RU" dirty="0"/>
          </a:p>
          <a:p>
            <a:r>
              <a:rPr lang="ru-RU" b="1" dirty="0" smtClean="0">
                <a:solidFill>
                  <a:srgbClr val="C00000"/>
                </a:solidFill>
              </a:rPr>
              <a:t>Вопрос: последовательности каких генов самые консервативные?</a:t>
            </a:r>
            <a:endParaRPr lang="ru-RU" b="1" dirty="0">
              <a:solidFill>
                <a:srgbClr val="C00000"/>
              </a:solidFill>
            </a:endParaRPr>
          </a:p>
        </p:txBody>
      </p:sp>
    </p:spTree>
    <p:extLst>
      <p:ext uri="{BB962C8B-B14F-4D97-AF65-F5344CB8AC3E}">
        <p14:creationId xmlns:p14="http://schemas.microsoft.com/office/powerpoint/2010/main" val="32483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643" y="338962"/>
            <a:ext cx="4868292" cy="637310"/>
          </a:xfrm>
        </p:spPr>
        <p:txBody>
          <a:bodyPr/>
          <a:lstStyle/>
          <a:p>
            <a:r>
              <a:rPr lang="ru-RU" sz="4000" dirty="0" smtClean="0"/>
              <a:t>Торжество науки! </a:t>
            </a:r>
            <a:endParaRPr lang="ru-RU" sz="4000" dirty="0"/>
          </a:p>
        </p:txBody>
      </p:sp>
      <p:sp>
        <p:nvSpPr>
          <p:cNvPr id="3" name="Номер слайда 2"/>
          <p:cNvSpPr>
            <a:spLocks noGrp="1"/>
          </p:cNvSpPr>
          <p:nvPr>
            <p:ph type="sldNum" sz="quarter" idx="4294967295"/>
          </p:nvPr>
        </p:nvSpPr>
        <p:spPr>
          <a:xfrm>
            <a:off x="7224218" y="7018113"/>
            <a:ext cx="2351899" cy="402483"/>
          </a:xfrm>
          <a:prstGeom prst="rect">
            <a:avLst/>
          </a:prstGeom>
        </p:spPr>
        <p:txBody>
          <a:bodyPr/>
          <a:lstStyle/>
          <a:p>
            <a:fld id="{51B0424B-BA00-4C1D-946A-CCF19F3E8C64}" type="slidenum">
              <a:rPr lang="ru-RU" smtClean="0"/>
              <a:pPr/>
              <a:t>47</a:t>
            </a:fld>
            <a:endParaRPr lang="ru-RU"/>
          </a:p>
        </p:txBody>
      </p:sp>
      <p:sp>
        <p:nvSpPr>
          <p:cNvPr id="5" name="Заголовок 1"/>
          <p:cNvSpPr txBox="1">
            <a:spLocks/>
          </p:cNvSpPr>
          <p:nvPr/>
        </p:nvSpPr>
        <p:spPr>
          <a:xfrm>
            <a:off x="278092" y="4125482"/>
            <a:ext cx="9370819" cy="2227490"/>
          </a:xfrm>
          <a:prstGeom prst="rect">
            <a:avLst/>
          </a:prstGeom>
        </p:spPr>
        <p:txBody>
          <a:bodyPr vert="horz" lIns="100796" tIns="50398" rIns="100796" bIns="5039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t>“</a:t>
            </a:r>
            <a:r>
              <a:rPr lang="en-US" sz="2400" b="1" dirty="0"/>
              <a:t>To my mind Craig has somewhat overplayed the importance of this</a:t>
            </a:r>
            <a:r>
              <a:rPr lang="en-US" sz="2400" dirty="0"/>
              <a:t>,” said David Baltimore, a leading geneticist at Caltech. </a:t>
            </a:r>
            <a:r>
              <a:rPr lang="en-US" sz="1400" dirty="0"/>
              <a:t>Dr. Baltimore described the result as “a technical tour de force” but not breakthrough science, but just a matter of scale....</a:t>
            </a:r>
            <a:r>
              <a:rPr lang="en-US" sz="2400" dirty="0"/>
              <a:t> “</a:t>
            </a:r>
            <a:r>
              <a:rPr lang="en-US" sz="2400" b="1" dirty="0"/>
              <a:t>He has not created life, only mimicked it</a:t>
            </a:r>
            <a:r>
              <a:rPr lang="en-US" sz="2400" dirty="0" smtClean="0"/>
              <a:t>,”</a:t>
            </a:r>
            <a:r>
              <a:rPr lang="ru-RU" sz="2400" dirty="0" smtClean="0"/>
              <a:t> </a:t>
            </a:r>
            <a:r>
              <a:rPr lang="en-US" sz="2400" dirty="0" smtClean="0"/>
              <a:t> </a:t>
            </a:r>
            <a:r>
              <a:rPr lang="en-US" sz="2400" dirty="0"/>
              <a:t>Dr. Baltimore said</a:t>
            </a:r>
            <a:endParaRPr lang="ru-RU" sz="2400" dirty="0"/>
          </a:p>
        </p:txBody>
      </p:sp>
      <p:pic>
        <p:nvPicPr>
          <p:cNvPr id="6" name="Picture 2" descr="Картинки по запросу Craig venter"/>
          <p:cNvPicPr>
            <a:picLocks noChangeAspect="1" noChangeArrowheads="1"/>
          </p:cNvPicPr>
          <p:nvPr/>
        </p:nvPicPr>
        <p:blipFill>
          <a:blip r:embed="rId2" cstate="print"/>
          <a:srcRect/>
          <a:stretch>
            <a:fillRect/>
          </a:stretch>
        </p:blipFill>
        <p:spPr bwMode="auto">
          <a:xfrm>
            <a:off x="5323760" y="215992"/>
            <a:ext cx="3556372" cy="2761418"/>
          </a:xfrm>
          <a:prstGeom prst="rect">
            <a:avLst/>
          </a:prstGeom>
          <a:noFill/>
        </p:spPr>
      </p:pic>
      <p:sp>
        <p:nvSpPr>
          <p:cNvPr id="7" name="Заголовок 1"/>
          <p:cNvSpPr txBox="1">
            <a:spLocks/>
          </p:cNvSpPr>
          <p:nvPr/>
        </p:nvSpPr>
        <p:spPr>
          <a:xfrm>
            <a:off x="191643" y="1981818"/>
            <a:ext cx="4868292" cy="1845848"/>
          </a:xfrm>
          <a:prstGeom prst="rect">
            <a:avLst/>
          </a:prstGeom>
        </p:spPr>
        <p:txBody>
          <a:bodyPr lIns="0" tIns="0" rIns="0" bIns="0" anchor="ctr"/>
          <a:lstStyle/>
          <a:p>
            <a:r>
              <a:rPr lang="ru-RU" sz="4000" kern="0" dirty="0" smtClean="0">
                <a:solidFill>
                  <a:sysClr val="windowText" lastClr="000000"/>
                </a:solidFill>
              </a:rPr>
              <a:t>Торжество науки?</a:t>
            </a:r>
            <a:endParaRPr lang="en-US" sz="4000" kern="0" dirty="0" smtClean="0">
              <a:solidFill>
                <a:sysClr val="windowText" lastClr="000000"/>
              </a:solidFill>
            </a:endParaRPr>
          </a:p>
          <a:p>
            <a:r>
              <a:rPr lang="ru-RU" sz="4000" kern="0" dirty="0" smtClean="0">
                <a:solidFill>
                  <a:sysClr val="windowText" lastClr="000000"/>
                </a:solidFill>
              </a:rPr>
              <a:t> </a:t>
            </a:r>
            <a:r>
              <a:rPr lang="ru-RU" sz="2400" dirty="0"/>
              <a:t>Биологи не были потрясены: они </a:t>
            </a:r>
            <a:r>
              <a:rPr lang="ru-RU" sz="2400" u="sng" dirty="0"/>
              <a:t>знали Центральную Догму</a:t>
            </a:r>
            <a:endParaRPr lang="ru-RU" sz="2400" dirty="0"/>
          </a:p>
          <a:p>
            <a:endParaRPr lang="ru-RU" sz="2400" kern="0" dirty="0">
              <a:solidFill>
                <a:sysClr val="windowText" lastClr="000000"/>
              </a:solidFill>
            </a:endParaRPr>
          </a:p>
        </p:txBody>
      </p:sp>
    </p:spTree>
    <p:extLst>
      <p:ext uri="{BB962C8B-B14F-4D97-AF65-F5344CB8AC3E}">
        <p14:creationId xmlns:p14="http://schemas.microsoft.com/office/powerpoint/2010/main" val="22742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000" y="169767"/>
            <a:ext cx="8693280" cy="497342"/>
          </a:xfrm>
        </p:spPr>
        <p:txBody>
          <a:bodyPr/>
          <a:lstStyle/>
          <a:p>
            <a:r>
              <a:rPr lang="ru-RU" dirty="0" smtClean="0"/>
              <a:t>НАУЧНАЯ  КРИТИКА</a:t>
            </a:r>
            <a:endParaRPr lang="ru-RU" dirty="0"/>
          </a:p>
        </p:txBody>
      </p:sp>
      <p:sp>
        <p:nvSpPr>
          <p:cNvPr id="3" name="Прямоугольник 2"/>
          <p:cNvSpPr/>
          <p:nvPr/>
        </p:nvSpPr>
        <p:spPr>
          <a:xfrm>
            <a:off x="239687" y="878767"/>
            <a:ext cx="5261485" cy="369332"/>
          </a:xfrm>
          <a:prstGeom prst="rect">
            <a:avLst/>
          </a:prstGeom>
        </p:spPr>
        <p:txBody>
          <a:bodyPr wrap="square">
            <a:spAutoFit/>
          </a:bodyPr>
          <a:lstStyle/>
          <a:p>
            <a:r>
              <a:rPr lang="en-US" cap="all" dirty="0">
                <a:solidFill>
                  <a:srgbClr val="213368"/>
                </a:solidFill>
                <a:latin typeface="DINNextLTPro-Bold"/>
              </a:rPr>
              <a:t>SYNTHIA: PLAYING GOD IN A </a:t>
            </a:r>
            <a:r>
              <a:rPr lang="en-US" cap="all" dirty="0" smtClean="0">
                <a:solidFill>
                  <a:srgbClr val="213368"/>
                </a:solidFill>
                <a:latin typeface="DINNextLTPro-Bold"/>
              </a:rPr>
              <a:t>SANDBOX (2016)</a:t>
            </a:r>
            <a:endParaRPr lang="en-US" b="0" i="0" cap="all" dirty="0">
              <a:solidFill>
                <a:srgbClr val="213368"/>
              </a:solidFill>
              <a:effectLst/>
              <a:latin typeface="DINNextLTPro-Bold"/>
            </a:endParaRPr>
          </a:p>
        </p:txBody>
      </p:sp>
      <p:sp>
        <p:nvSpPr>
          <p:cNvPr id="4" name="Прямоугольник 3"/>
          <p:cNvSpPr/>
          <p:nvPr/>
        </p:nvSpPr>
        <p:spPr>
          <a:xfrm>
            <a:off x="399269" y="5968922"/>
            <a:ext cx="9282087" cy="830997"/>
          </a:xfrm>
          <a:prstGeom prst="rect">
            <a:avLst/>
          </a:prstGeom>
        </p:spPr>
        <p:txBody>
          <a:bodyPr wrap="square">
            <a:spAutoFit/>
          </a:bodyPr>
          <a:lstStyle/>
          <a:p>
            <a:r>
              <a:rPr lang="en-US" sz="2400" b="1" dirty="0">
                <a:solidFill>
                  <a:srgbClr val="C00000"/>
                </a:solidFill>
                <a:latin typeface="DINNextLTPro-Regular"/>
              </a:rPr>
              <a:t>J</a:t>
            </a:r>
            <a:r>
              <a:rPr lang="en-US" sz="2400" b="1" dirty="0" smtClean="0">
                <a:solidFill>
                  <a:srgbClr val="C00000"/>
                </a:solidFill>
                <a:latin typeface="DINNextLTPro-Regular"/>
              </a:rPr>
              <a:t>ust </a:t>
            </a:r>
            <a:r>
              <a:rPr lang="en-US" sz="2400" b="1" dirty="0">
                <a:solidFill>
                  <a:srgbClr val="C00000"/>
                </a:solidFill>
                <a:latin typeface="DINNextLTPro-Regular"/>
              </a:rPr>
              <a:t>as with other emerging areas of science, the technology is often ahead of ethical, policy and regulatory frameworks.</a:t>
            </a:r>
            <a:endParaRPr lang="ru-RU" sz="2400" b="1" dirty="0">
              <a:solidFill>
                <a:srgbClr val="C00000"/>
              </a:solidFill>
            </a:endParaRPr>
          </a:p>
        </p:txBody>
      </p:sp>
      <p:pic>
        <p:nvPicPr>
          <p:cNvPr id="11268" name="Picture 4" descr="https://www.microbiologysociety.org/uploads/assets/derivatives/650x672_highestperformance_/45017357-16ad-4687-a019f48f5cfc6f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512" y="404325"/>
            <a:ext cx="2809768" cy="29048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9687" y="1354663"/>
            <a:ext cx="5038725" cy="1015663"/>
          </a:xfrm>
          <a:prstGeom prst="rect">
            <a:avLst/>
          </a:prstGeom>
        </p:spPr>
        <p:txBody>
          <a:bodyPr>
            <a:spAutoFit/>
          </a:bodyPr>
          <a:lstStyle/>
          <a:p>
            <a:r>
              <a:rPr lang="en-US" sz="1200" dirty="0">
                <a:solidFill>
                  <a:srgbClr val="213368"/>
                </a:solidFill>
                <a:latin typeface="DINNextLTPro-Bold"/>
              </a:rPr>
              <a:t>SARAH M. RICHARDSON</a:t>
            </a:r>
          </a:p>
          <a:p>
            <a:r>
              <a:rPr lang="en-US" sz="1200" dirty="0">
                <a:solidFill>
                  <a:srgbClr val="58595B"/>
                </a:solidFill>
                <a:latin typeface="DINNextLTPro-Regular"/>
              </a:rPr>
              <a:t>Lawrence Berkeley National Laboratory, University of California, CA, USA</a:t>
            </a:r>
            <a:br>
              <a:rPr lang="en-US" sz="1200" dirty="0">
                <a:solidFill>
                  <a:srgbClr val="58595B"/>
                </a:solidFill>
                <a:latin typeface="DINNextLTPro-Regular"/>
              </a:rPr>
            </a:br>
            <a:r>
              <a:rPr lang="en-US" sz="1200" dirty="0" smtClean="0">
                <a:solidFill>
                  <a:srgbClr val="213368"/>
                </a:solidFill>
                <a:latin typeface="DINNextLTPro-Bold"/>
              </a:rPr>
              <a:t>NICOLA </a:t>
            </a:r>
            <a:r>
              <a:rPr lang="en-US" sz="1200" dirty="0">
                <a:solidFill>
                  <a:srgbClr val="213368"/>
                </a:solidFill>
                <a:latin typeface="DINNextLTPro-Bold"/>
              </a:rPr>
              <a:t>J. PATRON</a:t>
            </a:r>
          </a:p>
          <a:p>
            <a:r>
              <a:rPr lang="en-US" sz="1200" dirty="0">
                <a:solidFill>
                  <a:srgbClr val="58595B"/>
                </a:solidFill>
                <a:latin typeface="DINNextLTPro-Regular"/>
              </a:rPr>
              <a:t>The Sainsbury Laboratory, Norwich Research Park, Norfolk, </a:t>
            </a:r>
            <a:r>
              <a:rPr lang="en-US" sz="1200" dirty="0" smtClean="0">
                <a:solidFill>
                  <a:srgbClr val="58595B"/>
                </a:solidFill>
                <a:latin typeface="DINNextLTPro-Regular"/>
              </a:rPr>
              <a:t>UK</a:t>
            </a:r>
            <a:endParaRPr lang="en-US" b="0" i="0" dirty="0">
              <a:solidFill>
                <a:srgbClr val="58595B"/>
              </a:solidFill>
              <a:effectLst/>
              <a:latin typeface="DINNextLTPro-Regular"/>
            </a:endParaRPr>
          </a:p>
        </p:txBody>
      </p:sp>
      <p:sp>
        <p:nvSpPr>
          <p:cNvPr id="6" name="Прямоугольник 5"/>
          <p:cNvSpPr/>
          <p:nvPr/>
        </p:nvSpPr>
        <p:spPr>
          <a:xfrm>
            <a:off x="243542" y="2370326"/>
            <a:ext cx="5038725" cy="461665"/>
          </a:xfrm>
          <a:prstGeom prst="rect">
            <a:avLst/>
          </a:prstGeom>
        </p:spPr>
        <p:txBody>
          <a:bodyPr>
            <a:spAutoFit/>
          </a:bodyPr>
          <a:lstStyle/>
          <a:p>
            <a:r>
              <a:rPr lang="en-US" sz="1200" dirty="0">
                <a:hlinkClick r:id="rId3"/>
              </a:rPr>
              <a:t>https://microbiologysociety.org/publication/past-issues/what-is-life/article/synthia-playing-god-in-a-sandbox-what-is-life.html</a:t>
            </a:r>
            <a:endParaRPr lang="ru-RU" sz="1200" dirty="0"/>
          </a:p>
        </p:txBody>
      </p:sp>
      <p:sp>
        <p:nvSpPr>
          <p:cNvPr id="7" name="Прямоугольник 6"/>
          <p:cNvSpPr/>
          <p:nvPr/>
        </p:nvSpPr>
        <p:spPr>
          <a:xfrm>
            <a:off x="235116" y="3183771"/>
            <a:ext cx="7378331" cy="646331"/>
          </a:xfrm>
          <a:prstGeom prst="rect">
            <a:avLst/>
          </a:prstGeom>
        </p:spPr>
        <p:txBody>
          <a:bodyPr wrap="square">
            <a:spAutoFit/>
          </a:bodyPr>
          <a:lstStyle/>
          <a:p>
            <a:r>
              <a:rPr lang="en-US" dirty="0">
                <a:solidFill>
                  <a:srgbClr val="58595B"/>
                </a:solidFill>
                <a:latin typeface="DINNextLTPro-Regular"/>
              </a:rPr>
              <a:t>At this stage, the genome had been passaged through so many living cells that ‘chemically </a:t>
            </a:r>
            <a:r>
              <a:rPr lang="en-US" dirty="0" err="1">
                <a:solidFill>
                  <a:srgbClr val="58595B"/>
                </a:solidFill>
                <a:latin typeface="DINNextLTPro-Regular"/>
              </a:rPr>
              <a:t>synthesised</a:t>
            </a:r>
            <a:r>
              <a:rPr lang="en-US" dirty="0">
                <a:solidFill>
                  <a:srgbClr val="58595B"/>
                </a:solidFill>
                <a:latin typeface="DINNextLTPro-Regular"/>
              </a:rPr>
              <a:t>’ hardly seems </a:t>
            </a:r>
            <a:r>
              <a:rPr lang="en-US" dirty="0" smtClean="0">
                <a:solidFill>
                  <a:srgbClr val="58595B"/>
                </a:solidFill>
                <a:latin typeface="DINNextLTPro-Regular"/>
              </a:rPr>
              <a:t>applicable.</a:t>
            </a:r>
            <a:endParaRPr lang="ru-RU" dirty="0"/>
          </a:p>
        </p:txBody>
      </p:sp>
      <p:sp>
        <p:nvSpPr>
          <p:cNvPr id="8" name="Прямоугольник 7"/>
          <p:cNvSpPr/>
          <p:nvPr/>
        </p:nvSpPr>
        <p:spPr>
          <a:xfrm>
            <a:off x="193999" y="4098370"/>
            <a:ext cx="9646938" cy="1477328"/>
          </a:xfrm>
          <a:prstGeom prst="rect">
            <a:avLst/>
          </a:prstGeom>
        </p:spPr>
        <p:txBody>
          <a:bodyPr wrap="square">
            <a:spAutoFit/>
          </a:bodyPr>
          <a:lstStyle/>
          <a:p>
            <a:r>
              <a:rPr lang="en-US" dirty="0">
                <a:solidFill>
                  <a:srgbClr val="58595B"/>
                </a:solidFill>
                <a:latin typeface="DINNextLTPro-Regular"/>
              </a:rPr>
              <a:t>The genome is almost entirely the same as the previously sequenced genome of </a:t>
            </a:r>
            <a:r>
              <a:rPr lang="en-US" i="1" dirty="0">
                <a:solidFill>
                  <a:srgbClr val="58595B"/>
                </a:solidFill>
                <a:latin typeface="DINNextLTPro-Regular"/>
              </a:rPr>
              <a:t>M. </a:t>
            </a:r>
            <a:r>
              <a:rPr lang="en-US" i="1" dirty="0" err="1">
                <a:solidFill>
                  <a:srgbClr val="58595B"/>
                </a:solidFill>
                <a:latin typeface="DINNextLTPro-Regular"/>
              </a:rPr>
              <a:t>mycoides</a:t>
            </a:r>
            <a:r>
              <a:rPr lang="en-US" dirty="0">
                <a:solidFill>
                  <a:srgbClr val="58595B"/>
                </a:solidFill>
                <a:latin typeface="DINNextLTPro-Regular"/>
              </a:rPr>
              <a:t> subspecies </a:t>
            </a:r>
            <a:r>
              <a:rPr lang="en-US" i="1" dirty="0" err="1">
                <a:solidFill>
                  <a:srgbClr val="58595B"/>
                </a:solidFill>
                <a:latin typeface="DINNextLTPro-Regular"/>
              </a:rPr>
              <a:t>capri</a:t>
            </a:r>
            <a:r>
              <a:rPr lang="en-US" dirty="0">
                <a:solidFill>
                  <a:srgbClr val="58595B"/>
                </a:solidFill>
                <a:latin typeface="DINNextLTPro-Regular"/>
              </a:rPr>
              <a:t> GM12. The final, synthetic genome differed only by the intentional inclusion of four non-functional ‘watermarks’ and one selectable marker, as well as 29 unintentional variations: 27 DNA single base pair (</a:t>
            </a:r>
            <a:r>
              <a:rPr lang="en-US" dirty="0" err="1">
                <a:solidFill>
                  <a:srgbClr val="58595B"/>
                </a:solidFill>
                <a:latin typeface="DINNextLTPro-Regular"/>
              </a:rPr>
              <a:t>bp</a:t>
            </a:r>
            <a:r>
              <a:rPr lang="en-US" dirty="0">
                <a:solidFill>
                  <a:srgbClr val="58595B"/>
                </a:solidFill>
                <a:latin typeface="DINNextLTPro-Regular"/>
              </a:rPr>
              <a:t>) changes, one 85 </a:t>
            </a:r>
            <a:r>
              <a:rPr lang="en-US" dirty="0" err="1">
                <a:solidFill>
                  <a:srgbClr val="58595B"/>
                </a:solidFill>
                <a:latin typeface="DINNextLTPro-Regular"/>
              </a:rPr>
              <a:t>bp</a:t>
            </a:r>
            <a:r>
              <a:rPr lang="en-US" dirty="0">
                <a:solidFill>
                  <a:srgbClr val="58595B"/>
                </a:solidFill>
                <a:latin typeface="DINNextLTPro-Regular"/>
              </a:rPr>
              <a:t> duplication, and the aforementioned </a:t>
            </a:r>
            <a:r>
              <a:rPr lang="en-US" i="1" dirty="0">
                <a:solidFill>
                  <a:srgbClr val="58595B"/>
                </a:solidFill>
                <a:latin typeface="DINNextLTPro-Regular"/>
              </a:rPr>
              <a:t>E. coli</a:t>
            </a:r>
            <a:r>
              <a:rPr lang="en-US" dirty="0">
                <a:solidFill>
                  <a:srgbClr val="58595B"/>
                </a:solidFill>
                <a:latin typeface="DINNextLTPro-Regular"/>
              </a:rPr>
              <a:t> transposon.</a:t>
            </a:r>
            <a:endParaRPr lang="ru-RU" dirty="0"/>
          </a:p>
        </p:txBody>
      </p:sp>
    </p:spTree>
    <p:extLst>
      <p:ext uri="{BB962C8B-B14F-4D97-AF65-F5344CB8AC3E}">
        <p14:creationId xmlns:p14="http://schemas.microsoft.com/office/powerpoint/2010/main" val="167337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7388" y="1884364"/>
            <a:ext cx="8694737" cy="2202714"/>
          </a:xfrm>
        </p:spPr>
        <p:txBody>
          <a:bodyPr/>
          <a:lstStyle/>
          <a:p>
            <a:pPr algn="ctr"/>
            <a:r>
              <a:rPr lang="ru-RU" dirty="0" smtClean="0"/>
              <a:t>6</a:t>
            </a:r>
            <a:r>
              <a:rPr lang="en-US" dirty="0" smtClean="0"/>
              <a:t>. </a:t>
            </a:r>
            <a:r>
              <a:rPr lang="ru-RU" dirty="0" smtClean="0"/>
              <a:t>Минимальный геном (</a:t>
            </a:r>
            <a:r>
              <a:rPr lang="ru-RU" dirty="0" err="1" smtClean="0"/>
              <a:t>Вентер</a:t>
            </a:r>
            <a:r>
              <a:rPr lang="ru-RU" dirty="0" smtClean="0"/>
              <a:t>)</a:t>
            </a:r>
            <a:endParaRPr lang="ru-RU" dirty="0"/>
          </a:p>
        </p:txBody>
      </p:sp>
      <p:sp>
        <p:nvSpPr>
          <p:cNvPr id="5" name="Текст 4"/>
          <p:cNvSpPr>
            <a:spLocks noGrp="1"/>
          </p:cNvSpPr>
          <p:nvPr>
            <p:ph type="body" idx="1"/>
          </p:nvPr>
        </p:nvSpPr>
        <p:spPr>
          <a:xfrm>
            <a:off x="692944" y="4432722"/>
            <a:ext cx="8694737" cy="871154"/>
          </a:xfrm>
        </p:spPr>
        <p:txBody>
          <a:bodyPr/>
          <a:lstStyle/>
          <a:p>
            <a:pPr algn="ctr"/>
            <a:r>
              <a:rPr lang="ru-RU" dirty="0" smtClean="0"/>
              <a:t>Всё ли известно молекулярным биологам?</a:t>
            </a:r>
            <a:endParaRPr lang="ru-RU" dirty="0"/>
          </a:p>
        </p:txBody>
      </p:sp>
    </p:spTree>
    <p:extLst>
      <p:ext uri="{BB962C8B-B14F-4D97-AF65-F5344CB8AC3E}">
        <p14:creationId xmlns:p14="http://schemas.microsoft.com/office/powerpoint/2010/main" val="197239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187" y="0"/>
            <a:ext cx="9289776" cy="1016027"/>
          </a:xfrm>
        </p:spPr>
        <p:txBody>
          <a:bodyPr>
            <a:noAutofit/>
          </a:bodyPr>
          <a:lstStyle/>
          <a:p>
            <a:r>
              <a:rPr lang="ru-RU" sz="4409" dirty="0" smtClean="0"/>
              <a:t>Информация в геноме</a:t>
            </a:r>
            <a:endParaRPr lang="ru-RU" sz="2205" dirty="0"/>
          </a:p>
        </p:txBody>
      </p:sp>
      <p:sp>
        <p:nvSpPr>
          <p:cNvPr id="4" name="Объект 3"/>
          <p:cNvSpPr>
            <a:spLocks noGrp="1"/>
          </p:cNvSpPr>
          <p:nvPr>
            <p:ph idx="1"/>
          </p:nvPr>
        </p:nvSpPr>
        <p:spPr>
          <a:xfrm>
            <a:off x="319102" y="815685"/>
            <a:ext cx="9271234" cy="1554655"/>
          </a:xfrm>
        </p:spPr>
        <p:txBody>
          <a:bodyPr>
            <a:noAutofit/>
          </a:bodyPr>
          <a:lstStyle/>
          <a:p>
            <a:r>
              <a:rPr lang="ru-RU" b="1" dirty="0" smtClean="0"/>
              <a:t>Гены белков </a:t>
            </a:r>
            <a:r>
              <a:rPr lang="ru-RU" dirty="0" smtClean="0"/>
              <a:t>– участки ДНК, кодирующие химическую формулу без модификаций (=аминокислотную последовательность)  белка.</a:t>
            </a:r>
          </a:p>
          <a:p>
            <a:pPr marL="0" indent="0">
              <a:buNone/>
            </a:pPr>
            <a:r>
              <a:rPr lang="ru-RU" sz="3086" dirty="0"/>
              <a:t/>
            </a:r>
            <a:br>
              <a:rPr lang="ru-RU" sz="3086" dirty="0"/>
            </a:br>
            <a:r>
              <a:rPr lang="ru-RU" sz="4409" dirty="0"/>
              <a:t/>
            </a:r>
            <a:br>
              <a:rPr lang="ru-RU" sz="4409" dirty="0"/>
            </a:br>
            <a:endParaRPr lang="ru-RU" sz="4409"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a:t>
            </a:fld>
            <a:endParaRPr lang="ru-RU" dirty="0"/>
          </a:p>
        </p:txBody>
      </p:sp>
      <p:sp>
        <p:nvSpPr>
          <p:cNvPr id="5" name="Прямоугольник 4"/>
          <p:cNvSpPr/>
          <p:nvPr/>
        </p:nvSpPr>
        <p:spPr>
          <a:xfrm>
            <a:off x="432187" y="2198641"/>
            <a:ext cx="9524440" cy="830997"/>
          </a:xfrm>
          <a:prstGeom prst="rect">
            <a:avLst/>
          </a:prstGeom>
        </p:spPr>
        <p:txBody>
          <a:bodyPr wrap="square">
            <a:spAutoFit/>
          </a:bodyPr>
          <a:lstStyle/>
          <a:p>
            <a:r>
              <a:rPr lang="ru-RU" sz="2400" i="1" dirty="0" smtClean="0">
                <a:solidFill>
                  <a:srgbClr val="202124"/>
                </a:solidFill>
                <a:latin typeface="Google Sans"/>
              </a:rPr>
              <a:t>По  Ф</a:t>
            </a:r>
            <a:r>
              <a:rPr lang="en-US" sz="2400" i="1" dirty="0" smtClean="0">
                <a:solidFill>
                  <a:srgbClr val="202124"/>
                </a:solidFill>
                <a:latin typeface="Google Sans"/>
              </a:rPr>
              <a:t>.</a:t>
            </a:r>
            <a:r>
              <a:rPr lang="ru-RU" sz="2400" i="1" dirty="0" smtClean="0">
                <a:solidFill>
                  <a:srgbClr val="202124"/>
                </a:solidFill>
                <a:latin typeface="Google Sans"/>
              </a:rPr>
              <a:t> Энгельсу: </a:t>
            </a:r>
            <a:br>
              <a:rPr lang="ru-RU" sz="2400" i="1" dirty="0" smtClean="0">
                <a:solidFill>
                  <a:srgbClr val="202124"/>
                </a:solidFill>
                <a:latin typeface="Google Sans"/>
              </a:rPr>
            </a:br>
            <a:r>
              <a:rPr lang="ru-RU" sz="2400" i="1" dirty="0" smtClean="0">
                <a:solidFill>
                  <a:srgbClr val="202124"/>
                </a:solidFill>
                <a:latin typeface="Google Sans"/>
              </a:rPr>
              <a:t>«</a:t>
            </a:r>
            <a:r>
              <a:rPr lang="ru-RU" sz="2400" i="1" dirty="0">
                <a:solidFill>
                  <a:srgbClr val="040C28"/>
                </a:solidFill>
                <a:latin typeface="Google Sans"/>
              </a:rPr>
              <a:t>Жизнь</a:t>
            </a:r>
            <a:r>
              <a:rPr lang="ru-RU" sz="2400" i="1" dirty="0">
                <a:solidFill>
                  <a:srgbClr val="202124"/>
                </a:solidFill>
                <a:latin typeface="Google Sans"/>
              </a:rPr>
              <a:t> есть способ </a:t>
            </a:r>
            <a:r>
              <a:rPr lang="ru-RU" sz="2400" i="1" dirty="0">
                <a:solidFill>
                  <a:srgbClr val="040C28"/>
                </a:solidFill>
                <a:latin typeface="Google Sans"/>
              </a:rPr>
              <a:t>существования</a:t>
            </a:r>
            <a:r>
              <a:rPr lang="ru-RU" sz="2400" i="1" dirty="0">
                <a:solidFill>
                  <a:srgbClr val="202124"/>
                </a:solidFill>
                <a:latin typeface="Google Sans"/>
              </a:rPr>
              <a:t> белковых </a:t>
            </a:r>
            <a:r>
              <a:rPr lang="ru-RU" sz="2400" i="1" dirty="0" smtClean="0">
                <a:solidFill>
                  <a:srgbClr val="202124"/>
                </a:solidFill>
                <a:latin typeface="Google Sans"/>
              </a:rPr>
              <a:t>тел»</a:t>
            </a:r>
            <a:endParaRPr lang="ru-RU" sz="2400" i="1" dirty="0"/>
          </a:p>
        </p:txBody>
      </p:sp>
    </p:spTree>
    <p:extLst>
      <p:ext uri="{BB962C8B-B14F-4D97-AF65-F5344CB8AC3E}">
        <p14:creationId xmlns:p14="http://schemas.microsoft.com/office/powerpoint/2010/main" val="234318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3308" y="131362"/>
            <a:ext cx="9294010" cy="1460500"/>
          </a:xfrm>
        </p:spPr>
        <p:txBody>
          <a:bodyPr>
            <a:normAutofit fontScale="90000"/>
          </a:bodyPr>
          <a:lstStyle/>
          <a:p>
            <a:r>
              <a:rPr lang="ru-RU" dirty="0" err="1" smtClean="0"/>
              <a:t>Вентер</a:t>
            </a:r>
            <a:r>
              <a:rPr lang="ru-RU" dirty="0" smtClean="0"/>
              <a:t> созда</a:t>
            </a:r>
            <a:r>
              <a:rPr lang="ru-RU" dirty="0"/>
              <a:t>л</a:t>
            </a:r>
            <a:r>
              <a:rPr lang="ru-RU" dirty="0" smtClean="0"/>
              <a:t> из своей </a:t>
            </a:r>
            <a:r>
              <a:rPr lang="en-US" dirty="0" err="1" smtClean="0"/>
              <a:t>Synthia</a:t>
            </a:r>
            <a:r>
              <a:rPr lang="en-US" dirty="0" smtClean="0"/>
              <a:t> </a:t>
            </a:r>
            <a:r>
              <a:rPr lang="ru-RU" dirty="0" smtClean="0"/>
              <a:t>бактерию с минимально возможным геномом </a:t>
            </a:r>
            <a:br>
              <a:rPr lang="ru-RU" dirty="0" smtClean="0"/>
            </a:br>
            <a:r>
              <a:rPr lang="ru-RU" sz="2700" dirty="0" smtClean="0"/>
              <a:t>(среди </a:t>
            </a:r>
            <a:r>
              <a:rPr lang="ru-RU" sz="2700" b="1" dirty="0" smtClean="0">
                <a:solidFill>
                  <a:srgbClr val="C00000"/>
                </a:solidFill>
              </a:rPr>
              <a:t>свободно живущих бактерий</a:t>
            </a:r>
            <a:r>
              <a:rPr lang="ru-RU" sz="2700" dirty="0" smtClean="0"/>
              <a:t>)</a:t>
            </a:r>
            <a:endParaRPr lang="ru-RU" dirty="0"/>
          </a:p>
        </p:txBody>
      </p:sp>
      <p:sp>
        <p:nvSpPr>
          <p:cNvPr id="2" name="Номер слайда 1"/>
          <p:cNvSpPr>
            <a:spLocks noGrp="1"/>
          </p:cNvSpPr>
          <p:nvPr>
            <p:ph type="sldNum" sz="quarter" idx="12"/>
          </p:nvPr>
        </p:nvSpPr>
        <p:spPr/>
        <p:txBody>
          <a:bodyPr/>
          <a:lstStyle/>
          <a:p>
            <a:fld id="{8DEEC8EE-03FA-42FE-992C-F282326656FA}" type="slidenum">
              <a:rPr lang="en-US" sz="1400" smtClean="0"/>
              <a:t>50</a:t>
            </a:fld>
            <a:endParaRPr lang="en-US" sz="1400"/>
          </a:p>
        </p:txBody>
      </p:sp>
      <p:graphicFrame>
        <p:nvGraphicFramePr>
          <p:cNvPr id="21" name="Таблица 20"/>
          <p:cNvGraphicFramePr>
            <a:graphicFrameLocks noGrp="1"/>
          </p:cNvGraphicFramePr>
          <p:nvPr>
            <p:extLst>
              <p:ext uri="{D42A27DB-BD31-4B8C-83A1-F6EECF244321}">
                <p14:modId xmlns:p14="http://schemas.microsoft.com/office/powerpoint/2010/main" val="2968726115"/>
              </p:ext>
            </p:extLst>
          </p:nvPr>
        </p:nvGraphicFramePr>
        <p:xfrm>
          <a:off x="1411039" y="2048394"/>
          <a:ext cx="7258545" cy="2734628"/>
        </p:xfrm>
        <a:graphic>
          <a:graphicData uri="http://schemas.openxmlformats.org/drawingml/2006/table">
            <a:tbl>
              <a:tblPr firstRow="1" bandRow="1">
                <a:tableStyleId>{2D5ABB26-0587-4C30-8999-92F81FD0307C}</a:tableStyleId>
              </a:tblPr>
              <a:tblGrid>
                <a:gridCol w="1751268"/>
                <a:gridCol w="1751268"/>
                <a:gridCol w="2163694"/>
                <a:gridCol w="1592315"/>
              </a:tblGrid>
              <a:tr h="540068">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Synthia</a:t>
                      </a:r>
                      <a:r>
                        <a:rPr lang="en-US" dirty="0" smtClean="0"/>
                        <a:t> </a:t>
                      </a:r>
                      <a:r>
                        <a:rPr lang="ru-RU" dirty="0" smtClean="0"/>
                        <a:t/>
                      </a:r>
                      <a:br>
                        <a:rPr lang="ru-RU" dirty="0" smtClean="0"/>
                      </a:br>
                      <a:r>
                        <a:rPr lang="en-US" dirty="0" smtClean="0"/>
                        <a:t>(JCVI-syn1.0)</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Mycoplasma</a:t>
                      </a:r>
                    </a:p>
                    <a:p>
                      <a:pPr algn="ctr"/>
                      <a:r>
                        <a:rPr lang="en-US" dirty="0" err="1" smtClean="0"/>
                        <a:t>Genitalium</a:t>
                      </a:r>
                      <a:r>
                        <a:rPr lang="en-US" dirty="0" smtClean="0"/>
                        <a:t>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JCVI-syn3.0</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68">
                <a:tc>
                  <a:txBody>
                    <a:bodyPr/>
                    <a:lstStyle/>
                    <a:p>
                      <a:r>
                        <a:rPr lang="ru-RU" dirty="0" smtClean="0"/>
                        <a:t>Размер генома </a:t>
                      </a:r>
                      <a:r>
                        <a:rPr lang="ru-RU" dirty="0" err="1" smtClean="0"/>
                        <a:t>п.н</a:t>
                      </a:r>
                      <a:r>
                        <a:rPr lang="ru-RU" dirty="0" smtClean="0"/>
                        <a: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1 078 809</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580 076</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531 000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68">
                <a:tc>
                  <a:txBody>
                    <a:bodyPr/>
                    <a:lstStyle/>
                    <a:p>
                      <a:r>
                        <a:rPr lang="ru-RU" dirty="0" smtClean="0"/>
                        <a:t>Число генов</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911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564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473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68">
                <a:tc>
                  <a:txBody>
                    <a:bodyPr/>
                    <a:lstStyle/>
                    <a:p>
                      <a:r>
                        <a:rPr lang="ru-RU" dirty="0" smtClean="0"/>
                        <a:t>Число генов с неизвестной функцией</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91</a:t>
                      </a:r>
                      <a:r>
                        <a:rPr lang="en-US" baseline="0" dirty="0" smtClean="0"/>
                        <a:t> (15.3%)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149</a:t>
                      </a:r>
                      <a:r>
                        <a:rPr lang="en-US" dirty="0" smtClean="0"/>
                        <a:t> (31.5%)</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Прямоугольник 21"/>
          <p:cNvSpPr/>
          <p:nvPr/>
        </p:nvSpPr>
        <p:spPr>
          <a:xfrm>
            <a:off x="951161" y="5431252"/>
            <a:ext cx="8178303" cy="923330"/>
          </a:xfrm>
          <a:prstGeom prst="rect">
            <a:avLst/>
          </a:prstGeom>
        </p:spPr>
        <p:txBody>
          <a:bodyPr wrap="square">
            <a:spAutoFit/>
          </a:bodyPr>
          <a:lstStyle/>
          <a:p>
            <a:r>
              <a:rPr lang="en-US" dirty="0">
                <a:solidFill>
                  <a:srgbClr val="333333"/>
                </a:solidFill>
                <a:latin typeface="arial" panose="020B0604020202020204" pitchFamily="34" charset="0"/>
              </a:rPr>
              <a:t>“This old Richard Feynman quote, ‘what I cannot create, I do not understand’, this principle is now served,” says Martin </a:t>
            </a:r>
            <a:r>
              <a:rPr lang="en-US" dirty="0" err="1">
                <a:solidFill>
                  <a:srgbClr val="333333"/>
                </a:solidFill>
                <a:latin typeface="arial" panose="020B0604020202020204" pitchFamily="34" charset="0"/>
              </a:rPr>
              <a:t>Fussenegger</a:t>
            </a:r>
            <a:r>
              <a:rPr lang="en-US" dirty="0">
                <a:solidFill>
                  <a:srgbClr val="333333"/>
                </a:solidFill>
                <a:latin typeface="arial" panose="020B0604020202020204" pitchFamily="34" charset="0"/>
              </a:rPr>
              <a:t>, a synthetic biologist at the Swiss Federal Institute of Technology (ETH) in Zurich, Switzerland</a:t>
            </a:r>
            <a:endParaRPr lang="ru-RU" dirty="0"/>
          </a:p>
        </p:txBody>
      </p:sp>
    </p:spTree>
    <p:extLst>
      <p:ext uri="{BB962C8B-B14F-4D97-AF65-F5344CB8AC3E}">
        <p14:creationId xmlns:p14="http://schemas.microsoft.com/office/powerpoint/2010/main" val="3570472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2773" y="131362"/>
            <a:ext cx="8693150" cy="765072"/>
          </a:xfrm>
        </p:spPr>
        <p:txBody>
          <a:bodyPr>
            <a:normAutofit/>
          </a:bodyPr>
          <a:lstStyle/>
          <a:p>
            <a:r>
              <a:rPr lang="ru-RU" sz="3600" dirty="0" smtClean="0"/>
              <a:t>Минимальный  бактериальный геном</a:t>
            </a:r>
            <a:endParaRPr lang="ru-RU" sz="3600" dirty="0"/>
          </a:p>
        </p:txBody>
      </p:sp>
      <p:sp>
        <p:nvSpPr>
          <p:cNvPr id="2" name="Номер слайда 1"/>
          <p:cNvSpPr>
            <a:spLocks noGrp="1"/>
          </p:cNvSpPr>
          <p:nvPr>
            <p:ph type="sldNum" sz="quarter" idx="12"/>
          </p:nvPr>
        </p:nvSpPr>
        <p:spPr/>
        <p:txBody>
          <a:bodyPr/>
          <a:lstStyle/>
          <a:p>
            <a:fld id="{8DEEC8EE-03FA-42FE-992C-F282326656FA}" type="slidenum">
              <a:rPr lang="en-US" smtClean="0"/>
              <a:t>51</a:t>
            </a:fld>
            <a:endParaRPr lang="en-US"/>
          </a:p>
        </p:txBody>
      </p:sp>
      <p:sp>
        <p:nvSpPr>
          <p:cNvPr id="4" name="Rectangle 1"/>
          <p:cNvSpPr>
            <a:spLocks noChangeArrowheads="1"/>
          </p:cNvSpPr>
          <p:nvPr/>
        </p:nvSpPr>
        <p:spPr bwMode="auto">
          <a:xfrm>
            <a:off x="1017044" y="4830887"/>
            <a:ext cx="431208"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60807" y="2225840"/>
            <a:ext cx="8756340"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0000"/>
                </a:solidFill>
                <a:effectLst/>
                <a:cs typeface="Courier New" panose="02070309020205020404" pitchFamily="49" charset="0"/>
              </a:rPr>
              <a:t>Candidatus</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Hodgkinia</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cicadicola</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strain</a:t>
            </a:r>
            <a:r>
              <a:rPr kumimoji="0" lang="ru-RU" altLang="ru-RU" sz="2000" b="0" i="0" u="none" strike="noStrike" cap="none" normalizeH="0" baseline="0" dirty="0" smtClean="0">
                <a:ln>
                  <a:noFill/>
                </a:ln>
                <a:solidFill>
                  <a:srgbClr val="000000"/>
                </a:solidFill>
                <a:effectLst/>
                <a:cs typeface="Courier New" panose="02070309020205020404" pitchFamily="49" charset="0"/>
              </a:rPr>
              <a:t> TETCHI4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chromosome</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complete</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genome</a:t>
            </a:r>
            <a:r>
              <a:rPr kumimoji="0" lang="ru-RU" altLang="ru-RU" sz="2000" b="0" i="0" u="none" strike="noStrike" cap="none" normalizeH="0" baseline="0" dirty="0" smtClean="0">
                <a:ln>
                  <a:noFill/>
                </a:ln>
                <a:solidFill>
                  <a:srgbClr val="000000"/>
                </a:solidFill>
                <a:effectLst/>
                <a:cs typeface="Courier New" panose="02070309020205020404" pitchFamily="49" charset="0"/>
              </a:rPr>
              <a:t>.</a:t>
            </a:r>
          </a:p>
          <a:p>
            <a:pPr lvl="0" eaLnBrk="0" fontAlgn="base" hangingPunct="0">
              <a:spcBef>
                <a:spcPct val="0"/>
              </a:spcBef>
              <a:spcAft>
                <a:spcPct val="0"/>
              </a:spcAft>
            </a:pPr>
            <a:r>
              <a:rPr lang="ru-RU" altLang="ru-RU" sz="2000" dirty="0" smtClean="0">
                <a:solidFill>
                  <a:srgbClr val="000000"/>
                </a:solidFill>
                <a:cs typeface="Courier New" panose="02070309020205020404" pitchFamily="49" charset="0"/>
              </a:rPr>
              <a:t>CP025310</a:t>
            </a:r>
          </a:p>
          <a:p>
            <a:pPr lvl="0" eaLnBrk="0" fontAlgn="base" hangingPunct="0">
              <a:spcBef>
                <a:spcPct val="0"/>
              </a:spcBef>
              <a:spcAft>
                <a:spcPct val="0"/>
              </a:spcAft>
            </a:pPr>
            <a:r>
              <a:rPr lang="ru-RU" altLang="ru-RU" sz="2000" b="1" dirty="0" smtClean="0">
                <a:solidFill>
                  <a:srgbClr val="C00000"/>
                </a:solidFill>
                <a:latin typeface="Courier New" panose="02070309020205020404" pitchFamily="49" charset="0"/>
              </a:rPr>
              <a:t>105 760 </a:t>
            </a:r>
            <a:r>
              <a:rPr lang="en-US" altLang="ru-RU" sz="2000" b="1" dirty="0" err="1" smtClean="0">
                <a:solidFill>
                  <a:srgbClr val="C00000"/>
                </a:solidFill>
                <a:latin typeface="Courier New" panose="02070309020205020404" pitchFamily="49" charset="0"/>
              </a:rPr>
              <a:t>bp</a:t>
            </a:r>
            <a:r>
              <a:rPr lang="en-US" altLang="ru-RU" sz="2000" b="1" dirty="0" smtClean="0">
                <a:solidFill>
                  <a:srgbClr val="C00000"/>
                </a:solidFill>
                <a:latin typeface="Courier New" panose="02070309020205020404" pitchFamily="49" charset="0"/>
              </a:rPr>
              <a:t>  114 CDS</a:t>
            </a:r>
            <a:r>
              <a:rPr kumimoji="0" lang="ru-RU" altLang="ru-RU" sz="1400" b="0" i="0" u="none" strike="noStrike" cap="none" normalizeH="0" baseline="0" dirty="0" smtClean="0">
                <a:ln>
                  <a:noFill/>
                </a:ln>
                <a:solidFill>
                  <a:srgbClr val="C00000"/>
                </a:solidFill>
                <a:effectLst/>
              </a:rPr>
              <a:t> </a:t>
            </a:r>
            <a:endParaRPr kumimoji="0" lang="ru-RU" altLang="ru-RU" sz="4800" b="0" i="0" u="none" strike="noStrike" cap="none" normalizeH="0" baseline="0" dirty="0" smtClean="0">
              <a:ln>
                <a:noFill/>
              </a:ln>
              <a:solidFill>
                <a:srgbClr val="C00000"/>
              </a:solidFill>
              <a:effectLst/>
              <a:latin typeface="Arial" panose="020B0604020202020204" pitchFamily="34" charset="0"/>
            </a:endParaRPr>
          </a:p>
        </p:txBody>
      </p:sp>
      <p:sp>
        <p:nvSpPr>
          <p:cNvPr id="6" name="Rectangle 3"/>
          <p:cNvSpPr>
            <a:spLocks noChangeArrowheads="1"/>
          </p:cNvSpPr>
          <p:nvPr/>
        </p:nvSpPr>
        <p:spPr bwMode="auto">
          <a:xfrm>
            <a:off x="0" y="182433"/>
            <a:ext cx="17634" cy="923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294111" y="3506721"/>
            <a:ext cx="4954245" cy="18774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0000"/>
                </a:solidFill>
                <a:effectLst/>
                <a:cs typeface="Courier New" panose="02070309020205020404" pitchFamily="49" charset="0"/>
              </a:rPr>
              <a:t>Lukasik,P</a:t>
            </a:r>
            <a:r>
              <a:rPr kumimoji="0" lang="ru-RU" altLang="ru-RU" sz="2000" b="0" i="0" u="none" strike="noStrike" cap="none" normalizeH="0" baseline="0" dirty="0" smtClean="0">
                <a:ln>
                  <a:noFill/>
                </a:ln>
                <a:solidFill>
                  <a:srgbClr val="000000"/>
                </a:solidFill>
                <a:effectLst/>
                <a:cs typeface="Courier New" panose="02070309020205020404" pitchFamily="49" charset="0"/>
              </a:rPr>
              <a:t>.</a:t>
            </a:r>
            <a:r>
              <a:rPr kumimoji="0" lang="en-US" altLang="ru-RU" sz="2000" b="0" i="0" u="none" strike="noStrike" cap="none" normalizeH="0" baseline="0" dirty="0" smtClean="0">
                <a:ln>
                  <a:noFill/>
                </a:ln>
                <a:solidFill>
                  <a:srgbClr val="000000"/>
                </a:solidFill>
                <a:effectLst/>
                <a:cs typeface="Courier New" panose="02070309020205020404" pitchFamily="49" charset="0"/>
              </a:rPr>
              <a:t> et al.</a:t>
            </a:r>
            <a:r>
              <a:rPr kumimoji="0" lang="ru-RU" altLang="ru-RU" sz="2000" b="0" i="0" u="none" strike="noStrike" cap="none" normalizeH="0" baseline="0" dirty="0" smtClean="0">
                <a:ln>
                  <a:noFill/>
                </a:ln>
                <a:solidFill>
                  <a:srgbClr val="000000"/>
                </a:solidFill>
                <a:effectLst/>
                <a:cs typeface="Courier New" panose="02070309020205020404" pitchFamily="49" charset="0"/>
              </a:rPr>
              <a:t>,</a:t>
            </a:r>
            <a:endParaRPr kumimoji="0" lang="en-US" altLang="ru-RU" sz="2000" b="0" i="0" u="none" strike="noStrike" cap="none" normalizeH="0" baseline="0" dirty="0" smtClean="0">
              <a:ln>
                <a:noFill/>
              </a:ln>
              <a:solidFill>
                <a:srgbClr val="000000"/>
              </a:solidFill>
              <a:effectLst/>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0000"/>
                </a:solidFill>
                <a:effectLst/>
                <a:cs typeface="Courier New" panose="02070309020205020404" pitchFamily="49" charset="0"/>
              </a:rPr>
              <a:t>Multiple</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origins</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of</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interdependent</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en-US" altLang="ru-RU" sz="2000" b="0" i="0" u="none" strike="noStrike" cap="none" normalizeH="0" baseline="0" dirty="0" smtClean="0">
                <a:ln>
                  <a:noFill/>
                </a:ln>
                <a:solidFill>
                  <a:srgbClr val="000000"/>
                </a:solidFill>
                <a:effectLst/>
                <a:cs typeface="Courier New" panose="02070309020205020404" pitchFamily="49" charset="0"/>
              </a:rPr>
              <a:t/>
            </a:r>
            <a:br>
              <a:rPr kumimoji="0" lang="en-US" altLang="ru-RU" sz="2000" b="0" i="0" u="none" strike="noStrike" cap="none" normalizeH="0" baseline="0" dirty="0" smtClean="0">
                <a:ln>
                  <a:noFill/>
                </a:ln>
                <a:solidFill>
                  <a:srgbClr val="000000"/>
                </a:solidFill>
                <a:effectLst/>
                <a:cs typeface="Courier New" panose="02070309020205020404" pitchFamily="49" charset="0"/>
              </a:rPr>
            </a:br>
            <a:r>
              <a:rPr kumimoji="0" lang="ru-RU" altLang="ru-RU" sz="2000" b="0" i="0" u="none" strike="noStrike" cap="none" normalizeH="0" baseline="0" dirty="0" err="1" smtClean="0">
                <a:ln>
                  <a:noFill/>
                </a:ln>
                <a:solidFill>
                  <a:srgbClr val="000000"/>
                </a:solidFill>
                <a:effectLst/>
                <a:cs typeface="Courier New" panose="02070309020205020404" pitchFamily="49" charset="0"/>
              </a:rPr>
              <a:t>endosymbiotic</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complexes</a:t>
            </a:r>
            <a:r>
              <a:rPr kumimoji="0" lang="en-US"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in</a:t>
            </a:r>
            <a:r>
              <a:rPr kumimoji="0" lang="ru-RU" altLang="ru-RU" sz="2000" b="0" i="0" u="none" strike="noStrike" cap="none" normalizeH="0" baseline="0" dirty="0" smtClean="0">
                <a:ln>
                  <a:noFill/>
                </a:ln>
                <a:solidFill>
                  <a:srgbClr val="000000"/>
                </a:solidFill>
                <a:effectLst/>
                <a:cs typeface="Courier New" panose="02070309020205020404" pitchFamily="49" charset="0"/>
              </a:rPr>
              <a:t> a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genus</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of</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cicadas</a:t>
            </a:r>
            <a:r>
              <a:rPr lang="en-US" altLang="ru-RU" sz="2000" dirty="0">
                <a:solidFill>
                  <a:srgbClr val="000000"/>
                </a:solidFill>
                <a:cs typeface="Courier New" panose="02070309020205020404" pitchFamily="49" charset="0"/>
              </a:rPr>
              <a:t>,</a:t>
            </a:r>
            <a:r>
              <a:rPr kumimoji="0" lang="ru-RU" altLang="ru-RU" sz="2000" b="0" i="0" u="none" strike="noStrike" cap="none" normalizeH="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endParaRPr kumimoji="0" lang="en-US" altLang="ru-RU" sz="2000" b="0" i="0" u="none" strike="noStrike" cap="none" normalizeH="0" baseline="0" dirty="0" smtClean="0">
              <a:ln>
                <a:noFill/>
              </a:ln>
              <a:solidFill>
                <a:srgbClr val="000000"/>
              </a:solidFill>
              <a:effectLst/>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rgbClr val="000000"/>
                </a:solidFill>
                <a:effectLst/>
                <a:cs typeface="Courier New" panose="02070309020205020404" pitchFamily="49" charset="0"/>
              </a:rPr>
              <a:t>PNAS, </a:t>
            </a:r>
            <a:r>
              <a:rPr kumimoji="0" lang="ru-RU" altLang="ru-RU" sz="2000" b="0" i="0" u="none" strike="noStrike" cap="none" normalizeH="0" baseline="0" dirty="0" smtClean="0">
                <a:ln>
                  <a:noFill/>
                </a:ln>
                <a:solidFill>
                  <a:srgbClr val="000000"/>
                </a:solidFill>
                <a:effectLst/>
                <a:cs typeface="Courier New" panose="02070309020205020404" pitchFamily="49" charset="0"/>
              </a:rPr>
              <a:t>201</a:t>
            </a:r>
            <a:r>
              <a:rPr kumimoji="0" lang="en-US" altLang="ru-RU" sz="2000" b="0" i="0" u="none" strike="noStrike" cap="none" normalizeH="0" baseline="0" dirty="0" smtClean="0">
                <a:ln>
                  <a:noFill/>
                </a:ln>
                <a:solidFill>
                  <a:srgbClr val="000000"/>
                </a:solidFill>
                <a:effectLst/>
                <a:cs typeface="Courier New" panose="02070309020205020404" pitchFamily="49" charset="0"/>
              </a:rPr>
              <a:t>7</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endParaRPr lang="en-US" altLang="ru-RU" sz="2000" dirty="0">
              <a:solidFill>
                <a:srgbClr val="000000"/>
              </a:solidFill>
              <a:latin typeface="Courier New" panose="02070309020205020404" pitchFamily="49" charset="0"/>
              <a:cs typeface="Courier New" panose="02070309020205020404" pitchFamily="49" charset="0"/>
            </a:endParaRPr>
          </a:p>
          <a:p>
            <a:r>
              <a:rPr lang="en-US" sz="1400" b="1" dirty="0"/>
              <a:t>Geographical origin</a:t>
            </a:r>
          </a:p>
          <a:p>
            <a:pPr latinLnBrk="1"/>
            <a:r>
              <a:rPr lang="en-US" sz="1400" dirty="0"/>
              <a:t>Metropolitan Province, Camino al </a:t>
            </a:r>
            <a:r>
              <a:rPr lang="en-US" sz="1400" dirty="0" err="1"/>
              <a:t>Volcan</a:t>
            </a:r>
            <a:r>
              <a:rPr lang="en-US" sz="1400" dirty="0"/>
              <a:t> 2km W from the village of El </a:t>
            </a:r>
            <a:r>
              <a:rPr lang="en-US" sz="1400" dirty="0" err="1" smtClean="0"/>
              <a:t>Volcan</a:t>
            </a:r>
            <a:endParaRPr kumimoji="0" lang="ru-RU" altLang="ru-RU" sz="4800" b="0" i="0" u="none" strike="noStrike" cap="none" normalizeH="0" baseline="0" dirty="0" smtClean="0">
              <a:ln>
                <a:noFill/>
              </a:ln>
              <a:solidFill>
                <a:schemeClr val="tx1"/>
              </a:solidFill>
              <a:effectLst/>
              <a:latin typeface="Arial" panose="020B0604020202020204" pitchFamily="34" charset="0"/>
            </a:endParaRPr>
          </a:p>
        </p:txBody>
      </p:sp>
      <p:sp>
        <p:nvSpPr>
          <p:cNvPr id="8" name="TextBox 7"/>
          <p:cNvSpPr txBox="1"/>
          <p:nvPr/>
        </p:nvSpPr>
        <p:spPr>
          <a:xfrm>
            <a:off x="546927" y="822652"/>
            <a:ext cx="7028115" cy="923330"/>
          </a:xfrm>
          <a:prstGeom prst="rect">
            <a:avLst/>
          </a:prstGeom>
          <a:noFill/>
        </p:spPr>
        <p:txBody>
          <a:bodyPr wrap="square" rtlCol="0">
            <a:spAutoFit/>
          </a:bodyPr>
          <a:lstStyle/>
          <a:p>
            <a:r>
              <a:rPr lang="ru-RU" dirty="0" smtClean="0"/>
              <a:t>В связи с минимальным бактериальным геномом решил еще раз выполнить задание 6.3 после лекции 1.</a:t>
            </a:r>
            <a:br>
              <a:rPr lang="ru-RU" dirty="0" smtClean="0"/>
            </a:br>
            <a:r>
              <a:rPr lang="ru-RU" dirty="0" smtClean="0"/>
              <a:t>Нашел, ранее мне неизвестный геном.</a:t>
            </a:r>
            <a:endParaRPr lang="ru-RU" dirty="0"/>
          </a:p>
        </p:txBody>
      </p:sp>
      <p:pic>
        <p:nvPicPr>
          <p:cNvPr id="9" name="Picture 2" descr="An external file that holds a picture, illustration, etc.&#10;Object name is pnas.1712321115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199" y="3539261"/>
            <a:ext cx="3797509" cy="203546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75836" y="5538223"/>
            <a:ext cx="9528953" cy="738664"/>
          </a:xfrm>
          <a:prstGeom prst="rect">
            <a:avLst/>
          </a:prstGeom>
        </p:spPr>
        <p:txBody>
          <a:bodyPr wrap="square">
            <a:spAutoFit/>
          </a:bodyPr>
          <a:lstStyle/>
          <a:p>
            <a:r>
              <a:rPr lang="en-US" sz="1400" b="1" dirty="0">
                <a:solidFill>
                  <a:srgbClr val="C00000"/>
                </a:solidFill>
              </a:rPr>
              <a:t>two and six distinct </a:t>
            </a:r>
            <a:r>
              <a:rPr lang="en-US" sz="1400" b="1" dirty="0" err="1" smtClean="0">
                <a:solidFill>
                  <a:srgbClr val="C00000"/>
                </a:solidFill>
              </a:rPr>
              <a:t>Hodgkinia</a:t>
            </a:r>
            <a:r>
              <a:rPr lang="ru-RU" sz="1400" b="1" dirty="0" smtClean="0">
                <a:solidFill>
                  <a:srgbClr val="C00000"/>
                </a:solidFill>
              </a:rPr>
              <a:t> </a:t>
            </a:r>
            <a:r>
              <a:rPr lang="en-US" sz="1400" b="1" dirty="0" smtClean="0">
                <a:solidFill>
                  <a:srgbClr val="C00000"/>
                </a:solidFill>
              </a:rPr>
              <a:t>lineages </a:t>
            </a:r>
            <a:r>
              <a:rPr lang="en-US" sz="1400" b="1" dirty="0">
                <a:solidFill>
                  <a:srgbClr val="C00000"/>
                </a:solidFill>
              </a:rPr>
              <a:t>per host</a:t>
            </a:r>
            <a:r>
              <a:rPr lang="en-US" sz="1400" dirty="0"/>
              <a:t>.</a:t>
            </a:r>
            <a:endParaRPr lang="ru-RU" sz="1400" dirty="0" smtClean="0">
              <a:solidFill>
                <a:srgbClr val="212121"/>
              </a:solidFill>
              <a:latin typeface="BlinkMacSystemFont"/>
            </a:endParaRPr>
          </a:p>
          <a:p>
            <a:r>
              <a:rPr lang="en-US" sz="1400" dirty="0" smtClean="0">
                <a:solidFill>
                  <a:srgbClr val="212121"/>
                </a:solidFill>
                <a:latin typeface="BlinkMacSystemFont"/>
              </a:rPr>
              <a:t>In </a:t>
            </a:r>
            <a:r>
              <a:rPr lang="en-US" sz="1400" dirty="0">
                <a:solidFill>
                  <a:srgbClr val="212121"/>
                </a:solidFill>
                <a:latin typeface="BlinkMacSystemFont"/>
              </a:rPr>
              <a:t>total, </a:t>
            </a:r>
            <a:r>
              <a:rPr lang="en-US" sz="1400" i="1" dirty="0" err="1">
                <a:solidFill>
                  <a:srgbClr val="212121"/>
                </a:solidFill>
                <a:latin typeface="BlinkMacSystemFont"/>
              </a:rPr>
              <a:t>Hodgkinia</a:t>
            </a:r>
            <a:r>
              <a:rPr lang="en-US" sz="1400" dirty="0">
                <a:solidFill>
                  <a:srgbClr val="212121"/>
                </a:solidFill>
                <a:latin typeface="BlinkMacSystemFont"/>
              </a:rPr>
              <a:t> complexes that consist of multiple lineages encode nearly complete sets of genes present on the ancestral single lineage and presumably perform the same functions as symbionts that have not undergone splitting. </a:t>
            </a:r>
            <a:endParaRPr lang="ru-RU" sz="1400" dirty="0"/>
          </a:p>
        </p:txBody>
      </p:sp>
      <p:sp>
        <p:nvSpPr>
          <p:cNvPr id="11" name="TextBox 10"/>
          <p:cNvSpPr txBox="1"/>
          <p:nvPr/>
        </p:nvSpPr>
        <p:spPr>
          <a:xfrm>
            <a:off x="243533" y="6309782"/>
            <a:ext cx="9390888" cy="923330"/>
          </a:xfrm>
          <a:prstGeom prst="rect">
            <a:avLst/>
          </a:prstGeom>
          <a:noFill/>
        </p:spPr>
        <p:txBody>
          <a:bodyPr wrap="square" rtlCol="0">
            <a:spAutoFit/>
          </a:bodyPr>
          <a:lstStyle/>
          <a:p>
            <a:r>
              <a:rPr lang="ru-RU" dirty="0" smtClean="0"/>
              <a:t>Авторы намекают на то, что древний большой геном симбиотической бактерии </a:t>
            </a:r>
            <a:r>
              <a:rPr lang="en-US" dirty="0" err="1" smtClean="0"/>
              <a:t>Hodgkinia</a:t>
            </a:r>
            <a:r>
              <a:rPr lang="en-US" dirty="0" smtClean="0"/>
              <a:t> </a:t>
            </a:r>
            <a:r>
              <a:rPr lang="ru-RU" dirty="0" smtClean="0"/>
              <a:t>у некоторых видов цикад разделился на несколько бактерий с маленьким геномом, в сумме  содержащий все гены, нужные для сосуществования в цикаде. </a:t>
            </a:r>
            <a:endParaRPr lang="ru-RU" dirty="0"/>
          </a:p>
        </p:txBody>
      </p:sp>
      <p:sp>
        <p:nvSpPr>
          <p:cNvPr id="12" name="TextBox 11"/>
          <p:cNvSpPr txBox="1"/>
          <p:nvPr/>
        </p:nvSpPr>
        <p:spPr>
          <a:xfrm>
            <a:off x="8501189" y="165194"/>
            <a:ext cx="1504130" cy="369332"/>
          </a:xfrm>
          <a:prstGeom prst="rect">
            <a:avLst/>
          </a:prstGeom>
          <a:noFill/>
        </p:spPr>
        <p:txBody>
          <a:bodyPr wrap="none" rtlCol="0">
            <a:spAutoFit/>
          </a:bodyPr>
          <a:lstStyle/>
          <a:p>
            <a:r>
              <a:rPr lang="ru-RU" b="1" dirty="0" smtClean="0">
                <a:solidFill>
                  <a:srgbClr val="FF0000"/>
                </a:solidFill>
              </a:rPr>
              <a:t>ПРОПУСТИТЬ</a:t>
            </a:r>
            <a:endParaRPr lang="ru-RU" b="1" dirty="0">
              <a:solidFill>
                <a:srgbClr val="FF0000"/>
              </a:solidFill>
            </a:endParaRPr>
          </a:p>
        </p:txBody>
      </p:sp>
    </p:spTree>
    <p:extLst>
      <p:ext uri="{BB962C8B-B14F-4D97-AF65-F5344CB8AC3E}">
        <p14:creationId xmlns:p14="http://schemas.microsoft.com/office/powerpoint/2010/main" val="864535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7388" y="1884364"/>
            <a:ext cx="8694737" cy="2202714"/>
          </a:xfrm>
        </p:spPr>
        <p:txBody>
          <a:bodyPr/>
          <a:lstStyle/>
          <a:p>
            <a:pPr algn="ctr"/>
            <a:r>
              <a:rPr lang="ru-RU" dirty="0"/>
              <a:t>7</a:t>
            </a:r>
            <a:r>
              <a:rPr lang="en-US" dirty="0" smtClean="0"/>
              <a:t>. </a:t>
            </a:r>
            <a:r>
              <a:rPr lang="ru-RU" dirty="0" smtClean="0"/>
              <a:t>Центральная Догма </a:t>
            </a:r>
            <a:endParaRPr lang="ru-RU" dirty="0"/>
          </a:p>
        </p:txBody>
      </p:sp>
      <p:sp>
        <p:nvSpPr>
          <p:cNvPr id="5" name="Текст 4"/>
          <p:cNvSpPr>
            <a:spLocks noGrp="1"/>
          </p:cNvSpPr>
          <p:nvPr>
            <p:ph type="body" idx="1"/>
          </p:nvPr>
        </p:nvSpPr>
        <p:spPr>
          <a:xfrm>
            <a:off x="815762" y="4471127"/>
            <a:ext cx="8694737" cy="871154"/>
          </a:xfrm>
        </p:spPr>
        <p:txBody>
          <a:bodyPr/>
          <a:lstStyle/>
          <a:p>
            <a:pPr algn="ctr"/>
            <a:r>
              <a:rPr lang="ru-RU" dirty="0" smtClean="0"/>
              <a:t>В медицинских целях</a:t>
            </a:r>
            <a:endParaRPr lang="ru-RU" dirty="0"/>
          </a:p>
        </p:txBody>
      </p:sp>
    </p:spTree>
    <p:extLst>
      <p:ext uri="{BB962C8B-B14F-4D97-AF65-F5344CB8AC3E}">
        <p14:creationId xmlns:p14="http://schemas.microsoft.com/office/powerpoint/2010/main" val="14663957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985" y="83366"/>
            <a:ext cx="8694737" cy="1437132"/>
          </a:xfrm>
        </p:spPr>
        <p:txBody>
          <a:bodyPr>
            <a:normAutofit/>
          </a:bodyPr>
          <a:lstStyle/>
          <a:p>
            <a:r>
              <a:rPr lang="ru-RU" dirty="0" smtClean="0"/>
              <a:t>Ребенок от трех родителей</a:t>
            </a:r>
            <a:endParaRPr lang="ru-RU" dirty="0"/>
          </a:p>
        </p:txBody>
      </p:sp>
      <p:sp>
        <p:nvSpPr>
          <p:cNvPr id="3" name="Текст 2"/>
          <p:cNvSpPr>
            <a:spLocks noGrp="1"/>
          </p:cNvSpPr>
          <p:nvPr>
            <p:ph type="body" idx="1"/>
          </p:nvPr>
        </p:nvSpPr>
        <p:spPr>
          <a:xfrm>
            <a:off x="3352187" y="5738492"/>
            <a:ext cx="6017540" cy="966660"/>
          </a:xfrm>
        </p:spPr>
        <p:txBody>
          <a:bodyPr>
            <a:normAutofit lnSpcReduction="10000"/>
          </a:bodyPr>
          <a:lstStyle/>
          <a:p>
            <a:pPr algn="r"/>
            <a:r>
              <a:rPr lang="en-US" dirty="0">
                <a:latin typeface="arial" panose="020B0604020202020204" pitchFamily="34" charset="0"/>
              </a:rPr>
              <a:t>Emma Foster, 17, of Red Bank, N.J</a:t>
            </a:r>
            <a:r>
              <a:rPr lang="en-US" dirty="0" smtClean="0">
                <a:latin typeface="arial" panose="020B0604020202020204" pitchFamily="34" charset="0"/>
              </a:rPr>
              <a:t>.</a:t>
            </a:r>
          </a:p>
          <a:p>
            <a:pPr algn="r"/>
            <a:r>
              <a:rPr lang="en-US" dirty="0" smtClean="0">
                <a:latin typeface="arial" panose="020B0604020202020204" pitchFamily="34" charset="0"/>
              </a:rPr>
              <a:t>(2016 </a:t>
            </a:r>
            <a:r>
              <a:rPr lang="ru-RU" dirty="0" smtClean="0">
                <a:latin typeface="arial" panose="020B0604020202020204" pitchFamily="34" charset="0"/>
              </a:rPr>
              <a:t>)</a:t>
            </a:r>
            <a:endParaRPr lang="en-US" dirty="0">
              <a:latin typeface="arial" panose="020B0604020202020204" pitchFamily="34" charset="0"/>
            </a:endParaRPr>
          </a:p>
          <a:p>
            <a:pPr algn="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53</a:t>
            </a:fld>
            <a:endParaRPr lang="ru-RU"/>
          </a:p>
        </p:txBody>
      </p:sp>
      <p:pic>
        <p:nvPicPr>
          <p:cNvPr id="5" name="Picture 2" descr="http://binaryapi.ap.org/a359bc099b0e473f92c0c9bf3416f4a3/460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1889" y="1936397"/>
            <a:ext cx="4829792" cy="321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9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507" y="302737"/>
            <a:ext cx="9071610" cy="767698"/>
          </a:xfrm>
        </p:spPr>
        <p:txBody>
          <a:bodyPr>
            <a:normAutofit fontScale="90000"/>
          </a:bodyPr>
          <a:lstStyle/>
          <a:p>
            <a:r>
              <a:rPr lang="ru-RU" sz="3200" dirty="0" smtClean="0"/>
              <a:t>Геном человека. Ответ на задание 3 </a:t>
            </a:r>
            <a:r>
              <a:rPr lang="en-US" sz="3200" dirty="0" smtClean="0"/>
              <a:t>a)</a:t>
            </a:r>
            <a:r>
              <a:rPr lang="ru-RU" sz="3200" dirty="0" smtClean="0"/>
              <a:t> из лекции 1</a:t>
            </a:r>
            <a:endParaRPr lang="ru-RU" sz="3200" dirty="0"/>
          </a:p>
        </p:txBody>
      </p:sp>
      <p:sp>
        <p:nvSpPr>
          <p:cNvPr id="3" name="Номер слайда 2"/>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54</a:t>
            </a:fld>
            <a:endParaRPr lang="ru-RU" dirty="0"/>
          </a:p>
        </p:txBody>
      </p:sp>
      <p:pic>
        <p:nvPicPr>
          <p:cNvPr id="1029" name="Picture 5"/>
          <p:cNvPicPr>
            <a:picLocks noChangeAspect="1" noChangeArrowheads="1"/>
          </p:cNvPicPr>
          <p:nvPr/>
        </p:nvPicPr>
        <p:blipFill>
          <a:blip r:embed="rId2" cstate="print"/>
          <a:srcRect/>
          <a:stretch>
            <a:fillRect/>
          </a:stretch>
        </p:blipFill>
        <p:spPr bwMode="auto">
          <a:xfrm>
            <a:off x="13834" y="1578447"/>
            <a:ext cx="9942317" cy="4884163"/>
          </a:xfrm>
          <a:prstGeom prst="rect">
            <a:avLst/>
          </a:prstGeom>
          <a:noFill/>
          <a:ln w="9525">
            <a:noFill/>
            <a:miter lim="800000"/>
            <a:headEnd/>
            <a:tailEnd/>
          </a:ln>
          <a:effectLst/>
        </p:spPr>
      </p:pic>
      <p:sp>
        <p:nvSpPr>
          <p:cNvPr id="6" name="Овал 5"/>
          <p:cNvSpPr/>
          <p:nvPr/>
        </p:nvSpPr>
        <p:spPr>
          <a:xfrm>
            <a:off x="8880812" y="5392847"/>
            <a:ext cx="508013" cy="626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4"/>
          </a:p>
        </p:txBody>
      </p:sp>
    </p:spTree>
    <p:extLst>
      <p:ext uri="{BB962C8B-B14F-4D97-AF65-F5344CB8AC3E}">
        <p14:creationId xmlns:p14="http://schemas.microsoft.com/office/powerpoint/2010/main" val="19425805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3307" y="131362"/>
            <a:ext cx="9332415" cy="1460520"/>
          </a:xfrm>
        </p:spPr>
        <p:txBody>
          <a:bodyPr/>
          <a:lstStyle/>
          <a:p>
            <a:r>
              <a:rPr lang="ru-RU" sz="3600" dirty="0" smtClean="0"/>
              <a:t>Некоторые мутации в ДНК вызывают генетически обусловленные заболевания.</a:t>
            </a:r>
            <a:endParaRPr lang="ru-RU" sz="3600" dirty="0"/>
          </a:p>
        </p:txBody>
      </p:sp>
      <p:sp>
        <p:nvSpPr>
          <p:cNvPr id="2" name="Номер слайда 1"/>
          <p:cNvSpPr>
            <a:spLocks noGrp="1"/>
          </p:cNvSpPr>
          <p:nvPr>
            <p:ph type="sldNum" sz="quarter" idx="4294967295"/>
          </p:nvPr>
        </p:nvSpPr>
        <p:spPr>
          <a:xfrm>
            <a:off x="7729538" y="7007225"/>
            <a:ext cx="2351087" cy="401638"/>
          </a:xfrm>
          <a:prstGeom prst="rect">
            <a:avLst/>
          </a:prstGeom>
        </p:spPr>
        <p:txBody>
          <a:bodyPr/>
          <a:lstStyle/>
          <a:p>
            <a:fld id="{51B0424B-BA00-4C1D-946A-CCF19F3E8C64}" type="slidenum">
              <a:rPr lang="ru-RU" smtClean="0"/>
              <a:pPr/>
              <a:t>55</a:t>
            </a:fld>
            <a:endParaRPr lang="ru-RU"/>
          </a:p>
        </p:txBody>
      </p:sp>
      <p:sp>
        <p:nvSpPr>
          <p:cNvPr id="3" name="TextBox 2"/>
          <p:cNvSpPr txBox="1"/>
          <p:nvPr/>
        </p:nvSpPr>
        <p:spPr>
          <a:xfrm>
            <a:off x="224053" y="1475537"/>
            <a:ext cx="9482906" cy="3416320"/>
          </a:xfrm>
          <a:prstGeom prst="rect">
            <a:avLst/>
          </a:prstGeom>
          <a:noFill/>
        </p:spPr>
        <p:txBody>
          <a:bodyPr wrap="square" rtlCol="0">
            <a:spAutoFit/>
          </a:bodyPr>
          <a:lstStyle/>
          <a:p>
            <a:r>
              <a:rPr lang="ru-RU" sz="2400" dirty="0" smtClean="0">
                <a:solidFill>
                  <a:srgbClr val="000000"/>
                </a:solidFill>
              </a:rPr>
              <a:t>Митохондрии </a:t>
            </a:r>
            <a:r>
              <a:rPr lang="ru-RU" sz="2400" dirty="0">
                <a:solidFill>
                  <a:srgbClr val="000000"/>
                </a:solidFill>
              </a:rPr>
              <a:t>– </a:t>
            </a:r>
            <a:r>
              <a:rPr lang="ru-RU" sz="2400" dirty="0" smtClean="0">
                <a:solidFill>
                  <a:srgbClr val="000000"/>
                </a:solidFill>
              </a:rPr>
              <a:t>фабрики по </a:t>
            </a:r>
            <a:r>
              <a:rPr lang="ru-RU" sz="2400" dirty="0" err="1" smtClean="0">
                <a:solidFill>
                  <a:srgbClr val="000000"/>
                </a:solidFill>
              </a:rPr>
              <a:t>по</a:t>
            </a:r>
            <a:r>
              <a:rPr lang="ru-RU" sz="2400" dirty="0" smtClean="0">
                <a:solidFill>
                  <a:srgbClr val="000000"/>
                </a:solidFill>
              </a:rPr>
              <a:t> выработке и  </a:t>
            </a:r>
            <a:r>
              <a:rPr lang="ru-RU" sz="2400" dirty="0" err="1" smtClean="0">
                <a:solidFill>
                  <a:srgbClr val="000000"/>
                </a:solidFill>
              </a:rPr>
              <a:t>запасению</a:t>
            </a:r>
            <a:r>
              <a:rPr lang="ru-RU" sz="2400" dirty="0" smtClean="0">
                <a:solidFill>
                  <a:srgbClr val="000000"/>
                </a:solidFill>
              </a:rPr>
              <a:t> энергии </a:t>
            </a:r>
            <a:r>
              <a:rPr lang="ru-RU" sz="2400" dirty="0">
                <a:solidFill>
                  <a:srgbClr val="000000"/>
                </a:solidFill>
              </a:rPr>
              <a:t>в </a:t>
            </a:r>
            <a:r>
              <a:rPr lang="ru-RU" sz="2400" dirty="0" smtClean="0">
                <a:solidFill>
                  <a:srgbClr val="000000"/>
                </a:solidFill>
              </a:rPr>
              <a:t>клетке. Геном </a:t>
            </a:r>
            <a:r>
              <a:rPr lang="ru-RU" sz="2400" dirty="0">
                <a:solidFill>
                  <a:srgbClr val="000000"/>
                </a:solidFill>
              </a:rPr>
              <a:t>митохондрий </a:t>
            </a:r>
            <a:r>
              <a:rPr lang="ru-RU" sz="2400" dirty="0" smtClean="0">
                <a:solidFill>
                  <a:srgbClr val="000000"/>
                </a:solidFill>
              </a:rPr>
              <a:t>содержит примерно16 569 </a:t>
            </a:r>
            <a:r>
              <a:rPr lang="ru-RU" sz="2400" dirty="0" err="1" smtClean="0">
                <a:solidFill>
                  <a:srgbClr val="000000"/>
                </a:solidFill>
              </a:rPr>
              <a:t>п.н</a:t>
            </a:r>
            <a:r>
              <a:rPr lang="ru-RU" sz="2400" dirty="0" smtClean="0">
                <a:solidFill>
                  <a:srgbClr val="000000"/>
                </a:solidFill>
              </a:rPr>
              <a:t>., в нем закодированы 13 белков и 24 РНК (</a:t>
            </a:r>
            <a:r>
              <a:rPr lang="ru-RU" sz="2400" dirty="0" err="1">
                <a:solidFill>
                  <a:srgbClr val="000000"/>
                </a:solidFill>
              </a:rPr>
              <a:t>т</a:t>
            </a:r>
            <a:r>
              <a:rPr lang="ru-RU" sz="2400" dirty="0" err="1" smtClean="0">
                <a:solidFill>
                  <a:srgbClr val="000000"/>
                </a:solidFill>
              </a:rPr>
              <a:t>РНК</a:t>
            </a:r>
            <a:r>
              <a:rPr lang="ru-RU" sz="2400" dirty="0" smtClean="0">
                <a:solidFill>
                  <a:srgbClr val="000000"/>
                </a:solidFill>
              </a:rPr>
              <a:t> и </a:t>
            </a:r>
            <a:r>
              <a:rPr lang="ru-RU" sz="2400" dirty="0" err="1" smtClean="0">
                <a:solidFill>
                  <a:srgbClr val="000000"/>
                </a:solidFill>
              </a:rPr>
              <a:t>рРНК</a:t>
            </a:r>
            <a:r>
              <a:rPr lang="ru-RU" sz="2400" dirty="0" smtClean="0">
                <a:solidFill>
                  <a:srgbClr val="000000"/>
                </a:solidFill>
              </a:rPr>
              <a:t>)</a:t>
            </a:r>
          </a:p>
          <a:p>
            <a:r>
              <a:rPr lang="ru-RU" sz="2400" dirty="0" smtClean="0">
                <a:solidFill>
                  <a:srgbClr val="000000"/>
                </a:solidFill>
              </a:rPr>
              <a:t>Белки участвуют в дыхании, основного </a:t>
            </a:r>
            <a:r>
              <a:rPr lang="ru-RU" sz="2400" dirty="0">
                <a:solidFill>
                  <a:srgbClr val="000000"/>
                </a:solidFill>
              </a:rPr>
              <a:t>способа получения и </a:t>
            </a:r>
            <a:r>
              <a:rPr lang="ru-RU" sz="2400" dirty="0" err="1">
                <a:solidFill>
                  <a:srgbClr val="000000"/>
                </a:solidFill>
              </a:rPr>
              <a:t>запасения</a:t>
            </a:r>
            <a:r>
              <a:rPr lang="ru-RU" sz="2400" dirty="0">
                <a:solidFill>
                  <a:srgbClr val="000000"/>
                </a:solidFill>
              </a:rPr>
              <a:t> энергией. </a:t>
            </a:r>
            <a:endParaRPr lang="ru-RU" sz="2400" dirty="0" smtClean="0">
              <a:solidFill>
                <a:srgbClr val="000000"/>
              </a:solidFill>
            </a:endParaRPr>
          </a:p>
          <a:p>
            <a:endParaRPr lang="ru-RU" sz="2400" dirty="0" smtClean="0">
              <a:solidFill>
                <a:srgbClr val="000000"/>
              </a:solidFill>
            </a:endParaRPr>
          </a:p>
          <a:p>
            <a:r>
              <a:rPr lang="ru-RU" sz="2400" dirty="0" smtClean="0"/>
              <a:t>Известны мутации </a:t>
            </a:r>
            <a:r>
              <a:rPr lang="ru-RU" sz="2400" dirty="0"/>
              <a:t>в </a:t>
            </a:r>
            <a:r>
              <a:rPr lang="ru-RU" sz="2400" dirty="0" err="1" smtClean="0"/>
              <a:t>мтДНК</a:t>
            </a:r>
            <a:r>
              <a:rPr lang="ru-RU" sz="2400" dirty="0"/>
              <a:t>, приводящие к </a:t>
            </a:r>
            <a:r>
              <a:rPr lang="ru-RU" altLang="ru-RU" sz="2400" dirty="0">
                <a:solidFill>
                  <a:srgbClr val="000000"/>
                </a:solidFill>
              </a:rPr>
              <a:t>наследственная </a:t>
            </a:r>
            <a:r>
              <a:rPr lang="ru-RU" altLang="ru-RU" sz="2400" dirty="0" err="1" smtClean="0">
                <a:solidFill>
                  <a:srgbClr val="000000"/>
                </a:solidFill>
              </a:rPr>
              <a:t>энцефаломиопатии</a:t>
            </a:r>
            <a:r>
              <a:rPr lang="ru-RU" altLang="ru-RU" sz="2400" dirty="0">
                <a:solidFill>
                  <a:srgbClr val="000000"/>
                </a:solidFill>
              </a:rPr>
              <a:t> в детском</a:t>
            </a:r>
            <a:br>
              <a:rPr lang="ru-RU" altLang="ru-RU" sz="2400" dirty="0">
                <a:solidFill>
                  <a:srgbClr val="000000"/>
                </a:solidFill>
              </a:rPr>
            </a:br>
            <a:r>
              <a:rPr lang="ru-RU" altLang="ru-RU" sz="2400" dirty="0" smtClean="0">
                <a:solidFill>
                  <a:srgbClr val="000000"/>
                </a:solidFill>
              </a:rPr>
              <a:t>возрасте (</a:t>
            </a:r>
            <a:r>
              <a:rPr lang="ru-RU" sz="2400" dirty="0" smtClean="0"/>
              <a:t>синдрому  Ли)</a:t>
            </a:r>
            <a:r>
              <a:rPr lang="ru-RU" altLang="ru-RU" sz="2400" dirty="0">
                <a:solidFill>
                  <a:srgbClr val="000000"/>
                </a:solidFill>
              </a:rPr>
              <a:t> </a:t>
            </a:r>
            <a:endParaRPr lang="ru-RU" sz="2800" dirty="0"/>
          </a:p>
        </p:txBody>
      </p:sp>
      <p:sp>
        <p:nvSpPr>
          <p:cNvPr id="5" name="TextBox 4"/>
          <p:cNvSpPr txBox="1"/>
          <p:nvPr/>
        </p:nvSpPr>
        <p:spPr>
          <a:xfrm>
            <a:off x="228245" y="5686222"/>
            <a:ext cx="9793275" cy="1875000"/>
          </a:xfrm>
          <a:prstGeom prst="rect">
            <a:avLst/>
          </a:prstGeom>
          <a:noFill/>
        </p:spPr>
        <p:txBody>
          <a:bodyPr wrap="square" rtlCol="0">
            <a:spAutoFit/>
          </a:bodyPr>
          <a:lstStyle/>
          <a:p>
            <a:pPr marL="0" lvl="1"/>
            <a:r>
              <a:rPr lang="ru-RU" altLang="ru-RU" sz="2400" dirty="0">
                <a:solidFill>
                  <a:srgbClr val="000000"/>
                </a:solidFill>
              </a:rPr>
              <a:t>Типичная </a:t>
            </a:r>
            <a:r>
              <a:rPr lang="ru-RU" altLang="ru-RU" sz="2400" dirty="0" err="1">
                <a:solidFill>
                  <a:srgbClr val="000000"/>
                </a:solidFill>
              </a:rPr>
              <a:t>мутуция</a:t>
            </a:r>
            <a:r>
              <a:rPr lang="ru-RU" altLang="ru-RU" sz="2400" dirty="0">
                <a:solidFill>
                  <a:srgbClr val="000000"/>
                </a:solidFill>
              </a:rPr>
              <a:t> в </a:t>
            </a:r>
            <a:r>
              <a:rPr lang="ru-RU" altLang="ru-RU" sz="2400" dirty="0" err="1">
                <a:solidFill>
                  <a:srgbClr val="000000"/>
                </a:solidFill>
              </a:rPr>
              <a:t>мтДНК</a:t>
            </a:r>
            <a:r>
              <a:rPr lang="ru-RU" altLang="ru-RU" sz="2400" dirty="0">
                <a:solidFill>
                  <a:srgbClr val="000000"/>
                </a:solidFill>
              </a:rPr>
              <a:t>, ведущая к синдрому Ли</a:t>
            </a:r>
            <a:r>
              <a:rPr lang="en-US" altLang="ru-RU" sz="2400" dirty="0" smtClean="0">
                <a:solidFill>
                  <a:srgbClr val="000000"/>
                </a:solidFill>
              </a:rPr>
              <a:t>:</a:t>
            </a:r>
            <a:r>
              <a:rPr lang="ru-RU" altLang="ru-RU" sz="2400" dirty="0" smtClean="0">
                <a:solidFill>
                  <a:srgbClr val="000000"/>
                </a:solidFill>
              </a:rPr>
              <a:t> замена</a:t>
            </a:r>
            <a:r>
              <a:rPr lang="ru-RU" altLang="ru-RU" sz="2400" dirty="0">
                <a:solidFill>
                  <a:srgbClr val="000000"/>
                </a:solidFill>
              </a:rPr>
              <a:t> </a:t>
            </a:r>
            <a:r>
              <a:rPr lang="ru-RU" altLang="ru-RU" sz="2400" dirty="0" err="1">
                <a:solidFill>
                  <a:srgbClr val="000000"/>
                </a:solidFill>
              </a:rPr>
              <a:t>тимина</a:t>
            </a:r>
            <a:r>
              <a:rPr lang="ru-RU" altLang="ru-RU" sz="2400" dirty="0">
                <a:solidFill>
                  <a:srgbClr val="000000"/>
                </a:solidFill>
              </a:rPr>
              <a:t> (</a:t>
            </a:r>
            <a:r>
              <a:rPr lang="en-US" altLang="ru-RU" sz="2400" dirty="0">
                <a:solidFill>
                  <a:srgbClr val="000000"/>
                </a:solidFill>
              </a:rPr>
              <a:t>T) </a:t>
            </a:r>
            <a:r>
              <a:rPr lang="ru-RU" altLang="ru-RU" sz="2400" dirty="0">
                <a:solidFill>
                  <a:srgbClr val="000000"/>
                </a:solidFill>
              </a:rPr>
              <a:t>на гуанин </a:t>
            </a:r>
            <a:r>
              <a:rPr lang="en-US" altLang="ru-RU" sz="2400" dirty="0">
                <a:solidFill>
                  <a:srgbClr val="000000"/>
                </a:solidFill>
              </a:rPr>
              <a:t>(G)</a:t>
            </a:r>
            <a:r>
              <a:rPr lang="ru-RU" altLang="ru-RU" sz="2400" dirty="0">
                <a:solidFill>
                  <a:srgbClr val="000000"/>
                </a:solidFill>
              </a:rPr>
              <a:t> в положении 8993</a:t>
            </a:r>
            <a:r>
              <a:rPr lang="ru-RU" altLang="ru-RU" sz="2400" dirty="0" smtClean="0">
                <a:solidFill>
                  <a:srgbClr val="000000"/>
                </a:solidFill>
              </a:rPr>
              <a:t>,</a:t>
            </a:r>
            <a:r>
              <a:rPr lang="ru-RU" altLang="ru-RU" sz="2400" dirty="0">
                <a:solidFill>
                  <a:srgbClr val="000000"/>
                </a:solidFill>
              </a:rPr>
              <a:t> что ведет к </a:t>
            </a:r>
            <a:r>
              <a:rPr lang="ru-RU" altLang="ru-RU" sz="2400" dirty="0" smtClean="0">
                <a:solidFill>
                  <a:srgbClr val="000000"/>
                </a:solidFill>
              </a:rPr>
              <a:t>замене аргинина</a:t>
            </a:r>
            <a:r>
              <a:rPr lang="ru-RU" altLang="ru-RU" sz="2400" dirty="0">
                <a:solidFill>
                  <a:srgbClr val="000000"/>
                </a:solidFill>
              </a:rPr>
              <a:t> на лейцин в составе </a:t>
            </a:r>
            <a:r>
              <a:rPr lang="ru-RU" altLang="ru-RU" sz="2400" dirty="0" smtClean="0">
                <a:solidFill>
                  <a:srgbClr val="000000"/>
                </a:solidFill>
              </a:rPr>
              <a:t>6-й</a:t>
            </a:r>
            <a:r>
              <a:rPr lang="ru-RU" altLang="ru-RU" sz="2400" dirty="0">
                <a:solidFill>
                  <a:srgbClr val="000000"/>
                </a:solidFill>
              </a:rPr>
              <a:t> субъединицы фермента </a:t>
            </a:r>
            <a:r>
              <a:rPr lang="ru-RU" altLang="ru-RU" sz="2400" dirty="0" err="1" smtClean="0">
                <a:solidFill>
                  <a:srgbClr val="000000"/>
                </a:solidFill>
              </a:rPr>
              <a:t>АТФазы</a:t>
            </a:r>
            <a:endParaRPr lang="ru-RU" altLang="ru-RU" sz="2400" dirty="0">
              <a:solidFill>
                <a:srgbClr val="000000"/>
              </a:solidFill>
            </a:endParaRPr>
          </a:p>
          <a:p>
            <a:endParaRPr lang="ru-RU" sz="1984" dirty="0"/>
          </a:p>
        </p:txBody>
      </p:sp>
    </p:spTree>
    <p:extLst>
      <p:ext uri="{BB962C8B-B14F-4D97-AF65-F5344CB8AC3E}">
        <p14:creationId xmlns:p14="http://schemas.microsoft.com/office/powerpoint/2010/main" val="4268664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56</a:t>
            </a:fld>
            <a:endParaRPr lang="ru-RU"/>
          </a:p>
        </p:txBody>
      </p:sp>
      <p:sp>
        <p:nvSpPr>
          <p:cNvPr id="4" name="TextBox 3"/>
          <p:cNvSpPr txBox="1"/>
          <p:nvPr/>
        </p:nvSpPr>
        <p:spPr>
          <a:xfrm>
            <a:off x="214191" y="169767"/>
            <a:ext cx="9652243" cy="7033336"/>
          </a:xfrm>
          <a:prstGeom prst="rect">
            <a:avLst/>
          </a:prstGeom>
          <a:noFill/>
        </p:spPr>
        <p:txBody>
          <a:bodyPr wrap="square" rtlCol="0">
            <a:spAutoFit/>
          </a:bodyPr>
          <a:lstStyle/>
          <a:p>
            <a:pPr marL="0" lvl="1" eaLnBrk="0" fontAlgn="base" hangingPunct="0">
              <a:spcBef>
                <a:spcPct val="0"/>
              </a:spcBef>
              <a:spcAft>
                <a:spcPct val="0"/>
              </a:spcAft>
            </a:pPr>
            <a:r>
              <a:rPr lang="ru-RU" sz="2646" dirty="0" smtClean="0">
                <a:solidFill>
                  <a:srgbClr val="000000"/>
                </a:solidFill>
              </a:rPr>
              <a:t>Митохондрии содержатся в цитоплазме каждой клетки, </a:t>
            </a:r>
            <a:r>
              <a:rPr lang="ru-RU" sz="2646" u="sng" dirty="0" smtClean="0">
                <a:solidFill>
                  <a:srgbClr val="000000"/>
                </a:solidFill>
              </a:rPr>
              <a:t>не в ядре. </a:t>
            </a:r>
            <a:r>
              <a:rPr lang="ru-RU" sz="2646" dirty="0" smtClean="0">
                <a:solidFill>
                  <a:srgbClr val="000000"/>
                </a:solidFill>
              </a:rPr>
              <a:t>В оплодотворенной яйцеклетке </a:t>
            </a:r>
            <a:r>
              <a:rPr lang="ru-RU" sz="2646" dirty="0">
                <a:solidFill>
                  <a:srgbClr val="000000"/>
                </a:solidFill>
              </a:rPr>
              <a:t>– зиготе -   вся цитоплазма материнская. Папин сперматозоид представлен  в зиготе  только хромосомами, которые  попадают в ядро зиготы</a:t>
            </a:r>
            <a:r>
              <a:rPr lang="ru-RU" sz="2646" dirty="0" smtClean="0">
                <a:solidFill>
                  <a:srgbClr val="000000"/>
                </a:solidFill>
              </a:rPr>
              <a:t>.</a:t>
            </a:r>
          </a:p>
          <a:p>
            <a:pPr marL="0" lvl="1" eaLnBrk="0" fontAlgn="base" hangingPunct="0">
              <a:spcBef>
                <a:spcPct val="0"/>
              </a:spcBef>
              <a:spcAft>
                <a:spcPct val="0"/>
              </a:spcAft>
            </a:pPr>
            <a:r>
              <a:rPr lang="ru-RU" sz="2646" b="1" dirty="0" smtClean="0">
                <a:solidFill>
                  <a:srgbClr val="C00000"/>
                </a:solidFill>
              </a:rPr>
              <a:t>Вся </a:t>
            </a:r>
            <a:r>
              <a:rPr lang="ru-RU" sz="2646" b="1" dirty="0" err="1" smtClean="0">
                <a:solidFill>
                  <a:srgbClr val="C00000"/>
                </a:solidFill>
              </a:rPr>
              <a:t>митохондриальная</a:t>
            </a:r>
            <a:r>
              <a:rPr lang="ru-RU" sz="2646" b="1" dirty="0" smtClean="0">
                <a:solidFill>
                  <a:srgbClr val="C00000"/>
                </a:solidFill>
              </a:rPr>
              <a:t> </a:t>
            </a:r>
            <a:r>
              <a:rPr lang="ru-RU" sz="2646" b="1" dirty="0">
                <a:solidFill>
                  <a:srgbClr val="C00000"/>
                </a:solidFill>
              </a:rPr>
              <a:t>ДНК </a:t>
            </a:r>
            <a:r>
              <a:rPr lang="ru-RU" sz="2646" b="1" dirty="0" smtClean="0">
                <a:solidFill>
                  <a:srgbClr val="C00000"/>
                </a:solidFill>
              </a:rPr>
              <a:t>плода  </a:t>
            </a:r>
            <a:r>
              <a:rPr lang="ru-RU" sz="2646" b="1" dirty="0">
                <a:solidFill>
                  <a:srgbClr val="C00000"/>
                </a:solidFill>
              </a:rPr>
              <a:t>- от мамы. </a:t>
            </a:r>
            <a:endParaRPr lang="ru-RU" sz="2646" b="1" dirty="0" smtClean="0">
              <a:solidFill>
                <a:srgbClr val="C00000"/>
              </a:solidFill>
            </a:endParaRPr>
          </a:p>
          <a:p>
            <a:pPr marL="0" lvl="1" eaLnBrk="0" fontAlgn="base" hangingPunct="0">
              <a:spcBef>
                <a:spcPct val="0"/>
              </a:spcBef>
              <a:spcAft>
                <a:spcPct val="0"/>
              </a:spcAft>
            </a:pPr>
            <a:r>
              <a:rPr lang="ru-RU" sz="2000" dirty="0">
                <a:solidFill>
                  <a:srgbClr val="000000"/>
                </a:solidFill>
              </a:rPr>
              <a:t>Как всегда в биологии минорные исключения бывают (публикации 2018г)</a:t>
            </a:r>
            <a:endParaRPr lang="ru-RU" sz="2646" b="1" dirty="0">
              <a:solidFill>
                <a:srgbClr val="C00000"/>
              </a:solidFill>
            </a:endParaRPr>
          </a:p>
          <a:p>
            <a:pPr marL="0" lvl="1" eaLnBrk="0" fontAlgn="base" hangingPunct="0">
              <a:spcBef>
                <a:spcPct val="0"/>
              </a:spcBef>
              <a:spcAft>
                <a:spcPct val="0"/>
              </a:spcAft>
            </a:pPr>
            <a:endParaRPr lang="ru-RU" sz="2646" b="1" dirty="0" smtClean="0">
              <a:solidFill>
                <a:srgbClr val="C00000"/>
              </a:solidFill>
            </a:endParaRPr>
          </a:p>
          <a:p>
            <a:pPr marL="0" lvl="1" eaLnBrk="0" fontAlgn="base" hangingPunct="0">
              <a:spcBef>
                <a:spcPct val="0"/>
              </a:spcBef>
              <a:spcAft>
                <a:spcPct val="0"/>
              </a:spcAft>
            </a:pPr>
            <a:r>
              <a:rPr lang="ru-RU" sz="2646" b="1" dirty="0" smtClean="0">
                <a:solidFill>
                  <a:srgbClr val="C00000"/>
                </a:solidFill>
              </a:rPr>
              <a:t>Если </a:t>
            </a:r>
            <a:r>
              <a:rPr lang="ru-RU" sz="2646" b="1" dirty="0" err="1">
                <a:solidFill>
                  <a:srgbClr val="C00000"/>
                </a:solidFill>
              </a:rPr>
              <a:t>митохондриальная</a:t>
            </a:r>
            <a:r>
              <a:rPr lang="ru-RU" sz="2646" b="1" dirty="0">
                <a:solidFill>
                  <a:srgbClr val="C00000"/>
                </a:solidFill>
              </a:rPr>
              <a:t> ДНК матери содержит вредную мутацию, то она обязательно  передаётся плоду. </a:t>
            </a:r>
          </a:p>
          <a:p>
            <a:pPr marL="0" lvl="1" eaLnBrk="0" fontAlgn="base" hangingPunct="0">
              <a:spcBef>
                <a:spcPct val="0"/>
              </a:spcBef>
              <a:spcAft>
                <a:spcPct val="0"/>
              </a:spcAft>
            </a:pPr>
            <a:endParaRPr lang="ru-RU" sz="2646" b="1" dirty="0" smtClean="0">
              <a:solidFill>
                <a:srgbClr val="C00000"/>
              </a:solidFill>
            </a:endParaRPr>
          </a:p>
          <a:p>
            <a:pPr marL="0" lvl="1" eaLnBrk="0" fontAlgn="base" hangingPunct="0">
              <a:spcBef>
                <a:spcPct val="0"/>
              </a:spcBef>
              <a:spcAft>
                <a:spcPct val="0"/>
              </a:spcAft>
            </a:pPr>
            <a:r>
              <a:rPr lang="ru-RU" sz="2800" dirty="0">
                <a:solidFill>
                  <a:srgbClr val="000000"/>
                </a:solidFill>
              </a:rPr>
              <a:t>Митохондрий много. Клинические проявления зависят от числа митохондрий с плохой </a:t>
            </a:r>
            <a:r>
              <a:rPr lang="ru-RU" sz="2800" dirty="0" smtClean="0">
                <a:solidFill>
                  <a:srgbClr val="000000"/>
                </a:solidFill>
              </a:rPr>
              <a:t>мутацией. </a:t>
            </a:r>
            <a:r>
              <a:rPr lang="ru-RU" sz="2800" dirty="0">
                <a:solidFill>
                  <a:srgbClr val="000000"/>
                </a:solidFill>
              </a:rPr>
              <a:t>Если у матери мало плохих митохондрий, то может не быть синдрома Ли. А в ее яйцеклетках может оказаться много митохондрий с </a:t>
            </a:r>
            <a:r>
              <a:rPr lang="ru-RU" sz="2800" dirty="0" smtClean="0">
                <a:solidFill>
                  <a:srgbClr val="000000"/>
                </a:solidFill>
              </a:rPr>
              <a:t>мутациями, это угроза плоду.</a:t>
            </a:r>
            <a:endParaRPr lang="ru-RU" sz="2646" dirty="0">
              <a:solidFill>
                <a:srgbClr val="000000"/>
              </a:solidFill>
            </a:endParaRPr>
          </a:p>
        </p:txBody>
      </p:sp>
    </p:spTree>
    <p:extLst>
      <p:ext uri="{BB962C8B-B14F-4D97-AF65-F5344CB8AC3E}">
        <p14:creationId xmlns:p14="http://schemas.microsoft.com/office/powerpoint/2010/main" val="3600462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57</a:t>
            </a:fld>
            <a:endParaRPr lang="ru-RU"/>
          </a:p>
        </p:txBody>
      </p:sp>
      <p:sp>
        <p:nvSpPr>
          <p:cNvPr id="4" name="TextBox 3"/>
          <p:cNvSpPr txBox="1"/>
          <p:nvPr/>
        </p:nvSpPr>
        <p:spPr>
          <a:xfrm>
            <a:off x="256525" y="0"/>
            <a:ext cx="9567575" cy="1516954"/>
          </a:xfrm>
          <a:prstGeom prst="rect">
            <a:avLst/>
          </a:prstGeom>
          <a:noFill/>
        </p:spPr>
        <p:txBody>
          <a:bodyPr wrap="square" rtlCol="0">
            <a:spAutoFit/>
          </a:bodyPr>
          <a:lstStyle/>
          <a:p>
            <a:r>
              <a:rPr lang="ru-RU" sz="3086" dirty="0"/>
              <a:t>Схема экстракорпорального оплодотворения с </a:t>
            </a:r>
            <a:br>
              <a:rPr lang="ru-RU" sz="3086" dirty="0"/>
            </a:br>
            <a:r>
              <a:rPr lang="ru-RU" sz="3086" dirty="0"/>
              <a:t>использованием </a:t>
            </a:r>
            <a:r>
              <a:rPr lang="ru-RU" sz="3086" dirty="0" err="1"/>
              <a:t>митохондриальной</a:t>
            </a:r>
            <a:r>
              <a:rPr lang="ru-RU" sz="3086" dirty="0"/>
              <a:t>  ДНК </a:t>
            </a:r>
            <a:br>
              <a:rPr lang="ru-RU" sz="3086" dirty="0"/>
            </a:br>
            <a:r>
              <a:rPr lang="ru-RU" sz="3086" dirty="0"/>
              <a:t>женщины - донора</a:t>
            </a:r>
          </a:p>
        </p:txBody>
      </p:sp>
      <p:pic>
        <p:nvPicPr>
          <p:cNvPr id="5" name="Picture 2" descr="https://www.sciencenews.org/sites/default/files/2016/10/101716_TI_3parentbaby_inline2_re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60" y="1491177"/>
            <a:ext cx="9046742" cy="557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4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58</a:t>
            </a:fld>
            <a:endParaRPr lang="ru-RU"/>
          </a:p>
        </p:txBody>
      </p:sp>
      <p:sp>
        <p:nvSpPr>
          <p:cNvPr id="3" name="Заголовок 1"/>
          <p:cNvSpPr txBox="1">
            <a:spLocks/>
          </p:cNvSpPr>
          <p:nvPr/>
        </p:nvSpPr>
        <p:spPr>
          <a:xfrm>
            <a:off x="425863" y="1366777"/>
            <a:ext cx="9271234" cy="5291800"/>
          </a:xfrm>
          <a:prstGeom prst="rect">
            <a:avLst/>
          </a:prstGeom>
        </p:spPr>
        <p:txBody>
          <a:bodyPr vert="horz" lIns="100796" tIns="50398" rIns="100796" bIns="50398" rtlCol="0" anchor="ctr">
            <a:normAutofit fontScale="52500" lnSpcReduction="20000"/>
          </a:bodyPr>
          <a:lstStyle/>
          <a:p>
            <a:pPr defTabSz="1007943">
              <a:spcBef>
                <a:spcPct val="0"/>
              </a:spcBef>
              <a:defRPr/>
            </a:pPr>
            <a:r>
              <a:rPr lang="ru-RU" sz="4850" dirty="0" smtClean="0">
                <a:latin typeface="+mj-lt"/>
                <a:ea typeface="+mj-ea"/>
                <a:cs typeface="+mj-cs"/>
              </a:rPr>
              <a:t>Первый ребенок по такой схеме родился в  апреле 201</a:t>
            </a:r>
            <a:r>
              <a:rPr lang="en-US" sz="4850" dirty="0" smtClean="0">
                <a:latin typeface="+mj-lt"/>
                <a:ea typeface="+mj-ea"/>
                <a:cs typeface="+mj-cs"/>
              </a:rPr>
              <a:t>6</a:t>
            </a:r>
            <a:r>
              <a:rPr lang="ru-RU" sz="4850" dirty="0" smtClean="0">
                <a:latin typeface="+mj-lt"/>
                <a:ea typeface="+mj-ea"/>
                <a:cs typeface="+mj-cs"/>
              </a:rPr>
              <a:t> года. </a:t>
            </a:r>
            <a:r>
              <a:rPr lang="en-US" sz="2400" dirty="0" smtClean="0"/>
              <a:t>(John </a:t>
            </a:r>
            <a:r>
              <a:rPr lang="en-US" sz="2400" dirty="0"/>
              <a:t>Zhang et al., Live Birth Derived From Oocyte Spindle Transfer to Prevent Mitochondrial </a:t>
            </a:r>
            <a:r>
              <a:rPr lang="en-US" sz="2400" dirty="0" smtClean="0"/>
              <a:t>Disease, </a:t>
            </a:r>
            <a:r>
              <a:rPr lang="en-US" sz="2400" dirty="0" err="1"/>
              <a:t>Reprod</a:t>
            </a:r>
            <a:r>
              <a:rPr lang="en-US" sz="2400" dirty="0"/>
              <a:t> Biomed </a:t>
            </a:r>
            <a:r>
              <a:rPr lang="en-US" sz="2400" dirty="0" smtClean="0"/>
              <a:t>Online, 2017) (</a:t>
            </a:r>
            <a:r>
              <a:rPr lang="en-US" sz="2400" dirty="0"/>
              <a:t>The parents, a Jordanian couple, previously had two children who died from the disease</a:t>
            </a:r>
            <a:r>
              <a:rPr lang="en-US" sz="2400" dirty="0" smtClean="0"/>
              <a:t>.)</a:t>
            </a:r>
            <a:endParaRPr lang="ru-RU" sz="4850" dirty="0" smtClean="0">
              <a:latin typeface="+mj-lt"/>
              <a:ea typeface="+mj-ea"/>
              <a:cs typeface="+mj-cs"/>
            </a:endParaRPr>
          </a:p>
          <a:p>
            <a:pPr defTabSz="1007943">
              <a:spcBef>
                <a:spcPct val="0"/>
              </a:spcBef>
              <a:defRPr/>
            </a:pPr>
            <a:endParaRPr lang="en-US" sz="4850" dirty="0">
              <a:latin typeface="+mj-lt"/>
              <a:ea typeface="+mj-ea"/>
              <a:cs typeface="+mj-cs"/>
            </a:endParaRPr>
          </a:p>
          <a:p>
            <a:pPr defTabSz="1007943">
              <a:spcBef>
                <a:spcPct val="0"/>
              </a:spcBef>
              <a:defRPr/>
            </a:pPr>
            <a:r>
              <a:rPr lang="ru-RU" sz="4850" dirty="0">
                <a:latin typeface="+mj-lt"/>
                <a:ea typeface="+mj-ea"/>
                <a:cs typeface="+mj-cs"/>
              </a:rPr>
              <a:t>По юридическим причинам, экстракорпоральное зачатие выполнено в Мехико, родился ребенок в Нью-Йорке.</a:t>
            </a:r>
          </a:p>
          <a:p>
            <a:pPr defTabSz="1007943">
              <a:spcBef>
                <a:spcPct val="0"/>
              </a:spcBef>
              <a:defRPr/>
            </a:pPr>
            <a:endParaRPr lang="ru-RU" sz="4850" dirty="0">
              <a:latin typeface="+mj-lt"/>
              <a:ea typeface="+mj-ea"/>
              <a:cs typeface="+mj-cs"/>
            </a:endParaRPr>
          </a:p>
          <a:p>
            <a:pPr lvl="0">
              <a:spcBef>
                <a:spcPct val="0"/>
              </a:spcBef>
            </a:pPr>
            <a:r>
              <a:rPr lang="ru-RU" sz="4850" dirty="0">
                <a:latin typeface="+mj-lt"/>
                <a:ea typeface="+mj-ea"/>
                <a:cs typeface="+mj-cs"/>
              </a:rPr>
              <a:t>У него </a:t>
            </a:r>
            <a:r>
              <a:rPr lang="ru-RU" sz="4850" dirty="0" err="1">
                <a:latin typeface="+mj-lt"/>
                <a:ea typeface="+mj-ea"/>
                <a:cs typeface="+mj-cs"/>
              </a:rPr>
              <a:t>митохондриальная</a:t>
            </a:r>
            <a:r>
              <a:rPr lang="ru-RU" sz="4850" dirty="0">
                <a:latin typeface="+mj-lt"/>
                <a:ea typeface="+mj-ea"/>
                <a:cs typeface="+mj-cs"/>
              </a:rPr>
              <a:t> ДНК от матери - </a:t>
            </a:r>
            <a:r>
              <a:rPr lang="ru-RU" sz="4850" dirty="0"/>
              <a:t>донора </a:t>
            </a:r>
            <a:r>
              <a:rPr lang="ru-RU" sz="4850" dirty="0">
                <a:latin typeface="+mj-lt"/>
                <a:ea typeface="+mj-ea"/>
                <a:cs typeface="+mj-cs"/>
              </a:rPr>
              <a:t>(проверено), он здоров.</a:t>
            </a:r>
          </a:p>
          <a:p>
            <a:pPr defTabSz="1007943">
              <a:spcBef>
                <a:spcPct val="0"/>
              </a:spcBef>
              <a:defRPr/>
            </a:pPr>
            <a:endParaRPr lang="ru-RU" sz="4850" dirty="0">
              <a:latin typeface="+mj-lt"/>
              <a:ea typeface="+mj-ea"/>
              <a:cs typeface="+mj-cs"/>
            </a:endParaRPr>
          </a:p>
          <a:p>
            <a:pPr defTabSz="1007943">
              <a:spcBef>
                <a:spcPct val="0"/>
              </a:spcBef>
              <a:defRPr/>
            </a:pPr>
            <a:r>
              <a:rPr lang="ru-RU" sz="4850" dirty="0">
                <a:latin typeface="+mj-lt"/>
                <a:ea typeface="+mj-ea"/>
                <a:cs typeface="+mj-cs"/>
              </a:rPr>
              <a:t>Эмма Форстер и еще 17 детей были зачаты иначе, но по-видимому, </a:t>
            </a:r>
            <a:r>
              <a:rPr lang="en-US" sz="4850" dirty="0">
                <a:latin typeface="+mj-lt"/>
                <a:ea typeface="+mj-ea"/>
                <a:cs typeface="+mj-cs"/>
              </a:rPr>
              <a:t> </a:t>
            </a:r>
            <a:r>
              <a:rPr lang="ru-RU" sz="4850" dirty="0">
                <a:latin typeface="+mj-lt"/>
                <a:ea typeface="+mj-ea"/>
                <a:cs typeface="+mj-cs"/>
              </a:rPr>
              <a:t>дело тоже в донорской </a:t>
            </a:r>
            <a:r>
              <a:rPr lang="ru-RU" sz="4850" dirty="0" err="1">
                <a:latin typeface="+mj-lt"/>
                <a:ea typeface="+mj-ea"/>
                <a:cs typeface="+mj-cs"/>
              </a:rPr>
              <a:t>мтДНК</a:t>
            </a:r>
            <a:r>
              <a:rPr lang="ru-RU" sz="4850" dirty="0">
                <a:latin typeface="+mj-lt"/>
                <a:ea typeface="+mj-ea"/>
                <a:cs typeface="+mj-cs"/>
              </a:rPr>
              <a:t>.  Им в оплодотворенной </a:t>
            </a:r>
            <a:r>
              <a:rPr lang="ru-RU" sz="4850" dirty="0" smtClean="0">
                <a:latin typeface="+mj-lt"/>
                <a:ea typeface="+mj-ea"/>
                <a:cs typeface="+mj-cs"/>
              </a:rPr>
              <a:t>яйцеклетке </a:t>
            </a:r>
            <a:r>
              <a:rPr lang="ru-RU" sz="4850" dirty="0">
                <a:latin typeface="+mj-lt"/>
                <a:ea typeface="+mj-ea"/>
                <a:cs typeface="+mj-cs"/>
              </a:rPr>
              <a:t>заменяли 20% цитоплазмы на цитоплазму от яйцеклетки матери-донора.</a:t>
            </a:r>
          </a:p>
          <a:p>
            <a:pPr defTabSz="1007943">
              <a:spcBef>
                <a:spcPct val="0"/>
              </a:spcBef>
              <a:defRPr/>
            </a:pPr>
            <a:endParaRPr lang="ru-RU" sz="4850" dirty="0">
              <a:latin typeface="+mj-lt"/>
              <a:ea typeface="+mj-ea"/>
              <a:cs typeface="+mj-cs"/>
            </a:endParaRPr>
          </a:p>
          <a:p>
            <a:pPr defTabSz="1007943">
              <a:spcBef>
                <a:spcPct val="0"/>
              </a:spcBef>
              <a:defRPr/>
            </a:pPr>
            <a:r>
              <a:rPr lang="ru-RU" sz="4850" dirty="0">
                <a:latin typeface="+mj-lt"/>
                <a:ea typeface="+mj-ea"/>
                <a:cs typeface="+mj-cs"/>
              </a:rPr>
              <a:t>Такие манипуляции выполняли в США, </a:t>
            </a:r>
            <a:r>
              <a:rPr lang="en-US" sz="4850" dirty="0">
                <a:latin typeface="+mj-lt"/>
                <a:ea typeface="+mj-ea"/>
                <a:cs typeface="+mj-cs"/>
              </a:rPr>
              <a:t>NJ, </a:t>
            </a:r>
            <a:r>
              <a:rPr lang="ru-RU" sz="4850" dirty="0">
                <a:latin typeface="+mj-lt"/>
                <a:ea typeface="+mj-ea"/>
                <a:cs typeface="+mj-cs"/>
              </a:rPr>
              <a:t>с 1996 по 2001 год. Потом они были запрещены в США</a:t>
            </a:r>
            <a:r>
              <a:rPr lang="en-US" sz="4850" dirty="0">
                <a:latin typeface="+mj-lt"/>
                <a:ea typeface="+mj-ea"/>
                <a:cs typeface="+mj-cs"/>
              </a:rPr>
              <a:t>.</a:t>
            </a:r>
            <a:endParaRPr lang="ru-RU" sz="4850" dirty="0">
              <a:latin typeface="+mj-lt"/>
              <a:ea typeface="+mj-ea"/>
              <a:cs typeface="+mj-cs"/>
            </a:endParaRPr>
          </a:p>
        </p:txBody>
      </p:sp>
      <p:sp>
        <p:nvSpPr>
          <p:cNvPr id="4" name="Заголовок 1"/>
          <p:cNvSpPr txBox="1">
            <a:spLocks/>
          </p:cNvSpPr>
          <p:nvPr/>
        </p:nvSpPr>
        <p:spPr>
          <a:xfrm>
            <a:off x="383528" y="308416"/>
            <a:ext cx="9144231" cy="889024"/>
          </a:xfrm>
          <a:prstGeom prst="rect">
            <a:avLst/>
          </a:prstGeom>
        </p:spPr>
        <p:txBody>
          <a:bodyPr vert="horz" lIns="100796" tIns="50398" rIns="100796" bIns="50398" rtlCol="0" anchor="ctr">
            <a:normAutofit fontScale="60000" lnSpcReduction="20000"/>
          </a:bodyPr>
          <a:lstStyle/>
          <a:p>
            <a:pPr algn="ctr" defTabSz="1007943">
              <a:spcBef>
                <a:spcPct val="0"/>
              </a:spcBef>
              <a:defRPr/>
            </a:pPr>
            <a:r>
              <a:rPr lang="ru-RU" sz="4850" dirty="0">
                <a:latin typeface="+mj-lt"/>
                <a:ea typeface="+mj-ea"/>
                <a:cs typeface="+mj-cs"/>
              </a:rPr>
              <a:t>Такой способ зачатия разрешен в </a:t>
            </a:r>
            <a:r>
              <a:rPr lang="en-US" sz="4850" dirty="0" smtClean="0">
                <a:latin typeface="+mj-lt"/>
                <a:ea typeface="+mj-ea"/>
                <a:cs typeface="+mj-cs"/>
              </a:rPr>
              <a:t>UK</a:t>
            </a:r>
            <a:r>
              <a:rPr lang="ru-RU" sz="4850" dirty="0" smtClean="0">
                <a:latin typeface="+mj-lt"/>
                <a:ea typeface="+mj-ea"/>
                <a:cs typeface="+mj-cs"/>
              </a:rPr>
              <a:t> и Украине</a:t>
            </a:r>
            <a:endParaRPr lang="ru-RU" sz="4850" dirty="0">
              <a:latin typeface="+mj-lt"/>
              <a:ea typeface="+mj-ea"/>
              <a:cs typeface="+mj-cs"/>
            </a:endParaRPr>
          </a:p>
        </p:txBody>
      </p:sp>
    </p:spTree>
    <p:extLst>
      <p:ext uri="{BB962C8B-B14F-4D97-AF65-F5344CB8AC3E}">
        <p14:creationId xmlns:p14="http://schemas.microsoft.com/office/powerpoint/2010/main" val="15889896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DEEC8EE-03FA-42FE-992C-F282326656FA}" type="slidenum">
              <a:rPr lang="en-US" smtClean="0"/>
              <a:t>59</a:t>
            </a:fld>
            <a:endParaRPr lang="en-US"/>
          </a:p>
        </p:txBody>
      </p:sp>
      <p:pic>
        <p:nvPicPr>
          <p:cNvPr id="15362" name="Picture 2" descr="https://www.statnews.com/wp-content/uploads/2016/10/Three-Person-Babies_Saty-645x6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027" y="995852"/>
            <a:ext cx="3194917" cy="319491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0" y="-12146"/>
            <a:ext cx="6528850" cy="923330"/>
          </a:xfrm>
          <a:prstGeom prst="rect">
            <a:avLst/>
          </a:prstGeom>
        </p:spPr>
        <p:txBody>
          <a:bodyPr wrap="square">
            <a:spAutoFit/>
          </a:bodyPr>
          <a:lstStyle/>
          <a:p>
            <a:r>
              <a:rPr lang="en-US" dirty="0" smtClean="0">
                <a:solidFill>
                  <a:srgbClr val="000000"/>
                </a:solidFill>
                <a:latin typeface="Circular"/>
              </a:rPr>
              <a:t>The kids are all right: Children with 3-way DNA are healthy</a:t>
            </a:r>
          </a:p>
          <a:p>
            <a:r>
              <a:rPr lang="en-US" i="1" cap="all" dirty="0" smtClean="0">
                <a:solidFill>
                  <a:srgbClr val="000000"/>
                </a:solidFill>
                <a:latin typeface="Circular"/>
              </a:rPr>
              <a:t>By</a:t>
            </a:r>
            <a:r>
              <a:rPr lang="en-US" cap="all" dirty="0" smtClean="0">
                <a:solidFill>
                  <a:srgbClr val="000000"/>
                </a:solidFill>
                <a:latin typeface="Circular"/>
              </a:rPr>
              <a:t> ASSOCIATED PRESS</a:t>
            </a:r>
          </a:p>
          <a:p>
            <a:r>
              <a:rPr lang="en-US" cap="all" dirty="0" smtClean="0">
                <a:solidFill>
                  <a:srgbClr val="000000"/>
                </a:solidFill>
                <a:latin typeface="Circular"/>
              </a:rPr>
              <a:t>OCTOBER 26, 2016</a:t>
            </a:r>
            <a:endParaRPr lang="en-US" b="0" i="0" cap="all" dirty="0">
              <a:solidFill>
                <a:srgbClr val="000000"/>
              </a:solidFill>
              <a:effectLst/>
              <a:latin typeface="Circular"/>
            </a:endParaRPr>
          </a:p>
        </p:txBody>
      </p:sp>
      <p:sp>
        <p:nvSpPr>
          <p:cNvPr id="4" name="Прямоугольник 3"/>
          <p:cNvSpPr/>
          <p:nvPr/>
        </p:nvSpPr>
        <p:spPr>
          <a:xfrm>
            <a:off x="448352" y="4900885"/>
            <a:ext cx="8510543" cy="2308324"/>
          </a:xfrm>
          <a:prstGeom prst="rect">
            <a:avLst/>
          </a:prstGeom>
        </p:spPr>
        <p:txBody>
          <a:bodyPr wrap="square">
            <a:spAutoFit/>
          </a:bodyPr>
          <a:lstStyle/>
          <a:p>
            <a:r>
              <a:rPr lang="en-US" dirty="0">
                <a:solidFill>
                  <a:srgbClr val="000000"/>
                </a:solidFill>
                <a:latin typeface="Baskerville-eText"/>
              </a:rPr>
              <a:t>More than 15 years ago, 17 babies were born after an experimental infertility treatment that gave them DNA from three people: Mom, Dad and an egg donor.</a:t>
            </a:r>
          </a:p>
          <a:p>
            <a:r>
              <a:rPr lang="en-US" dirty="0">
                <a:solidFill>
                  <a:srgbClr val="000000"/>
                </a:solidFill>
                <a:latin typeface="Baskerville-eText"/>
              </a:rPr>
              <a:t>Now researchers have checked up on how the babies are doing as teenagers. The preliminary verdict: </a:t>
            </a:r>
            <a:r>
              <a:rPr lang="en-US" b="1" dirty="0">
                <a:solidFill>
                  <a:srgbClr val="000000"/>
                </a:solidFill>
                <a:latin typeface="Baskerville-eText"/>
              </a:rPr>
              <a:t>The kids are all right</a:t>
            </a:r>
            <a:r>
              <a:rPr lang="en-US" dirty="0">
                <a:solidFill>
                  <a:srgbClr val="000000"/>
                </a:solidFill>
                <a:latin typeface="Baskerville-eText"/>
              </a:rPr>
              <a:t>.</a:t>
            </a:r>
          </a:p>
          <a:p>
            <a:r>
              <a:rPr lang="en-US" dirty="0">
                <a:solidFill>
                  <a:srgbClr val="000000"/>
                </a:solidFill>
                <a:latin typeface="Baskerville-eText"/>
              </a:rPr>
              <a:t>With no sign of unusual health problems and excellent grades in school at ages 13 to 18, these children are “doing well,” said embryologist Jacques Cohen of the Institute for Reproductive Medicine &amp; Science at Saint Barnabas in Livingston, N.J., where the treatment was done</a:t>
            </a:r>
            <a:r>
              <a:rPr lang="en-US" dirty="0" smtClean="0">
                <a:solidFill>
                  <a:srgbClr val="000000"/>
                </a:solidFill>
                <a:latin typeface="Baskerville-eText"/>
              </a:rPr>
              <a:t>.</a:t>
            </a:r>
            <a:endParaRPr lang="ru-RU" dirty="0"/>
          </a:p>
        </p:txBody>
      </p:sp>
      <p:sp>
        <p:nvSpPr>
          <p:cNvPr id="5" name="Прямоугольник 4"/>
          <p:cNvSpPr/>
          <p:nvPr/>
        </p:nvSpPr>
        <p:spPr>
          <a:xfrm>
            <a:off x="546927" y="4241267"/>
            <a:ext cx="7358392" cy="646331"/>
          </a:xfrm>
          <a:prstGeom prst="rect">
            <a:avLst/>
          </a:prstGeom>
        </p:spPr>
        <p:txBody>
          <a:bodyPr wrap="square">
            <a:spAutoFit/>
          </a:bodyPr>
          <a:lstStyle/>
          <a:p>
            <a:r>
              <a:rPr lang="en-US" dirty="0">
                <a:solidFill>
                  <a:srgbClr val="999999"/>
                </a:solidFill>
                <a:latin typeface="Baskerville-eText"/>
              </a:rPr>
              <a:t>Emma Foster (far right), is one of a handful of children born about 15 years ago from three sources of DNA.</a:t>
            </a:r>
            <a:endParaRPr lang="ru-RU" dirty="0"/>
          </a:p>
        </p:txBody>
      </p:sp>
      <p:sp>
        <p:nvSpPr>
          <p:cNvPr id="6" name="TextBox 5"/>
          <p:cNvSpPr txBox="1"/>
          <p:nvPr/>
        </p:nvSpPr>
        <p:spPr>
          <a:xfrm>
            <a:off x="5385957" y="1230754"/>
            <a:ext cx="4374787" cy="2031325"/>
          </a:xfrm>
          <a:prstGeom prst="rect">
            <a:avLst/>
          </a:prstGeom>
          <a:noFill/>
        </p:spPr>
        <p:txBody>
          <a:bodyPr wrap="none" rtlCol="0">
            <a:spAutoFit/>
          </a:bodyPr>
          <a:lstStyle/>
          <a:p>
            <a:r>
              <a:rPr lang="ru-RU" dirty="0" smtClean="0"/>
              <a:t>В 2017 </a:t>
            </a:r>
            <a:r>
              <a:rPr lang="en-US" dirty="0" smtClean="0"/>
              <a:t>Emma </a:t>
            </a:r>
            <a:r>
              <a:rPr lang="ru-RU" dirty="0" smtClean="0"/>
              <a:t>поступила в университет</a:t>
            </a:r>
          </a:p>
          <a:p>
            <a:r>
              <a:rPr lang="en-US" dirty="0" smtClean="0"/>
              <a:t>RUTGERS, NJ, USA </a:t>
            </a:r>
            <a:br>
              <a:rPr lang="en-US" dirty="0" smtClean="0"/>
            </a:br>
            <a:r>
              <a:rPr lang="en-US" dirty="0" smtClean="0"/>
              <a:t>(</a:t>
            </a:r>
            <a:r>
              <a:rPr lang="ru-RU" dirty="0" smtClean="0"/>
              <a:t>источник </a:t>
            </a:r>
            <a:r>
              <a:rPr lang="en-US" dirty="0" smtClean="0"/>
              <a:t>FACEBOOK)</a:t>
            </a:r>
          </a:p>
          <a:p>
            <a:endParaRPr lang="ru-RU" dirty="0" smtClean="0"/>
          </a:p>
          <a:p>
            <a:endParaRPr lang="en-US" dirty="0"/>
          </a:p>
          <a:p>
            <a:r>
              <a:rPr lang="ru-RU" dirty="0" smtClean="0"/>
              <a:t>Она единственный из 17 детей, которая </a:t>
            </a:r>
          </a:p>
          <a:p>
            <a:r>
              <a:rPr lang="ru-RU" dirty="0" smtClean="0"/>
              <a:t>знает об обстоятельстве своего рождения </a:t>
            </a:r>
          </a:p>
        </p:txBody>
      </p:sp>
    </p:spTree>
    <p:extLst>
      <p:ext uri="{BB962C8B-B14F-4D97-AF65-F5344CB8AC3E}">
        <p14:creationId xmlns:p14="http://schemas.microsoft.com/office/powerpoint/2010/main" val="801161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187" y="0"/>
            <a:ext cx="9289776" cy="1016027"/>
          </a:xfrm>
        </p:spPr>
        <p:txBody>
          <a:bodyPr>
            <a:noAutofit/>
          </a:bodyPr>
          <a:lstStyle/>
          <a:p>
            <a:r>
              <a:rPr lang="ru-RU" sz="4409" dirty="0" smtClean="0"/>
              <a:t>Информация в геноме</a:t>
            </a:r>
            <a:endParaRPr lang="ru-RU" sz="2205" dirty="0"/>
          </a:p>
        </p:txBody>
      </p:sp>
      <p:sp>
        <p:nvSpPr>
          <p:cNvPr id="4" name="Объект 3"/>
          <p:cNvSpPr>
            <a:spLocks noGrp="1"/>
          </p:cNvSpPr>
          <p:nvPr>
            <p:ph idx="1"/>
          </p:nvPr>
        </p:nvSpPr>
        <p:spPr>
          <a:xfrm>
            <a:off x="319102" y="815685"/>
            <a:ext cx="9271234" cy="1554655"/>
          </a:xfrm>
        </p:spPr>
        <p:txBody>
          <a:bodyPr>
            <a:noAutofit/>
          </a:bodyPr>
          <a:lstStyle/>
          <a:p>
            <a:r>
              <a:rPr lang="ru-RU" b="1" dirty="0" smtClean="0"/>
              <a:t>Гены белков </a:t>
            </a:r>
            <a:r>
              <a:rPr lang="ru-RU" dirty="0" smtClean="0"/>
              <a:t>– участки ДНК, кодирующие химическую формулу без модификаций (=аминокислотную последовательность)  белка.</a:t>
            </a:r>
          </a:p>
          <a:p>
            <a:pPr marL="0" indent="0">
              <a:buNone/>
            </a:pPr>
            <a:r>
              <a:rPr lang="ru-RU" sz="3086" dirty="0"/>
              <a:t/>
            </a:r>
            <a:br>
              <a:rPr lang="ru-RU" sz="3086" dirty="0"/>
            </a:br>
            <a:r>
              <a:rPr lang="ru-RU" sz="4409" dirty="0"/>
              <a:t/>
            </a:r>
            <a:br>
              <a:rPr lang="ru-RU" sz="4409" dirty="0"/>
            </a:br>
            <a:endParaRPr lang="ru-RU" sz="4409"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6</a:t>
            </a:fld>
            <a:endParaRPr lang="ru-RU" dirty="0"/>
          </a:p>
        </p:txBody>
      </p:sp>
      <p:sp>
        <p:nvSpPr>
          <p:cNvPr id="5" name="Прямоугольник 4"/>
          <p:cNvSpPr/>
          <p:nvPr/>
        </p:nvSpPr>
        <p:spPr>
          <a:xfrm>
            <a:off x="432187" y="2198641"/>
            <a:ext cx="9524440" cy="830997"/>
          </a:xfrm>
          <a:prstGeom prst="rect">
            <a:avLst/>
          </a:prstGeom>
        </p:spPr>
        <p:txBody>
          <a:bodyPr wrap="square">
            <a:spAutoFit/>
          </a:bodyPr>
          <a:lstStyle/>
          <a:p>
            <a:r>
              <a:rPr lang="ru-RU" sz="2400" i="1" dirty="0" smtClean="0">
                <a:solidFill>
                  <a:srgbClr val="202124"/>
                </a:solidFill>
                <a:latin typeface="Google Sans"/>
              </a:rPr>
              <a:t>По  Ф</a:t>
            </a:r>
            <a:r>
              <a:rPr lang="en-US" sz="2400" i="1" dirty="0" smtClean="0">
                <a:solidFill>
                  <a:srgbClr val="202124"/>
                </a:solidFill>
                <a:latin typeface="Google Sans"/>
              </a:rPr>
              <a:t>.</a:t>
            </a:r>
            <a:r>
              <a:rPr lang="ru-RU" sz="2400" i="1" dirty="0" smtClean="0">
                <a:solidFill>
                  <a:srgbClr val="202124"/>
                </a:solidFill>
                <a:latin typeface="Google Sans"/>
              </a:rPr>
              <a:t> Энгельсу: </a:t>
            </a:r>
            <a:br>
              <a:rPr lang="ru-RU" sz="2400" i="1" dirty="0" smtClean="0">
                <a:solidFill>
                  <a:srgbClr val="202124"/>
                </a:solidFill>
                <a:latin typeface="Google Sans"/>
              </a:rPr>
            </a:br>
            <a:r>
              <a:rPr lang="ru-RU" sz="2400" i="1" dirty="0" smtClean="0">
                <a:solidFill>
                  <a:srgbClr val="202124"/>
                </a:solidFill>
                <a:latin typeface="Google Sans"/>
              </a:rPr>
              <a:t>«</a:t>
            </a:r>
            <a:r>
              <a:rPr lang="ru-RU" sz="2400" i="1" dirty="0">
                <a:solidFill>
                  <a:srgbClr val="040C28"/>
                </a:solidFill>
                <a:latin typeface="Google Sans"/>
              </a:rPr>
              <a:t>Жизнь</a:t>
            </a:r>
            <a:r>
              <a:rPr lang="ru-RU" sz="2400" i="1" dirty="0">
                <a:solidFill>
                  <a:srgbClr val="202124"/>
                </a:solidFill>
                <a:latin typeface="Google Sans"/>
              </a:rPr>
              <a:t> есть способ </a:t>
            </a:r>
            <a:r>
              <a:rPr lang="ru-RU" sz="2400" i="1" dirty="0">
                <a:solidFill>
                  <a:srgbClr val="040C28"/>
                </a:solidFill>
                <a:latin typeface="Google Sans"/>
              </a:rPr>
              <a:t>существования</a:t>
            </a:r>
            <a:r>
              <a:rPr lang="ru-RU" sz="2400" i="1" dirty="0">
                <a:solidFill>
                  <a:srgbClr val="202124"/>
                </a:solidFill>
                <a:latin typeface="Google Sans"/>
              </a:rPr>
              <a:t> белковых </a:t>
            </a:r>
            <a:r>
              <a:rPr lang="ru-RU" sz="2400" i="1" dirty="0" smtClean="0">
                <a:solidFill>
                  <a:srgbClr val="202124"/>
                </a:solidFill>
                <a:latin typeface="Google Sans"/>
              </a:rPr>
              <a:t>тел»</a:t>
            </a:r>
            <a:endParaRPr lang="ru-RU" sz="2400" i="1" dirty="0"/>
          </a:p>
        </p:txBody>
      </p:sp>
      <p:sp>
        <p:nvSpPr>
          <p:cNvPr id="6" name="Объект 3"/>
          <p:cNvSpPr txBox="1">
            <a:spLocks/>
          </p:cNvSpPr>
          <p:nvPr/>
        </p:nvSpPr>
        <p:spPr>
          <a:xfrm>
            <a:off x="316153" y="3186025"/>
            <a:ext cx="9633428" cy="32851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686" b="1" dirty="0" smtClean="0"/>
              <a:t> </a:t>
            </a:r>
            <a:r>
              <a:rPr lang="ru-RU" sz="2800" b="1" dirty="0"/>
              <a:t>Гены </a:t>
            </a:r>
            <a:r>
              <a:rPr lang="ru-RU" sz="2800" b="1" dirty="0" err="1"/>
              <a:t>некодирующих</a:t>
            </a:r>
            <a:r>
              <a:rPr lang="ru-RU" sz="2800" b="1" dirty="0"/>
              <a:t> РНК</a:t>
            </a:r>
            <a:r>
              <a:rPr lang="ru-RU" sz="2800" b="1" dirty="0" smtClean="0"/>
              <a:t>.</a:t>
            </a:r>
            <a:endParaRPr lang="en-US" sz="2800" b="1" dirty="0" smtClean="0"/>
          </a:p>
          <a:p>
            <a:pPr marL="800100" lvl="3" indent="-457200">
              <a:buAutoNum type="arabicPeriod"/>
            </a:pPr>
            <a:r>
              <a:rPr lang="ru-RU" sz="2400" dirty="0" err="1" smtClean="0"/>
              <a:t>Рибосомальной</a:t>
            </a:r>
            <a:r>
              <a:rPr lang="ru-RU" sz="2400" dirty="0" smtClean="0"/>
              <a:t> РНК  (</a:t>
            </a:r>
            <a:r>
              <a:rPr lang="ru-RU" sz="2400" dirty="0" err="1" smtClean="0"/>
              <a:t>рРНК</a:t>
            </a:r>
            <a:r>
              <a:rPr lang="ru-RU" sz="2400" dirty="0" smtClean="0"/>
              <a:t>)</a:t>
            </a:r>
          </a:p>
          <a:p>
            <a:pPr marL="800100" lvl="3" indent="-457200">
              <a:buAutoNum type="arabicPeriod"/>
            </a:pPr>
            <a:r>
              <a:rPr lang="ru-RU" sz="2400" dirty="0" smtClean="0"/>
              <a:t>Транспортной РНК (</a:t>
            </a:r>
            <a:r>
              <a:rPr lang="ru-RU" sz="2400" dirty="0" err="1" smtClean="0"/>
              <a:t>тРНК</a:t>
            </a:r>
            <a:r>
              <a:rPr lang="ru-RU" sz="2400" dirty="0" smtClean="0"/>
              <a:t>)</a:t>
            </a:r>
          </a:p>
          <a:p>
            <a:pPr marL="800100" lvl="3" indent="-457200">
              <a:buAutoNum type="arabicPeriod"/>
            </a:pPr>
            <a:r>
              <a:rPr lang="ru-RU" sz="2400" dirty="0" smtClean="0">
                <a:solidFill>
                  <a:srgbClr val="FF0000"/>
                </a:solidFill>
              </a:rPr>
              <a:t>Транспортно-матричной РНК (</a:t>
            </a:r>
            <a:r>
              <a:rPr lang="ru-RU" sz="2400" dirty="0" err="1" smtClean="0">
                <a:solidFill>
                  <a:srgbClr val="FF0000"/>
                </a:solidFill>
              </a:rPr>
              <a:t>тмРНК</a:t>
            </a:r>
            <a:r>
              <a:rPr lang="ru-RU" sz="2400" dirty="0" smtClean="0">
                <a:solidFill>
                  <a:srgbClr val="FF0000"/>
                </a:solidFill>
              </a:rPr>
              <a:t>) </a:t>
            </a:r>
            <a:r>
              <a:rPr lang="en-US" sz="2400" dirty="0">
                <a:solidFill>
                  <a:srgbClr val="FF0000"/>
                </a:solidFill>
              </a:rPr>
              <a:t>(</a:t>
            </a:r>
            <a:r>
              <a:rPr lang="ru-RU" sz="2400" dirty="0">
                <a:solidFill>
                  <a:srgbClr val="FF0000"/>
                </a:solidFill>
              </a:rPr>
              <a:t>на </a:t>
            </a:r>
            <a:r>
              <a:rPr lang="ru-RU" sz="2400" dirty="0" smtClean="0">
                <a:solidFill>
                  <a:srgbClr val="FF0000"/>
                </a:solidFill>
              </a:rPr>
              <a:t>дом)</a:t>
            </a:r>
          </a:p>
          <a:p>
            <a:pPr marL="800100" lvl="3" indent="-457200">
              <a:buAutoNum type="arabicPeriod"/>
            </a:pPr>
            <a:r>
              <a:rPr lang="ru-RU" sz="2400" dirty="0" smtClean="0">
                <a:solidFill>
                  <a:srgbClr val="FF0000"/>
                </a:solidFill>
              </a:rPr>
              <a:t>Малых </a:t>
            </a:r>
            <a:r>
              <a:rPr lang="ru-RU" sz="2400" dirty="0" err="1">
                <a:solidFill>
                  <a:srgbClr val="FF0000"/>
                </a:solidFill>
              </a:rPr>
              <a:t>некодирующие</a:t>
            </a:r>
            <a:r>
              <a:rPr lang="ru-RU" sz="2400" dirty="0">
                <a:solidFill>
                  <a:srgbClr val="FF0000"/>
                </a:solidFill>
              </a:rPr>
              <a:t> РНК </a:t>
            </a:r>
            <a:r>
              <a:rPr lang="ru-RU" sz="2400" dirty="0" smtClean="0">
                <a:solidFill>
                  <a:srgbClr val="FF0000"/>
                </a:solidFill>
              </a:rPr>
              <a:t>(</a:t>
            </a:r>
            <a:r>
              <a:rPr lang="ru-RU" sz="2400" dirty="0" err="1" smtClean="0">
                <a:solidFill>
                  <a:srgbClr val="FF0000"/>
                </a:solidFill>
              </a:rPr>
              <a:t>мнРНК</a:t>
            </a:r>
            <a:r>
              <a:rPr lang="ru-RU" sz="2400" dirty="0" smtClean="0">
                <a:solidFill>
                  <a:srgbClr val="FF0000"/>
                </a:solidFill>
              </a:rPr>
              <a:t>) </a:t>
            </a:r>
            <a:r>
              <a:rPr lang="en-US" sz="2400" dirty="0" smtClean="0">
                <a:solidFill>
                  <a:srgbClr val="FF0000"/>
                </a:solidFill>
              </a:rPr>
              <a:t> </a:t>
            </a:r>
            <a:r>
              <a:rPr lang="ru-RU" sz="2400" dirty="0">
                <a:solidFill>
                  <a:srgbClr val="FF0000"/>
                </a:solidFill>
              </a:rPr>
              <a:t>(порядка 150 </a:t>
            </a:r>
            <a:r>
              <a:rPr lang="ru-RU" sz="2400" dirty="0" smtClean="0">
                <a:solidFill>
                  <a:srgbClr val="FF0000"/>
                </a:solidFill>
              </a:rPr>
              <a:t>нуклеотидов)</a:t>
            </a:r>
          </a:p>
          <a:p>
            <a:pPr marL="800100" lvl="3" indent="-457200">
              <a:buAutoNum type="arabicPeriod"/>
            </a:pPr>
            <a:r>
              <a:rPr lang="ru-RU" sz="2400" dirty="0" err="1" smtClean="0">
                <a:solidFill>
                  <a:srgbClr val="FF0000"/>
                </a:solidFill>
              </a:rPr>
              <a:t>микроРНК</a:t>
            </a:r>
            <a:r>
              <a:rPr lang="ru-RU" sz="2400" dirty="0" smtClean="0">
                <a:solidFill>
                  <a:srgbClr val="FF0000"/>
                </a:solidFill>
              </a:rPr>
              <a:t>   </a:t>
            </a:r>
            <a:r>
              <a:rPr lang="en-US" sz="2400" dirty="0">
                <a:solidFill>
                  <a:srgbClr val="FF0000"/>
                </a:solidFill>
              </a:rPr>
              <a:t>(</a:t>
            </a:r>
            <a:r>
              <a:rPr lang="ru-RU" sz="2400" dirty="0">
                <a:solidFill>
                  <a:srgbClr val="FF0000"/>
                </a:solidFill>
              </a:rPr>
              <a:t>около 20 нуклеотидов, плюс-минус</a:t>
            </a:r>
            <a:r>
              <a:rPr lang="ru-RU" sz="2400" dirty="0" smtClean="0">
                <a:solidFill>
                  <a:srgbClr val="FF0000"/>
                </a:solidFill>
              </a:rPr>
              <a:t>)</a:t>
            </a:r>
          </a:p>
          <a:p>
            <a:pPr marL="342900" lvl="2" indent="-342900"/>
            <a:r>
              <a:rPr lang="ru-RU" sz="2800" b="1" dirty="0" smtClean="0">
                <a:solidFill>
                  <a:srgbClr val="FF0000"/>
                </a:solidFill>
              </a:rPr>
              <a:t>Гены малых пептидов</a:t>
            </a:r>
          </a:p>
          <a:p>
            <a:pPr marL="0" lvl="2" indent="0">
              <a:buNone/>
            </a:pPr>
            <a:endParaRPr lang="ru-RU" sz="2800" dirty="0"/>
          </a:p>
          <a:p>
            <a:pPr lvl="1"/>
            <a:endParaRPr lang="ru-RU" sz="2686" dirty="0" smtClean="0"/>
          </a:p>
          <a:p>
            <a:pPr marL="0" indent="0">
              <a:buNone/>
            </a:pPr>
            <a:r>
              <a:rPr lang="ru-RU" sz="2686" dirty="0" smtClean="0"/>
              <a:t/>
            </a:r>
            <a:br>
              <a:rPr lang="ru-RU" sz="2686" dirty="0" smtClean="0"/>
            </a:br>
            <a:r>
              <a:rPr lang="ru-RU" sz="2686" dirty="0" smtClean="0"/>
              <a:t/>
            </a:r>
            <a:br>
              <a:rPr lang="ru-RU" sz="2686" dirty="0" smtClean="0"/>
            </a:br>
            <a:r>
              <a:rPr lang="ru-RU" sz="4009" dirty="0" smtClean="0"/>
              <a:t/>
            </a:r>
            <a:br>
              <a:rPr lang="ru-RU" sz="4009" dirty="0" smtClean="0"/>
            </a:br>
            <a:endParaRPr lang="ru-RU" sz="4009" dirty="0"/>
          </a:p>
        </p:txBody>
      </p:sp>
    </p:spTree>
    <p:extLst>
      <p:ext uri="{BB962C8B-B14F-4D97-AF65-F5344CB8AC3E}">
        <p14:creationId xmlns:p14="http://schemas.microsoft.com/office/powerpoint/2010/main" val="129266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2314" r="13498"/>
          <a:stretch/>
        </p:blipFill>
        <p:spPr>
          <a:xfrm>
            <a:off x="180000" y="15000"/>
            <a:ext cx="6552000" cy="6063316"/>
          </a:xfrm>
          <a:prstGeom prst="rect">
            <a:avLst/>
          </a:prstGeom>
        </p:spPr>
      </p:pic>
      <p:sp>
        <p:nvSpPr>
          <p:cNvPr id="6" name="Прямоугольник 5"/>
          <p:cNvSpPr/>
          <p:nvPr/>
        </p:nvSpPr>
        <p:spPr>
          <a:xfrm>
            <a:off x="180000" y="6055488"/>
            <a:ext cx="9737747" cy="923330"/>
          </a:xfrm>
          <a:prstGeom prst="rect">
            <a:avLst/>
          </a:prstGeom>
        </p:spPr>
        <p:txBody>
          <a:bodyPr wrap="square">
            <a:spAutoFit/>
          </a:bodyPr>
          <a:lstStyle/>
          <a:p>
            <a:r>
              <a:rPr lang="en-US" dirty="0" err="1">
                <a:solidFill>
                  <a:srgbClr val="636363"/>
                </a:solidFill>
                <a:latin typeface="Montserrat"/>
              </a:rPr>
              <a:t>Zukin</a:t>
            </a:r>
            <a:r>
              <a:rPr lang="en-US" dirty="0">
                <a:solidFill>
                  <a:srgbClr val="636363"/>
                </a:solidFill>
                <a:latin typeface="Montserrat"/>
              </a:rPr>
              <a:t> has helped form a company, Darwin Life-</a:t>
            </a:r>
            <a:r>
              <a:rPr lang="en-US" dirty="0" err="1">
                <a:solidFill>
                  <a:srgbClr val="636363"/>
                </a:solidFill>
                <a:latin typeface="Montserrat"/>
              </a:rPr>
              <a:t>Nadiya</a:t>
            </a:r>
            <a:r>
              <a:rPr lang="en-US" dirty="0">
                <a:solidFill>
                  <a:srgbClr val="636363"/>
                </a:solidFill>
                <a:latin typeface="Montserrat"/>
              </a:rPr>
              <a:t>, with a New York clinic to market the service to U.S. women willing to travel to </a:t>
            </a:r>
            <a:r>
              <a:rPr lang="en-US" dirty="0" smtClean="0">
                <a:solidFill>
                  <a:srgbClr val="636363"/>
                </a:solidFill>
                <a:latin typeface="Montserrat"/>
              </a:rPr>
              <a:t>Ukraine. </a:t>
            </a:r>
            <a:endParaRPr lang="ru-RU" dirty="0" smtClean="0">
              <a:solidFill>
                <a:srgbClr val="636363"/>
              </a:solidFill>
              <a:latin typeface="Montserrat"/>
            </a:endParaRPr>
          </a:p>
          <a:p>
            <a:r>
              <a:rPr lang="en-US" b="1" dirty="0" smtClean="0">
                <a:solidFill>
                  <a:srgbClr val="636363"/>
                </a:solidFill>
                <a:latin typeface="Montserrat"/>
              </a:rPr>
              <a:t>Ukrainian </a:t>
            </a:r>
            <a:r>
              <a:rPr lang="en-US" b="1" dirty="0">
                <a:solidFill>
                  <a:srgbClr val="636363"/>
                </a:solidFill>
                <a:latin typeface="Montserrat"/>
              </a:rPr>
              <a:t>women pay about $8,000 for the procedure; for foreigners, it's about $15,000</a:t>
            </a:r>
            <a:r>
              <a:rPr lang="en-US" dirty="0" smtClean="0">
                <a:solidFill>
                  <a:srgbClr val="636363"/>
                </a:solidFill>
                <a:latin typeface="Montserrat"/>
              </a:rPr>
              <a:t>.</a:t>
            </a:r>
            <a:endParaRPr lang="ru-RU" dirty="0"/>
          </a:p>
        </p:txBody>
      </p:sp>
      <p:pic>
        <p:nvPicPr>
          <p:cNvPr id="3" name="Рисунок 2"/>
          <p:cNvPicPr>
            <a:picLocks noChangeAspect="1"/>
          </p:cNvPicPr>
          <p:nvPr/>
        </p:nvPicPr>
        <p:blipFill>
          <a:blip r:embed="rId3"/>
          <a:stretch>
            <a:fillRect/>
          </a:stretch>
        </p:blipFill>
        <p:spPr>
          <a:xfrm>
            <a:off x="5732706" y="1821182"/>
            <a:ext cx="4096991" cy="2892785"/>
          </a:xfrm>
          <a:prstGeom prst="rect">
            <a:avLst/>
          </a:prstGeom>
        </p:spPr>
      </p:pic>
      <p:sp>
        <p:nvSpPr>
          <p:cNvPr id="4" name="Прямоугольник 3"/>
          <p:cNvSpPr/>
          <p:nvPr/>
        </p:nvSpPr>
        <p:spPr>
          <a:xfrm>
            <a:off x="2543987" y="361792"/>
            <a:ext cx="2204450" cy="523220"/>
          </a:xfrm>
          <a:prstGeom prst="rect">
            <a:avLst/>
          </a:prstGeom>
        </p:spPr>
        <p:txBody>
          <a:bodyPr wrap="none">
            <a:spAutoFit/>
          </a:bodyPr>
          <a:lstStyle/>
          <a:p>
            <a:r>
              <a:rPr lang="en-US" sz="2800" dirty="0" err="1">
                <a:solidFill>
                  <a:schemeClr val="accent3">
                    <a:lumMod val="75000"/>
                  </a:schemeClr>
                </a:solidFill>
              </a:rPr>
              <a:t>Nadiya</a:t>
            </a:r>
            <a:r>
              <a:rPr lang="en-US" sz="2800" dirty="0">
                <a:solidFill>
                  <a:schemeClr val="accent3">
                    <a:lumMod val="75000"/>
                  </a:schemeClr>
                </a:solidFill>
              </a:rPr>
              <a:t> clinic</a:t>
            </a:r>
            <a:endParaRPr lang="ru-RU" sz="2800" dirty="0">
              <a:solidFill>
                <a:schemeClr val="accent3">
                  <a:lumMod val="75000"/>
                </a:schemeClr>
              </a:solidFill>
            </a:endParaRPr>
          </a:p>
        </p:txBody>
      </p:sp>
    </p:spTree>
    <p:extLst>
      <p:ext uri="{BB962C8B-B14F-4D97-AF65-F5344CB8AC3E}">
        <p14:creationId xmlns:p14="http://schemas.microsoft.com/office/powerpoint/2010/main" val="14183167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4075" y="1475537"/>
            <a:ext cx="8372475" cy="5429250"/>
          </a:xfrm>
          <a:prstGeom prst="rect">
            <a:avLst/>
          </a:prstGeom>
        </p:spPr>
      </p:pic>
      <p:sp>
        <p:nvSpPr>
          <p:cNvPr id="3" name="Заголовок 2"/>
          <p:cNvSpPr>
            <a:spLocks noGrp="1"/>
          </p:cNvSpPr>
          <p:nvPr>
            <p:ph type="title"/>
          </p:nvPr>
        </p:nvSpPr>
        <p:spPr>
          <a:xfrm>
            <a:off x="239688" y="323387"/>
            <a:ext cx="9601250" cy="1267365"/>
          </a:xfrm>
        </p:spPr>
        <p:txBody>
          <a:bodyPr/>
          <a:lstStyle/>
          <a:p>
            <a:r>
              <a:rPr lang="en-US" sz="2800" dirty="0" err="1" smtClean="0"/>
              <a:t>Nadiya</a:t>
            </a:r>
            <a:r>
              <a:rPr lang="en-US" sz="2800" dirty="0" smtClean="0"/>
              <a:t> clinic</a:t>
            </a:r>
            <a:r>
              <a:rPr lang="ru-RU" sz="2800" dirty="0" smtClean="0"/>
              <a:t>, </a:t>
            </a:r>
            <a:r>
              <a:rPr lang="en-US" sz="2800" dirty="0" smtClean="0"/>
              <a:t>19-A M. </a:t>
            </a:r>
            <a:r>
              <a:rPr lang="en-US" sz="2800" dirty="0" err="1" smtClean="0"/>
              <a:t>Kryvonosa</a:t>
            </a:r>
            <a:r>
              <a:rPr lang="en-US" sz="2800" dirty="0" smtClean="0"/>
              <a:t>, 03037, Kyiv, Ukraine, </a:t>
            </a:r>
            <a:br>
              <a:rPr lang="en-US" sz="2800" dirty="0" smtClean="0"/>
            </a:br>
            <a:r>
              <a:rPr lang="en-US" sz="2800" dirty="0" smtClean="0"/>
              <a:t>http://dl-nadiya.com/</a:t>
            </a:r>
            <a:endParaRPr lang="ru-RU" sz="2800" dirty="0"/>
          </a:p>
        </p:txBody>
      </p:sp>
      <p:sp>
        <p:nvSpPr>
          <p:cNvPr id="5" name="AutoShape 2" descr="http://dl-nadiya.com/wp-content/uploads/2018/07/placeholder-green.svg">
            <a:hlinkClick r:id="rId3"/>
          </p:cNvPr>
          <p:cNvSpPr>
            <a:spLocks noChangeAspect="1" noChangeArrowheads="1"/>
          </p:cNvSpPr>
          <p:nvPr/>
        </p:nvSpPr>
        <p:spPr bwMode="auto">
          <a:xfrm>
            <a:off x="127000" y="-139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6169108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62</a:t>
            </a:fld>
            <a:endParaRPr lang="ru-RU"/>
          </a:p>
        </p:txBody>
      </p:sp>
      <p:sp>
        <p:nvSpPr>
          <p:cNvPr id="3" name="Прямоугольник 2"/>
          <p:cNvSpPr/>
          <p:nvPr/>
        </p:nvSpPr>
        <p:spPr>
          <a:xfrm>
            <a:off x="341194" y="745842"/>
            <a:ext cx="9398237" cy="5893793"/>
          </a:xfrm>
          <a:prstGeom prst="rect">
            <a:avLst/>
          </a:prstGeom>
        </p:spPr>
        <p:txBody>
          <a:bodyPr wrap="square">
            <a:spAutoFit/>
          </a:bodyPr>
          <a:lstStyle/>
          <a:p>
            <a:pPr fontAlgn="base"/>
            <a:r>
              <a:rPr lang="en-US" sz="1984" dirty="0" smtClean="0"/>
              <a:t>Kahn </a:t>
            </a:r>
            <a:r>
              <a:rPr lang="en-US" sz="1984" dirty="0"/>
              <a:t>chaired a U.S. National Academy of Sciences panel that examined the science and ethical issues raised by the three-parent procedure.</a:t>
            </a:r>
          </a:p>
          <a:p>
            <a:pPr fontAlgn="base"/>
            <a:r>
              <a:rPr lang="en-US" sz="1984" dirty="0" smtClean="0"/>
              <a:t>Kahn's panel</a:t>
            </a:r>
            <a:r>
              <a:rPr lang="en-US" sz="1984" dirty="0"/>
              <a:t> </a:t>
            </a:r>
            <a:r>
              <a:rPr lang="en-US" sz="1984" dirty="0">
                <a:hlinkClick r:id="rId2"/>
              </a:rPr>
              <a:t>concluded</a:t>
            </a:r>
            <a:r>
              <a:rPr lang="en-US" sz="1984" dirty="0"/>
              <a:t> it could be ethical to try the procedure to try to prevent </a:t>
            </a:r>
            <a:r>
              <a:rPr lang="en-US" sz="1984" dirty="0" smtClean="0"/>
              <a:t>mitochondrial </a:t>
            </a:r>
            <a:r>
              <a:rPr lang="en-US" sz="1984" dirty="0"/>
              <a:t>disease. But it is </a:t>
            </a:r>
            <a:r>
              <a:rPr lang="en-US" sz="1984" dirty="0">
                <a:hlinkClick r:id="rId3"/>
              </a:rPr>
              <a:t>prohibited</a:t>
            </a:r>
            <a:r>
              <a:rPr lang="en-US" sz="1984" dirty="0"/>
              <a:t> in the United States. </a:t>
            </a:r>
            <a:endParaRPr lang="en-US" sz="1984" dirty="0" smtClean="0"/>
          </a:p>
          <a:p>
            <a:pPr fontAlgn="base"/>
            <a:endParaRPr lang="en-US" sz="1984" dirty="0"/>
          </a:p>
          <a:p>
            <a:pPr fontAlgn="base"/>
            <a:endParaRPr lang="ru-RU" sz="1984" dirty="0"/>
          </a:p>
          <a:p>
            <a:pPr fontAlgn="base"/>
            <a:r>
              <a:rPr lang="en-US" sz="1984" b="1" dirty="0"/>
              <a:t>The procedure also raises deeper questions.</a:t>
            </a:r>
          </a:p>
          <a:p>
            <a:pPr fontAlgn="base"/>
            <a:r>
              <a:rPr lang="en-US" sz="1984" dirty="0"/>
              <a:t>"What is the importance of the contribution of mitochondrial DNA from a stranger? Philosophically it's an interesting question," Kahn says. "It changes your ancestry in a way</a:t>
            </a:r>
            <a:r>
              <a:rPr lang="en-US" sz="1984" dirty="0" smtClean="0"/>
              <a:t>.“</a:t>
            </a:r>
          </a:p>
          <a:p>
            <a:pPr fontAlgn="base"/>
            <a:endParaRPr lang="en-US" sz="1984" dirty="0"/>
          </a:p>
          <a:p>
            <a:pPr fontAlgn="base"/>
            <a:r>
              <a:rPr lang="en-US" sz="1984" dirty="0"/>
              <a:t>But that's not the only concern. The egg donor's mitochondrial DNA could be passed down by any girls born from the procedure. So any problems inadvertently created could be passed down for generations too</a:t>
            </a:r>
            <a:r>
              <a:rPr lang="en-US" sz="1984" dirty="0" smtClean="0"/>
              <a:t>.</a:t>
            </a:r>
          </a:p>
          <a:p>
            <a:pPr fontAlgn="base"/>
            <a:endParaRPr lang="en-US" sz="1984" dirty="0"/>
          </a:p>
          <a:p>
            <a:pPr fontAlgn="base"/>
            <a:r>
              <a:rPr lang="en-US" sz="1984" dirty="0"/>
              <a:t>"That's crossing what had been a bright-line prohibition all across the globe that we would not introduce genetic modifications that would be passed on to future offspring in perpetuity," Kahn says.</a:t>
            </a:r>
          </a:p>
          <a:p>
            <a:pPr fontAlgn="base"/>
            <a:endParaRPr lang="en-US" sz="1984" dirty="0"/>
          </a:p>
        </p:txBody>
      </p:sp>
    </p:spTree>
    <p:extLst>
      <p:ext uri="{BB962C8B-B14F-4D97-AF65-F5344CB8AC3E}">
        <p14:creationId xmlns:p14="http://schemas.microsoft.com/office/powerpoint/2010/main" val="277037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142" y="5277632"/>
            <a:ext cx="8693280" cy="1460520"/>
          </a:xfrm>
        </p:spPr>
        <p:txBody>
          <a:bodyPr/>
          <a:lstStyle/>
          <a:p>
            <a:r>
              <a:rPr lang="ru-RU" sz="4800" dirty="0" smtClean="0"/>
              <a:t>КОНЕЦ</a:t>
            </a:r>
            <a:endParaRPr lang="ru-RU" sz="4800" dirty="0"/>
          </a:p>
        </p:txBody>
      </p:sp>
    </p:spTree>
    <p:extLst>
      <p:ext uri="{BB962C8B-B14F-4D97-AF65-F5344CB8AC3E}">
        <p14:creationId xmlns:p14="http://schemas.microsoft.com/office/powerpoint/2010/main" val="22644089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DEEC8EE-03FA-42FE-992C-F282326656FA}" type="slidenum">
              <a:rPr lang="en-US" smtClean="0"/>
              <a:t>64</a:t>
            </a:fld>
            <a:endParaRPr lang="en-US"/>
          </a:p>
        </p:txBody>
      </p:sp>
      <p:pic>
        <p:nvPicPr>
          <p:cNvPr id="3" name="Рисунок 2"/>
          <p:cNvPicPr>
            <a:picLocks noChangeAspect="1"/>
          </p:cNvPicPr>
          <p:nvPr/>
        </p:nvPicPr>
        <p:blipFill rotWithShape="1">
          <a:blip r:embed="rId2"/>
          <a:srcRect l="-1" t="33632" r="68380"/>
          <a:stretch/>
        </p:blipFill>
        <p:spPr>
          <a:xfrm>
            <a:off x="3446505" y="4196557"/>
            <a:ext cx="3187615" cy="2804128"/>
          </a:xfrm>
          <a:prstGeom prst="rect">
            <a:avLst/>
          </a:prstGeom>
          <a:ln w="28575">
            <a:solidFill>
              <a:schemeClr val="tx1"/>
            </a:solidFill>
          </a:ln>
        </p:spPr>
      </p:pic>
    </p:spTree>
    <p:extLst>
      <p:ext uri="{BB962C8B-B14F-4D97-AF65-F5344CB8AC3E}">
        <p14:creationId xmlns:p14="http://schemas.microsoft.com/office/powerpoint/2010/main" val="14019646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3150" cy="649857"/>
          </a:xfrm>
        </p:spPr>
        <p:txBody>
          <a:bodyPr>
            <a:normAutofit fontScale="90000"/>
          </a:bodyPr>
          <a:lstStyle/>
          <a:p>
            <a:r>
              <a:rPr lang="ru-RU" dirty="0" smtClean="0"/>
              <a:t>Термины и практика</a:t>
            </a:r>
            <a:endParaRPr lang="ru-RU" dirty="0"/>
          </a:p>
        </p:txBody>
      </p:sp>
      <p:sp>
        <p:nvSpPr>
          <p:cNvPr id="3" name="Объект 2"/>
          <p:cNvSpPr>
            <a:spLocks noGrp="1"/>
          </p:cNvSpPr>
          <p:nvPr>
            <p:ph idx="1"/>
          </p:nvPr>
        </p:nvSpPr>
        <p:spPr/>
        <p:txBody>
          <a:bodyPr/>
          <a:lstStyle/>
          <a:p>
            <a:r>
              <a:rPr lang="ru-RU" dirty="0" smtClean="0"/>
              <a:t>Гомология последовательностей, нуклеотидов, аминокислот, и органов</a:t>
            </a:r>
          </a:p>
          <a:p>
            <a:r>
              <a:rPr lang="ru-RU" dirty="0" smtClean="0"/>
              <a:t>Выравнивание последовательностей как отражение эволюции</a:t>
            </a:r>
          </a:p>
          <a:p>
            <a:r>
              <a:rPr lang="ru-RU" dirty="0" smtClean="0"/>
              <a:t>Выравнивание последовательностей как задача для роботов (программ) и людей</a:t>
            </a:r>
          </a:p>
          <a:p>
            <a:r>
              <a:rPr lang="ru-RU" dirty="0" smtClean="0"/>
              <a:t>Принцип: что </a:t>
            </a:r>
            <a:r>
              <a:rPr lang="ru-RU" dirty="0" err="1" smtClean="0"/>
              <a:t>консервативно,то</a:t>
            </a:r>
            <a:r>
              <a:rPr lang="ru-RU" dirty="0" smtClean="0"/>
              <a:t> важно</a:t>
            </a:r>
            <a:endParaRPr lang="ru-RU" dirty="0"/>
          </a:p>
        </p:txBody>
      </p:sp>
      <p:sp>
        <p:nvSpPr>
          <p:cNvPr id="4" name="Номер слайда 3"/>
          <p:cNvSpPr>
            <a:spLocks noGrp="1"/>
          </p:cNvSpPr>
          <p:nvPr>
            <p:ph type="sldNum" sz="quarter" idx="12"/>
          </p:nvPr>
        </p:nvSpPr>
        <p:spPr/>
        <p:txBody>
          <a:bodyPr/>
          <a:lstStyle/>
          <a:p>
            <a:fld id="{8DEEC8EE-03FA-42FE-992C-F282326656FA}" type="slidenum">
              <a:rPr lang="en-US" smtClean="0"/>
              <a:t>65</a:t>
            </a:fld>
            <a:endParaRPr lang="en-US"/>
          </a:p>
        </p:txBody>
      </p:sp>
    </p:spTree>
    <p:extLst>
      <p:ext uri="{BB962C8B-B14F-4D97-AF65-F5344CB8AC3E}">
        <p14:creationId xmlns:p14="http://schemas.microsoft.com/office/powerpoint/2010/main" val="24071040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 y="139080"/>
            <a:ext cx="9992908" cy="1296598"/>
          </a:xfrm>
        </p:spPr>
        <p:txBody>
          <a:bodyPr>
            <a:noAutofit/>
          </a:bodyPr>
          <a:lstStyle/>
          <a:p>
            <a:r>
              <a:rPr lang="ru-RU" sz="3527" b="1" dirty="0"/>
              <a:t>Локальная эволюция определяет выравнивание последовательностей потомков относительно предка</a:t>
            </a:r>
          </a:p>
        </p:txBody>
      </p:sp>
      <p:sp>
        <p:nvSpPr>
          <p:cNvPr id="3" name="Объект 2"/>
          <p:cNvSpPr>
            <a:spLocks noGrp="1"/>
          </p:cNvSpPr>
          <p:nvPr>
            <p:ph sz="half" idx="1"/>
          </p:nvPr>
        </p:nvSpPr>
        <p:spPr>
          <a:xfrm>
            <a:off x="2690081" y="2086461"/>
            <a:ext cx="7218687" cy="4494226"/>
          </a:xfrm>
        </p:spPr>
        <p:txBody>
          <a:bodyPr>
            <a:normAutofit/>
          </a:bodyPr>
          <a:lstStyle/>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GCGAAT-GCCCTGAA </a:t>
            </a:r>
            <a:endParaRPr lang="ru-RU" sz="2646" b="1" dirty="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solidFill>
                  <a:srgbClr val="FF0000"/>
                </a:solidFill>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AAT-GCCCTGAA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замена</a:t>
            </a: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AAT-GC</a:t>
            </a:r>
            <a:r>
              <a:rPr lang="en-US" sz="2646" b="1" dirty="0">
                <a:solidFill>
                  <a:srgbClr val="FF0000"/>
                </a:solidFill>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замена </a:t>
            </a:r>
            <a:endParaRPr lang="ru-RU" sz="2646" dirty="0">
              <a:latin typeface="Courier New" panose="02070309020205020404" pitchFamily="49" charset="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AAT</a:t>
            </a:r>
            <a:r>
              <a:rPr lang="en-US" sz="2646" b="1" dirty="0">
                <a:solidFill>
                  <a:srgbClr val="FF0000"/>
                </a:solidFill>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a:t>
            </a:r>
            <a:r>
              <a:rPr lang="en-US" sz="2646" b="1" dirty="0">
                <a:latin typeface="Courier New" panose="02070309020205020404" pitchFamily="49" charset="0"/>
                <a:cs typeface="Courier New" panose="02070309020205020404" pitchFamily="49" charset="0"/>
              </a:rPr>
              <a:t>G</a:t>
            </a:r>
            <a:r>
              <a:rPr lang="en-US" sz="2646" dirty="0">
                <a:latin typeface="Courier New" panose="02070309020205020404" pitchFamily="49" charset="0"/>
                <a:cs typeface="Courier New" panose="02070309020205020404" pitchFamily="49" charset="0"/>
              </a:rPr>
              <a:t>GAA</a:t>
            </a:r>
            <a:r>
              <a:rPr lang="ru-RU" sz="2646" dirty="0">
                <a:cs typeface="Courier New" panose="02070309020205020404" pitchFamily="49" charset="0"/>
              </a:rPr>
              <a:t>   вставка 1 </a:t>
            </a:r>
            <a:r>
              <a:rPr lang="ru-RU" sz="2646" dirty="0" err="1">
                <a:cs typeface="Courier New" panose="02070309020205020404" pitchFamily="49" charset="0"/>
              </a:rPr>
              <a:t>п.н</a:t>
            </a:r>
            <a:r>
              <a:rPr lang="ru-RU" sz="2646" dirty="0">
                <a:cs typeface="Courier New" panose="02070309020205020404" pitchFamily="49" charset="0"/>
              </a:rPr>
              <a:t>.</a:t>
            </a:r>
            <a:endParaRPr lang="ru-RU" sz="2646" dirty="0">
              <a:latin typeface="Courier New" panose="02070309020205020404" pitchFamily="49" charset="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a:t>
            </a:r>
            <a:r>
              <a:rPr lang="en-US" sz="2646" b="1" dirty="0">
                <a:solidFill>
                  <a:srgbClr val="FF0000"/>
                </a:solidFill>
                <a:latin typeface="Courier New" panose="02070309020205020404" pitchFamily="49" charset="0"/>
                <a:cs typeface="Courier New" panose="02070309020205020404" pitchFamily="49" charset="0"/>
              </a:rPr>
              <a:t>A</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a:t>
            </a:r>
            <a:r>
              <a:rPr lang="en-US" sz="2646" b="1" dirty="0">
                <a:latin typeface="Courier New" panose="02070309020205020404" pitchFamily="49" charset="0"/>
                <a:cs typeface="Courier New" panose="02070309020205020404" pitchFamily="49" charset="0"/>
              </a:rPr>
              <a:t>G</a:t>
            </a:r>
            <a:r>
              <a:rPr lang="en-US" sz="2646" dirty="0">
                <a:latin typeface="Courier New" panose="02070309020205020404" pitchFamily="49" charset="0"/>
                <a:cs typeface="Courier New" panose="02070309020205020404" pitchFamily="49" charset="0"/>
              </a:rPr>
              <a: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замена</a:t>
            </a:r>
            <a:endParaRPr lang="ru-RU" sz="2646" dirty="0">
              <a:latin typeface="Courier New" panose="02070309020205020404" pitchFamily="49" charset="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a:t>
            </a:r>
            <a:r>
              <a:rPr lang="en-US" sz="2646" b="1" dirty="0">
                <a:solidFill>
                  <a:srgbClr val="FF0000"/>
                </a:solidFill>
                <a:latin typeface="Courier New" panose="02070309020205020404" pitchFamily="49" charset="0"/>
                <a:cs typeface="Courier New" panose="02070309020205020404" pitchFamily="49" charset="0"/>
              </a:rPr>
              <a:t>-</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a:t>
            </a:r>
            <a:r>
              <a:rPr lang="en-US" sz="2646" b="1" dirty="0">
                <a:latin typeface="Courier New" panose="02070309020205020404" pitchFamily="49" charset="0"/>
                <a:cs typeface="Courier New" panose="02070309020205020404" pitchFamily="49" charset="0"/>
              </a:rPr>
              <a:t>G</a:t>
            </a:r>
            <a:r>
              <a:rPr lang="en-US" sz="2646" dirty="0">
                <a:latin typeface="Courier New" panose="02070309020205020404" pitchFamily="49" charset="0"/>
                <a:cs typeface="Courier New" panose="02070309020205020404" pitchFamily="49" charset="0"/>
              </a:rPr>
              <a:t>GAA</a:t>
            </a:r>
            <a:r>
              <a:rPr lang="ru-RU" sz="2646" dirty="0">
                <a:cs typeface="Courier New" panose="02070309020205020404" pitchFamily="49" charset="0"/>
              </a:rPr>
              <a:t>   </a:t>
            </a:r>
            <a:r>
              <a:rPr lang="ru-RU" sz="2646" dirty="0" err="1">
                <a:cs typeface="Courier New" panose="02070309020205020404" pitchFamily="49" charset="0"/>
              </a:rPr>
              <a:t>делеция</a:t>
            </a:r>
            <a:r>
              <a:rPr lang="ru-RU" sz="2646" dirty="0">
                <a:cs typeface="Courier New" panose="02070309020205020404" pitchFamily="49" charset="0"/>
              </a:rPr>
              <a:t> 1п.н.</a:t>
            </a:r>
            <a:endParaRPr lang="ru-RU" sz="2646" dirty="0">
              <a:latin typeface="Courier New" panose="02070309020205020404" pitchFamily="49" charset="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b="1" dirty="0">
                <a:solidFill>
                  <a:srgbClr val="FF0000"/>
                </a:solidFill>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A-</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a:t>
            </a:r>
            <a:r>
              <a:rPr lang="en-US" sz="2646" b="1" dirty="0">
                <a:latin typeface="Courier New" panose="02070309020205020404" pitchFamily="49" charset="0"/>
                <a:cs typeface="Courier New" panose="02070309020205020404" pitchFamily="49" charset="0"/>
              </a:rPr>
              <a:t>G</a:t>
            </a:r>
            <a:r>
              <a:rPr lang="en-US" sz="2646" dirty="0">
                <a:latin typeface="Courier New" panose="02070309020205020404" pitchFamily="49" charset="0"/>
                <a:cs typeface="Courier New" panose="02070309020205020404" pitchFamily="49" charset="0"/>
              </a:rPr>
              <a: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замена</a:t>
            </a: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b="1" dirty="0">
                <a:solidFill>
                  <a:srgbClr val="FF0000"/>
                </a:solidFill>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A-</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ru-RU" sz="2646" b="1" dirty="0">
                <a:solidFill>
                  <a:srgbClr val="FF0000"/>
                </a:solidFill>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GAA</a:t>
            </a:r>
            <a:r>
              <a:rPr lang="ru-RU" sz="2646" dirty="0">
                <a:latin typeface="Courier New" panose="02070309020205020404" pitchFamily="49" charset="0"/>
                <a:cs typeface="Courier New" panose="02070309020205020404" pitchFamily="49" charset="0"/>
              </a:rPr>
              <a:t> </a:t>
            </a:r>
            <a:r>
              <a:rPr lang="ru-RU" sz="2646" dirty="0" err="1">
                <a:cs typeface="Courier New" panose="02070309020205020404" pitchFamily="49" charset="0"/>
              </a:rPr>
              <a:t>делеция</a:t>
            </a:r>
            <a:r>
              <a:rPr lang="ru-RU" sz="2646" dirty="0">
                <a:cs typeface="Courier New" panose="02070309020205020404" pitchFamily="49" charset="0"/>
              </a:rPr>
              <a:t> 3 </a:t>
            </a:r>
            <a:r>
              <a:rPr lang="ru-RU" sz="2646" dirty="0" err="1">
                <a:cs typeface="Courier New" panose="02070309020205020404" pitchFamily="49" charset="0"/>
              </a:rPr>
              <a:t>п.н</a:t>
            </a:r>
            <a:r>
              <a:rPr lang="ru-RU" sz="2646" dirty="0">
                <a:cs typeface="Courier New" panose="02070309020205020404" pitchFamily="49" charset="0"/>
              </a:rPr>
              <a:t>.</a:t>
            </a: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solidFill>
                  <a:srgbClr val="FF0000"/>
                </a:solidFill>
                <a:latin typeface="Courier New" panose="02070309020205020404" pitchFamily="49" charset="0"/>
                <a:cs typeface="Courier New" panose="02070309020205020404" pitchFamily="49" charset="0"/>
              </a:rPr>
              <a:t>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b="1" dirty="0">
                <a:solidFill>
                  <a:srgbClr val="FF0000"/>
                </a:solidFill>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A-</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ru-RU"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вставка 2 </a:t>
            </a:r>
            <a:r>
              <a:rPr lang="ru-RU" sz="2646" dirty="0" err="1">
                <a:cs typeface="Courier New" panose="02070309020205020404" pitchFamily="49" charset="0"/>
              </a:rPr>
              <a:t>п.н</a:t>
            </a:r>
            <a:r>
              <a:rPr lang="ru-RU" sz="2646" dirty="0">
                <a:cs typeface="Courier New" panose="02070309020205020404" pitchFamily="49" charset="0"/>
              </a:rPr>
              <a:t>.</a:t>
            </a:r>
            <a:endParaRPr lang="ru-RU" sz="2646" dirty="0">
              <a:latin typeface="+mj-lt"/>
              <a:cs typeface="Courier New" panose="02070309020205020404" pitchFamily="49" charset="0"/>
            </a:endParaRPr>
          </a:p>
        </p:txBody>
      </p:sp>
      <p:sp>
        <p:nvSpPr>
          <p:cNvPr id="6" name="Прямоугольник 5"/>
          <p:cNvSpPr/>
          <p:nvPr/>
        </p:nvSpPr>
        <p:spPr>
          <a:xfrm>
            <a:off x="404023" y="1416029"/>
            <a:ext cx="9440571" cy="567207"/>
          </a:xfrm>
          <a:prstGeom prst="rect">
            <a:avLst/>
          </a:prstGeom>
        </p:spPr>
        <p:txBody>
          <a:bodyPr wrap="square">
            <a:spAutoFit/>
          </a:bodyPr>
          <a:lstStyle/>
          <a:p>
            <a:r>
              <a:rPr lang="ru-RU" sz="3086" dirty="0"/>
              <a:t>Гомологичные нуклеотиды ставим друг под другом </a:t>
            </a:r>
          </a:p>
        </p:txBody>
      </p:sp>
      <p:sp>
        <p:nvSpPr>
          <p:cNvPr id="7" name="TextBox 6"/>
          <p:cNvSpPr txBox="1"/>
          <p:nvPr/>
        </p:nvSpPr>
        <p:spPr>
          <a:xfrm>
            <a:off x="282394" y="2086462"/>
            <a:ext cx="2387192" cy="4380045"/>
          </a:xfrm>
          <a:prstGeom prst="rect">
            <a:avLst/>
          </a:prstGeom>
          <a:noFill/>
        </p:spPr>
        <p:txBody>
          <a:bodyPr wrap="none" rtlCol="0">
            <a:spAutoFit/>
          </a:bodyPr>
          <a:lstStyle/>
          <a:p>
            <a:pPr algn="r">
              <a:lnSpc>
                <a:spcPct val="117000"/>
              </a:lnSpc>
            </a:pPr>
            <a:r>
              <a:rPr lang="ru-RU" sz="2646" dirty="0"/>
              <a:t>ПРЕДОК</a:t>
            </a:r>
          </a:p>
          <a:p>
            <a:pPr algn="r">
              <a:lnSpc>
                <a:spcPct val="117000"/>
              </a:lnSpc>
            </a:pPr>
            <a:r>
              <a:rPr lang="ru-RU" sz="2646" dirty="0"/>
              <a:t>сын</a:t>
            </a:r>
          </a:p>
          <a:p>
            <a:pPr algn="r">
              <a:lnSpc>
                <a:spcPct val="117000"/>
              </a:lnSpc>
            </a:pPr>
            <a:r>
              <a:rPr lang="ru-RU" sz="2646" dirty="0"/>
              <a:t>внук</a:t>
            </a:r>
          </a:p>
          <a:p>
            <a:pPr algn="r">
              <a:lnSpc>
                <a:spcPct val="117000"/>
              </a:lnSpc>
            </a:pPr>
            <a:r>
              <a:rPr lang="ru-RU" sz="2646" dirty="0"/>
              <a:t>правнук</a:t>
            </a:r>
          </a:p>
          <a:p>
            <a:pPr algn="r">
              <a:lnSpc>
                <a:spcPct val="117000"/>
              </a:lnSpc>
            </a:pPr>
            <a:r>
              <a:rPr lang="ru-RU" sz="2646" dirty="0"/>
              <a:t>праправнук</a:t>
            </a:r>
          </a:p>
          <a:p>
            <a:pPr algn="r">
              <a:lnSpc>
                <a:spcPct val="117000"/>
              </a:lnSpc>
            </a:pPr>
            <a:r>
              <a:rPr lang="ru-RU" sz="2646" dirty="0" err="1"/>
              <a:t>прапраправнук</a:t>
            </a:r>
            <a:endParaRPr lang="ru-RU" sz="2646" dirty="0"/>
          </a:p>
          <a:p>
            <a:pPr algn="r">
              <a:lnSpc>
                <a:spcPct val="117000"/>
              </a:lnSpc>
            </a:pPr>
            <a:r>
              <a:rPr lang="ru-RU" sz="2646" dirty="0"/>
              <a:t>………</a:t>
            </a:r>
          </a:p>
          <a:p>
            <a:pPr algn="r">
              <a:lnSpc>
                <a:spcPct val="117000"/>
              </a:lnSpc>
            </a:pPr>
            <a:r>
              <a:rPr lang="ru-RU" sz="2646" dirty="0"/>
              <a:t>……..</a:t>
            </a:r>
          </a:p>
          <a:p>
            <a:pPr algn="r">
              <a:lnSpc>
                <a:spcPct val="117000"/>
              </a:lnSpc>
            </a:pPr>
            <a:r>
              <a:rPr lang="ru-RU" sz="2646" dirty="0"/>
              <a:t>……..</a:t>
            </a:r>
          </a:p>
        </p:txBody>
      </p:sp>
      <p:sp>
        <p:nvSpPr>
          <p:cNvPr id="8" name="Прямоугольник 7"/>
          <p:cNvSpPr/>
          <p:nvPr/>
        </p:nvSpPr>
        <p:spPr>
          <a:xfrm>
            <a:off x="171856" y="6489239"/>
            <a:ext cx="9821580" cy="1042080"/>
          </a:xfrm>
          <a:prstGeom prst="rect">
            <a:avLst/>
          </a:prstGeom>
        </p:spPr>
        <p:txBody>
          <a:bodyPr wrap="square">
            <a:spAutoFit/>
          </a:bodyPr>
          <a:lstStyle/>
          <a:p>
            <a:r>
              <a:rPr lang="ru-RU" sz="3086" dirty="0"/>
              <a:t>Из 20-и позиций (колонок) выравнивания 11 (55%) абсолютно консервативны </a:t>
            </a:r>
          </a:p>
        </p:txBody>
      </p:sp>
    </p:spTree>
    <p:extLst>
      <p:ext uri="{BB962C8B-B14F-4D97-AF65-F5344CB8AC3E}">
        <p14:creationId xmlns:p14="http://schemas.microsoft.com/office/powerpoint/2010/main" val="72924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54167" y="208173"/>
            <a:ext cx="8349936" cy="2457920"/>
          </a:xfrm>
        </p:spPr>
        <p:txBody>
          <a:bodyPr>
            <a:normAutofit/>
          </a:bodyPr>
          <a:lstStyle/>
          <a:p>
            <a:pPr marL="0" indent="0">
              <a:buNone/>
            </a:pPr>
            <a:r>
              <a:rPr lang="ru-RU" dirty="0" smtClean="0"/>
              <a:t>     На предыдущем слайде мутации 45% нуклеотидов за 9 поколений – это фантазия!</a:t>
            </a:r>
          </a:p>
          <a:p>
            <a:pPr marL="0" indent="0">
              <a:buNone/>
            </a:pPr>
            <a:endParaRPr lang="ru-RU" dirty="0" smtClean="0"/>
          </a:p>
          <a:p>
            <a:pPr marL="0" indent="0">
              <a:buNone/>
            </a:pPr>
            <a:r>
              <a:rPr lang="ru-RU" dirty="0"/>
              <a:t> </a:t>
            </a:r>
            <a:r>
              <a:rPr lang="ru-RU" dirty="0" smtClean="0"/>
              <a:t>     Мутаций у живых (значит, </a:t>
            </a:r>
            <a:r>
              <a:rPr lang="ru-RU" dirty="0" smtClean="0">
                <a:solidFill>
                  <a:schemeClr val="tx2">
                    <a:lumMod val="60000"/>
                    <a:lumOff val="40000"/>
                  </a:schemeClr>
                </a:solidFill>
              </a:rPr>
              <a:t>прошедших отбор</a:t>
            </a:r>
            <a:r>
              <a:rPr lang="ru-RU" dirty="0" smtClean="0"/>
              <a:t>!) родственных организмов значительно меньше.</a:t>
            </a:r>
          </a:p>
          <a:p>
            <a:endParaRPr lang="ru-RU" dirty="0"/>
          </a:p>
        </p:txBody>
      </p:sp>
      <p:sp>
        <p:nvSpPr>
          <p:cNvPr id="4" name="Заголовок 1"/>
          <p:cNvSpPr txBox="1">
            <a:spLocks/>
          </p:cNvSpPr>
          <p:nvPr/>
        </p:nvSpPr>
        <p:spPr>
          <a:xfrm>
            <a:off x="207631" y="2474067"/>
            <a:ext cx="8992965" cy="11063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smtClean="0"/>
              <a:t>De novo </a:t>
            </a:r>
            <a:r>
              <a:rPr lang="ru-RU" smtClean="0"/>
              <a:t>мутации у человека</a:t>
            </a:r>
            <a:endParaRPr lang="ru-RU" dirty="0"/>
          </a:p>
        </p:txBody>
      </p:sp>
      <p:sp>
        <p:nvSpPr>
          <p:cNvPr id="5" name="Объект 2"/>
          <p:cNvSpPr txBox="1">
            <a:spLocks/>
          </p:cNvSpPr>
          <p:nvPr/>
        </p:nvSpPr>
        <p:spPr>
          <a:xfrm>
            <a:off x="204124" y="3242167"/>
            <a:ext cx="9143070" cy="32174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ru-RU" smtClean="0"/>
              <a:t>Исландские тройки (</a:t>
            </a:r>
            <a:r>
              <a:rPr lang="en-US" smtClean="0"/>
              <a:t>parent-offspring trios)</a:t>
            </a:r>
            <a:r>
              <a:rPr lang="ru-RU" smtClean="0"/>
              <a:t>    </a:t>
            </a:r>
          </a:p>
          <a:p>
            <a:pPr>
              <a:buFont typeface="Arial" panose="020B0604020202020204" pitchFamily="34" charset="0"/>
              <a:buNone/>
            </a:pPr>
            <a:r>
              <a:rPr lang="ru-RU" smtClean="0"/>
              <a:t>   Каждый ребенок имеет от 20 до 120 мутаций </a:t>
            </a:r>
            <a:r>
              <a:rPr lang="en-US" i="1" smtClean="0"/>
              <a:t>de</a:t>
            </a:r>
            <a:r>
              <a:rPr lang="ru-RU" i="1" smtClean="0"/>
              <a:t> </a:t>
            </a:r>
            <a:r>
              <a:rPr lang="en-US" i="1" smtClean="0"/>
              <a:t>novo</a:t>
            </a:r>
            <a:r>
              <a:rPr lang="ru-RU" i="1" smtClean="0"/>
              <a:t> </a:t>
            </a:r>
            <a:r>
              <a:rPr lang="ru-RU" smtClean="0"/>
              <a:t>на геном,</a:t>
            </a:r>
            <a:r>
              <a:rPr lang="en-US" i="1" smtClean="0"/>
              <a:t> </a:t>
            </a:r>
            <a:r>
              <a:rPr lang="ru-RU" smtClean="0"/>
              <a:t>т.е. в геноме обнаружен нуклеотид, которого не было в этой позиции ни у папы, ни у мамы, ….</a:t>
            </a:r>
            <a:endParaRPr lang="ru-RU" dirty="0"/>
          </a:p>
        </p:txBody>
      </p:sp>
      <p:sp>
        <p:nvSpPr>
          <p:cNvPr id="6" name="Rectangle 1"/>
          <p:cNvSpPr>
            <a:spLocks noChangeArrowheads="1"/>
          </p:cNvSpPr>
          <p:nvPr/>
        </p:nvSpPr>
        <p:spPr bwMode="auto">
          <a:xfrm>
            <a:off x="1187882" y="5469657"/>
            <a:ext cx="7704861" cy="1323269"/>
          </a:xfrm>
          <a:prstGeom prst="rect">
            <a:avLst/>
          </a:prstGeom>
          <a:noFill/>
          <a:ln w="9525">
            <a:noFill/>
            <a:miter lim="800000"/>
            <a:headEnd/>
            <a:tailEnd/>
          </a:ln>
          <a:effectLst/>
        </p:spPr>
        <p:txBody>
          <a:bodyPr vert="horz" wrap="square" lIns="100796" tIns="50398" rIns="100796" bIns="50398" numCol="1" anchor="ctr" anchorCtr="0" compatLnSpc="1">
            <a:prstTxWarp prst="textNoShape">
              <a:avLst/>
            </a:prstTxWarp>
            <a:spAutoFit/>
          </a:bodyPr>
          <a:lstStyle/>
          <a:p>
            <a:pPr defTabSz="1007943" fontAlgn="base">
              <a:spcBef>
                <a:spcPct val="0"/>
              </a:spcBef>
              <a:spcAft>
                <a:spcPct val="0"/>
              </a:spcAft>
            </a:pPr>
            <a:r>
              <a:rPr lang="ru-RU" sz="2646" dirty="0" err="1">
                <a:solidFill>
                  <a:srgbClr val="000000"/>
                </a:solidFill>
                <a:latin typeface="Arial Unicode MS" pitchFamily="34" charset="-128"/>
              </a:rPr>
              <a:t>Kong</a:t>
            </a:r>
            <a:r>
              <a:rPr lang="ru-RU" sz="2646" dirty="0">
                <a:solidFill>
                  <a:srgbClr val="000000"/>
                </a:solidFill>
                <a:latin typeface="Arial Unicode MS" pitchFamily="34" charset="-128"/>
              </a:rPr>
              <a:t>  </a:t>
            </a:r>
            <a:r>
              <a:rPr lang="en-US" sz="2646" dirty="0">
                <a:solidFill>
                  <a:srgbClr val="000000"/>
                </a:solidFill>
                <a:latin typeface="Arial Unicode MS" pitchFamily="34" charset="-128"/>
              </a:rPr>
              <a:t>et al., </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Rate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of</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de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novo</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mutations</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and</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the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importance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of</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father's</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age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to</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disease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risk</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Nature</a:t>
            </a:r>
            <a:r>
              <a:rPr lang="ru-RU" sz="2646" dirty="0">
                <a:solidFill>
                  <a:srgbClr val="000000"/>
                </a:solidFill>
                <a:latin typeface="Arial Unicode MS" pitchFamily="34" charset="-128"/>
              </a:rPr>
              <a:t>. 2012</a:t>
            </a:r>
            <a:r>
              <a:rPr lang="ru-RU" sz="2646" dirty="0">
                <a:latin typeface="Arial" pitchFamily="34" charset="0"/>
              </a:rPr>
              <a:t> </a:t>
            </a:r>
          </a:p>
        </p:txBody>
      </p:sp>
    </p:spTree>
    <p:extLst>
      <p:ext uri="{BB962C8B-B14F-4D97-AF65-F5344CB8AC3E}">
        <p14:creationId xmlns:p14="http://schemas.microsoft.com/office/powerpoint/2010/main" val="17783851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68</a:t>
            </a:fld>
            <a:endParaRPr lang="ru-RU" dirty="0"/>
          </a:p>
        </p:txBody>
      </p:sp>
      <p:sp>
        <p:nvSpPr>
          <p:cNvPr id="5" name="TextBox 4"/>
          <p:cNvSpPr txBox="1"/>
          <p:nvPr/>
        </p:nvSpPr>
        <p:spPr>
          <a:xfrm>
            <a:off x="233703" y="6362236"/>
            <a:ext cx="9759734" cy="565082"/>
          </a:xfrm>
          <a:prstGeom prst="rect">
            <a:avLst/>
          </a:prstGeom>
          <a:noFill/>
        </p:spPr>
        <p:txBody>
          <a:bodyPr wrap="square" lIns="89335" tIns="44668" rIns="89335" bIns="44668" rtlCol="0">
            <a:spAutoFit/>
          </a:bodyPr>
          <a:lstStyle/>
          <a:p>
            <a:pPr algn="ctr"/>
            <a:r>
              <a:rPr lang="ru-RU" sz="3086" dirty="0"/>
              <a:t>92% совпадающих букв на </a:t>
            </a:r>
            <a:r>
              <a:rPr lang="ru-RU" sz="3086" b="1" dirty="0">
                <a:solidFill>
                  <a:schemeClr val="tx2">
                    <a:lumMod val="60000"/>
                    <a:lumOff val="40000"/>
                  </a:schemeClr>
                </a:solidFill>
              </a:rPr>
              <a:t>гомологичных </a:t>
            </a:r>
            <a:r>
              <a:rPr lang="ru-RU" sz="3086" dirty="0"/>
              <a:t>участках </a:t>
            </a:r>
          </a:p>
        </p:txBody>
      </p:sp>
      <p:grpSp>
        <p:nvGrpSpPr>
          <p:cNvPr id="4" name="Группа 3"/>
          <p:cNvGrpSpPr/>
          <p:nvPr/>
        </p:nvGrpSpPr>
        <p:grpSpPr>
          <a:xfrm>
            <a:off x="2518" y="1796172"/>
            <a:ext cx="9991977" cy="4608398"/>
            <a:chOff x="79460" y="2243935"/>
            <a:chExt cx="9064540" cy="4180655"/>
          </a:xfrm>
        </p:grpSpPr>
        <p:pic>
          <p:nvPicPr>
            <p:cNvPr id="46082" name="Picture 2"/>
            <p:cNvPicPr>
              <a:picLocks noChangeAspect="1" noChangeArrowheads="1"/>
            </p:cNvPicPr>
            <p:nvPr/>
          </p:nvPicPr>
          <p:blipFill>
            <a:blip r:embed="rId3" cstate="print"/>
            <a:srcRect/>
            <a:stretch>
              <a:fillRect/>
            </a:stretch>
          </p:blipFill>
          <p:spPr bwMode="auto">
            <a:xfrm>
              <a:off x="79460" y="2252257"/>
              <a:ext cx="9064540" cy="4172333"/>
            </a:xfrm>
            <a:prstGeom prst="rect">
              <a:avLst/>
            </a:prstGeom>
            <a:noFill/>
            <a:ln w="9525">
              <a:noFill/>
              <a:miter lim="800000"/>
              <a:headEnd/>
              <a:tailEnd/>
            </a:ln>
            <a:effectLst/>
          </p:spPr>
        </p:pic>
        <p:sp>
          <p:nvSpPr>
            <p:cNvPr id="7" name="Овал 6"/>
            <p:cNvSpPr/>
            <p:nvPr/>
          </p:nvSpPr>
          <p:spPr>
            <a:xfrm>
              <a:off x="2189286" y="2243935"/>
              <a:ext cx="826477" cy="6858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335" tIns="44668" rIns="89335" bIns="44668" rtlCol="0" anchor="ctr"/>
            <a:lstStyle/>
            <a:p>
              <a:pPr algn="ctr"/>
              <a:endParaRPr lang="ru-RU" sz="1984" dirty="0"/>
            </a:p>
          </p:txBody>
        </p:sp>
        <p:sp>
          <p:nvSpPr>
            <p:cNvPr id="8" name="Овал 7"/>
            <p:cNvSpPr/>
            <p:nvPr/>
          </p:nvSpPr>
          <p:spPr>
            <a:xfrm>
              <a:off x="4501663" y="3088845"/>
              <a:ext cx="483577" cy="6858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335" tIns="44668" rIns="89335" bIns="44668" rtlCol="0" anchor="ctr"/>
            <a:lstStyle/>
            <a:p>
              <a:pPr algn="ctr"/>
              <a:endParaRPr lang="ru-RU" sz="1984" dirty="0"/>
            </a:p>
          </p:txBody>
        </p:sp>
      </p:grpSp>
      <p:sp>
        <p:nvSpPr>
          <p:cNvPr id="6" name="TextBox 5"/>
          <p:cNvSpPr txBox="1"/>
          <p:nvPr/>
        </p:nvSpPr>
        <p:spPr>
          <a:xfrm>
            <a:off x="409593" y="226760"/>
            <a:ext cx="9639424" cy="1516954"/>
          </a:xfrm>
          <a:prstGeom prst="rect">
            <a:avLst/>
          </a:prstGeom>
          <a:noFill/>
        </p:spPr>
        <p:txBody>
          <a:bodyPr wrap="square" rtlCol="0">
            <a:spAutoFit/>
          </a:bodyPr>
          <a:lstStyle/>
          <a:p>
            <a:r>
              <a:rPr lang="ru-RU" sz="3086" dirty="0"/>
              <a:t>Выравнивание геномов бактерий разных видов </a:t>
            </a:r>
            <a:r>
              <a:rPr lang="en-US" sz="3086" i="1" dirty="0" err="1"/>
              <a:t>M.capricolum</a:t>
            </a:r>
            <a:r>
              <a:rPr lang="en-US" sz="3086" dirty="0"/>
              <a:t> </a:t>
            </a:r>
            <a:r>
              <a:rPr lang="ru-RU" sz="3086" dirty="0"/>
              <a:t>и </a:t>
            </a:r>
            <a:r>
              <a:rPr lang="en-US" sz="3086" i="1" dirty="0" err="1"/>
              <a:t>M.mycoides</a:t>
            </a:r>
            <a:r>
              <a:rPr lang="ru-RU" sz="3086" i="1" dirty="0"/>
              <a:t> </a:t>
            </a:r>
            <a:r>
              <a:rPr lang="ru-RU" sz="3086" dirty="0"/>
              <a:t>рода </a:t>
            </a:r>
            <a:r>
              <a:rPr lang="en-US" sz="3086" i="1" dirty="0"/>
              <a:t>Mycoplasma</a:t>
            </a:r>
            <a:r>
              <a:rPr lang="en-US" sz="3086" dirty="0"/>
              <a:t>. </a:t>
            </a:r>
            <a:r>
              <a:rPr lang="ru-RU" sz="3086" dirty="0"/>
              <a:t>Оба вида – потомки одного предка, ранее жившей микоплазмы.</a:t>
            </a:r>
          </a:p>
        </p:txBody>
      </p:sp>
    </p:spTree>
    <p:extLst>
      <p:ext uri="{BB962C8B-B14F-4D97-AF65-F5344CB8AC3E}">
        <p14:creationId xmlns:p14="http://schemas.microsoft.com/office/powerpoint/2010/main" val="3644421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508" y="976272"/>
            <a:ext cx="9071610" cy="1143029"/>
          </a:xfrm>
        </p:spPr>
        <p:txBody>
          <a:bodyPr>
            <a:normAutofit fontScale="90000"/>
          </a:bodyPr>
          <a:lstStyle/>
          <a:p>
            <a:pPr algn="l"/>
            <a:r>
              <a:rPr lang="ru-RU" dirty="0" smtClean="0">
                <a:solidFill>
                  <a:schemeClr val="tx2">
                    <a:lumMod val="60000"/>
                    <a:lumOff val="40000"/>
                  </a:schemeClr>
                </a:solidFill>
              </a:rPr>
              <a:t>Гомология – происхождение от общего предка</a:t>
            </a:r>
            <a:endParaRPr lang="ru-RU" dirty="0"/>
          </a:p>
        </p:txBody>
      </p:sp>
      <p:sp>
        <p:nvSpPr>
          <p:cNvPr id="4" name="Заголовок 1"/>
          <p:cNvSpPr txBox="1">
            <a:spLocks/>
          </p:cNvSpPr>
          <p:nvPr/>
        </p:nvSpPr>
        <p:spPr>
          <a:xfrm>
            <a:off x="676126" y="3017818"/>
            <a:ext cx="9071610" cy="2243723"/>
          </a:xfrm>
          <a:prstGeom prst="rect">
            <a:avLst/>
          </a:prstGeom>
        </p:spPr>
        <p:txBody>
          <a:bodyPr vert="horz" lIns="100796" tIns="50398" rIns="100796" bIns="50398"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968" dirty="0"/>
              <a:t>Выравнивание </a:t>
            </a:r>
            <a:r>
              <a:rPr lang="ru-RU" sz="3968" dirty="0" smtClean="0"/>
              <a:t>отражает эволюцию только для гомологичных участков </a:t>
            </a:r>
            <a:r>
              <a:rPr lang="ru-RU" sz="3968" dirty="0"/>
              <a:t>геномов </a:t>
            </a:r>
            <a:r>
              <a:rPr lang="ru-RU" sz="3968" dirty="0" smtClean="0"/>
              <a:t>или белков</a:t>
            </a:r>
            <a:endParaRPr lang="ru-RU" sz="3968" dirty="0"/>
          </a:p>
        </p:txBody>
      </p:sp>
    </p:spTree>
    <p:extLst>
      <p:ext uri="{BB962C8B-B14F-4D97-AF65-F5344CB8AC3E}">
        <p14:creationId xmlns:p14="http://schemas.microsoft.com/office/powerpoint/2010/main" val="3226232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187" y="0"/>
            <a:ext cx="9289776" cy="1016027"/>
          </a:xfrm>
        </p:spPr>
        <p:txBody>
          <a:bodyPr>
            <a:noAutofit/>
          </a:bodyPr>
          <a:lstStyle/>
          <a:p>
            <a:r>
              <a:rPr lang="ru-RU" sz="4409" dirty="0" smtClean="0"/>
              <a:t>Информация в геноме</a:t>
            </a:r>
            <a:endParaRPr lang="ru-RU" sz="2205" dirty="0"/>
          </a:p>
        </p:txBody>
      </p:sp>
      <p:sp>
        <p:nvSpPr>
          <p:cNvPr id="4" name="Объект 3"/>
          <p:cNvSpPr>
            <a:spLocks noGrp="1"/>
          </p:cNvSpPr>
          <p:nvPr>
            <p:ph idx="1"/>
          </p:nvPr>
        </p:nvSpPr>
        <p:spPr>
          <a:xfrm>
            <a:off x="319102" y="815685"/>
            <a:ext cx="9271234" cy="1554655"/>
          </a:xfrm>
        </p:spPr>
        <p:txBody>
          <a:bodyPr>
            <a:noAutofit/>
          </a:bodyPr>
          <a:lstStyle/>
          <a:p>
            <a:r>
              <a:rPr lang="ru-RU" b="1" dirty="0" smtClean="0"/>
              <a:t>Гены </a:t>
            </a:r>
            <a:r>
              <a:rPr lang="ru-RU" b="1" dirty="0" smtClean="0"/>
              <a:t>белков</a:t>
            </a:r>
            <a:endParaRPr lang="ru-RU" dirty="0" smtClean="0"/>
          </a:p>
          <a:p>
            <a:pPr marL="0" indent="0">
              <a:buNone/>
            </a:pPr>
            <a:r>
              <a:rPr lang="ru-RU" sz="3086" dirty="0"/>
              <a:t/>
            </a:r>
            <a:br>
              <a:rPr lang="ru-RU" sz="3086" dirty="0"/>
            </a:br>
            <a:r>
              <a:rPr lang="ru-RU" sz="4409" dirty="0"/>
              <a:t/>
            </a:r>
            <a:br>
              <a:rPr lang="ru-RU" sz="4409" dirty="0"/>
            </a:br>
            <a:endParaRPr lang="ru-RU" sz="4409"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a:t>
            </a:fld>
            <a:endParaRPr lang="ru-RU" dirty="0"/>
          </a:p>
        </p:txBody>
      </p:sp>
      <p:sp>
        <p:nvSpPr>
          <p:cNvPr id="6" name="Объект 3"/>
          <p:cNvSpPr txBox="1">
            <a:spLocks/>
          </p:cNvSpPr>
          <p:nvPr/>
        </p:nvSpPr>
        <p:spPr>
          <a:xfrm>
            <a:off x="260361" y="1245107"/>
            <a:ext cx="9633428" cy="32851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686" b="1" dirty="0" smtClean="0"/>
              <a:t> </a:t>
            </a:r>
            <a:r>
              <a:rPr lang="ru-RU" sz="2800" b="1" dirty="0"/>
              <a:t>Гены </a:t>
            </a:r>
            <a:r>
              <a:rPr lang="ru-RU" sz="2800" b="1" dirty="0" err="1"/>
              <a:t>некодирующих</a:t>
            </a:r>
            <a:r>
              <a:rPr lang="ru-RU" sz="2800" b="1" dirty="0"/>
              <a:t> РНК</a:t>
            </a:r>
            <a:r>
              <a:rPr lang="ru-RU" sz="2800" b="1" dirty="0" smtClean="0"/>
              <a:t>.</a:t>
            </a:r>
            <a:endParaRPr lang="en-US" sz="2800" b="1" dirty="0" smtClean="0"/>
          </a:p>
          <a:p>
            <a:pPr marL="800100" lvl="3" indent="-457200">
              <a:buAutoNum type="arabicPeriod"/>
            </a:pPr>
            <a:r>
              <a:rPr lang="ru-RU" sz="2400" dirty="0" err="1" smtClean="0"/>
              <a:t>Рибосомальной</a:t>
            </a:r>
            <a:r>
              <a:rPr lang="ru-RU" sz="2400" dirty="0" smtClean="0"/>
              <a:t> РНК  (</a:t>
            </a:r>
            <a:r>
              <a:rPr lang="ru-RU" sz="2400" dirty="0" err="1" smtClean="0"/>
              <a:t>рРНК</a:t>
            </a:r>
            <a:r>
              <a:rPr lang="ru-RU" sz="2400" dirty="0" smtClean="0"/>
              <a:t>)</a:t>
            </a:r>
          </a:p>
          <a:p>
            <a:pPr marL="800100" lvl="3" indent="-457200">
              <a:buAutoNum type="arabicPeriod"/>
            </a:pPr>
            <a:r>
              <a:rPr lang="ru-RU" sz="2400" dirty="0" smtClean="0"/>
              <a:t>Транспортной РНК (</a:t>
            </a:r>
            <a:r>
              <a:rPr lang="ru-RU" sz="2400" dirty="0" err="1" smtClean="0"/>
              <a:t>тРНК</a:t>
            </a:r>
            <a:r>
              <a:rPr lang="ru-RU" sz="2400" dirty="0" smtClean="0"/>
              <a:t>)</a:t>
            </a:r>
          </a:p>
          <a:p>
            <a:pPr marL="800100" lvl="3" indent="-457200">
              <a:buAutoNum type="arabicPeriod"/>
            </a:pPr>
            <a:r>
              <a:rPr lang="ru-RU" sz="2400" dirty="0" smtClean="0">
                <a:solidFill>
                  <a:srgbClr val="FF0000"/>
                </a:solidFill>
              </a:rPr>
              <a:t>Транспортно-матричной РНК (</a:t>
            </a:r>
            <a:r>
              <a:rPr lang="ru-RU" sz="2400" dirty="0" err="1" smtClean="0">
                <a:solidFill>
                  <a:srgbClr val="FF0000"/>
                </a:solidFill>
              </a:rPr>
              <a:t>тмРНК</a:t>
            </a:r>
            <a:r>
              <a:rPr lang="ru-RU" sz="2400" dirty="0" smtClean="0">
                <a:solidFill>
                  <a:srgbClr val="FF0000"/>
                </a:solidFill>
              </a:rPr>
              <a:t>) </a:t>
            </a:r>
            <a:r>
              <a:rPr lang="en-US" sz="2400" dirty="0">
                <a:solidFill>
                  <a:srgbClr val="FF0000"/>
                </a:solidFill>
              </a:rPr>
              <a:t>(</a:t>
            </a:r>
            <a:r>
              <a:rPr lang="ru-RU" sz="2400" dirty="0">
                <a:solidFill>
                  <a:srgbClr val="FF0000"/>
                </a:solidFill>
              </a:rPr>
              <a:t>на </a:t>
            </a:r>
            <a:r>
              <a:rPr lang="ru-RU" sz="2400" dirty="0" smtClean="0">
                <a:solidFill>
                  <a:srgbClr val="FF0000"/>
                </a:solidFill>
              </a:rPr>
              <a:t>дом)</a:t>
            </a:r>
          </a:p>
          <a:p>
            <a:pPr marL="800100" lvl="3" indent="-457200">
              <a:buAutoNum type="arabicPeriod"/>
            </a:pPr>
            <a:r>
              <a:rPr lang="ru-RU" sz="2400" dirty="0" smtClean="0">
                <a:solidFill>
                  <a:srgbClr val="FF0000"/>
                </a:solidFill>
              </a:rPr>
              <a:t>Малых </a:t>
            </a:r>
            <a:r>
              <a:rPr lang="ru-RU" sz="2400" dirty="0" err="1">
                <a:solidFill>
                  <a:srgbClr val="FF0000"/>
                </a:solidFill>
              </a:rPr>
              <a:t>некодирующие</a:t>
            </a:r>
            <a:r>
              <a:rPr lang="ru-RU" sz="2400" dirty="0">
                <a:solidFill>
                  <a:srgbClr val="FF0000"/>
                </a:solidFill>
              </a:rPr>
              <a:t> РНК </a:t>
            </a:r>
            <a:r>
              <a:rPr lang="ru-RU" sz="2400" dirty="0" smtClean="0">
                <a:solidFill>
                  <a:srgbClr val="FF0000"/>
                </a:solidFill>
              </a:rPr>
              <a:t>(</a:t>
            </a:r>
            <a:r>
              <a:rPr lang="ru-RU" sz="2400" dirty="0" err="1" smtClean="0">
                <a:solidFill>
                  <a:srgbClr val="FF0000"/>
                </a:solidFill>
              </a:rPr>
              <a:t>мнРНК</a:t>
            </a:r>
            <a:r>
              <a:rPr lang="ru-RU" sz="2400" dirty="0" smtClean="0">
                <a:solidFill>
                  <a:srgbClr val="FF0000"/>
                </a:solidFill>
              </a:rPr>
              <a:t>) </a:t>
            </a:r>
            <a:r>
              <a:rPr lang="en-US" sz="2400" dirty="0" smtClean="0">
                <a:solidFill>
                  <a:srgbClr val="FF0000"/>
                </a:solidFill>
              </a:rPr>
              <a:t> </a:t>
            </a:r>
            <a:r>
              <a:rPr lang="ru-RU" sz="2400" dirty="0">
                <a:solidFill>
                  <a:srgbClr val="FF0000"/>
                </a:solidFill>
              </a:rPr>
              <a:t>(порядка 150 </a:t>
            </a:r>
            <a:r>
              <a:rPr lang="ru-RU" sz="2400" dirty="0" smtClean="0">
                <a:solidFill>
                  <a:srgbClr val="FF0000"/>
                </a:solidFill>
              </a:rPr>
              <a:t>нуклеотидов)</a:t>
            </a:r>
          </a:p>
          <a:p>
            <a:pPr marL="800100" lvl="3" indent="-457200">
              <a:buAutoNum type="arabicPeriod"/>
            </a:pPr>
            <a:r>
              <a:rPr lang="ru-RU" sz="2400" dirty="0" err="1" smtClean="0">
                <a:solidFill>
                  <a:srgbClr val="FF0000"/>
                </a:solidFill>
              </a:rPr>
              <a:t>микроРНК</a:t>
            </a:r>
            <a:r>
              <a:rPr lang="ru-RU" sz="2400" dirty="0" smtClean="0">
                <a:solidFill>
                  <a:srgbClr val="FF0000"/>
                </a:solidFill>
              </a:rPr>
              <a:t>   </a:t>
            </a:r>
            <a:r>
              <a:rPr lang="en-US" sz="2400" dirty="0">
                <a:solidFill>
                  <a:srgbClr val="FF0000"/>
                </a:solidFill>
              </a:rPr>
              <a:t>(</a:t>
            </a:r>
            <a:r>
              <a:rPr lang="ru-RU" sz="2400" dirty="0">
                <a:solidFill>
                  <a:srgbClr val="FF0000"/>
                </a:solidFill>
              </a:rPr>
              <a:t>около 20 нуклеотидов, плюс-минус</a:t>
            </a:r>
            <a:r>
              <a:rPr lang="ru-RU" sz="2400" dirty="0" smtClean="0">
                <a:solidFill>
                  <a:srgbClr val="FF0000"/>
                </a:solidFill>
              </a:rPr>
              <a:t>)</a:t>
            </a:r>
          </a:p>
          <a:p>
            <a:pPr marL="342900" lvl="2" indent="-342900"/>
            <a:r>
              <a:rPr lang="ru-RU" sz="2800" b="1" dirty="0" smtClean="0">
                <a:solidFill>
                  <a:srgbClr val="FF0000"/>
                </a:solidFill>
              </a:rPr>
              <a:t>Гены малых пептидов</a:t>
            </a:r>
          </a:p>
          <a:p>
            <a:pPr marL="0" lvl="2" indent="0">
              <a:buNone/>
            </a:pPr>
            <a:endParaRPr lang="ru-RU" sz="2800" dirty="0"/>
          </a:p>
          <a:p>
            <a:pPr lvl="1"/>
            <a:endParaRPr lang="ru-RU" sz="2686" dirty="0" smtClean="0"/>
          </a:p>
          <a:p>
            <a:pPr marL="0" indent="0">
              <a:buNone/>
            </a:pPr>
            <a:r>
              <a:rPr lang="ru-RU" sz="2686" dirty="0" smtClean="0"/>
              <a:t/>
            </a:r>
            <a:br>
              <a:rPr lang="ru-RU" sz="2686" dirty="0" smtClean="0"/>
            </a:br>
            <a:r>
              <a:rPr lang="ru-RU" sz="2686" dirty="0" smtClean="0"/>
              <a:t/>
            </a:r>
            <a:br>
              <a:rPr lang="ru-RU" sz="2686" dirty="0" smtClean="0"/>
            </a:br>
            <a:r>
              <a:rPr lang="ru-RU" sz="4009" dirty="0" smtClean="0"/>
              <a:t/>
            </a:r>
            <a:br>
              <a:rPr lang="ru-RU" sz="4009" dirty="0" smtClean="0"/>
            </a:br>
            <a:endParaRPr lang="ru-RU" sz="4009" dirty="0"/>
          </a:p>
        </p:txBody>
      </p:sp>
      <p:sp>
        <p:nvSpPr>
          <p:cNvPr id="7" name="Объект 3"/>
          <p:cNvSpPr txBox="1">
            <a:spLocks/>
          </p:cNvSpPr>
          <p:nvPr/>
        </p:nvSpPr>
        <p:spPr>
          <a:xfrm>
            <a:off x="258312" y="4132928"/>
            <a:ext cx="9637525" cy="27267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3086" b="1" dirty="0" smtClean="0"/>
              <a:t>Как закодирована информация о</a:t>
            </a:r>
            <a:r>
              <a:rPr lang="ru-RU" sz="3086" dirty="0" smtClean="0"/>
              <a:t>:</a:t>
            </a:r>
          </a:p>
          <a:p>
            <a:pPr lvl="1"/>
            <a:r>
              <a:rPr lang="ru-RU" sz="2686" dirty="0" smtClean="0"/>
              <a:t>Поведении пчелиного роя (сколько мёда достаточно, чтобы пережить зиму, как вести себя при морозе и др.)</a:t>
            </a:r>
          </a:p>
          <a:p>
            <a:pPr lvl="1"/>
            <a:r>
              <a:rPr lang="ru-RU" sz="2686" dirty="0" smtClean="0"/>
              <a:t>О том, как пауку плести паутину</a:t>
            </a:r>
          </a:p>
          <a:p>
            <a:pPr lvl="1"/>
            <a:r>
              <a:rPr lang="ru-RU" sz="2686" dirty="0" smtClean="0"/>
              <a:t>Половом влечении в определенном периоде жизни </a:t>
            </a:r>
          </a:p>
          <a:p>
            <a:pPr lvl="1"/>
            <a:r>
              <a:rPr lang="ru-RU" sz="2686" dirty="0" smtClean="0"/>
              <a:t>Высиживании </a:t>
            </a:r>
            <a:r>
              <a:rPr lang="ru-RU" sz="2686" dirty="0" smtClean="0"/>
              <a:t>яиц скопой – мамой и папой </a:t>
            </a:r>
            <a:br>
              <a:rPr lang="ru-RU" sz="2686" dirty="0" smtClean="0"/>
            </a:br>
            <a:r>
              <a:rPr lang="ru-RU" sz="2686" dirty="0" smtClean="0"/>
              <a:t/>
            </a:r>
            <a:br>
              <a:rPr lang="ru-RU" sz="2686" dirty="0" smtClean="0"/>
            </a:br>
            <a:r>
              <a:rPr lang="ru-RU" sz="4009" dirty="0" smtClean="0"/>
              <a:t/>
            </a:r>
            <a:br>
              <a:rPr lang="ru-RU" sz="4009" dirty="0" smtClean="0"/>
            </a:br>
            <a:endParaRPr lang="ru-RU" sz="4009" dirty="0"/>
          </a:p>
        </p:txBody>
      </p:sp>
    </p:spTree>
    <p:extLst>
      <p:ext uri="{BB962C8B-B14F-4D97-AF65-F5344CB8AC3E}">
        <p14:creationId xmlns:p14="http://schemas.microsoft.com/office/powerpoint/2010/main" val="36995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409" dirty="0"/>
              <a:t>2</a:t>
            </a:r>
            <a:r>
              <a:rPr lang="ru-RU" sz="4409" dirty="0" smtClean="0"/>
              <a:t>. Белки – исполнители основных процессов в клетке</a:t>
            </a:r>
            <a:endParaRPr lang="ru-RU" sz="2205" dirty="0"/>
          </a:p>
        </p:txBody>
      </p:sp>
      <p:sp>
        <p:nvSpPr>
          <p:cNvPr id="4" name="Подзаголовок 3"/>
          <p:cNvSpPr>
            <a:spLocks noGrp="1"/>
          </p:cNvSpPr>
          <p:nvPr>
            <p:ph type="subTitle" idx="1"/>
          </p:nvPr>
        </p:nvSpPr>
        <p:spPr/>
        <p:txBody>
          <a:bodyPr/>
          <a:lstStyle/>
          <a:p>
            <a:r>
              <a:rPr lang="ru-RU" dirty="0" smtClean="0"/>
              <a:t>Репликация, транскрипция, трансляция, </a:t>
            </a:r>
          </a:p>
          <a:p>
            <a:r>
              <a:rPr lang="ru-RU" dirty="0" smtClean="0"/>
              <a:t>регуляция</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8</a:t>
            </a:fld>
            <a:endParaRPr lang="ru-RU" dirty="0"/>
          </a:p>
        </p:txBody>
      </p:sp>
    </p:spTree>
    <p:extLst>
      <p:ext uri="{BB962C8B-B14F-4D97-AF65-F5344CB8AC3E}">
        <p14:creationId xmlns:p14="http://schemas.microsoft.com/office/powerpoint/2010/main" val="129382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DEEC8EE-03FA-42FE-992C-F282326656FA}" type="slidenum">
              <a:rPr lang="en-US" smtClean="0"/>
              <a:t>9</a:t>
            </a:fld>
            <a:endParaRPr lang="en-US"/>
          </a:p>
        </p:txBody>
      </p:sp>
      <p:pic>
        <p:nvPicPr>
          <p:cNvPr id="7170" name="Picture 2" descr="http://bio.academany.org/2017/labs/BioRiiDL_2017/aradhana/images/week3/Central_dog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32" y="1409391"/>
            <a:ext cx="9458160" cy="5322464"/>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2"/>
          <p:cNvSpPr txBox="1">
            <a:spLocks/>
          </p:cNvSpPr>
          <p:nvPr/>
        </p:nvSpPr>
        <p:spPr>
          <a:xfrm>
            <a:off x="81439" y="181879"/>
            <a:ext cx="9917747" cy="947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dirty="0" smtClean="0"/>
              <a:t>Название процессов и исполнителей</a:t>
            </a:r>
            <a:endParaRPr lang="ru-RU" sz="4000" dirty="0"/>
          </a:p>
        </p:txBody>
      </p:sp>
    </p:spTree>
    <p:extLst>
      <p:ext uri="{BB962C8B-B14F-4D97-AF65-F5344CB8AC3E}">
        <p14:creationId xmlns:p14="http://schemas.microsoft.com/office/powerpoint/2010/main" val="1246705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7509</TotalTime>
  <Words>2244</Words>
  <Application>Microsoft Office PowerPoint</Application>
  <PresentationFormat>Произвольный</PresentationFormat>
  <Paragraphs>436</Paragraphs>
  <Slides>69</Slides>
  <Notes>11</Notes>
  <HiddenSlides>0</HiddenSlides>
  <MMClips>0</MMClips>
  <ScaleCrop>false</ScaleCrop>
  <HeadingPairs>
    <vt:vector size="6" baseType="variant">
      <vt:variant>
        <vt:lpstr>Использованные шрифты</vt:lpstr>
      </vt:variant>
      <vt:variant>
        <vt:i4>22</vt:i4>
      </vt:variant>
      <vt:variant>
        <vt:lpstr>Тема</vt:lpstr>
      </vt:variant>
      <vt:variant>
        <vt:i4>2</vt:i4>
      </vt:variant>
      <vt:variant>
        <vt:lpstr>Заголовки слайдов</vt:lpstr>
      </vt:variant>
      <vt:variant>
        <vt:i4>69</vt:i4>
      </vt:variant>
    </vt:vector>
  </HeadingPairs>
  <TitlesOfParts>
    <vt:vector size="93" baseType="lpstr">
      <vt:lpstr>Arial Unicode MS</vt:lpstr>
      <vt:lpstr>ＭＳ Ｐゴシック</vt:lpstr>
      <vt:lpstr>AdvTT3713a231</vt:lpstr>
      <vt:lpstr>AdvTT50a2f13e.I</vt:lpstr>
      <vt:lpstr>Arial</vt:lpstr>
      <vt:lpstr>Arial</vt:lpstr>
      <vt:lpstr>Baskerville-eText</vt:lpstr>
      <vt:lpstr>BlinkMacSystemFont</vt:lpstr>
      <vt:lpstr>Calibri</vt:lpstr>
      <vt:lpstr>Calibri Light</vt:lpstr>
      <vt:lpstr>Circular</vt:lpstr>
      <vt:lpstr>Courier New</vt:lpstr>
      <vt:lpstr>DejaVu Sans</vt:lpstr>
      <vt:lpstr>DINNextLTPro-Bold</vt:lpstr>
      <vt:lpstr>DINNextLTPro-Regular</vt:lpstr>
      <vt:lpstr>Google Sans</vt:lpstr>
      <vt:lpstr>Merriweather</vt:lpstr>
      <vt:lpstr>Montserrat</vt:lpstr>
      <vt:lpstr>Symbol</vt:lpstr>
      <vt:lpstr>Times New Roman</vt:lpstr>
      <vt:lpstr>Verdana</vt:lpstr>
      <vt:lpstr>Wingdings</vt:lpstr>
      <vt:lpstr>Специальное оформление</vt:lpstr>
      <vt:lpstr>Office Theme</vt:lpstr>
      <vt:lpstr>Л9. Информация закодированная в геноме</vt:lpstr>
      <vt:lpstr>Презентация PowerPoint</vt:lpstr>
      <vt:lpstr>1. Информация в геноме</vt:lpstr>
      <vt:lpstr>Информация в геноме</vt:lpstr>
      <vt:lpstr>Информация в геноме</vt:lpstr>
      <vt:lpstr>Информация в геноме</vt:lpstr>
      <vt:lpstr>Информация в геноме</vt:lpstr>
      <vt:lpstr>2. Белки – исполнители основных процессов в клетке</vt:lpstr>
      <vt:lpstr>Презентация PowerPoint</vt:lpstr>
      <vt:lpstr>ИСПОЛНИТЕЛИ</vt:lpstr>
      <vt:lpstr>На языке понятном для студентов ВМК!</vt:lpstr>
      <vt:lpstr>Забыл про репликацию :</vt:lpstr>
      <vt:lpstr>Геном </vt:lpstr>
      <vt:lpstr>Размножение</vt:lpstr>
      <vt:lpstr>3. СИГНАЛЫ</vt:lpstr>
      <vt:lpstr>Cигналы процессов передачи генетической информации</vt:lpstr>
      <vt:lpstr>Сигнал места начала репликации ДНК -</vt:lpstr>
      <vt:lpstr>Место начала репликации ДНК - ориджин</vt:lpstr>
      <vt:lpstr>Презентация PowerPoint</vt:lpstr>
      <vt:lpstr>Сигнал старта транскрипции - промотор</vt:lpstr>
      <vt:lpstr>Презентация PowerPoint</vt:lpstr>
      <vt:lpstr>Сигналы инициации транскрипции. Консенсус для промоторов 3х генов</vt:lpstr>
      <vt:lpstr>Регуляция транскрипции </vt:lpstr>
      <vt:lpstr>Презентация PowerPoint</vt:lpstr>
      <vt:lpstr>У эукариот транскрипция регулируется доступностью ДНК для белков - исполнителей</vt:lpstr>
      <vt:lpstr>ТРАНСЛЯЦИЯ БЕЛКОВ</vt:lpstr>
      <vt:lpstr>Сигналы, позволяющие рибосоме отличить мРНК человека (эук.) от остальных РНК</vt:lpstr>
      <vt:lpstr>сигнал</vt:lpstr>
      <vt:lpstr>4. SARS-CoV-2</vt:lpstr>
      <vt:lpstr>Как коронавирус SARS-CoV-2  делает матричные РНК всех своих генов для трансляции их рибосомами человека в виручные белки </vt:lpstr>
      <vt:lpstr> РНК коронавируса содержит оба сигнала  </vt:lpstr>
      <vt:lpstr>У SARS-CoV-2 много генов белков:</vt:lpstr>
      <vt:lpstr> Сигнал старта трансляции</vt:lpstr>
      <vt:lpstr>Коронавирус синтезирует отдельные мРНК для поздних генов (называют их сгмРНК, субгеномные)</vt:lpstr>
      <vt:lpstr>РНК зависимая РНК полимераза коронавируса</vt:lpstr>
      <vt:lpstr>Коронавирусам (эволюции) пришлось долго ломать голову чтобы придумать такое! Сигналы TRS – последовательности похожие на CTAAAC – обозначены черным прямоугольником, желтым на цветном рисунке. </vt:lpstr>
      <vt:lpstr>5. Синтетическая бактерия</vt:lpstr>
      <vt:lpstr> Из интервью C. Venter’а CNN </vt:lpstr>
      <vt:lpstr>Этапы эксперимента</vt:lpstr>
      <vt:lpstr>1. Фрагмент (1/3) сконструированного генома. Стрелка - ген</vt:lpstr>
      <vt:lpstr>Сравнение</vt:lpstr>
      <vt:lpstr>Торжество науки!    но … Обратимся к деталям</vt:lpstr>
      <vt:lpstr>Детали</vt:lpstr>
      <vt:lpstr>Презентация PowerPoint</vt:lpstr>
      <vt:lpstr>Детали</vt:lpstr>
      <vt:lpstr>Что не прописано в центральной догме</vt:lpstr>
      <vt:lpstr>Торжество науки! </vt:lpstr>
      <vt:lpstr>НАУЧНАЯ  КРИТИКА</vt:lpstr>
      <vt:lpstr>6. Минимальный геном (Вентер)</vt:lpstr>
      <vt:lpstr>Вентер создал из своей Synthia бактерию с минимально возможным геномом  (среди свободно живущих бактерий)</vt:lpstr>
      <vt:lpstr>Минимальный  бактериальный геном</vt:lpstr>
      <vt:lpstr>7. Центральная Догма </vt:lpstr>
      <vt:lpstr>Ребенок от трех родителей</vt:lpstr>
      <vt:lpstr>Геном человека. Ответ на задание 3 a) из лекции 1</vt:lpstr>
      <vt:lpstr>Некоторые мутации в ДНК вызывают генетически обусловленные заболевания.</vt:lpstr>
      <vt:lpstr>Презентация PowerPoint</vt:lpstr>
      <vt:lpstr>Презентация PowerPoint</vt:lpstr>
      <vt:lpstr>Презентация PowerPoint</vt:lpstr>
      <vt:lpstr>Презентация PowerPoint</vt:lpstr>
      <vt:lpstr>Презентация PowerPoint</vt:lpstr>
      <vt:lpstr>Nadiya clinic, 19-A M. Kryvonosa, 03037, Kyiv, Ukraine,  http://dl-nadiya.com/</vt:lpstr>
      <vt:lpstr>Презентация PowerPoint</vt:lpstr>
      <vt:lpstr>КОНЕЦ</vt:lpstr>
      <vt:lpstr>Презентация PowerPoint</vt:lpstr>
      <vt:lpstr>Термины и практика</vt:lpstr>
      <vt:lpstr>Локальная эволюция определяет выравнивание последовательностей потомков относительно предка</vt:lpstr>
      <vt:lpstr>Презентация PowerPoint</vt:lpstr>
      <vt:lpstr>Презентация PowerPoint</vt:lpstr>
      <vt:lpstr>Гомология – происхождение от общего предка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aba</dc:creator>
  <dc:description/>
  <cp:lastModifiedBy>aba</cp:lastModifiedBy>
  <cp:revision>382</cp:revision>
  <dcterms:created xsi:type="dcterms:W3CDTF">2017-04-13T14:13:19Z</dcterms:created>
  <dcterms:modified xsi:type="dcterms:W3CDTF">2023-04-19T11:08:42Z</dcterms:modified>
  <dc:language>ru-RU</dc:language>
</cp:coreProperties>
</file>