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8" r:id="rId2"/>
    <p:sldId id="341" r:id="rId3"/>
    <p:sldId id="342" r:id="rId4"/>
    <p:sldId id="343" r:id="rId5"/>
    <p:sldId id="340" r:id="rId6"/>
    <p:sldId id="344" r:id="rId7"/>
    <p:sldId id="326" r:id="rId8"/>
    <p:sldId id="349" r:id="rId9"/>
    <p:sldId id="347" r:id="rId10"/>
    <p:sldId id="329" r:id="rId11"/>
    <p:sldId id="345" r:id="rId12"/>
    <p:sldId id="354" r:id="rId13"/>
    <p:sldId id="355" r:id="rId14"/>
    <p:sldId id="356" r:id="rId15"/>
    <p:sldId id="357" r:id="rId16"/>
    <p:sldId id="358" r:id="rId17"/>
    <p:sldId id="327" r:id="rId18"/>
    <p:sldId id="346" r:id="rId19"/>
    <p:sldId id="359" r:id="rId20"/>
    <p:sldId id="325" r:id="rId21"/>
    <p:sldId id="492" r:id="rId22"/>
    <p:sldId id="489" r:id="rId23"/>
    <p:sldId id="491" r:id="rId24"/>
    <p:sldId id="493" r:id="rId25"/>
    <p:sldId id="334" r:id="rId26"/>
    <p:sldId id="330" r:id="rId27"/>
    <p:sldId id="331" r:id="rId28"/>
    <p:sldId id="335" r:id="rId29"/>
    <p:sldId id="336" r:id="rId30"/>
    <p:sldId id="487" r:id="rId31"/>
    <p:sldId id="337" r:id="rId32"/>
    <p:sldId id="494" r:id="rId33"/>
    <p:sldId id="338" r:id="rId34"/>
    <p:sldId id="495" r:id="rId35"/>
    <p:sldId id="488" r:id="rId36"/>
    <p:sldId id="496" r:id="rId37"/>
    <p:sldId id="49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CC99FF"/>
    <a:srgbClr val="FF00FF"/>
    <a:srgbClr val="FF9999"/>
    <a:srgbClr val="F2F2F2"/>
    <a:srgbClr val="CCFFFF"/>
    <a:srgbClr val="006699"/>
    <a:srgbClr val="00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 autoAdjust="0"/>
    <p:restoredTop sz="95405" autoAdjust="0"/>
  </p:normalViewPr>
  <p:slideViewPr>
    <p:cSldViewPr snapToGrid="0">
      <p:cViewPr>
        <p:scale>
          <a:sx n="100" d="100"/>
          <a:sy n="100" d="100"/>
        </p:scale>
        <p:origin x="183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9C3-2F2B-4725-9FFA-51AB825EF1C1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D849-B866-4A40-8DA3-D64718BD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83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 – общие сведения о выбранном белке, классификация</a:t>
            </a:r>
          </a:p>
          <a:p>
            <a:r>
              <a:rPr lang="ru-RU" dirty="0"/>
              <a:t>2 – изображение в мембране, с указанием ориентации мембраны</a:t>
            </a:r>
          </a:p>
          <a:p>
            <a:r>
              <a:rPr lang="ru-RU" dirty="0"/>
              <a:t>3 – детали (координаты трансмембранных участков)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73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Ответ: он предсказывал по мономеру (в нем всего 4 бета-тяжа), и мономер не может образовать подходящий для мембраны бета-лист сам по себе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3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7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3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Обратите внимание теперь на то, куда в обоих случаях направлены боковые цепи (показаны серыми более крупными шариками). В случае альфа-спирали – вокруг нее, во все стороны. В случае бета-листа они чередуются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6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8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7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5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90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Краткая и полезная статья со ссылками на литературу о типах биологических мембран, а также справочные данные о составе липидов в разных мембранах. Рекомендую к ознакомлению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5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7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8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3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A5BB-BCCC-4845-99EB-0A8CB9F57ECF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c-mbu.cam.ac.uk/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rc-mbu.cam.ac.u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tu.biolib.com/DeepTMHMM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opm.phar.umich.edu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db.org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72326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dirty="0">
                <a:solidFill>
                  <a:schemeClr val="bg1">
                    <a:lumMod val="95000"/>
                  </a:schemeClr>
                </a:solidFill>
              </a:rPr>
              <a:t>Биоинформатика трансмембранных белков</a:t>
            </a: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7499" y="216101"/>
            <a:ext cx="8466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Факультет </a:t>
            </a:r>
            <a:r>
              <a:rPr lang="ru-RU" altLang="ru-RU" sz="2400" dirty="0" err="1">
                <a:solidFill>
                  <a:schemeClr val="bg1">
                    <a:lumMod val="95000"/>
                  </a:schemeClr>
                </a:solidFill>
              </a:rPr>
              <a:t>биоинженерии</a:t>
            </a:r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 и </a:t>
            </a:r>
            <a:r>
              <a:rPr lang="ru-RU" altLang="ru-RU" sz="2400" dirty="0" err="1">
                <a:solidFill>
                  <a:schemeClr val="bg1">
                    <a:lumMod val="95000"/>
                  </a:schemeClr>
                </a:solidFill>
              </a:rPr>
              <a:t>биоинформатики</a:t>
            </a:r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 eaLnBrk="1" hangingPunct="1"/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МГУ 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en-US" altLang="ru-RU" sz="2400" dirty="0">
                <a:solidFill>
                  <a:schemeClr val="bg1">
                    <a:lumMod val="95000"/>
                  </a:schemeClr>
                </a:solidFill>
              </a:rPr>
              <a:t>24</a:t>
            </a:r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 год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8004" y="5761084"/>
            <a:ext cx="826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1">
                    <a:lumMod val="95000"/>
                  </a:schemeClr>
                </a:solidFill>
              </a:rPr>
              <a:t>Лекция №</a:t>
            </a:r>
            <a:r>
              <a:rPr lang="en-US" altLang="ru-RU" sz="2400" b="1" dirty="0">
                <a:solidFill>
                  <a:schemeClr val="bg1">
                    <a:lumMod val="95000"/>
                  </a:schemeClr>
                </a:solidFill>
              </a:rPr>
              <a:t>9</a:t>
            </a:r>
            <a:r>
              <a:rPr lang="ru-RU" altLang="ru-RU" sz="2400" b="1" dirty="0">
                <a:solidFill>
                  <a:schemeClr val="bg1">
                    <a:lumMod val="95000"/>
                  </a:schemeClr>
                </a:solidFill>
              </a:rPr>
              <a:t> МФК</a:t>
            </a:r>
            <a:r>
              <a:rPr lang="en-US" altLang="ru-RU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altLang="ru-RU" sz="2400" b="1" dirty="0">
                <a:solidFill>
                  <a:schemeClr val="bg1">
                    <a:lumMod val="95000"/>
                  </a:schemeClr>
                </a:solidFill>
              </a:rPr>
              <a:t>«Биоинформатика»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A3FD3-31B2-DBFE-C4B5-44B7C2306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628591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chemeClr val="bg1">
                    <a:lumMod val="95000"/>
                  </a:schemeClr>
                </a:solidFill>
              </a:rPr>
              <a:t>Дарья Владимировна Диброва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DB7D8-15B0-3699-DCC0-223A7936C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440" y="4299479"/>
            <a:ext cx="3886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bg1">
                    <a:lumMod val="95000"/>
                  </a:schemeClr>
                </a:solidFill>
              </a:rPr>
              <a:t>(к.б.н., </a:t>
            </a:r>
            <a:r>
              <a:rPr lang="ru-RU" altLang="ru-RU" sz="2400" b="1" dirty="0" err="1">
                <a:solidFill>
                  <a:schemeClr val="bg1">
                    <a:lumMod val="95000"/>
                  </a:schemeClr>
                </a:solidFill>
              </a:rPr>
              <a:t>с.н.с</a:t>
            </a:r>
            <a:r>
              <a:rPr lang="ru-RU" altLang="ru-RU" sz="2400" b="1" dirty="0">
                <a:solidFill>
                  <a:schemeClr val="bg1">
                    <a:lumMod val="95000"/>
                  </a:schemeClr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24237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92125" y="1344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Элементы вторичной структуры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60">
            <a:extLst>
              <a:ext uri="{FF2B5EF4-FFF2-40B4-BE49-F238E27FC236}">
                <a16:creationId xmlns:a16="http://schemas.microsoft.com/office/drawing/2014/main" id="{0D7DAE5B-BC9E-6934-FA54-FCAE35B00F9B}"/>
              </a:ext>
            </a:extLst>
          </p:cNvPr>
          <p:cNvGrpSpPr>
            <a:grpSpLocks/>
          </p:cNvGrpSpPr>
          <p:nvPr/>
        </p:nvGrpSpPr>
        <p:grpSpPr bwMode="auto">
          <a:xfrm>
            <a:off x="128156" y="3944502"/>
            <a:ext cx="7066430" cy="2865960"/>
            <a:chOff x="52388" y="-4059832"/>
            <a:chExt cx="9091612" cy="36861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9A2990-8BB4-94F7-7330-085E2ED00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" y="-4059832"/>
              <a:ext cx="9091612" cy="36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149917A1-CB42-1D8E-CAA7-DC17BBFA180F}"/>
                </a:ext>
              </a:extLst>
            </p:cNvPr>
            <p:cNvCxnSpPr/>
            <p:nvPr/>
          </p:nvCxnSpPr>
          <p:spPr>
            <a:xfrm flipV="1">
              <a:off x="5857556" y="-3059838"/>
              <a:ext cx="571062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11DB4727-1F23-368C-CE88-16BF878AEF8F}"/>
                </a:ext>
              </a:extLst>
            </p:cNvPr>
            <p:cNvCxnSpPr/>
            <p:nvPr/>
          </p:nvCxnSpPr>
          <p:spPr>
            <a:xfrm flipV="1">
              <a:off x="6428618" y="-2488954"/>
              <a:ext cx="572954" cy="35727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AEE84159-BEBE-88DA-5055-D20B7529FB33}"/>
                </a:ext>
              </a:extLst>
            </p:cNvPr>
            <p:cNvCxnSpPr/>
            <p:nvPr/>
          </p:nvCxnSpPr>
          <p:spPr>
            <a:xfrm>
              <a:off x="6358654" y="-1417128"/>
              <a:ext cx="642918" cy="189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819411EC-A2E3-E6AF-6222-7E895FAAA27A}"/>
                </a:ext>
              </a:extLst>
            </p:cNvPr>
            <p:cNvCxnSpPr/>
            <p:nvPr/>
          </p:nvCxnSpPr>
          <p:spPr>
            <a:xfrm flipV="1">
              <a:off x="7001572" y="-3488947"/>
              <a:ext cx="784737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5A67FA92-35FB-A6A5-D70D-0AD0F6616E71}"/>
                </a:ext>
              </a:extLst>
            </p:cNvPr>
            <p:cNvCxnSpPr/>
            <p:nvPr/>
          </p:nvCxnSpPr>
          <p:spPr>
            <a:xfrm flipV="1">
              <a:off x="7572634" y="-2774397"/>
              <a:ext cx="571062" cy="28544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CE646BFA-3223-DC1E-C73D-18B4117FC647}"/>
                </a:ext>
              </a:extLst>
            </p:cNvPr>
            <p:cNvCxnSpPr/>
            <p:nvPr/>
          </p:nvCxnSpPr>
          <p:spPr>
            <a:xfrm>
              <a:off x="7428923" y="-1702570"/>
              <a:ext cx="642918" cy="189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5" name="TextBox 4">
            <a:extLst>
              <a:ext uri="{FF2B5EF4-FFF2-40B4-BE49-F238E27FC236}">
                <a16:creationId xmlns:a16="http://schemas.microsoft.com/office/drawing/2014/main" id="{6A6C656F-3082-BA5B-AC6E-4C5439DF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402" y="1992380"/>
            <a:ext cx="2881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&lt; 3</a:t>
            </a:r>
            <a:r>
              <a:rPr lang="ru-RU" altLang="ru-RU" sz="2400" b="1"/>
              <a:t> </a:t>
            </a:r>
            <a:r>
              <a:rPr lang="en-US" altLang="ru-RU" sz="2400" b="1"/>
              <a:t>Å (</a:t>
            </a:r>
            <a:r>
              <a:rPr lang="ru-RU" altLang="ru-RU" sz="2400" b="1"/>
              <a:t>водородные связи)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914089B8-9905-6B7B-6A8D-1E4FE880FCE2}"/>
              </a:ext>
            </a:extLst>
          </p:cNvPr>
          <p:cNvCxnSpPr/>
          <p:nvPr/>
        </p:nvCxnSpPr>
        <p:spPr>
          <a:xfrm>
            <a:off x="5988477" y="2208280"/>
            <a:ext cx="857250" cy="1588"/>
          </a:xfrm>
          <a:prstGeom prst="line">
            <a:avLst/>
          </a:prstGeom>
          <a:noFill/>
          <a:ln w="38100">
            <a:solidFill>
              <a:srgbClr val="00CC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TextBox 4">
            <a:extLst>
              <a:ext uri="{FF2B5EF4-FFF2-40B4-BE49-F238E27FC236}">
                <a16:creationId xmlns:a16="http://schemas.microsoft.com/office/drawing/2014/main" id="{EF2C404B-D89A-83C5-6CAE-7B7DC6E30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030" y="4095971"/>
            <a:ext cx="2054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ym typeface="Symbol" panose="05050102010706020507" pitchFamily="18" charset="2"/>
              </a:rPr>
              <a:t>-лист</a:t>
            </a:r>
            <a:endParaRPr lang="ru-RU" altLang="ru-RU" sz="3200" b="1" dirty="0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33E2508-2A9E-9EF0-6AB5-8AB021D2E614}"/>
              </a:ext>
            </a:extLst>
          </p:cNvPr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59">
            <a:extLst>
              <a:ext uri="{FF2B5EF4-FFF2-40B4-BE49-F238E27FC236}">
                <a16:creationId xmlns:a16="http://schemas.microsoft.com/office/drawing/2014/main" id="{95C74371-4058-74F5-AC63-D89692CCD382}"/>
              </a:ext>
            </a:extLst>
          </p:cNvPr>
          <p:cNvGrpSpPr>
            <a:grpSpLocks/>
          </p:cNvGrpSpPr>
          <p:nvPr/>
        </p:nvGrpSpPr>
        <p:grpSpPr bwMode="auto">
          <a:xfrm>
            <a:off x="128156" y="791955"/>
            <a:ext cx="5032334" cy="3187830"/>
            <a:chOff x="1571625" y="1528763"/>
            <a:chExt cx="6000750" cy="3800475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908223FB-F778-4CAD-D91B-1291513D5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1528763"/>
              <a:ext cx="6000750" cy="380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A85F6F92-D08E-5EBF-8230-62C29D94CBF7}"/>
                </a:ext>
              </a:extLst>
            </p:cNvPr>
            <p:cNvCxnSpPr/>
            <p:nvPr/>
          </p:nvCxnSpPr>
          <p:spPr>
            <a:xfrm rot="16200000" flipV="1">
              <a:off x="5835647" y="2320717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C2328A1E-FB1A-EA8B-5A8F-A3224C3F7ED6}"/>
                </a:ext>
              </a:extLst>
            </p:cNvPr>
            <p:cNvCxnSpPr/>
            <p:nvPr/>
          </p:nvCxnSpPr>
          <p:spPr>
            <a:xfrm rot="16200000" flipV="1">
              <a:off x="5620959" y="2749125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1218A3B5-5316-F57A-C189-CAA125AD826D}"/>
                </a:ext>
              </a:extLst>
            </p:cNvPr>
            <p:cNvCxnSpPr/>
            <p:nvPr/>
          </p:nvCxnSpPr>
          <p:spPr>
            <a:xfrm rot="16200000" flipV="1">
              <a:off x="5391648" y="3200050"/>
              <a:ext cx="501123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3E3DDAC1-A068-8C01-E7A4-4AFCA3AC2C84}"/>
                </a:ext>
              </a:extLst>
            </p:cNvPr>
            <p:cNvCxnSpPr/>
            <p:nvPr/>
          </p:nvCxnSpPr>
          <p:spPr>
            <a:xfrm rot="16200000" flipV="1">
              <a:off x="5836530" y="3248519"/>
              <a:ext cx="571210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A2D0ACE6-E34D-ECEA-DC50-E11A0CDBC389}"/>
                </a:ext>
              </a:extLst>
            </p:cNvPr>
            <p:cNvCxnSpPr/>
            <p:nvPr/>
          </p:nvCxnSpPr>
          <p:spPr>
            <a:xfrm rot="16200000" flipV="1">
              <a:off x="6192292" y="3392173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C9FED18F-0E92-7D6B-A52D-5377A1803D0C}"/>
                </a:ext>
              </a:extLst>
            </p:cNvPr>
            <p:cNvCxnSpPr/>
            <p:nvPr/>
          </p:nvCxnSpPr>
          <p:spPr>
            <a:xfrm rot="16200000" flipV="1">
              <a:off x="5835647" y="3820581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69B13892-861D-F23E-6BFF-BFFB921A7276}"/>
                </a:ext>
              </a:extLst>
            </p:cNvPr>
            <p:cNvCxnSpPr/>
            <p:nvPr/>
          </p:nvCxnSpPr>
          <p:spPr>
            <a:xfrm rot="16200000" flipV="1">
              <a:off x="5764668" y="4177165"/>
              <a:ext cx="499371" cy="14371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8" name="TextBox 4">
            <a:extLst>
              <a:ext uri="{FF2B5EF4-FFF2-40B4-BE49-F238E27FC236}">
                <a16:creationId xmlns:a16="http://schemas.microsoft.com/office/drawing/2014/main" id="{E0A36DE6-485E-869F-86F2-B8F91994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743" y="879397"/>
            <a:ext cx="250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ym typeface="Symbol" panose="05050102010706020507" pitchFamily="18" charset="2"/>
              </a:rPr>
              <a:t>-спираль</a:t>
            </a: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220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64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Кроме «главной цепи» есть еще боковые!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B2382-1404-9694-753A-3892A069E2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67" y="1138101"/>
            <a:ext cx="8697866" cy="4974175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A5B8F83-0E6C-3A3E-51A6-229D94E5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164" y="1497445"/>
            <a:ext cx="23321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rgbClr val="800080"/>
                </a:solidFill>
              </a:rPr>
              <a:t>Пептидная связь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1A552AE7-9538-055D-CCE6-CFA4C074F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33" y="6269954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https://ru.wikipedia.org/wiki/</a:t>
            </a:r>
            <a:r>
              <a:rPr lang="ru-RU" altLang="ru-RU" sz="1200" u="sng" dirty="0" err="1">
                <a:solidFill>
                  <a:srgbClr val="0070C0"/>
                </a:solidFill>
              </a:rPr>
              <a:t>Пептидная_связь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0C7F78-8CE3-45E3-1EB9-6AA235A7FDBF}"/>
              </a:ext>
            </a:extLst>
          </p:cNvPr>
          <p:cNvSpPr/>
          <p:nvPr/>
        </p:nvSpPr>
        <p:spPr>
          <a:xfrm>
            <a:off x="1818042" y="5099125"/>
            <a:ext cx="892885" cy="94667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0DD8CB-4880-CBFB-54D2-509714927C66}"/>
              </a:ext>
            </a:extLst>
          </p:cNvPr>
          <p:cNvSpPr/>
          <p:nvPr/>
        </p:nvSpPr>
        <p:spPr>
          <a:xfrm>
            <a:off x="5585011" y="4014396"/>
            <a:ext cx="892885" cy="94667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Классификация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протеиногенных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аминокислот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11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4A1554-659E-B4FE-609F-88BBD2D889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653" y="825529"/>
            <a:ext cx="7546694" cy="6018476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DF56FDB8-9814-C07F-18FD-C7A534E4A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60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</p:spTree>
    <p:extLst>
      <p:ext uri="{BB962C8B-B14F-4D97-AF65-F5344CB8AC3E}">
        <p14:creationId xmlns:p14="http://schemas.microsoft.com/office/powerpoint/2010/main" val="97541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Аминокислоты с заряженными боковыми цепями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51EF7E-55F7-9C2C-D415-EA25242512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7407"/>
            <a:ext cx="9144000" cy="3286825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86BD4D21-3518-5531-6E11-DB1BA6C64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41" y="4730181"/>
            <a:ext cx="7343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Заряженные остатки = «очень полярные», у них не частичный заряд (δ</a:t>
            </a:r>
            <a:r>
              <a:rPr lang="ru-RU" altLang="ru-RU" sz="2800" baseline="30000" dirty="0"/>
              <a:t>+</a:t>
            </a:r>
            <a:r>
              <a:rPr lang="ru-RU" altLang="ru-RU" sz="2800" dirty="0"/>
              <a:t> или δ</a:t>
            </a:r>
            <a:r>
              <a:rPr lang="ru-RU" altLang="ru-RU" sz="2800" baseline="30000" dirty="0"/>
              <a:t>-</a:t>
            </a:r>
            <a:r>
              <a:rPr lang="ru-RU" altLang="ru-RU" sz="2800" dirty="0"/>
              <a:t>), а полноценный!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B82AFB5-11FC-DA9F-395F-46CC7DF63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7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F0978F-E64D-B7DE-E4E3-D84BC84C286E}"/>
              </a:ext>
            </a:extLst>
          </p:cNvPr>
          <p:cNvSpPr/>
          <p:nvPr/>
        </p:nvSpPr>
        <p:spPr>
          <a:xfrm>
            <a:off x="207733" y="2280213"/>
            <a:ext cx="1204378" cy="682906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0166DD-496B-F5FF-16D2-DA54F0739881}"/>
              </a:ext>
            </a:extLst>
          </p:cNvPr>
          <p:cNvSpPr/>
          <p:nvPr/>
        </p:nvSpPr>
        <p:spPr>
          <a:xfrm>
            <a:off x="2050037" y="2280213"/>
            <a:ext cx="1204378" cy="682906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07B536-5B10-BA95-C63F-B15A6D0EA877}"/>
              </a:ext>
            </a:extLst>
          </p:cNvPr>
          <p:cNvSpPr/>
          <p:nvPr/>
        </p:nvSpPr>
        <p:spPr>
          <a:xfrm>
            <a:off x="3894270" y="2280213"/>
            <a:ext cx="1204378" cy="682906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CF7468D-FD12-60C8-94E5-4636C4ACFE59}"/>
              </a:ext>
            </a:extLst>
          </p:cNvPr>
          <p:cNvSpPr/>
          <p:nvPr/>
        </p:nvSpPr>
        <p:spPr>
          <a:xfrm>
            <a:off x="5763582" y="2268286"/>
            <a:ext cx="1204378" cy="682906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816228-24F4-5BD2-7924-0E4C0DD0F82E}"/>
              </a:ext>
            </a:extLst>
          </p:cNvPr>
          <p:cNvSpPr/>
          <p:nvPr/>
        </p:nvSpPr>
        <p:spPr>
          <a:xfrm>
            <a:off x="7770948" y="2334485"/>
            <a:ext cx="1204378" cy="682906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07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Аминокислоты с полярными боковыми цепями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13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">
            <a:extLst>
              <a:ext uri="{FF2B5EF4-FFF2-40B4-BE49-F238E27FC236}">
                <a16:creationId xmlns:a16="http://schemas.microsoft.com/office/drawing/2014/main" id="{86BD4D21-3518-5531-6E11-DB1BA6C64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41" y="4730181"/>
            <a:ext cx="7343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Охотно образуют водородные связи между собой или с молекулами воды – и как доноры, и как акцепторы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81C5E58-B6B7-94B2-AE00-CF9F20D758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81596"/>
            <a:ext cx="9144000" cy="3560496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95AE76D9-A9ED-8714-FF0A-19550B861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7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C3A87B4-67A8-90EA-4035-9F960FD91B28}"/>
              </a:ext>
            </a:extLst>
          </p:cNvPr>
          <p:cNvSpPr/>
          <p:nvPr/>
        </p:nvSpPr>
        <p:spPr>
          <a:xfrm>
            <a:off x="0" y="2113157"/>
            <a:ext cx="2057400" cy="1153917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54B842F-C59D-A730-C508-C17793ABDC6A}"/>
              </a:ext>
            </a:extLst>
          </p:cNvPr>
          <p:cNvSpPr/>
          <p:nvPr/>
        </p:nvSpPr>
        <p:spPr>
          <a:xfrm>
            <a:off x="2238375" y="2113156"/>
            <a:ext cx="2057400" cy="1153917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67951E9-707B-7B6D-5AA6-2BB51259BE7B}"/>
              </a:ext>
            </a:extLst>
          </p:cNvPr>
          <p:cNvSpPr/>
          <p:nvPr/>
        </p:nvSpPr>
        <p:spPr>
          <a:xfrm>
            <a:off x="4662487" y="2113155"/>
            <a:ext cx="2057400" cy="1153917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88962E1-13A9-26D3-60A8-073B12A53DC4}"/>
              </a:ext>
            </a:extLst>
          </p:cNvPr>
          <p:cNvSpPr/>
          <p:nvPr/>
        </p:nvSpPr>
        <p:spPr>
          <a:xfrm>
            <a:off x="6958012" y="2113155"/>
            <a:ext cx="2057400" cy="1153917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77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3789F9-22F9-DF3F-A27A-5F144FEE9C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736" y="3494828"/>
            <a:ext cx="7917084" cy="330275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Аминокислоты с неполярными боковыми цепями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14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E3497A-ABA9-C0D6-357B-699E01F255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736" y="900337"/>
            <a:ext cx="7917084" cy="2622495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E5EDBEAA-47EC-F52F-3D2B-1C8D005F2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7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F624051-784F-1238-CD5B-1AD10BED7AA0}"/>
              </a:ext>
            </a:extLst>
          </p:cNvPr>
          <p:cNvSpPr/>
          <p:nvPr/>
        </p:nvSpPr>
        <p:spPr>
          <a:xfrm>
            <a:off x="648180" y="1708954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237912-625B-B4A8-4EEE-E5E9B2FED9A4}"/>
              </a:ext>
            </a:extLst>
          </p:cNvPr>
          <p:cNvSpPr/>
          <p:nvPr/>
        </p:nvSpPr>
        <p:spPr>
          <a:xfrm>
            <a:off x="2610330" y="1742036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51460E-A5D5-DC63-A066-9DC0EF15BD44}"/>
              </a:ext>
            </a:extLst>
          </p:cNvPr>
          <p:cNvSpPr/>
          <p:nvPr/>
        </p:nvSpPr>
        <p:spPr>
          <a:xfrm>
            <a:off x="4641924" y="1749102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AF44E50-FD8B-A926-5881-0A8DC8501EDC}"/>
              </a:ext>
            </a:extLst>
          </p:cNvPr>
          <p:cNvSpPr/>
          <p:nvPr/>
        </p:nvSpPr>
        <p:spPr>
          <a:xfrm>
            <a:off x="6673518" y="1742036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98EBC2E-B708-8AFD-8FDB-97882ABE2AB4}"/>
              </a:ext>
            </a:extLst>
          </p:cNvPr>
          <p:cNvSpPr/>
          <p:nvPr/>
        </p:nvSpPr>
        <p:spPr>
          <a:xfrm>
            <a:off x="648180" y="4257017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F6D6F72-E270-DF90-C29E-D5A997C47DC7}"/>
              </a:ext>
            </a:extLst>
          </p:cNvPr>
          <p:cNvSpPr/>
          <p:nvPr/>
        </p:nvSpPr>
        <p:spPr>
          <a:xfrm>
            <a:off x="2758743" y="4257017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A4FA23F-13CB-BA83-6611-CE551795E289}"/>
              </a:ext>
            </a:extLst>
          </p:cNvPr>
          <p:cNvSpPr/>
          <p:nvPr/>
        </p:nvSpPr>
        <p:spPr>
          <a:xfrm>
            <a:off x="4775033" y="4257017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F48CBDD-3E7D-9A70-CA72-105C8A379979}"/>
              </a:ext>
            </a:extLst>
          </p:cNvPr>
          <p:cNvSpPr/>
          <p:nvPr/>
        </p:nvSpPr>
        <p:spPr>
          <a:xfrm>
            <a:off x="6722590" y="4257016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15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«Особые случаи»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15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035378-7207-6C40-50C9-9C6C758CE4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6206"/>
            <a:ext cx="9144000" cy="2871271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8A40CED0-EAF2-1788-B781-6AD7D4A05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7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2001AC10-5411-614C-E6ED-C4992C777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5" y="4723328"/>
            <a:ext cx="8856892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sz="2400" dirty="0"/>
              <a:t>Боковая цепь цистеина тоже может образовывать разные водородные связи</a:t>
            </a:r>
          </a:p>
          <a:p>
            <a:pPr eaLnBrk="1" hangingPunct="1">
              <a:spcAft>
                <a:spcPts val="600"/>
              </a:spcAft>
            </a:pPr>
            <a:r>
              <a:rPr lang="en-US" altLang="ru-RU" dirty="0"/>
              <a:t>Mazmanian K. </a:t>
            </a:r>
            <a:r>
              <a:rPr lang="en-US" altLang="ru-RU" i="1" dirty="0"/>
              <a:t>et al.</a:t>
            </a:r>
            <a:r>
              <a:rPr lang="en-US" altLang="ru-RU" dirty="0"/>
              <a:t> (</a:t>
            </a:r>
            <a:r>
              <a:rPr lang="en-US" altLang="ru-RU" b="1" dirty="0"/>
              <a:t>2016</a:t>
            </a:r>
            <a:r>
              <a:rPr lang="en-US" altLang="ru-RU" dirty="0"/>
              <a:t>) Preferred Hydrogen-Bonding Partners of Cysteine: Implications for Regulating </a:t>
            </a:r>
            <a:r>
              <a:rPr lang="en-US" altLang="ru-RU" dirty="0" err="1"/>
              <a:t>Cys</a:t>
            </a:r>
            <a:r>
              <a:rPr lang="en-US" altLang="ru-RU" dirty="0"/>
              <a:t> Functions. </a:t>
            </a:r>
            <a:r>
              <a:rPr lang="en-US" altLang="ru-RU" i="1" dirty="0"/>
              <a:t>J. Phys. Chem. B.</a:t>
            </a:r>
            <a:r>
              <a:rPr lang="en-US" altLang="ru-RU" dirty="0"/>
              <a:t>, 120:39, 10288–10296.</a:t>
            </a:r>
            <a:endParaRPr lang="ru-RU" alt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FA9489-6029-BE19-B7AB-7FCA4FC78058}"/>
              </a:ext>
            </a:extLst>
          </p:cNvPr>
          <p:cNvSpPr/>
          <p:nvPr/>
        </p:nvSpPr>
        <p:spPr>
          <a:xfrm>
            <a:off x="2512540" y="2333625"/>
            <a:ext cx="1868960" cy="1028700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8674CD6-4537-7EB4-B9B3-4560C13D03FB}"/>
              </a:ext>
            </a:extLst>
          </p:cNvPr>
          <p:cNvSpPr/>
          <p:nvPr/>
        </p:nvSpPr>
        <p:spPr>
          <a:xfrm>
            <a:off x="121765" y="2333625"/>
            <a:ext cx="1868960" cy="1028700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D4F1D73-82BB-1A03-7B69-9BD40E76DA8E}"/>
              </a:ext>
            </a:extLst>
          </p:cNvPr>
          <p:cNvSpPr/>
          <p:nvPr/>
        </p:nvSpPr>
        <p:spPr>
          <a:xfrm>
            <a:off x="4893790" y="2333625"/>
            <a:ext cx="1868960" cy="1028700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F315C9-4C6C-2344-6DB5-066B6922AEC0}"/>
              </a:ext>
            </a:extLst>
          </p:cNvPr>
          <p:cNvSpPr/>
          <p:nvPr/>
        </p:nvSpPr>
        <p:spPr>
          <a:xfrm>
            <a:off x="7106366" y="2333625"/>
            <a:ext cx="1868960" cy="1095375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8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 полярными боковыми цепями нужно что-то делать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16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833D8F-CE0B-1778-87B6-908B066720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00" y="973956"/>
            <a:ext cx="4331904" cy="4204338"/>
          </a:xfrm>
          <a:prstGeom prst="rect">
            <a:avLst/>
          </a:prstGeom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id="{17D3BFF3-6ACD-87D3-39CA-5D9A5C5BA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87" y="5063349"/>
            <a:ext cx="3634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Цитохром </a:t>
            </a:r>
            <a:r>
              <a:rPr lang="ru-RU" altLang="ru-RU" sz="2800" i="1" dirty="0"/>
              <a:t>с</a:t>
            </a:r>
            <a:r>
              <a:rPr lang="ru-RU" altLang="ru-RU" sz="2800" dirty="0"/>
              <a:t> лошади</a:t>
            </a:r>
            <a:endParaRPr lang="en-US" altLang="ru-RU" sz="2800" dirty="0"/>
          </a:p>
          <a:p>
            <a:pPr algn="ctr" eaLnBrk="1" hangingPunct="1"/>
            <a:r>
              <a:rPr lang="ru-RU" altLang="ru-RU" sz="2800" dirty="0"/>
              <a:t>(</a:t>
            </a:r>
            <a:r>
              <a:rPr lang="en-US" altLang="ru-RU" sz="2800" dirty="0"/>
              <a:t>PDB:1hrc)</a:t>
            </a:r>
            <a:endParaRPr lang="ru-RU" altLang="ru-RU" sz="2800" dirty="0"/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1CEB7AD-A8DF-14EF-8043-405D25908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104" y="1107824"/>
            <a:ext cx="463152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У белков обычно много полярных остатков, и </a:t>
            </a:r>
            <a:r>
              <a:rPr lang="ru-RU" altLang="ru-RU" sz="2400" b="1" dirty="0"/>
              <a:t>в воде </a:t>
            </a:r>
            <a:r>
              <a:rPr lang="ru-RU" altLang="ru-RU" sz="2400" dirty="0"/>
              <a:t>они могут быть свободно экспонированы наружу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ru-RU" altLang="ru-RU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800080"/>
                </a:solidFill>
              </a:rPr>
              <a:t>Внутри мембраны </a:t>
            </a:r>
            <a:r>
              <a:rPr lang="ru-RU" altLang="ru-RU" sz="2400" dirty="0">
                <a:solidFill>
                  <a:srgbClr val="800080"/>
                </a:solidFill>
              </a:rPr>
              <a:t>это энергетически невыгодно: этим группам не с кем образовать связь 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78362F2C-58C7-786B-B06F-70AC973D7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522" y="6363570"/>
            <a:ext cx="143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FF0000"/>
                </a:solidFill>
              </a:rPr>
              <a:t>Asp, Glu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BB2EC4A7-24DA-8FF1-786E-2DC7456B6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938" y="5976092"/>
            <a:ext cx="2179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00B0F0"/>
                </a:solidFill>
              </a:rPr>
              <a:t>Lys, Arg, His</a:t>
            </a:r>
            <a:endParaRPr lang="ru-RU" altLang="ru-RU" sz="2400">
              <a:solidFill>
                <a:srgbClr val="00B0F0"/>
              </a:solidFill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6B5273A3-7641-1B59-21C4-E9F7DFBC9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189" y="5979647"/>
            <a:ext cx="21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chemeClr val="accent2">
                    <a:lumMod val="75000"/>
                  </a:schemeClr>
                </a:solidFill>
              </a:rPr>
              <a:t>Asn, Gln, Ser, Thr</a:t>
            </a:r>
            <a:endParaRPr lang="ru-RU" altLang="ru-RU" sz="24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81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01650" y="1344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Как поместить белок в мембрану?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17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ED9BA4B-4790-8AFC-9683-AF009D4B7F21}"/>
              </a:ext>
            </a:extLst>
          </p:cNvPr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">
            <a:extLst>
              <a:ext uri="{FF2B5EF4-FFF2-40B4-BE49-F238E27FC236}">
                <a16:creationId xmlns:a16="http://schemas.microsoft.com/office/drawing/2014/main" id="{301579F1-E51C-E557-F00E-35DCD7DE6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670" y="2651404"/>
            <a:ext cx="42497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B050"/>
                </a:solidFill>
              </a:rPr>
              <a:t>Решение, 2 часть:</a:t>
            </a:r>
          </a:p>
          <a:p>
            <a:pPr algn="ctr" eaLnBrk="1" hangingPunct="1"/>
            <a:r>
              <a:rPr lang="ru-RU" altLang="ru-RU" sz="2000" dirty="0"/>
              <a:t>Убрать из мембраны способные образовывать водородные связи </a:t>
            </a:r>
            <a:endParaRPr lang="en-US" altLang="ru-RU" sz="2000" dirty="0"/>
          </a:p>
          <a:p>
            <a:pPr algn="ctr" eaLnBrk="1" hangingPunct="1"/>
            <a:r>
              <a:rPr lang="ru-RU" altLang="ru-RU" sz="2000" dirty="0"/>
              <a:t>(</a:t>
            </a:r>
            <a:r>
              <a:rPr lang="en-US" altLang="ru-RU" sz="2000" dirty="0"/>
              <a:t>Ser, </a:t>
            </a:r>
            <a:r>
              <a:rPr lang="en-US" altLang="ru-RU" sz="2000" dirty="0" err="1"/>
              <a:t>Thr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Asn</a:t>
            </a:r>
            <a:r>
              <a:rPr lang="en-US" altLang="ru-RU" sz="2000" dirty="0"/>
              <a:t>, Gln, </a:t>
            </a:r>
            <a:r>
              <a:rPr lang="en-US" altLang="ru-RU" sz="2000" dirty="0" err="1"/>
              <a:t>Cys</a:t>
            </a:r>
            <a:r>
              <a:rPr lang="en-US" altLang="ru-RU" sz="2000" dirty="0"/>
              <a:t>)</a:t>
            </a:r>
            <a:r>
              <a:rPr lang="ru-RU" altLang="ru-RU" sz="2000" dirty="0"/>
              <a:t> и особенно заряженные</a:t>
            </a:r>
            <a:r>
              <a:rPr lang="en-US" altLang="ru-RU" sz="2000" dirty="0"/>
              <a:t> </a:t>
            </a:r>
          </a:p>
          <a:p>
            <a:pPr algn="ctr" eaLnBrk="1" hangingPunct="1"/>
            <a:r>
              <a:rPr lang="en-US" altLang="ru-RU" sz="2000" dirty="0"/>
              <a:t>(Arg, Lys, Asp, Glu, His)</a:t>
            </a:r>
            <a:r>
              <a:rPr lang="ru-RU" altLang="ru-RU" sz="2000" dirty="0"/>
              <a:t> остатки</a:t>
            </a:r>
          </a:p>
          <a:p>
            <a:pPr algn="ctr" eaLnBrk="1" hangingPunct="1"/>
            <a:endParaRPr lang="en-US" altLang="ru-RU" sz="2000" dirty="0"/>
          </a:p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</a:rPr>
              <a:t>! </a:t>
            </a:r>
            <a:r>
              <a:rPr lang="ru-RU" altLang="ru-RU" sz="2000" dirty="0"/>
              <a:t>Если такие остатки встречаются посредине мембраны – они должны взаимодействовать с другими молекулами (например, образовывать олигомерный комплекс, координировать </a:t>
            </a:r>
            <a:r>
              <a:rPr lang="ru-RU" altLang="ru-RU" sz="2000" dirty="0" err="1"/>
              <a:t>гем</a:t>
            </a:r>
            <a:r>
              <a:rPr lang="ru-RU" altLang="ru-RU" sz="2000" dirty="0"/>
              <a:t>)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0D00F5F-8BF6-33D0-48E9-F2AAA70E0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26" y="2688625"/>
            <a:ext cx="42481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B050"/>
                </a:solidFill>
              </a:rPr>
              <a:t>Решение, 1 часть:</a:t>
            </a:r>
          </a:p>
          <a:p>
            <a:pPr algn="ctr" eaLnBrk="1" hangingPunct="1"/>
            <a:r>
              <a:rPr lang="ru-RU" altLang="ru-RU" sz="2000" dirty="0"/>
              <a:t>Упаковать главную цепь белка в структуру, где все возможные водородные связи уже образованы</a:t>
            </a:r>
          </a:p>
          <a:p>
            <a:pPr algn="ctr" eaLnBrk="1" hangingPunct="1"/>
            <a:endParaRPr lang="ru-RU" altLang="ru-RU" sz="2000" dirty="0"/>
          </a:p>
          <a:p>
            <a:pPr algn="ctr" eaLnBrk="1" hangingPunct="1"/>
            <a:r>
              <a:rPr lang="ru-RU" altLang="ru-RU" sz="2000" b="1" dirty="0"/>
              <a:t>1а) </a:t>
            </a:r>
            <a:r>
              <a:rPr lang="ru-RU" altLang="ru-RU" sz="2000" dirty="0"/>
              <a:t>Одна или несколько </a:t>
            </a:r>
          </a:p>
          <a:p>
            <a:pPr algn="ctr" eaLnBrk="1" hangingPunct="1"/>
            <a:r>
              <a:rPr lang="ru-RU" altLang="ru-RU" sz="2000" dirty="0">
                <a:sym typeface="Symbol" panose="05050102010706020507" pitchFamily="18" charset="2"/>
              </a:rPr>
              <a:t>-спиралей, пронизывающих мембрану</a:t>
            </a:r>
          </a:p>
          <a:p>
            <a:pPr algn="ctr" eaLnBrk="1" hangingPunct="1"/>
            <a:r>
              <a:rPr lang="ru-RU" altLang="ru-RU" sz="2000" b="1" dirty="0">
                <a:sym typeface="Symbol" panose="05050102010706020507" pitchFamily="18" charset="2"/>
              </a:rPr>
              <a:t>(чаще всего)</a:t>
            </a:r>
          </a:p>
          <a:p>
            <a:pPr algn="ctr" eaLnBrk="1" hangingPunct="1"/>
            <a:endParaRPr lang="ru-RU" altLang="ru-RU" sz="2000" dirty="0">
              <a:sym typeface="Symbol" panose="05050102010706020507" pitchFamily="18" charset="2"/>
            </a:endParaRPr>
          </a:p>
          <a:p>
            <a:pPr algn="ctr" eaLnBrk="1" hangingPunct="1"/>
            <a:r>
              <a:rPr lang="ru-RU" altLang="ru-RU" sz="2000" b="1" dirty="0">
                <a:sym typeface="Symbol" panose="05050102010706020507" pitchFamily="18" charset="2"/>
              </a:rPr>
              <a:t>1б) </a:t>
            </a:r>
            <a:r>
              <a:rPr lang="ru-RU" altLang="ru-RU" sz="2000" dirty="0">
                <a:sym typeface="Symbol" panose="05050102010706020507" pitchFamily="18" charset="2"/>
              </a:rPr>
              <a:t>Циклический -лист </a:t>
            </a:r>
            <a:endParaRPr lang="ru-RU" altLang="ru-RU" sz="2000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CC6E28A-FA3D-477A-F194-3A8C5C8A8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3437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</a:rPr>
              <a:t>Требование</a:t>
            </a:r>
            <a:r>
              <a:rPr lang="ru-RU" altLang="ru-RU" sz="2800" dirty="0">
                <a:solidFill>
                  <a:srgbClr val="FF0000"/>
                </a:solidFill>
              </a:rPr>
              <a:t>:</a:t>
            </a:r>
            <a:r>
              <a:rPr lang="ru-RU" altLang="ru-RU" sz="2800" dirty="0"/>
              <a:t> </a:t>
            </a:r>
          </a:p>
          <a:p>
            <a:pPr algn="ctr" eaLnBrk="1" hangingPunct="1"/>
            <a:r>
              <a:rPr lang="ru-RU" altLang="ru-RU" sz="2800" dirty="0"/>
              <a:t>все способные образовывать водородные и ионные связи атомы должны быть уже задействованы в таких связях</a:t>
            </a:r>
          </a:p>
        </p:txBody>
      </p:sp>
    </p:spTree>
    <p:extLst>
      <p:ext uri="{BB962C8B-B14F-4D97-AF65-F5344CB8AC3E}">
        <p14:creationId xmlns:p14="http://schemas.microsoft.com/office/powerpoint/2010/main" val="1737060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124912"/>
            <a:ext cx="914400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Роторные мембранные АТФ-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синтазы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18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424AA1-2825-86D9-8BD1-B7FC5A327934}"/>
              </a:ext>
            </a:extLst>
          </p:cNvPr>
          <p:cNvSpPr/>
          <p:nvPr/>
        </p:nvSpPr>
        <p:spPr>
          <a:xfrm>
            <a:off x="4929188" y="3975820"/>
            <a:ext cx="1643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DF211D-25AA-443F-7AE8-755B77F04917}"/>
              </a:ext>
            </a:extLst>
          </p:cNvPr>
          <p:cNvSpPr/>
          <p:nvPr/>
        </p:nvSpPr>
        <p:spPr>
          <a:xfrm>
            <a:off x="8501063" y="3975820"/>
            <a:ext cx="500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D8FEA4-07F4-D154-67A0-C8A076EEB341}"/>
              </a:ext>
            </a:extLst>
          </p:cNvPr>
          <p:cNvSpPr/>
          <p:nvPr/>
        </p:nvSpPr>
        <p:spPr>
          <a:xfrm>
            <a:off x="2571750" y="3975820"/>
            <a:ext cx="357188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3" descr="F:\FBB\Jmol\Figures\atpsynanim.gif">
            <a:extLst>
              <a:ext uri="{FF2B5EF4-FFF2-40B4-BE49-F238E27FC236}">
                <a16:creationId xmlns:a16="http://schemas.microsoft.com/office/drawing/2014/main" id="{010B6C35-1C44-384E-2AF3-3F07332124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7" y="2107036"/>
            <a:ext cx="2038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30B39D0A-0696-05F6-E640-E11979535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40078"/>
            <a:ext cx="2531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анимации: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hlinkClick r:id="rId3"/>
              </a:rPr>
              <a:t>http://www.mrc-mbu.cam.ac.uk/</a:t>
            </a:r>
            <a:endParaRPr lang="ru-RU" altLang="ru-RU" sz="1200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54C7570-4C01-9837-75FF-283D926FAAD0}"/>
              </a:ext>
            </a:extLst>
          </p:cNvPr>
          <p:cNvCxnSpPr>
            <a:cxnSpLocks/>
          </p:cNvCxnSpPr>
          <p:nvPr/>
        </p:nvCxnSpPr>
        <p:spPr>
          <a:xfrm flipH="1">
            <a:off x="1285875" y="2382577"/>
            <a:ext cx="1443318" cy="501693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F657FFF-4CEC-9303-CB7C-1254C818A3F7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1247404" y="3821615"/>
            <a:ext cx="1324346" cy="1261486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4">
            <a:extLst>
              <a:ext uri="{FF2B5EF4-FFF2-40B4-BE49-F238E27FC236}">
                <a16:creationId xmlns:a16="http://schemas.microsoft.com/office/drawing/2014/main" id="{B679801D-5B32-2C7F-FCED-25AEBA8EF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111" y="1828150"/>
            <a:ext cx="581695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/>
              <a:t>Цитоплазматическая часть </a:t>
            </a:r>
            <a:r>
              <a:rPr lang="ru-RU" altLang="ru-RU" sz="2800" dirty="0"/>
              <a:t>(в том числе каталитический </a:t>
            </a:r>
            <a:r>
              <a:rPr lang="ru-RU" altLang="ru-RU" sz="2800" dirty="0" err="1"/>
              <a:t>гексамер</a:t>
            </a:r>
            <a:r>
              <a:rPr lang="ru-RU" altLang="ru-RU" sz="2800" dirty="0"/>
              <a:t> </a:t>
            </a:r>
            <a:r>
              <a:rPr lang="en-US" altLang="ru-RU" sz="2800" dirty="0"/>
              <a:t>α</a:t>
            </a:r>
            <a:r>
              <a:rPr lang="en-US" altLang="ru-RU" sz="2800" baseline="-25000" dirty="0"/>
              <a:t>3</a:t>
            </a:r>
            <a:r>
              <a:rPr lang="el-GR" altLang="ru-RU" sz="2800" dirty="0"/>
              <a:t>β</a:t>
            </a:r>
            <a:r>
              <a:rPr lang="en-US" altLang="ru-RU" sz="2800" baseline="-25000" dirty="0"/>
              <a:t>3</a:t>
            </a:r>
            <a:r>
              <a:rPr lang="en-US" altLang="ru-RU" sz="2800" dirty="0"/>
              <a:t>)</a:t>
            </a:r>
            <a:endParaRPr lang="ru-RU" altLang="ru-RU" sz="3200" dirty="0"/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3C2A0552-05A0-C4F2-387D-7CB4037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867" y="4583536"/>
            <a:ext cx="616405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/>
              <a:t>Мембранная часть </a:t>
            </a:r>
          </a:p>
          <a:p>
            <a:pPr algn="ctr" eaLnBrk="1" hangingPunct="1"/>
            <a:r>
              <a:rPr lang="ru-RU" altLang="ru-RU" sz="2800" dirty="0"/>
              <a:t>(в том числе кольцевой олигомер из нескольких </a:t>
            </a:r>
            <a:r>
              <a:rPr lang="en-US" altLang="ru-RU" sz="2800" i="1" dirty="0"/>
              <a:t>c</a:t>
            </a:r>
            <a:r>
              <a:rPr lang="en-US" altLang="ru-RU" sz="2800" dirty="0"/>
              <a:t>-</a:t>
            </a:r>
            <a:r>
              <a:rPr lang="ru-RU" altLang="ru-RU" sz="2800" dirty="0"/>
              <a:t>субъединиц</a:t>
            </a:r>
            <a:r>
              <a:rPr lang="en-US" altLang="ru-RU" sz="2800" dirty="0"/>
              <a:t>)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32008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Молекулы воды полярны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4948121" y="6269954"/>
            <a:ext cx="3485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https://ru.wikipedia.org/wiki/</a:t>
            </a:r>
            <a:r>
              <a:rPr lang="ru-RU" altLang="ru-RU" sz="1200" u="sng" dirty="0" err="1">
                <a:solidFill>
                  <a:srgbClr val="0070C0"/>
                </a:solidFill>
              </a:rPr>
              <a:t>Водородная_связь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464787-0952-B473-0E58-FB770CF847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0634" y="996518"/>
            <a:ext cx="4157333" cy="5064711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696A1E17-89B9-F53A-3BCD-2ADB163E2A53}"/>
              </a:ext>
            </a:extLst>
          </p:cNvPr>
          <p:cNvSpPr/>
          <p:nvPr/>
        </p:nvSpPr>
        <p:spPr>
          <a:xfrm>
            <a:off x="1383985" y="2248526"/>
            <a:ext cx="1110898" cy="111089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5F37750-E4C0-ED8A-039D-42739B6E698F}"/>
              </a:ext>
            </a:extLst>
          </p:cNvPr>
          <p:cNvSpPr/>
          <p:nvPr/>
        </p:nvSpPr>
        <p:spPr>
          <a:xfrm>
            <a:off x="2777174" y="1571032"/>
            <a:ext cx="585412" cy="5854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F44174A-00C9-88BC-A39E-A67B5AAEE8F5}"/>
              </a:ext>
            </a:extLst>
          </p:cNvPr>
          <p:cNvCxnSpPr>
            <a:stCxn id="10" idx="7"/>
            <a:endCxn id="11" idx="3"/>
          </p:cNvCxnSpPr>
          <p:nvPr/>
        </p:nvCxnSpPr>
        <p:spPr>
          <a:xfrm flipV="1">
            <a:off x="2332196" y="2070712"/>
            <a:ext cx="530710" cy="340501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910D5579-EC35-89D1-DC90-F2B332DFD3A3}"/>
              </a:ext>
            </a:extLst>
          </p:cNvPr>
          <p:cNvSpPr/>
          <p:nvPr/>
        </p:nvSpPr>
        <p:spPr>
          <a:xfrm>
            <a:off x="495529" y="1570716"/>
            <a:ext cx="585412" cy="5854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C32B6D5-F9B0-7DF3-AC10-C4ED0ADB6D2B}"/>
              </a:ext>
            </a:extLst>
          </p:cNvPr>
          <p:cNvCxnSpPr>
            <a:cxnSpLocks/>
            <a:stCxn id="10" idx="1"/>
            <a:endCxn id="15" idx="5"/>
          </p:cNvCxnSpPr>
          <p:nvPr/>
        </p:nvCxnSpPr>
        <p:spPr>
          <a:xfrm flipH="1" flipV="1">
            <a:off x="995209" y="2070396"/>
            <a:ext cx="551463" cy="340817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">
            <a:extLst>
              <a:ext uri="{FF2B5EF4-FFF2-40B4-BE49-F238E27FC236}">
                <a16:creationId xmlns:a16="http://schemas.microsoft.com/office/drawing/2014/main" id="{C83D86D9-C80E-0143-EEDE-C95A2340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67" y="3916727"/>
            <a:ext cx="34211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Молекула воды (</a:t>
            </a:r>
            <a:r>
              <a:rPr lang="en-US" altLang="ru-RU" sz="2400" dirty="0"/>
              <a:t>H</a:t>
            </a:r>
            <a:r>
              <a:rPr lang="en-US" altLang="ru-RU" sz="2400" baseline="-25000" dirty="0"/>
              <a:t>2</a:t>
            </a:r>
            <a:r>
              <a:rPr lang="en-US" altLang="ru-RU" sz="2400" dirty="0"/>
              <a:t>O)</a:t>
            </a:r>
            <a:r>
              <a:rPr lang="ru-RU" altLang="ru-RU" sz="2400" dirty="0"/>
              <a:t> в растворе может образовать </a:t>
            </a:r>
            <a:r>
              <a:rPr lang="en-US" altLang="ru-RU" sz="2400" dirty="0"/>
              <a:t>4</a:t>
            </a:r>
            <a:r>
              <a:rPr lang="ru-RU" altLang="ru-RU" sz="2400" dirty="0"/>
              <a:t> </a:t>
            </a:r>
            <a:r>
              <a:rPr lang="ru-RU" altLang="ru-RU" sz="2400" b="1" dirty="0">
                <a:solidFill>
                  <a:srgbClr val="800080"/>
                </a:solidFill>
              </a:rPr>
              <a:t>водородные связи 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C405462D-1264-4B96-3F97-5678E251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150" y="1169528"/>
            <a:ext cx="58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sz="2400" dirty="0">
                <a:solidFill>
                  <a:srgbClr val="FF0000"/>
                </a:solidFill>
              </a:rPr>
              <a:t>δ</a:t>
            </a:r>
            <a:r>
              <a:rPr lang="ru-RU" altLang="ru-RU" sz="2400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2C5D150A-8B82-9ECF-5A9A-8DD25B4E0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67" y="1169528"/>
            <a:ext cx="58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sz="2400" dirty="0">
                <a:solidFill>
                  <a:srgbClr val="FF0000"/>
                </a:solidFill>
              </a:rPr>
              <a:t>δ</a:t>
            </a:r>
            <a:r>
              <a:rPr lang="ru-RU" altLang="ru-RU" sz="2400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3325E2D5-E856-C770-5AD1-B9D3A00A5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073" y="3429000"/>
            <a:ext cx="58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sz="2400" dirty="0">
                <a:solidFill>
                  <a:srgbClr val="0000FF"/>
                </a:solidFill>
              </a:rPr>
              <a:t>δ</a:t>
            </a:r>
            <a:r>
              <a:rPr lang="ru-RU" altLang="ru-RU" sz="2400" baseline="30000" dirty="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34" name="Дуга 33">
            <a:extLst>
              <a:ext uri="{FF2B5EF4-FFF2-40B4-BE49-F238E27FC236}">
                <a16:creationId xmlns:a16="http://schemas.microsoft.com/office/drawing/2014/main" id="{D868A3C2-DDB3-8437-A62F-A5D17E46C186}"/>
              </a:ext>
            </a:extLst>
          </p:cNvPr>
          <p:cNvSpPr/>
          <p:nvPr/>
        </p:nvSpPr>
        <p:spPr>
          <a:xfrm>
            <a:off x="1356482" y="1746851"/>
            <a:ext cx="1165904" cy="861309"/>
          </a:xfrm>
          <a:prstGeom prst="arc">
            <a:avLst>
              <a:gd name="adj1" fmla="val 10831231"/>
              <a:gd name="adj2" fmla="val 0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FBC553D6-9D25-77A3-5C1A-00CE99A2966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497413" y="1303385"/>
            <a:ext cx="988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104°</a:t>
            </a:r>
          </a:p>
        </p:txBody>
      </p:sp>
    </p:spTree>
    <p:extLst>
      <p:ext uri="{BB962C8B-B14F-4D97-AF65-F5344CB8AC3E}">
        <p14:creationId xmlns:p14="http://schemas.microsoft.com/office/powerpoint/2010/main" val="9716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124912"/>
            <a:ext cx="914400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Мембраные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белки отличаются по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сиквенсам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19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6B4185-53FC-5689-29D3-C0CE371C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261195"/>
            <a:ext cx="64198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424AA1-2825-86D9-8BD1-B7FC5A327934}"/>
              </a:ext>
            </a:extLst>
          </p:cNvPr>
          <p:cNvSpPr/>
          <p:nvPr/>
        </p:nvSpPr>
        <p:spPr>
          <a:xfrm>
            <a:off x="4929188" y="3975820"/>
            <a:ext cx="1643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DF211D-25AA-443F-7AE8-755B77F04917}"/>
              </a:ext>
            </a:extLst>
          </p:cNvPr>
          <p:cNvSpPr/>
          <p:nvPr/>
        </p:nvSpPr>
        <p:spPr>
          <a:xfrm>
            <a:off x="8501063" y="3975820"/>
            <a:ext cx="500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D8FEA4-07F4-D154-67A0-C8A076EEB341}"/>
              </a:ext>
            </a:extLst>
          </p:cNvPr>
          <p:cNvSpPr/>
          <p:nvPr/>
        </p:nvSpPr>
        <p:spPr>
          <a:xfrm>
            <a:off x="2571750" y="3975820"/>
            <a:ext cx="357188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3" descr="F:\FBB\Jmol\Figures\atpsynanim.gif">
            <a:extLst>
              <a:ext uri="{FF2B5EF4-FFF2-40B4-BE49-F238E27FC236}">
                <a16:creationId xmlns:a16="http://schemas.microsoft.com/office/drawing/2014/main" id="{010B6C35-1C44-384E-2AF3-3F07332124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7" y="2107036"/>
            <a:ext cx="2038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EAB8278-D4F6-93E3-3325-DA436D384113}"/>
              </a:ext>
            </a:extLst>
          </p:cNvPr>
          <p:cNvCxnSpPr>
            <a:cxnSpLocks/>
          </p:cNvCxnSpPr>
          <p:nvPr/>
        </p:nvCxnSpPr>
        <p:spPr>
          <a:xfrm flipV="1">
            <a:off x="1285875" y="2456329"/>
            <a:ext cx="1206313" cy="439271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09914D3-2477-009C-6135-6123CF23DD0F}"/>
              </a:ext>
            </a:extLst>
          </p:cNvPr>
          <p:cNvCxnSpPr>
            <a:cxnSpLocks/>
          </p:cNvCxnSpPr>
          <p:nvPr/>
        </p:nvCxnSpPr>
        <p:spPr>
          <a:xfrm>
            <a:off x="1285875" y="3832945"/>
            <a:ext cx="1143000" cy="1100831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4">
            <a:extLst>
              <a:ext uri="{FF2B5EF4-FFF2-40B4-BE49-F238E27FC236}">
                <a16:creationId xmlns:a16="http://schemas.microsoft.com/office/drawing/2014/main" id="{30B39D0A-0696-05F6-E640-E11979535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40078"/>
            <a:ext cx="2531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анимации: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hlinkClick r:id="rId4"/>
              </a:rPr>
              <a:t>http://www.mrc-mbu.cam.ac.uk/</a:t>
            </a:r>
            <a:endParaRPr lang="ru-RU" altLang="ru-RU" sz="12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090CEF-0BD8-EDE2-36C5-B3B6D6BE9662}"/>
              </a:ext>
            </a:extLst>
          </p:cNvPr>
          <p:cNvGrpSpPr/>
          <p:nvPr/>
        </p:nvGrpSpPr>
        <p:grpSpPr>
          <a:xfrm>
            <a:off x="219517" y="4664017"/>
            <a:ext cx="1735201" cy="1732803"/>
            <a:chOff x="-4483" y="4985383"/>
            <a:chExt cx="1735201" cy="1732803"/>
          </a:xfrm>
        </p:grpSpPr>
        <p:sp>
          <p:nvSpPr>
            <p:cNvPr id="23" name="Дуга 22">
              <a:extLst>
                <a:ext uri="{FF2B5EF4-FFF2-40B4-BE49-F238E27FC236}">
                  <a16:creationId xmlns:a16="http://schemas.microsoft.com/office/drawing/2014/main" id="{2ECF76E5-F957-D4C3-5CEC-F2D64B196BB4}"/>
                </a:ext>
              </a:extLst>
            </p:cNvPr>
            <p:cNvSpPr/>
            <p:nvPr/>
          </p:nvSpPr>
          <p:spPr>
            <a:xfrm rot="17194859">
              <a:off x="1150507" y="6106620"/>
              <a:ext cx="668325" cy="492096"/>
            </a:xfrm>
            <a:prstGeom prst="arc">
              <a:avLst>
                <a:gd name="adj1" fmla="val 10248598"/>
                <a:gd name="adj2" fmla="val 14956998"/>
              </a:avLst>
            </a:prstGeom>
            <a:ln w="508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Дуга 23">
              <a:extLst>
                <a:ext uri="{FF2B5EF4-FFF2-40B4-BE49-F238E27FC236}">
                  <a16:creationId xmlns:a16="http://schemas.microsoft.com/office/drawing/2014/main" id="{6011AA97-1F1D-9520-CDF3-2A11EC88ECF1}"/>
                </a:ext>
              </a:extLst>
            </p:cNvPr>
            <p:cNvSpPr/>
            <p:nvPr/>
          </p:nvSpPr>
          <p:spPr>
            <a:xfrm rot="9772652">
              <a:off x="-4483" y="6226090"/>
              <a:ext cx="668325" cy="492096"/>
            </a:xfrm>
            <a:prstGeom prst="arc">
              <a:avLst>
                <a:gd name="adj1" fmla="val 10248598"/>
                <a:gd name="adj2" fmla="val 14956998"/>
              </a:avLst>
            </a:prstGeom>
            <a:ln w="508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Цилиндр 24">
              <a:extLst>
                <a:ext uri="{FF2B5EF4-FFF2-40B4-BE49-F238E27FC236}">
                  <a16:creationId xmlns:a16="http://schemas.microsoft.com/office/drawing/2014/main" id="{03E87FDD-460F-9658-858A-0D87F10CA8C6}"/>
                </a:ext>
              </a:extLst>
            </p:cNvPr>
            <p:cNvSpPr/>
            <p:nvPr/>
          </p:nvSpPr>
          <p:spPr>
            <a:xfrm>
              <a:off x="467229" y="5231431"/>
              <a:ext cx="368282" cy="1190876"/>
            </a:xfrm>
            <a:prstGeom prst="can">
              <a:avLst/>
            </a:prstGeom>
            <a:solidFill>
              <a:srgbClr val="FF9999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Цилиндр 25">
              <a:extLst>
                <a:ext uri="{FF2B5EF4-FFF2-40B4-BE49-F238E27FC236}">
                  <a16:creationId xmlns:a16="http://schemas.microsoft.com/office/drawing/2014/main" id="{7C9CA396-BE2B-BD10-918E-E6F359713ADE}"/>
                </a:ext>
              </a:extLst>
            </p:cNvPr>
            <p:cNvSpPr/>
            <p:nvPr/>
          </p:nvSpPr>
          <p:spPr>
            <a:xfrm>
              <a:off x="1092208" y="5235076"/>
              <a:ext cx="368282" cy="1190876"/>
            </a:xfrm>
            <a:prstGeom prst="can">
              <a:avLst/>
            </a:prstGeom>
            <a:solidFill>
              <a:srgbClr val="FF9999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Дуга 26">
              <a:extLst>
                <a:ext uri="{FF2B5EF4-FFF2-40B4-BE49-F238E27FC236}">
                  <a16:creationId xmlns:a16="http://schemas.microsoft.com/office/drawing/2014/main" id="{BEEE60A7-BBC9-DC41-BBDD-D16B71FF3404}"/>
                </a:ext>
              </a:extLst>
            </p:cNvPr>
            <p:cNvSpPr/>
            <p:nvPr/>
          </p:nvSpPr>
          <p:spPr>
            <a:xfrm>
              <a:off x="617559" y="4985383"/>
              <a:ext cx="668325" cy="492096"/>
            </a:xfrm>
            <a:prstGeom prst="arc">
              <a:avLst>
                <a:gd name="adj1" fmla="val 10248598"/>
                <a:gd name="adj2" fmla="val 616779"/>
              </a:avLst>
            </a:prstGeom>
            <a:ln w="508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4">
            <a:extLst>
              <a:ext uri="{FF2B5EF4-FFF2-40B4-BE49-F238E27FC236}">
                <a16:creationId xmlns:a16="http://schemas.microsoft.com/office/drawing/2014/main" id="{0B1AFDC8-275F-5D07-D708-BDB320045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558" y="6355634"/>
            <a:ext cx="2955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Схема </a:t>
            </a:r>
            <a:r>
              <a:rPr lang="ru-RU" altLang="ru-RU" sz="2000" i="1" dirty="0"/>
              <a:t>с</a:t>
            </a:r>
            <a:r>
              <a:rPr lang="ru-RU" altLang="ru-RU" sz="2000" dirty="0"/>
              <a:t>-субъединицы</a:t>
            </a:r>
          </a:p>
        </p:txBody>
      </p:sp>
      <p:sp>
        <p:nvSpPr>
          <p:cNvPr id="29" name="Стрелка: вверх 28">
            <a:extLst>
              <a:ext uri="{FF2B5EF4-FFF2-40B4-BE49-F238E27FC236}">
                <a16:creationId xmlns:a16="http://schemas.microsoft.com/office/drawing/2014/main" id="{FA2F433B-DDC1-5392-F7BB-A66EFAEA17D4}"/>
              </a:ext>
            </a:extLst>
          </p:cNvPr>
          <p:cNvSpPr/>
          <p:nvPr/>
        </p:nvSpPr>
        <p:spPr>
          <a:xfrm>
            <a:off x="4294487" y="6284243"/>
            <a:ext cx="352817" cy="400110"/>
          </a:xfrm>
          <a:prstGeom prst="up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: вверх 29">
            <a:extLst>
              <a:ext uri="{FF2B5EF4-FFF2-40B4-BE49-F238E27FC236}">
                <a16:creationId xmlns:a16="http://schemas.microsoft.com/office/drawing/2014/main" id="{5C1F0517-1649-F551-257F-2ABCA7C245F9}"/>
              </a:ext>
            </a:extLst>
          </p:cNvPr>
          <p:cNvSpPr/>
          <p:nvPr/>
        </p:nvSpPr>
        <p:spPr>
          <a:xfrm>
            <a:off x="7114197" y="6260165"/>
            <a:ext cx="352817" cy="400110"/>
          </a:xfrm>
          <a:prstGeom prst="up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92125" y="1344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Расположение гидрофобных остатков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20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4089752" y="3077937"/>
            <a:ext cx="4562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 dirty="0"/>
              <a:t>&lt; 3</a:t>
            </a:r>
            <a:r>
              <a:rPr lang="ru-RU" altLang="ru-RU" sz="2400" b="1" dirty="0"/>
              <a:t> </a:t>
            </a:r>
            <a:r>
              <a:rPr lang="en-US" altLang="ru-RU" sz="2400" b="1" dirty="0"/>
              <a:t>Å (</a:t>
            </a:r>
            <a:r>
              <a:rPr lang="ru-RU" altLang="ru-RU" sz="2400" b="1" dirty="0"/>
              <a:t>водородные связи)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426218" y="3334500"/>
            <a:ext cx="857250" cy="1588"/>
          </a:xfrm>
          <a:prstGeom prst="line">
            <a:avLst/>
          </a:prstGeom>
          <a:noFill/>
          <a:ln w="38100">
            <a:solidFill>
              <a:srgbClr val="00CC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3149277" y="887839"/>
            <a:ext cx="557100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ym typeface="Symbol" panose="05050102010706020507" pitchFamily="18" charset="2"/>
              </a:rPr>
              <a:t>-спираль </a:t>
            </a:r>
            <a:r>
              <a:rPr lang="ru-RU" altLang="ru-RU" sz="3200" dirty="0">
                <a:sym typeface="Symbol" panose="05050102010706020507" pitchFamily="18" charset="2"/>
              </a:rPr>
              <a:t>в мембране:</a:t>
            </a:r>
          </a:p>
          <a:p>
            <a:pPr eaLnBrk="1" hangingPunct="1"/>
            <a:r>
              <a:rPr lang="ru-RU" altLang="ru-RU" sz="2800" dirty="0">
                <a:sym typeface="Symbol" panose="05050102010706020507" pitchFamily="18" charset="2"/>
              </a:rPr>
              <a:t>неполярные остатки должны следовать </a:t>
            </a:r>
            <a:r>
              <a:rPr lang="ru-RU" altLang="ru-RU" sz="2800" b="1" dirty="0">
                <a:sym typeface="Symbol" panose="05050102010706020507" pitchFamily="18" charset="2"/>
              </a:rPr>
              <a:t>подряд</a:t>
            </a:r>
            <a:r>
              <a:rPr lang="ru-RU" altLang="ru-RU" sz="2800" dirty="0">
                <a:sym typeface="Symbol" panose="05050102010706020507" pitchFamily="18" charset="2"/>
              </a:rPr>
              <a:t> друг за другом в последовательности</a:t>
            </a:r>
            <a:endParaRPr lang="ru-RU" altLang="ru-RU" sz="28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F5F435-577B-B998-B061-D49573A6A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63" y="4182707"/>
            <a:ext cx="3131526" cy="24857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10DE50-650F-E689-A5C8-E7F4A316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5" y="871037"/>
            <a:ext cx="2022698" cy="3186358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75950292-42B2-CEB9-7D69-A1E12ED63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309" y="4234839"/>
            <a:ext cx="557100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ym typeface="Symbol" panose="05050102010706020507" pitchFamily="18" charset="2"/>
              </a:rPr>
              <a:t>-лист </a:t>
            </a:r>
            <a:r>
              <a:rPr lang="ru-RU" altLang="ru-RU" sz="3200" dirty="0">
                <a:sym typeface="Symbol" panose="05050102010706020507" pitchFamily="18" charset="2"/>
              </a:rPr>
              <a:t>в мембране:</a:t>
            </a:r>
          </a:p>
          <a:p>
            <a:pPr eaLnBrk="1" hangingPunct="1"/>
            <a:r>
              <a:rPr lang="ru-RU" altLang="ru-RU" sz="2800" dirty="0">
                <a:sym typeface="Symbol" panose="05050102010706020507" pitchFamily="18" charset="2"/>
              </a:rPr>
              <a:t>остатки чередуются в направлении внутрь-наружу от плоскости листа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726793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96900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Внутри не обязательно гидрофобная среда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21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755434-5EFA-1401-6E42-AE3B24686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3843166"/>
            <a:ext cx="1939610" cy="18005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1D358B-0149-29A9-38F5-1B5DE06CB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786" y="3526441"/>
            <a:ext cx="2716200" cy="25307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8D09B8-BB03-61D3-74A4-7538356A6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786" y="790688"/>
            <a:ext cx="2716200" cy="27520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8C47E1E-5651-5517-B1ED-E48A91F30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42" y="882649"/>
            <a:ext cx="2474916" cy="2885084"/>
          </a:xfrm>
          <a:prstGeom prst="rect">
            <a:avLst/>
          </a:prstGeom>
        </p:spPr>
      </p:pic>
      <p:sp>
        <p:nvSpPr>
          <p:cNvPr id="24" name="Стрелка: изогнутая влево 23">
            <a:extLst>
              <a:ext uri="{FF2B5EF4-FFF2-40B4-BE49-F238E27FC236}">
                <a16:creationId xmlns:a16="http://schemas.microsoft.com/office/drawing/2014/main" id="{C24DAB61-00F7-4C64-72B2-4CB40DF6DCD6}"/>
              </a:ext>
            </a:extLst>
          </p:cNvPr>
          <p:cNvSpPr/>
          <p:nvPr/>
        </p:nvSpPr>
        <p:spPr>
          <a:xfrm>
            <a:off x="2679275" y="3731866"/>
            <a:ext cx="485775" cy="1095375"/>
          </a:xfrm>
          <a:prstGeom prst="curvedLeft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D6C8D2DD-4BD4-1C53-C14E-FBA805B5A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162" y="3994641"/>
            <a:ext cx="3087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Вид «сверху»</a:t>
            </a:r>
          </a:p>
        </p:txBody>
      </p:sp>
      <p:sp>
        <p:nvSpPr>
          <p:cNvPr id="26" name="Стрелка: изогнутая влево 25">
            <a:extLst>
              <a:ext uri="{FF2B5EF4-FFF2-40B4-BE49-F238E27FC236}">
                <a16:creationId xmlns:a16="http://schemas.microsoft.com/office/drawing/2014/main" id="{F8042C66-EE03-5A08-D23D-C963D6B859C1}"/>
              </a:ext>
            </a:extLst>
          </p:cNvPr>
          <p:cNvSpPr/>
          <p:nvPr/>
        </p:nvSpPr>
        <p:spPr>
          <a:xfrm flipH="1">
            <a:off x="5594086" y="3733227"/>
            <a:ext cx="485775" cy="1095375"/>
          </a:xfrm>
          <a:prstGeom prst="curvedLeft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76A76-9CE4-CFA2-0C2C-0864C1790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892" y="6309777"/>
            <a:ext cx="72254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ru-RU" sz="2000" dirty="0"/>
              <a:t>Oligogalacturonate-specific porin KdgM (PDB: 4fqe)</a:t>
            </a:r>
            <a:endParaRPr lang="ru-RU" altLang="ru-RU" sz="2000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73B7743-F07C-AF90-1FE1-67834BC3CF49}"/>
              </a:ext>
            </a:extLst>
          </p:cNvPr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">
            <a:extLst>
              <a:ext uri="{FF2B5EF4-FFF2-40B4-BE49-F238E27FC236}">
                <a16:creationId xmlns:a16="http://schemas.microsoft.com/office/drawing/2014/main" id="{E194CB1E-E3BD-6869-A62D-E782D5700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1458" y="1131505"/>
            <a:ext cx="33565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В виде β-листов часто организованы </a:t>
            </a:r>
            <a:r>
              <a:rPr lang="ru-RU" altLang="ru-RU" sz="2400" b="1" dirty="0" err="1"/>
              <a:t>порины</a:t>
            </a:r>
            <a:r>
              <a:rPr lang="ru-RU" altLang="ru-RU" sz="2400" dirty="0"/>
              <a:t>, через которые может осуществлять диффузия молекул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3424986-4F46-A4F2-DBCA-4646CF5C5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235" y="4943456"/>
            <a:ext cx="30877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bg1">
                    <a:lumMod val="50000"/>
                  </a:schemeClr>
                </a:solidFill>
              </a:rPr>
              <a:t>(Атомы покрашены по химическому типу, кроме атомов главной цепи, покрашенный белым)</a:t>
            </a:r>
          </a:p>
        </p:txBody>
      </p:sp>
    </p:spTree>
    <p:extLst>
      <p:ext uri="{BB962C8B-B14F-4D97-AF65-F5344CB8AC3E}">
        <p14:creationId xmlns:p14="http://schemas.microsoft.com/office/powerpoint/2010/main" val="370631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96900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Внутри не обязательно гидрофобная среда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22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76A76-9CE4-CFA2-0C2C-0864C1790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870" y="6136048"/>
            <a:ext cx="58602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ru-RU" sz="2000" dirty="0"/>
              <a:t>Fatty Acid Transporter FadL (PDB:2r88)</a:t>
            </a:r>
            <a:endParaRPr lang="ru-RU" alt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AEB763-1A18-8BBD-F4CB-EC10037B3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9" y="785377"/>
            <a:ext cx="2292486" cy="52872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A6C21B-F0E6-29B6-1330-39EA6F21F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225" y="3024747"/>
            <a:ext cx="2829320" cy="2667372"/>
          </a:xfrm>
          <a:prstGeom prst="rect">
            <a:avLst/>
          </a:prstGeom>
        </p:spPr>
      </p:pic>
      <p:sp>
        <p:nvSpPr>
          <p:cNvPr id="2" name="Стрелка: изогнутая влево 1">
            <a:extLst>
              <a:ext uri="{FF2B5EF4-FFF2-40B4-BE49-F238E27FC236}">
                <a16:creationId xmlns:a16="http://schemas.microsoft.com/office/drawing/2014/main" id="{EBDC2B0D-4903-4DED-64F7-5283171CB5B4}"/>
              </a:ext>
            </a:extLst>
          </p:cNvPr>
          <p:cNvSpPr/>
          <p:nvPr/>
        </p:nvSpPr>
        <p:spPr>
          <a:xfrm rot="16200000">
            <a:off x="2994025" y="2234172"/>
            <a:ext cx="485775" cy="1095375"/>
          </a:xfrm>
          <a:prstGeom prst="curvedLeft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7469585-D499-71F8-E578-04EF3E39B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245" y="2013881"/>
            <a:ext cx="2457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Вид «снизу»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86E891A-3F0E-D8C4-4EB1-EC20715F3657}"/>
              </a:ext>
            </a:extLst>
          </p:cNvPr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">
            <a:extLst>
              <a:ext uri="{FF2B5EF4-FFF2-40B4-BE49-F238E27FC236}">
                <a16:creationId xmlns:a16="http://schemas.microsoft.com/office/drawing/2014/main" id="{B4638140-6E4F-ED19-8C93-04AB170D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545" y="2475546"/>
            <a:ext cx="33565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Часто бывает, что внутри β-бочонка находится «пробка» из других частей белка или связанных молекул</a:t>
            </a:r>
          </a:p>
        </p:txBody>
      </p:sp>
    </p:spTree>
    <p:extLst>
      <p:ext uri="{BB962C8B-B14F-4D97-AF65-F5344CB8AC3E}">
        <p14:creationId xmlns:p14="http://schemas.microsoft.com/office/powerpoint/2010/main" val="435371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96900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… а </a:t>
            </a:r>
            <a:r>
              <a:rPr lang="el-GR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β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-бочонок не всегда мембранный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86E891A-3F0E-D8C4-4EB1-EC20715F3657}"/>
              </a:ext>
            </a:extLst>
          </p:cNvPr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1B5481-0DC2-B539-7960-45402DC7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3" y="3163426"/>
            <a:ext cx="4688330" cy="316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C58D830-634D-3F51-1463-9EB90817F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76" y="2922145"/>
            <a:ext cx="3557150" cy="277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D94AFDC0-AC0F-B2E8-3DB9-4B07FE4C8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5" y="6286004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https://zeiss-campus.magnet.fsu.edu/articles/probes/jellyfishfps.html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E197505B-5907-8719-9A8C-47A992CEF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308" y="1037305"/>
            <a:ext cx="1965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Медуза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Aequorea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victoria</a:t>
            </a:r>
            <a:endParaRPr lang="en-US" altLang="ru-RU" sz="1600" dirty="0">
              <a:solidFill>
                <a:srgbClr val="0070C0"/>
              </a:solidFill>
            </a:endParaRPr>
          </a:p>
        </p:txBody>
      </p:sp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E35B7239-106B-6685-8D3D-F28D50FD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0" y="947601"/>
            <a:ext cx="2241176" cy="164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5166AA23-6F93-5592-3D80-307B7841E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74" y="2566064"/>
            <a:ext cx="3501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https://en.wikipedia.org/wiki/Aequorea_victoria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AC385B0E-FABB-CFE9-8BF1-D79CA1AEC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547" y="956772"/>
            <a:ext cx="3848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Белок </a:t>
            </a:r>
            <a:r>
              <a:rPr lang="en-US" alt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GFP</a:t>
            </a:r>
            <a:r>
              <a:rPr lang="en-US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(green fluorescent protein)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чрезвычайно широко применяется в генной инженерии: его ген присоединяют к целевому гену и визуально смотрят, где экспрессируется белок!</a:t>
            </a:r>
            <a:endParaRPr lang="en-US" altLang="ru-RU" dirty="0">
              <a:solidFill>
                <a:srgbClr val="0070C0"/>
              </a:solidFill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4FA25B0E-D756-8838-6B4F-34D15865B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262" y="5799730"/>
            <a:ext cx="3848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https://en.m.wikipedia.org/wiki/File:GFP_Mice_01.jpg</a:t>
            </a:r>
          </a:p>
        </p:txBody>
      </p:sp>
    </p:spTree>
    <p:extLst>
      <p:ext uri="{BB962C8B-B14F-4D97-AF65-F5344CB8AC3E}">
        <p14:creationId xmlns:p14="http://schemas.microsoft.com/office/powerpoint/2010/main" val="23488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921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Два важных факта о клеточной мембране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24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6218" y="879592"/>
            <a:ext cx="3471375" cy="308905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364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6374" y="115387"/>
            <a:ext cx="8626907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Ориентация мембраны и трансмембранные белки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25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5026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7304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035026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flipV="1">
            <a:off x="197304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7661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84302" y="2749089"/>
            <a:ext cx="376026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2309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60328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847661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V="1">
            <a:off x="3784302" y="4647140"/>
            <a:ext cx="376026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4222309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flipV="1">
            <a:off x="4160328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11052" y="2684890"/>
            <a:ext cx="131126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76505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14522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9101" y="3128699"/>
            <a:ext cx="249306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85741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876505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 flipV="1">
            <a:off x="7814522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849101" y="4014922"/>
            <a:ext cx="249306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785741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23749" y="2684890"/>
            <a:ext cx="31128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8417" y="1166450"/>
            <a:ext cx="2155603" cy="151844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60378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598397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1660378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 flipV="1">
            <a:off x="1598397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33567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97158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V="1">
            <a:off x="6033567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 flipV="1">
            <a:off x="597158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08215" y="2684890"/>
            <a:ext cx="1312645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003265" y="5090948"/>
            <a:ext cx="2155603" cy="151983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1098407" y="5533362"/>
            <a:ext cx="2359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Внешняя среда</a:t>
            </a:r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5533577" y="849643"/>
            <a:ext cx="3043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Цитоплазма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473075" y="1575368"/>
            <a:ext cx="2374607" cy="7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«Заякоренный» белок</a:t>
            </a: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442731" y="3530569"/>
            <a:ext cx="1311268" cy="73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Транс-портер</a:t>
            </a: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6346232" y="3684855"/>
            <a:ext cx="1437987" cy="4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Рецептор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596957" y="2684890"/>
            <a:ext cx="1312646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722299" y="1419058"/>
            <a:ext cx="1123944" cy="126583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4534975" y="3254305"/>
            <a:ext cx="14366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«Энерге-тический»</a:t>
            </a:r>
          </a:p>
          <a:p>
            <a:pPr algn="ctr" eaLnBrk="1" hangingPunct="1"/>
            <a:r>
              <a:rPr lang="ru-RU" altLang="ru-RU" sz="2000"/>
              <a:t>белок</a:t>
            </a:r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3409654" y="5153752"/>
            <a:ext cx="2561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p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2598376" y="2115475"/>
            <a:ext cx="2154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2" name="Овал 51"/>
          <p:cNvSpPr/>
          <p:nvPr/>
        </p:nvSpPr>
        <p:spPr>
          <a:xfrm>
            <a:off x="3347672" y="1292056"/>
            <a:ext cx="749296" cy="7606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347652" y="5660364"/>
            <a:ext cx="749296" cy="7592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533557" y="2178278"/>
            <a:ext cx="1125322" cy="50661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08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873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Правило “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positive-inside”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26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9226" y="1190807"/>
            <a:ext cx="72739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Часть белка, расположенная с </a:t>
            </a:r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стороны </a:t>
            </a:r>
            <a:r>
              <a:rPr lang="ru-RU" altLang="ru-RU" sz="2800"/>
              <a:t>от мембраны (цитоплазма бактерии, матрикс митохондрии и строма хлоропласта по отношению к внутренним мембранам и т.п.), содержит больше </a:t>
            </a:r>
            <a:r>
              <a:rPr lang="ru-RU" altLang="ru-RU" sz="2800" b="1"/>
              <a:t>положительно заряженных </a:t>
            </a:r>
            <a:r>
              <a:rPr lang="ru-RU" altLang="ru-RU" sz="2800"/>
              <a:t>остатков (</a:t>
            </a:r>
            <a:r>
              <a:rPr lang="en-US" altLang="ru-RU" sz="2800"/>
              <a:t>Lys, Arg, His)</a:t>
            </a:r>
            <a:endParaRPr lang="ru-RU" altLang="ru-RU" sz="2800"/>
          </a:p>
        </p:txBody>
      </p:sp>
      <p:sp>
        <p:nvSpPr>
          <p:cNvPr id="12" name="Овал 11"/>
          <p:cNvSpPr/>
          <p:nvPr/>
        </p:nvSpPr>
        <p:spPr>
          <a:xfrm>
            <a:off x="7690774" y="886589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90774" y="3047177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12" idx="4"/>
            <a:endCxn id="13" idx="0"/>
          </p:cNvCxnSpPr>
          <p:nvPr/>
        </p:nvCxnSpPr>
        <p:spPr>
          <a:xfrm>
            <a:off x="8124162" y="1750189"/>
            <a:ext cx="0" cy="1296988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F:\FBB\Membrane\vonHeij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4744215"/>
            <a:ext cx="1095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149226" y="5067886"/>
            <a:ext cx="698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Gunnar von Heijne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992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Membrane protein structure prediction: hydrophobicity analysis and the positive-inside rule</a:t>
            </a:r>
          </a:p>
          <a:p>
            <a:r>
              <a:rPr lang="en-US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J Mol Biol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, 225(2):487-494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455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63550" y="104775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Сервис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DeepTMHMM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27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3825" y="2752725"/>
            <a:ext cx="3171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2265363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dirty="0"/>
              <a:t>PDB:2fyn</a:t>
            </a:r>
            <a:r>
              <a:rPr lang="ru-RU" altLang="ru-RU" sz="2800" b="1" dirty="0"/>
              <a:t>, цепь </a:t>
            </a:r>
            <a:r>
              <a:rPr lang="en-US" altLang="ru-RU" sz="2800" b="1" dirty="0"/>
              <a:t>B</a:t>
            </a:r>
            <a:endParaRPr lang="ru-RU" altLang="ru-RU" sz="2800" b="1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4200" y="1762187"/>
            <a:ext cx="7272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https://dtu.biolib.com/DeepTMHMM</a:t>
            </a:r>
            <a:endParaRPr lang="ru-RU" altLang="ru-RU" sz="28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0513" y="2809875"/>
            <a:ext cx="1728787" cy="18684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9713" y="2809875"/>
            <a:ext cx="647700" cy="18684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0502" y="833313"/>
            <a:ext cx="8963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/>
              <a:t>Deep</a:t>
            </a:r>
            <a:r>
              <a:rPr lang="ru-RU" altLang="ru-RU" sz="2800" dirty="0"/>
              <a:t>TMHMM – программа для предсказания трансмембранных участков</a:t>
            </a:r>
            <a:r>
              <a:rPr lang="en-US" altLang="ru-RU" sz="2800" dirty="0"/>
              <a:t> </a:t>
            </a:r>
            <a:r>
              <a:rPr lang="ru-RU" altLang="ru-RU" sz="2800" dirty="0"/>
              <a:t>по последовательности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8525" y="2209800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269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96900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Пример: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сукцинатдегидрогеназа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095" y="997018"/>
            <a:ext cx="3023410" cy="5366552"/>
          </a:xfrm>
          <a:prstGeom prst="rect">
            <a:avLst/>
          </a:prstGeom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21920" y="5354072"/>
            <a:ext cx="161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dirty="0">
                <a:solidFill>
                  <a:srgbClr val="FF9999"/>
                </a:solidFill>
              </a:rPr>
              <a:t>C-</a:t>
            </a:r>
            <a:r>
              <a:rPr lang="ru-RU" altLang="ru-RU" sz="2800" b="1" dirty="0">
                <a:solidFill>
                  <a:srgbClr val="FF9999"/>
                </a:solidFill>
              </a:rPr>
              <a:t>конец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959643" y="843927"/>
            <a:ext cx="47483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Топология</a:t>
            </a:r>
            <a:r>
              <a:rPr lang="en-US" altLang="ru-RU" sz="2800" dirty="0"/>
              <a:t>:</a:t>
            </a:r>
          </a:p>
          <a:p>
            <a:pPr eaLnBrk="1" hangingPunct="1"/>
            <a:r>
              <a:rPr lang="en-US" sz="2000" dirty="0">
                <a:latin typeface="Courier New" pitchFamily="49" charset="0"/>
                <a:cs typeface="Courier New" pitchFamily="49" charset="0"/>
              </a:rPr>
              <a:t>2WP9_4 inside 	1 16 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TMhelix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	17 39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2WP9_4 outside 	40 54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TMhelix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	55 80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2WP9_4 inside 	81 87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TMhelix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	88 113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2WP9_4 outside 	114 115</a:t>
            </a:r>
            <a:endParaRPr lang="ru-RU" alt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989998" y="3327918"/>
            <a:ext cx="524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dirty="0">
                <a:solidFill>
                  <a:srgbClr val="FF9999"/>
                </a:solidFill>
              </a:rPr>
              <a:t>N</a:t>
            </a:r>
            <a:endParaRPr lang="ru-RU" altLang="ru-RU" sz="2800" b="1" dirty="0">
              <a:solidFill>
                <a:srgbClr val="FF9999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505200"/>
            <a:ext cx="5600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4301" y="6197873"/>
            <a:ext cx="36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/>
              <a:t>PDB:2wp9</a:t>
            </a:r>
            <a:r>
              <a:rPr lang="ru-RU" altLang="ru-RU" sz="2800" dirty="0"/>
              <a:t>, цепь </a:t>
            </a:r>
            <a:r>
              <a:rPr lang="en-US" altLang="ru-RU" sz="2800" dirty="0"/>
              <a:t>D</a:t>
            </a:r>
            <a:endParaRPr lang="ru-RU" altLang="ru-RU" sz="2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28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13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A80297-CB69-E27E-1206-CA8F718DDF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0406" y="998399"/>
            <a:ext cx="4157334" cy="509336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Что если поместить в воду </a:t>
            </a:r>
            <a:r>
              <a:rPr lang="ru-RU" sz="3600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нечто?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472100EB-4984-FE78-5D28-AEB82C85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458" y="2942132"/>
            <a:ext cx="427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2409F379-C751-7E10-DF7F-567EF7805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781" y="3504827"/>
            <a:ext cx="427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2E3528D2-DF92-5CD9-8ADD-DF7342A51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232" y="3429000"/>
            <a:ext cx="361787" cy="59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C83D86D9-C80E-0143-EEDE-C95A2340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70" y="936253"/>
            <a:ext cx="423026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3200" dirty="0"/>
              <a:t>Два варианта:</a:t>
            </a:r>
          </a:p>
          <a:p>
            <a:pPr marL="457200" indent="-457200" eaLnBrk="1" hangingPunct="1">
              <a:spcAft>
                <a:spcPts val="600"/>
              </a:spcAft>
              <a:buAutoNum type="arabicParenR"/>
            </a:pPr>
            <a:r>
              <a:rPr lang="ru-RU" altLang="ru-RU" sz="2400" dirty="0"/>
              <a:t>Если вещество </a:t>
            </a:r>
            <a:r>
              <a:rPr lang="ru-RU" altLang="ru-RU" sz="2400" b="1" dirty="0">
                <a:solidFill>
                  <a:srgbClr val="800080"/>
                </a:solidFill>
              </a:rPr>
              <a:t>полярное</a:t>
            </a:r>
            <a:r>
              <a:rPr lang="ru-RU" altLang="ru-RU" sz="2400" dirty="0"/>
              <a:t>, оно «встроится» в сеть водородных связей и его нахождение в водной фазе будет энергетически выгодно</a:t>
            </a:r>
            <a:r>
              <a:rPr lang="en-US" altLang="ru-RU" sz="2400" dirty="0"/>
              <a:t>;</a:t>
            </a:r>
          </a:p>
          <a:p>
            <a:pPr marL="457200" indent="-457200" eaLnBrk="1" hangingPunct="1">
              <a:spcAft>
                <a:spcPts val="600"/>
              </a:spcAft>
              <a:buAutoNum type="arabicParenR"/>
            </a:pPr>
            <a:r>
              <a:rPr lang="ru-RU" altLang="ru-RU" sz="2400" dirty="0"/>
              <a:t>Если вещество </a:t>
            </a:r>
            <a:r>
              <a:rPr lang="ru-RU" altLang="ru-RU" sz="2400" b="1" dirty="0">
                <a:solidFill>
                  <a:srgbClr val="800080"/>
                </a:solidFill>
              </a:rPr>
              <a:t>неполярное</a:t>
            </a:r>
            <a:r>
              <a:rPr lang="ru-RU" altLang="ru-RU" sz="2400" dirty="0"/>
              <a:t>, вода будет взаимодействовать сама с собой, а вещество она «вытолкнет».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C5A7143-0D4D-CF7C-65AC-32947F1F3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121" y="6269954"/>
            <a:ext cx="3485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https://ru.wikipedia.org/wiki/</a:t>
            </a:r>
            <a:r>
              <a:rPr lang="ru-RU" altLang="ru-RU" sz="1200" u="sng" dirty="0" err="1">
                <a:solidFill>
                  <a:srgbClr val="0070C0"/>
                </a:solidFill>
              </a:rPr>
              <a:t>Водородная_связь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40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96900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Пример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выдачи с сигнальным пептидом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29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C29C84-18EA-6425-6A82-A8EEB5FDA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788303"/>
            <a:ext cx="3122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dirty="0"/>
              <a:t>Attachment invasion locus protein </a:t>
            </a:r>
            <a:r>
              <a:rPr lang="ru-RU" altLang="ru-RU" sz="2000" dirty="0"/>
              <a:t>(</a:t>
            </a:r>
            <a:r>
              <a:rPr lang="en-US" altLang="ru-RU" sz="2000" dirty="0"/>
              <a:t>PDB:3qra)</a:t>
            </a:r>
            <a:endParaRPr lang="ru-RU" altLang="ru-RU" sz="2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7D44C5-9FF1-695B-B749-C064C9387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70" y="876030"/>
            <a:ext cx="3039730" cy="472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F6F3B7-E51F-7F6B-0ACE-5674CA08D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5" y="5400375"/>
            <a:ext cx="10961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dirty="0">
                <a:solidFill>
                  <a:srgbClr val="FF0000"/>
                </a:solidFill>
              </a:rPr>
              <a:t>26-28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633755-40B0-7345-5CB5-CF52A60D5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1218316"/>
            <a:ext cx="5563376" cy="4182059"/>
          </a:xfrm>
          <a:prstGeom prst="rect">
            <a:avLst/>
          </a:prstGeom>
        </p:spPr>
      </p:pic>
      <p:sp>
        <p:nvSpPr>
          <p:cNvPr id="21" name="Правая фигурная скобка 20">
            <a:extLst>
              <a:ext uri="{FF2B5EF4-FFF2-40B4-BE49-F238E27FC236}">
                <a16:creationId xmlns:a16="http://schemas.microsoft.com/office/drawing/2014/main" id="{B0EFB0C7-0037-30CD-AFF7-11450D6BB73D}"/>
              </a:ext>
            </a:extLst>
          </p:cNvPr>
          <p:cNvSpPr/>
          <p:nvPr/>
        </p:nvSpPr>
        <p:spPr>
          <a:xfrm rot="5400000">
            <a:off x="4493671" y="4991850"/>
            <a:ext cx="193377" cy="623678"/>
          </a:xfrm>
          <a:prstGeom prst="rightBrace">
            <a:avLst/>
          </a:prstGeom>
          <a:ln w="2540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3B269814-27FC-6560-3DC1-7454E2817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310" y="5441350"/>
            <a:ext cx="20333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ru-RU" altLang="ru-RU" sz="2000" dirty="0"/>
              <a:t>Отрезается, </a:t>
            </a:r>
          </a:p>
          <a:p>
            <a:pPr marL="0" indent="0" algn="ctr" eaLnBrk="1" hangingPunct="1"/>
            <a:r>
              <a:rPr lang="ru-RU" altLang="ru-RU" sz="2000" dirty="0"/>
              <a:t>в зрелом белке </a:t>
            </a:r>
          </a:p>
          <a:p>
            <a:pPr marL="0" indent="0" algn="ctr" eaLnBrk="1" hangingPunct="1"/>
            <a:r>
              <a:rPr lang="ru-RU" altLang="ru-RU" sz="2000" dirty="0"/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val="1730433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База данных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OPM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30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7950" y="2108835"/>
            <a:ext cx="44640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/>
              <a:t>В базе данных содержатся предсказания о положении белков относительно мембраны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/>
              <a:t>Есть сервер </a:t>
            </a:r>
            <a:r>
              <a:rPr lang="en-US" altLang="ru-RU" sz="2800" dirty="0"/>
              <a:t>(PPM) </a:t>
            </a:r>
            <a:r>
              <a:rPr lang="ru-RU" altLang="ru-RU" sz="2800" dirty="0"/>
              <a:t>для создания предсказания для любого исходного белка</a:t>
            </a:r>
            <a:r>
              <a:rPr lang="en-US" altLang="ru-RU" sz="2800" dirty="0"/>
              <a:t> </a:t>
            </a:r>
            <a:r>
              <a:rPr lang="ru-RU" altLang="ru-RU" sz="2800" dirty="0"/>
              <a:t>по </a:t>
            </a:r>
            <a:r>
              <a:rPr lang="en-US" altLang="ru-RU" sz="2800" dirty="0"/>
              <a:t>PDB-</a:t>
            </a:r>
            <a:r>
              <a:rPr lang="ru-RU" altLang="ru-RU" sz="2800" dirty="0"/>
              <a:t>файлу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63713" y="1532573"/>
            <a:ext cx="525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http://opm.phar.umich.edu/</a:t>
            </a:r>
            <a:endParaRPr lang="ru-RU" altLang="ru-RU" sz="2800" dirty="0">
              <a:solidFill>
                <a:srgbClr val="0070C0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74023"/>
            <a:ext cx="435451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724525" y="2089785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dirty="0"/>
              <a:t>PDB:2zzl</a:t>
            </a:r>
            <a:endParaRPr lang="ru-RU" altLang="ru-RU" sz="2800" dirty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219700" y="5988685"/>
            <a:ext cx="2952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FF0000"/>
                </a:solidFill>
              </a:rPr>
              <a:t>p</a:t>
            </a:r>
            <a:r>
              <a:rPr lang="en-US" altLang="ru-RU" sz="3200" b="1">
                <a:solidFill>
                  <a:srgbClr val="FF0000"/>
                </a:solidFill>
              </a:rPr>
              <a:t>-</a:t>
            </a:r>
            <a:r>
              <a:rPr lang="ru-RU" altLang="ru-RU" sz="3200" b="1">
                <a:solidFill>
                  <a:srgbClr val="FF0000"/>
                </a:solidFill>
              </a:rPr>
              <a:t>сторона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508625" y="2540635"/>
            <a:ext cx="2482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0000FF"/>
                </a:solidFill>
              </a:rPr>
              <a:t>n</a:t>
            </a:r>
            <a:r>
              <a:rPr lang="en-US" altLang="ru-RU" sz="3200" b="1">
                <a:solidFill>
                  <a:srgbClr val="0000FF"/>
                </a:solidFill>
              </a:rPr>
              <a:t>-</a:t>
            </a:r>
            <a:r>
              <a:rPr lang="ru-RU" altLang="ru-RU" sz="3200" b="1">
                <a:solidFill>
                  <a:srgbClr val="0000FF"/>
                </a:solidFill>
              </a:rPr>
              <a:t>сторона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01612" y="920014"/>
            <a:ext cx="8740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ru-RU" sz="3600"/>
              <a:t>(Orientation of Proteins in the Membrane)</a:t>
            </a:r>
            <a:endParaRPr lang="ru-RU" altLang="ru-RU" sz="360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2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31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110E5B6F-726B-B1D9-4FAC-CFC924B3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Полезная справочная информация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62EC49-468F-BE55-069F-6660A464E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28" y="1099276"/>
            <a:ext cx="7858508" cy="526429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4FB82E4-69CC-640D-8068-82364738B979}"/>
              </a:ext>
            </a:extLst>
          </p:cNvPr>
          <p:cNvSpPr/>
          <p:nvPr/>
        </p:nvSpPr>
        <p:spPr>
          <a:xfrm>
            <a:off x="1904104" y="1602889"/>
            <a:ext cx="1613647" cy="2904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32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352" y="884054"/>
            <a:ext cx="8001296" cy="5548594"/>
          </a:xfrm>
          <a:prstGeom prst="rect">
            <a:avLst/>
          </a:prstGeom>
        </p:spPr>
      </p:pic>
      <p:sp>
        <p:nvSpPr>
          <p:cNvPr id="17" name="Стрелка: вправо 16"/>
          <p:cNvSpPr/>
          <p:nvPr/>
        </p:nvSpPr>
        <p:spPr>
          <a:xfrm rot="2893118">
            <a:off x="128734" y="5247967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вправо 17"/>
          <p:cNvSpPr/>
          <p:nvPr/>
        </p:nvSpPr>
        <p:spPr>
          <a:xfrm>
            <a:off x="224318" y="1161261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вправо 18"/>
          <p:cNvSpPr/>
          <p:nvPr/>
        </p:nvSpPr>
        <p:spPr>
          <a:xfrm rot="2661276">
            <a:off x="6310792" y="1418323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110E5B6F-726B-B1D9-4FAC-CFC924B3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Запись в базе данных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OPM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88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33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110E5B6F-726B-B1D9-4FAC-CFC924B3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«Толщина гидрофобной части»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E614EF-3036-D6B4-A3E1-DD1900F5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01" y="924343"/>
            <a:ext cx="4014395" cy="36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5387B4E-5AA1-D1BB-5847-D062BBA64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4650559"/>
            <a:ext cx="8337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sz="2000" b="1" i="0" dirty="0">
                <a:solidFill>
                  <a:srgbClr val="333333"/>
                </a:solidFill>
                <a:effectLst/>
                <a:latin typeface="Verdana-Bold"/>
              </a:rPr>
              <a:t>Figure 1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Schematic representation of a transmembrane protein in a hydrophobic slab.</a:t>
            </a:r>
            <a:br>
              <a:rPr lang="en-US" sz="2000" b="1" i="0" dirty="0">
                <a:solidFill>
                  <a:srgbClr val="333333"/>
                </a:solidFill>
                <a:effectLst/>
                <a:latin typeface="Verdana-Bold"/>
              </a:rPr>
            </a:br>
            <a:r>
              <a:rPr lang="en-US" sz="2000" b="1" i="1" dirty="0">
                <a:solidFill>
                  <a:srgbClr val="333333"/>
                </a:solidFill>
                <a:effectLst/>
                <a:latin typeface="Verdana-Bold"/>
              </a:rPr>
              <a:t>d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shift along the bilayer normal;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Verdana-Bold"/>
              </a:rPr>
              <a:t> </a:t>
            </a:r>
            <a:r>
              <a:rPr lang="en-US" sz="2000" b="1" i="1" dirty="0">
                <a:solidFill>
                  <a:srgbClr val="333333"/>
                </a:solidFill>
                <a:effectLst/>
                <a:latin typeface="Verdana-Bold"/>
              </a:rPr>
              <a:t>D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hydrophobic thickness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en-US" sz="2000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D=2z</a:t>
            </a:r>
            <a:r>
              <a:rPr lang="en-US" sz="2000" b="0" i="1" baseline="-2500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0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); </a:t>
            </a:r>
            <a:r>
              <a:rPr lang="el-GR" sz="2000" b="1" i="0" dirty="0">
                <a:solidFill>
                  <a:srgbClr val="333333"/>
                </a:solidFill>
                <a:effectLst/>
                <a:latin typeface="Verdana-Bold"/>
              </a:rPr>
              <a:t>φ</a:t>
            </a:r>
            <a:r>
              <a:rPr lang="el-GR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rotation angle;</a:t>
            </a:r>
            <a:r>
              <a:rPr lang="el-GR" sz="2000" b="1" i="0" dirty="0">
                <a:solidFill>
                  <a:srgbClr val="333333"/>
                </a:solidFill>
                <a:effectLst/>
                <a:latin typeface="Verdana-Bold"/>
              </a:rPr>
              <a:t>τ</a:t>
            </a:r>
            <a:r>
              <a:rPr lang="el-GR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tilt angle.</a:t>
            </a:r>
            <a:endParaRPr lang="ru-RU" alt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A9804-AB01-EC85-3D4F-381074870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32" y="6269954"/>
            <a:ext cx="60796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r>
              <a:rPr lang="en-US" altLang="ru-RU" sz="1200" u="sng" dirty="0">
                <a:solidFill>
                  <a:srgbClr val="0070C0"/>
                </a:solidFill>
              </a:rPr>
              <a:t>https://opm.phar.umich.edu/about#methods_and_definitions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5630CFC-5889-9F2F-36E4-B1F3BD00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086261"/>
            <a:ext cx="401439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Толщина мембраны – около 4 нм (</a:t>
            </a:r>
            <a:r>
              <a:rPr lang="en-US" altLang="ru-RU" sz="2400" dirty="0"/>
              <a:t>40Å</a:t>
            </a:r>
            <a:r>
              <a:rPr lang="ru-RU" altLang="ru-RU" sz="2400" dirty="0"/>
              <a:t>).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Но – это вместе с головками фосфолипидов (а они большие!)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Величина </a:t>
            </a:r>
            <a:r>
              <a:rPr lang="en-US" altLang="ru-RU" sz="2400" b="1" i="1" dirty="0">
                <a:solidFill>
                  <a:srgbClr val="7030A0"/>
                </a:solidFill>
              </a:rPr>
              <a:t>D</a:t>
            </a:r>
            <a:r>
              <a:rPr lang="ru-RU" altLang="ru-RU" sz="2400" dirty="0"/>
              <a:t> поэтому всегда меньше «табличного»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883956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96900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DeepTMHMM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может ошибаться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34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0795CA-F940-2286-3A24-3582A335A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" y="851987"/>
            <a:ext cx="3143689" cy="5639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5C705-F774-3550-DB0A-50495984D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014" y="6380577"/>
            <a:ext cx="58602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ru-RU" sz="2000" dirty="0"/>
              <a:t>Cation efflux system protein CusC (PDB:3pik)</a:t>
            </a:r>
            <a:endParaRPr lang="ru-RU" alt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DBF583-AEF5-2BE5-F7EF-AA5510DC7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708" y="2421647"/>
            <a:ext cx="4733804" cy="3550352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3C162441-D398-72E9-2A6B-0662C47F2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899" y="851987"/>
            <a:ext cx="49854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ru-RU" altLang="ru-RU" sz="2400" dirty="0"/>
              <a:t>Как вы думаете, почему в данном случае </a:t>
            </a:r>
            <a:r>
              <a:rPr lang="en-US" altLang="ru-RU" sz="2400" dirty="0" err="1"/>
              <a:t>DeepTMHMM</a:t>
            </a:r>
            <a:r>
              <a:rPr lang="en-US" altLang="ru-RU" sz="2400" dirty="0"/>
              <a:t> </a:t>
            </a:r>
            <a:r>
              <a:rPr lang="ru-RU" altLang="ru-RU" sz="2400" dirty="0"/>
              <a:t>не смог предсказать трансмембранных участков? </a:t>
            </a:r>
          </a:p>
        </p:txBody>
      </p:sp>
    </p:spTree>
    <p:extLst>
      <p:ext uri="{BB962C8B-B14F-4D97-AF65-F5344CB8AC3E}">
        <p14:creationId xmlns:p14="http://schemas.microsoft.com/office/powerpoint/2010/main" val="912423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35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39750" y="1527175"/>
            <a:ext cx="8135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Полезная база данных: можно найти белки сходные с заданным в базе, почитать про них (со ссылками), посмотреть, т.е. «вытащить» комплекс белков по одной субъединице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16238" y="950913"/>
            <a:ext cx="3455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dirty="0">
                <a:hlinkClick r:id="rId2"/>
              </a:rPr>
              <a:t>http://www.tcdb.org/</a:t>
            </a:r>
            <a:endParaRPr lang="ru-RU" altLang="ru-RU" sz="2800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32559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/>
              <a:t>Система классификации </a:t>
            </a:r>
            <a:r>
              <a:rPr lang="en-US" altLang="ru-RU" sz="2800" b="1" dirty="0"/>
              <a:t>TC</a:t>
            </a:r>
            <a:r>
              <a:rPr lang="ru-RU" altLang="ru-RU" sz="2800" b="1" dirty="0"/>
              <a:t> </a:t>
            </a:r>
            <a:endParaRPr lang="en-US" altLang="ru-RU" sz="2800" b="1" dirty="0"/>
          </a:p>
          <a:p>
            <a:pPr algn="ctr" eaLnBrk="1" hangingPunct="1"/>
            <a:r>
              <a:rPr lang="ru-RU" altLang="ru-RU" sz="2800" b="1" dirty="0"/>
              <a:t>(</a:t>
            </a:r>
            <a:r>
              <a:rPr lang="en-US" altLang="ru-RU" sz="2800" b="1" dirty="0"/>
              <a:t>Transport Classification)</a:t>
            </a:r>
            <a:endParaRPr lang="ru-RU" altLang="ru-RU" sz="2800" b="1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0" y="43249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 dirty="0"/>
              <a:t>TCV.W.X.Y.Z.</a:t>
            </a:r>
            <a:endParaRPr lang="ru-RU" altLang="ru-RU" sz="4000" b="1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4291330" y="4404678"/>
            <a:ext cx="431800" cy="142494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5365750" y="4755198"/>
            <a:ext cx="431800" cy="7239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59298" y="5609272"/>
            <a:ext cx="2808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Класс, подкласс, </a:t>
            </a:r>
          </a:p>
          <a:p>
            <a:pPr algn="ctr" eaLnBrk="1" hangingPunct="1"/>
            <a:r>
              <a:rPr lang="ru-RU" altLang="ru-RU" sz="2000" dirty="0"/>
              <a:t>семейство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114925" y="5652694"/>
            <a:ext cx="16573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Субстрат</a:t>
            </a:r>
            <a:r>
              <a:rPr lang="en-US" altLang="ru-RU" sz="2000" dirty="0"/>
              <a:t>?..</a:t>
            </a:r>
            <a:endParaRPr lang="ru-RU" alt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90525" y="143962"/>
            <a:ext cx="832485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База данных транспортеров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TCDB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707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268E40-EA17-7B70-B2FD-64006FE96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71" y="945569"/>
            <a:ext cx="7333076" cy="5331758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36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Стрелка: вправо 3"/>
          <p:cNvSpPr/>
          <p:nvPr/>
        </p:nvSpPr>
        <p:spPr>
          <a:xfrm rot="7227493">
            <a:off x="7047225" y="1942724"/>
            <a:ext cx="661380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79375" y="6100762"/>
            <a:ext cx="3263900" cy="5668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58000"/>
                </a:scheme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 bwMode="auto">
          <a:xfrm>
            <a:off x="390525" y="143962"/>
            <a:ext cx="832485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Классификация в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TCDB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331B12-018B-B4FE-5363-034CC3B46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639" y="2501695"/>
            <a:ext cx="3697298" cy="290978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CABB974-0DB5-5CBC-D824-E5C31CB6FCBE}"/>
              </a:ext>
            </a:extLst>
          </p:cNvPr>
          <p:cNvSpPr/>
          <p:nvPr/>
        </p:nvSpPr>
        <p:spPr>
          <a:xfrm>
            <a:off x="7121562" y="1376979"/>
            <a:ext cx="774551" cy="36739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«Гидрофобные» вещества</a:t>
            </a:r>
            <a:endParaRPr lang="ru-RU" sz="3600" b="1" dirty="0">
              <a:solidFill>
                <a:srgbClr val="80008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5256746" y="6149120"/>
            <a:ext cx="2304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https://www.istockphoto.com/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8209CE-B5B9-98E3-09FB-13BFD132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93" y="876299"/>
            <a:ext cx="5387123" cy="359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2824AB-A56D-7E68-29E9-BA8024BEC1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04" y="3334185"/>
            <a:ext cx="5086350" cy="3276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5AE9393F-B2D4-BA9F-CE55-272491268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676" y="4687055"/>
            <a:ext cx="2304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https://tomsk.bezformata.com/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3A12AE2-77E2-E27C-C2FC-FA973BE57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70" y="936253"/>
            <a:ext cx="34583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sz="2400" dirty="0"/>
              <a:t>Например, растительное масло или нефть – </a:t>
            </a:r>
            <a:r>
              <a:rPr lang="ru-RU" altLang="ru-RU" sz="2400" b="1" dirty="0">
                <a:solidFill>
                  <a:srgbClr val="800080"/>
                </a:solidFill>
              </a:rPr>
              <a:t>неполярные</a:t>
            </a:r>
            <a:r>
              <a:rPr lang="ru-RU" altLang="ru-RU" sz="2400" dirty="0"/>
              <a:t> жидкости, и они не смешиваются с водой</a:t>
            </a:r>
          </a:p>
        </p:txBody>
      </p:sp>
    </p:spTree>
    <p:extLst>
      <p:ext uri="{BB962C8B-B14F-4D97-AF65-F5344CB8AC3E}">
        <p14:creationId xmlns:p14="http://schemas.microsoft.com/office/powerpoint/2010/main" val="195215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Строение клеточных мембран: издалека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3734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https://www.britannica.com/science/cell-membrane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E42962-B486-FD99-2500-E3A744816D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378" y="2276940"/>
            <a:ext cx="5553075" cy="25527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721601F6-79B9-410B-05D1-D62135674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173" y="1193081"/>
            <a:ext cx="27382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Полярная «головка» </a:t>
            </a:r>
          </a:p>
          <a:p>
            <a:pPr algn="ctr" eaLnBrk="1" hangingPunct="1"/>
            <a:r>
              <a:rPr lang="ru-RU" altLang="ru-RU" sz="2000" dirty="0"/>
              <a:t>фосфолипида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D132E5B-70DA-4ABA-A665-CBC66316F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101" y="2214013"/>
            <a:ext cx="27382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Неполярный «хвост» </a:t>
            </a:r>
          </a:p>
          <a:p>
            <a:pPr algn="ctr" eaLnBrk="1" hangingPunct="1"/>
            <a:r>
              <a:rPr lang="ru-RU" altLang="ru-RU" sz="2000" dirty="0"/>
              <a:t>фосфолипида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2C52DB8-D729-DC45-D07C-43E9EFE11A4A}"/>
              </a:ext>
            </a:extLst>
          </p:cNvPr>
          <p:cNvCxnSpPr>
            <a:cxnSpLocks/>
          </p:cNvCxnSpPr>
          <p:nvPr/>
        </p:nvCxnSpPr>
        <p:spPr>
          <a:xfrm flipV="1">
            <a:off x="5841508" y="1908441"/>
            <a:ext cx="408373" cy="1076385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8105525-FC81-F7F8-B1BC-0AB67F49C231}"/>
              </a:ext>
            </a:extLst>
          </p:cNvPr>
          <p:cNvCxnSpPr>
            <a:cxnSpLocks/>
          </p:cNvCxnSpPr>
          <p:nvPr/>
        </p:nvCxnSpPr>
        <p:spPr>
          <a:xfrm flipV="1">
            <a:off x="6081205" y="4048220"/>
            <a:ext cx="168676" cy="45276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BA82EAE-9BC3-8047-767C-280D7C669A55}"/>
              </a:ext>
            </a:extLst>
          </p:cNvPr>
          <p:cNvCxnSpPr>
            <a:cxnSpLocks/>
          </p:cNvCxnSpPr>
          <p:nvPr/>
        </p:nvCxnSpPr>
        <p:spPr>
          <a:xfrm flipV="1">
            <a:off x="6452980" y="2903001"/>
            <a:ext cx="267418" cy="429926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46757E7-199E-6DBE-AFE6-B03B4CFB9CC2}"/>
              </a:ext>
            </a:extLst>
          </p:cNvPr>
          <p:cNvCxnSpPr>
            <a:cxnSpLocks/>
          </p:cNvCxnSpPr>
          <p:nvPr/>
        </p:nvCxnSpPr>
        <p:spPr>
          <a:xfrm flipH="1" flipV="1">
            <a:off x="4229658" y="4345415"/>
            <a:ext cx="211488" cy="547152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F0D9EEA-E4F4-E256-115C-15D9EDF94FB8}"/>
              </a:ext>
            </a:extLst>
          </p:cNvPr>
          <p:cNvCxnSpPr>
            <a:cxnSpLocks/>
          </p:cNvCxnSpPr>
          <p:nvPr/>
        </p:nvCxnSpPr>
        <p:spPr>
          <a:xfrm flipV="1">
            <a:off x="4994173" y="4313952"/>
            <a:ext cx="272460" cy="578615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">
            <a:extLst>
              <a:ext uri="{FF2B5EF4-FFF2-40B4-BE49-F238E27FC236}">
                <a16:creationId xmlns:a16="http://schemas.microsoft.com/office/drawing/2014/main" id="{F0F47624-F431-636C-594F-DB40E7721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589" y="4431191"/>
            <a:ext cx="2498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Периферический белок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F8A93607-D1E3-2E2E-2927-73E3AA65E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111" y="4829640"/>
            <a:ext cx="2498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Интегральные </a:t>
            </a:r>
          </a:p>
          <a:p>
            <a:pPr algn="ctr" eaLnBrk="1" hangingPunct="1"/>
            <a:r>
              <a:rPr lang="ru-RU" altLang="ru-RU" dirty="0"/>
              <a:t>белки</a:t>
            </a: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12A78060-8190-7642-718F-2B85EC669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27" y="1867705"/>
            <a:ext cx="2738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 dirty="0"/>
              <a:t>Внешняя среда</a:t>
            </a: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A5EEDBB9-7286-59A3-49EC-FF5191D7D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15" y="4787264"/>
            <a:ext cx="2738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 dirty="0"/>
              <a:t>Цитоплазма клетки</a:t>
            </a:r>
          </a:p>
        </p:txBody>
      </p:sp>
    </p:spTree>
    <p:extLst>
      <p:ext uri="{BB962C8B-B14F-4D97-AF65-F5344CB8AC3E}">
        <p14:creationId xmlns:p14="http://schemas.microsoft.com/office/powerpoint/2010/main" val="92019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9BC4FBC-C5B4-B08C-6509-52FA4ECAAB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195" y="1407577"/>
            <a:ext cx="7410450" cy="42005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Строение клеточных мембран: поближе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410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https://www.biologyonline.com/dictionary/cell-membrane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D132E5B-70DA-4ABA-A665-CBC66316F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331" y="4151869"/>
            <a:ext cx="1783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Неполярный</a:t>
            </a:r>
          </a:p>
          <a:p>
            <a:pPr algn="ctr" eaLnBrk="1" hangingPunct="1"/>
            <a:r>
              <a:rPr lang="ru-RU" altLang="ru-RU" sz="2000" dirty="0"/>
              <a:t>«хвост» 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F8A93607-D1E3-2E2E-2927-73E3AA65E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65" y="2237037"/>
            <a:ext cx="24985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Фосфат + головка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9F7823D-FC40-26CD-36D7-FB919BB61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51" y="1867705"/>
            <a:ext cx="2738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 dirty="0"/>
              <a:t>Внешняя среда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ED88932-BF52-9B34-B50B-DDD13F613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51" y="3982592"/>
            <a:ext cx="2738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 dirty="0"/>
              <a:t>Цитоплазма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E0AC889-CB90-10FC-6DC9-3451D9DD1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275" y="4652506"/>
            <a:ext cx="1783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Полярная</a:t>
            </a:r>
          </a:p>
          <a:p>
            <a:pPr algn="ctr" eaLnBrk="1" hangingPunct="1"/>
            <a:r>
              <a:rPr lang="ru-RU" altLang="ru-RU" sz="2000" dirty="0"/>
              <a:t>«головка» 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36E4387B-C6A7-EB33-0B37-D951D9681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65" y="2606369"/>
            <a:ext cx="1578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err="1"/>
              <a:t>Глицерол</a:t>
            </a:r>
            <a:endParaRPr lang="ru-RU" altLang="ru-RU" dirty="0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91B91DEC-9FA7-E622-D7C3-874A76EC7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068" y="3149939"/>
            <a:ext cx="33407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/>
              <a:t>Насыщенная жирная кислота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41649A8D-94F3-9BDD-EDDE-1DA30144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076" y="3517788"/>
            <a:ext cx="33407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/>
              <a:t>Ненасыщенная жирная кислота</a:t>
            </a:r>
          </a:p>
        </p:txBody>
      </p:sp>
    </p:spTree>
    <p:extLst>
      <p:ext uri="{BB962C8B-B14F-4D97-AF65-F5344CB8AC3E}">
        <p14:creationId xmlns:p14="http://schemas.microsoft.com/office/powerpoint/2010/main" val="182752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9013" y="4201134"/>
            <a:ext cx="3354492" cy="193989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8AF3D58-297C-EB55-7660-C42323FD4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Два важных факта о клеточной мембране</a:t>
            </a:r>
          </a:p>
        </p:txBody>
      </p:sp>
    </p:spTree>
    <p:extLst>
      <p:ext uri="{BB962C8B-B14F-4D97-AF65-F5344CB8AC3E}">
        <p14:creationId xmlns:p14="http://schemas.microsoft.com/office/powerpoint/2010/main" val="11605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64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Каково белку в клеточной мембране?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B2382-1404-9694-753A-3892A069E2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67" y="1138101"/>
            <a:ext cx="8697866" cy="4974175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A5B8F83-0E6C-3A3E-51A6-229D94E5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164" y="1497445"/>
            <a:ext cx="23321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rgbClr val="800080"/>
                </a:solidFill>
              </a:rPr>
              <a:t>Пептидная связь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1A552AE7-9538-055D-CCE6-CFA4C074F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33" y="6269954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https://ru.wikipedia.org/wiki/</a:t>
            </a:r>
            <a:r>
              <a:rPr lang="ru-RU" altLang="ru-RU" sz="1200" u="sng" dirty="0" err="1">
                <a:solidFill>
                  <a:srgbClr val="0070C0"/>
                </a:solidFill>
              </a:rPr>
              <a:t>Пептидная_связь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7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01650" y="1344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Как поместить белок в мембрану?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">
            <a:extLst>
              <a:ext uri="{FF2B5EF4-FFF2-40B4-BE49-F238E27FC236}">
                <a16:creationId xmlns:a16="http://schemas.microsoft.com/office/drawing/2014/main" id="{D6113FFB-51FE-BF80-96DC-50BCDE8C9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3437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</a:rPr>
              <a:t>Требование</a:t>
            </a:r>
            <a:r>
              <a:rPr lang="ru-RU" altLang="ru-RU" sz="2800" dirty="0">
                <a:solidFill>
                  <a:srgbClr val="FF0000"/>
                </a:solidFill>
              </a:rPr>
              <a:t>:</a:t>
            </a:r>
            <a:r>
              <a:rPr lang="ru-RU" altLang="ru-RU" sz="2800" dirty="0"/>
              <a:t> </a:t>
            </a:r>
          </a:p>
          <a:p>
            <a:pPr algn="ctr" eaLnBrk="1" hangingPunct="1"/>
            <a:r>
              <a:rPr lang="ru-RU" altLang="ru-RU" sz="2800" dirty="0"/>
              <a:t>все способные образовывать водородные и ионные связи атомы должны быть уже задействованы в таких связях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9BC3F64-C9A0-7B88-F51F-D55D2C42B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26" y="2688625"/>
            <a:ext cx="42481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B050"/>
                </a:solidFill>
              </a:rPr>
              <a:t>Решение, 1 часть:</a:t>
            </a:r>
          </a:p>
          <a:p>
            <a:pPr algn="ctr" eaLnBrk="1" hangingPunct="1"/>
            <a:r>
              <a:rPr lang="ru-RU" altLang="ru-RU" sz="2000" dirty="0"/>
              <a:t>Упаковать главную цепь белка в структуру, где все возможные водородные связи уже образованы</a:t>
            </a:r>
          </a:p>
          <a:p>
            <a:pPr algn="ctr" eaLnBrk="1" hangingPunct="1"/>
            <a:endParaRPr lang="ru-RU" altLang="ru-RU" sz="2000" dirty="0"/>
          </a:p>
          <a:p>
            <a:pPr algn="ctr" eaLnBrk="1" hangingPunct="1"/>
            <a:r>
              <a:rPr lang="ru-RU" altLang="ru-RU" sz="2000" b="1" dirty="0"/>
              <a:t>1а) </a:t>
            </a:r>
            <a:r>
              <a:rPr lang="ru-RU" altLang="ru-RU" sz="2000" dirty="0"/>
              <a:t>Одна или несколько </a:t>
            </a:r>
          </a:p>
          <a:p>
            <a:pPr algn="ctr" eaLnBrk="1" hangingPunct="1"/>
            <a:r>
              <a:rPr lang="ru-RU" altLang="ru-RU" sz="2000" dirty="0">
                <a:sym typeface="Symbol" panose="05050102010706020507" pitchFamily="18" charset="2"/>
              </a:rPr>
              <a:t>-спиралей, пронизывающих мембрану</a:t>
            </a:r>
          </a:p>
          <a:p>
            <a:pPr algn="ctr" eaLnBrk="1" hangingPunct="1"/>
            <a:r>
              <a:rPr lang="ru-RU" altLang="ru-RU" sz="2000" b="1" dirty="0">
                <a:sym typeface="Symbol" panose="05050102010706020507" pitchFamily="18" charset="2"/>
              </a:rPr>
              <a:t>(чаще всего)</a:t>
            </a:r>
          </a:p>
          <a:p>
            <a:pPr algn="ctr" eaLnBrk="1" hangingPunct="1"/>
            <a:endParaRPr lang="ru-RU" altLang="ru-RU" sz="2000" dirty="0">
              <a:sym typeface="Symbol" panose="05050102010706020507" pitchFamily="18" charset="2"/>
            </a:endParaRPr>
          </a:p>
          <a:p>
            <a:pPr algn="ctr" eaLnBrk="1" hangingPunct="1"/>
            <a:r>
              <a:rPr lang="ru-RU" altLang="ru-RU" sz="2000" b="1" dirty="0">
                <a:sym typeface="Symbol" panose="05050102010706020507" pitchFamily="18" charset="2"/>
              </a:rPr>
              <a:t>1б) </a:t>
            </a:r>
            <a:r>
              <a:rPr lang="ru-RU" altLang="ru-RU" sz="2000" dirty="0">
                <a:sym typeface="Symbol" panose="05050102010706020507" pitchFamily="18" charset="2"/>
              </a:rPr>
              <a:t>Циклический -лист 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412215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7030A0"/>
          </a:solidFill>
        </a:ln>
      </a:spPr>
      <a:bodyPr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chemeClr val="accent2">
              <a:lumMod val="7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2859</TotalTime>
  <Words>1783</Words>
  <Application>Microsoft Office PowerPoint</Application>
  <PresentationFormat>Экран (4:3)</PresentationFormat>
  <Paragraphs>299</Paragraphs>
  <Slides>37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Arial</vt:lpstr>
      <vt:lpstr>Arial</vt:lpstr>
      <vt:lpstr>Calibri</vt:lpstr>
      <vt:lpstr>Calibri Light</vt:lpstr>
      <vt:lpstr>Courier New</vt:lpstr>
      <vt:lpstr>Symbol</vt:lpstr>
      <vt:lpstr>Verdana</vt:lpstr>
      <vt:lpstr>Verdana-Bold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DDibrova</dc:creator>
  <cp:lastModifiedBy>Daria Dibrova</cp:lastModifiedBy>
  <cp:revision>265</cp:revision>
  <dcterms:created xsi:type="dcterms:W3CDTF">2015-02-12T07:48:46Z</dcterms:created>
  <dcterms:modified xsi:type="dcterms:W3CDTF">2024-04-03T00:14:37Z</dcterms:modified>
</cp:coreProperties>
</file>