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9" r:id="rId4"/>
    <p:sldId id="269" r:id="rId5"/>
    <p:sldId id="260" r:id="rId6"/>
    <p:sldId id="261" r:id="rId7"/>
    <p:sldId id="262" r:id="rId8"/>
    <p:sldId id="263" r:id="rId9"/>
    <p:sldId id="267" r:id="rId10"/>
    <p:sldId id="257" r:id="rId11"/>
    <p:sldId id="264" r:id="rId12"/>
    <p:sldId id="268" r:id="rId13"/>
    <p:sldId id="265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9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A67C8-433F-4567-92D1-5C7EE7C0CB79}" type="datetimeFigureOut">
              <a:rPr lang="ru-RU" smtClean="0"/>
              <a:pPr/>
              <a:t>23.03.2011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98FE5-5E94-48E6-B7FC-3F7DA997D8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21009B-99B8-41C0-89A5-CB4E8DACA037}" type="slidenum">
              <a:rPr lang="ru-RU"/>
              <a:pPr/>
              <a:t>2</a:t>
            </a:fld>
            <a:endParaRPr lang="ru-RU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Резюме к 1-ой части «Повторение»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приведённом на слайде 9</a:t>
            </a:r>
            <a:r>
              <a:rPr lang="ru-RU" baseline="0" dirty="0" smtClean="0"/>
              <a:t> примере штраф за начало пропуска (</a:t>
            </a:r>
            <a:r>
              <a:rPr lang="en-US" baseline="0" dirty="0" smtClean="0"/>
              <a:t>gap open penalty) </a:t>
            </a:r>
            <a:r>
              <a:rPr lang="ru-RU" baseline="0" dirty="0" smtClean="0"/>
              <a:t>равен 12, а штраф за удлинение </a:t>
            </a:r>
            <a:r>
              <a:rPr lang="en-US" baseline="0" dirty="0" smtClean="0"/>
              <a:t>(gap extension penalty)</a:t>
            </a:r>
            <a:r>
              <a:rPr lang="ru-RU" baseline="0" smtClean="0"/>
              <a:t> равен 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98FE5-5E94-48E6-B7FC-3F7DA997D804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Напоминание:</a:t>
            </a:r>
            <a:r>
              <a:rPr lang="ru-RU" baseline="0" dirty="0" smtClean="0"/>
              <a:t> частичное выравнивание предполагает выбор по участку в каждой последовательности и выравнивание этих участков.</a:t>
            </a:r>
            <a:endParaRPr lang="ru-RU" dirty="0" smtClean="0"/>
          </a:p>
          <a:p>
            <a:r>
              <a:rPr lang="ru-RU" dirty="0" smtClean="0"/>
              <a:t>Казалось бы, частичное выравнивание можно рассматривать как</a:t>
            </a:r>
            <a:r>
              <a:rPr lang="ru-RU" baseline="0" dirty="0" smtClean="0"/>
              <a:t> частный случай полного: просто поставим против всех букв, не вошедших в участки, символы пропуска.</a:t>
            </a:r>
            <a:endParaRPr lang="ru-RU" dirty="0" smtClean="0"/>
          </a:p>
          <a:p>
            <a:r>
              <a:rPr lang="ru-RU" dirty="0" smtClean="0"/>
              <a:t>Но для такого критерия, как</a:t>
            </a:r>
            <a:r>
              <a:rPr lang="ru-RU" baseline="0" dirty="0" smtClean="0"/>
              <a:t> вес, разница между частичным и полным выравниванием существенная, ведь все пропуски штрафуются!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98FE5-5E94-48E6-B7FC-3F7DA997D804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44F4-27E9-4A77-8BF1-49AC54538EFD}" type="datetimeFigureOut">
              <a:rPr lang="ru-RU" smtClean="0"/>
              <a:pPr/>
              <a:t>23.03.2011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D03-BD77-4AC4-B61D-0C7B2CFB1F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44F4-27E9-4A77-8BF1-49AC54538EFD}" type="datetimeFigureOut">
              <a:rPr lang="ru-RU" smtClean="0"/>
              <a:pPr/>
              <a:t>23.03.2011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D03-BD77-4AC4-B61D-0C7B2CFB1F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44F4-27E9-4A77-8BF1-49AC54538EFD}" type="datetimeFigureOut">
              <a:rPr lang="ru-RU" smtClean="0"/>
              <a:pPr/>
              <a:t>23.03.2011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D03-BD77-4AC4-B61D-0C7B2CFB1F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44F4-27E9-4A77-8BF1-49AC54538EFD}" type="datetimeFigureOut">
              <a:rPr lang="ru-RU" smtClean="0"/>
              <a:pPr/>
              <a:t>23.03.2011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D03-BD77-4AC4-B61D-0C7B2CFB1F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44F4-27E9-4A77-8BF1-49AC54538EFD}" type="datetimeFigureOut">
              <a:rPr lang="ru-RU" smtClean="0"/>
              <a:pPr/>
              <a:t>23.03.2011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D03-BD77-4AC4-B61D-0C7B2CFB1F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44F4-27E9-4A77-8BF1-49AC54538EFD}" type="datetimeFigureOut">
              <a:rPr lang="ru-RU" smtClean="0"/>
              <a:pPr/>
              <a:t>23.03.2011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D03-BD77-4AC4-B61D-0C7B2CFB1F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44F4-27E9-4A77-8BF1-49AC54538EFD}" type="datetimeFigureOut">
              <a:rPr lang="ru-RU" smtClean="0"/>
              <a:pPr/>
              <a:t>23.03.2011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D03-BD77-4AC4-B61D-0C7B2CFB1F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44F4-27E9-4A77-8BF1-49AC54538EFD}" type="datetimeFigureOut">
              <a:rPr lang="ru-RU" smtClean="0"/>
              <a:pPr/>
              <a:t>23.03.2011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D03-BD77-4AC4-B61D-0C7B2CFB1F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44F4-27E9-4A77-8BF1-49AC54538EFD}" type="datetimeFigureOut">
              <a:rPr lang="ru-RU" smtClean="0"/>
              <a:pPr/>
              <a:t>23.03.2011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D03-BD77-4AC4-B61D-0C7B2CFB1F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44F4-27E9-4A77-8BF1-49AC54538EFD}" type="datetimeFigureOut">
              <a:rPr lang="ru-RU" smtClean="0"/>
              <a:pPr/>
              <a:t>23.03.2011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D03-BD77-4AC4-B61D-0C7B2CFB1F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44F4-27E9-4A77-8BF1-49AC54538EFD}" type="datetimeFigureOut">
              <a:rPr lang="ru-RU" smtClean="0"/>
              <a:pPr/>
              <a:t>23.03.2011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D03-BD77-4AC4-B61D-0C7B2CFB1F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144F4-27E9-4A77-8BF1-49AC54538EFD}" type="datetimeFigureOut">
              <a:rPr lang="ru-RU" smtClean="0"/>
              <a:pPr/>
              <a:t>23.03.2011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EFD03-BD77-4AC4-B61D-0C7B2CFB1F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library.csi.cuny.edu/~davis/Bioinfo_326/lectures/lect5_6/orthologs3.gi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____Microsoft_Office_Word_97_-_20032.doc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Выравнивания (продолжение)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С.А.Спирин</a:t>
            </a:r>
            <a:r>
              <a:rPr lang="ru-RU" dirty="0" smtClean="0"/>
              <a:t>, 2011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Вес выравнивания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38200" y="1905000"/>
          <a:ext cx="6933839" cy="841248"/>
        </p:xfrm>
        <a:graphic>
          <a:graphicData uri="http://schemas.openxmlformats.org/drawingml/2006/table">
            <a:tbl>
              <a:tblPr/>
              <a:tblGrid>
                <a:gridCol w="1334135"/>
                <a:gridCol w="556649"/>
                <a:gridCol w="615104"/>
                <a:gridCol w="556649"/>
                <a:gridCol w="875493"/>
                <a:gridCol w="584548"/>
                <a:gridCol w="567277"/>
                <a:gridCol w="615104"/>
                <a:gridCol w="599162"/>
                <a:gridCol w="62971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Sequence 1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–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–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Q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Sequence 2 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Q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Вес позиции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–3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–12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–2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–1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38200" y="3048000"/>
            <a:ext cx="571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Вес выравнивания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равен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7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609600" y="0"/>
            <a:ext cx="8305800" cy="668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ourier New" pitchFamily="49" charset="0"/>
              </a:rPr>
              <a:t>#  Matrix made by matblas from blosum62.iij</a:t>
            </a:r>
          </a:p>
          <a:p>
            <a:r>
              <a:rPr lang="ru-RU" sz="1400" b="1">
                <a:latin typeface="Courier New" pitchFamily="49" charset="0"/>
              </a:rPr>
              <a:t>#  * column uses minimum score</a:t>
            </a:r>
          </a:p>
          <a:p>
            <a:r>
              <a:rPr lang="ru-RU" sz="1400" b="1">
                <a:latin typeface="Courier New" pitchFamily="49" charset="0"/>
              </a:rPr>
              <a:t>#  BLOSUM Clustered Scoring Matrix in 1/2 Bit Units</a:t>
            </a:r>
          </a:p>
          <a:p>
            <a:r>
              <a:rPr lang="ru-RU" sz="1400" b="1">
                <a:latin typeface="Courier New" pitchFamily="49" charset="0"/>
              </a:rPr>
              <a:t>#  Blocks Database = /data/blocks_5.0/blocks.dat</a:t>
            </a:r>
          </a:p>
          <a:p>
            <a:r>
              <a:rPr lang="ru-RU" sz="1400" b="1">
                <a:latin typeface="Courier New" pitchFamily="49" charset="0"/>
              </a:rPr>
              <a:t>#  Cluster Percentage: &gt;= 62</a:t>
            </a:r>
          </a:p>
          <a:p>
            <a:r>
              <a:rPr lang="ru-RU" sz="1400" b="1">
                <a:latin typeface="Courier New" pitchFamily="49" charset="0"/>
              </a:rPr>
              <a:t>#  Entropy =   0.6979, Expected =  -0.5209</a:t>
            </a:r>
          </a:p>
          <a:p>
            <a:r>
              <a:rPr lang="ru-RU" sz="1400" b="1">
                <a:latin typeface="Courier New" pitchFamily="49" charset="0"/>
              </a:rPr>
              <a:t>   A  R  N  D  C  Q  E  G  H  I  L  K  M  F  P  S  T  W  Y  V  B  Z  X  *  </a:t>
            </a:r>
          </a:p>
          <a:p>
            <a:r>
              <a:rPr lang="ru-RU" sz="1400" b="1">
                <a:latin typeface="Courier New" pitchFamily="49" charset="0"/>
              </a:rPr>
              <a:t>A  4 -1 -2 -2  0 -1 -1  0 -2 -1 -1 -1 -1 -2 -1  1  0 -3 -2  0 -2 -1  0 -4 </a:t>
            </a:r>
          </a:p>
          <a:p>
            <a:r>
              <a:rPr lang="ru-RU" sz="1400" b="1">
                <a:latin typeface="Courier New" pitchFamily="49" charset="0"/>
              </a:rPr>
              <a:t>R -1  5  0 -2 -3  1  0 -2  0 -3 -2  2 -1 -3 -2 -1 -1 -3 -2 -3 -1  0 -1 -4 </a:t>
            </a:r>
          </a:p>
          <a:p>
            <a:r>
              <a:rPr lang="ru-RU" sz="1400" b="1">
                <a:latin typeface="Courier New" pitchFamily="49" charset="0"/>
              </a:rPr>
              <a:t>N -2  0  6  1 -3  0  0  0  1 -3 -3  0 -2 -3 -2  1  0 -4 -2 -3  3  0 -1 -4 </a:t>
            </a:r>
          </a:p>
          <a:p>
            <a:r>
              <a:rPr lang="ru-RU" sz="1400" b="1">
                <a:latin typeface="Courier New" pitchFamily="49" charset="0"/>
              </a:rPr>
              <a:t>D -2 -2  1  6 -3  0  2 -1 -1 -3 -4 -1 -3 -3 -1  0 -1 -4 -3 -3  4  1 -1 -4 </a:t>
            </a:r>
          </a:p>
          <a:p>
            <a:r>
              <a:rPr lang="ru-RU" sz="1400" b="1">
                <a:latin typeface="Courier New" pitchFamily="49" charset="0"/>
              </a:rPr>
              <a:t>C  0 -3 -3 -3  9 -3 -4 -3 -3 -1 -1 -3 -1 -2 -3 -1 -1 -2 -2 -1 -3 -3 -2 -4 </a:t>
            </a:r>
          </a:p>
          <a:p>
            <a:r>
              <a:rPr lang="ru-RU" sz="1400" b="1">
                <a:latin typeface="Courier New" pitchFamily="49" charset="0"/>
              </a:rPr>
              <a:t>Q -1  1  0  0 -3  5  2 -2  0 -3 -2  1  0 -3 -1  0 -1 -2 -1 -2  0  3 -1 -4 </a:t>
            </a:r>
          </a:p>
          <a:p>
            <a:r>
              <a:rPr lang="ru-RU" sz="1400" b="1">
                <a:latin typeface="Courier New" pitchFamily="49" charset="0"/>
              </a:rPr>
              <a:t>E -1  0  0  2 -4  2  5 -2  0 -3 -3  1 -2 -3 -1  0 -1 -3 -2 -2  1  4 -1 -4 </a:t>
            </a:r>
          </a:p>
          <a:p>
            <a:r>
              <a:rPr lang="ru-RU" sz="1400" b="1">
                <a:latin typeface="Courier New" pitchFamily="49" charset="0"/>
              </a:rPr>
              <a:t>G  0 -2  0 -1 -3 -2 -2  6 -2 -4 -4 -2 -3 -3 -2  0 -2 -2 -3 -3 -1 -2 -1 -4 </a:t>
            </a:r>
          </a:p>
          <a:p>
            <a:r>
              <a:rPr lang="ru-RU" sz="1400" b="1">
                <a:latin typeface="Courier New" pitchFamily="49" charset="0"/>
              </a:rPr>
              <a:t>H -2  0  1 -1 -3  0  0 -2  8 -3 -3 -1 -2 -1 -2 -1 -2 -2  2 -3  0  0 -1 -4 </a:t>
            </a:r>
          </a:p>
          <a:p>
            <a:r>
              <a:rPr lang="ru-RU" sz="1400" b="1">
                <a:latin typeface="Courier New" pitchFamily="49" charset="0"/>
              </a:rPr>
              <a:t>I -1 -3 -3 -3 -1 -3 -3 -4 -3  4  2 -3  1  0 -3 -2 -1 -3 -1  3 -3 -3 -1 -4 </a:t>
            </a:r>
          </a:p>
          <a:p>
            <a:r>
              <a:rPr lang="ru-RU" sz="1400" b="1">
                <a:latin typeface="Courier New" pitchFamily="49" charset="0"/>
              </a:rPr>
              <a:t>L -1 -2 -3 -4 -1 -2 -3 -4 -3  2  4 -2  2  0 -3 -2 -1 -2 -1  1 -4 -3 -1 -4 </a:t>
            </a:r>
          </a:p>
          <a:p>
            <a:r>
              <a:rPr lang="ru-RU" sz="1400" b="1">
                <a:latin typeface="Courier New" pitchFamily="49" charset="0"/>
              </a:rPr>
              <a:t>K -1  2  0 -1 -3  1  1 -2 -1 -3 -2  5 -1 -3 -1  0 -1 -3 -2 -2  0  1 -1 -4 </a:t>
            </a:r>
          </a:p>
          <a:p>
            <a:r>
              <a:rPr lang="ru-RU" sz="1400" b="1">
                <a:latin typeface="Courier New" pitchFamily="49" charset="0"/>
              </a:rPr>
              <a:t>M -1 -1 -2 -3 -1  0 -2 -3 -2  1  2 -1  5  0 -2 -1 -1 -1 -1  1 -3 -1 -1 -4 </a:t>
            </a:r>
          </a:p>
          <a:p>
            <a:r>
              <a:rPr lang="ru-RU" sz="1400" b="1">
                <a:latin typeface="Courier New" pitchFamily="49" charset="0"/>
              </a:rPr>
              <a:t>F -2 -3 -3 -3 -2 -3 -3 -3 -1  0  0 -3  0  6 -4 -2 -2  1  3 -1 -3 -3 -1 -4 </a:t>
            </a:r>
          </a:p>
          <a:p>
            <a:r>
              <a:rPr lang="ru-RU" sz="1400" b="1">
                <a:latin typeface="Courier New" pitchFamily="49" charset="0"/>
              </a:rPr>
              <a:t>P -1 -2 -2 -1 -3 -1 -1 -2 -2 -3 -3 -1 -2 -4  7 -1 -1 -4 -3 -2 -2 -1 -2 -4 </a:t>
            </a:r>
          </a:p>
          <a:p>
            <a:r>
              <a:rPr lang="ru-RU" sz="1400" b="1">
                <a:latin typeface="Courier New" pitchFamily="49" charset="0"/>
              </a:rPr>
              <a:t>S  1 -1  1  0 -1  0  0  0 -1 -2 -2  0 -1 -2 -1  4  1 -3 -2 -2  0  0  0 -4 </a:t>
            </a:r>
          </a:p>
          <a:p>
            <a:r>
              <a:rPr lang="ru-RU" sz="1400" b="1">
                <a:latin typeface="Courier New" pitchFamily="49" charset="0"/>
              </a:rPr>
              <a:t>T  0 -1  0 -1 -1 -1 -1 -2 -2 -1 -1 -1 -1 -2 -1  1  5 -2 -2  0 -1 -1  0 -4 </a:t>
            </a:r>
          </a:p>
          <a:p>
            <a:r>
              <a:rPr lang="ru-RU" sz="1400" b="1">
                <a:latin typeface="Courier New" pitchFamily="49" charset="0"/>
              </a:rPr>
              <a:t>W -3 -3 -4 -4 -2 -2 -3 -2 -2 -3 -2 -3 -1  1 -4 -3 -2 11  2 -3 -4 -3 -2 -4 </a:t>
            </a:r>
          </a:p>
          <a:p>
            <a:r>
              <a:rPr lang="ru-RU" sz="1400" b="1">
                <a:latin typeface="Courier New" pitchFamily="49" charset="0"/>
              </a:rPr>
              <a:t>Y -2 -2 -2 -3 -2 -1 -2 -3  2 -1 -1 -2 -1  3 -3 -2 -2  2  7 -1 -3 -2 -1 -4 </a:t>
            </a:r>
          </a:p>
          <a:p>
            <a:r>
              <a:rPr lang="ru-RU" sz="1400" b="1">
                <a:latin typeface="Courier New" pitchFamily="49" charset="0"/>
              </a:rPr>
              <a:t>V  0 -3 -3 -3 -1 -2 -2 -3 -3  3  1 -2  1 -1 -2 -2  0 -3 -1  4 -3 -2 -1 -4 </a:t>
            </a:r>
          </a:p>
          <a:p>
            <a:r>
              <a:rPr lang="ru-RU" sz="1400" b="1">
                <a:latin typeface="Courier New" pitchFamily="49" charset="0"/>
              </a:rPr>
              <a:t>B -2 -1  3  4 -3  0  1 -1  0 -3 -4  0 -3 -3 -2  0 -1 -4 -3 -3  4  0 -1 -4 </a:t>
            </a:r>
          </a:p>
          <a:p>
            <a:r>
              <a:rPr lang="ru-RU" sz="1400" b="1">
                <a:latin typeface="Courier New" pitchFamily="49" charset="0"/>
              </a:rPr>
              <a:t>Z -1  0  0  1 -3  3  4 -2  0 -3 -3  1 -1 -3 -1  0 -1 -3 -2 -2  0  4 -1 -4 </a:t>
            </a:r>
          </a:p>
          <a:p>
            <a:r>
              <a:rPr lang="ru-RU" sz="1400" b="1">
                <a:latin typeface="Courier New" pitchFamily="49" charset="0"/>
              </a:rPr>
              <a:t>X  0 -1 -1 -1 -2 -1 -1 -1 -1 -1 -1 -1 -1 -1 -2  0  0 -2 -1 -1 -1 -1 -1 -4 </a:t>
            </a:r>
          </a:p>
          <a:p>
            <a:r>
              <a:rPr lang="ru-RU" sz="1400" b="1">
                <a:latin typeface="Courier New" pitchFamily="49" charset="0"/>
              </a:rPr>
              <a:t>* -4 -4 -4 -4 -4 -4 -4 -4 -4 -4 -4 -4 -4 -4 -4 -4 -4 -4 -4 -4 -4 -4 -4  1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Вес выравнивания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828800"/>
            <a:ext cx="8229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 smtClean="0"/>
              <a:t>Вес выравнивания получается как сумма весов пар сопоставленных букв, из которой вычитаются штрафы за пропуски.</a:t>
            </a:r>
          </a:p>
          <a:p>
            <a:pPr>
              <a:spcAft>
                <a:spcPts val="1200"/>
              </a:spcAft>
            </a:pPr>
            <a:r>
              <a:rPr lang="ru-RU" sz="2000" dirty="0" smtClean="0"/>
              <a:t>Веса пар букв берутся из матрицы. Считается, что лучшая матрица – </a:t>
            </a:r>
            <a:r>
              <a:rPr lang="en-US" sz="2000" dirty="0" smtClean="0"/>
              <a:t>BLOSUM62</a:t>
            </a:r>
          </a:p>
          <a:p>
            <a:pPr>
              <a:spcAft>
                <a:spcPts val="1200"/>
              </a:spcAft>
            </a:pPr>
            <a:r>
              <a:rPr lang="ru-RU" sz="2000" dirty="0" smtClean="0"/>
              <a:t>Штрафы за пропуски, как правило, складываются из штрафов за </a:t>
            </a:r>
            <a:r>
              <a:rPr lang="ru-RU" sz="2000" b="1" dirty="0" smtClean="0"/>
              <a:t>начало</a:t>
            </a:r>
            <a:r>
              <a:rPr lang="ru-RU" sz="2000" dirty="0" smtClean="0"/>
              <a:t> пропуска (непрерывной последовательности символов «–») и штрафов за </a:t>
            </a:r>
            <a:r>
              <a:rPr lang="ru-RU" sz="2000" b="1" dirty="0" smtClean="0"/>
              <a:t>удлинение</a:t>
            </a:r>
            <a:r>
              <a:rPr lang="ru-RU" sz="2000" dirty="0" smtClean="0"/>
              <a:t> пропуска. </a:t>
            </a:r>
            <a:br>
              <a:rPr lang="ru-RU" sz="2000" dirty="0" smtClean="0"/>
            </a:br>
            <a:r>
              <a:rPr lang="ru-RU" sz="2000" dirty="0" smtClean="0"/>
              <a:t>Тем самым величина штрафов за пропуски для данного выравнивания определяется двумя параметрами. </a:t>
            </a:r>
            <a:endParaRPr lang="ru-RU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Line 4"/>
          <p:cNvSpPr>
            <a:spLocks noChangeShapeType="1"/>
          </p:cNvSpPr>
          <p:nvPr/>
        </p:nvSpPr>
        <p:spPr bwMode="auto">
          <a:xfrm>
            <a:off x="250825" y="0"/>
            <a:ext cx="0" cy="6858000"/>
          </a:xfrm>
          <a:prstGeom prst="line">
            <a:avLst/>
          </a:prstGeom>
          <a:noFill/>
          <a:ln w="12700">
            <a:solidFill>
              <a:srgbClr val="99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0" y="6597650"/>
            <a:ext cx="8964613" cy="0"/>
          </a:xfrm>
          <a:prstGeom prst="line">
            <a:avLst/>
          </a:prstGeom>
          <a:noFill/>
          <a:ln w="15875">
            <a:solidFill>
              <a:srgbClr val="99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468313" y="0"/>
            <a:ext cx="8461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sz="4000" b="1">
                <a:solidFill>
                  <a:srgbClr val="990033"/>
                </a:solidFill>
                <a:latin typeface="Calibri" pitchFamily="34" charset="0"/>
              </a:rPr>
              <a:t>  </a:t>
            </a:r>
            <a:endParaRPr lang="en-US" sz="3600" b="1">
              <a:solidFill>
                <a:srgbClr val="990033"/>
              </a:solidFill>
              <a:latin typeface="Calibri" pitchFamily="34" charset="0"/>
            </a:endParaRPr>
          </a:p>
        </p:txBody>
      </p:sp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5759450" y="6524625"/>
            <a:ext cx="33845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200" b="1">
                <a:solidFill>
                  <a:srgbClr val="990033"/>
                </a:solidFill>
                <a:latin typeface="Calibri" pitchFamily="34" charset="0"/>
              </a:rPr>
              <a:t>(С) А.Б.Рахманинова</a:t>
            </a:r>
            <a:endParaRPr lang="en-US" sz="1200" b="1">
              <a:solidFill>
                <a:srgbClr val="990033"/>
              </a:solidFill>
              <a:latin typeface="Calibri" pitchFamily="34" charset="0"/>
            </a:endParaRPr>
          </a:p>
        </p:txBody>
      </p:sp>
      <p:sp>
        <p:nvSpPr>
          <p:cNvPr id="3079" name="Rectangle 8"/>
          <p:cNvSpPr>
            <a:spLocks noChangeArrowheads="1"/>
          </p:cNvSpPr>
          <p:nvPr/>
        </p:nvSpPr>
        <p:spPr bwMode="auto">
          <a:xfrm>
            <a:off x="1835150" y="188913"/>
            <a:ext cx="48958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600" b="1">
                <a:solidFill>
                  <a:srgbClr val="990033"/>
                </a:solidFill>
                <a:latin typeface="Calibri" pitchFamily="34" charset="0"/>
              </a:rPr>
              <a:t>Змей-Горыныч биоинформатики</a:t>
            </a:r>
            <a:endParaRPr lang="en-US" sz="2600" b="1">
              <a:solidFill>
                <a:srgbClr val="990033"/>
              </a:solidFill>
              <a:latin typeface="Calibri" pitchFamily="34" charset="0"/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3779838" y="1052513"/>
            <a:ext cx="5364162" cy="5205412"/>
            <a:chOff x="0" y="527"/>
            <a:chExt cx="3579" cy="2916"/>
          </a:xfrm>
        </p:grpSpPr>
        <p:pic>
          <p:nvPicPr>
            <p:cNvPr id="3082" name="Picture 2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67" y="709"/>
              <a:ext cx="3012" cy="27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3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975" y="527"/>
              <a:ext cx="1272" cy="66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Биология</a:t>
              </a:r>
            </a:p>
          </p:txBody>
        </p:sp>
        <p:sp>
          <p:nvSpPr>
            <p:cNvPr id="3084" name="WordArt 31"/>
            <p:cNvSpPr>
              <a:spLocks noChangeArrowheads="1" noChangeShapeType="1" noTextEdit="1"/>
            </p:cNvSpPr>
            <p:nvPr/>
          </p:nvSpPr>
          <p:spPr bwMode="auto">
            <a:xfrm>
              <a:off x="2064" y="1026"/>
              <a:ext cx="1043" cy="544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"/>
                  <a:cs typeface="Arial"/>
                </a:rPr>
                <a:t>Математика</a:t>
              </a:r>
            </a:p>
          </p:txBody>
        </p:sp>
        <p:sp>
          <p:nvSpPr>
            <p:cNvPr id="3085" name="WordArt 32"/>
            <p:cNvSpPr>
              <a:spLocks noChangeArrowheads="1" noChangeShapeType="1" noTextEdit="1"/>
            </p:cNvSpPr>
            <p:nvPr/>
          </p:nvSpPr>
          <p:spPr bwMode="auto">
            <a:xfrm rot="-1943776">
              <a:off x="0" y="1661"/>
              <a:ext cx="1530" cy="282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957036"/>
                </a:avLst>
              </a:prstTxWarp>
            </a:bodyPr>
            <a:lstStyle/>
            <a:p>
              <a:pPr algn="ctr"/>
              <a:r>
                <a:rPr lang="ru-RU" sz="3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33CCCC"/>
                  </a:solidFill>
                  <a:latin typeface="Arial"/>
                  <a:cs typeface="Arial"/>
                </a:rPr>
                <a:t>Программирование</a:t>
              </a:r>
            </a:p>
          </p:txBody>
        </p:sp>
      </p:grpSp>
      <p:sp>
        <p:nvSpPr>
          <p:cNvPr id="3081" name="Rectangle 33"/>
          <p:cNvSpPr>
            <a:spLocks noChangeArrowheads="1"/>
          </p:cNvSpPr>
          <p:nvPr/>
        </p:nvSpPr>
        <p:spPr bwMode="auto">
          <a:xfrm>
            <a:off x="250825" y="1341438"/>
            <a:ext cx="4030663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600" b="1">
                <a:solidFill>
                  <a:srgbClr val="990033"/>
                </a:solidFill>
                <a:latin typeface="Calibri" pitchFamily="34" charset="0"/>
              </a:rPr>
              <a:t>Биологическая задача </a:t>
            </a:r>
            <a:r>
              <a:rPr lang="ru-RU" sz="1600" b="1">
                <a:solidFill>
                  <a:srgbClr val="990033"/>
                </a:solidFill>
                <a:latin typeface="Calibri" pitchFamily="34" charset="0"/>
                <a:sym typeface="Symbol" pitchFamily="18" charset="2"/>
              </a:rPr>
              <a:t></a:t>
            </a:r>
          </a:p>
          <a:p>
            <a:r>
              <a:rPr lang="ru-RU" sz="1600" b="1">
                <a:solidFill>
                  <a:srgbClr val="990033"/>
                </a:solidFill>
                <a:latin typeface="Calibri" pitchFamily="34" charset="0"/>
              </a:rPr>
              <a:t>поставить друг под другом </a:t>
            </a:r>
          </a:p>
          <a:p>
            <a:r>
              <a:rPr lang="ru-RU" sz="1600" b="1">
                <a:solidFill>
                  <a:srgbClr val="990033"/>
                </a:solidFill>
                <a:latin typeface="Calibri" pitchFamily="34" charset="0"/>
              </a:rPr>
              <a:t>гомологичные позиции</a:t>
            </a:r>
          </a:p>
          <a:p>
            <a:endParaRPr lang="ru-RU" sz="1600" b="1">
              <a:solidFill>
                <a:srgbClr val="990033"/>
              </a:solidFill>
              <a:latin typeface="Calibri" pitchFamily="34" charset="0"/>
            </a:endParaRPr>
          </a:p>
          <a:p>
            <a:r>
              <a:rPr lang="ru-RU" sz="1600" b="1">
                <a:solidFill>
                  <a:srgbClr val="990033"/>
                </a:solidFill>
                <a:latin typeface="Calibri" pitchFamily="34" charset="0"/>
              </a:rPr>
              <a:t>Математическая задача </a:t>
            </a:r>
            <a:r>
              <a:rPr lang="ru-RU" sz="1600" b="1">
                <a:solidFill>
                  <a:srgbClr val="990033"/>
                </a:solidFill>
                <a:latin typeface="Calibri" pitchFamily="34" charset="0"/>
                <a:sym typeface="Symbol" pitchFamily="18" charset="2"/>
              </a:rPr>
              <a:t> </a:t>
            </a:r>
          </a:p>
          <a:p>
            <a:r>
              <a:rPr lang="ru-RU" sz="1600" b="1">
                <a:solidFill>
                  <a:srgbClr val="990033"/>
                </a:solidFill>
                <a:latin typeface="Calibri" pitchFamily="34" charset="0"/>
                <a:sym typeface="Symbol" pitchFamily="18" charset="2"/>
              </a:rPr>
              <a:t>найти способ количественного</a:t>
            </a:r>
          </a:p>
          <a:p>
            <a:r>
              <a:rPr lang="ru-RU" sz="1600" b="1">
                <a:solidFill>
                  <a:srgbClr val="990033"/>
                </a:solidFill>
                <a:latin typeface="Calibri" pitchFamily="34" charset="0"/>
                <a:sym typeface="Symbol" pitchFamily="18" charset="2"/>
              </a:rPr>
              <a:t>сравнения качества </a:t>
            </a:r>
          </a:p>
          <a:p>
            <a:r>
              <a:rPr lang="ru-RU" sz="1600" b="1">
                <a:solidFill>
                  <a:srgbClr val="990033"/>
                </a:solidFill>
                <a:latin typeface="Calibri" pitchFamily="34" charset="0"/>
                <a:sym typeface="Symbol" pitchFamily="18" charset="2"/>
              </a:rPr>
              <a:t>выравниваний.</a:t>
            </a:r>
          </a:p>
          <a:p>
            <a:endParaRPr lang="ru-RU" sz="1600" b="1">
              <a:solidFill>
                <a:srgbClr val="990033"/>
              </a:solidFill>
              <a:latin typeface="Calibri" pitchFamily="34" charset="0"/>
              <a:sym typeface="Symbol" pitchFamily="18" charset="2"/>
            </a:endParaRPr>
          </a:p>
          <a:p>
            <a:r>
              <a:rPr lang="ru-RU" sz="1600" b="1">
                <a:solidFill>
                  <a:srgbClr val="990033"/>
                </a:solidFill>
                <a:latin typeface="Calibri" pitchFamily="34" charset="0"/>
                <a:sym typeface="Symbol" pitchFamily="18" charset="2"/>
              </a:rPr>
              <a:t>Программирование </a:t>
            </a:r>
            <a:r>
              <a:rPr lang="ru-RU" sz="1600" b="1">
                <a:solidFill>
                  <a:srgbClr val="990033"/>
                </a:solidFill>
                <a:latin typeface="Calibri" pitchFamily="34" charset="0"/>
              </a:rPr>
              <a:t> </a:t>
            </a:r>
            <a:r>
              <a:rPr lang="ru-RU" sz="1600" b="1">
                <a:solidFill>
                  <a:srgbClr val="990033"/>
                </a:solidFill>
                <a:latin typeface="Calibri" pitchFamily="34" charset="0"/>
                <a:sym typeface="Symbol" pitchFamily="18" charset="2"/>
              </a:rPr>
              <a:t> создание </a:t>
            </a:r>
          </a:p>
          <a:p>
            <a:r>
              <a:rPr lang="ru-RU" sz="1600" b="1">
                <a:solidFill>
                  <a:srgbClr val="990033"/>
                </a:solidFill>
                <a:latin typeface="Calibri" pitchFamily="34" charset="0"/>
                <a:sym typeface="Symbol" pitchFamily="18" charset="2"/>
              </a:rPr>
              <a:t>эффективного алгоритма и</a:t>
            </a:r>
          </a:p>
          <a:p>
            <a:r>
              <a:rPr lang="ru-RU" sz="1600" b="1">
                <a:solidFill>
                  <a:srgbClr val="990033"/>
                </a:solidFill>
                <a:latin typeface="Calibri" pitchFamily="34" charset="0"/>
                <a:sym typeface="Symbol" pitchFamily="18" charset="2"/>
              </a:rPr>
              <a:t> его реализация</a:t>
            </a:r>
          </a:p>
          <a:p>
            <a:endParaRPr lang="ru-RU" sz="1600" b="1">
              <a:solidFill>
                <a:srgbClr val="990033"/>
              </a:solidFill>
              <a:latin typeface="Calibri" pitchFamily="34" charset="0"/>
              <a:sym typeface="Symbol" pitchFamily="18" charset="2"/>
            </a:endParaRPr>
          </a:p>
          <a:p>
            <a:endParaRPr lang="en-US">
              <a:solidFill>
                <a:srgbClr val="990033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Для парных выравниваний достигнуто приемлемое согласие между «головами»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9050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Математическая модель качества выравнивания – вес (</a:t>
            </a:r>
            <a:r>
              <a:rPr lang="en-US" sz="2400" dirty="0" smtClean="0"/>
              <a:t>Score)</a:t>
            </a:r>
          </a:p>
          <a:p>
            <a:endParaRPr lang="en-US" dirty="0" smtClean="0"/>
          </a:p>
          <a:p>
            <a:r>
              <a:rPr lang="ru-RU" sz="2400" dirty="0" smtClean="0"/>
              <a:t>Алгоритмы, достаточно быстро находящие выравнивание с наибольшим весом: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алгоритм </a:t>
            </a:r>
            <a:r>
              <a:rPr lang="ru-RU" dirty="0" err="1" smtClean="0"/>
              <a:t>Нидельмана</a:t>
            </a:r>
            <a:r>
              <a:rPr lang="ru-RU" dirty="0" smtClean="0"/>
              <a:t> – </a:t>
            </a:r>
            <a:r>
              <a:rPr lang="ru-RU" dirty="0" err="1" smtClean="0"/>
              <a:t>Вунша</a:t>
            </a:r>
            <a:r>
              <a:rPr lang="ru-RU" dirty="0" smtClean="0"/>
              <a:t> (</a:t>
            </a:r>
            <a:r>
              <a:rPr lang="en-US" dirty="0" smtClean="0"/>
              <a:t>Needleman </a:t>
            </a:r>
            <a:r>
              <a:rPr lang="en-US" dirty="0" smtClean="0"/>
              <a:t>– </a:t>
            </a:r>
            <a:r>
              <a:rPr lang="en-US" dirty="0" err="1" smtClean="0"/>
              <a:t>Wunsch</a:t>
            </a:r>
            <a:r>
              <a:rPr lang="ru-RU" dirty="0" smtClean="0"/>
              <a:t>, 1970</a:t>
            </a:r>
            <a:r>
              <a:rPr lang="en-US" dirty="0" smtClean="0"/>
              <a:t>) </a:t>
            </a:r>
            <a:r>
              <a:rPr lang="en-US" dirty="0" smtClean="0"/>
              <a:t>–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для </a:t>
            </a:r>
            <a:r>
              <a:rPr lang="ru-RU" b="1" dirty="0" smtClean="0"/>
              <a:t>полных</a:t>
            </a:r>
            <a:r>
              <a:rPr lang="ru-RU" dirty="0" smtClean="0"/>
              <a:t> выравниваний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алгоритм Смита – </a:t>
            </a:r>
            <a:r>
              <a:rPr lang="ru-RU" dirty="0" err="1" smtClean="0"/>
              <a:t>Уотермэна</a:t>
            </a:r>
            <a:r>
              <a:rPr lang="ru-RU" dirty="0" smtClean="0"/>
              <a:t> (или Смита – </a:t>
            </a:r>
            <a:r>
              <a:rPr lang="ru-RU" dirty="0" err="1" smtClean="0"/>
              <a:t>Ватермана</a:t>
            </a:r>
            <a:r>
              <a:rPr lang="ru-RU" dirty="0" smtClean="0"/>
              <a:t>, </a:t>
            </a:r>
            <a:r>
              <a:rPr lang="en-US" dirty="0" smtClean="0"/>
              <a:t>Smith – </a:t>
            </a:r>
            <a:r>
              <a:rPr lang="en-US" dirty="0" smtClean="0"/>
              <a:t>Waterman</a:t>
            </a:r>
            <a:r>
              <a:rPr lang="ru-RU" dirty="0" smtClean="0"/>
              <a:t>, 1981</a:t>
            </a:r>
            <a:r>
              <a:rPr lang="en-US" dirty="0" smtClean="0"/>
              <a:t>) </a:t>
            </a:r>
            <a:r>
              <a:rPr lang="en-US" dirty="0" smtClean="0"/>
              <a:t>– </a:t>
            </a:r>
            <a:r>
              <a:rPr lang="ru-RU" dirty="0" smtClean="0"/>
              <a:t>для </a:t>
            </a:r>
            <a:r>
              <a:rPr lang="ru-RU" b="1" dirty="0" smtClean="0"/>
              <a:t>частичных</a:t>
            </a:r>
            <a:r>
              <a:rPr lang="ru-RU" dirty="0" smtClean="0"/>
              <a:t> выравниваний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ru-RU" sz="3200" smtClean="0"/>
              <a:t>Пути эволюции последовательностей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868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В основе </a:t>
            </a:r>
            <a:r>
              <a:rPr lang="ru-RU" sz="2400" dirty="0" smtClean="0">
                <a:sym typeface="Symbol" pitchFamily="18" charset="2"/>
              </a:rPr>
              <a:t> случайное из</a:t>
            </a:r>
            <a:r>
              <a:rPr lang="ru-RU" sz="2400" dirty="0" smtClean="0"/>
              <a:t>менение нуклеотидной последовательности ДНК: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000" dirty="0" smtClean="0"/>
              <a:t>точечные замены,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000" dirty="0" smtClean="0"/>
              <a:t>дупликации,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000" dirty="0" smtClean="0"/>
              <a:t>рекомбинации. </a:t>
            </a:r>
          </a:p>
          <a:p>
            <a:pPr lvl="1" eaLnBrk="1" hangingPunct="1">
              <a:lnSpc>
                <a:spcPct val="80000"/>
              </a:lnSpc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Давление естественного отбора направлено на функциональные свойства последовательности, например, на свойства кодируемого белка или на свойства регуляторного участка ДНК.</a:t>
            </a:r>
          </a:p>
          <a:p>
            <a:pPr eaLnBrk="1" hangingPunct="1">
              <a:lnSpc>
                <a:spcPct val="80000"/>
              </a:lnSpc>
            </a:pPr>
            <a:endParaRPr lang="ru-RU" sz="2400" dirty="0" smtClean="0"/>
          </a:p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Разные изменения нуклеотидной последовательности гена в разной степени влияют на функциональные свойства кодируемого белка.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458200" cy="54864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b="1" dirty="0" smtClean="0">
                <a:solidFill>
                  <a:srgbClr val="FFFF66"/>
                </a:solidFill>
              </a:rPr>
              <a:t>   </a:t>
            </a:r>
            <a:r>
              <a:rPr lang="ru-RU" sz="3600" b="1" dirty="0" smtClean="0">
                <a:solidFill>
                  <a:srgbClr val="002060"/>
                </a:solidFill>
              </a:rPr>
              <a:t>Гомологичные последовательности – </a:t>
            </a:r>
            <a:r>
              <a:rPr lang="ru-RU" sz="3600" b="1" dirty="0" smtClean="0">
                <a:solidFill>
                  <a:srgbClr val="002060"/>
                </a:solidFill>
              </a:rPr>
              <a:t>это </a:t>
            </a:r>
            <a:r>
              <a:rPr lang="ru-RU" sz="3600" b="1" dirty="0" smtClean="0">
                <a:solidFill>
                  <a:srgbClr val="002060"/>
                </a:solidFill>
              </a:rPr>
              <a:t>последовательности</a:t>
            </a:r>
            <a:r>
              <a:rPr lang="ru-RU" sz="3600" b="1" dirty="0" smtClean="0">
                <a:solidFill>
                  <a:srgbClr val="002060"/>
                </a:solidFill>
              </a:rPr>
              <a:t>, имеющие общее происхождение (общего предка).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  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ru-RU" b="1" dirty="0" smtClean="0">
                <a:solidFill>
                  <a:srgbClr val="002060"/>
                </a:solidFill>
              </a:rPr>
              <a:t>Признаки </a:t>
            </a:r>
            <a:r>
              <a:rPr lang="ru-RU" b="1" dirty="0" err="1" smtClean="0">
                <a:solidFill>
                  <a:srgbClr val="002060"/>
                </a:solidFill>
              </a:rPr>
              <a:t>гомологичности</a:t>
            </a:r>
            <a:r>
              <a:rPr lang="ru-RU" b="1" dirty="0" smtClean="0">
                <a:solidFill>
                  <a:srgbClr val="002060"/>
                </a:solidFill>
              </a:rPr>
              <a:t> белков</a:t>
            </a:r>
          </a:p>
          <a:p>
            <a:pPr lvl="2"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rgbClr val="002060"/>
                </a:solidFill>
              </a:rPr>
              <a:t>сходная 3</a:t>
            </a:r>
            <a:r>
              <a:rPr lang="en-US" sz="2800" b="1" dirty="0" smtClean="0">
                <a:solidFill>
                  <a:srgbClr val="002060"/>
                </a:solidFill>
              </a:rPr>
              <a:t>D</a:t>
            </a:r>
            <a:r>
              <a:rPr lang="ru-RU" sz="2800" b="1" dirty="0" smtClean="0">
                <a:solidFill>
                  <a:srgbClr val="002060"/>
                </a:solidFill>
              </a:rPr>
              <a:t>-структура </a:t>
            </a:r>
          </a:p>
          <a:p>
            <a:pPr lvl="2"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rgbClr val="002060"/>
                </a:solidFill>
              </a:rPr>
              <a:t>в той или иной степени похожая аминокислотная последовательность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разные другие соображения…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3962400" cy="411163"/>
          </a:xfrm>
        </p:spPr>
        <p:txBody>
          <a:bodyPr/>
          <a:lstStyle/>
          <a:p>
            <a:pPr algn="l" eaLnBrk="1" hangingPunct="1"/>
            <a:r>
              <a:rPr lang="ru-RU" sz="1600" i="1" smtClean="0">
                <a:solidFill>
                  <a:srgbClr val="66FFFF"/>
                </a:solidFill>
              </a:rPr>
              <a:t>Основные понятия биоинформатики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Сходная пространственная структура</a:t>
            </a:r>
            <a:endParaRPr lang="ru-RU" dirty="0"/>
          </a:p>
        </p:txBody>
      </p:sp>
      <p:pic>
        <p:nvPicPr>
          <p:cNvPr id="3" name="Рисунок 2" descr="3Dali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447800"/>
            <a:ext cx="441960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676400" y="57150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Наложение </a:t>
            </a:r>
            <a:r>
              <a:rPr lang="ru-RU" dirty="0" err="1" smtClean="0"/>
              <a:t>остовных</a:t>
            </a:r>
            <a:r>
              <a:rPr lang="ru-RU" dirty="0" smtClean="0"/>
              <a:t> моделей двух гомологичных белков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304800"/>
            <a:ext cx="8458200" cy="1981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3600" b="1" dirty="0" smtClean="0">
                <a:solidFill>
                  <a:srgbClr val="FFFF66"/>
                </a:solidFill>
              </a:rPr>
              <a:t>                         </a:t>
            </a:r>
            <a:r>
              <a:rPr lang="en-US" sz="3600" b="1" dirty="0" err="1" smtClean="0">
                <a:solidFill>
                  <a:srgbClr val="002060"/>
                </a:solidFill>
              </a:rPr>
              <a:t>Гомологи</a:t>
            </a:r>
            <a:endParaRPr lang="en-US" sz="3600" b="1" dirty="0" smtClean="0">
              <a:solidFill>
                <a:srgbClr val="002060"/>
              </a:solidFill>
            </a:endParaRPr>
          </a:p>
          <a:p>
            <a:pPr eaLnBrk="1" hangingPunct="1">
              <a:buFontTx/>
              <a:buNone/>
            </a:pPr>
            <a:endParaRPr lang="en-US" sz="2400" b="1" dirty="0" smtClean="0">
              <a:solidFill>
                <a:srgbClr val="002060"/>
              </a:solidFill>
            </a:endParaRPr>
          </a:p>
          <a:p>
            <a:pPr eaLnBrk="1" hangingPunct="1">
              <a:buFontTx/>
              <a:buNone/>
            </a:pPr>
            <a:r>
              <a:rPr lang="en-US" sz="3600" b="1" u="sng" dirty="0" err="1" smtClean="0">
                <a:solidFill>
                  <a:srgbClr val="002060"/>
                </a:solidFill>
              </a:rPr>
              <a:t>Ортологи</a:t>
            </a:r>
            <a:r>
              <a:rPr lang="en-US" sz="3600" b="1" u="sng" dirty="0" smtClean="0">
                <a:solidFill>
                  <a:srgbClr val="002060"/>
                </a:solidFill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</a:rPr>
              <a:t>     </a:t>
            </a:r>
            <a:r>
              <a:rPr lang="en-US" sz="3600" b="1" u="sng" dirty="0" err="1" smtClean="0">
                <a:solidFill>
                  <a:srgbClr val="002060"/>
                </a:solidFill>
              </a:rPr>
              <a:t>Паралоги</a:t>
            </a:r>
            <a:r>
              <a:rPr lang="en-US" sz="3600" b="1" u="sng" dirty="0" smtClean="0">
                <a:solidFill>
                  <a:srgbClr val="002060"/>
                </a:solidFill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</a:rPr>
              <a:t>  </a:t>
            </a:r>
            <a:r>
              <a:rPr lang="en-US" sz="1800" b="1" dirty="0" err="1" smtClean="0">
                <a:solidFill>
                  <a:srgbClr val="002060"/>
                </a:solidFill>
              </a:rPr>
              <a:t>Ксенологи</a:t>
            </a:r>
            <a:r>
              <a:rPr lang="en-US" sz="1800" b="1" dirty="0" smtClean="0">
                <a:solidFill>
                  <a:srgbClr val="002060"/>
                </a:solidFill>
              </a:rPr>
              <a:t>   </a:t>
            </a:r>
            <a:r>
              <a:rPr lang="en-US" sz="3600" b="1" dirty="0" smtClean="0">
                <a:solidFill>
                  <a:srgbClr val="002060"/>
                </a:solidFill>
              </a:rPr>
              <a:t>    </a:t>
            </a:r>
            <a:r>
              <a:rPr lang="en-US" sz="4400" b="1" dirty="0" smtClean="0">
                <a:solidFill>
                  <a:srgbClr val="002060"/>
                </a:solidFill>
              </a:rPr>
              <a:t>?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667000" y="1066800"/>
            <a:ext cx="4267200" cy="685800"/>
            <a:chOff x="1680" y="384"/>
            <a:chExt cx="2688" cy="432"/>
          </a:xfrm>
        </p:grpSpPr>
        <p:sp>
          <p:nvSpPr>
            <p:cNvPr id="21512" name="Line 2"/>
            <p:cNvSpPr>
              <a:spLocks noChangeShapeType="1"/>
            </p:cNvSpPr>
            <p:nvPr/>
          </p:nvSpPr>
          <p:spPr bwMode="auto">
            <a:xfrm>
              <a:off x="3696" y="384"/>
              <a:ext cx="672" cy="336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3" name="Line 4"/>
            <p:cNvSpPr>
              <a:spLocks noChangeShapeType="1"/>
            </p:cNvSpPr>
            <p:nvPr/>
          </p:nvSpPr>
          <p:spPr bwMode="auto">
            <a:xfrm flipH="1">
              <a:off x="1680" y="384"/>
              <a:ext cx="528" cy="384"/>
            </a:xfrm>
            <a:prstGeom prst="line">
              <a:avLst/>
            </a:prstGeom>
            <a:noFill/>
            <a:ln w="63500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4" name="Line 5"/>
            <p:cNvSpPr>
              <a:spLocks noChangeShapeType="1"/>
            </p:cNvSpPr>
            <p:nvPr/>
          </p:nvSpPr>
          <p:spPr bwMode="auto">
            <a:xfrm flipH="1">
              <a:off x="2688" y="384"/>
              <a:ext cx="48" cy="432"/>
            </a:xfrm>
            <a:prstGeom prst="line">
              <a:avLst/>
            </a:prstGeom>
            <a:noFill/>
            <a:ln w="63500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5" name="Line 6"/>
            <p:cNvSpPr>
              <a:spLocks noChangeShapeType="1"/>
            </p:cNvSpPr>
            <p:nvPr/>
          </p:nvSpPr>
          <p:spPr bwMode="auto">
            <a:xfrm>
              <a:off x="3456" y="384"/>
              <a:ext cx="192" cy="384"/>
            </a:xfrm>
            <a:prstGeom prst="line">
              <a:avLst/>
            </a:prstGeom>
            <a:noFill/>
            <a:ln w="63500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21508" name="Picture 7" descr="http://www.library.csi.cuny.edu/~davis/Bioinfo_326/lectures/lect5_6/orthologs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0"/>
            <a:ext cx="670560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9" descr="C:\Users\abr\My_Work\FBB\2_semestr\Practice3\walter_fitc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92913" y="2286000"/>
            <a:ext cx="2287587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Rectangle 10"/>
          <p:cNvSpPr>
            <a:spLocks noChangeArrowheads="1"/>
          </p:cNvSpPr>
          <p:nvPr/>
        </p:nvSpPr>
        <p:spPr bwMode="auto">
          <a:xfrm>
            <a:off x="6705600" y="5029200"/>
            <a:ext cx="2438400" cy="381000"/>
          </a:xfrm>
          <a:prstGeom prst="rect">
            <a:avLst/>
          </a:prstGeom>
          <a:solidFill>
            <a:srgbClr val="99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 sz="1600" b="1" i="1">
                <a:solidFill>
                  <a:srgbClr val="FFFF66"/>
                </a:solidFill>
                <a:latin typeface="Times New Roman" pitchFamily="18" charset="0"/>
              </a:rPr>
              <a:t>(</a:t>
            </a:r>
            <a:r>
              <a:rPr lang="en-US" sz="1400" b="1" i="1">
                <a:solidFill>
                  <a:srgbClr val="FFFF66"/>
                </a:solidFill>
                <a:latin typeface="Times New Roman" pitchFamily="18" charset="0"/>
              </a:rPr>
              <a:t>W.M.Fitch, Syst.Zool.19,99(1970)</a:t>
            </a:r>
          </a:p>
          <a:p>
            <a:pPr algn="ctr"/>
            <a:endParaRPr lang="ru-RU" sz="1400">
              <a:latin typeface="Times New Roman" pitchFamily="18" charset="0"/>
            </a:endParaRPr>
          </a:p>
        </p:txBody>
      </p:sp>
      <p:sp>
        <p:nvSpPr>
          <p:cNvPr id="21511" name="Rectangle 10"/>
          <p:cNvSpPr>
            <a:spLocks noChangeArrowheads="1"/>
          </p:cNvSpPr>
          <p:nvPr/>
        </p:nvSpPr>
        <p:spPr bwMode="auto">
          <a:xfrm>
            <a:off x="0" y="0"/>
            <a:ext cx="3429000" cy="411163"/>
          </a:xfrm>
          <a:prstGeom prst="rect">
            <a:avLst/>
          </a:prstGeom>
          <a:solidFill>
            <a:srgbClr val="990033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400" i="1">
                <a:solidFill>
                  <a:srgbClr val="66FFFF"/>
                </a:solidFill>
              </a:rPr>
              <a:t>Основные понятия биоинформатики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457200"/>
            <a:ext cx="89916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b="1" u="sng" dirty="0" err="1" smtClean="0">
                <a:solidFill>
                  <a:srgbClr val="002060"/>
                </a:solidFill>
              </a:rPr>
              <a:t>Ортологи</a:t>
            </a:r>
            <a:r>
              <a:rPr lang="ru-RU" b="1" u="sng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 —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последовательности, возникшие  из одного общего предшественника в процессе видообразования.  </a:t>
            </a:r>
            <a:r>
              <a:rPr lang="ru-RU" sz="2400" b="1" dirty="0" err="1" smtClean="0">
                <a:solidFill>
                  <a:srgbClr val="002060"/>
                </a:solidFill>
              </a:rPr>
              <a:t>Ортологи</a:t>
            </a:r>
            <a:r>
              <a:rPr lang="ru-RU" sz="2400" b="1" dirty="0" smtClean="0">
                <a:solidFill>
                  <a:srgbClr val="002060"/>
                </a:solidFill>
              </a:rPr>
              <a:t>, как правило, имеют одну и ту же функцию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b="1" u="sng" dirty="0" err="1" smtClean="0">
                <a:solidFill>
                  <a:srgbClr val="002060"/>
                </a:solidFill>
              </a:rPr>
              <a:t>Паралоги</a:t>
            </a:r>
            <a:r>
              <a:rPr lang="ru-RU" b="1" u="sng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 </a:t>
            </a:r>
            <a:r>
              <a:rPr lang="en-US" b="1" dirty="0" smtClean="0">
                <a:solidFill>
                  <a:srgbClr val="002060"/>
                </a:solidFill>
              </a:rPr>
              <a:t>—</a:t>
            </a:r>
            <a:r>
              <a:rPr lang="ru-RU" sz="40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последовательности, возникшие из одного общего предшественника  в результате дупликации одного гена в одном организме. </a:t>
            </a:r>
            <a:r>
              <a:rPr lang="ru-RU" sz="2400" b="1" dirty="0" err="1" smtClean="0">
                <a:solidFill>
                  <a:srgbClr val="002060"/>
                </a:solidFill>
              </a:rPr>
              <a:t>Паралоги</a:t>
            </a:r>
            <a:r>
              <a:rPr lang="ru-RU" sz="2400" b="1" dirty="0" smtClean="0">
                <a:solidFill>
                  <a:srgbClr val="002060"/>
                </a:solidFill>
              </a:rPr>
              <a:t>, как правило</a:t>
            </a:r>
            <a:r>
              <a:rPr lang="en-US" sz="2400" b="1" dirty="0" smtClean="0">
                <a:solidFill>
                  <a:srgbClr val="002060"/>
                </a:solidFill>
              </a:rPr>
              <a:t>,</a:t>
            </a:r>
            <a:r>
              <a:rPr lang="ru-RU" sz="2400" b="1" dirty="0" smtClean="0">
                <a:solidFill>
                  <a:srgbClr val="002060"/>
                </a:solidFill>
              </a:rPr>
              <a:t> имеют разные функции.</a:t>
            </a:r>
          </a:p>
        </p:txBody>
      </p:sp>
      <p:pic>
        <p:nvPicPr>
          <p:cNvPr id="22531" name="Picture 3" descr="orthologs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3911600"/>
            <a:ext cx="4419600" cy="294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0" y="0"/>
            <a:ext cx="3429000" cy="411163"/>
          </a:xfrm>
          <a:prstGeom prst="rect">
            <a:avLst/>
          </a:prstGeom>
          <a:solidFill>
            <a:srgbClr val="990033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400" i="1">
                <a:solidFill>
                  <a:srgbClr val="66FFFF"/>
                </a:solidFill>
              </a:rPr>
              <a:t>Основные понятия биоинформатики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763000" cy="5486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dirty="0" smtClean="0">
                <a:solidFill>
                  <a:srgbClr val="FFFF99"/>
                </a:solidFill>
              </a:rPr>
              <a:t>	</a:t>
            </a:r>
            <a:r>
              <a:rPr lang="ru-RU" sz="2800" dirty="0" smtClean="0">
                <a:solidFill>
                  <a:srgbClr val="002060"/>
                </a:solidFill>
              </a:rPr>
              <a:t>«Идеальное» выравнивание – запись последовательностей одной под другой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так, чтобы гомологичные фрагменты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оказались друг под другом.</a:t>
            </a:r>
            <a:endParaRPr lang="en-US" sz="3400" b="1" dirty="0" smtClean="0">
              <a:solidFill>
                <a:srgbClr val="002060"/>
              </a:solidFill>
              <a:latin typeface="Courier New" pitchFamily="49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ru-RU" sz="3400" b="1" dirty="0" smtClean="0">
                <a:solidFill>
                  <a:srgbClr val="002060"/>
                </a:solidFill>
                <a:latin typeface="Courier New" pitchFamily="49" charset="0"/>
              </a:rPr>
              <a:t/>
            </a:r>
            <a:br>
              <a:rPr lang="ru-RU" sz="3400" b="1" dirty="0" smtClean="0">
                <a:solidFill>
                  <a:srgbClr val="002060"/>
                </a:solidFill>
                <a:latin typeface="Courier New" pitchFamily="49" charset="0"/>
              </a:rPr>
            </a:br>
            <a:r>
              <a:rPr lang="ru-RU" sz="3400" b="1" dirty="0" smtClean="0">
                <a:solidFill>
                  <a:srgbClr val="002060"/>
                </a:solidFill>
                <a:latin typeface="Courier New" pitchFamily="49" charset="0"/>
              </a:rPr>
              <a:t>    </a:t>
            </a:r>
            <a:r>
              <a:rPr lang="ru-RU" sz="2800" b="1" dirty="0" smtClean="0">
                <a:solidFill>
                  <a:srgbClr val="002060"/>
                </a:solidFill>
                <a:latin typeface="Courier New" pitchFamily="49" charset="0"/>
              </a:rPr>
              <a:t>домовой</a:t>
            </a:r>
            <a:br>
              <a:rPr lang="ru-RU" sz="2800" b="1" dirty="0" smtClean="0">
                <a:solidFill>
                  <a:srgbClr val="002060"/>
                </a:solidFill>
                <a:latin typeface="Courier New" pitchFamily="49" charset="0"/>
              </a:rPr>
            </a:br>
            <a:r>
              <a:rPr lang="en-US" sz="2800" b="1" dirty="0" smtClean="0">
                <a:solidFill>
                  <a:srgbClr val="002060"/>
                </a:solidFill>
                <a:latin typeface="Courier New" pitchFamily="49" charset="0"/>
              </a:rPr>
              <a:t>с</a:t>
            </a:r>
            <a:r>
              <a:rPr lang="ru-RU" sz="2800" b="1" dirty="0" err="1" smtClean="0">
                <a:solidFill>
                  <a:srgbClr val="002060"/>
                </a:solidFill>
                <a:latin typeface="Courier New" pitchFamily="49" charset="0"/>
              </a:rPr>
              <a:t>купидом</a:t>
            </a:r>
            <a:r>
              <a:rPr lang="ru-RU" sz="2800" b="1" dirty="0" smtClean="0">
                <a:solidFill>
                  <a:srgbClr val="002060"/>
                </a:solidFill>
                <a:latin typeface="Courier New" pitchFamily="49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Courier New" pitchFamily="49" charset="0"/>
              </a:rPr>
            </a:br>
            <a:r>
              <a:rPr lang="en-US" sz="2800" b="1" dirty="0" smtClean="0">
                <a:solidFill>
                  <a:srgbClr val="002060"/>
                </a:solidFill>
                <a:latin typeface="Courier New" pitchFamily="49" charset="0"/>
              </a:rPr>
              <a:t>   в</a:t>
            </a:r>
            <a:r>
              <a:rPr lang="ru-RU" sz="2800" b="1" dirty="0" err="1" smtClean="0">
                <a:solidFill>
                  <a:srgbClr val="002060"/>
                </a:solidFill>
                <a:latin typeface="Courier New" pitchFamily="49" charset="0"/>
              </a:rPr>
              <a:t>одомерка</a:t>
            </a:r>
            <a:r>
              <a:rPr lang="ru-RU" sz="2800" b="1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Courier New" pitchFamily="49" charset="0"/>
              </a:rPr>
              <a:t>?</a:t>
            </a:r>
          </a:p>
          <a:p>
            <a:pPr eaLnBrk="1" hangingPunct="1">
              <a:buFontTx/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Courier New" pitchFamily="49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Courier New" pitchFamily="49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Courier New" pitchFamily="49" charset="0"/>
              </a:rPr>
              <a:t>лесовоз			---</a:t>
            </a:r>
            <a:r>
              <a:rPr lang="ru-RU" sz="2800" b="1" dirty="0" err="1" smtClean="0">
                <a:solidFill>
                  <a:srgbClr val="002060"/>
                </a:solidFill>
                <a:latin typeface="Courier New" pitchFamily="49" charset="0"/>
              </a:rPr>
              <a:t>лесо---воз</a:t>
            </a:r>
            <a:r>
              <a:rPr lang="ru-RU" sz="2800" b="1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br>
              <a:rPr lang="ru-RU" sz="2800" b="1" dirty="0" smtClean="0">
                <a:solidFill>
                  <a:srgbClr val="002060"/>
                </a:solidFill>
                <a:latin typeface="Courier New" pitchFamily="49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Courier New" pitchFamily="49" charset="0"/>
              </a:rPr>
              <a:t>ледоход			</a:t>
            </a:r>
            <a:r>
              <a:rPr lang="ru-RU" sz="2800" b="1" dirty="0" err="1" smtClean="0">
                <a:solidFill>
                  <a:srgbClr val="002060"/>
                </a:solidFill>
                <a:latin typeface="Courier New" pitchFamily="49" charset="0"/>
              </a:rPr>
              <a:t>лед---оход</a:t>
            </a:r>
            <a:r>
              <a:rPr lang="ru-RU" sz="2800" b="1" dirty="0" smtClean="0">
                <a:solidFill>
                  <a:srgbClr val="002060"/>
                </a:solidFill>
                <a:latin typeface="Courier New" pitchFamily="49" charset="0"/>
              </a:rPr>
              <a:t>---</a:t>
            </a:r>
            <a:r>
              <a:rPr lang="en-US" sz="2800" b="1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endParaRPr lang="ru-RU" sz="2800" b="1" dirty="0" smtClean="0">
              <a:solidFill>
                <a:srgbClr val="002060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ru-RU" sz="2800" b="1" dirty="0" smtClean="0">
              <a:solidFill>
                <a:srgbClr val="002060"/>
              </a:solidFill>
              <a:latin typeface="Courier New" pitchFamily="49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276600" y="4267200"/>
            <a:ext cx="914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b="1" dirty="0">
                <a:solidFill>
                  <a:srgbClr val="002060"/>
                </a:solidFill>
                <a:latin typeface="Times New Roman" pitchFamily="18" charset="0"/>
              </a:rPr>
              <a:t>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04800" y="1905000"/>
          <a:ext cx="8515350" cy="1028700"/>
        </p:xfrm>
        <a:graphic>
          <a:graphicData uri="http://schemas.openxmlformats.org/presentationml/2006/ole">
            <p:oleObj spid="_x0000_s1026" name="Документ" r:id="rId3" imgW="7475760" imgH="909720" progId="Word.Document.8">
              <p:embed/>
            </p:oleObj>
          </a:graphicData>
        </a:graphic>
      </p:graphicFrame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304800" y="4572000"/>
          <a:ext cx="8743950" cy="1676400"/>
        </p:xfrm>
        <a:graphic>
          <a:graphicData uri="http://schemas.openxmlformats.org/presentationml/2006/ole">
            <p:oleObj spid="_x0000_s1027" name="Документ" r:id="rId4" imgW="4756680" imgH="3486240" progId="Word.Document.8">
              <p:embed/>
            </p:oleObj>
          </a:graphicData>
        </a:graphic>
      </p:graphicFrame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6083300" y="3352800"/>
            <a:ext cx="30607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dirty="0" smtClean="0">
                <a:solidFill>
                  <a:srgbClr val="990033"/>
                </a:solidFill>
                <a:latin typeface="Times New Roman" pitchFamily="18" charset="0"/>
              </a:rPr>
              <a:t>“</a:t>
            </a:r>
            <a:r>
              <a:rPr lang="ru-RU" sz="2000" b="1" dirty="0" err="1" smtClean="0">
                <a:solidFill>
                  <a:srgbClr val="990033"/>
                </a:solidFill>
                <a:latin typeface="Times New Roman" pitchFamily="18" charset="0"/>
              </a:rPr>
              <a:t>Гэп</a:t>
            </a:r>
            <a:r>
              <a:rPr lang="en-US" sz="2000" b="1" dirty="0" smtClean="0">
                <a:solidFill>
                  <a:srgbClr val="990033"/>
                </a:solidFill>
                <a:latin typeface="Times New Roman" pitchFamily="18" charset="0"/>
              </a:rPr>
              <a:t>”</a:t>
            </a:r>
            <a:r>
              <a:rPr lang="ru-RU" sz="2000" b="1" dirty="0" smtClean="0">
                <a:solidFill>
                  <a:srgbClr val="990033"/>
                </a:solidFill>
                <a:latin typeface="Times New Roman" pitchFamily="18" charset="0"/>
              </a:rPr>
              <a:t> </a:t>
            </a:r>
            <a:r>
              <a:rPr lang="ru-RU" sz="2000" b="1" dirty="0">
                <a:solidFill>
                  <a:srgbClr val="990033"/>
                </a:solidFill>
                <a:latin typeface="Times New Roman" pitchFamily="18" charset="0"/>
              </a:rPr>
              <a:t>– пропуск в </a:t>
            </a:r>
          </a:p>
          <a:p>
            <a:pPr algn="ctr">
              <a:spcBef>
                <a:spcPct val="20000"/>
              </a:spcBef>
            </a:pPr>
            <a:r>
              <a:rPr lang="ru-RU" sz="2000" b="1" dirty="0">
                <a:solidFill>
                  <a:srgbClr val="990033"/>
                </a:solidFill>
                <a:latin typeface="Times New Roman" pitchFamily="18" charset="0"/>
              </a:rPr>
              <a:t>последовательности</a:t>
            </a:r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 flipH="1">
            <a:off x="6781800" y="4191000"/>
            <a:ext cx="228600" cy="990600"/>
          </a:xfrm>
          <a:prstGeom prst="line">
            <a:avLst/>
          </a:prstGeom>
          <a:noFill/>
          <a:ln w="15875">
            <a:solidFill>
              <a:srgbClr val="33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55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0668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dirty="0" smtClean="0">
                <a:solidFill>
                  <a:srgbClr val="002060"/>
                </a:solidFill>
              </a:rPr>
              <a:t>Задача </a:t>
            </a:r>
            <a:r>
              <a:rPr lang="ru-RU" sz="2800" b="1" dirty="0" smtClean="0">
                <a:solidFill>
                  <a:srgbClr val="002060"/>
                </a:solidFill>
              </a:rPr>
              <a:t>выравнивания последовательностей</a:t>
            </a:r>
            <a:r>
              <a:rPr lang="ru-RU" sz="2800" dirty="0" smtClean="0">
                <a:solidFill>
                  <a:srgbClr val="002060"/>
                </a:solidFill>
              </a:rPr>
              <a:t> часто сводится к задаче </a:t>
            </a:r>
            <a:r>
              <a:rPr lang="ru-RU" sz="2800" b="1" dirty="0" smtClean="0">
                <a:solidFill>
                  <a:srgbClr val="002060"/>
                </a:solidFill>
              </a:rPr>
              <a:t>поиска сходства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r>
              <a:rPr lang="ru-RU" sz="2800" b="1" dirty="0" smtClean="0">
                <a:solidFill>
                  <a:srgbClr val="002060"/>
                </a:solidFill>
              </a:rPr>
              <a:t>  </a:t>
            </a:r>
            <a:r>
              <a:rPr lang="ru-RU" sz="3000" b="1" dirty="0" smtClean="0">
                <a:solidFill>
                  <a:srgbClr val="FFFF99"/>
                </a:solidFill>
              </a:rPr>
              <a:t/>
            </a:r>
            <a:br>
              <a:rPr lang="ru-RU" sz="3000" b="1" dirty="0" smtClean="0">
                <a:solidFill>
                  <a:srgbClr val="FFFF99"/>
                </a:solidFill>
              </a:rPr>
            </a:br>
            <a:r>
              <a:rPr lang="ru-RU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Сходство — не то же, что гомология</a:t>
            </a: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nimBg="1" autoUpdateAnimBg="0"/>
      <p:bldP spid="4096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79638"/>
            <a:ext cx="8229600" cy="18589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оценить сходство двух последовательностей одним </a:t>
            </a:r>
            <a:r>
              <a:rPr lang="ru-RU" b="1" dirty="0" smtClean="0"/>
              <a:t>числом</a:t>
            </a:r>
            <a:r>
              <a:rPr lang="ru-RU" dirty="0" smtClean="0"/>
              <a:t>?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1576</Words>
  <Application>Microsoft Office PowerPoint</Application>
  <PresentationFormat>Экран (4:3)</PresentationFormat>
  <Paragraphs>136</Paragraphs>
  <Slides>14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Документ</vt:lpstr>
      <vt:lpstr>Выравнивания (продолжение)</vt:lpstr>
      <vt:lpstr>Пути эволюции последовательностей</vt:lpstr>
      <vt:lpstr>Основные понятия биоинформатики</vt:lpstr>
      <vt:lpstr>Сходная пространственная структура</vt:lpstr>
      <vt:lpstr>Слайд 5</vt:lpstr>
      <vt:lpstr>Слайд 6</vt:lpstr>
      <vt:lpstr>Слайд 7</vt:lpstr>
      <vt:lpstr>Задача выравнивания последовательностей часто сводится к задаче поиска сходства.   Сходство — не то же, что гомология!</vt:lpstr>
      <vt:lpstr>Как оценить сходство двух последовательностей одним числом?</vt:lpstr>
      <vt:lpstr>Вес выравнивания</vt:lpstr>
      <vt:lpstr>Слайд 11</vt:lpstr>
      <vt:lpstr>Вес выравнивания</vt:lpstr>
      <vt:lpstr>Слайд 13</vt:lpstr>
      <vt:lpstr>Для парных выравниваний достигнуто приемлемое согласие между «головами»</vt:lpstr>
    </vt:vector>
  </TitlesOfParts>
  <Company>msu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Выравнивания (продолжение)</dc:title>
  <dc:creator>Spirin</dc:creator>
  <cp:lastModifiedBy>Spirin</cp:lastModifiedBy>
  <cp:revision>8</cp:revision>
  <dcterms:created xsi:type="dcterms:W3CDTF">2011-03-17T13:45:31Z</dcterms:created>
  <dcterms:modified xsi:type="dcterms:W3CDTF">2011-03-23T12:12:29Z</dcterms:modified>
</cp:coreProperties>
</file>